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handoutMasterIdLst>
    <p:handoutMasterId r:id="rId82"/>
  </p:handoutMasterIdLst>
  <p:sldIdLst>
    <p:sldId id="431" r:id="rId2"/>
    <p:sldId id="547" r:id="rId3"/>
    <p:sldId id="624" r:id="rId4"/>
    <p:sldId id="435" r:id="rId5"/>
    <p:sldId id="436" r:id="rId6"/>
    <p:sldId id="437" r:id="rId7"/>
    <p:sldId id="474" r:id="rId8"/>
    <p:sldId id="475" r:id="rId9"/>
    <p:sldId id="631" r:id="rId10"/>
    <p:sldId id="632" r:id="rId11"/>
    <p:sldId id="476" r:id="rId12"/>
    <p:sldId id="477" r:id="rId13"/>
    <p:sldId id="478" r:id="rId14"/>
    <p:sldId id="479" r:id="rId15"/>
    <p:sldId id="480" r:id="rId16"/>
    <p:sldId id="633" r:id="rId17"/>
    <p:sldId id="481" r:id="rId18"/>
    <p:sldId id="482" r:id="rId19"/>
    <p:sldId id="483" r:id="rId20"/>
    <p:sldId id="486" r:id="rId21"/>
    <p:sldId id="487" r:id="rId22"/>
    <p:sldId id="484" r:id="rId23"/>
    <p:sldId id="485" r:id="rId24"/>
    <p:sldId id="488" r:id="rId25"/>
    <p:sldId id="489" r:id="rId26"/>
    <p:sldId id="490" r:id="rId27"/>
    <p:sldId id="491" r:id="rId28"/>
    <p:sldId id="492" r:id="rId29"/>
    <p:sldId id="493" r:id="rId30"/>
    <p:sldId id="494" r:id="rId31"/>
    <p:sldId id="495" r:id="rId32"/>
    <p:sldId id="634" r:id="rId33"/>
    <p:sldId id="635" r:id="rId34"/>
    <p:sldId id="636" r:id="rId35"/>
    <p:sldId id="496" r:id="rId36"/>
    <p:sldId id="497" r:id="rId37"/>
    <p:sldId id="498" r:id="rId38"/>
    <p:sldId id="499" r:id="rId39"/>
    <p:sldId id="627" r:id="rId40"/>
    <p:sldId id="637" r:id="rId41"/>
    <p:sldId id="628" r:id="rId42"/>
    <p:sldId id="629" r:id="rId43"/>
    <p:sldId id="502" r:id="rId44"/>
    <p:sldId id="503" r:id="rId45"/>
    <p:sldId id="504" r:id="rId46"/>
    <p:sldId id="505" r:id="rId47"/>
    <p:sldId id="506" r:id="rId48"/>
    <p:sldId id="507" r:id="rId49"/>
    <p:sldId id="509" r:id="rId50"/>
    <p:sldId id="510" r:id="rId51"/>
    <p:sldId id="511" r:id="rId52"/>
    <p:sldId id="515" r:id="rId53"/>
    <p:sldId id="516" r:id="rId54"/>
    <p:sldId id="518" r:id="rId55"/>
    <p:sldId id="517" r:id="rId56"/>
    <p:sldId id="643" r:id="rId57"/>
    <p:sldId id="519" r:id="rId58"/>
    <p:sldId id="520" r:id="rId59"/>
    <p:sldId id="521" r:id="rId60"/>
    <p:sldId id="522" r:id="rId61"/>
    <p:sldId id="523" r:id="rId62"/>
    <p:sldId id="639" r:id="rId63"/>
    <p:sldId id="644" r:id="rId64"/>
    <p:sldId id="641" r:id="rId65"/>
    <p:sldId id="524" r:id="rId66"/>
    <p:sldId id="525" r:id="rId67"/>
    <p:sldId id="526" r:id="rId68"/>
    <p:sldId id="630" r:id="rId69"/>
    <p:sldId id="527" r:id="rId70"/>
    <p:sldId id="528" r:id="rId71"/>
    <p:sldId id="529" r:id="rId72"/>
    <p:sldId id="530" r:id="rId73"/>
    <p:sldId id="531" r:id="rId74"/>
    <p:sldId id="532" r:id="rId75"/>
    <p:sldId id="533" r:id="rId76"/>
    <p:sldId id="534" r:id="rId77"/>
    <p:sldId id="535" r:id="rId78"/>
    <p:sldId id="536" r:id="rId79"/>
    <p:sldId id="537" r:id="rId80"/>
  </p:sldIdLst>
  <p:sldSz cx="9144000" cy="6858000" type="screen4x3"/>
  <p:notesSz cx="7099300" cy="10234613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68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CDFA8D-4DAB-4248-98B3-DB2AC9C0388D}" v="4" dt="2022-10-27T07:14:17.04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1765" autoAdjust="0"/>
  </p:normalViewPr>
  <p:slideViewPr>
    <p:cSldViewPr>
      <p:cViewPr varScale="1">
        <p:scale>
          <a:sx n="117" d="100"/>
          <a:sy n="117" d="100"/>
        </p:scale>
        <p:origin x="158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419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88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microsoft.com/office/2016/11/relationships/changesInfo" Target="changesInfos/changesInfo1.xml"/><Relationship Id="rId61" Type="http://schemas.openxmlformats.org/officeDocument/2006/relationships/slide" Target="slides/slide60.xml"/><Relationship Id="rId82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děk Bláha" userId="42617b0c-9dcc-4722-9496-b1459645750d" providerId="ADAL" clId="{A1CDFA8D-4DAB-4248-98B3-DB2AC9C0388D}"/>
    <pc:docChg chg="undo custSel addSld delSld modSld">
      <pc:chgData name="Luděk Bláha" userId="42617b0c-9dcc-4722-9496-b1459645750d" providerId="ADAL" clId="{A1CDFA8D-4DAB-4248-98B3-DB2AC9C0388D}" dt="2022-10-27T07:14:17.042" v="14"/>
      <pc:docMkLst>
        <pc:docMk/>
      </pc:docMkLst>
      <pc:sldChg chg="del">
        <pc:chgData name="Luděk Bláha" userId="42617b0c-9dcc-4722-9496-b1459645750d" providerId="ADAL" clId="{A1CDFA8D-4DAB-4248-98B3-DB2AC9C0388D}" dt="2022-10-27T07:14:15.393" v="13" actId="2696"/>
        <pc:sldMkLst>
          <pc:docMk/>
          <pc:sldMk cId="0" sldId="484"/>
        </pc:sldMkLst>
      </pc:sldChg>
      <pc:sldChg chg="add">
        <pc:chgData name="Luděk Bláha" userId="42617b0c-9dcc-4722-9496-b1459645750d" providerId="ADAL" clId="{A1CDFA8D-4DAB-4248-98B3-DB2AC9C0388D}" dt="2022-10-27T07:14:17.042" v="14"/>
        <pc:sldMkLst>
          <pc:docMk/>
          <pc:sldMk cId="2636721552" sldId="484"/>
        </pc:sldMkLst>
      </pc:sldChg>
      <pc:sldChg chg="del">
        <pc:chgData name="Luděk Bláha" userId="42617b0c-9dcc-4722-9496-b1459645750d" providerId="ADAL" clId="{A1CDFA8D-4DAB-4248-98B3-DB2AC9C0388D}" dt="2022-10-27T07:14:15.393" v="13" actId="2696"/>
        <pc:sldMkLst>
          <pc:docMk/>
          <pc:sldMk cId="0" sldId="485"/>
        </pc:sldMkLst>
      </pc:sldChg>
      <pc:sldChg chg="add">
        <pc:chgData name="Luděk Bláha" userId="42617b0c-9dcc-4722-9496-b1459645750d" providerId="ADAL" clId="{A1CDFA8D-4DAB-4248-98B3-DB2AC9C0388D}" dt="2022-10-27T07:14:17.042" v="14"/>
        <pc:sldMkLst>
          <pc:docMk/>
          <pc:sldMk cId="3943859085" sldId="485"/>
        </pc:sldMkLst>
      </pc:sldChg>
      <pc:sldChg chg="del">
        <pc:chgData name="Luděk Bláha" userId="42617b0c-9dcc-4722-9496-b1459645750d" providerId="ADAL" clId="{A1CDFA8D-4DAB-4248-98B3-DB2AC9C0388D}" dt="2022-10-27T07:13:57.051" v="11" actId="2696"/>
        <pc:sldMkLst>
          <pc:docMk/>
          <pc:sldMk cId="0" sldId="486"/>
        </pc:sldMkLst>
      </pc:sldChg>
      <pc:sldChg chg="add">
        <pc:chgData name="Luděk Bláha" userId="42617b0c-9dcc-4722-9496-b1459645750d" providerId="ADAL" clId="{A1CDFA8D-4DAB-4248-98B3-DB2AC9C0388D}" dt="2022-10-27T07:14:01.933" v="12"/>
        <pc:sldMkLst>
          <pc:docMk/>
          <pc:sldMk cId="295911214" sldId="486"/>
        </pc:sldMkLst>
      </pc:sldChg>
      <pc:sldChg chg="addSp delSp modSp del mod">
        <pc:chgData name="Luděk Bláha" userId="42617b0c-9dcc-4722-9496-b1459645750d" providerId="ADAL" clId="{A1CDFA8D-4DAB-4248-98B3-DB2AC9C0388D}" dt="2022-10-27T07:13:57.051" v="11" actId="2696"/>
        <pc:sldMkLst>
          <pc:docMk/>
          <pc:sldMk cId="0" sldId="487"/>
        </pc:sldMkLst>
        <pc:spChg chg="add mod">
          <ac:chgData name="Luděk Bláha" userId="42617b0c-9dcc-4722-9496-b1459645750d" providerId="ADAL" clId="{A1CDFA8D-4DAB-4248-98B3-DB2AC9C0388D}" dt="2022-10-27T07:13:18.221" v="10" actId="115"/>
          <ac:spMkLst>
            <pc:docMk/>
            <pc:sldMk cId="0" sldId="487"/>
            <ac:spMk id="5" creationId="{8F83C79F-01B3-1970-240A-E099C7E633DE}"/>
          </ac:spMkLst>
        </pc:spChg>
        <pc:picChg chg="add mod">
          <ac:chgData name="Luděk Bláha" userId="42617b0c-9dcc-4722-9496-b1459645750d" providerId="ADAL" clId="{A1CDFA8D-4DAB-4248-98B3-DB2AC9C0388D}" dt="2022-10-27T07:12:52.698" v="3" actId="1076"/>
          <ac:picMkLst>
            <pc:docMk/>
            <pc:sldMk cId="0" sldId="487"/>
            <ac:picMk id="3" creationId="{65CAEE6A-B188-79AF-CDE9-D8B0417C8AE4}"/>
          </ac:picMkLst>
        </pc:picChg>
        <pc:picChg chg="del">
          <ac:chgData name="Luděk Bláha" userId="42617b0c-9dcc-4722-9496-b1459645750d" providerId="ADAL" clId="{A1CDFA8D-4DAB-4248-98B3-DB2AC9C0388D}" dt="2022-10-27T07:12:49.053" v="0" actId="478"/>
          <ac:picMkLst>
            <pc:docMk/>
            <pc:sldMk cId="0" sldId="487"/>
            <ac:picMk id="70658" creationId="{00000000-0000-0000-0000-000000000000}"/>
          </ac:picMkLst>
        </pc:picChg>
      </pc:sldChg>
      <pc:sldChg chg="add">
        <pc:chgData name="Luděk Bláha" userId="42617b0c-9dcc-4722-9496-b1459645750d" providerId="ADAL" clId="{A1CDFA8D-4DAB-4248-98B3-DB2AC9C0388D}" dt="2022-10-27T07:14:01.933" v="12"/>
        <pc:sldMkLst>
          <pc:docMk/>
          <pc:sldMk cId="1225018471" sldId="487"/>
        </pc:sldMkLst>
      </pc:sldChg>
      <pc:sldChg chg="del">
        <pc:chgData name="Luděk Bláha" userId="42617b0c-9dcc-4722-9496-b1459645750d" providerId="ADAL" clId="{A1CDFA8D-4DAB-4248-98B3-DB2AC9C0388D}" dt="2022-10-27T07:13:57.051" v="11" actId="2696"/>
        <pc:sldMkLst>
          <pc:docMk/>
          <pc:sldMk cId="0" sldId="488"/>
        </pc:sldMkLst>
      </pc:sldChg>
      <pc:sldChg chg="add">
        <pc:chgData name="Luděk Bláha" userId="42617b0c-9dcc-4722-9496-b1459645750d" providerId="ADAL" clId="{A1CDFA8D-4DAB-4248-98B3-DB2AC9C0388D}" dt="2022-10-27T07:14:01.933" v="12"/>
        <pc:sldMkLst>
          <pc:docMk/>
          <pc:sldMk cId="3436683575" sldId="488"/>
        </pc:sldMkLst>
      </pc:sldChg>
      <pc:sldChg chg="del">
        <pc:chgData name="Luděk Bláha" userId="42617b0c-9dcc-4722-9496-b1459645750d" providerId="ADAL" clId="{A1CDFA8D-4DAB-4248-98B3-DB2AC9C0388D}" dt="2022-10-27T07:13:57.051" v="11" actId="2696"/>
        <pc:sldMkLst>
          <pc:docMk/>
          <pc:sldMk cId="0" sldId="489"/>
        </pc:sldMkLst>
      </pc:sldChg>
      <pc:sldChg chg="add">
        <pc:chgData name="Luděk Bláha" userId="42617b0c-9dcc-4722-9496-b1459645750d" providerId="ADAL" clId="{A1CDFA8D-4DAB-4248-98B3-DB2AC9C0388D}" dt="2022-10-27T07:14:01.933" v="12"/>
        <pc:sldMkLst>
          <pc:docMk/>
          <pc:sldMk cId="2898675299" sldId="48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ADBDFD6-4AAB-474E-B9E5-A96065496BB1}" type="datetimeFigureOut">
              <a:rPr lang="cs-CZ"/>
              <a:pPr>
                <a:defRPr/>
              </a:pPr>
              <a:t>27.10.2022</a:t>
            </a:fld>
            <a:endParaRPr lang="cs-CZ"/>
          </a:p>
        </p:txBody>
      </p:sp>
      <p:sp>
        <p:nvSpPr>
          <p:cNvPr id="2560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560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8E1AC22-FFDD-4752-B0A0-B4634C6A386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10750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5445A705-B5A0-416D-A3CC-3618FC5A22E0}" type="datetimeFigureOut">
              <a:rPr lang="cs-CZ"/>
              <a:pPr>
                <a:defRPr/>
              </a:pPr>
              <a:t>27.10.2022</a:t>
            </a:fld>
            <a:endParaRPr lang="cs-CZ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8350"/>
            <a:ext cx="51181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defTabSz="99060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8" tIns="49524" rIns="99048" bIns="49524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4AD4E2E-761C-4613-9035-C4904A095C1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68409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A52387-75B5-43F3-8C08-BD01BE03B773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2F2998-DEB8-4DD1-BA42-65A00F7B3F78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E0FA47-6A92-4790-B782-54B426D27D57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71DA41-CDD7-4787-AED5-6DFA887AAE78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992CBC-CF05-4E16-9857-9A68D4E6297E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21D0CD-7D08-4953-BB0A-9A4EFE384DD5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4EE23D-A8FF-44E0-AEB9-CD6B8C4167F9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760225-69C9-4545-A32F-B561DD474381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4EE23D-A8FF-44E0-AEB9-CD6B8C4167F9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4643C8-2C52-4B4F-BB2C-FAE5F016D735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175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75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0116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238C25D-4E44-45FC-B223-F0FC206B6086}" type="slidenum">
              <a:rPr lang="en-GB" smtClean="0">
                <a:latin typeface="Arial" pitchFamily="34" charset="0"/>
                <a:cs typeface="Arial" pitchFamily="34" charset="0"/>
              </a:rPr>
              <a:pPr/>
              <a:t>2</a:t>
            </a:fld>
            <a:endParaRPr lang="en-GB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BA723C-4D53-4B51-82F1-70F3E55E3ED5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80591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C35A7F-8F6B-4A6B-946D-344C2480C138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179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79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80038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B719D8B-1BB5-4AFD-B037-F11070CE33DF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176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76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28147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3E4426-9EEC-4686-A835-9CE5EB1E57DC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97447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F98FE7-2767-430E-B673-4BCC71BA2899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180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0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71310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39E73C-5644-4924-9B9C-82988A9C33C8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181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1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90645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51245E-FCF9-4AB8-91B3-D4546596E1AE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E2D03F-33AB-4610-8F1D-13B2A12941FF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183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3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A93066-5ADC-4E69-BC39-80324D668E19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1F2B19-0A53-4427-932B-BD2F7130669A}" type="slidenum">
              <a:rPr lang="cs-CZ" smtClean="0"/>
              <a:pPr/>
              <a:t>29</a:t>
            </a:fld>
            <a:endParaRPr lang="cs-CZ"/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0E9C761-D144-41AA-9118-FB6BD6061481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B5E833-586B-4A10-88FE-BD9C5D873B93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F68E43-00D0-4DD3-936D-E22E78ED284B}" type="slidenum">
              <a:rPr lang="cs-CZ" smtClean="0"/>
              <a:pPr/>
              <a:t>31</a:t>
            </a:fld>
            <a:endParaRPr lang="cs-CZ"/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F68E43-00D0-4DD3-936D-E22E78ED284B}" type="slidenum">
              <a:rPr lang="cs-CZ" smtClean="0"/>
              <a:pPr/>
              <a:t>32</a:t>
            </a:fld>
            <a:endParaRPr lang="cs-CZ"/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F68E43-00D0-4DD3-936D-E22E78ED284B}" type="slidenum">
              <a:rPr lang="cs-CZ" smtClean="0"/>
              <a:pPr/>
              <a:t>33</a:t>
            </a:fld>
            <a:endParaRPr lang="cs-CZ"/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6F68E43-00D0-4DD3-936D-E22E78ED284B}" type="slidenum">
              <a:rPr lang="cs-CZ" smtClean="0"/>
              <a:pPr/>
              <a:t>34</a:t>
            </a:fld>
            <a:endParaRPr lang="cs-CZ"/>
          </a:p>
        </p:txBody>
      </p:sp>
      <p:sp>
        <p:nvSpPr>
          <p:cNvPr id="187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7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E1AC12-2366-4EC3-B9BB-183BE0E6A399}" type="slidenum">
              <a:rPr lang="cs-CZ" smtClean="0"/>
              <a:pPr/>
              <a:t>35</a:t>
            </a:fld>
            <a:endParaRPr lang="cs-CZ"/>
          </a:p>
        </p:txBody>
      </p:sp>
      <p:sp>
        <p:nvSpPr>
          <p:cNvPr id="188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0A105B-4CC5-44E6-9C3F-29BF36E3D97C}" type="slidenum">
              <a:rPr lang="cs-CZ" smtClean="0"/>
              <a:pPr/>
              <a:t>36</a:t>
            </a:fld>
            <a:endParaRPr lang="cs-CZ"/>
          </a:p>
        </p:txBody>
      </p:sp>
      <p:sp>
        <p:nvSpPr>
          <p:cNvPr id="189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208FFF9-6C81-4D99-B011-0ED3EF6B50D0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190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E1A775-074F-4F1C-8A10-88CC4DEDA80C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191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1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760225-69C9-4545-A32F-B561DD474381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0947CD-EE22-4259-A1E1-610D3A60B17F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895593-1ACA-4B35-A743-98E30A65A404}" type="slidenum">
              <a:rPr lang="cs-CZ" smtClean="0"/>
              <a:pPr/>
              <a:t>40</a:t>
            </a:fld>
            <a:endParaRPr lang="cs-CZ"/>
          </a:p>
        </p:txBody>
      </p:sp>
      <p:sp>
        <p:nvSpPr>
          <p:cNvPr id="192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2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2605D72-532C-401C-946B-CF00393CAD82}" type="slidenum">
              <a:rPr lang="cs-CZ" smtClean="0"/>
              <a:pPr/>
              <a:t>41</a:t>
            </a:fld>
            <a:endParaRPr lang="cs-CZ"/>
          </a:p>
        </p:txBody>
      </p:sp>
      <p:sp>
        <p:nvSpPr>
          <p:cNvPr id="157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7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A0404FE-B962-464C-9C5B-2419CA7200D5}" type="slidenum">
              <a:rPr lang="cs-CZ" smtClean="0"/>
              <a:pPr/>
              <a:t>42</a:t>
            </a:fld>
            <a:endParaRPr lang="cs-CZ"/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AB17EB-E3D8-4FD3-97CE-C52C868A4B00}" type="slidenum">
              <a:rPr lang="cs-CZ" smtClean="0"/>
              <a:pPr/>
              <a:t>43</a:t>
            </a:fld>
            <a:endParaRPr lang="cs-CZ"/>
          </a:p>
        </p:txBody>
      </p:sp>
      <p:sp>
        <p:nvSpPr>
          <p:cNvPr id="194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4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3BCBAE-CAC1-4139-8A66-4C3992F17578}" type="slidenum">
              <a:rPr lang="cs-CZ" smtClean="0"/>
              <a:pPr/>
              <a:t>44</a:t>
            </a:fld>
            <a:endParaRPr lang="cs-CZ"/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18BD9F-09FE-4CC7-8F0E-421642DEE98E}" type="slidenum">
              <a:rPr lang="cs-CZ" smtClean="0"/>
              <a:pPr/>
              <a:t>45</a:t>
            </a:fld>
            <a:endParaRPr lang="cs-CZ"/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EB9B7F-853E-4E42-8210-D1091347B27A}" type="slidenum">
              <a:rPr lang="cs-CZ" smtClean="0"/>
              <a:pPr/>
              <a:t>46</a:t>
            </a:fld>
            <a:endParaRPr lang="cs-CZ"/>
          </a:p>
        </p:txBody>
      </p:sp>
      <p:sp>
        <p:nvSpPr>
          <p:cNvPr id="197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7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A14BE56-3232-4BCC-89C6-00DD77BD50AF}" type="slidenum">
              <a:rPr lang="cs-CZ" smtClean="0"/>
              <a:pPr/>
              <a:t>47</a:t>
            </a:fld>
            <a:endParaRPr lang="cs-CZ"/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799258-B8DC-4587-AA1E-80B481186F69}" type="slidenum">
              <a:rPr lang="cs-CZ" smtClean="0"/>
              <a:pPr/>
              <a:t>48</a:t>
            </a:fld>
            <a:endParaRPr lang="cs-CZ"/>
          </a:p>
        </p:txBody>
      </p:sp>
      <p:sp>
        <p:nvSpPr>
          <p:cNvPr id="199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99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1BE23D-7EBF-4632-91BC-B10232EA10C8}" type="slidenum">
              <a:rPr lang="cs-CZ" smtClean="0"/>
              <a:pPr/>
              <a:t>49</a:t>
            </a:fld>
            <a:endParaRPr lang="cs-CZ"/>
          </a:p>
        </p:txBody>
      </p:sp>
      <p:sp>
        <p:nvSpPr>
          <p:cNvPr id="201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01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481F09-A372-444F-BA70-F4AE95FEF79A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1269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69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DF40E1-4E1C-4BB9-83E2-3E947A89D9BF}" type="slidenum">
              <a:rPr lang="cs-CZ" smtClean="0"/>
              <a:pPr/>
              <a:t>50</a:t>
            </a:fld>
            <a:endParaRPr lang="cs-CZ"/>
          </a:p>
        </p:txBody>
      </p:sp>
      <p:sp>
        <p:nvSpPr>
          <p:cNvPr id="202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02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0662F7-FF35-4424-A50C-31FF61114124}" type="slidenum">
              <a:rPr lang="cs-CZ" smtClean="0"/>
              <a:pPr/>
              <a:t>51</a:t>
            </a:fld>
            <a:endParaRPr lang="cs-CZ"/>
          </a:p>
        </p:txBody>
      </p:sp>
      <p:sp>
        <p:nvSpPr>
          <p:cNvPr id="203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03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5BE729-8434-40C7-AB39-0823675506DE}" type="slidenum">
              <a:rPr lang="cs-CZ" smtClean="0"/>
              <a:pPr/>
              <a:t>52</a:t>
            </a:fld>
            <a:endParaRPr lang="cs-CZ"/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6F8B23-1858-43E5-9677-0600370DEFD5}" type="slidenum">
              <a:rPr lang="cs-CZ" smtClean="0"/>
              <a:pPr/>
              <a:t>53</a:t>
            </a:fld>
            <a:endParaRPr lang="cs-CZ"/>
          </a:p>
        </p:txBody>
      </p:sp>
      <p:sp>
        <p:nvSpPr>
          <p:cNvPr id="208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08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580702-8053-4970-8864-9FBEDF08CF04}" type="slidenum">
              <a:rPr lang="cs-CZ" smtClean="0"/>
              <a:pPr/>
              <a:t>54</a:t>
            </a:fld>
            <a:endParaRPr lang="cs-CZ"/>
          </a:p>
        </p:txBody>
      </p:sp>
      <p:sp>
        <p:nvSpPr>
          <p:cNvPr id="210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10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D97EC4-BDB4-4B81-90B4-2CD99E04458D}" type="slidenum">
              <a:rPr lang="cs-CZ" smtClean="0"/>
              <a:pPr/>
              <a:t>55</a:t>
            </a:fld>
            <a:endParaRPr lang="cs-CZ"/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FFA03A-9DE1-468A-B438-3283F35E497F}" type="slidenum">
              <a:rPr lang="cs-CZ" smtClean="0"/>
              <a:pPr/>
              <a:t>56</a:t>
            </a:fld>
            <a:endParaRPr lang="cs-CZ"/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8FFA03A-9DE1-468A-B438-3283F35E497F}" type="slidenum">
              <a:rPr lang="cs-CZ" smtClean="0"/>
              <a:pPr/>
              <a:t>57</a:t>
            </a:fld>
            <a:endParaRPr lang="cs-CZ"/>
          </a:p>
        </p:txBody>
      </p:sp>
      <p:sp>
        <p:nvSpPr>
          <p:cNvPr id="211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11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96AEC8-7837-46E8-A233-36F90767173C}" type="slidenum">
              <a:rPr lang="cs-CZ" smtClean="0"/>
              <a:pPr/>
              <a:t>58</a:t>
            </a:fld>
            <a:endParaRPr lang="cs-CZ"/>
          </a:p>
        </p:txBody>
      </p:sp>
      <p:sp>
        <p:nvSpPr>
          <p:cNvPr id="212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12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FCDE5A-F28E-48F9-BB00-5020CD6FC0AC}" type="slidenum">
              <a:rPr lang="cs-CZ" smtClean="0"/>
              <a:pPr/>
              <a:t>59</a:t>
            </a:fld>
            <a:endParaRPr lang="cs-CZ"/>
          </a:p>
        </p:txBody>
      </p:sp>
      <p:sp>
        <p:nvSpPr>
          <p:cNvPr id="214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14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1D43EE-7524-441B-9E44-57556EBA4AC9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41A08A-3649-4408-8E6E-9D4244B27A08}" type="slidenum">
              <a:rPr lang="cs-CZ" smtClean="0"/>
              <a:pPr/>
              <a:t>60</a:t>
            </a:fld>
            <a:endParaRPr lang="cs-CZ"/>
          </a:p>
        </p:txBody>
      </p:sp>
      <p:sp>
        <p:nvSpPr>
          <p:cNvPr id="215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15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dirty="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590580-4300-4D77-B8DD-76DA07DA6486}" type="slidenum">
              <a:rPr lang="cs-CZ" smtClean="0"/>
              <a:pPr/>
              <a:t>61</a:t>
            </a:fld>
            <a:endParaRPr lang="cs-CZ"/>
          </a:p>
        </p:txBody>
      </p:sp>
      <p:sp>
        <p:nvSpPr>
          <p:cNvPr id="216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16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00662F7-FF35-4424-A50C-31FF61114124}" type="slidenum">
              <a:rPr lang="cs-CZ" smtClean="0"/>
              <a:pPr/>
              <a:t>62</a:t>
            </a:fld>
            <a:endParaRPr lang="cs-CZ"/>
          </a:p>
        </p:txBody>
      </p:sp>
      <p:sp>
        <p:nvSpPr>
          <p:cNvPr id="203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03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84F57A-DDC0-4256-AA97-FBA48E40EBF5}" type="slidenum">
              <a:rPr lang="cs-CZ" smtClean="0"/>
              <a:pPr/>
              <a:t>63</a:t>
            </a:fld>
            <a:endParaRPr lang="cs-CZ"/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7DCBDB7-FD0C-48D0-8095-5B7340CC5E65}" type="slidenum">
              <a:rPr lang="cs-CZ" smtClean="0"/>
              <a:pPr/>
              <a:t>64</a:t>
            </a:fld>
            <a:endParaRPr lang="cs-CZ"/>
          </a:p>
        </p:txBody>
      </p:sp>
      <p:sp>
        <p:nvSpPr>
          <p:cNvPr id="205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05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61FEEC-048A-4ADC-8675-1D26F9A0DE9E}" type="slidenum">
              <a:rPr lang="cs-CZ" smtClean="0"/>
              <a:pPr/>
              <a:t>65</a:t>
            </a:fld>
            <a:endParaRPr lang="cs-CZ"/>
          </a:p>
        </p:txBody>
      </p:sp>
      <p:sp>
        <p:nvSpPr>
          <p:cNvPr id="217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17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1DD609-A1BC-4CFE-993C-F03FC07C54DF}" type="slidenum">
              <a:rPr lang="cs-CZ" smtClean="0"/>
              <a:pPr/>
              <a:t>66</a:t>
            </a:fld>
            <a:endParaRPr lang="cs-CZ"/>
          </a:p>
        </p:txBody>
      </p:sp>
      <p:sp>
        <p:nvSpPr>
          <p:cNvPr id="218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18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7A470C-3C43-4F23-97D8-6F4E9DF37BDC}" type="slidenum">
              <a:rPr lang="cs-CZ" smtClean="0"/>
              <a:pPr/>
              <a:t>67</a:t>
            </a:fld>
            <a:endParaRPr lang="cs-CZ"/>
          </a:p>
        </p:txBody>
      </p:sp>
      <p:sp>
        <p:nvSpPr>
          <p:cNvPr id="219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19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93775" y="768350"/>
            <a:ext cx="5113338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5576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B0446B-47E7-46CE-9453-9AB91864C5C1}" type="slidenum">
              <a:rPr lang="cs-CZ" smtClean="0"/>
              <a:pPr/>
              <a:t>69</a:t>
            </a:fld>
            <a:endParaRPr lang="cs-CZ"/>
          </a:p>
        </p:txBody>
      </p:sp>
      <p:sp>
        <p:nvSpPr>
          <p:cNvPr id="220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20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ADCAF7-1CE0-40AB-9F3C-648BC8E7FDB7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230B27-7266-4F3D-9E5B-B37A5C27E702}" type="slidenum">
              <a:rPr lang="cs-CZ" smtClean="0"/>
              <a:pPr/>
              <a:t>70</a:t>
            </a:fld>
            <a:endParaRPr lang="cs-CZ"/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2EC7A1-D63B-4825-98FE-1E2DAE7EF558}" type="slidenum">
              <a:rPr lang="cs-CZ" smtClean="0"/>
              <a:pPr/>
              <a:t>71</a:t>
            </a:fld>
            <a:endParaRPr lang="cs-CZ"/>
          </a:p>
        </p:txBody>
      </p:sp>
      <p:sp>
        <p:nvSpPr>
          <p:cNvPr id="222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22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3482AB-BB1B-4699-8067-7D94BC98D8FE}" type="slidenum">
              <a:rPr lang="cs-CZ" smtClean="0"/>
              <a:pPr/>
              <a:t>72</a:t>
            </a:fld>
            <a:endParaRPr lang="cs-CZ"/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23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FB088C-C3AA-4E40-9D0D-62F9B5866782}" type="slidenum">
              <a:rPr lang="cs-CZ" smtClean="0"/>
              <a:pPr/>
              <a:t>73</a:t>
            </a:fld>
            <a:endParaRPr lang="cs-CZ"/>
          </a:p>
        </p:txBody>
      </p:sp>
      <p:sp>
        <p:nvSpPr>
          <p:cNvPr id="224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24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78588B6-2D97-43BE-B3C8-4A1A64123F99}" type="slidenum">
              <a:rPr lang="cs-CZ" smtClean="0"/>
              <a:pPr/>
              <a:t>74</a:t>
            </a:fld>
            <a:endParaRPr lang="cs-CZ"/>
          </a:p>
        </p:txBody>
      </p:sp>
      <p:sp>
        <p:nvSpPr>
          <p:cNvPr id="225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25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2299D8-5CF3-4AA6-81E3-EF8FC4850D61}" type="slidenum">
              <a:rPr lang="cs-CZ" smtClean="0"/>
              <a:pPr/>
              <a:t>75</a:t>
            </a:fld>
            <a:endParaRPr lang="cs-CZ"/>
          </a:p>
        </p:txBody>
      </p:sp>
      <p:sp>
        <p:nvSpPr>
          <p:cNvPr id="226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26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1BD15B-5DC9-4A2A-965F-641240D0F062}" type="slidenum">
              <a:rPr lang="cs-CZ" smtClean="0"/>
              <a:pPr/>
              <a:t>76</a:t>
            </a:fld>
            <a:endParaRPr lang="cs-CZ"/>
          </a:p>
        </p:txBody>
      </p:sp>
      <p:sp>
        <p:nvSpPr>
          <p:cNvPr id="227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27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9F4AE77-41AA-43AE-92D7-C458A2B6D319}" type="slidenum">
              <a:rPr lang="cs-CZ" smtClean="0"/>
              <a:pPr/>
              <a:t>77</a:t>
            </a:fld>
            <a:endParaRPr lang="cs-CZ"/>
          </a:p>
        </p:txBody>
      </p:sp>
      <p:sp>
        <p:nvSpPr>
          <p:cNvPr id="228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28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676F63-B034-4478-9294-7BA70E8F0959}" type="slidenum">
              <a:rPr lang="cs-CZ" smtClean="0"/>
              <a:pPr/>
              <a:t>78</a:t>
            </a:fld>
            <a:endParaRPr lang="cs-CZ"/>
          </a:p>
        </p:txBody>
      </p:sp>
      <p:sp>
        <p:nvSpPr>
          <p:cNvPr id="229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229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177A25-F245-45A8-8633-017A10B7DF82}" type="slidenum">
              <a:rPr lang="cs-CZ" smtClean="0"/>
              <a:pPr/>
              <a:t>79</a:t>
            </a:fld>
            <a:endParaRPr lang="cs-CZ"/>
          </a:p>
        </p:txBody>
      </p:sp>
      <p:sp>
        <p:nvSpPr>
          <p:cNvPr id="230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0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8A4D29F-54CC-485B-A2C2-363F1082BBF9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166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66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3A653D-4268-4248-997E-1C1B27B82837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92188" y="768350"/>
            <a:ext cx="5114925" cy="3836988"/>
          </a:xfrm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7" descr="1212570_28446780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8" descr="logo_mu_cerne.g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863" y="900113"/>
            <a:ext cx="3157537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/>
              <a:t>Klepnutím lze upravit styl předlohy podnadpisů.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C36E4-3C30-4ED9-A5BD-04DA75FC5FD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58F6E-1D5F-48BD-A7F8-0AA93AA9311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1254E-3E83-4217-9FF4-EE8EFAD8955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4521F-E6B7-45C4-8812-0933F2F0211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7" descr="1212570_28446780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ázek 8" descr="logo_mu_cerne.gif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863" y="900113"/>
            <a:ext cx="3157537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9C89F-CFD1-446F-AB65-B78D25B1F65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F67117-CF24-4B1F-A384-C61DB9CA263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47A36F-1A4D-421B-8B8A-529D01B3F1B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D9E8D-A304-4C3D-921C-13128E3F63A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21990-672A-4BC3-8064-F39050EEE35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9FEC0-2AEC-4BEB-891F-C28E15A4A74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4A77A8-44A7-4FB7-BDAE-51A82B5F883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13" descr="1212569_21823227.jpg"/>
          <p:cNvPicPr>
            <a:picLocks noChangeAspect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1028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829010D-4F5B-4A34-8602-C12C56CD2FB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  <p:pic>
        <p:nvPicPr>
          <p:cNvPr id="1031" name="Obrázek 9" descr="logo_mu_cerne.gif"/>
          <p:cNvPicPr>
            <a:picLocks noChangeAspect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55613" y="6323013"/>
            <a:ext cx="181610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89" r:id="rId2"/>
    <p:sldLayoutId id="214748379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3200" kern="1200">
          <a:solidFill>
            <a:srgbClr val="81818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2800" kern="1200">
          <a:solidFill>
            <a:srgbClr val="818184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400" kern="1200">
          <a:solidFill>
            <a:srgbClr val="818184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–"/>
        <a:defRPr sz="2000" kern="1200">
          <a:solidFill>
            <a:srgbClr val="818184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»"/>
        <a:defRPr sz="2000" kern="1200">
          <a:solidFill>
            <a:srgbClr val="81818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wmf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gi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Podnadpis 2"/>
          <p:cNvSpPr>
            <a:spLocks/>
          </p:cNvSpPr>
          <p:nvPr/>
        </p:nvSpPr>
        <p:spPr bwMode="auto">
          <a:xfrm>
            <a:off x="2339752" y="4103985"/>
            <a:ext cx="6400800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br>
              <a:rPr lang="cs-CZ" sz="2000" b="1" dirty="0">
                <a:solidFill>
                  <a:srgbClr val="000066"/>
                </a:solidFill>
                <a:latin typeface="Tahoma" pitchFamily="34" charset="0"/>
              </a:rPr>
            </a:br>
            <a:r>
              <a:rPr lang="cs-CZ" sz="2000" dirty="0">
                <a:solidFill>
                  <a:srgbClr val="000066"/>
                </a:solidFill>
                <a:latin typeface="Tahoma" pitchFamily="34" charset="0"/>
              </a:rPr>
              <a:t> Luděk Bláha, </a:t>
            </a:r>
            <a:r>
              <a:rPr lang="cs-CZ" sz="2000" dirty="0" err="1">
                <a:solidFill>
                  <a:srgbClr val="000066"/>
                </a:solidFill>
                <a:latin typeface="Tahoma" pitchFamily="34" charset="0"/>
              </a:rPr>
              <a:t>PřF</a:t>
            </a:r>
            <a:r>
              <a:rPr lang="cs-CZ" sz="2000" dirty="0">
                <a:solidFill>
                  <a:srgbClr val="000066"/>
                </a:solidFill>
                <a:latin typeface="Tahoma" pitchFamily="34" charset="0"/>
              </a:rPr>
              <a:t> MU</a:t>
            </a:r>
            <a:r>
              <a:rPr lang="en-US" sz="2000" dirty="0">
                <a:solidFill>
                  <a:srgbClr val="000066"/>
                </a:solidFill>
                <a:latin typeface="Tahoma" pitchFamily="34" charset="0"/>
              </a:rPr>
              <a:t>, RECETOX</a:t>
            </a:r>
          </a:p>
          <a:p>
            <a:pPr algn="r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None/>
            </a:pPr>
            <a:r>
              <a:rPr lang="en-US" sz="2000" dirty="0">
                <a:solidFill>
                  <a:srgbClr val="000066"/>
                </a:solidFill>
                <a:latin typeface="Tahoma" pitchFamily="34" charset="0"/>
              </a:rPr>
              <a:t>www.recetox.cz</a:t>
            </a:r>
            <a:endParaRPr lang="cs-CZ" sz="2000" dirty="0">
              <a:solidFill>
                <a:srgbClr val="000066"/>
              </a:solidFill>
              <a:latin typeface="Tahoma" pitchFamily="34" charset="0"/>
            </a:endParaRPr>
          </a:p>
        </p:txBody>
      </p:sp>
      <p:sp>
        <p:nvSpPr>
          <p:cNvPr id="5123" name="Rectangle 6"/>
          <p:cNvSpPr>
            <a:spLocks noChangeArrowheads="1"/>
          </p:cNvSpPr>
          <p:nvPr/>
        </p:nvSpPr>
        <p:spPr bwMode="auto">
          <a:xfrm>
            <a:off x="457200" y="1844824"/>
            <a:ext cx="8382000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cs-CZ" sz="3200" b="1" dirty="0">
                <a:solidFill>
                  <a:srgbClr val="FF3300"/>
                </a:solidFill>
              </a:rPr>
              <a:t>Správná laboratorní praxe</a:t>
            </a:r>
          </a:p>
          <a:p>
            <a:pPr algn="ctr" eaLnBrk="0" hangingPunct="0"/>
            <a:r>
              <a:rPr lang="cs-CZ" sz="2000" dirty="0">
                <a:solidFill>
                  <a:srgbClr val="FF3300"/>
                </a:solidFill>
              </a:rPr>
              <a:t>- poznámky biologické</a:t>
            </a:r>
            <a:r>
              <a:rPr lang="en-US" sz="2000" dirty="0">
                <a:solidFill>
                  <a:srgbClr val="FF3300"/>
                </a:solidFill>
              </a:rPr>
              <a:t>/</a:t>
            </a:r>
            <a:r>
              <a:rPr lang="en-US" sz="2000" dirty="0" err="1">
                <a:solidFill>
                  <a:srgbClr val="FF3300"/>
                </a:solidFill>
              </a:rPr>
              <a:t>toxikologick</a:t>
            </a:r>
            <a:r>
              <a:rPr lang="en-GB" sz="2000" dirty="0">
                <a:solidFill>
                  <a:srgbClr val="FF3300"/>
                </a:solidFill>
              </a:rPr>
              <a:t>é -</a:t>
            </a:r>
            <a:endParaRPr lang="cs-CZ" sz="2000" dirty="0">
              <a:solidFill>
                <a:srgbClr val="FF3300"/>
              </a:solidFill>
            </a:endParaRPr>
          </a:p>
          <a:p>
            <a:pPr algn="ctr" eaLnBrk="0" hangingPunct="0"/>
            <a:endParaRPr lang="cs-CZ" sz="3200" b="1" dirty="0">
              <a:solidFill>
                <a:srgbClr val="FF3300"/>
              </a:solidFill>
            </a:endParaRPr>
          </a:p>
          <a:p>
            <a:pPr algn="ctr" eaLnBrk="0" hangingPunct="0"/>
            <a:r>
              <a:rPr lang="cs-CZ" sz="3200" b="1" dirty="0">
                <a:solidFill>
                  <a:srgbClr val="FF3300"/>
                </a:solidFill>
              </a:rPr>
              <a:t>Část 2 – modely, testy, studie, GMO</a:t>
            </a:r>
          </a:p>
          <a:p>
            <a:pPr algn="ctr" eaLnBrk="0" hangingPunct="0"/>
            <a:endParaRPr lang="cs-CZ" sz="3200" dirty="0"/>
          </a:p>
        </p:txBody>
      </p:sp>
      <p:pic>
        <p:nvPicPr>
          <p:cNvPr id="5124" name="Picture 7" descr="OPVK_MU_stred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4663" y="5487988"/>
            <a:ext cx="4537075" cy="110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9795" name="Picture 3"/>
          <p:cNvPicPr>
            <a:picLocks noChangeAspect="1" noChangeArrowheads="1"/>
          </p:cNvPicPr>
          <p:nvPr/>
        </p:nvPicPr>
        <p:blipFill>
          <a:blip r:embed="rId4" cstate="print"/>
          <a:srcRect r="6503" b="15057"/>
          <a:stretch>
            <a:fillRect/>
          </a:stretch>
        </p:blipFill>
        <p:spPr bwMode="auto">
          <a:xfrm>
            <a:off x="323528" y="4077072"/>
            <a:ext cx="3600400" cy="2057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23928" y="1288504"/>
            <a:ext cx="4968552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000" dirty="0"/>
              <a:t>Struktura SOP</a:t>
            </a:r>
          </a:p>
          <a:p>
            <a:pPr lvl="1">
              <a:lnSpc>
                <a:spcPct val="90000"/>
              </a:lnSpc>
            </a:pPr>
            <a:r>
              <a:rPr lang="cs-CZ" sz="1600" dirty="0"/>
              <a:t>Název</a:t>
            </a:r>
          </a:p>
          <a:p>
            <a:pPr lvl="1">
              <a:lnSpc>
                <a:spcPct val="90000"/>
              </a:lnSpc>
            </a:pPr>
            <a:r>
              <a:rPr lang="cs-CZ" sz="1600" dirty="0"/>
              <a:t>Autor</a:t>
            </a:r>
          </a:p>
          <a:p>
            <a:pPr lvl="1">
              <a:lnSpc>
                <a:spcPct val="90000"/>
              </a:lnSpc>
            </a:pPr>
            <a:r>
              <a:rPr lang="cs-CZ" sz="1600" dirty="0"/>
              <a:t>Určení a cíl</a:t>
            </a:r>
          </a:p>
          <a:p>
            <a:pPr lvl="1">
              <a:lnSpc>
                <a:spcPct val="90000"/>
              </a:lnSpc>
            </a:pPr>
            <a:r>
              <a:rPr lang="cs-CZ" sz="1600" dirty="0"/>
              <a:t>Princip</a:t>
            </a:r>
          </a:p>
          <a:p>
            <a:pPr lvl="1">
              <a:lnSpc>
                <a:spcPct val="90000"/>
              </a:lnSpc>
            </a:pPr>
            <a:r>
              <a:rPr lang="cs-CZ" sz="1600" dirty="0"/>
              <a:t>Rušivé vlivy a omezení metody</a:t>
            </a:r>
          </a:p>
          <a:p>
            <a:pPr lvl="1">
              <a:lnSpc>
                <a:spcPct val="90000"/>
              </a:lnSpc>
            </a:pPr>
            <a:r>
              <a:rPr lang="cs-CZ" sz="1600" dirty="0"/>
              <a:t>Bezpečnost při práci a toxikologické údaje</a:t>
            </a:r>
          </a:p>
          <a:p>
            <a:pPr lvl="1">
              <a:lnSpc>
                <a:spcPct val="90000"/>
              </a:lnSpc>
            </a:pPr>
            <a:r>
              <a:rPr lang="cs-CZ" sz="1600" dirty="0"/>
              <a:t>Odpady a jejich likvidace</a:t>
            </a:r>
          </a:p>
          <a:p>
            <a:pPr lvl="1">
              <a:lnSpc>
                <a:spcPct val="90000"/>
              </a:lnSpc>
            </a:pPr>
            <a:r>
              <a:rPr lang="cs-CZ" sz="1600" dirty="0"/>
              <a:t>Normativní odkazy</a:t>
            </a:r>
          </a:p>
          <a:p>
            <a:pPr lvl="1">
              <a:lnSpc>
                <a:spcPct val="90000"/>
              </a:lnSpc>
            </a:pPr>
            <a:r>
              <a:rPr lang="cs-CZ" sz="1600" dirty="0"/>
              <a:t>Chemikálie a spotřební materiál</a:t>
            </a:r>
          </a:p>
          <a:p>
            <a:pPr lvl="1">
              <a:lnSpc>
                <a:spcPct val="90000"/>
              </a:lnSpc>
            </a:pPr>
            <a:r>
              <a:rPr lang="cs-CZ" sz="1600" dirty="0"/>
              <a:t>Vzorky</a:t>
            </a:r>
          </a:p>
          <a:p>
            <a:pPr lvl="1">
              <a:lnSpc>
                <a:spcPct val="90000"/>
              </a:lnSpc>
            </a:pPr>
            <a:r>
              <a:rPr lang="cs-CZ" sz="1600" dirty="0"/>
              <a:t>Přístroje</a:t>
            </a:r>
          </a:p>
          <a:p>
            <a:pPr lvl="1">
              <a:lnSpc>
                <a:spcPct val="90000"/>
              </a:lnSpc>
            </a:pPr>
            <a:r>
              <a:rPr lang="cs-CZ" sz="1600" dirty="0"/>
              <a:t>Kalibrace před zkouškou</a:t>
            </a:r>
          </a:p>
          <a:p>
            <a:pPr lvl="1">
              <a:lnSpc>
                <a:spcPct val="90000"/>
              </a:lnSpc>
            </a:pPr>
            <a:r>
              <a:rPr lang="cs-CZ" sz="1600" dirty="0"/>
              <a:t>Vlastní postup</a:t>
            </a:r>
          </a:p>
          <a:p>
            <a:pPr lvl="1">
              <a:lnSpc>
                <a:spcPct val="90000"/>
              </a:lnSpc>
            </a:pPr>
            <a:r>
              <a:rPr lang="cs-CZ" sz="1600" dirty="0"/>
              <a:t>Kontrola kvality</a:t>
            </a:r>
          </a:p>
          <a:p>
            <a:pPr lvl="1">
              <a:lnSpc>
                <a:spcPct val="90000"/>
              </a:lnSpc>
            </a:pPr>
            <a:r>
              <a:rPr lang="cs-CZ" sz="1600" dirty="0"/>
              <a:t>Výstup – protokol </a:t>
            </a:r>
            <a:r>
              <a:rPr lang="en-US" sz="1600" dirty="0"/>
              <a:t>/ v</a:t>
            </a:r>
            <a:r>
              <a:rPr lang="cs-CZ" sz="1600" dirty="0" err="1"/>
              <a:t>ýpočet</a:t>
            </a:r>
            <a:endParaRPr lang="cs-CZ" sz="1600" dirty="0"/>
          </a:p>
          <a:p>
            <a:pPr lvl="1">
              <a:lnSpc>
                <a:spcPct val="90000"/>
              </a:lnSpc>
            </a:pPr>
            <a:r>
              <a:rPr lang="cs-CZ" sz="1600" dirty="0"/>
              <a:t>Poznámky doplňky</a:t>
            </a:r>
          </a:p>
          <a:p>
            <a:pPr lvl="2">
              <a:lnSpc>
                <a:spcPct val="90000"/>
              </a:lnSpc>
            </a:pPr>
            <a:endParaRPr lang="cs-CZ" sz="1200" dirty="0"/>
          </a:p>
        </p:txBody>
      </p:sp>
      <p:sp>
        <p:nvSpPr>
          <p:cNvPr id="4" name="Nadpis 4"/>
          <p:cNvSpPr txBox="1">
            <a:spLocks/>
          </p:cNvSpPr>
          <p:nvPr/>
        </p:nvSpPr>
        <p:spPr>
          <a:xfrm>
            <a:off x="0" y="274638"/>
            <a:ext cx="9144000" cy="654050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Standardní operační postup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-  </a:t>
            </a:r>
            <a:r>
              <a:rPr kumimoji="0" lang="cs-CZ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příkla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 2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467544" y="1369799"/>
            <a:ext cx="28083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Cvičení</a:t>
            </a:r>
            <a:r>
              <a:rPr lang="cs-CZ" b="1" dirty="0"/>
              <a:t>:</a:t>
            </a:r>
            <a:endParaRPr lang="en-GB" b="1" dirty="0"/>
          </a:p>
          <a:p>
            <a:r>
              <a:rPr lang="cs-CZ" dirty="0"/>
              <a:t>V laboratoři SZÚ pravidelně </a:t>
            </a:r>
            <a:r>
              <a:rPr lang="cs-CZ" dirty="0" err="1"/>
              <a:t>vyšetř</a:t>
            </a:r>
            <a:r>
              <a:rPr lang="en-GB" dirty="0" err="1"/>
              <a:t>ují</a:t>
            </a:r>
            <a:r>
              <a:rPr lang="en-GB" dirty="0"/>
              <a:t> </a:t>
            </a:r>
            <a:r>
              <a:rPr lang="cs-CZ" dirty="0"/>
              <a:t>obsah </a:t>
            </a:r>
            <a:r>
              <a:rPr lang="en-GB" dirty="0" err="1"/>
              <a:t>toxických</a:t>
            </a:r>
            <a:r>
              <a:rPr lang="en-GB" dirty="0"/>
              <a:t> </a:t>
            </a:r>
            <a:r>
              <a:rPr lang="cs-CZ" dirty="0"/>
              <a:t>kovů v černém čaji. </a:t>
            </a:r>
            <a:endParaRPr lang="en-GB" dirty="0"/>
          </a:p>
          <a:p>
            <a:r>
              <a:rPr lang="cs-CZ" b="1" dirty="0">
                <a:solidFill>
                  <a:srgbClr val="00B050"/>
                </a:solidFill>
              </a:rPr>
              <a:t>Připravte SOP </a:t>
            </a:r>
            <a:r>
              <a:rPr lang="en-GB" b="1" dirty="0">
                <a:solidFill>
                  <a:srgbClr val="00B050"/>
                </a:solidFill>
              </a:rPr>
              <a:t>č. 1 </a:t>
            </a:r>
            <a:r>
              <a:rPr lang="cs-CZ" b="1" dirty="0">
                <a:solidFill>
                  <a:srgbClr val="00B050"/>
                </a:solidFill>
              </a:rPr>
              <a:t>pro přípravu černého čaje</a:t>
            </a:r>
            <a:r>
              <a:rPr lang="cs-CZ" dirty="0">
                <a:solidFill>
                  <a:srgbClr val="00B050"/>
                </a:solidFill>
              </a:rPr>
              <a:t>,</a:t>
            </a:r>
            <a:r>
              <a:rPr lang="en-GB" dirty="0">
                <a:solidFill>
                  <a:srgbClr val="00B050"/>
                </a:solidFill>
              </a:rPr>
              <a:t> </a:t>
            </a:r>
            <a:r>
              <a:rPr lang="cs-CZ" dirty="0"/>
              <a:t>ve kterém bud</a:t>
            </a:r>
            <a:r>
              <a:rPr lang="en-GB" dirty="0" err="1"/>
              <a:t>ou</a:t>
            </a:r>
            <a:r>
              <a:rPr lang="cs-CZ" dirty="0"/>
              <a:t> následně analyzovány těžké kovy</a:t>
            </a:r>
            <a:r>
              <a:rPr lang="en-GB" dirty="0"/>
              <a:t> ...</a:t>
            </a:r>
            <a:br>
              <a:rPr lang="cs-CZ" dirty="0"/>
            </a:br>
            <a:endParaRPr lang="en-GB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/>
        </p:nvSpPr>
        <p:spPr bwMode="auto">
          <a:xfrm>
            <a:off x="381000" y="1106155"/>
            <a:ext cx="8382000" cy="4555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000" u="sng" dirty="0">
                <a:solidFill>
                  <a:schemeClr val="tx2"/>
                </a:solidFill>
              </a:rPr>
              <a:t>www.oecd.org</a:t>
            </a:r>
            <a:endParaRPr lang="cs-CZ" sz="2000" u="sng" dirty="0">
              <a:solidFill>
                <a:schemeClr val="tx2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en-GB" sz="2000" b="1" dirty="0">
              <a:solidFill>
                <a:schemeClr val="tx2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cs-CZ" sz="2000" b="1" dirty="0">
                <a:solidFill>
                  <a:schemeClr val="tx2"/>
                </a:solidFill>
              </a:rPr>
              <a:t>5 hlavních sekcí</a:t>
            </a:r>
            <a:r>
              <a:rPr lang="cs-CZ" sz="2000" dirty="0">
                <a:solidFill>
                  <a:schemeClr val="tx2"/>
                </a:solidFill>
              </a:rPr>
              <a:t> OECD GUIDELINES</a:t>
            </a:r>
            <a:endParaRPr lang="en-GB" sz="2000" dirty="0">
              <a:solidFill>
                <a:schemeClr val="tx2"/>
              </a:solidFill>
            </a:endParaRPr>
          </a:p>
          <a:p>
            <a:pPr eaLnBrk="1" hangingPunct="1">
              <a:spcBef>
                <a:spcPct val="50000"/>
              </a:spcBef>
            </a:pPr>
            <a:r>
              <a:rPr lang="en-GB" sz="2000" dirty="0">
                <a:solidFill>
                  <a:schemeClr val="tx2"/>
                </a:solidFill>
              </a:rPr>
              <a:t>	</a:t>
            </a:r>
            <a:r>
              <a:rPr lang="cs-CZ" sz="2000" dirty="0"/>
              <a:t>v rámci každé „standardizované postupy“</a:t>
            </a:r>
          </a:p>
          <a:p>
            <a:pPr eaLnBrk="1" hangingPunct="1">
              <a:spcBef>
                <a:spcPct val="50000"/>
              </a:spcBef>
            </a:pPr>
            <a:endParaRPr lang="cs-CZ" sz="2000" dirty="0"/>
          </a:p>
          <a:p>
            <a:pPr eaLnBrk="1" hangingPunct="1">
              <a:spcBef>
                <a:spcPct val="50000"/>
              </a:spcBef>
            </a:pPr>
            <a:r>
              <a:rPr lang="cs-CZ" sz="2000" dirty="0"/>
              <a:t>Section 1: </a:t>
            </a:r>
            <a:r>
              <a:rPr lang="cs-CZ" sz="2000" dirty="0" err="1"/>
              <a:t>Physical</a:t>
            </a:r>
            <a:r>
              <a:rPr lang="cs-CZ" sz="2000" dirty="0"/>
              <a:t> </a:t>
            </a:r>
            <a:r>
              <a:rPr lang="cs-CZ" sz="2000" dirty="0" err="1"/>
              <a:t>Chemical</a:t>
            </a:r>
            <a:r>
              <a:rPr lang="cs-CZ" sz="2000" dirty="0"/>
              <a:t> </a:t>
            </a:r>
            <a:r>
              <a:rPr lang="cs-CZ" sz="2000" dirty="0" err="1"/>
              <a:t>Properties</a:t>
            </a:r>
            <a:r>
              <a:rPr lang="cs-CZ" sz="2000" dirty="0"/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cs-CZ" sz="2000" b="1" dirty="0">
                <a:solidFill>
                  <a:schemeClr val="tx2"/>
                </a:solidFill>
              </a:rPr>
              <a:t>Section 2: </a:t>
            </a:r>
            <a:r>
              <a:rPr lang="cs-CZ" sz="2000" b="1" dirty="0" err="1">
                <a:solidFill>
                  <a:schemeClr val="tx2"/>
                </a:solidFill>
              </a:rPr>
              <a:t>Effects</a:t>
            </a:r>
            <a:r>
              <a:rPr lang="cs-CZ" sz="2000" b="1" dirty="0">
                <a:solidFill>
                  <a:schemeClr val="tx2"/>
                </a:solidFill>
              </a:rPr>
              <a:t> on </a:t>
            </a:r>
            <a:r>
              <a:rPr lang="cs-CZ" sz="2000" b="1" dirty="0" err="1">
                <a:solidFill>
                  <a:schemeClr val="tx2"/>
                </a:solidFill>
              </a:rPr>
              <a:t>Biotic</a:t>
            </a:r>
            <a:r>
              <a:rPr lang="cs-CZ" sz="2000" b="1" dirty="0">
                <a:solidFill>
                  <a:schemeClr val="tx2"/>
                </a:solidFill>
              </a:rPr>
              <a:t> </a:t>
            </a:r>
            <a:r>
              <a:rPr lang="cs-CZ" sz="2000" b="1" dirty="0" err="1">
                <a:solidFill>
                  <a:schemeClr val="tx2"/>
                </a:solidFill>
              </a:rPr>
              <a:t>Systems</a:t>
            </a:r>
            <a:r>
              <a:rPr lang="cs-CZ" sz="2000" b="1" dirty="0">
                <a:solidFill>
                  <a:schemeClr val="tx2"/>
                </a:solidFill>
              </a:rPr>
              <a:t>  (</a:t>
            </a:r>
            <a:r>
              <a:rPr lang="en-US" sz="2000" b="1" dirty="0">
                <a:solidFill>
                  <a:schemeClr val="tx2"/>
                </a:solidFill>
              </a:rPr>
              <a:t>&gt; </a:t>
            </a:r>
            <a:r>
              <a:rPr lang="cs-CZ" sz="2000" b="1" dirty="0">
                <a:solidFill>
                  <a:schemeClr val="tx2"/>
                </a:solidFill>
              </a:rPr>
              <a:t>3</a:t>
            </a:r>
            <a:r>
              <a:rPr lang="en-US" sz="2000" b="1" dirty="0">
                <a:solidFill>
                  <a:schemeClr val="tx2"/>
                </a:solidFill>
              </a:rPr>
              <a:t>0</a:t>
            </a:r>
            <a:r>
              <a:rPr lang="cs-CZ" sz="2000" b="1" dirty="0">
                <a:solidFill>
                  <a:schemeClr val="tx2"/>
                </a:solidFill>
              </a:rPr>
              <a:t> postupů)</a:t>
            </a:r>
          </a:p>
          <a:p>
            <a:pPr eaLnBrk="1" hangingPunct="1">
              <a:spcBef>
                <a:spcPct val="50000"/>
              </a:spcBef>
            </a:pPr>
            <a:r>
              <a:rPr lang="cs-CZ" sz="2000" b="1" dirty="0">
                <a:solidFill>
                  <a:schemeClr val="tx2"/>
                </a:solidFill>
              </a:rPr>
              <a:t>Section 3: </a:t>
            </a:r>
            <a:r>
              <a:rPr lang="cs-CZ" sz="2000" b="1" dirty="0" err="1">
                <a:solidFill>
                  <a:schemeClr val="tx2"/>
                </a:solidFill>
              </a:rPr>
              <a:t>Degradation</a:t>
            </a:r>
            <a:r>
              <a:rPr lang="cs-CZ" sz="2000" b="1" dirty="0">
                <a:solidFill>
                  <a:schemeClr val="tx2"/>
                </a:solidFill>
              </a:rPr>
              <a:t> </a:t>
            </a:r>
            <a:r>
              <a:rPr lang="cs-CZ" sz="2000" b="1" dirty="0" err="1">
                <a:solidFill>
                  <a:schemeClr val="tx2"/>
                </a:solidFill>
              </a:rPr>
              <a:t>and</a:t>
            </a:r>
            <a:r>
              <a:rPr lang="cs-CZ" sz="2000" b="1" dirty="0">
                <a:solidFill>
                  <a:schemeClr val="tx2"/>
                </a:solidFill>
              </a:rPr>
              <a:t> </a:t>
            </a:r>
            <a:r>
              <a:rPr lang="cs-CZ" sz="2000" b="1" dirty="0" err="1">
                <a:solidFill>
                  <a:schemeClr val="tx2"/>
                </a:solidFill>
              </a:rPr>
              <a:t>Accumulation</a:t>
            </a:r>
            <a:r>
              <a:rPr lang="cs-CZ" sz="2000" b="1" dirty="0">
                <a:solidFill>
                  <a:schemeClr val="tx2"/>
                </a:solidFill>
              </a:rPr>
              <a:t> (</a:t>
            </a:r>
            <a:r>
              <a:rPr lang="en-US" sz="2000" b="1" dirty="0" err="1">
                <a:solidFill>
                  <a:schemeClr val="tx2"/>
                </a:solidFill>
              </a:rPr>
              <a:t>cca</a:t>
            </a:r>
            <a:r>
              <a:rPr lang="en-US" sz="2000" b="1" dirty="0">
                <a:solidFill>
                  <a:schemeClr val="tx2"/>
                </a:solidFill>
              </a:rPr>
              <a:t> 10</a:t>
            </a:r>
            <a:r>
              <a:rPr lang="cs-CZ" sz="2000" b="1" dirty="0">
                <a:solidFill>
                  <a:schemeClr val="tx2"/>
                </a:solidFill>
              </a:rPr>
              <a:t> postupů)</a:t>
            </a:r>
          </a:p>
          <a:p>
            <a:pPr eaLnBrk="1" hangingPunct="1">
              <a:spcBef>
                <a:spcPct val="50000"/>
              </a:spcBef>
            </a:pPr>
            <a:r>
              <a:rPr lang="cs-CZ" sz="2000" b="1" dirty="0">
                <a:solidFill>
                  <a:schemeClr val="tx2"/>
                </a:solidFill>
              </a:rPr>
              <a:t>Section 4: Health </a:t>
            </a:r>
            <a:r>
              <a:rPr lang="cs-CZ" sz="2000" b="1" dirty="0" err="1">
                <a:solidFill>
                  <a:schemeClr val="tx2"/>
                </a:solidFill>
              </a:rPr>
              <a:t>Effects</a:t>
            </a:r>
            <a:r>
              <a:rPr lang="cs-CZ" sz="2000" b="1" dirty="0">
                <a:solidFill>
                  <a:schemeClr val="tx2"/>
                </a:solidFill>
              </a:rPr>
              <a:t> (</a:t>
            </a:r>
            <a:r>
              <a:rPr lang="en-US" sz="2000" b="1" dirty="0">
                <a:solidFill>
                  <a:schemeClr val="tx2"/>
                </a:solidFill>
              </a:rPr>
              <a:t>&gt; </a:t>
            </a:r>
            <a:r>
              <a:rPr lang="cs-CZ" sz="2000" b="1" dirty="0">
                <a:solidFill>
                  <a:schemeClr val="tx2"/>
                </a:solidFill>
              </a:rPr>
              <a:t>8</a:t>
            </a:r>
            <a:r>
              <a:rPr lang="en-US" sz="2000" b="1" dirty="0">
                <a:solidFill>
                  <a:schemeClr val="tx2"/>
                </a:solidFill>
              </a:rPr>
              <a:t>0</a:t>
            </a:r>
            <a:r>
              <a:rPr lang="cs-CZ" sz="2000" b="1" dirty="0">
                <a:solidFill>
                  <a:schemeClr val="tx2"/>
                </a:solidFill>
              </a:rPr>
              <a:t> postupů)</a:t>
            </a:r>
          </a:p>
          <a:p>
            <a:pPr eaLnBrk="1" hangingPunct="1">
              <a:spcBef>
                <a:spcPct val="50000"/>
              </a:spcBef>
            </a:pPr>
            <a:r>
              <a:rPr lang="cs-CZ" sz="2000" dirty="0"/>
              <a:t>Section 5: </a:t>
            </a:r>
            <a:r>
              <a:rPr lang="cs-CZ" sz="2000" dirty="0" err="1"/>
              <a:t>Special</a:t>
            </a:r>
            <a:r>
              <a:rPr lang="cs-CZ" sz="2000" dirty="0"/>
              <a:t> </a:t>
            </a:r>
            <a:r>
              <a:rPr lang="cs-CZ" sz="2000" dirty="0" err="1"/>
              <a:t>Activities</a:t>
            </a:r>
            <a:endParaRPr lang="cs-CZ" sz="2000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654050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OECD GUIDELINES – Testing of chemicals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/>
          <p:cNvPicPr>
            <a:picLocks noChangeAspect="1" noChangeArrowheads="1"/>
          </p:cNvPicPr>
          <p:nvPr/>
        </p:nvPicPr>
        <p:blipFill>
          <a:blip r:embed="rId3" cstate="print"/>
          <a:srcRect l="15715" t="13429" r="16190" b="22571"/>
          <a:stretch>
            <a:fillRect/>
          </a:stretch>
        </p:blipFill>
        <p:spPr bwMode="auto">
          <a:xfrm>
            <a:off x="0" y="954088"/>
            <a:ext cx="9144000" cy="537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19" name="Text Box 5"/>
          <p:cNvSpPr txBox="1">
            <a:spLocks noChangeArrowheads="1"/>
          </p:cNvSpPr>
          <p:nvPr/>
        </p:nvSpPr>
        <p:spPr bwMode="auto">
          <a:xfrm>
            <a:off x="593725" y="346075"/>
            <a:ext cx="27051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http:</a:t>
            </a:r>
            <a:r>
              <a:rPr lang="en-US"/>
              <a:t>//www.oecd.org</a:t>
            </a:r>
            <a:endParaRPr lang="cs-CZ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3" cstate="print"/>
          <a:srcRect l="20313" t="14583" r="19531" b="26717"/>
          <a:stretch>
            <a:fillRect/>
          </a:stretch>
        </p:blipFill>
        <p:spPr bwMode="auto">
          <a:xfrm>
            <a:off x="838200" y="1095375"/>
            <a:ext cx="7772400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Text Box 3"/>
          <p:cNvSpPr txBox="1">
            <a:spLocks noChangeArrowheads="1"/>
          </p:cNvSpPr>
          <p:nvPr/>
        </p:nvSpPr>
        <p:spPr bwMode="auto">
          <a:xfrm>
            <a:off x="304800" y="190381"/>
            <a:ext cx="748153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chemeClr val="tx2"/>
                </a:solidFill>
              </a:rPr>
              <a:t>Příklady – OECD </a:t>
            </a:r>
            <a:r>
              <a:rPr lang="cs-CZ" b="1" dirty="0" err="1">
                <a:solidFill>
                  <a:schemeClr val="tx2"/>
                </a:solidFill>
              </a:rPr>
              <a:t>Guidelines</a:t>
            </a:r>
            <a:r>
              <a:rPr lang="cs-CZ" b="1" dirty="0">
                <a:solidFill>
                  <a:schemeClr val="tx2"/>
                </a:solidFill>
              </a:rPr>
              <a:t> – sekce „2“ </a:t>
            </a:r>
            <a:r>
              <a:rPr lang="cs-CZ" b="1" dirty="0" err="1">
                <a:solidFill>
                  <a:schemeClr val="tx2"/>
                </a:solidFill>
              </a:rPr>
              <a:t>Effects</a:t>
            </a:r>
            <a:r>
              <a:rPr lang="cs-CZ" b="1" dirty="0">
                <a:solidFill>
                  <a:schemeClr val="tx2"/>
                </a:solidFill>
              </a:rPr>
              <a:t> on </a:t>
            </a:r>
            <a:r>
              <a:rPr lang="cs-CZ" b="1" dirty="0" err="1">
                <a:solidFill>
                  <a:schemeClr val="tx2"/>
                </a:solidFill>
              </a:rPr>
              <a:t>biotic</a:t>
            </a:r>
            <a:r>
              <a:rPr lang="cs-CZ" b="1" dirty="0">
                <a:solidFill>
                  <a:schemeClr val="tx2"/>
                </a:solidFill>
              </a:rPr>
              <a:t> </a:t>
            </a:r>
            <a:r>
              <a:rPr lang="cs-CZ" b="1" dirty="0" err="1">
                <a:solidFill>
                  <a:schemeClr val="tx2"/>
                </a:solidFill>
              </a:rPr>
              <a:t>systems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br>
              <a:rPr lang="en-US" b="1" dirty="0">
                <a:solidFill>
                  <a:schemeClr val="tx2"/>
                </a:solidFill>
              </a:rPr>
            </a:br>
            <a:r>
              <a:rPr lang="cs-CZ" b="1" dirty="0">
                <a:solidFill>
                  <a:schemeClr val="tx2"/>
                </a:solidFill>
              </a:rPr>
              <a:t>(</a:t>
            </a:r>
            <a:r>
              <a:rPr lang="en-US" b="1" dirty="0">
                <a:solidFill>
                  <a:schemeClr val="tx2"/>
                </a:solidFill>
              </a:rPr>
              <a:t>&gt; 30 </a:t>
            </a:r>
            <a:r>
              <a:rPr lang="cs-CZ" b="1" dirty="0">
                <a:solidFill>
                  <a:schemeClr val="tx2"/>
                </a:solidFill>
              </a:rPr>
              <a:t>návodů)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3" cstate="print"/>
          <a:srcRect l="19531" t="15625" r="18750" b="18750"/>
          <a:stretch>
            <a:fillRect/>
          </a:stretch>
        </p:blipFill>
        <p:spPr bwMode="auto">
          <a:xfrm>
            <a:off x="971600" y="620688"/>
            <a:ext cx="7391400" cy="5894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304800" y="152400"/>
            <a:ext cx="46346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>
                <a:solidFill>
                  <a:schemeClr val="tx2"/>
                </a:solidFill>
              </a:rPr>
              <a:t>Příklady – OECD </a:t>
            </a:r>
            <a:r>
              <a:rPr lang="cs-CZ" b="1" dirty="0" err="1">
                <a:solidFill>
                  <a:schemeClr val="tx2"/>
                </a:solidFill>
              </a:rPr>
              <a:t>Guidelines</a:t>
            </a:r>
            <a:r>
              <a:rPr lang="cs-CZ" b="1" dirty="0">
                <a:solidFill>
                  <a:schemeClr val="tx2"/>
                </a:solidFill>
              </a:rPr>
              <a:t> – sekce „3“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4"/>
          <p:cNvSpPr txBox="1">
            <a:spLocks noChangeArrowheads="1"/>
          </p:cNvSpPr>
          <p:nvPr/>
        </p:nvSpPr>
        <p:spPr bwMode="auto">
          <a:xfrm>
            <a:off x="304800" y="260648"/>
            <a:ext cx="605806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tx2"/>
                </a:solidFill>
              </a:rPr>
              <a:t>Příklady – OECD </a:t>
            </a:r>
            <a:r>
              <a:rPr lang="cs-CZ" dirty="0" err="1">
                <a:solidFill>
                  <a:schemeClr val="tx2"/>
                </a:solidFill>
              </a:rPr>
              <a:t>Guidelines</a:t>
            </a:r>
            <a:r>
              <a:rPr lang="cs-CZ" dirty="0">
                <a:solidFill>
                  <a:schemeClr val="tx2"/>
                </a:solidFill>
              </a:rPr>
              <a:t> – </a:t>
            </a:r>
            <a:r>
              <a:rPr lang="cs-CZ" b="1" dirty="0">
                <a:solidFill>
                  <a:schemeClr val="tx2"/>
                </a:solidFill>
              </a:rPr>
              <a:t>sekce „4“ </a:t>
            </a:r>
          </a:p>
          <a:p>
            <a:r>
              <a:rPr lang="cs-CZ" dirty="0">
                <a:solidFill>
                  <a:schemeClr val="tx2"/>
                </a:solidFill>
              </a:rPr>
              <a:t>– </a:t>
            </a:r>
            <a:r>
              <a:rPr lang="cs-CZ" b="1" dirty="0">
                <a:solidFill>
                  <a:schemeClr val="tx2"/>
                </a:solidFill>
              </a:rPr>
              <a:t>Toxicita pro člověka </a:t>
            </a:r>
            <a:r>
              <a:rPr lang="en-GB" dirty="0">
                <a:solidFill>
                  <a:schemeClr val="tx2"/>
                </a:solidFill>
              </a:rPr>
              <a:t>(</a:t>
            </a:r>
            <a:r>
              <a:rPr lang="en-US" dirty="0">
                <a:solidFill>
                  <a:schemeClr val="tx2"/>
                </a:solidFill>
              </a:rPr>
              <a:t>&gt;</a:t>
            </a:r>
            <a:r>
              <a:rPr lang="cs-CZ" dirty="0">
                <a:solidFill>
                  <a:schemeClr val="tx2"/>
                </a:solidFill>
              </a:rPr>
              <a:t> </a:t>
            </a:r>
            <a:r>
              <a:rPr lang="en-US" dirty="0">
                <a:solidFill>
                  <a:schemeClr val="tx2"/>
                </a:solidFill>
              </a:rPr>
              <a:t>90 </a:t>
            </a:r>
            <a:r>
              <a:rPr lang="cs-CZ" dirty="0">
                <a:solidFill>
                  <a:schemeClr val="tx2"/>
                </a:solidFill>
              </a:rPr>
              <a:t>postupů </a:t>
            </a:r>
            <a:r>
              <a:rPr lang="en-GB" dirty="0">
                <a:solidFill>
                  <a:schemeClr val="tx2"/>
                </a:solidFill>
              </a:rPr>
              <a:t>- </a:t>
            </a:r>
            <a:r>
              <a:rPr lang="cs-CZ" dirty="0">
                <a:solidFill>
                  <a:schemeClr val="tx2"/>
                </a:solidFill>
              </a:rPr>
              <a:t>příklady dole)</a:t>
            </a:r>
          </a:p>
          <a:p>
            <a:r>
              <a:rPr lang="cs-CZ" dirty="0">
                <a:solidFill>
                  <a:schemeClr val="tx2"/>
                </a:solidFill>
              </a:rPr>
              <a:t>- Standardní postupy - akutní, </a:t>
            </a:r>
            <a:r>
              <a:rPr lang="cs-CZ" dirty="0" err="1">
                <a:solidFill>
                  <a:schemeClr val="tx2"/>
                </a:solidFill>
              </a:rPr>
              <a:t>chronick</a:t>
            </a:r>
            <a:r>
              <a:rPr lang="en-GB" dirty="0">
                <a:solidFill>
                  <a:schemeClr val="tx2"/>
                </a:solidFill>
              </a:rPr>
              <a:t>á</a:t>
            </a:r>
            <a:r>
              <a:rPr lang="cs-CZ" dirty="0">
                <a:solidFill>
                  <a:schemeClr val="tx2"/>
                </a:solidFill>
              </a:rPr>
              <a:t>, </a:t>
            </a:r>
            <a:r>
              <a:rPr lang="cs-CZ" dirty="0" err="1">
                <a:solidFill>
                  <a:schemeClr val="tx2"/>
                </a:solidFill>
              </a:rPr>
              <a:t>reprod</a:t>
            </a:r>
            <a:r>
              <a:rPr lang="cs-CZ" dirty="0">
                <a:solidFill>
                  <a:schemeClr val="tx2"/>
                </a:solidFill>
              </a:rPr>
              <a:t>. toxicita </a:t>
            </a:r>
          </a:p>
        </p:txBody>
      </p:sp>
      <p:pic>
        <p:nvPicPr>
          <p:cNvPr id="63491" name="Picture 5"/>
          <p:cNvPicPr>
            <a:picLocks noChangeAspect="1" noChangeArrowheads="1"/>
          </p:cNvPicPr>
          <p:nvPr/>
        </p:nvPicPr>
        <p:blipFill>
          <a:blip r:embed="rId3" cstate="print"/>
          <a:srcRect l="13809" t="19524" r="10953" b="8095"/>
          <a:stretch>
            <a:fillRect/>
          </a:stretch>
        </p:blipFill>
        <p:spPr bwMode="auto">
          <a:xfrm>
            <a:off x="228600" y="1340768"/>
            <a:ext cx="8763000" cy="526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144488"/>
            <a:ext cx="8640960" cy="2140496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en-GB" b="1" dirty="0" err="1"/>
              <a:t>Chemické</a:t>
            </a:r>
            <a:r>
              <a:rPr lang="en-GB" b="1" dirty="0"/>
              <a:t> </a:t>
            </a:r>
            <a:r>
              <a:rPr lang="en-GB" b="1" dirty="0" err="1"/>
              <a:t>látky</a:t>
            </a:r>
            <a:r>
              <a:rPr lang="en-GB" b="1" dirty="0"/>
              <a:t> (</a:t>
            </a:r>
            <a:r>
              <a:rPr lang="en-GB" b="1" dirty="0" err="1"/>
              <a:t>průmyslové</a:t>
            </a:r>
            <a:r>
              <a:rPr lang="en-GB" b="1" dirty="0"/>
              <a:t>)</a:t>
            </a:r>
          </a:p>
          <a:p>
            <a:pPr lvl="1">
              <a:lnSpc>
                <a:spcPct val="120000"/>
              </a:lnSpc>
            </a:pPr>
            <a:r>
              <a:rPr lang="en-GB" dirty="0" err="1"/>
              <a:t>legislativa</a:t>
            </a:r>
            <a:r>
              <a:rPr lang="en-GB" dirty="0"/>
              <a:t> REACH </a:t>
            </a:r>
          </a:p>
          <a:p>
            <a:pPr lvl="1">
              <a:lnSpc>
                <a:spcPct val="120000"/>
              </a:lnSpc>
            </a:pPr>
            <a:r>
              <a:rPr lang="en-GB" dirty="0"/>
              <a:t>v ČR </a:t>
            </a:r>
            <a:r>
              <a:rPr lang="en-GB" dirty="0" err="1"/>
              <a:t>zákon</a:t>
            </a:r>
            <a:r>
              <a:rPr lang="en-GB" dirty="0"/>
              <a:t> o </a:t>
            </a:r>
            <a:r>
              <a:rPr lang="en-GB" dirty="0" err="1"/>
              <a:t>chemických</a:t>
            </a:r>
            <a:r>
              <a:rPr lang="en-GB" dirty="0"/>
              <a:t> </a:t>
            </a:r>
            <a:r>
              <a:rPr lang="en-GB" dirty="0" err="1"/>
              <a:t>látkách</a:t>
            </a:r>
            <a:endParaRPr lang="en-GB" dirty="0"/>
          </a:p>
          <a:p>
            <a:pPr lvl="1">
              <a:lnSpc>
                <a:spcPct val="120000"/>
              </a:lnSpc>
            </a:pPr>
            <a:r>
              <a:rPr lang="en-GB" dirty="0" err="1"/>
              <a:t>při</a:t>
            </a:r>
            <a:r>
              <a:rPr lang="en-GB" dirty="0"/>
              <a:t> </a:t>
            </a:r>
            <a:r>
              <a:rPr lang="en-GB" dirty="0" err="1"/>
              <a:t>registracích</a:t>
            </a:r>
            <a:r>
              <a:rPr lang="en-GB" dirty="0"/>
              <a:t> je </a:t>
            </a:r>
            <a:r>
              <a:rPr lang="en-GB" dirty="0" err="1"/>
              <a:t>třeba</a:t>
            </a:r>
            <a:r>
              <a:rPr lang="en-GB" dirty="0"/>
              <a:t> </a:t>
            </a:r>
            <a:r>
              <a:rPr lang="en-GB" dirty="0" err="1"/>
              <a:t>předložit</a:t>
            </a:r>
            <a:r>
              <a:rPr lang="en-GB" dirty="0"/>
              <a:t> </a:t>
            </a:r>
          </a:p>
          <a:p>
            <a:pPr lvl="2">
              <a:lnSpc>
                <a:spcPct val="120000"/>
              </a:lnSpc>
            </a:pPr>
            <a:r>
              <a:rPr lang="en-GB" dirty="0" err="1"/>
              <a:t>informace</a:t>
            </a:r>
            <a:r>
              <a:rPr lang="en-GB" dirty="0"/>
              <a:t> (</a:t>
            </a:r>
            <a:r>
              <a:rPr lang="en-GB" dirty="0" err="1"/>
              <a:t>např</a:t>
            </a:r>
            <a:r>
              <a:rPr lang="en-GB" dirty="0"/>
              <a:t>. o </a:t>
            </a:r>
            <a:r>
              <a:rPr lang="en-GB" dirty="0" err="1"/>
              <a:t>toxicitě</a:t>
            </a:r>
            <a:r>
              <a:rPr lang="en-GB" dirty="0"/>
              <a:t>) </a:t>
            </a:r>
            <a:r>
              <a:rPr lang="en-GB" dirty="0" err="1"/>
              <a:t>získané</a:t>
            </a:r>
            <a:r>
              <a:rPr lang="en-GB" dirty="0"/>
              <a:t> s </a:t>
            </a:r>
            <a:r>
              <a:rPr lang="en-GB" dirty="0" err="1"/>
              <a:t>využitím</a:t>
            </a:r>
            <a:r>
              <a:rPr lang="en-GB" dirty="0"/>
              <a:t> </a:t>
            </a:r>
            <a:r>
              <a:rPr lang="en-GB" dirty="0" err="1"/>
              <a:t>předepsaných</a:t>
            </a:r>
            <a:r>
              <a:rPr lang="en-GB" dirty="0"/>
              <a:t> </a:t>
            </a:r>
            <a:r>
              <a:rPr lang="en-GB" dirty="0" err="1"/>
              <a:t>zkoušek</a:t>
            </a:r>
            <a:r>
              <a:rPr lang="en-GB" dirty="0"/>
              <a:t> </a:t>
            </a:r>
          </a:p>
          <a:p>
            <a:pPr lvl="3">
              <a:lnSpc>
                <a:spcPct val="120000"/>
              </a:lnSpc>
            </a:pPr>
            <a:r>
              <a:rPr lang="en-GB" b="1" dirty="0" err="1">
                <a:solidFill>
                  <a:srgbClr val="00B050"/>
                </a:solidFill>
              </a:rPr>
              <a:t>Viz</a:t>
            </a:r>
            <a:r>
              <a:rPr lang="en-GB" b="1" dirty="0">
                <a:solidFill>
                  <a:srgbClr val="00B050"/>
                </a:solidFill>
              </a:rPr>
              <a:t> </a:t>
            </a:r>
            <a:r>
              <a:rPr lang="en-GB" b="1" dirty="0" err="1">
                <a:solidFill>
                  <a:srgbClr val="00B050"/>
                </a:solidFill>
              </a:rPr>
              <a:t>vyhláška</a:t>
            </a:r>
            <a:r>
              <a:rPr lang="en-GB" b="1" dirty="0">
                <a:solidFill>
                  <a:srgbClr val="00B050"/>
                </a:solidFill>
              </a:rPr>
              <a:t> 443 / 2004 Sb. (</a:t>
            </a:r>
            <a:r>
              <a:rPr lang="en-GB" b="1" dirty="0" err="1">
                <a:solidFill>
                  <a:srgbClr val="00B050"/>
                </a:solidFill>
              </a:rPr>
              <a:t>studijní</a:t>
            </a:r>
            <a:r>
              <a:rPr lang="en-GB" b="1" dirty="0">
                <a:solidFill>
                  <a:srgbClr val="00B050"/>
                </a:solidFill>
              </a:rPr>
              <a:t> </a:t>
            </a:r>
            <a:r>
              <a:rPr lang="en-GB" b="1" dirty="0" err="1">
                <a:solidFill>
                  <a:srgbClr val="00B050"/>
                </a:solidFill>
              </a:rPr>
              <a:t>materiály</a:t>
            </a:r>
            <a:r>
              <a:rPr lang="en-GB" b="1" dirty="0">
                <a:solidFill>
                  <a:srgbClr val="00B050"/>
                </a:solidFill>
              </a:rPr>
              <a:t>)</a:t>
            </a:r>
          </a:p>
          <a:p>
            <a:pPr lvl="2">
              <a:lnSpc>
                <a:spcPct val="120000"/>
              </a:lnSpc>
            </a:pPr>
            <a:r>
              <a:rPr lang="en-GB" dirty="0" err="1"/>
              <a:t>zkoušky</a:t>
            </a:r>
            <a:r>
              <a:rPr lang="en-GB" dirty="0"/>
              <a:t> </a:t>
            </a:r>
            <a:r>
              <a:rPr lang="en-GB" dirty="0" err="1"/>
              <a:t>musí</a:t>
            </a:r>
            <a:r>
              <a:rPr lang="en-GB" dirty="0"/>
              <a:t> </a:t>
            </a:r>
            <a:r>
              <a:rPr lang="en-GB" dirty="0" err="1"/>
              <a:t>být</a:t>
            </a:r>
            <a:r>
              <a:rPr lang="en-GB" dirty="0"/>
              <a:t> </a:t>
            </a:r>
            <a:r>
              <a:rPr lang="en-GB" dirty="0" err="1"/>
              <a:t>provedeny</a:t>
            </a:r>
            <a:r>
              <a:rPr lang="en-GB" dirty="0"/>
              <a:t> v </a:t>
            </a:r>
            <a:r>
              <a:rPr lang="en-GB" dirty="0" err="1"/>
              <a:t>režimu</a:t>
            </a:r>
            <a:r>
              <a:rPr lang="en-GB" dirty="0"/>
              <a:t> SLP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>
                <a:solidFill>
                  <a:schemeClr val="tx1"/>
                </a:solidFill>
              </a:rPr>
              <a:t>Zákony</a:t>
            </a:r>
            <a:r>
              <a:rPr lang="en-GB" b="1" dirty="0">
                <a:solidFill>
                  <a:schemeClr val="tx1"/>
                </a:solidFill>
              </a:rPr>
              <a:t> a </a:t>
            </a:r>
            <a:r>
              <a:rPr lang="en-GB" b="1" dirty="0" err="1">
                <a:solidFill>
                  <a:schemeClr val="tx1"/>
                </a:solidFill>
              </a:rPr>
              <a:t>testování</a:t>
            </a:r>
            <a:r>
              <a:rPr lang="en-GB" b="1" dirty="0">
                <a:solidFill>
                  <a:schemeClr val="tx1"/>
                </a:solidFill>
              </a:rPr>
              <a:t> toxicity v ČR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02434" name="Picture 2"/>
          <p:cNvPicPr>
            <a:picLocks noChangeAspect="1" noChangeArrowheads="1"/>
          </p:cNvPicPr>
          <p:nvPr/>
        </p:nvPicPr>
        <p:blipFill>
          <a:blip r:embed="rId3" cstate="print"/>
          <a:srcRect l="23621" t="23805" r="11129" b="57074"/>
          <a:stretch>
            <a:fillRect/>
          </a:stretch>
        </p:blipFill>
        <p:spPr bwMode="auto">
          <a:xfrm>
            <a:off x="251520" y="2996952"/>
            <a:ext cx="7740352" cy="141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2435" name="Picture 3"/>
          <p:cNvPicPr>
            <a:picLocks noChangeAspect="1" noChangeArrowheads="1"/>
          </p:cNvPicPr>
          <p:nvPr/>
        </p:nvPicPr>
        <p:blipFill>
          <a:blip r:embed="rId4" cstate="print"/>
          <a:srcRect l="27500" t="24081" r="10851" b="45563"/>
          <a:stretch>
            <a:fillRect/>
          </a:stretch>
        </p:blipFill>
        <p:spPr bwMode="auto">
          <a:xfrm>
            <a:off x="1835696" y="4519721"/>
            <a:ext cx="7920880" cy="2437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687488"/>
            <a:ext cx="7772400" cy="2677616"/>
          </a:xfrm>
        </p:spPr>
        <p:txBody>
          <a:bodyPr/>
          <a:lstStyle/>
          <a:p>
            <a:r>
              <a:rPr lang="cs-CZ" sz="4000" b="1" dirty="0">
                <a:solidFill>
                  <a:schemeClr val="tx1"/>
                </a:solidFill>
              </a:rPr>
              <a:t>Biologické modely</a:t>
            </a:r>
            <a:br>
              <a:rPr lang="cs-CZ" sz="4000" b="1" dirty="0">
                <a:solidFill>
                  <a:schemeClr val="tx1"/>
                </a:solidFill>
              </a:rPr>
            </a:br>
            <a:br>
              <a:rPr lang="cs-CZ" sz="3200" dirty="0">
                <a:solidFill>
                  <a:schemeClr val="tx1"/>
                </a:solidFill>
              </a:rPr>
            </a:br>
            <a:r>
              <a:rPr lang="cs-CZ" sz="3200" dirty="0">
                <a:solidFill>
                  <a:schemeClr val="tx1"/>
                </a:solidFill>
              </a:rPr>
              <a:t>1 - Využití obratlovců in </a:t>
            </a:r>
            <a:r>
              <a:rPr lang="cs-CZ" sz="3200" dirty="0" err="1">
                <a:solidFill>
                  <a:schemeClr val="tx1"/>
                </a:solidFill>
              </a:rPr>
              <a:t>vivo</a:t>
            </a:r>
            <a:endParaRPr lang="cs-CZ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144488"/>
            <a:ext cx="8640960" cy="4876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dirty="0"/>
              <a:t>Existuje mnoho přístupů v biologii </a:t>
            </a:r>
            <a:br>
              <a:rPr lang="cs-CZ" dirty="0"/>
            </a:br>
            <a:r>
              <a:rPr lang="cs-CZ" sz="2000" i="1" dirty="0"/>
              <a:t>(</a:t>
            </a:r>
            <a:r>
              <a:rPr lang="en-GB" sz="2000" i="1" dirty="0" err="1"/>
              <a:t>některé</a:t>
            </a:r>
            <a:r>
              <a:rPr lang="en-GB" sz="2000" i="1" dirty="0"/>
              <a:t> </a:t>
            </a:r>
            <a:r>
              <a:rPr lang="en-GB" sz="2000" i="1" dirty="0" err="1">
                <a:solidFill>
                  <a:schemeClr val="tx2"/>
                </a:solidFill>
              </a:rPr>
              <a:t>jsou</a:t>
            </a:r>
            <a:r>
              <a:rPr lang="en-GB" sz="2000" i="1" dirty="0">
                <a:solidFill>
                  <a:schemeClr val="tx2"/>
                </a:solidFill>
              </a:rPr>
              <a:t> </a:t>
            </a:r>
            <a:r>
              <a:rPr lang="en-GB" sz="2000" i="1" dirty="0" err="1">
                <a:solidFill>
                  <a:schemeClr val="tx2"/>
                </a:solidFill>
              </a:rPr>
              <a:t>předepsány</a:t>
            </a:r>
            <a:r>
              <a:rPr lang="en-GB" sz="2000" i="1" dirty="0">
                <a:solidFill>
                  <a:schemeClr val="tx2"/>
                </a:solidFill>
              </a:rPr>
              <a:t> </a:t>
            </a:r>
            <a:r>
              <a:rPr lang="cs-CZ" sz="2000" i="1" dirty="0"/>
              <a:t>při hodnocení „bezpečnosti“</a:t>
            </a:r>
            <a:br>
              <a:rPr lang="en-GB" sz="2000" i="1" dirty="0"/>
            </a:br>
            <a:r>
              <a:rPr lang="cs-CZ" sz="2000" i="1" dirty="0"/>
              <a:t>– viz předchozí diskuze – léčiva, bezpečnost chemických látek …)</a:t>
            </a:r>
            <a:endParaRPr lang="cs-CZ" i="1" dirty="0"/>
          </a:p>
          <a:p>
            <a:pPr>
              <a:lnSpc>
                <a:spcPct val="80000"/>
              </a:lnSpc>
            </a:pPr>
            <a:endParaRPr lang="cs-CZ" i="1" dirty="0"/>
          </a:p>
          <a:p>
            <a:pPr>
              <a:lnSpc>
                <a:spcPct val="80000"/>
              </a:lnSpc>
            </a:pPr>
            <a:r>
              <a:rPr lang="cs-CZ" b="1" dirty="0"/>
              <a:t>Biologické modely</a:t>
            </a:r>
          </a:p>
          <a:p>
            <a:pPr lvl="1">
              <a:lnSpc>
                <a:spcPct val="80000"/>
              </a:lnSpc>
            </a:pPr>
            <a:r>
              <a:rPr lang="en-US" dirty="0" err="1"/>
              <a:t>Obratlovci</a:t>
            </a:r>
            <a:endParaRPr lang="cs-CZ" dirty="0"/>
          </a:p>
          <a:p>
            <a:pPr lvl="2">
              <a:lnSpc>
                <a:spcPct val="80000"/>
              </a:lnSpc>
            </a:pPr>
            <a:r>
              <a:rPr lang="cs-CZ" sz="2000" dirty="0"/>
              <a:t>in </a:t>
            </a:r>
            <a:r>
              <a:rPr lang="cs-CZ" sz="2000" dirty="0" err="1"/>
              <a:t>vivo</a:t>
            </a:r>
            <a:r>
              <a:rPr lang="cs-CZ" sz="2000" dirty="0"/>
              <a:t> (zvířata)</a:t>
            </a:r>
          </a:p>
          <a:p>
            <a:pPr lvl="2">
              <a:lnSpc>
                <a:spcPct val="80000"/>
              </a:lnSpc>
            </a:pPr>
            <a:r>
              <a:rPr lang="cs-CZ" sz="2000" dirty="0"/>
              <a:t>ex </a:t>
            </a:r>
            <a:r>
              <a:rPr lang="cs-CZ" sz="2000" dirty="0" err="1"/>
              <a:t>vivo</a:t>
            </a:r>
            <a:r>
              <a:rPr lang="cs-CZ" sz="2000" dirty="0"/>
              <a:t> (orgány zvířat)</a:t>
            </a:r>
          </a:p>
          <a:p>
            <a:pPr lvl="2">
              <a:lnSpc>
                <a:spcPct val="80000"/>
              </a:lnSpc>
            </a:pPr>
            <a:r>
              <a:rPr lang="cs-CZ" sz="2000" dirty="0"/>
              <a:t>in </a:t>
            </a:r>
            <a:r>
              <a:rPr lang="cs-CZ" sz="2000" dirty="0" err="1"/>
              <a:t>vitro</a:t>
            </a:r>
            <a:r>
              <a:rPr lang="cs-CZ" sz="2000" dirty="0"/>
              <a:t> (buňky, buněčné linie)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Be</a:t>
            </a:r>
            <a:r>
              <a:rPr lang="cs-CZ" dirty="0" err="1"/>
              <a:t>zobratlí</a:t>
            </a:r>
            <a:endParaRPr lang="cs-CZ" sz="3200" dirty="0"/>
          </a:p>
          <a:p>
            <a:pPr lvl="1">
              <a:lnSpc>
                <a:spcPct val="80000"/>
              </a:lnSpc>
            </a:pPr>
            <a:r>
              <a:rPr lang="cs-CZ" dirty="0"/>
              <a:t>Rostliny, řasy …</a:t>
            </a:r>
          </a:p>
          <a:p>
            <a:pPr lvl="1">
              <a:lnSpc>
                <a:spcPct val="80000"/>
              </a:lnSpc>
            </a:pPr>
            <a:r>
              <a:rPr lang="cs-CZ" dirty="0"/>
              <a:t>Bakterie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MODELY </a:t>
            </a:r>
            <a:r>
              <a:rPr lang="cs-CZ" b="1">
                <a:solidFill>
                  <a:schemeClr val="tx1"/>
                </a:solidFill>
              </a:rPr>
              <a:t>v </a:t>
            </a:r>
            <a:r>
              <a:rPr lang="cs-CZ" b="1" dirty="0" err="1">
                <a:solidFill>
                  <a:schemeClr val="tx1"/>
                </a:solidFill>
              </a:rPr>
              <a:t>biologi</a:t>
            </a:r>
            <a:r>
              <a:rPr lang="en-GB" b="1" dirty="0" err="1">
                <a:solidFill>
                  <a:schemeClr val="tx1"/>
                </a:solidFill>
              </a:rPr>
              <a:t>i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29026" name="Picture 2" descr="http://images.mentalfloss.com/sites/default/files/styles/insert_main_wide_image/public/biology_cell_cake_by_nicolewilliam-d32y0sa.jpg"/>
          <p:cNvPicPr>
            <a:picLocks noChangeAspect="1" noChangeArrowheads="1"/>
          </p:cNvPicPr>
          <p:nvPr/>
        </p:nvPicPr>
        <p:blipFill>
          <a:blip r:embed="rId3" cstate="print"/>
          <a:srcRect l="28677" t="8444" r="3040" b="4391"/>
          <a:stretch>
            <a:fillRect/>
          </a:stretch>
        </p:blipFill>
        <p:spPr bwMode="auto">
          <a:xfrm>
            <a:off x="5076056" y="2924944"/>
            <a:ext cx="4032448" cy="37444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Význam využití zvířat (obratlovců, savců </a:t>
            </a:r>
            <a:r>
              <a:rPr lang="en-US" dirty="0">
                <a:solidFill>
                  <a:schemeClr val="tx1"/>
                </a:solidFill>
              </a:rPr>
              <a:t>/ </a:t>
            </a:r>
            <a:r>
              <a:rPr lang="en-US" b="1" dirty="0" err="1">
                <a:solidFill>
                  <a:schemeClr val="tx1"/>
                </a:solidFill>
              </a:rPr>
              <a:t>pokusn</a:t>
            </a:r>
            <a:r>
              <a:rPr lang="cs-CZ" b="1" dirty="0" err="1">
                <a:solidFill>
                  <a:schemeClr val="tx1"/>
                </a:solidFill>
              </a:rPr>
              <a:t>ých</a:t>
            </a:r>
            <a:r>
              <a:rPr lang="cs-CZ" b="1" dirty="0">
                <a:solidFill>
                  <a:schemeClr val="tx1"/>
                </a:solidFill>
              </a:rPr>
              <a:t> zvířat</a:t>
            </a:r>
            <a:r>
              <a:rPr lang="cs-CZ" dirty="0">
                <a:solidFill>
                  <a:schemeClr val="tx1"/>
                </a:solidFill>
              </a:rPr>
              <a:t>) 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23317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400" dirty="0" err="1"/>
              <a:t>Unik</a:t>
            </a:r>
            <a:r>
              <a:rPr lang="cs-CZ" sz="2400" dirty="0" err="1"/>
              <a:t>átní</a:t>
            </a:r>
            <a:r>
              <a:rPr lang="cs-CZ" sz="2400" dirty="0"/>
              <a:t> 3D prostorové uspořádání </a:t>
            </a:r>
            <a:endParaRPr lang="en-GB" sz="2400" dirty="0"/>
          </a:p>
          <a:p>
            <a:pPr>
              <a:lnSpc>
                <a:spcPct val="90000"/>
              </a:lnSpc>
            </a:pPr>
            <a:r>
              <a:rPr lang="cs-CZ" sz="2400" dirty="0"/>
              <a:t>Fyziologické a </a:t>
            </a:r>
            <a:r>
              <a:rPr lang="cs-CZ" sz="2400" dirty="0" err="1"/>
              <a:t>Farmako</a:t>
            </a:r>
            <a:r>
              <a:rPr lang="cs-CZ" sz="2400" dirty="0"/>
              <a:t>(</a:t>
            </a:r>
            <a:r>
              <a:rPr lang="cs-CZ" sz="2400" dirty="0" err="1"/>
              <a:t>Toxo</a:t>
            </a:r>
            <a:r>
              <a:rPr lang="cs-CZ" sz="2400" dirty="0"/>
              <a:t>)kinetické procesy (podobné s člověkem)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Lze pozorovat komplexní účinky (podobné s člověkem)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Mnoho látek má více mechanismů toxického efektu </a:t>
            </a:r>
          </a:p>
          <a:p>
            <a:pPr>
              <a:lnSpc>
                <a:spcPct val="90000"/>
              </a:lnSpc>
            </a:pPr>
            <a:endParaRPr lang="cs-CZ" sz="2400" dirty="0"/>
          </a:p>
          <a:p>
            <a:pPr>
              <a:lnSpc>
                <a:spcPct val="90000"/>
              </a:lnSpc>
            </a:pPr>
            <a:r>
              <a:rPr lang="cs-CZ" sz="2400" b="1" dirty="0"/>
              <a:t>Z těchto </a:t>
            </a:r>
            <a:r>
              <a:rPr lang="en-GB" sz="2400" b="1" dirty="0"/>
              <a:t>(</a:t>
            </a:r>
            <a:r>
              <a:rPr lang="cs-CZ" sz="2400" b="1" dirty="0"/>
              <a:t>a dalších</a:t>
            </a:r>
            <a:r>
              <a:rPr lang="en-GB" sz="2400" b="1" dirty="0"/>
              <a:t>)</a:t>
            </a:r>
            <a:r>
              <a:rPr lang="cs-CZ" sz="2400" b="1" dirty="0"/>
              <a:t> důvodů </a:t>
            </a:r>
            <a:r>
              <a:rPr lang="en-GB" sz="2400" b="1" dirty="0"/>
              <a:t>je </a:t>
            </a:r>
            <a:r>
              <a:rPr lang="en-GB" sz="2400" b="1" dirty="0" err="1"/>
              <a:t>stále</a:t>
            </a:r>
            <a:r>
              <a:rPr lang="en-GB" sz="2400" b="1" dirty="0"/>
              <a:t> </a:t>
            </a:r>
            <a:r>
              <a:rPr lang="en-GB" sz="2400" b="1" dirty="0" err="1"/>
              <a:t>třeba</a:t>
            </a:r>
            <a:r>
              <a:rPr lang="en-GB" sz="2400" b="1" dirty="0"/>
              <a:t> </a:t>
            </a:r>
            <a:r>
              <a:rPr lang="cs-CZ" sz="2400" b="1" dirty="0">
                <a:solidFill>
                  <a:schemeClr val="tx2"/>
                </a:solidFill>
              </a:rPr>
              <a:t>provádět zkoušky </a:t>
            </a:r>
            <a:r>
              <a:rPr lang="cs-CZ" sz="2400" b="1" i="1" dirty="0">
                <a:solidFill>
                  <a:schemeClr val="tx2"/>
                </a:solidFill>
              </a:rPr>
              <a:t>in </a:t>
            </a:r>
            <a:r>
              <a:rPr lang="cs-CZ" sz="2400" b="1" i="1" dirty="0" err="1">
                <a:solidFill>
                  <a:schemeClr val="tx2"/>
                </a:solidFill>
              </a:rPr>
              <a:t>vivo</a:t>
            </a:r>
            <a:r>
              <a:rPr lang="cs-CZ" sz="2400" b="1" i="1" dirty="0">
                <a:solidFill>
                  <a:schemeClr val="tx2"/>
                </a:solidFill>
              </a:rPr>
              <a:t> </a:t>
            </a:r>
          </a:p>
          <a:p>
            <a:pPr lvl="1">
              <a:lnSpc>
                <a:spcPct val="90000"/>
              </a:lnSpc>
            </a:pPr>
            <a:r>
              <a:rPr lang="cs-CZ" sz="2000" dirty="0"/>
              <a:t>Účinnost léčiv (vč. Vedlejších účinků)</a:t>
            </a:r>
          </a:p>
          <a:p>
            <a:pPr lvl="1">
              <a:lnSpc>
                <a:spcPct val="90000"/>
              </a:lnSpc>
            </a:pPr>
            <a:r>
              <a:rPr lang="cs-CZ" sz="2000" dirty="0"/>
              <a:t>Bezpečnost kosmetických přípravků </a:t>
            </a:r>
          </a:p>
          <a:p>
            <a:pPr lvl="1">
              <a:lnSpc>
                <a:spcPct val="90000"/>
              </a:lnSpc>
            </a:pPr>
            <a:r>
              <a:rPr lang="cs-CZ" sz="2000" dirty="0"/>
              <a:t>Toxicita chemických látek pro člověka</a:t>
            </a:r>
          </a:p>
        </p:txBody>
      </p:sp>
      <p:pic>
        <p:nvPicPr>
          <p:cNvPr id="1269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4653136"/>
            <a:ext cx="235267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56"/>
          <p:cNvGrpSpPr>
            <a:grpSpLocks/>
          </p:cNvGrpSpPr>
          <p:nvPr/>
        </p:nvGrpSpPr>
        <p:grpSpPr bwMode="auto">
          <a:xfrm>
            <a:off x="5387975" y="476250"/>
            <a:ext cx="2136775" cy="3138488"/>
            <a:chOff x="5387699" y="476672"/>
            <a:chExt cx="2136629" cy="3138370"/>
          </a:xfrm>
        </p:grpSpPr>
        <p:sp>
          <p:nvSpPr>
            <p:cNvPr id="48" name="Volný tvar 47"/>
            <p:cNvSpPr/>
            <p:nvPr/>
          </p:nvSpPr>
          <p:spPr>
            <a:xfrm>
              <a:off x="5579774" y="476672"/>
              <a:ext cx="1944554" cy="3066935"/>
            </a:xfrm>
            <a:custGeom>
              <a:avLst/>
              <a:gdLst>
                <a:gd name="connsiteX0" fmla="*/ 0 w 1828800"/>
                <a:gd name="connsiteY0" fmla="*/ 2984500 h 2984500"/>
                <a:gd name="connsiteX1" fmla="*/ 1282700 w 1828800"/>
                <a:gd name="connsiteY1" fmla="*/ 2273300 h 2984500"/>
                <a:gd name="connsiteX2" fmla="*/ 850900 w 1828800"/>
                <a:gd name="connsiteY2" fmla="*/ 901700 h 2984500"/>
                <a:gd name="connsiteX3" fmla="*/ 1828800 w 1828800"/>
                <a:gd name="connsiteY3" fmla="*/ 0 h 2984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828800" h="2984500">
                  <a:moveTo>
                    <a:pt x="0" y="2984500"/>
                  </a:moveTo>
                  <a:cubicBezTo>
                    <a:pt x="570441" y="2802466"/>
                    <a:pt x="1140883" y="2620433"/>
                    <a:pt x="1282700" y="2273300"/>
                  </a:cubicBezTo>
                  <a:cubicBezTo>
                    <a:pt x="1424517" y="1926167"/>
                    <a:pt x="759883" y="1280583"/>
                    <a:pt x="850900" y="901700"/>
                  </a:cubicBezTo>
                  <a:cubicBezTo>
                    <a:pt x="941917" y="522817"/>
                    <a:pt x="1385358" y="261408"/>
                    <a:pt x="1828800" y="0"/>
                  </a:cubicBezTo>
                </a:path>
              </a:pathLst>
            </a:custGeom>
            <a:solidFill>
              <a:srgbClr val="B5F8AA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217" name="TextovéPole 46"/>
            <p:cNvSpPr txBox="1">
              <a:spLocks noChangeArrowheads="1"/>
            </p:cNvSpPr>
            <p:nvPr/>
          </p:nvSpPr>
          <p:spPr bwMode="auto">
            <a:xfrm rot="-3381011">
              <a:off x="5247116" y="3197459"/>
              <a:ext cx="55816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200" b="1">
                  <a:solidFill>
                    <a:srgbClr val="00B050"/>
                  </a:solidFill>
                </a:rPr>
                <a:t>Směsi</a:t>
              </a:r>
              <a:endParaRPr lang="en-GB" sz="1200" b="1">
                <a:solidFill>
                  <a:srgbClr val="00B050"/>
                </a:solidFill>
              </a:endParaRPr>
            </a:p>
          </p:txBody>
        </p:sp>
      </p:grpSp>
      <p:pic>
        <p:nvPicPr>
          <p:cNvPr id="7171" name="Picture 10" descr="http://navier.engr.colostate.edu/whatische/images/ChEL02t01f01big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44463" y="95250"/>
            <a:ext cx="5003800" cy="369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Skupina 58"/>
          <p:cNvGrpSpPr>
            <a:grpSpLocks/>
          </p:cNvGrpSpPr>
          <p:nvPr/>
        </p:nvGrpSpPr>
        <p:grpSpPr bwMode="auto">
          <a:xfrm>
            <a:off x="2124075" y="3559175"/>
            <a:ext cx="4999038" cy="973138"/>
            <a:chOff x="2124752" y="3559688"/>
            <a:chExt cx="4999078" cy="973228"/>
          </a:xfrm>
        </p:grpSpPr>
        <p:pic>
          <p:nvPicPr>
            <p:cNvPr id="7214" name="Picture 2" descr="https://www.arhp.org/uploadimages/PIIS001078241100179X.gr1.lrg.jpg"/>
            <p:cNvPicPr>
              <a:picLocks noChangeAspect="1" noChangeArrowheads="1"/>
            </p:cNvPicPr>
            <p:nvPr/>
          </p:nvPicPr>
          <p:blipFill>
            <a:blip r:embed="rId4" cstate="print"/>
            <a:srcRect t="4958" r="-827" b="71075"/>
            <a:stretch>
              <a:fillRect/>
            </a:stretch>
          </p:blipFill>
          <p:spPr bwMode="auto">
            <a:xfrm>
              <a:off x="3275856" y="3861048"/>
              <a:ext cx="3847974" cy="6718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" name="Levá složená závorka 16"/>
            <p:cNvSpPr/>
            <p:nvPr/>
          </p:nvSpPr>
          <p:spPr>
            <a:xfrm rot="2773420">
              <a:off x="2656538" y="3027902"/>
              <a:ext cx="720792" cy="1784364"/>
            </a:xfrm>
            <a:prstGeom prst="leftBrac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4" name="Skupina 54"/>
          <p:cNvGrpSpPr>
            <a:grpSpLocks/>
          </p:cNvGrpSpPr>
          <p:nvPr/>
        </p:nvGrpSpPr>
        <p:grpSpPr bwMode="auto">
          <a:xfrm>
            <a:off x="3708400" y="260350"/>
            <a:ext cx="4289425" cy="3671888"/>
            <a:chOff x="3707905" y="260648"/>
            <a:chExt cx="4289348" cy="3671827"/>
          </a:xfrm>
        </p:grpSpPr>
        <p:sp>
          <p:nvSpPr>
            <p:cNvPr id="18" name="Levá složená závorka 17"/>
            <p:cNvSpPr/>
            <p:nvPr/>
          </p:nvSpPr>
          <p:spPr>
            <a:xfrm>
              <a:off x="3707905" y="260648"/>
              <a:ext cx="2016089" cy="647689"/>
            </a:xfrm>
            <a:prstGeom prst="leftBrac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213" name="TextovéPole 18"/>
            <p:cNvSpPr txBox="1">
              <a:spLocks noChangeArrowheads="1"/>
            </p:cNvSpPr>
            <p:nvPr/>
          </p:nvSpPr>
          <p:spPr bwMode="auto">
            <a:xfrm>
              <a:off x="5868144" y="393045"/>
              <a:ext cx="2129109" cy="35394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GB" sz="1400"/>
                <a:t> P</a:t>
              </a:r>
              <a:r>
                <a:rPr lang="cs-CZ" sz="1400"/>
                <a:t>růmyslové látky</a:t>
              </a:r>
              <a:r>
                <a:rPr lang="en-GB" sz="1400"/>
                <a:t>,</a:t>
              </a:r>
              <a:br>
                <a:rPr lang="en-GB" sz="1400"/>
              </a:br>
              <a:r>
                <a:rPr lang="en-GB" sz="1400"/>
                <a:t>  produkty</a:t>
              </a:r>
              <a:endParaRPr lang="cs-CZ" sz="1400"/>
            </a:p>
            <a:p>
              <a:pPr>
                <a:buFont typeface="Arial" pitchFamily="34" charset="0"/>
                <a:buChar char="•"/>
              </a:pPr>
              <a:endParaRPr lang="cs-CZ" sz="1400"/>
            </a:p>
            <a:p>
              <a:pPr>
                <a:buFont typeface="Arial" pitchFamily="34" charset="0"/>
                <a:buChar char="•"/>
              </a:pPr>
              <a:r>
                <a:rPr lang="cs-CZ" sz="1400"/>
                <a:t> Kosmetická chemie</a:t>
              </a:r>
              <a:br>
                <a:rPr lang="cs-CZ" sz="1400"/>
              </a:br>
              <a:endParaRPr lang="cs-CZ" sz="1400"/>
            </a:p>
            <a:p>
              <a:pPr>
                <a:buFont typeface="Arial" pitchFamily="34" charset="0"/>
                <a:buChar char="•"/>
              </a:pPr>
              <a:r>
                <a:rPr lang="cs-CZ" sz="1400"/>
                <a:t>Potraviny / krmiva</a:t>
              </a:r>
              <a:br>
                <a:rPr lang="cs-CZ" sz="1400"/>
              </a:br>
              <a:r>
                <a:rPr lang="cs-CZ" sz="1400"/>
                <a:t>  + kontakt s potravinami</a:t>
              </a:r>
              <a:endParaRPr lang="en-GB" sz="1400"/>
            </a:p>
            <a:p>
              <a:pPr>
                <a:buFont typeface="Arial" pitchFamily="34" charset="0"/>
                <a:buChar char="•"/>
              </a:pPr>
              <a:endParaRPr lang="cs-CZ" sz="1400"/>
            </a:p>
            <a:p>
              <a:pPr>
                <a:buFont typeface="Arial" pitchFamily="34" charset="0"/>
                <a:buChar char="•"/>
              </a:pPr>
              <a:r>
                <a:rPr lang="cs-CZ" sz="1400"/>
                <a:t>POR (pesticidy)</a:t>
              </a:r>
              <a:br>
                <a:rPr lang="cs-CZ" sz="1400"/>
              </a:br>
              <a:endParaRPr lang="cs-CZ" sz="1400"/>
            </a:p>
            <a:p>
              <a:pPr>
                <a:buFont typeface="Arial" pitchFamily="34" charset="0"/>
                <a:buChar char="•"/>
              </a:pPr>
              <a:r>
                <a:rPr lang="cs-CZ" sz="1400"/>
                <a:t>Biocidy</a:t>
              </a:r>
              <a:br>
                <a:rPr lang="cs-CZ" sz="1400"/>
              </a:br>
              <a:endParaRPr lang="cs-CZ" sz="1400"/>
            </a:p>
            <a:p>
              <a:pPr>
                <a:buFont typeface="Arial" pitchFamily="34" charset="0"/>
                <a:buChar char="•"/>
              </a:pPr>
              <a:r>
                <a:rPr lang="cs-CZ" sz="1400"/>
                <a:t>Léčiva humánní</a:t>
              </a:r>
            </a:p>
            <a:p>
              <a:pPr>
                <a:buFont typeface="Arial" pitchFamily="34" charset="0"/>
                <a:buChar char="•"/>
              </a:pPr>
              <a:endParaRPr lang="cs-CZ" sz="1400"/>
            </a:p>
            <a:p>
              <a:pPr>
                <a:buFont typeface="Arial" pitchFamily="34" charset="0"/>
                <a:buChar char="•"/>
              </a:pPr>
              <a:r>
                <a:rPr lang="cs-CZ" sz="1400"/>
                <a:t>Léčiva veterinární</a:t>
              </a:r>
            </a:p>
            <a:p>
              <a:pPr>
                <a:buFont typeface="Arial" pitchFamily="34" charset="0"/>
                <a:buChar char="•"/>
              </a:pPr>
              <a:endParaRPr lang="cs-CZ" sz="1400"/>
            </a:p>
          </p:txBody>
        </p:sp>
      </p:grpSp>
      <p:sp>
        <p:nvSpPr>
          <p:cNvPr id="20" name="TextovéPole 19"/>
          <p:cNvSpPr txBox="1">
            <a:spLocks noChangeArrowheads="1"/>
          </p:cNvSpPr>
          <p:nvPr/>
        </p:nvSpPr>
        <p:spPr bwMode="auto">
          <a:xfrm>
            <a:off x="6227763" y="44450"/>
            <a:ext cx="169227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200" b="1">
                <a:solidFill>
                  <a:srgbClr val="00B050"/>
                </a:solidFill>
              </a:rPr>
              <a:t>Chemické látky („bulk“)</a:t>
            </a:r>
            <a:endParaRPr lang="en-GB" sz="1200" b="1">
              <a:solidFill>
                <a:srgbClr val="00B050"/>
              </a:solidFill>
            </a:endParaRPr>
          </a:p>
        </p:txBody>
      </p:sp>
      <p:grpSp>
        <p:nvGrpSpPr>
          <p:cNvPr id="5" name="Skupina 55"/>
          <p:cNvGrpSpPr>
            <a:grpSpLocks/>
          </p:cNvGrpSpPr>
          <p:nvPr/>
        </p:nvGrpSpPr>
        <p:grpSpPr bwMode="auto">
          <a:xfrm>
            <a:off x="7524750" y="404813"/>
            <a:ext cx="565150" cy="3311525"/>
            <a:chOff x="7524328" y="404664"/>
            <a:chExt cx="565031" cy="3312368"/>
          </a:xfrm>
        </p:grpSpPr>
        <p:sp>
          <p:nvSpPr>
            <p:cNvPr id="7210" name="TextovéPole 20"/>
            <p:cNvSpPr txBox="1">
              <a:spLocks noChangeArrowheads="1"/>
            </p:cNvSpPr>
            <p:nvPr/>
          </p:nvSpPr>
          <p:spPr bwMode="auto">
            <a:xfrm rot="-5400000">
              <a:off x="6696350" y="1963982"/>
              <a:ext cx="250902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200" b="1">
                  <a:solidFill>
                    <a:srgbClr val="00B050"/>
                  </a:solidFill>
                </a:rPr>
                <a:t>nano         nano          nano          nano</a:t>
              </a:r>
              <a:endParaRPr lang="en-GB" sz="1200" b="1">
                <a:solidFill>
                  <a:srgbClr val="00B050"/>
                </a:solidFill>
              </a:endParaRPr>
            </a:p>
          </p:txBody>
        </p:sp>
        <p:sp>
          <p:nvSpPr>
            <p:cNvPr id="22" name="Levá složená závorka 21"/>
            <p:cNvSpPr/>
            <p:nvPr/>
          </p:nvSpPr>
          <p:spPr>
            <a:xfrm flipH="1">
              <a:off x="7524328" y="404664"/>
              <a:ext cx="504719" cy="3312368"/>
            </a:xfrm>
            <a:prstGeom prst="leftBrace">
              <a:avLst/>
            </a:prstGeom>
            <a:ln w="95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6" name="Skupina 57"/>
          <p:cNvGrpSpPr>
            <a:grpSpLocks/>
          </p:cNvGrpSpPr>
          <p:nvPr/>
        </p:nvGrpSpPr>
        <p:grpSpPr bwMode="auto">
          <a:xfrm>
            <a:off x="8101013" y="115888"/>
            <a:ext cx="971550" cy="3600450"/>
            <a:chOff x="8172400" y="116632"/>
            <a:chExt cx="792088" cy="3600400"/>
          </a:xfrm>
        </p:grpSpPr>
        <p:sp>
          <p:nvSpPr>
            <p:cNvPr id="7205" name="TextovéPole 22"/>
            <p:cNvSpPr txBox="1">
              <a:spLocks noChangeArrowheads="1"/>
            </p:cNvSpPr>
            <p:nvPr/>
          </p:nvSpPr>
          <p:spPr bwMode="auto">
            <a:xfrm>
              <a:off x="8264681" y="1052736"/>
              <a:ext cx="699807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400" b="1">
                  <a:solidFill>
                    <a:schemeClr val="tx2"/>
                  </a:solidFill>
                </a:rPr>
                <a:t>REACH</a:t>
              </a:r>
              <a:br>
                <a:rPr lang="cs-CZ" sz="1400" b="1">
                  <a:solidFill>
                    <a:schemeClr val="tx2"/>
                  </a:solidFill>
                </a:rPr>
              </a:br>
              <a:r>
                <a:rPr lang="cs-CZ" sz="1400">
                  <a:solidFill>
                    <a:schemeClr val="tx2"/>
                  </a:solidFill>
                </a:rPr>
                <a:t>(ECHA)</a:t>
              </a:r>
              <a:endParaRPr lang="en-GB" sz="1400">
                <a:solidFill>
                  <a:schemeClr val="tx2"/>
                </a:solidFill>
              </a:endParaRPr>
            </a:p>
          </p:txBody>
        </p:sp>
        <p:sp>
          <p:nvSpPr>
            <p:cNvPr id="7206" name="TextovéPole 23"/>
            <p:cNvSpPr txBox="1">
              <a:spLocks noChangeArrowheads="1"/>
            </p:cNvSpPr>
            <p:nvPr/>
          </p:nvSpPr>
          <p:spPr bwMode="auto">
            <a:xfrm>
              <a:off x="8256548" y="1897668"/>
              <a:ext cx="656205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400" b="1">
                  <a:solidFill>
                    <a:schemeClr val="tx2"/>
                  </a:solidFill>
                </a:rPr>
                <a:t>PPP</a:t>
              </a:r>
              <a:br>
                <a:rPr lang="cs-CZ" sz="1400" b="1">
                  <a:solidFill>
                    <a:schemeClr val="tx2"/>
                  </a:solidFill>
                </a:rPr>
              </a:br>
              <a:r>
                <a:rPr lang="cs-CZ" sz="1400">
                  <a:solidFill>
                    <a:schemeClr val="tx2"/>
                  </a:solidFill>
                </a:rPr>
                <a:t>(EFSA)</a:t>
              </a:r>
              <a:endParaRPr lang="en-GB" sz="1400">
                <a:solidFill>
                  <a:schemeClr val="tx2"/>
                </a:solidFill>
              </a:endParaRPr>
            </a:p>
          </p:txBody>
        </p:sp>
        <p:sp>
          <p:nvSpPr>
            <p:cNvPr id="7207" name="TextovéPole 24"/>
            <p:cNvSpPr txBox="1">
              <a:spLocks noChangeArrowheads="1"/>
            </p:cNvSpPr>
            <p:nvPr/>
          </p:nvSpPr>
          <p:spPr bwMode="auto">
            <a:xfrm>
              <a:off x="8284954" y="2617748"/>
              <a:ext cx="63992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400" b="1">
                  <a:solidFill>
                    <a:schemeClr val="tx2"/>
                  </a:solidFill>
                </a:rPr>
                <a:t>MPs</a:t>
              </a:r>
            </a:p>
            <a:p>
              <a:pPr algn="ctr"/>
              <a:r>
                <a:rPr lang="cs-CZ" sz="1400">
                  <a:solidFill>
                    <a:schemeClr val="tx2"/>
                  </a:solidFill>
                </a:rPr>
                <a:t>(EMA)</a:t>
              </a:r>
              <a:endParaRPr lang="en-GB" sz="1400">
                <a:solidFill>
                  <a:schemeClr val="tx2"/>
                </a:solidFill>
              </a:endParaRPr>
            </a:p>
          </p:txBody>
        </p:sp>
        <p:sp>
          <p:nvSpPr>
            <p:cNvPr id="26" name="Obdélník 25"/>
            <p:cNvSpPr/>
            <p:nvPr/>
          </p:nvSpPr>
          <p:spPr>
            <a:xfrm>
              <a:off x="8172400" y="188068"/>
              <a:ext cx="792088" cy="3528964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209" name="TextovéPole 26"/>
            <p:cNvSpPr txBox="1">
              <a:spLocks noChangeArrowheads="1"/>
            </p:cNvSpPr>
            <p:nvPr/>
          </p:nvSpPr>
          <p:spPr bwMode="auto">
            <a:xfrm>
              <a:off x="8244408" y="116632"/>
              <a:ext cx="64312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3600" b="1">
                  <a:solidFill>
                    <a:schemeClr val="tx2"/>
                  </a:solidFill>
                </a:rPr>
                <a:t>§§</a:t>
              </a:r>
            </a:p>
          </p:txBody>
        </p:sp>
      </p:grpSp>
      <p:grpSp>
        <p:nvGrpSpPr>
          <p:cNvPr id="7" name="Skupina 65"/>
          <p:cNvGrpSpPr>
            <a:grpSpLocks/>
          </p:cNvGrpSpPr>
          <p:nvPr/>
        </p:nvGrpSpPr>
        <p:grpSpPr bwMode="auto">
          <a:xfrm>
            <a:off x="7380288" y="4076700"/>
            <a:ext cx="1693862" cy="2592388"/>
            <a:chOff x="7380312" y="4077072"/>
            <a:chExt cx="1694568" cy="2592288"/>
          </a:xfrm>
        </p:grpSpPr>
        <p:sp>
          <p:nvSpPr>
            <p:cNvPr id="7202" name="TextovéPole 43"/>
            <p:cNvSpPr txBox="1">
              <a:spLocks noChangeArrowheads="1"/>
            </p:cNvSpPr>
            <p:nvPr/>
          </p:nvSpPr>
          <p:spPr bwMode="auto">
            <a:xfrm>
              <a:off x="7529275" y="4077072"/>
              <a:ext cx="64312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GB" sz="3600" b="1" dirty="0">
                  <a:solidFill>
                    <a:schemeClr val="tx2"/>
                  </a:solidFill>
                </a:rPr>
                <a:t>§§</a:t>
              </a:r>
            </a:p>
          </p:txBody>
        </p:sp>
        <p:sp>
          <p:nvSpPr>
            <p:cNvPr id="45" name="Obdélník 44"/>
            <p:cNvSpPr/>
            <p:nvPr/>
          </p:nvSpPr>
          <p:spPr>
            <a:xfrm>
              <a:off x="7380312" y="4148507"/>
              <a:ext cx="1691392" cy="2520853"/>
            </a:xfrm>
            <a:prstGeom prst="rect">
              <a:avLst/>
            </a:prstGeom>
            <a:noFill/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204" name="TextovéPole 45"/>
            <p:cNvSpPr txBox="1">
              <a:spLocks noChangeArrowheads="1"/>
            </p:cNvSpPr>
            <p:nvPr/>
          </p:nvSpPr>
          <p:spPr bwMode="auto">
            <a:xfrm>
              <a:off x="7452320" y="4725144"/>
              <a:ext cx="1622560" cy="1938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200" b="1">
                  <a:solidFill>
                    <a:schemeClr val="tx2"/>
                  </a:solidFill>
                </a:rPr>
                <a:t>WFD – povrch.voda</a:t>
              </a:r>
            </a:p>
            <a:p>
              <a:r>
                <a:rPr lang="cs-CZ" sz="1200" b="1">
                  <a:solidFill>
                    <a:schemeClr val="tx2"/>
                  </a:solidFill>
                </a:rPr>
                <a:t>GWD – podzemní</a:t>
              </a:r>
              <a:r>
                <a:rPr lang="en-GB" sz="1200" b="1">
                  <a:solidFill>
                    <a:schemeClr val="tx2"/>
                  </a:solidFill>
                </a:rPr>
                <a:t> v.</a:t>
              </a:r>
              <a:endParaRPr lang="cs-CZ" sz="1200" b="1">
                <a:solidFill>
                  <a:schemeClr val="tx2"/>
                </a:solidFill>
              </a:endParaRPr>
            </a:p>
            <a:p>
              <a:r>
                <a:rPr lang="cs-CZ" sz="1200" b="1">
                  <a:solidFill>
                    <a:schemeClr val="tx2"/>
                  </a:solidFill>
                </a:rPr>
                <a:t>WWTP – odpadní</a:t>
              </a:r>
              <a:r>
                <a:rPr lang="en-GB" sz="1200" b="1">
                  <a:solidFill>
                    <a:schemeClr val="tx2"/>
                  </a:solidFill>
                </a:rPr>
                <a:t> v.</a:t>
              </a:r>
              <a:endParaRPr lang="cs-CZ" sz="1200" b="1">
                <a:solidFill>
                  <a:schemeClr val="tx2"/>
                </a:solidFill>
              </a:endParaRPr>
            </a:p>
            <a:p>
              <a:r>
                <a:rPr lang="cs-CZ" sz="1200" b="1">
                  <a:solidFill>
                    <a:schemeClr val="tx2"/>
                  </a:solidFill>
                </a:rPr>
                <a:t>Sedimenty</a:t>
              </a:r>
            </a:p>
            <a:p>
              <a:endParaRPr lang="cs-CZ" sz="1200" b="1">
                <a:solidFill>
                  <a:schemeClr val="tx2"/>
                </a:solidFill>
              </a:endParaRPr>
            </a:p>
            <a:p>
              <a:r>
                <a:rPr lang="cs-CZ" sz="1200" b="1">
                  <a:solidFill>
                    <a:schemeClr val="tx2"/>
                  </a:solidFill>
                </a:rPr>
                <a:t>Půda (SD)</a:t>
              </a:r>
            </a:p>
            <a:p>
              <a:endParaRPr lang="cs-CZ" sz="1200" b="1">
                <a:solidFill>
                  <a:schemeClr val="tx2"/>
                </a:solidFill>
              </a:endParaRPr>
            </a:p>
            <a:p>
              <a:r>
                <a:rPr lang="cs-CZ" sz="1200" b="1">
                  <a:solidFill>
                    <a:schemeClr val="tx2"/>
                  </a:solidFill>
                </a:rPr>
                <a:t>Ovzduší</a:t>
              </a:r>
            </a:p>
            <a:p>
              <a:endParaRPr lang="cs-CZ" sz="1200" b="1">
                <a:solidFill>
                  <a:schemeClr val="tx2"/>
                </a:solidFill>
              </a:endParaRPr>
            </a:p>
            <a:p>
              <a:r>
                <a:rPr lang="cs-CZ" sz="1200" b="1">
                  <a:solidFill>
                    <a:schemeClr val="tx2"/>
                  </a:solidFill>
                </a:rPr>
                <a:t>Odpady</a:t>
              </a:r>
              <a:endParaRPr lang="en-GB" sz="1200" b="1">
                <a:solidFill>
                  <a:schemeClr val="tx2"/>
                </a:solidFill>
              </a:endParaRPr>
            </a:p>
          </p:txBody>
        </p:sp>
      </p:grpSp>
      <p:grpSp>
        <p:nvGrpSpPr>
          <p:cNvPr id="8" name="Skupina 52"/>
          <p:cNvGrpSpPr>
            <a:grpSpLocks/>
          </p:cNvGrpSpPr>
          <p:nvPr/>
        </p:nvGrpSpPr>
        <p:grpSpPr bwMode="auto">
          <a:xfrm>
            <a:off x="7216775" y="692150"/>
            <a:ext cx="523875" cy="2736850"/>
            <a:chOff x="7216842" y="692696"/>
            <a:chExt cx="523509" cy="2736304"/>
          </a:xfrm>
        </p:grpSpPr>
        <p:pic>
          <p:nvPicPr>
            <p:cNvPr id="7198" name="Picture 12" descr="http://cen.acs.org/content/dam/cen/90/web/20120402lnp1-triclosan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0000" contrast="-40000"/>
            </a:blip>
            <a:srcRect b="19089"/>
            <a:stretch>
              <a:fillRect/>
            </a:stretch>
          </p:blipFill>
          <p:spPr bwMode="auto">
            <a:xfrm>
              <a:off x="7288850" y="692696"/>
              <a:ext cx="451501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99" name="Picture 12" descr="http://cen.acs.org/content/dam/cen/90/web/20120402lnp1-triclosan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0000" contrast="-40000"/>
            </a:blip>
            <a:srcRect b="19089"/>
            <a:stretch>
              <a:fillRect/>
            </a:stretch>
          </p:blipFill>
          <p:spPr bwMode="auto">
            <a:xfrm>
              <a:off x="7288850" y="1196752"/>
              <a:ext cx="451501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00" name="Picture 12" descr="http://cen.acs.org/content/dam/cen/90/web/20120402lnp1-triclosan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0000" contrast="-40000"/>
            </a:blip>
            <a:srcRect b="19089"/>
            <a:stretch>
              <a:fillRect/>
            </a:stretch>
          </p:blipFill>
          <p:spPr bwMode="auto">
            <a:xfrm>
              <a:off x="7216842" y="2564904"/>
              <a:ext cx="451501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01" name="Picture 12" descr="http://cen.acs.org/content/dam/cen/90/web/20120402lnp1-triclosan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40000" contrast="-40000"/>
            </a:blip>
            <a:srcRect b="19089"/>
            <a:stretch>
              <a:fillRect/>
            </a:stretch>
          </p:blipFill>
          <p:spPr bwMode="auto">
            <a:xfrm>
              <a:off x="7216842" y="3212976"/>
              <a:ext cx="451501" cy="2160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Skupina 64"/>
          <p:cNvGrpSpPr>
            <a:grpSpLocks/>
          </p:cNvGrpSpPr>
          <p:nvPr/>
        </p:nvGrpSpPr>
        <p:grpSpPr bwMode="auto">
          <a:xfrm>
            <a:off x="3276600" y="3429000"/>
            <a:ext cx="3816350" cy="3168650"/>
            <a:chOff x="3275856" y="3429000"/>
            <a:chExt cx="3816425" cy="3168352"/>
          </a:xfrm>
        </p:grpSpPr>
        <p:grpSp>
          <p:nvGrpSpPr>
            <p:cNvPr id="10" name="Skupina 59"/>
            <p:cNvGrpSpPr>
              <a:grpSpLocks/>
            </p:cNvGrpSpPr>
            <p:nvPr/>
          </p:nvGrpSpPr>
          <p:grpSpPr bwMode="auto">
            <a:xfrm>
              <a:off x="3275856" y="3429000"/>
              <a:ext cx="3816425" cy="3168352"/>
              <a:chOff x="3275856" y="3429000"/>
              <a:chExt cx="3816425" cy="3168352"/>
            </a:xfrm>
          </p:grpSpPr>
          <p:grpSp>
            <p:nvGrpSpPr>
              <p:cNvPr id="11" name="Skupina 15"/>
              <p:cNvGrpSpPr>
                <a:grpSpLocks/>
              </p:cNvGrpSpPr>
              <p:nvPr/>
            </p:nvGrpSpPr>
            <p:grpSpPr bwMode="auto">
              <a:xfrm>
                <a:off x="3275856" y="4581128"/>
                <a:ext cx="3816425" cy="2016224"/>
                <a:chOff x="683568" y="4653136"/>
                <a:chExt cx="3816425" cy="2016224"/>
              </a:xfrm>
            </p:grpSpPr>
            <p:pic>
              <p:nvPicPr>
                <p:cNvPr id="7196" name="Picture 2" descr="https://www.arhp.org/uploadimages/PIIS001078241100179X.gr1.lrg.jp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t="28326"/>
                <a:stretch>
                  <a:fillRect/>
                </a:stretch>
              </p:blipFill>
              <p:spPr bwMode="auto">
                <a:xfrm>
                  <a:off x="683569" y="4653137"/>
                  <a:ext cx="3816424" cy="20091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15" name="Skupina 14"/>
                <p:cNvGrpSpPr/>
                <p:nvPr/>
              </p:nvGrpSpPr>
              <p:grpSpPr>
                <a:xfrm>
                  <a:off x="683568" y="4653136"/>
                  <a:ext cx="936104" cy="2016224"/>
                  <a:chOff x="683568" y="4653136"/>
                  <a:chExt cx="936104" cy="2016224"/>
                </a:xfrm>
                <a:solidFill>
                  <a:schemeClr val="bg1"/>
                </a:solidFill>
              </p:grpSpPr>
              <p:sp>
                <p:nvSpPr>
                  <p:cNvPr id="12" name="Obdélník 11"/>
                  <p:cNvSpPr/>
                  <p:nvPr/>
                </p:nvSpPr>
                <p:spPr>
                  <a:xfrm>
                    <a:off x="683568" y="4653136"/>
                    <a:ext cx="216024" cy="144016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3" name="Obdélník 12"/>
                  <p:cNvSpPr/>
                  <p:nvPr/>
                </p:nvSpPr>
                <p:spPr>
                  <a:xfrm>
                    <a:off x="755576" y="5157192"/>
                    <a:ext cx="216024" cy="144016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  <p:sp>
                <p:nvSpPr>
                  <p:cNvPr id="14" name="Obdélník 13"/>
                  <p:cNvSpPr/>
                  <p:nvPr/>
                </p:nvSpPr>
                <p:spPr>
                  <a:xfrm>
                    <a:off x="899592" y="5417840"/>
                    <a:ext cx="720080" cy="1251520"/>
                  </a:xfrm>
                  <a:prstGeom prst="rect">
                    <a:avLst/>
                  </a:prstGeom>
                  <a:grpFill/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en-GB"/>
                  </a:p>
                </p:txBody>
              </p:sp>
            </p:grpSp>
          </p:grpSp>
          <p:grpSp>
            <p:nvGrpSpPr>
              <p:cNvPr id="16" name="Skupina 30"/>
              <p:cNvGrpSpPr>
                <a:grpSpLocks/>
              </p:cNvGrpSpPr>
              <p:nvPr/>
            </p:nvGrpSpPr>
            <p:grpSpPr bwMode="auto">
              <a:xfrm>
                <a:off x="4644008" y="4670887"/>
                <a:ext cx="2448272" cy="270281"/>
                <a:chOff x="4644008" y="4598879"/>
                <a:chExt cx="2448272" cy="270281"/>
              </a:xfrm>
            </p:grpSpPr>
            <p:sp>
              <p:nvSpPr>
                <p:cNvPr id="28" name="Volný tvar 27"/>
                <p:cNvSpPr/>
                <p:nvPr/>
              </p:nvSpPr>
              <p:spPr>
                <a:xfrm>
                  <a:off x="4688759" y="4634810"/>
                  <a:ext cx="2189206" cy="200007"/>
                </a:xfrm>
                <a:custGeom>
                  <a:avLst/>
                  <a:gdLst>
                    <a:gd name="connsiteX0" fmla="*/ 23860 w 2189585"/>
                    <a:gd name="connsiteY0" fmla="*/ 101600 h 198273"/>
                    <a:gd name="connsiteX1" fmla="*/ 163560 w 2189585"/>
                    <a:gd name="connsiteY1" fmla="*/ 114300 h 198273"/>
                    <a:gd name="connsiteX2" fmla="*/ 239760 w 2189585"/>
                    <a:gd name="connsiteY2" fmla="*/ 139700 h 198273"/>
                    <a:gd name="connsiteX3" fmla="*/ 277860 w 2189585"/>
                    <a:gd name="connsiteY3" fmla="*/ 127000 h 198273"/>
                    <a:gd name="connsiteX4" fmla="*/ 315960 w 2189585"/>
                    <a:gd name="connsiteY4" fmla="*/ 101600 h 198273"/>
                    <a:gd name="connsiteX5" fmla="*/ 354060 w 2189585"/>
                    <a:gd name="connsiteY5" fmla="*/ 127000 h 198273"/>
                    <a:gd name="connsiteX6" fmla="*/ 417560 w 2189585"/>
                    <a:gd name="connsiteY6" fmla="*/ 114300 h 198273"/>
                    <a:gd name="connsiteX7" fmla="*/ 506460 w 2189585"/>
                    <a:gd name="connsiteY7" fmla="*/ 38100 h 198273"/>
                    <a:gd name="connsiteX8" fmla="*/ 544560 w 2189585"/>
                    <a:gd name="connsiteY8" fmla="*/ 76200 h 198273"/>
                    <a:gd name="connsiteX9" fmla="*/ 633460 w 2189585"/>
                    <a:gd name="connsiteY9" fmla="*/ 38100 h 198273"/>
                    <a:gd name="connsiteX10" fmla="*/ 671560 w 2189585"/>
                    <a:gd name="connsiteY10" fmla="*/ 63500 h 198273"/>
                    <a:gd name="connsiteX11" fmla="*/ 747760 w 2189585"/>
                    <a:gd name="connsiteY11" fmla="*/ 38100 h 198273"/>
                    <a:gd name="connsiteX12" fmla="*/ 798560 w 2189585"/>
                    <a:gd name="connsiteY12" fmla="*/ 114300 h 198273"/>
                    <a:gd name="connsiteX13" fmla="*/ 823960 w 2189585"/>
                    <a:gd name="connsiteY13" fmla="*/ 76200 h 198273"/>
                    <a:gd name="connsiteX14" fmla="*/ 862060 w 2189585"/>
                    <a:gd name="connsiteY14" fmla="*/ 50800 h 198273"/>
                    <a:gd name="connsiteX15" fmla="*/ 900160 w 2189585"/>
                    <a:gd name="connsiteY15" fmla="*/ 63500 h 198273"/>
                    <a:gd name="connsiteX16" fmla="*/ 976360 w 2189585"/>
                    <a:gd name="connsiteY16" fmla="*/ 50800 h 198273"/>
                    <a:gd name="connsiteX17" fmla="*/ 1001760 w 2189585"/>
                    <a:gd name="connsiteY17" fmla="*/ 88900 h 198273"/>
                    <a:gd name="connsiteX18" fmla="*/ 1039860 w 2189585"/>
                    <a:gd name="connsiteY18" fmla="*/ 101600 h 198273"/>
                    <a:gd name="connsiteX19" fmla="*/ 1077960 w 2189585"/>
                    <a:gd name="connsiteY19" fmla="*/ 88900 h 198273"/>
                    <a:gd name="connsiteX20" fmla="*/ 1141460 w 2189585"/>
                    <a:gd name="connsiteY20" fmla="*/ 76200 h 198273"/>
                    <a:gd name="connsiteX21" fmla="*/ 1179560 w 2189585"/>
                    <a:gd name="connsiteY21" fmla="*/ 50800 h 198273"/>
                    <a:gd name="connsiteX22" fmla="*/ 1230360 w 2189585"/>
                    <a:gd name="connsiteY22" fmla="*/ 12700 h 198273"/>
                    <a:gd name="connsiteX23" fmla="*/ 1331960 w 2189585"/>
                    <a:gd name="connsiteY23" fmla="*/ 0 h 198273"/>
                    <a:gd name="connsiteX24" fmla="*/ 1357360 w 2189585"/>
                    <a:gd name="connsiteY24" fmla="*/ 38100 h 198273"/>
                    <a:gd name="connsiteX25" fmla="*/ 1395460 w 2189585"/>
                    <a:gd name="connsiteY25" fmla="*/ 25400 h 198273"/>
                    <a:gd name="connsiteX26" fmla="*/ 1446260 w 2189585"/>
                    <a:gd name="connsiteY26" fmla="*/ 152400 h 198273"/>
                    <a:gd name="connsiteX27" fmla="*/ 1484360 w 2189585"/>
                    <a:gd name="connsiteY27" fmla="*/ 76200 h 198273"/>
                    <a:gd name="connsiteX28" fmla="*/ 1522460 w 2189585"/>
                    <a:gd name="connsiteY28" fmla="*/ 63500 h 198273"/>
                    <a:gd name="connsiteX29" fmla="*/ 1560560 w 2189585"/>
                    <a:gd name="connsiteY29" fmla="*/ 76200 h 198273"/>
                    <a:gd name="connsiteX30" fmla="*/ 1598660 w 2189585"/>
                    <a:gd name="connsiteY30" fmla="*/ 63500 h 198273"/>
                    <a:gd name="connsiteX31" fmla="*/ 1674860 w 2189585"/>
                    <a:gd name="connsiteY31" fmla="*/ 88900 h 198273"/>
                    <a:gd name="connsiteX32" fmla="*/ 1738360 w 2189585"/>
                    <a:gd name="connsiteY32" fmla="*/ 63500 h 198273"/>
                    <a:gd name="connsiteX33" fmla="*/ 1776460 w 2189585"/>
                    <a:gd name="connsiteY33" fmla="*/ 25400 h 198273"/>
                    <a:gd name="connsiteX34" fmla="*/ 1839960 w 2189585"/>
                    <a:gd name="connsiteY34" fmla="*/ 12700 h 198273"/>
                    <a:gd name="connsiteX35" fmla="*/ 1878060 w 2189585"/>
                    <a:gd name="connsiteY35" fmla="*/ 25400 h 198273"/>
                    <a:gd name="connsiteX36" fmla="*/ 1916160 w 2189585"/>
                    <a:gd name="connsiteY36" fmla="*/ 63500 h 198273"/>
                    <a:gd name="connsiteX37" fmla="*/ 1979660 w 2189585"/>
                    <a:gd name="connsiteY37" fmla="*/ 38100 h 198273"/>
                    <a:gd name="connsiteX38" fmla="*/ 2017760 w 2189585"/>
                    <a:gd name="connsiteY38" fmla="*/ 63500 h 198273"/>
                    <a:gd name="connsiteX39" fmla="*/ 2068560 w 2189585"/>
                    <a:gd name="connsiteY39" fmla="*/ 127000 h 198273"/>
                    <a:gd name="connsiteX40" fmla="*/ 2119360 w 2189585"/>
                    <a:gd name="connsiteY40" fmla="*/ 114300 h 198273"/>
                    <a:gd name="connsiteX41" fmla="*/ 2182860 w 2189585"/>
                    <a:gd name="connsiteY41" fmla="*/ 88900 h 198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189585" h="198273">
                      <a:moveTo>
                        <a:pt x="23860" y="101600"/>
                      </a:moveTo>
                      <a:cubicBezTo>
                        <a:pt x="136799" y="158070"/>
                        <a:pt x="0" y="101718"/>
                        <a:pt x="163560" y="114300"/>
                      </a:cubicBezTo>
                      <a:cubicBezTo>
                        <a:pt x="190255" y="116353"/>
                        <a:pt x="239760" y="139700"/>
                        <a:pt x="239760" y="139700"/>
                      </a:cubicBezTo>
                      <a:cubicBezTo>
                        <a:pt x="252460" y="135467"/>
                        <a:pt x="265886" y="132987"/>
                        <a:pt x="277860" y="127000"/>
                      </a:cubicBezTo>
                      <a:cubicBezTo>
                        <a:pt x="291512" y="120174"/>
                        <a:pt x="300696" y="101600"/>
                        <a:pt x="315960" y="101600"/>
                      </a:cubicBezTo>
                      <a:cubicBezTo>
                        <a:pt x="331224" y="101600"/>
                        <a:pt x="341360" y="118533"/>
                        <a:pt x="354060" y="127000"/>
                      </a:cubicBezTo>
                      <a:cubicBezTo>
                        <a:pt x="375227" y="122767"/>
                        <a:pt x="397835" y="123067"/>
                        <a:pt x="417560" y="114300"/>
                      </a:cubicBezTo>
                      <a:cubicBezTo>
                        <a:pt x="446886" y="101266"/>
                        <a:pt x="483806" y="60754"/>
                        <a:pt x="506460" y="38100"/>
                      </a:cubicBezTo>
                      <a:cubicBezTo>
                        <a:pt x="519160" y="50800"/>
                        <a:pt x="527291" y="71266"/>
                        <a:pt x="544560" y="76200"/>
                      </a:cubicBezTo>
                      <a:cubicBezTo>
                        <a:pt x="573263" y="84401"/>
                        <a:pt x="613109" y="51667"/>
                        <a:pt x="633460" y="38100"/>
                      </a:cubicBezTo>
                      <a:cubicBezTo>
                        <a:pt x="646160" y="46567"/>
                        <a:pt x="656296" y="63500"/>
                        <a:pt x="671560" y="63500"/>
                      </a:cubicBezTo>
                      <a:cubicBezTo>
                        <a:pt x="698334" y="63500"/>
                        <a:pt x="747760" y="38100"/>
                        <a:pt x="747760" y="38100"/>
                      </a:cubicBezTo>
                      <a:cubicBezTo>
                        <a:pt x="751745" y="54038"/>
                        <a:pt x="756796" y="122653"/>
                        <a:pt x="798560" y="114300"/>
                      </a:cubicBezTo>
                      <a:cubicBezTo>
                        <a:pt x="813527" y="111307"/>
                        <a:pt x="813167" y="86993"/>
                        <a:pt x="823960" y="76200"/>
                      </a:cubicBezTo>
                      <a:cubicBezTo>
                        <a:pt x="834753" y="65407"/>
                        <a:pt x="849360" y="59267"/>
                        <a:pt x="862060" y="50800"/>
                      </a:cubicBezTo>
                      <a:cubicBezTo>
                        <a:pt x="874760" y="55033"/>
                        <a:pt x="886773" y="63500"/>
                        <a:pt x="900160" y="63500"/>
                      </a:cubicBezTo>
                      <a:cubicBezTo>
                        <a:pt x="925910" y="63500"/>
                        <a:pt x="951378" y="44555"/>
                        <a:pt x="976360" y="50800"/>
                      </a:cubicBezTo>
                      <a:cubicBezTo>
                        <a:pt x="991168" y="54502"/>
                        <a:pt x="989841" y="79365"/>
                        <a:pt x="1001760" y="88900"/>
                      </a:cubicBezTo>
                      <a:cubicBezTo>
                        <a:pt x="1012213" y="97263"/>
                        <a:pt x="1027160" y="97367"/>
                        <a:pt x="1039860" y="101600"/>
                      </a:cubicBezTo>
                      <a:cubicBezTo>
                        <a:pt x="1052560" y="97367"/>
                        <a:pt x="1064973" y="92147"/>
                        <a:pt x="1077960" y="88900"/>
                      </a:cubicBezTo>
                      <a:cubicBezTo>
                        <a:pt x="1098901" y="83665"/>
                        <a:pt x="1121249" y="83779"/>
                        <a:pt x="1141460" y="76200"/>
                      </a:cubicBezTo>
                      <a:cubicBezTo>
                        <a:pt x="1155752" y="70841"/>
                        <a:pt x="1167140" y="59672"/>
                        <a:pt x="1179560" y="50800"/>
                      </a:cubicBezTo>
                      <a:cubicBezTo>
                        <a:pt x="1196784" y="38497"/>
                        <a:pt x="1210280" y="19393"/>
                        <a:pt x="1230360" y="12700"/>
                      </a:cubicBezTo>
                      <a:cubicBezTo>
                        <a:pt x="1262739" y="1907"/>
                        <a:pt x="1298093" y="4233"/>
                        <a:pt x="1331960" y="0"/>
                      </a:cubicBezTo>
                      <a:cubicBezTo>
                        <a:pt x="1340427" y="12700"/>
                        <a:pt x="1343188" y="32431"/>
                        <a:pt x="1357360" y="38100"/>
                      </a:cubicBezTo>
                      <a:cubicBezTo>
                        <a:pt x="1369789" y="43072"/>
                        <a:pt x="1388818" y="13777"/>
                        <a:pt x="1395460" y="25400"/>
                      </a:cubicBezTo>
                      <a:cubicBezTo>
                        <a:pt x="1494245" y="198273"/>
                        <a:pt x="1342110" y="82967"/>
                        <a:pt x="1446260" y="152400"/>
                      </a:cubicBezTo>
                      <a:cubicBezTo>
                        <a:pt x="1454626" y="127301"/>
                        <a:pt x="1461979" y="94105"/>
                        <a:pt x="1484360" y="76200"/>
                      </a:cubicBezTo>
                      <a:cubicBezTo>
                        <a:pt x="1494813" y="67837"/>
                        <a:pt x="1509760" y="67733"/>
                        <a:pt x="1522460" y="63500"/>
                      </a:cubicBezTo>
                      <a:cubicBezTo>
                        <a:pt x="1535160" y="67733"/>
                        <a:pt x="1547173" y="76200"/>
                        <a:pt x="1560560" y="76200"/>
                      </a:cubicBezTo>
                      <a:cubicBezTo>
                        <a:pt x="1573947" y="76200"/>
                        <a:pt x="1585355" y="62022"/>
                        <a:pt x="1598660" y="63500"/>
                      </a:cubicBezTo>
                      <a:cubicBezTo>
                        <a:pt x="1625270" y="66457"/>
                        <a:pt x="1674860" y="88900"/>
                        <a:pt x="1674860" y="88900"/>
                      </a:cubicBezTo>
                      <a:cubicBezTo>
                        <a:pt x="1696027" y="80433"/>
                        <a:pt x="1719028" y="75582"/>
                        <a:pt x="1738360" y="63500"/>
                      </a:cubicBezTo>
                      <a:cubicBezTo>
                        <a:pt x="1753590" y="53981"/>
                        <a:pt x="1760396" y="33432"/>
                        <a:pt x="1776460" y="25400"/>
                      </a:cubicBezTo>
                      <a:cubicBezTo>
                        <a:pt x="1795767" y="15747"/>
                        <a:pt x="1818793" y="16933"/>
                        <a:pt x="1839960" y="12700"/>
                      </a:cubicBezTo>
                      <a:cubicBezTo>
                        <a:pt x="1852660" y="16933"/>
                        <a:pt x="1866921" y="17974"/>
                        <a:pt x="1878060" y="25400"/>
                      </a:cubicBezTo>
                      <a:cubicBezTo>
                        <a:pt x="1893004" y="35363"/>
                        <a:pt x="1898338" y="61272"/>
                        <a:pt x="1916160" y="63500"/>
                      </a:cubicBezTo>
                      <a:cubicBezTo>
                        <a:pt x="1938781" y="66328"/>
                        <a:pt x="1958493" y="46567"/>
                        <a:pt x="1979660" y="38100"/>
                      </a:cubicBezTo>
                      <a:cubicBezTo>
                        <a:pt x="1992360" y="46567"/>
                        <a:pt x="2009293" y="50800"/>
                        <a:pt x="2017760" y="63500"/>
                      </a:cubicBezTo>
                      <a:cubicBezTo>
                        <a:pt x="2067879" y="138678"/>
                        <a:pt x="1987693" y="100044"/>
                        <a:pt x="2068560" y="127000"/>
                      </a:cubicBezTo>
                      <a:cubicBezTo>
                        <a:pt x="2085493" y="122767"/>
                        <a:pt x="2103317" y="121176"/>
                        <a:pt x="2119360" y="114300"/>
                      </a:cubicBezTo>
                      <a:cubicBezTo>
                        <a:pt x="2189585" y="84204"/>
                        <a:pt x="2128284" y="88900"/>
                        <a:pt x="2182860" y="88900"/>
                      </a:cubicBezTo>
                    </a:path>
                  </a:pathLst>
                </a:cu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b="1"/>
                </a:p>
              </p:txBody>
            </p:sp>
            <p:sp>
              <p:nvSpPr>
                <p:cNvPr id="29" name="Volný tvar 28"/>
                <p:cNvSpPr/>
                <p:nvPr/>
              </p:nvSpPr>
              <p:spPr>
                <a:xfrm>
                  <a:off x="4644308" y="4671318"/>
                  <a:ext cx="2189206" cy="198420"/>
                </a:xfrm>
                <a:custGeom>
                  <a:avLst/>
                  <a:gdLst>
                    <a:gd name="connsiteX0" fmla="*/ 23860 w 2189585"/>
                    <a:gd name="connsiteY0" fmla="*/ 101600 h 198273"/>
                    <a:gd name="connsiteX1" fmla="*/ 163560 w 2189585"/>
                    <a:gd name="connsiteY1" fmla="*/ 114300 h 198273"/>
                    <a:gd name="connsiteX2" fmla="*/ 239760 w 2189585"/>
                    <a:gd name="connsiteY2" fmla="*/ 139700 h 198273"/>
                    <a:gd name="connsiteX3" fmla="*/ 277860 w 2189585"/>
                    <a:gd name="connsiteY3" fmla="*/ 127000 h 198273"/>
                    <a:gd name="connsiteX4" fmla="*/ 315960 w 2189585"/>
                    <a:gd name="connsiteY4" fmla="*/ 101600 h 198273"/>
                    <a:gd name="connsiteX5" fmla="*/ 354060 w 2189585"/>
                    <a:gd name="connsiteY5" fmla="*/ 127000 h 198273"/>
                    <a:gd name="connsiteX6" fmla="*/ 417560 w 2189585"/>
                    <a:gd name="connsiteY6" fmla="*/ 114300 h 198273"/>
                    <a:gd name="connsiteX7" fmla="*/ 506460 w 2189585"/>
                    <a:gd name="connsiteY7" fmla="*/ 38100 h 198273"/>
                    <a:gd name="connsiteX8" fmla="*/ 544560 w 2189585"/>
                    <a:gd name="connsiteY8" fmla="*/ 76200 h 198273"/>
                    <a:gd name="connsiteX9" fmla="*/ 633460 w 2189585"/>
                    <a:gd name="connsiteY9" fmla="*/ 38100 h 198273"/>
                    <a:gd name="connsiteX10" fmla="*/ 671560 w 2189585"/>
                    <a:gd name="connsiteY10" fmla="*/ 63500 h 198273"/>
                    <a:gd name="connsiteX11" fmla="*/ 747760 w 2189585"/>
                    <a:gd name="connsiteY11" fmla="*/ 38100 h 198273"/>
                    <a:gd name="connsiteX12" fmla="*/ 798560 w 2189585"/>
                    <a:gd name="connsiteY12" fmla="*/ 114300 h 198273"/>
                    <a:gd name="connsiteX13" fmla="*/ 823960 w 2189585"/>
                    <a:gd name="connsiteY13" fmla="*/ 76200 h 198273"/>
                    <a:gd name="connsiteX14" fmla="*/ 862060 w 2189585"/>
                    <a:gd name="connsiteY14" fmla="*/ 50800 h 198273"/>
                    <a:gd name="connsiteX15" fmla="*/ 900160 w 2189585"/>
                    <a:gd name="connsiteY15" fmla="*/ 63500 h 198273"/>
                    <a:gd name="connsiteX16" fmla="*/ 976360 w 2189585"/>
                    <a:gd name="connsiteY16" fmla="*/ 50800 h 198273"/>
                    <a:gd name="connsiteX17" fmla="*/ 1001760 w 2189585"/>
                    <a:gd name="connsiteY17" fmla="*/ 88900 h 198273"/>
                    <a:gd name="connsiteX18" fmla="*/ 1039860 w 2189585"/>
                    <a:gd name="connsiteY18" fmla="*/ 101600 h 198273"/>
                    <a:gd name="connsiteX19" fmla="*/ 1077960 w 2189585"/>
                    <a:gd name="connsiteY19" fmla="*/ 88900 h 198273"/>
                    <a:gd name="connsiteX20" fmla="*/ 1141460 w 2189585"/>
                    <a:gd name="connsiteY20" fmla="*/ 76200 h 198273"/>
                    <a:gd name="connsiteX21" fmla="*/ 1179560 w 2189585"/>
                    <a:gd name="connsiteY21" fmla="*/ 50800 h 198273"/>
                    <a:gd name="connsiteX22" fmla="*/ 1230360 w 2189585"/>
                    <a:gd name="connsiteY22" fmla="*/ 12700 h 198273"/>
                    <a:gd name="connsiteX23" fmla="*/ 1331960 w 2189585"/>
                    <a:gd name="connsiteY23" fmla="*/ 0 h 198273"/>
                    <a:gd name="connsiteX24" fmla="*/ 1357360 w 2189585"/>
                    <a:gd name="connsiteY24" fmla="*/ 38100 h 198273"/>
                    <a:gd name="connsiteX25" fmla="*/ 1395460 w 2189585"/>
                    <a:gd name="connsiteY25" fmla="*/ 25400 h 198273"/>
                    <a:gd name="connsiteX26" fmla="*/ 1446260 w 2189585"/>
                    <a:gd name="connsiteY26" fmla="*/ 152400 h 198273"/>
                    <a:gd name="connsiteX27" fmla="*/ 1484360 w 2189585"/>
                    <a:gd name="connsiteY27" fmla="*/ 76200 h 198273"/>
                    <a:gd name="connsiteX28" fmla="*/ 1522460 w 2189585"/>
                    <a:gd name="connsiteY28" fmla="*/ 63500 h 198273"/>
                    <a:gd name="connsiteX29" fmla="*/ 1560560 w 2189585"/>
                    <a:gd name="connsiteY29" fmla="*/ 76200 h 198273"/>
                    <a:gd name="connsiteX30" fmla="*/ 1598660 w 2189585"/>
                    <a:gd name="connsiteY30" fmla="*/ 63500 h 198273"/>
                    <a:gd name="connsiteX31" fmla="*/ 1674860 w 2189585"/>
                    <a:gd name="connsiteY31" fmla="*/ 88900 h 198273"/>
                    <a:gd name="connsiteX32" fmla="*/ 1738360 w 2189585"/>
                    <a:gd name="connsiteY32" fmla="*/ 63500 h 198273"/>
                    <a:gd name="connsiteX33" fmla="*/ 1776460 w 2189585"/>
                    <a:gd name="connsiteY33" fmla="*/ 25400 h 198273"/>
                    <a:gd name="connsiteX34" fmla="*/ 1839960 w 2189585"/>
                    <a:gd name="connsiteY34" fmla="*/ 12700 h 198273"/>
                    <a:gd name="connsiteX35" fmla="*/ 1878060 w 2189585"/>
                    <a:gd name="connsiteY35" fmla="*/ 25400 h 198273"/>
                    <a:gd name="connsiteX36" fmla="*/ 1916160 w 2189585"/>
                    <a:gd name="connsiteY36" fmla="*/ 63500 h 198273"/>
                    <a:gd name="connsiteX37" fmla="*/ 1979660 w 2189585"/>
                    <a:gd name="connsiteY37" fmla="*/ 38100 h 198273"/>
                    <a:gd name="connsiteX38" fmla="*/ 2017760 w 2189585"/>
                    <a:gd name="connsiteY38" fmla="*/ 63500 h 198273"/>
                    <a:gd name="connsiteX39" fmla="*/ 2068560 w 2189585"/>
                    <a:gd name="connsiteY39" fmla="*/ 127000 h 198273"/>
                    <a:gd name="connsiteX40" fmla="*/ 2119360 w 2189585"/>
                    <a:gd name="connsiteY40" fmla="*/ 114300 h 198273"/>
                    <a:gd name="connsiteX41" fmla="*/ 2182860 w 2189585"/>
                    <a:gd name="connsiteY41" fmla="*/ 88900 h 198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189585" h="198273">
                      <a:moveTo>
                        <a:pt x="23860" y="101600"/>
                      </a:moveTo>
                      <a:cubicBezTo>
                        <a:pt x="136799" y="158070"/>
                        <a:pt x="0" y="101718"/>
                        <a:pt x="163560" y="114300"/>
                      </a:cubicBezTo>
                      <a:cubicBezTo>
                        <a:pt x="190255" y="116353"/>
                        <a:pt x="239760" y="139700"/>
                        <a:pt x="239760" y="139700"/>
                      </a:cubicBezTo>
                      <a:cubicBezTo>
                        <a:pt x="252460" y="135467"/>
                        <a:pt x="265886" y="132987"/>
                        <a:pt x="277860" y="127000"/>
                      </a:cubicBezTo>
                      <a:cubicBezTo>
                        <a:pt x="291512" y="120174"/>
                        <a:pt x="300696" y="101600"/>
                        <a:pt x="315960" y="101600"/>
                      </a:cubicBezTo>
                      <a:cubicBezTo>
                        <a:pt x="331224" y="101600"/>
                        <a:pt x="341360" y="118533"/>
                        <a:pt x="354060" y="127000"/>
                      </a:cubicBezTo>
                      <a:cubicBezTo>
                        <a:pt x="375227" y="122767"/>
                        <a:pt x="397835" y="123067"/>
                        <a:pt x="417560" y="114300"/>
                      </a:cubicBezTo>
                      <a:cubicBezTo>
                        <a:pt x="446886" y="101266"/>
                        <a:pt x="483806" y="60754"/>
                        <a:pt x="506460" y="38100"/>
                      </a:cubicBezTo>
                      <a:cubicBezTo>
                        <a:pt x="519160" y="50800"/>
                        <a:pt x="527291" y="71266"/>
                        <a:pt x="544560" y="76200"/>
                      </a:cubicBezTo>
                      <a:cubicBezTo>
                        <a:pt x="573263" y="84401"/>
                        <a:pt x="613109" y="51667"/>
                        <a:pt x="633460" y="38100"/>
                      </a:cubicBezTo>
                      <a:cubicBezTo>
                        <a:pt x="646160" y="46567"/>
                        <a:pt x="656296" y="63500"/>
                        <a:pt x="671560" y="63500"/>
                      </a:cubicBezTo>
                      <a:cubicBezTo>
                        <a:pt x="698334" y="63500"/>
                        <a:pt x="747760" y="38100"/>
                        <a:pt x="747760" y="38100"/>
                      </a:cubicBezTo>
                      <a:cubicBezTo>
                        <a:pt x="751745" y="54038"/>
                        <a:pt x="756796" y="122653"/>
                        <a:pt x="798560" y="114300"/>
                      </a:cubicBezTo>
                      <a:cubicBezTo>
                        <a:pt x="813527" y="111307"/>
                        <a:pt x="813167" y="86993"/>
                        <a:pt x="823960" y="76200"/>
                      </a:cubicBezTo>
                      <a:cubicBezTo>
                        <a:pt x="834753" y="65407"/>
                        <a:pt x="849360" y="59267"/>
                        <a:pt x="862060" y="50800"/>
                      </a:cubicBezTo>
                      <a:cubicBezTo>
                        <a:pt x="874760" y="55033"/>
                        <a:pt x="886773" y="63500"/>
                        <a:pt x="900160" y="63500"/>
                      </a:cubicBezTo>
                      <a:cubicBezTo>
                        <a:pt x="925910" y="63500"/>
                        <a:pt x="951378" y="44555"/>
                        <a:pt x="976360" y="50800"/>
                      </a:cubicBezTo>
                      <a:cubicBezTo>
                        <a:pt x="991168" y="54502"/>
                        <a:pt x="989841" y="79365"/>
                        <a:pt x="1001760" y="88900"/>
                      </a:cubicBezTo>
                      <a:cubicBezTo>
                        <a:pt x="1012213" y="97263"/>
                        <a:pt x="1027160" y="97367"/>
                        <a:pt x="1039860" y="101600"/>
                      </a:cubicBezTo>
                      <a:cubicBezTo>
                        <a:pt x="1052560" y="97367"/>
                        <a:pt x="1064973" y="92147"/>
                        <a:pt x="1077960" y="88900"/>
                      </a:cubicBezTo>
                      <a:cubicBezTo>
                        <a:pt x="1098901" y="83665"/>
                        <a:pt x="1121249" y="83779"/>
                        <a:pt x="1141460" y="76200"/>
                      </a:cubicBezTo>
                      <a:cubicBezTo>
                        <a:pt x="1155752" y="70841"/>
                        <a:pt x="1167140" y="59672"/>
                        <a:pt x="1179560" y="50800"/>
                      </a:cubicBezTo>
                      <a:cubicBezTo>
                        <a:pt x="1196784" y="38497"/>
                        <a:pt x="1210280" y="19393"/>
                        <a:pt x="1230360" y="12700"/>
                      </a:cubicBezTo>
                      <a:cubicBezTo>
                        <a:pt x="1262739" y="1907"/>
                        <a:pt x="1298093" y="4233"/>
                        <a:pt x="1331960" y="0"/>
                      </a:cubicBezTo>
                      <a:cubicBezTo>
                        <a:pt x="1340427" y="12700"/>
                        <a:pt x="1343188" y="32431"/>
                        <a:pt x="1357360" y="38100"/>
                      </a:cubicBezTo>
                      <a:cubicBezTo>
                        <a:pt x="1369789" y="43072"/>
                        <a:pt x="1388818" y="13777"/>
                        <a:pt x="1395460" y="25400"/>
                      </a:cubicBezTo>
                      <a:cubicBezTo>
                        <a:pt x="1494245" y="198273"/>
                        <a:pt x="1342110" y="82967"/>
                        <a:pt x="1446260" y="152400"/>
                      </a:cubicBezTo>
                      <a:cubicBezTo>
                        <a:pt x="1454626" y="127301"/>
                        <a:pt x="1461979" y="94105"/>
                        <a:pt x="1484360" y="76200"/>
                      </a:cubicBezTo>
                      <a:cubicBezTo>
                        <a:pt x="1494813" y="67837"/>
                        <a:pt x="1509760" y="67733"/>
                        <a:pt x="1522460" y="63500"/>
                      </a:cubicBezTo>
                      <a:cubicBezTo>
                        <a:pt x="1535160" y="67733"/>
                        <a:pt x="1547173" y="76200"/>
                        <a:pt x="1560560" y="76200"/>
                      </a:cubicBezTo>
                      <a:cubicBezTo>
                        <a:pt x="1573947" y="76200"/>
                        <a:pt x="1585355" y="62022"/>
                        <a:pt x="1598660" y="63500"/>
                      </a:cubicBezTo>
                      <a:cubicBezTo>
                        <a:pt x="1625270" y="66457"/>
                        <a:pt x="1674860" y="88900"/>
                        <a:pt x="1674860" y="88900"/>
                      </a:cubicBezTo>
                      <a:cubicBezTo>
                        <a:pt x="1696027" y="80433"/>
                        <a:pt x="1719028" y="75582"/>
                        <a:pt x="1738360" y="63500"/>
                      </a:cubicBezTo>
                      <a:cubicBezTo>
                        <a:pt x="1753590" y="53981"/>
                        <a:pt x="1760396" y="33432"/>
                        <a:pt x="1776460" y="25400"/>
                      </a:cubicBezTo>
                      <a:cubicBezTo>
                        <a:pt x="1795767" y="15747"/>
                        <a:pt x="1818793" y="16933"/>
                        <a:pt x="1839960" y="12700"/>
                      </a:cubicBezTo>
                      <a:cubicBezTo>
                        <a:pt x="1852660" y="16933"/>
                        <a:pt x="1866921" y="17974"/>
                        <a:pt x="1878060" y="25400"/>
                      </a:cubicBezTo>
                      <a:cubicBezTo>
                        <a:pt x="1893004" y="35363"/>
                        <a:pt x="1898338" y="61272"/>
                        <a:pt x="1916160" y="63500"/>
                      </a:cubicBezTo>
                      <a:cubicBezTo>
                        <a:pt x="1938781" y="66328"/>
                        <a:pt x="1958493" y="46567"/>
                        <a:pt x="1979660" y="38100"/>
                      </a:cubicBezTo>
                      <a:cubicBezTo>
                        <a:pt x="1992360" y="46567"/>
                        <a:pt x="2009293" y="50800"/>
                        <a:pt x="2017760" y="63500"/>
                      </a:cubicBezTo>
                      <a:cubicBezTo>
                        <a:pt x="2067879" y="138678"/>
                        <a:pt x="1987693" y="100044"/>
                        <a:pt x="2068560" y="127000"/>
                      </a:cubicBezTo>
                      <a:cubicBezTo>
                        <a:pt x="2085493" y="122767"/>
                        <a:pt x="2103317" y="121176"/>
                        <a:pt x="2119360" y="114300"/>
                      </a:cubicBezTo>
                      <a:cubicBezTo>
                        <a:pt x="2189585" y="84204"/>
                        <a:pt x="2128284" y="88900"/>
                        <a:pt x="2182860" y="88900"/>
                      </a:cubicBezTo>
                    </a:path>
                  </a:pathLst>
                </a:cu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b="1"/>
                </a:p>
              </p:txBody>
            </p:sp>
            <p:sp>
              <p:nvSpPr>
                <p:cNvPr id="30" name="Volný tvar 29"/>
                <p:cNvSpPr/>
                <p:nvPr/>
              </p:nvSpPr>
              <p:spPr>
                <a:xfrm>
                  <a:off x="4903076" y="4598300"/>
                  <a:ext cx="2189205" cy="198420"/>
                </a:xfrm>
                <a:custGeom>
                  <a:avLst/>
                  <a:gdLst>
                    <a:gd name="connsiteX0" fmla="*/ 23860 w 2189585"/>
                    <a:gd name="connsiteY0" fmla="*/ 101600 h 198273"/>
                    <a:gd name="connsiteX1" fmla="*/ 163560 w 2189585"/>
                    <a:gd name="connsiteY1" fmla="*/ 114300 h 198273"/>
                    <a:gd name="connsiteX2" fmla="*/ 239760 w 2189585"/>
                    <a:gd name="connsiteY2" fmla="*/ 139700 h 198273"/>
                    <a:gd name="connsiteX3" fmla="*/ 277860 w 2189585"/>
                    <a:gd name="connsiteY3" fmla="*/ 127000 h 198273"/>
                    <a:gd name="connsiteX4" fmla="*/ 315960 w 2189585"/>
                    <a:gd name="connsiteY4" fmla="*/ 101600 h 198273"/>
                    <a:gd name="connsiteX5" fmla="*/ 354060 w 2189585"/>
                    <a:gd name="connsiteY5" fmla="*/ 127000 h 198273"/>
                    <a:gd name="connsiteX6" fmla="*/ 417560 w 2189585"/>
                    <a:gd name="connsiteY6" fmla="*/ 114300 h 198273"/>
                    <a:gd name="connsiteX7" fmla="*/ 506460 w 2189585"/>
                    <a:gd name="connsiteY7" fmla="*/ 38100 h 198273"/>
                    <a:gd name="connsiteX8" fmla="*/ 544560 w 2189585"/>
                    <a:gd name="connsiteY8" fmla="*/ 76200 h 198273"/>
                    <a:gd name="connsiteX9" fmla="*/ 633460 w 2189585"/>
                    <a:gd name="connsiteY9" fmla="*/ 38100 h 198273"/>
                    <a:gd name="connsiteX10" fmla="*/ 671560 w 2189585"/>
                    <a:gd name="connsiteY10" fmla="*/ 63500 h 198273"/>
                    <a:gd name="connsiteX11" fmla="*/ 747760 w 2189585"/>
                    <a:gd name="connsiteY11" fmla="*/ 38100 h 198273"/>
                    <a:gd name="connsiteX12" fmla="*/ 798560 w 2189585"/>
                    <a:gd name="connsiteY12" fmla="*/ 114300 h 198273"/>
                    <a:gd name="connsiteX13" fmla="*/ 823960 w 2189585"/>
                    <a:gd name="connsiteY13" fmla="*/ 76200 h 198273"/>
                    <a:gd name="connsiteX14" fmla="*/ 862060 w 2189585"/>
                    <a:gd name="connsiteY14" fmla="*/ 50800 h 198273"/>
                    <a:gd name="connsiteX15" fmla="*/ 900160 w 2189585"/>
                    <a:gd name="connsiteY15" fmla="*/ 63500 h 198273"/>
                    <a:gd name="connsiteX16" fmla="*/ 976360 w 2189585"/>
                    <a:gd name="connsiteY16" fmla="*/ 50800 h 198273"/>
                    <a:gd name="connsiteX17" fmla="*/ 1001760 w 2189585"/>
                    <a:gd name="connsiteY17" fmla="*/ 88900 h 198273"/>
                    <a:gd name="connsiteX18" fmla="*/ 1039860 w 2189585"/>
                    <a:gd name="connsiteY18" fmla="*/ 101600 h 198273"/>
                    <a:gd name="connsiteX19" fmla="*/ 1077960 w 2189585"/>
                    <a:gd name="connsiteY19" fmla="*/ 88900 h 198273"/>
                    <a:gd name="connsiteX20" fmla="*/ 1141460 w 2189585"/>
                    <a:gd name="connsiteY20" fmla="*/ 76200 h 198273"/>
                    <a:gd name="connsiteX21" fmla="*/ 1179560 w 2189585"/>
                    <a:gd name="connsiteY21" fmla="*/ 50800 h 198273"/>
                    <a:gd name="connsiteX22" fmla="*/ 1230360 w 2189585"/>
                    <a:gd name="connsiteY22" fmla="*/ 12700 h 198273"/>
                    <a:gd name="connsiteX23" fmla="*/ 1331960 w 2189585"/>
                    <a:gd name="connsiteY23" fmla="*/ 0 h 198273"/>
                    <a:gd name="connsiteX24" fmla="*/ 1357360 w 2189585"/>
                    <a:gd name="connsiteY24" fmla="*/ 38100 h 198273"/>
                    <a:gd name="connsiteX25" fmla="*/ 1395460 w 2189585"/>
                    <a:gd name="connsiteY25" fmla="*/ 25400 h 198273"/>
                    <a:gd name="connsiteX26" fmla="*/ 1446260 w 2189585"/>
                    <a:gd name="connsiteY26" fmla="*/ 152400 h 198273"/>
                    <a:gd name="connsiteX27" fmla="*/ 1484360 w 2189585"/>
                    <a:gd name="connsiteY27" fmla="*/ 76200 h 198273"/>
                    <a:gd name="connsiteX28" fmla="*/ 1522460 w 2189585"/>
                    <a:gd name="connsiteY28" fmla="*/ 63500 h 198273"/>
                    <a:gd name="connsiteX29" fmla="*/ 1560560 w 2189585"/>
                    <a:gd name="connsiteY29" fmla="*/ 76200 h 198273"/>
                    <a:gd name="connsiteX30" fmla="*/ 1598660 w 2189585"/>
                    <a:gd name="connsiteY30" fmla="*/ 63500 h 198273"/>
                    <a:gd name="connsiteX31" fmla="*/ 1674860 w 2189585"/>
                    <a:gd name="connsiteY31" fmla="*/ 88900 h 198273"/>
                    <a:gd name="connsiteX32" fmla="*/ 1738360 w 2189585"/>
                    <a:gd name="connsiteY32" fmla="*/ 63500 h 198273"/>
                    <a:gd name="connsiteX33" fmla="*/ 1776460 w 2189585"/>
                    <a:gd name="connsiteY33" fmla="*/ 25400 h 198273"/>
                    <a:gd name="connsiteX34" fmla="*/ 1839960 w 2189585"/>
                    <a:gd name="connsiteY34" fmla="*/ 12700 h 198273"/>
                    <a:gd name="connsiteX35" fmla="*/ 1878060 w 2189585"/>
                    <a:gd name="connsiteY35" fmla="*/ 25400 h 198273"/>
                    <a:gd name="connsiteX36" fmla="*/ 1916160 w 2189585"/>
                    <a:gd name="connsiteY36" fmla="*/ 63500 h 198273"/>
                    <a:gd name="connsiteX37" fmla="*/ 1979660 w 2189585"/>
                    <a:gd name="connsiteY37" fmla="*/ 38100 h 198273"/>
                    <a:gd name="connsiteX38" fmla="*/ 2017760 w 2189585"/>
                    <a:gd name="connsiteY38" fmla="*/ 63500 h 198273"/>
                    <a:gd name="connsiteX39" fmla="*/ 2068560 w 2189585"/>
                    <a:gd name="connsiteY39" fmla="*/ 127000 h 198273"/>
                    <a:gd name="connsiteX40" fmla="*/ 2119360 w 2189585"/>
                    <a:gd name="connsiteY40" fmla="*/ 114300 h 198273"/>
                    <a:gd name="connsiteX41" fmla="*/ 2182860 w 2189585"/>
                    <a:gd name="connsiteY41" fmla="*/ 88900 h 1982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2189585" h="198273">
                      <a:moveTo>
                        <a:pt x="23860" y="101600"/>
                      </a:moveTo>
                      <a:cubicBezTo>
                        <a:pt x="136799" y="158070"/>
                        <a:pt x="0" y="101718"/>
                        <a:pt x="163560" y="114300"/>
                      </a:cubicBezTo>
                      <a:cubicBezTo>
                        <a:pt x="190255" y="116353"/>
                        <a:pt x="239760" y="139700"/>
                        <a:pt x="239760" y="139700"/>
                      </a:cubicBezTo>
                      <a:cubicBezTo>
                        <a:pt x="252460" y="135467"/>
                        <a:pt x="265886" y="132987"/>
                        <a:pt x="277860" y="127000"/>
                      </a:cubicBezTo>
                      <a:cubicBezTo>
                        <a:pt x="291512" y="120174"/>
                        <a:pt x="300696" y="101600"/>
                        <a:pt x="315960" y="101600"/>
                      </a:cubicBezTo>
                      <a:cubicBezTo>
                        <a:pt x="331224" y="101600"/>
                        <a:pt x="341360" y="118533"/>
                        <a:pt x="354060" y="127000"/>
                      </a:cubicBezTo>
                      <a:cubicBezTo>
                        <a:pt x="375227" y="122767"/>
                        <a:pt x="397835" y="123067"/>
                        <a:pt x="417560" y="114300"/>
                      </a:cubicBezTo>
                      <a:cubicBezTo>
                        <a:pt x="446886" y="101266"/>
                        <a:pt x="483806" y="60754"/>
                        <a:pt x="506460" y="38100"/>
                      </a:cubicBezTo>
                      <a:cubicBezTo>
                        <a:pt x="519160" y="50800"/>
                        <a:pt x="527291" y="71266"/>
                        <a:pt x="544560" y="76200"/>
                      </a:cubicBezTo>
                      <a:cubicBezTo>
                        <a:pt x="573263" y="84401"/>
                        <a:pt x="613109" y="51667"/>
                        <a:pt x="633460" y="38100"/>
                      </a:cubicBezTo>
                      <a:cubicBezTo>
                        <a:pt x="646160" y="46567"/>
                        <a:pt x="656296" y="63500"/>
                        <a:pt x="671560" y="63500"/>
                      </a:cubicBezTo>
                      <a:cubicBezTo>
                        <a:pt x="698334" y="63500"/>
                        <a:pt x="747760" y="38100"/>
                        <a:pt x="747760" y="38100"/>
                      </a:cubicBezTo>
                      <a:cubicBezTo>
                        <a:pt x="751745" y="54038"/>
                        <a:pt x="756796" y="122653"/>
                        <a:pt x="798560" y="114300"/>
                      </a:cubicBezTo>
                      <a:cubicBezTo>
                        <a:pt x="813527" y="111307"/>
                        <a:pt x="813167" y="86993"/>
                        <a:pt x="823960" y="76200"/>
                      </a:cubicBezTo>
                      <a:cubicBezTo>
                        <a:pt x="834753" y="65407"/>
                        <a:pt x="849360" y="59267"/>
                        <a:pt x="862060" y="50800"/>
                      </a:cubicBezTo>
                      <a:cubicBezTo>
                        <a:pt x="874760" y="55033"/>
                        <a:pt x="886773" y="63500"/>
                        <a:pt x="900160" y="63500"/>
                      </a:cubicBezTo>
                      <a:cubicBezTo>
                        <a:pt x="925910" y="63500"/>
                        <a:pt x="951378" y="44555"/>
                        <a:pt x="976360" y="50800"/>
                      </a:cubicBezTo>
                      <a:cubicBezTo>
                        <a:pt x="991168" y="54502"/>
                        <a:pt x="989841" y="79365"/>
                        <a:pt x="1001760" y="88900"/>
                      </a:cubicBezTo>
                      <a:cubicBezTo>
                        <a:pt x="1012213" y="97263"/>
                        <a:pt x="1027160" y="97367"/>
                        <a:pt x="1039860" y="101600"/>
                      </a:cubicBezTo>
                      <a:cubicBezTo>
                        <a:pt x="1052560" y="97367"/>
                        <a:pt x="1064973" y="92147"/>
                        <a:pt x="1077960" y="88900"/>
                      </a:cubicBezTo>
                      <a:cubicBezTo>
                        <a:pt x="1098901" y="83665"/>
                        <a:pt x="1121249" y="83779"/>
                        <a:pt x="1141460" y="76200"/>
                      </a:cubicBezTo>
                      <a:cubicBezTo>
                        <a:pt x="1155752" y="70841"/>
                        <a:pt x="1167140" y="59672"/>
                        <a:pt x="1179560" y="50800"/>
                      </a:cubicBezTo>
                      <a:cubicBezTo>
                        <a:pt x="1196784" y="38497"/>
                        <a:pt x="1210280" y="19393"/>
                        <a:pt x="1230360" y="12700"/>
                      </a:cubicBezTo>
                      <a:cubicBezTo>
                        <a:pt x="1262739" y="1907"/>
                        <a:pt x="1298093" y="4233"/>
                        <a:pt x="1331960" y="0"/>
                      </a:cubicBezTo>
                      <a:cubicBezTo>
                        <a:pt x="1340427" y="12700"/>
                        <a:pt x="1343188" y="32431"/>
                        <a:pt x="1357360" y="38100"/>
                      </a:cubicBezTo>
                      <a:cubicBezTo>
                        <a:pt x="1369789" y="43072"/>
                        <a:pt x="1388818" y="13777"/>
                        <a:pt x="1395460" y="25400"/>
                      </a:cubicBezTo>
                      <a:cubicBezTo>
                        <a:pt x="1494245" y="198273"/>
                        <a:pt x="1342110" y="82967"/>
                        <a:pt x="1446260" y="152400"/>
                      </a:cubicBezTo>
                      <a:cubicBezTo>
                        <a:pt x="1454626" y="127301"/>
                        <a:pt x="1461979" y="94105"/>
                        <a:pt x="1484360" y="76200"/>
                      </a:cubicBezTo>
                      <a:cubicBezTo>
                        <a:pt x="1494813" y="67837"/>
                        <a:pt x="1509760" y="67733"/>
                        <a:pt x="1522460" y="63500"/>
                      </a:cubicBezTo>
                      <a:cubicBezTo>
                        <a:pt x="1535160" y="67733"/>
                        <a:pt x="1547173" y="76200"/>
                        <a:pt x="1560560" y="76200"/>
                      </a:cubicBezTo>
                      <a:cubicBezTo>
                        <a:pt x="1573947" y="76200"/>
                        <a:pt x="1585355" y="62022"/>
                        <a:pt x="1598660" y="63500"/>
                      </a:cubicBezTo>
                      <a:cubicBezTo>
                        <a:pt x="1625270" y="66457"/>
                        <a:pt x="1674860" y="88900"/>
                        <a:pt x="1674860" y="88900"/>
                      </a:cubicBezTo>
                      <a:cubicBezTo>
                        <a:pt x="1696027" y="80433"/>
                        <a:pt x="1719028" y="75582"/>
                        <a:pt x="1738360" y="63500"/>
                      </a:cubicBezTo>
                      <a:cubicBezTo>
                        <a:pt x="1753590" y="53981"/>
                        <a:pt x="1760396" y="33432"/>
                        <a:pt x="1776460" y="25400"/>
                      </a:cubicBezTo>
                      <a:cubicBezTo>
                        <a:pt x="1795767" y="15747"/>
                        <a:pt x="1818793" y="16933"/>
                        <a:pt x="1839960" y="12700"/>
                      </a:cubicBezTo>
                      <a:cubicBezTo>
                        <a:pt x="1852660" y="16933"/>
                        <a:pt x="1866921" y="17974"/>
                        <a:pt x="1878060" y="25400"/>
                      </a:cubicBezTo>
                      <a:cubicBezTo>
                        <a:pt x="1893004" y="35363"/>
                        <a:pt x="1898338" y="61272"/>
                        <a:pt x="1916160" y="63500"/>
                      </a:cubicBezTo>
                      <a:cubicBezTo>
                        <a:pt x="1938781" y="66328"/>
                        <a:pt x="1958493" y="46567"/>
                        <a:pt x="1979660" y="38100"/>
                      </a:cubicBezTo>
                      <a:cubicBezTo>
                        <a:pt x="1992360" y="46567"/>
                        <a:pt x="2009293" y="50800"/>
                        <a:pt x="2017760" y="63500"/>
                      </a:cubicBezTo>
                      <a:cubicBezTo>
                        <a:pt x="2067879" y="138678"/>
                        <a:pt x="1987693" y="100044"/>
                        <a:pt x="2068560" y="127000"/>
                      </a:cubicBezTo>
                      <a:cubicBezTo>
                        <a:pt x="2085493" y="122767"/>
                        <a:pt x="2103317" y="121176"/>
                        <a:pt x="2119360" y="114300"/>
                      </a:cubicBezTo>
                      <a:cubicBezTo>
                        <a:pt x="2189585" y="84204"/>
                        <a:pt x="2128284" y="88900"/>
                        <a:pt x="2182860" y="88900"/>
                      </a:cubicBezTo>
                    </a:path>
                  </a:pathLst>
                </a:cu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GB" b="1"/>
                </a:p>
              </p:txBody>
            </p:sp>
          </p:grpSp>
          <p:sp>
            <p:nvSpPr>
              <p:cNvPr id="32" name="TextovéPole 31"/>
              <p:cNvSpPr txBox="1"/>
              <p:nvPr/>
            </p:nvSpPr>
            <p:spPr>
              <a:xfrm>
                <a:off x="6587446" y="4868728"/>
                <a:ext cx="444509" cy="261912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cs-CZ" sz="1050" b="1" dirty="0"/>
                  <a:t>SOIL</a:t>
                </a:r>
                <a:endParaRPr lang="en-GB" sz="1050" b="1" dirty="0"/>
              </a:p>
            </p:txBody>
          </p:sp>
          <p:cxnSp>
            <p:nvCxnSpPr>
              <p:cNvPr id="34" name="Přímá spojovací šipka 33"/>
              <p:cNvCxnSpPr/>
              <p:nvPr/>
            </p:nvCxnSpPr>
            <p:spPr>
              <a:xfrm flipV="1">
                <a:off x="3852130" y="3644880"/>
                <a:ext cx="576273" cy="28889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Přímá spojovací šipka 34"/>
              <p:cNvCxnSpPr/>
              <p:nvPr/>
            </p:nvCxnSpPr>
            <p:spPr>
              <a:xfrm flipH="1" flipV="1">
                <a:off x="5004678" y="3644880"/>
                <a:ext cx="647713" cy="28889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Přímá spojovací šipka 37"/>
              <p:cNvCxnSpPr/>
              <p:nvPr/>
            </p:nvCxnSpPr>
            <p:spPr>
              <a:xfrm flipV="1">
                <a:off x="4715747" y="3644880"/>
                <a:ext cx="0" cy="21588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ovéPole 42"/>
              <p:cNvSpPr txBox="1"/>
              <p:nvPr/>
            </p:nvSpPr>
            <p:spPr>
              <a:xfrm>
                <a:off x="4555406" y="3429000"/>
                <a:ext cx="376245" cy="25397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cs-CZ" sz="1050" b="1" dirty="0"/>
                  <a:t>AIR</a:t>
                </a:r>
                <a:endParaRPr lang="en-GB" sz="1050" b="1" dirty="0"/>
              </a:p>
            </p:txBody>
          </p:sp>
          <p:sp>
            <p:nvSpPr>
              <p:cNvPr id="64" name="TextovéPole 63"/>
              <p:cNvSpPr txBox="1"/>
              <p:nvPr/>
            </p:nvSpPr>
            <p:spPr>
              <a:xfrm>
                <a:off x="6155638" y="5517954"/>
                <a:ext cx="596912" cy="25397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n-US" sz="1050" b="1" dirty="0"/>
                  <a:t>WATER</a:t>
                </a:r>
                <a:endParaRPr lang="en-GB" sz="1050" b="1" dirty="0"/>
              </a:p>
            </p:txBody>
          </p:sp>
        </p:grpSp>
        <p:sp>
          <p:nvSpPr>
            <p:cNvPr id="61" name="Elipsa 60"/>
            <p:cNvSpPr/>
            <p:nvPr/>
          </p:nvSpPr>
          <p:spPr>
            <a:xfrm>
              <a:off x="4428404" y="3429000"/>
              <a:ext cx="576274" cy="287311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2" name="Elipsa 61"/>
            <p:cNvSpPr/>
            <p:nvPr/>
          </p:nvSpPr>
          <p:spPr>
            <a:xfrm>
              <a:off x="6516008" y="4868728"/>
              <a:ext cx="576273" cy="288898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3" name="Elipsa 62"/>
            <p:cNvSpPr/>
            <p:nvPr/>
          </p:nvSpPr>
          <p:spPr>
            <a:xfrm>
              <a:off x="6084199" y="5517954"/>
              <a:ext cx="720739" cy="287311"/>
            </a:xfrm>
            <a:prstGeom prst="ellipse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sp>
        <p:nvSpPr>
          <p:cNvPr id="7179" name="TextovéPole 53"/>
          <p:cNvSpPr txBox="1">
            <a:spLocks noChangeArrowheads="1"/>
          </p:cNvSpPr>
          <p:nvPr/>
        </p:nvSpPr>
        <p:spPr bwMode="auto">
          <a:xfrm>
            <a:off x="107504" y="3933056"/>
            <a:ext cx="2353529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b="1" dirty="0" err="1"/>
              <a:t>Negativní</a:t>
            </a:r>
            <a:r>
              <a:rPr lang="en-GB" sz="1200" b="1" dirty="0"/>
              <a:t> </a:t>
            </a:r>
            <a:r>
              <a:rPr lang="en-GB" sz="1200" b="1" dirty="0" err="1"/>
              <a:t>vlivy</a:t>
            </a:r>
            <a:endParaRPr lang="en-GB" sz="1200" b="1" dirty="0"/>
          </a:p>
          <a:p>
            <a:r>
              <a:rPr lang="en-GB" sz="1200" dirty="0">
                <a:sym typeface="Wingdings" pitchFamily="2" charset="2"/>
              </a:rPr>
              <a:t> </a:t>
            </a:r>
            <a:r>
              <a:rPr lang="en-GB" sz="1200" dirty="0" err="1">
                <a:sym typeface="Wingdings" pitchFamily="2" charset="2"/>
              </a:rPr>
              <a:t>vliv</a:t>
            </a:r>
            <a:r>
              <a:rPr lang="en-GB" sz="1200" dirty="0">
                <a:sym typeface="Wingdings" pitchFamily="2" charset="2"/>
              </a:rPr>
              <a:t> </a:t>
            </a:r>
            <a:r>
              <a:rPr lang="en-GB" sz="1200" dirty="0" err="1">
                <a:sym typeface="Wingdings" pitchFamily="2" charset="2"/>
              </a:rPr>
              <a:t>na</a:t>
            </a:r>
            <a:r>
              <a:rPr lang="en-GB" sz="1200" dirty="0">
                <a:sym typeface="Wingdings" pitchFamily="2" charset="2"/>
              </a:rPr>
              <a:t> </a:t>
            </a:r>
            <a:r>
              <a:rPr lang="en-GB" sz="1200" dirty="0" err="1">
                <a:sym typeface="Wingdings" pitchFamily="2" charset="2"/>
              </a:rPr>
              <a:t>zdraví</a:t>
            </a:r>
            <a:r>
              <a:rPr lang="en-GB" sz="1200" dirty="0">
                <a:sym typeface="Wingdings" pitchFamily="2" charset="2"/>
              </a:rPr>
              <a:t> </a:t>
            </a:r>
            <a:r>
              <a:rPr lang="en-GB" sz="1200" dirty="0" err="1">
                <a:sym typeface="Wingdings" pitchFamily="2" charset="2"/>
              </a:rPr>
              <a:t>člověka</a:t>
            </a:r>
            <a:br>
              <a:rPr lang="en-GB" sz="1200" dirty="0">
                <a:sym typeface="Wingdings" pitchFamily="2" charset="2"/>
              </a:rPr>
            </a:br>
            <a:r>
              <a:rPr lang="en-GB" sz="1200" dirty="0">
                <a:sym typeface="Wingdings" pitchFamily="2" charset="2"/>
              </a:rPr>
              <a:t> </a:t>
            </a:r>
            <a:r>
              <a:rPr lang="en-GB" sz="1200" dirty="0" err="1">
                <a:sym typeface="Wingdings" pitchFamily="2" charset="2"/>
              </a:rPr>
              <a:t>vliv</a:t>
            </a:r>
            <a:r>
              <a:rPr lang="en-GB" sz="1200" dirty="0">
                <a:sym typeface="Wingdings" pitchFamily="2" charset="2"/>
              </a:rPr>
              <a:t> </a:t>
            </a:r>
            <a:r>
              <a:rPr lang="en-GB" sz="1200" dirty="0" err="1">
                <a:sym typeface="Wingdings" pitchFamily="2" charset="2"/>
              </a:rPr>
              <a:t>na</a:t>
            </a:r>
            <a:r>
              <a:rPr lang="en-GB" sz="1200" dirty="0">
                <a:sym typeface="Wingdings" pitchFamily="2" charset="2"/>
              </a:rPr>
              <a:t> prostředí</a:t>
            </a:r>
          </a:p>
          <a:p>
            <a:endParaRPr lang="en-GB" sz="1200" dirty="0">
              <a:sym typeface="Wingdings" pitchFamily="2" charset="2"/>
            </a:endParaRPr>
          </a:p>
          <a:p>
            <a:r>
              <a:rPr lang="en-GB" sz="1200" b="1" dirty="0" err="1">
                <a:sym typeface="Wingdings" pitchFamily="2" charset="2"/>
              </a:rPr>
              <a:t>Stresory</a:t>
            </a:r>
            <a:endParaRPr lang="en-GB" sz="1200" b="1" dirty="0">
              <a:sym typeface="Wingdings" pitchFamily="2" charset="2"/>
            </a:endParaRPr>
          </a:p>
          <a:p>
            <a:pPr>
              <a:buFontTx/>
              <a:buChar char="-"/>
            </a:pPr>
            <a:r>
              <a:rPr lang="en-GB" sz="1200" dirty="0">
                <a:sym typeface="Wingdings" pitchFamily="2" charset="2"/>
              </a:rPr>
              <a:t> </a:t>
            </a:r>
            <a:r>
              <a:rPr lang="en-GB" sz="1200" dirty="0" err="1">
                <a:sym typeface="Wingdings" pitchFamily="2" charset="2"/>
              </a:rPr>
              <a:t>Chemické</a:t>
            </a:r>
            <a:endParaRPr lang="cs-CZ" sz="1200" dirty="0">
              <a:sym typeface="Wingdings" pitchFamily="2" charset="2"/>
            </a:endParaRPr>
          </a:p>
          <a:p>
            <a:pPr>
              <a:buFontTx/>
              <a:buChar char="-"/>
            </a:pPr>
            <a:r>
              <a:rPr lang="cs-CZ" sz="1200" dirty="0">
                <a:sym typeface="Wingdings" pitchFamily="2" charset="2"/>
              </a:rPr>
              <a:t> Biologické (patogeny, GMO)</a:t>
            </a:r>
            <a:endParaRPr lang="en-GB" sz="1200" dirty="0">
              <a:sym typeface="Wingdings" pitchFamily="2" charset="2"/>
            </a:endParaRPr>
          </a:p>
          <a:p>
            <a:pPr>
              <a:buFontTx/>
              <a:buChar char="-"/>
            </a:pPr>
            <a:r>
              <a:rPr lang="en-GB" sz="1200" dirty="0">
                <a:sym typeface="Wingdings" pitchFamily="2" charset="2"/>
              </a:rPr>
              <a:t> </a:t>
            </a:r>
            <a:r>
              <a:rPr lang="en-GB" sz="1200" dirty="0" err="1">
                <a:sym typeface="Wingdings" pitchFamily="2" charset="2"/>
              </a:rPr>
              <a:t>Fyzikální</a:t>
            </a:r>
            <a:r>
              <a:rPr lang="en-GB" sz="1200" dirty="0">
                <a:sym typeface="Wingdings" pitchFamily="2" charset="2"/>
              </a:rPr>
              <a:t> (</a:t>
            </a:r>
            <a:r>
              <a:rPr lang="en-GB" sz="1200" dirty="0" err="1">
                <a:sym typeface="Wingdings" pitchFamily="2" charset="2"/>
              </a:rPr>
              <a:t>záření</a:t>
            </a:r>
            <a:r>
              <a:rPr lang="en-GB" sz="1200" dirty="0">
                <a:sym typeface="Wingdings" pitchFamily="2" charset="2"/>
              </a:rPr>
              <a:t>, </a:t>
            </a:r>
            <a:r>
              <a:rPr lang="en-GB" sz="1200" dirty="0" err="1">
                <a:sym typeface="Wingdings" pitchFamily="2" charset="2"/>
              </a:rPr>
              <a:t>hluk</a:t>
            </a:r>
            <a:r>
              <a:rPr lang="en-GB" sz="1200" dirty="0">
                <a:sym typeface="Wingdings" pitchFamily="2" charset="2"/>
              </a:rPr>
              <a:t>...)</a:t>
            </a:r>
          </a:p>
          <a:p>
            <a:endParaRPr lang="en-GB" sz="1200" dirty="0">
              <a:sym typeface="Wingdings" pitchFamily="2" charset="2"/>
            </a:endParaRPr>
          </a:p>
          <a:p>
            <a:r>
              <a:rPr lang="en-GB" sz="1200" b="1" dirty="0" err="1">
                <a:sym typeface="Wingdings" pitchFamily="2" charset="2"/>
              </a:rPr>
              <a:t>Dva</a:t>
            </a:r>
            <a:r>
              <a:rPr lang="en-GB" sz="1200" b="1" dirty="0">
                <a:sym typeface="Wingdings" pitchFamily="2" charset="2"/>
              </a:rPr>
              <a:t> </a:t>
            </a:r>
            <a:r>
              <a:rPr lang="en-GB" sz="1200" b="1" dirty="0" err="1">
                <a:sym typeface="Wingdings" pitchFamily="2" charset="2"/>
              </a:rPr>
              <a:t>mechanismy</a:t>
            </a:r>
            <a:r>
              <a:rPr lang="en-GB" sz="1200" b="1" dirty="0">
                <a:sym typeface="Wingdings" pitchFamily="2" charset="2"/>
              </a:rPr>
              <a:t> “</a:t>
            </a:r>
            <a:r>
              <a:rPr lang="en-GB" sz="1200" b="1" dirty="0" err="1">
                <a:sym typeface="Wingdings" pitchFamily="2" charset="2"/>
              </a:rPr>
              <a:t>řízení</a:t>
            </a:r>
            <a:r>
              <a:rPr lang="en-GB" sz="1200" b="1" dirty="0">
                <a:sym typeface="Wingdings" pitchFamily="2" charset="2"/>
              </a:rPr>
              <a:t>” (§§</a:t>
            </a:r>
            <a:r>
              <a:rPr lang="cs-CZ" sz="1200" b="1" dirty="0">
                <a:sym typeface="Wingdings" pitchFamily="2" charset="2"/>
              </a:rPr>
              <a:t>)</a:t>
            </a:r>
            <a:br>
              <a:rPr lang="en-GB" sz="1200" b="1" dirty="0">
                <a:sym typeface="Wingdings" pitchFamily="2" charset="2"/>
              </a:rPr>
            </a:br>
            <a:r>
              <a:rPr lang="en-GB" sz="1200" dirty="0">
                <a:sym typeface="Wingdings" pitchFamily="2" charset="2"/>
              </a:rPr>
              <a:t>1. </a:t>
            </a:r>
            <a:r>
              <a:rPr lang="en-GB" sz="1200" dirty="0" err="1">
                <a:sym typeface="Wingdings" pitchFamily="2" charset="2"/>
              </a:rPr>
              <a:t>před</a:t>
            </a:r>
            <a:r>
              <a:rPr lang="en-GB" sz="1200" dirty="0">
                <a:sym typeface="Wingdings" pitchFamily="2" charset="2"/>
              </a:rPr>
              <a:t> </a:t>
            </a:r>
            <a:r>
              <a:rPr lang="en-GB" sz="1200" dirty="0" err="1">
                <a:sym typeface="Wingdings" pitchFamily="2" charset="2"/>
              </a:rPr>
              <a:t>uvolněním</a:t>
            </a:r>
            <a:r>
              <a:rPr lang="en-GB" sz="1200" dirty="0">
                <a:sym typeface="Wingdings" pitchFamily="2" charset="2"/>
              </a:rPr>
              <a:t> – </a:t>
            </a:r>
            <a:r>
              <a:rPr lang="en-GB" sz="1200" dirty="0" err="1">
                <a:sym typeface="Wingdings" pitchFamily="2" charset="2"/>
              </a:rPr>
              <a:t>registrace</a:t>
            </a:r>
            <a:endParaRPr lang="en-GB" sz="1200" dirty="0">
              <a:sym typeface="Wingdings" pitchFamily="2" charset="2"/>
            </a:endParaRPr>
          </a:p>
          <a:p>
            <a:r>
              <a:rPr lang="en-GB" sz="1200" dirty="0">
                <a:sym typeface="Wingdings" pitchFamily="2" charset="2"/>
              </a:rPr>
              <a:t>2. v prostředí</a:t>
            </a:r>
            <a:endParaRPr lang="en-GB" sz="1200" dirty="0"/>
          </a:p>
        </p:txBody>
      </p:sp>
      <p:sp>
        <p:nvSpPr>
          <p:cNvPr id="53" name="Šipka doprava 52"/>
          <p:cNvSpPr/>
          <p:nvPr/>
        </p:nvSpPr>
        <p:spPr>
          <a:xfrm>
            <a:off x="4211960" y="1381865"/>
            <a:ext cx="2232248" cy="1440160"/>
          </a:xfrm>
          <a:prstGeom prst="rightArrow">
            <a:avLst/>
          </a:prstGeom>
          <a:solidFill>
            <a:srgbClr val="EA683E">
              <a:alpha val="38824"/>
            </a:srgb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b="1" dirty="0">
                <a:solidFill>
                  <a:schemeClr val="accent2">
                    <a:lumMod val="75000"/>
                  </a:schemeClr>
                </a:solidFill>
              </a:rPr>
              <a:t>Část 2 přednášek:</a:t>
            </a:r>
            <a:br>
              <a:rPr lang="cs-CZ" sz="14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cs-CZ" sz="1400" b="1" dirty="0">
                <a:solidFill>
                  <a:schemeClr val="accent2">
                    <a:lumMod val="75000"/>
                  </a:schemeClr>
                </a:solidFill>
              </a:rPr>
              <a:t>Jak otestovat?</a:t>
            </a:r>
            <a:endParaRPr lang="en-GB" sz="14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Využití zvířat (=obratlovců)</a:t>
            </a:r>
            <a:r>
              <a:rPr lang="en-GB" b="1" dirty="0">
                <a:solidFill>
                  <a:schemeClr val="tx1"/>
                </a:solidFill>
              </a:rPr>
              <a:t>: </a:t>
            </a:r>
            <a:r>
              <a:rPr lang="cs-CZ" dirty="0">
                <a:solidFill>
                  <a:schemeClr val="tx1"/>
                </a:solidFill>
              </a:rPr>
              <a:t>etické aspekt</a:t>
            </a:r>
            <a:r>
              <a:rPr lang="en-GB" dirty="0">
                <a:solidFill>
                  <a:schemeClr val="tx1"/>
                </a:solidFill>
              </a:rPr>
              <a:t>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525963"/>
          </a:xfrm>
        </p:spPr>
        <p:txBody>
          <a:bodyPr/>
          <a:lstStyle/>
          <a:p>
            <a:r>
              <a:rPr lang="en-GB" dirty="0" err="1"/>
              <a:t>Nutnost</a:t>
            </a:r>
            <a:r>
              <a:rPr lang="en-GB" dirty="0"/>
              <a:t> </a:t>
            </a:r>
            <a:r>
              <a:rPr lang="en-GB" dirty="0" err="1"/>
              <a:t>regulace</a:t>
            </a:r>
            <a:r>
              <a:rPr lang="en-GB" dirty="0"/>
              <a:t> – </a:t>
            </a:r>
            <a:r>
              <a:rPr lang="en-GB" dirty="0" err="1"/>
              <a:t>zákonný</a:t>
            </a:r>
            <a:r>
              <a:rPr lang="en-GB" dirty="0"/>
              <a:t> </a:t>
            </a:r>
            <a:r>
              <a:rPr lang="en-GB" dirty="0" err="1"/>
              <a:t>rámec</a:t>
            </a:r>
            <a:endParaRPr lang="en-GB" dirty="0"/>
          </a:p>
          <a:p>
            <a:pPr lvl="1"/>
            <a:r>
              <a:rPr lang="en-GB" dirty="0" err="1">
                <a:solidFill>
                  <a:schemeClr val="tx2"/>
                </a:solidFill>
              </a:rPr>
              <a:t>Zákon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na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ochranu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zvířat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proti</a:t>
            </a:r>
            <a:r>
              <a:rPr lang="en-GB" dirty="0">
                <a:solidFill>
                  <a:schemeClr val="tx2"/>
                </a:solidFill>
              </a:rPr>
              <a:t> </a:t>
            </a:r>
            <a:r>
              <a:rPr lang="en-GB" dirty="0" err="1">
                <a:solidFill>
                  <a:schemeClr val="tx2"/>
                </a:solidFill>
              </a:rPr>
              <a:t>týrání</a:t>
            </a:r>
            <a:r>
              <a:rPr lang="en-GB" dirty="0"/>
              <a:t> 246/1992</a:t>
            </a:r>
          </a:p>
          <a:p>
            <a:pPr lvl="1"/>
            <a:r>
              <a:rPr lang="en-GB" dirty="0" err="1"/>
              <a:t>Vyhláška</a:t>
            </a:r>
            <a:r>
              <a:rPr lang="en-GB" dirty="0"/>
              <a:t> 311/1997 (o </a:t>
            </a:r>
            <a:r>
              <a:rPr lang="en-GB" dirty="0" err="1"/>
              <a:t>využití</a:t>
            </a:r>
            <a:r>
              <a:rPr lang="en-GB" dirty="0"/>
              <a:t> </a:t>
            </a:r>
            <a:r>
              <a:rPr lang="en-GB" dirty="0" err="1"/>
              <a:t>pokusných</a:t>
            </a:r>
            <a:r>
              <a:rPr lang="en-GB" dirty="0"/>
              <a:t> </a:t>
            </a:r>
            <a:r>
              <a:rPr lang="en-GB" dirty="0" err="1"/>
              <a:t>zvířat</a:t>
            </a:r>
            <a:r>
              <a:rPr lang="en-GB" dirty="0"/>
              <a:t>)</a:t>
            </a:r>
          </a:p>
          <a:p>
            <a:endParaRPr lang="en-GB" dirty="0"/>
          </a:p>
          <a:p>
            <a:r>
              <a:rPr lang="en-GB" dirty="0" err="1"/>
              <a:t>Odpovědný</a:t>
            </a:r>
            <a:r>
              <a:rPr lang="en-GB" dirty="0"/>
              <a:t> </a:t>
            </a:r>
            <a:r>
              <a:rPr lang="en-GB" dirty="0" err="1"/>
              <a:t>úřad</a:t>
            </a:r>
            <a:r>
              <a:rPr lang="en-GB" dirty="0"/>
              <a:t> </a:t>
            </a:r>
          </a:p>
          <a:p>
            <a:pPr lvl="1"/>
            <a:r>
              <a:rPr lang="en-GB" dirty="0" err="1"/>
              <a:t>Ministerstvo</a:t>
            </a:r>
            <a:r>
              <a:rPr lang="en-GB" dirty="0"/>
              <a:t> </a:t>
            </a:r>
            <a:r>
              <a:rPr lang="en-GB" dirty="0" err="1"/>
              <a:t>zemědělství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a </a:t>
            </a:r>
            <a:r>
              <a:rPr lang="en-GB" dirty="0" err="1"/>
              <a:t>jeho</a:t>
            </a:r>
            <a:r>
              <a:rPr lang="en-GB" dirty="0"/>
              <a:t> </a:t>
            </a:r>
            <a:r>
              <a:rPr lang="en-GB" b="1" dirty="0" err="1"/>
              <a:t>Ústřední</a:t>
            </a:r>
            <a:r>
              <a:rPr lang="en-GB" b="1" dirty="0"/>
              <a:t> </a:t>
            </a:r>
            <a:r>
              <a:rPr lang="en-GB" b="1" dirty="0" err="1"/>
              <a:t>komise</a:t>
            </a:r>
            <a:r>
              <a:rPr lang="en-GB" b="1" dirty="0"/>
              <a:t> pro </a:t>
            </a:r>
            <a:r>
              <a:rPr lang="en-GB" b="1" dirty="0" err="1"/>
              <a:t>ochranu</a:t>
            </a:r>
            <a:r>
              <a:rPr lang="en-GB" b="1" dirty="0"/>
              <a:t> </a:t>
            </a:r>
            <a:r>
              <a:rPr lang="en-GB" b="1" dirty="0" err="1"/>
              <a:t>zvířat</a:t>
            </a:r>
            <a:endParaRPr lang="en-GB" b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9112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Text Box 7"/>
          <p:cNvSpPr txBox="1">
            <a:spLocks noChangeArrowheads="1"/>
          </p:cNvSpPr>
          <p:nvPr/>
        </p:nvSpPr>
        <p:spPr bwMode="auto">
          <a:xfrm>
            <a:off x="746125" y="117475"/>
            <a:ext cx="47371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/>
              <a:t>www.eAGRI.cz</a:t>
            </a:r>
            <a:r>
              <a:rPr lang="cs-CZ"/>
              <a:t> (také www.mze.cz)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CAEE6A-B188-79AF-CDE9-D8B0417C8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692696"/>
            <a:ext cx="6284474" cy="42281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83C79F-01B3-1970-240A-E099C7E633DE}"/>
              </a:ext>
            </a:extLst>
          </p:cNvPr>
          <p:cNvSpPr txBox="1"/>
          <p:nvPr/>
        </p:nvSpPr>
        <p:spPr>
          <a:xfrm>
            <a:off x="1691680" y="5445224"/>
            <a:ext cx="691276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u="sng" dirty="0"/>
              <a:t>https://eagri.cz/public/web/mze/ochrana-zvirat/pokusna-zvirata/prehled-zvirat-pouzitych-k-pokusum/grafy/ </a:t>
            </a:r>
          </a:p>
        </p:txBody>
      </p:sp>
    </p:spTree>
    <p:extLst>
      <p:ext uri="{BB962C8B-B14F-4D97-AF65-F5344CB8AC3E}">
        <p14:creationId xmlns:p14="http://schemas.microsoft.com/office/powerpoint/2010/main" val="12250184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7" name="Picture 4"/>
          <p:cNvPicPr>
            <a:picLocks noChangeAspect="1" noChangeArrowheads="1"/>
          </p:cNvPicPr>
          <p:nvPr/>
        </p:nvPicPr>
        <p:blipFill>
          <a:blip r:embed="rId3" cstate="print"/>
          <a:srcRect l="25238" t="19810" r="30476" b="14667"/>
          <a:stretch>
            <a:fillRect/>
          </a:stretch>
        </p:blipFill>
        <p:spPr bwMode="auto">
          <a:xfrm>
            <a:off x="1447800" y="762000"/>
            <a:ext cx="6553200" cy="605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8" name="Obdélník 4"/>
          <p:cNvSpPr>
            <a:spLocks noChangeArrowheads="1"/>
          </p:cNvSpPr>
          <p:nvPr/>
        </p:nvSpPr>
        <p:spPr bwMode="auto">
          <a:xfrm>
            <a:off x="7315200" y="2971800"/>
            <a:ext cx="609600" cy="228600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7589" name="Obdélník 5"/>
          <p:cNvSpPr>
            <a:spLocks noChangeArrowheads="1"/>
          </p:cNvSpPr>
          <p:nvPr/>
        </p:nvSpPr>
        <p:spPr bwMode="auto">
          <a:xfrm>
            <a:off x="7315200" y="3657600"/>
            <a:ext cx="609600" cy="152400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7590" name="Obdélník 6"/>
          <p:cNvSpPr>
            <a:spLocks noChangeArrowheads="1"/>
          </p:cNvSpPr>
          <p:nvPr/>
        </p:nvSpPr>
        <p:spPr bwMode="auto">
          <a:xfrm>
            <a:off x="7315200" y="3886200"/>
            <a:ext cx="609600" cy="228600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67591" name="Obdélník 7"/>
          <p:cNvSpPr>
            <a:spLocks noChangeArrowheads="1"/>
          </p:cNvSpPr>
          <p:nvPr/>
        </p:nvSpPr>
        <p:spPr bwMode="auto">
          <a:xfrm>
            <a:off x="7315200" y="5562600"/>
            <a:ext cx="609600" cy="228600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654050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Užívání pokusných zvířat v EU (2011) </a:t>
            </a:r>
            <a:br>
              <a:rPr lang="cs-CZ" dirty="0">
                <a:solidFill>
                  <a:schemeClr val="tx1"/>
                </a:solidFill>
              </a:rPr>
            </a:br>
            <a:r>
              <a:rPr lang="cs-CZ" sz="1600" dirty="0">
                <a:solidFill>
                  <a:srgbClr val="00B050"/>
                </a:solidFill>
              </a:rPr>
              <a:t>reporting členských států </a:t>
            </a:r>
            <a:r>
              <a:rPr lang="cs-CZ" sz="1600" b="1" dirty="0">
                <a:solidFill>
                  <a:srgbClr val="00B050"/>
                </a:solidFill>
              </a:rPr>
              <a:t>(viz také studijní materiály)</a:t>
            </a:r>
            <a:endParaRPr lang="en-GB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7215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7"/>
          <p:cNvPicPr>
            <a:picLocks noChangeAspect="1" noChangeArrowheads="1"/>
          </p:cNvPicPr>
          <p:nvPr/>
        </p:nvPicPr>
        <p:blipFill>
          <a:blip r:embed="rId3" cstate="print"/>
          <a:srcRect b="4509"/>
          <a:stretch>
            <a:fillRect/>
          </a:stretch>
        </p:blipFill>
        <p:spPr bwMode="auto">
          <a:xfrm>
            <a:off x="304800" y="98425"/>
            <a:ext cx="8694738" cy="645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438590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72480"/>
            <a:ext cx="8305800" cy="5164832"/>
          </a:xfrm>
        </p:spPr>
        <p:txBody>
          <a:bodyPr>
            <a:normAutofit fontScale="92500" lnSpcReduction="10000"/>
          </a:bodyPr>
          <a:lstStyle/>
          <a:p>
            <a:r>
              <a:rPr lang="cs-CZ" sz="2800" b="1" dirty="0"/>
              <a:t>Zákon 246</a:t>
            </a:r>
            <a:r>
              <a:rPr lang="en-US" sz="2800" b="1" dirty="0"/>
              <a:t>/1992</a:t>
            </a:r>
            <a:r>
              <a:rPr lang="cs-CZ" sz="2800" b="1" dirty="0"/>
              <a:t> a </a:t>
            </a:r>
            <a:r>
              <a:rPr lang="en-US" sz="2800" b="1" dirty="0"/>
              <a:t>V</a:t>
            </a:r>
            <a:r>
              <a:rPr lang="cs-CZ" sz="2800" b="1" dirty="0" err="1"/>
              <a:t>yhláška</a:t>
            </a:r>
            <a:r>
              <a:rPr lang="cs-CZ" sz="2800" b="1" dirty="0"/>
              <a:t> 311</a:t>
            </a:r>
            <a:r>
              <a:rPr lang="en-US" sz="2800" b="1" dirty="0"/>
              <a:t>/</a:t>
            </a:r>
            <a:r>
              <a:rPr lang="cs-CZ" sz="2800" b="1" dirty="0"/>
              <a:t>1997</a:t>
            </a:r>
            <a:r>
              <a:rPr lang="en-GB" sz="2800" b="1" dirty="0"/>
              <a:t> </a:t>
            </a:r>
            <a:endParaRPr lang="cs-CZ" sz="2800" b="1" dirty="0"/>
          </a:p>
          <a:p>
            <a:pPr lvl="1"/>
            <a:r>
              <a:rPr lang="cs-CZ" sz="2400" dirty="0">
                <a:solidFill>
                  <a:schemeClr val="tx1"/>
                </a:solidFill>
              </a:rPr>
              <a:t>CO je zvíře </a:t>
            </a:r>
            <a:r>
              <a:rPr lang="en-GB" sz="2400" dirty="0">
                <a:solidFill>
                  <a:schemeClr val="tx1"/>
                </a:solidFill>
              </a:rPr>
              <a:t>z </a:t>
            </a:r>
            <a:r>
              <a:rPr lang="en-GB" sz="2400" dirty="0" err="1">
                <a:solidFill>
                  <a:schemeClr val="tx1"/>
                </a:solidFill>
              </a:rPr>
              <a:t>hlediska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zákona</a:t>
            </a:r>
            <a:r>
              <a:rPr lang="en-GB" sz="2400" dirty="0">
                <a:solidFill>
                  <a:schemeClr val="tx1"/>
                </a:solidFill>
              </a:rPr>
              <a:t>?</a:t>
            </a:r>
          </a:p>
          <a:p>
            <a:pPr lvl="2"/>
            <a:r>
              <a:rPr lang="en-GB" sz="2000" b="1" dirty="0">
                <a:solidFill>
                  <a:schemeClr val="tx2"/>
                </a:solidFill>
              </a:rPr>
              <a:t> </a:t>
            </a:r>
            <a:r>
              <a:rPr lang="cs-CZ" sz="2000" b="1" dirty="0">
                <a:solidFill>
                  <a:schemeClr val="tx2"/>
                </a:solidFill>
              </a:rPr>
              <a:t>OBRATLOVEC</a:t>
            </a:r>
            <a:r>
              <a:rPr lang="cs-CZ" sz="2000" dirty="0">
                <a:solidFill>
                  <a:schemeClr val="tx2"/>
                </a:solidFill>
              </a:rPr>
              <a:t> kromě embryí a plod</a:t>
            </a:r>
            <a:r>
              <a:rPr lang="en-GB" sz="2000" dirty="0">
                <a:solidFill>
                  <a:schemeClr val="tx2"/>
                </a:solidFill>
              </a:rPr>
              <a:t>ů</a:t>
            </a:r>
            <a:endParaRPr lang="en-US" sz="2000" dirty="0">
              <a:solidFill>
                <a:schemeClr val="tx2"/>
              </a:solidFill>
            </a:endParaRPr>
          </a:p>
          <a:p>
            <a:pPr lvl="2"/>
            <a:endParaRPr lang="en-GB" sz="2000" dirty="0"/>
          </a:p>
          <a:p>
            <a:pPr lvl="1"/>
            <a:r>
              <a:rPr lang="en-GB" dirty="0"/>
              <a:t>T</a:t>
            </a:r>
            <a:r>
              <a:rPr lang="cs-CZ" dirty="0" err="1"/>
              <a:t>ypy</a:t>
            </a:r>
            <a:r>
              <a:rPr lang="cs-CZ" dirty="0"/>
              <a:t> zvířat: laboratorní / pokusné </a:t>
            </a:r>
            <a:r>
              <a:rPr lang="en-GB" dirty="0"/>
              <a:t>(</a:t>
            </a:r>
            <a:r>
              <a:rPr lang="en-GB" dirty="0" err="1"/>
              <a:t>další</a:t>
            </a:r>
            <a:r>
              <a:rPr lang="en-GB" dirty="0"/>
              <a:t>)</a:t>
            </a:r>
            <a:endParaRPr lang="cs-CZ" dirty="0"/>
          </a:p>
          <a:p>
            <a:pPr lvl="1"/>
            <a:endParaRPr lang="en-GB" sz="2400" dirty="0"/>
          </a:p>
          <a:p>
            <a:pPr lvl="1"/>
            <a:r>
              <a:rPr lang="cs-CZ" sz="2400" dirty="0"/>
              <a:t>KDO smí zvířata využívat </a:t>
            </a:r>
          </a:p>
          <a:p>
            <a:pPr lvl="2"/>
            <a:r>
              <a:rPr lang="cs-CZ" sz="2000" dirty="0"/>
              <a:t>Vyžaduje se registrace </a:t>
            </a:r>
            <a:r>
              <a:rPr lang="en-GB" sz="2000" dirty="0" err="1"/>
              <a:t>na</a:t>
            </a:r>
            <a:r>
              <a:rPr lang="en-GB" sz="2000" dirty="0"/>
              <a:t> </a:t>
            </a:r>
            <a:r>
              <a:rPr lang="cs-CZ" sz="2000" dirty="0"/>
              <a:t>ÚKOZ (</a:t>
            </a:r>
            <a:r>
              <a:rPr lang="cs-CZ" sz="2000" dirty="0" err="1"/>
              <a:t>MZe</a:t>
            </a:r>
            <a:r>
              <a:rPr lang="cs-CZ" sz="2000" dirty="0"/>
              <a:t>)</a:t>
            </a:r>
            <a:endParaRPr lang="en-GB" sz="2000" dirty="0"/>
          </a:p>
          <a:p>
            <a:pPr lvl="2"/>
            <a:r>
              <a:rPr lang="en-GB" sz="2000" dirty="0" err="1"/>
              <a:t>Další</a:t>
            </a:r>
            <a:r>
              <a:rPr lang="en-GB" sz="2000" dirty="0"/>
              <a:t> </a:t>
            </a:r>
            <a:r>
              <a:rPr lang="en-GB" sz="2000" dirty="0" err="1"/>
              <a:t>důležité</a:t>
            </a:r>
            <a:r>
              <a:rPr lang="en-GB" sz="2000" dirty="0"/>
              <a:t> </a:t>
            </a:r>
            <a:r>
              <a:rPr lang="en-GB" sz="2000" dirty="0" err="1"/>
              <a:t>potřeby</a:t>
            </a:r>
            <a:endParaRPr lang="en-GB" sz="2000" dirty="0"/>
          </a:p>
          <a:p>
            <a:pPr lvl="3"/>
            <a:r>
              <a:rPr lang="en-GB" sz="1500" b="1" dirty="0" err="1"/>
              <a:t>Školení</a:t>
            </a:r>
            <a:r>
              <a:rPr lang="en-GB" sz="1500" b="1" dirty="0"/>
              <a:t> </a:t>
            </a:r>
            <a:r>
              <a:rPr lang="en-GB" sz="1500" b="1" dirty="0" err="1"/>
              <a:t>osob</a:t>
            </a:r>
            <a:endParaRPr lang="en-GB" sz="1500" b="1" dirty="0"/>
          </a:p>
          <a:p>
            <a:pPr lvl="3"/>
            <a:r>
              <a:rPr lang="cs-CZ" sz="1500" b="1" dirty="0"/>
              <a:t>Etické komise jednotlivých pracovišť</a:t>
            </a:r>
          </a:p>
          <a:p>
            <a:pPr lvl="1"/>
            <a:endParaRPr lang="cs-CZ" sz="2400" dirty="0"/>
          </a:p>
          <a:p>
            <a:pPr lvl="1"/>
            <a:r>
              <a:rPr lang="cs-CZ" sz="2400" dirty="0"/>
              <a:t>JAK lze experimenty realizovat (dodržování pravidel </a:t>
            </a:r>
            <a:r>
              <a:rPr lang="en-US" sz="2400" dirty="0"/>
              <a:t>GL</a:t>
            </a:r>
            <a:r>
              <a:rPr lang="cs-CZ" sz="2400" dirty="0"/>
              <a:t>P)</a:t>
            </a:r>
          </a:p>
          <a:p>
            <a:pPr lvl="2"/>
            <a:r>
              <a:rPr lang="cs-CZ" sz="2000" dirty="0"/>
              <a:t>Zdůvodnění využití zvířat (musí být schváleno etickou komisí)</a:t>
            </a:r>
          </a:p>
          <a:p>
            <a:pPr lvl="2"/>
            <a:r>
              <a:rPr lang="en-GB" sz="2000" dirty="0"/>
              <a:t>P</a:t>
            </a:r>
            <a:r>
              <a:rPr lang="cs-CZ" sz="2000" dirty="0" err="1"/>
              <a:t>rojekt</a:t>
            </a:r>
            <a:r>
              <a:rPr lang="cs-CZ" sz="2000" dirty="0"/>
              <a:t> pokusu, protokol pokusu, evidence </a:t>
            </a:r>
          </a:p>
        </p:txBody>
      </p:sp>
      <p:sp>
        <p:nvSpPr>
          <p:cNvPr id="5" name="Nadpis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Využití zvířat =obratlovců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6835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518864" y="1052736"/>
            <a:ext cx="8229600" cy="5429200"/>
          </a:xfrm>
        </p:spPr>
        <p:txBody>
          <a:bodyPr>
            <a:normAutofit fontScale="77500" lnSpcReduction="20000"/>
          </a:bodyPr>
          <a:lstStyle/>
          <a:p>
            <a:r>
              <a:rPr lang="en-GB" b="1" dirty="0" err="1">
                <a:solidFill>
                  <a:schemeClr val="tx2"/>
                </a:solidFill>
              </a:rPr>
              <a:t>Kdy</a:t>
            </a:r>
            <a:r>
              <a:rPr lang="en-GB" b="1" dirty="0">
                <a:solidFill>
                  <a:schemeClr val="tx2"/>
                </a:solidFill>
              </a:rPr>
              <a:t> </a:t>
            </a:r>
            <a:r>
              <a:rPr lang="en-GB" b="1" dirty="0" err="1">
                <a:solidFill>
                  <a:schemeClr val="tx2"/>
                </a:solidFill>
              </a:rPr>
              <a:t>lze</a:t>
            </a:r>
            <a:r>
              <a:rPr lang="en-GB" b="1" dirty="0">
                <a:solidFill>
                  <a:schemeClr val="tx2"/>
                </a:solidFill>
              </a:rPr>
              <a:t> </a:t>
            </a:r>
            <a:r>
              <a:rPr lang="en-GB" b="1" dirty="0" err="1">
                <a:solidFill>
                  <a:schemeClr val="tx2"/>
                </a:solidFill>
              </a:rPr>
              <a:t>využít</a:t>
            </a:r>
            <a:r>
              <a:rPr lang="en-GB" b="1" dirty="0">
                <a:solidFill>
                  <a:schemeClr val="tx2"/>
                </a:solidFill>
              </a:rPr>
              <a:t> </a:t>
            </a:r>
            <a:r>
              <a:rPr lang="en-GB" b="1" dirty="0" err="1">
                <a:solidFill>
                  <a:schemeClr val="tx2"/>
                </a:solidFill>
              </a:rPr>
              <a:t>pokusná</a:t>
            </a:r>
            <a:r>
              <a:rPr lang="en-GB" b="1" dirty="0">
                <a:solidFill>
                  <a:schemeClr val="tx2"/>
                </a:solidFill>
              </a:rPr>
              <a:t> </a:t>
            </a:r>
            <a:r>
              <a:rPr lang="en-GB" b="1" dirty="0" err="1">
                <a:solidFill>
                  <a:schemeClr val="tx2"/>
                </a:solidFill>
              </a:rPr>
              <a:t>zvířata</a:t>
            </a:r>
            <a:r>
              <a:rPr lang="en-GB" b="1" dirty="0">
                <a:solidFill>
                  <a:schemeClr val="tx2"/>
                </a:solidFill>
              </a:rPr>
              <a:t>?</a:t>
            </a:r>
          </a:p>
          <a:p>
            <a:pPr lvl="1"/>
            <a:r>
              <a:rPr lang="en-GB" dirty="0" err="1"/>
              <a:t>výroba</a:t>
            </a:r>
            <a:r>
              <a:rPr lang="en-GB" dirty="0"/>
              <a:t>, </a:t>
            </a:r>
            <a:r>
              <a:rPr lang="en-GB" dirty="0" err="1"/>
              <a:t>vývoj</a:t>
            </a:r>
            <a:r>
              <a:rPr lang="en-GB" dirty="0"/>
              <a:t>, </a:t>
            </a:r>
            <a:r>
              <a:rPr lang="en-GB" dirty="0" err="1"/>
              <a:t>kontrola</a:t>
            </a:r>
            <a:r>
              <a:rPr lang="en-GB" dirty="0"/>
              <a:t> </a:t>
            </a:r>
            <a:r>
              <a:rPr lang="en-GB" dirty="0" err="1"/>
              <a:t>kvality</a:t>
            </a:r>
            <a:r>
              <a:rPr lang="en-GB" dirty="0"/>
              <a:t>, </a:t>
            </a:r>
            <a:r>
              <a:rPr lang="en-GB" dirty="0" err="1"/>
              <a:t>nezávadnosti</a:t>
            </a:r>
            <a:r>
              <a:rPr lang="en-GB" dirty="0"/>
              <a:t> a </a:t>
            </a:r>
            <a:r>
              <a:rPr lang="en-GB" dirty="0" err="1"/>
              <a:t>účinnosti</a:t>
            </a:r>
            <a:r>
              <a:rPr lang="en-GB" dirty="0"/>
              <a:t> </a:t>
            </a:r>
            <a:r>
              <a:rPr lang="en-GB" dirty="0" err="1"/>
              <a:t>léčiv</a:t>
            </a:r>
            <a:r>
              <a:rPr lang="en-GB" dirty="0"/>
              <a:t>, </a:t>
            </a:r>
            <a:r>
              <a:rPr lang="en-GB" dirty="0" err="1"/>
              <a:t>biopreparátů</a:t>
            </a:r>
            <a:r>
              <a:rPr lang="en-GB" dirty="0"/>
              <a:t>, </a:t>
            </a:r>
            <a:r>
              <a:rPr lang="en-GB" dirty="0" err="1"/>
              <a:t>potravin</a:t>
            </a:r>
            <a:r>
              <a:rPr lang="en-GB" dirty="0"/>
              <a:t> a event. </a:t>
            </a:r>
            <a:r>
              <a:rPr lang="en-GB" dirty="0" err="1"/>
              <a:t>jiných</a:t>
            </a:r>
            <a:r>
              <a:rPr lang="en-GB" dirty="0"/>
              <a:t> </a:t>
            </a:r>
            <a:r>
              <a:rPr lang="en-GB" dirty="0" err="1"/>
              <a:t>výrobků</a:t>
            </a:r>
            <a:endParaRPr lang="en-GB" dirty="0"/>
          </a:p>
          <a:p>
            <a:pPr lvl="1"/>
            <a:r>
              <a:rPr lang="en-GB" dirty="0" err="1"/>
              <a:t>studium</a:t>
            </a:r>
            <a:r>
              <a:rPr lang="en-GB" dirty="0"/>
              <a:t> </a:t>
            </a:r>
            <a:r>
              <a:rPr lang="en-GB" dirty="0" err="1"/>
              <a:t>nemocí</a:t>
            </a:r>
            <a:r>
              <a:rPr lang="en-GB" dirty="0"/>
              <a:t>, </a:t>
            </a:r>
            <a:r>
              <a:rPr lang="en-GB" dirty="0" err="1"/>
              <a:t>prevence</a:t>
            </a:r>
            <a:r>
              <a:rPr lang="en-GB" dirty="0"/>
              <a:t>, </a:t>
            </a:r>
            <a:r>
              <a:rPr lang="en-GB" dirty="0" err="1"/>
              <a:t>diagnostika</a:t>
            </a:r>
            <a:r>
              <a:rPr lang="en-GB" dirty="0"/>
              <a:t>, </a:t>
            </a:r>
            <a:r>
              <a:rPr lang="en-GB" dirty="0" err="1"/>
              <a:t>léčení</a:t>
            </a:r>
            <a:endParaRPr lang="en-GB" dirty="0"/>
          </a:p>
          <a:p>
            <a:pPr lvl="1"/>
            <a:r>
              <a:rPr lang="en-GB" dirty="0" err="1"/>
              <a:t>studium</a:t>
            </a:r>
            <a:r>
              <a:rPr lang="en-GB" dirty="0"/>
              <a:t> </a:t>
            </a:r>
            <a:r>
              <a:rPr lang="en-GB" dirty="0" err="1"/>
              <a:t>fyziologických</a:t>
            </a:r>
            <a:r>
              <a:rPr lang="en-GB" dirty="0"/>
              <a:t> </a:t>
            </a:r>
            <a:r>
              <a:rPr lang="en-GB" dirty="0" err="1"/>
              <a:t>procesů</a:t>
            </a:r>
            <a:endParaRPr lang="en-GB" dirty="0"/>
          </a:p>
          <a:p>
            <a:pPr lvl="1"/>
            <a:r>
              <a:rPr lang="en-GB" dirty="0" err="1"/>
              <a:t>ochrana</a:t>
            </a:r>
            <a:r>
              <a:rPr lang="en-GB" dirty="0"/>
              <a:t> </a:t>
            </a:r>
            <a:r>
              <a:rPr lang="en-GB" dirty="0" err="1"/>
              <a:t>životního</a:t>
            </a:r>
            <a:r>
              <a:rPr lang="en-GB" dirty="0"/>
              <a:t> prostředí</a:t>
            </a:r>
          </a:p>
          <a:p>
            <a:pPr lvl="1"/>
            <a:r>
              <a:rPr lang="en-GB" dirty="0" err="1"/>
              <a:t>výuka</a:t>
            </a:r>
            <a:r>
              <a:rPr lang="en-GB" dirty="0"/>
              <a:t> </a:t>
            </a:r>
            <a:r>
              <a:rPr lang="en-GB" dirty="0" err="1"/>
              <a:t>na</a:t>
            </a:r>
            <a:r>
              <a:rPr lang="en-GB" dirty="0"/>
              <a:t> SŠ a VŠ</a:t>
            </a:r>
          </a:p>
          <a:p>
            <a:endParaRPr lang="en-GB" dirty="0"/>
          </a:p>
          <a:p>
            <a:r>
              <a:rPr lang="en-GB" dirty="0" err="1"/>
              <a:t>Zákon</a:t>
            </a:r>
            <a:r>
              <a:rPr lang="en-GB" dirty="0"/>
              <a:t> </a:t>
            </a:r>
            <a:r>
              <a:rPr lang="en-GB" dirty="0" err="1"/>
              <a:t>také</a:t>
            </a:r>
            <a:r>
              <a:rPr lang="en-GB" dirty="0"/>
              <a:t> </a:t>
            </a:r>
            <a:r>
              <a:rPr lang="en-GB" dirty="0" err="1"/>
              <a:t>stanoví</a:t>
            </a:r>
            <a:r>
              <a:rPr lang="en-GB" dirty="0"/>
              <a:t> - </a:t>
            </a:r>
            <a:r>
              <a:rPr lang="en-GB" b="1" dirty="0" err="1"/>
              <a:t>kdy</a:t>
            </a:r>
            <a:r>
              <a:rPr lang="en-GB" b="1" dirty="0"/>
              <a:t> se </a:t>
            </a:r>
            <a:r>
              <a:rPr lang="en-GB" b="1" dirty="0" err="1"/>
              <a:t>zkoušení</a:t>
            </a:r>
            <a:r>
              <a:rPr lang="en-GB" b="1" dirty="0"/>
              <a:t> </a:t>
            </a:r>
            <a:r>
              <a:rPr lang="en-GB" b="1" dirty="0" err="1"/>
              <a:t>vyžaduje</a:t>
            </a:r>
            <a:endParaRPr lang="en-GB" b="1" dirty="0"/>
          </a:p>
          <a:p>
            <a:pPr lvl="1"/>
            <a:r>
              <a:rPr lang="en-GB" dirty="0"/>
              <a:t>OCHRANA ČLOVĚKA a HOSP. ZVÍŘAT</a:t>
            </a:r>
          </a:p>
          <a:p>
            <a:pPr lvl="1"/>
            <a:r>
              <a:rPr lang="en-GB" dirty="0" err="1"/>
              <a:t>Potraviny</a:t>
            </a:r>
            <a:r>
              <a:rPr lang="en-GB" dirty="0"/>
              <a:t>, </a:t>
            </a:r>
            <a:r>
              <a:rPr lang="en-GB" dirty="0" err="1"/>
              <a:t>zemědělské</a:t>
            </a:r>
            <a:r>
              <a:rPr lang="en-GB" dirty="0"/>
              <a:t> </a:t>
            </a:r>
            <a:r>
              <a:rPr lang="en-GB" dirty="0" err="1"/>
              <a:t>látky</a:t>
            </a:r>
            <a:endParaRPr lang="en-GB" dirty="0"/>
          </a:p>
          <a:p>
            <a:pPr lvl="1"/>
            <a:r>
              <a:rPr lang="en-GB" dirty="0" err="1"/>
              <a:t>Kontrola</a:t>
            </a:r>
            <a:r>
              <a:rPr lang="en-GB" dirty="0"/>
              <a:t> </a:t>
            </a:r>
            <a:r>
              <a:rPr lang="en-GB" dirty="0" err="1"/>
              <a:t>léčiv</a:t>
            </a:r>
            <a:endParaRPr lang="en-GB" dirty="0"/>
          </a:p>
          <a:p>
            <a:pPr lvl="1"/>
            <a:r>
              <a:rPr lang="en-GB" dirty="0" err="1"/>
              <a:t>Výroba</a:t>
            </a:r>
            <a:r>
              <a:rPr lang="en-GB" dirty="0"/>
              <a:t> </a:t>
            </a:r>
            <a:r>
              <a:rPr lang="en-GB" dirty="0" err="1"/>
              <a:t>léčiv</a:t>
            </a:r>
            <a:r>
              <a:rPr lang="en-GB" dirty="0"/>
              <a:t> - </a:t>
            </a:r>
            <a:r>
              <a:rPr lang="en-GB" dirty="0" err="1"/>
              <a:t>farmakologické</a:t>
            </a:r>
            <a:r>
              <a:rPr lang="en-GB" dirty="0"/>
              <a:t> </a:t>
            </a:r>
            <a:r>
              <a:rPr lang="en-GB" dirty="0" err="1"/>
              <a:t>preklinické</a:t>
            </a:r>
            <a:r>
              <a:rPr lang="en-GB" dirty="0"/>
              <a:t> </a:t>
            </a:r>
            <a:r>
              <a:rPr lang="en-GB" dirty="0" err="1"/>
              <a:t>studie</a:t>
            </a:r>
            <a:endParaRPr lang="en-GB" dirty="0"/>
          </a:p>
          <a:p>
            <a:pPr lvl="1"/>
            <a:r>
              <a:rPr lang="en-GB" dirty="0" err="1"/>
              <a:t>Farmakokinetika</a:t>
            </a:r>
            <a:endParaRPr lang="en-GB" dirty="0"/>
          </a:p>
          <a:p>
            <a:pPr lvl="1"/>
            <a:r>
              <a:rPr lang="en-GB" dirty="0" err="1"/>
              <a:t>Nežádoucí</a:t>
            </a:r>
            <a:r>
              <a:rPr lang="en-GB" dirty="0"/>
              <a:t> </a:t>
            </a:r>
            <a:r>
              <a:rPr lang="en-GB" dirty="0" err="1"/>
              <a:t>účinky</a:t>
            </a:r>
            <a:r>
              <a:rPr lang="en-GB" dirty="0"/>
              <a:t>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9" name="Nadpis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Využití zvířat =obratlovců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6752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981200"/>
            <a:ext cx="8686800" cy="1951856"/>
          </a:xfrm>
        </p:spPr>
        <p:txBody>
          <a:bodyPr/>
          <a:lstStyle/>
          <a:p>
            <a:r>
              <a:rPr lang="cs-CZ" sz="2800" dirty="0">
                <a:solidFill>
                  <a:schemeClr val="tx1"/>
                </a:solidFill>
              </a:rPr>
              <a:t>Bezpečnost chemických látek pro člověka</a:t>
            </a:r>
            <a:br>
              <a:rPr lang="cs-CZ" sz="2800" dirty="0">
                <a:solidFill>
                  <a:schemeClr val="tx1"/>
                </a:solidFill>
              </a:rPr>
            </a:br>
            <a:r>
              <a:rPr lang="cs-CZ" sz="2800" dirty="0">
                <a:solidFill>
                  <a:schemeClr val="tx1"/>
                </a:solidFill>
              </a:rPr>
              <a:t> </a:t>
            </a:r>
            <a:br>
              <a:rPr lang="cs-CZ" sz="2800" dirty="0">
                <a:solidFill>
                  <a:schemeClr val="tx1"/>
                </a:solidFill>
              </a:rPr>
            </a:br>
            <a:r>
              <a:rPr lang="cs-CZ" sz="2800" dirty="0">
                <a:solidFill>
                  <a:schemeClr val="tx1"/>
                </a:solidFill>
              </a:rPr>
              <a:t>Testování toxicity in </a:t>
            </a:r>
            <a:r>
              <a:rPr lang="cs-CZ" sz="2800" dirty="0" err="1">
                <a:solidFill>
                  <a:schemeClr val="tx1"/>
                </a:solidFill>
              </a:rPr>
              <a:t>vivo</a:t>
            </a:r>
            <a:endParaRPr lang="cs-CZ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1344"/>
            <a:ext cx="8305800" cy="5550024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cs-CZ" sz="1800" dirty="0">
                <a:solidFill>
                  <a:schemeClr val="tx1"/>
                </a:solidFill>
              </a:rPr>
              <a:t>Každá látka je toxická, záleží jen na </a:t>
            </a:r>
            <a:r>
              <a:rPr lang="cs-CZ" sz="1800" b="1" dirty="0">
                <a:solidFill>
                  <a:schemeClr val="tx1"/>
                </a:solidFill>
              </a:rPr>
              <a:t>DÁVCE a DOBĚ PODÁNÍ</a:t>
            </a:r>
            <a:r>
              <a:rPr lang="cs-CZ" sz="1800" dirty="0">
                <a:solidFill>
                  <a:schemeClr val="tx1"/>
                </a:solidFill>
              </a:rPr>
              <a:t> (expozice)</a:t>
            </a:r>
          </a:p>
          <a:p>
            <a:pPr lvl="1">
              <a:lnSpc>
                <a:spcPct val="110000"/>
              </a:lnSpc>
            </a:pPr>
            <a:r>
              <a:rPr lang="cs-CZ" sz="1600" dirty="0">
                <a:solidFill>
                  <a:schemeClr val="tx1"/>
                </a:solidFill>
              </a:rPr>
              <a:t>Krátkodobá </a:t>
            </a:r>
            <a:r>
              <a:rPr lang="cs-CZ" sz="1600" b="1" dirty="0">
                <a:solidFill>
                  <a:schemeClr val="tx1"/>
                </a:solidFill>
              </a:rPr>
              <a:t>(akutní) expozice </a:t>
            </a:r>
          </a:p>
          <a:p>
            <a:pPr lvl="2">
              <a:lnSpc>
                <a:spcPct val="110000"/>
              </a:lnSpc>
              <a:buFontTx/>
              <a:buNone/>
            </a:pPr>
            <a:r>
              <a:rPr lang="cs-CZ" sz="1400" dirty="0">
                <a:solidFill>
                  <a:schemeClr val="tx1"/>
                </a:solidFill>
              </a:rPr>
              <a:t>-</a:t>
            </a:r>
            <a:r>
              <a:rPr lang="en-US" sz="1400" dirty="0">
                <a:solidFill>
                  <a:schemeClr val="tx1"/>
                </a:solidFill>
              </a:rPr>
              <a:t>&gt; </a:t>
            </a:r>
            <a:r>
              <a:rPr lang="en-US" sz="1400" dirty="0" err="1">
                <a:solidFill>
                  <a:schemeClr val="tx1"/>
                </a:solidFill>
              </a:rPr>
              <a:t>akutn</a:t>
            </a:r>
            <a:r>
              <a:rPr lang="cs-CZ" sz="1400" dirty="0">
                <a:solidFill>
                  <a:schemeClr val="tx1"/>
                </a:solidFill>
              </a:rPr>
              <a:t>í rychlé účinky (smrt)</a:t>
            </a:r>
          </a:p>
          <a:p>
            <a:pPr lvl="1">
              <a:lnSpc>
                <a:spcPct val="110000"/>
              </a:lnSpc>
            </a:pPr>
            <a:r>
              <a:rPr lang="cs-CZ" sz="1600" dirty="0">
                <a:solidFill>
                  <a:schemeClr val="tx1"/>
                </a:solidFill>
              </a:rPr>
              <a:t>Dlouhodobá </a:t>
            </a:r>
            <a:r>
              <a:rPr lang="cs-CZ" sz="1600" b="1" dirty="0">
                <a:solidFill>
                  <a:schemeClr val="tx1"/>
                </a:solidFill>
              </a:rPr>
              <a:t>(chronická) expozice </a:t>
            </a:r>
          </a:p>
          <a:p>
            <a:pPr lvl="2">
              <a:lnSpc>
                <a:spcPct val="110000"/>
              </a:lnSpc>
              <a:buFontTx/>
              <a:buNone/>
            </a:pPr>
            <a:r>
              <a:rPr lang="cs-CZ" sz="1400" dirty="0">
                <a:solidFill>
                  <a:schemeClr val="tx1"/>
                </a:solidFill>
              </a:rPr>
              <a:t>-</a:t>
            </a:r>
            <a:r>
              <a:rPr lang="en-US" sz="1400" dirty="0">
                <a:solidFill>
                  <a:schemeClr val="tx1"/>
                </a:solidFill>
              </a:rPr>
              <a:t>&gt; </a:t>
            </a:r>
            <a:r>
              <a:rPr lang="en-GB" sz="1400" dirty="0" err="1">
                <a:solidFill>
                  <a:schemeClr val="tx1"/>
                </a:solidFill>
              </a:rPr>
              <a:t>subletální</a:t>
            </a:r>
            <a:r>
              <a:rPr lang="en-GB" sz="1400" dirty="0">
                <a:solidFill>
                  <a:schemeClr val="tx1"/>
                </a:solidFill>
              </a:rPr>
              <a:t> </a:t>
            </a:r>
            <a:r>
              <a:rPr lang="cs-CZ" sz="1400" dirty="0">
                <a:solidFill>
                  <a:schemeClr val="tx1"/>
                </a:solidFill>
              </a:rPr>
              <a:t>efekty (nemoci, nádory, </a:t>
            </a:r>
            <a:r>
              <a:rPr lang="cs-CZ" sz="1400" dirty="0" err="1">
                <a:solidFill>
                  <a:schemeClr val="tx1"/>
                </a:solidFill>
              </a:rPr>
              <a:t>imunotoxicita</a:t>
            </a:r>
            <a:r>
              <a:rPr lang="cs-CZ" sz="1400" dirty="0">
                <a:solidFill>
                  <a:schemeClr val="tx1"/>
                </a:solidFill>
              </a:rPr>
              <a:t>, reprodukční toxicita …)</a:t>
            </a:r>
            <a:br>
              <a:rPr lang="en-GB" sz="1400" dirty="0">
                <a:solidFill>
                  <a:schemeClr val="tx1"/>
                </a:solidFill>
              </a:rPr>
            </a:br>
            <a:endParaRPr lang="en-US" sz="1400" dirty="0">
              <a:solidFill>
                <a:schemeClr val="tx1"/>
              </a:solidFill>
            </a:endParaRPr>
          </a:p>
          <a:p>
            <a:pPr>
              <a:lnSpc>
                <a:spcPct val="110000"/>
              </a:lnSpc>
            </a:pPr>
            <a:r>
              <a:rPr lang="en-US" sz="1800" b="1" dirty="0" err="1">
                <a:solidFill>
                  <a:schemeClr val="tx1"/>
                </a:solidFill>
              </a:rPr>
              <a:t>Hodnocen</a:t>
            </a:r>
            <a:r>
              <a:rPr lang="cs-CZ" sz="1800" b="1" dirty="0">
                <a:solidFill>
                  <a:schemeClr val="tx1"/>
                </a:solidFill>
              </a:rPr>
              <a:t>í a srovnání toxicity:</a:t>
            </a:r>
          </a:p>
          <a:p>
            <a:pPr lvl="1">
              <a:lnSpc>
                <a:spcPct val="110000"/>
              </a:lnSpc>
            </a:pPr>
            <a:r>
              <a:rPr lang="cs-CZ" sz="1600" dirty="0" err="1">
                <a:solidFill>
                  <a:schemeClr val="tx1"/>
                </a:solidFill>
              </a:rPr>
              <a:t>nejč</a:t>
            </a:r>
            <a:r>
              <a:rPr lang="cs-CZ" sz="1600" dirty="0">
                <a:solidFill>
                  <a:schemeClr val="tx1"/>
                </a:solidFill>
              </a:rPr>
              <a:t>. </a:t>
            </a:r>
            <a:r>
              <a:rPr lang="cs-CZ" sz="1600" b="1" dirty="0">
                <a:solidFill>
                  <a:schemeClr val="tx1"/>
                </a:solidFill>
              </a:rPr>
              <a:t>LD50 (letální dávka 50</a:t>
            </a:r>
            <a:r>
              <a:rPr lang="cs-CZ" sz="1600" dirty="0">
                <a:solidFill>
                  <a:schemeClr val="tx1"/>
                </a:solidFill>
              </a:rPr>
              <a:t>) – dávka</a:t>
            </a:r>
            <a:r>
              <a:rPr lang="en-GB" sz="1600" dirty="0">
                <a:solidFill>
                  <a:schemeClr val="tx1"/>
                </a:solidFill>
              </a:rPr>
              <a:t> (</a:t>
            </a:r>
            <a:r>
              <a:rPr lang="en-GB" sz="1600" dirty="0" err="1">
                <a:solidFill>
                  <a:schemeClr val="tx1"/>
                </a:solidFill>
              </a:rPr>
              <a:t>zpravidla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dirty="0" err="1">
                <a:solidFill>
                  <a:schemeClr val="tx1"/>
                </a:solidFill>
              </a:rPr>
              <a:t>akutní</a:t>
            </a:r>
            <a:r>
              <a:rPr lang="en-GB" sz="1600" dirty="0">
                <a:solidFill>
                  <a:schemeClr val="tx1"/>
                </a:solidFill>
              </a:rPr>
              <a:t>)</a:t>
            </a:r>
            <a:r>
              <a:rPr lang="cs-CZ" sz="1600" dirty="0">
                <a:solidFill>
                  <a:schemeClr val="tx1"/>
                </a:solidFill>
              </a:rPr>
              <a:t>, která s největší pravděpodobností způsobí smrt 50% exponovaných jedinců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cs-CZ" sz="1600" dirty="0">
                <a:solidFill>
                  <a:schemeClr val="tx1"/>
                </a:solidFill>
              </a:rPr>
              <a:t>(</a:t>
            </a:r>
            <a:r>
              <a:rPr lang="en-US" sz="1600" dirty="0">
                <a:solidFill>
                  <a:schemeClr val="tx1"/>
                </a:solidFill>
              </a:rPr>
              <a:t>v</a:t>
            </a:r>
            <a:r>
              <a:rPr lang="cs-CZ" sz="1600" dirty="0" err="1">
                <a:solidFill>
                  <a:schemeClr val="tx1"/>
                </a:solidFill>
              </a:rPr>
              <a:t>yjádření</a:t>
            </a:r>
            <a:r>
              <a:rPr lang="cs-CZ" sz="1600" dirty="0">
                <a:solidFill>
                  <a:schemeClr val="tx1"/>
                </a:solidFill>
              </a:rPr>
              <a:t> jako koncentrace – např. mg</a:t>
            </a:r>
            <a:r>
              <a:rPr lang="en-US" sz="1600" dirty="0">
                <a:solidFill>
                  <a:schemeClr val="tx1"/>
                </a:solidFill>
              </a:rPr>
              <a:t>/</a:t>
            </a:r>
            <a:r>
              <a:rPr lang="cs-CZ" sz="1600" dirty="0">
                <a:solidFill>
                  <a:schemeClr val="tx1"/>
                </a:solidFill>
              </a:rPr>
              <a:t>kg živé váhy)</a:t>
            </a: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200" i="1" dirty="0">
                <a:solidFill>
                  <a:schemeClr val="tx1"/>
                </a:solidFill>
              </a:rPr>
              <a:t>LD50 je </a:t>
            </a:r>
            <a:r>
              <a:rPr lang="en-GB" sz="1200" i="1" dirty="0" err="1">
                <a:solidFill>
                  <a:schemeClr val="tx1"/>
                </a:solidFill>
              </a:rPr>
              <a:t>hodnota</a:t>
            </a:r>
            <a:r>
              <a:rPr lang="en-GB" sz="1200" i="1" dirty="0">
                <a:solidFill>
                  <a:schemeClr val="tx1"/>
                </a:solidFill>
              </a:rPr>
              <a:t> </a:t>
            </a:r>
            <a:r>
              <a:rPr lang="en-GB" sz="1200" i="1" dirty="0" err="1">
                <a:solidFill>
                  <a:schemeClr val="tx1"/>
                </a:solidFill>
              </a:rPr>
              <a:t>odvozená</a:t>
            </a:r>
            <a:r>
              <a:rPr lang="en-GB" sz="1200" i="1" dirty="0">
                <a:solidFill>
                  <a:schemeClr val="tx1"/>
                </a:solidFill>
              </a:rPr>
              <a:t> (</a:t>
            </a:r>
            <a:r>
              <a:rPr lang="en-GB" sz="1200" i="1" dirty="0" err="1">
                <a:solidFill>
                  <a:schemeClr val="tx1"/>
                </a:solidFill>
              </a:rPr>
              <a:t>modelovaná</a:t>
            </a:r>
            <a:r>
              <a:rPr lang="en-GB" sz="1200" i="1" dirty="0">
                <a:solidFill>
                  <a:schemeClr val="tx1"/>
                </a:solidFill>
              </a:rPr>
              <a:t>) z </a:t>
            </a:r>
            <a:r>
              <a:rPr lang="en-GB" sz="1200" i="1" dirty="0" err="1">
                <a:solidFill>
                  <a:schemeClr val="tx1"/>
                </a:solidFill>
              </a:rPr>
              <a:t>testování</a:t>
            </a:r>
            <a:r>
              <a:rPr lang="en-GB" sz="1200" i="1" dirty="0">
                <a:solidFill>
                  <a:schemeClr val="tx1"/>
                </a:solidFill>
              </a:rPr>
              <a:t> </a:t>
            </a:r>
            <a:r>
              <a:rPr lang="en-GB" sz="1200" i="1" dirty="0" err="1">
                <a:solidFill>
                  <a:schemeClr val="tx1"/>
                </a:solidFill>
              </a:rPr>
              <a:t>křivky</a:t>
            </a:r>
            <a:r>
              <a:rPr lang="en-GB" sz="1200" i="1" dirty="0">
                <a:solidFill>
                  <a:schemeClr val="tx1"/>
                </a:solidFill>
              </a:rPr>
              <a:t> </a:t>
            </a:r>
            <a:r>
              <a:rPr lang="en-GB" sz="1200" i="1" dirty="0" err="1">
                <a:solidFill>
                  <a:schemeClr val="tx1"/>
                </a:solidFill>
              </a:rPr>
              <a:t>více</a:t>
            </a:r>
            <a:r>
              <a:rPr lang="en-GB" sz="1200" i="1" dirty="0">
                <a:solidFill>
                  <a:schemeClr val="tx1"/>
                </a:solidFill>
              </a:rPr>
              <a:t> </a:t>
            </a:r>
            <a:r>
              <a:rPr lang="en-GB" sz="1200" i="1" dirty="0" err="1">
                <a:solidFill>
                  <a:schemeClr val="tx1"/>
                </a:solidFill>
              </a:rPr>
              <a:t>dávek</a:t>
            </a:r>
            <a:r>
              <a:rPr lang="en-GB" sz="1200" i="1" dirty="0">
                <a:solidFill>
                  <a:schemeClr val="tx1"/>
                </a:solidFill>
              </a:rPr>
              <a:t> </a:t>
            </a:r>
            <a:r>
              <a:rPr lang="en-GB" sz="1200" i="1" dirty="0" err="1">
                <a:solidFill>
                  <a:schemeClr val="tx1"/>
                </a:solidFill>
              </a:rPr>
              <a:t>vs</a:t>
            </a:r>
            <a:r>
              <a:rPr lang="en-GB" sz="1200" i="1" dirty="0">
                <a:solidFill>
                  <a:schemeClr val="tx1"/>
                </a:solidFill>
              </a:rPr>
              <a:t> </a:t>
            </a:r>
            <a:r>
              <a:rPr lang="en-GB" sz="1200" i="1" dirty="0" err="1">
                <a:solidFill>
                  <a:schemeClr val="tx1"/>
                </a:solidFill>
              </a:rPr>
              <a:t>toxicita</a:t>
            </a:r>
            <a:r>
              <a:rPr lang="en-GB" sz="1200" i="1" dirty="0">
                <a:solidFill>
                  <a:schemeClr val="tx1"/>
                </a:solidFill>
              </a:rPr>
              <a:t> (</a:t>
            </a:r>
            <a:r>
              <a:rPr lang="en-GB" sz="1200" i="1" dirty="0" err="1">
                <a:solidFill>
                  <a:schemeClr val="tx1"/>
                </a:solidFill>
              </a:rPr>
              <a:t>ve</a:t>
            </a:r>
            <a:r>
              <a:rPr lang="en-GB" sz="1200" i="1" dirty="0">
                <a:solidFill>
                  <a:schemeClr val="tx1"/>
                </a:solidFill>
              </a:rPr>
              <a:t> </a:t>
            </a:r>
            <a:r>
              <a:rPr lang="en-GB" sz="1200" i="1" dirty="0" err="1">
                <a:solidFill>
                  <a:schemeClr val="tx1"/>
                </a:solidFill>
              </a:rPr>
              <a:t>skutečnosti</a:t>
            </a:r>
            <a:r>
              <a:rPr lang="en-GB" sz="1200" i="1" dirty="0">
                <a:solidFill>
                  <a:schemeClr val="tx1"/>
                </a:solidFill>
              </a:rPr>
              <a:t> </a:t>
            </a:r>
            <a:r>
              <a:rPr lang="en-GB" sz="1200" i="1" dirty="0" err="1">
                <a:solidFill>
                  <a:schemeClr val="tx1"/>
                </a:solidFill>
              </a:rPr>
              <a:t>není</a:t>
            </a:r>
            <a:r>
              <a:rPr lang="en-GB" sz="1200" i="1" dirty="0">
                <a:solidFill>
                  <a:schemeClr val="tx1"/>
                </a:solidFill>
              </a:rPr>
              <a:t> </a:t>
            </a:r>
            <a:r>
              <a:rPr lang="en-GB" sz="1200" i="1" dirty="0" err="1">
                <a:solidFill>
                  <a:schemeClr val="tx1"/>
                </a:solidFill>
              </a:rPr>
              <a:t>možné</a:t>
            </a:r>
            <a:r>
              <a:rPr lang="en-GB" sz="1200" i="1" dirty="0">
                <a:solidFill>
                  <a:schemeClr val="tx1"/>
                </a:solidFill>
              </a:rPr>
              <a:t> </a:t>
            </a:r>
            <a:r>
              <a:rPr lang="en-GB" sz="1200" i="1" dirty="0" err="1">
                <a:solidFill>
                  <a:schemeClr val="tx1"/>
                </a:solidFill>
              </a:rPr>
              <a:t>otestovat</a:t>
            </a:r>
            <a:r>
              <a:rPr lang="en-GB" sz="1200" i="1" dirty="0">
                <a:solidFill>
                  <a:schemeClr val="tx1"/>
                </a:solidFill>
              </a:rPr>
              <a:t> </a:t>
            </a:r>
            <a:r>
              <a:rPr lang="en-GB" sz="1200" i="1" dirty="0" err="1">
                <a:solidFill>
                  <a:schemeClr val="tx1"/>
                </a:solidFill>
              </a:rPr>
              <a:t>právě</a:t>
            </a:r>
            <a:r>
              <a:rPr lang="en-GB" sz="1200" i="1" dirty="0">
                <a:solidFill>
                  <a:schemeClr val="tx1"/>
                </a:solidFill>
              </a:rPr>
              <a:t> </a:t>
            </a:r>
            <a:r>
              <a:rPr lang="en-GB" sz="1200" i="1" dirty="0" err="1">
                <a:solidFill>
                  <a:schemeClr val="tx1"/>
                </a:solidFill>
              </a:rPr>
              <a:t>dávku</a:t>
            </a:r>
            <a:r>
              <a:rPr lang="en-GB" sz="1200" i="1" dirty="0">
                <a:solidFill>
                  <a:schemeClr val="tx1"/>
                </a:solidFill>
              </a:rPr>
              <a:t>, </a:t>
            </a:r>
            <a:r>
              <a:rPr lang="en-GB" sz="1200" i="1" dirty="0" err="1">
                <a:solidFill>
                  <a:schemeClr val="tx1"/>
                </a:solidFill>
              </a:rPr>
              <a:t>která</a:t>
            </a:r>
            <a:r>
              <a:rPr lang="en-GB" sz="1200" i="1" dirty="0">
                <a:solidFill>
                  <a:schemeClr val="tx1"/>
                </a:solidFill>
              </a:rPr>
              <a:t> </a:t>
            </a:r>
            <a:r>
              <a:rPr lang="en-GB" sz="1200" i="1" dirty="0" err="1">
                <a:solidFill>
                  <a:schemeClr val="tx1"/>
                </a:solidFill>
              </a:rPr>
              <a:t>způsobí</a:t>
            </a:r>
            <a:r>
              <a:rPr lang="en-GB" sz="1200" i="1" dirty="0">
                <a:solidFill>
                  <a:schemeClr val="tx1"/>
                </a:solidFill>
              </a:rPr>
              <a:t> </a:t>
            </a:r>
            <a:r>
              <a:rPr lang="en-GB" sz="1200" i="1" dirty="0" err="1">
                <a:solidFill>
                  <a:schemeClr val="tx1"/>
                </a:solidFill>
              </a:rPr>
              <a:t>smrt</a:t>
            </a:r>
            <a:r>
              <a:rPr lang="en-GB" sz="1200" i="1" dirty="0">
                <a:solidFill>
                  <a:schemeClr val="tx1"/>
                </a:solidFill>
              </a:rPr>
              <a:t> </a:t>
            </a:r>
            <a:r>
              <a:rPr lang="en-GB" sz="1200" i="1" dirty="0" err="1">
                <a:solidFill>
                  <a:schemeClr val="tx1"/>
                </a:solidFill>
              </a:rPr>
              <a:t>právě</a:t>
            </a:r>
            <a:r>
              <a:rPr lang="en-GB" sz="1200" i="1" dirty="0">
                <a:solidFill>
                  <a:schemeClr val="tx1"/>
                </a:solidFill>
              </a:rPr>
              <a:t> 50% </a:t>
            </a:r>
            <a:r>
              <a:rPr lang="en-GB" sz="1200" i="1" dirty="0" err="1">
                <a:solidFill>
                  <a:schemeClr val="tx1"/>
                </a:solidFill>
              </a:rPr>
              <a:t>zvířat</a:t>
            </a:r>
            <a:r>
              <a:rPr lang="en-GB" sz="1200" i="1" dirty="0">
                <a:solidFill>
                  <a:schemeClr val="tx1"/>
                </a:solidFill>
              </a:rPr>
              <a:t>)</a:t>
            </a:r>
            <a:endParaRPr lang="en-GB" sz="1600" i="1" dirty="0">
              <a:solidFill>
                <a:schemeClr val="tx1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GB" sz="1600" b="1" dirty="0">
                <a:solidFill>
                  <a:schemeClr val="tx1"/>
                </a:solidFill>
              </a:rPr>
              <a:t>NOEL – No Observed Effect Level – </a:t>
            </a:r>
            <a:r>
              <a:rPr lang="en-GB" sz="1600" dirty="0" err="1">
                <a:solidFill>
                  <a:schemeClr val="tx1"/>
                </a:solidFill>
              </a:rPr>
              <a:t>nejvyšší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dirty="0" err="1">
                <a:solidFill>
                  <a:schemeClr val="tx1"/>
                </a:solidFill>
              </a:rPr>
              <a:t>dávka</a:t>
            </a:r>
            <a:r>
              <a:rPr lang="en-GB" sz="1600" dirty="0">
                <a:solidFill>
                  <a:schemeClr val="tx1"/>
                </a:solidFill>
              </a:rPr>
              <a:t> (</a:t>
            </a:r>
            <a:r>
              <a:rPr lang="en-GB" sz="1600" dirty="0" err="1">
                <a:solidFill>
                  <a:schemeClr val="tx1"/>
                </a:solidFill>
              </a:rPr>
              <a:t>hladina</a:t>
            </a:r>
            <a:r>
              <a:rPr lang="en-GB" sz="1600" dirty="0">
                <a:solidFill>
                  <a:schemeClr val="tx1"/>
                </a:solidFill>
              </a:rPr>
              <a:t>), </a:t>
            </a:r>
            <a:r>
              <a:rPr lang="en-GB" sz="1600" dirty="0" err="1">
                <a:solidFill>
                  <a:schemeClr val="tx1"/>
                </a:solidFill>
              </a:rPr>
              <a:t>která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dirty="0" err="1">
                <a:solidFill>
                  <a:schemeClr val="tx1"/>
                </a:solidFill>
              </a:rPr>
              <a:t>byla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dirty="0" err="1">
                <a:solidFill>
                  <a:schemeClr val="tx1"/>
                </a:solidFill>
              </a:rPr>
              <a:t>použita</a:t>
            </a:r>
            <a:r>
              <a:rPr lang="en-GB" sz="1600" dirty="0">
                <a:solidFill>
                  <a:schemeClr val="tx1"/>
                </a:solidFill>
              </a:rPr>
              <a:t> v </a:t>
            </a:r>
            <a:r>
              <a:rPr lang="en-GB" sz="1600" dirty="0" err="1">
                <a:solidFill>
                  <a:schemeClr val="tx1"/>
                </a:solidFill>
              </a:rPr>
              <a:t>konkrétním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dirty="0" err="1">
                <a:solidFill>
                  <a:schemeClr val="tx1"/>
                </a:solidFill>
              </a:rPr>
              <a:t>testu</a:t>
            </a:r>
            <a:r>
              <a:rPr lang="en-GB" sz="1600" dirty="0">
                <a:solidFill>
                  <a:schemeClr val="tx1"/>
                </a:solidFill>
              </a:rPr>
              <a:t> toxicity a </a:t>
            </a:r>
            <a:r>
              <a:rPr lang="en-GB" sz="1600" dirty="0" err="1">
                <a:solidFill>
                  <a:schemeClr val="tx1"/>
                </a:solidFill>
              </a:rPr>
              <a:t>při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dirty="0" err="1">
                <a:solidFill>
                  <a:schemeClr val="tx1"/>
                </a:solidFill>
              </a:rPr>
              <a:t>které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dirty="0" err="1">
                <a:solidFill>
                  <a:schemeClr val="tx1"/>
                </a:solidFill>
              </a:rPr>
              <a:t>nebyly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r>
              <a:rPr lang="en-GB" sz="1600" dirty="0" err="1">
                <a:solidFill>
                  <a:schemeClr val="tx1"/>
                </a:solidFill>
              </a:rPr>
              <a:t>pozorovány</a:t>
            </a:r>
            <a:r>
              <a:rPr lang="en-GB" sz="1600" dirty="0">
                <a:solidFill>
                  <a:schemeClr val="tx1"/>
                </a:solidFill>
              </a:rPr>
              <a:t> (</a:t>
            </a:r>
            <a:r>
              <a:rPr lang="en-GB" sz="1600" dirty="0" err="1">
                <a:solidFill>
                  <a:schemeClr val="tx1"/>
                </a:solidFill>
              </a:rPr>
              <a:t>škodlivé</a:t>
            </a:r>
            <a:r>
              <a:rPr lang="en-GB" sz="1600" dirty="0">
                <a:solidFill>
                  <a:schemeClr val="tx1"/>
                </a:solidFill>
              </a:rPr>
              <a:t>) </a:t>
            </a:r>
            <a:r>
              <a:rPr lang="en-GB" sz="1600" dirty="0" err="1">
                <a:solidFill>
                  <a:schemeClr val="tx1"/>
                </a:solidFill>
              </a:rPr>
              <a:t>účinky</a:t>
            </a:r>
            <a:r>
              <a:rPr lang="en-GB" sz="1600" dirty="0">
                <a:solidFill>
                  <a:schemeClr val="tx1"/>
                </a:solidFill>
              </a:rPr>
              <a:t> </a:t>
            </a: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200" i="1" dirty="0">
                <a:solidFill>
                  <a:schemeClr val="tx1"/>
                </a:solidFill>
              </a:rPr>
              <a:t>Pro </a:t>
            </a:r>
            <a:r>
              <a:rPr lang="en-GB" sz="1200" i="1" dirty="0" err="1">
                <a:solidFill>
                  <a:schemeClr val="tx1"/>
                </a:solidFill>
              </a:rPr>
              <a:t>stanovení</a:t>
            </a:r>
            <a:r>
              <a:rPr lang="en-GB" sz="1200" i="1" dirty="0">
                <a:solidFill>
                  <a:schemeClr val="tx1"/>
                </a:solidFill>
              </a:rPr>
              <a:t> </a:t>
            </a:r>
            <a:r>
              <a:rPr lang="en-GB" sz="1200" i="1" dirty="0" err="1">
                <a:solidFill>
                  <a:schemeClr val="tx1"/>
                </a:solidFill>
              </a:rPr>
              <a:t>limitů</a:t>
            </a:r>
            <a:r>
              <a:rPr lang="en-GB" sz="1200" i="1" dirty="0">
                <a:solidFill>
                  <a:schemeClr val="tx1"/>
                </a:solidFill>
              </a:rPr>
              <a:t> (</a:t>
            </a:r>
            <a:r>
              <a:rPr lang="en-GB" sz="1200" i="1" dirty="0" err="1">
                <a:solidFill>
                  <a:schemeClr val="tx1"/>
                </a:solidFill>
              </a:rPr>
              <a:t>např</a:t>
            </a:r>
            <a:r>
              <a:rPr lang="en-GB" sz="1200" i="1" dirty="0">
                <a:solidFill>
                  <a:schemeClr val="tx1"/>
                </a:solidFill>
              </a:rPr>
              <a:t>. TDI/ADI) se </a:t>
            </a:r>
            <a:r>
              <a:rPr lang="en-GB" sz="1200" i="1" dirty="0" err="1">
                <a:solidFill>
                  <a:schemeClr val="tx1"/>
                </a:solidFill>
              </a:rPr>
              <a:t>využívá</a:t>
            </a:r>
            <a:r>
              <a:rPr lang="en-GB" sz="1200" i="1" dirty="0">
                <a:solidFill>
                  <a:schemeClr val="tx1"/>
                </a:solidFill>
              </a:rPr>
              <a:t> NOEL z </a:t>
            </a:r>
            <a:r>
              <a:rPr lang="en-GB" sz="1200" i="1" dirty="0" err="1">
                <a:solidFill>
                  <a:schemeClr val="tx1"/>
                </a:solidFill>
              </a:rPr>
              <a:t>testů</a:t>
            </a:r>
            <a:r>
              <a:rPr lang="en-GB" sz="1200" i="1" dirty="0">
                <a:solidFill>
                  <a:schemeClr val="tx1"/>
                </a:solidFill>
              </a:rPr>
              <a:t> </a:t>
            </a:r>
            <a:r>
              <a:rPr lang="en-GB" sz="1200" i="1" dirty="0" err="1">
                <a:solidFill>
                  <a:schemeClr val="tx1"/>
                </a:solidFill>
              </a:rPr>
              <a:t>chronické</a:t>
            </a:r>
            <a:r>
              <a:rPr lang="en-GB" sz="1200" i="1" dirty="0">
                <a:solidFill>
                  <a:schemeClr val="tx1"/>
                </a:solidFill>
              </a:rPr>
              <a:t> toxicity</a:t>
            </a:r>
            <a:endParaRPr lang="en-GB" sz="1200" b="1" i="1" dirty="0">
              <a:solidFill>
                <a:schemeClr val="tx1"/>
              </a:solidFill>
            </a:endParaRPr>
          </a:p>
          <a:p>
            <a:pPr lvl="1">
              <a:lnSpc>
                <a:spcPct val="110000"/>
              </a:lnSpc>
            </a:pPr>
            <a:r>
              <a:rPr lang="cs-CZ" sz="1600" dirty="0">
                <a:solidFill>
                  <a:schemeClr val="tx1"/>
                </a:solidFill>
              </a:rPr>
              <a:t>další parametry „bezpečnosti“ – např. </a:t>
            </a:r>
            <a:r>
              <a:rPr lang="cs-CZ" sz="1600" b="1" dirty="0">
                <a:solidFill>
                  <a:schemeClr val="tx1"/>
                </a:solidFill>
              </a:rPr>
              <a:t>TDI –tolerovatelný denní příjem</a:t>
            </a:r>
            <a:r>
              <a:rPr lang="cs-CZ" sz="1600" dirty="0">
                <a:solidFill>
                  <a:schemeClr val="tx1"/>
                </a:solidFill>
              </a:rPr>
              <a:t> (např. </a:t>
            </a:r>
            <a:r>
              <a:rPr lang="en-US" sz="1600" dirty="0">
                <a:solidFill>
                  <a:schemeClr val="tx1"/>
                </a:solidFill>
              </a:rPr>
              <a:t>mg/</a:t>
            </a:r>
            <a:r>
              <a:rPr lang="cs-CZ" sz="1600" dirty="0">
                <a:solidFill>
                  <a:schemeClr val="tx1"/>
                </a:solidFill>
              </a:rPr>
              <a:t>kg živé váhy</a:t>
            </a:r>
            <a:r>
              <a:rPr lang="en-US" sz="1600" dirty="0">
                <a:solidFill>
                  <a:schemeClr val="tx1"/>
                </a:solidFill>
              </a:rPr>
              <a:t>/den</a:t>
            </a:r>
            <a:r>
              <a:rPr lang="cs-CZ" sz="1600" dirty="0">
                <a:solidFill>
                  <a:schemeClr val="tx1"/>
                </a:solidFill>
              </a:rPr>
              <a:t>)</a:t>
            </a:r>
          </a:p>
          <a:p>
            <a:pPr lvl="2">
              <a:lnSpc>
                <a:spcPct val="110000"/>
              </a:lnSpc>
              <a:buFontTx/>
              <a:buNone/>
            </a:pPr>
            <a:endParaRPr lang="cs-CZ" sz="1400" dirty="0">
              <a:solidFill>
                <a:schemeClr val="tx1"/>
              </a:solidFill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/>
                </a:solidFill>
              </a:rPr>
              <a:t>Které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látky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jsou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toxické</a:t>
            </a:r>
            <a:r>
              <a:rPr lang="en-GB" dirty="0">
                <a:solidFill>
                  <a:schemeClr val="tx1"/>
                </a:solidFill>
              </a:rPr>
              <a:t>?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0" y="2057400"/>
            <a:ext cx="4267200" cy="431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5780" name="Picture 8"/>
          <p:cNvPicPr>
            <a:picLocks noChangeAspect="1" noChangeArrowheads="1"/>
          </p:cNvPicPr>
          <p:nvPr/>
        </p:nvPicPr>
        <p:blipFill>
          <a:blip r:embed="rId4" cstate="print"/>
          <a:srcRect b="15318"/>
          <a:stretch>
            <a:fillRect/>
          </a:stretch>
        </p:blipFill>
        <p:spPr bwMode="auto">
          <a:xfrm>
            <a:off x="323528" y="1268760"/>
            <a:ext cx="4495800" cy="248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5781" name="TextovéPole 6"/>
          <p:cNvSpPr txBox="1">
            <a:spLocks noChangeArrowheads="1"/>
          </p:cNvSpPr>
          <p:nvPr/>
        </p:nvSpPr>
        <p:spPr bwMode="auto">
          <a:xfrm>
            <a:off x="179512" y="3861048"/>
            <a:ext cx="264848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b="1" dirty="0" err="1">
                <a:solidFill>
                  <a:srgbClr val="FF0000"/>
                </a:solidFill>
              </a:rPr>
              <a:t>Velice</a:t>
            </a:r>
            <a:r>
              <a:rPr lang="en-GB" sz="1600" b="1" dirty="0">
                <a:solidFill>
                  <a:srgbClr val="FF0000"/>
                </a:solidFill>
              </a:rPr>
              <a:t> </a:t>
            </a:r>
            <a:r>
              <a:rPr lang="en-GB" sz="1600" b="1" dirty="0" err="1">
                <a:solidFill>
                  <a:srgbClr val="FF0000"/>
                </a:solidFill>
              </a:rPr>
              <a:t>častý</a:t>
            </a:r>
            <a:r>
              <a:rPr lang="en-GB" sz="1600" b="1" dirty="0">
                <a:solidFill>
                  <a:srgbClr val="FF0000"/>
                </a:solidFill>
              </a:rPr>
              <a:t> test </a:t>
            </a:r>
            <a:r>
              <a:rPr lang="cs-CZ" sz="1600" b="1" dirty="0">
                <a:solidFill>
                  <a:srgbClr val="FF0000"/>
                </a:solidFill>
              </a:rPr>
              <a:t>test</a:t>
            </a:r>
          </a:p>
          <a:p>
            <a:pPr>
              <a:buFontTx/>
              <a:buChar char="-"/>
            </a:pPr>
            <a:r>
              <a:rPr lang="cs-CZ" sz="1600" dirty="0"/>
              <a:t> Přesné dávkování</a:t>
            </a:r>
          </a:p>
          <a:p>
            <a:pPr>
              <a:buFontTx/>
              <a:buChar char="-"/>
            </a:pPr>
            <a:r>
              <a:rPr lang="cs-CZ" sz="1600" dirty="0"/>
              <a:t> Sledování letality </a:t>
            </a:r>
            <a:br>
              <a:rPr lang="cs-CZ" sz="1600" dirty="0"/>
            </a:br>
            <a:r>
              <a:rPr lang="cs-CZ" sz="1600" dirty="0"/>
              <a:t>a akutních projevů 24-48h</a:t>
            </a:r>
          </a:p>
          <a:p>
            <a:endParaRPr lang="cs-CZ" sz="1600" dirty="0"/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922114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AKUTNÍ TOXICITA </a:t>
            </a:r>
            <a:br>
              <a:rPr lang="cs-CZ" dirty="0">
                <a:solidFill>
                  <a:schemeClr val="tx1"/>
                </a:solidFill>
              </a:rPr>
            </a:br>
            <a:r>
              <a:rPr lang="en-GB" b="1" dirty="0" err="1">
                <a:solidFill>
                  <a:schemeClr val="tx1"/>
                </a:solidFill>
              </a:rPr>
              <a:t>perorální</a:t>
            </a:r>
            <a:r>
              <a:rPr lang="en-GB" b="1" dirty="0">
                <a:solidFill>
                  <a:schemeClr val="tx1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aplikace - potkan</a:t>
            </a:r>
            <a:endParaRPr lang="en-GB" dirty="0"/>
          </a:p>
        </p:txBody>
      </p:sp>
      <p:sp>
        <p:nvSpPr>
          <p:cNvPr id="7" name="TextovéPole 2"/>
          <p:cNvSpPr txBox="1">
            <a:spLocks noChangeArrowheads="1"/>
          </p:cNvSpPr>
          <p:nvPr/>
        </p:nvSpPr>
        <p:spPr bwMode="auto">
          <a:xfrm>
            <a:off x="179512" y="5301208"/>
            <a:ext cx="394877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600" dirty="0" err="1">
                <a:solidFill>
                  <a:srgbClr val="00B050"/>
                </a:solidFill>
              </a:rPr>
              <a:t>Srovnej</a:t>
            </a:r>
            <a:r>
              <a:rPr lang="en-GB" sz="1600" dirty="0">
                <a:solidFill>
                  <a:srgbClr val="00B050"/>
                </a:solidFill>
              </a:rPr>
              <a:t> - </a:t>
            </a:r>
            <a:r>
              <a:rPr lang="en-GB" sz="1600" dirty="0" err="1">
                <a:solidFill>
                  <a:srgbClr val="00B050"/>
                </a:solidFill>
              </a:rPr>
              <a:t>příklady</a:t>
            </a:r>
            <a:r>
              <a:rPr lang="en-GB" sz="1600" dirty="0">
                <a:solidFill>
                  <a:srgbClr val="00B050"/>
                </a:solidFill>
              </a:rPr>
              <a:t> – </a:t>
            </a:r>
            <a:r>
              <a:rPr lang="en-GB" sz="1600" dirty="0" err="1">
                <a:solidFill>
                  <a:srgbClr val="00B050"/>
                </a:solidFill>
              </a:rPr>
              <a:t>studijní</a:t>
            </a:r>
            <a:r>
              <a:rPr lang="en-GB" sz="1600" dirty="0">
                <a:solidFill>
                  <a:srgbClr val="00B050"/>
                </a:solidFill>
              </a:rPr>
              <a:t> </a:t>
            </a:r>
            <a:r>
              <a:rPr lang="en-GB" sz="1600" dirty="0" err="1">
                <a:solidFill>
                  <a:srgbClr val="00B050"/>
                </a:solidFill>
              </a:rPr>
              <a:t>materiály</a:t>
            </a:r>
            <a:r>
              <a:rPr lang="cs-CZ" sz="1600" dirty="0">
                <a:solidFill>
                  <a:srgbClr val="00B050"/>
                </a:solidFill>
              </a:rPr>
              <a:t> </a:t>
            </a:r>
            <a:endParaRPr lang="en-GB" sz="1600" dirty="0">
              <a:solidFill>
                <a:srgbClr val="00B050"/>
              </a:solidFill>
            </a:endParaRPr>
          </a:p>
          <a:p>
            <a:pPr>
              <a:buFont typeface="Arial" charset="0"/>
              <a:buChar char="•"/>
            </a:pPr>
            <a:r>
              <a:rPr lang="en-GB" sz="1600" dirty="0">
                <a:solidFill>
                  <a:srgbClr val="00B050"/>
                </a:solidFill>
              </a:rPr>
              <a:t> </a:t>
            </a:r>
            <a:r>
              <a:rPr lang="cs-CZ" sz="1600" dirty="0">
                <a:solidFill>
                  <a:srgbClr val="00B050"/>
                </a:solidFill>
              </a:rPr>
              <a:t>OECD STANDARD</a:t>
            </a:r>
            <a:r>
              <a:rPr lang="en-GB" sz="1600" dirty="0">
                <a:solidFill>
                  <a:srgbClr val="00B050"/>
                </a:solidFill>
              </a:rPr>
              <a:t> (TG</a:t>
            </a:r>
            <a:r>
              <a:rPr lang="cs-CZ" sz="1600" dirty="0">
                <a:solidFill>
                  <a:srgbClr val="00B050"/>
                </a:solidFill>
              </a:rPr>
              <a:t> </a:t>
            </a:r>
            <a:r>
              <a:rPr lang="en-GB" sz="1600" dirty="0">
                <a:solidFill>
                  <a:srgbClr val="00B050"/>
                </a:solidFill>
              </a:rPr>
              <a:t>423)</a:t>
            </a:r>
          </a:p>
          <a:p>
            <a:pPr>
              <a:buFont typeface="Arial" charset="0"/>
              <a:buChar char="•"/>
            </a:pPr>
            <a:r>
              <a:rPr lang="en-GB" sz="1600" dirty="0" err="1">
                <a:solidFill>
                  <a:srgbClr val="00B050"/>
                </a:solidFill>
              </a:rPr>
              <a:t>Vyhl</a:t>
            </a:r>
            <a:r>
              <a:rPr lang="en-GB" sz="1600" dirty="0">
                <a:solidFill>
                  <a:srgbClr val="00B050"/>
                </a:solidFill>
              </a:rPr>
              <a:t>. 443/2004 – </a:t>
            </a:r>
            <a:r>
              <a:rPr lang="en-GB" sz="1600" dirty="0" err="1">
                <a:solidFill>
                  <a:srgbClr val="00B050"/>
                </a:solidFill>
              </a:rPr>
              <a:t>metoda</a:t>
            </a:r>
            <a:r>
              <a:rPr lang="en-GB" sz="1600" dirty="0">
                <a:solidFill>
                  <a:srgbClr val="00B050"/>
                </a:solidFill>
              </a:rPr>
              <a:t> B.1 (str. 16-31)</a:t>
            </a:r>
          </a:p>
          <a:p>
            <a:pPr>
              <a:buFont typeface="Arial" charset="0"/>
              <a:buChar char="•"/>
            </a:pPr>
            <a:endParaRPr lang="en-GB" sz="1600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5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922114"/>
          </a:xfrm>
        </p:spPr>
        <p:txBody>
          <a:bodyPr/>
          <a:lstStyle/>
          <a:p>
            <a:r>
              <a:rPr lang="en-GB" dirty="0" err="1">
                <a:solidFill>
                  <a:schemeClr val="tx1"/>
                </a:solidFill>
              </a:rPr>
              <a:t>Třídy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akutní</a:t>
            </a:r>
            <a:r>
              <a:rPr lang="en-GB" dirty="0">
                <a:solidFill>
                  <a:schemeClr val="tx1"/>
                </a:solidFill>
              </a:rPr>
              <a:t> toxicity (</a:t>
            </a:r>
            <a:r>
              <a:rPr lang="en-GB" dirty="0" err="1">
                <a:solidFill>
                  <a:schemeClr val="tx1"/>
                </a:solidFill>
              </a:rPr>
              <a:t>podle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zákona</a:t>
            </a:r>
            <a:r>
              <a:rPr lang="en-GB" dirty="0">
                <a:solidFill>
                  <a:schemeClr val="tx1"/>
                </a:solidFill>
              </a:rPr>
              <a:t> o </a:t>
            </a:r>
            <a:r>
              <a:rPr lang="en-GB" dirty="0" err="1">
                <a:solidFill>
                  <a:schemeClr val="tx1"/>
                </a:solidFill>
              </a:rPr>
              <a:t>chemických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látkách</a:t>
            </a:r>
            <a:r>
              <a:rPr lang="en-GB" dirty="0">
                <a:solidFill>
                  <a:schemeClr val="tx1"/>
                </a:solidFill>
              </a:rPr>
              <a:t>)</a:t>
            </a:r>
            <a:endParaRPr lang="en-GB" dirty="0"/>
          </a:p>
        </p:txBody>
      </p:sp>
      <p:pic>
        <p:nvPicPr>
          <p:cNvPr id="11776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700808"/>
            <a:ext cx="8572754" cy="386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2345432"/>
            <a:ext cx="7772400" cy="1371600"/>
          </a:xfrm>
        </p:spPr>
        <p:txBody>
          <a:bodyPr/>
          <a:lstStyle/>
          <a:p>
            <a:r>
              <a:rPr lang="cs-CZ" sz="3600" dirty="0">
                <a:solidFill>
                  <a:schemeClr val="tx1"/>
                </a:solidFill>
              </a:rPr>
              <a:t>Správná laboratorní praxe</a:t>
            </a:r>
            <a:br>
              <a:rPr lang="cs-CZ" sz="3600" dirty="0">
                <a:solidFill>
                  <a:schemeClr val="tx1"/>
                </a:solidFill>
              </a:rPr>
            </a:br>
            <a:r>
              <a:rPr lang="cs-CZ" sz="3600" dirty="0">
                <a:solidFill>
                  <a:schemeClr val="tx1"/>
                </a:solidFill>
              </a:rPr>
              <a:t>modely – testy - studie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77688" y="1115144"/>
            <a:ext cx="8686800" cy="541020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000" dirty="0"/>
              <a:t>V</a:t>
            </a:r>
            <a:r>
              <a:rPr lang="cs-CZ" sz="2000" dirty="0" err="1"/>
              <a:t>yšetření</a:t>
            </a:r>
            <a:r>
              <a:rPr lang="cs-CZ" sz="2000" dirty="0"/>
              <a:t> specifických efektů při dlouhodobém (opakovaném) podávání</a:t>
            </a:r>
            <a:endParaRPr lang="en-US" sz="2000" dirty="0"/>
          </a:p>
          <a:p>
            <a:pPr>
              <a:lnSpc>
                <a:spcPct val="80000"/>
              </a:lnSpc>
            </a:pPr>
            <a:endParaRPr lang="en-GB" sz="2000" dirty="0"/>
          </a:p>
          <a:p>
            <a:pPr>
              <a:lnSpc>
                <a:spcPct val="80000"/>
              </a:lnSpc>
            </a:pPr>
            <a:r>
              <a:rPr lang="cs-CZ" sz="2000" dirty="0"/>
              <a:t>Dávky pro testování se odvozují z akutní toxicity </a:t>
            </a:r>
            <a:r>
              <a:rPr lang="en-GB" sz="2000" dirty="0" err="1"/>
              <a:t>nebo</a:t>
            </a:r>
            <a:r>
              <a:rPr lang="en-GB" sz="2000" dirty="0"/>
              <a:t> </a:t>
            </a:r>
            <a:r>
              <a:rPr lang="en-GB" sz="2000" dirty="0" err="1"/>
              <a:t>podle</a:t>
            </a:r>
            <a:r>
              <a:rPr lang="en-GB" sz="2000" dirty="0"/>
              <a:t> </a:t>
            </a:r>
            <a:r>
              <a:rPr lang="en-GB" sz="2000" dirty="0" err="1"/>
              <a:t>obvyklého</a:t>
            </a:r>
            <a:r>
              <a:rPr lang="en-GB" sz="2000" dirty="0"/>
              <a:t> </a:t>
            </a:r>
            <a:r>
              <a:rPr lang="en-GB" sz="2000" dirty="0" err="1"/>
              <a:t>podávání</a:t>
            </a:r>
            <a:r>
              <a:rPr lang="en-GB" sz="2000" dirty="0"/>
              <a:t> (</a:t>
            </a:r>
            <a:r>
              <a:rPr lang="en-GB" sz="2000" dirty="0" err="1"/>
              <a:t>např</a:t>
            </a:r>
            <a:r>
              <a:rPr lang="en-GB" sz="2000" dirty="0"/>
              <a:t>. </a:t>
            </a:r>
            <a:r>
              <a:rPr lang="en-GB" sz="2000" dirty="0" err="1"/>
              <a:t>léčiva</a:t>
            </a:r>
            <a:r>
              <a:rPr lang="en-GB" sz="2000" dirty="0"/>
              <a:t>)</a:t>
            </a:r>
            <a:endParaRPr lang="cs-CZ" sz="2000" dirty="0"/>
          </a:p>
          <a:p>
            <a:pPr>
              <a:lnSpc>
                <a:spcPct val="80000"/>
              </a:lnSpc>
            </a:pP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/>
              <a:t>Délka studie závisí na „předpokládaném“ schématu podávání látky </a:t>
            </a:r>
          </a:p>
          <a:p>
            <a:pPr>
              <a:lnSpc>
                <a:spcPct val="80000"/>
              </a:lnSpc>
            </a:pPr>
            <a:r>
              <a:rPr lang="cs-CZ" sz="2000" dirty="0"/>
              <a:t>př. Léčivo </a:t>
            </a:r>
            <a:br>
              <a:rPr lang="cs-CZ" sz="2000" dirty="0"/>
            </a:br>
            <a:r>
              <a:rPr lang="cs-CZ" sz="1600" b="1" dirty="0"/>
              <a:t>	předpokládané podávání	 </a:t>
            </a:r>
            <a:r>
              <a:rPr lang="en-GB" sz="1600" b="1" dirty="0"/>
              <a:t>	</a:t>
            </a:r>
            <a:r>
              <a:rPr lang="cs-CZ" sz="1600" b="1" dirty="0"/>
              <a:t>délka studie</a:t>
            </a:r>
          </a:p>
          <a:p>
            <a:pPr lvl="2">
              <a:lnSpc>
                <a:spcPct val="80000"/>
              </a:lnSpc>
            </a:pPr>
            <a:r>
              <a:rPr lang="cs-CZ" sz="1600" dirty="0"/>
              <a:t>1-2 d/</a:t>
            </a:r>
            <a:r>
              <a:rPr lang="cs-CZ" sz="1600" dirty="0" err="1"/>
              <a:t>wk</a:t>
            </a:r>
            <a:r>
              <a:rPr lang="cs-CZ" sz="1600" dirty="0"/>
              <a:t>			2 </a:t>
            </a:r>
            <a:r>
              <a:rPr lang="cs-CZ" sz="1600" dirty="0" err="1"/>
              <a:t>wks</a:t>
            </a:r>
            <a:endParaRPr lang="cs-CZ" sz="1600" dirty="0"/>
          </a:p>
          <a:p>
            <a:pPr lvl="2">
              <a:lnSpc>
                <a:spcPct val="80000"/>
              </a:lnSpc>
            </a:pPr>
            <a:r>
              <a:rPr lang="cs-CZ" sz="1600" dirty="0"/>
              <a:t>1,2,3 ...7 d			4 </a:t>
            </a:r>
            <a:r>
              <a:rPr lang="cs-CZ" sz="1600" dirty="0" err="1"/>
              <a:t>wks</a:t>
            </a:r>
            <a:endParaRPr lang="cs-CZ" sz="1600" dirty="0"/>
          </a:p>
          <a:p>
            <a:pPr lvl="2">
              <a:lnSpc>
                <a:spcPct val="80000"/>
              </a:lnSpc>
            </a:pPr>
            <a:r>
              <a:rPr lang="cs-CZ" sz="1600" dirty="0"/>
              <a:t>Opak 1-30 d			4 </a:t>
            </a:r>
            <a:r>
              <a:rPr lang="cs-CZ" sz="1600" dirty="0" err="1"/>
              <a:t>months</a:t>
            </a:r>
            <a:endParaRPr lang="cs-CZ" sz="1600" dirty="0"/>
          </a:p>
          <a:p>
            <a:pPr lvl="2">
              <a:lnSpc>
                <a:spcPct val="80000"/>
              </a:lnSpc>
            </a:pPr>
            <a:r>
              <a:rPr lang="cs-CZ" sz="1600" dirty="0"/>
              <a:t>Opak </a:t>
            </a:r>
            <a:r>
              <a:rPr lang="en-US" sz="1600" dirty="0"/>
              <a:t>&gt; 30 d		</a:t>
            </a:r>
            <a:r>
              <a:rPr lang="cs-CZ" sz="1600" dirty="0"/>
              <a:t>	</a:t>
            </a:r>
            <a:r>
              <a:rPr lang="en-US" sz="1600" dirty="0"/>
              <a:t>6 months</a:t>
            </a:r>
          </a:p>
          <a:p>
            <a:pPr>
              <a:lnSpc>
                <a:spcPct val="80000"/>
              </a:lnSpc>
            </a:pP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b="1" dirty="0"/>
              <a:t>Složitý design a řada požadavků </a:t>
            </a:r>
            <a:endParaRPr lang="en-GB" sz="2000" b="1" dirty="0"/>
          </a:p>
          <a:p>
            <a:pPr lvl="1">
              <a:lnSpc>
                <a:spcPct val="80000"/>
              </a:lnSpc>
            </a:pPr>
            <a:r>
              <a:rPr lang="cs-CZ" sz="1600" dirty="0"/>
              <a:t>Zvířata</a:t>
            </a:r>
            <a:r>
              <a:rPr lang="en-US" sz="1600" dirty="0"/>
              <a:t> </a:t>
            </a:r>
            <a:r>
              <a:rPr lang="cs-CZ" sz="1600" dirty="0"/>
              <a:t>(více druhů, stáří, pohlaví…), počty ve skupině </a:t>
            </a:r>
            <a:endParaRPr lang="en-GB" sz="1600" dirty="0"/>
          </a:p>
          <a:p>
            <a:pPr lvl="1">
              <a:lnSpc>
                <a:spcPct val="80000"/>
              </a:lnSpc>
            </a:pPr>
            <a:r>
              <a:rPr lang="cs-CZ" sz="2000" dirty="0"/>
              <a:t>Vyhodnocení - pitva (definované úkony), statistika …</a:t>
            </a:r>
          </a:p>
          <a:p>
            <a:pPr>
              <a:lnSpc>
                <a:spcPct val="80000"/>
              </a:lnSpc>
            </a:pP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000" dirty="0"/>
              <a:t>Ekonomická náročnost , etické problémy  </a:t>
            </a:r>
            <a:r>
              <a:rPr lang="cs-CZ" sz="2000" dirty="0">
                <a:sym typeface="Wingdings" pitchFamily="2" charset="2"/>
              </a:rPr>
              <a:t></a:t>
            </a:r>
            <a:r>
              <a:rPr lang="en-US" sz="2000" dirty="0">
                <a:sym typeface="Wingdings" pitchFamily="2" charset="2"/>
              </a:rPr>
              <a:t> pot</a:t>
            </a:r>
            <a:r>
              <a:rPr lang="en-GB" sz="2000" dirty="0" err="1">
                <a:sym typeface="Wingdings" pitchFamily="2" charset="2"/>
              </a:rPr>
              <a:t>řeba</a:t>
            </a:r>
            <a:r>
              <a:rPr lang="en-GB" sz="2000" dirty="0">
                <a:sym typeface="Wingdings" pitchFamily="2" charset="2"/>
              </a:rPr>
              <a:t> </a:t>
            </a:r>
            <a:r>
              <a:rPr lang="cs-CZ" sz="2000" dirty="0"/>
              <a:t>GLP</a:t>
            </a:r>
          </a:p>
          <a:p>
            <a:pPr>
              <a:lnSpc>
                <a:spcPct val="80000"/>
              </a:lnSpc>
            </a:pPr>
            <a:endParaRPr lang="cs-CZ" sz="2000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/>
                </a:solidFill>
              </a:rPr>
              <a:t>Chronická</a:t>
            </a:r>
            <a:r>
              <a:rPr lang="en-GB" dirty="0">
                <a:solidFill>
                  <a:schemeClr val="tx1"/>
                </a:solidFill>
              </a:rPr>
              <a:t> a </a:t>
            </a:r>
            <a:r>
              <a:rPr lang="en-GB" dirty="0" err="1">
                <a:solidFill>
                  <a:schemeClr val="tx1"/>
                </a:solidFill>
              </a:rPr>
              <a:t>reprodukční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toxicita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4744"/>
            <a:ext cx="8305800" cy="4876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400" b="1" dirty="0"/>
              <a:t>Zjišťuje se vliv na </a:t>
            </a:r>
          </a:p>
          <a:p>
            <a:pPr lvl="1">
              <a:lnSpc>
                <a:spcPct val="80000"/>
              </a:lnSpc>
            </a:pPr>
            <a:r>
              <a:rPr lang="cs-CZ" sz="2000" dirty="0"/>
              <a:t>sexuální chování zvířat</a:t>
            </a:r>
          </a:p>
          <a:p>
            <a:pPr lvl="1">
              <a:lnSpc>
                <a:spcPct val="80000"/>
              </a:lnSpc>
            </a:pPr>
            <a:r>
              <a:rPr lang="cs-CZ" sz="2000" dirty="0"/>
              <a:t>prenatální mortalitu</a:t>
            </a:r>
          </a:p>
          <a:p>
            <a:pPr lvl="1">
              <a:lnSpc>
                <a:spcPct val="80000"/>
              </a:lnSpc>
            </a:pPr>
            <a:r>
              <a:rPr lang="cs-CZ" sz="2000" dirty="0"/>
              <a:t>fetální abnormality </a:t>
            </a:r>
            <a:r>
              <a:rPr lang="en-US" sz="2000" dirty="0"/>
              <a:t>&amp; </a:t>
            </a:r>
            <a:r>
              <a:rPr lang="en-US" sz="2000" dirty="0" err="1"/>
              <a:t>po</a:t>
            </a:r>
            <a:r>
              <a:rPr lang="cs-CZ" sz="2000" dirty="0"/>
              <a:t>škození během života</a:t>
            </a:r>
          </a:p>
          <a:p>
            <a:pPr lvl="1">
              <a:lnSpc>
                <a:spcPct val="80000"/>
              </a:lnSpc>
            </a:pPr>
            <a:endParaRPr lang="cs-CZ" sz="2000" dirty="0"/>
          </a:p>
          <a:p>
            <a:pPr>
              <a:lnSpc>
                <a:spcPct val="80000"/>
              </a:lnSpc>
            </a:pPr>
            <a:r>
              <a:rPr lang="cs-CZ" sz="2400" b="1" dirty="0"/>
              <a:t> Experimenty</a:t>
            </a:r>
          </a:p>
          <a:p>
            <a:pPr lvl="1">
              <a:lnSpc>
                <a:spcPct val="80000"/>
              </a:lnSpc>
            </a:pPr>
            <a:r>
              <a:rPr lang="cs-CZ" sz="2000" dirty="0"/>
              <a:t>změny fertility, vliv na F a M gamety (poměry narozených F a M)</a:t>
            </a:r>
            <a:r>
              <a:rPr lang="en-US" sz="2000" dirty="0"/>
              <a:t>; </a:t>
            </a:r>
            <a:r>
              <a:rPr lang="en-US" sz="2000" dirty="0" err="1"/>
              <a:t>toxicita</a:t>
            </a:r>
            <a:r>
              <a:rPr lang="en-US" sz="2000" dirty="0"/>
              <a:t> pro </a:t>
            </a:r>
            <a:r>
              <a:rPr lang="en-US" sz="2000" dirty="0" err="1"/>
              <a:t>embr</a:t>
            </a:r>
            <a:r>
              <a:rPr lang="cs-CZ" sz="2000" dirty="0" err="1"/>
              <a:t>ya</a:t>
            </a:r>
            <a:r>
              <a:rPr lang="cs-CZ" sz="2000" dirty="0"/>
              <a:t> a féty, změny gravidity ovlivňující fety, vliv na růst a vývoj dělohy a placenty, porod, postnatální vývoj a laktaci matky, vliv na potomstvo (</a:t>
            </a:r>
            <a:r>
              <a:rPr lang="cs-CZ" sz="2000" i="1" dirty="0"/>
              <a:t>schopnost učení</a:t>
            </a:r>
            <a:r>
              <a:rPr lang="cs-CZ" sz="2000" dirty="0"/>
              <a:t>)</a:t>
            </a:r>
          </a:p>
          <a:p>
            <a:pPr>
              <a:lnSpc>
                <a:spcPct val="80000"/>
              </a:lnSpc>
            </a:pPr>
            <a:endParaRPr lang="en-GB" sz="2400" dirty="0"/>
          </a:p>
          <a:p>
            <a:pPr>
              <a:lnSpc>
                <a:spcPct val="80000"/>
              </a:lnSpc>
            </a:pPr>
            <a:r>
              <a:rPr lang="cs-CZ" sz="2400" b="1" dirty="0"/>
              <a:t>Složitý design a náročné vyhodnocení </a:t>
            </a:r>
          </a:p>
          <a:p>
            <a:pPr lvl="1">
              <a:lnSpc>
                <a:spcPct val="80000"/>
              </a:lnSpc>
            </a:pPr>
            <a:r>
              <a:rPr lang="en-GB" sz="2000" dirty="0" err="1"/>
              <a:t>Viz</a:t>
            </a:r>
            <a:r>
              <a:rPr lang="en-GB" sz="2000" dirty="0"/>
              <a:t> </a:t>
            </a:r>
            <a:r>
              <a:rPr lang="en-GB" sz="2000" dirty="0" err="1"/>
              <a:t>příklad</a:t>
            </a:r>
            <a:r>
              <a:rPr lang="en-GB" sz="2000" dirty="0"/>
              <a:t> – OECD 416 “Two-Generation Reproduction Toxicity Study”</a:t>
            </a:r>
            <a:endParaRPr lang="cs-CZ" sz="2000" dirty="0"/>
          </a:p>
        </p:txBody>
      </p:sp>
      <p:sp>
        <p:nvSpPr>
          <p:cNvPr id="5" name="Nadpis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</p:spPr>
        <p:txBody>
          <a:bodyPr/>
          <a:lstStyle/>
          <a:p>
            <a:r>
              <a:rPr lang="en-GB" dirty="0" err="1">
                <a:solidFill>
                  <a:schemeClr val="tx1"/>
                </a:solidFill>
              </a:rPr>
              <a:t>Chronická</a:t>
            </a:r>
            <a:r>
              <a:rPr lang="en-GB" dirty="0">
                <a:solidFill>
                  <a:schemeClr val="tx1"/>
                </a:solidFill>
              </a:rPr>
              <a:t> a </a:t>
            </a:r>
            <a:r>
              <a:rPr lang="en-GB" dirty="0" err="1">
                <a:solidFill>
                  <a:schemeClr val="tx1"/>
                </a:solidFill>
              </a:rPr>
              <a:t>reprodukční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toxicita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</p:spPr>
        <p:txBody>
          <a:bodyPr/>
          <a:lstStyle/>
          <a:p>
            <a:r>
              <a:rPr lang="en-GB" dirty="0" err="1">
                <a:solidFill>
                  <a:schemeClr val="tx1"/>
                </a:solidFill>
              </a:rPr>
              <a:t>Příklad</a:t>
            </a:r>
            <a:r>
              <a:rPr lang="en-GB" dirty="0">
                <a:solidFill>
                  <a:schemeClr val="tx1"/>
                </a:solidFill>
              </a:rPr>
              <a:t> OECD 416 </a:t>
            </a:r>
          </a:p>
        </p:txBody>
      </p:sp>
      <p:pic>
        <p:nvPicPr>
          <p:cNvPr id="404482" name="Picture 2" descr="http://image.slidesharecdn.com/norcalsot2007holson-140211153943-phpapp01/95/current-regulatory-requirements-in-developmental-and-reproductive-toxicity-assessments-segmental-study-designs-vs-the-biologic-continuum-12-638.jpg?cb=13921334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980728"/>
            <a:ext cx="7704856" cy="5784682"/>
          </a:xfrm>
          <a:prstGeom prst="rect">
            <a:avLst/>
          </a:prstGeom>
          <a:noFill/>
        </p:spPr>
      </p:pic>
      <p:sp>
        <p:nvSpPr>
          <p:cNvPr id="6" name="Elipsa 5"/>
          <p:cNvSpPr/>
          <p:nvPr/>
        </p:nvSpPr>
        <p:spPr>
          <a:xfrm>
            <a:off x="1115616" y="2348880"/>
            <a:ext cx="8208912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Šipka doprava 6"/>
          <p:cNvSpPr/>
          <p:nvPr/>
        </p:nvSpPr>
        <p:spPr>
          <a:xfrm>
            <a:off x="6948264" y="2420888"/>
            <a:ext cx="1944216" cy="72008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/>
              <a:t>Viz</a:t>
            </a:r>
            <a:r>
              <a:rPr lang="en-GB" dirty="0"/>
              <a:t> </a:t>
            </a:r>
            <a:r>
              <a:rPr lang="en-GB" dirty="0" err="1"/>
              <a:t>další</a:t>
            </a:r>
            <a:r>
              <a:rPr lang="en-GB" dirty="0"/>
              <a:t> </a:t>
            </a:r>
            <a:r>
              <a:rPr lang="en-GB" dirty="0" err="1"/>
              <a:t>strana</a:t>
            </a:r>
            <a:endParaRPr lang="en-GB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</p:spPr>
        <p:txBody>
          <a:bodyPr/>
          <a:lstStyle/>
          <a:p>
            <a:r>
              <a:rPr lang="en-GB" dirty="0" err="1">
                <a:solidFill>
                  <a:schemeClr val="tx1"/>
                </a:solidFill>
              </a:rPr>
              <a:t>Příklad</a:t>
            </a:r>
            <a:r>
              <a:rPr lang="en-GB" dirty="0">
                <a:solidFill>
                  <a:schemeClr val="tx1"/>
                </a:solidFill>
              </a:rPr>
              <a:t> OECD 416 – zoom F0 </a:t>
            </a:r>
            <a:r>
              <a:rPr lang="en-GB" dirty="0" err="1">
                <a:solidFill>
                  <a:schemeClr val="tx1"/>
                </a:solidFill>
              </a:rPr>
              <a:t>generace</a:t>
            </a:r>
            <a:r>
              <a:rPr lang="en-GB" dirty="0">
                <a:solidFill>
                  <a:schemeClr val="tx1"/>
                </a:solidFill>
              </a:rPr>
              <a:t>/</a:t>
            </a:r>
            <a:r>
              <a:rPr lang="en-GB" dirty="0" err="1">
                <a:solidFill>
                  <a:schemeClr val="tx1"/>
                </a:solidFill>
              </a:rPr>
              <a:t>expozice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11650" name="Picture 2" descr="http://pharmaceuticalintelligence.files.wordpress.com/2012/11/slide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196752"/>
            <a:ext cx="7362825" cy="5524500"/>
          </a:xfrm>
          <a:prstGeom prst="rect">
            <a:avLst/>
          </a:prstGeom>
          <a:noFill/>
        </p:spPr>
      </p:pic>
      <p:sp>
        <p:nvSpPr>
          <p:cNvPr id="6" name="Elipsa 5"/>
          <p:cNvSpPr/>
          <p:nvPr/>
        </p:nvSpPr>
        <p:spPr>
          <a:xfrm>
            <a:off x="683568" y="1412776"/>
            <a:ext cx="792088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Elipsa 6"/>
          <p:cNvSpPr/>
          <p:nvPr/>
        </p:nvSpPr>
        <p:spPr>
          <a:xfrm>
            <a:off x="1043608" y="1844824"/>
            <a:ext cx="792088" cy="5040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/>
                </a:solidFill>
              </a:rPr>
              <a:t>Příklad</a:t>
            </a:r>
            <a:r>
              <a:rPr lang="en-GB" dirty="0">
                <a:solidFill>
                  <a:schemeClr val="tx1"/>
                </a:solidFill>
              </a:rPr>
              <a:t> OECD 416 – </a:t>
            </a:r>
            <a:r>
              <a:rPr lang="en-GB" dirty="0" err="1">
                <a:solidFill>
                  <a:schemeClr val="tx1"/>
                </a:solidFill>
              </a:rPr>
              <a:t>sbírané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výsledky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>
          <a:xfrm>
            <a:off x="179512" y="1052736"/>
            <a:ext cx="4320480" cy="5112568"/>
          </a:xfrm>
        </p:spPr>
        <p:txBody>
          <a:bodyPr>
            <a:noAutofit/>
          </a:bodyPr>
          <a:lstStyle/>
          <a:p>
            <a:r>
              <a:rPr lang="en-GB" sz="1300" dirty="0"/>
              <a:t>- food consumption, and water consumption if available, food efficiency (body weight gain per</a:t>
            </a:r>
          </a:p>
          <a:p>
            <a:r>
              <a:rPr lang="en-GB" sz="1300" dirty="0"/>
              <a:t>gram of food consumed), and test material consumption for P and F1 animals, except for the</a:t>
            </a:r>
          </a:p>
          <a:p>
            <a:r>
              <a:rPr lang="en-GB" sz="1300" dirty="0"/>
              <a:t>period of cohabitation</a:t>
            </a:r>
          </a:p>
          <a:p>
            <a:r>
              <a:rPr lang="en-GB" sz="1300" dirty="0"/>
              <a:t>and for at least the last third of lactation.</a:t>
            </a:r>
          </a:p>
          <a:p>
            <a:r>
              <a:rPr lang="en-GB" sz="1300" dirty="0"/>
              <a:t>- absorption data (if available);</a:t>
            </a:r>
          </a:p>
          <a:p>
            <a:r>
              <a:rPr lang="en-GB" sz="1300" dirty="0"/>
              <a:t>- body weight data for P and F1 animals selected for mating;</a:t>
            </a:r>
          </a:p>
          <a:p>
            <a:r>
              <a:rPr lang="en-GB" sz="1300" dirty="0"/>
              <a:t>- litter and pup weight data;</a:t>
            </a:r>
          </a:p>
          <a:p>
            <a:r>
              <a:rPr lang="en-GB" sz="1300" dirty="0"/>
              <a:t>- body weight at sacrifice and absolute and relative organ weight data for the parental animals;</a:t>
            </a:r>
          </a:p>
          <a:p>
            <a:r>
              <a:rPr lang="en-GB" sz="1300" dirty="0"/>
              <a:t>- nature, severity and duration of clinical observations (whether reversible or not);</a:t>
            </a:r>
          </a:p>
          <a:p>
            <a:r>
              <a:rPr lang="en-GB" sz="1300" dirty="0"/>
              <a:t>- time of death during the study or whether animals survived to termination;</a:t>
            </a:r>
          </a:p>
          <a:p>
            <a:r>
              <a:rPr lang="en-GB" sz="1300" dirty="0"/>
              <a:t>- toxic response data by sex and dose, including indices of mating, fertility, gestation, birth,</a:t>
            </a:r>
          </a:p>
          <a:p>
            <a:r>
              <a:rPr lang="en-GB" sz="1300" dirty="0"/>
              <a:t>viability, and lactation; the report should indicate the numbers used in calculating these</a:t>
            </a:r>
          </a:p>
          <a:p>
            <a:r>
              <a:rPr lang="en-GB" sz="1300" dirty="0"/>
              <a:t>indices.</a:t>
            </a:r>
          </a:p>
          <a:p>
            <a:r>
              <a:rPr lang="en-GB" sz="1300" dirty="0"/>
              <a:t>- toxic or other effects on reproduction, offspring, postnatal growth, etc.;</a:t>
            </a:r>
          </a:p>
        </p:txBody>
      </p:sp>
      <p:sp>
        <p:nvSpPr>
          <p:cNvPr id="10" name="Zástupný symbol pro obsah 8"/>
          <p:cNvSpPr txBox="1">
            <a:spLocks/>
          </p:cNvSpPr>
          <p:nvPr/>
        </p:nvSpPr>
        <p:spPr bwMode="auto">
          <a:xfrm>
            <a:off x="4572000" y="1052736"/>
            <a:ext cx="4320480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necropsy findings;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detailed description of all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histopathological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findings;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number of P and F1 females cycling normally and cycle length;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total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cauda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epididymal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sperm number, percent progressively motile sperm, percent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morphologically normal sperm, and percent of sperm with each identified abnormality;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time-to-mating, including the number of days until mating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gestation length;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number of implantations, corpora </a:t>
            </a:r>
            <a:r>
              <a:rPr kumimoji="0" lang="en-GB" sz="1300" b="0" i="0" u="none" strike="noStrike" kern="1200" cap="none" spc="0" normalizeH="0" baseline="0" noProof="0" dirty="0" err="1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lutea</a:t>
            </a: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, litter size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number of live births and post-implantation loss;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number of pups with grossly visible abnormalities, if determined the number of runts should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be reported;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data on physical landmarks in pups and other postnatal developmental data; physical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landmarks evaluated should be justified;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data on functional observations in pups and adults, as applicable;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 statistical treatment of results, where appropriate.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srgbClr val="81818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Discussion of results.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srgbClr val="81818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GB" sz="1300" b="0" i="0" u="none" strike="noStrike" kern="1200" cap="none" spc="0" normalizeH="0" baseline="0" noProof="0" dirty="0">
                <a:ln>
                  <a:noFill/>
                </a:ln>
                <a:solidFill>
                  <a:srgbClr val="818184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Conclusions, i</a:t>
            </a:r>
            <a:r>
              <a:rPr kumimoji="0" lang="en-GB" sz="1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ncluding NOAEL values for maternal and offspring effects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srgbClr val="81818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srgbClr val="81818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Tx/>
              <a:buFont typeface="Arial" charset="0"/>
              <a:buChar char="•"/>
              <a:tabLst/>
              <a:defRPr/>
            </a:pPr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srgbClr val="818184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752"/>
            <a:ext cx="8305800" cy="5040560"/>
          </a:xfrm>
        </p:spPr>
        <p:txBody>
          <a:bodyPr>
            <a:normAutofit fontScale="92500" lnSpcReduction="10000"/>
          </a:bodyPr>
          <a:lstStyle/>
          <a:p>
            <a:r>
              <a:rPr lang="cs-CZ" sz="2000" b="1" dirty="0">
                <a:solidFill>
                  <a:schemeClr val="tx1"/>
                </a:solidFill>
              </a:rPr>
              <a:t>Mutagenní a </a:t>
            </a:r>
            <a:r>
              <a:rPr lang="cs-CZ" sz="2000" b="1" dirty="0" err="1">
                <a:solidFill>
                  <a:schemeClr val="tx1"/>
                </a:solidFill>
              </a:rPr>
              <a:t>genotoxické</a:t>
            </a:r>
            <a:r>
              <a:rPr lang="cs-CZ" sz="2000" b="1" dirty="0">
                <a:solidFill>
                  <a:schemeClr val="tx1"/>
                </a:solidFill>
              </a:rPr>
              <a:t> látky</a:t>
            </a: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cs-CZ" sz="2000" dirty="0"/>
              <a:t>– zpravidla považovány za karcinogenní </a:t>
            </a:r>
          </a:p>
          <a:p>
            <a:pPr lvl="1"/>
            <a:r>
              <a:rPr lang="cs-CZ" sz="2000" dirty="0"/>
              <a:t>Rakovina – velký problém pro západní civilizaci</a:t>
            </a:r>
          </a:p>
          <a:p>
            <a:pPr lvl="1"/>
            <a:r>
              <a:rPr lang="cs-CZ" sz="2000" dirty="0"/>
              <a:t>Oproti jiným toxickým látkám - karcinogeny jsou považovány za „</a:t>
            </a:r>
            <a:r>
              <a:rPr lang="cs-CZ" sz="2000" dirty="0" err="1"/>
              <a:t>bezprahově</a:t>
            </a:r>
            <a:r>
              <a:rPr lang="cs-CZ" sz="2000" dirty="0"/>
              <a:t> působící“</a:t>
            </a:r>
          </a:p>
          <a:p>
            <a:pPr lvl="2"/>
            <a:r>
              <a:rPr lang="cs-CZ" sz="1800" dirty="0"/>
              <a:t>Neexistuje bezpečná dávka (i jedna molekula může vyvolat efekt)</a:t>
            </a:r>
          </a:p>
          <a:p>
            <a:endParaRPr lang="cs-CZ" sz="2400" dirty="0"/>
          </a:p>
          <a:p>
            <a:r>
              <a:rPr lang="cs-CZ" sz="2000" b="1" dirty="0">
                <a:solidFill>
                  <a:schemeClr val="tx1"/>
                </a:solidFill>
              </a:rPr>
              <a:t>Experimentální průkaz </a:t>
            </a:r>
            <a:r>
              <a:rPr lang="cs-CZ" sz="2000" b="1" dirty="0" err="1">
                <a:solidFill>
                  <a:schemeClr val="tx1"/>
                </a:solidFill>
              </a:rPr>
              <a:t>karcinogenity</a:t>
            </a:r>
            <a:r>
              <a:rPr lang="cs-CZ" sz="2000" dirty="0">
                <a:solidFill>
                  <a:schemeClr val="tx1"/>
                </a:solidFill>
              </a:rPr>
              <a:t> </a:t>
            </a:r>
            <a:r>
              <a:rPr lang="cs-CZ" sz="2000" dirty="0"/>
              <a:t>– nejnáročnější studie </a:t>
            </a:r>
            <a:r>
              <a:rPr lang="cs-CZ" sz="2000" i="1" dirty="0"/>
              <a:t>(celoživotní expozice, stovky zvířat v experimentu …)</a:t>
            </a:r>
          </a:p>
          <a:p>
            <a:pPr lvl="1"/>
            <a:r>
              <a:rPr lang="cs-CZ" sz="2000" dirty="0"/>
              <a:t>POZOR - ne vždy však existují korelace výsledků - zvíře vs. člověk (!)</a:t>
            </a:r>
          </a:p>
          <a:p>
            <a:endParaRPr lang="cs-CZ" sz="2400" dirty="0"/>
          </a:p>
          <a:p>
            <a:r>
              <a:rPr lang="cs-CZ" sz="2400" dirty="0"/>
              <a:t>Řada klasifikačních schémat chemických látek</a:t>
            </a:r>
            <a:endParaRPr lang="en-US" sz="2400" dirty="0"/>
          </a:p>
          <a:p>
            <a:pPr lvl="1"/>
            <a:r>
              <a:rPr lang="en-GB" sz="2000" dirty="0"/>
              <a:t>Pro </a:t>
            </a:r>
            <a:r>
              <a:rPr lang="en-GB" sz="2000" dirty="0" err="1"/>
              <a:t>karcinogeny</a:t>
            </a:r>
            <a:r>
              <a:rPr lang="en-GB" sz="2000" dirty="0"/>
              <a:t> </a:t>
            </a:r>
            <a:r>
              <a:rPr lang="cs-CZ" sz="2000" dirty="0"/>
              <a:t>WHO (Světová zdravotnická organizace)</a:t>
            </a:r>
            <a:r>
              <a:rPr lang="en-GB" sz="2000" dirty="0"/>
              <a:t> a </a:t>
            </a:r>
            <a:r>
              <a:rPr lang="en-GB" sz="2000" dirty="0" err="1"/>
              <a:t>její</a:t>
            </a:r>
            <a:r>
              <a:rPr lang="en-GB" sz="2000" dirty="0"/>
              <a:t> </a:t>
            </a:r>
            <a:r>
              <a:rPr lang="cs-CZ" sz="2000" dirty="0"/>
              <a:t>IARC</a:t>
            </a:r>
            <a:r>
              <a:rPr lang="en-US" sz="2000" dirty="0"/>
              <a:t> </a:t>
            </a:r>
            <a:r>
              <a:rPr lang="cs-CZ" sz="2000" dirty="0"/>
              <a:t>- </a:t>
            </a:r>
            <a:r>
              <a:rPr lang="cs-CZ" sz="2000" dirty="0" err="1"/>
              <a:t>Intern</a:t>
            </a:r>
            <a:r>
              <a:rPr lang="en-GB" sz="2000" dirty="0" err="1"/>
              <a:t>ational</a:t>
            </a:r>
            <a:r>
              <a:rPr lang="cs-CZ" sz="2000" dirty="0"/>
              <a:t> </a:t>
            </a:r>
            <a:r>
              <a:rPr lang="cs-CZ" sz="2000" dirty="0" err="1"/>
              <a:t>Agency</a:t>
            </a:r>
            <a:r>
              <a:rPr lang="cs-CZ" sz="2000" dirty="0"/>
              <a:t> </a:t>
            </a:r>
            <a:r>
              <a:rPr lang="cs-CZ" sz="2000" dirty="0" err="1"/>
              <a:t>for</a:t>
            </a:r>
            <a:r>
              <a:rPr lang="cs-CZ" sz="2000" dirty="0"/>
              <a:t> </a:t>
            </a:r>
            <a:r>
              <a:rPr lang="cs-CZ" sz="2000" dirty="0" err="1"/>
              <a:t>Research</a:t>
            </a:r>
            <a:r>
              <a:rPr lang="cs-CZ" sz="2000" dirty="0"/>
              <a:t> of </a:t>
            </a:r>
            <a:r>
              <a:rPr lang="cs-CZ" sz="2000" dirty="0" err="1"/>
              <a:t>Cancer</a:t>
            </a:r>
            <a:endParaRPr lang="cs-CZ" sz="2000" dirty="0"/>
          </a:p>
          <a:p>
            <a:endParaRPr lang="cs-CZ" sz="2400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>
                <a:solidFill>
                  <a:schemeClr val="tx1"/>
                </a:solidFill>
              </a:rPr>
              <a:t>Hodnocení</a:t>
            </a:r>
            <a:r>
              <a:rPr lang="en-GB" b="1" dirty="0">
                <a:solidFill>
                  <a:schemeClr val="tx1"/>
                </a:solidFill>
              </a:rPr>
              <a:t> KARCINOGENITY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6"/>
          <p:cNvPicPr>
            <a:picLocks noChangeAspect="1" noChangeArrowheads="1"/>
          </p:cNvPicPr>
          <p:nvPr/>
        </p:nvPicPr>
        <p:blipFill>
          <a:blip r:embed="rId3" cstate="print"/>
          <a:srcRect l="1428" t="11905" r="35715" b="19524"/>
          <a:stretch>
            <a:fillRect/>
          </a:stretch>
        </p:blipFill>
        <p:spPr bwMode="auto">
          <a:xfrm>
            <a:off x="76200" y="685800"/>
            <a:ext cx="8915400" cy="607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875" name="Text Box 7"/>
          <p:cNvSpPr txBox="1">
            <a:spLocks noChangeArrowheads="1"/>
          </p:cNvSpPr>
          <p:nvPr/>
        </p:nvSpPr>
        <p:spPr bwMode="auto">
          <a:xfrm>
            <a:off x="457200" y="152400"/>
            <a:ext cx="23828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/>
              <a:t>http:</a:t>
            </a:r>
            <a:r>
              <a:rPr lang="en-US"/>
              <a:t>//</a:t>
            </a:r>
            <a:r>
              <a:rPr lang="cs-CZ"/>
              <a:t>www.iarc.fr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1520" y="1124744"/>
            <a:ext cx="8640960" cy="547260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400" dirty="0" err="1">
                <a:solidFill>
                  <a:schemeClr val="tx1"/>
                </a:solidFill>
              </a:rPr>
              <a:t>Group</a:t>
            </a:r>
            <a:r>
              <a:rPr lang="cs-CZ" sz="2400" dirty="0">
                <a:solidFill>
                  <a:schemeClr val="tx1"/>
                </a:solidFill>
              </a:rPr>
              <a:t> 1: </a:t>
            </a:r>
            <a:r>
              <a:rPr lang="cs-CZ" sz="2400" dirty="0" err="1">
                <a:solidFill>
                  <a:schemeClr val="tx1"/>
                </a:solidFill>
              </a:rPr>
              <a:t>The</a:t>
            </a:r>
            <a:r>
              <a:rPr lang="cs-CZ" sz="2400" dirty="0">
                <a:solidFill>
                  <a:schemeClr val="tx1"/>
                </a:solidFill>
              </a:rPr>
              <a:t> agent (</a:t>
            </a:r>
            <a:r>
              <a:rPr lang="cs-CZ" sz="2400" dirty="0" err="1">
                <a:solidFill>
                  <a:schemeClr val="tx1"/>
                </a:solidFill>
              </a:rPr>
              <a:t>mixture</a:t>
            </a:r>
            <a:r>
              <a:rPr lang="cs-CZ" sz="2400" dirty="0">
                <a:solidFill>
                  <a:schemeClr val="tx1"/>
                </a:solidFill>
              </a:rPr>
              <a:t>) </a:t>
            </a:r>
            <a:r>
              <a:rPr lang="cs-CZ" sz="2400" b="1" dirty="0" err="1">
                <a:solidFill>
                  <a:schemeClr val="tx1"/>
                </a:solidFill>
              </a:rPr>
              <a:t>is</a:t>
            </a:r>
            <a:r>
              <a:rPr lang="cs-CZ" sz="2400" b="1" dirty="0">
                <a:solidFill>
                  <a:schemeClr val="tx1"/>
                </a:solidFill>
              </a:rPr>
              <a:t> </a:t>
            </a:r>
            <a:r>
              <a:rPr lang="cs-CZ" sz="2400" b="1" dirty="0" err="1">
                <a:solidFill>
                  <a:schemeClr val="tx1"/>
                </a:solidFill>
              </a:rPr>
              <a:t>carcinogenic</a:t>
            </a:r>
            <a:r>
              <a:rPr lang="cs-CZ" sz="2400" b="1" dirty="0">
                <a:solidFill>
                  <a:schemeClr val="tx1"/>
                </a:solidFill>
              </a:rPr>
              <a:t> </a:t>
            </a:r>
            <a:r>
              <a:rPr lang="cs-CZ" sz="2400" dirty="0">
                <a:solidFill>
                  <a:schemeClr val="tx1"/>
                </a:solidFill>
              </a:rPr>
              <a:t>to </a:t>
            </a:r>
            <a:r>
              <a:rPr lang="cs-CZ" sz="2400" dirty="0" err="1">
                <a:solidFill>
                  <a:schemeClr val="tx1"/>
                </a:solidFill>
              </a:rPr>
              <a:t>humans</a:t>
            </a:r>
            <a:r>
              <a:rPr lang="cs-CZ" sz="2400" dirty="0">
                <a:solidFill>
                  <a:schemeClr val="tx1"/>
                </a:solidFill>
              </a:rPr>
              <a:t>. </a:t>
            </a:r>
            <a:endParaRPr lang="en-GB" sz="2400" dirty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  <a:buNone/>
            </a:pPr>
            <a:r>
              <a:rPr lang="en-GB" sz="1600" dirty="0">
                <a:solidFill>
                  <a:schemeClr val="tx2"/>
                </a:solidFill>
              </a:rPr>
              <a:t>(2015 – </a:t>
            </a:r>
            <a:r>
              <a:rPr lang="en-GB" sz="1600" dirty="0" err="1">
                <a:solidFill>
                  <a:schemeClr val="tx2"/>
                </a:solidFill>
              </a:rPr>
              <a:t>přidány</a:t>
            </a:r>
            <a:r>
              <a:rPr lang="en-GB" sz="1600" dirty="0">
                <a:solidFill>
                  <a:schemeClr val="tx2"/>
                </a:solidFill>
              </a:rPr>
              <a:t> “</a:t>
            </a:r>
            <a:r>
              <a:rPr lang="en-GB" sz="1600" dirty="0" err="1">
                <a:solidFill>
                  <a:schemeClr val="tx2"/>
                </a:solidFill>
              </a:rPr>
              <a:t>uzeniny</a:t>
            </a:r>
            <a:r>
              <a:rPr lang="en-GB" sz="1600" dirty="0">
                <a:solidFill>
                  <a:schemeClr val="tx2"/>
                </a:solidFill>
              </a:rPr>
              <a:t>”)</a:t>
            </a:r>
          </a:p>
          <a:p>
            <a:pPr lvl="1">
              <a:lnSpc>
                <a:spcPct val="90000"/>
              </a:lnSpc>
              <a:buNone/>
            </a:pPr>
            <a:endParaRPr lang="cs-CZ" sz="1600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r>
              <a:rPr lang="cs-CZ" sz="2400" dirty="0" err="1">
                <a:solidFill>
                  <a:schemeClr val="tx1"/>
                </a:solidFill>
              </a:rPr>
              <a:t>Group</a:t>
            </a:r>
            <a:r>
              <a:rPr lang="cs-CZ" sz="2400" dirty="0">
                <a:solidFill>
                  <a:schemeClr val="tx1"/>
                </a:solidFill>
              </a:rPr>
              <a:t> 2 </a:t>
            </a:r>
          </a:p>
          <a:p>
            <a:pPr lvl="1">
              <a:lnSpc>
                <a:spcPct val="90000"/>
              </a:lnSpc>
            </a:pPr>
            <a:r>
              <a:rPr lang="cs-CZ" sz="2000" dirty="0" err="1">
                <a:solidFill>
                  <a:schemeClr val="tx1"/>
                </a:solidFill>
              </a:rPr>
              <a:t>Group</a:t>
            </a:r>
            <a:r>
              <a:rPr lang="cs-CZ" sz="2000" dirty="0">
                <a:solidFill>
                  <a:schemeClr val="tx1"/>
                </a:solidFill>
              </a:rPr>
              <a:t> 2A: </a:t>
            </a:r>
            <a:r>
              <a:rPr lang="cs-CZ" sz="2000" dirty="0" err="1">
                <a:solidFill>
                  <a:schemeClr val="tx1"/>
                </a:solidFill>
              </a:rPr>
              <a:t>The</a:t>
            </a:r>
            <a:r>
              <a:rPr lang="cs-CZ" sz="2000" dirty="0">
                <a:solidFill>
                  <a:schemeClr val="tx1"/>
                </a:solidFill>
              </a:rPr>
              <a:t> agent (</a:t>
            </a:r>
            <a:r>
              <a:rPr lang="cs-CZ" sz="2000" dirty="0" err="1">
                <a:solidFill>
                  <a:schemeClr val="tx1"/>
                </a:solidFill>
              </a:rPr>
              <a:t>mixture</a:t>
            </a:r>
            <a:r>
              <a:rPr lang="cs-CZ" sz="2000" dirty="0">
                <a:solidFill>
                  <a:schemeClr val="tx1"/>
                </a:solidFill>
              </a:rPr>
              <a:t>) </a:t>
            </a:r>
            <a:r>
              <a:rPr lang="cs-CZ" sz="2000" b="1" dirty="0" err="1">
                <a:solidFill>
                  <a:schemeClr val="tx1"/>
                </a:solidFill>
              </a:rPr>
              <a:t>is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err="1">
                <a:solidFill>
                  <a:schemeClr val="tx1"/>
                </a:solidFill>
              </a:rPr>
              <a:t>probably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dirty="0" err="1">
                <a:solidFill>
                  <a:schemeClr val="tx1"/>
                </a:solidFill>
              </a:rPr>
              <a:t>carcinogenic</a:t>
            </a:r>
            <a:r>
              <a:rPr lang="cs-CZ" sz="2000" dirty="0">
                <a:solidFill>
                  <a:schemeClr val="tx1"/>
                </a:solidFill>
              </a:rPr>
              <a:t> to </a:t>
            </a:r>
            <a:r>
              <a:rPr lang="cs-CZ" sz="2000" dirty="0" err="1">
                <a:solidFill>
                  <a:schemeClr val="tx1"/>
                </a:solidFill>
              </a:rPr>
              <a:t>humans</a:t>
            </a:r>
            <a:r>
              <a:rPr lang="cs-CZ" sz="2000" dirty="0">
                <a:solidFill>
                  <a:schemeClr val="tx1"/>
                </a:solidFill>
              </a:rPr>
              <a:t>.</a:t>
            </a:r>
          </a:p>
          <a:p>
            <a:pPr lvl="1">
              <a:lnSpc>
                <a:spcPct val="90000"/>
              </a:lnSpc>
            </a:pPr>
            <a:r>
              <a:rPr lang="cs-CZ" sz="2000" dirty="0" err="1">
                <a:solidFill>
                  <a:schemeClr val="tx1"/>
                </a:solidFill>
              </a:rPr>
              <a:t>Group</a:t>
            </a:r>
            <a:r>
              <a:rPr lang="cs-CZ" sz="2000" dirty="0">
                <a:solidFill>
                  <a:schemeClr val="tx1"/>
                </a:solidFill>
              </a:rPr>
              <a:t> 2B: </a:t>
            </a:r>
            <a:r>
              <a:rPr lang="cs-CZ" sz="2000" dirty="0" err="1">
                <a:solidFill>
                  <a:schemeClr val="tx1"/>
                </a:solidFill>
              </a:rPr>
              <a:t>The</a:t>
            </a:r>
            <a:r>
              <a:rPr lang="cs-CZ" sz="2000" dirty="0">
                <a:solidFill>
                  <a:schemeClr val="tx1"/>
                </a:solidFill>
              </a:rPr>
              <a:t> agent (</a:t>
            </a:r>
            <a:r>
              <a:rPr lang="cs-CZ" sz="2000" dirty="0" err="1">
                <a:solidFill>
                  <a:schemeClr val="tx1"/>
                </a:solidFill>
              </a:rPr>
              <a:t>mixture</a:t>
            </a:r>
            <a:r>
              <a:rPr lang="cs-CZ" sz="2000" b="1" dirty="0">
                <a:solidFill>
                  <a:schemeClr val="tx1"/>
                </a:solidFill>
              </a:rPr>
              <a:t>) </a:t>
            </a:r>
            <a:r>
              <a:rPr lang="cs-CZ" sz="2000" b="1" dirty="0" err="1">
                <a:solidFill>
                  <a:schemeClr val="tx1"/>
                </a:solidFill>
              </a:rPr>
              <a:t>is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b="1" dirty="0" err="1">
                <a:solidFill>
                  <a:schemeClr val="tx1"/>
                </a:solidFill>
              </a:rPr>
              <a:t>possibly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cs-CZ" sz="2000" dirty="0" err="1">
                <a:solidFill>
                  <a:schemeClr val="tx1"/>
                </a:solidFill>
              </a:rPr>
              <a:t>carcinogenic</a:t>
            </a:r>
            <a:r>
              <a:rPr lang="cs-CZ" sz="2000" dirty="0">
                <a:solidFill>
                  <a:schemeClr val="tx1"/>
                </a:solidFill>
              </a:rPr>
              <a:t> to </a:t>
            </a:r>
            <a:r>
              <a:rPr lang="cs-CZ" sz="2000" dirty="0" err="1">
                <a:solidFill>
                  <a:schemeClr val="tx1"/>
                </a:solidFill>
              </a:rPr>
              <a:t>humans</a:t>
            </a:r>
            <a:r>
              <a:rPr lang="cs-CZ" sz="2000" dirty="0">
                <a:solidFill>
                  <a:schemeClr val="tx1"/>
                </a:solidFill>
              </a:rPr>
              <a:t>.</a:t>
            </a:r>
            <a:endParaRPr lang="en-GB" sz="2000" dirty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  <a:buNone/>
            </a:pPr>
            <a:r>
              <a:rPr lang="en-GB" sz="1600" dirty="0">
                <a:solidFill>
                  <a:schemeClr val="tx2"/>
                </a:solidFill>
              </a:rPr>
              <a:t>(2015 – </a:t>
            </a:r>
            <a:r>
              <a:rPr lang="en-GB" sz="1600" dirty="0" err="1">
                <a:solidFill>
                  <a:schemeClr val="tx2"/>
                </a:solidFill>
              </a:rPr>
              <a:t>přidáno</a:t>
            </a:r>
            <a:r>
              <a:rPr lang="en-GB" sz="1600" dirty="0">
                <a:solidFill>
                  <a:schemeClr val="tx2"/>
                </a:solidFill>
              </a:rPr>
              <a:t> “</a:t>
            </a:r>
            <a:r>
              <a:rPr lang="en-GB" sz="1600" dirty="0" err="1">
                <a:solidFill>
                  <a:schemeClr val="tx2"/>
                </a:solidFill>
              </a:rPr>
              <a:t>červené</a:t>
            </a:r>
            <a:r>
              <a:rPr lang="en-GB" sz="1600" dirty="0">
                <a:solidFill>
                  <a:schemeClr val="tx2"/>
                </a:solidFill>
              </a:rPr>
              <a:t> </a:t>
            </a:r>
            <a:r>
              <a:rPr lang="en-GB" sz="1600" dirty="0" err="1">
                <a:solidFill>
                  <a:schemeClr val="tx2"/>
                </a:solidFill>
              </a:rPr>
              <a:t>maso</a:t>
            </a:r>
            <a:r>
              <a:rPr lang="en-GB" sz="1600" dirty="0">
                <a:solidFill>
                  <a:schemeClr val="tx2"/>
                </a:solidFill>
              </a:rPr>
              <a:t>”)</a:t>
            </a:r>
            <a:endParaRPr lang="cs-CZ" sz="2000" dirty="0">
              <a:solidFill>
                <a:schemeClr val="tx2"/>
              </a:solidFill>
            </a:endParaRPr>
          </a:p>
          <a:p>
            <a:pPr>
              <a:lnSpc>
                <a:spcPct val="90000"/>
              </a:lnSpc>
            </a:pPr>
            <a:endParaRPr lang="cs-CZ" sz="24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cs-CZ" sz="2400" dirty="0" err="1">
                <a:solidFill>
                  <a:schemeClr val="tx1"/>
                </a:solidFill>
              </a:rPr>
              <a:t>Group</a:t>
            </a:r>
            <a:r>
              <a:rPr lang="cs-CZ" sz="2400" dirty="0">
                <a:solidFill>
                  <a:schemeClr val="tx1"/>
                </a:solidFill>
              </a:rPr>
              <a:t> 3: </a:t>
            </a:r>
            <a:r>
              <a:rPr lang="cs-CZ" sz="2400" dirty="0" err="1">
                <a:solidFill>
                  <a:schemeClr val="tx1"/>
                </a:solidFill>
              </a:rPr>
              <a:t>The</a:t>
            </a:r>
            <a:r>
              <a:rPr lang="cs-CZ" sz="2400" dirty="0">
                <a:solidFill>
                  <a:schemeClr val="tx1"/>
                </a:solidFill>
              </a:rPr>
              <a:t> agent (</a:t>
            </a:r>
            <a:r>
              <a:rPr lang="cs-CZ" sz="2400" dirty="0" err="1">
                <a:solidFill>
                  <a:schemeClr val="tx1"/>
                </a:solidFill>
              </a:rPr>
              <a:t>mixture</a:t>
            </a: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2400" dirty="0" err="1">
                <a:solidFill>
                  <a:schemeClr val="tx1"/>
                </a:solidFill>
              </a:rPr>
              <a:t>or</a:t>
            </a: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2400" dirty="0" err="1">
                <a:solidFill>
                  <a:schemeClr val="tx1"/>
                </a:solidFill>
              </a:rPr>
              <a:t>exposure</a:t>
            </a: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2400" dirty="0" err="1">
                <a:solidFill>
                  <a:schemeClr val="tx1"/>
                </a:solidFill>
              </a:rPr>
              <a:t>circumstance</a:t>
            </a:r>
            <a:r>
              <a:rPr lang="cs-CZ" sz="2400" dirty="0">
                <a:solidFill>
                  <a:schemeClr val="tx1"/>
                </a:solidFill>
              </a:rPr>
              <a:t>) </a:t>
            </a:r>
            <a:r>
              <a:rPr lang="cs-CZ" sz="2400" b="1" dirty="0" err="1">
                <a:solidFill>
                  <a:schemeClr val="tx1"/>
                </a:solidFill>
              </a:rPr>
              <a:t>is</a:t>
            </a:r>
            <a:r>
              <a:rPr lang="cs-CZ" sz="2400" b="1" dirty="0">
                <a:solidFill>
                  <a:schemeClr val="tx1"/>
                </a:solidFill>
              </a:rPr>
              <a:t> not </a:t>
            </a:r>
            <a:r>
              <a:rPr lang="cs-CZ" sz="2400" b="1" dirty="0" err="1">
                <a:solidFill>
                  <a:schemeClr val="tx1"/>
                </a:solidFill>
              </a:rPr>
              <a:t>classifiable</a:t>
            </a:r>
            <a:r>
              <a:rPr lang="cs-CZ" sz="2400" b="1" dirty="0">
                <a:solidFill>
                  <a:schemeClr val="tx1"/>
                </a:solidFill>
              </a:rPr>
              <a:t> </a:t>
            </a:r>
            <a:r>
              <a:rPr lang="cs-CZ" sz="2400" dirty="0">
                <a:solidFill>
                  <a:schemeClr val="tx1"/>
                </a:solidFill>
              </a:rPr>
              <a:t>as to </a:t>
            </a:r>
            <a:r>
              <a:rPr lang="cs-CZ" sz="2400" dirty="0" err="1">
                <a:solidFill>
                  <a:schemeClr val="tx1"/>
                </a:solidFill>
              </a:rPr>
              <a:t>its</a:t>
            </a: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2400" dirty="0" err="1">
                <a:solidFill>
                  <a:schemeClr val="tx1"/>
                </a:solidFill>
              </a:rPr>
              <a:t>carcinogenicity</a:t>
            </a:r>
            <a:r>
              <a:rPr lang="cs-CZ" sz="2400" dirty="0">
                <a:solidFill>
                  <a:schemeClr val="tx1"/>
                </a:solidFill>
              </a:rPr>
              <a:t> to </a:t>
            </a:r>
            <a:r>
              <a:rPr lang="cs-CZ" sz="2400" dirty="0" err="1">
                <a:solidFill>
                  <a:schemeClr val="tx1"/>
                </a:solidFill>
              </a:rPr>
              <a:t>humans</a:t>
            </a:r>
            <a:r>
              <a:rPr lang="cs-CZ" sz="2400" dirty="0">
                <a:solidFill>
                  <a:schemeClr val="tx1"/>
                </a:solidFill>
              </a:rPr>
              <a:t>. </a:t>
            </a:r>
          </a:p>
          <a:p>
            <a:pPr>
              <a:lnSpc>
                <a:spcPct val="90000"/>
              </a:lnSpc>
            </a:pPr>
            <a:endParaRPr lang="cs-CZ" sz="24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cs-CZ" sz="2400" dirty="0" err="1">
                <a:solidFill>
                  <a:schemeClr val="tx1"/>
                </a:solidFill>
              </a:rPr>
              <a:t>Group</a:t>
            </a:r>
            <a:r>
              <a:rPr lang="cs-CZ" sz="2400" dirty="0">
                <a:solidFill>
                  <a:schemeClr val="tx1"/>
                </a:solidFill>
              </a:rPr>
              <a:t> 4: </a:t>
            </a:r>
            <a:r>
              <a:rPr lang="cs-CZ" sz="2400" dirty="0" err="1">
                <a:solidFill>
                  <a:schemeClr val="tx1"/>
                </a:solidFill>
              </a:rPr>
              <a:t>The</a:t>
            </a:r>
            <a:r>
              <a:rPr lang="cs-CZ" sz="2400" dirty="0">
                <a:solidFill>
                  <a:schemeClr val="tx1"/>
                </a:solidFill>
              </a:rPr>
              <a:t> agent (</a:t>
            </a:r>
            <a:r>
              <a:rPr lang="cs-CZ" sz="2400" dirty="0" err="1">
                <a:solidFill>
                  <a:schemeClr val="tx1"/>
                </a:solidFill>
              </a:rPr>
              <a:t>mixture</a:t>
            </a:r>
            <a:r>
              <a:rPr lang="cs-CZ" sz="2400" dirty="0">
                <a:solidFill>
                  <a:schemeClr val="tx1"/>
                </a:solidFill>
              </a:rPr>
              <a:t>) </a:t>
            </a:r>
            <a:r>
              <a:rPr lang="cs-CZ" sz="2400" b="1" dirty="0" err="1">
                <a:solidFill>
                  <a:schemeClr val="tx1"/>
                </a:solidFill>
              </a:rPr>
              <a:t>is</a:t>
            </a:r>
            <a:r>
              <a:rPr lang="cs-CZ" sz="2400" b="1" dirty="0">
                <a:solidFill>
                  <a:schemeClr val="tx1"/>
                </a:solidFill>
              </a:rPr>
              <a:t> </a:t>
            </a:r>
            <a:r>
              <a:rPr lang="cs-CZ" sz="2400" b="1" dirty="0" err="1">
                <a:solidFill>
                  <a:schemeClr val="tx1"/>
                </a:solidFill>
              </a:rPr>
              <a:t>probably</a:t>
            </a:r>
            <a:r>
              <a:rPr lang="cs-CZ" sz="2400" b="1" dirty="0">
                <a:solidFill>
                  <a:schemeClr val="tx1"/>
                </a:solidFill>
              </a:rPr>
              <a:t> not </a:t>
            </a:r>
            <a:r>
              <a:rPr lang="cs-CZ" sz="2400" b="1" dirty="0" err="1">
                <a:solidFill>
                  <a:schemeClr val="tx1"/>
                </a:solidFill>
              </a:rPr>
              <a:t>carcinogenic</a:t>
            </a:r>
            <a:r>
              <a:rPr lang="cs-CZ" sz="2400" b="1" dirty="0">
                <a:solidFill>
                  <a:schemeClr val="tx1"/>
                </a:solidFill>
              </a:rPr>
              <a:t> </a:t>
            </a:r>
            <a:r>
              <a:rPr lang="cs-CZ" sz="2400" dirty="0">
                <a:solidFill>
                  <a:schemeClr val="tx1"/>
                </a:solidFill>
              </a:rPr>
              <a:t>to </a:t>
            </a:r>
            <a:r>
              <a:rPr lang="cs-CZ" sz="2400" dirty="0" err="1">
                <a:solidFill>
                  <a:schemeClr val="tx1"/>
                </a:solidFill>
              </a:rPr>
              <a:t>humans</a:t>
            </a:r>
            <a:r>
              <a:rPr lang="cs-CZ" sz="2400" dirty="0">
                <a:solidFill>
                  <a:schemeClr val="tx1"/>
                </a:solidFill>
              </a:rPr>
              <a:t>. </a:t>
            </a:r>
          </a:p>
          <a:p>
            <a:pPr>
              <a:lnSpc>
                <a:spcPct val="90000"/>
              </a:lnSpc>
            </a:pP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IARC </a:t>
            </a:r>
            <a:r>
              <a:rPr lang="en-GB" dirty="0" err="1">
                <a:solidFill>
                  <a:schemeClr val="tx1"/>
                </a:solidFill>
              </a:rPr>
              <a:t>klasifikace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13" y="2828925"/>
            <a:ext cx="9021762" cy="390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3" name="Text Box 7"/>
          <p:cNvSpPr txBox="1">
            <a:spLocks noChangeArrowheads="1"/>
          </p:cNvSpPr>
          <p:nvPr/>
        </p:nvSpPr>
        <p:spPr bwMode="auto">
          <a:xfrm>
            <a:off x="255588" y="2327275"/>
            <a:ext cx="8591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cs-CZ" sz="1800" b="1">
                <a:latin typeface="Arial" charset="0"/>
                <a:cs typeface="Arial" charset="0"/>
              </a:rPr>
              <a:t>Group 1 (Carcinogenic to humans)	  Group 2A (Probably carcinogenic)</a:t>
            </a:r>
          </a:p>
        </p:txBody>
      </p:sp>
      <p:sp>
        <p:nvSpPr>
          <p:cNvPr id="81924" name="Text Box 8"/>
          <p:cNvSpPr txBox="1">
            <a:spLocks noChangeArrowheads="1"/>
          </p:cNvSpPr>
          <p:nvPr/>
        </p:nvSpPr>
        <p:spPr bwMode="auto">
          <a:xfrm>
            <a:off x="304800" y="304800"/>
            <a:ext cx="822052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/>
              <a:t>Příklad </a:t>
            </a:r>
          </a:p>
          <a:p>
            <a:r>
              <a:rPr lang="cs-CZ" dirty="0" err="1"/>
              <a:t>Karcinogenita</a:t>
            </a:r>
            <a:r>
              <a:rPr lang="cs-CZ" dirty="0"/>
              <a:t> cytostatických (</a:t>
            </a:r>
            <a:r>
              <a:rPr lang="cs-CZ" dirty="0" err="1"/>
              <a:t>protinádorových</a:t>
            </a:r>
            <a:r>
              <a:rPr lang="cs-CZ" dirty="0"/>
              <a:t>) léčiv</a:t>
            </a:r>
          </a:p>
          <a:p>
            <a:endParaRPr lang="cs-CZ" dirty="0"/>
          </a:p>
          <a:p>
            <a:r>
              <a:rPr lang="cs-CZ" sz="1800" dirty="0"/>
              <a:t>Risk / </a:t>
            </a:r>
            <a:r>
              <a:rPr lang="cs-CZ" sz="1800" dirty="0" err="1"/>
              <a:t>Benefit</a:t>
            </a:r>
            <a:r>
              <a:rPr lang="cs-CZ" sz="1800" dirty="0"/>
              <a:t> analýza </a:t>
            </a:r>
            <a:r>
              <a:rPr lang="cs-CZ" sz="1800" dirty="0">
                <a:sym typeface="Wingdings" pitchFamily="2" charset="2"/>
              </a:rPr>
              <a:t></a:t>
            </a:r>
            <a:r>
              <a:rPr lang="en-US" sz="1800" dirty="0">
                <a:sym typeface="Wingdings" pitchFamily="2" charset="2"/>
              </a:rPr>
              <a:t> </a:t>
            </a:r>
            <a:r>
              <a:rPr lang="cs-CZ" sz="1800" dirty="0">
                <a:sym typeface="Wingdings" pitchFamily="2" charset="2"/>
              </a:rPr>
              <a:t>i přes vysoká rizika: </a:t>
            </a:r>
            <a:r>
              <a:rPr lang="en-US" sz="1800" b="1" dirty="0">
                <a:sym typeface="Wingdings" pitchFamily="2" charset="2"/>
              </a:rPr>
              <a:t>v</a:t>
            </a:r>
            <a:r>
              <a:rPr lang="cs-CZ" sz="1800" b="1" dirty="0" err="1">
                <a:sym typeface="Wingdings" pitchFamily="2" charset="2"/>
              </a:rPr>
              <a:t>yužití</a:t>
            </a:r>
            <a:r>
              <a:rPr lang="cs-CZ" sz="1800" b="1" dirty="0">
                <a:sym typeface="Wingdings" pitchFamily="2" charset="2"/>
              </a:rPr>
              <a:t> </a:t>
            </a:r>
            <a:r>
              <a:rPr lang="cs-CZ" sz="1800" b="1" dirty="0" err="1">
                <a:sym typeface="Wingdings" pitchFamily="2" charset="2"/>
              </a:rPr>
              <a:t>carcinogenů</a:t>
            </a:r>
            <a:r>
              <a:rPr lang="cs-CZ" sz="1800" b="1" dirty="0">
                <a:sym typeface="Wingdings" pitchFamily="2" charset="2"/>
              </a:rPr>
              <a:t> jako léčiva</a:t>
            </a:r>
            <a:endParaRPr lang="cs-CZ" sz="1800" b="1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1687488"/>
            <a:ext cx="8352928" cy="2677616"/>
          </a:xfrm>
        </p:spPr>
        <p:txBody>
          <a:bodyPr/>
          <a:lstStyle/>
          <a:p>
            <a:r>
              <a:rPr lang="cs-CZ" sz="4000" b="1" dirty="0">
                <a:solidFill>
                  <a:schemeClr val="tx1"/>
                </a:solidFill>
              </a:rPr>
              <a:t>Biologické modely</a:t>
            </a:r>
            <a:br>
              <a:rPr lang="cs-CZ" sz="4000" b="1" dirty="0">
                <a:solidFill>
                  <a:schemeClr val="tx1"/>
                </a:solidFill>
              </a:rPr>
            </a:br>
            <a:br>
              <a:rPr lang="cs-CZ" sz="3200" dirty="0">
                <a:solidFill>
                  <a:schemeClr val="tx1"/>
                </a:solidFill>
              </a:rPr>
            </a:br>
            <a:r>
              <a:rPr lang="cs-CZ" sz="3200" dirty="0">
                <a:solidFill>
                  <a:schemeClr val="tx1"/>
                </a:solidFill>
              </a:rPr>
              <a:t>2 – Alternativy k in </a:t>
            </a:r>
            <a:r>
              <a:rPr lang="cs-CZ" sz="3200" dirty="0" err="1">
                <a:solidFill>
                  <a:schemeClr val="tx1"/>
                </a:solidFill>
              </a:rPr>
              <a:t>vivo</a:t>
            </a:r>
            <a:r>
              <a:rPr lang="cs-CZ" sz="3200" dirty="0">
                <a:solidFill>
                  <a:schemeClr val="tx1"/>
                </a:solidFill>
              </a:rPr>
              <a:t> testům s obratlovci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GLP v biologii - úvod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328592"/>
          </a:xfrm>
        </p:spPr>
        <p:txBody>
          <a:bodyPr>
            <a:normAutofit fontScale="70000" lnSpcReduction="20000"/>
          </a:bodyPr>
          <a:lstStyle/>
          <a:p>
            <a:r>
              <a:rPr lang="en-GB" b="1" dirty="0"/>
              <a:t>BIOLOGIE </a:t>
            </a:r>
            <a:br>
              <a:rPr lang="en-GB" dirty="0"/>
            </a:br>
            <a:r>
              <a:rPr lang="en-GB" dirty="0"/>
              <a:t>	</a:t>
            </a:r>
            <a:r>
              <a:rPr lang="en-GB" dirty="0" err="1"/>
              <a:t>Experimentální</a:t>
            </a:r>
            <a:r>
              <a:rPr lang="en-GB" dirty="0"/>
              <a:t> </a:t>
            </a:r>
            <a:r>
              <a:rPr lang="en-GB" dirty="0" err="1"/>
              <a:t>věda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         a </a:t>
            </a:r>
            <a:r>
              <a:rPr lang="en-GB" dirty="0" err="1"/>
              <a:t>Praktická</a:t>
            </a:r>
            <a:r>
              <a:rPr lang="en-GB" dirty="0"/>
              <a:t> </a:t>
            </a:r>
            <a:r>
              <a:rPr lang="en-GB" dirty="0" err="1"/>
              <a:t>biologie</a:t>
            </a:r>
            <a:r>
              <a:rPr lang="en-GB" dirty="0"/>
              <a:t>/</a:t>
            </a:r>
            <a:r>
              <a:rPr lang="en-GB" dirty="0" err="1"/>
              <a:t>biochemie</a:t>
            </a:r>
            <a:r>
              <a:rPr lang="en-GB" dirty="0"/>
              <a:t>/</a:t>
            </a:r>
            <a:r>
              <a:rPr lang="en-GB" dirty="0" err="1"/>
              <a:t>mikrobiologie</a:t>
            </a:r>
            <a:r>
              <a:rPr lang="en-GB" dirty="0"/>
              <a:t> </a:t>
            </a:r>
            <a:r>
              <a:rPr lang="en-GB" dirty="0" err="1"/>
              <a:t>atd</a:t>
            </a:r>
            <a:r>
              <a:rPr lang="en-GB" dirty="0"/>
              <a:t>.</a:t>
            </a:r>
          </a:p>
          <a:p>
            <a:endParaRPr lang="en-GB" dirty="0"/>
          </a:p>
          <a:p>
            <a:r>
              <a:rPr lang="en-GB" dirty="0" err="1"/>
              <a:t>Nutnost</a:t>
            </a:r>
            <a:r>
              <a:rPr lang="en-GB" dirty="0"/>
              <a:t> </a:t>
            </a:r>
            <a:r>
              <a:rPr lang="en-GB" dirty="0" err="1"/>
              <a:t>dodržovat</a:t>
            </a:r>
            <a:r>
              <a:rPr lang="en-GB" dirty="0"/>
              <a:t> </a:t>
            </a:r>
            <a:r>
              <a:rPr lang="en-GB" b="1" dirty="0" err="1">
                <a:solidFill>
                  <a:schemeClr val="tx2"/>
                </a:solidFill>
              </a:rPr>
              <a:t>správnou</a:t>
            </a:r>
            <a:r>
              <a:rPr lang="en-GB" b="1" dirty="0">
                <a:solidFill>
                  <a:schemeClr val="tx2"/>
                </a:solidFill>
              </a:rPr>
              <a:t> </a:t>
            </a:r>
            <a:r>
              <a:rPr lang="en-GB" b="1" dirty="0" err="1">
                <a:solidFill>
                  <a:schemeClr val="tx2"/>
                </a:solidFill>
              </a:rPr>
              <a:t>praxi</a:t>
            </a:r>
            <a:r>
              <a:rPr lang="en-GB" b="1" dirty="0">
                <a:solidFill>
                  <a:schemeClr val="tx2"/>
                </a:solidFill>
              </a:rPr>
              <a:t> </a:t>
            </a:r>
            <a:r>
              <a:rPr lang="en-GB" dirty="0"/>
              <a:t>tam, </a:t>
            </a:r>
            <a:r>
              <a:rPr lang="en-GB" dirty="0" err="1"/>
              <a:t>kde</a:t>
            </a:r>
            <a:r>
              <a:rPr lang="en-GB" dirty="0"/>
              <a:t> </a:t>
            </a:r>
            <a:r>
              <a:rPr lang="en-GB" dirty="0" err="1"/>
              <a:t>jsou</a:t>
            </a:r>
            <a:r>
              <a:rPr lang="en-GB" dirty="0"/>
              <a:t> </a:t>
            </a:r>
            <a:r>
              <a:rPr lang="en-GB" dirty="0" err="1"/>
              <a:t>výsledky</a:t>
            </a:r>
            <a:r>
              <a:rPr lang="en-GB" dirty="0"/>
              <a:t> </a:t>
            </a:r>
            <a:r>
              <a:rPr lang="en-GB" dirty="0" err="1"/>
              <a:t>využity</a:t>
            </a:r>
            <a:r>
              <a:rPr lang="en-GB" dirty="0"/>
              <a:t> </a:t>
            </a:r>
            <a:r>
              <a:rPr lang="en-GB" dirty="0" err="1"/>
              <a:t>při</a:t>
            </a:r>
            <a:r>
              <a:rPr lang="en-GB" dirty="0"/>
              <a:t> </a:t>
            </a:r>
            <a:r>
              <a:rPr lang="en-GB" dirty="0" err="1"/>
              <a:t>rozhodování</a:t>
            </a:r>
            <a:r>
              <a:rPr lang="en-GB" dirty="0"/>
              <a:t> </a:t>
            </a:r>
          </a:p>
          <a:p>
            <a:endParaRPr lang="en-GB" dirty="0"/>
          </a:p>
          <a:p>
            <a:r>
              <a:rPr lang="en-GB" b="1" dirty="0" err="1"/>
              <a:t>Praktická</a:t>
            </a:r>
            <a:r>
              <a:rPr lang="en-GB" b="1" dirty="0"/>
              <a:t> </a:t>
            </a:r>
            <a:r>
              <a:rPr lang="en-GB" b="1" dirty="0" err="1"/>
              <a:t>biologie</a:t>
            </a:r>
            <a:r>
              <a:rPr lang="en-GB" b="1" dirty="0"/>
              <a:t> a </a:t>
            </a:r>
            <a:r>
              <a:rPr lang="en-GB" b="1" dirty="0" err="1"/>
              <a:t>biochemie</a:t>
            </a:r>
            <a:r>
              <a:rPr lang="en-GB" b="1" dirty="0"/>
              <a:t> </a:t>
            </a:r>
          </a:p>
          <a:p>
            <a:pPr lvl="1"/>
            <a:r>
              <a:rPr lang="en-GB" dirty="0" err="1"/>
              <a:t>Léčiva</a:t>
            </a:r>
            <a:r>
              <a:rPr lang="en-GB" dirty="0"/>
              <a:t> (</a:t>
            </a:r>
            <a:r>
              <a:rPr lang="en-GB" dirty="0" err="1"/>
              <a:t>registrace</a:t>
            </a:r>
            <a:r>
              <a:rPr lang="en-GB" dirty="0"/>
              <a:t>/</a:t>
            </a:r>
            <a:r>
              <a:rPr lang="en-GB" dirty="0" err="1"/>
              <a:t>povolení</a:t>
            </a:r>
            <a:r>
              <a:rPr lang="en-GB" dirty="0"/>
              <a:t>, </a:t>
            </a:r>
            <a:r>
              <a:rPr lang="en-GB" dirty="0" err="1"/>
              <a:t>výroba</a:t>
            </a:r>
            <a:r>
              <a:rPr lang="en-GB" dirty="0"/>
              <a:t>, </a:t>
            </a:r>
            <a:r>
              <a:rPr lang="en-GB" dirty="0" err="1"/>
              <a:t>kontrola</a:t>
            </a:r>
            <a:r>
              <a:rPr lang="en-GB" dirty="0"/>
              <a:t>, </a:t>
            </a:r>
            <a:r>
              <a:rPr lang="en-GB" dirty="0" err="1"/>
              <a:t>přípravy</a:t>
            </a:r>
            <a:r>
              <a:rPr lang="en-GB" dirty="0"/>
              <a:t>…)</a:t>
            </a:r>
          </a:p>
          <a:p>
            <a:pPr lvl="1"/>
            <a:r>
              <a:rPr lang="en-GB" dirty="0" err="1"/>
              <a:t>Lékařská</a:t>
            </a:r>
            <a:r>
              <a:rPr lang="en-GB" dirty="0"/>
              <a:t> </a:t>
            </a:r>
            <a:r>
              <a:rPr lang="en-GB" dirty="0" err="1"/>
              <a:t>biologie</a:t>
            </a:r>
            <a:r>
              <a:rPr lang="en-GB" dirty="0"/>
              <a:t> a </a:t>
            </a:r>
            <a:r>
              <a:rPr lang="en-GB" dirty="0" err="1"/>
              <a:t>biochemie</a:t>
            </a:r>
            <a:r>
              <a:rPr lang="en-GB" dirty="0"/>
              <a:t> </a:t>
            </a:r>
          </a:p>
          <a:p>
            <a:pPr lvl="1"/>
            <a:r>
              <a:rPr lang="en-GB" dirty="0" err="1"/>
              <a:t>Mikrobiologická</a:t>
            </a:r>
            <a:r>
              <a:rPr lang="en-GB" dirty="0"/>
              <a:t> </a:t>
            </a:r>
            <a:r>
              <a:rPr lang="en-GB" dirty="0" err="1"/>
              <a:t>kvalita</a:t>
            </a:r>
            <a:r>
              <a:rPr lang="en-GB" dirty="0"/>
              <a:t> (</a:t>
            </a:r>
            <a:r>
              <a:rPr lang="en-GB" dirty="0" err="1"/>
              <a:t>potraviny</a:t>
            </a:r>
            <a:r>
              <a:rPr lang="en-GB" dirty="0"/>
              <a:t>, </a:t>
            </a:r>
            <a:r>
              <a:rPr lang="en-GB" dirty="0" err="1"/>
              <a:t>pitná</a:t>
            </a:r>
            <a:r>
              <a:rPr lang="en-GB" dirty="0"/>
              <a:t> </a:t>
            </a:r>
            <a:r>
              <a:rPr lang="en-GB" dirty="0" err="1"/>
              <a:t>voda</a:t>
            </a:r>
            <a:r>
              <a:rPr lang="en-GB" dirty="0"/>
              <a:t>)</a:t>
            </a:r>
          </a:p>
          <a:p>
            <a:pPr lvl="1"/>
            <a:r>
              <a:rPr lang="en-GB" dirty="0" err="1"/>
              <a:t>Průmyslové</a:t>
            </a:r>
            <a:r>
              <a:rPr lang="en-GB" dirty="0"/>
              <a:t> </a:t>
            </a:r>
            <a:r>
              <a:rPr lang="en-GB" dirty="0" err="1"/>
              <a:t>chemické</a:t>
            </a:r>
            <a:r>
              <a:rPr lang="en-GB" dirty="0"/>
              <a:t> </a:t>
            </a:r>
            <a:r>
              <a:rPr lang="en-GB" dirty="0" err="1"/>
              <a:t>látky</a:t>
            </a:r>
            <a:r>
              <a:rPr lang="en-GB" dirty="0"/>
              <a:t>, </a:t>
            </a:r>
            <a:r>
              <a:rPr lang="en-GB" dirty="0" err="1"/>
              <a:t>potravní</a:t>
            </a:r>
            <a:r>
              <a:rPr lang="en-GB" dirty="0"/>
              <a:t> </a:t>
            </a:r>
            <a:r>
              <a:rPr lang="en-GB" dirty="0" err="1"/>
              <a:t>aditiva</a:t>
            </a:r>
            <a:r>
              <a:rPr lang="en-GB" dirty="0"/>
              <a:t>, </a:t>
            </a:r>
            <a:r>
              <a:rPr lang="en-GB" dirty="0" err="1"/>
              <a:t>potenciálně</a:t>
            </a:r>
            <a:r>
              <a:rPr lang="en-GB" dirty="0"/>
              <a:t> </a:t>
            </a:r>
            <a:r>
              <a:rPr lang="en-GB" dirty="0" err="1"/>
              <a:t>nebezpečné</a:t>
            </a:r>
            <a:r>
              <a:rPr lang="en-GB" dirty="0"/>
              <a:t> </a:t>
            </a:r>
            <a:r>
              <a:rPr lang="en-GB" dirty="0" err="1"/>
              <a:t>agens</a:t>
            </a:r>
            <a:r>
              <a:rPr lang="en-GB" dirty="0"/>
              <a:t> (</a:t>
            </a:r>
            <a:r>
              <a:rPr lang="en-GB" dirty="0" err="1"/>
              <a:t>geneticky</a:t>
            </a:r>
            <a:r>
              <a:rPr lang="en-GB" dirty="0"/>
              <a:t> </a:t>
            </a:r>
            <a:r>
              <a:rPr lang="en-GB" dirty="0" err="1"/>
              <a:t>modifikované</a:t>
            </a:r>
            <a:r>
              <a:rPr lang="en-GB" dirty="0"/>
              <a:t> </a:t>
            </a:r>
            <a:r>
              <a:rPr lang="en-GB" dirty="0" err="1"/>
              <a:t>organismy</a:t>
            </a:r>
            <a:r>
              <a:rPr lang="en-GB" dirty="0"/>
              <a:t>) .. a </a:t>
            </a:r>
            <a:r>
              <a:rPr lang="en-GB" dirty="0" err="1"/>
              <a:t>jejich</a:t>
            </a:r>
            <a:r>
              <a:rPr lang="en-GB" dirty="0"/>
              <a:t> </a:t>
            </a:r>
            <a:r>
              <a:rPr lang="en-GB" dirty="0" err="1"/>
              <a:t>bezpečnost</a:t>
            </a:r>
            <a:r>
              <a:rPr lang="en-GB" dirty="0"/>
              <a:t> = </a:t>
            </a:r>
            <a:r>
              <a:rPr lang="en-GB" dirty="0" err="1"/>
              <a:t>toxikologie</a:t>
            </a:r>
            <a:r>
              <a:rPr lang="en-GB" dirty="0"/>
              <a:t>, </a:t>
            </a:r>
            <a:r>
              <a:rPr lang="en-GB" dirty="0" err="1"/>
              <a:t>ekotoxikologie</a:t>
            </a:r>
            <a:r>
              <a:rPr lang="en-GB" dirty="0"/>
              <a:t>, </a:t>
            </a:r>
            <a:r>
              <a:rPr lang="en-GB" dirty="0" err="1"/>
              <a:t>biodegradabilita</a:t>
            </a:r>
            <a:r>
              <a:rPr lang="en-GB" dirty="0"/>
              <a:t> </a:t>
            </a:r>
            <a:r>
              <a:rPr lang="en-GB" dirty="0" err="1"/>
              <a:t>apod</a:t>
            </a:r>
            <a:r>
              <a:rPr lang="en-GB" dirty="0"/>
              <a:t> </a:t>
            </a:r>
          </a:p>
          <a:p>
            <a:pPr lvl="1"/>
            <a:r>
              <a:rPr lang="en-GB" dirty="0" err="1"/>
              <a:t>Další</a:t>
            </a:r>
            <a:r>
              <a:rPr lang="en-GB" dirty="0"/>
              <a:t> </a:t>
            </a:r>
            <a:r>
              <a:rPr lang="en-GB" dirty="0" err="1"/>
              <a:t>zákonem</a:t>
            </a:r>
            <a:r>
              <a:rPr lang="en-GB" dirty="0"/>
              <a:t> </a:t>
            </a:r>
            <a:r>
              <a:rPr lang="en-GB" dirty="0" err="1"/>
              <a:t>dané</a:t>
            </a:r>
            <a:r>
              <a:rPr lang="en-GB" dirty="0"/>
              <a:t> </a:t>
            </a:r>
            <a:r>
              <a:rPr lang="en-GB" dirty="0" err="1"/>
              <a:t>oblasti</a:t>
            </a:r>
            <a:r>
              <a:rPr lang="en-GB" dirty="0"/>
              <a:t> </a:t>
            </a:r>
            <a:r>
              <a:rPr lang="en-GB" dirty="0" err="1"/>
              <a:t>ve</a:t>
            </a:r>
            <a:r>
              <a:rPr lang="en-GB" dirty="0"/>
              <a:t> </a:t>
            </a:r>
            <a:r>
              <a:rPr lang="en-GB" dirty="0" err="1"/>
              <a:t>vztahu</a:t>
            </a:r>
            <a:r>
              <a:rPr lang="en-GB" dirty="0"/>
              <a:t> k </a:t>
            </a:r>
            <a:r>
              <a:rPr lang="en-GB" dirty="0" err="1"/>
              <a:t>biologii</a:t>
            </a:r>
            <a:r>
              <a:rPr lang="en-GB" dirty="0"/>
              <a:t> – </a:t>
            </a:r>
            <a:r>
              <a:rPr lang="en-GB" dirty="0" err="1"/>
              <a:t>dodržení</a:t>
            </a:r>
            <a:r>
              <a:rPr lang="en-GB" dirty="0"/>
              <a:t> </a:t>
            </a:r>
            <a:r>
              <a:rPr lang="en-GB" dirty="0" err="1"/>
              <a:t>etických</a:t>
            </a:r>
            <a:r>
              <a:rPr lang="en-GB" dirty="0"/>
              <a:t> </a:t>
            </a:r>
            <a:r>
              <a:rPr lang="en-GB" dirty="0" err="1"/>
              <a:t>požadavků</a:t>
            </a:r>
            <a:r>
              <a:rPr lang="en-GB" dirty="0"/>
              <a:t> (</a:t>
            </a:r>
            <a:r>
              <a:rPr lang="en-GB" dirty="0" err="1"/>
              <a:t>např</a:t>
            </a:r>
            <a:r>
              <a:rPr lang="en-GB" dirty="0"/>
              <a:t>. </a:t>
            </a:r>
            <a:r>
              <a:rPr lang="en-GB" dirty="0" err="1"/>
              <a:t>práce</a:t>
            </a:r>
            <a:r>
              <a:rPr lang="en-GB" dirty="0"/>
              <a:t> se </a:t>
            </a:r>
            <a:r>
              <a:rPr lang="en-GB" dirty="0" err="1"/>
              <a:t>zvířaty</a:t>
            </a:r>
            <a:r>
              <a:rPr lang="en-GB" dirty="0"/>
              <a:t>/</a:t>
            </a:r>
            <a:r>
              <a:rPr lang="en-GB" dirty="0" err="1"/>
              <a:t>obratlovci</a:t>
            </a:r>
            <a:r>
              <a:rPr lang="en-GB" dirty="0"/>
              <a:t>, GMO)</a:t>
            </a:r>
          </a:p>
          <a:p>
            <a:endParaRPr lang="en-GB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/>
                </a:solidFill>
              </a:rPr>
              <a:t>Alternativy</a:t>
            </a:r>
            <a:r>
              <a:rPr lang="en-GB" dirty="0">
                <a:solidFill>
                  <a:schemeClr val="tx1"/>
                </a:solidFill>
              </a:rPr>
              <a:t> k </a:t>
            </a:r>
            <a:r>
              <a:rPr lang="en-GB" dirty="0" err="1">
                <a:solidFill>
                  <a:schemeClr val="tx1"/>
                </a:solidFill>
              </a:rPr>
              <a:t>testům</a:t>
            </a:r>
            <a:r>
              <a:rPr lang="en-GB" dirty="0">
                <a:solidFill>
                  <a:schemeClr val="tx1"/>
                </a:solidFill>
              </a:rPr>
              <a:t> s </a:t>
            </a:r>
            <a:r>
              <a:rPr lang="en-GB" dirty="0" err="1">
                <a:solidFill>
                  <a:schemeClr val="tx1"/>
                </a:solidFill>
              </a:rPr>
              <a:t>obratlovci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2946" name="Rectangle 3"/>
          <p:cNvSpPr>
            <a:spLocks noGrp="1" noChangeArrowheads="1"/>
          </p:cNvSpPr>
          <p:nvPr>
            <p:ph idx="1"/>
          </p:nvPr>
        </p:nvSpPr>
        <p:spPr>
          <a:xfrm>
            <a:off x="179512" y="1052736"/>
            <a:ext cx="7452320" cy="5328592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err="1">
                <a:solidFill>
                  <a:schemeClr val="tx1"/>
                </a:solidFill>
              </a:rPr>
              <a:t>Obratlovci</a:t>
            </a:r>
            <a:r>
              <a:rPr lang="cs-CZ" b="1" dirty="0">
                <a:solidFill>
                  <a:schemeClr val="tx1"/>
                </a:solidFill>
              </a:rPr>
              <a:t> in </a:t>
            </a:r>
            <a:r>
              <a:rPr lang="cs-CZ" b="1" dirty="0" err="1">
                <a:solidFill>
                  <a:schemeClr val="tx1"/>
                </a:solidFill>
              </a:rPr>
              <a:t>vivo</a:t>
            </a:r>
            <a:r>
              <a:rPr lang="cs-CZ" dirty="0">
                <a:solidFill>
                  <a:schemeClr val="tx1"/>
                </a:solidFill>
              </a:rPr>
              <a:t> (celá zvířata)</a:t>
            </a:r>
          </a:p>
          <a:p>
            <a:pPr lvl="1"/>
            <a:r>
              <a:rPr lang="cs-CZ" sz="2300" dirty="0">
                <a:solidFill>
                  <a:schemeClr val="tx1"/>
                </a:solidFill>
              </a:rPr>
              <a:t>Řada etických a praktických (finančních) limitací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Náhrada in </a:t>
            </a:r>
            <a:r>
              <a:rPr lang="cs-CZ" dirty="0" err="1">
                <a:solidFill>
                  <a:schemeClr val="tx1"/>
                </a:solidFill>
              </a:rPr>
              <a:t>vivo</a:t>
            </a:r>
            <a:r>
              <a:rPr lang="cs-CZ" dirty="0">
                <a:solidFill>
                  <a:schemeClr val="tx1"/>
                </a:solidFill>
              </a:rPr>
              <a:t> experimentů </a:t>
            </a:r>
            <a:br>
              <a:rPr lang="cs-CZ" dirty="0">
                <a:solidFill>
                  <a:schemeClr val="tx1"/>
                </a:solidFill>
              </a:rPr>
            </a:br>
            <a:r>
              <a:rPr lang="cs-CZ" b="1" dirty="0">
                <a:solidFill>
                  <a:schemeClr val="tx1"/>
                </a:solidFill>
              </a:rPr>
              <a:t>koncept "3R"</a:t>
            </a:r>
          </a:p>
          <a:p>
            <a:pPr lvl="1"/>
            <a:r>
              <a:rPr lang="cs-CZ" sz="2300" dirty="0" err="1">
                <a:solidFill>
                  <a:schemeClr val="tx1"/>
                </a:solidFill>
              </a:rPr>
              <a:t>Reduction</a:t>
            </a:r>
            <a:r>
              <a:rPr lang="cs-CZ" sz="2300" dirty="0">
                <a:solidFill>
                  <a:schemeClr val="tx1"/>
                </a:solidFill>
              </a:rPr>
              <a:t> (Snižování), </a:t>
            </a:r>
          </a:p>
          <a:p>
            <a:pPr lvl="1"/>
            <a:r>
              <a:rPr lang="cs-CZ" sz="2300" dirty="0" err="1">
                <a:solidFill>
                  <a:schemeClr val="tx1"/>
                </a:solidFill>
              </a:rPr>
              <a:t>Refinement</a:t>
            </a:r>
            <a:r>
              <a:rPr lang="cs-CZ" sz="2300" dirty="0">
                <a:solidFill>
                  <a:schemeClr val="tx1"/>
                </a:solidFill>
              </a:rPr>
              <a:t> (Zmírňování), </a:t>
            </a:r>
          </a:p>
          <a:p>
            <a:pPr lvl="1"/>
            <a:r>
              <a:rPr lang="cs-CZ" sz="2300" dirty="0" err="1">
                <a:solidFill>
                  <a:schemeClr val="tx1"/>
                </a:solidFill>
              </a:rPr>
              <a:t>Replacement</a:t>
            </a:r>
            <a:r>
              <a:rPr lang="cs-CZ" sz="2300" dirty="0">
                <a:solidFill>
                  <a:schemeClr val="tx1"/>
                </a:solidFill>
              </a:rPr>
              <a:t> (Nahrazování)</a:t>
            </a:r>
          </a:p>
          <a:p>
            <a:pPr lvl="1"/>
            <a:endParaRPr lang="cs-CZ" sz="2300" dirty="0">
              <a:solidFill>
                <a:schemeClr val="tx1"/>
              </a:solidFill>
            </a:endParaRPr>
          </a:p>
          <a:p>
            <a:pPr>
              <a:buNone/>
            </a:pPr>
            <a:r>
              <a:rPr lang="en-GB" b="1" dirty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cs-CZ" b="1" dirty="0">
                <a:solidFill>
                  <a:schemeClr val="tx1"/>
                </a:solidFill>
              </a:rPr>
              <a:t>Alternativní metody</a:t>
            </a:r>
          </a:p>
          <a:p>
            <a:pPr lvl="1"/>
            <a:r>
              <a:rPr lang="cs-CZ" sz="2300" dirty="0">
                <a:solidFill>
                  <a:schemeClr val="tx1"/>
                </a:solidFill>
              </a:rPr>
              <a:t>ex </a:t>
            </a:r>
            <a:r>
              <a:rPr lang="cs-CZ" sz="2300" dirty="0" err="1">
                <a:solidFill>
                  <a:schemeClr val="tx1"/>
                </a:solidFill>
              </a:rPr>
              <a:t>vivo</a:t>
            </a:r>
            <a:r>
              <a:rPr lang="cs-CZ" sz="2300" dirty="0">
                <a:solidFill>
                  <a:schemeClr val="tx1"/>
                </a:solidFill>
              </a:rPr>
              <a:t> (orgány zvířat)</a:t>
            </a:r>
          </a:p>
          <a:p>
            <a:pPr lvl="1"/>
            <a:r>
              <a:rPr lang="cs-CZ" sz="2300" dirty="0">
                <a:solidFill>
                  <a:schemeClr val="tx1"/>
                </a:solidFill>
              </a:rPr>
              <a:t>in </a:t>
            </a:r>
            <a:r>
              <a:rPr lang="cs-CZ" sz="2300" dirty="0" err="1">
                <a:solidFill>
                  <a:schemeClr val="tx1"/>
                </a:solidFill>
              </a:rPr>
              <a:t>vitro</a:t>
            </a:r>
            <a:r>
              <a:rPr lang="cs-CZ" sz="2300" dirty="0">
                <a:solidFill>
                  <a:schemeClr val="tx1"/>
                </a:solidFill>
              </a:rPr>
              <a:t> (buňky, buněčné linie, enzymy …)</a:t>
            </a:r>
          </a:p>
          <a:p>
            <a:pPr>
              <a:buFontTx/>
              <a:buNone/>
            </a:pPr>
            <a:endParaRPr lang="cs-CZ" b="1" u="sng" dirty="0">
              <a:solidFill>
                <a:schemeClr val="tx1"/>
              </a:solidFill>
            </a:endParaRPr>
          </a:p>
          <a:p>
            <a:pPr>
              <a:buFontTx/>
              <a:buNone/>
            </a:pPr>
            <a:r>
              <a:rPr lang="cs-CZ" sz="2100" b="1" u="sng" dirty="0">
                <a:solidFill>
                  <a:schemeClr val="tx1"/>
                </a:solidFill>
              </a:rPr>
              <a:t>Výhody alternativních metod</a:t>
            </a:r>
          </a:p>
          <a:p>
            <a:pPr lvl="2"/>
            <a:r>
              <a:rPr lang="cs-CZ" sz="2100" dirty="0">
                <a:solidFill>
                  <a:schemeClr val="tx1"/>
                </a:solidFill>
              </a:rPr>
              <a:t>snižování počtů zvířat</a:t>
            </a:r>
          </a:p>
          <a:p>
            <a:pPr lvl="2"/>
            <a:r>
              <a:rPr lang="cs-CZ" sz="2100" dirty="0">
                <a:solidFill>
                  <a:schemeClr val="tx1"/>
                </a:solidFill>
              </a:rPr>
              <a:t>mechanistické metody (poznání biochemických principů – např. "dioxinová" toxicita, „inhibice </a:t>
            </a:r>
            <a:r>
              <a:rPr lang="cs-CZ" sz="2100" dirty="0" err="1">
                <a:solidFill>
                  <a:schemeClr val="tx1"/>
                </a:solidFill>
              </a:rPr>
              <a:t>acetylcholinesterázy</a:t>
            </a:r>
            <a:r>
              <a:rPr lang="cs-CZ" sz="2100" dirty="0">
                <a:solidFill>
                  <a:schemeClr val="tx1"/>
                </a:solidFill>
              </a:rPr>
              <a:t>“ u pesticidů) </a:t>
            </a:r>
          </a:p>
          <a:p>
            <a:pPr lvl="2"/>
            <a:r>
              <a:rPr lang="cs-CZ" sz="2100" dirty="0">
                <a:solidFill>
                  <a:schemeClr val="tx1"/>
                </a:solidFill>
              </a:rPr>
              <a:t>rychlejší, levnější, možnost hodnocení více vzorků </a:t>
            </a:r>
          </a:p>
          <a:p>
            <a:pPr lvl="2"/>
            <a:endParaRPr lang="cs-CZ" sz="2100" dirty="0">
              <a:solidFill>
                <a:schemeClr val="tx1"/>
              </a:solidFill>
            </a:endParaRPr>
          </a:p>
        </p:txBody>
      </p:sp>
      <p:pic>
        <p:nvPicPr>
          <p:cNvPr id="83970" name="Picture 2" descr="http://cms.uni-konstanz.de/fileadmin/_migrated/RTE/RTEmagicC_Bild1_06.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916832"/>
            <a:ext cx="4260700" cy="23042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>
                <a:solidFill>
                  <a:schemeClr val="tx1"/>
                </a:solidFill>
              </a:rPr>
              <a:t>Testování toxicity – alternativy k in vivo experimentům s obratlovci</a:t>
            </a:r>
          </a:p>
        </p:txBody>
      </p:sp>
      <p:sp>
        <p:nvSpPr>
          <p:cNvPr id="40963" name="Zástupný symbol pro obsah 3"/>
          <p:cNvSpPr>
            <a:spLocks noGrp="1"/>
          </p:cNvSpPr>
          <p:nvPr>
            <p:ph idx="1"/>
          </p:nvPr>
        </p:nvSpPr>
        <p:spPr>
          <a:xfrm>
            <a:off x="323528" y="980728"/>
            <a:ext cx="8589640" cy="5400675"/>
          </a:xfrm>
        </p:spPr>
        <p:txBody>
          <a:bodyPr>
            <a:normAutofit/>
          </a:bodyPr>
          <a:lstStyle/>
          <a:p>
            <a:r>
              <a:rPr lang="cs-CZ" sz="2400" dirty="0"/>
              <a:t>Snaha o snižování počtů zvířat</a:t>
            </a:r>
            <a:r>
              <a:rPr lang="en-GB" sz="2400" dirty="0"/>
              <a:t> (</a:t>
            </a:r>
            <a:r>
              <a:rPr lang="en-GB" sz="2400" dirty="0" err="1"/>
              <a:t>nahrazování</a:t>
            </a:r>
            <a:r>
              <a:rPr lang="en-GB" sz="2400" dirty="0"/>
              <a:t> </a:t>
            </a:r>
            <a:r>
              <a:rPr lang="en-GB" sz="2400" dirty="0" err="1"/>
              <a:t>testů</a:t>
            </a:r>
            <a:r>
              <a:rPr lang="en-GB" sz="2400" dirty="0"/>
              <a:t> in vivo)</a:t>
            </a:r>
            <a:endParaRPr lang="cs-CZ" sz="2400" dirty="0"/>
          </a:p>
          <a:p>
            <a:pPr lvl="1">
              <a:buFont typeface="Wingdings"/>
              <a:buChar char="à"/>
            </a:pPr>
            <a:r>
              <a:rPr lang="cs-CZ" sz="2000" b="1" dirty="0">
                <a:solidFill>
                  <a:schemeClr val="tx2"/>
                </a:solidFill>
              </a:rPr>
              <a:t>Alternativní přístupy v toxikologii </a:t>
            </a:r>
            <a:endParaRPr lang="en-GB" sz="2000" b="1" dirty="0">
              <a:solidFill>
                <a:schemeClr val="tx2"/>
              </a:solidFill>
            </a:endParaRPr>
          </a:p>
          <a:p>
            <a:pPr lvl="2"/>
            <a:r>
              <a:rPr lang="cs-CZ" sz="1800" dirty="0">
                <a:solidFill>
                  <a:schemeClr val="tx1"/>
                </a:solidFill>
              </a:rPr>
              <a:t>ex </a:t>
            </a:r>
            <a:r>
              <a:rPr lang="cs-CZ" sz="1800" dirty="0" err="1">
                <a:solidFill>
                  <a:schemeClr val="tx1"/>
                </a:solidFill>
              </a:rPr>
              <a:t>vivo</a:t>
            </a:r>
            <a:r>
              <a:rPr lang="cs-CZ" sz="1800" dirty="0">
                <a:solidFill>
                  <a:schemeClr val="tx1"/>
                </a:solidFill>
              </a:rPr>
              <a:t> (orgány zvířat)</a:t>
            </a:r>
          </a:p>
          <a:p>
            <a:pPr lvl="2"/>
            <a:r>
              <a:rPr lang="cs-CZ" sz="1800" dirty="0">
                <a:solidFill>
                  <a:schemeClr val="tx1"/>
                </a:solidFill>
              </a:rPr>
              <a:t>in </a:t>
            </a:r>
            <a:r>
              <a:rPr lang="cs-CZ" sz="1800" dirty="0" err="1">
                <a:solidFill>
                  <a:schemeClr val="tx1"/>
                </a:solidFill>
              </a:rPr>
              <a:t>vitro</a:t>
            </a:r>
            <a:r>
              <a:rPr lang="cs-CZ" sz="1800" dirty="0">
                <a:solidFill>
                  <a:schemeClr val="tx1"/>
                </a:solidFill>
              </a:rPr>
              <a:t> (buňky, buněčné linie, enzymy …)</a:t>
            </a:r>
            <a:endParaRPr lang="en-GB" sz="1800" dirty="0">
              <a:solidFill>
                <a:schemeClr val="tx1"/>
              </a:solidFill>
            </a:endParaRPr>
          </a:p>
          <a:p>
            <a:pPr lvl="2"/>
            <a:r>
              <a:rPr lang="en-GB" sz="1800" dirty="0">
                <a:solidFill>
                  <a:schemeClr val="tx1"/>
                </a:solidFill>
              </a:rPr>
              <a:t>in </a:t>
            </a:r>
            <a:r>
              <a:rPr lang="en-GB" sz="1800" dirty="0" err="1">
                <a:solidFill>
                  <a:schemeClr val="tx1"/>
                </a:solidFill>
              </a:rPr>
              <a:t>silico</a:t>
            </a:r>
            <a:endParaRPr lang="cs-CZ" sz="1800" dirty="0">
              <a:solidFill>
                <a:schemeClr val="tx1"/>
              </a:solidFill>
            </a:endParaRPr>
          </a:p>
          <a:p>
            <a:pPr lvl="1">
              <a:buFont typeface="Wingdings"/>
              <a:buChar char="à"/>
            </a:pPr>
            <a:endParaRPr lang="en-GB" sz="2000" dirty="0">
              <a:sym typeface="Wingdings" pitchFamily="2" charset="2"/>
            </a:endParaRPr>
          </a:p>
          <a:p>
            <a:r>
              <a:rPr lang="en-US" sz="2400" dirty="0" err="1">
                <a:sym typeface="Wingdings" pitchFamily="2" charset="2"/>
              </a:rPr>
              <a:t>Cílem</a:t>
            </a:r>
            <a:r>
              <a:rPr lang="en-US" sz="2400" dirty="0">
                <a:sym typeface="Wingdings" pitchFamily="2" charset="2"/>
              </a:rPr>
              <a:t> je </a:t>
            </a:r>
            <a:r>
              <a:rPr lang="en-US" sz="2400" dirty="0" err="1">
                <a:sym typeface="Wingdings" pitchFamily="2" charset="2"/>
              </a:rPr>
              <a:t>naplnění</a:t>
            </a:r>
            <a:r>
              <a:rPr lang="en-US" sz="2400" dirty="0">
                <a:sym typeface="Wingdings" pitchFamily="2" charset="2"/>
              </a:rPr>
              <a:t> </a:t>
            </a:r>
            <a:r>
              <a:rPr lang="en-US" sz="2400" dirty="0" err="1">
                <a:sym typeface="Wingdings" pitchFamily="2" charset="2"/>
              </a:rPr>
              <a:t>principu</a:t>
            </a:r>
            <a:r>
              <a:rPr lang="en-US" sz="2400" dirty="0">
                <a:sym typeface="Wingdings" pitchFamily="2" charset="2"/>
              </a:rPr>
              <a:t> 3R</a:t>
            </a:r>
            <a:endParaRPr lang="cs-CZ" sz="2400" dirty="0"/>
          </a:p>
          <a:p>
            <a:pPr lvl="2"/>
            <a:r>
              <a:rPr lang="en-US" sz="1800" dirty="0"/>
              <a:t>Reduction </a:t>
            </a:r>
            <a:r>
              <a:rPr lang="cs-CZ" sz="1800" dirty="0"/>
              <a:t>– </a:t>
            </a:r>
            <a:r>
              <a:rPr lang="cs-CZ" sz="1800" dirty="0" err="1"/>
              <a:t>Refinement</a:t>
            </a:r>
            <a:r>
              <a:rPr lang="cs-CZ" sz="1800" dirty="0"/>
              <a:t> – </a:t>
            </a:r>
            <a:r>
              <a:rPr lang="cs-CZ" sz="1800" dirty="0" err="1"/>
              <a:t>Replacement</a:t>
            </a:r>
            <a:endParaRPr lang="cs-CZ" sz="1800" dirty="0"/>
          </a:p>
          <a:p>
            <a:pPr lvl="2"/>
            <a:r>
              <a:rPr lang="cs-CZ" sz="1800" dirty="0"/>
              <a:t>Dosažení 3R: nové přístupy v legislativě a v praxi</a:t>
            </a:r>
            <a:endParaRPr lang="en-US" sz="1800" dirty="0"/>
          </a:p>
          <a:p>
            <a:pPr lvl="3"/>
            <a:r>
              <a:rPr lang="en-US" sz="1400" b="1" dirty="0" err="1"/>
              <a:t>Ome</a:t>
            </a:r>
            <a:r>
              <a:rPr lang="cs-CZ" sz="1400" b="1" dirty="0" err="1"/>
              <a:t>zování</a:t>
            </a:r>
            <a:r>
              <a:rPr lang="cs-CZ" sz="1400" b="1" dirty="0"/>
              <a:t> </a:t>
            </a:r>
            <a:r>
              <a:rPr lang="cs-CZ" sz="1400" dirty="0"/>
              <a:t>počtů zvířat v in </a:t>
            </a:r>
            <a:r>
              <a:rPr lang="cs-CZ" sz="1400" dirty="0" err="1"/>
              <a:t>vivo</a:t>
            </a:r>
            <a:r>
              <a:rPr lang="cs-CZ" sz="1400" dirty="0"/>
              <a:t> testování</a:t>
            </a:r>
          </a:p>
          <a:p>
            <a:pPr lvl="3"/>
            <a:r>
              <a:rPr lang="cs-CZ" sz="1400" b="1" dirty="0"/>
              <a:t>Zlepšování </a:t>
            </a:r>
            <a:r>
              <a:rPr lang="cs-CZ" sz="1400" dirty="0"/>
              <a:t>vypovídací hodnoty testů podle nových poznatků</a:t>
            </a:r>
          </a:p>
          <a:p>
            <a:pPr lvl="3"/>
            <a:r>
              <a:rPr lang="cs-CZ" sz="1400" b="1" dirty="0"/>
              <a:t>Nahrazování</a:t>
            </a:r>
            <a:r>
              <a:rPr lang="cs-CZ" sz="1400" dirty="0"/>
              <a:t> in </a:t>
            </a:r>
            <a:r>
              <a:rPr lang="cs-CZ" sz="1400" dirty="0" err="1"/>
              <a:t>vivo</a:t>
            </a:r>
            <a:r>
              <a:rPr lang="cs-CZ" sz="1400" dirty="0"/>
              <a:t> testů alternativami (in </a:t>
            </a:r>
            <a:r>
              <a:rPr lang="cs-CZ" sz="1400" dirty="0" err="1"/>
              <a:t>vitro</a:t>
            </a:r>
            <a:r>
              <a:rPr lang="cs-CZ" sz="1400" dirty="0"/>
              <a:t>, QSAR)</a:t>
            </a:r>
          </a:p>
          <a:p>
            <a:r>
              <a:rPr lang="cs-CZ" sz="2400" dirty="0"/>
              <a:t>Uplatňování 3R je obecnou politikou</a:t>
            </a:r>
          </a:p>
          <a:p>
            <a:pPr lvl="2"/>
            <a:r>
              <a:rPr lang="cs-CZ" sz="1800" dirty="0"/>
              <a:t>Musí být reflektováno při tvorbě nových zákonů </a:t>
            </a:r>
          </a:p>
          <a:p>
            <a:pPr lvl="3"/>
            <a:r>
              <a:rPr lang="cs-CZ" sz="1400" dirty="0"/>
              <a:t>Je zohledněno např. v REACH</a:t>
            </a:r>
          </a:p>
          <a:p>
            <a:pPr lvl="3"/>
            <a:r>
              <a:rPr lang="cs-CZ" sz="1400" dirty="0"/>
              <a:t>EU financuje aktivity validací alternativních metod pro regulační toxikologii atd.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Nadpis 3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dirty="0">
                <a:solidFill>
                  <a:schemeClr val="tx1"/>
                </a:solidFill>
              </a:rPr>
              <a:t>Příklad – „</a:t>
            </a:r>
            <a:r>
              <a:rPr lang="cs-CZ" dirty="0" err="1">
                <a:solidFill>
                  <a:schemeClr val="tx1"/>
                </a:solidFill>
              </a:rPr>
              <a:t>Reduction</a:t>
            </a:r>
            <a:r>
              <a:rPr lang="cs-CZ" dirty="0">
                <a:solidFill>
                  <a:schemeClr val="tx1"/>
                </a:solidFill>
              </a:rPr>
              <a:t>“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51520" y="908720"/>
            <a:ext cx="84241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b="0" dirty="0">
                <a:latin typeface="+mj-lt"/>
              </a:rPr>
              <a:t>Pro </a:t>
            </a:r>
            <a:r>
              <a:rPr lang="en-GB" b="0" dirty="0" err="1">
                <a:latin typeface="+mj-lt"/>
              </a:rPr>
              <a:t>málo</a:t>
            </a:r>
            <a:r>
              <a:rPr lang="en-GB" b="0" dirty="0">
                <a:latin typeface="+mj-lt"/>
              </a:rPr>
              <a:t> </a:t>
            </a:r>
            <a:r>
              <a:rPr lang="en-GB" b="0" dirty="0" err="1">
                <a:latin typeface="+mj-lt"/>
              </a:rPr>
              <a:t>toxické</a:t>
            </a:r>
            <a:r>
              <a:rPr lang="en-GB" b="0" dirty="0">
                <a:latin typeface="+mj-lt"/>
              </a:rPr>
              <a:t> </a:t>
            </a:r>
            <a:r>
              <a:rPr lang="en-GB" b="0" dirty="0" err="1">
                <a:latin typeface="+mj-lt"/>
              </a:rPr>
              <a:t>látky</a:t>
            </a:r>
            <a:r>
              <a:rPr lang="en-GB" b="0" dirty="0">
                <a:latin typeface="+mj-lt"/>
              </a:rPr>
              <a:t> - n</a:t>
            </a:r>
            <a:r>
              <a:rPr lang="cs-CZ" b="0" dirty="0" err="1">
                <a:latin typeface="+mj-lt"/>
              </a:rPr>
              <a:t>ení</a:t>
            </a:r>
            <a:r>
              <a:rPr lang="cs-CZ" b="0" dirty="0">
                <a:latin typeface="+mj-lt"/>
              </a:rPr>
              <a:t> třeba testovat a hledat LD50 (min 30 zvířat)</a:t>
            </a:r>
            <a:endParaRPr lang="cs-CZ" dirty="0">
              <a:latin typeface="+mj-lt"/>
            </a:endParaRPr>
          </a:p>
          <a:p>
            <a:pPr>
              <a:defRPr/>
            </a:pPr>
            <a:r>
              <a:rPr lang="cs-CZ" dirty="0">
                <a:latin typeface="+mj-lt"/>
              </a:rPr>
              <a:t>Nově se </a:t>
            </a:r>
            <a:r>
              <a:rPr lang="cs-CZ" b="0" dirty="0">
                <a:latin typeface="+mj-lt"/>
              </a:rPr>
              <a:t>uplatňuje „Stupňový“ (</a:t>
            </a:r>
            <a:r>
              <a:rPr lang="cs-CZ" b="0" dirty="0" err="1">
                <a:latin typeface="+mj-lt"/>
              </a:rPr>
              <a:t>Tiered</a:t>
            </a:r>
            <a:r>
              <a:rPr lang="cs-CZ" b="0" dirty="0">
                <a:latin typeface="+mj-lt"/>
              </a:rPr>
              <a:t>) přístup</a:t>
            </a:r>
          </a:p>
        </p:txBody>
      </p:sp>
      <p:pic>
        <p:nvPicPr>
          <p:cNvPr id="381954" name="Picture 2" descr="http://eur-lex.europa.eu/resource.html?uri=celex:02008R0440-20140824.ENG.xhtml.L_2008142EN.01015701.ti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7267" y="1656184"/>
            <a:ext cx="8483205" cy="5157192"/>
          </a:xfrm>
          <a:prstGeom prst="rect">
            <a:avLst/>
          </a:prstGeom>
          <a:noFill/>
        </p:spPr>
      </p:pic>
      <p:sp>
        <p:nvSpPr>
          <p:cNvPr id="8" name="Elipsa 7"/>
          <p:cNvSpPr/>
          <p:nvPr/>
        </p:nvSpPr>
        <p:spPr>
          <a:xfrm>
            <a:off x="72008" y="5445224"/>
            <a:ext cx="3419872" cy="13407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bdélník 8"/>
          <p:cNvSpPr/>
          <p:nvPr/>
        </p:nvSpPr>
        <p:spPr>
          <a:xfrm>
            <a:off x="3419872" y="5661248"/>
            <a:ext cx="1080120" cy="86409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5496" y="1196752"/>
            <a:ext cx="9067800" cy="5184576"/>
          </a:xfrm>
        </p:spPr>
        <p:txBody>
          <a:bodyPr/>
          <a:lstStyle/>
          <a:p>
            <a:r>
              <a:rPr lang="cs-CZ" sz="2400" b="1" dirty="0">
                <a:solidFill>
                  <a:schemeClr val="tx1"/>
                </a:solidFill>
              </a:rPr>
              <a:t>Mezinárodní agentury pro validaci alternativních postupů</a:t>
            </a:r>
            <a:endParaRPr lang="en-GB" sz="2400" dirty="0">
              <a:solidFill>
                <a:schemeClr val="tx1"/>
              </a:solidFill>
            </a:endParaRPr>
          </a:p>
          <a:p>
            <a:r>
              <a:rPr lang="en-GB" sz="2400" dirty="0" err="1">
                <a:solidFill>
                  <a:schemeClr val="tx1"/>
                </a:solidFill>
              </a:rPr>
              <a:t>Sledují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en-GB" sz="2400" dirty="0" err="1">
                <a:solidFill>
                  <a:schemeClr val="tx1"/>
                </a:solidFill>
              </a:rPr>
              <a:t>principy</a:t>
            </a:r>
            <a:r>
              <a:rPr lang="en-GB" sz="2400" dirty="0">
                <a:solidFill>
                  <a:schemeClr val="tx1"/>
                </a:solidFill>
              </a:rPr>
              <a:t> </a:t>
            </a:r>
            <a:r>
              <a:rPr lang="cs-CZ" sz="2400" dirty="0">
                <a:solidFill>
                  <a:schemeClr val="tx1"/>
                </a:solidFill>
              </a:rPr>
              <a:t>„3R“</a:t>
            </a:r>
          </a:p>
          <a:p>
            <a:pPr lvl="1"/>
            <a:r>
              <a:rPr lang="cs-CZ" sz="2000" dirty="0">
                <a:solidFill>
                  <a:schemeClr val="tx1"/>
                </a:solidFill>
              </a:rPr>
              <a:t>ICVAM (USA)</a:t>
            </a:r>
          </a:p>
          <a:p>
            <a:pPr lvl="1"/>
            <a:r>
              <a:rPr lang="cs-CZ" sz="2000" dirty="0">
                <a:solidFill>
                  <a:schemeClr val="tx1"/>
                </a:solidFill>
              </a:rPr>
              <a:t>EU: </a:t>
            </a:r>
            <a:r>
              <a:rPr lang="en-US" sz="2000" b="1" u="sng" dirty="0">
                <a:solidFill>
                  <a:schemeClr val="tx1"/>
                </a:solidFill>
              </a:rPr>
              <a:t>https://eurl-ecvam.jrc.ec.europa.eu/</a:t>
            </a:r>
            <a:endParaRPr lang="cs-CZ" sz="2000" dirty="0">
              <a:solidFill>
                <a:schemeClr val="tx1"/>
              </a:solidFill>
            </a:endParaRPr>
          </a:p>
          <a:p>
            <a:pPr lvl="2"/>
            <a:r>
              <a:rPr lang="en-GB" sz="1800" dirty="0"/>
              <a:t>The </a:t>
            </a:r>
            <a:r>
              <a:rPr lang="en-GB" sz="1800" b="1" dirty="0"/>
              <a:t>European Union Reference Laboratory for alternatives to animal testing (EURL-ECVAM)</a:t>
            </a:r>
            <a:endParaRPr lang="cs-CZ" sz="1800" dirty="0">
              <a:solidFill>
                <a:schemeClr val="tx1"/>
              </a:solidFill>
            </a:endParaRPr>
          </a:p>
          <a:p>
            <a:pPr lvl="2"/>
            <a:r>
              <a:rPr lang="cs-CZ" sz="1800" dirty="0">
                <a:solidFill>
                  <a:schemeClr val="tx1"/>
                </a:solidFill>
              </a:rPr>
              <a:t>Časopis ATLA (</a:t>
            </a:r>
            <a:r>
              <a:rPr lang="cs-CZ" sz="1800" dirty="0" err="1">
                <a:solidFill>
                  <a:schemeClr val="tx1"/>
                </a:solidFill>
              </a:rPr>
              <a:t>Alternatives</a:t>
            </a:r>
            <a:r>
              <a:rPr lang="cs-CZ" sz="1800" dirty="0">
                <a:solidFill>
                  <a:schemeClr val="tx1"/>
                </a:solidFill>
              </a:rPr>
              <a:t> to </a:t>
            </a:r>
            <a:r>
              <a:rPr lang="cs-CZ" sz="1800" dirty="0" err="1">
                <a:solidFill>
                  <a:schemeClr val="tx1"/>
                </a:solidFill>
              </a:rPr>
              <a:t>Laboratory</a:t>
            </a:r>
            <a:r>
              <a:rPr lang="cs-CZ" sz="1800" dirty="0">
                <a:solidFill>
                  <a:schemeClr val="tx1"/>
                </a:solidFill>
              </a:rPr>
              <a:t> </a:t>
            </a:r>
            <a:r>
              <a:rPr lang="cs-CZ" sz="1800" dirty="0" err="1">
                <a:solidFill>
                  <a:schemeClr val="tx1"/>
                </a:solidFill>
              </a:rPr>
              <a:t>Animals</a:t>
            </a:r>
            <a:r>
              <a:rPr lang="cs-CZ" sz="1800" dirty="0">
                <a:solidFill>
                  <a:schemeClr val="tx1"/>
                </a:solidFill>
              </a:rPr>
              <a:t>)</a:t>
            </a:r>
          </a:p>
          <a:p>
            <a:endParaRPr lang="cs-CZ" sz="2400" dirty="0">
              <a:solidFill>
                <a:schemeClr val="tx1"/>
              </a:solidFill>
            </a:endParaRPr>
          </a:p>
          <a:p>
            <a:r>
              <a:rPr lang="en-GB" sz="2000" dirty="0" err="1">
                <a:solidFill>
                  <a:schemeClr val="tx1"/>
                </a:solidFill>
              </a:rPr>
              <a:t>Poskytují</a:t>
            </a:r>
            <a:r>
              <a:rPr lang="en-GB" sz="2000" dirty="0">
                <a:solidFill>
                  <a:schemeClr val="tx1"/>
                </a:solidFill>
              </a:rPr>
              <a:t> (</a:t>
            </a:r>
            <a:r>
              <a:rPr lang="en-GB" sz="2000" dirty="0" err="1">
                <a:solidFill>
                  <a:schemeClr val="tx1"/>
                </a:solidFill>
              </a:rPr>
              <a:t>zdarma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ke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stažení</a:t>
            </a:r>
            <a:r>
              <a:rPr lang="en-GB" sz="2000" dirty="0">
                <a:solidFill>
                  <a:schemeClr val="tx1"/>
                </a:solidFill>
              </a:rPr>
              <a:t>) k</a:t>
            </a:r>
            <a:r>
              <a:rPr lang="cs-CZ" sz="2000" dirty="0" err="1">
                <a:solidFill>
                  <a:schemeClr val="tx1"/>
                </a:solidFill>
              </a:rPr>
              <a:t>ompletní</a:t>
            </a:r>
            <a:r>
              <a:rPr lang="cs-CZ" sz="2000" dirty="0">
                <a:solidFill>
                  <a:schemeClr val="tx1"/>
                </a:solidFill>
              </a:rPr>
              <a:t> návody na validované postupy (ověřené), které splňují 3R. </a:t>
            </a:r>
            <a:endParaRPr lang="en-GB" sz="2000" dirty="0">
              <a:solidFill>
                <a:schemeClr val="tx1"/>
              </a:solidFill>
            </a:endParaRPr>
          </a:p>
          <a:p>
            <a:endParaRPr lang="cs-CZ" sz="2000" dirty="0">
              <a:solidFill>
                <a:schemeClr val="tx1"/>
              </a:solidFill>
            </a:endParaRPr>
          </a:p>
          <a:p>
            <a:r>
              <a:rPr lang="en-GB" sz="2000" dirty="0" err="1">
                <a:solidFill>
                  <a:schemeClr val="tx1"/>
                </a:solidFill>
              </a:rPr>
              <a:t>Jejich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využití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cs-CZ" sz="2000" dirty="0">
                <a:solidFill>
                  <a:schemeClr val="tx1"/>
                </a:solidFill>
              </a:rPr>
              <a:t>standardizačními agenturami (OECD) </a:t>
            </a:r>
            <a:r>
              <a:rPr lang="en-GB" sz="2000" dirty="0">
                <a:solidFill>
                  <a:schemeClr val="tx1"/>
                </a:solidFill>
              </a:rPr>
              <a:t>je </a:t>
            </a:r>
            <a:r>
              <a:rPr lang="en-GB" sz="2000" dirty="0" err="1">
                <a:solidFill>
                  <a:schemeClr val="tx1"/>
                </a:solidFill>
              </a:rPr>
              <a:t>jen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částečné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cs-CZ" sz="1600" dirty="0">
                <a:solidFill>
                  <a:schemeClr val="tx1"/>
                </a:solidFill>
              </a:rPr>
              <a:t>proto nejsou často užívány v praxi průmyslem 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Alternativn</a:t>
            </a:r>
            <a:r>
              <a:rPr lang="en-GB" dirty="0">
                <a:solidFill>
                  <a:schemeClr val="tx1"/>
                </a:solidFill>
              </a:rPr>
              <a:t>í </a:t>
            </a:r>
            <a:r>
              <a:rPr lang="en-GB" dirty="0" err="1">
                <a:solidFill>
                  <a:schemeClr val="tx1"/>
                </a:solidFill>
              </a:rPr>
              <a:t>metody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testování</a:t>
            </a:r>
            <a:r>
              <a:rPr lang="en-GB" dirty="0">
                <a:solidFill>
                  <a:schemeClr val="tx1"/>
                </a:solidFill>
              </a:rPr>
              <a:t> toxicity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323528" y="188640"/>
            <a:ext cx="44422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/>
              <a:t>http://ecvam-dbalm.jrc.ec.europa.eu/beta/</a:t>
            </a:r>
          </a:p>
        </p:txBody>
      </p:sp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3" cstate="print"/>
          <a:srcRect l="17322" t="13406" r="19679" b="17475"/>
          <a:stretch>
            <a:fillRect/>
          </a:stretch>
        </p:blipFill>
        <p:spPr bwMode="auto">
          <a:xfrm>
            <a:off x="0" y="615213"/>
            <a:ext cx="9144000" cy="6270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3" name="Text Box 4"/>
          <p:cNvSpPr txBox="1">
            <a:spLocks noChangeArrowheads="1"/>
          </p:cNvSpPr>
          <p:nvPr/>
        </p:nvSpPr>
        <p:spPr bwMode="auto">
          <a:xfrm>
            <a:off x="365125" y="117475"/>
            <a:ext cx="3589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/>
              <a:t>http://iccvam.niehs.nih.gov/</a:t>
            </a:r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3" cstate="print"/>
          <a:srcRect l="8322" t="13406" r="25529" b="34035"/>
          <a:stretch>
            <a:fillRect/>
          </a:stretch>
        </p:blipFill>
        <p:spPr bwMode="auto">
          <a:xfrm>
            <a:off x="107504" y="1245255"/>
            <a:ext cx="8892480" cy="4415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4"/>
          <p:cNvSpPr txBox="1">
            <a:spLocks noChangeArrowheads="1"/>
          </p:cNvSpPr>
          <p:nvPr/>
        </p:nvSpPr>
        <p:spPr bwMode="auto">
          <a:xfrm>
            <a:off x="1216025" y="76200"/>
            <a:ext cx="494237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/>
              <a:t>Seriozní projekty podpory alternativních metod</a:t>
            </a:r>
          </a:p>
          <a:p>
            <a:r>
              <a:rPr lang="en-US" b="1" dirty="0"/>
              <a:t>TOXIKOLOGIE </a:t>
            </a:r>
            <a:r>
              <a:rPr lang="cs-CZ" b="1" dirty="0"/>
              <a:t>- http:</a:t>
            </a:r>
            <a:r>
              <a:rPr lang="en-US" b="1" dirty="0"/>
              <a:t>//alttox.org</a:t>
            </a:r>
            <a:endParaRPr lang="cs-CZ" b="1" dirty="0"/>
          </a:p>
        </p:txBody>
      </p:sp>
      <p:pic>
        <p:nvPicPr>
          <p:cNvPr id="88067" name="Picture 2"/>
          <p:cNvPicPr>
            <a:picLocks noChangeAspect="1" noChangeArrowheads="1"/>
          </p:cNvPicPr>
          <p:nvPr/>
        </p:nvPicPr>
        <p:blipFill>
          <a:blip r:embed="rId3" cstate="print"/>
          <a:srcRect l="23810" t="9904" r="25238" b="20000"/>
          <a:stretch>
            <a:fillRect/>
          </a:stretch>
        </p:blipFill>
        <p:spPr bwMode="auto">
          <a:xfrm>
            <a:off x="1143000" y="950913"/>
            <a:ext cx="6781800" cy="58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4"/>
          <p:cNvSpPr txBox="1">
            <a:spLocks noChangeArrowheads="1"/>
          </p:cNvSpPr>
          <p:nvPr/>
        </p:nvSpPr>
        <p:spPr bwMode="auto">
          <a:xfrm>
            <a:off x="1216025" y="76200"/>
            <a:ext cx="530151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/>
              <a:t>Seriozní projekty podpory alternativních metod</a:t>
            </a:r>
          </a:p>
          <a:p>
            <a:r>
              <a:rPr lang="cs-CZ" b="1" dirty="0"/>
              <a:t>EKOTOXIKOLOGIE</a:t>
            </a:r>
            <a:r>
              <a:rPr lang="en-US" b="1" dirty="0"/>
              <a:t> </a:t>
            </a:r>
            <a:r>
              <a:rPr lang="cs-CZ" b="1" dirty="0"/>
              <a:t>- http:</a:t>
            </a:r>
            <a:r>
              <a:rPr lang="en-US" b="1" dirty="0"/>
              <a:t>//</a:t>
            </a:r>
            <a:r>
              <a:rPr lang="cs-CZ" b="1" dirty="0"/>
              <a:t>www.</a:t>
            </a:r>
            <a:r>
              <a:rPr lang="cs-CZ" b="1" dirty="0" err="1"/>
              <a:t>euroecotox.eu</a:t>
            </a:r>
            <a:endParaRPr lang="cs-CZ" b="1" dirty="0"/>
          </a:p>
        </p:txBody>
      </p:sp>
      <p:pic>
        <p:nvPicPr>
          <p:cNvPr id="89091" name="Picture 2"/>
          <p:cNvPicPr>
            <a:picLocks noChangeAspect="1" noChangeArrowheads="1"/>
          </p:cNvPicPr>
          <p:nvPr/>
        </p:nvPicPr>
        <p:blipFill>
          <a:blip r:embed="rId3" cstate="print"/>
          <a:srcRect l="17143" t="17525" r="17619" b="17714"/>
          <a:stretch>
            <a:fillRect/>
          </a:stretch>
        </p:blipFill>
        <p:spPr bwMode="auto">
          <a:xfrm>
            <a:off x="381000" y="1182688"/>
            <a:ext cx="8534400" cy="529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4"/>
          <p:cNvSpPr txBox="1">
            <a:spLocks noChangeArrowheads="1"/>
          </p:cNvSpPr>
          <p:nvPr/>
        </p:nvSpPr>
        <p:spPr bwMode="auto">
          <a:xfrm>
            <a:off x="1216025" y="201414"/>
            <a:ext cx="494237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/>
              <a:t>Seriozní projekty podpory alternativních metod</a:t>
            </a:r>
          </a:p>
          <a:p>
            <a:r>
              <a:rPr lang="cs-CZ" b="1" dirty="0"/>
              <a:t>EKOTOXIKOLOGIE</a:t>
            </a:r>
            <a:r>
              <a:rPr lang="en-US" b="1" dirty="0"/>
              <a:t> </a:t>
            </a:r>
            <a:r>
              <a:rPr lang="cs-CZ" b="1" dirty="0"/>
              <a:t>– databáze testů </a:t>
            </a:r>
          </a:p>
          <a:p>
            <a:r>
              <a:rPr lang="cs-CZ" b="1" dirty="0"/>
              <a:t>http://projects.cba.muni.cz/euroecotox/</a:t>
            </a:r>
          </a:p>
        </p:txBody>
      </p:sp>
      <p:pic>
        <p:nvPicPr>
          <p:cNvPr id="90115" name="Picture 2"/>
          <p:cNvPicPr>
            <a:picLocks noChangeAspect="1" noChangeArrowheads="1"/>
          </p:cNvPicPr>
          <p:nvPr/>
        </p:nvPicPr>
        <p:blipFill>
          <a:blip r:embed="rId3" cstate="print"/>
          <a:srcRect l="17619" t="10667" r="17619" b="24571"/>
          <a:stretch>
            <a:fillRect/>
          </a:stretch>
        </p:blipFill>
        <p:spPr bwMode="auto">
          <a:xfrm>
            <a:off x="457200" y="1400175"/>
            <a:ext cx="8610600" cy="538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3" name="Picture 4" descr="___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44780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4" name="Picture 5" descr="___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1884363"/>
            <a:ext cx="3790950" cy="284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5" name="Picture 6" descr="____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7800" y="3429000"/>
            <a:ext cx="2971800" cy="296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6" name="Picture 7" descr="____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7000" y="5029200"/>
            <a:ext cx="1871663" cy="145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/>
                </a:solidFill>
              </a:rPr>
              <a:t>Alternativy</a:t>
            </a:r>
            <a:r>
              <a:rPr lang="en-GB" dirty="0">
                <a:solidFill>
                  <a:schemeClr val="tx1"/>
                </a:solidFill>
              </a:rPr>
              <a:t> 1 – in vitro </a:t>
            </a:r>
            <a:r>
              <a:rPr lang="en-GB" dirty="0" err="1">
                <a:solidFill>
                  <a:schemeClr val="tx1"/>
                </a:solidFill>
              </a:rPr>
              <a:t>metody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GLP v biologii – základní principy a příkladová </a:t>
            </a:r>
            <a:r>
              <a:rPr lang="cs-CZ" b="1" dirty="0">
                <a:solidFill>
                  <a:schemeClr val="tx1"/>
                </a:solidFill>
              </a:rPr>
              <a:t>STUDIE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435" name="Rectangle 1027"/>
          <p:cNvSpPr>
            <a:spLocks noGrp="1" noChangeArrowheads="1"/>
          </p:cNvSpPr>
          <p:nvPr>
            <p:ph idx="1"/>
          </p:nvPr>
        </p:nvSpPr>
        <p:spPr>
          <a:xfrm>
            <a:off x="457200" y="1484784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dirty="0"/>
              <a:t>V Biologii platí stejné principy jako</a:t>
            </a:r>
            <a:r>
              <a:rPr lang="en-US" dirty="0"/>
              <a:t> v </a:t>
            </a:r>
            <a:r>
              <a:rPr lang="en-US" dirty="0" err="1"/>
              <a:t>oblasti</a:t>
            </a:r>
            <a:r>
              <a:rPr lang="en-US" dirty="0"/>
              <a:t> </a:t>
            </a:r>
            <a:r>
              <a:rPr lang="en-US" dirty="0" err="1"/>
              <a:t>chemick</a:t>
            </a:r>
            <a:r>
              <a:rPr lang="en-GB" dirty="0"/>
              <a:t>é </a:t>
            </a:r>
          </a:p>
          <a:p>
            <a:pPr lvl="1">
              <a:lnSpc>
                <a:spcPct val="90000"/>
              </a:lnSpc>
            </a:pPr>
            <a:r>
              <a:rPr lang="en-GB" dirty="0" err="1"/>
              <a:t>detaily</a:t>
            </a:r>
            <a:r>
              <a:rPr lang="en-GB" dirty="0"/>
              <a:t> a </a:t>
            </a:r>
            <a:r>
              <a:rPr lang="en-GB" dirty="0" err="1"/>
              <a:t>principy</a:t>
            </a:r>
            <a:r>
              <a:rPr lang="en-GB" dirty="0"/>
              <a:t> - </a:t>
            </a:r>
            <a:r>
              <a:rPr lang="cs-CZ" dirty="0"/>
              <a:t>viz přednášky </a:t>
            </a:r>
            <a:r>
              <a:rPr lang="en-GB" dirty="0"/>
              <a:t>dr. </a:t>
            </a:r>
            <a:r>
              <a:rPr lang="en-GB" dirty="0" err="1"/>
              <a:t>Vrany</a:t>
            </a:r>
            <a:endParaRPr lang="en-GB" dirty="0"/>
          </a:p>
          <a:p>
            <a:pPr lvl="1">
              <a:lnSpc>
                <a:spcPct val="90000"/>
              </a:lnSpc>
              <a:buNone/>
            </a:pPr>
            <a:r>
              <a:rPr lang="en-GB" dirty="0"/>
              <a:t>	(</a:t>
            </a:r>
            <a:r>
              <a:rPr lang="cs-CZ" dirty="0"/>
              <a:t>QA</a:t>
            </a:r>
            <a:r>
              <a:rPr lang="en-US" dirty="0"/>
              <a:t>/QC, </a:t>
            </a:r>
            <a:r>
              <a:rPr lang="en-US" dirty="0" err="1"/>
              <a:t>detailn</a:t>
            </a:r>
            <a:r>
              <a:rPr lang="cs-CZ" dirty="0"/>
              <a:t>í </a:t>
            </a:r>
            <a:r>
              <a:rPr lang="en-US" dirty="0"/>
              <a:t>SOPs</a:t>
            </a:r>
            <a:r>
              <a:rPr lang="cs-CZ" dirty="0"/>
              <a:t>, dokumentace</a:t>
            </a:r>
            <a:r>
              <a:rPr lang="en-US" dirty="0"/>
              <a:t> </a:t>
            </a:r>
            <a:r>
              <a:rPr lang="cs-CZ" dirty="0"/>
              <a:t>…</a:t>
            </a:r>
            <a:r>
              <a:rPr lang="en-GB" dirty="0"/>
              <a:t>)</a:t>
            </a:r>
            <a:endParaRPr lang="cs-CZ" dirty="0"/>
          </a:p>
          <a:p>
            <a:pPr>
              <a:lnSpc>
                <a:spcPct val="90000"/>
              </a:lnSpc>
            </a:pPr>
            <a:endParaRPr lang="cs-CZ" dirty="0"/>
          </a:p>
          <a:p>
            <a:pPr>
              <a:lnSpc>
                <a:spcPct val="90000"/>
              </a:lnSpc>
            </a:pPr>
            <a:r>
              <a:rPr lang="cs-CZ" sz="2800" b="1" dirty="0">
                <a:solidFill>
                  <a:srgbClr val="00B050"/>
                </a:solidFill>
              </a:rPr>
              <a:t>Příklad </a:t>
            </a:r>
            <a:r>
              <a:rPr lang="cs-CZ" sz="2800" dirty="0">
                <a:solidFill>
                  <a:srgbClr val="00B050"/>
                </a:solidFill>
              </a:rPr>
              <a:t>- „</a:t>
            </a:r>
            <a:r>
              <a:rPr lang="cs-CZ" sz="2800" dirty="0" err="1">
                <a:solidFill>
                  <a:srgbClr val="00B050"/>
                </a:solidFill>
              </a:rPr>
              <a:t>jednoduch</a:t>
            </a:r>
            <a:r>
              <a:rPr lang="en-GB" sz="2800" dirty="0">
                <a:solidFill>
                  <a:srgbClr val="00B050"/>
                </a:solidFill>
              </a:rPr>
              <a:t>á</a:t>
            </a:r>
            <a:r>
              <a:rPr lang="cs-CZ" sz="2800" dirty="0">
                <a:solidFill>
                  <a:srgbClr val="00B050"/>
                </a:solidFill>
              </a:rPr>
              <a:t>“ STUDIE v režimu GLP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 i="1" dirty="0">
                <a:solidFill>
                  <a:srgbClr val="00B050"/>
                </a:solidFill>
              </a:rPr>
              <a:t> </a:t>
            </a:r>
            <a:r>
              <a:rPr lang="cs-CZ" sz="2400" i="1" dirty="0">
                <a:solidFill>
                  <a:srgbClr val="00B050"/>
                </a:solidFill>
                <a:sym typeface="Wingdings" pitchFamily="2" charset="2"/>
              </a:rPr>
              <a:t></a:t>
            </a:r>
            <a:r>
              <a:rPr lang="en-GB" sz="2400" i="1" dirty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cs-CZ" sz="1800" i="1" dirty="0">
                <a:solidFill>
                  <a:srgbClr val="00B050"/>
                </a:solidFill>
                <a:sym typeface="Wingdings" pitchFamily="2" charset="2"/>
              </a:rPr>
              <a:t>viz ukázka</a:t>
            </a:r>
            <a:r>
              <a:rPr lang="en-GB" sz="1800" i="1" dirty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en-GB" sz="1800" i="1" dirty="0" err="1">
                <a:solidFill>
                  <a:srgbClr val="00B050"/>
                </a:solidFill>
                <a:sym typeface="Wingdings" pitchFamily="2" charset="2"/>
              </a:rPr>
              <a:t>na</a:t>
            </a:r>
            <a:r>
              <a:rPr lang="en-GB" sz="1800" i="1" dirty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en-GB" sz="1800" i="1" dirty="0" err="1">
                <a:solidFill>
                  <a:srgbClr val="00B050"/>
                </a:solidFill>
                <a:sym typeface="Wingdings" pitchFamily="2" charset="2"/>
              </a:rPr>
              <a:t>přednášce</a:t>
            </a:r>
            <a:r>
              <a:rPr lang="en-GB" sz="1800" i="1" dirty="0">
                <a:solidFill>
                  <a:srgbClr val="00B050"/>
                </a:solidFill>
                <a:sym typeface="Wingdings" pitchFamily="2" charset="2"/>
              </a:rPr>
              <a:t> – </a:t>
            </a:r>
            <a:r>
              <a:rPr lang="en-GB" sz="1800" i="1" dirty="0" err="1">
                <a:solidFill>
                  <a:srgbClr val="00B050"/>
                </a:solidFill>
                <a:sym typeface="Wingdings" pitchFamily="2" charset="2"/>
              </a:rPr>
              <a:t>utajený</a:t>
            </a:r>
            <a:r>
              <a:rPr lang="en-GB" sz="1800" i="1" dirty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en-GB" sz="1800" i="1" dirty="0" err="1">
                <a:solidFill>
                  <a:srgbClr val="00B050"/>
                </a:solidFill>
                <a:sym typeface="Wingdings" pitchFamily="2" charset="2"/>
              </a:rPr>
              <a:t>materiál</a:t>
            </a:r>
            <a:r>
              <a:rPr lang="en-GB" sz="1800" i="1" dirty="0">
                <a:solidFill>
                  <a:srgbClr val="00B050"/>
                </a:solidFill>
                <a:sym typeface="Wingdings" pitchFamily="2" charset="2"/>
              </a:rPr>
              <a:t> – </a:t>
            </a:r>
            <a:r>
              <a:rPr lang="en-GB" sz="1800" i="1" dirty="0" err="1">
                <a:solidFill>
                  <a:srgbClr val="00B050"/>
                </a:solidFill>
                <a:sym typeface="Wingdings" pitchFamily="2" charset="2"/>
              </a:rPr>
              <a:t>nemůže</a:t>
            </a:r>
            <a:r>
              <a:rPr lang="en-GB" sz="1800" i="1" dirty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en-GB" sz="1800" i="1" dirty="0" err="1">
                <a:solidFill>
                  <a:srgbClr val="00B050"/>
                </a:solidFill>
                <a:sym typeface="Wingdings" pitchFamily="2" charset="2"/>
              </a:rPr>
              <a:t>být</a:t>
            </a:r>
            <a:r>
              <a:rPr lang="en-GB" sz="1800" i="1" dirty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en-GB" sz="1800" i="1" dirty="0" err="1">
                <a:solidFill>
                  <a:srgbClr val="00B050"/>
                </a:solidFill>
                <a:sym typeface="Wingdings" pitchFamily="2" charset="2"/>
              </a:rPr>
              <a:t>fyzicky</a:t>
            </a:r>
            <a:r>
              <a:rPr lang="en-GB" sz="1800" i="1" dirty="0">
                <a:solidFill>
                  <a:srgbClr val="00B050"/>
                </a:solidFill>
                <a:sym typeface="Wingdings" pitchFamily="2" charset="2"/>
              </a:rPr>
              <a:t> </a:t>
            </a:r>
            <a:r>
              <a:rPr lang="en-GB" sz="1800" i="1" dirty="0" err="1">
                <a:solidFill>
                  <a:srgbClr val="00B050"/>
                </a:solidFill>
                <a:sym typeface="Wingdings" pitchFamily="2" charset="2"/>
              </a:rPr>
              <a:t>předán</a:t>
            </a:r>
            <a:endParaRPr lang="en-GB" sz="2400" i="1" dirty="0">
              <a:solidFill>
                <a:srgbClr val="00B050"/>
              </a:solidFill>
              <a:sym typeface="Wingdings" pitchFamily="2" charset="2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cs-CZ" dirty="0">
              <a:sym typeface="Wingdings" pitchFamily="2" charset="2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 cstate="print"/>
          <a:srcRect l="22656" t="18750" b="14583"/>
          <a:stretch>
            <a:fillRect/>
          </a:stretch>
        </p:blipFill>
        <p:spPr bwMode="auto">
          <a:xfrm>
            <a:off x="228600" y="769938"/>
            <a:ext cx="6705600" cy="433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7" name="Picture 3" descr="_1"/>
          <p:cNvPicPr>
            <a:picLocks noChangeAspect="1" noChangeArrowheads="1"/>
          </p:cNvPicPr>
          <p:nvPr/>
        </p:nvPicPr>
        <p:blipFill>
          <a:blip r:embed="rId4" cstate="print"/>
          <a:srcRect t="6691" b="32138"/>
          <a:stretch>
            <a:fillRect/>
          </a:stretch>
        </p:blipFill>
        <p:spPr bwMode="auto">
          <a:xfrm>
            <a:off x="4343400" y="2133600"/>
            <a:ext cx="454501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8" name="Text Box 4"/>
          <p:cNvSpPr txBox="1">
            <a:spLocks noChangeArrowheads="1"/>
          </p:cNvSpPr>
          <p:nvPr/>
        </p:nvSpPr>
        <p:spPr bwMode="auto">
          <a:xfrm>
            <a:off x="457200" y="158725"/>
            <a:ext cx="755418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/>
              <a:t>Př</a:t>
            </a:r>
            <a:r>
              <a:rPr lang="cs-CZ" b="1" dirty="0"/>
              <a:t>: ECVAM - validovaná in </a:t>
            </a:r>
            <a:r>
              <a:rPr lang="cs-CZ" b="1" dirty="0" err="1"/>
              <a:t>vitro</a:t>
            </a:r>
            <a:r>
              <a:rPr lang="cs-CZ" b="1" dirty="0"/>
              <a:t> technika hodnocení </a:t>
            </a:r>
            <a:r>
              <a:rPr lang="cs-CZ" b="1" dirty="0" err="1"/>
              <a:t>embryotoxicity</a:t>
            </a:r>
            <a:endParaRPr lang="cs-CZ" b="1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 err="1">
                <a:solidFill>
                  <a:schemeClr val="tx1"/>
                </a:solidFill>
              </a:rPr>
              <a:t>Alternativy</a:t>
            </a:r>
            <a:r>
              <a:rPr lang="en-GB" sz="2000" dirty="0">
                <a:solidFill>
                  <a:schemeClr val="tx1"/>
                </a:solidFill>
              </a:rPr>
              <a:t> 2 – </a:t>
            </a:r>
            <a:r>
              <a:rPr lang="en-GB" sz="2000" b="1" dirty="0">
                <a:solidFill>
                  <a:schemeClr val="tx2"/>
                </a:solidFill>
              </a:rPr>
              <a:t>EMBRYONÁLNÍ</a:t>
            </a:r>
            <a:r>
              <a:rPr lang="en-GB" sz="2000" dirty="0">
                <a:solidFill>
                  <a:schemeClr val="tx1"/>
                </a:solidFill>
              </a:rPr>
              <a:t> testy(</a:t>
            </a:r>
            <a:r>
              <a:rPr lang="en-GB" sz="2000" dirty="0" err="1">
                <a:solidFill>
                  <a:schemeClr val="tx1"/>
                </a:solidFill>
              </a:rPr>
              <a:t>není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považováno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dirty="0" err="1">
                <a:solidFill>
                  <a:schemeClr val="tx1"/>
                </a:solidFill>
              </a:rPr>
              <a:t>za</a:t>
            </a:r>
            <a:r>
              <a:rPr lang="en-GB" sz="2000" dirty="0">
                <a:solidFill>
                  <a:schemeClr val="tx1"/>
                </a:solidFill>
              </a:rPr>
              <a:t> in vivo)</a:t>
            </a:r>
          </a:p>
        </p:txBody>
      </p:sp>
      <p:sp>
        <p:nvSpPr>
          <p:cNvPr id="4" name="Oval 3"/>
          <p:cNvSpPr>
            <a:spLocks noChangeArrowheads="1"/>
          </p:cNvSpPr>
          <p:nvPr/>
        </p:nvSpPr>
        <p:spPr bwMode="auto">
          <a:xfrm>
            <a:off x="1066800" y="4116288"/>
            <a:ext cx="1676400" cy="1905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1066800" y="4268688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 rot="5400000">
            <a:off x="1295400" y="4725888"/>
            <a:ext cx="1143000" cy="685800"/>
          </a:xfrm>
          <a:prstGeom prst="flowChartMagneticDrum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1905000" y="3201888"/>
            <a:ext cx="304800" cy="6096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2057400" y="3811488"/>
            <a:ext cx="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2057400" y="2897088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1" name="Line 9"/>
          <p:cNvSpPr>
            <a:spLocks noChangeShapeType="1"/>
          </p:cNvSpPr>
          <p:nvPr/>
        </p:nvSpPr>
        <p:spPr bwMode="auto">
          <a:xfrm>
            <a:off x="1905000" y="2897088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GB"/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179512" y="1087576"/>
            <a:ext cx="439947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FF0000"/>
                </a:solidFill>
              </a:rPr>
              <a:t>CHEST test</a:t>
            </a:r>
            <a:endParaRPr lang="en-GB" b="1" dirty="0">
              <a:solidFill>
                <a:srgbClr val="FF0000"/>
              </a:solidFill>
            </a:endParaRPr>
          </a:p>
          <a:p>
            <a:r>
              <a:rPr lang="en-GB" b="1" dirty="0">
                <a:solidFill>
                  <a:srgbClr val="FF0000"/>
                </a:solidFill>
              </a:rPr>
              <a:t>(Chick </a:t>
            </a:r>
            <a:r>
              <a:rPr lang="en-GB" b="1" dirty="0" err="1">
                <a:solidFill>
                  <a:srgbClr val="FF0000"/>
                </a:solidFill>
              </a:rPr>
              <a:t>Embryotoxicity</a:t>
            </a:r>
            <a:r>
              <a:rPr lang="en-GB" b="1" dirty="0">
                <a:solidFill>
                  <a:srgbClr val="FF0000"/>
                </a:solidFill>
              </a:rPr>
              <a:t> Screening Test)</a:t>
            </a:r>
            <a:endParaRPr lang="cs-CZ" b="1" dirty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r>
              <a:rPr lang="cs-CZ" dirty="0"/>
              <a:t> Injekce testované látky do vyvíjejícího </a:t>
            </a:r>
            <a:br>
              <a:rPr lang="en-GB" dirty="0"/>
            </a:br>
            <a:r>
              <a:rPr lang="cs-CZ" dirty="0"/>
              <a:t>se vajíčka</a:t>
            </a:r>
          </a:p>
          <a:p>
            <a:r>
              <a:rPr lang="cs-CZ" dirty="0">
                <a:sym typeface="Wingdings" pitchFamily="2" charset="2"/>
              </a:rPr>
              <a:t>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Hodnocen</a:t>
            </a:r>
            <a:r>
              <a:rPr lang="cs-CZ" dirty="0">
                <a:sym typeface="Wingdings" pitchFamily="2" charset="2"/>
              </a:rPr>
              <a:t>í malformací </a:t>
            </a:r>
            <a:endParaRPr lang="cs-CZ" dirty="0"/>
          </a:p>
        </p:txBody>
      </p:sp>
      <p:pic>
        <p:nvPicPr>
          <p:cNvPr id="14" name="Picture 2" descr="http://www.iem.cas.cz/miranda2/export/sitesavcr/data.avcr.cz/lifesci/uem/research/departments/img/teratology/teratology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196752"/>
            <a:ext cx="3762003" cy="49970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3" cstate="print"/>
          <a:srcRect l="38571" t="47238" r="37619" b="26857"/>
          <a:stretch>
            <a:fillRect/>
          </a:stretch>
        </p:blipFill>
        <p:spPr bwMode="auto">
          <a:xfrm>
            <a:off x="3048000" y="2819400"/>
            <a:ext cx="5638800" cy="3833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/>
                </a:solidFill>
              </a:rPr>
              <a:t>Alternativy</a:t>
            </a:r>
            <a:r>
              <a:rPr lang="en-GB" dirty="0">
                <a:solidFill>
                  <a:schemeClr val="tx1"/>
                </a:solidFill>
              </a:rPr>
              <a:t> 3 – in </a:t>
            </a:r>
            <a:r>
              <a:rPr lang="en-GB" dirty="0" err="1">
                <a:solidFill>
                  <a:schemeClr val="tx1"/>
                </a:solidFill>
              </a:rPr>
              <a:t>silico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modely</a:t>
            </a:r>
            <a:r>
              <a:rPr lang="en-GB" dirty="0">
                <a:solidFill>
                  <a:schemeClr val="tx1"/>
                </a:solidFill>
              </a:rPr>
              <a:t> a QSAR</a:t>
            </a:r>
            <a:endParaRPr lang="en-GB" dirty="0"/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6200" y="1127720"/>
            <a:ext cx="9067800" cy="5181600"/>
          </a:xfrm>
        </p:spPr>
        <p:txBody>
          <a:bodyPr/>
          <a:lstStyle/>
          <a:p>
            <a:r>
              <a:rPr lang="cs-CZ" sz="2000" dirty="0">
                <a:solidFill>
                  <a:schemeClr val="tx1"/>
                </a:solidFill>
              </a:rPr>
              <a:t>Využití informací o biologické aktivitě (toxicitě) u existujících látek </a:t>
            </a:r>
            <a:r>
              <a:rPr lang="cs-CZ" sz="2000" dirty="0">
                <a:solidFill>
                  <a:schemeClr val="tx1"/>
                </a:solidFill>
                <a:sym typeface="Wingdings" pitchFamily="2" charset="2"/>
              </a:rPr>
              <a:t></a:t>
            </a:r>
            <a:r>
              <a:rPr lang="en-US" sz="2000" dirty="0">
                <a:solidFill>
                  <a:schemeClr val="tx1"/>
                </a:solidFill>
                <a:sym typeface="Wingdings" pitchFamily="2" charset="2"/>
              </a:rPr>
              <a:t> </a:t>
            </a:r>
            <a:r>
              <a:rPr lang="en-US" sz="2000" dirty="0" err="1">
                <a:solidFill>
                  <a:schemeClr val="tx1"/>
                </a:solidFill>
                <a:sym typeface="Wingdings" pitchFamily="2" charset="2"/>
              </a:rPr>
              <a:t>predikce</a:t>
            </a:r>
            <a:r>
              <a:rPr lang="en-US" sz="2000" dirty="0">
                <a:solidFill>
                  <a:schemeClr val="tx1"/>
                </a:solidFill>
                <a:sym typeface="Wingdings" pitchFamily="2" charset="2"/>
              </a:rPr>
              <a:t> pro </a:t>
            </a:r>
            <a:r>
              <a:rPr lang="en-US" sz="2000" dirty="0" err="1">
                <a:solidFill>
                  <a:schemeClr val="tx1"/>
                </a:solidFill>
                <a:sym typeface="Wingdings" pitchFamily="2" charset="2"/>
              </a:rPr>
              <a:t>neprostudovan</a:t>
            </a:r>
            <a:r>
              <a:rPr lang="cs-CZ" sz="2000" dirty="0">
                <a:solidFill>
                  <a:schemeClr val="tx1"/>
                </a:solidFill>
                <a:sym typeface="Wingdings" pitchFamily="2" charset="2"/>
              </a:rPr>
              <a:t>é chemikálie</a:t>
            </a:r>
          </a:p>
          <a:p>
            <a:r>
              <a:rPr lang="cs-CZ" sz="2000" dirty="0">
                <a:solidFill>
                  <a:schemeClr val="tx1"/>
                </a:solidFill>
                <a:sym typeface="Wingdings" pitchFamily="2" charset="2"/>
              </a:rPr>
              <a:t>Mnoho různých přístupů (matematické, statistické …)</a:t>
            </a:r>
            <a:endParaRPr lang="cs-CZ" sz="2000" dirty="0">
              <a:solidFill>
                <a:schemeClr val="tx1"/>
              </a:solidFill>
            </a:endParaRPr>
          </a:p>
          <a:p>
            <a:r>
              <a:rPr lang="cs-CZ" sz="2000" dirty="0">
                <a:solidFill>
                  <a:schemeClr val="tx1"/>
                </a:solidFill>
              </a:rPr>
              <a:t>Příklad: </a:t>
            </a:r>
            <a:r>
              <a:rPr lang="cs-CZ" sz="2000" b="1" dirty="0">
                <a:solidFill>
                  <a:schemeClr val="tx1"/>
                </a:solidFill>
              </a:rPr>
              <a:t>OECD QSAR </a:t>
            </a:r>
            <a:r>
              <a:rPr lang="cs-CZ" sz="2000" b="1" dirty="0" err="1">
                <a:solidFill>
                  <a:schemeClr val="tx1"/>
                </a:solidFill>
              </a:rPr>
              <a:t>Toolbox</a:t>
            </a:r>
            <a:r>
              <a:rPr lang="cs-CZ" sz="2000" b="1" dirty="0">
                <a:solidFill>
                  <a:schemeClr val="tx1"/>
                </a:solidFill>
              </a:rPr>
              <a:t> </a:t>
            </a:r>
            <a:r>
              <a:rPr lang="en-GB" sz="2000" b="1" dirty="0">
                <a:solidFill>
                  <a:schemeClr val="tx1"/>
                </a:solidFill>
              </a:rPr>
              <a:t>   </a:t>
            </a:r>
            <a:r>
              <a:rPr lang="cs-CZ" sz="2000" b="1" dirty="0">
                <a:solidFill>
                  <a:srgbClr val="FF0000"/>
                </a:solidFill>
              </a:rPr>
              <a:t>www.</a:t>
            </a:r>
            <a:r>
              <a:rPr lang="cs-CZ" sz="2000" b="1" dirty="0" err="1">
                <a:solidFill>
                  <a:srgbClr val="FF0000"/>
                </a:solidFill>
              </a:rPr>
              <a:t>qsartoolbox.org</a:t>
            </a:r>
            <a:endParaRPr lang="cs-CZ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981200"/>
            <a:ext cx="8686800" cy="1371600"/>
          </a:xfrm>
        </p:spPr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 Bezpečnost chemických látek pro prostředí</a:t>
            </a:r>
            <a:br>
              <a:rPr lang="cs-CZ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 </a:t>
            </a:r>
            <a:r>
              <a:rPr lang="en-GB" dirty="0">
                <a:solidFill>
                  <a:schemeClr val="tx1"/>
                </a:solidFill>
              </a:rPr>
              <a:t>EKOTOXIKOLOGIE</a:t>
            </a:r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tx1"/>
                </a:solidFill>
              </a:rPr>
              <a:t>Rovnováha ekosystému a význam potravních sítí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60770" name="Picture 2" descr="http://maggiesscienceconnection.weebly.com/uploads/5/1/0/5/5105330/203571573_orig.gif?4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3214" y="1340768"/>
            <a:ext cx="7009464" cy="54383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90600"/>
            <a:ext cx="8763000" cy="5638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1800" dirty="0">
                <a:solidFill>
                  <a:schemeClr val="tx1"/>
                </a:solidFill>
              </a:rPr>
              <a:t>Věda s řadou aplikací, jejímž cílem je </a:t>
            </a:r>
            <a:r>
              <a:rPr lang="cs-CZ" sz="1800" b="1" dirty="0">
                <a:solidFill>
                  <a:schemeClr val="tx1"/>
                </a:solidFill>
              </a:rPr>
              <a:t>racionálně chránit EKOSYSTÉM, populace a společenstva organismů</a:t>
            </a:r>
            <a:r>
              <a:rPr lang="cs-CZ" sz="1800" dirty="0">
                <a:solidFill>
                  <a:schemeClr val="tx1"/>
                </a:solidFill>
              </a:rPr>
              <a:t> </a:t>
            </a:r>
            <a:br>
              <a:rPr lang="cs-CZ" sz="1800" dirty="0">
                <a:solidFill>
                  <a:schemeClr val="tx1"/>
                </a:solidFill>
              </a:rPr>
            </a:br>
            <a:r>
              <a:rPr lang="cs-CZ" sz="1800" dirty="0">
                <a:solidFill>
                  <a:schemeClr val="tx1"/>
                </a:solidFill>
              </a:rPr>
              <a:t>(</a:t>
            </a:r>
            <a:r>
              <a:rPr lang="cs-CZ" sz="1800" i="1" dirty="0">
                <a:solidFill>
                  <a:schemeClr val="tx1"/>
                </a:solidFill>
              </a:rPr>
              <a:t>na rozdíl o toxikologie – předmětem je ochrana jednoho druhu = člověk)</a:t>
            </a:r>
            <a:endParaRPr lang="cs-CZ" sz="18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endParaRPr lang="cs-CZ" sz="18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r>
              <a:rPr lang="cs-CZ" sz="1800" dirty="0">
                <a:solidFill>
                  <a:schemeClr val="tx1"/>
                </a:solidFill>
              </a:rPr>
              <a:t>Ekosystém – složitá struktura a funkce bioty </a:t>
            </a:r>
            <a:endParaRPr lang="en-GB" sz="18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endParaRPr lang="cs-CZ" sz="18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r>
              <a:rPr lang="cs-CZ" sz="1800" dirty="0">
                <a:solidFill>
                  <a:schemeClr val="tx1"/>
                </a:solidFill>
              </a:rPr>
              <a:t>Nutná je </a:t>
            </a:r>
            <a:r>
              <a:rPr lang="en-US" sz="1800" b="1" dirty="0" err="1">
                <a:solidFill>
                  <a:schemeClr val="tx1"/>
                </a:solidFill>
              </a:rPr>
              <a:t>ochrana</a:t>
            </a:r>
            <a:r>
              <a:rPr lang="en-US" sz="1800" b="1" dirty="0">
                <a:solidFill>
                  <a:schemeClr val="tx1"/>
                </a:solidFill>
              </a:rPr>
              <a:t> v</a:t>
            </a:r>
            <a:r>
              <a:rPr lang="cs-CZ" sz="1800" b="1" dirty="0">
                <a:solidFill>
                  <a:schemeClr val="tx1"/>
                </a:solidFill>
              </a:rPr>
              <a:t>šech stupňů (trofické úrovně)</a:t>
            </a:r>
          </a:p>
          <a:p>
            <a:pPr lvl="1">
              <a:lnSpc>
                <a:spcPct val="80000"/>
              </a:lnSpc>
            </a:pPr>
            <a:r>
              <a:rPr lang="cs-CZ" sz="1600" dirty="0">
                <a:solidFill>
                  <a:srgbClr val="FF0000"/>
                </a:solidFill>
              </a:rPr>
              <a:t>Producenti</a:t>
            </a:r>
            <a:r>
              <a:rPr lang="cs-CZ" sz="1600" dirty="0">
                <a:solidFill>
                  <a:schemeClr val="tx1"/>
                </a:solidFill>
              </a:rPr>
              <a:t> (řasy, rostliny …)</a:t>
            </a:r>
          </a:p>
          <a:p>
            <a:pPr lvl="1">
              <a:lnSpc>
                <a:spcPct val="80000"/>
              </a:lnSpc>
            </a:pPr>
            <a:r>
              <a:rPr lang="cs-CZ" sz="1600" dirty="0">
                <a:solidFill>
                  <a:srgbClr val="FF0000"/>
                </a:solidFill>
              </a:rPr>
              <a:t>Konzumenti různých řádů </a:t>
            </a:r>
            <a:r>
              <a:rPr lang="cs-CZ" sz="1600" dirty="0">
                <a:solidFill>
                  <a:schemeClr val="tx1"/>
                </a:solidFill>
              </a:rPr>
              <a:t>(bezobratlí, obratlovci)</a:t>
            </a:r>
          </a:p>
          <a:p>
            <a:pPr lvl="1">
              <a:lnSpc>
                <a:spcPct val="80000"/>
              </a:lnSpc>
            </a:pPr>
            <a:r>
              <a:rPr lang="cs-CZ" sz="1600" dirty="0" err="1">
                <a:solidFill>
                  <a:srgbClr val="FF0000"/>
                </a:solidFill>
              </a:rPr>
              <a:t>Dekompozitoři</a:t>
            </a:r>
            <a:r>
              <a:rPr lang="cs-CZ" sz="1600" dirty="0">
                <a:solidFill>
                  <a:srgbClr val="FF0000"/>
                </a:solidFill>
              </a:rPr>
              <a:t> / </a:t>
            </a:r>
            <a:r>
              <a:rPr lang="cs-CZ" sz="1600" dirty="0" err="1">
                <a:solidFill>
                  <a:srgbClr val="FF0000"/>
                </a:solidFill>
              </a:rPr>
              <a:t>destruenti</a:t>
            </a:r>
            <a:r>
              <a:rPr lang="cs-CZ" sz="1600" dirty="0">
                <a:solidFill>
                  <a:srgbClr val="FF0000"/>
                </a:solidFill>
              </a:rPr>
              <a:t> </a:t>
            </a:r>
            <a:r>
              <a:rPr lang="cs-CZ" sz="1600" dirty="0">
                <a:solidFill>
                  <a:schemeClr val="tx1"/>
                </a:solidFill>
              </a:rPr>
              <a:t>(mikroorganismy)</a:t>
            </a:r>
          </a:p>
          <a:p>
            <a:pPr lvl="1">
              <a:lnSpc>
                <a:spcPct val="80000"/>
              </a:lnSpc>
            </a:pPr>
            <a:endParaRPr lang="cs-CZ" sz="16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r>
              <a:rPr lang="cs-CZ" sz="1800" dirty="0">
                <a:solidFill>
                  <a:schemeClr val="tx1"/>
                </a:solidFill>
              </a:rPr>
              <a:t>Nelze otestovat účinky na všechny druhy 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cs-CZ" sz="1600" dirty="0">
                <a:solidFill>
                  <a:schemeClr val="tx1"/>
                </a:solidFill>
              </a:rPr>
              <a:t>– existují </a:t>
            </a:r>
            <a:r>
              <a:rPr lang="cs-CZ" sz="1600" b="1" dirty="0">
                <a:solidFill>
                  <a:schemeClr val="tx1"/>
                </a:solidFill>
              </a:rPr>
              <a:t>„modely“ = zástupci významných skupin </a:t>
            </a:r>
            <a:r>
              <a:rPr lang="cs-CZ" sz="1600" dirty="0">
                <a:solidFill>
                  <a:schemeClr val="tx1"/>
                </a:solidFill>
              </a:rPr>
              <a:t>(trofických stupňů)</a:t>
            </a:r>
          </a:p>
          <a:p>
            <a:pPr>
              <a:lnSpc>
                <a:spcPct val="80000"/>
              </a:lnSpc>
            </a:pPr>
            <a:endParaRPr lang="cs-CZ" sz="18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r>
              <a:rPr lang="cs-CZ" sz="1800" dirty="0">
                <a:solidFill>
                  <a:schemeClr val="tx1"/>
                </a:solidFill>
              </a:rPr>
              <a:t>Hodnocení </a:t>
            </a:r>
            <a:r>
              <a:rPr lang="cs-CZ" sz="1800" dirty="0" err="1">
                <a:solidFill>
                  <a:schemeClr val="tx1"/>
                </a:solidFill>
              </a:rPr>
              <a:t>ekotoxicity</a:t>
            </a:r>
            <a:r>
              <a:rPr lang="cs-CZ" sz="1800" dirty="0">
                <a:solidFill>
                  <a:schemeClr val="tx1"/>
                </a:solidFill>
              </a:rPr>
              <a:t> – podobné principy jako toxikologie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cs-CZ" sz="1400" dirty="0">
                <a:solidFill>
                  <a:schemeClr val="tx1"/>
                </a:solidFill>
              </a:rPr>
              <a:t>– LC50 (letální koncentrace 50), EC50 (efektivní koncentrace 50 – např. reprodukční toxicita)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cs-CZ" sz="1400" dirty="0">
                <a:solidFill>
                  <a:schemeClr val="tx1"/>
                </a:solidFill>
              </a:rPr>
              <a:t>- NOEC – bezpečná hladina („no </a:t>
            </a:r>
            <a:r>
              <a:rPr lang="cs-CZ" sz="1400" dirty="0" err="1">
                <a:solidFill>
                  <a:schemeClr val="tx1"/>
                </a:solidFill>
              </a:rPr>
              <a:t>observed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effect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concentration</a:t>
            </a:r>
            <a:r>
              <a:rPr lang="cs-CZ" sz="1400" dirty="0">
                <a:solidFill>
                  <a:schemeClr val="tx1"/>
                </a:solidFill>
              </a:rPr>
              <a:t>“)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EKOTOXIKOLOGIE </a:t>
            </a:r>
            <a:r>
              <a:rPr lang="en-GB">
                <a:solidFill>
                  <a:schemeClr val="tx1"/>
                </a:solidFill>
              </a:rPr>
              <a:t>- </a:t>
            </a:r>
            <a:r>
              <a:rPr lang="en-GB" dirty="0" err="1">
                <a:solidFill>
                  <a:schemeClr val="tx1"/>
                </a:solidFill>
              </a:rPr>
              <a:t>úvod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772" name="Picture 4"/>
          <p:cNvPicPr>
            <a:picLocks noChangeAspect="1" noChangeArrowheads="1"/>
          </p:cNvPicPr>
          <p:nvPr/>
        </p:nvPicPr>
        <p:blipFill>
          <a:blip r:embed="rId3" cstate="print"/>
          <a:srcRect l="1613" r="44085"/>
          <a:stretch>
            <a:fillRect/>
          </a:stretch>
        </p:blipFill>
        <p:spPr bwMode="auto">
          <a:xfrm>
            <a:off x="0" y="0"/>
            <a:ext cx="5895185" cy="6669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ovéPole 4"/>
          <p:cNvSpPr txBox="1"/>
          <p:nvPr/>
        </p:nvSpPr>
        <p:spPr>
          <a:xfrm>
            <a:off x="6084168" y="188640"/>
            <a:ext cx="284539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dirty="0">
                <a:solidFill>
                  <a:schemeClr val="tx2"/>
                </a:solidFill>
              </a:rPr>
              <a:t>STANDARDIZOVANÉ </a:t>
            </a:r>
            <a:br>
              <a:rPr lang="en-GB" sz="1400" b="1" dirty="0">
                <a:solidFill>
                  <a:schemeClr val="tx2"/>
                </a:solidFill>
              </a:rPr>
            </a:br>
            <a:r>
              <a:rPr lang="en-GB" sz="1400" b="1" dirty="0">
                <a:solidFill>
                  <a:schemeClr val="tx2"/>
                </a:solidFill>
              </a:rPr>
              <a:t>TESTY</a:t>
            </a:r>
          </a:p>
          <a:p>
            <a:r>
              <a:rPr lang="en-GB" sz="1400" b="1" dirty="0">
                <a:solidFill>
                  <a:schemeClr val="tx2"/>
                </a:solidFill>
              </a:rPr>
              <a:t>(</a:t>
            </a:r>
            <a:r>
              <a:rPr lang="en-GB" sz="1400" b="1" dirty="0" err="1">
                <a:solidFill>
                  <a:schemeClr val="tx2"/>
                </a:solidFill>
              </a:rPr>
              <a:t>např</a:t>
            </a:r>
            <a:r>
              <a:rPr lang="en-GB" sz="1400" b="1" dirty="0">
                <a:solidFill>
                  <a:schemeClr val="tx2"/>
                </a:solidFill>
              </a:rPr>
              <a:t>. </a:t>
            </a:r>
            <a:r>
              <a:rPr lang="en-GB" sz="1400" b="1" dirty="0" err="1">
                <a:solidFill>
                  <a:schemeClr val="tx2"/>
                </a:solidFill>
              </a:rPr>
              <a:t>Vyžadované</a:t>
            </a:r>
            <a:r>
              <a:rPr lang="en-GB" sz="1400" b="1" dirty="0">
                <a:solidFill>
                  <a:schemeClr val="tx2"/>
                </a:solidFill>
              </a:rPr>
              <a:t> pro REACH)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ChangeArrowheads="1"/>
          </p:cNvSpPr>
          <p:nvPr/>
        </p:nvSpPr>
        <p:spPr bwMode="auto">
          <a:xfrm>
            <a:off x="381000" y="2619375"/>
            <a:ext cx="8610600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cs-CZ" sz="2200" b="1" u="sng" dirty="0">
              <a:latin typeface="Arial" charset="0"/>
            </a:endParaRPr>
          </a:p>
          <a:p>
            <a:r>
              <a:rPr lang="cs-CZ" sz="2200" b="1" dirty="0">
                <a:solidFill>
                  <a:schemeClr val="tx2"/>
                </a:solidFill>
                <a:latin typeface="Arial" charset="0"/>
              </a:rPr>
              <a:t>Řasové testy toxicity</a:t>
            </a:r>
          </a:p>
          <a:p>
            <a:endParaRPr lang="cs-CZ" sz="1600" u="sng" dirty="0">
              <a:latin typeface="Arial" charset="0"/>
            </a:endParaRPr>
          </a:p>
          <a:p>
            <a:r>
              <a:rPr lang="cs-CZ" sz="1600" u="sng" dirty="0">
                <a:latin typeface="Arial" charset="0"/>
              </a:rPr>
              <a:t>Řasy</a:t>
            </a:r>
          </a:p>
          <a:p>
            <a:r>
              <a:rPr lang="cs-CZ" sz="1600" dirty="0" err="1">
                <a:latin typeface="Arial" charset="0"/>
              </a:rPr>
              <a:t>Selenastrum</a:t>
            </a:r>
            <a:r>
              <a:rPr lang="cs-CZ" sz="1600" dirty="0">
                <a:latin typeface="Arial" charset="0"/>
              </a:rPr>
              <a:t> </a:t>
            </a:r>
            <a:r>
              <a:rPr lang="cs-CZ" sz="1600" dirty="0" err="1">
                <a:latin typeface="Arial" charset="0"/>
              </a:rPr>
              <a:t>capricornutum</a:t>
            </a:r>
            <a:endParaRPr lang="cs-CZ" sz="1600" dirty="0">
              <a:latin typeface="Arial" charset="0"/>
            </a:endParaRPr>
          </a:p>
          <a:p>
            <a:r>
              <a:rPr lang="cs-CZ" sz="1600" dirty="0" err="1">
                <a:latin typeface="Arial" charset="0"/>
              </a:rPr>
              <a:t>Scenendesmus</a:t>
            </a:r>
            <a:r>
              <a:rPr lang="cs-CZ" sz="1600" dirty="0">
                <a:latin typeface="Arial" charset="0"/>
              </a:rPr>
              <a:t> </a:t>
            </a:r>
            <a:r>
              <a:rPr lang="cs-CZ" sz="1600" dirty="0" err="1">
                <a:latin typeface="Arial" charset="0"/>
              </a:rPr>
              <a:t>subcapitatus</a:t>
            </a:r>
            <a:endParaRPr lang="en-US" sz="1600" dirty="0">
              <a:latin typeface="Arial" charset="0"/>
            </a:endParaRPr>
          </a:p>
          <a:p>
            <a:r>
              <a:rPr lang="en-US" sz="1600" dirty="0">
                <a:latin typeface="Arial" charset="0"/>
              </a:rPr>
              <a:t>Sc. </a:t>
            </a:r>
            <a:r>
              <a:rPr lang="en-US" sz="1600" dirty="0" err="1">
                <a:latin typeface="Arial" charset="0"/>
              </a:rPr>
              <a:t>quadricauda</a:t>
            </a:r>
            <a:endParaRPr lang="cs-CZ" sz="1600" dirty="0">
              <a:latin typeface="Arial" charset="0"/>
            </a:endParaRPr>
          </a:p>
          <a:p>
            <a:r>
              <a:rPr lang="cs-CZ" sz="1600" dirty="0" err="1">
                <a:latin typeface="Arial" charset="0"/>
              </a:rPr>
              <a:t>Chlorella</a:t>
            </a:r>
            <a:r>
              <a:rPr lang="cs-CZ" sz="1600" dirty="0">
                <a:latin typeface="Arial" charset="0"/>
              </a:rPr>
              <a:t> </a:t>
            </a:r>
            <a:r>
              <a:rPr lang="cs-CZ" sz="1600" dirty="0" err="1">
                <a:latin typeface="Arial" charset="0"/>
              </a:rPr>
              <a:t>vulgaris</a:t>
            </a:r>
            <a:endParaRPr lang="cs-CZ" sz="1600" dirty="0">
              <a:latin typeface="Arial" charset="0"/>
            </a:endParaRPr>
          </a:p>
          <a:p>
            <a:endParaRPr lang="cs-CZ" sz="1800" i="1" dirty="0">
              <a:latin typeface="Arial" charset="0"/>
            </a:endParaRPr>
          </a:p>
        </p:txBody>
      </p:sp>
      <p:sp>
        <p:nvSpPr>
          <p:cNvPr id="102403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dirty="0">
                <a:latin typeface="Arial" charset="0"/>
              </a:rPr>
              <a:t>Příklady modelů hodnocení – </a:t>
            </a:r>
            <a:r>
              <a:rPr lang="cs-CZ" b="1" dirty="0" err="1">
                <a:latin typeface="Arial" charset="0"/>
              </a:rPr>
              <a:t>Ekotoxikologické</a:t>
            </a:r>
            <a:r>
              <a:rPr lang="cs-CZ" b="1" dirty="0">
                <a:latin typeface="Arial" charset="0"/>
              </a:rPr>
              <a:t> </a:t>
            </a:r>
            <a:r>
              <a:rPr lang="cs-CZ" b="1" dirty="0" err="1">
                <a:latin typeface="Arial" charset="0"/>
              </a:rPr>
              <a:t>biotesty</a:t>
            </a:r>
            <a:r>
              <a:rPr lang="cs-CZ" b="1" dirty="0">
                <a:latin typeface="Arial" charset="0"/>
              </a:rPr>
              <a:t> </a:t>
            </a:r>
          </a:p>
          <a:p>
            <a:endParaRPr lang="cs-CZ" b="1" dirty="0">
              <a:latin typeface="Arial" charset="0"/>
            </a:endParaRPr>
          </a:p>
          <a:p>
            <a:r>
              <a:rPr lang="cs-CZ" sz="2800" b="1" dirty="0">
                <a:solidFill>
                  <a:srgbClr val="FF3300"/>
                </a:solidFill>
                <a:latin typeface="Arial" charset="0"/>
              </a:rPr>
              <a:t>Producenti </a:t>
            </a:r>
          </a:p>
          <a:p>
            <a:pPr lvl="1">
              <a:buFontTx/>
              <a:buChar char="-"/>
            </a:pPr>
            <a:r>
              <a:rPr lang="cs-CZ" b="1" dirty="0">
                <a:solidFill>
                  <a:srgbClr val="FF3300"/>
                </a:solidFill>
                <a:latin typeface="Arial" charset="0"/>
              </a:rPr>
              <a:t> ve vodě </a:t>
            </a:r>
          </a:p>
          <a:p>
            <a:pPr lvl="1">
              <a:buFontTx/>
              <a:buChar char="-"/>
            </a:pPr>
            <a:r>
              <a:rPr lang="cs-CZ" b="1" dirty="0">
                <a:solidFill>
                  <a:srgbClr val="FF3300"/>
                </a:solidFill>
                <a:latin typeface="Arial" charset="0"/>
              </a:rPr>
              <a:t> v půdním prostředí</a:t>
            </a:r>
            <a:endParaRPr lang="cs-CZ" dirty="0">
              <a:solidFill>
                <a:srgbClr val="FF3300"/>
              </a:solidFill>
              <a:latin typeface="Arial" charset="0"/>
            </a:endParaRPr>
          </a:p>
        </p:txBody>
      </p:sp>
      <p:pic>
        <p:nvPicPr>
          <p:cNvPr id="102404" name="Picture 4" descr="figure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0" y="3429000"/>
            <a:ext cx="4267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5" name="Picture 5" descr="figure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960438"/>
            <a:ext cx="2895600" cy="216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3" cstate="print"/>
          <a:srcRect l="21094" t="33141" r="21875" b="16667"/>
          <a:stretch>
            <a:fillRect/>
          </a:stretch>
        </p:blipFill>
        <p:spPr bwMode="auto">
          <a:xfrm>
            <a:off x="152400" y="2679700"/>
            <a:ext cx="5638800" cy="372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4" cstate="print"/>
          <a:srcRect l="17969" t="26042" r="42188" b="14063"/>
          <a:stretch>
            <a:fillRect/>
          </a:stretch>
        </p:blipFill>
        <p:spPr bwMode="auto">
          <a:xfrm>
            <a:off x="5519738" y="2590800"/>
            <a:ext cx="3548062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Rectangle 4"/>
          <p:cNvSpPr>
            <a:spLocks noChangeArrowheads="1"/>
          </p:cNvSpPr>
          <p:nvPr/>
        </p:nvSpPr>
        <p:spPr bwMode="auto">
          <a:xfrm>
            <a:off x="381000" y="276324"/>
            <a:ext cx="86106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cs-CZ" sz="2200" b="1" u="sng" dirty="0">
              <a:latin typeface="Arial" charset="0"/>
            </a:endParaRPr>
          </a:p>
          <a:p>
            <a:r>
              <a:rPr lang="cs-CZ" sz="2200" b="1" dirty="0">
                <a:solidFill>
                  <a:schemeClr val="tx2"/>
                </a:solidFill>
                <a:latin typeface="Arial" charset="0"/>
              </a:rPr>
              <a:t>Toxicita pro rostliny (terestrický ekosystém)</a:t>
            </a:r>
          </a:p>
          <a:p>
            <a:endParaRPr lang="cs-CZ" sz="2200" dirty="0">
              <a:latin typeface="Arial" charset="0"/>
            </a:endParaRPr>
          </a:p>
          <a:p>
            <a:r>
              <a:rPr lang="en-GB" sz="2000" dirty="0" err="1"/>
              <a:t>Využívají</a:t>
            </a:r>
            <a:r>
              <a:rPr lang="en-GB" sz="2000" dirty="0"/>
              <a:t> se </a:t>
            </a:r>
            <a:r>
              <a:rPr lang="cs-CZ" sz="2000" dirty="0">
                <a:latin typeface="Arial" charset="0"/>
              </a:rPr>
              <a:t>zástupci </a:t>
            </a:r>
            <a:r>
              <a:rPr lang="en-GB" sz="2000" dirty="0" err="1">
                <a:latin typeface="Arial" charset="0"/>
              </a:rPr>
              <a:t>dvou</a:t>
            </a:r>
            <a:r>
              <a:rPr lang="en-GB" sz="2000" dirty="0">
                <a:latin typeface="Arial" charset="0"/>
              </a:rPr>
              <a:t> </a:t>
            </a:r>
            <a:r>
              <a:rPr lang="en-GB" sz="2000" dirty="0" err="1">
                <a:latin typeface="Arial" charset="0"/>
              </a:rPr>
              <a:t>velkých</a:t>
            </a:r>
            <a:r>
              <a:rPr lang="en-GB" sz="2000" dirty="0">
                <a:latin typeface="Arial" charset="0"/>
              </a:rPr>
              <a:t> </a:t>
            </a:r>
            <a:r>
              <a:rPr lang="en-GB" sz="2000" dirty="0" err="1">
                <a:latin typeface="Arial" charset="0"/>
              </a:rPr>
              <a:t>skupin</a:t>
            </a:r>
            <a:r>
              <a:rPr lang="en-GB" sz="2000" dirty="0">
                <a:latin typeface="Arial" charset="0"/>
              </a:rPr>
              <a:t>:</a:t>
            </a:r>
          </a:p>
          <a:p>
            <a:pPr>
              <a:buFont typeface="Arial" pitchFamily="34" charset="0"/>
              <a:buChar char="•"/>
            </a:pPr>
            <a:r>
              <a:rPr lang="cs-CZ" sz="2000" dirty="0">
                <a:latin typeface="Arial" charset="0"/>
              </a:rPr>
              <a:t>jednoděložných </a:t>
            </a:r>
            <a:r>
              <a:rPr lang="en-GB" sz="2000" dirty="0">
                <a:latin typeface="Arial" charset="0"/>
              </a:rPr>
              <a:t>(</a:t>
            </a:r>
            <a:r>
              <a:rPr lang="en-GB" sz="2000" dirty="0" err="1">
                <a:latin typeface="Arial" charset="0"/>
              </a:rPr>
              <a:t>např</a:t>
            </a:r>
            <a:r>
              <a:rPr lang="en-GB" sz="2000" dirty="0">
                <a:latin typeface="Arial" charset="0"/>
              </a:rPr>
              <a:t>. </a:t>
            </a:r>
            <a:r>
              <a:rPr lang="en-GB" sz="2000" dirty="0" err="1">
                <a:latin typeface="Arial" charset="0"/>
              </a:rPr>
              <a:t>ječmen</a:t>
            </a:r>
            <a:r>
              <a:rPr lang="en-GB" sz="2000" dirty="0">
                <a:latin typeface="Arial" charset="0"/>
              </a:rPr>
              <a:t>) </a:t>
            </a:r>
          </a:p>
          <a:p>
            <a:pPr>
              <a:buFont typeface="Arial" pitchFamily="34" charset="0"/>
              <a:buChar char="•"/>
            </a:pPr>
            <a:r>
              <a:rPr lang="cs-CZ" sz="2000" dirty="0">
                <a:latin typeface="Arial" charset="0"/>
              </a:rPr>
              <a:t>dvouděložných </a:t>
            </a:r>
            <a:r>
              <a:rPr lang="en-GB" sz="2000" dirty="0">
                <a:latin typeface="Arial" charset="0"/>
              </a:rPr>
              <a:t>(</a:t>
            </a:r>
            <a:r>
              <a:rPr lang="en-GB" sz="2000" dirty="0" err="1">
                <a:latin typeface="Arial" charset="0"/>
              </a:rPr>
              <a:t>např</a:t>
            </a:r>
            <a:r>
              <a:rPr lang="en-GB" sz="2000" dirty="0">
                <a:latin typeface="Arial" charset="0"/>
              </a:rPr>
              <a:t>. </a:t>
            </a:r>
            <a:r>
              <a:rPr lang="en-GB" sz="2000" dirty="0" err="1">
                <a:latin typeface="Arial" charset="0"/>
              </a:rPr>
              <a:t>salát</a:t>
            </a:r>
            <a:r>
              <a:rPr lang="en-GB" sz="2000" dirty="0">
                <a:latin typeface="Arial" charset="0"/>
              </a:rPr>
              <a:t>, </a:t>
            </a:r>
            <a:r>
              <a:rPr lang="en-GB" sz="2000" dirty="0" err="1">
                <a:latin typeface="Arial" charset="0"/>
              </a:rPr>
              <a:t>hořčice</a:t>
            </a:r>
            <a:r>
              <a:rPr lang="en-GB" sz="2000" dirty="0">
                <a:latin typeface="Arial" charset="0"/>
              </a:rPr>
              <a:t>, bob)</a:t>
            </a:r>
          </a:p>
          <a:p>
            <a:endParaRPr lang="cs-CZ" sz="1800" i="1" dirty="0">
              <a:latin typeface="Arial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figure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435100"/>
            <a:ext cx="3429000" cy="303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1" name="Text Box 3"/>
          <p:cNvSpPr txBox="1">
            <a:spLocks noChangeArrowheads="1"/>
          </p:cNvSpPr>
          <p:nvPr/>
        </p:nvSpPr>
        <p:spPr bwMode="auto">
          <a:xfrm>
            <a:off x="1127125" y="963613"/>
            <a:ext cx="15668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/>
              <a:t>Daphnia magna</a:t>
            </a:r>
          </a:p>
        </p:txBody>
      </p:sp>
      <p:pic>
        <p:nvPicPr>
          <p:cNvPr id="104452" name="Picture 4" descr="figure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3975" y="1806575"/>
            <a:ext cx="28670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3" name="Text Box 5"/>
          <p:cNvSpPr txBox="1">
            <a:spLocks noChangeArrowheads="1"/>
          </p:cNvSpPr>
          <p:nvPr/>
        </p:nvSpPr>
        <p:spPr bwMode="auto">
          <a:xfrm>
            <a:off x="5362575" y="1273175"/>
            <a:ext cx="146843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/>
              <a:t>Artemia salina</a:t>
            </a:r>
          </a:p>
        </p:txBody>
      </p:sp>
      <p:pic>
        <p:nvPicPr>
          <p:cNvPr id="104454" name="Picture 6"/>
          <p:cNvPicPr>
            <a:picLocks noChangeAspect="1" noChangeArrowheads="1"/>
          </p:cNvPicPr>
          <p:nvPr/>
        </p:nvPicPr>
        <p:blipFill>
          <a:blip r:embed="rId5" cstate="print"/>
          <a:srcRect l="62500" t="41667" r="13281" b="28125"/>
          <a:stretch>
            <a:fillRect/>
          </a:stretch>
        </p:blipFill>
        <p:spPr bwMode="auto">
          <a:xfrm>
            <a:off x="914400" y="4940300"/>
            <a:ext cx="1676400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5" name="Text Box 7"/>
          <p:cNvSpPr txBox="1">
            <a:spLocks noChangeArrowheads="1"/>
          </p:cNvSpPr>
          <p:nvPr/>
        </p:nvSpPr>
        <p:spPr bwMode="auto">
          <a:xfrm>
            <a:off x="762000" y="4559300"/>
            <a:ext cx="19288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/>
              <a:t>Ceriodaphnia dubia</a:t>
            </a:r>
          </a:p>
        </p:txBody>
      </p:sp>
      <p:pic>
        <p:nvPicPr>
          <p:cNvPr id="104456" name="Picture 8" descr="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1960" y="4293096"/>
            <a:ext cx="1187450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7" name="Text Box 9"/>
          <p:cNvSpPr txBox="1">
            <a:spLocks noChangeArrowheads="1"/>
          </p:cNvSpPr>
          <p:nvPr/>
        </p:nvSpPr>
        <p:spPr bwMode="auto">
          <a:xfrm>
            <a:off x="2895600" y="4940300"/>
            <a:ext cx="11684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/>
              <a:t>Gammarus</a:t>
            </a:r>
          </a:p>
        </p:txBody>
      </p:sp>
      <p:pic>
        <p:nvPicPr>
          <p:cNvPr id="104458" name="Picture 10" descr="figure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9800" y="5578475"/>
            <a:ext cx="281940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9" name="Text Box 11"/>
          <p:cNvSpPr txBox="1">
            <a:spLocks noChangeArrowheads="1"/>
          </p:cNvSpPr>
          <p:nvPr/>
        </p:nvSpPr>
        <p:spPr bwMode="auto">
          <a:xfrm>
            <a:off x="6324600" y="4940300"/>
            <a:ext cx="20208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1"/>
              <a:t>Chironomus riparius</a:t>
            </a:r>
          </a:p>
        </p:txBody>
      </p:sp>
      <p:sp>
        <p:nvSpPr>
          <p:cNvPr id="104460" name="Rectangle 12"/>
          <p:cNvSpPr>
            <a:spLocks noChangeArrowheads="1"/>
          </p:cNvSpPr>
          <p:nvPr/>
        </p:nvSpPr>
        <p:spPr bwMode="auto">
          <a:xfrm>
            <a:off x="304800" y="152400"/>
            <a:ext cx="8610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1" dirty="0">
                <a:solidFill>
                  <a:schemeClr val="tx2"/>
                </a:solidFill>
                <a:latin typeface="Arial" charset="0"/>
              </a:rPr>
              <a:t>Konzumenti – bezobratlí – vodní prostředí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>
                <a:solidFill>
                  <a:srgbClr val="00B050"/>
                </a:solidFill>
              </a:rPr>
              <a:t>Příklad</a:t>
            </a:r>
            <a:r>
              <a:rPr lang="en-GB" b="1" dirty="0">
                <a:solidFill>
                  <a:srgbClr val="00B050"/>
                </a:solidFill>
              </a:rPr>
              <a:t> </a:t>
            </a:r>
            <a:r>
              <a:rPr lang="en-GB" b="1" dirty="0" err="1">
                <a:solidFill>
                  <a:srgbClr val="00B050"/>
                </a:solidFill>
              </a:rPr>
              <a:t>studie</a:t>
            </a:r>
            <a:r>
              <a:rPr lang="en-GB" b="1" dirty="0">
                <a:solidFill>
                  <a:srgbClr val="00B050"/>
                </a:solidFill>
              </a:rPr>
              <a:t> v </a:t>
            </a:r>
            <a:r>
              <a:rPr lang="en-GB" b="1" dirty="0" err="1">
                <a:solidFill>
                  <a:srgbClr val="00B050"/>
                </a:solidFill>
              </a:rPr>
              <a:t>režimu</a:t>
            </a:r>
            <a:r>
              <a:rPr lang="en-GB" b="1" dirty="0">
                <a:solidFill>
                  <a:srgbClr val="00B050"/>
                </a:solidFill>
              </a:rPr>
              <a:t> GLP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179512" y="1052736"/>
            <a:ext cx="8820472" cy="5400600"/>
          </a:xfrm>
        </p:spPr>
        <p:txBody>
          <a:bodyPr>
            <a:normAutofit fontScale="70000" lnSpcReduction="20000"/>
          </a:bodyPr>
          <a:lstStyle/>
          <a:p>
            <a:r>
              <a:rPr lang="en-GB" b="1" dirty="0" err="1"/>
              <a:t>Cíl</a:t>
            </a:r>
            <a:r>
              <a:rPr lang="en-GB" b="1" dirty="0"/>
              <a:t> </a:t>
            </a:r>
            <a:r>
              <a:rPr lang="en-GB" b="1" dirty="0" err="1"/>
              <a:t>studie</a:t>
            </a:r>
            <a:endParaRPr lang="en-GB" dirty="0"/>
          </a:p>
          <a:p>
            <a:pPr lvl="1"/>
            <a:r>
              <a:rPr lang="en-GB" dirty="0" err="1"/>
              <a:t>Podkladový</a:t>
            </a:r>
            <a:r>
              <a:rPr lang="en-GB" dirty="0"/>
              <a:t> </a:t>
            </a:r>
            <a:r>
              <a:rPr lang="en-GB" dirty="0" err="1"/>
              <a:t>materiál</a:t>
            </a:r>
            <a:r>
              <a:rPr lang="en-GB" dirty="0"/>
              <a:t> pro </a:t>
            </a:r>
            <a:r>
              <a:rPr lang="en-GB" dirty="0" err="1"/>
              <a:t>registraci</a:t>
            </a:r>
            <a:r>
              <a:rPr lang="en-GB" dirty="0"/>
              <a:t> (</a:t>
            </a:r>
            <a:r>
              <a:rPr lang="en-GB" dirty="0" err="1"/>
              <a:t>povolení</a:t>
            </a:r>
            <a:r>
              <a:rPr lang="en-GB" dirty="0"/>
              <a:t>) </a:t>
            </a:r>
            <a:r>
              <a:rPr lang="en-GB" dirty="0" err="1"/>
              <a:t>využití</a:t>
            </a:r>
            <a:r>
              <a:rPr lang="en-GB" dirty="0"/>
              <a:t> </a:t>
            </a:r>
            <a:r>
              <a:rPr lang="en-GB" dirty="0" err="1"/>
              <a:t>aspirinu</a:t>
            </a:r>
            <a:r>
              <a:rPr lang="en-GB" dirty="0"/>
              <a:t> u </a:t>
            </a:r>
            <a:r>
              <a:rPr lang="en-GB" dirty="0" err="1"/>
              <a:t>prasat</a:t>
            </a:r>
            <a:r>
              <a:rPr lang="en-GB" dirty="0"/>
              <a:t> </a:t>
            </a:r>
          </a:p>
          <a:p>
            <a:endParaRPr lang="en-GB" b="1" dirty="0"/>
          </a:p>
          <a:p>
            <a:r>
              <a:rPr lang="en-GB" b="1" dirty="0" err="1"/>
              <a:t>Jeden</a:t>
            </a:r>
            <a:r>
              <a:rPr lang="en-GB" b="1" dirty="0"/>
              <a:t> z </a:t>
            </a:r>
            <a:r>
              <a:rPr lang="en-GB" b="1" dirty="0" err="1"/>
              <a:t>dílčích</a:t>
            </a:r>
            <a:r>
              <a:rPr lang="en-GB" b="1" dirty="0"/>
              <a:t> </a:t>
            </a:r>
            <a:r>
              <a:rPr lang="en-GB" b="1" dirty="0" err="1"/>
              <a:t>podkladových</a:t>
            </a:r>
            <a:r>
              <a:rPr lang="en-GB" b="1" dirty="0"/>
              <a:t> </a:t>
            </a:r>
            <a:r>
              <a:rPr lang="en-GB" b="1" dirty="0" err="1"/>
              <a:t>materiálů</a:t>
            </a:r>
            <a:r>
              <a:rPr lang="en-GB" b="1" dirty="0"/>
              <a:t> </a:t>
            </a:r>
            <a:r>
              <a:rPr lang="en-GB" i="1" dirty="0"/>
              <a:t>(</a:t>
            </a:r>
            <a:r>
              <a:rPr lang="en-GB" i="1" dirty="0" err="1"/>
              <a:t>tento</a:t>
            </a:r>
            <a:r>
              <a:rPr lang="en-GB" i="1" dirty="0"/>
              <a:t> </a:t>
            </a:r>
            <a:r>
              <a:rPr lang="en-GB" i="1" dirty="0" err="1"/>
              <a:t>příklad</a:t>
            </a:r>
            <a:r>
              <a:rPr lang="en-GB" i="1" dirty="0"/>
              <a:t>)</a:t>
            </a:r>
          </a:p>
          <a:p>
            <a:pPr lvl="1"/>
            <a:r>
              <a:rPr lang="en-GB" dirty="0" err="1"/>
              <a:t>farmakokinetik</a:t>
            </a:r>
            <a:r>
              <a:rPr lang="en-GB" dirty="0"/>
              <a:t> </a:t>
            </a:r>
            <a:r>
              <a:rPr lang="en-GB" dirty="0" err="1"/>
              <a:t>aspirinu</a:t>
            </a:r>
            <a:r>
              <a:rPr lang="en-GB" dirty="0"/>
              <a:t> </a:t>
            </a:r>
            <a:r>
              <a:rPr lang="en-GB" dirty="0" err="1"/>
              <a:t>prasat</a:t>
            </a:r>
            <a:r>
              <a:rPr lang="en-GB" dirty="0"/>
              <a:t> </a:t>
            </a:r>
            <a:r>
              <a:rPr lang="en-GB" dirty="0" err="1"/>
              <a:t>po</a:t>
            </a:r>
            <a:r>
              <a:rPr lang="en-GB" dirty="0"/>
              <a:t> </a:t>
            </a:r>
            <a:r>
              <a:rPr lang="en-GB" dirty="0" err="1"/>
              <a:t>jednorázovém</a:t>
            </a:r>
            <a:r>
              <a:rPr lang="en-GB" dirty="0"/>
              <a:t> </a:t>
            </a:r>
            <a:r>
              <a:rPr lang="en-GB" dirty="0" err="1"/>
              <a:t>podání</a:t>
            </a:r>
            <a:r>
              <a:rPr lang="en-GB" dirty="0"/>
              <a:t> </a:t>
            </a:r>
            <a:r>
              <a:rPr lang="en-GB" dirty="0" err="1"/>
              <a:t>prasatům</a:t>
            </a:r>
            <a:r>
              <a:rPr lang="en-GB" dirty="0"/>
              <a:t> </a:t>
            </a:r>
          </a:p>
          <a:p>
            <a:endParaRPr lang="en-GB" dirty="0"/>
          </a:p>
          <a:p>
            <a:r>
              <a:rPr lang="en-GB" b="1" dirty="0" err="1"/>
              <a:t>Experimentální</a:t>
            </a:r>
            <a:r>
              <a:rPr lang="en-GB" b="1" dirty="0"/>
              <a:t> design</a:t>
            </a:r>
          </a:p>
          <a:p>
            <a:pPr lvl="1"/>
            <a:r>
              <a:rPr lang="en-GB" dirty="0"/>
              <a:t>8 </a:t>
            </a:r>
            <a:r>
              <a:rPr lang="en-GB" dirty="0" err="1"/>
              <a:t>zvířat</a:t>
            </a:r>
            <a:r>
              <a:rPr lang="en-GB" dirty="0"/>
              <a:t> (</a:t>
            </a:r>
            <a:r>
              <a:rPr lang="en-GB" dirty="0" err="1"/>
              <a:t>prasat</a:t>
            </a:r>
            <a:r>
              <a:rPr lang="en-GB" dirty="0"/>
              <a:t>), </a:t>
            </a:r>
            <a:r>
              <a:rPr lang="en-GB" dirty="0" err="1"/>
              <a:t>jednorázová</a:t>
            </a:r>
            <a:r>
              <a:rPr lang="en-GB" dirty="0"/>
              <a:t> </a:t>
            </a:r>
            <a:r>
              <a:rPr lang="en-GB" dirty="0" err="1"/>
              <a:t>aplikace</a:t>
            </a:r>
            <a:r>
              <a:rPr lang="en-GB" dirty="0"/>
              <a:t> </a:t>
            </a:r>
            <a:r>
              <a:rPr lang="en-GB" dirty="0" err="1"/>
              <a:t>aspirinu</a:t>
            </a:r>
            <a:endParaRPr lang="en-GB" dirty="0"/>
          </a:p>
          <a:p>
            <a:pPr lvl="1"/>
            <a:r>
              <a:rPr lang="en-GB" dirty="0" err="1"/>
              <a:t>odběry</a:t>
            </a:r>
            <a:r>
              <a:rPr lang="en-GB" dirty="0"/>
              <a:t> </a:t>
            </a:r>
            <a:r>
              <a:rPr lang="en-GB" dirty="0" err="1"/>
              <a:t>krve</a:t>
            </a:r>
            <a:r>
              <a:rPr lang="en-GB" dirty="0"/>
              <a:t> v </a:t>
            </a:r>
            <a:r>
              <a:rPr lang="en-GB" dirty="0" err="1"/>
              <a:t>definovaných</a:t>
            </a:r>
            <a:r>
              <a:rPr lang="en-GB" dirty="0"/>
              <a:t> </a:t>
            </a:r>
            <a:r>
              <a:rPr lang="en-GB" dirty="0" err="1"/>
              <a:t>časech</a:t>
            </a:r>
            <a:r>
              <a:rPr lang="en-GB" dirty="0"/>
              <a:t> (0-144 h)</a:t>
            </a:r>
          </a:p>
          <a:p>
            <a:pPr lvl="1"/>
            <a:r>
              <a:rPr lang="en-GB" dirty="0" err="1"/>
              <a:t>sledování</a:t>
            </a:r>
            <a:r>
              <a:rPr lang="en-GB" dirty="0"/>
              <a:t> </a:t>
            </a:r>
            <a:r>
              <a:rPr lang="en-GB" dirty="0" err="1"/>
              <a:t>hladin</a:t>
            </a:r>
            <a:r>
              <a:rPr lang="en-GB" dirty="0"/>
              <a:t> </a:t>
            </a:r>
            <a:r>
              <a:rPr lang="en-GB" dirty="0" err="1"/>
              <a:t>metabolitů</a:t>
            </a:r>
            <a:r>
              <a:rPr lang="en-GB" dirty="0"/>
              <a:t> K. </a:t>
            </a:r>
            <a:r>
              <a:rPr lang="en-GB" dirty="0" err="1"/>
              <a:t>AcSal</a:t>
            </a:r>
            <a:r>
              <a:rPr lang="en-GB" dirty="0"/>
              <a:t> a </a:t>
            </a:r>
            <a:r>
              <a:rPr lang="en-GB" dirty="0" err="1"/>
              <a:t>vyhodnocení</a:t>
            </a:r>
            <a:endParaRPr lang="en-GB" dirty="0"/>
          </a:p>
          <a:p>
            <a:endParaRPr lang="en-GB" b="1" dirty="0"/>
          </a:p>
          <a:p>
            <a:r>
              <a:rPr lang="en-GB" b="1" dirty="0" err="1"/>
              <a:t>Realizace</a:t>
            </a:r>
            <a:r>
              <a:rPr lang="en-GB" b="1" dirty="0"/>
              <a:t>:</a:t>
            </a:r>
          </a:p>
          <a:p>
            <a:pPr lvl="1"/>
            <a:r>
              <a:rPr lang="en-GB" sz="2600" dirty="0"/>
              <a:t>1) </a:t>
            </a:r>
            <a:r>
              <a:rPr lang="en-GB" sz="2600" b="1" dirty="0" err="1">
                <a:solidFill>
                  <a:srgbClr val="00B050"/>
                </a:solidFill>
              </a:rPr>
              <a:t>Plán</a:t>
            </a:r>
            <a:r>
              <a:rPr lang="en-GB" sz="2600" b="1" dirty="0">
                <a:solidFill>
                  <a:srgbClr val="00B050"/>
                </a:solidFill>
              </a:rPr>
              <a:t> </a:t>
            </a:r>
            <a:r>
              <a:rPr lang="en-GB" sz="2600" b="1" dirty="0" err="1">
                <a:solidFill>
                  <a:srgbClr val="00B050"/>
                </a:solidFill>
              </a:rPr>
              <a:t>projektu</a:t>
            </a:r>
            <a:r>
              <a:rPr lang="en-GB" sz="2600" b="1" dirty="0">
                <a:solidFill>
                  <a:srgbClr val="00B050"/>
                </a:solidFill>
              </a:rPr>
              <a:t> </a:t>
            </a:r>
            <a:r>
              <a:rPr lang="en-GB" sz="2600" dirty="0"/>
              <a:t>(100 </a:t>
            </a:r>
            <a:r>
              <a:rPr lang="en-GB" sz="2600" dirty="0" err="1"/>
              <a:t>stran</a:t>
            </a:r>
            <a:r>
              <a:rPr lang="en-GB" sz="2600" dirty="0"/>
              <a:t> + </a:t>
            </a:r>
            <a:r>
              <a:rPr lang="en-GB" sz="2600" dirty="0" err="1"/>
              <a:t>přílohy</a:t>
            </a:r>
            <a:r>
              <a:rPr lang="en-GB" sz="2600" dirty="0"/>
              <a:t> SOPs)</a:t>
            </a:r>
          </a:p>
          <a:p>
            <a:pPr lvl="1"/>
            <a:r>
              <a:rPr lang="en-GB" sz="2600" dirty="0"/>
              <a:t>2) </a:t>
            </a:r>
            <a:r>
              <a:rPr lang="en-GB" sz="2600" dirty="0" err="1"/>
              <a:t>Výstup</a:t>
            </a:r>
            <a:r>
              <a:rPr lang="en-GB" sz="2600" dirty="0"/>
              <a:t> – </a:t>
            </a:r>
            <a:r>
              <a:rPr lang="en-GB" sz="2600" b="1" dirty="0" err="1">
                <a:solidFill>
                  <a:srgbClr val="00B050"/>
                </a:solidFill>
              </a:rPr>
              <a:t>Zpráva</a:t>
            </a:r>
            <a:r>
              <a:rPr lang="en-GB" sz="2600" b="1" dirty="0">
                <a:solidFill>
                  <a:srgbClr val="00B050"/>
                </a:solidFill>
              </a:rPr>
              <a:t> z </a:t>
            </a:r>
            <a:r>
              <a:rPr lang="en-GB" sz="2600" b="1" dirty="0" err="1">
                <a:solidFill>
                  <a:srgbClr val="00B050"/>
                </a:solidFill>
              </a:rPr>
              <a:t>realizace</a:t>
            </a:r>
            <a:r>
              <a:rPr lang="en-GB" sz="2600" b="1" dirty="0">
                <a:solidFill>
                  <a:srgbClr val="00B050"/>
                </a:solidFill>
              </a:rPr>
              <a:t> </a:t>
            </a:r>
            <a:r>
              <a:rPr lang="en-GB" sz="2600" dirty="0"/>
              <a:t>(</a:t>
            </a:r>
            <a:r>
              <a:rPr lang="en-GB" sz="2600" dirty="0" err="1"/>
              <a:t>detailní</a:t>
            </a:r>
            <a:r>
              <a:rPr lang="en-GB" sz="2600" dirty="0"/>
              <a:t> </a:t>
            </a:r>
            <a:r>
              <a:rPr lang="en-GB" sz="2600" dirty="0" err="1"/>
              <a:t>dokumentace</a:t>
            </a:r>
            <a:r>
              <a:rPr lang="en-GB" sz="2600" dirty="0"/>
              <a:t> </a:t>
            </a:r>
            <a:r>
              <a:rPr lang="en-GB" sz="2600" dirty="0" err="1"/>
              <a:t>vč</a:t>
            </a:r>
            <a:r>
              <a:rPr lang="en-GB" sz="2600" dirty="0"/>
              <a:t>. </a:t>
            </a:r>
            <a:r>
              <a:rPr lang="en-GB" sz="2600" dirty="0" err="1"/>
              <a:t>odchylek</a:t>
            </a:r>
            <a:r>
              <a:rPr lang="en-GB" sz="2600" dirty="0"/>
              <a:t>)</a:t>
            </a:r>
          </a:p>
          <a:p>
            <a:pPr lvl="1"/>
            <a:endParaRPr lang="en-GB" sz="2600" i="1" dirty="0"/>
          </a:p>
          <a:p>
            <a:pPr lvl="1"/>
            <a:r>
              <a:rPr lang="en-GB" sz="2600" i="1" dirty="0" err="1"/>
              <a:t>Přímá</a:t>
            </a:r>
            <a:r>
              <a:rPr lang="en-GB" sz="2600" i="1" dirty="0"/>
              <a:t> </a:t>
            </a:r>
            <a:r>
              <a:rPr lang="en-GB" sz="2600" i="1" dirty="0" err="1"/>
              <a:t>jmenovitá</a:t>
            </a:r>
            <a:r>
              <a:rPr lang="en-GB" sz="2600" i="1" dirty="0"/>
              <a:t> </a:t>
            </a:r>
            <a:r>
              <a:rPr lang="en-GB" sz="2600" i="1" dirty="0" err="1"/>
              <a:t>odpovědnost</a:t>
            </a:r>
            <a:r>
              <a:rPr lang="en-GB" sz="2600" i="1" dirty="0"/>
              <a:t> </a:t>
            </a:r>
            <a:r>
              <a:rPr lang="en-GB" sz="2600" i="1" dirty="0" err="1"/>
              <a:t>konkrétních</a:t>
            </a:r>
            <a:r>
              <a:rPr lang="en-GB" sz="2600" i="1" dirty="0"/>
              <a:t> </a:t>
            </a:r>
            <a:r>
              <a:rPr lang="en-GB" sz="2600" i="1" dirty="0" err="1"/>
              <a:t>osob</a:t>
            </a:r>
            <a:endParaRPr lang="en-GB" i="1" dirty="0"/>
          </a:p>
          <a:p>
            <a:endParaRPr lang="en-GB" dirty="0"/>
          </a:p>
          <a:p>
            <a:endParaRPr lang="en-GB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figure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400" y="1431925"/>
            <a:ext cx="2667000" cy="185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381000" y="764704"/>
            <a:ext cx="290977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/>
              <a:t>Živorodka duhová (Paví </a:t>
            </a:r>
            <a:r>
              <a:rPr lang="cs-CZ" sz="1600"/>
              <a:t>očko)</a:t>
            </a:r>
            <a:br>
              <a:rPr lang="en-GB" sz="1600" dirty="0"/>
            </a:br>
            <a:r>
              <a:rPr lang="cs-CZ" sz="1600" i="1" dirty="0" err="1"/>
              <a:t>Poecilia</a:t>
            </a:r>
            <a:r>
              <a:rPr lang="cs-CZ" sz="1600" i="1" dirty="0"/>
              <a:t> </a:t>
            </a:r>
            <a:r>
              <a:rPr lang="cs-CZ" sz="1600" i="1" dirty="0" err="1"/>
              <a:t>reticulata</a:t>
            </a:r>
            <a:endParaRPr lang="cs-CZ" sz="1600" i="1" dirty="0"/>
          </a:p>
        </p:txBody>
      </p:sp>
      <p:pic>
        <p:nvPicPr>
          <p:cNvPr id="105476" name="Picture 4" descr="figure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660525"/>
            <a:ext cx="3829050" cy="146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7" name="Text Box 5"/>
          <p:cNvSpPr txBox="1">
            <a:spLocks noChangeArrowheads="1"/>
          </p:cNvSpPr>
          <p:nvPr/>
        </p:nvSpPr>
        <p:spPr bwMode="auto">
          <a:xfrm>
            <a:off x="4788024" y="980728"/>
            <a:ext cx="24208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i="1" dirty="0"/>
              <a:t>Zebřička - </a:t>
            </a:r>
            <a:r>
              <a:rPr lang="cs-CZ" sz="1600" i="1" dirty="0" err="1"/>
              <a:t>Danio</a:t>
            </a:r>
            <a:r>
              <a:rPr lang="cs-CZ" sz="1600" i="1" dirty="0"/>
              <a:t> </a:t>
            </a:r>
            <a:r>
              <a:rPr lang="cs-CZ" sz="1600" i="1" dirty="0" err="1"/>
              <a:t>rerio</a:t>
            </a:r>
            <a:br>
              <a:rPr lang="en-GB" sz="1600" i="1" dirty="0"/>
            </a:br>
            <a:r>
              <a:rPr lang="cs-CZ" sz="1600" i="1" dirty="0"/>
              <a:t> </a:t>
            </a:r>
            <a:r>
              <a:rPr lang="cs-CZ" sz="1600" dirty="0"/>
              <a:t>(syn. </a:t>
            </a:r>
            <a:r>
              <a:rPr lang="cs-CZ" sz="1600" i="1" dirty="0" err="1"/>
              <a:t>Brachydanio</a:t>
            </a:r>
            <a:r>
              <a:rPr lang="cs-CZ" sz="1600" i="1" dirty="0"/>
              <a:t> </a:t>
            </a:r>
            <a:r>
              <a:rPr lang="cs-CZ" sz="1600" i="1" dirty="0" err="1"/>
              <a:t>rerio</a:t>
            </a:r>
            <a:r>
              <a:rPr lang="cs-CZ" sz="1600" dirty="0"/>
              <a:t>)</a:t>
            </a:r>
            <a:endParaRPr lang="cs-CZ" sz="1600" i="1" dirty="0"/>
          </a:p>
        </p:txBody>
      </p:sp>
      <p:pic>
        <p:nvPicPr>
          <p:cNvPr id="105478" name="Picture 6" descr="figure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3810000"/>
            <a:ext cx="3124200" cy="292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9" name="Text Box 7"/>
          <p:cNvSpPr txBox="1">
            <a:spLocks noChangeArrowheads="1"/>
          </p:cNvSpPr>
          <p:nvPr/>
        </p:nvSpPr>
        <p:spPr bwMode="auto">
          <a:xfrm>
            <a:off x="762000" y="3352800"/>
            <a:ext cx="1779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/>
              <a:t>Karas (</a:t>
            </a:r>
            <a:r>
              <a:rPr lang="cs-CZ" sz="1600" i="1"/>
              <a:t>zlatá forma</a:t>
            </a:r>
            <a:r>
              <a:rPr lang="cs-CZ" sz="1600"/>
              <a:t>)</a:t>
            </a:r>
            <a:endParaRPr lang="cs-CZ" sz="1600" i="1"/>
          </a:p>
        </p:txBody>
      </p:sp>
      <p:pic>
        <p:nvPicPr>
          <p:cNvPr id="105480" name="Picture 8" descr="1"/>
          <p:cNvPicPr>
            <a:picLocks noChangeAspect="1" noChangeArrowheads="1"/>
          </p:cNvPicPr>
          <p:nvPr/>
        </p:nvPicPr>
        <p:blipFill>
          <a:blip r:embed="rId6" cstate="print"/>
          <a:srcRect l="18510" t="66020" r="14011" b="15210"/>
          <a:stretch>
            <a:fillRect/>
          </a:stretch>
        </p:blipFill>
        <p:spPr bwMode="auto">
          <a:xfrm>
            <a:off x="3962400" y="3641725"/>
            <a:ext cx="48768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81" name="Text Box 9"/>
          <p:cNvSpPr txBox="1">
            <a:spLocks noChangeArrowheads="1"/>
          </p:cNvSpPr>
          <p:nvPr/>
        </p:nvSpPr>
        <p:spPr bwMode="auto">
          <a:xfrm>
            <a:off x="5410200" y="3260725"/>
            <a:ext cx="2670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/>
              <a:t>Střevle - Pimephales promelas</a:t>
            </a:r>
            <a:endParaRPr lang="cs-CZ" sz="1600" i="1"/>
          </a:p>
        </p:txBody>
      </p:sp>
      <p:pic>
        <p:nvPicPr>
          <p:cNvPr id="105482" name="Picture 10" descr="figure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486400" y="5257800"/>
            <a:ext cx="2667000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83" name="Text Box 11"/>
          <p:cNvSpPr txBox="1">
            <a:spLocks noChangeArrowheads="1"/>
          </p:cNvSpPr>
          <p:nvPr/>
        </p:nvSpPr>
        <p:spPr bwMode="auto">
          <a:xfrm>
            <a:off x="4495800" y="5775325"/>
            <a:ext cx="7048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/>
              <a:t>Pstruh</a:t>
            </a:r>
            <a:endParaRPr lang="cs-CZ" sz="1600" i="1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04800" y="152400"/>
            <a:ext cx="8610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1" dirty="0">
                <a:solidFill>
                  <a:schemeClr val="tx2"/>
                </a:solidFill>
                <a:latin typeface="Arial" charset="0"/>
              </a:rPr>
              <a:t>Konzumenti – obratlovci – vodní prostředí (ryby)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figure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981200"/>
            <a:ext cx="314325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Picture 3" descr="figure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3124200"/>
            <a:ext cx="4648200" cy="352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0" name="Rectangle 4"/>
          <p:cNvSpPr>
            <a:spLocks noChangeArrowheads="1"/>
          </p:cNvSpPr>
          <p:nvPr/>
        </p:nvSpPr>
        <p:spPr bwMode="auto">
          <a:xfrm>
            <a:off x="304800" y="304800"/>
            <a:ext cx="86106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dirty="0">
                <a:latin typeface="Arial" charset="0"/>
              </a:rPr>
              <a:t>Experimentální uspořádání </a:t>
            </a:r>
          </a:p>
          <a:p>
            <a:r>
              <a:rPr lang="cs-CZ" dirty="0">
                <a:latin typeface="Arial" charset="0"/>
              </a:rPr>
              <a:t>testování </a:t>
            </a:r>
            <a:r>
              <a:rPr lang="cs-CZ" dirty="0" err="1">
                <a:latin typeface="Arial" charset="0"/>
              </a:rPr>
              <a:t>ekotoxicity</a:t>
            </a:r>
            <a:r>
              <a:rPr lang="cs-CZ" dirty="0">
                <a:latin typeface="Arial" charset="0"/>
              </a:rPr>
              <a:t> ve vodním prostředí</a:t>
            </a:r>
            <a:endParaRPr lang="cs-CZ" dirty="0">
              <a:solidFill>
                <a:srgbClr val="FF3300"/>
              </a:solidFill>
              <a:latin typeface="Arial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922114"/>
          </a:xfrm>
        </p:spPr>
        <p:txBody>
          <a:bodyPr/>
          <a:lstStyle/>
          <a:p>
            <a:r>
              <a:rPr lang="en-GB" b="1" dirty="0" err="1">
                <a:solidFill>
                  <a:schemeClr val="tx2"/>
                </a:solidFill>
              </a:rPr>
              <a:t>Alternativní</a:t>
            </a:r>
            <a:r>
              <a:rPr lang="en-GB" b="1" dirty="0">
                <a:solidFill>
                  <a:schemeClr val="tx2"/>
                </a:solidFill>
              </a:rPr>
              <a:t> testy </a:t>
            </a:r>
            <a:r>
              <a:rPr lang="en-GB" dirty="0">
                <a:solidFill>
                  <a:schemeClr val="tx1"/>
                </a:solidFill>
              </a:rPr>
              <a:t>(k </a:t>
            </a:r>
            <a:r>
              <a:rPr lang="en-GB" dirty="0" err="1">
                <a:solidFill>
                  <a:schemeClr val="tx1"/>
                </a:solidFill>
              </a:rPr>
              <a:t>testům</a:t>
            </a:r>
            <a:r>
              <a:rPr lang="en-GB" dirty="0">
                <a:solidFill>
                  <a:schemeClr val="tx1"/>
                </a:solidFill>
              </a:rPr>
              <a:t> s </a:t>
            </a:r>
            <a:r>
              <a:rPr lang="en-GB" dirty="0" err="1">
                <a:solidFill>
                  <a:schemeClr val="tx1"/>
                </a:solidFill>
              </a:rPr>
              <a:t>obratlovci</a:t>
            </a:r>
            <a:r>
              <a:rPr lang="en-GB" dirty="0">
                <a:solidFill>
                  <a:schemeClr val="tx1"/>
                </a:solidFill>
              </a:rPr>
              <a:t>) v </a:t>
            </a:r>
            <a:r>
              <a:rPr lang="en-GB" dirty="0" err="1">
                <a:solidFill>
                  <a:schemeClr val="tx1"/>
                </a:solidFill>
              </a:rPr>
              <a:t>ekotoxikologii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b="1" dirty="0">
                <a:solidFill>
                  <a:schemeClr val="tx2"/>
                </a:solidFill>
              </a:rPr>
              <a:t>EMBRYONÁLNÍ</a:t>
            </a:r>
            <a:r>
              <a:rPr lang="en-GB" dirty="0">
                <a:solidFill>
                  <a:schemeClr val="tx1"/>
                </a:solidFill>
              </a:rPr>
              <a:t> testy </a:t>
            </a:r>
          </a:p>
        </p:txBody>
      </p:sp>
      <p:sp>
        <p:nvSpPr>
          <p:cNvPr id="94210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95536" y="1556792"/>
            <a:ext cx="8568952" cy="4464496"/>
          </a:xfrm>
        </p:spPr>
        <p:txBody>
          <a:bodyPr>
            <a:normAutofit fontScale="85000" lnSpcReduction="10000"/>
          </a:bodyPr>
          <a:lstStyle/>
          <a:p>
            <a:pPr>
              <a:buFontTx/>
              <a:buChar char="-"/>
            </a:pPr>
            <a:r>
              <a:rPr lang="cs-CZ" b="1" dirty="0">
                <a:solidFill>
                  <a:schemeClr val="tx1"/>
                </a:solidFill>
              </a:rPr>
              <a:t>Také v </a:t>
            </a:r>
            <a:r>
              <a:rPr lang="cs-CZ" b="1" dirty="0" err="1">
                <a:solidFill>
                  <a:schemeClr val="tx1"/>
                </a:solidFill>
              </a:rPr>
              <a:t>ekotoxikologii</a:t>
            </a:r>
            <a:r>
              <a:rPr lang="cs-CZ" b="1" dirty="0">
                <a:solidFill>
                  <a:schemeClr val="tx1"/>
                </a:solidFill>
              </a:rPr>
              <a:t> se aplikují principy 3R – snaha o nahrazování testů s dospělými obratlovci (ryby, obojživelníci).</a:t>
            </a:r>
          </a:p>
          <a:p>
            <a:pPr>
              <a:buFontTx/>
              <a:buChar char="-"/>
            </a:pPr>
            <a:endParaRPr lang="cs-CZ" b="1" dirty="0">
              <a:solidFill>
                <a:schemeClr val="tx1"/>
              </a:solidFill>
            </a:endParaRPr>
          </a:p>
          <a:p>
            <a:pPr>
              <a:buFontTx/>
              <a:buChar char="-"/>
            </a:pPr>
            <a:r>
              <a:rPr lang="cs-CZ" b="1" dirty="0">
                <a:solidFill>
                  <a:schemeClr val="tx1"/>
                </a:solidFill>
              </a:rPr>
              <a:t>Alternativní testy v </a:t>
            </a:r>
            <a:r>
              <a:rPr lang="cs-CZ" b="1" dirty="0" err="1">
                <a:solidFill>
                  <a:schemeClr val="tx1"/>
                </a:solidFill>
              </a:rPr>
              <a:t>ekotoxikologii</a:t>
            </a:r>
            <a:r>
              <a:rPr lang="cs-CZ" b="1" dirty="0">
                <a:solidFill>
                  <a:schemeClr val="tx1"/>
                </a:solidFill>
              </a:rPr>
              <a:t>:</a:t>
            </a:r>
          </a:p>
          <a:p>
            <a:pPr lvl="1">
              <a:buFontTx/>
              <a:buChar char="-"/>
            </a:pPr>
            <a:endParaRPr lang="cs-CZ" b="1" dirty="0">
              <a:solidFill>
                <a:schemeClr val="tx1"/>
              </a:solidFill>
            </a:endParaRPr>
          </a:p>
          <a:p>
            <a:pPr lvl="1">
              <a:buFontTx/>
              <a:buChar char="-"/>
            </a:pPr>
            <a:r>
              <a:rPr lang="cs-CZ" b="1" dirty="0">
                <a:solidFill>
                  <a:srgbClr val="00B050"/>
                </a:solidFill>
              </a:rPr>
              <a:t>ZFET </a:t>
            </a:r>
            <a:r>
              <a:rPr lang="cs-CZ" i="1" dirty="0" err="1">
                <a:solidFill>
                  <a:srgbClr val="00B050"/>
                </a:solidFill>
              </a:rPr>
              <a:t>Zebrafish</a:t>
            </a:r>
            <a:r>
              <a:rPr lang="cs-CZ" i="1" dirty="0">
                <a:solidFill>
                  <a:srgbClr val="00B050"/>
                </a:solidFill>
              </a:rPr>
              <a:t> </a:t>
            </a:r>
            <a:r>
              <a:rPr lang="cs-CZ" i="1" dirty="0" err="1">
                <a:solidFill>
                  <a:srgbClr val="00B050"/>
                </a:solidFill>
              </a:rPr>
              <a:t>Embryotoxicity</a:t>
            </a:r>
            <a:r>
              <a:rPr lang="cs-CZ" i="1" dirty="0">
                <a:solidFill>
                  <a:srgbClr val="00B050"/>
                </a:solidFill>
              </a:rPr>
              <a:t> Test </a:t>
            </a:r>
            <a:br>
              <a:rPr lang="cs-CZ" i="1" dirty="0">
                <a:solidFill>
                  <a:schemeClr val="tx1"/>
                </a:solidFill>
              </a:rPr>
            </a:br>
            <a:r>
              <a:rPr lang="cs-CZ" dirty="0">
                <a:solidFill>
                  <a:schemeClr val="tx1"/>
                </a:solidFill>
              </a:rPr>
              <a:t>(validace dle OECD a ISO)</a:t>
            </a:r>
          </a:p>
          <a:p>
            <a:pPr lvl="1"/>
            <a:endParaRPr lang="cs-CZ" i="1" dirty="0">
              <a:solidFill>
                <a:schemeClr val="tx1"/>
              </a:solidFill>
            </a:endParaRPr>
          </a:p>
          <a:p>
            <a:pPr lvl="1"/>
            <a:r>
              <a:rPr lang="cs-CZ" b="1" dirty="0">
                <a:solidFill>
                  <a:srgbClr val="00B050"/>
                </a:solidFill>
              </a:rPr>
              <a:t>FETAX </a:t>
            </a:r>
            <a:r>
              <a:rPr lang="cs-CZ" i="1" dirty="0" err="1">
                <a:solidFill>
                  <a:srgbClr val="00B050"/>
                </a:solidFill>
              </a:rPr>
              <a:t>Frog</a:t>
            </a:r>
            <a:r>
              <a:rPr lang="cs-CZ" i="1" dirty="0">
                <a:solidFill>
                  <a:srgbClr val="00B050"/>
                </a:solidFill>
              </a:rPr>
              <a:t> Embryo </a:t>
            </a:r>
            <a:r>
              <a:rPr lang="cs-CZ" i="1" dirty="0" err="1">
                <a:solidFill>
                  <a:srgbClr val="00B050"/>
                </a:solidFill>
              </a:rPr>
              <a:t>Teratogenesis</a:t>
            </a:r>
            <a:r>
              <a:rPr lang="cs-CZ" i="1" dirty="0">
                <a:solidFill>
                  <a:srgbClr val="00B050"/>
                </a:solidFill>
              </a:rPr>
              <a:t> </a:t>
            </a:r>
            <a:r>
              <a:rPr lang="cs-CZ" i="1" dirty="0" err="1">
                <a:solidFill>
                  <a:srgbClr val="00B050"/>
                </a:solidFill>
              </a:rPr>
              <a:t>Assay</a:t>
            </a:r>
            <a:r>
              <a:rPr lang="cs-CZ" i="1" dirty="0">
                <a:solidFill>
                  <a:srgbClr val="00B050"/>
                </a:solidFill>
              </a:rPr>
              <a:t> </a:t>
            </a:r>
            <a:r>
              <a:rPr lang="cs-CZ" i="1" dirty="0" err="1">
                <a:solidFill>
                  <a:srgbClr val="00B050"/>
                </a:solidFill>
              </a:rPr>
              <a:t>Xenopus</a:t>
            </a:r>
            <a:r>
              <a:rPr lang="cs-CZ" i="1" dirty="0">
                <a:solidFill>
                  <a:srgbClr val="00B050"/>
                </a:solidFill>
              </a:rPr>
              <a:t> </a:t>
            </a:r>
            <a:r>
              <a:rPr lang="cs-CZ" dirty="0">
                <a:solidFill>
                  <a:schemeClr val="tx1"/>
                </a:solidFill>
              </a:rPr>
              <a:t>(alternativa testů teratogenity, validace v USA - </a:t>
            </a:r>
            <a:r>
              <a:rPr lang="cs-CZ" dirty="0" err="1">
                <a:solidFill>
                  <a:schemeClr val="tx1"/>
                </a:solidFill>
              </a:rPr>
              <a:t>ASTM</a:t>
            </a:r>
            <a:r>
              <a:rPr lang="cs-CZ" dirty="0">
                <a:solidFill>
                  <a:schemeClr val="tx1"/>
                </a:solidFill>
              </a:rPr>
              <a:t> )</a:t>
            </a:r>
          </a:p>
          <a:p>
            <a:pPr lvl="1">
              <a:buFontTx/>
              <a:buNone/>
            </a:pPr>
            <a:endParaRPr lang="cs-CZ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7"/>
          <p:cNvSpPr txBox="1">
            <a:spLocks noChangeArrowheads="1"/>
          </p:cNvSpPr>
          <p:nvPr/>
        </p:nvSpPr>
        <p:spPr bwMode="auto">
          <a:xfrm>
            <a:off x="517525" y="346075"/>
            <a:ext cx="8289449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FF0000"/>
                </a:solidFill>
              </a:rPr>
              <a:t>ZFET</a:t>
            </a:r>
            <a:endParaRPr lang="cs-CZ" b="1" dirty="0">
              <a:solidFill>
                <a:srgbClr val="FF0000"/>
              </a:solidFill>
            </a:endParaRPr>
          </a:p>
          <a:p>
            <a:pPr>
              <a:buFontTx/>
              <a:buChar char="-"/>
            </a:pPr>
            <a:r>
              <a:rPr lang="cs-CZ" sz="1800" b="1" dirty="0"/>
              <a:t> Zebřička, </a:t>
            </a:r>
            <a:r>
              <a:rPr lang="cs-CZ" sz="1800" b="1" dirty="0" err="1"/>
              <a:t>zebrafish</a:t>
            </a:r>
            <a:r>
              <a:rPr lang="cs-CZ" sz="1800" b="1" dirty="0"/>
              <a:t> (</a:t>
            </a:r>
            <a:r>
              <a:rPr lang="cs-CZ" sz="1800" b="1" dirty="0" err="1"/>
              <a:t>Danio</a:t>
            </a:r>
            <a:r>
              <a:rPr lang="cs-CZ" sz="1800" b="1" dirty="0"/>
              <a:t> </a:t>
            </a:r>
            <a:r>
              <a:rPr lang="cs-CZ" sz="1800" b="1" dirty="0" err="1"/>
              <a:t>rerio</a:t>
            </a:r>
            <a:r>
              <a:rPr lang="cs-CZ" sz="1800" b="1" dirty="0"/>
              <a:t>) </a:t>
            </a:r>
          </a:p>
          <a:p>
            <a:pPr lvl="1">
              <a:buFontTx/>
              <a:buChar char="-"/>
            </a:pPr>
            <a:r>
              <a:rPr lang="cs-CZ" sz="1800" dirty="0"/>
              <a:t>Obecně velmi významný modelový biologický organismus (!)</a:t>
            </a:r>
          </a:p>
          <a:p>
            <a:pPr>
              <a:buFontTx/>
              <a:buChar char="-"/>
            </a:pPr>
            <a:r>
              <a:rPr lang="cs-CZ" sz="1800" dirty="0"/>
              <a:t> Indukce páření rozsvícením (fotoperioda)</a:t>
            </a:r>
          </a:p>
          <a:p>
            <a:pPr>
              <a:buFontTx/>
              <a:buChar char="-"/>
            </a:pPr>
            <a:r>
              <a:rPr lang="cs-CZ" sz="1800" dirty="0"/>
              <a:t> Experimenty s vajíčky až embryi  - vyhodnocení kulení, přežívání, malformací </a:t>
            </a:r>
          </a:p>
          <a:p>
            <a:pPr lvl="1">
              <a:buFontTx/>
              <a:buChar char="-"/>
            </a:pPr>
            <a:r>
              <a:rPr lang="cs-CZ" sz="1800" dirty="0"/>
              <a:t> do 4 dnů: ryby se vyživují z vaječného vaku</a:t>
            </a:r>
          </a:p>
        </p:txBody>
      </p:sp>
      <p:pic>
        <p:nvPicPr>
          <p:cNvPr id="9728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133600"/>
            <a:ext cx="3886200" cy="2763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2362200"/>
            <a:ext cx="383381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285" name="Picture 6"/>
          <p:cNvPicPr>
            <a:picLocks noChangeAspect="1" noChangeArrowheads="1"/>
          </p:cNvPicPr>
          <p:nvPr/>
        </p:nvPicPr>
        <p:blipFill>
          <a:blip r:embed="rId5" cstate="print"/>
          <a:srcRect b="63385"/>
          <a:stretch>
            <a:fillRect/>
          </a:stretch>
        </p:blipFill>
        <p:spPr bwMode="auto">
          <a:xfrm>
            <a:off x="1828800" y="4953000"/>
            <a:ext cx="5105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3" cstate="print">
            <a:lum bright="30000"/>
          </a:blip>
          <a:srcRect/>
          <a:stretch>
            <a:fillRect/>
          </a:stretch>
        </p:blipFill>
        <p:spPr bwMode="auto">
          <a:xfrm>
            <a:off x="6019800" y="152400"/>
            <a:ext cx="2992438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59" name="Picture 4" descr="1"/>
          <p:cNvPicPr>
            <a:picLocks noChangeAspect="1" noChangeArrowheads="1"/>
          </p:cNvPicPr>
          <p:nvPr/>
        </p:nvPicPr>
        <p:blipFill>
          <a:blip r:embed="rId4" cstate="print"/>
          <a:srcRect b="70630"/>
          <a:stretch>
            <a:fillRect/>
          </a:stretch>
        </p:blipFill>
        <p:spPr bwMode="auto">
          <a:xfrm>
            <a:off x="457200" y="2667000"/>
            <a:ext cx="8458200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0" name="Picture 5" descr="kontrol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5067300"/>
            <a:ext cx="22098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1" name="Picture 6" descr="krivak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86400" y="5124450"/>
            <a:ext cx="220980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2" name="Text Box 7"/>
          <p:cNvSpPr txBox="1">
            <a:spLocks noChangeArrowheads="1"/>
          </p:cNvSpPr>
          <p:nvPr/>
        </p:nvSpPr>
        <p:spPr bwMode="auto">
          <a:xfrm>
            <a:off x="517525" y="346075"/>
            <a:ext cx="3993401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FETAX test</a:t>
            </a:r>
          </a:p>
          <a:p>
            <a:pPr>
              <a:buFontTx/>
              <a:buChar char="-"/>
            </a:pPr>
            <a:r>
              <a:rPr lang="cs-CZ" dirty="0"/>
              <a:t> Hormonální stimulace žab X. </a:t>
            </a:r>
            <a:r>
              <a:rPr lang="cs-CZ" dirty="0" err="1"/>
              <a:t>laevis</a:t>
            </a:r>
            <a:r>
              <a:rPr lang="cs-CZ" dirty="0"/>
              <a:t> </a:t>
            </a:r>
          </a:p>
          <a:p>
            <a:r>
              <a:rPr lang="cs-CZ" dirty="0">
                <a:sym typeface="Wingdings" pitchFamily="2" charset="2"/>
              </a:rPr>
              <a:t>	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 err="1">
                <a:sym typeface="Wingdings" pitchFamily="2" charset="2"/>
              </a:rPr>
              <a:t>va</a:t>
            </a:r>
            <a:r>
              <a:rPr lang="cs-CZ" dirty="0" err="1">
                <a:sym typeface="Wingdings" pitchFamily="2" charset="2"/>
              </a:rPr>
              <a:t>jíčka</a:t>
            </a:r>
            <a:endParaRPr lang="cs-CZ" dirty="0"/>
          </a:p>
          <a:p>
            <a:pPr>
              <a:buFontTx/>
              <a:buChar char="-"/>
            </a:pPr>
            <a:r>
              <a:rPr lang="cs-CZ" dirty="0"/>
              <a:t> Expozice oplozených vajíček </a:t>
            </a:r>
          </a:p>
          <a:p>
            <a:pPr>
              <a:buFontTx/>
              <a:buChar char="-"/>
            </a:pPr>
            <a:r>
              <a:rPr lang="cs-CZ" dirty="0"/>
              <a:t> 96 hodin kompletní vývoj embrya</a:t>
            </a:r>
          </a:p>
          <a:p>
            <a:pPr>
              <a:buFontTx/>
              <a:buChar char="-"/>
            </a:pPr>
            <a:endParaRPr lang="cs-CZ" dirty="0"/>
          </a:p>
        </p:txBody>
      </p:sp>
      <p:sp>
        <p:nvSpPr>
          <p:cNvPr id="96263" name="Text Box 8"/>
          <p:cNvSpPr txBox="1">
            <a:spLocks noChangeArrowheads="1"/>
          </p:cNvSpPr>
          <p:nvPr/>
        </p:nvSpPr>
        <p:spPr bwMode="auto">
          <a:xfrm>
            <a:off x="669925" y="4079875"/>
            <a:ext cx="682751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/>
              <a:t>Příklad – vliv herbicidu – </a:t>
            </a:r>
            <a:r>
              <a:rPr lang="cs-CZ" b="1" dirty="0" err="1"/>
              <a:t>paraquat</a:t>
            </a:r>
            <a:endParaRPr lang="cs-CZ" b="1" dirty="0"/>
          </a:p>
          <a:p>
            <a:r>
              <a:rPr lang="cs-CZ" dirty="0"/>
              <a:t>	Kontrolní embryo		</a:t>
            </a:r>
            <a:r>
              <a:rPr lang="en-GB" dirty="0"/>
              <a:t>                </a:t>
            </a:r>
            <a:r>
              <a:rPr lang="cs-CZ" dirty="0"/>
              <a:t>Malformace páteře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305800" cy="4876800"/>
          </a:xfrm>
        </p:spPr>
        <p:txBody>
          <a:bodyPr/>
          <a:lstStyle/>
          <a:p>
            <a:r>
              <a:rPr lang="cs-CZ" sz="2200" dirty="0">
                <a:solidFill>
                  <a:schemeClr val="tx1"/>
                </a:solidFill>
              </a:rPr>
              <a:t>Snadná kultivace, krátký generační čas, jednoduché uspořádání (jediná membrána), jednoduchý genetický aparát</a:t>
            </a:r>
          </a:p>
          <a:p>
            <a:endParaRPr lang="cs-CZ" sz="2200" dirty="0">
              <a:solidFill>
                <a:schemeClr val="tx1"/>
              </a:solidFill>
            </a:endParaRPr>
          </a:p>
          <a:p>
            <a:r>
              <a:rPr lang="cs-CZ" sz="2200" dirty="0">
                <a:solidFill>
                  <a:schemeClr val="tx1"/>
                </a:solidFill>
              </a:rPr>
              <a:t>Využití při testování „bezpečnosti“ látek (i jiných vzorků – extrakty z potravin …)</a:t>
            </a:r>
          </a:p>
          <a:p>
            <a:pPr lvl="1"/>
            <a:r>
              <a:rPr lang="cs-CZ" sz="2200" dirty="0">
                <a:solidFill>
                  <a:schemeClr val="tx1"/>
                </a:solidFill>
              </a:rPr>
              <a:t>rychlé (</a:t>
            </a:r>
            <a:r>
              <a:rPr lang="cs-CZ" sz="2200" dirty="0" err="1">
                <a:solidFill>
                  <a:schemeClr val="tx1"/>
                </a:solidFill>
              </a:rPr>
              <a:t>skreeningové</a:t>
            </a:r>
            <a:r>
              <a:rPr lang="cs-CZ" sz="2200" dirty="0">
                <a:solidFill>
                  <a:schemeClr val="tx1"/>
                </a:solidFill>
              </a:rPr>
              <a:t>) </a:t>
            </a:r>
            <a:r>
              <a:rPr lang="cs-CZ" sz="2200" b="1" dirty="0">
                <a:solidFill>
                  <a:schemeClr val="tx1"/>
                </a:solidFill>
              </a:rPr>
              <a:t>testy akutní toxicity </a:t>
            </a:r>
            <a:endParaRPr lang="en-GB" sz="2200" b="1" dirty="0">
              <a:solidFill>
                <a:schemeClr val="tx1"/>
              </a:solidFill>
            </a:endParaRPr>
          </a:p>
          <a:p>
            <a:pPr lvl="2"/>
            <a:r>
              <a:rPr lang="cs-CZ" sz="1800" b="1" dirty="0">
                <a:solidFill>
                  <a:schemeClr val="tx2"/>
                </a:solidFill>
              </a:rPr>
              <a:t>MICROTOX</a:t>
            </a:r>
          </a:p>
          <a:p>
            <a:pPr lvl="1"/>
            <a:r>
              <a:rPr lang="cs-CZ" sz="2200" b="1" dirty="0">
                <a:solidFill>
                  <a:schemeClr val="tx1"/>
                </a:solidFill>
              </a:rPr>
              <a:t>Testy na </a:t>
            </a:r>
            <a:r>
              <a:rPr lang="cs-CZ" sz="2200" b="1" dirty="0" err="1">
                <a:solidFill>
                  <a:schemeClr val="tx1"/>
                </a:solidFill>
              </a:rPr>
              <a:t>genotoxicitu</a:t>
            </a:r>
            <a:r>
              <a:rPr lang="cs-CZ" sz="2200" dirty="0">
                <a:solidFill>
                  <a:schemeClr val="tx1"/>
                </a:solidFill>
              </a:rPr>
              <a:t> - sledování poškození DNA</a:t>
            </a:r>
            <a:endParaRPr lang="en-GB" sz="2200" dirty="0">
              <a:solidFill>
                <a:schemeClr val="tx1"/>
              </a:solidFill>
            </a:endParaRPr>
          </a:p>
          <a:p>
            <a:pPr lvl="2"/>
            <a:r>
              <a:rPr lang="cs-CZ" sz="1800" b="1" dirty="0" err="1">
                <a:solidFill>
                  <a:schemeClr val="tx2"/>
                </a:solidFill>
              </a:rPr>
              <a:t>Amesův</a:t>
            </a:r>
            <a:r>
              <a:rPr lang="cs-CZ" sz="1800" b="1" dirty="0">
                <a:solidFill>
                  <a:schemeClr val="tx2"/>
                </a:solidFill>
              </a:rPr>
              <a:t> test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BAKTERIE – </a:t>
            </a:r>
            <a:r>
              <a:rPr lang="en-GB" dirty="0" err="1">
                <a:solidFill>
                  <a:schemeClr val="tx1"/>
                </a:solidFill>
              </a:rPr>
              <a:t>významný</a:t>
            </a:r>
            <a:r>
              <a:rPr lang="en-GB" dirty="0">
                <a:solidFill>
                  <a:schemeClr val="tx1"/>
                </a:solidFill>
              </a:rPr>
              <a:t> model v </a:t>
            </a:r>
            <a:r>
              <a:rPr lang="en-GB" dirty="0" err="1">
                <a:solidFill>
                  <a:schemeClr val="tx1"/>
                </a:solidFill>
              </a:rPr>
              <a:t>hodnocení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chemikálií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ChangeArrowheads="1"/>
          </p:cNvSpPr>
          <p:nvPr/>
        </p:nvSpPr>
        <p:spPr bwMode="auto">
          <a:xfrm>
            <a:off x="281880" y="332656"/>
            <a:ext cx="861060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200" b="1" dirty="0">
                <a:solidFill>
                  <a:schemeClr val="tx2"/>
                </a:solidFill>
                <a:latin typeface="Arial" charset="0"/>
              </a:rPr>
              <a:t>TEST AKUTNÍ TOXICITY – MICROTOX</a:t>
            </a:r>
            <a:endParaRPr lang="en-GB" sz="2200" b="1" dirty="0">
              <a:solidFill>
                <a:schemeClr val="tx2"/>
              </a:solidFill>
              <a:latin typeface="Arial" charset="0"/>
            </a:endParaRPr>
          </a:p>
          <a:p>
            <a:endParaRPr lang="cs-CZ" sz="1800" dirty="0">
              <a:latin typeface="Arial" charset="0"/>
            </a:endParaRPr>
          </a:p>
          <a:p>
            <a:pPr lvl="2">
              <a:buFontTx/>
              <a:buChar char="-"/>
            </a:pPr>
            <a:r>
              <a:rPr lang="cs-CZ" sz="1800" dirty="0">
                <a:latin typeface="Arial" charset="0"/>
              </a:rPr>
              <a:t> mořská luminiscenční </a:t>
            </a:r>
            <a:r>
              <a:rPr lang="cs-CZ" sz="1800" dirty="0" err="1">
                <a:latin typeface="Arial" charset="0"/>
              </a:rPr>
              <a:t>bakteri</a:t>
            </a:r>
            <a:r>
              <a:rPr lang="cs-CZ" sz="1800" dirty="0">
                <a:latin typeface="Arial" charset="0"/>
              </a:rPr>
              <a:t> </a:t>
            </a:r>
            <a:r>
              <a:rPr lang="cs-CZ" sz="1800" i="1" dirty="0">
                <a:latin typeface="Arial" charset="0"/>
              </a:rPr>
              <a:t>Vibrio </a:t>
            </a:r>
            <a:r>
              <a:rPr lang="cs-CZ" sz="1800" i="1" dirty="0" err="1">
                <a:latin typeface="Arial" charset="0"/>
              </a:rPr>
              <a:t>fisheri</a:t>
            </a:r>
            <a:endParaRPr lang="cs-CZ" sz="1800" i="1" dirty="0">
              <a:latin typeface="Arial" charset="0"/>
            </a:endParaRPr>
          </a:p>
          <a:p>
            <a:pPr lvl="2">
              <a:buFontTx/>
              <a:buChar char="-"/>
            </a:pPr>
            <a:r>
              <a:rPr lang="cs-CZ" sz="1800" dirty="0">
                <a:latin typeface="Arial" charset="0"/>
              </a:rPr>
              <a:t> krátkodobá expozice testované látce (5-30 min)</a:t>
            </a:r>
          </a:p>
          <a:p>
            <a:pPr lvl="2">
              <a:buFontTx/>
              <a:buChar char="-"/>
            </a:pPr>
            <a:r>
              <a:rPr lang="cs-CZ" sz="1800" dirty="0">
                <a:latin typeface="Arial" charset="0"/>
              </a:rPr>
              <a:t> sledování změn přirozené luminiscence – odpovídá toxicitě</a:t>
            </a:r>
          </a:p>
          <a:p>
            <a:pPr lvl="2">
              <a:buFontTx/>
              <a:buChar char="-"/>
            </a:pPr>
            <a:endParaRPr lang="cs-CZ" sz="1800" dirty="0">
              <a:latin typeface="Arial" charset="0"/>
            </a:endParaRPr>
          </a:p>
          <a:p>
            <a:pPr lvl="2">
              <a:buFontTx/>
              <a:buChar char="-"/>
            </a:pPr>
            <a:r>
              <a:rPr lang="cs-CZ" dirty="0">
                <a:latin typeface="Arial" charset="0"/>
              </a:rPr>
              <a:t> uspořádání:</a:t>
            </a:r>
            <a:endParaRPr lang="en-GB" dirty="0">
              <a:latin typeface="Arial" charset="0"/>
            </a:endParaRPr>
          </a:p>
          <a:p>
            <a:pPr lvl="3"/>
            <a:r>
              <a:rPr lang="en-GB" sz="1600" dirty="0">
                <a:latin typeface="Arial" charset="0"/>
              </a:rPr>
              <a:t>* </a:t>
            </a:r>
            <a:r>
              <a:rPr lang="cs-CZ" sz="1600" dirty="0">
                <a:latin typeface="Arial" charset="0"/>
              </a:rPr>
              <a:t>kyvety (zkumavky), stanovení v </a:t>
            </a:r>
            <a:r>
              <a:rPr lang="cs-CZ" sz="1600" dirty="0" err="1">
                <a:latin typeface="Arial" charset="0"/>
              </a:rPr>
              <a:t>luminometru</a:t>
            </a:r>
            <a:endParaRPr lang="en-GB" sz="1600" dirty="0">
              <a:latin typeface="Arial" charset="0"/>
            </a:endParaRPr>
          </a:p>
          <a:p>
            <a:pPr lvl="3"/>
            <a:r>
              <a:rPr lang="en-GB" sz="1600" dirty="0"/>
              <a:t>* </a:t>
            </a:r>
            <a:r>
              <a:rPr lang="en-GB" sz="1600" dirty="0" err="1"/>
              <a:t>mikrodestičkové</a:t>
            </a:r>
            <a:r>
              <a:rPr lang="en-GB" sz="1600" dirty="0"/>
              <a:t> </a:t>
            </a:r>
            <a:endParaRPr lang="cs-CZ" sz="1600" dirty="0">
              <a:latin typeface="Arial" charset="0"/>
            </a:endParaRPr>
          </a:p>
          <a:p>
            <a:pPr lvl="2">
              <a:buFontTx/>
              <a:buChar char="-"/>
            </a:pPr>
            <a:endParaRPr lang="cs-CZ" sz="1800" dirty="0">
              <a:latin typeface="Arial" charset="0"/>
            </a:endParaRPr>
          </a:p>
          <a:p>
            <a:endParaRPr lang="cs-CZ" sz="1800" i="1" dirty="0">
              <a:latin typeface="Arial" charset="0"/>
            </a:endParaRPr>
          </a:p>
        </p:txBody>
      </p:sp>
      <p:pic>
        <p:nvPicPr>
          <p:cNvPr id="108548" name="Picture 4" descr="figure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0800" y="4267200"/>
            <a:ext cx="2451100" cy="193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49" name="Picture 5" descr="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3505200"/>
            <a:ext cx="3352800" cy="234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0" name="Picture 2" descr="___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0" y="2286000"/>
            <a:ext cx="5791200" cy="434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9571" name="Picture 3" descr="ame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057400"/>
            <a:ext cx="380682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2" name="Rectangle 4"/>
          <p:cNvSpPr>
            <a:spLocks noChangeArrowheads="1"/>
          </p:cNvSpPr>
          <p:nvPr/>
        </p:nvSpPr>
        <p:spPr bwMode="auto">
          <a:xfrm>
            <a:off x="152400" y="332656"/>
            <a:ext cx="86106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3200" b="1" dirty="0" err="1">
                <a:solidFill>
                  <a:schemeClr val="tx2"/>
                </a:solidFill>
              </a:rPr>
              <a:t>Amesův</a:t>
            </a:r>
            <a:r>
              <a:rPr lang="en-GB" sz="3200" b="1" dirty="0">
                <a:solidFill>
                  <a:schemeClr val="tx2"/>
                </a:solidFill>
              </a:rPr>
              <a:t> test </a:t>
            </a:r>
          </a:p>
          <a:p>
            <a:r>
              <a:rPr lang="cs-CZ" sz="2200" dirty="0">
                <a:latin typeface="Arial" charset="0"/>
              </a:rPr>
              <a:t>Test na reverzní mutace se </a:t>
            </a:r>
            <a:r>
              <a:rPr lang="cs-CZ" sz="2200" i="1" dirty="0" err="1">
                <a:latin typeface="Arial" charset="0"/>
              </a:rPr>
              <a:t>Salmonella</a:t>
            </a:r>
            <a:r>
              <a:rPr lang="cs-CZ" sz="2200" i="1" dirty="0">
                <a:latin typeface="Arial" charset="0"/>
              </a:rPr>
              <a:t> </a:t>
            </a:r>
            <a:r>
              <a:rPr lang="cs-CZ" sz="2200" i="1" dirty="0" err="1">
                <a:latin typeface="Arial" charset="0"/>
              </a:rPr>
              <a:t>typhimurium</a:t>
            </a:r>
            <a:endParaRPr lang="cs-CZ" sz="1800" i="1" dirty="0">
              <a:latin typeface="Arial" charset="0"/>
            </a:endParaRPr>
          </a:p>
          <a:p>
            <a:pPr lvl="2">
              <a:buFontTx/>
              <a:buChar char="-"/>
            </a:pPr>
            <a:r>
              <a:rPr lang="cs-CZ" sz="1800" dirty="0">
                <a:latin typeface="Arial" charset="0"/>
              </a:rPr>
              <a:t> Původní kmen neroste na živném médiu</a:t>
            </a:r>
          </a:p>
          <a:p>
            <a:pPr lvl="2">
              <a:buFontTx/>
              <a:buChar char="-"/>
            </a:pPr>
            <a:r>
              <a:rPr lang="cs-CZ" sz="1800" dirty="0">
                <a:latin typeface="Arial" charset="0"/>
              </a:rPr>
              <a:t> Látka vyvolá (reverzní) mutaci -</a:t>
            </a:r>
            <a:r>
              <a:rPr lang="en-US" sz="1800" dirty="0">
                <a:latin typeface="Arial" charset="0"/>
              </a:rPr>
              <a:t>&gt; </a:t>
            </a:r>
            <a:r>
              <a:rPr lang="cs-CZ" sz="1800" dirty="0">
                <a:latin typeface="Arial" charset="0"/>
              </a:rPr>
              <a:t>bakterie rostou</a:t>
            </a:r>
          </a:p>
          <a:p>
            <a:endParaRPr lang="cs-CZ" sz="1800" i="1" dirty="0">
              <a:latin typeface="Arial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TextovéPole 26"/>
          <p:cNvSpPr txBox="1">
            <a:spLocks noChangeArrowheads="1"/>
          </p:cNvSpPr>
          <p:nvPr/>
        </p:nvSpPr>
        <p:spPr bwMode="auto">
          <a:xfrm>
            <a:off x="250825" y="92075"/>
            <a:ext cx="86407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2800" b="1" dirty="0"/>
              <a:t>Využití </a:t>
            </a:r>
            <a:r>
              <a:rPr lang="en-GB" sz="2800" b="1" dirty="0" err="1"/>
              <a:t>ekotoxikologických</a:t>
            </a:r>
            <a:r>
              <a:rPr lang="en-GB" sz="2800" b="1" dirty="0"/>
              <a:t> </a:t>
            </a:r>
            <a:r>
              <a:rPr lang="en-GB" sz="2800" b="1" dirty="0" err="1"/>
              <a:t>modelů</a:t>
            </a:r>
            <a:r>
              <a:rPr lang="en-GB" sz="2800" b="1" dirty="0"/>
              <a:t> </a:t>
            </a:r>
            <a:endParaRPr lang="cs-CZ" b="1" dirty="0">
              <a:solidFill>
                <a:srgbClr val="FF0000"/>
              </a:solidFill>
            </a:endParaRPr>
          </a:p>
        </p:txBody>
      </p:sp>
      <p:pic>
        <p:nvPicPr>
          <p:cNvPr id="3389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985293"/>
            <a:ext cx="4505874" cy="2891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TextovéPole 30"/>
          <p:cNvSpPr txBox="1"/>
          <p:nvPr/>
        </p:nvSpPr>
        <p:spPr>
          <a:xfrm>
            <a:off x="107504" y="1052736"/>
            <a:ext cx="424988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/>
              <a:t>1 (</a:t>
            </a:r>
            <a:r>
              <a:rPr lang="en-GB" b="1" dirty="0"/>
              <a:t>v </a:t>
            </a:r>
            <a:r>
              <a:rPr lang="en-GB" b="1" dirty="0" err="1"/>
              <a:t>praxi</a:t>
            </a:r>
            <a:r>
              <a:rPr lang="en-GB" b="1" dirty="0"/>
              <a:t> n</a:t>
            </a:r>
            <a:r>
              <a:rPr lang="cs-CZ" b="1" dirty="0" err="1"/>
              <a:t>ejdůležitější</a:t>
            </a:r>
            <a:r>
              <a:rPr lang="cs-CZ" b="1" dirty="0"/>
              <a:t>)</a:t>
            </a:r>
            <a:br>
              <a:rPr lang="cs-CZ" b="1" dirty="0"/>
            </a:br>
            <a:r>
              <a:rPr lang="cs-CZ" b="1" dirty="0"/>
              <a:t>Prospektivní testování látek </a:t>
            </a:r>
          </a:p>
          <a:p>
            <a:pPr algn="ctr"/>
            <a:endParaRPr lang="cs-CZ" dirty="0"/>
          </a:p>
          <a:p>
            <a:pPr algn="ctr"/>
            <a:r>
              <a:rPr lang="en-GB" dirty="0">
                <a:sym typeface="Wingdings" pitchFamily="2" charset="2"/>
              </a:rPr>
              <a:t> </a:t>
            </a:r>
            <a:r>
              <a:rPr lang="cs-CZ" dirty="0"/>
              <a:t>odvozování limitů</a:t>
            </a:r>
            <a:br>
              <a:rPr lang="cs-CZ" dirty="0"/>
            </a:br>
            <a:r>
              <a:rPr lang="cs-CZ" dirty="0"/>
              <a:t>(průmyslové chemikálie, POR, léčiva…)</a:t>
            </a:r>
            <a:endParaRPr lang="en-GB" dirty="0"/>
          </a:p>
        </p:txBody>
      </p:sp>
      <p:grpSp>
        <p:nvGrpSpPr>
          <p:cNvPr id="35" name="Skupina 34"/>
          <p:cNvGrpSpPr/>
          <p:nvPr/>
        </p:nvGrpSpPr>
        <p:grpSpPr>
          <a:xfrm>
            <a:off x="4860032" y="954594"/>
            <a:ext cx="4078874" cy="4437786"/>
            <a:chOff x="4860032" y="954594"/>
            <a:chExt cx="4078874" cy="4437786"/>
          </a:xfrm>
        </p:grpSpPr>
        <p:sp>
          <p:nvSpPr>
            <p:cNvPr id="32" name="TextovéPole 31"/>
            <p:cNvSpPr txBox="1"/>
            <p:nvPr/>
          </p:nvSpPr>
          <p:spPr>
            <a:xfrm>
              <a:off x="4860032" y="954594"/>
              <a:ext cx="4078874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b="1" dirty="0"/>
                <a:t>2 (méně časté)</a:t>
              </a:r>
            </a:p>
            <a:p>
              <a:pPr algn="ctr"/>
              <a:r>
                <a:rPr lang="cs-CZ" b="1" dirty="0"/>
                <a:t>Testování kontaminovaných vzorků</a:t>
              </a:r>
            </a:p>
            <a:p>
              <a:pPr algn="ctr"/>
              <a:endParaRPr lang="cs-CZ" dirty="0"/>
            </a:p>
            <a:p>
              <a:pPr algn="ctr"/>
              <a:r>
                <a:rPr lang="cs-CZ" dirty="0"/>
                <a:t>Např. vytěžené sedimenty z rybníků</a:t>
              </a:r>
            </a:p>
            <a:p>
              <a:pPr algn="ctr"/>
              <a:r>
                <a:rPr lang="en-US" dirty="0" err="1">
                  <a:sym typeface="Wingdings" pitchFamily="2" charset="2"/>
                </a:rPr>
                <a:t>Významná</a:t>
              </a:r>
              <a:r>
                <a:rPr lang="en-US" dirty="0">
                  <a:sym typeface="Wingdings" pitchFamily="2" charset="2"/>
                </a:rPr>
                <a:t> </a:t>
              </a:r>
              <a:r>
                <a:rPr lang="en-US" dirty="0" err="1">
                  <a:sym typeface="Wingdings" pitchFamily="2" charset="2"/>
                </a:rPr>
                <a:t>toxicita</a:t>
              </a:r>
              <a:r>
                <a:rPr lang="en-US" dirty="0">
                  <a:sym typeface="Wingdings" pitchFamily="2" charset="2"/>
                </a:rPr>
                <a:t> </a:t>
              </a:r>
              <a:br>
                <a:rPr lang="en-US" dirty="0">
                  <a:sym typeface="Wingdings" pitchFamily="2" charset="2"/>
                </a:rPr>
              </a:br>
              <a:r>
                <a:rPr lang="cs-CZ" dirty="0">
                  <a:sym typeface="Wingdings" pitchFamily="2" charset="2"/>
                </a:rPr>
                <a:t></a:t>
              </a:r>
              <a:r>
                <a:rPr lang="en-US" dirty="0">
                  <a:sym typeface="Wingdings" pitchFamily="2" charset="2"/>
                </a:rPr>
                <a:t> </a:t>
              </a:r>
              <a:r>
                <a:rPr lang="en-US" dirty="0" err="1">
                  <a:sym typeface="Wingdings" pitchFamily="2" charset="2"/>
                </a:rPr>
                <a:t>nelze</a:t>
              </a:r>
              <a:r>
                <a:rPr lang="en-US" dirty="0">
                  <a:sym typeface="Wingdings" pitchFamily="2" charset="2"/>
                </a:rPr>
                <a:t> </a:t>
              </a:r>
              <a:r>
                <a:rPr lang="en-US" dirty="0" err="1">
                  <a:sym typeface="Wingdings" pitchFamily="2" charset="2"/>
                </a:rPr>
                <a:t>použít</a:t>
              </a:r>
              <a:r>
                <a:rPr lang="en-US" dirty="0">
                  <a:sym typeface="Wingdings" pitchFamily="2" charset="2"/>
                </a:rPr>
                <a:t> </a:t>
              </a:r>
              <a:r>
                <a:rPr lang="en-US" dirty="0" err="1">
                  <a:sym typeface="Wingdings" pitchFamily="2" charset="2"/>
                </a:rPr>
                <a:t>na</a:t>
              </a:r>
              <a:r>
                <a:rPr lang="en-US" dirty="0">
                  <a:sym typeface="Wingdings" pitchFamily="2" charset="2"/>
                </a:rPr>
                <a:t> </a:t>
              </a:r>
              <a:r>
                <a:rPr lang="en-US" dirty="0" err="1">
                  <a:sym typeface="Wingdings" pitchFamily="2" charset="2"/>
                </a:rPr>
                <a:t>půdu</a:t>
              </a:r>
              <a:r>
                <a:rPr lang="en-US" dirty="0">
                  <a:sym typeface="Wingdings" pitchFamily="2" charset="2"/>
                </a:rPr>
                <a:t> </a:t>
              </a:r>
              <a:r>
                <a:rPr lang="en-US" dirty="0" err="1">
                  <a:sym typeface="Wingdings" pitchFamily="2" charset="2"/>
                </a:rPr>
                <a:t>jako</a:t>
              </a:r>
              <a:r>
                <a:rPr lang="en-US" dirty="0">
                  <a:sym typeface="Wingdings" pitchFamily="2" charset="2"/>
                </a:rPr>
                <a:t> </a:t>
              </a:r>
              <a:r>
                <a:rPr lang="en-US" dirty="0" err="1">
                  <a:sym typeface="Wingdings" pitchFamily="2" charset="2"/>
                </a:rPr>
                <a:t>hnojivo</a:t>
              </a:r>
              <a:endParaRPr lang="en-GB" dirty="0"/>
            </a:p>
          </p:txBody>
        </p:sp>
        <p:pic>
          <p:nvPicPr>
            <p:cNvPr id="338948" name="Picture 4" descr="https://encrypted-tbn1.gstatic.com/images?q=tbn:ANd9GcRsj6qJ6T2TakiuRPEE8bIh-NhVhVWqv4ZJXfgjUSrPJNDLvMn4"/>
            <p:cNvPicPr>
              <a:picLocks noChangeAspect="1" noChangeArrowheads="1"/>
            </p:cNvPicPr>
            <p:nvPr/>
          </p:nvPicPr>
          <p:blipFill>
            <a:blip r:embed="rId4" cstate="print"/>
            <a:srcRect b="20000"/>
            <a:stretch>
              <a:fillRect/>
            </a:stretch>
          </p:blipFill>
          <p:spPr bwMode="auto">
            <a:xfrm>
              <a:off x="5268077" y="3140968"/>
              <a:ext cx="3360374" cy="1728192"/>
            </a:xfrm>
            <a:prstGeom prst="rect">
              <a:avLst/>
            </a:prstGeom>
            <a:noFill/>
          </p:spPr>
        </p:pic>
        <p:sp>
          <p:nvSpPr>
            <p:cNvPr id="34" name="TextovéPole 33"/>
            <p:cNvSpPr txBox="1"/>
            <p:nvPr/>
          </p:nvSpPr>
          <p:spPr>
            <a:xfrm>
              <a:off x="5220072" y="4869160"/>
              <a:ext cx="222528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i="1" dirty="0" err="1"/>
                <a:t>Příklad</a:t>
              </a:r>
              <a:r>
                <a:rPr lang="en-GB" sz="1400" i="1" dirty="0"/>
                <a:t> </a:t>
              </a:r>
              <a:r>
                <a:rPr lang="en-GB" sz="1400" i="1" dirty="0" err="1"/>
                <a:t>toxicita</a:t>
              </a:r>
              <a:r>
                <a:rPr lang="en-GB" sz="1400" i="1" dirty="0"/>
                <a:t> </a:t>
              </a:r>
              <a:r>
                <a:rPr lang="en-GB" sz="1400" i="1" dirty="0" err="1"/>
                <a:t>sedimentů</a:t>
              </a:r>
              <a:br>
                <a:rPr lang="en-GB" sz="1400" i="1" dirty="0"/>
              </a:br>
              <a:r>
                <a:rPr lang="en-GB" sz="1400" i="1" dirty="0"/>
                <a:t>pro </a:t>
              </a:r>
              <a:r>
                <a:rPr lang="en-GB" sz="1400" i="1" dirty="0" err="1"/>
                <a:t>klíčení</a:t>
              </a:r>
              <a:r>
                <a:rPr lang="en-GB" sz="1400" i="1" dirty="0"/>
                <a:t> </a:t>
              </a:r>
              <a:r>
                <a:rPr lang="en-GB" sz="1400" i="1" dirty="0" err="1"/>
                <a:t>hořčice</a:t>
              </a:r>
              <a:endParaRPr lang="en-GB" sz="1400" i="1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692696"/>
            <a:ext cx="7772400" cy="1371600"/>
          </a:xfrm>
        </p:spPr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Regulace </a:t>
            </a:r>
            <a:br>
              <a:rPr lang="cs-CZ" b="1" dirty="0">
                <a:solidFill>
                  <a:schemeClr val="tx1"/>
                </a:solidFill>
              </a:rPr>
            </a:br>
            <a:r>
              <a:rPr lang="cs-CZ" b="1" dirty="0">
                <a:solidFill>
                  <a:schemeClr val="tx1"/>
                </a:solidFill>
              </a:rPr>
              <a:t>Geneticky Modifikovaných Organismů (GMO)</a:t>
            </a:r>
            <a:endParaRPr lang="cs-CZ" dirty="0">
              <a:solidFill>
                <a:schemeClr val="tx1"/>
              </a:solidFill>
            </a:endParaRPr>
          </a:p>
        </p:txBody>
      </p:sp>
      <p:pic>
        <p:nvPicPr>
          <p:cNvPr id="22530" name="Picture 2" descr="http://www.mindfully.org/GE/GE4/Frankenfish-Spawn-Controversy29apr0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132856"/>
            <a:ext cx="5629275" cy="2543175"/>
          </a:xfrm>
          <a:prstGeom prst="rect">
            <a:avLst/>
          </a:prstGeom>
          <a:noFill/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53423" y="4464496"/>
            <a:ext cx="3839057" cy="2204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484784"/>
            <a:ext cx="7772400" cy="3456384"/>
          </a:xfrm>
        </p:spPr>
        <p:txBody>
          <a:bodyPr/>
          <a:lstStyle/>
          <a:p>
            <a:r>
              <a:rPr lang="cs-CZ" sz="2800" dirty="0">
                <a:solidFill>
                  <a:schemeClr val="tx1"/>
                </a:solidFill>
              </a:rPr>
              <a:t>Existuje mnoho testovacích systémů …jaké testy se ale využívají v praxi? </a:t>
            </a:r>
            <a:br>
              <a:rPr lang="cs-CZ" sz="2800" dirty="0">
                <a:solidFill>
                  <a:schemeClr val="tx1"/>
                </a:solidFill>
              </a:rPr>
            </a:br>
            <a:br>
              <a:rPr lang="cs-CZ" sz="2800" dirty="0">
                <a:solidFill>
                  <a:schemeClr val="tx1"/>
                </a:solidFill>
              </a:rPr>
            </a:br>
            <a:r>
              <a:rPr lang="cs-CZ" sz="2800" dirty="0">
                <a:solidFill>
                  <a:schemeClr val="tx1"/>
                </a:solidFill>
              </a:rPr>
              <a:t>Jak vypadají návody?</a:t>
            </a:r>
            <a:br>
              <a:rPr lang="cs-CZ" sz="2800" dirty="0">
                <a:solidFill>
                  <a:schemeClr val="tx1"/>
                </a:solidFill>
              </a:rPr>
            </a:br>
            <a:br>
              <a:rPr lang="cs-CZ" sz="2800" dirty="0"/>
            </a:br>
            <a:br>
              <a:rPr lang="en-GB" sz="2800" dirty="0"/>
            </a:br>
            <a:r>
              <a:rPr lang="cs-CZ" sz="2800" b="1" dirty="0">
                <a:solidFill>
                  <a:schemeClr val="tx1"/>
                </a:solidFill>
              </a:rPr>
              <a:t>Standardizace</a:t>
            </a:r>
            <a:r>
              <a:rPr lang="cs-CZ" sz="2800" dirty="0">
                <a:solidFill>
                  <a:schemeClr val="tx1"/>
                </a:solidFill>
              </a:rPr>
              <a:t> v biologickém testování</a:t>
            </a:r>
            <a:br>
              <a:rPr lang="cs-CZ" sz="2800" dirty="0">
                <a:solidFill>
                  <a:schemeClr val="tx1"/>
                </a:solidFill>
              </a:rPr>
            </a:br>
            <a:endParaRPr lang="cs-CZ" sz="2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752"/>
            <a:ext cx="8305800" cy="4876800"/>
          </a:xfrm>
        </p:spPr>
        <p:txBody>
          <a:bodyPr>
            <a:normAutofit lnSpcReduction="10000"/>
          </a:bodyPr>
          <a:lstStyle/>
          <a:p>
            <a:r>
              <a:rPr lang="cs-CZ" dirty="0"/>
              <a:t>Zákon 153</a:t>
            </a:r>
            <a:r>
              <a:rPr lang="en-US" dirty="0"/>
              <a:t>/</a:t>
            </a:r>
            <a:r>
              <a:rPr lang="cs-CZ" dirty="0"/>
              <a:t>2000 </a:t>
            </a:r>
          </a:p>
          <a:p>
            <a:r>
              <a:rPr lang="cs-CZ" dirty="0"/>
              <a:t>Vyhlášky 372, 373, 374</a:t>
            </a:r>
            <a:r>
              <a:rPr lang="en-US" dirty="0"/>
              <a:t>/</a:t>
            </a:r>
            <a:r>
              <a:rPr lang="cs-CZ" dirty="0"/>
              <a:t>2000 MŽP</a:t>
            </a:r>
          </a:p>
          <a:p>
            <a:endParaRPr lang="cs-CZ" dirty="0"/>
          </a:p>
          <a:p>
            <a:r>
              <a:rPr lang="cs-CZ" dirty="0"/>
              <a:t>Definice:</a:t>
            </a:r>
          </a:p>
          <a:p>
            <a:pPr lvl="1"/>
            <a:r>
              <a:rPr lang="cs-CZ" dirty="0"/>
              <a:t>Organismus</a:t>
            </a:r>
          </a:p>
          <a:p>
            <a:pPr lvl="2"/>
            <a:r>
              <a:rPr lang="cs-CZ" dirty="0"/>
              <a:t>biologická jednotka (buněčná nebo nebuněčná) schopná rozmnožování nebo přenosu </a:t>
            </a:r>
            <a:r>
              <a:rPr lang="cs-CZ" dirty="0" err="1"/>
              <a:t>dědič</a:t>
            </a:r>
            <a:r>
              <a:rPr lang="cs-CZ" dirty="0"/>
              <a:t>. materiálu včetně virů</a:t>
            </a:r>
          </a:p>
          <a:p>
            <a:pPr lvl="1"/>
            <a:r>
              <a:rPr lang="cs-CZ" dirty="0"/>
              <a:t>GMO</a:t>
            </a:r>
          </a:p>
          <a:p>
            <a:pPr lvl="2"/>
            <a:r>
              <a:rPr lang="cs-CZ" dirty="0"/>
              <a:t>organismus (kromě člověka) změněný gen. modifikací</a:t>
            </a:r>
          </a:p>
          <a:p>
            <a:endParaRPr lang="cs-CZ" dirty="0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GMO v ČR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752"/>
            <a:ext cx="83058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400" b="1" dirty="0">
                <a:solidFill>
                  <a:schemeClr val="tx1"/>
                </a:solidFill>
              </a:rPr>
              <a:t>Co je Genetická modifikace: ?</a:t>
            </a:r>
          </a:p>
          <a:p>
            <a:pPr lvl="1">
              <a:lnSpc>
                <a:spcPct val="90000"/>
              </a:lnSpc>
            </a:pPr>
            <a:r>
              <a:rPr lang="cs-CZ" sz="2000" dirty="0" err="1">
                <a:solidFill>
                  <a:schemeClr val="tx1"/>
                </a:solidFill>
              </a:rPr>
              <a:t>rekombinantní</a:t>
            </a:r>
            <a:r>
              <a:rPr lang="cs-CZ" sz="2000" dirty="0">
                <a:solidFill>
                  <a:schemeClr val="tx1"/>
                </a:solidFill>
              </a:rPr>
              <a:t> techniky vytvářející nové kombinace DNA - vložení nového úseku jakýmkoliv způsobem do NK, </a:t>
            </a:r>
            <a:r>
              <a:rPr lang="cs-CZ" sz="2000" dirty="0" err="1">
                <a:solidFill>
                  <a:schemeClr val="tx1"/>
                </a:solidFill>
              </a:rPr>
              <a:t>plazmidu</a:t>
            </a:r>
            <a:r>
              <a:rPr lang="cs-CZ" sz="2000" dirty="0">
                <a:solidFill>
                  <a:schemeClr val="tx1"/>
                </a:solidFill>
              </a:rPr>
              <a:t>, vektoru ...</a:t>
            </a:r>
          </a:p>
          <a:p>
            <a:pPr lvl="1">
              <a:lnSpc>
                <a:spcPct val="90000"/>
              </a:lnSpc>
            </a:pPr>
            <a:r>
              <a:rPr lang="cs-CZ" sz="2000" dirty="0">
                <a:solidFill>
                  <a:schemeClr val="tx1"/>
                </a:solidFill>
              </a:rPr>
              <a:t>techniky zavádějící děd</a:t>
            </a:r>
            <a:r>
              <a:rPr lang="en-GB" sz="2000" dirty="0" err="1">
                <a:solidFill>
                  <a:schemeClr val="tx1"/>
                </a:solidFill>
              </a:rPr>
              <a:t>ičný</a:t>
            </a:r>
            <a:r>
              <a:rPr lang="cs-CZ" sz="2000" dirty="0">
                <a:solidFill>
                  <a:schemeClr val="tx1"/>
                </a:solidFill>
              </a:rPr>
              <a:t> materiál připravený mimo organismus do organismu (</a:t>
            </a:r>
            <a:r>
              <a:rPr lang="cs-CZ" sz="2000" dirty="0" err="1">
                <a:solidFill>
                  <a:schemeClr val="tx1"/>
                </a:solidFill>
              </a:rPr>
              <a:t>mikroinjekce</a:t>
            </a:r>
            <a:r>
              <a:rPr lang="cs-CZ" sz="2000" dirty="0">
                <a:solidFill>
                  <a:schemeClr val="tx1"/>
                </a:solidFill>
              </a:rPr>
              <a:t>, </a:t>
            </a:r>
            <a:r>
              <a:rPr lang="cs-CZ" sz="2000" dirty="0" err="1">
                <a:solidFill>
                  <a:schemeClr val="tx1"/>
                </a:solidFill>
              </a:rPr>
              <a:t>mikroenkapsulace</a:t>
            </a:r>
            <a:r>
              <a:rPr lang="cs-CZ" sz="2000" dirty="0">
                <a:solidFill>
                  <a:schemeClr val="tx1"/>
                </a:solidFill>
              </a:rPr>
              <a:t> ...)</a:t>
            </a:r>
          </a:p>
          <a:p>
            <a:pPr lvl="1">
              <a:lnSpc>
                <a:spcPct val="90000"/>
              </a:lnSpc>
            </a:pPr>
            <a:r>
              <a:rPr lang="cs-CZ" sz="2000" dirty="0">
                <a:solidFill>
                  <a:schemeClr val="tx1"/>
                </a:solidFill>
              </a:rPr>
              <a:t>techniky buněčné fúze, hybridizace buněk (!produkce monoklonálních protilátek)</a:t>
            </a:r>
          </a:p>
          <a:p>
            <a:pPr>
              <a:lnSpc>
                <a:spcPct val="90000"/>
              </a:lnSpc>
            </a:pPr>
            <a:endParaRPr lang="cs-CZ" sz="24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cs-CZ" sz="2400" b="1" dirty="0">
                <a:solidFill>
                  <a:schemeClr val="tx1"/>
                </a:solidFill>
              </a:rPr>
              <a:t>Co není Genetická modifikace? </a:t>
            </a:r>
          </a:p>
          <a:p>
            <a:pPr lvl="1">
              <a:lnSpc>
                <a:spcPct val="90000"/>
              </a:lnSpc>
            </a:pPr>
            <a:r>
              <a:rPr lang="cs-CZ" sz="2000" dirty="0">
                <a:solidFill>
                  <a:schemeClr val="tx1"/>
                </a:solidFill>
              </a:rPr>
              <a:t>oplození </a:t>
            </a:r>
            <a:r>
              <a:rPr lang="cs-CZ" sz="2000" i="1" dirty="0">
                <a:solidFill>
                  <a:schemeClr val="tx1"/>
                </a:solidFill>
              </a:rPr>
              <a:t>in </a:t>
            </a:r>
            <a:r>
              <a:rPr lang="cs-CZ" sz="2000" i="1" dirty="0" err="1">
                <a:solidFill>
                  <a:schemeClr val="tx1"/>
                </a:solidFill>
              </a:rPr>
              <a:t>vitro</a:t>
            </a:r>
            <a:endParaRPr lang="cs-CZ" sz="2000" i="1" dirty="0">
              <a:solidFill>
                <a:schemeClr val="tx1"/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sz="2000" dirty="0">
                <a:solidFill>
                  <a:schemeClr val="tx1"/>
                </a:solidFill>
              </a:rPr>
              <a:t>bakteriální konjugace a všechny podobné přirozené procesy</a:t>
            </a:r>
          </a:p>
          <a:p>
            <a:pPr lvl="1">
              <a:lnSpc>
                <a:spcPct val="90000"/>
              </a:lnSpc>
            </a:pPr>
            <a:r>
              <a:rPr lang="cs-CZ" sz="2000" dirty="0">
                <a:solidFill>
                  <a:schemeClr val="tx1"/>
                </a:solidFill>
              </a:rPr>
              <a:t>indukce polyploidie a haploidie</a:t>
            </a:r>
          </a:p>
          <a:p>
            <a:pPr lvl="1">
              <a:lnSpc>
                <a:spcPct val="90000"/>
              </a:lnSpc>
            </a:pPr>
            <a:r>
              <a:rPr lang="cs-CZ" sz="2000" dirty="0">
                <a:solidFill>
                  <a:schemeClr val="tx1"/>
                </a:solidFill>
              </a:rPr>
              <a:t>mutageneze</a:t>
            </a:r>
          </a:p>
          <a:p>
            <a:pPr lvl="1">
              <a:lnSpc>
                <a:spcPct val="90000"/>
              </a:lnSpc>
            </a:pPr>
            <a:r>
              <a:rPr lang="cs-CZ" sz="2000" dirty="0">
                <a:solidFill>
                  <a:schemeClr val="tx1"/>
                </a:solidFill>
              </a:rPr>
              <a:t>křížení</a:t>
            </a:r>
          </a:p>
          <a:p>
            <a:pPr>
              <a:lnSpc>
                <a:spcPct val="90000"/>
              </a:lnSpc>
            </a:pP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/>
                </a:solidFill>
              </a:rPr>
              <a:t>Zákon</a:t>
            </a:r>
            <a:r>
              <a:rPr lang="en-GB" dirty="0">
                <a:solidFill>
                  <a:schemeClr val="tx1"/>
                </a:solidFill>
              </a:rPr>
              <a:t> o GMO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32520"/>
            <a:ext cx="83058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800" b="1" dirty="0">
                <a:solidFill>
                  <a:schemeClr val="tx1"/>
                </a:solidFill>
              </a:rPr>
              <a:t>Předběžná opatrnost</a:t>
            </a:r>
          </a:p>
          <a:p>
            <a:pPr lvl="1">
              <a:lnSpc>
                <a:spcPct val="90000"/>
              </a:lnSpc>
            </a:pPr>
            <a:r>
              <a:rPr lang="cs-CZ" sz="2400" dirty="0">
                <a:solidFill>
                  <a:schemeClr val="tx1"/>
                </a:solidFill>
              </a:rPr>
              <a:t>stále málo prostudováno</a:t>
            </a:r>
          </a:p>
          <a:p>
            <a:pPr lvl="1">
              <a:lnSpc>
                <a:spcPct val="90000"/>
              </a:lnSpc>
            </a:pPr>
            <a:r>
              <a:rPr lang="cs-CZ" sz="2400" dirty="0">
                <a:solidFill>
                  <a:schemeClr val="tx1"/>
                </a:solidFill>
              </a:rPr>
              <a:t>neznáme </a:t>
            </a:r>
            <a:r>
              <a:rPr lang="cs-CZ" sz="2400" b="1" dirty="0">
                <a:solidFill>
                  <a:schemeClr val="tx1"/>
                </a:solidFill>
              </a:rPr>
              <a:t>možné důsledky</a:t>
            </a:r>
            <a:r>
              <a:rPr lang="cs-CZ" sz="2400" dirty="0">
                <a:solidFill>
                  <a:schemeClr val="tx1"/>
                </a:solidFill>
              </a:rPr>
              <a:t> vnášení do prostředí, například:</a:t>
            </a:r>
          </a:p>
          <a:p>
            <a:pPr lvl="2">
              <a:lnSpc>
                <a:spcPct val="90000"/>
              </a:lnSpc>
            </a:pPr>
            <a:r>
              <a:rPr lang="cs-CZ" sz="2000" dirty="0">
                <a:solidFill>
                  <a:schemeClr val="tx1"/>
                </a:solidFill>
              </a:rPr>
              <a:t>přímé nebo nepřímé škodlivé působení na člověka, zvířata, rostliny</a:t>
            </a:r>
          </a:p>
          <a:p>
            <a:pPr lvl="4">
              <a:lnSpc>
                <a:spcPct val="90000"/>
              </a:lnSpc>
            </a:pPr>
            <a:r>
              <a:rPr lang="cs-CZ" sz="1800" dirty="0">
                <a:solidFill>
                  <a:schemeClr val="tx1"/>
                </a:solidFill>
              </a:rPr>
              <a:t>onemocnění (GM bakterie)</a:t>
            </a:r>
          </a:p>
          <a:p>
            <a:pPr lvl="4">
              <a:lnSpc>
                <a:spcPct val="90000"/>
              </a:lnSpc>
            </a:pPr>
            <a:r>
              <a:rPr lang="cs-CZ" sz="1800" dirty="0" err="1">
                <a:solidFill>
                  <a:schemeClr val="tx1"/>
                </a:solidFill>
              </a:rPr>
              <a:t>alergizace</a:t>
            </a:r>
            <a:r>
              <a:rPr lang="cs-CZ" sz="1800" dirty="0">
                <a:solidFill>
                  <a:schemeClr val="tx1"/>
                </a:solidFill>
              </a:rPr>
              <a:t>, toxicita</a:t>
            </a:r>
          </a:p>
          <a:p>
            <a:pPr lvl="2">
              <a:lnSpc>
                <a:spcPct val="90000"/>
              </a:lnSpc>
            </a:pPr>
            <a:r>
              <a:rPr lang="cs-CZ" sz="2000" dirty="0">
                <a:solidFill>
                  <a:schemeClr val="tx1"/>
                </a:solidFill>
              </a:rPr>
              <a:t>vliv na dynamiku populací a genetickou rozmanitost</a:t>
            </a:r>
          </a:p>
          <a:p>
            <a:pPr lvl="2">
              <a:lnSpc>
                <a:spcPct val="90000"/>
              </a:lnSpc>
            </a:pPr>
            <a:r>
              <a:rPr lang="cs-CZ" sz="2000" dirty="0">
                <a:solidFill>
                  <a:schemeClr val="tx1"/>
                </a:solidFill>
              </a:rPr>
              <a:t>omezení možnosti léčby (rezistence vůči ATB)</a:t>
            </a:r>
          </a:p>
          <a:p>
            <a:pPr lvl="2">
              <a:lnSpc>
                <a:spcPct val="90000"/>
              </a:lnSpc>
            </a:pPr>
            <a:r>
              <a:rPr lang="cs-CZ" sz="2000" dirty="0">
                <a:solidFill>
                  <a:schemeClr val="tx1"/>
                </a:solidFill>
              </a:rPr>
              <a:t>účinky na biogeochemické procesy (fixace dusíku, koloběh uhlíku ...)</a:t>
            </a:r>
          </a:p>
          <a:p>
            <a:pPr>
              <a:lnSpc>
                <a:spcPct val="90000"/>
              </a:lnSpc>
            </a:pPr>
            <a:endParaRPr lang="cs-CZ" sz="2800" dirty="0">
              <a:solidFill>
                <a:schemeClr val="tx1"/>
              </a:solidFill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/>
                </a:solidFill>
              </a:rPr>
              <a:t>Proč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regulovat</a:t>
            </a:r>
            <a:r>
              <a:rPr lang="en-GB" dirty="0">
                <a:solidFill>
                  <a:schemeClr val="tx1"/>
                </a:solidFill>
              </a:rPr>
              <a:t> GMO?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72816"/>
            <a:ext cx="6781800" cy="484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1" name="Text Box 7"/>
          <p:cNvSpPr txBox="1">
            <a:spLocks noChangeArrowheads="1"/>
          </p:cNvSpPr>
          <p:nvPr/>
        </p:nvSpPr>
        <p:spPr bwMode="auto">
          <a:xfrm>
            <a:off x="441325" y="188640"/>
            <a:ext cx="714381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/>
              <a:t>P</a:t>
            </a:r>
            <a:r>
              <a:rPr lang="cs-CZ" b="1" dirty="0" err="1"/>
              <a:t>říklad</a:t>
            </a:r>
            <a:r>
              <a:rPr lang="cs-CZ" b="1" dirty="0"/>
              <a:t> </a:t>
            </a:r>
          </a:p>
          <a:p>
            <a:r>
              <a:rPr lang="cs-CZ" dirty="0"/>
              <a:t>– GM kukuřice s geny pro „</a:t>
            </a:r>
            <a:r>
              <a:rPr lang="cs-CZ" dirty="0" err="1"/>
              <a:t>Bt</a:t>
            </a:r>
            <a:r>
              <a:rPr lang="cs-CZ" dirty="0"/>
              <a:t>“ toxin z </a:t>
            </a:r>
            <a:r>
              <a:rPr lang="cs-CZ" i="1" dirty="0" err="1"/>
              <a:t>Bacillus</a:t>
            </a:r>
            <a:r>
              <a:rPr lang="cs-CZ" i="1" dirty="0"/>
              <a:t> </a:t>
            </a:r>
            <a:r>
              <a:rPr lang="cs-CZ" i="1" dirty="0" err="1"/>
              <a:t>thuringiensis</a:t>
            </a:r>
            <a:endParaRPr lang="cs-CZ" i="1" dirty="0"/>
          </a:p>
          <a:p>
            <a:r>
              <a:rPr lang="cs-CZ" dirty="0"/>
              <a:t>	- Toxiny působí proti škůdcům</a:t>
            </a:r>
          </a:p>
          <a:p>
            <a:endParaRPr lang="en-GB" i="1" dirty="0"/>
          </a:p>
          <a:p>
            <a:r>
              <a:rPr lang="en-GB" i="1" dirty="0">
                <a:solidFill>
                  <a:schemeClr val="tx2"/>
                </a:solidFill>
              </a:rPr>
              <a:t>? NEGATIVNÍ </a:t>
            </a:r>
            <a:r>
              <a:rPr lang="en-GB" i="1" dirty="0" err="1">
                <a:solidFill>
                  <a:schemeClr val="tx2"/>
                </a:solidFill>
              </a:rPr>
              <a:t>působení</a:t>
            </a:r>
            <a:r>
              <a:rPr lang="en-GB" i="1" dirty="0">
                <a:solidFill>
                  <a:schemeClr val="tx2"/>
                </a:solidFill>
              </a:rPr>
              <a:t> Bt </a:t>
            </a:r>
            <a:r>
              <a:rPr lang="cs-CZ" i="1" dirty="0">
                <a:solidFill>
                  <a:schemeClr val="tx2"/>
                </a:solidFill>
              </a:rPr>
              <a:t>z opadaných listů na biotu v půdě/vodě</a:t>
            </a:r>
            <a:r>
              <a:rPr lang="en-GB" i="1" dirty="0">
                <a:solidFill>
                  <a:schemeClr val="tx2"/>
                </a:solidFill>
              </a:rPr>
              <a:t> ?</a:t>
            </a:r>
            <a:endParaRPr lang="cs-CZ" i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96752"/>
            <a:ext cx="8305800" cy="4876800"/>
          </a:xfrm>
        </p:spPr>
        <p:txBody>
          <a:bodyPr/>
          <a:lstStyle/>
          <a:p>
            <a:r>
              <a:rPr lang="cs-CZ" sz="2800" dirty="0">
                <a:solidFill>
                  <a:schemeClr val="tx1"/>
                </a:solidFill>
              </a:rPr>
              <a:t>Hlavní orgán: Ministerstvo ŽP, které registruje:</a:t>
            </a:r>
          </a:p>
          <a:p>
            <a:pPr lvl="1"/>
            <a:r>
              <a:rPr lang="cs-CZ" sz="2400" b="1" dirty="0">
                <a:solidFill>
                  <a:schemeClr val="tx1"/>
                </a:solidFill>
              </a:rPr>
              <a:t>seznamy uživatelů</a:t>
            </a:r>
            <a:r>
              <a:rPr lang="cs-CZ" sz="2400" dirty="0">
                <a:solidFill>
                  <a:schemeClr val="tx1"/>
                </a:solidFill>
              </a:rPr>
              <a:t> (právnické osoby)</a:t>
            </a:r>
          </a:p>
          <a:p>
            <a:pPr lvl="1"/>
            <a:r>
              <a:rPr lang="cs-CZ" sz="2400" dirty="0">
                <a:solidFill>
                  <a:schemeClr val="tx1"/>
                </a:solidFill>
              </a:rPr>
              <a:t>seznamy GMO </a:t>
            </a:r>
          </a:p>
          <a:p>
            <a:pPr lvl="2"/>
            <a:r>
              <a:rPr lang="cs-CZ" sz="2000" dirty="0">
                <a:solidFill>
                  <a:schemeClr val="tx1"/>
                </a:solidFill>
              </a:rPr>
              <a:t>pro uzavřené nakládání</a:t>
            </a:r>
          </a:p>
          <a:p>
            <a:pPr lvl="2"/>
            <a:r>
              <a:rPr lang="cs-CZ" sz="2000" dirty="0">
                <a:solidFill>
                  <a:schemeClr val="tx1"/>
                </a:solidFill>
              </a:rPr>
              <a:t>pro vnášení do prostředí (experimentální hodnocení v prostředí)</a:t>
            </a:r>
          </a:p>
          <a:p>
            <a:pPr lvl="2"/>
            <a:r>
              <a:rPr lang="cs-CZ" sz="2000" dirty="0">
                <a:solidFill>
                  <a:schemeClr val="tx1"/>
                </a:solidFill>
              </a:rPr>
              <a:t>pro vnášení do oběhu (povoleno pro obchodování)</a:t>
            </a:r>
          </a:p>
          <a:p>
            <a:endParaRPr lang="cs-CZ" sz="2800" dirty="0">
              <a:solidFill>
                <a:schemeClr val="tx1"/>
              </a:solidFill>
            </a:endParaRPr>
          </a:p>
          <a:p>
            <a:r>
              <a:rPr lang="cs-CZ" sz="2800" dirty="0">
                <a:solidFill>
                  <a:schemeClr val="tx1"/>
                </a:solidFill>
              </a:rPr>
              <a:t>Další orgány </a:t>
            </a:r>
          </a:p>
          <a:p>
            <a:pPr lvl="1"/>
            <a:r>
              <a:rPr lang="cs-CZ" sz="2400" dirty="0">
                <a:solidFill>
                  <a:schemeClr val="tx1"/>
                </a:solidFill>
              </a:rPr>
              <a:t>ČIŽP, celní orgány, </a:t>
            </a:r>
            <a:r>
              <a:rPr lang="cs-CZ" sz="2400" dirty="0" err="1">
                <a:solidFill>
                  <a:schemeClr val="tx1"/>
                </a:solidFill>
              </a:rPr>
              <a:t>orgány</a:t>
            </a:r>
            <a:r>
              <a:rPr lang="cs-CZ" sz="2400" dirty="0">
                <a:solidFill>
                  <a:schemeClr val="tx1"/>
                </a:solidFill>
              </a:rPr>
              <a:t> veterinární správy, ÚKZÚZ, SZÚ, ÚSKVBL, ČZPI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/>
                </a:solidFill>
              </a:rPr>
              <a:t>Regulace</a:t>
            </a:r>
            <a:r>
              <a:rPr lang="en-GB" dirty="0">
                <a:solidFill>
                  <a:schemeClr val="tx1"/>
                </a:solidFill>
              </a:rPr>
              <a:t> GMO v ČR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124744"/>
            <a:ext cx="8305800" cy="4876800"/>
          </a:xfrm>
        </p:spPr>
        <p:txBody>
          <a:bodyPr>
            <a:normAutofit fontScale="85000" lnSpcReduction="10000"/>
          </a:bodyPr>
          <a:lstStyle/>
          <a:p>
            <a:r>
              <a:rPr lang="cs-CZ" b="1" dirty="0">
                <a:solidFill>
                  <a:schemeClr val="tx1"/>
                </a:solidFill>
              </a:rPr>
              <a:t>REGISTRACE</a:t>
            </a:r>
          </a:p>
          <a:p>
            <a:pPr lvl="1"/>
            <a:r>
              <a:rPr lang="en-GB" dirty="0" err="1">
                <a:solidFill>
                  <a:schemeClr val="tx1"/>
                </a:solidFill>
              </a:rPr>
              <a:t>Registrovaný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uživatel</a:t>
            </a:r>
            <a:r>
              <a:rPr lang="en-GB" dirty="0">
                <a:solidFill>
                  <a:schemeClr val="tx1"/>
                </a:solidFill>
              </a:rPr>
              <a:t> je v </a:t>
            </a:r>
            <a:r>
              <a:rPr lang="en-GB" dirty="0" err="1">
                <a:solidFill>
                  <a:schemeClr val="tx1"/>
                </a:solidFill>
              </a:rPr>
              <a:t>seznamu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vedeném</a:t>
            </a:r>
            <a:r>
              <a:rPr lang="en-GB" dirty="0">
                <a:solidFill>
                  <a:schemeClr val="tx1"/>
                </a:solidFill>
              </a:rPr>
              <a:t> MŽP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Složitá forma žádosti - řada požadavků </a:t>
            </a:r>
            <a:endParaRPr lang="en-GB" dirty="0">
              <a:solidFill>
                <a:schemeClr val="tx1"/>
              </a:solidFill>
            </a:endParaRPr>
          </a:p>
          <a:p>
            <a:pPr lvl="2"/>
            <a:r>
              <a:rPr lang="cs-CZ" i="1" dirty="0">
                <a:solidFill>
                  <a:schemeClr val="tx1"/>
                </a:solidFill>
              </a:rPr>
              <a:t>př. přesná definice genetické změny pro účely </a:t>
            </a:r>
            <a:r>
              <a:rPr lang="cs-CZ" i="1" dirty="0" err="1">
                <a:solidFill>
                  <a:schemeClr val="tx1"/>
                </a:solidFill>
              </a:rPr>
              <a:t>identifika</a:t>
            </a:r>
            <a:r>
              <a:rPr lang="en-GB" i="1" dirty="0" err="1">
                <a:solidFill>
                  <a:schemeClr val="tx1"/>
                </a:solidFill>
              </a:rPr>
              <a:t>ce</a:t>
            </a:r>
            <a:r>
              <a:rPr lang="en-GB" i="1" dirty="0">
                <a:solidFill>
                  <a:schemeClr val="tx1"/>
                </a:solidFill>
              </a:rPr>
              <a:t>...</a:t>
            </a:r>
          </a:p>
          <a:p>
            <a:pPr lvl="2"/>
            <a:r>
              <a:rPr lang="en-GB" i="1" dirty="0" err="1">
                <a:solidFill>
                  <a:schemeClr val="tx1"/>
                </a:solidFill>
              </a:rPr>
              <a:t>popis</a:t>
            </a:r>
            <a:r>
              <a:rPr lang="en-GB" i="1" dirty="0">
                <a:solidFill>
                  <a:schemeClr val="tx1"/>
                </a:solidFill>
              </a:rPr>
              <a:t> </a:t>
            </a:r>
            <a:r>
              <a:rPr lang="en-GB" i="1" dirty="0" err="1">
                <a:solidFill>
                  <a:schemeClr val="tx1"/>
                </a:solidFill>
              </a:rPr>
              <a:t>pracoviště</a:t>
            </a:r>
            <a:r>
              <a:rPr lang="en-GB" i="1" dirty="0">
                <a:solidFill>
                  <a:schemeClr val="tx1"/>
                </a:solidFill>
              </a:rPr>
              <a:t>, </a:t>
            </a:r>
            <a:r>
              <a:rPr lang="en-GB" i="1" dirty="0" err="1">
                <a:solidFill>
                  <a:schemeClr val="tx1"/>
                </a:solidFill>
              </a:rPr>
              <a:t>havarijní</a:t>
            </a:r>
            <a:r>
              <a:rPr lang="en-GB" i="1" dirty="0">
                <a:solidFill>
                  <a:schemeClr val="tx1"/>
                </a:solidFill>
              </a:rPr>
              <a:t> </a:t>
            </a:r>
            <a:r>
              <a:rPr lang="en-GB" i="1" dirty="0" err="1">
                <a:solidFill>
                  <a:schemeClr val="tx1"/>
                </a:solidFill>
              </a:rPr>
              <a:t>plány</a:t>
            </a:r>
            <a:endParaRPr lang="cs-CZ" i="1" dirty="0">
              <a:solidFill>
                <a:schemeClr val="tx1"/>
              </a:solidFill>
            </a:endParaRPr>
          </a:p>
          <a:p>
            <a:pPr lvl="1"/>
            <a:r>
              <a:rPr lang="cs-CZ" dirty="0">
                <a:solidFill>
                  <a:schemeClr val="tx1"/>
                </a:solidFill>
              </a:rPr>
              <a:t>Pověřené osoby (vzdělání, praxe ...)</a:t>
            </a:r>
          </a:p>
          <a:p>
            <a:pPr lvl="1"/>
            <a:r>
              <a:rPr lang="cs-CZ" dirty="0">
                <a:solidFill>
                  <a:schemeClr val="tx1"/>
                </a:solidFill>
              </a:rPr>
              <a:t>Odborný poradce </a:t>
            </a:r>
            <a:endParaRPr lang="en-GB" dirty="0">
              <a:solidFill>
                <a:schemeClr val="tx1"/>
              </a:solidFill>
            </a:endParaRPr>
          </a:p>
          <a:p>
            <a:pPr lvl="1"/>
            <a:endParaRPr lang="cs-CZ" dirty="0">
              <a:solidFill>
                <a:schemeClr val="tx1"/>
              </a:solidFill>
            </a:endParaRPr>
          </a:p>
          <a:p>
            <a:r>
              <a:rPr lang="cs-CZ" dirty="0">
                <a:solidFill>
                  <a:schemeClr val="tx1"/>
                </a:solidFill>
              </a:rPr>
              <a:t>Před zápisem do seznamu je nutné </a:t>
            </a:r>
            <a:r>
              <a:rPr lang="cs-CZ" b="1" dirty="0">
                <a:solidFill>
                  <a:schemeClr val="tx1"/>
                </a:solidFill>
              </a:rPr>
              <a:t>provedení analýzy rizika a kategorizace konkrétního GMO</a:t>
            </a:r>
            <a:endParaRPr lang="en-GB" dirty="0">
              <a:solidFill>
                <a:schemeClr val="tx1"/>
              </a:solidFill>
            </a:endParaRPr>
          </a:p>
          <a:p>
            <a:pPr lvl="1"/>
            <a:r>
              <a:rPr lang="cs-CZ" i="1" dirty="0">
                <a:solidFill>
                  <a:schemeClr val="tx1"/>
                </a:solidFill>
              </a:rPr>
              <a:t>popis náležitostí je ve vyhlášce</a:t>
            </a:r>
            <a:endParaRPr lang="cs-CZ" dirty="0">
              <a:solidFill>
                <a:schemeClr val="tx1"/>
              </a:solidFill>
            </a:endParaRPr>
          </a:p>
          <a:p>
            <a:pPr lvl="1"/>
            <a:endParaRPr lang="cs-CZ" i="1" dirty="0">
              <a:solidFill>
                <a:schemeClr val="tx1"/>
              </a:solidFill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/>
                </a:solidFill>
              </a:rPr>
              <a:t>Povinnosti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uživatele</a:t>
            </a:r>
            <a:r>
              <a:rPr lang="en-GB" dirty="0">
                <a:solidFill>
                  <a:schemeClr val="tx1"/>
                </a:solidFill>
              </a:rPr>
              <a:t> GMO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6496"/>
            <a:ext cx="8305800" cy="48768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cs-CZ" sz="2400" dirty="0">
                <a:solidFill>
                  <a:schemeClr val="tx1"/>
                </a:solidFill>
              </a:rPr>
              <a:t>Po provedení analýzy rizika se GMO zařadí do kategorie</a:t>
            </a:r>
          </a:p>
          <a:p>
            <a:pPr lvl="1">
              <a:lnSpc>
                <a:spcPct val="80000"/>
              </a:lnSpc>
            </a:pPr>
            <a:r>
              <a:rPr lang="cs-CZ" sz="2000" b="1" dirty="0">
                <a:solidFill>
                  <a:schemeClr val="tx1"/>
                </a:solidFill>
              </a:rPr>
              <a:t>A - bez rizika </a:t>
            </a:r>
            <a:r>
              <a:rPr lang="cs-CZ" sz="2000" dirty="0">
                <a:solidFill>
                  <a:schemeClr val="tx1"/>
                </a:solidFill>
              </a:rPr>
              <a:t>nebo s min. rizikem škodlivého působení</a:t>
            </a:r>
          </a:p>
          <a:p>
            <a:pPr lvl="1">
              <a:lnSpc>
                <a:spcPct val="80000"/>
              </a:lnSpc>
            </a:pPr>
            <a:r>
              <a:rPr lang="cs-CZ" sz="2000" dirty="0">
                <a:solidFill>
                  <a:schemeClr val="tx1"/>
                </a:solidFill>
              </a:rPr>
              <a:t>B - riziko, které může být odstraněno obecně známými opatřeními</a:t>
            </a:r>
          </a:p>
          <a:p>
            <a:pPr lvl="1">
              <a:lnSpc>
                <a:spcPct val="80000"/>
              </a:lnSpc>
            </a:pPr>
            <a:r>
              <a:rPr lang="cs-CZ" sz="2000" dirty="0">
                <a:solidFill>
                  <a:schemeClr val="tx1"/>
                </a:solidFill>
              </a:rPr>
              <a:t>C - riziko, které může být odstraněno jen zvláštními náročnými zásahy</a:t>
            </a:r>
          </a:p>
          <a:p>
            <a:pPr lvl="1">
              <a:lnSpc>
                <a:spcPct val="80000"/>
              </a:lnSpc>
            </a:pPr>
            <a:r>
              <a:rPr lang="cs-CZ" sz="2000" b="1" dirty="0">
                <a:solidFill>
                  <a:schemeClr val="tx1"/>
                </a:solidFill>
              </a:rPr>
              <a:t>D - riziko, které zanechává trvalé následky </a:t>
            </a:r>
            <a:r>
              <a:rPr lang="cs-CZ" sz="2000" dirty="0">
                <a:solidFill>
                  <a:schemeClr val="tx1"/>
                </a:solidFill>
              </a:rPr>
              <a:t>a nemůže být zcela odstraněno</a:t>
            </a:r>
          </a:p>
          <a:p>
            <a:pPr>
              <a:lnSpc>
                <a:spcPct val="80000"/>
              </a:lnSpc>
            </a:pPr>
            <a:endParaRPr lang="cs-CZ" sz="2400" dirty="0">
              <a:solidFill>
                <a:schemeClr val="tx1"/>
              </a:solidFill>
            </a:endParaRPr>
          </a:p>
          <a:p>
            <a:pPr>
              <a:lnSpc>
                <a:spcPct val="80000"/>
              </a:lnSpc>
            </a:pPr>
            <a:r>
              <a:rPr lang="cs-CZ" sz="2000" b="1" dirty="0">
                <a:solidFill>
                  <a:schemeClr val="tx1"/>
                </a:solidFill>
              </a:rPr>
              <a:t>Podle kategorie rizika </a:t>
            </a:r>
            <a:r>
              <a:rPr lang="en-US" sz="2000" b="1" dirty="0">
                <a:solidFill>
                  <a:schemeClr val="tx1"/>
                </a:solidFill>
              </a:rPr>
              <a:t>je </a:t>
            </a:r>
            <a:r>
              <a:rPr lang="en-US" sz="2000" b="1" dirty="0" err="1">
                <a:solidFill>
                  <a:schemeClr val="tx1"/>
                </a:solidFill>
              </a:rPr>
              <a:t>nutno</a:t>
            </a:r>
            <a:r>
              <a:rPr lang="en-US" sz="2000" b="1" dirty="0">
                <a:solidFill>
                  <a:schemeClr val="tx1"/>
                </a:solidFill>
              </a:rPr>
              <a:t> </a:t>
            </a:r>
            <a:r>
              <a:rPr lang="cs-CZ" sz="2000" b="1" dirty="0">
                <a:solidFill>
                  <a:schemeClr val="tx1"/>
                </a:solidFill>
              </a:rPr>
              <a:t>zabezpečit provoz zařízení</a:t>
            </a:r>
          </a:p>
          <a:p>
            <a:pPr lvl="1">
              <a:lnSpc>
                <a:spcPct val="80000"/>
              </a:lnSpc>
            </a:pPr>
            <a:r>
              <a:rPr lang="cs-CZ" sz="2000" dirty="0">
                <a:solidFill>
                  <a:schemeClr val="tx1"/>
                </a:solidFill>
              </a:rPr>
              <a:t>vybavení</a:t>
            </a:r>
            <a:endParaRPr lang="cs-CZ" sz="2000" i="1" dirty="0">
              <a:solidFill>
                <a:schemeClr val="tx1"/>
              </a:solidFill>
            </a:endParaRPr>
          </a:p>
          <a:p>
            <a:pPr lvl="1">
              <a:lnSpc>
                <a:spcPct val="80000"/>
              </a:lnSpc>
            </a:pPr>
            <a:r>
              <a:rPr lang="cs-CZ" sz="2000" dirty="0">
                <a:solidFill>
                  <a:schemeClr val="tx1"/>
                </a:solidFill>
              </a:rPr>
              <a:t>provozní řád (režim SLP)</a:t>
            </a:r>
          </a:p>
          <a:p>
            <a:pPr lvl="2">
              <a:lnSpc>
                <a:spcPct val="80000"/>
              </a:lnSpc>
            </a:pPr>
            <a:r>
              <a:rPr lang="cs-CZ" sz="1800" dirty="0">
                <a:solidFill>
                  <a:schemeClr val="tx1"/>
                </a:solidFill>
              </a:rPr>
              <a:t>identifikace, osoby, seznam a popis pracovních postupů, výčet GMO a jejich počet, zásady vedení evidence o provádění sanitace, hygiena, vedení dokumentace ...</a:t>
            </a:r>
          </a:p>
          <a:p>
            <a:pPr lvl="2">
              <a:lnSpc>
                <a:spcPct val="80000"/>
              </a:lnSpc>
            </a:pPr>
            <a:r>
              <a:rPr lang="cs-CZ" sz="1800" dirty="0">
                <a:solidFill>
                  <a:schemeClr val="tx1"/>
                </a:solidFill>
              </a:rPr>
              <a:t>opatření pro případ havárie - speciální havarijní plán</a:t>
            </a:r>
          </a:p>
          <a:p>
            <a:pPr>
              <a:lnSpc>
                <a:spcPct val="80000"/>
              </a:lnSpc>
            </a:pPr>
            <a:endParaRPr lang="cs-CZ" sz="2400" dirty="0">
              <a:solidFill>
                <a:schemeClr val="tx1"/>
              </a:solidFill>
            </a:endParaRP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/>
                </a:solidFill>
              </a:rPr>
              <a:t>Hodnocení</a:t>
            </a:r>
            <a:r>
              <a:rPr lang="en-GB" dirty="0">
                <a:solidFill>
                  <a:schemeClr val="tx1"/>
                </a:solidFill>
              </a:rPr>
              <a:t> </a:t>
            </a:r>
            <a:r>
              <a:rPr lang="en-GB" dirty="0" err="1">
                <a:solidFill>
                  <a:schemeClr val="tx1"/>
                </a:solidFill>
              </a:rPr>
              <a:t>rizik</a:t>
            </a:r>
            <a:r>
              <a:rPr lang="en-GB" dirty="0">
                <a:solidFill>
                  <a:schemeClr val="tx1"/>
                </a:solidFill>
              </a:rPr>
              <a:t> GMO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760"/>
            <a:ext cx="83058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400" b="1" dirty="0">
                <a:solidFill>
                  <a:schemeClr val="tx1"/>
                </a:solidFill>
              </a:rPr>
              <a:t>PLÁN </a:t>
            </a:r>
            <a:r>
              <a:rPr lang="cs-CZ" sz="2400" dirty="0">
                <a:solidFill>
                  <a:schemeClr val="tx1"/>
                </a:solidFill>
              </a:rPr>
              <a:t>ETAPY</a:t>
            </a:r>
          </a:p>
          <a:p>
            <a:pPr lvl="1">
              <a:lnSpc>
                <a:spcPct val="90000"/>
              </a:lnSpc>
            </a:pPr>
            <a:r>
              <a:rPr lang="cs-CZ" sz="2000" dirty="0">
                <a:solidFill>
                  <a:schemeClr val="tx1"/>
                </a:solidFill>
              </a:rPr>
              <a:t>účel, údaje o organismu, osoby, specifikace materiálu, postupy nakládání, likvidace, odpady</a:t>
            </a:r>
          </a:p>
          <a:p>
            <a:pPr lvl="1">
              <a:lnSpc>
                <a:spcPct val="90000"/>
              </a:lnSpc>
            </a:pPr>
            <a:r>
              <a:rPr lang="cs-CZ" sz="2000" dirty="0">
                <a:solidFill>
                  <a:schemeClr val="tx1"/>
                </a:solidFill>
              </a:rPr>
              <a:t>schválení odborným poradcem</a:t>
            </a:r>
          </a:p>
          <a:p>
            <a:pPr lvl="1">
              <a:lnSpc>
                <a:spcPct val="90000"/>
              </a:lnSpc>
            </a:pPr>
            <a:endParaRPr lang="cs-CZ" sz="20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cs-CZ" sz="2400" b="1" dirty="0">
                <a:solidFill>
                  <a:schemeClr val="tx1"/>
                </a:solidFill>
              </a:rPr>
              <a:t>Provozní deník</a:t>
            </a:r>
            <a:r>
              <a:rPr lang="cs-CZ" sz="2400" dirty="0">
                <a:solidFill>
                  <a:schemeClr val="tx1"/>
                </a:solidFill>
              </a:rPr>
              <a:t> </a:t>
            </a:r>
            <a:r>
              <a:rPr lang="cs-CZ" sz="2400" i="1" dirty="0">
                <a:solidFill>
                  <a:schemeClr val="tx1"/>
                </a:solidFill>
              </a:rPr>
              <a:t>(každý zápis s podpisem)</a:t>
            </a:r>
          </a:p>
          <a:p>
            <a:pPr lvl="1">
              <a:lnSpc>
                <a:spcPct val="90000"/>
              </a:lnSpc>
            </a:pPr>
            <a:r>
              <a:rPr lang="cs-CZ" sz="2000" dirty="0">
                <a:solidFill>
                  <a:schemeClr val="tx1"/>
                </a:solidFill>
              </a:rPr>
              <a:t>plán etapy, průběh etapy</a:t>
            </a:r>
          </a:p>
          <a:p>
            <a:pPr lvl="1">
              <a:lnSpc>
                <a:spcPct val="90000"/>
              </a:lnSpc>
            </a:pPr>
            <a:r>
              <a:rPr lang="cs-CZ" sz="2000" dirty="0">
                <a:solidFill>
                  <a:schemeClr val="tx1"/>
                </a:solidFill>
              </a:rPr>
              <a:t>primární údaje (!)</a:t>
            </a:r>
          </a:p>
          <a:p>
            <a:pPr lvl="1">
              <a:lnSpc>
                <a:spcPct val="90000"/>
              </a:lnSpc>
            </a:pPr>
            <a:r>
              <a:rPr lang="cs-CZ" sz="2000" dirty="0">
                <a:solidFill>
                  <a:schemeClr val="tx1"/>
                </a:solidFill>
              </a:rPr>
              <a:t>zápisy o kontrolách</a:t>
            </a:r>
          </a:p>
          <a:p>
            <a:pPr lvl="1">
              <a:lnSpc>
                <a:spcPct val="90000"/>
              </a:lnSpc>
            </a:pPr>
            <a:endParaRPr lang="cs-CZ" sz="20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cs-CZ" sz="2400" dirty="0">
                <a:solidFill>
                  <a:schemeClr val="tx1"/>
                </a:solidFill>
              </a:rPr>
              <a:t>Závěrečná </a:t>
            </a:r>
            <a:r>
              <a:rPr lang="cs-CZ" sz="2400" b="1" dirty="0">
                <a:solidFill>
                  <a:schemeClr val="tx1"/>
                </a:solidFill>
              </a:rPr>
              <a:t>zpráva etapy</a:t>
            </a:r>
          </a:p>
          <a:p>
            <a:pPr>
              <a:lnSpc>
                <a:spcPct val="90000"/>
              </a:lnSpc>
            </a:pPr>
            <a:endParaRPr lang="cs-CZ" sz="2400" dirty="0">
              <a:solidFill>
                <a:schemeClr val="tx1"/>
              </a:solidFill>
            </a:endParaRPr>
          </a:p>
          <a:p>
            <a:pPr>
              <a:lnSpc>
                <a:spcPct val="90000"/>
              </a:lnSpc>
            </a:pPr>
            <a:r>
              <a:rPr lang="cs-CZ" sz="2400" dirty="0">
                <a:solidFill>
                  <a:schemeClr val="tx1"/>
                </a:solidFill>
              </a:rPr>
              <a:t>Průběžná archivace a reporting </a:t>
            </a:r>
            <a:r>
              <a:rPr lang="en-GB" sz="2400" dirty="0">
                <a:solidFill>
                  <a:schemeClr val="tx1"/>
                </a:solidFill>
                <a:sym typeface="Wingdings" pitchFamily="2" charset="2"/>
              </a:rPr>
              <a:t> </a:t>
            </a:r>
            <a:r>
              <a:rPr lang="en-US" sz="2400" dirty="0">
                <a:solidFill>
                  <a:schemeClr val="tx1"/>
                </a:solidFill>
              </a:rPr>
              <a:t>M</a:t>
            </a:r>
            <a:r>
              <a:rPr lang="cs-CZ" sz="2400" dirty="0">
                <a:solidFill>
                  <a:schemeClr val="tx1"/>
                </a:solidFill>
              </a:rPr>
              <a:t>ŽP</a:t>
            </a:r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>
                <a:solidFill>
                  <a:schemeClr val="tx1"/>
                </a:solidFill>
              </a:rPr>
              <a:t>Nakládání</a:t>
            </a:r>
            <a:r>
              <a:rPr lang="en-GB" dirty="0">
                <a:solidFill>
                  <a:schemeClr val="tx1"/>
                </a:solidFill>
              </a:rPr>
              <a:t> s GMO (</a:t>
            </a:r>
            <a:r>
              <a:rPr lang="en-GB" dirty="0" err="1">
                <a:solidFill>
                  <a:schemeClr val="tx1"/>
                </a:solidFill>
              </a:rPr>
              <a:t>dokumentace</a:t>
            </a:r>
            <a:r>
              <a:rPr lang="en-GB" dirty="0">
                <a:solidFill>
                  <a:schemeClr val="tx1"/>
                </a:solidFill>
              </a:rPr>
              <a:t>, </a:t>
            </a:r>
            <a:r>
              <a:rPr lang="en-GB" dirty="0" err="1">
                <a:solidFill>
                  <a:schemeClr val="tx1"/>
                </a:solidFill>
              </a:rPr>
              <a:t>principy</a:t>
            </a:r>
            <a:r>
              <a:rPr lang="en-GB" dirty="0">
                <a:solidFill>
                  <a:schemeClr val="tx1"/>
                </a:solidFill>
              </a:rPr>
              <a:t> GLP)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1981200"/>
            <a:ext cx="8686800" cy="1371600"/>
          </a:xfrm>
        </p:spPr>
        <p:txBody>
          <a:bodyPr/>
          <a:lstStyle/>
          <a:p>
            <a:r>
              <a:rPr lang="cs-CZ" sz="4000" dirty="0">
                <a:solidFill>
                  <a:schemeClr val="tx1"/>
                </a:solidFill>
              </a:rPr>
              <a:t>Závěrem</a:t>
            </a:r>
            <a:endParaRPr lang="cs-CZ" sz="4000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 descr="http://www.iraqa.in/images/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085850"/>
            <a:ext cx="8801100" cy="401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5" name="TextovéPole 8"/>
          <p:cNvSpPr txBox="1">
            <a:spLocks noChangeArrowheads="1"/>
          </p:cNvSpPr>
          <p:nvPr/>
        </p:nvSpPr>
        <p:spPr bwMode="auto">
          <a:xfrm>
            <a:off x="457200" y="5338763"/>
            <a:ext cx="8382000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800"/>
              <a:t>GLP: Good Laboratory Practice; GCP: Good Clinical Practice; GMP: Good Manufacturing Practice; GQP: Good Quality Practice; GVP: Good Vigilance Practice; VP: Pharmacovigilance </a:t>
            </a:r>
          </a:p>
          <a:p>
            <a:endParaRPr lang="en-GB" sz="1400"/>
          </a:p>
        </p:txBody>
      </p:sp>
      <p:sp>
        <p:nvSpPr>
          <p:cNvPr id="118788" name="TextovéPole 9"/>
          <p:cNvSpPr txBox="1">
            <a:spLocks noChangeArrowheads="1"/>
          </p:cNvSpPr>
          <p:nvPr/>
        </p:nvSpPr>
        <p:spPr bwMode="auto">
          <a:xfrm>
            <a:off x="609600" y="250825"/>
            <a:ext cx="81946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b="1" dirty="0"/>
              <a:t>PHARMACEUTICAL PRODUCT LIFE CYCLE AND REGULATIONS</a:t>
            </a:r>
            <a:endParaRPr lang="cs-CZ" sz="2000" b="1" dirty="0"/>
          </a:p>
          <a:p>
            <a:pPr>
              <a:defRPr/>
            </a:pPr>
            <a:r>
              <a:rPr lang="en-GB" sz="18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QUALITY ASSURANCE </a:t>
            </a:r>
            <a:r>
              <a:rPr lang="en-GB" sz="1400" dirty="0"/>
              <a:t>SPANNING THE ENTIRE PRODUCT LIFE CYCLE </a:t>
            </a:r>
          </a:p>
          <a:p>
            <a:pPr>
              <a:defRPr/>
            </a:pPr>
            <a:endParaRPr lang="en-GB" sz="1800" dirty="0"/>
          </a:p>
        </p:txBody>
      </p:sp>
      <p:pic>
        <p:nvPicPr>
          <p:cNvPr id="120837" name="Picture 4" descr="http://farm4.staticflickr.com/3230/2883487332_19fdf37e15_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657600"/>
            <a:ext cx="1828800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854968"/>
            <a:ext cx="8915400" cy="5238328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cs-CZ" sz="2400" dirty="0"/>
              <a:t>V odborné literatuře - velké množství experimentálních metod</a:t>
            </a:r>
          </a:p>
          <a:p>
            <a:pPr>
              <a:lnSpc>
                <a:spcPct val="120000"/>
              </a:lnSpc>
            </a:pPr>
            <a:r>
              <a:rPr lang="cs-CZ" sz="2400" dirty="0"/>
              <a:t>Méně metod je </a:t>
            </a:r>
            <a:r>
              <a:rPr lang="cs-CZ" sz="2400" b="1" dirty="0"/>
              <a:t>standardizovaných a validovaných</a:t>
            </a:r>
            <a:r>
              <a:rPr lang="cs-CZ" sz="2400" dirty="0"/>
              <a:t> </a:t>
            </a:r>
            <a:endParaRPr lang="en-GB" sz="2400" dirty="0"/>
          </a:p>
          <a:p>
            <a:pPr>
              <a:lnSpc>
                <a:spcPct val="120000"/>
              </a:lnSpc>
            </a:pPr>
            <a:endParaRPr lang="cs-CZ" sz="2000" dirty="0"/>
          </a:p>
          <a:p>
            <a:pPr>
              <a:lnSpc>
                <a:spcPct val="120000"/>
              </a:lnSpc>
            </a:pPr>
            <a:r>
              <a:rPr lang="cs-CZ" sz="2400" b="1" dirty="0">
                <a:solidFill>
                  <a:schemeClr val="tx2"/>
                </a:solidFill>
              </a:rPr>
              <a:t>STANDARDIZACE </a:t>
            </a:r>
            <a:r>
              <a:rPr lang="cs-CZ" sz="2400" dirty="0"/>
              <a:t>metod </a:t>
            </a:r>
            <a:endParaRPr lang="en-GB" sz="2400" dirty="0"/>
          </a:p>
          <a:p>
            <a:pPr lvl="1">
              <a:lnSpc>
                <a:spcPct val="120000"/>
              </a:lnSpc>
            </a:pPr>
            <a:r>
              <a:rPr lang="en-GB" sz="2000" dirty="0" err="1"/>
              <a:t>Standardizace</a:t>
            </a:r>
            <a:r>
              <a:rPr lang="en-GB" sz="2000" dirty="0"/>
              <a:t> je </a:t>
            </a:r>
            <a:r>
              <a:rPr lang="en-GB" sz="2000" dirty="0" err="1"/>
              <a:t>potřebná</a:t>
            </a:r>
            <a:r>
              <a:rPr lang="en-GB" sz="2000" dirty="0"/>
              <a:t> a </a:t>
            </a:r>
            <a:r>
              <a:rPr lang="en-GB" sz="2000" dirty="0" err="1"/>
              <a:t>žádoucí</a:t>
            </a:r>
            <a:r>
              <a:rPr lang="en-GB" sz="2000" dirty="0"/>
              <a:t> </a:t>
            </a:r>
            <a:r>
              <a:rPr lang="en-GB" sz="2000" dirty="0" err="1"/>
              <a:t>i</a:t>
            </a:r>
            <a:r>
              <a:rPr lang="en-GB" sz="2000" dirty="0"/>
              <a:t> </a:t>
            </a:r>
            <a:r>
              <a:rPr lang="en-GB" sz="2000" dirty="0" err="1"/>
              <a:t>uvnitř</a:t>
            </a:r>
            <a:r>
              <a:rPr lang="en-GB" sz="2000" dirty="0"/>
              <a:t> </a:t>
            </a:r>
            <a:r>
              <a:rPr lang="en-GB" sz="2000" dirty="0" err="1"/>
              <a:t>laboratoře</a:t>
            </a:r>
            <a:r>
              <a:rPr lang="en-GB" sz="2000" dirty="0"/>
              <a:t> (</a:t>
            </a:r>
            <a:r>
              <a:rPr lang="en-GB" sz="2000" b="1" dirty="0" err="1">
                <a:solidFill>
                  <a:srgbClr val="00B050"/>
                </a:solidFill>
              </a:rPr>
              <a:t>viz</a:t>
            </a:r>
            <a:r>
              <a:rPr lang="en-GB" sz="2000" b="1" dirty="0">
                <a:solidFill>
                  <a:srgbClr val="00B050"/>
                </a:solidFill>
              </a:rPr>
              <a:t> </a:t>
            </a:r>
            <a:r>
              <a:rPr lang="en-GB" sz="2000" b="1" dirty="0" err="1">
                <a:solidFill>
                  <a:srgbClr val="00B050"/>
                </a:solidFill>
              </a:rPr>
              <a:t>příklady</a:t>
            </a:r>
            <a:r>
              <a:rPr lang="en-GB" sz="2000" b="1" dirty="0">
                <a:solidFill>
                  <a:srgbClr val="00B050"/>
                </a:solidFill>
              </a:rPr>
              <a:t> </a:t>
            </a:r>
            <a:r>
              <a:rPr lang="en-GB" sz="2000" b="1" dirty="0">
                <a:solidFill>
                  <a:srgbClr val="00B050"/>
                </a:solidFill>
                <a:sym typeface="Wingdings" pitchFamily="2" charset="2"/>
              </a:rPr>
              <a:t> SOP ELISA</a:t>
            </a:r>
            <a:r>
              <a:rPr lang="en-GB" sz="2000" dirty="0">
                <a:sym typeface="Wingdings" pitchFamily="2" charset="2"/>
              </a:rPr>
              <a:t>)</a:t>
            </a:r>
            <a:endParaRPr lang="en-GB" sz="2000" dirty="0"/>
          </a:p>
          <a:p>
            <a:pPr lvl="1">
              <a:lnSpc>
                <a:spcPct val="120000"/>
              </a:lnSpc>
            </a:pPr>
            <a:r>
              <a:rPr lang="en-GB" sz="2000" dirty="0" err="1"/>
              <a:t>Vyšší</a:t>
            </a:r>
            <a:r>
              <a:rPr lang="en-GB" sz="2000" dirty="0"/>
              <a:t> </a:t>
            </a:r>
            <a:r>
              <a:rPr lang="en-GB" sz="2000" dirty="0" err="1"/>
              <a:t>úrovně</a:t>
            </a:r>
            <a:r>
              <a:rPr lang="en-GB" sz="2000" dirty="0"/>
              <a:t> </a:t>
            </a:r>
            <a:r>
              <a:rPr lang="en-GB" sz="2000" dirty="0" err="1"/>
              <a:t>standardizace</a:t>
            </a:r>
            <a:r>
              <a:rPr lang="en-GB" sz="2000" dirty="0"/>
              <a:t> (</a:t>
            </a:r>
            <a:r>
              <a:rPr lang="cs-CZ" sz="2000" dirty="0"/>
              <a:t>akceptovatelné mezi</a:t>
            </a:r>
            <a:r>
              <a:rPr lang="en-GB" sz="2000" dirty="0" err="1"/>
              <a:t>národně</a:t>
            </a:r>
            <a:r>
              <a:rPr lang="en-GB" sz="2000" dirty="0"/>
              <a:t>) </a:t>
            </a:r>
            <a:r>
              <a:rPr lang="cs-CZ" sz="2000" dirty="0"/>
              <a:t>– snižování nákladů </a:t>
            </a:r>
            <a:r>
              <a:rPr lang="en-US" sz="2000" dirty="0"/>
              <a:t>/ </a:t>
            </a:r>
            <a:r>
              <a:rPr lang="en-US" sz="2000" dirty="0" err="1"/>
              <a:t>omezen</a:t>
            </a:r>
            <a:r>
              <a:rPr lang="cs-CZ" sz="2000" dirty="0"/>
              <a:t>í opakovaných hodnocení</a:t>
            </a:r>
          </a:p>
          <a:p>
            <a:pPr lvl="1">
              <a:lnSpc>
                <a:spcPct val="120000"/>
              </a:lnSpc>
            </a:pPr>
            <a:r>
              <a:rPr lang="cs-CZ" sz="2000" dirty="0"/>
              <a:t>Přejímání standardizovaných metod do legislativ </a:t>
            </a:r>
          </a:p>
          <a:p>
            <a:pPr lvl="1">
              <a:lnSpc>
                <a:spcPct val="120000"/>
              </a:lnSpc>
            </a:pPr>
            <a:r>
              <a:rPr lang="cs-CZ" sz="2000" dirty="0"/>
              <a:t>např. ČR – </a:t>
            </a:r>
            <a:r>
              <a:rPr lang="cs-CZ" sz="2000" dirty="0" err="1"/>
              <a:t>Vyhl</a:t>
            </a:r>
            <a:r>
              <a:rPr lang="cs-CZ" sz="2000" dirty="0"/>
              <a:t>. 433</a:t>
            </a:r>
            <a:r>
              <a:rPr lang="en-US" sz="2000" dirty="0"/>
              <a:t>/2004 Sb. </a:t>
            </a:r>
          </a:p>
          <a:p>
            <a:pPr lvl="2">
              <a:lnSpc>
                <a:spcPct val="120000"/>
              </a:lnSpc>
            </a:pPr>
            <a:r>
              <a:rPr lang="cs-CZ" sz="1600" dirty="0"/>
              <a:t>Metody testování toxicity </a:t>
            </a:r>
            <a:r>
              <a:rPr lang="en-GB" sz="1600" dirty="0"/>
              <a:t>: </a:t>
            </a:r>
            <a:r>
              <a:rPr lang="cs-CZ" sz="1600" dirty="0">
                <a:solidFill>
                  <a:schemeClr val="tx2"/>
                </a:solidFill>
              </a:rPr>
              <a:t>vychází z OECD </a:t>
            </a:r>
            <a:r>
              <a:rPr lang="cs-CZ" sz="1600" dirty="0" err="1">
                <a:solidFill>
                  <a:schemeClr val="tx2"/>
                </a:solidFill>
              </a:rPr>
              <a:t>guidelines</a:t>
            </a:r>
            <a:r>
              <a:rPr lang="cs-CZ" sz="1600" dirty="0">
                <a:solidFill>
                  <a:schemeClr val="tx2"/>
                </a:solidFill>
              </a:rPr>
              <a:t> </a:t>
            </a:r>
            <a:endParaRPr lang="en-GB" sz="1600" dirty="0">
              <a:solidFill>
                <a:schemeClr val="tx2"/>
              </a:solidFill>
            </a:endParaRPr>
          </a:p>
          <a:p>
            <a:pPr lvl="2">
              <a:lnSpc>
                <a:spcPct val="120000"/>
              </a:lnSpc>
              <a:buNone/>
            </a:pPr>
            <a:r>
              <a:rPr lang="en-GB" sz="1600" dirty="0">
                <a:solidFill>
                  <a:schemeClr val="tx1"/>
                </a:solidFill>
              </a:rPr>
              <a:t>(</a:t>
            </a:r>
            <a:r>
              <a:rPr lang="cs-CZ" sz="1600" dirty="0">
                <a:solidFill>
                  <a:schemeClr val="tx1"/>
                </a:solidFill>
              </a:rPr>
              <a:t>viz příklad: zákon ! </a:t>
            </a:r>
            <a:r>
              <a:rPr lang="en-GB" sz="1600" dirty="0">
                <a:solidFill>
                  <a:schemeClr val="tx1"/>
                </a:solidFill>
              </a:rPr>
              <a:t> - </a:t>
            </a:r>
            <a:r>
              <a:rPr lang="cs-CZ" sz="1600" dirty="0">
                <a:solidFill>
                  <a:schemeClr val="tx1"/>
                </a:solidFill>
              </a:rPr>
              <a:t>Příklad - PDF str. 16 – Akutní toxicita) </a:t>
            </a:r>
          </a:p>
          <a:p>
            <a:pPr>
              <a:lnSpc>
                <a:spcPct val="120000"/>
              </a:lnSpc>
            </a:pPr>
            <a:endParaRPr lang="cs-CZ" sz="2400" dirty="0"/>
          </a:p>
          <a:p>
            <a:pPr>
              <a:lnSpc>
                <a:spcPct val="120000"/>
              </a:lnSpc>
            </a:pPr>
            <a:r>
              <a:rPr lang="cs-CZ" sz="2400" b="1" dirty="0">
                <a:solidFill>
                  <a:schemeClr val="tx2"/>
                </a:solidFill>
              </a:rPr>
              <a:t>Standardizační agentury</a:t>
            </a:r>
            <a:endParaRPr lang="cs-CZ" sz="2400" dirty="0"/>
          </a:p>
          <a:p>
            <a:pPr>
              <a:lnSpc>
                <a:spcPct val="120000"/>
              </a:lnSpc>
              <a:buFontTx/>
              <a:buNone/>
            </a:pPr>
            <a:r>
              <a:rPr lang="cs-CZ" sz="2400" dirty="0"/>
              <a:t>		</a:t>
            </a:r>
            <a:r>
              <a:rPr lang="cs-CZ" sz="2400" b="1" dirty="0" err="1">
                <a:solidFill>
                  <a:schemeClr val="tx2"/>
                </a:solidFill>
              </a:rPr>
              <a:t>OECD.org</a:t>
            </a:r>
            <a:r>
              <a:rPr lang="cs-CZ" sz="2400" dirty="0">
                <a:solidFill>
                  <a:schemeClr val="tx2"/>
                </a:solidFill>
              </a:rPr>
              <a:t> </a:t>
            </a:r>
            <a:r>
              <a:rPr lang="cs-CZ" sz="2400" dirty="0"/>
              <a:t>(! Velký význam – viz úvod do GLP</a:t>
            </a:r>
            <a:r>
              <a:rPr lang="en-US" sz="2400" dirty="0"/>
              <a:t>/</a:t>
            </a:r>
            <a:r>
              <a:rPr lang="en-US" sz="2400" dirty="0" err="1"/>
              <a:t>chemie</a:t>
            </a:r>
            <a:r>
              <a:rPr lang="cs-CZ" sz="2400" dirty="0"/>
              <a:t>)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cs-CZ" sz="2400" dirty="0"/>
              <a:t>		</a:t>
            </a:r>
            <a:r>
              <a:rPr lang="cs-CZ" sz="2400" dirty="0" err="1"/>
              <a:t>ISO.org</a:t>
            </a:r>
            <a:r>
              <a:rPr lang="cs-CZ" sz="2400" dirty="0"/>
              <a:t>  (</a:t>
            </a:r>
            <a:r>
              <a:rPr lang="en-GB" sz="2400" dirty="0" err="1"/>
              <a:t>spíše</a:t>
            </a:r>
            <a:r>
              <a:rPr lang="en-GB" sz="2400" dirty="0"/>
              <a:t> </a:t>
            </a:r>
            <a:r>
              <a:rPr lang="cs-CZ" sz="2400" dirty="0"/>
              <a:t>Evropský dopad)</a:t>
            </a:r>
          </a:p>
          <a:p>
            <a:pPr>
              <a:lnSpc>
                <a:spcPct val="120000"/>
              </a:lnSpc>
              <a:buFontTx/>
              <a:buNone/>
            </a:pPr>
            <a:r>
              <a:rPr lang="cs-CZ" sz="2400" dirty="0"/>
              <a:t>		</a:t>
            </a:r>
            <a:r>
              <a:rPr lang="en-US" sz="2400" dirty="0"/>
              <a:t>ASTM.org</a:t>
            </a:r>
            <a:r>
              <a:rPr lang="cs-CZ" sz="2400" dirty="0"/>
              <a:t> (USA)</a:t>
            </a:r>
          </a:p>
        </p:txBody>
      </p:sp>
      <p:sp>
        <p:nvSpPr>
          <p:cNvPr id="5" name="Nadpis 3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654050"/>
          </a:xfrm>
        </p:spPr>
        <p:txBody>
          <a:bodyPr/>
          <a:lstStyle/>
          <a:p>
            <a:r>
              <a:rPr lang="en-GB" dirty="0" err="1">
                <a:solidFill>
                  <a:schemeClr val="tx1"/>
                </a:solidFill>
              </a:rPr>
              <a:t>Metody</a:t>
            </a:r>
            <a:r>
              <a:rPr lang="en-GB" dirty="0">
                <a:solidFill>
                  <a:schemeClr val="tx1"/>
                </a:solidFill>
              </a:rPr>
              <a:t> - </a:t>
            </a:r>
            <a:r>
              <a:rPr lang="en-GB" dirty="0" err="1">
                <a:solidFill>
                  <a:schemeClr val="tx1"/>
                </a:solidFill>
              </a:rPr>
              <a:t>standardizace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>
                <a:solidFill>
                  <a:schemeClr val="tx1"/>
                </a:solidFill>
              </a:rPr>
              <a:t>Standardní operační postup</a:t>
            </a:r>
            <a:r>
              <a:rPr lang="en-GB" b="1" dirty="0">
                <a:solidFill>
                  <a:schemeClr val="tx1"/>
                </a:solidFill>
              </a:rPr>
              <a:t>  -  </a:t>
            </a:r>
            <a:r>
              <a:rPr lang="cs-CZ" dirty="0" err="1">
                <a:solidFill>
                  <a:schemeClr val="tx1"/>
                </a:solidFill>
              </a:rPr>
              <a:t>příkla</a:t>
            </a:r>
            <a:r>
              <a:rPr lang="en-GB" dirty="0">
                <a:solidFill>
                  <a:schemeClr val="tx1"/>
                </a:solidFill>
              </a:rPr>
              <a:t>d 1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251520" y="1124744"/>
            <a:ext cx="8305800" cy="487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sz="2400" b="1" dirty="0"/>
              <a:t>Ukázka SOP – ELISA stanovení toxinu </a:t>
            </a:r>
            <a:r>
              <a:rPr lang="cs-CZ" sz="2400" b="1" dirty="0" err="1"/>
              <a:t>microcystinu</a:t>
            </a:r>
            <a:r>
              <a:rPr lang="cs-CZ" sz="2400" b="1" dirty="0"/>
              <a:t> </a:t>
            </a:r>
            <a:endParaRPr lang="en-US" sz="2400" b="1" dirty="0"/>
          </a:p>
          <a:p>
            <a:pPr>
              <a:lnSpc>
                <a:spcPct val="90000"/>
              </a:lnSpc>
              <a:buFontTx/>
              <a:buNone/>
            </a:pPr>
            <a:r>
              <a:rPr lang="cs-CZ" sz="2800" dirty="0">
                <a:sym typeface="Wingdings" pitchFamily="2" charset="2"/>
              </a:rPr>
              <a:t>		</a:t>
            </a:r>
            <a:r>
              <a:rPr lang="en-US" sz="2800" dirty="0">
                <a:sym typeface="Wingdings" pitchFamily="2" charset="2"/>
              </a:rPr>
              <a:t> </a:t>
            </a:r>
            <a:r>
              <a:rPr lang="cs-CZ" sz="2000" dirty="0"/>
              <a:t>viz </a:t>
            </a:r>
            <a:r>
              <a:rPr lang="cs-CZ" sz="2000" dirty="0" err="1"/>
              <a:t>příkla</a:t>
            </a:r>
            <a:r>
              <a:rPr lang="en-US" sz="2000" dirty="0"/>
              <a:t>d </a:t>
            </a:r>
            <a:r>
              <a:rPr lang="en-US" sz="2000" dirty="0" err="1"/>
              <a:t>ve</a:t>
            </a:r>
            <a:r>
              <a:rPr lang="en-US" sz="2000" dirty="0"/>
              <a:t> </a:t>
            </a:r>
            <a:r>
              <a:rPr lang="en-US" sz="2000" dirty="0" err="1"/>
              <a:t>studijn</a:t>
            </a:r>
            <a:r>
              <a:rPr lang="cs-CZ" sz="2000" dirty="0" err="1"/>
              <a:t>ích</a:t>
            </a:r>
            <a:r>
              <a:rPr lang="cs-CZ" sz="2000" dirty="0"/>
              <a:t> materiálech</a:t>
            </a:r>
          </a:p>
        </p:txBody>
      </p:sp>
      <p:pic>
        <p:nvPicPr>
          <p:cNvPr id="20484" name="Picture 2"/>
          <p:cNvPicPr>
            <a:picLocks noChangeAspect="1" noChangeArrowheads="1"/>
          </p:cNvPicPr>
          <p:nvPr/>
        </p:nvPicPr>
        <p:blipFill>
          <a:blip r:embed="rId3" cstate="print"/>
          <a:srcRect l="24597" t="35417" r="20937" b="12500"/>
          <a:stretch>
            <a:fillRect/>
          </a:stretch>
        </p:blipFill>
        <p:spPr bwMode="auto">
          <a:xfrm>
            <a:off x="251520" y="1988840"/>
            <a:ext cx="8788768" cy="472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recetox">
      <a:dk1>
        <a:srgbClr val="58585A"/>
      </a:dk1>
      <a:lt1>
        <a:srgbClr val="FFFFFF"/>
      </a:lt1>
      <a:dk2>
        <a:srgbClr val="1F82C0"/>
      </a:dk2>
      <a:lt2>
        <a:srgbClr val="EEECE1"/>
      </a:lt2>
      <a:accent1>
        <a:srgbClr val="244061"/>
      </a:accent1>
      <a:accent2>
        <a:srgbClr val="953734"/>
      </a:accent2>
      <a:accent3>
        <a:srgbClr val="CBD300"/>
      </a:accent3>
      <a:accent4>
        <a:srgbClr val="BCC6E2"/>
      </a:accent4>
      <a:accent5>
        <a:srgbClr val="EA683E"/>
      </a:accent5>
      <a:accent6>
        <a:srgbClr val="FAC08F"/>
      </a:accent6>
      <a:hlink>
        <a:srgbClr val="CBD300"/>
      </a:hlink>
      <a:folHlink>
        <a:srgbClr val="EA683E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3339</TotalTime>
  <Words>4138</Words>
  <Application>Microsoft Office PowerPoint</Application>
  <PresentationFormat>On-screen Show (4:3)</PresentationFormat>
  <Paragraphs>667</Paragraphs>
  <Slides>79</Slides>
  <Notes>79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4" baseType="lpstr">
      <vt:lpstr>Arial</vt:lpstr>
      <vt:lpstr>Calibri</vt:lpstr>
      <vt:lpstr>Tahoma</vt:lpstr>
      <vt:lpstr>Wingdings</vt:lpstr>
      <vt:lpstr>Motiv sady Office</vt:lpstr>
      <vt:lpstr>PowerPoint Presentation</vt:lpstr>
      <vt:lpstr>PowerPoint Presentation</vt:lpstr>
      <vt:lpstr>Správná laboratorní praxe modely – testy - studie</vt:lpstr>
      <vt:lpstr>GLP v biologii - úvod</vt:lpstr>
      <vt:lpstr>GLP v biologii – základní principy a příkladová STUDIE</vt:lpstr>
      <vt:lpstr>Příklad studie v režimu GLP</vt:lpstr>
      <vt:lpstr>Existuje mnoho testovacích systémů …jaké testy se ale využívají v praxi?   Jak vypadají návody?   Standardizace v biologickém testování </vt:lpstr>
      <vt:lpstr>Metody - standardizace</vt:lpstr>
      <vt:lpstr>Standardní operační postup  -  příklad 1</vt:lpstr>
      <vt:lpstr>PowerPoint Presentation</vt:lpstr>
      <vt:lpstr>OECD GUIDELINES – Testing of chemicals</vt:lpstr>
      <vt:lpstr>PowerPoint Presentation</vt:lpstr>
      <vt:lpstr>PowerPoint Presentation</vt:lpstr>
      <vt:lpstr>PowerPoint Presentation</vt:lpstr>
      <vt:lpstr>PowerPoint Presentation</vt:lpstr>
      <vt:lpstr>Zákony a testování toxicity v ČR</vt:lpstr>
      <vt:lpstr>Biologické modely  1 - Využití obratlovců in vivo</vt:lpstr>
      <vt:lpstr>MODELY v biologii</vt:lpstr>
      <vt:lpstr>Význam využití zvířat (obratlovců, savců / pokusných zvířat) </vt:lpstr>
      <vt:lpstr>Využití zvířat (=obratlovců): etické aspekty</vt:lpstr>
      <vt:lpstr>PowerPoint Presentation</vt:lpstr>
      <vt:lpstr>Užívání pokusných zvířat v EU (2011)  reporting členských států (viz také studijní materiály)</vt:lpstr>
      <vt:lpstr>PowerPoint Presentation</vt:lpstr>
      <vt:lpstr>Využití zvířat =obratlovců</vt:lpstr>
      <vt:lpstr>Využití zvířat =obratlovců</vt:lpstr>
      <vt:lpstr>Bezpečnost chemických látek pro člověka   Testování toxicity in vivo</vt:lpstr>
      <vt:lpstr>Které látky jsou toxické?</vt:lpstr>
      <vt:lpstr>AKUTNÍ TOXICITA  perorální aplikace - potkan</vt:lpstr>
      <vt:lpstr>Třídy akutní toxicity (podle zákona o chemických látkách)</vt:lpstr>
      <vt:lpstr>Chronická a reprodukční toxicita</vt:lpstr>
      <vt:lpstr>Chronická a reprodukční toxicita</vt:lpstr>
      <vt:lpstr>Příklad OECD 416 </vt:lpstr>
      <vt:lpstr>Příklad OECD 416 – zoom F0 generace/expozice</vt:lpstr>
      <vt:lpstr>Příklad OECD 416 – sbírané výsledky</vt:lpstr>
      <vt:lpstr>Hodnocení KARCINOGENITY</vt:lpstr>
      <vt:lpstr>PowerPoint Presentation</vt:lpstr>
      <vt:lpstr>IARC klasifikace</vt:lpstr>
      <vt:lpstr>PowerPoint Presentation</vt:lpstr>
      <vt:lpstr>Biologické modely  2 – Alternativy k in vivo testům s obratlovci</vt:lpstr>
      <vt:lpstr>Alternativy k testům s obratlovci</vt:lpstr>
      <vt:lpstr>Testování toxicity – alternativy k in vivo experimentům s obratlovci</vt:lpstr>
      <vt:lpstr>Příklad – „Reduction“</vt:lpstr>
      <vt:lpstr>Alternativní metody testování toxicity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Alternativy 1 – in vitro metody</vt:lpstr>
      <vt:lpstr>PowerPoint Presentation</vt:lpstr>
      <vt:lpstr>Alternativy 2 – EMBRYONÁLNÍ testy(není považováno za in vivo)</vt:lpstr>
      <vt:lpstr>Alternativy 3 – in silico modely a QSAR</vt:lpstr>
      <vt:lpstr> Bezpečnost chemických látek pro prostředí  EKOTOXIKOLOGIE</vt:lpstr>
      <vt:lpstr>Rovnováha ekosystému a význam potravních sítí</vt:lpstr>
      <vt:lpstr>EKOTOXIKOLOGIE - úvod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Alternativní testy (k testům s obratlovci) v ekotoxikologii EMBRYONÁLNÍ testy </vt:lpstr>
      <vt:lpstr>PowerPoint Presentation</vt:lpstr>
      <vt:lpstr>PowerPoint Presentation</vt:lpstr>
      <vt:lpstr>BAKTERIE – významný model v hodnocení chemikálií</vt:lpstr>
      <vt:lpstr>PowerPoint Presentation</vt:lpstr>
      <vt:lpstr>PowerPoint Presentation</vt:lpstr>
      <vt:lpstr>PowerPoint Presentation</vt:lpstr>
      <vt:lpstr>Regulace  Geneticky Modifikovaných Organismů (GMO)</vt:lpstr>
      <vt:lpstr>GMO v ČR</vt:lpstr>
      <vt:lpstr>Zákon o GMO</vt:lpstr>
      <vt:lpstr>Proč regulovat GMO?</vt:lpstr>
      <vt:lpstr>PowerPoint Presentation</vt:lpstr>
      <vt:lpstr>Regulace GMO v ČR</vt:lpstr>
      <vt:lpstr>Povinnosti uživatele GMO</vt:lpstr>
      <vt:lpstr>Hodnocení rizik GMO</vt:lpstr>
      <vt:lpstr>Nakládání s GMO (dokumentace, principy GLP)</vt:lpstr>
      <vt:lpstr>Závěrem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SustrRadim</dc:creator>
  <cp:lastModifiedBy>Luděk Bláha</cp:lastModifiedBy>
  <cp:revision>73</cp:revision>
  <dcterms:created xsi:type="dcterms:W3CDTF">2010-05-17T15:27:49Z</dcterms:created>
  <dcterms:modified xsi:type="dcterms:W3CDTF">2022-10-27T07:14:24Z</dcterms:modified>
</cp:coreProperties>
</file>