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0"/>
  </p:notesMasterIdLst>
  <p:handoutMasterIdLst>
    <p:handoutMasterId r:id="rId41"/>
  </p:handoutMasterIdLst>
  <p:sldIdLst>
    <p:sldId id="269" r:id="rId2"/>
    <p:sldId id="669" r:id="rId3"/>
    <p:sldId id="619" r:id="rId4"/>
    <p:sldId id="671" r:id="rId5"/>
    <p:sldId id="648" r:id="rId6"/>
    <p:sldId id="672" r:id="rId7"/>
    <p:sldId id="673" r:id="rId8"/>
    <p:sldId id="664" r:id="rId9"/>
    <p:sldId id="1186" r:id="rId10"/>
    <p:sldId id="662" r:id="rId11"/>
    <p:sldId id="661" r:id="rId12"/>
    <p:sldId id="1282" r:id="rId13"/>
    <p:sldId id="1244" r:id="rId14"/>
    <p:sldId id="674" r:id="rId15"/>
    <p:sldId id="649" r:id="rId16"/>
    <p:sldId id="657" r:id="rId17"/>
    <p:sldId id="675" r:id="rId18"/>
    <p:sldId id="853" r:id="rId19"/>
    <p:sldId id="891" r:id="rId20"/>
    <p:sldId id="1300" r:id="rId21"/>
    <p:sldId id="650" r:id="rId22"/>
    <p:sldId id="1301" r:id="rId23"/>
    <p:sldId id="1302" r:id="rId24"/>
    <p:sldId id="1193" r:id="rId25"/>
    <p:sldId id="1234" r:id="rId26"/>
    <p:sldId id="1265" r:id="rId27"/>
    <p:sldId id="652" r:id="rId28"/>
    <p:sldId id="631" r:id="rId29"/>
    <p:sldId id="632" r:id="rId30"/>
    <p:sldId id="633" r:id="rId31"/>
    <p:sldId id="653" r:id="rId32"/>
    <p:sldId id="1076" r:id="rId33"/>
    <p:sldId id="659" r:id="rId34"/>
    <p:sldId id="1309" r:id="rId35"/>
    <p:sldId id="666" r:id="rId36"/>
    <p:sldId id="351" r:id="rId37"/>
    <p:sldId id="654" r:id="rId38"/>
    <p:sldId id="660" r:id="rId3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C81553-182D-4494-A677-4BC55F2DF20D}" v="3" dt="2022-10-17T08:38:46.535"/>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83673" autoAdjust="0"/>
  </p:normalViewPr>
  <p:slideViewPr>
    <p:cSldViewPr snapToGrid="0">
      <p:cViewPr varScale="1">
        <p:scale>
          <a:sx n="104" d="100"/>
          <a:sy n="104" d="100"/>
        </p:scale>
        <p:origin x="2582" y="110"/>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7" d="100"/>
          <a:sy n="97" d="100"/>
        </p:scale>
        <p:origin x="35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7F85169E-6190-41DD-B19B-073A637A30B8}"/>
    <pc:docChg chg="undo custSel addSld delSld modSld sldOrd">
      <pc:chgData name="Jakub Hofman" userId="53285062-d52a-4c88-bcdc-d767b8cc0044" providerId="ADAL" clId="{7F85169E-6190-41DD-B19B-073A637A30B8}" dt="2020-12-16T22:10:24.204" v="117" actId="1362"/>
      <pc:docMkLst>
        <pc:docMk/>
      </pc:docMkLst>
      <pc:sldChg chg="addSp delSp modSp mod modNotesTx">
        <pc:chgData name="Jakub Hofman" userId="53285062-d52a-4c88-bcdc-d767b8cc0044" providerId="ADAL" clId="{7F85169E-6190-41DD-B19B-073A637A30B8}" dt="2020-11-18T11:39:46.391" v="110"/>
        <pc:sldMkLst>
          <pc:docMk/>
          <pc:sldMk cId="2664533426" sldId="269"/>
        </pc:sldMkLst>
        <pc:spChg chg="mod">
          <ac:chgData name="Jakub Hofman" userId="53285062-d52a-4c88-bcdc-d767b8cc0044" providerId="ADAL" clId="{7F85169E-6190-41DD-B19B-073A637A30B8}" dt="2020-11-18T11:32:49.394" v="49" actId="14100"/>
          <ac:spMkLst>
            <pc:docMk/>
            <pc:sldMk cId="2664533426" sldId="269"/>
            <ac:spMk id="2" creationId="{00000000-0000-0000-0000-000000000000}"/>
          </ac:spMkLst>
        </pc:spChg>
        <pc:spChg chg="mod">
          <ac:chgData name="Jakub Hofman" userId="53285062-d52a-4c88-bcdc-d767b8cc0044" providerId="ADAL" clId="{7F85169E-6190-41DD-B19B-073A637A30B8}" dt="2020-11-18T11:04:23.394" v="8" actId="20577"/>
          <ac:spMkLst>
            <pc:docMk/>
            <pc:sldMk cId="2664533426" sldId="269"/>
            <ac:spMk id="3" creationId="{00000000-0000-0000-0000-000000000000}"/>
          </ac:spMkLst>
        </pc:spChg>
        <pc:spChg chg="mod">
          <ac:chgData name="Jakub Hofman" userId="53285062-d52a-4c88-bcdc-d767b8cc0044" providerId="ADAL" clId="{7F85169E-6190-41DD-B19B-073A637A30B8}" dt="2020-11-18T11:04:15.141" v="1" actId="1076"/>
          <ac:spMkLst>
            <pc:docMk/>
            <pc:sldMk cId="2664533426" sldId="269"/>
            <ac:spMk id="7" creationId="{00000000-0000-0000-0000-000000000000}"/>
          </ac:spMkLst>
        </pc:spChg>
        <pc:picChg chg="add del mod">
          <ac:chgData name="Jakub Hofman" userId="53285062-d52a-4c88-bcdc-d767b8cc0044" providerId="ADAL" clId="{7F85169E-6190-41DD-B19B-073A637A30B8}" dt="2020-11-18T11:39:46.345" v="106"/>
          <ac:picMkLst>
            <pc:docMk/>
            <pc:sldMk cId="2664533426" sldId="269"/>
            <ac:picMk id="4" creationId="{D2BE2DF9-E787-4454-A92F-FE885E66DFA7}"/>
          </ac:picMkLst>
        </pc:picChg>
        <pc:picChg chg="add mod ord">
          <ac:chgData name="Jakub Hofman" userId="53285062-d52a-4c88-bcdc-d767b8cc0044" providerId="ADAL" clId="{7F85169E-6190-41DD-B19B-073A637A30B8}" dt="2020-11-18T11:39:46.391" v="110"/>
          <ac:picMkLst>
            <pc:docMk/>
            <pc:sldMk cId="2664533426" sldId="269"/>
            <ac:picMk id="13" creationId="{442801B1-AC44-4209-B336-6D69925761C4}"/>
          </ac:picMkLst>
        </pc:picChg>
      </pc:sldChg>
      <pc:sldChg chg="addSp delSp modSp mod ord delAnim modNotesTx">
        <pc:chgData name="Jakub Hofman" userId="53285062-d52a-4c88-bcdc-d767b8cc0044" providerId="ADAL" clId="{7F85169E-6190-41DD-B19B-073A637A30B8}" dt="2020-11-18T11:36:07.108" v="72" actId="1440"/>
        <pc:sldMkLst>
          <pc:docMk/>
          <pc:sldMk cId="3845981288" sldId="619"/>
        </pc:sldMkLst>
        <pc:spChg chg="add del">
          <ac:chgData name="Jakub Hofman" userId="53285062-d52a-4c88-bcdc-d767b8cc0044" providerId="ADAL" clId="{7F85169E-6190-41DD-B19B-073A637A30B8}" dt="2020-11-18T11:35:04.618" v="58" actId="21"/>
          <ac:spMkLst>
            <pc:docMk/>
            <pc:sldMk cId="3845981288" sldId="619"/>
            <ac:spMk id="4" creationId="{D54D845B-4018-4E85-84BC-BEF201F456FA}"/>
          </ac:spMkLst>
        </pc:spChg>
        <pc:spChg chg="del">
          <ac:chgData name="Jakub Hofman" userId="53285062-d52a-4c88-bcdc-d767b8cc0044" providerId="ADAL" clId="{7F85169E-6190-41DD-B19B-073A637A30B8}" dt="2020-11-18T11:35:37.270" v="64" actId="478"/>
          <ac:spMkLst>
            <pc:docMk/>
            <pc:sldMk cId="3845981288" sldId="619"/>
            <ac:spMk id="9" creationId="{00000000-0000-0000-0000-000000000000}"/>
          </ac:spMkLst>
        </pc:spChg>
        <pc:spChg chg="del">
          <ac:chgData name="Jakub Hofman" userId="53285062-d52a-4c88-bcdc-d767b8cc0044" providerId="ADAL" clId="{7F85169E-6190-41DD-B19B-073A637A30B8}" dt="2020-11-18T11:35:49.652" v="66" actId="478"/>
          <ac:spMkLst>
            <pc:docMk/>
            <pc:sldMk cId="3845981288" sldId="619"/>
            <ac:spMk id="15" creationId="{00000000-0000-0000-0000-000000000000}"/>
          </ac:spMkLst>
        </pc:spChg>
        <pc:spChg chg="del">
          <ac:chgData name="Jakub Hofman" userId="53285062-d52a-4c88-bcdc-d767b8cc0044" providerId="ADAL" clId="{7F85169E-6190-41DD-B19B-073A637A30B8}" dt="2020-11-18T11:16:52.337" v="20" actId="478"/>
          <ac:spMkLst>
            <pc:docMk/>
            <pc:sldMk cId="3845981288" sldId="619"/>
            <ac:spMk id="16" creationId="{00000000-0000-0000-0000-000000000000}"/>
          </ac:spMkLst>
        </pc:spChg>
        <pc:picChg chg="del">
          <ac:chgData name="Jakub Hofman" userId="53285062-d52a-4c88-bcdc-d767b8cc0044" providerId="ADAL" clId="{7F85169E-6190-41DD-B19B-073A637A30B8}" dt="2020-11-18T11:35:30.700" v="63" actId="478"/>
          <ac:picMkLst>
            <pc:docMk/>
            <pc:sldMk cId="3845981288" sldId="619"/>
            <ac:picMk id="6" creationId="{00000000-0000-0000-0000-000000000000}"/>
          </ac:picMkLst>
        </pc:picChg>
        <pc:picChg chg="add mod">
          <ac:chgData name="Jakub Hofman" userId="53285062-d52a-4c88-bcdc-d767b8cc0044" providerId="ADAL" clId="{7F85169E-6190-41DD-B19B-073A637A30B8}" dt="2020-11-18T11:36:07.108" v="72" actId="1440"/>
          <ac:picMkLst>
            <pc:docMk/>
            <pc:sldMk cId="3845981288" sldId="619"/>
            <ac:picMk id="7" creationId="{56FEB9E5-74B3-4F1E-BBB3-01CD75F9EB09}"/>
          </ac:picMkLst>
        </pc:picChg>
        <pc:picChg chg="del">
          <ac:chgData name="Jakub Hofman" userId="53285062-d52a-4c88-bcdc-d767b8cc0044" providerId="ADAL" clId="{7F85169E-6190-41DD-B19B-073A637A30B8}" dt="2020-11-18T11:35:47.625" v="65" actId="478"/>
          <ac:picMkLst>
            <pc:docMk/>
            <pc:sldMk cId="3845981288" sldId="619"/>
            <ac:picMk id="13" creationId="{00000000-0000-0000-0000-000000000000}"/>
          </ac:picMkLst>
        </pc:picChg>
      </pc:sldChg>
      <pc:sldChg chg="addSp delSp mod">
        <pc:chgData name="Jakub Hofman" userId="53285062-d52a-4c88-bcdc-d767b8cc0044" providerId="ADAL" clId="{7F85169E-6190-41DD-B19B-073A637A30B8}" dt="2020-11-18T11:17:40.775" v="29" actId="22"/>
        <pc:sldMkLst>
          <pc:docMk/>
          <pc:sldMk cId="3127718288" sldId="628"/>
        </pc:sldMkLst>
        <pc:spChg chg="add">
          <ac:chgData name="Jakub Hofman" userId="53285062-d52a-4c88-bcdc-d767b8cc0044" providerId="ADAL" clId="{7F85169E-6190-41DD-B19B-073A637A30B8}" dt="2020-11-18T11:17:40.775" v="29" actId="22"/>
          <ac:spMkLst>
            <pc:docMk/>
            <pc:sldMk cId="3127718288" sldId="628"/>
            <ac:spMk id="7" creationId="{83231AFF-BB59-4140-8D5B-F9E6208C8C75}"/>
          </ac:spMkLst>
        </pc:spChg>
        <pc:spChg chg="del">
          <ac:chgData name="Jakub Hofman" userId="53285062-d52a-4c88-bcdc-d767b8cc0044" providerId="ADAL" clId="{7F85169E-6190-41DD-B19B-073A637A30B8}" dt="2020-11-18T11:17:40.352" v="28" actId="478"/>
          <ac:spMkLst>
            <pc:docMk/>
            <pc:sldMk cId="3127718288" sldId="628"/>
            <ac:spMk id="19" creationId="{00000000-0000-0000-0000-000000000000}"/>
          </ac:spMkLst>
        </pc:spChg>
      </pc:sldChg>
      <pc:sldChg chg="addSp delSp mod">
        <pc:chgData name="Jakub Hofman" userId="53285062-d52a-4c88-bcdc-d767b8cc0044" providerId="ADAL" clId="{7F85169E-6190-41DD-B19B-073A637A30B8}" dt="2020-11-18T11:17:01.606" v="23" actId="22"/>
        <pc:sldMkLst>
          <pc:docMk/>
          <pc:sldMk cId="1206922184" sldId="648"/>
        </pc:sldMkLst>
        <pc:spChg chg="add">
          <ac:chgData name="Jakub Hofman" userId="53285062-d52a-4c88-bcdc-d767b8cc0044" providerId="ADAL" clId="{7F85169E-6190-41DD-B19B-073A637A30B8}" dt="2020-11-18T11:17:01.606" v="23" actId="22"/>
          <ac:spMkLst>
            <pc:docMk/>
            <pc:sldMk cId="1206922184" sldId="648"/>
            <ac:spMk id="4" creationId="{95BBD585-0490-4F82-968C-E4E658EB4E9A}"/>
          </ac:spMkLst>
        </pc:spChg>
        <pc:spChg chg="del">
          <ac:chgData name="Jakub Hofman" userId="53285062-d52a-4c88-bcdc-d767b8cc0044" providerId="ADAL" clId="{7F85169E-6190-41DD-B19B-073A637A30B8}" dt="2020-11-18T11:17:01.021" v="22" actId="478"/>
          <ac:spMkLst>
            <pc:docMk/>
            <pc:sldMk cId="1206922184" sldId="648"/>
            <ac:spMk id="15" creationId="{00000000-0000-0000-0000-000000000000}"/>
          </ac:spMkLst>
        </pc:spChg>
      </pc:sldChg>
      <pc:sldChg chg="addSp delSp add del mod">
        <pc:chgData name="Jakub Hofman" userId="53285062-d52a-4c88-bcdc-d767b8cc0044" providerId="ADAL" clId="{7F85169E-6190-41DD-B19B-073A637A30B8}" dt="2020-11-18T11:47:51.464" v="116" actId="2696"/>
        <pc:sldMkLst>
          <pc:docMk/>
          <pc:sldMk cId="4268356462" sldId="649"/>
        </pc:sldMkLst>
        <pc:spChg chg="add">
          <ac:chgData name="Jakub Hofman" userId="53285062-d52a-4c88-bcdc-d767b8cc0044" providerId="ADAL" clId="{7F85169E-6190-41DD-B19B-073A637A30B8}" dt="2020-11-18T11:17:09.139" v="25" actId="22"/>
          <ac:spMkLst>
            <pc:docMk/>
            <pc:sldMk cId="4268356462" sldId="649"/>
            <ac:spMk id="2" creationId="{C9865B22-8A2B-4BC9-B05A-9083B03EC424}"/>
          </ac:spMkLst>
        </pc:spChg>
        <pc:spChg chg="del">
          <ac:chgData name="Jakub Hofman" userId="53285062-d52a-4c88-bcdc-d767b8cc0044" providerId="ADAL" clId="{7F85169E-6190-41DD-B19B-073A637A30B8}" dt="2020-11-18T11:17:08.633" v="24" actId="478"/>
          <ac:spMkLst>
            <pc:docMk/>
            <pc:sldMk cId="4268356462" sldId="649"/>
            <ac:spMk id="9" creationId="{00000000-0000-0000-0000-000000000000}"/>
          </ac:spMkLst>
        </pc:spChg>
      </pc:sldChg>
      <pc:sldChg chg="add del">
        <pc:chgData name="Jakub Hofman" userId="53285062-d52a-4c88-bcdc-d767b8cc0044" providerId="ADAL" clId="{7F85169E-6190-41DD-B19B-073A637A30B8}" dt="2020-11-18T11:47:51.464" v="116" actId="2696"/>
        <pc:sldMkLst>
          <pc:docMk/>
          <pc:sldMk cId="2664425169" sldId="650"/>
        </pc:sldMkLst>
      </pc:sldChg>
      <pc:sldChg chg="add del">
        <pc:chgData name="Jakub Hofman" userId="53285062-d52a-4c88-bcdc-d767b8cc0044" providerId="ADAL" clId="{7F85169E-6190-41DD-B19B-073A637A30B8}" dt="2020-11-18T11:47:51.464" v="116" actId="2696"/>
        <pc:sldMkLst>
          <pc:docMk/>
          <pc:sldMk cId="1129947634" sldId="657"/>
        </pc:sldMkLst>
      </pc:sldChg>
      <pc:sldChg chg="modSp mod">
        <pc:chgData name="Jakub Hofman" userId="53285062-d52a-4c88-bcdc-d767b8cc0044" providerId="ADAL" clId="{7F85169E-6190-41DD-B19B-073A637A30B8}" dt="2020-12-16T22:10:24.204" v="117" actId="1362"/>
        <pc:sldMkLst>
          <pc:docMk/>
          <pc:sldMk cId="1045841681" sldId="664"/>
        </pc:sldMkLst>
        <pc:picChg chg="mod">
          <ac:chgData name="Jakub Hofman" userId="53285062-d52a-4c88-bcdc-d767b8cc0044" providerId="ADAL" clId="{7F85169E-6190-41DD-B19B-073A637A30B8}" dt="2020-12-16T22:10:24.204" v="117" actId="1362"/>
          <ac:picMkLst>
            <pc:docMk/>
            <pc:sldMk cId="1045841681" sldId="664"/>
            <ac:picMk id="14" creationId="{00000000-0000-0000-0000-000000000000}"/>
          </ac:picMkLst>
        </pc:picChg>
      </pc:sldChg>
      <pc:sldChg chg="modSp del mod ord">
        <pc:chgData name="Jakub Hofman" userId="53285062-d52a-4c88-bcdc-d767b8cc0044" providerId="ADAL" clId="{7F85169E-6190-41DD-B19B-073A637A30B8}" dt="2020-11-18T11:20:37.554" v="35" actId="47"/>
        <pc:sldMkLst>
          <pc:docMk/>
          <pc:sldMk cId="1167181994" sldId="665"/>
        </pc:sldMkLst>
        <pc:spChg chg="mod">
          <ac:chgData name="Jakub Hofman" userId="53285062-d52a-4c88-bcdc-d767b8cc0044" providerId="ADAL" clId="{7F85169E-6190-41DD-B19B-073A637A30B8}" dt="2020-11-18T11:04:36.997" v="10" actId="1076"/>
          <ac:spMkLst>
            <pc:docMk/>
            <pc:sldMk cId="1167181994" sldId="665"/>
            <ac:spMk id="6" creationId="{00000000-0000-0000-0000-000000000000}"/>
          </ac:spMkLst>
        </pc:spChg>
        <pc:picChg chg="mod">
          <ac:chgData name="Jakub Hofman" userId="53285062-d52a-4c88-bcdc-d767b8cc0044" providerId="ADAL" clId="{7F85169E-6190-41DD-B19B-073A637A30B8}" dt="2020-11-18T11:20:20.072" v="31" actId="14100"/>
          <ac:picMkLst>
            <pc:docMk/>
            <pc:sldMk cId="1167181994" sldId="665"/>
            <ac:picMk id="5" creationId="{00000000-0000-0000-0000-000000000000}"/>
          </ac:picMkLst>
        </pc:picChg>
      </pc:sldChg>
      <pc:sldChg chg="addSp delSp mod">
        <pc:chgData name="Jakub Hofman" userId="53285062-d52a-4c88-bcdc-d767b8cc0044" providerId="ADAL" clId="{7F85169E-6190-41DD-B19B-073A637A30B8}" dt="2020-11-18T11:17:16.124" v="27" actId="22"/>
        <pc:sldMkLst>
          <pc:docMk/>
          <pc:sldMk cId="2651797940" sldId="668"/>
        </pc:sldMkLst>
        <pc:spChg chg="add">
          <ac:chgData name="Jakub Hofman" userId="53285062-d52a-4c88-bcdc-d767b8cc0044" providerId="ADAL" clId="{7F85169E-6190-41DD-B19B-073A637A30B8}" dt="2020-11-18T11:17:16.124" v="27" actId="22"/>
          <ac:spMkLst>
            <pc:docMk/>
            <pc:sldMk cId="2651797940" sldId="668"/>
            <ac:spMk id="4" creationId="{E0DB0CEF-9881-49FF-954B-15FFC7C7D0B0}"/>
          </ac:spMkLst>
        </pc:spChg>
        <pc:spChg chg="del">
          <ac:chgData name="Jakub Hofman" userId="53285062-d52a-4c88-bcdc-d767b8cc0044" providerId="ADAL" clId="{7F85169E-6190-41DD-B19B-073A637A30B8}" dt="2020-11-18T11:17:15.068" v="26" actId="478"/>
          <ac:spMkLst>
            <pc:docMk/>
            <pc:sldMk cId="2651797940" sldId="668"/>
            <ac:spMk id="13" creationId="{00000000-0000-0000-0000-000000000000}"/>
          </ac:spMkLst>
        </pc:spChg>
      </pc:sldChg>
      <pc:sldChg chg="addSp modSp add mod ord modNotes">
        <pc:chgData name="Jakub Hofman" userId="53285062-d52a-4c88-bcdc-d767b8cc0044" providerId="ADAL" clId="{7F85169E-6190-41DD-B19B-073A637A30B8}" dt="2020-11-18T11:20:31.755" v="34" actId="14100"/>
        <pc:sldMkLst>
          <pc:docMk/>
          <pc:sldMk cId="383446554" sldId="669"/>
        </pc:sldMkLst>
        <pc:spChg chg="add">
          <ac:chgData name="Jakub Hofman" userId="53285062-d52a-4c88-bcdc-d767b8cc0044" providerId="ADAL" clId="{7F85169E-6190-41DD-B19B-073A637A30B8}" dt="2020-11-18T11:20:13.094" v="30" actId="22"/>
          <ac:spMkLst>
            <pc:docMk/>
            <pc:sldMk cId="383446554" sldId="669"/>
            <ac:spMk id="6" creationId="{87BE2FF4-8D4D-46B0-A16B-98F28FCCD0EF}"/>
          </ac:spMkLst>
        </pc:spChg>
        <pc:picChg chg="add mod">
          <ac:chgData name="Jakub Hofman" userId="53285062-d52a-4c88-bcdc-d767b8cc0044" providerId="ADAL" clId="{7F85169E-6190-41DD-B19B-073A637A30B8}" dt="2020-11-18T11:15:32.244" v="13"/>
          <ac:picMkLst>
            <pc:docMk/>
            <pc:sldMk cId="383446554" sldId="669"/>
            <ac:picMk id="4" creationId="{F7E017B5-8CF6-409F-A4DC-8E19B2ABA9A6}"/>
          </ac:picMkLst>
        </pc:picChg>
        <pc:picChg chg="add mod">
          <ac:chgData name="Jakub Hofman" userId="53285062-d52a-4c88-bcdc-d767b8cc0044" providerId="ADAL" clId="{7F85169E-6190-41DD-B19B-073A637A30B8}" dt="2020-11-18T11:20:31.755" v="34" actId="14100"/>
          <ac:picMkLst>
            <pc:docMk/>
            <pc:sldMk cId="383446554" sldId="669"/>
            <ac:picMk id="8" creationId="{C851B4A5-53D0-47C8-90CA-DED33DB841E6}"/>
          </ac:picMkLst>
        </pc:picChg>
      </pc:sldChg>
      <pc:sldChg chg="addSp delSp modSp add del mod ord modNotes">
        <pc:chgData name="Jakub Hofman" userId="53285062-d52a-4c88-bcdc-d767b8cc0044" providerId="ADAL" clId="{7F85169E-6190-41DD-B19B-073A637A30B8}" dt="2020-11-18T11:36:13.223" v="73" actId="47"/>
        <pc:sldMkLst>
          <pc:docMk/>
          <pc:sldMk cId="1785413753" sldId="670"/>
        </pc:sldMkLst>
        <pc:picChg chg="add del mod">
          <ac:chgData name="Jakub Hofman" userId="53285062-d52a-4c88-bcdc-d767b8cc0044" providerId="ADAL" clId="{7F85169E-6190-41DD-B19B-073A637A30B8}" dt="2020-11-18T11:35:52.459" v="67" actId="21"/>
          <ac:picMkLst>
            <pc:docMk/>
            <pc:sldMk cId="1785413753" sldId="670"/>
            <ac:picMk id="4" creationId="{B4A3D0B4-8E41-4302-B335-3D9B3BFE1E22}"/>
          </ac:picMkLst>
        </pc:picChg>
      </pc:sldChg>
      <pc:sldChg chg="addSp delSp modSp add del mod modNotes">
        <pc:chgData name="Jakub Hofman" userId="53285062-d52a-4c88-bcdc-d767b8cc0044" providerId="ADAL" clId="{7F85169E-6190-41DD-B19B-073A637A30B8}" dt="2020-11-18T11:33:38.078" v="50" actId="47"/>
        <pc:sldMkLst>
          <pc:docMk/>
          <pc:sldMk cId="1886935975" sldId="670"/>
        </pc:sldMkLst>
        <pc:picChg chg="add del mod">
          <ac:chgData name="Jakub Hofman" userId="53285062-d52a-4c88-bcdc-d767b8cc0044" providerId="ADAL" clId="{7F85169E-6190-41DD-B19B-073A637A30B8}" dt="2020-11-18T11:32:28.646" v="43" actId="21"/>
          <ac:picMkLst>
            <pc:docMk/>
            <pc:sldMk cId="1886935975" sldId="670"/>
            <ac:picMk id="4" creationId="{E9024AF6-8B66-4B5F-AD9D-11E853A0D3FF}"/>
          </ac:picMkLst>
        </pc:picChg>
      </pc:sldChg>
      <pc:sldChg chg="add">
        <pc:chgData name="Jakub Hofman" userId="53285062-d52a-4c88-bcdc-d767b8cc0044" providerId="ADAL" clId="{7F85169E-6190-41DD-B19B-073A637A30B8}" dt="2020-11-18T11:35:18.777" v="61"/>
        <pc:sldMkLst>
          <pc:docMk/>
          <pc:sldMk cId="3982519927" sldId="671"/>
        </pc:sldMkLst>
      </pc:sldChg>
      <pc:sldChg chg="addSp modSp add mod modNotes">
        <pc:chgData name="Jakub Hofman" userId="53285062-d52a-4c88-bcdc-d767b8cc0044" providerId="ADAL" clId="{7F85169E-6190-41DD-B19B-073A637A30B8}" dt="2020-11-18T11:37:34.806" v="84" actId="22"/>
        <pc:sldMkLst>
          <pc:docMk/>
          <pc:sldMk cId="2356209484" sldId="672"/>
        </pc:sldMkLst>
        <pc:spChg chg="add">
          <ac:chgData name="Jakub Hofman" userId="53285062-d52a-4c88-bcdc-d767b8cc0044" providerId="ADAL" clId="{7F85169E-6190-41DD-B19B-073A637A30B8}" dt="2020-11-18T11:37:34.806" v="84" actId="22"/>
          <ac:spMkLst>
            <pc:docMk/>
            <pc:sldMk cId="2356209484" sldId="672"/>
            <ac:spMk id="6" creationId="{7735BEBA-9CC9-47A1-9C01-7595FE8EECED}"/>
          </ac:spMkLst>
        </pc:spChg>
        <pc:picChg chg="add mod">
          <ac:chgData name="Jakub Hofman" userId="53285062-d52a-4c88-bcdc-d767b8cc0044" providerId="ADAL" clId="{7F85169E-6190-41DD-B19B-073A637A30B8}" dt="2020-11-18T11:37:04.003" v="76"/>
          <ac:picMkLst>
            <pc:docMk/>
            <pc:sldMk cId="2356209484" sldId="672"/>
            <ac:picMk id="4" creationId="{47F1368F-49F3-4AE8-A418-4FCC4DAC2206}"/>
          </ac:picMkLst>
        </pc:picChg>
      </pc:sldChg>
      <pc:sldChg chg="addSp modSp add mod modNotes">
        <pc:chgData name="Jakub Hofman" userId="53285062-d52a-4c88-bcdc-d767b8cc0044" providerId="ADAL" clId="{7F85169E-6190-41DD-B19B-073A637A30B8}" dt="2020-11-18T11:37:37.313" v="85" actId="22"/>
        <pc:sldMkLst>
          <pc:docMk/>
          <pc:sldMk cId="2926502785" sldId="673"/>
        </pc:sldMkLst>
        <pc:spChg chg="add">
          <ac:chgData name="Jakub Hofman" userId="53285062-d52a-4c88-bcdc-d767b8cc0044" providerId="ADAL" clId="{7F85169E-6190-41DD-B19B-073A637A30B8}" dt="2020-11-18T11:37:37.313" v="85" actId="22"/>
          <ac:spMkLst>
            <pc:docMk/>
            <pc:sldMk cId="2926502785" sldId="673"/>
            <ac:spMk id="6" creationId="{D2D9D7FF-B912-42DD-94D6-9CBE5800C5B3}"/>
          </ac:spMkLst>
        </pc:spChg>
        <pc:picChg chg="add mod">
          <ac:chgData name="Jakub Hofman" userId="53285062-d52a-4c88-bcdc-d767b8cc0044" providerId="ADAL" clId="{7F85169E-6190-41DD-B19B-073A637A30B8}" dt="2020-11-18T11:37:14.915" v="81"/>
          <ac:picMkLst>
            <pc:docMk/>
            <pc:sldMk cId="2926502785" sldId="673"/>
            <ac:picMk id="4" creationId="{77B62194-C2BC-47E3-B6E6-8BCF49C6677E}"/>
          </ac:picMkLst>
        </pc:picChg>
      </pc:sldChg>
      <pc:sldChg chg="addSp modSp add del modNotes">
        <pc:chgData name="Jakub Hofman" userId="53285062-d52a-4c88-bcdc-d767b8cc0044" providerId="ADAL" clId="{7F85169E-6190-41DD-B19B-073A637A30B8}" dt="2020-11-18T11:47:51.464" v="116" actId="2696"/>
        <pc:sldMkLst>
          <pc:docMk/>
          <pc:sldMk cId="1964918288" sldId="674"/>
        </pc:sldMkLst>
        <pc:picChg chg="add mod">
          <ac:chgData name="Jakub Hofman" userId="53285062-d52a-4c88-bcdc-d767b8cc0044" providerId="ADAL" clId="{7F85169E-6190-41DD-B19B-073A637A30B8}" dt="2020-11-18T11:38:37.983" v="88"/>
          <ac:picMkLst>
            <pc:docMk/>
            <pc:sldMk cId="1964918288" sldId="674"/>
            <ac:picMk id="4" creationId="{96B968F1-9F1D-4955-9CEE-9B679A06214A}"/>
          </ac:picMkLst>
        </pc:picChg>
      </pc:sldChg>
      <pc:sldChg chg="addSp modSp add ord modNotes">
        <pc:chgData name="Jakub Hofman" userId="53285062-d52a-4c88-bcdc-d767b8cc0044" providerId="ADAL" clId="{7F85169E-6190-41DD-B19B-073A637A30B8}" dt="2020-11-18T11:46:04.146" v="114"/>
        <pc:sldMkLst>
          <pc:docMk/>
          <pc:sldMk cId="489693613" sldId="675"/>
        </pc:sldMkLst>
        <pc:picChg chg="add mod">
          <ac:chgData name="Jakub Hofman" userId="53285062-d52a-4c88-bcdc-d767b8cc0044" providerId="ADAL" clId="{7F85169E-6190-41DD-B19B-073A637A30B8}" dt="2020-11-18T11:38:53.552" v="93"/>
          <ac:picMkLst>
            <pc:docMk/>
            <pc:sldMk cId="489693613" sldId="675"/>
            <ac:picMk id="4" creationId="{8BC62B04-1426-4426-AF2D-3B13D3D7F49A}"/>
          </ac:picMkLst>
        </pc:picChg>
      </pc:sldChg>
      <pc:sldChg chg="addSp modSp add ord modNotes">
        <pc:chgData name="Jakub Hofman" userId="53285062-d52a-4c88-bcdc-d767b8cc0044" providerId="ADAL" clId="{7F85169E-6190-41DD-B19B-073A637A30B8}" dt="2020-11-18T11:42:00.022" v="112"/>
        <pc:sldMkLst>
          <pc:docMk/>
          <pc:sldMk cId="3913915023" sldId="676"/>
        </pc:sldMkLst>
        <pc:picChg chg="add mod">
          <ac:chgData name="Jakub Hofman" userId="53285062-d52a-4c88-bcdc-d767b8cc0044" providerId="ADAL" clId="{7F85169E-6190-41DD-B19B-073A637A30B8}" dt="2020-11-18T11:39:03.630" v="98"/>
          <ac:picMkLst>
            <pc:docMk/>
            <pc:sldMk cId="3913915023" sldId="676"/>
            <ac:picMk id="4" creationId="{FE412F81-9598-40CC-AE5C-DC250D091C4E}"/>
          </ac:picMkLst>
        </pc:picChg>
      </pc:sldChg>
    </pc:docChg>
  </pc:docChgLst>
  <pc:docChgLst>
    <pc:chgData name="Jakub Hofman" userId="53285062-d52a-4c88-bcdc-d767b8cc0044" providerId="ADAL" clId="{46871ECC-4671-4613-B2FB-3300B4BFB863}"/>
    <pc:docChg chg="addSld delSld modSld sldOrd">
      <pc:chgData name="Jakub Hofman" userId="53285062-d52a-4c88-bcdc-d767b8cc0044" providerId="ADAL" clId="{46871ECC-4671-4613-B2FB-3300B4BFB863}" dt="2021-11-01T11:38:08.706" v="58" actId="404"/>
      <pc:docMkLst>
        <pc:docMk/>
      </pc:docMkLst>
      <pc:sldChg chg="modSp mod">
        <pc:chgData name="Jakub Hofman" userId="53285062-d52a-4c88-bcdc-d767b8cc0044" providerId="ADAL" clId="{46871ECC-4671-4613-B2FB-3300B4BFB863}" dt="2021-11-01T11:15:11.063" v="4" actId="20577"/>
        <pc:sldMkLst>
          <pc:docMk/>
          <pc:sldMk cId="2664533426" sldId="269"/>
        </pc:sldMkLst>
        <pc:spChg chg="mod">
          <ac:chgData name="Jakub Hofman" userId="53285062-d52a-4c88-bcdc-d767b8cc0044" providerId="ADAL" clId="{46871ECC-4671-4613-B2FB-3300B4BFB863}" dt="2021-11-01T11:15:11.063" v="4" actId="20577"/>
          <ac:spMkLst>
            <pc:docMk/>
            <pc:sldMk cId="2664533426" sldId="269"/>
            <ac:spMk id="3" creationId="{00000000-0000-0000-0000-000000000000}"/>
          </ac:spMkLst>
        </pc:spChg>
      </pc:sldChg>
      <pc:sldChg chg="del">
        <pc:chgData name="Jakub Hofman" userId="53285062-d52a-4c88-bcdc-d767b8cc0044" providerId="ADAL" clId="{46871ECC-4671-4613-B2FB-3300B4BFB863}" dt="2021-11-01T11:20:47.231" v="34" actId="47"/>
        <pc:sldMkLst>
          <pc:docMk/>
          <pc:sldMk cId="3238836505" sldId="621"/>
        </pc:sldMkLst>
      </pc:sldChg>
      <pc:sldChg chg="del">
        <pc:chgData name="Jakub Hofman" userId="53285062-d52a-4c88-bcdc-d767b8cc0044" providerId="ADAL" clId="{46871ECC-4671-4613-B2FB-3300B4BFB863}" dt="2021-11-01T11:20:48.031" v="35" actId="47"/>
        <pc:sldMkLst>
          <pc:docMk/>
          <pc:sldMk cId="717421999" sldId="622"/>
        </pc:sldMkLst>
      </pc:sldChg>
      <pc:sldChg chg="del">
        <pc:chgData name="Jakub Hofman" userId="53285062-d52a-4c88-bcdc-d767b8cc0044" providerId="ADAL" clId="{46871ECC-4671-4613-B2FB-3300B4BFB863}" dt="2021-11-01T11:19:37.413" v="26" actId="47"/>
        <pc:sldMkLst>
          <pc:docMk/>
          <pc:sldMk cId="1391635318" sldId="623"/>
        </pc:sldMkLst>
      </pc:sldChg>
      <pc:sldChg chg="del">
        <pc:chgData name="Jakub Hofman" userId="53285062-d52a-4c88-bcdc-d767b8cc0044" providerId="ADAL" clId="{46871ECC-4671-4613-B2FB-3300B4BFB863}" dt="2021-11-01T11:19:39.944" v="27" actId="47"/>
        <pc:sldMkLst>
          <pc:docMk/>
          <pc:sldMk cId="3233888388" sldId="625"/>
        </pc:sldMkLst>
      </pc:sldChg>
      <pc:sldChg chg="del">
        <pc:chgData name="Jakub Hofman" userId="53285062-d52a-4c88-bcdc-d767b8cc0044" providerId="ADAL" clId="{46871ECC-4671-4613-B2FB-3300B4BFB863}" dt="2021-11-01T11:20:34.005" v="29" actId="47"/>
        <pc:sldMkLst>
          <pc:docMk/>
          <pc:sldMk cId="3127718288" sldId="628"/>
        </pc:sldMkLst>
      </pc:sldChg>
      <pc:sldChg chg="del">
        <pc:chgData name="Jakub Hofman" userId="53285062-d52a-4c88-bcdc-d767b8cc0044" providerId="ADAL" clId="{46871ECC-4671-4613-B2FB-3300B4BFB863}" dt="2021-11-01T11:20:34.005" v="29" actId="47"/>
        <pc:sldMkLst>
          <pc:docMk/>
          <pc:sldMk cId="685415613" sldId="629"/>
        </pc:sldMkLst>
      </pc:sldChg>
      <pc:sldChg chg="del">
        <pc:chgData name="Jakub Hofman" userId="53285062-d52a-4c88-bcdc-d767b8cc0044" providerId="ADAL" clId="{46871ECC-4671-4613-B2FB-3300B4BFB863}" dt="2021-11-01T11:20:34.005" v="29" actId="47"/>
        <pc:sldMkLst>
          <pc:docMk/>
          <pc:sldMk cId="1001810631" sldId="630"/>
        </pc:sldMkLst>
      </pc:sldChg>
      <pc:sldChg chg="add">
        <pc:chgData name="Jakub Hofman" userId="53285062-d52a-4c88-bcdc-d767b8cc0044" providerId="ADAL" clId="{46871ECC-4671-4613-B2FB-3300B4BFB863}" dt="2021-11-01T11:20:52.327" v="36"/>
        <pc:sldMkLst>
          <pc:docMk/>
          <pc:sldMk cId="839422638" sldId="631"/>
        </pc:sldMkLst>
      </pc:sldChg>
      <pc:sldChg chg="del">
        <pc:chgData name="Jakub Hofman" userId="53285062-d52a-4c88-bcdc-d767b8cc0044" providerId="ADAL" clId="{46871ECC-4671-4613-B2FB-3300B4BFB863}" dt="2021-11-01T11:20:41.450" v="30" actId="2696"/>
        <pc:sldMkLst>
          <pc:docMk/>
          <pc:sldMk cId="3766787970" sldId="631"/>
        </pc:sldMkLst>
      </pc:sldChg>
      <pc:sldChg chg="del">
        <pc:chgData name="Jakub Hofman" userId="53285062-d52a-4c88-bcdc-d767b8cc0044" providerId="ADAL" clId="{46871ECC-4671-4613-B2FB-3300B4BFB863}" dt="2021-11-01T11:20:41.450" v="30" actId="2696"/>
        <pc:sldMkLst>
          <pc:docMk/>
          <pc:sldMk cId="177046241" sldId="632"/>
        </pc:sldMkLst>
      </pc:sldChg>
      <pc:sldChg chg="add">
        <pc:chgData name="Jakub Hofman" userId="53285062-d52a-4c88-bcdc-d767b8cc0044" providerId="ADAL" clId="{46871ECC-4671-4613-B2FB-3300B4BFB863}" dt="2021-11-01T11:20:52.327" v="36"/>
        <pc:sldMkLst>
          <pc:docMk/>
          <pc:sldMk cId="2420240567" sldId="632"/>
        </pc:sldMkLst>
      </pc:sldChg>
      <pc:sldChg chg="del">
        <pc:chgData name="Jakub Hofman" userId="53285062-d52a-4c88-bcdc-d767b8cc0044" providerId="ADAL" clId="{46871ECC-4671-4613-B2FB-3300B4BFB863}" dt="2021-11-01T11:20:41.450" v="30" actId="2696"/>
        <pc:sldMkLst>
          <pc:docMk/>
          <pc:sldMk cId="603003877" sldId="633"/>
        </pc:sldMkLst>
      </pc:sldChg>
      <pc:sldChg chg="add">
        <pc:chgData name="Jakub Hofman" userId="53285062-d52a-4c88-bcdc-d767b8cc0044" providerId="ADAL" clId="{46871ECC-4671-4613-B2FB-3300B4BFB863}" dt="2021-11-01T11:20:52.327" v="36"/>
        <pc:sldMkLst>
          <pc:docMk/>
          <pc:sldMk cId="1670764743" sldId="633"/>
        </pc:sldMkLst>
      </pc:sldChg>
      <pc:sldChg chg="del">
        <pc:chgData name="Jakub Hofman" userId="53285062-d52a-4c88-bcdc-d767b8cc0044" providerId="ADAL" clId="{46871ECC-4671-4613-B2FB-3300B4BFB863}" dt="2021-11-01T11:20:44.104" v="32" actId="47"/>
        <pc:sldMkLst>
          <pc:docMk/>
          <pc:sldMk cId="2494195783" sldId="634"/>
        </pc:sldMkLst>
      </pc:sldChg>
      <pc:sldChg chg="addSp modSp mod ord">
        <pc:chgData name="Jakub Hofman" userId="53285062-d52a-4c88-bcdc-d767b8cc0044" providerId="ADAL" clId="{46871ECC-4671-4613-B2FB-3300B4BFB863}" dt="2021-11-01T11:31:52.920" v="52"/>
        <pc:sldMkLst>
          <pc:docMk/>
          <pc:sldMk cId="2664425169" sldId="650"/>
        </pc:sldMkLst>
        <pc:spChg chg="add mod">
          <ac:chgData name="Jakub Hofman" userId="53285062-d52a-4c88-bcdc-d767b8cc0044" providerId="ADAL" clId="{46871ECC-4671-4613-B2FB-3300B4BFB863}" dt="2021-11-01T11:17:42.609" v="25"/>
          <ac:spMkLst>
            <pc:docMk/>
            <pc:sldMk cId="2664425169" sldId="650"/>
            <ac:spMk id="3" creationId="{44BE60D5-15D9-4F2F-B573-E01ACC53F244}"/>
          </ac:spMkLst>
        </pc:spChg>
        <pc:spChg chg="add mod">
          <ac:chgData name="Jakub Hofman" userId="53285062-d52a-4c88-bcdc-d767b8cc0044" providerId="ADAL" clId="{46871ECC-4671-4613-B2FB-3300B4BFB863}" dt="2021-11-01T11:17:42.609" v="25"/>
          <ac:spMkLst>
            <pc:docMk/>
            <pc:sldMk cId="2664425169" sldId="650"/>
            <ac:spMk id="9" creationId="{8648880A-2F2A-4F97-B671-6D6D2A213DE6}"/>
          </ac:spMkLst>
        </pc:spChg>
        <pc:spChg chg="add mod">
          <ac:chgData name="Jakub Hofman" userId="53285062-d52a-4c88-bcdc-d767b8cc0044" providerId="ADAL" clId="{46871ECC-4671-4613-B2FB-3300B4BFB863}" dt="2021-11-01T11:17:42.609" v="25"/>
          <ac:spMkLst>
            <pc:docMk/>
            <pc:sldMk cId="2664425169" sldId="650"/>
            <ac:spMk id="10" creationId="{4506DA5D-C9C6-4B68-A9D5-F5534CA0695C}"/>
          </ac:spMkLst>
        </pc:spChg>
      </pc:sldChg>
      <pc:sldChg chg="del">
        <pc:chgData name="Jakub Hofman" userId="53285062-d52a-4c88-bcdc-d767b8cc0044" providerId="ADAL" clId="{46871ECC-4671-4613-B2FB-3300B4BFB863}" dt="2021-11-01T11:34:08.421" v="54" actId="47"/>
        <pc:sldMkLst>
          <pc:docMk/>
          <pc:sldMk cId="2582092289" sldId="651"/>
        </pc:sldMkLst>
      </pc:sldChg>
      <pc:sldChg chg="del">
        <pc:chgData name="Jakub Hofman" userId="53285062-d52a-4c88-bcdc-d767b8cc0044" providerId="ADAL" clId="{46871ECC-4671-4613-B2FB-3300B4BFB863}" dt="2021-11-01T11:20:46.350" v="33" actId="47"/>
        <pc:sldMkLst>
          <pc:docMk/>
          <pc:sldMk cId="1797570869" sldId="655"/>
        </pc:sldMkLst>
      </pc:sldChg>
      <pc:sldChg chg="del">
        <pc:chgData name="Jakub Hofman" userId="53285062-d52a-4c88-bcdc-d767b8cc0044" providerId="ADAL" clId="{46871ECC-4671-4613-B2FB-3300B4BFB863}" dt="2021-11-01T11:20:43.335" v="31" actId="47"/>
        <pc:sldMkLst>
          <pc:docMk/>
          <pc:sldMk cId="3042144658" sldId="656"/>
        </pc:sldMkLst>
      </pc:sldChg>
      <pc:sldChg chg="del">
        <pc:chgData name="Jakub Hofman" userId="53285062-d52a-4c88-bcdc-d767b8cc0044" providerId="ADAL" clId="{46871ECC-4671-4613-B2FB-3300B4BFB863}" dt="2021-11-01T11:38:02.218" v="57" actId="47"/>
        <pc:sldMkLst>
          <pc:docMk/>
          <pc:sldMk cId="3725423175" sldId="658"/>
        </pc:sldMkLst>
      </pc:sldChg>
      <pc:sldChg chg="del">
        <pc:chgData name="Jakub Hofman" userId="53285062-d52a-4c88-bcdc-d767b8cc0044" providerId="ADAL" clId="{46871ECC-4671-4613-B2FB-3300B4BFB863}" dt="2021-11-01T11:34:08.421" v="54" actId="47"/>
        <pc:sldMkLst>
          <pc:docMk/>
          <pc:sldMk cId="4115624747" sldId="667"/>
        </pc:sldMkLst>
      </pc:sldChg>
      <pc:sldChg chg="del">
        <pc:chgData name="Jakub Hofman" userId="53285062-d52a-4c88-bcdc-d767b8cc0044" providerId="ADAL" clId="{46871ECC-4671-4613-B2FB-3300B4BFB863}" dt="2021-11-01T11:34:08.421" v="54" actId="47"/>
        <pc:sldMkLst>
          <pc:docMk/>
          <pc:sldMk cId="2651797940" sldId="668"/>
        </pc:sldMkLst>
      </pc:sldChg>
      <pc:sldChg chg="addSp modSp mod">
        <pc:chgData name="Jakub Hofman" userId="53285062-d52a-4c88-bcdc-d767b8cc0044" providerId="ADAL" clId="{46871ECC-4671-4613-B2FB-3300B4BFB863}" dt="2021-11-01T11:24:35.909" v="43" actId="1076"/>
        <pc:sldMkLst>
          <pc:docMk/>
          <pc:sldMk cId="3982519927" sldId="671"/>
        </pc:sldMkLst>
        <pc:spChg chg="add mod">
          <ac:chgData name="Jakub Hofman" userId="53285062-d52a-4c88-bcdc-d767b8cc0044" providerId="ADAL" clId="{46871ECC-4671-4613-B2FB-3300B4BFB863}" dt="2021-11-01T11:24:35.909" v="43" actId="1076"/>
          <ac:spMkLst>
            <pc:docMk/>
            <pc:sldMk cId="3982519927" sldId="671"/>
            <ac:spMk id="10" creationId="{B2CFE34D-2FCE-4E5A-A2AB-E2B278531831}"/>
          </ac:spMkLst>
        </pc:spChg>
      </pc:sldChg>
      <pc:sldChg chg="del">
        <pc:chgData name="Jakub Hofman" userId="53285062-d52a-4c88-bcdc-d767b8cc0044" providerId="ADAL" clId="{46871ECC-4671-4613-B2FB-3300B4BFB863}" dt="2021-11-01T11:20:29.952" v="28" actId="47"/>
        <pc:sldMkLst>
          <pc:docMk/>
          <pc:sldMk cId="3913915023" sldId="676"/>
        </pc:sldMkLst>
      </pc:sldChg>
      <pc:sldChg chg="add">
        <pc:chgData name="Jakub Hofman" userId="53285062-d52a-4c88-bcdc-d767b8cc0044" providerId="ADAL" clId="{46871ECC-4671-4613-B2FB-3300B4BFB863}" dt="2021-11-01T11:26:41.516" v="45"/>
        <pc:sldMkLst>
          <pc:docMk/>
          <pc:sldMk cId="642070497" sldId="853"/>
        </pc:sldMkLst>
      </pc:sldChg>
      <pc:sldChg chg="add">
        <pc:chgData name="Jakub Hofman" userId="53285062-d52a-4c88-bcdc-d767b8cc0044" providerId="ADAL" clId="{46871ECC-4671-4613-B2FB-3300B4BFB863}" dt="2021-11-01T11:30:28.001" v="49"/>
        <pc:sldMkLst>
          <pc:docMk/>
          <pc:sldMk cId="3072317299" sldId="891"/>
        </pc:sldMkLst>
      </pc:sldChg>
      <pc:sldChg chg="add">
        <pc:chgData name="Jakub Hofman" userId="53285062-d52a-4c88-bcdc-d767b8cc0044" providerId="ADAL" clId="{46871ECC-4671-4613-B2FB-3300B4BFB863}" dt="2021-11-01T11:35:08.636" v="55"/>
        <pc:sldMkLst>
          <pc:docMk/>
          <pc:sldMk cId="1020415191" sldId="1076"/>
        </pc:sldMkLst>
      </pc:sldChg>
      <pc:sldChg chg="add">
        <pc:chgData name="Jakub Hofman" userId="53285062-d52a-4c88-bcdc-d767b8cc0044" providerId="ADAL" clId="{46871ECC-4671-4613-B2FB-3300B4BFB863}" dt="2021-11-01T11:24:59.521" v="44"/>
        <pc:sldMkLst>
          <pc:docMk/>
          <pc:sldMk cId="4106186028" sldId="1186"/>
        </pc:sldMkLst>
      </pc:sldChg>
      <pc:sldChg chg="add">
        <pc:chgData name="Jakub Hofman" userId="53285062-d52a-4c88-bcdc-d767b8cc0044" providerId="ADAL" clId="{46871ECC-4671-4613-B2FB-3300B4BFB863}" dt="2021-11-01T11:34:02.251" v="53"/>
        <pc:sldMkLst>
          <pc:docMk/>
          <pc:sldMk cId="1434288832" sldId="1193"/>
        </pc:sldMkLst>
      </pc:sldChg>
      <pc:sldChg chg="add">
        <pc:chgData name="Jakub Hofman" userId="53285062-d52a-4c88-bcdc-d767b8cc0044" providerId="ADAL" clId="{46871ECC-4671-4613-B2FB-3300B4BFB863}" dt="2021-11-01T11:34:02.251" v="53"/>
        <pc:sldMkLst>
          <pc:docMk/>
          <pc:sldMk cId="2610870407" sldId="1234"/>
        </pc:sldMkLst>
      </pc:sldChg>
      <pc:sldChg chg="add">
        <pc:chgData name="Jakub Hofman" userId="53285062-d52a-4c88-bcdc-d767b8cc0044" providerId="ADAL" clId="{46871ECC-4671-4613-B2FB-3300B4BFB863}" dt="2021-11-01T11:27:05.496" v="46"/>
        <pc:sldMkLst>
          <pc:docMk/>
          <pc:sldMk cId="2366986340" sldId="1244"/>
        </pc:sldMkLst>
      </pc:sldChg>
      <pc:sldChg chg="add">
        <pc:chgData name="Jakub Hofman" userId="53285062-d52a-4c88-bcdc-d767b8cc0044" providerId="ADAL" clId="{46871ECC-4671-4613-B2FB-3300B4BFB863}" dt="2021-11-01T11:34:02.251" v="53"/>
        <pc:sldMkLst>
          <pc:docMk/>
          <pc:sldMk cId="3421210490" sldId="1265"/>
        </pc:sldMkLst>
      </pc:sldChg>
      <pc:sldChg chg="add">
        <pc:chgData name="Jakub Hofman" userId="53285062-d52a-4c88-bcdc-d767b8cc0044" providerId="ADAL" clId="{46871ECC-4671-4613-B2FB-3300B4BFB863}" dt="2021-11-01T11:27:05.496" v="46"/>
        <pc:sldMkLst>
          <pc:docMk/>
          <pc:sldMk cId="2082457269" sldId="1282"/>
        </pc:sldMkLst>
      </pc:sldChg>
      <pc:sldChg chg="add del">
        <pc:chgData name="Jakub Hofman" userId="53285062-d52a-4c88-bcdc-d767b8cc0044" providerId="ADAL" clId="{46871ECC-4671-4613-B2FB-3300B4BFB863}" dt="2021-11-01T11:30:37.974" v="50"/>
        <pc:sldMkLst>
          <pc:docMk/>
          <pc:sldMk cId="3355281211" sldId="1300"/>
        </pc:sldMkLst>
      </pc:sldChg>
      <pc:sldChg chg="add">
        <pc:chgData name="Jakub Hofman" userId="53285062-d52a-4c88-bcdc-d767b8cc0044" providerId="ADAL" clId="{46871ECC-4671-4613-B2FB-3300B4BFB863}" dt="2021-11-01T11:34:02.251" v="53"/>
        <pc:sldMkLst>
          <pc:docMk/>
          <pc:sldMk cId="118471829" sldId="1301"/>
        </pc:sldMkLst>
      </pc:sldChg>
      <pc:sldChg chg="add">
        <pc:chgData name="Jakub Hofman" userId="53285062-d52a-4c88-bcdc-d767b8cc0044" providerId="ADAL" clId="{46871ECC-4671-4613-B2FB-3300B4BFB863}" dt="2021-11-01T11:34:02.251" v="53"/>
        <pc:sldMkLst>
          <pc:docMk/>
          <pc:sldMk cId="3997344257" sldId="1302"/>
        </pc:sldMkLst>
      </pc:sldChg>
      <pc:sldChg chg="modSp add mod">
        <pc:chgData name="Jakub Hofman" userId="53285062-d52a-4c88-bcdc-d767b8cc0044" providerId="ADAL" clId="{46871ECC-4671-4613-B2FB-3300B4BFB863}" dt="2021-11-01T11:38:08.706" v="58" actId="404"/>
        <pc:sldMkLst>
          <pc:docMk/>
          <pc:sldMk cId="1644754699" sldId="1309"/>
        </pc:sldMkLst>
        <pc:spChg chg="mod">
          <ac:chgData name="Jakub Hofman" userId="53285062-d52a-4c88-bcdc-d767b8cc0044" providerId="ADAL" clId="{46871ECC-4671-4613-B2FB-3300B4BFB863}" dt="2021-11-01T11:38:08.706" v="58" actId="404"/>
          <ac:spMkLst>
            <pc:docMk/>
            <pc:sldMk cId="1644754699" sldId="1309"/>
            <ac:spMk id="3" creationId="{C51DE516-5013-4736-8D6B-C228E8E26B3A}"/>
          </ac:spMkLst>
        </pc:spChg>
      </pc:sldChg>
    </pc:docChg>
  </pc:docChgLst>
  <pc:docChgLst>
    <pc:chgData name="Jakub Hofman" userId="53285062-d52a-4c88-bcdc-d767b8cc0044" providerId="ADAL" clId="{C9C81553-182D-4494-A677-4BC55F2DF20D}"/>
    <pc:docChg chg="undo custSel modSld sldOrd">
      <pc:chgData name="Jakub Hofman" userId="53285062-d52a-4c88-bcdc-d767b8cc0044" providerId="ADAL" clId="{C9C81553-182D-4494-A677-4BC55F2DF20D}" dt="2022-10-17T08:54:24.138" v="58"/>
      <pc:docMkLst>
        <pc:docMk/>
      </pc:docMkLst>
      <pc:sldChg chg="modSp mod">
        <pc:chgData name="Jakub Hofman" userId="53285062-d52a-4c88-bcdc-d767b8cc0044" providerId="ADAL" clId="{C9C81553-182D-4494-A677-4BC55F2DF20D}" dt="2022-10-17T08:30:57.440" v="7" actId="14100"/>
        <pc:sldMkLst>
          <pc:docMk/>
          <pc:sldMk cId="2664533426" sldId="269"/>
        </pc:sldMkLst>
        <pc:spChg chg="mod">
          <ac:chgData name="Jakub Hofman" userId="53285062-d52a-4c88-bcdc-d767b8cc0044" providerId="ADAL" clId="{C9C81553-182D-4494-A677-4BC55F2DF20D}" dt="2022-10-17T08:30:50.704" v="6" actId="20577"/>
          <ac:spMkLst>
            <pc:docMk/>
            <pc:sldMk cId="2664533426" sldId="269"/>
            <ac:spMk id="3" creationId="{00000000-0000-0000-0000-000000000000}"/>
          </ac:spMkLst>
        </pc:spChg>
        <pc:picChg chg="mod">
          <ac:chgData name="Jakub Hofman" userId="53285062-d52a-4c88-bcdc-d767b8cc0044" providerId="ADAL" clId="{C9C81553-182D-4494-A677-4BC55F2DF20D}" dt="2022-10-17T08:30:57.440" v="7" actId="14100"/>
          <ac:picMkLst>
            <pc:docMk/>
            <pc:sldMk cId="2664533426" sldId="269"/>
            <ac:picMk id="13" creationId="{442801B1-AC44-4209-B336-6D69925761C4}"/>
          </ac:picMkLst>
        </pc:picChg>
      </pc:sldChg>
      <pc:sldChg chg="addSp modSp">
        <pc:chgData name="Jakub Hofman" userId="53285062-d52a-4c88-bcdc-d767b8cc0044" providerId="ADAL" clId="{C9C81553-182D-4494-A677-4BC55F2DF20D}" dt="2022-10-17T08:38:46.535" v="20"/>
        <pc:sldMkLst>
          <pc:docMk/>
          <pc:sldMk cId="3845981288" sldId="619"/>
        </pc:sldMkLst>
        <pc:spChg chg="add mod">
          <ac:chgData name="Jakub Hofman" userId="53285062-d52a-4c88-bcdc-d767b8cc0044" providerId="ADAL" clId="{C9C81553-182D-4494-A677-4BC55F2DF20D}" dt="2022-10-17T08:38:46.535" v="20"/>
          <ac:spMkLst>
            <pc:docMk/>
            <pc:sldMk cId="3845981288" sldId="619"/>
            <ac:spMk id="6" creationId="{C1045D35-9981-4BB6-AA76-0DC32B806A45}"/>
          </ac:spMkLst>
        </pc:spChg>
      </pc:sldChg>
      <pc:sldChg chg="addSp delSp modSp mod">
        <pc:chgData name="Jakub Hofman" userId="53285062-d52a-4c88-bcdc-d767b8cc0044" providerId="ADAL" clId="{C9C81553-182D-4494-A677-4BC55F2DF20D}" dt="2022-10-17T08:38:43.359" v="19" actId="21"/>
        <pc:sldMkLst>
          <pc:docMk/>
          <pc:sldMk cId="3982519927" sldId="671"/>
        </pc:sldMkLst>
        <pc:spChg chg="add del mod">
          <ac:chgData name="Jakub Hofman" userId="53285062-d52a-4c88-bcdc-d767b8cc0044" providerId="ADAL" clId="{C9C81553-182D-4494-A677-4BC55F2DF20D}" dt="2022-10-17T08:38:43.359" v="19" actId="21"/>
          <ac:spMkLst>
            <pc:docMk/>
            <pc:sldMk cId="3982519927" sldId="671"/>
            <ac:spMk id="10" creationId="{B2CFE34D-2FCE-4E5A-A2AB-E2B278531831}"/>
          </ac:spMkLst>
        </pc:spChg>
        <pc:spChg chg="add del mod">
          <ac:chgData name="Jakub Hofman" userId="53285062-d52a-4c88-bcdc-d767b8cc0044" providerId="ADAL" clId="{C9C81553-182D-4494-A677-4BC55F2DF20D}" dt="2022-10-17T08:38:42.847" v="18"/>
          <ac:spMkLst>
            <pc:docMk/>
            <pc:sldMk cId="3982519927" sldId="671"/>
            <ac:spMk id="11" creationId="{D7DAFA57-6481-4E2F-92EC-ABC7785D2CF5}"/>
          </ac:spMkLst>
        </pc:spChg>
        <pc:picChg chg="ord">
          <ac:chgData name="Jakub Hofman" userId="53285062-d52a-4c88-bcdc-d767b8cc0044" providerId="ADAL" clId="{C9C81553-182D-4494-A677-4BC55F2DF20D}" dt="2022-10-17T08:38:16.486" v="15" actId="166"/>
          <ac:picMkLst>
            <pc:docMk/>
            <pc:sldMk cId="3982519927" sldId="671"/>
            <ac:picMk id="13" creationId="{00000000-0000-0000-0000-000000000000}"/>
          </ac:picMkLst>
        </pc:picChg>
      </pc:sldChg>
      <pc:sldChg chg="ord">
        <pc:chgData name="Jakub Hofman" userId="53285062-d52a-4c88-bcdc-d767b8cc0044" providerId="ADAL" clId="{C9C81553-182D-4494-A677-4BC55F2DF20D}" dt="2022-10-17T08:54:18.472" v="56"/>
        <pc:sldMkLst>
          <pc:docMk/>
          <pc:sldMk cId="1434288832" sldId="1193"/>
        </pc:sldMkLst>
      </pc:sldChg>
      <pc:sldChg chg="ord">
        <pc:chgData name="Jakub Hofman" userId="53285062-d52a-4c88-bcdc-d767b8cc0044" providerId="ADAL" clId="{C9C81553-182D-4494-A677-4BC55F2DF20D}" dt="2022-10-17T08:54:24.138" v="58"/>
        <pc:sldMkLst>
          <pc:docMk/>
          <pc:sldMk cId="2610870407" sldId="1234"/>
        </pc:sldMkLst>
      </pc:sldChg>
      <pc:sldChg chg="modSp mod">
        <pc:chgData name="Jakub Hofman" userId="53285062-d52a-4c88-bcdc-d767b8cc0044" providerId="ADAL" clId="{C9C81553-182D-4494-A677-4BC55F2DF20D}" dt="2022-10-17T08:47:37.936" v="54" actId="1076"/>
        <pc:sldMkLst>
          <pc:docMk/>
          <pc:sldMk cId="3421210490" sldId="1265"/>
        </pc:sldMkLst>
        <pc:spChg chg="mod">
          <ac:chgData name="Jakub Hofman" userId="53285062-d52a-4c88-bcdc-d767b8cc0044" providerId="ADAL" clId="{C9C81553-182D-4494-A677-4BC55F2DF20D}" dt="2022-10-17T08:47:31.085" v="53" actId="20577"/>
          <ac:spMkLst>
            <pc:docMk/>
            <pc:sldMk cId="3421210490" sldId="1265"/>
            <ac:spMk id="3" creationId="{7C93C84E-D808-43E4-89A0-099D7B81A670}"/>
          </ac:spMkLst>
        </pc:spChg>
        <pc:spChg chg="mod">
          <ac:chgData name="Jakub Hofman" userId="53285062-d52a-4c88-bcdc-d767b8cc0044" providerId="ADAL" clId="{C9C81553-182D-4494-A677-4BC55F2DF20D}" dt="2022-10-17T08:47:37.936" v="54" actId="1076"/>
          <ac:spMkLst>
            <pc:docMk/>
            <pc:sldMk cId="3421210490" sldId="1265"/>
            <ac:spMk id="6" creationId="{60CEBE7D-3C0E-4E47-9DF5-95A54AE41628}"/>
          </ac:spMkLst>
        </pc:spChg>
        <pc:spChg chg="mod">
          <ac:chgData name="Jakub Hofman" userId="53285062-d52a-4c88-bcdc-d767b8cc0044" providerId="ADAL" clId="{C9C81553-182D-4494-A677-4BC55F2DF20D}" dt="2022-10-17T08:46:03.756" v="24" actId="1076"/>
          <ac:spMkLst>
            <pc:docMk/>
            <pc:sldMk cId="3421210490" sldId="1265"/>
            <ac:spMk id="9" creationId="{775D0E58-07C6-49E2-B7C2-CEF9523B24A0}"/>
          </ac:spMkLst>
        </pc:spChg>
        <pc:picChg chg="mod">
          <ac:chgData name="Jakub Hofman" userId="53285062-d52a-4c88-bcdc-d767b8cc0044" providerId="ADAL" clId="{C9C81553-182D-4494-A677-4BC55F2DF20D}" dt="2022-10-17T08:46:00.700" v="23" actId="1076"/>
          <ac:picMkLst>
            <pc:docMk/>
            <pc:sldMk cId="3421210490" sldId="1265"/>
            <ac:picMk id="7" creationId="{F53286AE-F5A1-4F9F-B6C7-5069EEBA008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Poll</a:t>
            </a:r>
            <a:r>
              <a:rPr lang="cs-CZ" dirty="0"/>
              <a:t> </a:t>
            </a:r>
            <a:r>
              <a:rPr lang="cs-CZ" dirty="0" err="1"/>
              <a:t>Title</a:t>
            </a:r>
            <a:r>
              <a:rPr lang="cs-CZ" dirty="0"/>
              <a:t>: Jak se teď cítíte?
https://www.polleverywhere.com/multiple_choice_polls/7jsWLjPDFeWL4DQBj0wPT?flow=Default&amp;onscreen=persist</a:t>
            </a:r>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360688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Jakými degradačními faktory je půda ohrožena ?
https://www.polleverywhere.com/discourses/XnyfrFjfqx1C0jdyKU1xZ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14</a:t>
            </a:fld>
            <a:endParaRPr lang="cs-CZ" altLang="cs-CZ"/>
          </a:p>
        </p:txBody>
      </p:sp>
      <p:sp>
        <p:nvSpPr>
          <p:cNvPr id="5" name="TextovéPole 4">
            <a:extLst>
              <a:ext uri="{FF2B5EF4-FFF2-40B4-BE49-F238E27FC236}">
                <a16:creationId xmlns:a16="http://schemas.microsoft.com/office/drawing/2014/main" id="{BEFF797D-92C0-47D5-B174-8BBDC0C2D430}"/>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2522665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latin typeface="Arial" panose="020B0604020202020204" pitchFamily="34" charset="0"/>
              </a:rPr>
              <a:t>Žel, v současném světě je půda vystavena celé řadě </a:t>
            </a:r>
            <a:r>
              <a:rPr lang="cs-CZ" altLang="cs-CZ" b="1" dirty="0">
                <a:latin typeface="Arial" panose="020B0604020202020204" pitchFamily="34" charset="0"/>
              </a:rPr>
              <a:t>degradačních faktorů</a:t>
            </a:r>
            <a:r>
              <a:rPr lang="cs-CZ" altLang="cs-CZ" dirty="0">
                <a:latin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latin typeface="Arial" panose="020B0604020202020204" pitchFamily="34" charset="0"/>
              </a:rPr>
              <a:t>Různé studie</a:t>
            </a:r>
            <a:r>
              <a:rPr lang="cs-CZ" altLang="cs-CZ" baseline="0" dirty="0">
                <a:latin typeface="Arial" panose="020B0604020202020204" pitchFamily="34" charset="0"/>
              </a:rPr>
              <a:t> uvádí, že </a:t>
            </a:r>
            <a:r>
              <a:rPr lang="cs-CZ" altLang="cs-CZ" b="1" baseline="0" dirty="0">
                <a:latin typeface="Arial" panose="020B0604020202020204" pitchFamily="34" charset="0"/>
              </a:rPr>
              <a:t>až 23% půdy</a:t>
            </a:r>
            <a:r>
              <a:rPr lang="cs-CZ" altLang="cs-CZ" baseline="0" dirty="0">
                <a:latin typeface="Arial" panose="020B0604020202020204" pitchFamily="34" charset="0"/>
              </a:rPr>
              <a:t> na světě je nějakým způsobem degradováno, přičemž u zemědělské půdy je to až 40%. </a:t>
            </a:r>
            <a:endParaRPr lang="en-US" noProof="0" dirty="0"/>
          </a:p>
          <a:p>
            <a:pPr eaLnBrk="1" hangingPunct="1"/>
            <a:endParaRPr lang="cs-CZ" altLang="cs-CZ" dirty="0">
              <a:latin typeface="Arial" panose="020B0604020202020204" pitchFamily="34" charset="0"/>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15</a:t>
            </a:fld>
            <a:endParaRPr lang="cs-CZ" altLang="cs-CZ"/>
          </a:p>
        </p:txBody>
      </p:sp>
    </p:spTree>
    <p:extLst>
      <p:ext uri="{BB962C8B-B14F-4D97-AF65-F5344CB8AC3E}">
        <p14:creationId xmlns:p14="http://schemas.microsoft.com/office/powerpoint/2010/main" val="508838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Jak dlouho vzniká v našich klimatických podmínkách vznik úrodné půdy (cca 100 cm) z původní zvětralé horniny?
https://www.polleverywhere.com/multiple_choice_polls/NWymS8H6xxPizGp54dUuB?flow=Default&amp;onscreen=persist</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17</a:t>
            </a:fld>
            <a:endParaRPr lang="cs-CZ" altLang="cs-CZ"/>
          </a:p>
        </p:txBody>
      </p:sp>
      <p:sp>
        <p:nvSpPr>
          <p:cNvPr id="5" name="TextovéPole 4">
            <a:extLst>
              <a:ext uri="{FF2B5EF4-FFF2-40B4-BE49-F238E27FC236}">
                <a16:creationId xmlns:a16="http://schemas.microsoft.com/office/drawing/2014/main" id="{6E991788-0D3F-44DA-9635-2669B457CDD4}"/>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4147214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3C490529-536B-4E84-B3BB-2C5B69121BEE}" type="slidenum">
              <a:rPr lang="cs-CZ" smtClean="0"/>
              <a:pPr/>
              <a:t>19</a:t>
            </a:fld>
            <a:endParaRPr lang="cs-CZ"/>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679450" y="4681538"/>
            <a:ext cx="5426075" cy="4437062"/>
          </a:xfrm>
          <a:noFill/>
          <a:ln/>
        </p:spPr>
        <p:txBody>
          <a:bodyPr/>
          <a:lstStyle/>
          <a:p>
            <a:pPr algn="just" eaLnBrk="1" hangingPunct="1"/>
            <a:r>
              <a:rPr lang="cs-CZ" altLang="ja-JP"/>
              <a:t>V současném světě je však vystavena celé řadě degradačních faktorů, přičemž jeden z nejvýznamnějších je kontaminace. </a:t>
            </a:r>
            <a:endParaRPr lang="cs-CZ"/>
          </a:p>
        </p:txBody>
      </p:sp>
    </p:spTree>
    <p:extLst>
      <p:ext uri="{BB962C8B-B14F-4D97-AF65-F5344CB8AC3E}">
        <p14:creationId xmlns:p14="http://schemas.microsoft.com/office/powerpoint/2010/main" val="1157836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b="1" noProof="0" dirty="0"/>
              <a:t>Unfortunately</a:t>
            </a:r>
            <a:r>
              <a:rPr lang="en-US" noProof="0" dirty="0"/>
              <a:t> soils all over the World are facing to plenty of threats</a:t>
            </a:r>
            <a:r>
              <a:rPr lang="en-US" baseline="0" noProof="0" dirty="0"/>
              <a:t>, especially erosion, sealing, compaction, loss of C, biodiversity decrease and </a:t>
            </a:r>
            <a:r>
              <a:rPr lang="en-US" b="1" baseline="0" noProof="0" dirty="0"/>
              <a:t>pollution</a:t>
            </a:r>
          </a:p>
          <a:p>
            <a:r>
              <a:rPr lang="en-US" noProof="0" dirty="0"/>
              <a:t>world = 8 700 Mha</a:t>
            </a:r>
            <a:r>
              <a:rPr lang="en-US" baseline="0" noProof="0" dirty="0"/>
              <a:t>, 2 000 Mha degraded </a:t>
            </a:r>
            <a:r>
              <a:rPr lang="en-US" b="1" baseline="0" noProof="0" dirty="0"/>
              <a:t>(23%)</a:t>
            </a:r>
          </a:p>
          <a:p>
            <a:r>
              <a:rPr lang="en-US" b="1" baseline="0" noProof="0" dirty="0"/>
              <a:t>38% agriculture land</a:t>
            </a:r>
          </a:p>
          <a:p>
            <a:r>
              <a:rPr lang="en-US" baseline="0" noProof="0" dirty="0"/>
              <a:t>21% pasture</a:t>
            </a:r>
          </a:p>
          <a:p>
            <a:r>
              <a:rPr lang="en-US" baseline="0" noProof="0" dirty="0"/>
              <a:t>18% forests, bush</a:t>
            </a:r>
          </a:p>
          <a:p>
            <a:endParaRPr lang="en-US" b="1" baseline="0" noProof="0" dirty="0"/>
          </a:p>
          <a:p>
            <a:r>
              <a:rPr lang="en-US" b="0" baseline="0" noProof="0" dirty="0"/>
              <a:t>With all related negative impacts for the ecosystem and human</a:t>
            </a:r>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21</a:t>
            </a:fld>
            <a:endParaRPr lang="cs-CZ" altLang="cs-CZ"/>
          </a:p>
        </p:txBody>
      </p:sp>
    </p:spTree>
    <p:extLst>
      <p:ext uri="{BB962C8B-B14F-4D97-AF65-F5344CB8AC3E}">
        <p14:creationId xmlns:p14="http://schemas.microsoft.com/office/powerpoint/2010/main" val="2508883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22</a:t>
            </a:fld>
            <a:endParaRPr lang="cs-CZ" altLang="cs-CZ"/>
          </a:p>
        </p:txBody>
      </p:sp>
    </p:spTree>
    <p:extLst>
      <p:ext uri="{BB962C8B-B14F-4D97-AF65-F5344CB8AC3E}">
        <p14:creationId xmlns:p14="http://schemas.microsoft.com/office/powerpoint/2010/main" val="2219344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sz="1200" b="0" i="0"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200" b="0" i="0" u="none" strike="noStrike" kern="1200" baseline="0" noProof="0" dirty="0" err="1">
                <a:solidFill>
                  <a:schemeClr val="tx1"/>
                </a:solidFill>
                <a:latin typeface="Arial" panose="020B0604020202020204" pitchFamily="34" charset="0"/>
                <a:ea typeface="+mn-ea"/>
                <a:cs typeface="+mn-cs"/>
              </a:rPr>
              <a:t>Mha</a:t>
            </a:r>
            <a:r>
              <a:rPr lang="en-US" sz="1200" b="0" i="0" u="none" strike="noStrike" kern="1200" baseline="0" noProof="0" dirty="0">
                <a:solidFill>
                  <a:schemeClr val="tx1"/>
                </a:solidFill>
                <a:latin typeface="Arial" panose="020B0604020202020204" pitchFamily="34" charset="0"/>
                <a:ea typeface="+mn-ea"/>
                <a:cs typeface="+mn-cs"/>
              </a:rPr>
              <a:t> from crop production – corresponds to all arable land in India (FAO, 2015)</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23</a:t>
            </a:fld>
            <a:endParaRPr lang="cs-CZ" altLang="cs-CZ"/>
          </a:p>
        </p:txBody>
      </p:sp>
    </p:spTree>
    <p:extLst>
      <p:ext uri="{BB962C8B-B14F-4D97-AF65-F5344CB8AC3E}">
        <p14:creationId xmlns:p14="http://schemas.microsoft.com/office/powerpoint/2010/main" val="1353509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24</a:t>
            </a:fld>
            <a:endParaRPr lang="cs-CZ" altLang="cs-CZ"/>
          </a:p>
        </p:txBody>
      </p:sp>
    </p:spTree>
    <p:extLst>
      <p:ext uri="{BB962C8B-B14F-4D97-AF65-F5344CB8AC3E}">
        <p14:creationId xmlns:p14="http://schemas.microsoft.com/office/powerpoint/2010/main" val="99143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eaLnBrk="1" hangingPunct="1"/>
            <a:r>
              <a:rPr lang="cs-CZ" altLang="cs-CZ" dirty="0">
                <a:latin typeface="Arial" panose="020B0604020202020204" pitchFamily="34" charset="0"/>
              </a:rPr>
              <a:t>Jeden z nejvýznamnějších degradačních faktorů je </a:t>
            </a:r>
            <a:r>
              <a:rPr lang="cs-CZ" altLang="cs-CZ" b="1" dirty="0">
                <a:latin typeface="Arial" panose="020B0604020202020204" pitchFamily="34" charset="0"/>
              </a:rPr>
              <a:t>kontaminace</a:t>
            </a:r>
            <a:r>
              <a:rPr lang="cs-CZ" altLang="cs-CZ" dirty="0">
                <a:latin typeface="Arial" panose="020B0604020202020204" pitchFamily="34" charset="0"/>
              </a:rPr>
              <a:t>.</a:t>
            </a:r>
            <a:r>
              <a:rPr lang="cs-CZ" altLang="cs-CZ" baseline="0" dirty="0">
                <a:latin typeface="Arial" panose="020B0604020202020204" pitchFamily="34" charset="0"/>
              </a:rPr>
              <a:t> Má významné dopady na </a:t>
            </a:r>
            <a:r>
              <a:rPr lang="cs-CZ" altLang="cs-CZ" b="1" baseline="0" dirty="0">
                <a:latin typeface="Arial" panose="020B0604020202020204" pitchFamily="34" charset="0"/>
              </a:rPr>
              <a:t>zdraví ekosystémů a lidí</a:t>
            </a:r>
            <a:r>
              <a:rPr lang="cs-CZ" altLang="cs-CZ" baseline="0" dirty="0">
                <a:latin typeface="Arial" panose="020B0604020202020204" pitchFamily="34" charset="0"/>
              </a:rPr>
              <a:t>. </a:t>
            </a:r>
          </a:p>
          <a:p>
            <a:pPr eaLnBrk="1" hangingPunct="1"/>
            <a:r>
              <a:rPr lang="cs-CZ" altLang="cs-CZ" dirty="0">
                <a:latin typeface="Arial" panose="020B0604020202020204" pitchFamily="34" charset="0"/>
              </a:rPr>
              <a:t>Po celém světě jsou miliony kontaminovaných lokalit (např. v EU 3-3,5 mil v ČR 7-10 tis) a další místa jsou ohroženy vstupem toxických látek z průmyslu, dopravy a zemědělství</a:t>
            </a:r>
          </a:p>
          <a:p>
            <a:pPr eaLnBrk="1" hangingPunct="1"/>
            <a:r>
              <a:rPr lang="en-US" noProof="0" dirty="0"/>
              <a:t>Soil contamination is one of the threats,</a:t>
            </a:r>
            <a:r>
              <a:rPr lang="en-US" baseline="0" noProof="0" dirty="0"/>
              <a:t> comprising to about 10% of all degradations by area but being one of the most influencing and expensive threats.</a:t>
            </a:r>
          </a:p>
          <a:p>
            <a:r>
              <a:rPr lang="en-US" noProof="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cs-CZ" sz="1200" noProof="0" dirty="0"/>
              <a:t>NOT expenses for damaged soil ecological functions.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cs-CZ" sz="1200" noProof="0" dirty="0"/>
              <a:t>INCLUDES:</a:t>
            </a:r>
            <a:r>
              <a:rPr lang="en-US" altLang="cs-CZ" sz="1200" baseline="0" noProof="0" dirty="0"/>
              <a:t> d</a:t>
            </a:r>
            <a:r>
              <a:rPr lang="en-US" altLang="cs-CZ" sz="1200" noProof="0" dirty="0"/>
              <a:t>amage of infrastructures – erosion, sediments, increased health-care for people exposed to contamination, cleaning up water, sediment disposal, decrease of soil price, harder control of food</a:t>
            </a:r>
          </a:p>
          <a:p>
            <a:r>
              <a:rPr lang="en-US" altLang="cs-CZ" noProof="0" dirty="0"/>
              <a:t>42 % of the total expenditure on the management of contaminated sites comes from public budgets</a:t>
            </a:r>
          </a:p>
          <a:p>
            <a:r>
              <a:rPr lang="en-US" altLang="cs-CZ" noProof="0" dirty="0"/>
              <a:t>annual national expenditures for the management of contaminated sites are on average about EUR 10.7 per capita </a:t>
            </a:r>
          </a:p>
          <a:p>
            <a:r>
              <a:rPr lang="en-US" altLang="cs-CZ" noProof="0" dirty="0"/>
              <a:t>around 81 % of the annual national expenditures for the management of contaminated sites is spent on remediation measures, while only 15 % is spent on site investigations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noProof="0" dirty="0"/>
              <a:t>each year 700 000 deaths due</a:t>
            </a:r>
            <a:r>
              <a:rPr lang="en-US" baseline="0" noProof="0" dirty="0"/>
              <a:t> to ATB resistant bacteria; these bacteria will kill more people than cancer up to 2050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noProof="0" dirty="0" err="1"/>
              <a:t>Oldeman</a:t>
            </a:r>
            <a:r>
              <a:rPr lang="en-US" noProof="0" dirty="0"/>
              <a:t> 94: 19 Mha of contaminated land (2% Europe)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sz="1200" noProof="0" dirty="0"/>
          </a:p>
          <a:p>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27</a:t>
            </a:fld>
            <a:endParaRPr lang="cs-CZ" altLang="cs-CZ"/>
          </a:p>
        </p:txBody>
      </p:sp>
    </p:spTree>
    <p:extLst>
      <p:ext uri="{BB962C8B-B14F-4D97-AF65-F5344CB8AC3E}">
        <p14:creationId xmlns:p14="http://schemas.microsoft.com/office/powerpoint/2010/main" val="3033908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r>
              <a:rPr lang="cs-CZ" dirty="0"/>
              <a:t>naším cílem bylo ....</a:t>
            </a:r>
            <a:endParaRPr lang="en-US"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28</a:t>
            </a:fld>
            <a:endParaRPr lang="cs-CZ" altLang="cs-CZ"/>
          </a:p>
        </p:txBody>
      </p:sp>
    </p:spTree>
    <p:extLst>
      <p:ext uri="{BB962C8B-B14F-4D97-AF65-F5344CB8AC3E}">
        <p14:creationId xmlns:p14="http://schemas.microsoft.com/office/powerpoint/2010/main" val="3254105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a:t>
            </a:r>
            <a:r>
              <a:rPr lang="cs-CZ" dirty="0" err="1"/>
              <a:t>Poll</a:t>
            </a:r>
            <a:r>
              <a:rPr lang="cs-CZ" dirty="0"/>
              <a:t> </a:t>
            </a:r>
            <a:r>
              <a:rPr lang="cs-CZ" dirty="0" err="1"/>
              <a:t>Title</a:t>
            </a:r>
            <a:r>
              <a:rPr lang="cs-CZ" dirty="0"/>
              <a:t>: Jaké slovo / slovní spojení se vám asociuje, když se řekne půda?
https://www.polleverywhere.com/free_text_polls/IG3UY94533JRpvG9NYHgL</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a:t>
            </a:fld>
            <a:endParaRPr lang="cs-CZ" altLang="cs-CZ"/>
          </a:p>
        </p:txBody>
      </p:sp>
      <p:sp>
        <p:nvSpPr>
          <p:cNvPr id="5" name="TextovéPole 4">
            <a:extLst>
              <a:ext uri="{FF2B5EF4-FFF2-40B4-BE49-F238E27FC236}">
                <a16:creationId xmlns:a16="http://schemas.microsoft.com/office/drawing/2014/main" id="{10E936C6-15CF-4640-82DB-5224DEF5DA91}"/>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3485315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4863DE8-E2E2-45BC-8F52-6A5F794E3F31}" type="slidenum">
              <a:rPr lang="cs-CZ" smtClean="0"/>
              <a:pPr>
                <a:defRPr/>
              </a:pPr>
              <a:t>29</a:t>
            </a:fld>
            <a:endParaRPr lang="cs-CZ"/>
          </a:p>
        </p:txBody>
      </p:sp>
    </p:spTree>
    <p:extLst>
      <p:ext uri="{BB962C8B-B14F-4D97-AF65-F5344CB8AC3E}">
        <p14:creationId xmlns:p14="http://schemas.microsoft.com/office/powerpoint/2010/main" val="3926958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30</a:t>
            </a:fld>
            <a:endParaRPr lang="cs-CZ" altLang="cs-CZ"/>
          </a:p>
        </p:txBody>
      </p:sp>
    </p:spTree>
    <p:extLst>
      <p:ext uri="{BB962C8B-B14F-4D97-AF65-F5344CB8AC3E}">
        <p14:creationId xmlns:p14="http://schemas.microsoft.com/office/powerpoint/2010/main" val="1837974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noProof="0" dirty="0"/>
              <a:t>The soil contamination has of course wide influence on both ecosystems, especially living fraction of soils .... and directly or indirectly (via damaged</a:t>
            </a:r>
            <a:r>
              <a:rPr lang="en-US" baseline="0" noProof="0" dirty="0"/>
              <a:t> ecosystem functions ...) on human society.</a:t>
            </a:r>
            <a:endParaRPr lang="en-US" noProof="0" dirty="0"/>
          </a:p>
          <a:p>
            <a:endParaRPr lang="cs-CZ" noProof="0" dirty="0"/>
          </a:p>
          <a:p>
            <a:r>
              <a:rPr lang="en-US" noProof="0" dirty="0"/>
              <a:t>Soil hosts a quarter of planet biodiversity; teaspoon contains more organisms than all people on the Earth</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31</a:t>
            </a:fld>
            <a:endParaRPr lang="cs-CZ" altLang="cs-CZ"/>
          </a:p>
        </p:txBody>
      </p:sp>
    </p:spTree>
    <p:extLst>
      <p:ext uri="{BB962C8B-B14F-4D97-AF65-F5344CB8AC3E}">
        <p14:creationId xmlns:p14="http://schemas.microsoft.com/office/powerpoint/2010/main" val="105895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r>
              <a:rPr lang="cs-CZ" dirty="0" err="1"/>
              <a:t>Poll</a:t>
            </a:r>
            <a:r>
              <a:rPr lang="cs-CZ" dirty="0"/>
              <a:t> </a:t>
            </a:r>
            <a:r>
              <a:rPr lang="cs-CZ" dirty="0" err="1"/>
              <a:t>Title</a:t>
            </a:r>
            <a:r>
              <a:rPr lang="cs-CZ" dirty="0"/>
              <a:t>: Jaké funkce/role plní půda pro člověka či pro ekosystém?
https://www.polleverywhere.com/discourses/4ctIKt65ypa43lOdCR60K</a:t>
            </a:r>
            <a:endParaRPr lang="cs-CZ" baseline="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3</a:t>
            </a:fld>
            <a:endParaRPr lang="en-GB" altLang="cs-CZ" dirty="0"/>
          </a:p>
        </p:txBody>
      </p:sp>
    </p:spTree>
    <p:extLst>
      <p:ext uri="{BB962C8B-B14F-4D97-AF65-F5344CB8AC3E}">
        <p14:creationId xmlns:p14="http://schemas.microsoft.com/office/powerpoint/2010/main" val="1640787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r>
              <a:rPr lang="cs-CZ" altLang="cs-CZ" b="1" dirty="0">
                <a:latin typeface="Arial" panose="020B0604020202020204" pitchFamily="34" charset="0"/>
              </a:rPr>
              <a:t>Půda je </a:t>
            </a:r>
            <a:r>
              <a:rPr lang="cs-CZ" altLang="cs-CZ" dirty="0">
                <a:latin typeface="Arial" panose="020B0604020202020204" pitchFamily="34" charset="0"/>
              </a:rPr>
              <a:t>komplexní a složitý ekosystém, </a:t>
            </a:r>
            <a:r>
              <a:rPr lang="cs-CZ" altLang="cs-CZ" b="1" dirty="0">
                <a:latin typeface="Arial" panose="020B0604020202020204" pitchFamily="34" charset="0"/>
              </a:rPr>
              <a:t>klíčová složka suchozemských ekosystémů</a:t>
            </a:r>
            <a:r>
              <a:rPr lang="cs-CZ" altLang="cs-CZ" dirty="0">
                <a:latin typeface="Arial" panose="020B0604020202020204" pitchFamily="34" charset="0"/>
              </a:rPr>
              <a:t>, </a:t>
            </a:r>
            <a:r>
              <a:rPr lang="cs-CZ" altLang="cs-CZ" b="1" dirty="0">
                <a:latin typeface="Arial" panose="020B0604020202020204" pitchFamily="34" charset="0"/>
              </a:rPr>
              <a:t>nenahraditelný a těžko obnovitelný přírodní zdroj</a:t>
            </a:r>
            <a:r>
              <a:rPr lang="cs-CZ" altLang="cs-CZ" dirty="0">
                <a:latin typeface="Arial" panose="020B0604020202020204" pitchFamily="34" charset="0"/>
              </a:rPr>
              <a:t>, má celou řadu významných a nenahraditelných </a:t>
            </a:r>
            <a:r>
              <a:rPr lang="cs-CZ" altLang="cs-CZ" b="1" dirty="0">
                <a:latin typeface="Arial" panose="020B0604020202020204" pitchFamily="34" charset="0"/>
              </a:rPr>
              <a:t>funkcí pro</a:t>
            </a:r>
            <a:r>
              <a:rPr lang="cs-CZ" altLang="cs-CZ" b="1" baseline="0" dirty="0">
                <a:latin typeface="Arial" panose="020B0604020202020204" pitchFamily="34" charset="0"/>
              </a:rPr>
              <a:t> člověka a ekosystémy </a:t>
            </a:r>
            <a:r>
              <a:rPr lang="cs-CZ" altLang="cs-CZ" baseline="0" dirty="0">
                <a:latin typeface="Arial" panose="020B0604020202020204" pitchFamily="34" charset="0"/>
              </a:rPr>
              <a:t>(</a:t>
            </a:r>
            <a:r>
              <a:rPr lang="cs-CZ" altLang="cs-CZ" dirty="0">
                <a:latin typeface="Arial" panose="020B0604020202020204" pitchFamily="34" charset="0"/>
              </a:rPr>
              <a:t>dnes hovoříme o tzv. </a:t>
            </a:r>
            <a:r>
              <a:rPr lang="cs-CZ" altLang="cs-CZ" b="1" dirty="0">
                <a:latin typeface="Arial" panose="020B0604020202020204" pitchFamily="34" charset="0"/>
              </a:rPr>
              <a:t>ekosystémových službách</a:t>
            </a:r>
            <a:r>
              <a:rPr lang="cs-CZ" altLang="cs-CZ" dirty="0">
                <a:latin typeface="Arial" panose="020B0604020202020204" pitchFamily="34" charset="0"/>
              </a:rPr>
              <a:t>).</a:t>
            </a:r>
            <a:r>
              <a:rPr lang="cs-CZ" altLang="cs-CZ" baseline="0" dirty="0">
                <a:latin typeface="Arial" panose="020B0604020202020204" pitchFamily="34" charset="0"/>
              </a:rPr>
              <a:t> </a:t>
            </a:r>
            <a:endParaRPr lang="cs-CZ" altLang="cs-CZ"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cs-CZ" b="1" baseline="0" dirty="0" err="1"/>
              <a:t>Mahatmá</a:t>
            </a:r>
            <a:r>
              <a:rPr lang="cs-CZ" b="1" baseline="0" dirty="0"/>
              <a:t> </a:t>
            </a:r>
            <a:r>
              <a:rPr lang="cs-CZ" b="1" baseline="0" dirty="0" err="1"/>
              <a:t>Gándí</a:t>
            </a:r>
            <a:r>
              <a:rPr lang="cs-CZ" baseline="0" dirty="0"/>
              <a:t> řekl že: </a:t>
            </a:r>
            <a:r>
              <a:rPr lang="cs-CZ" dirty="0"/>
              <a:t>“Zapomenout pečovat o půdu znamená zapomenout sami na sebe“</a:t>
            </a:r>
            <a:r>
              <a:rPr lang="cs-CZ" baseline="0" dirty="0"/>
              <a:t> a to je pravda, protože přes všechny technologické pokroky, </a:t>
            </a:r>
            <a:r>
              <a:rPr lang="cs-CZ" b="1" baseline="0" dirty="0"/>
              <a:t>lidstvo nedokáže bez půdy vyrobit potraviny</a:t>
            </a:r>
            <a:r>
              <a:rPr lang="cs-CZ" baseline="0" dirty="0"/>
              <a:t> (95% je vázáno na půdu)</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4</a:t>
            </a:fld>
            <a:endParaRPr lang="en-GB" altLang="cs-CZ" dirty="0"/>
          </a:p>
        </p:txBody>
      </p:sp>
    </p:spTree>
    <p:extLst>
      <p:ext uri="{BB962C8B-B14F-4D97-AF65-F5344CB8AC3E}">
        <p14:creationId xmlns:p14="http://schemas.microsoft.com/office/powerpoint/2010/main" val="2522151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r>
              <a:rPr lang="cs-CZ" altLang="cs-CZ" baseline="0" dirty="0">
                <a:latin typeface="Arial" panose="020B0604020202020204" pitchFamily="34" charset="0"/>
              </a:rPr>
              <a:t>Díky tomu je kvalita půdy reflektována v </a:t>
            </a:r>
            <a:r>
              <a:rPr lang="cs-CZ" altLang="cs-CZ" b="1" dirty="0">
                <a:latin typeface="Arial" panose="020B0604020202020204" pitchFamily="34" charset="0"/>
              </a:rPr>
              <a:t>Cílech trvale udržitelného rozvoje OSN</a:t>
            </a:r>
            <a:r>
              <a:rPr lang="cs-CZ" altLang="cs-CZ" dirty="0">
                <a:latin typeface="Arial" panose="020B0604020202020204" pitchFamily="34" charset="0"/>
              </a:rPr>
              <a:t> a projevuje se v </a:t>
            </a:r>
            <a:r>
              <a:rPr lang="cs-CZ" altLang="cs-CZ" b="1" dirty="0">
                <a:latin typeface="Arial" panose="020B0604020202020204" pitchFamily="34" charset="0"/>
              </a:rPr>
              <a:t>planetárních mezích</a:t>
            </a:r>
            <a:r>
              <a:rPr lang="cs-CZ" altLang="cs-CZ" dirty="0">
                <a:latin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cs-CZ" dirty="0"/>
              <a:t>Udržení dobré půdní kvality a zdraví by</a:t>
            </a:r>
            <a:r>
              <a:rPr lang="cs-CZ" baseline="0" dirty="0"/>
              <a:t> mělo být jednou z </a:t>
            </a:r>
            <a:r>
              <a:rPr lang="cs-CZ" b="1" baseline="0" dirty="0"/>
              <a:t>celospolečenských priorit</a:t>
            </a:r>
            <a:r>
              <a:rPr lang="cs-CZ" baseline="0"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5</a:t>
            </a:fld>
            <a:endParaRPr lang="en-GB" altLang="cs-CZ" dirty="0"/>
          </a:p>
        </p:txBody>
      </p:sp>
    </p:spTree>
    <p:extLst>
      <p:ext uri="{BB962C8B-B14F-4D97-AF65-F5344CB8AC3E}">
        <p14:creationId xmlns:p14="http://schemas.microsoft.com/office/powerpoint/2010/main" val="2398657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Které PŘÍMO souvisí s kvalitou půdy
https://www.polleverywhere.com/clickable_images/feW2ut28Dj6tmZZeOeem6</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
        <p:nvSpPr>
          <p:cNvPr id="5" name="TextovéPole 4">
            <a:extLst>
              <a:ext uri="{FF2B5EF4-FFF2-40B4-BE49-F238E27FC236}">
                <a16:creationId xmlns:a16="http://schemas.microsoft.com/office/drawing/2014/main" id="{243449E1-15A7-4E9D-8C12-71E50FA377C4}"/>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126650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Které NEPŘÍMO souvisí s kvalitou půdy
https://www.polleverywhere.com/clickable_images/jmGzB4APJPLrx8WuXPq2l</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a:p>
        </p:txBody>
      </p:sp>
      <p:sp>
        <p:nvSpPr>
          <p:cNvPr id="5" name="TextovéPole 4">
            <a:extLst>
              <a:ext uri="{FF2B5EF4-FFF2-40B4-BE49-F238E27FC236}">
                <a16:creationId xmlns:a16="http://schemas.microsoft.com/office/drawing/2014/main" id="{55AB16AF-3F98-4584-A192-6C61E570A90E}"/>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1430912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8</a:t>
            </a:fld>
            <a:endParaRPr lang="en-GB" altLang="cs-CZ" dirty="0"/>
          </a:p>
        </p:txBody>
      </p:sp>
    </p:spTree>
    <p:extLst>
      <p:ext uri="{BB962C8B-B14F-4D97-AF65-F5344CB8AC3E}">
        <p14:creationId xmlns:p14="http://schemas.microsoft.com/office/powerpoint/2010/main" val="92232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9</a:t>
            </a:fld>
            <a:endParaRPr lang="en-GB" altLang="cs-CZ" dirty="0"/>
          </a:p>
        </p:txBody>
      </p:sp>
    </p:spTree>
    <p:extLst>
      <p:ext uri="{BB962C8B-B14F-4D97-AF65-F5344CB8AC3E}">
        <p14:creationId xmlns:p14="http://schemas.microsoft.com/office/powerpoint/2010/main" val="69483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a:lvl1pPr>
            <a:lvl2pPr marL="809625" indent="-352425" algn="l">
              <a:lnSpc>
                <a:spcPct val="100000"/>
              </a:lnSpc>
              <a:spcAft>
                <a:spcPts val="600"/>
              </a:spcAft>
              <a:buSzPct val="80000"/>
              <a:buFont typeface="Courier New" panose="02070309020205020404" pitchFamily="49" charset="0"/>
              <a:buChar char="o"/>
              <a:defRPr sz="2400"/>
            </a:lvl2pPr>
            <a:lvl3pPr marL="1162050" indent="-266700" algn="l">
              <a:lnSpc>
                <a:spcPct val="100000"/>
              </a:lnSpc>
              <a:spcAft>
                <a:spcPts val="600"/>
              </a:spcAft>
              <a:buClr>
                <a:schemeClr val="tx2"/>
              </a:buClr>
              <a:buSzPct val="100000"/>
              <a:buFont typeface="Arial" panose="020B0604020202020204" pitchFamily="34" charset="0"/>
              <a:buChar char="-"/>
              <a:defRPr sz="2000"/>
            </a:lvl3pPr>
            <a:lvl4pPr marL="1438275" indent="0" algn="l">
              <a:lnSpc>
                <a:spcPct val="100000"/>
              </a:lnSpc>
              <a:spcAft>
                <a:spcPts val="600"/>
              </a:spcAft>
              <a:defRPr sz="18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0"/>
          </p:nvPr>
        </p:nvSpPr>
        <p:spPr/>
        <p:txBody>
          <a:body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26621272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 id="2147483698" r:id="rId3"/>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hyperlink" Target="https://pollev.com/lindan443" TargetMode="Externa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soil-journal.net/2/111/2016/soil-2-111-2016-supplement.pdf"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oil-journal.net/2/111/2016/soil-2-111-2016-supplement.pdf"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pollev.com/lindan443"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doi.org/10.4060/cb1928en" TargetMode="External"/><Relationship Id="rId5" Type="http://schemas.openxmlformats.org/officeDocument/2006/relationships/image" Target="../media/image29.png"/><Relationship Id="rId4" Type="http://schemas.openxmlformats.org/officeDocument/2006/relationships/hyperlink" Target="http://cropgenebank.wordpress.com/2009/06/11/going-south/soil-erosion/"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hyperlink" Target="https://pollev.com/lindan443"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hyperlink" Target="https://www.eea.europa.eu/soer/2020" TargetMode="Externa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www.fao.org/documents/card/en/c/c6814873-efc3-41db-b7d3-2081a10ede5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6.emf"/><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fao.org/documents/card/en/c/c6814873-efc3-41db-b7d3-2081a10ede50/" TargetMode="Externa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s://wedocs.unep.org/handle/20.500.11822/8861"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fao.org/soils-2015/en"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gif"/><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hyperlink" Target="https://eur-lex.europa.eu/legal-content/FI/TXT/?uri=CELEX:52006SC0620"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fao.org/soils-2015/en"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sitem.herts.ac.uk/aeru/iupac/index.htm" TargetMode="External"/><Relationship Id="rId2" Type="http://schemas.openxmlformats.org/officeDocument/2006/relationships/hyperlink" Target="http://www.fao.org/faostat/en/#data/RP"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casopisveronica.cz/obsahcisla.php?rok=2018&amp;cislo=1" TargetMode="External"/><Relationship Id="rId2" Type="http://schemas.openxmlformats.org/officeDocument/2006/relationships/hyperlink" Target="https://www.youtube.com/watch?v=Z5rMheOnaec"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pollev.com/lindan443" TargetMode="External"/><Relationship Id="rId5" Type="http://schemas.openxmlformats.org/officeDocument/2006/relationships/hyperlink" Target="https://www.osn.cz/sdg-2-vymytit-hlad-dosahnout-potravinove-bezpecnosti-a-zlepseni-vyzivy-prosazovat-udrzitelne-zemedelstvi/"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hyperlink" Target="https://pollev.com/lindan443"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hyperlink" Target="https://pollev.com/lindan443"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442801B1-AC44-4209-B336-6D69925761C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8756073" y="1097449"/>
            <a:ext cx="3240539" cy="1872115"/>
          </a:xfrm>
          <a:prstGeom prst="rect">
            <a:avLst/>
          </a:prstGeom>
        </p:spPr>
      </p:pic>
      <p:sp>
        <p:nvSpPr>
          <p:cNvPr id="2" name="Nadpis 1"/>
          <p:cNvSpPr>
            <a:spLocks noGrp="1"/>
          </p:cNvSpPr>
          <p:nvPr>
            <p:ph type="title"/>
          </p:nvPr>
        </p:nvSpPr>
        <p:spPr>
          <a:xfrm>
            <a:off x="398502" y="1592600"/>
            <a:ext cx="8663202" cy="1171580"/>
          </a:xfrm>
        </p:spPr>
        <p:txBody>
          <a:bodyPr/>
          <a:lstStyle/>
          <a:p>
            <a:pPr algn="ctr"/>
            <a:r>
              <a:rPr lang="cs-CZ" dirty="0"/>
              <a:t>Kvalita půdy a její ohrožení</a:t>
            </a:r>
            <a:br>
              <a:rPr lang="cs-CZ" dirty="0"/>
            </a:br>
            <a:endParaRPr lang="cs-CZ" dirty="0"/>
          </a:p>
        </p:txBody>
      </p:sp>
      <p:sp>
        <p:nvSpPr>
          <p:cNvPr id="5" name="Zástupný obsah 4">
            <a:extLst>
              <a:ext uri="{FF2B5EF4-FFF2-40B4-BE49-F238E27FC236}">
                <a16:creationId xmlns:a16="http://schemas.microsoft.com/office/drawing/2014/main" id="{47CC35B1-0933-48FD-B87B-1C5107419B14}"/>
              </a:ext>
            </a:extLst>
          </p:cNvPr>
          <p:cNvSpPr>
            <a:spLocks noGrp="1"/>
          </p:cNvSpPr>
          <p:nvPr>
            <p:ph type="subTitle" idx="1"/>
          </p:nvPr>
        </p:nvSpPr>
        <p:spPr>
          <a:xfrm>
            <a:off x="398502" y="2714619"/>
            <a:ext cx="11361600" cy="698497"/>
          </a:xfrm>
        </p:spPr>
        <p:txBody>
          <a:bodyPr vert="horz" lIns="0" tIns="0" rIns="0" bIns="0" rtlCol="0" anchor="t">
            <a:noAutofit/>
          </a:bodyPr>
          <a:lstStyle/>
          <a:p>
            <a:pPr marL="251460" indent="-179705"/>
            <a:r>
              <a:rPr lang="cs-CZ" dirty="0">
                <a:cs typeface="Arial"/>
              </a:rPr>
              <a:t>Jakub Hofman</a:t>
            </a:r>
          </a:p>
        </p:txBody>
      </p:sp>
      <p:sp>
        <p:nvSpPr>
          <p:cNvPr id="3" name="TextovéPole 2"/>
          <p:cNvSpPr txBox="1"/>
          <p:nvPr/>
        </p:nvSpPr>
        <p:spPr>
          <a:xfrm>
            <a:off x="335128" y="5767057"/>
            <a:ext cx="1694566" cy="830997"/>
          </a:xfrm>
          <a:prstGeom prst="rect">
            <a:avLst/>
          </a:prstGeom>
          <a:noFill/>
        </p:spPr>
        <p:txBody>
          <a:bodyPr wrap="none" rtlCol="0">
            <a:spAutoFit/>
          </a:bodyPr>
          <a:lstStyle/>
          <a:p>
            <a:r>
              <a:rPr lang="cs-CZ" dirty="0"/>
              <a:t>Seminář</a:t>
            </a:r>
          </a:p>
          <a:p>
            <a:r>
              <a:rPr lang="cs-CZ" dirty="0"/>
              <a:t>17.10.2022</a:t>
            </a:r>
            <a:endParaRPr lang="en-US" dirty="0"/>
          </a:p>
        </p:txBody>
      </p:sp>
      <p:pic>
        <p:nvPicPr>
          <p:cNvPr id="9" name="Picture 2" descr="http://soils.usda.gov/education/jan_lang/paintings/14.JPG"/>
          <p:cNvPicPr>
            <a:picLocks noChangeAspect="1" noChangeArrowheads="1"/>
          </p:cNvPicPr>
          <p:nvPr/>
        </p:nvPicPr>
        <p:blipFill>
          <a:blip r:embed="rId5" cstate="print"/>
          <a:srcRect/>
          <a:stretch>
            <a:fillRect/>
          </a:stretch>
        </p:blipFill>
        <p:spPr bwMode="auto">
          <a:xfrm>
            <a:off x="3404162" y="3019072"/>
            <a:ext cx="4059069" cy="3032125"/>
          </a:xfrm>
          <a:prstGeom prst="rect">
            <a:avLst/>
          </a:prstGeom>
          <a:ln>
            <a:noFill/>
          </a:ln>
          <a:effectLst>
            <a:outerShdw blurRad="292100" dist="139700" dir="2700000" algn="tl" rotWithShape="0">
              <a:srgbClr val="333333">
                <a:alpha val="65000"/>
              </a:srgbClr>
            </a:outerShdw>
          </a:effectLst>
        </p:spPr>
      </p:pic>
      <p:sp>
        <p:nvSpPr>
          <p:cNvPr id="10" name="Obdélník 9"/>
          <p:cNvSpPr/>
          <p:nvPr/>
        </p:nvSpPr>
        <p:spPr>
          <a:xfrm>
            <a:off x="3404162" y="6049451"/>
            <a:ext cx="4572000" cy="246221"/>
          </a:xfrm>
          <a:prstGeom prst="rect">
            <a:avLst/>
          </a:prstGeom>
        </p:spPr>
        <p:txBody>
          <a:bodyPr>
            <a:spAutoFit/>
          </a:bodyPr>
          <a:lstStyle/>
          <a:p>
            <a:r>
              <a:rPr lang="cs-CZ" sz="1000" dirty="0"/>
              <a:t>http://soils.usda.gov/education/jan_lang/</a:t>
            </a:r>
          </a:p>
        </p:txBody>
      </p:sp>
      <p:sp>
        <p:nvSpPr>
          <p:cNvPr id="7" name="TextovéPole 6"/>
          <p:cNvSpPr txBox="1"/>
          <p:nvPr/>
        </p:nvSpPr>
        <p:spPr>
          <a:xfrm>
            <a:off x="8272517" y="129941"/>
            <a:ext cx="3724096" cy="830997"/>
          </a:xfrm>
          <a:prstGeom prst="rect">
            <a:avLst/>
          </a:prstGeom>
          <a:solidFill>
            <a:srgbClr val="FFFF00"/>
          </a:solidFill>
          <a:ln w="28575">
            <a:solidFill>
              <a:srgbClr val="0000DC"/>
            </a:solidFill>
          </a:ln>
        </p:spPr>
        <p:txBody>
          <a:bodyPr wrap="none" rtlCol="0">
            <a:spAutoFit/>
          </a:bodyPr>
          <a:lstStyle/>
          <a:p>
            <a:r>
              <a:rPr lang="cs-CZ" b="1" dirty="0"/>
              <a:t>Prosím přihlaste se na:</a:t>
            </a:r>
          </a:p>
          <a:p>
            <a:r>
              <a:rPr lang="cs-CZ" dirty="0">
                <a:hlinkClick r:id="rId6"/>
              </a:rPr>
              <a:t>PollEv.com/lindan443</a:t>
            </a:r>
            <a:endParaRPr lang="en-US" dirty="0"/>
          </a:p>
        </p:txBody>
      </p:sp>
      <p:pic>
        <p:nvPicPr>
          <p:cNvPr id="8" name="Picture 2" descr="http://img.xcitefun.net/users/2010/11/215136,xcitefun-grassy-people-art-4.jpg"/>
          <p:cNvPicPr>
            <a:picLocks noChangeAspect="1" noChangeArrowheads="1"/>
          </p:cNvPicPr>
          <p:nvPr/>
        </p:nvPicPr>
        <p:blipFill>
          <a:blip r:embed="rId7" cstate="print"/>
          <a:srcRect l="5326" t="5674" r="5193" b="6383"/>
          <a:stretch>
            <a:fillRect/>
          </a:stretch>
        </p:blipFill>
        <p:spPr bwMode="auto">
          <a:xfrm>
            <a:off x="7721502" y="3019072"/>
            <a:ext cx="4038600" cy="2980871"/>
          </a:xfrm>
          <a:prstGeom prst="rect">
            <a:avLst/>
          </a:prstGeom>
          <a:ln>
            <a:noFill/>
          </a:ln>
          <a:effectLst>
            <a:outerShdw blurRad="292100" dist="139700" dir="2700000" algn="tl" rotWithShape="0">
              <a:srgbClr val="333333">
                <a:alpha val="65000"/>
              </a:srgbClr>
            </a:outerShdw>
          </a:effectLst>
        </p:spPr>
      </p:pic>
      <p:sp>
        <p:nvSpPr>
          <p:cNvPr id="11" name="Obdélník 10"/>
          <p:cNvSpPr/>
          <p:nvPr/>
        </p:nvSpPr>
        <p:spPr>
          <a:xfrm>
            <a:off x="7721502" y="6049451"/>
            <a:ext cx="4572000" cy="246221"/>
          </a:xfrm>
          <a:prstGeom prst="rect">
            <a:avLst/>
          </a:prstGeom>
        </p:spPr>
        <p:txBody>
          <a:bodyPr>
            <a:spAutoFit/>
          </a:bodyPr>
          <a:lstStyle/>
          <a:p>
            <a:r>
              <a:rPr lang="cs-CZ" sz="1000" dirty="0"/>
              <a:t>http://forum.xcitefun.net/living-grass-people-grassy-people-art-t54497.html</a:t>
            </a:r>
          </a:p>
        </p:txBody>
      </p:sp>
    </p:spTree>
    <p:extLst>
      <p:ext uri="{BB962C8B-B14F-4D97-AF65-F5344CB8AC3E}">
        <p14:creationId xmlns:p14="http://schemas.microsoft.com/office/powerpoint/2010/main" val="2664533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rotWithShape="1">
          <a:blip r:embed="rId2">
            <a:clrChange>
              <a:clrFrom>
                <a:srgbClr val="FFFFFF"/>
              </a:clrFrom>
              <a:clrTo>
                <a:srgbClr val="FFFFFF">
                  <a:alpha val="0"/>
                </a:srgbClr>
              </a:clrTo>
            </a:clrChange>
          </a:blip>
          <a:srcRect b="43377"/>
          <a:stretch/>
        </p:blipFill>
        <p:spPr>
          <a:xfrm>
            <a:off x="189320" y="0"/>
            <a:ext cx="11841933" cy="6817259"/>
          </a:xfrm>
          <a:prstGeom prst="rect">
            <a:avLst/>
          </a:prstGeom>
        </p:spPr>
      </p:pic>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10</a:t>
            </a:fld>
            <a:endParaRPr lang="cs-CZ" altLang="cs-CZ" noProof="0" dirty="0"/>
          </a:p>
        </p:txBody>
      </p:sp>
      <p:sp>
        <p:nvSpPr>
          <p:cNvPr id="8" name="TextovéPole 7"/>
          <p:cNvSpPr txBox="1"/>
          <p:nvPr/>
        </p:nvSpPr>
        <p:spPr>
          <a:xfrm>
            <a:off x="7880071" y="0"/>
            <a:ext cx="271475" cy="288147"/>
          </a:xfrm>
          <a:prstGeom prst="rect">
            <a:avLst/>
          </a:prstGeom>
          <a:noFill/>
        </p:spPr>
        <p:txBody>
          <a:bodyPr wrap="none" lIns="36000" tIns="36000" rIns="36000" bIns="36000" rtlCol="0" anchor="ctr" anchorCtr="0">
            <a:spAutoFit/>
          </a:bodyPr>
          <a:lstStyle/>
          <a:p>
            <a:pPr algn="ctr"/>
            <a:r>
              <a:rPr lang="en-GB" sz="1400" dirty="0">
                <a:latin typeface="+mn-lt"/>
              </a:rPr>
              <a:t>[</a:t>
            </a:r>
            <a:r>
              <a:rPr lang="cs-CZ" sz="1400" dirty="0">
                <a:latin typeface="+mn-lt"/>
              </a:rPr>
              <a:t>2</a:t>
            </a:r>
            <a:r>
              <a:rPr lang="en-GB" sz="1400" dirty="0">
                <a:latin typeface="+mn-lt"/>
              </a:rPr>
              <a:t>]</a:t>
            </a:r>
          </a:p>
        </p:txBody>
      </p:sp>
      <p:sp>
        <p:nvSpPr>
          <p:cNvPr id="10" name="Obdélník 9"/>
          <p:cNvSpPr/>
          <p:nvPr/>
        </p:nvSpPr>
        <p:spPr>
          <a:xfrm>
            <a:off x="8231707" y="0"/>
            <a:ext cx="4086131" cy="523220"/>
          </a:xfrm>
          <a:prstGeom prst="rect">
            <a:avLst/>
          </a:prstGeom>
        </p:spPr>
        <p:txBody>
          <a:bodyPr wrap="square">
            <a:spAutoFit/>
          </a:bodyPr>
          <a:lstStyle/>
          <a:p>
            <a:r>
              <a:rPr lang="en-US" sz="1400" dirty="0">
                <a:hlinkClick r:id="rId3"/>
              </a:rPr>
              <a:t>https://www.soil-journal.net/2/111/2016/soil-2-111-2016-supplement.pdf</a:t>
            </a:r>
            <a:r>
              <a:rPr lang="cs-CZ" sz="1400" dirty="0"/>
              <a:t> </a:t>
            </a:r>
            <a:endParaRPr lang="en-US" sz="1400" dirty="0"/>
          </a:p>
        </p:txBody>
      </p:sp>
    </p:spTree>
    <p:extLst>
      <p:ext uri="{BB962C8B-B14F-4D97-AF65-F5344CB8AC3E}">
        <p14:creationId xmlns:p14="http://schemas.microsoft.com/office/powerpoint/2010/main" val="4034586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rotWithShape="1">
          <a:blip r:embed="rId2">
            <a:clrChange>
              <a:clrFrom>
                <a:srgbClr val="FFFFFF"/>
              </a:clrFrom>
              <a:clrTo>
                <a:srgbClr val="FFFFFF">
                  <a:alpha val="0"/>
                </a:srgbClr>
              </a:clrTo>
            </a:clrChange>
          </a:blip>
          <a:srcRect t="43331"/>
          <a:stretch/>
        </p:blipFill>
        <p:spPr>
          <a:xfrm>
            <a:off x="155229" y="9053"/>
            <a:ext cx="11804399" cy="6801192"/>
          </a:xfrm>
          <a:prstGeom prst="rect">
            <a:avLst/>
          </a:prstGeom>
        </p:spPr>
      </p:pic>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sp>
        <p:nvSpPr>
          <p:cNvPr id="8" name="TextovéPole 7"/>
          <p:cNvSpPr txBox="1"/>
          <p:nvPr/>
        </p:nvSpPr>
        <p:spPr>
          <a:xfrm>
            <a:off x="155229" y="5991225"/>
            <a:ext cx="271475" cy="288147"/>
          </a:xfrm>
          <a:prstGeom prst="rect">
            <a:avLst/>
          </a:prstGeom>
          <a:noFill/>
        </p:spPr>
        <p:txBody>
          <a:bodyPr wrap="none" lIns="36000" tIns="36000" rIns="36000" bIns="36000" rtlCol="0" anchor="ctr" anchorCtr="0">
            <a:spAutoFit/>
          </a:bodyPr>
          <a:lstStyle/>
          <a:p>
            <a:pPr algn="ctr"/>
            <a:r>
              <a:rPr lang="en-GB" sz="1400" dirty="0">
                <a:latin typeface="+mn-lt"/>
              </a:rPr>
              <a:t>[</a:t>
            </a:r>
            <a:r>
              <a:rPr lang="cs-CZ" sz="1400" dirty="0">
                <a:latin typeface="+mn-lt"/>
              </a:rPr>
              <a:t>2</a:t>
            </a:r>
            <a:r>
              <a:rPr lang="en-GB" sz="1400" dirty="0">
                <a:latin typeface="+mn-lt"/>
              </a:rPr>
              <a:t>]</a:t>
            </a:r>
          </a:p>
        </p:txBody>
      </p:sp>
      <p:sp>
        <p:nvSpPr>
          <p:cNvPr id="10" name="Obdélník 9"/>
          <p:cNvSpPr/>
          <p:nvPr/>
        </p:nvSpPr>
        <p:spPr>
          <a:xfrm>
            <a:off x="426704" y="5538539"/>
            <a:ext cx="2661848" cy="738664"/>
          </a:xfrm>
          <a:prstGeom prst="rect">
            <a:avLst/>
          </a:prstGeom>
        </p:spPr>
        <p:txBody>
          <a:bodyPr wrap="square">
            <a:spAutoFit/>
          </a:bodyPr>
          <a:lstStyle/>
          <a:p>
            <a:r>
              <a:rPr lang="en-US" sz="1400" dirty="0">
                <a:hlinkClick r:id="rId3"/>
              </a:rPr>
              <a:t>https://www.soil-journal.net/2/111/2016/soil-2-111-2016-supplement.pdf</a:t>
            </a:r>
            <a:r>
              <a:rPr lang="cs-CZ" sz="1400" dirty="0"/>
              <a:t> </a:t>
            </a:r>
            <a:endParaRPr lang="en-US" sz="1400" dirty="0"/>
          </a:p>
        </p:txBody>
      </p:sp>
    </p:spTree>
    <p:extLst>
      <p:ext uri="{BB962C8B-B14F-4D97-AF65-F5344CB8AC3E}">
        <p14:creationId xmlns:p14="http://schemas.microsoft.com/office/powerpoint/2010/main" val="382821710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57340F-82F8-4B2B-8B09-C5AEBB2A7AB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4FA672E-2E2A-449B-AAA0-19EE2BD8E2AD}"/>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1CB1E7F2-F82B-4436-8350-865C7E69A9AB}"/>
              </a:ext>
            </a:extLst>
          </p:cNvPr>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pic>
        <p:nvPicPr>
          <p:cNvPr id="5" name="Obrázek 4">
            <a:extLst>
              <a:ext uri="{FF2B5EF4-FFF2-40B4-BE49-F238E27FC236}">
                <a16:creationId xmlns:a16="http://schemas.microsoft.com/office/drawing/2014/main" id="{C66DCB5D-AD86-460F-A87E-BE93A5429279}"/>
              </a:ext>
            </a:extLst>
          </p:cNvPr>
          <p:cNvPicPr>
            <a:picLocks noChangeAspect="1"/>
          </p:cNvPicPr>
          <p:nvPr/>
        </p:nvPicPr>
        <p:blipFill rotWithShape="1">
          <a:blip r:embed="rId2"/>
          <a:srcRect t="15556" b="11559"/>
          <a:stretch/>
        </p:blipFill>
        <p:spPr>
          <a:xfrm>
            <a:off x="0" y="0"/>
            <a:ext cx="12192000" cy="6865432"/>
          </a:xfrm>
          <a:prstGeom prst="rect">
            <a:avLst/>
          </a:prstGeom>
        </p:spPr>
      </p:pic>
    </p:spTree>
    <p:extLst>
      <p:ext uri="{BB962C8B-B14F-4D97-AF65-F5344CB8AC3E}">
        <p14:creationId xmlns:p14="http://schemas.microsoft.com/office/powerpoint/2010/main" val="20824572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9C46BF0-C4E1-4B37-879D-7D4679E551E5}"/>
              </a:ext>
            </a:extLst>
          </p:cNvPr>
          <p:cNvSpPr>
            <a:spLocks noGrp="1"/>
          </p:cNvSpPr>
          <p:nvPr>
            <p:ph type="sldNum" sz="quarter" idx="10"/>
          </p:nvPr>
        </p:nvSpPr>
        <p:spPr/>
        <p:txBody>
          <a:bodyPr/>
          <a:lstStyle/>
          <a:p>
            <a:pPr>
              <a:defRPr/>
            </a:pPr>
            <a:fld id="{4E12630B-17A9-44AC-A5BE-0FEBEDB0B5E8}" type="slidenum">
              <a:rPr lang="cs-CZ" altLang="cs-CZ" noProof="0" smtClean="0"/>
              <a:pPr>
                <a:defRPr/>
              </a:pPr>
              <a:t>13</a:t>
            </a:fld>
            <a:endParaRPr lang="cs-CZ" altLang="cs-CZ" noProof="0" dirty="0"/>
          </a:p>
        </p:txBody>
      </p:sp>
      <p:pic>
        <p:nvPicPr>
          <p:cNvPr id="6" name="Obrázek 5">
            <a:extLst>
              <a:ext uri="{FF2B5EF4-FFF2-40B4-BE49-F238E27FC236}">
                <a16:creationId xmlns:a16="http://schemas.microsoft.com/office/drawing/2014/main" id="{5FB66A6B-C91E-40F8-876F-EF4189D1DA53}"/>
              </a:ext>
            </a:extLst>
          </p:cNvPr>
          <p:cNvPicPr>
            <a:picLocks noChangeAspect="1"/>
          </p:cNvPicPr>
          <p:nvPr/>
        </p:nvPicPr>
        <p:blipFill>
          <a:blip r:embed="rId2"/>
          <a:stretch>
            <a:fillRect/>
          </a:stretch>
        </p:blipFill>
        <p:spPr>
          <a:xfrm>
            <a:off x="4853354" y="0"/>
            <a:ext cx="4856551" cy="6858000"/>
          </a:xfrm>
          <a:prstGeom prst="rect">
            <a:avLst/>
          </a:prstGeom>
        </p:spPr>
      </p:pic>
      <p:pic>
        <p:nvPicPr>
          <p:cNvPr id="8" name="Obrázek 7">
            <a:extLst>
              <a:ext uri="{FF2B5EF4-FFF2-40B4-BE49-F238E27FC236}">
                <a16:creationId xmlns:a16="http://schemas.microsoft.com/office/drawing/2014/main" id="{0D0866FF-C780-4FEC-A511-66F47937BAF9}"/>
              </a:ext>
            </a:extLst>
          </p:cNvPr>
          <p:cNvPicPr>
            <a:picLocks noChangeAspect="1"/>
          </p:cNvPicPr>
          <p:nvPr/>
        </p:nvPicPr>
        <p:blipFill>
          <a:blip r:embed="rId3"/>
          <a:stretch>
            <a:fillRect/>
          </a:stretch>
        </p:blipFill>
        <p:spPr>
          <a:xfrm>
            <a:off x="0" y="0"/>
            <a:ext cx="4853354" cy="6858000"/>
          </a:xfrm>
          <a:prstGeom prst="rect">
            <a:avLst/>
          </a:prstGeom>
        </p:spPr>
      </p:pic>
      <p:sp>
        <p:nvSpPr>
          <p:cNvPr id="10" name="TextovéPole 9">
            <a:extLst>
              <a:ext uri="{FF2B5EF4-FFF2-40B4-BE49-F238E27FC236}">
                <a16:creationId xmlns:a16="http://schemas.microsoft.com/office/drawing/2014/main" id="{C345D6C3-5783-4C3E-BA71-F771BBBA4A9D}"/>
              </a:ext>
            </a:extLst>
          </p:cNvPr>
          <p:cNvSpPr txBox="1"/>
          <p:nvPr/>
        </p:nvSpPr>
        <p:spPr>
          <a:xfrm>
            <a:off x="9706708" y="4508487"/>
            <a:ext cx="2485292" cy="1569660"/>
          </a:xfrm>
          <a:prstGeom prst="rect">
            <a:avLst/>
          </a:prstGeom>
          <a:noFill/>
        </p:spPr>
        <p:txBody>
          <a:bodyPr wrap="square">
            <a:spAutoFit/>
          </a:bodyPr>
          <a:lstStyle/>
          <a:p>
            <a:r>
              <a:rPr lang="cs-CZ" sz="1200" dirty="0"/>
              <a:t>EEA (2020): </a:t>
            </a:r>
            <a:r>
              <a:rPr lang="en-US" sz="1200" dirty="0"/>
              <a:t>The European environment </a:t>
            </a:r>
            <a:r>
              <a:rPr lang="cs-CZ" sz="1200" dirty="0"/>
              <a:t>- </a:t>
            </a:r>
            <a:r>
              <a:rPr lang="en-US" sz="1200" dirty="0"/>
              <a:t>state and outlook 2020</a:t>
            </a:r>
            <a:r>
              <a:rPr lang="cs-CZ" sz="1200" dirty="0"/>
              <a:t> - </a:t>
            </a:r>
            <a:r>
              <a:rPr lang="en-US" sz="1200" dirty="0"/>
              <a:t>Knowledge for transition to a sustainable Europe</a:t>
            </a:r>
            <a:r>
              <a:rPr lang="cs-CZ" sz="1200" dirty="0"/>
              <a:t>. </a:t>
            </a:r>
            <a:r>
              <a:rPr lang="cs-CZ" sz="1200" dirty="0" err="1"/>
              <a:t>Chapter</a:t>
            </a:r>
            <a:r>
              <a:rPr lang="cs-CZ" sz="1200" dirty="0"/>
              <a:t> 05: Land and </a:t>
            </a:r>
            <a:r>
              <a:rPr lang="cs-CZ" sz="1200" dirty="0" err="1"/>
              <a:t>soil</a:t>
            </a:r>
            <a:r>
              <a:rPr lang="cs-CZ" sz="1200" dirty="0"/>
              <a:t>. ISBN 9789294800909. </a:t>
            </a:r>
            <a:r>
              <a:rPr lang="cs-CZ" sz="1200" dirty="0">
                <a:hlinkClick r:id="rId4"/>
              </a:rPr>
              <a:t>https://www.eea.europa.eu/soer/2020</a:t>
            </a:r>
            <a:r>
              <a:rPr lang="cs-CZ" sz="1200" dirty="0"/>
              <a:t> </a:t>
            </a:r>
          </a:p>
        </p:txBody>
      </p:sp>
    </p:spTree>
    <p:extLst>
      <p:ext uri="{BB962C8B-B14F-4D97-AF65-F5344CB8AC3E}">
        <p14:creationId xmlns:p14="http://schemas.microsoft.com/office/powerpoint/2010/main" val="23669863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628C964-0ED7-48AC-AAD7-036ED6AA7D81}"/>
              </a:ext>
            </a:extLst>
          </p:cNvPr>
          <p:cNvSpPr>
            <a:spLocks noGrp="1"/>
          </p:cNvSpPr>
          <p:nvPr>
            <p:ph type="sldNum" sz="quarter" idx="10"/>
          </p:nvPr>
        </p:nvSpPr>
        <p:spPr/>
        <p:txBody>
          <a:bodyPr/>
          <a:lstStyle/>
          <a:p>
            <a:fld id="{0DE708CC-0C3F-4567-9698-B54C0F35BD31}" type="slidenum">
              <a:rPr lang="cs-CZ" altLang="cs-CZ" smtClean="0"/>
              <a:pPr/>
              <a:t>14</a:t>
            </a:fld>
            <a:endParaRPr lang="cs-CZ" altLang="cs-CZ" dirty="0"/>
          </a:p>
        </p:txBody>
      </p:sp>
      <p:pic>
        <p:nvPicPr>
          <p:cNvPr id="4" name="Obrázek 3">
            <a:extLst>
              <a:ext uri="{FF2B5EF4-FFF2-40B4-BE49-F238E27FC236}">
                <a16:creationId xmlns:a16="http://schemas.microsoft.com/office/drawing/2014/main" id="{96B968F1-9F1D-4955-9CEE-9B679A06214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964918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ráze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6988" y="2181718"/>
            <a:ext cx="5706112" cy="3030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8125" y="108642"/>
            <a:ext cx="7243875" cy="6749358"/>
          </a:xfrm>
          <a:prstGeom prst="rect">
            <a:avLst/>
          </a:prstGeom>
          <a:ln>
            <a:noFill/>
          </a:ln>
          <a:effectLst>
            <a:softEdge rad="112500"/>
          </a:effectLst>
        </p:spPr>
      </p:pic>
      <p:sp>
        <p:nvSpPr>
          <p:cNvPr id="15" name="TextovéPole 14"/>
          <p:cNvSpPr txBox="1"/>
          <p:nvPr/>
        </p:nvSpPr>
        <p:spPr>
          <a:xfrm>
            <a:off x="7707903" y="6476813"/>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a:t>
            </a:r>
            <a:r>
              <a:rPr lang="en-US" sz="1400" dirty="0">
                <a:latin typeface="+mn-lt"/>
              </a:rPr>
              <a:t>]</a:t>
            </a:r>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15</a:t>
            </a:fld>
            <a:endParaRPr lang="cs-CZ" altLang="cs-CZ"/>
          </a:p>
        </p:txBody>
      </p:sp>
      <p:sp>
        <p:nvSpPr>
          <p:cNvPr id="4" name="Nadpis 3"/>
          <p:cNvSpPr>
            <a:spLocks noGrp="1"/>
          </p:cNvSpPr>
          <p:nvPr>
            <p:ph type="title"/>
          </p:nvPr>
        </p:nvSpPr>
        <p:spPr/>
        <p:txBody>
          <a:bodyPr/>
          <a:lstStyle/>
          <a:p>
            <a:r>
              <a:rPr lang="cs-CZ" dirty="0"/>
              <a:t>Degradace půdy</a:t>
            </a:r>
            <a:endParaRPr lang="en-US" dirty="0"/>
          </a:p>
        </p:txBody>
      </p:sp>
      <p:sp>
        <p:nvSpPr>
          <p:cNvPr id="24" name="TextovéPole 23"/>
          <p:cNvSpPr txBox="1"/>
          <p:nvPr/>
        </p:nvSpPr>
        <p:spPr>
          <a:xfrm>
            <a:off x="152630" y="4790950"/>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6</a:t>
            </a:r>
            <a:r>
              <a:rPr lang="en-US" sz="1400" dirty="0">
                <a:latin typeface="+mn-lt"/>
              </a:rPr>
              <a:t>]</a:t>
            </a:r>
          </a:p>
        </p:txBody>
      </p:sp>
      <p:sp>
        <p:nvSpPr>
          <p:cNvPr id="2" name="TextovéPole 1">
            <a:extLst>
              <a:ext uri="{FF2B5EF4-FFF2-40B4-BE49-F238E27FC236}">
                <a16:creationId xmlns:a16="http://schemas.microsoft.com/office/drawing/2014/main" id="{C9865B22-8A2B-4BC9-B05A-9083B03EC424}"/>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spTree>
    <p:extLst>
      <p:ext uri="{BB962C8B-B14F-4D97-AF65-F5344CB8AC3E}">
        <p14:creationId xmlns:p14="http://schemas.microsoft.com/office/powerpoint/2010/main" val="4268356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8" name="Zástupný symbol pro obsah 7"/>
          <p:cNvPicPr>
            <a:picLocks noGrp="1" noChangeAspect="1"/>
          </p:cNvPicPr>
          <p:nvPr>
            <p:ph idx="1"/>
          </p:nvPr>
        </p:nvPicPr>
        <p:blipFill>
          <a:blip r:embed="rId2"/>
          <a:stretch>
            <a:fillRect/>
          </a:stretch>
        </p:blipFill>
        <p:spPr>
          <a:xfrm>
            <a:off x="6101861" y="7879"/>
            <a:ext cx="6090139" cy="6850121"/>
          </a:xfrm>
          <a:prstGeom prst="rect">
            <a:avLst/>
          </a:prstGeom>
        </p:spPr>
      </p:pic>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pic>
        <p:nvPicPr>
          <p:cNvPr id="7" name="Obrázek 6"/>
          <p:cNvPicPr>
            <a:picLocks noChangeAspect="1"/>
          </p:cNvPicPr>
          <p:nvPr/>
        </p:nvPicPr>
        <p:blipFill>
          <a:blip r:embed="rId3"/>
          <a:stretch>
            <a:fillRect/>
          </a:stretch>
        </p:blipFill>
        <p:spPr>
          <a:xfrm>
            <a:off x="0" y="-3374"/>
            <a:ext cx="6101861" cy="6861374"/>
          </a:xfrm>
          <a:prstGeom prst="rect">
            <a:avLst/>
          </a:prstGeom>
        </p:spPr>
      </p:pic>
      <p:sp>
        <p:nvSpPr>
          <p:cNvPr id="9" name="Rectangle 5"/>
          <p:cNvSpPr>
            <a:spLocks noChangeArrowheads="1"/>
          </p:cNvSpPr>
          <p:nvPr/>
        </p:nvSpPr>
        <p:spPr bwMode="auto">
          <a:xfrm>
            <a:off x="0" y="0"/>
            <a:ext cx="1981200" cy="553998"/>
          </a:xfrm>
          <a:prstGeom prst="rect">
            <a:avLst/>
          </a:prstGeom>
          <a:noFill/>
          <a:ln w="9525">
            <a:noFill/>
            <a:miter lim="800000"/>
            <a:headEnd/>
            <a:tailEnd/>
          </a:ln>
        </p:spPr>
        <p:txBody>
          <a:bodyPr wrap="square" anchor="ctr">
            <a:spAutoFit/>
          </a:bodyPr>
          <a:lstStyle/>
          <a:p>
            <a:pPr algn="ctr" eaLnBrk="0" hangingPunct="0"/>
            <a:r>
              <a:rPr kumimoji="1" lang="en-US" sz="1000" i="1" dirty="0">
                <a:solidFill>
                  <a:srgbClr val="000000"/>
                </a:solidFill>
                <a:effectLst/>
              </a:rPr>
              <a:t>Science</a:t>
            </a:r>
            <a:r>
              <a:rPr kumimoji="1" lang="en-US" sz="1000" dirty="0">
                <a:solidFill>
                  <a:srgbClr val="000000"/>
                </a:solidFill>
                <a:effectLst/>
              </a:rPr>
              <a:t> 11 June 2004:</a:t>
            </a:r>
            <a:br>
              <a:rPr kumimoji="1" lang="en-US" sz="1000" dirty="0">
                <a:solidFill>
                  <a:srgbClr val="000000"/>
                </a:solidFill>
                <a:effectLst/>
              </a:rPr>
            </a:br>
            <a:r>
              <a:rPr kumimoji="1" lang="en-US" sz="1000" dirty="0">
                <a:solidFill>
                  <a:srgbClr val="000000"/>
                </a:solidFill>
                <a:effectLst/>
              </a:rPr>
              <a:t>Vol. 304. no. 5677, </a:t>
            </a:r>
            <a:endParaRPr kumimoji="1" lang="cs-CZ" sz="1000" dirty="0">
              <a:solidFill>
                <a:srgbClr val="000000"/>
              </a:solidFill>
              <a:effectLst/>
            </a:endParaRPr>
          </a:p>
          <a:p>
            <a:pPr algn="ctr" eaLnBrk="0" hangingPunct="0"/>
            <a:r>
              <a:rPr kumimoji="1" lang="en-US" sz="1000" dirty="0">
                <a:solidFill>
                  <a:srgbClr val="000000"/>
                </a:solidFill>
                <a:effectLst/>
              </a:rPr>
              <a:t>pp. 1616 - 1618</a:t>
            </a:r>
          </a:p>
        </p:txBody>
      </p:sp>
    </p:spTree>
    <p:extLst>
      <p:ext uri="{BB962C8B-B14F-4D97-AF65-F5344CB8AC3E}">
        <p14:creationId xmlns:p14="http://schemas.microsoft.com/office/powerpoint/2010/main" val="112994763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505BF58-A0D2-485A-AD7E-B478E89892C0}"/>
              </a:ext>
            </a:extLst>
          </p:cNvPr>
          <p:cNvSpPr>
            <a:spLocks noGrp="1"/>
          </p:cNvSpPr>
          <p:nvPr>
            <p:ph type="sldNum" sz="quarter" idx="10"/>
          </p:nvPr>
        </p:nvSpPr>
        <p:spPr/>
        <p:txBody>
          <a:bodyPr/>
          <a:lstStyle/>
          <a:p>
            <a:fld id="{0DE708CC-0C3F-4567-9698-B54C0F35BD31}" type="slidenum">
              <a:rPr lang="cs-CZ" altLang="cs-CZ" smtClean="0"/>
              <a:pPr/>
              <a:t>17</a:t>
            </a:fld>
            <a:endParaRPr lang="cs-CZ" altLang="cs-CZ" dirty="0"/>
          </a:p>
        </p:txBody>
      </p:sp>
      <p:pic>
        <p:nvPicPr>
          <p:cNvPr id="4" name="Obrázek 3">
            <a:extLst>
              <a:ext uri="{FF2B5EF4-FFF2-40B4-BE49-F238E27FC236}">
                <a16:creationId xmlns:a16="http://schemas.microsoft.com/office/drawing/2014/main" id="{8BC62B04-1426-4426-AF2D-3B13D3D7F49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489693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Půda - neobnovitelný přírodní zdroj</a:t>
            </a:r>
          </a:p>
        </p:txBody>
      </p:sp>
      <p:pic>
        <p:nvPicPr>
          <p:cNvPr id="183298" name="Picture 2"/>
          <p:cNvPicPr>
            <a:picLocks noChangeAspect="1" noChangeArrowheads="1"/>
          </p:cNvPicPr>
          <p:nvPr/>
        </p:nvPicPr>
        <p:blipFill>
          <a:blip r:embed="rId2" cstate="print"/>
          <a:srcRect/>
          <a:stretch>
            <a:fillRect/>
          </a:stretch>
        </p:blipFill>
        <p:spPr bwMode="auto">
          <a:xfrm>
            <a:off x="3536307" y="1066799"/>
            <a:ext cx="6977707" cy="5651299"/>
          </a:xfrm>
          <a:prstGeom prst="rect">
            <a:avLst/>
          </a:prstGeom>
          <a:ln>
            <a:noFill/>
          </a:ln>
          <a:effectLst>
            <a:outerShdw blurRad="292100" dist="139700" dir="2700000" algn="tl" rotWithShape="0">
              <a:srgbClr val="333333">
                <a:alpha val="65000"/>
              </a:srgbClr>
            </a:outerShdw>
          </a:effectLst>
        </p:spPr>
      </p:pic>
      <p:sp>
        <p:nvSpPr>
          <p:cNvPr id="4" name="TextovéPole 3"/>
          <p:cNvSpPr txBox="1"/>
          <p:nvPr/>
        </p:nvSpPr>
        <p:spPr>
          <a:xfrm rot="16200000">
            <a:off x="8144474" y="3697899"/>
            <a:ext cx="5486400" cy="553998"/>
          </a:xfrm>
          <a:prstGeom prst="rect">
            <a:avLst/>
          </a:prstGeom>
          <a:noFill/>
        </p:spPr>
        <p:txBody>
          <a:bodyPr wrap="square" rtlCol="0">
            <a:spAutoFit/>
          </a:bodyPr>
          <a:lstStyle/>
          <a:p>
            <a:r>
              <a:rPr lang="cs-CZ" sz="1000" dirty="0" err="1"/>
              <a:t>Hauptman</a:t>
            </a:r>
            <a:r>
              <a:rPr lang="cs-CZ" sz="1000" dirty="0"/>
              <a:t>, I., Kukal, Z., Pošmourný, K. (2009): Půda v České republice. Ministerstvo životního prostředí ČR, Ministerstvo zemědělství ČR. ISBN 8090348246</a:t>
            </a:r>
          </a:p>
          <a:p>
            <a:endParaRPr lang="cs-CZ" sz="1000" dirty="0"/>
          </a:p>
        </p:txBody>
      </p:sp>
    </p:spTree>
    <p:extLst>
      <p:ext uri="{BB962C8B-B14F-4D97-AF65-F5344CB8AC3E}">
        <p14:creationId xmlns:p14="http://schemas.microsoft.com/office/powerpoint/2010/main" val="64207049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p:txBody>
          <a:bodyPr/>
          <a:lstStyle/>
          <a:p>
            <a:pPr eaLnBrk="1" hangingPunct="1">
              <a:defRPr/>
            </a:pPr>
            <a:r>
              <a:rPr lang="cs-CZ" dirty="0"/>
              <a:t>Eroze</a:t>
            </a:r>
            <a:endParaRPr lang="en-US" dirty="0"/>
          </a:p>
        </p:txBody>
      </p:sp>
      <p:sp>
        <p:nvSpPr>
          <p:cNvPr id="8" name="Zástupný symbol pro obsah 7"/>
          <p:cNvSpPr>
            <a:spLocks noGrp="1"/>
          </p:cNvSpPr>
          <p:nvPr>
            <p:ph idx="1"/>
          </p:nvPr>
        </p:nvSpPr>
        <p:spPr>
          <a:xfrm>
            <a:off x="704850" y="1212782"/>
            <a:ext cx="7966571" cy="4778443"/>
          </a:xfrm>
        </p:spPr>
        <p:txBody>
          <a:bodyPr/>
          <a:lstStyle/>
          <a:p>
            <a:r>
              <a:rPr lang="cs-CZ" dirty="0"/>
              <a:t>eroze – základní ohrožení</a:t>
            </a:r>
          </a:p>
          <a:p>
            <a:r>
              <a:rPr lang="cs-CZ" dirty="0"/>
              <a:t>85% všech degradací</a:t>
            </a:r>
          </a:p>
          <a:p>
            <a:r>
              <a:rPr lang="cs-CZ" b="1" dirty="0">
                <a:solidFill>
                  <a:srgbClr val="FF0000"/>
                </a:solidFill>
              </a:rPr>
              <a:t>nevratný nenapravitelný proces ztráty půdy</a:t>
            </a:r>
          </a:p>
          <a:p>
            <a:r>
              <a:rPr lang="cs-CZ" b="1" dirty="0">
                <a:solidFill>
                  <a:srgbClr val="FF0000"/>
                </a:solidFill>
              </a:rPr>
              <a:t>celosvětově až 25 – 75 mld. tun ročně</a:t>
            </a:r>
          </a:p>
          <a:p>
            <a:r>
              <a:rPr lang="cs-CZ" sz="2400" dirty="0"/>
              <a:t>v EU je erozí postiženo 16% plochy EU</a:t>
            </a:r>
          </a:p>
          <a:p>
            <a:endParaRPr lang="cs-CZ" b="1" dirty="0">
              <a:solidFill>
                <a:srgbClr val="FF0000"/>
              </a:solidFill>
            </a:endParaRPr>
          </a:p>
        </p:txBody>
      </p:sp>
      <p:pic>
        <p:nvPicPr>
          <p:cNvPr id="175106" name="Picture 2" descr="http://cropgenebank.files.wordpress.com/2009/06/soil-erosion.jpg"/>
          <p:cNvPicPr>
            <a:picLocks noChangeAspect="1" noChangeArrowheads="1"/>
          </p:cNvPicPr>
          <p:nvPr/>
        </p:nvPicPr>
        <p:blipFill>
          <a:blip r:embed="rId3" cstate="print"/>
          <a:srcRect/>
          <a:stretch>
            <a:fillRect/>
          </a:stretch>
        </p:blipFill>
        <p:spPr bwMode="auto">
          <a:xfrm>
            <a:off x="8671421" y="101368"/>
            <a:ext cx="3455943" cy="2590801"/>
          </a:xfrm>
          <a:prstGeom prst="rect">
            <a:avLst/>
          </a:prstGeom>
          <a:ln>
            <a:noFill/>
          </a:ln>
          <a:effectLst>
            <a:outerShdw blurRad="292100" dist="139700" dir="2700000" algn="tl" rotWithShape="0">
              <a:srgbClr val="333333">
                <a:alpha val="65000"/>
              </a:srgbClr>
            </a:outerShdw>
          </a:effectLst>
        </p:spPr>
      </p:pic>
      <p:sp>
        <p:nvSpPr>
          <p:cNvPr id="6" name="Obdélník 5"/>
          <p:cNvSpPr/>
          <p:nvPr/>
        </p:nvSpPr>
        <p:spPr>
          <a:xfrm>
            <a:off x="8671421" y="2838152"/>
            <a:ext cx="2895600" cy="400110"/>
          </a:xfrm>
          <a:prstGeom prst="rect">
            <a:avLst/>
          </a:prstGeom>
        </p:spPr>
        <p:txBody>
          <a:bodyPr wrap="square">
            <a:spAutoFit/>
          </a:bodyPr>
          <a:lstStyle/>
          <a:p>
            <a:r>
              <a:rPr lang="cs-CZ" sz="1000" dirty="0">
                <a:hlinkClick r:id="rId4"/>
              </a:rPr>
              <a:t>http://cropgenebank.wordpress.com/2009/06/11/going-south/soil-erosion/</a:t>
            </a:r>
            <a:r>
              <a:rPr lang="cs-CZ" sz="1000" dirty="0"/>
              <a:t> </a:t>
            </a:r>
          </a:p>
        </p:txBody>
      </p:sp>
      <p:pic>
        <p:nvPicPr>
          <p:cNvPr id="13" name="Obrázek 12">
            <a:extLst>
              <a:ext uri="{FF2B5EF4-FFF2-40B4-BE49-F238E27FC236}">
                <a16:creationId xmlns:a16="http://schemas.microsoft.com/office/drawing/2014/main" id="{87F9BE87-8BD6-411D-9907-79B27D7347D0}"/>
              </a:ext>
            </a:extLst>
          </p:cNvPr>
          <p:cNvPicPr>
            <a:picLocks noChangeAspect="1"/>
          </p:cNvPicPr>
          <p:nvPr/>
        </p:nvPicPr>
        <p:blipFill rotWithShape="1">
          <a:blip r:embed="rId5"/>
          <a:srcRect r="2070"/>
          <a:stretch/>
        </p:blipFill>
        <p:spPr>
          <a:xfrm>
            <a:off x="8813800" y="3962074"/>
            <a:ext cx="3313564" cy="2794557"/>
          </a:xfrm>
          <a:prstGeom prst="rect">
            <a:avLst/>
          </a:prstGeom>
          <a:ln>
            <a:noFill/>
          </a:ln>
          <a:effectLst>
            <a:outerShdw blurRad="292100" dist="139700" dir="2700000" algn="tl" rotWithShape="0">
              <a:srgbClr val="333333">
                <a:alpha val="65000"/>
              </a:srgbClr>
            </a:outerShdw>
          </a:effectLst>
        </p:spPr>
      </p:pic>
      <p:sp>
        <p:nvSpPr>
          <p:cNvPr id="14" name="TextovéPole 13">
            <a:extLst>
              <a:ext uri="{FF2B5EF4-FFF2-40B4-BE49-F238E27FC236}">
                <a16:creationId xmlns:a16="http://schemas.microsoft.com/office/drawing/2014/main" id="{CF26F723-C1BB-4EFA-A11A-826C5D091CFB}"/>
              </a:ext>
            </a:extLst>
          </p:cNvPr>
          <p:cNvSpPr txBox="1"/>
          <p:nvPr/>
        </p:nvSpPr>
        <p:spPr>
          <a:xfrm>
            <a:off x="8701517" y="3322082"/>
            <a:ext cx="3425847"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6"/>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307231729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DC35E04-2E05-4BE8-A037-5B30891D4E2A}"/>
              </a:ext>
            </a:extLst>
          </p:cNvPr>
          <p:cNvSpPr>
            <a:spLocks noGrp="1"/>
          </p:cNvSpPr>
          <p:nvPr>
            <p:ph type="sldNum" sz="quarter" idx="10"/>
          </p:nvPr>
        </p:nvSpPr>
        <p:spPr/>
        <p:txBody>
          <a:bodyPr/>
          <a:lstStyle/>
          <a:p>
            <a:fld id="{0DE708CC-0C3F-4567-9698-B54C0F35BD31}" type="slidenum">
              <a:rPr lang="cs-CZ" altLang="cs-CZ" smtClean="0"/>
              <a:pPr/>
              <a:t>2</a:t>
            </a:fld>
            <a:endParaRPr lang="cs-CZ" altLang="cs-CZ" dirty="0"/>
          </a:p>
        </p:txBody>
      </p:sp>
      <p:pic>
        <p:nvPicPr>
          <p:cNvPr id="4" name="Obrázek 3">
            <a:extLst>
              <a:ext uri="{FF2B5EF4-FFF2-40B4-BE49-F238E27FC236}">
                <a16:creationId xmlns:a16="http://schemas.microsoft.com/office/drawing/2014/main" id="{F7E017B5-8CF6-409F-A4DC-8E19B2ABA9A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6" name="TextovéPole 5">
            <a:extLst>
              <a:ext uri="{FF2B5EF4-FFF2-40B4-BE49-F238E27FC236}">
                <a16:creationId xmlns:a16="http://schemas.microsoft.com/office/drawing/2014/main" id="{87BE2FF4-8D4D-46B0-A16B-98F28FCCD0EF}"/>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pic>
        <p:nvPicPr>
          <p:cNvPr id="8" name="Obrázek 7">
            <a:extLst>
              <a:ext uri="{FF2B5EF4-FFF2-40B4-BE49-F238E27FC236}">
                <a16:creationId xmlns:a16="http://schemas.microsoft.com/office/drawing/2014/main" id="{C851B4A5-53D0-47C8-90CA-DED33DB841E6}"/>
              </a:ext>
            </a:extLst>
          </p:cNvPr>
          <p:cNvPicPr>
            <a:picLocks noChangeAspect="1"/>
          </p:cNvPicPr>
          <p:nvPr/>
        </p:nvPicPr>
        <p:blipFill>
          <a:blip r:embed="rId6"/>
          <a:stretch>
            <a:fillRect/>
          </a:stretch>
        </p:blipFill>
        <p:spPr>
          <a:xfrm>
            <a:off x="139275" y="4846320"/>
            <a:ext cx="2906053" cy="1882493"/>
          </a:xfrm>
          <a:prstGeom prst="rect">
            <a:avLst/>
          </a:prstGeom>
        </p:spPr>
      </p:pic>
    </p:spTree>
    <p:extLst>
      <p:ext uri="{BB962C8B-B14F-4D97-AF65-F5344CB8AC3E}">
        <p14:creationId xmlns:p14="http://schemas.microsoft.com/office/powerpoint/2010/main" val="383446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25A88-DEBB-4599-A317-73610B225AE8}"/>
              </a:ext>
            </a:extLst>
          </p:cNvPr>
          <p:cNvSpPr>
            <a:spLocks noGrp="1"/>
          </p:cNvSpPr>
          <p:nvPr>
            <p:ph type="title"/>
          </p:nvPr>
        </p:nvSpPr>
        <p:spPr/>
        <p:txBody>
          <a:bodyPr/>
          <a:lstStyle/>
          <a:p>
            <a:r>
              <a:rPr lang="cs-CZ" dirty="0"/>
              <a:t>Zábory</a:t>
            </a:r>
          </a:p>
        </p:txBody>
      </p:sp>
      <p:sp>
        <p:nvSpPr>
          <p:cNvPr id="4" name="Zástupný symbol pro číslo snímku 3">
            <a:extLst>
              <a:ext uri="{FF2B5EF4-FFF2-40B4-BE49-F238E27FC236}">
                <a16:creationId xmlns:a16="http://schemas.microsoft.com/office/drawing/2014/main" id="{5B63ED41-99AC-41A5-8673-CB054381630E}"/>
              </a:ext>
            </a:extLst>
          </p:cNvPr>
          <p:cNvSpPr>
            <a:spLocks noGrp="1"/>
          </p:cNvSpPr>
          <p:nvPr>
            <p:ph type="sldNum" sz="quarter" idx="10"/>
          </p:nvPr>
        </p:nvSpPr>
        <p:spPr/>
        <p:txBody>
          <a:bodyPr/>
          <a:lstStyle/>
          <a:p>
            <a:pPr>
              <a:defRPr/>
            </a:pPr>
            <a:fld id="{4E12630B-17A9-44AC-A5BE-0FEBEDB0B5E8}" type="slidenum">
              <a:rPr lang="cs-CZ" altLang="cs-CZ" noProof="0" smtClean="0"/>
              <a:pPr>
                <a:defRPr/>
              </a:pPr>
              <a:t>20</a:t>
            </a:fld>
            <a:endParaRPr lang="cs-CZ" altLang="cs-CZ" noProof="0" dirty="0"/>
          </a:p>
        </p:txBody>
      </p:sp>
      <p:pic>
        <p:nvPicPr>
          <p:cNvPr id="6" name="Obrázek 5">
            <a:extLst>
              <a:ext uri="{FF2B5EF4-FFF2-40B4-BE49-F238E27FC236}">
                <a16:creationId xmlns:a16="http://schemas.microsoft.com/office/drawing/2014/main" id="{478C8BE4-E463-4B6A-B2D1-D235F61BAA0C}"/>
              </a:ext>
            </a:extLst>
          </p:cNvPr>
          <p:cNvPicPr>
            <a:picLocks noChangeAspect="1"/>
          </p:cNvPicPr>
          <p:nvPr/>
        </p:nvPicPr>
        <p:blipFill rotWithShape="1">
          <a:blip r:embed="rId2"/>
          <a:srcRect l="14006" t="67582" r="56189" b="10337"/>
          <a:stretch/>
        </p:blipFill>
        <p:spPr>
          <a:xfrm>
            <a:off x="33731" y="1378143"/>
            <a:ext cx="3498574" cy="1619970"/>
          </a:xfrm>
          <a:prstGeom prst="rect">
            <a:avLst/>
          </a:prstGeom>
        </p:spPr>
      </p:pic>
      <p:sp>
        <p:nvSpPr>
          <p:cNvPr id="7" name="TextovéPole 6">
            <a:extLst>
              <a:ext uri="{FF2B5EF4-FFF2-40B4-BE49-F238E27FC236}">
                <a16:creationId xmlns:a16="http://schemas.microsoft.com/office/drawing/2014/main" id="{0968D3E4-0BCD-44EF-8D72-D3DB0FA8FEA9}"/>
              </a:ext>
            </a:extLst>
          </p:cNvPr>
          <p:cNvSpPr txBox="1"/>
          <p:nvPr/>
        </p:nvSpPr>
        <p:spPr>
          <a:xfrm>
            <a:off x="858315" y="2998113"/>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pic>
        <p:nvPicPr>
          <p:cNvPr id="8" name="Obrázek 7">
            <a:extLst>
              <a:ext uri="{FF2B5EF4-FFF2-40B4-BE49-F238E27FC236}">
                <a16:creationId xmlns:a16="http://schemas.microsoft.com/office/drawing/2014/main" id="{4001A010-F5E4-44A0-942C-0738228C2444}"/>
              </a:ext>
            </a:extLst>
          </p:cNvPr>
          <p:cNvPicPr>
            <a:picLocks noChangeAspect="1"/>
          </p:cNvPicPr>
          <p:nvPr/>
        </p:nvPicPr>
        <p:blipFill>
          <a:blip r:embed="rId4"/>
          <a:stretch>
            <a:fillRect/>
          </a:stretch>
        </p:blipFill>
        <p:spPr>
          <a:xfrm>
            <a:off x="3892492" y="329471"/>
            <a:ext cx="8212647" cy="6529901"/>
          </a:xfrm>
          <a:prstGeom prst="rect">
            <a:avLst/>
          </a:prstGeom>
        </p:spPr>
      </p:pic>
      <p:sp>
        <p:nvSpPr>
          <p:cNvPr id="10" name="TextovéPole 9">
            <a:extLst>
              <a:ext uri="{FF2B5EF4-FFF2-40B4-BE49-F238E27FC236}">
                <a16:creationId xmlns:a16="http://schemas.microsoft.com/office/drawing/2014/main" id="{23483D6C-6247-47CF-9B45-D5D2053BB1AF}"/>
              </a:ext>
            </a:extLst>
          </p:cNvPr>
          <p:cNvSpPr txBox="1"/>
          <p:nvPr/>
        </p:nvSpPr>
        <p:spPr>
          <a:xfrm>
            <a:off x="33731" y="5748571"/>
            <a:ext cx="4318495" cy="553998"/>
          </a:xfrm>
          <a:prstGeom prst="rect">
            <a:avLst/>
          </a:prstGeom>
          <a:noFill/>
        </p:spPr>
        <p:txBody>
          <a:bodyPr wrap="square">
            <a:spAutoFit/>
          </a:bodyPr>
          <a:lstStyle/>
          <a:p>
            <a:r>
              <a:rPr lang="cs-CZ" sz="1000" dirty="0">
                <a:latin typeface="+mn-lt"/>
              </a:rPr>
              <a:t>EEA (2020): </a:t>
            </a:r>
            <a:r>
              <a:rPr lang="en-US" sz="1000" dirty="0">
                <a:latin typeface="+mn-lt"/>
              </a:rPr>
              <a:t>The European environment </a:t>
            </a:r>
            <a:r>
              <a:rPr lang="cs-CZ" sz="1000" dirty="0">
                <a:latin typeface="+mn-lt"/>
              </a:rPr>
              <a:t>- </a:t>
            </a:r>
            <a:r>
              <a:rPr lang="en-US" sz="1000" dirty="0">
                <a:latin typeface="+mn-lt"/>
              </a:rPr>
              <a:t>state and outlook 2020</a:t>
            </a:r>
            <a:r>
              <a:rPr lang="cs-CZ" sz="1000" dirty="0">
                <a:latin typeface="+mn-lt"/>
              </a:rPr>
              <a:t> - </a:t>
            </a:r>
            <a:r>
              <a:rPr lang="en-US" sz="1000" dirty="0">
                <a:latin typeface="+mn-lt"/>
              </a:rPr>
              <a:t>Knowledge for transition to a sustainable Europe</a:t>
            </a:r>
            <a:r>
              <a:rPr lang="cs-CZ" sz="1000" dirty="0">
                <a:latin typeface="+mn-lt"/>
              </a:rPr>
              <a:t>. </a:t>
            </a:r>
            <a:r>
              <a:rPr lang="cs-CZ" sz="1000" dirty="0" err="1">
                <a:latin typeface="+mn-lt"/>
              </a:rPr>
              <a:t>Chapter</a:t>
            </a:r>
            <a:r>
              <a:rPr lang="cs-CZ" sz="1000" dirty="0">
                <a:latin typeface="+mn-lt"/>
              </a:rPr>
              <a:t> 05: Land and </a:t>
            </a:r>
            <a:r>
              <a:rPr lang="cs-CZ" sz="1000" dirty="0" err="1">
                <a:latin typeface="+mn-lt"/>
              </a:rPr>
              <a:t>soil</a:t>
            </a:r>
            <a:r>
              <a:rPr lang="cs-CZ" sz="1000" dirty="0">
                <a:latin typeface="+mn-lt"/>
              </a:rPr>
              <a:t>. ISBN 9789294800909. </a:t>
            </a:r>
            <a:r>
              <a:rPr lang="cs-CZ" sz="1000" dirty="0">
                <a:latin typeface="+mn-lt"/>
                <a:hlinkClick r:id="rId5"/>
              </a:rPr>
              <a:t>https://www.eea.europa.eu/soer/2020</a:t>
            </a:r>
            <a:r>
              <a:rPr lang="cs-CZ" sz="1000" dirty="0">
                <a:latin typeface="+mn-lt"/>
              </a:rPr>
              <a:t> </a:t>
            </a:r>
          </a:p>
        </p:txBody>
      </p:sp>
    </p:spTree>
    <p:extLst>
      <p:ext uri="{BB962C8B-B14F-4D97-AF65-F5344CB8AC3E}">
        <p14:creationId xmlns:p14="http://schemas.microsoft.com/office/powerpoint/2010/main" val="33552812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Degradace půdy</a:t>
            </a:r>
            <a:endParaRPr lang="en-US" dirty="0"/>
          </a:p>
        </p:txBody>
      </p:sp>
      <p:sp>
        <p:nvSpPr>
          <p:cNvPr id="11" name="TextovéPole 10"/>
          <p:cNvSpPr txBox="1"/>
          <p:nvPr/>
        </p:nvSpPr>
        <p:spPr>
          <a:xfrm>
            <a:off x="11036943" y="5523195"/>
            <a:ext cx="957561" cy="288147"/>
          </a:xfrm>
          <a:prstGeom prst="rect">
            <a:avLst/>
          </a:prstGeom>
          <a:noFill/>
        </p:spPr>
        <p:txBody>
          <a:bodyPr wrap="none" lIns="36000" tIns="36000" rIns="36000" bIns="36000" rtlCol="0" anchor="ctr" anchorCtr="0">
            <a:spAutoFit/>
          </a:bodyPr>
          <a:lstStyle/>
          <a:p>
            <a:pPr algn="ctr"/>
            <a:r>
              <a:rPr lang="en-US" sz="1400" dirty="0">
                <a:latin typeface="+mn-lt"/>
              </a:rPr>
              <a:t>data </a:t>
            </a:r>
            <a:r>
              <a:rPr lang="cs-CZ" sz="1400" dirty="0">
                <a:latin typeface="+mn-lt"/>
              </a:rPr>
              <a:t>dle </a:t>
            </a:r>
            <a:r>
              <a:rPr lang="en-US" sz="1400" dirty="0">
                <a:latin typeface="+mn-lt"/>
              </a:rPr>
              <a:t>[</a:t>
            </a:r>
            <a:r>
              <a:rPr lang="cs-CZ" sz="1400" dirty="0">
                <a:latin typeface="+mn-lt"/>
              </a:rPr>
              <a:t>5</a:t>
            </a:r>
            <a:r>
              <a:rPr lang="en-US" sz="1400" dirty="0">
                <a:latin typeface="+mn-lt"/>
              </a:rPr>
              <a:t>]</a:t>
            </a:r>
          </a:p>
        </p:txBody>
      </p:sp>
      <p:pic>
        <p:nvPicPr>
          <p:cNvPr id="14" name="Obrázek 13"/>
          <p:cNvPicPr>
            <a:picLocks noChangeAspect="1"/>
          </p:cNvPicPr>
          <p:nvPr/>
        </p:nvPicPr>
        <p:blipFill>
          <a:blip r:embed="rId3"/>
          <a:stretch>
            <a:fillRect/>
          </a:stretch>
        </p:blipFill>
        <p:spPr>
          <a:xfrm>
            <a:off x="7026167" y="133201"/>
            <a:ext cx="4762878" cy="4310529"/>
          </a:xfrm>
          <a:prstGeom prst="rect">
            <a:avLst/>
          </a:prstGeom>
        </p:spPr>
      </p:pic>
      <p:sp>
        <p:nvSpPr>
          <p:cNvPr id="2" name="Obdélník 1"/>
          <p:cNvSpPr/>
          <p:nvPr/>
        </p:nvSpPr>
        <p:spPr>
          <a:xfrm>
            <a:off x="6977968" y="4640001"/>
            <a:ext cx="4811077" cy="830997"/>
          </a:xfrm>
          <a:prstGeom prst="rect">
            <a:avLst/>
          </a:prstGeom>
        </p:spPr>
        <p:txBody>
          <a:bodyPr wrap="square">
            <a:spAutoFit/>
          </a:bodyPr>
          <a:lstStyle/>
          <a:p>
            <a:pPr algn="ctr"/>
            <a:r>
              <a:rPr lang="en-US" dirty="0">
                <a:latin typeface="+mn-lt"/>
              </a:rPr>
              <a:t>world = 8 700 Mha soil</a:t>
            </a:r>
          </a:p>
          <a:p>
            <a:pPr algn="ctr"/>
            <a:r>
              <a:rPr lang="en-US" dirty="0">
                <a:latin typeface="+mn-lt"/>
              </a:rPr>
              <a:t>2 000 Mha degraded (23%)</a:t>
            </a:r>
          </a:p>
        </p:txBody>
      </p:sp>
      <p:pic>
        <p:nvPicPr>
          <p:cNvPr id="12" name="obrázek 8"/>
          <p:cNvPicPr/>
          <p:nvPr/>
        </p:nvPicPr>
        <p:blipFill>
          <a:blip r:embed="rId4" cstate="print"/>
          <a:srcRect/>
          <a:stretch>
            <a:fillRect/>
          </a:stretch>
        </p:blipFill>
        <p:spPr bwMode="auto">
          <a:xfrm>
            <a:off x="513227" y="1562172"/>
            <a:ext cx="6182847" cy="3819453"/>
          </a:xfrm>
          <a:prstGeom prst="rect">
            <a:avLst/>
          </a:prstGeom>
          <a:ln>
            <a:noFill/>
          </a:ln>
          <a:effectLst>
            <a:outerShdw blurRad="292100" dist="139700" dir="2700000" algn="tl" rotWithShape="0">
              <a:srgbClr val="333333">
                <a:alpha val="65000"/>
              </a:srgbClr>
            </a:outerShdw>
          </a:effectLst>
        </p:spPr>
      </p:pic>
      <p:sp>
        <p:nvSpPr>
          <p:cNvPr id="16" name="TextovéPole 15"/>
          <p:cNvSpPr txBox="1"/>
          <p:nvPr/>
        </p:nvSpPr>
        <p:spPr>
          <a:xfrm>
            <a:off x="569112" y="4840922"/>
            <a:ext cx="271475" cy="288147"/>
          </a:xfrm>
          <a:prstGeom prst="rect">
            <a:avLst/>
          </a:prstGeom>
          <a:noFill/>
        </p:spPr>
        <p:txBody>
          <a:bodyPr wrap="none" lIns="36000" tIns="36000" rIns="36000" bIns="36000" rtlCol="0" anchor="ctr" anchorCtr="0">
            <a:spAutoFit/>
          </a:bodyPr>
          <a:lstStyle/>
          <a:p>
            <a:pPr algn="ctr"/>
            <a:r>
              <a:rPr lang="en-US" sz="1400" dirty="0">
                <a:latin typeface="+mn-lt"/>
              </a:rPr>
              <a:t>[4]</a:t>
            </a:r>
          </a:p>
        </p:txBody>
      </p:sp>
      <p:sp>
        <p:nvSpPr>
          <p:cNvPr id="3" name="TextovéPole 2">
            <a:extLst>
              <a:ext uri="{FF2B5EF4-FFF2-40B4-BE49-F238E27FC236}">
                <a16:creationId xmlns:a16="http://schemas.microsoft.com/office/drawing/2014/main" id="{44BE60D5-15D9-4F2F-B573-E01ACC53F244}"/>
              </a:ext>
            </a:extLst>
          </p:cNvPr>
          <p:cNvSpPr txBox="1"/>
          <p:nvPr/>
        </p:nvSpPr>
        <p:spPr>
          <a:xfrm>
            <a:off x="8403336" y="2798064"/>
            <a:ext cx="692818" cy="338554"/>
          </a:xfrm>
          <a:prstGeom prst="rect">
            <a:avLst/>
          </a:prstGeom>
          <a:noFill/>
        </p:spPr>
        <p:txBody>
          <a:bodyPr wrap="none" rtlCol="0">
            <a:spAutoFit/>
          </a:bodyPr>
          <a:lstStyle/>
          <a:p>
            <a:r>
              <a:rPr lang="cs-CZ" sz="1600" b="1" dirty="0">
                <a:solidFill>
                  <a:srgbClr val="FF0000"/>
                </a:solidFill>
                <a:effectLst>
                  <a:outerShdw blurRad="38100" dist="38100" dir="2700000" algn="tl">
                    <a:srgbClr val="000000">
                      <a:alpha val="43137"/>
                    </a:srgbClr>
                  </a:outerShdw>
                </a:effectLst>
              </a:rPr>
              <a:t>18%</a:t>
            </a:r>
          </a:p>
        </p:txBody>
      </p:sp>
      <p:sp>
        <p:nvSpPr>
          <p:cNvPr id="9" name="TextovéPole 8">
            <a:extLst>
              <a:ext uri="{FF2B5EF4-FFF2-40B4-BE49-F238E27FC236}">
                <a16:creationId xmlns:a16="http://schemas.microsoft.com/office/drawing/2014/main" id="{8648880A-2F2A-4F97-B671-6D6D2A213DE6}"/>
              </a:ext>
            </a:extLst>
          </p:cNvPr>
          <p:cNvSpPr txBox="1"/>
          <p:nvPr/>
        </p:nvSpPr>
        <p:spPr>
          <a:xfrm>
            <a:off x="9771888" y="1563099"/>
            <a:ext cx="692818" cy="338554"/>
          </a:xfrm>
          <a:prstGeom prst="rect">
            <a:avLst/>
          </a:prstGeom>
          <a:noFill/>
        </p:spPr>
        <p:txBody>
          <a:bodyPr wrap="none" rtlCol="0">
            <a:spAutoFit/>
          </a:bodyPr>
          <a:lstStyle/>
          <a:p>
            <a:r>
              <a:rPr lang="cs-CZ" sz="1600" b="1" dirty="0">
                <a:solidFill>
                  <a:srgbClr val="FF0000"/>
                </a:solidFill>
                <a:effectLst>
                  <a:outerShdw blurRad="38100" dist="38100" dir="2700000" algn="tl">
                    <a:srgbClr val="000000">
                      <a:alpha val="43137"/>
                    </a:srgbClr>
                  </a:outerShdw>
                </a:effectLst>
              </a:rPr>
              <a:t>21%</a:t>
            </a:r>
          </a:p>
        </p:txBody>
      </p:sp>
      <p:sp>
        <p:nvSpPr>
          <p:cNvPr id="10" name="TextovéPole 9">
            <a:extLst>
              <a:ext uri="{FF2B5EF4-FFF2-40B4-BE49-F238E27FC236}">
                <a16:creationId xmlns:a16="http://schemas.microsoft.com/office/drawing/2014/main" id="{4506DA5D-C9C6-4B68-A9D5-F5534CA0695C}"/>
              </a:ext>
            </a:extLst>
          </p:cNvPr>
          <p:cNvSpPr txBox="1"/>
          <p:nvPr/>
        </p:nvSpPr>
        <p:spPr>
          <a:xfrm>
            <a:off x="9195816" y="698135"/>
            <a:ext cx="692818" cy="338554"/>
          </a:xfrm>
          <a:prstGeom prst="rect">
            <a:avLst/>
          </a:prstGeom>
          <a:noFill/>
        </p:spPr>
        <p:txBody>
          <a:bodyPr wrap="none" rtlCol="0">
            <a:spAutoFit/>
          </a:bodyPr>
          <a:lstStyle/>
          <a:p>
            <a:r>
              <a:rPr lang="cs-CZ" sz="1600" b="1" dirty="0">
                <a:solidFill>
                  <a:srgbClr val="FF0000"/>
                </a:solidFill>
                <a:effectLst>
                  <a:outerShdw blurRad="38100" dist="38100" dir="2700000" algn="tl">
                    <a:srgbClr val="000000">
                      <a:alpha val="43137"/>
                    </a:srgbClr>
                  </a:outerShdw>
                </a:effectLst>
              </a:rPr>
              <a:t>38%</a:t>
            </a:r>
          </a:p>
        </p:txBody>
      </p:sp>
    </p:spTree>
    <p:extLst>
      <p:ext uri="{BB962C8B-B14F-4D97-AF65-F5344CB8AC3E}">
        <p14:creationId xmlns:p14="http://schemas.microsoft.com/office/powerpoint/2010/main" val="26644251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pic>
        <p:nvPicPr>
          <p:cNvPr id="34" name="Picture 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81734" y="3434020"/>
            <a:ext cx="2877866" cy="1915460"/>
          </a:xfrm>
          <a:prstGeom prst="rect">
            <a:avLst/>
          </a:prstGeom>
          <a:ln>
            <a:noFill/>
          </a:ln>
          <a:effectLst>
            <a:outerShdw blurRad="292100" dist="139700" dir="2700000" algn="tl" rotWithShape="0">
              <a:srgbClr val="333333">
                <a:alpha val="65000"/>
              </a:srgbClr>
            </a:outerShdw>
          </a:effectLst>
        </p:spPr>
      </p:pic>
      <p:sp>
        <p:nvSpPr>
          <p:cNvPr id="3" name="TextovéPole 2"/>
          <p:cNvSpPr txBox="1"/>
          <p:nvPr/>
        </p:nvSpPr>
        <p:spPr>
          <a:xfrm>
            <a:off x="1562099" y="1508520"/>
            <a:ext cx="9096375" cy="1200329"/>
          </a:xfrm>
          <a:prstGeom prst="rect">
            <a:avLst/>
          </a:prstGeom>
          <a:noFill/>
        </p:spPr>
        <p:txBody>
          <a:bodyPr wrap="square" rtlCol="0">
            <a:spAutoFit/>
          </a:bodyPr>
          <a:lstStyle/>
          <a:p>
            <a:pPr algn="ctr"/>
            <a:r>
              <a:rPr lang="cs-CZ" sz="3600" dirty="0"/>
              <a:t>Za jaký časový úsek přijdeme o úrodnou půdu o velikosti fotbalového hřiště?</a:t>
            </a:r>
            <a:endParaRPr lang="en-US" sz="3600" dirty="0"/>
          </a:p>
        </p:txBody>
      </p:sp>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4167" y="3061517"/>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3200" y="4805129"/>
            <a:ext cx="1605106" cy="1088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47182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sp>
        <p:nvSpPr>
          <p:cNvPr id="4" name="Zástupný obsah 3">
            <a:extLst>
              <a:ext uri="{FF2B5EF4-FFF2-40B4-BE49-F238E27FC236}">
                <a16:creationId xmlns:a16="http://schemas.microsoft.com/office/drawing/2014/main" id="{3FC222E2-64A8-4C95-A558-06D62962029C}"/>
              </a:ext>
            </a:extLst>
          </p:cNvPr>
          <p:cNvSpPr>
            <a:spLocks noGrp="1"/>
          </p:cNvSpPr>
          <p:nvPr>
            <p:ph idx="1"/>
          </p:nvPr>
        </p:nvSpPr>
        <p:spPr>
          <a:xfrm>
            <a:off x="3456601" y="3493084"/>
            <a:ext cx="8421508" cy="1224492"/>
          </a:xfrm>
        </p:spPr>
        <p:txBody>
          <a:bodyPr/>
          <a:lstStyle/>
          <a:p>
            <a:pPr marL="0" indent="0" algn="ctr">
              <a:buNone/>
            </a:pPr>
            <a:r>
              <a:rPr lang="cs-CZ" dirty="0"/>
              <a:t>rychlost ztrát půdy (10 </a:t>
            </a:r>
            <a:r>
              <a:rPr lang="cs-CZ" dirty="0" err="1"/>
              <a:t>Mha</a:t>
            </a:r>
            <a:r>
              <a:rPr lang="cs-CZ" dirty="0"/>
              <a:t>/r) výrazně (5-57x, AU-CN) převyšuje její tvorbu/obnovu </a:t>
            </a:r>
          </a:p>
          <a:p>
            <a:pPr marL="0" indent="0" algn="ctr">
              <a:buNone/>
            </a:pPr>
            <a:r>
              <a:rPr lang="cs-CZ" b="1" dirty="0">
                <a:solidFill>
                  <a:srgbClr val="FF0000"/>
                </a:solidFill>
                <a:sym typeface="Wingdings" panose="05000000000000000000" pitchFamily="2" charset="2"/>
              </a:rPr>
              <a:t></a:t>
            </a:r>
            <a:r>
              <a:rPr lang="en-US" b="1" dirty="0">
                <a:solidFill>
                  <a:srgbClr val="FF0000"/>
                </a:solidFill>
                <a:sym typeface="Wingdings" panose="05000000000000000000" pitchFamily="2" charset="2"/>
              </a:rPr>
              <a:t> </a:t>
            </a:r>
            <a:r>
              <a:rPr lang="cs-CZ" b="1" dirty="0">
                <a:solidFill>
                  <a:srgbClr val="FF0000"/>
                </a:solidFill>
              </a:rPr>
              <a:t>za sto let na světě pravděpodobně nebude žádná zemědělská půda</a:t>
            </a:r>
            <a:r>
              <a:rPr lang="en-US" b="1" dirty="0">
                <a:solidFill>
                  <a:srgbClr val="FF0000"/>
                </a:solidFill>
              </a:rPr>
              <a:t> </a:t>
            </a:r>
            <a:r>
              <a:rPr lang="cs-CZ" b="1" dirty="0">
                <a:solidFill>
                  <a:srgbClr val="FF0000"/>
                </a:solidFill>
              </a:rPr>
              <a:t>!!</a:t>
            </a:r>
            <a:r>
              <a:rPr lang="cs-CZ" dirty="0"/>
              <a:t> </a:t>
            </a:r>
          </a:p>
        </p:txBody>
      </p:sp>
      <p:pic>
        <p:nvPicPr>
          <p:cNvPr id="11" name="Obrázek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7573" y="-126089"/>
            <a:ext cx="3199550" cy="3491005"/>
          </a:xfrm>
          <a:prstGeom prst="rect">
            <a:avLst/>
          </a:prstGeom>
          <a:ln>
            <a:noFill/>
          </a:ln>
          <a:effectLst>
            <a:outerShdw blurRad="292100" dist="139700" dir="2700000" algn="tl" rotWithShape="0">
              <a:srgbClr val="333333">
                <a:alpha val="65000"/>
              </a:srgbClr>
            </a:outerShdw>
          </a:effectLst>
        </p:spPr>
      </p:pic>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1119" y="4017272"/>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067" y="4017272"/>
            <a:ext cx="1605106" cy="1088701"/>
          </a:xfrm>
          <a:prstGeom prst="rect">
            <a:avLst/>
          </a:prstGeom>
          <a:ln>
            <a:noFill/>
          </a:ln>
          <a:effectLst>
            <a:outerShdw blurRad="292100" dist="139700" dir="2700000" algn="tl" rotWithShape="0">
              <a:srgbClr val="333333">
                <a:alpha val="65000"/>
              </a:srgbClr>
            </a:outerShdw>
          </a:effectLst>
        </p:spPr>
      </p:pic>
      <p:pic>
        <p:nvPicPr>
          <p:cNvPr id="34"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2667" y="1967181"/>
            <a:ext cx="1620207" cy="1078383"/>
          </a:xfrm>
          <a:prstGeom prst="rect">
            <a:avLst/>
          </a:prstGeom>
          <a:ln>
            <a:noFill/>
          </a:ln>
          <a:effectLst>
            <a:outerShdw blurRad="292100" dist="139700" dir="2700000" algn="tl" rotWithShape="0">
              <a:srgbClr val="333333">
                <a:alpha val="65000"/>
              </a:srgbClr>
            </a:outerShdw>
          </a:effectLst>
        </p:spPr>
      </p:pic>
      <p:sp>
        <p:nvSpPr>
          <p:cNvPr id="35" name="TextovéPole 34"/>
          <p:cNvSpPr txBox="1"/>
          <p:nvPr/>
        </p:nvSpPr>
        <p:spPr>
          <a:xfrm>
            <a:off x="1102418" y="1994510"/>
            <a:ext cx="500705" cy="288147"/>
          </a:xfrm>
          <a:prstGeom prst="rect">
            <a:avLst/>
          </a:prstGeom>
          <a:noFill/>
        </p:spPr>
        <p:txBody>
          <a:bodyPr wrap="none" lIns="36000" tIns="36000" rIns="36000" bIns="36000" rtlCol="0" anchor="ctr" anchorCtr="0">
            <a:spAutoFit/>
          </a:bodyPr>
          <a:lstStyle/>
          <a:p>
            <a:pPr algn="ctr"/>
            <a:r>
              <a:rPr lang="cs-CZ" sz="1400" dirty="0">
                <a:latin typeface="+mn-lt"/>
              </a:rPr>
              <a:t>3 sec</a:t>
            </a:r>
            <a:endParaRPr lang="en-GB" sz="1400" dirty="0">
              <a:latin typeface="+mn-lt"/>
            </a:endParaRPr>
          </a:p>
        </p:txBody>
      </p:sp>
      <p:sp>
        <p:nvSpPr>
          <p:cNvPr id="36" name="TextovéPole 35"/>
          <p:cNvSpPr txBox="1"/>
          <p:nvPr/>
        </p:nvSpPr>
        <p:spPr>
          <a:xfrm>
            <a:off x="326388" y="3072012"/>
            <a:ext cx="2052764" cy="842145"/>
          </a:xfrm>
          <a:prstGeom prst="rect">
            <a:avLst/>
          </a:prstGeom>
          <a:noFill/>
        </p:spPr>
        <p:txBody>
          <a:bodyPr wrap="square" lIns="36000" tIns="36000" rIns="36000" bIns="36000" rtlCol="0" anchor="ctr" anchorCtr="0">
            <a:spAutoFit/>
          </a:bodyPr>
          <a:lstStyle/>
          <a:p>
            <a:pPr algn="ctr"/>
            <a:r>
              <a:rPr lang="cs-CZ" sz="1400" dirty="0">
                <a:latin typeface="+mn-lt"/>
              </a:rPr>
              <a:t>ztráta půdy</a:t>
            </a:r>
          </a:p>
          <a:p>
            <a:pPr algn="ctr"/>
            <a:r>
              <a:rPr lang="cs-CZ" sz="1200" dirty="0">
                <a:latin typeface="+mn-lt"/>
              </a:rPr>
              <a:t>konzervativní odhad dle FAO 2015</a:t>
            </a:r>
          </a:p>
          <a:p>
            <a:pPr algn="ctr"/>
            <a:r>
              <a:rPr lang="cs-CZ" sz="1200" dirty="0">
                <a:latin typeface="+mn-lt"/>
              </a:rPr>
              <a:t>(pouze eroze a zábory)</a:t>
            </a:r>
            <a:endParaRPr lang="en-GB" sz="1200" dirty="0">
              <a:latin typeface="+mn-lt"/>
            </a:endParaRPr>
          </a:p>
        </p:txBody>
      </p:sp>
      <p:sp>
        <p:nvSpPr>
          <p:cNvPr id="13" name="TextovéPole 12">
            <a:extLst>
              <a:ext uri="{FF2B5EF4-FFF2-40B4-BE49-F238E27FC236}">
                <a16:creationId xmlns:a16="http://schemas.microsoft.com/office/drawing/2014/main" id="{077FB3C3-DB6C-48A6-9715-7D222EEBDC4E}"/>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7"/>
              </a:rPr>
              <a:t>http://www.fao.org/documents/card/en/c/c6814873-efc3-41db-b7d3-2081a10ede50/</a:t>
            </a:r>
            <a:r>
              <a:rPr lang="cs-CZ" sz="1200" dirty="0"/>
              <a:t> </a:t>
            </a:r>
          </a:p>
        </p:txBody>
      </p:sp>
      <p:sp>
        <p:nvSpPr>
          <p:cNvPr id="16" name="TextovéPole 15">
            <a:extLst>
              <a:ext uri="{FF2B5EF4-FFF2-40B4-BE49-F238E27FC236}">
                <a16:creationId xmlns:a16="http://schemas.microsoft.com/office/drawing/2014/main" id="{A815B0E0-24D2-4C6F-A88A-8B5654F03E53}"/>
              </a:ext>
            </a:extLst>
          </p:cNvPr>
          <p:cNvSpPr txBox="1"/>
          <p:nvPr/>
        </p:nvSpPr>
        <p:spPr>
          <a:xfrm>
            <a:off x="5860076" y="5498813"/>
            <a:ext cx="6140740" cy="584775"/>
          </a:xfrm>
          <a:prstGeom prst="rect">
            <a:avLst/>
          </a:prstGeom>
          <a:noFill/>
        </p:spPr>
        <p:txBody>
          <a:bodyPr wrap="square">
            <a:spAutoFit/>
          </a:bodyPr>
          <a:lstStyle/>
          <a:p>
            <a:r>
              <a:rPr lang="en-US" sz="1600" b="0" i="1"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600" b="0" i="1" u="none" strike="noStrike" kern="1200" baseline="0" noProof="0" dirty="0" err="1">
                <a:solidFill>
                  <a:schemeClr val="tx1"/>
                </a:solidFill>
                <a:latin typeface="Arial" panose="020B0604020202020204" pitchFamily="34" charset="0"/>
                <a:ea typeface="+mn-ea"/>
                <a:cs typeface="+mn-cs"/>
              </a:rPr>
              <a:t>Mha</a:t>
            </a:r>
            <a:r>
              <a:rPr lang="en-US" sz="1600" b="0" i="1" u="none" strike="noStrike" kern="1200" baseline="0" noProof="0" dirty="0">
                <a:solidFill>
                  <a:schemeClr val="tx1"/>
                </a:solidFill>
                <a:latin typeface="Arial" panose="020B0604020202020204" pitchFamily="34" charset="0"/>
                <a:ea typeface="+mn-ea"/>
                <a:cs typeface="+mn-cs"/>
              </a:rPr>
              <a:t> from crop production – corresponds to all arable land in India </a:t>
            </a:r>
            <a:endParaRPr lang="cs-CZ" sz="1600" i="1" dirty="0"/>
          </a:p>
        </p:txBody>
      </p:sp>
    </p:spTree>
    <p:extLst>
      <p:ext uri="{BB962C8B-B14F-4D97-AF65-F5344CB8AC3E}">
        <p14:creationId xmlns:p14="http://schemas.microsoft.com/office/powerpoint/2010/main" val="3997344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repeatCount="indefinite" fill="remove" nodeType="withEffect">
                                  <p:stCondLst>
                                    <p:cond delay="0"/>
                                  </p:stCondLst>
                                  <p:childTnLst>
                                    <p:animEffect transition="out" filter="wipe(up)">
                                      <p:cBhvr>
                                        <p:cTn id="6" dur="3000"/>
                                        <p:tgtEl>
                                          <p:spTgt spid="34"/>
                                        </p:tgtEl>
                                      </p:cBhvr>
                                    </p:animEffect>
                                    <p:set>
                                      <p:cBhvr>
                                        <p:cTn id="7" dur="1" fill="hold">
                                          <p:stCondLst>
                                            <p:cond delay="2999"/>
                                          </p:stCondLst>
                                        </p:cTn>
                                        <p:tgtEl>
                                          <p:spTgt spid="34"/>
                                        </p:tgtEl>
                                        <p:attrNameLst>
                                          <p:attrName>style.visibility</p:attrName>
                                        </p:attrNameLst>
                                      </p:cBhvr>
                                      <p:to>
                                        <p:strVal val="hidden"/>
                                      </p:to>
                                    </p:set>
                                  </p:childTnLst>
                                </p:cTn>
                              </p:par>
                              <p:par>
                                <p:cTn id="8" presetID="22" presetClass="exit" presetSubtype="1" repeatCount="indefinite" fill="remove" grpId="0" nodeType="withEffect">
                                  <p:stCondLst>
                                    <p:cond delay="0"/>
                                  </p:stCondLst>
                                  <p:childTnLst>
                                    <p:animEffect transition="out" filter="wipe(up)">
                                      <p:cBhvr>
                                        <p:cTn id="9" dur="3000"/>
                                        <p:tgtEl>
                                          <p:spTgt spid="35"/>
                                        </p:tgtEl>
                                      </p:cBhvr>
                                    </p:animEffect>
                                    <p:set>
                                      <p:cBhvr>
                                        <p:cTn id="10" dur="1" fill="hold">
                                          <p:stCondLst>
                                            <p:cond delay="2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ázek 18"/>
          <p:cNvPicPr>
            <a:picLocks noChangeAspect="1"/>
          </p:cNvPicPr>
          <p:nvPr/>
        </p:nvPicPr>
        <p:blipFill>
          <a:blip r:embed="rId3"/>
          <a:stretch>
            <a:fillRect/>
          </a:stretch>
        </p:blipFill>
        <p:spPr>
          <a:xfrm>
            <a:off x="6096000" y="1037321"/>
            <a:ext cx="5002816" cy="3360554"/>
          </a:xfrm>
          <a:prstGeom prst="rect">
            <a:avLst/>
          </a:prstGeom>
          <a:ln>
            <a:noFill/>
          </a:ln>
          <a:effectLst>
            <a:outerShdw blurRad="292100" dist="139700" dir="2700000" algn="tl" rotWithShape="0">
              <a:srgbClr val="333333">
                <a:alpha val="65000"/>
              </a:srgbClr>
            </a:outerShdw>
          </a:effectLst>
        </p:spPr>
      </p:pic>
      <p:pic>
        <p:nvPicPr>
          <p:cNvPr id="22" name="Obrázek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0546" y="1037321"/>
            <a:ext cx="5454387" cy="3402224"/>
          </a:xfrm>
          <a:prstGeom prst="rect">
            <a:avLst/>
          </a:prstGeom>
          <a:ln>
            <a:noFill/>
          </a:ln>
          <a:effectLst>
            <a:outerShdw blurRad="292100" dist="139700" dir="2700000" algn="tl" rotWithShape="0">
              <a:srgbClr val="333333">
                <a:alpha val="65000"/>
              </a:srgbClr>
            </a:outerShdw>
          </a:effectLst>
        </p:spPr>
      </p:pic>
      <p:sp>
        <p:nvSpPr>
          <p:cNvPr id="9" name="Nadpis 8"/>
          <p:cNvSpPr>
            <a:spLocks noGrp="1"/>
          </p:cNvSpPr>
          <p:nvPr>
            <p:ph type="title"/>
          </p:nvPr>
        </p:nvSpPr>
        <p:spPr/>
        <p:txBody>
          <a:bodyPr/>
          <a:lstStyle/>
          <a:p>
            <a:r>
              <a:rPr lang="en-US" noProof="0" dirty="0"/>
              <a:t>Food security</a:t>
            </a:r>
          </a:p>
        </p:txBody>
      </p:sp>
      <p:sp>
        <p:nvSpPr>
          <p:cNvPr id="38" name="TextovéPole 37">
            <a:extLst>
              <a:ext uri="{FF2B5EF4-FFF2-40B4-BE49-F238E27FC236}">
                <a16:creationId xmlns:a16="http://schemas.microsoft.com/office/drawing/2014/main" id="{6F0640BF-BF90-4C57-A539-D85451EA7698}"/>
              </a:ext>
            </a:extLst>
          </p:cNvPr>
          <p:cNvSpPr txBox="1"/>
          <p:nvPr/>
        </p:nvSpPr>
        <p:spPr>
          <a:xfrm>
            <a:off x="211666" y="4840879"/>
            <a:ext cx="11424706" cy="1200329"/>
          </a:xfrm>
          <a:prstGeom prst="rect">
            <a:avLst/>
          </a:prstGeom>
          <a:noFill/>
        </p:spPr>
        <p:txBody>
          <a:bodyPr wrap="square">
            <a:spAutoFit/>
          </a:bodyPr>
          <a:lstStyle/>
          <a:p>
            <a:r>
              <a:rPr lang="cs-CZ" b="1" noProof="0" dirty="0">
                <a:solidFill>
                  <a:srgbClr val="FF0000"/>
                </a:solidFill>
              </a:rPr>
              <a:t>Do roku 2050 musíme globálně zvýšit produkci potravin o 50-60% a v rozvojových zemích o 100% jen na pokrytí potřeby potravin (úbytek půdy není započítán)</a:t>
            </a:r>
            <a:endParaRPr lang="en-US" sz="2400" b="1" i="0" u="none" strike="noStrike" kern="1200" baseline="0" noProof="0" dirty="0">
              <a:solidFill>
                <a:srgbClr val="FF0000"/>
              </a:solidFill>
              <a:latin typeface="Arial" panose="020B0604020202020204" pitchFamily="34" charset="0"/>
              <a:ea typeface="+mn-ea"/>
              <a:cs typeface="+mn-cs"/>
            </a:endParaRPr>
          </a:p>
        </p:txBody>
      </p:sp>
      <p:sp>
        <p:nvSpPr>
          <p:cNvPr id="51" name="TextovéPole 50">
            <a:extLst>
              <a:ext uri="{FF2B5EF4-FFF2-40B4-BE49-F238E27FC236}">
                <a16:creationId xmlns:a16="http://schemas.microsoft.com/office/drawing/2014/main" id="{4CBA0E58-B13A-4A90-8AE9-475C754FA3B5}"/>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5"/>
              </a:rPr>
              <a:t>http://www.fao.org/documents/card/en/c/c6814873-efc3-41db-b7d3-2081a10ede50/</a:t>
            </a:r>
            <a:r>
              <a:rPr lang="cs-CZ" sz="1200" dirty="0"/>
              <a:t> </a:t>
            </a:r>
          </a:p>
        </p:txBody>
      </p:sp>
      <p:sp>
        <p:nvSpPr>
          <p:cNvPr id="4" name="Šipka: doprava 3">
            <a:extLst>
              <a:ext uri="{FF2B5EF4-FFF2-40B4-BE49-F238E27FC236}">
                <a16:creationId xmlns:a16="http://schemas.microsoft.com/office/drawing/2014/main" id="{CAAE039E-B556-487E-AAAD-C45348A1D8D5}"/>
              </a:ext>
            </a:extLst>
          </p:cNvPr>
          <p:cNvSpPr/>
          <p:nvPr/>
        </p:nvSpPr>
        <p:spPr bwMode="auto">
          <a:xfrm rot="1074805">
            <a:off x="9378511" y="3179429"/>
            <a:ext cx="2239861" cy="167779"/>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1" i="0" u="none" strike="noStrike" normalizeH="0" baseline="0">
              <a:ln w="22225">
                <a:solidFill>
                  <a:schemeClr val="accent2"/>
                </a:solidFill>
                <a:prstDash val="solid"/>
              </a:ln>
              <a:solidFill>
                <a:schemeClr val="accent2">
                  <a:lumMod val="40000"/>
                  <a:lumOff val="60000"/>
                </a:schemeClr>
              </a:solidFill>
              <a:latin typeface="Tahoma" pitchFamily="34" charset="0"/>
            </a:endParaRPr>
          </a:p>
        </p:txBody>
      </p:sp>
      <p:sp>
        <p:nvSpPr>
          <p:cNvPr id="7" name="TextovéPole 6">
            <a:extLst>
              <a:ext uri="{FF2B5EF4-FFF2-40B4-BE49-F238E27FC236}">
                <a16:creationId xmlns:a16="http://schemas.microsoft.com/office/drawing/2014/main" id="{093ACB82-A493-4551-A6B9-B354B8F260FD}"/>
              </a:ext>
            </a:extLst>
          </p:cNvPr>
          <p:cNvSpPr txBox="1"/>
          <p:nvPr/>
        </p:nvSpPr>
        <p:spPr>
          <a:xfrm>
            <a:off x="11565042" y="3571746"/>
            <a:ext cx="476412" cy="461665"/>
          </a:xfrm>
          <a:prstGeom prst="rect">
            <a:avLst/>
          </a:prstGeom>
          <a:noFill/>
        </p:spPr>
        <p:txBody>
          <a:bodyPr wrap="none" rtlCol="0">
            <a:spAutoFit/>
          </a:bodyPr>
          <a:lstStyle/>
          <a:p>
            <a:r>
              <a:rPr lang="cs-CZ" dirty="0"/>
              <a:t>??</a:t>
            </a:r>
          </a:p>
        </p:txBody>
      </p:sp>
      <p:sp>
        <p:nvSpPr>
          <p:cNvPr id="3" name="Šipka: doprava 2">
            <a:extLst>
              <a:ext uri="{FF2B5EF4-FFF2-40B4-BE49-F238E27FC236}">
                <a16:creationId xmlns:a16="http://schemas.microsoft.com/office/drawing/2014/main" id="{79F20442-278E-40B7-8ABC-9DB7E39F5A46}"/>
              </a:ext>
            </a:extLst>
          </p:cNvPr>
          <p:cNvSpPr/>
          <p:nvPr/>
        </p:nvSpPr>
        <p:spPr bwMode="auto">
          <a:xfrm rot="20177271">
            <a:off x="2921035" y="2736565"/>
            <a:ext cx="906011" cy="100669"/>
          </a:xfrm>
          <a:prstGeom prst="rightArrow">
            <a:avLst>
              <a:gd name="adj1" fmla="val 50000"/>
              <a:gd name="adj2" fmla="val 139757"/>
            </a:avLst>
          </a:prstGeom>
          <a:solidFill>
            <a:srgbClr val="FFFF00"/>
          </a:solid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43428883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A3BE28-E4A0-494A-A2DA-3D25F30584D6}"/>
              </a:ext>
            </a:extLst>
          </p:cNvPr>
          <p:cNvSpPr>
            <a:spLocks noGrp="1"/>
          </p:cNvSpPr>
          <p:nvPr>
            <p:ph type="title"/>
          </p:nvPr>
        </p:nvSpPr>
        <p:spPr/>
        <p:txBody>
          <a:bodyPr/>
          <a:lstStyle/>
          <a:p>
            <a:r>
              <a:rPr lang="cs-CZ" dirty="0"/>
              <a:t>Food </a:t>
            </a:r>
            <a:r>
              <a:rPr lang="cs-CZ" dirty="0" err="1"/>
              <a:t>security</a:t>
            </a:r>
            <a:endParaRPr lang="cs-CZ" dirty="0"/>
          </a:p>
        </p:txBody>
      </p:sp>
      <p:sp>
        <p:nvSpPr>
          <p:cNvPr id="4" name="Zástupný symbol pro číslo snímku 3">
            <a:extLst>
              <a:ext uri="{FF2B5EF4-FFF2-40B4-BE49-F238E27FC236}">
                <a16:creationId xmlns:a16="http://schemas.microsoft.com/office/drawing/2014/main" id="{0C494D1D-792A-4F80-9259-831866C97D87}"/>
              </a:ext>
            </a:extLst>
          </p:cNvPr>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pic>
        <p:nvPicPr>
          <p:cNvPr id="6" name="Obrázek 5">
            <a:extLst>
              <a:ext uri="{FF2B5EF4-FFF2-40B4-BE49-F238E27FC236}">
                <a16:creationId xmlns:a16="http://schemas.microsoft.com/office/drawing/2014/main" id="{539DB6B0-5DE5-4F79-9567-B1EB2C2B058B}"/>
              </a:ext>
            </a:extLst>
          </p:cNvPr>
          <p:cNvPicPr>
            <a:picLocks noChangeAspect="1"/>
          </p:cNvPicPr>
          <p:nvPr/>
        </p:nvPicPr>
        <p:blipFill>
          <a:blip r:embed="rId2"/>
          <a:stretch>
            <a:fillRect/>
          </a:stretch>
        </p:blipFill>
        <p:spPr>
          <a:xfrm>
            <a:off x="60162" y="1725812"/>
            <a:ext cx="4857143" cy="3752381"/>
          </a:xfrm>
          <a:prstGeom prst="rect">
            <a:avLst/>
          </a:prstGeom>
        </p:spPr>
      </p:pic>
      <p:pic>
        <p:nvPicPr>
          <p:cNvPr id="7" name="Obrázek 6">
            <a:extLst>
              <a:ext uri="{FF2B5EF4-FFF2-40B4-BE49-F238E27FC236}">
                <a16:creationId xmlns:a16="http://schemas.microsoft.com/office/drawing/2014/main" id="{071AB08A-185E-452F-8691-9CE4C0401D1C}"/>
              </a:ext>
            </a:extLst>
          </p:cNvPr>
          <p:cNvPicPr>
            <a:picLocks noChangeAspect="1"/>
          </p:cNvPicPr>
          <p:nvPr/>
        </p:nvPicPr>
        <p:blipFill>
          <a:blip r:embed="rId3"/>
          <a:stretch>
            <a:fillRect/>
          </a:stretch>
        </p:blipFill>
        <p:spPr>
          <a:xfrm>
            <a:off x="4946808" y="1761853"/>
            <a:ext cx="7157067" cy="5006808"/>
          </a:xfrm>
          <a:prstGeom prst="rect">
            <a:avLst/>
          </a:prstGeom>
        </p:spPr>
      </p:pic>
      <p:sp>
        <p:nvSpPr>
          <p:cNvPr id="8" name="TextovéPole 7">
            <a:extLst>
              <a:ext uri="{FF2B5EF4-FFF2-40B4-BE49-F238E27FC236}">
                <a16:creationId xmlns:a16="http://schemas.microsoft.com/office/drawing/2014/main" id="{B16BE4AF-0DE7-4438-8605-67E6D353455E}"/>
              </a:ext>
            </a:extLst>
          </p:cNvPr>
          <p:cNvSpPr txBox="1"/>
          <p:nvPr/>
        </p:nvSpPr>
        <p:spPr>
          <a:xfrm>
            <a:off x="4330212" y="6371980"/>
            <a:ext cx="6093068" cy="461665"/>
          </a:xfrm>
          <a:prstGeom prst="rect">
            <a:avLst/>
          </a:prstGeom>
          <a:noFill/>
        </p:spPr>
        <p:txBody>
          <a:bodyPr wrap="square">
            <a:spAutoFit/>
          </a:bodyPr>
          <a:lstStyle/>
          <a:p>
            <a:r>
              <a:rPr lang="en-US" sz="1200" dirty="0"/>
              <a:t>UNEP (2014)</a:t>
            </a:r>
            <a:r>
              <a:rPr lang="cs-CZ" sz="1200" dirty="0"/>
              <a:t>: </a:t>
            </a:r>
            <a:r>
              <a:rPr lang="en-US" sz="1200" dirty="0"/>
              <a:t>Assessing Global Land Use: Balancing Consumption with</a:t>
            </a:r>
            <a:r>
              <a:rPr lang="cs-CZ" sz="1200" dirty="0"/>
              <a:t> </a:t>
            </a:r>
            <a:r>
              <a:rPr lang="en-US" sz="1200" dirty="0"/>
              <a:t>Sustainable Supply. </a:t>
            </a:r>
            <a:r>
              <a:rPr lang="en-US" sz="1200" dirty="0">
                <a:hlinkClick r:id="rId4"/>
              </a:rPr>
              <a:t>https://wedocs.unep.org/handle/20.500.11822/8861</a:t>
            </a:r>
            <a:r>
              <a:rPr lang="cs-CZ" sz="1200" dirty="0"/>
              <a:t> </a:t>
            </a:r>
          </a:p>
        </p:txBody>
      </p:sp>
      <p:pic>
        <p:nvPicPr>
          <p:cNvPr id="9" name="Obrázek 8">
            <a:extLst>
              <a:ext uri="{FF2B5EF4-FFF2-40B4-BE49-F238E27FC236}">
                <a16:creationId xmlns:a16="http://schemas.microsoft.com/office/drawing/2014/main" id="{B59E8031-68C3-49FE-83B9-76E02910725D}"/>
              </a:ext>
            </a:extLst>
          </p:cNvPr>
          <p:cNvPicPr>
            <a:picLocks noChangeAspect="1"/>
          </p:cNvPicPr>
          <p:nvPr/>
        </p:nvPicPr>
        <p:blipFill rotWithShape="1">
          <a:blip r:embed="rId5">
            <a:extLst>
              <a:ext uri="{28A0092B-C50C-407E-A947-70E740481C1C}">
                <a14:useLocalDpi xmlns:a14="http://schemas.microsoft.com/office/drawing/2010/main" val="0"/>
              </a:ext>
            </a:extLst>
          </a:blip>
          <a:srcRect t="39240" r="25488" b="5111"/>
          <a:stretch/>
        </p:blipFill>
        <p:spPr>
          <a:xfrm>
            <a:off x="7459088" y="102689"/>
            <a:ext cx="3514783" cy="1659164"/>
          </a:xfrm>
          <a:prstGeom prst="rect">
            <a:avLst/>
          </a:prstGeom>
        </p:spPr>
      </p:pic>
      <p:sp>
        <p:nvSpPr>
          <p:cNvPr id="3" name="Šipka: ohnutá 2">
            <a:extLst>
              <a:ext uri="{FF2B5EF4-FFF2-40B4-BE49-F238E27FC236}">
                <a16:creationId xmlns:a16="http://schemas.microsoft.com/office/drawing/2014/main" id="{4FEB4517-E309-4730-877D-D4469B144C99}"/>
              </a:ext>
            </a:extLst>
          </p:cNvPr>
          <p:cNvSpPr/>
          <p:nvPr/>
        </p:nvSpPr>
        <p:spPr bwMode="auto">
          <a:xfrm rot="14351697" flipV="1">
            <a:off x="9173158" y="964277"/>
            <a:ext cx="1493435" cy="1289372"/>
          </a:xfrm>
          <a:prstGeom prst="bentArrow">
            <a:avLst>
              <a:gd name="adj1" fmla="val 12296"/>
              <a:gd name="adj2" fmla="val 11491"/>
              <a:gd name="adj3" fmla="val 30717"/>
              <a:gd name="adj4" fmla="val 43750"/>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 name="TextovéPole 4">
            <a:extLst>
              <a:ext uri="{FF2B5EF4-FFF2-40B4-BE49-F238E27FC236}">
                <a16:creationId xmlns:a16="http://schemas.microsoft.com/office/drawing/2014/main" id="{C8A18A2C-0E77-4CCF-8E47-C7731C103186}"/>
              </a:ext>
            </a:extLst>
          </p:cNvPr>
          <p:cNvSpPr txBox="1"/>
          <p:nvPr/>
        </p:nvSpPr>
        <p:spPr>
          <a:xfrm>
            <a:off x="10593292" y="814877"/>
            <a:ext cx="1487435" cy="769441"/>
          </a:xfrm>
          <a:prstGeom prst="rect">
            <a:avLst/>
          </a:prstGeom>
          <a:noFill/>
        </p:spPr>
        <p:txBody>
          <a:bodyPr wrap="square" rtlCol="0">
            <a:spAutoFit/>
          </a:bodyPr>
          <a:lstStyle/>
          <a:p>
            <a:r>
              <a:rPr lang="cs-CZ" sz="1100" dirty="0" err="1"/>
              <a:t>teor</a:t>
            </a:r>
            <a:r>
              <a:rPr lang="cs-CZ" sz="1100" dirty="0"/>
              <a:t>. 5000 </a:t>
            </a:r>
            <a:r>
              <a:rPr lang="cs-CZ" sz="1100" dirty="0" err="1"/>
              <a:t>Mha</a:t>
            </a:r>
            <a:r>
              <a:rPr lang="cs-CZ" sz="1100" dirty="0"/>
              <a:t> k dispozici (všechny lesy a ostatní ekosystémy)</a:t>
            </a:r>
          </a:p>
        </p:txBody>
      </p:sp>
    </p:spTree>
    <p:extLst>
      <p:ext uri="{BB962C8B-B14F-4D97-AF65-F5344CB8AC3E}">
        <p14:creationId xmlns:p14="http://schemas.microsoft.com/office/powerpoint/2010/main" val="261087040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5BBB08-C281-4BFF-ADC2-09F338A8219D}"/>
              </a:ext>
            </a:extLst>
          </p:cNvPr>
          <p:cNvSpPr>
            <a:spLocks noGrp="1"/>
          </p:cNvSpPr>
          <p:nvPr>
            <p:ph type="title"/>
          </p:nvPr>
        </p:nvSpPr>
        <p:spPr/>
        <p:txBody>
          <a:bodyPr/>
          <a:lstStyle/>
          <a:p>
            <a:r>
              <a:rPr lang="cs-CZ" dirty="0"/>
              <a:t>Food </a:t>
            </a:r>
            <a:r>
              <a:rPr lang="cs-CZ" dirty="0" err="1"/>
              <a:t>security</a:t>
            </a:r>
            <a:endParaRPr lang="cs-CZ" dirty="0"/>
          </a:p>
        </p:txBody>
      </p:sp>
      <p:sp>
        <p:nvSpPr>
          <p:cNvPr id="3" name="Zástupný obsah 2">
            <a:extLst>
              <a:ext uri="{FF2B5EF4-FFF2-40B4-BE49-F238E27FC236}">
                <a16:creationId xmlns:a16="http://schemas.microsoft.com/office/drawing/2014/main" id="{7C93C84E-D808-43E4-89A0-099D7B81A670}"/>
              </a:ext>
            </a:extLst>
          </p:cNvPr>
          <p:cNvSpPr>
            <a:spLocks noGrp="1"/>
          </p:cNvSpPr>
          <p:nvPr>
            <p:ph idx="1"/>
          </p:nvPr>
        </p:nvSpPr>
        <p:spPr/>
        <p:txBody>
          <a:bodyPr/>
          <a:lstStyle/>
          <a:p>
            <a:pPr marL="0" indent="0">
              <a:buNone/>
            </a:pPr>
            <a:r>
              <a:rPr lang="cs-CZ" b="1" dirty="0">
                <a:solidFill>
                  <a:srgbClr val="FF0000"/>
                </a:solidFill>
              </a:rPr>
              <a:t>Úbytek úrodné půdy / obyvatele rychle klesá:</a:t>
            </a:r>
          </a:p>
          <a:p>
            <a:pPr marL="0" indent="0">
              <a:buNone/>
            </a:pPr>
            <a:endParaRPr lang="cs-CZ" b="1" dirty="0">
              <a:solidFill>
                <a:srgbClr val="FF0000"/>
              </a:solidFill>
            </a:endParaRPr>
          </a:p>
          <a:p>
            <a:pPr marL="457200" indent="-457200">
              <a:buFont typeface="+mj-lt"/>
              <a:buAutoNum type="arabicPeriod"/>
            </a:pPr>
            <a:r>
              <a:rPr lang="cs-CZ" dirty="0"/>
              <a:t>nárůst světové populace</a:t>
            </a:r>
            <a:r>
              <a:rPr lang="en-US" dirty="0"/>
              <a:t> </a:t>
            </a:r>
            <a:r>
              <a:rPr lang="cs-CZ" dirty="0"/>
              <a:t>(cca </a:t>
            </a:r>
            <a:r>
              <a:rPr lang="en-US" dirty="0"/>
              <a:t>70 mil</a:t>
            </a:r>
            <a:r>
              <a:rPr lang="cs-CZ" dirty="0"/>
              <a:t> ročně) </a:t>
            </a:r>
            <a:r>
              <a:rPr lang="cs-CZ" dirty="0">
                <a:sym typeface="Wingdings" panose="05000000000000000000" pitchFamily="2" charset="2"/>
              </a:rPr>
              <a:t></a:t>
            </a:r>
            <a:r>
              <a:rPr lang="en-US" dirty="0">
                <a:sym typeface="Wingdings" panose="05000000000000000000" pitchFamily="2" charset="2"/>
              </a:rPr>
              <a:t> </a:t>
            </a:r>
            <a:r>
              <a:rPr lang="en-US" dirty="0"/>
              <a:t>9.2 </a:t>
            </a:r>
            <a:r>
              <a:rPr lang="en-US" dirty="0" err="1"/>
              <a:t>mld</a:t>
            </a:r>
            <a:r>
              <a:rPr lang="en-US" dirty="0"/>
              <a:t> v 2050</a:t>
            </a:r>
          </a:p>
          <a:p>
            <a:pPr marL="457200" indent="-457200">
              <a:buFont typeface="+mj-lt"/>
              <a:buAutoNum type="arabicPeriod"/>
            </a:pPr>
            <a:r>
              <a:rPr lang="en-US" dirty="0" err="1"/>
              <a:t>degradace</a:t>
            </a:r>
            <a:r>
              <a:rPr lang="en-US" dirty="0"/>
              <a:t> </a:t>
            </a:r>
            <a:r>
              <a:rPr lang="en-US" dirty="0" err="1"/>
              <a:t>dostupn</a:t>
            </a:r>
            <a:r>
              <a:rPr lang="cs-CZ" dirty="0" err="1"/>
              <a:t>ých</a:t>
            </a:r>
            <a:r>
              <a:rPr lang="cs-CZ" dirty="0"/>
              <a:t> </a:t>
            </a:r>
            <a:r>
              <a:rPr lang="en-US" dirty="0"/>
              <a:t>p</a:t>
            </a:r>
            <a:r>
              <a:rPr lang="cs-CZ" dirty="0"/>
              <a:t>ů</a:t>
            </a:r>
            <a:r>
              <a:rPr lang="en-US" dirty="0"/>
              <a:t>d</a:t>
            </a:r>
            <a:r>
              <a:rPr lang="cs-CZ" dirty="0"/>
              <a:t> </a:t>
            </a:r>
            <a:r>
              <a:rPr lang="cs-CZ" dirty="0">
                <a:sym typeface="Wingdings" panose="05000000000000000000" pitchFamily="2" charset="2"/>
              </a:rPr>
              <a:t> pokles jejich produkční kapacity či rozlohy</a:t>
            </a:r>
            <a:r>
              <a:rPr lang="cs-CZ" dirty="0"/>
              <a:t> </a:t>
            </a:r>
          </a:p>
          <a:p>
            <a:pPr marL="457200" indent="-457200">
              <a:buFont typeface="+mj-lt"/>
              <a:buAutoNum type="arabicPeriod"/>
            </a:pPr>
            <a:r>
              <a:rPr lang="cs-CZ" dirty="0"/>
              <a:t>zábory kvalitní půdy pro jiné účely</a:t>
            </a:r>
          </a:p>
          <a:p>
            <a:pPr marL="0" indent="0">
              <a:buNone/>
            </a:pPr>
            <a:endParaRPr lang="cs-CZ" b="1" dirty="0">
              <a:solidFill>
                <a:srgbClr val="FF0000"/>
              </a:solidFill>
              <a:sym typeface="Wingdings" panose="05000000000000000000" pitchFamily="2" charset="2"/>
            </a:endParaRPr>
          </a:p>
          <a:p>
            <a:pPr marL="0" indent="0">
              <a:buNone/>
            </a:pPr>
            <a:endParaRPr lang="cs-CZ" b="1" dirty="0">
              <a:solidFill>
                <a:srgbClr val="FF0000"/>
              </a:solidFill>
              <a:sym typeface="Wingdings" panose="05000000000000000000" pitchFamily="2" charset="2"/>
            </a:endParaRPr>
          </a:p>
          <a:p>
            <a:pPr marL="0" indent="0">
              <a:buNone/>
            </a:pPr>
            <a:endParaRPr lang="cs-CZ" b="1" dirty="0">
              <a:solidFill>
                <a:srgbClr val="FF0000"/>
              </a:solidFill>
              <a:sym typeface="Wingdings" panose="05000000000000000000" pitchFamily="2" charset="2"/>
            </a:endParaRPr>
          </a:p>
          <a:p>
            <a:pPr marL="0" indent="0">
              <a:buNone/>
            </a:pPr>
            <a:r>
              <a:rPr lang="cs-CZ" b="1" dirty="0">
                <a:solidFill>
                  <a:srgbClr val="FF0000"/>
                </a:solidFill>
                <a:sym typeface="Wingdings" panose="05000000000000000000" pitchFamily="2" charset="2"/>
              </a:rPr>
              <a:t> obavy z nedostatku potravin = food </a:t>
            </a:r>
            <a:r>
              <a:rPr lang="cs-CZ" b="1" dirty="0" err="1">
                <a:solidFill>
                  <a:srgbClr val="FF0000"/>
                </a:solidFill>
                <a:sym typeface="Wingdings" panose="05000000000000000000" pitchFamily="2" charset="2"/>
              </a:rPr>
              <a:t>security</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B15B5635-74BD-431B-94EA-6684BE83B870}"/>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sp>
        <p:nvSpPr>
          <p:cNvPr id="6" name="TextovéPole 5">
            <a:extLst>
              <a:ext uri="{FF2B5EF4-FFF2-40B4-BE49-F238E27FC236}">
                <a16:creationId xmlns:a16="http://schemas.microsoft.com/office/drawing/2014/main" id="{60CEBE7D-3C0E-4E47-9DF5-95A54AE41628}"/>
              </a:ext>
            </a:extLst>
          </p:cNvPr>
          <p:cNvSpPr txBox="1"/>
          <p:nvPr/>
        </p:nvSpPr>
        <p:spPr>
          <a:xfrm>
            <a:off x="259579" y="4546434"/>
            <a:ext cx="9067253" cy="830997"/>
          </a:xfrm>
          <a:prstGeom prst="rect">
            <a:avLst/>
          </a:prstGeom>
          <a:noFill/>
        </p:spPr>
        <p:txBody>
          <a:bodyPr wrap="square">
            <a:spAutoFit/>
          </a:bodyPr>
          <a:lstStyle/>
          <a:p>
            <a:r>
              <a:rPr lang="cs-CZ" sz="2400" dirty="0"/>
              <a:t>v roce 2050 potřeba potravin vzroste o 50%, ale bude o 20-30% méně úrodné půdy = čelíme opravdu velkému problému.</a:t>
            </a:r>
            <a:endParaRPr lang="cs-CZ" dirty="0"/>
          </a:p>
        </p:txBody>
      </p:sp>
      <p:pic>
        <p:nvPicPr>
          <p:cNvPr id="7" name="Obrázek 6">
            <a:extLst>
              <a:ext uri="{FF2B5EF4-FFF2-40B4-BE49-F238E27FC236}">
                <a16:creationId xmlns:a16="http://schemas.microsoft.com/office/drawing/2014/main" id="{F53286AE-F5A1-4F9F-B6C7-5069EEBA00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72834" y="3251072"/>
            <a:ext cx="2488162" cy="2590725"/>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775D0E58-07C6-49E2-B7C2-CEF9523B24A0}"/>
              </a:ext>
            </a:extLst>
          </p:cNvPr>
          <p:cNvSpPr txBox="1"/>
          <p:nvPr/>
        </p:nvSpPr>
        <p:spPr>
          <a:xfrm>
            <a:off x="9590842" y="5860209"/>
            <a:ext cx="2777067" cy="276999"/>
          </a:xfrm>
          <a:prstGeom prst="rect">
            <a:avLst/>
          </a:prstGeom>
          <a:noFill/>
        </p:spPr>
        <p:txBody>
          <a:bodyPr wrap="square">
            <a:spAutoFit/>
          </a:bodyPr>
          <a:lstStyle/>
          <a:p>
            <a:r>
              <a:rPr lang="cs-CZ" sz="1200" dirty="0">
                <a:hlinkClick r:id="rId3"/>
              </a:rPr>
              <a:t>http://www.fao.org/soils-2015/en</a:t>
            </a:r>
            <a:r>
              <a:rPr lang="cs-CZ" sz="1200" dirty="0"/>
              <a:t> </a:t>
            </a:r>
          </a:p>
        </p:txBody>
      </p:sp>
    </p:spTree>
    <p:extLst>
      <p:ext uri="{BB962C8B-B14F-4D97-AF65-F5344CB8AC3E}">
        <p14:creationId xmlns:p14="http://schemas.microsoft.com/office/powerpoint/2010/main" val="342121049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00327" y="110167"/>
            <a:ext cx="4378290" cy="3137857"/>
          </a:xfrm>
          <a:prstGeom prst="rect">
            <a:avLst/>
          </a:prstGeom>
          <a:ln>
            <a:noFill/>
          </a:ln>
          <a:effectLst>
            <a:outerShdw blurRad="292100" dist="139700" dir="2700000" algn="tl" rotWithShape="0">
              <a:srgbClr val="333333">
                <a:alpha val="65000"/>
              </a:srgbClr>
            </a:outerShdw>
          </a:effectLst>
        </p:spPr>
      </p:pic>
      <p:pic>
        <p:nvPicPr>
          <p:cNvPr id="6" name="Obrázek 5"/>
          <p:cNvPicPr>
            <a:picLocks noChangeAspect="1"/>
          </p:cNvPicPr>
          <p:nvPr/>
        </p:nvPicPr>
        <p:blipFill>
          <a:blip r:embed="rId4">
            <a:clrChange>
              <a:clrFrom>
                <a:srgbClr val="FFFFFF"/>
              </a:clrFrom>
              <a:clrTo>
                <a:srgbClr val="FFFFFF">
                  <a:alpha val="0"/>
                </a:srgbClr>
              </a:clrTo>
            </a:clrChange>
          </a:blip>
          <a:stretch>
            <a:fillRect/>
          </a:stretch>
        </p:blipFill>
        <p:spPr>
          <a:xfrm>
            <a:off x="3688921" y="3935110"/>
            <a:ext cx="5738400" cy="2937718"/>
          </a:xfrm>
          <a:prstGeom prst="rect">
            <a:avLst/>
          </a:prstGeom>
        </p:spPr>
      </p:pic>
      <p:sp>
        <p:nvSpPr>
          <p:cNvPr id="2" name="Nadpis 1"/>
          <p:cNvSpPr>
            <a:spLocks noGrp="1"/>
          </p:cNvSpPr>
          <p:nvPr>
            <p:ph type="title"/>
          </p:nvPr>
        </p:nvSpPr>
        <p:spPr/>
        <p:txBody>
          <a:bodyPr/>
          <a:lstStyle/>
          <a:p>
            <a:r>
              <a:rPr lang="cs-CZ" noProof="0" dirty="0"/>
              <a:t>Kontaminace půdy</a:t>
            </a:r>
            <a:endParaRPr lang="en-US" noProof="0" dirty="0"/>
          </a:p>
        </p:txBody>
      </p:sp>
      <p:sp>
        <p:nvSpPr>
          <p:cNvPr id="4" name="Zástupný symbol pro obsah 3"/>
          <p:cNvSpPr>
            <a:spLocks noGrp="1"/>
          </p:cNvSpPr>
          <p:nvPr>
            <p:ph idx="1"/>
          </p:nvPr>
        </p:nvSpPr>
        <p:spPr>
          <a:xfrm>
            <a:off x="704850" y="1212782"/>
            <a:ext cx="10906125" cy="4778443"/>
          </a:xfrm>
        </p:spPr>
        <p:txBody>
          <a:bodyPr/>
          <a:lstStyle/>
          <a:p>
            <a:pPr marL="0" indent="0">
              <a:buNone/>
            </a:pPr>
            <a:r>
              <a:rPr lang="en-US" sz="2000" b="1" dirty="0"/>
              <a:t>E</a:t>
            </a:r>
            <a:r>
              <a:rPr lang="cs-CZ" sz="2000" b="1" dirty="0" err="1"/>
              <a:t>vropa</a:t>
            </a:r>
            <a:r>
              <a:rPr lang="cs-CZ" sz="2000" b="1" dirty="0"/>
              <a:t> </a:t>
            </a:r>
            <a:r>
              <a:rPr lang="en-US" sz="2000" baseline="30000" dirty="0"/>
              <a:t>[10,11,12,13] </a:t>
            </a:r>
            <a:r>
              <a:rPr lang="en-US" sz="2000" b="1" dirty="0"/>
              <a:t>:</a:t>
            </a:r>
          </a:p>
          <a:p>
            <a:r>
              <a:rPr lang="en-US" sz="2000" dirty="0"/>
              <a:t>2</a:t>
            </a:r>
            <a:r>
              <a:rPr lang="cs-CZ" sz="2000" dirty="0"/>
              <a:t>,</a:t>
            </a:r>
            <a:r>
              <a:rPr lang="en-US" sz="2000" dirty="0"/>
              <a:t>5</a:t>
            </a:r>
            <a:r>
              <a:rPr lang="cs-CZ" sz="2000" dirty="0"/>
              <a:t> </a:t>
            </a:r>
            <a:r>
              <a:rPr lang="en-US" sz="2000" dirty="0"/>
              <a:t>–</a:t>
            </a:r>
            <a:r>
              <a:rPr lang="cs-CZ" sz="2000" dirty="0"/>
              <a:t> </a:t>
            </a:r>
            <a:r>
              <a:rPr lang="en-US" sz="2000" dirty="0"/>
              <a:t>3</a:t>
            </a:r>
            <a:r>
              <a:rPr lang="cs-CZ" sz="2000" dirty="0"/>
              <a:t>,</a:t>
            </a:r>
            <a:r>
              <a:rPr lang="en-US" sz="2000" dirty="0"/>
              <a:t>5 mil. </a:t>
            </a:r>
            <a:r>
              <a:rPr lang="cs-CZ" sz="2000" dirty="0"/>
              <a:t>míst se znečišťujícími aktivitami</a:t>
            </a:r>
          </a:p>
          <a:p>
            <a:r>
              <a:rPr lang="en-US" sz="2000" dirty="0"/>
              <a:t>250 000 – 350 000 </a:t>
            </a:r>
            <a:r>
              <a:rPr lang="cs-CZ" sz="2000" dirty="0"/>
              <a:t>potřebuje </a:t>
            </a:r>
            <a:r>
              <a:rPr lang="cs-CZ" sz="2000" dirty="0" err="1"/>
              <a:t>remediaci</a:t>
            </a:r>
            <a:endParaRPr lang="en-US" sz="2000" baseline="30000" dirty="0"/>
          </a:p>
          <a:p>
            <a:r>
              <a:rPr lang="cs-CZ" sz="2000" dirty="0"/>
              <a:t>náklady</a:t>
            </a:r>
            <a:r>
              <a:rPr lang="en-US" sz="2000" dirty="0"/>
              <a:t>: 2</a:t>
            </a:r>
            <a:r>
              <a:rPr lang="cs-CZ" sz="2000" dirty="0"/>
              <a:t>,</a:t>
            </a:r>
            <a:r>
              <a:rPr lang="en-US" sz="2000" dirty="0"/>
              <a:t>4-17</a:t>
            </a:r>
            <a:r>
              <a:rPr lang="cs-CZ" sz="2000" dirty="0"/>
              <a:t>,</a:t>
            </a:r>
            <a:r>
              <a:rPr lang="en-US" sz="2000" dirty="0"/>
              <a:t>3 </a:t>
            </a:r>
            <a:r>
              <a:rPr lang="cs-CZ" sz="2000" dirty="0"/>
              <a:t>mld. </a:t>
            </a:r>
            <a:r>
              <a:rPr lang="en-US" sz="2000" dirty="0"/>
              <a:t>EUR/</a:t>
            </a:r>
            <a:r>
              <a:rPr lang="cs-CZ" sz="2000" dirty="0"/>
              <a:t>r</a:t>
            </a:r>
            <a:r>
              <a:rPr lang="en-US" sz="2000" dirty="0"/>
              <a:t> + 2 </a:t>
            </a:r>
            <a:r>
              <a:rPr lang="cs-CZ" sz="2000" dirty="0"/>
              <a:t>mld. </a:t>
            </a:r>
            <a:r>
              <a:rPr lang="en-US" sz="2000" dirty="0"/>
              <a:t>EUR/</a:t>
            </a:r>
            <a:r>
              <a:rPr lang="cs-CZ" sz="2000" dirty="0"/>
              <a:t>r</a:t>
            </a:r>
            <a:r>
              <a:rPr lang="en-US" sz="2000" dirty="0"/>
              <a:t> </a:t>
            </a:r>
            <a:r>
              <a:rPr lang="cs-CZ" sz="2000" dirty="0"/>
              <a:t>na </a:t>
            </a:r>
            <a:r>
              <a:rPr lang="cs-CZ" sz="2000" dirty="0" err="1"/>
              <a:t>remediaci</a:t>
            </a:r>
            <a:r>
              <a:rPr lang="en-US" sz="2000" dirty="0"/>
              <a:t> </a:t>
            </a:r>
            <a:r>
              <a:rPr lang="en-US" sz="2000" baseline="30000" dirty="0"/>
              <a:t>[14,12]</a:t>
            </a:r>
          </a:p>
          <a:p>
            <a:pPr marL="0" indent="0">
              <a:buNone/>
            </a:pPr>
            <a:endParaRPr lang="cs-CZ" sz="2000" b="1" dirty="0"/>
          </a:p>
          <a:p>
            <a:pPr marL="0" indent="0">
              <a:buNone/>
            </a:pPr>
            <a:r>
              <a:rPr lang="cs-CZ" sz="2000" b="1" dirty="0"/>
              <a:t>Č</a:t>
            </a:r>
            <a:r>
              <a:rPr lang="en-US" sz="2000" b="1" dirty="0"/>
              <a:t>R</a:t>
            </a:r>
            <a:r>
              <a:rPr lang="en-US" sz="2000" baseline="30000" dirty="0"/>
              <a:t> [15]</a:t>
            </a:r>
            <a:endParaRPr lang="en-US" sz="2000" b="1" dirty="0"/>
          </a:p>
          <a:p>
            <a:r>
              <a:rPr lang="en-US" sz="2000" dirty="0"/>
              <a:t>7 000 - 10 000 </a:t>
            </a:r>
            <a:r>
              <a:rPr lang="cs-CZ" sz="2000" dirty="0"/>
              <a:t>kontaminovaných míst</a:t>
            </a:r>
            <a:endParaRPr lang="en-US" sz="2000"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27</a:t>
            </a:fld>
            <a:endParaRPr lang="cs-CZ" altLang="cs-CZ"/>
          </a:p>
        </p:txBody>
      </p:sp>
      <p:pic>
        <p:nvPicPr>
          <p:cNvPr id="7" name="Obrázek 6"/>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616321" y="3275761"/>
            <a:ext cx="3436403" cy="3569330"/>
          </a:xfrm>
          <a:prstGeom prst="rect">
            <a:avLst/>
          </a:prstGeom>
        </p:spPr>
      </p:pic>
      <p:sp>
        <p:nvSpPr>
          <p:cNvPr id="8" name="TextovéPole 7"/>
          <p:cNvSpPr txBox="1"/>
          <p:nvPr/>
        </p:nvSpPr>
        <p:spPr>
          <a:xfrm>
            <a:off x="10878374" y="2006179"/>
            <a:ext cx="35752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11</a:t>
            </a:r>
            <a:r>
              <a:rPr lang="en-US" sz="1400" dirty="0">
                <a:latin typeface="+mn-lt"/>
              </a:rPr>
              <a:t>]</a:t>
            </a:r>
            <a:endParaRPr lang="en-GB" sz="1400" dirty="0">
              <a:latin typeface="+mn-lt"/>
            </a:endParaRPr>
          </a:p>
        </p:txBody>
      </p:sp>
      <p:sp>
        <p:nvSpPr>
          <p:cNvPr id="9" name="TextovéPole 8"/>
          <p:cNvSpPr txBox="1"/>
          <p:nvPr/>
        </p:nvSpPr>
        <p:spPr>
          <a:xfrm>
            <a:off x="8165811" y="6455554"/>
            <a:ext cx="619328"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12,13</a:t>
            </a:r>
            <a:r>
              <a:rPr lang="en-US" sz="1400" dirty="0">
                <a:latin typeface="+mn-lt"/>
              </a:rPr>
              <a:t>]</a:t>
            </a:r>
            <a:endParaRPr lang="en-GB" sz="1400" dirty="0">
              <a:latin typeface="+mn-lt"/>
            </a:endParaRPr>
          </a:p>
        </p:txBody>
      </p:sp>
      <p:pic>
        <p:nvPicPr>
          <p:cNvPr id="14" name="Obrázek 13"/>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37209" y="3911720"/>
            <a:ext cx="3878454" cy="2317630"/>
          </a:xfrm>
          <a:prstGeom prst="rect">
            <a:avLst/>
          </a:prstGeom>
          <a:ln>
            <a:noFill/>
          </a:ln>
          <a:effectLst>
            <a:outerShdw blurRad="292100" dist="139700" dir="2700000" algn="tl" rotWithShape="0">
              <a:srgbClr val="333333">
                <a:alpha val="65000"/>
              </a:srgbClr>
            </a:outerShdw>
          </a:effectLst>
        </p:spPr>
      </p:pic>
      <p:sp>
        <p:nvSpPr>
          <p:cNvPr id="15" name="TextovéPole 14"/>
          <p:cNvSpPr txBox="1"/>
          <p:nvPr/>
        </p:nvSpPr>
        <p:spPr>
          <a:xfrm>
            <a:off x="3570749" y="4326514"/>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15</a:t>
            </a:r>
            <a:r>
              <a:rPr lang="en-US" sz="1400" dirty="0">
                <a:latin typeface="+mn-lt"/>
              </a:rPr>
              <a:t>]</a:t>
            </a:r>
            <a:endParaRPr lang="en-GB" sz="1400" dirty="0">
              <a:latin typeface="+mn-lt"/>
            </a:endParaRPr>
          </a:p>
        </p:txBody>
      </p:sp>
    </p:spTree>
    <p:extLst>
      <p:ext uri="{BB962C8B-B14F-4D97-AF65-F5344CB8AC3E}">
        <p14:creationId xmlns:p14="http://schemas.microsoft.com/office/powerpoint/2010/main" val="15113300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7480" y="4486579"/>
            <a:ext cx="2667078"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pPr marL="268288" indent="-268288"/>
            <a:r>
              <a:rPr lang="cs-CZ" sz="2400" dirty="0">
                <a:sym typeface="Wingdings" panose="05000000000000000000" pitchFamily="2" charset="2"/>
              </a:rPr>
              <a:t>únor–březen 2015 </a:t>
            </a:r>
            <a:r>
              <a:rPr lang="en-US" sz="2400" dirty="0">
                <a:sym typeface="Wingdings" panose="05000000000000000000" pitchFamily="2" charset="2"/>
              </a:rPr>
              <a:t>= </a:t>
            </a:r>
            <a:r>
              <a:rPr lang="cs-CZ" sz="2400" dirty="0">
                <a:sym typeface="Wingdings" panose="05000000000000000000" pitchFamily="2" charset="2"/>
              </a:rPr>
              <a:t>dlouhodobá rezidua</a:t>
            </a:r>
            <a:r>
              <a:rPr lang="en-US" sz="2400" dirty="0">
                <a:sym typeface="Wingdings" panose="05000000000000000000" pitchFamily="2" charset="2"/>
              </a:rPr>
              <a:t> CUPs</a:t>
            </a:r>
          </a:p>
          <a:p>
            <a:pPr marL="268288" indent="-268288"/>
            <a:r>
              <a:rPr lang="en-US" sz="2400" dirty="0">
                <a:sym typeface="Wingdings" panose="05000000000000000000" pitchFamily="2" charset="2"/>
              </a:rPr>
              <a:t>75 </a:t>
            </a:r>
            <a:r>
              <a:rPr lang="cs-CZ" sz="2400" dirty="0">
                <a:sym typeface="Wingdings" panose="05000000000000000000" pitchFamily="2" charset="2"/>
              </a:rPr>
              <a:t>orných půd</a:t>
            </a:r>
            <a:r>
              <a:rPr lang="en-US" sz="2400" dirty="0">
                <a:sym typeface="Wingdings" panose="05000000000000000000" pitchFamily="2" charset="2"/>
              </a:rPr>
              <a:t>, 0-25 cm, </a:t>
            </a:r>
            <a:r>
              <a:rPr lang="cs-CZ" sz="2400" dirty="0">
                <a:sym typeface="Wingdings" panose="05000000000000000000" pitchFamily="2" charset="2"/>
              </a:rPr>
              <a:t>vysušení, mělnění, přesátí, archivování, analýzy </a:t>
            </a:r>
            <a:r>
              <a:rPr lang="en-US" sz="2400" dirty="0">
                <a:sym typeface="Wingdings" panose="05000000000000000000" pitchFamily="2" charset="2"/>
              </a:rPr>
              <a:t>...</a:t>
            </a:r>
          </a:p>
          <a:p>
            <a:pPr marL="268288" indent="-268288"/>
            <a:r>
              <a:rPr lang="cs-CZ" sz="2400" dirty="0">
                <a:sym typeface="Wingdings" panose="05000000000000000000" pitchFamily="2" charset="2"/>
              </a:rPr>
              <a:t>půdní vlastnosti </a:t>
            </a:r>
            <a:r>
              <a:rPr lang="en-US" sz="2400" dirty="0">
                <a:sym typeface="Wingdings" panose="05000000000000000000" pitchFamily="2" charset="2"/>
              </a:rPr>
              <a:t>(TOC, CEC, pH, </a:t>
            </a:r>
            <a:r>
              <a:rPr lang="en-US" sz="2400" dirty="0" err="1">
                <a:sym typeface="Wingdings" panose="05000000000000000000" pitchFamily="2" charset="2"/>
              </a:rPr>
              <a:t>textur</a:t>
            </a:r>
            <a:r>
              <a:rPr lang="cs-CZ" sz="2400" dirty="0">
                <a:sym typeface="Wingdings" panose="05000000000000000000" pitchFamily="2" charset="2"/>
              </a:rPr>
              <a:t>a</a:t>
            </a:r>
            <a:r>
              <a:rPr lang="en-US" sz="2400" dirty="0">
                <a:sym typeface="Wingdings" panose="05000000000000000000" pitchFamily="2" charset="2"/>
              </a:rPr>
              <a:t>, HA/FA</a:t>
            </a:r>
            <a:r>
              <a:rPr lang="cs-CZ" sz="2400" dirty="0">
                <a:sym typeface="Wingdings" panose="05000000000000000000" pitchFamily="2" charset="2"/>
              </a:rPr>
              <a:t> ...</a:t>
            </a:r>
            <a:r>
              <a:rPr lang="en-US" sz="2400" dirty="0">
                <a:sym typeface="Wingdings" panose="05000000000000000000" pitchFamily="2" charset="2"/>
              </a:rPr>
              <a:t>)</a:t>
            </a:r>
          </a:p>
          <a:p>
            <a:pPr marL="268288" indent="-268288"/>
            <a:r>
              <a:rPr lang="en-US" sz="2400" dirty="0" err="1">
                <a:sym typeface="Wingdings" panose="05000000000000000000" pitchFamily="2" charset="2"/>
              </a:rPr>
              <a:t>QuEChERS</a:t>
            </a:r>
            <a:r>
              <a:rPr lang="en-US" sz="2400" dirty="0">
                <a:sym typeface="Wingdings" panose="05000000000000000000" pitchFamily="2" charset="2"/>
              </a:rPr>
              <a:t> extra</a:t>
            </a:r>
            <a:r>
              <a:rPr lang="cs-CZ" sz="2400" dirty="0" err="1">
                <a:sym typeface="Wingdings" panose="05000000000000000000" pitchFamily="2" charset="2"/>
              </a:rPr>
              <a:t>kce</a:t>
            </a:r>
            <a:r>
              <a:rPr lang="cs-CZ" sz="2400" dirty="0">
                <a:sym typeface="Wingdings" panose="05000000000000000000" pitchFamily="2" charset="2"/>
              </a:rPr>
              <a:t> </a:t>
            </a:r>
            <a:r>
              <a:rPr lang="en-US" sz="2400" dirty="0">
                <a:sym typeface="Wingdings" panose="05000000000000000000" pitchFamily="2" charset="2"/>
              </a:rPr>
              <a:t>+ LC/MS/MS anal</a:t>
            </a:r>
            <a:r>
              <a:rPr lang="cs-CZ" sz="2400" dirty="0" err="1">
                <a:sym typeface="Wingdings" panose="05000000000000000000" pitchFamily="2" charset="2"/>
              </a:rPr>
              <a:t>ýza</a:t>
            </a:r>
            <a:r>
              <a:rPr lang="cs-CZ" sz="2400" dirty="0">
                <a:sym typeface="Wingdings" panose="05000000000000000000" pitchFamily="2" charset="2"/>
              </a:rPr>
              <a:t> </a:t>
            </a:r>
            <a:r>
              <a:rPr lang="en-US" sz="2400" dirty="0">
                <a:sym typeface="Wingdings" panose="05000000000000000000" pitchFamily="2" charset="2"/>
              </a:rPr>
              <a:t>53 CUPs a 15 TPs </a:t>
            </a:r>
            <a:r>
              <a:rPr lang="cs-CZ" sz="2400" dirty="0">
                <a:sym typeface="Wingdings" panose="05000000000000000000" pitchFamily="2" charset="2"/>
              </a:rPr>
              <a:t>včetně 2 zakázaných triazinů </a:t>
            </a:r>
            <a:r>
              <a:rPr lang="en-US" sz="2400" dirty="0">
                <a:sym typeface="Wingdings" panose="05000000000000000000" pitchFamily="2" charset="2"/>
              </a:rPr>
              <a:t>+</a:t>
            </a:r>
            <a:r>
              <a:rPr lang="cs-CZ" sz="2400" dirty="0">
                <a:sym typeface="Wingdings" panose="05000000000000000000" pitchFamily="2" charset="2"/>
              </a:rPr>
              <a:t> </a:t>
            </a:r>
            <a:r>
              <a:rPr lang="cs-CZ" sz="2400" dirty="0" err="1">
                <a:sym typeface="Wingdings" panose="05000000000000000000" pitchFamily="2" charset="2"/>
              </a:rPr>
              <a:t>TPs</a:t>
            </a:r>
            <a:r>
              <a:rPr lang="cs-CZ" sz="2400" dirty="0">
                <a:sym typeface="Wingdings" panose="05000000000000000000" pitchFamily="2" charset="2"/>
              </a:rPr>
              <a:t> díky jejich frekventovaným výskytům ve vodách</a:t>
            </a:r>
            <a:endParaRPr lang="en-US" sz="2000" b="1" dirty="0">
              <a:solidFill>
                <a:srgbClr val="FF0000"/>
              </a:solidFill>
            </a:endParaRPr>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28</a:t>
            </a:fld>
            <a:endParaRPr lang="cs-CZ" altLang="cs-CZ"/>
          </a:p>
        </p:txBody>
      </p:sp>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434" y="4486579"/>
            <a:ext cx="3986194"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5478" y="3680741"/>
            <a:ext cx="2938137" cy="1764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1" name="Picture 2" descr="http://static-content.springer.com/image/art%3A10.1007%2Fs00216-007-1610-7/MediaObjects/216_2007_1610_Figa_HTML.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60372" y="3405692"/>
            <a:ext cx="2502827" cy="3335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48648" y="3062135"/>
            <a:ext cx="4291430" cy="284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942263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3"/>
          <a:stretch>
            <a:fillRect/>
          </a:stretch>
        </p:blipFill>
        <p:spPr>
          <a:xfrm>
            <a:off x="1704975" y="2967485"/>
            <a:ext cx="8963025" cy="3890516"/>
          </a:xfrm>
          <a:prstGeom prst="rect">
            <a:avLst/>
          </a:prstGeom>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r>
              <a:rPr lang="en-US" sz="2400" dirty="0"/>
              <a:t>99% </a:t>
            </a:r>
            <a:r>
              <a:rPr lang="en-US" sz="2400" dirty="0" err="1"/>
              <a:t>půd</a:t>
            </a:r>
            <a:r>
              <a:rPr lang="cs-CZ" sz="2400" dirty="0"/>
              <a:t> s alespoň jedním pesticidem </a:t>
            </a:r>
            <a:r>
              <a:rPr lang="en-US" sz="2400" dirty="0"/>
              <a:t>&gt;</a:t>
            </a:r>
            <a:r>
              <a:rPr lang="cs-CZ" sz="2400" dirty="0"/>
              <a:t> </a:t>
            </a:r>
            <a:r>
              <a:rPr lang="en-US" sz="2400" dirty="0"/>
              <a:t>LOQ</a:t>
            </a:r>
            <a:endParaRPr lang="cs-CZ" sz="2400" dirty="0"/>
          </a:p>
          <a:p>
            <a:r>
              <a:rPr lang="en-US" sz="2400" dirty="0"/>
              <a:t>51% </a:t>
            </a:r>
            <a:r>
              <a:rPr lang="cs-CZ" sz="2400" dirty="0"/>
              <a:t>půd s </a:t>
            </a:r>
            <a:r>
              <a:rPr lang="en-US" sz="2400" dirty="0"/>
              <a:t>≥ 5 </a:t>
            </a:r>
            <a:r>
              <a:rPr lang="en-US" sz="2400" dirty="0" err="1"/>
              <a:t>pesticid</a:t>
            </a:r>
            <a:r>
              <a:rPr lang="cs-CZ" sz="2400" dirty="0"/>
              <a:t>y</a:t>
            </a:r>
            <a:r>
              <a:rPr lang="en-US" sz="2400" dirty="0"/>
              <a:t> &gt;</a:t>
            </a:r>
            <a:r>
              <a:rPr lang="cs-CZ" sz="2400" dirty="0"/>
              <a:t> </a:t>
            </a:r>
            <a:r>
              <a:rPr lang="en-US" sz="2400" dirty="0"/>
              <a:t>LOQ</a:t>
            </a:r>
          </a:p>
          <a:p>
            <a:r>
              <a:rPr lang="en-US" sz="2400" b="1" dirty="0">
                <a:solidFill>
                  <a:srgbClr val="FF0000"/>
                </a:solidFill>
              </a:rPr>
              <a:t>81% </a:t>
            </a:r>
            <a:r>
              <a:rPr lang="cs-CZ" sz="2400" b="1" dirty="0">
                <a:solidFill>
                  <a:srgbClr val="FF0000"/>
                </a:solidFill>
              </a:rPr>
              <a:t>půd s alespoň jedním pesticidem nad </a:t>
            </a:r>
            <a:r>
              <a:rPr lang="en-US" sz="2400" b="1" dirty="0">
                <a:solidFill>
                  <a:srgbClr val="FF0000"/>
                </a:solidFill>
              </a:rPr>
              <a:t>0.01 mg/kg</a:t>
            </a:r>
          </a:p>
          <a:p>
            <a:r>
              <a:rPr lang="en-US" sz="2400" b="1" dirty="0">
                <a:solidFill>
                  <a:srgbClr val="FF0000"/>
                </a:solidFill>
              </a:rPr>
              <a:t>36% </a:t>
            </a:r>
            <a:r>
              <a:rPr lang="cs-CZ" sz="2400" b="1" dirty="0">
                <a:solidFill>
                  <a:srgbClr val="FF0000"/>
                </a:solidFill>
              </a:rPr>
              <a:t>půd s </a:t>
            </a:r>
            <a:r>
              <a:rPr lang="en-US" sz="2400" b="1" dirty="0">
                <a:solidFill>
                  <a:srgbClr val="FF0000"/>
                </a:solidFill>
              </a:rPr>
              <a:t>≥ 3 </a:t>
            </a:r>
            <a:r>
              <a:rPr lang="en-US" sz="2400" b="1" dirty="0" err="1">
                <a:solidFill>
                  <a:srgbClr val="FF0000"/>
                </a:solidFill>
              </a:rPr>
              <a:t>pesticid</a:t>
            </a:r>
            <a:r>
              <a:rPr lang="cs-CZ" sz="2400" b="1" dirty="0">
                <a:solidFill>
                  <a:srgbClr val="FF0000"/>
                </a:solidFill>
              </a:rPr>
              <a:t>y nad</a:t>
            </a:r>
            <a:r>
              <a:rPr lang="en-US" sz="2400" b="1" dirty="0">
                <a:solidFill>
                  <a:srgbClr val="FF0000"/>
                </a:solidFill>
              </a:rPr>
              <a:t> 0.01 mg/kg</a:t>
            </a:r>
          </a:p>
          <a:p>
            <a:endParaRPr lang="en-US" sz="2400" dirty="0"/>
          </a:p>
        </p:txBody>
      </p:sp>
      <p:sp>
        <p:nvSpPr>
          <p:cNvPr id="13" name="Zástupný symbol pro číslo snímku 12"/>
          <p:cNvSpPr>
            <a:spLocks noGrp="1"/>
          </p:cNvSpPr>
          <p:nvPr>
            <p:ph type="sldNum" sz="quarter" idx="10"/>
          </p:nvPr>
        </p:nvSpPr>
        <p:spPr/>
        <p:txBody>
          <a:bodyPr/>
          <a:lstStyle/>
          <a:p>
            <a:pPr>
              <a:defRPr/>
            </a:pPr>
            <a:fld id="{4E12630B-17A9-44AC-A5BE-0FEBEDB0B5E8}" type="slidenum">
              <a:rPr lang="cs-CZ" altLang="cs-CZ" smtClean="0"/>
              <a:pPr>
                <a:defRPr/>
              </a:pPr>
              <a:t>29</a:t>
            </a:fld>
            <a:endParaRPr lang="cs-CZ" altLang="cs-CZ"/>
          </a:p>
        </p:txBody>
      </p:sp>
      <p:sp>
        <p:nvSpPr>
          <p:cNvPr id="10" name="Obdélník 9"/>
          <p:cNvSpPr/>
          <p:nvPr/>
        </p:nvSpPr>
        <p:spPr>
          <a:xfrm>
            <a:off x="1933575" y="6290847"/>
            <a:ext cx="3981450" cy="584775"/>
          </a:xfrm>
          <a:prstGeom prst="rect">
            <a:avLst/>
          </a:prstGeom>
        </p:spPr>
        <p:txBody>
          <a:bodyPr wrap="square">
            <a:spAutoFit/>
          </a:bodyPr>
          <a:lstStyle/>
          <a:p>
            <a:r>
              <a:rPr lang="cs-CZ" sz="1600" dirty="0"/>
              <a:t>Hvězdová et al. (2018), </a:t>
            </a:r>
            <a:r>
              <a:rPr lang="cs-CZ" sz="1600" dirty="0" err="1"/>
              <a:t>Sci</a:t>
            </a:r>
            <a:r>
              <a:rPr lang="cs-CZ" sz="1600" dirty="0"/>
              <a:t> </a:t>
            </a:r>
            <a:r>
              <a:rPr lang="cs-CZ" sz="1600" dirty="0" err="1"/>
              <a:t>Tot</a:t>
            </a:r>
            <a:r>
              <a:rPr lang="cs-CZ" sz="1600" dirty="0"/>
              <a:t> </a:t>
            </a:r>
            <a:r>
              <a:rPr lang="cs-CZ" sz="1600" dirty="0" err="1"/>
              <a:t>Environ</a:t>
            </a:r>
            <a:r>
              <a:rPr lang="cs-CZ" sz="1600" dirty="0"/>
              <a:t> </a:t>
            </a:r>
            <a:r>
              <a:rPr lang="en-GB" sz="1600" dirty="0"/>
              <a:t>613-614: 361-370.</a:t>
            </a:r>
            <a:r>
              <a:rPr lang="cs-CZ" sz="1600" dirty="0"/>
              <a:t> </a:t>
            </a:r>
            <a:endParaRPr lang="en-GB" sz="1600" dirty="0"/>
          </a:p>
        </p:txBody>
      </p:sp>
      <p:sp>
        <p:nvSpPr>
          <p:cNvPr id="12" name="Zaoblený obdélník 11"/>
          <p:cNvSpPr/>
          <p:nvPr/>
        </p:nvSpPr>
        <p:spPr bwMode="auto">
          <a:xfrm>
            <a:off x="1595436" y="3068954"/>
            <a:ext cx="2767013" cy="3221892"/>
          </a:xfrm>
          <a:prstGeom prst="roundRect">
            <a:avLst>
              <a:gd name="adj" fmla="val 14560"/>
            </a:avLst>
          </a:prstGeom>
          <a:noFill/>
          <a:ln w="3810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GB" sz="1800">
              <a:latin typeface="Arial" panose="020B0604020202020204" pitchFamily="34" charset="0"/>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5258" y="66266"/>
            <a:ext cx="4796742" cy="1886359"/>
          </a:xfrm>
          <a:prstGeom prst="rect">
            <a:avLst/>
          </a:prstGeom>
        </p:spPr>
      </p:pic>
    </p:spTree>
    <p:extLst>
      <p:ext uri="{BB962C8B-B14F-4D97-AF65-F5344CB8AC3E}">
        <p14:creationId xmlns:p14="http://schemas.microsoft.com/office/powerpoint/2010/main" val="2420240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Proč zkoumat a chránit půdu</a:t>
            </a:r>
            <a:r>
              <a:rPr lang="en-US" noProof="0" dirty="0"/>
              <a:t>?</a:t>
            </a:r>
          </a:p>
        </p:txBody>
      </p:sp>
      <p:sp>
        <p:nvSpPr>
          <p:cNvPr id="3" name="Zástupný symbol pro obsah 2"/>
          <p:cNvSpPr>
            <a:spLocks noGrp="1"/>
          </p:cNvSpPr>
          <p:nvPr>
            <p:ph idx="1"/>
          </p:nvPr>
        </p:nvSpPr>
        <p:spPr>
          <a:xfrm>
            <a:off x="704850" y="1212782"/>
            <a:ext cx="3238455" cy="4778443"/>
          </a:xfrm>
        </p:spPr>
        <p:txBody>
          <a:bodyPr/>
          <a:lstStyle/>
          <a:p>
            <a:pPr marL="0" indent="0">
              <a:buNone/>
            </a:pPr>
            <a:r>
              <a:rPr lang="cs-CZ" sz="2000" dirty="0"/>
              <a:t>komplexní a složitý ekosystém</a:t>
            </a:r>
            <a:r>
              <a:rPr lang="en-US" sz="2000" dirty="0"/>
              <a:t>, </a:t>
            </a:r>
            <a:r>
              <a:rPr lang="cs-CZ" sz="2000" b="1" dirty="0">
                <a:solidFill>
                  <a:srgbClr val="FF0000"/>
                </a:solidFill>
              </a:rPr>
              <a:t>klíčová složka suchozemských ekosystémů</a:t>
            </a:r>
            <a:r>
              <a:rPr lang="en-US" sz="2000" b="1" dirty="0">
                <a:solidFill>
                  <a:srgbClr val="FF0000"/>
                </a:solidFill>
              </a:rPr>
              <a:t> </a:t>
            </a:r>
            <a:r>
              <a:rPr lang="en-US" sz="2000" dirty="0"/>
              <a:t>a </a:t>
            </a:r>
            <a:r>
              <a:rPr lang="cs-CZ" sz="2000" b="1" dirty="0">
                <a:solidFill>
                  <a:srgbClr val="6600FF"/>
                </a:solidFill>
              </a:rPr>
              <a:t>nenahraditelný zdroj pro člověka</a:t>
            </a:r>
            <a:r>
              <a:rPr lang="en-US" sz="2000" b="1" dirty="0"/>
              <a:t>, </a:t>
            </a:r>
            <a:r>
              <a:rPr lang="cs-CZ" sz="2000" dirty="0"/>
              <a:t>poskytuje</a:t>
            </a:r>
            <a:r>
              <a:rPr lang="en-US" sz="2000" b="1" dirty="0"/>
              <a:t> </a:t>
            </a:r>
            <a:r>
              <a:rPr lang="cs-CZ" sz="2000" b="1" dirty="0">
                <a:solidFill>
                  <a:srgbClr val="FF0000"/>
                </a:solidFill>
              </a:rPr>
              <a:t>cenné ekosystémové služby</a:t>
            </a:r>
            <a:endParaRPr lang="en-US" sz="2000" b="1" dirty="0">
              <a:solidFill>
                <a:srgbClr val="0000FF"/>
              </a:solidFill>
            </a:endParaRP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3</a:t>
            </a:fld>
            <a:endParaRPr lang="cs-CZ" altLang="cs-CZ"/>
          </a:p>
        </p:txBody>
      </p:sp>
      <p:pic>
        <p:nvPicPr>
          <p:cNvPr id="7" name="Obrázek 6">
            <a:extLst>
              <a:ext uri="{FF2B5EF4-FFF2-40B4-BE49-F238E27FC236}">
                <a16:creationId xmlns:a16="http://schemas.microsoft.com/office/drawing/2014/main" id="{56FEB9E5-74B3-4F1E-BBB3-01CD75F9EB0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943304" y="1212781"/>
            <a:ext cx="7994695" cy="5516031"/>
          </a:xfrm>
          <a:prstGeom prst="rect">
            <a:avLst/>
          </a:prstGeom>
          <a:ln>
            <a:noFill/>
          </a:ln>
          <a:effectLst>
            <a:outerShdw blurRad="292100" dist="139700" dir="2700000" algn="tl" rotWithShape="0">
              <a:srgbClr val="333333">
                <a:alpha val="65000"/>
              </a:srgbClr>
            </a:outerShdw>
          </a:effectLst>
        </p:spPr>
      </p:pic>
      <p:sp>
        <p:nvSpPr>
          <p:cNvPr id="6" name="TextovéPole 5">
            <a:extLst>
              <a:ext uri="{FF2B5EF4-FFF2-40B4-BE49-F238E27FC236}">
                <a16:creationId xmlns:a16="http://schemas.microsoft.com/office/drawing/2014/main" id="{C1045D35-9981-4BB6-AA76-0DC32B806A45}"/>
              </a:ext>
            </a:extLst>
          </p:cNvPr>
          <p:cNvSpPr txBox="1"/>
          <p:nvPr/>
        </p:nvSpPr>
        <p:spPr>
          <a:xfrm rot="1088007">
            <a:off x="600545" y="3874348"/>
            <a:ext cx="2973450" cy="2308324"/>
          </a:xfrm>
          <a:prstGeom prst="rect">
            <a:avLst/>
          </a:prstGeom>
          <a:noFill/>
        </p:spPr>
        <p:txBody>
          <a:bodyPr wrap="square">
            <a:spAutoFit/>
          </a:bodyPr>
          <a:lstStyle/>
          <a:p>
            <a:pPr algn="ctr"/>
            <a:r>
              <a:rPr lang="cs-CZ" b="1" baseline="0" dirty="0" err="1"/>
              <a:t>Mahatmá</a:t>
            </a:r>
            <a:r>
              <a:rPr lang="cs-CZ" b="1" baseline="0" dirty="0"/>
              <a:t> </a:t>
            </a:r>
            <a:r>
              <a:rPr lang="cs-CZ" b="1" baseline="0" dirty="0" err="1"/>
              <a:t>Gándí</a:t>
            </a:r>
            <a:r>
              <a:rPr lang="cs-CZ" baseline="0" dirty="0"/>
              <a:t>: </a:t>
            </a:r>
            <a:r>
              <a:rPr lang="cs-CZ" dirty="0"/>
              <a:t>“Zapomenout pečovat o půdu znamená zapomenout sami na sebe“</a:t>
            </a:r>
          </a:p>
        </p:txBody>
      </p:sp>
    </p:spTree>
    <p:extLst>
      <p:ext uri="{BB962C8B-B14F-4D97-AF65-F5344CB8AC3E}">
        <p14:creationId xmlns:p14="http://schemas.microsoft.com/office/powerpoint/2010/main" val="384598128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2901628"/>
            <a:ext cx="8667750" cy="3499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a:t>Pesticidy v půdě ČR</a:t>
            </a:r>
          </a:p>
        </p:txBody>
      </p:sp>
      <p:sp>
        <p:nvSpPr>
          <p:cNvPr id="3" name="Zástupný symbol pro obsah 2"/>
          <p:cNvSpPr>
            <a:spLocks noGrp="1"/>
          </p:cNvSpPr>
          <p:nvPr>
            <p:ph idx="1"/>
          </p:nvPr>
        </p:nvSpPr>
        <p:spPr/>
        <p:txBody>
          <a:bodyPr/>
          <a:lstStyle/>
          <a:p>
            <a:pPr marL="355600"/>
            <a:r>
              <a:rPr lang="cs-CZ" sz="2400" dirty="0"/>
              <a:t>výsledky zaslouží pozornost z hlediska možných dopadů</a:t>
            </a:r>
          </a:p>
          <a:p>
            <a:pPr marL="755650" lvl="1"/>
            <a:r>
              <a:rPr lang="cs-CZ" sz="2000" dirty="0"/>
              <a:t>dle provedené analýzy ekologických rizik je v </a:t>
            </a:r>
            <a:r>
              <a:rPr lang="cs-CZ" sz="2000" b="1" dirty="0">
                <a:solidFill>
                  <a:srgbClr val="FF0000"/>
                </a:solidFill>
              </a:rPr>
              <a:t>35% půd významné riziko pro půdní biotu</a:t>
            </a:r>
            <a:r>
              <a:rPr lang="cs-CZ" sz="2000" dirty="0"/>
              <a:t> (RQ </a:t>
            </a:r>
            <a:r>
              <a:rPr lang="en-US" sz="2000" dirty="0"/>
              <a:t>&gt;</a:t>
            </a:r>
            <a:r>
              <a:rPr lang="cs-CZ" sz="2000" dirty="0"/>
              <a:t> 1)</a:t>
            </a:r>
          </a:p>
          <a:p>
            <a:pPr marL="755650" lvl="1"/>
            <a:r>
              <a:rPr lang="cs-CZ" sz="2000" dirty="0"/>
              <a:t>také zahraniční limity založené na výpočtu rizik byly často překročeny</a:t>
            </a:r>
          </a:p>
        </p:txBody>
      </p:sp>
      <p:sp>
        <p:nvSpPr>
          <p:cNvPr id="6" name="Zástupný symbol pro číslo snímku 5"/>
          <p:cNvSpPr>
            <a:spLocks noGrp="1"/>
          </p:cNvSpPr>
          <p:nvPr>
            <p:ph type="sldNum" sz="quarter" idx="10"/>
          </p:nvPr>
        </p:nvSpPr>
        <p:spPr/>
        <p:txBody>
          <a:bodyPr/>
          <a:lstStyle/>
          <a:p>
            <a:pPr>
              <a:defRPr/>
            </a:pPr>
            <a:fld id="{4E12630B-17A9-44AC-A5BE-0FEBEDB0B5E8}" type="slidenum">
              <a:rPr lang="cs-CZ" altLang="cs-CZ" smtClean="0"/>
              <a:pPr>
                <a:defRPr/>
              </a:pPr>
              <a:t>30</a:t>
            </a:fld>
            <a:endParaRPr lang="cs-CZ" altLang="cs-CZ"/>
          </a:p>
        </p:txBody>
      </p:sp>
      <p:sp>
        <p:nvSpPr>
          <p:cNvPr id="5" name="Obdélník 4"/>
          <p:cNvSpPr/>
          <p:nvPr/>
        </p:nvSpPr>
        <p:spPr>
          <a:xfrm>
            <a:off x="4475794" y="6510883"/>
            <a:ext cx="6192207" cy="338554"/>
          </a:xfrm>
          <a:prstGeom prst="rect">
            <a:avLst/>
          </a:prstGeom>
        </p:spPr>
        <p:txBody>
          <a:bodyPr wrap="square">
            <a:spAutoFit/>
          </a:bodyPr>
          <a:lstStyle/>
          <a:p>
            <a:r>
              <a:rPr lang="cs-CZ" sz="1600" dirty="0"/>
              <a:t>Vašíčková et al. (2019), </a:t>
            </a:r>
            <a:r>
              <a:rPr lang="cs-CZ" sz="1600" dirty="0" err="1"/>
              <a:t>Chemosphere</a:t>
            </a:r>
            <a:r>
              <a:rPr lang="cs-CZ" sz="1600" dirty="0"/>
              <a:t> 216: 479-487.</a:t>
            </a:r>
            <a:endParaRPr lang="en-GB" sz="1600" dirty="0"/>
          </a:p>
        </p:txBody>
      </p:sp>
    </p:spTree>
    <p:extLst>
      <p:ext uri="{BB962C8B-B14F-4D97-AF65-F5344CB8AC3E}">
        <p14:creationId xmlns:p14="http://schemas.microsoft.com/office/powerpoint/2010/main" val="16707647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552942" y="41381"/>
            <a:ext cx="3675699" cy="3613045"/>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noProof="0" dirty="0"/>
              <a:t>Dopady</a:t>
            </a:r>
            <a:endParaRPr lang="en-US" noProof="0"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31</a:t>
            </a:fld>
            <a:endParaRPr lang="cs-CZ" altLang="cs-CZ"/>
          </a:p>
        </p:txBody>
      </p:sp>
      <p:pic>
        <p:nvPicPr>
          <p:cNvPr id="6" name="Obrázek 3"/>
          <p:cNvPicPr>
            <a:picLocks noChangeAspect="1"/>
          </p:cNvPicPr>
          <p:nvPr/>
        </p:nvPicPr>
        <p:blipFill rotWithShape="1">
          <a:blip r:embed="rId4" cstate="screen">
            <a:extLst>
              <a:ext uri="{28A0092B-C50C-407E-A947-70E740481C1C}">
                <a14:useLocalDpi xmlns:a14="http://schemas.microsoft.com/office/drawing/2010/main"/>
              </a:ext>
            </a:extLst>
          </a:blip>
          <a:srcRect l="2812" t="4797" r="3635" b="5643"/>
          <a:stretch/>
        </p:blipFill>
        <p:spPr bwMode="auto">
          <a:xfrm>
            <a:off x="5409145" y="988125"/>
            <a:ext cx="5281644" cy="262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a:off x="2099426" y="2913129"/>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16</a:t>
            </a:r>
            <a:r>
              <a:rPr lang="en-US" sz="1400" dirty="0">
                <a:latin typeface="+mn-lt"/>
              </a:rPr>
              <a:t>]</a:t>
            </a:r>
            <a:endParaRPr lang="en-GB" sz="1400" dirty="0">
              <a:latin typeface="+mn-lt"/>
            </a:endParaRPr>
          </a:p>
        </p:txBody>
      </p:sp>
      <p:pic>
        <p:nvPicPr>
          <p:cNvPr id="10" name="Obráze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1524001" y="3789682"/>
            <a:ext cx="4844713" cy="306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Šipka doprava 10"/>
          <p:cNvSpPr/>
          <p:nvPr/>
        </p:nvSpPr>
        <p:spPr bwMode="auto">
          <a:xfrm rot="7547543">
            <a:off x="5804173" y="3602833"/>
            <a:ext cx="106833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2" name="Šipka doprava 11"/>
          <p:cNvSpPr/>
          <p:nvPr/>
        </p:nvSpPr>
        <p:spPr bwMode="auto">
          <a:xfrm rot="1308242">
            <a:off x="4380718" y="2256892"/>
            <a:ext cx="137506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3" name="Šipka doprava 12"/>
          <p:cNvSpPr/>
          <p:nvPr/>
        </p:nvSpPr>
        <p:spPr bwMode="auto">
          <a:xfrm rot="4263072">
            <a:off x="3170771" y="3436405"/>
            <a:ext cx="1264160"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pic>
        <p:nvPicPr>
          <p:cNvPr id="14" name="Obrázek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02214" y="3609024"/>
            <a:ext cx="3241629" cy="3237289"/>
          </a:xfrm>
          <a:prstGeom prst="rect">
            <a:avLst/>
          </a:prstGeom>
        </p:spPr>
      </p:pic>
      <p:sp>
        <p:nvSpPr>
          <p:cNvPr id="15" name="TextovéPole 14"/>
          <p:cNvSpPr txBox="1"/>
          <p:nvPr/>
        </p:nvSpPr>
        <p:spPr>
          <a:xfrm>
            <a:off x="1550999" y="6485327"/>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16</a:t>
            </a:r>
            <a:r>
              <a:rPr lang="en-US" sz="1400" dirty="0">
                <a:latin typeface="+mn-lt"/>
              </a:rPr>
              <a:t>]</a:t>
            </a:r>
            <a:endParaRPr lang="en-GB" sz="1400" dirty="0">
              <a:latin typeface="+mn-lt"/>
            </a:endParaRPr>
          </a:p>
        </p:txBody>
      </p:sp>
      <p:sp>
        <p:nvSpPr>
          <p:cNvPr id="16" name="TextovéPole 15"/>
          <p:cNvSpPr txBox="1"/>
          <p:nvPr/>
        </p:nvSpPr>
        <p:spPr>
          <a:xfrm>
            <a:off x="10298174" y="3706439"/>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5</a:t>
            </a:r>
            <a:r>
              <a:rPr lang="en-US" sz="1400" dirty="0">
                <a:latin typeface="+mn-lt"/>
              </a:rPr>
              <a:t>]</a:t>
            </a:r>
            <a:endParaRPr lang="en-GB" sz="1400" dirty="0">
              <a:latin typeface="+mn-lt"/>
            </a:endParaRPr>
          </a:p>
        </p:txBody>
      </p:sp>
      <p:sp>
        <p:nvSpPr>
          <p:cNvPr id="17" name="TextovéPole 16"/>
          <p:cNvSpPr txBox="1"/>
          <p:nvPr/>
        </p:nvSpPr>
        <p:spPr>
          <a:xfrm>
            <a:off x="10354978" y="1012119"/>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5</a:t>
            </a:r>
            <a:r>
              <a:rPr lang="en-US" sz="1400" dirty="0">
                <a:latin typeface="+mn-lt"/>
              </a:rPr>
              <a:t>]</a:t>
            </a:r>
            <a:endParaRPr lang="en-GB" sz="1400" dirty="0">
              <a:latin typeface="+mn-lt"/>
            </a:endParaRPr>
          </a:p>
        </p:txBody>
      </p:sp>
    </p:spTree>
    <p:extLst>
      <p:ext uri="{BB962C8B-B14F-4D97-AF65-F5344CB8AC3E}">
        <p14:creationId xmlns:p14="http://schemas.microsoft.com/office/powerpoint/2010/main" val="1375202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10" presetClass="entr" presetSubtype="0" repeatCount="indefinite"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Impact</a:t>
            </a:r>
            <a:r>
              <a:rPr lang="cs-CZ" dirty="0"/>
              <a:t> </a:t>
            </a:r>
            <a:r>
              <a:rPr lang="cs-CZ" dirty="0" err="1"/>
              <a:t>Assessment</a:t>
            </a:r>
            <a:r>
              <a:rPr lang="cs-CZ" dirty="0"/>
              <a:t> Report</a:t>
            </a:r>
          </a:p>
        </p:txBody>
      </p:sp>
      <p:sp>
        <p:nvSpPr>
          <p:cNvPr id="3" name="Zástupný symbol pro obsah 2"/>
          <p:cNvSpPr>
            <a:spLocks noGrp="1"/>
          </p:cNvSpPr>
          <p:nvPr>
            <p:ph idx="1"/>
          </p:nvPr>
        </p:nvSpPr>
        <p:spPr/>
        <p:txBody>
          <a:bodyPr/>
          <a:lstStyle/>
          <a:p>
            <a:r>
              <a:rPr lang="cs-CZ" sz="2000" dirty="0"/>
              <a:t>vyčíslení škod v EU-25 způsobených degradačními faktory (v těchto škodách nejsou zahrnuty škody na ekologických funkcích půdy)</a:t>
            </a:r>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r>
              <a:rPr lang="cs-CZ" sz="2000" dirty="0"/>
              <a:t>tedy celkové náklady až </a:t>
            </a:r>
            <a:r>
              <a:rPr lang="en-US" sz="2000" dirty="0"/>
              <a:t>38</a:t>
            </a:r>
            <a:r>
              <a:rPr lang="cs-CZ" sz="2000" dirty="0"/>
              <a:t> mld. ročně</a:t>
            </a:r>
          </a:p>
          <a:p>
            <a:r>
              <a:rPr lang="cs-CZ" sz="2000" b="1" dirty="0"/>
              <a:t>GEO6: </a:t>
            </a:r>
            <a:r>
              <a:rPr lang="cs-CZ" sz="2000" dirty="0"/>
              <a:t>globální roční ztráty na ekosystémových službách díky půdní degradaci </a:t>
            </a:r>
            <a:r>
              <a:rPr lang="en-US" sz="2000" dirty="0"/>
              <a:t>63</a:t>
            </a:r>
            <a:r>
              <a:rPr lang="cs-CZ" sz="2000" dirty="0"/>
              <a:t>00-1</a:t>
            </a:r>
            <a:r>
              <a:rPr lang="en-US" sz="2000" dirty="0"/>
              <a:t>06</a:t>
            </a:r>
            <a:r>
              <a:rPr lang="cs-CZ" sz="2000" dirty="0"/>
              <a:t>00 mld dolarů</a:t>
            </a:r>
            <a:endParaRPr lang="en-US" sz="2000" dirty="0"/>
          </a:p>
          <a:p>
            <a:endParaRPr lang="cs-CZ" sz="2000" dirty="0"/>
          </a:p>
          <a:p>
            <a:endParaRPr lang="cs-CZ" sz="2000" dirty="0"/>
          </a:p>
        </p:txBody>
      </p:sp>
      <p:pic>
        <p:nvPicPr>
          <p:cNvPr id="4" name="Picture 3"/>
          <p:cNvPicPr>
            <a:picLocks noChangeAspect="1" noChangeArrowheads="1"/>
          </p:cNvPicPr>
          <p:nvPr/>
        </p:nvPicPr>
        <p:blipFill>
          <a:blip r:embed="rId2" cstate="print"/>
          <a:stretch>
            <a:fillRect/>
          </a:stretch>
        </p:blipFill>
        <p:spPr bwMode="auto">
          <a:xfrm>
            <a:off x="2401347" y="2019600"/>
            <a:ext cx="5672687" cy="2818799"/>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4CADE55C-F99F-43BE-8CE9-F5528A05D98E}"/>
              </a:ext>
            </a:extLst>
          </p:cNvPr>
          <p:cNvSpPr txBox="1"/>
          <p:nvPr/>
        </p:nvSpPr>
        <p:spPr>
          <a:xfrm>
            <a:off x="8196044" y="2992428"/>
            <a:ext cx="3529668" cy="1477328"/>
          </a:xfrm>
          <a:prstGeom prst="rect">
            <a:avLst/>
          </a:prstGeom>
          <a:noFill/>
        </p:spPr>
        <p:txBody>
          <a:bodyPr wrap="square">
            <a:spAutoFit/>
          </a:bodyPr>
          <a:lstStyle/>
          <a:p>
            <a:r>
              <a:rPr lang="en-US" sz="1000" dirty="0">
                <a:latin typeface="+mn-lt"/>
              </a:rPr>
              <a:t>European Commission (2006c): Commission staff working document accompanying the communication from the Commission to the Council, the European Parliament, the European Economic and Social Committee and the Committee of the regions. Thematic strategy for soil protection. </a:t>
            </a:r>
            <a:r>
              <a:rPr lang="en-US" sz="1000" b="1" dirty="0">
                <a:latin typeface="+mn-lt"/>
              </a:rPr>
              <a:t>Impact assessment of the thematic strategy on soil protection.</a:t>
            </a:r>
            <a:r>
              <a:rPr lang="en-US" sz="1000" dirty="0">
                <a:latin typeface="+mn-lt"/>
              </a:rPr>
              <a:t> SEC (2006) 260.</a:t>
            </a:r>
            <a:r>
              <a:rPr lang="cs-CZ" sz="1000" dirty="0">
                <a:latin typeface="+mn-lt"/>
              </a:rPr>
              <a:t> </a:t>
            </a:r>
            <a:r>
              <a:rPr lang="cs-CZ" sz="1000" dirty="0">
                <a:latin typeface="+mn-lt"/>
                <a:hlinkClick r:id="rId3"/>
              </a:rPr>
              <a:t>https://eur-lex.europa.eu/legal-content/FI/TXT/?uri=CELEX:52006SC0620</a:t>
            </a:r>
            <a:r>
              <a:rPr lang="cs-CZ" sz="1000" dirty="0">
                <a:latin typeface="+mn-lt"/>
              </a:rPr>
              <a:t> </a:t>
            </a:r>
          </a:p>
        </p:txBody>
      </p:sp>
    </p:spTree>
    <p:extLst>
      <p:ext uri="{BB962C8B-B14F-4D97-AF65-F5344CB8AC3E}">
        <p14:creationId xmlns:p14="http://schemas.microsoft.com/office/powerpoint/2010/main" val="102041519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Ochrana půdy</a:t>
            </a:r>
            <a:endParaRPr lang="en-US" dirty="0"/>
          </a:p>
        </p:txBody>
      </p:sp>
      <p:sp>
        <p:nvSpPr>
          <p:cNvPr id="3" name="Zástupný symbol pro obsah 2"/>
          <p:cNvSpPr>
            <a:spLocks noGrp="1"/>
          </p:cNvSpPr>
          <p:nvPr>
            <p:ph idx="1"/>
          </p:nvPr>
        </p:nvSpPr>
        <p:spPr/>
        <p:txBody>
          <a:bodyPr/>
          <a:lstStyle/>
          <a:p>
            <a:pPr marL="0" indent="0">
              <a:buNone/>
            </a:pPr>
            <a:r>
              <a:rPr lang="cs-CZ" sz="2400" b="1" dirty="0"/>
              <a:t>současné </a:t>
            </a:r>
            <a:r>
              <a:rPr lang="en-US" sz="2400" b="1" dirty="0" err="1"/>
              <a:t>legislativní</a:t>
            </a:r>
            <a:r>
              <a:rPr lang="en-US" sz="2400" b="1" dirty="0"/>
              <a:t>, </a:t>
            </a:r>
            <a:r>
              <a:rPr lang="en-US" sz="2400" b="1" dirty="0" err="1"/>
              <a:t>ekonomické</a:t>
            </a:r>
            <a:r>
              <a:rPr lang="en-US" sz="2400" b="1" dirty="0"/>
              <a:t> a </a:t>
            </a:r>
            <a:r>
              <a:rPr lang="en-US" sz="2400" b="1" dirty="0" err="1"/>
              <a:t>etické</a:t>
            </a:r>
            <a:r>
              <a:rPr lang="en-US" sz="2400" b="1" dirty="0"/>
              <a:t> </a:t>
            </a:r>
            <a:r>
              <a:rPr lang="cs-CZ" sz="2400" b="1" dirty="0"/>
              <a:t>prostředí je velmi nepříznivé pro </a:t>
            </a:r>
            <a:r>
              <a:rPr lang="en-US" sz="2400" b="1" dirty="0" err="1"/>
              <a:t>zachování</a:t>
            </a:r>
            <a:r>
              <a:rPr lang="en-US" sz="2400" b="1" dirty="0"/>
              <a:t> </a:t>
            </a:r>
            <a:r>
              <a:rPr lang="en-US" sz="2400" b="1" dirty="0" err="1"/>
              <a:t>kvality</a:t>
            </a:r>
            <a:r>
              <a:rPr lang="en-US" sz="2400" b="1" dirty="0"/>
              <a:t> </a:t>
            </a:r>
            <a:r>
              <a:rPr lang="en-US" sz="2400" b="1" dirty="0" err="1"/>
              <a:t>půdy</a:t>
            </a:r>
            <a:endParaRPr lang="cs-CZ" sz="2400" b="1" dirty="0"/>
          </a:p>
          <a:p>
            <a:endParaRPr lang="cs-CZ" sz="2400" dirty="0"/>
          </a:p>
          <a:p>
            <a:r>
              <a:rPr lang="en-US" sz="2400" dirty="0" err="1"/>
              <a:t>soukromé</a:t>
            </a:r>
            <a:r>
              <a:rPr lang="en-US" sz="2400" dirty="0"/>
              <a:t> </a:t>
            </a:r>
            <a:r>
              <a:rPr lang="en-US" sz="2400" dirty="0" err="1"/>
              <a:t>vlastnictví</a:t>
            </a:r>
            <a:r>
              <a:rPr lang="en-US" sz="2400" dirty="0"/>
              <a:t> </a:t>
            </a:r>
            <a:r>
              <a:rPr lang="en-US" sz="2400" dirty="0" err="1"/>
              <a:t>půdy</a:t>
            </a:r>
            <a:r>
              <a:rPr lang="cs-CZ" sz="2400" dirty="0"/>
              <a:t> </a:t>
            </a:r>
            <a:r>
              <a:rPr lang="cs-CZ" sz="2400" dirty="0">
                <a:sym typeface="Wingdings" panose="05000000000000000000" pitchFamily="2" charset="2"/>
              </a:rPr>
              <a:t> </a:t>
            </a:r>
            <a:r>
              <a:rPr lang="en-US" sz="2400" dirty="0" err="1"/>
              <a:t>obtížn</a:t>
            </a:r>
            <a:r>
              <a:rPr lang="cs-CZ" sz="2400" dirty="0"/>
              <a:t>é </a:t>
            </a:r>
            <a:r>
              <a:rPr lang="en-US" sz="2400" dirty="0" err="1"/>
              <a:t>prosaz</a:t>
            </a:r>
            <a:r>
              <a:rPr lang="cs-CZ" sz="2400" dirty="0"/>
              <a:t>ování </a:t>
            </a:r>
            <a:r>
              <a:rPr lang="en-US" sz="2400" dirty="0" err="1"/>
              <a:t>legislativní</a:t>
            </a:r>
            <a:r>
              <a:rPr lang="cs-CZ" sz="2400" dirty="0"/>
              <a:t>ch</a:t>
            </a:r>
            <a:r>
              <a:rPr lang="en-US" sz="2400" dirty="0"/>
              <a:t> </a:t>
            </a:r>
            <a:r>
              <a:rPr lang="en-US" sz="2400" dirty="0" err="1"/>
              <a:t>nástroj</a:t>
            </a:r>
            <a:r>
              <a:rPr lang="cs-CZ" sz="2400" dirty="0"/>
              <a:t>ů </a:t>
            </a:r>
            <a:r>
              <a:rPr lang="en-US" sz="2400" dirty="0" err="1"/>
              <a:t>ochrany</a:t>
            </a:r>
            <a:r>
              <a:rPr lang="cs-CZ" sz="2400" dirty="0"/>
              <a:t> + stav, kde zisky jdou do korporací a ztráty hradí společnost</a:t>
            </a:r>
          </a:p>
          <a:p>
            <a:r>
              <a:rPr lang="en-US" sz="2400" dirty="0" err="1"/>
              <a:t>na</a:t>
            </a:r>
            <a:r>
              <a:rPr lang="en-US" sz="2400" dirty="0"/>
              <a:t> </a:t>
            </a:r>
            <a:r>
              <a:rPr lang="en-US" sz="2400" dirty="0" err="1"/>
              <a:t>úrovni</a:t>
            </a:r>
            <a:r>
              <a:rPr lang="en-US" sz="2400" dirty="0"/>
              <a:t> EU </a:t>
            </a:r>
            <a:r>
              <a:rPr lang="cs-CZ" sz="2400" dirty="0"/>
              <a:t>není zatím </a:t>
            </a:r>
            <a:r>
              <a:rPr lang="en-US" sz="2400" dirty="0" err="1"/>
              <a:t>žádný</a:t>
            </a:r>
            <a:r>
              <a:rPr lang="en-US" sz="2400" dirty="0"/>
              <a:t> </a:t>
            </a:r>
            <a:r>
              <a:rPr lang="en-US" sz="2400" dirty="0" err="1"/>
              <a:t>předpis</a:t>
            </a:r>
            <a:r>
              <a:rPr lang="cs-CZ" sz="2400" dirty="0"/>
              <a:t> pro </a:t>
            </a:r>
            <a:r>
              <a:rPr lang="en-US" sz="2400" dirty="0" err="1"/>
              <a:t>její</a:t>
            </a:r>
            <a:r>
              <a:rPr lang="en-US" sz="2400" dirty="0"/>
              <a:t> </a:t>
            </a:r>
            <a:r>
              <a:rPr lang="en-US" sz="2400" dirty="0" err="1"/>
              <a:t>ochranu</a:t>
            </a:r>
            <a:r>
              <a:rPr lang="cs-CZ" sz="2400" dirty="0"/>
              <a:t> (pro </a:t>
            </a:r>
            <a:r>
              <a:rPr lang="en-US" sz="2400" dirty="0" err="1"/>
              <a:t>biodiverzitu</a:t>
            </a:r>
            <a:r>
              <a:rPr lang="en-US" sz="2400" dirty="0"/>
              <a:t> 3, pro </a:t>
            </a:r>
            <a:r>
              <a:rPr lang="en-US" sz="2400" dirty="0" err="1"/>
              <a:t>vodu</a:t>
            </a:r>
            <a:r>
              <a:rPr lang="en-US" sz="2400" dirty="0"/>
              <a:t> 5</a:t>
            </a:r>
            <a:r>
              <a:rPr lang="cs-CZ" sz="2400" dirty="0"/>
              <a:t>, </a:t>
            </a:r>
            <a:r>
              <a:rPr lang="en-US" sz="2400" dirty="0"/>
              <a:t>pro </a:t>
            </a:r>
            <a:r>
              <a:rPr lang="en-US" sz="2400" dirty="0" err="1"/>
              <a:t>ovzduší</a:t>
            </a:r>
            <a:r>
              <a:rPr lang="en-US" sz="2400" dirty="0"/>
              <a:t> a </a:t>
            </a:r>
            <a:r>
              <a:rPr lang="en-US" sz="2400" dirty="0" err="1"/>
              <a:t>klima</a:t>
            </a:r>
            <a:r>
              <a:rPr lang="en-US" sz="2400" dirty="0"/>
              <a:t> 5</a:t>
            </a:r>
            <a:r>
              <a:rPr lang="cs-CZ" sz="2400" dirty="0"/>
              <a:t>)</a:t>
            </a:r>
          </a:p>
          <a:p>
            <a:r>
              <a:rPr lang="en-US" sz="2400" dirty="0" err="1"/>
              <a:t>Evropsk</a:t>
            </a:r>
            <a:r>
              <a:rPr lang="cs-CZ" sz="2400" dirty="0"/>
              <a:t>á</a:t>
            </a:r>
            <a:r>
              <a:rPr lang="en-US" sz="2400" dirty="0"/>
              <a:t> </a:t>
            </a:r>
            <a:r>
              <a:rPr lang="en-US" sz="2400" dirty="0" err="1"/>
              <a:t>směrnice</a:t>
            </a:r>
            <a:r>
              <a:rPr lang="en-US" sz="2400" dirty="0"/>
              <a:t> </a:t>
            </a:r>
            <a:r>
              <a:rPr lang="en-US" sz="2400" dirty="0" err="1"/>
              <a:t>na</a:t>
            </a:r>
            <a:r>
              <a:rPr lang="en-US" sz="2400" dirty="0"/>
              <a:t> </a:t>
            </a:r>
            <a:r>
              <a:rPr lang="en-US" sz="2400" dirty="0" err="1"/>
              <a:t>ochranu</a:t>
            </a:r>
            <a:r>
              <a:rPr lang="en-US" sz="2400" dirty="0"/>
              <a:t> </a:t>
            </a:r>
            <a:r>
              <a:rPr lang="en-US" sz="2400" dirty="0" err="1"/>
              <a:t>půdy</a:t>
            </a:r>
            <a:r>
              <a:rPr lang="cs-CZ" sz="2400" dirty="0"/>
              <a:t> (2006) zamítnuta </a:t>
            </a:r>
          </a:p>
          <a:p>
            <a:r>
              <a:rPr lang="cs-CZ" sz="2400" dirty="0"/>
              <a:t>v</a:t>
            </a:r>
            <a:r>
              <a:rPr lang="en-US" sz="2400" dirty="0"/>
              <a:t> ČR </a:t>
            </a:r>
            <a:r>
              <a:rPr lang="cs-CZ" sz="2400" dirty="0"/>
              <a:t>z</a:t>
            </a:r>
            <a:r>
              <a:rPr lang="en-US" sz="2400" dirty="0" err="1"/>
              <a:t>ákon</a:t>
            </a:r>
            <a:r>
              <a:rPr lang="en-US" sz="2400" dirty="0"/>
              <a:t> </a:t>
            </a:r>
            <a:r>
              <a:rPr lang="en-US" sz="2400" dirty="0" err="1"/>
              <a:t>na</a:t>
            </a:r>
            <a:r>
              <a:rPr lang="en-US" sz="2400" dirty="0"/>
              <a:t> </a:t>
            </a:r>
            <a:r>
              <a:rPr lang="en-US" sz="2400" dirty="0" err="1"/>
              <a:t>ochranu</a:t>
            </a:r>
            <a:r>
              <a:rPr lang="en-US" sz="2400" dirty="0"/>
              <a:t> </a:t>
            </a:r>
            <a:r>
              <a:rPr lang="en-US" sz="2400" dirty="0" err="1"/>
              <a:t>zemědělského</a:t>
            </a:r>
            <a:r>
              <a:rPr lang="en-US" sz="2400" dirty="0"/>
              <a:t> </a:t>
            </a:r>
            <a:r>
              <a:rPr lang="en-US" sz="2400" dirty="0" err="1"/>
              <a:t>půdního</a:t>
            </a:r>
            <a:r>
              <a:rPr lang="en-US" sz="2400" dirty="0"/>
              <a:t> </a:t>
            </a:r>
            <a:r>
              <a:rPr lang="en-US" sz="2400" dirty="0" err="1"/>
              <a:t>fondu</a:t>
            </a:r>
            <a:r>
              <a:rPr lang="en-US" sz="2400" dirty="0"/>
              <a:t> (334/1992 Sb.)</a:t>
            </a:r>
            <a:endParaRPr lang="cs-CZ" sz="2400" dirty="0"/>
          </a:p>
          <a:p>
            <a:r>
              <a:rPr lang="cs-CZ" sz="2400" dirty="0"/>
              <a:t>... další kontext viz. ŽP a zemědělství ...</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33</a:t>
            </a:fld>
            <a:endParaRPr lang="cs-CZ" altLang="cs-CZ" noProof="0" dirty="0"/>
          </a:p>
        </p:txBody>
      </p:sp>
      <p:pic>
        <p:nvPicPr>
          <p:cNvPr id="5" name="Picture 4" descr="logo2"/>
          <p:cNvPicPr>
            <a:picLocks noChangeAspect="1" noChangeArrowheads="1"/>
          </p:cNvPicPr>
          <p:nvPr/>
        </p:nvPicPr>
        <p:blipFill>
          <a:blip r:embed="rId2" cstate="print"/>
          <a:srcRect/>
          <a:stretch>
            <a:fillRect/>
          </a:stretch>
        </p:blipFill>
        <p:spPr bwMode="auto">
          <a:xfrm>
            <a:off x="10091194" y="5304282"/>
            <a:ext cx="1424531" cy="1424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79572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E2E768-467B-4EF7-93AA-4AFD255AB877}"/>
              </a:ext>
            </a:extLst>
          </p:cNvPr>
          <p:cNvSpPr>
            <a:spLocks noGrp="1"/>
          </p:cNvSpPr>
          <p:nvPr>
            <p:ph type="title"/>
          </p:nvPr>
        </p:nvSpPr>
        <p:spPr/>
        <p:txBody>
          <a:bodyPr/>
          <a:lstStyle/>
          <a:p>
            <a:r>
              <a:rPr lang="cs-CZ" dirty="0"/>
              <a:t>Pilíře ochrany půdy</a:t>
            </a:r>
          </a:p>
        </p:txBody>
      </p:sp>
      <p:sp>
        <p:nvSpPr>
          <p:cNvPr id="3" name="Zástupný obsah 2">
            <a:extLst>
              <a:ext uri="{FF2B5EF4-FFF2-40B4-BE49-F238E27FC236}">
                <a16:creationId xmlns:a16="http://schemas.microsoft.com/office/drawing/2014/main" id="{C51DE516-5013-4736-8D6B-C228E8E26B3A}"/>
              </a:ext>
            </a:extLst>
          </p:cNvPr>
          <p:cNvSpPr>
            <a:spLocks noGrp="1"/>
          </p:cNvSpPr>
          <p:nvPr>
            <p:ph idx="1"/>
          </p:nvPr>
        </p:nvSpPr>
        <p:spPr/>
        <p:txBody>
          <a:bodyPr/>
          <a:lstStyle/>
          <a:p>
            <a:r>
              <a:rPr lang="cs-CZ" sz="2400" b="1" dirty="0"/>
              <a:t>politika </a:t>
            </a:r>
            <a:br>
              <a:rPr lang="cs-CZ" sz="2400" dirty="0"/>
            </a:br>
            <a:r>
              <a:rPr lang="cs-CZ" sz="2400" dirty="0"/>
              <a:t>strategie, deklarace, charty ... národní, mezinárodní</a:t>
            </a:r>
          </a:p>
          <a:p>
            <a:r>
              <a:rPr lang="cs-CZ" sz="2400" b="1" dirty="0"/>
              <a:t>legislativa </a:t>
            </a:r>
            <a:br>
              <a:rPr lang="cs-CZ" sz="2400" b="1" dirty="0"/>
            </a:br>
            <a:r>
              <a:rPr lang="cs-CZ" sz="2400" dirty="0"/>
              <a:t>rámcová – ochrana půdy nebo určité půdy /ZPF/, konkrétní – limity, regulace procesů/dějů, hospodaření ...</a:t>
            </a:r>
          </a:p>
          <a:p>
            <a:r>
              <a:rPr lang="cs-CZ" sz="2400" b="1" dirty="0"/>
              <a:t>ekonomické nástroje</a:t>
            </a:r>
            <a:br>
              <a:rPr lang="cs-CZ" sz="2400" dirty="0"/>
            </a:br>
            <a:r>
              <a:rPr lang="cs-CZ" sz="2400" dirty="0"/>
              <a:t>dotace, poplatky, pokuty, daně</a:t>
            </a:r>
          </a:p>
          <a:p>
            <a:r>
              <a:rPr lang="cs-CZ" sz="2400" b="1" dirty="0"/>
              <a:t>praktická opatření chránící půdu</a:t>
            </a:r>
            <a:br>
              <a:rPr lang="cs-CZ" sz="2400" b="1" dirty="0"/>
            </a:br>
            <a:r>
              <a:rPr lang="cs-CZ" sz="2400" dirty="0"/>
              <a:t>před erozí, zábory, kontaminací; postupy hospodaření ...</a:t>
            </a:r>
          </a:p>
          <a:p>
            <a:r>
              <a:rPr lang="cs-CZ" sz="2400" b="1" dirty="0"/>
              <a:t>výzkum a vývoj</a:t>
            </a:r>
            <a:br>
              <a:rPr lang="cs-CZ" sz="2400" b="1" dirty="0"/>
            </a:br>
            <a:r>
              <a:rPr lang="cs-CZ" sz="2400" dirty="0"/>
              <a:t>monitoring, poznání dějů, vývoj nástrojů (vč. těch legislativních), jak na to ...</a:t>
            </a:r>
          </a:p>
          <a:p>
            <a:r>
              <a:rPr lang="cs-CZ" sz="2400" b="1" dirty="0"/>
              <a:t>osvěta</a:t>
            </a:r>
            <a:br>
              <a:rPr lang="cs-CZ" sz="2400" dirty="0"/>
            </a:br>
            <a:r>
              <a:rPr lang="cs-CZ" sz="2400" dirty="0"/>
              <a:t>vzdělávání, výchova, informace</a:t>
            </a:r>
          </a:p>
        </p:txBody>
      </p:sp>
      <p:sp>
        <p:nvSpPr>
          <p:cNvPr id="4" name="Zástupný symbol pro číslo snímku 3">
            <a:extLst>
              <a:ext uri="{FF2B5EF4-FFF2-40B4-BE49-F238E27FC236}">
                <a16:creationId xmlns:a16="http://schemas.microsoft.com/office/drawing/2014/main" id="{E35A9718-B039-4162-9965-7A0C6831CE11}"/>
              </a:ext>
            </a:extLst>
          </p:cNvPr>
          <p:cNvSpPr>
            <a:spLocks noGrp="1"/>
          </p:cNvSpPr>
          <p:nvPr>
            <p:ph type="sldNum" sz="quarter" idx="10"/>
          </p:nvPr>
        </p:nvSpPr>
        <p:spPr/>
        <p:txBody>
          <a:bodyPr/>
          <a:lstStyle/>
          <a:p>
            <a:pPr>
              <a:defRPr/>
            </a:pPr>
            <a:fld id="{4E12630B-17A9-44AC-A5BE-0FEBEDB0B5E8}" type="slidenum">
              <a:rPr lang="cs-CZ" altLang="cs-CZ" noProof="0" smtClean="0"/>
              <a:pPr>
                <a:defRPr/>
              </a:pPr>
              <a:t>34</a:t>
            </a:fld>
            <a:endParaRPr lang="cs-CZ" altLang="cs-CZ" noProof="0" dirty="0"/>
          </a:p>
        </p:txBody>
      </p:sp>
    </p:spTree>
    <p:extLst>
      <p:ext uri="{BB962C8B-B14F-4D97-AF65-F5344CB8AC3E}">
        <p14:creationId xmlns:p14="http://schemas.microsoft.com/office/powerpoint/2010/main" val="164475469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pic>
        <p:nvPicPr>
          <p:cNvPr id="5" name="Obrázek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518"/>
            <a:ext cx="5178582" cy="687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78582" y="-17518"/>
            <a:ext cx="5196689" cy="686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rot="18009467">
            <a:off x="9930619" y="3189408"/>
            <a:ext cx="2589299" cy="461665"/>
          </a:xfrm>
          <a:prstGeom prst="rect">
            <a:avLst/>
          </a:prstGeom>
          <a:noFill/>
        </p:spPr>
        <p:txBody>
          <a:bodyPr wrap="none" rtlCol="0">
            <a:spAutoFit/>
          </a:bodyPr>
          <a:lstStyle/>
          <a:p>
            <a:r>
              <a:rPr lang="cs-CZ" dirty="0"/>
              <a:t>Díky za pozornost</a:t>
            </a:r>
            <a:endParaRPr lang="en-US" dirty="0"/>
          </a:p>
        </p:txBody>
      </p:sp>
    </p:spTree>
    <p:extLst>
      <p:ext uri="{BB962C8B-B14F-4D97-AF65-F5344CB8AC3E}">
        <p14:creationId xmlns:p14="http://schemas.microsoft.com/office/powerpoint/2010/main" val="393227052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a:xfrm>
            <a:off x="704850" y="1212782"/>
            <a:ext cx="11347875" cy="4778443"/>
          </a:xfrm>
        </p:spPr>
        <p:txBody>
          <a:bodyPr/>
          <a:lstStyle/>
          <a:p>
            <a:pPr marL="0" indent="0">
              <a:buNone/>
            </a:pPr>
            <a:r>
              <a:rPr lang="cs-CZ" sz="1200" dirty="0"/>
              <a:t>1. </a:t>
            </a:r>
            <a:r>
              <a:rPr lang="cs-CZ" sz="1200" dirty="0">
                <a:hlinkClick r:id="rId2"/>
              </a:rPr>
              <a:t>http://www.fao.org/soils-2015/en</a:t>
            </a:r>
            <a:r>
              <a:rPr lang="cs-CZ" sz="1200" dirty="0"/>
              <a:t> </a:t>
            </a:r>
          </a:p>
          <a:p>
            <a:pPr marL="0" indent="0">
              <a:buNone/>
            </a:pPr>
            <a:r>
              <a:rPr lang="cs-CZ" sz="1200" dirty="0"/>
              <a:t>2. </a:t>
            </a:r>
            <a:r>
              <a:rPr lang="cs-CZ" sz="1200" dirty="0" err="1"/>
              <a:t>Keesstra</a:t>
            </a:r>
            <a:r>
              <a:rPr lang="cs-CZ" sz="1200" dirty="0"/>
              <a:t> S.D., Bouma J., </a:t>
            </a:r>
            <a:r>
              <a:rPr lang="cs-CZ" sz="1200" dirty="0" err="1"/>
              <a:t>Wallinga</a:t>
            </a:r>
            <a:r>
              <a:rPr lang="cs-CZ" sz="1200" dirty="0"/>
              <a:t> J., </a:t>
            </a:r>
            <a:r>
              <a:rPr lang="cs-CZ" sz="1200" dirty="0" err="1"/>
              <a:t>Tittonell</a:t>
            </a:r>
            <a:r>
              <a:rPr lang="cs-CZ" sz="1200" dirty="0"/>
              <a:t> P.A., </a:t>
            </a:r>
            <a:r>
              <a:rPr lang="cs-CZ" sz="1200" dirty="0" err="1"/>
              <a:t>Putten</a:t>
            </a:r>
            <a:r>
              <a:rPr lang="cs-CZ" sz="1200" dirty="0"/>
              <a:t> </a:t>
            </a:r>
            <a:r>
              <a:rPr lang="cs-CZ" sz="1200" dirty="0" err="1"/>
              <a:t>W.H.v.d</a:t>
            </a:r>
            <a:r>
              <a:rPr lang="cs-CZ" sz="1200" dirty="0"/>
              <a:t>., Mol G., </a:t>
            </a:r>
            <a:r>
              <a:rPr lang="cs-CZ" sz="1200" dirty="0" err="1"/>
              <a:t>Jansen</a:t>
            </a:r>
            <a:r>
              <a:rPr lang="cs-CZ" sz="1200" dirty="0"/>
              <a:t> B., </a:t>
            </a:r>
            <a:r>
              <a:rPr lang="cs-CZ" sz="1200" dirty="0" err="1"/>
              <a:t>Fresco</a:t>
            </a:r>
            <a:r>
              <a:rPr lang="cs-CZ" sz="1200" dirty="0"/>
              <a:t> L.O. (2016): </a:t>
            </a:r>
            <a:r>
              <a:rPr lang="cs-CZ" sz="1200" dirty="0" err="1"/>
              <a:t>The</a:t>
            </a:r>
            <a:r>
              <a:rPr lang="cs-CZ" sz="1200" dirty="0"/>
              <a:t> </a:t>
            </a:r>
            <a:r>
              <a:rPr lang="cs-CZ" sz="1200" dirty="0" err="1"/>
              <a:t>significance</a:t>
            </a:r>
            <a:r>
              <a:rPr lang="cs-CZ" sz="1200" dirty="0"/>
              <a:t> </a:t>
            </a:r>
            <a:r>
              <a:rPr lang="cs-CZ" sz="1200" dirty="0" err="1"/>
              <a:t>of</a:t>
            </a:r>
            <a:r>
              <a:rPr lang="cs-CZ" sz="1200" dirty="0"/>
              <a:t> </a:t>
            </a:r>
            <a:r>
              <a:rPr lang="cs-CZ" sz="1200" dirty="0" err="1"/>
              <a:t>soils</a:t>
            </a:r>
            <a:r>
              <a:rPr lang="cs-CZ" sz="1200" dirty="0"/>
              <a:t> and </a:t>
            </a:r>
            <a:r>
              <a:rPr lang="cs-CZ" sz="1200" dirty="0" err="1"/>
              <a:t>soil</a:t>
            </a:r>
            <a:r>
              <a:rPr lang="cs-CZ" sz="1200" dirty="0"/>
              <a:t> science </a:t>
            </a:r>
            <a:r>
              <a:rPr lang="cs-CZ" sz="1200" dirty="0" err="1"/>
              <a:t>towards</a:t>
            </a:r>
            <a:r>
              <a:rPr lang="cs-CZ" sz="1200" dirty="0"/>
              <a:t> </a:t>
            </a:r>
            <a:r>
              <a:rPr lang="cs-CZ" sz="1200" dirty="0" err="1"/>
              <a:t>realization</a:t>
            </a:r>
            <a:r>
              <a:rPr lang="cs-CZ" sz="1200" dirty="0"/>
              <a:t> </a:t>
            </a:r>
            <a:r>
              <a:rPr lang="cs-CZ" sz="1200" dirty="0" err="1"/>
              <a:t>of</a:t>
            </a:r>
            <a:r>
              <a:rPr lang="cs-CZ" sz="1200" dirty="0"/>
              <a:t> </a:t>
            </a:r>
            <a:r>
              <a:rPr lang="cs-CZ" sz="1200" dirty="0" err="1"/>
              <a:t>the</a:t>
            </a:r>
            <a:r>
              <a:rPr lang="cs-CZ" sz="1200" dirty="0"/>
              <a:t> United </a:t>
            </a:r>
            <a:r>
              <a:rPr lang="cs-CZ" sz="1200" dirty="0" err="1"/>
              <a:t>Nations</a:t>
            </a:r>
            <a:r>
              <a:rPr lang="cs-CZ" sz="1200" dirty="0"/>
              <a:t> </a:t>
            </a:r>
            <a:r>
              <a:rPr lang="cs-CZ" sz="1200" dirty="0" err="1"/>
              <a:t>Sustainable</a:t>
            </a:r>
            <a:r>
              <a:rPr lang="cs-CZ" sz="1200" dirty="0"/>
              <a:t> </a:t>
            </a:r>
            <a:r>
              <a:rPr lang="cs-CZ" sz="1200" dirty="0" err="1"/>
              <a:t>Development</a:t>
            </a:r>
            <a:r>
              <a:rPr lang="cs-CZ" sz="1200" dirty="0"/>
              <a:t> </a:t>
            </a:r>
            <a:r>
              <a:rPr lang="cs-CZ" sz="1200" dirty="0" err="1"/>
              <a:t>Goals</a:t>
            </a:r>
            <a:r>
              <a:rPr lang="cs-CZ" sz="1200" dirty="0"/>
              <a:t>. </a:t>
            </a:r>
            <a:r>
              <a:rPr lang="cs-CZ" sz="1200" dirty="0" err="1"/>
              <a:t>Soil</a:t>
            </a:r>
            <a:r>
              <a:rPr lang="cs-CZ" sz="1200" dirty="0"/>
              <a:t> 2, 111-128.</a:t>
            </a:r>
          </a:p>
          <a:p>
            <a:pPr marL="0" indent="0">
              <a:buNone/>
            </a:pPr>
            <a:r>
              <a:rPr lang="cs-CZ" sz="1200" dirty="0"/>
              <a:t>3. </a:t>
            </a:r>
            <a:r>
              <a:rPr lang="cs-CZ" sz="1200" dirty="0" err="1"/>
              <a:t>Rockström</a:t>
            </a:r>
            <a:r>
              <a:rPr lang="cs-CZ" sz="1200" dirty="0"/>
              <a:t> J., </a:t>
            </a:r>
            <a:r>
              <a:rPr lang="cs-CZ" sz="1200" dirty="0" err="1"/>
              <a:t>Steffen</a:t>
            </a:r>
            <a:r>
              <a:rPr lang="cs-CZ" sz="1200" dirty="0"/>
              <a:t> W., </a:t>
            </a:r>
            <a:r>
              <a:rPr lang="cs-CZ" sz="1200" dirty="0" err="1"/>
              <a:t>Noone</a:t>
            </a:r>
            <a:r>
              <a:rPr lang="cs-CZ" sz="1200" dirty="0"/>
              <a:t> K., </a:t>
            </a:r>
            <a:r>
              <a:rPr lang="cs-CZ" sz="1200" dirty="0" err="1"/>
              <a:t>Persson</a:t>
            </a:r>
            <a:r>
              <a:rPr lang="cs-CZ" sz="1200" dirty="0"/>
              <a:t> Å., </a:t>
            </a:r>
            <a:r>
              <a:rPr lang="cs-CZ" sz="1200" dirty="0" err="1"/>
              <a:t>Chapin</a:t>
            </a:r>
            <a:r>
              <a:rPr lang="cs-CZ" sz="1200" dirty="0"/>
              <a:t> </a:t>
            </a:r>
            <a:r>
              <a:rPr lang="cs-CZ" sz="1200" dirty="0" err="1"/>
              <a:t>Iii</a:t>
            </a:r>
            <a:r>
              <a:rPr lang="cs-CZ" sz="1200" dirty="0"/>
              <a:t> F.S., </a:t>
            </a:r>
            <a:r>
              <a:rPr lang="cs-CZ" sz="1200" dirty="0" err="1"/>
              <a:t>Lambin</a:t>
            </a:r>
            <a:r>
              <a:rPr lang="cs-CZ" sz="1200" dirty="0"/>
              <a:t> E., </a:t>
            </a:r>
            <a:r>
              <a:rPr lang="cs-CZ" sz="1200" dirty="0" err="1"/>
              <a:t>Lenton</a:t>
            </a:r>
            <a:r>
              <a:rPr lang="cs-CZ" sz="1200" dirty="0"/>
              <a:t> T.M., </a:t>
            </a:r>
            <a:r>
              <a:rPr lang="cs-CZ" sz="1200" dirty="0" err="1"/>
              <a:t>Scheffer</a:t>
            </a:r>
            <a:r>
              <a:rPr lang="cs-CZ" sz="1200" dirty="0"/>
              <a:t> M., </a:t>
            </a:r>
            <a:r>
              <a:rPr lang="cs-CZ" sz="1200" dirty="0" err="1"/>
              <a:t>Folke</a:t>
            </a:r>
            <a:r>
              <a:rPr lang="cs-CZ" sz="1200" dirty="0"/>
              <a:t> C., </a:t>
            </a:r>
            <a:r>
              <a:rPr lang="cs-CZ" sz="1200" dirty="0" err="1"/>
              <a:t>Schellnhuber</a:t>
            </a:r>
            <a:r>
              <a:rPr lang="cs-CZ" sz="1200" dirty="0"/>
              <a:t> H.J. (2009): </a:t>
            </a:r>
            <a:r>
              <a:rPr lang="cs-CZ" sz="1200" dirty="0" err="1"/>
              <a:t>Planetary</a:t>
            </a:r>
            <a:r>
              <a:rPr lang="cs-CZ" sz="1200" dirty="0"/>
              <a:t> </a:t>
            </a:r>
            <a:r>
              <a:rPr lang="cs-CZ" sz="1200" dirty="0" err="1"/>
              <a:t>boundaries</a:t>
            </a:r>
            <a:r>
              <a:rPr lang="cs-CZ" sz="1200" dirty="0"/>
              <a:t>: </a:t>
            </a:r>
            <a:r>
              <a:rPr lang="cs-CZ" sz="1200" dirty="0" err="1"/>
              <a:t>exploring</a:t>
            </a:r>
            <a:r>
              <a:rPr lang="cs-CZ" sz="1200" dirty="0"/>
              <a:t> </a:t>
            </a:r>
            <a:r>
              <a:rPr lang="cs-CZ" sz="1200" dirty="0" err="1"/>
              <a:t>the</a:t>
            </a:r>
            <a:r>
              <a:rPr lang="cs-CZ" sz="1200" dirty="0"/>
              <a:t> </a:t>
            </a:r>
            <a:r>
              <a:rPr lang="cs-CZ" sz="1200" dirty="0" err="1"/>
              <a:t>safe</a:t>
            </a:r>
            <a:r>
              <a:rPr lang="cs-CZ" sz="1200" dirty="0"/>
              <a:t> </a:t>
            </a:r>
            <a:r>
              <a:rPr lang="cs-CZ" sz="1200" dirty="0" err="1"/>
              <a:t>operating</a:t>
            </a:r>
            <a:r>
              <a:rPr lang="cs-CZ" sz="1200" dirty="0"/>
              <a:t> </a:t>
            </a:r>
            <a:r>
              <a:rPr lang="cs-CZ" sz="1200" dirty="0" err="1"/>
              <a:t>space</a:t>
            </a:r>
            <a:r>
              <a:rPr lang="cs-CZ" sz="1200" dirty="0"/>
              <a:t> </a:t>
            </a:r>
            <a:r>
              <a:rPr lang="cs-CZ" sz="1200" dirty="0" err="1"/>
              <a:t>for</a:t>
            </a:r>
            <a:r>
              <a:rPr lang="cs-CZ" sz="1200" dirty="0"/>
              <a:t> humanity. </a:t>
            </a:r>
            <a:r>
              <a:rPr lang="cs-CZ" sz="1200" dirty="0" err="1"/>
              <a:t>Ecology</a:t>
            </a:r>
            <a:r>
              <a:rPr lang="cs-CZ" sz="1200" dirty="0"/>
              <a:t> and society 14</a:t>
            </a:r>
          </a:p>
          <a:p>
            <a:pPr marL="0" indent="0">
              <a:buNone/>
            </a:pPr>
            <a:r>
              <a:rPr lang="cs-CZ" sz="1200" dirty="0"/>
              <a:t>4. </a:t>
            </a:r>
            <a:r>
              <a:rPr lang="en-US" sz="1200" dirty="0"/>
              <a:t>UNEP (2002): Global Environment Outlook 3. Past, present and future perspectives. United Nations Environmental </a:t>
            </a:r>
            <a:r>
              <a:rPr lang="en-US" sz="1200" dirty="0" err="1"/>
              <a:t>Programme</a:t>
            </a:r>
            <a:r>
              <a:rPr lang="en-US" sz="1200" dirty="0"/>
              <a:t>. ISBN 9280720872</a:t>
            </a:r>
            <a:endParaRPr lang="cs-CZ" sz="1200" dirty="0"/>
          </a:p>
          <a:p>
            <a:pPr marL="0" indent="0">
              <a:buNone/>
            </a:pPr>
            <a:r>
              <a:rPr lang="cs-CZ" sz="1200" dirty="0"/>
              <a:t>5. </a:t>
            </a:r>
            <a:r>
              <a:rPr lang="en-US" sz="1200" dirty="0" err="1"/>
              <a:t>Oldeman</a:t>
            </a:r>
            <a:r>
              <a:rPr lang="en-US" sz="1200" dirty="0"/>
              <a:t> L.R. (1994): The global extent of land degradation. In Greenland D.J., </a:t>
            </a:r>
            <a:r>
              <a:rPr lang="en-US" sz="1200" dirty="0" err="1"/>
              <a:t>Szabolcs</a:t>
            </a:r>
            <a:r>
              <a:rPr lang="en-US" sz="1200" dirty="0"/>
              <a:t> I. (eds.): Land resilience and sustainable land use. p. 99–118. Wallingford: CABI</a:t>
            </a:r>
            <a:endParaRPr lang="cs-CZ" sz="1200" dirty="0"/>
          </a:p>
          <a:p>
            <a:pPr marL="0" indent="0">
              <a:buNone/>
            </a:pPr>
            <a:r>
              <a:rPr lang="cs-CZ" sz="1200" dirty="0"/>
              <a:t>6. </a:t>
            </a:r>
            <a:r>
              <a:rPr lang="en-US" sz="1200" dirty="0"/>
              <a:t>Heinrich-</a:t>
            </a:r>
            <a:r>
              <a:rPr lang="en-US" sz="1200" dirty="0" err="1"/>
              <a:t>Böll</a:t>
            </a:r>
            <a:r>
              <a:rPr lang="en-US" sz="1200" dirty="0"/>
              <a:t>-</a:t>
            </a:r>
            <a:r>
              <a:rPr lang="en-US" sz="1200" dirty="0" err="1"/>
              <a:t>Stiftung</a:t>
            </a:r>
            <a:r>
              <a:rPr lang="en-US" sz="1200" dirty="0"/>
              <a:t>, Institute for Advanced Sustainability Studies (2015): Soil Atlas: Facts and figures about earth, land and fields.</a:t>
            </a:r>
            <a:endParaRPr lang="cs-CZ" sz="1200" dirty="0"/>
          </a:p>
          <a:p>
            <a:pPr marL="0" indent="0">
              <a:buNone/>
            </a:pPr>
            <a:r>
              <a:rPr lang="cs-CZ" sz="1200" dirty="0"/>
              <a:t>7. FAO and ITPS (2015): Status </a:t>
            </a:r>
            <a:r>
              <a:rPr lang="cs-CZ" sz="1200" dirty="0" err="1"/>
              <a:t>of</a:t>
            </a:r>
            <a:r>
              <a:rPr lang="cs-CZ" sz="1200" dirty="0"/>
              <a:t> </a:t>
            </a:r>
            <a:r>
              <a:rPr lang="cs-CZ" sz="1200" dirty="0" err="1"/>
              <a:t>the</a:t>
            </a:r>
            <a:r>
              <a:rPr lang="cs-CZ" sz="1200" dirty="0"/>
              <a:t> </a:t>
            </a:r>
            <a:r>
              <a:rPr lang="cs-CZ" sz="1200" dirty="0" err="1"/>
              <a:t>World’s</a:t>
            </a:r>
            <a:r>
              <a:rPr lang="cs-CZ" sz="1200" dirty="0"/>
              <a:t> </a:t>
            </a:r>
            <a:r>
              <a:rPr lang="cs-CZ" sz="1200" dirty="0" err="1"/>
              <a:t>Soil</a:t>
            </a:r>
            <a:r>
              <a:rPr lang="cs-CZ" sz="1200" dirty="0"/>
              <a:t> </a:t>
            </a:r>
            <a:r>
              <a:rPr lang="cs-CZ" sz="1200" dirty="0" err="1"/>
              <a:t>Resources</a:t>
            </a:r>
            <a:r>
              <a:rPr lang="cs-CZ" sz="1200" dirty="0"/>
              <a:t> (SWSR) – </a:t>
            </a:r>
            <a:r>
              <a:rPr lang="cs-CZ" sz="1200" dirty="0" err="1"/>
              <a:t>Main</a:t>
            </a:r>
            <a:r>
              <a:rPr lang="cs-CZ" sz="1200" dirty="0"/>
              <a:t> Report. Food and </a:t>
            </a:r>
            <a:r>
              <a:rPr lang="cs-CZ" sz="1200" dirty="0" err="1"/>
              <a:t>Agriculture</a:t>
            </a:r>
            <a:r>
              <a:rPr lang="cs-CZ" sz="1200" dirty="0"/>
              <a:t> </a:t>
            </a:r>
            <a:r>
              <a:rPr lang="cs-CZ" sz="1200" dirty="0" err="1"/>
              <a:t>Organization</a:t>
            </a:r>
            <a:r>
              <a:rPr lang="cs-CZ" sz="1200" dirty="0"/>
              <a:t> </a:t>
            </a:r>
            <a:r>
              <a:rPr lang="cs-CZ" sz="1200" dirty="0" err="1"/>
              <a:t>of</a:t>
            </a:r>
            <a:r>
              <a:rPr lang="cs-CZ" sz="1200" dirty="0"/>
              <a:t> </a:t>
            </a:r>
            <a:r>
              <a:rPr lang="cs-CZ" sz="1200" dirty="0" err="1"/>
              <a:t>the</a:t>
            </a:r>
            <a:r>
              <a:rPr lang="cs-CZ" sz="1200" dirty="0"/>
              <a:t> United </a:t>
            </a:r>
            <a:r>
              <a:rPr lang="cs-CZ" sz="1200" dirty="0" err="1"/>
              <a:t>Nations</a:t>
            </a:r>
            <a:r>
              <a:rPr lang="cs-CZ" sz="1200" dirty="0"/>
              <a:t> and </a:t>
            </a:r>
            <a:r>
              <a:rPr lang="cs-CZ" sz="1200" dirty="0" err="1"/>
              <a:t>Intergovernmental</a:t>
            </a:r>
            <a:r>
              <a:rPr lang="cs-CZ" sz="1200" dirty="0"/>
              <a:t> </a:t>
            </a:r>
            <a:r>
              <a:rPr lang="cs-CZ" sz="1200" dirty="0" err="1"/>
              <a:t>Technical</a:t>
            </a:r>
            <a:r>
              <a:rPr lang="cs-CZ" sz="1200" dirty="0"/>
              <a:t> Panel on </a:t>
            </a:r>
            <a:r>
              <a:rPr lang="cs-CZ" sz="1200" dirty="0" err="1"/>
              <a:t>Soils</a:t>
            </a:r>
            <a:r>
              <a:rPr lang="cs-CZ" sz="1200" dirty="0"/>
              <a:t>, Rome, Italy. ISBN </a:t>
            </a:r>
            <a:r>
              <a:rPr lang="cs-CZ" sz="1200" dirty="0" err="1"/>
              <a:t>ISBN</a:t>
            </a:r>
            <a:r>
              <a:rPr lang="cs-CZ" sz="1200" dirty="0"/>
              <a:t> 978-92-5-109004-6</a:t>
            </a:r>
          </a:p>
          <a:p>
            <a:pPr marL="0" indent="0">
              <a:buNone/>
            </a:pPr>
            <a:r>
              <a:rPr lang="cs-CZ" sz="1200" dirty="0"/>
              <a:t>8. https://population.un.org/wpp/Graphs/Probabilistic/POP/TOT/</a:t>
            </a:r>
          </a:p>
          <a:p>
            <a:pPr marL="0" indent="0">
              <a:buNone/>
            </a:pPr>
            <a:r>
              <a:rPr lang="cs-CZ" sz="1200" dirty="0"/>
              <a:t>9.Český úřad zeměměřický a katastrální (2018): Souhrnné přehledy o půdním fondu z údajů katastru nemovitostí České republiky. ISSN 1804-2422</a:t>
            </a:r>
          </a:p>
          <a:p>
            <a:pPr marL="0" indent="0">
              <a:buNone/>
            </a:pPr>
            <a:r>
              <a:rPr lang="cs-CZ" sz="1200" dirty="0"/>
              <a:t>10.EEA (2007): CSI 015 - </a:t>
            </a:r>
            <a:r>
              <a:rPr lang="cs-CZ" sz="1200" dirty="0" err="1"/>
              <a:t>Progress</a:t>
            </a:r>
            <a:r>
              <a:rPr lang="cs-CZ" sz="1200" dirty="0"/>
              <a:t> in management </a:t>
            </a:r>
            <a:r>
              <a:rPr lang="cs-CZ" sz="1200" dirty="0" err="1"/>
              <a:t>of</a:t>
            </a:r>
            <a:r>
              <a:rPr lang="cs-CZ" sz="1200" dirty="0"/>
              <a:t> </a:t>
            </a:r>
            <a:r>
              <a:rPr lang="cs-CZ" sz="1200" dirty="0" err="1"/>
              <a:t>contaminated</a:t>
            </a:r>
            <a:r>
              <a:rPr lang="cs-CZ" sz="1200" dirty="0"/>
              <a:t> </a:t>
            </a:r>
            <a:r>
              <a:rPr lang="cs-CZ" sz="1200" dirty="0" err="1"/>
              <a:t>sites</a:t>
            </a:r>
            <a:r>
              <a:rPr lang="cs-CZ" sz="1200" dirty="0"/>
              <a:t> - </a:t>
            </a:r>
            <a:r>
              <a:rPr lang="cs-CZ" sz="1200" dirty="0" err="1"/>
              <a:t>Assessment</a:t>
            </a:r>
            <a:r>
              <a:rPr lang="cs-CZ" sz="1200" dirty="0"/>
              <a:t> </a:t>
            </a:r>
            <a:r>
              <a:rPr lang="cs-CZ" sz="1200" dirty="0" err="1"/>
              <a:t>published</a:t>
            </a:r>
            <a:r>
              <a:rPr lang="cs-CZ" sz="1200" dirty="0"/>
              <a:t> </a:t>
            </a:r>
            <a:r>
              <a:rPr lang="cs-CZ" sz="1200" dirty="0" err="1"/>
              <a:t>Aug</a:t>
            </a:r>
            <a:r>
              <a:rPr lang="cs-CZ" sz="1200" dirty="0"/>
              <a:t> 2007. </a:t>
            </a:r>
            <a:r>
              <a:rPr lang="cs-CZ" sz="1200" dirty="0" err="1"/>
              <a:t>European</a:t>
            </a:r>
            <a:r>
              <a:rPr lang="cs-CZ" sz="1200" dirty="0"/>
              <a:t> </a:t>
            </a:r>
            <a:r>
              <a:rPr lang="cs-CZ" sz="1200" dirty="0" err="1"/>
              <a:t>Environmental</a:t>
            </a:r>
            <a:r>
              <a:rPr lang="cs-CZ" sz="1200" dirty="0"/>
              <a:t> </a:t>
            </a:r>
            <a:r>
              <a:rPr lang="cs-CZ" sz="1200" dirty="0" err="1"/>
              <a:t>Agency</a:t>
            </a:r>
            <a:r>
              <a:rPr lang="cs-CZ" sz="1200" dirty="0"/>
              <a:t>. www.eea.eu</a:t>
            </a:r>
          </a:p>
          <a:p>
            <a:pPr marL="0" indent="0">
              <a:buNone/>
            </a:pPr>
            <a:r>
              <a:rPr lang="cs-CZ" sz="1200" dirty="0"/>
              <a:t>11.Pérez A.P., </a:t>
            </a:r>
            <a:r>
              <a:rPr lang="cs-CZ" sz="1200" dirty="0" err="1"/>
              <a:t>Rodríguez</a:t>
            </a:r>
            <a:r>
              <a:rPr lang="cs-CZ" sz="1200" dirty="0"/>
              <a:t> </a:t>
            </a:r>
            <a:r>
              <a:rPr lang="cs-CZ" sz="1200" dirty="0" err="1"/>
              <a:t>Eugenio</a:t>
            </a:r>
            <a:r>
              <a:rPr lang="cs-CZ" sz="1200" dirty="0"/>
              <a:t> N. (2018): Status </a:t>
            </a:r>
            <a:r>
              <a:rPr lang="cs-CZ" sz="1200" dirty="0" err="1"/>
              <a:t>of</a:t>
            </a:r>
            <a:r>
              <a:rPr lang="cs-CZ" sz="1200" dirty="0"/>
              <a:t> </a:t>
            </a:r>
            <a:r>
              <a:rPr lang="cs-CZ" sz="1200" dirty="0" err="1"/>
              <a:t>local</a:t>
            </a:r>
            <a:r>
              <a:rPr lang="cs-CZ" sz="1200" dirty="0"/>
              <a:t> </a:t>
            </a:r>
            <a:r>
              <a:rPr lang="cs-CZ" sz="1200" dirty="0" err="1"/>
              <a:t>soil</a:t>
            </a:r>
            <a:r>
              <a:rPr lang="cs-CZ" sz="1200" dirty="0"/>
              <a:t> </a:t>
            </a:r>
            <a:r>
              <a:rPr lang="cs-CZ" sz="1200" dirty="0" err="1"/>
              <a:t>contamination</a:t>
            </a:r>
            <a:r>
              <a:rPr lang="cs-CZ" sz="1200" dirty="0"/>
              <a:t> in </a:t>
            </a:r>
            <a:r>
              <a:rPr lang="cs-CZ" sz="1200" dirty="0" err="1"/>
              <a:t>Europe</a:t>
            </a:r>
            <a:r>
              <a:rPr lang="cs-CZ" sz="1200" dirty="0"/>
              <a:t>: </a:t>
            </a:r>
            <a:r>
              <a:rPr lang="cs-CZ" sz="1200" dirty="0" err="1"/>
              <a:t>Revision</a:t>
            </a:r>
            <a:r>
              <a:rPr lang="cs-CZ" sz="1200" dirty="0"/>
              <a:t> </a:t>
            </a:r>
            <a:r>
              <a:rPr lang="cs-CZ" sz="1200" dirty="0" err="1"/>
              <a:t>of</a:t>
            </a:r>
            <a:r>
              <a:rPr lang="cs-CZ" sz="1200" dirty="0"/>
              <a:t> </a:t>
            </a:r>
            <a:r>
              <a:rPr lang="cs-CZ" sz="1200" dirty="0" err="1"/>
              <a:t>the</a:t>
            </a:r>
            <a:r>
              <a:rPr lang="cs-CZ" sz="1200" dirty="0"/>
              <a:t> </a:t>
            </a:r>
            <a:r>
              <a:rPr lang="cs-CZ" sz="1200" dirty="0" err="1"/>
              <a:t>indicator</a:t>
            </a:r>
            <a:r>
              <a:rPr lang="cs-CZ" sz="1200" dirty="0"/>
              <a:t> “</a:t>
            </a:r>
            <a:r>
              <a:rPr lang="cs-CZ" sz="1200" dirty="0" err="1"/>
              <a:t>Progress</a:t>
            </a:r>
            <a:r>
              <a:rPr lang="cs-CZ" sz="1200" dirty="0"/>
              <a:t> in </a:t>
            </a:r>
            <a:r>
              <a:rPr lang="cs-CZ" sz="1200" dirty="0" err="1"/>
              <a:t>the</a:t>
            </a:r>
            <a:r>
              <a:rPr lang="cs-CZ" sz="1200" dirty="0"/>
              <a:t> management </a:t>
            </a:r>
            <a:r>
              <a:rPr lang="cs-CZ" sz="1200" dirty="0" err="1"/>
              <a:t>Contaminated</a:t>
            </a:r>
            <a:r>
              <a:rPr lang="cs-CZ" sz="1200" dirty="0"/>
              <a:t> </a:t>
            </a:r>
            <a:r>
              <a:rPr lang="cs-CZ" sz="1200" dirty="0" err="1"/>
              <a:t>Sites</a:t>
            </a:r>
            <a:r>
              <a:rPr lang="cs-CZ" sz="1200" dirty="0"/>
              <a:t> in </a:t>
            </a:r>
            <a:r>
              <a:rPr lang="cs-CZ" sz="1200" dirty="0" err="1"/>
              <a:t>Europe</a:t>
            </a:r>
            <a:r>
              <a:rPr lang="cs-CZ" sz="1200" dirty="0"/>
              <a:t>, EUR 29124 EN, </a:t>
            </a:r>
            <a:r>
              <a:rPr lang="cs-CZ" sz="1200" dirty="0" err="1"/>
              <a:t>Publications</a:t>
            </a:r>
            <a:r>
              <a:rPr lang="cs-CZ" sz="1200" dirty="0"/>
              <a:t> Office </a:t>
            </a:r>
            <a:r>
              <a:rPr lang="cs-CZ" sz="1200" dirty="0" err="1"/>
              <a:t>of</a:t>
            </a:r>
            <a:r>
              <a:rPr lang="cs-CZ" sz="1200" dirty="0"/>
              <a:t> </a:t>
            </a:r>
            <a:r>
              <a:rPr lang="cs-CZ" sz="1200" dirty="0" err="1"/>
              <a:t>the</a:t>
            </a:r>
            <a:r>
              <a:rPr lang="cs-CZ" sz="1200" dirty="0"/>
              <a:t> </a:t>
            </a:r>
            <a:r>
              <a:rPr lang="cs-CZ" sz="1200" dirty="0" err="1"/>
              <a:t>European</a:t>
            </a:r>
            <a:r>
              <a:rPr lang="cs-CZ" sz="1200" dirty="0"/>
              <a:t> Union, </a:t>
            </a:r>
            <a:r>
              <a:rPr lang="cs-CZ" sz="1200" dirty="0" err="1"/>
              <a:t>Luxembourg</a:t>
            </a:r>
            <a:r>
              <a:rPr lang="cs-CZ" sz="1200" dirty="0"/>
              <a:t>, 2018, ISBN 978-92-79-80072-6.</a:t>
            </a:r>
          </a:p>
          <a:p>
            <a:pPr marL="0" indent="0">
              <a:buNone/>
            </a:pPr>
            <a:r>
              <a:rPr lang="cs-CZ" sz="1200" dirty="0"/>
              <a:t>12.Panagos P., Van </a:t>
            </a:r>
            <a:r>
              <a:rPr lang="cs-CZ" sz="1200" dirty="0" err="1"/>
              <a:t>Liedekerke</a:t>
            </a:r>
            <a:r>
              <a:rPr lang="cs-CZ" sz="1200" dirty="0"/>
              <a:t> M., </a:t>
            </a:r>
            <a:r>
              <a:rPr lang="cs-CZ" sz="1200" dirty="0" err="1"/>
              <a:t>Yigini</a:t>
            </a:r>
            <a:r>
              <a:rPr lang="cs-CZ" sz="1200" dirty="0"/>
              <a:t> Y., </a:t>
            </a:r>
            <a:r>
              <a:rPr lang="cs-CZ" sz="1200" dirty="0" err="1"/>
              <a:t>Montanarella</a:t>
            </a:r>
            <a:r>
              <a:rPr lang="cs-CZ" sz="1200" dirty="0"/>
              <a:t> L. (2013): </a:t>
            </a:r>
            <a:r>
              <a:rPr lang="cs-CZ" sz="1200" dirty="0" err="1"/>
              <a:t>Contaminated</a:t>
            </a:r>
            <a:r>
              <a:rPr lang="cs-CZ" sz="1200" dirty="0"/>
              <a:t> </a:t>
            </a:r>
            <a:r>
              <a:rPr lang="cs-CZ" sz="1200" dirty="0" err="1"/>
              <a:t>Sites</a:t>
            </a:r>
            <a:r>
              <a:rPr lang="cs-CZ" sz="1200" dirty="0"/>
              <a:t> in </a:t>
            </a:r>
            <a:r>
              <a:rPr lang="cs-CZ" sz="1200" dirty="0" err="1"/>
              <a:t>Europe</a:t>
            </a:r>
            <a:r>
              <a:rPr lang="cs-CZ" sz="1200" dirty="0"/>
              <a:t>: </a:t>
            </a:r>
            <a:r>
              <a:rPr lang="cs-CZ" sz="1200" dirty="0" err="1"/>
              <a:t>Review</a:t>
            </a:r>
            <a:r>
              <a:rPr lang="cs-CZ" sz="1200" dirty="0"/>
              <a:t> </a:t>
            </a:r>
            <a:r>
              <a:rPr lang="cs-CZ" sz="1200" dirty="0" err="1"/>
              <a:t>of</a:t>
            </a:r>
            <a:r>
              <a:rPr lang="cs-CZ" sz="1200" dirty="0"/>
              <a:t> </a:t>
            </a:r>
            <a:r>
              <a:rPr lang="cs-CZ" sz="1200" dirty="0" err="1"/>
              <a:t>the</a:t>
            </a:r>
            <a:r>
              <a:rPr lang="cs-CZ" sz="1200" dirty="0"/>
              <a:t> </a:t>
            </a:r>
            <a:r>
              <a:rPr lang="cs-CZ" sz="1200" dirty="0" err="1"/>
              <a:t>Current</a:t>
            </a:r>
            <a:r>
              <a:rPr lang="cs-CZ" sz="1200" dirty="0"/>
              <a:t> </a:t>
            </a:r>
            <a:r>
              <a:rPr lang="cs-CZ" sz="1200" dirty="0" err="1"/>
              <a:t>Situation</a:t>
            </a:r>
            <a:r>
              <a:rPr lang="cs-CZ" sz="1200" dirty="0"/>
              <a:t> </a:t>
            </a:r>
            <a:r>
              <a:rPr lang="cs-CZ" sz="1200" dirty="0" err="1"/>
              <a:t>Based</a:t>
            </a:r>
            <a:r>
              <a:rPr lang="cs-CZ" sz="1200" dirty="0"/>
              <a:t> on Data </a:t>
            </a:r>
            <a:r>
              <a:rPr lang="cs-CZ" sz="1200" dirty="0" err="1"/>
              <a:t>Collected</a:t>
            </a:r>
            <a:r>
              <a:rPr lang="cs-CZ" sz="1200" dirty="0"/>
              <a:t> </a:t>
            </a:r>
            <a:r>
              <a:rPr lang="cs-CZ" sz="1200" dirty="0" err="1"/>
              <a:t>through</a:t>
            </a:r>
            <a:r>
              <a:rPr lang="cs-CZ" sz="1200" dirty="0"/>
              <a:t> a </a:t>
            </a:r>
            <a:r>
              <a:rPr lang="cs-CZ" sz="1200" dirty="0" err="1"/>
              <a:t>European</a:t>
            </a:r>
            <a:r>
              <a:rPr lang="cs-CZ" sz="1200" dirty="0"/>
              <a:t> Network. </a:t>
            </a:r>
            <a:r>
              <a:rPr lang="cs-CZ" sz="1200" dirty="0" err="1"/>
              <a:t>Journal</a:t>
            </a:r>
            <a:r>
              <a:rPr lang="cs-CZ" sz="1200" dirty="0"/>
              <a:t> </a:t>
            </a:r>
            <a:r>
              <a:rPr lang="cs-CZ" sz="1200" dirty="0" err="1"/>
              <a:t>of</a:t>
            </a:r>
            <a:r>
              <a:rPr lang="cs-CZ" sz="1200" dirty="0"/>
              <a:t> </a:t>
            </a:r>
            <a:r>
              <a:rPr lang="cs-CZ" sz="1200" dirty="0" err="1"/>
              <a:t>Environmental</a:t>
            </a:r>
            <a:r>
              <a:rPr lang="cs-CZ" sz="1200" dirty="0"/>
              <a:t> and Public </a:t>
            </a:r>
            <a:r>
              <a:rPr lang="cs-CZ" sz="1200" dirty="0" err="1"/>
              <a:t>Health</a:t>
            </a:r>
            <a:r>
              <a:rPr lang="cs-CZ" sz="1200" dirty="0"/>
              <a:t> 2013:158764</a:t>
            </a:r>
          </a:p>
          <a:p>
            <a:pPr marL="0" indent="0">
              <a:buNone/>
            </a:pPr>
            <a:r>
              <a:rPr lang="cs-CZ" sz="1200" dirty="0"/>
              <a:t>13.https://www.eea.europa.eu/data-and-maps/indicators/progress-in-management-of-contaminated-sites-3/assessment</a:t>
            </a:r>
          </a:p>
          <a:p>
            <a:pPr marL="0" indent="0">
              <a:buNone/>
            </a:pPr>
            <a:r>
              <a:rPr lang="cs-CZ" sz="1200" dirty="0"/>
              <a:t>14.European </a:t>
            </a:r>
            <a:r>
              <a:rPr lang="cs-CZ" sz="1200" dirty="0" err="1"/>
              <a:t>Commission</a:t>
            </a:r>
            <a:r>
              <a:rPr lang="cs-CZ" sz="1200" dirty="0"/>
              <a:t> (2006): </a:t>
            </a:r>
            <a:r>
              <a:rPr lang="cs-CZ" sz="1200" dirty="0" err="1"/>
              <a:t>Commission</a:t>
            </a:r>
            <a:r>
              <a:rPr lang="cs-CZ" sz="1200" dirty="0"/>
              <a:t> </a:t>
            </a:r>
            <a:r>
              <a:rPr lang="cs-CZ" sz="1200" dirty="0" err="1"/>
              <a:t>staff</a:t>
            </a:r>
            <a:r>
              <a:rPr lang="cs-CZ" sz="1200" dirty="0"/>
              <a:t> </a:t>
            </a:r>
            <a:r>
              <a:rPr lang="cs-CZ" sz="1200" dirty="0" err="1"/>
              <a:t>working</a:t>
            </a:r>
            <a:r>
              <a:rPr lang="cs-CZ" sz="1200" dirty="0"/>
              <a:t> </a:t>
            </a:r>
            <a:r>
              <a:rPr lang="cs-CZ" sz="1200" dirty="0" err="1"/>
              <a:t>document</a:t>
            </a:r>
            <a:r>
              <a:rPr lang="cs-CZ" sz="1200" dirty="0"/>
              <a:t> </a:t>
            </a:r>
            <a:r>
              <a:rPr lang="cs-CZ" sz="1200" dirty="0" err="1"/>
              <a:t>accompanying</a:t>
            </a:r>
            <a:r>
              <a:rPr lang="cs-CZ" sz="1200" dirty="0"/>
              <a:t> </a:t>
            </a:r>
            <a:r>
              <a:rPr lang="cs-CZ" sz="1200" dirty="0" err="1"/>
              <a:t>the</a:t>
            </a:r>
            <a:r>
              <a:rPr lang="cs-CZ" sz="1200" dirty="0"/>
              <a:t> </a:t>
            </a:r>
            <a:r>
              <a:rPr lang="cs-CZ" sz="1200" dirty="0" err="1"/>
              <a:t>communication</a:t>
            </a:r>
            <a:r>
              <a:rPr lang="cs-CZ" sz="1200" dirty="0"/>
              <a:t> </a:t>
            </a:r>
            <a:r>
              <a:rPr lang="cs-CZ" sz="1200" dirty="0" err="1"/>
              <a:t>from</a:t>
            </a:r>
            <a:r>
              <a:rPr lang="cs-CZ" sz="1200" dirty="0"/>
              <a:t> </a:t>
            </a:r>
            <a:r>
              <a:rPr lang="cs-CZ" sz="1200" dirty="0" err="1"/>
              <a:t>the</a:t>
            </a:r>
            <a:r>
              <a:rPr lang="cs-CZ" sz="1200" dirty="0"/>
              <a:t> </a:t>
            </a:r>
            <a:r>
              <a:rPr lang="cs-CZ" sz="1200" dirty="0" err="1"/>
              <a:t>Commission</a:t>
            </a:r>
            <a:r>
              <a:rPr lang="cs-CZ" sz="1200" dirty="0"/>
              <a:t> to </a:t>
            </a:r>
            <a:r>
              <a:rPr lang="cs-CZ" sz="1200" dirty="0" err="1"/>
              <a:t>the</a:t>
            </a:r>
            <a:r>
              <a:rPr lang="cs-CZ" sz="1200" dirty="0"/>
              <a:t> </a:t>
            </a:r>
            <a:r>
              <a:rPr lang="cs-CZ" sz="1200" dirty="0" err="1"/>
              <a:t>Council</a:t>
            </a:r>
            <a:r>
              <a:rPr lang="cs-CZ" sz="1200" dirty="0"/>
              <a:t>, </a:t>
            </a:r>
            <a:r>
              <a:rPr lang="cs-CZ" sz="1200" dirty="0" err="1"/>
              <a:t>the</a:t>
            </a:r>
            <a:r>
              <a:rPr lang="cs-CZ" sz="1200" dirty="0"/>
              <a:t> </a:t>
            </a:r>
            <a:r>
              <a:rPr lang="cs-CZ" sz="1200" dirty="0" err="1"/>
              <a:t>European</a:t>
            </a:r>
            <a:r>
              <a:rPr lang="cs-CZ" sz="1200" dirty="0"/>
              <a:t> </a:t>
            </a:r>
            <a:r>
              <a:rPr lang="cs-CZ" sz="1200" dirty="0" err="1"/>
              <a:t>Parliament</a:t>
            </a:r>
            <a:r>
              <a:rPr lang="cs-CZ" sz="1200" dirty="0"/>
              <a:t>, </a:t>
            </a:r>
            <a:r>
              <a:rPr lang="cs-CZ" sz="1200" dirty="0" err="1"/>
              <a:t>the</a:t>
            </a:r>
            <a:r>
              <a:rPr lang="cs-CZ" sz="1200" dirty="0"/>
              <a:t> </a:t>
            </a:r>
            <a:r>
              <a:rPr lang="cs-CZ" sz="1200" dirty="0" err="1"/>
              <a:t>European</a:t>
            </a:r>
            <a:r>
              <a:rPr lang="cs-CZ" sz="1200" dirty="0"/>
              <a:t> </a:t>
            </a:r>
            <a:r>
              <a:rPr lang="cs-CZ" sz="1200" dirty="0" err="1"/>
              <a:t>Economic</a:t>
            </a:r>
            <a:r>
              <a:rPr lang="cs-CZ" sz="1200" dirty="0"/>
              <a:t> and </a:t>
            </a:r>
            <a:r>
              <a:rPr lang="cs-CZ" sz="1200" dirty="0" err="1"/>
              <a:t>Social</a:t>
            </a:r>
            <a:r>
              <a:rPr lang="cs-CZ" sz="1200" dirty="0"/>
              <a:t> </a:t>
            </a:r>
            <a:r>
              <a:rPr lang="cs-CZ" sz="1200" dirty="0" err="1"/>
              <a:t>Committee</a:t>
            </a:r>
            <a:r>
              <a:rPr lang="cs-CZ" sz="1200" dirty="0"/>
              <a:t> and </a:t>
            </a:r>
            <a:r>
              <a:rPr lang="cs-CZ" sz="1200" dirty="0" err="1"/>
              <a:t>the</a:t>
            </a:r>
            <a:r>
              <a:rPr lang="cs-CZ" sz="1200" dirty="0"/>
              <a:t> </a:t>
            </a:r>
            <a:r>
              <a:rPr lang="cs-CZ" sz="1200" dirty="0" err="1"/>
              <a:t>Committee</a:t>
            </a:r>
            <a:r>
              <a:rPr lang="cs-CZ" sz="1200" dirty="0"/>
              <a:t> </a:t>
            </a:r>
            <a:r>
              <a:rPr lang="cs-CZ" sz="1200" dirty="0" err="1"/>
              <a:t>of</a:t>
            </a:r>
            <a:r>
              <a:rPr lang="cs-CZ" sz="1200" dirty="0"/>
              <a:t> </a:t>
            </a:r>
            <a:r>
              <a:rPr lang="cs-CZ" sz="1200" dirty="0" err="1"/>
              <a:t>the</a:t>
            </a:r>
            <a:r>
              <a:rPr lang="cs-CZ" sz="1200" dirty="0"/>
              <a:t> </a:t>
            </a:r>
            <a:r>
              <a:rPr lang="cs-CZ" sz="1200" dirty="0" err="1"/>
              <a:t>regions</a:t>
            </a:r>
            <a:r>
              <a:rPr lang="cs-CZ" sz="1200" dirty="0"/>
              <a:t>. </a:t>
            </a:r>
            <a:r>
              <a:rPr lang="cs-CZ" sz="1200" dirty="0" err="1"/>
              <a:t>Thematic</a:t>
            </a:r>
            <a:r>
              <a:rPr lang="cs-CZ" sz="1200" dirty="0"/>
              <a:t> </a:t>
            </a:r>
            <a:r>
              <a:rPr lang="cs-CZ" sz="1200" dirty="0" err="1"/>
              <a:t>strategy</a:t>
            </a:r>
            <a:r>
              <a:rPr lang="cs-CZ" sz="1200" dirty="0"/>
              <a:t> </a:t>
            </a:r>
            <a:r>
              <a:rPr lang="cs-CZ" sz="1200" dirty="0" err="1"/>
              <a:t>for</a:t>
            </a:r>
            <a:r>
              <a:rPr lang="cs-CZ" sz="1200" dirty="0"/>
              <a:t> </a:t>
            </a:r>
            <a:r>
              <a:rPr lang="cs-CZ" sz="1200" dirty="0" err="1"/>
              <a:t>soil</a:t>
            </a:r>
            <a:r>
              <a:rPr lang="cs-CZ" sz="1200" dirty="0"/>
              <a:t> </a:t>
            </a:r>
            <a:r>
              <a:rPr lang="cs-CZ" sz="1200" dirty="0" err="1"/>
              <a:t>protection</a:t>
            </a:r>
            <a:r>
              <a:rPr lang="cs-CZ" sz="1200" dirty="0"/>
              <a:t>. </a:t>
            </a:r>
            <a:r>
              <a:rPr lang="cs-CZ" sz="1200" dirty="0" err="1"/>
              <a:t>Impact</a:t>
            </a:r>
            <a:r>
              <a:rPr lang="cs-CZ" sz="1200" dirty="0"/>
              <a:t> </a:t>
            </a:r>
            <a:r>
              <a:rPr lang="cs-CZ" sz="1200" dirty="0" err="1"/>
              <a:t>assessment</a:t>
            </a:r>
            <a:r>
              <a:rPr lang="cs-CZ" sz="1200" dirty="0"/>
              <a:t> </a:t>
            </a:r>
            <a:r>
              <a:rPr lang="cs-CZ" sz="1200" dirty="0" err="1"/>
              <a:t>of</a:t>
            </a:r>
            <a:r>
              <a:rPr lang="cs-CZ" sz="1200" dirty="0"/>
              <a:t> </a:t>
            </a:r>
            <a:r>
              <a:rPr lang="cs-CZ" sz="1200" dirty="0" err="1"/>
              <a:t>the</a:t>
            </a:r>
            <a:r>
              <a:rPr lang="cs-CZ" sz="1200" dirty="0"/>
              <a:t> </a:t>
            </a:r>
            <a:r>
              <a:rPr lang="cs-CZ" sz="1200" dirty="0" err="1"/>
              <a:t>thematic</a:t>
            </a:r>
            <a:r>
              <a:rPr lang="cs-CZ" sz="1200" dirty="0"/>
              <a:t> </a:t>
            </a:r>
            <a:r>
              <a:rPr lang="cs-CZ" sz="1200" dirty="0" err="1"/>
              <a:t>strategy</a:t>
            </a:r>
            <a:r>
              <a:rPr lang="cs-CZ" sz="1200" dirty="0"/>
              <a:t> on </a:t>
            </a:r>
            <a:r>
              <a:rPr lang="cs-CZ" sz="1200" dirty="0" err="1"/>
              <a:t>soil</a:t>
            </a:r>
            <a:r>
              <a:rPr lang="cs-CZ" sz="1200" dirty="0"/>
              <a:t> </a:t>
            </a:r>
            <a:r>
              <a:rPr lang="cs-CZ" sz="1200" dirty="0" err="1"/>
              <a:t>protection</a:t>
            </a:r>
            <a:r>
              <a:rPr lang="cs-CZ" sz="1200" dirty="0"/>
              <a:t>. SEC (2006) 620.</a:t>
            </a:r>
            <a:endParaRPr lang="en-GB" sz="1200" dirty="0"/>
          </a:p>
          <a:p>
            <a:endParaRPr lang="en-US" sz="12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36</a:t>
            </a:fld>
            <a:endParaRPr lang="cs-CZ" altLang="cs-CZ" noProof="0" dirty="0"/>
          </a:p>
        </p:txBody>
      </p:sp>
    </p:spTree>
    <p:extLst>
      <p:ext uri="{BB962C8B-B14F-4D97-AF65-F5344CB8AC3E}">
        <p14:creationId xmlns:p14="http://schemas.microsoft.com/office/powerpoint/2010/main" val="97245212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a:xfrm>
            <a:off x="704850" y="1212782"/>
            <a:ext cx="11347875" cy="4778443"/>
          </a:xfrm>
        </p:spPr>
        <p:txBody>
          <a:bodyPr/>
          <a:lstStyle/>
          <a:p>
            <a:pPr marL="0" indent="0">
              <a:buNone/>
            </a:pPr>
            <a:r>
              <a:rPr lang="cs-CZ" sz="1200" dirty="0"/>
              <a:t>15.MŽP (2016): Zpráva o životním prostředí České republiky. ISBN 978-80-87770-29-0</a:t>
            </a:r>
          </a:p>
          <a:p>
            <a:pPr marL="0" indent="0">
              <a:buNone/>
            </a:pPr>
            <a:r>
              <a:rPr lang="cs-CZ" sz="1200" dirty="0"/>
              <a:t>16.Rodríguez-Eugenio N., </a:t>
            </a:r>
            <a:r>
              <a:rPr lang="cs-CZ" sz="1200" dirty="0" err="1"/>
              <a:t>McLaughlin</a:t>
            </a:r>
            <a:r>
              <a:rPr lang="cs-CZ" sz="1200" dirty="0"/>
              <a:t> M., </a:t>
            </a:r>
            <a:r>
              <a:rPr lang="cs-CZ" sz="1200" dirty="0" err="1"/>
              <a:t>Pennock</a:t>
            </a:r>
            <a:r>
              <a:rPr lang="cs-CZ" sz="1200" dirty="0"/>
              <a:t> D. (2018): </a:t>
            </a:r>
            <a:r>
              <a:rPr lang="cs-CZ" sz="1200" dirty="0" err="1"/>
              <a:t>Soil</a:t>
            </a:r>
            <a:r>
              <a:rPr lang="cs-CZ" sz="1200" dirty="0"/>
              <a:t> </a:t>
            </a:r>
            <a:r>
              <a:rPr lang="cs-CZ" sz="1200" dirty="0" err="1"/>
              <a:t>Pollution</a:t>
            </a:r>
            <a:r>
              <a:rPr lang="cs-CZ" sz="1200" dirty="0"/>
              <a:t>: a </a:t>
            </a:r>
            <a:r>
              <a:rPr lang="cs-CZ" sz="1200" dirty="0" err="1"/>
              <a:t>hidden</a:t>
            </a:r>
            <a:r>
              <a:rPr lang="cs-CZ" sz="1200" dirty="0"/>
              <a:t> reality. FAO. 142 pp.</a:t>
            </a:r>
          </a:p>
          <a:p>
            <a:pPr marL="0" indent="0">
              <a:buNone/>
            </a:pPr>
            <a:r>
              <a:rPr lang="cs-CZ" sz="1200" dirty="0"/>
              <a:t>17. </a:t>
            </a:r>
            <a:r>
              <a:rPr lang="cs-CZ" sz="1200" dirty="0">
                <a:hlinkClick r:id="rId2"/>
              </a:rPr>
              <a:t>http://www.fao.org/faostat/en/#data/RP</a:t>
            </a:r>
            <a:r>
              <a:rPr lang="cs-CZ" sz="1200" dirty="0"/>
              <a:t>  </a:t>
            </a:r>
          </a:p>
          <a:p>
            <a:pPr marL="0" indent="0">
              <a:buNone/>
            </a:pPr>
            <a:r>
              <a:rPr lang="cs-CZ" sz="1200" dirty="0"/>
              <a:t>18. Popp J. &amp; </a:t>
            </a:r>
            <a:r>
              <a:rPr lang="cs-CZ" sz="1200" dirty="0" err="1"/>
              <a:t>Hantos</a:t>
            </a:r>
            <a:r>
              <a:rPr lang="cs-CZ" sz="1200" dirty="0"/>
              <a:t> K. (2011) </a:t>
            </a:r>
            <a:r>
              <a:rPr lang="cs-CZ" sz="1200" dirty="0" err="1"/>
              <a:t>The</a:t>
            </a:r>
            <a:r>
              <a:rPr lang="cs-CZ" sz="1200" dirty="0"/>
              <a:t> </a:t>
            </a:r>
            <a:r>
              <a:rPr lang="cs-CZ" sz="1200" dirty="0" err="1"/>
              <a:t>impact</a:t>
            </a:r>
            <a:r>
              <a:rPr lang="cs-CZ" sz="1200" dirty="0"/>
              <a:t> </a:t>
            </a:r>
            <a:r>
              <a:rPr lang="cs-CZ" sz="1200" dirty="0" err="1"/>
              <a:t>of</a:t>
            </a:r>
            <a:r>
              <a:rPr lang="cs-CZ" sz="1200" dirty="0"/>
              <a:t> </a:t>
            </a:r>
            <a:r>
              <a:rPr lang="cs-CZ" sz="1200" dirty="0" err="1"/>
              <a:t>crop</a:t>
            </a:r>
            <a:r>
              <a:rPr lang="cs-CZ" sz="1200" dirty="0"/>
              <a:t> </a:t>
            </a:r>
            <a:r>
              <a:rPr lang="cs-CZ" sz="1200" dirty="0" err="1"/>
              <a:t>protection</a:t>
            </a:r>
            <a:r>
              <a:rPr lang="cs-CZ" sz="1200" dirty="0"/>
              <a:t> on </a:t>
            </a:r>
            <a:r>
              <a:rPr lang="cs-CZ" sz="1200" dirty="0" err="1"/>
              <a:t>agricultural</a:t>
            </a:r>
            <a:r>
              <a:rPr lang="cs-CZ" sz="1200" dirty="0"/>
              <a:t> </a:t>
            </a:r>
            <a:r>
              <a:rPr lang="cs-CZ" sz="1200" dirty="0" err="1"/>
              <a:t>production</a:t>
            </a:r>
            <a:r>
              <a:rPr lang="cs-CZ" sz="1200" dirty="0"/>
              <a:t>. </a:t>
            </a:r>
            <a:r>
              <a:rPr lang="cs-CZ" sz="1200" dirty="0" err="1"/>
              <a:t>Studies</a:t>
            </a:r>
            <a:r>
              <a:rPr lang="cs-CZ" sz="1200" dirty="0"/>
              <a:t> in </a:t>
            </a:r>
            <a:r>
              <a:rPr lang="cs-CZ" sz="1200" dirty="0" err="1"/>
              <a:t>Agricultural</a:t>
            </a:r>
            <a:r>
              <a:rPr lang="cs-CZ" sz="1200" dirty="0"/>
              <a:t> </a:t>
            </a:r>
            <a:r>
              <a:rPr lang="cs-CZ" sz="1200" dirty="0" err="1"/>
              <a:t>Economics</a:t>
            </a:r>
            <a:r>
              <a:rPr lang="cs-CZ" sz="1200" dirty="0"/>
              <a:t> 113: 47-66.</a:t>
            </a:r>
          </a:p>
          <a:p>
            <a:pPr marL="0" indent="0">
              <a:buNone/>
            </a:pPr>
            <a:r>
              <a:rPr lang="cs-CZ" sz="1200" dirty="0"/>
              <a:t>19. </a:t>
            </a:r>
            <a:r>
              <a:rPr lang="cs-CZ" sz="1200" dirty="0" err="1"/>
              <a:t>Oerke</a:t>
            </a:r>
            <a:r>
              <a:rPr lang="cs-CZ" sz="1200" dirty="0"/>
              <a:t> E.C. (2005) </a:t>
            </a:r>
            <a:r>
              <a:rPr lang="cs-CZ" sz="1200" dirty="0" err="1"/>
              <a:t>Crop</a:t>
            </a:r>
            <a:r>
              <a:rPr lang="cs-CZ" sz="1200" dirty="0"/>
              <a:t> </a:t>
            </a:r>
            <a:r>
              <a:rPr lang="cs-CZ" sz="1200" dirty="0" err="1"/>
              <a:t>losses</a:t>
            </a:r>
            <a:r>
              <a:rPr lang="cs-CZ" sz="1200" dirty="0"/>
              <a:t> to </a:t>
            </a:r>
            <a:r>
              <a:rPr lang="cs-CZ" sz="1200" dirty="0" err="1"/>
              <a:t>pests</a:t>
            </a:r>
            <a:r>
              <a:rPr lang="cs-CZ" sz="1200" dirty="0"/>
              <a:t>. </a:t>
            </a:r>
            <a:r>
              <a:rPr lang="cs-CZ" sz="1200" dirty="0" err="1"/>
              <a:t>Journal</a:t>
            </a:r>
            <a:r>
              <a:rPr lang="cs-CZ" sz="1200" dirty="0"/>
              <a:t> </a:t>
            </a:r>
            <a:r>
              <a:rPr lang="cs-CZ" sz="1200" dirty="0" err="1"/>
              <a:t>of</a:t>
            </a:r>
            <a:r>
              <a:rPr lang="cs-CZ" sz="1200" dirty="0"/>
              <a:t> </a:t>
            </a:r>
            <a:r>
              <a:rPr lang="cs-CZ" sz="1200" dirty="0" err="1"/>
              <a:t>Agricultural</a:t>
            </a:r>
            <a:r>
              <a:rPr lang="cs-CZ" sz="1200" dirty="0"/>
              <a:t> Science 144: 31–43.</a:t>
            </a:r>
          </a:p>
          <a:p>
            <a:pPr marL="0" indent="0">
              <a:buNone/>
            </a:pPr>
            <a:r>
              <a:rPr lang="cs-CZ" sz="1200" dirty="0"/>
              <a:t>20. </a:t>
            </a:r>
            <a:r>
              <a:rPr lang="cs-CZ" sz="1200" dirty="0" err="1"/>
              <a:t>Pimentel</a:t>
            </a:r>
            <a:r>
              <a:rPr lang="cs-CZ" sz="1200" dirty="0"/>
              <a:t>, D., 1995. </a:t>
            </a:r>
            <a:r>
              <a:rPr lang="cs-CZ" sz="1200" dirty="0" err="1"/>
              <a:t>Amounts</a:t>
            </a:r>
            <a:r>
              <a:rPr lang="cs-CZ" sz="1200" dirty="0"/>
              <a:t> </a:t>
            </a:r>
            <a:r>
              <a:rPr lang="cs-CZ" sz="1200" dirty="0" err="1"/>
              <a:t>of</a:t>
            </a:r>
            <a:r>
              <a:rPr lang="cs-CZ" sz="1200" dirty="0"/>
              <a:t> </a:t>
            </a:r>
            <a:r>
              <a:rPr lang="cs-CZ" sz="1200" dirty="0" err="1"/>
              <a:t>pesticides</a:t>
            </a:r>
            <a:r>
              <a:rPr lang="cs-CZ" sz="1200" dirty="0"/>
              <a:t> </a:t>
            </a:r>
            <a:r>
              <a:rPr lang="cs-CZ" sz="1200" dirty="0" err="1"/>
              <a:t>reaching</a:t>
            </a:r>
            <a:r>
              <a:rPr lang="cs-CZ" sz="1200" dirty="0"/>
              <a:t> </a:t>
            </a:r>
            <a:r>
              <a:rPr lang="cs-CZ" sz="1200" dirty="0" err="1"/>
              <a:t>target</a:t>
            </a:r>
            <a:r>
              <a:rPr lang="cs-CZ" sz="1200" dirty="0"/>
              <a:t> </a:t>
            </a:r>
            <a:r>
              <a:rPr lang="cs-CZ" sz="1200" dirty="0" err="1"/>
              <a:t>pests</a:t>
            </a:r>
            <a:r>
              <a:rPr lang="cs-CZ" sz="1200" dirty="0"/>
              <a:t>: </a:t>
            </a:r>
            <a:r>
              <a:rPr lang="cs-CZ" sz="1200" dirty="0" err="1"/>
              <a:t>environmental</a:t>
            </a:r>
            <a:r>
              <a:rPr lang="cs-CZ" sz="1200" dirty="0"/>
              <a:t> </a:t>
            </a:r>
            <a:r>
              <a:rPr lang="cs-CZ" sz="1200" dirty="0" err="1"/>
              <a:t>impacts</a:t>
            </a:r>
            <a:r>
              <a:rPr lang="cs-CZ" sz="1200" dirty="0"/>
              <a:t> and </a:t>
            </a:r>
            <a:r>
              <a:rPr lang="cs-CZ" sz="1200" dirty="0" err="1"/>
              <a:t>ethics</a:t>
            </a:r>
            <a:r>
              <a:rPr lang="cs-CZ" sz="1200" dirty="0"/>
              <a:t>. J. </a:t>
            </a:r>
            <a:r>
              <a:rPr lang="cs-CZ" sz="1200" dirty="0" err="1"/>
              <a:t>Agric</a:t>
            </a:r>
            <a:r>
              <a:rPr lang="cs-CZ" sz="1200" dirty="0"/>
              <a:t>. </a:t>
            </a:r>
            <a:r>
              <a:rPr lang="cs-CZ" sz="1200" dirty="0" err="1"/>
              <a:t>Environ</a:t>
            </a:r>
            <a:r>
              <a:rPr lang="cs-CZ" sz="1200" dirty="0"/>
              <a:t>. </a:t>
            </a:r>
            <a:r>
              <a:rPr lang="cs-CZ" sz="1200" dirty="0" err="1"/>
              <a:t>Ethics</a:t>
            </a:r>
            <a:r>
              <a:rPr lang="cs-CZ" sz="1200" dirty="0"/>
              <a:t> 8, 17e29</a:t>
            </a:r>
          </a:p>
          <a:p>
            <a:pPr marL="0" indent="0">
              <a:buNone/>
            </a:pPr>
            <a:r>
              <a:rPr lang="cs-CZ" sz="1200" dirty="0"/>
              <a:t>21. </a:t>
            </a:r>
            <a:r>
              <a:rPr lang="cs-CZ" sz="1200" dirty="0">
                <a:hlinkClick r:id="rId3"/>
              </a:rPr>
              <a:t>https://sitem.herts.ac.uk/aeru/iupac/index.htm</a:t>
            </a:r>
            <a:r>
              <a:rPr lang="cs-CZ" sz="1200" dirty="0"/>
              <a:t> </a:t>
            </a:r>
          </a:p>
          <a:p>
            <a:pPr marL="0" indent="0">
              <a:buNone/>
            </a:pPr>
            <a:endParaRPr lang="cs-CZ" sz="1200" dirty="0"/>
          </a:p>
          <a:p>
            <a:pPr marL="0" indent="0">
              <a:buNone/>
            </a:pPr>
            <a:r>
              <a:rPr lang="cs-CZ" sz="1200" dirty="0"/>
              <a:t>Hvězdová, M., </a:t>
            </a:r>
            <a:r>
              <a:rPr lang="cs-CZ" sz="1200" dirty="0" err="1"/>
              <a:t>Kosubová</a:t>
            </a:r>
            <a:r>
              <a:rPr lang="cs-CZ" sz="1200" dirty="0"/>
              <a:t>, P., Košíková, M., </a:t>
            </a:r>
            <a:r>
              <a:rPr lang="cs-CZ" sz="1200" dirty="0" err="1"/>
              <a:t>Scherr</a:t>
            </a:r>
            <a:r>
              <a:rPr lang="cs-CZ" sz="1200" dirty="0"/>
              <a:t>, K.E., Šimek, Z., Brodský, L., Šudoma, M., Škulcová, L., Sáňka, M., Svobodová, M., Krkošková, L., Vašíčková, J., Neuwirthová, N., Bielská, L., Hofman, J. (2018): </a:t>
            </a:r>
            <a:r>
              <a:rPr lang="cs-CZ" sz="1200" dirty="0" err="1"/>
              <a:t>Currently</a:t>
            </a:r>
            <a:r>
              <a:rPr lang="cs-CZ" sz="1200" dirty="0"/>
              <a:t> and </a:t>
            </a:r>
            <a:r>
              <a:rPr lang="cs-CZ" sz="1200" dirty="0" err="1"/>
              <a:t>recently</a:t>
            </a:r>
            <a:r>
              <a:rPr lang="cs-CZ" sz="1200" dirty="0"/>
              <a:t> </a:t>
            </a:r>
            <a:r>
              <a:rPr lang="cs-CZ" sz="1200" dirty="0" err="1"/>
              <a:t>used</a:t>
            </a:r>
            <a:r>
              <a:rPr lang="cs-CZ" sz="1200" dirty="0"/>
              <a:t> </a:t>
            </a:r>
            <a:r>
              <a:rPr lang="cs-CZ" sz="1200" dirty="0" err="1"/>
              <a:t>pesticides</a:t>
            </a:r>
            <a:r>
              <a:rPr lang="cs-CZ" sz="1200" dirty="0"/>
              <a:t> in </a:t>
            </a:r>
            <a:r>
              <a:rPr lang="cs-CZ" sz="1200" dirty="0" err="1"/>
              <a:t>Central</a:t>
            </a:r>
            <a:r>
              <a:rPr lang="cs-CZ" sz="1200" dirty="0"/>
              <a:t> </a:t>
            </a:r>
            <a:r>
              <a:rPr lang="cs-CZ" sz="1200" dirty="0" err="1"/>
              <a:t>European</a:t>
            </a:r>
            <a:r>
              <a:rPr lang="cs-CZ" sz="1200" dirty="0"/>
              <a:t> </a:t>
            </a:r>
            <a:r>
              <a:rPr lang="cs-CZ" sz="1200" dirty="0" err="1"/>
              <a:t>arable</a:t>
            </a:r>
            <a:r>
              <a:rPr lang="cs-CZ" sz="1200" dirty="0"/>
              <a:t> </a:t>
            </a:r>
            <a:r>
              <a:rPr lang="cs-CZ" sz="1200" dirty="0" err="1"/>
              <a:t>soils</a:t>
            </a:r>
            <a:r>
              <a:rPr lang="cs-CZ" sz="1200" dirty="0"/>
              <a:t>. Science </a:t>
            </a:r>
            <a:r>
              <a:rPr lang="cs-CZ" sz="1200" dirty="0" err="1"/>
              <a:t>of</a:t>
            </a:r>
            <a:r>
              <a:rPr lang="cs-CZ" sz="1200" dirty="0"/>
              <a:t> </a:t>
            </a:r>
            <a:r>
              <a:rPr lang="cs-CZ" sz="1200" dirty="0" err="1"/>
              <a:t>The</a:t>
            </a:r>
            <a:r>
              <a:rPr lang="cs-CZ" sz="1200" dirty="0"/>
              <a:t> </a:t>
            </a:r>
            <a:r>
              <a:rPr lang="cs-CZ" sz="1200" dirty="0" err="1"/>
              <a:t>Total</a:t>
            </a:r>
            <a:r>
              <a:rPr lang="cs-CZ" sz="1200" dirty="0"/>
              <a:t> </a:t>
            </a:r>
            <a:r>
              <a:rPr lang="cs-CZ" sz="1200" dirty="0" err="1"/>
              <a:t>Environment</a:t>
            </a:r>
            <a:r>
              <a:rPr lang="cs-CZ" sz="1200" dirty="0"/>
              <a:t> 613-614: 361-370. https://doi.org/10.1016/j.scitotenv.2017.09.049</a:t>
            </a:r>
          </a:p>
          <a:p>
            <a:pPr marL="0" indent="0">
              <a:buNone/>
            </a:pPr>
            <a:r>
              <a:rPr lang="cs-CZ" sz="1200" dirty="0"/>
              <a:t>Vašíčková J., Hvězdová M., </a:t>
            </a:r>
            <a:r>
              <a:rPr lang="cs-CZ" sz="1200" dirty="0" err="1"/>
              <a:t>Kosubová</a:t>
            </a:r>
            <a:r>
              <a:rPr lang="cs-CZ" sz="1200" dirty="0"/>
              <a:t> P., Hofman J. (2019): </a:t>
            </a:r>
            <a:r>
              <a:rPr lang="cs-CZ" sz="1200" dirty="0" err="1"/>
              <a:t>Ecological</a:t>
            </a:r>
            <a:r>
              <a:rPr lang="cs-CZ" sz="1200" dirty="0"/>
              <a:t> risk </a:t>
            </a:r>
            <a:r>
              <a:rPr lang="cs-CZ" sz="1200" dirty="0" err="1"/>
              <a:t>assessment</a:t>
            </a:r>
            <a:r>
              <a:rPr lang="cs-CZ" sz="1200" dirty="0"/>
              <a:t> </a:t>
            </a:r>
            <a:r>
              <a:rPr lang="cs-CZ" sz="1200" dirty="0" err="1"/>
              <a:t>of</a:t>
            </a:r>
            <a:r>
              <a:rPr lang="cs-CZ" sz="1200" dirty="0"/>
              <a:t> pesticide </a:t>
            </a:r>
            <a:r>
              <a:rPr lang="cs-CZ" sz="1200" dirty="0" err="1"/>
              <a:t>residues</a:t>
            </a:r>
            <a:r>
              <a:rPr lang="cs-CZ" sz="1200" dirty="0"/>
              <a:t> in </a:t>
            </a:r>
            <a:r>
              <a:rPr lang="cs-CZ" sz="1200" dirty="0" err="1"/>
              <a:t>arable</a:t>
            </a:r>
            <a:r>
              <a:rPr lang="cs-CZ" sz="1200" dirty="0"/>
              <a:t> </a:t>
            </a:r>
            <a:r>
              <a:rPr lang="cs-CZ" sz="1200" dirty="0" err="1"/>
              <a:t>soils</a:t>
            </a:r>
            <a:r>
              <a:rPr lang="cs-CZ" sz="1200" dirty="0"/>
              <a:t> </a:t>
            </a:r>
            <a:r>
              <a:rPr lang="cs-CZ" sz="1200" dirty="0" err="1"/>
              <a:t>of</a:t>
            </a:r>
            <a:r>
              <a:rPr lang="cs-CZ" sz="1200" dirty="0"/>
              <a:t> </a:t>
            </a:r>
            <a:r>
              <a:rPr lang="cs-CZ" sz="1200" dirty="0" err="1"/>
              <a:t>the</a:t>
            </a:r>
            <a:r>
              <a:rPr lang="cs-CZ" sz="1200" dirty="0"/>
              <a:t> Czech Republic. </a:t>
            </a:r>
            <a:r>
              <a:rPr lang="cs-CZ" sz="1200" dirty="0" err="1"/>
              <a:t>Chemosphere</a:t>
            </a:r>
            <a:r>
              <a:rPr lang="cs-CZ" sz="1200" dirty="0"/>
              <a:t> 216, 479-487. https://doi.org/10.1016/j.chemosphere.2018.10.158</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spTree>
    <p:extLst>
      <p:ext uri="{BB962C8B-B14F-4D97-AF65-F5344CB8AC3E}">
        <p14:creationId xmlns:p14="http://schemas.microsoft.com/office/powerpoint/2010/main" val="23497079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odkazy</a:t>
            </a:r>
            <a:endParaRPr lang="en-US" dirty="0"/>
          </a:p>
        </p:txBody>
      </p:sp>
      <p:sp>
        <p:nvSpPr>
          <p:cNvPr id="3" name="Zástupný symbol pro obsah 2"/>
          <p:cNvSpPr>
            <a:spLocks noGrp="1"/>
          </p:cNvSpPr>
          <p:nvPr>
            <p:ph idx="1"/>
          </p:nvPr>
        </p:nvSpPr>
        <p:spPr/>
        <p:txBody>
          <a:bodyPr/>
          <a:lstStyle/>
          <a:p>
            <a:r>
              <a:rPr lang="en-US" sz="2000" dirty="0">
                <a:hlinkClick r:id="rId2"/>
              </a:rPr>
              <a:t>https://www.youtube.com/watch?v=Z5rMheOnaec</a:t>
            </a:r>
            <a:endParaRPr lang="cs-CZ" sz="2000" dirty="0"/>
          </a:p>
          <a:p>
            <a:r>
              <a:rPr lang="en-US" sz="2000" dirty="0">
                <a:hlinkClick r:id="rId3"/>
              </a:rPr>
              <a:t>http://www.casopisveronica.cz/obsahcisla.php?rok=2018&amp;cislo=1</a:t>
            </a:r>
            <a:r>
              <a:rPr lang="cs-CZ" sz="2000" dirty="0"/>
              <a:t> </a:t>
            </a:r>
            <a:endParaRPr lang="en-US" sz="20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spTree>
    <p:extLst>
      <p:ext uri="{BB962C8B-B14F-4D97-AF65-F5344CB8AC3E}">
        <p14:creationId xmlns:p14="http://schemas.microsoft.com/office/powerpoint/2010/main" val="22063394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Proč zkoumat a chránit půdu</a:t>
            </a:r>
            <a:r>
              <a:rPr lang="en-US" noProof="0" dirty="0"/>
              <a:t>?</a:t>
            </a:r>
          </a:p>
        </p:txBody>
      </p:sp>
      <p:sp>
        <p:nvSpPr>
          <p:cNvPr id="3" name="Zástupný symbol pro obsah 2"/>
          <p:cNvSpPr>
            <a:spLocks noGrp="1"/>
          </p:cNvSpPr>
          <p:nvPr>
            <p:ph idx="1"/>
          </p:nvPr>
        </p:nvSpPr>
        <p:spPr>
          <a:xfrm>
            <a:off x="704850" y="1212782"/>
            <a:ext cx="3238455" cy="4778443"/>
          </a:xfrm>
        </p:spPr>
        <p:txBody>
          <a:bodyPr/>
          <a:lstStyle/>
          <a:p>
            <a:pPr marL="0" indent="0">
              <a:buNone/>
            </a:pPr>
            <a:r>
              <a:rPr lang="cs-CZ" sz="2000" dirty="0"/>
              <a:t>komplexní a složitý ekosystém</a:t>
            </a:r>
            <a:r>
              <a:rPr lang="en-US" sz="2000" dirty="0"/>
              <a:t>, </a:t>
            </a:r>
            <a:r>
              <a:rPr lang="cs-CZ" sz="2000" b="1" dirty="0">
                <a:solidFill>
                  <a:srgbClr val="FF0000"/>
                </a:solidFill>
              </a:rPr>
              <a:t>klíčová složka suchozemských ekosystémů</a:t>
            </a:r>
            <a:r>
              <a:rPr lang="en-US" sz="2000" b="1" dirty="0">
                <a:solidFill>
                  <a:srgbClr val="FF0000"/>
                </a:solidFill>
              </a:rPr>
              <a:t> </a:t>
            </a:r>
            <a:r>
              <a:rPr lang="en-US" sz="2000" dirty="0"/>
              <a:t>a </a:t>
            </a:r>
            <a:r>
              <a:rPr lang="cs-CZ" sz="2000" b="1" dirty="0">
                <a:solidFill>
                  <a:srgbClr val="6600FF"/>
                </a:solidFill>
              </a:rPr>
              <a:t>nenahraditelný zdroj pro člověka</a:t>
            </a:r>
            <a:r>
              <a:rPr lang="en-US" sz="2000" b="1" dirty="0"/>
              <a:t>, </a:t>
            </a:r>
            <a:r>
              <a:rPr lang="cs-CZ" sz="2000" dirty="0"/>
              <a:t>poskytuje</a:t>
            </a:r>
            <a:r>
              <a:rPr lang="en-US" sz="2000" b="1" dirty="0"/>
              <a:t> </a:t>
            </a:r>
            <a:r>
              <a:rPr lang="cs-CZ" sz="2000" b="1" dirty="0">
                <a:solidFill>
                  <a:srgbClr val="FF0000"/>
                </a:solidFill>
              </a:rPr>
              <a:t>cenné ekosystémové služby</a:t>
            </a:r>
            <a:endParaRPr lang="en-US" sz="2000" b="1" dirty="0">
              <a:solidFill>
                <a:srgbClr val="0000FF"/>
              </a:solidFill>
            </a:endParaRPr>
          </a:p>
        </p:txBody>
      </p:sp>
      <p:pic>
        <p:nvPicPr>
          <p:cNvPr id="6" name="Obráze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6142" y="1066798"/>
            <a:ext cx="8193357" cy="5791201"/>
          </a:xfrm>
          <a:prstGeom prst="rect">
            <a:avLst/>
          </a:prstGeom>
        </p:spPr>
      </p:pic>
      <p:sp>
        <p:nvSpPr>
          <p:cNvPr id="9" name="TextovéPole 8"/>
          <p:cNvSpPr txBox="1"/>
          <p:nvPr/>
        </p:nvSpPr>
        <p:spPr>
          <a:xfrm>
            <a:off x="11865187" y="1068708"/>
            <a:ext cx="271475" cy="288147"/>
          </a:xfrm>
          <a:prstGeom prst="rect">
            <a:avLst/>
          </a:prstGeom>
          <a:noFill/>
        </p:spPr>
        <p:txBody>
          <a:bodyPr wrap="none" lIns="36000" tIns="36000" rIns="36000" bIns="36000" rtlCol="0" anchor="ctr" anchorCtr="0">
            <a:spAutoFit/>
          </a:bodyPr>
          <a:lstStyle/>
          <a:p>
            <a:pPr algn="ctr"/>
            <a:r>
              <a:rPr lang="en-GB" sz="1400" dirty="0">
                <a:latin typeface="+mn-lt"/>
              </a:rPr>
              <a:t>[</a:t>
            </a:r>
            <a:r>
              <a:rPr lang="cs-CZ" sz="1400" dirty="0">
                <a:latin typeface="+mn-lt"/>
              </a:rPr>
              <a:t>1</a:t>
            </a:r>
            <a:r>
              <a:rPr lang="en-GB" sz="1400" dirty="0">
                <a:latin typeface="+mn-lt"/>
              </a:rPr>
              <a:t>]</a:t>
            </a: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4</a:t>
            </a:fld>
            <a:endParaRPr lang="cs-CZ" altLang="cs-CZ"/>
          </a:p>
        </p:txBody>
      </p:sp>
      <p:sp>
        <p:nvSpPr>
          <p:cNvPr id="15" name="TextovéPole 14"/>
          <p:cNvSpPr txBox="1"/>
          <p:nvPr/>
        </p:nvSpPr>
        <p:spPr>
          <a:xfrm>
            <a:off x="787175" y="6050130"/>
            <a:ext cx="319179" cy="288147"/>
          </a:xfrm>
          <a:prstGeom prst="rect">
            <a:avLst/>
          </a:prstGeom>
          <a:noFill/>
        </p:spPr>
        <p:txBody>
          <a:bodyPr wrap="square" lIns="36000" tIns="36000" rIns="36000" bIns="36000" rtlCol="0" anchor="ctr" anchorCtr="0">
            <a:spAutoFit/>
          </a:bodyPr>
          <a:lstStyle/>
          <a:p>
            <a:pPr algn="ctr"/>
            <a:r>
              <a:rPr lang="en-US" sz="1400" dirty="0">
                <a:latin typeface="+mn-lt"/>
              </a:rPr>
              <a:t>[</a:t>
            </a:r>
            <a:r>
              <a:rPr lang="cs-CZ" sz="1400" dirty="0">
                <a:latin typeface="+mn-lt"/>
              </a:rPr>
              <a:t>1</a:t>
            </a:r>
            <a:r>
              <a:rPr lang="en-US" sz="1400" dirty="0">
                <a:latin typeface="+mn-lt"/>
              </a:rPr>
              <a:t>]</a:t>
            </a:r>
            <a:endParaRPr lang="en-GB" sz="1400" dirty="0">
              <a:latin typeface="+mn-lt"/>
            </a:endParaRPr>
          </a:p>
        </p:txBody>
      </p:sp>
      <p:sp>
        <p:nvSpPr>
          <p:cNvPr id="10" name="TextovéPole 9">
            <a:extLst>
              <a:ext uri="{FF2B5EF4-FFF2-40B4-BE49-F238E27FC236}">
                <a16:creationId xmlns:a16="http://schemas.microsoft.com/office/drawing/2014/main" id="{B2CFE34D-2FCE-4E5A-A2AB-E2B278531831}"/>
              </a:ext>
            </a:extLst>
          </p:cNvPr>
          <p:cNvSpPr txBox="1"/>
          <p:nvPr/>
        </p:nvSpPr>
        <p:spPr>
          <a:xfrm rot="1088007">
            <a:off x="600545" y="3874348"/>
            <a:ext cx="2973450" cy="2308324"/>
          </a:xfrm>
          <a:prstGeom prst="rect">
            <a:avLst/>
          </a:prstGeom>
          <a:noFill/>
        </p:spPr>
        <p:txBody>
          <a:bodyPr wrap="square">
            <a:spAutoFit/>
          </a:bodyPr>
          <a:lstStyle/>
          <a:p>
            <a:pPr algn="ctr"/>
            <a:r>
              <a:rPr lang="cs-CZ" b="1" baseline="0" dirty="0" err="1"/>
              <a:t>Mahatmá</a:t>
            </a:r>
            <a:r>
              <a:rPr lang="cs-CZ" b="1" baseline="0" dirty="0"/>
              <a:t> </a:t>
            </a:r>
            <a:r>
              <a:rPr lang="cs-CZ" b="1" baseline="0" dirty="0" err="1"/>
              <a:t>Gándí</a:t>
            </a:r>
            <a:r>
              <a:rPr lang="cs-CZ" baseline="0" dirty="0"/>
              <a:t>: </a:t>
            </a:r>
            <a:r>
              <a:rPr lang="cs-CZ" dirty="0"/>
              <a:t>“Zapomenout pečovat o půdu znamená zapomenout sami na sebe“</a:t>
            </a:r>
          </a:p>
        </p:txBody>
      </p:sp>
      <p:pic>
        <p:nvPicPr>
          <p:cNvPr id="13" name="Obrázek 12"/>
          <p:cNvPicPr>
            <a:picLocks noChangeAspect="1"/>
          </p:cNvPicPr>
          <p:nvPr/>
        </p:nvPicPr>
        <p:blipFill rotWithShape="1">
          <a:blip r:embed="rId4"/>
          <a:srcRect l="5183" t="15618" r="4741" b="19057"/>
          <a:stretch/>
        </p:blipFill>
        <p:spPr>
          <a:xfrm>
            <a:off x="704850" y="3537877"/>
            <a:ext cx="2859306" cy="2859305"/>
          </a:xfrm>
          <a:prstGeom prst="rect">
            <a:avLst/>
          </a:prstGeom>
        </p:spPr>
      </p:pic>
    </p:spTree>
    <p:extLst>
      <p:ext uri="{BB962C8B-B14F-4D97-AF65-F5344CB8AC3E}">
        <p14:creationId xmlns:p14="http://schemas.microsoft.com/office/powerpoint/2010/main" val="3982519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64671" y="2212604"/>
            <a:ext cx="4705943" cy="3294160"/>
          </a:xfrm>
          <a:prstGeom prst="rect">
            <a:avLst/>
          </a:prstGeom>
        </p:spPr>
      </p:pic>
      <p:sp>
        <p:nvSpPr>
          <p:cNvPr id="5" name="Nadpis 4"/>
          <p:cNvSpPr>
            <a:spLocks noGrp="1"/>
          </p:cNvSpPr>
          <p:nvPr>
            <p:ph type="title"/>
          </p:nvPr>
        </p:nvSpPr>
        <p:spPr/>
        <p:txBody>
          <a:bodyPr/>
          <a:lstStyle/>
          <a:p>
            <a:r>
              <a:rPr lang="cs-CZ" noProof="0" dirty="0"/>
              <a:t>Proč zkoumat a chránit půdu</a:t>
            </a:r>
            <a:r>
              <a:rPr lang="en-US" noProof="0" dirty="0"/>
              <a:t>?</a:t>
            </a:r>
          </a:p>
        </p:txBody>
      </p:sp>
      <p:sp>
        <p:nvSpPr>
          <p:cNvPr id="3" name="Zástupný symbol pro obsah 2"/>
          <p:cNvSpPr>
            <a:spLocks noGrp="1"/>
          </p:cNvSpPr>
          <p:nvPr>
            <p:ph idx="1"/>
          </p:nvPr>
        </p:nvSpPr>
        <p:spPr/>
        <p:txBody>
          <a:bodyPr/>
          <a:lstStyle/>
          <a:p>
            <a:pPr marL="0" indent="0" algn="just">
              <a:buNone/>
            </a:pPr>
            <a:r>
              <a:rPr lang="cs-CZ" sz="2000" dirty="0"/>
              <a:t>součást </a:t>
            </a:r>
            <a:r>
              <a:rPr lang="cs-CZ" sz="2000" b="1" dirty="0">
                <a:solidFill>
                  <a:srgbClr val="0000FF"/>
                </a:solidFill>
              </a:rPr>
              <a:t>cílů udržitelného rozvoje</a:t>
            </a:r>
            <a:r>
              <a:rPr lang="en-US" sz="2000" b="1" dirty="0"/>
              <a:t> </a:t>
            </a:r>
            <a:r>
              <a:rPr lang="en-US" sz="2000" dirty="0"/>
              <a:t>a </a:t>
            </a:r>
            <a:r>
              <a:rPr lang="cs-CZ" sz="2000" b="1" dirty="0">
                <a:solidFill>
                  <a:srgbClr val="0000FF"/>
                </a:solidFill>
              </a:rPr>
              <a:t>planetárních mezí</a:t>
            </a:r>
            <a:endParaRPr lang="en-US" sz="2000" b="1" dirty="0">
              <a:solidFill>
                <a:srgbClr val="0000FF"/>
              </a:solidFill>
            </a:endParaRPr>
          </a:p>
        </p:txBody>
      </p:sp>
      <p:sp>
        <p:nvSpPr>
          <p:cNvPr id="12" name="TextovéPole 11"/>
          <p:cNvSpPr txBox="1"/>
          <p:nvPr/>
        </p:nvSpPr>
        <p:spPr>
          <a:xfrm>
            <a:off x="10232938" y="5104331"/>
            <a:ext cx="271475" cy="288147"/>
          </a:xfrm>
          <a:prstGeom prst="rect">
            <a:avLst/>
          </a:prstGeom>
          <a:noFill/>
        </p:spPr>
        <p:txBody>
          <a:bodyPr wrap="none" lIns="36000" tIns="36000" rIns="36000" bIns="36000" rtlCol="0" anchor="ctr" anchorCtr="0">
            <a:spAutoFit/>
          </a:bodyPr>
          <a:lstStyle/>
          <a:p>
            <a:pPr algn="ctr"/>
            <a:r>
              <a:rPr lang="en-GB" sz="1400" dirty="0">
                <a:latin typeface="+mn-lt"/>
              </a:rPr>
              <a:t>[3]</a:t>
            </a: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5</a:t>
            </a:fld>
            <a:endParaRPr lang="cs-CZ" altLang="cs-CZ"/>
          </a:p>
        </p:txBody>
      </p:sp>
      <p:pic>
        <p:nvPicPr>
          <p:cNvPr id="13" name="Zástupný symbol pro obsah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546" y="1937011"/>
            <a:ext cx="4834628" cy="2995079"/>
          </a:xfrm>
          <a:prstGeom prst="rect">
            <a:avLst/>
          </a:prstGeom>
          <a:ln>
            <a:noFill/>
          </a:ln>
          <a:effectLst>
            <a:outerShdw blurRad="292100" dist="139700" dir="2700000" algn="tl" rotWithShape="0">
              <a:srgbClr val="333333">
                <a:alpha val="65000"/>
              </a:srgbClr>
            </a:outerShdw>
          </a:effectLst>
        </p:spPr>
      </p:pic>
      <p:sp>
        <p:nvSpPr>
          <p:cNvPr id="7" name="Obdélník 6"/>
          <p:cNvSpPr/>
          <p:nvPr/>
        </p:nvSpPr>
        <p:spPr>
          <a:xfrm>
            <a:off x="314546" y="5157234"/>
            <a:ext cx="4834628" cy="646331"/>
          </a:xfrm>
          <a:prstGeom prst="rect">
            <a:avLst/>
          </a:prstGeom>
        </p:spPr>
        <p:txBody>
          <a:bodyPr wrap="square">
            <a:spAutoFit/>
          </a:bodyPr>
          <a:lstStyle/>
          <a:p>
            <a:r>
              <a:rPr lang="cs-CZ" sz="1200" dirty="0"/>
              <a:t>např.</a:t>
            </a:r>
            <a:endParaRPr lang="cs-CZ" sz="1200" dirty="0">
              <a:hlinkClick r:id="rId5"/>
            </a:endParaRPr>
          </a:p>
          <a:p>
            <a:r>
              <a:rPr lang="en-US" sz="1200" dirty="0">
                <a:hlinkClick r:id="rId5"/>
              </a:rPr>
              <a:t>https://www.osn.cz/sdg-2-vymytit-hlad-dosahnout-potravinove-bezpecnosti-a-zlepseni-vyzivy-prosazovat-udrzitelne-zemedelstvi/</a:t>
            </a:r>
            <a:endParaRPr lang="cs-CZ" sz="1200" dirty="0"/>
          </a:p>
        </p:txBody>
      </p:sp>
      <p:sp>
        <p:nvSpPr>
          <p:cNvPr id="4" name="TextovéPole 3">
            <a:extLst>
              <a:ext uri="{FF2B5EF4-FFF2-40B4-BE49-F238E27FC236}">
                <a16:creationId xmlns:a16="http://schemas.microsoft.com/office/drawing/2014/main" id="{95BBD585-0490-4F82-968C-E4E658EB4E9A}"/>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6"/>
              </a:rPr>
              <a:t>PollEv.com/lindan443</a:t>
            </a:r>
            <a:endParaRPr lang="en-US" sz="1800" dirty="0"/>
          </a:p>
        </p:txBody>
      </p:sp>
    </p:spTree>
    <p:extLst>
      <p:ext uri="{BB962C8B-B14F-4D97-AF65-F5344CB8AC3E}">
        <p14:creationId xmlns:p14="http://schemas.microsoft.com/office/powerpoint/2010/main" val="120692218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004ECC8-75FD-483E-AF81-EC4783FDE435}"/>
              </a:ext>
            </a:extLst>
          </p:cNvPr>
          <p:cNvSpPr>
            <a:spLocks noGrp="1"/>
          </p:cNvSpPr>
          <p:nvPr>
            <p:ph type="sldNum" sz="quarter" idx="10"/>
          </p:nvPr>
        </p:nvSpPr>
        <p:spPr/>
        <p:txBody>
          <a:bodyPr/>
          <a:lstStyle/>
          <a:p>
            <a:fld id="{0DE708CC-0C3F-4567-9698-B54C0F35BD31}" type="slidenum">
              <a:rPr lang="cs-CZ" altLang="cs-CZ" smtClean="0"/>
              <a:pPr/>
              <a:t>6</a:t>
            </a:fld>
            <a:endParaRPr lang="cs-CZ" altLang="cs-CZ" dirty="0"/>
          </a:p>
        </p:txBody>
      </p:sp>
      <p:pic>
        <p:nvPicPr>
          <p:cNvPr id="4" name="Obrázek 3">
            <a:extLst>
              <a:ext uri="{FF2B5EF4-FFF2-40B4-BE49-F238E27FC236}">
                <a16:creationId xmlns:a16="http://schemas.microsoft.com/office/drawing/2014/main" id="{47F1368F-49F3-4AE8-A418-4FCC4DAC220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6" name="TextovéPole 5">
            <a:extLst>
              <a:ext uri="{FF2B5EF4-FFF2-40B4-BE49-F238E27FC236}">
                <a16:creationId xmlns:a16="http://schemas.microsoft.com/office/drawing/2014/main" id="{7735BEBA-9CC9-47A1-9C01-7595FE8EECED}"/>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spTree>
    <p:extLst>
      <p:ext uri="{BB962C8B-B14F-4D97-AF65-F5344CB8AC3E}">
        <p14:creationId xmlns:p14="http://schemas.microsoft.com/office/powerpoint/2010/main" val="2356209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C4576F4-D06D-4797-A58B-13C01DE25739}"/>
              </a:ext>
            </a:extLst>
          </p:cNvPr>
          <p:cNvSpPr>
            <a:spLocks noGrp="1"/>
          </p:cNvSpPr>
          <p:nvPr>
            <p:ph type="sldNum" sz="quarter" idx="10"/>
          </p:nvPr>
        </p:nvSpPr>
        <p:spPr/>
        <p:txBody>
          <a:bodyPr/>
          <a:lstStyle/>
          <a:p>
            <a:fld id="{0DE708CC-0C3F-4567-9698-B54C0F35BD31}" type="slidenum">
              <a:rPr lang="cs-CZ" altLang="cs-CZ" smtClean="0"/>
              <a:pPr/>
              <a:t>7</a:t>
            </a:fld>
            <a:endParaRPr lang="cs-CZ" altLang="cs-CZ" dirty="0"/>
          </a:p>
        </p:txBody>
      </p:sp>
      <p:pic>
        <p:nvPicPr>
          <p:cNvPr id="4" name="Obrázek 3">
            <a:extLst>
              <a:ext uri="{FF2B5EF4-FFF2-40B4-BE49-F238E27FC236}">
                <a16:creationId xmlns:a16="http://schemas.microsoft.com/office/drawing/2014/main" id="{77B62194-C2BC-47E3-B6E6-8BCF49C6677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6" name="TextovéPole 5">
            <a:extLst>
              <a:ext uri="{FF2B5EF4-FFF2-40B4-BE49-F238E27FC236}">
                <a16:creationId xmlns:a16="http://schemas.microsoft.com/office/drawing/2014/main" id="{D2D9D7FF-B912-42DD-94D6-9CBE5800C5B3}"/>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spTree>
    <p:extLst>
      <p:ext uri="{BB962C8B-B14F-4D97-AF65-F5344CB8AC3E}">
        <p14:creationId xmlns:p14="http://schemas.microsoft.com/office/powerpoint/2010/main" val="2926502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Proč zkoumat a chránit půdu</a:t>
            </a:r>
            <a:r>
              <a:rPr lang="en-US" noProof="0" dirty="0"/>
              <a:t>?</a:t>
            </a:r>
          </a:p>
        </p:txBody>
      </p:sp>
      <p:sp>
        <p:nvSpPr>
          <p:cNvPr id="3" name="Zástupný symbol pro obsah 2"/>
          <p:cNvSpPr>
            <a:spLocks noGrp="1"/>
          </p:cNvSpPr>
          <p:nvPr>
            <p:ph idx="1"/>
          </p:nvPr>
        </p:nvSpPr>
        <p:spPr/>
        <p:txBody>
          <a:bodyPr/>
          <a:lstStyle/>
          <a:p>
            <a:pPr marL="0" indent="0" algn="just">
              <a:buNone/>
            </a:pPr>
            <a:r>
              <a:rPr lang="cs-CZ" sz="2000" dirty="0"/>
              <a:t>součást </a:t>
            </a:r>
            <a:r>
              <a:rPr lang="cs-CZ" sz="2000" b="1" dirty="0">
                <a:solidFill>
                  <a:srgbClr val="0000FF"/>
                </a:solidFill>
              </a:rPr>
              <a:t>cílů udržitelného rozvoje</a:t>
            </a:r>
            <a:r>
              <a:rPr lang="en-US" sz="2000" b="1" dirty="0"/>
              <a:t> </a:t>
            </a:r>
            <a:r>
              <a:rPr lang="en-US" sz="2000" dirty="0"/>
              <a:t>a </a:t>
            </a:r>
            <a:r>
              <a:rPr lang="cs-CZ" sz="2000" b="1" dirty="0">
                <a:solidFill>
                  <a:srgbClr val="0000FF"/>
                </a:solidFill>
              </a:rPr>
              <a:t>planetárních mezí</a:t>
            </a:r>
            <a:endParaRPr lang="en-US" sz="2000" b="1" dirty="0">
              <a:solidFill>
                <a:srgbClr val="0000FF"/>
              </a:solidFill>
            </a:endParaRP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8</a:t>
            </a:fld>
            <a:endParaRPr lang="cs-CZ" altLang="cs-CZ"/>
          </a:p>
        </p:txBody>
      </p:sp>
      <p:pic>
        <p:nvPicPr>
          <p:cNvPr id="14" name="Obrázek 13"/>
          <p:cNvPicPr>
            <a:picLocks noChangeAspect="1"/>
          </p:cNvPicPr>
          <p:nvPr/>
        </p:nvPicPr>
        <p:blipFill>
          <a:blip r:embed="rId3"/>
          <a:stretch>
            <a:fillRect/>
          </a:stretch>
        </p:blipFill>
        <p:spPr>
          <a:xfrm>
            <a:off x="89320" y="1685640"/>
            <a:ext cx="12041934" cy="4451568"/>
          </a:xfrm>
          <a:prstGeom prst="rect">
            <a:avLst/>
          </a:prstGeom>
        </p:spPr>
      </p:pic>
      <p:sp>
        <p:nvSpPr>
          <p:cNvPr id="16" name="TextovéPole 15"/>
          <p:cNvSpPr txBox="1"/>
          <p:nvPr/>
        </p:nvSpPr>
        <p:spPr>
          <a:xfrm>
            <a:off x="11686424" y="5774287"/>
            <a:ext cx="357525" cy="288147"/>
          </a:xfrm>
          <a:prstGeom prst="rect">
            <a:avLst/>
          </a:prstGeom>
          <a:noFill/>
        </p:spPr>
        <p:txBody>
          <a:bodyPr wrap="none" lIns="36000" tIns="36000" rIns="36000" bIns="36000" rtlCol="0" anchor="ctr" anchorCtr="0">
            <a:spAutoFit/>
          </a:bodyPr>
          <a:lstStyle/>
          <a:p>
            <a:pPr algn="ctr"/>
            <a:r>
              <a:rPr lang="en-GB" sz="1400" dirty="0">
                <a:latin typeface="+mn-lt"/>
              </a:rPr>
              <a:t>[</a:t>
            </a:r>
            <a:r>
              <a:rPr lang="cs-CZ" sz="1400" dirty="0">
                <a:latin typeface="+mn-lt"/>
              </a:rPr>
              <a:t>11</a:t>
            </a:r>
            <a:r>
              <a:rPr lang="en-GB" sz="1400" dirty="0">
                <a:latin typeface="+mn-lt"/>
              </a:rPr>
              <a:t>]</a:t>
            </a:r>
          </a:p>
        </p:txBody>
      </p:sp>
    </p:spTree>
    <p:extLst>
      <p:ext uri="{BB962C8B-B14F-4D97-AF65-F5344CB8AC3E}">
        <p14:creationId xmlns:p14="http://schemas.microsoft.com/office/powerpoint/2010/main" val="104584168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Význam půdy</a:t>
            </a:r>
            <a:endParaRPr lang="en-US" noProof="0" dirty="0"/>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9</a:t>
            </a:fld>
            <a:endParaRPr lang="cs-CZ" altLang="cs-CZ"/>
          </a:p>
        </p:txBody>
      </p:sp>
      <p:pic>
        <p:nvPicPr>
          <p:cNvPr id="13" name="Zástupný symbol pro obsah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48" y="1334562"/>
            <a:ext cx="2337562" cy="1448133"/>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35562E6F-91EC-44E8-909A-1CF64423E9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35117" y="1395663"/>
            <a:ext cx="9556884" cy="5462338"/>
          </a:xfrm>
          <a:prstGeom prst="rect">
            <a:avLst/>
          </a:prstGeom>
          <a:ln>
            <a:noFill/>
          </a:ln>
          <a:effectLst>
            <a:outerShdw blurRad="292100" dist="139700" dir="2700000" algn="tl" rotWithShape="0">
              <a:srgbClr val="333333">
                <a:alpha val="65000"/>
              </a:srgbClr>
            </a:outerShdw>
          </a:effectLst>
        </p:spPr>
      </p:pic>
      <p:sp>
        <p:nvSpPr>
          <p:cNvPr id="9" name="Šipka: ohnutá 8">
            <a:extLst>
              <a:ext uri="{FF2B5EF4-FFF2-40B4-BE49-F238E27FC236}">
                <a16:creationId xmlns:a16="http://schemas.microsoft.com/office/drawing/2014/main" id="{FF20D5B3-B2C0-488D-B86F-BCA5632BDAF3}"/>
              </a:ext>
            </a:extLst>
          </p:cNvPr>
          <p:cNvSpPr/>
          <p:nvPr/>
        </p:nvSpPr>
        <p:spPr bwMode="auto">
          <a:xfrm flipV="1">
            <a:off x="1167064" y="3043047"/>
            <a:ext cx="986589" cy="1083785"/>
          </a:xfrm>
          <a:prstGeom prst="ben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410618602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__PE_POLL_EMBED_ID" val="67fd36f9-e67b-457c-a7f1-ff356cca1c07"/>
</p:tagLst>
</file>

<file path=ppt/tags/tag2.xml><?xml version="1.0" encoding="utf-8"?>
<p:tagLst xmlns:a="http://schemas.openxmlformats.org/drawingml/2006/main" xmlns:r="http://schemas.openxmlformats.org/officeDocument/2006/relationships" xmlns:p="http://schemas.openxmlformats.org/presentationml/2006/main">
  <p:tag name="__PE_POLL_EMBED_ID" val="cb31ae06-3627-4e8d-96b2-42623eae6fb4"/>
</p:tagLst>
</file>

<file path=ppt/tags/tag3.xml><?xml version="1.0" encoding="utf-8"?>
<p:tagLst xmlns:a="http://schemas.openxmlformats.org/drawingml/2006/main" xmlns:r="http://schemas.openxmlformats.org/officeDocument/2006/relationships" xmlns:p="http://schemas.openxmlformats.org/presentationml/2006/main">
  <p:tag name="__PE_POLL_EMBED_ID" val="15ac7745-2e8a-42c0-9d6b-e01a256175c5"/>
</p:tagLst>
</file>

<file path=ppt/tags/tag4.xml><?xml version="1.0" encoding="utf-8"?>
<p:tagLst xmlns:a="http://schemas.openxmlformats.org/drawingml/2006/main" xmlns:r="http://schemas.openxmlformats.org/officeDocument/2006/relationships" xmlns:p="http://schemas.openxmlformats.org/presentationml/2006/main">
  <p:tag name="__PE_POLL_EMBED_ID" val="a8ac2e33-6995-4a54-ad7c-8776085a4d97"/>
</p:tagLst>
</file>

<file path=ppt/tags/tag5.xml><?xml version="1.0" encoding="utf-8"?>
<p:tagLst xmlns:a="http://schemas.openxmlformats.org/drawingml/2006/main" xmlns:r="http://schemas.openxmlformats.org/officeDocument/2006/relationships" xmlns:p="http://schemas.openxmlformats.org/presentationml/2006/main">
  <p:tag name="__PE_POLL_EMBED_ID" val="74a3dd62-a713-4782-b775-c16ed263f075"/>
</p:tagLst>
</file>

<file path=ppt/tags/tag6.xml><?xml version="1.0" encoding="utf-8"?>
<p:tagLst xmlns:a="http://schemas.openxmlformats.org/drawingml/2006/main" xmlns:r="http://schemas.openxmlformats.org/officeDocument/2006/relationships" xmlns:p="http://schemas.openxmlformats.org/presentationml/2006/main">
  <p:tag name="__PE_POLL_EMBED_ID" val="836908b5-a09f-4b65-a2f4-01b628d65ce3"/>
</p:tagLst>
</file>

<file path=ppt/tags/tag7.xml><?xml version="1.0" encoding="utf-8"?>
<p:tagLst xmlns:a="http://schemas.openxmlformats.org/drawingml/2006/main" xmlns:r="http://schemas.openxmlformats.org/officeDocument/2006/relationships" xmlns:p="http://schemas.openxmlformats.org/presentationml/2006/main">
  <p:tag name="__PE_POLL_EMBED_ID" val="daee2092-2828-4e7e-88e9-c3eb8e737117"/>
</p:tagLst>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16129</TotalTime>
  <Words>3106</Words>
  <Application>Microsoft Office PowerPoint</Application>
  <PresentationFormat>Širokoúhlá obrazovka</PresentationFormat>
  <Paragraphs>273</Paragraphs>
  <Slides>38</Slides>
  <Notes>22</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38</vt:i4>
      </vt:variant>
    </vt:vector>
  </HeadingPairs>
  <TitlesOfParts>
    <vt:vector size="43" baseType="lpstr">
      <vt:lpstr>Arial</vt:lpstr>
      <vt:lpstr>Courier New</vt:lpstr>
      <vt:lpstr>Tahoma</vt:lpstr>
      <vt:lpstr>Wingdings</vt:lpstr>
      <vt:lpstr>Presentation_MU_EN</vt:lpstr>
      <vt:lpstr>Kvalita půdy a její ohrožení </vt:lpstr>
      <vt:lpstr>Prezentace aplikace PowerPoint</vt:lpstr>
      <vt:lpstr>Proč zkoumat a chránit půdu?</vt:lpstr>
      <vt:lpstr>Proč zkoumat a chránit půdu?</vt:lpstr>
      <vt:lpstr>Proč zkoumat a chránit půdu?</vt:lpstr>
      <vt:lpstr>Prezentace aplikace PowerPoint</vt:lpstr>
      <vt:lpstr>Prezentace aplikace PowerPoint</vt:lpstr>
      <vt:lpstr>Proč zkoumat a chránit půdu?</vt:lpstr>
      <vt:lpstr>Význam půdy</vt:lpstr>
      <vt:lpstr>Prezentace aplikace PowerPoint</vt:lpstr>
      <vt:lpstr>Prezentace aplikace PowerPoint</vt:lpstr>
      <vt:lpstr>Prezentace aplikace PowerPoint</vt:lpstr>
      <vt:lpstr>Prezentace aplikace PowerPoint</vt:lpstr>
      <vt:lpstr>Prezentace aplikace PowerPoint</vt:lpstr>
      <vt:lpstr>Degradace půdy</vt:lpstr>
      <vt:lpstr>Prezentace aplikace PowerPoint</vt:lpstr>
      <vt:lpstr>Prezentace aplikace PowerPoint</vt:lpstr>
      <vt:lpstr>Půda - neobnovitelný přírodní zdroj</vt:lpstr>
      <vt:lpstr>Eroze</vt:lpstr>
      <vt:lpstr>Zábory</vt:lpstr>
      <vt:lpstr>Degradace půdy</vt:lpstr>
      <vt:lpstr>Globální degradace půdy</vt:lpstr>
      <vt:lpstr>Globální degradace půdy</vt:lpstr>
      <vt:lpstr>Food security</vt:lpstr>
      <vt:lpstr>Food security</vt:lpstr>
      <vt:lpstr>Food security</vt:lpstr>
      <vt:lpstr>Kontaminace půdy</vt:lpstr>
      <vt:lpstr>Pesticidy v orné půdě ČR</vt:lpstr>
      <vt:lpstr>Pesticidy v orné půdě ČR</vt:lpstr>
      <vt:lpstr>Pesticidy v půdě ČR</vt:lpstr>
      <vt:lpstr>Dopady</vt:lpstr>
      <vt:lpstr>Impact Assessment Report</vt:lpstr>
      <vt:lpstr>Ochrana půdy</vt:lpstr>
      <vt:lpstr>Pilíře ochrany půdy</vt:lpstr>
      <vt:lpstr>Prezentace aplikace PowerPoint</vt:lpstr>
      <vt:lpstr>Literatura</vt:lpstr>
      <vt:lpstr>Literatura</vt:lpstr>
      <vt:lpstr>Další odkazy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1418</cp:revision>
  <cp:lastPrinted>1601-01-01T00:00:00Z</cp:lastPrinted>
  <dcterms:created xsi:type="dcterms:W3CDTF">2018-11-28T09:04:29Z</dcterms:created>
  <dcterms:modified xsi:type="dcterms:W3CDTF">2022-10-17T08:54:27Z</dcterms:modified>
</cp:coreProperties>
</file>