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87" r:id="rId6"/>
    <p:sldId id="264" r:id="rId7"/>
    <p:sldId id="265" r:id="rId8"/>
    <p:sldId id="266" r:id="rId9"/>
    <p:sldId id="268" r:id="rId10"/>
    <p:sldId id="269" r:id="rId11"/>
    <p:sldId id="271" r:id="rId12"/>
    <p:sldId id="288" r:id="rId13"/>
    <p:sldId id="285" r:id="rId14"/>
    <p:sldId id="274" r:id="rId15"/>
    <p:sldId id="289" r:id="rId16"/>
    <p:sldId id="286" r:id="rId17"/>
    <p:sldId id="276" r:id="rId18"/>
    <p:sldId id="275" r:id="rId19"/>
    <p:sldId id="290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E88"/>
    <a:srgbClr val="E73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55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vo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75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lou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72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_ne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"/>
            <a:ext cx="9202727" cy="687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30" y="2380971"/>
            <a:ext cx="3432562" cy="1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055118" y="3392473"/>
            <a:ext cx="6858000" cy="1655762"/>
          </a:xfrm>
        </p:spPr>
        <p:txBody>
          <a:bodyPr/>
          <a:lstStyle>
            <a:lvl1pPr marL="0" indent="0" algn="l">
              <a:buNone/>
              <a:defRPr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1001751" cy="372047"/>
          </a:xfrm>
          <a:prstGeom prst="rect">
            <a:avLst/>
          </a:prstGeom>
        </p:spPr>
      </p:pic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055118" y="1829050"/>
            <a:ext cx="7886700" cy="1325563"/>
          </a:xfrm>
        </p:spPr>
        <p:txBody>
          <a:bodyPr>
            <a:noAutofit/>
          </a:bodyPr>
          <a:lstStyle>
            <a:lvl1pPr>
              <a:defRPr sz="5300" b="1" spc="17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911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64287" y="1462410"/>
            <a:ext cx="7886700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Aft>
                <a:spcPts val="3300"/>
              </a:spcAft>
              <a:buNone/>
              <a:defRPr sz="1800" baseline="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77800" indent="-177800">
              <a:spcAft>
                <a:spcPts val="570"/>
              </a:spcAft>
              <a:buFont typeface="Times New Roman" panose="02020603050405020304" pitchFamily="18" charset="0"/>
              <a:buChar char="‒"/>
              <a:defRPr sz="2000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Sem zadejte text</a:t>
            </a:r>
          </a:p>
          <a:p>
            <a:pPr lvl="1"/>
            <a:r>
              <a:rPr lang="cs-CZ" dirty="0" smtClean="0"/>
              <a:t>Věcného vytvořené pamětní</a:t>
            </a:r>
          </a:p>
          <a:p>
            <a:pPr lvl="1"/>
            <a:r>
              <a:rPr lang="cs-CZ" dirty="0" smtClean="0"/>
              <a:t>Co význam lhůty připadá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0" name="Nadpis 3"/>
          <p:cNvSpPr>
            <a:spLocks noGrp="1"/>
          </p:cNvSpPr>
          <p:nvPr>
            <p:ph type="title"/>
          </p:nvPr>
        </p:nvSpPr>
        <p:spPr>
          <a:xfrm>
            <a:off x="564287" y="98734"/>
            <a:ext cx="7886700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0670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rázek 9"/>
          <p:cNvSpPr>
            <a:spLocks noGrp="1"/>
          </p:cNvSpPr>
          <p:nvPr>
            <p:ph type="pic" sz="quarter" idx="13"/>
          </p:nvPr>
        </p:nvSpPr>
        <p:spPr>
          <a:xfrm>
            <a:off x="564287" y="1564611"/>
            <a:ext cx="8009633" cy="3856826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564287" y="5432612"/>
            <a:ext cx="8009633" cy="538162"/>
          </a:xfrm>
        </p:spPr>
        <p:txBody>
          <a:bodyPr>
            <a:normAutofit/>
          </a:bodyPr>
          <a:lstStyle>
            <a:lvl1pPr marL="0" indent="0">
              <a:buNone/>
              <a:defRPr sz="1800"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i="1"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3" name="Nadpis 2"/>
          <p:cNvSpPr>
            <a:spLocks noGrp="1"/>
          </p:cNvSpPr>
          <p:nvPr>
            <p:ph type="title"/>
          </p:nvPr>
        </p:nvSpPr>
        <p:spPr>
          <a:xfrm>
            <a:off x="564286" y="98734"/>
            <a:ext cx="7886700" cy="1325563"/>
          </a:xfrm>
        </p:spPr>
        <p:txBody>
          <a:bodyPr/>
          <a:lstStyle>
            <a:lvl1pPr>
              <a:defRPr b="1">
                <a:solidFill>
                  <a:srgbClr val="023E88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671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564287" y="2295164"/>
            <a:ext cx="2138572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1" name="Zástupný symbol pro text 9"/>
          <p:cNvSpPr>
            <a:spLocks noGrp="1"/>
          </p:cNvSpPr>
          <p:nvPr>
            <p:ph type="body" sz="quarter" idx="14"/>
          </p:nvPr>
        </p:nvSpPr>
        <p:spPr>
          <a:xfrm>
            <a:off x="564287" y="2958354"/>
            <a:ext cx="2138572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5" y="6370315"/>
            <a:ext cx="992817" cy="1152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998467" cy="370800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 userDrawn="1"/>
        </p:nvSpPr>
        <p:spPr>
          <a:xfrm>
            <a:off x="564287" y="9873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 baseline="0">
                <a:solidFill>
                  <a:srgbClr val="023E8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15" name="Zástupný symbol pro text 9"/>
          <p:cNvSpPr>
            <a:spLocks noGrp="1"/>
          </p:cNvSpPr>
          <p:nvPr>
            <p:ph type="body" sz="quarter" idx="16" hasCustomPrompt="1"/>
          </p:nvPr>
        </p:nvSpPr>
        <p:spPr>
          <a:xfrm>
            <a:off x="3540570" y="2295164"/>
            <a:ext cx="2066854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6" name="Zástupný symbol pro text 9"/>
          <p:cNvSpPr>
            <a:spLocks noGrp="1"/>
          </p:cNvSpPr>
          <p:nvPr>
            <p:ph type="body" sz="quarter" idx="17"/>
          </p:nvPr>
        </p:nvSpPr>
        <p:spPr>
          <a:xfrm>
            <a:off x="3540570" y="2958354"/>
            <a:ext cx="2066854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text 9"/>
          <p:cNvSpPr>
            <a:spLocks noGrp="1"/>
          </p:cNvSpPr>
          <p:nvPr>
            <p:ph type="body" sz="quarter" idx="18" hasCustomPrompt="1"/>
          </p:nvPr>
        </p:nvSpPr>
        <p:spPr>
          <a:xfrm>
            <a:off x="6445135" y="2303844"/>
            <a:ext cx="2134951" cy="663190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E73331"/>
                </a:solidFill>
                <a:latin typeface="+mj-lt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dirty="0" smtClean="0"/>
              <a:t>40</a:t>
            </a:r>
          </a:p>
        </p:txBody>
      </p:sp>
      <p:sp>
        <p:nvSpPr>
          <p:cNvPr id="18" name="Zástupný symbol pro text 9"/>
          <p:cNvSpPr>
            <a:spLocks noGrp="1"/>
          </p:cNvSpPr>
          <p:nvPr>
            <p:ph type="body" sz="quarter" idx="19"/>
          </p:nvPr>
        </p:nvSpPr>
        <p:spPr>
          <a:xfrm>
            <a:off x="6445135" y="2967034"/>
            <a:ext cx="2134951" cy="2929403"/>
          </a:xfrm>
        </p:spPr>
        <p:txBody>
          <a:bodyPr/>
          <a:lstStyle>
            <a:lvl1pPr marL="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6858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0287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371600" indent="0">
              <a:buNone/>
              <a:defRPr>
                <a:solidFill>
                  <a:srgbClr val="023E88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9574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prezentace">
    <p:bg>
      <p:bgPr>
        <a:solidFill>
          <a:srgbClr val="E733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04639" y="1762438"/>
            <a:ext cx="7886700" cy="1325563"/>
          </a:xfrm>
        </p:spPr>
        <p:txBody>
          <a:bodyPr>
            <a:normAutofit/>
          </a:bodyPr>
          <a:lstStyle>
            <a:lvl1pPr>
              <a:defRPr sz="4400" b="1" spc="110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Kapitola prezentace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93" y="6111087"/>
            <a:ext cx="1001751" cy="3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28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090748" y="1476103"/>
            <a:ext cx="7886700" cy="1325563"/>
          </a:xfrm>
        </p:spPr>
        <p:txBody>
          <a:bodyPr>
            <a:normAutofit/>
          </a:bodyPr>
          <a:lstStyle>
            <a:lvl1pPr>
              <a:defRPr sz="4000" b="1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s-CZ" dirty="0" smtClean="0"/>
              <a:t>Děkuji za pozornost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91" y="6371065"/>
            <a:ext cx="988040" cy="11464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88" y="4795244"/>
            <a:ext cx="1905774" cy="707798"/>
          </a:xfrm>
          <a:prstGeom prst="rect">
            <a:avLst/>
          </a:prstGeom>
        </p:spPr>
      </p:pic>
      <p:sp>
        <p:nvSpPr>
          <p:cNvPr id="9" name="Zástupný symbol pro text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8446" y="3599280"/>
            <a:ext cx="5776912" cy="1803400"/>
          </a:xfrm>
        </p:spPr>
        <p:txBody>
          <a:bodyPr>
            <a:normAutofit/>
          </a:bodyPr>
          <a:lstStyle>
            <a:lvl1pPr marL="0" indent="0">
              <a:buNone/>
              <a:defRPr sz="1800" b="0" i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defRPr>
            </a:lvl1pPr>
          </a:lstStyle>
          <a:p>
            <a:pPr lvl="0"/>
            <a:r>
              <a:rPr lang="cs-CZ" dirty="0" smtClean="0"/>
              <a:t>Ing. Stanislava Drahokoupilová, Ph.D.</a:t>
            </a:r>
          </a:p>
          <a:p>
            <a:pPr lvl="0"/>
            <a:r>
              <a:rPr lang="cs-CZ" dirty="0" smtClean="0"/>
              <a:t> stanislava.drahokoupilova@chmi.cz</a:t>
            </a:r>
          </a:p>
        </p:txBody>
      </p:sp>
    </p:spTree>
    <p:extLst>
      <p:ext uri="{BB962C8B-B14F-4D97-AF65-F5344CB8AC3E}">
        <p14:creationId xmlns:p14="http://schemas.microsoft.com/office/powerpoint/2010/main" val="88182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E4472-466E-4052-B589-E1E111A72CE1}" type="datetimeFigureOut">
              <a:rPr lang="cs-CZ" smtClean="0"/>
              <a:t>04.11.2022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CFF1-F1D0-4020-8A00-0494ED6392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49" r:id="rId4"/>
    <p:sldLayoutId id="2147483650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2077" y="4168140"/>
            <a:ext cx="3516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solidFill>
                  <a:schemeClr val="bg1"/>
                </a:solidFill>
              </a:rPr>
              <a:t>Změna </a:t>
            </a:r>
            <a:r>
              <a:rPr lang="sv-SE" sz="2800" b="1" dirty="0" smtClean="0">
                <a:solidFill>
                  <a:schemeClr val="bg1"/>
                </a:solidFill>
              </a:rPr>
              <a:t>klimatu </a:t>
            </a:r>
            <a:r>
              <a:rPr lang="cs-CZ" sz="2800" b="1" dirty="0" smtClean="0">
                <a:solidFill>
                  <a:schemeClr val="bg1"/>
                </a:solidFill>
              </a:rPr>
              <a:t>Č</a:t>
            </a:r>
            <a:r>
              <a:rPr lang="sv-SE" sz="2800" b="1" dirty="0" smtClean="0">
                <a:solidFill>
                  <a:schemeClr val="bg1"/>
                </a:solidFill>
              </a:rPr>
              <a:t>ísla </a:t>
            </a:r>
            <a:r>
              <a:rPr lang="sv-SE" sz="2800" b="1" dirty="0">
                <a:solidFill>
                  <a:schemeClr val="bg1"/>
                </a:solidFill>
              </a:rPr>
              <a:t>a fakta</a:t>
            </a:r>
            <a:r>
              <a:rPr lang="cs-CZ" sz="2800" b="1" dirty="0">
                <a:solidFill>
                  <a:schemeClr val="bg1"/>
                </a:solidFill>
              </a:rPr>
              <a:t/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(diskuse)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04460" y="4427220"/>
            <a:ext cx="3665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Radim </a:t>
            </a:r>
            <a:r>
              <a:rPr lang="cs-CZ" sz="2000" b="1" dirty="0" err="1">
                <a:solidFill>
                  <a:schemeClr val="bg1"/>
                </a:solidFill>
              </a:rPr>
              <a:t>Tolasz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7. listopadu 2022, </a:t>
            </a: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RECETOX </a:t>
            </a:r>
            <a:r>
              <a:rPr lang="cs-CZ" sz="2000" b="1" dirty="0" smtClean="0">
                <a:solidFill>
                  <a:schemeClr val="bg1"/>
                </a:solidFill>
              </a:rPr>
              <a:t>Brno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51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410544"/>
            <a:ext cx="8229600" cy="1007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dirty="0"/>
              <a:t>AR1 (1990): </a:t>
            </a:r>
            <a:r>
              <a:rPr lang="cs-CZ" sz="3200" dirty="0" err="1"/>
              <a:t>Climate</a:t>
            </a:r>
            <a:r>
              <a:rPr lang="cs-CZ" sz="3200" dirty="0"/>
              <a:t> </a:t>
            </a:r>
            <a:r>
              <a:rPr lang="cs-CZ" sz="3200" dirty="0" err="1"/>
              <a:t>Change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err="1"/>
              <a:t>The</a:t>
            </a:r>
            <a:r>
              <a:rPr lang="cs-CZ" sz="3200" dirty="0"/>
              <a:t> IPCC </a:t>
            </a:r>
            <a:r>
              <a:rPr lang="cs-CZ" sz="3200" dirty="0" err="1"/>
              <a:t>Scientific</a:t>
            </a:r>
            <a:r>
              <a:rPr lang="cs-CZ" sz="3200" dirty="0"/>
              <a:t> </a:t>
            </a:r>
            <a:r>
              <a:rPr lang="cs-CZ" sz="3200" dirty="0" err="1"/>
              <a:t>Assesment</a:t>
            </a:r>
            <a:endParaRPr lang="cs-CZ" sz="3200" dirty="0"/>
          </a:p>
        </p:txBody>
      </p:sp>
      <p:grpSp>
        <p:nvGrpSpPr>
          <p:cNvPr id="9" name="Skupina 8"/>
          <p:cNvGrpSpPr/>
          <p:nvPr/>
        </p:nvGrpSpPr>
        <p:grpSpPr>
          <a:xfrm>
            <a:off x="1" y="1484785"/>
            <a:ext cx="4499992" cy="2952328"/>
            <a:chOff x="0" y="1844824"/>
            <a:chExt cx="5868144" cy="3676253"/>
          </a:xfrm>
        </p:grpSpPr>
        <p:grpSp>
          <p:nvGrpSpPr>
            <p:cNvPr id="6" name="Skupina 5"/>
            <p:cNvGrpSpPr/>
            <p:nvPr/>
          </p:nvGrpSpPr>
          <p:grpSpPr>
            <a:xfrm>
              <a:off x="0" y="1844824"/>
              <a:ext cx="5629275" cy="3676253"/>
              <a:chOff x="179512" y="1772816"/>
              <a:chExt cx="5629275" cy="3676253"/>
            </a:xfrm>
          </p:grpSpPr>
          <p:pic>
            <p:nvPicPr>
              <p:cNvPr id="4" name="Obrázek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9512" y="1772816"/>
                <a:ext cx="5629275" cy="1304925"/>
              </a:xfrm>
              <a:prstGeom prst="rect">
                <a:avLst/>
              </a:prstGeom>
            </p:spPr>
          </p:pic>
          <p:pic>
            <p:nvPicPr>
              <p:cNvPr id="5" name="Obrázek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5576" y="2924944"/>
                <a:ext cx="4981575" cy="2524125"/>
              </a:xfrm>
              <a:prstGeom prst="rect">
                <a:avLst/>
              </a:prstGeom>
            </p:spPr>
          </p:pic>
        </p:grpSp>
        <p:sp>
          <p:nvSpPr>
            <p:cNvPr id="7" name="Ovál 6"/>
            <p:cNvSpPr/>
            <p:nvPr/>
          </p:nvSpPr>
          <p:spPr>
            <a:xfrm>
              <a:off x="395536" y="4149080"/>
              <a:ext cx="5472608" cy="115212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872" y="1844824"/>
            <a:ext cx="4378640" cy="244827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2151" y="4359623"/>
            <a:ext cx="3870049" cy="2439513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>
            <a:off x="4801872" y="3212976"/>
            <a:ext cx="434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266111" y="5209256"/>
            <a:ext cx="4342128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45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61512" y="412268"/>
            <a:ext cx="8229600" cy="726576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Speciální zprávy IPCC 2018/2019 </a:t>
            </a:r>
            <a:endParaRPr lang="cs-CZ" sz="3200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64456" y="1389610"/>
            <a:ext cx="1779485" cy="455816"/>
          </a:xfrm>
        </p:spPr>
        <p:txBody>
          <a:bodyPr>
            <a:normAutofit/>
          </a:bodyPr>
          <a:lstStyle/>
          <a:p>
            <a:pPr algn="ctr"/>
            <a:r>
              <a:rPr lang="cs-CZ" sz="1400" dirty="0"/>
              <a:t>Oteplení 1,5 °C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38" y="1958128"/>
            <a:ext cx="2396277" cy="31341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361" y="1958128"/>
            <a:ext cx="2376264" cy="31323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611" y="1958128"/>
            <a:ext cx="2403501" cy="3132348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3355361" y="1389610"/>
            <a:ext cx="2376264" cy="455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/>
              <a:t>Změna </a:t>
            </a:r>
            <a:r>
              <a:rPr lang="cs-CZ" sz="1400" dirty="0" smtClean="0"/>
              <a:t>klimatu </a:t>
            </a:r>
            <a:r>
              <a:rPr lang="cs-CZ" sz="1400" dirty="0"/>
              <a:t>a krajina</a:t>
            </a: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6143105" y="1389610"/>
            <a:ext cx="2651760" cy="455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110000"/>
              </a:lnSpc>
              <a:spcBef>
                <a:spcPts val="750"/>
              </a:spcBef>
              <a:spcAft>
                <a:spcPts val="3300"/>
              </a:spcAft>
              <a:buFont typeface="Arial" panose="020B0604020202020204" pitchFamily="34" charset="0"/>
              <a:buNone/>
              <a:defRPr sz="1800" kern="1200" baseline="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570"/>
              </a:spcAft>
              <a:buFont typeface="Times New Roman" panose="02020603050405020304" pitchFamily="18" charset="0"/>
              <a:buChar char="‒"/>
              <a:defRPr sz="2000" kern="1200">
                <a:solidFill>
                  <a:srgbClr val="023E8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1400" dirty="0"/>
              <a:t>Změna klimatu, oceán a kryosféra</a:t>
            </a:r>
          </a:p>
        </p:txBody>
      </p:sp>
    </p:spTree>
    <p:extLst>
      <p:ext uri="{BB962C8B-B14F-4D97-AF65-F5344CB8AC3E}">
        <p14:creationId xmlns:p14="http://schemas.microsoft.com/office/powerpoint/2010/main" val="13013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>
            <a:spLocks noGrp="1"/>
          </p:cNvSpPr>
          <p:nvPr>
            <p:ph type="title"/>
          </p:nvPr>
        </p:nvSpPr>
        <p:spPr>
          <a:xfrm>
            <a:off x="564287" y="98735"/>
            <a:ext cx="7886700" cy="81566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6. hodnotící zpráva IPCC (</a:t>
            </a:r>
            <a:r>
              <a:rPr lang="cs-CZ" dirty="0" smtClean="0"/>
              <a:t>2021/2022/2023)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2" y="2234152"/>
            <a:ext cx="1956304" cy="25452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643" y="2234152"/>
            <a:ext cx="1785279" cy="2545237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052335" y="2234151"/>
            <a:ext cx="1838227" cy="2545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Syntéza</a:t>
            </a:r>
          </a:p>
          <a:p>
            <a:pPr algn="ctr"/>
            <a:r>
              <a:rPr lang="cs-CZ" dirty="0" smtClean="0"/>
              <a:t>březen 2023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895549" y="183654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WGI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37001" y="183811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WGII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80497" y="183968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WGIII</a:t>
            </a:r>
            <a:endParaRPr lang="cs-CZ" b="1" dirty="0">
              <a:solidFill>
                <a:srgbClr val="0070C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988" y="2217705"/>
            <a:ext cx="1877781" cy="256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6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8" y="205644"/>
            <a:ext cx="4792354" cy="66191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713" y="247209"/>
            <a:ext cx="4532287" cy="651278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113" y="925484"/>
            <a:ext cx="6553200" cy="4724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52787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Změna klimatu a zdraví obyvatel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79511" y="1163182"/>
            <a:ext cx="4841375" cy="33482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 smtClean="0"/>
              <a:t>WHO upozorňuje na problémy hlavně v chudých oblastech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 smtClean="0"/>
              <a:t>dostupnost lékařské péče, přístup k čisté vodě a nezávadným potravinám, ochrana před extrémními výkyvy počasí a znečištěným ovzduším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800" dirty="0" smtClean="0"/>
              <a:t>Evropa a Česko?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vlny horka, sezónní rozložení alergenních pylů, šíření infekčních chorob přenášených klíšťaty a komáry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úzká souvislost se znečištěným ovzduším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dirty="0"/>
              <a:t>snížení emisí GHG sebou přináší snížení emisí prachu, karcinogenů, alergenů, …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089" y="3320006"/>
            <a:ext cx="1965158" cy="321937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15" y="1163182"/>
            <a:ext cx="3860474" cy="23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9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97" y="338825"/>
            <a:ext cx="4164143" cy="1835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97" y="2241811"/>
            <a:ext cx="4164143" cy="23539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97" y="4856775"/>
            <a:ext cx="4164143" cy="10033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23851" y="6181984"/>
            <a:ext cx="4085390" cy="39437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9581" y="6181984"/>
            <a:ext cx="383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https://</a:t>
            </a:r>
            <a:r>
              <a:rPr lang="cs-CZ" b="1" dirty="0" smtClean="0">
                <a:solidFill>
                  <a:schemeClr val="bg1"/>
                </a:solidFill>
              </a:rPr>
              <a:t>www.adapterraawards.cz/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574" y="338825"/>
            <a:ext cx="3731413" cy="183553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3605" y="2241811"/>
            <a:ext cx="2016919" cy="5334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574" y="2775211"/>
            <a:ext cx="3800476" cy="286576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574" y="5298663"/>
            <a:ext cx="3800476" cy="155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4959178" y="1013254"/>
            <a:ext cx="3508284" cy="4473146"/>
          </a:xfrm>
        </p:spPr>
        <p:txBody>
          <a:bodyPr>
            <a:normAutofit/>
          </a:bodyPr>
          <a:lstStyle/>
          <a:p>
            <a:pPr algn="ctr"/>
            <a:r>
              <a:rPr lang="cs-CZ" dirty="0" smtClean="0"/>
              <a:t>Knihu je třeba chápat jako názorový výstup člověka, který dokáže zpracovávat a dávat do souvislostí informace, člověka, který je označován jako filantrop. Prostřednictvím nadace věnuje čas a peníze na stipendia nebo prevenci nemocí. Chudobu třetího světa začal vnímat i v souvislostech se změnou klimatu nejen jako důsledek, ale i jako překážku pro rozvoj uhlíkově neutrální společnosti. Nejde tedy o vědeckou publikaci.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74" y="778164"/>
            <a:ext cx="3322608" cy="48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3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dirty="0"/>
              <a:t>Omyly v diskusích o změně klimatu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Vliv skleníkových plynů na oteplování je nepotvrzená hypotéza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Množství CO2 je zcela zanedbatelné a není to škodlivina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Největší vliv na oteplování má vodní pára, protože je to nejvýznamnější skleníkový plyn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Klima se měnilo </a:t>
            </a:r>
            <a:r>
              <a:rPr lang="cs-CZ" dirty="0" smtClean="0"/>
              <a:t>vždy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Nemůžeme poroučet větru dešti</a:t>
            </a:r>
            <a:endParaRPr lang="cs-CZ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Grónsko bylo za Vikingů zelené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Kolem Antarktidy je více ledu a tedy se ochlazuje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Když přestaneme v Evropě létat a jíst maso, tak to pomůže klimatu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Neumíte předpovědět počasí na zítřek, a předpovídáte do konce století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Když přeletíme z New Yorku do Los Angeles, tak se oteplí o 20 °C a přežijeme to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3" y="2296102"/>
            <a:ext cx="2692185" cy="18103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73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457200" y="72533"/>
            <a:ext cx="8229600" cy="803939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Klimatická diskuse v Česku</a:t>
            </a:r>
            <a:endParaRPr lang="cs-CZ" sz="3200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1" y="3349773"/>
            <a:ext cx="5747045" cy="133991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25" y="1122180"/>
            <a:ext cx="6280503" cy="249372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854" y="3583048"/>
            <a:ext cx="2013053" cy="257188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787" y="2229075"/>
            <a:ext cx="4818109" cy="139216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08" y="3685774"/>
            <a:ext cx="3613336" cy="59693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1321"/>
            <a:ext cx="5143764" cy="132721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60" y="5751346"/>
            <a:ext cx="4252340" cy="92282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520" y="876472"/>
            <a:ext cx="3808112" cy="660338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1710" y="2535507"/>
            <a:ext cx="2469251" cy="779302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42" y="4531305"/>
            <a:ext cx="2417199" cy="1232804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5350" y="4674986"/>
            <a:ext cx="3081969" cy="708499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8487" y="687832"/>
            <a:ext cx="2082432" cy="93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2077" y="4168140"/>
            <a:ext cx="3516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>
                <a:solidFill>
                  <a:schemeClr val="bg1"/>
                </a:solidFill>
              </a:rPr>
              <a:t>Změna </a:t>
            </a:r>
            <a:r>
              <a:rPr lang="sv-SE" sz="2800" b="1" dirty="0" smtClean="0">
                <a:solidFill>
                  <a:schemeClr val="bg1"/>
                </a:solidFill>
              </a:rPr>
              <a:t>klimatu </a:t>
            </a:r>
            <a:r>
              <a:rPr lang="cs-CZ" sz="2800" b="1" dirty="0" smtClean="0">
                <a:solidFill>
                  <a:schemeClr val="bg1"/>
                </a:solidFill>
              </a:rPr>
              <a:t>Č</a:t>
            </a:r>
            <a:r>
              <a:rPr lang="sv-SE" sz="2800" b="1" dirty="0" smtClean="0">
                <a:solidFill>
                  <a:schemeClr val="bg1"/>
                </a:solidFill>
              </a:rPr>
              <a:t>ísla </a:t>
            </a:r>
            <a:r>
              <a:rPr lang="sv-SE" sz="2800" b="1" dirty="0">
                <a:solidFill>
                  <a:schemeClr val="bg1"/>
                </a:solidFill>
              </a:rPr>
              <a:t>a fakta</a:t>
            </a:r>
            <a:r>
              <a:rPr lang="cs-CZ" sz="2800" b="1" dirty="0">
                <a:solidFill>
                  <a:schemeClr val="bg1"/>
                </a:solidFill>
              </a:rPr>
              <a:t/>
            </a:r>
            <a:br>
              <a:rPr lang="cs-CZ" sz="2800" b="1" dirty="0">
                <a:solidFill>
                  <a:schemeClr val="bg1"/>
                </a:solidFill>
              </a:rPr>
            </a:br>
            <a:r>
              <a:rPr lang="cs-CZ" sz="2800" b="1" dirty="0">
                <a:solidFill>
                  <a:schemeClr val="bg1"/>
                </a:solidFill>
              </a:rPr>
              <a:t>(diskuse)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04460" y="4427220"/>
            <a:ext cx="3665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Radim </a:t>
            </a:r>
            <a:r>
              <a:rPr lang="cs-CZ" sz="2000" b="1" dirty="0" err="1">
                <a:solidFill>
                  <a:schemeClr val="bg1"/>
                </a:solidFill>
              </a:rPr>
              <a:t>Tolasz</a:t>
            </a:r>
            <a:endParaRPr lang="cs-CZ" sz="2000" b="1" dirty="0">
              <a:solidFill>
                <a:schemeClr val="bg1"/>
              </a:solidFill>
            </a:endParaRP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7. listopadu 2022, </a:t>
            </a:r>
          </a:p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RECETOX </a:t>
            </a:r>
            <a:r>
              <a:rPr lang="cs-CZ" sz="2000" b="1" dirty="0" smtClean="0">
                <a:solidFill>
                  <a:schemeClr val="bg1"/>
                </a:solidFill>
              </a:rPr>
              <a:t>Brno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7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cs-CZ" dirty="0" smtClean="0"/>
              <a:t>CV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259080" y="1363980"/>
            <a:ext cx="8229600" cy="4960620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ČHMÚ od roku 1986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Absolvent MU (UJEP) Brno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Diplomová práce 1987 „Režim plavenin v povodí Odry“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Doktorská práce 2007 „Databázové zpracování klimatologických dat“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Autor a spoluautor (např. Atlas podnebí Česka)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2003 – 2011 Náměstek ředitele ČHMÚ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2012 – dosud vedoucí Oddělení klimatické změny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Spoluautor aplikace CLIDATA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Expert WMO pro klimatologická data a databáze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Zástupce ČR v IPCC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100" dirty="0"/>
              <a:t>Externí výuka na OU od 1988</a:t>
            </a:r>
          </a:p>
        </p:txBody>
      </p:sp>
    </p:spTree>
    <p:extLst>
      <p:ext uri="{BB962C8B-B14F-4D97-AF65-F5344CB8AC3E}">
        <p14:creationId xmlns:p14="http://schemas.microsoft.com/office/powerpoint/2010/main" val="329187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517128" y="83128"/>
            <a:ext cx="8413812" cy="93933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s-CZ" sz="2800" dirty="0"/>
              <a:t>Teploty a srážky v </a:t>
            </a:r>
            <a:r>
              <a:rPr lang="cs-CZ" sz="2800" dirty="0" smtClean="0"/>
              <a:t>ČR</a:t>
            </a:r>
            <a:br>
              <a:rPr lang="cs-CZ" sz="2800" dirty="0" smtClean="0"/>
            </a:br>
            <a:r>
              <a:rPr lang="cs-CZ" sz="2800" dirty="0" smtClean="0"/>
              <a:t>syntetická </a:t>
            </a:r>
            <a:r>
              <a:rPr lang="cs-CZ" sz="2800" dirty="0"/>
              <a:t>řada  </a:t>
            </a:r>
            <a:r>
              <a:rPr lang="cs-CZ" sz="2800" dirty="0" smtClean="0"/>
              <a:t>1771/1881 až </a:t>
            </a:r>
            <a:r>
              <a:rPr lang="cs-CZ" sz="2800" dirty="0" smtClean="0"/>
              <a:t>2021</a:t>
            </a:r>
            <a:endParaRPr lang="en-US" sz="28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741"/>
            <a:ext cx="9144000" cy="312268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976" y="3973693"/>
            <a:ext cx="5213023" cy="28843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31" y="3973693"/>
            <a:ext cx="3945300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6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/>
              <a:t>K</a:t>
            </a:r>
            <a:r>
              <a:rPr lang="cs-CZ" sz="3200" dirty="0" err="1"/>
              <a:t>limat</a:t>
            </a:r>
            <a:r>
              <a:rPr lang="en-US" sz="3200" dirty="0"/>
              <a:t>ick</a:t>
            </a:r>
            <a:r>
              <a:rPr lang="cs-CZ" sz="3200" dirty="0"/>
              <a:t>é faktor</a:t>
            </a:r>
            <a:r>
              <a:rPr lang="en-US" sz="3200" dirty="0"/>
              <a:t>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81668"/>
            <a:ext cx="8229600" cy="57248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Astronomické (</a:t>
            </a:r>
            <a:r>
              <a:rPr lang="cs-CZ" sz="2100" b="1" dirty="0" err="1"/>
              <a:t>Milankovičovy</a:t>
            </a:r>
            <a:r>
              <a:rPr lang="cs-CZ" sz="2100" b="1" dirty="0"/>
              <a:t> cykly)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Sluneční záření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Oběžné vlastnosti Země kolem Slunce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Rotace Země a sklon zemské osy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Impakty vesmírných těles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Geografické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Zeměpisná šířka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Rozložení pevnin a oceánů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Všeobecná cirkulace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Oceánské proudy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Sopečná činnost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Nadmořská výška, tvary reliéfu, krajinný pokryv, složení atmosféry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Antropogenní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Složení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Vlastnosti zemského povrchu (albedo, </a:t>
            </a:r>
            <a:r>
              <a:rPr lang="cs-CZ" dirty="0" err="1"/>
              <a:t>landuse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84" y="1052737"/>
            <a:ext cx="4189615" cy="32985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9437" y="5585254"/>
            <a:ext cx="373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}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73257" y="578530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oteplování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dirty="0"/>
              <a:t>K</a:t>
            </a:r>
            <a:r>
              <a:rPr lang="cs-CZ" sz="3200" dirty="0" err="1"/>
              <a:t>limat</a:t>
            </a:r>
            <a:r>
              <a:rPr lang="en-US" sz="3200" dirty="0"/>
              <a:t>ick</a:t>
            </a:r>
            <a:r>
              <a:rPr lang="cs-CZ" sz="3200" dirty="0"/>
              <a:t>é faktor</a:t>
            </a:r>
            <a:r>
              <a:rPr lang="en-US" sz="3200" dirty="0"/>
              <a:t>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81668"/>
            <a:ext cx="8229600" cy="57248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Astronomické (</a:t>
            </a:r>
            <a:r>
              <a:rPr lang="cs-CZ" sz="2100" b="1" dirty="0" err="1"/>
              <a:t>Milankovičovy</a:t>
            </a:r>
            <a:r>
              <a:rPr lang="cs-CZ" sz="2100" b="1" dirty="0"/>
              <a:t> cykly)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Sluneční záření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Oběžné vlastnosti Země kolem Slunce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Rotace Země a sklon zemské osy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Impakty vesmírných těles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Geografické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Zeměpisná šířka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Rozložení pevnin a oceánů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Všeobecná cirkulace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Oceánské proudy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Sopečná činnost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Nadmořská výška, tvary reliéfu, krajinný pokryv, složení atmosféry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2100" b="1" dirty="0"/>
              <a:t>Antropogenní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Složení atmosféry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Vlastnosti zemského povrchu (albedo, </a:t>
            </a:r>
            <a:r>
              <a:rPr lang="cs-CZ" dirty="0" err="1"/>
              <a:t>landuse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84" y="1052737"/>
            <a:ext cx="4189615" cy="32985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9437" y="5585254"/>
            <a:ext cx="3738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</a:rPr>
              <a:t>}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173257" y="578530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oteplování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4384" y="881668"/>
            <a:ext cx="4012020" cy="357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Skleníkové plyny</a:t>
            </a:r>
            <a:endParaRPr lang="cs-CZ" sz="3200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02140"/>
              </p:ext>
            </p:extLst>
          </p:nvPr>
        </p:nvGraphicFramePr>
        <p:xfrm>
          <a:off x="6660232" y="4221088"/>
          <a:ext cx="2263141" cy="168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2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5482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CO</a:t>
                      </a:r>
                      <a:r>
                        <a:rPr lang="cs-CZ" sz="1400" baseline="-25000" dirty="0" smtClean="0"/>
                        <a:t>2</a:t>
                      </a:r>
                      <a:endParaRPr lang="cs-CZ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CH</a:t>
                      </a:r>
                      <a:r>
                        <a:rPr lang="cs-CZ" sz="1400" baseline="-25000" dirty="0" smtClean="0"/>
                        <a:t>4</a:t>
                      </a:r>
                      <a:endParaRPr lang="cs-CZ" sz="1400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1780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280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0,7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202</a:t>
                      </a:r>
                      <a:r>
                        <a:rPr lang="en-GB" sz="1400" dirty="0" smtClean="0"/>
                        <a:t>2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4</a:t>
                      </a:r>
                      <a:r>
                        <a:rPr lang="en-GB" sz="1400" dirty="0" smtClean="0"/>
                        <a:t>20</a:t>
                      </a:r>
                      <a:r>
                        <a:rPr lang="cs-CZ" sz="1400" dirty="0" smtClean="0"/>
                        <a:t>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 smtClean="0"/>
                        <a:t>2,1 </a:t>
                      </a:r>
                      <a:r>
                        <a:rPr lang="cs-CZ" sz="1400" dirty="0" err="1" smtClean="0"/>
                        <a:t>ppm</a:t>
                      </a:r>
                      <a:endParaRPr lang="cs-CZ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endParaRPr lang="cs-CZ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+48 %</a:t>
                      </a:r>
                      <a:endParaRPr lang="cs-CZ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+200 %</a:t>
                      </a:r>
                      <a:endParaRPr lang="cs-CZ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>
            <p:extLst/>
          </p:nvPr>
        </p:nvGraphicFramePr>
        <p:xfrm>
          <a:off x="6639625" y="3206582"/>
          <a:ext cx="2324863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GHG ANO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GHG NE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32"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Glob T</a:t>
                      </a:r>
                      <a:r>
                        <a:rPr lang="cs-CZ" sz="1200" baseline="-25000" dirty="0" smtClean="0"/>
                        <a:t>AVG</a:t>
                      </a:r>
                      <a:endParaRPr lang="cs-CZ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+15 °C</a:t>
                      </a:r>
                      <a:endParaRPr lang="cs-CZ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dirty="0" smtClean="0"/>
                        <a:t>-18 °C</a:t>
                      </a:r>
                      <a:endParaRPr lang="cs-CZ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ovéPole 11"/>
          <p:cNvSpPr txBox="1"/>
          <p:nvPr/>
        </p:nvSpPr>
        <p:spPr>
          <a:xfrm>
            <a:off x="457200" y="5425192"/>
            <a:ext cx="1678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IPCC </a:t>
            </a:r>
            <a:r>
              <a:rPr lang="en-US" sz="1100" i="1" dirty="0" smtClean="0"/>
              <a:t>AR</a:t>
            </a:r>
            <a:r>
              <a:rPr lang="cs-CZ" sz="1100" i="1" dirty="0" smtClean="0"/>
              <a:t>6</a:t>
            </a:r>
            <a:r>
              <a:rPr lang="en-US" sz="1100" i="1" dirty="0" smtClean="0"/>
              <a:t> WGI</a:t>
            </a:r>
            <a:r>
              <a:rPr lang="cs-CZ" sz="1100" i="1" dirty="0" smtClean="0"/>
              <a:t>II</a:t>
            </a:r>
            <a:r>
              <a:rPr lang="en-US" sz="1100" i="1" dirty="0" smtClean="0"/>
              <a:t> </a:t>
            </a:r>
            <a:r>
              <a:rPr lang="cs-CZ" sz="1100" i="1" dirty="0" smtClean="0"/>
              <a:t>(2022)</a:t>
            </a:r>
            <a:endParaRPr lang="cs-CZ" sz="1100" i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691" y="1171959"/>
            <a:ext cx="2482813" cy="191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kupina 13"/>
          <p:cNvGrpSpPr/>
          <p:nvPr/>
        </p:nvGrpSpPr>
        <p:grpSpPr>
          <a:xfrm>
            <a:off x="340303" y="1293939"/>
            <a:ext cx="6043872" cy="4042832"/>
            <a:chOff x="257176" y="942976"/>
            <a:chExt cx="5603297" cy="3825285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176" y="942976"/>
              <a:ext cx="5603297" cy="3228390"/>
            </a:xfrm>
            <a:prstGeom prst="rect">
              <a:avLst/>
            </a:prstGeom>
          </p:spPr>
        </p:pic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085514"/>
              <a:ext cx="4627072" cy="437385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500391"/>
              <a:ext cx="3408218" cy="267870"/>
            </a:xfrm>
            <a:prstGeom prst="rect">
              <a:avLst/>
            </a:prstGeom>
          </p:spPr>
        </p:pic>
      </p:grpSp>
      <p:pic>
        <p:nvPicPr>
          <p:cNvPr id="18" name="Obráze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059" y="5143915"/>
            <a:ext cx="1920228" cy="1523693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260" y="5922387"/>
            <a:ext cx="118028" cy="354085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4072" y="5005988"/>
            <a:ext cx="1920216" cy="13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6642" y="241069"/>
            <a:ext cx="7886700" cy="648393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Adaptace &amp; </a:t>
            </a:r>
            <a:r>
              <a:rPr lang="cs-CZ" sz="3200" dirty="0" err="1"/>
              <a:t>Mitigace</a:t>
            </a:r>
            <a:endParaRPr lang="cs-CZ" sz="3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50" y="993689"/>
            <a:ext cx="8983158" cy="4600786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3649362" y="1112108"/>
            <a:ext cx="1326292" cy="339398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ál 15"/>
          <p:cNvSpPr/>
          <p:nvPr/>
        </p:nvSpPr>
        <p:spPr>
          <a:xfrm>
            <a:off x="7652951" y="993689"/>
            <a:ext cx="1326292" cy="339398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79538" y="396476"/>
            <a:ext cx="8229600" cy="11521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3200" dirty="0"/>
              <a:t>Snižování emisí </a:t>
            </a:r>
            <a:r>
              <a:rPr lang="cs-CZ" sz="3200" dirty="0" smtClean="0"/>
              <a:t>GHG</a:t>
            </a:r>
            <a:br>
              <a:rPr lang="cs-CZ" sz="3200" dirty="0" smtClean="0"/>
            </a:br>
            <a:r>
              <a:rPr lang="cs-CZ" sz="3200" dirty="0" smtClean="0"/>
              <a:t>(Kjótský protokol a Pařížská dohoda)</a:t>
            </a:r>
            <a:endParaRPr lang="cs-CZ" sz="3200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43508" y="1628800"/>
            <a:ext cx="8931912" cy="489654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Kjótský </a:t>
            </a:r>
            <a:r>
              <a:rPr lang="cs-CZ" sz="2000" dirty="0" smtClean="0"/>
              <a:t>protokol, podpis </a:t>
            </a:r>
            <a:r>
              <a:rPr lang="cs-CZ" sz="2000" dirty="0"/>
              <a:t>1997 a ratifikace </a:t>
            </a:r>
            <a:r>
              <a:rPr lang="cs-CZ" sz="2000" dirty="0" smtClean="0"/>
              <a:t>2004, diferencované </a:t>
            </a:r>
            <a:r>
              <a:rPr lang="cs-CZ" sz="2000" dirty="0"/>
              <a:t>snižování, v průměru -5,2 %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smtClean="0"/>
              <a:t>Pařížská dohoda 12/2015 </a:t>
            </a:r>
            <a:r>
              <a:rPr lang="cs-CZ" sz="2000" dirty="0"/>
              <a:t>a ratifikace 11/2016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Aktuální </a:t>
            </a:r>
            <a:r>
              <a:rPr lang="cs-CZ" sz="2000" dirty="0" smtClean="0"/>
              <a:t>závazky </a:t>
            </a:r>
            <a:r>
              <a:rPr lang="cs-CZ" sz="2000" dirty="0"/>
              <a:t>podle Pařížské dohody vedou v roce 2030 k emisím </a:t>
            </a:r>
            <a:r>
              <a:rPr lang="cs-CZ" sz="2000" b="1" dirty="0" smtClean="0">
                <a:solidFill>
                  <a:srgbClr val="FF0000"/>
                </a:solidFill>
              </a:rPr>
              <a:t>cca </a:t>
            </a:r>
            <a:r>
              <a:rPr lang="cs-CZ" sz="2000" b="1" dirty="0">
                <a:solidFill>
                  <a:srgbClr val="FF0000"/>
                </a:solidFill>
              </a:rPr>
              <a:t>+</a:t>
            </a:r>
            <a:r>
              <a:rPr lang="cs-CZ" sz="2000" b="1" dirty="0" smtClean="0">
                <a:solidFill>
                  <a:srgbClr val="FF0000"/>
                </a:solidFill>
              </a:rPr>
              <a:t>10 % </a:t>
            </a:r>
            <a:r>
              <a:rPr lang="cs-CZ" sz="2000" dirty="0" smtClean="0"/>
              <a:t>nad rok 2010</a:t>
            </a:r>
            <a:endParaRPr lang="cs-CZ" sz="2000" dirty="0"/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/>
              <a:t>IPCC report „Oteplení o 1,5 °C“ z 10/2018</a:t>
            </a:r>
          </a:p>
          <a:p>
            <a:pPr marL="685800" lvl="4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Pro 1,5 °C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b="1" dirty="0">
                <a:solidFill>
                  <a:srgbClr val="FF0000"/>
                </a:solidFill>
              </a:rPr>
              <a:t>Snížení emisí CO</a:t>
            </a:r>
            <a:r>
              <a:rPr lang="cs-CZ" sz="1400" b="1" baseline="-25000" dirty="0">
                <a:solidFill>
                  <a:srgbClr val="FF0000"/>
                </a:solidFill>
              </a:rPr>
              <a:t>2</a:t>
            </a:r>
            <a:r>
              <a:rPr lang="cs-CZ" sz="1400" b="1" dirty="0">
                <a:solidFill>
                  <a:srgbClr val="FF0000"/>
                </a:solidFill>
              </a:rPr>
              <a:t> o 45 % </a:t>
            </a:r>
            <a:r>
              <a:rPr lang="cs-CZ" sz="1400" dirty="0"/>
              <a:t>v roce 2030 oproti 2010, čisté nulové emise </a:t>
            </a:r>
            <a:r>
              <a:rPr lang="cs-CZ" sz="1400" dirty="0" smtClean="0"/>
              <a:t>2050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 smtClean="0"/>
              <a:t>Rychlé </a:t>
            </a:r>
            <a:r>
              <a:rPr lang="cs-CZ" sz="1400" dirty="0"/>
              <a:t>změny v energetice, využívání půdy, průmyslu, zemědělství, …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Nedílnou součástí je CDR pro kompenzaci zbytkových emisí a případně pro negativní emise</a:t>
            </a:r>
          </a:p>
          <a:p>
            <a:pPr marL="685800" lvl="4" indent="-342900">
              <a:spcBef>
                <a:spcPts val="0"/>
              </a:spcBef>
              <a:spcAft>
                <a:spcPts val="600"/>
              </a:spcAft>
            </a:pPr>
            <a:r>
              <a:rPr lang="cs-CZ" sz="1400" dirty="0"/>
              <a:t>Pro 2 °C</a:t>
            </a:r>
          </a:p>
          <a:p>
            <a:pPr marL="685800" lvl="6" indent="-342900">
              <a:spcBef>
                <a:spcPts val="0"/>
              </a:spcBef>
              <a:spcAft>
                <a:spcPts val="600"/>
              </a:spcAft>
            </a:pPr>
            <a:r>
              <a:rPr lang="cs-CZ" sz="1400" b="1" dirty="0">
                <a:solidFill>
                  <a:srgbClr val="FF0000"/>
                </a:solidFill>
              </a:rPr>
              <a:t>Snížení emisí CO</a:t>
            </a:r>
            <a:r>
              <a:rPr lang="cs-CZ" sz="1400" b="1" baseline="-25000" dirty="0">
                <a:solidFill>
                  <a:srgbClr val="FF0000"/>
                </a:solidFill>
              </a:rPr>
              <a:t>2</a:t>
            </a:r>
            <a:r>
              <a:rPr lang="cs-CZ" sz="1400" b="1" dirty="0">
                <a:solidFill>
                  <a:srgbClr val="FF0000"/>
                </a:solidFill>
              </a:rPr>
              <a:t> o 25 % </a:t>
            </a:r>
            <a:r>
              <a:rPr lang="cs-CZ" sz="1400" dirty="0"/>
              <a:t>v roce 2030 oproti 2010, čisté nulové emise 2075</a:t>
            </a:r>
          </a:p>
        </p:txBody>
      </p:sp>
    </p:spTree>
    <p:extLst>
      <p:ext uri="{BB962C8B-B14F-4D97-AF65-F5344CB8AC3E}">
        <p14:creationId xmlns:p14="http://schemas.microsoft.com/office/powerpoint/2010/main" val="351506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422282"/>
            <a:ext cx="7886700" cy="737941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/>
              <a:t>Hodnotící zprávy IPCC</a:t>
            </a:r>
            <a:endParaRPr lang="cs-CZ" sz="3200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389437"/>
          </a:xfrm>
        </p:spPr>
        <p:txBody>
          <a:bodyPr>
            <a:normAutofit fontScale="85000" lnSpcReduction="10000"/>
          </a:bodyPr>
          <a:lstStyle/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FAR (1990</a:t>
            </a:r>
            <a:r>
              <a:rPr lang="cs-CZ" dirty="0" smtClean="0"/>
              <a:t>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SAR (1995)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TAR </a:t>
            </a:r>
            <a:r>
              <a:rPr lang="cs-CZ" dirty="0"/>
              <a:t>(2001)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AR4 </a:t>
            </a:r>
            <a:r>
              <a:rPr lang="cs-CZ" dirty="0"/>
              <a:t>(2007)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 smtClean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AR5 </a:t>
            </a:r>
            <a:r>
              <a:rPr lang="cs-CZ" dirty="0"/>
              <a:t>(2014)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 smtClean="0"/>
              <a:t>AR6 (</a:t>
            </a:r>
            <a:r>
              <a:rPr lang="cs-CZ" dirty="0" smtClean="0"/>
              <a:t>2021/2022/2023)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059832" y="2143889"/>
            <a:ext cx="1404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2x 1994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59832" y="2838930"/>
            <a:ext cx="828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1x 1997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1x 1999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3x 2000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059832" y="3601612"/>
            <a:ext cx="1404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2x 2005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059832" y="4173604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1x 2011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1x 2012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059832" y="4959305"/>
            <a:ext cx="140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tx1"/>
                </a:solidFill>
              </a:rPr>
              <a:t>1x 2018</a:t>
            </a:r>
          </a:p>
          <a:p>
            <a:r>
              <a:rPr lang="cs-CZ" sz="1200" dirty="0" smtClean="0">
                <a:solidFill>
                  <a:schemeClr val="tx1"/>
                </a:solidFill>
              </a:rPr>
              <a:t>2x 2019</a:t>
            </a:r>
          </a:p>
          <a:p>
            <a:endParaRPr lang="cs-CZ" sz="1200" dirty="0">
              <a:solidFill>
                <a:schemeClr val="tx1"/>
              </a:solidFill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7" y="1592796"/>
            <a:ext cx="3672408" cy="80692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7" y="2384884"/>
            <a:ext cx="3672408" cy="80923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7" y="3176972"/>
            <a:ext cx="3672408" cy="80345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3969060"/>
            <a:ext cx="3672409" cy="75359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608" y="4716318"/>
            <a:ext cx="3659857" cy="76491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608" y="5751877"/>
            <a:ext cx="585690" cy="765301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096" y="5733023"/>
            <a:ext cx="592935" cy="76738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6829" y="5733023"/>
            <a:ext cx="563722" cy="7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MU4_3" id="{88A3EDFA-8F7B-4991-8CEE-AFEBB6A82F4C}" vid="{47C7045E-B14B-4F32-B370-76F26301D5A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CHMU-prezentace-format-4_3</Template>
  <TotalTime>669</TotalTime>
  <Words>766</Words>
  <Application>Microsoft Office PowerPoint</Application>
  <PresentationFormat>Předvádění na obrazovce (4:3)</PresentationFormat>
  <Paragraphs>141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Times New Roman</vt:lpstr>
      <vt:lpstr>Wingdings</vt:lpstr>
      <vt:lpstr>Motiv Office</vt:lpstr>
      <vt:lpstr>Prezentace aplikace PowerPoint</vt:lpstr>
      <vt:lpstr>CV</vt:lpstr>
      <vt:lpstr>Teploty a srážky v ČR syntetická řada  1771/1881 až 2021</vt:lpstr>
      <vt:lpstr>Klimatické faktory</vt:lpstr>
      <vt:lpstr>Klimatické faktory</vt:lpstr>
      <vt:lpstr>Skleníkové plyny</vt:lpstr>
      <vt:lpstr>Adaptace &amp; Mitigace</vt:lpstr>
      <vt:lpstr>Snižování emisí GHG (Kjótský protokol a Pařížská dohoda)</vt:lpstr>
      <vt:lpstr>Hodnotící zprávy IPCC</vt:lpstr>
      <vt:lpstr>AR1 (1990): Climate Change The IPCC Scientific Assesment</vt:lpstr>
      <vt:lpstr>Speciální zprávy IPCC 2018/2019 </vt:lpstr>
      <vt:lpstr>6. hodnotící zpráva IPCC (2021/2022/2023)</vt:lpstr>
      <vt:lpstr>Prezentace aplikace PowerPoint</vt:lpstr>
      <vt:lpstr>Změna klimatu a zdraví obyvatel</vt:lpstr>
      <vt:lpstr>Prezentace aplikace PowerPoint</vt:lpstr>
      <vt:lpstr>Prezentace aplikace PowerPoint</vt:lpstr>
      <vt:lpstr>Omyly v diskusích o změně klimatu</vt:lpstr>
      <vt:lpstr>Klimatická diskuse v Česku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 TOLASZ, RNDr. Ph.D.</dc:creator>
  <cp:lastModifiedBy>RADIM TOLASZ, RNDr. Ph.D.</cp:lastModifiedBy>
  <cp:revision>32</cp:revision>
  <dcterms:created xsi:type="dcterms:W3CDTF">2020-11-09T07:18:27Z</dcterms:created>
  <dcterms:modified xsi:type="dcterms:W3CDTF">2022-11-04T06:19:52Z</dcterms:modified>
</cp:coreProperties>
</file>