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731DA-0EFF-4042-A6B2-E79497FDC06C}" v="2" dt="2022-10-25T09:02:28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Toušová" userId="0cac2013-da42-4345-8a23-090ac534f1fb" providerId="ADAL" clId="{5A1731DA-0EFF-4042-A6B2-E79497FDC06C}"/>
    <pc:docChg chg="modSld">
      <pc:chgData name="Zuzana Toušová" userId="0cac2013-da42-4345-8a23-090ac534f1fb" providerId="ADAL" clId="{5A1731DA-0EFF-4042-A6B2-E79497FDC06C}" dt="2022-10-25T09:02:28.225" v="10" actId="164"/>
      <pc:docMkLst>
        <pc:docMk/>
      </pc:docMkLst>
      <pc:sldChg chg="addSp modSp mod">
        <pc:chgData name="Zuzana Toušová" userId="0cac2013-da42-4345-8a23-090ac534f1fb" providerId="ADAL" clId="{5A1731DA-0EFF-4042-A6B2-E79497FDC06C}" dt="2022-10-25T09:02:28.225" v="10" actId="164"/>
        <pc:sldMkLst>
          <pc:docMk/>
          <pc:sldMk cId="3655510411" sldId="261"/>
        </pc:sldMkLst>
        <pc:spChg chg="mod">
          <ac:chgData name="Zuzana Toušová" userId="0cac2013-da42-4345-8a23-090ac534f1fb" providerId="ADAL" clId="{5A1731DA-0EFF-4042-A6B2-E79497FDC06C}" dt="2022-10-25T09:02:02.969" v="7" actId="1076"/>
          <ac:spMkLst>
            <pc:docMk/>
            <pc:sldMk cId="3655510411" sldId="261"/>
            <ac:spMk id="127" creationId="{758850F6-E672-4DDB-9C3A-251F7B21B675}"/>
          </ac:spMkLst>
        </pc:spChg>
        <pc:spChg chg="mod">
          <ac:chgData name="Zuzana Toušová" userId="0cac2013-da42-4345-8a23-090ac534f1fb" providerId="ADAL" clId="{5A1731DA-0EFF-4042-A6B2-E79497FDC06C}" dt="2022-10-25T09:02:28.225" v="10" actId="164"/>
          <ac:spMkLst>
            <pc:docMk/>
            <pc:sldMk cId="3655510411" sldId="261"/>
            <ac:spMk id="128" creationId="{AC5A2E17-B843-4EE0-9D83-066D627C6A60}"/>
          </ac:spMkLst>
        </pc:spChg>
        <pc:spChg chg="mod">
          <ac:chgData name="Zuzana Toušová" userId="0cac2013-da42-4345-8a23-090ac534f1fb" providerId="ADAL" clId="{5A1731DA-0EFF-4042-A6B2-E79497FDC06C}" dt="2022-10-25T09:02:05.080" v="8" actId="1076"/>
          <ac:spMkLst>
            <pc:docMk/>
            <pc:sldMk cId="3655510411" sldId="261"/>
            <ac:spMk id="129" creationId="{B1F0CA54-06EF-4D62-9EF4-C23B3DA3B916}"/>
          </ac:spMkLst>
        </pc:spChg>
        <pc:grpChg chg="add mod">
          <ac:chgData name="Zuzana Toušová" userId="0cac2013-da42-4345-8a23-090ac534f1fb" providerId="ADAL" clId="{5A1731DA-0EFF-4042-A6B2-E79497FDC06C}" dt="2022-10-25T09:02:28.225" v="10" actId="164"/>
          <ac:grpSpMkLst>
            <pc:docMk/>
            <pc:sldMk cId="3655510411" sldId="261"/>
            <ac:grpSpMk id="9" creationId="{68CC7ECE-80E3-4FF4-A679-7F6D2842E9DC}"/>
          </ac:grpSpMkLst>
        </pc:grpChg>
        <pc:grpChg chg="mod">
          <ac:chgData name="Zuzana Toušová" userId="0cac2013-da42-4345-8a23-090ac534f1fb" providerId="ADAL" clId="{5A1731DA-0EFF-4042-A6B2-E79497FDC06C}" dt="2022-10-25T09:02:28.225" v="10" actId="164"/>
          <ac:grpSpMkLst>
            <pc:docMk/>
            <pc:sldMk cId="3655510411" sldId="261"/>
            <ac:grpSpMk id="58" creationId="{73C1DD8E-879D-47B7-9BC4-933994E723B1}"/>
          </ac:grpSpMkLst>
        </pc:grpChg>
      </pc:sldChg>
      <pc:sldChg chg="addSp modSp mod">
        <pc:chgData name="Zuzana Toušová" userId="0cac2013-da42-4345-8a23-090ac534f1fb" providerId="ADAL" clId="{5A1731DA-0EFF-4042-A6B2-E79497FDC06C}" dt="2022-10-25T09:01:56.942" v="6" actId="1076"/>
        <pc:sldMkLst>
          <pc:docMk/>
          <pc:sldMk cId="2140293099" sldId="262"/>
        </pc:sldMkLst>
        <pc:spChg chg="add mod">
          <ac:chgData name="Zuzana Toušová" userId="0cac2013-da42-4345-8a23-090ac534f1fb" providerId="ADAL" clId="{5A1731DA-0EFF-4042-A6B2-E79497FDC06C}" dt="2022-10-25T09:01:56.942" v="6" actId="1076"/>
          <ac:spMkLst>
            <pc:docMk/>
            <pc:sldMk cId="2140293099" sldId="262"/>
            <ac:spMk id="54" creationId="{6FED6D5D-15FA-474E-ADAE-0D545274BE5C}"/>
          </ac:spMkLst>
        </pc:spChg>
        <pc:spChg chg="mod">
          <ac:chgData name="Zuzana Toušová" userId="0cac2013-da42-4345-8a23-090ac534f1fb" providerId="ADAL" clId="{5A1731DA-0EFF-4042-A6B2-E79497FDC06C}" dt="2022-10-25T09:01:53.408" v="5" actId="1076"/>
          <ac:spMkLst>
            <pc:docMk/>
            <pc:sldMk cId="2140293099" sldId="262"/>
            <ac:spMk id="127" creationId="{758850F6-E672-4DDB-9C3A-251F7B21B6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B5318-2E33-4385-800D-776BBBB7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8EF9B4-DF89-4D6A-AB2E-C5DD1C9DF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53EC2-7013-4891-9426-61F4FDC9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32EF86-B494-4871-A624-7A4F0051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73D52-1AB1-4CA9-9BF1-607F67BA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79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6C94C-583B-4703-BC3A-90E14319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5CC230-37B3-4B33-8DC2-365F4FCFA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F43F69-AC33-4D49-8683-326E54D3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F895FA-84E9-4C64-A7B9-7B80048D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38BF2C-2384-4869-94E4-C56DD91D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15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695292-B9F8-4FDF-8F2E-CA97CAF4C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57219F-EE57-4950-A695-2EB201675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CDF5E8-AA83-41DD-8C15-BD721E3F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7AC15A-073A-43A1-9AC1-19C60848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A73B72-C064-4764-83BD-1367C6C4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49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04935-E07F-4B82-9292-13F9DCBA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C01FC-9746-498C-821C-1AFC8B1A7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C96D9-32B1-40CB-86B1-528CE588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18A969-B196-47A6-A22B-DADDBAEC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AF0195-489D-4795-B755-B5E4DD61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0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38A20-6F5D-451A-82F1-E708FB52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49F504-1D56-461E-8326-E0EF46A3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D3766C-134D-4F02-AC65-F10CFFAB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794CD1-F740-4F57-9A74-FB5577CD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77AB2B-13B2-4C84-802C-FCA469F9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13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4726E-8550-4F69-B6DA-AE0FEC74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AD9B9-027C-42AD-9857-A8FB7CF9D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6B9529-F262-4649-B146-EE0D9E7E6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853C4C-60BB-4AD3-A5F2-A1E4DF2A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346E0E-6BBF-436E-A17F-42AACB8E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2AD44A-D85C-4DF6-B560-7841AF87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64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9869E-810D-4C3E-9E1A-95E048DA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C58C23-936F-454B-8F38-53D7EF666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E89D49-BDFD-4D1D-B186-B3AAB22B9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D4C0AF-594E-4DD8-BCFC-26E11E8E6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7C1862-2674-42A6-BF72-67F14321E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11407E-06DB-49D0-9A0A-7F90F6D2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B0B21F-DC8B-45F8-BA70-9EDCB0B8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65D294-441F-43EE-A715-6D409E57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1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2DD0E-3DA8-48DD-A48F-BDBA095F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BBF51A-E739-4409-A1BC-8B7E6FD7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5D44EF-C49D-4BC5-AFFD-87625E9A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F6C9FF-E692-42D6-A82A-A9358166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2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4FA618-CE22-46A8-AC6D-520678B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B4939A-3CFD-40A7-9211-D6D079E9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F22E62-974A-461D-ABE5-E7D5BD2E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588DE-C655-4D21-A7CC-DFC5AEC5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252AB-EF36-4D06-A0BD-0F13F1D2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FBC123-5F54-4C1C-94E9-A1CADDB9C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4338E-3727-44F5-A79E-72050AA7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910E96-CE8F-4A3E-9677-E0B6F8F5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78D3D-A4D2-40CF-93F5-1288C7BD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29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D49B9-E411-47C0-9950-45A1BB8F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711887-8A4B-466E-98DE-4D8F214E7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C05F88-FAA3-4AAC-B208-7EFD58E22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8CBBAE-CE51-4367-86F6-2147806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A1E5E5-5DE5-4455-91EC-3B0F3F52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79601A-E176-4997-9C1C-5A08C766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07F501-C494-48B4-B3B3-91EF8042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FB7B81-F08C-476E-8F40-D9C14B57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FD0AB3-8862-41CF-BF3C-5C823D50C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B402-4B29-4E17-9905-1EE4FA01AE32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3F8427-D6D3-4AA3-B7F4-468CE5CEF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C58632-2A95-474B-A65F-35EC794F1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9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A8B8DF2-F9C8-416C-920A-15EB904576AF}"/>
              </a:ext>
            </a:extLst>
          </p:cNvPr>
          <p:cNvSpPr txBox="1"/>
          <p:nvPr/>
        </p:nvSpPr>
        <p:spPr>
          <a:xfrm>
            <a:off x="691978" y="418728"/>
            <a:ext cx="102561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E1241 Experimentální a aplikovaná toxikologie a ekotoxi</a:t>
            </a:r>
            <a:r>
              <a:rPr lang="cs-CZ" sz="2400" b="1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kologie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6A8586A-F500-4D03-88CB-DB12B8089A8F}"/>
              </a:ext>
            </a:extLst>
          </p:cNvPr>
          <p:cNvSpPr txBox="1"/>
          <p:nvPr/>
        </p:nvSpPr>
        <p:spPr>
          <a:xfrm>
            <a:off x="527222" y="1268626"/>
            <a:ext cx="111059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Úvodní blok </a:t>
            </a:r>
            <a:r>
              <a:rPr lang="cs-CZ" sz="2000" dirty="0"/>
              <a:t>(25.10.) </a:t>
            </a:r>
            <a:endParaRPr lang="cs-CZ" sz="2000" b="1" dirty="0"/>
          </a:p>
          <a:p>
            <a:pPr marL="444500"/>
            <a:r>
              <a:rPr lang="cs-CZ" sz="2000" dirty="0"/>
              <a:t>Představení biotestů, výpočty, vyhodnocení dat – Excel + </a:t>
            </a:r>
            <a:r>
              <a:rPr lang="cs-CZ" sz="2000" dirty="0" err="1"/>
              <a:t>Graphpad</a:t>
            </a:r>
            <a:r>
              <a:rPr lang="cs-CZ" sz="2000" dirty="0"/>
              <a:t> – </a:t>
            </a:r>
            <a:r>
              <a:rPr lang="cs-CZ" sz="2000" dirty="0">
                <a:solidFill>
                  <a:srgbClr val="0070C0"/>
                </a:solidFill>
              </a:rPr>
              <a:t>Zuzana Toušová, Marek </a:t>
            </a:r>
            <a:r>
              <a:rPr lang="cs-CZ" sz="2000" dirty="0" err="1">
                <a:solidFill>
                  <a:srgbClr val="0070C0"/>
                </a:solidFill>
              </a:rPr>
              <a:t>Šudoma</a:t>
            </a:r>
            <a:r>
              <a:rPr lang="cs-CZ" sz="2000" dirty="0">
                <a:solidFill>
                  <a:srgbClr val="0070C0"/>
                </a:solidFill>
              </a:rPr>
              <a:t>, Jiří Novák</a:t>
            </a:r>
          </a:p>
          <a:p>
            <a:endParaRPr lang="cs-CZ" sz="2000" dirty="0"/>
          </a:p>
          <a:p>
            <a:r>
              <a:rPr lang="cs-CZ" sz="2000" b="1" dirty="0"/>
              <a:t>Laboratorní blok </a:t>
            </a:r>
            <a:r>
              <a:rPr lang="cs-CZ" sz="2000" dirty="0"/>
              <a:t>(7.11. – 11.11) + plášť, přezůvky, manuál, zápisník, mobil/kalkulačka</a:t>
            </a:r>
          </a:p>
          <a:p>
            <a:pPr marL="444500"/>
            <a:r>
              <a:rPr lang="cs-CZ" sz="2000" dirty="0"/>
              <a:t>Řasy – </a:t>
            </a:r>
            <a:r>
              <a:rPr lang="cs-CZ" sz="2000" dirty="0">
                <a:solidFill>
                  <a:srgbClr val="0070C0"/>
                </a:solidFill>
              </a:rPr>
              <a:t>Zuzana Toušová</a:t>
            </a:r>
          </a:p>
          <a:p>
            <a:pPr marL="444500"/>
            <a:r>
              <a:rPr lang="cs-CZ" sz="2000" dirty="0"/>
              <a:t>Rybí embrya – </a:t>
            </a:r>
            <a:r>
              <a:rPr lang="cs-CZ" sz="2000" dirty="0">
                <a:solidFill>
                  <a:srgbClr val="0070C0"/>
                </a:solidFill>
              </a:rPr>
              <a:t>Marie Smutná</a:t>
            </a:r>
          </a:p>
          <a:p>
            <a:pPr marL="444500"/>
            <a:r>
              <a:rPr lang="cs-CZ" sz="2000" dirty="0"/>
              <a:t>Chvostoskoci – </a:t>
            </a:r>
            <a:r>
              <a:rPr lang="cs-CZ" sz="2000" dirty="0">
                <a:solidFill>
                  <a:srgbClr val="0070C0"/>
                </a:solidFill>
              </a:rPr>
              <a:t>Marek </a:t>
            </a:r>
            <a:r>
              <a:rPr lang="cs-CZ" sz="2000" dirty="0" err="1">
                <a:solidFill>
                  <a:srgbClr val="0070C0"/>
                </a:solidFill>
              </a:rPr>
              <a:t>Šudoma</a:t>
            </a:r>
            <a:endParaRPr lang="cs-CZ" sz="2000" dirty="0">
              <a:solidFill>
                <a:srgbClr val="0070C0"/>
              </a:solidFill>
            </a:endParaRPr>
          </a:p>
          <a:p>
            <a:endParaRPr lang="cs-CZ" sz="2000" dirty="0"/>
          </a:p>
          <a:p>
            <a:r>
              <a:rPr lang="cs-CZ" sz="2000" b="1" dirty="0" err="1"/>
              <a:t>Databázovy</a:t>
            </a:r>
            <a:r>
              <a:rPr lang="cs-CZ" sz="2000" b="1" dirty="0"/>
              <a:t> blok </a:t>
            </a:r>
            <a:r>
              <a:rPr lang="cs-CZ" sz="2000" dirty="0"/>
              <a:t>(středa 9.11. - 9-11?)</a:t>
            </a:r>
          </a:p>
          <a:p>
            <a:pPr marL="444500"/>
            <a:r>
              <a:rPr lang="cs-CZ" sz="2000" dirty="0"/>
              <a:t>Ekotoxikologické databáze, model ECOSAR – </a:t>
            </a:r>
            <a:r>
              <a:rPr lang="cs-CZ" sz="2000" dirty="0">
                <a:solidFill>
                  <a:srgbClr val="0070C0"/>
                </a:solidFill>
              </a:rPr>
              <a:t>Zuzana Toušová</a:t>
            </a:r>
          </a:p>
          <a:p>
            <a:endParaRPr lang="cs-CZ" sz="2000" dirty="0"/>
          </a:p>
          <a:p>
            <a:r>
              <a:rPr lang="cs-CZ" sz="2000" b="1" dirty="0"/>
              <a:t>Závěrečný blok </a:t>
            </a:r>
            <a:r>
              <a:rPr lang="cs-CZ" sz="2000" dirty="0"/>
              <a:t>(středa 16.11/23.11 ??)</a:t>
            </a:r>
          </a:p>
          <a:p>
            <a:pPr marL="444500"/>
            <a:r>
              <a:rPr lang="cs-CZ" sz="2000" dirty="0"/>
              <a:t>Protokoly, zpětná vazba - </a:t>
            </a:r>
            <a:r>
              <a:rPr lang="cs-CZ" sz="2000" dirty="0">
                <a:solidFill>
                  <a:srgbClr val="0070C0"/>
                </a:solidFill>
              </a:rPr>
              <a:t>Zuzana Toušová, Marie Smutná, Marek </a:t>
            </a:r>
            <a:r>
              <a:rPr lang="cs-CZ" sz="2000" dirty="0" err="1">
                <a:solidFill>
                  <a:srgbClr val="0070C0"/>
                </a:solidFill>
              </a:rPr>
              <a:t>Šudoma</a:t>
            </a:r>
            <a:r>
              <a:rPr lang="cs-CZ" sz="2000" dirty="0">
                <a:solidFill>
                  <a:srgbClr val="0070C0"/>
                </a:solidFill>
              </a:rPr>
              <a:t>, Jiří Novák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5486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A8B8DF2-F9C8-416C-920A-15EB904576AF}"/>
              </a:ext>
            </a:extLst>
          </p:cNvPr>
          <p:cNvSpPr txBox="1"/>
          <p:nvPr/>
        </p:nvSpPr>
        <p:spPr>
          <a:xfrm>
            <a:off x="255373" y="181232"/>
            <a:ext cx="11162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E1241 Experimentální a aplikovaná toxikologie a ekotoxi</a:t>
            </a:r>
            <a:r>
              <a:rPr lang="cs-CZ" sz="2400" b="1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kologie</a:t>
            </a:r>
            <a:r>
              <a:rPr lang="cs-CZ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- cvičení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622E878-5421-4141-9080-3D7944409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45" y="734963"/>
            <a:ext cx="8201025" cy="41243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A9AFF46-0BC3-49FC-93A3-486E22F0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695" y="4951354"/>
            <a:ext cx="69056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3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A8B8DF2-F9C8-416C-920A-15EB904576AF}"/>
              </a:ext>
            </a:extLst>
          </p:cNvPr>
          <p:cNvSpPr txBox="1"/>
          <p:nvPr/>
        </p:nvSpPr>
        <p:spPr>
          <a:xfrm>
            <a:off x="255373" y="181232"/>
            <a:ext cx="111622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</a:pP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Test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inhibice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růstu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zelené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řasy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Raphidocelis</a:t>
            </a:r>
            <a:r>
              <a:rPr lang="en-US" sz="2400" b="1" i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subcapitata</a:t>
            </a:r>
            <a:endParaRPr lang="cs-CZ" sz="2400" b="1" kern="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mbria" panose="02040503050406030204" pitchFamily="18" charset="0"/>
            </a:endParaRPr>
          </a:p>
        </p:txBody>
      </p:sp>
      <p:pic>
        <p:nvPicPr>
          <p:cNvPr id="3" name="Obrázek 2" descr="Obsah obrázku interiér, láhev, plavidlo, zelená&#10;&#10;Popis byl vytvořen automaticky">
            <a:extLst>
              <a:ext uri="{FF2B5EF4-FFF2-40B4-BE49-F238E27FC236}">
                <a16:creationId xmlns:a16="http://schemas.microsoft.com/office/drawing/2014/main" id="{DE1036D2-39FF-4E4E-A4A1-10D1C475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2" y="983389"/>
            <a:ext cx="3326556" cy="2213672"/>
          </a:xfrm>
          <a:prstGeom prst="rect">
            <a:avLst/>
          </a:prstGeom>
        </p:spPr>
      </p:pic>
      <p:pic>
        <p:nvPicPr>
          <p:cNvPr id="6" name="Obrázek 5" descr="Obsah obrázku interiér, trouba, vykachlíkované&#10;&#10;Popis byl vytvořen automaticky">
            <a:extLst>
              <a:ext uri="{FF2B5EF4-FFF2-40B4-BE49-F238E27FC236}">
                <a16:creationId xmlns:a16="http://schemas.microsoft.com/office/drawing/2014/main" id="{E12E44C7-E31E-4672-86C9-83A973845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89" y="992945"/>
            <a:ext cx="3918427" cy="22041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583E687-F806-40F1-9FC4-D4553F239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98" y="992945"/>
            <a:ext cx="2938821" cy="220411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2B5E98-803B-43BB-8F6B-1AFAE1E48B23}"/>
              </a:ext>
            </a:extLst>
          </p:cNvPr>
          <p:cNvSpPr txBox="1"/>
          <p:nvPr/>
        </p:nvSpPr>
        <p:spPr>
          <a:xfrm>
            <a:off x="422414" y="3518317"/>
            <a:ext cx="4948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Ředění řasové suspenze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Ředění testované látky – rozpustnost ve vodě, rozpouštědlo?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Ředění pozitivní kontroly – dichroman draselný (ve vodě)</a:t>
            </a:r>
          </a:p>
          <a:p>
            <a:endParaRPr lang="cs-CZ" sz="20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ECC6AB8-673B-4FA8-91D5-405641CF4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768" y="3429000"/>
            <a:ext cx="575614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kupina 49">
            <a:extLst>
              <a:ext uri="{FF2B5EF4-FFF2-40B4-BE49-F238E27FC236}">
                <a16:creationId xmlns:a16="http://schemas.microsoft.com/office/drawing/2014/main" id="{686363E2-3C68-4C1E-85AC-1FDBA77C5085}"/>
              </a:ext>
            </a:extLst>
          </p:cNvPr>
          <p:cNvGrpSpPr/>
          <p:nvPr/>
        </p:nvGrpSpPr>
        <p:grpSpPr>
          <a:xfrm>
            <a:off x="6442476" y="4212865"/>
            <a:ext cx="5338118" cy="2042984"/>
            <a:chOff x="865094" y="1850609"/>
            <a:chExt cx="3985380" cy="1229935"/>
          </a:xfrm>
        </p:grpSpPr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16399827-23B2-4B71-851F-E240F3888F11}"/>
                </a:ext>
              </a:extLst>
            </p:cNvPr>
            <p:cNvGrpSpPr/>
            <p:nvPr/>
          </p:nvGrpSpPr>
          <p:grpSpPr>
            <a:xfrm>
              <a:off x="1785731" y="2656101"/>
              <a:ext cx="283845" cy="422275"/>
              <a:chOff x="5954077" y="3217862"/>
              <a:chExt cx="283845" cy="422275"/>
            </a:xfrm>
          </p:grpSpPr>
          <p:sp>
            <p:nvSpPr>
              <p:cNvPr id="24" name="AutoShape 16">
                <a:extLst>
                  <a:ext uri="{FF2B5EF4-FFF2-40B4-BE49-F238E27FC236}">
                    <a16:creationId xmlns:a16="http://schemas.microsoft.com/office/drawing/2014/main" id="{754BF254-AB5D-4EBB-A0C7-097C7CE1A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077" y="3217862"/>
                <a:ext cx="283845" cy="422275"/>
              </a:xfrm>
              <a:prstGeom prst="flowChartMagneticDisk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5" name="AutoShape 17">
                <a:extLst>
                  <a:ext uri="{FF2B5EF4-FFF2-40B4-BE49-F238E27FC236}">
                    <a16:creationId xmlns:a16="http://schemas.microsoft.com/office/drawing/2014/main" id="{B1CAFB27-F93F-4F4E-B0CA-3F35074FD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077" y="3217862"/>
                <a:ext cx="283845" cy="142875"/>
              </a:xfrm>
              <a:prstGeom prst="flowChartMagneticDisk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1F246392-3B27-43C5-B6BD-B02FB8184C25}"/>
                </a:ext>
              </a:extLst>
            </p:cNvPr>
            <p:cNvGrpSpPr/>
            <p:nvPr/>
          </p:nvGrpSpPr>
          <p:grpSpPr>
            <a:xfrm>
              <a:off x="2542538" y="2667848"/>
              <a:ext cx="283845" cy="398779"/>
              <a:chOff x="0" y="0"/>
              <a:chExt cx="283845" cy="398991"/>
            </a:xfrm>
          </p:grpSpPr>
          <p:sp>
            <p:nvSpPr>
              <p:cNvPr id="27" name="AutoShape 21">
                <a:extLst>
                  <a:ext uri="{FF2B5EF4-FFF2-40B4-BE49-F238E27FC236}">
                    <a16:creationId xmlns:a16="http://schemas.microsoft.com/office/drawing/2014/main" id="{C18BA556-E6E9-4180-9166-E17F70BE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8166"/>
                <a:ext cx="283845" cy="250825"/>
              </a:xfrm>
              <a:prstGeom prst="flowChartMagneticDisk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8" name="AutoShape 22">
                <a:extLst>
                  <a:ext uri="{FF2B5EF4-FFF2-40B4-BE49-F238E27FC236}">
                    <a16:creationId xmlns:a16="http://schemas.microsoft.com/office/drawing/2014/main" id="{12410A90-277B-4B5E-9FD4-9AF75445F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3845" cy="250825"/>
              </a:xfrm>
              <a:prstGeom prst="flowChartMagneticDis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54E7A313-E6CC-4EC4-B301-5C9F0B1C9405}"/>
                </a:ext>
              </a:extLst>
            </p:cNvPr>
            <p:cNvGrpSpPr/>
            <p:nvPr/>
          </p:nvGrpSpPr>
          <p:grpSpPr>
            <a:xfrm>
              <a:off x="3217235" y="2666398"/>
              <a:ext cx="283845" cy="398779"/>
              <a:chOff x="0" y="0"/>
              <a:chExt cx="283845" cy="398991"/>
            </a:xfrm>
          </p:grpSpPr>
          <p:sp>
            <p:nvSpPr>
              <p:cNvPr id="30" name="AutoShape 42">
                <a:extLst>
                  <a:ext uri="{FF2B5EF4-FFF2-40B4-BE49-F238E27FC236}">
                    <a16:creationId xmlns:a16="http://schemas.microsoft.com/office/drawing/2014/main" id="{7988F129-74A1-4476-A78C-C954C51A1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8166"/>
                <a:ext cx="283845" cy="250825"/>
              </a:xfrm>
              <a:prstGeom prst="flowChartMagneticDisk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1" name="AutoShape 43">
                <a:extLst>
                  <a:ext uri="{FF2B5EF4-FFF2-40B4-BE49-F238E27FC236}">
                    <a16:creationId xmlns:a16="http://schemas.microsoft.com/office/drawing/2014/main" id="{B1B4D200-304D-4CFD-8CBC-D3E6C10D0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3845" cy="25082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7DAD5264-4996-4BF0-82A7-A20DB9F3D441}"/>
                </a:ext>
              </a:extLst>
            </p:cNvPr>
            <p:cNvGrpSpPr/>
            <p:nvPr/>
          </p:nvGrpSpPr>
          <p:grpSpPr>
            <a:xfrm>
              <a:off x="3891932" y="2666397"/>
              <a:ext cx="283845" cy="398780"/>
              <a:chOff x="0" y="0"/>
              <a:chExt cx="283845" cy="398992"/>
            </a:xfrm>
          </p:grpSpPr>
          <p:sp>
            <p:nvSpPr>
              <p:cNvPr id="33" name="AutoShape 27">
                <a:extLst>
                  <a:ext uri="{FF2B5EF4-FFF2-40B4-BE49-F238E27FC236}">
                    <a16:creationId xmlns:a16="http://schemas.microsoft.com/office/drawing/2014/main" id="{2778C8EB-D6FF-4DF8-AA4A-425DA695D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8167"/>
                <a:ext cx="283845" cy="250825"/>
              </a:xfrm>
              <a:prstGeom prst="flowChartMagneticDisk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4" name="AutoShape 28">
                <a:extLst>
                  <a:ext uri="{FF2B5EF4-FFF2-40B4-BE49-F238E27FC236}">
                    <a16:creationId xmlns:a16="http://schemas.microsoft.com/office/drawing/2014/main" id="{8CDC0ABC-AEC9-4816-98ED-7D0C79C15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3845" cy="250825"/>
              </a:xfrm>
              <a:prstGeom prst="flowChartMagneticDisk">
                <a:avLst/>
              </a:prstGeom>
              <a:solidFill>
                <a:srgbClr val="FAF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B11C82AF-4308-4C12-872D-F74334587CA9}"/>
                </a:ext>
              </a:extLst>
            </p:cNvPr>
            <p:cNvGrpSpPr/>
            <p:nvPr/>
          </p:nvGrpSpPr>
          <p:grpSpPr>
            <a:xfrm>
              <a:off x="865094" y="2349155"/>
              <a:ext cx="163830" cy="404298"/>
              <a:chOff x="4840760" y="3429000"/>
              <a:chExt cx="163830" cy="404298"/>
            </a:xfrm>
          </p:grpSpPr>
          <p:sp>
            <p:nvSpPr>
              <p:cNvPr id="35" name="AutoShape 9">
                <a:extLst>
                  <a:ext uri="{FF2B5EF4-FFF2-40B4-BE49-F238E27FC236}">
                    <a16:creationId xmlns:a16="http://schemas.microsoft.com/office/drawing/2014/main" id="{41F24463-7EFE-473B-A416-636775282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2665" y="3639623"/>
                <a:ext cx="161925" cy="193675"/>
              </a:xfrm>
              <a:prstGeom prst="flowChartMagneticDisk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6" name="AutoShape 9">
                <a:extLst>
                  <a:ext uri="{FF2B5EF4-FFF2-40B4-BE49-F238E27FC236}">
                    <a16:creationId xmlns:a16="http://schemas.microsoft.com/office/drawing/2014/main" id="{7C64C424-6A6E-4F1B-A2CA-2E7D197D7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760" y="3429000"/>
                <a:ext cx="163830" cy="331908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8501A7E2-660B-4456-B5A4-3092A64AC8EB}"/>
                </a:ext>
              </a:extLst>
            </p:cNvPr>
            <p:cNvGrpSpPr/>
            <p:nvPr/>
          </p:nvGrpSpPr>
          <p:grpSpPr>
            <a:xfrm>
              <a:off x="4566629" y="2681764"/>
              <a:ext cx="283845" cy="398780"/>
              <a:chOff x="0" y="0"/>
              <a:chExt cx="283845" cy="398992"/>
            </a:xfrm>
          </p:grpSpPr>
          <p:sp>
            <p:nvSpPr>
              <p:cNvPr id="40" name="AutoShape 27">
                <a:extLst>
                  <a:ext uri="{FF2B5EF4-FFF2-40B4-BE49-F238E27FC236}">
                    <a16:creationId xmlns:a16="http://schemas.microsoft.com/office/drawing/2014/main" id="{A2A985AD-6C0D-4042-B2DA-6520C844A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8167"/>
                <a:ext cx="283845" cy="250825"/>
              </a:xfrm>
              <a:prstGeom prst="flowChartMagneticDisk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41" name="AutoShape 28">
                <a:extLst>
                  <a:ext uri="{FF2B5EF4-FFF2-40B4-BE49-F238E27FC236}">
                    <a16:creationId xmlns:a16="http://schemas.microsoft.com/office/drawing/2014/main" id="{5E518C97-3B48-4D5A-97E9-3B22C9C83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3845" cy="250825"/>
              </a:xfrm>
              <a:prstGeom prst="flowChartMagneticDisk">
                <a:avLst/>
              </a:prstGeom>
              <a:solidFill>
                <a:srgbClr val="FAF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44" name="Šipka: zahnutá dolů 43">
              <a:extLst>
                <a:ext uri="{FF2B5EF4-FFF2-40B4-BE49-F238E27FC236}">
                  <a16:creationId xmlns:a16="http://schemas.microsoft.com/office/drawing/2014/main" id="{7F82E272-671E-4EAD-851D-2EC078C37834}"/>
                </a:ext>
              </a:extLst>
            </p:cNvPr>
            <p:cNvSpPr/>
            <p:nvPr/>
          </p:nvSpPr>
          <p:spPr>
            <a:xfrm>
              <a:off x="1144270" y="1850609"/>
              <a:ext cx="792204" cy="498510"/>
            </a:xfrm>
            <a:prstGeom prst="curvedDownArrow">
              <a:avLst>
                <a:gd name="adj1" fmla="val 18493"/>
                <a:gd name="adj2" fmla="val 36569"/>
                <a:gd name="adj3" fmla="val 349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5" name="Šipka: zahnutá dolů 44">
              <a:extLst>
                <a:ext uri="{FF2B5EF4-FFF2-40B4-BE49-F238E27FC236}">
                  <a16:creationId xmlns:a16="http://schemas.microsoft.com/office/drawing/2014/main" id="{A3A900A5-113B-43E9-9E6C-2ABDFCBC5988}"/>
                </a:ext>
              </a:extLst>
            </p:cNvPr>
            <p:cNvSpPr/>
            <p:nvPr/>
          </p:nvSpPr>
          <p:spPr>
            <a:xfrm>
              <a:off x="2069576" y="2225680"/>
              <a:ext cx="561543" cy="331908"/>
            </a:xfrm>
            <a:prstGeom prst="curvedDownArrow">
              <a:avLst>
                <a:gd name="adj1" fmla="val 18493"/>
                <a:gd name="adj2" fmla="val 36569"/>
                <a:gd name="adj3" fmla="val 349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6" name="Šipka: zahnutá dolů 45">
              <a:extLst>
                <a:ext uri="{FF2B5EF4-FFF2-40B4-BE49-F238E27FC236}">
                  <a16:creationId xmlns:a16="http://schemas.microsoft.com/office/drawing/2014/main" id="{2C446E65-7385-4B61-BBCF-862AC2983500}"/>
                </a:ext>
              </a:extLst>
            </p:cNvPr>
            <p:cNvSpPr/>
            <p:nvPr/>
          </p:nvSpPr>
          <p:spPr>
            <a:xfrm>
              <a:off x="2804776" y="2210747"/>
              <a:ext cx="561543" cy="331908"/>
            </a:xfrm>
            <a:prstGeom prst="curvedDownArrow">
              <a:avLst>
                <a:gd name="adj1" fmla="val 18493"/>
                <a:gd name="adj2" fmla="val 36569"/>
                <a:gd name="adj3" fmla="val 349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7" name="Šipka: zahnutá dolů 46">
              <a:extLst>
                <a:ext uri="{FF2B5EF4-FFF2-40B4-BE49-F238E27FC236}">
                  <a16:creationId xmlns:a16="http://schemas.microsoft.com/office/drawing/2014/main" id="{252F66F7-7724-4991-80C3-349D62C101F7}"/>
                </a:ext>
              </a:extLst>
            </p:cNvPr>
            <p:cNvSpPr/>
            <p:nvPr/>
          </p:nvSpPr>
          <p:spPr>
            <a:xfrm>
              <a:off x="3501080" y="2210747"/>
              <a:ext cx="561543" cy="331908"/>
            </a:xfrm>
            <a:prstGeom prst="curvedDownArrow">
              <a:avLst>
                <a:gd name="adj1" fmla="val 18493"/>
                <a:gd name="adj2" fmla="val 36569"/>
                <a:gd name="adj3" fmla="val 349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8" name="Šipka: zahnutá dolů 47">
              <a:extLst>
                <a:ext uri="{FF2B5EF4-FFF2-40B4-BE49-F238E27FC236}">
                  <a16:creationId xmlns:a16="http://schemas.microsoft.com/office/drawing/2014/main" id="{2ED4CC06-2D66-4FA8-834C-06B962E1A0C9}"/>
                </a:ext>
              </a:extLst>
            </p:cNvPr>
            <p:cNvSpPr/>
            <p:nvPr/>
          </p:nvSpPr>
          <p:spPr>
            <a:xfrm>
              <a:off x="4210491" y="2183201"/>
              <a:ext cx="561543" cy="331908"/>
            </a:xfrm>
            <a:prstGeom prst="curvedDownArrow">
              <a:avLst>
                <a:gd name="adj1" fmla="val 18493"/>
                <a:gd name="adj2" fmla="val 36569"/>
                <a:gd name="adj3" fmla="val 349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FC9ED53A-78CD-4435-9462-74C32DD42E4F}"/>
              </a:ext>
            </a:extLst>
          </p:cNvPr>
          <p:cNvSpPr txBox="1"/>
          <p:nvPr/>
        </p:nvSpPr>
        <p:spPr>
          <a:xfrm>
            <a:off x="5176629" y="4978208"/>
            <a:ext cx="1024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Triclosan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XX mg/L</a:t>
            </a:r>
          </a:p>
          <a:p>
            <a:r>
              <a:rPr lang="cs-CZ" dirty="0"/>
              <a:t>v </a:t>
            </a:r>
            <a:r>
              <a:rPr lang="cs-CZ" dirty="0" err="1"/>
              <a:t>MeOH</a:t>
            </a:r>
            <a:endParaRPr lang="cs-CZ" dirty="0"/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9DEF50F2-9DAD-4C3B-8B1B-26467D0D58CC}"/>
              </a:ext>
            </a:extLst>
          </p:cNvPr>
          <p:cNvSpPr txBox="1"/>
          <p:nvPr/>
        </p:nvSpPr>
        <p:spPr>
          <a:xfrm>
            <a:off x="563563" y="360363"/>
            <a:ext cx="138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Jamka 250uL</a:t>
            </a: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402C8763-26EF-4889-AD85-3BCE93489BDC}"/>
              </a:ext>
            </a:extLst>
          </p:cNvPr>
          <p:cNvGrpSpPr/>
          <p:nvPr/>
        </p:nvGrpSpPr>
        <p:grpSpPr>
          <a:xfrm>
            <a:off x="1162177" y="853437"/>
            <a:ext cx="5431663" cy="1025610"/>
            <a:chOff x="3196402" y="934994"/>
            <a:chExt cx="5431663" cy="1025610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FD55A1D7-151D-4128-B564-D228F207B35D}"/>
                </a:ext>
              </a:extLst>
            </p:cNvPr>
            <p:cNvGrpSpPr/>
            <p:nvPr/>
          </p:nvGrpSpPr>
          <p:grpSpPr>
            <a:xfrm>
              <a:off x="3196402" y="934994"/>
              <a:ext cx="642552" cy="1025610"/>
              <a:chOff x="1902940" y="967946"/>
              <a:chExt cx="642552" cy="1025610"/>
            </a:xfrm>
          </p:grpSpPr>
          <p:sp>
            <p:nvSpPr>
              <p:cNvPr id="51" name="Válec 50">
                <a:extLst>
                  <a:ext uri="{FF2B5EF4-FFF2-40B4-BE49-F238E27FC236}">
                    <a16:creationId xmlns:a16="http://schemas.microsoft.com/office/drawing/2014/main" id="{14DE23B8-5030-4D10-AB88-DA33C34E7DB4}"/>
                  </a:ext>
                </a:extLst>
              </p:cNvPr>
              <p:cNvSpPr/>
              <p:nvPr/>
            </p:nvSpPr>
            <p:spPr>
              <a:xfrm>
                <a:off x="1902940" y="1408670"/>
                <a:ext cx="642552" cy="584886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Válec 51">
                <a:extLst>
                  <a:ext uri="{FF2B5EF4-FFF2-40B4-BE49-F238E27FC236}">
                    <a16:creationId xmlns:a16="http://schemas.microsoft.com/office/drawing/2014/main" id="{F6D49023-A669-4A17-A004-01F3B16CBBF7}"/>
                  </a:ext>
                </a:extLst>
              </p:cNvPr>
              <p:cNvSpPr/>
              <p:nvPr/>
            </p:nvSpPr>
            <p:spPr>
              <a:xfrm>
                <a:off x="1902940" y="967946"/>
                <a:ext cx="642552" cy="584886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DEBF8DCE-8D0E-41F4-841F-FD098FB5FBC0}"/>
                </a:ext>
              </a:extLst>
            </p:cNvPr>
            <p:cNvSpPr txBox="1"/>
            <p:nvPr/>
          </p:nvSpPr>
          <p:spPr>
            <a:xfrm>
              <a:off x="3949292" y="1038323"/>
              <a:ext cx="3190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řasová suspenze v médiu</a:t>
              </a:r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918EF825-B6D7-419C-B219-77D95D175896}"/>
                </a:ext>
              </a:extLst>
            </p:cNvPr>
            <p:cNvSpPr txBox="1"/>
            <p:nvPr/>
          </p:nvSpPr>
          <p:spPr>
            <a:xfrm>
              <a:off x="3941333" y="1497199"/>
              <a:ext cx="4686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médium + testovaná látka/rozpouštědlo</a:t>
              </a:r>
            </a:p>
          </p:txBody>
        </p:sp>
      </p:grp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6F15ADE-B512-4CF9-83F1-26E09C34FF8B}"/>
              </a:ext>
            </a:extLst>
          </p:cNvPr>
          <p:cNvSpPr txBox="1"/>
          <p:nvPr/>
        </p:nvSpPr>
        <p:spPr>
          <a:xfrm>
            <a:off x="374650" y="2095371"/>
            <a:ext cx="857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125 </a:t>
            </a:r>
            <a:r>
              <a:rPr lang="cs-CZ" dirty="0" err="1"/>
              <a:t>uL</a:t>
            </a:r>
            <a:r>
              <a:rPr lang="cs-CZ" dirty="0"/>
              <a:t> médium + testovaná látka/rozpouštědlo – koncentrace se v jamce 2x sníží (rozředí)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6A257A47-5B06-428F-B7F1-C99937D796D9}"/>
              </a:ext>
            </a:extLst>
          </p:cNvPr>
          <p:cNvSpPr txBox="1"/>
          <p:nvPr/>
        </p:nvSpPr>
        <p:spPr>
          <a:xfrm>
            <a:off x="368300" y="2673032"/>
            <a:ext cx="1090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 </a:t>
            </a:r>
            <a:r>
              <a:rPr lang="cs-CZ" dirty="0" err="1"/>
              <a:t>triclosan</a:t>
            </a:r>
            <a:r>
              <a:rPr lang="cs-CZ" dirty="0"/>
              <a:t>: cílová koncentrace v jamce </a:t>
            </a:r>
            <a:r>
              <a:rPr lang="cs-CZ" b="1" dirty="0"/>
              <a:t>500 </a:t>
            </a:r>
            <a:r>
              <a:rPr lang="cs-CZ" b="1" dirty="0" err="1"/>
              <a:t>ug</a:t>
            </a:r>
            <a:r>
              <a:rPr lang="cs-CZ" b="1" dirty="0"/>
              <a:t>/L – 166 </a:t>
            </a:r>
            <a:r>
              <a:rPr lang="cs-CZ" b="1" dirty="0" err="1"/>
              <a:t>ug</a:t>
            </a:r>
            <a:r>
              <a:rPr lang="cs-CZ" b="1" dirty="0"/>
              <a:t>/L – 55.5 </a:t>
            </a:r>
            <a:r>
              <a:rPr lang="cs-CZ" b="1" dirty="0" err="1"/>
              <a:t>ug</a:t>
            </a:r>
            <a:r>
              <a:rPr lang="cs-CZ" b="1" dirty="0"/>
              <a:t>/L – 18.5 </a:t>
            </a:r>
            <a:r>
              <a:rPr lang="cs-CZ" b="1" dirty="0" err="1"/>
              <a:t>ug</a:t>
            </a:r>
            <a:r>
              <a:rPr lang="cs-CZ" b="1" dirty="0"/>
              <a:t>/L – 6.2 </a:t>
            </a:r>
            <a:r>
              <a:rPr lang="cs-CZ" b="1" dirty="0" err="1"/>
              <a:t>ug</a:t>
            </a:r>
            <a:r>
              <a:rPr lang="cs-CZ" b="1" dirty="0"/>
              <a:t>/L </a:t>
            </a:r>
            <a:r>
              <a:rPr lang="cs-CZ" dirty="0"/>
              <a:t>(3x ředicí řada)</a:t>
            </a:r>
          </a:p>
          <a:p>
            <a:r>
              <a:rPr lang="cs-CZ" dirty="0" err="1"/>
              <a:t>Triclosan</a:t>
            </a:r>
            <a:r>
              <a:rPr lang="cs-CZ" dirty="0"/>
              <a:t> rozpuštěný v </a:t>
            </a:r>
            <a:r>
              <a:rPr lang="cs-CZ" dirty="0" err="1"/>
              <a:t>MeOH</a:t>
            </a:r>
            <a:r>
              <a:rPr lang="cs-CZ" dirty="0"/>
              <a:t>: c= </a:t>
            </a:r>
            <a:r>
              <a:rPr lang="cs-CZ" b="1" dirty="0">
                <a:solidFill>
                  <a:srgbClr val="FF0000"/>
                </a:solidFill>
              </a:rPr>
              <a:t>XX mg/L</a:t>
            </a:r>
          </a:p>
          <a:p>
            <a:r>
              <a:rPr lang="cs-CZ" dirty="0"/>
              <a:t>Maximální obsah rozpouštědla v testovém systému – </a:t>
            </a:r>
            <a:r>
              <a:rPr lang="cs-CZ" dirty="0">
                <a:solidFill>
                  <a:srgbClr val="FF0000"/>
                </a:solidFill>
              </a:rPr>
              <a:t>0.5%</a:t>
            </a:r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00E92316-B557-489A-8C3A-B9B2ED57A75E}"/>
              </a:ext>
            </a:extLst>
          </p:cNvPr>
          <p:cNvGrpSpPr/>
          <p:nvPr/>
        </p:nvGrpSpPr>
        <p:grpSpPr>
          <a:xfrm>
            <a:off x="354806" y="3810267"/>
            <a:ext cx="5554606" cy="1025610"/>
            <a:chOff x="3196402" y="934994"/>
            <a:chExt cx="8132441" cy="1025610"/>
          </a:xfrm>
        </p:grpSpPr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85F3A09D-54E3-45E1-8B67-C5E8C0149E05}"/>
                </a:ext>
              </a:extLst>
            </p:cNvPr>
            <p:cNvGrpSpPr/>
            <p:nvPr/>
          </p:nvGrpSpPr>
          <p:grpSpPr>
            <a:xfrm>
              <a:off x="3196402" y="934994"/>
              <a:ext cx="642552" cy="1025610"/>
              <a:chOff x="1902940" y="967946"/>
              <a:chExt cx="642552" cy="1025610"/>
            </a:xfrm>
          </p:grpSpPr>
          <p:sp>
            <p:nvSpPr>
              <p:cNvPr id="64" name="Válec 63">
                <a:extLst>
                  <a:ext uri="{FF2B5EF4-FFF2-40B4-BE49-F238E27FC236}">
                    <a16:creationId xmlns:a16="http://schemas.microsoft.com/office/drawing/2014/main" id="{BCA11080-B946-45C1-B0E0-E04EECE17EB0}"/>
                  </a:ext>
                </a:extLst>
              </p:cNvPr>
              <p:cNvSpPr/>
              <p:nvPr/>
            </p:nvSpPr>
            <p:spPr>
              <a:xfrm>
                <a:off x="1902940" y="1408670"/>
                <a:ext cx="642552" cy="584886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Válec 64">
                <a:extLst>
                  <a:ext uri="{FF2B5EF4-FFF2-40B4-BE49-F238E27FC236}">
                    <a16:creationId xmlns:a16="http://schemas.microsoft.com/office/drawing/2014/main" id="{B51FAA98-ACC0-433B-92E3-DF01A473D866}"/>
                  </a:ext>
                </a:extLst>
              </p:cNvPr>
              <p:cNvSpPr/>
              <p:nvPr/>
            </p:nvSpPr>
            <p:spPr>
              <a:xfrm>
                <a:off x="1902940" y="967946"/>
                <a:ext cx="642552" cy="584886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8403B984-06F9-4764-BE70-521EC0597595}"/>
                </a:ext>
              </a:extLst>
            </p:cNvPr>
            <p:cNvSpPr txBox="1"/>
            <p:nvPr/>
          </p:nvSpPr>
          <p:spPr>
            <a:xfrm>
              <a:off x="3949292" y="1038323"/>
              <a:ext cx="3190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řasová suspenze v médiu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A1CF136B-F828-4A58-B8B3-349C68560966}"/>
                </a:ext>
              </a:extLst>
            </p:cNvPr>
            <p:cNvSpPr txBox="1"/>
            <p:nvPr/>
          </p:nvSpPr>
          <p:spPr>
            <a:xfrm>
              <a:off x="3941332" y="1497199"/>
              <a:ext cx="7387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médium + testovaná látka v rozpouštědle </a:t>
              </a:r>
              <a:r>
                <a:rPr lang="cs-CZ" dirty="0">
                  <a:solidFill>
                    <a:srgbClr val="FF0000"/>
                  </a:solidFill>
                </a:rPr>
                <a:t>1%</a:t>
              </a:r>
            </a:p>
          </p:txBody>
        </p:sp>
      </p:grp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1216BC5E-2A85-4A2B-8E6A-DF937E5D118B}"/>
              </a:ext>
            </a:extLst>
          </p:cNvPr>
          <p:cNvSpPr txBox="1"/>
          <p:nvPr/>
        </p:nvSpPr>
        <p:spPr>
          <a:xfrm>
            <a:off x="7551137" y="63530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1485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3D430ADF-62FB-4098-90DA-70C27F8BA5B1}"/>
              </a:ext>
            </a:extLst>
          </p:cNvPr>
          <p:cNvSpPr txBox="1"/>
          <p:nvPr/>
        </p:nvSpPr>
        <p:spPr>
          <a:xfrm>
            <a:off x="8553009" y="63530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1000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D2F59F2F-2E73-4FCC-B4FD-3D863D84EE9A}"/>
              </a:ext>
            </a:extLst>
          </p:cNvPr>
          <p:cNvSpPr txBox="1"/>
          <p:nvPr/>
        </p:nvSpPr>
        <p:spPr>
          <a:xfrm>
            <a:off x="9456715" y="63485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1000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D16D2763-532C-4791-B518-59BEAEC48F83}"/>
              </a:ext>
            </a:extLst>
          </p:cNvPr>
          <p:cNvSpPr txBox="1"/>
          <p:nvPr/>
        </p:nvSpPr>
        <p:spPr>
          <a:xfrm>
            <a:off x="10398955" y="63530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1000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69AC5B88-AF0B-44FE-B38C-0AA9244716F6}"/>
              </a:ext>
            </a:extLst>
          </p:cNvPr>
          <p:cNvSpPr txBox="1"/>
          <p:nvPr/>
        </p:nvSpPr>
        <p:spPr>
          <a:xfrm>
            <a:off x="11264127" y="63485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1000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8A38EB89-32ED-4D9A-8305-73C2AFCEB0A7}"/>
              </a:ext>
            </a:extLst>
          </p:cNvPr>
          <p:cNvSpPr txBox="1"/>
          <p:nvPr/>
        </p:nvSpPr>
        <p:spPr>
          <a:xfrm>
            <a:off x="8922964" y="3823038"/>
            <a:ext cx="1340058" cy="36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Objemy v </a:t>
            </a:r>
            <a:r>
              <a:rPr lang="cs-CZ" dirty="0" err="1">
                <a:solidFill>
                  <a:srgbClr val="0070C0"/>
                </a:solidFill>
              </a:rPr>
              <a:t>uL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3775A862-58A0-48F7-A3F5-4A365A14D2D5}"/>
              </a:ext>
            </a:extLst>
          </p:cNvPr>
          <p:cNvSpPr txBox="1"/>
          <p:nvPr/>
        </p:nvSpPr>
        <p:spPr>
          <a:xfrm>
            <a:off x="6899561" y="379975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15 </a:t>
            </a:r>
            <a:r>
              <a:rPr lang="cs-CZ" dirty="0">
                <a:solidFill>
                  <a:srgbClr val="FF0000"/>
                </a:solidFill>
              </a:rPr>
              <a:t>(1%)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7E17B8EE-F020-42C7-8955-5DCEB8951BA3}"/>
              </a:ext>
            </a:extLst>
          </p:cNvPr>
          <p:cNvSpPr txBox="1"/>
          <p:nvPr/>
        </p:nvSpPr>
        <p:spPr>
          <a:xfrm>
            <a:off x="8181667" y="439598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500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AEF9E9D3-55AD-471F-868F-BF8B0F46DD34}"/>
              </a:ext>
            </a:extLst>
          </p:cNvPr>
          <p:cNvSpPr txBox="1"/>
          <p:nvPr/>
        </p:nvSpPr>
        <p:spPr>
          <a:xfrm>
            <a:off x="9097162" y="43724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500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CCC46FA6-3937-4ED8-A1E0-6D188ED524A7}"/>
              </a:ext>
            </a:extLst>
          </p:cNvPr>
          <p:cNvSpPr txBox="1"/>
          <p:nvPr/>
        </p:nvSpPr>
        <p:spPr>
          <a:xfrm>
            <a:off x="10074751" y="434820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500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F7487B5E-2634-4517-947D-FC05200221E2}"/>
              </a:ext>
            </a:extLst>
          </p:cNvPr>
          <p:cNvSpPr txBox="1"/>
          <p:nvPr/>
        </p:nvSpPr>
        <p:spPr>
          <a:xfrm>
            <a:off x="11060531" y="4320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500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F135D9B1-8204-45B9-A05B-509A32324F13}"/>
              </a:ext>
            </a:extLst>
          </p:cNvPr>
          <p:cNvSpPr txBox="1"/>
          <p:nvPr/>
        </p:nvSpPr>
        <p:spPr>
          <a:xfrm>
            <a:off x="7617358" y="5788151"/>
            <a:ext cx="652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1000 </a:t>
            </a:r>
            <a:r>
              <a:rPr lang="cs-CZ" sz="1200" b="1" dirty="0" err="1"/>
              <a:t>ug</a:t>
            </a:r>
            <a:r>
              <a:rPr lang="cs-CZ" sz="1200" b="1" dirty="0"/>
              <a:t>/L </a:t>
            </a:r>
            <a:endParaRPr lang="cs-CZ" sz="1200" dirty="0"/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61FC75DE-87C2-4212-8F17-765D1713EF9A}"/>
              </a:ext>
            </a:extLst>
          </p:cNvPr>
          <p:cNvSpPr txBox="1"/>
          <p:nvPr/>
        </p:nvSpPr>
        <p:spPr>
          <a:xfrm>
            <a:off x="8657341" y="5753482"/>
            <a:ext cx="652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332 </a:t>
            </a:r>
            <a:r>
              <a:rPr lang="cs-CZ" sz="1200" b="1" dirty="0" err="1"/>
              <a:t>ug</a:t>
            </a:r>
            <a:r>
              <a:rPr lang="cs-CZ" sz="1200" b="1" dirty="0"/>
              <a:t>/L </a:t>
            </a:r>
            <a:endParaRPr lang="cs-CZ" sz="1200" dirty="0"/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710A3099-4571-4147-A47C-5B3D02188FE1}"/>
              </a:ext>
            </a:extLst>
          </p:cNvPr>
          <p:cNvSpPr txBox="1"/>
          <p:nvPr/>
        </p:nvSpPr>
        <p:spPr>
          <a:xfrm>
            <a:off x="9571027" y="5764966"/>
            <a:ext cx="652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111 </a:t>
            </a:r>
            <a:r>
              <a:rPr lang="cs-CZ" sz="1200" b="1" dirty="0" err="1"/>
              <a:t>ug</a:t>
            </a:r>
            <a:r>
              <a:rPr lang="cs-CZ" sz="1200" b="1" dirty="0"/>
              <a:t>/L </a:t>
            </a:r>
            <a:endParaRPr lang="cs-CZ" sz="1200" dirty="0"/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3EE14C48-A472-4903-BE8B-8DB17385FFD4}"/>
              </a:ext>
            </a:extLst>
          </p:cNvPr>
          <p:cNvSpPr txBox="1"/>
          <p:nvPr/>
        </p:nvSpPr>
        <p:spPr>
          <a:xfrm>
            <a:off x="10457264" y="5728219"/>
            <a:ext cx="652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37 </a:t>
            </a:r>
            <a:r>
              <a:rPr lang="cs-CZ" sz="1200" b="1" dirty="0" err="1"/>
              <a:t>ug</a:t>
            </a:r>
            <a:r>
              <a:rPr lang="cs-CZ" sz="1200" b="1" dirty="0"/>
              <a:t>/L </a:t>
            </a:r>
            <a:endParaRPr lang="cs-CZ" sz="1200" dirty="0"/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3C1AC74C-05E7-4FC3-99D3-8E30715E8C8A}"/>
              </a:ext>
            </a:extLst>
          </p:cNvPr>
          <p:cNvSpPr txBox="1"/>
          <p:nvPr/>
        </p:nvSpPr>
        <p:spPr>
          <a:xfrm>
            <a:off x="11371417" y="5764965"/>
            <a:ext cx="652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12.3</a:t>
            </a:r>
          </a:p>
          <a:p>
            <a:r>
              <a:rPr lang="cs-CZ" sz="1200" b="1" dirty="0" err="1"/>
              <a:t>ug</a:t>
            </a:r>
            <a:r>
              <a:rPr lang="cs-CZ" sz="1200" b="1" dirty="0"/>
              <a:t>/L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5219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ovéPole 58">
            <a:extLst>
              <a:ext uri="{FF2B5EF4-FFF2-40B4-BE49-F238E27FC236}">
                <a16:creationId xmlns:a16="http://schemas.microsoft.com/office/drawing/2014/main" id="{6A257A47-5B06-428F-B7F1-C99937D796D9}"/>
              </a:ext>
            </a:extLst>
          </p:cNvPr>
          <p:cNvSpPr txBox="1"/>
          <p:nvPr/>
        </p:nvSpPr>
        <p:spPr>
          <a:xfrm>
            <a:off x="390893" y="409583"/>
            <a:ext cx="1090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 </a:t>
            </a:r>
            <a:r>
              <a:rPr lang="cs-CZ" dirty="0" err="1"/>
              <a:t>triclosan</a:t>
            </a:r>
            <a:r>
              <a:rPr lang="cs-CZ" dirty="0"/>
              <a:t>: cílová koncentrace v jamce </a:t>
            </a:r>
            <a:r>
              <a:rPr lang="cs-CZ" b="1" dirty="0"/>
              <a:t>500 </a:t>
            </a:r>
            <a:r>
              <a:rPr lang="cs-CZ" b="1" dirty="0" err="1"/>
              <a:t>ug</a:t>
            </a:r>
            <a:r>
              <a:rPr lang="cs-CZ" b="1" dirty="0"/>
              <a:t>/L – 166 </a:t>
            </a:r>
            <a:r>
              <a:rPr lang="cs-CZ" b="1" dirty="0" err="1"/>
              <a:t>ug</a:t>
            </a:r>
            <a:r>
              <a:rPr lang="cs-CZ" b="1" dirty="0"/>
              <a:t>/L – 55.5 </a:t>
            </a:r>
            <a:r>
              <a:rPr lang="cs-CZ" b="1" dirty="0" err="1"/>
              <a:t>ug</a:t>
            </a:r>
            <a:r>
              <a:rPr lang="cs-CZ" b="1" dirty="0"/>
              <a:t>/L – 18.5 </a:t>
            </a:r>
            <a:r>
              <a:rPr lang="cs-CZ" b="1" dirty="0" err="1"/>
              <a:t>ug</a:t>
            </a:r>
            <a:r>
              <a:rPr lang="cs-CZ" b="1" dirty="0"/>
              <a:t>/L – 6.2 </a:t>
            </a:r>
            <a:r>
              <a:rPr lang="cs-CZ" b="1" dirty="0" err="1"/>
              <a:t>ug</a:t>
            </a:r>
            <a:r>
              <a:rPr lang="cs-CZ" b="1" dirty="0"/>
              <a:t>/L </a:t>
            </a:r>
            <a:r>
              <a:rPr lang="cs-CZ" dirty="0"/>
              <a:t>(3x ředicí řada)</a:t>
            </a:r>
          </a:p>
          <a:p>
            <a:r>
              <a:rPr lang="cs-CZ" dirty="0" err="1"/>
              <a:t>Triclosan</a:t>
            </a:r>
            <a:r>
              <a:rPr lang="cs-CZ" dirty="0"/>
              <a:t> rozpuštěný v </a:t>
            </a:r>
            <a:r>
              <a:rPr lang="cs-CZ" dirty="0" err="1"/>
              <a:t>MeOH</a:t>
            </a:r>
            <a:r>
              <a:rPr lang="cs-CZ" dirty="0"/>
              <a:t>: c= </a:t>
            </a:r>
            <a:r>
              <a:rPr lang="cs-CZ" b="1" dirty="0">
                <a:solidFill>
                  <a:srgbClr val="FF0000"/>
                </a:solidFill>
              </a:rPr>
              <a:t>XX mg/L</a:t>
            </a:r>
          </a:p>
          <a:p>
            <a:r>
              <a:rPr lang="cs-CZ" dirty="0"/>
              <a:t>Maximální obsah rozpouštědla v testovém systému – 0.5%</a:t>
            </a:r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00E92316-B557-489A-8C3A-B9B2ED57A75E}"/>
              </a:ext>
            </a:extLst>
          </p:cNvPr>
          <p:cNvGrpSpPr/>
          <p:nvPr/>
        </p:nvGrpSpPr>
        <p:grpSpPr>
          <a:xfrm>
            <a:off x="390893" y="1747279"/>
            <a:ext cx="5554606" cy="1025610"/>
            <a:chOff x="3196402" y="934994"/>
            <a:chExt cx="8132441" cy="1025610"/>
          </a:xfrm>
        </p:grpSpPr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85F3A09D-54E3-45E1-8B67-C5E8C0149E05}"/>
                </a:ext>
              </a:extLst>
            </p:cNvPr>
            <p:cNvGrpSpPr/>
            <p:nvPr/>
          </p:nvGrpSpPr>
          <p:grpSpPr>
            <a:xfrm>
              <a:off x="3196402" y="934994"/>
              <a:ext cx="642552" cy="1025610"/>
              <a:chOff x="1902940" y="967946"/>
              <a:chExt cx="642552" cy="1025610"/>
            </a:xfrm>
          </p:grpSpPr>
          <p:sp>
            <p:nvSpPr>
              <p:cNvPr id="64" name="Válec 63">
                <a:extLst>
                  <a:ext uri="{FF2B5EF4-FFF2-40B4-BE49-F238E27FC236}">
                    <a16:creationId xmlns:a16="http://schemas.microsoft.com/office/drawing/2014/main" id="{BCA11080-B946-45C1-B0E0-E04EECE17EB0}"/>
                  </a:ext>
                </a:extLst>
              </p:cNvPr>
              <p:cNvSpPr/>
              <p:nvPr/>
            </p:nvSpPr>
            <p:spPr>
              <a:xfrm>
                <a:off x="1902940" y="1408670"/>
                <a:ext cx="642552" cy="584886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Válec 64">
                <a:extLst>
                  <a:ext uri="{FF2B5EF4-FFF2-40B4-BE49-F238E27FC236}">
                    <a16:creationId xmlns:a16="http://schemas.microsoft.com/office/drawing/2014/main" id="{B51FAA98-ACC0-433B-92E3-DF01A473D866}"/>
                  </a:ext>
                </a:extLst>
              </p:cNvPr>
              <p:cNvSpPr/>
              <p:nvPr/>
            </p:nvSpPr>
            <p:spPr>
              <a:xfrm>
                <a:off x="1902940" y="967946"/>
                <a:ext cx="642552" cy="584886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8403B984-06F9-4764-BE70-521EC0597595}"/>
                </a:ext>
              </a:extLst>
            </p:cNvPr>
            <p:cNvSpPr txBox="1"/>
            <p:nvPr/>
          </p:nvSpPr>
          <p:spPr>
            <a:xfrm>
              <a:off x="3949292" y="1038323"/>
              <a:ext cx="3190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řasová suspenze v médiu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A1CF136B-F828-4A58-B8B3-349C68560966}"/>
                </a:ext>
              </a:extLst>
            </p:cNvPr>
            <p:cNvSpPr txBox="1"/>
            <p:nvPr/>
          </p:nvSpPr>
          <p:spPr>
            <a:xfrm>
              <a:off x="3941332" y="1497199"/>
              <a:ext cx="7387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médium + testovaná látka v rozpouštědle </a:t>
              </a:r>
              <a:r>
                <a:rPr lang="cs-CZ" dirty="0">
                  <a:solidFill>
                    <a:srgbClr val="FF0000"/>
                  </a:solidFill>
                </a:rPr>
                <a:t>1%</a:t>
              </a: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CE64BBE-1B39-4392-8E84-4213BFC3DAE1}"/>
              </a:ext>
            </a:extLst>
          </p:cNvPr>
          <p:cNvGrpSpPr/>
          <p:nvPr/>
        </p:nvGrpSpPr>
        <p:grpSpPr>
          <a:xfrm>
            <a:off x="493025" y="3070099"/>
            <a:ext cx="7115654" cy="2911474"/>
            <a:chOff x="4908507" y="3810899"/>
            <a:chExt cx="7115654" cy="2911474"/>
          </a:xfrm>
        </p:grpSpPr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FC9ED53A-78CD-4435-9462-74C32DD42E4F}"/>
                </a:ext>
              </a:extLst>
            </p:cNvPr>
            <p:cNvSpPr txBox="1"/>
            <p:nvPr/>
          </p:nvSpPr>
          <p:spPr>
            <a:xfrm>
              <a:off x="4908507" y="4369252"/>
              <a:ext cx="10777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Triclosan</a:t>
              </a:r>
              <a:endParaRPr lang="cs-CZ" dirty="0"/>
            </a:p>
            <a:p>
              <a:r>
                <a:rPr lang="cs-CZ" dirty="0">
                  <a:solidFill>
                    <a:srgbClr val="FF0000"/>
                  </a:solidFill>
                </a:rPr>
                <a:t>100 mg/L</a:t>
              </a:r>
            </a:p>
            <a:p>
              <a:r>
                <a:rPr lang="cs-CZ" dirty="0"/>
                <a:t>v </a:t>
              </a:r>
              <a:r>
                <a:rPr lang="cs-CZ" dirty="0" err="1"/>
                <a:t>MeOH</a:t>
              </a:r>
              <a:endParaRPr lang="cs-CZ" dirty="0"/>
            </a:p>
          </p:txBody>
        </p: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0959C5A3-B92C-4ED1-A0F3-DB36E3B4CA5C}"/>
                </a:ext>
              </a:extLst>
            </p:cNvPr>
            <p:cNvGrpSpPr/>
            <p:nvPr/>
          </p:nvGrpSpPr>
          <p:grpSpPr>
            <a:xfrm>
              <a:off x="6428103" y="3810899"/>
              <a:ext cx="5596058" cy="2911474"/>
              <a:chOff x="6428103" y="3810899"/>
              <a:chExt cx="5596058" cy="2911474"/>
            </a:xfrm>
          </p:grpSpPr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1216BC5E-2A85-4A2B-8E6A-DF937E5D118B}"/>
                  </a:ext>
                </a:extLst>
              </p:cNvPr>
              <p:cNvSpPr txBox="1"/>
              <p:nvPr/>
            </p:nvSpPr>
            <p:spPr>
              <a:xfrm>
                <a:off x="7551137" y="6353041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1485</a:t>
                </a:r>
              </a:p>
            </p:txBody>
          </p:sp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3D430ADF-62FB-4098-90DA-70C27F8BA5B1}"/>
                  </a:ext>
                </a:extLst>
              </p:cNvPr>
              <p:cNvSpPr txBox="1"/>
              <p:nvPr/>
            </p:nvSpPr>
            <p:spPr>
              <a:xfrm>
                <a:off x="8553009" y="6353041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1000</a:t>
                </a:r>
              </a:p>
            </p:txBody>
          </p:sp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D2F59F2F-2E73-4FCC-B4FD-3D863D84EE9A}"/>
                  </a:ext>
                </a:extLst>
              </p:cNvPr>
              <p:cNvSpPr txBox="1"/>
              <p:nvPr/>
            </p:nvSpPr>
            <p:spPr>
              <a:xfrm>
                <a:off x="9456715" y="6348575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1000</a:t>
                </a:r>
              </a:p>
            </p:txBody>
          </p:sp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D16D2763-532C-4791-B518-59BEAEC48F83}"/>
                  </a:ext>
                </a:extLst>
              </p:cNvPr>
              <p:cNvSpPr txBox="1"/>
              <p:nvPr/>
            </p:nvSpPr>
            <p:spPr>
              <a:xfrm>
                <a:off x="10398955" y="6353041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1000</a:t>
                </a:r>
              </a:p>
            </p:txBody>
          </p:sp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69AC5B88-AF0B-44FE-B38C-0AA9244716F6}"/>
                  </a:ext>
                </a:extLst>
              </p:cNvPr>
              <p:cNvSpPr txBox="1"/>
              <p:nvPr/>
            </p:nvSpPr>
            <p:spPr>
              <a:xfrm>
                <a:off x="11264127" y="6348575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1000</a:t>
                </a: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8A38EB89-32ED-4D9A-8305-73C2AFCEB0A7}"/>
                  </a:ext>
                </a:extLst>
              </p:cNvPr>
              <p:cNvSpPr txBox="1"/>
              <p:nvPr/>
            </p:nvSpPr>
            <p:spPr>
              <a:xfrm>
                <a:off x="8922964" y="3823038"/>
                <a:ext cx="1340058" cy="36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rgbClr val="0070C0"/>
                    </a:solidFill>
                  </a:rPr>
                  <a:t>Objemy v </a:t>
                </a:r>
                <a:r>
                  <a:rPr lang="cs-CZ" dirty="0" err="1">
                    <a:solidFill>
                      <a:srgbClr val="0070C0"/>
                    </a:solidFill>
                  </a:rPr>
                  <a:t>uL</a:t>
                </a:r>
                <a:endParaRPr lang="cs-CZ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7E17B8EE-F020-42C7-8955-5DCEB8951BA3}"/>
                  </a:ext>
                </a:extLst>
              </p:cNvPr>
              <p:cNvSpPr txBox="1"/>
              <p:nvPr/>
            </p:nvSpPr>
            <p:spPr>
              <a:xfrm>
                <a:off x="8181667" y="4395985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500</a:t>
                </a:r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AEF9E9D3-55AD-471F-868F-BF8B0F46DD34}"/>
                  </a:ext>
                </a:extLst>
              </p:cNvPr>
              <p:cNvSpPr txBox="1"/>
              <p:nvPr/>
            </p:nvSpPr>
            <p:spPr>
              <a:xfrm>
                <a:off x="9097162" y="4372472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500</a:t>
                </a:r>
              </a:p>
            </p:txBody>
          </p:sp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CCC46FA6-3937-4ED8-A1E0-6D188ED524A7}"/>
                  </a:ext>
                </a:extLst>
              </p:cNvPr>
              <p:cNvSpPr txBox="1"/>
              <p:nvPr/>
            </p:nvSpPr>
            <p:spPr>
              <a:xfrm>
                <a:off x="10074751" y="434820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500</a:t>
                </a:r>
              </a:p>
            </p:txBody>
          </p:sp>
          <p:sp>
            <p:nvSpPr>
              <p:cNvPr id="83" name="TextovéPole 82">
                <a:extLst>
                  <a:ext uri="{FF2B5EF4-FFF2-40B4-BE49-F238E27FC236}">
                    <a16:creationId xmlns:a16="http://schemas.microsoft.com/office/drawing/2014/main" id="{F7487B5E-2634-4517-947D-FC05200221E2}"/>
                  </a:ext>
                </a:extLst>
              </p:cNvPr>
              <p:cNvSpPr txBox="1"/>
              <p:nvPr/>
            </p:nvSpPr>
            <p:spPr>
              <a:xfrm>
                <a:off x="11060531" y="4320068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500</a:t>
                </a:r>
              </a:p>
            </p:txBody>
          </p:sp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3501B545-A2AB-4194-A98E-648916544AD4}"/>
                  </a:ext>
                </a:extLst>
              </p:cNvPr>
              <p:cNvGrpSpPr/>
              <p:nvPr/>
            </p:nvGrpSpPr>
            <p:grpSpPr>
              <a:xfrm>
                <a:off x="6428103" y="3810899"/>
                <a:ext cx="5596058" cy="2456098"/>
                <a:chOff x="6428103" y="3810899"/>
                <a:chExt cx="5596058" cy="2456098"/>
              </a:xfrm>
            </p:grpSpPr>
            <p:grpSp>
              <p:nvGrpSpPr>
                <p:cNvPr id="3" name="Skupina 2">
                  <a:extLst>
                    <a:ext uri="{FF2B5EF4-FFF2-40B4-BE49-F238E27FC236}">
                      <a16:creationId xmlns:a16="http://schemas.microsoft.com/office/drawing/2014/main" id="{7B81AB7A-0241-40FF-9854-FBA9BE80A4E5}"/>
                    </a:ext>
                  </a:extLst>
                </p:cNvPr>
                <p:cNvGrpSpPr/>
                <p:nvPr/>
              </p:nvGrpSpPr>
              <p:grpSpPr>
                <a:xfrm>
                  <a:off x="6428103" y="3810899"/>
                  <a:ext cx="5338118" cy="2456098"/>
                  <a:chOff x="6428103" y="3810899"/>
                  <a:chExt cx="5338118" cy="2456098"/>
                </a:xfrm>
              </p:grpSpPr>
              <p:grpSp>
                <p:nvGrpSpPr>
                  <p:cNvPr id="2" name="Skupina 1">
                    <a:extLst>
                      <a:ext uri="{FF2B5EF4-FFF2-40B4-BE49-F238E27FC236}">
                        <a16:creationId xmlns:a16="http://schemas.microsoft.com/office/drawing/2014/main" id="{1BCDDB85-0AA1-4680-92A7-78B0DBD2A7CF}"/>
                      </a:ext>
                    </a:extLst>
                  </p:cNvPr>
                  <p:cNvGrpSpPr/>
                  <p:nvPr/>
                </p:nvGrpSpPr>
                <p:grpSpPr>
                  <a:xfrm>
                    <a:off x="6428103" y="3810899"/>
                    <a:ext cx="5338118" cy="2456098"/>
                    <a:chOff x="6442476" y="3799751"/>
                    <a:chExt cx="5338118" cy="2456098"/>
                  </a:xfrm>
                </p:grpSpPr>
                <p:grpSp>
                  <p:nvGrpSpPr>
                    <p:cNvPr id="50" name="Skupina 49">
                      <a:extLst>
                        <a:ext uri="{FF2B5EF4-FFF2-40B4-BE49-F238E27FC236}">
                          <a16:creationId xmlns:a16="http://schemas.microsoft.com/office/drawing/2014/main" id="{686363E2-3C68-4C1E-85AC-1FDBA77C50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2476" y="4212865"/>
                      <a:ext cx="5338118" cy="2042984"/>
                      <a:chOff x="865094" y="1850609"/>
                      <a:chExt cx="3985380" cy="1229935"/>
                    </a:xfrm>
                  </p:grpSpPr>
                  <p:grpSp>
                    <p:nvGrpSpPr>
                      <p:cNvPr id="38" name="Skupina 37">
                        <a:extLst>
                          <a:ext uri="{FF2B5EF4-FFF2-40B4-BE49-F238E27FC236}">
                            <a16:creationId xmlns:a16="http://schemas.microsoft.com/office/drawing/2014/main" id="{16399827-23B2-4B71-851F-E240F3888F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5731" y="2656101"/>
                        <a:ext cx="283845" cy="422275"/>
                        <a:chOff x="5954077" y="3217862"/>
                        <a:chExt cx="283845" cy="422275"/>
                      </a:xfrm>
                    </p:grpSpPr>
                    <p:sp>
                      <p:nvSpPr>
                        <p:cNvPr id="24" name="AutoShape 16">
                          <a:extLst>
                            <a:ext uri="{FF2B5EF4-FFF2-40B4-BE49-F238E27FC236}">
                              <a16:creationId xmlns:a16="http://schemas.microsoft.com/office/drawing/2014/main" id="{754BF254-AB5D-4EBB-A0C7-097C7CE1A8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54077" y="3217862"/>
                          <a:ext cx="283845" cy="422275"/>
                        </a:xfrm>
                        <a:prstGeom prst="flowChartMagneticDisk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25" name="AutoShape 17">
                          <a:extLst>
                            <a:ext uri="{FF2B5EF4-FFF2-40B4-BE49-F238E27FC236}">
                              <a16:creationId xmlns:a16="http://schemas.microsoft.com/office/drawing/2014/main" id="{B1CAFB27-F93F-4F4E-B0CA-3F35074FDC1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54077" y="3217862"/>
                          <a:ext cx="283845" cy="142875"/>
                        </a:xfrm>
                        <a:prstGeom prst="flowChartMagneticDisk">
                          <a:avLst/>
                        </a:prstGeom>
                        <a:solidFill>
                          <a:schemeClr val="accent2">
                            <a:lumMod val="75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26" name="Skupina 25">
                        <a:extLst>
                          <a:ext uri="{FF2B5EF4-FFF2-40B4-BE49-F238E27FC236}">
                            <a16:creationId xmlns:a16="http://schemas.microsoft.com/office/drawing/2014/main" id="{1F246392-3B27-43C5-B6BD-B02FB8184C2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542538" y="2667848"/>
                        <a:ext cx="283845" cy="398779"/>
                        <a:chOff x="0" y="0"/>
                        <a:chExt cx="283845" cy="398991"/>
                      </a:xfrm>
                    </p:grpSpPr>
                    <p:sp>
                      <p:nvSpPr>
                        <p:cNvPr id="27" name="AutoShape 21">
                          <a:extLst>
                            <a:ext uri="{FF2B5EF4-FFF2-40B4-BE49-F238E27FC236}">
                              <a16:creationId xmlns:a16="http://schemas.microsoft.com/office/drawing/2014/main" id="{C18BA556-E6E9-4180-9166-E17F70BE14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48166"/>
                          <a:ext cx="283845" cy="250825"/>
                        </a:xfrm>
                        <a:prstGeom prst="flowChartMagneticDisk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28" name="AutoShape 22">
                          <a:extLst>
                            <a:ext uri="{FF2B5EF4-FFF2-40B4-BE49-F238E27FC236}">
                              <a16:creationId xmlns:a16="http://schemas.microsoft.com/office/drawing/2014/main" id="{12410A90-277B-4B5E-9FD4-9AF75445F3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83845" cy="250825"/>
                        </a:xfrm>
                        <a:prstGeom prst="flowChartMagneticDisk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29" name="Skupina 28">
                        <a:extLst>
                          <a:ext uri="{FF2B5EF4-FFF2-40B4-BE49-F238E27FC236}">
                            <a16:creationId xmlns:a16="http://schemas.microsoft.com/office/drawing/2014/main" id="{54E7A313-E6CC-4EC4-B301-5C9F0B1C940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17235" y="2666398"/>
                        <a:ext cx="283845" cy="398779"/>
                        <a:chOff x="0" y="0"/>
                        <a:chExt cx="283845" cy="398991"/>
                      </a:xfrm>
                    </p:grpSpPr>
                    <p:sp>
                      <p:nvSpPr>
                        <p:cNvPr id="30" name="AutoShape 42">
                          <a:extLst>
                            <a:ext uri="{FF2B5EF4-FFF2-40B4-BE49-F238E27FC236}">
                              <a16:creationId xmlns:a16="http://schemas.microsoft.com/office/drawing/2014/main" id="{7988F129-74A1-4476-A78C-C954C51A162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48166"/>
                          <a:ext cx="283845" cy="250825"/>
                        </a:xfrm>
                        <a:prstGeom prst="flowChartMagneticDisk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31" name="AutoShape 43">
                          <a:extLst>
                            <a:ext uri="{FF2B5EF4-FFF2-40B4-BE49-F238E27FC236}">
                              <a16:creationId xmlns:a16="http://schemas.microsoft.com/office/drawing/2014/main" id="{B1B4D200-304D-4CFD-8CBC-D3E6C10D00D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83845" cy="250825"/>
                        </a:xfrm>
                        <a:prstGeom prst="flowChartMagneticDisk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32" name="Skupina 31">
                        <a:extLst>
                          <a:ext uri="{FF2B5EF4-FFF2-40B4-BE49-F238E27FC236}">
                            <a16:creationId xmlns:a16="http://schemas.microsoft.com/office/drawing/2014/main" id="{7DAD5264-4996-4BF0-82A7-A20DB9F3D4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91932" y="2666397"/>
                        <a:ext cx="283845" cy="398780"/>
                        <a:chOff x="0" y="0"/>
                        <a:chExt cx="283845" cy="398992"/>
                      </a:xfrm>
                    </p:grpSpPr>
                    <p:sp>
                      <p:nvSpPr>
                        <p:cNvPr id="33" name="AutoShape 27">
                          <a:extLst>
                            <a:ext uri="{FF2B5EF4-FFF2-40B4-BE49-F238E27FC236}">
                              <a16:creationId xmlns:a16="http://schemas.microsoft.com/office/drawing/2014/main" id="{2778C8EB-D6FF-4DF8-AA4A-425DA695DB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48167"/>
                          <a:ext cx="283845" cy="250825"/>
                        </a:xfrm>
                        <a:prstGeom prst="flowChartMagneticDisk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34" name="AutoShape 28">
                          <a:extLst>
                            <a:ext uri="{FF2B5EF4-FFF2-40B4-BE49-F238E27FC236}">
                              <a16:creationId xmlns:a16="http://schemas.microsoft.com/office/drawing/2014/main" id="{8CDC0ABC-AEC9-4816-98ED-7D0C79C15F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83845" cy="250825"/>
                        </a:xfrm>
                        <a:prstGeom prst="flowChartMagneticDisk">
                          <a:avLst/>
                        </a:prstGeom>
                        <a:solidFill>
                          <a:srgbClr val="FAF0F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37" name="Skupina 36">
                        <a:extLst>
                          <a:ext uri="{FF2B5EF4-FFF2-40B4-BE49-F238E27FC236}">
                            <a16:creationId xmlns:a16="http://schemas.microsoft.com/office/drawing/2014/main" id="{B11C82AF-4308-4C12-872D-F74334587C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5094" y="2349155"/>
                        <a:ext cx="163830" cy="404298"/>
                        <a:chOff x="4840760" y="3429000"/>
                        <a:chExt cx="163830" cy="404298"/>
                      </a:xfrm>
                    </p:grpSpPr>
                    <p:sp>
                      <p:nvSpPr>
                        <p:cNvPr id="35" name="AutoShape 9">
                          <a:extLst>
                            <a:ext uri="{FF2B5EF4-FFF2-40B4-BE49-F238E27FC236}">
                              <a16:creationId xmlns:a16="http://schemas.microsoft.com/office/drawing/2014/main" id="{41F24463-7EFE-473B-A416-636775282F9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2665" y="3639623"/>
                          <a:ext cx="161925" cy="193675"/>
                        </a:xfrm>
                        <a:prstGeom prst="flowChartMagneticDisk">
                          <a:avLst/>
                        </a:prstGeom>
                        <a:solidFill>
                          <a:schemeClr val="accent2">
                            <a:lumMod val="5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36" name="AutoShape 9">
                          <a:extLst>
                            <a:ext uri="{FF2B5EF4-FFF2-40B4-BE49-F238E27FC236}">
                              <a16:creationId xmlns:a16="http://schemas.microsoft.com/office/drawing/2014/main" id="{7C64C424-6A6E-4F1B-A2CA-2E7D197D749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0760" y="3429000"/>
                          <a:ext cx="163830" cy="331908"/>
                        </a:xfrm>
                        <a:prstGeom prst="flowChartMagneticDisk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39" name="Skupina 38">
                        <a:extLst>
                          <a:ext uri="{FF2B5EF4-FFF2-40B4-BE49-F238E27FC236}">
                            <a16:creationId xmlns:a16="http://schemas.microsoft.com/office/drawing/2014/main" id="{8501A7E2-660B-4456-B5A4-3092A64AC8E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566629" y="2681764"/>
                        <a:ext cx="283845" cy="398780"/>
                        <a:chOff x="0" y="0"/>
                        <a:chExt cx="283845" cy="398992"/>
                      </a:xfrm>
                    </p:grpSpPr>
                    <p:sp>
                      <p:nvSpPr>
                        <p:cNvPr id="40" name="AutoShape 27">
                          <a:extLst>
                            <a:ext uri="{FF2B5EF4-FFF2-40B4-BE49-F238E27FC236}">
                              <a16:creationId xmlns:a16="http://schemas.microsoft.com/office/drawing/2014/main" id="{A2A985AD-6C0D-4042-B2DA-6520C844AC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48167"/>
                          <a:ext cx="283845" cy="250825"/>
                        </a:xfrm>
                        <a:prstGeom prst="flowChartMagneticDisk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41" name="AutoShape 28">
                          <a:extLst>
                            <a:ext uri="{FF2B5EF4-FFF2-40B4-BE49-F238E27FC236}">
                              <a16:creationId xmlns:a16="http://schemas.microsoft.com/office/drawing/2014/main" id="{5E518C97-3B48-4D5A-97E9-3B22C9C8360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83845" cy="250825"/>
                        </a:xfrm>
                        <a:prstGeom prst="flowChartMagneticDisk">
                          <a:avLst/>
                        </a:prstGeom>
                        <a:solidFill>
                          <a:srgbClr val="FAF0F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cs-CZ"/>
                        </a:p>
                      </p:txBody>
                    </p:sp>
                  </p:grpSp>
                  <p:sp>
                    <p:nvSpPr>
                      <p:cNvPr id="44" name="Šipka: zahnutá dolů 43">
                        <a:extLst>
                          <a:ext uri="{FF2B5EF4-FFF2-40B4-BE49-F238E27FC236}">
                            <a16:creationId xmlns:a16="http://schemas.microsoft.com/office/drawing/2014/main" id="{7F82E272-671E-4EAD-851D-2EC078C378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4270" y="1850609"/>
                        <a:ext cx="792204" cy="498510"/>
                      </a:xfrm>
                      <a:prstGeom prst="curvedDownArrow">
                        <a:avLst>
                          <a:gd name="adj1" fmla="val 18493"/>
                          <a:gd name="adj2" fmla="val 36569"/>
                          <a:gd name="adj3" fmla="val 34915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endParaRPr>
                      </a:p>
                    </p:txBody>
                  </p:sp>
                  <p:sp>
                    <p:nvSpPr>
                      <p:cNvPr id="45" name="Šipka: zahnutá dolů 44">
                        <a:extLst>
                          <a:ext uri="{FF2B5EF4-FFF2-40B4-BE49-F238E27FC236}">
                            <a16:creationId xmlns:a16="http://schemas.microsoft.com/office/drawing/2014/main" id="{A3A900A5-113B-43E9-9E6C-2ABDFCBC59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69576" y="2225680"/>
                        <a:ext cx="561543" cy="331908"/>
                      </a:xfrm>
                      <a:prstGeom prst="curvedDownArrow">
                        <a:avLst>
                          <a:gd name="adj1" fmla="val 18493"/>
                          <a:gd name="adj2" fmla="val 36569"/>
                          <a:gd name="adj3" fmla="val 34915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endParaRPr>
                      </a:p>
                    </p:txBody>
                  </p:sp>
                  <p:sp>
                    <p:nvSpPr>
                      <p:cNvPr id="46" name="Šipka: zahnutá dolů 45">
                        <a:extLst>
                          <a:ext uri="{FF2B5EF4-FFF2-40B4-BE49-F238E27FC236}">
                            <a16:creationId xmlns:a16="http://schemas.microsoft.com/office/drawing/2014/main" id="{2C446E65-7385-4B61-BBCF-862AC29835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04776" y="2210747"/>
                        <a:ext cx="561543" cy="331908"/>
                      </a:xfrm>
                      <a:prstGeom prst="curvedDownArrow">
                        <a:avLst>
                          <a:gd name="adj1" fmla="val 18493"/>
                          <a:gd name="adj2" fmla="val 36569"/>
                          <a:gd name="adj3" fmla="val 34915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endParaRPr>
                      </a:p>
                    </p:txBody>
                  </p:sp>
                  <p:sp>
                    <p:nvSpPr>
                      <p:cNvPr id="47" name="Šipka: zahnutá dolů 46">
                        <a:extLst>
                          <a:ext uri="{FF2B5EF4-FFF2-40B4-BE49-F238E27FC236}">
                            <a16:creationId xmlns:a16="http://schemas.microsoft.com/office/drawing/2014/main" id="{252F66F7-7724-4991-80C3-349D62C101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080" y="2210747"/>
                        <a:ext cx="561543" cy="331908"/>
                      </a:xfrm>
                      <a:prstGeom prst="curvedDownArrow">
                        <a:avLst>
                          <a:gd name="adj1" fmla="val 18493"/>
                          <a:gd name="adj2" fmla="val 36569"/>
                          <a:gd name="adj3" fmla="val 34915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endParaRPr>
                      </a:p>
                    </p:txBody>
                  </p:sp>
                  <p:sp>
                    <p:nvSpPr>
                      <p:cNvPr id="48" name="Šipka: zahnutá dolů 47">
                        <a:extLst>
                          <a:ext uri="{FF2B5EF4-FFF2-40B4-BE49-F238E27FC236}">
                            <a16:creationId xmlns:a16="http://schemas.microsoft.com/office/drawing/2014/main" id="{2ED4CC06-2D66-4FA8-834C-06B962E1A0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0491" y="2183201"/>
                        <a:ext cx="561543" cy="331908"/>
                      </a:xfrm>
                      <a:prstGeom prst="curvedDownArrow">
                        <a:avLst>
                          <a:gd name="adj1" fmla="val 18493"/>
                          <a:gd name="adj2" fmla="val 36569"/>
                          <a:gd name="adj3" fmla="val 34915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endParaRPr>
                      </a:p>
                    </p:txBody>
                  </p:sp>
                </p:grpSp>
                <p:sp>
                  <p:nvSpPr>
                    <p:cNvPr id="79" name="TextovéPole 78">
                      <a:extLst>
                        <a:ext uri="{FF2B5EF4-FFF2-40B4-BE49-F238E27FC236}">
                          <a16:creationId xmlns:a16="http://schemas.microsoft.com/office/drawing/2014/main" id="{3775A862-58A0-48F7-A3F5-4A365A14D2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99561" y="3799751"/>
                      <a:ext cx="89479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15 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(1%)</a:t>
                      </a:r>
                    </a:p>
                  </p:txBody>
                </p:sp>
              </p:grpSp>
              <p:sp>
                <p:nvSpPr>
                  <p:cNvPr id="85" name="TextovéPole 84">
                    <a:extLst>
                      <a:ext uri="{FF2B5EF4-FFF2-40B4-BE49-F238E27FC236}">
                        <a16:creationId xmlns:a16="http://schemas.microsoft.com/office/drawing/2014/main" id="{F135D9B1-8204-45B9-A05B-509A32324F13}"/>
                      </a:ext>
                    </a:extLst>
                  </p:cNvPr>
                  <p:cNvSpPr txBox="1"/>
                  <p:nvPr/>
                </p:nvSpPr>
                <p:spPr>
                  <a:xfrm>
                    <a:off x="7617358" y="5788151"/>
                    <a:ext cx="652744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cs-CZ" sz="1200" b="1" dirty="0"/>
                      <a:t>1000 </a:t>
                    </a:r>
                    <a:r>
                      <a:rPr lang="cs-CZ" sz="1200" b="1" dirty="0" err="1"/>
                      <a:t>ug</a:t>
                    </a:r>
                    <a:r>
                      <a:rPr lang="cs-CZ" sz="1200" b="1" dirty="0"/>
                      <a:t>/L </a:t>
                    </a:r>
                    <a:endParaRPr lang="cs-CZ" sz="1200" dirty="0"/>
                  </a:p>
                </p:txBody>
              </p:sp>
            </p:grpSp>
            <p:sp>
              <p:nvSpPr>
                <p:cNvPr id="86" name="TextovéPole 85">
                  <a:extLst>
                    <a:ext uri="{FF2B5EF4-FFF2-40B4-BE49-F238E27FC236}">
                      <a16:creationId xmlns:a16="http://schemas.microsoft.com/office/drawing/2014/main" id="{61FC75DE-87C2-4212-8F17-765D1713EF9A}"/>
                    </a:ext>
                  </a:extLst>
                </p:cNvPr>
                <p:cNvSpPr txBox="1"/>
                <p:nvPr/>
              </p:nvSpPr>
              <p:spPr>
                <a:xfrm>
                  <a:off x="8657341" y="5753482"/>
                  <a:ext cx="65274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cs-CZ" sz="1200" b="1" dirty="0"/>
                    <a:t>332 </a:t>
                  </a:r>
                  <a:r>
                    <a:rPr lang="cs-CZ" sz="1200" b="1" dirty="0" err="1"/>
                    <a:t>ug</a:t>
                  </a:r>
                  <a:r>
                    <a:rPr lang="cs-CZ" sz="1200" b="1" dirty="0"/>
                    <a:t>/L </a:t>
                  </a:r>
                  <a:endParaRPr lang="cs-CZ" sz="1200" dirty="0"/>
                </a:p>
              </p:txBody>
            </p:sp>
            <p:sp>
              <p:nvSpPr>
                <p:cNvPr id="87" name="TextovéPole 86">
                  <a:extLst>
                    <a:ext uri="{FF2B5EF4-FFF2-40B4-BE49-F238E27FC236}">
                      <a16:creationId xmlns:a16="http://schemas.microsoft.com/office/drawing/2014/main" id="{710A3099-4571-4147-A47C-5B3D02188FE1}"/>
                    </a:ext>
                  </a:extLst>
                </p:cNvPr>
                <p:cNvSpPr txBox="1"/>
                <p:nvPr/>
              </p:nvSpPr>
              <p:spPr>
                <a:xfrm>
                  <a:off x="9571027" y="5764966"/>
                  <a:ext cx="65274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cs-CZ" sz="1200" b="1" dirty="0"/>
                    <a:t>111 </a:t>
                  </a:r>
                  <a:r>
                    <a:rPr lang="cs-CZ" sz="1200" b="1" dirty="0" err="1"/>
                    <a:t>ug</a:t>
                  </a:r>
                  <a:r>
                    <a:rPr lang="cs-CZ" sz="1200" b="1" dirty="0"/>
                    <a:t>/L </a:t>
                  </a:r>
                  <a:endParaRPr lang="cs-CZ" sz="1200" dirty="0"/>
                </a:p>
              </p:txBody>
            </p:sp>
            <p:sp>
              <p:nvSpPr>
                <p:cNvPr id="88" name="TextovéPole 87">
                  <a:extLst>
                    <a:ext uri="{FF2B5EF4-FFF2-40B4-BE49-F238E27FC236}">
                      <a16:creationId xmlns:a16="http://schemas.microsoft.com/office/drawing/2014/main" id="{3EE14C48-A472-4903-BE8B-8DB17385FFD4}"/>
                    </a:ext>
                  </a:extLst>
                </p:cNvPr>
                <p:cNvSpPr txBox="1"/>
                <p:nvPr/>
              </p:nvSpPr>
              <p:spPr>
                <a:xfrm>
                  <a:off x="10457264" y="5728219"/>
                  <a:ext cx="65274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cs-CZ" sz="1200" b="1" dirty="0"/>
                    <a:t>37 </a:t>
                  </a:r>
                  <a:r>
                    <a:rPr lang="cs-CZ" sz="1200" b="1" dirty="0" err="1"/>
                    <a:t>ug</a:t>
                  </a:r>
                  <a:r>
                    <a:rPr lang="cs-CZ" sz="1200" b="1" dirty="0"/>
                    <a:t>/L </a:t>
                  </a:r>
                  <a:endParaRPr lang="cs-CZ" sz="1200" dirty="0"/>
                </a:p>
              </p:txBody>
            </p:sp>
            <p:sp>
              <p:nvSpPr>
                <p:cNvPr id="89" name="TextovéPole 88">
                  <a:extLst>
                    <a:ext uri="{FF2B5EF4-FFF2-40B4-BE49-F238E27FC236}">
                      <a16:creationId xmlns:a16="http://schemas.microsoft.com/office/drawing/2014/main" id="{3C1AC74C-05E7-4FC3-99D3-8E30715E8C8A}"/>
                    </a:ext>
                  </a:extLst>
                </p:cNvPr>
                <p:cNvSpPr txBox="1"/>
                <p:nvPr/>
              </p:nvSpPr>
              <p:spPr>
                <a:xfrm>
                  <a:off x="11371417" y="5764965"/>
                  <a:ext cx="65274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cs-CZ" sz="1200" b="1" dirty="0"/>
                    <a:t>12.3</a:t>
                  </a:r>
                </a:p>
                <a:p>
                  <a:r>
                    <a:rPr lang="cs-CZ" sz="1200" b="1" dirty="0" err="1"/>
                    <a:t>ug</a:t>
                  </a:r>
                  <a:r>
                    <a:rPr lang="cs-CZ" sz="1200" b="1" dirty="0"/>
                    <a:t>/L </a:t>
                  </a:r>
                  <a:endParaRPr lang="cs-CZ" sz="1200" dirty="0"/>
                </a:p>
              </p:txBody>
            </p:sp>
          </p:grpSp>
        </p:grpSp>
      </p:grpSp>
      <p:sp>
        <p:nvSpPr>
          <p:cNvPr id="221" name="TextovéPole 220">
            <a:extLst>
              <a:ext uri="{FF2B5EF4-FFF2-40B4-BE49-F238E27FC236}">
                <a16:creationId xmlns:a16="http://schemas.microsoft.com/office/drawing/2014/main" id="{9E34DD49-2C9F-4286-8808-37B9BBFA30AC}"/>
              </a:ext>
            </a:extLst>
          </p:cNvPr>
          <p:cNvSpPr txBox="1"/>
          <p:nvPr/>
        </p:nvSpPr>
        <p:spPr>
          <a:xfrm>
            <a:off x="7695730" y="3483213"/>
            <a:ext cx="4252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Přídavek rozpouštědla </a:t>
            </a:r>
            <a:r>
              <a:rPr lang="cs-CZ" dirty="0">
                <a:solidFill>
                  <a:srgbClr val="FF0000"/>
                </a:solidFill>
              </a:rPr>
              <a:t>1% </a:t>
            </a:r>
            <a:r>
              <a:rPr lang="cs-CZ" dirty="0"/>
              <a:t>do rozřeďovacího roztoku – koncentrace C2-C5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4000 +</a:t>
            </a:r>
            <a:r>
              <a:rPr lang="cs-CZ" dirty="0">
                <a:solidFill>
                  <a:srgbClr val="FF0000"/>
                </a:solidFill>
              </a:rPr>
              <a:t> 40uL </a:t>
            </a:r>
            <a:r>
              <a:rPr lang="cs-CZ" dirty="0" err="1">
                <a:solidFill>
                  <a:srgbClr val="FF0000"/>
                </a:solidFill>
              </a:rPr>
              <a:t>MeOH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véPole 56">
            <a:extLst>
              <a:ext uri="{FF2B5EF4-FFF2-40B4-BE49-F238E27FC236}">
                <a16:creationId xmlns:a16="http://schemas.microsoft.com/office/drawing/2014/main" id="{A87DD058-A4BA-4130-A497-A253D3B7F3B9}"/>
              </a:ext>
            </a:extLst>
          </p:cNvPr>
          <p:cNvSpPr txBox="1"/>
          <p:nvPr/>
        </p:nvSpPr>
        <p:spPr>
          <a:xfrm>
            <a:off x="2580640" y="239889"/>
            <a:ext cx="7498080" cy="48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buSzPts val="1800"/>
            </a:pPr>
            <a:r>
              <a:rPr lang="cs-CZ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Test stanovení akutní toxicity pro rybí embryo</a:t>
            </a: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758850F6-E672-4DDB-9C3A-251F7B21B675}"/>
              </a:ext>
            </a:extLst>
          </p:cNvPr>
          <p:cNvSpPr txBox="1"/>
          <p:nvPr/>
        </p:nvSpPr>
        <p:spPr>
          <a:xfrm>
            <a:off x="681216" y="12777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Maximální obsah rozpouštědla v testovém systému – </a:t>
            </a:r>
            <a:r>
              <a:rPr lang="cs-CZ" b="1" dirty="0">
                <a:solidFill>
                  <a:srgbClr val="FF0000"/>
                </a:solidFill>
              </a:rPr>
              <a:t>0.1%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8CC7ECE-80E3-4FF4-A679-7F6D2842E9DC}"/>
              </a:ext>
            </a:extLst>
          </p:cNvPr>
          <p:cNvGrpSpPr/>
          <p:nvPr/>
        </p:nvGrpSpPr>
        <p:grpSpPr>
          <a:xfrm>
            <a:off x="948062" y="2008626"/>
            <a:ext cx="7504432" cy="4083340"/>
            <a:chOff x="948062" y="2008626"/>
            <a:chExt cx="7504432" cy="4083340"/>
          </a:xfrm>
        </p:grpSpPr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73C1DD8E-879D-47B7-9BC4-933994E723B1}"/>
                </a:ext>
              </a:extLst>
            </p:cNvPr>
            <p:cNvGrpSpPr/>
            <p:nvPr/>
          </p:nvGrpSpPr>
          <p:grpSpPr>
            <a:xfrm>
              <a:off x="948062" y="2314121"/>
              <a:ext cx="7504432" cy="3777845"/>
              <a:chOff x="4908507" y="3810899"/>
              <a:chExt cx="6993991" cy="3242983"/>
            </a:xfrm>
          </p:grpSpPr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491B0482-5FAE-488E-94E0-EA623D7EEB89}"/>
                  </a:ext>
                </a:extLst>
              </p:cNvPr>
              <p:cNvSpPr txBox="1"/>
              <p:nvPr/>
            </p:nvSpPr>
            <p:spPr>
              <a:xfrm>
                <a:off x="4908507" y="4369252"/>
                <a:ext cx="101034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/>
                  <a:t>Triclosan</a:t>
                </a:r>
                <a:endParaRPr lang="cs-CZ" dirty="0"/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XX g/L</a:t>
                </a:r>
              </a:p>
              <a:p>
                <a:r>
                  <a:rPr lang="cs-CZ" dirty="0"/>
                  <a:t>v </a:t>
                </a:r>
                <a:r>
                  <a:rPr lang="cs-CZ" dirty="0" err="1"/>
                  <a:t>MeOH</a:t>
                </a:r>
                <a:endParaRPr lang="cs-CZ" dirty="0"/>
              </a:p>
            </p:txBody>
          </p:sp>
          <p:grpSp>
            <p:nvGrpSpPr>
              <p:cNvPr id="68" name="Skupina 67">
                <a:extLst>
                  <a:ext uri="{FF2B5EF4-FFF2-40B4-BE49-F238E27FC236}">
                    <a16:creationId xmlns:a16="http://schemas.microsoft.com/office/drawing/2014/main" id="{5BC1F3BF-0353-4D01-A5FC-08E15E458D3C}"/>
                  </a:ext>
                </a:extLst>
              </p:cNvPr>
              <p:cNvGrpSpPr/>
              <p:nvPr/>
            </p:nvGrpSpPr>
            <p:grpSpPr>
              <a:xfrm>
                <a:off x="6428103" y="3810899"/>
                <a:ext cx="5474395" cy="3242983"/>
                <a:chOff x="6428103" y="3810899"/>
                <a:chExt cx="5474395" cy="3242983"/>
              </a:xfrm>
            </p:grpSpPr>
            <p:sp>
              <p:nvSpPr>
                <p:cNvPr id="69" name="TextovéPole 68">
                  <a:extLst>
                    <a:ext uri="{FF2B5EF4-FFF2-40B4-BE49-F238E27FC236}">
                      <a16:creationId xmlns:a16="http://schemas.microsoft.com/office/drawing/2014/main" id="{2C7F8ABA-63CD-4A65-9B04-9B2A2EF039B8}"/>
                    </a:ext>
                  </a:extLst>
                </p:cNvPr>
                <p:cNvSpPr txBox="1"/>
                <p:nvPr/>
              </p:nvSpPr>
              <p:spPr>
                <a:xfrm>
                  <a:off x="7661129" y="629992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70" name="TextovéPole 69">
                  <a:extLst>
                    <a:ext uri="{FF2B5EF4-FFF2-40B4-BE49-F238E27FC236}">
                      <a16:creationId xmlns:a16="http://schemas.microsoft.com/office/drawing/2014/main" id="{66792E91-EE82-40AF-ACEB-5E9BEE37CA19}"/>
                    </a:ext>
                  </a:extLst>
                </p:cNvPr>
                <p:cNvSpPr txBox="1"/>
                <p:nvPr/>
              </p:nvSpPr>
              <p:spPr>
                <a:xfrm>
                  <a:off x="8674913" y="6311527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71" name="TextovéPole 70">
                  <a:extLst>
                    <a:ext uri="{FF2B5EF4-FFF2-40B4-BE49-F238E27FC236}">
                      <a16:creationId xmlns:a16="http://schemas.microsoft.com/office/drawing/2014/main" id="{27FD34C0-64AA-4C87-8146-67C1E3176AD3}"/>
                    </a:ext>
                  </a:extLst>
                </p:cNvPr>
                <p:cNvSpPr txBox="1"/>
                <p:nvPr/>
              </p:nvSpPr>
              <p:spPr>
                <a:xfrm>
                  <a:off x="9566427" y="6340911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72" name="TextovéPole 71">
                  <a:extLst>
                    <a:ext uri="{FF2B5EF4-FFF2-40B4-BE49-F238E27FC236}">
                      <a16:creationId xmlns:a16="http://schemas.microsoft.com/office/drawing/2014/main" id="{5F4C24FD-8F95-4E44-90F3-DD242A12B2B4}"/>
                    </a:ext>
                  </a:extLst>
                </p:cNvPr>
                <p:cNvSpPr txBox="1"/>
                <p:nvPr/>
              </p:nvSpPr>
              <p:spPr>
                <a:xfrm>
                  <a:off x="10457941" y="6340911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73" name="TextovéPole 72">
                  <a:extLst>
                    <a:ext uri="{FF2B5EF4-FFF2-40B4-BE49-F238E27FC236}">
                      <a16:creationId xmlns:a16="http://schemas.microsoft.com/office/drawing/2014/main" id="{9EA5299D-C9C1-46FA-B118-C23B8C0088B4}"/>
                    </a:ext>
                  </a:extLst>
                </p:cNvPr>
                <p:cNvSpPr txBox="1"/>
                <p:nvPr/>
              </p:nvSpPr>
              <p:spPr>
                <a:xfrm>
                  <a:off x="11366774" y="6340911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84" name="TextovéPole 83">
                  <a:extLst>
                    <a:ext uri="{FF2B5EF4-FFF2-40B4-BE49-F238E27FC236}">
                      <a16:creationId xmlns:a16="http://schemas.microsoft.com/office/drawing/2014/main" id="{32205F46-9B53-43CB-9185-07230A39E392}"/>
                    </a:ext>
                  </a:extLst>
                </p:cNvPr>
                <p:cNvSpPr txBox="1"/>
                <p:nvPr/>
              </p:nvSpPr>
              <p:spPr>
                <a:xfrm>
                  <a:off x="9002420" y="6684550"/>
                  <a:ext cx="16543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>
                      <a:solidFill>
                        <a:srgbClr val="0070C0"/>
                      </a:solidFill>
                    </a:rPr>
                    <a:t>Objemy v </a:t>
                  </a:r>
                  <a:r>
                    <a:rPr lang="cs-CZ" dirty="0" err="1">
                      <a:solidFill>
                        <a:srgbClr val="0070C0"/>
                      </a:solidFill>
                    </a:rPr>
                    <a:t>mL</a:t>
                  </a:r>
                  <a:endParaRPr lang="cs-CZ" dirty="0">
                    <a:solidFill>
                      <a:srgbClr val="0070C0"/>
                    </a:solidFill>
                  </a:endParaRPr>
                </a:p>
              </p:txBody>
            </p:sp>
            <p:grpSp>
              <p:nvGrpSpPr>
                <p:cNvPr id="94" name="Skupina 93">
                  <a:extLst>
                    <a:ext uri="{FF2B5EF4-FFF2-40B4-BE49-F238E27FC236}">
                      <a16:creationId xmlns:a16="http://schemas.microsoft.com/office/drawing/2014/main" id="{845894DF-161F-4B88-86DA-49ED2C927BBD}"/>
                    </a:ext>
                  </a:extLst>
                </p:cNvPr>
                <p:cNvGrpSpPr/>
                <p:nvPr/>
              </p:nvGrpSpPr>
              <p:grpSpPr>
                <a:xfrm>
                  <a:off x="6428103" y="3810899"/>
                  <a:ext cx="5474395" cy="2456098"/>
                  <a:chOff x="6428103" y="3810899"/>
                  <a:chExt cx="5474395" cy="2456098"/>
                </a:xfrm>
              </p:grpSpPr>
              <p:grpSp>
                <p:nvGrpSpPr>
                  <p:cNvPr id="95" name="Skupina 94">
                    <a:extLst>
                      <a:ext uri="{FF2B5EF4-FFF2-40B4-BE49-F238E27FC236}">
                        <a16:creationId xmlns:a16="http://schemas.microsoft.com/office/drawing/2014/main" id="{C21BB9F2-BE2B-4BA9-BF06-7A88F5367543}"/>
                      </a:ext>
                    </a:extLst>
                  </p:cNvPr>
                  <p:cNvGrpSpPr/>
                  <p:nvPr/>
                </p:nvGrpSpPr>
                <p:grpSpPr>
                  <a:xfrm>
                    <a:off x="6428103" y="3810899"/>
                    <a:ext cx="5338118" cy="2456098"/>
                    <a:chOff x="6428103" y="3810899"/>
                    <a:chExt cx="5338118" cy="2456098"/>
                  </a:xfrm>
                </p:grpSpPr>
                <p:grpSp>
                  <p:nvGrpSpPr>
                    <p:cNvPr id="100" name="Skupina 99">
                      <a:extLst>
                        <a:ext uri="{FF2B5EF4-FFF2-40B4-BE49-F238E27FC236}">
                          <a16:creationId xmlns:a16="http://schemas.microsoft.com/office/drawing/2014/main" id="{01D3D0E8-5013-440C-91D8-E5EFE1E0A6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28103" y="3810899"/>
                      <a:ext cx="5338118" cy="2456098"/>
                      <a:chOff x="6442476" y="3799751"/>
                      <a:chExt cx="5338118" cy="2456098"/>
                    </a:xfrm>
                  </p:grpSpPr>
                  <p:grpSp>
                    <p:nvGrpSpPr>
                      <p:cNvPr id="102" name="Skupina 101">
                        <a:extLst>
                          <a:ext uri="{FF2B5EF4-FFF2-40B4-BE49-F238E27FC236}">
                            <a16:creationId xmlns:a16="http://schemas.microsoft.com/office/drawing/2014/main" id="{EF84AA83-F86F-4BD8-8334-85380BEF85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42476" y="4212865"/>
                        <a:ext cx="5338118" cy="2042984"/>
                        <a:chOff x="865094" y="1850609"/>
                        <a:chExt cx="3985380" cy="1229935"/>
                      </a:xfrm>
                    </p:grpSpPr>
                    <p:grpSp>
                      <p:nvGrpSpPr>
                        <p:cNvPr id="104" name="Skupina 103">
                          <a:extLst>
                            <a:ext uri="{FF2B5EF4-FFF2-40B4-BE49-F238E27FC236}">
                              <a16:creationId xmlns:a16="http://schemas.microsoft.com/office/drawing/2014/main" id="{2468F376-055B-4277-BFC8-000625F1F76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85731" y="2656101"/>
                          <a:ext cx="283845" cy="422275"/>
                          <a:chOff x="5954077" y="3217862"/>
                          <a:chExt cx="283845" cy="422275"/>
                        </a:xfrm>
                      </p:grpSpPr>
                      <p:sp>
                        <p:nvSpPr>
                          <p:cNvPr id="125" name="AutoShape 16">
                            <a:extLst>
                              <a:ext uri="{FF2B5EF4-FFF2-40B4-BE49-F238E27FC236}">
                                <a16:creationId xmlns:a16="http://schemas.microsoft.com/office/drawing/2014/main" id="{8930247D-F162-4698-8500-F5283393F7C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954077" y="3217862"/>
                            <a:ext cx="283845" cy="42227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26" name="AutoShape 17">
                            <a:extLst>
                              <a:ext uri="{FF2B5EF4-FFF2-40B4-BE49-F238E27FC236}">
                                <a16:creationId xmlns:a16="http://schemas.microsoft.com/office/drawing/2014/main" id="{CAF7D3B4-4AFB-40AE-AA90-D806C53A4C7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954077" y="3217862"/>
                            <a:ext cx="283845" cy="14287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5" name="Skupina 104">
                          <a:extLst>
                            <a:ext uri="{FF2B5EF4-FFF2-40B4-BE49-F238E27FC236}">
                              <a16:creationId xmlns:a16="http://schemas.microsoft.com/office/drawing/2014/main" id="{FDF90DDE-2B09-4E54-8036-91C710609D6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542538" y="2667848"/>
                          <a:ext cx="283845" cy="398779"/>
                          <a:chOff x="0" y="0"/>
                          <a:chExt cx="283845" cy="398991"/>
                        </a:xfrm>
                      </p:grpSpPr>
                      <p:sp>
                        <p:nvSpPr>
                          <p:cNvPr id="123" name="AutoShape 21">
                            <a:extLst>
                              <a:ext uri="{FF2B5EF4-FFF2-40B4-BE49-F238E27FC236}">
                                <a16:creationId xmlns:a16="http://schemas.microsoft.com/office/drawing/2014/main" id="{533E9F1F-9929-4C84-899D-570B3786152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48166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24" name="AutoShape 22">
                            <a:extLst>
                              <a:ext uri="{FF2B5EF4-FFF2-40B4-BE49-F238E27FC236}">
                                <a16:creationId xmlns:a16="http://schemas.microsoft.com/office/drawing/2014/main" id="{7B5DCE2D-F009-4B7F-A6DD-96DF49B4BB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6" name="Skupina 105">
                          <a:extLst>
                            <a:ext uri="{FF2B5EF4-FFF2-40B4-BE49-F238E27FC236}">
                              <a16:creationId xmlns:a16="http://schemas.microsoft.com/office/drawing/2014/main" id="{2F1C9D42-A8C2-4F74-AE47-92BAC2552CE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217235" y="2666398"/>
                          <a:ext cx="283845" cy="398779"/>
                          <a:chOff x="0" y="0"/>
                          <a:chExt cx="283845" cy="398991"/>
                        </a:xfrm>
                      </p:grpSpPr>
                      <p:sp>
                        <p:nvSpPr>
                          <p:cNvPr id="121" name="AutoShape 42">
                            <a:extLst>
                              <a:ext uri="{FF2B5EF4-FFF2-40B4-BE49-F238E27FC236}">
                                <a16:creationId xmlns:a16="http://schemas.microsoft.com/office/drawing/2014/main" id="{622610C4-694F-430D-8413-3280E9A86F0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48166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22" name="AutoShape 43">
                            <a:extLst>
                              <a:ext uri="{FF2B5EF4-FFF2-40B4-BE49-F238E27FC236}">
                                <a16:creationId xmlns:a16="http://schemas.microsoft.com/office/drawing/2014/main" id="{45DFA6F9-AF56-4A80-8BB4-D4BE4696951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7" name="Skupina 106">
                          <a:extLst>
                            <a:ext uri="{FF2B5EF4-FFF2-40B4-BE49-F238E27FC236}">
                              <a16:creationId xmlns:a16="http://schemas.microsoft.com/office/drawing/2014/main" id="{D7C15508-D3DA-44BF-BC2D-21C2A66644B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91932" y="2666397"/>
                          <a:ext cx="283845" cy="398780"/>
                          <a:chOff x="0" y="0"/>
                          <a:chExt cx="283845" cy="398992"/>
                        </a:xfrm>
                      </p:grpSpPr>
                      <p:sp>
                        <p:nvSpPr>
                          <p:cNvPr id="119" name="AutoShape 27">
                            <a:extLst>
                              <a:ext uri="{FF2B5EF4-FFF2-40B4-BE49-F238E27FC236}">
                                <a16:creationId xmlns:a16="http://schemas.microsoft.com/office/drawing/2014/main" id="{2F8D6FE6-9BCE-464A-A571-62819B298D2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48167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20" name="AutoShape 28">
                            <a:extLst>
                              <a:ext uri="{FF2B5EF4-FFF2-40B4-BE49-F238E27FC236}">
                                <a16:creationId xmlns:a16="http://schemas.microsoft.com/office/drawing/2014/main" id="{873C9E99-F87F-4DA0-8E66-004EC24D858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rgbClr val="FAF0F0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8" name="Skupina 107">
                          <a:extLst>
                            <a:ext uri="{FF2B5EF4-FFF2-40B4-BE49-F238E27FC236}">
                              <a16:creationId xmlns:a16="http://schemas.microsoft.com/office/drawing/2014/main" id="{4C17659A-39B1-42C4-9367-95F867A74C1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65094" y="2349155"/>
                          <a:ext cx="163830" cy="404298"/>
                          <a:chOff x="4840760" y="3429000"/>
                          <a:chExt cx="163830" cy="404298"/>
                        </a:xfrm>
                      </p:grpSpPr>
                      <p:sp>
                        <p:nvSpPr>
                          <p:cNvPr id="117" name="AutoShape 9">
                            <a:extLst>
                              <a:ext uri="{FF2B5EF4-FFF2-40B4-BE49-F238E27FC236}">
                                <a16:creationId xmlns:a16="http://schemas.microsoft.com/office/drawing/2014/main" id="{F143ADCF-32A9-43A1-8E8F-7FB034D949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42665" y="3639623"/>
                            <a:ext cx="161925" cy="19367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18" name="AutoShape 9">
                            <a:extLst>
                              <a:ext uri="{FF2B5EF4-FFF2-40B4-BE49-F238E27FC236}">
                                <a16:creationId xmlns:a16="http://schemas.microsoft.com/office/drawing/2014/main" id="{D79BBA81-3E28-4361-B7B6-B2F740986C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40760" y="3429000"/>
                            <a:ext cx="163830" cy="331908"/>
                          </a:xfrm>
                          <a:prstGeom prst="flowChartMagneticDisk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9" name="Skupina 108">
                          <a:extLst>
                            <a:ext uri="{FF2B5EF4-FFF2-40B4-BE49-F238E27FC236}">
                              <a16:creationId xmlns:a16="http://schemas.microsoft.com/office/drawing/2014/main" id="{50BB8A28-8F84-46D7-B084-FE030EFC4B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566629" y="2681764"/>
                          <a:ext cx="283845" cy="398780"/>
                          <a:chOff x="0" y="0"/>
                          <a:chExt cx="283845" cy="398992"/>
                        </a:xfrm>
                      </p:grpSpPr>
                      <p:sp>
                        <p:nvSpPr>
                          <p:cNvPr id="115" name="AutoShape 27">
                            <a:extLst>
                              <a:ext uri="{FF2B5EF4-FFF2-40B4-BE49-F238E27FC236}">
                                <a16:creationId xmlns:a16="http://schemas.microsoft.com/office/drawing/2014/main" id="{48AA7BD3-F747-40CA-8343-826E3E4595D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48167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16" name="AutoShape 28">
                            <a:extLst>
                              <a:ext uri="{FF2B5EF4-FFF2-40B4-BE49-F238E27FC236}">
                                <a16:creationId xmlns:a16="http://schemas.microsoft.com/office/drawing/2014/main" id="{74B42C88-06E8-4123-A913-34BB60AF47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rgbClr val="FAF0F0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110" name="Šipka: zahnutá dolů 109">
                          <a:extLst>
                            <a:ext uri="{FF2B5EF4-FFF2-40B4-BE49-F238E27FC236}">
                              <a16:creationId xmlns:a16="http://schemas.microsoft.com/office/drawing/2014/main" id="{E5429B4D-6ACF-45B9-A42B-305F1B049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44270" y="1850609"/>
                          <a:ext cx="792204" cy="498510"/>
                        </a:xfrm>
                        <a:prstGeom prst="curvedDownArrow">
                          <a:avLst>
                            <a:gd name="adj1" fmla="val 18493"/>
                            <a:gd name="adj2" fmla="val 36569"/>
                            <a:gd name="adj3" fmla="val 34915"/>
                          </a:avLst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p:txBody>
                    </p:sp>
                  </p:grpSp>
                  <p:sp>
                    <p:nvSpPr>
                      <p:cNvPr id="103" name="TextovéPole 102">
                        <a:extLst>
                          <a:ext uri="{FF2B5EF4-FFF2-40B4-BE49-F238E27FC236}">
                            <a16:creationId xmlns:a16="http://schemas.microsoft.com/office/drawing/2014/main" id="{51762834-58B4-4F24-AF16-A597EFEA434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9561" y="3799751"/>
                        <a:ext cx="18473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cs-CZ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1" name="TextovéPole 100">
                      <a:extLst>
                        <a:ext uri="{FF2B5EF4-FFF2-40B4-BE49-F238E27FC236}">
                          <a16:creationId xmlns:a16="http://schemas.microsoft.com/office/drawing/2014/main" id="{A357EE88-0202-4372-BEB1-96A89FC4EB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06295" y="5797338"/>
                      <a:ext cx="652744" cy="3963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cs-CZ" sz="1200" b="1" dirty="0"/>
                        <a:t>4</a:t>
                      </a:r>
                    </a:p>
                    <a:p>
                      <a:pPr algn="ctr"/>
                      <a:r>
                        <a:rPr lang="cs-CZ" sz="1200" b="1" dirty="0"/>
                        <a:t> mg/L </a:t>
                      </a:r>
                      <a:endParaRPr lang="cs-CZ" sz="1200" dirty="0"/>
                    </a:p>
                  </p:txBody>
                </p:sp>
              </p:grpSp>
              <p:sp>
                <p:nvSpPr>
                  <p:cNvPr id="96" name="TextovéPole 95">
                    <a:extLst>
                      <a:ext uri="{FF2B5EF4-FFF2-40B4-BE49-F238E27FC236}">
                        <a16:creationId xmlns:a16="http://schemas.microsoft.com/office/drawing/2014/main" id="{676D8F8A-7CC3-45AA-B78A-4D4E80E55B86}"/>
                      </a:ext>
                    </a:extLst>
                  </p:cNvPr>
                  <p:cNvSpPr txBox="1"/>
                  <p:nvPr/>
                </p:nvSpPr>
                <p:spPr>
                  <a:xfrm>
                    <a:off x="8588723" y="5788151"/>
                    <a:ext cx="552570" cy="3963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cs-CZ" sz="1200" b="1" dirty="0"/>
                      <a:t>2</a:t>
                    </a:r>
                  </a:p>
                  <a:p>
                    <a:pPr algn="ctr"/>
                    <a:r>
                      <a:rPr lang="cs-CZ" sz="1200" b="1" dirty="0"/>
                      <a:t> mg/L </a:t>
                    </a:r>
                    <a:endParaRPr lang="cs-CZ" sz="1200" dirty="0"/>
                  </a:p>
                </p:txBody>
              </p:sp>
              <p:sp>
                <p:nvSpPr>
                  <p:cNvPr id="97" name="TextovéPole 96">
                    <a:extLst>
                      <a:ext uri="{FF2B5EF4-FFF2-40B4-BE49-F238E27FC236}">
                        <a16:creationId xmlns:a16="http://schemas.microsoft.com/office/drawing/2014/main" id="{9066D6C7-999C-43C5-9A82-7500F0461660}"/>
                      </a:ext>
                    </a:extLst>
                  </p:cNvPr>
                  <p:cNvSpPr txBox="1"/>
                  <p:nvPr/>
                </p:nvSpPr>
                <p:spPr>
                  <a:xfrm>
                    <a:off x="9454153" y="5812810"/>
                    <a:ext cx="652744" cy="3963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cs-CZ" sz="1200" b="1" dirty="0"/>
                      <a:t>1</a:t>
                    </a:r>
                  </a:p>
                  <a:p>
                    <a:pPr algn="ctr"/>
                    <a:r>
                      <a:rPr lang="cs-CZ" sz="1200" b="1" dirty="0"/>
                      <a:t>mg/L </a:t>
                    </a:r>
                    <a:endParaRPr lang="cs-CZ" sz="1200" dirty="0"/>
                  </a:p>
                </p:txBody>
              </p:sp>
              <p:sp>
                <p:nvSpPr>
                  <p:cNvPr id="98" name="TextovéPole 97">
                    <a:extLst>
                      <a:ext uri="{FF2B5EF4-FFF2-40B4-BE49-F238E27FC236}">
                        <a16:creationId xmlns:a16="http://schemas.microsoft.com/office/drawing/2014/main" id="{64854853-FFF7-415C-AC8F-C4611600432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8986" y="5785635"/>
                    <a:ext cx="652744" cy="3963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cs-CZ" sz="1200" b="1" dirty="0"/>
                      <a:t>0.5</a:t>
                    </a:r>
                  </a:p>
                  <a:p>
                    <a:pPr algn="ctr"/>
                    <a:r>
                      <a:rPr lang="cs-CZ" sz="1200" b="1" dirty="0"/>
                      <a:t>mg/L </a:t>
                    </a:r>
                    <a:endParaRPr lang="cs-CZ" sz="1200" dirty="0"/>
                  </a:p>
                </p:txBody>
              </p:sp>
              <p:sp>
                <p:nvSpPr>
                  <p:cNvPr id="99" name="TextovéPole 98">
                    <a:extLst>
                      <a:ext uri="{FF2B5EF4-FFF2-40B4-BE49-F238E27FC236}">
                        <a16:creationId xmlns:a16="http://schemas.microsoft.com/office/drawing/2014/main" id="{7032DFC3-685C-4978-8A59-4BD1888C52CA}"/>
                      </a:ext>
                    </a:extLst>
                  </p:cNvPr>
                  <p:cNvSpPr txBox="1"/>
                  <p:nvPr/>
                </p:nvSpPr>
                <p:spPr>
                  <a:xfrm>
                    <a:off x="11249754" y="5797338"/>
                    <a:ext cx="652744" cy="3963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cs-CZ" sz="1200" b="1" dirty="0"/>
                      <a:t>0.25</a:t>
                    </a:r>
                  </a:p>
                  <a:p>
                    <a:pPr algn="ctr"/>
                    <a:r>
                      <a:rPr lang="cs-CZ" sz="1200" b="1" dirty="0"/>
                      <a:t>mg/L </a:t>
                    </a:r>
                    <a:endParaRPr lang="cs-CZ" sz="1200" dirty="0"/>
                  </a:p>
                </p:txBody>
              </p:sp>
            </p:grpSp>
          </p:grpSp>
        </p:grpSp>
        <p:sp>
          <p:nvSpPr>
            <p:cNvPr id="128" name="TextovéPole 127">
              <a:extLst>
                <a:ext uri="{FF2B5EF4-FFF2-40B4-BE49-F238E27FC236}">
                  <a16:creationId xmlns:a16="http://schemas.microsoft.com/office/drawing/2014/main" id="{AC5A2E17-B843-4EE0-9D83-066D627C6A60}"/>
                </a:ext>
              </a:extLst>
            </p:cNvPr>
            <p:cNvSpPr txBox="1"/>
            <p:nvPr/>
          </p:nvSpPr>
          <p:spPr>
            <a:xfrm>
              <a:off x="2730966" y="2008626"/>
              <a:ext cx="1656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/>
                <a:t>0.06 </a:t>
              </a:r>
              <a:r>
                <a:rPr lang="cs-CZ" dirty="0" err="1"/>
                <a:t>mL</a:t>
              </a:r>
              <a:r>
                <a:rPr lang="cs-CZ" dirty="0"/>
                <a:t> = 60 </a:t>
              </a:r>
              <a:r>
                <a:rPr lang="cs-CZ" dirty="0" err="1"/>
                <a:t>uL</a:t>
              </a:r>
              <a:endParaRPr lang="cs-CZ" dirty="0"/>
            </a:p>
            <a:p>
              <a:pPr algn="ctr"/>
              <a:r>
                <a:rPr lang="cs-CZ" b="1" dirty="0">
                  <a:solidFill>
                    <a:srgbClr val="FF0000"/>
                  </a:solidFill>
                </a:rPr>
                <a:t>0.1%</a:t>
              </a:r>
            </a:p>
          </p:txBody>
        </p:sp>
      </p:grp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B1F0CA54-06EF-4D62-9EF4-C23B3DA3B916}"/>
              </a:ext>
            </a:extLst>
          </p:cNvPr>
          <p:cNvSpPr txBox="1"/>
          <p:nvPr/>
        </p:nvSpPr>
        <p:spPr>
          <a:xfrm>
            <a:off x="674857" y="873259"/>
            <a:ext cx="1109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Příklad </a:t>
            </a:r>
            <a:r>
              <a:rPr lang="cs-CZ" dirty="0" err="1"/>
              <a:t>triclosan</a:t>
            </a:r>
            <a:r>
              <a:rPr lang="cs-CZ" dirty="0"/>
              <a:t>: cílová koncentrace v misce </a:t>
            </a:r>
            <a:r>
              <a:rPr lang="cs-CZ" b="1" dirty="0"/>
              <a:t>4 mg/L – 2 mg/L – 1 mg/L – 0.5 mg/L – 0.25 mg/L </a:t>
            </a:r>
            <a:r>
              <a:rPr lang="cs-CZ" dirty="0"/>
              <a:t>(2x ředicí řada)</a:t>
            </a:r>
          </a:p>
        </p:txBody>
      </p:sp>
    </p:spTree>
    <p:extLst>
      <p:ext uri="{BB962C8B-B14F-4D97-AF65-F5344CB8AC3E}">
        <p14:creationId xmlns:p14="http://schemas.microsoft.com/office/powerpoint/2010/main" val="365551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véPole 56">
            <a:extLst>
              <a:ext uri="{FF2B5EF4-FFF2-40B4-BE49-F238E27FC236}">
                <a16:creationId xmlns:a16="http://schemas.microsoft.com/office/drawing/2014/main" id="{A87DD058-A4BA-4130-A497-A253D3B7F3B9}"/>
              </a:ext>
            </a:extLst>
          </p:cNvPr>
          <p:cNvSpPr txBox="1"/>
          <p:nvPr/>
        </p:nvSpPr>
        <p:spPr>
          <a:xfrm>
            <a:off x="2580640" y="239889"/>
            <a:ext cx="7498080" cy="48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buSzPts val="1800"/>
            </a:pPr>
            <a:r>
              <a:rPr lang="cs-CZ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Test stanovení akutní toxicity pro rybí embryo</a:t>
            </a: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758850F6-E672-4DDB-9C3A-251F7B21B675}"/>
              </a:ext>
            </a:extLst>
          </p:cNvPr>
          <p:cNvSpPr txBox="1"/>
          <p:nvPr/>
        </p:nvSpPr>
        <p:spPr>
          <a:xfrm>
            <a:off x="663048" y="18479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Maximální obsah rozpouštědla v testovém systému – </a:t>
            </a:r>
            <a:r>
              <a:rPr lang="cs-CZ" b="1" dirty="0">
                <a:solidFill>
                  <a:srgbClr val="FF0000"/>
                </a:solidFill>
              </a:rPr>
              <a:t>0.1%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AC5A2E17-B843-4EE0-9D83-066D627C6A60}"/>
              </a:ext>
            </a:extLst>
          </p:cNvPr>
          <p:cNvSpPr txBox="1"/>
          <p:nvPr/>
        </p:nvSpPr>
        <p:spPr>
          <a:xfrm>
            <a:off x="2819676" y="3668596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0.06 </a:t>
            </a:r>
            <a:r>
              <a:rPr lang="cs-CZ" dirty="0" err="1"/>
              <a:t>mL</a:t>
            </a:r>
            <a:r>
              <a:rPr lang="cs-CZ" dirty="0"/>
              <a:t> = 60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                  0.1%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2F0F205-B373-4BB3-979F-30EC4E021A3E}"/>
              </a:ext>
            </a:extLst>
          </p:cNvPr>
          <p:cNvGrpSpPr/>
          <p:nvPr/>
        </p:nvGrpSpPr>
        <p:grpSpPr>
          <a:xfrm>
            <a:off x="899424" y="2236977"/>
            <a:ext cx="7506521" cy="3691510"/>
            <a:chOff x="899424" y="2236977"/>
            <a:chExt cx="7506521" cy="3691510"/>
          </a:xfrm>
        </p:grpSpPr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73C1DD8E-879D-47B7-9BC4-933994E723B1}"/>
                </a:ext>
              </a:extLst>
            </p:cNvPr>
            <p:cNvGrpSpPr/>
            <p:nvPr/>
          </p:nvGrpSpPr>
          <p:grpSpPr>
            <a:xfrm>
              <a:off x="899424" y="2236977"/>
              <a:ext cx="7506521" cy="3691510"/>
              <a:chOff x="4908507" y="3810899"/>
              <a:chExt cx="6995938" cy="3168871"/>
            </a:xfrm>
          </p:grpSpPr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491B0482-5FAE-488E-94E0-EA623D7EEB89}"/>
                  </a:ext>
                </a:extLst>
              </p:cNvPr>
              <p:cNvSpPr txBox="1"/>
              <p:nvPr/>
            </p:nvSpPr>
            <p:spPr>
              <a:xfrm>
                <a:off x="4908507" y="4369252"/>
                <a:ext cx="1468990" cy="792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/>
                  <a:t>Triclosan</a:t>
                </a:r>
                <a:r>
                  <a:rPr lang="cs-CZ" dirty="0"/>
                  <a:t> (TCS)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4 g/L</a:t>
                </a:r>
              </a:p>
              <a:p>
                <a:r>
                  <a:rPr lang="cs-CZ" dirty="0"/>
                  <a:t>v </a:t>
                </a:r>
                <a:r>
                  <a:rPr lang="cs-CZ" dirty="0" err="1"/>
                  <a:t>MeOH</a:t>
                </a:r>
                <a:endParaRPr lang="cs-CZ" dirty="0"/>
              </a:p>
            </p:txBody>
          </p:sp>
          <p:grpSp>
            <p:nvGrpSpPr>
              <p:cNvPr id="68" name="Skupina 67">
                <a:extLst>
                  <a:ext uri="{FF2B5EF4-FFF2-40B4-BE49-F238E27FC236}">
                    <a16:creationId xmlns:a16="http://schemas.microsoft.com/office/drawing/2014/main" id="{5BC1F3BF-0353-4D01-A5FC-08E15E458D3C}"/>
                  </a:ext>
                </a:extLst>
              </p:cNvPr>
              <p:cNvGrpSpPr/>
              <p:nvPr/>
            </p:nvGrpSpPr>
            <p:grpSpPr>
              <a:xfrm>
                <a:off x="6428103" y="3810899"/>
                <a:ext cx="5476342" cy="3168871"/>
                <a:chOff x="6428103" y="3810899"/>
                <a:chExt cx="5476342" cy="3168871"/>
              </a:xfrm>
            </p:grpSpPr>
            <p:sp>
              <p:nvSpPr>
                <p:cNvPr id="69" name="TextovéPole 68">
                  <a:extLst>
                    <a:ext uri="{FF2B5EF4-FFF2-40B4-BE49-F238E27FC236}">
                      <a16:creationId xmlns:a16="http://schemas.microsoft.com/office/drawing/2014/main" id="{2C7F8ABA-63CD-4A65-9B04-9B2A2EF039B8}"/>
                    </a:ext>
                  </a:extLst>
                </p:cNvPr>
                <p:cNvSpPr txBox="1"/>
                <p:nvPr/>
              </p:nvSpPr>
              <p:spPr>
                <a:xfrm>
                  <a:off x="7618347" y="6304904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70" name="TextovéPole 69">
                  <a:extLst>
                    <a:ext uri="{FF2B5EF4-FFF2-40B4-BE49-F238E27FC236}">
                      <a16:creationId xmlns:a16="http://schemas.microsoft.com/office/drawing/2014/main" id="{66792E91-EE82-40AF-ACEB-5E9BEE37CA19}"/>
                    </a:ext>
                  </a:extLst>
                </p:cNvPr>
                <p:cNvSpPr txBox="1"/>
                <p:nvPr/>
              </p:nvSpPr>
              <p:spPr>
                <a:xfrm>
                  <a:off x="8649851" y="6309073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71" name="TextovéPole 70">
                  <a:extLst>
                    <a:ext uri="{FF2B5EF4-FFF2-40B4-BE49-F238E27FC236}">
                      <a16:creationId xmlns:a16="http://schemas.microsoft.com/office/drawing/2014/main" id="{27FD34C0-64AA-4C87-8146-67C1E3176AD3}"/>
                    </a:ext>
                  </a:extLst>
                </p:cNvPr>
                <p:cNvSpPr txBox="1"/>
                <p:nvPr/>
              </p:nvSpPr>
              <p:spPr>
                <a:xfrm>
                  <a:off x="9581666" y="6312300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72" name="TextovéPole 71">
                  <a:extLst>
                    <a:ext uri="{FF2B5EF4-FFF2-40B4-BE49-F238E27FC236}">
                      <a16:creationId xmlns:a16="http://schemas.microsoft.com/office/drawing/2014/main" id="{5F4C24FD-8F95-4E44-90F3-DD242A12B2B4}"/>
                    </a:ext>
                  </a:extLst>
                </p:cNvPr>
                <p:cNvSpPr txBox="1"/>
                <p:nvPr/>
              </p:nvSpPr>
              <p:spPr>
                <a:xfrm>
                  <a:off x="10482325" y="631474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73" name="TextovéPole 72">
                  <a:extLst>
                    <a:ext uri="{FF2B5EF4-FFF2-40B4-BE49-F238E27FC236}">
                      <a16:creationId xmlns:a16="http://schemas.microsoft.com/office/drawing/2014/main" id="{9EA5299D-C9C1-46FA-B118-C23B8C0088B4}"/>
                    </a:ext>
                  </a:extLst>
                </p:cNvPr>
                <p:cNvSpPr txBox="1"/>
                <p:nvPr/>
              </p:nvSpPr>
              <p:spPr>
                <a:xfrm>
                  <a:off x="11406681" y="634112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60</a:t>
                  </a:r>
                </a:p>
              </p:txBody>
            </p:sp>
            <p:sp>
              <p:nvSpPr>
                <p:cNvPr id="84" name="TextovéPole 83">
                  <a:extLst>
                    <a:ext uri="{FF2B5EF4-FFF2-40B4-BE49-F238E27FC236}">
                      <a16:creationId xmlns:a16="http://schemas.microsoft.com/office/drawing/2014/main" id="{32205F46-9B53-43CB-9185-07230A39E392}"/>
                    </a:ext>
                  </a:extLst>
                </p:cNvPr>
                <p:cNvSpPr txBox="1"/>
                <p:nvPr/>
              </p:nvSpPr>
              <p:spPr>
                <a:xfrm>
                  <a:off x="9015533" y="6610438"/>
                  <a:ext cx="16543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>
                      <a:solidFill>
                        <a:srgbClr val="0070C0"/>
                      </a:solidFill>
                    </a:rPr>
                    <a:t>Objemy v </a:t>
                  </a:r>
                  <a:r>
                    <a:rPr lang="cs-CZ" dirty="0" err="1">
                      <a:solidFill>
                        <a:srgbClr val="0070C0"/>
                      </a:solidFill>
                    </a:rPr>
                    <a:t>mL</a:t>
                  </a:r>
                  <a:endParaRPr lang="cs-CZ" dirty="0">
                    <a:solidFill>
                      <a:srgbClr val="0070C0"/>
                    </a:solidFill>
                  </a:endParaRPr>
                </a:p>
              </p:txBody>
            </p:sp>
            <p:grpSp>
              <p:nvGrpSpPr>
                <p:cNvPr id="94" name="Skupina 93">
                  <a:extLst>
                    <a:ext uri="{FF2B5EF4-FFF2-40B4-BE49-F238E27FC236}">
                      <a16:creationId xmlns:a16="http://schemas.microsoft.com/office/drawing/2014/main" id="{845894DF-161F-4B88-86DA-49ED2C927BBD}"/>
                    </a:ext>
                  </a:extLst>
                </p:cNvPr>
                <p:cNvGrpSpPr/>
                <p:nvPr/>
              </p:nvGrpSpPr>
              <p:grpSpPr>
                <a:xfrm>
                  <a:off x="6428103" y="3810899"/>
                  <a:ext cx="5476342" cy="2456098"/>
                  <a:chOff x="6428103" y="3810899"/>
                  <a:chExt cx="5476342" cy="2456098"/>
                </a:xfrm>
              </p:grpSpPr>
              <p:grpSp>
                <p:nvGrpSpPr>
                  <p:cNvPr id="95" name="Skupina 94">
                    <a:extLst>
                      <a:ext uri="{FF2B5EF4-FFF2-40B4-BE49-F238E27FC236}">
                        <a16:creationId xmlns:a16="http://schemas.microsoft.com/office/drawing/2014/main" id="{C21BB9F2-BE2B-4BA9-BF06-7A88F5367543}"/>
                      </a:ext>
                    </a:extLst>
                  </p:cNvPr>
                  <p:cNvGrpSpPr/>
                  <p:nvPr/>
                </p:nvGrpSpPr>
                <p:grpSpPr>
                  <a:xfrm>
                    <a:off x="6428103" y="3810899"/>
                    <a:ext cx="5338118" cy="2456098"/>
                    <a:chOff x="6428103" y="3810899"/>
                    <a:chExt cx="5338118" cy="2456098"/>
                  </a:xfrm>
                </p:grpSpPr>
                <p:grpSp>
                  <p:nvGrpSpPr>
                    <p:cNvPr id="100" name="Skupina 99">
                      <a:extLst>
                        <a:ext uri="{FF2B5EF4-FFF2-40B4-BE49-F238E27FC236}">
                          <a16:creationId xmlns:a16="http://schemas.microsoft.com/office/drawing/2014/main" id="{01D3D0E8-5013-440C-91D8-E5EFE1E0A6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28103" y="3810899"/>
                      <a:ext cx="5338118" cy="2456098"/>
                      <a:chOff x="6442476" y="3799751"/>
                      <a:chExt cx="5338118" cy="2456098"/>
                    </a:xfrm>
                  </p:grpSpPr>
                  <p:grpSp>
                    <p:nvGrpSpPr>
                      <p:cNvPr id="102" name="Skupina 101">
                        <a:extLst>
                          <a:ext uri="{FF2B5EF4-FFF2-40B4-BE49-F238E27FC236}">
                            <a16:creationId xmlns:a16="http://schemas.microsoft.com/office/drawing/2014/main" id="{EF84AA83-F86F-4BD8-8334-85380BEF85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42476" y="4212865"/>
                        <a:ext cx="5338118" cy="2042984"/>
                        <a:chOff x="865094" y="1850609"/>
                        <a:chExt cx="3985380" cy="1229935"/>
                      </a:xfrm>
                    </p:grpSpPr>
                    <p:grpSp>
                      <p:nvGrpSpPr>
                        <p:cNvPr id="104" name="Skupina 103">
                          <a:extLst>
                            <a:ext uri="{FF2B5EF4-FFF2-40B4-BE49-F238E27FC236}">
                              <a16:creationId xmlns:a16="http://schemas.microsoft.com/office/drawing/2014/main" id="{2468F376-055B-4277-BFC8-000625F1F76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85731" y="2656101"/>
                          <a:ext cx="283845" cy="422275"/>
                          <a:chOff x="5954077" y="3217862"/>
                          <a:chExt cx="283845" cy="422275"/>
                        </a:xfrm>
                      </p:grpSpPr>
                      <p:sp>
                        <p:nvSpPr>
                          <p:cNvPr id="125" name="AutoShape 16">
                            <a:extLst>
                              <a:ext uri="{FF2B5EF4-FFF2-40B4-BE49-F238E27FC236}">
                                <a16:creationId xmlns:a16="http://schemas.microsoft.com/office/drawing/2014/main" id="{8930247D-F162-4698-8500-F5283393F7C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954077" y="3217862"/>
                            <a:ext cx="283845" cy="42227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26" name="AutoShape 17">
                            <a:extLst>
                              <a:ext uri="{FF2B5EF4-FFF2-40B4-BE49-F238E27FC236}">
                                <a16:creationId xmlns:a16="http://schemas.microsoft.com/office/drawing/2014/main" id="{CAF7D3B4-4AFB-40AE-AA90-D806C53A4C7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954077" y="3217862"/>
                            <a:ext cx="283845" cy="14287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5" name="Skupina 104">
                          <a:extLst>
                            <a:ext uri="{FF2B5EF4-FFF2-40B4-BE49-F238E27FC236}">
                              <a16:creationId xmlns:a16="http://schemas.microsoft.com/office/drawing/2014/main" id="{FDF90DDE-2B09-4E54-8036-91C710609D6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542538" y="2667848"/>
                          <a:ext cx="283845" cy="398779"/>
                          <a:chOff x="0" y="0"/>
                          <a:chExt cx="283845" cy="398991"/>
                        </a:xfrm>
                      </p:grpSpPr>
                      <p:sp>
                        <p:nvSpPr>
                          <p:cNvPr id="123" name="AutoShape 21">
                            <a:extLst>
                              <a:ext uri="{FF2B5EF4-FFF2-40B4-BE49-F238E27FC236}">
                                <a16:creationId xmlns:a16="http://schemas.microsoft.com/office/drawing/2014/main" id="{533E9F1F-9929-4C84-899D-570B3786152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48166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24" name="AutoShape 22">
                            <a:extLst>
                              <a:ext uri="{FF2B5EF4-FFF2-40B4-BE49-F238E27FC236}">
                                <a16:creationId xmlns:a16="http://schemas.microsoft.com/office/drawing/2014/main" id="{7B5DCE2D-F009-4B7F-A6DD-96DF49B4BB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6" name="Skupina 105">
                          <a:extLst>
                            <a:ext uri="{FF2B5EF4-FFF2-40B4-BE49-F238E27FC236}">
                              <a16:creationId xmlns:a16="http://schemas.microsoft.com/office/drawing/2014/main" id="{2F1C9D42-A8C2-4F74-AE47-92BAC2552CE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217235" y="2666398"/>
                          <a:ext cx="283845" cy="398779"/>
                          <a:chOff x="0" y="0"/>
                          <a:chExt cx="283845" cy="398991"/>
                        </a:xfrm>
                      </p:grpSpPr>
                      <p:sp>
                        <p:nvSpPr>
                          <p:cNvPr id="121" name="AutoShape 42">
                            <a:extLst>
                              <a:ext uri="{FF2B5EF4-FFF2-40B4-BE49-F238E27FC236}">
                                <a16:creationId xmlns:a16="http://schemas.microsoft.com/office/drawing/2014/main" id="{622610C4-694F-430D-8413-3280E9A86F0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48166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22" name="AutoShape 43">
                            <a:extLst>
                              <a:ext uri="{FF2B5EF4-FFF2-40B4-BE49-F238E27FC236}">
                                <a16:creationId xmlns:a16="http://schemas.microsoft.com/office/drawing/2014/main" id="{45DFA6F9-AF56-4A80-8BB4-D4BE4696951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7" name="Skupina 106">
                          <a:extLst>
                            <a:ext uri="{FF2B5EF4-FFF2-40B4-BE49-F238E27FC236}">
                              <a16:creationId xmlns:a16="http://schemas.microsoft.com/office/drawing/2014/main" id="{D7C15508-D3DA-44BF-BC2D-21C2A66644B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91932" y="2666397"/>
                          <a:ext cx="283845" cy="398780"/>
                          <a:chOff x="0" y="0"/>
                          <a:chExt cx="283845" cy="398992"/>
                        </a:xfrm>
                      </p:grpSpPr>
                      <p:sp>
                        <p:nvSpPr>
                          <p:cNvPr id="119" name="AutoShape 27">
                            <a:extLst>
                              <a:ext uri="{FF2B5EF4-FFF2-40B4-BE49-F238E27FC236}">
                                <a16:creationId xmlns:a16="http://schemas.microsoft.com/office/drawing/2014/main" id="{2F8D6FE6-9BCE-464A-A571-62819B298D2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48167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20" name="AutoShape 28">
                            <a:extLst>
                              <a:ext uri="{FF2B5EF4-FFF2-40B4-BE49-F238E27FC236}">
                                <a16:creationId xmlns:a16="http://schemas.microsoft.com/office/drawing/2014/main" id="{873C9E99-F87F-4DA0-8E66-004EC24D858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rgbClr val="FAF0F0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8" name="Skupina 107">
                          <a:extLst>
                            <a:ext uri="{FF2B5EF4-FFF2-40B4-BE49-F238E27FC236}">
                              <a16:creationId xmlns:a16="http://schemas.microsoft.com/office/drawing/2014/main" id="{4C17659A-39B1-42C4-9367-95F867A74C1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65094" y="2349155"/>
                          <a:ext cx="163830" cy="404298"/>
                          <a:chOff x="4840760" y="3429000"/>
                          <a:chExt cx="163830" cy="404298"/>
                        </a:xfrm>
                      </p:grpSpPr>
                      <p:sp>
                        <p:nvSpPr>
                          <p:cNvPr id="117" name="AutoShape 9">
                            <a:extLst>
                              <a:ext uri="{FF2B5EF4-FFF2-40B4-BE49-F238E27FC236}">
                                <a16:creationId xmlns:a16="http://schemas.microsoft.com/office/drawing/2014/main" id="{F143ADCF-32A9-43A1-8E8F-7FB034D949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42665" y="3639623"/>
                            <a:ext cx="161925" cy="19367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18" name="AutoShape 9">
                            <a:extLst>
                              <a:ext uri="{FF2B5EF4-FFF2-40B4-BE49-F238E27FC236}">
                                <a16:creationId xmlns:a16="http://schemas.microsoft.com/office/drawing/2014/main" id="{D79BBA81-3E28-4361-B7B6-B2F740986C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40760" y="3429000"/>
                            <a:ext cx="163830" cy="331908"/>
                          </a:xfrm>
                          <a:prstGeom prst="flowChartMagneticDisk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09" name="Skupina 108">
                          <a:extLst>
                            <a:ext uri="{FF2B5EF4-FFF2-40B4-BE49-F238E27FC236}">
                              <a16:creationId xmlns:a16="http://schemas.microsoft.com/office/drawing/2014/main" id="{50BB8A28-8F84-46D7-B084-FE030EFC4B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566629" y="2681764"/>
                          <a:ext cx="283845" cy="398780"/>
                          <a:chOff x="0" y="0"/>
                          <a:chExt cx="283845" cy="398992"/>
                        </a:xfrm>
                      </p:grpSpPr>
                      <p:sp>
                        <p:nvSpPr>
                          <p:cNvPr id="115" name="AutoShape 27">
                            <a:extLst>
                              <a:ext uri="{FF2B5EF4-FFF2-40B4-BE49-F238E27FC236}">
                                <a16:creationId xmlns:a16="http://schemas.microsoft.com/office/drawing/2014/main" id="{48AA7BD3-F747-40CA-8343-826E3E4595D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48167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116" name="AutoShape 28">
                            <a:extLst>
                              <a:ext uri="{FF2B5EF4-FFF2-40B4-BE49-F238E27FC236}">
                                <a16:creationId xmlns:a16="http://schemas.microsoft.com/office/drawing/2014/main" id="{74B42C88-06E8-4123-A913-34BB60AF47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83845" cy="250825"/>
                          </a:xfrm>
                          <a:prstGeom prst="flowChartMagneticDisk">
                            <a:avLst/>
                          </a:prstGeom>
                          <a:solidFill>
                            <a:srgbClr val="FAF0F0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110" name="Šipka: zahnutá dolů 109">
                          <a:extLst>
                            <a:ext uri="{FF2B5EF4-FFF2-40B4-BE49-F238E27FC236}">
                              <a16:creationId xmlns:a16="http://schemas.microsoft.com/office/drawing/2014/main" id="{E5429B4D-6ACF-45B9-A42B-305F1B049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44270" y="1850609"/>
                          <a:ext cx="871868" cy="494679"/>
                        </a:xfrm>
                        <a:prstGeom prst="curvedDownArrow">
                          <a:avLst>
                            <a:gd name="adj1" fmla="val 18493"/>
                            <a:gd name="adj2" fmla="val 36569"/>
                            <a:gd name="adj3" fmla="val 34915"/>
                          </a:avLst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p:txBody>
                    </p:sp>
                  </p:grpSp>
                  <p:sp>
                    <p:nvSpPr>
                      <p:cNvPr id="103" name="TextovéPole 102">
                        <a:extLst>
                          <a:ext uri="{FF2B5EF4-FFF2-40B4-BE49-F238E27FC236}">
                            <a16:creationId xmlns:a16="http://schemas.microsoft.com/office/drawing/2014/main" id="{51762834-58B4-4F24-AF16-A597EFEA434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9561" y="3799751"/>
                        <a:ext cx="18473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cs-CZ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1" name="TextovéPole 100">
                      <a:extLst>
                        <a:ext uri="{FF2B5EF4-FFF2-40B4-BE49-F238E27FC236}">
                          <a16:creationId xmlns:a16="http://schemas.microsoft.com/office/drawing/2014/main" id="{A357EE88-0202-4372-BEB1-96A89FC4EB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4888" y="5794361"/>
                      <a:ext cx="652744" cy="3963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cs-CZ" sz="1200" b="1" dirty="0"/>
                        <a:t>4</a:t>
                      </a:r>
                    </a:p>
                    <a:p>
                      <a:pPr algn="ctr"/>
                      <a:r>
                        <a:rPr lang="cs-CZ" sz="1200" b="1" dirty="0"/>
                        <a:t> mg/L </a:t>
                      </a:r>
                      <a:endParaRPr lang="cs-CZ" sz="1200" dirty="0"/>
                    </a:p>
                  </p:txBody>
                </p:sp>
              </p:grpSp>
              <p:sp>
                <p:nvSpPr>
                  <p:cNvPr id="96" name="TextovéPole 95">
                    <a:extLst>
                      <a:ext uri="{FF2B5EF4-FFF2-40B4-BE49-F238E27FC236}">
                        <a16:creationId xmlns:a16="http://schemas.microsoft.com/office/drawing/2014/main" id="{676D8F8A-7CC3-45AA-B78A-4D4E80E55B86}"/>
                      </a:ext>
                    </a:extLst>
                  </p:cNvPr>
                  <p:cNvSpPr txBox="1"/>
                  <p:nvPr/>
                </p:nvSpPr>
                <p:spPr>
                  <a:xfrm>
                    <a:off x="8580699" y="5795595"/>
                    <a:ext cx="552570" cy="3963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cs-CZ" sz="1200" b="1" dirty="0"/>
                      <a:t>2</a:t>
                    </a:r>
                  </a:p>
                  <a:p>
                    <a:pPr algn="ctr"/>
                    <a:r>
                      <a:rPr lang="cs-CZ" sz="1200" b="1" dirty="0"/>
                      <a:t> mg/L </a:t>
                    </a:r>
                    <a:endParaRPr lang="cs-CZ" sz="1200" dirty="0"/>
                  </a:p>
                </p:txBody>
              </p:sp>
              <p:sp>
                <p:nvSpPr>
                  <p:cNvPr id="97" name="TextovéPole 96">
                    <a:extLst>
                      <a:ext uri="{FF2B5EF4-FFF2-40B4-BE49-F238E27FC236}">
                        <a16:creationId xmlns:a16="http://schemas.microsoft.com/office/drawing/2014/main" id="{9066D6C7-999C-43C5-9A82-7500F0461660}"/>
                      </a:ext>
                    </a:extLst>
                  </p:cNvPr>
                  <p:cNvSpPr txBox="1"/>
                  <p:nvPr/>
                </p:nvSpPr>
                <p:spPr>
                  <a:xfrm>
                    <a:off x="9440394" y="5790888"/>
                    <a:ext cx="652744" cy="3963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cs-CZ" sz="1200" b="1" dirty="0"/>
                      <a:t>1</a:t>
                    </a:r>
                  </a:p>
                  <a:p>
                    <a:pPr algn="ctr"/>
                    <a:r>
                      <a:rPr lang="cs-CZ" sz="1200" b="1" dirty="0"/>
                      <a:t>mg/L </a:t>
                    </a:r>
                    <a:endParaRPr lang="cs-CZ" sz="1200" dirty="0"/>
                  </a:p>
                </p:txBody>
              </p:sp>
              <p:sp>
                <p:nvSpPr>
                  <p:cNvPr id="98" name="TextovéPole 97">
                    <a:extLst>
                      <a:ext uri="{FF2B5EF4-FFF2-40B4-BE49-F238E27FC236}">
                        <a16:creationId xmlns:a16="http://schemas.microsoft.com/office/drawing/2014/main" id="{64854853-FFF7-415C-AC8F-C4611600432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58295" y="5801515"/>
                    <a:ext cx="652744" cy="3963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cs-CZ" sz="1200" b="1" dirty="0"/>
                      <a:t>0.5</a:t>
                    </a:r>
                  </a:p>
                  <a:p>
                    <a:pPr algn="ctr"/>
                    <a:r>
                      <a:rPr lang="cs-CZ" sz="1200" b="1" dirty="0"/>
                      <a:t>mg/L </a:t>
                    </a:r>
                    <a:endParaRPr lang="cs-CZ" sz="1200" dirty="0"/>
                  </a:p>
                </p:txBody>
              </p:sp>
              <p:sp>
                <p:nvSpPr>
                  <p:cNvPr id="99" name="TextovéPole 98">
                    <a:extLst>
                      <a:ext uri="{FF2B5EF4-FFF2-40B4-BE49-F238E27FC236}">
                        <a16:creationId xmlns:a16="http://schemas.microsoft.com/office/drawing/2014/main" id="{7032DFC3-685C-4978-8A59-4BD1888C52CA}"/>
                      </a:ext>
                    </a:extLst>
                  </p:cNvPr>
                  <p:cNvSpPr txBox="1"/>
                  <p:nvPr/>
                </p:nvSpPr>
                <p:spPr>
                  <a:xfrm>
                    <a:off x="11251701" y="5812810"/>
                    <a:ext cx="652744" cy="3963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cs-CZ" sz="1200" b="1" dirty="0"/>
                      <a:t>0.25</a:t>
                    </a:r>
                  </a:p>
                  <a:p>
                    <a:pPr algn="ctr"/>
                    <a:r>
                      <a:rPr lang="cs-CZ" sz="1200" b="1" dirty="0"/>
                      <a:t>mg/L </a:t>
                    </a:r>
                    <a:endParaRPr lang="cs-CZ" sz="1200" dirty="0"/>
                  </a:p>
                </p:txBody>
              </p:sp>
            </p:grpSp>
          </p:grpSp>
        </p:grpSp>
        <p:sp>
          <p:nvSpPr>
            <p:cNvPr id="43" name="Šipka: zahnutá dolů 42">
              <a:extLst>
                <a:ext uri="{FF2B5EF4-FFF2-40B4-BE49-F238E27FC236}">
                  <a16:creationId xmlns:a16="http://schemas.microsoft.com/office/drawing/2014/main" id="{827EFFBF-2296-4ED0-BC26-155E436CBBF6}"/>
                </a:ext>
              </a:extLst>
            </p:cNvPr>
            <p:cNvSpPr/>
            <p:nvPr/>
          </p:nvSpPr>
          <p:spPr>
            <a:xfrm>
              <a:off x="2954006" y="2650201"/>
              <a:ext cx="2394644" cy="1025233"/>
            </a:xfrm>
            <a:prstGeom prst="curvedDownArrow">
              <a:avLst>
                <a:gd name="adj1" fmla="val 18493"/>
                <a:gd name="adj2" fmla="val 36569"/>
                <a:gd name="adj3" fmla="val 349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4" name="Šipka: zahnutá dolů 43">
              <a:extLst>
                <a:ext uri="{FF2B5EF4-FFF2-40B4-BE49-F238E27FC236}">
                  <a16:creationId xmlns:a16="http://schemas.microsoft.com/office/drawing/2014/main" id="{6E7076DE-6EF1-43B7-A65A-C0FBE82EA46E}"/>
                </a:ext>
              </a:extLst>
            </p:cNvPr>
            <p:cNvSpPr/>
            <p:nvPr/>
          </p:nvSpPr>
          <p:spPr>
            <a:xfrm>
              <a:off x="2929634" y="2638834"/>
              <a:ext cx="3388676" cy="1042546"/>
            </a:xfrm>
            <a:prstGeom prst="curvedDownArrow">
              <a:avLst>
                <a:gd name="adj1" fmla="val 18493"/>
                <a:gd name="adj2" fmla="val 36569"/>
                <a:gd name="adj3" fmla="val 349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5" name="Šipka: zahnutá dolů 44">
              <a:extLst>
                <a:ext uri="{FF2B5EF4-FFF2-40B4-BE49-F238E27FC236}">
                  <a16:creationId xmlns:a16="http://schemas.microsoft.com/office/drawing/2014/main" id="{6C5DA621-E96D-49A0-8CF7-2812461FA181}"/>
                </a:ext>
              </a:extLst>
            </p:cNvPr>
            <p:cNvSpPr/>
            <p:nvPr/>
          </p:nvSpPr>
          <p:spPr>
            <a:xfrm>
              <a:off x="2923268" y="2642785"/>
              <a:ext cx="4364704" cy="1032649"/>
            </a:xfrm>
            <a:prstGeom prst="curvedDownArrow">
              <a:avLst>
                <a:gd name="adj1" fmla="val 18493"/>
                <a:gd name="adj2" fmla="val 36569"/>
                <a:gd name="adj3" fmla="val 349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6" name="Šipka: zahnutá dolů 45">
              <a:extLst>
                <a:ext uri="{FF2B5EF4-FFF2-40B4-BE49-F238E27FC236}">
                  <a16:creationId xmlns:a16="http://schemas.microsoft.com/office/drawing/2014/main" id="{4BB3C30D-BD0B-446F-A01A-8EFF1D1AB8F8}"/>
                </a:ext>
              </a:extLst>
            </p:cNvPr>
            <p:cNvSpPr/>
            <p:nvPr/>
          </p:nvSpPr>
          <p:spPr>
            <a:xfrm>
              <a:off x="2937046" y="2662899"/>
              <a:ext cx="5320587" cy="1012535"/>
            </a:xfrm>
            <a:prstGeom prst="curvedDownArrow">
              <a:avLst>
                <a:gd name="adj1" fmla="val 18493"/>
                <a:gd name="adj2" fmla="val 36569"/>
                <a:gd name="adj3" fmla="val 3491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2" name="Šipka: dolů 1">
            <a:extLst>
              <a:ext uri="{FF2B5EF4-FFF2-40B4-BE49-F238E27FC236}">
                <a16:creationId xmlns:a16="http://schemas.microsoft.com/office/drawing/2014/main" id="{6916E796-039E-49B5-8C2D-30F55577A5C1}"/>
              </a:ext>
            </a:extLst>
          </p:cNvPr>
          <p:cNvSpPr/>
          <p:nvPr/>
        </p:nvSpPr>
        <p:spPr>
          <a:xfrm>
            <a:off x="3932023" y="5614753"/>
            <a:ext cx="199285" cy="4302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087D7ED-0807-47D8-9814-D1D798011902}"/>
              </a:ext>
            </a:extLst>
          </p:cNvPr>
          <p:cNvSpPr txBox="1"/>
          <p:nvPr/>
        </p:nvSpPr>
        <p:spPr>
          <a:xfrm>
            <a:off x="3911154" y="6117956"/>
            <a:ext cx="815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Úplně přesné by bylo sem dát 59.94 </a:t>
            </a:r>
            <a:r>
              <a:rPr lang="cs-CZ" i="1" dirty="0" err="1"/>
              <a:t>mL</a:t>
            </a:r>
            <a:r>
              <a:rPr lang="cs-CZ" i="1" dirty="0"/>
              <a:t>, ale to 0.1% objemu můžeme klidně zanedbat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68870C-7E7F-472B-8006-9EF965ADDBF9}"/>
              </a:ext>
            </a:extLst>
          </p:cNvPr>
          <p:cNvSpPr txBox="1"/>
          <p:nvPr/>
        </p:nvSpPr>
        <p:spPr>
          <a:xfrm>
            <a:off x="4710916" y="3702970"/>
            <a:ext cx="9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30uL TCS 30uL </a:t>
            </a:r>
            <a:r>
              <a:rPr lang="cs-CZ" sz="1200" dirty="0" err="1"/>
              <a:t>MeOH</a:t>
            </a:r>
            <a:endParaRPr lang="cs-CZ" sz="1200" dirty="0"/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35429D9D-0FE5-41B1-8269-AC7301917651}"/>
              </a:ext>
            </a:extLst>
          </p:cNvPr>
          <p:cNvSpPr txBox="1"/>
          <p:nvPr/>
        </p:nvSpPr>
        <p:spPr>
          <a:xfrm>
            <a:off x="5694363" y="3691285"/>
            <a:ext cx="99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15uL TCS 45uL </a:t>
            </a:r>
            <a:r>
              <a:rPr lang="cs-CZ" sz="1200" dirty="0" err="1"/>
              <a:t>MeOH</a:t>
            </a:r>
            <a:endParaRPr lang="cs-CZ" sz="1200" dirty="0"/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D09B3DF5-A178-4158-9494-CDB818AD2DC9}"/>
              </a:ext>
            </a:extLst>
          </p:cNvPr>
          <p:cNvSpPr txBox="1"/>
          <p:nvPr/>
        </p:nvSpPr>
        <p:spPr>
          <a:xfrm>
            <a:off x="6652165" y="3695255"/>
            <a:ext cx="110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7.5uL TCS </a:t>
            </a:r>
          </a:p>
          <a:p>
            <a:r>
              <a:rPr lang="cs-CZ" sz="1200" dirty="0"/>
              <a:t>52.5 </a:t>
            </a:r>
            <a:r>
              <a:rPr lang="cs-CZ" sz="1200" dirty="0" err="1"/>
              <a:t>uL</a:t>
            </a:r>
            <a:r>
              <a:rPr lang="cs-CZ" sz="1200" dirty="0"/>
              <a:t> </a:t>
            </a:r>
            <a:r>
              <a:rPr lang="cs-CZ" sz="1200" dirty="0" err="1"/>
              <a:t>MeOH</a:t>
            </a:r>
            <a:endParaRPr lang="cs-CZ" sz="1200" dirty="0"/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34A5AD72-C21B-4944-A8B0-FEF3530CF22C}"/>
              </a:ext>
            </a:extLst>
          </p:cNvPr>
          <p:cNvSpPr txBox="1"/>
          <p:nvPr/>
        </p:nvSpPr>
        <p:spPr>
          <a:xfrm>
            <a:off x="7767176" y="3699225"/>
            <a:ext cx="117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3.75uL TCS </a:t>
            </a:r>
          </a:p>
          <a:p>
            <a:r>
              <a:rPr lang="cs-CZ" sz="1200" dirty="0"/>
              <a:t>56.25 </a:t>
            </a:r>
            <a:r>
              <a:rPr lang="cs-CZ" sz="1200" dirty="0" err="1"/>
              <a:t>uL</a:t>
            </a:r>
            <a:r>
              <a:rPr lang="cs-CZ" sz="1200" dirty="0"/>
              <a:t> </a:t>
            </a:r>
            <a:r>
              <a:rPr lang="cs-CZ" sz="1200" dirty="0" err="1"/>
              <a:t>MeOH</a:t>
            </a:r>
            <a:endParaRPr lang="cs-CZ" sz="1200" dirty="0"/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6FED6D5D-15FA-474E-ADAE-0D545274BE5C}"/>
              </a:ext>
            </a:extLst>
          </p:cNvPr>
          <p:cNvSpPr txBox="1"/>
          <p:nvPr/>
        </p:nvSpPr>
        <p:spPr>
          <a:xfrm>
            <a:off x="648391" y="933111"/>
            <a:ext cx="1109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Příklad </a:t>
            </a:r>
            <a:r>
              <a:rPr lang="cs-CZ" dirty="0" err="1"/>
              <a:t>triclosan</a:t>
            </a:r>
            <a:r>
              <a:rPr lang="cs-CZ" dirty="0"/>
              <a:t>: cílová koncentrace v misce </a:t>
            </a:r>
            <a:r>
              <a:rPr lang="cs-CZ" b="1" dirty="0"/>
              <a:t>4 mg/L – 2 mg/L – 1 mg/L – 0.5 mg/L – 0.25 mg/L </a:t>
            </a:r>
            <a:r>
              <a:rPr lang="cs-CZ" dirty="0"/>
              <a:t>(2x ředicí řada)</a:t>
            </a:r>
          </a:p>
        </p:txBody>
      </p:sp>
    </p:spTree>
    <p:extLst>
      <p:ext uri="{BB962C8B-B14F-4D97-AF65-F5344CB8AC3E}">
        <p14:creationId xmlns:p14="http://schemas.microsoft.com/office/powerpoint/2010/main" val="2140293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654</Words>
  <Application>Microsoft Office PowerPoint</Application>
  <PresentationFormat>Širokoúhlá obrazovka</PresentationFormat>
  <Paragraphs>133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Toušová</dc:creator>
  <cp:lastModifiedBy>Zuzana Toušová</cp:lastModifiedBy>
  <cp:revision>2</cp:revision>
  <dcterms:created xsi:type="dcterms:W3CDTF">2022-10-25T04:12:14Z</dcterms:created>
  <dcterms:modified xsi:type="dcterms:W3CDTF">2022-10-25T09:02:30Z</dcterms:modified>
</cp:coreProperties>
</file>