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9" r:id="rId7"/>
    <p:sldId id="257" r:id="rId8"/>
    <p:sldId id="261" r:id="rId9"/>
    <p:sldId id="263" r:id="rId10"/>
    <p:sldId id="262" r:id="rId11"/>
    <p:sldId id="258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B06C7-9C76-4195-B726-A2B25C30E1D2}" v="7" dt="2022-11-08T21:46:19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Toušová" userId="0cac2013-da42-4345-8a23-090ac534f1fb" providerId="ADAL" clId="{F6EB06C7-9C76-4195-B726-A2B25C30E1D2}"/>
    <pc:docChg chg="undo custSel modSld">
      <pc:chgData name="Zuzana Toušová" userId="0cac2013-da42-4345-8a23-090ac534f1fb" providerId="ADAL" clId="{F6EB06C7-9C76-4195-B726-A2B25C30E1D2}" dt="2022-11-08T21:46:23.949" v="44" actId="113"/>
      <pc:docMkLst>
        <pc:docMk/>
      </pc:docMkLst>
      <pc:sldChg chg="modSp mod">
        <pc:chgData name="Zuzana Toušová" userId="0cac2013-da42-4345-8a23-090ac534f1fb" providerId="ADAL" clId="{F6EB06C7-9C76-4195-B726-A2B25C30E1D2}" dt="2022-11-08T21:46:23.949" v="44" actId="113"/>
        <pc:sldMkLst>
          <pc:docMk/>
          <pc:sldMk cId="880754607" sldId="257"/>
        </pc:sldMkLst>
        <pc:spChg chg="mod">
          <ac:chgData name="Zuzana Toušová" userId="0cac2013-da42-4345-8a23-090ac534f1fb" providerId="ADAL" clId="{F6EB06C7-9C76-4195-B726-A2B25C30E1D2}" dt="2022-11-08T21:46:23.949" v="44" actId="113"/>
          <ac:spMkLst>
            <pc:docMk/>
            <pc:sldMk cId="880754607" sldId="257"/>
            <ac:spMk id="3" creationId="{B4FE56BB-7AD1-4D23-A441-3C613E6039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D8CA6-8AC4-4266-B6F5-D73AF1607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DD8E40-2981-40F3-90D6-9599C6F17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870E55-66AE-4411-A741-5B70CE7E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5A3F97-AF6F-49C6-9B36-8F2381F1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5D89F-C505-417D-8E31-A5062F98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6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93D99-1B08-4ABA-9AA5-E7E449E7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9E41FB-07CD-4844-B55E-DCF293B42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E85D5-EF61-449F-B7A6-0082F8F5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F67CDA-BDBA-42E5-ACD5-0E265DD0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C1972-3522-4A12-A96B-641DD513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06651D-0388-441F-BADE-62617B21F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5E3175-40AF-4E5F-9E25-38C6F057F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1A8806-C812-4179-A0F0-36CC15DF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0233B-58FE-477F-8B48-37C75684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F1614F-C6A8-4ECB-92A0-4B9BDCBB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5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FC7E6-3B5F-4F4D-8ACE-F2355AC9C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52AC1-6E10-4C36-9F4B-0F5BFA34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620EC9-E9C4-4DB1-81B8-5832E92D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535BC-1E1A-42D0-B1A6-921460C9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07D6F-7ECB-4B43-9C9A-CC179A69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FBAC9-210A-4F77-8FDB-B6849067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FED2AF-CA65-4C6D-B428-C35C4BE1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F0136-652C-4FE8-8BD1-E63EA662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2ABC77-9F76-4C89-814A-E5FB5C2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299F3-C9F5-4065-AE98-71309438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388D4-1B1E-4228-B76F-7AB58196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2F9F5-2D46-4890-871B-73535209C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1D774C-E128-45EB-9780-CC152D31A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C11788-EEF9-411E-9952-AFA1BD9F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0188-0C87-4AB9-8237-EFFFBABF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856D23-F041-4A72-BD0E-F2AF324A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6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ECB3B-1995-4786-AADF-77E23447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08891-76BF-4109-A846-66B286C5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C18595-46CF-41E0-803D-E0A06195B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FDDD4D-70B3-4C23-9764-B9B7AF4A0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135D99-2EE7-4CD7-A80F-17D8689B2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867BDE-5921-4457-92E9-910CAF69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FF1500-A01E-4E71-A1E2-9C03043E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BCCB6D-C3CF-4A0D-8560-08ED3EB3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A6ECD-18A6-4892-A790-E1199E7E2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AC31A1-0990-4C2C-88DF-24B37D3E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311071-AAE2-4224-B352-DB80856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1D3B8C-C0F6-431B-AF73-359EB538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F324BE-CE56-4C68-A03F-58E3EB7D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FC3F2D-7DA1-4DE6-9CB7-56B95CBD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68C60B-2BBB-4D58-B77E-0F66EF3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23FB2-82EF-4D5B-8832-C397705A2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1CC8E-B903-43CD-9652-A38EBAFF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EFF210-ACB0-40DE-B919-669F116DC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283DD8-B48E-4150-AF4F-B4C4B91B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993000-C45A-4A66-977A-2B9F169D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1330B-793C-40AE-BDCA-A0311A51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64089-EB5B-44E5-A069-8C32565B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79F2E6-1D7A-4EF4-9DFF-A3FEDC3F5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DC105B-61BF-4118-8DD4-59229FBB8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8D3F1C-9841-45C6-A169-F1C6C02E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9AD7D0-9B1D-4C3B-8461-869AD741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BE6A65-78EA-4A3B-B3BF-FD5C2065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2235CB-7527-4943-A0D6-8B337725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FE830B-1445-4F21-9BD3-C758FEA1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443F1-B3AC-4BF7-9759-DE53C9489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C8F48-447D-47F5-A8BB-243C3D931393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BDCA87-497A-48FC-BF44-8C45B2803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AFE50-40EF-4706-A6F6-120A861FE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oxnet.nlm.nih.gov/" TargetMode="External"/><Relationship Id="rId13" Type="http://schemas.openxmlformats.org/officeDocument/2006/relationships/hyperlink" Target="http://evidence.environment-agency.gov.uk/" TargetMode="External"/><Relationship Id="rId3" Type="http://schemas.openxmlformats.org/officeDocument/2006/relationships/hyperlink" Target="https://cfpub.epa.gov/ecotox/" TargetMode="External"/><Relationship Id="rId7" Type="http://schemas.openxmlformats.org/officeDocument/2006/relationships/hyperlink" Target="https://www.efsa.europa.eu/en/data/chemical-hazards-data" TargetMode="External"/><Relationship Id="rId12" Type="http://schemas.openxmlformats.org/officeDocument/2006/relationships/hyperlink" Target="http://www.wfduk.org/UK_Environmental_Standards/stakeholder_reviews/stakeholder_review_1-2007/sr1-2007-reports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tem.herts.ac.uk/aeru/ppdb/en/" TargetMode="External"/><Relationship Id="rId11" Type="http://schemas.openxmlformats.org/officeDocument/2006/relationships/hyperlink" Target="https://www.atsdr.cdc.gov/substances/index.asp" TargetMode="External"/><Relationship Id="rId5" Type="http://schemas.openxmlformats.org/officeDocument/2006/relationships/hyperlink" Target="http://www.pesticideinfo.org/" TargetMode="External"/><Relationship Id="rId10" Type="http://schemas.openxmlformats.org/officeDocument/2006/relationships/hyperlink" Target="https://envirotoxinfo.nlm.nih.gov/" TargetMode="External"/><Relationship Id="rId4" Type="http://schemas.openxmlformats.org/officeDocument/2006/relationships/hyperlink" Target="http://echa.europa.eu/" TargetMode="External"/><Relationship Id="rId9" Type="http://schemas.openxmlformats.org/officeDocument/2006/relationships/hyperlink" Target="https://www.echemportal.org/echemportal/page.action?pageID=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fpub.epa.gov/ecotox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tsca-screening-tools/ecological-structure-activity-relationships-ecosar-predictive-mod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9B0D8-A62C-4765-9382-6A218FE51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235" y="4303643"/>
            <a:ext cx="9144000" cy="238760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z="6000" b="1" dirty="0">
                <a:latin typeface="Candara" panose="020E0502030303020204" pitchFamily="34" charset="0"/>
              </a:rPr>
              <a:t>Experimentální a aplikovaná toxikologie a </a:t>
            </a:r>
            <a:r>
              <a:rPr lang="cs-CZ" altLang="cs-CZ" sz="6000" b="1" dirty="0" err="1">
                <a:latin typeface="Candara" panose="020E0502030303020204" pitchFamily="34" charset="0"/>
              </a:rPr>
              <a:t>ekotoxikologie</a:t>
            </a:r>
            <a:br>
              <a:rPr lang="cs-CZ" altLang="cs-CZ" sz="6000" b="1" dirty="0"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6000" b="1" dirty="0">
                <a:latin typeface="Candara" panose="020E0502030303020204" pitchFamily="34" charset="0"/>
              </a:rPr>
              <a:t> </a:t>
            </a:r>
            <a: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  <a:t>Ekotoxikologické databáze a predikční modely</a:t>
            </a:r>
            <a:b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4000" b="1" dirty="0">
                <a:latin typeface="Candara" panose="020E0502030303020204" pitchFamily="34" charset="0"/>
              </a:rPr>
              <a:t>Zuzana Toušová</a:t>
            </a:r>
            <a:br>
              <a:rPr lang="en-GB" altLang="cs-CZ" sz="4000" b="1" dirty="0">
                <a:latin typeface="Candara" panose="020E0502030303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65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DOMÁCÍ ÚKOL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err="1">
                <a:latin typeface="Candara" panose="020E0502030303020204" pitchFamily="34" charset="0"/>
              </a:rPr>
              <a:t>Diuron</a:t>
            </a:r>
            <a:r>
              <a:rPr lang="cs-CZ" b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– CAS 330-54-1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Vyhledejte toxicitu v ECOTOX databázi a namodelujte pomocí ECOSAR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Akutní toxicita LC50,EC50,IC50 pro:</a:t>
            </a: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Danio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rerio</a:t>
            </a:r>
            <a:endParaRPr lang="cs-CZ" i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Daphnia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magna</a:t>
            </a:r>
            <a:endParaRPr lang="cs-CZ" i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i="1" dirty="0" err="1">
                <a:latin typeface="Candara" panose="020E0502030303020204" pitchFamily="34" charset="0"/>
              </a:rPr>
              <a:t>Raphidocelis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subcapitata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(</a:t>
            </a:r>
            <a:r>
              <a:rPr lang="cs-CZ" i="1" dirty="0" err="1">
                <a:latin typeface="Candara" panose="020E0502030303020204" pitchFamily="34" charset="0"/>
              </a:rPr>
              <a:t>Pseudokirchneriella</a:t>
            </a:r>
            <a:r>
              <a:rPr lang="cs-CZ" i="1" dirty="0">
                <a:latin typeface="Candara" panose="020E0502030303020204" pitchFamily="34" charset="0"/>
              </a:rPr>
              <a:t> </a:t>
            </a:r>
            <a:r>
              <a:rPr lang="cs-CZ" i="1" dirty="0" err="1">
                <a:latin typeface="Candara" panose="020E0502030303020204" pitchFamily="34" charset="0"/>
              </a:rPr>
              <a:t>subcapitata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Akutní toxicita </a:t>
            </a:r>
            <a:r>
              <a:rPr lang="en-US" dirty="0">
                <a:latin typeface="Candara" panose="020E0502030303020204" pitchFamily="34" charset="0"/>
              </a:rPr>
              <a:t>&lt;4d</a:t>
            </a:r>
          </a:p>
          <a:p>
            <a:pPr marL="0" indent="0">
              <a:buNone/>
            </a:pPr>
            <a:r>
              <a:rPr lang="en-US" dirty="0" err="1">
                <a:latin typeface="Candara" panose="020E0502030303020204" pitchFamily="34" charset="0"/>
              </a:rPr>
              <a:t>Pozor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na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čistotu látky </a:t>
            </a:r>
            <a:r>
              <a:rPr lang="en-US" dirty="0">
                <a:latin typeface="Candara" panose="020E0502030303020204" pitchFamily="34" charset="0"/>
              </a:rPr>
              <a:t>&gt;90%</a:t>
            </a:r>
          </a:p>
          <a:p>
            <a:pPr marL="0" indent="0">
              <a:buNone/>
            </a:pPr>
            <a:r>
              <a:rPr lang="en-US" dirty="0" err="1">
                <a:latin typeface="Candara" panose="020E0502030303020204" pitchFamily="34" charset="0"/>
              </a:rPr>
              <a:t>Pozor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na</a:t>
            </a:r>
            <a:r>
              <a:rPr lang="en-US" dirty="0">
                <a:latin typeface="Candara" panose="020E0502030303020204" pitchFamily="34" charset="0"/>
              </a:rPr>
              <a:t> </a:t>
            </a:r>
            <a:r>
              <a:rPr lang="en-US" dirty="0" err="1">
                <a:latin typeface="Candara" panose="020E0502030303020204" pitchFamily="34" charset="0"/>
              </a:rPr>
              <a:t>extr</a:t>
            </a:r>
            <a:r>
              <a:rPr lang="cs-CZ" dirty="0" err="1">
                <a:latin typeface="Candara" panose="020E0502030303020204" pitchFamily="34" charset="0"/>
              </a:rPr>
              <a:t>émně</a:t>
            </a:r>
            <a:r>
              <a:rPr lang="cs-CZ" dirty="0">
                <a:latin typeface="Candara" panose="020E0502030303020204" pitchFamily="34" charset="0"/>
              </a:rPr>
              <a:t> odlehlé hodnoty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Vypočítejte geometrický průměr koncentrací (Excel – funkce </a:t>
            </a:r>
            <a:r>
              <a:rPr lang="cs-CZ" dirty="0" err="1">
                <a:latin typeface="Candara" panose="020E0502030303020204" pitchFamily="34" charset="0"/>
              </a:rPr>
              <a:t>Geomean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Výsledky vyhledávání a predikce odevzdejte v Excelu </a:t>
            </a:r>
            <a:r>
              <a:rPr lang="cs-CZ">
                <a:latin typeface="Candara" panose="020E0502030303020204" pitchFamily="34" charset="0"/>
              </a:rPr>
              <a:t>do Odevzdávárny</a:t>
            </a: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7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CBAD-314C-4090-88A3-8A108A54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Proč je důležité umět dohledat či predikovat (eko)toxicitu látek? 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38A4C-2891-4B3C-9A25-87007AD1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tak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ušetřit spoustu času a prostředků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vynaložených na zbytečné testování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dostupnosti ekotoxikologických dat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dané látce pro jednotlivé taxony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toxicitě dané látky pro jednotlivé taxony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b="1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snáze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plánovat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budoucí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experiment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</a:t>
            </a: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získat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pro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ekologického rizika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jednotlivých látek nebo pro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tvorbu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ekotoxikologických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SSD (Species Sensitivity Distribution models =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rozložení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citlivoti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5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83770-D130-4CAE-9A58-4E8D0307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Kde lze dohledat existující experimentální (eko)toxikologická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6209C-5169-4367-8E0B-B3A9E216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recenzované vědecké články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dokumenty vydané regulačními orgány vlád a mezinárodních organizací (OECD)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soukromý sektor - nejsou volně přístupná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veřejně dostupné ekotoxikologické databáze</a:t>
            </a:r>
          </a:p>
          <a:p>
            <a:pPr marL="0" indent="0"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6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762D7-3286-4B9C-A011-E34F173E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>
                <a:solidFill>
                  <a:srgbClr val="00B0F0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Ekotoxikologické databáze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E56BB-7AD1-4D23-A441-3C613E603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664687" cy="4955623"/>
          </a:xfrm>
        </p:spPr>
        <p:txBody>
          <a:bodyPr>
            <a:normAutofit fontScale="92500" lnSpcReduction="20000"/>
          </a:bodyPr>
          <a:lstStyle/>
          <a:p>
            <a:r>
              <a:rPr lang="cs-CZ" altLang="en-US" sz="3000" b="1" dirty="0">
                <a:latin typeface="Candara" panose="020E0502030303020204" pitchFamily="34" charset="0"/>
              </a:rPr>
              <a:t>ECOTOX (US EPA)</a:t>
            </a:r>
            <a:r>
              <a:rPr lang="cs-CZ" altLang="en-US" sz="3000" b="1" dirty="0">
                <a:latin typeface="Candara" panose="020E0502030303020204" pitchFamily="34" charset="0"/>
                <a:hlinkClick r:id="rId2"/>
              </a:rPr>
              <a:t> </a:t>
            </a:r>
            <a:r>
              <a:rPr lang="cs-CZ" altLang="en-US" sz="3000" b="1" dirty="0">
                <a:latin typeface="Candara" panose="020E0502030303020204" pitchFamily="34" charset="0"/>
                <a:hlinkClick r:id="rId3"/>
              </a:rPr>
              <a:t>https://cfpub.epa.gov/</a:t>
            </a:r>
            <a:r>
              <a:rPr lang="cs-CZ" altLang="en-US" sz="3000" b="1" dirty="0" err="1">
                <a:latin typeface="Candara" panose="020E0502030303020204" pitchFamily="34" charset="0"/>
                <a:hlinkClick r:id="rId3"/>
              </a:rPr>
              <a:t>ecotox</a:t>
            </a:r>
            <a:r>
              <a:rPr lang="cs-CZ" altLang="en-US" sz="3000" b="1" dirty="0">
                <a:latin typeface="Candara" panose="020E0502030303020204" pitchFamily="34" charset="0"/>
                <a:hlinkClick r:id="rId3"/>
              </a:rPr>
              <a:t>/</a:t>
            </a:r>
            <a:r>
              <a:rPr lang="cs-CZ" altLang="en-US" sz="3000" b="1" dirty="0">
                <a:latin typeface="Candara" panose="020E0502030303020204" pitchFamily="34" charset="0"/>
              </a:rPr>
              <a:t>;</a:t>
            </a:r>
            <a:r>
              <a:rPr lang="cs-CZ" altLang="cs-CZ" sz="3000" b="1" dirty="0">
                <a:latin typeface="Candara" panose="020E0502030303020204" pitchFamily="34" charset="0"/>
              </a:rPr>
              <a:t> 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http://www.epa.gov/iris/</a:t>
            </a:r>
          </a:p>
          <a:p>
            <a:r>
              <a:rPr lang="cs-CZ" altLang="en-US" sz="1200" dirty="0">
                <a:latin typeface="Candara" panose="020E0502030303020204" pitchFamily="34" charset="0"/>
              </a:rPr>
              <a:t>ECHA </a:t>
            </a:r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http://echa.europa.eu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IUCLID 6 (ECHA)</a:t>
            </a:r>
            <a:r>
              <a:rPr lang="en-US" altLang="en-US" sz="1200" dirty="0">
                <a:latin typeface="Candara" panose="020E0502030303020204" pitchFamily="34" charset="0"/>
              </a:rPr>
              <a:t> </a:t>
            </a:r>
            <a:r>
              <a:rPr lang="en-US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https://iuclid6.echa.europa.eu/</a:t>
            </a:r>
            <a:endParaRPr lang="cs-CZ" altLang="en-US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PAN Pesticide Database (PAN </a:t>
            </a:r>
            <a:r>
              <a:rPr lang="cs-CZ" altLang="en-US" sz="1200" dirty="0" err="1">
                <a:latin typeface="Candara" panose="020E0502030303020204" pitchFamily="34" charset="0"/>
              </a:rPr>
              <a:t>North</a:t>
            </a:r>
            <a:r>
              <a:rPr lang="cs-CZ" altLang="en-US" sz="1200" dirty="0">
                <a:latin typeface="Candara" panose="020E0502030303020204" pitchFamily="34" charset="0"/>
              </a:rPr>
              <a:t> America)</a:t>
            </a:r>
            <a:r>
              <a:rPr lang="en-US" altLang="en-US" sz="1200" dirty="0">
                <a:latin typeface="Candara" panose="020E0502030303020204" pitchFamily="34" charset="0"/>
              </a:rPr>
              <a:t>; </a:t>
            </a:r>
            <a:r>
              <a:rPr lang="cs-CZ" altLang="en-US" sz="1200" dirty="0"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en-US" sz="1200" dirty="0">
              <a:latin typeface="Candara" panose="020E0502030303020204" pitchFamily="34" charset="0"/>
            </a:endParaRPr>
          </a:p>
          <a:p>
            <a:r>
              <a:rPr lang="cs-CZ" altLang="en-US" sz="2200" b="1" dirty="0">
                <a:latin typeface="Candara" panose="020E0502030303020204" pitchFamily="34" charset="0"/>
              </a:rPr>
              <a:t>PPDB (University </a:t>
            </a:r>
            <a:r>
              <a:rPr lang="cs-CZ" altLang="en-US" sz="2200" b="1" dirty="0" err="1">
                <a:latin typeface="Candara" panose="020E0502030303020204" pitchFamily="34" charset="0"/>
              </a:rPr>
              <a:t>of</a:t>
            </a:r>
            <a:r>
              <a:rPr lang="cs-CZ" altLang="en-US" sz="2200" b="1" dirty="0">
                <a:latin typeface="Candara" panose="020E0502030303020204" pitchFamily="34" charset="0"/>
              </a:rPr>
              <a:t> </a:t>
            </a:r>
            <a:r>
              <a:rPr lang="cs-CZ" altLang="en-US" sz="2200" b="1" dirty="0" err="1">
                <a:latin typeface="Candara" panose="020E0502030303020204" pitchFamily="34" charset="0"/>
              </a:rPr>
              <a:t>Hertfordshire</a:t>
            </a:r>
            <a:r>
              <a:rPr lang="cs-CZ" altLang="en-US" sz="2200" b="1" dirty="0">
                <a:latin typeface="Candara" panose="020E0502030303020204" pitchFamily="34" charset="0"/>
              </a:rPr>
              <a:t>)</a:t>
            </a:r>
            <a:r>
              <a:rPr lang="en-US" altLang="en-US" sz="2200" b="1" dirty="0">
                <a:latin typeface="Candara" panose="020E0502030303020204" pitchFamily="34" charset="0"/>
              </a:rPr>
              <a:t> </a:t>
            </a:r>
            <a:r>
              <a:rPr lang="cs-CZ" altLang="en-US" sz="2200" b="1" dirty="0">
                <a:latin typeface="Candara" panose="020E0502030303020204" pitchFamily="34" charset="0"/>
                <a:hlinkClick r:id="rId6"/>
              </a:rPr>
              <a:t>http://sitem.herts.ac.uk/aeru/ppdb/en/</a:t>
            </a:r>
            <a:endParaRPr lang="cs-CZ" altLang="en-US" sz="2200" b="1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EFSA  </a:t>
            </a:r>
            <a:r>
              <a:rPr lang="cs-CZ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https://www.efsa.europa.eu/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7"/>
              </a:rPr>
              <a:t>https://www.efsa.europa.eu/en/data/chemical-hazards-data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ETOX (UBA) </a:t>
            </a:r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http://webetox.uba.de/webETOX/public/download/file.do?id=4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https://iutox.org/tox-resources.asp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  <a:hlinkClick r:id="rId4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http://www.echemportal.org/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9"/>
              </a:rPr>
              <a:t>https://www.echemportal.org/echemportal/page.action?pageID=9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https://toxnet.nlm.nih.gov/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0"/>
              </a:rPr>
              <a:t>https://envirotoxinfo.nlm.nih.gov/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1"/>
              </a:rPr>
              <a:t>https://www.atsdr.cdc.gov/substances/index.asp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12"/>
              </a:rPr>
              <a:t>http://www.wfduk.org/UK_Environmental_Standards/stakeholder_reviews/stakeholder_review_1-2007/sr1-2007-reports/</a:t>
            </a:r>
            <a:r>
              <a:rPr lang="en-US" altLang="cs-CZ" sz="1200" dirty="0">
                <a:latin typeface="Candara" panose="020E0502030303020204" pitchFamily="34" charset="0"/>
              </a:rPr>
              <a:t> 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u="sng" dirty="0">
                <a:latin typeface="Candara" panose="020E0502030303020204" pitchFamily="34" charset="0"/>
                <a:hlinkClick r:id="rId13"/>
              </a:rPr>
              <a:t>http://evidence.environment-agency.gov.uk/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ChemicalStandards/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Home.aspx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2200" b="1" u="sng" dirty="0">
                <a:latin typeface="Candara" panose="020E0502030303020204" pitchFamily="34" charset="0"/>
              </a:rPr>
              <a:t>US EPA </a:t>
            </a:r>
            <a:r>
              <a:rPr lang="cs-CZ" altLang="cs-CZ" sz="2200" b="1" u="sng" dirty="0" err="1">
                <a:latin typeface="Candara" panose="020E0502030303020204" pitchFamily="34" charset="0"/>
              </a:rPr>
              <a:t>CompTox</a:t>
            </a:r>
            <a:r>
              <a:rPr lang="cs-CZ" altLang="cs-CZ" sz="2200" b="1" u="sng" dirty="0">
                <a:latin typeface="Candara" panose="020E0502030303020204" pitchFamily="34" charset="0"/>
              </a:rPr>
              <a:t> Dashboard  </a:t>
            </a:r>
            <a:r>
              <a:rPr lang="cs-CZ" altLang="cs-CZ" sz="2200" b="1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https://comptox.epa.gov/dashboard/</a:t>
            </a:r>
          </a:p>
          <a:p>
            <a:endParaRPr lang="en-US" sz="1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5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55625-BFFF-4C88-8293-C24B3FFB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cs-CZ" altLang="en-US" sz="4400" b="1" dirty="0">
                <a:solidFill>
                  <a:srgbClr val="00B0F0"/>
                </a:solidFill>
                <a:latin typeface="Candara" panose="020E0502030303020204" pitchFamily="34" charset="0"/>
              </a:rPr>
              <a:t>ECOTOX Database (US EPA)</a:t>
            </a:r>
            <a:r>
              <a:rPr lang="cs-CZ" altLang="en-US" sz="4400" b="1" dirty="0">
                <a:solidFill>
                  <a:srgbClr val="00B0F0"/>
                </a:solidFill>
                <a:latin typeface="Candara" panose="020E05020303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en-US" sz="4400" b="1" dirty="0">
                <a:latin typeface="Candara" panose="020E0502030303020204" pitchFamily="34" charset="0"/>
                <a:hlinkClick r:id="rId3"/>
              </a:rPr>
              <a:t>https://cfpub.epa.gov/ecotox/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EFF3B-1C32-48D9-9DA2-9686EDB57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27702"/>
            <a:ext cx="10157847" cy="34492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r>
              <a:rPr lang="cs-CZ" sz="4300" dirty="0">
                <a:latin typeface="Candara" panose="020E0502030303020204" pitchFamily="34" charset="0"/>
              </a:rPr>
              <a:t>Demonstrace vyhledávání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b="0" i="0" dirty="0">
                <a:solidFill>
                  <a:srgbClr val="202124"/>
                </a:solidFill>
                <a:effectLst/>
                <a:latin typeface="Candara" panose="020E0502030303020204" pitchFamily="34" charset="0"/>
              </a:rPr>
              <a:t>52645-53-1</a:t>
            </a:r>
            <a:endParaRPr lang="cs-CZ" sz="3000" b="0" i="0" dirty="0">
              <a:solidFill>
                <a:srgbClr val="202124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106B673-D88B-4307-BD24-CB02C6903A93}"/>
              </a:ext>
            </a:extLst>
          </p:cNvPr>
          <p:cNvSpPr/>
          <p:nvPr/>
        </p:nvSpPr>
        <p:spPr>
          <a:xfrm>
            <a:off x="1022662" y="2743201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6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Co dělat když neexistují žádná dostupná experimentální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042"/>
            <a:ext cx="10515600" cy="44867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300" b="1" i="1" dirty="0"/>
              <a:t>In </a:t>
            </a:r>
            <a:r>
              <a:rPr lang="cs-CZ" sz="3300" b="1" i="1" dirty="0" err="1"/>
              <a:t>silico</a:t>
            </a:r>
            <a:r>
              <a:rPr lang="cs-CZ" sz="3300" b="1" i="1" dirty="0"/>
              <a:t> </a:t>
            </a:r>
            <a:r>
              <a:rPr lang="cs-CZ" sz="3300" b="1" dirty="0"/>
              <a:t>predikce</a:t>
            </a:r>
          </a:p>
          <a:p>
            <a:r>
              <a:rPr lang="cs-CZ" dirty="0"/>
              <a:t>existuje mnoho různých přístupů (kvalitativní klasifikace, kvantitativní regrese, </a:t>
            </a:r>
            <a:r>
              <a:rPr lang="cs-CZ" dirty="0" err="1"/>
              <a:t>read-across</a:t>
            </a:r>
            <a:r>
              <a:rPr lang="cs-CZ" dirty="0"/>
              <a:t>)</a:t>
            </a:r>
          </a:p>
          <a:p>
            <a:r>
              <a:rPr lang="cs-CZ" dirty="0"/>
              <a:t>využití v toxikologii, farmakologii – vývoj léčivých látek (</a:t>
            </a:r>
            <a:r>
              <a:rPr lang="cs-CZ" dirty="0" err="1"/>
              <a:t>Drug</a:t>
            </a:r>
            <a:r>
              <a:rPr lang="cs-CZ" dirty="0"/>
              <a:t> Discovery)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QSAR modely - </a:t>
            </a:r>
            <a:r>
              <a:rPr lang="cs-CZ" b="1" dirty="0" err="1"/>
              <a:t>Quantitative</a:t>
            </a:r>
            <a:r>
              <a:rPr lang="cs-CZ" b="1" dirty="0"/>
              <a:t> </a:t>
            </a:r>
            <a:r>
              <a:rPr lang="cs-CZ" b="1" dirty="0" err="1"/>
              <a:t>structure</a:t>
            </a:r>
            <a:r>
              <a:rPr lang="cs-CZ" b="1" dirty="0"/>
              <a:t>–</a:t>
            </a:r>
            <a:r>
              <a:rPr lang="cs-CZ" b="1" dirty="0" err="1"/>
              <a:t>activity</a:t>
            </a:r>
            <a:r>
              <a:rPr lang="cs-CZ" b="1" dirty="0"/>
              <a:t> </a:t>
            </a:r>
            <a:r>
              <a:rPr lang="cs-CZ" b="1" dirty="0" err="1"/>
              <a:t>relationship</a:t>
            </a:r>
            <a:r>
              <a:rPr lang="cs-CZ" b="1" dirty="0"/>
              <a:t>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biologická aktivita může být vyjádřena kvantitativně jako koncentrace látky potřebné ke vzniku biologické odezvy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fyzikálně-chemické vlastnosti a struktury jsou vyjádřeny číselně (</a:t>
            </a:r>
            <a:r>
              <a:rPr lang="cs-CZ" dirty="0" err="1"/>
              <a:t>prediktorové</a:t>
            </a:r>
            <a:r>
              <a:rPr lang="cs-CZ" dirty="0"/>
              <a:t> proměnné) – lze mezi nimi hledat matematické vztahy, nebo kvantitativní závislosti struktury na aktivitě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 pokud je matematické vyjádření kvalitně validováno, dá se poté použit předpovědi chování nových chemických struktur</a:t>
            </a:r>
          </a:p>
          <a:p>
            <a:pPr>
              <a:buFont typeface="Calibri" panose="020F0502020204030204" pitchFamily="34" charset="0"/>
              <a:buChar char="⁻"/>
            </a:pPr>
            <a:endParaRPr lang="cs-CZ" dirty="0"/>
          </a:p>
          <a:p>
            <a:pPr marL="0" indent="0">
              <a:buNone/>
            </a:pPr>
            <a:r>
              <a:rPr lang="cs-CZ" sz="3300" i="1" dirty="0"/>
              <a:t>příklad</a:t>
            </a:r>
          </a:p>
          <a:p>
            <a:pPr marL="0" indent="0">
              <a:buNone/>
            </a:pPr>
            <a:r>
              <a:rPr lang="cs-CZ" sz="3300" b="1" dirty="0"/>
              <a:t>ECOSAR model (US EPA) - </a:t>
            </a:r>
            <a:r>
              <a:rPr lang="en-US" sz="3300" dirty="0" err="1"/>
              <a:t>ECOlogical</a:t>
            </a:r>
            <a:r>
              <a:rPr lang="en-US" sz="3300" dirty="0"/>
              <a:t> Structure-Activity Relationship Model</a:t>
            </a:r>
            <a:endParaRPr lang="cs-CZ" sz="3300" b="1" dirty="0"/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jde o matematický model - klasifikuje chemické látky na základě strukturní podobnosti a podobnosti měřené toxicity pro vodní organismy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vystaven na experimentálních datech (</a:t>
            </a:r>
            <a:r>
              <a:rPr lang="cs-CZ" sz="3300" dirty="0" err="1"/>
              <a:t>training</a:t>
            </a:r>
            <a:r>
              <a:rPr lang="cs-CZ" sz="3300" dirty="0"/>
              <a:t> data set) pro cca 111 strukturních kategorií s rozsahem od velmi malých pro velmi velké molekuly (</a:t>
            </a:r>
            <a:r>
              <a:rPr lang="cs-CZ" sz="3300" dirty="0" err="1"/>
              <a:t>aromatic</a:t>
            </a:r>
            <a:r>
              <a:rPr lang="cs-CZ" sz="3300" dirty="0"/>
              <a:t> </a:t>
            </a:r>
            <a:r>
              <a:rPr lang="cs-CZ" sz="3300" dirty="0" err="1"/>
              <a:t>diazoniums</a:t>
            </a:r>
            <a:r>
              <a:rPr lang="cs-CZ" sz="3300" dirty="0"/>
              <a:t> – </a:t>
            </a:r>
            <a:r>
              <a:rPr lang="cs-CZ" sz="3300" dirty="0" err="1"/>
              <a:t>neutral</a:t>
            </a:r>
            <a:r>
              <a:rPr lang="cs-CZ" sz="3300" dirty="0"/>
              <a:t> </a:t>
            </a:r>
            <a:r>
              <a:rPr lang="cs-CZ" sz="3300" dirty="0" err="1"/>
              <a:t>organics</a:t>
            </a:r>
            <a:r>
              <a:rPr lang="cs-CZ" sz="3300" dirty="0"/>
              <a:t>)</a:t>
            </a:r>
          </a:p>
          <a:p>
            <a:pPr marL="0" indent="0">
              <a:buNone/>
            </a:pPr>
            <a:r>
              <a:rPr lang="cs-CZ" sz="3300" dirty="0"/>
              <a:t>                                                                                                                                                  </a:t>
            </a:r>
            <a:r>
              <a:rPr lang="cs-CZ" sz="4200" b="1" dirty="0">
                <a:solidFill>
                  <a:srgbClr val="00B0F0"/>
                </a:solidFill>
              </a:rPr>
              <a:t>JEN ORGANICKÉ LÁTKY !!!</a:t>
            </a:r>
            <a:endParaRPr lang="cs-CZ" sz="33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9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487"/>
            <a:ext cx="10515600" cy="378247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BBF2D089-C9F7-4499-9875-C73FC07AD4CD}"/>
              </a:ext>
            </a:extLst>
          </p:cNvPr>
          <p:cNvSpPr txBox="1">
            <a:spLocks/>
          </p:cNvSpPr>
          <p:nvPr/>
        </p:nvSpPr>
        <p:spPr>
          <a:xfrm>
            <a:off x="838200" y="2053525"/>
            <a:ext cx="10157847" cy="4061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dirty="0">
                <a:solidFill>
                  <a:srgbClr val="202124"/>
                </a:solidFill>
                <a:latin typeface="Candara" panose="020E0502030303020204" pitchFamily="34" charset="0"/>
              </a:rPr>
              <a:t>52645-53-1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A78FE859-3122-412C-805E-A420E9C48A72}"/>
              </a:ext>
            </a:extLst>
          </p:cNvPr>
          <p:cNvSpPr/>
          <p:nvPr/>
        </p:nvSpPr>
        <p:spPr>
          <a:xfrm>
            <a:off x="1014915" y="2154264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B77FF3F-44BF-495D-9F39-2D82F9657C06}"/>
              </a:ext>
            </a:extLst>
          </p:cNvPr>
          <p:cNvSpPr/>
          <p:nvPr/>
        </p:nvSpPr>
        <p:spPr>
          <a:xfrm>
            <a:off x="2855305" y="1612656"/>
            <a:ext cx="8140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Candara" panose="020E0502030303020204" pitchFamily="34" charset="0"/>
              </a:rPr>
              <a:t>Demonstrace </a:t>
            </a:r>
            <a:r>
              <a:rPr lang="cs-CZ" sz="4000" dirty="0"/>
              <a:t>predikce modelem ECOSAR v2.0 (US EPA) </a:t>
            </a:r>
          </a:p>
        </p:txBody>
      </p:sp>
    </p:spTree>
    <p:extLst>
      <p:ext uri="{BB962C8B-B14F-4D97-AF65-F5344CB8AC3E}">
        <p14:creationId xmlns:p14="http://schemas.microsoft.com/office/powerpoint/2010/main" val="901819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https://www.epa.gov/tsca-screening-tools/ecological-structure-activity-relationships-ecosar-predictive-model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stáhnout aplikaci a instalovat (Java)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CAS </a:t>
            </a:r>
            <a:r>
              <a:rPr lang="cs-CZ" b="1" dirty="0" err="1">
                <a:latin typeface="Candara" panose="020E0502030303020204" pitchFamily="34" charset="0"/>
              </a:rPr>
              <a:t>number</a:t>
            </a:r>
            <a:endParaRPr lang="cs-CZ" b="1" dirty="0">
              <a:latin typeface="Candara" panose="020E0502030303020204" pitchFamily="34" charset="0"/>
            </a:endParaRPr>
          </a:p>
          <a:p>
            <a:r>
              <a:rPr lang="en-US" b="1" dirty="0">
                <a:latin typeface="Candara" panose="020E0502030303020204" pitchFamily="34" charset="0"/>
              </a:rPr>
              <a:t>unique numerical identifier </a:t>
            </a:r>
            <a:r>
              <a:rPr lang="en-US" dirty="0">
                <a:latin typeface="Candara" panose="020E0502030303020204" pitchFamily="34" charset="0"/>
              </a:rPr>
              <a:t>assigned by the Chemical Abstracts Service (CAS) to every chemical substance described in the open scientific </a:t>
            </a:r>
            <a:r>
              <a:rPr lang="cs-CZ" dirty="0" err="1">
                <a:latin typeface="Candara" panose="020E0502030303020204" pitchFamily="34" charset="0"/>
              </a:rPr>
              <a:t>literature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CASRNs are generally serial numbers, so they do not contain any information about the structures themselves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02124"/>
                </a:solidFill>
                <a:latin typeface="Candara" panose="020E0502030303020204" pitchFamily="34" charset="0"/>
              </a:rPr>
              <a:t>    </a:t>
            </a:r>
            <a:r>
              <a:rPr lang="en-US" dirty="0">
                <a:solidFill>
                  <a:srgbClr val="00B0F0"/>
                </a:solidFill>
                <a:latin typeface="Candara" panose="020E0502030303020204" pitchFamily="34" charset="0"/>
              </a:rPr>
              <a:t>52645-53-1</a:t>
            </a:r>
            <a:endParaRPr lang="cs-CZ" dirty="0">
              <a:solidFill>
                <a:srgbClr val="00B0F0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SMILES </a:t>
            </a:r>
            <a:r>
              <a:rPr lang="cs-CZ" b="1" dirty="0" err="1">
                <a:latin typeface="Candara" panose="020E0502030303020204" pitchFamily="34" charset="0"/>
              </a:rPr>
              <a:t>code</a:t>
            </a:r>
            <a:r>
              <a:rPr lang="cs-CZ" b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(</a:t>
            </a:r>
            <a:r>
              <a:rPr lang="cs-CZ" dirty="0" err="1">
                <a:latin typeface="Candara" panose="020E0502030303020204" pitchFamily="34" charset="0"/>
              </a:rPr>
              <a:t>simplified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molecular</a:t>
            </a:r>
            <a:r>
              <a:rPr lang="cs-CZ" dirty="0">
                <a:latin typeface="Candara" panose="020E0502030303020204" pitchFamily="34" charset="0"/>
              </a:rPr>
              <a:t>-input line-</a:t>
            </a:r>
            <a:r>
              <a:rPr lang="cs-CZ" dirty="0" err="1">
                <a:latin typeface="Candara" panose="020E0502030303020204" pitchFamily="34" charset="0"/>
              </a:rPr>
              <a:t>entry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system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r>
              <a:rPr lang="en-US" dirty="0">
                <a:latin typeface="Candara" panose="020E0502030303020204" pitchFamily="34" charset="0"/>
              </a:rPr>
              <a:t>specification in the form of a line notation for describing the structure of chemical species using short ASCII strings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SMILES strings can be imported by most molecule editors for conversion back into two-dimensional drawings or three-dimensional models of the molecules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00B0F0"/>
                </a:solidFill>
                <a:latin typeface="Candara" panose="020E0502030303020204" pitchFamily="34" charset="0"/>
              </a:rPr>
              <a:t>CC1(C(C1C(=O)OCC2=CC(=CC=C2)OC3=CC=CC=C3)C=C(Cl)Cl)C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04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20E53C0FB7AC40913581C3C1FA0F4B" ma:contentTypeVersion="19" ma:contentTypeDescription="Vytvoří nový dokument" ma:contentTypeScope="" ma:versionID="1351c5da29516840c1faa77427c08f07">
  <xsd:schema xmlns:xsd="http://www.w3.org/2001/XMLSchema" xmlns:xs="http://www.w3.org/2001/XMLSchema" xmlns:p="http://schemas.microsoft.com/office/2006/metadata/properties" xmlns:ns2="762f013f-6d94-4785-8b23-f7ce69e38c4e" xmlns:ns3="15c662ed-2173-4984-a730-079efaff7a70" targetNamespace="http://schemas.microsoft.com/office/2006/metadata/properties" ma:root="true" ma:fieldsID="b0ec58e6e22cc4aec907a3e83de8b447" ns2:_="" ns3:_="">
    <xsd:import namespace="762f013f-6d94-4785-8b23-f7ce69e38c4e"/>
    <xsd:import namespace="15c662ed-2173-4984-a730-079efaff7a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posledn_x00ed_verz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f013f-6d94-4785-8b23-f7ce69e38c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osledn_x00ed_verze" ma:index="20" nillable="true" ma:displayName="poslední verze" ma:format="Dropdown" ma:internalName="posledn_x00ed_verze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662ed-2173-4984-a730-079efaff7a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bb74b83-5a11-49cd-b760-2107ffd8a018}" ma:internalName="TaxCatchAll" ma:showField="CatchAllData" ma:web="15c662ed-2173-4984-a730-079efaff7a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sledn_x00ed_verze xmlns="762f013f-6d94-4785-8b23-f7ce69e38c4e" xsi:nil="true"/>
    <TaxCatchAll xmlns="15c662ed-2173-4984-a730-079efaff7a70" xsi:nil="true"/>
    <lcf76f155ced4ddcb4097134ff3c332f xmlns="762f013f-6d94-4785-8b23-f7ce69e38c4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9376BD-2B31-4F56-982D-D327EF0D8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f013f-6d94-4785-8b23-f7ce69e38c4e"/>
    <ds:schemaRef ds:uri="15c662ed-2173-4984-a730-079efaff7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7FA9E4-DCE0-4B50-AF6B-FC1929ED65E9}">
  <ds:schemaRefs>
    <ds:schemaRef ds:uri="http://schemas.microsoft.com/office/2006/metadata/properties"/>
    <ds:schemaRef ds:uri="http://schemas.microsoft.com/office/infopath/2007/PartnerControls"/>
    <ds:schemaRef ds:uri="762f013f-6d94-4785-8b23-f7ce69e38c4e"/>
    <ds:schemaRef ds:uri="15c662ed-2173-4984-a730-079efaff7a70"/>
  </ds:schemaRefs>
</ds:datastoreItem>
</file>

<file path=customXml/itemProps3.xml><?xml version="1.0" encoding="utf-8"?>
<ds:datastoreItem xmlns:ds="http://schemas.openxmlformats.org/officeDocument/2006/customXml" ds:itemID="{E058A4D5-D5C5-4620-90DD-A4C400273B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886</Words>
  <Application>Microsoft Office PowerPoint</Application>
  <PresentationFormat>Širokoúhlá obrazovka</PresentationFormat>
  <Paragraphs>99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Motiv Office</vt:lpstr>
      <vt:lpstr>Experimentální a aplikovaná toxikologie a ekotoxikologie   Ekotoxikologické databáze a predikční modely  Zuzana Toušová </vt:lpstr>
      <vt:lpstr>Proč je důležité umět dohledat či predikovat (eko)toxicitu látek? </vt:lpstr>
      <vt:lpstr>Kde lze dohledat existující experimentální (eko)toxikologická data?</vt:lpstr>
      <vt:lpstr>Ekotoxikologické databáze</vt:lpstr>
      <vt:lpstr>ECOTOX Database (US EPA) https://cfpub.epa.gov/ecotox/</vt:lpstr>
      <vt:lpstr>Co dělat když neexistují žádná dostupná experimentální data?</vt:lpstr>
      <vt:lpstr>ECOSAR v2.0 (US EPA)</vt:lpstr>
      <vt:lpstr>ECOSAR v2.0 (US EPA)</vt:lpstr>
      <vt:lpstr>ECOSAR v2.0 (US EPA)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Toušová</dc:creator>
  <cp:lastModifiedBy>Zuzana Toušová</cp:lastModifiedBy>
  <cp:revision>4</cp:revision>
  <dcterms:created xsi:type="dcterms:W3CDTF">2020-12-07T17:48:53Z</dcterms:created>
  <dcterms:modified xsi:type="dcterms:W3CDTF">2022-11-08T21:46:25Z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0x0101003B20E53C0FB7AC40913581C3C1FA0F4B</vt:lpwstr>
  </property>
</Properties>
</file>