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3"/>
  </p:notesMasterIdLst>
  <p:handoutMasterIdLst>
    <p:handoutMasterId r:id="rId24"/>
  </p:handoutMasterIdLst>
  <p:sldIdLst>
    <p:sldId id="383" r:id="rId2"/>
    <p:sldId id="384" r:id="rId3"/>
    <p:sldId id="385" r:id="rId4"/>
    <p:sldId id="387" r:id="rId5"/>
    <p:sldId id="388" r:id="rId6"/>
    <p:sldId id="431" r:id="rId7"/>
    <p:sldId id="425" r:id="rId8"/>
    <p:sldId id="432" r:id="rId9"/>
    <p:sldId id="426" r:id="rId10"/>
    <p:sldId id="430" r:id="rId11"/>
    <p:sldId id="433" r:id="rId12"/>
    <p:sldId id="427" r:id="rId13"/>
    <p:sldId id="437" r:id="rId14"/>
    <p:sldId id="428" r:id="rId15"/>
    <p:sldId id="434" r:id="rId16"/>
    <p:sldId id="435" r:id="rId17"/>
    <p:sldId id="436" r:id="rId18"/>
    <p:sldId id="438" r:id="rId19"/>
    <p:sldId id="439" r:id="rId20"/>
    <p:sldId id="440" r:id="rId21"/>
    <p:sldId id="441" r:id="rId22"/>
  </p:sldIdLst>
  <p:sldSz cx="9144000" cy="6858000" type="screen4x3"/>
  <p:notesSz cx="6797675" cy="9928225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6F6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7DB8ED0-FE09-41E2-8C81-F694BE8D5D73}" v="60" dt="2022-10-25T06:12:58.1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563" autoAdjust="0"/>
  </p:normalViewPr>
  <p:slideViewPr>
    <p:cSldViewPr showGuides="1">
      <p:cViewPr varScale="1">
        <p:scale>
          <a:sx n="104" d="100"/>
          <a:sy n="104" d="100"/>
        </p:scale>
        <p:origin x="1746" y="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52" d="100"/>
          <a:sy n="52" d="100"/>
        </p:scale>
        <p:origin x="-1956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iří Novák" userId="55beec80-730a-45a2-82be-1b86750fe94d" providerId="ADAL" clId="{37DB8ED0-FE09-41E2-8C81-F694BE8D5D73}"/>
    <pc:docChg chg="undo custSel addSld modSld">
      <pc:chgData name="Jiří Novák" userId="55beec80-730a-45a2-82be-1b86750fe94d" providerId="ADAL" clId="{37DB8ED0-FE09-41E2-8C81-F694BE8D5D73}" dt="2022-10-25T06:15:55.818" v="670" actId="20577"/>
      <pc:docMkLst>
        <pc:docMk/>
      </pc:docMkLst>
      <pc:sldChg chg="modSp mod">
        <pc:chgData name="Jiří Novák" userId="55beec80-730a-45a2-82be-1b86750fe94d" providerId="ADAL" clId="{37DB8ED0-FE09-41E2-8C81-F694BE8D5D73}" dt="2022-10-19T13:27:02.915" v="38" actId="207"/>
        <pc:sldMkLst>
          <pc:docMk/>
          <pc:sldMk cId="0" sldId="426"/>
        </pc:sldMkLst>
        <pc:spChg chg="mod">
          <ac:chgData name="Jiří Novák" userId="55beec80-730a-45a2-82be-1b86750fe94d" providerId="ADAL" clId="{37DB8ED0-FE09-41E2-8C81-F694BE8D5D73}" dt="2022-10-19T13:27:02.915" v="38" actId="207"/>
          <ac:spMkLst>
            <pc:docMk/>
            <pc:sldMk cId="0" sldId="426"/>
            <ac:spMk id="17411" creationId="{B3DF8790-3F9D-FCBA-7F61-1F6A1CA8AD9F}"/>
          </ac:spMkLst>
        </pc:spChg>
      </pc:sldChg>
      <pc:sldChg chg="addSp delSp modSp mod">
        <pc:chgData name="Jiří Novák" userId="55beec80-730a-45a2-82be-1b86750fe94d" providerId="ADAL" clId="{37DB8ED0-FE09-41E2-8C81-F694BE8D5D73}" dt="2022-10-25T06:12:58.160" v="668" actId="14100"/>
        <pc:sldMkLst>
          <pc:docMk/>
          <pc:sldMk cId="0" sldId="427"/>
        </pc:sldMkLst>
        <pc:spChg chg="add del">
          <ac:chgData name="Jiří Novák" userId="55beec80-730a-45a2-82be-1b86750fe94d" providerId="ADAL" clId="{37DB8ED0-FE09-41E2-8C81-F694BE8D5D73}" dt="2022-10-19T12:36:17.251" v="6" actId="22"/>
          <ac:spMkLst>
            <pc:docMk/>
            <pc:sldMk cId="0" sldId="427"/>
            <ac:spMk id="3" creationId="{52C6356C-3D8B-D0F4-DA38-8DD7452CF868}"/>
          </ac:spMkLst>
        </pc:spChg>
        <pc:spChg chg="add mod">
          <ac:chgData name="Jiří Novák" userId="55beec80-730a-45a2-82be-1b86750fe94d" providerId="ADAL" clId="{37DB8ED0-FE09-41E2-8C81-F694BE8D5D73}" dt="2022-10-25T06:12:21.128" v="664" actId="1076"/>
          <ac:spMkLst>
            <pc:docMk/>
            <pc:sldMk cId="0" sldId="427"/>
            <ac:spMk id="4" creationId="{83FE9E2B-62ED-1559-314A-556E93475641}"/>
          </ac:spMkLst>
        </pc:spChg>
        <pc:spChg chg="mod">
          <ac:chgData name="Jiří Novák" userId="55beec80-730a-45a2-82be-1b86750fe94d" providerId="ADAL" clId="{37DB8ED0-FE09-41E2-8C81-F694BE8D5D73}" dt="2022-10-25T06:12:21.781" v="665" actId="1076"/>
          <ac:spMkLst>
            <pc:docMk/>
            <pc:sldMk cId="0" sldId="427"/>
            <ac:spMk id="19459" creationId="{0743FFB2-B0EB-6E62-B1DE-01A4455B035C}"/>
          </ac:spMkLst>
        </pc:spChg>
        <pc:grpChg chg="add mod">
          <ac:chgData name="Jiří Novák" userId="55beec80-730a-45a2-82be-1b86750fe94d" providerId="ADAL" clId="{37DB8ED0-FE09-41E2-8C81-F694BE8D5D73}" dt="2022-10-25T06:12:21.128" v="664" actId="1076"/>
          <ac:grpSpMkLst>
            <pc:docMk/>
            <pc:sldMk cId="0" sldId="427"/>
            <ac:grpSpMk id="5" creationId="{0DF57D8C-A865-C64B-F225-A7A2E500F74E}"/>
          </ac:grpSpMkLst>
        </pc:grpChg>
        <pc:picChg chg="mod">
          <ac:chgData name="Jiří Novák" userId="55beec80-730a-45a2-82be-1b86750fe94d" providerId="ADAL" clId="{37DB8ED0-FE09-41E2-8C81-F694BE8D5D73}" dt="2022-10-25T06:12:21.128" v="664" actId="1076"/>
          <ac:picMkLst>
            <pc:docMk/>
            <pc:sldMk cId="0" sldId="427"/>
            <ac:picMk id="19462" creationId="{FD9124A0-1AA9-C37E-DE7E-E38E0830EEAF}"/>
          </ac:picMkLst>
        </pc:picChg>
        <pc:picChg chg="add mod">
          <ac:chgData name="Jiří Novák" userId="55beec80-730a-45a2-82be-1b86750fe94d" providerId="ADAL" clId="{37DB8ED0-FE09-41E2-8C81-F694BE8D5D73}" dt="2022-10-25T06:12:58.160" v="668" actId="14100"/>
          <ac:picMkLst>
            <pc:docMk/>
            <pc:sldMk cId="0" sldId="427"/>
            <ac:picMk id="19464" creationId="{12BA5075-D60C-FA0B-8517-2858E47D0E39}"/>
          </ac:picMkLst>
        </pc:picChg>
      </pc:sldChg>
      <pc:sldChg chg="modSp mod">
        <pc:chgData name="Jiří Novák" userId="55beec80-730a-45a2-82be-1b86750fe94d" providerId="ADAL" clId="{37DB8ED0-FE09-41E2-8C81-F694BE8D5D73}" dt="2022-10-19T12:34:54.310" v="0"/>
        <pc:sldMkLst>
          <pc:docMk/>
          <pc:sldMk cId="0" sldId="428"/>
        </pc:sldMkLst>
        <pc:spChg chg="mod">
          <ac:chgData name="Jiří Novák" userId="55beec80-730a-45a2-82be-1b86750fe94d" providerId="ADAL" clId="{37DB8ED0-FE09-41E2-8C81-F694BE8D5D73}" dt="2022-10-19T12:34:54.310" v="0"/>
          <ac:spMkLst>
            <pc:docMk/>
            <pc:sldMk cId="0" sldId="428"/>
            <ac:spMk id="20482" creationId="{3BD98035-1453-E4E6-8135-5B06AC7B96DE}"/>
          </ac:spMkLst>
        </pc:spChg>
      </pc:sldChg>
      <pc:sldChg chg="modSp mod">
        <pc:chgData name="Jiří Novák" userId="55beec80-730a-45a2-82be-1b86750fe94d" providerId="ADAL" clId="{37DB8ED0-FE09-41E2-8C81-F694BE8D5D73}" dt="2022-10-19T12:35:02.287" v="1"/>
        <pc:sldMkLst>
          <pc:docMk/>
          <pc:sldMk cId="1911970887" sldId="435"/>
        </pc:sldMkLst>
        <pc:spChg chg="mod">
          <ac:chgData name="Jiří Novák" userId="55beec80-730a-45a2-82be-1b86750fe94d" providerId="ADAL" clId="{37DB8ED0-FE09-41E2-8C81-F694BE8D5D73}" dt="2022-10-19T12:35:02.287" v="1"/>
          <ac:spMkLst>
            <pc:docMk/>
            <pc:sldMk cId="1911970887" sldId="435"/>
            <ac:spMk id="4" creationId="{F0F86DA2-CDD2-B1CF-F127-515C4E40571B}"/>
          </ac:spMkLst>
        </pc:spChg>
      </pc:sldChg>
      <pc:sldChg chg="modSp mod">
        <pc:chgData name="Jiří Novák" userId="55beec80-730a-45a2-82be-1b86750fe94d" providerId="ADAL" clId="{37DB8ED0-FE09-41E2-8C81-F694BE8D5D73}" dt="2022-10-19T12:35:25.171" v="4" actId="208"/>
        <pc:sldMkLst>
          <pc:docMk/>
          <pc:sldMk cId="1324335211" sldId="436"/>
        </pc:sldMkLst>
        <pc:spChg chg="mod">
          <ac:chgData name="Jiří Novák" userId="55beec80-730a-45a2-82be-1b86750fe94d" providerId="ADAL" clId="{37DB8ED0-FE09-41E2-8C81-F694BE8D5D73}" dt="2022-10-19T12:35:11.174" v="3" actId="1076"/>
          <ac:spMkLst>
            <pc:docMk/>
            <pc:sldMk cId="1324335211" sldId="436"/>
            <ac:spMk id="4" creationId="{F0F86DA2-CDD2-B1CF-F127-515C4E40571B}"/>
          </ac:spMkLst>
        </pc:spChg>
        <pc:spChg chg="mod">
          <ac:chgData name="Jiří Novák" userId="55beec80-730a-45a2-82be-1b86750fe94d" providerId="ADAL" clId="{37DB8ED0-FE09-41E2-8C81-F694BE8D5D73}" dt="2022-10-19T12:35:25.171" v="4" actId="208"/>
          <ac:spMkLst>
            <pc:docMk/>
            <pc:sldMk cId="1324335211" sldId="436"/>
            <ac:spMk id="21" creationId="{8280122A-2EBC-4362-548D-C6A16AE8FBEC}"/>
          </ac:spMkLst>
        </pc:spChg>
      </pc:sldChg>
      <pc:sldChg chg="addSp delSp modSp new mod">
        <pc:chgData name="Jiří Novák" userId="55beec80-730a-45a2-82be-1b86750fe94d" providerId="ADAL" clId="{37DB8ED0-FE09-41E2-8C81-F694BE8D5D73}" dt="2022-10-25T06:15:55.818" v="670" actId="20577"/>
        <pc:sldMkLst>
          <pc:docMk/>
          <pc:sldMk cId="1384052876" sldId="437"/>
        </pc:sldMkLst>
        <pc:spChg chg="del">
          <ac:chgData name="Jiří Novák" userId="55beec80-730a-45a2-82be-1b86750fe94d" providerId="ADAL" clId="{37DB8ED0-FE09-41E2-8C81-F694BE8D5D73}" dt="2022-10-19T12:36:34.605" v="11" actId="478"/>
          <ac:spMkLst>
            <pc:docMk/>
            <pc:sldMk cId="1384052876" sldId="437"/>
            <ac:spMk id="2" creationId="{34D8DF36-BA64-B75F-E096-26FC154447DD}"/>
          </ac:spMkLst>
        </pc:spChg>
        <pc:spChg chg="del">
          <ac:chgData name="Jiří Novák" userId="55beec80-730a-45a2-82be-1b86750fe94d" providerId="ADAL" clId="{37DB8ED0-FE09-41E2-8C81-F694BE8D5D73}" dt="2022-10-19T12:36:31.893" v="10" actId="478"/>
          <ac:spMkLst>
            <pc:docMk/>
            <pc:sldMk cId="1384052876" sldId="437"/>
            <ac:spMk id="3" creationId="{B1B01E77-F038-90E5-DCE6-D61B87C60513}"/>
          </ac:spMkLst>
        </pc:spChg>
        <pc:spChg chg="add mod">
          <ac:chgData name="Jiří Novák" userId="55beec80-730a-45a2-82be-1b86750fe94d" providerId="ADAL" clId="{37DB8ED0-FE09-41E2-8C81-F694BE8D5D73}" dt="2022-10-25T06:15:55.818" v="670" actId="20577"/>
          <ac:spMkLst>
            <pc:docMk/>
            <pc:sldMk cId="1384052876" sldId="437"/>
            <ac:spMk id="4" creationId="{AC8EB7C2-B85D-E62C-A4B5-F352F9170F6B}"/>
          </ac:spMkLst>
        </pc:spChg>
        <pc:spChg chg="add mod">
          <ac:chgData name="Jiří Novák" userId="55beec80-730a-45a2-82be-1b86750fe94d" providerId="ADAL" clId="{37DB8ED0-FE09-41E2-8C81-F694BE8D5D73}" dt="2022-10-19T13:33:03.820" v="46" actId="1035"/>
          <ac:spMkLst>
            <pc:docMk/>
            <pc:sldMk cId="1384052876" sldId="437"/>
            <ac:spMk id="9" creationId="{F6DFD5A4-BF66-3E86-FF91-991F2188B9D1}"/>
          </ac:spMkLst>
        </pc:spChg>
        <pc:picChg chg="add del mod">
          <ac:chgData name="Jiří Novák" userId="55beec80-730a-45a2-82be-1b86750fe94d" providerId="ADAL" clId="{37DB8ED0-FE09-41E2-8C81-F694BE8D5D73}" dt="2022-10-19T12:38:06.982" v="19" actId="478"/>
          <ac:picMkLst>
            <pc:docMk/>
            <pc:sldMk cId="1384052876" sldId="437"/>
            <ac:picMk id="6" creationId="{EB7020CB-210C-A30B-DAFB-CB52DE419F0F}"/>
          </ac:picMkLst>
        </pc:picChg>
        <pc:picChg chg="add mod">
          <ac:chgData name="Jiří Novák" userId="55beec80-730a-45a2-82be-1b86750fe94d" providerId="ADAL" clId="{37DB8ED0-FE09-41E2-8C81-F694BE8D5D73}" dt="2022-10-19T12:38:10.422" v="20" actId="1076"/>
          <ac:picMkLst>
            <pc:docMk/>
            <pc:sldMk cId="1384052876" sldId="437"/>
            <ac:picMk id="8" creationId="{1B619B38-6172-9B1E-ACCF-C181CCCF1668}"/>
          </ac:picMkLst>
        </pc:picChg>
      </pc:sldChg>
      <pc:sldChg chg="addSp delSp modSp add mod">
        <pc:chgData name="Jiří Novák" userId="55beec80-730a-45a2-82be-1b86750fe94d" providerId="ADAL" clId="{37DB8ED0-FE09-41E2-8C81-F694BE8D5D73}" dt="2022-10-19T13:33:34.675" v="51" actId="1076"/>
        <pc:sldMkLst>
          <pc:docMk/>
          <pc:sldMk cId="2053536648" sldId="438"/>
        </pc:sldMkLst>
        <pc:spChg chg="mod">
          <ac:chgData name="Jiří Novák" userId="55beec80-730a-45a2-82be-1b86750fe94d" providerId="ADAL" clId="{37DB8ED0-FE09-41E2-8C81-F694BE8D5D73}" dt="2022-10-19T12:38:32.127" v="32" actId="20577"/>
          <ac:spMkLst>
            <pc:docMk/>
            <pc:sldMk cId="2053536648" sldId="438"/>
            <ac:spMk id="4" creationId="{AC8EB7C2-B85D-E62C-A4B5-F352F9170F6B}"/>
          </ac:spMkLst>
        </pc:spChg>
        <pc:spChg chg="add mod">
          <ac:chgData name="Jiří Novák" userId="55beec80-730a-45a2-82be-1b86750fe94d" providerId="ADAL" clId="{37DB8ED0-FE09-41E2-8C81-F694BE8D5D73}" dt="2022-10-19T13:33:34.675" v="51" actId="1076"/>
          <ac:spMkLst>
            <pc:docMk/>
            <pc:sldMk cId="2053536648" sldId="438"/>
            <ac:spMk id="5" creationId="{61B9E54B-F8CC-D5A3-CA05-805B02C3903F}"/>
          </ac:spMkLst>
        </pc:spChg>
        <pc:picChg chg="add mod">
          <ac:chgData name="Jiří Novák" userId="55beec80-730a-45a2-82be-1b86750fe94d" providerId="ADAL" clId="{37DB8ED0-FE09-41E2-8C81-F694BE8D5D73}" dt="2022-10-19T12:40:40.317" v="36" actId="1076"/>
          <ac:picMkLst>
            <pc:docMk/>
            <pc:sldMk cId="2053536648" sldId="438"/>
            <ac:picMk id="3" creationId="{D06709CE-FED6-35D3-4C80-793A3BD3C521}"/>
          </ac:picMkLst>
        </pc:picChg>
        <pc:picChg chg="del">
          <ac:chgData name="Jiří Novák" userId="55beec80-730a-45a2-82be-1b86750fe94d" providerId="ADAL" clId="{37DB8ED0-FE09-41E2-8C81-F694BE8D5D73}" dt="2022-10-19T12:38:50.606" v="33" actId="478"/>
          <ac:picMkLst>
            <pc:docMk/>
            <pc:sldMk cId="2053536648" sldId="438"/>
            <ac:picMk id="8" creationId="{1B619B38-6172-9B1E-ACCF-C181CCCF1668}"/>
          </ac:picMkLst>
        </pc:picChg>
      </pc:sldChg>
      <pc:sldChg chg="addSp delSp modSp new mod">
        <pc:chgData name="Jiří Novák" userId="55beec80-730a-45a2-82be-1b86750fe94d" providerId="ADAL" clId="{37DB8ED0-FE09-41E2-8C81-F694BE8D5D73}" dt="2022-10-25T05:28:35.669" v="609" actId="1076"/>
        <pc:sldMkLst>
          <pc:docMk/>
          <pc:sldMk cId="1432640299" sldId="439"/>
        </pc:sldMkLst>
        <pc:spChg chg="del">
          <ac:chgData name="Jiří Novák" userId="55beec80-730a-45a2-82be-1b86750fe94d" providerId="ADAL" clId="{37DB8ED0-FE09-41E2-8C81-F694BE8D5D73}" dt="2022-10-19T13:38:15.020" v="55" actId="478"/>
          <ac:spMkLst>
            <pc:docMk/>
            <pc:sldMk cId="1432640299" sldId="439"/>
            <ac:spMk id="2" creationId="{08C0C985-91AA-D749-428E-B827599B0AAE}"/>
          </ac:spMkLst>
        </pc:spChg>
        <pc:spChg chg="del">
          <ac:chgData name="Jiří Novák" userId="55beec80-730a-45a2-82be-1b86750fe94d" providerId="ADAL" clId="{37DB8ED0-FE09-41E2-8C81-F694BE8D5D73}" dt="2022-10-19T13:51:28.855" v="138"/>
          <ac:spMkLst>
            <pc:docMk/>
            <pc:sldMk cId="1432640299" sldId="439"/>
            <ac:spMk id="3" creationId="{BE0B08E8-D8E2-53B4-13CA-42B57E5B25A6}"/>
          </ac:spMkLst>
        </pc:spChg>
        <pc:spChg chg="add mod">
          <ac:chgData name="Jiří Novák" userId="55beec80-730a-45a2-82be-1b86750fe94d" providerId="ADAL" clId="{37DB8ED0-FE09-41E2-8C81-F694BE8D5D73}" dt="2022-10-19T13:38:15.820" v="56"/>
          <ac:spMkLst>
            <pc:docMk/>
            <pc:sldMk cId="1432640299" sldId="439"/>
            <ac:spMk id="6" creationId="{87C15A25-A37E-74D8-3331-4F38FB24AC21}"/>
          </ac:spMkLst>
        </pc:spChg>
        <pc:spChg chg="add mod">
          <ac:chgData name="Jiří Novák" userId="55beec80-730a-45a2-82be-1b86750fe94d" providerId="ADAL" clId="{37DB8ED0-FE09-41E2-8C81-F694BE8D5D73}" dt="2022-10-25T05:28:28.086" v="606" actId="20577"/>
          <ac:spMkLst>
            <pc:docMk/>
            <pc:sldMk cId="1432640299" sldId="439"/>
            <ac:spMk id="10" creationId="{794AFD35-CC3D-D99B-1850-A96ED34A79B5}"/>
          </ac:spMkLst>
        </pc:spChg>
        <pc:picChg chg="add mod">
          <ac:chgData name="Jiří Novák" userId="55beec80-730a-45a2-82be-1b86750fe94d" providerId="ADAL" clId="{37DB8ED0-FE09-41E2-8C81-F694BE8D5D73}" dt="2022-10-25T05:28:35.669" v="609" actId="1076"/>
          <ac:picMkLst>
            <pc:docMk/>
            <pc:sldMk cId="1432640299" sldId="439"/>
            <ac:picMk id="5" creationId="{D834ADB4-A0F8-B53E-3B99-701D42DDB66F}"/>
          </ac:picMkLst>
        </pc:picChg>
        <pc:picChg chg="add mod">
          <ac:chgData name="Jiří Novák" userId="55beec80-730a-45a2-82be-1b86750fe94d" providerId="ADAL" clId="{37DB8ED0-FE09-41E2-8C81-F694BE8D5D73}" dt="2022-10-25T05:28:34.476" v="608" actId="1076"/>
          <ac:picMkLst>
            <pc:docMk/>
            <pc:sldMk cId="1432640299" sldId="439"/>
            <ac:picMk id="8" creationId="{8FB31E0A-908C-263B-4A85-B7B44CFCC1C2}"/>
          </ac:picMkLst>
        </pc:picChg>
        <pc:picChg chg="add mod">
          <ac:chgData name="Jiří Novák" userId="55beec80-730a-45a2-82be-1b86750fe94d" providerId="ADAL" clId="{37DB8ED0-FE09-41E2-8C81-F694BE8D5D73}" dt="2022-10-19T13:51:12.353" v="134" actId="571"/>
          <ac:picMkLst>
            <pc:docMk/>
            <pc:sldMk cId="1432640299" sldId="439"/>
            <ac:picMk id="9" creationId="{4720B38C-19E8-FF2A-71FF-FA1DF5BADC16}"/>
          </ac:picMkLst>
        </pc:picChg>
      </pc:sldChg>
      <pc:sldChg chg="addSp delSp modSp new mod delAnim modAnim">
        <pc:chgData name="Jiří Novák" userId="55beec80-730a-45a2-82be-1b86750fe94d" providerId="ADAL" clId="{37DB8ED0-FE09-41E2-8C81-F694BE8D5D73}" dt="2022-10-19T14:58:26.486" v="405" actId="167"/>
        <pc:sldMkLst>
          <pc:docMk/>
          <pc:sldMk cId="338930635" sldId="440"/>
        </pc:sldMkLst>
        <pc:spChg chg="del">
          <ac:chgData name="Jiří Novák" userId="55beec80-730a-45a2-82be-1b86750fe94d" providerId="ADAL" clId="{37DB8ED0-FE09-41E2-8C81-F694BE8D5D73}" dt="2022-10-19T13:48:41.428" v="67" actId="478"/>
          <ac:spMkLst>
            <pc:docMk/>
            <pc:sldMk cId="338930635" sldId="440"/>
            <ac:spMk id="2" creationId="{2E7D2B5D-2C40-DFA9-3682-D6DA31A0DCC7}"/>
          </ac:spMkLst>
        </pc:spChg>
        <pc:spChg chg="del">
          <ac:chgData name="Jiří Novák" userId="55beec80-730a-45a2-82be-1b86750fe94d" providerId="ADAL" clId="{37DB8ED0-FE09-41E2-8C81-F694BE8D5D73}" dt="2022-10-19T13:48:42.945" v="68" actId="478"/>
          <ac:spMkLst>
            <pc:docMk/>
            <pc:sldMk cId="338930635" sldId="440"/>
            <ac:spMk id="3" creationId="{A768526E-2CCE-8550-F1A6-9A2D489FFAC9}"/>
          </ac:spMkLst>
        </pc:spChg>
        <pc:spChg chg="add mod">
          <ac:chgData name="Jiří Novák" userId="55beec80-730a-45a2-82be-1b86750fe94d" providerId="ADAL" clId="{37DB8ED0-FE09-41E2-8C81-F694BE8D5D73}" dt="2022-10-19T13:48:33.925" v="65"/>
          <ac:spMkLst>
            <pc:docMk/>
            <pc:sldMk cId="338930635" sldId="440"/>
            <ac:spMk id="6" creationId="{71737B81-33D7-DA02-ED9F-379EB84FB3D4}"/>
          </ac:spMkLst>
        </pc:spChg>
        <pc:spChg chg="add mod">
          <ac:chgData name="Jiří Novák" userId="55beec80-730a-45a2-82be-1b86750fe94d" providerId="ADAL" clId="{37DB8ED0-FE09-41E2-8C81-F694BE8D5D73}" dt="2022-10-19T14:53:21.045" v="391" actId="1035"/>
          <ac:spMkLst>
            <pc:docMk/>
            <pc:sldMk cId="338930635" sldId="440"/>
            <ac:spMk id="7" creationId="{E32256E8-4729-C498-4462-03052ED3BD7A}"/>
          </ac:spMkLst>
        </pc:spChg>
        <pc:spChg chg="add mod">
          <ac:chgData name="Jiří Novák" userId="55beec80-730a-45a2-82be-1b86750fe94d" providerId="ADAL" clId="{37DB8ED0-FE09-41E2-8C81-F694BE8D5D73}" dt="2022-10-19T14:42:28.100" v="358" actId="1076"/>
          <ac:spMkLst>
            <pc:docMk/>
            <pc:sldMk cId="338930635" sldId="440"/>
            <ac:spMk id="8" creationId="{49542A8F-4206-8FD4-C503-FAC4457A68B4}"/>
          </ac:spMkLst>
        </pc:spChg>
        <pc:spChg chg="add mod">
          <ac:chgData name="Jiří Novák" userId="55beec80-730a-45a2-82be-1b86750fe94d" providerId="ADAL" clId="{37DB8ED0-FE09-41E2-8C81-F694BE8D5D73}" dt="2022-10-19T14:42:07.397" v="356" actId="1036"/>
          <ac:spMkLst>
            <pc:docMk/>
            <pc:sldMk cId="338930635" sldId="440"/>
            <ac:spMk id="10" creationId="{E6B7788E-3AF7-F5FA-FD6E-05EF63689A06}"/>
          </ac:spMkLst>
        </pc:spChg>
        <pc:spChg chg="add mod">
          <ac:chgData name="Jiří Novák" userId="55beec80-730a-45a2-82be-1b86750fe94d" providerId="ADAL" clId="{37DB8ED0-FE09-41E2-8C81-F694BE8D5D73}" dt="2022-10-19T14:42:07.397" v="356" actId="1036"/>
          <ac:spMkLst>
            <pc:docMk/>
            <pc:sldMk cId="338930635" sldId="440"/>
            <ac:spMk id="11" creationId="{41B3E754-EBC8-5550-62B5-7DCBA02B8817}"/>
          </ac:spMkLst>
        </pc:spChg>
        <pc:spChg chg="add mod">
          <ac:chgData name="Jiří Novák" userId="55beec80-730a-45a2-82be-1b86750fe94d" providerId="ADAL" clId="{37DB8ED0-FE09-41E2-8C81-F694BE8D5D73}" dt="2022-10-19T14:42:07.397" v="356" actId="1036"/>
          <ac:spMkLst>
            <pc:docMk/>
            <pc:sldMk cId="338930635" sldId="440"/>
            <ac:spMk id="12" creationId="{D0D7155B-6859-5A49-9FEF-5286D6188EE0}"/>
          </ac:spMkLst>
        </pc:spChg>
        <pc:spChg chg="add mod">
          <ac:chgData name="Jiří Novák" userId="55beec80-730a-45a2-82be-1b86750fe94d" providerId="ADAL" clId="{37DB8ED0-FE09-41E2-8C81-F694BE8D5D73}" dt="2022-10-19T14:42:07.397" v="356" actId="1036"/>
          <ac:spMkLst>
            <pc:docMk/>
            <pc:sldMk cId="338930635" sldId="440"/>
            <ac:spMk id="13" creationId="{665E9826-A2DF-D215-D8C0-CDF7C68CB3B3}"/>
          </ac:spMkLst>
        </pc:spChg>
        <pc:graphicFrameChg chg="add del mod modGraphic">
          <ac:chgData name="Jiří Novák" userId="55beec80-730a-45a2-82be-1b86750fe94d" providerId="ADAL" clId="{37DB8ED0-FE09-41E2-8C81-F694BE8D5D73}" dt="2022-10-19T14:53:04.530" v="378" actId="478"/>
          <ac:graphicFrameMkLst>
            <pc:docMk/>
            <pc:sldMk cId="338930635" sldId="440"/>
            <ac:graphicFrameMk id="14" creationId="{844F74FB-F0BA-F677-F4C5-B364D907D966}"/>
          </ac:graphicFrameMkLst>
        </pc:graphicFrameChg>
        <pc:graphicFrameChg chg="add mod modGraphic">
          <ac:chgData name="Jiří Novák" userId="55beec80-730a-45a2-82be-1b86750fe94d" providerId="ADAL" clId="{37DB8ED0-FE09-41E2-8C81-F694BE8D5D73}" dt="2022-10-19T14:53:26.967" v="392" actId="1076"/>
          <ac:graphicFrameMkLst>
            <pc:docMk/>
            <pc:sldMk cId="338930635" sldId="440"/>
            <ac:graphicFrameMk id="15" creationId="{68E262C5-BD81-683F-F1EB-7E8DAC3B3E1A}"/>
          </ac:graphicFrameMkLst>
        </pc:graphicFrameChg>
        <pc:picChg chg="add del mod">
          <ac:chgData name="Jiří Novák" userId="55beec80-730a-45a2-82be-1b86750fe94d" providerId="ADAL" clId="{37DB8ED0-FE09-41E2-8C81-F694BE8D5D73}" dt="2022-10-19T14:55:41.928" v="394" actId="478"/>
          <ac:picMkLst>
            <pc:docMk/>
            <pc:sldMk cId="338930635" sldId="440"/>
            <ac:picMk id="5" creationId="{93E97723-6771-918A-334B-BC49A2DE551C}"/>
          </ac:picMkLst>
        </pc:picChg>
        <pc:picChg chg="add del mod">
          <ac:chgData name="Jiří Novák" userId="55beec80-730a-45a2-82be-1b86750fe94d" providerId="ADAL" clId="{37DB8ED0-FE09-41E2-8C81-F694BE8D5D73}" dt="2022-10-19T14:58:12.607" v="400" actId="478"/>
          <ac:picMkLst>
            <pc:docMk/>
            <pc:sldMk cId="338930635" sldId="440"/>
            <ac:picMk id="9" creationId="{B11F46AA-EBCB-44C7-9BD1-FBCFB7CE88D0}"/>
          </ac:picMkLst>
        </pc:picChg>
        <pc:picChg chg="add mod ord">
          <ac:chgData name="Jiří Novák" userId="55beec80-730a-45a2-82be-1b86750fe94d" providerId="ADAL" clId="{37DB8ED0-FE09-41E2-8C81-F694BE8D5D73}" dt="2022-10-19T14:58:26.486" v="405" actId="167"/>
          <ac:picMkLst>
            <pc:docMk/>
            <pc:sldMk cId="338930635" sldId="440"/>
            <ac:picMk id="17" creationId="{020FBDD1-FEC0-7B53-DDBB-61316B725023}"/>
          </ac:picMkLst>
        </pc:picChg>
        <pc:picChg chg="add mod ord">
          <ac:chgData name="Jiří Novák" userId="55beec80-730a-45a2-82be-1b86750fe94d" providerId="ADAL" clId="{37DB8ED0-FE09-41E2-8C81-F694BE8D5D73}" dt="2022-10-19T14:58:22.750" v="404" actId="1076"/>
          <ac:picMkLst>
            <pc:docMk/>
            <pc:sldMk cId="338930635" sldId="440"/>
            <ac:picMk id="19" creationId="{A6980983-9BD1-782C-1EAD-C6B63ED34AEE}"/>
          </ac:picMkLst>
        </pc:picChg>
      </pc:sldChg>
      <pc:sldChg chg="addSp delSp modSp new mod">
        <pc:chgData name="Jiří Novák" userId="55beec80-730a-45a2-82be-1b86750fe94d" providerId="ADAL" clId="{37DB8ED0-FE09-41E2-8C81-F694BE8D5D73}" dt="2022-10-19T13:57:00.843" v="305" actId="21"/>
        <pc:sldMkLst>
          <pc:docMk/>
          <pc:sldMk cId="2691104701" sldId="441"/>
        </pc:sldMkLst>
        <pc:picChg chg="add del mod">
          <ac:chgData name="Jiří Novák" userId="55beec80-730a-45a2-82be-1b86750fe94d" providerId="ADAL" clId="{37DB8ED0-FE09-41E2-8C81-F694BE8D5D73}" dt="2022-10-19T13:57:00.843" v="305" actId="21"/>
          <ac:picMkLst>
            <pc:docMk/>
            <pc:sldMk cId="2691104701" sldId="441"/>
            <ac:picMk id="5" creationId="{71C18252-6F22-7B1B-3DE5-2E4916AFE93D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1506B4EE-17D1-8D74-A400-1AAED3205B3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2" rIns="92184" bIns="46092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72EFE9D6-047B-96AC-2E62-938720ACDF7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2" rIns="92184" bIns="46092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2" name="Rectangle 4">
            <a:extLst>
              <a:ext uri="{FF2B5EF4-FFF2-40B4-BE49-F238E27FC236}">
                <a16:creationId xmlns:a16="http://schemas.microsoft.com/office/drawing/2014/main" id="{403EFEE5-E6E7-9F41-1DC1-6E0276FC89B8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2" rIns="92184" bIns="46092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2293" name="Rectangle 5">
            <a:extLst>
              <a:ext uri="{FF2B5EF4-FFF2-40B4-BE49-F238E27FC236}">
                <a16:creationId xmlns:a16="http://schemas.microsoft.com/office/drawing/2014/main" id="{4DD5058D-A1B0-F3CF-B696-89921B0C223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1338"/>
            <a:ext cx="2946400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2" rIns="92184" bIns="46092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pPr>
              <a:defRPr/>
            </a:pPr>
            <a:fld id="{1F0CD7BC-346E-4E3F-87BE-EC0289A1C966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CBA2D79D-CED6-D47E-F24A-BAF04D873ED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2" rIns="92184" bIns="46092" numCol="1" anchor="t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F0366FBB-57A5-8482-C25A-1FD059F3538C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2" rIns="92184" bIns="46092" numCol="1" anchor="t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A4CF1C0C-D9C0-3376-0770-8079AF425728}"/>
              </a:ext>
            </a:extLst>
          </p:cNvPr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5700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3" name="Rectangle 5">
            <a:extLst>
              <a:ext uri="{FF2B5EF4-FFF2-40B4-BE49-F238E27FC236}">
                <a16:creationId xmlns:a16="http://schemas.microsoft.com/office/drawing/2014/main" id="{2E741171-7377-C204-F299-58D76C9FE8F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14875"/>
            <a:ext cx="5435600" cy="446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2" rIns="92184" bIns="4609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78854" name="Rectangle 6">
            <a:extLst>
              <a:ext uri="{FF2B5EF4-FFF2-40B4-BE49-F238E27FC236}">
                <a16:creationId xmlns:a16="http://schemas.microsoft.com/office/drawing/2014/main" id="{E32FED98-D5C4-6A0A-6271-E8CB6D94E36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2" rIns="92184" bIns="46092" numCol="1" anchor="b" anchorCtr="0" compatLnSpc="1">
            <a:prstTxWarp prst="textNoShape">
              <a:avLst/>
            </a:prstTxWarp>
          </a:bodyPr>
          <a:lstStyle>
            <a:lvl1pPr defTabSz="922338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8855" name="Rectangle 7">
            <a:extLst>
              <a:ext uri="{FF2B5EF4-FFF2-40B4-BE49-F238E27FC236}">
                <a16:creationId xmlns:a16="http://schemas.microsoft.com/office/drawing/2014/main" id="{87A0FFBB-D7CD-463A-0273-416D16AAEC4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184" tIns="46092" rIns="92184" bIns="46092" numCol="1" anchor="b" anchorCtr="0" compatLnSpc="1">
            <a:prstTxWarp prst="textNoShape">
              <a:avLst/>
            </a:prstTxWarp>
          </a:bodyPr>
          <a:lstStyle>
            <a:lvl1pPr algn="r" defTabSz="922338" eaLnBrk="1" hangingPunct="1">
              <a:defRPr sz="1200"/>
            </a:lvl1pPr>
          </a:lstStyle>
          <a:p>
            <a:pPr>
              <a:defRPr/>
            </a:pPr>
            <a:fld id="{7C9AAB48-69CC-43AF-AE59-C0E774B0734E}" type="slidenum">
              <a:rPr lang="en-GB" altLang="cs-CZ"/>
              <a:pPr>
                <a:defRPr/>
              </a:pPr>
              <a:t>‹#›</a:t>
            </a:fld>
            <a:endParaRPr lang="en-GB" alt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>
            <a:extLst>
              <a:ext uri="{FF2B5EF4-FFF2-40B4-BE49-F238E27FC236}">
                <a16:creationId xmlns:a16="http://schemas.microsoft.com/office/drawing/2014/main" id="{D16C826E-4169-B438-8595-E3CE6C2C6AE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2A87EFD-13AB-4F35-804B-6618CC44C136}" type="slidenum">
              <a:rPr lang="en-GB" altLang="cs-CZ" smtClean="0"/>
              <a:pPr>
                <a:spcBef>
                  <a:spcPct val="0"/>
                </a:spcBef>
              </a:pPr>
              <a:t>1</a:t>
            </a:fld>
            <a:endParaRPr lang="en-GB" altLang="cs-CZ"/>
          </a:p>
        </p:txBody>
      </p:sp>
      <p:sp>
        <p:nvSpPr>
          <p:cNvPr id="5123" name="Rectangle 2">
            <a:extLst>
              <a:ext uri="{FF2B5EF4-FFF2-40B4-BE49-F238E27FC236}">
                <a16:creationId xmlns:a16="http://schemas.microsoft.com/office/drawing/2014/main" id="{45DF1C39-645E-6F34-F844-D3CAD95E57D9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19163" y="744538"/>
            <a:ext cx="4964112" cy="3722687"/>
          </a:xfrm>
          <a:ln/>
        </p:spPr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C0FF772D-877E-F634-40B0-FE81C55181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>
            <a:extLst>
              <a:ext uri="{FF2B5EF4-FFF2-40B4-BE49-F238E27FC236}">
                <a16:creationId xmlns:a16="http://schemas.microsoft.com/office/drawing/2014/main" id="{86B858C1-8D1D-1B4D-E2CB-370E67BB107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2506BB1-D364-44E2-AC22-96CE7E730A63}" type="slidenum">
              <a:rPr lang="en-GB" altLang="cs-CZ" smtClean="0"/>
              <a:pPr>
                <a:spcBef>
                  <a:spcPct val="0"/>
                </a:spcBef>
              </a:pPr>
              <a:t>2</a:t>
            </a:fld>
            <a:endParaRPr lang="en-GB" altLang="cs-CZ"/>
          </a:p>
        </p:txBody>
      </p:sp>
      <p:sp>
        <p:nvSpPr>
          <p:cNvPr id="7171" name="Rectangle 2">
            <a:extLst>
              <a:ext uri="{FF2B5EF4-FFF2-40B4-BE49-F238E27FC236}">
                <a16:creationId xmlns:a16="http://schemas.microsoft.com/office/drawing/2014/main" id="{85B643A9-8778-A3CA-6F1E-32632A07EDE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328613"/>
            <a:ext cx="1588" cy="1587"/>
          </a:xfrm>
          <a:solidFill>
            <a:srgbClr val="FFFFFF"/>
          </a:solidFill>
          <a:ln/>
        </p:spPr>
      </p:sp>
      <p:sp>
        <p:nvSpPr>
          <p:cNvPr id="7172" name="Rectangle 3">
            <a:extLst>
              <a:ext uri="{FF2B5EF4-FFF2-40B4-BE49-F238E27FC236}">
                <a16:creationId xmlns:a16="http://schemas.microsoft.com/office/drawing/2014/main" id="{CD73FB8C-146A-C0C1-A4A7-D29E5DAF7EBE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98475" y="4686300"/>
            <a:ext cx="5805488" cy="4410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7EAED0B5-51B8-8FF1-CD8A-890E974166D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AD4324-B54D-42EF-959B-D69E673E9574}" type="slidenum">
              <a:rPr lang="en-GB" altLang="cs-CZ" smtClean="0"/>
              <a:pPr>
                <a:spcBef>
                  <a:spcPct val="0"/>
                </a:spcBef>
              </a:pPr>
              <a:t>3</a:t>
            </a:fld>
            <a:endParaRPr lang="en-GB" altLang="cs-CZ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759038B1-2637-8F4A-F37E-E7EE3950463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328613"/>
            <a:ext cx="1588" cy="1587"/>
          </a:xfrm>
          <a:solidFill>
            <a:srgbClr val="FFFFFF"/>
          </a:solidFill>
          <a:ln/>
        </p:spPr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9050DB40-B5B6-EA76-7F73-65BB9D5FFC9C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98475" y="4686300"/>
            <a:ext cx="5805488" cy="4410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7">
            <a:extLst>
              <a:ext uri="{FF2B5EF4-FFF2-40B4-BE49-F238E27FC236}">
                <a16:creationId xmlns:a16="http://schemas.microsoft.com/office/drawing/2014/main" id="{805849FA-EA23-7523-E29C-E0394908A62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81F9BF-86CB-411B-BBF8-DA2D381AF1AD}" type="slidenum">
              <a:rPr lang="en-GB" altLang="cs-CZ" smtClean="0"/>
              <a:pPr>
                <a:spcBef>
                  <a:spcPct val="0"/>
                </a:spcBef>
              </a:pPr>
              <a:t>4</a:t>
            </a:fld>
            <a:endParaRPr lang="en-GB" altLang="cs-CZ"/>
          </a:p>
        </p:txBody>
      </p:sp>
      <p:sp>
        <p:nvSpPr>
          <p:cNvPr id="11267" name="Rectangle 2">
            <a:extLst>
              <a:ext uri="{FF2B5EF4-FFF2-40B4-BE49-F238E27FC236}">
                <a16:creationId xmlns:a16="http://schemas.microsoft.com/office/drawing/2014/main" id="{97403E1E-CB2F-C290-6DA8-56419B33819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xfrm>
            <a:off x="0" y="328613"/>
            <a:ext cx="1588" cy="1587"/>
          </a:xfrm>
          <a:solidFill>
            <a:srgbClr val="FFFFFF"/>
          </a:solidFill>
          <a:ln/>
        </p:spPr>
      </p:sp>
      <p:sp>
        <p:nvSpPr>
          <p:cNvPr id="11268" name="Rectangle 3">
            <a:extLst>
              <a:ext uri="{FF2B5EF4-FFF2-40B4-BE49-F238E27FC236}">
                <a16:creationId xmlns:a16="http://schemas.microsoft.com/office/drawing/2014/main" id="{6D884CEE-EEA8-167C-5F4B-7EEBB102F016}"/>
              </a:ext>
            </a:extLst>
          </p:cNvPr>
          <p:cNvSpPr>
            <a:spLocks noChangeArrowheads="1"/>
          </p:cNvSpPr>
          <p:nvPr>
            <p:ph type="body" idx="1"/>
          </p:nvPr>
        </p:nvSpPr>
        <p:spPr>
          <a:xfrm>
            <a:off x="498475" y="4686300"/>
            <a:ext cx="5805488" cy="44100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>
            <a:extLst>
              <a:ext uri="{FF2B5EF4-FFF2-40B4-BE49-F238E27FC236}">
                <a16:creationId xmlns:a16="http://schemas.microsoft.com/office/drawing/2014/main" id="{9E19245C-FE36-8805-4636-C43837EB216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233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233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DB82E73-B3A2-4222-B29E-DD9D08CDC8FE}" type="slidenum">
              <a:rPr lang="en-GB" altLang="cs-CZ" smtClean="0"/>
              <a:pPr>
                <a:spcBef>
                  <a:spcPct val="0"/>
                </a:spcBef>
              </a:pPr>
              <a:t>5</a:t>
            </a:fld>
            <a:endParaRPr lang="en-GB" altLang="cs-CZ"/>
          </a:p>
        </p:txBody>
      </p:sp>
      <p:sp>
        <p:nvSpPr>
          <p:cNvPr id="13315" name="Rectangle 2">
            <a:extLst>
              <a:ext uri="{FF2B5EF4-FFF2-40B4-BE49-F238E27FC236}">
                <a16:creationId xmlns:a16="http://schemas.microsoft.com/office/drawing/2014/main" id="{F96E7B1C-59E5-AF23-027D-03FE4631107D}"/>
              </a:ext>
            </a:extLst>
          </p:cNvPr>
          <p:cNvSpPr>
            <a:spLocks noRot="1" noChangeArrowheads="1" noTextEdit="1"/>
          </p:cNvSpPr>
          <p:nvPr>
            <p:ph type="sldImg"/>
          </p:nvPr>
        </p:nvSpPr>
        <p:spPr>
          <a:xfrm>
            <a:off x="919163" y="744538"/>
            <a:ext cx="4964112" cy="3722687"/>
          </a:xfrm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EED05C5A-2EF9-2AE7-9760-4C9E63BD04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365692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95319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6019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6019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1797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0634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4866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6944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732272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5568489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0955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95261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00379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80">
            <a:extLst>
              <a:ext uri="{FF2B5EF4-FFF2-40B4-BE49-F238E27FC236}">
                <a16:creationId xmlns:a16="http://schemas.microsoft.com/office/drawing/2014/main" id="{3DDE403E-4D7A-3B8B-024E-9595DEB9AA4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Click to edit Master title style</a:t>
            </a:r>
          </a:p>
        </p:txBody>
      </p:sp>
      <p:sp>
        <p:nvSpPr>
          <p:cNvPr id="1027" name="Rectangle 81">
            <a:extLst>
              <a:ext uri="{FF2B5EF4-FFF2-40B4-BE49-F238E27FC236}">
                <a16:creationId xmlns:a16="http://schemas.microsoft.com/office/drawing/2014/main" id="{A68F4178-1023-B9B5-15B8-2DC715135B2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6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Click to edit Master text styles</a:t>
            </a:r>
          </a:p>
          <a:p>
            <a:pPr lvl="1"/>
            <a:r>
              <a:rPr lang="en-GB" altLang="cs-CZ"/>
              <a:t>Second level</a:t>
            </a:r>
          </a:p>
          <a:p>
            <a:pPr lvl="2"/>
            <a:r>
              <a:rPr lang="en-GB" altLang="cs-CZ"/>
              <a:t>Third level</a:t>
            </a:r>
          </a:p>
          <a:p>
            <a:pPr lvl="3"/>
            <a:r>
              <a:rPr lang="en-GB" altLang="cs-CZ"/>
              <a:t>Fourth level</a:t>
            </a:r>
          </a:p>
          <a:p>
            <a:pPr lvl="4"/>
            <a:r>
              <a:rPr lang="en-GB" altLang="cs-CZ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8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9112BB1F-7534-CD14-2261-CD112A4AA2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7600" y="1557338"/>
            <a:ext cx="7631113" cy="391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4400" b="1">
                <a:latin typeface="Candara" panose="020E0502030303020204" pitchFamily="34" charset="0"/>
              </a:rPr>
              <a:t>Experimentální a aplikovaná toxikologie a ekotoxikologie– </a:t>
            </a:r>
            <a:r>
              <a:rPr lang="cs-CZ" altLang="cs-CZ" sz="4400" b="1">
                <a:solidFill>
                  <a:srgbClr val="00B0F0"/>
                </a:solidFill>
                <a:latin typeface="Candara" panose="020E0502030303020204" pitchFamily="34" charset="0"/>
              </a:rPr>
              <a:t>hodnocení křivek 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4400" b="1">
                <a:solidFill>
                  <a:srgbClr val="00B0F0"/>
                </a:solidFill>
                <a:latin typeface="Candara" panose="020E0502030303020204" pitchFamily="34" charset="0"/>
              </a:rPr>
              <a:t>dávka-odpověď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endParaRPr lang="cs-CZ" altLang="cs-CZ" sz="4400" b="1">
              <a:latin typeface="Candara" panose="020E0502030303020204" pitchFamily="34" charset="0"/>
            </a:endParaRP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800" b="1">
                <a:latin typeface="Candara" panose="020E0502030303020204" pitchFamily="34" charset="0"/>
              </a:rPr>
              <a:t>Jiří Novák</a:t>
            </a:r>
            <a:endParaRPr lang="en-GB" altLang="cs-CZ" sz="2800" b="1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>
            <a:extLst>
              <a:ext uri="{FF2B5EF4-FFF2-40B4-BE49-F238E27FC236}">
                <a16:creationId xmlns:a16="http://schemas.microsoft.com/office/drawing/2014/main" id="{F67C16F3-94D7-AFAB-B174-30D4F1D58B9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39713"/>
            <a:ext cx="8351837" cy="1143000"/>
          </a:xfrm>
        </p:spPr>
        <p:txBody>
          <a:bodyPr/>
          <a:lstStyle/>
          <a:p>
            <a:r>
              <a:rPr lang="cs-CZ" altLang="cs-CZ" sz="3600" b="1">
                <a:latin typeface="Candara" panose="020E0502030303020204" pitchFamily="34" charset="0"/>
                <a:cs typeface="Times New Roman" panose="02020603050405020304" pitchFamily="18" charset="0"/>
              </a:rPr>
              <a:t>2. Způsob hodnocení –probitová transformace</a:t>
            </a:r>
            <a:endParaRPr lang="cs-CZ" altLang="cs-CZ" sz="3600">
              <a:latin typeface="Candara" panose="020E0502030303020204" pitchFamily="34" charset="0"/>
            </a:endParaRPr>
          </a:p>
        </p:txBody>
      </p:sp>
      <p:sp>
        <p:nvSpPr>
          <p:cNvPr id="18435" name="Zástupný symbol pro obsah 2">
            <a:extLst>
              <a:ext uri="{FF2B5EF4-FFF2-40B4-BE49-F238E27FC236}">
                <a16:creationId xmlns:a16="http://schemas.microsoft.com/office/drawing/2014/main" id="{649694E0-91A6-883C-08A3-D32F5C71A01B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609725"/>
            <a:ext cx="7772400" cy="4648200"/>
          </a:xfrm>
        </p:spPr>
        <p:txBody>
          <a:bodyPr/>
          <a:lstStyle/>
          <a:p>
            <a:r>
              <a:rPr lang="cs-CZ" altLang="cs-CZ" sz="2400">
                <a:latin typeface="Candara" panose="020E0502030303020204" pitchFamily="34" charset="0"/>
                <a:cs typeface="Times New Roman" panose="02020603050405020304" pitchFamily="18" charset="0"/>
              </a:rPr>
              <a:t>Probitová transformace linearizuje křivku a umožňuje snazší odhad EC</a:t>
            </a:r>
            <a:r>
              <a:rPr lang="cs-CZ" altLang="cs-CZ" sz="2400" baseline="-25000">
                <a:latin typeface="Candara" panose="020E0502030303020204" pitchFamily="34" charset="0"/>
                <a:cs typeface="Times New Roman" panose="02020603050405020304" pitchFamily="18" charset="0"/>
              </a:rPr>
              <a:t>50</a:t>
            </a:r>
            <a:endParaRPr lang="cs-CZ" altLang="cs-CZ" sz="600">
              <a:latin typeface="Candara" panose="020E0502030303020204" pitchFamily="34" charset="0"/>
            </a:endParaRPr>
          </a:p>
          <a:p>
            <a:r>
              <a:rPr lang="cs-CZ" altLang="cs-CZ" sz="2400">
                <a:latin typeface="Candara" panose="020E0502030303020204" pitchFamily="34" charset="0"/>
                <a:cs typeface="Times New Roman" panose="02020603050405020304" pitchFamily="18" charset="0"/>
              </a:rPr>
              <a:t>jednoduchý ale ne vždy přesný – vychází z normálního rozložení citlivosti</a:t>
            </a:r>
          </a:p>
          <a:p>
            <a:r>
              <a:rPr lang="cs-CZ" altLang="cs-CZ" sz="2400">
                <a:latin typeface="Candara" panose="020E0502030303020204" pitchFamily="34" charset="0"/>
                <a:cs typeface="Times New Roman" panose="02020603050405020304" pitchFamily="18" charset="0"/>
              </a:rPr>
              <a:t>Vhodný pro odhad EC</a:t>
            </a:r>
            <a:r>
              <a:rPr lang="cs-CZ" altLang="cs-CZ" sz="2400" baseline="-25000">
                <a:latin typeface="Candara" panose="020E0502030303020204" pitchFamily="34" charset="0"/>
                <a:cs typeface="Times New Roman" panose="02020603050405020304" pitchFamily="18" charset="0"/>
              </a:rPr>
              <a:t>50</a:t>
            </a:r>
            <a:r>
              <a:rPr lang="cs-CZ" altLang="cs-CZ" sz="2400">
                <a:latin typeface="Candara" panose="020E0502030303020204" pitchFamily="34" charset="0"/>
                <a:cs typeface="Times New Roman" panose="02020603050405020304" pitchFamily="18" charset="0"/>
              </a:rPr>
              <a:t> u „hezkých“ křivek</a:t>
            </a:r>
          </a:p>
          <a:p>
            <a:br>
              <a:rPr lang="cs-CZ" altLang="cs-CZ" sz="300">
                <a:latin typeface="Candara" panose="020E0502030303020204" pitchFamily="34" charset="0"/>
              </a:rPr>
            </a:br>
            <a:endParaRPr lang="cs-CZ" altLang="cs-CZ" sz="2400">
              <a:latin typeface="Candara" panose="020E0502030303020204" pitchFamily="34" charset="0"/>
            </a:endParaRPr>
          </a:p>
        </p:txBody>
      </p:sp>
      <p:pic>
        <p:nvPicPr>
          <p:cNvPr id="18436" name="Obrázek 2">
            <a:extLst>
              <a:ext uri="{FF2B5EF4-FFF2-40B4-BE49-F238E27FC236}">
                <a16:creationId xmlns:a16="http://schemas.microsoft.com/office/drawing/2014/main" id="{D7EE2958-099E-E143-081E-E11BD3030B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3763963"/>
            <a:ext cx="5832475" cy="296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1F6330C2-E687-BA6D-9D8C-CD30228CF22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433388"/>
            <a:ext cx="9144000" cy="6319837"/>
          </a:xfrm>
          <a:noFill/>
        </p:spPr>
      </p:pic>
      <p:sp>
        <p:nvSpPr>
          <p:cNvPr id="5" name="Rectangle 9">
            <a:extLst>
              <a:ext uri="{FF2B5EF4-FFF2-40B4-BE49-F238E27FC236}">
                <a16:creationId xmlns:a16="http://schemas.microsoft.com/office/drawing/2014/main" id="{28D2AD97-9E8B-440A-6893-5E5A6104697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8229600" cy="404664"/>
          </a:xfrm>
        </p:spPr>
        <p:txBody>
          <a:bodyPr/>
          <a:lstStyle/>
          <a:p>
            <a:pPr eaLnBrk="1" hangingPunct="1"/>
            <a:r>
              <a:rPr lang="cs-CZ" sz="2800" dirty="0"/>
              <a:t>Tabulka pro </a:t>
            </a:r>
            <a:r>
              <a:rPr lang="cs-CZ" sz="2800" dirty="0" err="1"/>
              <a:t>probitovou</a:t>
            </a:r>
            <a:r>
              <a:rPr lang="cs-CZ" sz="2800" dirty="0"/>
              <a:t> transformaci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006671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Nadpis 1">
            <a:extLst>
              <a:ext uri="{FF2B5EF4-FFF2-40B4-BE49-F238E27FC236}">
                <a16:creationId xmlns:a16="http://schemas.microsoft.com/office/drawing/2014/main" id="{E934FFEC-3485-E841-00D6-7ADF37A8948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200" b="1">
                <a:latin typeface="Candara" panose="020E0502030303020204" pitchFamily="34" charset="0"/>
              </a:rPr>
              <a:t>3. Způsob hodnocení – Nelineární regrese (logit)</a:t>
            </a:r>
            <a:br>
              <a:rPr lang="cs-CZ" altLang="cs-CZ">
                <a:latin typeface="Candara" panose="020E0502030303020204" pitchFamily="34" charset="0"/>
              </a:rPr>
            </a:br>
            <a:endParaRPr lang="cs-CZ" altLang="cs-CZ">
              <a:latin typeface="Candara" panose="020E0502030303020204" pitchFamily="34" charset="0"/>
            </a:endParaRPr>
          </a:p>
        </p:txBody>
      </p:sp>
      <p:sp>
        <p:nvSpPr>
          <p:cNvPr id="19459" name="Zástupný symbol pro obsah 2">
            <a:extLst>
              <a:ext uri="{FF2B5EF4-FFF2-40B4-BE49-F238E27FC236}">
                <a16:creationId xmlns:a16="http://schemas.microsoft.com/office/drawing/2014/main" id="{0743FFB2-B0EB-6E62-B1DE-01A4455B035C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51251" y="1296620"/>
            <a:ext cx="7772400" cy="4648200"/>
          </a:xfrm>
        </p:spPr>
        <p:txBody>
          <a:bodyPr/>
          <a:lstStyle/>
          <a:p>
            <a:r>
              <a:rPr lang="cs-CZ" altLang="cs-CZ" sz="2400" dirty="0">
                <a:latin typeface="Candara" panose="020E0502030303020204" pitchFamily="34" charset="0"/>
              </a:rPr>
              <a:t>– zahrne celou křivku dávka-odpověď, pokryje i okrajové části, je zpravidla lepší/spolehlivější, hlavně pokud počítáme hodnoty blízko okrajových částí křivky (EC</a:t>
            </a:r>
            <a:r>
              <a:rPr lang="cs-CZ" altLang="cs-CZ" sz="2400" baseline="-25000" dirty="0">
                <a:latin typeface="Candara" panose="020E0502030303020204" pitchFamily="34" charset="0"/>
              </a:rPr>
              <a:t>20</a:t>
            </a:r>
            <a:r>
              <a:rPr lang="cs-CZ" altLang="cs-CZ" sz="2400" dirty="0">
                <a:latin typeface="Candara" panose="020E0502030303020204" pitchFamily="34" charset="0"/>
              </a:rPr>
              <a:t>, EC</a:t>
            </a:r>
            <a:r>
              <a:rPr lang="cs-CZ" altLang="cs-CZ" sz="2400" baseline="-25000" dirty="0">
                <a:latin typeface="Candara" panose="020E0502030303020204" pitchFamily="34" charset="0"/>
              </a:rPr>
              <a:t>80</a:t>
            </a:r>
            <a:r>
              <a:rPr lang="cs-CZ" altLang="cs-CZ" sz="2400" dirty="0">
                <a:latin typeface="Candara" panose="020E0502030303020204" pitchFamily="34" charset="0"/>
              </a:rPr>
              <a:t> –kde je </a:t>
            </a:r>
            <a:r>
              <a:rPr lang="en-US" altLang="cs-CZ" sz="2400" dirty="0" err="1">
                <a:latin typeface="Candara" panose="020E0502030303020204" pitchFamily="34" charset="0"/>
              </a:rPr>
              <a:t>větší</a:t>
            </a:r>
            <a:r>
              <a:rPr lang="en-US" altLang="cs-CZ" sz="2400" dirty="0">
                <a:latin typeface="Candara" panose="020E0502030303020204" pitchFamily="34" charset="0"/>
              </a:rPr>
              <a:t> </a:t>
            </a:r>
            <a:r>
              <a:rPr lang="cs-CZ" altLang="cs-CZ" sz="2400" dirty="0">
                <a:latin typeface="Candara" panose="020E0502030303020204" pitchFamily="34" charset="0"/>
              </a:rPr>
              <a:t>pravděpodobnost </a:t>
            </a:r>
            <a:r>
              <a:rPr lang="en-US" altLang="cs-CZ" sz="2400" dirty="0" err="1">
                <a:latin typeface="Candara" panose="020E0502030303020204" pitchFamily="34" charset="0"/>
              </a:rPr>
              <a:t>odchylky</a:t>
            </a:r>
            <a:r>
              <a:rPr lang="en-US" altLang="cs-CZ" sz="2400" dirty="0">
                <a:latin typeface="Candara" panose="020E0502030303020204" pitchFamily="34" charset="0"/>
              </a:rPr>
              <a:t> od linearity</a:t>
            </a:r>
            <a:r>
              <a:rPr lang="cs-CZ" altLang="cs-CZ" sz="2400" dirty="0">
                <a:latin typeface="Candara" panose="020E0502030303020204" pitchFamily="34" charset="0"/>
              </a:rPr>
              <a:t>)</a:t>
            </a:r>
          </a:p>
          <a:p>
            <a:r>
              <a:rPr lang="cs-CZ" altLang="cs-CZ" sz="2400" dirty="0">
                <a:latin typeface="Candara" panose="020E0502030303020204" pitchFamily="34" charset="0"/>
              </a:rPr>
              <a:t>Důležité je, jak podrobně je proměřená křivka dávka odpověď !</a:t>
            </a:r>
          </a:p>
          <a:p>
            <a:r>
              <a:rPr lang="cs-CZ" altLang="cs-CZ" sz="2400" dirty="0">
                <a:latin typeface="Candara" panose="020E0502030303020204" pitchFamily="34" charset="0"/>
              </a:rPr>
              <a:t>více bodů – lepší regrese </a:t>
            </a:r>
          </a:p>
          <a:p>
            <a:r>
              <a:rPr lang="cs-CZ" altLang="cs-CZ" sz="2000" dirty="0">
                <a:latin typeface="Candara" panose="020E0502030303020204" pitchFamily="34" charset="0"/>
              </a:rPr>
              <a:t>Je třeba specializovaný nástroj (</a:t>
            </a:r>
            <a:r>
              <a:rPr lang="cs-CZ" altLang="cs-CZ" sz="2000" dirty="0" err="1">
                <a:latin typeface="Candara" panose="020E0502030303020204" pitchFamily="34" charset="0"/>
              </a:rPr>
              <a:t>GraphPad</a:t>
            </a:r>
            <a:r>
              <a:rPr lang="cs-CZ" altLang="cs-CZ" sz="2000" dirty="0">
                <a:latin typeface="Candara" panose="020E0502030303020204" pitchFamily="34" charset="0"/>
              </a:rPr>
              <a:t> </a:t>
            </a:r>
            <a:r>
              <a:rPr lang="cs-CZ" altLang="cs-CZ" sz="2000" dirty="0" err="1">
                <a:latin typeface="Candara" panose="020E0502030303020204" pitchFamily="34" charset="0"/>
              </a:rPr>
              <a:t>Prism</a:t>
            </a:r>
            <a:r>
              <a:rPr lang="cs-CZ" altLang="cs-CZ" sz="2000" dirty="0">
                <a:latin typeface="Candara" panose="020E0502030303020204" pitchFamily="34" charset="0"/>
              </a:rPr>
              <a:t>; R; …)</a:t>
            </a:r>
          </a:p>
          <a:p>
            <a:r>
              <a:rPr lang="cs-CZ" altLang="cs-CZ" sz="2400" dirty="0">
                <a:latin typeface="Candara" panose="020E0502030303020204" pitchFamily="34" charset="0"/>
              </a:rPr>
              <a:t> </a:t>
            </a:r>
            <a:r>
              <a:rPr lang="cs-CZ" altLang="cs-CZ" sz="2000" dirty="0" err="1">
                <a:latin typeface="Candara" panose="020E0502030303020204" pitchFamily="34" charset="0"/>
              </a:rPr>
              <a:t>GraphPad</a:t>
            </a:r>
            <a:r>
              <a:rPr lang="cs-CZ" altLang="cs-CZ" sz="2000" dirty="0">
                <a:latin typeface="Candara" panose="020E0502030303020204" pitchFamily="34" charset="0"/>
              </a:rPr>
              <a:t> </a:t>
            </a:r>
            <a:r>
              <a:rPr lang="cs-CZ" altLang="cs-CZ" sz="2000" dirty="0" err="1">
                <a:latin typeface="Candara" panose="020E0502030303020204" pitchFamily="34" charset="0"/>
              </a:rPr>
              <a:t>Prism</a:t>
            </a:r>
            <a:r>
              <a:rPr lang="cs-CZ" altLang="cs-CZ" sz="2000" dirty="0">
                <a:latin typeface="Candara" panose="020E0502030303020204" pitchFamily="34" charset="0"/>
              </a:rPr>
              <a:t> –</a:t>
            </a:r>
          </a:p>
          <a:p>
            <a:pPr lvl="1"/>
            <a:r>
              <a:rPr lang="cs-CZ" altLang="cs-CZ" sz="1800" dirty="0">
                <a:latin typeface="Candara" panose="020E0502030303020204" pitchFamily="34" charset="0"/>
              </a:rPr>
              <a:t>Dostupná 30 denní zkušební verze</a:t>
            </a:r>
          </a:p>
        </p:txBody>
      </p:sp>
      <p:sp>
        <p:nvSpPr>
          <p:cNvPr id="19460" name="AutoShape 2" descr="Image result for graph pad prism">
            <a:extLst>
              <a:ext uri="{FF2B5EF4-FFF2-40B4-BE49-F238E27FC236}">
                <a16:creationId xmlns:a16="http://schemas.microsoft.com/office/drawing/2014/main" id="{E835EA42-AEB2-F8F8-2F75-DC0562994D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8275" y="-1825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400"/>
          </a:p>
        </p:txBody>
      </p:sp>
      <p:sp>
        <p:nvSpPr>
          <p:cNvPr id="19461" name="AutoShape 4" descr="Image result for graph pad prism">
            <a:extLst>
              <a:ext uri="{FF2B5EF4-FFF2-40B4-BE49-F238E27FC236}">
                <a16:creationId xmlns:a16="http://schemas.microsoft.com/office/drawing/2014/main" id="{205DEADC-391D-9EBE-EADC-663909A5D03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0675" y="-301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400"/>
          </a:p>
        </p:txBody>
      </p:sp>
      <p:grpSp>
        <p:nvGrpSpPr>
          <p:cNvPr id="5" name="Skupina 4">
            <a:extLst>
              <a:ext uri="{FF2B5EF4-FFF2-40B4-BE49-F238E27FC236}">
                <a16:creationId xmlns:a16="http://schemas.microsoft.com/office/drawing/2014/main" id="{0DF57D8C-A865-C64B-F225-A7A2E500F74E}"/>
              </a:ext>
            </a:extLst>
          </p:cNvPr>
          <p:cNvGrpSpPr/>
          <p:nvPr/>
        </p:nvGrpSpPr>
        <p:grpSpPr>
          <a:xfrm>
            <a:off x="7020272" y="4064714"/>
            <a:ext cx="2613669" cy="2793286"/>
            <a:chOff x="7056678" y="4149079"/>
            <a:chExt cx="2721279" cy="2721279"/>
          </a:xfrm>
        </p:grpSpPr>
        <p:pic>
          <p:nvPicPr>
            <p:cNvPr id="19462" name="Obrázek 2" descr="Obsah obrázku text&#10;&#10;Popis byl vytvořen automaticky">
              <a:extLst>
                <a:ext uri="{FF2B5EF4-FFF2-40B4-BE49-F238E27FC236}">
                  <a16:creationId xmlns:a16="http://schemas.microsoft.com/office/drawing/2014/main" id="{FD9124A0-1AA9-C37E-DE7E-E38E0830EEA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56678" y="4149079"/>
              <a:ext cx="2721279" cy="2721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" name="Obdélník 3">
              <a:extLst>
                <a:ext uri="{FF2B5EF4-FFF2-40B4-BE49-F238E27FC236}">
                  <a16:creationId xmlns:a16="http://schemas.microsoft.com/office/drawing/2014/main" id="{83FE9E2B-62ED-1559-314A-556E93475641}"/>
                </a:ext>
              </a:extLst>
            </p:cNvPr>
            <p:cNvSpPr/>
            <p:nvPr/>
          </p:nvSpPr>
          <p:spPr bwMode="auto">
            <a:xfrm>
              <a:off x="8935142" y="5292078"/>
              <a:ext cx="792088" cy="1377281"/>
            </a:xfrm>
            <a:prstGeom prst="rect">
              <a:avLst/>
            </a:prstGeom>
            <a:solidFill>
              <a:schemeClr val="accent3"/>
            </a:solidFill>
            <a:ln w="9525" cap="flat" cmpd="sng" algn="ctr">
              <a:solidFill>
                <a:schemeClr val="bg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cs-CZ" sz="2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pic>
        <p:nvPicPr>
          <p:cNvPr id="19464" name="Picture 8" descr="Výsledek obrázku pro r">
            <a:extLst>
              <a:ext uri="{FF2B5EF4-FFF2-40B4-BE49-F238E27FC236}">
                <a16:creationId xmlns:a16="http://schemas.microsoft.com/office/drawing/2014/main" id="{12BA5075-D60C-FA0B-8517-2858E47D0E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2311" y="5445224"/>
            <a:ext cx="1637560" cy="1269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AC8EB7C2-B85D-E62C-A4B5-F352F9170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-415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 err="1">
                <a:latin typeface="Candara" panose="020E0502030303020204" pitchFamily="34" charset="0"/>
              </a:rPr>
              <a:t>GraphPad</a:t>
            </a:r>
            <a:r>
              <a:rPr lang="cs-CZ" altLang="cs-CZ" sz="4000" kern="0" dirty="0">
                <a:latin typeface="Candara" panose="020E0502030303020204" pitchFamily="34" charset="0"/>
              </a:rPr>
              <a:t> </a:t>
            </a:r>
            <a:r>
              <a:rPr lang="cs-CZ" altLang="cs-CZ" sz="4000" kern="0" dirty="0" err="1">
                <a:latin typeface="Candara" panose="020E0502030303020204" pitchFamily="34" charset="0"/>
              </a:rPr>
              <a:t>Prism</a:t>
            </a:r>
            <a:r>
              <a:rPr lang="cs-CZ" altLang="cs-CZ" sz="4000" kern="0">
                <a:latin typeface="Candara" panose="020E0502030303020204" pitchFamily="34" charset="0"/>
              </a:rPr>
              <a:t> 5 </a:t>
            </a:r>
            <a:r>
              <a:rPr lang="cs-CZ" altLang="cs-CZ" sz="4000" kern="0" dirty="0">
                <a:latin typeface="Candara" panose="020E0502030303020204" pitchFamily="34" charset="0"/>
              </a:rPr>
              <a:t>–odhad EC50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B619B38-6172-9B1E-ACCF-C181CCCF16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9672" y="908720"/>
            <a:ext cx="6392167" cy="5725324"/>
          </a:xfrm>
          <a:prstGeom prst="rect">
            <a:avLst/>
          </a:prstGeom>
        </p:spPr>
      </p:pic>
      <p:sp>
        <p:nvSpPr>
          <p:cNvPr id="9" name="Ovál 8">
            <a:extLst>
              <a:ext uri="{FF2B5EF4-FFF2-40B4-BE49-F238E27FC236}">
                <a16:creationId xmlns:a16="http://schemas.microsoft.com/office/drawing/2014/main" id="{F6DFD5A4-BF66-3E86-FF91-991F2188B9D1}"/>
              </a:ext>
            </a:extLst>
          </p:cNvPr>
          <p:cNvSpPr/>
          <p:nvPr/>
        </p:nvSpPr>
        <p:spPr bwMode="auto">
          <a:xfrm>
            <a:off x="2843808" y="1988840"/>
            <a:ext cx="2322004" cy="82581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052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Nadpis 1">
            <a:extLst>
              <a:ext uri="{FF2B5EF4-FFF2-40B4-BE49-F238E27FC236}">
                <a16:creationId xmlns:a16="http://schemas.microsoft.com/office/drawing/2014/main" id="{3BD98035-1453-E4E6-8135-5B06AC7B96D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/>
          <a:lstStyle/>
          <a:p>
            <a:r>
              <a:rPr lang="cs-CZ" altLang="cs-CZ" sz="4000" kern="0" dirty="0" err="1">
                <a:latin typeface="Candara" panose="020E0502030303020204" pitchFamily="34" charset="0"/>
              </a:rPr>
              <a:t>GraphPad</a:t>
            </a:r>
            <a:r>
              <a:rPr lang="cs-CZ" altLang="cs-CZ" sz="4000" kern="0" dirty="0">
                <a:latin typeface="Candara" panose="020E0502030303020204" pitchFamily="34" charset="0"/>
              </a:rPr>
              <a:t> </a:t>
            </a:r>
            <a:r>
              <a:rPr lang="cs-CZ" altLang="cs-CZ" sz="4000" kern="0" dirty="0" err="1">
                <a:latin typeface="Candara" panose="020E0502030303020204" pitchFamily="34" charset="0"/>
              </a:rPr>
              <a:t>Prism</a:t>
            </a:r>
            <a:r>
              <a:rPr lang="cs-CZ" altLang="cs-CZ" sz="4000" kern="0" dirty="0">
                <a:latin typeface="Candara" panose="020E0502030303020204" pitchFamily="34" charset="0"/>
              </a:rPr>
              <a:t> –odhad EC50</a:t>
            </a:r>
          </a:p>
        </p:txBody>
      </p:sp>
      <p:sp>
        <p:nvSpPr>
          <p:cNvPr id="20483" name="Zástupný symbol pro obsah 2">
            <a:extLst>
              <a:ext uri="{FF2B5EF4-FFF2-40B4-BE49-F238E27FC236}">
                <a16:creationId xmlns:a16="http://schemas.microsoft.com/office/drawing/2014/main" id="{9C781CCF-183C-2635-2A46-77BB74E1C1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539750" y="1165225"/>
            <a:ext cx="7772400" cy="4648200"/>
          </a:xfrm>
        </p:spPr>
        <p:txBody>
          <a:bodyPr/>
          <a:lstStyle/>
          <a:p>
            <a:r>
              <a:rPr lang="cs-CZ" altLang="cs-CZ" sz="2000">
                <a:latin typeface="Candara" panose="020E0502030303020204" pitchFamily="34" charset="0"/>
              </a:rPr>
              <a:t>Create a new data file</a:t>
            </a:r>
          </a:p>
          <a:p>
            <a:r>
              <a:rPr lang="cs-CZ" altLang="cs-CZ" sz="2000">
                <a:latin typeface="Candara" panose="020E0502030303020204" pitchFamily="34" charset="0"/>
              </a:rPr>
              <a:t>New Project File</a:t>
            </a:r>
          </a:p>
          <a:p>
            <a:r>
              <a:rPr lang="cs-CZ" altLang="cs-CZ" sz="2000">
                <a:latin typeface="Candara" panose="020E0502030303020204" pitchFamily="34" charset="0"/>
              </a:rPr>
              <a:t>XY</a:t>
            </a:r>
          </a:p>
          <a:p>
            <a:r>
              <a:rPr lang="cs-CZ" altLang="cs-CZ" sz="2000">
                <a:latin typeface="Candara" panose="020E0502030303020204" pitchFamily="34" charset="0"/>
              </a:rPr>
              <a:t>Y: Enter 3 replicate values … (v případě triplikátů)</a:t>
            </a:r>
          </a:p>
          <a:p>
            <a:r>
              <a:rPr lang="cs-CZ" altLang="cs-CZ" sz="2000">
                <a:latin typeface="Candara" panose="020E0502030303020204" pitchFamily="34" charset="0"/>
              </a:rPr>
              <a:t>Create</a:t>
            </a:r>
          </a:p>
          <a:p>
            <a:endParaRPr lang="cs-CZ" altLang="cs-CZ">
              <a:latin typeface="Candara" panose="020E0502030303020204" pitchFamily="34" charset="0"/>
            </a:endParaRPr>
          </a:p>
        </p:txBody>
      </p:sp>
      <p:pic>
        <p:nvPicPr>
          <p:cNvPr id="20484" name="Picture 2">
            <a:extLst>
              <a:ext uri="{FF2B5EF4-FFF2-40B4-BE49-F238E27FC236}">
                <a16:creationId xmlns:a16="http://schemas.microsoft.com/office/drawing/2014/main" id="{8592F285-0038-345C-7071-55E14B9042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" t="4797" r="23772" b="24232"/>
          <a:stretch>
            <a:fillRect/>
          </a:stretch>
        </p:blipFill>
        <p:spPr bwMode="auto">
          <a:xfrm>
            <a:off x="2008329" y="2928491"/>
            <a:ext cx="7101143" cy="3861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7BAABF-AB85-DB58-0F46-119AAAB4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1520" y="1104900"/>
            <a:ext cx="7772400" cy="4648200"/>
          </a:xfrm>
        </p:spPr>
        <p:txBody>
          <a:bodyPr/>
          <a:lstStyle/>
          <a:p>
            <a:r>
              <a:rPr lang="cs-CZ" sz="2800" dirty="0"/>
              <a:t>Vložíme data:</a:t>
            </a:r>
          </a:p>
          <a:p>
            <a:pPr lvl="1"/>
            <a:r>
              <a:rPr lang="cs-CZ" sz="2000" dirty="0"/>
              <a:t>X – koncentrace testované látky/vzorku (v log formě (log C))</a:t>
            </a:r>
          </a:p>
          <a:p>
            <a:pPr lvl="1"/>
            <a:r>
              <a:rPr lang="cs-CZ" sz="2000" dirty="0"/>
              <a:t>A, B,… Datové sady (opakování jsou vedle sebe (triplikáty))- vložit normalizovaná data</a:t>
            </a:r>
          </a:p>
          <a:p>
            <a:pPr lvl="1"/>
            <a:r>
              <a:rPr lang="cs-CZ" sz="2000" dirty="0"/>
              <a:t>POZOR popisujte všechno, aby tomu rozuměli i ostatní</a:t>
            </a:r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0F86DA2-CDD2-B1CF-F127-515C4E405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8913"/>
            <a:ext cx="85328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 err="1">
                <a:latin typeface="Candara" panose="020E0502030303020204" pitchFamily="34" charset="0"/>
              </a:rPr>
              <a:t>GraphPad</a:t>
            </a:r>
            <a:r>
              <a:rPr lang="cs-CZ" altLang="cs-CZ" sz="4000" kern="0" dirty="0">
                <a:latin typeface="Candara" panose="020E0502030303020204" pitchFamily="34" charset="0"/>
              </a:rPr>
              <a:t> </a:t>
            </a:r>
            <a:r>
              <a:rPr lang="cs-CZ" altLang="cs-CZ" sz="4000" kern="0" dirty="0" err="1">
                <a:latin typeface="Candara" panose="020E0502030303020204" pitchFamily="34" charset="0"/>
              </a:rPr>
              <a:t>Prism</a:t>
            </a:r>
            <a:r>
              <a:rPr lang="cs-CZ" altLang="cs-CZ" sz="4000" kern="0" dirty="0">
                <a:latin typeface="Candara" panose="020E0502030303020204" pitchFamily="34" charset="0"/>
              </a:rPr>
              <a:t> –odhad EC50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83C7411-B61E-C684-1326-BA3E66CA8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3314205"/>
            <a:ext cx="8678486" cy="3543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94963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7BAABF-AB85-DB58-0F46-119AAAB4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15" y="990105"/>
            <a:ext cx="7772400" cy="4648200"/>
          </a:xfrm>
        </p:spPr>
        <p:txBody>
          <a:bodyPr/>
          <a:lstStyle/>
          <a:p>
            <a:r>
              <a:rPr lang="cs-CZ" sz="2800" dirty="0"/>
              <a:t>Analýza:</a:t>
            </a:r>
          </a:p>
          <a:p>
            <a:pPr lvl="1"/>
            <a:r>
              <a:rPr lang="cs-CZ" sz="2400" dirty="0"/>
              <a:t>XY </a:t>
            </a:r>
            <a:r>
              <a:rPr lang="cs-CZ" sz="2400" dirty="0" err="1"/>
              <a:t>analyses</a:t>
            </a:r>
            <a:endParaRPr lang="cs-CZ" sz="2400" dirty="0"/>
          </a:p>
          <a:p>
            <a:pPr lvl="1"/>
            <a:r>
              <a:rPr lang="cs-CZ" sz="2400" dirty="0" err="1"/>
              <a:t>Nonlinear</a:t>
            </a:r>
            <a:r>
              <a:rPr lang="cs-CZ" sz="2400" dirty="0"/>
              <a:t> </a:t>
            </a:r>
            <a:r>
              <a:rPr lang="cs-CZ" sz="2400" dirty="0" err="1"/>
              <a:t>regression</a:t>
            </a:r>
            <a:r>
              <a:rPr lang="cs-CZ" sz="2400" dirty="0"/>
              <a:t> (</a:t>
            </a:r>
            <a:r>
              <a:rPr lang="cs-CZ" sz="2400" dirty="0" err="1"/>
              <a:t>curve</a:t>
            </a:r>
            <a:r>
              <a:rPr lang="cs-CZ" sz="2400" dirty="0"/>
              <a:t> fit)</a:t>
            </a:r>
          </a:p>
          <a:p>
            <a:pPr lvl="1"/>
            <a:r>
              <a:rPr lang="cs-CZ" sz="2400" dirty="0"/>
              <a:t>Log(</a:t>
            </a:r>
            <a:r>
              <a:rPr lang="cs-CZ" sz="2400" dirty="0" err="1"/>
              <a:t>agonist</a:t>
            </a:r>
            <a:r>
              <a:rPr lang="cs-CZ" sz="2400" dirty="0"/>
              <a:t>) vs </a:t>
            </a:r>
            <a:r>
              <a:rPr lang="cs-CZ" sz="2400" dirty="0" err="1"/>
              <a:t>normalized</a:t>
            </a:r>
            <a:r>
              <a:rPr lang="cs-CZ" sz="2400" dirty="0"/>
              <a:t> response</a:t>
            </a:r>
            <a:endParaRPr lang="cs-CZ" sz="2000" dirty="0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F0F86DA2-CDD2-B1CF-F127-515C4E405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18891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 err="1">
                <a:latin typeface="Candara" panose="020E0502030303020204" pitchFamily="34" charset="0"/>
              </a:rPr>
              <a:t>GraphPad</a:t>
            </a:r>
            <a:r>
              <a:rPr lang="cs-CZ" altLang="cs-CZ" sz="4000" kern="0" dirty="0">
                <a:latin typeface="Candara" panose="020E0502030303020204" pitchFamily="34" charset="0"/>
              </a:rPr>
              <a:t> </a:t>
            </a:r>
            <a:r>
              <a:rPr lang="cs-CZ" altLang="cs-CZ" sz="4000" kern="0" dirty="0" err="1">
                <a:latin typeface="Candara" panose="020E0502030303020204" pitchFamily="34" charset="0"/>
              </a:rPr>
              <a:t>Prism</a:t>
            </a:r>
            <a:r>
              <a:rPr lang="cs-CZ" altLang="cs-CZ" sz="4000" kern="0" dirty="0">
                <a:latin typeface="Candara" panose="020E0502030303020204" pitchFamily="34" charset="0"/>
              </a:rPr>
              <a:t> –odhad EC50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483C7411-B61E-C684-1326-BA3E66CA86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00608" y="3314205"/>
            <a:ext cx="8678486" cy="3543795"/>
          </a:xfrm>
          <a:prstGeom prst="rect">
            <a:avLst/>
          </a:prstGeom>
        </p:spPr>
      </p:pic>
      <p:sp>
        <p:nvSpPr>
          <p:cNvPr id="2" name="Šipka: dolů 1">
            <a:extLst>
              <a:ext uri="{FF2B5EF4-FFF2-40B4-BE49-F238E27FC236}">
                <a16:creationId xmlns:a16="http://schemas.microsoft.com/office/drawing/2014/main" id="{69248D91-7E65-7812-DF0A-1A1415AA12E1}"/>
              </a:ext>
            </a:extLst>
          </p:cNvPr>
          <p:cNvSpPr/>
          <p:nvPr/>
        </p:nvSpPr>
        <p:spPr bwMode="auto">
          <a:xfrm rot="3737898">
            <a:off x="2757984" y="3326509"/>
            <a:ext cx="504056" cy="1080120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7F8B455-4B87-1571-73DB-442BE41F1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4619" y="3170527"/>
            <a:ext cx="5172797" cy="5077534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DB88723A-4B51-A854-BCEC-4D9449F84E07}"/>
              </a:ext>
            </a:extLst>
          </p:cNvPr>
          <p:cNvSpPr txBox="1"/>
          <p:nvPr/>
        </p:nvSpPr>
        <p:spPr>
          <a:xfrm>
            <a:off x="150927" y="2939695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Stencil" panose="040409050D0802020404" pitchFamily="82" charset="0"/>
              </a:rPr>
              <a:t>1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BD0CCBF-A352-3DF4-8B5B-DFDCCCDC4557}"/>
              </a:ext>
            </a:extLst>
          </p:cNvPr>
          <p:cNvSpPr txBox="1"/>
          <p:nvPr/>
        </p:nvSpPr>
        <p:spPr>
          <a:xfrm>
            <a:off x="3584619" y="2780701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Stencil" panose="040409050D0802020404" pitchFamily="82" charset="0"/>
              </a:rPr>
              <a:t>2</a:t>
            </a: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E6A70836-FFE4-51D5-82DB-1BAF21AB019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6884" y="2492896"/>
            <a:ext cx="5210902" cy="5620534"/>
          </a:xfrm>
          <a:prstGeom prst="rect">
            <a:avLst/>
          </a:prstGeom>
        </p:spPr>
      </p:pic>
      <p:sp>
        <p:nvSpPr>
          <p:cNvPr id="12" name="TextovéPole 11">
            <a:extLst>
              <a:ext uri="{FF2B5EF4-FFF2-40B4-BE49-F238E27FC236}">
                <a16:creationId xmlns:a16="http://schemas.microsoft.com/office/drawing/2014/main" id="{42E4FFE8-0CA4-8A67-7071-64CC18E005F3}"/>
              </a:ext>
            </a:extLst>
          </p:cNvPr>
          <p:cNvSpPr txBox="1"/>
          <p:nvPr/>
        </p:nvSpPr>
        <p:spPr>
          <a:xfrm>
            <a:off x="5652120" y="2092226"/>
            <a:ext cx="360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latin typeface="Stencil" panose="040409050D0802020404" pitchFamily="82" charset="0"/>
              </a:rPr>
              <a:t>3</a:t>
            </a:r>
          </a:p>
        </p:txBody>
      </p:sp>
      <p:sp>
        <p:nvSpPr>
          <p:cNvPr id="13" name="Ovál 12">
            <a:extLst>
              <a:ext uri="{FF2B5EF4-FFF2-40B4-BE49-F238E27FC236}">
                <a16:creationId xmlns:a16="http://schemas.microsoft.com/office/drawing/2014/main" id="{CB4D14F6-427C-9D3B-F226-2C2CBDF9FA7A}"/>
              </a:ext>
            </a:extLst>
          </p:cNvPr>
          <p:cNvSpPr/>
          <p:nvPr/>
        </p:nvSpPr>
        <p:spPr bwMode="auto">
          <a:xfrm>
            <a:off x="5796136" y="5993580"/>
            <a:ext cx="3347864" cy="706377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970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F0F86DA2-CDD2-B1CF-F127-515C4E405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02435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 err="1">
                <a:latin typeface="Candara" panose="020E0502030303020204" pitchFamily="34" charset="0"/>
              </a:rPr>
              <a:t>GraphPad</a:t>
            </a:r>
            <a:r>
              <a:rPr lang="cs-CZ" altLang="cs-CZ" sz="4000" kern="0" dirty="0">
                <a:latin typeface="Candara" panose="020E0502030303020204" pitchFamily="34" charset="0"/>
              </a:rPr>
              <a:t> </a:t>
            </a:r>
            <a:r>
              <a:rPr lang="cs-CZ" altLang="cs-CZ" sz="4000" kern="0" dirty="0" err="1">
                <a:latin typeface="Candara" panose="020E0502030303020204" pitchFamily="34" charset="0"/>
              </a:rPr>
              <a:t>Prism</a:t>
            </a:r>
            <a:r>
              <a:rPr lang="cs-CZ" altLang="cs-CZ" sz="4000" kern="0" dirty="0">
                <a:latin typeface="Candara" panose="020E0502030303020204" pitchFamily="34" charset="0"/>
              </a:rPr>
              <a:t> –odhad EC50</a:t>
            </a:r>
          </a:p>
        </p:txBody>
      </p:sp>
      <p:sp>
        <p:nvSpPr>
          <p:cNvPr id="2" name="Šipka: dolů 1">
            <a:extLst>
              <a:ext uri="{FF2B5EF4-FFF2-40B4-BE49-F238E27FC236}">
                <a16:creationId xmlns:a16="http://schemas.microsoft.com/office/drawing/2014/main" id="{69248D91-7E65-7812-DF0A-1A1415AA12E1}"/>
              </a:ext>
            </a:extLst>
          </p:cNvPr>
          <p:cNvSpPr/>
          <p:nvPr/>
        </p:nvSpPr>
        <p:spPr bwMode="auto">
          <a:xfrm rot="3737898">
            <a:off x="2757984" y="3326509"/>
            <a:ext cx="504056" cy="1080120"/>
          </a:xfrm>
          <a:prstGeom prst="downArrow">
            <a:avLst/>
          </a:prstGeom>
          <a:solidFill>
            <a:srgbClr val="92D050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B917B47-88CD-143B-A77F-90CF610759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388180"/>
            <a:ext cx="3572374" cy="3458058"/>
          </a:xfrm>
          <a:prstGeom prst="rect">
            <a:avLst/>
          </a:prstGeom>
        </p:spPr>
      </p:pic>
      <p:pic>
        <p:nvPicPr>
          <p:cNvPr id="15" name="Obrázek 14">
            <a:extLst>
              <a:ext uri="{FF2B5EF4-FFF2-40B4-BE49-F238E27FC236}">
                <a16:creationId xmlns:a16="http://schemas.microsoft.com/office/drawing/2014/main" id="{8206B179-7263-C5FE-3ABE-8A4A35CA0C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31789" y="4471453"/>
            <a:ext cx="3313324" cy="2364821"/>
          </a:xfrm>
          <a:prstGeom prst="rect">
            <a:avLst/>
          </a:prstGeom>
        </p:spPr>
      </p:pic>
      <p:pic>
        <p:nvPicPr>
          <p:cNvPr id="17" name="Obrázek 16">
            <a:extLst>
              <a:ext uri="{FF2B5EF4-FFF2-40B4-BE49-F238E27FC236}">
                <a16:creationId xmlns:a16="http://schemas.microsoft.com/office/drawing/2014/main" id="{95F8B991-D295-2442-6C40-0C0D3DF696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5736" y="990103"/>
            <a:ext cx="5925377" cy="3162741"/>
          </a:xfrm>
          <a:prstGeom prst="rect">
            <a:avLst/>
          </a:prstGeom>
        </p:spPr>
      </p:pic>
      <p:sp>
        <p:nvSpPr>
          <p:cNvPr id="18" name="Ovál 17">
            <a:extLst>
              <a:ext uri="{FF2B5EF4-FFF2-40B4-BE49-F238E27FC236}">
                <a16:creationId xmlns:a16="http://schemas.microsoft.com/office/drawing/2014/main" id="{F64DA755-4E1F-5988-8FBC-18BE0598BA96}"/>
              </a:ext>
            </a:extLst>
          </p:cNvPr>
          <p:cNvSpPr/>
          <p:nvPr/>
        </p:nvSpPr>
        <p:spPr bwMode="auto">
          <a:xfrm>
            <a:off x="251520" y="5588277"/>
            <a:ext cx="936104" cy="55923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2BD0CCBF-A352-3DF4-8B5B-DFDCCCDC4557}"/>
              </a:ext>
            </a:extLst>
          </p:cNvPr>
          <p:cNvSpPr txBox="1"/>
          <p:nvPr/>
        </p:nvSpPr>
        <p:spPr>
          <a:xfrm>
            <a:off x="3321366" y="2607906"/>
            <a:ext cx="27029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highlight>
                  <a:srgbClr val="C0C0C0"/>
                </a:highlight>
                <a:latin typeface="Stencil" panose="040409050D0802020404" pitchFamily="82" charset="0"/>
              </a:rPr>
              <a:t>2 </a:t>
            </a:r>
            <a:r>
              <a:rPr lang="cs-CZ" b="1" dirty="0">
                <a:solidFill>
                  <a:srgbClr val="002060"/>
                </a:solidFill>
                <a:highlight>
                  <a:srgbClr val="C0C0C0"/>
                </a:highlight>
                <a:latin typeface="Candara" panose="020E0502030303020204" pitchFamily="34" charset="0"/>
              </a:rPr>
              <a:t>Parametry křivky</a:t>
            </a:r>
            <a:endParaRPr lang="cs-CZ" b="1" dirty="0">
              <a:solidFill>
                <a:srgbClr val="002060"/>
              </a:solidFill>
              <a:highlight>
                <a:srgbClr val="C0C0C0"/>
              </a:highlight>
              <a:latin typeface="Stencil" panose="040409050D0802020404" pitchFamily="82" charset="0"/>
            </a:endParaRPr>
          </a:p>
        </p:txBody>
      </p:sp>
      <p:sp>
        <p:nvSpPr>
          <p:cNvPr id="19" name="Ovál 18">
            <a:extLst>
              <a:ext uri="{FF2B5EF4-FFF2-40B4-BE49-F238E27FC236}">
                <a16:creationId xmlns:a16="http://schemas.microsoft.com/office/drawing/2014/main" id="{32A3E9EB-CF5A-A210-30E9-F0BC6550838E}"/>
              </a:ext>
            </a:extLst>
          </p:cNvPr>
          <p:cNvSpPr/>
          <p:nvPr/>
        </p:nvSpPr>
        <p:spPr bwMode="auto">
          <a:xfrm>
            <a:off x="2307265" y="1818917"/>
            <a:ext cx="1613768" cy="55923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DB88723A-4B51-A854-BCEC-4D9449F84E07}"/>
              </a:ext>
            </a:extLst>
          </p:cNvPr>
          <p:cNvSpPr txBox="1"/>
          <p:nvPr/>
        </p:nvSpPr>
        <p:spPr>
          <a:xfrm>
            <a:off x="1107883" y="5916680"/>
            <a:ext cx="21820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002060"/>
                </a:solidFill>
                <a:highlight>
                  <a:srgbClr val="C0C0C0"/>
                </a:highlight>
                <a:latin typeface="Stencil" panose="040409050D0802020404" pitchFamily="82" charset="0"/>
              </a:rPr>
              <a:t>1 </a:t>
            </a:r>
            <a:r>
              <a:rPr lang="cs-CZ" b="1" dirty="0">
                <a:solidFill>
                  <a:srgbClr val="002060"/>
                </a:solidFill>
                <a:highlight>
                  <a:srgbClr val="C0C0C0"/>
                </a:highlight>
                <a:latin typeface="Candara" panose="020E0502030303020204" pitchFamily="34" charset="0"/>
              </a:rPr>
              <a:t>Grafická data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E7BAABF-AB85-DB58-0F46-119AAAB42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03002" y="5517232"/>
            <a:ext cx="3705702" cy="1438205"/>
          </a:xfrm>
        </p:spPr>
        <p:txBody>
          <a:bodyPr/>
          <a:lstStyle/>
          <a:p>
            <a:pPr marL="0" indent="0">
              <a:buNone/>
            </a:pPr>
            <a:r>
              <a:rPr lang="cs-CZ" sz="2000" b="1" dirty="0">
                <a:highlight>
                  <a:srgbClr val="C0C0C0"/>
                </a:highlight>
              </a:rPr>
              <a:t>Správně popište osy a data</a:t>
            </a:r>
          </a:p>
        </p:txBody>
      </p:sp>
      <p:sp>
        <p:nvSpPr>
          <p:cNvPr id="21" name="Obdélník 20">
            <a:extLst>
              <a:ext uri="{FF2B5EF4-FFF2-40B4-BE49-F238E27FC236}">
                <a16:creationId xmlns:a16="http://schemas.microsoft.com/office/drawing/2014/main" id="{8280122A-2EBC-4362-548D-C6A16AE8FBEC}"/>
              </a:ext>
            </a:extLst>
          </p:cNvPr>
          <p:cNvSpPr/>
          <p:nvPr/>
        </p:nvSpPr>
        <p:spPr bwMode="auto">
          <a:xfrm>
            <a:off x="4283968" y="2367352"/>
            <a:ext cx="3837145" cy="222964"/>
          </a:xfrm>
          <a:prstGeom prst="rect">
            <a:avLst/>
          </a:prstGeom>
          <a:noFill/>
          <a:ln w="38100" cap="flat" cmpd="sng" algn="ctr">
            <a:solidFill>
              <a:srgbClr val="00B05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43352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AC8EB7C2-B85D-E62C-A4B5-F352F9170F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-415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 err="1">
                <a:latin typeface="Candara" panose="020E0502030303020204" pitchFamily="34" charset="0"/>
              </a:rPr>
              <a:t>GraphPad</a:t>
            </a:r>
            <a:r>
              <a:rPr lang="cs-CZ" altLang="cs-CZ" sz="4000" kern="0" dirty="0">
                <a:latin typeface="Candara" panose="020E0502030303020204" pitchFamily="34" charset="0"/>
              </a:rPr>
              <a:t> </a:t>
            </a:r>
            <a:r>
              <a:rPr lang="cs-CZ" altLang="cs-CZ" sz="4000" kern="0" dirty="0" err="1">
                <a:latin typeface="Candara" panose="020E0502030303020204" pitchFamily="34" charset="0"/>
              </a:rPr>
              <a:t>Prism</a:t>
            </a:r>
            <a:r>
              <a:rPr lang="cs-CZ" altLang="cs-CZ" sz="4000" kern="0" dirty="0">
                <a:latin typeface="Candara" panose="020E0502030303020204" pitchFamily="34" charset="0"/>
              </a:rPr>
              <a:t> –NOEC/LOEC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06709CE-FED6-35D3-4C80-793A3BD3C5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390" y="908720"/>
            <a:ext cx="6411220" cy="5725324"/>
          </a:xfrm>
          <a:prstGeom prst="rect">
            <a:avLst/>
          </a:prstGeom>
        </p:spPr>
      </p:pic>
      <p:sp>
        <p:nvSpPr>
          <p:cNvPr id="5" name="Ovál 4">
            <a:extLst>
              <a:ext uri="{FF2B5EF4-FFF2-40B4-BE49-F238E27FC236}">
                <a16:creationId xmlns:a16="http://schemas.microsoft.com/office/drawing/2014/main" id="{61B9E54B-F8CC-D5A3-CA05-805B02C3903F}"/>
              </a:ext>
            </a:extLst>
          </p:cNvPr>
          <p:cNvSpPr/>
          <p:nvPr/>
        </p:nvSpPr>
        <p:spPr bwMode="auto">
          <a:xfrm>
            <a:off x="2709163" y="1844824"/>
            <a:ext cx="5040560" cy="1224136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353664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D834ADB4-A0F8-B53E-3B99-701D42DDB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3212976"/>
            <a:ext cx="4936602" cy="3221782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87C15A25-A37E-74D8-3331-4F38FB24AC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-415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 err="1">
                <a:latin typeface="Candara" panose="020E0502030303020204" pitchFamily="34" charset="0"/>
              </a:rPr>
              <a:t>GraphPad</a:t>
            </a:r>
            <a:r>
              <a:rPr lang="cs-CZ" altLang="cs-CZ" sz="4000" kern="0" dirty="0">
                <a:latin typeface="Candara" panose="020E0502030303020204" pitchFamily="34" charset="0"/>
              </a:rPr>
              <a:t> </a:t>
            </a:r>
            <a:r>
              <a:rPr lang="cs-CZ" altLang="cs-CZ" sz="4000" kern="0" dirty="0" err="1">
                <a:latin typeface="Candara" panose="020E0502030303020204" pitchFamily="34" charset="0"/>
              </a:rPr>
              <a:t>Prism</a:t>
            </a:r>
            <a:r>
              <a:rPr lang="cs-CZ" altLang="cs-CZ" sz="4000" kern="0" dirty="0">
                <a:latin typeface="Candara" panose="020E0502030303020204" pitchFamily="34" charset="0"/>
              </a:rPr>
              <a:t> –NOEC/LOEC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FB31E0A-908C-263B-4A85-B7B44CFCC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351" y="3212976"/>
            <a:ext cx="3712466" cy="3514907"/>
          </a:xfrm>
          <a:prstGeom prst="rect">
            <a:avLst/>
          </a:prstGeom>
        </p:spPr>
      </p:pic>
      <p:sp>
        <p:nvSpPr>
          <p:cNvPr id="10" name="Zástupný obsah 9">
            <a:extLst>
              <a:ext uri="{FF2B5EF4-FFF2-40B4-BE49-F238E27FC236}">
                <a16:creationId xmlns:a16="http://schemas.microsoft.com/office/drawing/2014/main" id="{794AFD35-CC3D-D99B-1850-A96ED34A79B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0" y="980728"/>
            <a:ext cx="8715848" cy="18774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latin typeface="Candara" panose="020E0502030303020204" pitchFamily="34" charset="0"/>
              </a:rPr>
              <a:t>Porovnání statisticky významného rozdílu mezi daty</a:t>
            </a:r>
          </a:p>
          <a:p>
            <a:r>
              <a:rPr lang="cs-CZ" sz="2000" dirty="0">
                <a:latin typeface="Candara" panose="020E0502030303020204" pitchFamily="34" charset="0"/>
              </a:rPr>
              <a:t>T-test – porovnání dvou datových sada</a:t>
            </a:r>
          </a:p>
          <a:p>
            <a:r>
              <a:rPr lang="cs-CZ" sz="2000" dirty="0">
                <a:latin typeface="Candara" panose="020E0502030303020204" pitchFamily="34" charset="0"/>
              </a:rPr>
              <a:t>ANOVA – analýza rozptylu mezi 3 a více sadami dat</a:t>
            </a:r>
          </a:p>
          <a:p>
            <a:r>
              <a:rPr lang="cs-CZ" sz="2000" dirty="0">
                <a:latin typeface="Candara" panose="020E0502030303020204" pitchFamily="34" charset="0"/>
              </a:rPr>
              <a:t>! Data musí mít normální rozložení a homogenní rozptyl napříč daty!</a:t>
            </a:r>
          </a:p>
          <a:p>
            <a:r>
              <a:rPr lang="cs-CZ" sz="2000" dirty="0">
                <a:latin typeface="Candara" panose="020E0502030303020204" pitchFamily="34" charset="0"/>
              </a:rPr>
              <a:t>Pomocí post-hoc testu identifikujeme, mezi kterými kategoriemi jsou rozdíly</a:t>
            </a:r>
          </a:p>
        </p:txBody>
      </p:sp>
    </p:spTree>
    <p:extLst>
      <p:ext uri="{BB962C8B-B14F-4D97-AF65-F5344CB8AC3E}">
        <p14:creationId xmlns:p14="http://schemas.microsoft.com/office/powerpoint/2010/main" val="1432640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BB87E922-00E0-0E42-33AD-2C974F43308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777162" cy="650875"/>
          </a:xfrm>
        </p:spPr>
        <p:txBody>
          <a:bodyPr lIns="90000" tIns="46800" rIns="90000" bIns="46800"/>
          <a:lstStyle/>
          <a:p>
            <a:pPr algn="ctr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>
                <a:latin typeface="Candara" panose="020E0502030303020204" pitchFamily="34" charset="0"/>
              </a:rPr>
              <a:t>Závislost dávka-odpověd</a:t>
            </a:r>
            <a:endParaRPr lang="en-GB" altLang="cs-CZ">
              <a:latin typeface="Candara" panose="020E0502030303020204" pitchFamily="34" charset="0"/>
            </a:endParaRP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E8BF25D6-D9A3-3D16-9CBD-D1A59411A4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704850"/>
            <a:ext cx="4176713" cy="4203700"/>
          </a:xfrm>
        </p:spPr>
        <p:txBody>
          <a:bodyPr lIns="90000" tIns="46800" rIns="90000" bIns="46800"/>
          <a:lstStyle/>
          <a:p>
            <a:pPr marL="338138" indent="-338138" algn="just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>
                <a:latin typeface="Candara" panose="020E0502030303020204" pitchFamily="34" charset="0"/>
              </a:rPr>
              <a:t>Na řadě úrovní</a:t>
            </a:r>
          </a:p>
          <a:p>
            <a:pPr marL="738188" lvl="1" indent="-338138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000">
                <a:latin typeface="Candara" panose="020E0502030303020204" pitchFamily="34" charset="0"/>
              </a:rPr>
              <a:t>Molekulární úroveň (receptory, kanály,…)</a:t>
            </a:r>
          </a:p>
          <a:p>
            <a:pPr marL="738188" lvl="1" indent="-338138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000">
                <a:latin typeface="Candara" panose="020E0502030303020204" pitchFamily="34" charset="0"/>
              </a:rPr>
              <a:t>Organismální (odpověď ano/ne, kontinuální škála)</a:t>
            </a:r>
          </a:p>
          <a:p>
            <a:pPr marL="738188" lvl="1" indent="-338138" algn="just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000">
                <a:latin typeface="Candara" panose="020E0502030303020204" pitchFamily="34" charset="0"/>
              </a:rPr>
              <a:t>Populační</a:t>
            </a:r>
            <a:endParaRPr lang="en-GB" altLang="cs-CZ" sz="2000">
              <a:latin typeface="Candara" panose="020E0502030303020204" pitchFamily="34" charset="0"/>
            </a:endParaRPr>
          </a:p>
          <a:p>
            <a:pPr marL="338138" indent="-338138" algn="just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400">
                <a:latin typeface="Candara" panose="020E0502030303020204" pitchFamily="34" charset="0"/>
              </a:rPr>
              <a:t> </a:t>
            </a:r>
          </a:p>
        </p:txBody>
      </p:sp>
      <p:pic>
        <p:nvPicPr>
          <p:cNvPr id="6148" name="Picture 4">
            <a:extLst>
              <a:ext uri="{FF2B5EF4-FFF2-40B4-BE49-F238E27FC236}">
                <a16:creationId xmlns:a16="http://schemas.microsoft.com/office/drawing/2014/main" id="{FCE967D2-C3A0-E9C6-E2C8-97C914BC1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6050" y="4076700"/>
            <a:ext cx="3752850" cy="194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6" descr="http://uploads.webflow.com/5318f33ba240be9d1000000f/532c6f5119388d646e00006a_Patch%20Clamp%20pic.png">
            <a:extLst>
              <a:ext uri="{FF2B5EF4-FFF2-40B4-BE49-F238E27FC236}">
                <a16:creationId xmlns:a16="http://schemas.microsoft.com/office/drawing/2014/main" id="{7EC1A2B7-0F29-1D56-EAAF-14593DD9C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765175"/>
            <a:ext cx="3902075" cy="293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7" descr="http://o.quizlet.com/HXkWjfli4HADYmUMtYyo4A.jpg">
            <a:extLst>
              <a:ext uri="{FF2B5EF4-FFF2-40B4-BE49-F238E27FC236}">
                <a16:creationId xmlns:a16="http://schemas.microsoft.com/office/drawing/2014/main" id="{3DF4FF30-F969-F6FE-4DD0-B2E5CC13CC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852738"/>
            <a:ext cx="2952750" cy="370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ázek 16">
            <a:extLst>
              <a:ext uri="{FF2B5EF4-FFF2-40B4-BE49-F238E27FC236}">
                <a16:creationId xmlns:a16="http://schemas.microsoft.com/office/drawing/2014/main" id="{020FBDD1-FEC0-7B53-DDBB-61316B7250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82" y="2229565"/>
            <a:ext cx="5837107" cy="3619579"/>
          </a:xfrm>
          <a:prstGeom prst="rect">
            <a:avLst/>
          </a:prstGeom>
        </p:spPr>
      </p:pic>
      <p:pic>
        <p:nvPicPr>
          <p:cNvPr id="19" name="Obrázek 18">
            <a:extLst>
              <a:ext uri="{FF2B5EF4-FFF2-40B4-BE49-F238E27FC236}">
                <a16:creationId xmlns:a16="http://schemas.microsoft.com/office/drawing/2014/main" id="{A6980983-9BD1-782C-1EAD-C6B63ED34A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7189" y="1779277"/>
            <a:ext cx="3372321" cy="2638793"/>
          </a:xfrm>
          <a:prstGeom prst="rect">
            <a:avLst/>
          </a:prstGeo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71737B81-33D7-DA02-ED9F-379EB84FB3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552" y="-4153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4000" kern="0" dirty="0" err="1">
                <a:latin typeface="Candara" panose="020E0502030303020204" pitchFamily="34" charset="0"/>
              </a:rPr>
              <a:t>GraphPad</a:t>
            </a:r>
            <a:r>
              <a:rPr lang="cs-CZ" altLang="cs-CZ" sz="4000" kern="0" dirty="0">
                <a:latin typeface="Candara" panose="020E0502030303020204" pitchFamily="34" charset="0"/>
              </a:rPr>
              <a:t> </a:t>
            </a:r>
            <a:r>
              <a:rPr lang="cs-CZ" altLang="cs-CZ" sz="4000" kern="0" dirty="0" err="1">
                <a:latin typeface="Candara" panose="020E0502030303020204" pitchFamily="34" charset="0"/>
              </a:rPr>
              <a:t>Prism</a:t>
            </a:r>
            <a:r>
              <a:rPr lang="cs-CZ" altLang="cs-CZ" sz="4000" kern="0" dirty="0">
                <a:latin typeface="Candara" panose="020E0502030303020204" pitchFamily="34" charset="0"/>
              </a:rPr>
              <a:t> –NOEC/LOEC</a:t>
            </a:r>
          </a:p>
        </p:txBody>
      </p:sp>
      <p:sp>
        <p:nvSpPr>
          <p:cNvPr id="7" name="Ovál 6">
            <a:extLst>
              <a:ext uri="{FF2B5EF4-FFF2-40B4-BE49-F238E27FC236}">
                <a16:creationId xmlns:a16="http://schemas.microsoft.com/office/drawing/2014/main" id="{E32256E8-4729-C498-4462-03052ED3BD7A}"/>
              </a:ext>
            </a:extLst>
          </p:cNvPr>
          <p:cNvSpPr/>
          <p:nvPr/>
        </p:nvSpPr>
        <p:spPr bwMode="auto">
          <a:xfrm>
            <a:off x="2908898" y="4653136"/>
            <a:ext cx="3033707" cy="1431074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49542A8F-4206-8FD4-C503-FAC4457A68B4}"/>
              </a:ext>
            </a:extLst>
          </p:cNvPr>
          <p:cNvSpPr txBox="1"/>
          <p:nvPr/>
        </p:nvSpPr>
        <p:spPr>
          <a:xfrm>
            <a:off x="388514" y="1086565"/>
            <a:ext cx="68948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latin typeface="Candara" panose="020E0502030303020204" pitchFamily="34" charset="0"/>
              </a:rPr>
              <a:t>Porovnání statisticky významného rozdílu mezi daty</a:t>
            </a:r>
          </a:p>
          <a:p>
            <a:endParaRPr lang="cs-CZ" dirty="0">
              <a:latin typeface="Candara" panose="020E0502030303020204" pitchFamily="34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E6B7788E-3AF7-F5FA-FD6E-05EF63689A06}"/>
              </a:ext>
            </a:extLst>
          </p:cNvPr>
          <p:cNvSpPr txBox="1"/>
          <p:nvPr/>
        </p:nvSpPr>
        <p:spPr>
          <a:xfrm>
            <a:off x="7069613" y="258508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*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41B3E754-EBC8-5550-62B5-7DCBA02B8817}"/>
              </a:ext>
            </a:extLst>
          </p:cNvPr>
          <p:cNvSpPr txBox="1"/>
          <p:nvPr/>
        </p:nvSpPr>
        <p:spPr>
          <a:xfrm>
            <a:off x="7524328" y="2167849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*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D0D7155B-6859-5A49-9FEF-5286D6188EE0}"/>
              </a:ext>
            </a:extLst>
          </p:cNvPr>
          <p:cNvSpPr txBox="1"/>
          <p:nvPr/>
        </p:nvSpPr>
        <p:spPr>
          <a:xfrm>
            <a:off x="8031398" y="2123423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*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665E9826-A2DF-D215-D8C0-CDF7C68CB3B3}"/>
              </a:ext>
            </a:extLst>
          </p:cNvPr>
          <p:cNvSpPr txBox="1"/>
          <p:nvPr/>
        </p:nvSpPr>
        <p:spPr>
          <a:xfrm>
            <a:off x="8504732" y="2078997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*</a:t>
            </a:r>
          </a:p>
        </p:txBody>
      </p:sp>
      <p:graphicFrame>
        <p:nvGraphicFramePr>
          <p:cNvPr id="15" name="Tabulka 14">
            <a:extLst>
              <a:ext uri="{FF2B5EF4-FFF2-40B4-BE49-F238E27FC236}">
                <a16:creationId xmlns:a16="http://schemas.microsoft.com/office/drawing/2014/main" id="{68E262C5-BD81-683F-F1EB-7E8DAC3B3E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151119"/>
              </p:ext>
            </p:extLst>
          </p:nvPr>
        </p:nvGraphicFramePr>
        <p:xfrm>
          <a:off x="4572000" y="6160241"/>
          <a:ext cx="4313234" cy="5715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0363">
                  <a:extLst>
                    <a:ext uri="{9D8B030D-6E8A-4147-A177-3AD203B41FA5}">
                      <a16:colId xmlns:a16="http://schemas.microsoft.com/office/drawing/2014/main" val="2049646051"/>
                    </a:ext>
                  </a:extLst>
                </a:gridCol>
                <a:gridCol w="724446">
                  <a:extLst>
                    <a:ext uri="{9D8B030D-6E8A-4147-A177-3AD203B41FA5}">
                      <a16:colId xmlns:a16="http://schemas.microsoft.com/office/drawing/2014/main" val="3523273679"/>
                    </a:ext>
                  </a:extLst>
                </a:gridCol>
                <a:gridCol w="2848425">
                  <a:extLst>
                    <a:ext uri="{9D8B030D-6E8A-4147-A177-3AD203B41FA5}">
                      <a16:colId xmlns:a16="http://schemas.microsoft.com/office/drawing/2014/main" val="776541267"/>
                    </a:ext>
                  </a:extLst>
                </a:gridCol>
              </a:tblGrid>
              <a:tr h="190500">
                <a:tc gridSpan="3"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koncentrace</a:t>
                      </a:r>
                      <a:endParaRPr lang="cs-CZ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60216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C1</a:t>
                      </a:r>
                      <a:endParaRPr lang="cs-CZ" sz="11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NOEC</a:t>
                      </a:r>
                      <a:endParaRPr lang="cs-CZ" sz="11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nejvyšší koncentrace s nevýznamným efektem</a:t>
                      </a:r>
                      <a:endParaRPr lang="cs-CZ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0415616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C2</a:t>
                      </a:r>
                      <a:endParaRPr lang="cs-CZ" sz="11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LOEC</a:t>
                      </a:r>
                      <a:endParaRPr lang="cs-CZ" sz="1100" b="1" i="0" u="none" strike="noStrike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100" b="1" u="none" strike="noStrike" dirty="0">
                          <a:solidFill>
                            <a:schemeClr val="bg2">
                              <a:lumMod val="10000"/>
                            </a:schemeClr>
                          </a:solidFill>
                          <a:effectLst/>
                          <a:latin typeface="Candara" panose="020E0502030303020204" pitchFamily="34" charset="0"/>
                        </a:rPr>
                        <a:t>nejnižší koncentrace s významným efektem</a:t>
                      </a:r>
                      <a:endParaRPr lang="cs-CZ" sz="1100" b="1" i="0" u="none" strike="noStrike" dirty="0">
                        <a:solidFill>
                          <a:schemeClr val="bg2">
                            <a:lumMod val="10000"/>
                          </a:schemeClr>
                        </a:solidFill>
                        <a:effectLst/>
                        <a:latin typeface="Candara" panose="020E050203030302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79684616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8930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  <p:bldP spid="11" grpId="0"/>
      <p:bldP spid="12" grpId="0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85587A3-AC9F-7D76-91AA-A691396335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968CBE4-3BEF-40AC-4030-851CF89B72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91104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25AFFFE0-E207-FB22-DDCC-616FAD3D11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7777163" cy="838200"/>
          </a:xfrm>
        </p:spPr>
        <p:txBody>
          <a:bodyPr lIns="90000" tIns="46800" rIns="90000" bIns="46800"/>
          <a:lstStyle/>
          <a:p>
            <a:pPr algn="ctr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>
                <a:latin typeface="Candara" panose="020E0502030303020204" pitchFamily="34" charset="0"/>
              </a:rPr>
              <a:t>Křivky dávka-odpověď</a:t>
            </a:r>
            <a:endParaRPr lang="en-GB" altLang="cs-CZ">
              <a:latin typeface="Candara" panose="020E0502030303020204" pitchFamily="34" charset="0"/>
            </a:endParaRP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F685D0B-4FD8-609D-5FD2-100F7C195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628775"/>
            <a:ext cx="8078787" cy="4556125"/>
          </a:xfrm>
        </p:spPr>
        <p:txBody>
          <a:bodyPr lIns="90000" tIns="46800" rIns="90000" bIns="46800"/>
          <a:lstStyle/>
          <a:p>
            <a:pPr marL="338138" indent="-338138" algn="just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800">
                <a:latin typeface="Candara" panose="020E0502030303020204" pitchFamily="34" charset="0"/>
              </a:rPr>
              <a:t>Dávka vyjádřena např. mg/kg živé váhy, nebo mg/l</a:t>
            </a:r>
          </a:p>
          <a:p>
            <a:pPr marL="338138" indent="-338138" algn="just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800">
                <a:latin typeface="Candara" panose="020E0502030303020204" pitchFamily="34" charset="0"/>
              </a:rPr>
              <a:t>Řada důležitých údajů:</a:t>
            </a:r>
          </a:p>
          <a:p>
            <a:pPr marL="738188" lvl="1" indent="-338138" algn="just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>
                <a:latin typeface="Candara" panose="020E0502030303020204" pitchFamily="34" charset="0"/>
              </a:rPr>
              <a:t>Prahová hodnota toxicity/dávka bez toxických účinků (pro nekarcinogenní účinky)</a:t>
            </a:r>
          </a:p>
          <a:p>
            <a:pPr marL="738188" lvl="1" indent="-338138" algn="just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>
                <a:latin typeface="Candara" panose="020E0502030303020204" pitchFamily="34" charset="0"/>
              </a:rPr>
              <a:t>Dávka vyvolávající plný efekt (např. 100% toxicitu)</a:t>
            </a:r>
          </a:p>
          <a:p>
            <a:pPr marL="738188" lvl="1" indent="-338138" algn="just" defTabSz="449263" eaLnBrk="1" hangingPunct="1">
              <a:lnSpc>
                <a:spcPct val="93000"/>
              </a:lnSpc>
              <a:spcBef>
                <a:spcPts val="700"/>
              </a:spcBef>
              <a:buSzPct val="97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cs-CZ" sz="2400">
              <a:latin typeface="Candara" panose="020E0502030303020204" pitchFamily="34" charset="0"/>
            </a:endParaRPr>
          </a:p>
        </p:txBody>
      </p:sp>
      <p:sp>
        <p:nvSpPr>
          <p:cNvPr id="8196" name="Freeform 3">
            <a:extLst>
              <a:ext uri="{FF2B5EF4-FFF2-40B4-BE49-F238E27FC236}">
                <a16:creationId xmlns:a16="http://schemas.microsoft.com/office/drawing/2014/main" id="{F8AE90DA-88B4-F59D-D785-8EFE3C5DF0CC}"/>
              </a:ext>
            </a:extLst>
          </p:cNvPr>
          <p:cNvSpPr>
            <a:spLocks/>
          </p:cNvSpPr>
          <p:nvPr/>
        </p:nvSpPr>
        <p:spPr bwMode="auto">
          <a:xfrm>
            <a:off x="1476375" y="3933825"/>
            <a:ext cx="3081338" cy="1603375"/>
          </a:xfrm>
          <a:custGeom>
            <a:avLst/>
            <a:gdLst>
              <a:gd name="T0" fmla="*/ 0 w 3216"/>
              <a:gd name="T1" fmla="*/ 2147483646 h 2160"/>
              <a:gd name="T2" fmla="*/ 2147483646 w 3216"/>
              <a:gd name="T3" fmla="*/ 2147483646 h 2160"/>
              <a:gd name="T4" fmla="*/ 2147483646 w 3216"/>
              <a:gd name="T5" fmla="*/ 2147483646 h 2160"/>
              <a:gd name="T6" fmla="*/ 2147483646 w 3216"/>
              <a:gd name="T7" fmla="*/ 2147483646 h 2160"/>
              <a:gd name="T8" fmla="*/ 2147483646 w 3216"/>
              <a:gd name="T9" fmla="*/ 2147483646 h 2160"/>
              <a:gd name="T10" fmla="*/ 2147483646 w 3216"/>
              <a:gd name="T11" fmla="*/ 2147483646 h 2160"/>
              <a:gd name="T12" fmla="*/ 2147483646 w 3216"/>
              <a:gd name="T13" fmla="*/ 2147483646 h 2160"/>
              <a:gd name="T14" fmla="*/ 2147483646 w 3216"/>
              <a:gd name="T15" fmla="*/ 0 h 2160"/>
              <a:gd name="T16" fmla="*/ 2147483646 w 3216"/>
              <a:gd name="T17" fmla="*/ 2147483646 h 2160"/>
              <a:gd name="T18" fmla="*/ 2147483646 w 3216"/>
              <a:gd name="T19" fmla="*/ 2147483646 h 21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16"/>
              <a:gd name="T31" fmla="*/ 0 h 2160"/>
              <a:gd name="T32" fmla="*/ 3216 w 3216"/>
              <a:gd name="T33" fmla="*/ 2160 h 216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16" h="2160">
                <a:moveTo>
                  <a:pt x="0" y="2160"/>
                </a:moveTo>
                <a:lnTo>
                  <a:pt x="384" y="2160"/>
                </a:lnTo>
                <a:lnTo>
                  <a:pt x="480" y="2112"/>
                </a:lnTo>
                <a:lnTo>
                  <a:pt x="1776" y="480"/>
                </a:lnTo>
                <a:lnTo>
                  <a:pt x="2064" y="192"/>
                </a:lnTo>
                <a:lnTo>
                  <a:pt x="2256" y="96"/>
                </a:lnTo>
                <a:lnTo>
                  <a:pt x="2841" y="5"/>
                </a:lnTo>
                <a:lnTo>
                  <a:pt x="3216" y="0"/>
                </a:lnTo>
                <a:lnTo>
                  <a:pt x="3216" y="2160"/>
                </a:lnTo>
                <a:lnTo>
                  <a:pt x="384" y="21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8197" name="Group 4">
            <a:extLst>
              <a:ext uri="{FF2B5EF4-FFF2-40B4-BE49-F238E27FC236}">
                <a16:creationId xmlns:a16="http://schemas.microsoft.com/office/drawing/2014/main" id="{E8A16ABF-CF2F-3CEC-67E0-8DB92529A00F}"/>
              </a:ext>
            </a:extLst>
          </p:cNvPr>
          <p:cNvGrpSpPr>
            <a:grpSpLocks/>
          </p:cNvGrpSpPr>
          <p:nvPr/>
        </p:nvGrpSpPr>
        <p:grpSpPr bwMode="auto">
          <a:xfrm>
            <a:off x="2052638" y="4170363"/>
            <a:ext cx="712787" cy="1304925"/>
            <a:chOff x="960" y="1091"/>
            <a:chExt cx="744" cy="1758"/>
          </a:xfrm>
        </p:grpSpPr>
        <p:grpSp>
          <p:nvGrpSpPr>
            <p:cNvPr id="8206" name="Group 5">
              <a:extLst>
                <a:ext uri="{FF2B5EF4-FFF2-40B4-BE49-F238E27FC236}">
                  <a16:creationId xmlns:a16="http://schemas.microsoft.com/office/drawing/2014/main" id="{7E809096-45AD-7971-8D51-BAB17A2E8A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1283"/>
              <a:ext cx="336" cy="1566"/>
              <a:chOff x="1250" y="1334"/>
              <a:chExt cx="820" cy="1470"/>
            </a:xfrm>
          </p:grpSpPr>
          <p:sp>
            <p:nvSpPr>
              <p:cNvPr id="8208" name="Line 6">
                <a:extLst>
                  <a:ext uri="{FF2B5EF4-FFF2-40B4-BE49-F238E27FC236}">
                    <a16:creationId xmlns:a16="http://schemas.microsoft.com/office/drawing/2014/main" id="{0B64136A-5E35-E0F4-AC86-185E5AE09E28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4" y="1334"/>
                <a:ext cx="776" cy="1388"/>
              </a:xfrm>
              <a:prstGeom prst="line">
                <a:avLst/>
              </a:prstGeom>
              <a:noFill/>
              <a:ln w="17463">
                <a:solidFill>
                  <a:srgbClr val="00CC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8209" name="Freeform 7">
                <a:extLst>
                  <a:ext uri="{FF2B5EF4-FFF2-40B4-BE49-F238E27FC236}">
                    <a16:creationId xmlns:a16="http://schemas.microsoft.com/office/drawing/2014/main" id="{7BA8EAAA-785D-4FDE-784F-8F346824B81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0" y="2657"/>
                <a:ext cx="113" cy="147"/>
              </a:xfrm>
              <a:custGeom>
                <a:avLst/>
                <a:gdLst>
                  <a:gd name="T0" fmla="*/ 29 w 113"/>
                  <a:gd name="T1" fmla="*/ 0 h 147"/>
                  <a:gd name="T2" fmla="*/ 0 w 113"/>
                  <a:gd name="T3" fmla="*/ 147 h 147"/>
                  <a:gd name="T4" fmla="*/ 113 w 113"/>
                  <a:gd name="T5" fmla="*/ 47 h 147"/>
                  <a:gd name="T6" fmla="*/ 49 w 113"/>
                  <a:gd name="T7" fmla="*/ 63 h 147"/>
                  <a:gd name="T8" fmla="*/ 29 w 113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"/>
                  <a:gd name="T16" fmla="*/ 0 h 147"/>
                  <a:gd name="T17" fmla="*/ 113 w 113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" h="147">
                    <a:moveTo>
                      <a:pt x="29" y="0"/>
                    </a:moveTo>
                    <a:lnTo>
                      <a:pt x="0" y="147"/>
                    </a:lnTo>
                    <a:lnTo>
                      <a:pt x="113" y="47"/>
                    </a:lnTo>
                    <a:lnTo>
                      <a:pt x="49" y="6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8207" name="Rectangle 8">
              <a:extLst>
                <a:ext uri="{FF2B5EF4-FFF2-40B4-BE49-F238E27FC236}">
                  <a16:creationId xmlns:a16="http://schemas.microsoft.com/office/drawing/2014/main" id="{9DE5ECBB-5992-9F5C-6AE2-DCAAA10186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091"/>
              <a:ext cx="744" cy="4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000" b="1">
                  <a:solidFill>
                    <a:srgbClr val="00CC99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práh</a:t>
              </a:r>
              <a:r>
                <a:rPr lang="en-GB" altLang="cs-CZ" sz="2000" b="1">
                  <a:solidFill>
                    <a:srgbClr val="00CC99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?</a:t>
              </a:r>
              <a:endParaRPr lang="en-GB" altLang="cs-CZ" sz="2400">
                <a:cs typeface="Times New Roman" panose="02020603050405020304" pitchFamily="18" charset="0"/>
              </a:endParaRPr>
            </a:p>
          </p:txBody>
        </p:sp>
      </p:grpSp>
      <p:sp>
        <p:nvSpPr>
          <p:cNvPr id="8198" name="Rectangle 9">
            <a:extLst>
              <a:ext uri="{FF2B5EF4-FFF2-40B4-BE49-F238E27FC236}">
                <a16:creationId xmlns:a16="http://schemas.microsoft.com/office/drawing/2014/main" id="{27FABDCF-C6CD-FFC6-F44F-5CB5D30B62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43350" y="6419850"/>
            <a:ext cx="6397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2400"/>
          </a:p>
        </p:txBody>
      </p:sp>
      <p:grpSp>
        <p:nvGrpSpPr>
          <p:cNvPr id="8199" name="Group 10">
            <a:extLst>
              <a:ext uri="{FF2B5EF4-FFF2-40B4-BE49-F238E27FC236}">
                <a16:creationId xmlns:a16="http://schemas.microsoft.com/office/drawing/2014/main" id="{5AFAB1F1-F895-B0C5-1E55-911AAC5B0F0C}"/>
              </a:ext>
            </a:extLst>
          </p:cNvPr>
          <p:cNvGrpSpPr>
            <a:grpSpLocks/>
          </p:cNvGrpSpPr>
          <p:nvPr/>
        </p:nvGrpSpPr>
        <p:grpSpPr bwMode="auto">
          <a:xfrm>
            <a:off x="509588" y="4162425"/>
            <a:ext cx="4206875" cy="2230438"/>
            <a:chOff x="-69" y="866"/>
            <a:chExt cx="4389" cy="3003"/>
          </a:xfrm>
        </p:grpSpPr>
        <p:sp>
          <p:nvSpPr>
            <p:cNvPr id="8202" name="Line 11">
              <a:extLst>
                <a:ext uri="{FF2B5EF4-FFF2-40B4-BE49-F238E27FC236}">
                  <a16:creationId xmlns:a16="http://schemas.microsoft.com/office/drawing/2014/main" id="{1780BB5C-CF24-6CD8-81E1-C8CF25AF548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866"/>
              <a:ext cx="1" cy="24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03" name="Line 12">
              <a:extLst>
                <a:ext uri="{FF2B5EF4-FFF2-40B4-BE49-F238E27FC236}">
                  <a16:creationId xmlns:a16="http://schemas.microsoft.com/office/drawing/2014/main" id="{7398FD0D-D38F-3F75-3DE0-01DA44A2413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3203"/>
              <a:ext cx="422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8204" name="Rectangle 13">
              <a:extLst>
                <a:ext uri="{FF2B5EF4-FFF2-40B4-BE49-F238E27FC236}">
                  <a16:creationId xmlns:a16="http://schemas.microsoft.com/office/drawing/2014/main" id="{A18B64E2-1321-0636-0A73-5F1025A2EE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82300">
              <a:off x="-620" y="1895"/>
              <a:ext cx="1487" cy="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400">
                  <a:cs typeface="Times New Roman" panose="02020603050405020304" pitchFamily="18" charset="0"/>
                </a:rPr>
                <a:t>odpověď</a:t>
              </a:r>
              <a:endParaRPr lang="en-GB" altLang="cs-CZ" sz="2400">
                <a:cs typeface="Times New Roman" panose="02020603050405020304" pitchFamily="18" charset="0"/>
              </a:endParaRPr>
            </a:p>
          </p:txBody>
        </p:sp>
        <p:sp>
          <p:nvSpPr>
            <p:cNvPr id="8205" name="Rectangle 14">
              <a:extLst>
                <a:ext uri="{FF2B5EF4-FFF2-40B4-BE49-F238E27FC236}">
                  <a16:creationId xmlns:a16="http://schemas.microsoft.com/office/drawing/2014/main" id="{6E53C258-F861-A323-8A4D-318CA63AFF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95" y="3330"/>
              <a:ext cx="989" cy="53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6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dávka</a:t>
              </a:r>
              <a:endParaRPr lang="en-GB" altLang="cs-CZ" sz="2400">
                <a:cs typeface="Times New Roman" panose="02020603050405020304" pitchFamily="18" charset="0"/>
              </a:endParaRPr>
            </a:p>
          </p:txBody>
        </p:sp>
      </p:grpSp>
      <p:sp>
        <p:nvSpPr>
          <p:cNvPr id="8200" name="Freeform 15">
            <a:extLst>
              <a:ext uri="{FF2B5EF4-FFF2-40B4-BE49-F238E27FC236}">
                <a16:creationId xmlns:a16="http://schemas.microsoft.com/office/drawing/2014/main" id="{B066ED22-1674-2761-0D26-AF0DDECDC11C}"/>
              </a:ext>
            </a:extLst>
          </p:cNvPr>
          <p:cNvSpPr>
            <a:spLocks/>
          </p:cNvSpPr>
          <p:nvPr/>
        </p:nvSpPr>
        <p:spPr bwMode="auto">
          <a:xfrm>
            <a:off x="1476375" y="3933825"/>
            <a:ext cx="3079750" cy="1604963"/>
          </a:xfrm>
          <a:custGeom>
            <a:avLst/>
            <a:gdLst>
              <a:gd name="T0" fmla="*/ 0 w 3214"/>
              <a:gd name="T1" fmla="*/ 2147483646 h 2161"/>
              <a:gd name="T2" fmla="*/ 2147483646 w 3214"/>
              <a:gd name="T3" fmla="*/ 2147483646 h 2161"/>
              <a:gd name="T4" fmla="*/ 2147483646 w 3214"/>
              <a:gd name="T5" fmla="*/ 2147483646 h 2161"/>
              <a:gd name="T6" fmla="*/ 2147483646 w 3214"/>
              <a:gd name="T7" fmla="*/ 2147483646 h 2161"/>
              <a:gd name="T8" fmla="*/ 2147483646 w 3214"/>
              <a:gd name="T9" fmla="*/ 2147483646 h 2161"/>
              <a:gd name="T10" fmla="*/ 2147483646 w 3214"/>
              <a:gd name="T11" fmla="*/ 2147483646 h 2161"/>
              <a:gd name="T12" fmla="*/ 2147483646 w 3214"/>
              <a:gd name="T13" fmla="*/ 2147483646 h 21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14"/>
              <a:gd name="T22" fmla="*/ 0 h 2161"/>
              <a:gd name="T23" fmla="*/ 3214 w 3214"/>
              <a:gd name="T24" fmla="*/ 2161 h 21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14" h="2161">
                <a:moveTo>
                  <a:pt x="0" y="2147"/>
                </a:moveTo>
                <a:cubicBezTo>
                  <a:pt x="67" y="2145"/>
                  <a:pt x="295" y="2161"/>
                  <a:pt x="381" y="2146"/>
                </a:cubicBezTo>
                <a:cubicBezTo>
                  <a:pt x="467" y="2131"/>
                  <a:pt x="466" y="2109"/>
                  <a:pt x="517" y="2059"/>
                </a:cubicBezTo>
                <a:cubicBezTo>
                  <a:pt x="569" y="2008"/>
                  <a:pt x="461" y="2124"/>
                  <a:pt x="688" y="1841"/>
                </a:cubicBezTo>
                <a:cubicBezTo>
                  <a:pt x="916" y="1558"/>
                  <a:pt x="1587" y="660"/>
                  <a:pt x="1883" y="362"/>
                </a:cubicBezTo>
                <a:cubicBezTo>
                  <a:pt x="2179" y="65"/>
                  <a:pt x="2241" y="116"/>
                  <a:pt x="2463" y="58"/>
                </a:cubicBezTo>
                <a:cubicBezTo>
                  <a:pt x="2685" y="0"/>
                  <a:pt x="3089" y="22"/>
                  <a:pt x="3214" y="1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8201" name="Text Box 19">
            <a:extLst>
              <a:ext uri="{FF2B5EF4-FFF2-40B4-BE49-F238E27FC236}">
                <a16:creationId xmlns:a16="http://schemas.microsoft.com/office/drawing/2014/main" id="{A91951FC-1666-5CB2-0131-2C0F5F6F92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9675" y="3916363"/>
            <a:ext cx="3759200" cy="1477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92100" indent="-292100"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</a:pPr>
            <a:r>
              <a:rPr lang="cs-CZ" altLang="cs-CZ" sz="1800">
                <a:latin typeface="Candara" panose="020E0502030303020204" pitchFamily="34" charset="0"/>
                <a:cs typeface="Times New Roman" panose="02020603050405020304" pitchFamily="18" charset="0"/>
              </a:rPr>
              <a:t>Je možné se otrávit vodou?</a:t>
            </a:r>
            <a:endParaRPr lang="en-GB" altLang="cs-CZ" sz="180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</a:pPr>
            <a:r>
              <a:rPr lang="en-GB" altLang="cs-CZ" sz="1800">
                <a:latin typeface="Candara" panose="020E0502030303020204" pitchFamily="34" charset="0"/>
                <a:cs typeface="Times New Roman" panose="02020603050405020304" pitchFamily="18" charset="0"/>
              </a:rPr>
              <a:t>10</a:t>
            </a:r>
            <a:r>
              <a:rPr lang="cs-CZ" altLang="cs-CZ" sz="1800">
                <a:latin typeface="Candara" panose="020E0502030303020204" pitchFamily="34" charset="0"/>
                <a:cs typeface="Times New Roman" panose="02020603050405020304" pitchFamily="18" charset="0"/>
              </a:rPr>
              <a:t> </a:t>
            </a:r>
            <a:r>
              <a:rPr lang="en-GB" altLang="cs-CZ" sz="1800">
                <a:latin typeface="Candara" panose="020E0502030303020204" pitchFamily="34" charset="0"/>
                <a:cs typeface="Times New Roman" panose="02020603050405020304" pitchFamily="18" charset="0"/>
              </a:rPr>
              <a:t>g </a:t>
            </a:r>
            <a:r>
              <a:rPr lang="cs-CZ" altLang="cs-CZ" sz="1800">
                <a:latin typeface="Candara" panose="020E0502030303020204" pitchFamily="34" charset="0"/>
                <a:cs typeface="Times New Roman" panose="02020603050405020304" pitchFamily="18" charset="0"/>
              </a:rPr>
              <a:t>kofeinu vyvolává křeče a zvracení </a:t>
            </a:r>
            <a:r>
              <a:rPr lang="en-GB" altLang="cs-CZ" sz="1800">
                <a:latin typeface="Candara" panose="020E0502030303020204" pitchFamily="34" charset="0"/>
                <a:cs typeface="Times New Roman" panose="02020603050405020304" pitchFamily="18" charset="0"/>
              </a:rPr>
              <a:t>(1 </a:t>
            </a:r>
            <a:r>
              <a:rPr lang="cs-CZ" altLang="cs-CZ" sz="1800">
                <a:latin typeface="Candara" panose="020E0502030303020204" pitchFamily="34" charset="0"/>
                <a:cs typeface="Times New Roman" panose="02020603050405020304" pitchFamily="18" charset="0"/>
              </a:rPr>
              <a:t>šálek kafe </a:t>
            </a:r>
            <a:r>
              <a:rPr lang="en-GB" altLang="cs-CZ" sz="1800">
                <a:latin typeface="Candara" panose="020E0502030303020204" pitchFamily="34" charset="0"/>
              </a:rPr>
              <a:t>~</a:t>
            </a:r>
            <a:r>
              <a:rPr lang="en-GB" altLang="cs-CZ" sz="1800">
                <a:latin typeface="Candara" panose="020E0502030303020204" pitchFamily="34" charset="0"/>
                <a:cs typeface="Times New Roman" panose="02020603050405020304" pitchFamily="18" charset="0"/>
              </a:rPr>
              <a:t> 150 mg </a:t>
            </a:r>
            <a:r>
              <a:rPr lang="cs-CZ" altLang="cs-CZ" sz="1800">
                <a:latin typeface="Candara" panose="020E0502030303020204" pitchFamily="34" charset="0"/>
                <a:cs typeface="Times New Roman" panose="02020603050405020304" pitchFamily="18" charset="0"/>
              </a:rPr>
              <a:t>kofeinu)</a:t>
            </a:r>
            <a:endParaRPr lang="en-GB" altLang="cs-CZ" sz="1800">
              <a:latin typeface="Candara" panose="020E0502030303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</a:pPr>
            <a:r>
              <a:rPr lang="cs-CZ" altLang="cs-CZ" sz="1800">
                <a:latin typeface="Candara" panose="020E0502030303020204" pitchFamily="34" charset="0"/>
                <a:cs typeface="Times New Roman" panose="02020603050405020304" pitchFamily="18" charset="0"/>
              </a:rPr>
              <a:t>NaCl </a:t>
            </a:r>
            <a:r>
              <a:rPr lang="en-GB" altLang="cs-CZ" sz="1800">
                <a:latin typeface="Candara" panose="020E0502030303020204" pitchFamily="34" charset="0"/>
                <a:cs typeface="Times New Roman" panose="02020603050405020304" pitchFamily="18" charset="0"/>
              </a:rPr>
              <a:t>~ 250g</a:t>
            </a:r>
            <a:r>
              <a:rPr lang="cs-CZ" altLang="cs-CZ" sz="1800">
                <a:latin typeface="Candara" panose="020E0502030303020204" pitchFamily="34" charset="0"/>
                <a:cs typeface="Times New Roman" panose="02020603050405020304" pitchFamily="18" charset="0"/>
              </a:rPr>
              <a:t> smrtelná dávka</a:t>
            </a:r>
            <a:endParaRPr lang="en-GB" altLang="cs-CZ" sz="1800">
              <a:latin typeface="Candara" panose="020E0502030303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>
            <a:extLst>
              <a:ext uri="{FF2B5EF4-FFF2-40B4-BE49-F238E27FC236}">
                <a16:creationId xmlns:a16="http://schemas.microsoft.com/office/drawing/2014/main" id="{ACCCC7EF-E2D6-E664-DF02-91FB8CF1A95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676400"/>
            <a:ext cx="8675687" cy="4560888"/>
          </a:xfrm>
        </p:spPr>
        <p:txBody>
          <a:bodyPr lIns="90000" tIns="46800" rIns="90000" bIns="46800"/>
          <a:lstStyle/>
          <a:p>
            <a:pPr marL="338138" indent="-338138" algn="just" defTabSz="449263" eaLnBrk="1" hangingPunct="1">
              <a:lnSpc>
                <a:spcPct val="93000"/>
              </a:lnSpc>
              <a:spcBef>
                <a:spcPts val="550"/>
              </a:spcBef>
              <a:buSzPct val="124000"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400">
                <a:latin typeface="Candara" panose="020E0502030303020204" pitchFamily="34" charset="0"/>
              </a:rPr>
              <a:t>Způsob redukce křivky na jediné číslo</a:t>
            </a:r>
            <a:r>
              <a:rPr lang="en-GB" altLang="cs-CZ" sz="2400">
                <a:latin typeface="Candara" panose="020E0502030303020204" pitchFamily="34" charset="0"/>
              </a:rPr>
              <a:t>:</a:t>
            </a:r>
            <a:endParaRPr lang="en-GB" altLang="cs-CZ" sz="2800">
              <a:latin typeface="Candara" panose="020E0502030303020204" pitchFamily="34" charset="0"/>
            </a:endParaRPr>
          </a:p>
          <a:p>
            <a:pPr marL="738188" lvl="1" indent="-280988" algn="just" defTabSz="449263" eaLnBrk="1" hangingPunct="1">
              <a:lnSpc>
                <a:spcPct val="80000"/>
              </a:lnSpc>
              <a:spcBef>
                <a:spcPts val="550"/>
              </a:spcBef>
              <a:buFontTx/>
              <a:buNone/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cs-CZ" sz="2400">
              <a:latin typeface="Candara" panose="020E0502030303020204" pitchFamily="34" charset="0"/>
            </a:endParaRPr>
          </a:p>
          <a:p>
            <a:pPr marL="738188" lvl="1" indent="-280988" algn="just" defTabSz="449263" eaLnBrk="1" hangingPunct="1">
              <a:lnSpc>
                <a:spcPct val="12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000">
                <a:solidFill>
                  <a:srgbClr val="FF0000"/>
                </a:solidFill>
                <a:latin typeface="Candara" panose="020E0502030303020204" pitchFamily="34" charset="0"/>
              </a:rPr>
              <a:t>LD</a:t>
            </a:r>
            <a:r>
              <a:rPr lang="en-GB" altLang="cs-CZ" sz="2000" baseline="-25000">
                <a:solidFill>
                  <a:srgbClr val="FF0000"/>
                </a:solidFill>
                <a:latin typeface="Candara" panose="020E0502030303020204" pitchFamily="34" charset="0"/>
              </a:rPr>
              <a:t>50</a:t>
            </a:r>
            <a:r>
              <a:rPr lang="en-GB" altLang="cs-CZ" sz="200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en-GB" altLang="cs-CZ" sz="2000">
                <a:latin typeface="Candara" panose="020E0502030303020204" pitchFamily="34" charset="0"/>
              </a:rPr>
              <a:t>(</a:t>
            </a:r>
            <a:r>
              <a:rPr lang="cs-CZ" altLang="cs-CZ" sz="2000">
                <a:latin typeface="Candara" panose="020E0502030303020204" pitchFamily="34" charset="0"/>
              </a:rPr>
              <a:t>střední letální dávka; lethal dose</a:t>
            </a:r>
            <a:r>
              <a:rPr lang="en-GB" altLang="cs-CZ" sz="2000">
                <a:latin typeface="Candara" panose="020E0502030303020204" pitchFamily="34" charset="0"/>
              </a:rPr>
              <a:t>) </a:t>
            </a:r>
            <a:r>
              <a:rPr lang="cs-CZ" altLang="cs-CZ" sz="2000">
                <a:latin typeface="Candara" panose="020E0502030303020204" pitchFamily="34" charset="0"/>
              </a:rPr>
              <a:t>dávka, která zabije </a:t>
            </a:r>
            <a:r>
              <a:rPr lang="en-GB" altLang="cs-CZ" sz="2000">
                <a:latin typeface="Candara" panose="020E0502030303020204" pitchFamily="34" charset="0"/>
              </a:rPr>
              <a:t>50</a:t>
            </a:r>
            <a:r>
              <a:rPr lang="cs-CZ" altLang="cs-CZ" sz="2000">
                <a:latin typeface="Candara" panose="020E0502030303020204" pitchFamily="34" charset="0"/>
              </a:rPr>
              <a:t> </a:t>
            </a:r>
            <a:r>
              <a:rPr lang="en-GB" altLang="cs-CZ" sz="2000">
                <a:latin typeface="Candara" panose="020E0502030303020204" pitchFamily="34" charset="0"/>
              </a:rPr>
              <a:t>% </a:t>
            </a:r>
            <a:r>
              <a:rPr lang="cs-CZ" altLang="cs-CZ" sz="2000">
                <a:latin typeface="Candara" panose="020E0502030303020204" pitchFamily="34" charset="0"/>
              </a:rPr>
              <a:t> populace v testu</a:t>
            </a:r>
            <a:endParaRPr lang="en-GB" altLang="cs-CZ" sz="2000">
              <a:latin typeface="Candara" panose="020E0502030303020204" pitchFamily="34" charset="0"/>
            </a:endParaRPr>
          </a:p>
          <a:p>
            <a:pPr marL="738188" lvl="1" indent="-280988" algn="just" defTabSz="449263" eaLnBrk="1" hangingPunct="1">
              <a:lnSpc>
                <a:spcPct val="12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en-GB" altLang="cs-CZ" sz="2000">
                <a:solidFill>
                  <a:srgbClr val="FF0000"/>
                </a:solidFill>
                <a:latin typeface="Candara" panose="020E0502030303020204" pitchFamily="34" charset="0"/>
              </a:rPr>
              <a:t>LC</a:t>
            </a:r>
            <a:r>
              <a:rPr lang="en-GB" altLang="cs-CZ" sz="2000" baseline="-25000">
                <a:solidFill>
                  <a:srgbClr val="FF0000"/>
                </a:solidFill>
                <a:latin typeface="Candara" panose="020E0502030303020204" pitchFamily="34" charset="0"/>
              </a:rPr>
              <a:t>50</a:t>
            </a:r>
            <a:r>
              <a:rPr lang="en-GB" altLang="cs-CZ" sz="2000">
                <a:latin typeface="Candara" panose="020E0502030303020204" pitchFamily="34" charset="0"/>
              </a:rPr>
              <a:t> (</a:t>
            </a:r>
            <a:r>
              <a:rPr lang="cs-CZ" altLang="cs-CZ" sz="2000">
                <a:latin typeface="Candara" panose="020E0502030303020204" pitchFamily="34" charset="0"/>
              </a:rPr>
              <a:t>střední letální koncentrace; lethal concentration</a:t>
            </a:r>
            <a:r>
              <a:rPr lang="en-GB" altLang="cs-CZ" sz="2000">
                <a:latin typeface="Candara" panose="020E0502030303020204" pitchFamily="34" charset="0"/>
              </a:rPr>
              <a:t>) </a:t>
            </a:r>
            <a:r>
              <a:rPr lang="cs-CZ" altLang="cs-CZ" sz="2000">
                <a:latin typeface="Candara" panose="020E0502030303020204" pitchFamily="34" charset="0"/>
              </a:rPr>
              <a:t>koncentrace, která zabije </a:t>
            </a:r>
            <a:r>
              <a:rPr lang="en-GB" altLang="cs-CZ" sz="2000">
                <a:latin typeface="Candara" panose="020E0502030303020204" pitchFamily="34" charset="0"/>
              </a:rPr>
              <a:t>50</a:t>
            </a:r>
            <a:r>
              <a:rPr lang="cs-CZ" altLang="cs-CZ" sz="2000">
                <a:latin typeface="Candara" panose="020E0502030303020204" pitchFamily="34" charset="0"/>
              </a:rPr>
              <a:t> </a:t>
            </a:r>
            <a:r>
              <a:rPr lang="en-GB" altLang="cs-CZ" sz="2000">
                <a:latin typeface="Candara" panose="020E0502030303020204" pitchFamily="34" charset="0"/>
              </a:rPr>
              <a:t>% </a:t>
            </a:r>
            <a:r>
              <a:rPr lang="cs-CZ" altLang="cs-CZ" sz="2000">
                <a:latin typeface="Candara" panose="020E0502030303020204" pitchFamily="34" charset="0"/>
              </a:rPr>
              <a:t> populace v testu</a:t>
            </a:r>
            <a:endParaRPr lang="en-GB" altLang="cs-CZ" sz="2000">
              <a:latin typeface="Candara" panose="020E0502030303020204" pitchFamily="34" charset="0"/>
            </a:endParaRPr>
          </a:p>
          <a:p>
            <a:pPr marL="738188" lvl="1" indent="-280988" algn="just" defTabSz="449263" eaLnBrk="1" hangingPunct="1">
              <a:lnSpc>
                <a:spcPct val="12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endParaRPr lang="en-GB" altLang="cs-CZ" sz="2000">
              <a:latin typeface="Candara" panose="020E0502030303020204" pitchFamily="34" charset="0"/>
            </a:endParaRPr>
          </a:p>
          <a:p>
            <a:pPr marL="738188" lvl="1" indent="-280988" algn="just" defTabSz="449263" eaLnBrk="1" hangingPunct="1">
              <a:lnSpc>
                <a:spcPct val="12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000">
                <a:solidFill>
                  <a:srgbClr val="FF0000"/>
                </a:solidFill>
                <a:latin typeface="Candara" panose="020E0502030303020204" pitchFamily="34" charset="0"/>
              </a:rPr>
              <a:t>E</a:t>
            </a:r>
            <a:r>
              <a:rPr lang="en-GB" altLang="cs-CZ" sz="2000">
                <a:solidFill>
                  <a:srgbClr val="FF0000"/>
                </a:solidFill>
                <a:latin typeface="Candara" panose="020E0502030303020204" pitchFamily="34" charset="0"/>
              </a:rPr>
              <a:t>D</a:t>
            </a:r>
            <a:r>
              <a:rPr lang="en-GB" altLang="cs-CZ" sz="2000" baseline="-25000">
                <a:solidFill>
                  <a:srgbClr val="FF0000"/>
                </a:solidFill>
                <a:latin typeface="Candara" panose="020E0502030303020204" pitchFamily="34" charset="0"/>
              </a:rPr>
              <a:t>50</a:t>
            </a:r>
            <a:r>
              <a:rPr lang="en-GB" altLang="cs-CZ" sz="200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en-GB" altLang="cs-CZ" sz="2000">
                <a:latin typeface="Candara" panose="020E0502030303020204" pitchFamily="34" charset="0"/>
              </a:rPr>
              <a:t>(</a:t>
            </a:r>
            <a:r>
              <a:rPr lang="cs-CZ" altLang="cs-CZ" sz="2000">
                <a:latin typeface="Candara" panose="020E0502030303020204" pitchFamily="34" charset="0"/>
              </a:rPr>
              <a:t>střední efektivní dávka; effective dose</a:t>
            </a:r>
            <a:r>
              <a:rPr lang="en-GB" altLang="cs-CZ" sz="2000">
                <a:latin typeface="Candara" panose="020E0502030303020204" pitchFamily="34" charset="0"/>
              </a:rPr>
              <a:t>) </a:t>
            </a:r>
            <a:r>
              <a:rPr lang="cs-CZ" altLang="cs-CZ" sz="2000">
                <a:latin typeface="Candara" panose="020E0502030303020204" pitchFamily="34" charset="0"/>
              </a:rPr>
              <a:t>dávka, která vyvolá </a:t>
            </a:r>
            <a:r>
              <a:rPr lang="en-GB" altLang="cs-CZ" sz="2000">
                <a:latin typeface="Candara" panose="020E0502030303020204" pitchFamily="34" charset="0"/>
              </a:rPr>
              <a:t>50% </a:t>
            </a:r>
            <a:r>
              <a:rPr lang="cs-CZ" altLang="cs-CZ" sz="2000">
                <a:latin typeface="Candara" panose="020E0502030303020204" pitchFamily="34" charset="0"/>
              </a:rPr>
              <a:t>účinek u pokusného modelu</a:t>
            </a:r>
            <a:endParaRPr lang="en-GB" altLang="cs-CZ" sz="2000">
              <a:latin typeface="Candara" panose="020E0502030303020204" pitchFamily="34" charset="0"/>
            </a:endParaRPr>
          </a:p>
          <a:p>
            <a:pPr marL="738188" lvl="1" indent="-280988" algn="just" defTabSz="449263" eaLnBrk="1" hangingPunct="1">
              <a:lnSpc>
                <a:spcPct val="120000"/>
              </a:lnSpc>
              <a:spcBef>
                <a:spcPts val="600"/>
              </a:spcBef>
              <a:tabLst>
                <a:tab pos="446088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</a:tabLst>
            </a:pPr>
            <a:r>
              <a:rPr lang="cs-CZ" altLang="cs-CZ" sz="2000">
                <a:solidFill>
                  <a:srgbClr val="FF0000"/>
                </a:solidFill>
                <a:latin typeface="Candara" panose="020E0502030303020204" pitchFamily="34" charset="0"/>
              </a:rPr>
              <a:t>E</a:t>
            </a:r>
            <a:r>
              <a:rPr lang="en-GB" altLang="cs-CZ" sz="2000">
                <a:solidFill>
                  <a:srgbClr val="FF0000"/>
                </a:solidFill>
                <a:latin typeface="Candara" panose="020E0502030303020204" pitchFamily="34" charset="0"/>
              </a:rPr>
              <a:t>C</a:t>
            </a:r>
            <a:r>
              <a:rPr lang="en-GB" altLang="cs-CZ" sz="2000" baseline="-25000">
                <a:solidFill>
                  <a:srgbClr val="FF0000"/>
                </a:solidFill>
                <a:latin typeface="Candara" panose="020E0502030303020204" pitchFamily="34" charset="0"/>
              </a:rPr>
              <a:t>50</a:t>
            </a:r>
            <a:r>
              <a:rPr lang="en-GB" altLang="cs-CZ" sz="2000">
                <a:solidFill>
                  <a:srgbClr val="FF0000"/>
                </a:solidFill>
                <a:latin typeface="Candara" panose="020E0502030303020204" pitchFamily="34" charset="0"/>
              </a:rPr>
              <a:t> </a:t>
            </a:r>
            <a:r>
              <a:rPr lang="en-GB" altLang="cs-CZ" sz="2000">
                <a:latin typeface="Candara" panose="020E0502030303020204" pitchFamily="34" charset="0"/>
              </a:rPr>
              <a:t>(</a:t>
            </a:r>
            <a:r>
              <a:rPr lang="cs-CZ" altLang="cs-CZ" sz="2000">
                <a:latin typeface="Candara" panose="020E0502030303020204" pitchFamily="34" charset="0"/>
              </a:rPr>
              <a:t>střední efektivní koncentrace; effective concentration</a:t>
            </a:r>
            <a:r>
              <a:rPr lang="en-GB" altLang="cs-CZ" sz="2000">
                <a:latin typeface="Candara" panose="020E0502030303020204" pitchFamily="34" charset="0"/>
              </a:rPr>
              <a:t>) </a:t>
            </a:r>
            <a:r>
              <a:rPr lang="cs-CZ" altLang="cs-CZ" sz="2000">
                <a:latin typeface="Candara" panose="020E0502030303020204" pitchFamily="34" charset="0"/>
              </a:rPr>
              <a:t>koncentrace, která vyvolá </a:t>
            </a:r>
            <a:r>
              <a:rPr lang="en-GB" altLang="cs-CZ" sz="2000">
                <a:latin typeface="Candara" panose="020E0502030303020204" pitchFamily="34" charset="0"/>
              </a:rPr>
              <a:t>50% </a:t>
            </a:r>
            <a:r>
              <a:rPr lang="cs-CZ" altLang="cs-CZ" sz="2000">
                <a:latin typeface="Candara" panose="020E0502030303020204" pitchFamily="34" charset="0"/>
              </a:rPr>
              <a:t>účinek u pokusného modelu</a:t>
            </a:r>
            <a:endParaRPr lang="en-GB" altLang="cs-CZ" sz="2000">
              <a:latin typeface="Candara" panose="020E0502030303020204" pitchFamily="34" charset="0"/>
            </a:endParaRP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2D67DE4-D1C0-9897-260D-FD22D2AED8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000" y="304800"/>
            <a:ext cx="7777163" cy="838200"/>
          </a:xfrm>
          <a:prstGeom prst="rect">
            <a:avLst/>
          </a:prstGeom>
          <a:noFill/>
          <a:ln>
            <a:noFill/>
          </a:ln>
        </p:spPr>
        <p:txBody>
          <a:bodyPr lIns="90000" tIns="46800" rIns="90000" bIns="46800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kern="0" dirty="0">
                <a:latin typeface="Candara" panose="020E0502030303020204" pitchFamily="34" charset="0"/>
              </a:rPr>
              <a:t>Křivky dávka-odpověď</a:t>
            </a:r>
            <a:endParaRPr lang="en-GB" altLang="cs-CZ" kern="0" dirty="0">
              <a:latin typeface="Candara" panose="020E0502030303020204" pitchFamily="34" charset="0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928D792A-2D91-6F1E-29D8-5D84EA6FFFF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230188"/>
            <a:ext cx="8839200" cy="930275"/>
          </a:xfrm>
          <a:noFill/>
        </p:spPr>
        <p:txBody>
          <a:bodyPr/>
          <a:lstStyle/>
          <a:p>
            <a:pPr algn="ctr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cs-CZ" altLang="cs-CZ">
                <a:latin typeface="Candara" panose="020E0502030303020204" pitchFamily="34" charset="0"/>
              </a:rPr>
              <a:t>Křivky dávka-odpověď</a:t>
            </a:r>
            <a:endParaRPr lang="en-GB" altLang="cs-CZ">
              <a:latin typeface="Candara" panose="020E0502030303020204" pitchFamily="34" charset="0"/>
            </a:endParaRPr>
          </a:p>
        </p:txBody>
      </p:sp>
      <p:sp>
        <p:nvSpPr>
          <p:cNvPr id="12291" name="Freeform 3">
            <a:extLst>
              <a:ext uri="{FF2B5EF4-FFF2-40B4-BE49-F238E27FC236}">
                <a16:creationId xmlns:a16="http://schemas.microsoft.com/office/drawing/2014/main" id="{850986DB-F670-9E0F-40A8-1C24E2D89AC4}"/>
              </a:ext>
            </a:extLst>
          </p:cNvPr>
          <p:cNvSpPr>
            <a:spLocks/>
          </p:cNvSpPr>
          <p:nvPr/>
        </p:nvSpPr>
        <p:spPr bwMode="auto">
          <a:xfrm>
            <a:off x="900113" y="1628775"/>
            <a:ext cx="5105400" cy="3429000"/>
          </a:xfrm>
          <a:custGeom>
            <a:avLst/>
            <a:gdLst>
              <a:gd name="T0" fmla="*/ 0 w 3216"/>
              <a:gd name="T1" fmla="*/ 2147483646 h 2160"/>
              <a:gd name="T2" fmla="*/ 2147483646 w 3216"/>
              <a:gd name="T3" fmla="*/ 2147483646 h 2160"/>
              <a:gd name="T4" fmla="*/ 2147483646 w 3216"/>
              <a:gd name="T5" fmla="*/ 2147483646 h 2160"/>
              <a:gd name="T6" fmla="*/ 2147483646 w 3216"/>
              <a:gd name="T7" fmla="*/ 2147483646 h 2160"/>
              <a:gd name="T8" fmla="*/ 2147483646 w 3216"/>
              <a:gd name="T9" fmla="*/ 2147483646 h 2160"/>
              <a:gd name="T10" fmla="*/ 2147483646 w 3216"/>
              <a:gd name="T11" fmla="*/ 2147483646 h 2160"/>
              <a:gd name="T12" fmla="*/ 2147483646 w 3216"/>
              <a:gd name="T13" fmla="*/ 2147483646 h 2160"/>
              <a:gd name="T14" fmla="*/ 2147483646 w 3216"/>
              <a:gd name="T15" fmla="*/ 0 h 2160"/>
              <a:gd name="T16" fmla="*/ 2147483646 w 3216"/>
              <a:gd name="T17" fmla="*/ 2147483646 h 2160"/>
              <a:gd name="T18" fmla="*/ 2147483646 w 3216"/>
              <a:gd name="T19" fmla="*/ 2147483646 h 216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3216"/>
              <a:gd name="T31" fmla="*/ 0 h 2160"/>
              <a:gd name="T32" fmla="*/ 3216 w 3216"/>
              <a:gd name="T33" fmla="*/ 2160 h 216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3216" h="2160">
                <a:moveTo>
                  <a:pt x="0" y="2160"/>
                </a:moveTo>
                <a:lnTo>
                  <a:pt x="384" y="2160"/>
                </a:lnTo>
                <a:lnTo>
                  <a:pt x="480" y="2112"/>
                </a:lnTo>
                <a:lnTo>
                  <a:pt x="1776" y="480"/>
                </a:lnTo>
                <a:lnTo>
                  <a:pt x="2064" y="192"/>
                </a:lnTo>
                <a:lnTo>
                  <a:pt x="2256" y="96"/>
                </a:lnTo>
                <a:lnTo>
                  <a:pt x="2841" y="5"/>
                </a:lnTo>
                <a:lnTo>
                  <a:pt x="3216" y="0"/>
                </a:lnTo>
                <a:lnTo>
                  <a:pt x="3216" y="2160"/>
                </a:lnTo>
                <a:lnTo>
                  <a:pt x="384" y="216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12292" name="Group 4">
            <a:extLst>
              <a:ext uri="{FF2B5EF4-FFF2-40B4-BE49-F238E27FC236}">
                <a16:creationId xmlns:a16="http://schemas.microsoft.com/office/drawing/2014/main" id="{460B8CCC-7B09-1DBF-4800-830413E96B84}"/>
              </a:ext>
            </a:extLst>
          </p:cNvPr>
          <p:cNvGrpSpPr>
            <a:grpSpLocks/>
          </p:cNvGrpSpPr>
          <p:nvPr/>
        </p:nvGrpSpPr>
        <p:grpSpPr bwMode="auto">
          <a:xfrm>
            <a:off x="1476375" y="2205038"/>
            <a:ext cx="712788" cy="2790825"/>
            <a:chOff x="960" y="1091"/>
            <a:chExt cx="449" cy="1758"/>
          </a:xfrm>
        </p:grpSpPr>
        <p:grpSp>
          <p:nvGrpSpPr>
            <p:cNvPr id="12308" name="Group 5">
              <a:extLst>
                <a:ext uri="{FF2B5EF4-FFF2-40B4-BE49-F238E27FC236}">
                  <a16:creationId xmlns:a16="http://schemas.microsoft.com/office/drawing/2014/main" id="{9DD12DF9-C22E-9AD4-F840-033C68B19AB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008" y="1283"/>
              <a:ext cx="336" cy="1566"/>
              <a:chOff x="1250" y="1334"/>
              <a:chExt cx="820" cy="1470"/>
            </a:xfrm>
          </p:grpSpPr>
          <p:sp>
            <p:nvSpPr>
              <p:cNvPr id="12310" name="Line 6">
                <a:extLst>
                  <a:ext uri="{FF2B5EF4-FFF2-40B4-BE49-F238E27FC236}">
                    <a16:creationId xmlns:a16="http://schemas.microsoft.com/office/drawing/2014/main" id="{EF323E71-8E8D-ED45-A0B5-44395B1D082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1294" y="1334"/>
                <a:ext cx="776" cy="1388"/>
              </a:xfrm>
              <a:prstGeom prst="line">
                <a:avLst/>
              </a:prstGeom>
              <a:noFill/>
              <a:ln w="17463">
                <a:solidFill>
                  <a:srgbClr val="00CC99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  <p:sp>
            <p:nvSpPr>
              <p:cNvPr id="12311" name="Freeform 7">
                <a:extLst>
                  <a:ext uri="{FF2B5EF4-FFF2-40B4-BE49-F238E27FC236}">
                    <a16:creationId xmlns:a16="http://schemas.microsoft.com/office/drawing/2014/main" id="{D4B21338-E9D4-BD91-C59C-51B7E8C4BC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50" y="2657"/>
                <a:ext cx="113" cy="147"/>
              </a:xfrm>
              <a:custGeom>
                <a:avLst/>
                <a:gdLst>
                  <a:gd name="T0" fmla="*/ 29 w 113"/>
                  <a:gd name="T1" fmla="*/ 0 h 147"/>
                  <a:gd name="T2" fmla="*/ 0 w 113"/>
                  <a:gd name="T3" fmla="*/ 147 h 147"/>
                  <a:gd name="T4" fmla="*/ 113 w 113"/>
                  <a:gd name="T5" fmla="*/ 47 h 147"/>
                  <a:gd name="T6" fmla="*/ 49 w 113"/>
                  <a:gd name="T7" fmla="*/ 63 h 147"/>
                  <a:gd name="T8" fmla="*/ 29 w 113"/>
                  <a:gd name="T9" fmla="*/ 0 h 14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13"/>
                  <a:gd name="T16" fmla="*/ 0 h 147"/>
                  <a:gd name="T17" fmla="*/ 113 w 113"/>
                  <a:gd name="T18" fmla="*/ 147 h 14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13" h="147">
                    <a:moveTo>
                      <a:pt x="29" y="0"/>
                    </a:moveTo>
                    <a:lnTo>
                      <a:pt x="0" y="147"/>
                    </a:lnTo>
                    <a:lnTo>
                      <a:pt x="113" y="47"/>
                    </a:lnTo>
                    <a:lnTo>
                      <a:pt x="49" y="63"/>
                    </a:lnTo>
                    <a:lnTo>
                      <a:pt x="29" y="0"/>
                    </a:lnTo>
                    <a:close/>
                  </a:path>
                </a:pathLst>
              </a:custGeom>
              <a:solidFill>
                <a:srgbClr val="00CC9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2309" name="Rectangle 8">
              <a:extLst>
                <a:ext uri="{FF2B5EF4-FFF2-40B4-BE49-F238E27FC236}">
                  <a16:creationId xmlns:a16="http://schemas.microsoft.com/office/drawing/2014/main" id="{D7B3FDCF-A139-4B00-3D95-07934C08520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60" y="1091"/>
              <a:ext cx="449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cs-CZ" altLang="cs-CZ" sz="2000" b="1">
                  <a:solidFill>
                    <a:srgbClr val="00CC99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práh</a:t>
              </a:r>
              <a:r>
                <a:rPr lang="en-GB" altLang="cs-CZ" sz="2000" b="1">
                  <a:solidFill>
                    <a:srgbClr val="00CC99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?</a:t>
              </a:r>
              <a:endParaRPr lang="en-GB" altLang="cs-CZ" sz="2400">
                <a:cs typeface="Times New Roman" panose="02020603050405020304" pitchFamily="18" charset="0"/>
              </a:endParaRPr>
            </a:p>
          </p:txBody>
        </p:sp>
      </p:grpSp>
      <p:grpSp>
        <p:nvGrpSpPr>
          <p:cNvPr id="12293" name="Group 9">
            <a:extLst>
              <a:ext uri="{FF2B5EF4-FFF2-40B4-BE49-F238E27FC236}">
                <a16:creationId xmlns:a16="http://schemas.microsoft.com/office/drawing/2014/main" id="{17ABB33D-B390-9DD0-CE8F-0076A1DB13E0}"/>
              </a:ext>
            </a:extLst>
          </p:cNvPr>
          <p:cNvGrpSpPr>
            <a:grpSpLocks/>
          </p:cNvGrpSpPr>
          <p:nvPr/>
        </p:nvGrpSpPr>
        <p:grpSpPr bwMode="auto">
          <a:xfrm>
            <a:off x="-1588" y="1374775"/>
            <a:ext cx="6859588" cy="4162425"/>
            <a:chOff x="-1" y="866"/>
            <a:chExt cx="4321" cy="2622"/>
          </a:xfrm>
        </p:grpSpPr>
        <p:sp>
          <p:nvSpPr>
            <p:cNvPr id="12304" name="Line 10">
              <a:extLst>
                <a:ext uri="{FF2B5EF4-FFF2-40B4-BE49-F238E27FC236}">
                  <a16:creationId xmlns:a16="http://schemas.microsoft.com/office/drawing/2014/main" id="{8359347D-20DF-8C14-BA86-714B78DC01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36" y="866"/>
              <a:ext cx="1" cy="2444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5" name="Line 11">
              <a:extLst>
                <a:ext uri="{FF2B5EF4-FFF2-40B4-BE49-F238E27FC236}">
                  <a16:creationId xmlns:a16="http://schemas.microsoft.com/office/drawing/2014/main" id="{2C4F1E53-782A-31C8-2CB8-797F90B3EE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6" y="3203"/>
              <a:ext cx="422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cs-CZ"/>
            </a:p>
          </p:txBody>
        </p:sp>
        <p:sp>
          <p:nvSpPr>
            <p:cNvPr id="12306" name="Rectangle 12">
              <a:extLst>
                <a:ext uri="{FF2B5EF4-FFF2-40B4-BE49-F238E27FC236}">
                  <a16:creationId xmlns:a16="http://schemas.microsoft.com/office/drawing/2014/main" id="{A4304BAB-AE05-09C7-6478-627B941F3EC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5382300">
              <a:off x="-338" y="1847"/>
              <a:ext cx="868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cs-CZ" sz="20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% mortalit</a:t>
              </a:r>
              <a:r>
                <a:rPr lang="cs-CZ" altLang="cs-CZ" sz="20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a</a:t>
              </a:r>
              <a:endParaRPr lang="en-GB" altLang="cs-CZ" sz="2000">
                <a:cs typeface="Times New Roman" panose="02020603050405020304" pitchFamily="18" charset="0"/>
              </a:endParaRPr>
            </a:p>
          </p:txBody>
        </p:sp>
        <p:sp>
          <p:nvSpPr>
            <p:cNvPr id="12307" name="Rectangle 13">
              <a:extLst>
                <a:ext uri="{FF2B5EF4-FFF2-40B4-BE49-F238E27FC236}">
                  <a16:creationId xmlns:a16="http://schemas.microsoft.com/office/drawing/2014/main" id="{5C1EA67C-AB51-A374-4755-9D48BF6667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75" y="3294"/>
              <a:ext cx="47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spcBef>
                  <a:spcPct val="20000"/>
                </a:spcBef>
                <a:buClr>
                  <a:schemeClr val="hlink"/>
                </a:buClr>
                <a:buChar char="•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Char char="•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hlink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FontTx/>
                <a:buNone/>
              </a:pPr>
              <a:r>
                <a:rPr lang="en-GB" altLang="cs-CZ" sz="20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D</a:t>
              </a:r>
              <a:r>
                <a:rPr lang="cs-CZ" altLang="cs-CZ" sz="2000" b="1">
                  <a:solidFill>
                    <a:srgbClr val="000000"/>
                  </a:solidFill>
                  <a:latin typeface="Arial" panose="020B0604020202020204" pitchFamily="34" charset="0"/>
                  <a:cs typeface="Times New Roman" panose="02020603050405020304" pitchFamily="18" charset="0"/>
                </a:rPr>
                <a:t>ávka</a:t>
              </a:r>
              <a:endParaRPr lang="en-GB" altLang="cs-CZ" sz="2000">
                <a:cs typeface="Times New Roman" panose="02020603050405020304" pitchFamily="18" charset="0"/>
              </a:endParaRPr>
            </a:p>
          </p:txBody>
        </p:sp>
      </p:grpSp>
      <p:sp>
        <p:nvSpPr>
          <p:cNvPr id="12294" name="Freeform 14">
            <a:extLst>
              <a:ext uri="{FF2B5EF4-FFF2-40B4-BE49-F238E27FC236}">
                <a16:creationId xmlns:a16="http://schemas.microsoft.com/office/drawing/2014/main" id="{B6DA37D9-8893-86B2-50BD-D7726D52C726}"/>
              </a:ext>
            </a:extLst>
          </p:cNvPr>
          <p:cNvSpPr>
            <a:spLocks/>
          </p:cNvSpPr>
          <p:nvPr/>
        </p:nvSpPr>
        <p:spPr bwMode="auto">
          <a:xfrm>
            <a:off x="900113" y="1628775"/>
            <a:ext cx="5102225" cy="3430588"/>
          </a:xfrm>
          <a:custGeom>
            <a:avLst/>
            <a:gdLst>
              <a:gd name="T0" fmla="*/ 0 w 3214"/>
              <a:gd name="T1" fmla="*/ 2147483646 h 2161"/>
              <a:gd name="T2" fmla="*/ 2147483646 w 3214"/>
              <a:gd name="T3" fmla="*/ 2147483646 h 2161"/>
              <a:gd name="T4" fmla="*/ 2147483646 w 3214"/>
              <a:gd name="T5" fmla="*/ 2147483646 h 2161"/>
              <a:gd name="T6" fmla="*/ 2147483646 w 3214"/>
              <a:gd name="T7" fmla="*/ 2147483646 h 2161"/>
              <a:gd name="T8" fmla="*/ 2147483646 w 3214"/>
              <a:gd name="T9" fmla="*/ 2147483646 h 2161"/>
              <a:gd name="T10" fmla="*/ 2147483646 w 3214"/>
              <a:gd name="T11" fmla="*/ 2147483646 h 2161"/>
              <a:gd name="T12" fmla="*/ 2147483646 w 3214"/>
              <a:gd name="T13" fmla="*/ 2147483646 h 216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3214"/>
              <a:gd name="T22" fmla="*/ 0 h 2161"/>
              <a:gd name="T23" fmla="*/ 3214 w 3214"/>
              <a:gd name="T24" fmla="*/ 2161 h 2161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3214" h="2161">
                <a:moveTo>
                  <a:pt x="0" y="2147"/>
                </a:moveTo>
                <a:cubicBezTo>
                  <a:pt x="67" y="2145"/>
                  <a:pt x="295" y="2161"/>
                  <a:pt x="381" y="2146"/>
                </a:cubicBezTo>
                <a:cubicBezTo>
                  <a:pt x="467" y="2131"/>
                  <a:pt x="466" y="2109"/>
                  <a:pt x="517" y="2059"/>
                </a:cubicBezTo>
                <a:cubicBezTo>
                  <a:pt x="569" y="2008"/>
                  <a:pt x="461" y="2124"/>
                  <a:pt x="688" y="1841"/>
                </a:cubicBezTo>
                <a:cubicBezTo>
                  <a:pt x="916" y="1558"/>
                  <a:pt x="1587" y="660"/>
                  <a:pt x="1883" y="362"/>
                </a:cubicBezTo>
                <a:cubicBezTo>
                  <a:pt x="2179" y="65"/>
                  <a:pt x="2241" y="116"/>
                  <a:pt x="2463" y="58"/>
                </a:cubicBezTo>
                <a:cubicBezTo>
                  <a:pt x="2685" y="0"/>
                  <a:pt x="3089" y="22"/>
                  <a:pt x="3214" y="14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12295" name="Line 15">
            <a:extLst>
              <a:ext uri="{FF2B5EF4-FFF2-40B4-BE49-F238E27FC236}">
                <a16:creationId xmlns:a16="http://schemas.microsoft.com/office/drawing/2014/main" id="{0766491B-EE26-2880-F895-59DC8CA50A00}"/>
              </a:ext>
            </a:extLst>
          </p:cNvPr>
          <p:cNvSpPr>
            <a:spLocks noChangeShapeType="1"/>
          </p:cNvSpPr>
          <p:nvPr/>
        </p:nvSpPr>
        <p:spPr bwMode="auto">
          <a:xfrm>
            <a:off x="3059113" y="3141663"/>
            <a:ext cx="0" cy="194310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2296" name="Line 16">
            <a:extLst>
              <a:ext uri="{FF2B5EF4-FFF2-40B4-BE49-F238E27FC236}">
                <a16:creationId xmlns:a16="http://schemas.microsoft.com/office/drawing/2014/main" id="{78097BA4-2383-B132-3B2E-72C6678F0F8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11188" y="3141663"/>
            <a:ext cx="2447925" cy="0"/>
          </a:xfrm>
          <a:prstGeom prst="line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12297" name="Text Box 17">
            <a:extLst>
              <a:ext uri="{FF2B5EF4-FFF2-40B4-BE49-F238E27FC236}">
                <a16:creationId xmlns:a16="http://schemas.microsoft.com/office/drawing/2014/main" id="{3D15581C-3847-4C84-CB2B-415CDC88C2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1220788"/>
            <a:ext cx="696912" cy="338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600" b="1"/>
              <a:t>100%</a:t>
            </a:r>
          </a:p>
        </p:txBody>
      </p:sp>
      <p:sp>
        <p:nvSpPr>
          <p:cNvPr id="12298" name="Text Box 18">
            <a:extLst>
              <a:ext uri="{FF2B5EF4-FFF2-40B4-BE49-F238E27FC236}">
                <a16:creationId xmlns:a16="http://schemas.microsoft.com/office/drawing/2014/main" id="{B29C8DCD-CA20-6C12-D384-CD9175D2B2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000" y="2881313"/>
            <a:ext cx="774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800" b="1"/>
              <a:t>50%</a:t>
            </a:r>
          </a:p>
        </p:txBody>
      </p:sp>
      <p:sp>
        <p:nvSpPr>
          <p:cNvPr id="12299" name="Text Box 19">
            <a:extLst>
              <a:ext uri="{FF2B5EF4-FFF2-40B4-BE49-F238E27FC236}">
                <a16:creationId xmlns:a16="http://schemas.microsoft.com/office/drawing/2014/main" id="{82430EC8-5D97-B94D-613A-B0A7CE54EF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713" y="145732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600"/>
          </a:p>
        </p:txBody>
      </p:sp>
      <p:sp>
        <p:nvSpPr>
          <p:cNvPr id="12300" name="Text Box 20">
            <a:extLst>
              <a:ext uri="{FF2B5EF4-FFF2-40B4-BE49-F238E27FC236}">
                <a16:creationId xmlns:a16="http://schemas.microsoft.com/office/drawing/2014/main" id="{66686FAE-75BC-E9C9-16F9-2B6B042A4F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11863" y="1196975"/>
            <a:ext cx="29527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600" b="1">
                <a:latin typeface="Candara" panose="020E0502030303020204" pitchFamily="34" charset="0"/>
              </a:rPr>
              <a:t>LD</a:t>
            </a:r>
            <a:r>
              <a:rPr lang="en-GB" altLang="cs-CZ" sz="1600" b="1" baseline="-25000">
                <a:latin typeface="Candara" panose="020E0502030303020204" pitchFamily="34" charset="0"/>
              </a:rPr>
              <a:t>50</a:t>
            </a:r>
            <a:r>
              <a:rPr lang="en-GB" altLang="cs-CZ" sz="1600" b="1">
                <a:latin typeface="Candara" panose="020E0502030303020204" pitchFamily="34" charset="0"/>
              </a:rPr>
              <a:t> = 50% </a:t>
            </a:r>
            <a:r>
              <a:rPr lang="cs-CZ" altLang="cs-CZ" sz="1600" b="1">
                <a:latin typeface="Candara" panose="020E0502030303020204" pitchFamily="34" charset="0"/>
              </a:rPr>
              <a:t>jedinců exponovaných dané koncentraci zemře (expozice per os) </a:t>
            </a:r>
            <a:r>
              <a:rPr lang="en-GB" altLang="cs-CZ" sz="1600" b="1">
                <a:solidFill>
                  <a:srgbClr val="FF3300"/>
                </a:solidFill>
                <a:latin typeface="Candara" panose="020E0502030303020204" pitchFamily="34" charset="0"/>
              </a:rPr>
              <a:t>mg/</a:t>
            </a:r>
            <a:r>
              <a:rPr lang="cs-CZ" altLang="cs-CZ" sz="1600" b="1">
                <a:solidFill>
                  <a:srgbClr val="FF3300"/>
                </a:solidFill>
                <a:latin typeface="Candara" panose="020E0502030303020204" pitchFamily="34" charset="0"/>
              </a:rPr>
              <a:t>k</a:t>
            </a:r>
            <a:r>
              <a:rPr lang="en-GB" altLang="cs-CZ" sz="1600" b="1">
                <a:solidFill>
                  <a:srgbClr val="FF3300"/>
                </a:solidFill>
                <a:latin typeface="Candara" panose="020E0502030303020204" pitchFamily="34" charset="0"/>
              </a:rPr>
              <a:t>g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600">
              <a:latin typeface="Candara" panose="020E0502030303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600" b="1">
                <a:latin typeface="Candara" panose="020E0502030303020204" pitchFamily="34" charset="0"/>
              </a:rPr>
              <a:t>LC</a:t>
            </a:r>
            <a:r>
              <a:rPr lang="en-GB" altLang="cs-CZ" sz="1600" b="1" baseline="-25000">
                <a:latin typeface="Candara" panose="020E0502030303020204" pitchFamily="34" charset="0"/>
              </a:rPr>
              <a:t>50</a:t>
            </a:r>
            <a:r>
              <a:rPr lang="en-GB" altLang="cs-CZ" sz="1600" b="1">
                <a:latin typeface="Candara" panose="020E0502030303020204" pitchFamily="34" charset="0"/>
              </a:rPr>
              <a:t> = 50% </a:t>
            </a:r>
            <a:r>
              <a:rPr lang="cs-CZ" altLang="cs-CZ" sz="1600" b="1">
                <a:latin typeface="Candara" panose="020E0502030303020204" pitchFamily="34" charset="0"/>
              </a:rPr>
              <a:t>jedinců exponovaných dané koncentraci zemře </a:t>
            </a:r>
            <a:r>
              <a:rPr lang="en-GB" altLang="cs-CZ" sz="1600" b="1">
                <a:latin typeface="Candara" panose="020E0502030303020204" pitchFamily="34" charset="0"/>
              </a:rPr>
              <a:t>(</a:t>
            </a:r>
            <a:r>
              <a:rPr lang="cs-CZ" altLang="cs-CZ" sz="1600" b="1">
                <a:latin typeface="Candara" panose="020E0502030303020204" pitchFamily="34" charset="0"/>
              </a:rPr>
              <a:t>vodní organismy, expozice vzduchem</a:t>
            </a:r>
            <a:r>
              <a:rPr lang="en-GB" altLang="cs-CZ" sz="1600" b="1">
                <a:latin typeface="Candara" panose="020E0502030303020204" pitchFamily="34" charset="0"/>
              </a:rPr>
              <a:t>)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GB" altLang="cs-CZ" sz="1600" b="1">
                <a:solidFill>
                  <a:srgbClr val="FF3300"/>
                </a:solidFill>
                <a:latin typeface="Candara" panose="020E0502030303020204" pitchFamily="34" charset="0"/>
              </a:rPr>
              <a:t>mg/</a:t>
            </a:r>
            <a:r>
              <a:rPr lang="cs-CZ" altLang="cs-CZ" sz="1600" b="1">
                <a:solidFill>
                  <a:srgbClr val="FF3300"/>
                </a:solidFill>
                <a:latin typeface="Candara" panose="020E0502030303020204" pitchFamily="34" charset="0"/>
              </a:rPr>
              <a:t>l  nebo mg/</a:t>
            </a:r>
            <a:r>
              <a:rPr lang="en-GB" altLang="cs-CZ" sz="1600" b="1">
                <a:solidFill>
                  <a:srgbClr val="FF3300"/>
                </a:solidFill>
                <a:latin typeface="Candara" panose="020E0502030303020204" pitchFamily="34" charset="0"/>
              </a:rPr>
              <a:t>m</a:t>
            </a:r>
            <a:r>
              <a:rPr lang="en-GB" altLang="cs-CZ" sz="1600" b="1" baseline="30000">
                <a:solidFill>
                  <a:srgbClr val="FF3300"/>
                </a:solidFill>
                <a:latin typeface="Candara" panose="020E0502030303020204" pitchFamily="34" charset="0"/>
              </a:rPr>
              <a:t>3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600">
              <a:latin typeface="Candara" panose="020E0502030303020204" pitchFamily="34" charset="0"/>
            </a:endParaRPr>
          </a:p>
        </p:txBody>
      </p:sp>
      <p:sp>
        <p:nvSpPr>
          <p:cNvPr id="12301" name="TextovéPole 2">
            <a:extLst>
              <a:ext uri="{FF2B5EF4-FFF2-40B4-BE49-F238E27FC236}">
                <a16:creationId xmlns:a16="http://schemas.microsoft.com/office/drawing/2014/main" id="{2A69D5B5-E040-D643-75FE-970811EFC4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4438" y="5153025"/>
            <a:ext cx="14239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latin typeface="Aharoni" pitchFamily="2" charset="0"/>
                <a:ea typeface="STHupo" pitchFamily="2" charset="-122"/>
                <a:cs typeface="Aharoni" pitchFamily="2" charset="0"/>
              </a:rPr>
              <a:t>LC/LD50</a:t>
            </a:r>
          </a:p>
        </p:txBody>
      </p:sp>
      <p:sp>
        <p:nvSpPr>
          <p:cNvPr id="12302" name="TextovéPole 21">
            <a:extLst>
              <a:ext uri="{FF2B5EF4-FFF2-40B4-BE49-F238E27FC236}">
                <a16:creationId xmlns:a16="http://schemas.microsoft.com/office/drawing/2014/main" id="{1BB5275C-7F99-31D4-E0BA-8EE6440BB9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34013" y="5157788"/>
            <a:ext cx="13541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cs-CZ" altLang="cs-CZ">
                <a:latin typeface="Aharoni" pitchFamily="2" charset="0"/>
                <a:ea typeface="STHupo" pitchFamily="2" charset="-122"/>
                <a:cs typeface="Aharoni" pitchFamily="2" charset="0"/>
              </a:rPr>
              <a:t>LC/LD100</a:t>
            </a:r>
          </a:p>
        </p:txBody>
      </p:sp>
      <p:sp>
        <p:nvSpPr>
          <p:cNvPr id="12303" name="Text Box 20">
            <a:extLst>
              <a:ext uri="{FF2B5EF4-FFF2-40B4-BE49-F238E27FC236}">
                <a16:creationId xmlns:a16="http://schemas.microsoft.com/office/drawing/2014/main" id="{1AB568D6-66A2-3BA9-A28E-91C510BB59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5665788"/>
            <a:ext cx="71405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1600" b="1">
                <a:latin typeface="Candara" panose="020E0502030303020204" pitchFamily="34" charset="0"/>
              </a:rPr>
              <a:t>Prahová dávka – první výskyt toxicity, překonání kapacity organizmu detoxikovat/opravit poškození</a:t>
            </a:r>
            <a:endParaRPr lang="en-GB" altLang="cs-CZ" sz="1600" b="1">
              <a:solidFill>
                <a:srgbClr val="FF3300"/>
              </a:solidFill>
              <a:latin typeface="Candara" panose="020E0502030303020204" pitchFamily="34" charset="0"/>
            </a:endParaRP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600">
              <a:latin typeface="Candara" panose="020E0502030303020204" pitchFamily="34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endParaRPr lang="en-GB" altLang="cs-CZ" sz="1600">
              <a:latin typeface="Candara" panose="020E0502030303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Zástupný obsah 4">
            <a:extLst>
              <a:ext uri="{FF2B5EF4-FFF2-40B4-BE49-F238E27FC236}">
                <a16:creationId xmlns:a16="http://schemas.microsoft.com/office/drawing/2014/main" id="{651DF3A2-30D2-46E5-5D05-15F40011DC4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3775" y="3449638"/>
            <a:ext cx="4106863" cy="2959100"/>
          </a:xfrm>
        </p:spPr>
      </p:pic>
      <p:sp>
        <p:nvSpPr>
          <p:cNvPr id="6" name="Rectangle 2">
            <a:extLst>
              <a:ext uri="{FF2B5EF4-FFF2-40B4-BE49-F238E27FC236}">
                <a16:creationId xmlns:a16="http://schemas.microsoft.com/office/drawing/2014/main" id="{329CAE35-5B0D-445C-C9D0-934B49836A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230188"/>
            <a:ext cx="8839200" cy="93027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defTabSz="449263" eaLnBrk="1" hangingPunct="1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cs-CZ" altLang="cs-CZ" kern="0">
                <a:latin typeface="Candara" panose="020E0502030303020204" pitchFamily="34" charset="0"/>
              </a:rPr>
              <a:t>Křivky dávka-odpověď</a:t>
            </a:r>
            <a:endParaRPr lang="en-GB" altLang="cs-CZ" kern="0">
              <a:latin typeface="Candara" panose="020E0502030303020204" pitchFamily="34" charset="0"/>
            </a:endParaRPr>
          </a:p>
        </p:txBody>
      </p:sp>
      <p:sp>
        <p:nvSpPr>
          <p:cNvPr id="14340" name="Text Box 19">
            <a:extLst>
              <a:ext uri="{FF2B5EF4-FFF2-40B4-BE49-F238E27FC236}">
                <a16:creationId xmlns:a16="http://schemas.microsoft.com/office/drawing/2014/main" id="{6B84F709-C657-7E71-2F28-32E48AEA43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08713" y="1457325"/>
            <a:ext cx="1841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en-US" altLang="cs-CZ" sz="1600"/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342DC8B4-0A6E-8B20-3E83-47ED4424A6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8775" y="1341438"/>
            <a:ext cx="6034088" cy="17541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  <a:defRPr/>
            </a:pPr>
            <a:r>
              <a:rPr lang="cs-CZ" altLang="cs-CZ" sz="1800" b="1" dirty="0">
                <a:latin typeface="Candara" panose="020E0502030303020204" pitchFamily="34" charset="0"/>
              </a:rPr>
              <a:t>Důležité parametry křivky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cs-CZ" altLang="cs-CZ" sz="1800" dirty="0">
                <a:latin typeface="Candara" panose="020E0502030303020204" pitchFamily="34" charset="0"/>
              </a:rPr>
              <a:t>Potence- toxicita/efektivita ve srovnání s jinými látkami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cs-CZ" altLang="cs-CZ" sz="1800" dirty="0">
                <a:latin typeface="Candara" panose="020E0502030303020204" pitchFamily="34" charset="0"/>
              </a:rPr>
              <a:t>Efektivita/maximální efekt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cs-CZ" altLang="cs-CZ" sz="1800" dirty="0">
                <a:latin typeface="Candara" panose="020E0502030303020204" pitchFamily="34" charset="0"/>
              </a:rPr>
              <a:t>Sklon křivky (</a:t>
            </a:r>
            <a:r>
              <a:rPr lang="cs-CZ" altLang="cs-CZ" sz="1800" dirty="0" err="1">
                <a:latin typeface="Candara" panose="020E0502030303020204" pitchFamily="34" charset="0"/>
              </a:rPr>
              <a:t>slope</a:t>
            </a:r>
            <a:r>
              <a:rPr lang="cs-CZ" altLang="cs-CZ" sz="1800" dirty="0">
                <a:latin typeface="Candara" panose="020E0502030303020204" pitchFamily="34" charset="0"/>
              </a:rPr>
              <a:t>)</a:t>
            </a:r>
          </a:p>
          <a:p>
            <a:pPr marL="285750" indent="-285750" algn="just" eaLnBrk="1" hangingPunct="1">
              <a:spcBef>
                <a:spcPct val="0"/>
              </a:spcBef>
              <a:buClrTx/>
              <a:buFont typeface="Wingdings" panose="05000000000000000000" pitchFamily="2" charset="2"/>
              <a:buChar char="Ø"/>
              <a:defRPr/>
            </a:pPr>
            <a:r>
              <a:rPr lang="cs-CZ" altLang="cs-CZ" sz="1800" dirty="0">
                <a:latin typeface="Candara" panose="020E0502030303020204" pitchFamily="34" charset="0"/>
              </a:rPr>
              <a:t>Variabilita - 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  <a:defRPr/>
            </a:pPr>
            <a:endParaRPr lang="en-GB" altLang="cs-CZ" sz="1800" dirty="0">
              <a:latin typeface="Candara" panose="020E0502030303020204" pitchFamily="34" charset="0"/>
            </a:endParaRPr>
          </a:p>
        </p:txBody>
      </p:sp>
      <p:pic>
        <p:nvPicPr>
          <p:cNvPr id="14342" name="Obrázek 27">
            <a:extLst>
              <a:ext uri="{FF2B5EF4-FFF2-40B4-BE49-F238E27FC236}">
                <a16:creationId xmlns:a16="http://schemas.microsoft.com/office/drawing/2014/main" id="{D41C4842-EEB3-AD28-DEA7-EB60D4B503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73" t="38489" r="6883"/>
          <a:stretch>
            <a:fillRect/>
          </a:stretch>
        </p:blipFill>
        <p:spPr bwMode="auto">
          <a:xfrm>
            <a:off x="349250" y="3789363"/>
            <a:ext cx="46164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94B6B7DB-C114-03FC-FA3F-4A5C1987F89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400"/>
          </a:p>
        </p:txBody>
      </p:sp>
      <p:sp>
        <p:nvSpPr>
          <p:cNvPr id="15363" name="TextovéPole 7">
            <a:extLst>
              <a:ext uri="{FF2B5EF4-FFF2-40B4-BE49-F238E27FC236}">
                <a16:creationId xmlns:a16="http://schemas.microsoft.com/office/drawing/2014/main" id="{B903E212-A993-B9DC-8C84-8A779E20C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3214688"/>
            <a:ext cx="3308350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>
                <a:latin typeface="Candara" panose="020E0502030303020204" pitchFamily="34" charset="0"/>
              </a:rPr>
              <a:t>Data po normalizaci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Candara" panose="020E0502030303020204" pitchFamily="34" charset="0"/>
              </a:rPr>
              <a:t>(% maximální odpovědi)</a:t>
            </a:r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351902A6-5E18-1D29-4970-F1CD1EBF50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cs-CZ" altLang="cs-CZ" sz="2400"/>
          </a:p>
        </p:txBody>
      </p:sp>
      <p:sp>
        <p:nvSpPr>
          <p:cNvPr id="15365" name="TextovéPole 10">
            <a:extLst>
              <a:ext uri="{FF2B5EF4-FFF2-40B4-BE49-F238E27FC236}">
                <a16:creationId xmlns:a16="http://schemas.microsoft.com/office/drawing/2014/main" id="{C61D7BDC-1C9F-B6D5-89AD-1319AD37E50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83038" y="5157788"/>
            <a:ext cx="5273675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Candara" panose="020E0502030303020204" pitchFamily="34" charset="0"/>
              </a:rPr>
              <a:t>Normalizovaná data po zlogaritmování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>
                <a:latin typeface="Candara" panose="020E0502030303020204" pitchFamily="34" charset="0"/>
              </a:rPr>
              <a:t>koncentrace zkoumané látky</a:t>
            </a:r>
          </a:p>
        </p:txBody>
      </p:sp>
      <p:graphicFrame>
        <p:nvGraphicFramePr>
          <p:cNvPr id="15366" name="Objekt 1">
            <a:extLst>
              <a:ext uri="{FF2B5EF4-FFF2-40B4-BE49-F238E27FC236}">
                <a16:creationId xmlns:a16="http://schemas.microsoft.com/office/drawing/2014/main" id="{E672847F-A93C-85CA-DF17-67DF8E2C28F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92100" y="336550"/>
          <a:ext cx="3956050" cy="292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7" r:id="rId2" imgW="3956451" imgH="2927332" progId="Prism7.Document">
                  <p:embed/>
                </p:oleObj>
              </mc:Choice>
              <mc:Fallback>
                <p:oleObj name="Prism 7" r:id="rId2" imgW="3956451" imgH="2927332" progId="Prism7.Document">
                  <p:embed/>
                  <p:pic>
                    <p:nvPicPr>
                      <p:cNvPr id="15366" name="Objekt 1">
                        <a:extLst>
                          <a:ext uri="{FF2B5EF4-FFF2-40B4-BE49-F238E27FC236}">
                            <a16:creationId xmlns:a16="http://schemas.microsoft.com/office/drawing/2014/main" id="{E672847F-A93C-85CA-DF17-67DF8E2C28F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336550"/>
                        <a:ext cx="3956050" cy="292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TextovéPole 11">
            <a:extLst>
              <a:ext uri="{FF2B5EF4-FFF2-40B4-BE49-F238E27FC236}">
                <a16:creationId xmlns:a16="http://schemas.microsoft.com/office/drawing/2014/main" id="{5AD66F14-9DCE-5F96-9713-6F6177FE7F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3350" y="3197225"/>
            <a:ext cx="17541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cs-CZ" altLang="cs-CZ" sz="2400" b="1">
                <a:latin typeface="Candara" panose="020E0502030303020204" pitchFamily="34" charset="0"/>
              </a:rPr>
              <a:t>Surová data</a:t>
            </a:r>
          </a:p>
        </p:txBody>
      </p:sp>
      <p:graphicFrame>
        <p:nvGraphicFramePr>
          <p:cNvPr id="15368" name="Objekt 2">
            <a:extLst>
              <a:ext uri="{FF2B5EF4-FFF2-40B4-BE49-F238E27FC236}">
                <a16:creationId xmlns:a16="http://schemas.microsoft.com/office/drawing/2014/main" id="{933B6EDF-CF06-A113-6037-693FFB7BBC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621213" y="433388"/>
          <a:ext cx="3997325" cy="2470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7" r:id="rId4" imgW="3997506" imgH="2469936" progId="Prism7.Document">
                  <p:embed/>
                </p:oleObj>
              </mc:Choice>
              <mc:Fallback>
                <p:oleObj name="Prism 7" r:id="rId4" imgW="3997506" imgH="2469936" progId="Prism7.Document">
                  <p:embed/>
                  <p:pic>
                    <p:nvPicPr>
                      <p:cNvPr id="15368" name="Objekt 2">
                        <a:extLst>
                          <a:ext uri="{FF2B5EF4-FFF2-40B4-BE49-F238E27FC236}">
                            <a16:creationId xmlns:a16="http://schemas.microsoft.com/office/drawing/2014/main" id="{933B6EDF-CF06-A113-6037-693FFB7BBC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1213" y="433388"/>
                        <a:ext cx="3997325" cy="2470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kt 5">
            <a:extLst>
              <a:ext uri="{FF2B5EF4-FFF2-40B4-BE49-F238E27FC236}">
                <a16:creationId xmlns:a16="http://schemas.microsoft.com/office/drawing/2014/main" id="{87C7E232-CE52-3AD2-3653-C527D0C656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30188" y="3944938"/>
          <a:ext cx="3997325" cy="2662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rism 7" r:id="rId6" imgW="3997506" imgH="2661899" progId="Prism7.Document">
                  <p:embed/>
                </p:oleObj>
              </mc:Choice>
              <mc:Fallback>
                <p:oleObj name="Prism 7" r:id="rId6" imgW="3997506" imgH="2661899" progId="Prism7.Document">
                  <p:embed/>
                  <p:pic>
                    <p:nvPicPr>
                      <p:cNvPr id="15369" name="Objekt 5">
                        <a:extLst>
                          <a:ext uri="{FF2B5EF4-FFF2-40B4-BE49-F238E27FC236}">
                            <a16:creationId xmlns:a16="http://schemas.microsoft.com/office/drawing/2014/main" id="{87C7E232-CE52-3AD2-3653-C527D0C656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188" y="3944938"/>
                        <a:ext cx="3997325" cy="2662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Nadpis 1">
            <a:extLst>
              <a:ext uri="{FF2B5EF4-FFF2-40B4-BE49-F238E27FC236}">
                <a16:creationId xmlns:a16="http://schemas.microsoft.com/office/drawing/2014/main" id="{412ABCC4-3164-AE58-A21A-B74BC44858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1188" y="188913"/>
            <a:ext cx="7772400" cy="1143000"/>
          </a:xfrm>
        </p:spPr>
        <p:txBody>
          <a:bodyPr/>
          <a:lstStyle/>
          <a:p>
            <a:r>
              <a:rPr lang="cs-CZ" altLang="cs-CZ" sz="4000">
                <a:latin typeface="Candara" panose="020E0502030303020204" pitchFamily="34" charset="0"/>
              </a:rPr>
              <a:t>Normalizace dat</a:t>
            </a:r>
          </a:p>
        </p:txBody>
      </p:sp>
      <p:sp>
        <p:nvSpPr>
          <p:cNvPr id="16387" name="Zástupný symbol pro obsah 2">
            <a:extLst>
              <a:ext uri="{FF2B5EF4-FFF2-40B4-BE49-F238E27FC236}">
                <a16:creationId xmlns:a16="http://schemas.microsoft.com/office/drawing/2014/main" id="{1EA4AB01-06DB-B172-AF58-E0F16CDFB003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982663" y="1165225"/>
            <a:ext cx="3190875" cy="4648200"/>
          </a:xfrm>
        </p:spPr>
        <p:txBody>
          <a:bodyPr/>
          <a:lstStyle/>
          <a:p>
            <a:r>
              <a:rPr lang="cs-CZ" altLang="cs-CZ" sz="2000">
                <a:latin typeface="Candara" panose="020E0502030303020204" pitchFamily="34" charset="0"/>
              </a:rPr>
              <a:t>Normalizovaná hodnota </a:t>
            </a:r>
          </a:p>
          <a:p>
            <a:r>
              <a:rPr lang="cs-CZ" altLang="cs-CZ" sz="2000">
                <a:latin typeface="Candara" panose="020E0502030303020204" pitchFamily="34" charset="0"/>
              </a:rPr>
              <a:t>Škála 0-1 nebo 0-100%</a:t>
            </a:r>
          </a:p>
          <a:p>
            <a:r>
              <a:rPr lang="cs-CZ" altLang="cs-CZ" sz="2000">
                <a:latin typeface="Candara" panose="020E0502030303020204" pitchFamily="34" charset="0"/>
              </a:rPr>
              <a:t>Indikuje softwaru, kde čekat horní a dolní asymptotu křivky dávka odpověď</a:t>
            </a:r>
          </a:p>
          <a:p>
            <a:endParaRPr lang="cs-CZ" altLang="cs-CZ">
              <a:latin typeface="Candara" panose="020E0502030303020204" pitchFamily="34" charset="0"/>
            </a:endParaRPr>
          </a:p>
        </p:txBody>
      </p:sp>
      <p:pic>
        <p:nvPicPr>
          <p:cNvPr id="16388" name="Picture 2" descr="Normalization Formula | Step By Step Guide with Calculation Examples">
            <a:extLst>
              <a:ext uri="{FF2B5EF4-FFF2-40B4-BE49-F238E27FC236}">
                <a16:creationId xmlns:a16="http://schemas.microsoft.com/office/drawing/2014/main" id="{88E6EDE6-5154-DC0A-EB70-D381782E86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8450" y="1309688"/>
            <a:ext cx="3190875" cy="143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57988EF0-1CB6-A0AD-A41B-7D7790960C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5413" y="2997200"/>
            <a:ext cx="3190875" cy="4648200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cs-CZ" altLang="cs-CZ" sz="2000" kern="0" dirty="0">
                <a:latin typeface="Candara" panose="020E0502030303020204" pitchFamily="34" charset="0"/>
              </a:rPr>
              <a:t>X </a:t>
            </a:r>
            <a:r>
              <a:rPr lang="cs-CZ" altLang="cs-CZ" sz="2000" kern="0" dirty="0" err="1">
                <a:latin typeface="Candara" panose="020E0502030303020204" pitchFamily="34" charset="0"/>
              </a:rPr>
              <a:t>normalized</a:t>
            </a:r>
            <a:r>
              <a:rPr lang="cs-CZ" altLang="cs-CZ" sz="2000" kern="0" dirty="0">
                <a:latin typeface="Candara" panose="020E0502030303020204" pitchFamily="34" charset="0"/>
              </a:rPr>
              <a:t> normalizovaná hodnota </a:t>
            </a:r>
          </a:p>
          <a:p>
            <a:pPr>
              <a:defRPr/>
            </a:pPr>
            <a:r>
              <a:rPr lang="cs-CZ" altLang="cs-CZ" sz="2000" kern="0" dirty="0">
                <a:latin typeface="Candara" panose="020E0502030303020204" pitchFamily="34" charset="0"/>
              </a:rPr>
              <a:t>X surová data k normalizaci</a:t>
            </a:r>
          </a:p>
          <a:p>
            <a:pPr>
              <a:defRPr/>
            </a:pPr>
            <a:r>
              <a:rPr lang="cs-CZ" altLang="cs-CZ" sz="2000" kern="0" dirty="0">
                <a:latin typeface="Candara" panose="020E0502030303020204" pitchFamily="34" charset="0"/>
              </a:rPr>
              <a:t>X minimum – průměrná data z kontroly (</a:t>
            </a:r>
            <a:r>
              <a:rPr lang="cs-CZ" altLang="cs-CZ" sz="2000" kern="0" dirty="0" err="1">
                <a:latin typeface="Candara" panose="020E0502030303020204" pitchFamily="34" charset="0"/>
              </a:rPr>
              <a:t>solventové</a:t>
            </a:r>
            <a:r>
              <a:rPr lang="cs-CZ" altLang="cs-CZ" sz="2000" kern="0" dirty="0">
                <a:latin typeface="Candara" panose="020E0502030303020204" pitchFamily="34" charset="0"/>
              </a:rPr>
              <a:t>, negativní)</a:t>
            </a:r>
          </a:p>
          <a:p>
            <a:pPr>
              <a:defRPr/>
            </a:pPr>
            <a:r>
              <a:rPr lang="cs-CZ" altLang="cs-CZ" sz="2000" kern="0" dirty="0">
                <a:latin typeface="Candara" panose="020E0502030303020204" pitchFamily="34" charset="0"/>
              </a:rPr>
              <a:t>X maximum – průměrná hodnota dat maximální odpovědi referenční látky či </a:t>
            </a:r>
          </a:p>
          <a:p>
            <a:pPr>
              <a:defRPr/>
            </a:pPr>
            <a:endParaRPr lang="cs-CZ" altLang="cs-CZ" sz="2000" kern="0" dirty="0">
              <a:latin typeface="Candara" panose="020E0502030303020204" pitchFamily="34" charset="0"/>
            </a:endParaRPr>
          </a:p>
          <a:p>
            <a:pPr>
              <a:defRPr/>
            </a:pPr>
            <a:endParaRPr lang="cs-CZ" altLang="cs-CZ" kern="0" dirty="0">
              <a:latin typeface="Candara" panose="020E0502030303020204" pitchFamily="34" charset="0"/>
            </a:endParaRPr>
          </a:p>
        </p:txBody>
      </p:sp>
      <p:pic>
        <p:nvPicPr>
          <p:cNvPr id="16390" name="Obrázek 11" descr="Obsah obrázku text, bílá tabule&#10;&#10;Popis byl vytvořen automaticky">
            <a:extLst>
              <a:ext uri="{FF2B5EF4-FFF2-40B4-BE49-F238E27FC236}">
                <a16:creationId xmlns:a16="http://schemas.microsoft.com/office/drawing/2014/main" id="{587FF3CC-0457-3AEE-AD4C-001409331A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3" y="3284538"/>
            <a:ext cx="5003800" cy="3338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Nadpis 1">
            <a:extLst>
              <a:ext uri="{FF2B5EF4-FFF2-40B4-BE49-F238E27FC236}">
                <a16:creationId xmlns:a16="http://schemas.microsoft.com/office/drawing/2014/main" id="{EB52E474-A06A-B714-990C-A7F53D67F27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39713"/>
            <a:ext cx="7772400" cy="1143000"/>
          </a:xfrm>
        </p:spPr>
        <p:txBody>
          <a:bodyPr/>
          <a:lstStyle/>
          <a:p>
            <a:r>
              <a:rPr lang="cs-CZ" altLang="cs-CZ" sz="3600" b="1">
                <a:latin typeface="Candara" panose="020E0502030303020204" pitchFamily="34" charset="0"/>
                <a:cs typeface="Times New Roman" panose="02020603050405020304" pitchFamily="18" charset="0"/>
              </a:rPr>
              <a:t>1. Způsob hodnocení -Lineární regrese</a:t>
            </a:r>
            <a:endParaRPr lang="cs-CZ" altLang="cs-CZ" sz="3600">
              <a:latin typeface="Candara" panose="020E0502030303020204" pitchFamily="34" charset="0"/>
            </a:endParaRPr>
          </a:p>
        </p:txBody>
      </p:sp>
      <p:sp>
        <p:nvSpPr>
          <p:cNvPr id="17411" name="Zástupný symbol pro obsah 2">
            <a:extLst>
              <a:ext uri="{FF2B5EF4-FFF2-40B4-BE49-F238E27FC236}">
                <a16:creationId xmlns:a16="http://schemas.microsoft.com/office/drawing/2014/main" id="{B3DF8790-3F9D-FCBA-7F61-1F6A1CA8AD9F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11188" y="1609725"/>
            <a:ext cx="7772400" cy="4648200"/>
          </a:xfrm>
        </p:spPr>
        <p:txBody>
          <a:bodyPr/>
          <a:lstStyle/>
          <a:p>
            <a:r>
              <a:rPr lang="cs-CZ" altLang="cs-CZ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Proložení exponenciálního modelu </a:t>
            </a:r>
            <a:r>
              <a:rPr lang="cs-CZ" altLang="cs-CZ" sz="2400" u="sng" dirty="0">
                <a:solidFill>
                  <a:srgbClr val="FF0000"/>
                </a:solidFill>
                <a:latin typeface="Candara" panose="020E0502030303020204" pitchFamily="34" charset="0"/>
                <a:cs typeface="Times New Roman" panose="02020603050405020304" pitchFamily="18" charset="0"/>
              </a:rPr>
              <a:t>lineární částí </a:t>
            </a:r>
            <a:r>
              <a:rPr lang="cs-CZ" altLang="cs-CZ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křivky dávka-odpověď v excelu</a:t>
            </a:r>
            <a:endParaRPr lang="cs-CZ" altLang="cs-CZ" sz="600" dirty="0">
              <a:latin typeface="Candara" panose="020E0502030303020204" pitchFamily="34" charset="0"/>
            </a:endParaRPr>
          </a:p>
          <a:p>
            <a:r>
              <a:rPr lang="cs-CZ" altLang="cs-CZ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jednoduchý ale nepřesný</a:t>
            </a:r>
          </a:p>
          <a:p>
            <a:r>
              <a:rPr lang="cs-CZ" altLang="cs-CZ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Vhodný pro odhad EC</a:t>
            </a:r>
            <a:r>
              <a:rPr lang="cs-CZ" altLang="cs-CZ" sz="2400" baseline="-25000" dirty="0">
                <a:latin typeface="Candara" panose="020E0502030303020204" pitchFamily="34" charset="0"/>
                <a:cs typeface="Times New Roman" panose="02020603050405020304" pitchFamily="18" charset="0"/>
              </a:rPr>
              <a:t>50</a:t>
            </a:r>
            <a:r>
              <a:rPr lang="cs-CZ" altLang="cs-CZ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 u „hezkých“ křivek</a:t>
            </a:r>
          </a:p>
          <a:p>
            <a:r>
              <a:rPr lang="cs-CZ" altLang="cs-CZ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Nevhodný pro odhad EC</a:t>
            </a:r>
            <a:r>
              <a:rPr lang="cs-CZ" altLang="cs-CZ" sz="2400" baseline="-25000" dirty="0">
                <a:latin typeface="Candara" panose="020E0502030303020204" pitchFamily="34" charset="0"/>
                <a:cs typeface="Times New Roman" panose="02020603050405020304" pitchFamily="18" charset="0"/>
              </a:rPr>
              <a:t>10</a:t>
            </a:r>
            <a:r>
              <a:rPr lang="cs-CZ" altLang="cs-CZ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 či EC</a:t>
            </a:r>
            <a:r>
              <a:rPr lang="cs-CZ" altLang="cs-CZ" sz="2400" baseline="-25000" dirty="0">
                <a:latin typeface="Candara" panose="020E0502030303020204" pitchFamily="34" charset="0"/>
                <a:cs typeface="Times New Roman" panose="02020603050405020304" pitchFamily="18" charset="0"/>
              </a:rPr>
              <a:t>20</a:t>
            </a:r>
            <a:r>
              <a:rPr lang="cs-CZ" altLang="cs-CZ" sz="2400" dirty="0">
                <a:latin typeface="Candara" panose="020E0502030303020204" pitchFamily="34" charset="0"/>
                <a:cs typeface="Times New Roman" panose="02020603050405020304" pitchFamily="18" charset="0"/>
              </a:rPr>
              <a:t> (oblast křivky, která se odchyluje od linearity)</a:t>
            </a:r>
          </a:p>
          <a:p>
            <a:br>
              <a:rPr lang="cs-CZ" altLang="cs-CZ" sz="300" dirty="0">
                <a:latin typeface="Candara" panose="020E0502030303020204" pitchFamily="34" charset="0"/>
              </a:rPr>
            </a:br>
            <a:endParaRPr lang="cs-CZ" altLang="cs-CZ" sz="2400" dirty="0">
              <a:latin typeface="Candara" panose="020E0502030303020204" pitchFamily="34" charset="0"/>
            </a:endParaRPr>
          </a:p>
        </p:txBody>
      </p:sp>
      <p:pic>
        <p:nvPicPr>
          <p:cNvPr id="17412" name="Obrázek 5">
            <a:extLst>
              <a:ext uri="{FF2B5EF4-FFF2-40B4-BE49-F238E27FC236}">
                <a16:creationId xmlns:a16="http://schemas.microsoft.com/office/drawing/2014/main" id="{513A815B-7361-4435-71A8-E549AB5B21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787" y="3734593"/>
            <a:ext cx="3425825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81A7CD5-ED17-A932-6212-EFC9BA42D50D}"/>
              </a:ext>
            </a:extLst>
          </p:cNvPr>
          <p:cNvSpPr txBox="1"/>
          <p:nvPr/>
        </p:nvSpPr>
        <p:spPr>
          <a:xfrm>
            <a:off x="7884368" y="3933825"/>
            <a:ext cx="765175" cy="46196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dirty="0">
                <a:solidFill>
                  <a:schemeClr val="accent6">
                    <a:lumMod val="50000"/>
                  </a:schemeClr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100%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ueprint">
  <a:themeElements>
    <a:clrScheme name="Blueprint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Blueprin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ueprint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ueprint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ueprint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Designs\Blueprint.pot</Template>
  <TotalTime>12918</TotalTime>
  <Words>752</Words>
  <Application>Microsoft Office PowerPoint</Application>
  <PresentationFormat>Předvádění na obrazovce (4:3)</PresentationFormat>
  <Paragraphs>130</Paragraphs>
  <Slides>21</Slides>
  <Notes>5</Notes>
  <HiddenSlides>0</HiddenSlides>
  <MMClips>0</MMClips>
  <ScaleCrop>false</ScaleCrop>
  <HeadingPairs>
    <vt:vector size="8" baseType="variant">
      <vt:variant>
        <vt:lpstr>Použitá písma</vt:lpstr>
      </vt:variant>
      <vt:variant>
        <vt:i4>6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9" baseType="lpstr">
      <vt:lpstr>Times New Roman</vt:lpstr>
      <vt:lpstr>Arial</vt:lpstr>
      <vt:lpstr>Candara</vt:lpstr>
      <vt:lpstr>Aharoni</vt:lpstr>
      <vt:lpstr>STHupo</vt:lpstr>
      <vt:lpstr>Wingdings</vt:lpstr>
      <vt:lpstr>Blueprint</vt:lpstr>
      <vt:lpstr>GraphPad Prism 7 Project</vt:lpstr>
      <vt:lpstr>Prezentace aplikace PowerPoint</vt:lpstr>
      <vt:lpstr>Závislost dávka-odpověd</vt:lpstr>
      <vt:lpstr>Křivky dávka-odpověď</vt:lpstr>
      <vt:lpstr>Prezentace aplikace PowerPoint</vt:lpstr>
      <vt:lpstr>Křivky dávka-odpověď</vt:lpstr>
      <vt:lpstr>Prezentace aplikace PowerPoint</vt:lpstr>
      <vt:lpstr>Prezentace aplikace PowerPoint</vt:lpstr>
      <vt:lpstr>Normalizace dat</vt:lpstr>
      <vt:lpstr>1. Způsob hodnocení -Lineární regrese</vt:lpstr>
      <vt:lpstr>2. Způsob hodnocení –probitová transformace</vt:lpstr>
      <vt:lpstr>Tabulka pro probitovou transformaci</vt:lpstr>
      <vt:lpstr>3. Způsob hodnocení – Nelineární regrese (logit) </vt:lpstr>
      <vt:lpstr>Prezentace aplikace PowerPoint</vt:lpstr>
      <vt:lpstr>GraphPad Prism –odhad EC50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P402 Building Surveys And Bulk Sampling For Analysis</dc:title>
  <dc:creator>A</dc:creator>
  <cp:lastModifiedBy>Jiří Novák</cp:lastModifiedBy>
  <cp:revision>218</cp:revision>
  <dcterms:created xsi:type="dcterms:W3CDTF">2002-12-10T00:58:35Z</dcterms:created>
  <dcterms:modified xsi:type="dcterms:W3CDTF">2022-10-25T06:16:04Z</dcterms:modified>
</cp:coreProperties>
</file>