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9"/>
  </p:notesMasterIdLst>
  <p:handoutMasterIdLst>
    <p:handoutMasterId r:id="rId40"/>
  </p:handoutMasterIdLst>
  <p:sldIdLst>
    <p:sldId id="385" r:id="rId2"/>
    <p:sldId id="471" r:id="rId3"/>
    <p:sldId id="459" r:id="rId4"/>
    <p:sldId id="466" r:id="rId5"/>
    <p:sldId id="462" r:id="rId6"/>
    <p:sldId id="464" r:id="rId7"/>
    <p:sldId id="465" r:id="rId8"/>
    <p:sldId id="472" r:id="rId9"/>
    <p:sldId id="473" r:id="rId10"/>
    <p:sldId id="501" r:id="rId11"/>
    <p:sldId id="502" r:id="rId12"/>
    <p:sldId id="474" r:id="rId13"/>
    <p:sldId id="478" r:id="rId14"/>
    <p:sldId id="512" r:id="rId15"/>
    <p:sldId id="513" r:id="rId16"/>
    <p:sldId id="477" r:id="rId17"/>
    <p:sldId id="521" r:id="rId18"/>
    <p:sldId id="514" r:id="rId19"/>
    <p:sldId id="475" r:id="rId20"/>
    <p:sldId id="511" r:id="rId21"/>
    <p:sldId id="515" r:id="rId22"/>
    <p:sldId id="516" r:id="rId23"/>
    <p:sldId id="517" r:id="rId24"/>
    <p:sldId id="518" r:id="rId25"/>
    <p:sldId id="520" r:id="rId26"/>
    <p:sldId id="519" r:id="rId27"/>
    <p:sldId id="259" r:id="rId28"/>
    <p:sldId id="348" r:id="rId29"/>
    <p:sldId id="352" r:id="rId30"/>
    <p:sldId id="311" r:id="rId31"/>
    <p:sldId id="354" r:id="rId32"/>
    <p:sldId id="358" r:id="rId33"/>
    <p:sldId id="320" r:id="rId34"/>
    <p:sldId id="317" r:id="rId35"/>
    <p:sldId id="318" r:id="rId36"/>
    <p:sldId id="581" r:id="rId37"/>
    <p:sldId id="500" r:id="rId38"/>
  </p:sldIdLst>
  <p:sldSz cx="9144000" cy="6858000" type="screen4x3"/>
  <p:notesSz cx="6735763" cy="98663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78">
          <p15:clr>
            <a:srgbClr val="A4A3A4"/>
          </p15:clr>
        </p15:guide>
        <p15:guide id="2" orient="horz" pos="1706">
          <p15:clr>
            <a:srgbClr val="A4A3A4"/>
          </p15:clr>
        </p15:guide>
        <p15:guide id="3" orient="horz" pos="2840">
          <p15:clr>
            <a:srgbClr val="A4A3A4"/>
          </p15:clr>
        </p15:guide>
        <p15:guide id="4" orient="horz" pos="3884">
          <p15:clr>
            <a:srgbClr val="A4A3A4"/>
          </p15:clr>
        </p15:guide>
        <p15:guide id="5" pos="208">
          <p15:clr>
            <a:srgbClr val="A4A3A4"/>
          </p15:clr>
        </p15:guide>
        <p15:guide id="6" pos="2018">
          <p15:clr>
            <a:srgbClr val="A4A3A4"/>
          </p15:clr>
        </p15:guide>
        <p15:guide id="7" pos="5556">
          <p15:clr>
            <a:srgbClr val="A4A3A4"/>
          </p15:clr>
        </p15:guide>
        <p15:guide id="8"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8D3"/>
    <a:srgbClr val="500778"/>
    <a:srgbClr val="1F78B4"/>
    <a:srgbClr val="FB9A99"/>
    <a:srgbClr val="33A02C"/>
    <a:srgbClr val="FDBF6F"/>
    <a:srgbClr val="A6CEE3"/>
    <a:srgbClr val="F3950B"/>
    <a:srgbClr val="DC8402"/>
    <a:srgbClr val="FC97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658" autoAdjust="0"/>
  </p:normalViewPr>
  <p:slideViewPr>
    <p:cSldViewPr snapToGrid="0">
      <p:cViewPr varScale="1">
        <p:scale>
          <a:sx n="87" d="100"/>
          <a:sy n="87" d="100"/>
        </p:scale>
        <p:origin x="2226" y="84"/>
      </p:cViewPr>
      <p:guideLst>
        <p:guide orient="horz" pos="578"/>
        <p:guide orient="horz" pos="1706"/>
        <p:guide orient="horz" pos="2840"/>
        <p:guide orient="horz" pos="3884"/>
        <p:guide pos="208"/>
        <p:guide pos="2018"/>
        <p:guide pos="5556"/>
        <p:guide pos="3742"/>
      </p:guideLst>
    </p:cSldViewPr>
  </p:slideViewPr>
  <p:outlineViewPr>
    <p:cViewPr>
      <p:scale>
        <a:sx n="33" d="100"/>
        <a:sy n="33" d="100"/>
      </p:scale>
      <p:origin x="0" y="0"/>
    </p:cViewPr>
  </p:outlineViewPr>
  <p:notesTextViewPr>
    <p:cViewPr>
      <p:scale>
        <a:sx n="3" d="2"/>
        <a:sy n="3" d="2"/>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atin typeface="Arial" pitchFamily="34" charset="0"/>
              </a:defRPr>
            </a:lvl1pPr>
          </a:lstStyle>
          <a:p>
            <a:pPr>
              <a:defRPr/>
            </a:pPr>
            <a:endParaRPr lang="en-GB"/>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atin typeface="Arial" pitchFamily="34" charset="0"/>
              </a:defRPr>
            </a:lvl1pPr>
          </a:lstStyle>
          <a:p>
            <a:pPr>
              <a:defRPr/>
            </a:pPr>
            <a:fld id="{888B791E-F24E-4BCC-8A8F-5B1D608BB92A}" type="datetimeFigureOut">
              <a:rPr lang="en-GB"/>
              <a:pPr>
                <a:defRPr/>
              </a:pPr>
              <a:t>07/11/2022</a:t>
            </a:fld>
            <a:endParaRPr lang="en-GB"/>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GB"/>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atin typeface="Arial" pitchFamily="34" charset="0"/>
              </a:defRPr>
            </a:lvl1pPr>
          </a:lstStyle>
          <a:p>
            <a:pPr>
              <a:defRPr/>
            </a:pPr>
            <a:fld id="{C088EB8E-5DFC-4C25-9626-58CC7153D269}" type="slidenum">
              <a:rPr lang="en-GB"/>
              <a:pPr>
                <a:defRPr/>
              </a:pPr>
              <a:t>‹#›</a:t>
            </a:fld>
            <a:endParaRPr lang="en-GB"/>
          </a:p>
        </p:txBody>
      </p:sp>
    </p:spTree>
    <p:extLst>
      <p:ext uri="{BB962C8B-B14F-4D97-AF65-F5344CB8AC3E}">
        <p14:creationId xmlns:p14="http://schemas.microsoft.com/office/powerpoint/2010/main" val="419910508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atin typeface="Arial" pitchFamily="34" charset="0"/>
              </a:defRPr>
            </a:lvl1pPr>
          </a:lstStyle>
          <a:p>
            <a:pPr>
              <a:defRPr/>
            </a:pPr>
            <a:endParaRPr lang="en-GB"/>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atin typeface="Arial" pitchFamily="34" charset="0"/>
              </a:defRPr>
            </a:lvl1pPr>
          </a:lstStyle>
          <a:p>
            <a:pPr>
              <a:defRPr/>
            </a:pPr>
            <a:fld id="{74B1509D-2F64-49A6-8BA1-1D88F3C9C2E9}" type="datetimeFigureOut">
              <a:rPr lang="en-GB"/>
              <a:pPr>
                <a:defRPr/>
              </a:pPr>
              <a:t>07/11/2022</a:t>
            </a:fld>
            <a:endParaRPr lang="en-GB"/>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GB"/>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atin typeface="Arial" pitchFamily="34" charset="0"/>
              </a:defRPr>
            </a:lvl1pPr>
          </a:lstStyle>
          <a:p>
            <a:pPr>
              <a:defRPr/>
            </a:pPr>
            <a:fld id="{0DC434A6-1F13-4A05-9F94-6C4B9897E126}" type="slidenum">
              <a:rPr lang="en-GB"/>
              <a:pPr>
                <a:defRPr/>
              </a:pPr>
              <a:t>‹#›</a:t>
            </a:fld>
            <a:endParaRPr lang="en-GB"/>
          </a:p>
        </p:txBody>
      </p:sp>
    </p:spTree>
    <p:extLst>
      <p:ext uri="{BB962C8B-B14F-4D97-AF65-F5344CB8AC3E}">
        <p14:creationId xmlns:p14="http://schemas.microsoft.com/office/powerpoint/2010/main" val="305358625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ic.nhs.uk/statistics-and-data-collections/health-and-lifestyles-related-surveys/health-survey-for-england/health-survey-for-england--2010-trend-tables"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The rising expectations of the past 150 years have led to a shift away from viewing health in terms of survival when life</a:t>
            </a:r>
            <a:r>
              <a:rPr lang="en-US" sz="1200" kern="1200" baseline="0" dirty="0">
                <a:solidFill>
                  <a:schemeClr val="tx1"/>
                </a:solidFill>
                <a:effectLst/>
                <a:latin typeface="+mn-lt"/>
                <a:ea typeface="+mn-ea"/>
                <a:cs typeface="+mn-cs"/>
              </a:rPr>
              <a:t> expectancy was about 40 years in most countries</a:t>
            </a:r>
            <a:r>
              <a:rPr lang="en-US" sz="1200" kern="1200" dirty="0">
                <a:solidFill>
                  <a:schemeClr val="tx1"/>
                </a:solidFill>
                <a:effectLst/>
                <a:latin typeface="+mn-lt"/>
                <a:ea typeface="+mn-ea"/>
                <a:cs typeface="+mn-cs"/>
              </a:rPr>
              <a:t>, through a phase of defining it in terms of freedom from disease, thence to an emphasis on the person’s ability to perform his daily activities, and more recently to an emphasis on positive themes of happiness, social and emotional well-being (</a:t>
            </a:r>
            <a:r>
              <a:rPr lang="en-US" sz="1200" kern="1200" dirty="0" err="1">
                <a:solidFill>
                  <a:schemeClr val="tx1"/>
                </a:solidFill>
                <a:effectLst/>
                <a:latin typeface="+mn-lt"/>
                <a:ea typeface="+mn-ea"/>
                <a:cs typeface="+mn-cs"/>
              </a:rPr>
              <a:t>pocit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pohody</a:t>
            </a:r>
            <a:r>
              <a:rPr lang="en-US" sz="1200" kern="1200" dirty="0">
                <a:solidFill>
                  <a:schemeClr val="tx1"/>
                </a:solidFill>
                <a:effectLst/>
                <a:latin typeface="+mn-lt"/>
                <a:ea typeface="+mn-ea"/>
                <a:cs typeface="+mn-cs"/>
              </a:rPr>
              <a:t>), and quality of life.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819902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a:ln/>
        </p:spPr>
      </p:sp>
      <p:sp>
        <p:nvSpPr>
          <p:cNvPr id="157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57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A139783-39EC-424E-9197-E7B2EEC9B313}" type="slidenum">
              <a:rPr lang="en-GB" altLang="en-US" smtClean="0"/>
              <a:pPr eaLnBrk="1" hangingPunct="1"/>
              <a:t>31</a:t>
            </a:fld>
            <a:endParaRPr lang="en-GB" altLang="en-US"/>
          </a:p>
        </p:txBody>
      </p:sp>
    </p:spTree>
    <p:extLst>
      <p:ext uri="{BB962C8B-B14F-4D97-AF65-F5344CB8AC3E}">
        <p14:creationId xmlns:p14="http://schemas.microsoft.com/office/powerpoint/2010/main" val="2309345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340EAA4-F8A6-4F28-8879-9A7D4E9E32C4}" type="slidenum">
              <a:rPr lang="en-GB" altLang="en-US" smtClean="0"/>
              <a:pPr>
                <a:spcBef>
                  <a:spcPct val="0"/>
                </a:spcBef>
              </a:pPr>
              <a:t>36</a:t>
            </a:fld>
            <a:endParaRPr lang="en-GB" altLang="en-US"/>
          </a:p>
        </p:txBody>
      </p:sp>
    </p:spTree>
    <p:extLst>
      <p:ext uri="{BB962C8B-B14F-4D97-AF65-F5344CB8AC3E}">
        <p14:creationId xmlns:p14="http://schemas.microsoft.com/office/powerpoint/2010/main" val="2087700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Define ill health, disability, </a:t>
            </a:r>
          </a:p>
          <a:p>
            <a:endParaRPr lang="en-US" dirty="0"/>
          </a:p>
          <a:p>
            <a:r>
              <a:rPr lang="en-US" dirty="0"/>
              <a:t>Hands</a:t>
            </a:r>
            <a:r>
              <a:rPr lang="en-US" baseline="0" dirty="0"/>
              <a:t> up if you meet that definition of health?</a:t>
            </a:r>
          </a:p>
          <a:p>
            <a:r>
              <a:rPr lang="en-US" baseline="0" dirty="0"/>
              <a:t>Is health positive and negative? Can we measure health on a continuum? </a:t>
            </a:r>
          </a:p>
          <a:p>
            <a:r>
              <a:rPr lang="en-US" baseline="0" dirty="0"/>
              <a:t>Is health different from disease, illness or sickness</a:t>
            </a:r>
          </a:p>
        </p:txBody>
      </p:sp>
    </p:spTree>
    <p:extLst>
      <p:ext uri="{BB962C8B-B14F-4D97-AF65-F5344CB8AC3E}">
        <p14:creationId xmlns:p14="http://schemas.microsoft.com/office/powerpoint/2010/main" val="3164411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Huber: </a:t>
            </a:r>
            <a:r>
              <a:rPr lang="en-GB" dirty="0" err="1"/>
              <a:t>schopnost</a:t>
            </a:r>
            <a:r>
              <a:rPr lang="en-GB" dirty="0"/>
              <a:t> </a:t>
            </a:r>
            <a:r>
              <a:rPr lang="en-GB" dirty="0" err="1"/>
              <a:t>adaptace</a:t>
            </a:r>
            <a:r>
              <a:rPr lang="en-GB" baseline="0" dirty="0"/>
              <a:t> </a:t>
            </a:r>
            <a:r>
              <a:rPr lang="en-GB" baseline="0" dirty="0" err="1"/>
              <a:t>tvari</a:t>
            </a:r>
            <a:r>
              <a:rPr lang="en-GB" baseline="0" dirty="0"/>
              <a:t> v </a:t>
            </a:r>
            <a:r>
              <a:rPr lang="en-GB" baseline="0" dirty="0" err="1"/>
              <a:t>tvar</a:t>
            </a:r>
            <a:r>
              <a:rPr lang="en-GB" baseline="0" dirty="0"/>
              <a:t> </a:t>
            </a:r>
            <a:r>
              <a:rPr lang="en-GB" baseline="0" dirty="0" err="1"/>
              <a:t>socialnim</a:t>
            </a:r>
            <a:r>
              <a:rPr lang="en-GB" baseline="0" dirty="0"/>
              <a:t>, </a:t>
            </a:r>
            <a:r>
              <a:rPr lang="en-GB" baseline="0" dirty="0" err="1"/>
              <a:t>fyzickym</a:t>
            </a:r>
            <a:r>
              <a:rPr lang="en-GB" baseline="0" dirty="0"/>
              <a:t> a </a:t>
            </a:r>
            <a:r>
              <a:rPr lang="en-GB" baseline="0" dirty="0" err="1"/>
              <a:t>emocnim</a:t>
            </a:r>
            <a:r>
              <a:rPr lang="en-GB" baseline="0" dirty="0"/>
              <a:t> </a:t>
            </a:r>
            <a:r>
              <a:rPr lang="en-GB" baseline="0" dirty="0" err="1"/>
              <a:t>vyzvam</a:t>
            </a:r>
            <a:r>
              <a:rPr lang="en-GB" baseline="0" dirty="0"/>
              <a:t>. </a:t>
            </a:r>
          </a:p>
          <a:p>
            <a:r>
              <a:rPr lang="en-GB" baseline="0" dirty="0" err="1"/>
              <a:t>Vidime</a:t>
            </a:r>
            <a:r>
              <a:rPr lang="en-GB" baseline="0" dirty="0"/>
              <a:t>, </a:t>
            </a:r>
            <a:r>
              <a:rPr lang="en-GB" baseline="0" dirty="0" err="1"/>
              <a:t>ze</a:t>
            </a:r>
            <a:r>
              <a:rPr lang="en-GB" baseline="0" dirty="0"/>
              <a:t> ta </a:t>
            </a:r>
            <a:r>
              <a:rPr lang="en-GB" baseline="0" dirty="0" err="1"/>
              <a:t>definice</a:t>
            </a:r>
            <a:r>
              <a:rPr lang="en-GB" baseline="0" dirty="0"/>
              <a:t> </a:t>
            </a:r>
            <a:r>
              <a:rPr lang="en-GB" baseline="0" dirty="0" err="1"/>
              <a:t>zdravi</a:t>
            </a:r>
            <a:r>
              <a:rPr lang="en-GB" baseline="0" dirty="0"/>
              <a:t> se stave </a:t>
            </a:r>
            <a:r>
              <a:rPr lang="en-GB" baseline="0" dirty="0" err="1"/>
              <a:t>cim</a:t>
            </a:r>
            <a:r>
              <a:rPr lang="en-GB" baseline="0" dirty="0"/>
              <a:t> dal </a:t>
            </a:r>
            <a:r>
              <a:rPr lang="en-GB" baseline="0" dirty="0" err="1"/>
              <a:t>vic</a:t>
            </a:r>
            <a:r>
              <a:rPr lang="en-GB" baseline="0" dirty="0"/>
              <a:t> </a:t>
            </a:r>
            <a:r>
              <a:rPr lang="en-GB" baseline="0" dirty="0" err="1"/>
              <a:t>obecnejsi</a:t>
            </a:r>
            <a:endParaRPr lang="en-GB" dirty="0"/>
          </a:p>
        </p:txBody>
      </p:sp>
    </p:spTree>
    <p:extLst>
      <p:ext uri="{BB962C8B-B14F-4D97-AF65-F5344CB8AC3E}">
        <p14:creationId xmlns:p14="http://schemas.microsoft.com/office/powerpoint/2010/main" val="1830299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No single measure can</a:t>
            </a:r>
            <a:r>
              <a:rPr lang="en-US" sz="1200" kern="1200" baseline="0" dirty="0">
                <a:solidFill>
                  <a:schemeClr val="tx1"/>
                </a:solidFill>
                <a:effectLst/>
                <a:latin typeface="+mn-lt"/>
                <a:ea typeface="+mn-ea"/>
                <a:cs typeface="+mn-cs"/>
              </a:rPr>
              <a:t> capture the health of the nation</a:t>
            </a:r>
            <a:endParaRPr lang="en-US" sz="1200" kern="1200" dirty="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wide array of measures from which to choose.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However, most of the commonly used measures have a shared goal: to meaningfully quantify and </a:t>
            </a:r>
            <a:r>
              <a:rPr lang="en-US" sz="1200" kern="1200" dirty="0" err="1">
                <a:solidFill>
                  <a:schemeClr val="tx1"/>
                </a:solidFill>
                <a:effectLst/>
                <a:latin typeface="+mn-lt"/>
                <a:ea typeface="+mn-ea"/>
                <a:cs typeface="+mn-cs"/>
              </a:rPr>
              <a:t>summarise</a:t>
            </a:r>
            <a:r>
              <a:rPr lang="en-US" sz="1200" kern="1200" dirty="0">
                <a:solidFill>
                  <a:schemeClr val="tx1"/>
                </a:solidFill>
                <a:effectLst/>
                <a:latin typeface="+mn-lt"/>
                <a:ea typeface="+mn-ea"/>
                <a:cs typeface="+mn-cs"/>
              </a:rPr>
              <a:t> some dimension of health or disease in a population.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However, measures such as mortality rates and life expectancy only capture part of a community’s experience of health and disease </a:t>
            </a: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 Most health outcome negative, but very few people have these conditions which leaves about 80% population healthy, but we don</a:t>
            </a:r>
            <a:r>
              <a:rPr lang="fr-FR" baseline="0" dirty="0"/>
              <a:t>’</a:t>
            </a:r>
            <a:r>
              <a:rPr lang="en-US" baseline="0" dirty="0"/>
              <a:t>t know how healthy.</a:t>
            </a: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r>
              <a:rPr lang="en-US" dirty="0"/>
              <a:t>Have moved</a:t>
            </a:r>
            <a:r>
              <a:rPr lang="en-US" baseline="0" dirty="0"/>
              <a:t> on from measuring inputs and throughputs in health systems such as number of people seen within certain time frame because they don’t necessarily mean the population health is better.</a:t>
            </a:r>
            <a:endParaRPr lang="en-US" dirty="0"/>
          </a:p>
        </p:txBody>
      </p:sp>
    </p:spTree>
    <p:extLst>
      <p:ext uri="{BB962C8B-B14F-4D97-AF65-F5344CB8AC3E}">
        <p14:creationId xmlns:p14="http://schemas.microsoft.com/office/powerpoint/2010/main" val="448051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02683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GB" altLang="en-US">
                <a:ea typeface="ＭＳ Ｐゴシック" panose="020B0600070205080204" pitchFamily="34" charset="-128"/>
              </a:rPr>
              <a:t>Healthy weight prevalence is much lower for men than for women (even though obesity prevalence is marginally higher for women than for men). This is because there is a much higher prevalence of overweight in men than in women.</a:t>
            </a:r>
          </a:p>
          <a:p>
            <a:pPr eaLnBrk="1" hangingPunct="1">
              <a:spcBef>
                <a:spcPct val="0"/>
              </a:spcBef>
            </a:pPr>
            <a:endParaRPr lang="en-GB" altLang="en-US">
              <a:ea typeface="ＭＳ Ｐゴシック" panose="020B0600070205080204" pitchFamily="34" charset="-128"/>
            </a:endParaRPr>
          </a:p>
          <a:p>
            <a:pPr eaLnBrk="1" hangingPunct="1">
              <a:spcBef>
                <a:spcPct val="0"/>
              </a:spcBef>
            </a:pPr>
            <a:r>
              <a:rPr lang="en-GB" altLang="en-US">
                <a:ea typeface="ＭＳ Ｐゴシック" panose="020B0600070205080204" pitchFamily="34" charset="-128"/>
              </a:rPr>
              <a:t>The published Health Survey for England data used to produce this chart are available from:</a:t>
            </a:r>
          </a:p>
          <a:p>
            <a:pPr eaLnBrk="1" hangingPunct="1">
              <a:spcBef>
                <a:spcPct val="0"/>
              </a:spcBef>
            </a:pPr>
            <a:r>
              <a:rPr lang="en-GB" altLang="en-US">
                <a:hlinkClick r:id="rId3"/>
              </a:rPr>
              <a:t>http://www.ic.nhs.uk/statistics-and-data-collections/health-and-lifestyles-related-surveys/health-survey-for-england/health-survey-for-england--2010-trend-tables</a:t>
            </a:r>
            <a:r>
              <a:rPr lang="en-GB" altLang="en-US">
                <a:ea typeface="ＭＳ Ｐゴシック" panose="020B0600070205080204" pitchFamily="34" charset="-128"/>
              </a:rPr>
              <a:t> </a:t>
            </a:r>
          </a:p>
          <a:p>
            <a:pPr eaLnBrk="1" hangingPunct="1">
              <a:spcBef>
                <a:spcPct val="0"/>
              </a:spcBef>
            </a:pPr>
            <a:endParaRPr lang="en-GB" altLang="en-US">
              <a:ea typeface="ＭＳ Ｐゴシック" panose="020B0600070205080204" pitchFamily="34" charset="-128"/>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A06E5A4-F427-42C4-89B1-F9AB054B2268}" type="slidenum">
              <a:rPr lang="en-GB" altLang="en-US" smtClean="0">
                <a:ea typeface="ＭＳ Ｐゴシック" panose="020B0600070205080204" pitchFamily="34" charset="-128"/>
              </a:rPr>
              <a:pPr/>
              <a:t>17</a:t>
            </a:fld>
            <a:endParaRPr lang="en-GB" altLang="en-US">
              <a:ea typeface="ＭＳ Ｐゴシック" panose="020B0600070205080204" pitchFamily="34" charset="-128"/>
            </a:endParaRPr>
          </a:p>
        </p:txBody>
      </p:sp>
    </p:spTree>
    <p:extLst>
      <p:ext uri="{BB962C8B-B14F-4D97-AF65-F5344CB8AC3E}">
        <p14:creationId xmlns:p14="http://schemas.microsoft.com/office/powerpoint/2010/main" val="925782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Cumulative </a:t>
            </a:r>
            <a:r>
              <a:rPr lang="en-US" dirty="0" err="1"/>
              <a:t>indicidence</a:t>
            </a:r>
            <a:r>
              <a:rPr lang="en-US" baseline="0" dirty="0"/>
              <a:t> and incidence rate</a:t>
            </a:r>
            <a:endParaRPr lang="en-US" dirty="0"/>
          </a:p>
        </p:txBody>
      </p:sp>
    </p:spTree>
    <p:extLst>
      <p:ext uri="{BB962C8B-B14F-4D97-AF65-F5344CB8AC3E}">
        <p14:creationId xmlns:p14="http://schemas.microsoft.com/office/powerpoint/2010/main" val="2446719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ln/>
        </p:spPr>
      </p:sp>
      <p:sp>
        <p:nvSpPr>
          <p:cNvPr id="135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35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28B21F2-5B6B-41CA-9216-E9198C8C1B63}" type="slidenum">
              <a:rPr lang="en-GB" altLang="en-US" smtClean="0"/>
              <a:pPr eaLnBrk="1" hangingPunct="1"/>
              <a:t>28</a:t>
            </a:fld>
            <a:endParaRPr lang="en-GB" altLang="en-US"/>
          </a:p>
        </p:txBody>
      </p:sp>
    </p:spTree>
    <p:extLst>
      <p:ext uri="{BB962C8B-B14F-4D97-AF65-F5344CB8AC3E}">
        <p14:creationId xmlns:p14="http://schemas.microsoft.com/office/powerpoint/2010/main" val="3023277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a:ln/>
        </p:spPr>
      </p:sp>
      <p:sp>
        <p:nvSpPr>
          <p:cNvPr id="152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52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D078BAE-F6C5-444F-87AC-AC1847640B48}" type="slidenum">
              <a:rPr lang="en-GB" altLang="en-US" smtClean="0"/>
              <a:pPr eaLnBrk="1" hangingPunct="1"/>
              <a:t>29</a:t>
            </a:fld>
            <a:endParaRPr lang="en-GB" altLang="en-US"/>
          </a:p>
        </p:txBody>
      </p:sp>
    </p:spTree>
    <p:extLst>
      <p:ext uri="{BB962C8B-B14F-4D97-AF65-F5344CB8AC3E}">
        <p14:creationId xmlns:p14="http://schemas.microsoft.com/office/powerpoint/2010/main" val="25886132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4" descr="Orange_716_ppt_small"/>
          <p:cNvPicPr>
            <a:picLocks noChangeAspect="1" noChangeArrowheads="1"/>
          </p:cNvPicPr>
          <p:nvPr userDrawn="1"/>
        </p:nvPicPr>
        <p:blipFill>
          <a:blip r:embed="rId2">
            <a:duotone>
              <a:prstClr val="black"/>
              <a:srgbClr val="500778">
                <a:tint val="45000"/>
                <a:satMod val="400000"/>
              </a:srgbClr>
            </a:duotone>
            <a:extLst>
              <a:ext uri="{28A0092B-C50C-407E-A947-70E740481C1C}">
                <a14:useLocalDpi xmlns:a14="http://schemas.microsoft.com/office/drawing/2010/main" val="0"/>
              </a:ext>
            </a:extLst>
          </a:blip>
          <a:srcRect l="21991" t="33252" r="3369"/>
          <a:stretch>
            <a:fillRect/>
          </a:stretch>
        </p:blipFill>
        <p:spPr bwMode="auto">
          <a:xfrm>
            <a:off x="0" y="-7938"/>
            <a:ext cx="9144000" cy="130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323850" y="1484313"/>
            <a:ext cx="8496300" cy="1368425"/>
          </a:xfrm>
        </p:spPr>
        <p:txBody>
          <a:bodyPr/>
          <a:lstStyle>
            <a:lvl1pPr>
              <a:defRPr/>
            </a:lvl1pPr>
          </a:lstStyle>
          <a:p>
            <a:pPr lvl="0"/>
            <a:r>
              <a:rPr lang="en-US" altLang="en-US" noProof="0"/>
              <a:t>Click to edit Master title style</a:t>
            </a:r>
          </a:p>
        </p:txBody>
      </p:sp>
      <p:sp>
        <p:nvSpPr>
          <p:cNvPr id="4099" name="Rectangle 3"/>
          <p:cNvSpPr>
            <a:spLocks noGrp="1" noChangeArrowheads="1"/>
          </p:cNvSpPr>
          <p:nvPr>
            <p:ph type="subTitle" idx="1"/>
          </p:nvPr>
        </p:nvSpPr>
        <p:spPr>
          <a:xfrm>
            <a:off x="323850" y="3068638"/>
            <a:ext cx="8496300" cy="3097212"/>
          </a:xfrm>
        </p:spPr>
        <p:txBody>
          <a:bodyPr/>
          <a:lstStyle>
            <a:lvl1pPr marL="0" indent="0">
              <a:buFontTx/>
              <a:buNone/>
              <a:defRPr/>
            </a:lvl1pPr>
          </a:lstStyle>
          <a:p>
            <a:pPr lvl="0"/>
            <a:r>
              <a:rPr lang="en-US" altLang="en-US" noProof="0"/>
              <a:t>Click to edit Master subtitle style</a:t>
            </a:r>
          </a:p>
        </p:txBody>
      </p:sp>
      <p:sp>
        <p:nvSpPr>
          <p:cNvPr id="5" name="Rectangle 9"/>
          <p:cNvSpPr>
            <a:spLocks noGrp="1" noChangeArrowheads="1"/>
          </p:cNvSpPr>
          <p:nvPr>
            <p:ph type="ftr" sz="quarter" idx="10"/>
          </p:nvPr>
        </p:nvSpPr>
        <p:spPr bwMode="auto">
          <a:xfrm>
            <a:off x="323850" y="6245225"/>
            <a:ext cx="84963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1400">
                <a:latin typeface="Arial" pitchFamily="34" charset="0"/>
              </a:defRPr>
            </a:lvl1pPr>
          </a:lstStyle>
          <a:p>
            <a:pPr>
              <a:defRPr/>
            </a:pPr>
            <a:endParaRPr lang="en-US" altLang="en-US"/>
          </a:p>
        </p:txBody>
      </p:sp>
    </p:spTree>
    <p:extLst>
      <p:ext uri="{BB962C8B-B14F-4D97-AF65-F5344CB8AC3E}">
        <p14:creationId xmlns:p14="http://schemas.microsoft.com/office/powerpoint/2010/main" val="3280489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6"/>
          <p:cNvSpPr>
            <a:spLocks noGrp="1" noChangeArrowheads="1"/>
          </p:cNvSpPr>
          <p:nvPr>
            <p:ph type="sldNum" sz="quarter" idx="10"/>
          </p:nvPr>
        </p:nvSpPr>
        <p:spPr>
          <a:ln/>
        </p:spPr>
        <p:txBody>
          <a:bodyPr/>
          <a:lstStyle>
            <a:lvl1pPr>
              <a:defRPr/>
            </a:lvl1pPr>
          </a:lstStyle>
          <a:p>
            <a:pPr>
              <a:defRPr/>
            </a:pPr>
            <a:fld id="{C639DF31-7629-4E0D-8A13-44FF669A996E}" type="slidenum">
              <a:rPr lang="en-US" altLang="en-US"/>
              <a:pPr>
                <a:defRPr/>
              </a:pPr>
              <a:t>‹#›</a:t>
            </a:fld>
            <a:endParaRPr lang="en-US" altLang="en-US"/>
          </a:p>
        </p:txBody>
      </p:sp>
    </p:spTree>
    <p:extLst>
      <p:ext uri="{BB962C8B-B14F-4D97-AF65-F5344CB8AC3E}">
        <p14:creationId xmlns:p14="http://schemas.microsoft.com/office/powerpoint/2010/main" val="846436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7663" y="908050"/>
            <a:ext cx="2122487" cy="52578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30200" y="908050"/>
            <a:ext cx="6215063"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6"/>
          <p:cNvSpPr>
            <a:spLocks noGrp="1" noChangeArrowheads="1"/>
          </p:cNvSpPr>
          <p:nvPr>
            <p:ph type="sldNum" sz="quarter" idx="10"/>
          </p:nvPr>
        </p:nvSpPr>
        <p:spPr>
          <a:ln/>
        </p:spPr>
        <p:txBody>
          <a:bodyPr/>
          <a:lstStyle>
            <a:lvl1pPr>
              <a:defRPr/>
            </a:lvl1pPr>
          </a:lstStyle>
          <a:p>
            <a:pPr>
              <a:defRPr/>
            </a:pPr>
            <a:fld id="{8865F5D1-DF8E-45A9-BB05-C1CA1C16A542}" type="slidenum">
              <a:rPr lang="en-US" altLang="en-US"/>
              <a:pPr>
                <a:defRPr/>
              </a:pPr>
              <a:t>‹#›</a:t>
            </a:fld>
            <a:endParaRPr lang="en-US" altLang="en-US"/>
          </a:p>
        </p:txBody>
      </p:sp>
    </p:spTree>
    <p:extLst>
      <p:ext uri="{BB962C8B-B14F-4D97-AF65-F5344CB8AC3E}">
        <p14:creationId xmlns:p14="http://schemas.microsoft.com/office/powerpoint/2010/main" val="64727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0200" y="908050"/>
            <a:ext cx="8489950" cy="1296988"/>
          </a:xfrm>
        </p:spPr>
        <p:txBody>
          <a:bodyPr/>
          <a:lstStyle/>
          <a:p>
            <a:r>
              <a:rPr lang="en-US"/>
              <a:t>Click to edit Master title style</a:t>
            </a:r>
            <a:endParaRPr lang="en-GB"/>
          </a:p>
        </p:txBody>
      </p:sp>
      <p:sp>
        <p:nvSpPr>
          <p:cNvPr id="3" name="Text Placeholder 2"/>
          <p:cNvSpPr>
            <a:spLocks noGrp="1"/>
          </p:cNvSpPr>
          <p:nvPr>
            <p:ph type="body" sz="half" idx="1"/>
          </p:nvPr>
        </p:nvSpPr>
        <p:spPr>
          <a:xfrm>
            <a:off x="330200" y="2708275"/>
            <a:ext cx="4168775" cy="345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1375" y="2708275"/>
            <a:ext cx="4168775" cy="345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6"/>
          <p:cNvSpPr>
            <a:spLocks noGrp="1" noChangeArrowheads="1"/>
          </p:cNvSpPr>
          <p:nvPr>
            <p:ph type="sldNum" sz="quarter" idx="10"/>
          </p:nvPr>
        </p:nvSpPr>
        <p:spPr>
          <a:ln/>
        </p:spPr>
        <p:txBody>
          <a:bodyPr/>
          <a:lstStyle>
            <a:lvl1pPr>
              <a:defRPr/>
            </a:lvl1pPr>
          </a:lstStyle>
          <a:p>
            <a:pPr>
              <a:defRPr/>
            </a:pPr>
            <a:fld id="{5B440BF1-A919-4AE1-AA6D-F19815EB6EF7}" type="slidenum">
              <a:rPr lang="en-US"/>
              <a:pPr>
                <a:defRPr/>
              </a:pPr>
              <a:t>‹#›</a:t>
            </a:fld>
            <a:endParaRPr lang="en-US"/>
          </a:p>
        </p:txBody>
      </p:sp>
    </p:spTree>
    <p:extLst>
      <p:ext uri="{BB962C8B-B14F-4D97-AF65-F5344CB8AC3E}">
        <p14:creationId xmlns:p14="http://schemas.microsoft.com/office/powerpoint/2010/main" val="212994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6"/>
          <p:cNvSpPr>
            <a:spLocks noGrp="1" noChangeArrowheads="1"/>
          </p:cNvSpPr>
          <p:nvPr>
            <p:ph type="sldNum" sz="quarter" idx="10"/>
          </p:nvPr>
        </p:nvSpPr>
        <p:spPr>
          <a:ln/>
        </p:spPr>
        <p:txBody>
          <a:bodyPr/>
          <a:lstStyle>
            <a:lvl1pPr>
              <a:defRPr/>
            </a:lvl1pPr>
          </a:lstStyle>
          <a:p>
            <a:pPr>
              <a:defRPr/>
            </a:pPr>
            <a:fld id="{4D36D4F6-2BF3-48A1-9ED7-CA697C8E279A}" type="slidenum">
              <a:rPr lang="en-US" altLang="en-US"/>
              <a:pPr>
                <a:defRPr/>
              </a:pPr>
              <a:t>‹#›</a:t>
            </a:fld>
            <a:endParaRPr lang="en-US" altLang="en-US"/>
          </a:p>
        </p:txBody>
      </p:sp>
    </p:spTree>
    <p:extLst>
      <p:ext uri="{BB962C8B-B14F-4D97-AF65-F5344CB8AC3E}">
        <p14:creationId xmlns:p14="http://schemas.microsoft.com/office/powerpoint/2010/main" val="3585183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AAED5260-FE0F-4C71-802B-02C06C9D3F34}" type="slidenum">
              <a:rPr lang="en-US" altLang="en-US"/>
              <a:pPr>
                <a:defRPr/>
              </a:pPr>
              <a:t>‹#›</a:t>
            </a:fld>
            <a:endParaRPr lang="en-US" altLang="en-US"/>
          </a:p>
        </p:txBody>
      </p:sp>
    </p:spTree>
    <p:extLst>
      <p:ext uri="{BB962C8B-B14F-4D97-AF65-F5344CB8AC3E}">
        <p14:creationId xmlns:p14="http://schemas.microsoft.com/office/powerpoint/2010/main" val="854682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30200" y="2708275"/>
            <a:ext cx="4168775" cy="3457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1375" y="2708275"/>
            <a:ext cx="4168775" cy="3457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6"/>
          <p:cNvSpPr>
            <a:spLocks noGrp="1" noChangeArrowheads="1"/>
          </p:cNvSpPr>
          <p:nvPr>
            <p:ph type="sldNum" sz="quarter" idx="10"/>
          </p:nvPr>
        </p:nvSpPr>
        <p:spPr>
          <a:ln/>
        </p:spPr>
        <p:txBody>
          <a:bodyPr/>
          <a:lstStyle>
            <a:lvl1pPr>
              <a:defRPr/>
            </a:lvl1pPr>
          </a:lstStyle>
          <a:p>
            <a:pPr>
              <a:defRPr/>
            </a:pPr>
            <a:fld id="{57E0A96D-0923-40BD-8A34-43526E8126A5}" type="slidenum">
              <a:rPr lang="en-US" altLang="en-US"/>
              <a:pPr>
                <a:defRPr/>
              </a:pPr>
              <a:t>‹#›</a:t>
            </a:fld>
            <a:endParaRPr lang="en-US" altLang="en-US"/>
          </a:p>
        </p:txBody>
      </p:sp>
    </p:spTree>
    <p:extLst>
      <p:ext uri="{BB962C8B-B14F-4D97-AF65-F5344CB8AC3E}">
        <p14:creationId xmlns:p14="http://schemas.microsoft.com/office/powerpoint/2010/main" val="9653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p:cNvSpPr>
            <a:spLocks noGrp="1" noChangeArrowheads="1"/>
          </p:cNvSpPr>
          <p:nvPr>
            <p:ph type="sldNum" sz="quarter" idx="10"/>
          </p:nvPr>
        </p:nvSpPr>
        <p:spPr>
          <a:ln/>
        </p:spPr>
        <p:txBody>
          <a:bodyPr/>
          <a:lstStyle>
            <a:lvl1pPr>
              <a:defRPr/>
            </a:lvl1pPr>
          </a:lstStyle>
          <a:p>
            <a:pPr>
              <a:defRPr/>
            </a:pPr>
            <a:fld id="{912CAD35-542D-491E-AEA2-E14ACD51C917}" type="slidenum">
              <a:rPr lang="en-US" altLang="en-US"/>
              <a:pPr>
                <a:defRPr/>
              </a:pPr>
              <a:t>‹#›</a:t>
            </a:fld>
            <a:endParaRPr lang="en-US" altLang="en-US"/>
          </a:p>
        </p:txBody>
      </p:sp>
    </p:spTree>
    <p:extLst>
      <p:ext uri="{BB962C8B-B14F-4D97-AF65-F5344CB8AC3E}">
        <p14:creationId xmlns:p14="http://schemas.microsoft.com/office/powerpoint/2010/main" val="3796603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6"/>
          <p:cNvSpPr>
            <a:spLocks noGrp="1" noChangeArrowheads="1"/>
          </p:cNvSpPr>
          <p:nvPr>
            <p:ph type="sldNum" sz="quarter" idx="10"/>
          </p:nvPr>
        </p:nvSpPr>
        <p:spPr>
          <a:ln/>
        </p:spPr>
        <p:txBody>
          <a:bodyPr/>
          <a:lstStyle>
            <a:lvl1pPr>
              <a:defRPr/>
            </a:lvl1pPr>
          </a:lstStyle>
          <a:p>
            <a:pPr>
              <a:defRPr/>
            </a:pPr>
            <a:fld id="{51124716-60B1-4F63-940E-ED3ACD21F6EC}" type="slidenum">
              <a:rPr lang="en-US" altLang="en-US"/>
              <a:pPr>
                <a:defRPr/>
              </a:pPr>
              <a:t>‹#›</a:t>
            </a:fld>
            <a:endParaRPr lang="en-US" altLang="en-US"/>
          </a:p>
        </p:txBody>
      </p:sp>
    </p:spTree>
    <p:extLst>
      <p:ext uri="{BB962C8B-B14F-4D97-AF65-F5344CB8AC3E}">
        <p14:creationId xmlns:p14="http://schemas.microsoft.com/office/powerpoint/2010/main" val="2536322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38ED6F39-5A06-4129-8A73-B69D837FB17A}" type="slidenum">
              <a:rPr lang="en-US" altLang="en-US"/>
              <a:pPr>
                <a:defRPr/>
              </a:pPr>
              <a:t>‹#›</a:t>
            </a:fld>
            <a:endParaRPr lang="en-US" altLang="en-US"/>
          </a:p>
        </p:txBody>
      </p:sp>
    </p:spTree>
    <p:extLst>
      <p:ext uri="{BB962C8B-B14F-4D97-AF65-F5344CB8AC3E}">
        <p14:creationId xmlns:p14="http://schemas.microsoft.com/office/powerpoint/2010/main" val="2873261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D263287-5C93-4A0A-95ED-8A2E8B82AD57}" type="slidenum">
              <a:rPr lang="en-US" altLang="en-US"/>
              <a:pPr>
                <a:defRPr/>
              </a:pPr>
              <a:t>‹#›</a:t>
            </a:fld>
            <a:endParaRPr lang="en-US" altLang="en-US"/>
          </a:p>
        </p:txBody>
      </p:sp>
    </p:spTree>
    <p:extLst>
      <p:ext uri="{BB962C8B-B14F-4D97-AF65-F5344CB8AC3E}">
        <p14:creationId xmlns:p14="http://schemas.microsoft.com/office/powerpoint/2010/main" val="2397135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EEABFF2-D8B7-4FA1-9FC4-D2FD1F23A4E6}" type="slidenum">
              <a:rPr lang="en-US" altLang="en-US"/>
              <a:pPr>
                <a:defRPr/>
              </a:pPr>
              <a:t>‹#›</a:t>
            </a:fld>
            <a:endParaRPr lang="en-US" altLang="en-US"/>
          </a:p>
        </p:txBody>
      </p:sp>
    </p:spTree>
    <p:extLst>
      <p:ext uri="{BB962C8B-B14F-4D97-AF65-F5344CB8AC3E}">
        <p14:creationId xmlns:p14="http://schemas.microsoft.com/office/powerpoint/2010/main" val="3917784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026" name="Picture 14" descr="Orange_716_ppt_wide"/>
          <p:cNvPicPr>
            <a:picLocks noChangeAspect="1" noChangeArrowheads="1"/>
          </p:cNvPicPr>
          <p:nvPr userDrawn="1"/>
        </p:nvPicPr>
        <p:blipFill>
          <a:blip r:embed="rId14">
            <a:duotone>
              <a:prstClr val="black"/>
              <a:srgbClr val="500778">
                <a:tint val="45000"/>
                <a:satMod val="400000"/>
              </a:srgbClr>
            </a:duotone>
            <a:extLst>
              <a:ext uri="{28A0092B-C50C-407E-A947-70E740481C1C}">
                <a14:useLocalDpi xmlns:a14="http://schemas.microsoft.com/office/drawing/2010/main" val="0"/>
              </a:ext>
            </a:extLst>
          </a:blip>
          <a:srcRect l="18303" t="58717" r="2190"/>
          <a:stretch>
            <a:fillRect/>
          </a:stretch>
        </p:blipFill>
        <p:spPr bwMode="auto">
          <a:xfrm>
            <a:off x="0" y="0"/>
            <a:ext cx="91440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30200" y="908050"/>
            <a:ext cx="8489950" cy="129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330200" y="2708275"/>
            <a:ext cx="8489950" cy="345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p:cNvSpPr>
            <a:spLocks noGrp="1" noChangeArrowheads="1"/>
          </p:cNvSpPr>
          <p:nvPr>
            <p:ph type="sldNum" sz="quarter" idx="4"/>
          </p:nvPr>
        </p:nvSpPr>
        <p:spPr bwMode="auto">
          <a:xfrm>
            <a:off x="7812088" y="6337300"/>
            <a:ext cx="1008062"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1CD3D103-55BF-4DDB-B5E4-72515FF48F4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28"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9" r:id="rId12"/>
  </p:sldLayoutIdLst>
  <p:hf sldNum="0" hdr="0" ftr="0" dt="0"/>
  <p:txStyles>
    <p:title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pitchFamily="34" charset="0"/>
        </a:defRPr>
      </a:lvl2pPr>
      <a:lvl3pPr algn="l" rtl="0" eaLnBrk="0" fontAlgn="base" hangingPunct="0">
        <a:spcBef>
          <a:spcPct val="0"/>
        </a:spcBef>
        <a:spcAft>
          <a:spcPct val="0"/>
        </a:spcAft>
        <a:defRPr sz="3000" b="1">
          <a:solidFill>
            <a:schemeClr val="tx2"/>
          </a:solidFill>
          <a:latin typeface="Arial" pitchFamily="34" charset="0"/>
        </a:defRPr>
      </a:lvl3pPr>
      <a:lvl4pPr algn="l" rtl="0" eaLnBrk="0" fontAlgn="base" hangingPunct="0">
        <a:spcBef>
          <a:spcPct val="0"/>
        </a:spcBef>
        <a:spcAft>
          <a:spcPct val="0"/>
        </a:spcAft>
        <a:defRPr sz="3000" b="1">
          <a:solidFill>
            <a:schemeClr val="tx2"/>
          </a:solidFill>
          <a:latin typeface="Arial" pitchFamily="34" charset="0"/>
        </a:defRPr>
      </a:lvl4pPr>
      <a:lvl5pPr algn="l" rtl="0" eaLnBrk="0" fontAlgn="base" hangingPunct="0">
        <a:spcBef>
          <a:spcPct val="0"/>
        </a:spcBef>
        <a:spcAft>
          <a:spcPct val="0"/>
        </a:spcAft>
        <a:defRPr sz="3000" b="1">
          <a:solidFill>
            <a:schemeClr val="tx2"/>
          </a:solidFill>
          <a:latin typeface="Arial" pitchFamily="34" charset="0"/>
        </a:defRPr>
      </a:lvl5pPr>
      <a:lvl6pPr marL="457200" algn="l" rtl="0" fontAlgn="base">
        <a:spcBef>
          <a:spcPct val="0"/>
        </a:spcBef>
        <a:spcAft>
          <a:spcPct val="0"/>
        </a:spcAft>
        <a:defRPr sz="3000" b="1">
          <a:solidFill>
            <a:schemeClr val="tx2"/>
          </a:solidFill>
          <a:latin typeface="Arial" pitchFamily="34" charset="0"/>
        </a:defRPr>
      </a:lvl6pPr>
      <a:lvl7pPr marL="914400" algn="l" rtl="0" fontAlgn="base">
        <a:spcBef>
          <a:spcPct val="0"/>
        </a:spcBef>
        <a:spcAft>
          <a:spcPct val="0"/>
        </a:spcAft>
        <a:defRPr sz="3000" b="1">
          <a:solidFill>
            <a:schemeClr val="tx2"/>
          </a:solidFill>
          <a:latin typeface="Arial" pitchFamily="34" charset="0"/>
        </a:defRPr>
      </a:lvl7pPr>
      <a:lvl8pPr marL="1371600" algn="l" rtl="0" fontAlgn="base">
        <a:spcBef>
          <a:spcPct val="0"/>
        </a:spcBef>
        <a:spcAft>
          <a:spcPct val="0"/>
        </a:spcAft>
        <a:defRPr sz="3000" b="1">
          <a:solidFill>
            <a:schemeClr val="tx2"/>
          </a:solidFill>
          <a:latin typeface="Arial" pitchFamily="34" charset="0"/>
        </a:defRPr>
      </a:lvl8pPr>
      <a:lvl9pPr marL="1828800" algn="l" rtl="0" fontAlgn="base">
        <a:spcBef>
          <a:spcPct val="0"/>
        </a:spcBef>
        <a:spcAft>
          <a:spcPct val="0"/>
        </a:spcAft>
        <a:defRPr sz="3000" b="1">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4.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ww.verywell.com/newborn-babies-401288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dx.doi.org/10.2105/AJPH.93.3.38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850" y="1660723"/>
            <a:ext cx="8496300" cy="4193733"/>
          </a:xfrm>
        </p:spPr>
        <p:txBody>
          <a:bodyPr/>
          <a:lstStyle/>
          <a:p>
            <a:pPr marL="0" lvl="5">
              <a:defRPr/>
            </a:pPr>
            <a:br>
              <a:rPr lang="en-US" sz="4400" dirty="0"/>
            </a:br>
            <a:r>
              <a:rPr lang="en-US" sz="4400" dirty="0" err="1"/>
              <a:t>Hodnocení</a:t>
            </a:r>
            <a:r>
              <a:rPr lang="en-US" sz="4400" dirty="0"/>
              <a:t> a </a:t>
            </a:r>
            <a:r>
              <a:rPr lang="en-US" sz="4400" dirty="0" err="1"/>
              <a:t>měření</a:t>
            </a:r>
            <a:r>
              <a:rPr lang="en-US" sz="4400" dirty="0"/>
              <a:t> </a:t>
            </a:r>
            <a:r>
              <a:rPr lang="en-US" sz="4400" dirty="0" err="1"/>
              <a:t>zdraví</a:t>
            </a:r>
            <a:br>
              <a:rPr lang="en-GB" sz="3200" dirty="0"/>
            </a:br>
            <a:br>
              <a:rPr lang="en-GB" sz="3200" dirty="0"/>
            </a:br>
            <a:r>
              <a:rPr lang="en-GB" sz="2400" dirty="0"/>
              <a:t>Hynek Pikhart</a:t>
            </a:r>
          </a:p>
        </p:txBody>
      </p:sp>
    </p:spTree>
    <p:extLst>
      <p:ext uri="{BB962C8B-B14F-4D97-AF65-F5344CB8AC3E}">
        <p14:creationId xmlns:p14="http://schemas.microsoft.com/office/powerpoint/2010/main" val="2183329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30200" y="908050"/>
            <a:ext cx="8489950" cy="801688"/>
          </a:xfrm>
        </p:spPr>
        <p:txBody>
          <a:bodyPr/>
          <a:lstStyle/>
          <a:p>
            <a:r>
              <a:rPr lang="en-GB" altLang="en-US"/>
              <a:t>Numerators and denominators</a:t>
            </a:r>
            <a:endParaRPr lang="en-US" altLang="en-US"/>
          </a:p>
        </p:txBody>
      </p:sp>
      <p:sp>
        <p:nvSpPr>
          <p:cNvPr id="18435" name="Rectangle 3"/>
          <p:cNvSpPr>
            <a:spLocks noGrp="1" noChangeArrowheads="1"/>
          </p:cNvSpPr>
          <p:nvPr>
            <p:ph type="body" idx="1"/>
          </p:nvPr>
        </p:nvSpPr>
        <p:spPr>
          <a:xfrm>
            <a:off x="330200" y="2051050"/>
            <a:ext cx="8489950" cy="4114800"/>
          </a:xfrm>
        </p:spPr>
        <p:txBody>
          <a:bodyPr/>
          <a:lstStyle/>
          <a:p>
            <a:r>
              <a:rPr lang="en-US" altLang="en-US"/>
              <a:t>The number of cancer cases in the UK is 247,667 whereas in Belgium it is 47,948. </a:t>
            </a:r>
          </a:p>
          <a:p>
            <a:r>
              <a:rPr lang="en-US" altLang="en-US"/>
              <a:t>The UK has a bigger problem in numerical terms. </a:t>
            </a:r>
          </a:p>
          <a:p>
            <a:r>
              <a:rPr lang="en-GB" altLang="en-US"/>
              <a:t>But do Belgians have lower risk of getting cancer?</a:t>
            </a:r>
          </a:p>
          <a:p>
            <a:pPr lvl="1"/>
            <a:r>
              <a:rPr lang="en-GB" altLang="en-US"/>
              <a:t>Numerators alone are meaningless</a:t>
            </a:r>
          </a:p>
          <a:p>
            <a:pPr lvl="1"/>
            <a:r>
              <a:rPr lang="en-GB" altLang="en-US"/>
              <a:t>We need both </a:t>
            </a:r>
            <a:r>
              <a:rPr lang="en-GB" altLang="en-US" b="1"/>
              <a:t>numerators</a:t>
            </a:r>
            <a:r>
              <a:rPr lang="en-GB" altLang="en-US"/>
              <a:t> AND </a:t>
            </a:r>
            <a:r>
              <a:rPr lang="en-GB" altLang="en-US" b="1"/>
              <a:t>denominators</a:t>
            </a:r>
          </a:p>
          <a:p>
            <a:endParaRPr lang="en-US" altLang="en-US" b="1"/>
          </a:p>
        </p:txBody>
      </p:sp>
    </p:spTree>
    <p:extLst>
      <p:ext uri="{BB962C8B-B14F-4D97-AF65-F5344CB8AC3E}">
        <p14:creationId xmlns:p14="http://schemas.microsoft.com/office/powerpoint/2010/main" val="244736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30200" y="908050"/>
            <a:ext cx="8489950" cy="801688"/>
          </a:xfrm>
        </p:spPr>
        <p:txBody>
          <a:bodyPr/>
          <a:lstStyle/>
          <a:p>
            <a:r>
              <a:rPr lang="en-GB" altLang="en-US"/>
              <a:t>Numerators and denominators</a:t>
            </a:r>
            <a:endParaRPr lang="en-US" altLang="en-US"/>
          </a:p>
        </p:txBody>
      </p:sp>
      <p:sp>
        <p:nvSpPr>
          <p:cNvPr id="19459" name="Rectangle 3"/>
          <p:cNvSpPr>
            <a:spLocks noGrp="1" noChangeArrowheads="1"/>
          </p:cNvSpPr>
          <p:nvPr>
            <p:ph type="body" idx="1"/>
          </p:nvPr>
        </p:nvSpPr>
        <p:spPr>
          <a:xfrm>
            <a:off x="330200" y="2051050"/>
            <a:ext cx="8489950" cy="4502150"/>
          </a:xfrm>
        </p:spPr>
        <p:txBody>
          <a:bodyPr/>
          <a:lstStyle/>
          <a:p>
            <a:pPr>
              <a:lnSpc>
                <a:spcPct val="90000"/>
              </a:lnSpc>
            </a:pPr>
            <a:r>
              <a:rPr lang="en-US" altLang="en-US"/>
              <a:t>The number of cancer cases in the UK is 247,667 whereas in Belgium it is 47,948. </a:t>
            </a:r>
          </a:p>
          <a:p>
            <a:pPr>
              <a:lnSpc>
                <a:spcPct val="90000"/>
              </a:lnSpc>
            </a:pPr>
            <a:r>
              <a:rPr lang="en-US" altLang="en-US"/>
              <a:t>The UK has a bigger problem in numerical terms. </a:t>
            </a:r>
          </a:p>
          <a:p>
            <a:pPr>
              <a:lnSpc>
                <a:spcPct val="90000"/>
              </a:lnSpc>
            </a:pPr>
            <a:r>
              <a:rPr lang="en-GB" altLang="en-US"/>
              <a:t>But do Belgians have lower risk of getting cancer?</a:t>
            </a:r>
          </a:p>
          <a:p>
            <a:pPr lvl="1">
              <a:lnSpc>
                <a:spcPct val="90000"/>
              </a:lnSpc>
            </a:pPr>
            <a:r>
              <a:rPr lang="en-GB" altLang="en-US"/>
              <a:t>Numerators alone are meaningless</a:t>
            </a:r>
          </a:p>
          <a:p>
            <a:pPr lvl="1">
              <a:lnSpc>
                <a:spcPct val="90000"/>
              </a:lnSpc>
            </a:pPr>
            <a:r>
              <a:rPr lang="en-GB" altLang="en-US"/>
              <a:t>We need both </a:t>
            </a:r>
            <a:r>
              <a:rPr lang="en-GB" altLang="en-US" b="1"/>
              <a:t>numerators</a:t>
            </a:r>
            <a:r>
              <a:rPr lang="en-GB" altLang="en-US"/>
              <a:t> AND </a:t>
            </a:r>
            <a:r>
              <a:rPr lang="en-GB" altLang="en-US" b="1"/>
              <a:t>denominators</a:t>
            </a:r>
          </a:p>
          <a:p>
            <a:pPr>
              <a:lnSpc>
                <a:spcPct val="90000"/>
              </a:lnSpc>
            </a:pPr>
            <a:r>
              <a:rPr lang="en-US" altLang="en-US"/>
              <a:t>UK: 247 667 / 60 000 000 = 0.00413 = 413 per 100 000 </a:t>
            </a:r>
          </a:p>
          <a:p>
            <a:pPr>
              <a:lnSpc>
                <a:spcPct val="90000"/>
              </a:lnSpc>
            </a:pPr>
            <a:r>
              <a:rPr lang="en-US" altLang="en-US"/>
              <a:t>Belgium: 47 948 / 10 000 000 = 0.00479 = 479 per 100 000 </a:t>
            </a:r>
          </a:p>
        </p:txBody>
      </p:sp>
    </p:spTree>
    <p:extLst>
      <p:ext uri="{BB962C8B-B14F-4D97-AF65-F5344CB8AC3E}">
        <p14:creationId xmlns:p14="http://schemas.microsoft.com/office/powerpoint/2010/main" val="3898208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of rates</a:t>
            </a:r>
          </a:p>
        </p:txBody>
      </p:sp>
      <p:sp>
        <p:nvSpPr>
          <p:cNvPr id="3" name="Content Placeholder 2"/>
          <p:cNvSpPr>
            <a:spLocks noGrp="1"/>
          </p:cNvSpPr>
          <p:nvPr>
            <p:ph idx="1"/>
          </p:nvPr>
        </p:nvSpPr>
        <p:spPr/>
        <p:txBody>
          <a:bodyPr/>
          <a:lstStyle/>
          <a:p>
            <a:r>
              <a:rPr lang="en-US" b="1" dirty="0"/>
              <a:t>Crude rates</a:t>
            </a:r>
            <a:r>
              <a:rPr lang="en-US" dirty="0"/>
              <a:t>: apply to the total population in a given area</a:t>
            </a:r>
          </a:p>
          <a:p>
            <a:r>
              <a:rPr lang="en-US" b="1" dirty="0"/>
              <a:t>Specific rates</a:t>
            </a:r>
            <a:r>
              <a:rPr lang="en-US" dirty="0"/>
              <a:t>: apply to specific subgroups in the population (e.g. age, sex) or specific conditions</a:t>
            </a:r>
          </a:p>
          <a:p>
            <a:r>
              <a:rPr lang="en-US" b="1" dirty="0" err="1"/>
              <a:t>Standardised</a:t>
            </a:r>
            <a:r>
              <a:rPr lang="en-US" b="1" dirty="0"/>
              <a:t> rates</a:t>
            </a:r>
            <a:r>
              <a:rPr lang="en-US" dirty="0"/>
              <a:t>: used to permit comparison of rates in the population in which differ in structure (e.g. age structure)</a:t>
            </a:r>
          </a:p>
        </p:txBody>
      </p:sp>
    </p:spTree>
    <p:extLst>
      <p:ext uri="{BB962C8B-B14F-4D97-AF65-F5344CB8AC3E}">
        <p14:creationId xmlns:p14="http://schemas.microsoft.com/office/powerpoint/2010/main" val="1465219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Population at risk</a:t>
            </a:r>
          </a:p>
        </p:txBody>
      </p:sp>
      <p:sp>
        <p:nvSpPr>
          <p:cNvPr id="3" name="Content Placeholder 2"/>
          <p:cNvSpPr>
            <a:spLocks noGrp="1"/>
          </p:cNvSpPr>
          <p:nvPr>
            <p:ph idx="1"/>
          </p:nvPr>
        </p:nvSpPr>
        <p:spPr/>
        <p:txBody>
          <a:bodyPr/>
          <a:lstStyle/>
          <a:p>
            <a:r>
              <a:rPr lang="en-US" dirty="0"/>
              <a:t>People who are potentially susceptible to the event</a:t>
            </a:r>
          </a:p>
          <a:p>
            <a:r>
              <a:rPr lang="en-US" dirty="0"/>
              <a:t>Populations are not static as a result of births, deaths and migration</a:t>
            </a:r>
          </a:p>
        </p:txBody>
      </p:sp>
    </p:spTree>
    <p:extLst>
      <p:ext uri="{BB962C8B-B14F-4D97-AF65-F5344CB8AC3E}">
        <p14:creationId xmlns:p14="http://schemas.microsoft.com/office/powerpoint/2010/main" val="1933758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altLang="en-US" dirty="0"/>
              <a:t>“Conventional” measures</a:t>
            </a:r>
          </a:p>
        </p:txBody>
      </p:sp>
      <p:sp>
        <p:nvSpPr>
          <p:cNvPr id="21507" name="Content Placeholder 2"/>
          <p:cNvSpPr>
            <a:spLocks noGrp="1"/>
          </p:cNvSpPr>
          <p:nvPr>
            <p:ph idx="1"/>
          </p:nvPr>
        </p:nvSpPr>
        <p:spPr>
          <a:xfrm>
            <a:off x="323850" y="2133600"/>
            <a:ext cx="8489950" cy="3457575"/>
          </a:xfrm>
        </p:spPr>
        <p:txBody>
          <a:bodyPr/>
          <a:lstStyle/>
          <a:p>
            <a:r>
              <a:rPr lang="en-GB" altLang="en-US" dirty="0"/>
              <a:t>Prevalence of a disease / exposure</a:t>
            </a:r>
          </a:p>
          <a:p>
            <a:r>
              <a:rPr lang="en-GB" altLang="en-US" dirty="0"/>
              <a:t>Incidence of a disease</a:t>
            </a:r>
          </a:p>
          <a:p>
            <a:r>
              <a:rPr lang="en-GB" altLang="en-US" dirty="0"/>
              <a:t>Mortality </a:t>
            </a:r>
          </a:p>
          <a:p>
            <a:pPr lvl="1"/>
            <a:r>
              <a:rPr lang="en-GB" altLang="en-US" dirty="0"/>
              <a:t>all causes vs. cause-specific  rates</a:t>
            </a:r>
          </a:p>
          <a:p>
            <a:pPr lvl="1"/>
            <a:r>
              <a:rPr lang="en-GB" altLang="en-US" dirty="0"/>
              <a:t>all ages vs. age-specific rates</a:t>
            </a:r>
          </a:p>
          <a:p>
            <a:r>
              <a:rPr lang="en-GB" altLang="en-US" dirty="0"/>
              <a:t>Life expectancy</a:t>
            </a:r>
          </a:p>
          <a:p>
            <a:pPr lvl="1"/>
            <a:r>
              <a:rPr lang="en-GB" altLang="en-US" dirty="0"/>
              <a:t>At birth</a:t>
            </a:r>
          </a:p>
          <a:p>
            <a:pPr lvl="1"/>
            <a:r>
              <a:rPr lang="en-GB" altLang="en-US" dirty="0"/>
              <a:t>At specific age</a:t>
            </a:r>
          </a:p>
        </p:txBody>
      </p:sp>
    </p:spTree>
    <p:extLst>
      <p:ext uri="{BB962C8B-B14F-4D97-AF65-F5344CB8AC3E}">
        <p14:creationId xmlns:p14="http://schemas.microsoft.com/office/powerpoint/2010/main" val="24512988"/>
      </p:ext>
    </p:extLst>
  </p:cSld>
  <p:clrMapOvr>
    <a:masterClrMapping/>
  </p:clrMapOvr>
  <p:transition spd="slow" advTm="4774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altLang="en-US" dirty="0"/>
              <a:t>Prevalence</a:t>
            </a:r>
          </a:p>
        </p:txBody>
      </p:sp>
      <p:sp>
        <p:nvSpPr>
          <p:cNvPr id="22531" name="Content Placeholder 2"/>
          <p:cNvSpPr>
            <a:spLocks noGrp="1"/>
          </p:cNvSpPr>
          <p:nvPr>
            <p:ph idx="1"/>
          </p:nvPr>
        </p:nvSpPr>
        <p:spPr/>
        <p:txBody>
          <a:bodyPr/>
          <a:lstStyle/>
          <a:p>
            <a:r>
              <a:rPr lang="en-GB" altLang="en-US" dirty="0"/>
              <a:t>No. of </a:t>
            </a:r>
            <a:r>
              <a:rPr lang="en-GB" altLang="en-US" b="1" dirty="0"/>
              <a:t>existing </a:t>
            </a:r>
            <a:r>
              <a:rPr lang="en-GB" altLang="en-US" dirty="0"/>
              <a:t>cases / number of persons in study</a:t>
            </a:r>
          </a:p>
          <a:p>
            <a:r>
              <a:rPr lang="en-GB" altLang="en-US" dirty="0"/>
              <a:t>Per 100 (=%), per 1000 </a:t>
            </a:r>
            <a:r>
              <a:rPr lang="en-GB" altLang="en-US" dirty="0" err="1"/>
              <a:t>etc</a:t>
            </a:r>
            <a:endParaRPr lang="en-GB" altLang="en-US" dirty="0"/>
          </a:p>
          <a:p>
            <a:endParaRPr lang="en-GB" altLang="en-US" dirty="0"/>
          </a:p>
        </p:txBody>
      </p:sp>
    </p:spTree>
    <p:extLst>
      <p:ext uri="{BB962C8B-B14F-4D97-AF65-F5344CB8AC3E}">
        <p14:creationId xmlns:p14="http://schemas.microsoft.com/office/powerpoint/2010/main" val="3172772017"/>
      </p:ext>
    </p:extLst>
  </p:cSld>
  <p:clrMapOvr>
    <a:masterClrMapping/>
  </p:clrMapOvr>
  <p:transition spd="slow" advTm="86545"/>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Prevalence</a:t>
            </a:r>
          </a:p>
        </p:txBody>
      </p:sp>
      <p:sp>
        <p:nvSpPr>
          <p:cNvPr id="3" name="Content Placeholder 2"/>
          <p:cNvSpPr>
            <a:spLocks noGrp="1"/>
          </p:cNvSpPr>
          <p:nvPr>
            <p:ph idx="1"/>
          </p:nvPr>
        </p:nvSpPr>
        <p:spPr>
          <a:xfrm>
            <a:off x="330200" y="2041039"/>
            <a:ext cx="8489950" cy="3457575"/>
          </a:xfrm>
        </p:spPr>
        <p:txBody>
          <a:bodyPr/>
          <a:lstStyle/>
          <a:p>
            <a:r>
              <a:rPr lang="en-US" dirty="0"/>
              <a:t>Prevalence</a:t>
            </a:r>
          </a:p>
          <a:p>
            <a:pPr lvl="1"/>
            <a:r>
              <a:rPr lang="en-US" dirty="0"/>
              <a:t>Frequency of existing cases in a defined population at a given point in time. </a:t>
            </a:r>
          </a:p>
          <a:p>
            <a:pPr lvl="1"/>
            <a:r>
              <a:rPr lang="en-US" dirty="0"/>
              <a:t>Measure of disease burden</a:t>
            </a:r>
          </a:p>
          <a:p>
            <a:pPr lvl="1"/>
            <a:r>
              <a:rPr lang="en-US" dirty="0"/>
              <a:t>Can tell us point prevalence: the probability of people with a condition at a given point in time, or over a short period of time, period prevalence</a:t>
            </a:r>
          </a:p>
          <a:p>
            <a:pPr lvl="1"/>
            <a:r>
              <a:rPr lang="en-US" dirty="0"/>
              <a:t>All person with a condition/total population at risk</a:t>
            </a:r>
          </a:p>
          <a:p>
            <a:pPr lvl="1"/>
            <a:r>
              <a:rPr lang="en-US" dirty="0"/>
              <a:t>Often expressed per 1000 when frequency is small relative to population</a:t>
            </a:r>
          </a:p>
        </p:txBody>
      </p:sp>
    </p:spTree>
    <p:extLst>
      <p:ext uri="{BB962C8B-B14F-4D97-AF65-F5344CB8AC3E}">
        <p14:creationId xmlns:p14="http://schemas.microsoft.com/office/powerpoint/2010/main" val="1143964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10"/>
          <p:cNvGrpSpPr>
            <a:grpSpLocks/>
          </p:cNvGrpSpPr>
          <p:nvPr/>
        </p:nvGrpSpPr>
        <p:grpSpPr bwMode="auto">
          <a:xfrm>
            <a:off x="-71438" y="15875"/>
            <a:ext cx="9085263" cy="6842125"/>
            <a:chOff x="-71438" y="16142"/>
            <a:chExt cx="9084742" cy="6841858"/>
          </a:xfrm>
        </p:grpSpPr>
        <p:sp>
          <p:nvSpPr>
            <p:cNvPr id="33795" name="TextBox 2"/>
            <p:cNvSpPr txBox="1">
              <a:spLocks noChangeArrowheads="1"/>
            </p:cNvSpPr>
            <p:nvPr/>
          </p:nvSpPr>
          <p:spPr bwMode="auto">
            <a:xfrm>
              <a:off x="375259" y="16142"/>
              <a:ext cx="6214594" cy="861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000" b="1">
                  <a:solidFill>
                    <a:schemeClr val="bg1"/>
                  </a:solidFill>
                  <a:latin typeface="Calibri" panose="020F0502020204030204" pitchFamily="34" charset="0"/>
                </a:rPr>
                <a:t>Adult prevalence by BMI status</a:t>
              </a:r>
            </a:p>
            <a:p>
              <a:pPr eaLnBrk="1" hangingPunct="1">
                <a:spcBef>
                  <a:spcPct val="0"/>
                </a:spcBef>
                <a:buFontTx/>
                <a:buNone/>
              </a:pPr>
              <a:r>
                <a:rPr lang="en-GB" altLang="en-US" sz="1800">
                  <a:latin typeface="Calibri" panose="020F0502020204030204" pitchFamily="34" charset="0"/>
                </a:rPr>
                <a:t>Health Survey for England </a:t>
              </a:r>
              <a:r>
                <a:rPr lang="en-GB" altLang="en-US" sz="1600">
                  <a:latin typeface="Calibri" panose="020F0502020204030204" pitchFamily="34" charset="0"/>
                </a:rPr>
                <a:t>(2008-2010 average)</a:t>
              </a:r>
            </a:p>
          </p:txBody>
        </p:sp>
        <p:sp>
          <p:nvSpPr>
            <p:cNvPr id="33796" name="TextBox 3"/>
            <p:cNvSpPr txBox="1">
              <a:spLocks noChangeArrowheads="1"/>
            </p:cNvSpPr>
            <p:nvPr/>
          </p:nvSpPr>
          <p:spPr bwMode="auto">
            <a:xfrm>
              <a:off x="112509" y="5596021"/>
              <a:ext cx="2571556" cy="1015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200" b="1" dirty="0">
                  <a:latin typeface="Calibri" panose="020F0502020204030204" pitchFamily="34" charset="0"/>
                </a:rPr>
                <a:t>Adult (aged 16+) BMI thresholds</a:t>
              </a:r>
            </a:p>
            <a:p>
              <a:pPr eaLnBrk="1" hangingPunct="1">
                <a:spcBef>
                  <a:spcPct val="0"/>
                </a:spcBef>
                <a:buFontTx/>
                <a:buNone/>
              </a:pPr>
              <a:r>
                <a:rPr lang="en-GB" altLang="en-US" sz="1200" dirty="0">
                  <a:latin typeface="Calibri" panose="020F0502020204030204" pitchFamily="34" charset="0"/>
                </a:rPr>
                <a:t>Underweight: &lt;18.5kg/m</a:t>
              </a:r>
              <a:r>
                <a:rPr lang="en-GB" altLang="en-US" sz="1200" baseline="30000" dirty="0">
                  <a:latin typeface="Calibri" panose="020F0502020204030204" pitchFamily="34" charset="0"/>
                </a:rPr>
                <a:t>2</a:t>
              </a:r>
              <a:endParaRPr lang="en-GB" altLang="en-US" sz="1200" dirty="0">
                <a:latin typeface="Calibri" panose="020F0502020204030204" pitchFamily="34" charset="0"/>
              </a:endParaRPr>
            </a:p>
            <a:p>
              <a:pPr eaLnBrk="1" hangingPunct="1">
                <a:spcBef>
                  <a:spcPct val="0"/>
                </a:spcBef>
                <a:buFontTx/>
                <a:buNone/>
              </a:pPr>
              <a:r>
                <a:rPr lang="en-GB" altLang="en-US" sz="1200" dirty="0">
                  <a:latin typeface="Calibri" panose="020F0502020204030204" pitchFamily="34" charset="0"/>
                </a:rPr>
                <a:t>Healthy weight: 18.5 to  &lt;25kg/m</a:t>
              </a:r>
              <a:r>
                <a:rPr lang="en-GB" altLang="en-US" sz="1200" baseline="30000" dirty="0">
                  <a:latin typeface="Calibri" panose="020F0502020204030204" pitchFamily="34" charset="0"/>
                </a:rPr>
                <a:t>2</a:t>
              </a:r>
            </a:p>
            <a:p>
              <a:pPr eaLnBrk="1" hangingPunct="1">
                <a:spcBef>
                  <a:spcPct val="0"/>
                </a:spcBef>
                <a:buFontTx/>
                <a:buNone/>
              </a:pPr>
              <a:r>
                <a:rPr lang="en-GB" altLang="en-US" sz="1200" dirty="0">
                  <a:latin typeface="Calibri" panose="020F0502020204030204" pitchFamily="34" charset="0"/>
                </a:rPr>
                <a:t>Overweight: 25 to &lt;30kg/m</a:t>
              </a:r>
              <a:r>
                <a:rPr lang="en-GB" altLang="en-US" sz="1200" baseline="30000" dirty="0">
                  <a:latin typeface="Calibri" panose="020F0502020204030204" pitchFamily="34" charset="0"/>
                </a:rPr>
                <a:t>2</a:t>
              </a:r>
              <a:endParaRPr lang="en-GB" altLang="en-US" sz="1200" dirty="0">
                <a:latin typeface="Calibri" panose="020F0502020204030204" pitchFamily="34" charset="0"/>
              </a:endParaRPr>
            </a:p>
            <a:p>
              <a:pPr eaLnBrk="1" hangingPunct="1">
                <a:spcBef>
                  <a:spcPct val="0"/>
                </a:spcBef>
                <a:buFontTx/>
                <a:buNone/>
              </a:pPr>
              <a:r>
                <a:rPr lang="en-GB" altLang="en-US" sz="1200" dirty="0">
                  <a:latin typeface="Calibri" panose="020F0502020204030204" pitchFamily="34" charset="0"/>
                </a:rPr>
                <a:t>Obese: ≥30kg/m</a:t>
              </a:r>
              <a:r>
                <a:rPr lang="en-GB" altLang="en-US" sz="1200" baseline="30000" dirty="0">
                  <a:latin typeface="Calibri" panose="020F0502020204030204" pitchFamily="34" charset="0"/>
                </a:rPr>
                <a:t>2</a:t>
              </a:r>
              <a:endParaRPr lang="en-GB" altLang="en-US" sz="1200" dirty="0">
                <a:latin typeface="Calibri" panose="020F0502020204030204" pitchFamily="34" charset="0"/>
              </a:endParaRPr>
            </a:p>
          </p:txBody>
        </p:sp>
        <p:pic>
          <p:nvPicPr>
            <p:cNvPr id="33797" name="Picture 5" descr="noo_orange_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90409" y="610358"/>
              <a:ext cx="922895" cy="53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TextBox 3"/>
            <p:cNvSpPr txBox="1">
              <a:spLocks noChangeArrowheads="1"/>
            </p:cNvSpPr>
            <p:nvPr/>
          </p:nvSpPr>
          <p:spPr bwMode="auto">
            <a:xfrm>
              <a:off x="-71438" y="6611938"/>
              <a:ext cx="9286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000">
                  <a:solidFill>
                    <a:srgbClr val="404040"/>
                  </a:solidFill>
                  <a:latin typeface="Calibri" panose="020F0502020204030204" pitchFamily="34" charset="0"/>
                </a:rPr>
                <a:t> © NOO 2012</a:t>
              </a:r>
              <a:endParaRPr lang="en-GB" altLang="en-US" sz="1000" baseline="30000">
                <a:solidFill>
                  <a:srgbClr val="404040"/>
                </a:solidFill>
                <a:latin typeface="Calibri" panose="020F0502020204030204" pitchFamily="34" charset="0"/>
              </a:endParaRPr>
            </a:p>
          </p:txBody>
        </p:sp>
        <p:pic>
          <p:nvPicPr>
            <p:cNvPr id="33799" name="Picture 2"/>
            <p:cNvPicPr>
              <a:picLocks noChangeAspect="1" noChangeArrowheads="1"/>
            </p:cNvPicPr>
            <p:nvPr/>
          </p:nvPicPr>
          <p:blipFill>
            <a:blip r:embed="rId4">
              <a:extLst>
                <a:ext uri="{28A0092B-C50C-407E-A947-70E740481C1C}">
                  <a14:useLocalDpi xmlns:a14="http://schemas.microsoft.com/office/drawing/2010/main" val="0"/>
                </a:ext>
              </a:extLst>
            </a:blip>
            <a:srcRect l="22173" t="7356" r="22173" b="3912"/>
            <a:stretch>
              <a:fillRect/>
            </a:stretch>
          </p:blipFill>
          <p:spPr bwMode="auto">
            <a:xfrm>
              <a:off x="4788024" y="1268760"/>
              <a:ext cx="4225280" cy="439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0" name="Picture 3"/>
            <p:cNvPicPr>
              <a:picLocks noChangeAspect="1" noChangeArrowheads="1"/>
            </p:cNvPicPr>
            <p:nvPr/>
          </p:nvPicPr>
          <p:blipFill>
            <a:blip r:embed="rId5">
              <a:extLst>
                <a:ext uri="{28A0092B-C50C-407E-A947-70E740481C1C}">
                  <a14:useLocalDpi xmlns:a14="http://schemas.microsoft.com/office/drawing/2010/main" val="0"/>
                </a:ext>
              </a:extLst>
            </a:blip>
            <a:srcRect l="22173" t="7356" r="15215" b="7462"/>
            <a:stretch>
              <a:fillRect/>
            </a:stretch>
          </p:blipFill>
          <p:spPr bwMode="auto">
            <a:xfrm>
              <a:off x="112509" y="1268760"/>
              <a:ext cx="4675515" cy="439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787779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altLang="en-US"/>
              <a:t>Incidence</a:t>
            </a:r>
          </a:p>
        </p:txBody>
      </p:sp>
      <p:sp>
        <p:nvSpPr>
          <p:cNvPr id="23555" name="Content Placeholder 2"/>
          <p:cNvSpPr>
            <a:spLocks noGrp="1"/>
          </p:cNvSpPr>
          <p:nvPr>
            <p:ph idx="1"/>
          </p:nvPr>
        </p:nvSpPr>
        <p:spPr/>
        <p:txBody>
          <a:bodyPr/>
          <a:lstStyle/>
          <a:p>
            <a:r>
              <a:rPr lang="en-GB" altLang="en-US" dirty="0"/>
              <a:t>No. of </a:t>
            </a:r>
            <a:r>
              <a:rPr lang="en-GB" altLang="en-US" b="1" dirty="0"/>
              <a:t>new </a:t>
            </a:r>
            <a:r>
              <a:rPr lang="en-GB" altLang="en-US" dirty="0"/>
              <a:t>cases / number of persons in study</a:t>
            </a:r>
          </a:p>
          <a:p>
            <a:r>
              <a:rPr lang="en-GB" altLang="en-US" dirty="0"/>
              <a:t>Denominator:</a:t>
            </a:r>
          </a:p>
          <a:p>
            <a:pPr lvl="1"/>
            <a:r>
              <a:rPr lang="en-GB" altLang="en-US" b="1" dirty="0"/>
              <a:t>Free of disease </a:t>
            </a:r>
            <a:r>
              <a:rPr lang="en-GB" altLang="en-US" dirty="0"/>
              <a:t>at the beginning of follow up</a:t>
            </a:r>
          </a:p>
          <a:p>
            <a:pPr lvl="1"/>
            <a:r>
              <a:rPr lang="en-GB" altLang="en-US" b="1" dirty="0"/>
              <a:t>At risk: </a:t>
            </a:r>
            <a:r>
              <a:rPr lang="en-GB" altLang="en-US" dirty="0"/>
              <a:t>can develop the disease (e.g. non-vaccinated)</a:t>
            </a:r>
          </a:p>
          <a:p>
            <a:r>
              <a:rPr lang="en-GB" altLang="en-US" dirty="0"/>
              <a:t>Per 100 (=%), per 1000 etc.</a:t>
            </a:r>
          </a:p>
          <a:p>
            <a:endParaRPr lang="en-GB" altLang="en-US" dirty="0"/>
          </a:p>
        </p:txBody>
      </p:sp>
    </p:spTree>
    <p:extLst>
      <p:ext uri="{BB962C8B-B14F-4D97-AF65-F5344CB8AC3E}">
        <p14:creationId xmlns:p14="http://schemas.microsoft.com/office/powerpoint/2010/main" val="4021335852"/>
      </p:ext>
    </p:extLst>
  </p:cSld>
  <p:clrMapOvr>
    <a:masterClrMapping/>
  </p:clrMapOvr>
  <p:transition spd="slow" advTm="11256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Incidence</a:t>
            </a:r>
          </a:p>
        </p:txBody>
      </p:sp>
      <p:sp>
        <p:nvSpPr>
          <p:cNvPr id="3" name="Content Placeholder 2"/>
          <p:cNvSpPr>
            <a:spLocks noGrp="1"/>
          </p:cNvSpPr>
          <p:nvPr>
            <p:ph idx="1"/>
          </p:nvPr>
        </p:nvSpPr>
        <p:spPr/>
        <p:txBody>
          <a:bodyPr/>
          <a:lstStyle/>
          <a:p>
            <a:r>
              <a:rPr lang="en-US" dirty="0"/>
              <a:t>Incidence</a:t>
            </a:r>
          </a:p>
          <a:p>
            <a:pPr lvl="1"/>
            <a:r>
              <a:rPr lang="en-US" dirty="0"/>
              <a:t>Number of new events in a defined population within a specified period of time.  </a:t>
            </a:r>
          </a:p>
          <a:p>
            <a:pPr lvl="1"/>
            <a:r>
              <a:rPr lang="en-US" dirty="0"/>
              <a:t>Direct measure of risk that healthy people will develop a condition during a specified period of time</a:t>
            </a:r>
          </a:p>
          <a:p>
            <a:pPr lvl="1"/>
            <a:r>
              <a:rPr lang="en-US" dirty="0"/>
              <a:t>Tells us the rate at which new conditions occur in a defined, previously condition-free group of people</a:t>
            </a:r>
          </a:p>
          <a:p>
            <a:pPr lvl="1"/>
            <a:r>
              <a:rPr lang="en-US" dirty="0"/>
              <a:t>Number of new cases/ total population at risk</a:t>
            </a:r>
          </a:p>
          <a:p>
            <a:endParaRPr lang="en-US" dirty="0"/>
          </a:p>
        </p:txBody>
      </p:sp>
    </p:spTree>
    <p:extLst>
      <p:ext uri="{BB962C8B-B14F-4D97-AF65-F5344CB8AC3E}">
        <p14:creationId xmlns:p14="http://schemas.microsoft.com/office/powerpoint/2010/main" val="1402501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30200" y="908050"/>
            <a:ext cx="8489950" cy="744287"/>
          </a:xfrm>
        </p:spPr>
        <p:txBody>
          <a:bodyPr/>
          <a:lstStyle/>
          <a:p>
            <a:r>
              <a:rPr lang="en-US" dirty="0"/>
              <a:t>Outline </a:t>
            </a:r>
          </a:p>
        </p:txBody>
      </p:sp>
      <p:sp>
        <p:nvSpPr>
          <p:cNvPr id="8" name="Content Placeholder 7"/>
          <p:cNvSpPr>
            <a:spLocks noGrp="1"/>
          </p:cNvSpPr>
          <p:nvPr>
            <p:ph idx="1"/>
          </p:nvPr>
        </p:nvSpPr>
        <p:spPr>
          <a:xfrm>
            <a:off x="330200" y="1743423"/>
            <a:ext cx="8489950" cy="4422427"/>
          </a:xfrm>
        </p:spPr>
        <p:txBody>
          <a:bodyPr/>
          <a:lstStyle/>
          <a:p>
            <a:pPr eaLnBrk="1" hangingPunct="1"/>
            <a:r>
              <a:rPr lang="en-GB" sz="3200" dirty="0">
                <a:latin typeface="Calibri"/>
                <a:cs typeface="Calibri"/>
              </a:rPr>
              <a:t>What is health and what is population health?</a:t>
            </a:r>
          </a:p>
          <a:p>
            <a:pPr eaLnBrk="1" hangingPunct="1"/>
            <a:r>
              <a:rPr lang="en-GB" sz="3200" dirty="0">
                <a:latin typeface="Calibri"/>
                <a:cs typeface="Calibri"/>
              </a:rPr>
              <a:t>Rate, proportions, incidence and prevalence</a:t>
            </a:r>
          </a:p>
          <a:p>
            <a:pPr eaLnBrk="1" hangingPunct="1"/>
            <a:endParaRPr lang="en-GB" sz="3200" dirty="0">
              <a:latin typeface="Calibri"/>
              <a:cs typeface="Calibri"/>
            </a:endParaRPr>
          </a:p>
        </p:txBody>
      </p:sp>
    </p:spTree>
    <p:extLst>
      <p:ext uri="{BB962C8B-B14F-4D97-AF65-F5344CB8AC3E}">
        <p14:creationId xmlns:p14="http://schemas.microsoft.com/office/powerpoint/2010/main" val="3412272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a:t>Relationship between prevalence and incidence </a:t>
            </a:r>
          </a:p>
        </p:txBody>
      </p:sp>
      <p:sp>
        <p:nvSpPr>
          <p:cNvPr id="15363" name="Rectangle 3"/>
          <p:cNvSpPr>
            <a:spLocks noGrp="1" noChangeArrowheads="1"/>
          </p:cNvSpPr>
          <p:nvPr>
            <p:ph type="body" idx="1"/>
          </p:nvPr>
        </p:nvSpPr>
        <p:spPr>
          <a:xfrm>
            <a:off x="330200" y="2246313"/>
            <a:ext cx="8489950" cy="3919537"/>
          </a:xfrm>
        </p:spPr>
        <p:txBody>
          <a:bodyPr/>
          <a:lstStyle/>
          <a:p>
            <a:pPr eaLnBrk="1" hangingPunct="1"/>
            <a:r>
              <a:rPr lang="en-US" altLang="en-US"/>
              <a:t>The prevalence of a health-related outcome depends both on the incidence rate and the time between onset and recovery or death. </a:t>
            </a:r>
            <a:endParaRPr lang="en-US" altLang="en-US" b="1"/>
          </a:p>
          <a:p>
            <a:pPr eaLnBrk="1" hangingPunct="1"/>
            <a:r>
              <a:rPr lang="en-US" altLang="en-US" b="1"/>
              <a:t>Prevalence = Incidence x Average disease duration</a:t>
            </a:r>
            <a:r>
              <a:rPr lang="en-US" altLang="en-US"/>
              <a:t> </a:t>
            </a:r>
          </a:p>
          <a:p>
            <a:pPr eaLnBrk="1" hangingPunct="1"/>
            <a:r>
              <a:rPr lang="en-GB" altLang="en-US"/>
              <a:t>E.g. volume of water in watertank depends on </a:t>
            </a:r>
          </a:p>
          <a:p>
            <a:pPr lvl="1" eaLnBrk="1" hangingPunct="1"/>
            <a:r>
              <a:rPr lang="en-GB" altLang="en-US"/>
              <a:t>Inflow</a:t>
            </a:r>
          </a:p>
          <a:p>
            <a:pPr lvl="1" eaLnBrk="1" hangingPunct="1"/>
            <a:r>
              <a:rPr lang="en-GB" altLang="en-US"/>
              <a:t>Outflow </a:t>
            </a:r>
            <a:endParaRPr lang="en-US" altLang="en-US"/>
          </a:p>
        </p:txBody>
      </p:sp>
    </p:spTree>
    <p:extLst>
      <p:ext uri="{BB962C8B-B14F-4D97-AF65-F5344CB8AC3E}">
        <p14:creationId xmlns:p14="http://schemas.microsoft.com/office/powerpoint/2010/main" val="2945703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p:txBody>
          <a:bodyPr/>
          <a:lstStyle/>
          <a:p>
            <a:r>
              <a:rPr lang="en-GB" altLang="en-US"/>
              <a:t>Life expectancy</a:t>
            </a:r>
          </a:p>
        </p:txBody>
      </p:sp>
      <p:pic>
        <p:nvPicPr>
          <p:cNvPr id="2457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9863" y="1995488"/>
            <a:ext cx="8786812" cy="424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2853658"/>
      </p:ext>
    </p:extLst>
  </p:cSld>
  <p:clrMapOvr>
    <a:masterClrMapping/>
  </p:clrMapOvr>
  <p:transition spd="slow" advTm="102772"/>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79388" y="620713"/>
            <a:ext cx="8856662" cy="1143000"/>
          </a:xfrm>
        </p:spPr>
        <p:txBody>
          <a:bodyPr/>
          <a:lstStyle/>
          <a:p>
            <a:r>
              <a:rPr lang="en-US" altLang="en-US" sz="2400"/>
              <a:t>Numbers of women expected to die at each age, out of 100,000 born, assuming mortality rates stay the same as 2010-2012. The expectation is 83 (mean), median 86, the most likely value (mode) is 90.</a:t>
            </a:r>
            <a:endParaRPr lang="en-GB" altLang="en-US" sz="2400"/>
          </a:p>
        </p:txBody>
      </p:sp>
      <p:pic>
        <p:nvPicPr>
          <p:cNvPr id="25603"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755650" y="2492375"/>
            <a:ext cx="6838950" cy="4176713"/>
          </a:xfrm>
        </p:spPr>
      </p:pic>
    </p:spTree>
    <p:extLst>
      <p:ext uri="{BB962C8B-B14F-4D97-AF65-F5344CB8AC3E}">
        <p14:creationId xmlns:p14="http://schemas.microsoft.com/office/powerpoint/2010/main" val="1304857283"/>
      </p:ext>
    </p:extLst>
  </p:cSld>
  <p:clrMapOvr>
    <a:masterClrMapping/>
  </p:clrMapOvr>
  <p:transition spd="slow" advTm="59227"/>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altLang="en-US"/>
              <a:t>Survival and health curves</a:t>
            </a:r>
          </a:p>
        </p:txBody>
      </p:sp>
      <p:pic>
        <p:nvPicPr>
          <p:cNvPr id="2969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628775"/>
            <a:ext cx="8964612" cy="4984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9628476"/>
      </p:ext>
    </p:extLst>
  </p:cSld>
  <p:clrMapOvr>
    <a:masterClrMapping/>
  </p:clrMapOvr>
  <p:transition spd="slow" advTm="85321"/>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altLang="en-US"/>
              <a:t>Healthy life expectancy (HALE)</a:t>
            </a:r>
          </a:p>
        </p:txBody>
      </p:sp>
      <p:sp>
        <p:nvSpPr>
          <p:cNvPr id="3" name="Content Placeholder 2"/>
          <p:cNvSpPr>
            <a:spLocks noGrp="1"/>
          </p:cNvSpPr>
          <p:nvPr>
            <p:ph idx="1"/>
          </p:nvPr>
        </p:nvSpPr>
        <p:spPr>
          <a:xfrm>
            <a:off x="323850" y="1700213"/>
            <a:ext cx="8489950" cy="5086350"/>
          </a:xfrm>
        </p:spPr>
        <p:txBody>
          <a:bodyPr>
            <a:normAutofit fontScale="92500" lnSpcReduction="20000"/>
          </a:bodyPr>
          <a:lstStyle/>
          <a:p>
            <a:pPr>
              <a:spcBef>
                <a:spcPts val="600"/>
              </a:spcBef>
              <a:spcAft>
                <a:spcPts val="600"/>
              </a:spcAft>
              <a:defRPr/>
            </a:pPr>
            <a:endParaRPr lang="en-GB" sz="2400" b="1" dirty="0"/>
          </a:p>
          <a:p>
            <a:pPr>
              <a:spcBef>
                <a:spcPts val="600"/>
              </a:spcBef>
              <a:spcAft>
                <a:spcPts val="600"/>
              </a:spcAft>
              <a:defRPr/>
            </a:pPr>
            <a:r>
              <a:rPr lang="en-GB" sz="2400" b="1" dirty="0"/>
              <a:t>Healthy life expectancy (HLE), or health-adjusted life expectancy (HALE)  </a:t>
            </a:r>
            <a:r>
              <a:rPr lang="en-GB" sz="2400" dirty="0"/>
              <a:t>measures the number of years that a person at a given age can expect to live in good health, accounting for mortality and disability</a:t>
            </a:r>
          </a:p>
          <a:p>
            <a:pPr>
              <a:spcBef>
                <a:spcPts val="600"/>
              </a:spcBef>
              <a:spcAft>
                <a:spcPts val="600"/>
              </a:spcAft>
              <a:defRPr/>
            </a:pPr>
            <a:r>
              <a:rPr lang="en-US" sz="2400" dirty="0"/>
              <a:t>= the average number of years that a </a:t>
            </a:r>
            <a:r>
              <a:rPr lang="en-US" sz="2400" dirty="0">
                <a:hlinkClick r:id="rId2"/>
              </a:rPr>
              <a:t>newborn</a:t>
            </a:r>
            <a:r>
              <a:rPr lang="en-US" sz="2400" dirty="0"/>
              <a:t> can expect to live in "full health"—in other words, not hampered by disabling illnesses or injuries. </a:t>
            </a:r>
            <a:endParaRPr lang="en-GB" sz="2400" dirty="0"/>
          </a:p>
          <a:p>
            <a:pPr>
              <a:spcBef>
                <a:spcPts val="600"/>
              </a:spcBef>
              <a:spcAft>
                <a:spcPts val="600"/>
              </a:spcAft>
              <a:defRPr/>
            </a:pPr>
            <a:r>
              <a:rPr lang="en-GB" sz="2400" dirty="0"/>
              <a:t>Summarises mortality and non-fatal outcomes in a single measure of average population health</a:t>
            </a:r>
          </a:p>
          <a:p>
            <a:pPr>
              <a:spcBef>
                <a:spcPts val="600"/>
              </a:spcBef>
              <a:spcAft>
                <a:spcPts val="600"/>
              </a:spcAft>
              <a:defRPr/>
            </a:pPr>
            <a:r>
              <a:rPr lang="en-GB" sz="2400" dirty="0"/>
              <a:t>Can compare health between countries or measure changes over time </a:t>
            </a:r>
          </a:p>
          <a:p>
            <a:pPr>
              <a:spcBef>
                <a:spcPts val="600"/>
              </a:spcBef>
              <a:spcAft>
                <a:spcPts val="600"/>
              </a:spcAft>
              <a:defRPr/>
            </a:pPr>
            <a:r>
              <a:rPr lang="en-GB" sz="2400" dirty="0"/>
              <a:t>Can inform policy questions dependent on how morbidity changes as mortality decreases</a:t>
            </a:r>
          </a:p>
          <a:p>
            <a:pPr>
              <a:spcBef>
                <a:spcPts val="600"/>
              </a:spcBef>
              <a:spcAft>
                <a:spcPts val="600"/>
              </a:spcAft>
              <a:defRPr/>
            </a:pPr>
            <a:endParaRPr lang="en-GB" sz="2400" dirty="0"/>
          </a:p>
        </p:txBody>
      </p:sp>
    </p:spTree>
    <p:extLst>
      <p:ext uri="{BB962C8B-B14F-4D97-AF65-F5344CB8AC3E}">
        <p14:creationId xmlns:p14="http://schemas.microsoft.com/office/powerpoint/2010/main" val="1254337428"/>
      </p:ext>
    </p:extLst>
  </p:cSld>
  <p:clrMapOvr>
    <a:masterClrMapping/>
  </p:clrMapOvr>
  <p:transition advTm="45565"/>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3"/>
          <p:cNvSpPr>
            <a:spLocks noGrp="1"/>
          </p:cNvSpPr>
          <p:nvPr>
            <p:ph type="title"/>
          </p:nvPr>
        </p:nvSpPr>
        <p:spPr>
          <a:xfrm>
            <a:off x="212725" y="620713"/>
            <a:ext cx="8489950" cy="1296987"/>
          </a:xfrm>
        </p:spPr>
        <p:txBody>
          <a:bodyPr/>
          <a:lstStyle/>
          <a:p>
            <a:r>
              <a:rPr lang="en-GB" altLang="en-US" sz="2400" dirty="0"/>
              <a:t>Life expectancy (LE), healthy life expectancy (HLE) and proportion of life in "Good" health for males and females at birth in England, 2011 to 2013 (ONS 2015)</a:t>
            </a:r>
          </a:p>
        </p:txBody>
      </p:sp>
      <p:pic>
        <p:nvPicPr>
          <p:cNvPr id="31747" name="Picture 4" descr="Figure 1.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0025" y="2276475"/>
            <a:ext cx="8875713" cy="437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4208947"/>
      </p:ext>
    </p:extLst>
  </p:cSld>
  <p:clrMapOvr>
    <a:masterClrMapping/>
  </p:clrMapOvr>
  <p:transition spd="slow" advTm="97631"/>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323850" y="404813"/>
            <a:ext cx="8229600" cy="1143000"/>
          </a:xfrm>
        </p:spPr>
        <p:txBody>
          <a:bodyPr/>
          <a:lstStyle/>
          <a:p>
            <a:r>
              <a:rPr lang="en-GB" altLang="en-US" sz="2400"/>
              <a:t>Healthy life expectancy at birth by country, 2010</a:t>
            </a:r>
          </a:p>
        </p:txBody>
      </p:sp>
      <p:pic>
        <p:nvPicPr>
          <p:cNvPr id="32771"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79388" y="908050"/>
            <a:ext cx="8785225" cy="5935663"/>
          </a:xfrm>
        </p:spPr>
      </p:pic>
      <p:sp>
        <p:nvSpPr>
          <p:cNvPr id="8" name="TextBox 7"/>
          <p:cNvSpPr txBox="1"/>
          <p:nvPr/>
        </p:nvSpPr>
        <p:spPr>
          <a:xfrm>
            <a:off x="323850" y="6115050"/>
            <a:ext cx="3357880" cy="446276"/>
          </a:xfrm>
          <a:prstGeom prst="rect">
            <a:avLst/>
          </a:prstGeom>
          <a:noFill/>
        </p:spPr>
        <p:txBody>
          <a:bodyPr wrap="square">
            <a:spAutoFit/>
          </a:bodyPr>
          <a:lstStyle/>
          <a:p>
            <a:pPr fontAlgn="auto">
              <a:spcBef>
                <a:spcPts val="0"/>
              </a:spcBef>
              <a:spcAft>
                <a:spcPts val="0"/>
              </a:spcAft>
              <a:defRPr/>
            </a:pPr>
            <a:r>
              <a:rPr lang="en-US" altLang="en-US" sz="1150" i="1" dirty="0">
                <a:latin typeface="+mn-lt"/>
                <a:cs typeface="+mn-cs"/>
              </a:rPr>
              <a:t>The Lancet</a:t>
            </a:r>
            <a:r>
              <a:rPr lang="en-US" altLang="en-US" sz="1150" dirty="0">
                <a:latin typeface="+mn-lt"/>
                <a:cs typeface="+mn-cs"/>
              </a:rPr>
              <a:t> 2012 380, 2144-2162                                                                                          A – male HALE ; B – female HALE </a:t>
            </a:r>
            <a:endParaRPr lang="en-GB" sz="1150" dirty="0">
              <a:latin typeface="+mn-lt"/>
              <a:cs typeface="+mn-cs"/>
            </a:endParaRPr>
          </a:p>
        </p:txBody>
      </p:sp>
    </p:spTree>
    <p:extLst>
      <p:ext uri="{BB962C8B-B14F-4D97-AF65-F5344CB8AC3E}">
        <p14:creationId xmlns:p14="http://schemas.microsoft.com/office/powerpoint/2010/main" val="1461892356"/>
      </p:ext>
    </p:extLst>
  </p:cSld>
  <p:clrMapOvr>
    <a:masterClrMapping/>
  </p:clrMapOvr>
  <p:transition advTm="68178"/>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title"/>
          </p:nvPr>
        </p:nvSpPr>
        <p:spPr>
          <a:xfrm>
            <a:off x="626960" y="605144"/>
            <a:ext cx="7890080" cy="850106"/>
          </a:xfrm>
        </p:spPr>
        <p:txBody>
          <a:bodyPr/>
          <a:lstStyle/>
          <a:p>
            <a:pPr eaLnBrk="1" hangingPunct="1"/>
            <a:r>
              <a:rPr lang="en-GB" altLang="en-US" sz="4000" dirty="0"/>
              <a:t>Epidemiology</a:t>
            </a:r>
            <a:endParaRPr lang="en-US" altLang="en-US" sz="4000" dirty="0"/>
          </a:p>
        </p:txBody>
      </p:sp>
      <p:sp>
        <p:nvSpPr>
          <p:cNvPr id="5123" name="Rectangle 8"/>
          <p:cNvSpPr>
            <a:spLocks noGrp="1" noChangeArrowheads="1"/>
          </p:cNvSpPr>
          <p:nvPr>
            <p:ph idx="1"/>
          </p:nvPr>
        </p:nvSpPr>
        <p:spPr>
          <a:xfrm>
            <a:off x="971599" y="1878013"/>
            <a:ext cx="7826325" cy="4759325"/>
          </a:xfrm>
        </p:spPr>
        <p:txBody>
          <a:bodyPr>
            <a:normAutofit/>
          </a:bodyPr>
          <a:lstStyle/>
          <a:p>
            <a:pPr eaLnBrk="1" hangingPunct="1">
              <a:lnSpc>
                <a:spcPct val="90000"/>
              </a:lnSpc>
            </a:pPr>
            <a:r>
              <a:rPr lang="en-US" altLang="en-US" dirty="0"/>
              <a:t>The study of the </a:t>
            </a:r>
            <a:r>
              <a:rPr lang="en-US" altLang="en-US" b="1" dirty="0"/>
              <a:t>distribution </a:t>
            </a:r>
            <a:r>
              <a:rPr lang="en-US" altLang="en-US" dirty="0"/>
              <a:t>and </a:t>
            </a:r>
            <a:r>
              <a:rPr lang="en-US" altLang="en-US" b="1" dirty="0"/>
              <a:t>determinants </a:t>
            </a:r>
            <a:r>
              <a:rPr lang="en-US" altLang="en-US" dirty="0"/>
              <a:t>of the </a:t>
            </a:r>
            <a:r>
              <a:rPr lang="en-US" altLang="en-US" b="1" dirty="0"/>
              <a:t>frequency </a:t>
            </a:r>
            <a:r>
              <a:rPr lang="en-US" altLang="en-US" dirty="0"/>
              <a:t>of health-related outcomes in specified populations </a:t>
            </a:r>
          </a:p>
          <a:p>
            <a:pPr eaLnBrk="1" hangingPunct="1">
              <a:lnSpc>
                <a:spcPct val="90000"/>
              </a:lnSpc>
            </a:pPr>
            <a:endParaRPr lang="en-US" altLang="en-US" dirty="0"/>
          </a:p>
          <a:p>
            <a:pPr eaLnBrk="1" hangingPunct="1">
              <a:lnSpc>
                <a:spcPct val="90000"/>
              </a:lnSpc>
            </a:pPr>
            <a:r>
              <a:rPr lang="en-GB" altLang="en-US" dirty="0"/>
              <a:t>Quantitative discipline</a:t>
            </a:r>
          </a:p>
          <a:p>
            <a:pPr eaLnBrk="1" hangingPunct="1">
              <a:lnSpc>
                <a:spcPct val="90000"/>
              </a:lnSpc>
            </a:pPr>
            <a:endParaRPr lang="en-GB" altLang="en-US" dirty="0"/>
          </a:p>
          <a:p>
            <a:pPr eaLnBrk="1" hangingPunct="1">
              <a:lnSpc>
                <a:spcPct val="90000"/>
              </a:lnSpc>
            </a:pPr>
            <a:r>
              <a:rPr lang="en-GB" altLang="en-US" dirty="0"/>
              <a:t>Measurement of disease / condition / risk factor frequency is central to epidemiology</a:t>
            </a:r>
          </a:p>
          <a:p>
            <a:pPr eaLnBrk="1" hangingPunct="1">
              <a:lnSpc>
                <a:spcPct val="90000"/>
              </a:lnSpc>
            </a:pPr>
            <a:endParaRPr lang="en-GB" altLang="en-US" dirty="0"/>
          </a:p>
          <a:p>
            <a:pPr eaLnBrk="1" hangingPunct="1">
              <a:lnSpc>
                <a:spcPct val="90000"/>
              </a:lnSpc>
            </a:pPr>
            <a:r>
              <a:rPr lang="en-GB" altLang="en-US" dirty="0"/>
              <a:t>Comparisons require measurements</a:t>
            </a:r>
            <a:endParaRPr lang="en-US" altLang="en-US" dirty="0"/>
          </a:p>
        </p:txBody>
      </p:sp>
    </p:spTree>
    <p:extLst>
      <p:ext uri="{BB962C8B-B14F-4D97-AF65-F5344CB8AC3E}">
        <p14:creationId xmlns:p14="http://schemas.microsoft.com/office/powerpoint/2010/main" val="2268608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30200" y="693440"/>
            <a:ext cx="8172400" cy="1440160"/>
          </a:xfrm>
        </p:spPr>
        <p:txBody>
          <a:bodyPr>
            <a:noAutofit/>
          </a:bodyPr>
          <a:lstStyle/>
          <a:p>
            <a:pPr eaLnBrk="1" hangingPunct="1"/>
            <a:r>
              <a:rPr lang="en-US" altLang="ja-JP" sz="4000" dirty="0">
                <a:ea typeface="ＭＳ Ｐゴシック" pitchFamily="34" charset="-128"/>
              </a:rPr>
              <a:t>Much of epidemiological research is taken up trying</a:t>
            </a:r>
            <a:endParaRPr lang="en-US" altLang="en-US" sz="4000" dirty="0"/>
          </a:p>
        </p:txBody>
      </p:sp>
      <p:sp>
        <p:nvSpPr>
          <p:cNvPr id="15363" name="Rectangle 3"/>
          <p:cNvSpPr>
            <a:spLocks noGrp="1" noChangeArrowheads="1"/>
          </p:cNvSpPr>
          <p:nvPr>
            <p:ph idx="1"/>
          </p:nvPr>
        </p:nvSpPr>
        <p:spPr>
          <a:xfrm>
            <a:off x="1043608" y="2133600"/>
            <a:ext cx="7770192" cy="3457575"/>
          </a:xfrm>
        </p:spPr>
        <p:txBody>
          <a:bodyPr>
            <a:normAutofit/>
          </a:bodyPr>
          <a:lstStyle/>
          <a:p>
            <a:pPr eaLnBrk="1" hangingPunct="1"/>
            <a:r>
              <a:rPr lang="en-US" altLang="ja-JP" dirty="0">
                <a:ea typeface="ＭＳ Ｐゴシック" pitchFamily="34" charset="-128"/>
              </a:rPr>
              <a:t>to establish associations between exposures and disease rates</a:t>
            </a:r>
            <a:endParaRPr lang="en-US" altLang="ja-JP" dirty="0">
              <a:ea typeface="ＭＳ Ｐゴシック" pitchFamily="34" charset="-128"/>
              <a:sym typeface="Math B" charset="2"/>
            </a:endParaRPr>
          </a:p>
          <a:p>
            <a:pPr eaLnBrk="1" hangingPunct="1"/>
            <a:r>
              <a:rPr lang="en-US" altLang="ja-JP" dirty="0">
                <a:ea typeface="ＭＳ Ｐゴシック" pitchFamily="34" charset="-128"/>
              </a:rPr>
              <a:t>to measure the extent to which risk changes as the level of exposure changes </a:t>
            </a:r>
            <a:endParaRPr lang="en-US" altLang="ja-JP" dirty="0">
              <a:ea typeface="ＭＳ Ｐゴシック" pitchFamily="34" charset="-128"/>
              <a:sym typeface="Math B" charset="2"/>
            </a:endParaRPr>
          </a:p>
          <a:p>
            <a:pPr eaLnBrk="1" hangingPunct="1"/>
            <a:r>
              <a:rPr lang="en-US" altLang="ja-JP" dirty="0">
                <a:ea typeface="ＭＳ Ｐゴシック" pitchFamily="34" charset="-128"/>
              </a:rPr>
              <a:t>to establish whether the associations observed may be truly causal (rather than being just consequence of bias or chance)</a:t>
            </a:r>
            <a:endParaRPr lang="en-US" altLang="en-US" dirty="0"/>
          </a:p>
        </p:txBody>
      </p:sp>
    </p:spTree>
    <p:extLst>
      <p:ext uri="{BB962C8B-B14F-4D97-AF65-F5344CB8AC3E}">
        <p14:creationId xmlns:p14="http://schemas.microsoft.com/office/powerpoint/2010/main" val="4523784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26960" y="814465"/>
            <a:ext cx="7890080" cy="1143000"/>
          </a:xfrm>
        </p:spPr>
        <p:txBody>
          <a:bodyPr/>
          <a:lstStyle/>
          <a:p>
            <a:pPr eaLnBrk="1" hangingPunct="1"/>
            <a:r>
              <a:rPr lang="en-GB" altLang="en-US" dirty="0"/>
              <a:t>Measures of association</a:t>
            </a:r>
            <a:endParaRPr lang="en-US" altLang="en-US" dirty="0"/>
          </a:p>
        </p:txBody>
      </p:sp>
      <p:sp>
        <p:nvSpPr>
          <p:cNvPr id="32771" name="Content Placeholder 2"/>
          <p:cNvSpPr>
            <a:spLocks noGrp="1"/>
          </p:cNvSpPr>
          <p:nvPr>
            <p:ph idx="1"/>
          </p:nvPr>
        </p:nvSpPr>
        <p:spPr>
          <a:xfrm>
            <a:off x="1043608" y="2133600"/>
            <a:ext cx="7776542" cy="4032250"/>
          </a:xfrm>
        </p:spPr>
        <p:txBody>
          <a:bodyPr/>
          <a:lstStyle/>
          <a:p>
            <a:pPr eaLnBrk="1" hangingPunct="1"/>
            <a:r>
              <a:rPr lang="en-GB" altLang="en-US" dirty="0"/>
              <a:t>Risk of disease, rate of disease in different groups of population</a:t>
            </a:r>
          </a:p>
          <a:p>
            <a:pPr eaLnBrk="1" hangingPunct="1"/>
            <a:r>
              <a:rPr lang="en-GB" altLang="en-US" dirty="0"/>
              <a:t>Comparison of risks/rates</a:t>
            </a:r>
          </a:p>
          <a:p>
            <a:pPr eaLnBrk="1" hangingPunct="1"/>
            <a:endParaRPr lang="en-US" altLang="en-US" dirty="0"/>
          </a:p>
        </p:txBody>
      </p:sp>
    </p:spTree>
    <p:extLst>
      <p:ext uri="{BB962C8B-B14F-4D97-AF65-F5344CB8AC3E}">
        <p14:creationId xmlns:p14="http://schemas.microsoft.com/office/powerpoint/2010/main" val="1651313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dirty="0"/>
              <a:t>What is health?</a:t>
            </a:r>
          </a:p>
        </p:txBody>
      </p:sp>
      <p:sp>
        <p:nvSpPr>
          <p:cNvPr id="111619" name="Rectangle 3"/>
          <p:cNvSpPr>
            <a:spLocks noGrp="1" noChangeArrowheads="1"/>
          </p:cNvSpPr>
          <p:nvPr>
            <p:ph type="body" idx="1"/>
          </p:nvPr>
        </p:nvSpPr>
        <p:spPr>
          <a:xfrm>
            <a:off x="457200" y="1600200"/>
            <a:ext cx="8229600" cy="4876800"/>
          </a:xfrm>
        </p:spPr>
        <p:txBody>
          <a:bodyPr/>
          <a:lstStyle/>
          <a:p>
            <a:endParaRPr lang="en-US" dirty="0"/>
          </a:p>
          <a:p>
            <a:r>
              <a:rPr lang="en-US" dirty="0"/>
              <a:t>Health is a multifaceted concept and not easily measurable.</a:t>
            </a:r>
          </a:p>
          <a:p>
            <a:r>
              <a:rPr lang="en-US" dirty="0"/>
              <a:t>WHO definition:</a:t>
            </a:r>
          </a:p>
          <a:p>
            <a:pPr lvl="1"/>
            <a:r>
              <a:rPr lang="en-US" dirty="0"/>
              <a:t>Health is a state of complete physical and mental well-being and not merely the absence of disease or infirmity (WHO, 1948)</a:t>
            </a:r>
          </a:p>
          <a:p>
            <a:pPr lvl="1"/>
            <a:r>
              <a:rPr lang="en-GB" i="1" dirty="0" err="1"/>
              <a:t>stav</a:t>
            </a:r>
            <a:r>
              <a:rPr lang="en-GB" i="1" dirty="0"/>
              <a:t> </a:t>
            </a:r>
            <a:r>
              <a:rPr lang="en-GB" i="1" dirty="0" err="1"/>
              <a:t>kompletní</a:t>
            </a:r>
            <a:r>
              <a:rPr lang="en-GB" i="1" dirty="0"/>
              <a:t> </a:t>
            </a:r>
            <a:r>
              <a:rPr lang="en-GB" i="1" dirty="0" err="1"/>
              <a:t>fyzické</a:t>
            </a:r>
            <a:r>
              <a:rPr lang="en-GB" i="1" dirty="0"/>
              <a:t>, </a:t>
            </a:r>
            <a:r>
              <a:rPr lang="en-GB" i="1" dirty="0" err="1"/>
              <a:t>duševní</a:t>
            </a:r>
            <a:r>
              <a:rPr lang="en-GB" i="1" dirty="0"/>
              <a:t> a </a:t>
            </a:r>
            <a:r>
              <a:rPr lang="en-GB" i="1" dirty="0" err="1"/>
              <a:t>sociální</a:t>
            </a:r>
            <a:r>
              <a:rPr lang="en-GB" i="1" dirty="0"/>
              <a:t> </a:t>
            </a:r>
            <a:r>
              <a:rPr lang="en-GB" i="1" dirty="0" err="1"/>
              <a:t>pohody</a:t>
            </a:r>
            <a:r>
              <a:rPr lang="en-GB" i="1" dirty="0"/>
              <a:t> a </a:t>
            </a:r>
            <a:r>
              <a:rPr lang="en-GB" i="1" dirty="0" err="1"/>
              <a:t>nikoliv</a:t>
            </a:r>
            <a:r>
              <a:rPr lang="en-GB" i="1" dirty="0"/>
              <a:t> </a:t>
            </a:r>
            <a:r>
              <a:rPr lang="en-GB" i="1" dirty="0" err="1"/>
              <a:t>pouhé</a:t>
            </a:r>
            <a:r>
              <a:rPr lang="en-GB" i="1" dirty="0"/>
              <a:t> </a:t>
            </a:r>
            <a:r>
              <a:rPr lang="en-GB" i="1" dirty="0" err="1"/>
              <a:t>nepřítomnosti</a:t>
            </a:r>
            <a:r>
              <a:rPr lang="en-GB" i="1" dirty="0"/>
              <a:t> </a:t>
            </a:r>
            <a:r>
              <a:rPr lang="en-GB" i="1" dirty="0" err="1"/>
              <a:t>nemoci</a:t>
            </a:r>
            <a:r>
              <a:rPr lang="en-GB" i="1" dirty="0"/>
              <a:t> </a:t>
            </a:r>
            <a:r>
              <a:rPr lang="en-GB" i="1" dirty="0" err="1"/>
              <a:t>či</a:t>
            </a:r>
            <a:r>
              <a:rPr lang="en-GB" i="1" dirty="0"/>
              <a:t> </a:t>
            </a:r>
            <a:r>
              <a:rPr lang="en-GB" i="1" dirty="0" err="1"/>
              <a:t>vady</a:t>
            </a:r>
            <a:endParaRPr lang="en-US" i="1" dirty="0"/>
          </a:p>
          <a:p>
            <a:pPr lvl="1">
              <a:buFont typeface="Wingdings" charset="0"/>
              <a:buNone/>
            </a:pPr>
            <a:endParaRPr lang="en-US" dirty="0"/>
          </a:p>
        </p:txBody>
      </p:sp>
    </p:spTree>
    <p:extLst>
      <p:ext uri="{BB962C8B-B14F-4D97-AF65-F5344CB8AC3E}">
        <p14:creationId xmlns:p14="http://schemas.microsoft.com/office/powerpoint/2010/main" val="1206094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title"/>
          </p:nvPr>
        </p:nvSpPr>
        <p:spPr>
          <a:xfrm>
            <a:off x="971600" y="476672"/>
            <a:ext cx="7992888" cy="649288"/>
          </a:xfrm>
          <a:noFill/>
        </p:spPr>
        <p:txBody>
          <a:bodyPr>
            <a:noAutofit/>
          </a:bodyPr>
          <a:lstStyle/>
          <a:p>
            <a:pPr eaLnBrk="1" hangingPunct="1"/>
            <a:r>
              <a:rPr lang="en-US" altLang="ja-JP" sz="4000" dirty="0">
                <a:ea typeface="ＭＳ Ｐゴシック" charset="-128"/>
              </a:rPr>
              <a:t>Measures of effect</a:t>
            </a:r>
            <a:endParaRPr lang="en-US" altLang="en-US" sz="4000" dirty="0"/>
          </a:p>
        </p:txBody>
      </p:sp>
      <p:sp>
        <p:nvSpPr>
          <p:cNvPr id="32770" name="Rectangle 2"/>
          <p:cNvSpPr>
            <a:spLocks noGrp="1" noChangeArrowheads="1"/>
          </p:cNvSpPr>
          <p:nvPr>
            <p:ph idx="1"/>
          </p:nvPr>
        </p:nvSpPr>
        <p:spPr>
          <a:xfrm>
            <a:off x="1043608" y="1600200"/>
            <a:ext cx="7643192" cy="4565650"/>
          </a:xfrm>
        </p:spPr>
        <p:txBody>
          <a:bodyPr/>
          <a:lstStyle/>
          <a:p>
            <a:pPr eaLnBrk="1" hangingPunct="1">
              <a:buFontTx/>
              <a:buNone/>
            </a:pPr>
            <a:r>
              <a:rPr lang="en-GB" altLang="en-US" dirty="0"/>
              <a:t>We have </a:t>
            </a:r>
            <a:r>
              <a:rPr lang="en-GB" altLang="en-US" dirty="0">
                <a:solidFill>
                  <a:srgbClr val="0000CC"/>
                </a:solidFill>
              </a:rPr>
              <a:t>2 groups</a:t>
            </a:r>
            <a:r>
              <a:rPr lang="en-GB" altLang="en-US" dirty="0"/>
              <a:t> of individuals:</a:t>
            </a:r>
          </a:p>
          <a:p>
            <a:pPr eaLnBrk="1" hangingPunct="1"/>
            <a:r>
              <a:rPr lang="en-GB" altLang="en-US" dirty="0"/>
              <a:t>An </a:t>
            </a:r>
            <a:r>
              <a:rPr lang="en-GB" altLang="en-US" b="1" dirty="0">
                <a:solidFill>
                  <a:srgbClr val="0000CC"/>
                </a:solidFill>
              </a:rPr>
              <a:t>exposed</a:t>
            </a:r>
            <a:r>
              <a:rPr lang="en-GB" altLang="en-US" dirty="0"/>
              <a:t> group (group with risk factor of interest) and </a:t>
            </a:r>
            <a:r>
              <a:rPr lang="en-GB" altLang="en-US" b="1" dirty="0">
                <a:solidFill>
                  <a:srgbClr val="0000CC"/>
                </a:solidFill>
              </a:rPr>
              <a:t>unexposed</a:t>
            </a:r>
            <a:r>
              <a:rPr lang="en-GB" altLang="en-US" dirty="0"/>
              <a:t> group (without such factor of interest)</a:t>
            </a:r>
          </a:p>
          <a:p>
            <a:pPr eaLnBrk="1" hangingPunct="1"/>
            <a:r>
              <a:rPr lang="en-GB" altLang="en-US" dirty="0"/>
              <a:t>We are interested in </a:t>
            </a:r>
            <a:r>
              <a:rPr lang="en-GB" altLang="en-US" u="sng" dirty="0"/>
              <a:t>comparing</a:t>
            </a:r>
            <a:r>
              <a:rPr lang="en-GB" altLang="en-US" dirty="0"/>
              <a:t> the amount of disease (mortality or other health outcome) in the exposed group to that in the unexposed group</a:t>
            </a:r>
            <a:endParaRPr lang="en-US" altLang="en-US" dirty="0"/>
          </a:p>
        </p:txBody>
      </p:sp>
    </p:spTree>
    <p:extLst>
      <p:ext uri="{BB962C8B-B14F-4D97-AF65-F5344CB8AC3E}">
        <p14:creationId xmlns:p14="http://schemas.microsoft.com/office/powerpoint/2010/main" val="30280963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019891" y="980728"/>
            <a:ext cx="7890080" cy="782960"/>
          </a:xfrm>
        </p:spPr>
        <p:txBody>
          <a:bodyPr/>
          <a:lstStyle/>
          <a:p>
            <a:pPr eaLnBrk="1" hangingPunct="1"/>
            <a:r>
              <a:rPr lang="en-GB" altLang="en-US" sz="2800" b="1" dirty="0">
                <a:effectLst/>
                <a:latin typeface="Arial" panose="020B0604020202020204" pitchFamily="34" charset="0"/>
                <a:cs typeface="Arial" panose="020B0604020202020204" pitchFamily="34" charset="0"/>
              </a:rPr>
              <a:t>Risk ratio</a:t>
            </a:r>
            <a:endParaRPr lang="en-US" altLang="en-US" sz="2800" b="1" dirty="0">
              <a:effectLst/>
              <a:latin typeface="Arial" panose="020B0604020202020204" pitchFamily="34" charset="0"/>
              <a:cs typeface="Arial" panose="020B0604020202020204" pitchFamily="34" charset="0"/>
            </a:endParaRPr>
          </a:p>
        </p:txBody>
      </p:sp>
      <p:sp>
        <p:nvSpPr>
          <p:cNvPr id="37891" name="Rectangle 3"/>
          <p:cNvSpPr>
            <a:spLocks noGrp="1" noChangeArrowheads="1"/>
          </p:cNvSpPr>
          <p:nvPr>
            <p:ph type="body" idx="1"/>
          </p:nvPr>
        </p:nvSpPr>
        <p:spPr>
          <a:xfrm>
            <a:off x="1043608" y="1844675"/>
            <a:ext cx="7849567" cy="1066800"/>
          </a:xfrm>
          <a:solidFill>
            <a:srgbClr val="FFFF00"/>
          </a:solidFill>
        </p:spPr>
        <p:txBody>
          <a:bodyPr>
            <a:normAutofit/>
          </a:bodyPr>
          <a:lstStyle/>
          <a:p>
            <a:pPr eaLnBrk="1" hangingPunct="1">
              <a:buClrTx/>
              <a:buSzPct val="100000"/>
              <a:buFont typeface="Arial" panose="020B0604020202020204" pitchFamily="34" charset="0"/>
              <a:buChar char="•"/>
            </a:pPr>
            <a:r>
              <a:rPr lang="en-US" altLang="ja-JP" sz="2800" dirty="0">
                <a:latin typeface="Arial" panose="020B0604020202020204" pitchFamily="34" charset="0"/>
                <a:ea typeface="ＭＳ Ｐゴシック" pitchFamily="34" charset="-128"/>
                <a:cs typeface="Arial" panose="020B0604020202020204" pitchFamily="34" charset="0"/>
              </a:rPr>
              <a:t>we calculate the risk ratio (RR) as:</a:t>
            </a:r>
          </a:p>
          <a:p>
            <a:pPr algn="ctr" eaLnBrk="1" hangingPunct="1">
              <a:buFontTx/>
              <a:buNone/>
            </a:pPr>
            <a:r>
              <a:rPr lang="en-US" altLang="ja-JP" sz="2800" b="1" dirty="0">
                <a:latin typeface="Arial" panose="020B0604020202020204" pitchFamily="34" charset="0"/>
                <a:ea typeface="ＭＳ Ｐゴシック" pitchFamily="34" charset="-128"/>
                <a:cs typeface="Arial" panose="020B0604020202020204" pitchFamily="34" charset="0"/>
              </a:rPr>
              <a:t>RR=r</a:t>
            </a:r>
            <a:r>
              <a:rPr lang="en-US" altLang="ja-JP" sz="2800" b="1" baseline="-25000" dirty="0">
                <a:latin typeface="Arial" panose="020B0604020202020204" pitchFamily="34" charset="0"/>
                <a:ea typeface="ＭＳ Ｐゴシック" pitchFamily="34" charset="-128"/>
                <a:cs typeface="Arial" panose="020B0604020202020204" pitchFamily="34" charset="0"/>
              </a:rPr>
              <a:t>1</a:t>
            </a:r>
            <a:r>
              <a:rPr lang="en-US" altLang="ja-JP" sz="2800" b="1" dirty="0">
                <a:latin typeface="Arial" panose="020B0604020202020204" pitchFamily="34" charset="0"/>
                <a:ea typeface="ＭＳ Ｐゴシック" pitchFamily="34" charset="-128"/>
                <a:cs typeface="Arial" panose="020B0604020202020204" pitchFamily="34" charset="0"/>
              </a:rPr>
              <a:t>/r</a:t>
            </a:r>
            <a:r>
              <a:rPr lang="en-US" altLang="ja-JP" sz="2800" b="1" baseline="-25000" dirty="0">
                <a:latin typeface="Arial" panose="020B0604020202020204" pitchFamily="34" charset="0"/>
                <a:ea typeface="ＭＳ Ｐゴシック" pitchFamily="34" charset="-128"/>
                <a:cs typeface="Arial" panose="020B0604020202020204" pitchFamily="34" charset="0"/>
              </a:rPr>
              <a:t>0</a:t>
            </a:r>
            <a:endParaRPr lang="en-US" altLang="en-US" sz="2800" b="1" baseline="-25000" dirty="0">
              <a:latin typeface="Arial" panose="020B0604020202020204" pitchFamily="34" charset="0"/>
              <a:cs typeface="Arial" panose="020B0604020202020204" pitchFamily="34" charset="0"/>
            </a:endParaRPr>
          </a:p>
        </p:txBody>
      </p:sp>
      <p:sp>
        <p:nvSpPr>
          <p:cNvPr id="37892" name="Rectangle 4"/>
          <p:cNvSpPr>
            <a:spLocks noChangeArrowheads="1"/>
          </p:cNvSpPr>
          <p:nvPr/>
        </p:nvSpPr>
        <p:spPr bwMode="auto">
          <a:xfrm>
            <a:off x="1043608" y="3213100"/>
            <a:ext cx="758128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altLang="en-US" sz="2800" b="1" dirty="0">
                <a:solidFill>
                  <a:schemeClr val="tx2"/>
                </a:solidFill>
              </a:rPr>
              <a:t>Risk difference</a:t>
            </a:r>
            <a:endParaRPr lang="en-US" altLang="en-US" sz="2800" b="1" dirty="0">
              <a:solidFill>
                <a:schemeClr val="tx2"/>
              </a:solidFill>
            </a:endParaRPr>
          </a:p>
        </p:txBody>
      </p:sp>
      <p:sp>
        <p:nvSpPr>
          <p:cNvPr id="37893" name="Rectangle 5"/>
          <p:cNvSpPr>
            <a:spLocks noChangeArrowheads="1"/>
          </p:cNvSpPr>
          <p:nvPr/>
        </p:nvSpPr>
        <p:spPr bwMode="auto">
          <a:xfrm>
            <a:off x="1043608" y="4076700"/>
            <a:ext cx="7849567" cy="1728564"/>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20000"/>
              </a:spcBef>
              <a:buFontTx/>
              <a:buChar char="•"/>
            </a:pPr>
            <a:r>
              <a:rPr lang="en-US" altLang="ja-JP" sz="2800" dirty="0">
                <a:ea typeface="ＭＳ Ｐゴシック" pitchFamily="34" charset="-128"/>
              </a:rPr>
              <a:t>the absolute difference between two risks (or rates)</a:t>
            </a:r>
            <a:endParaRPr lang="en-US" altLang="ja-JP" sz="2800" b="1" dirty="0">
              <a:ea typeface="ＭＳ Ｐゴシック" pitchFamily="34" charset="-128"/>
            </a:endParaRPr>
          </a:p>
          <a:p>
            <a:pPr algn="ctr" eaLnBrk="1" hangingPunct="1">
              <a:spcBef>
                <a:spcPct val="20000"/>
              </a:spcBef>
            </a:pPr>
            <a:r>
              <a:rPr lang="en-US" altLang="ja-JP" sz="2800" b="1" dirty="0">
                <a:ea typeface="ＭＳ Ｐゴシック" pitchFamily="34" charset="-128"/>
              </a:rPr>
              <a:t>RD = r</a:t>
            </a:r>
            <a:r>
              <a:rPr lang="en-US" altLang="ja-JP" sz="2800" b="1" baseline="-25000" dirty="0">
                <a:ea typeface="ＭＳ Ｐゴシック" pitchFamily="34" charset="-128"/>
              </a:rPr>
              <a:t>1</a:t>
            </a:r>
            <a:r>
              <a:rPr lang="en-US" altLang="ja-JP" sz="2800" b="1" dirty="0">
                <a:ea typeface="ＭＳ Ｐゴシック" pitchFamily="34" charset="-128"/>
              </a:rPr>
              <a:t> – r</a:t>
            </a:r>
            <a:r>
              <a:rPr lang="en-US" altLang="ja-JP" sz="2800" b="1" baseline="-25000" dirty="0">
                <a:ea typeface="ＭＳ Ｐゴシック" pitchFamily="34" charset="-128"/>
              </a:rPr>
              <a:t>0</a:t>
            </a:r>
            <a:endParaRPr lang="en-US" altLang="en-US" sz="2800" b="1" baseline="-25000" dirty="0"/>
          </a:p>
        </p:txBody>
      </p:sp>
    </p:spTree>
    <p:extLst>
      <p:ext uri="{BB962C8B-B14F-4D97-AF65-F5344CB8AC3E}">
        <p14:creationId xmlns:p14="http://schemas.microsoft.com/office/powerpoint/2010/main" val="14440764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87"/>
          <p:cNvSpPr>
            <a:spLocks noGrp="1" noChangeArrowheads="1"/>
          </p:cNvSpPr>
          <p:nvPr>
            <p:ph type="title"/>
          </p:nvPr>
        </p:nvSpPr>
        <p:spPr>
          <a:xfrm>
            <a:off x="487654" y="514036"/>
            <a:ext cx="7920880" cy="1368127"/>
          </a:xfrm>
        </p:spPr>
        <p:txBody>
          <a:bodyPr>
            <a:normAutofit fontScale="90000"/>
          </a:bodyPr>
          <a:lstStyle/>
          <a:p>
            <a:pPr eaLnBrk="1" hangingPunct="1"/>
            <a:r>
              <a:rPr lang="en-GB" altLang="en-US" sz="4000" dirty="0"/>
              <a:t>Example: cohort study of oral contraceptive use and heart attack</a:t>
            </a:r>
            <a:endParaRPr lang="en-US" altLang="en-US" sz="4000" dirty="0"/>
          </a:p>
        </p:txBody>
      </p:sp>
      <p:graphicFrame>
        <p:nvGraphicFramePr>
          <p:cNvPr id="213144" name="Group 152"/>
          <p:cNvGraphicFramePr>
            <a:graphicFrameLocks noGrp="1"/>
          </p:cNvGraphicFramePr>
          <p:nvPr>
            <p:ph sz="half" idx="2"/>
          </p:nvPr>
        </p:nvGraphicFramePr>
        <p:xfrm>
          <a:off x="1115615" y="1700213"/>
          <a:ext cx="7131447" cy="3457578"/>
        </p:xfrm>
        <a:graphic>
          <a:graphicData uri="http://schemas.openxmlformats.org/drawingml/2006/table">
            <a:tbl>
              <a:tblPr/>
              <a:tblGrid>
                <a:gridCol w="1747932">
                  <a:extLst>
                    <a:ext uri="{9D8B030D-6E8A-4147-A177-3AD203B41FA5}">
                      <a16:colId xmlns:a16="http://schemas.microsoft.com/office/drawing/2014/main" val="20000"/>
                    </a:ext>
                  </a:extLst>
                </a:gridCol>
                <a:gridCol w="1702815">
                  <a:extLst>
                    <a:ext uri="{9D8B030D-6E8A-4147-A177-3AD203B41FA5}">
                      <a16:colId xmlns:a16="http://schemas.microsoft.com/office/drawing/2014/main" val="20001"/>
                    </a:ext>
                  </a:extLst>
                </a:gridCol>
                <a:gridCol w="1609669">
                  <a:extLst>
                    <a:ext uri="{9D8B030D-6E8A-4147-A177-3AD203B41FA5}">
                      <a16:colId xmlns:a16="http://schemas.microsoft.com/office/drawing/2014/main" val="20002"/>
                    </a:ext>
                  </a:extLst>
                </a:gridCol>
                <a:gridCol w="2071031">
                  <a:extLst>
                    <a:ext uri="{9D8B030D-6E8A-4147-A177-3AD203B41FA5}">
                      <a16:colId xmlns:a16="http://schemas.microsoft.com/office/drawing/2014/main" val="20003"/>
                    </a:ext>
                  </a:extLst>
                </a:gridCol>
              </a:tblGrid>
              <a:tr h="57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charset="0"/>
                          <a:cs typeface="Times New Roman" pitchFamily="18" charset="0"/>
                        </a:rPr>
                        <a:t>Myocardial infarction</a:t>
                      </a:r>
                      <a:endParaRPr kumimoji="0" lang="en-GB"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hMerge="1">
                  <a:txBody>
                    <a:bodyPr/>
                    <a:lstStyle/>
                    <a:p>
                      <a:endParaRPr lang="en-GB"/>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0000"/>
                  </a:ext>
                </a:extLst>
              </a:tr>
              <a:tr h="57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Yes</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No</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Total</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0001"/>
                  </a:ext>
                </a:extLst>
              </a:tr>
              <a:tr h="5762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OC use</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62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Yes</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25</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400</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425</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762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No</a:t>
                      </a:r>
                      <a:endParaRPr kumimoji="0" lang="en-US" sz="2400" b="0" i="0" u="none" strike="noStrike" cap="none" normalizeH="0" baseline="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75</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1500</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1575</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762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Total</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100</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a:ln>
                            <a:noFill/>
                          </a:ln>
                          <a:solidFill>
                            <a:schemeClr val="tx1"/>
                          </a:solidFill>
                          <a:effectLst/>
                          <a:latin typeface="Arial" charset="0"/>
                          <a:cs typeface="Times New Roman" pitchFamily="18" charset="0"/>
                        </a:rPr>
                        <a:t>1900</a:t>
                      </a:r>
                      <a:endParaRPr kumimoji="0" lang="en-GB"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charset="0"/>
                          <a:cs typeface="Times New Roman" pitchFamily="18" charset="0"/>
                        </a:rPr>
                        <a:t>2000</a:t>
                      </a:r>
                      <a:endParaRPr kumimoji="0" lang="en-GB"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4861" name="Text Box 153"/>
          <p:cNvSpPr txBox="1">
            <a:spLocks noChangeArrowheads="1"/>
          </p:cNvSpPr>
          <p:nvPr/>
        </p:nvSpPr>
        <p:spPr bwMode="auto">
          <a:xfrm>
            <a:off x="1259632" y="5242000"/>
            <a:ext cx="684076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2800" dirty="0"/>
              <a:t>Risk (exposed) = 25/425=0.059</a:t>
            </a:r>
          </a:p>
          <a:p>
            <a:pPr eaLnBrk="1" hangingPunct="1"/>
            <a:r>
              <a:rPr lang="en-GB" altLang="en-US" sz="2800" dirty="0"/>
              <a:t>Risk (unexposed) = 75/1575=0.048</a:t>
            </a:r>
          </a:p>
          <a:p>
            <a:pPr eaLnBrk="1" hangingPunct="1"/>
            <a:endParaRPr lang="en-GB" altLang="en-US" sz="1200" dirty="0"/>
          </a:p>
          <a:p>
            <a:pPr eaLnBrk="1" hangingPunct="1"/>
            <a:r>
              <a:rPr lang="en-GB" altLang="en-US" sz="2800" dirty="0"/>
              <a:t>Relative risk = 0.059/0.048 = 1.23</a:t>
            </a:r>
            <a:endParaRPr lang="en-US" altLang="en-US" sz="2800" dirty="0"/>
          </a:p>
        </p:txBody>
      </p:sp>
    </p:spTree>
    <p:extLst>
      <p:ext uri="{BB962C8B-B14F-4D97-AF65-F5344CB8AC3E}">
        <p14:creationId xmlns:p14="http://schemas.microsoft.com/office/powerpoint/2010/main" val="3724365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ChangeArrowheads="1"/>
          </p:cNvSpPr>
          <p:nvPr/>
        </p:nvSpPr>
        <p:spPr bwMode="auto">
          <a:xfrm>
            <a:off x="1043608" y="908050"/>
            <a:ext cx="7509842"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4000" b="1" dirty="0">
                <a:solidFill>
                  <a:schemeClr val="tx2"/>
                </a:solidFill>
              </a:rPr>
              <a:t>Risk or rate difference</a:t>
            </a:r>
            <a:endParaRPr lang="en-US" altLang="en-US" sz="4000" b="1" dirty="0">
              <a:solidFill>
                <a:schemeClr val="tx2"/>
              </a:solidFill>
            </a:endParaRPr>
          </a:p>
        </p:txBody>
      </p:sp>
      <p:sp>
        <p:nvSpPr>
          <p:cNvPr id="41987" name="Rectangle 5"/>
          <p:cNvSpPr>
            <a:spLocks noChangeArrowheads="1"/>
          </p:cNvSpPr>
          <p:nvPr/>
        </p:nvSpPr>
        <p:spPr bwMode="auto">
          <a:xfrm>
            <a:off x="1043607" y="2924175"/>
            <a:ext cx="7849567" cy="165735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pPr>
            <a:r>
              <a:rPr lang="en-US" altLang="ja-JP" sz="2800" dirty="0">
                <a:ea typeface="ＭＳ Ｐゴシック" charset="-128"/>
              </a:rPr>
              <a:t>the absolute difference between two risks (or rates)</a:t>
            </a:r>
            <a:endParaRPr lang="en-US" altLang="ja-JP" sz="2800" b="1" dirty="0">
              <a:ea typeface="ＭＳ Ｐゴシック" charset="-128"/>
            </a:endParaRPr>
          </a:p>
          <a:p>
            <a:pPr algn="ctr" eaLnBrk="1" hangingPunct="1">
              <a:spcBef>
                <a:spcPct val="20000"/>
              </a:spcBef>
            </a:pPr>
            <a:r>
              <a:rPr lang="en-US" altLang="ja-JP" sz="2800" b="1" dirty="0">
                <a:ea typeface="ＭＳ Ｐゴシック" charset="-128"/>
              </a:rPr>
              <a:t>RD = r</a:t>
            </a:r>
            <a:r>
              <a:rPr lang="en-US" altLang="ja-JP" sz="2800" b="1" baseline="-25000" dirty="0">
                <a:ea typeface="ＭＳ Ｐゴシック" charset="-128"/>
              </a:rPr>
              <a:t>1</a:t>
            </a:r>
            <a:r>
              <a:rPr lang="en-US" altLang="ja-JP" sz="2800" b="1" dirty="0">
                <a:ea typeface="ＭＳ Ｐゴシック" charset="-128"/>
              </a:rPr>
              <a:t> – r</a:t>
            </a:r>
            <a:r>
              <a:rPr lang="en-US" altLang="ja-JP" sz="2800" b="1" baseline="-25000" dirty="0">
                <a:ea typeface="ＭＳ Ｐゴシック" charset="-128"/>
              </a:rPr>
              <a:t>0</a:t>
            </a:r>
            <a:endParaRPr lang="en-US" altLang="en-US" sz="2800" b="1" baseline="-25000" dirty="0"/>
          </a:p>
        </p:txBody>
      </p:sp>
      <p:sp>
        <p:nvSpPr>
          <p:cNvPr id="41988" name="Rectangle 8"/>
          <p:cNvSpPr>
            <a:spLocks noChangeArrowheads="1"/>
          </p:cNvSpPr>
          <p:nvPr/>
        </p:nvSpPr>
        <p:spPr bwMode="auto">
          <a:xfrm>
            <a:off x="1043608" y="1989138"/>
            <a:ext cx="7654305"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2800" dirty="0">
                <a:solidFill>
                  <a:schemeClr val="tx2"/>
                </a:solidFill>
              </a:rPr>
              <a:t>Measure of the absolute effect</a:t>
            </a:r>
            <a:endParaRPr lang="en-US" altLang="en-US" sz="2800" dirty="0">
              <a:solidFill>
                <a:schemeClr val="tx2"/>
              </a:solidFill>
            </a:endParaRPr>
          </a:p>
        </p:txBody>
      </p:sp>
      <p:sp>
        <p:nvSpPr>
          <p:cNvPr id="41989" name="Rectangle 9"/>
          <p:cNvSpPr>
            <a:spLocks noChangeArrowheads="1"/>
          </p:cNvSpPr>
          <p:nvPr/>
        </p:nvSpPr>
        <p:spPr bwMode="auto">
          <a:xfrm>
            <a:off x="1043607" y="4581525"/>
            <a:ext cx="7581281" cy="12957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2800" dirty="0">
                <a:solidFill>
                  <a:schemeClr val="tx2"/>
                </a:solidFill>
              </a:rPr>
              <a:t>Similar for rates = rate difference = incidence rate in exposed – incidence rate in unexposed</a:t>
            </a:r>
            <a:endParaRPr lang="en-US" altLang="en-US" sz="2800" dirty="0">
              <a:solidFill>
                <a:schemeClr val="tx2"/>
              </a:solidFill>
            </a:endParaRPr>
          </a:p>
        </p:txBody>
      </p:sp>
    </p:spTree>
    <p:extLst>
      <p:ext uri="{BB962C8B-B14F-4D97-AF65-F5344CB8AC3E}">
        <p14:creationId xmlns:p14="http://schemas.microsoft.com/office/powerpoint/2010/main" val="1483063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043608" y="476672"/>
            <a:ext cx="7992888" cy="865188"/>
          </a:xfrm>
        </p:spPr>
        <p:txBody>
          <a:bodyPr>
            <a:normAutofit/>
          </a:bodyPr>
          <a:lstStyle/>
          <a:p>
            <a:pPr eaLnBrk="1" hangingPunct="1"/>
            <a:r>
              <a:rPr lang="en-US" altLang="ja-JP" sz="4000" dirty="0">
                <a:ea typeface="ＭＳ Ｐゴシック" charset="-128"/>
              </a:rPr>
              <a:t>Measures of population impact</a:t>
            </a:r>
            <a:endParaRPr lang="en-US" altLang="en-US" sz="4000" dirty="0"/>
          </a:p>
        </p:txBody>
      </p:sp>
      <p:sp>
        <p:nvSpPr>
          <p:cNvPr id="38915" name="Rectangle 3"/>
          <p:cNvSpPr>
            <a:spLocks noGrp="1" noChangeArrowheads="1"/>
          </p:cNvSpPr>
          <p:nvPr>
            <p:ph idx="1"/>
          </p:nvPr>
        </p:nvSpPr>
        <p:spPr>
          <a:xfrm>
            <a:off x="1043607" y="1628775"/>
            <a:ext cx="7697167" cy="2736850"/>
          </a:xfrm>
        </p:spPr>
        <p:txBody>
          <a:bodyPr>
            <a:normAutofit/>
          </a:bodyPr>
          <a:lstStyle/>
          <a:p>
            <a:pPr eaLnBrk="1" hangingPunct="1"/>
            <a:r>
              <a:rPr lang="en-US" altLang="ja-JP" b="1" dirty="0">
                <a:solidFill>
                  <a:srgbClr val="0000CC"/>
                </a:solidFill>
                <a:ea typeface="ＭＳ Ｐゴシック" charset="-128"/>
              </a:rPr>
              <a:t>Population attributable risk (PAR)</a:t>
            </a:r>
            <a:r>
              <a:rPr lang="en-US" altLang="ja-JP" dirty="0">
                <a:ea typeface="ＭＳ Ｐゴシック" charset="-128"/>
              </a:rPr>
              <a:t> is the absolute difference between the risk (or rate) in </a:t>
            </a:r>
            <a:r>
              <a:rPr lang="en-US" altLang="ja-JP" u="sng" dirty="0">
                <a:ea typeface="ＭＳ Ｐゴシック" charset="-128"/>
              </a:rPr>
              <a:t>the whole population</a:t>
            </a:r>
            <a:r>
              <a:rPr lang="en-US" altLang="ja-JP" dirty="0">
                <a:ea typeface="ＭＳ Ｐゴシック" charset="-128"/>
              </a:rPr>
              <a:t> and the risk or rate in the unexposed group</a:t>
            </a:r>
          </a:p>
          <a:p>
            <a:pPr eaLnBrk="1" hangingPunct="1">
              <a:buFontTx/>
              <a:buNone/>
            </a:pPr>
            <a:r>
              <a:rPr lang="en-US" altLang="ja-JP" dirty="0">
                <a:ea typeface="ＭＳ Ｐゴシック" charset="-128"/>
              </a:rPr>
              <a:t>				</a:t>
            </a:r>
            <a:r>
              <a:rPr lang="en-US" altLang="ja-JP" sz="4000" dirty="0">
                <a:latin typeface="Arial" panose="020B0604020202020204" pitchFamily="34" charset="0"/>
                <a:ea typeface="ＭＳ Ｐゴシック" charset="-128"/>
                <a:cs typeface="Arial" panose="020B0604020202020204" pitchFamily="34" charset="0"/>
              </a:rPr>
              <a:t>PAR = r – r</a:t>
            </a:r>
            <a:r>
              <a:rPr lang="en-US" altLang="ja-JP" sz="4000" baseline="-25000" dirty="0">
                <a:latin typeface="Arial" panose="020B0604020202020204" pitchFamily="34" charset="0"/>
                <a:ea typeface="ＭＳ Ｐゴシック" charset="-128"/>
                <a:cs typeface="Arial" panose="020B0604020202020204" pitchFamily="34" charset="0"/>
              </a:rPr>
              <a:t>0</a:t>
            </a:r>
            <a:endParaRPr lang="en-US" altLang="en-US" sz="4000" baseline="-25000" dirty="0">
              <a:latin typeface="Arial" panose="020B0604020202020204" pitchFamily="34" charset="0"/>
              <a:cs typeface="Arial" panose="020B0604020202020204" pitchFamily="34" charset="0"/>
            </a:endParaRPr>
          </a:p>
        </p:txBody>
      </p:sp>
      <p:sp>
        <p:nvSpPr>
          <p:cNvPr id="38916" name="Rectangle 4"/>
          <p:cNvSpPr>
            <a:spLocks noChangeArrowheads="1"/>
          </p:cNvSpPr>
          <p:nvPr/>
        </p:nvSpPr>
        <p:spPr bwMode="auto">
          <a:xfrm>
            <a:off x="1043607" y="4365625"/>
            <a:ext cx="7697168" cy="223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FontTx/>
              <a:buChar char="•"/>
            </a:pPr>
            <a:endParaRPr lang="en-US" altLang="en-US" sz="4000" dirty="0"/>
          </a:p>
        </p:txBody>
      </p:sp>
    </p:spTree>
    <p:extLst>
      <p:ext uri="{BB962C8B-B14F-4D97-AF65-F5344CB8AC3E}">
        <p14:creationId xmlns:p14="http://schemas.microsoft.com/office/powerpoint/2010/main" val="34776191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26960" y="517009"/>
            <a:ext cx="7890080" cy="1143000"/>
          </a:xfrm>
        </p:spPr>
        <p:txBody>
          <a:bodyPr>
            <a:noAutofit/>
          </a:bodyPr>
          <a:lstStyle/>
          <a:p>
            <a:pPr eaLnBrk="1" hangingPunct="1"/>
            <a:r>
              <a:rPr lang="en-US" altLang="ja-JP" sz="4000" dirty="0">
                <a:ea typeface="ＭＳ Ｐゴシック" charset="-128"/>
              </a:rPr>
              <a:t>Population attributable risk fraction (PARF or PAR%) </a:t>
            </a:r>
            <a:endParaRPr lang="en-US" altLang="en-US" sz="4000" dirty="0"/>
          </a:p>
        </p:txBody>
      </p:sp>
      <p:sp>
        <p:nvSpPr>
          <p:cNvPr id="39939" name="Rectangle 3"/>
          <p:cNvSpPr>
            <a:spLocks noGrp="1" noChangeArrowheads="1"/>
          </p:cNvSpPr>
          <p:nvPr>
            <p:ph idx="1"/>
          </p:nvPr>
        </p:nvSpPr>
        <p:spPr>
          <a:xfrm>
            <a:off x="1043608" y="1772816"/>
            <a:ext cx="7890080" cy="4800600"/>
          </a:xfrm>
        </p:spPr>
        <p:txBody>
          <a:bodyPr/>
          <a:lstStyle/>
          <a:p>
            <a:pPr eaLnBrk="1" hangingPunct="1"/>
            <a:r>
              <a:rPr lang="en-US" altLang="ja-JP" dirty="0">
                <a:ea typeface="ＭＳ Ｐゴシック" charset="-128"/>
              </a:rPr>
              <a:t>It is a measure of the proportion of all cases in the study population (exposed and unexposed) that may be attributed to the exposure, on the assumption of a causal association </a:t>
            </a:r>
          </a:p>
          <a:p>
            <a:pPr eaLnBrk="1" hangingPunct="1"/>
            <a:r>
              <a:rPr lang="en-US" altLang="ja-JP" dirty="0">
                <a:ea typeface="ＭＳ Ｐゴシック" charset="-128"/>
              </a:rPr>
              <a:t>It is also called the </a:t>
            </a:r>
            <a:r>
              <a:rPr lang="en-US" altLang="ja-JP" dirty="0" err="1">
                <a:ea typeface="ＭＳ Ｐゴシック" charset="-128"/>
              </a:rPr>
              <a:t>aetiologic</a:t>
            </a:r>
            <a:r>
              <a:rPr lang="en-US" altLang="ja-JP" dirty="0">
                <a:ea typeface="ＭＳ Ｐゴシック" charset="-128"/>
              </a:rPr>
              <a:t> fraction, the percentage population attributable risk or the attributable fraction</a:t>
            </a:r>
            <a:endParaRPr lang="en-US" altLang="en-US" dirty="0"/>
          </a:p>
        </p:txBody>
      </p:sp>
    </p:spTree>
    <p:extLst>
      <p:ext uri="{BB962C8B-B14F-4D97-AF65-F5344CB8AC3E}">
        <p14:creationId xmlns:p14="http://schemas.microsoft.com/office/powerpoint/2010/main" val="1622238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noChangeArrowheads="1"/>
          </p:cNvSpPr>
          <p:nvPr>
            <p:ph type="body" idx="1"/>
          </p:nvPr>
        </p:nvSpPr>
        <p:spPr>
          <a:xfrm>
            <a:off x="1187623" y="981075"/>
            <a:ext cx="7553151" cy="3457575"/>
          </a:xfrm>
        </p:spPr>
        <p:txBody>
          <a:bodyPr/>
          <a:lstStyle/>
          <a:p>
            <a:pPr eaLnBrk="1" hangingPunct="1"/>
            <a:r>
              <a:rPr lang="en-US" altLang="ja-JP" dirty="0">
                <a:ea typeface="ＭＳ Ｐゴシック" panose="020B0600070205080204" pitchFamily="34" charset="-128"/>
              </a:rPr>
              <a:t>If r is rate in the total population</a:t>
            </a:r>
            <a:endParaRPr lang="en-US" altLang="ja-JP" b="1" dirty="0">
              <a:ea typeface="ＭＳ Ｐゴシック" panose="020B0600070205080204" pitchFamily="34" charset="-128"/>
            </a:endParaRPr>
          </a:p>
          <a:p>
            <a:pPr eaLnBrk="1" hangingPunct="1">
              <a:buFontTx/>
              <a:buNone/>
            </a:pPr>
            <a:r>
              <a:rPr lang="en-US" altLang="ja-JP" b="1" dirty="0">
                <a:ea typeface="ＭＳ Ｐゴシック" panose="020B0600070205080204" pitchFamily="34" charset="-128"/>
              </a:rPr>
              <a:t>			</a:t>
            </a:r>
            <a:r>
              <a:rPr lang="en-US" altLang="ja-JP" sz="4000" b="1" dirty="0">
                <a:ea typeface="ＭＳ Ｐゴシック" panose="020B0600070205080204" pitchFamily="34" charset="-128"/>
              </a:rPr>
              <a:t>PAF = PAR/r</a:t>
            </a:r>
          </a:p>
          <a:p>
            <a:pPr eaLnBrk="1" hangingPunct="1">
              <a:buFontTx/>
              <a:buNone/>
            </a:pPr>
            <a:r>
              <a:rPr lang="en-US" altLang="ja-JP" sz="4000" b="1" dirty="0">
                <a:ea typeface="ＭＳ Ｐゴシック" panose="020B0600070205080204" pitchFamily="34" charset="-128"/>
              </a:rPr>
              <a:t>			PAR = r – r</a:t>
            </a:r>
            <a:r>
              <a:rPr lang="en-US" altLang="ja-JP" sz="4000" b="1" baseline="-25000" dirty="0">
                <a:ea typeface="ＭＳ Ｐゴシック" panose="020B0600070205080204" pitchFamily="34" charset="-128"/>
              </a:rPr>
              <a:t>0</a:t>
            </a:r>
          </a:p>
          <a:p>
            <a:pPr eaLnBrk="1" hangingPunct="1">
              <a:buFontTx/>
              <a:buNone/>
            </a:pPr>
            <a:r>
              <a:rPr lang="en-US" altLang="ja-JP" sz="4000" b="1" dirty="0">
                <a:ea typeface="ＭＳ Ｐゴシック" panose="020B0600070205080204" pitchFamily="34" charset="-128"/>
              </a:rPr>
              <a:t>			PAF = (r-r</a:t>
            </a:r>
            <a:r>
              <a:rPr lang="en-US" altLang="ja-JP" sz="4000" b="1" baseline="-25000" dirty="0">
                <a:ea typeface="ＭＳ Ｐゴシック" panose="020B0600070205080204" pitchFamily="34" charset="-128"/>
              </a:rPr>
              <a:t>0</a:t>
            </a:r>
            <a:r>
              <a:rPr lang="en-US" altLang="ja-JP" sz="4000" b="1" dirty="0">
                <a:ea typeface="ＭＳ Ｐゴシック" panose="020B0600070205080204" pitchFamily="34" charset="-128"/>
              </a:rPr>
              <a:t>)/r</a:t>
            </a:r>
            <a:endParaRPr lang="en-US" altLang="en-US" sz="4000" b="1" dirty="0"/>
          </a:p>
        </p:txBody>
      </p:sp>
    </p:spTree>
    <p:extLst>
      <p:ext uri="{BB962C8B-B14F-4D97-AF65-F5344CB8AC3E}">
        <p14:creationId xmlns:p14="http://schemas.microsoft.com/office/powerpoint/2010/main" val="905758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330200" y="2708275"/>
            <a:ext cx="8489950" cy="3964083"/>
          </a:xfrm>
        </p:spPr>
        <p:txBody>
          <a:bodyPr/>
          <a:lstStyle/>
          <a:p>
            <a:r>
              <a:rPr lang="en-GB" sz="2000" dirty="0" err="1"/>
              <a:t>Bircher</a:t>
            </a:r>
            <a:r>
              <a:rPr lang="en-GB" sz="2000" dirty="0"/>
              <a:t>, Johannes. 2005. “Towards a Dynamic Definition of Health and Disease.” </a:t>
            </a:r>
            <a:r>
              <a:rPr lang="en-GB" sz="2000" i="1" dirty="0"/>
              <a:t>Medicine, Health Care and Philosophy</a:t>
            </a:r>
            <a:r>
              <a:rPr lang="en-GB" sz="2000" dirty="0"/>
              <a:t> 8(3): 335–41. http://</a:t>
            </a:r>
            <a:r>
              <a:rPr lang="en-GB" sz="2000" dirty="0" err="1"/>
              <a:t>dx.doi.org</a:t>
            </a:r>
            <a:r>
              <a:rPr lang="en-GB" sz="2000" dirty="0"/>
              <a:t>/10.1007/s11019-005-0538-y.</a:t>
            </a:r>
          </a:p>
          <a:p>
            <a:r>
              <a:rPr lang="en-GB" sz="2000" dirty="0"/>
              <a:t>Huber, </a:t>
            </a:r>
            <a:r>
              <a:rPr lang="en-GB" sz="2000" dirty="0" err="1"/>
              <a:t>Machteld</a:t>
            </a:r>
            <a:r>
              <a:rPr lang="en-GB" sz="2000" dirty="0"/>
              <a:t> et al. 2011. “How Should We Define Health?” </a:t>
            </a:r>
            <a:r>
              <a:rPr lang="en-GB" sz="2000" i="1" dirty="0"/>
              <a:t>BMJ</a:t>
            </a:r>
            <a:r>
              <a:rPr lang="en-GB" sz="2000" dirty="0"/>
              <a:t> 343.</a:t>
            </a:r>
          </a:p>
          <a:p>
            <a:r>
              <a:rPr lang="en-GB" sz="2000" dirty="0" err="1"/>
              <a:t>Kindig</a:t>
            </a:r>
            <a:r>
              <a:rPr lang="en-GB" sz="2000" dirty="0"/>
              <a:t>, David, and Greg </a:t>
            </a:r>
            <a:r>
              <a:rPr lang="en-GB" sz="2000" dirty="0" err="1"/>
              <a:t>Stoddart</a:t>
            </a:r>
            <a:r>
              <a:rPr lang="en-GB" sz="2000" dirty="0"/>
              <a:t>. 2003. “What Is Population Health?” </a:t>
            </a:r>
            <a:r>
              <a:rPr lang="en-GB" sz="2000" i="1" dirty="0"/>
              <a:t>American Journal of Public Health</a:t>
            </a:r>
            <a:r>
              <a:rPr lang="en-GB" sz="2000" dirty="0"/>
              <a:t> 93(3): 380–83. </a:t>
            </a:r>
            <a:r>
              <a:rPr lang="en-GB" sz="2000" dirty="0">
                <a:hlinkClick r:id="rId2"/>
              </a:rPr>
              <a:t>http://dx.doi.org/10.2105/AJPH.93.3.380</a:t>
            </a:r>
            <a:r>
              <a:rPr lang="en-GB" sz="2000" dirty="0"/>
              <a:t>.</a:t>
            </a:r>
          </a:p>
          <a:p>
            <a:r>
              <a:rPr lang="en-GB" sz="2000" dirty="0"/>
              <a:t>World Health Organisation (WHO). 1948. Preamble to the Constitution of the World Health Organisation as adopted by the International Health Conference, New York, 19-22 June 1948.</a:t>
            </a:r>
          </a:p>
          <a:p>
            <a:endParaRPr lang="en-GB" sz="2000" dirty="0"/>
          </a:p>
        </p:txBody>
      </p:sp>
    </p:spTree>
    <p:extLst>
      <p:ext uri="{BB962C8B-B14F-4D97-AF65-F5344CB8AC3E}">
        <p14:creationId xmlns:p14="http://schemas.microsoft.com/office/powerpoint/2010/main" val="2807437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dirty="0"/>
              <a:t>Criticisms of the WHO definition</a:t>
            </a:r>
          </a:p>
        </p:txBody>
      </p:sp>
      <p:sp>
        <p:nvSpPr>
          <p:cNvPr id="111619" name="Rectangle 3"/>
          <p:cNvSpPr>
            <a:spLocks noGrp="1" noChangeArrowheads="1"/>
          </p:cNvSpPr>
          <p:nvPr>
            <p:ph type="body" idx="1"/>
          </p:nvPr>
        </p:nvSpPr>
        <p:spPr>
          <a:xfrm>
            <a:off x="457200" y="1600200"/>
            <a:ext cx="8229600" cy="4876800"/>
          </a:xfrm>
        </p:spPr>
        <p:txBody>
          <a:bodyPr/>
          <a:lstStyle/>
          <a:p>
            <a:pPr>
              <a:lnSpc>
                <a:spcPct val="90000"/>
              </a:lnSpc>
            </a:pPr>
            <a:endParaRPr lang="en-US" dirty="0"/>
          </a:p>
          <a:p>
            <a:pPr>
              <a:lnSpc>
                <a:spcPct val="90000"/>
              </a:lnSpc>
            </a:pPr>
            <a:endParaRPr lang="en-US" dirty="0"/>
          </a:p>
          <a:p>
            <a:pPr>
              <a:lnSpc>
                <a:spcPct val="90000"/>
              </a:lnSpc>
            </a:pPr>
            <a:r>
              <a:rPr lang="en-US" dirty="0"/>
              <a:t>Is it achievable?</a:t>
            </a:r>
          </a:p>
          <a:p>
            <a:pPr>
              <a:lnSpc>
                <a:spcPct val="90000"/>
              </a:lnSpc>
            </a:pPr>
            <a:r>
              <a:rPr lang="en-US" dirty="0"/>
              <a:t>Can it be measured?</a:t>
            </a:r>
          </a:p>
          <a:p>
            <a:pPr>
              <a:lnSpc>
                <a:spcPct val="90000"/>
              </a:lnSpc>
            </a:pPr>
            <a:r>
              <a:rPr lang="en-US" dirty="0"/>
              <a:t>Change in the burden of health since 1948</a:t>
            </a:r>
          </a:p>
          <a:p>
            <a:pPr>
              <a:lnSpc>
                <a:spcPct val="90000"/>
              </a:lnSpc>
            </a:pPr>
            <a:endParaRPr lang="en-US" dirty="0"/>
          </a:p>
          <a:p>
            <a:pPr>
              <a:lnSpc>
                <a:spcPct val="90000"/>
              </a:lnSpc>
            </a:pPr>
            <a:r>
              <a:rPr lang="en-US" dirty="0"/>
              <a:t>But various estimates show that among 70-95% of individuals could be classified as unhealthy on the basis of WHO definition</a:t>
            </a:r>
          </a:p>
          <a:p>
            <a:pPr>
              <a:lnSpc>
                <a:spcPct val="90000"/>
              </a:lnSpc>
            </a:pPr>
            <a:endParaRPr lang="en-US" dirty="0"/>
          </a:p>
          <a:p>
            <a:pPr lvl="1">
              <a:buFont typeface="Wingdings" charset="0"/>
              <a:buNone/>
            </a:pPr>
            <a:endParaRPr lang="en-US" dirty="0"/>
          </a:p>
        </p:txBody>
      </p:sp>
    </p:spTree>
    <p:extLst>
      <p:ext uri="{BB962C8B-B14F-4D97-AF65-F5344CB8AC3E}">
        <p14:creationId xmlns:p14="http://schemas.microsoft.com/office/powerpoint/2010/main" val="1657053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A better definition? </a:t>
            </a:r>
            <a:endParaRPr lang="en-CA" dirty="0"/>
          </a:p>
        </p:txBody>
      </p:sp>
      <p:sp>
        <p:nvSpPr>
          <p:cNvPr id="9219" name="Rectangle 3"/>
          <p:cNvSpPr>
            <a:spLocks noGrp="1" noChangeArrowheads="1"/>
          </p:cNvSpPr>
          <p:nvPr>
            <p:ph type="body" idx="1"/>
          </p:nvPr>
        </p:nvSpPr>
        <p:spPr>
          <a:xfrm>
            <a:off x="330200" y="2044755"/>
            <a:ext cx="8489950" cy="4121095"/>
          </a:xfrm>
        </p:spPr>
        <p:txBody>
          <a:bodyPr/>
          <a:lstStyle/>
          <a:p>
            <a:r>
              <a:rPr lang="en-US" dirty="0"/>
              <a:t>Bircher (2005): “a dynamic state of well-being </a:t>
            </a:r>
            <a:r>
              <a:rPr lang="en-US" dirty="0" err="1"/>
              <a:t>characterised</a:t>
            </a:r>
            <a:r>
              <a:rPr lang="en-US" dirty="0"/>
              <a:t> by a physical and mental potential, which satisfies the demands of life commensurate with age, culture and personal responsibility” </a:t>
            </a:r>
          </a:p>
          <a:p>
            <a:pPr marL="0" indent="0">
              <a:buNone/>
            </a:pPr>
            <a:r>
              <a:rPr lang="en-US" dirty="0"/>
              <a:t>OR</a:t>
            </a:r>
          </a:p>
          <a:p>
            <a:r>
              <a:rPr lang="en-US" dirty="0"/>
              <a:t>Huber et al (2011): “the ability to adapt and self manage in the face of social, physical and emotional challenges”</a:t>
            </a:r>
          </a:p>
        </p:txBody>
      </p:sp>
    </p:spTree>
    <p:extLst>
      <p:ext uri="{BB962C8B-B14F-4D97-AF65-F5344CB8AC3E}">
        <p14:creationId xmlns:p14="http://schemas.microsoft.com/office/powerpoint/2010/main" val="604364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population health?</a:t>
            </a:r>
          </a:p>
        </p:txBody>
      </p:sp>
      <p:sp>
        <p:nvSpPr>
          <p:cNvPr id="3" name="Content Placeholder 2"/>
          <p:cNvSpPr>
            <a:spLocks noGrp="1"/>
          </p:cNvSpPr>
          <p:nvPr>
            <p:ph idx="1"/>
          </p:nvPr>
        </p:nvSpPr>
        <p:spPr/>
        <p:txBody>
          <a:bodyPr/>
          <a:lstStyle/>
          <a:p>
            <a:r>
              <a:rPr lang="en-US" dirty="0"/>
              <a:t>“The health outcomes of a group of individuals, including the distribution of such outcomes within the group.” </a:t>
            </a:r>
            <a:r>
              <a:rPr lang="en-US" dirty="0" err="1"/>
              <a:t>Kinding</a:t>
            </a:r>
            <a:r>
              <a:rPr lang="en-US" dirty="0"/>
              <a:t> and </a:t>
            </a:r>
            <a:r>
              <a:rPr lang="en-US" dirty="0" err="1"/>
              <a:t>Stoddart</a:t>
            </a:r>
            <a:r>
              <a:rPr lang="en-US" dirty="0"/>
              <a:t> (2003)</a:t>
            </a:r>
          </a:p>
          <a:p>
            <a:endParaRPr lang="en-US" dirty="0"/>
          </a:p>
          <a:p>
            <a:pPr marL="0" indent="0">
              <a:buNone/>
            </a:pPr>
            <a:r>
              <a:rPr lang="en-US" dirty="0"/>
              <a:t>What do we mean by outcomes?</a:t>
            </a:r>
          </a:p>
          <a:p>
            <a:pPr marL="0" indent="0">
              <a:buNone/>
            </a:pPr>
            <a:r>
              <a:rPr lang="en-US" dirty="0"/>
              <a:t>What do we mean by groups?</a:t>
            </a:r>
          </a:p>
          <a:p>
            <a:pPr marL="0" indent="0">
              <a:buNone/>
            </a:pPr>
            <a:r>
              <a:rPr lang="en-US" dirty="0"/>
              <a:t>What do we mean by distribution?</a:t>
            </a:r>
          </a:p>
        </p:txBody>
      </p:sp>
    </p:spTree>
    <p:extLst>
      <p:ext uri="{BB962C8B-B14F-4D97-AF65-F5344CB8AC3E}">
        <p14:creationId xmlns:p14="http://schemas.microsoft.com/office/powerpoint/2010/main" val="389006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Population health outcomes</a:t>
            </a:r>
          </a:p>
        </p:txBody>
      </p:sp>
      <p:sp>
        <p:nvSpPr>
          <p:cNvPr id="3" name="Content Placeholder 2"/>
          <p:cNvSpPr>
            <a:spLocks noGrp="1"/>
          </p:cNvSpPr>
          <p:nvPr>
            <p:ph idx="1"/>
          </p:nvPr>
        </p:nvSpPr>
        <p:spPr>
          <a:xfrm>
            <a:off x="308673" y="2062563"/>
            <a:ext cx="8489950" cy="3457575"/>
          </a:xfrm>
        </p:spPr>
        <p:txBody>
          <a:bodyPr/>
          <a:lstStyle/>
          <a:p>
            <a:r>
              <a:rPr lang="en-US" dirty="0"/>
              <a:t>Mortality</a:t>
            </a:r>
          </a:p>
          <a:p>
            <a:pPr lvl="1"/>
            <a:r>
              <a:rPr lang="en-US" dirty="0"/>
              <a:t>Rates of death</a:t>
            </a:r>
          </a:p>
          <a:p>
            <a:pPr lvl="1"/>
            <a:r>
              <a:rPr lang="en-US" dirty="0"/>
              <a:t>Life expectancy </a:t>
            </a:r>
          </a:p>
          <a:p>
            <a:r>
              <a:rPr lang="en-US" dirty="0"/>
              <a:t>Morbidity</a:t>
            </a:r>
          </a:p>
          <a:p>
            <a:pPr lvl="1"/>
            <a:r>
              <a:rPr lang="en-US" dirty="0"/>
              <a:t>Disease: biochemical (e.g. blood glucose), physiological (e.g. blood pressure), and pathological (e.g. </a:t>
            </a:r>
            <a:r>
              <a:rPr lang="en-US" dirty="0" err="1"/>
              <a:t>tumour</a:t>
            </a:r>
            <a:r>
              <a:rPr lang="en-US" dirty="0"/>
              <a:t> size)</a:t>
            </a:r>
          </a:p>
          <a:p>
            <a:pPr lvl="1"/>
            <a:r>
              <a:rPr lang="en-US" dirty="0"/>
              <a:t>Disability or impairment</a:t>
            </a:r>
          </a:p>
          <a:p>
            <a:pPr lvl="1"/>
            <a:r>
              <a:rPr lang="en-US" dirty="0"/>
              <a:t>Self-reported and patient-based measures</a:t>
            </a:r>
          </a:p>
          <a:p>
            <a:r>
              <a:rPr lang="en-US" dirty="0"/>
              <a:t>General and composite measures</a:t>
            </a:r>
          </a:p>
          <a:p>
            <a:endParaRPr lang="en-US" dirty="0"/>
          </a:p>
          <a:p>
            <a:endParaRPr lang="en-US" dirty="0"/>
          </a:p>
        </p:txBody>
      </p:sp>
    </p:spTree>
    <p:extLst>
      <p:ext uri="{BB962C8B-B14F-4D97-AF65-F5344CB8AC3E}">
        <p14:creationId xmlns:p14="http://schemas.microsoft.com/office/powerpoint/2010/main" val="1783282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Tools of measurement (I)</a:t>
            </a:r>
          </a:p>
        </p:txBody>
      </p:sp>
      <p:sp>
        <p:nvSpPr>
          <p:cNvPr id="3" name="Content Placeholder 2"/>
          <p:cNvSpPr>
            <a:spLocks noGrp="1"/>
          </p:cNvSpPr>
          <p:nvPr>
            <p:ph idx="1"/>
          </p:nvPr>
        </p:nvSpPr>
        <p:spPr/>
        <p:txBody>
          <a:bodyPr/>
          <a:lstStyle/>
          <a:p>
            <a:r>
              <a:rPr lang="en-US" b="1" dirty="0"/>
              <a:t>Numbers</a:t>
            </a:r>
            <a:r>
              <a:rPr lang="en-US" dirty="0"/>
              <a:t> – actual number of events</a:t>
            </a:r>
          </a:p>
          <a:p>
            <a:pPr lvl="1"/>
            <a:r>
              <a:rPr lang="en-US" dirty="0"/>
              <a:t>Example: 100 cases of TB in Camden in 2003</a:t>
            </a:r>
          </a:p>
        </p:txBody>
      </p:sp>
    </p:spTree>
    <p:extLst>
      <p:ext uri="{BB962C8B-B14F-4D97-AF65-F5344CB8AC3E}">
        <p14:creationId xmlns:p14="http://schemas.microsoft.com/office/powerpoint/2010/main" val="3407065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Tools of measurement (II)</a:t>
            </a:r>
          </a:p>
        </p:txBody>
      </p:sp>
      <p:sp>
        <p:nvSpPr>
          <p:cNvPr id="3" name="Content Placeholder 2"/>
          <p:cNvSpPr>
            <a:spLocks noGrp="1"/>
          </p:cNvSpPr>
          <p:nvPr>
            <p:ph idx="1"/>
          </p:nvPr>
        </p:nvSpPr>
        <p:spPr>
          <a:xfrm>
            <a:off x="330200" y="1840231"/>
            <a:ext cx="8489950" cy="4325620"/>
          </a:xfrm>
        </p:spPr>
        <p:txBody>
          <a:bodyPr/>
          <a:lstStyle/>
          <a:p>
            <a:r>
              <a:rPr lang="en-US" b="1" dirty="0"/>
              <a:t>Proportion</a:t>
            </a:r>
            <a:r>
              <a:rPr lang="en-US" dirty="0"/>
              <a:t> – a type of ratio in which the numerator is included in the denominator, often expressed as a percentage </a:t>
            </a:r>
          </a:p>
          <a:p>
            <a:pPr lvl="1"/>
            <a:r>
              <a:rPr lang="en-US" dirty="0"/>
              <a:t>Example: proportion of diabetics in the population</a:t>
            </a:r>
          </a:p>
          <a:p>
            <a:r>
              <a:rPr lang="en-US" b="1" dirty="0"/>
              <a:t>Rate</a:t>
            </a:r>
            <a:r>
              <a:rPr lang="en-US" dirty="0"/>
              <a:t> – frequency with which an event occurs in a defined population, usually in a specified period of time</a:t>
            </a:r>
          </a:p>
          <a:p>
            <a:pPr lvl="1"/>
            <a:r>
              <a:rPr lang="en-US" dirty="0"/>
              <a:t>Example: mortality rate in 2014</a:t>
            </a:r>
          </a:p>
        </p:txBody>
      </p:sp>
    </p:spTree>
    <p:extLst>
      <p:ext uri="{BB962C8B-B14F-4D97-AF65-F5344CB8AC3E}">
        <p14:creationId xmlns:p14="http://schemas.microsoft.com/office/powerpoint/2010/main" val="1510764616"/>
      </p:ext>
    </p:extLst>
  </p:cSld>
  <p:clrMapOvr>
    <a:masterClrMapping/>
  </p:clrMapOvr>
</p:sld>
</file>

<file path=ppt/theme/theme1.xml><?xml version="1.0" encoding="utf-8"?>
<a:theme xmlns:a="http://schemas.openxmlformats.org/drawingml/2006/main" name="Custom Design">
  <a:themeElements>
    <a:clrScheme name="Custom Design 15">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59CBD"/>
      </a:hlink>
      <a:folHlink>
        <a:srgbClr val="B25D86"/>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tailEnd type="arrow"/>
        </a:ln>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B25D86"/>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B25D86"/>
        </a:folHlink>
      </a:clrScheme>
      <a:clrMap bg1="lt1" tx1="dk1" bg2="lt2" tx2="dk2" accent1="accent1" accent2="accent2" accent3="accent3" accent4="accent4" accent5="accent5" accent6="accent6" hlink="hlink" folHlink="folHlink"/>
    </a:extraClrScheme>
    <a:extraClrScheme>
      <a:clrScheme name="Custom Design 15">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59CBD"/>
        </a:hlink>
        <a:folHlink>
          <a:srgbClr val="B25D8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26143</TotalTime>
  <Words>2053</Words>
  <Application>Microsoft Office PowerPoint</Application>
  <PresentationFormat>On-screen Show (4:3)</PresentationFormat>
  <Paragraphs>219</Paragraphs>
  <Slides>37</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Wingdings</vt:lpstr>
      <vt:lpstr>Custom Design</vt:lpstr>
      <vt:lpstr> Hodnocení a měření zdraví  Hynek Pikhart</vt:lpstr>
      <vt:lpstr>Outline </vt:lpstr>
      <vt:lpstr>What is health?</vt:lpstr>
      <vt:lpstr>Criticisms of the WHO definition</vt:lpstr>
      <vt:lpstr>A better definition? </vt:lpstr>
      <vt:lpstr>What is population health?</vt:lpstr>
      <vt:lpstr>Population health outcomes</vt:lpstr>
      <vt:lpstr>Tools of measurement (I)</vt:lpstr>
      <vt:lpstr>Tools of measurement (II)</vt:lpstr>
      <vt:lpstr>Numerators and denominators</vt:lpstr>
      <vt:lpstr>Numerators and denominators</vt:lpstr>
      <vt:lpstr>Type of rates</vt:lpstr>
      <vt:lpstr>Population at risk</vt:lpstr>
      <vt:lpstr>“Conventional” measures</vt:lpstr>
      <vt:lpstr>Prevalence</vt:lpstr>
      <vt:lpstr>Prevalence</vt:lpstr>
      <vt:lpstr>PowerPoint Presentation</vt:lpstr>
      <vt:lpstr>Incidence</vt:lpstr>
      <vt:lpstr>Incidence</vt:lpstr>
      <vt:lpstr>Relationship between prevalence and incidence </vt:lpstr>
      <vt:lpstr>Life expectancy</vt:lpstr>
      <vt:lpstr>Numbers of women expected to die at each age, out of 100,000 born, assuming mortality rates stay the same as 2010-2012. The expectation is 83 (mean), median 86, the most likely value (mode) is 90.</vt:lpstr>
      <vt:lpstr>Survival and health curves</vt:lpstr>
      <vt:lpstr>Healthy life expectancy (HALE)</vt:lpstr>
      <vt:lpstr>Life expectancy (LE), healthy life expectancy (HLE) and proportion of life in "Good" health for males and females at birth in England, 2011 to 2013 (ONS 2015)</vt:lpstr>
      <vt:lpstr>Healthy life expectancy at birth by country, 2010</vt:lpstr>
      <vt:lpstr>Epidemiology</vt:lpstr>
      <vt:lpstr>Much of epidemiological research is taken up trying</vt:lpstr>
      <vt:lpstr>Measures of association</vt:lpstr>
      <vt:lpstr>Measures of effect</vt:lpstr>
      <vt:lpstr>Risk ratio</vt:lpstr>
      <vt:lpstr>Example: cohort study of oral contraceptive use and heart attack</vt:lpstr>
      <vt:lpstr>PowerPoint Presentation</vt:lpstr>
      <vt:lpstr>Measures of population impact</vt:lpstr>
      <vt:lpstr>Population attributable risk fraction (PARF or PAR%) </vt:lpstr>
      <vt:lpstr>PowerPoint Presentation</vt:lpstr>
      <vt:lpstr>References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Simon Brown</dc:creator>
  <cp:lastModifiedBy>Pikhart, Hynek</cp:lastModifiedBy>
  <cp:revision>329</cp:revision>
  <cp:lastPrinted>2014-02-19T11:18:14Z</cp:lastPrinted>
  <dcterms:created xsi:type="dcterms:W3CDTF">2005-07-13T12:26:50Z</dcterms:created>
  <dcterms:modified xsi:type="dcterms:W3CDTF">2022-11-07T20:26:12Z</dcterms:modified>
</cp:coreProperties>
</file>