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50"/>
  </p:notesMasterIdLst>
  <p:sldIdLst>
    <p:sldId id="323" r:id="rId2"/>
    <p:sldId id="574" r:id="rId3"/>
    <p:sldId id="360" r:id="rId4"/>
    <p:sldId id="361" r:id="rId5"/>
    <p:sldId id="362" r:id="rId6"/>
    <p:sldId id="363" r:id="rId7"/>
    <p:sldId id="364" r:id="rId8"/>
    <p:sldId id="332" r:id="rId9"/>
    <p:sldId id="333" r:id="rId10"/>
    <p:sldId id="334" r:id="rId11"/>
    <p:sldId id="335" r:id="rId12"/>
    <p:sldId id="626" r:id="rId13"/>
    <p:sldId id="452" r:id="rId14"/>
    <p:sldId id="453" r:id="rId15"/>
    <p:sldId id="454" r:id="rId16"/>
    <p:sldId id="461" r:id="rId17"/>
    <p:sldId id="463" r:id="rId18"/>
    <p:sldId id="469" r:id="rId19"/>
    <p:sldId id="470" r:id="rId20"/>
    <p:sldId id="473" r:id="rId21"/>
    <p:sldId id="475" r:id="rId22"/>
    <p:sldId id="476" r:id="rId23"/>
    <p:sldId id="477" r:id="rId24"/>
    <p:sldId id="478" r:id="rId25"/>
    <p:sldId id="479" r:id="rId26"/>
    <p:sldId id="488" r:id="rId27"/>
    <p:sldId id="489" r:id="rId28"/>
    <p:sldId id="580" r:id="rId29"/>
    <p:sldId id="584" r:id="rId30"/>
    <p:sldId id="585" r:id="rId31"/>
    <p:sldId id="586" r:id="rId32"/>
    <p:sldId id="588" r:id="rId33"/>
    <p:sldId id="596" r:id="rId34"/>
    <p:sldId id="597" r:id="rId35"/>
    <p:sldId id="599" r:id="rId36"/>
    <p:sldId id="600" r:id="rId37"/>
    <p:sldId id="617" r:id="rId38"/>
    <p:sldId id="618" r:id="rId39"/>
    <p:sldId id="629" r:id="rId40"/>
    <p:sldId id="631" r:id="rId41"/>
    <p:sldId id="634" r:id="rId42"/>
    <p:sldId id="635" r:id="rId43"/>
    <p:sldId id="639" r:id="rId44"/>
    <p:sldId id="640" r:id="rId45"/>
    <p:sldId id="641" r:id="rId46"/>
    <p:sldId id="655" r:id="rId47"/>
    <p:sldId id="660" r:id="rId48"/>
    <p:sldId id="662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37" autoAdjust="0"/>
  </p:normalViewPr>
  <p:slideViewPr>
    <p:cSldViewPr>
      <p:cViewPr varScale="1">
        <p:scale>
          <a:sx n="41" d="100"/>
          <a:sy n="41" d="100"/>
        </p:scale>
        <p:origin x="21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62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FCB2C-F138-426E-BB91-9BA05807BA7A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CD748-CD80-4323-B52F-B7F56FF0A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26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E2CE1B6-BD9C-4DFF-837A-464102D82C83}" type="slidenum">
              <a:rPr lang="en-GB" altLang="en-US" smtClean="0"/>
              <a:pPr eaLnBrk="1" hangingPunct="1"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411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D40B0A-CA00-406A-A024-9762DDB98570}" type="slidenum">
              <a:rPr lang="en-US" altLang="de-DE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de-DE" dirty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de-DE" dirty="0">
                <a:latin typeface="Arial" pitchFamily="34" charset="0"/>
              </a:rPr>
              <a:t>1. Not prone to reverse causality BUT</a:t>
            </a:r>
          </a:p>
          <a:p>
            <a:pPr eaLnBrk="1" hangingPunct="1">
              <a:buFontTx/>
              <a:buChar char="-"/>
            </a:pPr>
            <a:r>
              <a:rPr lang="en-GB" altLang="de-DE" dirty="0">
                <a:latin typeface="Arial" pitchFamily="34" charset="0"/>
              </a:rPr>
              <a:t>Might not be able to guarantee disease free at start (pre-clinical disease, undefined disease)</a:t>
            </a:r>
          </a:p>
          <a:p>
            <a:pPr eaLnBrk="1" hangingPunct="1">
              <a:buFontTx/>
              <a:buChar char="-"/>
            </a:pPr>
            <a:r>
              <a:rPr lang="en-GB" altLang="de-DE" dirty="0">
                <a:latin typeface="Arial" pitchFamily="34" charset="0"/>
              </a:rPr>
              <a:t>Not always simple one-way relationship between exposure and disease </a:t>
            </a:r>
          </a:p>
          <a:p>
            <a:pPr eaLnBrk="1" hangingPunct="1"/>
            <a:r>
              <a:rPr lang="en-GB" altLang="de-DE" dirty="0">
                <a:latin typeface="Arial" pitchFamily="34" charset="0"/>
              </a:rPr>
              <a:t>e.g. adult social deprivation </a:t>
            </a:r>
            <a:r>
              <a:rPr lang="en-GB" altLang="de-DE" dirty="0">
                <a:latin typeface="Arial" pitchFamily="34" charset="0"/>
                <a:sym typeface="Wingdings" pitchFamily="2" charset="2"/>
              </a:rPr>
              <a:t> CHD</a:t>
            </a:r>
          </a:p>
          <a:p>
            <a:pPr eaLnBrk="1" hangingPunct="1"/>
            <a:r>
              <a:rPr lang="en-GB" altLang="de-DE" dirty="0">
                <a:latin typeface="Arial" pitchFamily="34" charset="0"/>
                <a:sym typeface="Wingdings" pitchFamily="2" charset="2"/>
              </a:rPr>
              <a:t>but early life risk factors for CHD (e.g. childhood obesity) might influence schooling and adult social class </a:t>
            </a:r>
          </a:p>
          <a:p>
            <a:pPr eaLnBrk="1" hangingPunct="1"/>
            <a:r>
              <a:rPr lang="en-GB" altLang="de-DE" dirty="0">
                <a:latin typeface="Arial" pitchFamily="34" charset="0"/>
                <a:sym typeface="Wingdings" pitchFamily="2" charset="2"/>
              </a:rPr>
              <a:t>so if you only follow them from mid life you may be missing part of the picture</a:t>
            </a:r>
          </a:p>
          <a:p>
            <a:pPr eaLnBrk="1" hangingPunct="1"/>
            <a:r>
              <a:rPr lang="en-GB" altLang="de-DE" dirty="0">
                <a:latin typeface="Arial" pitchFamily="34" charset="0"/>
                <a:sym typeface="Wingdings" pitchFamily="2" charset="2"/>
              </a:rPr>
              <a:t>More on this in the health selection lectures of </a:t>
            </a:r>
            <a:r>
              <a:rPr lang="en-GB" altLang="de-DE" dirty="0" err="1">
                <a:latin typeface="Arial" pitchFamily="34" charset="0"/>
                <a:sym typeface="Wingdings" pitchFamily="2" charset="2"/>
              </a:rPr>
              <a:t>soc</a:t>
            </a:r>
            <a:r>
              <a:rPr lang="en-GB" altLang="de-DE" dirty="0">
                <a:latin typeface="Arial" pitchFamily="34" charset="0"/>
                <a:sym typeface="Wingdings" pitchFamily="2" charset="2"/>
              </a:rPr>
              <a:t> epi.</a:t>
            </a:r>
          </a:p>
          <a:p>
            <a:pPr eaLnBrk="1" hangingPunct="1"/>
            <a:endParaRPr lang="en-GB" altLang="de-DE" dirty="0">
              <a:latin typeface="Arial" pitchFamily="34" charset="0"/>
            </a:endParaRPr>
          </a:p>
          <a:p>
            <a:pPr eaLnBrk="1" hangingPunct="1">
              <a:buFontTx/>
              <a:buChar char="-"/>
            </a:pPr>
            <a:endParaRPr lang="en-GB" altLang="de-DE" dirty="0">
              <a:latin typeface="Arial" pitchFamily="34" charset="0"/>
            </a:endParaRPr>
          </a:p>
          <a:p>
            <a:pPr eaLnBrk="1" hangingPunct="1"/>
            <a:r>
              <a:rPr lang="en-GB" altLang="de-DE" dirty="0">
                <a:latin typeface="Arial" pitchFamily="34" charset="0"/>
              </a:rPr>
              <a:t>2. Can examine several exposures at once BUT</a:t>
            </a:r>
          </a:p>
          <a:p>
            <a:pPr eaLnBrk="1" hangingPunct="1">
              <a:buFontTx/>
              <a:buChar char="-"/>
            </a:pPr>
            <a:r>
              <a:rPr lang="en-GB" altLang="de-DE" dirty="0">
                <a:latin typeface="Arial" pitchFamily="34" charset="0"/>
              </a:rPr>
              <a:t>Should expect lag time to disease to be broadly similar</a:t>
            </a:r>
          </a:p>
          <a:p>
            <a:pPr eaLnBrk="1" hangingPunct="1">
              <a:buFontTx/>
              <a:buChar char="-"/>
            </a:pPr>
            <a:r>
              <a:rPr lang="en-GB" altLang="de-DE" dirty="0">
                <a:latin typeface="Arial" pitchFamily="34" charset="0"/>
              </a:rPr>
              <a:t>Sample is usually selected to be similar in many ways (e.g. civil servants) so might not get much variation in some exposures</a:t>
            </a:r>
          </a:p>
          <a:p>
            <a:pPr eaLnBrk="1" hangingPunct="1">
              <a:buFontTx/>
              <a:buChar char="-"/>
            </a:pPr>
            <a:r>
              <a:rPr lang="en-GB" altLang="de-DE" dirty="0">
                <a:latin typeface="Arial" pitchFamily="34" charset="0"/>
              </a:rPr>
              <a:t>Participant burden</a:t>
            </a:r>
          </a:p>
          <a:p>
            <a:pPr eaLnBrk="1" hangingPunct="1">
              <a:buFontTx/>
              <a:buChar char="-"/>
            </a:pPr>
            <a:endParaRPr lang="en-GB" altLang="de-DE" dirty="0">
              <a:latin typeface="Arial" pitchFamily="34" charset="0"/>
            </a:endParaRPr>
          </a:p>
          <a:p>
            <a:pPr eaLnBrk="1" hangingPunct="1"/>
            <a:r>
              <a:rPr lang="en-GB" altLang="de-DE" dirty="0">
                <a:latin typeface="Arial" pitchFamily="34" charset="0"/>
              </a:rPr>
              <a:t>3. Less bias </a:t>
            </a:r>
            <a:r>
              <a:rPr lang="en-GB" altLang="de-DE" dirty="0" err="1">
                <a:latin typeface="Arial" pitchFamily="34" charset="0"/>
              </a:rPr>
              <a:t>cf</a:t>
            </a:r>
            <a:r>
              <a:rPr lang="en-GB" altLang="de-DE" dirty="0">
                <a:latin typeface="Arial" pitchFamily="34" charset="0"/>
              </a:rPr>
              <a:t> case control because exposure measured before outcome</a:t>
            </a:r>
          </a:p>
          <a:p>
            <a:pPr eaLnBrk="1" hangingPunct="1"/>
            <a:r>
              <a:rPr lang="en-GB" altLang="de-DE" dirty="0">
                <a:latin typeface="Arial" pitchFamily="34" charset="0"/>
              </a:rPr>
              <a:t>Disease state should not be affecting reporting/recall of exposure</a:t>
            </a:r>
          </a:p>
          <a:p>
            <a:pPr eaLnBrk="1" hangingPunct="1"/>
            <a:endParaRPr lang="en-GB" altLang="de-DE" dirty="0">
              <a:latin typeface="Arial" pitchFamily="34" charset="0"/>
            </a:endParaRPr>
          </a:p>
          <a:p>
            <a:pPr eaLnBrk="1" hangingPunct="1"/>
            <a:endParaRPr lang="en-US" altLang="de-DE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40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3A622F-22DD-40A7-856D-92B9F1F25EEF}" type="slidenum">
              <a:rPr lang="en-US" altLang="de-DE" smtClean="0"/>
              <a:pPr eaLnBrk="1" hangingPunct="1">
                <a:spcBef>
                  <a:spcPct val="0"/>
                </a:spcBef>
              </a:pPr>
              <a:t>31</a:t>
            </a:fld>
            <a:endParaRPr lang="en-US" altLang="de-DE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de-DE">
                <a:latin typeface="Arial" pitchFamily="34" charset="0"/>
              </a:rPr>
              <a:t>NOTE:</a:t>
            </a:r>
          </a:p>
          <a:p>
            <a:pPr eaLnBrk="1" hangingPunct="1"/>
            <a:r>
              <a:rPr lang="en-GB" altLang="de-DE">
                <a:latin typeface="Arial" pitchFamily="34" charset="0"/>
              </a:rPr>
              <a:t>Exposure may change over time</a:t>
            </a:r>
          </a:p>
          <a:p>
            <a:pPr eaLnBrk="1" hangingPunct="1"/>
            <a:r>
              <a:rPr lang="en-GB" altLang="de-DE">
                <a:latin typeface="Arial" pitchFamily="34" charset="0"/>
              </a:rPr>
              <a:t>In diabetes-CHD example, simply looked at baseline glucose levels</a:t>
            </a:r>
          </a:p>
          <a:p>
            <a:pPr eaLnBrk="1" hangingPunct="1"/>
            <a:r>
              <a:rPr lang="en-GB" altLang="de-DE">
                <a:latin typeface="Arial" pitchFamily="34" charset="0"/>
              </a:rPr>
              <a:t>Statistical methods are available to cope with exposures varying over time.</a:t>
            </a:r>
          </a:p>
          <a:p>
            <a:pPr eaLnBrk="1" hangingPunct="1"/>
            <a:r>
              <a:rPr lang="en-GB" altLang="de-DE">
                <a:latin typeface="Arial" pitchFamily="34" charset="0"/>
              </a:rPr>
              <a:t>Essentially an individual contributes a years unexposed and b years exposed</a:t>
            </a:r>
          </a:p>
          <a:p>
            <a:pPr eaLnBrk="1" hangingPunct="1"/>
            <a:endParaRPr lang="en-GB" alt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943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B12163-6C2D-445B-BDF9-62DA9BE8715F}" type="slidenum">
              <a:rPr lang="en-US" altLang="de-DE" smtClean="0"/>
              <a:pPr eaLnBrk="1" hangingPunct="1">
                <a:spcBef>
                  <a:spcPct val="0"/>
                </a:spcBef>
              </a:pPr>
              <a:t>32</a:t>
            </a:fld>
            <a:endParaRPr lang="en-US" altLang="de-DE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de-DE">
                <a:latin typeface="Arial" pitchFamily="34" charset="0"/>
              </a:rPr>
              <a:t>Birth cohorts: 1 week of birth</a:t>
            </a:r>
          </a:p>
          <a:p>
            <a:pPr eaLnBrk="1" hangingPunct="1"/>
            <a:r>
              <a:rPr lang="en-GB" altLang="de-DE">
                <a:latin typeface="Arial" pitchFamily="34" charset="0"/>
              </a:rPr>
              <a:t>	Set up to study health and social circumstances of representative samples in Engl, Scotland and Wales</a:t>
            </a:r>
          </a:p>
          <a:p>
            <a:pPr eaLnBrk="1" hangingPunct="1"/>
            <a:endParaRPr lang="en-GB" altLang="de-DE">
              <a:latin typeface="Arial" pitchFamily="34" charset="0"/>
            </a:endParaRPr>
          </a:p>
          <a:p>
            <a:pPr eaLnBrk="1" hangingPunct="1"/>
            <a:r>
              <a:rPr lang="en-GB" altLang="de-DE">
                <a:latin typeface="Arial" pitchFamily="34" charset="0"/>
              </a:rPr>
              <a:t>Cardiovascular disease studies originally set up to study CVD but now broadened out to ageing studies</a:t>
            </a:r>
          </a:p>
          <a:p>
            <a:pPr eaLnBrk="1" hangingPunct="1"/>
            <a:endParaRPr lang="en-GB" altLang="de-DE">
              <a:latin typeface="Arial" pitchFamily="34" charset="0"/>
            </a:endParaRPr>
          </a:p>
          <a:p>
            <a:pPr eaLnBrk="1" hangingPunct="1"/>
            <a:r>
              <a:rPr lang="en-GB" altLang="de-DE">
                <a:latin typeface="Arial" pitchFamily="34" charset="0"/>
              </a:rPr>
              <a:t>Br Reg Heart Study set up to study factors responsible for variation in CHD and CHD biomarkers</a:t>
            </a:r>
          </a:p>
          <a:p>
            <a:pPr eaLnBrk="1" hangingPunct="1"/>
            <a:endParaRPr lang="en-GB" altLang="de-DE">
              <a:latin typeface="Arial" pitchFamily="34" charset="0"/>
            </a:endParaRPr>
          </a:p>
          <a:p>
            <a:pPr eaLnBrk="1" hangingPunct="1"/>
            <a:r>
              <a:rPr lang="en-GB" altLang="de-DE">
                <a:latin typeface="Arial" pitchFamily="34" charset="0"/>
              </a:rPr>
              <a:t>Studies sometimes set up to study effect of an exposure e.g. Dutch hunger winter families study</a:t>
            </a:r>
          </a:p>
          <a:p>
            <a:pPr eaLnBrk="1" hangingPunct="1"/>
            <a:endParaRPr lang="en-GB" altLang="de-DE">
              <a:latin typeface="Arial" pitchFamily="34" charset="0"/>
            </a:endParaRPr>
          </a:p>
          <a:p>
            <a:pPr eaLnBrk="1" hangingPunct="1"/>
            <a:r>
              <a:rPr lang="en-GB" altLang="de-DE">
                <a:latin typeface="Arial" pitchFamily="34" charset="0"/>
              </a:rPr>
              <a:t>Occupational studies (e.g. Wh2, Nurses Health Study) sample selected for convenience</a:t>
            </a:r>
          </a:p>
          <a:p>
            <a:pPr eaLnBrk="1" hangingPunct="1"/>
            <a:endParaRPr lang="en-US" alt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56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328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52906DF-5491-48A2-ABC9-0E52D8256CD1}" type="slidenum">
              <a:rPr lang="en-GB" altLang="en-US" smtClean="0"/>
              <a:pPr eaLnBrk="1" hangingPunct="1"/>
              <a:t>48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812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E2CE1B6-BD9C-4DFF-837A-464102D82C83}" type="slidenum">
              <a:rPr lang="en-GB" altLang="en-US" smtClean="0"/>
              <a:pPr eaLnBrk="1" hangingPunct="1"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8524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913D43A-AB0B-49EA-A4ED-83088E139C75}" type="slidenum">
              <a:rPr lang="en-GB" altLang="en-US" smtClean="0"/>
              <a:pPr eaLnBrk="1" hangingPunct="1"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62444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AD32597-B3A1-4C0A-9C02-570AA2F96A2E}" type="slidenum">
              <a:rPr lang="en-GB" altLang="en-US" smtClean="0"/>
              <a:pPr eaLnBrk="1" hangingPunct="1"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09610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98EEE09-64FE-4B5A-ABF5-595D60128C26}" type="slidenum">
              <a:rPr lang="en-GB" altLang="en-US" smtClean="0"/>
              <a:pPr eaLnBrk="1" hangingPunct="1"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5886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81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8A9A9E4-E9AF-4497-BBA0-ECA1C9939228}" type="slidenum">
              <a:rPr lang="en-GB" altLang="en-US" smtClean="0"/>
              <a:pPr eaLnBrk="1" hangingPunct="1"/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37622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06A13F-375D-4A96-A9FE-FAEA253158F3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y-GB" altLang="en-US">
                <a:latin typeface="Arial" pitchFamily="34" charset="0"/>
              </a:rPr>
              <a:t>Prevalence studies very important for planning/monitoring</a:t>
            </a:r>
          </a:p>
          <a:p>
            <a:pPr eaLnBrk="1" hangingPunct="1"/>
            <a:r>
              <a:rPr lang="cy-GB" altLang="en-US">
                <a:latin typeface="Arial" pitchFamily="34" charset="0"/>
              </a:rPr>
              <a:t>	Doctor needs to know prevalence of a condition in diagnosis because rare conditions less likely</a:t>
            </a:r>
          </a:p>
          <a:p>
            <a:pPr eaLnBrk="1" hangingPunct="1"/>
            <a:r>
              <a:rPr lang="cy-GB" altLang="en-US">
                <a:latin typeface="Arial" pitchFamily="34" charset="0"/>
              </a:rPr>
              <a:t>	Local Health Service Provider needs to know health needs of current population</a:t>
            </a:r>
          </a:p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95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128126-0E7D-44E2-9104-9155A7C030BE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56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F9E432-0743-41D7-894F-B4B97CBAF025}" type="slidenum">
              <a:rPr lang="en-US" altLang="de-DE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de-DE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64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0200" y="2708275"/>
            <a:ext cx="8489950" cy="3457575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9FABC-58D8-4587-B735-901072340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7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30200" y="2708275"/>
            <a:ext cx="8489950" cy="3457575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D8E16-916F-4BBD-A995-46B99CA74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19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1E994-12B4-4707-B3B7-CF691C67E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7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86856D-102A-4CDD-9EAB-41DCADCC1DB5}" type="datetimeFigureOut">
              <a:rPr lang="en-GB" smtClean="0"/>
              <a:t>05/12/2022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4" r:id="rId13"/>
    <p:sldLayoutId id="2147483755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866900"/>
            <a:ext cx="7704534" cy="136842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dirty="0"/>
              <a:t>Introduction to epidemiological </a:t>
            </a:r>
            <a:br>
              <a:rPr lang="en-GB" altLang="en-US" sz="3600" dirty="0"/>
            </a:br>
            <a:r>
              <a:rPr lang="en-GB" altLang="en-US" sz="3600" dirty="0"/>
              <a:t>study design </a:t>
            </a:r>
            <a:endParaRPr lang="en-US" altLang="en-US" sz="36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15616" y="4293096"/>
            <a:ext cx="7743205" cy="7889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altLang="en-US" sz="2800" dirty="0"/>
              <a:t>Study = basic tool in epidemiology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07082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/>
              <a:t>Descriptive vs. analytical studies</a:t>
            </a:r>
            <a:endParaRPr lang="en-US" alt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describe a pattern of occurrence of a disease: </a:t>
            </a:r>
            <a:r>
              <a:rPr lang="en-GB" altLang="en-US" b="1" i="1" dirty="0"/>
              <a:t>descriptive studies </a:t>
            </a:r>
            <a:r>
              <a:rPr lang="en-GB" altLang="en-US" dirty="0"/>
              <a:t>(always observational).</a:t>
            </a:r>
          </a:p>
          <a:p>
            <a:pPr eaLnBrk="1" hangingPunct="1"/>
            <a:r>
              <a:rPr lang="en-GB" altLang="en-US" dirty="0"/>
              <a:t>to analyse the relationship between a disease and an exposure of interest: </a:t>
            </a:r>
            <a:r>
              <a:rPr lang="en-GB" altLang="en-US" b="1" i="1" dirty="0"/>
              <a:t>analytical studies </a:t>
            </a:r>
            <a:r>
              <a:rPr lang="en-GB" altLang="en-US" dirty="0"/>
              <a:t>(can be both observational and interventional)</a:t>
            </a:r>
            <a:r>
              <a:rPr lang="en-GB" altLang="en-US" b="1" i="1" dirty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9650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Descriptive studies</a:t>
            </a:r>
            <a:endParaRPr lang="en-US" altLang="en-US" sz="36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43607" y="1717675"/>
            <a:ext cx="7698755" cy="49339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800" dirty="0"/>
              <a:t>Describe patterns of disease occurrence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/>
              <a:t>Useful for: 	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health services planning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hypothesis formulation in research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/>
              <a:t>Usually based on existing data: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mortality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reporting of diseases (infections, STDs, cancers...)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hospital and medical records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Census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19951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620713"/>
            <a:ext cx="8028384" cy="1079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/>
              <a:t>Descriptive studies</a:t>
            </a:r>
            <a:br>
              <a:rPr lang="en-GB" altLang="en-US" dirty="0"/>
            </a:br>
            <a:r>
              <a:rPr lang="en-GB" altLang="en-US" b="0" dirty="0"/>
              <a:t>4 </a:t>
            </a:r>
            <a:r>
              <a:rPr lang="en-GB" altLang="en-US" b="0" dirty="0" err="1"/>
              <a:t>Ws</a:t>
            </a:r>
            <a:r>
              <a:rPr lang="en-GB" altLang="en-US" b="0" dirty="0"/>
              <a:t> : What? Who? Where? When?</a:t>
            </a:r>
            <a:br>
              <a:rPr lang="en-GB" altLang="en-US" b="0" dirty="0"/>
            </a:br>
            <a:endParaRPr lang="en-US" alt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5" y="2133600"/>
            <a:ext cx="7625159" cy="4724400"/>
          </a:xfrm>
        </p:spPr>
        <p:txBody>
          <a:bodyPr>
            <a:normAutofit fontScale="92500" lnSpcReduction="20000"/>
          </a:bodyPr>
          <a:lstStyle/>
          <a:p>
            <a:pPr marL="365125" indent="-365125">
              <a:buFontTx/>
              <a:buNone/>
              <a:defRPr/>
            </a:pPr>
            <a:r>
              <a:rPr lang="en-GB" b="1" dirty="0"/>
              <a:t>What? </a:t>
            </a:r>
            <a:r>
              <a:rPr lang="en-GB" dirty="0"/>
              <a:t>health outcome / case / event</a:t>
            </a:r>
          </a:p>
          <a:p>
            <a:pPr marL="365125" indent="-365125">
              <a:lnSpc>
                <a:spcPct val="80000"/>
              </a:lnSpc>
              <a:buNone/>
              <a:defRPr/>
            </a:pPr>
            <a:endParaRPr lang="en-GB" altLang="en-US" b="1" dirty="0"/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b="1" dirty="0"/>
              <a:t>Person (Who?)</a:t>
            </a:r>
            <a:endParaRPr lang="en-GB" altLang="en-US" dirty="0"/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dirty="0"/>
              <a:t>Age, sex, ….</a:t>
            </a:r>
          </a:p>
          <a:p>
            <a:pPr marL="365125" indent="-365125">
              <a:lnSpc>
                <a:spcPct val="80000"/>
              </a:lnSpc>
              <a:defRPr/>
            </a:pPr>
            <a:endParaRPr lang="en-GB" altLang="en-US" dirty="0"/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b="1" dirty="0"/>
              <a:t>Place (Where?)</a:t>
            </a:r>
            <a:endParaRPr lang="en-GB" altLang="en-US" dirty="0"/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dirty="0"/>
              <a:t>Regions, countries, international comparisons</a:t>
            </a:r>
          </a:p>
          <a:p>
            <a:pPr marL="365125" indent="-365125">
              <a:lnSpc>
                <a:spcPct val="80000"/>
              </a:lnSpc>
              <a:defRPr/>
            </a:pPr>
            <a:endParaRPr lang="en-GB" altLang="en-US" dirty="0"/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b="1" dirty="0"/>
              <a:t>Time (When?)</a:t>
            </a:r>
            <a:endParaRPr lang="en-GB" altLang="en-US" dirty="0"/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dirty="0"/>
              <a:t>When events occurred:</a:t>
            </a:r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dirty="0"/>
              <a:t>●	specific time period</a:t>
            </a:r>
          </a:p>
          <a:p>
            <a:pPr marL="365125" indent="-365125">
              <a:lnSpc>
                <a:spcPct val="80000"/>
              </a:lnSpc>
              <a:buNone/>
              <a:defRPr/>
            </a:pPr>
            <a:r>
              <a:rPr lang="en-GB" altLang="en-US" dirty="0"/>
              <a:t>●	seasonal pattern (births, deaths, infections)</a:t>
            </a:r>
          </a:p>
          <a:p>
            <a:pPr marL="365125" indent="-365125">
              <a:lnSpc>
                <a:spcPct val="80000"/>
              </a:lnSpc>
              <a:buNone/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1568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330200" y="2224088"/>
            <a:ext cx="8489950" cy="12969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4400"/>
              <a:t>Cross-sectional studies</a:t>
            </a:r>
            <a:br>
              <a:rPr lang="en-GB" altLang="en-US"/>
            </a:b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060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Cross-sectional studies</a:t>
            </a:r>
            <a:br>
              <a:rPr lang="en-GB" altLang="en-US"/>
            </a:b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806575"/>
            <a:ext cx="7730505" cy="44465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In a cross-sectional study, all information is </a:t>
            </a:r>
            <a:r>
              <a:rPr lang="en-GB" altLang="en-US" b="1" dirty="0"/>
              <a:t>collected at one point in time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Outcome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Exposures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Covariates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Sometimes called “survey”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Cross-sectional studies could be descriptive or analytical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b="1" dirty="0"/>
              <a:t>Always observational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The unit of analysis is the individual</a:t>
            </a:r>
          </a:p>
          <a:p>
            <a:pPr eaLnBrk="1" hangingPunct="1">
              <a:lnSpc>
                <a:spcPct val="90000"/>
              </a:lnSpc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198350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Cross-sectional study</a:t>
            </a:r>
            <a:endParaRPr lang="en-US" altLang="en-US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827088" y="5949950"/>
            <a:ext cx="7345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380288" y="6021388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Time </a:t>
            </a:r>
            <a:endParaRPr lang="en-US" altLang="en-US" sz="180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076825" y="2349500"/>
            <a:ext cx="0" cy="35290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327400" y="1844675"/>
            <a:ext cx="295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Survey – all measurements</a:t>
            </a:r>
            <a:endParaRPr lang="en-US" altLang="en-US" sz="1800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1692275" y="3284538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971550" y="3500438"/>
            <a:ext cx="40957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only way to </a:t>
            </a:r>
            <a:r>
              <a:rPr lang="en-GB" altLang="en-US" sz="1800" b="1"/>
              <a:t>measure</a:t>
            </a:r>
            <a:r>
              <a:rPr lang="en-GB" altLang="en-US" sz="1800"/>
              <a:t> “exposures”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and “outcomes” is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GB" altLang="en-US" sz="1800"/>
              <a:t> </a:t>
            </a:r>
            <a:r>
              <a:rPr lang="en-GB" altLang="en-US" sz="1800" b="1"/>
              <a:t>at the time of survey or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GB" altLang="en-US" sz="1800" b="1"/>
              <a:t> retrospectively</a:t>
            </a:r>
            <a:endParaRPr lang="en-US" altLang="en-US" sz="1800" b="1"/>
          </a:p>
        </p:txBody>
      </p:sp>
    </p:spTree>
    <p:extLst>
      <p:ext uri="{BB962C8B-B14F-4D97-AF65-F5344CB8AC3E}">
        <p14:creationId xmlns:p14="http://schemas.microsoft.com/office/powerpoint/2010/main" val="1416383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/>
              <a:t>Cross-sectional studies: Advantages</a:t>
            </a: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931988"/>
            <a:ext cx="7701930" cy="4017292"/>
          </a:xfrm>
        </p:spPr>
        <p:txBody>
          <a:bodyPr/>
          <a:lstStyle/>
          <a:p>
            <a:pPr eaLnBrk="1" hangingPunct="1"/>
            <a:r>
              <a:rPr lang="en-GB" altLang="en-US" dirty="0"/>
              <a:t>Relatively quick, do not require follow up</a:t>
            </a:r>
          </a:p>
          <a:p>
            <a:pPr eaLnBrk="1" hangingPunct="1"/>
            <a:r>
              <a:rPr lang="en-GB" altLang="en-US" dirty="0"/>
              <a:t>Provide a snapshot, e.g. prevalence of a disease or a risk factor in population</a:t>
            </a:r>
          </a:p>
          <a:p>
            <a:pPr eaLnBrk="1" hangingPunct="1"/>
            <a:r>
              <a:rPr lang="en-GB" altLang="en-US" dirty="0"/>
              <a:t>Allow examination of multiple diseases and multiple exposures</a:t>
            </a:r>
          </a:p>
          <a:p>
            <a:pPr eaLnBrk="1" hangingPunct="1"/>
            <a:r>
              <a:rPr lang="en-GB" altLang="en-US" dirty="0"/>
              <a:t>Can test or suggest hypotheses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8852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8489950" cy="6746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/>
              <a:t>Cross-sectional studies: Limitations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916832"/>
            <a:ext cx="7725742" cy="46805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Since both disease and exposures are measured at the same time, </a:t>
            </a:r>
            <a:r>
              <a:rPr lang="en-GB" altLang="en-US" sz="2400" b="1" dirty="0"/>
              <a:t>temporality is unclear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Difficult to estimate past exposure, especially if it occurred long time ago. </a:t>
            </a:r>
            <a:r>
              <a:rPr lang="en-GB" altLang="en-US" sz="2400" b="1" dirty="0"/>
              <a:t>Not ideal for studying exposures that change over time</a:t>
            </a:r>
            <a:r>
              <a:rPr lang="en-GB" altLang="en-US" sz="2400" dirty="0"/>
              <a:t> (e.g. diet). (but no problem with factors that are stable over time, e.g. genetic markers.)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b="1" dirty="0"/>
              <a:t>Sensitive to reporting or recall bias </a:t>
            </a:r>
            <a:r>
              <a:rPr lang="en-GB" altLang="en-US" sz="2400" dirty="0"/>
              <a:t>if exposures are subjectively reported.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b="1" dirty="0"/>
              <a:t>Sensitive to response rates and representativeness </a:t>
            </a:r>
            <a:r>
              <a:rPr lang="en-GB" altLang="en-US" sz="2400" dirty="0"/>
              <a:t>if used to estimate prevalence of a condition in population.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18725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341313" y="2347913"/>
            <a:ext cx="8489950" cy="1296987"/>
          </a:xfrm>
        </p:spPr>
        <p:txBody>
          <a:bodyPr/>
          <a:lstStyle/>
          <a:p>
            <a:pPr algn="ctr" eaLnBrk="1" hangingPunct="1"/>
            <a:r>
              <a:rPr lang="en-GB" altLang="en-US" sz="4400"/>
              <a:t>Ecological studies</a:t>
            </a:r>
          </a:p>
        </p:txBody>
      </p:sp>
    </p:spTree>
    <p:extLst>
      <p:ext uri="{BB962C8B-B14F-4D97-AF65-F5344CB8AC3E}">
        <p14:creationId xmlns:p14="http://schemas.microsoft.com/office/powerpoint/2010/main" val="2931237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Ecological studies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417639"/>
            <a:ext cx="7777559" cy="453164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/>
              <a:t>The unit of analysis is </a:t>
            </a:r>
            <a:r>
              <a:rPr lang="en-GB" altLang="en-US" b="1" dirty="0"/>
              <a:t>a group</a:t>
            </a:r>
            <a:r>
              <a:rPr lang="en-GB" altLang="en-US" dirty="0"/>
              <a:t> (e.g. country, district, population </a:t>
            </a:r>
            <a:r>
              <a:rPr lang="en-GB" altLang="en-US" dirty="0" err="1"/>
              <a:t>etc</a:t>
            </a:r>
            <a:r>
              <a:rPr lang="en-GB" altLang="en-US" dirty="0"/>
              <a:t>)</a:t>
            </a:r>
          </a:p>
          <a:p>
            <a:pPr eaLnBrk="1" hangingPunct="1"/>
            <a:r>
              <a:rPr lang="en-GB" altLang="en-US" dirty="0"/>
              <a:t>Data cannot be disaggregated to the level of an individual.</a:t>
            </a:r>
          </a:p>
          <a:p>
            <a:pPr eaLnBrk="1" hangingPunct="1"/>
            <a:r>
              <a:rPr lang="en-GB" altLang="en-US" dirty="0"/>
              <a:t>Also sometimes called </a:t>
            </a:r>
            <a:r>
              <a:rPr lang="en-GB" altLang="en-US" i="1" dirty="0"/>
              <a:t>correlation</a:t>
            </a:r>
            <a:r>
              <a:rPr lang="en-GB" altLang="en-US" dirty="0"/>
              <a:t> studies or </a:t>
            </a:r>
            <a:r>
              <a:rPr lang="en-GB" altLang="en-US" i="1" dirty="0"/>
              <a:t>geographical</a:t>
            </a:r>
            <a:r>
              <a:rPr lang="en-GB" altLang="en-US" dirty="0"/>
              <a:t> studies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GB" altLang="en-US" dirty="0"/>
              <a:t>Include comparisons over time (time-series)</a:t>
            </a:r>
          </a:p>
          <a:p>
            <a:pPr eaLnBrk="1" hangingPunct="1"/>
            <a:r>
              <a:rPr lang="en-GB" altLang="en-US" dirty="0"/>
              <a:t>Usually cheap and quick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929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/>
              <a:t>Epidemiology = comparison</a:t>
            </a:r>
            <a:endParaRPr lang="en-US" altLang="en-US" sz="36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550 cases of stomach cancer</a:t>
            </a:r>
          </a:p>
        </p:txBody>
      </p:sp>
    </p:spTree>
    <p:extLst>
      <p:ext uri="{BB962C8B-B14F-4D97-AF65-F5344CB8AC3E}">
        <p14:creationId xmlns:p14="http://schemas.microsoft.com/office/powerpoint/2010/main" val="3468548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/>
          <a:lstStyle/>
          <a:p>
            <a:pPr eaLnBrk="1" hangingPunct="1"/>
            <a:r>
              <a:rPr lang="en-GB" altLang="en-US" dirty="0"/>
              <a:t>Ecological fallacy</a:t>
            </a:r>
            <a:endParaRPr lang="en-US" alt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43050"/>
            <a:ext cx="7992888" cy="498229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altLang="en-US" dirty="0"/>
              <a:t>This is a logical fallacy in the </a:t>
            </a:r>
            <a:r>
              <a:rPr lang="en-GB" altLang="en-US" b="1" dirty="0"/>
              <a:t>interpretation</a:t>
            </a:r>
            <a:r>
              <a:rPr lang="en-GB" altLang="en-US" dirty="0"/>
              <a:t> of statistical data where inferences about the nature of individuals are deduced from inference for the group to which those individuals belong</a:t>
            </a:r>
          </a:p>
          <a:p>
            <a:pPr eaLnBrk="1" hangingPunct="1"/>
            <a:r>
              <a:rPr lang="en-GB" altLang="en-US" b="1" dirty="0"/>
              <a:t>Extrapolation from groups to individuals </a:t>
            </a:r>
            <a:r>
              <a:rPr lang="en-GB" altLang="en-US" dirty="0"/>
              <a:t>is  conceptually inappropriate </a:t>
            </a:r>
          </a:p>
          <a:p>
            <a:pPr eaLnBrk="1" hangingPunct="1"/>
            <a:r>
              <a:rPr lang="en-GB" altLang="en-US" dirty="0"/>
              <a:t>Situation when individual-level and group-level (ecological) associations differ</a:t>
            </a:r>
          </a:p>
          <a:p>
            <a:pPr eaLnBrk="1" hangingPunct="1"/>
            <a:r>
              <a:rPr lang="en-GB" altLang="en-US" dirty="0"/>
              <a:t>Individual data are necessary to estimate the association at the level of the individual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4392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Ecological fallacy (1)</a:t>
            </a:r>
            <a:endParaRPr lang="en-US" altLang="en-US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755650" y="1989138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755650" y="6092825"/>
            <a:ext cx="734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213" y="1647825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Blood pressure</a:t>
            </a:r>
            <a:endParaRPr lang="en-US" altLang="en-US" sz="1800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040063" y="61849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Salt intake</a:t>
            </a:r>
            <a:endParaRPr lang="en-US" altLang="en-US" sz="1800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1476375" y="5300663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2195513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41402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2916238" y="522922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3563938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4787900" y="44370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>
            <a:off x="47879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3924300" y="42211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5795963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6732588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2843213" y="37893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6948488" y="17732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5795963" y="37163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4716463" y="28527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3" name="AutoShape 21"/>
          <p:cNvSpPr>
            <a:spLocks noChangeArrowheads="1"/>
          </p:cNvSpPr>
          <p:nvPr/>
        </p:nvSpPr>
        <p:spPr bwMode="auto">
          <a:xfrm>
            <a:off x="6084888" y="249237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9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Ecological fallacy (2)</a:t>
            </a:r>
            <a:endParaRPr lang="en-US" altLang="en-US"/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755650" y="1989138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755650" y="6092825"/>
            <a:ext cx="734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03213" y="1647825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Blood pressure</a:t>
            </a:r>
            <a:endParaRPr lang="en-US" altLang="en-US" sz="1800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040063" y="61849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Salt intake</a:t>
            </a:r>
            <a:endParaRPr lang="en-US" altLang="en-US" sz="1800"/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1476375" y="5300663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2195513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41402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2916238" y="522922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3563938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4787900" y="44370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47879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3924300" y="42211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>
            <a:off x="5795963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2" name="AutoShape 16"/>
          <p:cNvSpPr>
            <a:spLocks noChangeArrowheads="1"/>
          </p:cNvSpPr>
          <p:nvPr/>
        </p:nvSpPr>
        <p:spPr bwMode="auto">
          <a:xfrm>
            <a:off x="6732588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2843213" y="37893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6948488" y="17732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>
            <a:off x="5795963" y="37163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6" name="AutoShape 20"/>
          <p:cNvSpPr>
            <a:spLocks noChangeArrowheads="1"/>
          </p:cNvSpPr>
          <p:nvPr/>
        </p:nvSpPr>
        <p:spPr bwMode="auto">
          <a:xfrm>
            <a:off x="4716463" y="28527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7" name="AutoShape 21"/>
          <p:cNvSpPr>
            <a:spLocks noChangeArrowheads="1"/>
          </p:cNvSpPr>
          <p:nvPr/>
        </p:nvSpPr>
        <p:spPr bwMode="auto">
          <a:xfrm>
            <a:off x="6084888" y="249237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1403350" y="1557338"/>
            <a:ext cx="676910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07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Ecological fallacy (3)</a:t>
            </a:r>
            <a:endParaRPr lang="en-US" altLang="en-US"/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755650" y="1989138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755650" y="6092825"/>
            <a:ext cx="734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03213" y="1647825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Blood pressure</a:t>
            </a:r>
            <a:endParaRPr lang="en-US" altLang="en-US" sz="18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040063" y="61849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Salt intake</a:t>
            </a:r>
            <a:endParaRPr lang="en-US" altLang="en-US" sz="1800"/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1476375" y="5300663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2195513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41402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2916238" y="522922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3563938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4787900" y="44370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47879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3924300" y="42211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5795963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6732588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2843213" y="37893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6948488" y="17732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5795963" y="37163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4716463" y="28527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1" name="AutoShape 21"/>
          <p:cNvSpPr>
            <a:spLocks noChangeArrowheads="1"/>
          </p:cNvSpPr>
          <p:nvPr/>
        </p:nvSpPr>
        <p:spPr bwMode="auto">
          <a:xfrm>
            <a:off x="6084888" y="249237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971550" y="537368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 flipV="1">
            <a:off x="1692275" y="4437063"/>
            <a:ext cx="13668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484438" y="3644900"/>
            <a:ext cx="9350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2555875" y="5157788"/>
            <a:ext cx="10080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3059113" y="479742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 flipV="1">
            <a:off x="3492500" y="4221163"/>
            <a:ext cx="10795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 flipV="1">
            <a:off x="3708400" y="3644900"/>
            <a:ext cx="10080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V="1">
            <a:off x="4500563" y="3357563"/>
            <a:ext cx="93503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 flipV="1">
            <a:off x="4284663" y="2924175"/>
            <a:ext cx="10795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>
            <a:off x="5651500" y="2565400"/>
            <a:ext cx="108108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5292725" y="3141663"/>
            <a:ext cx="10795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5435600" y="3789363"/>
            <a:ext cx="108108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V="1">
            <a:off x="4427538" y="4508500"/>
            <a:ext cx="108108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 flipV="1">
            <a:off x="6227763" y="3141663"/>
            <a:ext cx="108108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6516688" y="1844675"/>
            <a:ext cx="11509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044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Ecological fallacy (4)</a:t>
            </a:r>
            <a:endParaRPr lang="en-US" altLang="en-US"/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755650" y="1989138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755650" y="6092825"/>
            <a:ext cx="734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3213" y="1647825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Blood pressure</a:t>
            </a:r>
            <a:endParaRPr lang="en-US" altLang="en-US" sz="1800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040063" y="61849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Salt intake</a:t>
            </a:r>
            <a:endParaRPr lang="en-US" altLang="en-US" sz="1800"/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1476375" y="5300663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2195513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41402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2916238" y="522922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3563938" y="46529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4787900" y="44370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4787900" y="35734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3924300" y="4221163"/>
            <a:ext cx="217488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5795963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0" name="AutoShape 16"/>
          <p:cNvSpPr>
            <a:spLocks noChangeArrowheads="1"/>
          </p:cNvSpPr>
          <p:nvPr/>
        </p:nvSpPr>
        <p:spPr bwMode="auto">
          <a:xfrm>
            <a:off x="6732588" y="30686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1" name="AutoShape 17"/>
          <p:cNvSpPr>
            <a:spLocks noChangeArrowheads="1"/>
          </p:cNvSpPr>
          <p:nvPr/>
        </p:nvSpPr>
        <p:spPr bwMode="auto">
          <a:xfrm>
            <a:off x="2843213" y="3789363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>
            <a:off x="6948488" y="17732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>
            <a:off x="5795963" y="37163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4716463" y="2852738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5" name="AutoShape 21"/>
          <p:cNvSpPr>
            <a:spLocks noChangeArrowheads="1"/>
          </p:cNvSpPr>
          <p:nvPr/>
        </p:nvSpPr>
        <p:spPr bwMode="auto">
          <a:xfrm>
            <a:off x="6084888" y="2492375"/>
            <a:ext cx="217487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971550" y="537368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 flipV="1">
            <a:off x="1692275" y="4437063"/>
            <a:ext cx="13668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484438" y="3644900"/>
            <a:ext cx="9350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2555875" y="5157788"/>
            <a:ext cx="10080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>
            <a:off x="3059113" y="479742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1" name="Line 27"/>
          <p:cNvSpPr>
            <a:spLocks noChangeShapeType="1"/>
          </p:cNvSpPr>
          <p:nvPr/>
        </p:nvSpPr>
        <p:spPr bwMode="auto">
          <a:xfrm flipV="1">
            <a:off x="3492500" y="4221163"/>
            <a:ext cx="10795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V="1">
            <a:off x="3708400" y="3644900"/>
            <a:ext cx="10080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V="1">
            <a:off x="4500563" y="3357563"/>
            <a:ext cx="93503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 flipV="1">
            <a:off x="4284663" y="2924175"/>
            <a:ext cx="10795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>
            <a:off x="5651500" y="2565400"/>
            <a:ext cx="108108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5292725" y="3141663"/>
            <a:ext cx="10795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>
            <a:off x="5435600" y="3789363"/>
            <a:ext cx="108108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V="1">
            <a:off x="4427538" y="4508500"/>
            <a:ext cx="108108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 flipV="1">
            <a:off x="6227763" y="3141663"/>
            <a:ext cx="108108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>
            <a:off x="6516688" y="1844675"/>
            <a:ext cx="11509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1" name="Line 37"/>
          <p:cNvSpPr>
            <a:spLocks noChangeShapeType="1"/>
          </p:cNvSpPr>
          <p:nvPr/>
        </p:nvSpPr>
        <p:spPr bwMode="auto">
          <a:xfrm flipV="1">
            <a:off x="1042988" y="3357563"/>
            <a:ext cx="6842125" cy="3587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88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600"/>
              <a:t>Example: The INTERSALT study</a:t>
            </a:r>
            <a:endParaRPr lang="en-US" altLang="en-US" sz="26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00200"/>
            <a:ext cx="8028384" cy="4525963"/>
          </a:xfrm>
        </p:spPr>
        <p:txBody>
          <a:bodyPr/>
          <a:lstStyle/>
          <a:p>
            <a:pPr eaLnBrk="1" hangingPunct="1"/>
            <a:r>
              <a:rPr lang="en-GB" altLang="en-US" dirty="0"/>
              <a:t>Ecological analysis</a:t>
            </a:r>
          </a:p>
          <a:p>
            <a:pPr lvl="1" eaLnBrk="1" hangingPunct="1"/>
            <a:r>
              <a:rPr lang="en-GB" altLang="en-US" dirty="0"/>
              <a:t>Increase in salt intake by 100 </a:t>
            </a:r>
            <a:r>
              <a:rPr lang="en-GB" altLang="en-US" dirty="0" err="1"/>
              <a:t>mmol</a:t>
            </a:r>
            <a:r>
              <a:rPr lang="en-GB" altLang="en-US" dirty="0"/>
              <a:t>/day was associated with increase in SBP by 7.1 mm Hg</a:t>
            </a:r>
          </a:p>
          <a:p>
            <a:pPr lvl="1" eaLnBrk="1" hangingPunct="1">
              <a:buFontTx/>
              <a:buNone/>
            </a:pPr>
            <a:endParaRPr lang="en-GB" altLang="en-US" dirty="0"/>
          </a:p>
          <a:p>
            <a:pPr eaLnBrk="1" hangingPunct="1"/>
            <a:r>
              <a:rPr lang="en-GB" altLang="en-US" dirty="0"/>
              <a:t>Individual level analysis</a:t>
            </a:r>
          </a:p>
          <a:p>
            <a:pPr lvl="1" eaLnBrk="1" hangingPunct="1"/>
            <a:r>
              <a:rPr lang="en-GB" altLang="en-US" dirty="0"/>
              <a:t> increase by 1.6 mm Hg of SBP</a:t>
            </a:r>
          </a:p>
          <a:p>
            <a:pPr eaLnBrk="1" hangingPunct="1"/>
            <a:endParaRPr lang="en-GB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115616" y="6262688"/>
            <a:ext cx="299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From Elliott et al, BMJ 1996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67116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808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dirty="0"/>
              <a:t>Ecological studies:  Advantages </a:t>
            </a:r>
            <a:endParaRPr lang="en-US" altLang="en-US" sz="40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773238"/>
            <a:ext cx="7848997" cy="4640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Use  existing (often routinely collected) data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Quick and cheap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Useful to general hypotheses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Differences in both exposure and outcome rates may be large, which increases the likelihood to find an association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Some exposures are difficult to measure in individuals and area-based measures are used instead (e.g. air pollution), and some exposures are inherently ecological (e.g. income inequality) </a:t>
            </a:r>
          </a:p>
        </p:txBody>
      </p:sp>
    </p:spTree>
    <p:extLst>
      <p:ext uri="{BB962C8B-B14F-4D97-AF65-F5344CB8AC3E}">
        <p14:creationId xmlns:p14="http://schemas.microsoft.com/office/powerpoint/2010/main" val="1561945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808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dirty="0"/>
              <a:t>Ecological studies: Disadvantages</a:t>
            </a:r>
            <a:endParaRPr lang="en-US" altLang="en-US" sz="40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7737" y="1916832"/>
            <a:ext cx="7704534" cy="41764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Confounding: the groups, which are compared (e.g. countries) usually differ in many other factors than the exposure of interest. It is often impossible to reliably control for confounders.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There can be systematic differences in measurements of exposures and diseases (e.g. coding of causes of death) between populations.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Ecological fallacy: ecological studies compare groups but results are extrapolated to individuals.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78181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dirty="0"/>
              <a:t>Cohort studies</a:t>
            </a:r>
          </a:p>
        </p:txBody>
      </p:sp>
    </p:spTree>
    <p:extLst>
      <p:ext uri="{BB962C8B-B14F-4D97-AF65-F5344CB8AC3E}">
        <p14:creationId xmlns:p14="http://schemas.microsoft.com/office/powerpoint/2010/main" val="19629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oho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052513"/>
            <a:ext cx="7345362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171575" y="5965825"/>
            <a:ext cx="67198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791325" y="5583238"/>
            <a:ext cx="8778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dirty="0">
                <a:solidFill>
                  <a:srgbClr val="003399"/>
                </a:solidFill>
              </a:rPr>
              <a:t>time</a:t>
            </a:r>
            <a:endParaRPr lang="en-US" altLang="de-DE" sz="1800" dirty="0">
              <a:solidFill>
                <a:srgbClr val="003399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783388" y="6091238"/>
            <a:ext cx="2155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dirty="0">
                <a:solidFill>
                  <a:srgbClr val="003399"/>
                </a:solidFill>
              </a:rPr>
              <a:t>direction of enquiry</a:t>
            </a:r>
            <a:endParaRPr lang="en-US" altLang="de-DE" sz="1800" dirty="0">
              <a:solidFill>
                <a:srgbClr val="0033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4231" y="1050925"/>
            <a:ext cx="2292350" cy="4406900"/>
          </a:xfrm>
          <a:prstGeom prst="rect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711700" y="1050925"/>
            <a:ext cx="2292350" cy="4406900"/>
          </a:xfrm>
          <a:prstGeom prst="rect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42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/>
              <a:t>Epidemiology = comparison</a:t>
            </a:r>
            <a:endParaRPr lang="en-US" altLang="en-US" sz="36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550 cases of stomach cancer in Hertfordshire in 2005</a:t>
            </a: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88710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7" y="765175"/>
            <a:ext cx="7654305" cy="74612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de-DE" sz="4000" dirty="0"/>
              <a:t>Advantages of cohort study</a:t>
            </a:r>
            <a:endParaRPr lang="en-US" altLang="de-DE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7" y="1916113"/>
            <a:ext cx="7654306" cy="3633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Temporal sequence is clear (exposure before disease)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Less prone to ‘reverse causality’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Allows calculation of disease incidence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Can examine many exposures simultaneously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Multiple outcomes can be examined</a:t>
            </a:r>
          </a:p>
        </p:txBody>
      </p:sp>
    </p:spTree>
    <p:extLst>
      <p:ext uri="{BB962C8B-B14F-4D97-AF65-F5344CB8AC3E}">
        <p14:creationId xmlns:p14="http://schemas.microsoft.com/office/powerpoint/2010/main" val="145774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3" y="765175"/>
            <a:ext cx="7510289" cy="74612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de-DE" sz="4000" dirty="0"/>
              <a:t>Disadvantages of cohort study</a:t>
            </a:r>
            <a:endParaRPr lang="en-US" altLang="de-DE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28775"/>
            <a:ext cx="7847980" cy="489656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Exposure may change over time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Some diseases take years/decades to develop so may not be suitable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Findings might not be relevant at end of study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High costs because large sample and long duration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Participant burden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Loss to follow-up usually depends on outcome of interest (selection bias)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altLang="de-DE" sz="2400" dirty="0"/>
              <a:t>Assessment of causality problematic in observational setting (although less problematic in cohort than other types of observational studies)</a:t>
            </a:r>
            <a:endParaRPr lang="en-US" altLang="de-DE" sz="2400" dirty="0"/>
          </a:p>
        </p:txBody>
      </p:sp>
    </p:spTree>
    <p:extLst>
      <p:ext uri="{BB962C8B-B14F-4D97-AF65-F5344CB8AC3E}">
        <p14:creationId xmlns:p14="http://schemas.microsoft.com/office/powerpoint/2010/main" val="2714489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7" y="260648"/>
            <a:ext cx="7755905" cy="887413"/>
          </a:xfrm>
        </p:spPr>
        <p:txBody>
          <a:bodyPr/>
          <a:lstStyle/>
          <a:p>
            <a:pPr eaLnBrk="1" hangingPunct="1"/>
            <a:r>
              <a:rPr lang="en-GB" altLang="de-DE" dirty="0"/>
              <a:t>Some well-known cohort studies</a:t>
            </a:r>
            <a:endParaRPr lang="en-US" altLang="de-DE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7" y="1340768"/>
            <a:ext cx="7755905" cy="532859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de-DE" sz="2400" dirty="0"/>
              <a:t>British Birth Cohorts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de-DE" dirty="0"/>
              <a:t>Millennium Cohort Study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de-DE" dirty="0"/>
              <a:t>1970 British Cohort Study (BCS70)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de-DE" dirty="0"/>
              <a:t>1958 National Child Development Study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de-DE" dirty="0"/>
              <a:t>1946 National Survey of Health and Development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de-DE" sz="2400" dirty="0"/>
              <a:t>Studies of specific diseases (e.g. cardiovascular disease):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de-DE" dirty="0"/>
              <a:t>Whitehall II study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de-DE" dirty="0"/>
              <a:t>Framingham Study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de-DE" dirty="0"/>
              <a:t>HAPIEE (Health, Alcohol and Psychosocial Indicators in Eastern Europe)</a:t>
            </a:r>
          </a:p>
        </p:txBody>
      </p:sp>
    </p:spTree>
    <p:extLst>
      <p:ext uri="{BB962C8B-B14F-4D97-AF65-F5344CB8AC3E}">
        <p14:creationId xmlns:p14="http://schemas.microsoft.com/office/powerpoint/2010/main" val="36196651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484188"/>
            <a:ext cx="8229600" cy="712787"/>
          </a:xfrm>
        </p:spPr>
        <p:txBody>
          <a:bodyPr/>
          <a:lstStyle/>
          <a:p>
            <a:pPr algn="ctr" eaLnBrk="1" hangingPunct="1"/>
            <a:r>
              <a:rPr lang="en-GB" altLang="en-US" sz="3600" dirty="0"/>
              <a:t>Summary of cohort studies</a:t>
            </a:r>
            <a:endParaRPr lang="en-US" altLang="en-US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1484784"/>
            <a:ext cx="7776864" cy="4811166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Exposure measured usually in healthy individuals</a:t>
            </a:r>
          </a:p>
          <a:p>
            <a:pPr eaLnBrk="1" hangingPunct="1"/>
            <a:r>
              <a:rPr lang="en-GB" altLang="en-US" dirty="0"/>
              <a:t>Follow up </a:t>
            </a:r>
          </a:p>
          <a:p>
            <a:pPr eaLnBrk="1" hangingPunct="1"/>
            <a:r>
              <a:rPr lang="en-GB" altLang="en-US" dirty="0"/>
              <a:t>Incidence</a:t>
            </a:r>
          </a:p>
          <a:p>
            <a:pPr eaLnBrk="1" hangingPunct="1"/>
            <a:r>
              <a:rPr lang="en-GB" altLang="en-US" dirty="0"/>
              <a:t>Time consuming &amp; expensive</a:t>
            </a:r>
          </a:p>
          <a:p>
            <a:pPr eaLnBrk="1" hangingPunct="1"/>
            <a:r>
              <a:rPr lang="en-GB" altLang="en-US" dirty="0"/>
              <a:t>Temporality clear </a:t>
            </a:r>
          </a:p>
          <a:p>
            <a:pPr eaLnBrk="1" hangingPunct="1"/>
            <a:r>
              <a:rPr lang="en-GB" altLang="en-US" dirty="0"/>
              <a:t>Possibly the “best” observational design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6774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0892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dirty="0"/>
              <a:t>Case-control studies</a:t>
            </a:r>
          </a:p>
        </p:txBody>
      </p:sp>
    </p:spTree>
    <p:extLst>
      <p:ext uri="{BB962C8B-B14F-4D97-AF65-F5344CB8AC3E}">
        <p14:creationId xmlns:p14="http://schemas.microsoft.com/office/powerpoint/2010/main" val="34340238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964613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Cohort</a:t>
            </a:r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611188" y="909638"/>
            <a:ext cx="1439862" cy="576262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/>
              <a:t>Start</a:t>
            </a:r>
            <a:endParaRPr lang="en-US" altLang="en-US" sz="2400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9750" y="2782888"/>
            <a:ext cx="1655763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/>
              <a:t>Unexposed</a:t>
            </a:r>
            <a:endParaRPr lang="en-US" altLang="en-US" sz="2400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539750" y="1917700"/>
            <a:ext cx="1655763" cy="863600"/>
          </a:xfrm>
          <a:prstGeom prst="flowChartProcess">
            <a:avLst/>
          </a:prstGeom>
          <a:solidFill>
            <a:srgbClr val="CC99FF">
              <a:alpha val="7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/>
              <a:t>Exposed</a:t>
            </a:r>
            <a:endParaRPr lang="en-US" altLang="en-US" sz="2400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2339975" y="2206625"/>
            <a:ext cx="4464050" cy="288925"/>
          </a:xfrm>
          <a:prstGeom prst="rightArrow">
            <a:avLst>
              <a:gd name="adj1" fmla="val 58241"/>
              <a:gd name="adj2" fmla="val 14062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00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39750" y="1485900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All healthy</a:t>
            </a:r>
            <a:endParaRPr lang="en-US" altLang="en-US" sz="2400" dirty="0"/>
          </a:p>
        </p:txBody>
      </p:sp>
      <p:sp>
        <p:nvSpPr>
          <p:cNvPr id="50184" name="AutoShape 8"/>
          <p:cNvSpPr>
            <a:spLocks noChangeArrowheads="1"/>
          </p:cNvSpPr>
          <p:nvPr/>
        </p:nvSpPr>
        <p:spPr bwMode="auto">
          <a:xfrm>
            <a:off x="2339975" y="3070225"/>
            <a:ext cx="4464050" cy="288925"/>
          </a:xfrm>
          <a:prstGeom prst="rightArrow">
            <a:avLst>
              <a:gd name="adj1" fmla="val 58241"/>
              <a:gd name="adj2" fmla="val 14062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000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3419475" y="1557338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Follow-up (wait)</a:t>
            </a:r>
            <a:endParaRPr lang="en-US" altLang="en-US" sz="2400" dirty="0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7092950" y="1125538"/>
            <a:ext cx="1871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Disease assessment</a:t>
            </a:r>
            <a:endParaRPr lang="en-US" altLang="en-US" sz="2400" dirty="0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>
            <a:off x="7164388" y="2854325"/>
            <a:ext cx="1152525" cy="863600"/>
          </a:xfrm>
          <a:prstGeom prst="flowChart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7164388" y="1989138"/>
            <a:ext cx="647700" cy="863600"/>
          </a:xfrm>
          <a:prstGeom prst="flowChartProcess">
            <a:avLst/>
          </a:prstGeom>
          <a:solidFill>
            <a:schemeClr val="folHlink">
              <a:alpha val="7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9" name="AutoShape 13"/>
          <p:cNvSpPr>
            <a:spLocks noChangeArrowheads="1"/>
          </p:cNvSpPr>
          <p:nvPr/>
        </p:nvSpPr>
        <p:spPr bwMode="auto">
          <a:xfrm>
            <a:off x="8316913" y="2854325"/>
            <a:ext cx="503237" cy="863600"/>
          </a:xfrm>
          <a:prstGeom prst="flowChartProcess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90" name="AutoShape 14"/>
          <p:cNvSpPr>
            <a:spLocks noChangeArrowheads="1"/>
          </p:cNvSpPr>
          <p:nvPr/>
        </p:nvSpPr>
        <p:spPr bwMode="auto">
          <a:xfrm>
            <a:off x="7812088" y="1990725"/>
            <a:ext cx="1008062" cy="863600"/>
          </a:xfrm>
          <a:prstGeom prst="flowChartProcess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91" name="AutoShape 15"/>
          <p:cNvSpPr>
            <a:spLocks noChangeArrowheads="1"/>
          </p:cNvSpPr>
          <p:nvPr/>
        </p:nvSpPr>
        <p:spPr bwMode="auto">
          <a:xfrm>
            <a:off x="7164388" y="5662613"/>
            <a:ext cx="1655762" cy="863600"/>
          </a:xfrm>
          <a:prstGeom prst="flowChart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/>
              <a:t>Controls</a:t>
            </a:r>
            <a:endParaRPr lang="en-US" altLang="en-US" sz="2400"/>
          </a:p>
        </p:txBody>
      </p:sp>
      <p:sp>
        <p:nvSpPr>
          <p:cNvPr id="50192" name="AutoShape 16"/>
          <p:cNvSpPr>
            <a:spLocks noChangeArrowheads="1"/>
          </p:cNvSpPr>
          <p:nvPr/>
        </p:nvSpPr>
        <p:spPr bwMode="auto">
          <a:xfrm>
            <a:off x="7164388" y="4797425"/>
            <a:ext cx="1655762" cy="863600"/>
          </a:xfrm>
          <a:prstGeom prst="flowChartProcess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Cases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50193" name="AutoShape 17"/>
          <p:cNvSpPr>
            <a:spLocks noChangeArrowheads="1"/>
          </p:cNvSpPr>
          <p:nvPr/>
        </p:nvSpPr>
        <p:spPr bwMode="auto">
          <a:xfrm>
            <a:off x="7308850" y="4149725"/>
            <a:ext cx="1439863" cy="576263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dirty="0"/>
              <a:t>Start</a:t>
            </a:r>
            <a:endParaRPr lang="en-US" altLang="en-US" sz="2400" dirty="0"/>
          </a:p>
        </p:txBody>
      </p:sp>
      <p:sp>
        <p:nvSpPr>
          <p:cNvPr id="50194" name="AutoShape 18"/>
          <p:cNvSpPr>
            <a:spLocks noChangeArrowheads="1"/>
          </p:cNvSpPr>
          <p:nvPr/>
        </p:nvSpPr>
        <p:spPr bwMode="auto">
          <a:xfrm flipH="1">
            <a:off x="2195513" y="4437063"/>
            <a:ext cx="4824412" cy="647700"/>
          </a:xfrm>
          <a:prstGeom prst="curvedDownArrow">
            <a:avLst>
              <a:gd name="adj1" fmla="val 34277"/>
              <a:gd name="adj2" fmla="val 65450"/>
              <a:gd name="adj3" fmla="val 4373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000"/>
          </a:p>
        </p:txBody>
      </p:sp>
      <p:sp>
        <p:nvSpPr>
          <p:cNvPr id="50195" name="AutoShape 19"/>
          <p:cNvSpPr>
            <a:spLocks noChangeArrowheads="1"/>
          </p:cNvSpPr>
          <p:nvPr/>
        </p:nvSpPr>
        <p:spPr bwMode="auto">
          <a:xfrm flipH="1" flipV="1">
            <a:off x="2124075" y="6308725"/>
            <a:ext cx="4824413" cy="549275"/>
          </a:xfrm>
          <a:prstGeom prst="curvedDownArrow">
            <a:avLst>
              <a:gd name="adj1" fmla="val 40419"/>
              <a:gd name="adj2" fmla="val 77179"/>
              <a:gd name="adj3" fmla="val 4373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000"/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3563938" y="5516563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Look back</a:t>
            </a:r>
            <a:endParaRPr lang="en-US" altLang="en-US" sz="2400" dirty="0"/>
          </a:p>
        </p:txBody>
      </p:sp>
      <p:sp>
        <p:nvSpPr>
          <p:cNvPr id="50197" name="AutoShape 21"/>
          <p:cNvSpPr>
            <a:spLocks noChangeArrowheads="1"/>
          </p:cNvSpPr>
          <p:nvPr/>
        </p:nvSpPr>
        <p:spPr bwMode="auto">
          <a:xfrm>
            <a:off x="539750" y="5662613"/>
            <a:ext cx="431800" cy="863600"/>
          </a:xfrm>
          <a:prstGeom prst="flowChartProcess">
            <a:avLst/>
          </a:prstGeom>
          <a:solidFill>
            <a:srgbClr val="CC99FF">
              <a:alpha val="7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98" name="AutoShape 22"/>
          <p:cNvSpPr>
            <a:spLocks noChangeArrowheads="1"/>
          </p:cNvSpPr>
          <p:nvPr/>
        </p:nvSpPr>
        <p:spPr bwMode="auto">
          <a:xfrm>
            <a:off x="539750" y="4797425"/>
            <a:ext cx="1008063" cy="863600"/>
          </a:xfrm>
          <a:prstGeom prst="flowChartProcess">
            <a:avLst/>
          </a:prstGeom>
          <a:solidFill>
            <a:srgbClr val="CC99FF">
              <a:alpha val="7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99" name="AutoShape 23"/>
          <p:cNvSpPr>
            <a:spLocks noChangeArrowheads="1"/>
          </p:cNvSpPr>
          <p:nvPr/>
        </p:nvSpPr>
        <p:spPr bwMode="auto">
          <a:xfrm>
            <a:off x="971550" y="5662613"/>
            <a:ext cx="1223963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200" name="AutoShape 24"/>
          <p:cNvSpPr>
            <a:spLocks noChangeArrowheads="1"/>
          </p:cNvSpPr>
          <p:nvPr/>
        </p:nvSpPr>
        <p:spPr bwMode="auto">
          <a:xfrm>
            <a:off x="1547813" y="4799013"/>
            <a:ext cx="647700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79388" y="3500438"/>
            <a:ext cx="8964612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Case-Control</a:t>
            </a:r>
          </a:p>
        </p:txBody>
      </p:sp>
    </p:spTree>
    <p:extLst>
      <p:ext uri="{BB962C8B-B14F-4D97-AF65-F5344CB8AC3E}">
        <p14:creationId xmlns:p14="http://schemas.microsoft.com/office/powerpoint/2010/main" val="26339198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/>
              <a:t>Case-control studies are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133600"/>
            <a:ext cx="7697614" cy="3382963"/>
          </a:xfrm>
        </p:spPr>
        <p:txBody>
          <a:bodyPr/>
          <a:lstStyle/>
          <a:p>
            <a:pPr eaLnBrk="1" hangingPunct="1"/>
            <a:r>
              <a:rPr lang="en-GB" altLang="en-US" dirty="0"/>
              <a:t>Ideal for rare diseases</a:t>
            </a:r>
          </a:p>
          <a:p>
            <a:pPr eaLnBrk="1" hangingPunct="1"/>
            <a:r>
              <a:rPr lang="en-GB" altLang="en-US" dirty="0"/>
              <a:t>Usually “retrospective” in design</a:t>
            </a:r>
          </a:p>
          <a:p>
            <a:pPr eaLnBrk="1" hangingPunct="1"/>
            <a:r>
              <a:rPr lang="en-GB" altLang="en-US" dirty="0"/>
              <a:t>Relatively quick</a:t>
            </a:r>
          </a:p>
          <a:p>
            <a:pPr eaLnBrk="1" hangingPunct="1"/>
            <a:r>
              <a:rPr lang="en-GB" altLang="en-US" dirty="0"/>
              <a:t>Relatively cheap</a:t>
            </a:r>
          </a:p>
        </p:txBody>
      </p:sp>
    </p:spTree>
    <p:extLst>
      <p:ext uri="{BB962C8B-B14F-4D97-AF65-F5344CB8AC3E}">
        <p14:creationId xmlns:p14="http://schemas.microsoft.com/office/powerpoint/2010/main" val="4871474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3813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dirty="0"/>
              <a:t>Strengths of case-control studies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28800"/>
            <a:ext cx="7776542" cy="432048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Quick (cases already exist, no need to wait)</a:t>
            </a:r>
          </a:p>
          <a:p>
            <a:pPr eaLnBrk="1" hangingPunct="1"/>
            <a:r>
              <a:rPr lang="en-GB" altLang="en-US" dirty="0"/>
              <a:t>Cheap (not necessary to examine large number of people)</a:t>
            </a:r>
          </a:p>
          <a:p>
            <a:pPr eaLnBrk="1" hangingPunct="1"/>
            <a:r>
              <a:rPr lang="en-GB" altLang="en-US" dirty="0"/>
              <a:t>Can examine many exposures</a:t>
            </a:r>
          </a:p>
          <a:p>
            <a:pPr eaLnBrk="1" hangingPunct="1"/>
            <a:r>
              <a:rPr lang="en-GB" altLang="en-US" dirty="0"/>
              <a:t>Suitable to study rare diseases</a:t>
            </a:r>
          </a:p>
          <a:p>
            <a:pPr eaLnBrk="1" hangingPunct="1"/>
            <a:r>
              <a:rPr lang="en-GB" altLang="en-US" dirty="0"/>
              <a:t>Suitable to study stable exposures (</a:t>
            </a:r>
            <a:r>
              <a:rPr lang="en-GB" altLang="en-US" dirty="0" err="1"/>
              <a:t>eg</a:t>
            </a:r>
            <a:r>
              <a:rPr lang="en-GB" altLang="en-US" dirty="0"/>
              <a:t> genetic markers)</a:t>
            </a:r>
          </a:p>
        </p:txBody>
      </p:sp>
    </p:spTree>
    <p:extLst>
      <p:ext uri="{BB962C8B-B14F-4D97-AF65-F5344CB8AC3E}">
        <p14:creationId xmlns:p14="http://schemas.microsoft.com/office/powerpoint/2010/main" val="852390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776542" cy="1296144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dirty="0"/>
              <a:t>Weaknesses of case-control studies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28801"/>
            <a:ext cx="7776542" cy="410525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Not suitable for rare exposure</a:t>
            </a:r>
          </a:p>
          <a:p>
            <a:pPr eaLnBrk="1" hangingPunct="1"/>
            <a:r>
              <a:rPr lang="en-GB" altLang="en-US" dirty="0"/>
              <a:t>Prone to misclassification of exposure</a:t>
            </a:r>
          </a:p>
          <a:p>
            <a:pPr eaLnBrk="1" hangingPunct="1"/>
            <a:r>
              <a:rPr lang="en-GB" altLang="en-US" dirty="0"/>
              <a:t>Prone to reverse causation (people with disease may have changed their behaviour)</a:t>
            </a:r>
          </a:p>
        </p:txBody>
      </p:sp>
    </p:spTree>
    <p:extLst>
      <p:ext uri="{BB962C8B-B14F-4D97-AF65-F5344CB8AC3E}">
        <p14:creationId xmlns:p14="http://schemas.microsoft.com/office/powerpoint/2010/main" val="1586983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0892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dirty="0"/>
              <a:t>Intervention studies</a:t>
            </a:r>
          </a:p>
        </p:txBody>
      </p:sp>
    </p:spTree>
    <p:extLst>
      <p:ext uri="{BB962C8B-B14F-4D97-AF65-F5344CB8AC3E}">
        <p14:creationId xmlns:p14="http://schemas.microsoft.com/office/powerpoint/2010/main" val="285181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/>
              <a:t>Epidemiology = comparison</a:t>
            </a:r>
            <a:endParaRPr lang="en-US" altLang="en-US" sz="36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550 cases of stomach cancer in Hertfordshire in 2005</a:t>
            </a:r>
          </a:p>
          <a:p>
            <a:pPr eaLnBrk="1" hangingPunct="1"/>
            <a:r>
              <a:rPr lang="en-GB" altLang="en-US" dirty="0"/>
              <a:t>Population 550,000</a:t>
            </a:r>
          </a:p>
          <a:p>
            <a:pPr eaLnBrk="1" hangingPunct="1"/>
            <a:r>
              <a:rPr lang="en-GB" altLang="en-US" dirty="0"/>
              <a:t>Rate 100/100,000</a:t>
            </a:r>
          </a:p>
        </p:txBody>
      </p:sp>
    </p:spTree>
    <p:extLst>
      <p:ext uri="{BB962C8B-B14F-4D97-AF65-F5344CB8AC3E}">
        <p14:creationId xmlns:p14="http://schemas.microsoft.com/office/powerpoint/2010/main" val="22243114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7776542" cy="115381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>
                <a:cs typeface="+mj-cs"/>
              </a:rPr>
              <a:t>Basic </a:t>
            </a:r>
            <a:r>
              <a:rPr lang="en-US" dirty="0">
                <a:cs typeface="+mj-cs"/>
              </a:rPr>
              <a:t>features of intervention studies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73238"/>
            <a:ext cx="7776542" cy="46085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800" dirty="0"/>
              <a:t>An intervention study involves an intentional change in some aspect of environment or status of the subjects of the investigation. </a:t>
            </a:r>
          </a:p>
          <a:p>
            <a:pPr eaLnBrk="1" hangingPunct="1">
              <a:defRPr/>
            </a:pPr>
            <a:r>
              <a:rPr lang="en-GB" sz="2800" dirty="0"/>
              <a:t>Intervention studies differ from observational studies in that the researcher seeks to compare two or more groups that differ as a result of deliberate action rather than natural or found variation. </a:t>
            </a:r>
          </a:p>
          <a:p>
            <a:pPr eaLnBrk="1" hangingPunct="1">
              <a:buFontTx/>
              <a:buNone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54882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5867400" y="836613"/>
            <a:ext cx="3097213" cy="935037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Everything </a:t>
            </a:r>
            <a:r>
              <a:rPr lang="en-GB" altLang="en-US" sz="1800" u="sng"/>
              <a:t>except the intervention</a:t>
            </a:r>
            <a:r>
              <a:rPr lang="en-GB" altLang="en-US" sz="1800"/>
              <a:t> is (hoped to be) the same in the two groups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203848" y="980729"/>
            <a:ext cx="2160315" cy="1368772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sz="2400" dirty="0">
                <a:latin typeface="Arial" charset="0"/>
                <a:ea typeface="ＭＳ Ｐゴシック" charset="0"/>
              </a:rPr>
              <a:t>Defined study sample</a:t>
            </a:r>
            <a:endParaRPr lang="en-US" sz="2400" dirty="0">
              <a:latin typeface="Arial" charset="0"/>
              <a:ea typeface="ＭＳ Ｐゴシック" charset="0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051050" y="2997200"/>
            <a:ext cx="2016125" cy="1081088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sz="2400">
                <a:latin typeface="Arial" charset="0"/>
                <a:ea typeface="ＭＳ Ｐゴシック" charset="0"/>
              </a:rPr>
              <a:t>Intervention group</a:t>
            </a:r>
            <a:endParaRPr lang="en-US" sz="2400">
              <a:latin typeface="Arial" charset="0"/>
              <a:ea typeface="ＭＳ Ｐゴシック" charset="0"/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643438" y="2997200"/>
            <a:ext cx="2016125" cy="1081088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sz="2400">
                <a:latin typeface="Arial" charset="0"/>
                <a:ea typeface="ＭＳ Ｐゴシック" charset="0"/>
              </a:rPr>
              <a:t>Control group</a:t>
            </a:r>
            <a:endParaRPr lang="en-US" sz="2400">
              <a:latin typeface="Arial" charset="0"/>
              <a:ea typeface="ＭＳ Ｐゴシック" charset="0"/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2051050" y="5013325"/>
            <a:ext cx="2016125" cy="1081088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sz="2400">
                <a:latin typeface="Arial" charset="0"/>
                <a:ea typeface="ＭＳ Ｐゴシック" charset="0"/>
              </a:rPr>
              <a:t>Measure outcome</a:t>
            </a:r>
            <a:endParaRPr lang="en-US" sz="2400">
              <a:latin typeface="Arial" charset="0"/>
              <a:ea typeface="ＭＳ Ｐゴシック" charset="0"/>
            </a:endParaRP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4643438" y="5011738"/>
            <a:ext cx="2016125" cy="1081087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GB" sz="2400">
                <a:latin typeface="Arial" charset="0"/>
                <a:ea typeface="ＭＳ Ｐゴシック" charset="0"/>
              </a:rPr>
              <a:t>Measure outcome</a:t>
            </a:r>
            <a:endParaRPr lang="en-US" sz="2400">
              <a:latin typeface="Arial" charset="0"/>
              <a:ea typeface="ＭＳ Ｐゴシック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3059113" y="4076700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5651500" y="4076700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3492500" y="2349500"/>
            <a:ext cx="7191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4427538" y="2349500"/>
            <a:ext cx="64928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325" name="TextBox 4"/>
          <p:cNvSpPr txBox="1">
            <a:spLocks noChangeArrowheads="1"/>
          </p:cNvSpPr>
          <p:nvPr/>
        </p:nvSpPr>
        <p:spPr bwMode="auto">
          <a:xfrm>
            <a:off x="2771775" y="2492375"/>
            <a:ext cx="3409950" cy="36671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/>
              <a:t>Randomisation to two groups</a:t>
            </a:r>
          </a:p>
        </p:txBody>
      </p:sp>
    </p:spTree>
    <p:extLst>
      <p:ext uri="{BB962C8B-B14F-4D97-AF65-F5344CB8AC3E}">
        <p14:creationId xmlns:p14="http://schemas.microsoft.com/office/powerpoint/2010/main" val="120590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Key issues in RCTs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7" y="1773238"/>
            <a:ext cx="7697167" cy="4392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Careful entry criteria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Assessment (Pre- &amp; Post-intervention)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Randomisation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Allocation Concealment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Blinding (Masking)</a:t>
            </a:r>
          </a:p>
        </p:txBody>
      </p:sp>
    </p:spTree>
    <p:extLst>
      <p:ext uri="{BB962C8B-B14F-4D97-AF65-F5344CB8AC3E}">
        <p14:creationId xmlns:p14="http://schemas.microsoft.com/office/powerpoint/2010/main" val="32544362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49808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en-US" dirty="0">
                <a:ea typeface="ＭＳ Ｐゴシック" pitchFamily="34" charset="-128"/>
              </a:rPr>
              <a:t>The aim of randomisation is to…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24745"/>
            <a:ext cx="7776542" cy="5472906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Tx/>
              <a:buNone/>
              <a:defRPr/>
            </a:pPr>
            <a:r>
              <a:rPr lang="en-GB" dirty="0">
                <a:cs typeface="+mn-cs"/>
              </a:rPr>
              <a:t>create groups that are comparable with respect to known or unknown confounding factors</a:t>
            </a:r>
          </a:p>
          <a:p>
            <a:pPr marL="533400" indent="-533400" eaLnBrk="1" hangingPunct="1">
              <a:buFontTx/>
              <a:buNone/>
              <a:defRPr/>
            </a:pPr>
            <a:endParaRPr lang="en-GB" dirty="0">
              <a:cs typeface="+mn-cs"/>
            </a:endParaRPr>
          </a:p>
          <a:p>
            <a:pPr marL="533400" indent="-533400" eaLnBrk="1" hangingPunct="1">
              <a:buFontTx/>
              <a:buNone/>
              <a:defRPr/>
            </a:pPr>
            <a:r>
              <a:rPr lang="en-GB" dirty="0">
                <a:cs typeface="+mn-cs"/>
              </a:rPr>
              <a:t>There are two steps in the process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en-GB" dirty="0">
                <a:cs typeface="+mn-cs"/>
              </a:rPr>
              <a:t>Generating an </a:t>
            </a:r>
            <a:r>
              <a:rPr lang="en-GB" b="1" dirty="0">
                <a:cs typeface="+mn-cs"/>
              </a:rPr>
              <a:t>unpredictable</a:t>
            </a:r>
            <a:r>
              <a:rPr lang="en-GB" dirty="0">
                <a:cs typeface="+mn-cs"/>
              </a:rPr>
              <a:t> allocation sequence e.g. tossing a coin, using a computer random number generator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en-GB" dirty="0">
                <a:cs typeface="+mn-cs"/>
              </a:rPr>
              <a:t>Concealing the allocation sequence from the investigators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GB" dirty="0">
                <a:cs typeface="+mn-cs"/>
              </a:rPr>
              <a:t>Not always possible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7184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Allocation concealment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844675"/>
            <a:ext cx="7632526" cy="468066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altLang="en-US" dirty="0">
                <a:ea typeface="ＭＳ Ｐゴシック" pitchFamily="34" charset="-128"/>
              </a:rPr>
              <a:t>… is making sure that neither investigator nor patient can predict group assignment</a:t>
            </a:r>
          </a:p>
          <a:p>
            <a:pPr eaLnBrk="1" hangingPunct="1">
              <a:buFontTx/>
              <a:buNone/>
              <a:defRPr/>
            </a:pPr>
            <a:endParaRPr lang="en-GB" altLang="en-US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b="1" dirty="0">
                <a:ea typeface="ＭＳ Ｐゴシック" pitchFamily="34" charset="-128"/>
              </a:rPr>
              <a:t>Adequate methods</a:t>
            </a:r>
            <a:r>
              <a:rPr lang="en-GB" altLang="en-US" dirty="0">
                <a:ea typeface="ＭＳ Ｐゴシック" pitchFamily="34" charset="-128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>
                <a:ea typeface="ＭＳ Ｐゴシック" pitchFamily="34" charset="-128"/>
              </a:rPr>
              <a:t>Off-site randomisation e.g. needing a phone call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>
                <a:ea typeface="ＭＳ Ｐゴシック" pitchFamily="34" charset="-128"/>
              </a:rPr>
              <a:t>Sequentially numbered, sealed, opaque envelopes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07576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04664"/>
            <a:ext cx="7776542" cy="100821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/>
              <a:t>Blinding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7338"/>
            <a:ext cx="7849567" cy="4751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If participants or researchers know whether participant is receiving intervention then there is risk of:</a:t>
            </a:r>
          </a:p>
          <a:p>
            <a:pPr lvl="1">
              <a:spcBef>
                <a:spcPct val="0"/>
              </a:spcBef>
              <a:defRPr/>
            </a:pPr>
            <a:r>
              <a:rPr lang="en-GB" altLang="en-US" dirty="0">
                <a:ea typeface="ＭＳ Ｐゴシック" pitchFamily="34" charset="-128"/>
              </a:rPr>
              <a:t>Measurement error</a:t>
            </a:r>
          </a:p>
          <a:p>
            <a:pPr lvl="1">
              <a:spcBef>
                <a:spcPct val="0"/>
              </a:spcBef>
              <a:defRPr/>
            </a:pPr>
            <a:r>
              <a:rPr lang="en-GB" altLang="en-US" dirty="0">
                <a:ea typeface="ＭＳ Ｐゴシック" pitchFamily="34" charset="-128"/>
              </a:rPr>
              <a:t>Different investigations &amp; care study group etc.</a:t>
            </a:r>
          </a:p>
          <a:p>
            <a:pPr lvl="1">
              <a:spcBef>
                <a:spcPct val="0"/>
              </a:spcBef>
              <a:defRPr/>
            </a:pPr>
            <a:r>
              <a:rPr lang="en-GB" altLang="en-US" dirty="0">
                <a:ea typeface="ＭＳ Ｐゴシック" pitchFamily="34" charset="-128"/>
              </a:rPr>
              <a:t>Acceptability bias </a:t>
            </a:r>
            <a:r>
              <a:rPr lang="en-GB" altLang="en-US" sz="2000" dirty="0">
                <a:ea typeface="ＭＳ Ｐゴシック" pitchFamily="34" charset="-128"/>
              </a:rPr>
              <a:t>(Researchers influence participants behaviour)</a:t>
            </a:r>
            <a:endParaRPr lang="en-GB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Different “levels” of blinding: can blind participants, researchers and/or statisticians or none</a:t>
            </a:r>
          </a:p>
        </p:txBody>
      </p:sp>
    </p:spTree>
    <p:extLst>
      <p:ext uri="{BB962C8B-B14F-4D97-AF65-F5344CB8AC3E}">
        <p14:creationId xmlns:p14="http://schemas.microsoft.com/office/powerpoint/2010/main" val="2458793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04664"/>
            <a:ext cx="7488832" cy="720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>
                <a:cs typeface="+mj-cs"/>
              </a:rPr>
              <a:t>Summary</a:t>
            </a:r>
            <a:endParaRPr lang="en-US" dirty="0">
              <a:cs typeface="+mj-cs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5" y="1341438"/>
            <a:ext cx="8028385" cy="5516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cs typeface="+mn-cs"/>
              </a:rPr>
              <a:t>Intervention studies are experiments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cs typeface="+mn-cs"/>
              </a:rPr>
              <a:t>RCTs are the gold-standard design for assessing the effectiveness of interventions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cs typeface="+mn-cs"/>
              </a:rPr>
              <a:t>Simple concept but many key features - need to carry out properly</a:t>
            </a:r>
            <a:endParaRPr lang="en-US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cs typeface="+mn-cs"/>
              </a:rPr>
              <a:t>Randomisation is the most important, but others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cs typeface="+mn-cs"/>
              </a:rPr>
              <a:t>Not always applicable – PH interventions are usually more complex than a clear-cut simple experiment</a:t>
            </a:r>
          </a:p>
        </p:txBody>
      </p:sp>
    </p:spTree>
    <p:extLst>
      <p:ext uri="{BB962C8B-B14F-4D97-AF65-F5344CB8AC3E}">
        <p14:creationId xmlns:p14="http://schemas.microsoft.com/office/powerpoint/2010/main" val="19782864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043608" y="636588"/>
            <a:ext cx="7473330" cy="9144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/>
              <a:t>hierarchy of major study designs</a:t>
            </a: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3200400" y="1919288"/>
            <a:ext cx="3200400" cy="21336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8467"/>
              </a:gs>
              <a:gs pos="100000">
                <a:srgbClr val="FFD5A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54250" y="2178050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/>
              <a:t>systematic</a:t>
            </a:r>
            <a:r>
              <a:rPr lang="en-US" altLang="en-US" sz="2800" b="1">
                <a:solidFill>
                  <a:schemeClr val="accent2"/>
                </a:solidFill>
              </a:rPr>
              <a:t> </a:t>
            </a:r>
            <a:r>
              <a:rPr lang="en-US" altLang="en-US" sz="2800" b="1"/>
              <a:t>review of RCTs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209800" y="3136900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/>
              <a:t>RCT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 rot="10800000">
            <a:off x="1524000" y="4052888"/>
            <a:ext cx="6553200" cy="1981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69 w 21600"/>
              <a:gd name="T13" fmla="*/ 4569 h 21600"/>
              <a:gd name="T14" fmla="*/ 17031 w 21600"/>
              <a:gd name="T15" fmla="*/ 1703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538" y="21600"/>
                </a:lnTo>
                <a:lnTo>
                  <a:pt x="1606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6666FF"/>
              </a:gs>
              <a:gs pos="100000">
                <a:srgbClr val="D1D1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227573" y="4003518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/>
              <a:t>cohort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286345" y="4495799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/>
              <a:t>case control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648200" y="2971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6600"/>
                </a:solidFill>
              </a:rPr>
              <a:t>interventional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314950" y="4340225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6666FF"/>
                </a:solidFill>
              </a:rPr>
              <a:t>observational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787400" y="2286000"/>
            <a:ext cx="457200" cy="4038600"/>
          </a:xfrm>
          <a:prstGeom prst="upArrow">
            <a:avLst>
              <a:gd name="adj1" fmla="val 50000"/>
              <a:gd name="adj2" fmla="val 220833"/>
            </a:avLst>
          </a:prstGeom>
          <a:gradFill rotWithShape="0">
            <a:gsLst>
              <a:gs pos="0">
                <a:srgbClr val="FF66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88913" y="5943600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/>
              <a:t>validity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482850" y="5573713"/>
            <a:ext cx="464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ecological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307127" y="5043488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/>
              <a:t>cross-sectional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472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489950" cy="649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2600"/>
              <a:t>Applications of different observational and analytical study designs</a:t>
            </a:r>
          </a:p>
        </p:txBody>
      </p:sp>
      <p:graphicFrame>
        <p:nvGraphicFramePr>
          <p:cNvPr id="482307" name="Group 3"/>
          <p:cNvGraphicFramePr>
            <a:graphicFrameLocks noGrp="1"/>
          </p:cNvGraphicFramePr>
          <p:nvPr>
            <p:ph type="body" idx="1"/>
          </p:nvPr>
        </p:nvGraphicFramePr>
        <p:xfrm>
          <a:off x="899591" y="1412776"/>
          <a:ext cx="8244409" cy="4952722"/>
        </p:xfrm>
        <a:graphic>
          <a:graphicData uri="http://schemas.openxmlformats.org/drawingml/2006/table">
            <a:tbl>
              <a:tblPr/>
              <a:tblGrid>
                <a:gridCol w="363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Ecological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Cross sectional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Case control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</a:rPr>
                        <a:t>Cohort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Investigation of rare disease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Investigation of rare exposures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Examining multiple outcomes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Studying multiple exposures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Measurement of time relationships between expo and outcome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Direct measurement of incidence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  <a:endParaRPr kumimoji="0" lang="en-GB" sz="16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Investigation of long latent period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+++</a:t>
                      </a:r>
                      <a:endParaRPr kumimoji="0" lang="en-GB" sz="16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8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542" cy="1296988"/>
          </a:xfrm>
        </p:spPr>
        <p:txBody>
          <a:bodyPr/>
          <a:lstStyle/>
          <a:p>
            <a:pPr algn="ctr" eaLnBrk="1" hangingPunct="1"/>
            <a:r>
              <a:rPr lang="en-GB" altLang="en-US" sz="3200" dirty="0"/>
              <a:t>Stomach cancer by age group, 2005, per 100,000</a:t>
            </a:r>
            <a:endParaRPr lang="en-US" altLang="en-US" sz="3200" dirty="0"/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54690223"/>
              </p:ext>
            </p:extLst>
          </p:nvPr>
        </p:nvGraphicFramePr>
        <p:xfrm>
          <a:off x="1043608" y="1600200"/>
          <a:ext cx="8100392" cy="502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229600" imgH="4524390" progId="MSGraph.Chart.8">
                  <p:embed followColorScheme="full"/>
                </p:oleObj>
              </mc:Choice>
              <mc:Fallback>
                <p:oleObj name="Chart" r:id="rId3" imgW="8229600" imgH="45243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600200"/>
                        <a:ext cx="8100392" cy="502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336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913886" cy="1296988"/>
          </a:xfrm>
        </p:spPr>
        <p:txBody>
          <a:bodyPr/>
          <a:lstStyle/>
          <a:p>
            <a:pPr algn="ctr" eaLnBrk="1" hangingPunct="1"/>
            <a:r>
              <a:rPr lang="en-GB" altLang="en-US" sz="3200" dirty="0"/>
              <a:t>Stomach cancer in Hertfordshire, </a:t>
            </a:r>
            <a:br>
              <a:rPr lang="en-GB" altLang="en-US" sz="3200" dirty="0"/>
            </a:br>
            <a:r>
              <a:rPr lang="en-GB" altLang="en-US" sz="3200" dirty="0"/>
              <a:t>1950-2005, per 100,000</a:t>
            </a:r>
            <a:endParaRPr lang="en-US" altLang="en-US" sz="3200" dirty="0"/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63716086"/>
              </p:ext>
            </p:extLst>
          </p:nvPr>
        </p:nvGraphicFramePr>
        <p:xfrm>
          <a:off x="1043608" y="2132856"/>
          <a:ext cx="7776542" cy="4031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229600" imgH="4524390" progId="MSGraph.Chart.8">
                  <p:embed followColorScheme="full"/>
                </p:oleObj>
              </mc:Choice>
              <mc:Fallback>
                <p:oleObj name="Chart" r:id="rId3" imgW="8229600" imgH="45243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132856"/>
                        <a:ext cx="7776542" cy="4031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1813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985894" cy="1296988"/>
          </a:xfrm>
        </p:spPr>
        <p:txBody>
          <a:bodyPr/>
          <a:lstStyle/>
          <a:p>
            <a:pPr algn="ctr" eaLnBrk="1" hangingPunct="1"/>
            <a:r>
              <a:rPr lang="en-GB" altLang="en-US" sz="3200" dirty="0"/>
              <a:t>Stomach cancer in SE England in 2005, per 100,000</a:t>
            </a:r>
            <a:endParaRPr lang="en-US" altLang="en-US" sz="3200" dirty="0"/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15675580"/>
              </p:ext>
            </p:extLst>
          </p:nvPr>
        </p:nvGraphicFramePr>
        <p:xfrm>
          <a:off x="1043608" y="1831975"/>
          <a:ext cx="8100392" cy="502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229600" imgH="4524390" progId="MSGraph.Chart.8">
                  <p:embed followColorScheme="full"/>
                </p:oleObj>
              </mc:Choice>
              <mc:Fallback>
                <p:oleObj name="Chart" r:id="rId3" imgW="8229600" imgH="45243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831975"/>
                        <a:ext cx="8100392" cy="502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55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Epidemiology = comparison</a:t>
            </a:r>
            <a:endParaRPr lang="en-US" altLang="en-US" sz="36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eaLnBrk="1" hangingPunct="1"/>
            <a:r>
              <a:rPr lang="en-GB" altLang="en-US" dirty="0"/>
              <a:t>Type of comparison (= type of study) depends on purpose.</a:t>
            </a:r>
          </a:p>
          <a:p>
            <a:pPr eaLnBrk="1" hangingPunct="1"/>
            <a:r>
              <a:rPr lang="en-GB" altLang="en-US" dirty="0"/>
              <a:t>E.g.</a:t>
            </a:r>
          </a:p>
          <a:p>
            <a:pPr lvl="1" eaLnBrk="1" hangingPunct="1"/>
            <a:r>
              <a:rPr lang="en-GB" altLang="en-US" b="1" i="1" dirty="0"/>
              <a:t>Describe</a:t>
            </a:r>
            <a:r>
              <a:rPr lang="en-GB" altLang="en-US" dirty="0"/>
              <a:t> the disease / condition</a:t>
            </a:r>
          </a:p>
          <a:p>
            <a:pPr lvl="1" eaLnBrk="1" hangingPunct="1"/>
            <a:r>
              <a:rPr lang="en-GB" altLang="en-US" dirty="0"/>
              <a:t>Study (</a:t>
            </a:r>
            <a:r>
              <a:rPr lang="en-GB" altLang="en-US" b="1" i="1" dirty="0"/>
              <a:t>analyse</a:t>
            </a:r>
            <a:r>
              <a:rPr lang="en-GB" altLang="en-US" dirty="0"/>
              <a:t>) its determinants / causes</a:t>
            </a:r>
          </a:p>
          <a:p>
            <a:pPr lvl="1" eaLnBrk="1" hangingPunct="1"/>
            <a:r>
              <a:rPr lang="en-GB" altLang="en-US" dirty="0"/>
              <a:t>Study (</a:t>
            </a:r>
            <a:r>
              <a:rPr lang="en-GB" altLang="en-US" b="1" i="1" dirty="0"/>
              <a:t>analyse</a:t>
            </a:r>
            <a:r>
              <a:rPr lang="en-GB" altLang="en-US" dirty="0"/>
              <a:t>) prevention / treatment</a:t>
            </a:r>
          </a:p>
          <a:p>
            <a:pPr lvl="1" eaLnBrk="1" hangingPunct="1"/>
            <a:endParaRPr lang="en-GB" altLang="en-US" dirty="0"/>
          </a:p>
          <a:p>
            <a:pPr lvl="1" eaLnBrk="1" hangingPunct="1">
              <a:buFontTx/>
              <a:buNone/>
            </a:pPr>
            <a:endParaRPr lang="en-GB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4315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332656"/>
            <a:ext cx="7498080" cy="1143000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Two primary criteria</a:t>
            </a:r>
            <a:endParaRPr lang="en-US" altLang="en-US" sz="36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2420888"/>
            <a:ext cx="8489950" cy="1870075"/>
          </a:xfrm>
        </p:spPr>
        <p:txBody>
          <a:bodyPr/>
          <a:lstStyle/>
          <a:p>
            <a:pPr eaLnBrk="1" hangingPunct="1"/>
            <a:r>
              <a:rPr lang="en-GB" altLang="en-US" sz="3200" dirty="0"/>
              <a:t>Descriptive vs. analytical</a:t>
            </a:r>
          </a:p>
          <a:p>
            <a:pPr eaLnBrk="1" hangingPunct="1"/>
            <a:endParaRPr lang="en-GB" altLang="en-US" sz="3200" dirty="0"/>
          </a:p>
          <a:p>
            <a:pPr eaLnBrk="1" hangingPunct="1"/>
            <a:r>
              <a:rPr lang="en-GB" altLang="en-US" sz="3200" dirty="0"/>
              <a:t>Observational vs. interventional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83786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275</TotalTime>
  <Words>1896</Words>
  <Application>Microsoft Office PowerPoint</Application>
  <PresentationFormat>On-screen Show (4:3)</PresentationFormat>
  <Paragraphs>322</Paragraphs>
  <Slides>48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Arial</vt:lpstr>
      <vt:lpstr>Calibri</vt:lpstr>
      <vt:lpstr>Gill Sans MT</vt:lpstr>
      <vt:lpstr>Times New Roman</vt:lpstr>
      <vt:lpstr>Verdana</vt:lpstr>
      <vt:lpstr>Wingdings 2</vt:lpstr>
      <vt:lpstr>Solstice</vt:lpstr>
      <vt:lpstr>Chart</vt:lpstr>
      <vt:lpstr>Introduction to epidemiological  study design </vt:lpstr>
      <vt:lpstr>Epidemiology = comparison</vt:lpstr>
      <vt:lpstr>Epidemiology = comparison</vt:lpstr>
      <vt:lpstr>Epidemiology = comparison</vt:lpstr>
      <vt:lpstr>Stomach cancer by age group, 2005, per 100,000</vt:lpstr>
      <vt:lpstr>Stomach cancer in Hertfordshire,  1950-2005, per 100,000</vt:lpstr>
      <vt:lpstr>Stomach cancer in SE England in 2005, per 100,000</vt:lpstr>
      <vt:lpstr>Epidemiology = comparison</vt:lpstr>
      <vt:lpstr>Two primary criteria</vt:lpstr>
      <vt:lpstr>Descriptive vs. analytical studies</vt:lpstr>
      <vt:lpstr>Descriptive studies</vt:lpstr>
      <vt:lpstr>Descriptive studies 4 Ws : What? Who? Where? When? </vt:lpstr>
      <vt:lpstr>Cross-sectional studies </vt:lpstr>
      <vt:lpstr>Cross-sectional studies </vt:lpstr>
      <vt:lpstr>Cross-sectional study</vt:lpstr>
      <vt:lpstr>Cross-sectional studies: Advantages</vt:lpstr>
      <vt:lpstr>Cross-sectional studies: Limitations</vt:lpstr>
      <vt:lpstr>Ecological studies</vt:lpstr>
      <vt:lpstr>Ecological studies</vt:lpstr>
      <vt:lpstr>Ecological fallacy</vt:lpstr>
      <vt:lpstr>Ecological fallacy (1)</vt:lpstr>
      <vt:lpstr>Ecological fallacy (2)</vt:lpstr>
      <vt:lpstr>Ecological fallacy (3)</vt:lpstr>
      <vt:lpstr>Ecological fallacy (4)</vt:lpstr>
      <vt:lpstr>Example: The INTERSALT study</vt:lpstr>
      <vt:lpstr>Ecological studies:  Advantages </vt:lpstr>
      <vt:lpstr>Ecological studies: Disadvantages</vt:lpstr>
      <vt:lpstr>Cohort studies</vt:lpstr>
      <vt:lpstr>PowerPoint Presentation</vt:lpstr>
      <vt:lpstr>Advantages of cohort study</vt:lpstr>
      <vt:lpstr>Disadvantages of cohort study</vt:lpstr>
      <vt:lpstr>Some well-known cohort studies</vt:lpstr>
      <vt:lpstr>Summary of cohort studies</vt:lpstr>
      <vt:lpstr>Case-control studies</vt:lpstr>
      <vt:lpstr>Cohort</vt:lpstr>
      <vt:lpstr>Case-control studies are </vt:lpstr>
      <vt:lpstr>Strengths of case-control studies</vt:lpstr>
      <vt:lpstr>Weaknesses of case-control studies</vt:lpstr>
      <vt:lpstr>Intervention studies</vt:lpstr>
      <vt:lpstr>Basic features of intervention studies</vt:lpstr>
      <vt:lpstr>PowerPoint Presentation</vt:lpstr>
      <vt:lpstr>Key issues in RCTs</vt:lpstr>
      <vt:lpstr>The aim of randomisation is to…</vt:lpstr>
      <vt:lpstr>Allocation concealment</vt:lpstr>
      <vt:lpstr>Blinding</vt:lpstr>
      <vt:lpstr>Summary</vt:lpstr>
      <vt:lpstr>PowerPoint Presentation</vt:lpstr>
      <vt:lpstr>Applications of different observational and analytical study designs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Hynek Pikhart</dc:creator>
  <cp:lastModifiedBy>Pikhart, Hynek</cp:lastModifiedBy>
  <cp:revision>37</cp:revision>
  <dcterms:created xsi:type="dcterms:W3CDTF">2016-01-15T15:44:20Z</dcterms:created>
  <dcterms:modified xsi:type="dcterms:W3CDTF">2022-12-05T17:32:49Z</dcterms:modified>
</cp:coreProperties>
</file>