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5" r:id="rId3"/>
    <p:sldId id="305" r:id="rId4"/>
    <p:sldId id="308" r:id="rId5"/>
    <p:sldId id="309" r:id="rId6"/>
    <p:sldId id="261" r:id="rId7"/>
    <p:sldId id="306" r:id="rId8"/>
    <p:sldId id="259" r:id="rId9"/>
    <p:sldId id="260" r:id="rId10"/>
    <p:sldId id="311" r:id="rId11"/>
    <p:sldId id="312" r:id="rId12"/>
    <p:sldId id="313" r:id="rId13"/>
    <p:sldId id="262" r:id="rId14"/>
    <p:sldId id="310" r:id="rId15"/>
    <p:sldId id="314" r:id="rId16"/>
    <p:sldId id="268" r:id="rId17"/>
    <p:sldId id="315" r:id="rId18"/>
    <p:sldId id="269" r:id="rId19"/>
    <p:sldId id="316" r:id="rId20"/>
    <p:sldId id="270" r:id="rId21"/>
    <p:sldId id="272" r:id="rId22"/>
    <p:sldId id="317" r:id="rId23"/>
    <p:sldId id="274" r:id="rId24"/>
    <p:sldId id="275" r:id="rId25"/>
    <p:sldId id="276" r:id="rId26"/>
    <p:sldId id="288" r:id="rId27"/>
    <p:sldId id="289" r:id="rId28"/>
    <p:sldId id="318" r:id="rId29"/>
    <p:sldId id="319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79" r:id="rId38"/>
    <p:sldId id="280" r:id="rId39"/>
    <p:sldId id="292" r:id="rId40"/>
    <p:sldId id="281" r:id="rId41"/>
    <p:sldId id="265" r:id="rId42"/>
    <p:sldId id="266" r:id="rId43"/>
    <p:sldId id="282" r:id="rId44"/>
    <p:sldId id="273" r:id="rId45"/>
    <p:sldId id="284" r:id="rId46"/>
    <p:sldId id="285" r:id="rId47"/>
    <p:sldId id="290" r:id="rId48"/>
    <p:sldId id="286" r:id="rId49"/>
    <p:sldId id="291" r:id="rId50"/>
    <p:sldId id="257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6259" autoAdjust="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agent</a:t>
            </a:r>
            <a:r>
              <a:rPr lang="en-US" dirty="0"/>
              <a:t>: A factor, such as a microorganism, chemical substance, or form of radiation, whose presence, excessive presence, or (in deficiency diseases) relative absence is essential for the occurrence of a disease. </a:t>
            </a:r>
            <a:r>
              <a:rPr lang="en-US" b="1" dirty="0"/>
              <a:t>host factor: </a:t>
            </a:r>
            <a:r>
              <a:rPr lang="en-US" dirty="0"/>
              <a:t>An intrinsic factor (age, race, sex, behaviors, etc.) which influences an individual's exposure, susceptibility, or response to a causative agent. </a:t>
            </a:r>
            <a:r>
              <a:rPr lang="en-US" b="1" dirty="0"/>
              <a:t>environmental factor: </a:t>
            </a:r>
            <a:r>
              <a:rPr lang="en-US" dirty="0"/>
              <a:t>An extrinsic factor (geology, climate, insects, sanitation, health services, etc.) which affects the agent and the opportunity for exposure.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Organ changes have occurred, now you see the symptoms</a:t>
            </a:r>
          </a:p>
          <a:p>
            <a:r>
              <a:rPr lang="en-US" dirty="0"/>
              <a:t>4.</a:t>
            </a:r>
            <a:r>
              <a:rPr lang="en-US" baseline="0" dirty="0"/>
              <a:t> Temporary or long term reduction of a person’s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C3C57-6A36-4644-9BE5-E5B479EA86EB}" type="slidenum">
              <a:rPr lang="en-US"/>
              <a:pPr/>
              <a:t>21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9D10-AF49-43CB-BBB7-54DE24EB9CA1}" type="slidenum">
              <a:rPr lang="en-US"/>
              <a:pPr/>
              <a:t>22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B675D-9593-4E07-81DF-77959281C23A}" type="slidenum">
              <a:rPr lang="en-US"/>
              <a:pPr/>
              <a:t>23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5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A5368-004B-419F-A033-05D8EB6F4A42}" type="slidenum">
              <a:rPr lang="en-US"/>
              <a:pPr/>
              <a:t>24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7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365E0-CD92-4727-948B-420B1B96B95F}" type="slidenum">
              <a:rPr lang="en-US"/>
              <a:pPr/>
              <a:t>25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D842F-6EDE-439A-A31C-EA21C8606F0C}" type="slidenum">
              <a:rPr lang="en-US"/>
              <a:pPr/>
              <a:t>26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7A068-BD40-4BEE-ACC4-D4F7654A0279}" type="slidenum">
              <a:rPr lang="en-US"/>
              <a:pPr/>
              <a:t>27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0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EB4C4-5C19-4C39-A475-3B98EDD526B1}" type="slidenum">
              <a:rPr lang="en-US"/>
              <a:pPr/>
              <a:t>28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0EFA2-76EF-4093-93FE-F9CAF924622A}" type="slidenum">
              <a:rPr lang="en-US"/>
              <a:pPr/>
              <a:t>29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6DC4B-1F26-405A-AF6F-A03CFCDF257C}" type="slidenum">
              <a:rPr lang="en-US"/>
              <a:pPr/>
              <a:t>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FCDA17-806E-4F39-9C06-F8E632A5B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AEF9B-963E-48EC-BE52-04F36746945F}" type="slidenum">
              <a:rPr lang="en-US" altLang="cs-CZ"/>
              <a:pPr/>
              <a:t>39</a:t>
            </a:fld>
            <a:endParaRPr lang="en-US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A2DB8AA-E6A5-40E7-8C51-9D6F58EDE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4B1021D-39B1-423E-B9A4-78150D4D4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A0DA4-CECB-491F-8E64-95923DDE751D}" type="slidenum">
              <a:rPr lang="en-US"/>
              <a:pPr/>
              <a:t>5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CEDB-F665-4837-84F7-633DE835BC1B}" type="slidenum">
              <a:rPr lang="en-US"/>
              <a:pPr/>
              <a:t>10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5B963-EC33-4720-A6BA-2D741A6614F6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9E579-D105-4838-AD9B-D4675230B01E}" type="slidenum">
              <a:rPr lang="en-US"/>
              <a:pPr/>
              <a:t>12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of susceptibility- disease has</a:t>
            </a:r>
            <a:r>
              <a:rPr lang="en-US" baseline="0" dirty="0"/>
              <a:t> not developed yet (risk factors promote development (poor diet, stress, etc.)</a:t>
            </a:r>
            <a:endParaRPr lang="en-US" dirty="0"/>
          </a:p>
          <a:p>
            <a:r>
              <a:rPr lang="en-US" dirty="0"/>
              <a:t>Pathologic changes- examples- high cholesterol-plaque</a:t>
            </a:r>
            <a:r>
              <a:rPr lang="en-US" baseline="0" dirty="0"/>
              <a:t> formation</a:t>
            </a:r>
            <a:endParaRPr lang="en-US" dirty="0"/>
          </a:p>
          <a:p>
            <a:r>
              <a:rPr lang="en-US" dirty="0"/>
              <a:t>time between initial</a:t>
            </a:r>
            <a:r>
              <a:rPr lang="en-US" baseline="0" dirty="0"/>
              <a:t> </a:t>
            </a:r>
            <a:r>
              <a:rPr lang="en-US" dirty="0"/>
              <a:t>infection and appearance of signs or</a:t>
            </a:r>
            <a:r>
              <a:rPr lang="en-US" baseline="0" dirty="0"/>
              <a:t> </a:t>
            </a:r>
            <a:r>
              <a:rPr lang="en-US" dirty="0"/>
              <a:t>symptoms</a:t>
            </a:r>
          </a:p>
          <a:p>
            <a:r>
              <a:rPr lang="en-US" dirty="0"/>
              <a:t>Time depends on the type of </a:t>
            </a:r>
            <a:r>
              <a:rPr lang="en-US" dirty="0" err="1"/>
              <a:t>microbe,virulence</a:t>
            </a:r>
            <a:r>
              <a:rPr lang="en-US" dirty="0"/>
              <a:t>, inoculum amount, and host</a:t>
            </a:r>
          </a:p>
          <a:p>
            <a:r>
              <a:rPr lang="en-US" dirty="0"/>
              <a:t>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8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9EC9C-3CCF-4A68-A9C1-2AD5323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3E9CD-47AE-4EAE-905C-95BD86AEF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0B038A-9145-4E06-8850-F94D26FCD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F237AF-E0F0-4BA9-A8B5-E53A9386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96223E-D976-4970-83F3-2B8FD658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463F0D-D1E0-49D6-BE6A-EFF254B7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16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3EE80-80BE-4FC7-B6C3-C75E8F0B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09FF84-DD02-43B1-96A8-DA32E9DF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765AEA-9D20-444A-BE46-9F17F4D7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2C6060-B91F-4A6A-B904-E70D977F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67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0BE18B6-2809-4BD9-BD20-ECE1D4DE1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708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D1231-F001-4B2B-9905-6DA1EA603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00" y="1772901"/>
            <a:ext cx="11361600" cy="1171580"/>
          </a:xfrm>
        </p:spPr>
        <p:txBody>
          <a:bodyPr>
            <a:normAutofit fontScale="90000"/>
          </a:bodyPr>
          <a:lstStyle/>
          <a:p>
            <a:r>
              <a:rPr lang="cs-CZ"/>
              <a:t>E3000. Přenos </a:t>
            </a:r>
            <a:r>
              <a:rPr lang="cs-CZ" dirty="0"/>
              <a:t>chorob (epidemiologie, kontrola chorob, faktory </a:t>
            </a:r>
            <a:r>
              <a:rPr lang="cs-CZ" dirty="0" err="1"/>
              <a:t>patogenicity</a:t>
            </a:r>
            <a:r>
              <a:rPr lang="cs-CZ" dirty="0"/>
              <a:t>, virové, bakteriální, plísňové a parazitární choroby)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FE3C69-E305-4172-B844-B863ECF3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708684"/>
            <a:ext cx="11361600" cy="698497"/>
          </a:xfrm>
        </p:spPr>
        <p:txBody>
          <a:bodyPr/>
          <a:lstStyle/>
          <a:p>
            <a:r>
              <a:rPr lang="cs-CZ" dirty="0"/>
              <a:t>Julie Dobrovolná, RECETOX</a:t>
            </a:r>
          </a:p>
        </p:txBody>
      </p:sp>
    </p:spTree>
    <p:extLst>
      <p:ext uri="{BB962C8B-B14F-4D97-AF65-F5344CB8AC3E}">
        <p14:creationId xmlns:p14="http://schemas.microsoft.com/office/powerpoint/2010/main" val="406436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chemeClr val="tx2"/>
                </a:solidFill>
              </a:rPr>
              <a:t>Přímý a nepřímý přenos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cs-CZ" b="1" dirty="0"/>
              <a:t>Přímý přenos:</a:t>
            </a:r>
            <a:endParaRPr lang="en-US" b="1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467600" cy="3922712"/>
          </a:xfrm>
        </p:spPr>
        <p:txBody>
          <a:bodyPr/>
          <a:lstStyle/>
          <a:p>
            <a:r>
              <a:rPr lang="cs-CZ" dirty="0"/>
              <a:t>Nemoc přenášená přímým fyzickým kontaktem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Příklady:</a:t>
            </a:r>
            <a:br>
              <a:rPr lang="cs-CZ" dirty="0"/>
            </a:br>
            <a:r>
              <a:rPr lang="cs-CZ" dirty="0"/>
              <a:t>Dotyk kontaminovaných rukou</a:t>
            </a:r>
            <a:br>
              <a:rPr lang="cs-CZ" dirty="0"/>
            </a:br>
            <a:r>
              <a:rPr lang="cs-CZ" dirty="0"/>
              <a:t>Kontakt kůže na kůži</a:t>
            </a:r>
            <a:br>
              <a:rPr lang="cs-CZ" dirty="0"/>
            </a:br>
            <a:r>
              <a:rPr lang="cs-CZ" dirty="0"/>
              <a:t>Líbání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0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</a:t>
            </a:r>
            <a:r>
              <a:rPr lang="cs-CZ" sz="4000" b="1" dirty="0"/>
              <a:t>Nepřímý přenos</a:t>
            </a:r>
            <a:r>
              <a:rPr lang="en-US" sz="4000" b="1" dirty="0"/>
              <a:t>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4535488" cy="4114800"/>
          </a:xfrm>
        </p:spPr>
        <p:txBody>
          <a:bodyPr/>
          <a:lstStyle/>
          <a:p>
            <a:r>
              <a:rPr lang="cs-CZ" dirty="0"/>
              <a:t>Nemoc se přenese, pokud jsou patogeny nebo látky přenášeny přes včleněný organismus (vektor), jiným organismem, prostředky nebo procesem na vnímavého hostitele, což vede k nemoci</a:t>
            </a:r>
            <a:endParaRPr lang="en-US" dirty="0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371601"/>
            <a:ext cx="3810000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Příklady:</a:t>
            </a:r>
            <a:br>
              <a:rPr lang="cs-CZ" dirty="0"/>
            </a:br>
            <a:r>
              <a:rPr lang="cs-CZ" i="1" dirty="0"/>
              <a:t>kontaminované předměty</a:t>
            </a:r>
            <a:br>
              <a:rPr lang="cs-CZ" i="1" dirty="0"/>
            </a:br>
            <a:r>
              <a:rPr lang="cs-CZ" i="1" dirty="0"/>
              <a:t>vektory</a:t>
            </a:r>
            <a:br>
              <a:rPr lang="cs-CZ" i="1" dirty="0"/>
            </a:br>
            <a:r>
              <a:rPr lang="cs-CZ" i="1" dirty="0"/>
              <a:t>vzdušné proudy</a:t>
            </a:r>
            <a:br>
              <a:rPr lang="cs-CZ" i="1" dirty="0"/>
            </a:br>
            <a:r>
              <a:rPr lang="cs-CZ" i="1" dirty="0"/>
              <a:t>prachové částice</a:t>
            </a:r>
            <a:br>
              <a:rPr lang="cs-CZ" i="1" dirty="0"/>
            </a:br>
            <a:r>
              <a:rPr lang="cs-CZ" i="1" dirty="0"/>
              <a:t>kapičky vody</a:t>
            </a:r>
            <a:br>
              <a:rPr lang="cs-CZ" i="1" dirty="0"/>
            </a:br>
            <a:r>
              <a:rPr lang="cs-CZ" i="1" dirty="0"/>
              <a:t>voda nebo jídlo</a:t>
            </a:r>
            <a:br>
              <a:rPr lang="cs-CZ" i="1" dirty="0"/>
            </a:br>
            <a:r>
              <a:rPr lang="cs-CZ" i="1" dirty="0"/>
              <a:t>orálně-fekální kontakt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502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Onemocnění lze klasifikovat dle závažnosti a trvání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32960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Akutní </a:t>
            </a:r>
            <a:r>
              <a:rPr lang="cs-CZ" dirty="0"/>
              <a:t>- porucha s náhlým nástupem, relativně závažná a krátká doba trvání příznaků (např. chřipka)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Chronická</a:t>
            </a:r>
            <a:r>
              <a:rPr lang="cs-CZ" dirty="0"/>
              <a:t> - vyvíjí se pomalu a přetrvává po dlouhou dobu, ne-li po celý život (např. tuberkulóza)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Subakutní choroba </a:t>
            </a:r>
            <a:r>
              <a:rPr lang="cs-CZ" dirty="0"/>
              <a:t>- přechodná fáze mezi akutní a chronickou (např. endokarditida)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Latentní agens: </a:t>
            </a:r>
            <a:r>
              <a:rPr lang="cs-CZ" dirty="0"/>
              <a:t>agens zůstává po určitou dobu neaktivní, ale poté se aktivuje a způsobí onemocnění (např. </a:t>
            </a:r>
            <a:r>
              <a:rPr lang="cs-CZ" dirty="0" err="1"/>
              <a:t>varicella-zoster</a:t>
            </a:r>
            <a:r>
              <a:rPr lang="cs-CZ" dirty="0"/>
              <a:t> – plané neštovice - pásový opar)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onemocnění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from cdc.gov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331BC3-8947-4715-92C8-DE508E10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307068"/>
            <a:ext cx="96774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Přirozený průběh onemocnění</a:t>
            </a:r>
            <a:endParaRPr 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413600"/>
            <a:ext cx="7924800" cy="4724400"/>
          </a:xfrm>
        </p:spPr>
        <p:txBody>
          <a:bodyPr/>
          <a:lstStyle/>
          <a:p>
            <a:r>
              <a:rPr lang="cs-CZ" sz="2400" b="1" dirty="0" err="1"/>
              <a:t>Pre</a:t>
            </a:r>
            <a:r>
              <a:rPr lang="cs-CZ" sz="2400" b="1" dirty="0"/>
              <a:t>-patogeneze</a:t>
            </a:r>
            <a:r>
              <a:rPr lang="cs-CZ" sz="2400" dirty="0"/>
              <a:t>: Než agens zareaguje s hostitelem</a:t>
            </a:r>
            <a:br>
              <a:rPr lang="cs-CZ" sz="2400" dirty="0"/>
            </a:br>
            <a:r>
              <a:rPr lang="cs-CZ" sz="2400" b="1" dirty="0"/>
              <a:t>Patogeneze</a:t>
            </a:r>
            <a:r>
              <a:rPr lang="cs-CZ" sz="2400" dirty="0"/>
              <a:t>: Poté, co agens reaguje s hostitelem</a:t>
            </a:r>
            <a:br>
              <a:rPr lang="cs-CZ" sz="2400" dirty="0"/>
            </a:br>
            <a:r>
              <a:rPr lang="cs-CZ" sz="2400" dirty="0"/>
              <a:t>Pozdější fáze zahrnují vývoj aktivních známek a příznaků.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i="1" dirty="0"/>
              <a:t>Klinické koncové body jsou</a:t>
            </a:r>
            <a:r>
              <a:rPr lang="cs-CZ" sz="2400" dirty="0"/>
              <a:t>: uzdravení, invalidita nebo smrt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Každá nemoc má přirozenou historii progrese, pokud neproběhne žádný lékařský zákrok a pokud onemocnění může pokračovat</a:t>
            </a:r>
          </a:p>
        </p:txBody>
      </p:sp>
    </p:spTree>
    <p:extLst>
      <p:ext uri="{BB962C8B-B14F-4D97-AF65-F5344CB8AC3E}">
        <p14:creationId xmlns:p14="http://schemas.microsoft.com/office/powerpoint/2010/main" val="68247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4 </a:t>
            </a:r>
            <a:r>
              <a:rPr lang="cs-CZ" sz="3800" dirty="0"/>
              <a:t>Běžná stádia onemocnění</a:t>
            </a:r>
            <a:endParaRPr lang="en-US" sz="38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3256" y="1371600"/>
            <a:ext cx="8345488" cy="4114800"/>
          </a:xfrm>
        </p:spPr>
        <p:txBody>
          <a:bodyPr/>
          <a:lstStyle/>
          <a:p>
            <a:r>
              <a:rPr lang="cs-CZ" dirty="0"/>
              <a:t>1. </a:t>
            </a:r>
            <a:r>
              <a:rPr lang="cs-CZ" b="1" dirty="0"/>
              <a:t>Fáze vnímavosti </a:t>
            </a:r>
            <a:r>
              <a:rPr lang="cs-CZ" dirty="0"/>
              <a:t>(předchází nemoci; riziko získání nemoci)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2. </a:t>
            </a:r>
            <a:r>
              <a:rPr lang="cs-CZ" b="1" dirty="0"/>
              <a:t>Fáze </a:t>
            </a:r>
            <a:r>
              <a:rPr lang="cs-CZ" b="1" dirty="0" err="1"/>
              <a:t>pre</a:t>
            </a:r>
            <a:r>
              <a:rPr lang="cs-CZ" b="1" dirty="0"/>
              <a:t>-symptomatického onemocnění </a:t>
            </a:r>
            <a:r>
              <a:rPr lang="cs-CZ" dirty="0"/>
              <a:t>(začíná expozicí a následnými patologickými změnami před nástupem symptomu)</a:t>
            </a:r>
            <a:br>
              <a:rPr lang="cs-CZ" dirty="0"/>
            </a:br>
            <a:r>
              <a:rPr lang="cs-CZ" b="1" dirty="0"/>
              <a:t>Inkubační doba</a:t>
            </a:r>
            <a:r>
              <a:rPr lang="cs-CZ" dirty="0"/>
              <a:t>: začíná expozicí a následnými patologickými změnami před nástupem příznaků (infekční onemocnění)</a:t>
            </a:r>
            <a:br>
              <a:rPr lang="cs-CZ" dirty="0"/>
            </a:br>
            <a:r>
              <a:rPr lang="cs-CZ" b="1" dirty="0"/>
              <a:t>Latence: </a:t>
            </a:r>
            <a:r>
              <a:rPr lang="cs-CZ" dirty="0"/>
              <a:t>doba od expozice klinickým příznakům (nepřenosná chronická onemocnění)</a:t>
            </a:r>
          </a:p>
        </p:txBody>
      </p:sp>
    </p:spTree>
    <p:extLst>
      <p:ext uri="{BB962C8B-B14F-4D97-AF65-F5344CB8AC3E}">
        <p14:creationId xmlns:p14="http://schemas.microsoft.com/office/powerpoint/2010/main" val="38075427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5526" y="1453011"/>
            <a:ext cx="9080948" cy="4139998"/>
          </a:xfrm>
        </p:spPr>
        <p:txBody>
          <a:bodyPr>
            <a:noAutofit/>
          </a:bodyPr>
          <a:lstStyle/>
          <a:p>
            <a:r>
              <a:rPr lang="cs-CZ" sz="2000" dirty="0"/>
              <a:t>Vyskytlo se onemocnění ve stádiu vnímavosti?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Jaké mohou být některé rizikové faktory podporující rozvoj onemocnění?</a:t>
            </a:r>
            <a:br>
              <a:rPr lang="cs-CZ" sz="2000" dirty="0"/>
            </a:br>
            <a:br>
              <a:rPr lang="cs-CZ" sz="2000" dirty="0"/>
            </a:br>
            <a:r>
              <a:rPr lang="cs-CZ" sz="2000" i="1" dirty="0"/>
              <a:t>Neočkované dítě je náchylné k spalničkám</a:t>
            </a:r>
            <a:br>
              <a:rPr lang="cs-CZ" sz="2000" i="1" dirty="0"/>
            </a:br>
            <a:r>
              <a:rPr lang="cs-CZ" sz="2000" i="1" dirty="0"/>
              <a:t>Konzumace alkoholu na cirhózu jater</a:t>
            </a:r>
            <a:br>
              <a:rPr lang="cs-CZ" sz="2000" i="1" dirty="0"/>
            </a:br>
            <a:r>
              <a:rPr lang="cs-CZ" sz="2000" i="1" dirty="0"/>
              <a:t>Vysoký cholesterol, obezita, typ osobnosti: srdeční choroby</a:t>
            </a:r>
            <a:br>
              <a:rPr lang="cs-CZ" sz="2000" i="1" dirty="0"/>
            </a:br>
            <a:br>
              <a:rPr lang="cs-CZ" sz="2000" dirty="0"/>
            </a:br>
            <a:r>
              <a:rPr lang="cs-CZ" sz="2000" dirty="0"/>
              <a:t>Co by mohlo být příkladem </a:t>
            </a:r>
            <a:r>
              <a:rPr lang="cs-CZ" sz="2000" dirty="0" err="1"/>
              <a:t>presymptomatického</a:t>
            </a:r>
            <a:r>
              <a:rPr lang="cs-CZ" sz="2000" dirty="0"/>
              <a:t> stadia nemoci?</a:t>
            </a:r>
            <a:br>
              <a:rPr lang="cs-CZ" sz="2000" dirty="0"/>
            </a:br>
            <a:r>
              <a:rPr lang="cs-CZ" sz="2000" i="1" dirty="0"/>
              <a:t>Ova střevních parazitů ve stolici zjevně zdravých dětí.</a:t>
            </a:r>
          </a:p>
        </p:txBody>
      </p:sp>
    </p:spTree>
    <p:extLst>
      <p:ext uri="{BB962C8B-B14F-4D97-AF65-F5344CB8AC3E}">
        <p14:creationId xmlns:p14="http://schemas.microsoft.com/office/powerpoint/2010/main" val="174270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4 </a:t>
            </a:r>
            <a:r>
              <a:rPr lang="cs-CZ" sz="4200" dirty="0"/>
              <a:t>Běžná stádia onemocnění</a:t>
            </a:r>
            <a:endParaRPr lang="en-US" sz="4200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3. </a:t>
            </a:r>
            <a:r>
              <a:rPr lang="cs-CZ" b="1" dirty="0"/>
              <a:t>Fáze klinického onemocnění</a:t>
            </a:r>
            <a:r>
              <a:rPr lang="cs-CZ" dirty="0"/>
              <a:t>: když se objeví příznaky a příznaky choroby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</a:t>
            </a:r>
            <a:r>
              <a:rPr lang="cs-CZ" b="1" dirty="0"/>
              <a:t>Fáze uzdravení, zdravotního postižení nebo smrti</a:t>
            </a:r>
            <a:r>
              <a:rPr lang="cs-CZ" dirty="0"/>
              <a:t> (ovlivněna řadou faktorů, včetně doby detekce a léčby)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41350" name="AutoShape 6" descr="Include%20illness"/>
          <p:cNvSpPr>
            <a:spLocks noChangeAspect="1" noChangeArrowheads="1"/>
          </p:cNvSpPr>
          <p:nvPr/>
        </p:nvSpPr>
        <p:spPr bwMode="auto">
          <a:xfrm>
            <a:off x="17002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2" name="AutoShape 8" descr="Include%20illn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4" name="AutoShape 10" descr="Include%20illn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1358" name="Picture 14" descr="fit1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286000"/>
            <a:ext cx="38100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3937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Uveďte příklad stadia klinické nemoci?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Nachlazení má krátké a mírné klinické stádium a</a:t>
            </a:r>
            <a:br>
              <a:rPr lang="cs-CZ" i="1" dirty="0"/>
            </a:br>
            <a:r>
              <a:rPr lang="cs-CZ" i="1" dirty="0"/>
              <a:t>téměř každý se rychle vzpamatuje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Pokud běžné nachlazení trvá krátkou dobu a člověk se zotavuje poměrně rychle, jak byste klasifikovali jeho závažnost a trvání?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843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onemocnění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Hlavním zaměřením epidemiologie zůstává identifikace příčin nemocí a mechanismů jejich šíření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Etiologie: Věda a studium příčin nemocí a jejich způsobu fungování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68B099-159D-4C7D-B9F5-B382E5974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23" y="3792682"/>
            <a:ext cx="247015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3429000" y="533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Zobecněný příklad přirozené historie nemoci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1AB1DF-4208-442F-A868-66DC12D7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5" y="1809750"/>
            <a:ext cx="9748389" cy="40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53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838200"/>
          </a:xfrm>
        </p:spPr>
        <p:txBody>
          <a:bodyPr>
            <a:normAutofit/>
          </a:bodyPr>
          <a:lstStyle/>
          <a:p>
            <a:r>
              <a:rPr lang="cs-CZ" sz="4000" dirty="0"/>
              <a:t>Identifikace případů</a:t>
            </a:r>
            <a:endParaRPr lang="en-US" sz="40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Případem je osoba, u které byla diagnostikována nemoc, porucha, zranění nebo stav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ACF35C-7E4E-4D54-AB60-BB36A116A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72" y="2359471"/>
            <a:ext cx="6318464" cy="43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43" y="648979"/>
            <a:ext cx="10753200" cy="451576"/>
          </a:xfrm>
        </p:spPr>
        <p:txBody>
          <a:bodyPr/>
          <a:lstStyle/>
          <a:p>
            <a:r>
              <a:rPr lang="cs-CZ" dirty="0"/>
              <a:t>Primární případ, indexový případ, pacient nula</a:t>
            </a:r>
            <a:endParaRPr lang="en-US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843" y="17526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První případ onemocnění v populaci je primární případ.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První případ choroby, který epidemiolog identifikoval, je tzv. „index case“</a:t>
            </a:r>
          </a:p>
          <a:p>
            <a:pPr>
              <a:lnSpc>
                <a:spcPct val="90000"/>
              </a:lnSpc>
            </a:pPr>
            <a:br>
              <a:rPr lang="cs-CZ" dirty="0"/>
            </a:br>
            <a:r>
              <a:rPr lang="cs-CZ" i="1" dirty="0"/>
              <a:t>Poznámka: „index case“ není vždy primární případ.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884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případy</a:t>
            </a:r>
            <a:endParaRPr lang="en-US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664" y="1359001"/>
            <a:ext cx="4704055" cy="4139998"/>
          </a:xfrm>
        </p:spPr>
        <p:txBody>
          <a:bodyPr/>
          <a:lstStyle/>
          <a:p>
            <a:r>
              <a:rPr lang="cs-CZ" dirty="0"/>
              <a:t>Osoby, které se nakazí a onemocní, jakmile se do populace dostane nemoc</a:t>
            </a:r>
            <a:br>
              <a:rPr lang="cs-CZ" dirty="0"/>
            </a:br>
            <a:r>
              <a:rPr lang="cs-CZ" dirty="0"/>
              <a:t>Ti, kteří jsou nakaženi kontaktem s primárním případem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Příklad: Případ MDR TB (primární) od </a:t>
            </a:r>
            <a:r>
              <a:rPr lang="cs-CZ" dirty="0" err="1"/>
              <a:t>Chiapas</a:t>
            </a:r>
            <a:r>
              <a:rPr lang="cs-CZ" dirty="0"/>
              <a:t>, který po návštěvě v Los Angeles rozšířil nemoc na členy rodiny (sekundární).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84D4B0-2C74-4636-9F51-64A4C0FC6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7" y="1610590"/>
            <a:ext cx="6829630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úrovně diagnostiky pro případy</a:t>
            </a:r>
            <a:endParaRPr lang="en-US" b="1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367" y="1713390"/>
            <a:ext cx="3810000" cy="4114800"/>
          </a:xfrm>
        </p:spPr>
        <p:txBody>
          <a:bodyPr/>
          <a:lstStyle/>
          <a:p>
            <a:r>
              <a:rPr lang="cs-CZ" sz="4000" u="sng" dirty="0"/>
              <a:t>Podezřelý</a:t>
            </a:r>
            <a:endParaRPr lang="en-US" sz="4000" u="sng" dirty="0"/>
          </a:p>
          <a:p>
            <a:pPr>
              <a:buFont typeface="Wingdings" pitchFamily="2" charset="2"/>
              <a:buNone/>
            </a:pPr>
            <a:r>
              <a:rPr lang="en-US" sz="4000" dirty="0">
                <a:sym typeface="Wingdings" pitchFamily="2" charset="2"/>
              </a:rPr>
              <a:t>      </a:t>
            </a:r>
          </a:p>
          <a:p>
            <a:r>
              <a:rPr lang="en-US" sz="4000" u="sng" dirty="0" err="1"/>
              <a:t>Pr</a:t>
            </a:r>
            <a:r>
              <a:rPr lang="cs-CZ" sz="4000" u="sng" dirty="0" err="1"/>
              <a:t>avděpodobný</a:t>
            </a:r>
            <a:endParaRPr lang="en-US" sz="4000" u="sng" dirty="0"/>
          </a:p>
          <a:p>
            <a:pPr>
              <a:buFont typeface="Wingdings" pitchFamily="2" charset="2"/>
              <a:buNone/>
            </a:pPr>
            <a:r>
              <a:rPr lang="en-US" sz="4000" dirty="0">
                <a:sym typeface="Wingdings" pitchFamily="2" charset="2"/>
              </a:rPr>
              <a:t>      </a:t>
            </a:r>
            <a:endParaRPr lang="en-US" sz="4000" dirty="0"/>
          </a:p>
          <a:p>
            <a:r>
              <a:rPr lang="cs-CZ" sz="4000" u="sng" dirty="0"/>
              <a:t>Potvrzený</a:t>
            </a:r>
            <a:endParaRPr lang="en-US" sz="4000" u="sng" dirty="0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72075" y="1600200"/>
            <a:ext cx="5181600" cy="4114800"/>
          </a:xfrm>
        </p:spPr>
        <p:txBody>
          <a:bodyPr/>
          <a:lstStyle/>
          <a:p>
            <a:r>
              <a:rPr lang="cs-CZ" dirty="0"/>
              <a:t>Podezřelý: jednotlivec nebo skupina, kteří mají všechny příznaky a příznaky nemoci / stavu, ale nebyli identifikováni jako nemocní, ani dosud nebyli spojeni s podezřením na patogen</a:t>
            </a:r>
          </a:p>
        </p:txBody>
      </p:sp>
      <p:pic>
        <p:nvPicPr>
          <p:cNvPr id="312325" name="Picture 5" descr="j028278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67200"/>
            <a:ext cx="1704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8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400" y="701040"/>
            <a:ext cx="10753200" cy="451576"/>
          </a:xfrm>
        </p:spPr>
        <p:txBody>
          <a:bodyPr/>
          <a:lstStyle/>
          <a:p>
            <a:r>
              <a:rPr lang="cs-CZ" dirty="0"/>
              <a:t>Různé úrovně diagnostiky</a:t>
            </a:r>
            <a:endParaRPr lang="en-US" b="1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632960"/>
          </a:xfrm>
        </p:spPr>
        <p:txBody>
          <a:bodyPr/>
          <a:lstStyle/>
          <a:p>
            <a:r>
              <a:rPr lang="cs-CZ" dirty="0"/>
              <a:t>Jakmile bude lékařovi k dispozici více informací (například výsledky z laboratoře), obvykle upgraduje svou diagnózu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Pokud jsou splněna všechna kritéria a splňují definici případu, je případ klasifikován jako potvrzený.</a:t>
            </a:r>
          </a:p>
        </p:txBody>
      </p:sp>
    </p:spTree>
    <p:extLst>
      <p:ext uri="{BB962C8B-B14F-4D97-AF65-F5344CB8AC3E}">
        <p14:creationId xmlns:p14="http://schemas.microsoft.com/office/powerpoint/2010/main" val="143917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Kategorie přenašečů nemocí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4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cs-CZ" dirty="0"/>
              <a:t>Hlavních typů přenašečů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81930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1. </a:t>
            </a:r>
            <a:r>
              <a:rPr lang="cs-CZ" b="1" dirty="0"/>
              <a:t>Aktivní přenašeč</a:t>
            </a:r>
            <a:r>
              <a:rPr lang="cs-CZ" dirty="0"/>
              <a:t>: osoba, které byla vystavena patogenu (organismu způsobujícímu chorobu) a ve kterém agens přetrvává, mohl se z nemoci uzdravit, ale stále je infekční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2. </a:t>
            </a:r>
            <a:r>
              <a:rPr lang="cs-CZ" b="1" dirty="0"/>
              <a:t>Rekonvalescent: </a:t>
            </a:r>
            <a:r>
              <a:rPr lang="cs-CZ" dirty="0"/>
              <a:t>osoba, která je nositelem patogenu a je ve fázi zotavení z choroby, ale stále infekční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7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přenašečů</a:t>
            </a:r>
            <a:endParaRPr lang="en-US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421688" cy="4840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3. </a:t>
            </a:r>
            <a:r>
              <a:rPr lang="cs-CZ" b="1" dirty="0"/>
              <a:t>Zdravý (nebo pasivní) přenašeč</a:t>
            </a:r>
            <a:r>
              <a:rPr lang="cs-CZ" dirty="0"/>
              <a:t>: osoba, která byla vystavena patogenu a která patogenní částice obsahuje, ale zatím neonemocněla ani nevykazuje žádné příznaky choroby. [Často se označuje jako subklinický případ]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</a:t>
            </a:r>
            <a:r>
              <a:rPr lang="cs-CZ" b="1" dirty="0"/>
              <a:t>Přenašeči v inkubační době</a:t>
            </a:r>
            <a:r>
              <a:rPr lang="cs-CZ" dirty="0"/>
              <a:t>: osoby, které byly vystaveny patogenu a obsahují patogenní částice, postupně vykazují příznaky a jsou schopné přenášet nemoc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5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přenašečů</a:t>
            </a:r>
            <a:endParaRPr lang="en-US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59763" y="1945689"/>
            <a:ext cx="8077200" cy="1600200"/>
          </a:xfrm>
        </p:spPr>
        <p:txBody>
          <a:bodyPr/>
          <a:lstStyle/>
          <a:p>
            <a:r>
              <a:rPr lang="cs-CZ" dirty="0"/>
              <a:t>5. </a:t>
            </a:r>
            <a:r>
              <a:rPr lang="cs-CZ" b="1" dirty="0"/>
              <a:t>Intermitentní přenašeč</a:t>
            </a:r>
            <a:r>
              <a:rPr lang="cs-CZ" dirty="0"/>
              <a:t>: osoby, které byly vystaveny patogenu a které patogen obsahují a které mohou šířit nákazu na různých místech nebo v různých intervalech.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02000"/>
            <a:ext cx="5257800" cy="25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70" y="114458"/>
            <a:ext cx="10515600" cy="1325563"/>
          </a:xfrm>
        </p:spPr>
        <p:txBody>
          <a:bodyPr/>
          <a:lstStyle/>
          <a:p>
            <a:r>
              <a:rPr lang="cs-CZ" dirty="0"/>
              <a:t>Etiologie onemocnění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937760"/>
          </a:xfrm>
        </p:spPr>
        <p:txBody>
          <a:bodyPr/>
          <a:lstStyle/>
          <a:p>
            <a:r>
              <a:rPr lang="cs-CZ" dirty="0"/>
              <a:t>Součet všech faktorů přispívajících k výskytu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Faktory agens + faktory hostitele + faktory prostředí = Etiologie nemoci</a:t>
            </a:r>
          </a:p>
        </p:txBody>
      </p:sp>
    </p:spTree>
    <p:extLst>
      <p:ext uri="{BB962C8B-B14F-4D97-AF65-F5344CB8AC3E}">
        <p14:creationId xmlns:p14="http://schemas.microsoft.com/office/powerpoint/2010/main" val="188812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prevence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534" y="1440402"/>
            <a:ext cx="8229600" cy="4556760"/>
          </a:xfrm>
        </p:spPr>
        <p:txBody>
          <a:bodyPr/>
          <a:lstStyle/>
          <a:p>
            <a:r>
              <a:rPr lang="cs-CZ" dirty="0"/>
              <a:t>Tři hlavní úrovně prevence nemocí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Primární prevence</a:t>
            </a:r>
            <a:br>
              <a:rPr lang="cs-CZ" dirty="0"/>
            </a:br>
            <a:r>
              <a:rPr lang="cs-CZ" sz="2400" i="1" dirty="0"/>
              <a:t>Zaměřeno na zdravé lidi</a:t>
            </a:r>
            <a:br>
              <a:rPr lang="cs-CZ" sz="2400" i="1" dirty="0"/>
            </a:br>
            <a:r>
              <a:rPr lang="cs-CZ" sz="2400" i="1" dirty="0"/>
              <a:t>Cíle jsou:</a:t>
            </a:r>
            <a:br>
              <a:rPr lang="cs-CZ" sz="2400" i="1" dirty="0"/>
            </a:br>
            <a:r>
              <a:rPr lang="cs-CZ" sz="2400" i="1" dirty="0"/>
              <a:t>Podpora zdraví</a:t>
            </a:r>
            <a:br>
              <a:rPr lang="cs-CZ" sz="2400" i="1" dirty="0"/>
            </a:br>
            <a:r>
              <a:rPr lang="cs-CZ" sz="2400" i="1" dirty="0"/>
              <a:t>Prevence expozice</a:t>
            </a:r>
            <a:br>
              <a:rPr lang="cs-CZ" sz="2400" i="1" dirty="0"/>
            </a:br>
            <a:r>
              <a:rPr lang="cs-CZ" sz="2400" i="1" dirty="0"/>
              <a:t>Prevence nemocí</a:t>
            </a:r>
            <a:br>
              <a:rPr lang="cs-CZ" sz="2400" i="1" dirty="0"/>
            </a:br>
            <a:r>
              <a:rPr lang="cs-CZ" sz="2400" i="1" dirty="0"/>
              <a:t>Příklady:</a:t>
            </a:r>
            <a:br>
              <a:rPr lang="cs-CZ" sz="2400" i="1" dirty="0"/>
            </a:br>
            <a:r>
              <a:rPr lang="cs-CZ" sz="2400" i="1" dirty="0"/>
              <a:t>Imunizace, hygiena, vzdělávání, mediální kampaně</a:t>
            </a:r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5E0E2301-7866-4B18-83E5-DEB5072E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74" y="757702"/>
            <a:ext cx="3708520" cy="46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1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37" y="1856509"/>
            <a:ext cx="5853545" cy="4632960"/>
          </a:xfrm>
        </p:spPr>
        <p:txBody>
          <a:bodyPr/>
          <a:lstStyle/>
          <a:p>
            <a:r>
              <a:rPr lang="cs-CZ" b="1" dirty="0"/>
              <a:t>Sekundární prevence</a:t>
            </a:r>
            <a:br>
              <a:rPr lang="cs-CZ" dirty="0"/>
            </a:br>
            <a:br>
              <a:rPr lang="cs-CZ" dirty="0"/>
            </a:br>
            <a:r>
              <a:rPr lang="cs-CZ" sz="2400" i="1" dirty="0"/>
              <a:t>Zaměřeno na nemocné jedince</a:t>
            </a:r>
            <a:br>
              <a:rPr lang="cs-CZ" sz="2400" i="1" dirty="0"/>
            </a:br>
            <a:br>
              <a:rPr lang="cs-CZ" sz="2400" i="1" dirty="0"/>
            </a:br>
            <a:r>
              <a:rPr lang="cs-CZ" sz="2400" i="1" dirty="0"/>
              <a:t>Cílem je:</a:t>
            </a:r>
            <a:br>
              <a:rPr lang="cs-CZ" sz="2400" i="1" dirty="0"/>
            </a:br>
            <a:r>
              <a:rPr lang="cs-CZ" sz="2400" i="1" dirty="0"/>
              <a:t>Zastavit nebo zpomalit progresi onemocnění a zabránit trvalému poškození včasným odhalením nemoci a léčbou</a:t>
            </a:r>
            <a:endParaRPr lang="en-US" sz="24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9E7825-74C6-49E1-BADF-9A7CD4E33924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Úrovně prevence nemocí</a:t>
            </a:r>
            <a:endParaRPr lang="en-US" kern="0" dirty="0"/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282F6CDC-524B-4F7F-9913-B110599C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8188"/>
            <a:ext cx="6165273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400" y="1825336"/>
            <a:ext cx="8229600" cy="4632960"/>
          </a:xfrm>
        </p:spPr>
        <p:txBody>
          <a:bodyPr/>
          <a:lstStyle/>
          <a:p>
            <a:r>
              <a:rPr lang="cs-CZ" b="1" dirty="0"/>
              <a:t>Terciární prevence</a:t>
            </a:r>
            <a:br>
              <a:rPr lang="cs-CZ" dirty="0"/>
            </a:br>
            <a:br>
              <a:rPr lang="cs-CZ" dirty="0"/>
            </a:br>
            <a:r>
              <a:rPr lang="cs-CZ" sz="2400" i="1" dirty="0"/>
              <a:t>Zaměřeno na lidi s chronickými nemocemi a postižením, které nelze vyléčit</a:t>
            </a:r>
            <a:br>
              <a:rPr lang="cs-CZ" sz="2400" i="1" dirty="0"/>
            </a:br>
            <a:br>
              <a:rPr lang="cs-CZ" sz="2400" i="1" dirty="0"/>
            </a:br>
            <a:r>
              <a:rPr lang="cs-CZ" sz="2400" i="1" dirty="0"/>
              <a:t>Cílem je:</a:t>
            </a:r>
            <a:br>
              <a:rPr lang="cs-CZ" sz="2400" i="1" dirty="0"/>
            </a:br>
            <a:r>
              <a:rPr lang="cs-CZ" sz="2400" i="1" dirty="0"/>
              <a:t>Předcházet dalšímu postižení nebo smrti a omezit dopady postižení rehabilitací</a:t>
            </a:r>
            <a:endParaRPr lang="en-US" sz="24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25ADAD-B36D-49E7-BD8B-BF73ED3EC29D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Úrovně prevence nemocí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973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</a:t>
            </a:r>
            <a:r>
              <a:rPr lang="en-US" b="1" i="1" dirty="0"/>
              <a:t>KEY Epi CONCEPT: </a:t>
            </a:r>
            <a:br>
              <a:rPr lang="en-US" b="1" i="1" dirty="0"/>
            </a:br>
            <a:r>
              <a:rPr lang="en-US" b="1" i="1" dirty="0"/>
              <a:t>           </a:t>
            </a:r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079673" y="1676401"/>
            <a:ext cx="4459288" cy="4724400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Populace je považována za rezistentní proti invazi / šíření ID na základě představy, že pokud je populace nebo skupina většinově chráněna před onemocněním očkováním (&gt; 85%), je pravděpodobnost výskytu závažné epidemie omezená</a:t>
            </a:r>
            <a:endParaRPr lang="en-US" i="1" dirty="0"/>
          </a:p>
        </p:txBody>
      </p:sp>
      <p:pic>
        <p:nvPicPr>
          <p:cNvPr id="478216" name="Picture 8" descr="spring%20herd%2003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54667">
            <a:off x="2057400" y="2286000"/>
            <a:ext cx="38100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87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709160"/>
          </a:xfrm>
        </p:spPr>
        <p:txBody>
          <a:bodyPr/>
          <a:lstStyle/>
          <a:p>
            <a:r>
              <a:rPr lang="cs-CZ" dirty="0"/>
              <a:t>Imunita stáda vytváří bariéru pro přímý přenos infekcí populací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Nedostatek vnímavých osob zastavuje šíření nemoci skrz celou skupinu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52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Cíl imunizačních programů v oblasti veřejného zdraví: dosáhnout co nejvyššího, až 100% pokrytí očkování, aby se zabránilo výskytu i jednoho případu</a:t>
            </a:r>
            <a:endParaRPr lang="en-US" dirty="0"/>
          </a:p>
        </p:txBody>
      </p:sp>
      <p:pic>
        <p:nvPicPr>
          <p:cNvPr id="526341" name="Picture 5" descr="CA_all-n-one-vacc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1"/>
            <a:ext cx="449580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3567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31228"/>
              </p:ext>
            </p:extLst>
          </p:nvPr>
        </p:nvGraphicFramePr>
        <p:xfrm>
          <a:off x="2902998" y="1676400"/>
          <a:ext cx="6317202" cy="3657600"/>
        </p:xfrm>
        <a:graphic>
          <a:graphicData uri="http://schemas.openxmlformats.org/drawingml/2006/table">
            <a:tbl>
              <a:tblPr/>
              <a:tblGrid>
                <a:gridCol w="296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cs-CZ" dirty="0"/>
                        <a:t>Antrax</a:t>
                      </a:r>
                      <a:br>
                        <a:rPr lang="cs-CZ" dirty="0"/>
                      </a:br>
                      <a:r>
                        <a:rPr lang="cs-CZ" dirty="0"/>
                        <a:t>Cholera</a:t>
                      </a:r>
                      <a:br>
                        <a:rPr lang="cs-CZ" dirty="0"/>
                      </a:br>
                      <a:r>
                        <a:rPr lang="cs-CZ" dirty="0"/>
                        <a:t>Plané neštovice</a:t>
                      </a:r>
                      <a:br>
                        <a:rPr lang="cs-CZ" dirty="0"/>
                      </a:br>
                      <a:r>
                        <a:rPr lang="cs-CZ" dirty="0"/>
                        <a:t>Záškrt</a:t>
                      </a:r>
                      <a:br>
                        <a:rPr lang="cs-CZ" dirty="0"/>
                      </a:br>
                      <a:r>
                        <a:rPr lang="cs-CZ" dirty="0"/>
                        <a:t>Německé spalničky (zarděnky)</a:t>
                      </a:r>
                      <a:br>
                        <a:rPr lang="cs-CZ" dirty="0"/>
                      </a:br>
                      <a:r>
                        <a:rPr lang="cs-CZ" dirty="0"/>
                        <a:t>Žloutenka typu A</a:t>
                      </a:r>
                      <a:br>
                        <a:rPr lang="cs-CZ" dirty="0"/>
                      </a:br>
                      <a:r>
                        <a:rPr lang="cs-CZ" dirty="0"/>
                        <a:t>Žloutenka typu B</a:t>
                      </a:r>
                      <a:br>
                        <a:rPr lang="cs-CZ" dirty="0"/>
                      </a:br>
                      <a:r>
                        <a:rPr lang="cs-CZ" dirty="0"/>
                        <a:t>Chřipka</a:t>
                      </a:r>
                      <a:br>
                        <a:rPr lang="cs-CZ" dirty="0"/>
                      </a:br>
                      <a:r>
                        <a:rPr lang="cs-CZ" dirty="0"/>
                        <a:t>Spalničky</a:t>
                      </a:r>
                      <a:br>
                        <a:rPr lang="cs-CZ" dirty="0"/>
                      </a:br>
                      <a:r>
                        <a:rPr lang="cs-CZ" dirty="0"/>
                        <a:t>Meningitida</a:t>
                      </a:r>
                      <a:br>
                        <a:rPr lang="cs-CZ" dirty="0"/>
                      </a:br>
                      <a:r>
                        <a:rPr lang="cs-CZ" dirty="0"/>
                        <a:t>Příušnice</a:t>
                      </a:r>
                      <a:br>
                        <a:rPr lang="cs-CZ" dirty="0"/>
                      </a:br>
                      <a:r>
                        <a:rPr lang="cs-CZ" dirty="0" err="1"/>
                        <a:t>Pertussis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cs-CZ" dirty="0"/>
                        <a:t>Mor</a:t>
                      </a:r>
                      <a:br>
                        <a:rPr lang="cs-CZ" dirty="0"/>
                      </a:br>
                      <a:r>
                        <a:rPr lang="cs-CZ" dirty="0"/>
                        <a:t>Zápal plic</a:t>
                      </a:r>
                      <a:br>
                        <a:rPr lang="cs-CZ" dirty="0"/>
                      </a:br>
                      <a:r>
                        <a:rPr lang="cs-CZ" dirty="0"/>
                        <a:t>Obrna</a:t>
                      </a:r>
                      <a:br>
                        <a:rPr lang="cs-CZ" dirty="0"/>
                      </a:br>
                      <a:r>
                        <a:rPr lang="cs-CZ" dirty="0"/>
                        <a:t>Vzteklina</a:t>
                      </a:r>
                      <a:br>
                        <a:rPr lang="cs-CZ" dirty="0"/>
                      </a:br>
                      <a:r>
                        <a:rPr lang="cs-CZ" dirty="0"/>
                        <a:t>Neštovice</a:t>
                      </a:r>
                      <a:br>
                        <a:rPr lang="cs-CZ" dirty="0"/>
                      </a:br>
                      <a:r>
                        <a:rPr lang="cs-CZ" dirty="0"/>
                        <a:t>Skvrnitá horečka</a:t>
                      </a:r>
                      <a:br>
                        <a:rPr lang="cs-CZ" dirty="0"/>
                      </a:br>
                      <a:r>
                        <a:rPr lang="cs-CZ" dirty="0"/>
                        <a:t>Tetanus</a:t>
                      </a:r>
                      <a:br>
                        <a:rPr lang="cs-CZ" dirty="0"/>
                      </a:br>
                      <a:r>
                        <a:rPr lang="cs-CZ" dirty="0"/>
                        <a:t>Tuberkulóza</a:t>
                      </a:r>
                      <a:br>
                        <a:rPr lang="cs-CZ" dirty="0"/>
                      </a:br>
                      <a:r>
                        <a:rPr lang="cs-CZ" dirty="0"/>
                        <a:t>Tyfus</a:t>
                      </a:r>
                      <a:br>
                        <a:rPr lang="cs-CZ" dirty="0"/>
                      </a:br>
                      <a:r>
                        <a:rPr lang="cs-CZ" dirty="0" err="1"/>
                        <a:t>Tyfus</a:t>
                      </a:r>
                      <a:br>
                        <a:rPr lang="cs-CZ" dirty="0"/>
                      </a:br>
                      <a:r>
                        <a:rPr lang="cs-CZ" dirty="0"/>
                        <a:t>Černý kašel</a:t>
                      </a:r>
                      <a:br>
                        <a:rPr lang="cs-CZ" dirty="0"/>
                      </a:br>
                      <a:r>
                        <a:rPr lang="cs-CZ" dirty="0"/>
                        <a:t>Žlutá zimnice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3657600" y="762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324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Onemocnění, proti kterým lze očkovat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32492" name="Picture 12" descr="j02868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219201"/>
            <a:ext cx="21050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67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7392600F-FF59-403A-93D3-0EC7BFD78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685801"/>
          <a:ext cx="800100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209524" imgH="1971950" progId="MSPhotoEd.3">
                  <p:embed/>
                </p:oleObj>
              </mc:Choice>
              <mc:Fallback>
                <p:oleObj name="Photo Editor Photo" r:id="rId2" imgW="3209524" imgH="1971950" progId="MSPhotoEd.3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7392600F-FF59-403A-93D3-0EC7BFD78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928"/>
                      <a:stretch>
                        <a:fillRect/>
                      </a:stretch>
                    </p:blipFill>
                    <p:spPr bwMode="auto">
                      <a:xfrm>
                        <a:off x="2133600" y="685801"/>
                        <a:ext cx="8001000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5672CD-421C-4F7C-ABDF-703661B9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7"/>
            <a:ext cx="12192000" cy="671208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C9F5DF3-75C2-484F-8F92-FE516D0CB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>
            <a:normAutofit/>
          </a:bodyPr>
          <a:lstStyle/>
          <a:p>
            <a:r>
              <a:rPr lang="cs-CZ" dirty="0"/>
              <a:t>Pojmy spojené s nástupem chorob a přenosem</a:t>
            </a:r>
            <a:endParaRPr lang="en-US" altLang="cs-CZ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4911FEF-F05F-428C-B002-1F359E364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3483" y="1828800"/>
            <a:ext cx="7772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i="1" dirty="0"/>
              <a:t>Hostitel</a:t>
            </a:r>
            <a:br>
              <a:rPr lang="cs-CZ" b="1" i="1" dirty="0"/>
            </a:br>
            <a:r>
              <a:rPr lang="cs-CZ" b="1" i="1" dirty="0"/>
              <a:t>Agens</a:t>
            </a:r>
            <a:br>
              <a:rPr lang="cs-CZ" b="1" i="1" dirty="0"/>
            </a:br>
            <a:r>
              <a:rPr lang="cs-CZ" b="1" i="1" dirty="0"/>
              <a:t>Životní prostředí</a:t>
            </a:r>
            <a:br>
              <a:rPr lang="cs-CZ" b="1" i="1" dirty="0"/>
            </a:br>
            <a:r>
              <a:rPr lang="cs-CZ" b="1" i="1" dirty="0"/>
              <a:t>Kontaminované předměty</a:t>
            </a:r>
            <a:br>
              <a:rPr lang="cs-CZ" b="1" i="1" dirty="0"/>
            </a:br>
            <a:r>
              <a:rPr lang="cs-CZ" b="1" i="1" dirty="0"/>
              <a:t>Vektor</a:t>
            </a:r>
            <a:br>
              <a:rPr lang="cs-CZ" b="1" i="1" dirty="0"/>
            </a:br>
            <a:r>
              <a:rPr lang="cs-CZ" b="1" i="1" dirty="0"/>
              <a:t>Přenašeč - aktivní</a:t>
            </a:r>
            <a:br>
              <a:rPr lang="cs-CZ" b="1" i="1" dirty="0"/>
            </a:br>
            <a:r>
              <a:rPr lang="cs-CZ" b="1" i="1" dirty="0"/>
              <a:t>Inkubační doba</a:t>
            </a:r>
            <a:br>
              <a:rPr lang="cs-CZ" b="1" i="1" dirty="0"/>
            </a:br>
            <a:r>
              <a:rPr lang="cs-CZ" b="1" i="1" dirty="0"/>
              <a:t>Rekonvalescence</a:t>
            </a:r>
            <a:br>
              <a:rPr lang="cs-CZ" b="1" i="1" dirty="0"/>
            </a:br>
            <a:r>
              <a:rPr lang="cs-CZ" b="1" i="1" dirty="0"/>
              <a:t>Zdravý</a:t>
            </a:r>
            <a:br>
              <a:rPr lang="cs-CZ" b="1" i="1" dirty="0"/>
            </a:br>
            <a:r>
              <a:rPr lang="cs-CZ" b="1" i="1" dirty="0"/>
              <a:t>Intermitentní</a:t>
            </a:r>
            <a:endParaRPr lang="en-US" alt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Trojúhelník je založen na modelu přenosných nemocí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409" y="2358501"/>
            <a:ext cx="8497887" cy="5105400"/>
          </a:xfrm>
        </p:spPr>
        <p:txBody>
          <a:bodyPr/>
          <a:lstStyle/>
          <a:p>
            <a:pPr marL="324000" lvl="1" indent="0">
              <a:lnSpc>
                <a:spcPct val="90000"/>
              </a:lnSpc>
              <a:buNone/>
            </a:pPr>
            <a:r>
              <a:rPr lang="cs-CZ" dirty="0"/>
              <a:t>Agens: příčina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Hostitel: organismus, obvykle člověk nebo zvíře, který je nositelem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Prostředí: prostředí a podmínky mimo člověka nebo zvíře, které způsobují nebo umožňují přenos nemocí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Čas: představuje inkubační období, očekávanou délku života hostitele nebo patogenu a délku průběhu nemoci nebo stavu.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60314-2A05-4701-AF8B-C399AD81B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9" y="0"/>
            <a:ext cx="74819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06BC65-32CD-4CA0-8767-7A8CCCD97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Řetěz infekce</a:t>
            </a:r>
            <a:endParaRPr lang="en-US" altLang="cs-CZ" dirty="0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1DFDA775-454B-4604-8329-D596FE5EC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676400"/>
            <a:ext cx="708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9C026A3-AB8D-44EB-A81F-EEA523FA8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Etiologické agens</a:t>
            </a:r>
            <a:br>
              <a:rPr lang="cs-CZ" dirty="0"/>
            </a:br>
            <a:r>
              <a:rPr lang="cs-CZ" dirty="0"/>
              <a:t>Zdroj / rezervoár</a:t>
            </a:r>
            <a:br>
              <a:rPr lang="cs-CZ" dirty="0"/>
            </a:br>
            <a:r>
              <a:rPr lang="cs-CZ" dirty="0"/>
              <a:t>Cesta výstupu</a:t>
            </a:r>
            <a:br>
              <a:rPr lang="cs-CZ" dirty="0"/>
            </a:br>
            <a:r>
              <a:rPr lang="cs-CZ" dirty="0"/>
              <a:t>Způsob přenosu</a:t>
            </a:r>
            <a:br>
              <a:rPr lang="cs-CZ" dirty="0"/>
            </a:br>
            <a:r>
              <a:rPr lang="cs-CZ" dirty="0"/>
              <a:t>Cesta vstupu</a:t>
            </a:r>
            <a:br>
              <a:rPr lang="cs-CZ" dirty="0"/>
            </a:br>
            <a:r>
              <a:rPr lang="cs-CZ" dirty="0"/>
              <a:t>Náchylný hostitel</a:t>
            </a:r>
            <a:endParaRPr lang="en-US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52E5798-E628-4BD9-9EA0-39EEE6CF6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7" y="865739"/>
            <a:ext cx="8575966" cy="512652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58E01F-563C-4EB9-9610-23D4148B5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cs-CZ" altLang="cs-CZ" dirty="0"/>
              <a:t>Formy nemocí</a:t>
            </a:r>
            <a:endParaRPr lang="en-US" altLang="cs-CZ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7346293-843B-4472-8C16-89459068D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109" y="1863437"/>
            <a:ext cx="7772400" cy="411480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Klinický</a:t>
            </a:r>
            <a:br>
              <a:rPr lang="cs-CZ" dirty="0"/>
            </a:br>
            <a:r>
              <a:rPr lang="cs-CZ" dirty="0"/>
              <a:t>Akutní</a:t>
            </a:r>
            <a:br>
              <a:rPr lang="cs-CZ" dirty="0"/>
            </a:br>
            <a:r>
              <a:rPr lang="cs-CZ" dirty="0"/>
              <a:t>Subakutní</a:t>
            </a:r>
            <a:br>
              <a:rPr lang="cs-CZ" dirty="0"/>
            </a:br>
            <a:r>
              <a:rPr lang="cs-CZ" dirty="0" err="1"/>
              <a:t>Neklinický</a:t>
            </a:r>
            <a:br>
              <a:rPr lang="cs-CZ" dirty="0"/>
            </a:br>
            <a:r>
              <a:rPr lang="cs-CZ" dirty="0"/>
              <a:t>Preklinický</a:t>
            </a:r>
            <a:br>
              <a:rPr lang="cs-CZ" dirty="0"/>
            </a:br>
            <a:r>
              <a:rPr lang="cs-CZ" dirty="0"/>
              <a:t>Subklinický</a:t>
            </a:r>
            <a:br>
              <a:rPr lang="cs-CZ" dirty="0"/>
            </a:br>
            <a:r>
              <a:rPr lang="cs-CZ" dirty="0"/>
              <a:t>Chronický (trvalé)</a:t>
            </a:r>
            <a:br>
              <a:rPr lang="cs-CZ" dirty="0"/>
            </a:br>
            <a:r>
              <a:rPr lang="cs-CZ" dirty="0"/>
              <a:t>Latentní</a:t>
            </a:r>
          </a:p>
          <a:p>
            <a:endParaRPr lang="en-US" altLang="cs-CZ" dirty="0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EE01A07F-B876-4FFA-BA9F-BA1BDFB3C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219200"/>
            <a:ext cx="6858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08BD6E-50BA-4D47-B4B9-61BA5391E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84" y="1695450"/>
            <a:ext cx="39052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EBA2492-F286-4C9E-BE30-FF0831C9A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Zkoumání infekčních chorob</a:t>
            </a:r>
            <a:endParaRPr lang="en-US" altLang="cs-CZ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FAAF66-1E07-482E-A06A-863E01C0D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Stanovte diagnózu</a:t>
            </a:r>
            <a:br>
              <a:rPr lang="cs-CZ" dirty="0"/>
            </a:br>
            <a:r>
              <a:rPr lang="cs-CZ" dirty="0"/>
              <a:t>Určete konkrétního agens</a:t>
            </a:r>
            <a:br>
              <a:rPr lang="cs-CZ" dirty="0"/>
            </a:br>
            <a:r>
              <a:rPr lang="cs-CZ" dirty="0"/>
              <a:t>Popište podle osoby, místa a času</a:t>
            </a:r>
            <a:br>
              <a:rPr lang="cs-CZ" dirty="0"/>
            </a:br>
            <a:r>
              <a:rPr lang="cs-CZ" dirty="0"/>
              <a:t>Určete zdroj agens</a:t>
            </a:r>
            <a:br>
              <a:rPr lang="cs-CZ" dirty="0"/>
            </a:br>
            <a:r>
              <a:rPr lang="cs-CZ" dirty="0"/>
              <a:t>Určete způsob přenosu</a:t>
            </a:r>
            <a:br>
              <a:rPr lang="cs-CZ" dirty="0"/>
            </a:br>
            <a:r>
              <a:rPr lang="cs-CZ" dirty="0"/>
              <a:t>Identifikujte náchylné populace</a:t>
            </a:r>
            <a:endParaRPr lang="en-US" altLang="cs-CZ" dirty="0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1E2313E9-1AAA-411B-BD7D-865BE312A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600200"/>
            <a:ext cx="7162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D75FC2F-B1D9-481B-850E-6A314DE7C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Kroky při zkoumání pandemie</a:t>
            </a:r>
            <a:endParaRPr lang="en-US" altLang="cs-CZ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DE0E3D3-B4E9-41ED-96DC-097F606D0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772400" cy="4114800"/>
          </a:xfrm>
        </p:spPr>
        <p:txBody>
          <a:bodyPr/>
          <a:lstStyle/>
          <a:p>
            <a:r>
              <a:rPr lang="cs-CZ" dirty="0"/>
              <a:t>Definujte pandemii</a:t>
            </a:r>
            <a:br>
              <a:rPr lang="cs-CZ" dirty="0"/>
            </a:br>
            <a:r>
              <a:rPr lang="cs-CZ" dirty="0"/>
              <a:t>Prozkoumejte populaci</a:t>
            </a:r>
            <a:br>
              <a:rPr lang="cs-CZ" dirty="0"/>
            </a:br>
            <a:r>
              <a:rPr lang="cs-CZ" dirty="0"/>
              <a:t>Hledejte kombinace proměnných vystihující způsob šíření</a:t>
            </a:r>
            <a:br>
              <a:rPr lang="cs-CZ" dirty="0"/>
            </a:br>
            <a:r>
              <a:rPr lang="cs-CZ" dirty="0"/>
              <a:t>Vypracujte testovací hypotézu</a:t>
            </a:r>
            <a:br>
              <a:rPr lang="cs-CZ" dirty="0"/>
            </a:br>
            <a:r>
              <a:rPr lang="cs-CZ" dirty="0"/>
              <a:t>Doporučte kontrolní opatření</a:t>
            </a:r>
            <a:endParaRPr lang="en-US" altLang="cs-CZ" dirty="0"/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721F1CF3-9A5C-426D-9A27-1ABC9D65F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981200"/>
            <a:ext cx="8001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0729397-9C64-40D5-9F3D-CE74F469C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Determinanty ohniska onemocnění</a:t>
            </a:r>
            <a:endParaRPr lang="en-US" altLang="cs-CZ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C3627D9-A09A-4131-925E-9251D716D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227" y="2023200"/>
            <a:ext cx="7772400" cy="4114800"/>
          </a:xfrm>
        </p:spPr>
        <p:txBody>
          <a:bodyPr/>
          <a:lstStyle/>
          <a:p>
            <a:r>
              <a:rPr lang="cs-CZ" dirty="0"/>
              <a:t>Na základě bilance nemoci v populaci</a:t>
            </a:r>
            <a:br>
              <a:rPr lang="cs-CZ" dirty="0"/>
            </a:br>
            <a:r>
              <a:rPr lang="cs-CZ" dirty="0"/>
              <a:t>vs. stádní imunita</a:t>
            </a:r>
            <a:br>
              <a:rPr lang="cs-CZ" dirty="0"/>
            </a:br>
            <a:r>
              <a:rPr lang="cs-CZ" dirty="0"/>
              <a:t>nemoc omezena na jednoho hostitele</a:t>
            </a:r>
            <a:br>
              <a:rPr lang="cs-CZ" dirty="0"/>
            </a:br>
            <a:r>
              <a:rPr lang="cs-CZ" dirty="0"/>
              <a:t>přenos musí být relativně přímý</a:t>
            </a:r>
            <a:endParaRPr lang="en-US" altLang="cs-CZ" dirty="0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08665503-7606-4304-8530-05CF40E26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905000"/>
            <a:ext cx="7391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B52B8C-010C-42D3-8081-5009A86F4588}"/>
              </a:ext>
            </a:extLst>
          </p:cNvPr>
          <p:cNvSpPr txBox="1">
            <a:spLocks noChangeArrowheads="1"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/>
              <a:t>Efekt stádní imunity</a:t>
            </a:r>
            <a:endParaRPr lang="en-US" altLang="cs-CZ" kern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385E93-9BBD-4E52-BBDD-A9D8D914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44" y="602672"/>
            <a:ext cx="4299282" cy="58604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7F3A0FE-E0CD-40FE-B1BF-B77DC91A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61283"/>
            <a:ext cx="5715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5795108-8ED5-48DC-BE11-A8E2FE224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Inkubační období</a:t>
            </a:r>
            <a:endParaRPr lang="en-US" altLang="cs-CZ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08180FD-A9C5-42DF-83EC-DD00979E0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Časové období mezi infekcí a prvními příznaky onemocnění</a:t>
            </a:r>
            <a:br>
              <a:rPr lang="cs-CZ" dirty="0"/>
            </a:br>
            <a:r>
              <a:rPr lang="cs-CZ" dirty="0"/>
              <a:t>Různá onemocnění mají obvykle různou inkubační dobu a příznaky</a:t>
            </a:r>
            <a:br>
              <a:rPr lang="cs-CZ" dirty="0"/>
            </a:br>
            <a:endParaRPr lang="cs-CZ" dirty="0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7DBCC41C-D6A5-4394-B8D0-5B9A18517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676400"/>
            <a:ext cx="7010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A77F7E-DDF1-49D7-A60B-49CFB824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4" y="2572789"/>
            <a:ext cx="7142018" cy="428521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6B002B16-B7A9-45D4-B502-BB08F8147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01" y="2667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sz="3600" dirty="0">
                <a:solidFill>
                  <a:schemeClr val="tx2"/>
                </a:solidFill>
              </a:rPr>
              <a:t>Inkubační doba různých onemocnění</a:t>
            </a:r>
            <a:endParaRPr lang="en-US" altLang="cs-CZ" sz="3600" dirty="0">
              <a:solidFill>
                <a:schemeClr val="tx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B90D83-A514-4580-BBCB-61AB4FED5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1600200"/>
            <a:ext cx="4800600" cy="41589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6D9528-F336-429F-B323-7349ABA79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14" y="1616573"/>
            <a:ext cx="5789389" cy="3624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lze zastavit epidemie?</a:t>
            </a:r>
            <a:endParaRPr lang="en-US" sz="4000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524000"/>
            <a:ext cx="6440488" cy="41148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Alespoň jeden z prvků trojúhelníku musí být:</a:t>
            </a:r>
            <a:br>
              <a:rPr lang="cs-CZ" dirty="0"/>
            </a:br>
            <a:r>
              <a:rPr lang="cs-CZ" dirty="0"/>
              <a:t>(1) zasažen</a:t>
            </a:r>
            <a:br>
              <a:rPr lang="cs-CZ" dirty="0"/>
            </a:br>
            <a:r>
              <a:rPr lang="cs-CZ" dirty="0"/>
              <a:t>(2) změněno</a:t>
            </a:r>
            <a:br>
              <a:rPr lang="cs-CZ" dirty="0"/>
            </a:br>
            <a:r>
              <a:rPr lang="cs-CZ" dirty="0"/>
              <a:t>(3) změněno, nebo</a:t>
            </a:r>
            <a:br>
              <a:rPr lang="cs-CZ" dirty="0"/>
            </a:br>
            <a:r>
              <a:rPr lang="cs-CZ" dirty="0"/>
              <a:t>(4) odstraněny z existence, takže onemocnění již nepokračuje v režimu přenosu a způsobech infekce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Jak? Vyčištění prostředí, změna chování, očkování, léky atd.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6F9561-BCF8-40A2-9445-7ADC49C7C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368550"/>
            <a:ext cx="2827867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30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84356-E09C-41C9-991D-62F1B255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Eradikovaná či </a:t>
            </a:r>
            <a:r>
              <a:rPr lang="cs-CZ" dirty="0" err="1"/>
              <a:t>eradikovatelná</a:t>
            </a:r>
            <a:r>
              <a:rPr lang="cs-CZ" dirty="0"/>
              <a:t> onemocnění</a:t>
            </a:r>
          </a:p>
        </p:txBody>
      </p:sp>
      <p:pic>
        <p:nvPicPr>
          <p:cNvPr id="9" name="Zástupný obsah 8" descr="Obsah obrázku stůl&#10;&#10;Popis byl vytvořen automaticky">
            <a:extLst>
              <a:ext uri="{FF2B5EF4-FFF2-40B4-BE49-F238E27FC236}">
                <a16:creationId xmlns:a16="http://schemas.microsoft.com/office/drawing/2014/main" id="{314BA711-D582-43B0-8BE1-C3F816B6D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7" y="1744108"/>
            <a:ext cx="11389945" cy="4282619"/>
          </a:xfrm>
        </p:spPr>
      </p:pic>
    </p:spTree>
    <p:extLst>
      <p:ext uri="{BB962C8B-B14F-4D97-AF65-F5344CB8AC3E}">
        <p14:creationId xmlns:p14="http://schemas.microsoft.com/office/powerpoint/2010/main" val="284023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/>
          <a:lstStyle/>
          <a:p>
            <a:r>
              <a:rPr lang="cs-CZ" dirty="0"/>
              <a:t>Další důležité termíny epidemiologie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320"/>
            <a:ext cx="4775200" cy="4937760"/>
          </a:xfrm>
        </p:spPr>
        <p:txBody>
          <a:bodyPr/>
          <a:lstStyle/>
          <a:p>
            <a:r>
              <a:rPr lang="cs-CZ" b="1" dirty="0" err="1"/>
              <a:t>Invazivita</a:t>
            </a:r>
            <a:r>
              <a:rPr lang="cs-CZ" dirty="0"/>
              <a:t>: schopnost dostat se do vnímavého hostitele a způsobit nemoc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Virulence</a:t>
            </a:r>
            <a:r>
              <a:rPr lang="cs-CZ" dirty="0"/>
              <a:t>: síla vyvolávající chorobu patogenu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Přenositelnost </a:t>
            </a:r>
            <a:r>
              <a:rPr lang="cs-CZ" dirty="0"/>
              <a:t>- schopnost choroby přenášet se z jednoho jedince na druhého nebo se šířit v populaci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83EEEA-0046-422A-B0DF-57EC5CDEF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417320"/>
            <a:ext cx="6410667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79" y="276116"/>
            <a:ext cx="10753200" cy="451576"/>
          </a:xfrm>
        </p:spPr>
        <p:txBody>
          <a:bodyPr>
            <a:noAutofit/>
          </a:bodyPr>
          <a:lstStyle/>
          <a:p>
            <a:r>
              <a:rPr lang="cs-CZ" sz="3600" dirty="0"/>
              <a:t>Nemoci jsou klasifikovány podle infekčnosti a přenositelnosti</a:t>
            </a:r>
            <a:endParaRPr lang="en-US" sz="36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6115806" cy="4139998"/>
          </a:xfrm>
        </p:spPr>
        <p:txBody>
          <a:bodyPr/>
          <a:lstStyle/>
          <a:p>
            <a:r>
              <a:rPr lang="cs-CZ" dirty="0"/>
              <a:t>K přenosu infekční přenosné nemoci dochází prostřednictvím:</a:t>
            </a:r>
          </a:p>
          <a:p>
            <a:endParaRPr lang="en-US" dirty="0"/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Verti</a:t>
            </a:r>
            <a:r>
              <a:rPr lang="cs-CZ" dirty="0" err="1">
                <a:solidFill>
                  <a:srgbClr val="C00000"/>
                </a:solidFill>
              </a:rPr>
              <a:t>kálního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přenosu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33CC"/>
                </a:solidFill>
              </a:rPr>
              <a:t>Horizon</a:t>
            </a:r>
            <a:r>
              <a:rPr lang="cs-CZ" dirty="0" err="1">
                <a:solidFill>
                  <a:srgbClr val="0033CC"/>
                </a:solidFill>
              </a:rPr>
              <a:t>tálního</a:t>
            </a:r>
            <a:r>
              <a:rPr lang="en-US" dirty="0"/>
              <a:t> </a:t>
            </a:r>
            <a:r>
              <a:rPr lang="cs-CZ" dirty="0"/>
              <a:t>přenosu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E2D730-3A26-4491-801E-630EF650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70" y="2421890"/>
            <a:ext cx="6195060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4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293" y="51044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Vertikální přenos infekčních přenosných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76400"/>
            <a:ext cx="4521200" cy="3718560"/>
          </a:xfrm>
        </p:spPr>
        <p:txBody>
          <a:bodyPr/>
          <a:lstStyle/>
          <a:p>
            <a:r>
              <a:rPr lang="cs-CZ" dirty="0"/>
              <a:t>Přenos z jedince na potomka prostřednictvím spermií, mateřského mléka, placenty nebo vaginálního sekretu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Příklady:</a:t>
            </a:r>
            <a:br>
              <a:rPr lang="cs-CZ" dirty="0"/>
            </a:br>
            <a:r>
              <a:rPr lang="cs-CZ" dirty="0"/>
              <a:t>kvasinková infekce, hepatitida B, C, vzteklina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C3AED465-B808-423B-9CAD-151CBDEB2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349284"/>
            <a:ext cx="3390900" cy="47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Horizontální přenos infekčních přenosných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500" y="1755808"/>
            <a:ext cx="5376000" cy="4937760"/>
          </a:xfrm>
        </p:spPr>
        <p:txBody>
          <a:bodyPr/>
          <a:lstStyle/>
          <a:p>
            <a:r>
              <a:rPr lang="cs-CZ" dirty="0"/>
              <a:t>Přenos infekčních agens z infikovaného jedince na vnímavého současníka (jinou osobu)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Příklad:</a:t>
            </a:r>
            <a:br>
              <a:rPr lang="cs-CZ" dirty="0"/>
            </a:br>
            <a:r>
              <a:rPr lang="cs-CZ" sz="1600" dirty="0"/>
              <a:t>1. Běžná vehikula (nemoci přenášené krví, vodou nebo potravinami)</a:t>
            </a:r>
            <a:br>
              <a:rPr lang="cs-CZ" sz="1600" dirty="0"/>
            </a:br>
            <a:r>
              <a:rPr lang="cs-CZ" sz="1600" dirty="0"/>
              <a:t>2. Patogen ve vzduchu (TB, chřipka)</a:t>
            </a:r>
            <a:br>
              <a:rPr lang="cs-CZ" sz="1600" dirty="0"/>
            </a:br>
            <a:r>
              <a:rPr lang="cs-CZ" sz="1600" dirty="0"/>
              <a:t>3. Vektorem přenášený patogen (malárie, dengue, </a:t>
            </a:r>
            <a:r>
              <a:rPr lang="cs-CZ" sz="1600" dirty="0" err="1"/>
              <a:t>západonilská</a:t>
            </a:r>
            <a:r>
              <a:rPr lang="cs-CZ" sz="1600" dirty="0"/>
              <a:t> horečka)</a:t>
            </a:r>
            <a:endParaRPr lang="en-US" sz="16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AC9C62BE-94CA-4F85-9948-E5E4B09F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48" y="2327308"/>
            <a:ext cx="5516052" cy="350678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46E976-0DEA-4325-BA03-12EAFCC8A835}"/>
              </a:ext>
            </a:extLst>
          </p:cNvPr>
          <p:cNvSpPr/>
          <p:nvPr/>
        </p:nvSpPr>
        <p:spPr bwMode="auto">
          <a:xfrm>
            <a:off x="5562600" y="2082800"/>
            <a:ext cx="61341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25492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1803</TotalTime>
  <Words>1841</Words>
  <Application>Microsoft Office PowerPoint</Application>
  <PresentationFormat>Širokoúhlá obrazovka</PresentationFormat>
  <Paragraphs>132</Paragraphs>
  <Slides>50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Courier</vt:lpstr>
      <vt:lpstr>Tahoma</vt:lpstr>
      <vt:lpstr>Wingdings</vt:lpstr>
      <vt:lpstr>Prezentace_MU_CZ</vt:lpstr>
      <vt:lpstr>Photo Editor Photo</vt:lpstr>
      <vt:lpstr>E3000. Přenos chorob (epidemiologie, kontrola chorob, faktory patogenicity, virové, bakteriální, plísňové a parazitární choroby)</vt:lpstr>
      <vt:lpstr>Příčiny onemocnění</vt:lpstr>
      <vt:lpstr>Etiologie onemocnění</vt:lpstr>
      <vt:lpstr>Trojúhelník je založen na modelu přenosných nemocí</vt:lpstr>
      <vt:lpstr>Jak lze zastavit epidemie?</vt:lpstr>
      <vt:lpstr>Další důležité termíny epidemiologie</vt:lpstr>
      <vt:lpstr>Nemoci jsou klasifikovány podle infekčnosti a přenositelnosti</vt:lpstr>
      <vt:lpstr>Vertikální přenos infekčních přenosných nemocí</vt:lpstr>
      <vt:lpstr>Horizontální přenos infekčních přenosných nemocí</vt:lpstr>
      <vt:lpstr>Prezentace aplikace PowerPoint</vt:lpstr>
      <vt:lpstr>1. Přímý přenos:</vt:lpstr>
      <vt:lpstr>2. Nepřímý přenos: </vt:lpstr>
      <vt:lpstr>Onemocnění lze klasifikovat dle závažnosti a trvání:</vt:lpstr>
      <vt:lpstr>Vzorce onemocnění</vt:lpstr>
      <vt:lpstr>Přirozený průběh onemocnění</vt:lpstr>
      <vt:lpstr>4 Běžná stádia onemocnění</vt:lpstr>
      <vt:lpstr>Learning Check</vt:lpstr>
      <vt:lpstr>4 Běžná stádia onemocnění</vt:lpstr>
      <vt:lpstr>Learning Check</vt:lpstr>
      <vt:lpstr>Zobecněný příklad přirozené historie nemoci</vt:lpstr>
      <vt:lpstr>Identifikace případů</vt:lpstr>
      <vt:lpstr>Primární případ, indexový případ, pacient nula</vt:lpstr>
      <vt:lpstr>Sekundární případy</vt:lpstr>
      <vt:lpstr>Různé úrovně diagnostiky pro případy</vt:lpstr>
      <vt:lpstr>Různé úrovně diagnostiky</vt:lpstr>
      <vt:lpstr>Kategorie přenašečů nemocí</vt:lpstr>
      <vt:lpstr>5 Hlavních typů přenašečů</vt:lpstr>
      <vt:lpstr>Typy přenašečů</vt:lpstr>
      <vt:lpstr>Typy přenašečů</vt:lpstr>
      <vt:lpstr>Úrovně prevence nemocí</vt:lpstr>
      <vt:lpstr>Prezentace aplikace PowerPoint</vt:lpstr>
      <vt:lpstr>Prezentace aplikace PowerPoint</vt:lpstr>
      <vt:lpstr>          KEY Epi CONCEPT:             Stádní imunita</vt:lpstr>
      <vt:lpstr>Stádní imunita</vt:lpstr>
      <vt:lpstr>Stádní imunita</vt:lpstr>
      <vt:lpstr>Onemocnění, proti kterým lze očkovat</vt:lpstr>
      <vt:lpstr>Prezentace aplikace PowerPoint</vt:lpstr>
      <vt:lpstr>Prezentace aplikace PowerPoint</vt:lpstr>
      <vt:lpstr>Pojmy spojené s nástupem chorob a přenosem</vt:lpstr>
      <vt:lpstr>Prezentace aplikace PowerPoint</vt:lpstr>
      <vt:lpstr>Řetěz infekce</vt:lpstr>
      <vt:lpstr>Prezentace aplikace PowerPoint</vt:lpstr>
      <vt:lpstr>Formy nemocí</vt:lpstr>
      <vt:lpstr>Zkoumání infekčních chorob</vt:lpstr>
      <vt:lpstr>Kroky při zkoumání pandemie</vt:lpstr>
      <vt:lpstr>Determinanty ohniska onemocnění</vt:lpstr>
      <vt:lpstr>Prezentace aplikace PowerPoint</vt:lpstr>
      <vt:lpstr>Inkubační období</vt:lpstr>
      <vt:lpstr>Prezentace aplikace PowerPoint</vt:lpstr>
      <vt:lpstr>Eradikovaná či eradikovatelná onemocnění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</cp:lastModifiedBy>
  <cp:revision>50</cp:revision>
  <cp:lastPrinted>1601-01-01T00:00:00Z</cp:lastPrinted>
  <dcterms:created xsi:type="dcterms:W3CDTF">2020-10-16T08:40:46Z</dcterms:created>
  <dcterms:modified xsi:type="dcterms:W3CDTF">2022-10-11T06:18:38Z</dcterms:modified>
</cp:coreProperties>
</file>