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9"/>
  </p:notesMasterIdLst>
  <p:handoutMasterIdLst>
    <p:handoutMasterId r:id="rId50"/>
  </p:handoutMasterIdLst>
  <p:sldIdLst>
    <p:sldId id="256" r:id="rId2"/>
    <p:sldId id="312" r:id="rId3"/>
    <p:sldId id="260" r:id="rId4"/>
    <p:sldId id="261" r:id="rId5"/>
    <p:sldId id="302" r:id="rId6"/>
    <p:sldId id="303" r:id="rId7"/>
    <p:sldId id="304" r:id="rId8"/>
    <p:sldId id="305" r:id="rId9"/>
    <p:sldId id="306" r:id="rId10"/>
    <p:sldId id="286" r:id="rId11"/>
    <p:sldId id="287" r:id="rId12"/>
    <p:sldId id="307" r:id="rId13"/>
    <p:sldId id="308" r:id="rId14"/>
    <p:sldId id="309" r:id="rId15"/>
    <p:sldId id="285" r:id="rId16"/>
    <p:sldId id="288" r:id="rId17"/>
    <p:sldId id="289" r:id="rId18"/>
    <p:sldId id="290" r:id="rId19"/>
    <p:sldId id="291" r:id="rId20"/>
    <p:sldId id="292" r:id="rId21"/>
    <p:sldId id="293" r:id="rId22"/>
    <p:sldId id="294" r:id="rId23"/>
    <p:sldId id="295" r:id="rId24"/>
    <p:sldId id="296" r:id="rId25"/>
    <p:sldId id="297" r:id="rId26"/>
    <p:sldId id="298" r:id="rId27"/>
    <p:sldId id="318" r:id="rId28"/>
    <p:sldId id="319" r:id="rId29"/>
    <p:sldId id="320" r:id="rId30"/>
    <p:sldId id="321" r:id="rId31"/>
    <p:sldId id="299" r:id="rId32"/>
    <p:sldId id="300" r:id="rId33"/>
    <p:sldId id="266" r:id="rId34"/>
    <p:sldId id="314" r:id="rId35"/>
    <p:sldId id="268" r:id="rId36"/>
    <p:sldId id="280" r:id="rId37"/>
    <p:sldId id="270" r:id="rId38"/>
    <p:sldId id="271" r:id="rId39"/>
    <p:sldId id="275" r:id="rId40"/>
    <p:sldId id="276" r:id="rId41"/>
    <p:sldId id="277" r:id="rId42"/>
    <p:sldId id="282" r:id="rId43"/>
    <p:sldId id="279" r:id="rId44"/>
    <p:sldId id="315" r:id="rId45"/>
    <p:sldId id="317" r:id="rId46"/>
    <p:sldId id="316" r:id="rId47"/>
    <p:sldId id="313" r:id="rId4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AF3F"/>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102" autoAdjust="0"/>
    <p:restoredTop sz="96259" autoAdjust="0"/>
  </p:normalViewPr>
  <p:slideViewPr>
    <p:cSldViewPr snapToGrid="0">
      <p:cViewPr varScale="1">
        <p:scale>
          <a:sx n="60" d="100"/>
          <a:sy n="60" d="100"/>
        </p:scale>
        <p:origin x="38" y="61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latin typeface="Verdana Pro" panose="020B0604030504040204" pitchFamily="34" charset="0"/>
            </a:endParaRPr>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latin typeface="Verdana Pro" panose="020B0604030504040204" pitchFamily="34" charset="0"/>
            </a:endParaRPr>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latin typeface="Verdana Pro" panose="020B0604030504040204" pitchFamily="34" charset="0"/>
            </a:endParaRPr>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latin typeface="Verdana Pro" panose="020B0604030504040204" pitchFamily="34" charset="0"/>
              </a:rPr>
              <a:pPr/>
              <a:t>‹#›</a:t>
            </a:fld>
            <a:endParaRPr lang="cs-CZ" altLang="cs-CZ" dirty="0">
              <a:latin typeface="Verdana Pro" panose="020B0604030504040204" pitchFamily="34" charset="0"/>
            </a:endParaRPr>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Verdana Pro" panose="020B0604030504040204" pitchFamily="34"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Verdana Pro" panose="020B0604030504040204" pitchFamily="34"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a:p>
            <a:pPr lvl="3"/>
            <a:r>
              <a:rPr lang="cs-CZ" altLang="cs-CZ" dirty="0"/>
              <a:t>Čtvrtá úroveň</a:t>
            </a:r>
          </a:p>
          <a:p>
            <a:pPr lvl="4"/>
            <a:r>
              <a:rPr lang="cs-CZ" altLang="cs-CZ" dirty="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Verdana Pro" panose="020B0604030504040204" pitchFamily="34"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Verdana Pro" panose="020B0604030504040204" pitchFamily="34" charset="0"/>
              </a:defRPr>
            </a:lvl1pPr>
          </a:lstStyle>
          <a:p>
            <a:fld id="{061A6D36-8CFB-40FE-8D60-D2050488125D}" type="slidenum">
              <a:rPr lang="cs-CZ" altLang="cs-CZ" smtClean="0"/>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Verdana Pro" panose="020B0604030504040204" pitchFamily="34" charset="0"/>
        <a:ea typeface="+mn-ea"/>
        <a:cs typeface="+mn-cs"/>
      </a:defRPr>
    </a:lvl1pPr>
    <a:lvl2pPr marL="457200" algn="l" rtl="0" fontAlgn="base">
      <a:spcBef>
        <a:spcPct val="30000"/>
      </a:spcBef>
      <a:spcAft>
        <a:spcPct val="0"/>
      </a:spcAft>
      <a:defRPr kumimoji="1" sz="1200" kern="1200">
        <a:solidFill>
          <a:schemeClr val="tx1"/>
        </a:solidFill>
        <a:latin typeface="Verdana Pro" panose="020B0604030504040204" pitchFamily="34" charset="0"/>
        <a:ea typeface="+mn-ea"/>
        <a:cs typeface="+mn-cs"/>
      </a:defRPr>
    </a:lvl2pPr>
    <a:lvl3pPr marL="914400" algn="l" rtl="0" fontAlgn="base">
      <a:spcBef>
        <a:spcPct val="30000"/>
      </a:spcBef>
      <a:spcAft>
        <a:spcPct val="0"/>
      </a:spcAft>
      <a:defRPr kumimoji="1" sz="1200" kern="1200">
        <a:solidFill>
          <a:schemeClr val="tx1"/>
        </a:solidFill>
        <a:latin typeface="Verdana Pro" panose="020B0604030504040204" pitchFamily="34" charset="0"/>
        <a:ea typeface="+mn-ea"/>
        <a:cs typeface="+mn-cs"/>
      </a:defRPr>
    </a:lvl3pPr>
    <a:lvl4pPr marL="1371600" algn="l" rtl="0" fontAlgn="base">
      <a:spcBef>
        <a:spcPct val="30000"/>
      </a:spcBef>
      <a:spcAft>
        <a:spcPct val="0"/>
      </a:spcAft>
      <a:defRPr kumimoji="1" sz="1200" kern="1200">
        <a:solidFill>
          <a:schemeClr val="tx1"/>
        </a:solidFill>
        <a:latin typeface="Verdana Pro" panose="020B0604030504040204" pitchFamily="34" charset="0"/>
        <a:ea typeface="+mn-ea"/>
        <a:cs typeface="+mn-cs"/>
      </a:defRPr>
    </a:lvl4pPr>
    <a:lvl5pPr marL="1828800" algn="l" rtl="0" fontAlgn="base">
      <a:spcBef>
        <a:spcPct val="30000"/>
      </a:spcBef>
      <a:spcAft>
        <a:spcPct val="0"/>
      </a:spcAft>
      <a:defRPr kumimoji="1" sz="1200" kern="1200">
        <a:solidFill>
          <a:schemeClr val="tx1"/>
        </a:solidFill>
        <a:latin typeface="Verdana Pro"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6ED04E0-4EFF-4739-8B08-40AE22C5684C}" type="slidenum">
              <a:rPr lang="cs-CZ" smtClean="0"/>
              <a:pPr/>
              <a:t>36</a:t>
            </a:fld>
            <a:endParaRPr lang="cs-CZ"/>
          </a:p>
        </p:txBody>
      </p:sp>
    </p:spTree>
    <p:extLst>
      <p:ext uri="{BB962C8B-B14F-4D97-AF65-F5344CB8AC3E}">
        <p14:creationId xmlns:p14="http://schemas.microsoft.com/office/powerpoint/2010/main" val="2477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ea typeface="+mn-ea"/>
                <a:cs typeface="+mn-cs"/>
              </a:rPr>
              <a:t>Celogenomové</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asociační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studie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jsou</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užitečné</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nástroje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při</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identifikaci</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běžných</a:t>
            </a:r>
            <a:r>
              <a:rPr lang="en-US" sz="1200" kern="1200" dirty="0">
                <a:solidFill>
                  <a:schemeClr val="tx1"/>
                </a:solidFill>
                <a:effectLst/>
                <a:ea typeface="+mn-ea"/>
                <a:cs typeface="+mn-cs"/>
              </a:rPr>
              <a:t> variant </a:t>
            </a:r>
            <a:r>
              <a:rPr lang="en-US" sz="1200" kern="1200" dirty="0" err="1">
                <a:solidFill>
                  <a:schemeClr val="tx1"/>
                </a:solidFill>
                <a:effectLst/>
                <a:ea typeface="+mn-ea"/>
                <a:cs typeface="+mn-cs"/>
              </a:rPr>
              <a:t>přispívajících</a:t>
            </a:r>
            <a:r>
              <a:rPr lang="en-US" sz="1200" kern="1200" dirty="0">
                <a:solidFill>
                  <a:schemeClr val="tx1"/>
                </a:solidFill>
                <a:effectLst/>
                <a:ea typeface="+mn-ea"/>
                <a:cs typeface="+mn-cs"/>
              </a:rPr>
              <a:t> k </a:t>
            </a:r>
            <a:r>
              <a:rPr lang="en-US" sz="1200" kern="1200" dirty="0" err="1">
                <a:solidFill>
                  <a:schemeClr val="tx1"/>
                </a:solidFill>
                <a:effectLst/>
                <a:ea typeface="+mn-ea"/>
                <a:cs typeface="+mn-cs"/>
              </a:rPr>
              <a:t>dědičné</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součásti</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komplexních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onemocnění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Naprostá</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většina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takových</a:t>
            </a:r>
            <a:r>
              <a:rPr lang="en-US" sz="1200" kern="1200" dirty="0">
                <a:solidFill>
                  <a:schemeClr val="tx1"/>
                </a:solidFill>
                <a:effectLst/>
                <a:ea typeface="+mn-ea"/>
                <a:cs typeface="+mn-cs"/>
              </a:rPr>
              <a:t> variant </a:t>
            </a:r>
            <a:r>
              <a:rPr lang="en-US" sz="1200" kern="1200" dirty="0" err="1">
                <a:solidFill>
                  <a:schemeClr val="tx1"/>
                </a:solidFill>
                <a:effectLst/>
                <a:ea typeface="+mn-ea"/>
                <a:cs typeface="+mn-cs"/>
              </a:rPr>
              <a:t>má</a:t>
            </a:r>
            <a:r>
              <a:rPr lang="en-US" sz="1200" kern="1200" dirty="0">
                <a:solidFill>
                  <a:schemeClr val="tx1"/>
                </a:solidFill>
                <a:effectLst/>
                <a:ea typeface="+mn-ea"/>
                <a:cs typeface="+mn-cs"/>
              </a:rPr>
              <a:t> v </a:t>
            </a:r>
            <a:r>
              <a:rPr lang="en-US" sz="1200" kern="1200" dirty="0" err="1">
                <a:solidFill>
                  <a:schemeClr val="tx1"/>
                </a:solidFill>
                <a:effectLst/>
                <a:ea typeface="+mn-ea"/>
                <a:cs typeface="+mn-cs"/>
              </a:rPr>
              <a:t>nejlepším</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případě</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malý</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účinek</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i</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když</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působí</a:t>
            </a:r>
            <a:r>
              <a:rPr lang="en-US" sz="1200" kern="1200" dirty="0">
                <a:solidFill>
                  <a:schemeClr val="tx1"/>
                </a:solidFill>
                <a:effectLst/>
                <a:ea typeface="+mn-ea"/>
                <a:cs typeface="+mn-cs"/>
              </a:rPr>
              <a:t> v </a:t>
            </a:r>
            <a:r>
              <a:rPr lang="en-US" sz="1200" kern="1200" dirty="0" err="1">
                <a:solidFill>
                  <a:schemeClr val="tx1"/>
                </a:solidFill>
                <a:effectLst/>
                <a:ea typeface="+mn-ea"/>
                <a:cs typeface="+mn-cs"/>
              </a:rPr>
              <a:t>rámci</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určité</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kombinace</a:t>
            </a:r>
            <a:r>
              <a:rPr lang="en-US" sz="1200" kern="1200" dirty="0">
                <a:solidFill>
                  <a:schemeClr val="tx1"/>
                </a:solidFill>
                <a:effectLst/>
                <a:ea typeface="+mn-ea"/>
                <a:cs typeface="+mn-cs"/>
              </a:rPr>
              <a:t>, a </a:t>
            </a:r>
            <a:r>
              <a:rPr lang="en-US" sz="1200" kern="1200" dirty="0" err="1">
                <a:solidFill>
                  <a:schemeClr val="tx1"/>
                </a:solidFill>
                <a:effectLst/>
                <a:ea typeface="+mn-ea"/>
                <a:cs typeface="+mn-cs"/>
              </a:rPr>
              <a:t>jejich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celkový</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vliv</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na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variabilitu</a:t>
            </a:r>
            <a:r>
              <a:rPr lang="en-US" sz="1200" kern="1200" dirty="0">
                <a:solidFill>
                  <a:schemeClr val="tx1"/>
                </a:solidFill>
                <a:effectLst/>
                <a:ea typeface="+mn-ea"/>
                <a:cs typeface="+mn-cs"/>
              </a:rPr>
              <a:t> populace </a:t>
            </a:r>
            <a:r>
              <a:rPr lang="en-US" sz="1200" kern="1200" dirty="0" err="1">
                <a:solidFill>
                  <a:schemeClr val="tx1"/>
                </a:solidFill>
                <a:effectLst/>
                <a:ea typeface="+mn-ea"/>
                <a:cs typeface="+mn-cs"/>
              </a:rPr>
              <a:t>i</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predikční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robustnost</a:t>
            </a:r>
            <a:r>
              <a:rPr lang="en-US" sz="1200" kern="1200" dirty="0">
                <a:solidFill>
                  <a:schemeClr val="tx1"/>
                </a:solidFill>
                <a:effectLst/>
                <a:ea typeface="+mn-ea"/>
                <a:cs typeface="+mn-cs"/>
              </a:rPr>
              <a:t> pro </a:t>
            </a:r>
            <a:r>
              <a:rPr lang="en-US" sz="1200" kern="1200" dirty="0" err="1">
                <a:solidFill>
                  <a:schemeClr val="tx1"/>
                </a:solidFill>
                <a:effectLst/>
                <a:ea typeface="+mn-ea"/>
                <a:cs typeface="+mn-cs"/>
              </a:rPr>
              <a:t>odhad</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rizika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onemocnění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jsou</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malé</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Existuje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značný</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nesoulad</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mezi</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rozsahem</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celkové</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familiární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agregace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pozorované</a:t>
            </a:r>
            <a:r>
              <a:rPr lang="en-US" sz="1200" kern="1200" dirty="0">
                <a:solidFill>
                  <a:schemeClr val="tx1"/>
                </a:solidFill>
                <a:effectLst/>
                <a:ea typeface="+mn-ea"/>
                <a:cs typeface="+mn-cs"/>
              </a:rPr>
              <a:t> u </a:t>
            </a:r>
            <a:r>
              <a:rPr lang="en-US" sz="1200" kern="1200" dirty="0" err="1">
                <a:solidFill>
                  <a:schemeClr val="tx1"/>
                </a:solidFill>
                <a:effectLst/>
                <a:ea typeface="+mn-ea"/>
                <a:cs typeface="+mn-cs"/>
              </a:rPr>
              <a:t>mnoha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běžných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onemocnění</a:t>
            </a:r>
            <a:r>
              <a:rPr lang="en-US" sz="1200" kern="1200" dirty="0">
                <a:solidFill>
                  <a:schemeClr val="tx1"/>
                </a:solidFill>
                <a:effectLst/>
                <a:ea typeface="+mn-ea"/>
                <a:cs typeface="+mn-cs"/>
              </a:rPr>
              <a:t>  a </a:t>
            </a:r>
            <a:r>
              <a:rPr lang="en-US" sz="1200" kern="1200" dirty="0" err="1">
                <a:solidFill>
                  <a:schemeClr val="tx1"/>
                </a:solidFill>
                <a:effectLst/>
                <a:ea typeface="+mn-ea"/>
                <a:cs typeface="+mn-cs"/>
              </a:rPr>
              <a:t>rozsahem</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metabolických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odchylek</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které</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lze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přičíst</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dosud</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identifikovaným</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variantám</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Např</a:t>
            </a:r>
            <a:r>
              <a:rPr lang="en-US" sz="1200" kern="1200" dirty="0">
                <a:solidFill>
                  <a:schemeClr val="tx1"/>
                </a:solidFill>
                <a:effectLst/>
                <a:ea typeface="+mn-ea"/>
                <a:cs typeface="+mn-cs"/>
              </a:rPr>
              <a:t>. u </a:t>
            </a:r>
            <a:r>
              <a:rPr lang="en-US" sz="1200" kern="1200" dirty="0" err="1">
                <a:solidFill>
                  <a:schemeClr val="tx1"/>
                </a:solidFill>
                <a:effectLst/>
                <a:ea typeface="+mn-ea"/>
                <a:cs typeface="+mn-cs"/>
              </a:rPr>
              <a:t>diabetu</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typu</a:t>
            </a:r>
            <a:r>
              <a:rPr lang="en-US" sz="1200" kern="1200" dirty="0">
                <a:solidFill>
                  <a:schemeClr val="tx1"/>
                </a:solidFill>
                <a:effectLst/>
                <a:ea typeface="+mn-ea"/>
                <a:cs typeface="+mn-cs"/>
              </a:rPr>
              <a:t> 2, </a:t>
            </a:r>
            <a:r>
              <a:rPr lang="en-US" sz="1200" kern="1200" dirty="0" err="1">
                <a:solidFill>
                  <a:schemeClr val="tx1"/>
                </a:solidFill>
                <a:effectLst/>
                <a:ea typeface="+mn-ea"/>
                <a:cs typeface="+mn-cs"/>
              </a:rPr>
              <a:t>zodpovídají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známé</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varianty</a:t>
            </a:r>
            <a:r>
              <a:rPr lang="en-US" sz="1200" kern="1200" dirty="0">
                <a:solidFill>
                  <a:schemeClr val="tx1"/>
                </a:solidFill>
                <a:effectLst/>
                <a:ea typeface="+mn-ea"/>
                <a:cs typeface="+mn-cs"/>
              </a:rPr>
              <a:t> u </a:t>
            </a:r>
            <a:r>
              <a:rPr lang="en-US" sz="1200" kern="1200" dirty="0" err="1">
                <a:solidFill>
                  <a:schemeClr val="tx1"/>
                </a:solidFill>
                <a:effectLst/>
                <a:ea typeface="+mn-ea"/>
                <a:cs typeface="+mn-cs"/>
              </a:rPr>
              <a:t>evropanů</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společně</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za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relativní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riziko</a:t>
            </a:r>
            <a:r>
              <a:rPr lang="en-US" sz="1200" kern="1200" dirty="0">
                <a:solidFill>
                  <a:schemeClr val="tx1"/>
                </a:solidFill>
                <a:effectLst/>
                <a:ea typeface="+mn-ea"/>
                <a:cs typeface="+mn-cs"/>
              </a:rPr>
              <a:t> u </a:t>
            </a:r>
            <a:r>
              <a:rPr lang="en-US" sz="1200" kern="1200" dirty="0" err="1">
                <a:solidFill>
                  <a:schemeClr val="tx1"/>
                </a:solidFill>
                <a:effectLst/>
                <a:ea typeface="+mn-ea"/>
                <a:cs typeface="+mn-cs"/>
              </a:rPr>
              <a:t>sourozenců</a:t>
            </a:r>
            <a:r>
              <a:rPr lang="en-US" sz="1200" kern="1200" dirty="0">
                <a:solidFill>
                  <a:schemeClr val="tx1"/>
                </a:solidFill>
                <a:effectLst/>
                <a:ea typeface="+mn-ea"/>
                <a:cs typeface="+mn-cs"/>
              </a:rPr>
              <a:t> 1,07, </a:t>
            </a:r>
            <a:r>
              <a:rPr lang="en-US" sz="1200" kern="1200" dirty="0" err="1">
                <a:solidFill>
                  <a:schemeClr val="tx1"/>
                </a:solidFill>
                <a:effectLst/>
                <a:ea typeface="+mn-ea"/>
                <a:cs typeface="+mn-cs"/>
              </a:rPr>
              <a:t>což</a:t>
            </a:r>
            <a:r>
              <a:rPr lang="en-US" sz="1200" kern="1200" dirty="0">
                <a:solidFill>
                  <a:schemeClr val="tx1"/>
                </a:solidFill>
                <a:effectLst/>
                <a:ea typeface="+mn-ea"/>
                <a:cs typeface="+mn-cs"/>
              </a:rPr>
              <a:t> je </a:t>
            </a:r>
            <a:r>
              <a:rPr lang="en-US" sz="1200" kern="1200" dirty="0" err="1">
                <a:solidFill>
                  <a:schemeClr val="tx1"/>
                </a:solidFill>
                <a:effectLst/>
                <a:ea typeface="+mn-ea"/>
                <a:cs typeface="+mn-cs"/>
              </a:rPr>
              <a:t>významně</a:t>
            </a:r>
            <a:r>
              <a:rPr lang="en-US" sz="1200" kern="1200" dirty="0">
                <a:solidFill>
                  <a:schemeClr val="tx1"/>
                </a:solidFill>
                <a:effectLst/>
                <a:ea typeface="+mn-ea"/>
                <a:cs typeface="+mn-cs"/>
              </a:rPr>
              <a:t> pod </a:t>
            </a:r>
            <a:r>
              <a:rPr lang="en-US" sz="1200" kern="1200" dirty="0" err="1">
                <a:solidFill>
                  <a:schemeClr val="tx1"/>
                </a:solidFill>
                <a:effectLst/>
                <a:ea typeface="+mn-ea"/>
                <a:cs typeface="+mn-cs"/>
              </a:rPr>
              <a:t>úrovní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empiricky</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stanovené</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relativního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rizika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sourozenců</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pozorovaného</a:t>
            </a:r>
            <a:r>
              <a:rPr lang="en-US" sz="1200" kern="1200" dirty="0">
                <a:solidFill>
                  <a:schemeClr val="tx1"/>
                </a:solidFill>
                <a:effectLst/>
                <a:ea typeface="+mn-ea"/>
                <a:cs typeface="+mn-cs"/>
              </a:rPr>
              <a:t> v </a:t>
            </a:r>
            <a:r>
              <a:rPr lang="en-US" sz="1200" kern="1200" dirty="0" err="1">
                <a:solidFill>
                  <a:schemeClr val="tx1"/>
                </a:solidFill>
                <a:effectLst/>
                <a:ea typeface="+mn-ea"/>
                <a:cs typeface="+mn-cs"/>
              </a:rPr>
              <a:t>epidemiologických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studiích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které</a:t>
            </a:r>
            <a:r>
              <a:rPr lang="en-US" sz="1200" kern="1200" dirty="0">
                <a:solidFill>
                  <a:schemeClr val="tx1"/>
                </a:solidFill>
                <a:effectLst/>
                <a:ea typeface="+mn-ea"/>
                <a:cs typeface="+mn-cs"/>
              </a:rPr>
              <a:t> se </a:t>
            </a:r>
            <a:r>
              <a:rPr lang="en-US" sz="1200" kern="1200" dirty="0" err="1">
                <a:solidFill>
                  <a:schemeClr val="tx1"/>
                </a:solidFill>
                <a:effectLst/>
                <a:ea typeface="+mn-ea"/>
                <a:cs typeface="+mn-cs"/>
              </a:rPr>
              <a:t>blíží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třem</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Ačkoli</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identifikace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dalších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rizikových</a:t>
            </a:r>
            <a:r>
              <a:rPr lang="en-US" sz="1200" kern="1200" dirty="0">
                <a:solidFill>
                  <a:schemeClr val="tx1"/>
                </a:solidFill>
                <a:effectLst/>
                <a:ea typeface="+mn-ea"/>
                <a:cs typeface="+mn-cs"/>
              </a:rPr>
              <a:t> variant (</a:t>
            </a:r>
            <a:r>
              <a:rPr lang="en-US" sz="1200" kern="1200" dirty="0" err="1">
                <a:solidFill>
                  <a:schemeClr val="tx1"/>
                </a:solidFill>
                <a:effectLst/>
                <a:ea typeface="+mn-ea"/>
                <a:cs typeface="+mn-cs"/>
              </a:rPr>
              <a:t>jak</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ve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známých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lokusech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tak</a:t>
            </a:r>
            <a:r>
              <a:rPr lang="en-US" sz="1200" kern="1200" dirty="0">
                <a:solidFill>
                  <a:schemeClr val="tx1"/>
                </a:solidFill>
                <a:effectLst/>
                <a:ea typeface="+mn-ea"/>
                <a:cs typeface="+mn-cs"/>
              </a:rPr>
              <a:t> v </a:t>
            </a:r>
            <a:r>
              <a:rPr lang="en-US" sz="1200" kern="1200" dirty="0" err="1">
                <a:solidFill>
                  <a:schemeClr val="tx1"/>
                </a:solidFill>
                <a:effectLst/>
                <a:ea typeface="+mn-ea"/>
                <a:cs typeface="+mn-cs"/>
              </a:rPr>
              <a:t>zatím</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neidentifikovaných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oblastech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může</a:t>
            </a:r>
            <a:r>
              <a:rPr lang="en-US" sz="1200" kern="1200" dirty="0">
                <a:solidFill>
                  <a:schemeClr val="tx1"/>
                </a:solidFill>
                <a:effectLst/>
                <a:ea typeface="+mn-ea"/>
                <a:cs typeface="+mn-cs"/>
              </a:rPr>
              <a:t> do </a:t>
            </a:r>
            <a:r>
              <a:rPr lang="en-US" sz="1200" kern="1200" dirty="0" err="1">
                <a:solidFill>
                  <a:schemeClr val="tx1"/>
                </a:solidFill>
                <a:effectLst/>
                <a:ea typeface="+mn-ea"/>
                <a:cs typeface="+mn-cs"/>
              </a:rPr>
              <a:t>určité</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míry</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tento</a:t>
            </a:r>
            <a:r>
              <a:rPr lang="en-US" sz="1200" kern="1200" dirty="0">
                <a:solidFill>
                  <a:schemeClr val="tx1"/>
                </a:solidFill>
                <a:effectLst/>
                <a:ea typeface="+mn-ea"/>
                <a:cs typeface="+mn-cs"/>
              </a:rPr>
              <a:t> deficit </a:t>
            </a:r>
            <a:r>
              <a:rPr lang="en-US" sz="1200" kern="1200" dirty="0" err="1">
                <a:solidFill>
                  <a:schemeClr val="tx1"/>
                </a:solidFill>
                <a:effectLst/>
                <a:ea typeface="+mn-ea"/>
                <a:cs typeface="+mn-cs"/>
              </a:rPr>
              <a:t>snížit</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zdá</a:t>
            </a:r>
            <a:r>
              <a:rPr lang="en-US" sz="1200" kern="1200" dirty="0">
                <a:solidFill>
                  <a:schemeClr val="tx1"/>
                </a:solidFill>
                <a:effectLst/>
                <a:ea typeface="+mn-ea"/>
                <a:cs typeface="+mn-cs"/>
              </a:rPr>
              <a:t> se, </a:t>
            </a:r>
            <a:r>
              <a:rPr lang="en-US" sz="1200" kern="1200" dirty="0" err="1">
                <a:solidFill>
                  <a:schemeClr val="tx1"/>
                </a:solidFill>
                <a:effectLst/>
                <a:ea typeface="+mn-ea"/>
                <a:cs typeface="+mn-cs"/>
              </a:rPr>
              <a:t>že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podle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nejnovější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hypotézy</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chybějící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dědičnosti</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může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být</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významná</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část</a:t>
            </a:r>
            <a:r>
              <a:rPr lang="en-US" sz="1200" kern="1200" dirty="0">
                <a:solidFill>
                  <a:schemeClr val="tx1"/>
                </a:solidFill>
                <a:effectLst/>
                <a:ea typeface="+mn-ea"/>
                <a:cs typeface="+mn-cs"/>
              </a:rPr>
              <a:t> “heritability” </a:t>
            </a:r>
            <a:r>
              <a:rPr lang="en-US" sz="1200" kern="1200" dirty="0" err="1">
                <a:solidFill>
                  <a:schemeClr val="tx1"/>
                </a:solidFill>
                <a:effectLst/>
                <a:ea typeface="+mn-ea"/>
                <a:cs typeface="+mn-cs"/>
              </a:rPr>
              <a:t>znaků</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přičtena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genetickým</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efektům</a:t>
            </a:r>
            <a:r>
              <a:rPr lang="en-US" sz="1200" kern="1200" dirty="0">
                <a:solidFill>
                  <a:schemeClr val="tx1"/>
                </a:solidFill>
                <a:effectLst/>
                <a:ea typeface="+mn-ea"/>
                <a:cs typeface="+mn-cs"/>
              </a:rPr>
              <a:t> s </a:t>
            </a:r>
            <a:r>
              <a:rPr lang="en-US" sz="1200" kern="1200" dirty="0" err="1">
                <a:solidFill>
                  <a:schemeClr val="tx1"/>
                </a:solidFill>
                <a:effectLst/>
                <a:ea typeface="+mn-ea"/>
                <a:cs typeface="+mn-cs"/>
              </a:rPr>
              <a:t>intermediární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penetrancí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které</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odolávají</a:t>
            </a:r>
            <a:r>
              <a:rPr lang="en-US" sz="1200" kern="1200" dirty="0">
                <a:solidFill>
                  <a:schemeClr val="tx1"/>
                </a:solidFill>
                <a:effectLst/>
                <a:ea typeface="+mn-ea"/>
                <a:cs typeface="+mn-cs"/>
              </a:rPr>
              <a:t> z </a:t>
            </a:r>
            <a:r>
              <a:rPr lang="en-US" sz="1200" kern="1200" dirty="0" err="1">
                <a:solidFill>
                  <a:schemeClr val="tx1"/>
                </a:solidFill>
                <a:effectLst/>
                <a:ea typeface="+mn-ea"/>
                <a:cs typeface="+mn-cs"/>
              </a:rPr>
              <a:t>velké</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části</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konvenčním</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přístupům</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populační</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genetiky</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komplexních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chorob</a:t>
            </a:r>
            <a:r>
              <a:rPr lang="en-US" sz="1200" kern="1200" dirty="0">
                <a:solidFill>
                  <a:schemeClr val="tx1"/>
                </a:solidFill>
                <a:effectLst/>
                <a:ea typeface="+mn-ea"/>
                <a:cs typeface="+mn-cs"/>
              </a:rPr>
              <a:t>. </a:t>
            </a:r>
            <a:endParaRPr lang="cs-CZ" sz="1200" kern="1200" dirty="0">
              <a:solidFill>
                <a:schemeClr val="tx1"/>
              </a:solidFill>
              <a:effectLs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D6155168-0E8F-4058-9F27-A2110C0F8A90}" type="slidenum">
              <a:rPr lang="cs-CZ" smtClean="0"/>
              <a:t>47</a:t>
            </a:fld>
            <a:endParaRPr lang="cs-CZ"/>
          </a:p>
        </p:txBody>
      </p:sp>
    </p:spTree>
    <p:extLst>
      <p:ext uri="{BB962C8B-B14F-4D97-AF65-F5344CB8AC3E}">
        <p14:creationId xmlns:p14="http://schemas.microsoft.com/office/powerpoint/2010/main" val="479337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noProof="0"/>
              <a:t>Kliknutím lze upravit styl.</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5599" y="414000"/>
            <a:ext cx="1543745"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Verdana Pro" panose="020B060403050404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Kliknutím můžete upravit styl předlohy.</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5599" y="414000"/>
            <a:ext cx="1543745"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p:nvPr>
        </p:nvSpPr>
        <p:spPr>
          <a:xfrm>
            <a:off x="398502" y="2900365"/>
            <a:ext cx="5246518" cy="1171580"/>
          </a:xfrm>
        </p:spPr>
        <p:txBody>
          <a:bodyPr anchor="t"/>
          <a:lstStyle>
            <a:lvl1pPr algn="l">
              <a:lnSpc>
                <a:spcPts val="4400"/>
              </a:lnSpc>
              <a:defRPr sz="4400">
                <a:solidFill>
                  <a:srgbClr val="0000DC"/>
                </a:solidFill>
              </a:defRPr>
            </a:lvl1pPr>
          </a:lstStyle>
          <a:p>
            <a:r>
              <a:rPr lang="cs-CZ"/>
              <a:t>Kliknutím lze upravit styl.</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p:nvPr>
        </p:nvSpPr>
        <p:spPr>
          <a:xfrm>
            <a:off x="398502" y="4116402"/>
            <a:ext cx="5246518" cy="698497"/>
          </a:xfrm>
        </p:spPr>
        <p:txBody>
          <a:bodyPr anchor="t"/>
          <a:lstStyle>
            <a:lvl1pPr marL="0" indent="0" algn="l">
              <a:buNone/>
              <a:defRPr lang="cs-CZ" sz="2400" b="0" dirty="0">
                <a:solidFill>
                  <a:srgbClr val="0000DC"/>
                </a:solidFill>
                <a:latin typeface="Verdana Pro" panose="020B060403050404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Kliknutím můžete upravit styl předlohy.</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Verdana Pro" panose="020B060403050404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Kliknutím můžete upravit styl předlohy.</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217" y="414868"/>
            <a:ext cx="1542508"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5246518"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5246518" cy="698497"/>
          </a:xfrm>
        </p:spPr>
        <p:txBody>
          <a:bodyPr anchor="t"/>
          <a:lstStyle>
            <a:lvl1pPr marL="0" indent="0" algn="l">
              <a:buNone/>
              <a:defRPr lang="cs-CZ" sz="2400" b="0" dirty="0">
                <a:solidFill>
                  <a:schemeClr val="bg1"/>
                </a:solidFill>
                <a:latin typeface="Verdana Pro" panose="020B060403050404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Kliknutím můžete upravit styl předlohy.</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217" y="414868"/>
            <a:ext cx="1542508"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480" y="6048047"/>
            <a:ext cx="865012"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p:nvPr>
        </p:nvSpPr>
        <p:spPr>
          <a:xfrm>
            <a:off x="720000" y="6040795"/>
            <a:ext cx="8555976" cy="510831"/>
          </a:xfrm>
        </p:spPr>
        <p:txBody>
          <a:bodyPr lIns="0" tIns="0" rIns="0" bIns="0" numCol="1" spcCol="324000">
            <a:noAutofit/>
          </a:bodyPr>
          <a:lstStyle>
            <a:lvl1pPr algn="l">
              <a:lnSpc>
                <a:spcPts val="1800"/>
              </a:lnSpc>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8757" y="2014648"/>
            <a:ext cx="4094486"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lvl2pPr>
              <a:defRPr>
                <a:latin typeface="Verdana Pro" panose="020B0604030504040204" pitchFamily="34" charset="0"/>
              </a:defRPr>
            </a:lvl2pPr>
            <a:lvl3pPr>
              <a:defRPr>
                <a:latin typeface="Verdana Pro" panose="020B0604030504040204" pitchFamily="34" charset="0"/>
              </a:defRPr>
            </a:lvl3pPr>
            <a:lvl4pPr>
              <a:defRPr>
                <a:latin typeface="Verdana Pro" panose="020B0604030504040204" pitchFamily="34" charset="0"/>
              </a:defRPr>
            </a:lvl4pPr>
            <a:lvl5pPr>
              <a:defRPr>
                <a:latin typeface="Verdana Pro" panose="020B0604030504040204" pitchFamily="34" charset="0"/>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lvl1pPr>
              <a:defRPr>
                <a:latin typeface="Verdana Pro" panose="020B0604030504040204" pitchFamily="34" charset="0"/>
              </a:defRPr>
            </a:lvl1pPr>
          </a:lstStyle>
          <a:p>
            <a:fld id="{48A87A34-81AB-432B-8DAE-1953F412C126}" type="datetimeFigureOut">
              <a:rPr lang="en-US" smtClean="0"/>
              <a:pPr/>
              <a:t>9/27/2022</a:t>
            </a:fld>
            <a:endParaRPr lang="en-US" dirty="0"/>
          </a:p>
        </p:txBody>
      </p:sp>
      <p:sp>
        <p:nvSpPr>
          <p:cNvPr id="5" name="Footer Placeholder 4"/>
          <p:cNvSpPr>
            <a:spLocks noGrp="1"/>
          </p:cNvSpPr>
          <p:nvPr>
            <p:ph type="ftr" sz="quarter" idx="11"/>
          </p:nvPr>
        </p:nvSpPr>
        <p:spPr/>
        <p:txBody>
          <a:bodyPr/>
          <a:lstStyle/>
          <a:p>
            <a:r>
              <a:rPr lang="cs-CZ"/>
              <a:t>Zápatí prezentace</a:t>
            </a:r>
            <a:endParaRPr lang="cs-CZ" dirty="0"/>
          </a:p>
        </p:txBody>
      </p:sp>
      <p:sp>
        <p:nvSpPr>
          <p:cNvPr id="6" name="Slide Number Placeholder 5"/>
          <p:cNvSpPr>
            <a:spLocks noGrp="1"/>
          </p:cNvSpPr>
          <p:nvPr>
            <p:ph type="sldNum" sz="quarter" idx="12"/>
          </p:nvPr>
        </p:nvSpPr>
        <p:spPr/>
        <p:txBody>
          <a:bodyPr/>
          <a:lstStyle/>
          <a:p>
            <a:fld id="{0DE708CC-0C3F-4567-9698-B54C0F35BD31}" type="slidenum">
              <a:rPr lang="cs-CZ" altLang="cs-CZ" smtClean="0"/>
              <a:pPr/>
              <a:t>‹#›</a:t>
            </a:fld>
            <a:endParaRPr lang="cs-CZ" altLang="cs-CZ"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025490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lvl2pPr>
              <a:defRPr>
                <a:latin typeface="Verdana Pro" panose="020B0604030504040204" pitchFamily="34" charset="0"/>
              </a:defRPr>
            </a:lvl2pPr>
            <a:lvl3pPr>
              <a:defRPr>
                <a:latin typeface="Verdana Pro" panose="020B0604030504040204" pitchFamily="34" charset="0"/>
              </a:defRPr>
            </a:lvl3pPr>
            <a:lvl4pPr>
              <a:defRPr>
                <a:latin typeface="Verdana Pro" panose="020B0604030504040204" pitchFamily="34" charset="0"/>
              </a:defRPr>
            </a:lvl4pPr>
            <a:lvl5pPr>
              <a:defRPr>
                <a:latin typeface="Verdana Pro" panose="020B0604030504040204" pitchFamily="34" charset="0"/>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lvl2pPr>
              <a:defRPr>
                <a:latin typeface="Verdana Pro" panose="020B0604030504040204" pitchFamily="34" charset="0"/>
              </a:defRPr>
            </a:lvl2pPr>
            <a:lvl3pPr>
              <a:defRPr>
                <a:latin typeface="Verdana Pro" panose="020B0604030504040204" pitchFamily="34" charset="0"/>
              </a:defRPr>
            </a:lvl3pPr>
            <a:lvl4pPr>
              <a:defRPr>
                <a:latin typeface="Verdana Pro" panose="020B0604030504040204" pitchFamily="34" charset="0"/>
              </a:defRPr>
            </a:lvl4pPr>
            <a:lvl5pPr>
              <a:defRPr>
                <a:latin typeface="Verdana Pro" panose="020B0604030504040204" pitchFamily="34" charset="0"/>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Date Placeholder 4"/>
          <p:cNvSpPr>
            <a:spLocks noGrp="1"/>
          </p:cNvSpPr>
          <p:nvPr>
            <p:ph type="dt" sz="half" idx="10"/>
          </p:nvPr>
        </p:nvSpPr>
        <p:spPr/>
        <p:txBody>
          <a:bodyPr/>
          <a:lstStyle>
            <a:lvl1pPr>
              <a:defRPr>
                <a:latin typeface="Verdana Pro" panose="020B0604030504040204" pitchFamily="34" charset="0"/>
              </a:defRPr>
            </a:lvl1pPr>
          </a:lstStyle>
          <a:p>
            <a:endParaRPr lang="cs-CZ"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911653D-DDBB-4F81-B605-3CF162947F0E}" type="slidenum">
              <a:rPr lang="cs-CZ" smtClean="0"/>
              <a:pPr/>
              <a:t>‹#›</a:t>
            </a:fld>
            <a:endParaRPr lang="cs-CZ"/>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229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Verdana Pro" panose="020B0604030504040204" pitchFamily="34" charset="0"/>
              </a:defRPr>
            </a:lvl2pPr>
            <a:lvl3pPr marL="914400" indent="0">
              <a:lnSpc>
                <a:spcPct val="100000"/>
              </a:lnSpc>
              <a:buNone/>
              <a:defRPr sz="1600">
                <a:latin typeface="Verdana Pro" panose="020B060403050404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adpis bez obsah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sz="2500" b="1">
                <a:latin typeface="Verdana Pro" panose="020B0604030504040204" pitchFamily="34" charset="0"/>
                <a:cs typeface="Calibri" panose="020F0502020204030204" pitchFamily="34" charset="0"/>
              </a:defRPr>
            </a:lvl1pPr>
          </a:lstStyle>
          <a:p>
            <a:r>
              <a:rPr lang="cs-CZ" dirty="0"/>
              <a:t>Klepnutím lze upravit styl předlohy nadpisů.</a:t>
            </a:r>
          </a:p>
        </p:txBody>
      </p:sp>
      <p:sp>
        <p:nvSpPr>
          <p:cNvPr id="4" name="Zástupný symbol pro datum 3"/>
          <p:cNvSpPr>
            <a:spLocks noGrp="1"/>
          </p:cNvSpPr>
          <p:nvPr>
            <p:ph type="dt" sz="half" idx="10"/>
          </p:nvPr>
        </p:nvSpPr>
        <p:spPr/>
        <p:txBody>
          <a:bodyPr/>
          <a:lstStyle>
            <a:lvl1pPr>
              <a:defRPr>
                <a:latin typeface="Verdana Pro" panose="020B0604030504040204" pitchFamily="34" charset="0"/>
              </a:defRPr>
            </a:lvl1pPr>
          </a:lstStyle>
          <a:p>
            <a:pPr>
              <a:defRPr/>
            </a:pPr>
            <a:fld id="{2F8614BE-874F-4479-BE65-FB748DF86D32}" type="datetimeFigureOut">
              <a:rPr lang="cs-CZ" smtClean="0"/>
              <a:pPr>
                <a:defRPr/>
              </a:pPr>
              <a:t>27.09.2022</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9C11169-B049-4B27-8F87-53FC0F114F2A}" type="slidenum">
              <a:rPr lang="cs-CZ"/>
              <a:pPr>
                <a:defRPr/>
              </a:pPr>
              <a:t>‹#›</a:t>
            </a:fld>
            <a:endParaRPr lang="cs-CZ"/>
          </a:p>
        </p:txBody>
      </p:sp>
    </p:spTree>
    <p:extLst>
      <p:ext uri="{BB962C8B-B14F-4D97-AF65-F5344CB8AC3E}">
        <p14:creationId xmlns:p14="http://schemas.microsoft.com/office/powerpoint/2010/main" val="57108540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Verdana Pro" panose="020B0604030504040204" pitchFamily="34" charset="0"/>
              </a:defRPr>
            </a:lvl2pPr>
            <a:lvl3pPr marL="914400" indent="0">
              <a:lnSpc>
                <a:spcPct val="100000"/>
              </a:lnSpc>
              <a:buNone/>
              <a:defRPr sz="1600">
                <a:latin typeface="Verdana Pro" panose="020B060403050404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Verdana Pro" panose="020B0604030504040204" pitchFamily="34" charset="0"/>
              </a:defRPr>
            </a:lvl2pPr>
            <a:lvl3pPr marL="914400" indent="0">
              <a:lnSpc>
                <a:spcPct val="100000"/>
              </a:lnSpc>
              <a:buNone/>
              <a:defRPr sz="1600">
                <a:latin typeface="Verdana Pro" panose="020B060403050404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Verdana Pro" panose="020B0604030504040204" pitchFamily="34" charset="0"/>
              </a:defRPr>
            </a:lvl2pPr>
            <a:lvl3pPr marL="914400" indent="0">
              <a:lnSpc>
                <a:spcPct val="100000"/>
              </a:lnSpc>
              <a:buNone/>
              <a:defRPr sz="1600">
                <a:latin typeface="Verdana Pro" panose="020B060403050404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Verdana Pro" panose="020B0604030504040204" pitchFamily="34" charset="0"/>
              </a:defRPr>
            </a:lvl2pPr>
            <a:lvl3pPr marL="914400" indent="0">
              <a:lnSpc>
                <a:spcPct val="100000"/>
              </a:lnSpc>
              <a:buNone/>
              <a:defRPr sz="1600">
                <a:latin typeface="Verdana Pro" panose="020B060403050404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Verdana Pro" panose="020B0604030504040204" pitchFamily="34" charset="0"/>
              </a:defRPr>
            </a:lvl2pPr>
            <a:lvl3pPr marL="914400" indent="0">
              <a:lnSpc>
                <a:spcPct val="100000"/>
              </a:lnSpc>
              <a:buNone/>
              <a:defRPr sz="1600">
                <a:latin typeface="Verdana Pro" panose="020B060403050404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Verdana Pro" panose="020B0604030504040204" pitchFamily="34" charset="0"/>
              </a:defRPr>
            </a:lvl1pPr>
          </a:lstStyle>
          <a:p>
            <a:r>
              <a:rPr lang="cs-CZ" dirty="0"/>
              <a:t>Zápatí prezentace</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Verdana Pro" panose="020B0604030504040204" pitchFamily="34" charset="0"/>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endParaRPr lang="cs-CZ" noProof="0" dirty="0"/>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Lst>
  <p:hf hdr="0" dt="0"/>
  <p:txStyles>
    <p:titleStyle>
      <a:lvl1pPr algn="l" rtl="0" eaLnBrk="1" fontAlgn="base" hangingPunct="1">
        <a:lnSpc>
          <a:spcPts val="4000"/>
        </a:lnSpc>
        <a:spcBef>
          <a:spcPct val="0"/>
        </a:spcBef>
        <a:spcAft>
          <a:spcPct val="0"/>
        </a:spcAft>
        <a:defRPr sz="4000" b="1">
          <a:solidFill>
            <a:schemeClr val="tx2"/>
          </a:solidFill>
          <a:latin typeface="Verdana Pro" panose="020B060403050404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14000"/>
        </a:lnSpc>
        <a:spcBef>
          <a:spcPts val="0"/>
        </a:spcBef>
        <a:spcAft>
          <a:spcPct val="0"/>
        </a:spcAft>
        <a:buClr>
          <a:schemeClr val="tx2"/>
        </a:buClr>
        <a:buSzPct val="100000"/>
        <a:buFontTx/>
        <a:buNone/>
        <a:defRPr sz="2800" b="0">
          <a:solidFill>
            <a:schemeClr val="tx1"/>
          </a:solidFill>
          <a:latin typeface="Verdana Pro" panose="020B060403050404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file:///C:\1ZAL\ZDRAVI\OBR3.GIF" TargetMode="External"/><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file:///C:\1ZAL\ZDRAVI\obr4.gif" TargetMode="External"/><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1.bin"/><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2.bin"/><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1D1231-F001-4B2B-9905-6DA1EA603246}"/>
              </a:ext>
            </a:extLst>
          </p:cNvPr>
          <p:cNvSpPr>
            <a:spLocks noGrp="1"/>
          </p:cNvSpPr>
          <p:nvPr>
            <p:ph type="ctrTitle"/>
          </p:nvPr>
        </p:nvSpPr>
        <p:spPr>
          <a:xfrm>
            <a:off x="415200" y="1772901"/>
            <a:ext cx="11361600" cy="1171580"/>
          </a:xfrm>
        </p:spPr>
        <p:txBody>
          <a:bodyPr>
            <a:normAutofit/>
          </a:bodyPr>
          <a:lstStyle/>
          <a:p>
            <a:r>
              <a:rPr lang="cs-CZ" dirty="0"/>
              <a:t>E3000 Příčiny chorob – stavy zdraví a nemoci</a:t>
            </a:r>
          </a:p>
        </p:txBody>
      </p:sp>
      <p:sp>
        <p:nvSpPr>
          <p:cNvPr id="3" name="Podnadpis 2">
            <a:extLst>
              <a:ext uri="{FF2B5EF4-FFF2-40B4-BE49-F238E27FC236}">
                <a16:creationId xmlns:a16="http://schemas.microsoft.com/office/drawing/2014/main" id="{2CFE3C69-E305-4172-B844-B863ECF3538C}"/>
              </a:ext>
            </a:extLst>
          </p:cNvPr>
          <p:cNvSpPr>
            <a:spLocks noGrp="1"/>
          </p:cNvSpPr>
          <p:nvPr>
            <p:ph type="subTitle" idx="1"/>
          </p:nvPr>
        </p:nvSpPr>
        <p:spPr>
          <a:xfrm>
            <a:off x="415200" y="4708684"/>
            <a:ext cx="11361600" cy="698497"/>
          </a:xfrm>
        </p:spPr>
        <p:txBody>
          <a:bodyPr/>
          <a:lstStyle/>
          <a:p>
            <a:r>
              <a:rPr lang="cs-CZ" dirty="0"/>
              <a:t>Julie Dobrovolná, RECETOX</a:t>
            </a:r>
          </a:p>
        </p:txBody>
      </p:sp>
    </p:spTree>
    <p:extLst>
      <p:ext uri="{BB962C8B-B14F-4D97-AF65-F5344CB8AC3E}">
        <p14:creationId xmlns:p14="http://schemas.microsoft.com/office/powerpoint/2010/main" val="406436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374533" y="2020736"/>
            <a:ext cx="10098667" cy="6165850"/>
          </a:xfrm>
        </p:spPr>
        <p:txBody>
          <a:bodyPr/>
          <a:lstStyle/>
          <a:p>
            <a:pPr algn="just">
              <a:lnSpc>
                <a:spcPct val="80000"/>
              </a:lnSpc>
            </a:pPr>
            <a:r>
              <a:rPr lang="cs-CZ" sz="2400" b="1" dirty="0">
                <a:effectLst>
                  <a:outerShdw blurRad="38100" dist="38100" dir="2700000" algn="tl">
                    <a:srgbClr val="C0C0C0"/>
                  </a:outerShdw>
                </a:effectLst>
              </a:rPr>
              <a:t>"</a:t>
            </a:r>
            <a:r>
              <a:rPr lang="cs-CZ" sz="2400" dirty="0"/>
              <a:t>Zdraví není jen absence nemoci či poruchy, ale je to komplexní stav tělesné, duševní i sociální pohody („</a:t>
            </a:r>
            <a:r>
              <a:rPr lang="cs-CZ" sz="2400" dirty="0" err="1"/>
              <a:t>well-being</a:t>
            </a:r>
            <a:r>
              <a:rPr lang="cs-CZ" sz="2400" dirty="0"/>
              <a:t>“). Tuto definici chápeme jako jisté naznačení ideálního stavu, ke kterému se více či méně přibližujeme. </a:t>
            </a:r>
          </a:p>
          <a:p>
            <a:pPr algn="just">
              <a:lnSpc>
                <a:spcPct val="80000"/>
              </a:lnSpc>
            </a:pPr>
            <a:r>
              <a:rPr lang="cs-CZ" sz="2400" dirty="0"/>
              <a:t>Upozorňuje na </a:t>
            </a:r>
            <a:r>
              <a:rPr lang="cs-CZ" sz="2400" i="1" dirty="0"/>
              <a:t>pozitivní stránku zdraví</a:t>
            </a:r>
            <a:r>
              <a:rPr lang="cs-CZ" sz="2400" dirty="0"/>
              <a:t>, tj. na uspokojování základních potřeb člověka, jeho aspirací, vztahů i cílů.</a:t>
            </a:r>
          </a:p>
          <a:p>
            <a:pPr algn="just">
              <a:lnSpc>
                <a:spcPct val="80000"/>
              </a:lnSpc>
            </a:pPr>
            <a:r>
              <a:rPr lang="cs-CZ" sz="2400" dirty="0"/>
              <a:t>Biologické zdraví je spojeno s pocitem životního uspokojení i celkové pohody, a to nezávisle na metodách jejich zjišťování a měření. </a:t>
            </a:r>
          </a:p>
          <a:p>
            <a:pPr algn="just">
              <a:lnSpc>
                <a:spcPct val="80000"/>
              </a:lnSpc>
            </a:pPr>
            <a:r>
              <a:rPr lang="cs-CZ" sz="2400" dirty="0"/>
              <a:t>Zvyšování </a:t>
            </a:r>
            <a:r>
              <a:rPr lang="cs-CZ" sz="2400" i="1" dirty="0"/>
              <a:t>dobré pohody</a:t>
            </a:r>
            <a:r>
              <a:rPr lang="cs-CZ" sz="2400" dirty="0"/>
              <a:t> jedince tvoří podstatný vklad pro posilování jeho zdravotního stavu. Analogicky to platí i o činnosti řady společenských skupin a organizací. Uvažuje se o zdravé rodině, přátelských skupinách, škole, profesi, obci, ale i obecné politice.</a:t>
            </a:r>
            <a:r>
              <a:rPr lang="cs-CZ" sz="2400" b="1" dirty="0">
                <a:effectLst>
                  <a:outerShdw blurRad="38100" dist="38100" dir="2700000" algn="tl">
                    <a:srgbClr val="C0C0C0"/>
                  </a:outerShdw>
                </a:effectLst>
              </a:rPr>
              <a:t> </a:t>
            </a:r>
          </a:p>
        </p:txBody>
      </p:sp>
      <p:sp>
        <p:nvSpPr>
          <p:cNvPr id="3" name="Nadpis 2">
            <a:extLst>
              <a:ext uri="{FF2B5EF4-FFF2-40B4-BE49-F238E27FC236}">
                <a16:creationId xmlns:a16="http://schemas.microsoft.com/office/drawing/2014/main" id="{BC4A9BB5-8146-4284-9A49-0EF07F242337}"/>
              </a:ext>
            </a:extLst>
          </p:cNvPr>
          <p:cNvSpPr>
            <a:spLocks noGrp="1"/>
          </p:cNvSpPr>
          <p:nvPr>
            <p:ph type="title"/>
          </p:nvPr>
        </p:nvSpPr>
        <p:spPr/>
        <p:txBody>
          <a:bodyPr/>
          <a:lstStyle/>
          <a:p>
            <a:r>
              <a:rPr lang="cs-CZ" dirty="0"/>
              <a:t>WHO</a:t>
            </a:r>
          </a:p>
        </p:txBody>
      </p:sp>
    </p:spTree>
    <p:extLst>
      <p:ext uri="{BB962C8B-B14F-4D97-AF65-F5344CB8AC3E}">
        <p14:creationId xmlns:p14="http://schemas.microsoft.com/office/powerpoint/2010/main" val="252229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163782" y="2521142"/>
            <a:ext cx="9458653" cy="5732462"/>
          </a:xfrm>
        </p:spPr>
        <p:txBody>
          <a:bodyPr/>
          <a:lstStyle/>
          <a:p>
            <a:pPr algn="just">
              <a:lnSpc>
                <a:spcPct val="80000"/>
              </a:lnSpc>
            </a:pPr>
            <a:r>
              <a:rPr lang="cs-CZ" sz="2000" dirty="0"/>
              <a:t>„</a:t>
            </a:r>
            <a:r>
              <a:rPr lang="cs-CZ" sz="2400" i="1" dirty="0">
                <a:effectLst>
                  <a:outerShdw blurRad="38100" dist="38100" dir="2700000" algn="tl">
                    <a:srgbClr val="C0C0C0"/>
                  </a:outerShdw>
                </a:effectLst>
              </a:rPr>
              <a:t>Zdraví je  schopnost vést sociálně a ekonomicky produktivní život".</a:t>
            </a:r>
            <a:r>
              <a:rPr lang="cs-CZ" sz="2400" dirty="0">
                <a:solidFill>
                  <a:srgbClr val="FF0066"/>
                </a:solidFill>
              </a:rPr>
              <a:t> </a:t>
            </a:r>
          </a:p>
          <a:p>
            <a:pPr algn="just">
              <a:lnSpc>
                <a:spcPct val="80000"/>
              </a:lnSpc>
            </a:pPr>
            <a:r>
              <a:rPr lang="cs-CZ" sz="2400" dirty="0"/>
              <a:t>Zdraví přestává být samo o sobě cílem, ale stává se prostředkem pro uskutečňování harmonického vývoje člověka. </a:t>
            </a:r>
          </a:p>
          <a:p>
            <a:pPr algn="just">
              <a:lnSpc>
                <a:spcPct val="80000"/>
              </a:lnSpc>
            </a:pPr>
            <a:r>
              <a:rPr lang="cs-CZ" sz="2400" dirty="0"/>
              <a:t>Vyplývá z toho:</a:t>
            </a:r>
          </a:p>
          <a:p>
            <a:pPr algn="just">
              <a:lnSpc>
                <a:spcPct val="80000"/>
              </a:lnSpc>
            </a:pPr>
            <a:r>
              <a:rPr lang="cs-CZ" sz="2400" dirty="0"/>
              <a:t> a) </a:t>
            </a:r>
            <a:r>
              <a:rPr lang="cs-CZ" sz="2400" i="1" dirty="0">
                <a:effectLst>
                  <a:outerShdw blurRad="38100" dist="38100" dir="2700000" algn="tl">
                    <a:srgbClr val="C0C0C0"/>
                  </a:outerShdw>
                </a:effectLst>
              </a:rPr>
              <a:t>potřeba aktivní prevence</a:t>
            </a:r>
            <a:r>
              <a:rPr lang="cs-CZ" sz="2400" dirty="0"/>
              <a:t>, která se zaměřuje na posilování základních předpokladů zdraví, tj. na faktory, které zvyšují odolnost člověka při zvládání nejrůznějších zátěžových okolností života </a:t>
            </a:r>
          </a:p>
          <a:p>
            <a:pPr algn="just">
              <a:lnSpc>
                <a:spcPct val="80000"/>
              </a:lnSpc>
            </a:pPr>
            <a:r>
              <a:rPr lang="cs-CZ" sz="2400" dirty="0"/>
              <a:t>b) hodnocení </a:t>
            </a:r>
            <a:r>
              <a:rPr lang="cs-CZ" sz="2400" i="1" dirty="0">
                <a:effectLst>
                  <a:outerShdw blurRad="38100" dist="38100" dir="2700000" algn="tl">
                    <a:srgbClr val="C0C0C0"/>
                  </a:outerShdw>
                </a:effectLst>
              </a:rPr>
              <a:t>pozitivního aspektu zdraví</a:t>
            </a:r>
            <a:r>
              <a:rPr lang="cs-CZ" sz="2400" dirty="0"/>
              <a:t> =  rozbor vlivů, které udržují a posilují zdraví člověka, pomáhají odstraňovat důsledky mnoha nemocí či poruch a podporují kladné mezilidské vztahy. </a:t>
            </a:r>
          </a:p>
          <a:p>
            <a:pPr algn="just">
              <a:lnSpc>
                <a:spcPct val="80000"/>
              </a:lnSpc>
            </a:pPr>
            <a:endParaRPr lang="cs-CZ" b="1" dirty="0"/>
          </a:p>
        </p:txBody>
      </p:sp>
      <p:sp>
        <p:nvSpPr>
          <p:cNvPr id="3" name="Nadpis 2">
            <a:extLst>
              <a:ext uri="{FF2B5EF4-FFF2-40B4-BE49-F238E27FC236}">
                <a16:creationId xmlns:a16="http://schemas.microsoft.com/office/drawing/2014/main" id="{014BA65A-4B54-3A30-6EC8-8B3C91F297B2}"/>
              </a:ext>
            </a:extLst>
          </p:cNvPr>
          <p:cNvSpPr>
            <a:spLocks noGrp="1"/>
          </p:cNvSpPr>
          <p:nvPr>
            <p:ph type="title"/>
          </p:nvPr>
        </p:nvSpPr>
        <p:spPr>
          <a:xfrm>
            <a:off x="720000" y="720000"/>
            <a:ext cx="10753200" cy="451576"/>
          </a:xfrm>
        </p:spPr>
        <p:txBody>
          <a:bodyPr/>
          <a:lstStyle/>
          <a:p>
            <a:r>
              <a:rPr lang="cs-CZ" dirty="0"/>
              <a:t>WHO 1982 Zdraví pro všechny</a:t>
            </a:r>
          </a:p>
        </p:txBody>
      </p:sp>
    </p:spTree>
    <p:extLst>
      <p:ext uri="{BB962C8B-B14F-4D97-AF65-F5344CB8AC3E}">
        <p14:creationId xmlns:p14="http://schemas.microsoft.com/office/powerpoint/2010/main" val="346218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474930" y="-697831"/>
            <a:ext cx="7380312" cy="777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pPr>
            <a:r>
              <a:rPr lang="cs-CZ" sz="2800" b="1" dirty="0">
                <a:latin typeface="Verdana Pro" panose="020B0604030504040204" pitchFamily="34" charset="0"/>
              </a:rPr>
              <a:t>                           </a:t>
            </a:r>
          </a:p>
          <a:p>
            <a:pPr>
              <a:spcBef>
                <a:spcPts val="600"/>
              </a:spcBef>
            </a:pPr>
            <a:endParaRPr lang="cs-CZ" sz="2800" b="1" dirty="0">
              <a:latin typeface="Verdana Pro" panose="020B0604030504040204" pitchFamily="34" charset="0"/>
            </a:endParaRPr>
          </a:p>
          <a:p>
            <a:pPr>
              <a:spcBef>
                <a:spcPts val="600"/>
              </a:spcBef>
            </a:pPr>
            <a:r>
              <a:rPr lang="cs-CZ" sz="2800" b="1" dirty="0">
                <a:latin typeface="Verdana Pro" panose="020B0604030504040204" pitchFamily="34" charset="0"/>
              </a:rPr>
              <a:t> </a:t>
            </a:r>
          </a:p>
          <a:p>
            <a:pPr>
              <a:spcBef>
                <a:spcPts val="600"/>
              </a:spcBef>
            </a:pPr>
            <a:endParaRPr lang="cs-CZ" sz="1600" b="1" dirty="0">
              <a:latin typeface="Verdana Pro" panose="020B0604030504040204" pitchFamily="34" charset="0"/>
            </a:endParaRPr>
          </a:p>
          <a:p>
            <a:r>
              <a:rPr lang="cs-CZ" b="1" dirty="0">
                <a:solidFill>
                  <a:srgbClr val="00CCFF"/>
                </a:solidFill>
                <a:latin typeface="Verdana Pro" panose="020B0604030504040204" pitchFamily="34" charset="0"/>
              </a:rPr>
              <a:t>      </a:t>
            </a:r>
            <a:r>
              <a:rPr lang="cs-CZ" sz="1800" dirty="0">
                <a:solidFill>
                  <a:srgbClr val="00CCFF"/>
                </a:solidFill>
                <a:latin typeface="Verdana Pro" panose="020B0604030504040204" pitchFamily="34" charset="0"/>
              </a:rPr>
              <a:t>Nemoc</a:t>
            </a:r>
            <a:r>
              <a:rPr lang="cs-CZ" sz="1800" dirty="0">
                <a:latin typeface="Verdana Pro" panose="020B0604030504040204" pitchFamily="34" charset="0"/>
              </a:rPr>
              <a:t> lze chápat jako kontradikci vůči zdraví  = alternativní model. Nebo jen kontrárnost vůči zdraví; mezi oběma póly (ideální zdraví a těžký klinický průběh nemoci) je pak přechodné pásmo</a:t>
            </a:r>
            <a:endParaRPr lang="en-US" sz="1800" dirty="0">
              <a:latin typeface="Verdana Pro" panose="020B0604030504040204" pitchFamily="34" charset="0"/>
            </a:endParaRPr>
          </a:p>
          <a:p>
            <a:endParaRPr lang="en-US" sz="1800" dirty="0">
              <a:latin typeface="Verdana Pro" panose="020B0604030504040204" pitchFamily="34" charset="0"/>
            </a:endParaRPr>
          </a:p>
          <a:p>
            <a:r>
              <a:rPr lang="cs-CZ" sz="1800" dirty="0">
                <a:latin typeface="Verdana Pro" panose="020B0604030504040204" pitchFamily="34" charset="0"/>
              </a:rPr>
              <a:t>Ukázka definice nemoci (</a:t>
            </a:r>
            <a:r>
              <a:rPr lang="cs-CZ" sz="1800" dirty="0" err="1">
                <a:latin typeface="Verdana Pro" panose="020B0604030504040204" pitchFamily="34" charset="0"/>
              </a:rPr>
              <a:t>Buchborn</a:t>
            </a:r>
            <a:r>
              <a:rPr lang="cs-CZ" sz="1800" dirty="0">
                <a:latin typeface="Verdana Pro" panose="020B0604030504040204" pitchFamily="34" charset="0"/>
              </a:rPr>
              <a:t>): Nemoc je "necítění se dobře"  v důsledku subjektivní případně objektivní tělesně duševní újmy, s nebo bez subjektivní, medicínské nebo sociální potřebnosti pomoci, v důsledku poruch v harmonické součinnosti jednotlivých funkčních součástí a subsystémů organizmu</a:t>
            </a:r>
          </a:p>
          <a:p>
            <a:pPr lvl="1"/>
            <a:r>
              <a:rPr lang="cs-CZ" sz="1800" dirty="0">
                <a:latin typeface="Verdana Pro" panose="020B0604030504040204" pitchFamily="34" charset="0"/>
              </a:rPr>
              <a:t>Tradičně se rozlišují různé aspekty nemoci:</a:t>
            </a:r>
          </a:p>
          <a:p>
            <a:r>
              <a:rPr lang="cs-CZ" sz="1800" dirty="0">
                <a:latin typeface="Verdana Pro" panose="020B0604030504040204" pitchFamily="34" charset="0"/>
              </a:rPr>
              <a:t>      - aspekt nemocného: </a:t>
            </a:r>
            <a:r>
              <a:rPr lang="cs-CZ" sz="1800" dirty="0">
                <a:solidFill>
                  <a:srgbClr val="00CCFF"/>
                </a:solidFill>
                <a:latin typeface="Verdana Pro" panose="020B0604030504040204" pitchFamily="34" charset="0"/>
              </a:rPr>
              <a:t>churavost  (</a:t>
            </a:r>
            <a:r>
              <a:rPr lang="cs-CZ" sz="1800" dirty="0" err="1">
                <a:solidFill>
                  <a:srgbClr val="00CCFF"/>
                </a:solidFill>
                <a:latin typeface="Verdana Pro" panose="020B0604030504040204" pitchFamily="34" charset="0"/>
              </a:rPr>
              <a:t>aegritudo</a:t>
            </a:r>
            <a:r>
              <a:rPr lang="cs-CZ" sz="1800" dirty="0">
                <a:solidFill>
                  <a:srgbClr val="00CCFF"/>
                </a:solidFill>
                <a:latin typeface="Verdana Pro" panose="020B0604030504040204" pitchFamily="34" charset="0"/>
              </a:rPr>
              <a:t>, </a:t>
            </a:r>
            <a:r>
              <a:rPr lang="cs-CZ" sz="1800" dirty="0" err="1">
                <a:solidFill>
                  <a:srgbClr val="00CCFF"/>
                </a:solidFill>
                <a:latin typeface="Verdana Pro" panose="020B0604030504040204" pitchFamily="34" charset="0"/>
              </a:rPr>
              <a:t>illness</a:t>
            </a:r>
            <a:r>
              <a:rPr lang="cs-CZ" sz="1800" dirty="0">
                <a:latin typeface="Verdana Pro" panose="020B0604030504040204" pitchFamily="34" charset="0"/>
              </a:rPr>
              <a:t>)</a:t>
            </a:r>
          </a:p>
          <a:p>
            <a:r>
              <a:rPr lang="cs-CZ" sz="1800" dirty="0">
                <a:latin typeface="Verdana Pro" panose="020B0604030504040204" pitchFamily="34" charset="0"/>
              </a:rPr>
              <a:t>      - aspekt lékaře - objektivní nález: nemoc ve smyslu objektivní  </a:t>
            </a:r>
          </a:p>
          <a:p>
            <a:r>
              <a:rPr lang="cs-CZ" sz="1800" dirty="0">
                <a:latin typeface="Verdana Pro" panose="020B0604030504040204" pitchFamily="34" charset="0"/>
              </a:rPr>
              <a:t>         klasifikace (</a:t>
            </a:r>
            <a:r>
              <a:rPr lang="cs-CZ" sz="1800" dirty="0" err="1">
                <a:solidFill>
                  <a:srgbClr val="00CCFF"/>
                </a:solidFill>
                <a:latin typeface="Verdana Pro" panose="020B0604030504040204" pitchFamily="34" charset="0"/>
              </a:rPr>
              <a:t>nosos</a:t>
            </a:r>
            <a:r>
              <a:rPr lang="cs-CZ" sz="1800" dirty="0">
                <a:solidFill>
                  <a:srgbClr val="00CCFF"/>
                </a:solidFill>
                <a:latin typeface="Verdana Pro" panose="020B0604030504040204" pitchFamily="34" charset="0"/>
              </a:rPr>
              <a:t>, </a:t>
            </a:r>
            <a:r>
              <a:rPr lang="cs-CZ" sz="1800" dirty="0" err="1">
                <a:solidFill>
                  <a:srgbClr val="00CCFF"/>
                </a:solidFill>
                <a:latin typeface="Verdana Pro" panose="020B0604030504040204" pitchFamily="34" charset="0"/>
              </a:rPr>
              <a:t>disease</a:t>
            </a:r>
            <a:r>
              <a:rPr lang="cs-CZ" sz="1800" dirty="0">
                <a:latin typeface="Verdana Pro" panose="020B0604030504040204" pitchFamily="34" charset="0"/>
              </a:rPr>
              <a:t>)</a:t>
            </a:r>
          </a:p>
          <a:p>
            <a:r>
              <a:rPr lang="cs-CZ" sz="1800" dirty="0">
                <a:latin typeface="Verdana Pro" panose="020B0604030504040204" pitchFamily="34" charset="0"/>
              </a:rPr>
              <a:t>      - aspekt sociálního  okolí: stav nouze  a potřebnosti  nemocného</a:t>
            </a:r>
            <a:r>
              <a:rPr lang="en-US" sz="1800" dirty="0">
                <a:latin typeface="Verdana Pro" panose="020B0604030504040204" pitchFamily="34" charset="0"/>
              </a:rPr>
              <a:t>         </a:t>
            </a:r>
          </a:p>
          <a:p>
            <a:r>
              <a:rPr lang="en-US" sz="1800" dirty="0">
                <a:latin typeface="Verdana Pro" panose="020B0604030504040204" pitchFamily="34" charset="0"/>
              </a:rPr>
              <a:t>        </a:t>
            </a:r>
            <a:r>
              <a:rPr lang="cs-CZ" sz="1800" dirty="0">
                <a:latin typeface="Verdana Pro" panose="020B0604030504040204" pitchFamily="34" charset="0"/>
              </a:rPr>
              <a:t>(</a:t>
            </a:r>
            <a:r>
              <a:rPr lang="en-US" sz="1800" dirty="0">
                <a:latin typeface="Verdana Pro" panose="020B0604030504040204" pitchFamily="34" charset="0"/>
              </a:rPr>
              <a:t>“role </a:t>
            </a:r>
            <a:r>
              <a:rPr lang="en-US" sz="1800" dirty="0" err="1">
                <a:latin typeface="Verdana Pro" panose="020B0604030504040204" pitchFamily="34" charset="0"/>
              </a:rPr>
              <a:t>nemocn</a:t>
            </a:r>
            <a:r>
              <a:rPr lang="cs-CZ" sz="1800" dirty="0" err="1">
                <a:latin typeface="Verdana Pro" panose="020B0604030504040204" pitchFamily="34" charset="0"/>
              </a:rPr>
              <a:t>ého</a:t>
            </a:r>
            <a:r>
              <a:rPr lang="en-US" sz="1800" dirty="0">
                <a:latin typeface="Verdana Pro" panose="020B0604030504040204" pitchFamily="34" charset="0"/>
              </a:rPr>
              <a:t>”)</a:t>
            </a:r>
            <a:endParaRPr lang="cs-CZ" sz="1800" dirty="0">
              <a:latin typeface="Verdana Pro" panose="020B0604030504040204" pitchFamily="34" charset="0"/>
            </a:endParaRPr>
          </a:p>
          <a:p>
            <a:r>
              <a:rPr lang="cs-CZ" sz="1800" dirty="0">
                <a:latin typeface="Verdana Pro" panose="020B0604030504040204" pitchFamily="34" charset="0"/>
              </a:rPr>
              <a:t>      - v lékařské praxi souběh všech tří aspektů nemoci ("</a:t>
            </a:r>
            <a:r>
              <a:rPr lang="cs-CZ" sz="1800" dirty="0" err="1">
                <a:latin typeface="Verdana Pro" panose="020B0604030504040204" pitchFamily="34" charset="0"/>
              </a:rPr>
              <a:t>morbus</a:t>
            </a:r>
            <a:r>
              <a:rPr lang="cs-CZ" sz="1800" dirty="0">
                <a:latin typeface="Verdana Pro" panose="020B0604030504040204" pitchFamily="34" charset="0"/>
              </a:rPr>
              <a:t>")</a:t>
            </a:r>
          </a:p>
        </p:txBody>
      </p:sp>
      <p:sp>
        <p:nvSpPr>
          <p:cNvPr id="3" name="Nadpis 2">
            <a:extLst>
              <a:ext uri="{FF2B5EF4-FFF2-40B4-BE49-F238E27FC236}">
                <a16:creationId xmlns:a16="http://schemas.microsoft.com/office/drawing/2014/main" id="{548E768F-4558-54A7-3D8A-33CC2E321BD6}"/>
              </a:ext>
            </a:extLst>
          </p:cNvPr>
          <p:cNvSpPr txBox="1">
            <a:spLocks/>
          </p:cNvSpPr>
          <p:nvPr/>
        </p:nvSpPr>
        <p:spPr>
          <a:xfrm>
            <a:off x="636872" y="325145"/>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latin typeface="Verdana Pro" panose="020B0604030504040204" pitchFamily="34" charset="0"/>
              </a:rPr>
              <a:t>Nemoc</a:t>
            </a:r>
          </a:p>
        </p:txBody>
      </p:sp>
    </p:spTree>
    <p:extLst>
      <p:ext uri="{BB962C8B-B14F-4D97-AF65-F5344CB8AC3E}">
        <p14:creationId xmlns:p14="http://schemas.microsoft.com/office/powerpoint/2010/main" val="3351570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866874" y="198689"/>
            <a:ext cx="6811739"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i="1" dirty="0">
                <a:latin typeface="Verdana Pro" panose="020B0604030504040204" pitchFamily="34" charset="0"/>
              </a:rPr>
              <a:t>       Subjektivně</a:t>
            </a:r>
            <a:r>
              <a:rPr lang="cs-CZ" dirty="0">
                <a:latin typeface="Verdana Pro" panose="020B0604030504040204" pitchFamily="34" charset="0"/>
              </a:rPr>
              <a:t> se nemoc ("</a:t>
            </a:r>
            <a:r>
              <a:rPr lang="cs-CZ" dirty="0" err="1">
                <a:latin typeface="Verdana Pro" panose="020B0604030504040204" pitchFamily="34" charset="0"/>
              </a:rPr>
              <a:t>illness</a:t>
            </a:r>
            <a:r>
              <a:rPr lang="cs-CZ" dirty="0">
                <a:latin typeface="Verdana Pro" panose="020B0604030504040204" pitchFamily="34" charset="0"/>
              </a:rPr>
              <a:t>") pociťuje jako "být nemocný", tj. jako individuální zážitek poruchy "cítění se", jako "necítění se dobře", jako pocit churavosti, utrpení, ohrožení, strachu, starosti a bolesti, vratkosti a nevýkonnosti, selhání a "jinakosti". Všechno dohromady ústí do sociální a medicínské potřebnosti. </a:t>
            </a:r>
          </a:p>
          <a:p>
            <a:endParaRPr lang="cs-CZ" dirty="0">
              <a:latin typeface="Verdana Pro" panose="020B0604030504040204" pitchFamily="34" charset="0"/>
            </a:endParaRPr>
          </a:p>
          <a:p>
            <a:r>
              <a:rPr lang="cs-CZ" i="1" dirty="0">
                <a:latin typeface="Verdana Pro" panose="020B0604030504040204" pitchFamily="34" charset="0"/>
              </a:rPr>
              <a:t>      Objektivně</a:t>
            </a:r>
            <a:r>
              <a:rPr lang="cs-CZ" dirty="0">
                <a:latin typeface="Verdana Pro" panose="020B0604030504040204" pitchFamily="34" charset="0"/>
              </a:rPr>
              <a:t> rozpoznává lékař nemoc ("</a:t>
            </a:r>
            <a:r>
              <a:rPr lang="cs-CZ" dirty="0" err="1">
                <a:latin typeface="Verdana Pro" panose="020B0604030504040204" pitchFamily="34" charset="0"/>
              </a:rPr>
              <a:t>disease</a:t>
            </a:r>
            <a:r>
              <a:rPr lang="cs-CZ" dirty="0">
                <a:latin typeface="Verdana Pro" panose="020B0604030504040204" pitchFamily="34" charset="0"/>
              </a:rPr>
              <a:t>") podle příznaků porušené struktury a funkce, nezávisle na tom, jsou-li subjektivně vnímány i pacientem. Představy a koncepty lékaře i nemocného jsou v úzké spojitosti s dobovými sociálními a ekonomickými podmínkami a světonázorovými proměnami. </a:t>
            </a:r>
            <a:r>
              <a:rPr lang="en-US" b="1" dirty="0" err="1">
                <a:solidFill>
                  <a:schemeClr val="folHlink"/>
                </a:solidFill>
                <a:latin typeface="Verdana Pro" panose="020B0604030504040204" pitchFamily="34" charset="0"/>
              </a:rPr>
              <a:t>Pojem</a:t>
            </a:r>
            <a:r>
              <a:rPr lang="en-US" dirty="0">
                <a:latin typeface="Verdana Pro" panose="020B0604030504040204" pitchFamily="34" charset="0"/>
              </a:rPr>
              <a:t> </a:t>
            </a:r>
            <a:r>
              <a:rPr lang="cs-CZ" b="1" dirty="0">
                <a:solidFill>
                  <a:schemeClr val="folHlink"/>
                </a:solidFill>
                <a:latin typeface="Verdana Pro" panose="020B0604030504040204" pitchFamily="34" charset="0"/>
              </a:rPr>
              <a:t>nemoci i zdraví </a:t>
            </a:r>
            <a:r>
              <a:rPr lang="en-US" b="1" dirty="0">
                <a:solidFill>
                  <a:schemeClr val="folHlink"/>
                </a:solidFill>
                <a:latin typeface="Verdana Pro" panose="020B0604030504040204" pitchFamily="34" charset="0"/>
              </a:rPr>
              <a:t>je </a:t>
            </a:r>
            <a:r>
              <a:rPr lang="cs-CZ" b="1" dirty="0">
                <a:solidFill>
                  <a:schemeClr val="folHlink"/>
                </a:solidFill>
                <a:latin typeface="Verdana Pro" panose="020B0604030504040204" pitchFamily="34" charset="0"/>
              </a:rPr>
              <a:t>tak zároveň přírodním i kulturním fenoménem</a:t>
            </a:r>
          </a:p>
          <a:p>
            <a:endParaRPr lang="cs-CZ" dirty="0">
              <a:latin typeface="Verdana Pro" panose="020B0604030504040204" pitchFamily="34" charset="0"/>
            </a:endParaRPr>
          </a:p>
        </p:txBody>
      </p:sp>
    </p:spTree>
    <p:extLst>
      <p:ext uri="{BB962C8B-B14F-4D97-AF65-F5344CB8AC3E}">
        <p14:creationId xmlns:p14="http://schemas.microsoft.com/office/powerpoint/2010/main" val="3287436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96833" y="0"/>
            <a:ext cx="6507832" cy="723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sz="2000" dirty="0">
                <a:latin typeface="Verdana Pro" panose="020B0604030504040204" pitchFamily="34" charset="0"/>
              </a:rPr>
              <a:t>Tzv.</a:t>
            </a:r>
            <a:r>
              <a:rPr lang="cs-CZ" sz="2000" dirty="0">
                <a:solidFill>
                  <a:srgbClr val="0000FF"/>
                </a:solidFill>
                <a:latin typeface="Verdana Pro" panose="020B0604030504040204" pitchFamily="34" charset="0"/>
              </a:rPr>
              <a:t> </a:t>
            </a:r>
            <a:r>
              <a:rPr lang="cs-CZ" sz="2000" dirty="0">
                <a:solidFill>
                  <a:srgbClr val="00CCFF"/>
                </a:solidFill>
                <a:latin typeface="Verdana Pro" panose="020B0604030504040204" pitchFamily="34" charset="0"/>
              </a:rPr>
              <a:t>teorie nemoci</a:t>
            </a:r>
            <a:endParaRPr lang="cs-CZ" sz="2000" dirty="0">
              <a:solidFill>
                <a:srgbClr val="0000FF"/>
              </a:solidFill>
              <a:latin typeface="Verdana Pro" panose="020B0604030504040204" pitchFamily="34" charset="0"/>
            </a:endParaRPr>
          </a:p>
          <a:p>
            <a:endParaRPr lang="cs-CZ" sz="2000" dirty="0">
              <a:latin typeface="Verdana Pro" panose="020B0604030504040204" pitchFamily="34" charset="0"/>
            </a:endParaRPr>
          </a:p>
          <a:p>
            <a:r>
              <a:rPr lang="cs-CZ" sz="2000" dirty="0">
                <a:latin typeface="Verdana Pro" panose="020B0604030504040204" pitchFamily="34" charset="0"/>
              </a:rPr>
              <a:t>jsou kompaktní všeobecné vysvětlovací pokusy nemocí. Dodnes však splňují </a:t>
            </a:r>
            <a:r>
              <a:rPr lang="cs-CZ" sz="2000" dirty="0" err="1">
                <a:latin typeface="Verdana Pro" panose="020B0604030504040204" pitchFamily="34" charset="0"/>
              </a:rPr>
              <a:t>nanajevýš</a:t>
            </a:r>
            <a:r>
              <a:rPr lang="cs-CZ" sz="2000" dirty="0">
                <a:latin typeface="Verdana Pro" panose="020B0604030504040204" pitchFamily="34" charset="0"/>
              </a:rPr>
              <a:t> </a:t>
            </a:r>
            <a:r>
              <a:rPr lang="cs-CZ" sz="2000" dirty="0" err="1">
                <a:latin typeface="Verdana Pro" panose="020B0604030504040204" pitchFamily="34" charset="0"/>
              </a:rPr>
              <a:t>kriteria</a:t>
            </a:r>
            <a:r>
              <a:rPr lang="cs-CZ" sz="2000" dirty="0">
                <a:latin typeface="Verdana Pro" panose="020B0604030504040204" pitchFamily="34" charset="0"/>
              </a:rPr>
              <a:t> hypotéz, nikoliv teorií. Téměř všechny absolutizují určitý aspekt nemoci nebo nějaké strukturní komponenty života (celulární patologie </a:t>
            </a:r>
            <a:r>
              <a:rPr lang="cs-CZ" sz="2000" dirty="0" err="1">
                <a:latin typeface="Verdana Pro" panose="020B0604030504040204" pitchFamily="34" charset="0"/>
              </a:rPr>
              <a:t>Virchovova</a:t>
            </a:r>
            <a:r>
              <a:rPr lang="cs-CZ" sz="2000" dirty="0">
                <a:latin typeface="Verdana Pro" panose="020B0604030504040204" pitchFamily="34" charset="0"/>
              </a:rPr>
              <a:t>, nervizmus </a:t>
            </a:r>
            <a:r>
              <a:rPr lang="cs-CZ" sz="2000" dirty="0" err="1">
                <a:latin typeface="Verdana Pro" panose="020B0604030504040204" pitchFamily="34" charset="0"/>
              </a:rPr>
              <a:t>Speranského</a:t>
            </a:r>
            <a:r>
              <a:rPr lang="cs-CZ" sz="2000" dirty="0">
                <a:latin typeface="Verdana Pro" panose="020B0604030504040204" pitchFamily="34" charset="0"/>
              </a:rPr>
              <a:t> a Pavlovův, zátěžová teorie </a:t>
            </a:r>
            <a:r>
              <a:rPr lang="cs-CZ" sz="2000" dirty="0" err="1">
                <a:latin typeface="Verdana Pro" panose="020B0604030504040204" pitchFamily="34" charset="0"/>
              </a:rPr>
              <a:t>Selyeho</a:t>
            </a:r>
            <a:r>
              <a:rPr lang="cs-CZ" sz="2000" dirty="0">
                <a:latin typeface="Verdana Pro" panose="020B0604030504040204" pitchFamily="34" charset="0"/>
              </a:rPr>
              <a:t>). Ve skutečnosti určují charakter nemoci všechny úrovně organizace těla.</a:t>
            </a:r>
          </a:p>
          <a:p>
            <a:endParaRPr lang="cs-CZ" sz="2000" dirty="0">
              <a:latin typeface="Verdana Pro" panose="020B0604030504040204" pitchFamily="34" charset="0"/>
            </a:endParaRPr>
          </a:p>
          <a:p>
            <a:r>
              <a:rPr lang="cs-CZ" sz="2000" dirty="0">
                <a:latin typeface="Verdana Pro" panose="020B0604030504040204" pitchFamily="34" charset="0"/>
              </a:rPr>
              <a:t>Nemoc a účelnost těla:</a:t>
            </a:r>
          </a:p>
          <a:p>
            <a:endParaRPr lang="cs-CZ" sz="2000" i="1" dirty="0">
              <a:latin typeface="Verdana Pro" panose="020B0604030504040204" pitchFamily="34" charset="0"/>
            </a:endParaRPr>
          </a:p>
          <a:p>
            <a:r>
              <a:rPr lang="cs-CZ" sz="2000" dirty="0">
                <a:latin typeface="Verdana Pro" panose="020B0604030504040204" pitchFamily="34" charset="0"/>
              </a:rPr>
              <a:t>      Princip </a:t>
            </a:r>
            <a:r>
              <a:rPr lang="cs-CZ" sz="2000" dirty="0">
                <a:solidFill>
                  <a:srgbClr val="00CCFF"/>
                </a:solidFill>
                <a:latin typeface="Verdana Pro" panose="020B0604030504040204" pitchFamily="34" charset="0"/>
              </a:rPr>
              <a:t>teleonomie</a:t>
            </a:r>
            <a:r>
              <a:rPr lang="cs-CZ" sz="2000" dirty="0">
                <a:latin typeface="Verdana Pro" panose="020B0604030504040204" pitchFamily="34" charset="0"/>
              </a:rPr>
              <a:t>, tj. zaměřenosti na cíl, neplatí v těle absolutně, nýbrž jenom v určité konkrétní biologické souvislosti. Může se dokonce stát patogenetickým principem, jako v případě autoimunitních nemocí. Tělo jako celek, ale ani jeho jednotlivé orgány a funkce, nemohou být optimalizovány ve všech aspektech současně (tzv. </a:t>
            </a:r>
            <a:r>
              <a:rPr lang="cs-CZ" sz="2000" dirty="0">
                <a:solidFill>
                  <a:srgbClr val="00CCFF"/>
                </a:solidFill>
                <a:latin typeface="Verdana Pro" panose="020B0604030504040204" pitchFamily="34" charset="0"/>
              </a:rPr>
              <a:t>omezení</a:t>
            </a:r>
            <a:r>
              <a:rPr lang="cs-CZ" sz="2000" dirty="0">
                <a:latin typeface="Verdana Pro" panose="020B0604030504040204" pitchFamily="34" charset="0"/>
              </a:rPr>
              <a:t>, </a:t>
            </a:r>
            <a:r>
              <a:rPr lang="cs-CZ" sz="2000" i="1" dirty="0">
                <a:latin typeface="Verdana Pro" panose="020B0604030504040204" pitchFamily="34" charset="0"/>
              </a:rPr>
              <a:t>“</a:t>
            </a:r>
            <a:r>
              <a:rPr lang="cs-CZ" sz="2000" i="1" dirty="0" err="1">
                <a:latin typeface="Verdana Pro" panose="020B0604030504040204" pitchFamily="34" charset="0"/>
              </a:rPr>
              <a:t>constraints</a:t>
            </a:r>
            <a:r>
              <a:rPr lang="cs-CZ" sz="2000" i="1" dirty="0">
                <a:latin typeface="Verdana Pro" panose="020B0604030504040204" pitchFamily="34" charset="0"/>
              </a:rPr>
              <a:t>”</a:t>
            </a:r>
            <a:r>
              <a:rPr lang="cs-CZ" sz="2000" dirty="0">
                <a:latin typeface="Verdana Pro" panose="020B0604030504040204" pitchFamily="34" charset="0"/>
              </a:rPr>
              <a:t>)</a:t>
            </a:r>
          </a:p>
          <a:p>
            <a:endParaRPr lang="cs-CZ" dirty="0">
              <a:latin typeface="Verdana Pro" panose="020B0604030504040204" pitchFamily="34" charset="0"/>
            </a:endParaRPr>
          </a:p>
        </p:txBody>
      </p:sp>
    </p:spTree>
    <p:extLst>
      <p:ext uri="{BB962C8B-B14F-4D97-AF65-F5344CB8AC3E}">
        <p14:creationId xmlns:p14="http://schemas.microsoft.com/office/powerpoint/2010/main" val="54153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359150" y="1905000"/>
            <a:ext cx="6599238" cy="4114800"/>
          </a:xfrm>
        </p:spPr>
        <p:txBody>
          <a:bodyPr/>
          <a:lstStyle/>
          <a:p>
            <a:pPr algn="just">
              <a:lnSpc>
                <a:spcPct val="90000"/>
              </a:lnSpc>
            </a:pPr>
            <a:r>
              <a:rPr lang="cs-CZ" sz="2400" dirty="0">
                <a:cs typeface="Calibri" panose="020F0502020204030204" pitchFamily="34" charset="0"/>
              </a:rPr>
              <a:t>Nemoc se vnímá </a:t>
            </a:r>
            <a:r>
              <a:rPr lang="cs-CZ" sz="2400" b="1" dirty="0">
                <a:effectLst>
                  <a:outerShdw blurRad="38100" dist="38100" dir="2700000" algn="tl">
                    <a:srgbClr val="C0C0C0"/>
                  </a:outerShdw>
                </a:effectLst>
                <a:cs typeface="Calibri" panose="020F0502020204030204" pitchFamily="34" charset="0"/>
              </a:rPr>
              <a:t>subjektivně,</a:t>
            </a:r>
            <a:r>
              <a:rPr lang="cs-CZ" sz="2400" dirty="0">
                <a:cs typeface="Calibri" panose="020F0502020204030204" pitchFamily="34" charset="0"/>
              </a:rPr>
              <a:t> tj. jako individuální zážitek poruchy „cítění se“ nebo „necítění se dobře“, jako pocit churavosti, utrpení, ohrožení, strachu. starosti a bolesti, nevýkonnosti, selhání.</a:t>
            </a:r>
          </a:p>
          <a:p>
            <a:pPr algn="just">
              <a:lnSpc>
                <a:spcPct val="90000"/>
              </a:lnSpc>
            </a:pPr>
            <a:r>
              <a:rPr lang="cs-CZ" sz="2400" b="1" dirty="0">
                <a:cs typeface="Calibri" panose="020F0502020204030204" pitchFamily="34" charset="0"/>
              </a:rPr>
              <a:t>Objektivně</a:t>
            </a:r>
            <a:r>
              <a:rPr lang="cs-CZ" sz="2400" dirty="0">
                <a:solidFill>
                  <a:srgbClr val="FFFF66"/>
                </a:solidFill>
                <a:cs typeface="Calibri" panose="020F0502020204030204" pitchFamily="34" charset="0"/>
              </a:rPr>
              <a:t> </a:t>
            </a:r>
            <a:r>
              <a:rPr lang="cs-CZ" sz="2400" dirty="0">
                <a:cs typeface="Calibri" panose="020F0502020204030204" pitchFamily="34" charset="0"/>
              </a:rPr>
              <a:t>rozpoznává nemoc lékař podle příznaků porušené struktury a funkce, a to i nezávisle na tom, jsou-li subjektivně vnímány i pacientem.</a:t>
            </a:r>
          </a:p>
          <a:p>
            <a:pPr>
              <a:lnSpc>
                <a:spcPct val="90000"/>
              </a:lnSpc>
            </a:pPr>
            <a:endParaRPr lang="cs-CZ" sz="2800" dirty="0"/>
          </a:p>
        </p:txBody>
      </p:sp>
      <p:sp>
        <p:nvSpPr>
          <p:cNvPr id="3" name="Nadpis 2">
            <a:extLst>
              <a:ext uri="{FF2B5EF4-FFF2-40B4-BE49-F238E27FC236}">
                <a16:creationId xmlns:a16="http://schemas.microsoft.com/office/drawing/2014/main" id="{F6466616-A673-4448-9C82-C8595A4EA06E}"/>
              </a:ext>
            </a:extLst>
          </p:cNvPr>
          <p:cNvSpPr>
            <a:spLocks noGrp="1"/>
          </p:cNvSpPr>
          <p:nvPr>
            <p:ph type="title"/>
          </p:nvPr>
        </p:nvSpPr>
        <p:spPr/>
        <p:txBody>
          <a:bodyPr/>
          <a:lstStyle/>
          <a:p>
            <a:r>
              <a:rPr lang="cs-CZ" dirty="0"/>
              <a:t>Nemoc</a:t>
            </a:r>
          </a:p>
        </p:txBody>
      </p:sp>
    </p:spTree>
    <p:extLst>
      <p:ext uri="{BB962C8B-B14F-4D97-AF65-F5344CB8AC3E}">
        <p14:creationId xmlns:p14="http://schemas.microsoft.com/office/powerpoint/2010/main" val="3085820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503614" y="1905000"/>
            <a:ext cx="6454775" cy="4114800"/>
          </a:xfrm>
        </p:spPr>
        <p:txBody>
          <a:bodyPr>
            <a:normAutofit/>
          </a:bodyPr>
          <a:lstStyle/>
          <a:p>
            <a:pPr algn="just"/>
            <a:r>
              <a:rPr lang="cs-CZ" sz="2400" i="1" dirty="0">
                <a:effectLst>
                  <a:outerShdw blurRad="38100" dist="38100" dir="2700000" algn="tl">
                    <a:srgbClr val="C0C0C0"/>
                  </a:outerShdw>
                </a:effectLst>
                <a:cs typeface="Calibri" panose="020F0502020204030204" pitchFamily="34" charset="0"/>
              </a:rPr>
              <a:t>Prodromy</a:t>
            </a:r>
          </a:p>
          <a:p>
            <a:pPr algn="just"/>
            <a:r>
              <a:rPr lang="cs-CZ" sz="2400" i="1" dirty="0">
                <a:effectLst>
                  <a:outerShdw blurRad="38100" dist="38100" dir="2700000" algn="tl">
                    <a:srgbClr val="C0C0C0"/>
                  </a:outerShdw>
                </a:effectLst>
                <a:cs typeface="Calibri" panose="020F0502020204030204" pitchFamily="34" charset="0"/>
              </a:rPr>
              <a:t>Akutní</a:t>
            </a:r>
            <a:r>
              <a:rPr lang="cs-CZ" sz="2400" dirty="0">
                <a:cs typeface="Calibri" panose="020F0502020204030204" pitchFamily="34" charset="0"/>
              </a:rPr>
              <a:t> onemocnění (1-21 dní)</a:t>
            </a:r>
          </a:p>
          <a:p>
            <a:pPr algn="just"/>
            <a:r>
              <a:rPr lang="cs-CZ" sz="2400" i="1" dirty="0">
                <a:effectLst>
                  <a:outerShdw blurRad="38100" dist="38100" dir="2700000" algn="tl">
                    <a:srgbClr val="C0C0C0"/>
                  </a:outerShdw>
                </a:effectLst>
                <a:cs typeface="Calibri" panose="020F0502020204030204" pitchFamily="34" charset="0"/>
              </a:rPr>
              <a:t>Chronické</a:t>
            </a:r>
            <a:r>
              <a:rPr lang="cs-CZ" sz="2400" dirty="0">
                <a:solidFill>
                  <a:srgbClr val="FF0066"/>
                </a:solidFill>
                <a:effectLst>
                  <a:outerShdw blurRad="38100" dist="38100" dir="2700000" algn="tl">
                    <a:srgbClr val="C0C0C0"/>
                  </a:outerShdw>
                </a:effectLst>
                <a:cs typeface="Calibri" panose="020F0502020204030204" pitchFamily="34" charset="0"/>
              </a:rPr>
              <a:t> </a:t>
            </a:r>
            <a:r>
              <a:rPr lang="cs-CZ" sz="2400" dirty="0">
                <a:cs typeface="Calibri" panose="020F0502020204030204" pitchFamily="34" charset="0"/>
              </a:rPr>
              <a:t>(víc než 40 dní)</a:t>
            </a:r>
          </a:p>
          <a:p>
            <a:pPr algn="just">
              <a:buFont typeface="Wingdings" panose="05000000000000000000" pitchFamily="2" charset="2"/>
              <a:buNone/>
            </a:pPr>
            <a:r>
              <a:rPr lang="cs-CZ" sz="2400" dirty="0">
                <a:cs typeface="Calibri" panose="020F0502020204030204" pitchFamily="34" charset="0"/>
              </a:rPr>
              <a:t>a/navazující na akutní po časově definované době (chronická bronchitida u kuřáka, navazující na akutní)</a:t>
            </a:r>
          </a:p>
          <a:p>
            <a:pPr algn="just">
              <a:buFont typeface="Wingdings" panose="05000000000000000000" pitchFamily="2" charset="2"/>
              <a:buNone/>
            </a:pPr>
            <a:r>
              <a:rPr lang="cs-CZ" sz="2400" dirty="0">
                <a:cs typeface="Calibri" panose="020F0502020204030204" pitchFamily="34" charset="0"/>
              </a:rPr>
              <a:t>b/chronické od začátku (</a:t>
            </a:r>
            <a:r>
              <a:rPr lang="cs-CZ" sz="2400" dirty="0" err="1">
                <a:cs typeface="Calibri" panose="020F0502020204030204" pitchFamily="34" charset="0"/>
              </a:rPr>
              <a:t>Wegenerova</a:t>
            </a:r>
            <a:r>
              <a:rPr lang="cs-CZ" sz="2400" dirty="0">
                <a:cs typeface="Calibri" panose="020F0502020204030204" pitchFamily="34" charset="0"/>
              </a:rPr>
              <a:t> granulomatóza)</a:t>
            </a:r>
          </a:p>
        </p:txBody>
      </p:sp>
      <p:sp>
        <p:nvSpPr>
          <p:cNvPr id="3" name="Nadpis 2">
            <a:extLst>
              <a:ext uri="{FF2B5EF4-FFF2-40B4-BE49-F238E27FC236}">
                <a16:creationId xmlns:a16="http://schemas.microsoft.com/office/drawing/2014/main" id="{A013CCED-B5BF-43FC-B59F-09B0F22799D0}"/>
              </a:ext>
            </a:extLst>
          </p:cNvPr>
          <p:cNvSpPr>
            <a:spLocks noGrp="1"/>
          </p:cNvSpPr>
          <p:nvPr>
            <p:ph type="title"/>
          </p:nvPr>
        </p:nvSpPr>
        <p:spPr/>
        <p:txBody>
          <a:bodyPr/>
          <a:lstStyle/>
          <a:p>
            <a:r>
              <a:rPr lang="cs-CZ" dirty="0"/>
              <a:t>Stadia rozvoje nemoci</a:t>
            </a:r>
          </a:p>
        </p:txBody>
      </p:sp>
    </p:spTree>
    <p:extLst>
      <p:ext uri="{BB962C8B-B14F-4D97-AF65-F5344CB8AC3E}">
        <p14:creationId xmlns:p14="http://schemas.microsoft.com/office/powerpoint/2010/main" val="910917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idx="1"/>
          </p:nvPr>
        </p:nvSpPr>
        <p:spPr>
          <a:xfrm>
            <a:off x="3289300" y="1905000"/>
            <a:ext cx="6669088" cy="4114800"/>
          </a:xfrm>
        </p:spPr>
        <p:txBody>
          <a:bodyPr/>
          <a:lstStyle/>
          <a:p>
            <a:r>
              <a:rPr lang="cs-CZ" dirty="0"/>
              <a:t>Fyzikální</a:t>
            </a:r>
          </a:p>
          <a:p>
            <a:r>
              <a:rPr lang="cs-CZ" dirty="0"/>
              <a:t>Chemické </a:t>
            </a:r>
          </a:p>
          <a:p>
            <a:r>
              <a:rPr lang="cs-CZ" dirty="0"/>
              <a:t>Biologické</a:t>
            </a:r>
          </a:p>
          <a:p>
            <a:r>
              <a:rPr lang="cs-CZ" dirty="0"/>
              <a:t>Sociální? </a:t>
            </a:r>
          </a:p>
          <a:p>
            <a:r>
              <a:rPr lang="cs-CZ" dirty="0"/>
              <a:t>Psychologické?</a:t>
            </a:r>
          </a:p>
        </p:txBody>
      </p:sp>
      <p:sp>
        <p:nvSpPr>
          <p:cNvPr id="3" name="Nadpis 2">
            <a:extLst>
              <a:ext uri="{FF2B5EF4-FFF2-40B4-BE49-F238E27FC236}">
                <a16:creationId xmlns:a16="http://schemas.microsoft.com/office/drawing/2014/main" id="{D70641F1-5D73-410F-9858-ADFC4A3F5D9C}"/>
              </a:ext>
            </a:extLst>
          </p:cNvPr>
          <p:cNvSpPr>
            <a:spLocks noGrp="1"/>
          </p:cNvSpPr>
          <p:nvPr>
            <p:ph type="title"/>
          </p:nvPr>
        </p:nvSpPr>
        <p:spPr/>
        <p:txBody>
          <a:bodyPr/>
          <a:lstStyle/>
          <a:p>
            <a:r>
              <a:rPr lang="cs-CZ" dirty="0"/>
              <a:t>Příčiny nemocí</a:t>
            </a:r>
          </a:p>
        </p:txBody>
      </p:sp>
    </p:spTree>
    <p:extLst>
      <p:ext uri="{BB962C8B-B14F-4D97-AF65-F5344CB8AC3E}">
        <p14:creationId xmlns:p14="http://schemas.microsoft.com/office/powerpoint/2010/main" val="75358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cs-CZ" dirty="0"/>
              <a:t>Stádia nemoci</a:t>
            </a:r>
          </a:p>
        </p:txBody>
      </p:sp>
      <p:sp>
        <p:nvSpPr>
          <p:cNvPr id="70659" name="Rectangle 3"/>
          <p:cNvSpPr>
            <a:spLocks noGrp="1" noChangeArrowheads="1"/>
          </p:cNvSpPr>
          <p:nvPr>
            <p:ph idx="1"/>
          </p:nvPr>
        </p:nvSpPr>
        <p:spPr>
          <a:xfrm>
            <a:off x="3359150" y="1905000"/>
            <a:ext cx="6599238" cy="4114800"/>
          </a:xfrm>
        </p:spPr>
        <p:txBody>
          <a:bodyPr/>
          <a:lstStyle/>
          <a:p>
            <a:r>
              <a:rPr lang="cs-CZ" dirty="0"/>
              <a:t>Chronické onemocnění: stadia</a:t>
            </a:r>
          </a:p>
          <a:p>
            <a:r>
              <a:rPr lang="cs-CZ" i="1" dirty="0"/>
              <a:t>Remise</a:t>
            </a:r>
            <a:r>
              <a:rPr lang="cs-CZ" dirty="0"/>
              <a:t>- zlepšení až vyhojení</a:t>
            </a:r>
          </a:p>
          <a:p>
            <a:r>
              <a:rPr lang="cs-CZ" i="1" dirty="0">
                <a:effectLst>
                  <a:outerShdw blurRad="38100" dist="38100" dir="2700000" algn="tl">
                    <a:srgbClr val="C0C0C0"/>
                  </a:outerShdw>
                </a:effectLst>
              </a:rPr>
              <a:t>Exacerbace</a:t>
            </a:r>
            <a:r>
              <a:rPr lang="cs-CZ" i="1" dirty="0"/>
              <a:t>-</a:t>
            </a:r>
            <a:r>
              <a:rPr lang="cs-CZ" dirty="0"/>
              <a:t> nové vzplanutí </a:t>
            </a:r>
          </a:p>
        </p:txBody>
      </p:sp>
    </p:spTree>
    <p:extLst>
      <p:ext uri="{BB962C8B-B14F-4D97-AF65-F5344CB8AC3E}">
        <p14:creationId xmlns:p14="http://schemas.microsoft.com/office/powerpoint/2010/main" val="55199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918037" y="2113167"/>
            <a:ext cx="9557635" cy="5445125"/>
          </a:xfrm>
        </p:spPr>
        <p:txBody>
          <a:bodyPr>
            <a:normAutofit/>
          </a:bodyPr>
          <a:lstStyle/>
          <a:p>
            <a:pPr algn="just">
              <a:lnSpc>
                <a:spcPct val="90000"/>
              </a:lnSpc>
            </a:pPr>
            <a:r>
              <a:rPr lang="cs-CZ" dirty="0">
                <a:effectLst>
                  <a:outerShdw blurRad="38100" dist="38100" dir="2700000" algn="tl">
                    <a:srgbClr val="C0C0C0"/>
                  </a:outerShdw>
                </a:effectLst>
                <a:cs typeface="Calibri" panose="020F0502020204030204" pitchFamily="34" charset="0"/>
              </a:rPr>
              <a:t>Kvalitativní znaky</a:t>
            </a:r>
            <a:r>
              <a:rPr lang="cs-CZ" dirty="0">
                <a:cs typeface="Calibri" panose="020F0502020204030204" pitchFamily="34" charset="0"/>
              </a:rPr>
              <a:t> představují alternativu (rozštěp patra)</a:t>
            </a:r>
          </a:p>
          <a:p>
            <a:pPr algn="just">
              <a:lnSpc>
                <a:spcPct val="90000"/>
              </a:lnSpc>
            </a:pPr>
            <a:r>
              <a:rPr lang="cs-CZ" dirty="0">
                <a:effectLst>
                  <a:outerShdw blurRad="38100" dist="38100" dir="2700000" algn="tl">
                    <a:srgbClr val="C0C0C0"/>
                  </a:outerShdw>
                </a:effectLst>
                <a:cs typeface="Calibri" panose="020F0502020204030204" pitchFamily="34" charset="0"/>
              </a:rPr>
              <a:t>Kvantitativní znaky</a:t>
            </a:r>
            <a:r>
              <a:rPr lang="cs-CZ" dirty="0">
                <a:cs typeface="Calibri" panose="020F0502020204030204" pitchFamily="34" charset="0"/>
              </a:rPr>
              <a:t> (</a:t>
            </a:r>
            <a:r>
              <a:rPr lang="cs-CZ" dirty="0" err="1">
                <a:cs typeface="Calibri" panose="020F0502020204030204" pitchFamily="34" charset="0"/>
              </a:rPr>
              <a:t>čitatelné</a:t>
            </a:r>
            <a:r>
              <a:rPr lang="cs-CZ" dirty="0">
                <a:cs typeface="Calibri" panose="020F0502020204030204" pitchFamily="34" charset="0"/>
              </a:rPr>
              <a:t>-např. počet prstů, metrické-např. krevní tlak, celkový cholesterol)</a:t>
            </a:r>
          </a:p>
          <a:p>
            <a:pPr algn="just">
              <a:lnSpc>
                <a:spcPct val="90000"/>
              </a:lnSpc>
            </a:pPr>
            <a:r>
              <a:rPr lang="cs-CZ" dirty="0">
                <a:cs typeface="Calibri" panose="020F0502020204030204" pitchFamily="34" charset="0"/>
              </a:rPr>
              <a:t>Jejich charakteristika z biologického hlediska:</a:t>
            </a:r>
          </a:p>
          <a:p>
            <a:pPr algn="just">
              <a:lnSpc>
                <a:spcPct val="90000"/>
              </a:lnSpc>
              <a:buFont typeface="Wingdings" panose="05000000000000000000" pitchFamily="2" charset="2"/>
              <a:buChar char="ü"/>
            </a:pPr>
            <a:r>
              <a:rPr lang="cs-CZ" u="sng" dirty="0">
                <a:effectLst>
                  <a:outerShdw blurRad="38100" dist="38100" dir="2700000" algn="tl">
                    <a:srgbClr val="C0C0C0"/>
                  </a:outerShdw>
                </a:effectLst>
                <a:cs typeface="Calibri" panose="020F0502020204030204" pitchFamily="34" charset="0"/>
              </a:rPr>
              <a:t>spojitá distribuce v populaci</a:t>
            </a:r>
            <a:r>
              <a:rPr lang="cs-CZ" dirty="0">
                <a:cs typeface="Calibri" panose="020F0502020204030204" pitchFamily="34" charset="0"/>
              </a:rPr>
              <a:t> (ideálně podle křivky normálního rozložení)</a:t>
            </a:r>
          </a:p>
          <a:p>
            <a:pPr algn="just">
              <a:lnSpc>
                <a:spcPct val="90000"/>
              </a:lnSpc>
              <a:buFont typeface="Wingdings" panose="05000000000000000000" pitchFamily="2" charset="2"/>
              <a:buChar char="ü"/>
            </a:pPr>
            <a:r>
              <a:rPr lang="cs-CZ" u="sng" dirty="0">
                <a:effectLst>
                  <a:outerShdw blurRad="38100" dist="38100" dir="2700000" algn="tl">
                    <a:srgbClr val="C0C0C0"/>
                  </a:outerShdw>
                </a:effectLst>
                <a:cs typeface="Calibri" panose="020F0502020204030204" pitchFamily="34" charset="0"/>
              </a:rPr>
              <a:t>podmíněnost </a:t>
            </a:r>
            <a:r>
              <a:rPr lang="cs-CZ" u="sng" dirty="0" err="1">
                <a:effectLst>
                  <a:outerShdw blurRad="38100" dist="38100" dir="2700000" algn="tl">
                    <a:srgbClr val="C0C0C0"/>
                  </a:outerShdw>
                </a:effectLst>
                <a:cs typeface="Calibri" panose="020F0502020204030204" pitchFamily="34" charset="0"/>
              </a:rPr>
              <a:t>multigenní</a:t>
            </a:r>
            <a:endParaRPr lang="cs-CZ" u="sng" dirty="0">
              <a:effectLst>
                <a:outerShdw blurRad="38100" dist="38100" dir="2700000" algn="tl">
                  <a:srgbClr val="C0C0C0"/>
                </a:outerShdw>
              </a:effectLst>
              <a:cs typeface="Calibri" panose="020F0502020204030204" pitchFamily="34" charset="0"/>
            </a:endParaRPr>
          </a:p>
          <a:p>
            <a:pPr algn="just">
              <a:lnSpc>
                <a:spcPct val="90000"/>
              </a:lnSpc>
              <a:buFont typeface="Wingdings" panose="05000000000000000000" pitchFamily="2" charset="2"/>
              <a:buChar char="ü"/>
            </a:pPr>
            <a:r>
              <a:rPr lang="cs-CZ" u="sng" dirty="0">
                <a:effectLst>
                  <a:outerShdw blurRad="38100" dist="38100" dir="2700000" algn="tl">
                    <a:srgbClr val="C0C0C0"/>
                  </a:outerShdw>
                </a:effectLst>
                <a:cs typeface="Calibri" panose="020F0502020204030204" pitchFamily="34" charset="0"/>
              </a:rPr>
              <a:t>problém</a:t>
            </a:r>
            <a:r>
              <a:rPr lang="cs-CZ" u="sng" dirty="0">
                <a:cs typeface="Calibri" panose="020F0502020204030204" pitchFamily="34" charset="0"/>
              </a:rPr>
              <a:t> rozhodnout o patologickém rozmezí znaku </a:t>
            </a:r>
          </a:p>
        </p:txBody>
      </p:sp>
      <p:sp>
        <p:nvSpPr>
          <p:cNvPr id="2" name="Nadpis 2">
            <a:extLst>
              <a:ext uri="{FF2B5EF4-FFF2-40B4-BE49-F238E27FC236}">
                <a16:creationId xmlns:a16="http://schemas.microsoft.com/office/drawing/2014/main" id="{543F594C-D2AD-99A3-662F-084FFD498F83}"/>
              </a:ext>
            </a:extLst>
          </p:cNvPr>
          <p:cNvSpPr>
            <a:spLocks noGrp="1"/>
          </p:cNvSpPr>
          <p:nvPr>
            <p:ph type="title"/>
          </p:nvPr>
        </p:nvSpPr>
        <p:spPr>
          <a:xfrm>
            <a:off x="720000" y="720000"/>
            <a:ext cx="10753200" cy="451576"/>
          </a:xfrm>
        </p:spPr>
        <p:txBody>
          <a:bodyPr/>
          <a:lstStyle/>
          <a:p>
            <a:r>
              <a:rPr lang="cs-CZ" dirty="0"/>
              <a:t>Kvalitativní vs. kvantitativní znaky</a:t>
            </a:r>
          </a:p>
        </p:txBody>
      </p:sp>
    </p:spTree>
    <p:extLst>
      <p:ext uri="{BB962C8B-B14F-4D97-AF65-F5344CB8AC3E}">
        <p14:creationId xmlns:p14="http://schemas.microsoft.com/office/powerpoint/2010/main" val="342233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5D7F36C-C0C5-46BD-ABF3-EEF2FE981164}"/>
              </a:ext>
            </a:extLst>
          </p:cNvPr>
          <p:cNvSpPr>
            <a:spLocks noGrp="1"/>
          </p:cNvSpPr>
          <p:nvPr>
            <p:ph type="ftr" sz="quarter" idx="10"/>
          </p:nvPr>
        </p:nvSpPr>
        <p:spPr/>
        <p:txBody>
          <a:bodyPr/>
          <a:lstStyle/>
          <a:p>
            <a:r>
              <a:rPr lang="cs-CZ"/>
              <a:t>Zápatí prezentace</a:t>
            </a:r>
            <a:endParaRPr lang="cs-CZ" dirty="0"/>
          </a:p>
        </p:txBody>
      </p:sp>
      <p:sp>
        <p:nvSpPr>
          <p:cNvPr id="5" name="Zástupný obsah 4">
            <a:extLst>
              <a:ext uri="{FF2B5EF4-FFF2-40B4-BE49-F238E27FC236}">
                <a16:creationId xmlns:a16="http://schemas.microsoft.com/office/drawing/2014/main" id="{155FAFAD-A52C-4DB5-BE7D-821911869D48}"/>
              </a:ext>
            </a:extLst>
          </p:cNvPr>
          <p:cNvSpPr>
            <a:spLocks noGrp="1"/>
          </p:cNvSpPr>
          <p:nvPr>
            <p:ph idx="1"/>
          </p:nvPr>
        </p:nvSpPr>
        <p:spPr>
          <a:xfrm>
            <a:off x="540000" y="2088002"/>
            <a:ext cx="10753200" cy="4139998"/>
          </a:xfrm>
        </p:spPr>
        <p:txBody>
          <a:bodyPr/>
          <a:lstStyle/>
          <a:p>
            <a:r>
              <a:rPr lang="cs-CZ" dirty="0"/>
              <a:t>Proč dochází ke vzniku onemocnění?</a:t>
            </a:r>
          </a:p>
          <a:p>
            <a:r>
              <a:rPr lang="cs-CZ" dirty="0"/>
              <a:t>Jakým způsobem dochází ke vzniku onemocnění?</a:t>
            </a:r>
          </a:p>
          <a:p>
            <a:r>
              <a:rPr lang="cs-CZ" dirty="0"/>
              <a:t>Jak se jedinci mezi sebou liší z hlediska rizika vzniku onemocnění nebo vlastního procesu patogeneze nemoci?</a:t>
            </a:r>
          </a:p>
          <a:p>
            <a:r>
              <a:rPr lang="cs-CZ" dirty="0"/>
              <a:t>Dá se to měřit? Jak se to dá měřit?</a:t>
            </a:r>
          </a:p>
          <a:p>
            <a:endParaRPr lang="cs-CZ" dirty="0"/>
          </a:p>
        </p:txBody>
      </p:sp>
      <p:sp>
        <p:nvSpPr>
          <p:cNvPr id="7" name="Nadpis 6">
            <a:extLst>
              <a:ext uri="{FF2B5EF4-FFF2-40B4-BE49-F238E27FC236}">
                <a16:creationId xmlns:a16="http://schemas.microsoft.com/office/drawing/2014/main" id="{0824466B-8445-4516-90F1-C7CF552827D0}"/>
              </a:ext>
            </a:extLst>
          </p:cNvPr>
          <p:cNvSpPr>
            <a:spLocks noGrp="1"/>
          </p:cNvSpPr>
          <p:nvPr>
            <p:ph type="title"/>
          </p:nvPr>
        </p:nvSpPr>
        <p:spPr/>
        <p:txBody>
          <a:bodyPr/>
          <a:lstStyle/>
          <a:p>
            <a:r>
              <a:rPr lang="cs-CZ" b="1" dirty="0">
                <a:solidFill>
                  <a:srgbClr val="0000DC"/>
                </a:solidFill>
              </a:rPr>
              <a:t>Patofyziologie, fyziologie</a:t>
            </a:r>
            <a:br>
              <a:rPr lang="en-US" b="1" dirty="0">
                <a:solidFill>
                  <a:srgbClr val="0000DC"/>
                </a:solidFill>
              </a:rPr>
            </a:br>
            <a:endParaRPr lang="cs-CZ" dirty="0"/>
          </a:p>
        </p:txBody>
      </p:sp>
    </p:spTree>
    <p:extLst>
      <p:ext uri="{BB962C8B-B14F-4D97-AF65-F5344CB8AC3E}">
        <p14:creationId xmlns:p14="http://schemas.microsoft.com/office/powerpoint/2010/main" val="534495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Grp="1" noChangeArrowheads="1"/>
          </p:cNvSpPr>
          <p:nvPr>
            <p:ph sz="half" idx="1"/>
          </p:nvPr>
        </p:nvSpPr>
        <p:spPr>
          <a:xfrm>
            <a:off x="477982" y="2376475"/>
            <a:ext cx="5354155" cy="3761525"/>
          </a:xfrm>
        </p:spPr>
        <p:txBody>
          <a:bodyPr/>
          <a:lstStyle/>
          <a:p>
            <a:r>
              <a:rPr lang="cs-CZ" dirty="0">
                <a:cs typeface="Calibri" panose="020F0502020204030204" pitchFamily="34" charset="0"/>
              </a:rPr>
              <a:t>Alternativní model</a:t>
            </a:r>
            <a:r>
              <a:rPr lang="cs-CZ" dirty="0">
                <a:solidFill>
                  <a:srgbClr val="FFFF66"/>
                </a:solidFill>
                <a:cs typeface="Calibri" panose="020F0502020204030204" pitchFamily="34" charset="0"/>
              </a:rPr>
              <a:t>:</a:t>
            </a:r>
          </a:p>
          <a:p>
            <a:pPr>
              <a:buFont typeface="Wingdings" panose="05000000000000000000" pitchFamily="2" charset="2"/>
              <a:buChar char="ü"/>
            </a:pPr>
            <a:r>
              <a:rPr lang="cs-CZ" dirty="0">
                <a:cs typeface="Calibri" panose="020F0502020204030204" pitchFamily="34" charset="0"/>
              </a:rPr>
              <a:t>"Vše nebo nic„</a:t>
            </a:r>
          </a:p>
          <a:p>
            <a:pPr>
              <a:buFont typeface="Wingdings" panose="05000000000000000000" pitchFamily="2" charset="2"/>
              <a:buChar char="ü"/>
            </a:pPr>
            <a:r>
              <a:rPr lang="cs-CZ" dirty="0">
                <a:cs typeface="Calibri" panose="020F0502020204030204" pitchFamily="34" charset="0"/>
              </a:rPr>
              <a:t>Vliv “velkého” faktoru </a:t>
            </a:r>
            <a:r>
              <a:rPr lang="cs-CZ" dirty="0">
                <a:cs typeface="Calibri" panose="020F0502020204030204" pitchFamily="34" charset="0"/>
                <a:sym typeface="Symbol" panose="05050102010706020507" pitchFamily="18" charset="2"/>
              </a:rPr>
              <a:t></a:t>
            </a:r>
            <a:r>
              <a:rPr lang="cs-CZ" dirty="0">
                <a:cs typeface="Calibri" panose="020F0502020204030204" pitchFamily="34" charset="0"/>
              </a:rPr>
              <a:t> </a:t>
            </a:r>
            <a:r>
              <a:rPr lang="cs-CZ" dirty="0" err="1">
                <a:cs typeface="Calibri" panose="020F0502020204030204" pitchFamily="34" charset="0"/>
              </a:rPr>
              <a:t>heterogennní</a:t>
            </a:r>
            <a:r>
              <a:rPr lang="cs-CZ" dirty="0">
                <a:cs typeface="Calibri" panose="020F0502020204030204" pitchFamily="34" charset="0"/>
              </a:rPr>
              <a:t> soubor příčin</a:t>
            </a:r>
          </a:p>
          <a:p>
            <a:pPr>
              <a:buFont typeface="Wingdings" panose="05000000000000000000" pitchFamily="2" charset="2"/>
              <a:buChar char="ü"/>
            </a:pPr>
            <a:r>
              <a:rPr lang="cs-CZ" dirty="0">
                <a:cs typeface="Calibri" panose="020F0502020204030204" pitchFamily="34" charset="0"/>
              </a:rPr>
              <a:t>Samostatné distribuce </a:t>
            </a:r>
            <a:r>
              <a:rPr lang="cs-CZ" dirty="0" err="1">
                <a:cs typeface="Calibri" panose="020F0502020204030204" pitchFamily="34" charset="0"/>
              </a:rPr>
              <a:t>kvalitatiních</a:t>
            </a:r>
            <a:r>
              <a:rPr lang="cs-CZ" dirty="0">
                <a:cs typeface="Calibri" panose="020F0502020204030204" pitchFamily="34" charset="0"/>
              </a:rPr>
              <a:t> znaků</a:t>
            </a:r>
          </a:p>
          <a:p>
            <a:pPr>
              <a:buFont typeface="Wingdings" panose="05000000000000000000" pitchFamily="2" charset="2"/>
              <a:buChar char="ü"/>
            </a:pPr>
            <a:r>
              <a:rPr lang="cs-CZ" dirty="0">
                <a:cs typeface="Calibri" panose="020F0502020204030204" pitchFamily="34" charset="0"/>
              </a:rPr>
              <a:t>Zájem kurativní medicíny</a:t>
            </a:r>
          </a:p>
          <a:p>
            <a:endParaRPr lang="cs-CZ" b="1" dirty="0"/>
          </a:p>
          <a:p>
            <a:endParaRPr lang="cs-CZ" b="1" dirty="0"/>
          </a:p>
        </p:txBody>
      </p:sp>
      <p:sp>
        <p:nvSpPr>
          <p:cNvPr id="61446" name="Rectangle 6"/>
          <p:cNvSpPr>
            <a:spLocks noGrp="1" noChangeArrowheads="1"/>
          </p:cNvSpPr>
          <p:nvPr>
            <p:ph sz="half" idx="2"/>
          </p:nvPr>
        </p:nvSpPr>
        <p:spPr>
          <a:xfrm>
            <a:off x="6744072" y="2060849"/>
            <a:ext cx="4038600" cy="5789613"/>
          </a:xfrm>
        </p:spPr>
        <p:txBody>
          <a:bodyPr/>
          <a:lstStyle/>
          <a:p>
            <a:pPr>
              <a:lnSpc>
                <a:spcPct val="90000"/>
              </a:lnSpc>
            </a:pPr>
            <a:r>
              <a:rPr lang="cs-CZ" i="1" dirty="0">
                <a:cs typeface="Calibri" panose="020F0502020204030204" pitchFamily="34" charset="0"/>
              </a:rPr>
              <a:t>Kontinuální model:</a:t>
            </a:r>
          </a:p>
          <a:p>
            <a:pPr>
              <a:lnSpc>
                <a:spcPct val="90000"/>
              </a:lnSpc>
              <a:buFont typeface="Wingdings" panose="05000000000000000000" pitchFamily="2" charset="2"/>
              <a:buChar char="ü"/>
            </a:pPr>
            <a:r>
              <a:rPr lang="cs-CZ" dirty="0">
                <a:cs typeface="Calibri" panose="020F0502020204030204" pitchFamily="34" charset="0"/>
              </a:rPr>
              <a:t>Homogenní soubor příčin</a:t>
            </a:r>
          </a:p>
          <a:p>
            <a:pPr>
              <a:lnSpc>
                <a:spcPct val="90000"/>
              </a:lnSpc>
              <a:buFont typeface="Wingdings" panose="05000000000000000000" pitchFamily="2" charset="2"/>
              <a:buChar char="ü"/>
            </a:pPr>
            <a:r>
              <a:rPr lang="cs-CZ" dirty="0">
                <a:cs typeface="Calibri" panose="020F0502020204030204" pitchFamily="34" charset="0"/>
              </a:rPr>
              <a:t>Jediná distribuce znaku v populaci</a:t>
            </a:r>
          </a:p>
          <a:p>
            <a:pPr>
              <a:lnSpc>
                <a:spcPct val="90000"/>
              </a:lnSpc>
              <a:buFont typeface="Wingdings" panose="05000000000000000000" pitchFamily="2" charset="2"/>
              <a:buChar char="ü"/>
            </a:pPr>
            <a:r>
              <a:rPr lang="cs-CZ" dirty="0">
                <a:cs typeface="Calibri" panose="020F0502020204030204" pitchFamily="34" charset="0"/>
              </a:rPr>
              <a:t>Zájem preventivní medicíny</a:t>
            </a:r>
          </a:p>
          <a:p>
            <a:pPr>
              <a:lnSpc>
                <a:spcPct val="90000"/>
              </a:lnSpc>
              <a:buFont typeface="Wingdings" panose="05000000000000000000" pitchFamily="2" charset="2"/>
              <a:buChar char="ü"/>
            </a:pPr>
            <a:r>
              <a:rPr lang="cs-CZ" dirty="0">
                <a:cs typeface="Calibri" panose="020F0502020204030204" pitchFamily="34" charset="0"/>
              </a:rPr>
              <a:t>Plynulé přechody mezi zdravím a nemocí</a:t>
            </a:r>
          </a:p>
        </p:txBody>
      </p:sp>
      <p:sp>
        <p:nvSpPr>
          <p:cNvPr id="3" name="Nadpis 2">
            <a:extLst>
              <a:ext uri="{FF2B5EF4-FFF2-40B4-BE49-F238E27FC236}">
                <a16:creationId xmlns:a16="http://schemas.microsoft.com/office/drawing/2014/main" id="{365E7E62-6DF7-E2F0-CDB7-75F07A6A37F4}"/>
              </a:ext>
            </a:extLst>
          </p:cNvPr>
          <p:cNvSpPr>
            <a:spLocks noGrp="1"/>
          </p:cNvSpPr>
          <p:nvPr>
            <p:ph type="title"/>
          </p:nvPr>
        </p:nvSpPr>
        <p:spPr>
          <a:xfrm>
            <a:off x="720000" y="720000"/>
            <a:ext cx="10753200" cy="451576"/>
          </a:xfrm>
        </p:spPr>
        <p:txBody>
          <a:bodyPr/>
          <a:lstStyle/>
          <a:p>
            <a:r>
              <a:rPr lang="cs-CZ" dirty="0"/>
              <a:t>Alternativní vs. kontinuální příčiny nemocí</a:t>
            </a:r>
          </a:p>
        </p:txBody>
      </p:sp>
    </p:spTree>
    <p:extLst>
      <p:ext uri="{BB962C8B-B14F-4D97-AF65-F5344CB8AC3E}">
        <p14:creationId xmlns:p14="http://schemas.microsoft.com/office/powerpoint/2010/main" val="1850335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1ZAL\ZDRAVI\OBR3.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09674" y="84222"/>
            <a:ext cx="4267200" cy="6391275"/>
          </a:xfrm>
          <a:prstGeom prst="rect">
            <a:avLst/>
          </a:prstGeom>
          <a:noFill/>
          <a:extLst>
            <a:ext uri="{909E8E84-426E-40DD-AFC4-6F175D3DCCD1}">
              <a14:hiddenFill xmlns:a14="http://schemas.microsoft.com/office/drawing/2010/main">
                <a:solidFill>
                  <a:srgbClr val="FFFFFF"/>
                </a:solidFill>
              </a14:hiddenFill>
            </a:ext>
          </a:extLst>
        </p:spPr>
      </p:pic>
      <p:sp>
        <p:nvSpPr>
          <p:cNvPr id="33795" name="Text Box 3"/>
          <p:cNvSpPr txBox="1">
            <a:spLocks noChangeArrowheads="1"/>
          </p:cNvSpPr>
          <p:nvPr/>
        </p:nvSpPr>
        <p:spPr bwMode="auto">
          <a:xfrm>
            <a:off x="1752600" y="1167064"/>
            <a:ext cx="273630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cs-CZ" sz="2000" dirty="0">
                <a:latin typeface="Verdana Pro" panose="020B0604030504040204" pitchFamily="34" charset="0"/>
                <a:cs typeface="Calibri" panose="020F0502020204030204" pitchFamily="34" charset="0"/>
              </a:rPr>
              <a:t>Nejjednodušší (binomický) model vzniku zvonovité, popř. </a:t>
            </a:r>
            <a:r>
              <a:rPr lang="cs-CZ" sz="2000" u="sng" dirty="0">
                <a:effectLst>
                  <a:outerShdw blurRad="38100" dist="38100" dir="2700000" algn="tl">
                    <a:srgbClr val="C0C0C0"/>
                  </a:outerShdw>
                </a:effectLst>
                <a:latin typeface="Verdana Pro" panose="020B0604030504040204" pitchFamily="34" charset="0"/>
                <a:cs typeface="Calibri" panose="020F0502020204030204" pitchFamily="34" charset="0"/>
              </a:rPr>
              <a:t>“normální” distribuce.</a:t>
            </a:r>
          </a:p>
          <a:p>
            <a:pPr algn="just" eaLnBrk="0" hangingPunct="0"/>
            <a:r>
              <a:rPr lang="cs-CZ" sz="2000" dirty="0">
                <a:latin typeface="Verdana Pro" panose="020B0604030504040204" pitchFamily="34" charset="0"/>
                <a:cs typeface="Calibri" panose="020F0502020204030204" pitchFamily="34" charset="0"/>
              </a:rPr>
              <a:t>Normální distribuce vzniká, sečítá-li se vliv nekonečně mnoha nekonečně malých faktorů vytvářejících danou proměnnou veličinu (výšku těla, dlouhověkost...)</a:t>
            </a:r>
          </a:p>
        </p:txBody>
      </p:sp>
    </p:spTree>
    <p:extLst>
      <p:ext uri="{BB962C8B-B14F-4D97-AF65-F5344CB8AC3E}">
        <p14:creationId xmlns:p14="http://schemas.microsoft.com/office/powerpoint/2010/main" val="1720752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84325" y="6400801"/>
            <a:ext cx="4042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b="1" dirty="0">
                <a:latin typeface="Verdana Pro" panose="020B0604030504040204" pitchFamily="34" charset="0"/>
              </a:rPr>
              <a:t>9</a:t>
            </a:r>
            <a:endParaRPr lang="cs-CZ" dirty="0">
              <a:latin typeface="Verdana Pro" panose="020B0604030504040204" pitchFamily="34" charset="0"/>
            </a:endParaRPr>
          </a:p>
        </p:txBody>
      </p:sp>
      <p:pic>
        <p:nvPicPr>
          <p:cNvPr id="41987" name="Picture 3" descr="ob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4" y="0"/>
            <a:ext cx="6696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508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ob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333375"/>
            <a:ext cx="5418137" cy="6191250"/>
          </a:xfrm>
          <a:prstGeom prst="rect">
            <a:avLst/>
          </a:prstGeom>
          <a:noFill/>
          <a:extLst>
            <a:ext uri="{909E8E84-426E-40DD-AFC4-6F175D3DCCD1}">
              <a14:hiddenFill xmlns:a14="http://schemas.microsoft.com/office/drawing/2010/main">
                <a:solidFill>
                  <a:srgbClr val="FFFFFF"/>
                </a:solidFill>
              </a14:hiddenFill>
            </a:ext>
          </a:extLst>
        </p:spPr>
      </p:pic>
      <p:sp>
        <p:nvSpPr>
          <p:cNvPr id="91139" name="Text Box 3"/>
          <p:cNvSpPr txBox="1">
            <a:spLocks noChangeArrowheads="1"/>
          </p:cNvSpPr>
          <p:nvPr/>
        </p:nvSpPr>
        <p:spPr bwMode="auto">
          <a:xfrm>
            <a:off x="1584326" y="6365876"/>
            <a:ext cx="623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b="1" dirty="0">
                <a:latin typeface="Verdana Pro" panose="020B0604030504040204" pitchFamily="34" charset="0"/>
              </a:rPr>
              <a:t>10</a:t>
            </a:r>
            <a:endParaRPr lang="cs-CZ" dirty="0">
              <a:latin typeface="Verdana Pro" panose="020B0604030504040204" pitchFamily="34" charset="0"/>
            </a:endParaRPr>
          </a:p>
        </p:txBody>
      </p:sp>
    </p:spTree>
    <p:extLst>
      <p:ext uri="{BB962C8B-B14F-4D97-AF65-F5344CB8AC3E}">
        <p14:creationId xmlns:p14="http://schemas.microsoft.com/office/powerpoint/2010/main" val="2881621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364903" y="954850"/>
            <a:ext cx="7016080" cy="55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ts val="600"/>
              </a:spcBef>
            </a:pPr>
            <a:r>
              <a:rPr lang="cs-CZ" sz="2000" dirty="0">
                <a:latin typeface="Verdana Pro" panose="020B0604030504040204" pitchFamily="34" charset="0"/>
                <a:cs typeface="Calibri" panose="020F0502020204030204" pitchFamily="34" charset="0"/>
              </a:rPr>
              <a:t>Zdravotně (= adaptačně) významné vlastnosti jsou v populaci pod </a:t>
            </a:r>
            <a:r>
              <a:rPr lang="cs-CZ" sz="2000" dirty="0">
                <a:solidFill>
                  <a:srgbClr val="FFCC00"/>
                </a:solidFill>
                <a:latin typeface="Verdana Pro" panose="020B0604030504040204" pitchFamily="34" charset="0"/>
                <a:cs typeface="Calibri" panose="020F0502020204030204" pitchFamily="34" charset="0"/>
              </a:rPr>
              <a:t>selekčními tlaky</a:t>
            </a:r>
            <a:r>
              <a:rPr lang="cs-CZ" sz="2000" dirty="0">
                <a:latin typeface="Verdana Pro" panose="020B0604030504040204" pitchFamily="34" charset="0"/>
                <a:cs typeface="Calibri" panose="020F0502020204030204" pitchFamily="34" charset="0"/>
              </a:rPr>
              <a:t>. </a:t>
            </a:r>
          </a:p>
          <a:p>
            <a:pPr algn="just" eaLnBrk="0" hangingPunct="0">
              <a:spcBef>
                <a:spcPts val="600"/>
              </a:spcBef>
            </a:pPr>
            <a:r>
              <a:rPr lang="cs-CZ" sz="2000" dirty="0">
                <a:latin typeface="Verdana Pro" panose="020B0604030504040204" pitchFamily="34" charset="0"/>
                <a:cs typeface="Calibri" panose="020F0502020204030204" pitchFamily="34" charset="0"/>
              </a:rPr>
              <a:t>Při změně podmínek se populace může dočasně dostat mimo adaptační optimum – typicky u tzv. </a:t>
            </a:r>
            <a:r>
              <a:rPr lang="cs-CZ" sz="2000" u="sng" dirty="0">
                <a:effectLst>
                  <a:outerShdw blurRad="38100" dist="38100" dir="2700000" algn="tl">
                    <a:srgbClr val="C0C0C0"/>
                  </a:outerShdw>
                </a:effectLst>
                <a:latin typeface="Verdana Pro" panose="020B0604030504040204" pitchFamily="34" charset="0"/>
                <a:cs typeface="Calibri" panose="020F0502020204030204" pitchFamily="34" charset="0"/>
              </a:rPr>
              <a:t>civilizačních nemocí</a:t>
            </a:r>
            <a:r>
              <a:rPr lang="cs-CZ" sz="2000" dirty="0">
                <a:solidFill>
                  <a:srgbClr val="FFFF66"/>
                </a:solidFill>
                <a:effectLst>
                  <a:outerShdw blurRad="38100" dist="38100" dir="2700000" algn="tl">
                    <a:srgbClr val="C0C0C0"/>
                  </a:outerShdw>
                </a:effectLst>
                <a:latin typeface="Verdana Pro" panose="020B0604030504040204" pitchFamily="34" charset="0"/>
                <a:cs typeface="Calibri" panose="020F0502020204030204" pitchFamily="34" charset="0"/>
              </a:rPr>
              <a:t>.</a:t>
            </a:r>
          </a:p>
          <a:p>
            <a:pPr algn="just" eaLnBrk="0" hangingPunct="0">
              <a:spcBef>
                <a:spcPts val="600"/>
              </a:spcBef>
              <a:buFont typeface="Wingdings" panose="05000000000000000000" pitchFamily="2" charset="2"/>
              <a:buChar char="Ø"/>
            </a:pPr>
            <a:r>
              <a:rPr lang="cs-CZ" sz="2000" dirty="0">
                <a:latin typeface="Verdana Pro" panose="020B0604030504040204" pitchFamily="34" charset="0"/>
                <a:cs typeface="Calibri" panose="020F0502020204030204" pitchFamily="34" charset="0"/>
              </a:rPr>
              <a:t>Pokud není populace příliš daleko od optima v daném znaku,</a:t>
            </a:r>
          </a:p>
          <a:p>
            <a:pPr algn="just" eaLnBrk="0" hangingPunct="0">
              <a:spcBef>
                <a:spcPts val="600"/>
              </a:spcBef>
            </a:pPr>
            <a:r>
              <a:rPr lang="cs-CZ" sz="2000" dirty="0">
                <a:latin typeface="Verdana Pro" panose="020B0604030504040204" pitchFamily="34" charset="0"/>
                <a:cs typeface="Calibri" panose="020F0502020204030204" pitchFamily="34" charset="0"/>
              </a:rPr>
              <a:t>     vzniká </a:t>
            </a:r>
            <a:r>
              <a:rPr lang="cs-CZ" sz="2000" i="1" dirty="0">
                <a:solidFill>
                  <a:srgbClr val="FF0000"/>
                </a:solidFill>
                <a:effectLst>
                  <a:outerShdw blurRad="38100" dist="38100" dir="2700000" algn="tl">
                    <a:srgbClr val="C0C0C0"/>
                  </a:outerShdw>
                </a:effectLst>
                <a:latin typeface="Verdana Pro" panose="020B0604030504040204" pitchFamily="34" charset="0"/>
                <a:cs typeface="Calibri" panose="020F0502020204030204" pitchFamily="34" charset="0"/>
              </a:rPr>
              <a:t>U křivka</a:t>
            </a:r>
            <a:r>
              <a:rPr lang="cs-CZ" sz="2000" dirty="0">
                <a:solidFill>
                  <a:srgbClr val="FF0000"/>
                </a:solidFill>
                <a:latin typeface="Verdana Pro" panose="020B0604030504040204" pitchFamily="34" charset="0"/>
                <a:cs typeface="Calibri" panose="020F0502020204030204" pitchFamily="34" charset="0"/>
              </a:rPr>
              <a:t>  </a:t>
            </a:r>
            <a:r>
              <a:rPr lang="cs-CZ" sz="2000" dirty="0">
                <a:latin typeface="Verdana Pro" panose="020B0604030504040204" pitchFamily="34" charset="0"/>
                <a:cs typeface="Calibri" panose="020F0502020204030204" pitchFamily="34" charset="0"/>
              </a:rPr>
              <a:t>(symetrické okolo nejčastější hodnoty v populaci- např. mortalita v závislosti na hematokritu),</a:t>
            </a:r>
          </a:p>
          <a:p>
            <a:pPr algn="just" eaLnBrk="0" hangingPunct="0">
              <a:spcBef>
                <a:spcPts val="600"/>
              </a:spcBef>
              <a:buFont typeface="Wingdings" panose="05000000000000000000" pitchFamily="2" charset="2"/>
              <a:buChar char="Ø"/>
            </a:pPr>
            <a:r>
              <a:rPr lang="cs-CZ" sz="2000" dirty="0">
                <a:latin typeface="Verdana Pro" panose="020B0604030504040204" pitchFamily="34" charset="0"/>
                <a:cs typeface="Calibri" panose="020F0502020204030204" pitchFamily="34" charset="0"/>
              </a:rPr>
              <a:t>Pokud je populace vzdálenější od optima v daném znaku, </a:t>
            </a:r>
          </a:p>
          <a:p>
            <a:pPr algn="just" eaLnBrk="0" hangingPunct="0">
              <a:spcBef>
                <a:spcPts val="600"/>
              </a:spcBef>
            </a:pPr>
            <a:r>
              <a:rPr lang="cs-CZ" sz="2000" dirty="0">
                <a:latin typeface="Verdana Pro" panose="020B0604030504040204" pitchFamily="34" charset="0"/>
                <a:cs typeface="Calibri" panose="020F0502020204030204" pitchFamily="34" charset="0"/>
              </a:rPr>
              <a:t>     vzniká </a:t>
            </a:r>
            <a:r>
              <a:rPr lang="cs-CZ" sz="2000" i="1" dirty="0">
                <a:solidFill>
                  <a:srgbClr val="FF0000"/>
                </a:solidFill>
                <a:latin typeface="Verdana Pro" panose="020B0604030504040204" pitchFamily="34" charset="0"/>
                <a:cs typeface="Calibri" panose="020F0502020204030204" pitchFamily="34" charset="0"/>
              </a:rPr>
              <a:t>J křivka</a:t>
            </a:r>
            <a:r>
              <a:rPr lang="cs-CZ" sz="2000" dirty="0">
                <a:solidFill>
                  <a:srgbClr val="FF0000"/>
                </a:solidFill>
                <a:latin typeface="Verdana Pro" panose="020B0604030504040204" pitchFamily="34" charset="0"/>
                <a:cs typeface="Calibri" panose="020F0502020204030204" pitchFamily="34" charset="0"/>
              </a:rPr>
              <a:t> </a:t>
            </a:r>
            <a:r>
              <a:rPr lang="cs-CZ" sz="2000" dirty="0">
                <a:latin typeface="Verdana Pro" panose="020B0604030504040204" pitchFamily="34" charset="0"/>
                <a:cs typeface="Calibri" panose="020F0502020204030204" pitchFamily="34" charset="0"/>
              </a:rPr>
              <a:t>(posunutá mimo nejčastější hodnotu znaku v populaci (např. morbidita v závislosti na hladinách cholesterolu)</a:t>
            </a:r>
          </a:p>
          <a:p>
            <a:pPr algn="just" eaLnBrk="0" hangingPunct="0"/>
            <a:endParaRPr lang="cs-CZ" sz="2800" b="1" dirty="0">
              <a:latin typeface="Verdana Pro" panose="020B0604030504040204" pitchFamily="34" charset="0"/>
            </a:endParaRPr>
          </a:p>
        </p:txBody>
      </p:sp>
    </p:spTree>
    <p:extLst>
      <p:ext uri="{BB962C8B-B14F-4D97-AF65-F5344CB8AC3E}">
        <p14:creationId xmlns:p14="http://schemas.microsoft.com/office/powerpoint/2010/main" val="803419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1600201" y="6400801"/>
            <a:ext cx="623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b="1" dirty="0">
                <a:latin typeface="Verdana Pro" panose="020B0604030504040204" pitchFamily="34" charset="0"/>
              </a:rPr>
              <a:t>11</a:t>
            </a:r>
            <a:endParaRPr lang="cs-CZ" dirty="0">
              <a:latin typeface="Verdana Pro" panose="020B0604030504040204" pitchFamily="34" charset="0"/>
            </a:endParaRPr>
          </a:p>
        </p:txBody>
      </p:sp>
      <p:pic>
        <p:nvPicPr>
          <p:cNvPr id="47108" name="Picture 4" descr="ob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139701"/>
            <a:ext cx="5184775" cy="6261100"/>
          </a:xfrm>
          <a:prstGeom prst="rect">
            <a:avLst/>
          </a:prstGeom>
          <a:noFill/>
          <a:extLst>
            <a:ext uri="{909E8E84-426E-40DD-AFC4-6F175D3DCCD1}">
              <a14:hiddenFill xmlns:a14="http://schemas.microsoft.com/office/drawing/2010/main">
                <a:solidFill>
                  <a:srgbClr val="FFFFFF"/>
                </a:solidFill>
              </a14:hiddenFill>
            </a:ext>
          </a:extLst>
        </p:spPr>
      </p:pic>
      <p:sp>
        <p:nvSpPr>
          <p:cNvPr id="47109" name="Text Box 5"/>
          <p:cNvSpPr txBox="1">
            <a:spLocks noChangeArrowheads="1"/>
          </p:cNvSpPr>
          <p:nvPr/>
        </p:nvSpPr>
        <p:spPr bwMode="auto">
          <a:xfrm>
            <a:off x="7464425" y="2139950"/>
            <a:ext cx="3518912"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dirty="0">
                <a:latin typeface="Verdana Pro" panose="020B0604030504040204" pitchFamily="34" charset="0"/>
              </a:rPr>
              <a:t>J-křivka morbidity </a:t>
            </a:r>
          </a:p>
          <a:p>
            <a:r>
              <a:rPr lang="cs-CZ" sz="2000" dirty="0">
                <a:latin typeface="Verdana Pro" panose="020B0604030504040204" pitchFamily="34" charset="0"/>
              </a:rPr>
              <a:t>ve vztahu k hladině </a:t>
            </a:r>
          </a:p>
          <a:p>
            <a:r>
              <a:rPr lang="cs-CZ" sz="2000" dirty="0">
                <a:latin typeface="Verdana Pro" panose="020B0604030504040204" pitchFamily="34" charset="0"/>
              </a:rPr>
              <a:t>celkového cholesterolu </a:t>
            </a:r>
          </a:p>
          <a:p>
            <a:r>
              <a:rPr lang="cs-CZ" sz="2000" dirty="0">
                <a:latin typeface="Verdana Pro" panose="020B0604030504040204" pitchFamily="34" charset="0"/>
              </a:rPr>
              <a:t>v populaci:</a:t>
            </a:r>
          </a:p>
          <a:p>
            <a:r>
              <a:rPr lang="cs-CZ" sz="2000" dirty="0">
                <a:latin typeface="Verdana Pro" panose="020B0604030504040204" pitchFamily="34" charset="0"/>
              </a:rPr>
              <a:t>I jedinci s podprůměrnou </a:t>
            </a:r>
          </a:p>
          <a:p>
            <a:r>
              <a:rPr lang="cs-CZ" sz="2000" dirty="0">
                <a:latin typeface="Verdana Pro" panose="020B0604030504040204" pitchFamily="34" charset="0"/>
              </a:rPr>
              <a:t>hodnotou cholesterolu </a:t>
            </a:r>
          </a:p>
          <a:p>
            <a:r>
              <a:rPr lang="cs-CZ" sz="2000" dirty="0">
                <a:latin typeface="Verdana Pro" panose="020B0604030504040204" pitchFamily="34" charset="0"/>
              </a:rPr>
              <a:t>mají v naší populaci</a:t>
            </a:r>
          </a:p>
          <a:p>
            <a:r>
              <a:rPr lang="cs-CZ" sz="2000" dirty="0">
                <a:latin typeface="Verdana Pro" panose="020B0604030504040204" pitchFamily="34" charset="0"/>
              </a:rPr>
              <a:t>zvýšené riziko nemocí </a:t>
            </a:r>
          </a:p>
          <a:p>
            <a:r>
              <a:rPr lang="cs-CZ" sz="2000" dirty="0">
                <a:latin typeface="Verdana Pro" panose="020B0604030504040204" pitchFamily="34" charset="0"/>
              </a:rPr>
              <a:t>spjatých s hladinou </a:t>
            </a:r>
          </a:p>
          <a:p>
            <a:r>
              <a:rPr lang="cs-CZ" sz="2000" dirty="0">
                <a:latin typeface="Verdana Pro" panose="020B0604030504040204" pitchFamily="34" charset="0"/>
              </a:rPr>
              <a:t>cholesterolu. </a:t>
            </a:r>
          </a:p>
          <a:p>
            <a:r>
              <a:rPr lang="cs-CZ" dirty="0">
                <a:latin typeface="Verdana Pro" panose="020B0604030504040204" pitchFamily="34" charset="0"/>
              </a:rPr>
              <a:t>  </a:t>
            </a:r>
          </a:p>
          <a:p>
            <a:endParaRPr lang="cs-CZ" b="1" dirty="0">
              <a:latin typeface="Verdana Pro" panose="020B0604030504040204" pitchFamily="34" charset="0"/>
            </a:endParaRPr>
          </a:p>
        </p:txBody>
      </p:sp>
    </p:spTree>
    <p:extLst>
      <p:ext uri="{BB962C8B-B14F-4D97-AF65-F5344CB8AC3E}">
        <p14:creationId xmlns:p14="http://schemas.microsoft.com/office/powerpoint/2010/main" val="1412988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600201" y="6400801"/>
            <a:ext cx="623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b="1" dirty="0">
                <a:latin typeface="Verdana Pro" panose="020B0604030504040204" pitchFamily="34" charset="0"/>
              </a:rPr>
              <a:t>12</a:t>
            </a:r>
            <a:endParaRPr lang="cs-CZ" dirty="0">
              <a:latin typeface="Verdana Pro" panose="020B0604030504040204" pitchFamily="34" charset="0"/>
            </a:endParaRPr>
          </a:p>
        </p:txBody>
      </p:sp>
      <p:pic>
        <p:nvPicPr>
          <p:cNvPr id="49155" name="Picture 3" descr="ob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260351"/>
            <a:ext cx="8237537" cy="620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51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10C8B9B-F85D-F808-4F4A-5BF0E277F4C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1F28E4A5-DC16-F2C5-172F-3073A7F48DCB}"/>
              </a:ext>
            </a:extLst>
          </p:cNvPr>
          <p:cNvSpPr>
            <a:spLocks noGrp="1"/>
          </p:cNvSpPr>
          <p:nvPr>
            <p:ph type="sldNum" sz="quarter" idx="11"/>
          </p:nvPr>
        </p:nvSpPr>
        <p:spPr/>
        <p:txBody>
          <a:bodyPr/>
          <a:lstStyle/>
          <a:p>
            <a:fld id="{D6D6C118-631F-4A80-9886-907009361577}" type="slidenum">
              <a:rPr lang="cs-CZ" altLang="cs-CZ" smtClean="0"/>
              <a:pPr/>
              <a:t>27</a:t>
            </a:fld>
            <a:endParaRPr lang="cs-CZ" altLang="cs-CZ" dirty="0"/>
          </a:p>
        </p:txBody>
      </p:sp>
      <p:pic>
        <p:nvPicPr>
          <p:cNvPr id="5" name="Obrázek 4" descr="Obsah obrázku stůl&#10;&#10;Popis byl vytvořen automaticky">
            <a:extLst>
              <a:ext uri="{FF2B5EF4-FFF2-40B4-BE49-F238E27FC236}">
                <a16:creationId xmlns:a16="http://schemas.microsoft.com/office/drawing/2014/main" id="{4D794AD3-61C1-B628-ED1E-ED68DFCF7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236434"/>
            <a:ext cx="5067300" cy="4839272"/>
          </a:xfrm>
          <a:prstGeom prst="rect">
            <a:avLst/>
          </a:prstGeom>
        </p:spPr>
      </p:pic>
      <p:sp>
        <p:nvSpPr>
          <p:cNvPr id="6" name="Nadpis 4">
            <a:extLst>
              <a:ext uri="{FF2B5EF4-FFF2-40B4-BE49-F238E27FC236}">
                <a16:creationId xmlns:a16="http://schemas.microsoft.com/office/drawing/2014/main" id="{975700C1-6A9F-20EC-2CEA-95BD976F3519}"/>
              </a:ext>
            </a:extLst>
          </p:cNvPr>
          <p:cNvSpPr txBox="1">
            <a:spLocks/>
          </p:cNvSpPr>
          <p:nvPr/>
        </p:nvSpPr>
        <p:spPr>
          <a:xfrm>
            <a:off x="414000" y="397042"/>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Verdana Pro" panose="020B060403050404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Konstrukce referenčního intervalu</a:t>
            </a:r>
          </a:p>
        </p:txBody>
      </p:sp>
    </p:spTree>
    <p:extLst>
      <p:ext uri="{BB962C8B-B14F-4D97-AF65-F5344CB8AC3E}">
        <p14:creationId xmlns:p14="http://schemas.microsoft.com/office/powerpoint/2010/main" val="2410442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BCE6B09-E31F-8B24-283C-885FF201DF7A}"/>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D6903F5-DA64-9A76-FD66-5BBD53445298}"/>
              </a:ext>
            </a:extLst>
          </p:cNvPr>
          <p:cNvSpPr>
            <a:spLocks noGrp="1"/>
          </p:cNvSpPr>
          <p:nvPr>
            <p:ph type="sldNum" sz="quarter" idx="11"/>
          </p:nvPr>
        </p:nvSpPr>
        <p:spPr/>
        <p:txBody>
          <a:bodyPr/>
          <a:lstStyle/>
          <a:p>
            <a:fld id="{D6D6C118-631F-4A80-9886-907009361577}" type="slidenum">
              <a:rPr lang="cs-CZ" altLang="cs-CZ" smtClean="0"/>
              <a:pPr/>
              <a:t>28</a:t>
            </a:fld>
            <a:endParaRPr lang="cs-CZ" altLang="cs-CZ" dirty="0"/>
          </a:p>
        </p:txBody>
      </p:sp>
      <p:sp>
        <p:nvSpPr>
          <p:cNvPr id="5" name="TextovéPole 4">
            <a:extLst>
              <a:ext uri="{FF2B5EF4-FFF2-40B4-BE49-F238E27FC236}">
                <a16:creationId xmlns:a16="http://schemas.microsoft.com/office/drawing/2014/main" id="{297E3FE7-4BDF-0C9D-BF2A-FE4829BE8B08}"/>
              </a:ext>
            </a:extLst>
          </p:cNvPr>
          <p:cNvSpPr txBox="1"/>
          <p:nvPr/>
        </p:nvSpPr>
        <p:spPr>
          <a:xfrm>
            <a:off x="1885299" y="2300913"/>
            <a:ext cx="10033074" cy="3785652"/>
          </a:xfrm>
          <a:prstGeom prst="rect">
            <a:avLst/>
          </a:prstGeom>
          <a:noFill/>
        </p:spPr>
        <p:txBody>
          <a:bodyPr wrap="square">
            <a:spAutoFit/>
          </a:bodyPr>
          <a:lstStyle/>
          <a:p>
            <a:r>
              <a:rPr lang="cs-CZ" dirty="0">
                <a:effectLst/>
                <a:latin typeface="Verdana Pro" panose="020B0604030504040204" pitchFamily="34" charset="0"/>
              </a:rPr>
              <a:t>Jednoznačně se doporučuje uvádět referenční interval jako hodnotu 2,5–97,5 kvantilu (percentilu). Obě krajní hodnoty intervalu – referenční limity – se vyjadřují s 90% intervalem spolehlivosti</a:t>
            </a:r>
          </a:p>
          <a:p>
            <a:endParaRPr lang="cs-CZ" dirty="0">
              <a:effectLst/>
              <a:latin typeface="Verdana Pro" panose="020B0604030504040204" pitchFamily="34" charset="0"/>
            </a:endParaRPr>
          </a:p>
          <a:p>
            <a:r>
              <a:rPr lang="cs-CZ" dirty="0">
                <a:effectLst/>
                <a:latin typeface="Verdana Pro" panose="020B0604030504040204" pitchFamily="34" charset="0"/>
              </a:rPr>
              <a:t>Například referenční interval pro dospělé muže a ženy ve věku 18–69 let pro albumin v krevním séru je ve</a:t>
            </a:r>
          </a:p>
          <a:p>
            <a:r>
              <a:rPr lang="cs-CZ" dirty="0">
                <a:effectLst/>
                <a:latin typeface="Verdana Pro" panose="020B0604030504040204" pitchFamily="34" charset="0"/>
              </a:rPr>
              <a:t>studii NORIP 2000 prezentován následovně:</a:t>
            </a:r>
          </a:p>
          <a:p>
            <a:r>
              <a:rPr lang="cs-CZ" dirty="0">
                <a:effectLst/>
                <a:latin typeface="Verdana Pro" panose="020B0604030504040204" pitchFamily="34" charset="0"/>
              </a:rPr>
              <a:t>Dolní mez (2,5 kvantil) 36,6 g/l 90% CI 36,3–36,7 g/l</a:t>
            </a:r>
          </a:p>
          <a:p>
            <a:r>
              <a:rPr lang="cs-CZ" dirty="0">
                <a:effectLst/>
                <a:latin typeface="Verdana Pro" panose="020B0604030504040204" pitchFamily="34" charset="0"/>
              </a:rPr>
              <a:t>Horní mez (97,5 kvantil) 47,9 g/l 90% CI 47,5–48,4 g/</a:t>
            </a:r>
          </a:p>
        </p:txBody>
      </p:sp>
      <p:sp>
        <p:nvSpPr>
          <p:cNvPr id="6" name="Nadpis 4">
            <a:extLst>
              <a:ext uri="{FF2B5EF4-FFF2-40B4-BE49-F238E27FC236}">
                <a16:creationId xmlns:a16="http://schemas.microsoft.com/office/drawing/2014/main" id="{E5D8F5FF-EE7F-2E7E-1D93-C0D5DF4A994F}"/>
              </a:ext>
            </a:extLst>
          </p:cNvPr>
          <p:cNvSpPr txBox="1">
            <a:spLocks/>
          </p:cNvSpPr>
          <p:nvPr/>
        </p:nvSpPr>
        <p:spPr>
          <a:xfrm>
            <a:off x="414000" y="397042"/>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Verdana Pro" panose="020B060403050404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Konstrukce referenčního intervalu</a:t>
            </a:r>
          </a:p>
        </p:txBody>
      </p:sp>
    </p:spTree>
    <p:extLst>
      <p:ext uri="{BB962C8B-B14F-4D97-AF65-F5344CB8AC3E}">
        <p14:creationId xmlns:p14="http://schemas.microsoft.com/office/powerpoint/2010/main" val="3249063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D0D6614-0082-E3B7-5765-BCAE2A3D7724}"/>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8AEC77EE-3EDF-EB4B-31E1-514A00DE9457}"/>
              </a:ext>
            </a:extLst>
          </p:cNvPr>
          <p:cNvSpPr>
            <a:spLocks noGrp="1"/>
          </p:cNvSpPr>
          <p:nvPr>
            <p:ph type="sldNum" sz="quarter" idx="11"/>
          </p:nvPr>
        </p:nvSpPr>
        <p:spPr/>
        <p:txBody>
          <a:bodyPr/>
          <a:lstStyle/>
          <a:p>
            <a:fld id="{D6D6C118-631F-4A80-9886-907009361577}" type="slidenum">
              <a:rPr lang="cs-CZ" altLang="cs-CZ" smtClean="0"/>
              <a:pPr/>
              <a:t>29</a:t>
            </a:fld>
            <a:endParaRPr lang="cs-CZ" altLang="cs-CZ" dirty="0"/>
          </a:p>
        </p:txBody>
      </p:sp>
      <p:sp>
        <p:nvSpPr>
          <p:cNvPr id="5" name="TextovéPole 4">
            <a:extLst>
              <a:ext uri="{FF2B5EF4-FFF2-40B4-BE49-F238E27FC236}">
                <a16:creationId xmlns:a16="http://schemas.microsoft.com/office/drawing/2014/main" id="{0A98A03C-7CE5-5A8A-54D4-0419C4344557}"/>
              </a:ext>
            </a:extLst>
          </p:cNvPr>
          <p:cNvSpPr txBox="1"/>
          <p:nvPr/>
        </p:nvSpPr>
        <p:spPr>
          <a:xfrm>
            <a:off x="3739091" y="2168558"/>
            <a:ext cx="4303473" cy="3046988"/>
          </a:xfrm>
          <a:prstGeom prst="rect">
            <a:avLst/>
          </a:prstGeom>
          <a:noFill/>
        </p:spPr>
        <p:txBody>
          <a:bodyPr wrap="square">
            <a:spAutoFit/>
          </a:bodyPr>
          <a:lstStyle/>
          <a:p>
            <a:r>
              <a:rPr lang="cs-CZ" dirty="0">
                <a:effectLst/>
                <a:latin typeface="Verdana Pro" panose="020B0604030504040204" pitchFamily="34" charset="0"/>
              </a:rPr>
              <a:t>• Demografický popis referenční populace</a:t>
            </a:r>
          </a:p>
          <a:p>
            <a:r>
              <a:rPr lang="cs-CZ" dirty="0">
                <a:effectLst/>
                <a:latin typeface="Verdana Pro" panose="020B0604030504040204" pitchFamily="34" charset="0"/>
              </a:rPr>
              <a:t>• Geografická validita dat</a:t>
            </a:r>
          </a:p>
          <a:p>
            <a:r>
              <a:rPr lang="cs-CZ" dirty="0">
                <a:effectLst/>
                <a:latin typeface="Verdana Pro" panose="020B0604030504040204" pitchFamily="34" charset="0"/>
              </a:rPr>
              <a:t>• </a:t>
            </a:r>
            <a:r>
              <a:rPr lang="cs-CZ" dirty="0" err="1">
                <a:effectLst/>
                <a:latin typeface="Verdana Pro" panose="020B0604030504040204" pitchFamily="34" charset="0"/>
              </a:rPr>
              <a:t>Preanalytické</a:t>
            </a:r>
            <a:r>
              <a:rPr lang="cs-CZ" dirty="0">
                <a:effectLst/>
                <a:latin typeface="Verdana Pro" panose="020B0604030504040204" pitchFamily="34" charset="0"/>
              </a:rPr>
              <a:t> podmínky</a:t>
            </a:r>
          </a:p>
          <a:p>
            <a:r>
              <a:rPr lang="cs-CZ" dirty="0">
                <a:effectLst/>
                <a:latin typeface="Verdana Pro" panose="020B0604030504040204" pitchFamily="34" charset="0"/>
              </a:rPr>
              <a:t>• Analytické postupy a jejich znaky</a:t>
            </a:r>
          </a:p>
          <a:p>
            <a:r>
              <a:rPr lang="cs-CZ" dirty="0">
                <a:effectLst/>
                <a:latin typeface="Verdana Pro" panose="020B0604030504040204" pitchFamily="34" charset="0"/>
              </a:rPr>
              <a:t>• Popis statistického zpracování</a:t>
            </a:r>
          </a:p>
        </p:txBody>
      </p:sp>
      <p:sp>
        <p:nvSpPr>
          <p:cNvPr id="6" name="Nadpis 4">
            <a:extLst>
              <a:ext uri="{FF2B5EF4-FFF2-40B4-BE49-F238E27FC236}">
                <a16:creationId xmlns:a16="http://schemas.microsoft.com/office/drawing/2014/main" id="{96744EA0-CB8B-37EB-7A95-5A4121E9BE2B}"/>
              </a:ext>
            </a:extLst>
          </p:cNvPr>
          <p:cNvSpPr txBox="1">
            <a:spLocks/>
          </p:cNvSpPr>
          <p:nvPr/>
        </p:nvSpPr>
        <p:spPr>
          <a:xfrm>
            <a:off x="414000" y="98418"/>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Verdana Pro" panose="020B060403050404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Důležité proměnné ovlivňující referenční interval</a:t>
            </a:r>
          </a:p>
        </p:txBody>
      </p:sp>
    </p:spTree>
    <p:extLst>
      <p:ext uri="{BB962C8B-B14F-4D97-AF65-F5344CB8AC3E}">
        <p14:creationId xmlns:p14="http://schemas.microsoft.com/office/powerpoint/2010/main" val="312093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D1016C8-FB8B-4482-97AA-EA9D40673949}"/>
              </a:ext>
            </a:extLst>
          </p:cNvPr>
          <p:cNvSpPr>
            <a:spLocks noGrp="1"/>
          </p:cNvSpPr>
          <p:nvPr>
            <p:ph type="ftr" sz="quarter" idx="10"/>
          </p:nvPr>
        </p:nvSpPr>
        <p:spPr/>
        <p:txBody>
          <a:bodyPr/>
          <a:lstStyle/>
          <a:p>
            <a:r>
              <a:rPr lang="cs-CZ"/>
              <a:t>Zápatí prezentace</a:t>
            </a:r>
            <a:endParaRPr lang="cs-CZ" dirty="0"/>
          </a:p>
        </p:txBody>
      </p:sp>
      <p:sp>
        <p:nvSpPr>
          <p:cNvPr id="5" name="Zástupný obsah 4">
            <a:extLst>
              <a:ext uri="{FF2B5EF4-FFF2-40B4-BE49-F238E27FC236}">
                <a16:creationId xmlns:a16="http://schemas.microsoft.com/office/drawing/2014/main" id="{6127B092-71DA-4749-BA53-0C6B027AE4E1}"/>
              </a:ext>
            </a:extLst>
          </p:cNvPr>
          <p:cNvSpPr>
            <a:spLocks noGrp="1"/>
          </p:cNvSpPr>
          <p:nvPr>
            <p:ph idx="1"/>
          </p:nvPr>
        </p:nvSpPr>
        <p:spPr>
          <a:xfrm>
            <a:off x="885569" y="1621013"/>
            <a:ext cx="10753200" cy="4139998"/>
          </a:xfrm>
        </p:spPr>
        <p:txBody>
          <a:bodyPr/>
          <a:lstStyle/>
          <a:p>
            <a:r>
              <a:rPr lang="cs-CZ" dirty="0"/>
              <a:t>Vztah mezi funkcí a strukturou studoval již Aristoteles</a:t>
            </a:r>
          </a:p>
          <a:p>
            <a:r>
              <a:rPr lang="cs-CZ" dirty="0" err="1">
                <a:effectLst/>
              </a:rPr>
              <a:t>Ga</a:t>
            </a:r>
            <a:r>
              <a:rPr lang="cs-CZ" dirty="0" err="1"/>
              <a:t>lén</a:t>
            </a:r>
            <a:r>
              <a:rPr lang="cs-CZ" dirty="0"/>
              <a:t> prováděl první experimenty s cílem pochopit funkci těla, je také označován za „otce fyziologie“</a:t>
            </a:r>
          </a:p>
          <a:p>
            <a:r>
              <a:rPr lang="cs-CZ" dirty="0">
                <a:effectLst/>
              </a:rPr>
              <a:t>Prvním fyziolog</a:t>
            </a:r>
            <a:r>
              <a:rPr lang="cs-CZ" dirty="0"/>
              <a:t>em „moderního typu“ byl William Harvey, který v 17. století popsal krevní oběh</a:t>
            </a:r>
          </a:p>
          <a:p>
            <a:r>
              <a:rPr lang="cs-CZ" dirty="0">
                <a:effectLst/>
              </a:rPr>
              <a:t>Claude Bernard (1813-1</a:t>
            </a:r>
            <a:r>
              <a:rPr lang="cs-CZ" dirty="0"/>
              <a:t>878) představil koncept vnitřního prostředí lidského těla, zavedl zaslepené experimenty</a:t>
            </a:r>
          </a:p>
          <a:p>
            <a:endParaRPr lang="cs-CZ" dirty="0">
              <a:effectLst/>
            </a:endParaRPr>
          </a:p>
          <a:p>
            <a:endParaRPr lang="cs-CZ" dirty="0">
              <a:effectLst/>
            </a:endParaRPr>
          </a:p>
        </p:txBody>
      </p:sp>
      <p:sp>
        <p:nvSpPr>
          <p:cNvPr id="3" name="Nadpis 6">
            <a:extLst>
              <a:ext uri="{FF2B5EF4-FFF2-40B4-BE49-F238E27FC236}">
                <a16:creationId xmlns:a16="http://schemas.microsoft.com/office/drawing/2014/main" id="{E5C30C4F-33B1-618B-F543-40120EE03108}"/>
              </a:ext>
            </a:extLst>
          </p:cNvPr>
          <p:cNvSpPr>
            <a:spLocks noGrp="1"/>
          </p:cNvSpPr>
          <p:nvPr>
            <p:ph type="title"/>
          </p:nvPr>
        </p:nvSpPr>
        <p:spPr>
          <a:xfrm>
            <a:off x="720000" y="720000"/>
            <a:ext cx="10753200" cy="451576"/>
          </a:xfrm>
        </p:spPr>
        <p:txBody>
          <a:bodyPr/>
          <a:lstStyle/>
          <a:p>
            <a:r>
              <a:rPr lang="cs-CZ" b="1" dirty="0">
                <a:solidFill>
                  <a:srgbClr val="0000DC"/>
                </a:solidFill>
              </a:rPr>
              <a:t>Historie</a:t>
            </a:r>
            <a:br>
              <a:rPr lang="en-US" b="1" dirty="0">
                <a:solidFill>
                  <a:srgbClr val="0000DC"/>
                </a:solidFill>
              </a:rPr>
            </a:br>
            <a:endParaRPr lang="cs-CZ" dirty="0"/>
          </a:p>
        </p:txBody>
      </p:sp>
    </p:spTree>
    <p:extLst>
      <p:ext uri="{BB962C8B-B14F-4D97-AF65-F5344CB8AC3E}">
        <p14:creationId xmlns:p14="http://schemas.microsoft.com/office/powerpoint/2010/main" val="983754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29ECE68-1D7E-8DE0-5B11-94DDEAA2DDC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CEDB946-E718-DA07-50C3-CBCD629ED570}"/>
              </a:ext>
            </a:extLst>
          </p:cNvPr>
          <p:cNvSpPr>
            <a:spLocks noGrp="1"/>
          </p:cNvSpPr>
          <p:nvPr>
            <p:ph type="sldNum" sz="quarter" idx="11"/>
          </p:nvPr>
        </p:nvSpPr>
        <p:spPr/>
        <p:txBody>
          <a:bodyPr/>
          <a:lstStyle/>
          <a:p>
            <a:fld id="{D6D6C118-631F-4A80-9886-907009361577}" type="slidenum">
              <a:rPr lang="cs-CZ" altLang="cs-CZ" smtClean="0"/>
              <a:pPr/>
              <a:t>30</a:t>
            </a:fld>
            <a:endParaRPr lang="cs-CZ" altLang="cs-CZ" dirty="0"/>
          </a:p>
        </p:txBody>
      </p:sp>
      <p:sp>
        <p:nvSpPr>
          <p:cNvPr id="4" name="TextovéPole 3">
            <a:extLst>
              <a:ext uri="{FF2B5EF4-FFF2-40B4-BE49-F238E27FC236}">
                <a16:creationId xmlns:a16="http://schemas.microsoft.com/office/drawing/2014/main" id="{0BD3437B-8180-CC62-6B13-DCBC4E43C07B}"/>
              </a:ext>
            </a:extLst>
          </p:cNvPr>
          <p:cNvSpPr txBox="1"/>
          <p:nvPr/>
        </p:nvSpPr>
        <p:spPr>
          <a:xfrm>
            <a:off x="540000" y="1548246"/>
            <a:ext cx="10855472" cy="3970318"/>
          </a:xfrm>
          <a:prstGeom prst="rect">
            <a:avLst/>
          </a:prstGeom>
          <a:noFill/>
        </p:spPr>
        <p:txBody>
          <a:bodyPr wrap="square">
            <a:spAutoFit/>
          </a:bodyPr>
          <a:lstStyle/>
          <a:p>
            <a:r>
              <a:rPr lang="cs-CZ" sz="1800" b="1" dirty="0">
                <a:effectLst/>
                <a:latin typeface="Verdana Pro" panose="020B0604030504040204" pitchFamily="34" charset="0"/>
              </a:rPr>
              <a:t>Referenční jedinec</a:t>
            </a:r>
            <a:r>
              <a:rPr lang="cs-CZ" sz="1800" dirty="0">
                <a:effectLst/>
                <a:latin typeface="Verdana Pro" panose="020B0604030504040204" pitchFamily="34" charset="0"/>
              </a:rPr>
              <a:t> – vybraný k určení/validaci referenčních intervalů podle IFCC-ICSH kritérií.</a:t>
            </a:r>
          </a:p>
          <a:p>
            <a:r>
              <a:rPr lang="cs-CZ" sz="1800" b="1" dirty="0">
                <a:effectLst/>
                <a:latin typeface="Verdana Pro" panose="020B0604030504040204" pitchFamily="34" charset="0"/>
              </a:rPr>
              <a:t>Referenční populace </a:t>
            </a:r>
            <a:r>
              <a:rPr lang="cs-CZ" sz="1800" dirty="0">
                <a:effectLst/>
                <a:latin typeface="Verdana Pro" panose="020B0604030504040204" pitchFamily="34" charset="0"/>
              </a:rPr>
              <a:t>– teoretická skupina všech referenčních jedinců.</a:t>
            </a:r>
          </a:p>
          <a:p>
            <a:r>
              <a:rPr lang="cs-CZ" sz="1800" b="1" dirty="0">
                <a:effectLst/>
                <a:latin typeface="Verdana Pro" panose="020B0604030504040204" pitchFamily="34" charset="0"/>
              </a:rPr>
              <a:t>Vzorek referenční populace</a:t>
            </a:r>
            <a:r>
              <a:rPr lang="cs-CZ" sz="1800" dirty="0">
                <a:effectLst/>
                <a:latin typeface="Verdana Pro" panose="020B0604030504040204" pitchFamily="34" charset="0"/>
              </a:rPr>
              <a:t> – ta část referenční populace, která byla vybrána k reprezentaci celé referenční populace. Zde je klíčový dostatečný počet jedinců. Minimální počet jedinců referenční populace je podle doporučení IFCC 120 referenčních jedinců, při validaci/periodickém prověřování už určených referenčních intervalů se podle některých pramenů vystačí s 20, podle jiných s 60 referenčními jedinci.</a:t>
            </a:r>
          </a:p>
          <a:p>
            <a:r>
              <a:rPr lang="cs-CZ" sz="1800" b="1" dirty="0">
                <a:effectLst/>
                <a:latin typeface="Verdana Pro" panose="020B0604030504040204" pitchFamily="34" charset="0"/>
              </a:rPr>
              <a:t>Referenční limit </a:t>
            </a:r>
            <a:r>
              <a:rPr lang="cs-CZ" sz="1800" dirty="0">
                <a:effectLst/>
                <a:latin typeface="Verdana Pro" panose="020B0604030504040204" pitchFamily="34" charset="0"/>
              </a:rPr>
              <a:t>– dolní a horní. Výsledek statistického zpracování zkoušek provedených u vzorku referenční populace. Dolním referenčním limitem je nejčastěji hodnota 2,5 kvantilu, horním referenčním limitem pak hodnota 97,5 kvantilu – viz výše uvedená prezentace referenčních limitů.</a:t>
            </a:r>
          </a:p>
          <a:p>
            <a:r>
              <a:rPr lang="cs-CZ" sz="1800" b="1" dirty="0">
                <a:effectLst/>
                <a:latin typeface="Verdana Pro" panose="020B0604030504040204" pitchFamily="34" charset="0"/>
              </a:rPr>
              <a:t>Referenční interval </a:t>
            </a:r>
            <a:r>
              <a:rPr lang="cs-CZ" sz="1800" dirty="0">
                <a:effectLst/>
                <a:latin typeface="Verdana Pro" panose="020B0604030504040204" pitchFamily="34" charset="0"/>
              </a:rPr>
              <a:t>– interval mezi dolním a horním referenčním limitem. Oba limity jsou jeho součástí.</a:t>
            </a:r>
          </a:p>
        </p:txBody>
      </p:sp>
      <p:sp>
        <p:nvSpPr>
          <p:cNvPr id="5" name="Nadpis 4">
            <a:extLst>
              <a:ext uri="{FF2B5EF4-FFF2-40B4-BE49-F238E27FC236}">
                <a16:creationId xmlns:a16="http://schemas.microsoft.com/office/drawing/2014/main" id="{C3024826-B1BA-0F44-A64A-CD164B386FCF}"/>
              </a:ext>
            </a:extLst>
          </p:cNvPr>
          <p:cNvSpPr txBox="1">
            <a:spLocks/>
          </p:cNvSpPr>
          <p:nvPr/>
        </p:nvSpPr>
        <p:spPr>
          <a:xfrm>
            <a:off x="414000" y="98418"/>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Verdana Pro" panose="020B060403050404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Důležité faktory ovlivňující referenční interval</a:t>
            </a:r>
          </a:p>
        </p:txBody>
      </p:sp>
    </p:spTree>
    <p:extLst>
      <p:ext uri="{BB962C8B-B14F-4D97-AF65-F5344CB8AC3E}">
        <p14:creationId xmlns:p14="http://schemas.microsoft.com/office/powerpoint/2010/main" val="1936822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1ZAL\ZDRAVI\obr4.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86000" y="457200"/>
            <a:ext cx="75946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681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2081190" y="2685026"/>
            <a:ext cx="6923087" cy="4997450"/>
          </a:xfrm>
        </p:spPr>
        <p:txBody>
          <a:bodyPr/>
          <a:lstStyle/>
          <a:p>
            <a:pPr algn="just">
              <a:lnSpc>
                <a:spcPct val="90000"/>
              </a:lnSpc>
            </a:pPr>
            <a:r>
              <a:rPr lang="cs-CZ" sz="2400" dirty="0" err="1">
                <a:cs typeface="Calibri" panose="020F0502020204030204" pitchFamily="34" charset="0"/>
              </a:rPr>
              <a:t>Preinstrumentální</a:t>
            </a:r>
            <a:r>
              <a:rPr lang="cs-CZ" sz="2400" dirty="0">
                <a:cs typeface="Calibri" panose="020F0502020204030204" pitchFamily="34" charset="0"/>
              </a:rPr>
              <a:t> chybu (např. příprava pacienta, způsob odběru krve)</a:t>
            </a:r>
          </a:p>
          <a:p>
            <a:pPr algn="just">
              <a:lnSpc>
                <a:spcPct val="90000"/>
              </a:lnSpc>
            </a:pPr>
            <a:r>
              <a:rPr lang="cs-CZ" sz="2400" dirty="0">
                <a:cs typeface="Calibri" panose="020F0502020204030204" pitchFamily="34" charset="0"/>
              </a:rPr>
              <a:t>Instrumentální chybu (rozptyl měření nebo i  systematickou chybu např. při spektrofotometrickém stanovení koncentrací látek)</a:t>
            </a:r>
          </a:p>
          <a:p>
            <a:pPr algn="just">
              <a:lnSpc>
                <a:spcPct val="90000"/>
              </a:lnSpc>
            </a:pPr>
            <a:r>
              <a:rPr lang="cs-CZ" sz="2400" dirty="0" err="1">
                <a:cs typeface="Calibri" panose="020F0502020204030204" pitchFamily="34" charset="0"/>
              </a:rPr>
              <a:t>Intraindividuální</a:t>
            </a:r>
            <a:r>
              <a:rPr lang="cs-CZ" sz="2400" dirty="0">
                <a:cs typeface="Calibri" panose="020F0502020204030204" pitchFamily="34" charset="0"/>
              </a:rPr>
              <a:t> zakolísání měřené veličiny</a:t>
            </a:r>
          </a:p>
          <a:p>
            <a:pPr algn="just">
              <a:lnSpc>
                <a:spcPct val="90000"/>
              </a:lnSpc>
            </a:pPr>
            <a:r>
              <a:rPr lang="cs-CZ" sz="2400" dirty="0" err="1">
                <a:cs typeface="Calibri" panose="020F0502020204030204" pitchFamily="34" charset="0"/>
              </a:rPr>
              <a:t>Eufunkční</a:t>
            </a:r>
            <a:r>
              <a:rPr lang="cs-CZ" sz="2400" dirty="0">
                <a:cs typeface="Calibri" panose="020F0502020204030204" pitchFamily="34" charset="0"/>
              </a:rPr>
              <a:t> extrém </a:t>
            </a:r>
          </a:p>
          <a:p>
            <a:pPr algn="just">
              <a:lnSpc>
                <a:spcPct val="90000"/>
              </a:lnSpc>
            </a:pPr>
            <a:r>
              <a:rPr lang="cs-CZ" sz="2400" dirty="0">
                <a:cs typeface="Calibri" panose="020F0502020204030204" pitchFamily="34" charset="0"/>
              </a:rPr>
              <a:t>Skutečně patologickou hodnotu daného znaku</a:t>
            </a:r>
          </a:p>
          <a:p>
            <a:pPr algn="just">
              <a:lnSpc>
                <a:spcPct val="90000"/>
              </a:lnSpc>
            </a:pPr>
            <a:endParaRPr lang="cs-CZ" sz="2700" b="1" dirty="0"/>
          </a:p>
        </p:txBody>
      </p:sp>
      <p:sp>
        <p:nvSpPr>
          <p:cNvPr id="3" name="Nadpis 2">
            <a:extLst>
              <a:ext uri="{FF2B5EF4-FFF2-40B4-BE49-F238E27FC236}">
                <a16:creationId xmlns:a16="http://schemas.microsoft.com/office/drawing/2014/main" id="{D139DB2F-89A5-4B55-BA1E-70E4B186A6DE}"/>
              </a:ext>
            </a:extLst>
          </p:cNvPr>
          <p:cNvSpPr>
            <a:spLocks noGrp="1"/>
          </p:cNvSpPr>
          <p:nvPr>
            <p:ph type="title"/>
          </p:nvPr>
        </p:nvSpPr>
        <p:spPr/>
        <p:txBody>
          <a:bodyPr/>
          <a:lstStyle/>
          <a:p>
            <a:r>
              <a:rPr lang="cs-CZ" b="1" dirty="0">
                <a:solidFill>
                  <a:srgbClr val="0000DC"/>
                </a:solidFill>
              </a:rPr>
              <a:t>Poloha pacienta za okrajem referenčního intervalu… může znamenat:</a:t>
            </a:r>
            <a:br>
              <a:rPr lang="en-US" b="1" dirty="0">
                <a:solidFill>
                  <a:srgbClr val="0000DC"/>
                </a:solidFill>
              </a:rPr>
            </a:br>
            <a:endParaRPr lang="cs-CZ" dirty="0"/>
          </a:p>
        </p:txBody>
      </p:sp>
    </p:spTree>
    <p:extLst>
      <p:ext uri="{BB962C8B-B14F-4D97-AF65-F5344CB8AC3E}">
        <p14:creationId xmlns:p14="http://schemas.microsoft.com/office/powerpoint/2010/main" val="2562327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r>
              <a:rPr lang="cs-CZ" b="1" dirty="0">
                <a:solidFill>
                  <a:schemeClr val="accent6">
                    <a:lumMod val="75000"/>
                  </a:schemeClr>
                </a:solidFill>
                <a:cs typeface="Calibri" panose="020F0502020204030204" pitchFamily="34" charset="0"/>
              </a:rPr>
              <a:t>„Milieu </a:t>
            </a:r>
            <a:r>
              <a:rPr lang="cs-CZ" b="1" dirty="0" err="1">
                <a:solidFill>
                  <a:schemeClr val="accent6">
                    <a:lumMod val="75000"/>
                  </a:schemeClr>
                </a:solidFill>
                <a:cs typeface="Calibri" panose="020F0502020204030204" pitchFamily="34" charset="0"/>
              </a:rPr>
              <a:t>interier</a:t>
            </a:r>
            <a:r>
              <a:rPr lang="cs-CZ" b="1" dirty="0">
                <a:solidFill>
                  <a:schemeClr val="accent6">
                    <a:lumMod val="75000"/>
                  </a:schemeClr>
                </a:solidFill>
                <a:cs typeface="Calibri" panose="020F0502020204030204" pitchFamily="34" charset="0"/>
              </a:rPr>
              <a:t>“: </a:t>
            </a:r>
            <a:r>
              <a:rPr lang="cs-CZ" dirty="0">
                <a:cs typeface="Calibri" panose="020F0502020204030204" pitchFamily="34" charset="0"/>
              </a:rPr>
              <a:t>udržování stálého složení tělesných tekutin</a:t>
            </a:r>
          </a:p>
          <a:p>
            <a:r>
              <a:rPr lang="cs-CZ" dirty="0">
                <a:cs typeface="Calibri" panose="020F0502020204030204" pitchFamily="34" charset="0"/>
              </a:rPr>
              <a:t>Význam pozitivních a negativních zpětných vazeb</a:t>
            </a:r>
          </a:p>
          <a:p>
            <a:r>
              <a:rPr lang="cs-CZ" dirty="0">
                <a:cs typeface="Calibri" panose="020F0502020204030204" pitchFamily="34" charset="0"/>
              </a:rPr>
              <a:t>Regulační smyčky: Receptor-vstup informace do kontrolního systému-výstup vedoucí do efektorového systému  </a:t>
            </a:r>
          </a:p>
          <a:p>
            <a:r>
              <a:rPr lang="cs-CZ" dirty="0">
                <a:cs typeface="Calibri" panose="020F0502020204030204" pitchFamily="34" charset="0"/>
              </a:rPr>
              <a:t>Integrace různých systémů spolupracujících na jedné funkci (pH jako spolupráce krevního, dýchacího kardiovaskulárního a vylučovacího systému)</a:t>
            </a:r>
          </a:p>
          <a:p>
            <a:r>
              <a:rPr lang="cs-CZ" dirty="0"/>
              <a:t>Udržení relativně stabilních vnitřních podmínek v kontinuálně se měnícím prostředí</a:t>
            </a:r>
          </a:p>
          <a:p>
            <a:r>
              <a:rPr lang="cs-CZ" dirty="0"/>
              <a:t>Dynamický rovnovážný stav</a:t>
            </a:r>
          </a:p>
          <a:p>
            <a:endParaRPr lang="cs-CZ" dirty="0">
              <a:cs typeface="Calibri" panose="020F0502020204030204" pitchFamily="34" charset="0"/>
            </a:endParaRPr>
          </a:p>
          <a:p>
            <a:endParaRPr lang="cs-CZ" dirty="0"/>
          </a:p>
        </p:txBody>
      </p:sp>
      <p:sp>
        <p:nvSpPr>
          <p:cNvPr id="5" name="Nadpis 4">
            <a:extLst>
              <a:ext uri="{FF2B5EF4-FFF2-40B4-BE49-F238E27FC236}">
                <a16:creationId xmlns:a16="http://schemas.microsoft.com/office/drawing/2014/main" id="{47F3850A-31E9-494D-9D23-6F5E6DDCD5BD}"/>
              </a:ext>
            </a:extLst>
          </p:cNvPr>
          <p:cNvSpPr>
            <a:spLocks noGrp="1"/>
          </p:cNvSpPr>
          <p:nvPr>
            <p:ph type="title"/>
          </p:nvPr>
        </p:nvSpPr>
        <p:spPr/>
        <p:txBody>
          <a:bodyPr/>
          <a:lstStyle/>
          <a:p>
            <a:r>
              <a:rPr lang="cs-CZ" dirty="0"/>
              <a:t>Homeostáza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5FC41B2B-227B-4B5C-946F-98A8306AC140}"/>
              </a:ext>
            </a:extLst>
          </p:cNvPr>
          <p:cNvSpPr txBox="1">
            <a:spLocks noChangeArrowheads="1"/>
          </p:cNvSpPr>
          <p:nvPr/>
        </p:nvSpPr>
        <p:spPr bwMode="auto">
          <a:xfrm>
            <a:off x="1379971" y="274290"/>
            <a:ext cx="9007475"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3"/>
            <a:endParaRPr lang="cs-CZ" altLang="cs-CZ" b="1" dirty="0">
              <a:solidFill>
                <a:srgbClr val="00CCFF"/>
              </a:solidFill>
              <a:latin typeface="Verdana Pro" panose="020B0604030504040204" pitchFamily="34" charset="0"/>
            </a:endParaRPr>
          </a:p>
          <a:p>
            <a:r>
              <a:rPr lang="cs-CZ" altLang="cs-CZ" sz="2000" dirty="0">
                <a:latin typeface="Verdana Pro" panose="020B0604030504040204" pitchFamily="34" charset="0"/>
              </a:rPr>
              <a:t>Dějiny pojmu normálnosti:</a:t>
            </a:r>
          </a:p>
          <a:p>
            <a:r>
              <a:rPr lang="cs-CZ" altLang="cs-CZ" sz="2000" dirty="0">
                <a:latin typeface="Verdana Pro" panose="020B0604030504040204" pitchFamily="34" charset="0"/>
              </a:rPr>
              <a:t>     V antice a renesanci "normální" často ve smyslu "</a:t>
            </a:r>
            <a:r>
              <a:rPr lang="cs-CZ" altLang="cs-CZ" sz="2000" dirty="0" err="1">
                <a:latin typeface="Verdana Pro" panose="020B0604030504040204" pitchFamily="34" charset="0"/>
              </a:rPr>
              <a:t>naturalis</a:t>
            </a:r>
            <a:r>
              <a:rPr lang="cs-CZ" altLang="cs-CZ" sz="2000" dirty="0">
                <a:latin typeface="Verdana Pro" panose="020B0604030504040204" pitchFamily="34" charset="0"/>
              </a:rPr>
              <a:t>", a to opět ve smyslu průměrnosti, ale</a:t>
            </a:r>
            <a:r>
              <a:rPr lang="cs-CZ" altLang="cs-CZ" sz="2000" i="1" dirty="0">
                <a:latin typeface="Verdana Pro" panose="020B0604030504040204" pitchFamily="34" charset="0"/>
              </a:rPr>
              <a:t> zároveň</a:t>
            </a:r>
            <a:r>
              <a:rPr lang="cs-CZ" altLang="cs-CZ" sz="2000" dirty="0">
                <a:latin typeface="Verdana Pro" panose="020B0604030504040204" pitchFamily="34" charset="0"/>
              </a:rPr>
              <a:t> ve smyslu ideálu zdraví, čili dvojznačnost. 18. a 19. stol.: pojem zdraví byl nahrazen pojmem normálnosti - věda se </a:t>
            </a:r>
            <a:r>
              <a:rPr lang="cs-CZ" altLang="cs-CZ" sz="2000" dirty="0" err="1">
                <a:latin typeface="Verdana Pro" panose="020B0604030504040204" pitchFamily="34" charset="0"/>
              </a:rPr>
              <a:t>pozitivizovala</a:t>
            </a:r>
            <a:r>
              <a:rPr lang="cs-CZ" altLang="cs-CZ" sz="2000" dirty="0">
                <a:latin typeface="Verdana Pro" panose="020B0604030504040204" pitchFamily="34" charset="0"/>
              </a:rPr>
              <a:t> a zbavovala hodnoticích prvků</a:t>
            </a:r>
          </a:p>
          <a:p>
            <a:r>
              <a:rPr lang="cs-CZ" altLang="cs-CZ" sz="2000" b="1" dirty="0">
                <a:solidFill>
                  <a:srgbClr val="00CCFF"/>
                </a:solidFill>
                <a:latin typeface="Verdana Pro" panose="020B0604030504040204" pitchFamily="34" charset="0"/>
              </a:rPr>
              <a:t>     Anomální</a:t>
            </a:r>
            <a:r>
              <a:rPr lang="cs-CZ" altLang="cs-CZ" sz="2000" dirty="0">
                <a:latin typeface="Verdana Pro" panose="020B0604030504040204" pitchFamily="34" charset="0"/>
              </a:rPr>
              <a:t> je odvozeno z </a:t>
            </a:r>
            <a:r>
              <a:rPr lang="cs-CZ" altLang="cs-CZ" sz="2000" dirty="0" err="1">
                <a:latin typeface="Verdana Pro" panose="020B0604030504040204" pitchFamily="34" charset="0"/>
              </a:rPr>
              <a:t>řec</a:t>
            </a:r>
            <a:r>
              <a:rPr lang="cs-CZ" altLang="cs-CZ" sz="2000" dirty="0">
                <a:latin typeface="Verdana Pro" panose="020B0604030504040204" pitchFamily="34" charset="0"/>
              </a:rPr>
              <a:t>. ANOMALÓS = nerovný, je to deskriptivní termín, </a:t>
            </a:r>
            <a:r>
              <a:rPr lang="cs-CZ" altLang="cs-CZ" sz="2000" i="1" dirty="0">
                <a:latin typeface="Verdana Pro" panose="020B0604030504040204" pitchFamily="34" charset="0"/>
              </a:rPr>
              <a:t>funkčně nevýznamná odchylka</a:t>
            </a:r>
            <a:r>
              <a:rPr lang="cs-CZ" altLang="cs-CZ" sz="2000" dirty="0">
                <a:latin typeface="Verdana Pro" panose="020B0604030504040204" pitchFamily="34" charset="0"/>
              </a:rPr>
              <a:t> od druhového typu, základ individuální odlišnosti</a:t>
            </a:r>
          </a:p>
          <a:p>
            <a:r>
              <a:rPr lang="cs-CZ" altLang="cs-CZ" sz="2000" b="1" dirty="0">
                <a:solidFill>
                  <a:srgbClr val="00CCFF"/>
                </a:solidFill>
                <a:latin typeface="Verdana Pro" panose="020B0604030504040204" pitchFamily="34" charset="0"/>
              </a:rPr>
              <a:t>     Anormální</a:t>
            </a:r>
            <a:r>
              <a:rPr lang="cs-CZ" altLang="cs-CZ" sz="2000" dirty="0">
                <a:solidFill>
                  <a:srgbClr val="0000FF"/>
                </a:solidFill>
                <a:latin typeface="Verdana Pro" panose="020B0604030504040204" pitchFamily="34" charset="0"/>
              </a:rPr>
              <a:t> </a:t>
            </a:r>
            <a:r>
              <a:rPr lang="cs-CZ" altLang="cs-CZ" sz="2000" dirty="0">
                <a:latin typeface="Verdana Pro" panose="020B0604030504040204" pitchFamily="34" charset="0"/>
              </a:rPr>
              <a:t>je důsledek mylného odvozování termínu "anomální" z </a:t>
            </a:r>
            <a:r>
              <a:rPr lang="cs-CZ" altLang="cs-CZ" sz="2000" dirty="0" err="1">
                <a:latin typeface="Verdana Pro" panose="020B0604030504040204" pitchFamily="34" charset="0"/>
              </a:rPr>
              <a:t>řec</a:t>
            </a:r>
            <a:r>
              <a:rPr lang="cs-CZ" altLang="cs-CZ" sz="2000" dirty="0">
                <a:latin typeface="Verdana Pro" panose="020B0604030504040204" pitchFamily="34" charset="0"/>
              </a:rPr>
              <a:t>. NÓMOS = lat. norma, čímž se stal z deskriptivního normativní pojem. "Anormální" tedy značí </a:t>
            </a:r>
            <a:r>
              <a:rPr lang="cs-CZ" altLang="cs-CZ" sz="2000" i="1" dirty="0">
                <a:latin typeface="Verdana Pro" panose="020B0604030504040204" pitchFamily="34" charset="0"/>
              </a:rPr>
              <a:t>patologický, chorobný</a:t>
            </a:r>
          </a:p>
          <a:p>
            <a:endParaRPr lang="cs-CZ" altLang="cs-CZ" sz="2000" i="1" dirty="0">
              <a:latin typeface="Verdana Pro" panose="020B0604030504040204" pitchFamily="34" charset="0"/>
            </a:endParaRPr>
          </a:p>
          <a:p>
            <a:endParaRPr lang="cs-CZ" altLang="cs-CZ" sz="2000" i="1" dirty="0">
              <a:latin typeface="Verdana Pro" panose="020B0604030504040204" pitchFamily="34" charset="0"/>
            </a:endParaRPr>
          </a:p>
          <a:p>
            <a:r>
              <a:rPr lang="cs-CZ" altLang="cs-CZ" dirty="0">
                <a:latin typeface="Verdana Pro" panose="020B0604030504040204" pitchFamily="34" charset="0"/>
              </a:rPr>
              <a:t>Referenční interval je použitelný pouze v kolektivním modelu; i tam však neříká mnoho bez znalosti rozložení alternativ. Sám termín “normální” ve smyslu “častý” (a nikoliv třeba “optimální”) se dá použít jen pro alternativní situace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a:t>Kontrolní mechanismy</a:t>
            </a:r>
          </a:p>
          <a:p>
            <a:r>
              <a:rPr lang="cs-CZ" dirty="0"/>
              <a:t>Všechny kontrolní mechanismy mají alespoň tři složky:</a:t>
            </a:r>
          </a:p>
          <a:p>
            <a:pPr lvl="1"/>
            <a:r>
              <a:rPr lang="cs-CZ" dirty="0"/>
              <a:t>Receptor-senzor</a:t>
            </a:r>
          </a:p>
          <a:p>
            <a:pPr lvl="1"/>
            <a:r>
              <a:rPr lang="cs-CZ" dirty="0"/>
              <a:t>Kontrolní centrum</a:t>
            </a:r>
          </a:p>
          <a:p>
            <a:pPr lvl="1"/>
            <a:r>
              <a:rPr lang="cs-CZ" dirty="0"/>
              <a:t>Efektor</a:t>
            </a:r>
          </a:p>
          <a:p>
            <a:endParaRPr lang="cs-CZ" dirty="0"/>
          </a:p>
        </p:txBody>
      </p:sp>
      <p:sp>
        <p:nvSpPr>
          <p:cNvPr id="5" name="Nadpis 4">
            <a:extLst>
              <a:ext uri="{FF2B5EF4-FFF2-40B4-BE49-F238E27FC236}">
                <a16:creationId xmlns:a16="http://schemas.microsoft.com/office/drawing/2014/main" id="{9BD6CA8D-2DA1-4EED-B29A-EFCBC4FABF9C}"/>
              </a:ext>
            </a:extLst>
          </p:cNvPr>
          <p:cNvSpPr>
            <a:spLocks noGrp="1"/>
          </p:cNvSpPr>
          <p:nvPr>
            <p:ph type="title"/>
          </p:nvPr>
        </p:nvSpPr>
        <p:spPr/>
        <p:txBody>
          <a:bodyPr/>
          <a:lstStyle/>
          <a:p>
            <a:r>
              <a:rPr lang="cs-CZ" dirty="0"/>
              <a:t>Homeostáza procesy</a:t>
            </a:r>
          </a:p>
        </p:txBody>
      </p:sp>
      <p:pic>
        <p:nvPicPr>
          <p:cNvPr id="4" name="Obrázek 3">
            <a:extLst>
              <a:ext uri="{FF2B5EF4-FFF2-40B4-BE49-F238E27FC236}">
                <a16:creationId xmlns:a16="http://schemas.microsoft.com/office/drawing/2014/main" id="{1D714C9E-C18D-51D1-98A3-593F2D8DE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337" y="3127053"/>
            <a:ext cx="5643563" cy="328327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Obrázek 32" descr="schema-slaid10-01.jpg"/>
          <p:cNvPicPr>
            <a:picLocks noChangeAspect="1"/>
          </p:cNvPicPr>
          <p:nvPr/>
        </p:nvPicPr>
        <p:blipFill>
          <a:blip r:embed="rId3" cstate="print"/>
          <a:stretch>
            <a:fillRect/>
          </a:stretch>
        </p:blipFill>
        <p:spPr>
          <a:xfrm>
            <a:off x="3407701" y="1218531"/>
            <a:ext cx="6816757" cy="5112568"/>
          </a:xfrm>
          <a:prstGeom prst="rect">
            <a:avLst/>
          </a:prstGeom>
        </p:spPr>
      </p:pic>
      <p:sp>
        <p:nvSpPr>
          <p:cNvPr id="12" name="Text Box 10"/>
          <p:cNvSpPr txBox="1">
            <a:spLocks noChangeArrowheads="1"/>
          </p:cNvSpPr>
          <p:nvPr/>
        </p:nvSpPr>
        <p:spPr bwMode="auto">
          <a:xfrm>
            <a:off x="8451851" y="1218531"/>
            <a:ext cx="184731" cy="461665"/>
          </a:xfrm>
          <a:prstGeom prst="rect">
            <a:avLst/>
          </a:prstGeom>
          <a:noFill/>
          <a:ln w="9525">
            <a:noFill/>
            <a:miter lim="800000"/>
            <a:headEnd/>
            <a:tailEnd/>
          </a:ln>
          <a:effectLst/>
        </p:spPr>
        <p:txBody>
          <a:bodyPr wrap="none">
            <a:spAutoFit/>
          </a:bodyPr>
          <a:lstStyle/>
          <a:p>
            <a:endParaRPr lang="cs-CZ" dirty="0">
              <a:latin typeface="Verdana Pro" panose="020B0604030504040204" pitchFamily="34" charset="0"/>
            </a:endParaRPr>
          </a:p>
        </p:txBody>
      </p:sp>
      <p:sp>
        <p:nvSpPr>
          <p:cNvPr id="17" name="Text Box 15"/>
          <p:cNvSpPr txBox="1">
            <a:spLocks noChangeArrowheads="1"/>
          </p:cNvSpPr>
          <p:nvPr/>
        </p:nvSpPr>
        <p:spPr bwMode="auto">
          <a:xfrm>
            <a:off x="7464153" y="4725145"/>
            <a:ext cx="1253869" cy="461665"/>
          </a:xfrm>
          <a:prstGeom prst="rect">
            <a:avLst/>
          </a:prstGeom>
          <a:noFill/>
          <a:ln>
            <a:noFill/>
            <a:headEnd/>
            <a:tailEnd/>
          </a:ln>
        </p:spPr>
        <p:style>
          <a:lnRef idx="3">
            <a:schemeClr val="lt1"/>
          </a:lnRef>
          <a:fillRef idx="1">
            <a:schemeClr val="accent1"/>
          </a:fillRef>
          <a:effectRef idx="1">
            <a:schemeClr val="accent1"/>
          </a:effectRef>
          <a:fontRef idx="minor">
            <a:schemeClr val="lt1"/>
          </a:fontRef>
        </p:style>
        <p:txBody>
          <a:bodyPr wrap="none">
            <a:spAutoFit/>
          </a:bodyPr>
          <a:lstStyle/>
          <a:p>
            <a:r>
              <a:rPr lang="cs-CZ" dirty="0">
                <a:solidFill>
                  <a:schemeClr val="tx1"/>
                </a:solidFill>
                <a:latin typeface="Verdana Pro" panose="020B0604030504040204" pitchFamily="34" charset="0"/>
                <a:cs typeface="Calibri" panose="020F0502020204030204" pitchFamily="34" charset="0"/>
              </a:rPr>
              <a:t>Senzor</a:t>
            </a:r>
          </a:p>
        </p:txBody>
      </p:sp>
      <p:sp>
        <p:nvSpPr>
          <p:cNvPr id="27" name="Text Box 25"/>
          <p:cNvSpPr txBox="1">
            <a:spLocks noChangeArrowheads="1"/>
          </p:cNvSpPr>
          <p:nvPr/>
        </p:nvSpPr>
        <p:spPr bwMode="auto">
          <a:xfrm>
            <a:off x="5447929" y="5877273"/>
            <a:ext cx="2553072" cy="83099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cs-CZ" dirty="0">
                <a:latin typeface="Verdana Pro" panose="020B0604030504040204" pitchFamily="34" charset="0"/>
                <a:cs typeface="Calibri" panose="020F0502020204030204" pitchFamily="34" charset="0"/>
              </a:rPr>
              <a:t>Fyziologický parametr</a:t>
            </a:r>
          </a:p>
        </p:txBody>
      </p:sp>
      <p:sp>
        <p:nvSpPr>
          <p:cNvPr id="34" name="Text Box 15"/>
          <p:cNvSpPr txBox="1">
            <a:spLocks noChangeArrowheads="1"/>
          </p:cNvSpPr>
          <p:nvPr/>
        </p:nvSpPr>
        <p:spPr bwMode="auto">
          <a:xfrm>
            <a:off x="6816080" y="3501009"/>
            <a:ext cx="2304256" cy="1200329"/>
          </a:xfrm>
          <a:prstGeom prst="rect">
            <a:avLst/>
          </a:prstGeom>
          <a:noFill/>
          <a:ln>
            <a:noFill/>
            <a:headEnd/>
            <a:tailEnd/>
          </a:ln>
        </p:spPr>
        <p:style>
          <a:lnRef idx="3">
            <a:schemeClr val="lt1"/>
          </a:lnRef>
          <a:fillRef idx="1">
            <a:schemeClr val="accent1"/>
          </a:fillRef>
          <a:effectRef idx="1">
            <a:schemeClr val="accent1"/>
          </a:effectRef>
          <a:fontRef idx="minor">
            <a:schemeClr val="lt1"/>
          </a:fontRef>
        </p:style>
        <p:txBody>
          <a:bodyPr wrap="square">
            <a:spAutoFit/>
          </a:bodyPr>
          <a:lstStyle/>
          <a:p>
            <a:r>
              <a:rPr lang="cs-CZ" dirty="0">
                <a:solidFill>
                  <a:schemeClr val="tx1"/>
                </a:solidFill>
                <a:latin typeface="Verdana Pro" panose="020B0604030504040204" pitchFamily="34" charset="0"/>
                <a:cs typeface="Calibri" panose="020F0502020204030204" pitchFamily="34" charset="0"/>
              </a:rPr>
              <a:t>Pokud je hladina příliš vysoká</a:t>
            </a:r>
          </a:p>
        </p:txBody>
      </p:sp>
      <p:sp>
        <p:nvSpPr>
          <p:cNvPr id="35" name="Text Box 25"/>
          <p:cNvSpPr txBox="1">
            <a:spLocks noChangeArrowheads="1"/>
          </p:cNvSpPr>
          <p:nvPr/>
        </p:nvSpPr>
        <p:spPr bwMode="auto">
          <a:xfrm>
            <a:off x="5447928" y="1052737"/>
            <a:ext cx="2553072" cy="83099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cs-CZ" dirty="0">
                <a:latin typeface="Verdana Pro" panose="020B0604030504040204" pitchFamily="34" charset="0"/>
                <a:cs typeface="Calibri" panose="020F0502020204030204" pitchFamily="34" charset="0"/>
              </a:rPr>
              <a:t>Kontrolní jednotka</a:t>
            </a:r>
          </a:p>
        </p:txBody>
      </p:sp>
      <p:sp>
        <p:nvSpPr>
          <p:cNvPr id="36" name="Text Box 25"/>
          <p:cNvSpPr txBox="1">
            <a:spLocks noChangeArrowheads="1"/>
          </p:cNvSpPr>
          <p:nvPr/>
        </p:nvSpPr>
        <p:spPr bwMode="auto">
          <a:xfrm>
            <a:off x="8616280" y="1340769"/>
            <a:ext cx="1872208" cy="1200329"/>
          </a:xfrm>
          <a:prstGeom prst="rect">
            <a:avLst/>
          </a:prstGeom>
          <a:solidFill>
            <a:schemeClr val="bg1">
              <a:lumMod val="65000"/>
            </a:schemeClr>
          </a:solidFill>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cs-CZ" dirty="0">
                <a:latin typeface="Verdana Pro" panose="020B0604030504040204" pitchFamily="34" charset="0"/>
                <a:cs typeface="Calibri" panose="020F0502020204030204" pitchFamily="34" charset="0"/>
              </a:rPr>
              <a:t>Vstup informace </a:t>
            </a:r>
          </a:p>
          <a:p>
            <a:pPr algn="ctr">
              <a:tabLst>
                <a:tab pos="542925" algn="l"/>
              </a:tabLst>
            </a:pPr>
            <a:r>
              <a:rPr lang="cs-CZ" dirty="0">
                <a:latin typeface="Verdana Pro" panose="020B0604030504040204" pitchFamily="34" charset="0"/>
                <a:cs typeface="Calibri" panose="020F0502020204030204" pitchFamily="34" charset="0"/>
              </a:rPr>
              <a:t>zvýšen</a:t>
            </a:r>
          </a:p>
        </p:txBody>
      </p:sp>
      <p:sp>
        <p:nvSpPr>
          <p:cNvPr id="37" name="Text Box 25"/>
          <p:cNvSpPr txBox="1">
            <a:spLocks noChangeArrowheads="1"/>
          </p:cNvSpPr>
          <p:nvPr/>
        </p:nvSpPr>
        <p:spPr bwMode="auto">
          <a:xfrm>
            <a:off x="2783632" y="1340769"/>
            <a:ext cx="1872208" cy="1200329"/>
          </a:xfrm>
          <a:prstGeom prst="rect">
            <a:avLst/>
          </a:prstGeom>
          <a:solidFill>
            <a:schemeClr val="bg1">
              <a:lumMod val="65000"/>
            </a:schemeClr>
          </a:solidFill>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p>
            <a:pPr algn="r"/>
            <a:r>
              <a:rPr lang="cs-CZ" dirty="0">
                <a:latin typeface="Verdana Pro" panose="020B0604030504040204" pitchFamily="34" charset="0"/>
                <a:cs typeface="Calibri" panose="020F0502020204030204" pitchFamily="34" charset="0"/>
              </a:rPr>
              <a:t>Vstup informace snížen</a:t>
            </a:r>
          </a:p>
        </p:txBody>
      </p:sp>
      <p:sp>
        <p:nvSpPr>
          <p:cNvPr id="38" name="Text Box 15"/>
          <p:cNvSpPr txBox="1">
            <a:spLocks noChangeArrowheads="1"/>
          </p:cNvSpPr>
          <p:nvPr/>
        </p:nvSpPr>
        <p:spPr bwMode="auto">
          <a:xfrm>
            <a:off x="8688288" y="3501009"/>
            <a:ext cx="1728192" cy="830997"/>
          </a:xfrm>
          <a:prstGeom prst="rect">
            <a:avLst/>
          </a:prstGeom>
          <a:solidFill>
            <a:schemeClr val="bg1"/>
          </a:solidFill>
          <a:ln>
            <a:noFill/>
            <a:headEnd/>
            <a:tailEnd/>
          </a:ln>
        </p:spPr>
        <p:style>
          <a:lnRef idx="3">
            <a:schemeClr val="lt1"/>
          </a:lnRef>
          <a:fillRef idx="1">
            <a:schemeClr val="accent1"/>
          </a:fillRef>
          <a:effectRef idx="1">
            <a:schemeClr val="accent1"/>
          </a:effectRef>
          <a:fontRef idx="minor">
            <a:schemeClr val="lt1"/>
          </a:fontRef>
        </p:style>
        <p:txBody>
          <a:bodyPr wrap="square">
            <a:spAutoFit/>
          </a:bodyPr>
          <a:lstStyle/>
          <a:p>
            <a:r>
              <a:rPr lang="cs-CZ" sz="1200" dirty="0">
                <a:solidFill>
                  <a:schemeClr val="tx1"/>
                </a:solidFill>
                <a:latin typeface="Verdana Pro" panose="020B0604030504040204" pitchFamily="34" charset="0"/>
                <a:cs typeface="Calibri" panose="020F0502020204030204" pitchFamily="34" charset="0"/>
              </a:rPr>
              <a:t>Efektor, který snižuje hladiny fyziologického parametru</a:t>
            </a:r>
          </a:p>
        </p:txBody>
      </p:sp>
      <p:sp>
        <p:nvSpPr>
          <p:cNvPr id="39" name="Text Box 15"/>
          <p:cNvSpPr txBox="1">
            <a:spLocks noChangeArrowheads="1"/>
          </p:cNvSpPr>
          <p:nvPr/>
        </p:nvSpPr>
        <p:spPr bwMode="auto">
          <a:xfrm>
            <a:off x="3215680" y="3501009"/>
            <a:ext cx="1728192" cy="830997"/>
          </a:xfrm>
          <a:prstGeom prst="rect">
            <a:avLst/>
          </a:prstGeom>
          <a:solidFill>
            <a:schemeClr val="bg1"/>
          </a:solidFill>
          <a:ln>
            <a:noFill/>
            <a:headEnd/>
            <a:tailEnd/>
          </a:ln>
        </p:spPr>
        <p:style>
          <a:lnRef idx="3">
            <a:schemeClr val="lt1"/>
          </a:lnRef>
          <a:fillRef idx="1">
            <a:schemeClr val="accent1"/>
          </a:fillRef>
          <a:effectRef idx="1">
            <a:schemeClr val="accent1"/>
          </a:effectRef>
          <a:fontRef idx="minor">
            <a:schemeClr val="lt1"/>
          </a:fontRef>
        </p:style>
        <p:txBody>
          <a:bodyPr wrap="square">
            <a:spAutoFit/>
          </a:bodyPr>
          <a:lstStyle/>
          <a:p>
            <a:r>
              <a:rPr lang="cs-CZ" sz="1200" dirty="0">
                <a:solidFill>
                  <a:schemeClr val="tx1"/>
                </a:solidFill>
                <a:latin typeface="Verdana Pro" panose="020B0604030504040204" pitchFamily="34" charset="0"/>
                <a:cs typeface="Calibri" panose="020F0502020204030204" pitchFamily="34" charset="0"/>
              </a:rPr>
              <a:t>Efektor, který zvyšuje hladiny fyziologického parametru</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p:txBody>
          <a:bodyPr>
            <a:normAutofit/>
          </a:bodyPr>
          <a:lstStyle/>
          <a:p>
            <a:r>
              <a:rPr lang="cs-CZ" dirty="0"/>
              <a:t>Zpětná vazba</a:t>
            </a:r>
          </a:p>
          <a:p>
            <a:r>
              <a:rPr lang="cs-CZ" dirty="0"/>
              <a:t>Negativní – snižuje oscilaci systému</a:t>
            </a:r>
          </a:p>
          <a:p>
            <a:r>
              <a:rPr lang="cs-CZ" dirty="0"/>
              <a:t>Pozitivní – zvyšuje (amplifikuje) oscilaci systému</a:t>
            </a:r>
          </a:p>
          <a:p>
            <a:endParaRPr lang="cs-CZ" dirty="0"/>
          </a:p>
          <a:p>
            <a:r>
              <a:rPr lang="cs-CZ" dirty="0"/>
              <a:t>Ultrakrátká</a:t>
            </a:r>
          </a:p>
          <a:p>
            <a:r>
              <a:rPr lang="cs-CZ" dirty="0"/>
              <a:t>Krátká</a:t>
            </a:r>
          </a:p>
          <a:p>
            <a:r>
              <a:rPr lang="cs-CZ" dirty="0"/>
              <a:t>Dlouhá</a:t>
            </a:r>
          </a:p>
          <a:p>
            <a:r>
              <a:rPr lang="cs-CZ" dirty="0" err="1"/>
              <a:t>Ultradlouhá</a:t>
            </a:r>
            <a:endParaRPr lang="cs-CZ" dirty="0"/>
          </a:p>
          <a:p>
            <a:endParaRPr lang="cs-CZ" dirty="0"/>
          </a:p>
        </p:txBody>
      </p:sp>
      <p:sp>
        <p:nvSpPr>
          <p:cNvPr id="3" name="Nadpis 2">
            <a:extLst>
              <a:ext uri="{FF2B5EF4-FFF2-40B4-BE49-F238E27FC236}">
                <a16:creationId xmlns:a16="http://schemas.microsoft.com/office/drawing/2014/main" id="{B7D364A8-506C-4480-8BF3-135AF05B714B}"/>
              </a:ext>
            </a:extLst>
          </p:cNvPr>
          <p:cNvSpPr>
            <a:spLocks noGrp="1"/>
          </p:cNvSpPr>
          <p:nvPr>
            <p:ph type="title"/>
          </p:nvPr>
        </p:nvSpPr>
        <p:spPr>
          <a:xfrm>
            <a:off x="719400" y="642541"/>
            <a:ext cx="10753200" cy="451576"/>
          </a:xfrm>
        </p:spPr>
        <p:txBody>
          <a:bodyPr/>
          <a:lstStyle/>
          <a:p>
            <a:r>
              <a:rPr lang="cs-CZ" dirty="0"/>
              <a:t>Homeostáza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a:t>Regulace na požadovanou hodnotu</a:t>
            </a:r>
          </a:p>
          <a:p>
            <a:r>
              <a:rPr lang="cs-CZ"/>
              <a:t>Servooperace</a:t>
            </a:r>
            <a:endParaRPr lang="cs-CZ" dirty="0"/>
          </a:p>
        </p:txBody>
      </p:sp>
      <p:sp>
        <p:nvSpPr>
          <p:cNvPr id="5" name="Nadpis 4">
            <a:extLst>
              <a:ext uri="{FF2B5EF4-FFF2-40B4-BE49-F238E27FC236}">
                <a16:creationId xmlns:a16="http://schemas.microsoft.com/office/drawing/2014/main" id="{3E398A80-5A65-43AF-8665-0D0A4A36F934}"/>
              </a:ext>
            </a:extLst>
          </p:cNvPr>
          <p:cNvSpPr>
            <a:spLocks noGrp="1"/>
          </p:cNvSpPr>
          <p:nvPr>
            <p:ph type="title"/>
          </p:nvPr>
        </p:nvSpPr>
        <p:spPr/>
        <p:txBody>
          <a:bodyPr/>
          <a:lstStyle/>
          <a:p>
            <a:r>
              <a:rPr lang="cs-CZ" dirty="0"/>
              <a:t>Řízení</a:t>
            </a:r>
          </a:p>
        </p:txBody>
      </p:sp>
      <p:pic>
        <p:nvPicPr>
          <p:cNvPr id="4" name="Obrázek 3">
            <a:extLst>
              <a:ext uri="{FF2B5EF4-FFF2-40B4-BE49-F238E27FC236}">
                <a16:creationId xmlns:a16="http://schemas.microsoft.com/office/drawing/2014/main" id="{BD81730F-F7CF-C829-38D5-D47CC7339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000" y="2403000"/>
            <a:ext cx="4572000" cy="3429000"/>
          </a:xfrm>
          <a:prstGeom prst="rect">
            <a:avLst/>
          </a:prstGeom>
        </p:spPr>
      </p:pic>
      <p:sp>
        <p:nvSpPr>
          <p:cNvPr id="6" name="Rectangle 1">
            <a:extLst>
              <a:ext uri="{FF2B5EF4-FFF2-40B4-BE49-F238E27FC236}">
                <a16:creationId xmlns:a16="http://schemas.microsoft.com/office/drawing/2014/main" id="{998F7E24-7F3F-D2F5-7464-82705083EF5F}"/>
              </a:ext>
            </a:extLst>
          </p:cNvPr>
          <p:cNvSpPr>
            <a:spLocks noChangeArrowheads="1"/>
          </p:cNvSpPr>
          <p:nvPr/>
        </p:nvSpPr>
        <p:spPr bwMode="auto">
          <a:xfrm>
            <a:off x="571500" y="3864700"/>
            <a:ext cx="5943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chemeClr val="tx1"/>
                </a:solidFill>
                <a:effectLst/>
                <a:latin typeface="Arial Unicode MS"/>
              </a:rPr>
              <a:t>V řídicím inženýrství je servomechanismus, obvykle zkrácený na </a:t>
            </a:r>
            <a:r>
              <a:rPr kumimoji="0" lang="cs-CZ" altLang="cs-CZ" sz="1000" b="0" i="0" u="none" strike="noStrike" cap="none" normalizeH="0" baseline="0" dirty="0" err="1">
                <a:ln>
                  <a:noFill/>
                </a:ln>
                <a:solidFill>
                  <a:schemeClr val="tx1"/>
                </a:solidFill>
                <a:effectLst/>
                <a:latin typeface="Arial Unicode MS"/>
              </a:rPr>
              <a:t>servo</a:t>
            </a:r>
            <a:r>
              <a:rPr kumimoji="0" lang="cs-CZ" altLang="cs-CZ" sz="1000" b="0" i="0" u="none" strike="noStrike" cap="none" normalizeH="0" baseline="0" dirty="0">
                <a:ln>
                  <a:noFill/>
                </a:ln>
                <a:solidFill>
                  <a:schemeClr val="tx1"/>
                </a:solidFill>
                <a:effectLst/>
                <a:latin typeface="Arial Unicode MS"/>
              </a:rPr>
              <a:t>, automatické zařízení, které používá negativní zpětnou vazbu snímající chyby k nápravě činnosti mechanismu. U aplikací řízených posunem obvykle obsahuje vestavěný kodér nebo jiný mechanismus zpětné vazby polohy, který zajistí, že výstup dosáhne požadovaného účinku. Tento termín se správně vztahuje pouze na systémy, kde zpětnovazební signály nebo signály korekce chyb pomáhají řídit mechanickou polohu, rychlost, polohu nebo jakékoli jiné měřitelné proměnné. Například ovládání elektricky ovládaných oken v automobilech není servomechanismem, protože neexistuje žádná automatická zpětná vazba, která řídí polohu – operátor to dělá pozorováním. Naproti tomu tempomat automobilu využívá zpětnou vazbu s uzavřenou smyčkou, která jej klasifikuje jako servomechanismus.</a:t>
            </a:r>
            <a:endParaRPr kumimoji="0" lang="cs-CZ" altLang="cs-CZ" sz="800" b="0" i="0" u="none" strike="noStrike" cap="none" normalizeH="0" baseline="0" dirty="0">
              <a:ln>
                <a:noFill/>
              </a:ln>
              <a:solidFill>
                <a:schemeClr val="tx1"/>
              </a:solidFill>
              <a:effectLst/>
              <a:latin typeface="Verdana Pro"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Verdana Pro"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a:t>Podstatná vlastnost žijících organismů</a:t>
            </a:r>
            <a:endParaRPr lang="en-US" dirty="0"/>
          </a:p>
          <a:p>
            <a:r>
              <a:rPr lang="en-US" b="1" dirty="0">
                <a:solidFill>
                  <a:schemeClr val="accent6">
                    <a:lumMod val="75000"/>
                  </a:schemeClr>
                </a:solidFill>
              </a:rPr>
              <a:t>“</a:t>
            </a:r>
            <a:r>
              <a:rPr lang="en-US" b="1" dirty="0" err="1">
                <a:solidFill>
                  <a:schemeClr val="accent6">
                    <a:lumMod val="75000"/>
                  </a:schemeClr>
                </a:solidFill>
              </a:rPr>
              <a:t>Predi</a:t>
            </a:r>
            <a:r>
              <a:rPr lang="cs-CZ" b="1" dirty="0" err="1">
                <a:solidFill>
                  <a:schemeClr val="accent6">
                    <a:lumMod val="75000"/>
                  </a:schemeClr>
                </a:solidFill>
              </a:rPr>
              <a:t>ktivní</a:t>
            </a:r>
            <a:r>
              <a:rPr lang="cs-CZ" b="1" dirty="0">
                <a:solidFill>
                  <a:schemeClr val="accent6">
                    <a:lumMod val="75000"/>
                  </a:schemeClr>
                </a:solidFill>
              </a:rPr>
              <a:t> </a:t>
            </a:r>
            <a:r>
              <a:rPr lang="cs-CZ" b="1" dirty="0" err="1">
                <a:solidFill>
                  <a:schemeClr val="accent6">
                    <a:lumMod val="75000"/>
                  </a:schemeClr>
                </a:solidFill>
              </a:rPr>
              <a:t>homeostáza</a:t>
            </a:r>
            <a:r>
              <a:rPr lang="en-US" b="1" dirty="0">
                <a:solidFill>
                  <a:schemeClr val="accent6">
                    <a:lumMod val="75000"/>
                  </a:schemeClr>
                </a:solidFill>
              </a:rPr>
              <a:t>”: </a:t>
            </a:r>
            <a:r>
              <a:rPr lang="cs-CZ" dirty="0"/>
              <a:t>Shoda mezi odpočinkem a aktivitou v průběhu geofyzikálního dne</a:t>
            </a:r>
            <a:endParaRPr lang="en-US" dirty="0"/>
          </a:p>
          <a:p>
            <a:r>
              <a:rPr lang="cs-CZ" dirty="0"/>
              <a:t>Prakticky každá fyziologická </a:t>
            </a:r>
            <a:r>
              <a:rPr lang="cs-CZ" dirty="0" err="1"/>
              <a:t>funcke</a:t>
            </a:r>
            <a:r>
              <a:rPr lang="cs-CZ" dirty="0"/>
              <a:t> včetně mentálních je u lidí proměnlivá v průběhu dne</a:t>
            </a:r>
            <a:endParaRPr lang="en-US" dirty="0"/>
          </a:p>
          <a:p>
            <a:endParaRPr lang="cs-CZ" dirty="0"/>
          </a:p>
        </p:txBody>
      </p:sp>
      <p:sp>
        <p:nvSpPr>
          <p:cNvPr id="5" name="Nadpis 4">
            <a:extLst>
              <a:ext uri="{FF2B5EF4-FFF2-40B4-BE49-F238E27FC236}">
                <a16:creationId xmlns:a16="http://schemas.microsoft.com/office/drawing/2014/main" id="{7F9A1662-DB47-469E-9F07-8FB6267B9D8A}"/>
              </a:ext>
            </a:extLst>
          </p:cNvPr>
          <p:cNvSpPr>
            <a:spLocks noGrp="1"/>
          </p:cNvSpPr>
          <p:nvPr>
            <p:ph type="title"/>
          </p:nvPr>
        </p:nvSpPr>
        <p:spPr/>
        <p:txBody>
          <a:bodyPr/>
          <a:lstStyle/>
          <a:p>
            <a:r>
              <a:rPr lang="cs-CZ" b="1" dirty="0">
                <a:solidFill>
                  <a:srgbClr val="0000DC"/>
                </a:solidFill>
              </a:rPr>
              <a:t>Příklad: řízení cirkadiánních rytmů</a:t>
            </a:r>
            <a:br>
              <a:rPr lang="en-US" b="1" dirty="0">
                <a:solidFill>
                  <a:srgbClr val="0000DC"/>
                </a:solidFill>
              </a:rPr>
            </a:b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298B46-3951-4A3F-A54E-B1C6B0DBDB31}"/>
              </a:ext>
            </a:extLst>
          </p:cNvPr>
          <p:cNvSpPr>
            <a:spLocks noGrp="1"/>
          </p:cNvSpPr>
          <p:nvPr>
            <p:ph type="ftr" sz="quarter" idx="10"/>
          </p:nvPr>
        </p:nvSpPr>
        <p:spPr/>
        <p:txBody>
          <a:bodyPr/>
          <a:lstStyle/>
          <a:p>
            <a:r>
              <a:rPr lang="cs-CZ"/>
              <a:t>Zápatí prezentace</a:t>
            </a:r>
            <a:endParaRPr lang="cs-CZ" dirty="0"/>
          </a:p>
        </p:txBody>
      </p:sp>
      <p:sp>
        <p:nvSpPr>
          <p:cNvPr id="5" name="Zástupný obsah 4">
            <a:extLst>
              <a:ext uri="{FF2B5EF4-FFF2-40B4-BE49-F238E27FC236}">
                <a16:creationId xmlns:a16="http://schemas.microsoft.com/office/drawing/2014/main" id="{C39AFB8F-06BB-4814-B2D9-9D1456F983DD}"/>
              </a:ext>
            </a:extLst>
          </p:cNvPr>
          <p:cNvSpPr>
            <a:spLocks noGrp="1"/>
          </p:cNvSpPr>
          <p:nvPr>
            <p:ph idx="1"/>
          </p:nvPr>
        </p:nvSpPr>
        <p:spPr>
          <a:xfrm>
            <a:off x="301654" y="1359001"/>
            <a:ext cx="10753200" cy="4139998"/>
          </a:xfrm>
        </p:spPr>
        <p:txBody>
          <a:bodyPr>
            <a:noAutofit/>
          </a:bodyPr>
          <a:lstStyle/>
          <a:p>
            <a:pPr marL="72000" indent="0">
              <a:buNone/>
            </a:pPr>
            <a:r>
              <a:rPr lang="cs-CZ" sz="2800" b="1" dirty="0">
                <a:cs typeface="Calibri" panose="020F0502020204030204" pitchFamily="34" charset="0"/>
              </a:rPr>
              <a:t>Teleologicky:</a:t>
            </a:r>
          </a:p>
          <a:p>
            <a:pPr marL="72000" indent="0">
              <a:buNone/>
            </a:pPr>
            <a:r>
              <a:rPr lang="cs-CZ" sz="2800" dirty="0">
                <a:cs typeface="Calibri" panose="020F0502020204030204" pitchFamily="34" charset="0"/>
              </a:rPr>
              <a:t>Co je cílem? Co je funkcí?</a:t>
            </a:r>
            <a:br>
              <a:rPr lang="cs-CZ" sz="2800" dirty="0">
                <a:cs typeface="Calibri" panose="020F0502020204030204" pitchFamily="34" charset="0"/>
              </a:rPr>
            </a:br>
            <a:r>
              <a:rPr lang="cs-CZ" sz="2800" dirty="0">
                <a:cs typeface="Calibri" panose="020F0502020204030204" pitchFamily="34" charset="0"/>
              </a:rPr>
              <a:t>Proč to existuje? </a:t>
            </a:r>
          </a:p>
          <a:p>
            <a:pPr marL="72000" indent="0">
              <a:buNone/>
            </a:pPr>
            <a:r>
              <a:rPr lang="cs-CZ" sz="2800" dirty="0">
                <a:cs typeface="Calibri" panose="020F0502020204030204" pitchFamily="34" charset="0"/>
              </a:rPr>
              <a:t>Proč to musí probíhat?</a:t>
            </a:r>
          </a:p>
          <a:p>
            <a:pPr marL="72000" indent="0">
              <a:buNone/>
            </a:pPr>
            <a:endParaRPr lang="cs-CZ" sz="2800" dirty="0">
              <a:cs typeface="Calibri" panose="020F0502020204030204" pitchFamily="34" charset="0"/>
            </a:endParaRPr>
          </a:p>
          <a:p>
            <a:pPr marL="72000" indent="0">
              <a:buNone/>
            </a:pPr>
            <a:r>
              <a:rPr lang="cs-CZ" sz="2800" b="1" dirty="0">
                <a:cs typeface="Calibri" panose="020F0502020204030204" pitchFamily="34" charset="0"/>
              </a:rPr>
              <a:t>Mechanisticky:</a:t>
            </a:r>
          </a:p>
          <a:p>
            <a:pPr marL="72000" indent="0">
              <a:buNone/>
            </a:pPr>
            <a:r>
              <a:rPr lang="cs-CZ" sz="2800" dirty="0">
                <a:cs typeface="Calibri" panose="020F0502020204030204" pitchFamily="34" charset="0"/>
              </a:rPr>
              <a:t>Jaké procesy se účastní?</a:t>
            </a:r>
          </a:p>
          <a:p>
            <a:pPr marL="72000" indent="0">
              <a:buNone/>
            </a:pPr>
            <a:r>
              <a:rPr lang="cs-CZ" sz="2800" dirty="0">
                <a:cs typeface="Calibri" panose="020F0502020204030204" pitchFamily="34" charset="0"/>
              </a:rPr>
              <a:t>Jak to funguje</a:t>
            </a:r>
          </a:p>
        </p:txBody>
      </p:sp>
      <p:sp>
        <p:nvSpPr>
          <p:cNvPr id="6" name="TextovéPole 5">
            <a:extLst>
              <a:ext uri="{FF2B5EF4-FFF2-40B4-BE49-F238E27FC236}">
                <a16:creationId xmlns:a16="http://schemas.microsoft.com/office/drawing/2014/main" id="{55821E70-8DC3-46CE-9265-B1245C96CB72}"/>
              </a:ext>
            </a:extLst>
          </p:cNvPr>
          <p:cNvSpPr txBox="1"/>
          <p:nvPr/>
        </p:nvSpPr>
        <p:spPr>
          <a:xfrm>
            <a:off x="5093369" y="1585131"/>
            <a:ext cx="4834978" cy="3970318"/>
          </a:xfrm>
          <a:prstGeom prst="rect">
            <a:avLst/>
          </a:prstGeom>
          <a:noFill/>
        </p:spPr>
        <p:txBody>
          <a:bodyPr wrap="none" rtlCol="0">
            <a:spAutoFit/>
          </a:bodyPr>
          <a:lstStyle/>
          <a:p>
            <a:pPr algn="l"/>
            <a:r>
              <a:rPr lang="cs-CZ" sz="2800" dirty="0">
                <a:latin typeface="Verdana Pro" panose="020B0604030504040204" pitchFamily="34" charset="0"/>
                <a:cs typeface="Calibri" panose="020F0502020204030204" pitchFamily="34" charset="0"/>
              </a:rPr>
              <a:t>Fyziologie virů</a:t>
            </a:r>
          </a:p>
          <a:p>
            <a:pPr algn="l"/>
            <a:r>
              <a:rPr lang="cs-CZ" sz="2800" dirty="0">
                <a:latin typeface="Verdana Pro" panose="020B0604030504040204" pitchFamily="34" charset="0"/>
                <a:cs typeface="Calibri" panose="020F0502020204030204" pitchFamily="34" charset="0"/>
              </a:rPr>
              <a:t>Fyziologie bakterií </a:t>
            </a:r>
          </a:p>
          <a:p>
            <a:pPr algn="l"/>
            <a:r>
              <a:rPr lang="cs-CZ" sz="2800" dirty="0">
                <a:latin typeface="Verdana Pro" panose="020B0604030504040204" pitchFamily="34" charset="0"/>
                <a:cs typeface="Calibri" panose="020F0502020204030204" pitchFamily="34" charset="0"/>
              </a:rPr>
              <a:t>Rostlinná fyziologie</a:t>
            </a:r>
          </a:p>
          <a:p>
            <a:pPr algn="l"/>
            <a:r>
              <a:rPr lang="cs-CZ" sz="2800" dirty="0">
                <a:latin typeface="Verdana Pro" panose="020B0604030504040204" pitchFamily="34" charset="0"/>
                <a:cs typeface="Calibri" panose="020F0502020204030204" pitchFamily="34" charset="0"/>
              </a:rPr>
              <a:t>Fyziologie živočichů</a:t>
            </a:r>
          </a:p>
          <a:p>
            <a:pPr algn="l"/>
            <a:r>
              <a:rPr lang="cs-CZ" sz="2800" dirty="0">
                <a:latin typeface="Verdana Pro" panose="020B0604030504040204" pitchFamily="34" charset="0"/>
                <a:cs typeface="Calibri" panose="020F0502020204030204" pitchFamily="34" charset="0"/>
              </a:rPr>
              <a:t>Fyziologické člověka</a:t>
            </a:r>
          </a:p>
          <a:p>
            <a:pPr algn="l"/>
            <a:r>
              <a:rPr lang="cs-CZ" sz="2800" dirty="0">
                <a:latin typeface="Verdana Pro" panose="020B0604030504040204" pitchFamily="34" charset="0"/>
                <a:cs typeface="Calibri" panose="020F0502020204030204" pitchFamily="34" charset="0"/>
              </a:rPr>
              <a:t>Klinická fyziologie</a:t>
            </a:r>
          </a:p>
          <a:p>
            <a:pPr algn="l"/>
            <a:r>
              <a:rPr lang="cs-CZ" sz="2800" dirty="0">
                <a:latin typeface="Verdana Pro" panose="020B0604030504040204" pitchFamily="34" charset="0"/>
                <a:cs typeface="Calibri" panose="020F0502020204030204" pitchFamily="34" charset="0"/>
              </a:rPr>
              <a:t>Experimentální fyziologie </a:t>
            </a:r>
          </a:p>
          <a:p>
            <a:pPr algn="l"/>
            <a:r>
              <a:rPr lang="cs-CZ" sz="2800" dirty="0">
                <a:latin typeface="Verdana Pro" panose="020B0604030504040204" pitchFamily="34" charset="0"/>
                <a:cs typeface="Calibri" panose="020F0502020204030204" pitchFamily="34" charset="0"/>
              </a:rPr>
              <a:t>Atd</a:t>
            </a:r>
          </a:p>
          <a:p>
            <a:pPr algn="l"/>
            <a:r>
              <a:rPr lang="cs-CZ" sz="2800" dirty="0">
                <a:latin typeface="Verdana Pro" panose="020B0604030504040204" pitchFamily="34" charset="0"/>
                <a:cs typeface="Calibri" panose="020F0502020204030204" pitchFamily="34" charset="0"/>
              </a:rPr>
              <a:t>Patofyziologie</a:t>
            </a:r>
          </a:p>
        </p:txBody>
      </p:sp>
      <p:sp>
        <p:nvSpPr>
          <p:cNvPr id="8" name="Nadpis 7">
            <a:extLst>
              <a:ext uri="{FF2B5EF4-FFF2-40B4-BE49-F238E27FC236}">
                <a16:creationId xmlns:a16="http://schemas.microsoft.com/office/drawing/2014/main" id="{F47E5ED2-AB5C-44C0-8126-D1579F7F0E76}"/>
              </a:ext>
            </a:extLst>
          </p:cNvPr>
          <p:cNvSpPr>
            <a:spLocks noGrp="1"/>
          </p:cNvSpPr>
          <p:nvPr>
            <p:ph type="title"/>
          </p:nvPr>
        </p:nvSpPr>
        <p:spPr/>
        <p:txBody>
          <a:bodyPr/>
          <a:lstStyle/>
          <a:p>
            <a:r>
              <a:rPr lang="cs-CZ" dirty="0"/>
              <a:t>Teleologicky</a:t>
            </a:r>
          </a:p>
        </p:txBody>
      </p:sp>
    </p:spTree>
    <p:extLst>
      <p:ext uri="{BB962C8B-B14F-4D97-AF65-F5344CB8AC3E}">
        <p14:creationId xmlns:p14="http://schemas.microsoft.com/office/powerpoint/2010/main" val="226800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en-US" b="1" dirty="0">
                <a:solidFill>
                  <a:schemeClr val="accent6">
                    <a:lumMod val="75000"/>
                  </a:schemeClr>
                </a:solidFill>
              </a:rPr>
              <a:t>Period</a:t>
            </a:r>
            <a:r>
              <a:rPr lang="cs-CZ" b="1" dirty="0">
                <a:solidFill>
                  <a:schemeClr val="accent6">
                    <a:lumMod val="75000"/>
                  </a:schemeClr>
                </a:solidFill>
              </a:rPr>
              <a:t>a</a:t>
            </a:r>
            <a:r>
              <a:rPr lang="en-US" b="1" dirty="0">
                <a:solidFill>
                  <a:schemeClr val="accent6">
                    <a:lumMod val="75000"/>
                  </a:schemeClr>
                </a:solidFill>
              </a:rPr>
              <a:t>: </a:t>
            </a:r>
            <a:r>
              <a:rPr lang="cs-CZ" dirty="0"/>
              <a:t>Čas, po který trvá jeden cyklus</a:t>
            </a:r>
            <a:r>
              <a:rPr lang="en-US" dirty="0"/>
              <a:t>e cycle</a:t>
            </a:r>
          </a:p>
          <a:p>
            <a:pPr marL="449263" lvl="1" indent="-268288"/>
            <a:r>
              <a:rPr lang="en-US" dirty="0" err="1"/>
              <a:t>Ultradi</a:t>
            </a:r>
            <a:r>
              <a:rPr lang="cs-CZ" dirty="0" err="1"/>
              <a:t>ánní</a:t>
            </a:r>
            <a:r>
              <a:rPr lang="en-US" dirty="0"/>
              <a:t>: Period</a:t>
            </a:r>
            <a:r>
              <a:rPr lang="cs-CZ" dirty="0"/>
              <a:t>a kratší než den</a:t>
            </a:r>
            <a:endParaRPr lang="en-US" dirty="0"/>
          </a:p>
          <a:p>
            <a:pPr marL="449263" lvl="1" indent="-268288"/>
            <a:r>
              <a:rPr lang="en-US" dirty="0"/>
              <a:t>Cir</a:t>
            </a:r>
            <a:r>
              <a:rPr lang="cs-CZ" dirty="0"/>
              <a:t>k</a:t>
            </a:r>
            <a:r>
              <a:rPr lang="en-US" dirty="0" err="1"/>
              <a:t>adi</a:t>
            </a:r>
            <a:r>
              <a:rPr lang="cs-CZ" dirty="0" err="1"/>
              <a:t>ánní</a:t>
            </a:r>
            <a:r>
              <a:rPr lang="en-US" dirty="0"/>
              <a:t>: Period</a:t>
            </a:r>
            <a:r>
              <a:rPr lang="cs-CZ" dirty="0"/>
              <a:t>a trvající asi den</a:t>
            </a:r>
            <a:endParaRPr lang="en-US" dirty="0"/>
          </a:p>
          <a:p>
            <a:pPr marL="449263" lvl="1" indent="-268288"/>
            <a:r>
              <a:rPr lang="en-US" dirty="0" err="1"/>
              <a:t>Infradi</a:t>
            </a:r>
            <a:r>
              <a:rPr lang="cs-CZ" dirty="0" err="1"/>
              <a:t>ánní</a:t>
            </a:r>
            <a:r>
              <a:rPr lang="en-US" dirty="0"/>
              <a:t>: Period</a:t>
            </a:r>
            <a:r>
              <a:rPr lang="cs-CZ" dirty="0"/>
              <a:t>a je delší než jeden den</a:t>
            </a:r>
          </a:p>
          <a:p>
            <a:pPr marL="449263" lvl="1" indent="-268288"/>
            <a:r>
              <a:rPr lang="cs-CZ" b="1" dirty="0">
                <a:solidFill>
                  <a:srgbClr val="74913B"/>
                </a:solidFill>
              </a:rPr>
              <a:t>F</a:t>
            </a:r>
            <a:r>
              <a:rPr lang="en-US" b="1" dirty="0" err="1">
                <a:solidFill>
                  <a:srgbClr val="74913B"/>
                </a:solidFill>
              </a:rPr>
              <a:t>requenc</a:t>
            </a:r>
            <a:r>
              <a:rPr lang="cs-CZ" b="1" dirty="0">
                <a:solidFill>
                  <a:srgbClr val="74913B"/>
                </a:solidFill>
              </a:rPr>
              <a:t>e</a:t>
            </a:r>
            <a:r>
              <a:rPr lang="en-US" b="1" dirty="0">
                <a:solidFill>
                  <a:srgbClr val="74913B"/>
                </a:solidFill>
              </a:rPr>
              <a:t>: </a:t>
            </a:r>
            <a:r>
              <a:rPr lang="cs-CZ" dirty="0"/>
              <a:t>Počet cyklů za časovou periodu</a:t>
            </a:r>
            <a:endParaRPr lang="en-US" dirty="0"/>
          </a:p>
          <a:p>
            <a:r>
              <a:rPr lang="en-US" b="1" dirty="0" err="1">
                <a:solidFill>
                  <a:schemeClr val="accent6">
                    <a:lumMod val="75000"/>
                  </a:schemeClr>
                </a:solidFill>
              </a:rPr>
              <a:t>Amplitud</a:t>
            </a:r>
            <a:r>
              <a:rPr lang="cs-CZ" b="1" dirty="0">
                <a:solidFill>
                  <a:schemeClr val="accent6">
                    <a:lumMod val="75000"/>
                  </a:schemeClr>
                </a:solidFill>
              </a:rPr>
              <a:t>a</a:t>
            </a:r>
            <a:r>
              <a:rPr lang="en-US" b="1" dirty="0">
                <a:solidFill>
                  <a:schemeClr val="accent6">
                    <a:lumMod val="75000"/>
                  </a:schemeClr>
                </a:solidFill>
              </a:rPr>
              <a:t>: </a:t>
            </a:r>
            <a:r>
              <a:rPr lang="cs-CZ" dirty="0"/>
              <a:t>Polovina rozdílu mezi nejvyšší a nejnižší hodnotou znaku</a:t>
            </a:r>
            <a:endParaRPr lang="en-US" dirty="0"/>
          </a:p>
          <a:p>
            <a:r>
              <a:rPr lang="cs-CZ" b="1" dirty="0">
                <a:solidFill>
                  <a:schemeClr val="accent6">
                    <a:lumMod val="75000"/>
                  </a:schemeClr>
                </a:solidFill>
              </a:rPr>
              <a:t>Fáze</a:t>
            </a:r>
            <a:r>
              <a:rPr lang="en-US" b="1" dirty="0">
                <a:solidFill>
                  <a:schemeClr val="accent6">
                    <a:lumMod val="75000"/>
                  </a:schemeClr>
                </a:solidFill>
              </a:rPr>
              <a:t>: </a:t>
            </a:r>
            <a:r>
              <a:rPr lang="cs-CZ" dirty="0"/>
              <a:t>relativní časování rytmu</a:t>
            </a:r>
            <a:endParaRPr lang="en-US" dirty="0"/>
          </a:p>
          <a:p>
            <a:r>
              <a:rPr lang="en-US" b="1" dirty="0">
                <a:solidFill>
                  <a:schemeClr val="accent6">
                    <a:lumMod val="75000"/>
                  </a:schemeClr>
                </a:solidFill>
              </a:rPr>
              <a:t>A</a:t>
            </a:r>
            <a:r>
              <a:rPr lang="cs-CZ" b="1" dirty="0" err="1">
                <a:solidFill>
                  <a:schemeClr val="accent6">
                    <a:lumMod val="75000"/>
                  </a:schemeClr>
                </a:solidFill>
              </a:rPr>
              <a:t>krofáze</a:t>
            </a:r>
            <a:r>
              <a:rPr lang="en-US" b="1" dirty="0">
                <a:solidFill>
                  <a:schemeClr val="accent6">
                    <a:lumMod val="75000"/>
                  </a:schemeClr>
                </a:solidFill>
              </a:rPr>
              <a:t>: </a:t>
            </a:r>
            <a:r>
              <a:rPr lang="cs-CZ" dirty="0"/>
              <a:t>čas, kdy znak dosahuje maximální hodnoty</a:t>
            </a:r>
            <a:endParaRPr lang="en-US" dirty="0"/>
          </a:p>
          <a:p>
            <a:endParaRPr lang="cs-CZ" dirty="0"/>
          </a:p>
        </p:txBody>
      </p:sp>
      <p:sp>
        <p:nvSpPr>
          <p:cNvPr id="5" name="Nadpis 4">
            <a:extLst>
              <a:ext uri="{FF2B5EF4-FFF2-40B4-BE49-F238E27FC236}">
                <a16:creationId xmlns:a16="http://schemas.microsoft.com/office/drawing/2014/main" id="{C6D41E5C-54F2-407C-A33D-8F9CF9BCBE5B}"/>
              </a:ext>
            </a:extLst>
          </p:cNvPr>
          <p:cNvSpPr>
            <a:spLocks noGrp="1"/>
          </p:cNvSpPr>
          <p:nvPr>
            <p:ph type="title"/>
          </p:nvPr>
        </p:nvSpPr>
        <p:spPr/>
        <p:txBody>
          <a:bodyPr/>
          <a:lstStyle/>
          <a:p>
            <a:r>
              <a:rPr lang="cs-CZ" b="1" dirty="0">
                <a:solidFill>
                  <a:srgbClr val="0000DC"/>
                </a:solidFill>
              </a:rPr>
              <a:t>Cirkadiánní rytmy: zásadní pojmy</a:t>
            </a:r>
            <a:br>
              <a:rPr lang="en-US" b="1" dirty="0">
                <a:solidFill>
                  <a:srgbClr val="0000DC"/>
                </a:solidFill>
              </a:rPr>
            </a:b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Obrázek 27" descr="rytmy-schema.png"/>
          <p:cNvPicPr>
            <a:picLocks noChangeAspect="1"/>
          </p:cNvPicPr>
          <p:nvPr/>
        </p:nvPicPr>
        <p:blipFill>
          <a:blip r:embed="rId2" cstate="print"/>
          <a:stretch>
            <a:fillRect/>
          </a:stretch>
        </p:blipFill>
        <p:spPr>
          <a:xfrm>
            <a:off x="1929405" y="990595"/>
            <a:ext cx="6674569" cy="4705723"/>
          </a:xfrm>
          <a:prstGeom prst="rect">
            <a:avLst/>
          </a:prstGeom>
        </p:spPr>
      </p:pic>
      <p:sp>
        <p:nvSpPr>
          <p:cNvPr id="3" name="Nadpis 2">
            <a:extLst>
              <a:ext uri="{FF2B5EF4-FFF2-40B4-BE49-F238E27FC236}">
                <a16:creationId xmlns:a16="http://schemas.microsoft.com/office/drawing/2014/main" id="{C9484FDA-2337-41FC-9088-F83BF5AFC039}"/>
              </a:ext>
            </a:extLst>
          </p:cNvPr>
          <p:cNvSpPr>
            <a:spLocks noGrp="1"/>
          </p:cNvSpPr>
          <p:nvPr>
            <p:ph type="title"/>
          </p:nvPr>
        </p:nvSpPr>
        <p:spPr/>
        <p:txBody>
          <a:bodyPr/>
          <a:lstStyle/>
          <a:p>
            <a:endParaRPr lang="cs-CZ" dirty="0"/>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3326" y="85467"/>
            <a:ext cx="9603275" cy="1049235"/>
          </a:xfrm>
        </p:spPr>
        <p:txBody>
          <a:bodyPr/>
          <a:lstStyle/>
          <a:p>
            <a:r>
              <a:rPr lang="cs-CZ" dirty="0"/>
              <a:t>Příklady biologických rytmů s různou periodicitou</a:t>
            </a:r>
          </a:p>
        </p:txBody>
      </p:sp>
      <p:grpSp>
        <p:nvGrpSpPr>
          <p:cNvPr id="4" name="Group 5"/>
          <p:cNvGrpSpPr>
            <a:grpSpLocks/>
          </p:cNvGrpSpPr>
          <p:nvPr/>
        </p:nvGrpSpPr>
        <p:grpSpPr bwMode="auto">
          <a:xfrm>
            <a:off x="3054716" y="695890"/>
            <a:ext cx="6912825" cy="4677327"/>
            <a:chOff x="832" y="1050"/>
            <a:chExt cx="4858" cy="3287"/>
          </a:xfrm>
        </p:grpSpPr>
        <p:graphicFrame>
          <p:nvGraphicFramePr>
            <p:cNvPr id="10" name="Object 6"/>
            <p:cNvGraphicFramePr>
              <a:graphicFrameLocks noChangeAspect="1"/>
            </p:cNvGraphicFramePr>
            <p:nvPr/>
          </p:nvGraphicFramePr>
          <p:xfrm>
            <a:off x="832" y="1050"/>
            <a:ext cx="3937" cy="3287"/>
          </p:xfrm>
          <a:graphic>
            <a:graphicData uri="http://schemas.openxmlformats.org/presentationml/2006/ole">
              <mc:AlternateContent xmlns:mc="http://schemas.openxmlformats.org/markup-compatibility/2006">
                <mc:Choice xmlns:v="urn:schemas-microsoft-com:vml" Requires="v">
                  <p:oleObj name="Photo Editor Photo" r:id="rId2" imgW="7838095" imgH="6542857" progId="">
                    <p:embed/>
                  </p:oleObj>
                </mc:Choice>
                <mc:Fallback>
                  <p:oleObj name="Photo Editor Photo" r:id="rId2" imgW="7838095" imgH="6542857" progId="">
                    <p:embed/>
                    <p:pic>
                      <p:nvPicPr>
                        <p:cNvPr id="1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1050"/>
                          <a:ext cx="3937" cy="3287"/>
                        </a:xfrm>
                        <a:prstGeom prst="rect">
                          <a:avLst/>
                        </a:prstGeom>
                        <a:noFill/>
                        <a:ln>
                          <a:noFill/>
                        </a:ln>
                        <a:effectLst/>
                        <a:extLst>
                          <a:ext uri="{909E8E84-426E-40DD-AFC4-6F175D3DCCD1}">
                            <a14:hiddenFill xmlns:a14="http://schemas.microsoft.com/office/drawing/2010/main">
                              <a:gradFill rotWithShape="0">
                                <a:gsLst>
                                  <a:gs pos="0">
                                    <a:schemeClr val="bg1">
                                      <a:gamma/>
                                      <a:shade val="0"/>
                                      <a:invGamma/>
                                    </a:schemeClr>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7"/>
            <p:cNvSpPr txBox="1">
              <a:spLocks noChangeArrowheads="1"/>
            </p:cNvSpPr>
            <p:nvPr/>
          </p:nvSpPr>
          <p:spPr bwMode="auto">
            <a:xfrm>
              <a:off x="4880" y="1910"/>
              <a:ext cx="810" cy="584"/>
            </a:xfrm>
            <a:prstGeom prst="rect">
              <a:avLst/>
            </a:prstGeom>
            <a:noFill/>
            <a:ln w="9525">
              <a:noFill/>
              <a:miter lim="800000"/>
              <a:headEnd/>
              <a:tailEnd/>
            </a:ln>
            <a:effectLst/>
          </p:spPr>
          <p:txBody>
            <a:bodyPr wrap="square">
              <a:spAutoFit/>
            </a:bodyPr>
            <a:lstStyle/>
            <a:p>
              <a:pPr eaLnBrk="0" hangingPunct="0"/>
              <a:r>
                <a:rPr lang="en-US" dirty="0" err="1">
                  <a:solidFill>
                    <a:schemeClr val="accent2"/>
                  </a:solidFill>
                  <a:latin typeface="Verdana Pro" panose="020B0604030504040204" pitchFamily="34" charset="0"/>
                </a:rPr>
                <a:t>Ultradian</a:t>
              </a:r>
              <a:endParaRPr lang="en-US" dirty="0">
                <a:solidFill>
                  <a:schemeClr val="accent2"/>
                </a:solidFill>
                <a:latin typeface="Verdana Pro" panose="020B0604030504040204" pitchFamily="34" charset="0"/>
              </a:endParaRPr>
            </a:p>
          </p:txBody>
        </p:sp>
        <p:sp>
          <p:nvSpPr>
            <p:cNvPr id="14" name="Freeform 10"/>
            <p:cNvSpPr>
              <a:spLocks/>
            </p:cNvSpPr>
            <p:nvPr/>
          </p:nvSpPr>
          <p:spPr bwMode="auto">
            <a:xfrm>
              <a:off x="4728" y="1269"/>
              <a:ext cx="123" cy="1449"/>
            </a:xfrm>
            <a:custGeom>
              <a:avLst/>
              <a:gdLst/>
              <a:ahLst/>
              <a:cxnLst>
                <a:cxn ang="0">
                  <a:pos x="0" y="0"/>
                </a:cxn>
                <a:cxn ang="0">
                  <a:pos x="123" y="0"/>
                </a:cxn>
                <a:cxn ang="0">
                  <a:pos x="123" y="1449"/>
                </a:cxn>
                <a:cxn ang="0">
                  <a:pos x="8" y="1449"/>
                </a:cxn>
              </a:cxnLst>
              <a:rect l="0" t="0" r="r" b="b"/>
              <a:pathLst>
                <a:path w="123" h="1449">
                  <a:moveTo>
                    <a:pt x="0" y="0"/>
                  </a:moveTo>
                  <a:lnTo>
                    <a:pt x="123" y="0"/>
                  </a:lnTo>
                  <a:lnTo>
                    <a:pt x="123" y="1449"/>
                  </a:lnTo>
                  <a:lnTo>
                    <a:pt x="8" y="1449"/>
                  </a:lnTo>
                </a:path>
              </a:pathLst>
            </a:custGeom>
            <a:noFill/>
            <a:ln w="28575" cap="flat" cmpd="sng">
              <a:solidFill>
                <a:schemeClr val="accent2"/>
              </a:solidFill>
              <a:prstDash val="solid"/>
              <a:round/>
              <a:headEnd/>
              <a:tailEnd/>
            </a:ln>
            <a:effectLst/>
          </p:spPr>
          <p:txBody>
            <a:bodyPr/>
            <a:lstStyle/>
            <a:p>
              <a:endParaRPr lang="cs-CZ" dirty="0">
                <a:latin typeface="Verdana Pro" panose="020B0604030504040204" pitchFamily="34" charset="0"/>
              </a:endParaRPr>
            </a:p>
          </p:txBody>
        </p:sp>
        <p:sp>
          <p:nvSpPr>
            <p:cNvPr id="15" name="Freeform 11"/>
            <p:cNvSpPr>
              <a:spLocks/>
            </p:cNvSpPr>
            <p:nvPr/>
          </p:nvSpPr>
          <p:spPr bwMode="auto">
            <a:xfrm>
              <a:off x="4728" y="2787"/>
              <a:ext cx="131" cy="280"/>
            </a:xfrm>
            <a:custGeom>
              <a:avLst/>
              <a:gdLst/>
              <a:ahLst/>
              <a:cxnLst>
                <a:cxn ang="0">
                  <a:pos x="0" y="0"/>
                </a:cxn>
                <a:cxn ang="0">
                  <a:pos x="123" y="0"/>
                </a:cxn>
                <a:cxn ang="0">
                  <a:pos x="123" y="1449"/>
                </a:cxn>
                <a:cxn ang="0">
                  <a:pos x="8" y="1449"/>
                </a:cxn>
              </a:cxnLst>
              <a:rect l="0" t="0" r="r" b="b"/>
              <a:pathLst>
                <a:path w="123" h="1449">
                  <a:moveTo>
                    <a:pt x="0" y="0"/>
                  </a:moveTo>
                  <a:lnTo>
                    <a:pt x="123" y="0"/>
                  </a:lnTo>
                  <a:lnTo>
                    <a:pt x="123" y="1449"/>
                  </a:lnTo>
                  <a:lnTo>
                    <a:pt x="8" y="1449"/>
                  </a:lnTo>
                </a:path>
              </a:pathLst>
            </a:custGeom>
            <a:noFill/>
            <a:ln w="28575" cap="flat" cmpd="sng">
              <a:solidFill>
                <a:schemeClr val="accent2"/>
              </a:solidFill>
              <a:prstDash val="solid"/>
              <a:round/>
              <a:headEnd/>
              <a:tailEnd/>
            </a:ln>
            <a:effectLst/>
          </p:spPr>
          <p:txBody>
            <a:bodyPr/>
            <a:lstStyle/>
            <a:p>
              <a:endParaRPr lang="cs-CZ" dirty="0">
                <a:latin typeface="Verdana Pro" panose="020B0604030504040204" pitchFamily="34" charset="0"/>
              </a:endParaRPr>
            </a:p>
          </p:txBody>
        </p:sp>
        <p:sp>
          <p:nvSpPr>
            <p:cNvPr id="16" name="Freeform 12"/>
            <p:cNvSpPr>
              <a:spLocks/>
            </p:cNvSpPr>
            <p:nvPr/>
          </p:nvSpPr>
          <p:spPr bwMode="auto">
            <a:xfrm>
              <a:off x="4728" y="3445"/>
              <a:ext cx="131" cy="280"/>
            </a:xfrm>
            <a:custGeom>
              <a:avLst/>
              <a:gdLst/>
              <a:ahLst/>
              <a:cxnLst>
                <a:cxn ang="0">
                  <a:pos x="0" y="0"/>
                </a:cxn>
                <a:cxn ang="0">
                  <a:pos x="123" y="0"/>
                </a:cxn>
                <a:cxn ang="0">
                  <a:pos x="123" y="1449"/>
                </a:cxn>
                <a:cxn ang="0">
                  <a:pos x="8" y="1449"/>
                </a:cxn>
              </a:cxnLst>
              <a:rect l="0" t="0" r="r" b="b"/>
              <a:pathLst>
                <a:path w="123" h="1449">
                  <a:moveTo>
                    <a:pt x="0" y="0"/>
                  </a:moveTo>
                  <a:lnTo>
                    <a:pt x="123" y="0"/>
                  </a:lnTo>
                  <a:lnTo>
                    <a:pt x="123" y="1449"/>
                  </a:lnTo>
                  <a:lnTo>
                    <a:pt x="8" y="1449"/>
                  </a:lnTo>
                </a:path>
              </a:pathLst>
            </a:custGeom>
            <a:noFill/>
            <a:ln w="28575" cap="flat" cmpd="sng">
              <a:solidFill>
                <a:schemeClr val="accent2"/>
              </a:solidFill>
              <a:prstDash val="solid"/>
              <a:round/>
              <a:headEnd/>
              <a:tailEnd/>
            </a:ln>
            <a:effectLst/>
          </p:spPr>
          <p:txBody>
            <a:bodyPr/>
            <a:lstStyle/>
            <a:p>
              <a:endParaRPr lang="cs-CZ" dirty="0">
                <a:latin typeface="Verdana Pro" panose="020B0604030504040204" pitchFamily="34" charset="0"/>
              </a:endParaRPr>
            </a:p>
          </p:txBody>
        </p:sp>
      </p:grpSp>
      <p:sp>
        <p:nvSpPr>
          <p:cNvPr id="18" name="Text Box 7"/>
          <p:cNvSpPr txBox="1">
            <a:spLocks noChangeArrowheads="1"/>
          </p:cNvSpPr>
          <p:nvPr/>
        </p:nvSpPr>
        <p:spPr bwMode="auto">
          <a:xfrm>
            <a:off x="8773663" y="3167602"/>
            <a:ext cx="1152128" cy="830997"/>
          </a:xfrm>
          <a:prstGeom prst="rect">
            <a:avLst/>
          </a:prstGeom>
          <a:noFill/>
          <a:ln w="9525">
            <a:noFill/>
            <a:miter lim="800000"/>
            <a:headEnd/>
            <a:tailEnd/>
          </a:ln>
          <a:effectLst/>
        </p:spPr>
        <p:txBody>
          <a:bodyPr wrap="square">
            <a:spAutoFit/>
          </a:bodyPr>
          <a:lstStyle/>
          <a:p>
            <a:pPr eaLnBrk="0" hangingPunct="0"/>
            <a:r>
              <a:rPr lang="en-US" dirty="0">
                <a:solidFill>
                  <a:schemeClr val="accent2"/>
                </a:solidFill>
                <a:latin typeface="Verdana Pro" panose="020B0604030504040204" pitchFamily="34" charset="0"/>
              </a:rPr>
              <a:t>Circadian</a:t>
            </a:r>
          </a:p>
        </p:txBody>
      </p:sp>
      <p:sp>
        <p:nvSpPr>
          <p:cNvPr id="19" name="Text Box 7"/>
          <p:cNvSpPr txBox="1">
            <a:spLocks noChangeArrowheads="1"/>
          </p:cNvSpPr>
          <p:nvPr/>
        </p:nvSpPr>
        <p:spPr bwMode="auto">
          <a:xfrm>
            <a:off x="8850726" y="4103033"/>
            <a:ext cx="1152128" cy="830997"/>
          </a:xfrm>
          <a:prstGeom prst="rect">
            <a:avLst/>
          </a:prstGeom>
          <a:noFill/>
          <a:ln w="9525">
            <a:noFill/>
            <a:miter lim="800000"/>
            <a:headEnd/>
            <a:tailEnd/>
          </a:ln>
          <a:effectLst/>
        </p:spPr>
        <p:txBody>
          <a:bodyPr wrap="square">
            <a:spAutoFit/>
          </a:bodyPr>
          <a:lstStyle/>
          <a:p>
            <a:pPr eaLnBrk="0" hangingPunct="0"/>
            <a:r>
              <a:rPr lang="en-US" dirty="0" err="1">
                <a:solidFill>
                  <a:schemeClr val="accent2"/>
                </a:solidFill>
                <a:latin typeface="Verdana Pro" panose="020B0604030504040204" pitchFamily="34" charset="0"/>
              </a:rPr>
              <a:t>Infradian</a:t>
            </a:r>
            <a:r>
              <a:rPr lang="en-US" dirty="0">
                <a:solidFill>
                  <a:schemeClr val="accent2"/>
                </a:solidFill>
                <a:latin typeface="Verdana Pro" panose="020B0604030504040204" pitchFamily="34" charset="0"/>
              </a:rPr>
              <a:t> </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4888594" y="508030"/>
            <a:ext cx="4283545" cy="461665"/>
          </a:xfrm>
          <a:prstGeom prst="rect">
            <a:avLst/>
          </a:prstGeom>
          <a:noFill/>
          <a:ln w="9525">
            <a:noFill/>
            <a:miter lim="800000"/>
            <a:headEnd/>
            <a:tailEnd/>
          </a:ln>
          <a:effectLst/>
        </p:spPr>
        <p:txBody>
          <a:bodyPr wrap="none">
            <a:spAutoFit/>
          </a:bodyPr>
          <a:lstStyle/>
          <a:p>
            <a:pPr algn="r" eaLnBrk="0" hangingPunct="0"/>
            <a:r>
              <a:rPr lang="cs-CZ" b="1" dirty="0">
                <a:latin typeface="Verdana Pro" panose="020B0604030504040204" pitchFamily="34" charset="0"/>
                <a:cs typeface="Calibri" panose="020F0502020204030204" pitchFamily="34" charset="0"/>
              </a:rPr>
              <a:t>Teplota tělesného jádra</a:t>
            </a:r>
            <a:endParaRPr lang="en-US" b="1" dirty="0">
              <a:latin typeface="Verdana Pro" panose="020B0604030504040204" pitchFamily="34" charset="0"/>
              <a:cs typeface="Calibri" panose="020F0502020204030204" pitchFamily="34" charset="0"/>
            </a:endParaRPr>
          </a:p>
        </p:txBody>
      </p:sp>
      <p:sp>
        <p:nvSpPr>
          <p:cNvPr id="7" name="Text Box 4"/>
          <p:cNvSpPr txBox="1">
            <a:spLocks noChangeArrowheads="1"/>
          </p:cNvSpPr>
          <p:nvPr/>
        </p:nvSpPr>
        <p:spPr bwMode="auto">
          <a:xfrm>
            <a:off x="6843058" y="2109925"/>
            <a:ext cx="2244525" cy="461665"/>
          </a:xfrm>
          <a:prstGeom prst="rect">
            <a:avLst/>
          </a:prstGeom>
          <a:noFill/>
          <a:ln w="9525">
            <a:noFill/>
            <a:miter lim="800000"/>
            <a:headEnd/>
            <a:tailEnd/>
          </a:ln>
          <a:effectLst/>
        </p:spPr>
        <p:txBody>
          <a:bodyPr wrap="none">
            <a:spAutoFit/>
          </a:bodyPr>
          <a:lstStyle/>
          <a:p>
            <a:pPr algn="r" eaLnBrk="0" hangingPunct="0"/>
            <a:r>
              <a:rPr lang="cs-CZ" b="1" dirty="0">
                <a:latin typeface="Verdana Pro" panose="020B0604030504040204" pitchFamily="34" charset="0"/>
                <a:cs typeface="Calibri" panose="020F0502020204030204" pitchFamily="34" charset="0"/>
              </a:rPr>
              <a:t>Objem moči</a:t>
            </a:r>
            <a:endParaRPr lang="en-US" b="1" dirty="0">
              <a:latin typeface="Verdana Pro" panose="020B0604030504040204" pitchFamily="34" charset="0"/>
              <a:cs typeface="Calibri" panose="020F0502020204030204" pitchFamily="34" charset="0"/>
            </a:endParaRPr>
          </a:p>
        </p:txBody>
      </p:sp>
      <p:sp>
        <p:nvSpPr>
          <p:cNvPr id="8" name="Text Box 5"/>
          <p:cNvSpPr txBox="1">
            <a:spLocks noChangeArrowheads="1"/>
          </p:cNvSpPr>
          <p:nvPr/>
        </p:nvSpPr>
        <p:spPr bwMode="auto">
          <a:xfrm>
            <a:off x="3935210" y="2780928"/>
            <a:ext cx="5152373" cy="461665"/>
          </a:xfrm>
          <a:prstGeom prst="rect">
            <a:avLst/>
          </a:prstGeom>
          <a:noFill/>
          <a:ln w="9525">
            <a:noFill/>
            <a:miter lim="800000"/>
            <a:headEnd/>
            <a:tailEnd/>
          </a:ln>
          <a:effectLst/>
        </p:spPr>
        <p:txBody>
          <a:bodyPr wrap="none">
            <a:spAutoFit/>
          </a:bodyPr>
          <a:lstStyle/>
          <a:p>
            <a:pPr algn="r" eaLnBrk="0" hangingPunct="0"/>
            <a:r>
              <a:rPr lang="en-US" b="1" dirty="0">
                <a:latin typeface="Verdana Pro" panose="020B0604030504040204" pitchFamily="34" charset="0"/>
                <a:cs typeface="Calibri" panose="020F0502020204030204" pitchFamily="34" charset="0"/>
              </a:rPr>
              <a:t>Tyr</a:t>
            </a:r>
            <a:r>
              <a:rPr lang="cs-CZ" b="1" dirty="0" err="1">
                <a:latin typeface="Verdana Pro" panose="020B0604030504040204" pitchFamily="34" charset="0"/>
                <a:cs typeface="Calibri" panose="020F0502020204030204" pitchFamily="34" charset="0"/>
              </a:rPr>
              <a:t>eoidní</a:t>
            </a:r>
            <a:r>
              <a:rPr lang="cs-CZ" b="1" dirty="0">
                <a:latin typeface="Verdana Pro" panose="020B0604030504040204" pitchFamily="34" charset="0"/>
                <a:cs typeface="Calibri" panose="020F0502020204030204" pitchFamily="34" charset="0"/>
              </a:rPr>
              <a:t> stimulační hormon</a:t>
            </a:r>
            <a:endParaRPr lang="en-US" b="1" dirty="0">
              <a:latin typeface="Verdana Pro" panose="020B0604030504040204" pitchFamily="34" charset="0"/>
              <a:cs typeface="Calibri" panose="020F0502020204030204" pitchFamily="34" charset="0"/>
            </a:endParaRPr>
          </a:p>
        </p:txBody>
      </p:sp>
      <p:sp>
        <p:nvSpPr>
          <p:cNvPr id="9" name="Text Box 6"/>
          <p:cNvSpPr txBox="1">
            <a:spLocks noChangeArrowheads="1"/>
          </p:cNvSpPr>
          <p:nvPr/>
        </p:nvSpPr>
        <p:spPr bwMode="auto">
          <a:xfrm>
            <a:off x="6175024" y="3567137"/>
            <a:ext cx="3025188" cy="461665"/>
          </a:xfrm>
          <a:prstGeom prst="rect">
            <a:avLst/>
          </a:prstGeom>
          <a:noFill/>
          <a:ln w="9525">
            <a:noFill/>
            <a:miter lim="800000"/>
            <a:headEnd/>
            <a:tailEnd/>
          </a:ln>
          <a:effectLst/>
        </p:spPr>
        <p:txBody>
          <a:bodyPr wrap="none">
            <a:spAutoFit/>
          </a:bodyPr>
          <a:lstStyle/>
          <a:p>
            <a:pPr algn="r" eaLnBrk="0" hangingPunct="0"/>
            <a:r>
              <a:rPr lang="cs-CZ" b="1" dirty="0">
                <a:latin typeface="Verdana Pro" panose="020B0604030504040204" pitchFamily="34" charset="0"/>
                <a:cs typeface="Calibri" panose="020F0502020204030204" pitchFamily="34" charset="0"/>
              </a:rPr>
              <a:t>Růstový hormon</a:t>
            </a:r>
            <a:endParaRPr lang="en-US" b="1" dirty="0">
              <a:latin typeface="Verdana Pro" panose="020B0604030504040204" pitchFamily="34" charset="0"/>
              <a:cs typeface="Calibri" panose="020F0502020204030204" pitchFamily="34" charset="0"/>
            </a:endParaRPr>
          </a:p>
        </p:txBody>
      </p:sp>
      <p:sp>
        <p:nvSpPr>
          <p:cNvPr id="10" name="Text Box 7"/>
          <p:cNvSpPr txBox="1">
            <a:spLocks noChangeArrowheads="1"/>
          </p:cNvSpPr>
          <p:nvPr/>
        </p:nvSpPr>
        <p:spPr bwMode="auto">
          <a:xfrm>
            <a:off x="7330371" y="4288679"/>
            <a:ext cx="1757212" cy="461665"/>
          </a:xfrm>
          <a:prstGeom prst="rect">
            <a:avLst/>
          </a:prstGeom>
          <a:noFill/>
          <a:ln w="9525">
            <a:noFill/>
            <a:miter lim="800000"/>
            <a:headEnd/>
            <a:tailEnd/>
          </a:ln>
          <a:effectLst/>
        </p:spPr>
        <p:txBody>
          <a:bodyPr wrap="none">
            <a:spAutoFit/>
          </a:bodyPr>
          <a:lstStyle/>
          <a:p>
            <a:pPr algn="r" eaLnBrk="0" hangingPunct="0"/>
            <a:r>
              <a:rPr lang="en-US" b="1" dirty="0" err="1">
                <a:latin typeface="Verdana Pro" panose="020B0604030504040204" pitchFamily="34" charset="0"/>
                <a:cs typeface="Calibri" panose="020F0502020204030204" pitchFamily="34" charset="0"/>
              </a:rPr>
              <a:t>Prola</a:t>
            </a:r>
            <a:r>
              <a:rPr lang="cs-CZ" b="1" dirty="0">
                <a:latin typeface="Verdana Pro" panose="020B0604030504040204" pitchFamily="34" charset="0"/>
                <a:cs typeface="Calibri" panose="020F0502020204030204" pitchFamily="34" charset="0"/>
              </a:rPr>
              <a:t>k</a:t>
            </a:r>
            <a:r>
              <a:rPr lang="en-US" b="1" dirty="0">
                <a:latin typeface="Verdana Pro" panose="020B0604030504040204" pitchFamily="34" charset="0"/>
                <a:cs typeface="Calibri" panose="020F0502020204030204" pitchFamily="34" charset="0"/>
              </a:rPr>
              <a:t>tin</a:t>
            </a:r>
          </a:p>
        </p:txBody>
      </p:sp>
      <p:sp>
        <p:nvSpPr>
          <p:cNvPr id="11" name="Text Box 8"/>
          <p:cNvSpPr txBox="1">
            <a:spLocks noChangeArrowheads="1"/>
          </p:cNvSpPr>
          <p:nvPr/>
        </p:nvSpPr>
        <p:spPr bwMode="auto">
          <a:xfrm>
            <a:off x="5166669" y="4799700"/>
            <a:ext cx="3974166" cy="461665"/>
          </a:xfrm>
          <a:prstGeom prst="rect">
            <a:avLst/>
          </a:prstGeom>
          <a:noFill/>
          <a:ln w="9525">
            <a:noFill/>
            <a:miter lim="800000"/>
            <a:headEnd/>
            <a:tailEnd/>
          </a:ln>
          <a:effectLst/>
        </p:spPr>
        <p:txBody>
          <a:bodyPr wrap="none">
            <a:spAutoFit/>
          </a:bodyPr>
          <a:lstStyle/>
          <a:p>
            <a:pPr algn="r" eaLnBrk="0" hangingPunct="0"/>
            <a:r>
              <a:rPr lang="en-US" b="1" dirty="0" err="1">
                <a:latin typeface="Verdana Pro" panose="020B0604030504040204" pitchFamily="34" charset="0"/>
                <a:cs typeface="Calibri" panose="020F0502020204030204" pitchFamily="34" charset="0"/>
              </a:rPr>
              <a:t>Paratyr</a:t>
            </a:r>
            <a:r>
              <a:rPr lang="cs-CZ" b="1" dirty="0" err="1">
                <a:latin typeface="Verdana Pro" panose="020B0604030504040204" pitchFamily="34" charset="0"/>
                <a:cs typeface="Calibri" panose="020F0502020204030204" pitchFamily="34" charset="0"/>
              </a:rPr>
              <a:t>eoidní</a:t>
            </a:r>
            <a:r>
              <a:rPr lang="cs-CZ" b="1" dirty="0">
                <a:latin typeface="Verdana Pro" panose="020B0604030504040204" pitchFamily="34" charset="0"/>
                <a:cs typeface="Calibri" panose="020F0502020204030204" pitchFamily="34" charset="0"/>
              </a:rPr>
              <a:t> hormon</a:t>
            </a:r>
            <a:endParaRPr lang="en-US" b="1" dirty="0">
              <a:latin typeface="Verdana Pro" panose="020B0604030504040204" pitchFamily="34" charset="0"/>
              <a:cs typeface="Calibri" panose="020F0502020204030204" pitchFamily="34" charset="0"/>
            </a:endParaRPr>
          </a:p>
        </p:txBody>
      </p:sp>
      <p:sp>
        <p:nvSpPr>
          <p:cNvPr id="12" name="Text Box 9"/>
          <p:cNvSpPr txBox="1">
            <a:spLocks noChangeArrowheads="1"/>
          </p:cNvSpPr>
          <p:nvPr/>
        </p:nvSpPr>
        <p:spPr bwMode="auto">
          <a:xfrm>
            <a:off x="5922728" y="5470703"/>
            <a:ext cx="3304110" cy="461665"/>
          </a:xfrm>
          <a:prstGeom prst="rect">
            <a:avLst/>
          </a:prstGeom>
          <a:noFill/>
          <a:ln w="9525">
            <a:noFill/>
            <a:miter lim="800000"/>
            <a:headEnd/>
            <a:tailEnd/>
          </a:ln>
          <a:effectLst/>
        </p:spPr>
        <p:txBody>
          <a:bodyPr wrap="none">
            <a:spAutoFit/>
          </a:bodyPr>
          <a:lstStyle/>
          <a:p>
            <a:pPr algn="r" eaLnBrk="0" hangingPunct="0"/>
            <a:r>
              <a:rPr lang="en-US" b="1" dirty="0">
                <a:latin typeface="Verdana Pro" panose="020B0604030504040204" pitchFamily="34" charset="0"/>
                <a:cs typeface="Calibri" panose="020F0502020204030204" pitchFamily="34" charset="0"/>
              </a:rPr>
              <a:t>Motor</a:t>
            </a:r>
            <a:r>
              <a:rPr lang="cs-CZ" b="1" dirty="0" err="1">
                <a:latin typeface="Verdana Pro" panose="020B0604030504040204" pitchFamily="34" charset="0"/>
                <a:cs typeface="Calibri" panose="020F0502020204030204" pitchFamily="34" charset="0"/>
              </a:rPr>
              <a:t>ická</a:t>
            </a:r>
            <a:r>
              <a:rPr lang="cs-CZ" b="1" dirty="0">
                <a:latin typeface="Verdana Pro" panose="020B0604030504040204" pitchFamily="34" charset="0"/>
                <a:cs typeface="Calibri" panose="020F0502020204030204" pitchFamily="34" charset="0"/>
              </a:rPr>
              <a:t> aktivita</a:t>
            </a:r>
            <a:endParaRPr lang="en-US" b="1" dirty="0">
              <a:latin typeface="Verdana Pro" panose="020B0604030504040204" pitchFamily="34" charset="0"/>
              <a:cs typeface="Calibri" panose="020F0502020204030204" pitchFamily="34" charset="0"/>
            </a:endParaRPr>
          </a:p>
        </p:txBody>
      </p:sp>
      <p:sp>
        <p:nvSpPr>
          <p:cNvPr id="13" name="Text Box 10"/>
          <p:cNvSpPr txBox="1">
            <a:spLocks noChangeArrowheads="1"/>
          </p:cNvSpPr>
          <p:nvPr/>
        </p:nvSpPr>
        <p:spPr bwMode="auto">
          <a:xfrm>
            <a:off x="7506075" y="1306684"/>
            <a:ext cx="1531189" cy="461665"/>
          </a:xfrm>
          <a:prstGeom prst="rect">
            <a:avLst/>
          </a:prstGeom>
          <a:noFill/>
          <a:ln w="9525">
            <a:noFill/>
            <a:miter lim="800000"/>
            <a:headEnd/>
            <a:tailEnd/>
          </a:ln>
          <a:effectLst/>
        </p:spPr>
        <p:txBody>
          <a:bodyPr wrap="none">
            <a:spAutoFit/>
          </a:bodyPr>
          <a:lstStyle/>
          <a:p>
            <a:pPr algn="r" eaLnBrk="0" hangingPunct="0"/>
            <a:r>
              <a:rPr lang="cs-CZ" b="1" dirty="0">
                <a:latin typeface="Verdana Pro" panose="020B0604030504040204" pitchFamily="34" charset="0"/>
                <a:cs typeface="Calibri" panose="020F0502020204030204" pitchFamily="34" charset="0"/>
              </a:rPr>
              <a:t>K</a:t>
            </a:r>
            <a:r>
              <a:rPr lang="en-US" b="1" dirty="0" err="1">
                <a:latin typeface="Verdana Pro" panose="020B0604030504040204" pitchFamily="34" charset="0"/>
                <a:cs typeface="Calibri" panose="020F0502020204030204" pitchFamily="34" charset="0"/>
              </a:rPr>
              <a:t>ortisol</a:t>
            </a:r>
            <a:endParaRPr lang="en-US" b="1" dirty="0">
              <a:latin typeface="Verdana Pro" panose="020B0604030504040204" pitchFamily="34" charset="0"/>
              <a:cs typeface="Calibri" panose="020F0502020204030204" pitchFamily="34" charset="0"/>
            </a:endParaRPr>
          </a:p>
        </p:txBody>
      </p:sp>
      <p:graphicFrame>
        <p:nvGraphicFramePr>
          <p:cNvPr id="14" name="Object 11"/>
          <p:cNvGraphicFramePr>
            <a:graphicFrameLocks noChangeAspect="1"/>
          </p:cNvGraphicFramePr>
          <p:nvPr/>
        </p:nvGraphicFramePr>
        <p:xfrm>
          <a:off x="9312842" y="186801"/>
          <a:ext cx="1030287" cy="5746750"/>
        </p:xfrm>
        <a:graphic>
          <a:graphicData uri="http://schemas.openxmlformats.org/presentationml/2006/ole">
            <mc:AlternateContent xmlns:mc="http://schemas.openxmlformats.org/markup-compatibility/2006">
              <mc:Choice xmlns:v="urn:schemas-microsoft-com:vml" Requires="v">
                <p:oleObj name="Photo Editor Photo" r:id="rId2" imgW="10295238" imgH="11590476" progId="">
                  <p:embed/>
                </p:oleObj>
              </mc:Choice>
              <mc:Fallback>
                <p:oleObj name="Photo Editor Photo" r:id="rId2" imgW="10295238" imgH="11590476" progId="">
                  <p:embed/>
                  <p:pic>
                    <p:nvPicPr>
                      <p:cNvPr id="14" name="Object 11"/>
                      <p:cNvPicPr>
                        <a:picLocks noChangeAspect="1" noChangeArrowheads="1"/>
                      </p:cNvPicPr>
                      <p:nvPr/>
                    </p:nvPicPr>
                    <p:blipFill>
                      <a:blip r:embed="rId3">
                        <a:extLst>
                          <a:ext uri="{28A0092B-C50C-407E-A947-70E740481C1C}">
                            <a14:useLocalDpi xmlns:a14="http://schemas.microsoft.com/office/drawing/2010/main" val="0"/>
                          </a:ext>
                        </a:extLst>
                      </a:blip>
                      <a:srcRect l="64026" t="5083" r="15294" b="3825"/>
                      <a:stretch>
                        <a:fillRect/>
                      </a:stretch>
                    </p:blipFill>
                    <p:spPr bwMode="auto">
                      <a:xfrm>
                        <a:off x="9312842" y="186801"/>
                        <a:ext cx="1030287" cy="5746750"/>
                      </a:xfrm>
                      <a:prstGeom prst="rect">
                        <a:avLst/>
                      </a:prstGeom>
                      <a:noFill/>
                      <a:ln>
                        <a:noFill/>
                      </a:ln>
                      <a:effectLst/>
                      <a:extLst>
                        <a:ext uri="{909E8E84-426E-40DD-AFC4-6F175D3DCCD1}">
                          <a14:hiddenFill xmlns:a14="http://schemas.microsoft.com/office/drawing/2010/main">
                            <a:gradFill rotWithShape="0">
                              <a:gsLst>
                                <a:gs pos="0">
                                  <a:schemeClr val="bg1">
                                    <a:gamma/>
                                    <a:shade val="0"/>
                                    <a:invGamma/>
                                  </a:schemeClr>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4">
            <a:extLst>
              <a:ext uri="{FF2B5EF4-FFF2-40B4-BE49-F238E27FC236}">
                <a16:creationId xmlns:a16="http://schemas.microsoft.com/office/drawing/2014/main" id="{F04BA115-C5D3-4B1D-BA09-084ECFAAD8D3}"/>
              </a:ext>
            </a:extLst>
          </p:cNvPr>
          <p:cNvSpPr>
            <a:spLocks noChangeArrowheads="1"/>
          </p:cNvSpPr>
          <p:nvPr/>
        </p:nvSpPr>
        <p:spPr bwMode="auto">
          <a:xfrm>
            <a:off x="438354" y="160691"/>
            <a:ext cx="55322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sz="2400">
                <a:solidFill>
                  <a:schemeClr val="tx1"/>
                </a:solidFill>
                <a:latin typeface="Times New Roman" panose="02020603050405020304" pitchFamily="18" charset="0"/>
              </a:defRPr>
            </a:lvl1pPr>
            <a:lvl2pPr>
              <a:tabLst>
                <a:tab pos="228600" algn="l"/>
              </a:tabLst>
              <a:defRPr sz="2400">
                <a:solidFill>
                  <a:schemeClr val="tx1"/>
                </a:solidFill>
                <a:latin typeface="Times New Roman" panose="02020603050405020304" pitchFamily="18" charset="0"/>
              </a:defRPr>
            </a:lvl2pPr>
            <a:lvl3pPr>
              <a:tabLst>
                <a:tab pos="228600" algn="l"/>
              </a:tabLst>
              <a:defRPr sz="2400">
                <a:solidFill>
                  <a:schemeClr val="tx1"/>
                </a:solidFill>
                <a:latin typeface="Times New Roman" panose="02020603050405020304" pitchFamily="18" charset="0"/>
              </a:defRPr>
            </a:lvl3pPr>
            <a:lvl4pPr>
              <a:tabLst>
                <a:tab pos="228600" algn="l"/>
              </a:tabLst>
              <a:defRPr sz="2400">
                <a:solidFill>
                  <a:schemeClr val="tx1"/>
                </a:solidFill>
                <a:latin typeface="Times New Roman" panose="02020603050405020304" pitchFamily="18" charset="0"/>
              </a:defRPr>
            </a:lvl4pPr>
            <a:lvl5pPr>
              <a:tabLst>
                <a:tab pos="2286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9pPr>
          </a:lstStyle>
          <a:p>
            <a:pPr algn="ctr"/>
            <a:r>
              <a:rPr lang="cs-CZ" b="1" dirty="0">
                <a:solidFill>
                  <a:srgbClr val="0000DC"/>
                </a:solidFill>
              </a:rPr>
              <a:t>Příklady cirkadiánní </a:t>
            </a:r>
            <a:r>
              <a:rPr lang="cs-CZ" b="1" dirty="0" err="1">
                <a:solidFill>
                  <a:srgbClr val="0000DC"/>
                </a:solidFill>
              </a:rPr>
              <a:t>rytmicity</a:t>
            </a:r>
            <a:r>
              <a:rPr lang="cs-CZ" b="1" dirty="0">
                <a:solidFill>
                  <a:srgbClr val="0000DC"/>
                </a:solidFill>
              </a:rPr>
              <a:t> u člověka</a:t>
            </a:r>
            <a:endParaRPr lang="en-US" b="1" dirty="0">
              <a:solidFill>
                <a:srgbClr val="0000DC"/>
              </a:solidFill>
            </a:endParaRP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0A84B1-F735-8EAC-EAFD-40218EF7294B}"/>
              </a:ext>
            </a:extLst>
          </p:cNvPr>
          <p:cNvSpPr>
            <a:spLocks noGrp="1"/>
          </p:cNvSpPr>
          <p:nvPr>
            <p:ph type="title"/>
          </p:nvPr>
        </p:nvSpPr>
        <p:spPr/>
        <p:txBody>
          <a:bodyPr/>
          <a:lstStyle/>
          <a:p>
            <a:r>
              <a:rPr lang="cs-CZ" dirty="0"/>
              <a:t>Cirkadiánní </a:t>
            </a:r>
            <a:r>
              <a:rPr lang="cs-CZ" dirty="0" err="1"/>
              <a:t>rytmicita</a:t>
            </a:r>
            <a:r>
              <a:rPr lang="cs-CZ" dirty="0"/>
              <a:t> – molekulární hodiny</a:t>
            </a:r>
          </a:p>
        </p:txBody>
      </p:sp>
      <p:sp>
        <p:nvSpPr>
          <p:cNvPr id="3" name="Zástupný symbol pro zápatí 2">
            <a:extLst>
              <a:ext uri="{FF2B5EF4-FFF2-40B4-BE49-F238E27FC236}">
                <a16:creationId xmlns:a16="http://schemas.microsoft.com/office/drawing/2014/main" id="{23F264D2-6484-6E2F-090C-EB0B90EA9803}"/>
              </a:ext>
            </a:extLst>
          </p:cNvPr>
          <p:cNvSpPr>
            <a:spLocks noGrp="1"/>
          </p:cNvSpPr>
          <p:nvPr>
            <p:ph type="ftr" sz="quarter" idx="11"/>
          </p:nvPr>
        </p:nvSpPr>
        <p:spPr/>
        <p:txBody>
          <a:bodyPr/>
          <a:lstStyle/>
          <a:p>
            <a:pPr>
              <a:defRPr/>
            </a:pPr>
            <a:r>
              <a:rPr lang="cs-CZ" dirty="0"/>
              <a:t>https://www.nature.com/articles/s41583-018-0088-y</a:t>
            </a:r>
          </a:p>
        </p:txBody>
      </p:sp>
      <p:sp>
        <p:nvSpPr>
          <p:cNvPr id="4" name="Zástupný symbol pro číslo snímku 3">
            <a:extLst>
              <a:ext uri="{FF2B5EF4-FFF2-40B4-BE49-F238E27FC236}">
                <a16:creationId xmlns:a16="http://schemas.microsoft.com/office/drawing/2014/main" id="{402AE38F-71A5-B7A6-5F06-43DC9AFB4CCD}"/>
              </a:ext>
            </a:extLst>
          </p:cNvPr>
          <p:cNvSpPr>
            <a:spLocks noGrp="1"/>
          </p:cNvSpPr>
          <p:nvPr>
            <p:ph type="sldNum" sz="quarter" idx="12"/>
          </p:nvPr>
        </p:nvSpPr>
        <p:spPr/>
        <p:txBody>
          <a:bodyPr/>
          <a:lstStyle/>
          <a:p>
            <a:pPr>
              <a:defRPr/>
            </a:pPr>
            <a:fld id="{89C11169-B049-4B27-8F87-53FC0F114F2A}" type="slidenum">
              <a:rPr lang="cs-CZ" smtClean="0"/>
              <a:pPr>
                <a:defRPr/>
              </a:pPr>
              <a:t>44</a:t>
            </a:fld>
            <a:endParaRPr lang="cs-CZ"/>
          </a:p>
        </p:txBody>
      </p:sp>
      <p:pic>
        <p:nvPicPr>
          <p:cNvPr id="6" name="Obrázek 5">
            <a:extLst>
              <a:ext uri="{FF2B5EF4-FFF2-40B4-BE49-F238E27FC236}">
                <a16:creationId xmlns:a16="http://schemas.microsoft.com/office/drawing/2014/main" id="{1619811E-50C3-CF0E-6DB8-F5F018880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84" y="1488446"/>
            <a:ext cx="5241416" cy="4422684"/>
          </a:xfrm>
          <a:prstGeom prst="rect">
            <a:avLst/>
          </a:prstGeom>
        </p:spPr>
      </p:pic>
      <p:pic>
        <p:nvPicPr>
          <p:cNvPr id="8" name="Obrázek 7">
            <a:extLst>
              <a:ext uri="{FF2B5EF4-FFF2-40B4-BE49-F238E27FC236}">
                <a16:creationId xmlns:a16="http://schemas.microsoft.com/office/drawing/2014/main" id="{7F333986-FD38-EE94-D589-E0778D7F0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743" y="632709"/>
            <a:ext cx="3650513" cy="5526397"/>
          </a:xfrm>
          <a:prstGeom prst="rect">
            <a:avLst/>
          </a:prstGeom>
        </p:spPr>
      </p:pic>
    </p:spTree>
    <p:extLst>
      <p:ext uri="{BB962C8B-B14F-4D97-AF65-F5344CB8AC3E}">
        <p14:creationId xmlns:p14="http://schemas.microsoft.com/office/powerpoint/2010/main" val="3110207172"/>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D57130-FC0E-82F4-5718-A7C9197E7E84}"/>
              </a:ext>
            </a:extLst>
          </p:cNvPr>
          <p:cNvSpPr>
            <a:spLocks noGrp="1"/>
          </p:cNvSpPr>
          <p:nvPr>
            <p:ph type="title"/>
          </p:nvPr>
        </p:nvSpPr>
        <p:spPr/>
        <p:txBody>
          <a:bodyPr/>
          <a:lstStyle/>
          <a:p>
            <a:r>
              <a:rPr lang="cs-CZ" dirty="0"/>
              <a:t>Mateřské a fetální cirkadiánní rytmy</a:t>
            </a:r>
          </a:p>
        </p:txBody>
      </p:sp>
      <p:sp>
        <p:nvSpPr>
          <p:cNvPr id="3" name="Zástupný symbol pro zápatí 2">
            <a:extLst>
              <a:ext uri="{FF2B5EF4-FFF2-40B4-BE49-F238E27FC236}">
                <a16:creationId xmlns:a16="http://schemas.microsoft.com/office/drawing/2014/main" id="{83A9E37A-A816-7267-BADC-ADD3FB702924}"/>
              </a:ext>
            </a:extLst>
          </p:cNvPr>
          <p:cNvSpPr>
            <a:spLocks noGrp="1"/>
          </p:cNvSpPr>
          <p:nvPr>
            <p:ph type="ftr" sz="quarter" idx="11"/>
          </p:nvPr>
        </p:nvSpPr>
        <p:spPr/>
        <p:txBody>
          <a:bodyPr/>
          <a:lstStyle/>
          <a:p>
            <a:pPr>
              <a:defRPr/>
            </a:pPr>
            <a:endParaRPr lang="cs-CZ"/>
          </a:p>
        </p:txBody>
      </p:sp>
      <p:sp>
        <p:nvSpPr>
          <p:cNvPr id="4" name="Zástupný symbol pro číslo snímku 3">
            <a:extLst>
              <a:ext uri="{FF2B5EF4-FFF2-40B4-BE49-F238E27FC236}">
                <a16:creationId xmlns:a16="http://schemas.microsoft.com/office/drawing/2014/main" id="{54E4E169-2137-2E32-944B-88F835EF4336}"/>
              </a:ext>
            </a:extLst>
          </p:cNvPr>
          <p:cNvSpPr>
            <a:spLocks noGrp="1"/>
          </p:cNvSpPr>
          <p:nvPr>
            <p:ph type="sldNum" sz="quarter" idx="12"/>
          </p:nvPr>
        </p:nvSpPr>
        <p:spPr/>
        <p:txBody>
          <a:bodyPr/>
          <a:lstStyle/>
          <a:p>
            <a:pPr>
              <a:defRPr/>
            </a:pPr>
            <a:fld id="{89C11169-B049-4B27-8F87-53FC0F114F2A}" type="slidenum">
              <a:rPr lang="cs-CZ" smtClean="0"/>
              <a:pPr>
                <a:defRPr/>
              </a:pPr>
              <a:t>45</a:t>
            </a:fld>
            <a:endParaRPr lang="cs-CZ"/>
          </a:p>
        </p:txBody>
      </p:sp>
      <p:pic>
        <p:nvPicPr>
          <p:cNvPr id="6" name="Obrázek 5">
            <a:extLst>
              <a:ext uri="{FF2B5EF4-FFF2-40B4-BE49-F238E27FC236}">
                <a16:creationId xmlns:a16="http://schemas.microsoft.com/office/drawing/2014/main" id="{48F6CFB8-1F21-BC38-FC01-DC93A164E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59" y="1508907"/>
            <a:ext cx="7346786" cy="4708378"/>
          </a:xfrm>
          <a:prstGeom prst="rect">
            <a:avLst/>
          </a:prstGeom>
        </p:spPr>
      </p:pic>
    </p:spTree>
    <p:extLst>
      <p:ext uri="{BB962C8B-B14F-4D97-AF65-F5344CB8AC3E}">
        <p14:creationId xmlns:p14="http://schemas.microsoft.com/office/powerpoint/2010/main" val="1864977627"/>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A48B80-9B87-9FDE-DCFC-BE9D589A2CDC}"/>
              </a:ext>
            </a:extLst>
          </p:cNvPr>
          <p:cNvSpPr>
            <a:spLocks noGrp="1"/>
          </p:cNvSpPr>
          <p:nvPr>
            <p:ph type="title"/>
          </p:nvPr>
        </p:nvSpPr>
        <p:spPr/>
        <p:txBody>
          <a:bodyPr/>
          <a:lstStyle/>
          <a:p>
            <a:r>
              <a:rPr lang="cs-CZ" dirty="0"/>
              <a:t>Cirkadiánní účinky dopaminu </a:t>
            </a:r>
          </a:p>
        </p:txBody>
      </p:sp>
      <p:sp>
        <p:nvSpPr>
          <p:cNvPr id="3" name="Zástupný symbol pro zápatí 2">
            <a:extLst>
              <a:ext uri="{FF2B5EF4-FFF2-40B4-BE49-F238E27FC236}">
                <a16:creationId xmlns:a16="http://schemas.microsoft.com/office/drawing/2014/main" id="{79992A08-4394-A73D-6CAD-9F51D64C098B}"/>
              </a:ext>
            </a:extLst>
          </p:cNvPr>
          <p:cNvSpPr>
            <a:spLocks noGrp="1"/>
          </p:cNvSpPr>
          <p:nvPr>
            <p:ph type="ftr" sz="quarter" idx="11"/>
          </p:nvPr>
        </p:nvSpPr>
        <p:spPr/>
        <p:txBody>
          <a:bodyPr/>
          <a:lstStyle/>
          <a:p>
            <a:pPr>
              <a:defRPr/>
            </a:pPr>
            <a:r>
              <a:rPr lang="cs-CZ" dirty="0"/>
              <a:t>https://www.nature.com/articles/s41583-018-0088-y</a:t>
            </a:r>
          </a:p>
        </p:txBody>
      </p:sp>
      <p:sp>
        <p:nvSpPr>
          <p:cNvPr id="4" name="Zástupný symbol pro číslo snímku 3">
            <a:extLst>
              <a:ext uri="{FF2B5EF4-FFF2-40B4-BE49-F238E27FC236}">
                <a16:creationId xmlns:a16="http://schemas.microsoft.com/office/drawing/2014/main" id="{65E9A192-9252-140B-B6E4-2195A35835B0}"/>
              </a:ext>
            </a:extLst>
          </p:cNvPr>
          <p:cNvSpPr>
            <a:spLocks noGrp="1"/>
          </p:cNvSpPr>
          <p:nvPr>
            <p:ph type="sldNum" sz="quarter" idx="12"/>
          </p:nvPr>
        </p:nvSpPr>
        <p:spPr/>
        <p:txBody>
          <a:bodyPr/>
          <a:lstStyle/>
          <a:p>
            <a:pPr>
              <a:defRPr/>
            </a:pPr>
            <a:fld id="{89C11169-B049-4B27-8F87-53FC0F114F2A}" type="slidenum">
              <a:rPr lang="cs-CZ" smtClean="0"/>
              <a:pPr>
                <a:defRPr/>
              </a:pPr>
              <a:t>46</a:t>
            </a:fld>
            <a:endParaRPr lang="cs-CZ"/>
          </a:p>
        </p:txBody>
      </p:sp>
      <p:pic>
        <p:nvPicPr>
          <p:cNvPr id="6" name="Obrázek 5" descr="Obsah obrázku mapa&#10;&#10;Popis byl vytvořen automaticky">
            <a:extLst>
              <a:ext uri="{FF2B5EF4-FFF2-40B4-BE49-F238E27FC236}">
                <a16:creationId xmlns:a16="http://schemas.microsoft.com/office/drawing/2014/main" id="{B62E9B01-9D1A-25F7-336B-A0C2639F1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527" y="1475510"/>
            <a:ext cx="3973747" cy="4530651"/>
          </a:xfrm>
          <a:prstGeom prst="rect">
            <a:avLst/>
          </a:prstGeom>
        </p:spPr>
      </p:pic>
      <p:sp>
        <p:nvSpPr>
          <p:cNvPr id="8" name="TextovéPole 7">
            <a:extLst>
              <a:ext uri="{FF2B5EF4-FFF2-40B4-BE49-F238E27FC236}">
                <a16:creationId xmlns:a16="http://schemas.microsoft.com/office/drawing/2014/main" id="{6092E188-24EB-A060-EE6B-46B61C0A6A1C}"/>
              </a:ext>
            </a:extLst>
          </p:cNvPr>
          <p:cNvSpPr txBox="1"/>
          <p:nvPr/>
        </p:nvSpPr>
        <p:spPr>
          <a:xfrm>
            <a:off x="5378932" y="1622296"/>
            <a:ext cx="6094268" cy="5262979"/>
          </a:xfrm>
          <a:prstGeom prst="rect">
            <a:avLst/>
          </a:prstGeom>
          <a:noFill/>
        </p:spPr>
        <p:txBody>
          <a:bodyPr wrap="square">
            <a:spAutoFit/>
          </a:bodyPr>
          <a:lstStyle/>
          <a:p>
            <a:r>
              <a:rPr lang="cs-CZ" b="1" dirty="0">
                <a:latin typeface="Verdana Pro" panose="020B0604030504040204" pitchFamily="34" charset="0"/>
              </a:rPr>
              <a:t>Dopamin</a:t>
            </a:r>
            <a:r>
              <a:rPr lang="cs-CZ" dirty="0">
                <a:latin typeface="Verdana Pro" panose="020B0604030504040204" pitchFamily="34" charset="0"/>
              </a:rPr>
              <a:t> je chemická látka ze skupiny katecholaminů, která přirozeně vzniká v mozku obratlovců, ale i v nervové soustavě většiny bezobratlých živočichů. Dopamin funguje jako </a:t>
            </a:r>
            <a:r>
              <a:rPr lang="cs-CZ" dirty="0" err="1">
                <a:latin typeface="Verdana Pro" panose="020B0604030504040204" pitchFamily="34" charset="0"/>
              </a:rPr>
              <a:t>neuropřenašeč</a:t>
            </a:r>
            <a:r>
              <a:rPr lang="cs-CZ" dirty="0">
                <a:latin typeface="Verdana Pro" panose="020B0604030504040204" pitchFamily="34" charset="0"/>
              </a:rPr>
              <a:t>, který v jistých částech mozku umožňuje přenos impulsů. Poškození dopaminových drah je úzce spojeno se vznikem Parkinsonovy choroby, jiné poruchy dopaminového systému se dávají do souvislosti se vznikem schizofrenie či bipolární afektivní poruchy.</a:t>
            </a:r>
          </a:p>
        </p:txBody>
      </p:sp>
    </p:spTree>
    <p:extLst>
      <p:ext uri="{BB962C8B-B14F-4D97-AF65-F5344CB8AC3E}">
        <p14:creationId xmlns:p14="http://schemas.microsoft.com/office/powerpoint/2010/main" val="2433154350"/>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631504" y="6021288"/>
            <a:ext cx="7831146" cy="553998"/>
          </a:xfrm>
          <a:prstGeom prst="rect">
            <a:avLst/>
          </a:prstGeom>
          <a:noFill/>
        </p:spPr>
        <p:txBody>
          <a:bodyPr wrap="square" rtlCol="0">
            <a:spAutoFit/>
          </a:bodyPr>
          <a:lstStyle/>
          <a:p>
            <a:r>
              <a:rPr lang="cs-CZ" sz="1000" dirty="0">
                <a:latin typeface="Verdana Pro" panose="020B0604030504040204" pitchFamily="34" charset="0"/>
              </a:rPr>
              <a:t>Mendelian </a:t>
            </a:r>
            <a:r>
              <a:rPr lang="cs-CZ" sz="1000" dirty="0" err="1">
                <a:latin typeface="Verdana Pro" panose="020B0604030504040204" pitchFamily="34" charset="0"/>
              </a:rPr>
              <a:t>disorders</a:t>
            </a:r>
            <a:r>
              <a:rPr lang="cs-CZ" sz="1000" dirty="0">
                <a:latin typeface="Verdana Pro" panose="020B0604030504040204" pitchFamily="34" charset="0"/>
              </a:rPr>
              <a:t> and </a:t>
            </a:r>
            <a:r>
              <a:rPr lang="cs-CZ" sz="1000" dirty="0" err="1">
                <a:latin typeface="Verdana Pro" panose="020B0604030504040204" pitchFamily="34" charset="0"/>
              </a:rPr>
              <a:t>multifactorial</a:t>
            </a:r>
            <a:r>
              <a:rPr lang="cs-CZ" sz="1000" dirty="0">
                <a:latin typeface="Verdana Pro" panose="020B0604030504040204" pitchFamily="34" charset="0"/>
              </a:rPr>
              <a:t> </a:t>
            </a:r>
            <a:r>
              <a:rPr lang="cs-CZ" sz="1000" dirty="0" err="1">
                <a:latin typeface="Verdana Pro" panose="020B0604030504040204" pitchFamily="34" charset="0"/>
              </a:rPr>
              <a:t>traits</a:t>
            </a:r>
            <a:r>
              <a:rPr lang="cs-CZ" sz="1000" dirty="0">
                <a:latin typeface="Verdana Pro" panose="020B0604030504040204" pitchFamily="34" charset="0"/>
              </a:rPr>
              <a:t>: </a:t>
            </a:r>
            <a:r>
              <a:rPr lang="cs-CZ" sz="1000" dirty="0" err="1">
                <a:latin typeface="Verdana Pro" panose="020B0604030504040204" pitchFamily="34" charset="0"/>
              </a:rPr>
              <a:t>the</a:t>
            </a:r>
            <a:r>
              <a:rPr lang="cs-CZ" sz="1000" dirty="0">
                <a:latin typeface="Verdana Pro" panose="020B0604030504040204" pitchFamily="34" charset="0"/>
              </a:rPr>
              <a:t> big </a:t>
            </a:r>
            <a:r>
              <a:rPr lang="cs-CZ" sz="1000" dirty="0" err="1">
                <a:latin typeface="Verdana Pro" panose="020B0604030504040204" pitchFamily="34" charset="0"/>
              </a:rPr>
              <a:t>divide</a:t>
            </a:r>
            <a:r>
              <a:rPr lang="cs-CZ" sz="1000" dirty="0">
                <a:latin typeface="Verdana Pro" panose="020B0604030504040204" pitchFamily="34" charset="0"/>
              </a:rPr>
              <a:t> </a:t>
            </a:r>
            <a:r>
              <a:rPr lang="cs-CZ" sz="1000" dirty="0" err="1">
                <a:latin typeface="Verdana Pro" panose="020B0604030504040204" pitchFamily="34" charset="0"/>
              </a:rPr>
              <a:t>or</a:t>
            </a:r>
            <a:r>
              <a:rPr lang="cs-CZ" sz="1000" dirty="0">
                <a:latin typeface="Verdana Pro" panose="020B0604030504040204" pitchFamily="34" charset="0"/>
              </a:rPr>
              <a:t> </a:t>
            </a:r>
            <a:r>
              <a:rPr lang="cs-CZ" sz="1000" dirty="0" err="1">
                <a:latin typeface="Verdana Pro" panose="020B0604030504040204" pitchFamily="34" charset="0"/>
              </a:rPr>
              <a:t>one</a:t>
            </a:r>
            <a:r>
              <a:rPr lang="cs-CZ" sz="1000" dirty="0">
                <a:latin typeface="Verdana Pro" panose="020B0604030504040204" pitchFamily="34" charset="0"/>
              </a:rPr>
              <a:t> </a:t>
            </a:r>
            <a:r>
              <a:rPr lang="cs-CZ" sz="1000" dirty="0" err="1">
                <a:latin typeface="Verdana Pro" panose="020B0604030504040204" pitchFamily="34" charset="0"/>
              </a:rPr>
              <a:t>for</a:t>
            </a:r>
            <a:r>
              <a:rPr lang="cs-CZ" sz="1000" dirty="0">
                <a:latin typeface="Verdana Pro" panose="020B0604030504040204" pitchFamily="34" charset="0"/>
              </a:rPr>
              <a:t> </a:t>
            </a:r>
            <a:r>
              <a:rPr lang="cs-CZ" sz="1000" dirty="0" err="1">
                <a:latin typeface="Verdana Pro" panose="020B0604030504040204" pitchFamily="34" charset="0"/>
              </a:rPr>
              <a:t>all</a:t>
            </a:r>
            <a:r>
              <a:rPr lang="cs-CZ" sz="1000" dirty="0">
                <a:latin typeface="Verdana Pro" panose="020B0604030504040204" pitchFamily="34" charset="0"/>
              </a:rPr>
              <a:t>?</a:t>
            </a:r>
          </a:p>
          <a:p>
            <a:r>
              <a:rPr lang="cs-CZ" sz="1000" dirty="0" err="1">
                <a:latin typeface="Verdana Pro" panose="020B0604030504040204" pitchFamily="34" charset="0"/>
              </a:rPr>
              <a:t>Stylianos</a:t>
            </a:r>
            <a:r>
              <a:rPr lang="cs-CZ" sz="1000" dirty="0">
                <a:latin typeface="Verdana Pro" panose="020B0604030504040204" pitchFamily="34" charset="0"/>
              </a:rPr>
              <a:t> E. </a:t>
            </a:r>
            <a:r>
              <a:rPr lang="cs-CZ" sz="1000" dirty="0" err="1">
                <a:latin typeface="Verdana Pro" panose="020B0604030504040204" pitchFamily="34" charset="0"/>
              </a:rPr>
              <a:t>Antonarakis</a:t>
            </a:r>
            <a:r>
              <a:rPr lang="cs-CZ" sz="1000" dirty="0">
                <a:latin typeface="Verdana Pro" panose="020B0604030504040204" pitchFamily="34" charset="0"/>
              </a:rPr>
              <a:t>, </a:t>
            </a:r>
            <a:r>
              <a:rPr lang="cs-CZ" sz="1000" dirty="0" err="1">
                <a:latin typeface="Verdana Pro" panose="020B0604030504040204" pitchFamily="34" charset="0"/>
              </a:rPr>
              <a:t>Aravinda</a:t>
            </a:r>
            <a:r>
              <a:rPr lang="cs-CZ" sz="1000" dirty="0">
                <a:latin typeface="Verdana Pro" panose="020B0604030504040204" pitchFamily="34" charset="0"/>
              </a:rPr>
              <a:t> </a:t>
            </a:r>
            <a:r>
              <a:rPr lang="cs-CZ" sz="1000" dirty="0" err="1">
                <a:latin typeface="Verdana Pro" panose="020B0604030504040204" pitchFamily="34" charset="0"/>
              </a:rPr>
              <a:t>Chakravarti</a:t>
            </a:r>
            <a:r>
              <a:rPr lang="cs-CZ" sz="1000" dirty="0">
                <a:latin typeface="Verdana Pro" panose="020B0604030504040204" pitchFamily="34" charset="0"/>
              </a:rPr>
              <a:t>, Jonathan C. </a:t>
            </a:r>
            <a:r>
              <a:rPr lang="cs-CZ" sz="1000" dirty="0" err="1">
                <a:latin typeface="Verdana Pro" panose="020B0604030504040204" pitchFamily="34" charset="0"/>
              </a:rPr>
              <a:t>Cohen</a:t>
            </a:r>
            <a:r>
              <a:rPr lang="cs-CZ" sz="1000" dirty="0">
                <a:latin typeface="Verdana Pro" panose="020B0604030504040204" pitchFamily="34" charset="0"/>
              </a:rPr>
              <a:t> &amp; John </a:t>
            </a:r>
            <a:r>
              <a:rPr lang="cs-CZ" sz="1000" dirty="0" err="1">
                <a:latin typeface="Verdana Pro" panose="020B0604030504040204" pitchFamily="34" charset="0"/>
              </a:rPr>
              <a:t>Hardy</a:t>
            </a:r>
            <a:endParaRPr lang="cs-CZ" sz="1000" dirty="0">
              <a:latin typeface="Verdana Pro" panose="020B0604030504040204" pitchFamily="34" charset="0"/>
            </a:endParaRPr>
          </a:p>
          <a:p>
            <a:r>
              <a:rPr lang="cs-CZ" sz="1000" dirty="0">
                <a:latin typeface="Verdana Pro" panose="020B0604030504040204" pitchFamily="34" charset="0"/>
              </a:rPr>
              <a:t>Nature Reviews Genetics 11, 380-384 (May 2010)</a:t>
            </a:r>
          </a:p>
        </p:txBody>
      </p:sp>
      <p:sp>
        <p:nvSpPr>
          <p:cNvPr id="4" name="Nadpis 1"/>
          <p:cNvSpPr txBox="1">
            <a:spLocks/>
          </p:cNvSpPr>
          <p:nvPr/>
        </p:nvSpPr>
        <p:spPr>
          <a:xfrm>
            <a:off x="2725085" y="92011"/>
            <a:ext cx="6488351"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000" b="1" dirty="0">
                <a:latin typeface="Verdana Pro" panose="020B0604030504040204" pitchFamily="34" charset="0"/>
              </a:rPr>
              <a:t>Etiopatogeneze nemocí</a:t>
            </a:r>
            <a:endParaRPr lang="cs-CZ" sz="3600" b="1" dirty="0">
              <a:latin typeface="Verdana Pro" panose="020B0604030504040204" pitchFamily="34" charset="0"/>
            </a:endParaRPr>
          </a:p>
        </p:txBody>
      </p:sp>
      <p:cxnSp>
        <p:nvCxnSpPr>
          <p:cNvPr id="7" name="Straight Arrow Connector 6"/>
          <p:cNvCxnSpPr/>
          <p:nvPr/>
        </p:nvCxnSpPr>
        <p:spPr>
          <a:xfrm flipV="1">
            <a:off x="3162258" y="1539662"/>
            <a:ext cx="0" cy="36082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90250" y="5026744"/>
            <a:ext cx="700048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666806" y="2290440"/>
            <a:ext cx="2232248" cy="1512168"/>
          </a:xfrm>
          <a:prstGeom prst="ellipse">
            <a:avLst/>
          </a:prstGeom>
          <a:gradFill>
            <a:gsLst>
              <a:gs pos="65000">
                <a:srgbClr val="7030A0"/>
              </a:gs>
              <a:gs pos="100000">
                <a:srgbClr val="7030A0"/>
              </a:gs>
              <a:gs pos="58000">
                <a:srgbClr val="00B050"/>
              </a:gs>
              <a:gs pos="0">
                <a:srgbClr val="00B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ro" panose="020B0604030504040204" pitchFamily="34" charset="0"/>
            </a:endParaRPr>
          </a:p>
        </p:txBody>
      </p:sp>
      <p:sp>
        <p:nvSpPr>
          <p:cNvPr id="18" name="Oval 17"/>
          <p:cNvSpPr/>
          <p:nvPr/>
        </p:nvSpPr>
        <p:spPr>
          <a:xfrm>
            <a:off x="3162258" y="1691516"/>
            <a:ext cx="2232248" cy="1512168"/>
          </a:xfrm>
          <a:prstGeom prst="ellipse">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1400" b="1" dirty="0">
                <a:latin typeface="Verdana Pro" panose="020B0604030504040204" pitchFamily="34" charset="0"/>
              </a:rPr>
              <a:t>Vzácné alely způsobující nemoci s mendelovskou dědičností</a:t>
            </a:r>
            <a:endParaRPr lang="en-US" sz="1400" b="1" dirty="0">
              <a:latin typeface="Verdana Pro" panose="020B0604030504040204" pitchFamily="34" charset="0"/>
            </a:endParaRPr>
          </a:p>
        </p:txBody>
      </p:sp>
      <p:sp>
        <p:nvSpPr>
          <p:cNvPr id="22" name="Oval 21"/>
          <p:cNvSpPr/>
          <p:nvPr/>
        </p:nvSpPr>
        <p:spPr>
          <a:xfrm>
            <a:off x="6217074" y="2896984"/>
            <a:ext cx="2232248" cy="1512168"/>
          </a:xfrm>
          <a:prstGeom prst="ellipse">
            <a:avLst/>
          </a:prstGeom>
          <a:gradFill flip="none" rotWithShape="1">
            <a:gsLst>
              <a:gs pos="33000">
                <a:srgbClr val="FFC000"/>
              </a:gs>
              <a:gs pos="0">
                <a:srgbClr val="FFC000"/>
              </a:gs>
              <a:gs pos="49000">
                <a:srgbClr val="00B050"/>
              </a:gs>
              <a:gs pos="43000">
                <a:srgbClr val="00B05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ro" panose="020B0604030504040204" pitchFamily="34" charset="0"/>
            </a:endParaRPr>
          </a:p>
        </p:txBody>
      </p:sp>
      <p:sp>
        <p:nvSpPr>
          <p:cNvPr id="21" name="Oval 20"/>
          <p:cNvSpPr/>
          <p:nvPr/>
        </p:nvSpPr>
        <p:spPr>
          <a:xfrm>
            <a:off x="5443654" y="2597140"/>
            <a:ext cx="2232248" cy="1512168"/>
          </a:xfrm>
          <a:prstGeom prst="ellipse">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sz="1400" b="1" dirty="0">
                <a:solidFill>
                  <a:schemeClr val="tx1"/>
                </a:solidFill>
                <a:latin typeface="Verdana Pro" panose="020B0604030504040204" pitchFamily="34" charset="0"/>
              </a:rPr>
              <a:t>Varianty s nízkou frekvencí se středním efektem</a:t>
            </a:r>
            <a:endParaRPr lang="en-US" sz="1400" b="1" dirty="0">
              <a:solidFill>
                <a:schemeClr val="tx1"/>
              </a:solidFill>
              <a:latin typeface="Verdana Pro" panose="020B0604030504040204" pitchFamily="34" charset="0"/>
            </a:endParaRPr>
          </a:p>
        </p:txBody>
      </p:sp>
      <p:sp>
        <p:nvSpPr>
          <p:cNvPr id="24" name="Oval 23"/>
          <p:cNvSpPr/>
          <p:nvPr/>
        </p:nvSpPr>
        <p:spPr>
          <a:xfrm>
            <a:off x="3186794" y="3495671"/>
            <a:ext cx="2325323" cy="151216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latin typeface="Verdana Pro" panose="020B0604030504040204" pitchFamily="34" charset="0"/>
              </a:rPr>
              <a:t>Vzácné varianty s nízkým efektem (velmi těžko identifikovatelné)</a:t>
            </a:r>
            <a:endParaRPr lang="en-US" sz="1400" b="1" dirty="0">
              <a:latin typeface="Verdana Pro" panose="020B0604030504040204" pitchFamily="34" charset="0"/>
            </a:endParaRPr>
          </a:p>
        </p:txBody>
      </p:sp>
      <p:sp>
        <p:nvSpPr>
          <p:cNvPr id="23" name="Oval 22"/>
          <p:cNvSpPr/>
          <p:nvPr/>
        </p:nvSpPr>
        <p:spPr>
          <a:xfrm>
            <a:off x="7729242" y="3468856"/>
            <a:ext cx="2232248" cy="15121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tx1"/>
                </a:solidFill>
                <a:latin typeface="Verdana Pro" panose="020B0604030504040204" pitchFamily="34" charset="0"/>
              </a:rPr>
              <a:t>Běžné varianty účastnící se rozvoje běžných onemocění (GWA studie)</a:t>
            </a:r>
            <a:endParaRPr lang="en-US" sz="1400" b="1" dirty="0">
              <a:solidFill>
                <a:schemeClr val="tx1"/>
              </a:solidFill>
              <a:latin typeface="Verdana Pro" panose="020B0604030504040204" pitchFamily="34" charset="0"/>
            </a:endParaRPr>
          </a:p>
        </p:txBody>
      </p:sp>
      <p:sp>
        <p:nvSpPr>
          <p:cNvPr id="25" name="Oval 24"/>
          <p:cNvSpPr/>
          <p:nvPr/>
        </p:nvSpPr>
        <p:spPr>
          <a:xfrm>
            <a:off x="7729242" y="1691516"/>
            <a:ext cx="2232248" cy="151216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latin typeface="Verdana Pro" panose="020B0604030504040204" pitchFamily="34" charset="0"/>
              </a:rPr>
              <a:t>Běžné varianty s velkým efektem na běžné nemoci</a:t>
            </a:r>
            <a:endParaRPr lang="en-US" sz="1400" b="1" dirty="0">
              <a:latin typeface="Verdana Pro" panose="020B0604030504040204" pitchFamily="34" charset="0"/>
            </a:endParaRPr>
          </a:p>
        </p:txBody>
      </p:sp>
      <p:sp>
        <p:nvSpPr>
          <p:cNvPr id="19" name="TextBox 18"/>
          <p:cNvSpPr txBox="1"/>
          <p:nvPr/>
        </p:nvSpPr>
        <p:spPr>
          <a:xfrm rot="16200000">
            <a:off x="1494228" y="2841096"/>
            <a:ext cx="1075936" cy="461665"/>
          </a:xfrm>
          <a:prstGeom prst="rect">
            <a:avLst/>
          </a:prstGeom>
          <a:noFill/>
        </p:spPr>
        <p:txBody>
          <a:bodyPr wrap="none" rtlCol="0">
            <a:spAutoFit/>
          </a:bodyPr>
          <a:lstStyle/>
          <a:p>
            <a:r>
              <a:rPr lang="cs-CZ" b="1" dirty="0">
                <a:latin typeface="Verdana Pro" panose="020B0604030504040204" pitchFamily="34" charset="0"/>
              </a:rPr>
              <a:t>Efekt</a:t>
            </a:r>
            <a:endParaRPr lang="en-US" b="1" dirty="0">
              <a:latin typeface="Verdana Pro" panose="020B0604030504040204" pitchFamily="34" charset="0"/>
            </a:endParaRPr>
          </a:p>
        </p:txBody>
      </p:sp>
      <p:sp>
        <p:nvSpPr>
          <p:cNvPr id="29" name="TextBox 28"/>
          <p:cNvSpPr txBox="1"/>
          <p:nvPr/>
        </p:nvSpPr>
        <p:spPr>
          <a:xfrm>
            <a:off x="5682538" y="5435933"/>
            <a:ext cx="2888932" cy="461665"/>
          </a:xfrm>
          <a:prstGeom prst="rect">
            <a:avLst/>
          </a:prstGeom>
          <a:noFill/>
        </p:spPr>
        <p:txBody>
          <a:bodyPr wrap="none" rtlCol="0">
            <a:spAutoFit/>
          </a:bodyPr>
          <a:lstStyle/>
          <a:p>
            <a:r>
              <a:rPr lang="cs-CZ" b="1" dirty="0">
                <a:latin typeface="Verdana Pro" panose="020B0604030504040204" pitchFamily="34" charset="0"/>
              </a:rPr>
              <a:t>Frekvence alely</a:t>
            </a:r>
            <a:endParaRPr lang="en-US" b="1" dirty="0">
              <a:latin typeface="Verdana Pro" panose="020B0604030504040204" pitchFamily="34" charset="0"/>
            </a:endParaRPr>
          </a:p>
        </p:txBody>
      </p:sp>
      <p:sp>
        <p:nvSpPr>
          <p:cNvPr id="30" name="TextBox 29"/>
          <p:cNvSpPr txBox="1"/>
          <p:nvPr/>
        </p:nvSpPr>
        <p:spPr>
          <a:xfrm>
            <a:off x="3187749" y="5147901"/>
            <a:ext cx="1019904" cy="461665"/>
          </a:xfrm>
          <a:prstGeom prst="rect">
            <a:avLst/>
          </a:prstGeom>
          <a:solidFill>
            <a:srgbClr val="FFFFCC"/>
          </a:solidFill>
        </p:spPr>
        <p:txBody>
          <a:bodyPr wrap="square" rtlCol="0">
            <a:spAutoFit/>
          </a:bodyPr>
          <a:lstStyle/>
          <a:p>
            <a:pPr algn="ctr"/>
            <a:r>
              <a:rPr lang="cs-CZ" sz="1200" b="1" cap="small" dirty="0">
                <a:latin typeface="Verdana Pro" panose="020B0604030504040204" pitchFamily="34" charset="0"/>
              </a:rPr>
              <a:t>Velmi vzácná</a:t>
            </a:r>
            <a:endParaRPr lang="en-US" sz="1200" b="1" cap="small" dirty="0">
              <a:latin typeface="Verdana Pro" panose="020B0604030504040204" pitchFamily="34" charset="0"/>
            </a:endParaRPr>
          </a:p>
        </p:txBody>
      </p:sp>
      <p:sp>
        <p:nvSpPr>
          <p:cNvPr id="31" name="TextBox 30"/>
          <p:cNvSpPr txBox="1"/>
          <p:nvPr/>
        </p:nvSpPr>
        <p:spPr>
          <a:xfrm>
            <a:off x="4781159" y="5147901"/>
            <a:ext cx="686172" cy="461665"/>
          </a:xfrm>
          <a:prstGeom prst="rect">
            <a:avLst/>
          </a:prstGeom>
          <a:solidFill>
            <a:srgbClr val="FFFFCC"/>
          </a:solidFill>
        </p:spPr>
        <p:txBody>
          <a:bodyPr wrap="square" rtlCol="0">
            <a:spAutoFit/>
          </a:bodyPr>
          <a:lstStyle/>
          <a:p>
            <a:pPr algn="ctr"/>
            <a:r>
              <a:rPr lang="cs-CZ" sz="1200" b="1" cap="small" dirty="0">
                <a:latin typeface="Verdana Pro" panose="020B0604030504040204" pitchFamily="34" charset="0"/>
              </a:rPr>
              <a:t>Vzácná</a:t>
            </a:r>
            <a:endParaRPr lang="en-US" sz="1200" b="1" cap="small" dirty="0">
              <a:latin typeface="Verdana Pro" panose="020B0604030504040204" pitchFamily="34" charset="0"/>
            </a:endParaRPr>
          </a:p>
        </p:txBody>
      </p:sp>
      <p:sp>
        <p:nvSpPr>
          <p:cNvPr id="32" name="TextBox 31"/>
          <p:cNvSpPr txBox="1"/>
          <p:nvPr/>
        </p:nvSpPr>
        <p:spPr>
          <a:xfrm>
            <a:off x="6186594" y="5147901"/>
            <a:ext cx="1347584" cy="461665"/>
          </a:xfrm>
          <a:prstGeom prst="rect">
            <a:avLst/>
          </a:prstGeom>
          <a:solidFill>
            <a:srgbClr val="FFFFCC"/>
          </a:solidFill>
        </p:spPr>
        <p:txBody>
          <a:bodyPr wrap="square" rtlCol="0">
            <a:spAutoFit/>
          </a:bodyPr>
          <a:lstStyle/>
          <a:p>
            <a:pPr algn="ctr"/>
            <a:r>
              <a:rPr lang="cs-CZ" sz="1200" b="1" cap="small" dirty="0">
                <a:latin typeface="Verdana Pro" panose="020B0604030504040204" pitchFamily="34" charset="0"/>
              </a:rPr>
              <a:t>S nízkou frekvencí</a:t>
            </a:r>
            <a:endParaRPr lang="en-US" sz="1200" b="1" cap="small" dirty="0">
              <a:latin typeface="Verdana Pro" panose="020B0604030504040204" pitchFamily="34" charset="0"/>
            </a:endParaRPr>
          </a:p>
        </p:txBody>
      </p:sp>
      <p:sp>
        <p:nvSpPr>
          <p:cNvPr id="33" name="TextBox 32"/>
          <p:cNvSpPr txBox="1"/>
          <p:nvPr/>
        </p:nvSpPr>
        <p:spPr>
          <a:xfrm>
            <a:off x="8706874" y="5158934"/>
            <a:ext cx="864096" cy="276999"/>
          </a:xfrm>
          <a:prstGeom prst="rect">
            <a:avLst/>
          </a:prstGeom>
          <a:solidFill>
            <a:srgbClr val="FFFFCC"/>
          </a:solidFill>
        </p:spPr>
        <p:txBody>
          <a:bodyPr wrap="square" rtlCol="0">
            <a:spAutoFit/>
          </a:bodyPr>
          <a:lstStyle/>
          <a:p>
            <a:pPr algn="ctr"/>
            <a:r>
              <a:rPr lang="cs-CZ" sz="1200" b="1" cap="small" dirty="0">
                <a:latin typeface="Verdana Pro" panose="020B0604030504040204" pitchFamily="34" charset="0"/>
              </a:rPr>
              <a:t>Běžná</a:t>
            </a:r>
            <a:endParaRPr lang="en-US" sz="1200" b="1" cap="small" dirty="0">
              <a:latin typeface="Verdana Pro" panose="020B0604030504040204" pitchFamily="34" charset="0"/>
            </a:endParaRPr>
          </a:p>
        </p:txBody>
      </p:sp>
      <p:sp>
        <p:nvSpPr>
          <p:cNvPr id="35" name="TextBox 34"/>
          <p:cNvSpPr txBox="1"/>
          <p:nvPr/>
        </p:nvSpPr>
        <p:spPr>
          <a:xfrm>
            <a:off x="2298162" y="4654878"/>
            <a:ext cx="673792" cy="276999"/>
          </a:xfrm>
          <a:prstGeom prst="rect">
            <a:avLst/>
          </a:prstGeom>
          <a:solidFill>
            <a:schemeClr val="accent6">
              <a:lumMod val="20000"/>
              <a:lumOff val="80000"/>
            </a:schemeClr>
          </a:solidFill>
        </p:spPr>
        <p:txBody>
          <a:bodyPr wrap="square" rtlCol="0">
            <a:spAutoFit/>
          </a:bodyPr>
          <a:lstStyle/>
          <a:p>
            <a:pPr algn="ctr"/>
            <a:r>
              <a:rPr lang="cs-CZ" sz="1200" b="1" cap="small" dirty="0">
                <a:latin typeface="Verdana Pro" panose="020B0604030504040204" pitchFamily="34" charset="0"/>
              </a:rPr>
              <a:t>nízký</a:t>
            </a:r>
            <a:endParaRPr lang="en-US" sz="1200" b="1" cap="small" dirty="0">
              <a:latin typeface="Verdana Pro" panose="020B0604030504040204" pitchFamily="34" charset="0"/>
            </a:endParaRPr>
          </a:p>
        </p:txBody>
      </p:sp>
      <p:sp>
        <p:nvSpPr>
          <p:cNvPr id="36" name="TextBox 35"/>
          <p:cNvSpPr txBox="1"/>
          <p:nvPr/>
        </p:nvSpPr>
        <p:spPr>
          <a:xfrm>
            <a:off x="2298162" y="1990582"/>
            <a:ext cx="673792" cy="461665"/>
          </a:xfrm>
          <a:prstGeom prst="rect">
            <a:avLst/>
          </a:prstGeom>
          <a:solidFill>
            <a:schemeClr val="accent2">
              <a:lumMod val="75000"/>
            </a:schemeClr>
          </a:solidFill>
        </p:spPr>
        <p:txBody>
          <a:bodyPr wrap="square" rtlCol="0">
            <a:spAutoFit/>
          </a:bodyPr>
          <a:lstStyle/>
          <a:p>
            <a:pPr algn="ctr"/>
            <a:r>
              <a:rPr lang="cs-CZ" sz="1200" b="1" cap="small" dirty="0">
                <a:solidFill>
                  <a:schemeClr val="bg1"/>
                </a:solidFill>
                <a:latin typeface="Verdana Pro" panose="020B0604030504040204" pitchFamily="34" charset="0"/>
              </a:rPr>
              <a:t>Vysoký</a:t>
            </a:r>
            <a:endParaRPr lang="en-US" sz="1200" b="1" cap="small" dirty="0">
              <a:solidFill>
                <a:schemeClr val="bg1"/>
              </a:solidFill>
              <a:latin typeface="Verdana Pro" panose="020B0604030504040204" pitchFamily="34" charset="0"/>
            </a:endParaRPr>
          </a:p>
        </p:txBody>
      </p:sp>
      <p:sp>
        <p:nvSpPr>
          <p:cNvPr id="37" name="TextBox 36"/>
          <p:cNvSpPr txBox="1"/>
          <p:nvPr/>
        </p:nvSpPr>
        <p:spPr>
          <a:xfrm>
            <a:off x="2298162" y="3790782"/>
            <a:ext cx="673792" cy="461665"/>
          </a:xfrm>
          <a:prstGeom prst="rect">
            <a:avLst/>
          </a:prstGeom>
          <a:solidFill>
            <a:schemeClr val="accent6">
              <a:lumMod val="40000"/>
              <a:lumOff val="60000"/>
            </a:schemeClr>
          </a:solidFill>
        </p:spPr>
        <p:txBody>
          <a:bodyPr wrap="square" rtlCol="0">
            <a:spAutoFit/>
          </a:bodyPr>
          <a:lstStyle/>
          <a:p>
            <a:pPr algn="ctr"/>
            <a:r>
              <a:rPr lang="cs-CZ" sz="1200" b="1" cap="small" dirty="0">
                <a:latin typeface="Verdana Pro" panose="020B0604030504040204" pitchFamily="34" charset="0"/>
              </a:rPr>
              <a:t>Mírný</a:t>
            </a:r>
            <a:endParaRPr lang="en-US" sz="1200" b="1" cap="small" dirty="0">
              <a:latin typeface="Verdana Pro" panose="020B0604030504040204" pitchFamily="34" charset="0"/>
            </a:endParaRPr>
          </a:p>
        </p:txBody>
      </p:sp>
      <p:sp>
        <p:nvSpPr>
          <p:cNvPr id="38" name="TextBox 37"/>
          <p:cNvSpPr txBox="1"/>
          <p:nvPr/>
        </p:nvSpPr>
        <p:spPr>
          <a:xfrm>
            <a:off x="2298162" y="2885173"/>
            <a:ext cx="673792" cy="461665"/>
          </a:xfrm>
          <a:prstGeom prst="rect">
            <a:avLst/>
          </a:prstGeom>
          <a:solidFill>
            <a:schemeClr val="accent6">
              <a:lumMod val="60000"/>
              <a:lumOff val="40000"/>
            </a:schemeClr>
          </a:solidFill>
        </p:spPr>
        <p:txBody>
          <a:bodyPr wrap="square" rtlCol="0">
            <a:spAutoFit/>
          </a:bodyPr>
          <a:lstStyle/>
          <a:p>
            <a:pPr algn="ctr"/>
            <a:r>
              <a:rPr lang="cs-CZ" sz="1200" b="1" cap="small" dirty="0">
                <a:latin typeface="Verdana Pro" panose="020B0604030504040204" pitchFamily="34" charset="0"/>
              </a:rPr>
              <a:t>Střední</a:t>
            </a:r>
            <a:endParaRPr lang="en-US" sz="1200" b="1" cap="small" dirty="0">
              <a:latin typeface="Verdana Pro" panose="020B0604030504040204" pitchFamily="34" charset="0"/>
            </a:endParaRPr>
          </a:p>
        </p:txBody>
      </p:sp>
      <p:pic>
        <p:nvPicPr>
          <p:cNvPr id="2075" name="Picture 27" descr="nrg2793-f1"/>
          <p:cNvPicPr>
            <a:picLocks noChangeAspect="1" noChangeArrowheads="1"/>
          </p:cNvPicPr>
          <p:nvPr/>
        </p:nvPicPr>
        <p:blipFill rotWithShape="1">
          <a:blip r:embed="rId3">
            <a:extLst>
              <a:ext uri="{28A0092B-C50C-407E-A947-70E740481C1C}">
                <a14:useLocalDpi xmlns:a14="http://schemas.microsoft.com/office/drawing/2010/main" val="0"/>
              </a:ext>
            </a:extLst>
          </a:blip>
          <a:srcRect l="74068" t="94083"/>
          <a:stretch/>
        </p:blipFill>
        <p:spPr bwMode="auto">
          <a:xfrm>
            <a:off x="8219836" y="6310904"/>
            <a:ext cx="2207461" cy="2816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506436" y="1568986"/>
            <a:ext cx="649537" cy="338554"/>
          </a:xfrm>
          <a:prstGeom prst="rect">
            <a:avLst/>
          </a:prstGeom>
          <a:noFill/>
        </p:spPr>
        <p:txBody>
          <a:bodyPr wrap="none" rtlCol="0">
            <a:spAutoFit/>
          </a:bodyPr>
          <a:lstStyle/>
          <a:p>
            <a:r>
              <a:rPr lang="cs-CZ" sz="1600" dirty="0">
                <a:latin typeface="Verdana Pro" panose="020B0604030504040204" pitchFamily="34" charset="0"/>
              </a:rPr>
              <a:t>50.0</a:t>
            </a:r>
            <a:endParaRPr lang="en-US" sz="1600" dirty="0">
              <a:latin typeface="Verdana Pro" panose="020B0604030504040204" pitchFamily="34" charset="0"/>
            </a:endParaRPr>
          </a:p>
        </p:txBody>
      </p:sp>
      <p:sp>
        <p:nvSpPr>
          <p:cNvPr id="43" name="TextBox 42"/>
          <p:cNvSpPr txBox="1"/>
          <p:nvPr/>
        </p:nvSpPr>
        <p:spPr>
          <a:xfrm>
            <a:off x="2586194" y="2577098"/>
            <a:ext cx="519694" cy="338554"/>
          </a:xfrm>
          <a:prstGeom prst="rect">
            <a:avLst/>
          </a:prstGeom>
          <a:noFill/>
        </p:spPr>
        <p:txBody>
          <a:bodyPr wrap="none" rtlCol="0">
            <a:spAutoFit/>
          </a:bodyPr>
          <a:lstStyle/>
          <a:p>
            <a:r>
              <a:rPr lang="cs-CZ" sz="1600" dirty="0">
                <a:latin typeface="Verdana Pro" panose="020B0604030504040204" pitchFamily="34" charset="0"/>
              </a:rPr>
              <a:t>3.0</a:t>
            </a:r>
            <a:endParaRPr lang="en-US" sz="1600" dirty="0">
              <a:latin typeface="Verdana Pro" panose="020B0604030504040204" pitchFamily="34" charset="0"/>
            </a:endParaRPr>
          </a:p>
        </p:txBody>
      </p:sp>
      <p:sp>
        <p:nvSpPr>
          <p:cNvPr id="44" name="TextBox 43"/>
          <p:cNvSpPr txBox="1"/>
          <p:nvPr/>
        </p:nvSpPr>
        <p:spPr>
          <a:xfrm>
            <a:off x="2586194" y="3419708"/>
            <a:ext cx="519694" cy="338554"/>
          </a:xfrm>
          <a:prstGeom prst="rect">
            <a:avLst/>
          </a:prstGeom>
          <a:noFill/>
        </p:spPr>
        <p:txBody>
          <a:bodyPr wrap="none" rtlCol="0">
            <a:spAutoFit/>
          </a:bodyPr>
          <a:lstStyle/>
          <a:p>
            <a:r>
              <a:rPr lang="cs-CZ" sz="1600" dirty="0">
                <a:latin typeface="Verdana Pro" panose="020B0604030504040204" pitchFamily="34" charset="0"/>
              </a:rPr>
              <a:t>1.5</a:t>
            </a:r>
            <a:endParaRPr lang="en-US" sz="1600" dirty="0">
              <a:latin typeface="Verdana Pro" panose="020B0604030504040204" pitchFamily="34" charset="0"/>
            </a:endParaRPr>
          </a:p>
        </p:txBody>
      </p:sp>
      <p:sp>
        <p:nvSpPr>
          <p:cNvPr id="45" name="TextBox 44"/>
          <p:cNvSpPr txBox="1"/>
          <p:nvPr/>
        </p:nvSpPr>
        <p:spPr>
          <a:xfrm>
            <a:off x="2620250" y="4283804"/>
            <a:ext cx="519694" cy="338554"/>
          </a:xfrm>
          <a:prstGeom prst="rect">
            <a:avLst/>
          </a:prstGeom>
          <a:noFill/>
        </p:spPr>
        <p:txBody>
          <a:bodyPr wrap="none" rtlCol="0">
            <a:spAutoFit/>
          </a:bodyPr>
          <a:lstStyle/>
          <a:p>
            <a:r>
              <a:rPr lang="cs-CZ" sz="1600" dirty="0">
                <a:latin typeface="Verdana Pro" panose="020B0604030504040204" pitchFamily="34" charset="0"/>
              </a:rPr>
              <a:t>1.1</a:t>
            </a:r>
            <a:endParaRPr lang="en-US" sz="1600" dirty="0">
              <a:latin typeface="Verdana Pro" panose="020B0604030504040204" pitchFamily="34" charset="0"/>
            </a:endParaRPr>
          </a:p>
        </p:txBody>
      </p:sp>
      <p:sp>
        <p:nvSpPr>
          <p:cNvPr id="2048" name="TextBox 2047"/>
          <p:cNvSpPr txBox="1"/>
          <p:nvPr/>
        </p:nvSpPr>
        <p:spPr>
          <a:xfrm>
            <a:off x="4144663" y="5122192"/>
            <a:ext cx="779381" cy="338554"/>
          </a:xfrm>
          <a:prstGeom prst="rect">
            <a:avLst/>
          </a:prstGeom>
          <a:noFill/>
        </p:spPr>
        <p:txBody>
          <a:bodyPr wrap="none" rtlCol="0">
            <a:spAutoFit/>
          </a:bodyPr>
          <a:lstStyle/>
          <a:p>
            <a:r>
              <a:rPr lang="cs-CZ" sz="1600" dirty="0">
                <a:latin typeface="Verdana Pro" panose="020B0604030504040204" pitchFamily="34" charset="0"/>
              </a:rPr>
              <a:t>0.001</a:t>
            </a:r>
            <a:endParaRPr lang="en-US" sz="1600" dirty="0">
              <a:latin typeface="Verdana Pro" panose="020B0604030504040204" pitchFamily="34" charset="0"/>
            </a:endParaRPr>
          </a:p>
        </p:txBody>
      </p:sp>
      <p:sp>
        <p:nvSpPr>
          <p:cNvPr id="47" name="TextBox 46"/>
          <p:cNvSpPr txBox="1"/>
          <p:nvPr/>
        </p:nvSpPr>
        <p:spPr>
          <a:xfrm>
            <a:off x="5512118" y="5124750"/>
            <a:ext cx="779381" cy="338554"/>
          </a:xfrm>
          <a:prstGeom prst="rect">
            <a:avLst/>
          </a:prstGeom>
          <a:noFill/>
        </p:spPr>
        <p:txBody>
          <a:bodyPr wrap="none" rtlCol="0">
            <a:spAutoFit/>
          </a:bodyPr>
          <a:lstStyle/>
          <a:p>
            <a:r>
              <a:rPr lang="cs-CZ" sz="1600" dirty="0">
                <a:latin typeface="Verdana Pro" panose="020B0604030504040204" pitchFamily="34" charset="0"/>
              </a:rPr>
              <a:t>0.005</a:t>
            </a:r>
            <a:endParaRPr lang="en-US" sz="1600" dirty="0">
              <a:latin typeface="Verdana Pro" panose="020B0604030504040204" pitchFamily="34" charset="0"/>
            </a:endParaRPr>
          </a:p>
        </p:txBody>
      </p:sp>
      <p:sp>
        <p:nvSpPr>
          <p:cNvPr id="48" name="TextBox 47"/>
          <p:cNvSpPr txBox="1"/>
          <p:nvPr/>
        </p:nvSpPr>
        <p:spPr>
          <a:xfrm>
            <a:off x="7755940" y="5124750"/>
            <a:ext cx="649537" cy="338554"/>
          </a:xfrm>
          <a:prstGeom prst="rect">
            <a:avLst/>
          </a:prstGeom>
          <a:noFill/>
        </p:spPr>
        <p:txBody>
          <a:bodyPr wrap="none" rtlCol="0">
            <a:spAutoFit/>
          </a:bodyPr>
          <a:lstStyle/>
          <a:p>
            <a:r>
              <a:rPr lang="cs-CZ" sz="1600" dirty="0">
                <a:latin typeface="Verdana Pro" panose="020B0604030504040204" pitchFamily="34" charset="0"/>
              </a:rPr>
              <a:t>0.05</a:t>
            </a:r>
            <a:endParaRPr lang="en-US" sz="1600" dirty="0">
              <a:latin typeface="Verdana Pro" panose="020B0604030504040204" pitchFamily="34" charset="0"/>
            </a:endParaRPr>
          </a:p>
        </p:txBody>
      </p:sp>
      <p:cxnSp>
        <p:nvCxnSpPr>
          <p:cNvPr id="14" name="Straight Connector 13"/>
          <p:cNvCxnSpPr/>
          <p:nvPr/>
        </p:nvCxnSpPr>
        <p:spPr>
          <a:xfrm>
            <a:off x="3162258" y="2915652"/>
            <a:ext cx="5472608" cy="211109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70370" y="1539662"/>
            <a:ext cx="5993668" cy="231209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50" name="Rectangle 2049"/>
          <p:cNvSpPr/>
          <p:nvPr/>
        </p:nvSpPr>
        <p:spPr>
          <a:xfrm>
            <a:off x="7196216" y="610806"/>
            <a:ext cx="2017220" cy="584775"/>
          </a:xfrm>
          <a:prstGeom prst="rect">
            <a:avLst/>
          </a:prstGeom>
        </p:spPr>
        <p:txBody>
          <a:bodyPr wrap="square">
            <a:spAutoFit/>
          </a:bodyPr>
          <a:lstStyle/>
          <a:p>
            <a:pPr algn="ctr"/>
            <a:r>
              <a:rPr lang="cs-CZ" sz="1600" b="1" dirty="0">
                <a:solidFill>
                  <a:schemeClr val="bg1">
                    <a:lumMod val="50000"/>
                  </a:schemeClr>
                </a:solidFill>
                <a:latin typeface="Verdana Pro" panose="020B0604030504040204" pitchFamily="34" charset="0"/>
              </a:rPr>
              <a:t>v kontextu genů</a:t>
            </a:r>
            <a:endParaRPr lang="en-US" sz="1600" dirty="0">
              <a:solidFill>
                <a:schemeClr val="bg1">
                  <a:lumMod val="50000"/>
                </a:schemeClr>
              </a:solidFill>
              <a:latin typeface="Verdana Pro" panose="020B0604030504040204" pitchFamily="34" charset="0"/>
            </a:endParaRPr>
          </a:p>
        </p:txBody>
      </p:sp>
    </p:spTree>
    <p:extLst>
      <p:ext uri="{BB962C8B-B14F-4D97-AF65-F5344CB8AC3E}">
        <p14:creationId xmlns:p14="http://schemas.microsoft.com/office/powerpoint/2010/main" val="182053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1524001" y="30616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dirty="0">
              <a:latin typeface="Verdana Pro" panose="020B0604030504040204" pitchFamily="34" charset="0"/>
            </a:endParaRPr>
          </a:p>
        </p:txBody>
      </p:sp>
      <p:sp>
        <p:nvSpPr>
          <p:cNvPr id="69639" name="Rectangle 7"/>
          <p:cNvSpPr>
            <a:spLocks noChangeArrowheads="1"/>
          </p:cNvSpPr>
          <p:nvPr/>
        </p:nvSpPr>
        <p:spPr bwMode="auto">
          <a:xfrm>
            <a:off x="5807968" y="514109"/>
            <a:ext cx="25026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err="1">
                <a:latin typeface="Verdana Pro" panose="020B0604030504040204" pitchFamily="34" charset="0"/>
                <a:cs typeface="Calibri" panose="020F0502020204030204" pitchFamily="34" charset="0"/>
              </a:rPr>
              <a:t>Experimentální</a:t>
            </a:r>
            <a:endParaRPr lang="en-US" dirty="0">
              <a:latin typeface="Verdana Pro" panose="020B0604030504040204" pitchFamily="34" charset="0"/>
              <a:cs typeface="Calibri" panose="020F0502020204030204" pitchFamily="34" charset="0"/>
            </a:endParaRPr>
          </a:p>
        </p:txBody>
      </p:sp>
      <p:sp>
        <p:nvSpPr>
          <p:cNvPr id="69640" name="Rectangle 8"/>
          <p:cNvSpPr>
            <a:spLocks noChangeArrowheads="1"/>
          </p:cNvSpPr>
          <p:nvPr/>
        </p:nvSpPr>
        <p:spPr bwMode="auto">
          <a:xfrm>
            <a:off x="5226291" y="1997800"/>
            <a:ext cx="56880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15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dirty="0" err="1">
                <a:latin typeface="Verdana Pro" panose="020B0604030504040204" pitchFamily="34" charset="0"/>
                <a:cs typeface="Calibri" panose="020F0502020204030204" pitchFamily="34" charset="0"/>
              </a:rPr>
              <a:t>Klinická</a:t>
            </a:r>
            <a:r>
              <a:rPr lang="en-US" sz="1800" dirty="0">
                <a:latin typeface="Verdana Pro" panose="020B0604030504040204" pitchFamily="34" charset="0"/>
                <a:cs typeface="Calibri" panose="020F0502020204030204" pitchFamily="34" charset="0"/>
              </a:rPr>
              <a:t> = </a:t>
            </a:r>
            <a:r>
              <a:rPr lang="en-US" sz="1800" dirty="0" err="1">
                <a:latin typeface="Verdana Pro" panose="020B0604030504040204" pitchFamily="34" charset="0"/>
                <a:cs typeface="Calibri" panose="020F0502020204030204" pitchFamily="34" charset="0"/>
              </a:rPr>
              <a:t>klinická</a:t>
            </a:r>
            <a:r>
              <a:rPr lang="en-US" sz="1800" dirty="0">
                <a:latin typeface="Verdana Pro" panose="020B0604030504040204" pitchFamily="34" charset="0"/>
                <a:cs typeface="Calibri" panose="020F0502020204030204" pitchFamily="34" charset="0"/>
              </a:rPr>
              <a:t> </a:t>
            </a:r>
            <a:r>
              <a:rPr lang="en-US" sz="1800" dirty="0" err="1">
                <a:latin typeface="Verdana Pro" panose="020B0604030504040204" pitchFamily="34" charset="0"/>
                <a:cs typeface="Calibri" panose="020F0502020204030204" pitchFamily="34" charset="0"/>
              </a:rPr>
              <a:t>fyziologie</a:t>
            </a:r>
            <a:r>
              <a:rPr lang="en-US" sz="1800" dirty="0">
                <a:latin typeface="Verdana Pro" panose="020B0604030504040204" pitchFamily="34" charset="0"/>
                <a:cs typeface="Calibri" panose="020F0502020204030204" pitchFamily="34" charset="0"/>
              </a:rPr>
              <a:t>: </a:t>
            </a:r>
            <a:endParaRPr lang="cs-CZ" sz="1800" dirty="0">
              <a:latin typeface="Verdana Pro" panose="020B0604030504040204" pitchFamily="34" charset="0"/>
              <a:cs typeface="Calibri" panose="020F0502020204030204" pitchFamily="34" charset="0"/>
            </a:endParaRPr>
          </a:p>
          <a:p>
            <a:r>
              <a:rPr lang="cs-CZ" sz="1800" dirty="0">
                <a:latin typeface="Verdana Pro" panose="020B0604030504040204" pitchFamily="34" charset="0"/>
                <a:cs typeface="Calibri" panose="020F0502020204030204" pitchFamily="34" charset="0"/>
              </a:rPr>
              <a:t>			</a:t>
            </a:r>
            <a:r>
              <a:rPr lang="en-US" sz="1800" dirty="0" err="1">
                <a:latin typeface="Verdana Pro" panose="020B0604030504040204" pitchFamily="34" charset="0"/>
                <a:cs typeface="Calibri" panose="020F0502020204030204" pitchFamily="34" charset="0"/>
              </a:rPr>
              <a:t>bádá</a:t>
            </a:r>
            <a:r>
              <a:rPr lang="en-US" sz="1800" dirty="0">
                <a:latin typeface="Verdana Pro" panose="020B0604030504040204" pitchFamily="34" charset="0"/>
                <a:cs typeface="Calibri" panose="020F0502020204030204" pitchFamily="34" charset="0"/>
              </a:rPr>
              <a:t> za </a:t>
            </a:r>
            <a:r>
              <a:rPr lang="en-US" sz="1800" dirty="0" err="1">
                <a:latin typeface="Verdana Pro" panose="020B0604030504040204" pitchFamily="34" charset="0"/>
                <a:cs typeface="Calibri" panose="020F0502020204030204" pitchFamily="34" charset="0"/>
              </a:rPr>
              <a:t>klinických</a:t>
            </a:r>
            <a:r>
              <a:rPr lang="en-US" sz="1800" dirty="0">
                <a:latin typeface="Verdana Pro" panose="020B0604030504040204" pitchFamily="34" charset="0"/>
                <a:cs typeface="Calibri" panose="020F0502020204030204" pitchFamily="34" charset="0"/>
              </a:rPr>
              <a:t> </a:t>
            </a:r>
            <a:r>
              <a:rPr lang="en-US" sz="1800" dirty="0" err="1">
                <a:latin typeface="Verdana Pro" panose="020B0604030504040204" pitchFamily="34" charset="0"/>
                <a:cs typeface="Calibri" panose="020F0502020204030204" pitchFamily="34" charset="0"/>
              </a:rPr>
              <a:t>podmínek</a:t>
            </a:r>
            <a:r>
              <a:rPr lang="en-US" sz="1800" dirty="0">
                <a:latin typeface="Verdana Pro" panose="020B0604030504040204" pitchFamily="34" charset="0"/>
                <a:cs typeface="Calibri" panose="020F0502020204030204" pitchFamily="34" charset="0"/>
              </a:rPr>
              <a:t>	</a:t>
            </a:r>
            <a:endParaRPr lang="cs-CZ" sz="1800" dirty="0">
              <a:latin typeface="Verdana Pro" panose="020B0604030504040204" pitchFamily="34" charset="0"/>
              <a:cs typeface="Calibri" panose="020F0502020204030204" pitchFamily="34" charset="0"/>
            </a:endParaRPr>
          </a:p>
          <a:p>
            <a:r>
              <a:rPr lang="cs-CZ" sz="1800" dirty="0">
                <a:latin typeface="Verdana Pro" panose="020B0604030504040204" pitchFamily="34" charset="0"/>
                <a:cs typeface="Calibri" panose="020F0502020204030204" pitchFamily="34" charset="0"/>
              </a:rPr>
              <a:t>		</a:t>
            </a:r>
            <a:r>
              <a:rPr lang="en-US" sz="1800" dirty="0" err="1">
                <a:latin typeface="Verdana Pro" panose="020B0604030504040204" pitchFamily="34" charset="0"/>
                <a:cs typeface="Calibri" panose="020F0502020204030204" pitchFamily="34" charset="0"/>
              </a:rPr>
              <a:t>metody</a:t>
            </a:r>
            <a:r>
              <a:rPr lang="en-US" sz="1800" dirty="0">
                <a:latin typeface="Verdana Pro" panose="020B0604030504040204" pitchFamily="34" charset="0"/>
                <a:cs typeface="Calibri" panose="020F0502020204030204" pitchFamily="34" charset="0"/>
              </a:rPr>
              <a:t>:  - </a:t>
            </a:r>
            <a:r>
              <a:rPr lang="en-US" sz="1800" dirty="0" err="1">
                <a:latin typeface="Verdana Pro" panose="020B0604030504040204" pitchFamily="34" charset="0"/>
                <a:cs typeface="Calibri" panose="020F0502020204030204" pitchFamily="34" charset="0"/>
              </a:rPr>
              <a:t>funkční</a:t>
            </a:r>
            <a:r>
              <a:rPr lang="en-US" sz="1800" dirty="0">
                <a:latin typeface="Verdana Pro" panose="020B0604030504040204" pitchFamily="34" charset="0"/>
                <a:cs typeface="Calibri" panose="020F0502020204030204" pitchFamily="34" charset="0"/>
              </a:rPr>
              <a:t> </a:t>
            </a:r>
            <a:r>
              <a:rPr lang="en-US" sz="1800" dirty="0" err="1">
                <a:latin typeface="Verdana Pro" panose="020B0604030504040204" pitchFamily="34" charset="0"/>
                <a:cs typeface="Calibri" panose="020F0502020204030204" pitchFamily="34" charset="0"/>
              </a:rPr>
              <a:t>diagnostika</a:t>
            </a:r>
            <a:endParaRPr lang="en-US" sz="1800" dirty="0">
              <a:latin typeface="Verdana Pro" panose="020B0604030504040204" pitchFamily="34" charset="0"/>
              <a:cs typeface="Calibri" panose="020F0502020204030204" pitchFamily="34" charset="0"/>
            </a:endParaRPr>
          </a:p>
          <a:p>
            <a:r>
              <a:rPr lang="en-US" sz="1800" dirty="0">
                <a:latin typeface="Verdana Pro" panose="020B0604030504040204" pitchFamily="34" charset="0"/>
                <a:cs typeface="Calibri" panose="020F0502020204030204" pitchFamily="34" charset="0"/>
              </a:rPr>
              <a:t>		   - </a:t>
            </a:r>
            <a:r>
              <a:rPr lang="en-US" sz="1800" dirty="0" err="1">
                <a:latin typeface="Verdana Pro" panose="020B0604030504040204" pitchFamily="34" charset="0"/>
                <a:cs typeface="Calibri" panose="020F0502020204030204" pitchFamily="34" charset="0"/>
              </a:rPr>
              <a:t>klinická</a:t>
            </a:r>
            <a:r>
              <a:rPr lang="en-US" sz="1800" dirty="0">
                <a:latin typeface="Verdana Pro" panose="020B0604030504040204" pitchFamily="34" charset="0"/>
                <a:cs typeface="Calibri" panose="020F0502020204030204" pitchFamily="34" charset="0"/>
              </a:rPr>
              <a:t> </a:t>
            </a:r>
            <a:r>
              <a:rPr lang="en-US" sz="1800" dirty="0" err="1">
                <a:latin typeface="Verdana Pro" panose="020B0604030504040204" pitchFamily="34" charset="0"/>
                <a:cs typeface="Calibri" panose="020F0502020204030204" pitchFamily="34" charset="0"/>
              </a:rPr>
              <a:t>diagnostika</a:t>
            </a:r>
            <a:endParaRPr lang="en-US" sz="1800" dirty="0">
              <a:latin typeface="Verdana Pro" panose="020B0604030504040204" pitchFamily="34" charset="0"/>
              <a:cs typeface="Calibri" panose="020F0502020204030204" pitchFamily="34" charset="0"/>
            </a:endParaRPr>
          </a:p>
          <a:p>
            <a:r>
              <a:rPr lang="cs-CZ" sz="1800" dirty="0">
                <a:latin typeface="Verdana Pro" panose="020B0604030504040204" pitchFamily="34" charset="0"/>
                <a:cs typeface="Calibri" panose="020F0502020204030204" pitchFamily="34" charset="0"/>
              </a:rPr>
              <a:t>		   </a:t>
            </a:r>
            <a:r>
              <a:rPr lang="en-US" sz="1800" dirty="0">
                <a:latin typeface="Verdana Pro" panose="020B0604030504040204" pitchFamily="34" charset="0"/>
                <a:cs typeface="Calibri" panose="020F0502020204030204" pitchFamily="34" charset="0"/>
              </a:rPr>
              <a:t>- </a:t>
            </a:r>
            <a:r>
              <a:rPr lang="en-US" sz="1800" dirty="0" err="1">
                <a:latin typeface="Verdana Pro" panose="020B0604030504040204" pitchFamily="34" charset="0"/>
                <a:cs typeface="Calibri" panose="020F0502020204030204" pitchFamily="34" charset="0"/>
              </a:rPr>
              <a:t>epidemiologické</a:t>
            </a:r>
            <a:r>
              <a:rPr lang="en-US" sz="1800" dirty="0">
                <a:latin typeface="Verdana Pro" panose="020B0604030504040204" pitchFamily="34" charset="0"/>
                <a:cs typeface="Calibri" panose="020F0502020204030204" pitchFamily="34" charset="0"/>
              </a:rPr>
              <a:t> </a:t>
            </a:r>
            <a:r>
              <a:rPr lang="en-US" sz="1800" dirty="0" err="1">
                <a:latin typeface="Verdana Pro" panose="020B0604030504040204" pitchFamily="34" charset="0"/>
                <a:cs typeface="Calibri" panose="020F0502020204030204" pitchFamily="34" charset="0"/>
              </a:rPr>
              <a:t>metody</a:t>
            </a:r>
            <a:endParaRPr lang="en-US" sz="1800" dirty="0">
              <a:latin typeface="Verdana Pro" panose="020B0604030504040204" pitchFamily="34" charset="0"/>
              <a:cs typeface="Calibri" panose="020F0502020204030204" pitchFamily="34" charset="0"/>
            </a:endParaRPr>
          </a:p>
        </p:txBody>
      </p:sp>
      <p:sp>
        <p:nvSpPr>
          <p:cNvPr id="69641" name="Rectangle 9"/>
          <p:cNvSpPr>
            <a:spLocks noChangeArrowheads="1"/>
          </p:cNvSpPr>
          <p:nvPr/>
        </p:nvSpPr>
        <p:spPr bwMode="auto">
          <a:xfrm>
            <a:off x="1154271" y="3892640"/>
            <a:ext cx="9876422"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r>
              <a:rPr lang="en-US" dirty="0" err="1">
                <a:latin typeface="Verdana Pro" panose="020B0604030504040204" pitchFamily="34" charset="0"/>
              </a:rPr>
              <a:t>Lidská</a:t>
            </a:r>
            <a:r>
              <a:rPr lang="en-US" dirty="0">
                <a:latin typeface="Verdana Pro" panose="020B0604030504040204" pitchFamily="34" charset="0"/>
              </a:rPr>
              <a:t> </a:t>
            </a:r>
            <a:r>
              <a:rPr lang="en-US" dirty="0" err="1">
                <a:latin typeface="Verdana Pro" panose="020B0604030504040204" pitchFamily="34" charset="0"/>
              </a:rPr>
              <a:t>osoba</a:t>
            </a:r>
            <a:r>
              <a:rPr lang="en-US" dirty="0">
                <a:latin typeface="Verdana Pro" panose="020B0604030504040204" pitchFamily="34" charset="0"/>
              </a:rPr>
              <a:t> je </a:t>
            </a:r>
            <a:r>
              <a:rPr lang="en-US" dirty="0" err="1">
                <a:latin typeface="Verdana Pro" panose="020B0604030504040204" pitchFamily="34" charset="0"/>
              </a:rPr>
              <a:t>komplexní</a:t>
            </a:r>
            <a:r>
              <a:rPr lang="en-US" dirty="0">
                <a:latin typeface="Verdana Pro" panose="020B0604030504040204" pitchFamily="34" charset="0"/>
              </a:rPr>
              <a:t> „</a:t>
            </a:r>
            <a:r>
              <a:rPr lang="en-US" dirty="0" err="1">
                <a:latin typeface="Verdana Pro" panose="020B0604030504040204" pitchFamily="34" charset="0"/>
              </a:rPr>
              <a:t>systém</a:t>
            </a:r>
            <a:r>
              <a:rPr lang="en-US" dirty="0">
                <a:latin typeface="Verdana Pro" panose="020B0604030504040204" pitchFamily="34" charset="0"/>
              </a:rPr>
              <a:t>“, „</a:t>
            </a:r>
            <a:r>
              <a:rPr lang="en-US" dirty="0" err="1">
                <a:latin typeface="Verdana Pro" panose="020B0604030504040204" pitchFamily="34" charset="0"/>
              </a:rPr>
              <a:t>složený</a:t>
            </a:r>
            <a:r>
              <a:rPr lang="en-US" dirty="0">
                <a:latin typeface="Verdana Pro" panose="020B0604030504040204" pitchFamily="34" charset="0"/>
              </a:rPr>
              <a:t>“ z </a:t>
            </a:r>
            <a:r>
              <a:rPr lang="en-US" dirty="0" err="1">
                <a:latin typeface="Verdana Pro" panose="020B0604030504040204" pitchFamily="34" charset="0"/>
              </a:rPr>
              <a:t>hierarchicky</a:t>
            </a:r>
            <a:r>
              <a:rPr lang="en-US" dirty="0">
                <a:latin typeface="Verdana Pro" panose="020B0604030504040204" pitchFamily="34" charset="0"/>
              </a:rPr>
              <a:t> </a:t>
            </a:r>
            <a:endParaRPr lang="cs-CZ" dirty="0">
              <a:latin typeface="Verdana Pro" panose="020B0604030504040204" pitchFamily="34" charset="0"/>
            </a:endParaRPr>
          </a:p>
          <a:p>
            <a:r>
              <a:rPr lang="en-US" dirty="0" err="1">
                <a:latin typeface="Verdana Pro" panose="020B0604030504040204" pitchFamily="34" charset="0"/>
              </a:rPr>
              <a:t>uspořádaných</a:t>
            </a:r>
            <a:r>
              <a:rPr lang="en-US" dirty="0">
                <a:latin typeface="Verdana Pro" panose="020B0604030504040204" pitchFamily="34" charset="0"/>
              </a:rPr>
              <a:t> </a:t>
            </a:r>
            <a:r>
              <a:rPr lang="en-US" dirty="0" err="1">
                <a:latin typeface="Verdana Pro" panose="020B0604030504040204" pitchFamily="34" charset="0"/>
              </a:rPr>
              <a:t>subsystémů</a:t>
            </a:r>
            <a:r>
              <a:rPr lang="en-US" dirty="0">
                <a:latin typeface="Verdana Pro" panose="020B0604030504040204" pitchFamily="34" charset="0"/>
              </a:rPr>
              <a:t> </a:t>
            </a:r>
            <a:r>
              <a:rPr lang="en-US" dirty="0">
                <a:latin typeface="Verdana Pro" panose="020B0604030504040204" pitchFamily="34" charset="0"/>
                <a:sym typeface="Symbol" panose="05050102010706020507" pitchFamily="18" charset="2"/>
              </a:rPr>
              <a:t></a:t>
            </a:r>
            <a:r>
              <a:rPr lang="en-US" dirty="0">
                <a:latin typeface="Verdana Pro" panose="020B0604030504040204" pitchFamily="34" charset="0"/>
              </a:rPr>
              <a:t> </a:t>
            </a:r>
            <a:r>
              <a:rPr lang="en-US" dirty="0" err="1">
                <a:latin typeface="Verdana Pro" panose="020B0604030504040204" pitchFamily="34" charset="0"/>
              </a:rPr>
              <a:t>hierarchie</a:t>
            </a:r>
            <a:r>
              <a:rPr lang="en-US" dirty="0">
                <a:latin typeface="Verdana Pro" panose="020B0604030504040204" pitchFamily="34" charset="0"/>
              </a:rPr>
              <a:t> </a:t>
            </a:r>
            <a:r>
              <a:rPr lang="en-US" dirty="0" err="1">
                <a:latin typeface="Verdana Pro" panose="020B0604030504040204" pitchFamily="34" charset="0"/>
              </a:rPr>
              <a:t>úrovní</a:t>
            </a:r>
            <a:r>
              <a:rPr lang="en-US" dirty="0">
                <a:latin typeface="Verdana Pro" panose="020B0604030504040204" pitchFamily="34" charset="0"/>
              </a:rPr>
              <a:t> </a:t>
            </a:r>
            <a:r>
              <a:rPr lang="en-US" dirty="0" err="1">
                <a:latin typeface="Verdana Pro" panose="020B0604030504040204" pitchFamily="34" charset="0"/>
              </a:rPr>
              <a:t>studia</a:t>
            </a:r>
            <a:r>
              <a:rPr lang="en-US" dirty="0">
                <a:latin typeface="Verdana Pro" panose="020B0604030504040204" pitchFamily="34" charset="0"/>
              </a:rPr>
              <a:t> </a:t>
            </a:r>
            <a:endParaRPr lang="cs-CZ" dirty="0">
              <a:latin typeface="Verdana Pro" panose="020B0604030504040204" pitchFamily="34" charset="0"/>
            </a:endParaRPr>
          </a:p>
          <a:p>
            <a:r>
              <a:rPr lang="en-US" dirty="0">
                <a:latin typeface="Verdana Pro" panose="020B0604030504040204" pitchFamily="34" charset="0"/>
              </a:rPr>
              <a:t>(</a:t>
            </a:r>
            <a:r>
              <a:rPr lang="en-US" dirty="0" err="1">
                <a:latin typeface="Verdana Pro" panose="020B0604030504040204" pitchFamily="34" charset="0"/>
              </a:rPr>
              <a:t>např</a:t>
            </a:r>
            <a:r>
              <a:rPr lang="en-US" dirty="0">
                <a:latin typeface="Verdana Pro" panose="020B0604030504040204" pitchFamily="34" charset="0"/>
              </a:rPr>
              <a:t>. </a:t>
            </a:r>
            <a:r>
              <a:rPr lang="en-US" dirty="0" err="1">
                <a:latin typeface="Verdana Pro" panose="020B0604030504040204" pitchFamily="34" charset="0"/>
              </a:rPr>
              <a:t>hypertenze</a:t>
            </a:r>
            <a:r>
              <a:rPr lang="en-US" dirty="0">
                <a:latin typeface="Verdana Pro" panose="020B0604030504040204" pitchFamily="34" charset="0"/>
              </a:rPr>
              <a:t>):</a:t>
            </a:r>
            <a:endParaRPr lang="en-US" dirty="0">
              <a:latin typeface="Verdana Pro" panose="020B0604030504040204" pitchFamily="34" charset="0"/>
              <a:sym typeface="Symbol" panose="05050102010706020507" pitchFamily="18" charset="2"/>
            </a:endParaRPr>
          </a:p>
          <a:p>
            <a:r>
              <a:rPr lang="cs-CZ" dirty="0">
                <a:latin typeface="Verdana Pro" panose="020B0604030504040204" pitchFamily="34" charset="0"/>
                <a:sym typeface="Symbol" panose="05050102010706020507" pitchFamily="18" charset="2"/>
              </a:rPr>
              <a:t>	</a:t>
            </a:r>
            <a:r>
              <a:rPr lang="en-US" dirty="0">
                <a:latin typeface="Verdana Pro" panose="020B0604030504040204" pitchFamily="34" charset="0"/>
                <a:sym typeface="Symbol" panose="05050102010706020507" pitchFamily="18" charset="2"/>
              </a:rPr>
              <a:t>- </a:t>
            </a:r>
            <a:r>
              <a:rPr lang="en-US" dirty="0" err="1">
                <a:latin typeface="Verdana Pro" panose="020B0604030504040204" pitchFamily="34" charset="0"/>
                <a:sym typeface="Symbol" panose="05050102010706020507" pitchFamily="18" charset="2"/>
              </a:rPr>
              <a:t>Patologická</a:t>
            </a:r>
            <a:r>
              <a:rPr lang="en-US" dirty="0">
                <a:latin typeface="Verdana Pro" panose="020B0604030504040204" pitchFamily="34" charset="0"/>
                <a:sym typeface="Symbol" panose="05050102010706020507" pitchFamily="18" charset="2"/>
              </a:rPr>
              <a:t> </a:t>
            </a:r>
            <a:r>
              <a:rPr lang="en-US" dirty="0" err="1">
                <a:latin typeface="Verdana Pro" panose="020B0604030504040204" pitchFamily="34" charset="0"/>
                <a:sym typeface="Symbol" panose="05050102010706020507" pitchFamily="18" charset="2"/>
              </a:rPr>
              <a:t>fyziologie</a:t>
            </a:r>
            <a:endParaRPr lang="en-US" dirty="0">
              <a:latin typeface="Verdana Pro" panose="020B0604030504040204" pitchFamily="34" charset="0"/>
              <a:sym typeface="Symbol" panose="05050102010706020507" pitchFamily="18" charset="2"/>
            </a:endParaRPr>
          </a:p>
          <a:p>
            <a:r>
              <a:rPr lang="en-US" dirty="0">
                <a:latin typeface="Verdana Pro" panose="020B0604030504040204" pitchFamily="34" charset="0"/>
                <a:sym typeface="Symbol" panose="05050102010706020507" pitchFamily="18" charset="2"/>
              </a:rPr>
              <a:t>	- </a:t>
            </a:r>
            <a:r>
              <a:rPr lang="en-US" dirty="0" err="1">
                <a:latin typeface="Verdana Pro" panose="020B0604030504040204" pitchFamily="34" charset="0"/>
                <a:sym typeface="Symbol" panose="05050102010706020507" pitchFamily="18" charset="2"/>
              </a:rPr>
              <a:t>Psychosomatika</a:t>
            </a:r>
            <a:endParaRPr lang="en-US" dirty="0">
              <a:latin typeface="Verdana Pro" panose="020B0604030504040204" pitchFamily="34" charset="0"/>
              <a:sym typeface="Symbol" panose="05050102010706020507" pitchFamily="18" charset="2"/>
            </a:endParaRPr>
          </a:p>
          <a:p>
            <a:r>
              <a:rPr lang="en-US" dirty="0">
                <a:latin typeface="Verdana Pro" panose="020B0604030504040204" pitchFamily="34" charset="0"/>
                <a:sym typeface="Symbol" panose="05050102010706020507" pitchFamily="18" charset="2"/>
              </a:rPr>
              <a:t>        </a:t>
            </a:r>
            <a:r>
              <a:rPr lang="cs-CZ" dirty="0">
                <a:latin typeface="Verdana Pro" panose="020B0604030504040204" pitchFamily="34" charset="0"/>
                <a:sym typeface="Symbol" panose="05050102010706020507" pitchFamily="18" charset="2"/>
              </a:rPr>
              <a:t> </a:t>
            </a:r>
            <a:r>
              <a:rPr lang="en-US" dirty="0">
                <a:latin typeface="Verdana Pro" panose="020B0604030504040204" pitchFamily="34" charset="0"/>
                <a:sym typeface="Symbol" panose="05050102010706020507" pitchFamily="18" charset="2"/>
              </a:rPr>
              <a:t> - </a:t>
            </a:r>
            <a:r>
              <a:rPr lang="en-US" dirty="0" err="1">
                <a:latin typeface="Verdana Pro" panose="020B0604030504040204" pitchFamily="34" charset="0"/>
                <a:sym typeface="Symbol" panose="05050102010706020507" pitchFamily="18" charset="2"/>
              </a:rPr>
              <a:t>Sociální</a:t>
            </a:r>
            <a:r>
              <a:rPr lang="en-US" dirty="0">
                <a:latin typeface="Verdana Pro" panose="020B0604030504040204" pitchFamily="34" charset="0"/>
                <a:sym typeface="Symbol" panose="05050102010706020507" pitchFamily="18" charset="2"/>
              </a:rPr>
              <a:t> </a:t>
            </a:r>
            <a:r>
              <a:rPr lang="en-US" dirty="0" err="1">
                <a:latin typeface="Verdana Pro" panose="020B0604030504040204" pitchFamily="34" charset="0"/>
                <a:sym typeface="Symbol" panose="05050102010706020507" pitchFamily="18" charset="2"/>
              </a:rPr>
              <a:t>lékařství</a:t>
            </a:r>
            <a:endParaRPr lang="en-US" dirty="0">
              <a:latin typeface="Verdana Pro" panose="020B0604030504040204" pitchFamily="34" charset="0"/>
              <a:sym typeface="Symbol" panose="05050102010706020507" pitchFamily="18" charset="2"/>
            </a:endParaRPr>
          </a:p>
        </p:txBody>
      </p:sp>
      <p:sp>
        <p:nvSpPr>
          <p:cNvPr id="69642" name="Line 10"/>
          <p:cNvSpPr>
            <a:spLocks noChangeShapeType="1"/>
          </p:cNvSpPr>
          <p:nvPr/>
        </p:nvSpPr>
        <p:spPr bwMode="auto">
          <a:xfrm flipV="1">
            <a:off x="5226291" y="936429"/>
            <a:ext cx="360362" cy="647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dirty="0">
              <a:latin typeface="Verdana Pro" panose="020B0604030504040204" pitchFamily="34" charset="0"/>
            </a:endParaRPr>
          </a:p>
        </p:txBody>
      </p:sp>
      <p:sp>
        <p:nvSpPr>
          <p:cNvPr id="69643" name="Line 11"/>
          <p:cNvSpPr>
            <a:spLocks noChangeShapeType="1"/>
          </p:cNvSpPr>
          <p:nvPr/>
        </p:nvSpPr>
        <p:spPr bwMode="auto">
          <a:xfrm>
            <a:off x="5226291" y="2243154"/>
            <a:ext cx="360362" cy="7191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dirty="0">
              <a:latin typeface="Verdana Pro" panose="020B0604030504040204" pitchFamily="34" charset="0"/>
            </a:endParaRPr>
          </a:p>
        </p:txBody>
      </p:sp>
      <p:sp>
        <p:nvSpPr>
          <p:cNvPr id="2" name="Rectangle 4">
            <a:extLst>
              <a:ext uri="{FF2B5EF4-FFF2-40B4-BE49-F238E27FC236}">
                <a16:creationId xmlns:a16="http://schemas.microsoft.com/office/drawing/2014/main" id="{18EACF67-2675-4006-9D51-2A773497E406}"/>
              </a:ext>
            </a:extLst>
          </p:cNvPr>
          <p:cNvSpPr>
            <a:spLocks noChangeArrowheads="1"/>
          </p:cNvSpPr>
          <p:nvPr/>
        </p:nvSpPr>
        <p:spPr bwMode="auto">
          <a:xfrm>
            <a:off x="2181868" y="1365112"/>
            <a:ext cx="30444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sz="2400">
                <a:solidFill>
                  <a:schemeClr val="tx1"/>
                </a:solidFill>
                <a:latin typeface="Times New Roman" panose="02020603050405020304" pitchFamily="18" charset="0"/>
              </a:defRPr>
            </a:lvl1pPr>
            <a:lvl2pPr>
              <a:tabLst>
                <a:tab pos="228600" algn="l"/>
              </a:tabLst>
              <a:defRPr sz="2400">
                <a:solidFill>
                  <a:schemeClr val="tx1"/>
                </a:solidFill>
                <a:latin typeface="Times New Roman" panose="02020603050405020304" pitchFamily="18" charset="0"/>
              </a:defRPr>
            </a:lvl2pPr>
            <a:lvl3pPr>
              <a:tabLst>
                <a:tab pos="228600" algn="l"/>
              </a:tabLst>
              <a:defRPr sz="2400">
                <a:solidFill>
                  <a:schemeClr val="tx1"/>
                </a:solidFill>
                <a:latin typeface="Times New Roman" panose="02020603050405020304" pitchFamily="18" charset="0"/>
              </a:defRPr>
            </a:lvl3pPr>
            <a:lvl4pPr>
              <a:tabLst>
                <a:tab pos="228600" algn="l"/>
              </a:tabLst>
              <a:defRPr sz="2400">
                <a:solidFill>
                  <a:schemeClr val="tx1"/>
                </a:solidFill>
                <a:latin typeface="Times New Roman" panose="02020603050405020304" pitchFamily="18" charset="0"/>
              </a:defRPr>
            </a:lvl4pPr>
            <a:lvl5pPr>
              <a:tabLst>
                <a:tab pos="2286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9pPr>
          </a:lstStyle>
          <a:p>
            <a:pPr algn="ctr"/>
            <a:r>
              <a:rPr lang="en-US" b="1" dirty="0" err="1">
                <a:solidFill>
                  <a:srgbClr val="0000DC"/>
                </a:solidFill>
              </a:rPr>
              <a:t>Patologická</a:t>
            </a:r>
            <a:r>
              <a:rPr lang="en-US" b="1" dirty="0">
                <a:solidFill>
                  <a:srgbClr val="0000DC"/>
                </a:solidFill>
              </a:rPr>
              <a:t> </a:t>
            </a:r>
            <a:r>
              <a:rPr lang="en-US" b="1" dirty="0" err="1">
                <a:solidFill>
                  <a:srgbClr val="0000DC"/>
                </a:solidFill>
              </a:rPr>
              <a:t>fyziologie</a:t>
            </a:r>
            <a:endParaRPr lang="en-US" b="1" dirty="0">
              <a:solidFill>
                <a:srgbClr val="0000DC"/>
              </a:solidFill>
            </a:endParaRPr>
          </a:p>
        </p:txBody>
      </p:sp>
    </p:spTree>
    <p:extLst>
      <p:ext uri="{BB962C8B-B14F-4D97-AF65-F5344CB8AC3E}">
        <p14:creationId xmlns:p14="http://schemas.microsoft.com/office/powerpoint/2010/main" val="208597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27"/>
          <p:cNvSpPr>
            <a:spLocks noGrp="1" noChangeArrowheads="1"/>
          </p:cNvSpPr>
          <p:nvPr>
            <p:ph idx="1"/>
          </p:nvPr>
        </p:nvSpPr>
        <p:spPr>
          <a:xfrm>
            <a:off x="1149406" y="2080924"/>
            <a:ext cx="8458200" cy="5105400"/>
          </a:xfrm>
        </p:spPr>
        <p:txBody>
          <a:bodyPr/>
          <a:lstStyle/>
          <a:p>
            <a:r>
              <a:rPr lang="cs-CZ" dirty="0">
                <a:cs typeface="Calibri" panose="020F0502020204030204" pitchFamily="34" charset="0"/>
              </a:rPr>
              <a:t>1.  Definice zdraví    </a:t>
            </a:r>
          </a:p>
          <a:p>
            <a:r>
              <a:rPr lang="cs-CZ" dirty="0">
                <a:cs typeface="Calibri" panose="020F0502020204030204" pitchFamily="34" charset="0"/>
              </a:rPr>
              <a:t>2. Definice nemoci</a:t>
            </a:r>
          </a:p>
          <a:p>
            <a:r>
              <a:rPr lang="cs-CZ" dirty="0">
                <a:cs typeface="Calibri" panose="020F0502020204030204" pitchFamily="34" charset="0"/>
              </a:rPr>
              <a:t>3.  Rozpoznávání zdraví a nemoci</a:t>
            </a:r>
          </a:p>
          <a:p>
            <a:r>
              <a:rPr lang="cs-CZ" dirty="0">
                <a:cs typeface="Calibri" panose="020F0502020204030204" pitchFamily="34" charset="0"/>
              </a:rPr>
              <a:t>4.  Patologie vznikající uvnitř homogenního souboru</a:t>
            </a:r>
          </a:p>
          <a:p>
            <a:r>
              <a:rPr lang="cs-CZ" dirty="0">
                <a:cs typeface="Calibri" panose="020F0502020204030204" pitchFamily="34" charset="0"/>
              </a:rPr>
              <a:t>5.  Srovnání alternativního a kontinuálního modelu </a:t>
            </a:r>
          </a:p>
          <a:p>
            <a:r>
              <a:rPr lang="cs-CZ" dirty="0">
                <a:cs typeface="Calibri" panose="020F0502020204030204" pitchFamily="34" charset="0"/>
              </a:rPr>
              <a:t>nemoci</a:t>
            </a:r>
          </a:p>
          <a:p>
            <a:r>
              <a:rPr lang="cs-CZ" dirty="0">
                <a:cs typeface="Calibri" panose="020F0502020204030204" pitchFamily="34" charset="0"/>
              </a:rPr>
              <a:t>6.  Koncepce normality a její úloha v diagnostice</a:t>
            </a:r>
          </a:p>
        </p:txBody>
      </p:sp>
      <p:sp>
        <p:nvSpPr>
          <p:cNvPr id="2" name="Rectangle 4">
            <a:extLst>
              <a:ext uri="{FF2B5EF4-FFF2-40B4-BE49-F238E27FC236}">
                <a16:creationId xmlns:a16="http://schemas.microsoft.com/office/drawing/2014/main" id="{FDA8A18F-1344-4342-AAFA-F9B217C5A0F3}"/>
              </a:ext>
            </a:extLst>
          </p:cNvPr>
          <p:cNvSpPr>
            <a:spLocks noChangeArrowheads="1"/>
          </p:cNvSpPr>
          <p:nvPr/>
        </p:nvSpPr>
        <p:spPr bwMode="auto">
          <a:xfrm>
            <a:off x="554759" y="216838"/>
            <a:ext cx="36952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sz="2400">
                <a:solidFill>
                  <a:schemeClr val="tx1"/>
                </a:solidFill>
                <a:latin typeface="Times New Roman" panose="02020603050405020304" pitchFamily="18" charset="0"/>
              </a:defRPr>
            </a:lvl1pPr>
            <a:lvl2pPr>
              <a:tabLst>
                <a:tab pos="228600" algn="l"/>
              </a:tabLst>
              <a:defRPr sz="2400">
                <a:solidFill>
                  <a:schemeClr val="tx1"/>
                </a:solidFill>
                <a:latin typeface="Times New Roman" panose="02020603050405020304" pitchFamily="18" charset="0"/>
              </a:defRPr>
            </a:lvl2pPr>
            <a:lvl3pPr>
              <a:tabLst>
                <a:tab pos="228600" algn="l"/>
              </a:tabLst>
              <a:defRPr sz="2400">
                <a:solidFill>
                  <a:schemeClr val="tx1"/>
                </a:solidFill>
                <a:latin typeface="Times New Roman" panose="02020603050405020304" pitchFamily="18" charset="0"/>
              </a:defRPr>
            </a:lvl3pPr>
            <a:lvl4pPr>
              <a:tabLst>
                <a:tab pos="228600" algn="l"/>
              </a:tabLst>
              <a:defRPr sz="2400">
                <a:solidFill>
                  <a:schemeClr val="tx1"/>
                </a:solidFill>
                <a:latin typeface="Times New Roman" panose="02020603050405020304" pitchFamily="18" charset="0"/>
              </a:defRPr>
            </a:lvl4pPr>
            <a:lvl5pPr>
              <a:tabLst>
                <a:tab pos="2286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9pPr>
          </a:lstStyle>
          <a:p>
            <a:pPr algn="ctr"/>
            <a:r>
              <a:rPr lang="cs-CZ" b="1" dirty="0">
                <a:solidFill>
                  <a:srgbClr val="0000DC"/>
                </a:solidFill>
              </a:rPr>
              <a:t>Normalita zdraví a nemoci</a:t>
            </a:r>
            <a:endParaRPr lang="en-US" b="1" dirty="0">
              <a:solidFill>
                <a:srgbClr val="0000DC"/>
              </a:solidFill>
            </a:endParaRPr>
          </a:p>
        </p:txBody>
      </p:sp>
      <p:sp>
        <p:nvSpPr>
          <p:cNvPr id="5" name="Nadpis 4">
            <a:extLst>
              <a:ext uri="{FF2B5EF4-FFF2-40B4-BE49-F238E27FC236}">
                <a16:creationId xmlns:a16="http://schemas.microsoft.com/office/drawing/2014/main" id="{446258DF-ABD6-477E-962A-45A865BEC9F3}"/>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186170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98570" y="-204378"/>
            <a:ext cx="7906395" cy="650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sz="2800" b="1" dirty="0">
                <a:latin typeface="Verdana Pro" panose="020B0604030504040204" pitchFamily="34" charset="0"/>
              </a:rPr>
              <a:t>                        </a:t>
            </a:r>
          </a:p>
          <a:p>
            <a:endParaRPr lang="cs-CZ" b="1" dirty="0">
              <a:latin typeface="Verdana Pro" panose="020B0604030504040204" pitchFamily="34" charset="0"/>
            </a:endParaRPr>
          </a:p>
          <a:p>
            <a:pPr>
              <a:spcBef>
                <a:spcPts val="600"/>
              </a:spcBef>
            </a:pPr>
            <a:r>
              <a:rPr lang="cs-CZ" b="1" dirty="0">
                <a:latin typeface="Verdana Pro" panose="020B0604030504040204" pitchFamily="34" charset="0"/>
              </a:rPr>
              <a:t>      O zdraví a nemoc se zajímá nejen medicína, ale i “filozofie prosperity”</a:t>
            </a:r>
          </a:p>
          <a:p>
            <a:endParaRPr lang="cs-CZ" dirty="0">
              <a:latin typeface="Verdana Pro" panose="020B0604030504040204" pitchFamily="34" charset="0"/>
            </a:endParaRPr>
          </a:p>
          <a:p>
            <a:r>
              <a:rPr lang="en-US" dirty="0">
                <a:latin typeface="Verdana Pro" panose="020B0604030504040204" pitchFamily="34" charset="0"/>
              </a:rPr>
              <a:t>	-</a:t>
            </a:r>
            <a:r>
              <a:rPr lang="cs-CZ" dirty="0">
                <a:latin typeface="Verdana Pro" panose="020B0604030504040204" pitchFamily="34" charset="0"/>
              </a:rPr>
              <a:t>Označení za nemocného může mít pro jednotlivce osudné důsledky a v kolektivním měřítku značný sociální dopad </a:t>
            </a:r>
            <a:endParaRPr lang="en-US" dirty="0">
              <a:latin typeface="Verdana Pro" panose="020B0604030504040204" pitchFamily="34" charset="0"/>
            </a:endParaRPr>
          </a:p>
          <a:p>
            <a:r>
              <a:rPr lang="en-US" dirty="0">
                <a:latin typeface="Verdana Pro" panose="020B0604030504040204" pitchFamily="34" charset="0"/>
              </a:rPr>
              <a:t>	-</a:t>
            </a:r>
            <a:r>
              <a:rPr lang="cs-CZ" dirty="0">
                <a:latin typeface="Verdana Pro" panose="020B0604030504040204" pitchFamily="34" charset="0"/>
              </a:rPr>
              <a:t>Jakýkoliv zákon o zdravotní péči předpokládá definici "zdraví" </a:t>
            </a:r>
            <a:endParaRPr lang="en-US" dirty="0">
              <a:latin typeface="Verdana Pro" panose="020B0604030504040204" pitchFamily="34" charset="0"/>
            </a:endParaRPr>
          </a:p>
          <a:p>
            <a:r>
              <a:rPr lang="en-US" dirty="0">
                <a:latin typeface="Verdana Pro" panose="020B0604030504040204" pitchFamily="34" charset="0"/>
              </a:rPr>
              <a:t>	-</a:t>
            </a:r>
            <a:r>
              <a:rPr lang="cs-CZ" dirty="0">
                <a:latin typeface="Verdana Pro" panose="020B0604030504040204" pitchFamily="34" charset="0"/>
              </a:rPr>
              <a:t>Také patologie musí definovat oblast své působnosti</a:t>
            </a:r>
          </a:p>
          <a:p>
            <a:r>
              <a:rPr lang="cs-CZ" dirty="0">
                <a:latin typeface="Verdana Pro" panose="020B0604030504040204" pitchFamily="34" charset="0"/>
              </a:rPr>
              <a:t>      </a:t>
            </a:r>
            <a:endParaRPr lang="en-US" dirty="0">
              <a:latin typeface="Verdana Pro" panose="020B0604030504040204" pitchFamily="34" charset="0"/>
            </a:endParaRPr>
          </a:p>
          <a:p>
            <a:r>
              <a:rPr lang="cs-CZ" dirty="0">
                <a:latin typeface="Verdana Pro" panose="020B0604030504040204" pitchFamily="34" charset="0"/>
              </a:rPr>
              <a:t>Př.:</a:t>
            </a:r>
            <a:r>
              <a:rPr lang="cs-CZ" i="1" dirty="0">
                <a:latin typeface="Verdana Pro" panose="020B0604030504040204" pitchFamily="34" charset="0"/>
              </a:rPr>
              <a:t> chápání homosexuality</a:t>
            </a:r>
            <a:r>
              <a:rPr lang="cs-CZ" dirty="0">
                <a:latin typeface="Verdana Pro" panose="020B0604030504040204" pitchFamily="34" charset="0"/>
              </a:rPr>
              <a:t> prošlo vývojem: zločin -  retardace vývoje osobnosti – 1973 v USA vypuštěna ze seznamu psychiatrických poruch </a:t>
            </a:r>
            <a:r>
              <a:rPr lang="en-US" dirty="0">
                <a:latin typeface="Verdana Pro" panose="020B0604030504040204" pitchFamily="34" charset="0"/>
              </a:rPr>
              <a:t>(</a:t>
            </a:r>
            <a:r>
              <a:rPr lang="cs-CZ" dirty="0">
                <a:latin typeface="Verdana Pro" panose="020B0604030504040204" pitchFamily="34" charset="0"/>
              </a:rPr>
              <a:t>řídká varianta,  </a:t>
            </a:r>
            <a:r>
              <a:rPr lang="en-US" dirty="0">
                <a:latin typeface="Verdana Pro" panose="020B0604030504040204" pitchFamily="34" charset="0"/>
              </a:rPr>
              <a:t>“</a:t>
            </a:r>
            <a:r>
              <a:rPr lang="cs-CZ" dirty="0">
                <a:latin typeface="Verdana Pro" panose="020B0604030504040204" pitchFamily="34" charset="0"/>
              </a:rPr>
              <a:t>anomálie</a:t>
            </a:r>
            <a:r>
              <a:rPr lang="en-US" dirty="0">
                <a:latin typeface="Verdana Pro" panose="020B0604030504040204" pitchFamily="34" charset="0"/>
              </a:rPr>
              <a:t>” </a:t>
            </a:r>
            <a:r>
              <a:rPr lang="cs-CZ" dirty="0">
                <a:latin typeface="Verdana Pro" panose="020B0604030504040204" pitchFamily="34" charset="0"/>
              </a:rPr>
              <a:t>)</a:t>
            </a:r>
          </a:p>
        </p:txBody>
      </p:sp>
      <p:sp>
        <p:nvSpPr>
          <p:cNvPr id="3" name="Nadpis 7">
            <a:extLst>
              <a:ext uri="{FF2B5EF4-FFF2-40B4-BE49-F238E27FC236}">
                <a16:creationId xmlns:a16="http://schemas.microsoft.com/office/drawing/2014/main" id="{94291503-FAB5-9A47-EC5C-464D6A1958C8}"/>
              </a:ext>
            </a:extLst>
          </p:cNvPr>
          <p:cNvSpPr txBox="1">
            <a:spLocks/>
          </p:cNvSpPr>
          <p:nvPr/>
        </p:nvSpPr>
        <p:spPr>
          <a:xfrm>
            <a:off x="231627" y="221236"/>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Verdana Pro" panose="020B060403050404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Definice</a:t>
            </a:r>
          </a:p>
        </p:txBody>
      </p:sp>
    </p:spTree>
    <p:extLst>
      <p:ext uri="{BB962C8B-B14F-4D97-AF65-F5344CB8AC3E}">
        <p14:creationId xmlns:p14="http://schemas.microsoft.com/office/powerpoint/2010/main" val="678928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535614" y="1028343"/>
            <a:ext cx="6234027"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b="1" dirty="0">
                <a:latin typeface="Verdana Pro" panose="020B0604030504040204" pitchFamily="34" charset="0"/>
              </a:rPr>
              <a:t>      </a:t>
            </a:r>
          </a:p>
          <a:p>
            <a:r>
              <a:rPr lang="cs-CZ" i="1" dirty="0">
                <a:solidFill>
                  <a:srgbClr val="0000FF"/>
                </a:solidFill>
                <a:latin typeface="Verdana Pro" panose="020B0604030504040204" pitchFamily="34" charset="0"/>
              </a:rPr>
              <a:t>      </a:t>
            </a:r>
            <a:r>
              <a:rPr lang="cs-CZ" b="1" i="1" dirty="0">
                <a:solidFill>
                  <a:srgbClr val="00CCFF"/>
                </a:solidFill>
                <a:latin typeface="Verdana Pro" panose="020B0604030504040204" pitchFamily="34" charset="0"/>
              </a:rPr>
              <a:t>Normalita biologická (tělesná)</a:t>
            </a:r>
            <a:r>
              <a:rPr lang="cs-CZ" b="1" i="1" dirty="0">
                <a:latin typeface="Verdana Pro" panose="020B0604030504040204" pitchFamily="34" charset="0"/>
              </a:rPr>
              <a:t>:</a:t>
            </a:r>
            <a:r>
              <a:rPr lang="cs-CZ" dirty="0">
                <a:latin typeface="Verdana Pro" panose="020B0604030504040204" pitchFamily="34" charset="0"/>
              </a:rPr>
              <a:t> </a:t>
            </a:r>
            <a:r>
              <a:rPr lang="cs-CZ" sz="1800" dirty="0" err="1">
                <a:latin typeface="Verdana Pro" panose="020B0604030504040204" pitchFamily="34" charset="0"/>
              </a:rPr>
              <a:t>Objektivizovatelný</a:t>
            </a:r>
            <a:r>
              <a:rPr lang="cs-CZ" sz="1800" dirty="0">
                <a:latin typeface="Verdana Pro" panose="020B0604030504040204" pitchFamily="34" charset="0"/>
              </a:rPr>
              <a:t> celek nerušeně probíhajících, autonomních fyziologických a biochemických funkcí jednotlivých orgánových systémů a látkových procesů. "Nerušená funkce" ovšem znamená bezchybné směřování k cíli a přitom se neříká, co je cílem organizmu; cíle svého života však známe my jako vědomé, prožívající bytosti</a:t>
            </a:r>
            <a:endParaRPr lang="cs-CZ" dirty="0">
              <a:latin typeface="Verdana Pro" panose="020B0604030504040204" pitchFamily="34" charset="0"/>
            </a:endParaRPr>
          </a:p>
          <a:p>
            <a:r>
              <a:rPr lang="cs-CZ" dirty="0">
                <a:latin typeface="Verdana Pro" panose="020B0604030504040204" pitchFamily="34" charset="0"/>
              </a:rPr>
              <a:t>	</a:t>
            </a:r>
            <a:r>
              <a:rPr lang="cs-CZ" sz="2000" b="1" i="1" dirty="0">
                <a:solidFill>
                  <a:srgbClr val="00CCFF"/>
                </a:solidFill>
                <a:latin typeface="Verdana Pro" panose="020B0604030504040204" pitchFamily="34" charset="0"/>
              </a:rPr>
              <a:t>Normalita psychologická</a:t>
            </a:r>
            <a:r>
              <a:rPr lang="cs-CZ" sz="2000" i="1" dirty="0">
                <a:latin typeface="Verdana Pro" panose="020B0604030504040204" pitchFamily="34" charset="0"/>
              </a:rPr>
              <a:t>:</a:t>
            </a:r>
            <a:r>
              <a:rPr lang="cs-CZ" sz="2000" dirty="0">
                <a:latin typeface="Verdana Pro" panose="020B0604030504040204" pitchFamily="34" charset="0"/>
              </a:rPr>
              <a:t> Vyvážený výsledek přiměřeného sebevědomí a sebejistoty, spontaneity a vzrušivosti, realistického vztahu k životním cílům a realistických individuálních přání, schopnosti se poučit a sociability</a:t>
            </a:r>
          </a:p>
          <a:p>
            <a:r>
              <a:rPr lang="cs-CZ" sz="2000" b="1" i="1" dirty="0">
                <a:solidFill>
                  <a:srgbClr val="00CCFF"/>
                </a:solidFill>
                <a:latin typeface="Verdana Pro" panose="020B0604030504040204" pitchFamily="34" charset="0"/>
              </a:rPr>
              <a:t>	Normalita sociologická</a:t>
            </a:r>
            <a:r>
              <a:rPr lang="cs-CZ" sz="2000" i="1" dirty="0">
                <a:latin typeface="Verdana Pro" panose="020B0604030504040204" pitchFamily="34" charset="0"/>
              </a:rPr>
              <a:t>:</a:t>
            </a:r>
            <a:r>
              <a:rPr lang="cs-CZ" sz="2000" dirty="0">
                <a:latin typeface="Verdana Pro" panose="020B0604030504040204" pitchFamily="34" charset="0"/>
              </a:rPr>
              <a:t> Nerušená výstavba a přestavba individuální a sociální skutečnosti s cílem splnit úlohy a role v rámci daného sociálního systému</a:t>
            </a:r>
          </a:p>
          <a:p>
            <a:endParaRPr lang="cs-CZ" sz="2000" dirty="0">
              <a:latin typeface="Verdana Pro" panose="020B0604030504040204" pitchFamily="34" charset="0"/>
            </a:endParaRPr>
          </a:p>
        </p:txBody>
      </p:sp>
      <p:sp>
        <p:nvSpPr>
          <p:cNvPr id="2" name="Rectangle 4">
            <a:extLst>
              <a:ext uri="{FF2B5EF4-FFF2-40B4-BE49-F238E27FC236}">
                <a16:creationId xmlns:a16="http://schemas.microsoft.com/office/drawing/2014/main" id="{38A50A1A-162A-47DA-B6BA-E1FCE47BC768}"/>
              </a:ext>
            </a:extLst>
          </p:cNvPr>
          <p:cNvSpPr>
            <a:spLocks noChangeArrowheads="1"/>
          </p:cNvSpPr>
          <p:nvPr/>
        </p:nvSpPr>
        <p:spPr bwMode="auto">
          <a:xfrm>
            <a:off x="404955" y="256944"/>
            <a:ext cx="5691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sz="2400">
                <a:solidFill>
                  <a:schemeClr val="tx1"/>
                </a:solidFill>
                <a:latin typeface="Times New Roman" panose="02020603050405020304" pitchFamily="18" charset="0"/>
              </a:defRPr>
            </a:lvl1pPr>
            <a:lvl2pPr>
              <a:tabLst>
                <a:tab pos="228600" algn="l"/>
              </a:tabLst>
              <a:defRPr sz="2400">
                <a:solidFill>
                  <a:schemeClr val="tx1"/>
                </a:solidFill>
                <a:latin typeface="Times New Roman" panose="02020603050405020304" pitchFamily="18" charset="0"/>
              </a:defRPr>
            </a:lvl2pPr>
            <a:lvl3pPr>
              <a:tabLst>
                <a:tab pos="228600" algn="l"/>
              </a:tabLst>
              <a:defRPr sz="2400">
                <a:solidFill>
                  <a:schemeClr val="tx1"/>
                </a:solidFill>
                <a:latin typeface="Times New Roman" panose="02020603050405020304" pitchFamily="18" charset="0"/>
              </a:defRPr>
            </a:lvl3pPr>
            <a:lvl4pPr>
              <a:tabLst>
                <a:tab pos="228600" algn="l"/>
              </a:tabLst>
              <a:defRPr sz="2400">
                <a:solidFill>
                  <a:schemeClr val="tx1"/>
                </a:solidFill>
                <a:latin typeface="Times New Roman" panose="02020603050405020304" pitchFamily="18" charset="0"/>
              </a:defRPr>
            </a:lvl4pPr>
            <a:lvl5pPr>
              <a:tabLst>
                <a:tab pos="2286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9pPr>
          </a:lstStyle>
          <a:p>
            <a:pPr algn="ctr"/>
            <a:r>
              <a:rPr lang="cs-CZ" b="1" dirty="0">
                <a:solidFill>
                  <a:srgbClr val="0000DC"/>
                </a:solidFill>
              </a:rPr>
              <a:t>Definice zdraví podle hierarchické úrovně</a:t>
            </a:r>
            <a:endParaRPr lang="en-US" b="1" dirty="0">
              <a:solidFill>
                <a:srgbClr val="0000DC"/>
              </a:solidFill>
            </a:endParaRPr>
          </a:p>
        </p:txBody>
      </p:sp>
    </p:spTree>
    <p:extLst>
      <p:ext uri="{BB962C8B-B14F-4D97-AF65-F5344CB8AC3E}">
        <p14:creationId xmlns:p14="http://schemas.microsoft.com/office/powerpoint/2010/main" val="146145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027"/>
          <p:cNvSpPr txBox="1">
            <a:spLocks noChangeArrowheads="1"/>
          </p:cNvSpPr>
          <p:nvPr/>
        </p:nvSpPr>
        <p:spPr bwMode="auto">
          <a:xfrm>
            <a:off x="2338028" y="459542"/>
            <a:ext cx="7515944" cy="104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b="1" i="1" dirty="0">
                <a:solidFill>
                  <a:srgbClr val="00CCFF"/>
                </a:solidFill>
                <a:latin typeface="Verdana Pro" panose="020B0604030504040204" pitchFamily="34" charset="0"/>
              </a:rPr>
              <a:t>       Normalita duchovní</a:t>
            </a:r>
            <a:r>
              <a:rPr lang="cs-CZ" i="1" dirty="0">
                <a:latin typeface="Verdana Pro" panose="020B0604030504040204" pitchFamily="34" charset="0"/>
              </a:rPr>
              <a:t>:</a:t>
            </a:r>
            <a:r>
              <a:rPr lang="cs-CZ" dirty="0">
                <a:latin typeface="Verdana Pro" panose="020B0604030504040204" pitchFamily="34" charset="0"/>
              </a:rPr>
              <a:t> Rozvoj objektivity a rozumu, nezávislosti a nalezení identity, schopnosti milovat a kreativity</a:t>
            </a:r>
          </a:p>
          <a:p>
            <a:r>
              <a:rPr lang="cs-CZ" b="1" i="1" dirty="0">
                <a:solidFill>
                  <a:srgbClr val="00CCFF"/>
                </a:solidFill>
                <a:latin typeface="Verdana Pro" panose="020B0604030504040204" pitchFamily="34" charset="0"/>
              </a:rPr>
              <a:t>       Normalita z hlediska práva</a:t>
            </a:r>
            <a:r>
              <a:rPr lang="cs-CZ" i="1" dirty="0">
                <a:latin typeface="Verdana Pro" panose="020B0604030504040204" pitchFamily="34" charset="0"/>
              </a:rPr>
              <a:t>:</a:t>
            </a:r>
            <a:r>
              <a:rPr lang="cs-CZ" dirty="0">
                <a:latin typeface="Verdana Pro" panose="020B0604030504040204" pitchFamily="34" charset="0"/>
              </a:rPr>
              <a:t> Schopnost pracovat, nepotřebnost péče, nepřítomnost "nenáležitých" stavů duše a těla</a:t>
            </a:r>
          </a:p>
          <a:p>
            <a:endParaRPr lang="cs-CZ" dirty="0">
              <a:latin typeface="Verdana Pro" panose="020B0604030504040204" pitchFamily="34" charset="0"/>
            </a:endParaRPr>
          </a:p>
          <a:p>
            <a:r>
              <a:rPr lang="cs-CZ" b="1" i="1" dirty="0">
                <a:solidFill>
                  <a:srgbClr val="00CCFF"/>
                </a:solidFill>
                <a:latin typeface="Verdana Pro" panose="020B0604030504040204" pitchFamily="34" charset="0"/>
              </a:rPr>
              <a:t>      “Ekologická” definice WHO</a:t>
            </a:r>
            <a:r>
              <a:rPr lang="cs-CZ" i="1" dirty="0">
                <a:latin typeface="Verdana Pro" panose="020B0604030504040204" pitchFamily="34" charset="0"/>
              </a:rPr>
              <a:t>:</a:t>
            </a:r>
            <a:r>
              <a:rPr lang="cs-CZ" dirty="0">
                <a:latin typeface="Verdana Pro" panose="020B0604030504040204" pitchFamily="34" charset="0"/>
              </a:rPr>
              <a:t> Stav dokonalé tělesné, duševní a sociální pohody (</a:t>
            </a:r>
            <a:r>
              <a:rPr lang="cs-CZ" i="1" dirty="0" err="1">
                <a:latin typeface="Verdana Pro" panose="020B0604030504040204" pitchFamily="34" charset="0"/>
              </a:rPr>
              <a:t>wellbeing</a:t>
            </a:r>
            <a:r>
              <a:rPr lang="cs-CZ" dirty="0">
                <a:latin typeface="Verdana Pro" panose="020B0604030504040204" pitchFamily="34" charset="0"/>
              </a:rPr>
              <a:t>), nikoliv pouze nepřítomnost nemoci a neduživosti (</a:t>
            </a:r>
            <a:r>
              <a:rPr lang="cs-CZ" i="1" dirty="0" err="1">
                <a:latin typeface="Verdana Pro" panose="020B0604030504040204" pitchFamily="34" charset="0"/>
              </a:rPr>
              <a:t>infirmity</a:t>
            </a:r>
            <a:r>
              <a:rPr lang="cs-CZ" dirty="0">
                <a:latin typeface="Verdana Pro" panose="020B0604030504040204" pitchFamily="34" charset="0"/>
              </a:rPr>
              <a:t>). Tato definice je utopická, sugeruje všemohoucnost lékaře a vyvolává nepodložené očekávání, že totální subjektivní a objektivní “pohoda” je trvale uskutečnitelná. Vede ke kladení nesplnitelných nároků na medicínu, nejen ve smyslu maximálního vynaložení všech prostředků, ale i ve smyslu její kompetence ve všech životních otázkách, poněvadž jako nemoc je chápána každá forma potřebnosti pomoci a její odstranění jako úloha lékaře. Poněvadž WHO ukládá státům popř. veřejnosti uskutečňování a převzetí záruk za toto utopické zdraví, stává se zdraví sociální normou, kterou má stát nejen zaručovat, ale příležitostně i vynucovat - místo aby byla přenechána osobní (spolu)zodpovědnosti jednotlivce</a:t>
            </a:r>
          </a:p>
          <a:p>
            <a:endParaRPr lang="cs-CZ" dirty="0">
              <a:latin typeface="Verdana Pro" panose="020B0604030504040204" pitchFamily="34" charset="0"/>
            </a:endParaRPr>
          </a:p>
        </p:txBody>
      </p:sp>
    </p:spTree>
    <p:extLst>
      <p:ext uri="{BB962C8B-B14F-4D97-AF65-F5344CB8AC3E}">
        <p14:creationId xmlns:p14="http://schemas.microsoft.com/office/powerpoint/2010/main" val="158048685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ácia17" id="{43703F8D-E2C7-064E-8A97-D14F04880A64}" vid="{A2C6ABD1-35F7-E349-AC15-BB7AAE84BEB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muni-sci-prezentace-16x9-cz</Template>
  <TotalTime>1863</TotalTime>
  <Words>2970</Words>
  <Application>Microsoft Office PowerPoint</Application>
  <PresentationFormat>Širokoúhlá obrazovka</PresentationFormat>
  <Paragraphs>310</Paragraphs>
  <Slides>47</Slides>
  <Notes>2</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47</vt:i4>
      </vt:variant>
    </vt:vector>
  </HeadingPairs>
  <TitlesOfParts>
    <vt:vector size="55" baseType="lpstr">
      <vt:lpstr>Arial</vt:lpstr>
      <vt:lpstr>Arial Unicode MS</vt:lpstr>
      <vt:lpstr>Tahoma</vt:lpstr>
      <vt:lpstr>Times New Roman</vt:lpstr>
      <vt:lpstr>Verdana Pro</vt:lpstr>
      <vt:lpstr>Wingdings</vt:lpstr>
      <vt:lpstr>Prezentace_MU_CZ</vt:lpstr>
      <vt:lpstr>Photo Editor Photo</vt:lpstr>
      <vt:lpstr>E3000 Příčiny chorob – stavy zdraví a nemoci</vt:lpstr>
      <vt:lpstr>Patofyziologie, fyziologie </vt:lpstr>
      <vt:lpstr>Historie </vt:lpstr>
      <vt:lpstr>Teleologicky</vt:lpstr>
      <vt:lpstr>Prezentace aplikace PowerPoint</vt:lpstr>
      <vt:lpstr>Prezentace aplikace PowerPoint</vt:lpstr>
      <vt:lpstr>Prezentace aplikace PowerPoint</vt:lpstr>
      <vt:lpstr>Prezentace aplikace PowerPoint</vt:lpstr>
      <vt:lpstr>Prezentace aplikace PowerPoint</vt:lpstr>
      <vt:lpstr>WHO</vt:lpstr>
      <vt:lpstr>WHO 1982 Zdraví pro všechny</vt:lpstr>
      <vt:lpstr>Prezentace aplikace PowerPoint</vt:lpstr>
      <vt:lpstr>Prezentace aplikace PowerPoint</vt:lpstr>
      <vt:lpstr>Prezentace aplikace PowerPoint</vt:lpstr>
      <vt:lpstr>Nemoc</vt:lpstr>
      <vt:lpstr>Stadia rozvoje nemoci</vt:lpstr>
      <vt:lpstr>Příčiny nemocí</vt:lpstr>
      <vt:lpstr>Stádia nemoci</vt:lpstr>
      <vt:lpstr>Kvalitativní vs. kvantitativní znaky</vt:lpstr>
      <vt:lpstr>Alternativní vs. kontinuální příčiny nemocí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Poloha pacienta za okrajem referenčního intervalu… může znamenat: </vt:lpstr>
      <vt:lpstr>Homeostáza</vt:lpstr>
      <vt:lpstr>Prezentace aplikace PowerPoint</vt:lpstr>
      <vt:lpstr>Homeostáza procesy</vt:lpstr>
      <vt:lpstr>Prezentace aplikace PowerPoint</vt:lpstr>
      <vt:lpstr>Homeostáza</vt:lpstr>
      <vt:lpstr>Řízení</vt:lpstr>
      <vt:lpstr>Příklad: řízení cirkadiánních rytmů </vt:lpstr>
      <vt:lpstr>Cirkadiánní rytmy: zásadní pojmy </vt:lpstr>
      <vt:lpstr>Prezentace aplikace PowerPoint</vt:lpstr>
      <vt:lpstr>Příklady biologických rytmů s různou periodicitou</vt:lpstr>
      <vt:lpstr>Prezentace aplikace PowerPoint</vt:lpstr>
      <vt:lpstr>Cirkadiánní rytmicita – molekulární hodiny</vt:lpstr>
      <vt:lpstr>Mateřské a fetální cirkadiánní rytmy</vt:lpstr>
      <vt:lpstr>Cirkadiánní účinky dopaminu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Julie Dobrovolná</dc:creator>
  <cp:lastModifiedBy>Julie</cp:lastModifiedBy>
  <cp:revision>53</cp:revision>
  <cp:lastPrinted>1601-01-01T00:00:00Z</cp:lastPrinted>
  <dcterms:created xsi:type="dcterms:W3CDTF">2020-10-16T08:40:46Z</dcterms:created>
  <dcterms:modified xsi:type="dcterms:W3CDTF">2022-09-27T08:10:12Z</dcterms:modified>
</cp:coreProperties>
</file>