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6" r:id="rId2"/>
    <p:sldId id="296" r:id="rId3"/>
    <p:sldId id="294" r:id="rId4"/>
    <p:sldId id="293" r:id="rId5"/>
    <p:sldId id="297" r:id="rId6"/>
    <p:sldId id="295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11" d="100"/>
          <a:sy n="111" d="100"/>
        </p:scale>
        <p:origin x="1644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08.11.2021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08.11.2021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08.11.2021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</a:rPr>
              <a:t>Gauseho</a:t>
            </a:r>
            <a:r>
              <a:rPr lang="cs-CZ" sz="2800" b="1" dirty="0">
                <a:solidFill>
                  <a:schemeClr val="tx2"/>
                </a:solidFill>
              </a:rPr>
              <a:t> typu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 dravec-kořist </a:t>
            </a: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Leslieho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typu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9. Modely dravec-kořist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V předcházejícím případě jsme uvažovali nespecializovaného predátora, který se neživil výhradně modelovanou populací.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Populaci predátore jsme proto mohli považovat za konstantní a nezahrnovali jsme ji do modelu.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Nyní budeme predátora považovat za specializovaného a zahrneme jej do modelu jako další modelovanou populaci.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Pro jednoduchost označme populaci kořisti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altLang="en-US" sz="2400" dirty="0"/>
                  <a:t> a populaci predátora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altLang="en-US" sz="2400" dirty="0"/>
                  <a:t> </a:t>
                </a:r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764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Předpokládá vliv populace predátora na kořist, stejnou jako v případě nespecializovaného predátora z minulého týdne (s vhodnou predační funkcí p):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))∙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Pro predátora předpokládá, že je specializovaný a tedy je jeho populace závislá pouze na velikosti populace kořisti: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400" dirty="0"/>
              </a:p>
              <a:p>
                <a:pPr>
                  <a:spcAft>
                    <a:spcPts val="600"/>
                  </a:spcAft>
                </a:pPr>
                <a:r>
                  <a:rPr lang="cs-CZ" altLang="en-US" sz="2400" dirty="0"/>
                  <a:t>Jako vhodná predační funkce může být využita </a:t>
                </a:r>
                <a:r>
                  <a:rPr lang="cs-CZ" altLang="en-US" sz="2400" dirty="0" err="1"/>
                  <a:t>Hollingova</a:t>
                </a:r>
                <a:r>
                  <a:rPr lang="cs-CZ" altLang="en-US" sz="2400" dirty="0"/>
                  <a:t> funkce II. typu:</a:t>
                </a:r>
              </a:p>
              <a:p>
                <a:pPr marL="0" indent="0" algn="ctr"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alt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cs-CZ" altLang="en-US" sz="1800" dirty="0"/>
              </a:p>
              <a:p>
                <a:pPr marL="0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0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Gauseho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134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Existují i komplikovanější populační modely, kde se kombinují oba dříve zmíněné principy.</a:t>
            </a:r>
          </a:p>
          <a:p>
            <a:r>
              <a:rPr lang="cs-CZ" altLang="en-US" sz="2400" dirty="0">
                <a:solidFill>
                  <a:schemeClr val="tx1"/>
                </a:solidFill>
              </a:rPr>
              <a:t>Model </a:t>
            </a:r>
            <a:r>
              <a:rPr lang="cs-CZ" altLang="en-US" sz="2400" dirty="0" err="1">
                <a:solidFill>
                  <a:schemeClr val="tx1"/>
                </a:solidFill>
              </a:rPr>
              <a:t>Leslieho</a:t>
            </a:r>
            <a:r>
              <a:rPr lang="cs-CZ" altLang="en-US" sz="2400" dirty="0">
                <a:solidFill>
                  <a:schemeClr val="tx1"/>
                </a:solidFill>
              </a:rPr>
              <a:t> typu předpokládá, že:</a:t>
            </a:r>
          </a:p>
          <a:p>
            <a:pPr lvl="1"/>
            <a:r>
              <a:rPr lang="cs-CZ" altLang="en-US" sz="1900" dirty="0"/>
              <a:t>populace predátora zmenšuje relativní přírůstek populace kořisti</a:t>
            </a:r>
          </a:p>
          <a:p>
            <a:pPr lvl="1"/>
            <a:r>
              <a:rPr lang="cs-CZ" altLang="en-US" sz="1900" dirty="0"/>
              <a:t>populace kořisti zvětšuje úživnost prostředí pro populaci predátora.</a:t>
            </a:r>
          </a:p>
          <a:p>
            <a:r>
              <a:rPr lang="cs-CZ" altLang="en-US" sz="2400" dirty="0"/>
              <a:t>Velikost populace kořisti vlastně určuje velikost úživnosti prostředí pro populaci predátora. Pokud by tedy byla populace kořisti neomezená, byla by neomezená i úživnost.</a:t>
            </a:r>
            <a:endParaRPr lang="cs-CZ" altLang="en-US" sz="1900" dirty="0">
              <a:solidFill>
                <a:schemeClr val="tx1"/>
              </a:solidFill>
            </a:endParaRPr>
          </a:p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05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274638" lvl="1" indent="0">
              <a:buNone/>
            </a:pPr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dravec-kořist </a:t>
            </a:r>
            <a:r>
              <a:rPr lang="cs-CZ" dirty="0" err="1"/>
              <a:t>Leslieho</a:t>
            </a:r>
            <a:r>
              <a:rPr lang="cs-CZ" dirty="0"/>
              <a:t> typu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5ED0C646-7953-4366-8270-A325B51778C6}"/>
                  </a:ext>
                </a:extLst>
              </p:cNvPr>
              <p:cNvSpPr txBox="1"/>
              <p:nvPr/>
            </p:nvSpPr>
            <p:spPr>
              <a:xfrm>
                <a:off x="323850" y="2803850"/>
                <a:ext cx="8352606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altLang="en-US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l-GR" alt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5ED0C646-7953-4366-8270-A325B5177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803850"/>
                <a:ext cx="8352606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680997B-7C94-4E07-953B-BAE6FCB65B45}"/>
                  </a:ext>
                </a:extLst>
              </p:cNvPr>
              <p:cNvSpPr txBox="1"/>
              <p:nvPr/>
            </p:nvSpPr>
            <p:spPr>
              <a:xfrm>
                <a:off x="323850" y="4087900"/>
                <a:ext cx="8352606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f>
                            <m:fPr>
                              <m:ctrlPr>
                                <a:rPr lang="cs-CZ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cs-CZ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altLang="en-US" sz="18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cs-CZ" altLang="en-US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altLang="en-US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cs-CZ" alt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alt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altLang="en-US" sz="1800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8680997B-7C94-4E07-953B-BAE6FCB65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4087900"/>
                <a:ext cx="8352606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7903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200" dirty="0"/>
              <a:t>Sestavte libovolný model dravec-kořist </a:t>
            </a:r>
            <a:r>
              <a:rPr lang="cs-CZ" altLang="en-US" sz="2200" dirty="0" err="1"/>
              <a:t>Leslieho</a:t>
            </a:r>
            <a:r>
              <a:rPr lang="cs-CZ" altLang="en-US" sz="2200" dirty="0"/>
              <a:t> typu splňující výše uvedené předpoklady a dále:</a:t>
            </a:r>
          </a:p>
          <a:p>
            <a:pPr lvl="1"/>
            <a:r>
              <a:rPr lang="cs-CZ" altLang="en-US" sz="1800" dirty="0"/>
              <a:t>Koeficient zmenšení relativního přírůstku (</a:t>
            </a:r>
            <a:r>
              <a:rPr lang="cs-CZ" altLang="en-US" sz="1800" dirty="0" err="1"/>
              <a:t>r</a:t>
            </a:r>
            <a:r>
              <a:rPr lang="cs-CZ" altLang="en-US" sz="1800" baseline="-25000" dirty="0" err="1"/>
              <a:t>K</a:t>
            </a:r>
            <a:r>
              <a:rPr lang="cs-CZ" altLang="en-US" sz="1800" dirty="0"/>
              <a:t>) populace kořisti (N</a:t>
            </a:r>
            <a:r>
              <a:rPr lang="cs-CZ" altLang="en-US" sz="1800" baseline="-25000" dirty="0"/>
              <a:t>K</a:t>
            </a:r>
            <a:r>
              <a:rPr lang="cs-CZ" altLang="en-US" sz="1800" dirty="0"/>
              <a:t>) dravcem (N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bude označen α</a:t>
            </a:r>
            <a:r>
              <a:rPr lang="cs-CZ" altLang="en-US" sz="1800" baseline="-25000" dirty="0"/>
              <a:t>K,P</a:t>
            </a:r>
            <a:r>
              <a:rPr lang="cs-CZ" altLang="en-US" sz="1800" dirty="0"/>
              <a:t>, celkové snížení přírůstku tedy bude rovno α</a:t>
            </a:r>
            <a:r>
              <a:rPr lang="cs-CZ" altLang="en-US" sz="1800" baseline="-25000" dirty="0"/>
              <a:t>K,P</a:t>
            </a:r>
            <a:r>
              <a:rPr lang="cs-CZ" altLang="en-US" sz="1800" dirty="0"/>
              <a:t> × N</a:t>
            </a:r>
            <a:r>
              <a:rPr lang="cs-CZ" altLang="en-US" sz="1800" baseline="-25000" dirty="0"/>
              <a:t>P.</a:t>
            </a:r>
          </a:p>
          <a:p>
            <a:pPr lvl="1"/>
            <a:r>
              <a:rPr lang="cs-CZ" altLang="en-US" sz="1800" dirty="0"/>
              <a:t>Koeficient zvětšení úživnosti (K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populace dravce (N</a:t>
            </a:r>
            <a:r>
              <a:rPr lang="cs-CZ" altLang="en-US" sz="1800" baseline="-25000" dirty="0"/>
              <a:t>P</a:t>
            </a:r>
            <a:r>
              <a:rPr lang="cs-CZ" altLang="en-US" sz="1800" dirty="0"/>
              <a:t>) kořistí (N</a:t>
            </a:r>
            <a:r>
              <a:rPr lang="cs-CZ" altLang="en-US" sz="1800" baseline="-25000" dirty="0"/>
              <a:t>K</a:t>
            </a:r>
            <a:r>
              <a:rPr lang="cs-CZ" altLang="en-US" sz="1800" dirty="0"/>
              <a:t>) bude označen </a:t>
            </a:r>
            <a:r>
              <a:rPr lang="el-GR" altLang="en-US" sz="1800" dirty="0"/>
              <a:t>γ</a:t>
            </a:r>
            <a:r>
              <a:rPr lang="cs-CZ" altLang="en-US" sz="1800" baseline="-25000" dirty="0"/>
              <a:t>P,K</a:t>
            </a:r>
            <a:r>
              <a:rPr lang="cs-CZ" altLang="en-US" sz="1800" dirty="0"/>
              <a:t>, celkové zvýšení úživnosti tedy bude rovno </a:t>
            </a:r>
            <a:r>
              <a:rPr lang="el-GR" altLang="en-US" sz="1800" dirty="0"/>
              <a:t>γ</a:t>
            </a:r>
            <a:r>
              <a:rPr lang="cs-CZ" altLang="en-US" sz="1800" baseline="-25000" dirty="0"/>
              <a:t>P,K</a:t>
            </a:r>
            <a:r>
              <a:rPr lang="cs-CZ" altLang="en-US" sz="1800" dirty="0"/>
              <a:t> × N</a:t>
            </a:r>
            <a:r>
              <a:rPr lang="cs-CZ" altLang="en-US" sz="1800" baseline="-25000" dirty="0"/>
              <a:t>K.</a:t>
            </a:r>
            <a:endParaRPr lang="cs-CZ" altLang="en-US" sz="2000" baseline="-25000" dirty="0"/>
          </a:p>
          <a:p>
            <a:r>
              <a:rPr lang="cs-CZ" altLang="en-US" sz="2200" dirty="0"/>
              <a:t>Rozhodněte, kdy půjde o specializovaného a kdy půjde o nespecializovaného predátora v souvislosti s nastavením parametrů modelu.</a:t>
            </a:r>
          </a:p>
          <a:p>
            <a:r>
              <a:rPr lang="cs-CZ" altLang="en-US" sz="2200" dirty="0"/>
              <a:t>Proveďte řešení modelu a pokuste se řešení vyšetřit (na jakých hodnotách se populace (ne)ustálí pro dané hodnoty parametrů a počátečních podmínek, za jakých podmínek populace (ne)vymřou apod.).</a:t>
            </a:r>
          </a:p>
          <a:p>
            <a:r>
              <a:rPr lang="cs-CZ" altLang="en-US" sz="2200" dirty="0"/>
              <a:t>Registrace Metacentrum + stáhnout </a:t>
            </a:r>
            <a:r>
              <a:rPr lang="cs-CZ" altLang="en-US" sz="2200" dirty="0" err="1"/>
              <a:t>PSPad</a:t>
            </a:r>
            <a:r>
              <a:rPr lang="cs-CZ" altLang="en-US" sz="2200" dirty="0"/>
              <a:t>.</a:t>
            </a:r>
          </a:p>
          <a:p>
            <a:endParaRPr lang="cs-CZ" altLang="en-US" sz="2000" dirty="0"/>
          </a:p>
          <a:p>
            <a:pPr lvl="1"/>
            <a:endParaRPr lang="cs-CZ" altLang="en-US" sz="1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5 </a:t>
            </a:r>
            <a:r>
              <a:rPr lang="cs-CZ" sz="2000" dirty="0"/>
              <a:t>(do 22. 11. 2021)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476514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6355</TotalTime>
  <Words>479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Administrativní</vt:lpstr>
      <vt:lpstr>9. Modely dravec-kořist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197</cp:revision>
  <dcterms:created xsi:type="dcterms:W3CDTF">2011-03-03T07:28:24Z</dcterms:created>
  <dcterms:modified xsi:type="dcterms:W3CDTF">2021-11-08T08:01:00Z</dcterms:modified>
</cp:coreProperties>
</file>