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87" r:id="rId3"/>
    <p:sldId id="291" r:id="rId4"/>
    <p:sldId id="288" r:id="rId5"/>
    <p:sldId id="289" r:id="rId6"/>
    <p:sldId id="290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48348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systém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Maticové populační modely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Společenstva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82739"/>
              </p:ext>
            </p:extLst>
          </p:nvPr>
        </p:nvGraphicFramePr>
        <p:xfrm>
          <a:off x="467545" y="1628800"/>
          <a:ext cx="8208910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První populace je vůči druhé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amenzál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komenzál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 i: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Vzájemné ovlivňování populací budeme modelovat tak, že růstový koeficient i-té populace </a:t>
                </a:r>
                <a:r>
                  <a:rPr lang="cs-CZ" altLang="en-US" sz="2400" dirty="0" err="1"/>
                  <a:t>r</a:t>
                </a:r>
                <a:r>
                  <a:rPr lang="cs-CZ" altLang="en-US" sz="2400" baseline="-25000" dirty="0" err="1"/>
                  <a:t>i</a:t>
                </a:r>
                <a:r>
                  <a:rPr lang="cs-CZ" altLang="en-US" sz="2400" dirty="0"/>
                  <a:t> závisí na velikostech všech populací tvořících společenstvo (včetně i-té), tedy: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dirty="0"/>
                  <a:t>půjde o systém tzv. Lotka-</a:t>
                </a:r>
                <a:r>
                  <a:rPr lang="cs-CZ" altLang="en-US" sz="2400" dirty="0" err="1"/>
                  <a:t>Volterrových</a:t>
                </a:r>
                <a:r>
                  <a:rPr lang="cs-CZ" altLang="en-US" sz="2400" dirty="0"/>
                  <a:t> rovnic.</a:t>
                </a:r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329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856983" cy="4896396"/>
          </a:xfrm>
          <a:noFill/>
        </p:spPr>
        <p:txBody>
          <a:bodyPr/>
          <a:lstStyle/>
          <a:p>
            <a:r>
              <a:rPr lang="cs-CZ" altLang="en-US" sz="2400" dirty="0"/>
              <a:t>Interpretace koeficientů </a:t>
            </a:r>
            <a:r>
              <a:rPr lang="cs-CZ" altLang="en-US" sz="2400" dirty="0" err="1"/>
              <a:t>a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, 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je následující:</a:t>
            </a:r>
          </a:p>
          <a:p>
            <a:pPr lvl="1" defTabSz="985838"/>
            <a:r>
              <a:rPr lang="cs-CZ" sz="2400" dirty="0" err="1"/>
              <a:t>a</a:t>
            </a:r>
            <a:r>
              <a:rPr lang="cs-CZ" sz="2400" baseline="-25000" dirty="0" err="1"/>
              <a:t>i</a:t>
            </a:r>
            <a:r>
              <a:rPr lang="cs-CZ" sz="2400" dirty="0"/>
              <a:t>:	v</a:t>
            </a:r>
            <a:r>
              <a:rPr lang="en-US" sz="2400" dirty="0"/>
              <a:t>nit</a:t>
            </a:r>
            <a:r>
              <a:rPr lang="cs-CZ" sz="2400" dirty="0"/>
              <a:t>ř</a:t>
            </a:r>
            <a:r>
              <a:rPr lang="en-US" sz="2400" dirty="0" err="1"/>
              <a:t>ní</a:t>
            </a:r>
            <a:r>
              <a:rPr lang="en-US" sz="2400" dirty="0"/>
              <a:t> </a:t>
            </a:r>
            <a:r>
              <a:rPr lang="en-US" sz="2400" dirty="0" err="1"/>
              <a:t>koe</a:t>
            </a:r>
            <a:r>
              <a:rPr lang="cs-CZ" sz="2400" dirty="0" err="1"/>
              <a:t>fi</a:t>
            </a:r>
            <a:r>
              <a:rPr lang="en-US" sz="2400" dirty="0" err="1"/>
              <a:t>cient</a:t>
            </a:r>
            <a:r>
              <a:rPr lang="en-US" sz="2400" dirty="0"/>
              <a:t> r</a:t>
            </a:r>
            <a:r>
              <a:rPr lang="cs-CZ" sz="2400" dirty="0"/>
              <a:t>ů</a:t>
            </a:r>
            <a:r>
              <a:rPr lang="en-US" sz="2400" dirty="0" err="1"/>
              <a:t>stu</a:t>
            </a:r>
            <a:r>
              <a:rPr lang="en-US" sz="2400" dirty="0"/>
              <a:t> </a:t>
            </a:r>
            <a:r>
              <a:rPr lang="en-US" sz="2400" dirty="0" err="1"/>
              <a:t>i-té</a:t>
            </a:r>
            <a:r>
              <a:rPr lang="en-US" sz="2400" dirty="0"/>
              <a:t> populace.</a:t>
            </a:r>
            <a:r>
              <a:rPr lang="cs-CZ" sz="2400" dirty="0"/>
              <a:t> </a:t>
            </a:r>
            <a:r>
              <a:rPr lang="en-US" sz="2400" dirty="0" err="1"/>
              <a:t>Pokud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&gt; 0,</a:t>
            </a:r>
            <a:r>
              <a:rPr lang="cs-CZ" sz="2400" dirty="0"/>
              <a:t> </a:t>
            </a:r>
            <a:r>
              <a:rPr lang="en-US" sz="2400" dirty="0" err="1"/>
              <a:t>izolovaná</a:t>
            </a:r>
            <a:r>
              <a:rPr lang="cs-CZ" sz="2400" dirty="0"/>
              <a:t> </a:t>
            </a:r>
            <a:r>
              <a:rPr lang="en-US" sz="2400" dirty="0" err="1"/>
              <a:t>i-tá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en-US" sz="2400" dirty="0"/>
              <a:t> </a:t>
            </a:r>
            <a:r>
              <a:rPr lang="en-US" sz="2400" dirty="0" err="1"/>
              <a:t>rostla</a:t>
            </a:r>
            <a:r>
              <a:rPr lang="en-US" sz="2400" dirty="0"/>
              <a:t>,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&lt; 0, </a:t>
            </a:r>
            <a:r>
              <a:rPr lang="en-US" sz="2400" dirty="0" err="1"/>
              <a:t>izolovaná</a:t>
            </a:r>
            <a:r>
              <a:rPr lang="en-US" sz="2400" dirty="0"/>
              <a:t> </a:t>
            </a:r>
            <a:r>
              <a:rPr lang="en-US" sz="2400" dirty="0" err="1"/>
              <a:t>i-tá</a:t>
            </a:r>
            <a:r>
              <a:rPr lang="en-US" sz="2400" dirty="0"/>
              <a:t> 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cs-CZ" sz="2400" dirty="0"/>
              <a:t> </a:t>
            </a:r>
            <a:r>
              <a:rPr lang="en-US" sz="2400" dirty="0" err="1"/>
              <a:t>vymírala</a:t>
            </a:r>
            <a:r>
              <a:rPr lang="cs-CZ" sz="2400" dirty="0"/>
              <a:t>.</a:t>
            </a:r>
          </a:p>
          <a:p>
            <a:pPr lvl="1" defTabSz="985838"/>
            <a:r>
              <a:rPr lang="cs-CZ" altLang="en-US" sz="2400" b="0" dirty="0" err="1"/>
              <a:t>b</a:t>
            </a:r>
            <a:r>
              <a:rPr lang="cs-CZ" altLang="en-US" sz="2400" b="0" baseline="-25000" dirty="0" err="1"/>
              <a:t>i,i</a:t>
            </a:r>
            <a:r>
              <a:rPr lang="cs-CZ" altLang="en-US" sz="2400" b="0" dirty="0"/>
              <a:t>:</a:t>
            </a:r>
            <a:r>
              <a:rPr lang="cs-CZ" altLang="en-US" sz="2400" dirty="0"/>
              <a:t>	síla vnitrodruhové konkurence nebo kooperace. Pokud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baseline="-25000" dirty="0"/>
              <a:t> </a:t>
            </a:r>
            <a:r>
              <a:rPr lang="cs-CZ" altLang="en-US" sz="2400" dirty="0"/>
              <a:t>&lt; 0, jedná se o vnitrodruhovou konkurenci, pokud 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dirty="0"/>
              <a:t> &gt; 0, jedná se o vnitrodruhovou kooperaci.</a:t>
            </a:r>
          </a:p>
          <a:p>
            <a:pPr lvl="1" defTabSz="985838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:	síla vlivu j-té populace na růst i-té.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=−1,5</m:t>
                    </m:r>
                  </m:oMath>
                </a14:m>
                <a:endParaRPr lang="cs-CZ" altLang="en-US" sz="24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−0,0001;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−0,02; 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−0,01;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</TotalTime>
  <Words>514</Words>
  <Application>Microsoft Office PowerPoint</Application>
  <PresentationFormat>Předvádění na obrazovce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10. Společenstva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205</cp:revision>
  <dcterms:created xsi:type="dcterms:W3CDTF">2011-03-03T07:28:24Z</dcterms:created>
  <dcterms:modified xsi:type="dcterms:W3CDTF">2020-12-07T08:06:38Z</dcterms:modified>
</cp:coreProperties>
</file>