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650" r:id="rId5"/>
    <p:sldMasterId id="2147483701" r:id="rId6"/>
    <p:sldMasterId id="2147483704" r:id="rId7"/>
  </p:sldMasterIdLst>
  <p:notesMasterIdLst>
    <p:notesMasterId r:id="rId96"/>
  </p:notesMasterIdLst>
  <p:handoutMasterIdLst>
    <p:handoutMasterId r:id="rId97"/>
  </p:handoutMasterIdLst>
  <p:sldIdLst>
    <p:sldId id="256" r:id="rId8"/>
    <p:sldId id="259" r:id="rId9"/>
    <p:sldId id="263" r:id="rId10"/>
    <p:sldId id="260" r:id="rId11"/>
    <p:sldId id="261" r:id="rId12"/>
    <p:sldId id="262" r:id="rId13"/>
    <p:sldId id="264"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 id="280" r:id="rId27"/>
    <p:sldId id="281" r:id="rId28"/>
    <p:sldId id="285" r:id="rId29"/>
    <p:sldId id="283" r:id="rId30"/>
    <p:sldId id="282" r:id="rId31"/>
    <p:sldId id="286" r:id="rId32"/>
    <p:sldId id="287" r:id="rId33"/>
    <p:sldId id="289" r:id="rId34"/>
    <p:sldId id="290" r:id="rId35"/>
    <p:sldId id="291" r:id="rId36"/>
    <p:sldId id="292" r:id="rId37"/>
    <p:sldId id="293" r:id="rId38"/>
    <p:sldId id="294" r:id="rId39"/>
    <p:sldId id="295" r:id="rId40"/>
    <p:sldId id="296" r:id="rId41"/>
    <p:sldId id="297" r:id="rId42"/>
    <p:sldId id="299" r:id="rId43"/>
    <p:sldId id="300" r:id="rId44"/>
    <p:sldId id="301" r:id="rId45"/>
    <p:sldId id="303" r:id="rId46"/>
    <p:sldId id="304" r:id="rId47"/>
    <p:sldId id="302" r:id="rId48"/>
    <p:sldId id="436" r:id="rId49"/>
    <p:sldId id="437" r:id="rId50"/>
    <p:sldId id="305" r:id="rId51"/>
    <p:sldId id="306" r:id="rId52"/>
    <p:sldId id="307" r:id="rId53"/>
    <p:sldId id="308" r:id="rId54"/>
    <p:sldId id="438" r:id="rId55"/>
    <p:sldId id="346" r:id="rId56"/>
    <p:sldId id="347" r:id="rId57"/>
    <p:sldId id="348" r:id="rId58"/>
    <p:sldId id="349" r:id="rId59"/>
    <p:sldId id="350" r:id="rId60"/>
    <p:sldId id="439" r:id="rId61"/>
    <p:sldId id="440" r:id="rId62"/>
    <p:sldId id="441" r:id="rId63"/>
    <p:sldId id="442" r:id="rId64"/>
    <p:sldId id="314" r:id="rId65"/>
    <p:sldId id="315" r:id="rId66"/>
    <p:sldId id="316" r:id="rId67"/>
    <p:sldId id="317" r:id="rId68"/>
    <p:sldId id="318" r:id="rId69"/>
    <p:sldId id="319" r:id="rId70"/>
    <p:sldId id="320" r:id="rId71"/>
    <p:sldId id="321" r:id="rId72"/>
    <p:sldId id="326" r:id="rId73"/>
    <p:sldId id="443" r:id="rId74"/>
    <p:sldId id="444" r:id="rId75"/>
    <p:sldId id="327" r:id="rId76"/>
    <p:sldId id="328" r:id="rId77"/>
    <p:sldId id="330" r:id="rId78"/>
    <p:sldId id="334" r:id="rId79"/>
    <p:sldId id="445" r:id="rId80"/>
    <p:sldId id="375" r:id="rId81"/>
    <p:sldId id="376" r:id="rId82"/>
    <p:sldId id="377" r:id="rId83"/>
    <p:sldId id="396" r:id="rId84"/>
    <p:sldId id="379" r:id="rId85"/>
    <p:sldId id="380" r:id="rId86"/>
    <p:sldId id="388" r:id="rId87"/>
    <p:sldId id="397" r:id="rId88"/>
    <p:sldId id="360" r:id="rId89"/>
    <p:sldId id="361" r:id="rId90"/>
    <p:sldId id="362" r:id="rId91"/>
    <p:sldId id="363" r:id="rId92"/>
    <p:sldId id="374" r:id="rId93"/>
    <p:sldId id="446" r:id="rId94"/>
    <p:sldId id="431" r:id="rId9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39" userDrawn="1">
          <p15:clr>
            <a:srgbClr val="A4A3A4"/>
          </p15:clr>
        </p15:guide>
        <p15:guide id="2" orient="horz" pos="1275" userDrawn="1">
          <p15:clr>
            <a:srgbClr val="A4A3A4"/>
          </p15:clr>
        </p15:guide>
        <p15:guide id="3" orient="horz" pos="709" userDrawn="1">
          <p15:clr>
            <a:srgbClr val="A4A3A4"/>
          </p15:clr>
        </p15:guide>
        <p15:guide id="6" pos="415" userDrawn="1">
          <p15:clr>
            <a:srgbClr val="A4A3A4"/>
          </p15:clr>
        </p15:guide>
        <p15:guide id="7" pos="7224" userDrawn="1">
          <p15:clr>
            <a:srgbClr val="A4A3A4"/>
          </p15:clr>
        </p15:guide>
        <p15:guide id="8" pos="824" userDrawn="1">
          <p15:clr>
            <a:srgbClr val="A4A3A4"/>
          </p15:clr>
        </p15:guide>
        <p15:guide id="9" pos="3681" userDrawn="1">
          <p15:clr>
            <a:srgbClr val="A4A3A4"/>
          </p15:clr>
        </p15:guide>
        <p15:guide id="10" pos="395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5AC8AF"/>
    <a:srgbClr val="46C8FF"/>
    <a:srgbClr val="0095D3"/>
    <a:srgbClr val="00AF3F"/>
    <a:srgbClr val="008C78"/>
    <a:srgbClr val="F01928"/>
    <a:srgbClr val="9100DC"/>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65317" autoAdjust="0"/>
  </p:normalViewPr>
  <p:slideViewPr>
    <p:cSldViewPr snapToGrid="0">
      <p:cViewPr varScale="1">
        <p:scale>
          <a:sx n="43" d="100"/>
          <a:sy n="43" d="100"/>
        </p:scale>
        <p:origin x="652" y="84"/>
      </p:cViewPr>
      <p:guideLst>
        <p:guide orient="horz" pos="1139"/>
        <p:guide orient="horz" pos="1275"/>
        <p:guide orient="horz" pos="709"/>
        <p:guide pos="415"/>
        <p:guide pos="7224"/>
        <p:guide pos="824"/>
        <p:guide pos="3681"/>
        <p:guide pos="3953"/>
      </p:guideLst>
    </p:cSldViewPr>
  </p:slideViewPr>
  <p:notesTextViewPr>
    <p:cViewPr>
      <p:scale>
        <a:sx n="3" d="2"/>
        <a:sy n="3" d="2"/>
      </p:scale>
      <p:origin x="0" y="0"/>
    </p:cViewPr>
  </p:notesTextViewPr>
  <p:sorterViewPr>
    <p:cViewPr>
      <p:scale>
        <a:sx n="87" d="100"/>
        <a:sy n="87"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s://cs.wikipedia.org/wiki/Vodn%C3%AD_p%C3%A1ra" TargetMode="External"/><Relationship Id="rId3" Type="http://schemas.openxmlformats.org/officeDocument/2006/relationships/hyperlink" Target="https://cs.wikipedia.org/wiki/Teplota" TargetMode="External"/><Relationship Id="rId7" Type="http://schemas.openxmlformats.org/officeDocument/2006/relationships/hyperlink" Target="https://cs.wikipedia.org/wiki/Kapaln%C4%9Bn%C3%AD"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s://cs.wikipedia.org/wiki/Relativn%C3%AD_vlhkost_vzduchu" TargetMode="External"/><Relationship Id="rId5" Type="http://schemas.openxmlformats.org/officeDocument/2006/relationships/hyperlink" Target="https://cs.wikipedia.org/wiki/Voda" TargetMode="External"/><Relationship Id="rId4" Type="http://schemas.openxmlformats.org/officeDocument/2006/relationships/hyperlink" Target="https://cs.wikipedia.org/wiki/Vzduch" TargetMode="External"/><Relationship Id="rId9" Type="http://schemas.openxmlformats.org/officeDocument/2006/relationships/hyperlink" Target="https://cs.wikipedia.org/wiki/Absolutn%C3%AD_vlhkost_vzduchu"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cs.wikipedia.org/wiki/Kondenza%C4%8Dn%C3%AD_j%C3%A1dro"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65108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43BEC5EE-9802-4C0A-A78F-A336258933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D719BB6-09AF-4F00-901F-DD24F96CBD99}" type="slidenum">
              <a:rPr lang="hu-HU" altLang="cs-CZ">
                <a:latin typeface="Times New Roman" panose="02020603050405020304" pitchFamily="18" charset="0"/>
              </a:rPr>
              <a:pPr eaLnBrk="1" hangingPunct="1">
                <a:spcBef>
                  <a:spcPct val="0"/>
                </a:spcBef>
              </a:pPr>
              <a:t>11</a:t>
            </a:fld>
            <a:endParaRPr lang="hu-HU" altLang="cs-CZ">
              <a:latin typeface="Times New Roman" panose="02020603050405020304" pitchFamily="18" charset="0"/>
            </a:endParaRPr>
          </a:p>
        </p:txBody>
      </p:sp>
      <p:sp>
        <p:nvSpPr>
          <p:cNvPr id="198659" name="Rectangle 2">
            <a:extLst>
              <a:ext uri="{FF2B5EF4-FFF2-40B4-BE49-F238E27FC236}">
                <a16:creationId xmlns:a16="http://schemas.microsoft.com/office/drawing/2014/main" id="{CFCF536E-825F-470D-AC3B-3A26C8790A5C}"/>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8F6A7321-1BFA-4937-A7FF-957D793F94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03348553-71BB-4953-9D7B-B799DB3E10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37B75F5-7973-4786-AC66-CD17B5585E89}" type="slidenum">
              <a:rPr lang="hu-HU" altLang="cs-CZ">
                <a:latin typeface="Times New Roman" panose="02020603050405020304" pitchFamily="18" charset="0"/>
              </a:rPr>
              <a:pPr eaLnBrk="1" hangingPunct="1">
                <a:spcBef>
                  <a:spcPct val="0"/>
                </a:spcBef>
              </a:pPr>
              <a:t>12</a:t>
            </a:fld>
            <a:endParaRPr lang="hu-HU" altLang="cs-CZ">
              <a:latin typeface="Times New Roman" panose="02020603050405020304" pitchFamily="18" charset="0"/>
            </a:endParaRPr>
          </a:p>
        </p:txBody>
      </p:sp>
      <p:sp>
        <p:nvSpPr>
          <p:cNvPr id="199683" name="Rectangle 2">
            <a:extLst>
              <a:ext uri="{FF2B5EF4-FFF2-40B4-BE49-F238E27FC236}">
                <a16:creationId xmlns:a16="http://schemas.microsoft.com/office/drawing/2014/main" id="{872DE084-A334-42F5-A91C-B0E78619FA98}"/>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281129C8-9644-4F7D-B3D5-15B2E064FA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9A87A72C-B3A7-43F0-93C2-989CA8F009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711033D-942F-4E75-BFA0-53ADB2BC2B7A}" type="slidenum">
              <a:rPr lang="hu-HU" altLang="cs-CZ">
                <a:latin typeface="Times New Roman" panose="02020603050405020304" pitchFamily="18" charset="0"/>
              </a:rPr>
              <a:pPr eaLnBrk="1" hangingPunct="1">
                <a:spcBef>
                  <a:spcPct val="0"/>
                </a:spcBef>
              </a:pPr>
              <a:t>13</a:t>
            </a:fld>
            <a:endParaRPr lang="hu-HU" altLang="cs-CZ">
              <a:latin typeface="Times New Roman" panose="02020603050405020304" pitchFamily="18" charset="0"/>
            </a:endParaRPr>
          </a:p>
        </p:txBody>
      </p:sp>
      <p:sp>
        <p:nvSpPr>
          <p:cNvPr id="200707" name="Rectangle 2">
            <a:extLst>
              <a:ext uri="{FF2B5EF4-FFF2-40B4-BE49-F238E27FC236}">
                <a16:creationId xmlns:a16="http://schemas.microsoft.com/office/drawing/2014/main" id="{78F5CC0F-A5C0-406B-9D70-453179D34683}"/>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C4B970F1-DC64-40F4-8FF9-C47AA2F504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31F1B091-95CA-4247-9C6A-3D85556347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2B595A9-601F-4637-956D-5DF26157CD63}" type="slidenum">
              <a:rPr lang="hu-HU" altLang="cs-CZ">
                <a:latin typeface="Times New Roman" panose="02020603050405020304" pitchFamily="18" charset="0"/>
              </a:rPr>
              <a:pPr eaLnBrk="1" hangingPunct="1">
                <a:spcBef>
                  <a:spcPct val="0"/>
                </a:spcBef>
              </a:pPr>
              <a:t>19</a:t>
            </a:fld>
            <a:endParaRPr lang="hu-HU" altLang="cs-CZ">
              <a:latin typeface="Times New Roman" panose="02020603050405020304" pitchFamily="18" charset="0"/>
            </a:endParaRPr>
          </a:p>
        </p:txBody>
      </p:sp>
      <p:sp>
        <p:nvSpPr>
          <p:cNvPr id="201731" name="Rectangle 2">
            <a:extLst>
              <a:ext uri="{FF2B5EF4-FFF2-40B4-BE49-F238E27FC236}">
                <a16:creationId xmlns:a16="http://schemas.microsoft.com/office/drawing/2014/main" id="{9B684714-1101-4FFD-95A2-6A6C5F6A7291}"/>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092A6CF8-5AA6-4F24-BC8E-559668A733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E0B0A00A-A800-4F58-B4C6-E6419F139B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646DCF9-04A9-42D4-B0B5-535D6E67A8C0}" type="slidenum">
              <a:rPr lang="hu-HU" altLang="cs-CZ">
                <a:latin typeface="Times New Roman" panose="02020603050405020304" pitchFamily="18" charset="0"/>
              </a:rPr>
              <a:pPr eaLnBrk="1" hangingPunct="1">
                <a:spcBef>
                  <a:spcPct val="0"/>
                </a:spcBef>
              </a:pPr>
              <a:t>20</a:t>
            </a:fld>
            <a:endParaRPr lang="hu-HU" altLang="cs-CZ">
              <a:latin typeface="Times New Roman" panose="02020603050405020304" pitchFamily="18" charset="0"/>
            </a:endParaRPr>
          </a:p>
        </p:txBody>
      </p:sp>
      <p:sp>
        <p:nvSpPr>
          <p:cNvPr id="202755" name="Rectangle 2">
            <a:extLst>
              <a:ext uri="{FF2B5EF4-FFF2-40B4-BE49-F238E27FC236}">
                <a16:creationId xmlns:a16="http://schemas.microsoft.com/office/drawing/2014/main" id="{ADC9990D-709C-404C-9819-3D4D35162435}"/>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4C6655BC-96CE-4F37-B022-3B2A9C0193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C2F01144-ED8D-4C9E-8D41-1E25104BDA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6C4F51F-BAC6-43EC-828D-9EFBBCFB55EC}" type="slidenum">
              <a:rPr lang="hu-HU" altLang="cs-CZ">
                <a:latin typeface="Times New Roman" panose="02020603050405020304" pitchFamily="18" charset="0"/>
              </a:rPr>
              <a:pPr eaLnBrk="1" hangingPunct="1">
                <a:spcBef>
                  <a:spcPct val="0"/>
                </a:spcBef>
              </a:pPr>
              <a:t>21</a:t>
            </a:fld>
            <a:endParaRPr lang="hu-HU" altLang="cs-CZ">
              <a:latin typeface="Times New Roman" panose="02020603050405020304" pitchFamily="18" charset="0"/>
            </a:endParaRPr>
          </a:p>
        </p:txBody>
      </p:sp>
      <p:sp>
        <p:nvSpPr>
          <p:cNvPr id="203779" name="Rectangle 2">
            <a:extLst>
              <a:ext uri="{FF2B5EF4-FFF2-40B4-BE49-F238E27FC236}">
                <a16:creationId xmlns:a16="http://schemas.microsoft.com/office/drawing/2014/main" id="{75E77F73-6B6C-4B66-9961-FEB16187A780}"/>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D4890D4D-7D13-4A69-B4AC-6C23130C47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CE8216D6-4CF5-47AB-8A5B-BA74AEFBB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A5D62DC-6B2D-41D8-9BE6-BB65259590FF}" type="slidenum">
              <a:rPr lang="hu-HU" altLang="cs-CZ">
                <a:latin typeface="Times New Roman" panose="02020603050405020304" pitchFamily="18" charset="0"/>
              </a:rPr>
              <a:pPr eaLnBrk="1" hangingPunct="1">
                <a:spcBef>
                  <a:spcPct val="0"/>
                </a:spcBef>
              </a:pPr>
              <a:t>22</a:t>
            </a:fld>
            <a:endParaRPr lang="hu-HU" altLang="cs-CZ">
              <a:latin typeface="Times New Roman" panose="02020603050405020304" pitchFamily="18" charset="0"/>
            </a:endParaRPr>
          </a:p>
        </p:txBody>
      </p:sp>
      <p:sp>
        <p:nvSpPr>
          <p:cNvPr id="207875" name="Rectangle 2">
            <a:extLst>
              <a:ext uri="{FF2B5EF4-FFF2-40B4-BE49-F238E27FC236}">
                <a16:creationId xmlns:a16="http://schemas.microsoft.com/office/drawing/2014/main" id="{78696FC1-8B42-4939-88D3-872DEFB6C69A}"/>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9424E22B-C02A-438E-8D62-F7BD02F95F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E65FA04B-3E48-46A7-A737-EA7F18B5B3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766D361-5C3B-43A9-8606-000C89228433}" type="slidenum">
              <a:rPr lang="hu-HU" altLang="cs-CZ">
                <a:latin typeface="Times New Roman" panose="02020603050405020304" pitchFamily="18" charset="0"/>
              </a:rPr>
              <a:pPr eaLnBrk="1" hangingPunct="1">
                <a:spcBef>
                  <a:spcPct val="0"/>
                </a:spcBef>
              </a:pPr>
              <a:t>23</a:t>
            </a:fld>
            <a:endParaRPr lang="hu-HU" altLang="cs-CZ">
              <a:latin typeface="Times New Roman" panose="02020603050405020304" pitchFamily="18" charset="0"/>
            </a:endParaRPr>
          </a:p>
        </p:txBody>
      </p:sp>
      <p:sp>
        <p:nvSpPr>
          <p:cNvPr id="205827" name="Rectangle 2">
            <a:extLst>
              <a:ext uri="{FF2B5EF4-FFF2-40B4-BE49-F238E27FC236}">
                <a16:creationId xmlns:a16="http://schemas.microsoft.com/office/drawing/2014/main" id="{831629FF-A35C-4E95-8FFC-1DE719D764B7}"/>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C00FCB7D-7282-415D-AF93-71BADA217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C9A84E8F-4CD8-4E8E-8E04-FCF8F9089D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0E515FC-CCBB-4BCA-A85B-BD915110258A}" type="slidenum">
              <a:rPr lang="hu-HU" altLang="cs-CZ">
                <a:latin typeface="Times New Roman" panose="02020603050405020304" pitchFamily="18" charset="0"/>
              </a:rPr>
              <a:pPr eaLnBrk="1" hangingPunct="1">
                <a:spcBef>
                  <a:spcPct val="0"/>
                </a:spcBef>
              </a:pPr>
              <a:t>24</a:t>
            </a:fld>
            <a:endParaRPr lang="hu-HU" altLang="cs-CZ">
              <a:latin typeface="Times New Roman" panose="02020603050405020304" pitchFamily="18" charset="0"/>
            </a:endParaRPr>
          </a:p>
        </p:txBody>
      </p:sp>
      <p:sp>
        <p:nvSpPr>
          <p:cNvPr id="204803" name="Rectangle 2">
            <a:extLst>
              <a:ext uri="{FF2B5EF4-FFF2-40B4-BE49-F238E27FC236}">
                <a16:creationId xmlns:a16="http://schemas.microsoft.com/office/drawing/2014/main" id="{43707C94-0AE2-4DAD-98FF-3BC3FA267B0C}"/>
              </a:ext>
            </a:extLst>
          </p:cNvPr>
          <p:cNvSpPr>
            <a:spLocks noGrp="1" noRot="1" noChangeAspect="1" noChangeArrowheads="1" noTextEdit="1"/>
          </p:cNvSpPr>
          <p:nvPr>
            <p:ph type="sldImg"/>
          </p:nvPr>
        </p:nvSpPr>
        <p:spPr>
          <a:ln/>
        </p:spPr>
      </p:sp>
      <p:sp>
        <p:nvSpPr>
          <p:cNvPr id="204804" name="Rectangle 3">
            <a:extLst>
              <a:ext uri="{FF2B5EF4-FFF2-40B4-BE49-F238E27FC236}">
                <a16:creationId xmlns:a16="http://schemas.microsoft.com/office/drawing/2014/main" id="{995436BF-7AFF-412C-90CB-5E32826034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Ve své základní roli ochranného štítu pohlcuje atmosféra většinu kosmických paprsků z vesmíru a chrání organismy před jejich účinky. Také absorbuje většinu elektromagnetického záření ze slunce a umožňuje přenos významného množství záření pouze v oblastech 300–2500 nm (blízké ultrafialové, viditelné a blízké infračervené záření) a 0,01-40 m (rádiové vlny). Absorpcí elektromagnetického záření pod 300 nm filtruje atmosféra škodlivé ultrafialové záření, které by jinak bylo velmi škodlivé pro živé organismy. Atmosféra navíc stabilizuje teplotu Země, protože absorbuje velkou část infračerveného záření, kterým je absorbovaná sluneční energie znovu emitována do vesmíru a zabraňuje tak obrovským teplotním extrémům, které se vyskytují na planetách a měsících bez atmosféry.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22B4F350-623D-48EE-9218-39DF60E600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0D35C27-ED75-432A-B10F-B6DC37C20441}" type="slidenum">
              <a:rPr lang="hu-HU" altLang="cs-CZ">
                <a:latin typeface="Times New Roman" panose="02020603050405020304" pitchFamily="18" charset="0"/>
              </a:rPr>
              <a:pPr eaLnBrk="1" hangingPunct="1">
                <a:spcBef>
                  <a:spcPct val="0"/>
                </a:spcBef>
              </a:pPr>
              <a:t>25</a:t>
            </a:fld>
            <a:endParaRPr lang="hu-HU" altLang="cs-CZ">
              <a:latin typeface="Times New Roman" panose="02020603050405020304" pitchFamily="18" charset="0"/>
            </a:endParaRPr>
          </a:p>
        </p:txBody>
      </p:sp>
      <p:sp>
        <p:nvSpPr>
          <p:cNvPr id="208899" name="Rectangle 2">
            <a:extLst>
              <a:ext uri="{FF2B5EF4-FFF2-40B4-BE49-F238E27FC236}">
                <a16:creationId xmlns:a16="http://schemas.microsoft.com/office/drawing/2014/main" id="{C6DE9B35-0BF0-494C-9E8A-347D5CF540D2}"/>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E4F46FF8-26EE-4FF1-95EC-52DA249E1D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E95005D7-C286-46A6-95B1-721CFC1505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732CEAE-BB01-45F0-ABF6-C8DB706CAB21}" type="slidenum">
              <a:rPr lang="hu-HU" altLang="cs-CZ">
                <a:latin typeface="Times New Roman" panose="02020603050405020304" pitchFamily="18" charset="0"/>
              </a:rPr>
              <a:pPr eaLnBrk="1" hangingPunct="1">
                <a:spcBef>
                  <a:spcPct val="0"/>
                </a:spcBef>
              </a:pPr>
              <a:t>2</a:t>
            </a:fld>
            <a:endParaRPr lang="hu-HU" altLang="cs-CZ">
              <a:latin typeface="Times New Roman" panose="02020603050405020304" pitchFamily="18" charset="0"/>
            </a:endParaRPr>
          </a:p>
        </p:txBody>
      </p:sp>
      <p:sp>
        <p:nvSpPr>
          <p:cNvPr id="188419" name="Rectangle 2">
            <a:extLst>
              <a:ext uri="{FF2B5EF4-FFF2-40B4-BE49-F238E27FC236}">
                <a16:creationId xmlns:a16="http://schemas.microsoft.com/office/drawing/2014/main" id="{B295E84E-CF05-42ED-8D40-25F5DCD6B3FA}"/>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131B9080-6C70-4343-8C6E-170D789DEE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r>
              <a:rPr lang="en-US" dirty="0" err="1">
                <a:solidFill>
                  <a:srgbClr val="000000"/>
                </a:solidFill>
                <a:effectLst/>
              </a:rPr>
              <a:t>Atmosféra</a:t>
            </a:r>
            <a:r>
              <a:rPr lang="en-US" dirty="0">
                <a:solidFill>
                  <a:srgbClr val="000000"/>
                </a:solidFill>
                <a:effectLst/>
              </a:rPr>
              <a:t> je </a:t>
            </a:r>
            <a:r>
              <a:rPr lang="en-US" dirty="0" err="1">
                <a:solidFill>
                  <a:srgbClr val="000000"/>
                </a:solidFill>
                <a:effectLst/>
              </a:rPr>
              <a:t>ochrann</a:t>
            </a:r>
            <a:r>
              <a:rPr lang="sk-SK" dirty="0">
                <a:solidFill>
                  <a:srgbClr val="000000"/>
                </a:solidFill>
                <a:effectLst/>
              </a:rPr>
              <a:t>ý</a:t>
            </a:r>
            <a:r>
              <a:rPr lang="en-US" dirty="0">
                <a:solidFill>
                  <a:srgbClr val="000000"/>
                </a:solidFill>
                <a:effectLst/>
              </a:rPr>
              <a:t> </a:t>
            </a:r>
            <a:r>
              <a:rPr lang="sk-SK" dirty="0">
                <a:solidFill>
                  <a:srgbClr val="000000"/>
                </a:solidFill>
                <a:effectLst/>
              </a:rPr>
              <a:t>obal</a:t>
            </a:r>
            <a:r>
              <a:rPr lang="en-US" dirty="0">
                <a:solidFill>
                  <a:srgbClr val="000000"/>
                </a:solidFill>
                <a:effectLst/>
              </a:rPr>
              <a:t>, </a:t>
            </a:r>
            <a:r>
              <a:rPr lang="en-US" dirty="0" err="1">
                <a:solidFill>
                  <a:srgbClr val="000000"/>
                </a:solidFill>
                <a:effectLst/>
              </a:rPr>
              <a:t>která</a:t>
            </a:r>
            <a:r>
              <a:rPr lang="en-US" dirty="0">
                <a:solidFill>
                  <a:srgbClr val="000000"/>
                </a:solidFill>
                <a:effectLst/>
              </a:rPr>
              <a:t> </a:t>
            </a:r>
            <a:r>
              <a:rPr lang="en-US" dirty="0" err="1">
                <a:solidFill>
                  <a:srgbClr val="000000"/>
                </a:solidFill>
                <a:effectLst/>
              </a:rPr>
              <a:t>vyživuje</a:t>
            </a:r>
            <a:r>
              <a:rPr lang="en-US" dirty="0">
                <a:solidFill>
                  <a:srgbClr val="000000"/>
                </a:solidFill>
                <a:effectLst/>
              </a:rPr>
              <a:t> </a:t>
            </a:r>
            <a:r>
              <a:rPr lang="en-US" dirty="0" err="1">
                <a:solidFill>
                  <a:srgbClr val="000000"/>
                </a:solidFill>
                <a:effectLst/>
              </a:rPr>
              <a:t>život</a:t>
            </a:r>
            <a:r>
              <a:rPr lang="en-US" dirty="0">
                <a:solidFill>
                  <a:srgbClr val="000000"/>
                </a:solidFill>
                <a:effectLst/>
              </a:rPr>
              <a:t> </a:t>
            </a:r>
            <a:r>
              <a:rPr lang="en-US" dirty="0" err="1">
                <a:solidFill>
                  <a:srgbClr val="000000"/>
                </a:solidFill>
                <a:effectLst/>
              </a:rPr>
              <a:t>na</a:t>
            </a:r>
            <a:r>
              <a:rPr lang="en-US" dirty="0">
                <a:solidFill>
                  <a:srgbClr val="000000"/>
                </a:solidFill>
                <a:effectLst/>
              </a:rPr>
              <a:t> Zemi a </a:t>
            </a:r>
            <a:r>
              <a:rPr lang="en-US" dirty="0" err="1">
                <a:solidFill>
                  <a:srgbClr val="000000"/>
                </a:solidFill>
                <a:effectLst/>
              </a:rPr>
              <a:t>chrání</a:t>
            </a:r>
            <a:r>
              <a:rPr lang="en-US" dirty="0">
                <a:solidFill>
                  <a:srgbClr val="000000"/>
                </a:solidFill>
                <a:effectLst/>
              </a:rPr>
              <a:t> ji </a:t>
            </a:r>
            <a:r>
              <a:rPr lang="en-US" dirty="0" err="1">
                <a:solidFill>
                  <a:srgbClr val="000000"/>
                </a:solidFill>
                <a:effectLst/>
              </a:rPr>
              <a:t>před</a:t>
            </a:r>
            <a:r>
              <a:rPr lang="en-US" dirty="0">
                <a:solidFill>
                  <a:srgbClr val="000000"/>
                </a:solidFill>
                <a:effectLst/>
              </a:rPr>
              <a:t> </a:t>
            </a:r>
            <a:r>
              <a:rPr lang="en-US" dirty="0" err="1">
                <a:solidFill>
                  <a:srgbClr val="000000"/>
                </a:solidFill>
                <a:effectLst/>
              </a:rPr>
              <a:t>nepřátelským</a:t>
            </a:r>
            <a:r>
              <a:rPr lang="en-US" dirty="0">
                <a:solidFill>
                  <a:srgbClr val="000000"/>
                </a:solidFill>
                <a:effectLst/>
              </a:rPr>
              <a:t> </a:t>
            </a:r>
            <a:r>
              <a:rPr lang="en-US" dirty="0" err="1">
                <a:solidFill>
                  <a:srgbClr val="000000"/>
                </a:solidFill>
                <a:effectLst/>
              </a:rPr>
              <a:t>prostředím</a:t>
            </a:r>
            <a:r>
              <a:rPr lang="en-US" dirty="0">
                <a:solidFill>
                  <a:srgbClr val="000000"/>
                </a:solidFill>
                <a:effectLst/>
              </a:rPr>
              <a:t> </a:t>
            </a:r>
            <a:r>
              <a:rPr lang="en-US" dirty="0" err="1">
                <a:solidFill>
                  <a:srgbClr val="000000"/>
                </a:solidFill>
                <a:effectLst/>
              </a:rPr>
              <a:t>vesmíru</a:t>
            </a:r>
            <a:r>
              <a:rPr lang="en-US" dirty="0">
                <a:solidFill>
                  <a:srgbClr val="000000"/>
                </a:solidFill>
                <a:effectLst/>
              </a:rPr>
              <a:t>. </a:t>
            </a:r>
            <a:r>
              <a:rPr lang="en-US" dirty="0" err="1">
                <a:solidFill>
                  <a:srgbClr val="000000"/>
                </a:solidFill>
                <a:effectLst/>
              </a:rPr>
              <a:t>Atmosféra</a:t>
            </a:r>
            <a:r>
              <a:rPr lang="en-US" dirty="0">
                <a:solidFill>
                  <a:srgbClr val="000000"/>
                </a:solidFill>
                <a:effectLst/>
              </a:rPr>
              <a:t> je </a:t>
            </a:r>
            <a:r>
              <a:rPr lang="en-US" dirty="0" err="1">
                <a:solidFill>
                  <a:srgbClr val="000000"/>
                </a:solidFill>
                <a:effectLst/>
              </a:rPr>
              <a:t>zdrojem</a:t>
            </a:r>
            <a:r>
              <a:rPr lang="en-US" dirty="0">
                <a:solidFill>
                  <a:srgbClr val="000000"/>
                </a:solidFill>
                <a:effectLst/>
              </a:rPr>
              <a:t> </a:t>
            </a:r>
            <a:r>
              <a:rPr lang="en-US" dirty="0" err="1">
                <a:solidFill>
                  <a:srgbClr val="000000"/>
                </a:solidFill>
                <a:effectLst/>
              </a:rPr>
              <a:t>oxidu</a:t>
            </a:r>
            <a:r>
              <a:rPr lang="en-US" dirty="0">
                <a:solidFill>
                  <a:srgbClr val="000000"/>
                </a:solidFill>
                <a:effectLst/>
              </a:rPr>
              <a:t> </a:t>
            </a:r>
            <a:r>
              <a:rPr lang="en-US" dirty="0" err="1">
                <a:solidFill>
                  <a:srgbClr val="000000"/>
                </a:solidFill>
                <a:effectLst/>
              </a:rPr>
              <a:t>uhličitého</a:t>
            </a:r>
            <a:r>
              <a:rPr lang="en-US" dirty="0">
                <a:solidFill>
                  <a:srgbClr val="000000"/>
                </a:solidFill>
                <a:effectLst/>
              </a:rPr>
              <a:t> pro </a:t>
            </a:r>
            <a:r>
              <a:rPr lang="en-US" dirty="0" err="1">
                <a:solidFill>
                  <a:srgbClr val="000000"/>
                </a:solidFill>
                <a:effectLst/>
              </a:rPr>
              <a:t>fotosyntézu</a:t>
            </a:r>
            <a:r>
              <a:rPr lang="en-US" dirty="0">
                <a:solidFill>
                  <a:srgbClr val="000000"/>
                </a:solidFill>
                <a:effectLst/>
              </a:rPr>
              <a:t> </a:t>
            </a:r>
            <a:r>
              <a:rPr lang="en-US" dirty="0" err="1">
                <a:solidFill>
                  <a:srgbClr val="000000"/>
                </a:solidFill>
                <a:effectLst/>
              </a:rPr>
              <a:t>rostlin</a:t>
            </a:r>
            <a:r>
              <a:rPr lang="en-US" dirty="0">
                <a:solidFill>
                  <a:srgbClr val="000000"/>
                </a:solidFill>
                <a:effectLst/>
              </a:rPr>
              <a:t> a </a:t>
            </a:r>
            <a:r>
              <a:rPr lang="en-US" dirty="0" err="1">
                <a:solidFill>
                  <a:srgbClr val="000000"/>
                </a:solidFill>
                <a:effectLst/>
              </a:rPr>
              <a:t>kyslíku</a:t>
            </a:r>
            <a:r>
              <a:rPr lang="en-US" dirty="0">
                <a:solidFill>
                  <a:srgbClr val="000000"/>
                </a:solidFill>
                <a:effectLst/>
              </a:rPr>
              <a:t> pro </a:t>
            </a:r>
            <a:r>
              <a:rPr lang="en-US" dirty="0" err="1">
                <a:solidFill>
                  <a:srgbClr val="000000"/>
                </a:solidFill>
                <a:effectLst/>
              </a:rPr>
              <a:t>dýchání</a:t>
            </a:r>
            <a:r>
              <a:rPr lang="en-US" dirty="0">
                <a:solidFill>
                  <a:srgbClr val="000000"/>
                </a:solidFill>
                <a:effectLst/>
              </a:rPr>
              <a:t>. </a:t>
            </a:r>
            <a:r>
              <a:rPr lang="en-US" dirty="0" err="1">
                <a:solidFill>
                  <a:srgbClr val="000000"/>
                </a:solidFill>
                <a:effectLst/>
              </a:rPr>
              <a:t>Poskytuje</a:t>
            </a:r>
            <a:r>
              <a:rPr lang="en-US" dirty="0">
                <a:solidFill>
                  <a:srgbClr val="000000"/>
                </a:solidFill>
                <a:effectLst/>
              </a:rPr>
              <a:t> </a:t>
            </a:r>
            <a:r>
              <a:rPr lang="en-US" dirty="0" err="1">
                <a:solidFill>
                  <a:srgbClr val="000000"/>
                </a:solidFill>
                <a:effectLst/>
              </a:rPr>
              <a:t>dusík</a:t>
            </a:r>
            <a:r>
              <a:rPr lang="en-US" dirty="0">
                <a:solidFill>
                  <a:srgbClr val="000000"/>
                </a:solidFill>
                <a:effectLst/>
              </a:rPr>
              <a:t>, </a:t>
            </a:r>
            <a:r>
              <a:rPr lang="en-US" dirty="0" err="1">
                <a:solidFill>
                  <a:srgbClr val="000000"/>
                </a:solidFill>
                <a:effectLst/>
              </a:rPr>
              <a:t>který</a:t>
            </a:r>
            <a:r>
              <a:rPr lang="en-US" dirty="0">
                <a:solidFill>
                  <a:srgbClr val="000000"/>
                </a:solidFill>
                <a:effectLst/>
              </a:rPr>
              <a:t> </a:t>
            </a:r>
            <a:r>
              <a:rPr lang="en-US" dirty="0" err="1">
                <a:solidFill>
                  <a:srgbClr val="000000"/>
                </a:solidFill>
                <a:effectLst/>
              </a:rPr>
              <a:t>používají</a:t>
            </a:r>
            <a:r>
              <a:rPr lang="en-US" dirty="0">
                <a:solidFill>
                  <a:srgbClr val="000000"/>
                </a:solidFill>
                <a:effectLst/>
              </a:rPr>
              <a:t> </a:t>
            </a:r>
            <a:r>
              <a:rPr lang="en-US" dirty="0" err="1">
                <a:solidFill>
                  <a:srgbClr val="000000"/>
                </a:solidFill>
                <a:effectLst/>
              </a:rPr>
              <a:t>bakterie</a:t>
            </a:r>
            <a:r>
              <a:rPr lang="en-US" dirty="0">
                <a:solidFill>
                  <a:srgbClr val="000000"/>
                </a:solidFill>
                <a:effectLst/>
              </a:rPr>
              <a:t> </a:t>
            </a:r>
            <a:r>
              <a:rPr lang="en-US" dirty="0" err="1">
                <a:solidFill>
                  <a:srgbClr val="000000"/>
                </a:solidFill>
                <a:effectLst/>
              </a:rPr>
              <a:t>vázající</a:t>
            </a:r>
            <a:r>
              <a:rPr lang="en-US" dirty="0">
                <a:solidFill>
                  <a:srgbClr val="000000"/>
                </a:solidFill>
                <a:effectLst/>
              </a:rPr>
              <a:t> </a:t>
            </a:r>
            <a:r>
              <a:rPr lang="en-US" dirty="0" err="1">
                <a:solidFill>
                  <a:srgbClr val="000000"/>
                </a:solidFill>
                <a:effectLst/>
              </a:rPr>
              <a:t>dusík</a:t>
            </a:r>
            <a:r>
              <a:rPr lang="en-US" dirty="0">
                <a:solidFill>
                  <a:srgbClr val="000000"/>
                </a:solidFill>
                <a:effectLst/>
              </a:rPr>
              <a:t> a</a:t>
            </a:r>
            <a:r>
              <a:rPr lang="sk-SK" dirty="0">
                <a:solidFill>
                  <a:srgbClr val="000000"/>
                </a:solidFill>
                <a:effectLst/>
              </a:rPr>
              <a:t> </a:t>
            </a:r>
            <a:r>
              <a:rPr lang="en-US" dirty="0">
                <a:solidFill>
                  <a:srgbClr val="000000"/>
                </a:solidFill>
                <a:effectLst/>
              </a:rPr>
              <a:t>t</a:t>
            </a:r>
            <a:r>
              <a:rPr lang="sk-SK" dirty="0">
                <a:solidFill>
                  <a:srgbClr val="000000"/>
                </a:solidFill>
                <a:effectLst/>
              </a:rPr>
              <a:t>éž</a:t>
            </a:r>
            <a:r>
              <a:rPr lang="en-US" dirty="0">
                <a:solidFill>
                  <a:srgbClr val="000000"/>
                </a:solidFill>
                <a:effectLst/>
              </a:rPr>
              <a:t> </a:t>
            </a:r>
            <a:r>
              <a:rPr lang="en-US" dirty="0" err="1">
                <a:solidFill>
                  <a:srgbClr val="000000"/>
                </a:solidFill>
                <a:effectLst/>
              </a:rPr>
              <a:t>továrny</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výrobu</a:t>
            </a:r>
            <a:r>
              <a:rPr lang="en-US" dirty="0">
                <a:solidFill>
                  <a:srgbClr val="000000"/>
                </a:solidFill>
                <a:effectLst/>
              </a:rPr>
              <a:t> </a:t>
            </a:r>
            <a:r>
              <a:rPr lang="en-US" dirty="0" err="1">
                <a:solidFill>
                  <a:srgbClr val="000000"/>
                </a:solidFill>
                <a:effectLst/>
              </a:rPr>
              <a:t>amoniaku</a:t>
            </a:r>
            <a:r>
              <a:rPr lang="en-US" dirty="0">
                <a:solidFill>
                  <a:srgbClr val="000000"/>
                </a:solidFill>
                <a:effectLst/>
              </a:rPr>
              <a:t> k </a:t>
            </a:r>
            <a:r>
              <a:rPr lang="en-US" dirty="0" err="1">
                <a:solidFill>
                  <a:srgbClr val="000000"/>
                </a:solidFill>
                <a:effectLst/>
              </a:rPr>
              <a:t>výrobě</a:t>
            </a:r>
            <a:r>
              <a:rPr lang="en-US" dirty="0">
                <a:solidFill>
                  <a:srgbClr val="000000"/>
                </a:solidFill>
                <a:effectLst/>
              </a:rPr>
              <a:t> </a:t>
            </a:r>
            <a:r>
              <a:rPr lang="en-US" dirty="0" err="1">
                <a:solidFill>
                  <a:srgbClr val="000000"/>
                </a:solidFill>
                <a:effectLst/>
              </a:rPr>
              <a:t>chemicky</a:t>
            </a:r>
            <a:r>
              <a:rPr lang="en-US" dirty="0">
                <a:solidFill>
                  <a:srgbClr val="000000"/>
                </a:solidFill>
                <a:effectLst/>
              </a:rPr>
              <a:t> </a:t>
            </a:r>
            <a:r>
              <a:rPr lang="en-US" dirty="0" err="1">
                <a:solidFill>
                  <a:srgbClr val="000000"/>
                </a:solidFill>
                <a:effectLst/>
              </a:rPr>
              <a:t>vázaného</a:t>
            </a:r>
            <a:r>
              <a:rPr lang="en-US" dirty="0">
                <a:solidFill>
                  <a:srgbClr val="000000"/>
                </a:solidFill>
                <a:effectLst/>
              </a:rPr>
              <a:t> </a:t>
            </a:r>
            <a:r>
              <a:rPr lang="en-US" dirty="0" err="1">
                <a:solidFill>
                  <a:srgbClr val="000000"/>
                </a:solidFill>
                <a:effectLst/>
              </a:rPr>
              <a:t>dusíku</a:t>
            </a:r>
            <a:r>
              <a:rPr lang="en-US" dirty="0">
                <a:solidFill>
                  <a:srgbClr val="000000"/>
                </a:solidFill>
                <a:effectLst/>
              </a:rPr>
              <a:t>, </a:t>
            </a:r>
            <a:r>
              <a:rPr lang="en-US" dirty="0" err="1">
                <a:solidFill>
                  <a:srgbClr val="000000"/>
                </a:solidFill>
                <a:effectLst/>
              </a:rPr>
              <a:t>základní</a:t>
            </a:r>
            <a:r>
              <a:rPr lang="en-US" dirty="0">
                <a:solidFill>
                  <a:srgbClr val="000000"/>
                </a:solidFill>
                <a:effectLst/>
              </a:rPr>
              <a:t> </a:t>
            </a:r>
            <a:r>
              <a:rPr lang="en-US" dirty="0" err="1">
                <a:solidFill>
                  <a:srgbClr val="000000"/>
                </a:solidFill>
                <a:effectLst/>
              </a:rPr>
              <a:t>složky</a:t>
            </a:r>
            <a:r>
              <a:rPr lang="en-US" dirty="0">
                <a:solidFill>
                  <a:srgbClr val="000000"/>
                </a:solidFill>
                <a:effectLst/>
              </a:rPr>
              <a:t> </a:t>
            </a:r>
            <a:r>
              <a:rPr lang="sk-SK" dirty="0">
                <a:solidFill>
                  <a:srgbClr val="000000"/>
                </a:solidFill>
                <a:effectLst/>
              </a:rPr>
              <a:t>biogenních</a:t>
            </a:r>
            <a:r>
              <a:rPr lang="en-US" dirty="0">
                <a:solidFill>
                  <a:srgbClr val="000000"/>
                </a:solidFill>
                <a:effectLst/>
              </a:rPr>
              <a:t> </a:t>
            </a:r>
            <a:r>
              <a:rPr lang="en-US" dirty="0" err="1">
                <a:solidFill>
                  <a:srgbClr val="000000"/>
                </a:solidFill>
                <a:effectLst/>
              </a:rPr>
              <a:t>molekul</a:t>
            </a:r>
            <a:r>
              <a:rPr lang="en-US" dirty="0">
                <a:solidFill>
                  <a:srgbClr val="000000"/>
                </a:solidFill>
                <a:effectLst/>
              </a:rPr>
              <a:t>. </a:t>
            </a:r>
            <a:r>
              <a:rPr lang="en-US" dirty="0" err="1">
                <a:solidFill>
                  <a:srgbClr val="000000"/>
                </a:solidFill>
                <a:effectLst/>
              </a:rPr>
              <a:t>Atmosféra</a:t>
            </a:r>
            <a:r>
              <a:rPr lang="en-US" dirty="0">
                <a:solidFill>
                  <a:srgbClr val="000000"/>
                </a:solidFill>
                <a:effectLst/>
              </a:rPr>
              <a:t> </a:t>
            </a:r>
            <a:r>
              <a:rPr lang="en-US" dirty="0" err="1">
                <a:solidFill>
                  <a:srgbClr val="000000"/>
                </a:solidFill>
                <a:effectLst/>
              </a:rPr>
              <a:t>jako</a:t>
            </a:r>
            <a:r>
              <a:rPr lang="en-US" dirty="0">
                <a:solidFill>
                  <a:srgbClr val="000000"/>
                </a:solidFill>
                <a:effectLst/>
              </a:rPr>
              <a:t> </a:t>
            </a:r>
            <a:r>
              <a:rPr lang="en-US" dirty="0" err="1">
                <a:solidFill>
                  <a:srgbClr val="000000"/>
                </a:solidFill>
                <a:effectLst/>
              </a:rPr>
              <a:t>základní</a:t>
            </a:r>
            <a:r>
              <a:rPr lang="en-US" dirty="0">
                <a:solidFill>
                  <a:srgbClr val="000000"/>
                </a:solidFill>
                <a:effectLst/>
              </a:rPr>
              <a:t> </a:t>
            </a:r>
            <a:r>
              <a:rPr lang="en-US" dirty="0" err="1">
                <a:solidFill>
                  <a:srgbClr val="000000"/>
                </a:solidFill>
                <a:effectLst/>
              </a:rPr>
              <a:t>součást</a:t>
            </a:r>
            <a:r>
              <a:rPr lang="en-US" dirty="0">
                <a:solidFill>
                  <a:srgbClr val="000000"/>
                </a:solidFill>
                <a:effectLst/>
              </a:rPr>
              <a:t> </a:t>
            </a:r>
            <a:r>
              <a:rPr lang="en-US" dirty="0" err="1">
                <a:solidFill>
                  <a:srgbClr val="000000"/>
                </a:solidFill>
                <a:effectLst/>
              </a:rPr>
              <a:t>hydrologického</a:t>
            </a:r>
            <a:r>
              <a:rPr lang="en-US" dirty="0">
                <a:solidFill>
                  <a:srgbClr val="000000"/>
                </a:solidFill>
                <a:effectLst/>
              </a:rPr>
              <a:t> </a:t>
            </a:r>
            <a:r>
              <a:rPr lang="en-US" dirty="0" err="1">
                <a:solidFill>
                  <a:srgbClr val="000000"/>
                </a:solidFill>
                <a:effectLst/>
              </a:rPr>
              <a:t>cyklu</a:t>
            </a:r>
            <a:r>
              <a:rPr lang="en-US" dirty="0">
                <a:solidFill>
                  <a:srgbClr val="000000"/>
                </a:solidFill>
                <a:effectLst/>
              </a:rPr>
              <a:t> </a:t>
            </a:r>
            <a:r>
              <a:rPr lang="en-US" dirty="0" err="1">
                <a:solidFill>
                  <a:srgbClr val="000000"/>
                </a:solidFill>
                <a:effectLst/>
              </a:rPr>
              <a:t>transportuje</a:t>
            </a:r>
            <a:r>
              <a:rPr lang="en-US" dirty="0">
                <a:solidFill>
                  <a:srgbClr val="000000"/>
                </a:solidFill>
                <a:effectLst/>
              </a:rPr>
              <a:t> </a:t>
            </a:r>
            <a:r>
              <a:rPr lang="en-US" dirty="0" err="1">
                <a:solidFill>
                  <a:srgbClr val="000000"/>
                </a:solidFill>
                <a:effectLst/>
              </a:rPr>
              <a:t>vodu</a:t>
            </a:r>
            <a:r>
              <a:rPr lang="en-US" dirty="0">
                <a:solidFill>
                  <a:srgbClr val="000000"/>
                </a:solidFill>
                <a:effectLst/>
              </a:rPr>
              <a:t> z </a:t>
            </a:r>
            <a:r>
              <a:rPr lang="en-US" dirty="0" err="1">
                <a:solidFill>
                  <a:srgbClr val="000000"/>
                </a:solidFill>
                <a:effectLst/>
              </a:rPr>
              <a:t>oceánů</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pevninu</a:t>
            </a:r>
            <a:r>
              <a:rPr lang="en-US" dirty="0">
                <a:solidFill>
                  <a:srgbClr val="000000"/>
                </a:solidFill>
                <a:effectLst/>
              </a:rPr>
              <a:t>, </a:t>
            </a:r>
            <a:r>
              <a:rPr lang="en-US" dirty="0" err="1">
                <a:solidFill>
                  <a:srgbClr val="000000"/>
                </a:solidFill>
                <a:effectLst/>
              </a:rPr>
              <a:t>čímž</a:t>
            </a:r>
            <a:r>
              <a:rPr lang="en-US" dirty="0">
                <a:solidFill>
                  <a:srgbClr val="000000"/>
                </a:solidFill>
                <a:effectLst/>
              </a:rPr>
              <a:t> </a:t>
            </a:r>
            <a:r>
              <a:rPr lang="en-US" dirty="0" err="1">
                <a:solidFill>
                  <a:srgbClr val="000000"/>
                </a:solidFill>
                <a:effectLst/>
              </a:rPr>
              <a:t>působí</a:t>
            </a:r>
            <a:r>
              <a:rPr lang="en-US" dirty="0">
                <a:solidFill>
                  <a:srgbClr val="000000"/>
                </a:solidFill>
                <a:effectLst/>
              </a:rPr>
              <a:t> </a:t>
            </a:r>
            <a:r>
              <a:rPr lang="en-US" dirty="0" err="1">
                <a:solidFill>
                  <a:srgbClr val="000000"/>
                </a:solidFill>
                <a:effectLst/>
              </a:rPr>
              <a:t>jako</a:t>
            </a:r>
            <a:r>
              <a:rPr lang="en-US" dirty="0">
                <a:solidFill>
                  <a:srgbClr val="000000"/>
                </a:solidFill>
                <a:effectLst/>
              </a:rPr>
              <a:t> </a:t>
            </a:r>
            <a:r>
              <a:rPr lang="en-US" dirty="0" err="1">
                <a:solidFill>
                  <a:srgbClr val="000000"/>
                </a:solidFill>
                <a:effectLst/>
              </a:rPr>
              <a:t>kondenzátor</a:t>
            </a:r>
            <a:r>
              <a:rPr lang="en-US" dirty="0">
                <a:solidFill>
                  <a:srgbClr val="000000"/>
                </a:solidFill>
                <a:effectLst/>
              </a:rPr>
              <a:t> v </a:t>
            </a:r>
            <a:r>
              <a:rPr lang="en-US" dirty="0" err="1">
                <a:solidFill>
                  <a:srgbClr val="000000"/>
                </a:solidFill>
                <a:effectLst/>
              </a:rPr>
              <a:t>obrovské</a:t>
            </a:r>
            <a:r>
              <a:rPr lang="en-US" dirty="0">
                <a:solidFill>
                  <a:srgbClr val="000000"/>
                </a:solidFill>
                <a:effectLst/>
              </a:rPr>
              <a:t> </a:t>
            </a:r>
            <a:r>
              <a:rPr lang="en-US" dirty="0" err="1">
                <a:solidFill>
                  <a:srgbClr val="000000"/>
                </a:solidFill>
                <a:effectLst/>
              </a:rPr>
              <a:t>solární</a:t>
            </a:r>
            <a:r>
              <a:rPr lang="en-US" dirty="0">
                <a:solidFill>
                  <a:srgbClr val="000000"/>
                </a:solidFill>
                <a:effectLst/>
              </a:rPr>
              <a:t> </a:t>
            </a:r>
            <a:r>
              <a:rPr lang="en-US" dirty="0" err="1">
                <a:solidFill>
                  <a:srgbClr val="000000"/>
                </a:solidFill>
                <a:effectLst/>
              </a:rPr>
              <a:t>destilaci</a:t>
            </a:r>
            <a:r>
              <a:rPr lang="en-US" dirty="0">
                <a:solidFill>
                  <a:srgbClr val="000000"/>
                </a:solidFill>
                <a:effectLst/>
              </a:rPr>
              <a:t>. </a:t>
            </a:r>
            <a:r>
              <a:rPr lang="en-US" dirty="0" err="1">
                <a:solidFill>
                  <a:srgbClr val="000000"/>
                </a:solidFill>
                <a:effectLst/>
              </a:rPr>
              <a:t>Atmosféra</a:t>
            </a:r>
            <a:r>
              <a:rPr lang="en-US" dirty="0">
                <a:solidFill>
                  <a:srgbClr val="000000"/>
                </a:solidFill>
                <a:effectLst/>
              </a:rPr>
              <a:t> </a:t>
            </a:r>
            <a:r>
              <a:rPr lang="en-US" dirty="0" err="1">
                <a:solidFill>
                  <a:srgbClr val="000000"/>
                </a:solidFill>
                <a:effectLst/>
              </a:rPr>
              <a:t>byla</a:t>
            </a:r>
            <a:r>
              <a:rPr lang="sk-SK" dirty="0">
                <a:solidFill>
                  <a:srgbClr val="000000"/>
                </a:solidFill>
                <a:effectLst/>
              </a:rPr>
              <a:t>/je</a:t>
            </a:r>
            <a:r>
              <a:rPr lang="en-US" dirty="0">
                <a:solidFill>
                  <a:srgbClr val="000000"/>
                </a:solidFill>
                <a:effectLst/>
              </a:rPr>
              <a:t> </a:t>
            </a:r>
            <a:r>
              <a:rPr lang="en-US" dirty="0" err="1">
                <a:solidFill>
                  <a:srgbClr val="000000"/>
                </a:solidFill>
                <a:effectLst/>
              </a:rPr>
              <a:t>bohužel</a:t>
            </a:r>
            <a:r>
              <a:rPr lang="en-US" dirty="0">
                <a:solidFill>
                  <a:srgbClr val="000000"/>
                </a:solidFill>
                <a:effectLst/>
              </a:rPr>
              <a:t> </a:t>
            </a:r>
            <a:r>
              <a:rPr lang="en-US" dirty="0" err="1">
                <a:solidFill>
                  <a:srgbClr val="000000"/>
                </a:solidFill>
                <a:effectLst/>
              </a:rPr>
              <a:t>také</a:t>
            </a:r>
            <a:r>
              <a:rPr lang="en-US" dirty="0">
                <a:solidFill>
                  <a:srgbClr val="000000"/>
                </a:solidFill>
                <a:effectLst/>
              </a:rPr>
              <a:t> </a:t>
            </a:r>
            <a:r>
              <a:rPr lang="en-US" dirty="0" err="1">
                <a:solidFill>
                  <a:srgbClr val="000000"/>
                </a:solidFill>
                <a:effectLst/>
              </a:rPr>
              <a:t>využívána</a:t>
            </a:r>
            <a:r>
              <a:rPr lang="en-US" dirty="0">
                <a:solidFill>
                  <a:srgbClr val="000000"/>
                </a:solidFill>
                <a:effectLst/>
              </a:rPr>
              <a:t> </a:t>
            </a:r>
            <a:r>
              <a:rPr lang="en-US" dirty="0" err="1">
                <a:solidFill>
                  <a:srgbClr val="000000"/>
                </a:solidFill>
                <a:effectLst/>
              </a:rPr>
              <a:t>jako</a:t>
            </a:r>
            <a:r>
              <a:rPr lang="en-US" dirty="0">
                <a:solidFill>
                  <a:srgbClr val="000000"/>
                </a:solidFill>
                <a:effectLst/>
              </a:rPr>
              <a:t> </a:t>
            </a:r>
            <a:r>
              <a:rPr lang="en-US" dirty="0" err="1">
                <a:solidFill>
                  <a:srgbClr val="000000"/>
                </a:solidFill>
                <a:effectLst/>
              </a:rPr>
              <a:t>skládka</a:t>
            </a:r>
            <a:r>
              <a:rPr lang="en-US" dirty="0">
                <a:solidFill>
                  <a:srgbClr val="000000"/>
                </a:solidFill>
                <a:effectLst/>
              </a:rPr>
              <a:t> </a:t>
            </a:r>
            <a:r>
              <a:rPr lang="en-US" dirty="0" err="1">
                <a:solidFill>
                  <a:srgbClr val="000000"/>
                </a:solidFill>
                <a:effectLst/>
              </a:rPr>
              <a:t>mnoha</a:t>
            </a:r>
            <a:r>
              <a:rPr lang="en-US" dirty="0">
                <a:solidFill>
                  <a:srgbClr val="000000"/>
                </a:solidFill>
                <a:effectLst/>
              </a:rPr>
              <a:t> </a:t>
            </a:r>
            <a:r>
              <a:rPr lang="en-US" dirty="0" err="1">
                <a:solidFill>
                  <a:srgbClr val="000000"/>
                </a:solidFill>
                <a:effectLst/>
              </a:rPr>
              <a:t>znečišťujících</a:t>
            </a:r>
            <a:r>
              <a:rPr lang="en-US" dirty="0">
                <a:solidFill>
                  <a:srgbClr val="000000"/>
                </a:solidFill>
                <a:effectLst/>
              </a:rPr>
              <a:t> </a:t>
            </a:r>
            <a:r>
              <a:rPr lang="en-US" dirty="0" err="1">
                <a:solidFill>
                  <a:srgbClr val="000000"/>
                </a:solidFill>
                <a:effectLst/>
              </a:rPr>
              <a:t>materiálů</a:t>
            </a:r>
            <a:r>
              <a:rPr lang="en-US" dirty="0">
                <a:solidFill>
                  <a:srgbClr val="000000"/>
                </a:solidFill>
                <a:effectLst/>
              </a:rPr>
              <a:t> - od </a:t>
            </a:r>
            <a:r>
              <a:rPr lang="en-US" dirty="0" err="1">
                <a:solidFill>
                  <a:srgbClr val="000000"/>
                </a:solidFill>
                <a:effectLst/>
              </a:rPr>
              <a:t>oxidu</a:t>
            </a:r>
            <a:r>
              <a:rPr lang="en-US" dirty="0">
                <a:solidFill>
                  <a:srgbClr val="000000"/>
                </a:solidFill>
                <a:effectLst/>
              </a:rPr>
              <a:t> </a:t>
            </a:r>
            <a:r>
              <a:rPr lang="en-US" dirty="0" err="1">
                <a:solidFill>
                  <a:srgbClr val="000000"/>
                </a:solidFill>
                <a:effectLst/>
              </a:rPr>
              <a:t>siřičitého</a:t>
            </a:r>
            <a:r>
              <a:rPr lang="en-US" dirty="0">
                <a:solidFill>
                  <a:srgbClr val="000000"/>
                </a:solidFill>
                <a:effectLst/>
              </a:rPr>
              <a:t> po </a:t>
            </a:r>
            <a:r>
              <a:rPr lang="en-US" dirty="0" err="1">
                <a:solidFill>
                  <a:srgbClr val="000000"/>
                </a:solidFill>
                <a:effectLst/>
              </a:rPr>
              <a:t>chladicí</a:t>
            </a:r>
            <a:r>
              <a:rPr lang="en-US" dirty="0">
                <a:solidFill>
                  <a:srgbClr val="000000"/>
                </a:solidFill>
                <a:effectLst/>
              </a:rPr>
              <a:t> freon</a:t>
            </a:r>
            <a:r>
              <a:rPr lang="sk-SK" dirty="0">
                <a:solidFill>
                  <a:srgbClr val="000000"/>
                </a:solidFill>
                <a:effectLst/>
              </a:rPr>
              <a:t>y</a:t>
            </a:r>
            <a:r>
              <a:rPr lang="en-US" dirty="0">
                <a:solidFill>
                  <a:srgbClr val="000000"/>
                </a:solidFill>
                <a:effectLst/>
              </a:rPr>
              <a:t> - p</a:t>
            </a:r>
            <a:r>
              <a:rPr lang="sk-SK" dirty="0">
                <a:solidFill>
                  <a:srgbClr val="000000"/>
                </a:solidFill>
                <a:effectLst/>
              </a:rPr>
              <a:t>rocesy</a:t>
            </a:r>
            <a:r>
              <a:rPr lang="en-US" dirty="0">
                <a:solidFill>
                  <a:srgbClr val="000000"/>
                </a:solidFill>
                <a:effectLst/>
              </a:rPr>
              <a:t>, </a:t>
            </a:r>
            <a:r>
              <a:rPr lang="en-US" dirty="0" err="1">
                <a:solidFill>
                  <a:srgbClr val="000000"/>
                </a:solidFill>
                <a:effectLst/>
              </a:rPr>
              <a:t>kter</a:t>
            </a:r>
            <a:r>
              <a:rPr lang="sk-SK" dirty="0">
                <a:solidFill>
                  <a:srgbClr val="000000"/>
                </a:solidFill>
                <a:effectLst/>
              </a:rPr>
              <a:t>é</a:t>
            </a:r>
            <a:r>
              <a:rPr lang="en-US" dirty="0">
                <a:solidFill>
                  <a:srgbClr val="000000"/>
                </a:solidFill>
                <a:effectLst/>
              </a:rPr>
              <a:t> </a:t>
            </a:r>
            <a:r>
              <a:rPr lang="en-US" dirty="0" err="1">
                <a:solidFill>
                  <a:srgbClr val="000000"/>
                </a:solidFill>
                <a:effectLst/>
              </a:rPr>
              <a:t>způsobuj</a:t>
            </a:r>
            <a:r>
              <a:rPr lang="sk-SK" dirty="0">
                <a:solidFill>
                  <a:srgbClr val="000000"/>
                </a:solidFill>
                <a:effectLst/>
              </a:rPr>
              <a:t>í</a:t>
            </a:r>
            <a:r>
              <a:rPr lang="en-US" dirty="0">
                <a:solidFill>
                  <a:srgbClr val="000000"/>
                </a:solidFill>
                <a:effectLst/>
              </a:rPr>
              <a:t> </a:t>
            </a:r>
            <a:r>
              <a:rPr lang="en-US" dirty="0" err="1">
                <a:solidFill>
                  <a:srgbClr val="000000"/>
                </a:solidFill>
                <a:effectLst/>
              </a:rPr>
              <a:t>poškození</a:t>
            </a:r>
            <a:r>
              <a:rPr lang="en-US" dirty="0">
                <a:solidFill>
                  <a:srgbClr val="000000"/>
                </a:solidFill>
                <a:effectLst/>
              </a:rPr>
              <a:t> </a:t>
            </a:r>
            <a:r>
              <a:rPr lang="en-US" dirty="0" err="1">
                <a:solidFill>
                  <a:srgbClr val="000000"/>
                </a:solidFill>
                <a:effectLst/>
              </a:rPr>
              <a:t>vegetace</a:t>
            </a:r>
            <a:r>
              <a:rPr lang="en-US" dirty="0">
                <a:solidFill>
                  <a:srgbClr val="000000"/>
                </a:solidFill>
                <a:effectLst/>
              </a:rPr>
              <a:t> a </a:t>
            </a:r>
            <a:r>
              <a:rPr lang="en-US" dirty="0" err="1">
                <a:solidFill>
                  <a:srgbClr val="000000"/>
                </a:solidFill>
                <a:effectLst/>
              </a:rPr>
              <a:t>materiálů</a:t>
            </a:r>
            <a:r>
              <a:rPr lang="en-US" dirty="0">
                <a:solidFill>
                  <a:srgbClr val="000000"/>
                </a:solidFill>
                <a:effectLst/>
              </a:rPr>
              <a:t>, </a:t>
            </a:r>
            <a:r>
              <a:rPr lang="en-US" dirty="0" err="1">
                <a:solidFill>
                  <a:srgbClr val="000000"/>
                </a:solidFill>
                <a:effectLst/>
              </a:rPr>
              <a:t>zkracu</a:t>
            </a:r>
            <a:r>
              <a:rPr lang="sk-SK" dirty="0">
                <a:solidFill>
                  <a:srgbClr val="000000"/>
                </a:solidFill>
                <a:effectLst/>
              </a:rPr>
              <a:t>jí</a:t>
            </a:r>
            <a:r>
              <a:rPr lang="en-US" dirty="0">
                <a:solidFill>
                  <a:srgbClr val="000000"/>
                </a:solidFill>
                <a:effectLst/>
              </a:rPr>
              <a:t> </a:t>
            </a:r>
            <a:r>
              <a:rPr lang="en-US" dirty="0" err="1">
                <a:solidFill>
                  <a:srgbClr val="000000"/>
                </a:solidFill>
                <a:effectLst/>
              </a:rPr>
              <a:t>lidský</a:t>
            </a:r>
            <a:r>
              <a:rPr lang="en-US" dirty="0">
                <a:solidFill>
                  <a:srgbClr val="000000"/>
                </a:solidFill>
                <a:effectLst/>
              </a:rPr>
              <a:t> </a:t>
            </a:r>
            <a:r>
              <a:rPr lang="en-US" dirty="0" err="1">
                <a:solidFill>
                  <a:srgbClr val="000000"/>
                </a:solidFill>
                <a:effectLst/>
              </a:rPr>
              <a:t>život</a:t>
            </a:r>
            <a:r>
              <a:rPr lang="en-US" dirty="0">
                <a:solidFill>
                  <a:srgbClr val="000000"/>
                </a:solidFill>
                <a:effectLst/>
              </a:rPr>
              <a:t> a </a:t>
            </a:r>
            <a:r>
              <a:rPr lang="en-US" dirty="0" err="1">
                <a:solidFill>
                  <a:srgbClr val="000000"/>
                </a:solidFill>
                <a:effectLst/>
              </a:rPr>
              <a:t>mění</a:t>
            </a:r>
            <a:r>
              <a:rPr lang="en-US" dirty="0">
                <a:solidFill>
                  <a:srgbClr val="000000"/>
                </a:solidFill>
                <a:effectLst/>
              </a:rPr>
              <a:t> </a:t>
            </a:r>
            <a:r>
              <a:rPr lang="en-US" dirty="0" err="1">
                <a:solidFill>
                  <a:srgbClr val="000000"/>
                </a:solidFill>
                <a:effectLst/>
              </a:rPr>
              <a:t>vlastnosti</a:t>
            </a:r>
            <a:r>
              <a:rPr lang="en-US" dirty="0">
                <a:solidFill>
                  <a:srgbClr val="000000"/>
                </a:solidFill>
                <a:effectLst/>
              </a:rPr>
              <a:t> </a:t>
            </a:r>
            <a:r>
              <a:rPr lang="en-US" dirty="0" err="1">
                <a:solidFill>
                  <a:srgbClr val="000000"/>
                </a:solidFill>
                <a:effectLst/>
              </a:rPr>
              <a:t>samotné</a:t>
            </a:r>
            <a:r>
              <a:rPr lang="en-US" dirty="0">
                <a:solidFill>
                  <a:srgbClr val="000000"/>
                </a:solidFill>
                <a:effectLst/>
              </a:rPr>
              <a:t> </a:t>
            </a:r>
            <a:r>
              <a:rPr lang="en-US" dirty="0" err="1">
                <a:solidFill>
                  <a:srgbClr val="000000"/>
                </a:solidFill>
                <a:effectLst/>
              </a:rPr>
              <a:t>atmosféry</a:t>
            </a:r>
            <a:r>
              <a:rPr lang="sk-SK" dirty="0">
                <a:solidFill>
                  <a:srgbClr val="000000"/>
                </a:solidFill>
                <a:effectLst/>
              </a:rPr>
              <a:t>.</a:t>
            </a:r>
            <a:endParaRPr lang="en-US" dirty="0">
              <a:solidFill>
                <a:srgbClr val="000000"/>
              </a:solidFill>
              <a:effectLst/>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79DE9D59-7AF9-46F9-9561-DDB00CBA2B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4817AB1-373B-4FC6-A59D-E7A5EEA25F65}" type="slidenum">
              <a:rPr lang="hu-HU" altLang="cs-CZ">
                <a:latin typeface="Times New Roman" panose="02020603050405020304" pitchFamily="18" charset="0"/>
              </a:rPr>
              <a:pPr eaLnBrk="1" hangingPunct="1">
                <a:spcBef>
                  <a:spcPct val="0"/>
                </a:spcBef>
              </a:pPr>
              <a:t>26</a:t>
            </a:fld>
            <a:endParaRPr lang="hu-HU" altLang="cs-CZ">
              <a:latin typeface="Times New Roman" panose="02020603050405020304" pitchFamily="18" charset="0"/>
            </a:endParaRPr>
          </a:p>
        </p:txBody>
      </p:sp>
      <p:sp>
        <p:nvSpPr>
          <p:cNvPr id="209923" name="Rectangle 2">
            <a:extLst>
              <a:ext uri="{FF2B5EF4-FFF2-40B4-BE49-F238E27FC236}">
                <a16:creationId xmlns:a16="http://schemas.microsoft.com/office/drawing/2014/main" id="{53ADA6C1-2172-4623-8CB2-CF985840F595}"/>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A5EA9332-EDC1-4DF1-AC15-FD6DA9488A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4C98D372-E27E-4A26-B300-532428744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8261F8F-AC54-449D-83EE-DF32D4F309A6}" type="slidenum">
              <a:rPr lang="hu-HU" altLang="cs-CZ">
                <a:latin typeface="Times New Roman" panose="02020603050405020304" pitchFamily="18" charset="0"/>
              </a:rPr>
              <a:pPr eaLnBrk="1" hangingPunct="1">
                <a:spcBef>
                  <a:spcPct val="0"/>
                </a:spcBef>
              </a:pPr>
              <a:t>27</a:t>
            </a:fld>
            <a:endParaRPr lang="hu-HU" altLang="cs-CZ">
              <a:latin typeface="Times New Roman" panose="02020603050405020304" pitchFamily="18" charset="0"/>
            </a:endParaRPr>
          </a:p>
        </p:txBody>
      </p:sp>
      <p:sp>
        <p:nvSpPr>
          <p:cNvPr id="211971" name="Rectangle 2">
            <a:extLst>
              <a:ext uri="{FF2B5EF4-FFF2-40B4-BE49-F238E27FC236}">
                <a16:creationId xmlns:a16="http://schemas.microsoft.com/office/drawing/2014/main" id="{2A1C9A74-1C49-4594-94A6-6B640E22A45F}"/>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628453C7-4078-454F-AD00-2D0992C94E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8712DBEF-B405-4432-993D-4FCFDB8F45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CB38305-A303-42A4-B341-FD3198E6B454}" type="slidenum">
              <a:rPr lang="hu-HU" altLang="cs-CZ">
                <a:latin typeface="Times New Roman" panose="02020603050405020304" pitchFamily="18" charset="0"/>
              </a:rPr>
              <a:pPr eaLnBrk="1" hangingPunct="1">
                <a:spcBef>
                  <a:spcPct val="0"/>
                </a:spcBef>
              </a:pPr>
              <a:t>28</a:t>
            </a:fld>
            <a:endParaRPr lang="hu-HU" altLang="cs-CZ">
              <a:latin typeface="Times New Roman" panose="02020603050405020304" pitchFamily="18" charset="0"/>
            </a:endParaRPr>
          </a:p>
        </p:txBody>
      </p:sp>
      <p:sp>
        <p:nvSpPr>
          <p:cNvPr id="212995" name="Rectangle 2">
            <a:extLst>
              <a:ext uri="{FF2B5EF4-FFF2-40B4-BE49-F238E27FC236}">
                <a16:creationId xmlns:a16="http://schemas.microsoft.com/office/drawing/2014/main" id="{2E97D39E-25F9-444D-A137-E12B49323893}"/>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595B3EF4-BD18-4844-83B8-BAFB79E75D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r>
              <a:rPr lang="en-US" dirty="0" err="1">
                <a:solidFill>
                  <a:srgbClr val="000000"/>
                </a:solidFill>
                <a:effectLst/>
              </a:rPr>
              <a:t>Atmosféra</a:t>
            </a:r>
            <a:r>
              <a:rPr lang="en-US" dirty="0">
                <a:solidFill>
                  <a:srgbClr val="000000"/>
                </a:solidFill>
                <a:effectLst/>
              </a:rPr>
              <a:t> je </a:t>
            </a:r>
            <a:r>
              <a:rPr lang="en-US" dirty="0" err="1">
                <a:solidFill>
                  <a:srgbClr val="000000"/>
                </a:solidFill>
                <a:effectLst/>
              </a:rPr>
              <a:t>rozdělena</a:t>
            </a:r>
            <a:r>
              <a:rPr lang="en-US" dirty="0">
                <a:solidFill>
                  <a:srgbClr val="000000"/>
                </a:solidFill>
                <a:effectLst/>
              </a:rPr>
              <a:t> do </a:t>
            </a:r>
            <a:r>
              <a:rPr lang="en-US" dirty="0" err="1">
                <a:solidFill>
                  <a:srgbClr val="000000"/>
                </a:solidFill>
                <a:effectLst/>
              </a:rPr>
              <a:t>několika</a:t>
            </a:r>
            <a:r>
              <a:rPr lang="en-US" dirty="0">
                <a:solidFill>
                  <a:srgbClr val="000000"/>
                </a:solidFill>
                <a:effectLst/>
              </a:rPr>
              <a:t> </a:t>
            </a:r>
            <a:r>
              <a:rPr lang="en-US" dirty="0" err="1">
                <a:solidFill>
                  <a:srgbClr val="000000"/>
                </a:solidFill>
                <a:effectLst/>
              </a:rPr>
              <a:t>vrstev</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základě</a:t>
            </a:r>
            <a:r>
              <a:rPr lang="en-US" dirty="0">
                <a:solidFill>
                  <a:srgbClr val="000000"/>
                </a:solidFill>
                <a:effectLst/>
              </a:rPr>
              <a:t> </a:t>
            </a:r>
            <a:r>
              <a:rPr lang="en-US" dirty="0" err="1">
                <a:solidFill>
                  <a:srgbClr val="000000"/>
                </a:solidFill>
                <a:effectLst/>
              </a:rPr>
              <a:t>teploty</a:t>
            </a:r>
            <a:r>
              <a:rPr lang="en-US" dirty="0">
                <a:solidFill>
                  <a:srgbClr val="000000"/>
                </a:solidFill>
                <a:effectLst/>
              </a:rPr>
              <a:t>. </a:t>
            </a:r>
            <a:r>
              <a:rPr lang="en-US" dirty="0" err="1">
                <a:solidFill>
                  <a:srgbClr val="000000"/>
                </a:solidFill>
                <a:effectLst/>
              </a:rPr>
              <a:t>Ve</a:t>
            </a:r>
            <a:r>
              <a:rPr lang="en-US" dirty="0">
                <a:solidFill>
                  <a:srgbClr val="000000"/>
                </a:solidFill>
                <a:effectLst/>
              </a:rPr>
              <a:t> </a:t>
            </a:r>
            <a:r>
              <a:rPr lang="en-US" dirty="0" err="1">
                <a:solidFill>
                  <a:srgbClr val="000000"/>
                </a:solidFill>
                <a:effectLst/>
              </a:rPr>
              <a:t>velmi</a:t>
            </a:r>
            <a:r>
              <a:rPr lang="en-US" dirty="0">
                <a:solidFill>
                  <a:srgbClr val="000000"/>
                </a:solidFill>
                <a:effectLst/>
              </a:rPr>
              <a:t> </a:t>
            </a:r>
            <a:r>
              <a:rPr lang="en-US" dirty="0" err="1">
                <a:solidFill>
                  <a:srgbClr val="000000"/>
                </a:solidFill>
                <a:effectLst/>
              </a:rPr>
              <a:t>vysokých</a:t>
            </a:r>
            <a:r>
              <a:rPr lang="en-US" dirty="0">
                <a:solidFill>
                  <a:srgbClr val="000000"/>
                </a:solidFill>
                <a:effectLst/>
              </a:rPr>
              <a:t> </a:t>
            </a:r>
            <a:r>
              <a:rPr lang="en-US" dirty="0" err="1">
                <a:solidFill>
                  <a:srgbClr val="000000"/>
                </a:solidFill>
                <a:effectLst/>
              </a:rPr>
              <a:t>nadmořských</a:t>
            </a:r>
            <a:r>
              <a:rPr lang="en-US" dirty="0">
                <a:solidFill>
                  <a:srgbClr val="000000"/>
                </a:solidFill>
                <a:effectLst/>
              </a:rPr>
              <a:t> </a:t>
            </a:r>
            <a:r>
              <a:rPr lang="en-US" dirty="0" err="1">
                <a:solidFill>
                  <a:srgbClr val="000000"/>
                </a:solidFill>
                <a:effectLst/>
              </a:rPr>
              <a:t>výškách</a:t>
            </a:r>
            <a:r>
              <a:rPr lang="en-US" dirty="0">
                <a:solidFill>
                  <a:srgbClr val="000000"/>
                </a:solidFill>
                <a:effectLst/>
              </a:rPr>
              <a:t> </a:t>
            </a:r>
            <a:r>
              <a:rPr lang="en-US" dirty="0" err="1">
                <a:solidFill>
                  <a:srgbClr val="000000"/>
                </a:solidFill>
                <a:effectLst/>
              </a:rPr>
              <a:t>přetrvávají</a:t>
            </a:r>
            <a:r>
              <a:rPr lang="en-US" dirty="0">
                <a:solidFill>
                  <a:srgbClr val="000000"/>
                </a:solidFill>
                <a:effectLst/>
              </a:rPr>
              <a:t> </a:t>
            </a:r>
            <a:r>
              <a:rPr lang="en-US" dirty="0" err="1">
                <a:solidFill>
                  <a:srgbClr val="000000"/>
                </a:solidFill>
                <a:effectLst/>
              </a:rPr>
              <a:t>normálně</a:t>
            </a:r>
            <a:r>
              <a:rPr lang="en-US" dirty="0">
                <a:solidFill>
                  <a:srgbClr val="000000"/>
                </a:solidFill>
                <a:effectLst/>
              </a:rPr>
              <a:t> </a:t>
            </a:r>
            <a:r>
              <a:rPr lang="en-US" dirty="0" err="1">
                <a:solidFill>
                  <a:srgbClr val="000000"/>
                </a:solidFill>
                <a:effectLst/>
              </a:rPr>
              <a:t>reaktivní</a:t>
            </a:r>
            <a:r>
              <a:rPr lang="en-US" dirty="0">
                <a:solidFill>
                  <a:srgbClr val="000000"/>
                </a:solidFill>
                <a:effectLst/>
              </a:rPr>
              <a:t> </a:t>
            </a:r>
            <a:r>
              <a:rPr lang="en-US" dirty="0" err="1">
                <a:solidFill>
                  <a:srgbClr val="000000"/>
                </a:solidFill>
                <a:effectLst/>
              </a:rPr>
              <a:t>slou</a:t>
            </a:r>
            <a:r>
              <a:rPr lang="sk-SK" dirty="0">
                <a:solidFill>
                  <a:srgbClr val="000000"/>
                </a:solidFill>
                <a:effectLst/>
              </a:rPr>
              <a:t>čeniny</a:t>
            </a:r>
            <a:r>
              <a:rPr lang="en-US" dirty="0">
                <a:solidFill>
                  <a:srgbClr val="000000"/>
                </a:solidFill>
                <a:effectLst/>
              </a:rPr>
              <a:t>, </a:t>
            </a:r>
            <a:r>
              <a:rPr lang="en-US" dirty="0" err="1">
                <a:solidFill>
                  <a:srgbClr val="000000"/>
                </a:solidFill>
                <a:effectLst/>
              </a:rPr>
              <a:t>jako</a:t>
            </a:r>
            <a:r>
              <a:rPr lang="en-US" dirty="0">
                <a:solidFill>
                  <a:srgbClr val="000000"/>
                </a:solidFill>
                <a:effectLst/>
              </a:rPr>
              <a:t> je </a:t>
            </a:r>
            <a:r>
              <a:rPr lang="en-US" dirty="0" err="1">
                <a:solidFill>
                  <a:srgbClr val="000000"/>
                </a:solidFill>
                <a:effectLst/>
              </a:rPr>
              <a:t>atomový</a:t>
            </a:r>
            <a:r>
              <a:rPr lang="en-US" dirty="0">
                <a:solidFill>
                  <a:srgbClr val="000000"/>
                </a:solidFill>
                <a:effectLst/>
              </a:rPr>
              <a:t> </a:t>
            </a:r>
            <a:r>
              <a:rPr lang="en-US" dirty="0" err="1">
                <a:solidFill>
                  <a:srgbClr val="000000"/>
                </a:solidFill>
                <a:effectLst/>
              </a:rPr>
              <a:t>kyslík</a:t>
            </a:r>
            <a:r>
              <a:rPr lang="en-US" dirty="0">
                <a:solidFill>
                  <a:srgbClr val="000000"/>
                </a:solidFill>
                <a:effectLst/>
              </a:rPr>
              <a:t>, O po </a:t>
            </a:r>
            <a:r>
              <a:rPr lang="en-US" dirty="0" err="1">
                <a:solidFill>
                  <a:srgbClr val="000000"/>
                </a:solidFill>
                <a:effectLst/>
              </a:rPr>
              <a:t>dlouhou</a:t>
            </a:r>
            <a:r>
              <a:rPr lang="en-US" dirty="0">
                <a:solidFill>
                  <a:srgbClr val="000000"/>
                </a:solidFill>
                <a:effectLst/>
              </a:rPr>
              <a:t> </a:t>
            </a:r>
            <a:r>
              <a:rPr lang="en-US" dirty="0" err="1">
                <a:solidFill>
                  <a:srgbClr val="000000"/>
                </a:solidFill>
                <a:effectLst/>
              </a:rPr>
              <a:t>dobu</a:t>
            </a:r>
            <a:r>
              <a:rPr lang="en-US" dirty="0">
                <a:solidFill>
                  <a:srgbClr val="000000"/>
                </a:solidFill>
                <a:effectLst/>
              </a:rPr>
              <a:t>. K </a:t>
            </a:r>
            <a:r>
              <a:rPr lang="en-US" dirty="0" err="1">
                <a:solidFill>
                  <a:srgbClr val="000000"/>
                </a:solidFill>
                <a:effectLst/>
              </a:rPr>
              <a:t>tomu</a:t>
            </a:r>
            <a:r>
              <a:rPr lang="en-US" dirty="0">
                <a:solidFill>
                  <a:srgbClr val="000000"/>
                </a:solidFill>
                <a:effectLst/>
              </a:rPr>
              <a:t> </a:t>
            </a:r>
            <a:r>
              <a:rPr lang="en-US" dirty="0" err="1">
                <a:solidFill>
                  <a:srgbClr val="000000"/>
                </a:solidFill>
                <a:effectLst/>
              </a:rPr>
              <a:t>dochází</a:t>
            </a:r>
            <a:r>
              <a:rPr lang="en-US" dirty="0">
                <a:solidFill>
                  <a:srgbClr val="000000"/>
                </a:solidFill>
                <a:effectLst/>
              </a:rPr>
              <a:t>, </a:t>
            </a:r>
            <a:r>
              <a:rPr lang="en-US" dirty="0" err="1">
                <a:solidFill>
                  <a:srgbClr val="000000"/>
                </a:solidFill>
                <a:effectLst/>
              </a:rPr>
              <a:t>protože</a:t>
            </a:r>
            <a:r>
              <a:rPr lang="en-US" dirty="0">
                <a:solidFill>
                  <a:srgbClr val="000000"/>
                </a:solidFill>
                <a:effectLst/>
              </a:rPr>
              <a:t> </a:t>
            </a:r>
            <a:r>
              <a:rPr lang="en-US" dirty="0" err="1">
                <a:solidFill>
                  <a:srgbClr val="000000"/>
                </a:solidFill>
                <a:effectLst/>
              </a:rPr>
              <a:t>tlak</a:t>
            </a:r>
            <a:r>
              <a:rPr lang="en-US" dirty="0">
                <a:solidFill>
                  <a:srgbClr val="000000"/>
                </a:solidFill>
                <a:effectLst/>
              </a:rPr>
              <a:t> je v </a:t>
            </a:r>
            <a:r>
              <a:rPr lang="en-US" dirty="0" err="1">
                <a:solidFill>
                  <a:srgbClr val="000000"/>
                </a:solidFill>
                <a:effectLst/>
              </a:rPr>
              <a:t>těchto</a:t>
            </a:r>
            <a:r>
              <a:rPr lang="en-US" dirty="0">
                <a:solidFill>
                  <a:srgbClr val="000000"/>
                </a:solidFill>
                <a:effectLst/>
              </a:rPr>
              <a:t> </a:t>
            </a:r>
            <a:r>
              <a:rPr lang="en-US" dirty="0" err="1">
                <a:solidFill>
                  <a:srgbClr val="000000"/>
                </a:solidFill>
                <a:effectLst/>
              </a:rPr>
              <a:t>nadmořských</a:t>
            </a:r>
            <a:r>
              <a:rPr lang="en-US" dirty="0">
                <a:solidFill>
                  <a:srgbClr val="000000"/>
                </a:solidFill>
                <a:effectLst/>
              </a:rPr>
              <a:t> </a:t>
            </a:r>
            <a:r>
              <a:rPr lang="en-US" dirty="0" err="1">
                <a:solidFill>
                  <a:srgbClr val="000000"/>
                </a:solidFill>
                <a:effectLst/>
              </a:rPr>
              <a:t>výškách</a:t>
            </a:r>
            <a:r>
              <a:rPr lang="en-US" dirty="0">
                <a:solidFill>
                  <a:srgbClr val="000000"/>
                </a:solidFill>
                <a:effectLst/>
              </a:rPr>
              <a:t> </a:t>
            </a:r>
            <a:r>
              <a:rPr lang="en-US" dirty="0" err="1">
                <a:solidFill>
                  <a:srgbClr val="000000"/>
                </a:solidFill>
                <a:effectLst/>
              </a:rPr>
              <a:t>velmi</a:t>
            </a:r>
            <a:r>
              <a:rPr lang="en-US" dirty="0">
                <a:solidFill>
                  <a:srgbClr val="000000"/>
                </a:solidFill>
                <a:effectLst/>
              </a:rPr>
              <a:t> </a:t>
            </a:r>
            <a:r>
              <a:rPr lang="en-US" dirty="0" err="1">
                <a:solidFill>
                  <a:srgbClr val="000000"/>
                </a:solidFill>
                <a:effectLst/>
              </a:rPr>
              <a:t>nízký</a:t>
            </a:r>
            <a:r>
              <a:rPr lang="en-US" dirty="0">
                <a:solidFill>
                  <a:srgbClr val="000000"/>
                </a:solidFill>
                <a:effectLst/>
              </a:rPr>
              <a:t>, </a:t>
            </a:r>
            <a:r>
              <a:rPr lang="en-US" dirty="0" err="1">
                <a:solidFill>
                  <a:srgbClr val="000000"/>
                </a:solidFill>
                <a:effectLst/>
              </a:rPr>
              <a:t>takže</a:t>
            </a:r>
            <a:r>
              <a:rPr lang="en-US" dirty="0">
                <a:solidFill>
                  <a:srgbClr val="000000"/>
                </a:solidFill>
                <a:effectLst/>
              </a:rPr>
              <a:t> </a:t>
            </a:r>
            <a:r>
              <a:rPr lang="en-US" dirty="0" err="1">
                <a:solidFill>
                  <a:srgbClr val="000000"/>
                </a:solidFill>
                <a:effectLst/>
              </a:rPr>
              <a:t>vzdálenost</a:t>
            </a:r>
            <a:r>
              <a:rPr lang="en-US" dirty="0">
                <a:solidFill>
                  <a:srgbClr val="000000"/>
                </a:solidFill>
                <a:effectLst/>
              </a:rPr>
              <a:t> </a:t>
            </a:r>
            <a:r>
              <a:rPr lang="en-US" dirty="0" err="1">
                <a:solidFill>
                  <a:srgbClr val="000000"/>
                </a:solidFill>
                <a:effectLst/>
              </a:rPr>
              <a:t>uraženéh</a:t>
            </a:r>
            <a:r>
              <a:rPr lang="en-US" dirty="0">
                <a:solidFill>
                  <a:srgbClr val="000000"/>
                </a:solidFill>
                <a:effectLst/>
              </a:rPr>
              <a:t> </a:t>
            </a:r>
            <a:r>
              <a:rPr lang="en-US" dirty="0" err="1">
                <a:solidFill>
                  <a:srgbClr val="000000"/>
                </a:solidFill>
                <a:effectLst/>
              </a:rPr>
              <a:t>reaktivní</a:t>
            </a:r>
            <a:r>
              <a:rPr lang="en-US" dirty="0">
                <a:solidFill>
                  <a:srgbClr val="000000"/>
                </a:solidFill>
                <a:effectLst/>
              </a:rPr>
              <a:t> </a:t>
            </a:r>
            <a:r>
              <a:rPr lang="sk-SK" dirty="0">
                <a:solidFill>
                  <a:srgbClr val="000000"/>
                </a:solidFill>
                <a:effectLst/>
              </a:rPr>
              <a:t>částicí</a:t>
            </a:r>
            <a:r>
              <a:rPr lang="en-US" dirty="0">
                <a:solidFill>
                  <a:srgbClr val="000000"/>
                </a:solidFill>
                <a:effectLst/>
              </a:rPr>
              <a:t> </a:t>
            </a:r>
            <a:r>
              <a:rPr lang="en-US" dirty="0" err="1">
                <a:solidFill>
                  <a:srgbClr val="000000"/>
                </a:solidFill>
                <a:effectLst/>
              </a:rPr>
              <a:t>před</a:t>
            </a:r>
            <a:r>
              <a:rPr lang="en-US" dirty="0">
                <a:solidFill>
                  <a:srgbClr val="000000"/>
                </a:solidFill>
                <a:effectLst/>
              </a:rPr>
              <a:t> </a:t>
            </a:r>
            <a:r>
              <a:rPr lang="en-US" dirty="0" err="1">
                <a:solidFill>
                  <a:srgbClr val="000000"/>
                </a:solidFill>
                <a:effectLst/>
              </a:rPr>
              <a:t>srážkou</a:t>
            </a:r>
            <a:r>
              <a:rPr lang="en-US" dirty="0">
                <a:solidFill>
                  <a:srgbClr val="000000"/>
                </a:solidFill>
                <a:effectLst/>
              </a:rPr>
              <a:t> s </a:t>
            </a:r>
            <a:r>
              <a:rPr lang="en-US" dirty="0" err="1">
                <a:solidFill>
                  <a:srgbClr val="000000"/>
                </a:solidFill>
                <a:effectLst/>
              </a:rPr>
              <a:t>potenciálním</a:t>
            </a:r>
            <a:r>
              <a:rPr lang="en-US" dirty="0">
                <a:solidFill>
                  <a:srgbClr val="000000"/>
                </a:solidFill>
                <a:effectLst/>
              </a:rPr>
              <a:t> </a:t>
            </a:r>
            <a:r>
              <a:rPr lang="en-US" dirty="0" err="1">
                <a:solidFill>
                  <a:srgbClr val="000000"/>
                </a:solidFill>
                <a:effectLst/>
              </a:rPr>
              <a:t>reaktantem</a:t>
            </a:r>
            <a:r>
              <a:rPr lang="en-US" dirty="0">
                <a:solidFill>
                  <a:srgbClr val="000000"/>
                </a:solidFill>
                <a:effectLst/>
              </a:rPr>
              <a:t> - </a:t>
            </a:r>
            <a:r>
              <a:rPr lang="en-US" dirty="0" err="1">
                <a:solidFill>
                  <a:srgbClr val="000000"/>
                </a:solidFill>
                <a:effectLst/>
              </a:rPr>
              <a:t>jeho</a:t>
            </a:r>
            <a:r>
              <a:rPr lang="en-US" dirty="0">
                <a:solidFill>
                  <a:srgbClr val="000000"/>
                </a:solidFill>
                <a:effectLst/>
              </a:rPr>
              <a:t> </a:t>
            </a:r>
            <a:r>
              <a:rPr lang="en-US" dirty="0" err="1">
                <a:solidFill>
                  <a:srgbClr val="000000"/>
                </a:solidFill>
                <a:effectLst/>
              </a:rPr>
              <a:t>střední</a:t>
            </a:r>
            <a:r>
              <a:rPr lang="en-US" dirty="0">
                <a:solidFill>
                  <a:srgbClr val="000000"/>
                </a:solidFill>
                <a:effectLst/>
              </a:rPr>
              <a:t> </a:t>
            </a:r>
            <a:r>
              <a:rPr lang="en-US" dirty="0" err="1">
                <a:solidFill>
                  <a:srgbClr val="000000"/>
                </a:solidFill>
                <a:effectLst/>
              </a:rPr>
              <a:t>volná</a:t>
            </a:r>
            <a:r>
              <a:rPr lang="en-US" dirty="0">
                <a:solidFill>
                  <a:srgbClr val="000000"/>
                </a:solidFill>
                <a:effectLst/>
              </a:rPr>
              <a:t> </a:t>
            </a:r>
            <a:r>
              <a:rPr lang="sk-SK" dirty="0">
                <a:solidFill>
                  <a:srgbClr val="000000"/>
                </a:solidFill>
                <a:effectLst/>
              </a:rPr>
              <a:t>dráha</a:t>
            </a:r>
            <a:r>
              <a:rPr lang="en-US" dirty="0">
                <a:solidFill>
                  <a:srgbClr val="000000"/>
                </a:solidFill>
                <a:effectLst/>
              </a:rPr>
              <a:t> - je </a:t>
            </a:r>
            <a:r>
              <a:rPr lang="en-US" dirty="0" err="1">
                <a:solidFill>
                  <a:srgbClr val="000000"/>
                </a:solidFill>
                <a:effectLst/>
              </a:rPr>
              <a:t>poměrně</a:t>
            </a:r>
            <a:r>
              <a:rPr lang="en-US" dirty="0">
                <a:solidFill>
                  <a:srgbClr val="000000"/>
                </a:solidFill>
                <a:effectLst/>
              </a:rPr>
              <a:t> </a:t>
            </a:r>
            <a:r>
              <a:rPr lang="en-US" dirty="0" err="1">
                <a:solidFill>
                  <a:srgbClr val="000000"/>
                </a:solidFill>
                <a:effectLst/>
              </a:rPr>
              <a:t>vysoká</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se </a:t>
            </a:r>
            <a:r>
              <a:rPr lang="en-US" dirty="0" err="1">
                <a:solidFill>
                  <a:srgbClr val="000000"/>
                </a:solidFill>
                <a:effectLst/>
              </a:rPr>
              <a:t>střední</a:t>
            </a:r>
            <a:r>
              <a:rPr lang="en-US" dirty="0">
                <a:solidFill>
                  <a:srgbClr val="000000"/>
                </a:solidFill>
                <a:effectLst/>
              </a:rPr>
              <a:t> </a:t>
            </a:r>
            <a:r>
              <a:rPr lang="en-US" dirty="0" err="1">
                <a:solidFill>
                  <a:srgbClr val="000000"/>
                </a:solidFill>
                <a:effectLst/>
              </a:rPr>
              <a:t>volnou</a:t>
            </a:r>
            <a:r>
              <a:rPr lang="en-US" dirty="0">
                <a:solidFill>
                  <a:srgbClr val="000000"/>
                </a:solidFill>
                <a:effectLst/>
              </a:rPr>
              <a:t> </a:t>
            </a:r>
            <a:r>
              <a:rPr lang="sk-SK" dirty="0">
                <a:solidFill>
                  <a:srgbClr val="000000"/>
                </a:solidFill>
                <a:effectLst/>
              </a:rPr>
              <a:t>dráhou</a:t>
            </a:r>
            <a:r>
              <a:rPr lang="en-US" dirty="0">
                <a:solidFill>
                  <a:srgbClr val="000000"/>
                </a:solidFill>
                <a:effectLst/>
              </a:rPr>
              <a:t> 1 x 10-6 cm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hladině</a:t>
            </a:r>
            <a:r>
              <a:rPr lang="en-US" dirty="0">
                <a:solidFill>
                  <a:srgbClr val="000000"/>
                </a:solidFill>
                <a:effectLst/>
              </a:rPr>
              <a:t> </a:t>
            </a:r>
            <a:r>
              <a:rPr lang="en-US" dirty="0" err="1">
                <a:solidFill>
                  <a:srgbClr val="000000"/>
                </a:solidFill>
                <a:effectLst/>
              </a:rPr>
              <a:t>moře</a:t>
            </a:r>
            <a:r>
              <a:rPr lang="en-US" dirty="0">
                <a:solidFill>
                  <a:srgbClr val="000000"/>
                </a:solidFill>
                <a:effectLst/>
              </a:rPr>
              <a:t> </a:t>
            </a:r>
            <a:r>
              <a:rPr lang="en-US" dirty="0" err="1">
                <a:solidFill>
                  <a:srgbClr val="000000"/>
                </a:solidFill>
                <a:effectLst/>
              </a:rPr>
              <a:t>má</a:t>
            </a:r>
            <a:r>
              <a:rPr lang="en-US" dirty="0">
                <a:solidFill>
                  <a:srgbClr val="000000"/>
                </a:solidFill>
                <a:effectLst/>
              </a:rPr>
              <a:t> </a:t>
            </a:r>
            <a:r>
              <a:rPr lang="en-US" dirty="0" err="1">
                <a:solidFill>
                  <a:srgbClr val="000000"/>
                </a:solidFill>
                <a:effectLst/>
              </a:rPr>
              <a:t>střední</a:t>
            </a:r>
            <a:r>
              <a:rPr lang="en-US" dirty="0">
                <a:solidFill>
                  <a:srgbClr val="000000"/>
                </a:solidFill>
                <a:effectLst/>
              </a:rPr>
              <a:t> </a:t>
            </a:r>
            <a:r>
              <a:rPr lang="en-US" dirty="0" err="1">
                <a:solidFill>
                  <a:srgbClr val="000000"/>
                </a:solidFill>
                <a:effectLst/>
              </a:rPr>
              <a:t>volnou</a:t>
            </a:r>
            <a:r>
              <a:rPr lang="en-US" dirty="0">
                <a:solidFill>
                  <a:srgbClr val="000000"/>
                </a:solidFill>
                <a:effectLst/>
              </a:rPr>
              <a:t> </a:t>
            </a:r>
            <a:r>
              <a:rPr lang="en-US" dirty="0" err="1">
                <a:solidFill>
                  <a:srgbClr val="000000"/>
                </a:solidFill>
                <a:effectLst/>
              </a:rPr>
              <a:t>cestu</a:t>
            </a:r>
            <a:r>
              <a:rPr lang="en-US" dirty="0">
                <a:solidFill>
                  <a:srgbClr val="000000"/>
                </a:solidFill>
                <a:effectLst/>
              </a:rPr>
              <a:t> </a:t>
            </a:r>
            <a:r>
              <a:rPr lang="en-US" dirty="0" err="1">
                <a:solidFill>
                  <a:srgbClr val="000000"/>
                </a:solidFill>
                <a:effectLst/>
              </a:rPr>
              <a:t>větší</a:t>
            </a:r>
            <a:r>
              <a:rPr lang="en-US" dirty="0">
                <a:solidFill>
                  <a:srgbClr val="000000"/>
                </a:solidFill>
                <a:effectLst/>
              </a:rPr>
              <a:t> </a:t>
            </a:r>
            <a:r>
              <a:rPr lang="en-US" dirty="0" err="1">
                <a:solidFill>
                  <a:srgbClr val="000000"/>
                </a:solidFill>
                <a:effectLst/>
              </a:rPr>
              <a:t>než</a:t>
            </a:r>
            <a:r>
              <a:rPr lang="en-US" dirty="0">
                <a:solidFill>
                  <a:srgbClr val="000000"/>
                </a:solidFill>
                <a:effectLst/>
              </a:rPr>
              <a:t> 1 x 106 cm v </a:t>
            </a:r>
            <a:r>
              <a:rPr lang="en-US" dirty="0" err="1">
                <a:solidFill>
                  <a:srgbClr val="000000"/>
                </a:solidFill>
                <a:effectLst/>
              </a:rPr>
              <a:t>nadmořské</a:t>
            </a:r>
            <a:r>
              <a:rPr lang="en-US" dirty="0">
                <a:solidFill>
                  <a:srgbClr val="000000"/>
                </a:solidFill>
                <a:effectLst/>
              </a:rPr>
              <a:t> </a:t>
            </a:r>
            <a:r>
              <a:rPr lang="en-US" dirty="0" err="1">
                <a:solidFill>
                  <a:srgbClr val="000000"/>
                </a:solidFill>
                <a:effectLst/>
              </a:rPr>
              <a:t>výšce</a:t>
            </a:r>
            <a:r>
              <a:rPr lang="en-US" dirty="0">
                <a:solidFill>
                  <a:srgbClr val="000000"/>
                </a:solidFill>
                <a:effectLst/>
              </a:rPr>
              <a:t> 500 km, </a:t>
            </a:r>
            <a:r>
              <a:rPr lang="en-US" dirty="0" err="1">
                <a:solidFill>
                  <a:srgbClr val="000000"/>
                </a:solidFill>
                <a:effectLst/>
              </a:rPr>
              <a:t>kde</a:t>
            </a:r>
            <a:r>
              <a:rPr lang="en-US" dirty="0">
                <a:solidFill>
                  <a:srgbClr val="000000"/>
                </a:solidFill>
                <a:effectLst/>
              </a:rPr>
              <a:t> je </a:t>
            </a:r>
            <a:r>
              <a:rPr lang="en-US" dirty="0" err="1">
                <a:solidFill>
                  <a:srgbClr val="000000"/>
                </a:solidFill>
                <a:effectLst/>
              </a:rPr>
              <a:t>tlak</a:t>
            </a:r>
            <a:r>
              <a:rPr lang="en-US" dirty="0">
                <a:solidFill>
                  <a:srgbClr val="000000"/>
                </a:solidFill>
                <a:effectLst/>
              </a:rPr>
              <a:t> o </a:t>
            </a:r>
            <a:r>
              <a:rPr lang="en-US" dirty="0" err="1">
                <a:solidFill>
                  <a:srgbClr val="000000"/>
                </a:solidFill>
                <a:effectLst/>
              </a:rPr>
              <a:t>několik</a:t>
            </a:r>
            <a:r>
              <a:rPr lang="en-US" dirty="0">
                <a:solidFill>
                  <a:srgbClr val="000000"/>
                </a:solidFill>
                <a:effectLst/>
              </a:rPr>
              <a:t> </a:t>
            </a:r>
            <a:r>
              <a:rPr lang="en-US" dirty="0" err="1">
                <a:solidFill>
                  <a:srgbClr val="000000"/>
                </a:solidFill>
                <a:effectLst/>
              </a:rPr>
              <a:t>řádů</a:t>
            </a:r>
            <a:r>
              <a:rPr lang="en-US" dirty="0">
                <a:solidFill>
                  <a:srgbClr val="000000"/>
                </a:solidFill>
                <a:effectLst/>
              </a:rPr>
              <a:t> </a:t>
            </a:r>
            <a:r>
              <a:rPr lang="en-US" dirty="0" err="1">
                <a:solidFill>
                  <a:srgbClr val="000000"/>
                </a:solidFill>
                <a:effectLst/>
              </a:rPr>
              <a:t>nižší</a:t>
            </a:r>
            <a:r>
              <a:rPr lang="en-US" dirty="0">
                <a:solidFill>
                  <a:srgbClr val="000000"/>
                </a:solidFill>
                <a:effectLst/>
              </a:rPr>
              <a:t>.</a:t>
            </a:r>
          </a:p>
          <a:p>
            <a:pPr eaLnBrk="1" hangingPunct="1"/>
            <a:endParaRPr lang="cs-CZ" altLang="cs-CZ"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a:t>A</a:t>
            </a:r>
            <a:r>
              <a:rPr lang="en-US" dirty="0" err="1"/>
              <a:t>tmosféra</a:t>
            </a:r>
            <a:r>
              <a:rPr lang="en-US" dirty="0"/>
              <a:t> je </a:t>
            </a:r>
            <a:r>
              <a:rPr lang="en-US" dirty="0" err="1"/>
              <a:t>stratifikována</a:t>
            </a:r>
            <a:r>
              <a:rPr lang="en-US" dirty="0"/>
              <a:t> </a:t>
            </a:r>
            <a:r>
              <a:rPr lang="en-US" dirty="0" err="1"/>
              <a:t>na</a:t>
            </a:r>
            <a:r>
              <a:rPr lang="en-US" dirty="0"/>
              <a:t> </a:t>
            </a:r>
            <a:r>
              <a:rPr lang="en-US" dirty="0" err="1"/>
              <a:t>základě</a:t>
            </a:r>
            <a:r>
              <a:rPr lang="en-US" dirty="0"/>
              <a:t> </a:t>
            </a:r>
            <a:r>
              <a:rPr lang="en-US" dirty="0" err="1"/>
              <a:t>vztahů</a:t>
            </a:r>
            <a:r>
              <a:rPr lang="en-US" dirty="0"/>
              <a:t> </a:t>
            </a:r>
            <a:r>
              <a:rPr lang="en-US" dirty="0" err="1"/>
              <a:t>teploty</a:t>
            </a:r>
            <a:r>
              <a:rPr lang="en-US" dirty="0"/>
              <a:t> a </a:t>
            </a:r>
            <a:r>
              <a:rPr lang="en-US" dirty="0" err="1"/>
              <a:t>hustoty</a:t>
            </a:r>
            <a:r>
              <a:rPr lang="en-US" dirty="0"/>
              <a:t> </a:t>
            </a:r>
            <a:r>
              <a:rPr lang="en-US" dirty="0" err="1"/>
              <a:t>vyplývajících</a:t>
            </a:r>
            <a:r>
              <a:rPr lang="en-US" dirty="0"/>
              <a:t> z </a:t>
            </a:r>
            <a:r>
              <a:rPr lang="en-US" dirty="0" err="1"/>
              <a:t>interakcí</a:t>
            </a:r>
            <a:r>
              <a:rPr lang="en-US" dirty="0"/>
              <a:t> </a:t>
            </a:r>
            <a:r>
              <a:rPr lang="en-US" dirty="0" err="1"/>
              <a:t>mezi</a:t>
            </a:r>
            <a:r>
              <a:rPr lang="en-US" dirty="0"/>
              <a:t> </a:t>
            </a:r>
            <a:r>
              <a:rPr lang="en-US" dirty="0" err="1"/>
              <a:t>fyzikálními</a:t>
            </a:r>
            <a:r>
              <a:rPr lang="en-US" dirty="0"/>
              <a:t> a </a:t>
            </a:r>
            <a:r>
              <a:rPr lang="en-US" dirty="0" err="1"/>
              <a:t>fotochemickými</a:t>
            </a:r>
            <a:r>
              <a:rPr lang="en-US" dirty="0"/>
              <a:t> (</a:t>
            </a:r>
            <a:r>
              <a:rPr lang="en-US" dirty="0" err="1"/>
              <a:t>světelnými</a:t>
            </a:r>
            <a:r>
              <a:rPr lang="en-US" dirty="0"/>
              <a:t> </a:t>
            </a:r>
            <a:r>
              <a:rPr lang="en-US" dirty="0" err="1"/>
              <a:t>chemickými</a:t>
            </a:r>
            <a:r>
              <a:rPr lang="en-US" dirty="0"/>
              <a:t> </a:t>
            </a:r>
            <a:r>
              <a:rPr lang="en-US" dirty="0" err="1"/>
              <a:t>jevy</a:t>
            </a:r>
            <a:r>
              <a:rPr lang="en-US" dirty="0"/>
              <a:t>) </a:t>
            </a:r>
            <a:r>
              <a:rPr lang="en-US" dirty="0" err="1"/>
              <a:t>procesy</a:t>
            </a:r>
            <a:r>
              <a:rPr lang="en-US" dirty="0"/>
              <a:t> </a:t>
            </a:r>
            <a:r>
              <a:rPr lang="en-US" dirty="0" err="1"/>
              <a:t>ve</a:t>
            </a:r>
            <a:r>
              <a:rPr lang="en-US" dirty="0"/>
              <a:t> </a:t>
            </a:r>
            <a:r>
              <a:rPr lang="en-US" dirty="0" err="1"/>
              <a:t>vzduchu</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29</a:t>
            </a:fld>
            <a:endParaRPr lang="cs-CZ" altLang="cs-CZ"/>
          </a:p>
        </p:txBody>
      </p:sp>
    </p:spTree>
    <p:extLst>
      <p:ext uri="{BB962C8B-B14F-4D97-AF65-F5344CB8AC3E}">
        <p14:creationId xmlns:p14="http://schemas.microsoft.com/office/powerpoint/2010/main" val="3121764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a:t>
            </a:r>
            <a:r>
              <a:rPr lang="en-US" dirty="0" err="1"/>
              <a:t>nich</a:t>
            </a:r>
            <a:r>
              <a:rPr lang="en-US" dirty="0"/>
              <a:t> </a:t>
            </a:r>
            <a:r>
              <a:rPr lang="en-US" dirty="0" err="1"/>
              <a:t>nejvýznamnější</a:t>
            </a:r>
            <a:r>
              <a:rPr lang="en-US" dirty="0"/>
              <a:t> </a:t>
            </a:r>
            <a:r>
              <a:rPr lang="en-US" dirty="0" err="1"/>
              <a:t>jsou</a:t>
            </a:r>
            <a:r>
              <a:rPr lang="en-US" dirty="0"/>
              <a:t> </a:t>
            </a:r>
            <a:r>
              <a:rPr lang="en-US" dirty="0" err="1"/>
              <a:t>troposféra</a:t>
            </a:r>
            <a:r>
              <a:rPr lang="en-US" dirty="0"/>
              <a:t> </a:t>
            </a:r>
            <a:r>
              <a:rPr lang="en-US" dirty="0" err="1"/>
              <a:t>zasahující</a:t>
            </a:r>
            <a:r>
              <a:rPr lang="en-US" dirty="0"/>
              <a:t> do </a:t>
            </a:r>
            <a:r>
              <a:rPr lang="en-US" dirty="0" err="1"/>
              <a:t>výšky</a:t>
            </a:r>
            <a:r>
              <a:rPr lang="en-US" dirty="0"/>
              <a:t> od </a:t>
            </a:r>
            <a:r>
              <a:rPr lang="en-US" dirty="0" err="1"/>
              <a:t>zemského</a:t>
            </a:r>
            <a:r>
              <a:rPr lang="en-US" dirty="0"/>
              <a:t> </a:t>
            </a:r>
            <a:r>
              <a:rPr lang="en-US" dirty="0" err="1"/>
              <a:t>povrchu</a:t>
            </a:r>
            <a:r>
              <a:rPr lang="en-US" dirty="0"/>
              <a:t> </a:t>
            </a:r>
            <a:r>
              <a:rPr lang="en-US" dirty="0" err="1"/>
              <a:t>na</a:t>
            </a:r>
            <a:r>
              <a:rPr lang="en-US" dirty="0"/>
              <a:t> </a:t>
            </a:r>
            <a:r>
              <a:rPr lang="en-US" dirty="0" err="1"/>
              <a:t>přibližně</a:t>
            </a:r>
            <a:r>
              <a:rPr lang="en-US" dirty="0"/>
              <a:t> 11 </a:t>
            </a:r>
            <a:r>
              <a:rPr lang="en-US" dirty="0" err="1"/>
              <a:t>kilometrů</a:t>
            </a:r>
            <a:r>
              <a:rPr lang="en-US" dirty="0"/>
              <a:t> (km). </a:t>
            </a:r>
            <a:r>
              <a:rPr lang="en-US" dirty="0" err="1"/>
              <a:t>Teplota</a:t>
            </a:r>
            <a:r>
              <a:rPr lang="en-US" dirty="0"/>
              <a:t> </a:t>
            </a:r>
            <a:r>
              <a:rPr lang="en-US" dirty="0" err="1"/>
              <a:t>troposféry</a:t>
            </a:r>
            <a:r>
              <a:rPr lang="en-US" dirty="0"/>
              <a:t> se </a:t>
            </a:r>
            <a:r>
              <a:rPr lang="en-US" dirty="0" err="1"/>
              <a:t>pohybuje</a:t>
            </a:r>
            <a:r>
              <a:rPr lang="en-US" dirty="0"/>
              <a:t> od </a:t>
            </a:r>
            <a:r>
              <a:rPr lang="en-US" dirty="0" err="1"/>
              <a:t>průměrně</a:t>
            </a:r>
            <a:r>
              <a:rPr lang="en-US" dirty="0"/>
              <a:t> 15 ° C </a:t>
            </a:r>
            <a:r>
              <a:rPr lang="en-US" dirty="0" err="1"/>
              <a:t>na</a:t>
            </a:r>
            <a:r>
              <a:rPr lang="en-US" dirty="0"/>
              <a:t> </a:t>
            </a:r>
            <a:r>
              <a:rPr lang="en-US" dirty="0" err="1"/>
              <a:t>hladině</a:t>
            </a:r>
            <a:r>
              <a:rPr lang="en-US" dirty="0"/>
              <a:t> </a:t>
            </a:r>
            <a:r>
              <a:rPr lang="en-US" dirty="0" err="1"/>
              <a:t>moře</a:t>
            </a:r>
            <a:r>
              <a:rPr lang="en-US" dirty="0"/>
              <a:t> po </a:t>
            </a:r>
            <a:r>
              <a:rPr lang="en-US" dirty="0" err="1"/>
              <a:t>průměrně</a:t>
            </a:r>
            <a:r>
              <a:rPr lang="en-US" dirty="0"/>
              <a:t> -56 ° C </a:t>
            </a:r>
            <a:r>
              <a:rPr lang="en-US" dirty="0" err="1"/>
              <a:t>na</a:t>
            </a:r>
            <a:r>
              <a:rPr lang="en-US" dirty="0"/>
              <a:t> </a:t>
            </a:r>
            <a:r>
              <a:rPr lang="en-US" dirty="0" err="1"/>
              <a:t>její</a:t>
            </a:r>
            <a:r>
              <a:rPr lang="en-US" dirty="0"/>
              <a:t> </a:t>
            </a:r>
            <a:r>
              <a:rPr lang="en-US" dirty="0" err="1"/>
              <a:t>horní</a:t>
            </a:r>
            <a:r>
              <a:rPr lang="en-US" dirty="0"/>
              <a:t> </a:t>
            </a:r>
            <a:r>
              <a:rPr lang="en-US" dirty="0" err="1"/>
              <a:t>hranici</a:t>
            </a:r>
            <a:r>
              <a:rPr lang="en-US" dirty="0"/>
              <a:t>. </a:t>
            </a:r>
            <a:r>
              <a:rPr lang="sk-SK" dirty="0"/>
              <a:t> </a:t>
            </a:r>
            <a:r>
              <a:rPr lang="en-US" dirty="0" err="1"/>
              <a:t>Nejnižší</a:t>
            </a:r>
            <a:r>
              <a:rPr lang="en-US" dirty="0"/>
              <a:t> </a:t>
            </a:r>
            <a:r>
              <a:rPr lang="en-US" dirty="0" err="1"/>
              <a:t>vrstva</a:t>
            </a:r>
            <a:r>
              <a:rPr lang="en-US" dirty="0"/>
              <a:t> </a:t>
            </a:r>
            <a:r>
              <a:rPr lang="en-US" dirty="0" err="1"/>
              <a:t>atmosféry</a:t>
            </a:r>
            <a:r>
              <a:rPr lang="en-US" dirty="0"/>
              <a:t> </a:t>
            </a:r>
            <a:r>
              <a:rPr lang="en-US" dirty="0" err="1"/>
              <a:t>sahající</a:t>
            </a:r>
            <a:r>
              <a:rPr lang="en-US" dirty="0"/>
              <a:t> od </a:t>
            </a:r>
            <a:r>
              <a:rPr lang="en-US" dirty="0" err="1"/>
              <a:t>hladiny</a:t>
            </a:r>
            <a:r>
              <a:rPr lang="en-US" dirty="0"/>
              <a:t> </a:t>
            </a:r>
            <a:r>
              <a:rPr lang="en-US" dirty="0" err="1"/>
              <a:t>moře</a:t>
            </a:r>
            <a:r>
              <a:rPr lang="en-US" dirty="0"/>
              <a:t> do </a:t>
            </a:r>
            <a:r>
              <a:rPr lang="en-US" dirty="0" err="1"/>
              <a:t>nadmořské</a:t>
            </a:r>
            <a:r>
              <a:rPr lang="en-US" dirty="0"/>
              <a:t> </a:t>
            </a:r>
            <a:r>
              <a:rPr lang="en-US" dirty="0" err="1"/>
              <a:t>výšky</a:t>
            </a:r>
            <a:r>
              <a:rPr lang="en-US" dirty="0"/>
              <a:t> 10–16 km je </a:t>
            </a:r>
            <a:r>
              <a:rPr lang="en-US" dirty="0" err="1"/>
              <a:t>troposféra</a:t>
            </a:r>
            <a:r>
              <a:rPr lang="en-US" dirty="0"/>
              <a:t>, </a:t>
            </a:r>
            <a:r>
              <a:rPr lang="en-US" dirty="0" err="1"/>
              <a:t>která</a:t>
            </a:r>
            <a:r>
              <a:rPr lang="en-US" dirty="0"/>
              <a:t> se </a:t>
            </a:r>
            <a:r>
              <a:rPr lang="en-US" dirty="0" err="1"/>
              <a:t>vyznačuje</a:t>
            </a:r>
            <a:r>
              <a:rPr lang="en-US" dirty="0"/>
              <a:t> </a:t>
            </a:r>
            <a:r>
              <a:rPr lang="en-US" dirty="0" err="1"/>
              <a:t>obecně</a:t>
            </a:r>
            <a:r>
              <a:rPr lang="en-US" dirty="0"/>
              <a:t> </a:t>
            </a:r>
            <a:r>
              <a:rPr lang="en-US" dirty="0" err="1"/>
              <a:t>homogenním</a:t>
            </a:r>
            <a:r>
              <a:rPr lang="en-US" dirty="0"/>
              <a:t> </a:t>
            </a:r>
            <a:r>
              <a:rPr lang="en-US" dirty="0" err="1"/>
              <a:t>složením</a:t>
            </a:r>
            <a:r>
              <a:rPr lang="en-US" dirty="0"/>
              <a:t> </a:t>
            </a:r>
            <a:r>
              <a:rPr lang="en-US" dirty="0" err="1"/>
              <a:t>hlavních</a:t>
            </a:r>
            <a:r>
              <a:rPr lang="en-US" dirty="0"/>
              <a:t> </a:t>
            </a:r>
            <a:r>
              <a:rPr lang="en-US" dirty="0" err="1"/>
              <a:t>plynů</a:t>
            </a:r>
            <a:r>
              <a:rPr lang="en-US" dirty="0"/>
              <a:t> </a:t>
            </a:r>
            <a:r>
              <a:rPr lang="en-US" dirty="0" err="1"/>
              <a:t>jiných</a:t>
            </a:r>
            <a:r>
              <a:rPr lang="en-US" dirty="0"/>
              <a:t> </a:t>
            </a:r>
            <a:r>
              <a:rPr lang="en-US" dirty="0" err="1"/>
              <a:t>než</a:t>
            </a:r>
            <a:r>
              <a:rPr lang="en-US" dirty="0"/>
              <a:t> </a:t>
            </a:r>
            <a:r>
              <a:rPr lang="en-US" dirty="0" err="1"/>
              <a:t>voda</a:t>
            </a:r>
            <a:r>
              <a:rPr lang="en-US" dirty="0"/>
              <a:t> a </a:t>
            </a:r>
            <a:r>
              <a:rPr lang="en-US" dirty="0" err="1"/>
              <a:t>klesající</a:t>
            </a:r>
            <a:r>
              <a:rPr lang="en-US" dirty="0"/>
              <a:t> </a:t>
            </a:r>
            <a:r>
              <a:rPr lang="en-US" dirty="0" err="1"/>
              <a:t>teplotou</a:t>
            </a:r>
            <a:r>
              <a:rPr lang="en-US" dirty="0"/>
              <a:t> s </a:t>
            </a:r>
            <a:r>
              <a:rPr lang="en-US" dirty="0" err="1"/>
              <a:t>rostoucí</a:t>
            </a:r>
            <a:r>
              <a:rPr lang="en-US" dirty="0"/>
              <a:t> </a:t>
            </a:r>
            <a:r>
              <a:rPr lang="en-US" dirty="0" err="1"/>
              <a:t>nadmořskou</a:t>
            </a:r>
            <a:r>
              <a:rPr lang="en-US" dirty="0"/>
              <a:t> </a:t>
            </a:r>
            <a:r>
              <a:rPr lang="en-US" dirty="0" err="1"/>
              <a:t>výškou</a:t>
            </a:r>
            <a:r>
              <a:rPr lang="en-US" dirty="0"/>
              <a:t> od </a:t>
            </a:r>
            <a:r>
              <a:rPr lang="en-US" dirty="0" err="1"/>
              <a:t>povrchu</a:t>
            </a:r>
            <a:r>
              <a:rPr lang="en-US" dirty="0"/>
              <a:t> </a:t>
            </a:r>
            <a:r>
              <a:rPr lang="en-US" dirty="0" err="1"/>
              <a:t>Země</a:t>
            </a:r>
            <a:r>
              <a:rPr lang="en-US" dirty="0"/>
              <a:t> </a:t>
            </a:r>
            <a:r>
              <a:rPr lang="en-US" dirty="0" err="1"/>
              <a:t>vyzařujícího</a:t>
            </a:r>
            <a:r>
              <a:rPr lang="en-US" dirty="0"/>
              <a:t> </a:t>
            </a:r>
            <a:r>
              <a:rPr lang="en-US" dirty="0" err="1"/>
              <a:t>teplo</a:t>
            </a:r>
            <a:r>
              <a:rPr lang="en-US" dirty="0"/>
              <a:t>. </a:t>
            </a:r>
            <a:r>
              <a:rPr lang="en-US" dirty="0" err="1"/>
              <a:t>Horní</a:t>
            </a:r>
            <a:r>
              <a:rPr lang="en-US" dirty="0"/>
              <a:t> </a:t>
            </a:r>
            <a:r>
              <a:rPr lang="en-US" dirty="0" err="1"/>
              <a:t>hranice</a:t>
            </a:r>
            <a:r>
              <a:rPr lang="en-US" dirty="0"/>
              <a:t> </a:t>
            </a:r>
            <a:r>
              <a:rPr lang="en-US" dirty="0" err="1"/>
              <a:t>troposféry</a:t>
            </a:r>
            <a:r>
              <a:rPr lang="en-US" dirty="0"/>
              <a:t>,</a:t>
            </a:r>
            <a:r>
              <a:rPr lang="sk-SK" dirty="0"/>
              <a:t> </a:t>
            </a:r>
            <a:r>
              <a:rPr lang="en-US" dirty="0" err="1"/>
              <a:t>který</a:t>
            </a:r>
            <a:r>
              <a:rPr lang="en-US" dirty="0"/>
              <a:t> </a:t>
            </a:r>
            <a:r>
              <a:rPr lang="en-US" dirty="0" err="1"/>
              <a:t>má</a:t>
            </a:r>
            <a:r>
              <a:rPr lang="en-US" dirty="0"/>
              <a:t> </a:t>
            </a:r>
            <a:r>
              <a:rPr lang="en-US" dirty="0" err="1"/>
              <a:t>minimální</a:t>
            </a:r>
            <a:r>
              <a:rPr lang="en-US" dirty="0"/>
              <a:t> </a:t>
            </a:r>
            <a:r>
              <a:rPr lang="en-US" dirty="0" err="1"/>
              <a:t>teplotu</a:t>
            </a:r>
            <a:r>
              <a:rPr lang="en-US" dirty="0"/>
              <a:t> </a:t>
            </a:r>
            <a:r>
              <a:rPr lang="en-US" dirty="0" err="1"/>
              <a:t>asi</a:t>
            </a:r>
            <a:r>
              <a:rPr lang="en-US" dirty="0"/>
              <a:t> -56 ° C, se </a:t>
            </a:r>
            <a:r>
              <a:rPr lang="en-US" dirty="0" err="1"/>
              <a:t>mění</a:t>
            </a:r>
            <a:r>
              <a:rPr lang="en-US" dirty="0"/>
              <a:t> v </a:t>
            </a:r>
            <a:r>
              <a:rPr lang="en-US" dirty="0" err="1"/>
              <a:t>nadmořské</a:t>
            </a:r>
            <a:r>
              <a:rPr lang="en-US" dirty="0"/>
              <a:t> </a:t>
            </a:r>
            <a:r>
              <a:rPr lang="en-US" dirty="0" err="1"/>
              <a:t>výšce</a:t>
            </a:r>
            <a:r>
              <a:rPr lang="en-US" dirty="0"/>
              <a:t> o </a:t>
            </a:r>
            <a:r>
              <a:rPr lang="en-US" dirty="0" err="1"/>
              <a:t>kilometr</a:t>
            </a:r>
            <a:r>
              <a:rPr lang="en-US" dirty="0"/>
              <a:t> </a:t>
            </a:r>
            <a:r>
              <a:rPr lang="en-US" dirty="0" err="1"/>
              <a:t>nebo</a:t>
            </a:r>
            <a:r>
              <a:rPr lang="en-US" dirty="0"/>
              <a:t> </a:t>
            </a:r>
            <a:r>
              <a:rPr lang="en-US" dirty="0" err="1"/>
              <a:t>více</a:t>
            </a:r>
            <a:r>
              <a:rPr lang="en-US" dirty="0"/>
              <a:t> s </a:t>
            </a:r>
            <a:r>
              <a:rPr lang="en-US" dirty="0" err="1"/>
              <a:t>atmosférickou</a:t>
            </a:r>
            <a:r>
              <a:rPr lang="en-US" dirty="0"/>
              <a:t> </a:t>
            </a:r>
            <a:r>
              <a:rPr lang="en-US" dirty="0" err="1"/>
              <a:t>teplotou</a:t>
            </a:r>
            <a:r>
              <a:rPr lang="en-US" dirty="0"/>
              <a:t>, </a:t>
            </a:r>
            <a:r>
              <a:rPr lang="en-US" dirty="0" err="1"/>
              <a:t>podkladovým</a:t>
            </a:r>
            <a:r>
              <a:rPr lang="en-US" dirty="0"/>
              <a:t> </a:t>
            </a:r>
            <a:r>
              <a:rPr lang="en-US" dirty="0" err="1"/>
              <a:t>pozemským</a:t>
            </a:r>
            <a:r>
              <a:rPr lang="en-US" dirty="0"/>
              <a:t> </a:t>
            </a:r>
            <a:r>
              <a:rPr lang="en-US" dirty="0" err="1"/>
              <a:t>povrchem</a:t>
            </a:r>
            <a:r>
              <a:rPr lang="en-US" dirty="0"/>
              <a:t> a </a:t>
            </a:r>
            <a:r>
              <a:rPr lang="en-US" dirty="0" err="1"/>
              <a:t>časem</a:t>
            </a:r>
            <a:r>
              <a:rPr lang="en-US" dirty="0"/>
              <a:t>. </a:t>
            </a:r>
            <a:r>
              <a:rPr lang="en-US" dirty="0" err="1"/>
              <a:t>Homogenní</a:t>
            </a:r>
            <a:r>
              <a:rPr lang="en-US" dirty="0"/>
              <a:t> </a:t>
            </a:r>
            <a:r>
              <a:rPr lang="en-US" dirty="0" err="1"/>
              <a:t>složení</a:t>
            </a:r>
            <a:r>
              <a:rPr lang="en-US" dirty="0"/>
              <a:t> </a:t>
            </a:r>
            <a:r>
              <a:rPr lang="en-US" dirty="0" err="1"/>
              <a:t>troposféry</a:t>
            </a:r>
            <a:r>
              <a:rPr lang="en-US" dirty="0"/>
              <a:t> je </a:t>
            </a:r>
            <a:r>
              <a:rPr lang="en-US" dirty="0" err="1"/>
              <a:t>výsledkem</a:t>
            </a:r>
            <a:r>
              <a:rPr lang="en-US" dirty="0"/>
              <a:t> </a:t>
            </a:r>
            <a:r>
              <a:rPr lang="en-US" dirty="0" err="1"/>
              <a:t>neustálého</a:t>
            </a:r>
            <a:r>
              <a:rPr lang="en-US" dirty="0"/>
              <a:t> </a:t>
            </a:r>
            <a:r>
              <a:rPr lang="en-US" dirty="0" err="1"/>
              <a:t>míchání</a:t>
            </a:r>
            <a:r>
              <a:rPr lang="en-US" dirty="0"/>
              <a:t> </a:t>
            </a:r>
            <a:r>
              <a:rPr lang="en-US" dirty="0" err="1"/>
              <a:t>cirkulujícími</a:t>
            </a:r>
            <a:r>
              <a:rPr lang="en-US" dirty="0"/>
              <a:t> </a:t>
            </a:r>
            <a:r>
              <a:rPr lang="en-US" dirty="0" err="1"/>
              <a:t>vzduchovými</a:t>
            </a:r>
            <a:r>
              <a:rPr lang="en-US" dirty="0"/>
              <a:t> </a:t>
            </a:r>
            <a:r>
              <a:rPr lang="en-US" dirty="0" err="1"/>
              <a:t>hmotami</a:t>
            </a:r>
            <a:r>
              <a:rPr lang="en-US" dirty="0"/>
              <a:t>. </a:t>
            </a:r>
            <a:r>
              <a:rPr lang="en-US" dirty="0" err="1"/>
              <a:t>Obsah</a:t>
            </a:r>
            <a:r>
              <a:rPr lang="en-US" dirty="0"/>
              <a:t> </a:t>
            </a:r>
            <a:r>
              <a:rPr lang="en-US" dirty="0" err="1"/>
              <a:t>vodní</a:t>
            </a:r>
            <a:r>
              <a:rPr lang="en-US" dirty="0"/>
              <a:t> </a:t>
            </a:r>
            <a:r>
              <a:rPr lang="en-US" dirty="0" err="1"/>
              <a:t>páry</a:t>
            </a:r>
            <a:r>
              <a:rPr lang="en-US" dirty="0"/>
              <a:t> v </a:t>
            </a:r>
            <a:r>
              <a:rPr lang="en-US" dirty="0" err="1"/>
              <a:t>troposféře</a:t>
            </a:r>
            <a:r>
              <a:rPr lang="en-US" dirty="0"/>
              <a:t> je </a:t>
            </a:r>
            <a:r>
              <a:rPr lang="en-US" dirty="0" err="1"/>
              <a:t>však</a:t>
            </a:r>
            <a:r>
              <a:rPr lang="en-US" dirty="0"/>
              <a:t> </a:t>
            </a:r>
            <a:r>
              <a:rPr lang="en-US" dirty="0" err="1"/>
              <a:t>extrémně</a:t>
            </a:r>
            <a:r>
              <a:rPr lang="en-US" dirty="0"/>
              <a:t> </a:t>
            </a:r>
            <a:r>
              <a:rPr lang="en-US" dirty="0" err="1"/>
              <a:t>proměnliv</a:t>
            </a:r>
            <a:r>
              <a:rPr lang="sk-SK" dirty="0"/>
              <a:t>é</a:t>
            </a:r>
            <a:r>
              <a:rPr lang="en-US" dirty="0"/>
              <a:t> </a:t>
            </a:r>
            <a:r>
              <a:rPr lang="en-US" dirty="0" err="1"/>
              <a:t>kvůli</a:t>
            </a:r>
            <a:r>
              <a:rPr lang="en-US" dirty="0"/>
              <a:t> </a:t>
            </a:r>
            <a:r>
              <a:rPr lang="en-US" dirty="0" err="1"/>
              <a:t>tvorbě</a:t>
            </a:r>
            <a:r>
              <a:rPr lang="en-US" dirty="0"/>
              <a:t> </a:t>
            </a:r>
            <a:r>
              <a:rPr lang="en-US" dirty="0" err="1"/>
              <a:t>mraků</a:t>
            </a:r>
            <a:r>
              <a:rPr lang="en-US" dirty="0"/>
              <a:t>, </a:t>
            </a:r>
            <a:r>
              <a:rPr lang="en-US" dirty="0" err="1"/>
              <a:t>srážení</a:t>
            </a:r>
            <a:r>
              <a:rPr lang="en-US" dirty="0"/>
              <a:t> a </a:t>
            </a:r>
            <a:r>
              <a:rPr lang="en-US" dirty="0" err="1"/>
              <a:t>odpařování</a:t>
            </a:r>
            <a:r>
              <a:rPr lang="en-US" dirty="0"/>
              <a:t> </a:t>
            </a:r>
            <a:r>
              <a:rPr lang="en-US" dirty="0" err="1"/>
              <a:t>vody</a:t>
            </a:r>
            <a:r>
              <a:rPr lang="en-US" dirty="0"/>
              <a:t> </a:t>
            </a:r>
            <a:r>
              <a:rPr lang="en-US" dirty="0" err="1"/>
              <a:t>ze</a:t>
            </a:r>
            <a:r>
              <a:rPr lang="en-US" dirty="0"/>
              <a:t> </a:t>
            </a:r>
            <a:r>
              <a:rPr lang="en-US" dirty="0" err="1"/>
              <a:t>suchozemských</a:t>
            </a:r>
            <a:r>
              <a:rPr lang="en-US" dirty="0"/>
              <a:t> </a:t>
            </a:r>
            <a:r>
              <a:rPr lang="en-US" dirty="0" err="1"/>
              <a:t>vodních</a:t>
            </a:r>
            <a:r>
              <a:rPr lang="en-US" dirty="0"/>
              <a:t> </a:t>
            </a:r>
            <a:r>
              <a:rPr lang="en-US" dirty="0" err="1"/>
              <a:t>útvarů</a:t>
            </a:r>
            <a:r>
              <a:rPr lang="en-US" dirty="0"/>
              <a:t>.</a:t>
            </a:r>
            <a:endParaRPr lang="sk-SK" dirty="0"/>
          </a:p>
          <a:p>
            <a:r>
              <a:rPr lang="en-US" dirty="0" err="1"/>
              <a:t>Velmi</a:t>
            </a:r>
            <a:r>
              <a:rPr lang="en-US" dirty="0"/>
              <a:t> </a:t>
            </a:r>
            <a:r>
              <a:rPr lang="en-US" dirty="0" err="1"/>
              <a:t>nízká</a:t>
            </a:r>
            <a:r>
              <a:rPr lang="en-US" dirty="0"/>
              <a:t> </a:t>
            </a:r>
            <a:r>
              <a:rPr lang="en-US" dirty="0" err="1"/>
              <a:t>teplota</a:t>
            </a:r>
            <a:r>
              <a:rPr lang="en-US" dirty="0"/>
              <a:t> </a:t>
            </a:r>
            <a:r>
              <a:rPr lang="en-US" dirty="0" err="1"/>
              <a:t>vrstvy</a:t>
            </a:r>
            <a:r>
              <a:rPr lang="en-US" dirty="0"/>
              <a:t> </a:t>
            </a:r>
            <a:r>
              <a:rPr lang="en-US" dirty="0" err="1"/>
              <a:t>tropopauzy</a:t>
            </a:r>
            <a:r>
              <a:rPr lang="en-US" dirty="0"/>
              <a:t> v </a:t>
            </a:r>
            <a:r>
              <a:rPr lang="en-US" dirty="0" err="1"/>
              <a:t>horní</a:t>
            </a:r>
            <a:r>
              <a:rPr lang="en-US" dirty="0"/>
              <a:t> </a:t>
            </a:r>
            <a:r>
              <a:rPr lang="en-US" dirty="0" err="1"/>
              <a:t>části</a:t>
            </a:r>
            <a:r>
              <a:rPr lang="en-US" dirty="0"/>
              <a:t> </a:t>
            </a:r>
            <a:r>
              <a:rPr lang="en-US" dirty="0" err="1"/>
              <a:t>troposféry</a:t>
            </a:r>
            <a:r>
              <a:rPr lang="en-US" dirty="0"/>
              <a:t> </a:t>
            </a:r>
            <a:r>
              <a:rPr lang="en-US" dirty="0" err="1"/>
              <a:t>slouží</a:t>
            </a:r>
            <a:r>
              <a:rPr lang="en-US" dirty="0"/>
              <a:t> </a:t>
            </a:r>
            <a:r>
              <a:rPr lang="en-US" dirty="0" err="1"/>
              <a:t>jako</a:t>
            </a:r>
            <a:r>
              <a:rPr lang="en-US" dirty="0"/>
              <a:t> </a:t>
            </a:r>
            <a:r>
              <a:rPr lang="en-US" dirty="0" err="1"/>
              <a:t>bariéra</a:t>
            </a:r>
            <a:r>
              <a:rPr lang="en-US" dirty="0"/>
              <a:t>, </a:t>
            </a:r>
            <a:r>
              <a:rPr lang="en-US" dirty="0" err="1"/>
              <a:t>která</a:t>
            </a:r>
            <a:r>
              <a:rPr lang="en-US" dirty="0"/>
              <a:t> </a:t>
            </a:r>
            <a:r>
              <a:rPr lang="en-US" dirty="0" err="1"/>
              <a:t>způsobuje</a:t>
            </a:r>
            <a:r>
              <a:rPr lang="en-US" dirty="0"/>
              <a:t> </a:t>
            </a:r>
            <a:r>
              <a:rPr lang="en-US" dirty="0" err="1"/>
              <a:t>kondenzaci</a:t>
            </a:r>
            <a:r>
              <a:rPr lang="en-US" dirty="0"/>
              <a:t> </a:t>
            </a:r>
            <a:r>
              <a:rPr lang="en-US" dirty="0" err="1"/>
              <a:t>vodní</a:t>
            </a:r>
            <a:r>
              <a:rPr lang="en-US" dirty="0"/>
              <a:t> </a:t>
            </a:r>
            <a:r>
              <a:rPr lang="en-US" dirty="0" err="1"/>
              <a:t>páry</a:t>
            </a:r>
            <a:r>
              <a:rPr lang="en-US" dirty="0"/>
              <a:t> </a:t>
            </a:r>
            <a:r>
              <a:rPr lang="en-US" dirty="0" err="1"/>
              <a:t>na</a:t>
            </a:r>
            <a:r>
              <a:rPr lang="en-US" dirty="0"/>
              <a:t> led, </a:t>
            </a:r>
            <a:r>
              <a:rPr lang="en-US" dirty="0" err="1"/>
              <a:t>takže</a:t>
            </a:r>
            <a:r>
              <a:rPr lang="en-US" dirty="0"/>
              <a:t> </a:t>
            </a:r>
            <a:r>
              <a:rPr lang="en-US" dirty="0" err="1"/>
              <a:t>nemůže</a:t>
            </a:r>
            <a:r>
              <a:rPr lang="en-US" dirty="0"/>
              <a:t> </a:t>
            </a:r>
            <a:r>
              <a:rPr lang="en-US" dirty="0" err="1"/>
              <a:t>dosáhnout</a:t>
            </a:r>
            <a:r>
              <a:rPr lang="en-US" dirty="0"/>
              <a:t> </a:t>
            </a:r>
            <a:r>
              <a:rPr lang="en-US" dirty="0" err="1"/>
              <a:t>nadmořských</a:t>
            </a:r>
            <a:r>
              <a:rPr lang="en-US" dirty="0"/>
              <a:t> </a:t>
            </a:r>
            <a:r>
              <a:rPr lang="en-US" dirty="0" err="1"/>
              <a:t>výšek</a:t>
            </a:r>
            <a:r>
              <a:rPr lang="en-US" dirty="0"/>
              <a:t>, </a:t>
            </a:r>
            <a:r>
              <a:rPr lang="en-US" dirty="0" err="1"/>
              <a:t>ve</a:t>
            </a:r>
            <a:r>
              <a:rPr lang="en-US" dirty="0"/>
              <a:t> </a:t>
            </a:r>
            <a:r>
              <a:rPr lang="en-US" dirty="0" err="1"/>
              <a:t>kterých</a:t>
            </a:r>
            <a:r>
              <a:rPr lang="en-US" dirty="0"/>
              <a:t> by se </a:t>
            </a:r>
            <a:r>
              <a:rPr lang="en-US" dirty="0" err="1"/>
              <a:t>fotodisociovala</a:t>
            </a:r>
            <a:r>
              <a:rPr lang="en-US" dirty="0"/>
              <a:t> </a:t>
            </a:r>
            <a:r>
              <a:rPr lang="en-US" dirty="0" err="1"/>
              <a:t>působením</a:t>
            </a:r>
            <a:r>
              <a:rPr lang="en-US" dirty="0"/>
              <a:t> </a:t>
            </a:r>
            <a:r>
              <a:rPr lang="en-US" dirty="0" err="1"/>
              <a:t>intenzivní</a:t>
            </a:r>
            <a:r>
              <a:rPr lang="en-US" dirty="0"/>
              <a:t> </a:t>
            </a:r>
            <a:r>
              <a:rPr lang="en-US" dirty="0" err="1"/>
              <a:t>vysoké</a:t>
            </a:r>
            <a:r>
              <a:rPr lang="en-US" dirty="0"/>
              <a:t> </a:t>
            </a:r>
            <a:r>
              <a:rPr lang="en-US" dirty="0" err="1"/>
              <a:t>energie</a:t>
            </a:r>
            <a:r>
              <a:rPr lang="sk-SK" dirty="0"/>
              <a:t> </a:t>
            </a:r>
            <a:r>
              <a:rPr lang="en-US" dirty="0" err="1"/>
              <a:t>ultrafialová</a:t>
            </a:r>
            <a:r>
              <a:rPr lang="en-US" dirty="0"/>
              <a:t> </a:t>
            </a:r>
            <a:r>
              <a:rPr lang="en-US" dirty="0" err="1"/>
              <a:t>radiace</a:t>
            </a:r>
            <a:r>
              <a:rPr lang="en-US" dirty="0"/>
              <a:t>. </a:t>
            </a:r>
            <a:r>
              <a:rPr lang="en-US" dirty="0" err="1"/>
              <a:t>Pokud</a:t>
            </a:r>
            <a:r>
              <a:rPr lang="en-US" dirty="0"/>
              <a:t> by se to </a:t>
            </a:r>
            <a:r>
              <a:rPr lang="en-US" dirty="0" err="1"/>
              <a:t>stalo</a:t>
            </a:r>
            <a:r>
              <a:rPr lang="en-US" dirty="0"/>
              <a:t>, </a:t>
            </a:r>
            <a:r>
              <a:rPr lang="en-US" dirty="0" err="1"/>
              <a:t>produkovaný</a:t>
            </a:r>
            <a:r>
              <a:rPr lang="en-US" dirty="0"/>
              <a:t> </a:t>
            </a:r>
            <a:r>
              <a:rPr lang="en-US" dirty="0" err="1"/>
              <a:t>vodík</a:t>
            </a:r>
            <a:r>
              <a:rPr lang="en-US" dirty="0"/>
              <a:t> by </a:t>
            </a:r>
            <a:r>
              <a:rPr lang="en-US" dirty="0" err="1"/>
              <a:t>unikl</a:t>
            </a:r>
            <a:r>
              <a:rPr lang="en-US" dirty="0"/>
              <a:t> </a:t>
            </a:r>
            <a:r>
              <a:rPr lang="en-US" dirty="0" err="1"/>
              <a:t>zemské</a:t>
            </a:r>
            <a:r>
              <a:rPr lang="en-US" dirty="0"/>
              <a:t> </a:t>
            </a:r>
            <a:r>
              <a:rPr lang="en-US" dirty="0" err="1"/>
              <a:t>atmosféře</a:t>
            </a:r>
            <a:r>
              <a:rPr lang="en-US" dirty="0"/>
              <a:t> a </a:t>
            </a:r>
            <a:r>
              <a:rPr lang="en-US" dirty="0" err="1"/>
              <a:t>byl</a:t>
            </a:r>
            <a:r>
              <a:rPr lang="en-US" dirty="0"/>
              <a:t> by </a:t>
            </a:r>
            <a:r>
              <a:rPr lang="en-US" dirty="0" err="1"/>
              <a:t>ztracen</a:t>
            </a:r>
            <a:r>
              <a:rPr lang="en-US" dirty="0"/>
              <a:t>. (</a:t>
            </a:r>
            <a:r>
              <a:rPr lang="en-US" dirty="0" err="1"/>
              <a:t>Velká</a:t>
            </a:r>
            <a:r>
              <a:rPr lang="en-US" dirty="0"/>
              <a:t> </a:t>
            </a:r>
            <a:r>
              <a:rPr lang="en-US" dirty="0" err="1"/>
              <a:t>část</a:t>
            </a:r>
            <a:r>
              <a:rPr lang="en-US" dirty="0"/>
              <a:t> </a:t>
            </a:r>
            <a:r>
              <a:rPr lang="en-US" dirty="0" err="1"/>
              <a:t>vodíku</a:t>
            </a:r>
            <a:r>
              <a:rPr lang="en-US" dirty="0"/>
              <a:t> a </a:t>
            </a:r>
            <a:r>
              <a:rPr lang="en-US" dirty="0" err="1"/>
              <a:t>heliových</a:t>
            </a:r>
            <a:r>
              <a:rPr lang="en-US" dirty="0"/>
              <a:t> </a:t>
            </a:r>
            <a:r>
              <a:rPr lang="en-US" dirty="0" err="1"/>
              <a:t>plynů</a:t>
            </a:r>
            <a:r>
              <a:rPr lang="en-US" dirty="0"/>
              <a:t> </a:t>
            </a:r>
            <a:r>
              <a:rPr lang="en-US" dirty="0" err="1"/>
              <a:t>původně</a:t>
            </a:r>
            <a:r>
              <a:rPr lang="en-US" dirty="0"/>
              <a:t> </a:t>
            </a:r>
            <a:r>
              <a:rPr lang="en-US" dirty="0" err="1"/>
              <a:t>přítomných</a:t>
            </a:r>
            <a:r>
              <a:rPr lang="en-US" dirty="0"/>
              <a:t> v </a:t>
            </a:r>
            <a:r>
              <a:rPr lang="en-US" dirty="0" err="1"/>
              <a:t>zemské</a:t>
            </a:r>
            <a:r>
              <a:rPr lang="en-US" dirty="0"/>
              <a:t> </a:t>
            </a:r>
            <a:r>
              <a:rPr lang="en-US" dirty="0" err="1"/>
              <a:t>atmosféře</a:t>
            </a:r>
            <a:r>
              <a:rPr lang="en-US" dirty="0"/>
              <a:t> </a:t>
            </a:r>
            <a:r>
              <a:rPr lang="en-US" dirty="0" err="1"/>
              <a:t>byla</a:t>
            </a:r>
            <a:r>
              <a:rPr lang="en-US" dirty="0"/>
              <a:t> </a:t>
            </a:r>
            <a:r>
              <a:rPr lang="en-US" dirty="0" err="1"/>
              <a:t>tímto</a:t>
            </a:r>
            <a:r>
              <a:rPr lang="en-US" dirty="0"/>
              <a:t> </a:t>
            </a:r>
            <a:r>
              <a:rPr lang="en-US" dirty="0" err="1"/>
              <a:t>procesem</a:t>
            </a:r>
            <a:r>
              <a:rPr lang="en-US" dirty="0"/>
              <a:t> </a:t>
            </a:r>
            <a:r>
              <a:rPr lang="en-US" dirty="0" err="1"/>
              <a:t>ztracena</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3992108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Atmosférická</a:t>
            </a:r>
            <a:r>
              <a:rPr lang="en-US" dirty="0"/>
              <a:t> </a:t>
            </a:r>
            <a:r>
              <a:rPr lang="en-US" dirty="0" err="1"/>
              <a:t>vrstva</a:t>
            </a:r>
            <a:r>
              <a:rPr lang="en-US" dirty="0"/>
              <a:t> </a:t>
            </a:r>
            <a:r>
              <a:rPr lang="en-US" dirty="0" err="1"/>
              <a:t>přímo</a:t>
            </a:r>
            <a:r>
              <a:rPr lang="en-US" dirty="0"/>
              <a:t> </a:t>
            </a:r>
            <a:r>
              <a:rPr lang="en-US" dirty="0" err="1"/>
              <a:t>nad</a:t>
            </a:r>
            <a:r>
              <a:rPr lang="en-US" dirty="0"/>
              <a:t> </a:t>
            </a:r>
            <a:r>
              <a:rPr lang="en-US" dirty="0" err="1"/>
              <a:t>troposférou</a:t>
            </a:r>
            <a:r>
              <a:rPr lang="en-US" dirty="0"/>
              <a:t> je </a:t>
            </a:r>
            <a:r>
              <a:rPr lang="en-US" dirty="0" err="1"/>
              <a:t>stratosféra</a:t>
            </a:r>
            <a:r>
              <a:rPr lang="en-US" dirty="0"/>
              <a:t>, </a:t>
            </a:r>
            <a:r>
              <a:rPr lang="en-US" dirty="0" err="1"/>
              <a:t>ve</a:t>
            </a:r>
            <a:r>
              <a:rPr lang="en-US" dirty="0"/>
              <a:t> </a:t>
            </a:r>
            <a:r>
              <a:rPr lang="en-US" dirty="0" err="1"/>
              <a:t>které</a:t>
            </a:r>
            <a:r>
              <a:rPr lang="en-US" dirty="0"/>
              <a:t> s </a:t>
            </a:r>
            <a:r>
              <a:rPr lang="en-US" dirty="0" err="1"/>
              <a:t>rostoucí</a:t>
            </a:r>
            <a:r>
              <a:rPr lang="en-US" dirty="0"/>
              <a:t> </a:t>
            </a:r>
            <a:r>
              <a:rPr lang="en-US" dirty="0" err="1"/>
              <a:t>nadmořskou</a:t>
            </a:r>
            <a:r>
              <a:rPr lang="en-US" dirty="0"/>
              <a:t> </a:t>
            </a:r>
            <a:r>
              <a:rPr lang="en-US" dirty="0" err="1"/>
              <a:t>výškou</a:t>
            </a:r>
            <a:r>
              <a:rPr lang="en-US" dirty="0"/>
              <a:t> </a:t>
            </a:r>
            <a:r>
              <a:rPr lang="en-US" dirty="0" err="1"/>
              <a:t>stoupá</a:t>
            </a:r>
            <a:r>
              <a:rPr lang="en-US" dirty="0"/>
              <a:t> </a:t>
            </a:r>
            <a:r>
              <a:rPr lang="en-US" dirty="0" err="1"/>
              <a:t>teplota</a:t>
            </a:r>
            <a:r>
              <a:rPr lang="en-US" dirty="0"/>
              <a:t> </a:t>
            </a:r>
            <a:r>
              <a:rPr lang="en-US" dirty="0" err="1"/>
              <a:t>maximálně</a:t>
            </a:r>
            <a:r>
              <a:rPr lang="en-US" dirty="0"/>
              <a:t> </a:t>
            </a:r>
            <a:r>
              <a:rPr lang="en-US" dirty="0" err="1"/>
              <a:t>na</a:t>
            </a:r>
            <a:r>
              <a:rPr lang="en-US" dirty="0"/>
              <a:t> </a:t>
            </a:r>
            <a:r>
              <a:rPr lang="en-US" dirty="0" err="1"/>
              <a:t>asi</a:t>
            </a:r>
            <a:r>
              <a:rPr lang="en-US" dirty="0"/>
              <a:t> -2 ° C. </a:t>
            </a:r>
            <a:r>
              <a:rPr lang="en-US" dirty="0" err="1"/>
              <a:t>Tento</a:t>
            </a:r>
            <a:r>
              <a:rPr lang="en-US" dirty="0"/>
              <a:t> </a:t>
            </a:r>
            <a:r>
              <a:rPr lang="en-US" dirty="0" err="1"/>
              <a:t>jev</a:t>
            </a:r>
            <a:r>
              <a:rPr lang="en-US" dirty="0"/>
              <a:t> je </a:t>
            </a:r>
            <a:r>
              <a:rPr lang="en-US" dirty="0" err="1"/>
              <a:t>způsoben</a:t>
            </a:r>
            <a:r>
              <a:rPr lang="en-US" dirty="0"/>
              <a:t> </a:t>
            </a:r>
            <a:r>
              <a:rPr lang="en-US" dirty="0" err="1"/>
              <a:t>přítomností</a:t>
            </a:r>
            <a:r>
              <a:rPr lang="en-US" dirty="0"/>
              <a:t> </a:t>
            </a:r>
            <a:r>
              <a:rPr lang="en-US" dirty="0" err="1"/>
              <a:t>ozonu</a:t>
            </a:r>
            <a:r>
              <a:rPr lang="en-US" dirty="0"/>
              <a:t> O3, </a:t>
            </a:r>
            <a:r>
              <a:rPr lang="en-US" dirty="0" err="1"/>
              <a:t>který</a:t>
            </a:r>
            <a:r>
              <a:rPr lang="en-US" dirty="0"/>
              <a:t> </a:t>
            </a:r>
            <a:r>
              <a:rPr lang="en-US" dirty="0" err="1"/>
              <a:t>může</a:t>
            </a:r>
            <a:r>
              <a:rPr lang="en-US" dirty="0"/>
              <a:t> </a:t>
            </a:r>
            <a:r>
              <a:rPr lang="en-US" dirty="0" err="1"/>
              <a:t>ve</a:t>
            </a:r>
            <a:r>
              <a:rPr lang="en-US" dirty="0"/>
              <a:t> </a:t>
            </a:r>
            <a:r>
              <a:rPr lang="en-US" dirty="0" err="1"/>
              <a:t>středním</a:t>
            </a:r>
            <a:r>
              <a:rPr lang="en-US" dirty="0"/>
              <a:t> </a:t>
            </a:r>
            <a:r>
              <a:rPr lang="en-US" dirty="0" err="1"/>
              <a:t>rozsahu</a:t>
            </a:r>
            <a:r>
              <a:rPr lang="en-US" dirty="0"/>
              <a:t> </a:t>
            </a:r>
            <a:r>
              <a:rPr lang="en-US" dirty="0" err="1"/>
              <a:t>stratosféry</a:t>
            </a:r>
            <a:r>
              <a:rPr lang="en-US" dirty="0"/>
              <a:t> </a:t>
            </a:r>
            <a:r>
              <a:rPr lang="en-US" dirty="0" err="1"/>
              <a:t>dosáhnout</a:t>
            </a:r>
            <a:r>
              <a:rPr lang="en-US" dirty="0"/>
              <a:t> </a:t>
            </a:r>
            <a:r>
              <a:rPr lang="en-US" dirty="0" err="1"/>
              <a:t>úrovně</a:t>
            </a:r>
            <a:r>
              <a:rPr lang="en-US" dirty="0"/>
              <a:t> </a:t>
            </a:r>
            <a:r>
              <a:rPr lang="en-US" dirty="0" err="1"/>
              <a:t>kolem</a:t>
            </a:r>
            <a:r>
              <a:rPr lang="en-US" dirty="0"/>
              <a:t> 10 ppm </a:t>
            </a:r>
            <a:r>
              <a:rPr lang="en-US" dirty="0" err="1"/>
              <a:t>objemových</a:t>
            </a:r>
            <a:r>
              <a:rPr lang="en-US" dirty="0"/>
              <a:t>. </a:t>
            </a:r>
            <a:r>
              <a:rPr lang="en-US" dirty="0" err="1"/>
              <a:t>Topný</a:t>
            </a:r>
            <a:r>
              <a:rPr lang="en-US" dirty="0"/>
              <a:t> </a:t>
            </a:r>
            <a:r>
              <a:rPr lang="en-US" dirty="0" err="1"/>
              <a:t>účinek</a:t>
            </a:r>
            <a:r>
              <a:rPr lang="en-US" dirty="0"/>
              <a:t> je </a:t>
            </a:r>
            <a:r>
              <a:rPr lang="en-US" dirty="0" err="1"/>
              <a:t>způsoben</a:t>
            </a:r>
            <a:r>
              <a:rPr lang="en-US" dirty="0"/>
              <a:t> </a:t>
            </a:r>
            <a:r>
              <a:rPr lang="en-US" dirty="0" err="1"/>
              <a:t>absorpcí</a:t>
            </a:r>
            <a:r>
              <a:rPr lang="en-US" dirty="0"/>
              <a:t> </a:t>
            </a:r>
            <a:r>
              <a:rPr lang="en-US" dirty="0" err="1"/>
              <a:t>energie</a:t>
            </a:r>
            <a:r>
              <a:rPr lang="en-US" dirty="0"/>
              <a:t> </a:t>
            </a:r>
            <a:r>
              <a:rPr lang="en-US" dirty="0" err="1"/>
              <a:t>ultrafialového</a:t>
            </a:r>
            <a:r>
              <a:rPr lang="en-US" dirty="0"/>
              <a:t> </a:t>
            </a:r>
            <a:r>
              <a:rPr lang="en-US" dirty="0" err="1"/>
              <a:t>záření</a:t>
            </a:r>
            <a:r>
              <a:rPr lang="en-US" dirty="0"/>
              <a:t> </a:t>
            </a:r>
            <a:r>
              <a:rPr lang="en-US" dirty="0" err="1"/>
              <a:t>ozonem</a:t>
            </a:r>
            <a:r>
              <a:rPr lang="sk-SK" dirty="0"/>
              <a:t>.</a:t>
            </a:r>
            <a:br>
              <a:rPr lang="en-US" dirty="0"/>
            </a:br>
            <a:r>
              <a:rPr lang="en-US" b="0" i="0" dirty="0" err="1">
                <a:solidFill>
                  <a:srgbClr val="202124"/>
                </a:solidFill>
                <a:effectLst/>
                <a:latin typeface="arial" panose="020B0604020202020204" pitchFamily="34" charset="0"/>
              </a:rPr>
              <a:t>Nejvýznamnějším</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rysem</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atmosférické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chemie</a:t>
            </a:r>
            <a:r>
              <a:rPr lang="en-US" b="0" i="0" dirty="0">
                <a:solidFill>
                  <a:srgbClr val="202124"/>
                </a:solidFill>
                <a:effectLst/>
                <a:latin typeface="arial" panose="020B0604020202020204" pitchFamily="34" charset="0"/>
              </a:rPr>
              <a:t> je </a:t>
            </a:r>
            <a:r>
              <a:rPr lang="en-US" b="0" i="0" dirty="0" err="1">
                <a:solidFill>
                  <a:srgbClr val="202124"/>
                </a:solidFill>
                <a:effectLst/>
                <a:latin typeface="arial" panose="020B0604020202020204" pitchFamily="34" charset="0"/>
              </a:rPr>
              <a:t>výskyt</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fotochemických</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reakcí</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vyplývajících</a:t>
            </a:r>
            <a:r>
              <a:rPr lang="en-US" b="0" i="0" dirty="0">
                <a:solidFill>
                  <a:srgbClr val="202124"/>
                </a:solidFill>
                <a:effectLst/>
                <a:latin typeface="arial" panose="020B0604020202020204" pitchFamily="34" charset="0"/>
              </a:rPr>
              <a:t> z </a:t>
            </a:r>
            <a:r>
              <a:rPr lang="en-US" b="0" i="0" dirty="0" err="1">
                <a:solidFill>
                  <a:srgbClr val="202124"/>
                </a:solidFill>
                <a:effectLst/>
                <a:latin typeface="arial" panose="020B0604020202020204" pitchFamily="34" charset="0"/>
              </a:rPr>
              <a:t>absorpce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molekulami</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světelných</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fotonů</a:t>
            </a:r>
            <a:r>
              <a:rPr lang="sk-SK"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Ultrafialov</a:t>
            </a:r>
            <a:r>
              <a:rPr lang="sk-SK" b="0" i="0" dirty="0">
                <a:solidFill>
                  <a:srgbClr val="202124"/>
                </a:solidFill>
                <a:effectLst/>
                <a:latin typeface="arial" panose="020B0604020202020204" pitchFamily="34" charset="0"/>
              </a:rPr>
              <a:t>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záření</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má</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vyšší</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frekvenci</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než</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viditelné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světlo</a:t>
            </a:r>
            <a:r>
              <a:rPr lang="en-US" b="0" i="0" dirty="0">
                <a:solidFill>
                  <a:srgbClr val="202124"/>
                </a:solidFill>
                <a:effectLst/>
                <a:latin typeface="arial" panose="020B0604020202020204" pitchFamily="34" charset="0"/>
              </a:rPr>
              <a:t>, a je proto </a:t>
            </a:r>
            <a:r>
              <a:rPr lang="en-US" b="0" i="0" dirty="0" err="1">
                <a:solidFill>
                  <a:srgbClr val="202124"/>
                </a:solidFill>
                <a:effectLst/>
                <a:latin typeface="arial" panose="020B0604020202020204" pitchFamily="34" charset="0"/>
              </a:rPr>
              <a:t>energičtější</a:t>
            </a:r>
            <a:r>
              <a:rPr lang="en-US" b="0" i="0" dirty="0">
                <a:solidFill>
                  <a:srgbClr val="202124"/>
                </a:solidFill>
                <a:effectLst/>
                <a:latin typeface="arial" panose="020B0604020202020204" pitchFamily="34" charset="0"/>
              </a:rPr>
              <a:t> a </a:t>
            </a:r>
            <a:r>
              <a:rPr lang="en-US" b="0" i="0" dirty="0" err="1">
                <a:solidFill>
                  <a:srgbClr val="202124"/>
                </a:solidFill>
                <a:effectLst/>
                <a:latin typeface="arial" panose="020B0604020202020204" pitchFamily="34" charset="0"/>
              </a:rPr>
              <a:t>pravděpodobněji</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rozbije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chemické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vazby</a:t>
            </a:r>
            <a:r>
              <a:rPr lang="en-US" b="0" i="0" dirty="0">
                <a:solidFill>
                  <a:srgbClr val="202124"/>
                </a:solidFill>
                <a:effectLst/>
                <a:latin typeface="arial" panose="020B0604020202020204" pitchFamily="34" charset="0"/>
              </a:rPr>
              <a:t> v </a:t>
            </a:r>
            <a:r>
              <a:rPr lang="en-US" b="0" i="0" dirty="0" err="1">
                <a:solidFill>
                  <a:srgbClr val="202124"/>
                </a:solidFill>
                <a:effectLst/>
                <a:latin typeface="arial" panose="020B0604020202020204" pitchFamily="34" charset="0"/>
              </a:rPr>
              <a:t>molekulách</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které</a:t>
            </a:r>
            <a:r>
              <a:rPr lang="en-US" b="0" i="0" dirty="0">
                <a:solidFill>
                  <a:srgbClr val="202124"/>
                </a:solidFill>
                <a:effectLst/>
                <a:latin typeface="arial" panose="020B0604020202020204" pitchFamily="34" charset="0"/>
              </a:rPr>
              <a:t> ji </a:t>
            </a:r>
            <a:r>
              <a:rPr lang="en-US" b="0" i="0" dirty="0" err="1">
                <a:solidFill>
                  <a:srgbClr val="202124"/>
                </a:solidFill>
                <a:effectLst/>
                <a:latin typeface="arial" panose="020B0604020202020204" pitchFamily="34" charset="0"/>
              </a:rPr>
              <a:t>absorbují</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Jeden</a:t>
            </a:r>
            <a:r>
              <a:rPr lang="en-US" b="0" i="0" dirty="0">
                <a:solidFill>
                  <a:srgbClr val="202124"/>
                </a:solidFill>
                <a:effectLst/>
                <a:latin typeface="arial" panose="020B0604020202020204" pitchFamily="34" charset="0"/>
              </a:rPr>
              <a:t> z </a:t>
            </a:r>
            <a:r>
              <a:rPr lang="en-US" b="0" i="0" dirty="0" err="1">
                <a:solidFill>
                  <a:srgbClr val="202124"/>
                </a:solidFill>
                <a:effectLst/>
                <a:latin typeface="arial" panose="020B0604020202020204" pitchFamily="34" charset="0"/>
              </a:rPr>
              <a:t>nyní</a:t>
            </a:r>
            <a:r>
              <a:rPr lang="en-US" b="0" i="0" dirty="0">
                <a:solidFill>
                  <a:srgbClr val="202124"/>
                </a:solidFill>
                <a:effectLst/>
                <a:latin typeface="arial" panose="020B0604020202020204" pitchFamily="34" charset="0"/>
              </a:rPr>
              <a:t> je za </a:t>
            </a:r>
            <a:r>
              <a:rPr lang="en-US" b="0" i="0" dirty="0" err="1">
                <a:solidFill>
                  <a:srgbClr val="202124"/>
                </a:solidFill>
                <a:effectLst/>
                <a:latin typeface="arial" panose="020B0604020202020204" pitchFamily="34" charset="0"/>
              </a:rPr>
              <a:t>přítomnost</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odpovědná</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významná</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fotochemická</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reakce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ozon</a:t>
            </a:r>
            <a:r>
              <a:rPr lang="sk-SK" b="0" i="0" dirty="0">
                <a:solidFill>
                  <a:srgbClr val="202124"/>
                </a:solidFill>
                <a:effectLst/>
                <a:latin typeface="arial" panose="020B0604020202020204" pitchFamily="34" charset="0"/>
              </a:rPr>
              <a:t>u</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stratosféře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kter</a:t>
            </a:r>
            <a:r>
              <a:rPr lang="sk-SK" b="0" i="0" dirty="0">
                <a:solidFill>
                  <a:srgbClr val="202124"/>
                </a:solidFill>
                <a:effectLst/>
                <a:latin typeface="arial" panose="020B0604020202020204" pitchFamily="34" charset="0"/>
              </a:rPr>
              <a:t>á </a:t>
            </a:r>
            <a:r>
              <a:rPr lang="en-US" b="0" i="0" dirty="0">
                <a:solidFill>
                  <a:srgbClr val="202124"/>
                </a:solidFill>
                <a:effectLst/>
                <a:latin typeface="arial" panose="020B0604020202020204" pitchFamily="34" charset="0"/>
              </a:rPr>
              <a:t>je </a:t>
            </a:r>
            <a:r>
              <a:rPr lang="en-US" b="0" i="0" dirty="0" err="1">
                <a:solidFill>
                  <a:srgbClr val="202124"/>
                </a:solidFill>
                <a:effectLst/>
                <a:latin typeface="arial" panose="020B0604020202020204" pitchFamily="34" charset="0"/>
              </a:rPr>
              <a:t>zahájen</a:t>
            </a:r>
            <a:r>
              <a:rPr lang="sk-SK" b="0" i="0" dirty="0">
                <a:solidFill>
                  <a:srgbClr val="202124"/>
                </a:solidFill>
                <a:effectLst/>
                <a:latin typeface="arial" panose="020B0604020202020204" pitchFamily="34" charset="0"/>
              </a:rPr>
              <a:t>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když</a:t>
            </a:r>
            <a:r>
              <a:rPr lang="en-US" b="0" i="0" dirty="0">
                <a:solidFill>
                  <a:srgbClr val="202124"/>
                </a:solidFill>
                <a:effectLst/>
                <a:latin typeface="arial" panose="020B0604020202020204" pitchFamily="34" charset="0"/>
              </a:rPr>
              <a:t> O2 </a:t>
            </a:r>
            <a:r>
              <a:rPr lang="en-US" b="0" i="0" dirty="0" err="1">
                <a:solidFill>
                  <a:srgbClr val="202124"/>
                </a:solidFill>
                <a:effectLst/>
                <a:latin typeface="arial" panose="020B0604020202020204" pitchFamily="34" charset="0"/>
              </a:rPr>
              <a:t>vysoce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absorbuje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energetické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ultrafialové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záření</a:t>
            </a:r>
            <a:r>
              <a:rPr lang="en-US" b="0" i="0" dirty="0">
                <a:solidFill>
                  <a:srgbClr val="202124"/>
                </a:solidFill>
                <a:effectLst/>
                <a:latin typeface="arial" panose="020B0604020202020204" pitchFamily="34" charset="0"/>
              </a:rPr>
              <a:t> v </a:t>
            </a:r>
            <a:r>
              <a:rPr lang="en-US" b="0" i="0" dirty="0" err="1">
                <a:solidFill>
                  <a:srgbClr val="202124"/>
                </a:solidFill>
                <a:effectLst/>
                <a:latin typeface="arial" panose="020B0604020202020204" pitchFamily="34" charset="0"/>
              </a:rPr>
              <a:t>rozsahu</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vlnových</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délek</a:t>
            </a:r>
            <a:r>
              <a:rPr lang="en-US" b="0" i="0" dirty="0">
                <a:solidFill>
                  <a:srgbClr val="202124"/>
                </a:solidFill>
                <a:effectLst/>
                <a:latin typeface="arial" panose="020B0604020202020204" pitchFamily="34" charset="0"/>
              </a:rPr>
              <a:t> 135-176 </a:t>
            </a:r>
            <a:r>
              <a:rPr lang="en-US" b="0" i="0" dirty="0" err="1">
                <a:solidFill>
                  <a:srgbClr val="202124"/>
                </a:solidFill>
                <a:effectLst/>
                <a:latin typeface="arial" panose="020B0604020202020204" pitchFamily="34" charset="0"/>
              </a:rPr>
              <a:t>nanometrů</a:t>
            </a:r>
            <a:r>
              <a:rPr lang="en-US" b="0" i="0" dirty="0">
                <a:solidFill>
                  <a:srgbClr val="202124"/>
                </a:solidFill>
                <a:effectLst/>
                <a:latin typeface="arial" panose="020B0604020202020204" pitchFamily="34" charset="0"/>
              </a:rPr>
              <a:t> (nm) a 240-260 nm </a:t>
            </a:r>
            <a:r>
              <a:rPr lang="en-US" b="0" i="0" dirty="0" err="1">
                <a:solidFill>
                  <a:srgbClr val="202124"/>
                </a:solidFill>
                <a:effectLst/>
                <a:latin typeface="arial" panose="020B0604020202020204" pitchFamily="34" charset="0"/>
              </a:rPr>
              <a:t>ve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stratosféře</a:t>
            </a:r>
            <a:r>
              <a:rPr lang="sk-SK" b="0" i="0" dirty="0">
                <a:solidFill>
                  <a:srgbClr val="202124"/>
                </a:solidFill>
                <a:effectLst/>
                <a:latin typeface="arial" panose="020B0604020202020204" pitchFamily="34" charset="0"/>
              </a:rPr>
              <a:t>.</a:t>
            </a:r>
            <a:endParaRPr lang="cs-CZ" dirty="0"/>
          </a:p>
          <a:p>
            <a:r>
              <a:rPr lang="en-US" dirty="0" err="1"/>
              <a:t>Vznikající</a:t>
            </a:r>
            <a:r>
              <a:rPr lang="en-US" dirty="0"/>
              <a:t> </a:t>
            </a:r>
            <a:r>
              <a:rPr lang="en-US" dirty="0" err="1"/>
              <a:t>ozon</a:t>
            </a:r>
            <a:r>
              <a:rPr lang="en-US" dirty="0"/>
              <a:t> je </a:t>
            </a:r>
            <a:r>
              <a:rPr lang="en-US" dirty="0" err="1"/>
              <a:t>velmi</a:t>
            </a:r>
            <a:r>
              <a:rPr lang="en-US" dirty="0"/>
              <a:t> </a:t>
            </a:r>
            <a:r>
              <a:rPr lang="en-US" dirty="0" err="1"/>
              <a:t>účinný</a:t>
            </a:r>
            <a:r>
              <a:rPr lang="en-US" dirty="0"/>
              <a:t> </a:t>
            </a:r>
            <a:r>
              <a:rPr lang="en-US" dirty="0" err="1"/>
              <a:t>při</a:t>
            </a:r>
            <a:r>
              <a:rPr lang="en-US" dirty="0"/>
              <a:t> </a:t>
            </a:r>
            <a:r>
              <a:rPr lang="en-US" dirty="0" err="1"/>
              <a:t>absorpci</a:t>
            </a:r>
            <a:r>
              <a:rPr lang="en-US" dirty="0"/>
              <a:t> </a:t>
            </a:r>
            <a:r>
              <a:rPr lang="en-US" dirty="0" err="1"/>
              <a:t>ultrafialového</a:t>
            </a:r>
            <a:r>
              <a:rPr lang="en-US" dirty="0"/>
              <a:t> </a:t>
            </a:r>
            <a:r>
              <a:rPr lang="en-US" dirty="0" err="1"/>
              <a:t>záření</a:t>
            </a:r>
            <a:r>
              <a:rPr lang="en-US" dirty="0"/>
              <a:t> </a:t>
            </a:r>
            <a:r>
              <a:rPr lang="en-US" dirty="0" err="1"/>
              <a:t>záření</a:t>
            </a:r>
            <a:r>
              <a:rPr lang="en-US" dirty="0"/>
              <a:t> v </a:t>
            </a:r>
            <a:r>
              <a:rPr lang="en-US" dirty="0" err="1"/>
              <a:t>rozsahu</a:t>
            </a:r>
            <a:r>
              <a:rPr lang="en-US" dirty="0"/>
              <a:t> </a:t>
            </a:r>
            <a:r>
              <a:rPr lang="en-US" dirty="0" err="1"/>
              <a:t>vlnových</a:t>
            </a:r>
            <a:r>
              <a:rPr lang="en-US" dirty="0"/>
              <a:t> </a:t>
            </a:r>
            <a:r>
              <a:rPr lang="en-US" dirty="0" err="1"/>
              <a:t>délek</a:t>
            </a:r>
            <a:r>
              <a:rPr lang="en-US" dirty="0"/>
              <a:t> 220–330 nm, </a:t>
            </a:r>
            <a:r>
              <a:rPr lang="en-US" dirty="0" err="1"/>
              <a:t>které</a:t>
            </a:r>
            <a:r>
              <a:rPr lang="en-US" dirty="0"/>
              <a:t> </a:t>
            </a:r>
            <a:r>
              <a:rPr lang="en-US" dirty="0" err="1"/>
              <a:t>způsobuje</a:t>
            </a:r>
            <a:r>
              <a:rPr lang="en-US" dirty="0"/>
              <a:t> </a:t>
            </a:r>
            <a:r>
              <a:rPr lang="en-US" dirty="0" err="1"/>
              <a:t>nárůst</a:t>
            </a:r>
            <a:r>
              <a:rPr lang="en-US" dirty="0"/>
              <a:t> </a:t>
            </a:r>
            <a:r>
              <a:rPr lang="en-US" dirty="0" err="1"/>
              <a:t>teploty</a:t>
            </a:r>
            <a:r>
              <a:rPr lang="en-US" dirty="0"/>
              <a:t> </a:t>
            </a:r>
            <a:r>
              <a:rPr lang="en-US" dirty="0" err="1"/>
              <a:t>pozorovaný</a:t>
            </a:r>
            <a:r>
              <a:rPr lang="en-US" dirty="0"/>
              <a:t> </a:t>
            </a:r>
            <a:r>
              <a:rPr lang="en-US" dirty="0" err="1"/>
              <a:t>ve</a:t>
            </a:r>
            <a:r>
              <a:rPr lang="en-US" dirty="0"/>
              <a:t> </a:t>
            </a:r>
            <a:r>
              <a:rPr lang="en-US" dirty="0" err="1"/>
              <a:t>stratosféře</a:t>
            </a:r>
            <a:r>
              <a:rPr lang="en-US" dirty="0"/>
              <a:t>. Ozon </a:t>
            </a:r>
            <a:r>
              <a:rPr lang="en-US" dirty="0" err="1"/>
              <a:t>slouží</a:t>
            </a:r>
            <a:r>
              <a:rPr lang="en-US" dirty="0"/>
              <a:t> </a:t>
            </a:r>
            <a:r>
              <a:rPr lang="en-US" dirty="0" err="1"/>
              <a:t>jako</a:t>
            </a:r>
            <a:r>
              <a:rPr lang="en-US" dirty="0"/>
              <a:t> </a:t>
            </a:r>
            <a:r>
              <a:rPr lang="en-US" dirty="0" err="1"/>
              <a:t>velmi</a:t>
            </a:r>
            <a:r>
              <a:rPr lang="en-US" dirty="0"/>
              <a:t> </a:t>
            </a:r>
            <a:r>
              <a:rPr lang="en-US" dirty="0" err="1"/>
              <a:t>cenný</a:t>
            </a:r>
            <a:r>
              <a:rPr lang="en-US" dirty="0"/>
              <a:t> </a:t>
            </a:r>
            <a:r>
              <a:rPr lang="en-US" dirty="0" err="1"/>
              <a:t>filtr</a:t>
            </a:r>
            <a:r>
              <a:rPr lang="en-US" dirty="0"/>
              <a:t> k </a:t>
            </a:r>
            <a:r>
              <a:rPr lang="en-US" dirty="0" err="1"/>
              <a:t>odstranění</a:t>
            </a:r>
            <a:r>
              <a:rPr lang="en-US" dirty="0"/>
              <a:t> </a:t>
            </a:r>
            <a:r>
              <a:rPr lang="en-US" dirty="0" err="1"/>
              <a:t>ultrafialového</a:t>
            </a:r>
            <a:r>
              <a:rPr lang="en-US" dirty="0"/>
              <a:t> </a:t>
            </a:r>
            <a:r>
              <a:rPr lang="en-US" dirty="0" err="1"/>
              <a:t>záření</a:t>
            </a:r>
            <a:r>
              <a:rPr lang="en-US" dirty="0"/>
              <a:t> </a:t>
            </a:r>
            <a:r>
              <a:rPr lang="en-US" dirty="0" err="1"/>
              <a:t>ze</a:t>
            </a:r>
            <a:r>
              <a:rPr lang="en-US" dirty="0"/>
              <a:t> </a:t>
            </a:r>
            <a:r>
              <a:rPr lang="en-US" dirty="0" err="1"/>
              <a:t>slunečních</a:t>
            </a:r>
            <a:r>
              <a:rPr lang="en-US" dirty="0"/>
              <a:t> </a:t>
            </a:r>
            <a:r>
              <a:rPr lang="en-US" dirty="0" err="1"/>
              <a:t>paprsků</a:t>
            </a:r>
            <a:r>
              <a:rPr lang="en-US" dirty="0"/>
              <a:t>. </a:t>
            </a:r>
            <a:r>
              <a:rPr lang="en-US" dirty="0" err="1"/>
              <a:t>Pokud</a:t>
            </a:r>
            <a:r>
              <a:rPr lang="en-US" dirty="0"/>
              <a:t> by toto </a:t>
            </a:r>
            <a:r>
              <a:rPr lang="en-US" dirty="0" err="1"/>
              <a:t>záření</a:t>
            </a:r>
            <a:r>
              <a:rPr lang="en-US" dirty="0"/>
              <a:t> </a:t>
            </a:r>
            <a:r>
              <a:rPr lang="en-US" dirty="0" err="1"/>
              <a:t>dosáhlo</a:t>
            </a:r>
            <a:r>
              <a:rPr lang="en-US" dirty="0"/>
              <a:t> </a:t>
            </a:r>
            <a:r>
              <a:rPr lang="en-US" dirty="0" err="1"/>
              <a:t>zemského</a:t>
            </a:r>
            <a:r>
              <a:rPr lang="en-US" dirty="0"/>
              <a:t> </a:t>
            </a:r>
            <a:r>
              <a:rPr lang="en-US" dirty="0" err="1"/>
              <a:t>povrchu</a:t>
            </a:r>
            <a:r>
              <a:rPr lang="en-US" dirty="0"/>
              <a:t>, </a:t>
            </a:r>
            <a:r>
              <a:rPr lang="en-US" dirty="0" err="1"/>
              <a:t>způsobilo</a:t>
            </a:r>
            <a:r>
              <a:rPr lang="en-US" dirty="0"/>
              <a:t> by to </a:t>
            </a:r>
            <a:r>
              <a:rPr lang="en-US" dirty="0" err="1"/>
              <a:t>rakovinu</a:t>
            </a:r>
            <a:r>
              <a:rPr lang="en-US" dirty="0"/>
              <a:t> </a:t>
            </a:r>
            <a:r>
              <a:rPr lang="en-US" dirty="0" err="1"/>
              <a:t>kůže</a:t>
            </a:r>
            <a:r>
              <a:rPr lang="en-US" dirty="0"/>
              <a:t> a </a:t>
            </a:r>
            <a:r>
              <a:rPr lang="en-US" dirty="0" err="1"/>
              <a:t>další</a:t>
            </a:r>
            <a:r>
              <a:rPr lang="en-US" dirty="0"/>
              <a:t> </a:t>
            </a:r>
            <a:r>
              <a:rPr lang="en-US" dirty="0" err="1"/>
              <a:t>poškození</a:t>
            </a:r>
            <a:r>
              <a:rPr lang="en-US" dirty="0"/>
              <a:t> </a:t>
            </a:r>
            <a:r>
              <a:rPr lang="en-US" dirty="0" err="1"/>
              <a:t>živých</a:t>
            </a:r>
            <a:r>
              <a:rPr lang="en-US" dirty="0"/>
              <a:t> </a:t>
            </a:r>
            <a:r>
              <a:rPr lang="en-US" dirty="0" err="1"/>
              <a:t>organismů</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796142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Absence </a:t>
            </a:r>
            <a:r>
              <a:rPr lang="en-US" dirty="0" err="1"/>
              <a:t>vysokých</a:t>
            </a:r>
            <a:r>
              <a:rPr lang="en-US" dirty="0"/>
              <a:t> </a:t>
            </a:r>
            <a:r>
              <a:rPr lang="sk-SK" dirty="0"/>
              <a:t>hladin</a:t>
            </a:r>
            <a:r>
              <a:rPr lang="en-US" dirty="0"/>
              <a:t> </a:t>
            </a:r>
            <a:r>
              <a:rPr lang="sk-SK" dirty="0"/>
              <a:t>molekul, iont</a:t>
            </a:r>
            <a:r>
              <a:rPr lang="cs-CZ" dirty="0"/>
              <a:t>ů nebo radikálů</a:t>
            </a:r>
            <a:r>
              <a:rPr lang="en-US" dirty="0"/>
              <a:t> </a:t>
            </a:r>
            <a:r>
              <a:rPr lang="en-US" dirty="0" err="1"/>
              <a:t>absorbujících</a:t>
            </a:r>
            <a:r>
              <a:rPr lang="en-US" dirty="0"/>
              <a:t> </a:t>
            </a:r>
            <a:r>
              <a:rPr lang="en-US" dirty="0" err="1"/>
              <a:t>záření</a:t>
            </a:r>
            <a:r>
              <a:rPr lang="en-US" dirty="0"/>
              <a:t> v </a:t>
            </a:r>
            <a:r>
              <a:rPr lang="en-US" dirty="0" err="1"/>
              <a:t>mezosféře</a:t>
            </a:r>
            <a:r>
              <a:rPr lang="en-US" dirty="0"/>
              <a:t> </a:t>
            </a:r>
            <a:r>
              <a:rPr lang="en-US" dirty="0" err="1"/>
              <a:t>bezprostředně</a:t>
            </a:r>
            <a:r>
              <a:rPr lang="en-US" dirty="0"/>
              <a:t> </a:t>
            </a:r>
            <a:r>
              <a:rPr lang="en-US" dirty="0" err="1"/>
              <a:t>nad</a:t>
            </a:r>
            <a:r>
              <a:rPr lang="en-US" dirty="0"/>
              <a:t> </a:t>
            </a:r>
            <a:r>
              <a:rPr lang="en-US" dirty="0" err="1"/>
              <a:t>stratosférou</a:t>
            </a:r>
            <a:r>
              <a:rPr lang="en-US" dirty="0"/>
              <a:t> </a:t>
            </a:r>
            <a:r>
              <a:rPr lang="en-US" dirty="0" err="1"/>
              <a:t>má</a:t>
            </a:r>
            <a:r>
              <a:rPr lang="en-US" dirty="0"/>
              <a:t> za </a:t>
            </a:r>
            <a:r>
              <a:rPr lang="en-US" dirty="0" err="1"/>
              <a:t>následek</a:t>
            </a:r>
            <a:r>
              <a:rPr lang="en-US" dirty="0"/>
              <a:t> </a:t>
            </a:r>
            <a:r>
              <a:rPr lang="en-US" dirty="0" err="1"/>
              <a:t>další</a:t>
            </a:r>
            <a:r>
              <a:rPr lang="en-US" dirty="0"/>
              <a:t> </a:t>
            </a:r>
            <a:r>
              <a:rPr lang="en-US" dirty="0" err="1"/>
              <a:t>pokles</a:t>
            </a:r>
            <a:r>
              <a:rPr lang="en-US" dirty="0"/>
              <a:t> </a:t>
            </a:r>
            <a:r>
              <a:rPr lang="en-US" dirty="0" err="1"/>
              <a:t>teploty</a:t>
            </a:r>
            <a:r>
              <a:rPr lang="en-US" dirty="0"/>
              <a:t> </a:t>
            </a:r>
            <a:r>
              <a:rPr lang="en-US" dirty="0" err="1"/>
              <a:t>na</a:t>
            </a:r>
            <a:r>
              <a:rPr lang="en-US" dirty="0"/>
              <a:t> </a:t>
            </a:r>
            <a:r>
              <a:rPr lang="en-US" dirty="0" err="1"/>
              <a:t>přibližně</a:t>
            </a:r>
            <a:r>
              <a:rPr lang="en-US" dirty="0"/>
              <a:t> –92 ° C </a:t>
            </a:r>
            <a:r>
              <a:rPr lang="en-US" dirty="0" err="1"/>
              <a:t>ve</a:t>
            </a:r>
            <a:r>
              <a:rPr lang="en-US" dirty="0"/>
              <a:t> </a:t>
            </a:r>
            <a:r>
              <a:rPr lang="en-US" dirty="0" err="1"/>
              <a:t>výšce</a:t>
            </a:r>
            <a:r>
              <a:rPr lang="en-US" dirty="0"/>
              <a:t> </a:t>
            </a:r>
            <a:r>
              <a:rPr lang="en-US" dirty="0" err="1"/>
              <a:t>kolem</a:t>
            </a:r>
            <a:r>
              <a:rPr lang="en-US" dirty="0"/>
              <a:t> 85 km.</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1823526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t>
            </a:r>
            <a:r>
              <a:rPr lang="en-US" dirty="0" err="1"/>
              <a:t>nejvzdálenějších</a:t>
            </a:r>
            <a:r>
              <a:rPr lang="en-US" dirty="0"/>
              <a:t> </a:t>
            </a:r>
            <a:r>
              <a:rPr lang="en-US" dirty="0" err="1"/>
              <a:t>částí</a:t>
            </a:r>
            <a:r>
              <a:rPr lang="en-US" dirty="0"/>
              <a:t> </a:t>
            </a:r>
            <a:r>
              <a:rPr lang="en-US" dirty="0" err="1"/>
              <a:t>atmosféry</a:t>
            </a:r>
            <a:r>
              <a:rPr lang="en-US" dirty="0"/>
              <a:t> se </a:t>
            </a:r>
            <a:r>
              <a:rPr lang="en-US" dirty="0" err="1"/>
              <a:t>rozprostírá</a:t>
            </a:r>
            <a:r>
              <a:rPr lang="en-US" dirty="0"/>
              <a:t> </a:t>
            </a:r>
            <a:r>
              <a:rPr lang="en-US" dirty="0" err="1"/>
              <a:t>termosféra</a:t>
            </a:r>
            <a:r>
              <a:rPr lang="en-US" dirty="0"/>
              <a:t>, </a:t>
            </a:r>
            <a:r>
              <a:rPr lang="en-US" dirty="0" err="1"/>
              <a:t>ve</a:t>
            </a:r>
            <a:r>
              <a:rPr lang="en-US" dirty="0"/>
              <a:t> </a:t>
            </a:r>
            <a:r>
              <a:rPr lang="en-US" dirty="0" err="1"/>
              <a:t>které</a:t>
            </a:r>
            <a:r>
              <a:rPr lang="en-US" dirty="0"/>
              <a:t> </a:t>
            </a:r>
            <a:r>
              <a:rPr lang="en-US" dirty="0" err="1"/>
              <a:t>vysoce</a:t>
            </a:r>
            <a:r>
              <a:rPr lang="en-US" dirty="0"/>
              <a:t> </a:t>
            </a:r>
            <a:r>
              <a:rPr lang="cs-CZ" dirty="0"/>
              <a:t>zředěný</a:t>
            </a:r>
            <a:r>
              <a:rPr lang="en-US" dirty="0"/>
              <a:t> </a:t>
            </a:r>
            <a:r>
              <a:rPr lang="en-US" dirty="0" err="1"/>
              <a:t>plyn</a:t>
            </a:r>
            <a:r>
              <a:rPr lang="en-US" dirty="0"/>
              <a:t> </a:t>
            </a:r>
            <a:r>
              <a:rPr lang="en-US" dirty="0" err="1"/>
              <a:t>dosahuje</a:t>
            </a:r>
            <a:r>
              <a:rPr lang="en-US" dirty="0"/>
              <a:t> </a:t>
            </a:r>
            <a:r>
              <a:rPr lang="en-US" dirty="0" err="1"/>
              <a:t>teplot</a:t>
            </a:r>
            <a:r>
              <a:rPr lang="en-US" dirty="0"/>
              <a:t> </a:t>
            </a:r>
            <a:r>
              <a:rPr lang="en-US" dirty="0" err="1"/>
              <a:t>až</a:t>
            </a:r>
            <a:r>
              <a:rPr lang="en-US" dirty="0"/>
              <a:t> 1200 °C </a:t>
            </a:r>
            <a:r>
              <a:rPr lang="en-US" dirty="0" err="1"/>
              <a:t>absorpcí</a:t>
            </a:r>
            <a:r>
              <a:rPr lang="en-US" dirty="0"/>
              <a:t> </a:t>
            </a:r>
            <a:r>
              <a:rPr lang="en-US" dirty="0" err="1"/>
              <a:t>velmi</a:t>
            </a:r>
            <a:r>
              <a:rPr lang="en-US" dirty="0"/>
              <a:t> </a:t>
            </a:r>
            <a:r>
              <a:rPr lang="en-US" dirty="0" err="1"/>
              <a:t>energetického</a:t>
            </a:r>
            <a:r>
              <a:rPr lang="en-US" dirty="0"/>
              <a:t> </a:t>
            </a:r>
            <a:r>
              <a:rPr lang="en-US" dirty="0" err="1"/>
              <a:t>záření</a:t>
            </a:r>
            <a:r>
              <a:rPr lang="en-US" dirty="0"/>
              <a:t> </a:t>
            </a:r>
            <a:r>
              <a:rPr lang="en-US" dirty="0" err="1"/>
              <a:t>vlnových</a:t>
            </a:r>
            <a:r>
              <a:rPr lang="en-US" dirty="0"/>
              <a:t> </a:t>
            </a:r>
            <a:r>
              <a:rPr lang="en-US" dirty="0" err="1"/>
              <a:t>délek</a:t>
            </a:r>
            <a:r>
              <a:rPr lang="en-US" dirty="0"/>
              <a:t> </a:t>
            </a:r>
            <a:r>
              <a:rPr lang="en-US" dirty="0" err="1"/>
              <a:t>menších</a:t>
            </a:r>
            <a:r>
              <a:rPr lang="en-US" dirty="0"/>
              <a:t> </a:t>
            </a:r>
            <a:r>
              <a:rPr lang="en-US" dirty="0" err="1"/>
              <a:t>než</a:t>
            </a:r>
            <a:r>
              <a:rPr lang="en-US" dirty="0"/>
              <a:t> </a:t>
            </a:r>
            <a:r>
              <a:rPr lang="en-US" dirty="0" err="1"/>
              <a:t>přibližně</a:t>
            </a:r>
            <a:r>
              <a:rPr lang="en-US" dirty="0"/>
              <a:t> 200 nm.</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2530173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EDD221AA-A1F4-4B27-A913-EE3C004F40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3979F02-6786-4911-AB35-753324008DD9}" type="slidenum">
              <a:rPr lang="hu-HU" altLang="cs-CZ">
                <a:latin typeface="Times New Roman" panose="02020603050405020304" pitchFamily="18" charset="0"/>
              </a:rPr>
              <a:pPr eaLnBrk="1" hangingPunct="1">
                <a:spcBef>
                  <a:spcPct val="0"/>
                </a:spcBef>
              </a:pPr>
              <a:t>34</a:t>
            </a:fld>
            <a:endParaRPr lang="hu-HU" altLang="cs-CZ">
              <a:latin typeface="Times New Roman" panose="02020603050405020304" pitchFamily="18" charset="0"/>
            </a:endParaRPr>
          </a:p>
        </p:txBody>
      </p:sp>
      <p:sp>
        <p:nvSpPr>
          <p:cNvPr id="214019" name="Rectangle 2">
            <a:extLst>
              <a:ext uri="{FF2B5EF4-FFF2-40B4-BE49-F238E27FC236}">
                <a16:creationId xmlns:a16="http://schemas.microsoft.com/office/drawing/2014/main" id="{02856229-426E-4532-A402-384529D711CA}"/>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32C9A1BA-10EC-4AA8-9735-EDA5F05BAA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err="1"/>
              <a:t>Horní</a:t>
            </a:r>
            <a:r>
              <a:rPr lang="en-US" dirty="0"/>
              <a:t> </a:t>
            </a:r>
            <a:r>
              <a:rPr lang="en-US" dirty="0" err="1"/>
              <a:t>oblasti</a:t>
            </a:r>
            <a:r>
              <a:rPr lang="en-US" dirty="0"/>
              <a:t> </a:t>
            </a:r>
            <a:r>
              <a:rPr lang="en-US" dirty="0" err="1"/>
              <a:t>mezosféry</a:t>
            </a:r>
            <a:r>
              <a:rPr lang="en-US" dirty="0"/>
              <a:t> a </a:t>
            </a:r>
            <a:r>
              <a:rPr lang="en-US" dirty="0" err="1"/>
              <a:t>vyšší</a:t>
            </a:r>
            <a:r>
              <a:rPr lang="en-US" dirty="0"/>
              <a:t> </a:t>
            </a:r>
            <a:r>
              <a:rPr lang="en-US" dirty="0" err="1"/>
              <a:t>definují</a:t>
            </a:r>
            <a:r>
              <a:rPr lang="en-US" dirty="0"/>
              <a:t> oblast </a:t>
            </a:r>
            <a:r>
              <a:rPr lang="en-US" dirty="0" err="1"/>
              <a:t>zvanou</a:t>
            </a:r>
            <a:r>
              <a:rPr lang="en-US" dirty="0"/>
              <a:t> </a:t>
            </a:r>
            <a:r>
              <a:rPr lang="en-US" dirty="0" err="1"/>
              <a:t>exosféra</a:t>
            </a:r>
            <a:r>
              <a:rPr lang="en-US" dirty="0"/>
              <a:t>, </a:t>
            </a:r>
            <a:r>
              <a:rPr lang="en-US" dirty="0" err="1"/>
              <a:t>ze</a:t>
            </a:r>
            <a:r>
              <a:rPr lang="en-US" dirty="0"/>
              <a:t> </a:t>
            </a:r>
            <a:r>
              <a:rPr lang="en-US" dirty="0" err="1"/>
              <a:t>které</a:t>
            </a:r>
            <a:r>
              <a:rPr lang="en-US" dirty="0"/>
              <a:t> </a:t>
            </a:r>
            <a:r>
              <a:rPr lang="en-US" dirty="0" err="1"/>
              <a:t>mohou</a:t>
            </a:r>
            <a:r>
              <a:rPr lang="en-US" dirty="0"/>
              <a:t> </a:t>
            </a:r>
            <a:r>
              <a:rPr lang="en-US" dirty="0" err="1"/>
              <a:t>molekuly</a:t>
            </a:r>
            <a:r>
              <a:rPr lang="en-US" dirty="0"/>
              <a:t> a </a:t>
            </a:r>
            <a:r>
              <a:rPr lang="en-US" dirty="0" err="1"/>
              <a:t>ionty</a:t>
            </a:r>
            <a:r>
              <a:rPr lang="en-US" dirty="0"/>
              <a:t> </a:t>
            </a:r>
            <a:r>
              <a:rPr lang="en-US" dirty="0" err="1"/>
              <a:t>úplně</a:t>
            </a:r>
            <a:r>
              <a:rPr lang="en-US" dirty="0"/>
              <a:t> </a:t>
            </a:r>
            <a:r>
              <a:rPr lang="en-US" dirty="0" err="1"/>
              <a:t>uniknout</a:t>
            </a:r>
            <a:r>
              <a:rPr lang="en-US" dirty="0"/>
              <a:t> z </a:t>
            </a:r>
            <a:r>
              <a:rPr lang="en-US" dirty="0" err="1"/>
              <a:t>atmosféry</a:t>
            </a:r>
            <a:r>
              <a:rPr lang="cs-CZ" dirty="0"/>
              <a:t>.</a:t>
            </a:r>
            <a:endParaRPr lang="cs-CZ" altLang="cs-CZ" dirty="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26D108F2-C064-41A5-8F9F-6AA51BED1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D0168AB-F7FB-4E3D-810D-5AE140CE5E21}" type="slidenum">
              <a:rPr lang="hu-HU" altLang="cs-CZ">
                <a:latin typeface="Times New Roman" panose="02020603050405020304" pitchFamily="18" charset="0"/>
              </a:rPr>
              <a:pPr eaLnBrk="1" hangingPunct="1">
                <a:spcBef>
                  <a:spcPct val="0"/>
                </a:spcBef>
              </a:pPr>
              <a:t>35</a:t>
            </a:fld>
            <a:endParaRPr lang="hu-HU" altLang="cs-CZ">
              <a:latin typeface="Times New Roman" panose="02020603050405020304" pitchFamily="18" charset="0"/>
            </a:endParaRPr>
          </a:p>
        </p:txBody>
      </p:sp>
      <p:sp>
        <p:nvSpPr>
          <p:cNvPr id="215043" name="Rectangle 2">
            <a:extLst>
              <a:ext uri="{FF2B5EF4-FFF2-40B4-BE49-F238E27FC236}">
                <a16:creationId xmlns:a16="http://schemas.microsoft.com/office/drawing/2014/main" id="{1C8A3CFD-2023-4FBB-98F5-CD63EFB3CD87}"/>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2CEC13FC-5791-43DE-84CE-48B5B2A417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426899D6-BFE7-426D-B518-8F28D11168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652A12D-81F7-412F-8571-B32E640EAC33}" type="slidenum">
              <a:rPr lang="hu-HU" altLang="cs-CZ">
                <a:latin typeface="Times New Roman" panose="02020603050405020304" pitchFamily="18" charset="0"/>
              </a:rPr>
              <a:pPr eaLnBrk="1" hangingPunct="1">
                <a:spcBef>
                  <a:spcPct val="0"/>
                </a:spcBef>
              </a:pPr>
              <a:t>3</a:t>
            </a:fld>
            <a:endParaRPr lang="hu-HU" altLang="cs-CZ">
              <a:latin typeface="Times New Roman" panose="02020603050405020304" pitchFamily="18" charset="0"/>
            </a:endParaRPr>
          </a:p>
        </p:txBody>
      </p:sp>
      <p:sp>
        <p:nvSpPr>
          <p:cNvPr id="192515" name="Rectangle 2">
            <a:extLst>
              <a:ext uri="{FF2B5EF4-FFF2-40B4-BE49-F238E27FC236}">
                <a16:creationId xmlns:a16="http://schemas.microsoft.com/office/drawing/2014/main" id="{A53CBCE5-645F-4F92-BB7B-4DB721681F4A}"/>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EFAA2BCA-19F7-4E56-93A7-B61BF955E3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Věda o atmosféře se zabývá pohybem vzdušných hmot v atmosféře, atmosférickou tepelnou bilancí a chemickým složením atmosféry a reakcemi. Abychom pochopili chemii atmosféry a znečištění ovzduší, je důležité nejdříve znát základní charakteristiky atmosféry, jejího složení a fyzikálních charakteristik.</a:t>
            </a:r>
          </a:p>
          <a:p>
            <a:pPr algn="l"/>
            <a:endParaRPr lang="cs-CZ" altLang="cs-CZ"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308C1927-2237-4E9A-8E2A-742A65260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C98D079-D25C-4D87-875D-FF0E7EFE32BA}" type="slidenum">
              <a:rPr lang="hu-HU" altLang="cs-CZ">
                <a:latin typeface="Times New Roman" panose="02020603050405020304" pitchFamily="18" charset="0"/>
              </a:rPr>
              <a:pPr eaLnBrk="1" hangingPunct="1">
                <a:spcBef>
                  <a:spcPct val="0"/>
                </a:spcBef>
              </a:pPr>
              <a:t>36</a:t>
            </a:fld>
            <a:endParaRPr lang="hu-HU" altLang="cs-CZ">
              <a:latin typeface="Times New Roman" panose="02020603050405020304" pitchFamily="18" charset="0"/>
            </a:endParaRPr>
          </a:p>
        </p:txBody>
      </p:sp>
      <p:sp>
        <p:nvSpPr>
          <p:cNvPr id="217091" name="Rectangle 2">
            <a:extLst>
              <a:ext uri="{FF2B5EF4-FFF2-40B4-BE49-F238E27FC236}">
                <a16:creationId xmlns:a16="http://schemas.microsoft.com/office/drawing/2014/main" id="{6EFD4B58-ABEE-4EFB-9027-EB2DC7298548}"/>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39EFD168-7FC1-409F-BBD2-6064A6CED8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4F55D372-36D3-4D4C-ACE4-7F6617FE80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BC8EB9E-351F-4DDF-9369-4EC9018D6ECB}" type="slidenum">
              <a:rPr lang="hu-HU" altLang="cs-CZ">
                <a:latin typeface="Times New Roman" panose="02020603050405020304" pitchFamily="18" charset="0"/>
              </a:rPr>
              <a:pPr eaLnBrk="1" hangingPunct="1">
                <a:spcBef>
                  <a:spcPct val="0"/>
                </a:spcBef>
              </a:pPr>
              <a:t>37</a:t>
            </a:fld>
            <a:endParaRPr lang="hu-HU" altLang="cs-CZ">
              <a:latin typeface="Times New Roman" panose="02020603050405020304" pitchFamily="18" charset="0"/>
            </a:endParaRPr>
          </a:p>
        </p:txBody>
      </p:sp>
      <p:sp>
        <p:nvSpPr>
          <p:cNvPr id="218115" name="Rectangle 2">
            <a:extLst>
              <a:ext uri="{FF2B5EF4-FFF2-40B4-BE49-F238E27FC236}">
                <a16:creationId xmlns:a16="http://schemas.microsoft.com/office/drawing/2014/main" id="{A53BAE6D-DF4B-46D1-9689-065990B180EF}"/>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5EB2DA93-7818-4BF5-B043-21F727A463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Fyzikální a chemické vlastnosti atmosféry a kritická tepelná bilance Země jsou určeny procesy přenosu energie a hmoty v atmosféře.</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Přijatá sluneční energie je z velké části ve viditelné oblasti spektra. Modré sluneční světlo s kratší vlnovou délkou je relativně silněji rozptýleno molekulami a částicemi ve vyšších vrstvách atmosféry, a proto je obloha modrá, protože je viděna rozptýleným světlem. Podobně se světlo, které bylo přenášeno rozptylující atmosférou, jeví červené, zejména kolem západu a východu slunce a za okolností, kdy atmosféra obsahuje vysokou hladinu částic. Tok sluneční energie dosahující atmosféry je obrovský a dosahuje 1,34 x 10</a:t>
            </a:r>
            <a:r>
              <a:rPr lang="cs-CZ" altLang="cs-CZ" baseline="30000" dirty="0">
                <a:latin typeface="Arial" panose="020B0604020202020204" pitchFamily="34" charset="0"/>
              </a:rPr>
              <a:t>3</a:t>
            </a:r>
            <a:r>
              <a:rPr lang="cs-CZ" altLang="cs-CZ" dirty="0">
                <a:latin typeface="Arial" panose="020B0604020202020204" pitchFamily="34" charset="0"/>
              </a:rPr>
              <a:t> wattů na metr čtvereční kolmo na linii slunečního toku ve svrchních vrstvách atmosféry.</a:t>
            </a:r>
          </a:p>
          <a:p>
            <a:pPr eaLnBrk="1" hangingPunct="1"/>
            <a:endParaRPr lang="cs-CZ" altLang="cs-CZ" dirty="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4435A15D-EC86-457F-9AA1-3D22A05992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1ECAB87-EEFD-4978-BEBF-382FDBDB9FCB}" type="slidenum">
              <a:rPr lang="hu-HU" altLang="cs-CZ">
                <a:latin typeface="Times New Roman" panose="02020603050405020304" pitchFamily="18" charset="0"/>
              </a:rPr>
              <a:pPr eaLnBrk="1" hangingPunct="1">
                <a:spcBef>
                  <a:spcPct val="0"/>
                </a:spcBef>
              </a:pPr>
              <a:t>38</a:t>
            </a:fld>
            <a:endParaRPr lang="hu-HU" altLang="cs-CZ">
              <a:latin typeface="Times New Roman" panose="02020603050405020304" pitchFamily="18" charset="0"/>
            </a:endParaRPr>
          </a:p>
        </p:txBody>
      </p:sp>
      <p:sp>
        <p:nvSpPr>
          <p:cNvPr id="219139" name="Rectangle 2">
            <a:extLst>
              <a:ext uri="{FF2B5EF4-FFF2-40B4-BE49-F238E27FC236}">
                <a16:creationId xmlns:a16="http://schemas.microsoft.com/office/drawing/2014/main" id="{3E206B0F-3B66-42E6-AA3C-7F2DDF36F6B0}"/>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B47C7B07-D513-4C36-B7B5-89D45028B4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Tato hodnota je sluneční konstanta a lze ji nazvat </a:t>
            </a:r>
            <a:r>
              <a:rPr lang="cs-CZ" altLang="cs-CZ" b="1" dirty="0">
                <a:latin typeface="Arial" panose="020B0604020202020204" pitchFamily="34" charset="0"/>
              </a:rPr>
              <a:t>insolací</a:t>
            </a:r>
            <a:r>
              <a:rPr lang="cs-CZ" altLang="cs-CZ" dirty="0">
                <a:latin typeface="Arial" panose="020B0604020202020204" pitchFamily="34" charset="0"/>
              </a:rPr>
              <a:t>, což znamená „přicházející sluneční záření“. Pokud by veškerá tato energie dosáhla zemského povrchu a byla by zadržena, planeta by se dávno vypařila. Složité faktory podílející se na udržování tepelné rovnováhy Země ve velmi úzkých mezích jsou rozhodující pro udržení podmínek podnebí, které podpoří současnou úroveň života na Zemi. Velké změny podnebí, které v některých obdobích vedly k dobám ledovým, nebo v jiných k tropickým podmínkám, byly způsobeny kolísáním průměrné teploty jen o několik stupňů. Výrazné změny klimatu v zaznamenané historii byly způsobeny mnohem menšími průměrnými teplotními změnami. Mechanismy, kterými se průměrná teplota Země udržuje v současném úzkém rozmezí, jsou složité a nejsou zcela pochopeny, ale zde jsou vysvětleny hlavní rysy.</a:t>
            </a:r>
          </a:p>
          <a:p>
            <a:pPr eaLnBrk="1" hangingPunct="1"/>
            <a:r>
              <a:rPr lang="cs-CZ" altLang="cs-CZ" dirty="0">
                <a:latin typeface="Arial" panose="020B0604020202020204" pitchFamily="34" charset="0"/>
              </a:rPr>
              <a:t>Asi polovina slunečního záření vstupujícího do atmosféry dosáhne zemského povrchu buď přímo, nebo po rozptylu mraky, atmosférickými plyny nebo částicemi. Zbývající polovina záření je buď odražena přímo zpět, nebo absorbována v atmosféře a její energie vyzařuje zpět do vesmíru později jako infračervené záření. Většina sluneční energie dopadající na povrch je absorbována a musí být vrácena do vesmíru, aby byla zachována tepelná rovnováha. Kromě toho velmi malé množství energie (méně než 1% energie přijaté ze slunce) dosáhne zemského povrchu konvekčními a vodivými procesy ze zemského horkého pláště, a to také musí být ztraceno.</a:t>
            </a:r>
            <a:endParaRPr lang="en-US" altLang="cs-CZ" dirty="0">
              <a:latin typeface="Arial" panose="020B0604020202020204" pitchFamily="34" charset="0"/>
            </a:endParaRPr>
          </a:p>
          <a:p>
            <a:pPr eaLnBrk="1" hangingPunct="1"/>
            <a:r>
              <a:rPr lang="cs-CZ" altLang="cs-CZ" dirty="0">
                <a:latin typeface="Arial" panose="020B0604020202020204" pitchFamily="34" charset="0"/>
              </a:rPr>
              <a:t>Důležitým aspektem slunečního záření, které dopadá na zemský povrch, je procento odražené od povrchu, popsané jako </a:t>
            </a:r>
            <a:r>
              <a:rPr lang="cs-CZ" altLang="cs-CZ" b="1" dirty="0">
                <a:latin typeface="Arial" panose="020B0604020202020204" pitchFamily="34" charset="0"/>
              </a:rPr>
              <a:t>albedo</a:t>
            </a:r>
            <a:r>
              <a:rPr lang="cs-CZ" altLang="cs-CZ" dirty="0">
                <a:latin typeface="Arial" panose="020B0604020202020204" pitchFamily="34" charset="0"/>
              </a:rPr>
              <a:t>. Albedo je důležité při určování tepelné rovnováhy Země v tom, že absorbované záření ohřívá povrch a odražené záření ne. Albedo se nápadně mění s povrchem. V obou extrémech má čerstvě napadaný sníh albedo 90%, protože odráží 9/10 přicházejícího záření, zatímco čerstvě zoraná černá ornice má albedo pouze asi 2,5%.</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91B32D42-6003-4B56-9EE6-97932F99FF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B71559E-405F-40A1-9565-09BBEB960D25}" type="slidenum">
              <a:rPr lang="hu-HU" altLang="cs-CZ">
                <a:latin typeface="Times New Roman" panose="02020603050405020304" pitchFamily="18" charset="0"/>
              </a:rPr>
              <a:pPr eaLnBrk="1" hangingPunct="1">
                <a:spcBef>
                  <a:spcPct val="0"/>
                </a:spcBef>
              </a:pPr>
              <a:t>39</a:t>
            </a:fld>
            <a:endParaRPr lang="hu-HU" altLang="cs-CZ">
              <a:latin typeface="Times New Roman" panose="02020603050405020304" pitchFamily="18" charset="0"/>
            </a:endParaRPr>
          </a:p>
        </p:txBody>
      </p:sp>
      <p:sp>
        <p:nvSpPr>
          <p:cNvPr id="220163" name="Rectangle 2">
            <a:extLst>
              <a:ext uri="{FF2B5EF4-FFF2-40B4-BE49-F238E27FC236}">
                <a16:creationId xmlns:a16="http://schemas.microsoft.com/office/drawing/2014/main" id="{53CA1E02-AE08-4CE2-A37C-2A20714DDC74}"/>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B5E04651-9926-4813-97DF-BCD4CC10D5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Transport energie, který je zásadní pro případné opětovné získání energie ze Země, je zajištěn třemi hlavními mechanismy. Jedná se o vedení (</a:t>
            </a:r>
            <a:r>
              <a:rPr lang="cs-CZ" altLang="cs-CZ" b="1" dirty="0">
                <a:latin typeface="Arial" panose="020B0604020202020204" pitchFamily="34" charset="0"/>
              </a:rPr>
              <a:t>kondukci</a:t>
            </a:r>
            <a:r>
              <a:rPr lang="en-US" altLang="cs-CZ" dirty="0">
                <a:latin typeface="Arial" panose="020B0604020202020204" pitchFamily="34" charset="0"/>
              </a:rPr>
              <a:t>)</a:t>
            </a:r>
            <a:r>
              <a:rPr lang="cs-CZ" altLang="cs-CZ" dirty="0">
                <a:latin typeface="Arial" panose="020B0604020202020204" pitchFamily="34" charset="0"/>
              </a:rPr>
              <a:t>, proudění</a:t>
            </a:r>
            <a:r>
              <a:rPr lang="en-US" altLang="cs-CZ" dirty="0">
                <a:latin typeface="Arial" panose="020B0604020202020204" pitchFamily="34" charset="0"/>
              </a:rPr>
              <a:t> </a:t>
            </a:r>
            <a:r>
              <a:rPr lang="en-US" altLang="cs-CZ" b="1" dirty="0">
                <a:latin typeface="Arial" panose="020B0604020202020204" pitchFamily="34" charset="0"/>
              </a:rPr>
              <a:t>(</a:t>
            </a:r>
            <a:r>
              <a:rPr lang="en-US" altLang="cs-CZ" b="1" dirty="0" err="1">
                <a:latin typeface="Arial" panose="020B0604020202020204" pitchFamily="34" charset="0"/>
              </a:rPr>
              <a:t>konvekci</a:t>
            </a:r>
            <a:r>
              <a:rPr lang="en-US" altLang="cs-CZ" dirty="0">
                <a:latin typeface="Arial" panose="020B0604020202020204" pitchFamily="34" charset="0"/>
              </a:rPr>
              <a:t>)</a:t>
            </a:r>
            <a:r>
              <a:rPr lang="cs-CZ" altLang="cs-CZ" dirty="0">
                <a:latin typeface="Arial" panose="020B0604020202020204" pitchFamily="34" charset="0"/>
              </a:rPr>
              <a:t> a záření</a:t>
            </a:r>
            <a:r>
              <a:rPr lang="en-US" altLang="cs-CZ" dirty="0">
                <a:latin typeface="Arial" panose="020B0604020202020204" pitchFamily="34" charset="0"/>
              </a:rPr>
              <a:t> (</a:t>
            </a:r>
            <a:r>
              <a:rPr lang="en-US" altLang="cs-CZ" b="1" dirty="0" err="1">
                <a:latin typeface="Arial" panose="020B0604020202020204" pitchFamily="34" charset="0"/>
              </a:rPr>
              <a:t>radiaci</a:t>
            </a:r>
            <a:r>
              <a:rPr lang="en-US" altLang="cs-CZ" dirty="0">
                <a:latin typeface="Arial" panose="020B0604020202020204" pitchFamily="34" charset="0"/>
              </a:rPr>
              <a:t>)</a:t>
            </a:r>
            <a:r>
              <a:rPr lang="cs-CZ" altLang="cs-CZ" dirty="0">
                <a:latin typeface="Arial" panose="020B0604020202020204" pitchFamily="34" charset="0"/>
              </a:rPr>
              <a:t>. Vedení</a:t>
            </a:r>
            <a:r>
              <a:rPr lang="en-US" altLang="cs-CZ" dirty="0">
                <a:latin typeface="Arial" panose="020B0604020202020204" pitchFamily="34" charset="0"/>
              </a:rPr>
              <a:t> (</a:t>
            </a:r>
            <a:r>
              <a:rPr lang="en-US" altLang="cs-CZ" b="1" dirty="0" err="1">
                <a:latin typeface="Arial" panose="020B0604020202020204" pitchFamily="34" charset="0"/>
              </a:rPr>
              <a:t>kondukce</a:t>
            </a:r>
            <a:r>
              <a:rPr lang="en-US" altLang="cs-CZ" dirty="0">
                <a:latin typeface="Arial" panose="020B0604020202020204" pitchFamily="34" charset="0"/>
              </a:rPr>
              <a:t>)</a:t>
            </a:r>
            <a:r>
              <a:rPr lang="cs-CZ" altLang="cs-CZ" dirty="0">
                <a:latin typeface="Arial" panose="020B0604020202020204" pitchFamily="34" charset="0"/>
              </a:rPr>
              <a:t> energie probíhá interakcí sousedních atomů nebo molekul bez hromadného pohybu hmoty a je relativně pomalým prostředkem přenosu energie v atmosféře. </a:t>
            </a:r>
            <a:r>
              <a:rPr lang="cs-CZ" altLang="cs-CZ" b="1" dirty="0">
                <a:latin typeface="Arial" panose="020B0604020202020204" pitchFamily="34" charset="0"/>
              </a:rPr>
              <a:t>Konvekce </a:t>
            </a:r>
            <a:r>
              <a:rPr lang="cs-CZ" altLang="cs-CZ" dirty="0">
                <a:latin typeface="Arial" panose="020B0604020202020204" pitchFamily="34" charset="0"/>
              </a:rPr>
              <a:t>zahrnuje pohyb celých mas vzduchu, který může být buď relativně teplý, nebo studený. Jedná se o mechanismus, kterým dochází k náhlým změnám teploty, když se v oblasti pohybují velké masy vzduchu. Stejně jako přenášení citelného tepla díky kinetické energii molekul, konvekce přenáší </a:t>
            </a:r>
            <a:r>
              <a:rPr lang="cs-CZ" altLang="cs-CZ" b="1" dirty="0">
                <a:latin typeface="Arial" panose="020B0604020202020204" pitchFamily="34" charset="0"/>
              </a:rPr>
              <a:t>latentní teplo </a:t>
            </a:r>
            <a:r>
              <a:rPr lang="cs-CZ" altLang="cs-CZ" dirty="0">
                <a:latin typeface="Arial" panose="020B0604020202020204" pitchFamily="34" charset="0"/>
              </a:rPr>
              <a:t>ve formě vodní páry, která při </a:t>
            </a:r>
            <a:r>
              <a:rPr lang="cs-CZ" altLang="cs-CZ" b="1" dirty="0">
                <a:latin typeface="Arial" panose="020B0604020202020204" pitchFamily="34" charset="0"/>
              </a:rPr>
              <a:t>kondenzaci</a:t>
            </a:r>
            <a:r>
              <a:rPr lang="cs-CZ" altLang="cs-CZ" dirty="0">
                <a:latin typeface="Arial" panose="020B0604020202020204" pitchFamily="34" charset="0"/>
              </a:rPr>
              <a:t> uvolňuje teplo. Značná část zemského povrchového tepla je přenášena do mraků v atmosféře vedením a konvekcí, než je nakonec </a:t>
            </a:r>
            <a:r>
              <a:rPr lang="cs-CZ" altLang="cs-CZ" b="1" dirty="0">
                <a:latin typeface="Arial" panose="020B0604020202020204" pitchFamily="34" charset="0"/>
              </a:rPr>
              <a:t>ztracena radiací</a:t>
            </a:r>
            <a:r>
              <a:rPr lang="cs-CZ" altLang="cs-CZ" dirty="0">
                <a:latin typeface="Arial" panose="020B0604020202020204" pitchFamily="34" charset="0"/>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4ADB57A2-BC43-4568-9436-3EC001814A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29199E5-68F9-446D-9B76-30A8A9104087}" type="slidenum">
              <a:rPr lang="hu-HU" altLang="cs-CZ">
                <a:latin typeface="Times New Roman" panose="02020603050405020304" pitchFamily="18" charset="0"/>
              </a:rPr>
              <a:pPr eaLnBrk="1" hangingPunct="1">
                <a:spcBef>
                  <a:spcPct val="0"/>
                </a:spcBef>
              </a:pPr>
              <a:t>40</a:t>
            </a:fld>
            <a:endParaRPr lang="hu-HU" altLang="cs-CZ">
              <a:latin typeface="Times New Roman" panose="02020603050405020304" pitchFamily="18" charset="0"/>
            </a:endParaRPr>
          </a:p>
        </p:txBody>
      </p:sp>
      <p:sp>
        <p:nvSpPr>
          <p:cNvPr id="221187" name="Rectangle 2">
            <a:extLst>
              <a:ext uri="{FF2B5EF4-FFF2-40B4-BE49-F238E27FC236}">
                <a16:creationId xmlns:a16="http://schemas.microsoft.com/office/drawing/2014/main" id="{B505EE96-EE43-45A3-8ACC-A5E3A7CDBCDF}"/>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6CB79743-B829-455D-B292-9AB1614AA8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Záření</a:t>
            </a:r>
            <a:r>
              <a:rPr lang="en-US" dirty="0"/>
              <a:t> </a:t>
            </a:r>
            <a:r>
              <a:rPr lang="en-US" dirty="0" err="1"/>
              <a:t>energie</a:t>
            </a:r>
            <a:r>
              <a:rPr lang="en-US" dirty="0"/>
              <a:t> v </a:t>
            </a:r>
            <a:r>
              <a:rPr lang="en-US" dirty="0" err="1"/>
              <a:t>zemské</a:t>
            </a:r>
            <a:r>
              <a:rPr lang="en-US" dirty="0"/>
              <a:t> </a:t>
            </a:r>
            <a:r>
              <a:rPr lang="en-US" dirty="0" err="1"/>
              <a:t>atmosféře</a:t>
            </a:r>
            <a:r>
              <a:rPr lang="en-US" dirty="0"/>
              <a:t> </a:t>
            </a:r>
            <a:r>
              <a:rPr lang="en-US" dirty="0" err="1"/>
              <a:t>nastává</a:t>
            </a:r>
            <a:r>
              <a:rPr lang="en-US" dirty="0"/>
              <a:t> </a:t>
            </a:r>
            <a:r>
              <a:rPr lang="en-US" dirty="0" err="1"/>
              <a:t>elektromagnetickým</a:t>
            </a:r>
            <a:r>
              <a:rPr lang="en-US" dirty="0"/>
              <a:t> </a:t>
            </a:r>
            <a:r>
              <a:rPr lang="en-US" dirty="0" err="1"/>
              <a:t>zářením</a:t>
            </a:r>
            <a:r>
              <a:rPr lang="en-US" dirty="0"/>
              <a:t> v </a:t>
            </a:r>
            <a:r>
              <a:rPr lang="en-US" dirty="0" err="1"/>
              <a:t>infračervené</a:t>
            </a:r>
            <a:r>
              <a:rPr lang="en-US" dirty="0"/>
              <a:t> </a:t>
            </a:r>
            <a:r>
              <a:rPr lang="en-US" dirty="0" err="1"/>
              <a:t>oblasti</a:t>
            </a:r>
            <a:r>
              <a:rPr lang="en-US" dirty="0"/>
              <a:t> </a:t>
            </a:r>
            <a:r>
              <a:rPr lang="en-US" dirty="0" err="1"/>
              <a:t>spektra</a:t>
            </a:r>
            <a:r>
              <a:rPr lang="en-US" dirty="0"/>
              <a:t>. </a:t>
            </a:r>
            <a:r>
              <a:rPr lang="en-US" dirty="0" err="1"/>
              <a:t>Elektromagnetické</a:t>
            </a:r>
            <a:r>
              <a:rPr lang="en-US" dirty="0"/>
              <a:t> </a:t>
            </a:r>
            <a:r>
              <a:rPr lang="en-US" dirty="0" err="1"/>
              <a:t>záření</a:t>
            </a:r>
            <a:r>
              <a:rPr lang="en-US" dirty="0"/>
              <a:t> je </a:t>
            </a:r>
            <a:r>
              <a:rPr lang="en-US" dirty="0" err="1"/>
              <a:t>jediný</a:t>
            </a:r>
            <a:r>
              <a:rPr lang="en-US" dirty="0"/>
              <a:t> </a:t>
            </a:r>
            <a:r>
              <a:rPr lang="en-US" dirty="0" err="1"/>
              <a:t>způsob</a:t>
            </a:r>
            <a:r>
              <a:rPr lang="en-US" dirty="0"/>
              <a:t>, </a:t>
            </a:r>
            <a:r>
              <a:rPr lang="en-US" dirty="0" err="1"/>
              <a:t>jakým</a:t>
            </a:r>
            <a:r>
              <a:rPr lang="en-US" dirty="0"/>
              <a:t> se </a:t>
            </a:r>
            <a:r>
              <a:rPr lang="en-US" dirty="0" err="1"/>
              <a:t>energie</a:t>
            </a:r>
            <a:r>
              <a:rPr lang="en-US" dirty="0"/>
              <a:t> </a:t>
            </a:r>
            <a:r>
              <a:rPr lang="en-US" dirty="0" err="1"/>
              <a:t>přenáší</a:t>
            </a:r>
            <a:r>
              <a:rPr lang="en-US" dirty="0"/>
              <a:t> </a:t>
            </a:r>
            <a:r>
              <a:rPr lang="en-US" dirty="0" err="1"/>
              <a:t>vakuem</a:t>
            </a:r>
            <a:r>
              <a:rPr lang="en-US" dirty="0"/>
              <a:t>; proto je to </a:t>
            </a:r>
            <a:r>
              <a:rPr lang="en-US" dirty="0" err="1"/>
              <a:t>prostředek</a:t>
            </a:r>
            <a:r>
              <a:rPr lang="en-US" dirty="0"/>
              <a:t>, </a:t>
            </a:r>
            <a:r>
              <a:rPr lang="en-US" dirty="0" err="1"/>
              <a:t>kterým</a:t>
            </a:r>
            <a:r>
              <a:rPr lang="en-US" dirty="0"/>
              <a:t> se </a:t>
            </a:r>
            <a:r>
              <a:rPr lang="en-US" dirty="0" err="1"/>
              <a:t>veškerá</a:t>
            </a:r>
            <a:r>
              <a:rPr lang="en-US" dirty="0"/>
              <a:t> </a:t>
            </a:r>
            <a:r>
              <a:rPr lang="en-US" dirty="0" err="1"/>
              <a:t>energie</a:t>
            </a:r>
            <a:r>
              <a:rPr lang="en-US" dirty="0"/>
              <a:t>, </a:t>
            </a:r>
            <a:r>
              <a:rPr lang="en-US" dirty="0" err="1"/>
              <a:t>která</a:t>
            </a:r>
            <a:r>
              <a:rPr lang="en-US" dirty="0"/>
              <a:t> </a:t>
            </a:r>
            <a:r>
              <a:rPr lang="en-US" dirty="0" err="1"/>
              <a:t>musí</a:t>
            </a:r>
            <a:r>
              <a:rPr lang="en-US" dirty="0"/>
              <a:t> </a:t>
            </a:r>
            <a:r>
              <a:rPr lang="en-US" dirty="0" err="1"/>
              <a:t>být</a:t>
            </a:r>
            <a:r>
              <a:rPr lang="en-US" dirty="0"/>
              <a:t> </a:t>
            </a:r>
            <a:r>
              <a:rPr lang="en-US" dirty="0" err="1"/>
              <a:t>ztracena</a:t>
            </a:r>
            <a:r>
              <a:rPr lang="en-US" dirty="0"/>
              <a:t> z </a:t>
            </a:r>
            <a:r>
              <a:rPr lang="en-US" dirty="0" err="1"/>
              <a:t>planety</a:t>
            </a:r>
            <a:r>
              <a:rPr lang="en-US" dirty="0"/>
              <a:t>, aby se </a:t>
            </a:r>
            <a:r>
              <a:rPr lang="en-US" dirty="0" err="1"/>
              <a:t>udržela</a:t>
            </a:r>
            <a:r>
              <a:rPr lang="en-US" dirty="0"/>
              <a:t> </a:t>
            </a:r>
            <a:r>
              <a:rPr lang="en-US" dirty="0" err="1"/>
              <a:t>její</a:t>
            </a:r>
            <a:r>
              <a:rPr lang="en-US" dirty="0"/>
              <a:t> </a:t>
            </a:r>
            <a:r>
              <a:rPr lang="en-US" dirty="0" err="1"/>
              <a:t>tepelná</a:t>
            </a:r>
            <a:r>
              <a:rPr lang="en-US" dirty="0"/>
              <a:t> </a:t>
            </a:r>
            <a:r>
              <a:rPr lang="en-US" dirty="0" err="1"/>
              <a:t>rovnováha</a:t>
            </a:r>
            <a:r>
              <a:rPr lang="en-US" dirty="0"/>
              <a:t>, </a:t>
            </a:r>
            <a:r>
              <a:rPr lang="en-US" dirty="0" err="1"/>
              <a:t>nakonec</a:t>
            </a:r>
            <a:r>
              <a:rPr lang="en-US" dirty="0"/>
              <a:t> </a:t>
            </a:r>
            <a:r>
              <a:rPr lang="en-US" dirty="0" err="1"/>
              <a:t>vrátí</a:t>
            </a:r>
            <a:r>
              <a:rPr lang="en-US" dirty="0"/>
              <a:t> do </a:t>
            </a:r>
            <a:r>
              <a:rPr lang="en-US" dirty="0" err="1"/>
              <a:t>vesmíru</a:t>
            </a:r>
            <a:r>
              <a:rPr lang="en-US" dirty="0"/>
              <a:t>. </a:t>
            </a:r>
            <a:r>
              <a:rPr lang="en-US" dirty="0" err="1"/>
              <a:t>Elektromagnetické</a:t>
            </a:r>
            <a:r>
              <a:rPr lang="en-US" dirty="0"/>
              <a:t> </a:t>
            </a:r>
            <a:r>
              <a:rPr lang="en-US" dirty="0" err="1"/>
              <a:t>záření</a:t>
            </a:r>
            <a:r>
              <a:rPr lang="en-US" dirty="0"/>
              <a:t>, </a:t>
            </a:r>
            <a:r>
              <a:rPr lang="en-US" dirty="0" err="1"/>
              <a:t>které</a:t>
            </a:r>
            <a:r>
              <a:rPr lang="en-US" dirty="0"/>
              <a:t> </a:t>
            </a:r>
            <a:r>
              <a:rPr lang="en-US" dirty="0" err="1"/>
              <a:t>přenáší</a:t>
            </a:r>
            <a:r>
              <a:rPr lang="en-US" dirty="0"/>
              <a:t> </a:t>
            </a:r>
            <a:r>
              <a:rPr lang="en-US" dirty="0" err="1"/>
              <a:t>energii</a:t>
            </a:r>
            <a:r>
              <a:rPr lang="en-US" dirty="0"/>
              <a:t> </a:t>
            </a:r>
            <a:r>
              <a:rPr lang="en-US" dirty="0" err="1"/>
              <a:t>ze</a:t>
            </a:r>
            <a:r>
              <a:rPr lang="en-US" dirty="0"/>
              <a:t> </a:t>
            </a:r>
            <a:r>
              <a:rPr lang="en-US" dirty="0" err="1"/>
              <a:t>Země</a:t>
            </a:r>
            <a:r>
              <a:rPr lang="en-US" dirty="0"/>
              <a:t>, </a:t>
            </a:r>
            <a:r>
              <a:rPr lang="en-US" dirty="0" err="1"/>
              <a:t>má</a:t>
            </a:r>
            <a:r>
              <a:rPr lang="en-US" dirty="0"/>
              <a:t> </a:t>
            </a:r>
            <a:r>
              <a:rPr lang="en-US" dirty="0" err="1"/>
              <a:t>mnohem</a:t>
            </a:r>
            <a:r>
              <a:rPr lang="en-US" dirty="0"/>
              <a:t> </a:t>
            </a:r>
            <a:r>
              <a:rPr lang="en-US" dirty="0" err="1"/>
              <a:t>delší</a:t>
            </a:r>
            <a:r>
              <a:rPr lang="en-US" dirty="0"/>
              <a:t> </a:t>
            </a:r>
            <a:r>
              <a:rPr lang="en-US" dirty="0" err="1"/>
              <a:t>vlnovou</a:t>
            </a:r>
            <a:r>
              <a:rPr lang="en-US" dirty="0"/>
              <a:t> </a:t>
            </a:r>
            <a:r>
              <a:rPr lang="en-US" dirty="0" err="1"/>
              <a:t>délku</a:t>
            </a:r>
            <a:r>
              <a:rPr lang="en-US" dirty="0"/>
              <a:t> </a:t>
            </a:r>
            <a:r>
              <a:rPr lang="en-US" dirty="0" err="1"/>
              <a:t>než</a:t>
            </a:r>
            <a:r>
              <a:rPr lang="en-US" dirty="0"/>
              <a:t> </a:t>
            </a:r>
            <a:r>
              <a:rPr lang="en-US" dirty="0" err="1"/>
              <a:t>sluneční</a:t>
            </a:r>
            <a:r>
              <a:rPr lang="en-US" dirty="0"/>
              <a:t> </a:t>
            </a:r>
            <a:r>
              <a:rPr lang="en-US" dirty="0" err="1"/>
              <a:t>světlo</a:t>
            </a:r>
            <a:r>
              <a:rPr lang="en-US" dirty="0"/>
              <a:t>, </a:t>
            </a:r>
            <a:r>
              <a:rPr lang="en-US" dirty="0" err="1"/>
              <a:t>které</a:t>
            </a:r>
            <a:r>
              <a:rPr lang="en-US" dirty="0"/>
              <a:t> </a:t>
            </a:r>
            <a:r>
              <a:rPr lang="en-US" dirty="0" err="1"/>
              <a:t>přivádí</a:t>
            </a:r>
            <a:r>
              <a:rPr lang="en-US" dirty="0"/>
              <a:t> </a:t>
            </a:r>
            <a:r>
              <a:rPr lang="en-US" dirty="0" err="1"/>
              <a:t>energii</a:t>
            </a:r>
            <a:r>
              <a:rPr lang="en-US" dirty="0"/>
              <a:t> </a:t>
            </a:r>
            <a:r>
              <a:rPr lang="en-US" dirty="0" err="1"/>
              <a:t>na</a:t>
            </a:r>
            <a:r>
              <a:rPr lang="en-US" dirty="0"/>
              <a:t> Zemi. To je </a:t>
            </a:r>
            <a:r>
              <a:rPr lang="en-US" dirty="0" err="1"/>
              <a:t>zásadní</a:t>
            </a:r>
            <a:r>
              <a:rPr lang="en-US" dirty="0"/>
              <a:t> </a:t>
            </a:r>
            <a:r>
              <a:rPr lang="en-US" dirty="0" err="1"/>
              <a:t>faktor</a:t>
            </a:r>
            <a:r>
              <a:rPr lang="en-US" dirty="0"/>
              <a:t> </a:t>
            </a:r>
            <a:r>
              <a:rPr lang="en-US" dirty="0" err="1"/>
              <a:t>při</a:t>
            </a:r>
            <a:r>
              <a:rPr lang="en-US" dirty="0"/>
              <a:t> </a:t>
            </a:r>
            <a:r>
              <a:rPr lang="en-US" dirty="0" err="1"/>
              <a:t>udržování</a:t>
            </a:r>
            <a:r>
              <a:rPr lang="en-US" dirty="0"/>
              <a:t> </a:t>
            </a:r>
            <a:r>
              <a:rPr lang="en-US" dirty="0" err="1"/>
              <a:t>tepelné</a:t>
            </a:r>
            <a:r>
              <a:rPr lang="en-US" dirty="0"/>
              <a:t> </a:t>
            </a:r>
            <a:r>
              <a:rPr lang="en-US" dirty="0" err="1"/>
              <a:t>rovnováhy</a:t>
            </a:r>
            <a:r>
              <a:rPr lang="en-US" dirty="0"/>
              <a:t> </a:t>
            </a:r>
            <a:r>
              <a:rPr lang="en-US" dirty="0" err="1"/>
              <a:t>Země</a:t>
            </a:r>
            <a:r>
              <a:rPr lang="en-US" dirty="0"/>
              <a:t> a je </a:t>
            </a:r>
            <a:r>
              <a:rPr lang="en-US" dirty="0" err="1"/>
              <a:t>náchylný</a:t>
            </a:r>
            <a:r>
              <a:rPr lang="en-US" dirty="0"/>
              <a:t> k </a:t>
            </a:r>
            <a:r>
              <a:rPr lang="en-US" dirty="0" err="1"/>
              <a:t>narušení</a:t>
            </a:r>
            <a:r>
              <a:rPr lang="en-US" dirty="0"/>
              <a:t> </a:t>
            </a:r>
            <a:r>
              <a:rPr lang="en-US" dirty="0" err="1"/>
              <a:t>lidskou</a:t>
            </a:r>
            <a:r>
              <a:rPr lang="en-US" dirty="0"/>
              <a:t> </a:t>
            </a:r>
            <a:r>
              <a:rPr lang="en-US" dirty="0" err="1"/>
              <a:t>činností</a:t>
            </a:r>
            <a:r>
              <a:rPr lang="en-US" dirty="0"/>
              <a:t>. </a:t>
            </a:r>
            <a:r>
              <a:rPr lang="en-US" dirty="0" err="1"/>
              <a:t>Maximální</a:t>
            </a:r>
            <a:r>
              <a:rPr lang="en-US" dirty="0"/>
              <a:t> </a:t>
            </a:r>
            <a:r>
              <a:rPr lang="en-US" dirty="0" err="1"/>
              <a:t>intenzita</a:t>
            </a:r>
            <a:r>
              <a:rPr lang="en-US" dirty="0"/>
              <a:t> </a:t>
            </a:r>
            <a:r>
              <a:rPr lang="en-US" dirty="0" err="1"/>
              <a:t>přicházející</a:t>
            </a:r>
            <a:r>
              <a:rPr lang="en-US" dirty="0"/>
              <a:t> </a:t>
            </a:r>
            <a:r>
              <a:rPr lang="en-US" dirty="0" err="1"/>
              <a:t>záření</a:t>
            </a:r>
            <a:r>
              <a:rPr lang="en-US" dirty="0"/>
              <a:t> se </a:t>
            </a:r>
            <a:r>
              <a:rPr lang="en-US" dirty="0" err="1"/>
              <a:t>vyskytuje</a:t>
            </a:r>
            <a:r>
              <a:rPr lang="en-US" dirty="0"/>
              <a:t> </a:t>
            </a:r>
            <a:r>
              <a:rPr lang="en-US" dirty="0" err="1"/>
              <a:t>při</a:t>
            </a:r>
            <a:r>
              <a:rPr lang="en-US" dirty="0"/>
              <a:t> 0,5 </a:t>
            </a:r>
            <a:r>
              <a:rPr lang="en-US" dirty="0" err="1"/>
              <a:t>mikrometru</a:t>
            </a:r>
            <a:r>
              <a:rPr lang="en-US" dirty="0"/>
              <a:t> (500 </a:t>
            </a:r>
            <a:r>
              <a:rPr lang="en-US" dirty="0" err="1"/>
              <a:t>nanometrů</a:t>
            </a:r>
            <a:r>
              <a:rPr lang="en-US" dirty="0"/>
              <a:t>) </a:t>
            </a:r>
            <a:r>
              <a:rPr lang="en-US" dirty="0" err="1"/>
              <a:t>ve</a:t>
            </a:r>
            <a:r>
              <a:rPr lang="en-US" dirty="0"/>
              <a:t> </a:t>
            </a:r>
            <a:r>
              <a:rPr lang="en-US" dirty="0" err="1"/>
              <a:t>viditelné</a:t>
            </a:r>
            <a:r>
              <a:rPr lang="en-US" dirty="0"/>
              <a:t> </a:t>
            </a:r>
            <a:r>
              <a:rPr lang="en-US" dirty="0" err="1"/>
              <a:t>oblasti</a:t>
            </a:r>
            <a:r>
              <a:rPr lang="en-US" dirty="0"/>
              <a:t>, v </a:t>
            </a:r>
            <a:r>
              <a:rPr lang="en-US" dirty="0" err="1"/>
              <a:t>podstatě</a:t>
            </a:r>
            <a:r>
              <a:rPr lang="en-US" dirty="0"/>
              <a:t> </a:t>
            </a:r>
            <a:r>
              <a:rPr lang="en-US" dirty="0" err="1"/>
              <a:t>žádné</a:t>
            </a:r>
            <a:r>
              <a:rPr lang="en-US" dirty="0"/>
              <a:t> </a:t>
            </a:r>
            <a:r>
              <a:rPr lang="en-US" dirty="0" err="1"/>
              <a:t>mimo</a:t>
            </a:r>
            <a:r>
              <a:rPr lang="en-US" dirty="0"/>
              <a:t> </a:t>
            </a:r>
            <a:r>
              <a:rPr lang="en-US" dirty="0" err="1"/>
              <a:t>rozsah</a:t>
            </a:r>
            <a:r>
              <a:rPr lang="en-US" dirty="0"/>
              <a:t> 0,2 </a:t>
            </a:r>
            <a:r>
              <a:rPr lang="el-GR" dirty="0"/>
              <a:t>μ</a:t>
            </a:r>
            <a:r>
              <a:rPr lang="en-US" dirty="0"/>
              <a:t>m </a:t>
            </a:r>
            <a:r>
              <a:rPr lang="en-US" dirty="0" err="1"/>
              <a:t>až</a:t>
            </a:r>
            <a:r>
              <a:rPr lang="en-US" dirty="0"/>
              <a:t> 3 </a:t>
            </a:r>
            <a:r>
              <a:rPr lang="el-GR" dirty="0"/>
              <a:t>μ</a:t>
            </a:r>
            <a:r>
              <a:rPr lang="en-US" dirty="0"/>
              <a:t>m. </a:t>
            </a:r>
            <a:r>
              <a:rPr lang="en-US" dirty="0" err="1"/>
              <a:t>Tento</a:t>
            </a:r>
            <a:r>
              <a:rPr lang="en-US" dirty="0"/>
              <a:t> </a:t>
            </a:r>
            <a:r>
              <a:rPr lang="en-US" dirty="0" err="1"/>
              <a:t>rozsah</a:t>
            </a:r>
            <a:r>
              <a:rPr lang="en-US" dirty="0"/>
              <a:t> </a:t>
            </a:r>
            <a:r>
              <a:rPr lang="en-US" dirty="0" err="1"/>
              <a:t>zahrnuje</a:t>
            </a:r>
            <a:r>
              <a:rPr lang="en-US" dirty="0"/>
              <a:t> </a:t>
            </a:r>
            <a:r>
              <a:rPr lang="en-US" dirty="0" err="1"/>
              <a:t>celou</a:t>
            </a:r>
            <a:r>
              <a:rPr lang="en-US" dirty="0"/>
              <a:t> </a:t>
            </a:r>
            <a:r>
              <a:rPr lang="en-US" dirty="0" err="1"/>
              <a:t>viditelnou</a:t>
            </a:r>
            <a:r>
              <a:rPr lang="en-US" dirty="0"/>
              <a:t> oblast a </a:t>
            </a:r>
            <a:r>
              <a:rPr lang="en-US" dirty="0" err="1"/>
              <a:t>malé</a:t>
            </a:r>
            <a:r>
              <a:rPr lang="en-US" dirty="0"/>
              <a:t> </a:t>
            </a:r>
            <a:r>
              <a:rPr lang="en-US" dirty="0" err="1"/>
              <a:t>části</a:t>
            </a:r>
            <a:r>
              <a:rPr lang="en-US" dirty="0"/>
              <a:t> </a:t>
            </a:r>
            <a:r>
              <a:rPr lang="en-US" dirty="0" err="1"/>
              <a:t>ultrafialového</a:t>
            </a:r>
            <a:r>
              <a:rPr lang="en-US" dirty="0"/>
              <a:t> a </a:t>
            </a:r>
            <a:r>
              <a:rPr lang="en-US" dirty="0" err="1"/>
              <a:t>infračerveného</a:t>
            </a:r>
            <a:r>
              <a:rPr lang="en-US" dirty="0"/>
              <a:t> </a:t>
            </a:r>
            <a:r>
              <a:rPr lang="en-US" dirty="0" err="1"/>
              <a:t>záření</a:t>
            </a:r>
            <a:r>
              <a:rPr lang="en-US" dirty="0"/>
              <a:t> </a:t>
            </a:r>
            <a:r>
              <a:rPr lang="en-US" dirty="0" err="1"/>
              <a:t>přiléhající</a:t>
            </a:r>
            <a:r>
              <a:rPr lang="en-US" dirty="0"/>
              <a:t> k </a:t>
            </a:r>
            <a:r>
              <a:rPr lang="en-US" dirty="0" err="1"/>
              <a:t>ní</a:t>
            </a:r>
            <a:r>
              <a:rPr lang="en-US" dirty="0"/>
              <a:t>. </a:t>
            </a:r>
            <a:r>
              <a:rPr lang="en-US" dirty="0" err="1"/>
              <a:t>Odchozí</a:t>
            </a:r>
            <a:r>
              <a:rPr lang="en-US" dirty="0"/>
              <a:t> </a:t>
            </a:r>
            <a:r>
              <a:rPr lang="en-US" dirty="0" err="1"/>
              <a:t>záření</a:t>
            </a:r>
            <a:r>
              <a:rPr lang="en-US" dirty="0"/>
              <a:t> je v </a:t>
            </a:r>
            <a:r>
              <a:rPr lang="en-US" dirty="0" err="1"/>
              <a:t>infračervené</a:t>
            </a:r>
            <a:r>
              <a:rPr lang="en-US" dirty="0"/>
              <a:t> </a:t>
            </a:r>
            <a:r>
              <a:rPr lang="en-US" dirty="0" err="1"/>
              <a:t>oblasti</a:t>
            </a:r>
            <a:r>
              <a:rPr lang="en-US" dirty="0"/>
              <a:t> s </a:t>
            </a:r>
            <a:r>
              <a:rPr lang="en-US" dirty="0" err="1"/>
              <a:t>maximální</a:t>
            </a:r>
            <a:r>
              <a:rPr lang="en-US" dirty="0"/>
              <a:t> </a:t>
            </a:r>
            <a:r>
              <a:rPr lang="en-US" dirty="0" err="1"/>
              <a:t>intenzitou</a:t>
            </a:r>
            <a:r>
              <a:rPr lang="en-US" dirty="0"/>
              <a:t> </a:t>
            </a:r>
            <a:r>
              <a:rPr lang="en-US" dirty="0" err="1"/>
              <a:t>přibližně</a:t>
            </a:r>
            <a:r>
              <a:rPr lang="en-US" dirty="0"/>
              <a:t> 10 </a:t>
            </a:r>
            <a:r>
              <a:rPr lang="el-GR" dirty="0"/>
              <a:t>μ</a:t>
            </a:r>
            <a:r>
              <a:rPr lang="en-US" dirty="0"/>
              <a:t>m, </a:t>
            </a:r>
            <a:r>
              <a:rPr lang="en-US" dirty="0" err="1"/>
              <a:t>primárně</a:t>
            </a:r>
            <a:r>
              <a:rPr lang="en-US" dirty="0"/>
              <a:t> </a:t>
            </a:r>
            <a:r>
              <a:rPr lang="en-US" dirty="0" err="1"/>
              <a:t>mezi</a:t>
            </a:r>
            <a:r>
              <a:rPr lang="en-US" dirty="0"/>
              <a:t> 2 </a:t>
            </a:r>
            <a:r>
              <a:rPr lang="el-GR" dirty="0"/>
              <a:t>μ</a:t>
            </a:r>
            <a:r>
              <a:rPr lang="en-US" dirty="0"/>
              <a:t>m a 40 </a:t>
            </a:r>
            <a:r>
              <a:rPr lang="el-GR" dirty="0"/>
              <a:t>μ</a:t>
            </a:r>
            <a:r>
              <a:rPr lang="en-US" dirty="0"/>
              <a:t>m. </a:t>
            </a:r>
            <a:r>
              <a:rPr lang="en-US" dirty="0" err="1"/>
              <a:t>Země</a:t>
            </a:r>
            <a:r>
              <a:rPr lang="en-US" dirty="0"/>
              <a:t> </a:t>
            </a:r>
            <a:r>
              <a:rPr lang="en-US" dirty="0" err="1"/>
              <a:t>tak</a:t>
            </a:r>
            <a:r>
              <a:rPr lang="en-US" dirty="0"/>
              <a:t> </a:t>
            </a:r>
            <a:r>
              <a:rPr lang="en-US" dirty="0" err="1"/>
              <a:t>ztrácí</a:t>
            </a:r>
            <a:r>
              <a:rPr lang="en-US" dirty="0"/>
              <a:t> </a:t>
            </a:r>
            <a:r>
              <a:rPr lang="en-US" dirty="0" err="1"/>
              <a:t>energii</a:t>
            </a:r>
            <a:r>
              <a:rPr lang="en-US" dirty="0"/>
              <a:t> </a:t>
            </a:r>
            <a:r>
              <a:rPr lang="en-US" dirty="0" err="1"/>
              <a:t>elektromagnetickým</a:t>
            </a:r>
            <a:r>
              <a:rPr lang="en-US" dirty="0"/>
              <a:t> </a:t>
            </a:r>
            <a:r>
              <a:rPr lang="en-US" dirty="0" err="1"/>
              <a:t>zářením</a:t>
            </a:r>
            <a:r>
              <a:rPr lang="en-US" dirty="0"/>
              <a:t> o </a:t>
            </a:r>
            <a:r>
              <a:rPr lang="en-US" dirty="0" err="1"/>
              <a:t>mnohem</a:t>
            </a:r>
            <a:r>
              <a:rPr lang="en-US" dirty="0"/>
              <a:t> </a:t>
            </a:r>
            <a:r>
              <a:rPr lang="en-US" dirty="0" err="1"/>
              <a:t>delší</a:t>
            </a:r>
            <a:r>
              <a:rPr lang="en-US" dirty="0"/>
              <a:t> </a:t>
            </a:r>
            <a:r>
              <a:rPr lang="en-US" dirty="0" err="1"/>
              <a:t>vlnové</a:t>
            </a:r>
            <a:r>
              <a:rPr lang="en-US" dirty="0"/>
              <a:t> </a:t>
            </a:r>
            <a:r>
              <a:rPr lang="en-US" dirty="0" err="1"/>
              <a:t>délce</a:t>
            </a:r>
            <a:r>
              <a:rPr lang="en-US" dirty="0"/>
              <a:t> (</a:t>
            </a:r>
            <a:r>
              <a:rPr lang="en-US" dirty="0" err="1"/>
              <a:t>nižší</a:t>
            </a:r>
            <a:r>
              <a:rPr lang="en-US" dirty="0"/>
              <a:t> </a:t>
            </a:r>
            <a:r>
              <a:rPr lang="en-US" dirty="0" err="1"/>
              <a:t>energie</a:t>
            </a:r>
            <a:r>
              <a:rPr lang="en-US" dirty="0"/>
              <a:t> </a:t>
            </a:r>
            <a:r>
              <a:rPr lang="en-US" dirty="0" err="1"/>
              <a:t>na</a:t>
            </a:r>
            <a:r>
              <a:rPr lang="en-US" dirty="0"/>
              <a:t> </a:t>
            </a:r>
            <a:r>
              <a:rPr lang="en-US" dirty="0" err="1"/>
              <a:t>foton</a:t>
            </a:r>
            <a:r>
              <a:rPr lang="en-US" dirty="0"/>
              <a:t>) </a:t>
            </a:r>
            <a:r>
              <a:rPr lang="en-US" dirty="0" err="1"/>
              <a:t>než</a:t>
            </a:r>
            <a:r>
              <a:rPr lang="en-US" dirty="0"/>
              <a:t> </a:t>
            </a:r>
            <a:r>
              <a:rPr lang="en-US" dirty="0" err="1"/>
              <a:t>záření</a:t>
            </a:r>
            <a:r>
              <a:rPr lang="en-US" dirty="0"/>
              <a:t>, </a:t>
            </a:r>
            <a:r>
              <a:rPr lang="en-US" dirty="0" err="1"/>
              <a:t>kterým</a:t>
            </a:r>
            <a:r>
              <a:rPr lang="en-US" dirty="0"/>
              <a:t> </a:t>
            </a:r>
            <a:r>
              <a:rPr lang="en-US" dirty="0" err="1"/>
              <a:t>energii</a:t>
            </a:r>
            <a:r>
              <a:rPr lang="en-US" dirty="0"/>
              <a:t> </a:t>
            </a:r>
            <a:r>
              <a:rPr lang="en-US" dirty="0" err="1"/>
              <a:t>přijímá</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41</a:t>
            </a:fld>
            <a:endParaRPr lang="cs-CZ" altLang="cs-CZ"/>
          </a:p>
        </p:txBody>
      </p:sp>
    </p:spTree>
    <p:extLst>
      <p:ext uri="{BB962C8B-B14F-4D97-AF65-F5344CB8AC3E}">
        <p14:creationId xmlns:p14="http://schemas.microsoft.com/office/powerpoint/2010/main" val="404583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4435A15D-EC86-457F-9AA1-3D22A05992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1ECAB87-EEFD-4978-BEBF-382FDBDB9FCB}" type="slidenum">
              <a:rPr lang="hu-HU" altLang="cs-CZ">
                <a:latin typeface="Times New Roman" panose="02020603050405020304" pitchFamily="18" charset="0"/>
              </a:rPr>
              <a:pPr eaLnBrk="1" hangingPunct="1">
                <a:spcBef>
                  <a:spcPct val="0"/>
                </a:spcBef>
              </a:pPr>
              <a:t>42</a:t>
            </a:fld>
            <a:endParaRPr lang="hu-HU" altLang="cs-CZ">
              <a:latin typeface="Times New Roman" panose="02020603050405020304" pitchFamily="18" charset="0"/>
            </a:endParaRPr>
          </a:p>
        </p:txBody>
      </p:sp>
      <p:sp>
        <p:nvSpPr>
          <p:cNvPr id="219139" name="Rectangle 2">
            <a:extLst>
              <a:ext uri="{FF2B5EF4-FFF2-40B4-BE49-F238E27FC236}">
                <a16:creationId xmlns:a16="http://schemas.microsoft.com/office/drawing/2014/main" id="{3E206B0F-3B66-42E6-AA3C-7F2DDF36F6B0}"/>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B47C7B07-D513-4C36-B7B5-89D45028B4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Průměrná povrchová teplota se udržuje na relativně pohodlných 15 ° C kvůli atmosférickému „skleníkovému efektu“, při kterém vodní pára a v menší míře oxid uhličitý reabsorbuje většinu odcházejícího záření a přibližně polovinu z nich zpětně odvádí zpět na povrch . Pokud by tomu tak nebylo, průměrná teplota povrchu by byla kolem -18 ° C. Většinu absorpce infračerveného záření zajišťují molekuly vody v atmosféře. Absorpce je slabá v oblastech 7-8,5 </a:t>
            </a:r>
            <a:r>
              <a:rPr lang="el-GR" altLang="cs-CZ" dirty="0">
                <a:latin typeface="Arial" panose="020B0604020202020204" pitchFamily="34" charset="0"/>
              </a:rPr>
              <a:t>μ</a:t>
            </a:r>
            <a:r>
              <a:rPr lang="cs-CZ" altLang="cs-CZ" dirty="0">
                <a:latin typeface="Arial" panose="020B0604020202020204" pitchFamily="34" charset="0"/>
              </a:rPr>
              <a:t>m a 11-14 </a:t>
            </a:r>
            <a:r>
              <a:rPr lang="el-GR" altLang="cs-CZ" dirty="0">
                <a:latin typeface="Arial" panose="020B0604020202020204" pitchFamily="34" charset="0"/>
              </a:rPr>
              <a:t>μ</a:t>
            </a:r>
            <a:r>
              <a:rPr lang="cs-CZ" altLang="cs-CZ" dirty="0">
                <a:latin typeface="Arial" panose="020B0604020202020204" pitchFamily="34" charset="0"/>
              </a:rPr>
              <a:t>m a neexistuje mezi 8,5 </a:t>
            </a:r>
            <a:r>
              <a:rPr lang="el-GR" altLang="cs-CZ" dirty="0">
                <a:latin typeface="Arial" panose="020B0604020202020204" pitchFamily="34" charset="0"/>
              </a:rPr>
              <a:t>μ</a:t>
            </a:r>
            <a:r>
              <a:rPr lang="cs-CZ" altLang="cs-CZ" dirty="0">
                <a:latin typeface="Arial" panose="020B0604020202020204" pitchFamily="34" charset="0"/>
              </a:rPr>
              <a:t>m a 11 </a:t>
            </a:r>
            <a:r>
              <a:rPr lang="el-GR" altLang="cs-CZ" dirty="0">
                <a:latin typeface="Arial" panose="020B0604020202020204" pitchFamily="34" charset="0"/>
              </a:rPr>
              <a:t>μ</a:t>
            </a:r>
            <a:r>
              <a:rPr lang="cs-CZ" altLang="cs-CZ" dirty="0">
                <a:latin typeface="Arial" panose="020B0604020202020204" pitchFamily="34" charset="0"/>
              </a:rPr>
              <a:t>m, takže v infračerveném absorpčním spektru zůstává „díra“, přes kterou může záření unikat. Oxid uhličitý, i když je přítomen v mnohem nižší koncentraci než vodní pára, silně absorbuje mezi 12 </a:t>
            </a:r>
            <a:r>
              <a:rPr lang="el-GR" altLang="cs-CZ" dirty="0">
                <a:latin typeface="Arial" panose="020B0604020202020204" pitchFamily="34" charset="0"/>
              </a:rPr>
              <a:t>μ</a:t>
            </a:r>
            <a:r>
              <a:rPr lang="cs-CZ" altLang="cs-CZ" dirty="0">
                <a:latin typeface="Arial" panose="020B0604020202020204" pitchFamily="34" charset="0"/>
              </a:rPr>
              <a:t>m a 16,3 </a:t>
            </a:r>
            <a:r>
              <a:rPr lang="el-GR" altLang="cs-CZ" dirty="0">
                <a:latin typeface="Arial" panose="020B0604020202020204" pitchFamily="34" charset="0"/>
              </a:rPr>
              <a:t>μ</a:t>
            </a:r>
            <a:r>
              <a:rPr lang="cs-CZ" altLang="cs-CZ" dirty="0">
                <a:latin typeface="Arial" panose="020B0604020202020204" pitchFamily="34" charset="0"/>
              </a:rPr>
              <a:t>m a hraje klíčovou roli při udržování tepelné rovnováhy. Existují obavy, že zvýšení hladiny oxidu uhličitého v atmosféře by mohlo zabránit dostatečným ztrátám energie, aby způsobilo znatelné a škodlivé zvýšení teploty Země. Tento jev, je obecně známý jako </a:t>
            </a:r>
            <a:r>
              <a:rPr lang="cs-CZ" altLang="cs-CZ" b="1" dirty="0">
                <a:latin typeface="Arial" panose="020B0604020202020204" pitchFamily="34" charset="0"/>
              </a:rPr>
              <a:t>skleníkový efekt </a:t>
            </a:r>
            <a:r>
              <a:rPr lang="cs-CZ" altLang="cs-CZ" dirty="0">
                <a:latin typeface="Arial" panose="020B0604020202020204" pitchFamily="34" charset="0"/>
              </a:rPr>
              <a:t>a může nastat při zvýšené úrovni CO2 způsobené zvýšeným využíváním fosilních paliv a ničením velkého množství lesů.</a:t>
            </a:r>
          </a:p>
        </p:txBody>
      </p:sp>
    </p:spTree>
    <p:extLst>
      <p:ext uri="{BB962C8B-B14F-4D97-AF65-F5344CB8AC3E}">
        <p14:creationId xmlns:p14="http://schemas.microsoft.com/office/powerpoint/2010/main" val="2674815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Meteorologie</a:t>
            </a:r>
            <a:r>
              <a:rPr lang="en-US" dirty="0"/>
              <a:t> je </a:t>
            </a:r>
            <a:r>
              <a:rPr lang="en-US" dirty="0" err="1"/>
              <a:t>věda</a:t>
            </a:r>
            <a:r>
              <a:rPr lang="en-US" dirty="0"/>
              <a:t> o </a:t>
            </a:r>
            <a:r>
              <a:rPr lang="en-US" dirty="0" err="1"/>
              <a:t>atmosférických</a:t>
            </a:r>
            <a:r>
              <a:rPr lang="en-US" dirty="0"/>
              <a:t> </a:t>
            </a:r>
            <a:r>
              <a:rPr lang="en-US" dirty="0" err="1"/>
              <a:t>jevech</a:t>
            </a:r>
            <a:r>
              <a:rPr lang="en-US" dirty="0"/>
              <a:t>,  </a:t>
            </a:r>
            <a:r>
              <a:rPr lang="en-US" dirty="0" err="1"/>
              <a:t>zahrnující</a:t>
            </a:r>
            <a:r>
              <a:rPr lang="en-US" dirty="0"/>
              <a:t> </a:t>
            </a:r>
            <a:r>
              <a:rPr lang="en-US" dirty="0" err="1"/>
              <a:t>studium</a:t>
            </a:r>
            <a:r>
              <a:rPr lang="en-US" dirty="0"/>
              <a:t> </a:t>
            </a:r>
            <a:r>
              <a:rPr lang="en-US" dirty="0" err="1"/>
              <a:t>pohybu</a:t>
            </a:r>
            <a:r>
              <a:rPr lang="en-US" dirty="0"/>
              <a:t> </a:t>
            </a:r>
            <a:r>
              <a:rPr lang="en-US" dirty="0" err="1"/>
              <a:t>vzdušných</a:t>
            </a:r>
            <a:r>
              <a:rPr lang="en-US" dirty="0"/>
              <a:t> </a:t>
            </a:r>
            <a:r>
              <a:rPr lang="en-US" dirty="0" err="1"/>
              <a:t>hmot</a:t>
            </a:r>
            <a:r>
              <a:rPr lang="en-US" dirty="0"/>
              <a:t> </a:t>
            </a:r>
            <a:r>
              <a:rPr lang="en-US" dirty="0" err="1"/>
              <a:t>i</a:t>
            </a:r>
            <a:r>
              <a:rPr lang="en-US" dirty="0"/>
              <a:t> </a:t>
            </a:r>
            <a:r>
              <a:rPr lang="en-US" dirty="0" err="1"/>
              <a:t>fyzikálních</a:t>
            </a:r>
            <a:r>
              <a:rPr lang="en-US" dirty="0"/>
              <a:t> </a:t>
            </a:r>
            <a:r>
              <a:rPr lang="en-US" dirty="0" err="1"/>
              <a:t>sil</a:t>
            </a:r>
            <a:r>
              <a:rPr lang="en-US" dirty="0"/>
              <a:t> v </a:t>
            </a:r>
            <a:r>
              <a:rPr lang="en-US" dirty="0" err="1"/>
              <a:t>atmosféře</a:t>
            </a:r>
            <a:r>
              <a:rPr lang="en-US" dirty="0"/>
              <a:t> - </a:t>
            </a:r>
            <a:r>
              <a:rPr lang="en-US" dirty="0" err="1"/>
              <a:t>tepla</a:t>
            </a:r>
            <a:r>
              <a:rPr lang="en-US" dirty="0"/>
              <a:t>, </a:t>
            </a:r>
            <a:r>
              <a:rPr lang="en-US" dirty="0" err="1"/>
              <a:t>větru</a:t>
            </a:r>
            <a:r>
              <a:rPr lang="en-US" dirty="0"/>
              <a:t> a f</a:t>
            </a:r>
            <a:r>
              <a:rPr lang="sk-SK" dirty="0"/>
              <a:t>ázových</a:t>
            </a:r>
            <a:r>
              <a:rPr lang="en-US" dirty="0"/>
              <a:t> </a:t>
            </a:r>
            <a:r>
              <a:rPr lang="en-US" dirty="0" err="1"/>
              <a:t>přechodů</a:t>
            </a:r>
            <a:r>
              <a:rPr lang="en-US" dirty="0"/>
              <a:t> </a:t>
            </a:r>
            <a:r>
              <a:rPr lang="en-US" dirty="0" err="1"/>
              <a:t>vod</a:t>
            </a:r>
            <a:r>
              <a:rPr lang="sk-SK" dirty="0"/>
              <a:t>y</a:t>
            </a:r>
            <a:r>
              <a:rPr lang="en-US" dirty="0"/>
              <a:t>, </a:t>
            </a:r>
            <a:r>
              <a:rPr lang="en-US" dirty="0" err="1"/>
              <a:t>primárně</a:t>
            </a:r>
            <a:r>
              <a:rPr lang="en-US" dirty="0"/>
              <a:t> </a:t>
            </a:r>
            <a:r>
              <a:rPr lang="en-US" dirty="0" err="1"/>
              <a:t>kapalin</a:t>
            </a:r>
            <a:r>
              <a:rPr lang="sk-SK" dirty="0"/>
              <a:t>y</a:t>
            </a:r>
            <a:r>
              <a:rPr lang="en-US" dirty="0"/>
              <a:t> </a:t>
            </a:r>
            <a:r>
              <a:rPr lang="en-US" dirty="0" err="1"/>
              <a:t>na</a:t>
            </a:r>
            <a:r>
              <a:rPr lang="en-US" dirty="0"/>
              <a:t> </a:t>
            </a:r>
            <a:r>
              <a:rPr lang="en-US" dirty="0" err="1"/>
              <a:t>páru</a:t>
            </a:r>
            <a:r>
              <a:rPr lang="en-US" dirty="0"/>
              <a:t> </a:t>
            </a:r>
            <a:r>
              <a:rPr lang="en-US" dirty="0" err="1"/>
              <a:t>nebo</a:t>
            </a:r>
            <a:r>
              <a:rPr lang="en-US" dirty="0"/>
              <a:t> </a:t>
            </a:r>
            <a:r>
              <a:rPr lang="en-US" dirty="0" err="1"/>
              <a:t>naopak</a:t>
            </a:r>
            <a:r>
              <a:rPr lang="en-US" dirty="0"/>
              <a:t>. </a:t>
            </a:r>
            <a:r>
              <a:rPr lang="en-US" dirty="0" err="1"/>
              <a:t>Meteorologické</a:t>
            </a:r>
            <a:r>
              <a:rPr lang="en-US" dirty="0"/>
              <a:t> </a:t>
            </a:r>
            <a:r>
              <a:rPr lang="en-US" dirty="0" err="1"/>
              <a:t>jevy</a:t>
            </a:r>
            <a:r>
              <a:rPr lang="en-US" dirty="0"/>
              <a:t> </a:t>
            </a:r>
            <a:r>
              <a:rPr lang="en-US" dirty="0" err="1"/>
              <a:t>ovlivňují</a:t>
            </a:r>
            <a:r>
              <a:rPr lang="en-US" dirty="0"/>
              <a:t> a </a:t>
            </a:r>
            <a:r>
              <a:rPr lang="en-US" dirty="0" err="1"/>
              <a:t>následně</a:t>
            </a:r>
            <a:r>
              <a:rPr lang="en-US" dirty="0"/>
              <a:t> </a:t>
            </a:r>
            <a:r>
              <a:rPr lang="en-US" dirty="0" err="1"/>
              <a:t>jsou</a:t>
            </a:r>
            <a:r>
              <a:rPr lang="en-US" dirty="0"/>
              <a:t> </a:t>
            </a:r>
            <a:r>
              <a:rPr lang="en-US" dirty="0" err="1"/>
              <a:t>ovlivňovány</a:t>
            </a:r>
            <a:r>
              <a:rPr lang="en-US" dirty="0"/>
              <a:t> </a:t>
            </a:r>
            <a:r>
              <a:rPr lang="en-US" dirty="0" err="1"/>
              <a:t>chemickými</a:t>
            </a:r>
            <a:r>
              <a:rPr lang="en-US" dirty="0"/>
              <a:t> </a:t>
            </a:r>
            <a:r>
              <a:rPr lang="en-US" dirty="0" err="1"/>
              <a:t>vlastnostmi</a:t>
            </a:r>
            <a:r>
              <a:rPr lang="en-US" dirty="0"/>
              <a:t> </a:t>
            </a:r>
            <a:r>
              <a:rPr lang="en-US" dirty="0" err="1"/>
              <a:t>atmosféry</a:t>
            </a:r>
            <a:r>
              <a:rPr lang="en-US" dirty="0"/>
              <a:t>. </a:t>
            </a:r>
            <a:r>
              <a:rPr lang="en-US" dirty="0" err="1"/>
              <a:t>Například</a:t>
            </a:r>
            <a:r>
              <a:rPr lang="en-US" dirty="0"/>
              <a:t> </a:t>
            </a:r>
            <a:r>
              <a:rPr lang="sk-SK" dirty="0"/>
              <a:t>dříve</a:t>
            </a:r>
            <a:r>
              <a:rPr lang="en-US" dirty="0"/>
              <a:t>, </a:t>
            </a:r>
            <a:r>
              <a:rPr lang="en-US" dirty="0" err="1"/>
              <a:t>než</a:t>
            </a:r>
            <a:r>
              <a:rPr lang="en-US" dirty="0"/>
              <a:t> </a:t>
            </a:r>
            <a:r>
              <a:rPr lang="en-US" dirty="0" err="1"/>
              <a:t>vstoupily</a:t>
            </a:r>
            <a:r>
              <a:rPr lang="en-US" dirty="0"/>
              <a:t> v </a:t>
            </a:r>
            <a:r>
              <a:rPr lang="en-US" dirty="0" err="1"/>
              <a:t>platnost</a:t>
            </a:r>
            <a:r>
              <a:rPr lang="en-US" dirty="0"/>
              <a:t> </a:t>
            </a:r>
            <a:r>
              <a:rPr lang="en-US" dirty="0" err="1"/>
              <a:t>moderní</a:t>
            </a:r>
            <a:r>
              <a:rPr lang="en-US" dirty="0"/>
              <a:t> </a:t>
            </a:r>
            <a:r>
              <a:rPr lang="en-US" dirty="0" err="1"/>
              <a:t>emisní</a:t>
            </a:r>
            <a:r>
              <a:rPr lang="en-US" dirty="0"/>
              <a:t> </a:t>
            </a:r>
            <a:r>
              <a:rPr lang="en-US" dirty="0" err="1"/>
              <a:t>kontroly</a:t>
            </a:r>
            <a:r>
              <a:rPr lang="en-US" dirty="0"/>
              <a:t>, </a:t>
            </a:r>
            <a:r>
              <a:rPr lang="en-US" dirty="0" err="1"/>
              <a:t>meteorologické</a:t>
            </a:r>
            <a:r>
              <a:rPr lang="en-US" dirty="0"/>
              <a:t> </a:t>
            </a:r>
            <a:r>
              <a:rPr lang="en-US" dirty="0" err="1"/>
              <a:t>jevy</a:t>
            </a:r>
            <a:r>
              <a:rPr lang="en-US" dirty="0"/>
              <a:t> </a:t>
            </a:r>
            <a:r>
              <a:rPr lang="en-US" dirty="0" err="1"/>
              <a:t>určovaly</a:t>
            </a:r>
            <a:r>
              <a:rPr lang="en-US" dirty="0"/>
              <a:t>, </a:t>
            </a:r>
            <a:r>
              <a:rPr lang="en-US" dirty="0" err="1"/>
              <a:t>zda</a:t>
            </a:r>
            <a:r>
              <a:rPr lang="en-US" dirty="0"/>
              <a:t> </a:t>
            </a:r>
            <a:r>
              <a:rPr lang="en-US" dirty="0" err="1"/>
              <a:t>byl</a:t>
            </a:r>
            <a:r>
              <a:rPr lang="en-US" dirty="0"/>
              <a:t> </a:t>
            </a:r>
            <a:r>
              <a:rPr lang="en-US" dirty="0" err="1"/>
              <a:t>či</a:t>
            </a:r>
            <a:r>
              <a:rPr lang="en-US" dirty="0"/>
              <a:t> </a:t>
            </a:r>
            <a:r>
              <a:rPr lang="en-US" dirty="0" err="1"/>
              <a:t>nebyl</a:t>
            </a:r>
            <a:r>
              <a:rPr lang="en-US" dirty="0"/>
              <a:t> </a:t>
            </a:r>
            <a:r>
              <a:rPr lang="en-US" dirty="0" err="1"/>
              <a:t>komínový</a:t>
            </a:r>
            <a:r>
              <a:rPr lang="en-US" dirty="0"/>
              <a:t> </a:t>
            </a:r>
            <a:r>
              <a:rPr lang="en-US" dirty="0" err="1"/>
              <a:t>plyn</a:t>
            </a:r>
            <a:r>
              <a:rPr lang="en-US" dirty="0"/>
              <a:t> </a:t>
            </a:r>
            <a:r>
              <a:rPr lang="en-US" dirty="0" err="1"/>
              <a:t>elektrárny</a:t>
            </a:r>
            <a:r>
              <a:rPr lang="en-US" dirty="0"/>
              <a:t> </a:t>
            </a:r>
            <a:r>
              <a:rPr lang="en-US" dirty="0" err="1"/>
              <a:t>silně</a:t>
            </a:r>
            <a:r>
              <a:rPr lang="sk-SK" dirty="0"/>
              <a:t> znečištěný</a:t>
            </a:r>
            <a:r>
              <a:rPr lang="en-US" dirty="0"/>
              <a:t> </a:t>
            </a:r>
            <a:r>
              <a:rPr lang="en-US" dirty="0" err="1"/>
              <a:t>oxidem</a:t>
            </a:r>
            <a:r>
              <a:rPr lang="en-US" dirty="0"/>
              <a:t> </a:t>
            </a:r>
            <a:r>
              <a:rPr lang="en-US" dirty="0" err="1"/>
              <a:t>siřičitým</a:t>
            </a:r>
            <a:r>
              <a:rPr lang="en-US" dirty="0"/>
              <a:t> </a:t>
            </a:r>
            <a:r>
              <a:rPr lang="en-US" dirty="0" err="1"/>
              <a:t>rozptýlen</a:t>
            </a:r>
            <a:r>
              <a:rPr lang="en-US" dirty="0"/>
              <a:t> </a:t>
            </a:r>
            <a:r>
              <a:rPr lang="en-US" dirty="0" err="1"/>
              <a:t>vysoko</a:t>
            </a:r>
            <a:r>
              <a:rPr lang="en-US" dirty="0"/>
              <a:t> v </a:t>
            </a:r>
            <a:r>
              <a:rPr lang="en-US" dirty="0" err="1"/>
              <a:t>atmosféře</a:t>
            </a:r>
            <a:r>
              <a:rPr lang="en-US" dirty="0"/>
              <a:t> s </a:t>
            </a:r>
            <a:r>
              <a:rPr lang="en-US" dirty="0" err="1"/>
              <a:t>malým</a:t>
            </a:r>
            <a:r>
              <a:rPr lang="en-US" dirty="0"/>
              <a:t> </a:t>
            </a:r>
            <a:r>
              <a:rPr lang="en-US" dirty="0" err="1"/>
              <a:t>přímým</a:t>
            </a:r>
            <a:r>
              <a:rPr lang="en-US" dirty="0"/>
              <a:t> </a:t>
            </a:r>
            <a:r>
              <a:rPr lang="en-US" dirty="0" err="1"/>
              <a:t>účinkem</a:t>
            </a:r>
            <a:r>
              <a:rPr lang="en-US" dirty="0"/>
              <a:t> </a:t>
            </a:r>
            <a:r>
              <a:rPr lang="en-US" dirty="0" err="1"/>
              <a:t>na</a:t>
            </a:r>
            <a:r>
              <a:rPr lang="en-US" dirty="0"/>
              <a:t> </a:t>
            </a:r>
            <a:r>
              <a:rPr lang="en-US" dirty="0" err="1"/>
              <a:t>lidské</a:t>
            </a:r>
            <a:r>
              <a:rPr lang="en-US" dirty="0"/>
              <a:t> </a:t>
            </a:r>
            <a:r>
              <a:rPr lang="en-US" dirty="0" err="1"/>
              <a:t>zdraví</a:t>
            </a:r>
            <a:r>
              <a:rPr lang="en-US" dirty="0"/>
              <a:t>, </a:t>
            </a:r>
            <a:r>
              <a:rPr lang="en-US" dirty="0" err="1"/>
              <a:t>nebo</a:t>
            </a:r>
            <a:r>
              <a:rPr lang="en-US" dirty="0"/>
              <a:t> </a:t>
            </a:r>
            <a:r>
              <a:rPr lang="en-US" dirty="0" err="1"/>
              <a:t>usazen</a:t>
            </a:r>
            <a:r>
              <a:rPr lang="en-US" dirty="0"/>
              <a:t> </a:t>
            </a:r>
            <a:r>
              <a:rPr lang="en-US" dirty="0" err="1"/>
              <a:t>jako</a:t>
            </a:r>
            <a:r>
              <a:rPr lang="en-US" dirty="0"/>
              <a:t> </a:t>
            </a:r>
            <a:r>
              <a:rPr lang="en-US" dirty="0" err="1"/>
              <a:t>dusivá</a:t>
            </a:r>
            <a:r>
              <a:rPr lang="en-US" dirty="0"/>
              <a:t> </a:t>
            </a:r>
            <a:r>
              <a:rPr lang="en-US" dirty="0" err="1"/>
              <a:t>chemická</a:t>
            </a:r>
            <a:r>
              <a:rPr lang="en-US" dirty="0"/>
              <a:t> deka v </a:t>
            </a:r>
            <a:r>
              <a:rPr lang="en-US" dirty="0" err="1"/>
              <a:t>blízkosti</a:t>
            </a:r>
            <a:r>
              <a:rPr lang="sk-SK" dirty="0"/>
              <a:t> </a:t>
            </a:r>
            <a:r>
              <a:rPr lang="en-US" dirty="0" err="1"/>
              <a:t>elektrárn</a:t>
            </a:r>
            <a:r>
              <a:rPr lang="sk-SK" dirty="0"/>
              <a:t>y</a:t>
            </a:r>
            <a:r>
              <a:rPr lang="en-US" dirty="0"/>
              <a:t>. Los Angeles z </a:t>
            </a:r>
            <a:r>
              <a:rPr lang="en-US" dirty="0" err="1"/>
              <a:t>velké</a:t>
            </a:r>
            <a:r>
              <a:rPr lang="en-US" dirty="0"/>
              <a:t> </a:t>
            </a:r>
            <a:r>
              <a:rPr lang="en-US" dirty="0" err="1"/>
              <a:t>části</a:t>
            </a:r>
            <a:r>
              <a:rPr lang="en-US" dirty="0"/>
              <a:t> </a:t>
            </a:r>
            <a:r>
              <a:rPr lang="en-US" dirty="0" err="1"/>
              <a:t>vděčí</a:t>
            </a:r>
            <a:r>
              <a:rPr lang="en-US" dirty="0"/>
              <a:t> za </a:t>
            </a:r>
            <a:r>
              <a:rPr lang="en-US" dirty="0" err="1"/>
              <a:t>svou</a:t>
            </a:r>
            <a:r>
              <a:rPr lang="en-US" dirty="0"/>
              <a:t> </a:t>
            </a:r>
            <a:r>
              <a:rPr lang="en-US" dirty="0" err="1"/>
              <a:t>náchylnost</a:t>
            </a:r>
            <a:r>
              <a:rPr lang="en-US" dirty="0"/>
              <a:t> k </a:t>
            </a:r>
            <a:r>
              <a:rPr lang="en-US" dirty="0" err="1"/>
              <a:t>smogu</a:t>
            </a:r>
            <a:r>
              <a:rPr lang="en-US" dirty="0"/>
              <a:t> </a:t>
            </a:r>
            <a:r>
              <a:rPr lang="en-US" dirty="0" err="1"/>
              <a:t>meteorologii</a:t>
            </a:r>
            <a:r>
              <a:rPr lang="en-US" dirty="0"/>
              <a:t> v</a:t>
            </a:r>
            <a:r>
              <a:rPr lang="sk-SK" dirty="0"/>
              <a:t> údolí kolem</a:t>
            </a:r>
            <a:r>
              <a:rPr lang="en-US" dirty="0"/>
              <a:t> Los Angeles, </a:t>
            </a:r>
            <a:r>
              <a:rPr lang="en-US" dirty="0" err="1"/>
              <a:t>kter</a:t>
            </a:r>
            <a:r>
              <a:rPr lang="sk-SK" dirty="0"/>
              <a:t>é</a:t>
            </a:r>
            <a:r>
              <a:rPr lang="en-US" dirty="0"/>
              <a:t> </a:t>
            </a:r>
            <a:r>
              <a:rPr lang="en-US" dirty="0" err="1"/>
              <a:t>drží</a:t>
            </a:r>
            <a:r>
              <a:rPr lang="en-US" dirty="0"/>
              <a:t> </a:t>
            </a:r>
            <a:r>
              <a:rPr lang="en-US" dirty="0" err="1"/>
              <a:t>uhlovodíky</a:t>
            </a:r>
            <a:r>
              <a:rPr lang="en-US" dirty="0"/>
              <a:t> a </a:t>
            </a:r>
            <a:r>
              <a:rPr lang="en-US" dirty="0" err="1"/>
              <a:t>oxidy</a:t>
            </a:r>
            <a:r>
              <a:rPr lang="en-US" dirty="0"/>
              <a:t> </a:t>
            </a:r>
            <a:r>
              <a:rPr lang="en-US" dirty="0" err="1"/>
              <a:t>dusíku</a:t>
            </a:r>
            <a:r>
              <a:rPr lang="en-US" dirty="0"/>
              <a:t> </a:t>
            </a:r>
            <a:r>
              <a:rPr lang="en-US" dirty="0" err="1"/>
              <a:t>dostatečně</a:t>
            </a:r>
            <a:r>
              <a:rPr lang="en-US" dirty="0"/>
              <a:t> </a:t>
            </a:r>
            <a:r>
              <a:rPr lang="en-US" dirty="0" err="1"/>
              <a:t>dlouho</a:t>
            </a:r>
            <a:r>
              <a:rPr lang="en-US" dirty="0"/>
              <a:t> </a:t>
            </a:r>
            <a:r>
              <a:rPr lang="en-US" dirty="0" err="1"/>
              <a:t>na</a:t>
            </a:r>
            <a:r>
              <a:rPr lang="en-US" dirty="0"/>
              <a:t> to, aby pod </a:t>
            </a:r>
            <a:r>
              <a:rPr lang="en-US" dirty="0" err="1"/>
              <a:t>intenzivním</a:t>
            </a:r>
            <a:r>
              <a:rPr lang="en-US" dirty="0"/>
              <a:t> </a:t>
            </a:r>
            <a:r>
              <a:rPr lang="en-US" dirty="0" err="1"/>
              <a:t>slunečním</a:t>
            </a:r>
            <a:r>
              <a:rPr lang="en-US" dirty="0"/>
              <a:t> </a:t>
            </a:r>
            <a:r>
              <a:rPr lang="en-US" dirty="0" err="1"/>
              <a:t>paprskem</a:t>
            </a:r>
            <a:r>
              <a:rPr lang="en-US" dirty="0"/>
              <a:t> </a:t>
            </a:r>
            <a:r>
              <a:rPr lang="en-US" dirty="0" err="1"/>
              <a:t>uvařila</a:t>
            </a:r>
            <a:r>
              <a:rPr lang="en-US" dirty="0"/>
              <a:t> </a:t>
            </a:r>
            <a:r>
              <a:rPr lang="en-US" dirty="0" err="1"/>
              <a:t>nepříjemnou</a:t>
            </a:r>
            <a:r>
              <a:rPr lang="en-US" dirty="0"/>
              <a:t> </a:t>
            </a:r>
            <a:r>
              <a:rPr lang="en-US" dirty="0" err="1"/>
              <a:t>směs</a:t>
            </a:r>
            <a:r>
              <a:rPr lang="en-US" dirty="0"/>
              <a:t> </a:t>
            </a:r>
            <a:r>
              <a:rPr lang="en-US" dirty="0" err="1"/>
              <a:t>škodlivých</a:t>
            </a:r>
            <a:r>
              <a:rPr lang="en-US" dirty="0"/>
              <a:t> </a:t>
            </a:r>
            <a:r>
              <a:rPr lang="en-US" dirty="0" err="1"/>
              <a:t>chemikálií</a:t>
            </a:r>
            <a:r>
              <a:rPr lang="en-US" dirty="0"/>
              <a:t>. </a:t>
            </a:r>
            <a:r>
              <a:rPr lang="en-US" dirty="0" err="1"/>
              <a:t>Krátkodob</a:t>
            </a:r>
            <a:r>
              <a:rPr lang="sk-SK" dirty="0"/>
              <a:t>é </a:t>
            </a:r>
            <a:r>
              <a:rPr lang="en-US" dirty="0" err="1"/>
              <a:t>změny</a:t>
            </a:r>
            <a:r>
              <a:rPr lang="en-US" dirty="0"/>
              <a:t> </a:t>
            </a:r>
            <a:r>
              <a:rPr lang="en-US" dirty="0" err="1"/>
              <a:t>ve</a:t>
            </a:r>
            <a:r>
              <a:rPr lang="en-US" dirty="0"/>
              <a:t> </a:t>
            </a:r>
            <a:r>
              <a:rPr lang="en-US" dirty="0" err="1"/>
              <a:t>stavu</a:t>
            </a:r>
            <a:r>
              <a:rPr lang="en-US" dirty="0"/>
              <a:t> </a:t>
            </a:r>
            <a:r>
              <a:rPr lang="en-US" dirty="0" err="1"/>
              <a:t>atmosféry</a:t>
            </a:r>
            <a:r>
              <a:rPr lang="en-US" dirty="0"/>
              <a:t> </a:t>
            </a:r>
            <a:r>
              <a:rPr lang="en-US" dirty="0" err="1"/>
              <a:t>tvoří</a:t>
            </a:r>
            <a:r>
              <a:rPr lang="en-US" dirty="0"/>
              <a:t> </a:t>
            </a:r>
            <a:r>
              <a:rPr lang="en-US" b="1" dirty="0" err="1"/>
              <a:t>počasí</a:t>
            </a:r>
            <a:r>
              <a:rPr lang="en-US" dirty="0"/>
              <a:t>. </a:t>
            </a:r>
            <a:r>
              <a:rPr lang="en-US" dirty="0" err="1"/>
              <a:t>Počasí</a:t>
            </a:r>
            <a:r>
              <a:rPr lang="en-US" dirty="0"/>
              <a:t> je </a:t>
            </a:r>
            <a:r>
              <a:rPr lang="en-US" dirty="0" err="1"/>
              <a:t>definováno</a:t>
            </a:r>
            <a:r>
              <a:rPr lang="en-US" dirty="0"/>
              <a:t> z </a:t>
            </a:r>
            <a:r>
              <a:rPr lang="en-US" dirty="0" err="1"/>
              <a:t>hlediska</a:t>
            </a:r>
            <a:r>
              <a:rPr lang="en-US" dirty="0"/>
              <a:t> </a:t>
            </a:r>
            <a:r>
              <a:rPr lang="en-US" dirty="0" err="1"/>
              <a:t>sedmi</a:t>
            </a:r>
            <a:r>
              <a:rPr lang="en-US" dirty="0"/>
              <a:t> </a:t>
            </a:r>
            <a:r>
              <a:rPr lang="en-US" dirty="0" err="1"/>
              <a:t>hlavních</a:t>
            </a:r>
            <a:r>
              <a:rPr lang="en-US" dirty="0"/>
              <a:t> </a:t>
            </a:r>
            <a:r>
              <a:rPr lang="en-US" dirty="0" err="1"/>
              <a:t>faktorů</a:t>
            </a:r>
            <a:r>
              <a:rPr lang="en-US" dirty="0"/>
              <a:t>: </a:t>
            </a:r>
            <a:r>
              <a:rPr lang="en-US" b="1" dirty="0" err="1"/>
              <a:t>teplota</a:t>
            </a:r>
            <a:r>
              <a:rPr lang="en-US" b="1" dirty="0"/>
              <a:t>, </a:t>
            </a:r>
            <a:r>
              <a:rPr lang="en-US" b="1" dirty="0" err="1"/>
              <a:t>mraky</a:t>
            </a:r>
            <a:r>
              <a:rPr lang="en-US" b="1" dirty="0"/>
              <a:t>, </a:t>
            </a:r>
            <a:r>
              <a:rPr lang="en-US" b="1" dirty="0" err="1"/>
              <a:t>vítr</a:t>
            </a:r>
            <a:r>
              <a:rPr lang="en-US" b="1" dirty="0"/>
              <a:t>, </a:t>
            </a:r>
            <a:r>
              <a:rPr lang="en-US" b="1" dirty="0" err="1"/>
              <a:t>vlhkost</a:t>
            </a:r>
            <a:r>
              <a:rPr lang="en-US" b="1" dirty="0"/>
              <a:t>, </a:t>
            </a:r>
            <a:r>
              <a:rPr lang="en-US" b="1" dirty="0" err="1"/>
              <a:t>horizontální</a:t>
            </a:r>
            <a:r>
              <a:rPr lang="en-US" b="1" dirty="0"/>
              <a:t> </a:t>
            </a:r>
            <a:r>
              <a:rPr lang="en-US" b="1" dirty="0" err="1"/>
              <a:t>viditelnost</a:t>
            </a:r>
            <a:r>
              <a:rPr lang="en-US" b="1" dirty="0"/>
              <a:t> (</a:t>
            </a:r>
            <a:r>
              <a:rPr lang="en-US" b="1" dirty="0" err="1"/>
              <a:t>ovlivněná</a:t>
            </a:r>
            <a:r>
              <a:rPr lang="en-US" b="1" dirty="0"/>
              <a:t> </a:t>
            </a:r>
            <a:r>
              <a:rPr lang="en-US" b="1" dirty="0" err="1"/>
              <a:t>mlhou</a:t>
            </a:r>
            <a:r>
              <a:rPr lang="en-US" b="1" dirty="0"/>
              <a:t> </a:t>
            </a:r>
            <a:r>
              <a:rPr lang="en-US" b="1" dirty="0" err="1"/>
              <a:t>atd</a:t>
            </a:r>
            <a:r>
              <a:rPr lang="en-US" b="1" dirty="0"/>
              <a:t>.), </a:t>
            </a:r>
            <a:r>
              <a:rPr lang="sk-SK" b="1" dirty="0"/>
              <a:t>d</a:t>
            </a:r>
            <a:r>
              <a:rPr lang="en-US" b="1" dirty="0" err="1"/>
              <a:t>ruh</a:t>
            </a:r>
            <a:r>
              <a:rPr lang="en-US" b="1" dirty="0"/>
              <a:t> a </a:t>
            </a:r>
            <a:r>
              <a:rPr lang="en-US" b="1" dirty="0" err="1"/>
              <a:t>množství</a:t>
            </a:r>
            <a:r>
              <a:rPr lang="en-US" b="1" dirty="0"/>
              <a:t> </a:t>
            </a:r>
            <a:r>
              <a:rPr lang="en-US" b="1" dirty="0" err="1"/>
              <a:t>srážek</a:t>
            </a:r>
            <a:r>
              <a:rPr lang="en-US" b="1" dirty="0"/>
              <a:t> a </a:t>
            </a:r>
            <a:r>
              <a:rPr lang="en-US" b="1" dirty="0" err="1"/>
              <a:t>atmosférický</a:t>
            </a:r>
            <a:r>
              <a:rPr lang="en-US" b="1" dirty="0"/>
              <a:t> </a:t>
            </a:r>
            <a:r>
              <a:rPr lang="en-US" b="1" dirty="0" err="1"/>
              <a:t>tlak</a:t>
            </a:r>
            <a:r>
              <a:rPr lang="en-US" dirty="0"/>
              <a:t>. </a:t>
            </a:r>
            <a:r>
              <a:rPr lang="en-US" dirty="0" err="1"/>
              <a:t>Všechny</a:t>
            </a:r>
            <a:r>
              <a:rPr lang="en-US" dirty="0"/>
              <a:t> </a:t>
            </a:r>
            <a:r>
              <a:rPr lang="en-US" dirty="0" err="1"/>
              <a:t>tyto</a:t>
            </a:r>
            <a:r>
              <a:rPr lang="en-US" dirty="0"/>
              <a:t> </a:t>
            </a:r>
            <a:r>
              <a:rPr lang="en-US" dirty="0" err="1"/>
              <a:t>faktory</a:t>
            </a:r>
            <a:r>
              <a:rPr lang="en-US" dirty="0"/>
              <a:t> </a:t>
            </a:r>
            <a:r>
              <a:rPr lang="en-US" dirty="0" err="1"/>
              <a:t>spolu</a:t>
            </a:r>
            <a:r>
              <a:rPr lang="en-US" dirty="0"/>
              <a:t> </a:t>
            </a:r>
            <a:r>
              <a:rPr lang="en-US" dirty="0" err="1"/>
              <a:t>úzce</a:t>
            </a:r>
            <a:r>
              <a:rPr lang="en-US" dirty="0"/>
              <a:t> </a:t>
            </a:r>
            <a:r>
              <a:rPr lang="en-US" dirty="0" err="1"/>
              <a:t>souvisí</a:t>
            </a:r>
            <a:r>
              <a:rPr lang="en-US" dirty="0"/>
              <a:t>. </a:t>
            </a:r>
            <a:r>
              <a:rPr lang="en-US" dirty="0" err="1"/>
              <a:t>Dlouhodobější</a:t>
            </a:r>
            <a:r>
              <a:rPr lang="en-US" dirty="0"/>
              <a:t> </a:t>
            </a:r>
            <a:r>
              <a:rPr lang="en-US" dirty="0" err="1"/>
              <a:t>variace</a:t>
            </a:r>
            <a:r>
              <a:rPr lang="en-US" dirty="0"/>
              <a:t> a trendy v </a:t>
            </a:r>
            <a:r>
              <a:rPr lang="en-US" dirty="0" err="1"/>
              <a:t>konkrétní</a:t>
            </a:r>
            <a:r>
              <a:rPr lang="en-US" dirty="0"/>
              <a:t> </a:t>
            </a:r>
            <a:r>
              <a:rPr lang="en-US" dirty="0" err="1"/>
              <a:t>geografické</a:t>
            </a:r>
            <a:r>
              <a:rPr lang="en-US" dirty="0"/>
              <a:t> </a:t>
            </a:r>
            <a:r>
              <a:rPr lang="en-US" dirty="0" err="1"/>
              <a:t>oblasti</a:t>
            </a:r>
            <a:r>
              <a:rPr lang="en-US" dirty="0"/>
              <a:t> v </a:t>
            </a:r>
            <a:r>
              <a:rPr lang="en-US" dirty="0" err="1"/>
              <a:t>těch</a:t>
            </a:r>
            <a:r>
              <a:rPr lang="en-US" dirty="0"/>
              <a:t> </a:t>
            </a:r>
            <a:r>
              <a:rPr lang="en-US" dirty="0" err="1"/>
              <a:t>faktorech</a:t>
            </a:r>
            <a:r>
              <a:rPr lang="en-US" dirty="0"/>
              <a:t>, </a:t>
            </a:r>
            <a:r>
              <a:rPr lang="en-US" dirty="0" err="1"/>
              <a:t>které</a:t>
            </a:r>
            <a:r>
              <a:rPr lang="en-US" dirty="0"/>
              <a:t> </a:t>
            </a:r>
            <a:r>
              <a:rPr lang="en-US" dirty="0" err="1"/>
              <a:t>vytvářejí</a:t>
            </a:r>
            <a:r>
              <a:rPr lang="en-US" dirty="0"/>
              <a:t> </a:t>
            </a:r>
            <a:r>
              <a:rPr lang="en-US" dirty="0" err="1"/>
              <a:t>počasí</a:t>
            </a:r>
            <a:r>
              <a:rPr lang="en-US" dirty="0"/>
              <a:t>, </a:t>
            </a:r>
            <a:r>
              <a:rPr lang="en-US" dirty="0" err="1"/>
              <a:t>jsou</a:t>
            </a:r>
            <a:r>
              <a:rPr lang="en-US" dirty="0"/>
              <a:t> </a:t>
            </a:r>
            <a:r>
              <a:rPr lang="en-US" dirty="0" err="1"/>
              <a:t>popsány</a:t>
            </a:r>
            <a:r>
              <a:rPr lang="en-US" dirty="0"/>
              <a:t> </a:t>
            </a:r>
            <a:r>
              <a:rPr lang="en-US" dirty="0" err="1"/>
              <a:t>jako</a:t>
            </a:r>
            <a:r>
              <a:rPr lang="en-US" dirty="0"/>
              <a:t> </a:t>
            </a:r>
            <a:r>
              <a:rPr lang="en-US" b="1" dirty="0" err="1"/>
              <a:t>klima</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43</a:t>
            </a:fld>
            <a:endParaRPr lang="cs-CZ" altLang="cs-CZ"/>
          </a:p>
        </p:txBody>
      </p:sp>
    </p:spTree>
    <p:extLst>
      <p:ext uri="{BB962C8B-B14F-4D97-AF65-F5344CB8AC3E}">
        <p14:creationId xmlns:p14="http://schemas.microsoft.com/office/powerpoint/2010/main" val="11893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647D909C-142E-47DA-889A-A89A042885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656D81F-E5F2-4F27-B844-78000694FE15}" type="slidenum">
              <a:rPr lang="hu-HU" altLang="cs-CZ">
                <a:latin typeface="Times New Roman" panose="02020603050405020304" pitchFamily="18" charset="0"/>
              </a:rPr>
              <a:pPr eaLnBrk="1" hangingPunct="1">
                <a:spcBef>
                  <a:spcPct val="0"/>
                </a:spcBef>
              </a:pPr>
              <a:t>44</a:t>
            </a:fld>
            <a:endParaRPr lang="hu-HU" altLang="cs-CZ">
              <a:latin typeface="Times New Roman" panose="02020603050405020304" pitchFamily="18" charset="0"/>
            </a:endParaRPr>
          </a:p>
        </p:txBody>
      </p:sp>
      <p:sp>
        <p:nvSpPr>
          <p:cNvPr id="222211" name="Rectangle 2">
            <a:extLst>
              <a:ext uri="{FF2B5EF4-FFF2-40B4-BE49-F238E27FC236}">
                <a16:creationId xmlns:a16="http://schemas.microsoft.com/office/drawing/2014/main" id="{C6691225-CA57-4528-85C2-B5480146D3D1}"/>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3BC8381D-8D37-4547-8FB2-B15CAB819E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0E914DDF-0FE2-4500-AE19-0622B4F604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C0CFE9D-9C3C-489E-B7C4-1C53EA274BA3}" type="slidenum">
              <a:rPr lang="hu-HU" altLang="cs-CZ">
                <a:latin typeface="Times New Roman" panose="02020603050405020304" pitchFamily="18" charset="0"/>
              </a:rPr>
              <a:pPr eaLnBrk="1" hangingPunct="1">
                <a:spcBef>
                  <a:spcPct val="0"/>
                </a:spcBef>
              </a:pPr>
              <a:t>45</a:t>
            </a:fld>
            <a:endParaRPr lang="hu-HU" altLang="cs-CZ">
              <a:latin typeface="Times New Roman" panose="02020603050405020304" pitchFamily="18" charset="0"/>
            </a:endParaRPr>
          </a:p>
        </p:txBody>
      </p:sp>
      <p:sp>
        <p:nvSpPr>
          <p:cNvPr id="223235" name="Rectangle 2">
            <a:extLst>
              <a:ext uri="{FF2B5EF4-FFF2-40B4-BE49-F238E27FC236}">
                <a16:creationId xmlns:a16="http://schemas.microsoft.com/office/drawing/2014/main" id="{0D01D030-571E-4A2B-9F5F-C68ED57354B0}"/>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EE2CD74E-AE64-4A17-B541-4A0BCEE5E3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CD18ABEE-D82F-47FC-B4EC-91A45F3DA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D593581-69C7-4A6C-B711-08F4EB42D1A7}" type="slidenum">
              <a:rPr lang="hu-HU" altLang="cs-CZ">
                <a:latin typeface="Times New Roman" panose="02020603050405020304" pitchFamily="18" charset="0"/>
              </a:rPr>
              <a:pPr eaLnBrk="1" hangingPunct="1">
                <a:spcBef>
                  <a:spcPct val="0"/>
                </a:spcBef>
              </a:pPr>
              <a:t>4</a:t>
            </a:fld>
            <a:endParaRPr lang="hu-HU" altLang="cs-CZ">
              <a:latin typeface="Times New Roman" panose="02020603050405020304" pitchFamily="18" charset="0"/>
            </a:endParaRPr>
          </a:p>
        </p:txBody>
      </p:sp>
      <p:sp>
        <p:nvSpPr>
          <p:cNvPr id="189443" name="Rectangle 2">
            <a:extLst>
              <a:ext uri="{FF2B5EF4-FFF2-40B4-BE49-F238E27FC236}">
                <a16:creationId xmlns:a16="http://schemas.microsoft.com/office/drawing/2014/main" id="{54A8FE38-69F8-4EBE-ADEE-1E724943B65E}"/>
              </a:ext>
            </a:extLst>
          </p:cNvPr>
          <p:cNvSpPr>
            <a:spLocks noGrp="1" noRot="1" noChangeAspect="1" noChangeArrowheads="1" noTextEdit="1"/>
          </p:cNvSpPr>
          <p:nvPr>
            <p:ph type="sldImg"/>
          </p:nvPr>
        </p:nvSpPr>
        <p:spPr>
          <a:ln/>
        </p:spPr>
      </p:sp>
      <p:sp>
        <p:nvSpPr>
          <p:cNvPr id="189444" name="Rectangle 3">
            <a:extLst>
              <a:ext uri="{FF2B5EF4-FFF2-40B4-BE49-F238E27FC236}">
                <a16:creationId xmlns:a16="http://schemas.microsoft.com/office/drawing/2014/main" id="{23C4CE3B-24B4-4FFA-8BC8-595E7C75C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36BEA4E3-2A4E-4C4C-9809-CB441C9169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3E7E673-2BF3-4B98-B98B-D1CF5ADDB85B}" type="slidenum">
              <a:rPr lang="hu-HU" altLang="cs-CZ">
                <a:latin typeface="Times New Roman" panose="02020603050405020304" pitchFamily="18" charset="0"/>
              </a:rPr>
              <a:pPr eaLnBrk="1" hangingPunct="1">
                <a:spcBef>
                  <a:spcPct val="0"/>
                </a:spcBef>
              </a:pPr>
              <a:t>46</a:t>
            </a:fld>
            <a:endParaRPr lang="hu-HU" altLang="cs-CZ">
              <a:latin typeface="Times New Roman" panose="02020603050405020304" pitchFamily="18" charset="0"/>
            </a:endParaRPr>
          </a:p>
        </p:txBody>
      </p:sp>
      <p:sp>
        <p:nvSpPr>
          <p:cNvPr id="224259" name="Rectangle 2">
            <a:extLst>
              <a:ext uri="{FF2B5EF4-FFF2-40B4-BE49-F238E27FC236}">
                <a16:creationId xmlns:a16="http://schemas.microsoft.com/office/drawing/2014/main" id="{26061237-259E-4EFB-9C17-1CE74B2DCD4E}"/>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810F915E-3F2E-49AB-9D48-6C8D18A2F8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CBC2BCBC-F993-4271-950D-AD77B08062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FE2D59F-FD12-4957-8200-77AB6B1C3F5B}" type="slidenum">
              <a:rPr lang="hu-HU" altLang="cs-CZ">
                <a:latin typeface="Times New Roman" panose="02020603050405020304" pitchFamily="18" charset="0"/>
              </a:rPr>
              <a:pPr eaLnBrk="1" hangingPunct="1">
                <a:spcBef>
                  <a:spcPct val="0"/>
                </a:spcBef>
              </a:pPr>
              <a:t>47</a:t>
            </a:fld>
            <a:endParaRPr lang="hu-HU" altLang="cs-CZ">
              <a:latin typeface="Times New Roman" panose="02020603050405020304" pitchFamily="18" charset="0"/>
            </a:endParaRPr>
          </a:p>
        </p:txBody>
      </p:sp>
      <p:sp>
        <p:nvSpPr>
          <p:cNvPr id="225283" name="Rectangle 2">
            <a:extLst>
              <a:ext uri="{FF2B5EF4-FFF2-40B4-BE49-F238E27FC236}">
                <a16:creationId xmlns:a16="http://schemas.microsoft.com/office/drawing/2014/main" id="{633605FD-A9E9-4BB6-BF99-C8A6597841A6}"/>
              </a:ext>
            </a:extLst>
          </p:cNvPr>
          <p:cNvSpPr>
            <a:spLocks noGrp="1" noRot="1" noChangeAspect="1" noChangeArrowheads="1" noTextEdit="1"/>
          </p:cNvSpPr>
          <p:nvPr>
            <p:ph type="sldImg"/>
          </p:nvPr>
        </p:nvSpPr>
        <p:spPr>
          <a:ln/>
        </p:spPr>
      </p:sp>
      <p:sp>
        <p:nvSpPr>
          <p:cNvPr id="225284" name="Rectangle 3">
            <a:extLst>
              <a:ext uri="{FF2B5EF4-FFF2-40B4-BE49-F238E27FC236}">
                <a16:creationId xmlns:a16="http://schemas.microsoft.com/office/drawing/2014/main" id="{137B5A19-6387-4EB2-83BB-7E4F16CD72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Výrazné vzdušné masy jsou hlavním rysem troposféry. Tyto vzduchové hmoty jsou rovnoměrné a vodorovně homogenní. Jejich teplota a obsah vodní páry jsou zvláště rovnoměrné. Tyto charakteristiky jsou určeny povahou povrchu, na kterém se tvoří velká vzduchová hmota. Polární kontinentální vzdušné masy se formují nad oblastmi studených zemí; nad polárními oceány se tvoří polární námořní vzdušné masy. Vzdušné masy pocházející z tropů lze podobně klasifikovat jako tropické kontinentální vzdušné masy nebo tropické námořní vzdušné masy. Pohyb vzdušných hmot a podmínky v nich mohou mít důležité účinky na reakce, účinky a rozptýlení znečišťujících látek.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Sluneční</a:t>
            </a:r>
            <a:r>
              <a:rPr lang="en-US" dirty="0"/>
              <a:t> </a:t>
            </a:r>
            <a:r>
              <a:rPr lang="en-US" dirty="0" err="1"/>
              <a:t>energie</a:t>
            </a:r>
            <a:r>
              <a:rPr lang="en-US" dirty="0"/>
              <a:t> </a:t>
            </a:r>
            <a:r>
              <a:rPr lang="en-US" dirty="0" err="1"/>
              <a:t>přijímaná</a:t>
            </a:r>
            <a:r>
              <a:rPr lang="en-US" dirty="0"/>
              <a:t> </a:t>
            </a:r>
            <a:r>
              <a:rPr lang="en-US" dirty="0" err="1"/>
              <a:t>Zemí</a:t>
            </a:r>
            <a:r>
              <a:rPr lang="en-US" dirty="0"/>
              <a:t> je do </a:t>
            </a:r>
            <a:r>
              <a:rPr lang="en-US" dirty="0" err="1"/>
              <a:t>značné</a:t>
            </a:r>
            <a:r>
              <a:rPr lang="en-US" dirty="0"/>
              <a:t> </a:t>
            </a:r>
            <a:r>
              <a:rPr lang="en-US" dirty="0" err="1"/>
              <a:t>míry</a:t>
            </a:r>
            <a:r>
              <a:rPr lang="en-US" dirty="0"/>
              <a:t> </a:t>
            </a:r>
            <a:r>
              <a:rPr lang="en-US" dirty="0" err="1"/>
              <a:t>redistribuována</a:t>
            </a:r>
            <a:r>
              <a:rPr lang="en-US" dirty="0"/>
              <a:t> </a:t>
            </a:r>
            <a:r>
              <a:rPr lang="en-US" dirty="0" err="1"/>
              <a:t>pohybem</a:t>
            </a:r>
            <a:r>
              <a:rPr lang="en-US" dirty="0"/>
              <a:t> </a:t>
            </a:r>
            <a:r>
              <a:rPr lang="en-US" dirty="0" err="1"/>
              <a:t>obrovských</a:t>
            </a:r>
            <a:r>
              <a:rPr lang="en-US" dirty="0"/>
              <a:t> mas </a:t>
            </a:r>
            <a:r>
              <a:rPr lang="en-US" dirty="0" err="1"/>
              <a:t>vzduchu</a:t>
            </a:r>
            <a:r>
              <a:rPr lang="en-US" dirty="0"/>
              <a:t> s </a:t>
            </a:r>
            <a:r>
              <a:rPr lang="en-US" dirty="0" err="1"/>
              <a:t>různými</a:t>
            </a:r>
            <a:r>
              <a:rPr lang="en-US" dirty="0"/>
              <a:t> </a:t>
            </a:r>
            <a:r>
              <a:rPr lang="en-US" dirty="0" err="1"/>
              <a:t>tlaky</a:t>
            </a:r>
            <a:r>
              <a:rPr lang="en-US" dirty="0"/>
              <a:t>, </a:t>
            </a:r>
            <a:r>
              <a:rPr lang="en-US" dirty="0" err="1"/>
              <a:t>teplotami</a:t>
            </a:r>
            <a:r>
              <a:rPr lang="en-US" dirty="0"/>
              <a:t> a </a:t>
            </a:r>
            <a:r>
              <a:rPr lang="en-US" dirty="0" err="1"/>
              <a:t>obsahem</a:t>
            </a:r>
            <a:r>
              <a:rPr lang="en-US" dirty="0"/>
              <a:t> </a:t>
            </a:r>
            <a:r>
              <a:rPr lang="en-US" dirty="0" err="1"/>
              <a:t>vlhkosti</a:t>
            </a:r>
            <a:r>
              <a:rPr lang="en-US" dirty="0"/>
              <a:t> </a:t>
            </a:r>
            <a:r>
              <a:rPr lang="en-US" dirty="0" err="1"/>
              <a:t>oddělených</a:t>
            </a:r>
            <a:r>
              <a:rPr lang="en-US" dirty="0"/>
              <a:t> </a:t>
            </a:r>
            <a:r>
              <a:rPr lang="en-US" dirty="0" err="1"/>
              <a:t>hranicemi</a:t>
            </a:r>
            <a:r>
              <a:rPr lang="en-US" dirty="0"/>
              <a:t> </a:t>
            </a:r>
            <a:r>
              <a:rPr lang="en-US" dirty="0" err="1"/>
              <a:t>zvanými</a:t>
            </a:r>
            <a:r>
              <a:rPr lang="en-US" dirty="0"/>
              <a:t> </a:t>
            </a:r>
            <a:r>
              <a:rPr lang="en-US" dirty="0" err="1"/>
              <a:t>fronty</a:t>
            </a:r>
            <a:r>
              <a:rPr lang="en-US" dirty="0"/>
              <a:t>. </a:t>
            </a:r>
            <a:r>
              <a:rPr lang="en-US" dirty="0" err="1"/>
              <a:t>Horizontálně</a:t>
            </a:r>
            <a:r>
              <a:rPr lang="en-US" dirty="0"/>
              <a:t> se </a:t>
            </a:r>
            <a:r>
              <a:rPr lang="en-US" dirty="0" err="1"/>
              <a:t>pohybující</a:t>
            </a:r>
            <a:r>
              <a:rPr lang="en-US" dirty="0"/>
              <a:t> </a:t>
            </a:r>
            <a:r>
              <a:rPr lang="en-US" dirty="0" err="1"/>
              <a:t>vzduch</a:t>
            </a:r>
            <a:r>
              <a:rPr lang="en-US" dirty="0"/>
              <a:t> se </a:t>
            </a:r>
            <a:r>
              <a:rPr lang="en-US" dirty="0" err="1"/>
              <a:t>nazývá</a:t>
            </a:r>
            <a:r>
              <a:rPr lang="en-US" dirty="0"/>
              <a:t> </a:t>
            </a:r>
            <a:r>
              <a:rPr lang="en-US" b="1" dirty="0" err="1"/>
              <a:t>vítr</a:t>
            </a:r>
            <a:r>
              <a:rPr lang="en-US" dirty="0"/>
              <a:t>, </a:t>
            </a:r>
            <a:r>
              <a:rPr lang="en-US" dirty="0" err="1"/>
              <a:t>zatímco</a:t>
            </a:r>
            <a:r>
              <a:rPr lang="en-US" dirty="0"/>
              <a:t> </a:t>
            </a:r>
            <a:r>
              <a:rPr lang="en-US" dirty="0" err="1"/>
              <a:t>svisle</a:t>
            </a:r>
            <a:r>
              <a:rPr lang="sk-SK" dirty="0"/>
              <a:t> </a:t>
            </a:r>
            <a:r>
              <a:rPr lang="en-US" dirty="0" err="1"/>
              <a:t>pohybující</a:t>
            </a:r>
            <a:r>
              <a:rPr lang="en-US" dirty="0"/>
              <a:t> se </a:t>
            </a:r>
            <a:r>
              <a:rPr lang="en-US" dirty="0" err="1"/>
              <a:t>vzduch</a:t>
            </a:r>
            <a:r>
              <a:rPr lang="en-US" dirty="0"/>
              <a:t> se </a:t>
            </a:r>
            <a:r>
              <a:rPr lang="en-US" dirty="0" err="1"/>
              <a:t>označuje</a:t>
            </a:r>
            <a:r>
              <a:rPr lang="en-US" dirty="0"/>
              <a:t> </a:t>
            </a:r>
            <a:r>
              <a:rPr lang="en-US" dirty="0" err="1"/>
              <a:t>jako</a:t>
            </a:r>
            <a:r>
              <a:rPr lang="en-US" dirty="0"/>
              <a:t> </a:t>
            </a:r>
            <a:r>
              <a:rPr lang="en-US" b="1" dirty="0"/>
              <a:t>proud </a:t>
            </a:r>
            <a:r>
              <a:rPr lang="en-US" b="1" dirty="0" err="1"/>
              <a:t>vzduchu</a:t>
            </a:r>
            <a:r>
              <a:rPr lang="en-US" dirty="0"/>
              <a:t>. </a:t>
            </a:r>
            <a:r>
              <a:rPr lang="en-US" dirty="0" err="1"/>
              <a:t>Atmosférický</a:t>
            </a:r>
            <a:r>
              <a:rPr lang="en-US" dirty="0"/>
              <a:t> </a:t>
            </a:r>
            <a:r>
              <a:rPr lang="en-US" dirty="0" err="1"/>
              <a:t>vzduch</a:t>
            </a:r>
            <a:r>
              <a:rPr lang="en-US" dirty="0"/>
              <a:t> se </a:t>
            </a:r>
            <a:r>
              <a:rPr lang="en-US" dirty="0" err="1"/>
              <a:t>pohybuje</a:t>
            </a:r>
            <a:r>
              <a:rPr lang="en-US" dirty="0"/>
              <a:t> </a:t>
            </a:r>
            <a:r>
              <a:rPr lang="en-US" dirty="0" err="1"/>
              <a:t>neustále</a:t>
            </a:r>
            <a:r>
              <a:rPr lang="en-US" dirty="0"/>
              <a:t> a </a:t>
            </a:r>
            <a:r>
              <a:rPr lang="en-US" dirty="0" err="1"/>
              <a:t>jeho</a:t>
            </a:r>
            <a:r>
              <a:rPr lang="en-US" dirty="0"/>
              <a:t> </a:t>
            </a:r>
            <a:r>
              <a:rPr lang="en-US" dirty="0" err="1"/>
              <a:t>chování</a:t>
            </a:r>
            <a:r>
              <a:rPr lang="en-US" dirty="0"/>
              <a:t> a </a:t>
            </a:r>
            <a:r>
              <a:rPr lang="en-US" dirty="0" err="1"/>
              <a:t>účinky</a:t>
            </a:r>
            <a:r>
              <a:rPr lang="en-US" dirty="0"/>
              <a:t> </a:t>
            </a:r>
            <a:r>
              <a:rPr lang="en-US" dirty="0" err="1"/>
              <a:t>odrážejí</a:t>
            </a:r>
            <a:r>
              <a:rPr lang="en-US" dirty="0"/>
              <a:t> </a:t>
            </a:r>
            <a:r>
              <a:rPr lang="en-US" dirty="0" err="1"/>
              <a:t>zákony</a:t>
            </a:r>
            <a:r>
              <a:rPr lang="en-US" dirty="0"/>
              <a:t> </a:t>
            </a:r>
            <a:r>
              <a:rPr lang="en-US" dirty="0" err="1"/>
              <a:t>upravující</a:t>
            </a:r>
            <a:r>
              <a:rPr lang="en-US" dirty="0"/>
              <a:t> </a:t>
            </a:r>
            <a:r>
              <a:rPr lang="en-US" dirty="0" err="1"/>
              <a:t>chování</a:t>
            </a:r>
            <a:r>
              <a:rPr lang="en-US" dirty="0"/>
              <a:t> </a:t>
            </a:r>
            <a:r>
              <a:rPr lang="en-US" dirty="0" err="1"/>
              <a:t>plynů</a:t>
            </a:r>
            <a:r>
              <a:rPr lang="en-US" dirty="0"/>
              <a:t>. </a:t>
            </a:r>
            <a:r>
              <a:rPr lang="en-US" dirty="0" err="1"/>
              <a:t>Nejprve</a:t>
            </a:r>
            <a:r>
              <a:rPr lang="en-US" dirty="0"/>
              <a:t> se </a:t>
            </a:r>
            <a:r>
              <a:rPr lang="en-US" dirty="0" err="1"/>
              <a:t>plyny</a:t>
            </a:r>
            <a:r>
              <a:rPr lang="en-US" dirty="0"/>
              <a:t> </a:t>
            </a:r>
            <a:r>
              <a:rPr lang="en-US" dirty="0" err="1"/>
              <a:t>budou</a:t>
            </a:r>
            <a:r>
              <a:rPr lang="en-US" dirty="0"/>
              <a:t> </a:t>
            </a:r>
            <a:r>
              <a:rPr lang="en-US" dirty="0" err="1"/>
              <a:t>pohybovat</a:t>
            </a:r>
            <a:r>
              <a:rPr lang="en-US" dirty="0"/>
              <a:t> </a:t>
            </a:r>
            <a:r>
              <a:rPr lang="en-US" dirty="0" err="1"/>
              <a:t>horizontálně</a:t>
            </a:r>
            <a:r>
              <a:rPr lang="en-US" dirty="0"/>
              <a:t> a / </a:t>
            </a:r>
            <a:r>
              <a:rPr lang="en-US" dirty="0" err="1"/>
              <a:t>nebo</a:t>
            </a:r>
            <a:r>
              <a:rPr lang="en-US" dirty="0"/>
              <a:t> </a:t>
            </a:r>
            <a:r>
              <a:rPr lang="en-US" dirty="0" err="1"/>
              <a:t>vertikálně</a:t>
            </a:r>
            <a:r>
              <a:rPr lang="en-US" dirty="0"/>
              <a:t> z </a:t>
            </a:r>
            <a:r>
              <a:rPr lang="en-US" dirty="0" err="1"/>
              <a:t>oblastí</a:t>
            </a:r>
            <a:r>
              <a:rPr lang="en-US" dirty="0"/>
              <a:t> </a:t>
            </a:r>
            <a:r>
              <a:rPr lang="en-US" dirty="0" err="1"/>
              <a:t>vysokého</a:t>
            </a:r>
            <a:r>
              <a:rPr lang="en-US" dirty="0"/>
              <a:t> </a:t>
            </a:r>
            <a:r>
              <a:rPr lang="en-US" dirty="0" err="1"/>
              <a:t>atmoférického</a:t>
            </a:r>
            <a:r>
              <a:rPr lang="en-US" dirty="0"/>
              <a:t> </a:t>
            </a:r>
            <a:r>
              <a:rPr lang="en-US" dirty="0" err="1"/>
              <a:t>tlaku</a:t>
            </a:r>
            <a:r>
              <a:rPr lang="en-US" dirty="0"/>
              <a:t> do </a:t>
            </a:r>
            <a:r>
              <a:rPr lang="en-US" dirty="0" err="1"/>
              <a:t>oblastí</a:t>
            </a:r>
            <a:r>
              <a:rPr lang="en-US" dirty="0"/>
              <a:t> s </a:t>
            </a:r>
            <a:r>
              <a:rPr lang="en-US" dirty="0" err="1"/>
              <a:t>nízkým</a:t>
            </a:r>
            <a:r>
              <a:rPr lang="en-US" dirty="0"/>
              <a:t> </a:t>
            </a:r>
            <a:r>
              <a:rPr lang="en-US" dirty="0" err="1"/>
              <a:t>atmosférickým</a:t>
            </a:r>
            <a:r>
              <a:rPr lang="en-US" dirty="0"/>
              <a:t> </a:t>
            </a:r>
            <a:r>
              <a:rPr lang="en-US" dirty="0" err="1"/>
              <a:t>tlakem</a:t>
            </a:r>
            <a:r>
              <a:rPr lang="en-US" dirty="0"/>
              <a:t>. </a:t>
            </a:r>
            <a:r>
              <a:rPr lang="en-US" dirty="0" err="1"/>
              <a:t>Expanze</a:t>
            </a:r>
            <a:r>
              <a:rPr lang="en-US" dirty="0"/>
              <a:t> </a:t>
            </a:r>
            <a:r>
              <a:rPr lang="en-US" dirty="0" err="1"/>
              <a:t>plynů</a:t>
            </a:r>
            <a:r>
              <a:rPr lang="en-US" dirty="0"/>
              <a:t> </a:t>
            </a:r>
            <a:r>
              <a:rPr lang="en-US" dirty="0" err="1"/>
              <a:t>dále</a:t>
            </a:r>
            <a:r>
              <a:rPr lang="en-US" dirty="0"/>
              <a:t> </a:t>
            </a:r>
            <a:r>
              <a:rPr lang="en-US" dirty="0" err="1"/>
              <a:t>způsobuje</a:t>
            </a:r>
            <a:r>
              <a:rPr lang="en-US" dirty="0"/>
              <a:t> </a:t>
            </a:r>
            <a:r>
              <a:rPr lang="en-US" dirty="0" err="1"/>
              <a:t>ochlazování</a:t>
            </a:r>
            <a:r>
              <a:rPr lang="en-US" dirty="0"/>
              <a:t>, </a:t>
            </a:r>
            <a:r>
              <a:rPr lang="en-US" dirty="0" err="1"/>
              <a:t>zatímco</a:t>
            </a:r>
            <a:r>
              <a:rPr lang="en-US" dirty="0"/>
              <a:t> </a:t>
            </a:r>
            <a:r>
              <a:rPr lang="en-US" dirty="0" err="1"/>
              <a:t>komprese</a:t>
            </a:r>
            <a:r>
              <a:rPr lang="en-US" dirty="0"/>
              <a:t> </a:t>
            </a:r>
            <a:r>
              <a:rPr lang="en-US" dirty="0" err="1"/>
              <a:t>způsobuje</a:t>
            </a:r>
            <a:r>
              <a:rPr lang="en-US" dirty="0"/>
              <a:t> </a:t>
            </a:r>
            <a:r>
              <a:rPr lang="en-US" dirty="0" err="1"/>
              <a:t>zahřívání</a:t>
            </a:r>
            <a:r>
              <a:rPr lang="en-US" dirty="0"/>
              <a:t>. Masa </a:t>
            </a:r>
            <a:r>
              <a:rPr lang="en-US" dirty="0" err="1"/>
              <a:t>teplého</a:t>
            </a:r>
            <a:r>
              <a:rPr lang="en-US" dirty="0"/>
              <a:t> </a:t>
            </a:r>
            <a:r>
              <a:rPr lang="en-US" dirty="0" err="1"/>
              <a:t>vzduchu</a:t>
            </a:r>
            <a:r>
              <a:rPr lang="en-US" dirty="0"/>
              <a:t> </a:t>
            </a:r>
            <a:r>
              <a:rPr lang="en-US" dirty="0" err="1"/>
              <a:t>má</a:t>
            </a:r>
            <a:r>
              <a:rPr lang="en-US" dirty="0"/>
              <a:t> </a:t>
            </a:r>
            <a:r>
              <a:rPr lang="en-US" dirty="0" err="1"/>
              <a:t>tendenci</a:t>
            </a:r>
            <a:r>
              <a:rPr lang="en-US" dirty="0"/>
              <a:t> se </a:t>
            </a:r>
            <a:r>
              <a:rPr lang="en-US" dirty="0" err="1"/>
              <a:t>pohybovat</a:t>
            </a:r>
            <a:r>
              <a:rPr lang="en-US" dirty="0"/>
              <a:t> od </a:t>
            </a:r>
            <a:r>
              <a:rPr lang="en-US" dirty="0" err="1"/>
              <a:t>zemského</a:t>
            </a:r>
            <a:r>
              <a:rPr lang="en-US" dirty="0"/>
              <a:t> </a:t>
            </a:r>
            <a:r>
              <a:rPr lang="en-US" dirty="0" err="1"/>
              <a:t>povrchu</a:t>
            </a:r>
            <a:r>
              <a:rPr lang="en-US" dirty="0"/>
              <a:t> do </a:t>
            </a:r>
            <a:r>
              <a:rPr lang="en-US" dirty="0" err="1"/>
              <a:t>vyšších</a:t>
            </a:r>
            <a:r>
              <a:rPr lang="en-US" dirty="0"/>
              <a:t> </a:t>
            </a:r>
            <a:r>
              <a:rPr lang="en-US" dirty="0" err="1"/>
              <a:t>nadmořských</a:t>
            </a:r>
            <a:r>
              <a:rPr lang="en-US" dirty="0"/>
              <a:t> </a:t>
            </a:r>
            <a:r>
              <a:rPr lang="en-US" dirty="0" err="1"/>
              <a:t>výšek</a:t>
            </a:r>
            <a:r>
              <a:rPr lang="en-US" dirty="0"/>
              <a:t>, </a:t>
            </a:r>
            <a:r>
              <a:rPr lang="en-US" dirty="0" err="1"/>
              <a:t>kde</a:t>
            </a:r>
            <a:r>
              <a:rPr lang="en-US" dirty="0"/>
              <a:t> je </a:t>
            </a:r>
            <a:r>
              <a:rPr lang="en-US" dirty="0" err="1"/>
              <a:t>tlak</a:t>
            </a:r>
            <a:r>
              <a:rPr lang="en-US" dirty="0"/>
              <a:t> </a:t>
            </a:r>
            <a:r>
              <a:rPr lang="en-US" dirty="0" err="1"/>
              <a:t>nižší</a:t>
            </a:r>
            <a:r>
              <a:rPr lang="en-US" dirty="0"/>
              <a:t>; </a:t>
            </a:r>
            <a:r>
              <a:rPr lang="en-US" dirty="0" err="1"/>
              <a:t>Přitom</a:t>
            </a:r>
            <a:r>
              <a:rPr lang="en-US" dirty="0"/>
              <a:t> se </a:t>
            </a:r>
            <a:r>
              <a:rPr lang="en-US" dirty="0" err="1"/>
              <a:t>adiabaticky</a:t>
            </a:r>
            <a:r>
              <a:rPr lang="en-US" dirty="0"/>
              <a:t> </a:t>
            </a:r>
            <a:r>
              <a:rPr lang="en-US" dirty="0" err="1"/>
              <a:t>rozšiřuje</a:t>
            </a:r>
            <a:r>
              <a:rPr lang="en-US" dirty="0"/>
              <a:t> (</a:t>
            </a:r>
            <a:r>
              <a:rPr lang="en-US" dirty="0" err="1"/>
              <a:t>tj</a:t>
            </a:r>
            <a:r>
              <a:rPr lang="en-US" dirty="0"/>
              <a:t>. bez </a:t>
            </a:r>
            <a:r>
              <a:rPr lang="en-US" dirty="0" err="1"/>
              <a:t>výměny</a:t>
            </a:r>
            <a:r>
              <a:rPr lang="en-US" dirty="0"/>
              <a:t> </a:t>
            </a:r>
            <a:r>
              <a:rPr lang="en-US" dirty="0" err="1"/>
              <a:t>energie</a:t>
            </a:r>
            <a:r>
              <a:rPr lang="en-US" dirty="0"/>
              <a:t> s </a:t>
            </a:r>
            <a:r>
              <a:rPr lang="en-US" dirty="0" err="1"/>
              <a:t>okolím</a:t>
            </a:r>
            <a:r>
              <a:rPr lang="en-US" dirty="0"/>
              <a:t>) a </a:t>
            </a:r>
            <a:r>
              <a:rPr lang="en-US" dirty="0" err="1"/>
              <a:t>ochlazuje</a:t>
            </a:r>
            <a:r>
              <a:rPr lang="en-US" dirty="0"/>
              <a:t> se.</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48</a:t>
            </a:fld>
            <a:endParaRPr lang="cs-CZ" altLang="cs-CZ"/>
          </a:p>
        </p:txBody>
      </p:sp>
    </p:spTree>
    <p:extLst>
      <p:ext uri="{BB962C8B-B14F-4D97-AF65-F5344CB8AC3E}">
        <p14:creationId xmlns:p14="http://schemas.microsoft.com/office/powerpoint/2010/main" val="3491491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923002BE-A37A-43AD-BC17-7137393D63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A111810-D7A0-4016-BEE8-BB7F669FC53D}" type="slidenum">
              <a:rPr lang="hu-HU" altLang="cs-CZ">
                <a:latin typeface="Times New Roman" panose="02020603050405020304" pitchFamily="18" charset="0"/>
              </a:rPr>
              <a:pPr eaLnBrk="1" hangingPunct="1">
                <a:spcBef>
                  <a:spcPct val="0"/>
                </a:spcBef>
              </a:pPr>
              <a:t>49</a:t>
            </a:fld>
            <a:endParaRPr lang="hu-HU" altLang="cs-CZ">
              <a:latin typeface="Times New Roman" panose="02020603050405020304" pitchFamily="18" charset="0"/>
            </a:endParaRPr>
          </a:p>
        </p:txBody>
      </p:sp>
      <p:sp>
        <p:nvSpPr>
          <p:cNvPr id="244739" name="Rectangle 2">
            <a:extLst>
              <a:ext uri="{FF2B5EF4-FFF2-40B4-BE49-F238E27FC236}">
                <a16:creationId xmlns:a16="http://schemas.microsoft.com/office/drawing/2014/main" id="{62E4FCDE-4054-4AE2-A52D-81D5924E3E71}"/>
              </a:ext>
            </a:extLst>
          </p:cNvPr>
          <p:cNvSpPr>
            <a:spLocks noGrp="1" noRot="1" noChangeAspect="1" noChangeArrowheads="1" noTextEdit="1"/>
          </p:cNvSpPr>
          <p:nvPr>
            <p:ph type="sldImg"/>
          </p:nvPr>
        </p:nvSpPr>
        <p:spPr>
          <a:ln/>
        </p:spPr>
      </p:sp>
      <p:sp>
        <p:nvSpPr>
          <p:cNvPr id="244740" name="Rectangle 3">
            <a:extLst>
              <a:ext uri="{FF2B5EF4-FFF2-40B4-BE49-F238E27FC236}">
                <a16:creationId xmlns:a16="http://schemas.microsoft.com/office/drawing/2014/main" id="{98EDE86D-CE5B-4BF2-A62E-E86BBDDF83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238190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569D576D-F1D7-486B-90D2-C0468B6EC4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AB5ED34-5A38-4519-8561-7640756434CF}" type="slidenum">
              <a:rPr lang="hu-HU" altLang="cs-CZ">
                <a:latin typeface="Times New Roman" panose="02020603050405020304" pitchFamily="18" charset="0"/>
              </a:rPr>
              <a:pPr eaLnBrk="1" hangingPunct="1">
                <a:spcBef>
                  <a:spcPct val="0"/>
                </a:spcBef>
              </a:pPr>
              <a:t>50</a:t>
            </a:fld>
            <a:endParaRPr lang="hu-HU" altLang="cs-CZ">
              <a:latin typeface="Times New Roman" panose="02020603050405020304" pitchFamily="18" charset="0"/>
            </a:endParaRPr>
          </a:p>
        </p:txBody>
      </p:sp>
      <p:sp>
        <p:nvSpPr>
          <p:cNvPr id="245763" name="Rectangle 2">
            <a:extLst>
              <a:ext uri="{FF2B5EF4-FFF2-40B4-BE49-F238E27FC236}">
                <a16:creationId xmlns:a16="http://schemas.microsoft.com/office/drawing/2014/main" id="{D5298DCB-D967-4D44-AC31-975F75DC86C6}"/>
              </a:ext>
            </a:extLst>
          </p:cNvPr>
          <p:cNvSpPr>
            <a:spLocks noGrp="1" noRot="1" noChangeAspect="1" noChangeArrowheads="1" noTextEdit="1"/>
          </p:cNvSpPr>
          <p:nvPr>
            <p:ph type="sldImg"/>
          </p:nvPr>
        </p:nvSpPr>
        <p:spPr>
          <a:ln/>
        </p:spPr>
      </p:sp>
      <p:sp>
        <p:nvSpPr>
          <p:cNvPr id="245764" name="Rectangle 3">
            <a:extLst>
              <a:ext uri="{FF2B5EF4-FFF2-40B4-BE49-F238E27FC236}">
                <a16:creationId xmlns:a16="http://schemas.microsoft.com/office/drawing/2014/main" id="{A227FF82-B521-4117-B59F-E02F5B6838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4050783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3E9F9678-269D-416A-9C12-C482BC346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5B07F2C-2ED9-4C98-AE85-E31F10700AAC}" type="slidenum">
              <a:rPr lang="hu-HU" altLang="cs-CZ">
                <a:latin typeface="Times New Roman" panose="02020603050405020304" pitchFamily="18" charset="0"/>
              </a:rPr>
              <a:pPr eaLnBrk="1" hangingPunct="1">
                <a:spcBef>
                  <a:spcPct val="0"/>
                </a:spcBef>
              </a:pPr>
              <a:t>51</a:t>
            </a:fld>
            <a:endParaRPr lang="hu-HU" altLang="cs-CZ">
              <a:latin typeface="Times New Roman" panose="02020603050405020304" pitchFamily="18" charset="0"/>
            </a:endParaRPr>
          </a:p>
        </p:txBody>
      </p:sp>
      <p:sp>
        <p:nvSpPr>
          <p:cNvPr id="246787" name="Rectangle 2">
            <a:extLst>
              <a:ext uri="{FF2B5EF4-FFF2-40B4-BE49-F238E27FC236}">
                <a16:creationId xmlns:a16="http://schemas.microsoft.com/office/drawing/2014/main" id="{04BA7E37-7894-424B-ACFA-8D2EE8C5B772}"/>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31F2200C-04B5-40CA-83D8-552A95C42D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cs-CZ" altLang="cs-CZ" dirty="0">
              <a:latin typeface="Arial" panose="020B0604020202020204" pitchFamily="34" charset="0"/>
            </a:endParaRPr>
          </a:p>
        </p:txBody>
      </p:sp>
    </p:spTree>
    <p:extLst>
      <p:ext uri="{BB962C8B-B14F-4D97-AF65-F5344CB8AC3E}">
        <p14:creationId xmlns:p14="http://schemas.microsoft.com/office/powerpoint/2010/main" val="21246887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485FA66C-FDC1-4E43-8C45-83BFD00ED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9115B49-C76F-46E0-886C-316B17BE73DF}" type="slidenum">
              <a:rPr lang="hu-HU" altLang="cs-CZ">
                <a:latin typeface="Times New Roman" panose="02020603050405020304" pitchFamily="18" charset="0"/>
              </a:rPr>
              <a:pPr eaLnBrk="1" hangingPunct="1">
                <a:spcBef>
                  <a:spcPct val="0"/>
                </a:spcBef>
              </a:pPr>
              <a:t>52</a:t>
            </a:fld>
            <a:endParaRPr lang="hu-HU" altLang="cs-CZ">
              <a:latin typeface="Times New Roman" panose="02020603050405020304" pitchFamily="18" charset="0"/>
            </a:endParaRPr>
          </a:p>
        </p:txBody>
      </p:sp>
      <p:sp>
        <p:nvSpPr>
          <p:cNvPr id="247811" name="Rectangle 2">
            <a:extLst>
              <a:ext uri="{FF2B5EF4-FFF2-40B4-BE49-F238E27FC236}">
                <a16:creationId xmlns:a16="http://schemas.microsoft.com/office/drawing/2014/main" id="{F81BBDC5-6625-4837-AC2D-77302334A0DE}"/>
              </a:ext>
            </a:extLst>
          </p:cNvPr>
          <p:cNvSpPr>
            <a:spLocks noGrp="1" noRot="1" noChangeAspect="1" noChangeArrowheads="1" noTextEdit="1"/>
          </p:cNvSpPr>
          <p:nvPr>
            <p:ph type="sldImg"/>
          </p:nvPr>
        </p:nvSpPr>
        <p:spPr>
          <a:ln/>
        </p:spPr>
      </p:sp>
      <p:sp>
        <p:nvSpPr>
          <p:cNvPr id="247812" name="Rectangle 3">
            <a:extLst>
              <a:ext uri="{FF2B5EF4-FFF2-40B4-BE49-F238E27FC236}">
                <a16:creationId xmlns:a16="http://schemas.microsoft.com/office/drawing/2014/main" id="{D38F93D0-E4FF-4246-9FB4-E02928EDBA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727522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9D342362-EBE7-4E07-8FA8-243146D355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6EA197A-1AEE-4026-A713-7A11CC3B7E99}" type="slidenum">
              <a:rPr lang="hu-HU" altLang="cs-CZ">
                <a:latin typeface="Times New Roman" panose="02020603050405020304" pitchFamily="18" charset="0"/>
              </a:rPr>
              <a:pPr eaLnBrk="1" hangingPunct="1">
                <a:spcBef>
                  <a:spcPct val="0"/>
                </a:spcBef>
              </a:pPr>
              <a:t>53</a:t>
            </a:fld>
            <a:endParaRPr lang="hu-HU" altLang="cs-CZ">
              <a:latin typeface="Times New Roman" panose="02020603050405020304" pitchFamily="18" charset="0"/>
            </a:endParaRPr>
          </a:p>
        </p:txBody>
      </p:sp>
      <p:sp>
        <p:nvSpPr>
          <p:cNvPr id="248835" name="Rectangle 2">
            <a:extLst>
              <a:ext uri="{FF2B5EF4-FFF2-40B4-BE49-F238E27FC236}">
                <a16:creationId xmlns:a16="http://schemas.microsoft.com/office/drawing/2014/main" id="{66F3F47B-6E19-4C7D-93B4-B197B895BD53}"/>
              </a:ext>
            </a:extLst>
          </p:cNvPr>
          <p:cNvSpPr>
            <a:spLocks noGrp="1" noRot="1" noChangeAspect="1" noChangeArrowheads="1" noTextEdit="1"/>
          </p:cNvSpPr>
          <p:nvPr>
            <p:ph type="sldImg"/>
          </p:nvPr>
        </p:nvSpPr>
        <p:spPr>
          <a:ln/>
        </p:spPr>
      </p:sp>
      <p:sp>
        <p:nvSpPr>
          <p:cNvPr id="248836" name="Rectangle 3">
            <a:extLst>
              <a:ext uri="{FF2B5EF4-FFF2-40B4-BE49-F238E27FC236}">
                <a16:creationId xmlns:a16="http://schemas.microsoft.com/office/drawing/2014/main" id="{DA63E9B1-73CF-44CE-AFDC-5CD7734A87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Pokud nedochází ke kondenzaci vlhkosti ze vzduchu, je chladicí účinek přibližně 10 ° C na 1 000 metrů nadmořské výšky, což je číslo známé jako rychlost suchého adiabatického poklesu. Studená masa vzduchu ve vyšší nadmořské výšce dělá opak; klesá a otepluje se při teplotě asi 10 ° C / 1 000 m. Často však, když je ve stoupajícím vzduchu dostatek vlhkosti, voda z něj kondenzuje a uvolňuje latentní teplo. To částečně působí proti chladicímu efektu rozpínajícího se vzduchu, což vede k rychlosti vlhkého adiabatického výpadku asi 6 ° C / 1000 m. Balíky vzduchu nestoupají a nespadají nebo se dokonce pohybují vodorovně zcela rovnoměrně, ale vykazují víry, proudy a různé stupně turbulence.</a:t>
            </a:r>
          </a:p>
        </p:txBody>
      </p:sp>
    </p:spTree>
    <p:extLst>
      <p:ext uri="{BB962C8B-B14F-4D97-AF65-F5344CB8AC3E}">
        <p14:creationId xmlns:p14="http://schemas.microsoft.com/office/powerpoint/2010/main" val="3225201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Jak je </a:t>
            </a:r>
            <a:r>
              <a:rPr lang="en-US" dirty="0" err="1"/>
              <a:t>uvedeno</a:t>
            </a:r>
            <a:r>
              <a:rPr lang="en-US" dirty="0"/>
              <a:t> </a:t>
            </a:r>
            <a:r>
              <a:rPr lang="en-US" dirty="0" err="1"/>
              <a:t>výše</a:t>
            </a:r>
            <a:r>
              <a:rPr lang="en-US" dirty="0"/>
              <a:t>, </a:t>
            </a:r>
            <a:r>
              <a:rPr lang="en-US" dirty="0" err="1"/>
              <a:t>vítr</a:t>
            </a:r>
            <a:r>
              <a:rPr lang="en-US" dirty="0"/>
              <a:t> je </a:t>
            </a:r>
            <a:r>
              <a:rPr lang="en-US" dirty="0" err="1"/>
              <a:t>vzduch</a:t>
            </a:r>
            <a:r>
              <a:rPr lang="en-US" dirty="0"/>
              <a:t> </a:t>
            </a:r>
            <a:r>
              <a:rPr lang="en-US" dirty="0" err="1"/>
              <a:t>pohybující</a:t>
            </a:r>
            <a:r>
              <a:rPr lang="en-US" dirty="0"/>
              <a:t> se </a:t>
            </a:r>
            <a:r>
              <a:rPr lang="en-US" dirty="0" err="1"/>
              <a:t>vodorovně</a:t>
            </a:r>
            <a:r>
              <a:rPr lang="en-US" dirty="0"/>
              <a:t>, </a:t>
            </a:r>
            <a:r>
              <a:rPr lang="en-US" dirty="0" err="1"/>
              <a:t>zatímco</a:t>
            </a:r>
            <a:r>
              <a:rPr lang="en-US" dirty="0"/>
              <a:t> </a:t>
            </a:r>
            <a:r>
              <a:rPr lang="en-US" dirty="0" err="1"/>
              <a:t>proudy</a:t>
            </a:r>
            <a:r>
              <a:rPr lang="en-US" dirty="0"/>
              <a:t> </a:t>
            </a:r>
            <a:r>
              <a:rPr lang="en-US" dirty="0" err="1"/>
              <a:t>vzduchu</a:t>
            </a:r>
            <a:r>
              <a:rPr lang="en-US" dirty="0"/>
              <a:t> </a:t>
            </a:r>
            <a:r>
              <a:rPr lang="en-US" dirty="0" err="1"/>
              <a:t>jsou</a:t>
            </a:r>
            <a:r>
              <a:rPr lang="en-US" dirty="0"/>
              <a:t> </a:t>
            </a:r>
            <a:r>
              <a:rPr lang="en-US" dirty="0" err="1"/>
              <a:t>vytvářeny</a:t>
            </a:r>
            <a:r>
              <a:rPr lang="en-US" dirty="0"/>
              <a:t> </a:t>
            </a:r>
            <a:r>
              <a:rPr lang="en-US" dirty="0" err="1"/>
              <a:t>pohybem</a:t>
            </a:r>
            <a:r>
              <a:rPr lang="en-US" dirty="0"/>
              <a:t> </a:t>
            </a:r>
            <a:r>
              <a:rPr lang="en-US" dirty="0" err="1"/>
              <a:t>vzduchu</a:t>
            </a:r>
            <a:r>
              <a:rPr lang="en-US" dirty="0"/>
              <a:t> </a:t>
            </a:r>
            <a:r>
              <a:rPr lang="en-US" dirty="0" err="1"/>
              <a:t>nahoru</a:t>
            </a:r>
            <a:r>
              <a:rPr lang="en-US" dirty="0"/>
              <a:t> </a:t>
            </a:r>
            <a:r>
              <a:rPr lang="en-US" dirty="0" err="1"/>
              <a:t>nebo</a:t>
            </a:r>
            <a:r>
              <a:rPr lang="en-US" dirty="0"/>
              <a:t> </a:t>
            </a:r>
            <a:r>
              <a:rPr lang="en-US" dirty="0" err="1"/>
              <a:t>dolů</a:t>
            </a:r>
            <a:r>
              <a:rPr lang="en-US" dirty="0"/>
              <a:t>. </a:t>
            </a:r>
            <a:r>
              <a:rPr lang="en-US" dirty="0" err="1"/>
              <a:t>Vítr</a:t>
            </a:r>
            <a:r>
              <a:rPr lang="en-US" dirty="0"/>
              <a:t> se </a:t>
            </a:r>
            <a:r>
              <a:rPr lang="en-US" dirty="0" err="1"/>
              <a:t>vyskytuje</a:t>
            </a:r>
            <a:r>
              <a:rPr lang="en-US" dirty="0"/>
              <a:t> z </a:t>
            </a:r>
            <a:r>
              <a:rPr lang="en-US" dirty="0" err="1"/>
              <a:t>důvodu</a:t>
            </a:r>
            <a:r>
              <a:rPr lang="en-US" dirty="0"/>
              <a:t> </a:t>
            </a:r>
            <a:r>
              <a:rPr lang="en-US" dirty="0" err="1"/>
              <a:t>rozdílů</a:t>
            </a:r>
            <a:r>
              <a:rPr lang="en-US" dirty="0"/>
              <a:t> v </a:t>
            </a:r>
            <a:r>
              <a:rPr lang="en-US" dirty="0" err="1"/>
              <a:t>tlaku</a:t>
            </a:r>
            <a:r>
              <a:rPr lang="en-US" dirty="0"/>
              <a:t> </a:t>
            </a:r>
            <a:r>
              <a:rPr lang="en-US" dirty="0" err="1"/>
              <a:t>vzduchu</a:t>
            </a:r>
            <a:r>
              <a:rPr lang="en-US" dirty="0"/>
              <a:t> z </a:t>
            </a:r>
            <a:r>
              <a:rPr lang="en-US" dirty="0" err="1"/>
              <a:t>oblastí</a:t>
            </a:r>
            <a:r>
              <a:rPr lang="en-US" dirty="0"/>
              <a:t> s </a:t>
            </a:r>
            <a:r>
              <a:rPr lang="en-US" dirty="0" err="1"/>
              <a:t>vysokým</a:t>
            </a:r>
            <a:r>
              <a:rPr lang="en-US" dirty="0"/>
              <a:t> </a:t>
            </a:r>
            <a:r>
              <a:rPr lang="en-US" dirty="0" err="1"/>
              <a:t>tlakem</a:t>
            </a:r>
            <a:r>
              <a:rPr lang="en-US" dirty="0"/>
              <a:t> do </a:t>
            </a:r>
            <a:r>
              <a:rPr lang="en-US" dirty="0" err="1"/>
              <a:t>oblastí</a:t>
            </a:r>
            <a:r>
              <a:rPr lang="en-US" dirty="0"/>
              <a:t> s </a:t>
            </a:r>
            <a:r>
              <a:rPr lang="en-US" dirty="0" err="1"/>
              <a:t>nízkým</a:t>
            </a:r>
            <a:r>
              <a:rPr lang="en-US" dirty="0"/>
              <a:t> </a:t>
            </a:r>
            <a:r>
              <a:rPr lang="en-US" dirty="0" err="1"/>
              <a:t>tlakem</a:t>
            </a:r>
            <a:r>
              <a:rPr lang="en-US" dirty="0"/>
              <a:t>. </a:t>
            </a:r>
            <a:r>
              <a:rPr lang="en-US" dirty="0" err="1"/>
              <a:t>Vzduchové</a:t>
            </a:r>
            <a:r>
              <a:rPr lang="en-US" dirty="0"/>
              <a:t> </a:t>
            </a:r>
            <a:r>
              <a:rPr lang="en-US" dirty="0" err="1"/>
              <a:t>proudy</a:t>
            </a:r>
            <a:r>
              <a:rPr lang="en-US" dirty="0"/>
              <a:t> </a:t>
            </a:r>
            <a:r>
              <a:rPr lang="en-US" dirty="0" err="1"/>
              <a:t>jsou</a:t>
            </a:r>
            <a:r>
              <a:rPr lang="en-US" dirty="0"/>
              <a:t> do </a:t>
            </a:r>
            <a:r>
              <a:rPr lang="en-US" dirty="0" err="1"/>
              <a:t>značné</a:t>
            </a:r>
            <a:r>
              <a:rPr lang="en-US" dirty="0"/>
              <a:t> </a:t>
            </a:r>
            <a:r>
              <a:rPr lang="en-US" dirty="0" err="1"/>
              <a:t>míry</a:t>
            </a:r>
            <a:r>
              <a:rPr lang="en-US" dirty="0"/>
              <a:t> </a:t>
            </a:r>
            <a:r>
              <a:rPr lang="en-US" dirty="0" err="1"/>
              <a:t>konvekční</a:t>
            </a:r>
            <a:r>
              <a:rPr lang="en-US" dirty="0"/>
              <a:t> </a:t>
            </a:r>
            <a:r>
              <a:rPr lang="en-US" dirty="0" err="1"/>
              <a:t>proudy</a:t>
            </a:r>
            <a:r>
              <a:rPr lang="en-US" dirty="0"/>
              <a:t> </a:t>
            </a:r>
            <a:r>
              <a:rPr lang="en-US" dirty="0" err="1"/>
              <a:t>vytvářené</a:t>
            </a:r>
            <a:r>
              <a:rPr lang="en-US" dirty="0"/>
              <a:t> </a:t>
            </a:r>
            <a:r>
              <a:rPr lang="en-US" dirty="0" err="1"/>
              <a:t>diferenciálním</a:t>
            </a:r>
            <a:r>
              <a:rPr lang="en-US" dirty="0"/>
              <a:t> </a:t>
            </a:r>
            <a:r>
              <a:rPr lang="en-US" dirty="0" err="1"/>
              <a:t>ohřevem</a:t>
            </a:r>
            <a:r>
              <a:rPr lang="en-US" dirty="0"/>
              <a:t> </a:t>
            </a:r>
            <a:r>
              <a:rPr lang="en-US" dirty="0" err="1"/>
              <a:t>vzduchových</a:t>
            </a:r>
            <a:r>
              <a:rPr lang="en-US" dirty="0"/>
              <a:t> </a:t>
            </a:r>
            <a:r>
              <a:rPr lang="en-US" dirty="0" err="1"/>
              <a:t>hmot</a:t>
            </a:r>
            <a:r>
              <a:rPr lang="en-US" dirty="0"/>
              <a:t>. </a:t>
            </a:r>
            <a:r>
              <a:rPr lang="en-US" dirty="0" err="1"/>
              <a:t>Vzduch</a:t>
            </a:r>
            <a:r>
              <a:rPr lang="en-US" dirty="0"/>
              <a:t>, </a:t>
            </a:r>
            <a:r>
              <a:rPr lang="en-US" dirty="0" err="1"/>
              <a:t>který</a:t>
            </a:r>
            <a:r>
              <a:rPr lang="en-US" dirty="0"/>
              <a:t> je </a:t>
            </a:r>
            <a:r>
              <a:rPr lang="en-US" dirty="0" err="1"/>
              <a:t>nad</a:t>
            </a:r>
            <a:r>
              <a:rPr lang="en-US" dirty="0"/>
              <a:t> </a:t>
            </a:r>
            <a:r>
              <a:rPr lang="en-US" dirty="0" err="1"/>
              <a:t>solárně</a:t>
            </a:r>
            <a:r>
              <a:rPr lang="en-US" dirty="0"/>
              <a:t> </a:t>
            </a:r>
            <a:r>
              <a:rPr lang="en-US" dirty="0" err="1"/>
              <a:t>vyhřívanou</a:t>
            </a:r>
            <a:r>
              <a:rPr lang="en-US" dirty="0"/>
              <a:t> </a:t>
            </a:r>
            <a:r>
              <a:rPr lang="en-US" dirty="0" err="1"/>
              <a:t>pevninou</a:t>
            </a:r>
            <a:r>
              <a:rPr lang="en-US" dirty="0"/>
              <a:t>, se </a:t>
            </a:r>
            <a:r>
              <a:rPr lang="en-US" dirty="0" err="1"/>
              <a:t>ohřívá</a:t>
            </a:r>
            <a:r>
              <a:rPr lang="en-US" dirty="0"/>
              <a:t>, </a:t>
            </a:r>
            <a:r>
              <a:rPr lang="en-US" dirty="0" err="1"/>
              <a:t>stává</a:t>
            </a:r>
            <a:r>
              <a:rPr lang="en-US" dirty="0"/>
              <a:t> se </a:t>
            </a:r>
            <a:r>
              <a:rPr lang="en-US" dirty="0" err="1"/>
              <a:t>méně</a:t>
            </a:r>
            <a:r>
              <a:rPr lang="en-US" dirty="0"/>
              <a:t> </a:t>
            </a:r>
            <a:r>
              <a:rPr lang="en-US" dirty="0" err="1"/>
              <a:t>hustým</a:t>
            </a:r>
            <a:r>
              <a:rPr lang="en-US" dirty="0"/>
              <a:t>, a proto </a:t>
            </a:r>
            <a:r>
              <a:rPr lang="en-US" dirty="0" err="1"/>
              <a:t>stoupá</a:t>
            </a:r>
            <a:r>
              <a:rPr lang="en-US" dirty="0"/>
              <a:t> a je</a:t>
            </a:r>
            <a:r>
              <a:rPr lang="sk-SK" dirty="0"/>
              <a:t> </a:t>
            </a:r>
            <a:r>
              <a:rPr lang="en-US" dirty="0" err="1"/>
              <a:t>nahrazen</a:t>
            </a:r>
            <a:r>
              <a:rPr lang="en-US" dirty="0"/>
              <a:t> </a:t>
            </a:r>
            <a:r>
              <a:rPr lang="en-US" dirty="0" err="1"/>
              <a:t>chladnějším</a:t>
            </a:r>
            <a:r>
              <a:rPr lang="en-US" dirty="0"/>
              <a:t> a </a:t>
            </a:r>
            <a:r>
              <a:rPr lang="en-US" dirty="0" err="1"/>
              <a:t>hustším</a:t>
            </a:r>
            <a:r>
              <a:rPr lang="en-US" dirty="0"/>
              <a:t> </a:t>
            </a:r>
            <a:r>
              <a:rPr lang="en-US" dirty="0" err="1"/>
              <a:t>vzduchem</a:t>
            </a:r>
            <a:r>
              <a:rPr lang="en-US" dirty="0"/>
              <a:t>. </a:t>
            </a:r>
            <a:r>
              <a:rPr lang="en-US" dirty="0" err="1"/>
              <a:t>Vítr</a:t>
            </a:r>
            <a:r>
              <a:rPr lang="en-US" dirty="0"/>
              <a:t> a </a:t>
            </a:r>
            <a:r>
              <a:rPr lang="en-US" dirty="0" err="1"/>
              <a:t>proudy</a:t>
            </a:r>
            <a:r>
              <a:rPr lang="en-US" dirty="0"/>
              <a:t> </a:t>
            </a:r>
            <a:r>
              <a:rPr lang="en-US" dirty="0" err="1"/>
              <a:t>vzduchu</a:t>
            </a:r>
            <a:r>
              <a:rPr lang="en-US" dirty="0"/>
              <a:t> </a:t>
            </a:r>
            <a:r>
              <a:rPr lang="en-US" dirty="0" err="1"/>
              <a:t>jsou</a:t>
            </a:r>
            <a:r>
              <a:rPr lang="en-US" dirty="0"/>
              <a:t> </a:t>
            </a:r>
            <a:r>
              <a:rPr lang="en-US" dirty="0" err="1"/>
              <a:t>silně</a:t>
            </a:r>
            <a:r>
              <a:rPr lang="en-US" dirty="0"/>
              <a:t> </a:t>
            </a:r>
            <a:r>
              <a:rPr lang="en-US" dirty="0" err="1"/>
              <a:t>zapojeny</a:t>
            </a:r>
            <a:r>
              <a:rPr lang="en-US" dirty="0"/>
              <a:t> do </a:t>
            </a:r>
            <a:r>
              <a:rPr lang="en-US" dirty="0" err="1"/>
              <a:t>jevů</a:t>
            </a:r>
            <a:r>
              <a:rPr lang="en-US" dirty="0"/>
              <a:t> </a:t>
            </a:r>
            <a:r>
              <a:rPr lang="en-US" dirty="0" err="1"/>
              <a:t>znečištění</a:t>
            </a:r>
            <a:r>
              <a:rPr lang="en-US" dirty="0"/>
              <a:t> </a:t>
            </a:r>
            <a:r>
              <a:rPr lang="en-US" dirty="0" err="1"/>
              <a:t>ovzduší</a:t>
            </a:r>
            <a:r>
              <a:rPr lang="en-US" dirty="0"/>
              <a:t>. </a:t>
            </a:r>
            <a:r>
              <a:rPr lang="en-US" dirty="0" err="1"/>
              <a:t>Vítr</a:t>
            </a:r>
            <a:r>
              <a:rPr lang="en-US" dirty="0"/>
              <a:t> </a:t>
            </a:r>
            <a:r>
              <a:rPr lang="en-US" dirty="0" err="1"/>
              <a:t>nese</a:t>
            </a:r>
            <a:r>
              <a:rPr lang="en-US" dirty="0"/>
              <a:t> a </a:t>
            </a:r>
            <a:r>
              <a:rPr lang="en-US" dirty="0" err="1"/>
              <a:t>rozptyluje</a:t>
            </a:r>
            <a:r>
              <a:rPr lang="en-US" dirty="0"/>
              <a:t> </a:t>
            </a:r>
            <a:r>
              <a:rPr lang="en-US" dirty="0" err="1"/>
              <a:t>látky</a:t>
            </a:r>
            <a:r>
              <a:rPr lang="en-US" dirty="0"/>
              <a:t> </a:t>
            </a:r>
            <a:r>
              <a:rPr lang="en-US" dirty="0" err="1"/>
              <a:t>znečišťující</a:t>
            </a:r>
            <a:r>
              <a:rPr lang="en-US" dirty="0"/>
              <a:t> </a:t>
            </a:r>
            <a:r>
              <a:rPr lang="en-US" dirty="0" err="1"/>
              <a:t>ovzduší</a:t>
            </a:r>
            <a:r>
              <a:rPr lang="en-US" dirty="0"/>
              <a:t>. V </a:t>
            </a:r>
            <a:r>
              <a:rPr lang="en-US" dirty="0" err="1"/>
              <a:t>některých</a:t>
            </a:r>
            <a:r>
              <a:rPr lang="en-US" dirty="0"/>
              <a:t> </a:t>
            </a:r>
            <a:r>
              <a:rPr lang="en-US" dirty="0" err="1"/>
              <a:t>případech</a:t>
            </a:r>
            <a:r>
              <a:rPr lang="en-US" dirty="0"/>
              <a:t> </a:t>
            </a:r>
            <a:r>
              <a:rPr lang="en-US" dirty="0" err="1"/>
              <a:t>může</a:t>
            </a:r>
            <a:r>
              <a:rPr lang="en-US" dirty="0"/>
              <a:t> absence </a:t>
            </a:r>
            <a:r>
              <a:rPr lang="en-US" dirty="0" err="1"/>
              <a:t>větru</a:t>
            </a:r>
            <a:r>
              <a:rPr lang="en-US" dirty="0"/>
              <a:t> </a:t>
            </a:r>
            <a:r>
              <a:rPr lang="en-US" dirty="0" err="1"/>
              <a:t>umožnit</a:t>
            </a:r>
            <a:r>
              <a:rPr lang="en-US" dirty="0"/>
              <a:t>, aby se </a:t>
            </a:r>
            <a:r>
              <a:rPr lang="en-US" dirty="0" err="1"/>
              <a:t>znečišťující</a:t>
            </a:r>
            <a:r>
              <a:rPr lang="en-US" dirty="0"/>
              <a:t> </a:t>
            </a:r>
            <a:r>
              <a:rPr lang="en-US" dirty="0" err="1"/>
              <a:t>látky</a:t>
            </a:r>
            <a:r>
              <a:rPr lang="en-US" dirty="0"/>
              <a:t> </a:t>
            </a:r>
            <a:r>
              <a:rPr lang="en-US" dirty="0" err="1"/>
              <a:t>shromažďovaly</a:t>
            </a:r>
            <a:r>
              <a:rPr lang="en-US" dirty="0"/>
              <a:t> v </a:t>
            </a:r>
            <a:r>
              <a:rPr lang="en-US" dirty="0" err="1"/>
              <a:t>regionu</a:t>
            </a:r>
            <a:r>
              <a:rPr lang="en-US" dirty="0"/>
              <a:t> a </a:t>
            </a:r>
            <a:r>
              <a:rPr lang="en-US" dirty="0" err="1"/>
              <a:t>procházely</a:t>
            </a:r>
            <a:r>
              <a:rPr lang="en-US" dirty="0"/>
              <a:t> </a:t>
            </a:r>
            <a:r>
              <a:rPr lang="en-US" dirty="0" err="1"/>
              <a:t>procesy</a:t>
            </a:r>
            <a:r>
              <a:rPr lang="en-US" dirty="0"/>
              <a:t>, </a:t>
            </a:r>
            <a:r>
              <a:rPr lang="en-US" dirty="0" err="1"/>
              <a:t>které</a:t>
            </a:r>
            <a:r>
              <a:rPr lang="en-US" dirty="0"/>
              <a:t> </a:t>
            </a:r>
            <a:r>
              <a:rPr lang="en-US" dirty="0" err="1"/>
              <a:t>vedou</a:t>
            </a:r>
            <a:r>
              <a:rPr lang="en-US" dirty="0"/>
              <a:t> k </a:t>
            </a:r>
            <a:r>
              <a:rPr lang="en-US" dirty="0" err="1"/>
              <a:t>ještě</a:t>
            </a:r>
            <a:r>
              <a:rPr lang="en-US" dirty="0"/>
              <a:t> </a:t>
            </a:r>
            <a:r>
              <a:rPr lang="en-US" dirty="0" err="1"/>
              <a:t>většímu</a:t>
            </a:r>
            <a:r>
              <a:rPr lang="en-US" dirty="0"/>
              <a:t> (</a:t>
            </a:r>
            <a:r>
              <a:rPr lang="en-US" dirty="0" err="1"/>
              <a:t>sekundárnímu</a:t>
            </a:r>
            <a:r>
              <a:rPr lang="en-US" dirty="0"/>
              <a:t>) </a:t>
            </a:r>
            <a:r>
              <a:rPr lang="en-US" dirty="0" err="1"/>
              <a:t>znečišťování</a:t>
            </a:r>
            <a:r>
              <a:rPr lang="en-US" dirty="0"/>
              <a:t>. </a:t>
            </a:r>
            <a:r>
              <a:rPr lang="en-US" dirty="0" err="1"/>
              <a:t>Převládající</a:t>
            </a:r>
            <a:r>
              <a:rPr lang="en-US" dirty="0"/>
              <a:t> </a:t>
            </a:r>
            <a:r>
              <a:rPr lang="en-US" dirty="0" err="1"/>
              <a:t>směr</a:t>
            </a:r>
            <a:r>
              <a:rPr lang="en-US" dirty="0"/>
              <a:t> </a:t>
            </a:r>
            <a:r>
              <a:rPr lang="en-US" dirty="0" err="1"/>
              <a:t>větru</a:t>
            </a:r>
            <a:r>
              <a:rPr lang="en-US" dirty="0"/>
              <a:t> je</a:t>
            </a:r>
            <a:r>
              <a:rPr lang="sk-SK" dirty="0"/>
              <a:t> </a:t>
            </a:r>
            <a:r>
              <a:rPr lang="en-US" dirty="0" err="1"/>
              <a:t>důležitý</a:t>
            </a:r>
            <a:r>
              <a:rPr lang="en-US" dirty="0"/>
              <a:t> </a:t>
            </a:r>
            <a:r>
              <a:rPr lang="en-US" dirty="0" err="1"/>
              <a:t>faktor</a:t>
            </a:r>
            <a:r>
              <a:rPr lang="en-US" dirty="0"/>
              <a:t> </a:t>
            </a:r>
            <a:r>
              <a:rPr lang="en-US" dirty="0" err="1"/>
              <a:t>při</a:t>
            </a:r>
            <a:r>
              <a:rPr lang="en-US" dirty="0"/>
              <a:t> </a:t>
            </a:r>
            <a:r>
              <a:rPr lang="en-US" dirty="0" err="1"/>
              <a:t>určování</a:t>
            </a:r>
            <a:r>
              <a:rPr lang="en-US" dirty="0"/>
              <a:t> </a:t>
            </a:r>
            <a:r>
              <a:rPr lang="en-US" dirty="0" err="1"/>
              <a:t>oblastí</a:t>
            </a:r>
            <a:r>
              <a:rPr lang="en-US" dirty="0"/>
              <a:t> </a:t>
            </a:r>
            <a:r>
              <a:rPr lang="en-US" dirty="0" err="1"/>
              <a:t>nejvíce</a:t>
            </a:r>
            <a:r>
              <a:rPr lang="en-US" dirty="0"/>
              <a:t> </a:t>
            </a:r>
            <a:r>
              <a:rPr lang="en-US" dirty="0" err="1"/>
              <a:t>zasažených</a:t>
            </a:r>
            <a:r>
              <a:rPr lang="en-US" dirty="0"/>
              <a:t> </a:t>
            </a:r>
            <a:r>
              <a:rPr lang="en-US" dirty="0" err="1"/>
              <a:t>zdrojem</a:t>
            </a:r>
            <a:r>
              <a:rPr lang="en-US" dirty="0"/>
              <a:t> </a:t>
            </a:r>
            <a:r>
              <a:rPr lang="en-US" dirty="0" err="1"/>
              <a:t>znečištění</a:t>
            </a:r>
            <a:r>
              <a:rPr lang="en-US" dirty="0"/>
              <a:t> </a:t>
            </a:r>
            <a:r>
              <a:rPr lang="en-US" dirty="0" err="1"/>
              <a:t>ovzduší</a:t>
            </a:r>
            <a:r>
              <a:rPr lang="en-US" dirty="0"/>
              <a:t>. </a:t>
            </a:r>
            <a:r>
              <a:rPr lang="en-US" dirty="0" err="1"/>
              <a:t>Vítr</a:t>
            </a:r>
            <a:r>
              <a:rPr lang="en-US" dirty="0"/>
              <a:t> je </a:t>
            </a:r>
            <a:r>
              <a:rPr lang="en-US" dirty="0" err="1"/>
              <a:t>důležitým</a:t>
            </a:r>
            <a:r>
              <a:rPr lang="en-US" dirty="0"/>
              <a:t> </a:t>
            </a:r>
            <a:r>
              <a:rPr lang="en-US" dirty="0" err="1"/>
              <a:t>obnovitelným</a:t>
            </a:r>
            <a:r>
              <a:rPr lang="en-US" dirty="0"/>
              <a:t> </a:t>
            </a:r>
            <a:r>
              <a:rPr lang="en-US" dirty="0" err="1"/>
              <a:t>zdrojem</a:t>
            </a:r>
            <a:r>
              <a:rPr lang="en-US" dirty="0"/>
              <a:t> </a:t>
            </a:r>
            <a:r>
              <a:rPr lang="en-US" dirty="0" err="1"/>
              <a:t>energie</a:t>
            </a:r>
            <a:r>
              <a:rPr lang="en-US" dirty="0"/>
              <a:t> (viz </a:t>
            </a:r>
            <a:r>
              <a:rPr lang="en-US" dirty="0" err="1"/>
              <a:t>kapitola</a:t>
            </a:r>
            <a:r>
              <a:rPr lang="en-US" dirty="0"/>
              <a:t> 18). </a:t>
            </a:r>
            <a:r>
              <a:rPr lang="en-US" dirty="0" err="1"/>
              <a:t>Vítr</a:t>
            </a:r>
            <a:r>
              <a:rPr lang="en-US" dirty="0"/>
              <a:t> </a:t>
            </a:r>
            <a:r>
              <a:rPr lang="en-US" dirty="0" err="1"/>
              <a:t>dále</a:t>
            </a:r>
            <a:r>
              <a:rPr lang="en-US" dirty="0"/>
              <a:t> </a:t>
            </a:r>
            <a:r>
              <a:rPr lang="en-US" dirty="0" err="1"/>
              <a:t>hraje</a:t>
            </a:r>
            <a:r>
              <a:rPr lang="en-US" dirty="0"/>
              <a:t> </a:t>
            </a:r>
            <a:r>
              <a:rPr lang="en-US" dirty="0" err="1"/>
              <a:t>důležitou</a:t>
            </a:r>
            <a:r>
              <a:rPr lang="en-US" dirty="0"/>
              <a:t> </a:t>
            </a:r>
            <a:r>
              <a:rPr lang="en-US" dirty="0" err="1"/>
              <a:t>roli</a:t>
            </a:r>
            <a:r>
              <a:rPr lang="en-US" dirty="0"/>
              <a:t> v </a:t>
            </a:r>
            <a:r>
              <a:rPr lang="en-US" dirty="0" err="1"/>
              <a:t>šíření</a:t>
            </a:r>
            <a:r>
              <a:rPr lang="en-US" dirty="0"/>
              <a:t> </a:t>
            </a:r>
            <a:r>
              <a:rPr lang="en-US" dirty="0" err="1"/>
              <a:t>života</a:t>
            </a:r>
            <a:r>
              <a:rPr lang="en-US" dirty="0"/>
              <a:t> </a:t>
            </a:r>
            <a:r>
              <a:rPr lang="en-US" dirty="0" err="1"/>
              <a:t>rozptylováním</a:t>
            </a:r>
            <a:r>
              <a:rPr lang="en-US" dirty="0"/>
              <a:t> </a:t>
            </a:r>
            <a:r>
              <a:rPr lang="en-US" dirty="0" err="1"/>
              <a:t>spór</a:t>
            </a:r>
            <a:r>
              <a:rPr lang="en-US" dirty="0"/>
              <a:t>, semen a </a:t>
            </a:r>
            <a:r>
              <a:rPr lang="en-US" dirty="0" err="1"/>
              <a:t>organismů</a:t>
            </a:r>
            <a:r>
              <a:rPr lang="en-US" dirty="0"/>
              <a:t>, </a:t>
            </a:r>
            <a:r>
              <a:rPr lang="en-US" dirty="0" err="1"/>
              <a:t>jako</a:t>
            </a:r>
            <a:r>
              <a:rPr lang="en-US" dirty="0"/>
              <a:t> </a:t>
            </a:r>
            <a:r>
              <a:rPr lang="en-US" dirty="0" err="1"/>
              <a:t>jsou</a:t>
            </a:r>
            <a:r>
              <a:rPr lang="en-US" dirty="0"/>
              <a:t> </a:t>
            </a:r>
            <a:r>
              <a:rPr lang="en-US" dirty="0" err="1"/>
              <a:t>pavouci</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54</a:t>
            </a:fld>
            <a:endParaRPr lang="cs-CZ" altLang="cs-CZ"/>
          </a:p>
        </p:txBody>
      </p:sp>
    </p:spTree>
    <p:extLst>
      <p:ext uri="{BB962C8B-B14F-4D97-AF65-F5344CB8AC3E}">
        <p14:creationId xmlns:p14="http://schemas.microsoft.com/office/powerpoint/2010/main" val="1019098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Topografie</a:t>
            </a:r>
            <a:r>
              <a:rPr lang="en-US" dirty="0"/>
              <a:t>, </a:t>
            </a:r>
            <a:r>
              <a:rPr lang="en-US" dirty="0" err="1"/>
              <a:t>konfigurace</a:t>
            </a:r>
            <a:r>
              <a:rPr lang="en-US" dirty="0"/>
              <a:t> </a:t>
            </a:r>
            <a:r>
              <a:rPr lang="en-US" dirty="0" err="1"/>
              <a:t>povrchu</a:t>
            </a:r>
            <a:r>
              <a:rPr lang="en-US" dirty="0"/>
              <a:t> a </a:t>
            </a:r>
            <a:r>
              <a:rPr lang="en-US" dirty="0" err="1"/>
              <a:t>reliéfní</a:t>
            </a:r>
            <a:r>
              <a:rPr lang="en-US" dirty="0"/>
              <a:t> </a:t>
            </a:r>
            <a:r>
              <a:rPr lang="en-US" dirty="0" err="1"/>
              <a:t>vlastnosti</a:t>
            </a:r>
            <a:r>
              <a:rPr lang="en-US" dirty="0"/>
              <a:t> </a:t>
            </a:r>
            <a:r>
              <a:rPr lang="en-US" dirty="0" err="1"/>
              <a:t>zemského</a:t>
            </a:r>
            <a:r>
              <a:rPr lang="en-US" dirty="0"/>
              <a:t> </a:t>
            </a:r>
            <a:r>
              <a:rPr lang="en-US" dirty="0" err="1"/>
              <a:t>povrchu</a:t>
            </a:r>
            <a:r>
              <a:rPr lang="en-US" dirty="0"/>
              <a:t> </a:t>
            </a:r>
            <a:r>
              <a:rPr lang="en-US" dirty="0" err="1"/>
              <a:t>mohou</a:t>
            </a:r>
            <a:r>
              <a:rPr lang="en-US" dirty="0"/>
              <a:t> </a:t>
            </a:r>
            <a:r>
              <a:rPr lang="en-US" dirty="0" err="1"/>
              <a:t>silně</a:t>
            </a:r>
            <a:r>
              <a:rPr lang="en-US" dirty="0"/>
              <a:t> </a:t>
            </a:r>
            <a:r>
              <a:rPr lang="en-US" dirty="0" err="1"/>
              <a:t>ovlivnit</a:t>
            </a:r>
            <a:r>
              <a:rPr lang="en-US" dirty="0"/>
              <a:t> </a:t>
            </a:r>
            <a:r>
              <a:rPr lang="en-US" dirty="0" err="1"/>
              <a:t>větry</a:t>
            </a:r>
            <a:r>
              <a:rPr lang="en-US" dirty="0"/>
              <a:t> a </a:t>
            </a:r>
            <a:r>
              <a:rPr lang="en-US" dirty="0" err="1"/>
              <a:t>proudy</a:t>
            </a:r>
            <a:r>
              <a:rPr lang="en-US" dirty="0"/>
              <a:t> </a:t>
            </a:r>
            <a:r>
              <a:rPr lang="en-US" dirty="0" err="1"/>
              <a:t>vzduchu</a:t>
            </a:r>
            <a:r>
              <a:rPr lang="en-US" dirty="0"/>
              <a:t>. </a:t>
            </a:r>
            <a:r>
              <a:rPr lang="en-US" dirty="0" err="1"/>
              <a:t>Diferenciální</a:t>
            </a:r>
            <a:r>
              <a:rPr lang="en-US" dirty="0"/>
              <a:t> </a:t>
            </a:r>
            <a:r>
              <a:rPr lang="en-US" dirty="0" err="1"/>
              <a:t>vytápění</a:t>
            </a:r>
            <a:r>
              <a:rPr lang="en-US" dirty="0"/>
              <a:t> a </a:t>
            </a:r>
            <a:r>
              <a:rPr lang="en-US" dirty="0" err="1"/>
              <a:t>chlazení</a:t>
            </a:r>
            <a:r>
              <a:rPr lang="en-US" dirty="0"/>
              <a:t> </a:t>
            </a:r>
            <a:r>
              <a:rPr lang="en-US" dirty="0" err="1"/>
              <a:t>povrchů</a:t>
            </a:r>
            <a:r>
              <a:rPr lang="en-US" dirty="0"/>
              <a:t> </a:t>
            </a:r>
            <a:r>
              <a:rPr lang="en-US" dirty="0" err="1"/>
              <a:t>pevniny</a:t>
            </a:r>
            <a:r>
              <a:rPr lang="en-US" dirty="0"/>
              <a:t> a </a:t>
            </a:r>
            <a:r>
              <a:rPr lang="en-US" dirty="0" err="1"/>
              <a:t>vodních</a:t>
            </a:r>
            <a:r>
              <a:rPr lang="en-US" dirty="0"/>
              <a:t> </a:t>
            </a:r>
            <a:r>
              <a:rPr lang="en-US" dirty="0" err="1"/>
              <a:t>ploch</a:t>
            </a:r>
            <a:r>
              <a:rPr lang="en-US" dirty="0"/>
              <a:t> </a:t>
            </a:r>
            <a:r>
              <a:rPr lang="en-US" dirty="0" err="1"/>
              <a:t>může</a:t>
            </a:r>
            <a:r>
              <a:rPr lang="en-US" dirty="0"/>
              <a:t> </a:t>
            </a:r>
            <a:r>
              <a:rPr lang="en-US" dirty="0" err="1"/>
              <a:t>mít</a:t>
            </a:r>
            <a:r>
              <a:rPr lang="en-US" dirty="0"/>
              <a:t> za </a:t>
            </a:r>
            <a:r>
              <a:rPr lang="en-US" dirty="0" err="1"/>
              <a:t>následek</a:t>
            </a:r>
            <a:r>
              <a:rPr lang="en-US" dirty="0"/>
              <a:t> </a:t>
            </a:r>
            <a:r>
              <a:rPr lang="en-US" dirty="0" err="1"/>
              <a:t>lokální</a:t>
            </a:r>
            <a:r>
              <a:rPr lang="en-US" dirty="0"/>
              <a:t> </a:t>
            </a:r>
            <a:r>
              <a:rPr lang="en-US" dirty="0" err="1"/>
              <a:t>konvekční</a:t>
            </a:r>
            <a:r>
              <a:rPr lang="en-US" dirty="0"/>
              <a:t> </a:t>
            </a:r>
            <a:r>
              <a:rPr lang="en-US" dirty="0" err="1"/>
              <a:t>větry</a:t>
            </a:r>
            <a:r>
              <a:rPr lang="en-US" dirty="0"/>
              <a:t>, </a:t>
            </a:r>
            <a:r>
              <a:rPr lang="en-US" dirty="0" err="1"/>
              <a:t>včetně</a:t>
            </a:r>
            <a:r>
              <a:rPr lang="en-US" dirty="0"/>
              <a:t> </a:t>
            </a:r>
            <a:r>
              <a:rPr lang="en-US" dirty="0" err="1"/>
              <a:t>suchozemského</a:t>
            </a:r>
            <a:r>
              <a:rPr lang="en-US" dirty="0"/>
              <a:t> </a:t>
            </a:r>
            <a:r>
              <a:rPr lang="en-US" dirty="0" err="1"/>
              <a:t>vánku</a:t>
            </a:r>
            <a:r>
              <a:rPr lang="en-US" dirty="0"/>
              <a:t> a </a:t>
            </a:r>
            <a:r>
              <a:rPr lang="en-US" dirty="0" err="1"/>
              <a:t>mořského</a:t>
            </a:r>
            <a:r>
              <a:rPr lang="en-US" dirty="0"/>
              <a:t> </a:t>
            </a:r>
            <a:r>
              <a:rPr lang="en-US" dirty="0" err="1"/>
              <a:t>vánku</a:t>
            </a:r>
            <a:r>
              <a:rPr lang="en-US" dirty="0"/>
              <a:t> v </a:t>
            </a:r>
            <a:r>
              <a:rPr lang="en-US" dirty="0" err="1"/>
              <a:t>různé</a:t>
            </a:r>
            <a:r>
              <a:rPr lang="en-US" dirty="0"/>
              <a:t> </a:t>
            </a:r>
            <a:r>
              <a:rPr lang="en-US" dirty="0" err="1"/>
              <a:t>denní</a:t>
            </a:r>
            <a:r>
              <a:rPr lang="en-US" dirty="0"/>
              <a:t> </a:t>
            </a:r>
            <a:r>
              <a:rPr lang="en-US" dirty="0" err="1"/>
              <a:t>době</a:t>
            </a:r>
            <a:r>
              <a:rPr lang="en-US" dirty="0"/>
              <a:t> </a:t>
            </a:r>
            <a:r>
              <a:rPr lang="en-US" dirty="0" err="1"/>
              <a:t>podél</a:t>
            </a:r>
            <a:r>
              <a:rPr lang="en-US" dirty="0"/>
              <a:t> </a:t>
            </a:r>
            <a:r>
              <a:rPr lang="en-US" dirty="0" err="1"/>
              <a:t>pobřeží</a:t>
            </a:r>
            <a:r>
              <a:rPr lang="en-US" dirty="0"/>
              <a:t>, </a:t>
            </a:r>
            <a:r>
              <a:rPr lang="en-US" dirty="0" err="1"/>
              <a:t>stejně</a:t>
            </a:r>
            <a:r>
              <a:rPr lang="en-US" dirty="0"/>
              <a:t> </a:t>
            </a:r>
            <a:r>
              <a:rPr lang="en-US" dirty="0" err="1"/>
              <a:t>jako</a:t>
            </a:r>
            <a:r>
              <a:rPr lang="sk-SK" dirty="0"/>
              <a:t> </a:t>
            </a:r>
            <a:r>
              <a:rPr lang="en-US" dirty="0" err="1"/>
              <a:t>vánek</a:t>
            </a:r>
            <a:r>
              <a:rPr lang="en-US" dirty="0"/>
              <a:t> </a:t>
            </a:r>
            <a:r>
              <a:rPr lang="en-US" dirty="0" err="1"/>
              <a:t>spojený</a:t>
            </a:r>
            <a:r>
              <a:rPr lang="en-US" dirty="0"/>
              <a:t> s </a:t>
            </a:r>
            <a:r>
              <a:rPr lang="en-US" dirty="0" err="1"/>
              <a:t>velkými</a:t>
            </a:r>
            <a:r>
              <a:rPr lang="en-US" dirty="0"/>
              <a:t> </a:t>
            </a:r>
            <a:r>
              <a:rPr lang="en-US" dirty="0" err="1"/>
              <a:t>vodními</a:t>
            </a:r>
            <a:r>
              <a:rPr lang="en-US" dirty="0"/>
              <a:t> </a:t>
            </a:r>
            <a:r>
              <a:rPr lang="en-US" dirty="0" err="1"/>
              <a:t>plochami</a:t>
            </a:r>
            <a:r>
              <a:rPr lang="en-US" dirty="0"/>
              <a:t> </a:t>
            </a:r>
            <a:r>
              <a:rPr lang="en-US" dirty="0" err="1"/>
              <a:t>ve</a:t>
            </a:r>
            <a:r>
              <a:rPr lang="en-US" dirty="0"/>
              <a:t> </a:t>
            </a:r>
            <a:r>
              <a:rPr lang="en-US" dirty="0" err="1"/>
              <a:t>vnitrozemí</a:t>
            </a:r>
            <a:r>
              <a:rPr lang="en-US" dirty="0"/>
              <a:t>. </a:t>
            </a:r>
            <a:r>
              <a:rPr lang="en-US" dirty="0" err="1"/>
              <a:t>Horská</a:t>
            </a:r>
            <a:r>
              <a:rPr lang="en-US" dirty="0"/>
              <a:t> </a:t>
            </a:r>
            <a:r>
              <a:rPr lang="en-US" dirty="0" err="1"/>
              <a:t>topografie</a:t>
            </a:r>
            <a:r>
              <a:rPr lang="en-US" dirty="0"/>
              <a:t> </a:t>
            </a:r>
            <a:r>
              <a:rPr lang="en-US" dirty="0" err="1"/>
              <a:t>způsobuje</a:t>
            </a:r>
            <a:r>
              <a:rPr lang="en-US" dirty="0"/>
              <a:t> </a:t>
            </a:r>
            <a:r>
              <a:rPr lang="en-US" dirty="0" err="1"/>
              <a:t>složité</a:t>
            </a:r>
            <a:r>
              <a:rPr lang="en-US" dirty="0"/>
              <a:t> a </a:t>
            </a:r>
            <a:r>
              <a:rPr lang="en-US" dirty="0" err="1"/>
              <a:t>proměnlivé</a:t>
            </a:r>
            <a:r>
              <a:rPr lang="en-US" dirty="0"/>
              <a:t> </a:t>
            </a:r>
            <a:r>
              <a:rPr lang="en-US" dirty="0" err="1"/>
              <a:t>lokalizované</a:t>
            </a:r>
            <a:r>
              <a:rPr lang="en-US" dirty="0"/>
              <a:t> </a:t>
            </a:r>
            <a:r>
              <a:rPr lang="en-US" dirty="0" err="1"/>
              <a:t>větry</a:t>
            </a:r>
            <a:r>
              <a:rPr lang="en-US" dirty="0"/>
              <a:t>. </a:t>
            </a:r>
            <a:r>
              <a:rPr lang="en-US" dirty="0" err="1"/>
              <a:t>Masy</a:t>
            </a:r>
            <a:r>
              <a:rPr lang="en-US" dirty="0"/>
              <a:t> </a:t>
            </a:r>
            <a:r>
              <a:rPr lang="en-US" dirty="0" err="1"/>
              <a:t>vzduchu</a:t>
            </a:r>
            <a:r>
              <a:rPr lang="en-US" dirty="0"/>
              <a:t> v </a:t>
            </a:r>
            <a:r>
              <a:rPr lang="en-US" dirty="0" err="1"/>
              <a:t>horských</a:t>
            </a:r>
            <a:r>
              <a:rPr lang="en-US" dirty="0"/>
              <a:t> </a:t>
            </a:r>
            <a:r>
              <a:rPr lang="en-US" dirty="0" err="1"/>
              <a:t>údolích</a:t>
            </a:r>
            <a:r>
              <a:rPr lang="en-US" dirty="0"/>
              <a:t> se </a:t>
            </a:r>
            <a:r>
              <a:rPr lang="en-US" dirty="0" err="1"/>
              <a:t>během</a:t>
            </a:r>
            <a:r>
              <a:rPr lang="en-US" dirty="0"/>
              <a:t> </a:t>
            </a:r>
            <a:r>
              <a:rPr lang="en-US" dirty="0" err="1"/>
              <a:t>dne</a:t>
            </a:r>
            <a:r>
              <a:rPr lang="en-US" dirty="0"/>
              <a:t> </a:t>
            </a:r>
            <a:r>
              <a:rPr lang="en-US" dirty="0" err="1"/>
              <a:t>zahřívají</a:t>
            </a:r>
            <a:r>
              <a:rPr lang="en-US" dirty="0"/>
              <a:t> a </a:t>
            </a:r>
            <a:r>
              <a:rPr lang="en-US" dirty="0" err="1"/>
              <a:t>způsobují</a:t>
            </a:r>
            <a:r>
              <a:rPr lang="en-US" dirty="0"/>
              <a:t> </a:t>
            </a:r>
            <a:r>
              <a:rPr lang="en-US" dirty="0" err="1"/>
              <a:t>vzestupné</a:t>
            </a:r>
            <a:r>
              <a:rPr lang="en-US" dirty="0"/>
              <a:t> </a:t>
            </a:r>
            <a:r>
              <a:rPr lang="en-US" dirty="0" err="1"/>
              <a:t>větry</a:t>
            </a:r>
            <a:r>
              <a:rPr lang="en-US" dirty="0"/>
              <a:t> a v </a:t>
            </a:r>
            <a:r>
              <a:rPr lang="en-US" dirty="0" err="1"/>
              <a:t>noci</a:t>
            </a:r>
            <a:r>
              <a:rPr lang="en-US" dirty="0"/>
              <a:t> se </a:t>
            </a:r>
            <a:r>
              <a:rPr lang="en-US" dirty="0" err="1"/>
              <a:t>ochlazují</a:t>
            </a:r>
            <a:r>
              <a:rPr lang="en-US" dirty="0"/>
              <a:t> a </a:t>
            </a:r>
            <a:r>
              <a:rPr lang="en-US" dirty="0" err="1"/>
              <a:t>způsobují</a:t>
            </a:r>
            <a:r>
              <a:rPr lang="en-US" dirty="0"/>
              <a:t> </a:t>
            </a:r>
            <a:r>
              <a:rPr lang="en-US" dirty="0" err="1"/>
              <a:t>sestupné</a:t>
            </a:r>
            <a:r>
              <a:rPr lang="en-US" dirty="0"/>
              <a:t> </a:t>
            </a:r>
            <a:r>
              <a:rPr lang="en-US" dirty="0" err="1"/>
              <a:t>větry</a:t>
            </a:r>
            <a:r>
              <a:rPr lang="en-US" dirty="0"/>
              <a:t>. </a:t>
            </a:r>
            <a:r>
              <a:rPr lang="en-US" dirty="0" err="1"/>
              <a:t>Horské</a:t>
            </a:r>
            <a:r>
              <a:rPr lang="en-US" dirty="0"/>
              <a:t> </a:t>
            </a:r>
            <a:r>
              <a:rPr lang="en-US" dirty="0" err="1"/>
              <a:t>větry</a:t>
            </a:r>
            <a:r>
              <a:rPr lang="en-US" dirty="0"/>
              <a:t> </a:t>
            </a:r>
            <a:r>
              <a:rPr lang="en-US" dirty="0" err="1"/>
              <a:t>proudí</a:t>
            </a:r>
            <a:r>
              <a:rPr lang="en-US" dirty="0"/>
              <a:t> </a:t>
            </a:r>
            <a:r>
              <a:rPr lang="en-US" dirty="0" err="1"/>
              <a:t>přes</a:t>
            </a:r>
            <a:r>
              <a:rPr lang="en-US" dirty="0"/>
              <a:t> </a:t>
            </a:r>
            <a:r>
              <a:rPr lang="en-US" dirty="0" err="1"/>
              <a:t>vrcholky</a:t>
            </a:r>
            <a:r>
              <a:rPr lang="en-US" dirty="0"/>
              <a:t> </a:t>
            </a:r>
            <a:r>
              <a:rPr lang="en-US" dirty="0" err="1"/>
              <a:t>hřebenů</a:t>
            </a:r>
            <a:r>
              <a:rPr lang="en-US" dirty="0"/>
              <a:t> v </a:t>
            </a:r>
            <a:r>
              <a:rPr lang="en-US" dirty="0" err="1"/>
              <a:t>horských</a:t>
            </a:r>
            <a:r>
              <a:rPr lang="en-US" dirty="0"/>
              <a:t> </a:t>
            </a:r>
            <a:r>
              <a:rPr lang="en-US" dirty="0" err="1"/>
              <a:t>oblastech</a:t>
            </a:r>
            <a:r>
              <a:rPr lang="en-US" dirty="0"/>
              <a:t>. </a:t>
            </a:r>
            <a:r>
              <a:rPr lang="en-US" dirty="0" err="1"/>
              <a:t>Blokování</a:t>
            </a:r>
            <a:r>
              <a:rPr lang="en-US" dirty="0"/>
              <a:t> </a:t>
            </a:r>
            <a:r>
              <a:rPr lang="en-US" dirty="0" err="1"/>
              <a:t>větru</a:t>
            </a:r>
            <a:r>
              <a:rPr lang="en-US" dirty="0"/>
              <a:t> a </a:t>
            </a:r>
            <a:r>
              <a:rPr lang="en-US" dirty="0" err="1"/>
              <a:t>masy</a:t>
            </a:r>
            <a:r>
              <a:rPr lang="en-US" dirty="0"/>
              <a:t> </a:t>
            </a:r>
            <a:r>
              <a:rPr lang="en-US" dirty="0" err="1"/>
              <a:t>vzduchu</a:t>
            </a:r>
            <a:r>
              <a:rPr lang="en-US" dirty="0"/>
              <a:t> </a:t>
            </a:r>
            <a:r>
              <a:rPr lang="en-US" dirty="0" err="1"/>
              <a:t>horskými</a:t>
            </a:r>
            <a:r>
              <a:rPr lang="en-US" dirty="0"/>
              <a:t> </a:t>
            </a:r>
            <a:r>
              <a:rPr lang="en-US" dirty="0" err="1"/>
              <a:t>útvary</a:t>
            </a:r>
            <a:r>
              <a:rPr lang="en-US" dirty="0"/>
              <a:t> v </a:t>
            </a:r>
            <a:r>
              <a:rPr lang="en-US" dirty="0" err="1"/>
              <a:t>určité</a:t>
            </a:r>
            <a:r>
              <a:rPr lang="en-US" dirty="0"/>
              <a:t> </a:t>
            </a:r>
            <a:r>
              <a:rPr lang="en-US" dirty="0" err="1"/>
              <a:t>vzdálenosti</a:t>
            </a:r>
            <a:r>
              <a:rPr lang="en-US" dirty="0"/>
              <a:t> od </a:t>
            </a:r>
            <a:r>
              <a:rPr lang="en-US" dirty="0" err="1"/>
              <a:t>vnitrozemí</a:t>
            </a:r>
            <a:r>
              <a:rPr lang="en-US" dirty="0"/>
              <a:t> od </a:t>
            </a:r>
            <a:r>
              <a:rPr lang="en-US" dirty="0" err="1"/>
              <a:t>mořských</a:t>
            </a:r>
            <a:r>
              <a:rPr lang="en-US" dirty="0"/>
              <a:t> </a:t>
            </a:r>
            <a:r>
              <a:rPr lang="en-US" dirty="0" err="1"/>
              <a:t>břehů</a:t>
            </a:r>
            <a:r>
              <a:rPr lang="en-US" dirty="0"/>
              <a:t> </a:t>
            </a:r>
            <a:r>
              <a:rPr lang="en-US" dirty="0" err="1"/>
              <a:t>může</a:t>
            </a:r>
            <a:r>
              <a:rPr lang="en-US" dirty="0"/>
              <a:t> </a:t>
            </a:r>
            <a:r>
              <a:rPr lang="en-US" dirty="0" err="1"/>
              <a:t>zachytit</a:t>
            </a:r>
            <a:r>
              <a:rPr lang="en-US" dirty="0"/>
              <a:t> </a:t>
            </a:r>
            <a:r>
              <a:rPr lang="en-US" dirty="0" err="1"/>
              <a:t>vzduchové</a:t>
            </a:r>
            <a:r>
              <a:rPr lang="en-US" dirty="0"/>
              <a:t> </a:t>
            </a:r>
            <a:r>
              <a:rPr lang="en-US" dirty="0" err="1"/>
              <a:t>útvary</a:t>
            </a:r>
            <a:r>
              <a:rPr lang="en-US" dirty="0"/>
              <a:t>, </a:t>
            </a:r>
            <a:r>
              <a:rPr lang="en-US" dirty="0" err="1"/>
              <a:t>zejména</a:t>
            </a:r>
            <a:r>
              <a:rPr lang="en-US" dirty="0"/>
              <a:t> </a:t>
            </a:r>
            <a:r>
              <a:rPr lang="en-US" dirty="0" err="1"/>
              <a:t>při</a:t>
            </a:r>
            <a:r>
              <a:rPr lang="en-US" dirty="0"/>
              <a:t> </a:t>
            </a:r>
            <a:r>
              <a:rPr lang="en-US" dirty="0" err="1"/>
              <a:t>podmínkách</a:t>
            </a:r>
            <a:r>
              <a:rPr lang="en-US" dirty="0"/>
              <a:t> </a:t>
            </a:r>
            <a:r>
              <a:rPr lang="en-US" dirty="0" err="1"/>
              <a:t>teplotní</a:t>
            </a:r>
            <a:r>
              <a:rPr lang="en-US" dirty="0"/>
              <a:t> </a:t>
            </a:r>
            <a:r>
              <a:rPr lang="en-US" dirty="0" err="1"/>
              <a:t>inverze</a:t>
            </a:r>
            <a:r>
              <a:rPr lang="sk-SK" dirty="0"/>
              <a:t>. </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55</a:t>
            </a:fld>
            <a:endParaRPr lang="cs-CZ" altLang="cs-CZ"/>
          </a:p>
        </p:txBody>
      </p:sp>
    </p:spTree>
    <p:extLst>
      <p:ext uri="{BB962C8B-B14F-4D97-AF65-F5344CB8AC3E}">
        <p14:creationId xmlns:p14="http://schemas.microsoft.com/office/powerpoint/2010/main" val="1392286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EE384FBE-8ACF-47F7-8FC7-DC5F427F36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993E655-753A-44C5-8692-0A22FE8DA057}" type="slidenum">
              <a:rPr lang="hu-HU" altLang="cs-CZ">
                <a:latin typeface="Times New Roman" panose="02020603050405020304" pitchFamily="18" charset="0"/>
              </a:rPr>
              <a:pPr eaLnBrk="1" hangingPunct="1">
                <a:spcBef>
                  <a:spcPct val="0"/>
                </a:spcBef>
              </a:pPr>
              <a:t>5</a:t>
            </a:fld>
            <a:endParaRPr lang="hu-HU" altLang="cs-CZ">
              <a:latin typeface="Times New Roman" panose="02020603050405020304" pitchFamily="18" charset="0"/>
            </a:endParaRPr>
          </a:p>
        </p:txBody>
      </p:sp>
      <p:sp>
        <p:nvSpPr>
          <p:cNvPr id="190467" name="Rectangle 2">
            <a:extLst>
              <a:ext uri="{FF2B5EF4-FFF2-40B4-BE49-F238E27FC236}">
                <a16:creationId xmlns:a16="http://schemas.microsoft.com/office/drawing/2014/main" id="{A0AAE87E-5CDC-4B93-8949-50E0B32ECD00}"/>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D5280658-49AB-4484-9FFD-F164BA48A7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Počasí</a:t>
            </a:r>
            <a:r>
              <a:rPr lang="en-US" dirty="0"/>
              <a:t> je v </a:t>
            </a:r>
            <a:r>
              <a:rPr lang="en-US" dirty="0" err="1"/>
              <a:t>zásadě</a:t>
            </a:r>
            <a:r>
              <a:rPr lang="en-US" dirty="0"/>
              <a:t> </a:t>
            </a:r>
            <a:r>
              <a:rPr lang="en-US" dirty="0" err="1"/>
              <a:t>výsledkem</a:t>
            </a:r>
            <a:r>
              <a:rPr lang="en-US" dirty="0"/>
              <a:t> </a:t>
            </a:r>
            <a:r>
              <a:rPr lang="en-US" dirty="0" err="1"/>
              <a:t>interaktivních</a:t>
            </a:r>
            <a:r>
              <a:rPr lang="en-US" dirty="0"/>
              <a:t> </a:t>
            </a:r>
            <a:r>
              <a:rPr lang="en-US" dirty="0" err="1"/>
              <a:t>účinků</a:t>
            </a:r>
            <a:r>
              <a:rPr lang="en-US" dirty="0"/>
              <a:t> (1) </a:t>
            </a:r>
            <a:r>
              <a:rPr lang="en-US" dirty="0" err="1"/>
              <a:t>přerozdělování</a:t>
            </a:r>
            <a:r>
              <a:rPr lang="en-US" dirty="0"/>
              <a:t> </a:t>
            </a:r>
            <a:r>
              <a:rPr lang="en-US" dirty="0" err="1"/>
              <a:t>sluneční</a:t>
            </a:r>
            <a:r>
              <a:rPr lang="en-US" dirty="0"/>
              <a:t> </a:t>
            </a:r>
            <a:r>
              <a:rPr lang="en-US" dirty="0" err="1"/>
              <a:t>energie</a:t>
            </a:r>
            <a:r>
              <a:rPr lang="en-US" dirty="0"/>
              <a:t>, (2) </a:t>
            </a:r>
            <a:r>
              <a:rPr lang="en-US" dirty="0" err="1"/>
              <a:t>horizontálního</a:t>
            </a:r>
            <a:r>
              <a:rPr lang="en-US" dirty="0"/>
              <a:t> a </a:t>
            </a:r>
            <a:r>
              <a:rPr lang="en-US" dirty="0" err="1"/>
              <a:t>vertikálního</a:t>
            </a:r>
            <a:r>
              <a:rPr lang="en-US" dirty="0"/>
              <a:t> </a:t>
            </a:r>
            <a:r>
              <a:rPr lang="en-US" dirty="0" err="1"/>
              <a:t>pohybu</a:t>
            </a:r>
            <a:r>
              <a:rPr lang="en-US" dirty="0"/>
              <a:t> </a:t>
            </a:r>
            <a:r>
              <a:rPr lang="en-US" dirty="0" err="1"/>
              <a:t>vzduchových</a:t>
            </a:r>
            <a:r>
              <a:rPr lang="en-US" dirty="0"/>
              <a:t> </a:t>
            </a:r>
            <a:r>
              <a:rPr lang="en-US" dirty="0" err="1"/>
              <a:t>hmot</a:t>
            </a:r>
            <a:r>
              <a:rPr lang="en-US" dirty="0"/>
              <a:t> s </a:t>
            </a:r>
            <a:r>
              <a:rPr lang="en-US" dirty="0" err="1"/>
              <a:t>různým</a:t>
            </a:r>
            <a:r>
              <a:rPr lang="en-US" dirty="0"/>
              <a:t> </a:t>
            </a:r>
            <a:r>
              <a:rPr lang="en-US" dirty="0" err="1"/>
              <a:t>obsahem</a:t>
            </a:r>
            <a:r>
              <a:rPr lang="en-US" dirty="0"/>
              <a:t> </a:t>
            </a:r>
            <a:r>
              <a:rPr lang="en-US" dirty="0" err="1"/>
              <a:t>vlhkosti</a:t>
            </a:r>
            <a:r>
              <a:rPr lang="en-US" dirty="0"/>
              <a:t> a (3) </a:t>
            </a:r>
            <a:r>
              <a:rPr lang="en-US" dirty="0" err="1"/>
              <a:t>odpařování</a:t>
            </a:r>
            <a:r>
              <a:rPr lang="en-US" dirty="0"/>
              <a:t> a </a:t>
            </a:r>
            <a:r>
              <a:rPr lang="en-US" dirty="0" err="1"/>
              <a:t>kondenzace</a:t>
            </a:r>
            <a:r>
              <a:rPr lang="en-US" dirty="0"/>
              <a:t> </a:t>
            </a:r>
            <a:r>
              <a:rPr lang="en-US" dirty="0" err="1"/>
              <a:t>vody</a:t>
            </a:r>
            <a:r>
              <a:rPr lang="en-US" dirty="0"/>
              <a:t>, </a:t>
            </a:r>
            <a:r>
              <a:rPr lang="en-US" dirty="0" err="1"/>
              <a:t>doprovázené</a:t>
            </a:r>
            <a:r>
              <a:rPr lang="en-US" dirty="0"/>
              <a:t> </a:t>
            </a:r>
            <a:r>
              <a:rPr lang="en-US" dirty="0" err="1"/>
              <a:t>absorpcí</a:t>
            </a:r>
            <a:r>
              <a:rPr lang="en-US" dirty="0"/>
              <a:t> a </a:t>
            </a:r>
            <a:r>
              <a:rPr lang="en-US" dirty="0" err="1"/>
              <a:t>uvolňováním</a:t>
            </a:r>
            <a:r>
              <a:rPr lang="en-US" dirty="0"/>
              <a:t> </a:t>
            </a:r>
            <a:r>
              <a:rPr lang="en-US" dirty="0" err="1"/>
              <a:t>teplo</a:t>
            </a:r>
            <a:r>
              <a:rPr lang="en-US" dirty="0"/>
              <a:t>. </a:t>
            </a:r>
            <a:r>
              <a:rPr lang="en-US" dirty="0" err="1"/>
              <a:t>Chcete</a:t>
            </a:r>
            <a:r>
              <a:rPr lang="en-US" dirty="0"/>
              <a:t>-li </a:t>
            </a:r>
            <a:r>
              <a:rPr lang="en-US" dirty="0" err="1"/>
              <a:t>zjistit</a:t>
            </a:r>
            <a:r>
              <a:rPr lang="en-US" dirty="0"/>
              <a:t>, jak </a:t>
            </a:r>
            <a:r>
              <a:rPr lang="en-US" dirty="0" err="1"/>
              <a:t>tyto</a:t>
            </a:r>
            <a:r>
              <a:rPr lang="en-US" dirty="0"/>
              <a:t> </a:t>
            </a:r>
            <a:r>
              <a:rPr lang="en-US" dirty="0" err="1"/>
              <a:t>faktory</a:t>
            </a:r>
            <a:r>
              <a:rPr lang="en-US" dirty="0"/>
              <a:t> </a:t>
            </a:r>
            <a:r>
              <a:rPr lang="en-US" dirty="0" err="1"/>
              <a:t>určují</a:t>
            </a:r>
            <a:r>
              <a:rPr lang="en-US" dirty="0"/>
              <a:t> </a:t>
            </a:r>
            <a:r>
              <a:rPr lang="en-US" dirty="0" err="1"/>
              <a:t>počasí</a:t>
            </a:r>
            <a:r>
              <a:rPr lang="en-US" dirty="0"/>
              <a:t> - a </a:t>
            </a:r>
            <a:r>
              <a:rPr lang="en-US" dirty="0" err="1"/>
              <a:t>nakonec</a:t>
            </a:r>
            <a:r>
              <a:rPr lang="en-US" dirty="0"/>
              <a:t> </a:t>
            </a:r>
            <a:r>
              <a:rPr lang="en-US" dirty="0" err="1"/>
              <a:t>klima</a:t>
            </a:r>
            <a:r>
              <a:rPr lang="en-US" dirty="0"/>
              <a:t> - v </a:t>
            </a:r>
            <a:r>
              <a:rPr lang="en-US" dirty="0" err="1"/>
              <a:t>globálním</a:t>
            </a:r>
            <a:r>
              <a:rPr lang="en-US" dirty="0"/>
              <a:t> </a:t>
            </a:r>
            <a:r>
              <a:rPr lang="en-US" dirty="0" err="1"/>
              <a:t>měřítku</a:t>
            </a:r>
            <a:r>
              <a:rPr lang="en-US" dirty="0"/>
              <a:t>, </a:t>
            </a:r>
            <a:r>
              <a:rPr lang="en-US" dirty="0" err="1"/>
              <a:t>zvažte</a:t>
            </a:r>
            <a:r>
              <a:rPr lang="en-US" dirty="0"/>
              <a:t> </a:t>
            </a:r>
            <a:r>
              <a:rPr lang="en-US" dirty="0" err="1"/>
              <a:t>nejprve</a:t>
            </a:r>
            <a:r>
              <a:rPr lang="en-US" dirty="0"/>
              <a:t> </a:t>
            </a:r>
            <a:r>
              <a:rPr lang="en-US" dirty="0" err="1"/>
              <a:t>cyklus</a:t>
            </a:r>
            <a:r>
              <a:rPr lang="en-US" dirty="0"/>
              <a:t> </a:t>
            </a:r>
            <a:r>
              <a:rPr lang="en-US" dirty="0" err="1"/>
              <a:t>ilustrovaný</a:t>
            </a:r>
            <a:r>
              <a:rPr lang="en-US" dirty="0"/>
              <a:t> </a:t>
            </a:r>
            <a:r>
              <a:rPr lang="en-US" dirty="0" err="1"/>
              <a:t>na</a:t>
            </a:r>
            <a:r>
              <a:rPr lang="en-US" dirty="0"/>
              <a:t> </a:t>
            </a:r>
            <a:r>
              <a:rPr lang="en-US" dirty="0" err="1"/>
              <a:t>obrázk</a:t>
            </a:r>
            <a:r>
              <a:rPr lang="sk-SK" dirty="0"/>
              <a:t>u</a:t>
            </a:r>
            <a:r>
              <a:rPr lang="en-US" dirty="0"/>
              <a:t>. </a:t>
            </a:r>
            <a:r>
              <a:rPr lang="en-US" dirty="0" err="1"/>
              <a:t>Tento</a:t>
            </a:r>
            <a:r>
              <a:rPr lang="en-US" dirty="0"/>
              <a:t> </a:t>
            </a:r>
            <a:r>
              <a:rPr lang="en-US" dirty="0" err="1"/>
              <a:t>obrázek</a:t>
            </a:r>
            <a:r>
              <a:rPr lang="en-US" dirty="0"/>
              <a:t> </a:t>
            </a:r>
            <a:r>
              <a:rPr lang="en-US" dirty="0" err="1"/>
              <a:t>ukazuje</a:t>
            </a:r>
            <a:r>
              <a:rPr lang="en-US" dirty="0"/>
              <a:t>, </a:t>
            </a:r>
            <a:r>
              <a:rPr lang="en-US" dirty="0" err="1"/>
              <a:t>že</a:t>
            </a:r>
            <a:r>
              <a:rPr lang="en-US" dirty="0"/>
              <a:t> </a:t>
            </a:r>
            <a:r>
              <a:rPr lang="en-US" dirty="0" err="1"/>
              <a:t>sluneční</a:t>
            </a:r>
            <a:r>
              <a:rPr lang="en-US" dirty="0"/>
              <a:t> </a:t>
            </a:r>
            <a:r>
              <a:rPr lang="en-US" dirty="0" err="1"/>
              <a:t>energie</a:t>
            </a:r>
            <a:r>
              <a:rPr lang="en-US" dirty="0"/>
              <a:t> je </a:t>
            </a:r>
            <a:r>
              <a:rPr lang="en-US" dirty="0" err="1"/>
              <a:t>absorbována</a:t>
            </a:r>
            <a:r>
              <a:rPr lang="en-US" dirty="0"/>
              <a:t> </a:t>
            </a:r>
            <a:r>
              <a:rPr lang="en-US" dirty="0" err="1"/>
              <a:t>vodním</a:t>
            </a:r>
            <a:r>
              <a:rPr lang="en-US" dirty="0"/>
              <a:t> </a:t>
            </a:r>
            <a:r>
              <a:rPr lang="en-US" dirty="0" err="1"/>
              <a:t>útvarem</a:t>
            </a:r>
            <a:r>
              <a:rPr lang="en-US" dirty="0"/>
              <a:t> a </a:t>
            </a:r>
            <a:r>
              <a:rPr lang="en-US" dirty="0" err="1"/>
              <a:t>způsobuje</a:t>
            </a:r>
            <a:r>
              <a:rPr lang="en-US" dirty="0"/>
              <a:t> </a:t>
            </a:r>
            <a:r>
              <a:rPr lang="en-US" dirty="0" err="1"/>
              <a:t>odpařování</a:t>
            </a:r>
            <a:r>
              <a:rPr lang="en-US" dirty="0"/>
              <a:t> </a:t>
            </a:r>
            <a:r>
              <a:rPr lang="en-US" dirty="0" err="1"/>
              <a:t>části</a:t>
            </a:r>
            <a:r>
              <a:rPr lang="en-US" dirty="0"/>
              <a:t> </a:t>
            </a:r>
            <a:r>
              <a:rPr lang="en-US" dirty="0" err="1"/>
              <a:t>vody</a:t>
            </a:r>
            <a:r>
              <a:rPr lang="en-US" dirty="0"/>
              <a:t>. </a:t>
            </a:r>
            <a:r>
              <a:rPr lang="en-US" dirty="0" err="1"/>
              <a:t>Takto</a:t>
            </a:r>
            <a:r>
              <a:rPr lang="en-US" dirty="0"/>
              <a:t> </a:t>
            </a:r>
            <a:r>
              <a:rPr lang="en-US" dirty="0" err="1"/>
              <a:t>vyrobená</a:t>
            </a:r>
            <a:r>
              <a:rPr lang="en-US" dirty="0"/>
              <a:t> </a:t>
            </a:r>
            <a:r>
              <a:rPr lang="en-US" dirty="0" err="1"/>
              <a:t>teplá</a:t>
            </a:r>
            <a:r>
              <a:rPr lang="en-US" dirty="0"/>
              <a:t> </a:t>
            </a:r>
            <a:r>
              <a:rPr lang="en-US" dirty="0" err="1"/>
              <a:t>vlhká</a:t>
            </a:r>
            <a:r>
              <a:rPr lang="en-US" dirty="0"/>
              <a:t> </a:t>
            </a:r>
            <a:r>
              <a:rPr lang="en-US" dirty="0" err="1"/>
              <a:t>hmota</a:t>
            </a:r>
            <a:r>
              <a:rPr lang="en-US" dirty="0"/>
              <a:t> </a:t>
            </a:r>
            <a:r>
              <a:rPr lang="en-US" dirty="0" err="1"/>
              <a:t>vzduchu</a:t>
            </a:r>
            <a:r>
              <a:rPr lang="en-US" dirty="0"/>
              <a:t> se </a:t>
            </a:r>
            <a:r>
              <a:rPr lang="en-US" dirty="0" err="1"/>
              <a:t>pohybuje</a:t>
            </a:r>
            <a:r>
              <a:rPr lang="en-US" dirty="0"/>
              <a:t> z </a:t>
            </a:r>
            <a:r>
              <a:rPr lang="en-US" dirty="0" err="1"/>
              <a:t>oblasti</a:t>
            </a:r>
            <a:r>
              <a:rPr lang="en-US" dirty="0"/>
              <a:t> </a:t>
            </a:r>
            <a:r>
              <a:rPr lang="en-US" dirty="0" err="1"/>
              <a:t>vysokého</a:t>
            </a:r>
            <a:r>
              <a:rPr lang="en-US" dirty="0"/>
              <a:t> </a:t>
            </a:r>
            <a:r>
              <a:rPr lang="en-US" dirty="0" err="1"/>
              <a:t>tlaku</a:t>
            </a:r>
            <a:r>
              <a:rPr lang="en-US" dirty="0"/>
              <a:t> do </a:t>
            </a:r>
            <a:r>
              <a:rPr lang="en-US" dirty="0" err="1"/>
              <a:t>oblasti</a:t>
            </a:r>
            <a:r>
              <a:rPr lang="en-US" dirty="0"/>
              <a:t> s </a:t>
            </a:r>
            <a:r>
              <a:rPr lang="en-US" dirty="0" err="1"/>
              <a:t>nízkým</a:t>
            </a:r>
            <a:r>
              <a:rPr lang="en-US" dirty="0"/>
              <a:t> </a:t>
            </a:r>
            <a:r>
              <a:rPr lang="en-US" dirty="0" err="1"/>
              <a:t>tlakem</a:t>
            </a:r>
            <a:r>
              <a:rPr lang="en-US" dirty="0"/>
              <a:t> a </a:t>
            </a:r>
            <a:r>
              <a:rPr lang="en-US" dirty="0" err="1"/>
              <a:t>ochlazuje</a:t>
            </a:r>
            <a:r>
              <a:rPr lang="en-US" dirty="0"/>
              <a:t> se </a:t>
            </a:r>
            <a:r>
              <a:rPr lang="en-US" dirty="0" err="1"/>
              <a:t>expanzí</a:t>
            </a:r>
            <a:r>
              <a:rPr lang="en-US" dirty="0"/>
              <a:t>, jak </a:t>
            </a:r>
            <a:r>
              <a:rPr lang="en-US" dirty="0" err="1"/>
              <a:t>stoupá</a:t>
            </a:r>
            <a:r>
              <a:rPr lang="en-US" dirty="0"/>
              <a:t> v </a:t>
            </a:r>
            <a:r>
              <a:rPr lang="en-US" dirty="0" err="1"/>
              <a:t>tzv</a:t>
            </a:r>
            <a:r>
              <a:rPr lang="en-US" dirty="0"/>
              <a:t>. </a:t>
            </a:r>
            <a:r>
              <a:rPr lang="sk-SK" dirty="0"/>
              <a:t>k</a:t>
            </a:r>
            <a:r>
              <a:rPr lang="en-US" dirty="0" err="1"/>
              <a:t>onvekční</a:t>
            </a:r>
            <a:r>
              <a:rPr lang="sk-SK" dirty="0"/>
              <a:t>m</a:t>
            </a:r>
            <a:r>
              <a:rPr lang="en-US" dirty="0"/>
              <a:t> </a:t>
            </a:r>
            <a:r>
              <a:rPr lang="sk-SK" dirty="0"/>
              <a:t>sloupu</a:t>
            </a:r>
            <a:r>
              <a:rPr lang="en-US" dirty="0"/>
              <a:t>.</a:t>
            </a:r>
            <a:endParaRPr lang="sk-SK" dirty="0"/>
          </a:p>
          <a:p>
            <a:r>
              <a:rPr lang="en-US" dirty="0" err="1"/>
              <a:t>Při</a:t>
            </a:r>
            <a:r>
              <a:rPr lang="en-US" dirty="0"/>
              <a:t> </a:t>
            </a:r>
            <a:r>
              <a:rPr lang="en-US" dirty="0" err="1"/>
              <a:t>ochlazování</a:t>
            </a:r>
            <a:r>
              <a:rPr lang="en-US" dirty="0"/>
              <a:t> </a:t>
            </a:r>
            <a:r>
              <a:rPr lang="en-US" dirty="0" err="1"/>
              <a:t>vzduchu</a:t>
            </a:r>
            <a:r>
              <a:rPr lang="en-US" dirty="0"/>
              <a:t> z </a:t>
            </a:r>
            <a:r>
              <a:rPr lang="en-US" dirty="0" err="1"/>
              <a:t>něj</a:t>
            </a:r>
            <a:r>
              <a:rPr lang="en-US" dirty="0"/>
              <a:t> </a:t>
            </a:r>
            <a:r>
              <a:rPr lang="en-US" dirty="0" err="1"/>
              <a:t>kondenzuje</a:t>
            </a:r>
            <a:r>
              <a:rPr lang="en-US" dirty="0"/>
              <a:t> </a:t>
            </a:r>
            <a:r>
              <a:rPr lang="en-US" dirty="0" err="1"/>
              <a:t>voda</a:t>
            </a:r>
            <a:r>
              <a:rPr lang="en-US" dirty="0"/>
              <a:t> a </a:t>
            </a:r>
            <a:r>
              <a:rPr lang="en-US" dirty="0" err="1"/>
              <a:t>uvolňuje</a:t>
            </a:r>
            <a:r>
              <a:rPr lang="en-US" dirty="0"/>
              <a:t> se </a:t>
            </a:r>
            <a:r>
              <a:rPr lang="en-US" dirty="0" err="1"/>
              <a:t>energie</a:t>
            </a:r>
            <a:r>
              <a:rPr lang="en-US" dirty="0"/>
              <a:t>; toto je </a:t>
            </a:r>
            <a:r>
              <a:rPr lang="en-US" dirty="0" err="1"/>
              <a:t>hlavní</a:t>
            </a:r>
            <a:r>
              <a:rPr lang="en-US" dirty="0"/>
              <a:t> cesta, </a:t>
            </a:r>
            <a:r>
              <a:rPr lang="en-US" dirty="0" err="1"/>
              <a:t>kterou</a:t>
            </a:r>
            <a:r>
              <a:rPr lang="en-US" dirty="0"/>
              <a:t> se </a:t>
            </a:r>
            <a:r>
              <a:rPr lang="en-US" dirty="0" err="1"/>
              <a:t>energie</a:t>
            </a:r>
            <a:r>
              <a:rPr lang="en-US" dirty="0"/>
              <a:t> </a:t>
            </a:r>
            <a:r>
              <a:rPr lang="en-US" dirty="0" err="1"/>
              <a:t>přenáší</a:t>
            </a:r>
            <a:r>
              <a:rPr lang="en-US" dirty="0"/>
              <a:t> z </a:t>
            </a:r>
            <a:r>
              <a:rPr lang="en-US" dirty="0" err="1"/>
              <a:t>povrchu</a:t>
            </a:r>
            <a:r>
              <a:rPr lang="en-US" dirty="0"/>
              <a:t> </a:t>
            </a:r>
            <a:r>
              <a:rPr lang="en-US" dirty="0" err="1"/>
              <a:t>Země</a:t>
            </a:r>
            <a:r>
              <a:rPr lang="en-US" dirty="0"/>
              <a:t> </a:t>
            </a:r>
            <a:r>
              <a:rPr lang="en-US" dirty="0" err="1"/>
              <a:t>na</a:t>
            </a:r>
            <a:r>
              <a:rPr lang="en-US" dirty="0"/>
              <a:t> </a:t>
            </a:r>
            <a:r>
              <a:rPr lang="en-US" dirty="0" err="1"/>
              <a:t>vysoko</a:t>
            </a:r>
            <a:r>
              <a:rPr lang="en-US" dirty="0"/>
              <a:t> v </a:t>
            </a:r>
            <a:r>
              <a:rPr lang="en-US" dirty="0" err="1"/>
              <a:t>atmosféře</a:t>
            </a:r>
            <a:r>
              <a:rPr lang="en-US" dirty="0"/>
              <a:t>. V </a:t>
            </a:r>
            <a:r>
              <a:rPr lang="en-US" dirty="0" err="1"/>
              <a:t>důsledku</a:t>
            </a:r>
            <a:r>
              <a:rPr lang="en-US" dirty="0"/>
              <a:t> </a:t>
            </a:r>
            <a:r>
              <a:rPr lang="en-US" dirty="0" err="1"/>
              <a:t>kondenzace</a:t>
            </a:r>
            <a:r>
              <a:rPr lang="en-US" dirty="0"/>
              <a:t> </a:t>
            </a:r>
            <a:r>
              <a:rPr lang="en-US" dirty="0" err="1"/>
              <a:t>vody</a:t>
            </a:r>
            <a:r>
              <a:rPr lang="en-US" dirty="0"/>
              <a:t> a </a:t>
            </a:r>
            <a:r>
              <a:rPr lang="en-US" dirty="0" err="1"/>
              <a:t>ztráty</a:t>
            </a:r>
            <a:r>
              <a:rPr lang="en-US" dirty="0"/>
              <a:t> </a:t>
            </a:r>
            <a:r>
              <a:rPr lang="en-US" dirty="0" err="1"/>
              <a:t>energie</a:t>
            </a:r>
            <a:r>
              <a:rPr lang="en-US" dirty="0"/>
              <a:t> se </a:t>
            </a:r>
            <a:r>
              <a:rPr lang="en-US" dirty="0" err="1"/>
              <a:t>vzduch</a:t>
            </a:r>
            <a:r>
              <a:rPr lang="en-US" dirty="0"/>
              <a:t> </a:t>
            </a:r>
            <a:r>
              <a:rPr lang="en-US" dirty="0" err="1"/>
              <a:t>přeměňuje</a:t>
            </a:r>
            <a:r>
              <a:rPr lang="en-US" dirty="0"/>
              <a:t> z </a:t>
            </a:r>
            <a:r>
              <a:rPr lang="en-US" dirty="0" err="1"/>
              <a:t>teplého</a:t>
            </a:r>
            <a:r>
              <a:rPr lang="en-US" dirty="0"/>
              <a:t>, </a:t>
            </a:r>
            <a:r>
              <a:rPr lang="en-US" dirty="0" err="1"/>
              <a:t>vlhkého</a:t>
            </a:r>
            <a:r>
              <a:rPr lang="en-US" dirty="0"/>
              <a:t> </a:t>
            </a:r>
            <a:r>
              <a:rPr lang="en-US" dirty="0" err="1"/>
              <a:t>vzduchu</a:t>
            </a:r>
            <a:r>
              <a:rPr lang="en-US" dirty="0"/>
              <a:t> </a:t>
            </a:r>
            <a:r>
              <a:rPr lang="en-US" dirty="0" err="1"/>
              <a:t>na</a:t>
            </a:r>
            <a:r>
              <a:rPr lang="en-US" dirty="0"/>
              <a:t> </a:t>
            </a:r>
            <a:r>
              <a:rPr lang="en-US" dirty="0" err="1"/>
              <a:t>chladný</a:t>
            </a:r>
            <a:r>
              <a:rPr lang="en-US" dirty="0"/>
              <a:t> a </a:t>
            </a:r>
            <a:r>
              <a:rPr lang="en-US" dirty="0" err="1"/>
              <a:t>suchý</a:t>
            </a:r>
            <a:r>
              <a:rPr lang="en-US" dirty="0"/>
              <a:t> </a:t>
            </a:r>
            <a:r>
              <a:rPr lang="en-US" dirty="0" err="1"/>
              <a:t>vzduch</a:t>
            </a:r>
            <a:r>
              <a:rPr lang="en-US" dirty="0"/>
              <a:t>. </a:t>
            </a:r>
            <a:r>
              <a:rPr lang="en-US" dirty="0" err="1"/>
              <a:t>Pohyb</a:t>
            </a:r>
            <a:r>
              <a:rPr lang="en-US" dirty="0"/>
              <a:t> </a:t>
            </a:r>
            <a:r>
              <a:rPr lang="en-US" dirty="0" err="1"/>
              <a:t>parcely</a:t>
            </a:r>
            <a:r>
              <a:rPr lang="en-US" dirty="0"/>
              <a:t> </a:t>
            </a:r>
            <a:r>
              <a:rPr lang="en-US" dirty="0" err="1"/>
              <a:t>vzduchu</a:t>
            </a:r>
            <a:r>
              <a:rPr lang="en-US" dirty="0"/>
              <a:t> do </a:t>
            </a:r>
            <a:r>
              <a:rPr lang="en-US" dirty="0" err="1"/>
              <a:t>vysokých</a:t>
            </a:r>
            <a:r>
              <a:rPr lang="en-US" dirty="0"/>
              <a:t> </a:t>
            </a:r>
            <a:r>
              <a:rPr lang="en-US" dirty="0" err="1"/>
              <a:t>nadmořských</a:t>
            </a:r>
            <a:r>
              <a:rPr lang="en-US" dirty="0"/>
              <a:t> </a:t>
            </a:r>
            <a:r>
              <a:rPr lang="en-US" dirty="0" err="1"/>
              <a:t>výšek</a:t>
            </a:r>
            <a:r>
              <a:rPr lang="en-US" dirty="0"/>
              <a:t> </a:t>
            </a:r>
            <a:r>
              <a:rPr lang="en-US" dirty="0" err="1"/>
              <a:t>dále</a:t>
            </a:r>
            <a:r>
              <a:rPr lang="en-US" dirty="0"/>
              <a:t> </a:t>
            </a:r>
            <a:r>
              <a:rPr lang="en-US" dirty="0" err="1"/>
              <a:t>vede</a:t>
            </a:r>
            <a:r>
              <a:rPr lang="en-US" dirty="0"/>
              <a:t> k </a:t>
            </a:r>
            <a:r>
              <a:rPr lang="en-US" dirty="0" err="1"/>
              <a:t>míře</a:t>
            </a:r>
            <a:r>
              <a:rPr lang="en-US" dirty="0"/>
              <a:t> „</a:t>
            </a:r>
            <a:r>
              <a:rPr lang="en-US" dirty="0" err="1"/>
              <a:t>shlukování</a:t>
            </a:r>
            <a:r>
              <a:rPr lang="en-US" dirty="0"/>
              <a:t>“ </a:t>
            </a:r>
            <a:r>
              <a:rPr lang="en-US" dirty="0" err="1"/>
              <a:t>molekul</a:t>
            </a:r>
            <a:r>
              <a:rPr lang="en-US" dirty="0"/>
              <a:t> </a:t>
            </a:r>
            <a:r>
              <a:rPr lang="en-US" dirty="0" err="1"/>
              <a:t>vzduchu</a:t>
            </a:r>
            <a:r>
              <a:rPr lang="en-US" dirty="0"/>
              <a:t> a </a:t>
            </a:r>
            <a:r>
              <a:rPr lang="en-US" dirty="0" err="1"/>
              <a:t>vytváří</a:t>
            </a:r>
            <a:r>
              <a:rPr lang="en-US" dirty="0"/>
              <a:t> </a:t>
            </a:r>
            <a:r>
              <a:rPr lang="en-US" dirty="0" err="1"/>
              <a:t>zónu</a:t>
            </a:r>
            <a:r>
              <a:rPr lang="en-US" dirty="0"/>
              <a:t> s </a:t>
            </a:r>
            <a:r>
              <a:rPr lang="en-US" dirty="0" err="1"/>
              <a:t>relativně</a:t>
            </a:r>
            <a:r>
              <a:rPr lang="en-US" dirty="0"/>
              <a:t> </a:t>
            </a:r>
            <a:r>
              <a:rPr lang="en-US" dirty="0" err="1"/>
              <a:t>vysokým</a:t>
            </a:r>
            <a:r>
              <a:rPr lang="en-US" dirty="0"/>
              <a:t> </a:t>
            </a:r>
            <a:r>
              <a:rPr lang="en-US" dirty="0" err="1"/>
              <a:t>tlakem</a:t>
            </a:r>
            <a:r>
              <a:rPr lang="en-US" dirty="0"/>
              <a:t> </a:t>
            </a:r>
            <a:r>
              <a:rPr lang="en-US" dirty="0" err="1"/>
              <a:t>vysoko</a:t>
            </a:r>
            <a:r>
              <a:rPr lang="en-US" dirty="0"/>
              <a:t> v </a:t>
            </a:r>
            <a:r>
              <a:rPr lang="en-US" dirty="0" err="1"/>
              <a:t>troposféře</a:t>
            </a:r>
            <a:r>
              <a:rPr lang="en-US" dirty="0"/>
              <a:t> v </a:t>
            </a:r>
            <a:r>
              <a:rPr lang="en-US" dirty="0" err="1"/>
              <a:t>horní</a:t>
            </a:r>
            <a:r>
              <a:rPr lang="en-US" dirty="0"/>
              <a:t> </a:t>
            </a:r>
            <a:r>
              <a:rPr lang="en-US" dirty="0" err="1"/>
              <a:t>části</a:t>
            </a:r>
            <a:r>
              <a:rPr lang="en-US" dirty="0"/>
              <a:t> </a:t>
            </a:r>
            <a:r>
              <a:rPr lang="en-US" dirty="0" err="1"/>
              <a:t>konvekčního</a:t>
            </a:r>
            <a:r>
              <a:rPr lang="en-US" dirty="0"/>
              <a:t> </a:t>
            </a:r>
            <a:r>
              <a:rPr lang="en-US" dirty="0" err="1"/>
              <a:t>sloupu</a:t>
            </a:r>
            <a:r>
              <a:rPr lang="en-US" dirty="0"/>
              <a:t>. Tato </a:t>
            </a:r>
            <a:r>
              <a:rPr lang="en-US" dirty="0" err="1"/>
              <a:t>vzduchová</a:t>
            </a:r>
            <a:r>
              <a:rPr lang="en-US" dirty="0"/>
              <a:t> </a:t>
            </a:r>
            <a:r>
              <a:rPr lang="en-US" dirty="0" err="1"/>
              <a:t>hmota</a:t>
            </a:r>
            <a:r>
              <a:rPr lang="en-US" dirty="0"/>
              <a:t> se </a:t>
            </a:r>
            <a:r>
              <a:rPr lang="en-US" dirty="0" err="1"/>
              <a:t>zase</a:t>
            </a:r>
            <a:r>
              <a:rPr lang="en-US" dirty="0"/>
              <a:t> </a:t>
            </a:r>
            <a:r>
              <a:rPr lang="en-US" dirty="0" err="1"/>
              <a:t>pohybuje</a:t>
            </a:r>
            <a:r>
              <a:rPr lang="en-US" dirty="0"/>
              <a:t> z </a:t>
            </a:r>
            <a:r>
              <a:rPr lang="en-US" dirty="0" err="1"/>
              <a:t>oblasti</a:t>
            </a:r>
            <a:r>
              <a:rPr lang="en-US" dirty="0"/>
              <a:t> </a:t>
            </a:r>
            <a:r>
              <a:rPr lang="en-US" dirty="0" err="1"/>
              <a:t>vyšší</a:t>
            </a:r>
            <a:r>
              <a:rPr lang="en-US" dirty="0"/>
              <a:t> </a:t>
            </a:r>
            <a:r>
              <a:rPr lang="en-US" dirty="0" err="1"/>
              <a:t>úrovně</a:t>
            </a:r>
            <a:r>
              <a:rPr lang="en-US" dirty="0"/>
              <a:t> </a:t>
            </a:r>
            <a:r>
              <a:rPr lang="en-US" dirty="0" err="1"/>
              <a:t>vysokého</a:t>
            </a:r>
            <a:r>
              <a:rPr lang="en-US" dirty="0"/>
              <a:t> </a:t>
            </a:r>
            <a:r>
              <a:rPr lang="en-US" dirty="0" err="1"/>
              <a:t>tlaku</a:t>
            </a:r>
            <a:r>
              <a:rPr lang="en-US" dirty="0"/>
              <a:t> do </a:t>
            </a:r>
            <a:r>
              <a:rPr lang="en-US" dirty="0" err="1"/>
              <a:t>oblasti</a:t>
            </a:r>
            <a:r>
              <a:rPr lang="en-US" dirty="0"/>
              <a:t> s </a:t>
            </a:r>
            <a:r>
              <a:rPr lang="en-US" dirty="0" err="1"/>
              <a:t>nízkým</a:t>
            </a:r>
            <a:r>
              <a:rPr lang="en-US" dirty="0"/>
              <a:t> </a:t>
            </a:r>
            <a:r>
              <a:rPr lang="en-US" dirty="0" err="1"/>
              <a:t>tlakem</a:t>
            </a:r>
            <a:r>
              <a:rPr lang="en-US" dirty="0"/>
              <a:t>; </a:t>
            </a:r>
            <a:r>
              <a:rPr lang="en-US" dirty="0" err="1"/>
              <a:t>přitom</a:t>
            </a:r>
            <a:r>
              <a:rPr lang="en-US" dirty="0"/>
              <a:t> </a:t>
            </a:r>
            <a:r>
              <a:rPr lang="en-US" dirty="0" err="1"/>
              <a:t>ustupuje</a:t>
            </a:r>
            <a:r>
              <a:rPr lang="en-US" dirty="0"/>
              <a:t> a </a:t>
            </a:r>
            <a:r>
              <a:rPr lang="en-US" dirty="0" err="1"/>
              <a:t>vytváří</a:t>
            </a:r>
            <a:r>
              <a:rPr lang="en-US" dirty="0"/>
              <a:t> </a:t>
            </a:r>
            <a:r>
              <a:rPr lang="en-US" dirty="0" err="1"/>
              <a:t>tak</a:t>
            </a:r>
            <a:r>
              <a:rPr lang="en-US" dirty="0"/>
              <a:t> </a:t>
            </a:r>
            <a:r>
              <a:rPr lang="en-US" dirty="0" err="1"/>
              <a:t>nízkotlakou</a:t>
            </a:r>
            <a:r>
              <a:rPr lang="en-US" dirty="0"/>
              <a:t> </a:t>
            </a:r>
            <a:r>
              <a:rPr lang="en-US" dirty="0" err="1"/>
              <a:t>zónu</a:t>
            </a:r>
            <a:r>
              <a:rPr lang="en-US" dirty="0"/>
              <a:t> </a:t>
            </a:r>
            <a:r>
              <a:rPr lang="en-US" dirty="0" err="1"/>
              <a:t>vyšší</a:t>
            </a:r>
            <a:r>
              <a:rPr lang="en-US" dirty="0"/>
              <a:t> </a:t>
            </a:r>
            <a:r>
              <a:rPr lang="en-US" dirty="0" err="1"/>
              <a:t>úrovně</a:t>
            </a:r>
            <a:r>
              <a:rPr lang="en-US" dirty="0"/>
              <a:t> a v </a:t>
            </a:r>
            <a:r>
              <a:rPr lang="en-US" dirty="0" err="1"/>
              <a:t>procesu</a:t>
            </a:r>
            <a:r>
              <a:rPr lang="en-US" dirty="0"/>
              <a:t> se </a:t>
            </a:r>
            <a:r>
              <a:rPr lang="en-US" dirty="0" err="1"/>
              <a:t>stává</a:t>
            </a:r>
            <a:r>
              <a:rPr lang="en-US" dirty="0"/>
              <a:t> </a:t>
            </a:r>
            <a:r>
              <a:rPr lang="en-US" dirty="0" err="1"/>
              <a:t>teplým</a:t>
            </a:r>
            <a:r>
              <a:rPr lang="en-US" dirty="0"/>
              <a:t> a </a:t>
            </a:r>
            <a:r>
              <a:rPr lang="en-US" dirty="0" err="1"/>
              <a:t>suchým</a:t>
            </a:r>
            <a:r>
              <a:rPr lang="en-US" dirty="0"/>
              <a:t> </a:t>
            </a:r>
            <a:r>
              <a:rPr lang="en-US" dirty="0" err="1"/>
              <a:t>vzduchem</a:t>
            </a:r>
            <a:r>
              <a:rPr lang="en-US" dirty="0"/>
              <a:t>. </a:t>
            </a:r>
            <a:r>
              <a:rPr lang="en-US" dirty="0" err="1"/>
              <a:t>Hromadění</a:t>
            </a:r>
            <a:r>
              <a:rPr lang="en-US" dirty="0"/>
              <a:t> </a:t>
            </a:r>
            <a:r>
              <a:rPr lang="en-US" dirty="0" err="1"/>
              <a:t>tohoto</a:t>
            </a:r>
            <a:r>
              <a:rPr lang="en-US" dirty="0"/>
              <a:t> </a:t>
            </a:r>
            <a:r>
              <a:rPr lang="en-US" dirty="0" err="1"/>
              <a:t>vzduchu</a:t>
            </a:r>
            <a:r>
              <a:rPr lang="en-US" dirty="0"/>
              <a:t> </a:t>
            </a:r>
            <a:r>
              <a:rPr lang="en-US" dirty="0" err="1"/>
              <a:t>na</a:t>
            </a:r>
            <a:r>
              <a:rPr lang="en-US" dirty="0"/>
              <a:t> </a:t>
            </a:r>
            <a:r>
              <a:rPr lang="en-US" dirty="0" err="1"/>
              <a:t>povrchu</a:t>
            </a:r>
            <a:r>
              <a:rPr lang="en-US" dirty="0"/>
              <a:t> </a:t>
            </a:r>
            <a:r>
              <a:rPr lang="en-US" dirty="0" err="1"/>
              <a:t>vytváří</a:t>
            </a:r>
            <a:r>
              <a:rPr lang="en-US" dirty="0"/>
              <a:t> </a:t>
            </a:r>
            <a:r>
              <a:rPr lang="en-US" dirty="0" err="1"/>
              <a:t>povrchovou</a:t>
            </a:r>
            <a:r>
              <a:rPr lang="en-US" dirty="0"/>
              <a:t> </a:t>
            </a:r>
            <a:r>
              <a:rPr lang="en-US" dirty="0" err="1"/>
              <a:t>vysokotlakou</a:t>
            </a:r>
            <a:r>
              <a:rPr lang="en-US" dirty="0"/>
              <a:t> </a:t>
            </a:r>
            <a:r>
              <a:rPr lang="en-US" dirty="0" err="1"/>
              <a:t>zónu</a:t>
            </a:r>
            <a:r>
              <a:rPr lang="en-US" dirty="0"/>
              <a:t>, </a:t>
            </a:r>
            <a:r>
              <a:rPr lang="en-US" dirty="0" err="1"/>
              <a:t>kde</a:t>
            </a:r>
            <a:r>
              <a:rPr lang="en-US" dirty="0"/>
              <a:t> </a:t>
            </a:r>
            <a:r>
              <a:rPr lang="en-US" dirty="0" err="1"/>
              <a:t>začal</a:t>
            </a:r>
            <a:r>
              <a:rPr lang="en-US" dirty="0"/>
              <a:t> </a:t>
            </a:r>
            <a:r>
              <a:rPr lang="en-US" dirty="0" err="1"/>
              <a:t>výše</a:t>
            </a:r>
            <a:r>
              <a:rPr lang="en-US" dirty="0"/>
              <a:t> </a:t>
            </a:r>
            <a:r>
              <a:rPr lang="en-US" dirty="0" err="1"/>
              <a:t>popsaný</a:t>
            </a:r>
            <a:r>
              <a:rPr lang="en-US" dirty="0"/>
              <a:t> </a:t>
            </a:r>
            <a:r>
              <a:rPr lang="en-US" dirty="0" err="1"/>
              <a:t>cyklus</a:t>
            </a:r>
            <a:r>
              <a:rPr lang="en-US" dirty="0"/>
              <a:t>. </a:t>
            </a:r>
            <a:r>
              <a:rPr lang="en-US" dirty="0" err="1"/>
              <a:t>Teplý</a:t>
            </a:r>
            <a:r>
              <a:rPr lang="en-US" dirty="0"/>
              <a:t> a </a:t>
            </a:r>
            <a:r>
              <a:rPr lang="en-US" dirty="0" err="1"/>
              <a:t>suchý</a:t>
            </a:r>
            <a:r>
              <a:rPr lang="en-US" dirty="0"/>
              <a:t> </a:t>
            </a:r>
            <a:r>
              <a:rPr lang="en-US" dirty="0" err="1"/>
              <a:t>vzduch</a:t>
            </a:r>
            <a:r>
              <a:rPr lang="en-US" dirty="0"/>
              <a:t> v </a:t>
            </a:r>
            <a:r>
              <a:rPr lang="en-US" dirty="0" err="1"/>
              <a:t>této</a:t>
            </a:r>
            <a:r>
              <a:rPr lang="en-US" dirty="0"/>
              <a:t> </a:t>
            </a:r>
            <a:r>
              <a:rPr lang="en-US" dirty="0" err="1"/>
              <a:t>povrchové</a:t>
            </a:r>
            <a:r>
              <a:rPr lang="en-US" dirty="0"/>
              <a:t> </a:t>
            </a:r>
            <a:r>
              <a:rPr lang="en-US" dirty="0" err="1"/>
              <a:t>vysokotlaké</a:t>
            </a:r>
            <a:r>
              <a:rPr lang="en-US" dirty="0"/>
              <a:t> </a:t>
            </a:r>
            <a:r>
              <a:rPr lang="en-US" dirty="0" err="1"/>
              <a:t>zóně</a:t>
            </a:r>
            <a:r>
              <a:rPr lang="en-US" dirty="0"/>
              <a:t> </a:t>
            </a:r>
            <a:r>
              <a:rPr lang="en-US" dirty="0" err="1"/>
              <a:t>opět</a:t>
            </a:r>
            <a:r>
              <a:rPr lang="en-US" dirty="0"/>
              <a:t> </a:t>
            </a:r>
            <a:r>
              <a:rPr lang="en-US" dirty="0" err="1"/>
              <a:t>nasává</a:t>
            </a:r>
            <a:r>
              <a:rPr lang="en-US" dirty="0"/>
              <a:t> </a:t>
            </a:r>
            <a:r>
              <a:rPr lang="en-US" dirty="0" err="1"/>
              <a:t>vlhkost</a:t>
            </a:r>
            <a:r>
              <a:rPr lang="en-US" dirty="0"/>
              <a:t> a </a:t>
            </a:r>
            <a:r>
              <a:rPr lang="en-US" dirty="0" err="1"/>
              <a:t>cyklus</a:t>
            </a:r>
            <a:r>
              <a:rPr lang="en-US" dirty="0"/>
              <a:t> </a:t>
            </a:r>
            <a:r>
              <a:rPr lang="en-US" dirty="0" err="1"/>
              <a:t>začíná</a:t>
            </a:r>
            <a:r>
              <a:rPr lang="en-US" dirty="0"/>
              <a:t> </a:t>
            </a:r>
            <a:r>
              <a:rPr lang="en-US" dirty="0" err="1"/>
              <a:t>znovu</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57</a:t>
            </a:fld>
            <a:endParaRPr lang="cs-CZ" altLang="cs-CZ"/>
          </a:p>
        </p:txBody>
      </p:sp>
    </p:spTree>
    <p:extLst>
      <p:ext uri="{BB962C8B-B14F-4D97-AF65-F5344CB8AC3E}">
        <p14:creationId xmlns:p14="http://schemas.microsoft.com/office/powerpoint/2010/main" val="2855711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Cirkulační</a:t>
            </a:r>
            <a:r>
              <a:rPr lang="en-US" dirty="0"/>
              <a:t> </a:t>
            </a:r>
            <a:r>
              <a:rPr lang="en-US" dirty="0" err="1"/>
              <a:t>vzorce</a:t>
            </a:r>
            <a:r>
              <a:rPr lang="en-US" dirty="0"/>
              <a:t> </a:t>
            </a:r>
            <a:r>
              <a:rPr lang="en-US" dirty="0" err="1"/>
              <a:t>spojené</a:t>
            </a:r>
            <a:r>
              <a:rPr lang="en-US" dirty="0"/>
              <a:t> s </a:t>
            </a:r>
            <a:r>
              <a:rPr lang="en-US" dirty="0" err="1"/>
              <a:t>pohybem</a:t>
            </a:r>
            <a:r>
              <a:rPr lang="en-US" dirty="0"/>
              <a:t> </a:t>
            </a:r>
            <a:r>
              <a:rPr lang="en-US" dirty="0" err="1"/>
              <a:t>vzdušných</a:t>
            </a:r>
            <a:r>
              <a:rPr lang="en-US" dirty="0"/>
              <a:t> </a:t>
            </a:r>
            <a:r>
              <a:rPr lang="en-US" dirty="0" err="1"/>
              <a:t>hmot</a:t>
            </a:r>
            <a:r>
              <a:rPr lang="en-US" dirty="0"/>
              <a:t> a </a:t>
            </a:r>
            <a:r>
              <a:rPr lang="en-US" dirty="0" err="1"/>
              <a:t>vody</a:t>
            </a:r>
            <a:r>
              <a:rPr lang="en-US" dirty="0"/>
              <a:t>; </a:t>
            </a:r>
            <a:r>
              <a:rPr lang="en-US" dirty="0" err="1"/>
              <a:t>absorpce</a:t>
            </a:r>
            <a:r>
              <a:rPr lang="en-US" dirty="0"/>
              <a:t> a </a:t>
            </a:r>
            <a:r>
              <a:rPr lang="en-US" dirty="0" err="1"/>
              <a:t>Faktory</a:t>
            </a:r>
            <a:r>
              <a:rPr lang="en-US" dirty="0"/>
              <a:t> </a:t>
            </a:r>
            <a:r>
              <a:rPr lang="en-US" dirty="0" err="1"/>
              <a:t>diskutované</a:t>
            </a:r>
            <a:r>
              <a:rPr lang="en-US" dirty="0"/>
              <a:t> </a:t>
            </a:r>
            <a:r>
              <a:rPr lang="en-US" dirty="0" err="1"/>
              <a:t>výše</a:t>
            </a:r>
            <a:r>
              <a:rPr lang="en-US" dirty="0"/>
              <a:t>, </a:t>
            </a:r>
            <a:r>
              <a:rPr lang="en-US" dirty="0" err="1"/>
              <a:t>které</a:t>
            </a:r>
            <a:r>
              <a:rPr lang="en-US" dirty="0"/>
              <a:t> </a:t>
            </a:r>
            <a:r>
              <a:rPr lang="en-US" dirty="0" err="1"/>
              <a:t>určují</a:t>
            </a:r>
            <a:r>
              <a:rPr lang="en-US" dirty="0"/>
              <a:t> a </a:t>
            </a:r>
            <a:r>
              <a:rPr lang="en-US" dirty="0" err="1"/>
              <a:t>popisují</a:t>
            </a:r>
            <a:r>
              <a:rPr lang="en-US" dirty="0"/>
              <a:t> </a:t>
            </a:r>
            <a:r>
              <a:rPr lang="en-US" dirty="0" err="1"/>
              <a:t>pohyb</a:t>
            </a:r>
            <a:r>
              <a:rPr lang="en-US" dirty="0"/>
              <a:t> </a:t>
            </a:r>
            <a:r>
              <a:rPr lang="en-US" dirty="0" err="1"/>
              <a:t>vzdušných</a:t>
            </a:r>
            <a:r>
              <a:rPr lang="en-US" dirty="0"/>
              <a:t> </a:t>
            </a:r>
            <a:r>
              <a:rPr lang="en-US" dirty="0" err="1"/>
              <a:t>hmot</a:t>
            </a:r>
            <a:r>
              <a:rPr lang="en-US" dirty="0"/>
              <a:t>, se </a:t>
            </a:r>
            <a:r>
              <a:rPr lang="en-US" dirty="0" err="1"/>
              <a:t>účastní</a:t>
            </a:r>
            <a:r>
              <a:rPr lang="en-US" dirty="0"/>
              <a:t> </a:t>
            </a:r>
            <a:r>
              <a:rPr lang="en-US" dirty="0" err="1"/>
              <a:t>masivního</a:t>
            </a:r>
            <a:r>
              <a:rPr lang="en-US" dirty="0"/>
              <a:t> </a:t>
            </a:r>
            <a:r>
              <a:rPr lang="en-US" dirty="0" err="1"/>
              <a:t>pohybu</a:t>
            </a:r>
            <a:r>
              <a:rPr lang="en-US" dirty="0"/>
              <a:t> </a:t>
            </a:r>
            <a:r>
              <a:rPr lang="en-US" dirty="0" err="1"/>
              <a:t>vzduchu</a:t>
            </a:r>
            <a:r>
              <a:rPr lang="en-US" dirty="0"/>
              <a:t>, </a:t>
            </a:r>
            <a:r>
              <a:rPr lang="en-US" dirty="0" err="1"/>
              <a:t>vlhkosti</a:t>
            </a:r>
            <a:r>
              <a:rPr lang="en-US" dirty="0"/>
              <a:t> a </a:t>
            </a:r>
            <a:r>
              <a:rPr lang="en-US" dirty="0" err="1"/>
              <a:t>energie</a:t>
            </a:r>
            <a:r>
              <a:rPr lang="en-US" dirty="0"/>
              <a:t>, </a:t>
            </a:r>
            <a:r>
              <a:rPr lang="en-US" dirty="0" err="1"/>
              <a:t>ke</a:t>
            </a:r>
            <a:r>
              <a:rPr lang="en-US" dirty="0"/>
              <a:t> </a:t>
            </a:r>
            <a:r>
              <a:rPr lang="en-US" dirty="0" err="1"/>
              <a:t>kterému</a:t>
            </a:r>
            <a:r>
              <a:rPr lang="en-US" dirty="0"/>
              <a:t> </a:t>
            </a:r>
            <a:r>
              <a:rPr lang="en-US" dirty="0" err="1"/>
              <a:t>dochází</a:t>
            </a:r>
            <a:r>
              <a:rPr lang="en-US" dirty="0"/>
              <a:t> </a:t>
            </a:r>
            <a:r>
              <a:rPr lang="en-US" dirty="0" err="1"/>
              <a:t>globálně</a:t>
            </a:r>
            <a:r>
              <a:rPr lang="en-US" dirty="0"/>
              <a:t>. </a:t>
            </a:r>
            <a:r>
              <a:rPr lang="en-US" dirty="0" err="1"/>
              <a:t>Ústředním</a:t>
            </a:r>
            <a:r>
              <a:rPr lang="en-US" dirty="0"/>
              <a:t> </a:t>
            </a:r>
            <a:r>
              <a:rPr lang="en-US" dirty="0" err="1"/>
              <a:t>rysem</a:t>
            </a:r>
            <a:r>
              <a:rPr lang="en-US" dirty="0"/>
              <a:t> </a:t>
            </a:r>
            <a:r>
              <a:rPr lang="en-US" dirty="0" err="1"/>
              <a:t>globálního</a:t>
            </a:r>
            <a:r>
              <a:rPr lang="en-US" dirty="0"/>
              <a:t> </a:t>
            </a:r>
            <a:r>
              <a:rPr lang="en-US" dirty="0" err="1"/>
              <a:t>počasí</a:t>
            </a:r>
            <a:r>
              <a:rPr lang="en-US" dirty="0"/>
              <a:t> je </a:t>
            </a:r>
            <a:r>
              <a:rPr lang="en-US" dirty="0" err="1"/>
              <a:t>přerozdělení</a:t>
            </a:r>
            <a:r>
              <a:rPr lang="en-US" dirty="0"/>
              <a:t> </a:t>
            </a:r>
            <a:r>
              <a:rPr lang="en-US" dirty="0" err="1"/>
              <a:t>sluneční</a:t>
            </a:r>
            <a:r>
              <a:rPr lang="en-US" dirty="0"/>
              <a:t> </a:t>
            </a:r>
            <a:r>
              <a:rPr lang="en-US" dirty="0" err="1"/>
              <a:t>energie</a:t>
            </a:r>
            <a:r>
              <a:rPr lang="en-US" dirty="0"/>
              <a:t>, </a:t>
            </a:r>
            <a:r>
              <a:rPr lang="en-US" dirty="0" err="1"/>
              <a:t>která</a:t>
            </a:r>
            <a:r>
              <a:rPr lang="en-US" dirty="0"/>
              <a:t> </a:t>
            </a:r>
            <a:r>
              <a:rPr lang="en-US" dirty="0" err="1"/>
              <a:t>nerovnoměrně</a:t>
            </a:r>
            <a:r>
              <a:rPr lang="en-US" dirty="0"/>
              <a:t> </a:t>
            </a:r>
            <a:r>
              <a:rPr lang="sk-SK" dirty="0"/>
              <a:t>dopadá</a:t>
            </a:r>
            <a:r>
              <a:rPr lang="en-US" dirty="0"/>
              <a:t> </a:t>
            </a:r>
            <a:r>
              <a:rPr lang="en-US" dirty="0" err="1"/>
              <a:t>na</a:t>
            </a:r>
            <a:r>
              <a:rPr lang="en-US" dirty="0"/>
              <a:t> Zemi v </a:t>
            </a:r>
            <a:r>
              <a:rPr lang="en-US" dirty="0" err="1"/>
              <a:t>různých</a:t>
            </a:r>
            <a:r>
              <a:rPr lang="en-US" dirty="0"/>
              <a:t> </a:t>
            </a:r>
            <a:r>
              <a:rPr lang="en-US" dirty="0" err="1"/>
              <a:t>zeměpisných</a:t>
            </a:r>
            <a:r>
              <a:rPr lang="en-US" dirty="0"/>
              <a:t> </a:t>
            </a:r>
            <a:r>
              <a:rPr lang="en-US" dirty="0" err="1"/>
              <a:t>šířkách</a:t>
            </a:r>
            <a:r>
              <a:rPr lang="en-US" dirty="0"/>
              <a:t> (</a:t>
            </a:r>
            <a:r>
              <a:rPr lang="en-US" dirty="0" err="1"/>
              <a:t>relativní</a:t>
            </a:r>
            <a:r>
              <a:rPr lang="en-US" dirty="0"/>
              <a:t> </a:t>
            </a:r>
            <a:r>
              <a:rPr lang="en-US" dirty="0" err="1"/>
              <a:t>vzdálenosti</a:t>
            </a:r>
            <a:r>
              <a:rPr lang="en-US" dirty="0"/>
              <a:t> od </a:t>
            </a:r>
            <a:r>
              <a:rPr lang="en-US" dirty="0" err="1"/>
              <a:t>rovníku</a:t>
            </a:r>
            <a:r>
              <a:rPr lang="en-US" dirty="0"/>
              <a:t> a </a:t>
            </a:r>
            <a:r>
              <a:rPr lang="en-US" dirty="0" err="1"/>
              <a:t>pólů</a:t>
            </a:r>
            <a:r>
              <a:rPr lang="en-US" dirty="0"/>
              <a:t>).</a:t>
            </a:r>
            <a:endParaRPr lang="sk-SK" dirty="0"/>
          </a:p>
          <a:p>
            <a:pPr rtl="0"/>
            <a:r>
              <a:rPr lang="en-US" dirty="0" err="1"/>
              <a:t>Sluneční</a:t>
            </a:r>
            <a:r>
              <a:rPr lang="en-US" dirty="0"/>
              <a:t> </a:t>
            </a:r>
            <a:r>
              <a:rPr lang="en-US" dirty="0" err="1"/>
              <a:t>světlo</a:t>
            </a:r>
            <a:r>
              <a:rPr lang="en-US" dirty="0"/>
              <a:t> a </a:t>
            </a:r>
            <a:r>
              <a:rPr lang="en-US" dirty="0" err="1"/>
              <a:t>tok</a:t>
            </a:r>
            <a:r>
              <a:rPr lang="en-US" dirty="0"/>
              <a:t> </a:t>
            </a:r>
            <a:r>
              <a:rPr lang="en-US" dirty="0" err="1"/>
              <a:t>energie</a:t>
            </a:r>
            <a:r>
              <a:rPr lang="en-US" dirty="0"/>
              <a:t> z </a:t>
            </a:r>
            <a:r>
              <a:rPr lang="en-US" dirty="0" err="1"/>
              <a:t>něj</a:t>
            </a:r>
            <a:r>
              <a:rPr lang="en-US" dirty="0"/>
              <a:t> je </a:t>
            </a:r>
            <a:r>
              <a:rPr lang="en-US" dirty="0" err="1"/>
              <a:t>nejintenzivnější</a:t>
            </a:r>
            <a:r>
              <a:rPr lang="en-US" dirty="0"/>
              <a:t> </a:t>
            </a:r>
            <a:r>
              <a:rPr lang="en-US" dirty="0" err="1"/>
              <a:t>na</a:t>
            </a:r>
            <a:r>
              <a:rPr lang="en-US" dirty="0"/>
              <a:t> </a:t>
            </a:r>
            <a:r>
              <a:rPr lang="en-US" dirty="0" err="1"/>
              <a:t>rovníku</a:t>
            </a:r>
            <a:r>
              <a:rPr lang="en-US" dirty="0"/>
              <a:t>, </a:t>
            </a:r>
            <a:r>
              <a:rPr lang="en-US" dirty="0" err="1"/>
              <a:t>protože</a:t>
            </a:r>
            <a:r>
              <a:rPr lang="en-US" dirty="0"/>
              <a:t> v </a:t>
            </a:r>
            <a:r>
              <a:rPr lang="en-US" dirty="0" err="1"/>
              <a:t>průměru</a:t>
            </a:r>
            <a:r>
              <a:rPr lang="en-US" dirty="0"/>
              <a:t> </a:t>
            </a:r>
            <a:r>
              <a:rPr lang="en-US" dirty="0" err="1"/>
              <a:t>ročních</a:t>
            </a:r>
            <a:r>
              <a:rPr lang="en-US" dirty="0"/>
              <a:t> </a:t>
            </a:r>
            <a:r>
              <a:rPr lang="en-US" dirty="0" err="1"/>
              <a:t>období</a:t>
            </a:r>
            <a:r>
              <a:rPr lang="en-US" dirty="0"/>
              <a:t> </a:t>
            </a:r>
            <a:r>
              <a:rPr lang="en-US" dirty="0" err="1"/>
              <a:t>přichází</a:t>
            </a:r>
            <a:r>
              <a:rPr lang="en-US" dirty="0"/>
              <a:t> </a:t>
            </a:r>
            <a:r>
              <a:rPr lang="en-US" dirty="0" err="1"/>
              <a:t>sluneční</a:t>
            </a:r>
            <a:r>
              <a:rPr lang="en-US" dirty="0"/>
              <a:t> </a:t>
            </a:r>
            <a:r>
              <a:rPr lang="en-US" dirty="0" err="1"/>
              <a:t>záření</a:t>
            </a:r>
            <a:r>
              <a:rPr lang="sk-SK" dirty="0"/>
              <a:t> </a:t>
            </a:r>
            <a:r>
              <a:rPr lang="en-US" dirty="0" err="1"/>
              <a:t>kolmo</a:t>
            </a:r>
            <a:r>
              <a:rPr lang="en-US" dirty="0"/>
              <a:t> </a:t>
            </a:r>
            <a:r>
              <a:rPr lang="en-US" dirty="0" err="1"/>
              <a:t>na</a:t>
            </a:r>
            <a:r>
              <a:rPr lang="en-US" dirty="0"/>
              <a:t> </a:t>
            </a:r>
            <a:r>
              <a:rPr lang="en-US" dirty="0" err="1"/>
              <a:t>zemský</a:t>
            </a:r>
            <a:r>
              <a:rPr lang="en-US" dirty="0"/>
              <a:t> </a:t>
            </a:r>
            <a:r>
              <a:rPr lang="en-US" dirty="0" err="1"/>
              <a:t>povrch</a:t>
            </a:r>
            <a:r>
              <a:rPr lang="en-US" dirty="0"/>
              <a:t> </a:t>
            </a:r>
            <a:r>
              <a:rPr lang="en-US" dirty="0" err="1"/>
              <a:t>na</a:t>
            </a:r>
            <a:r>
              <a:rPr lang="en-US" dirty="0"/>
              <a:t> </a:t>
            </a:r>
            <a:r>
              <a:rPr lang="en-US" dirty="0" err="1"/>
              <a:t>rovníku</a:t>
            </a:r>
            <a:r>
              <a:rPr lang="en-US" dirty="0"/>
              <a:t>. Se </a:t>
            </a:r>
            <a:r>
              <a:rPr lang="en-US" dirty="0" err="1"/>
              <a:t>zvyšující</a:t>
            </a:r>
            <a:r>
              <a:rPr lang="en-US" dirty="0"/>
              <a:t> se </a:t>
            </a:r>
            <a:r>
              <a:rPr lang="en-US" dirty="0" err="1"/>
              <a:t>vzdáleností</a:t>
            </a:r>
            <a:r>
              <a:rPr lang="en-US" dirty="0"/>
              <a:t> od </a:t>
            </a:r>
            <a:r>
              <a:rPr lang="en-US" dirty="0" err="1"/>
              <a:t>rovníku</a:t>
            </a:r>
            <a:r>
              <a:rPr lang="en-US" dirty="0"/>
              <a:t> (</a:t>
            </a:r>
            <a:r>
              <a:rPr lang="en-US" dirty="0" err="1"/>
              <a:t>vyšší</a:t>
            </a:r>
            <a:r>
              <a:rPr lang="en-US" dirty="0"/>
              <a:t> </a:t>
            </a:r>
            <a:r>
              <a:rPr lang="en-US" dirty="0" err="1"/>
              <a:t>zeměpisné</a:t>
            </a:r>
            <a:r>
              <a:rPr lang="en-US" dirty="0"/>
              <a:t> </a:t>
            </a:r>
            <a:r>
              <a:rPr lang="en-US" dirty="0" err="1"/>
              <a:t>šířky</a:t>
            </a:r>
            <a:r>
              <a:rPr lang="en-US" dirty="0"/>
              <a:t>) je </a:t>
            </a:r>
            <a:r>
              <a:rPr lang="en-US" dirty="0" err="1"/>
              <a:t>úhel</a:t>
            </a:r>
            <a:r>
              <a:rPr lang="en-US" dirty="0"/>
              <a:t> </a:t>
            </a:r>
            <a:r>
              <a:rPr lang="en-US" dirty="0" err="1"/>
              <a:t>stále</a:t>
            </a:r>
            <a:r>
              <a:rPr lang="en-US" dirty="0"/>
              <a:t> </a:t>
            </a:r>
            <a:r>
              <a:rPr lang="en-US" dirty="0" err="1"/>
              <a:t>šikmý</a:t>
            </a:r>
            <a:r>
              <a:rPr lang="en-US" dirty="0"/>
              <a:t> a </a:t>
            </a:r>
            <a:r>
              <a:rPr lang="en-US" dirty="0" err="1"/>
              <a:t>musí</a:t>
            </a:r>
            <a:r>
              <a:rPr lang="en-US" dirty="0"/>
              <a:t> se </a:t>
            </a:r>
            <a:r>
              <a:rPr lang="en-US" dirty="0" err="1"/>
              <a:t>procházet</a:t>
            </a:r>
            <a:r>
              <a:rPr lang="en-US" dirty="0"/>
              <a:t> </a:t>
            </a:r>
            <a:r>
              <a:rPr lang="en-US" dirty="0" err="1"/>
              <a:t>více</a:t>
            </a:r>
            <a:r>
              <a:rPr lang="en-US" dirty="0"/>
              <a:t> </a:t>
            </a:r>
            <a:r>
              <a:rPr lang="en-US" dirty="0" err="1"/>
              <a:t>atmosféry</a:t>
            </a:r>
            <a:r>
              <a:rPr lang="en-US" dirty="0"/>
              <a:t> </a:t>
            </a:r>
            <a:r>
              <a:rPr lang="en-US" dirty="0" err="1"/>
              <a:t>pohlcující</a:t>
            </a:r>
            <a:r>
              <a:rPr lang="en-US" dirty="0"/>
              <a:t> </a:t>
            </a:r>
            <a:r>
              <a:rPr lang="en-US" dirty="0" err="1"/>
              <a:t>energii</a:t>
            </a:r>
            <a:r>
              <a:rPr lang="en-US" dirty="0"/>
              <a:t>, aby se </a:t>
            </a:r>
            <a:r>
              <a:rPr lang="en-US" dirty="0" err="1"/>
              <a:t>postupně</a:t>
            </a:r>
            <a:r>
              <a:rPr lang="en-US" dirty="0"/>
              <a:t> </a:t>
            </a:r>
            <a:r>
              <a:rPr lang="en-US" dirty="0" err="1"/>
              <a:t>dostávalo</a:t>
            </a:r>
            <a:r>
              <a:rPr lang="en-US" dirty="0"/>
              <a:t> </a:t>
            </a:r>
            <a:r>
              <a:rPr lang="en-US" dirty="0" err="1"/>
              <a:t>méně</a:t>
            </a:r>
            <a:r>
              <a:rPr lang="en-US" dirty="0"/>
              <a:t> </a:t>
            </a:r>
            <a:r>
              <a:rPr lang="en-US" dirty="0" err="1"/>
              <a:t>energie</a:t>
            </a:r>
            <a:r>
              <a:rPr lang="en-US" dirty="0"/>
              <a:t> </a:t>
            </a:r>
            <a:r>
              <a:rPr lang="en-US" dirty="0" err="1"/>
              <a:t>na</a:t>
            </a:r>
            <a:r>
              <a:rPr lang="en-US" dirty="0"/>
              <a:t> </a:t>
            </a:r>
            <a:r>
              <a:rPr lang="en-US" dirty="0" err="1"/>
              <a:t>jednotku</a:t>
            </a:r>
            <a:r>
              <a:rPr lang="en-US" dirty="0"/>
              <a:t> </a:t>
            </a:r>
            <a:r>
              <a:rPr lang="en-US" dirty="0" err="1"/>
              <a:t>plochy</a:t>
            </a:r>
            <a:r>
              <a:rPr lang="en-US" dirty="0"/>
              <a:t> </a:t>
            </a:r>
            <a:r>
              <a:rPr lang="en-US" dirty="0" err="1"/>
              <a:t>zemského</a:t>
            </a:r>
            <a:r>
              <a:rPr lang="en-US" dirty="0"/>
              <a:t> </a:t>
            </a:r>
            <a:r>
              <a:rPr lang="en-US" dirty="0" err="1"/>
              <a:t>povrchu</a:t>
            </a:r>
            <a:r>
              <a:rPr lang="en-US" dirty="0"/>
              <a:t>.</a:t>
            </a:r>
            <a:r>
              <a:rPr lang="en-US" dirty="0">
                <a:solidFill>
                  <a:srgbClr val="5F6368"/>
                </a:solidFill>
                <a:effectLst/>
              </a:rPr>
              <a:t> </a:t>
            </a:r>
            <a:r>
              <a:rPr lang="en-US" dirty="0" err="1">
                <a:solidFill>
                  <a:srgbClr val="000000"/>
                </a:solidFill>
                <a:effectLst/>
              </a:rPr>
              <a:t>Čistým</a:t>
            </a:r>
            <a:r>
              <a:rPr lang="en-US" dirty="0">
                <a:solidFill>
                  <a:srgbClr val="000000"/>
                </a:solidFill>
                <a:effectLst/>
              </a:rPr>
              <a:t> </a:t>
            </a:r>
            <a:r>
              <a:rPr lang="en-US" dirty="0" err="1">
                <a:solidFill>
                  <a:srgbClr val="000000"/>
                </a:solidFill>
                <a:effectLst/>
              </a:rPr>
              <a:t>výsledkem</a:t>
            </a:r>
            <a:r>
              <a:rPr lang="en-US" dirty="0">
                <a:solidFill>
                  <a:srgbClr val="000000"/>
                </a:solidFill>
                <a:effectLst/>
              </a:rPr>
              <a:t> je, </a:t>
            </a:r>
            <a:r>
              <a:rPr lang="en-US" dirty="0" err="1">
                <a:solidFill>
                  <a:srgbClr val="000000"/>
                </a:solidFill>
                <a:effectLst/>
              </a:rPr>
              <a:t>že</a:t>
            </a:r>
            <a:r>
              <a:rPr lang="en-US" dirty="0">
                <a:solidFill>
                  <a:srgbClr val="000000"/>
                </a:solidFill>
                <a:effectLst/>
              </a:rPr>
              <a:t> </a:t>
            </a:r>
            <a:r>
              <a:rPr lang="en-US" dirty="0" err="1">
                <a:solidFill>
                  <a:srgbClr val="000000"/>
                </a:solidFill>
                <a:effectLst/>
              </a:rPr>
              <a:t>rovníkové</a:t>
            </a:r>
            <a:r>
              <a:rPr lang="en-US" dirty="0">
                <a:solidFill>
                  <a:srgbClr val="000000"/>
                </a:solidFill>
                <a:effectLst/>
              </a:rPr>
              <a:t> </a:t>
            </a:r>
            <a:r>
              <a:rPr lang="en-US" dirty="0" err="1">
                <a:solidFill>
                  <a:srgbClr val="000000"/>
                </a:solidFill>
                <a:effectLst/>
              </a:rPr>
              <a:t>oblasti</a:t>
            </a:r>
            <a:r>
              <a:rPr lang="en-US" dirty="0">
                <a:solidFill>
                  <a:srgbClr val="000000"/>
                </a:solidFill>
                <a:effectLst/>
              </a:rPr>
              <a:t> </a:t>
            </a:r>
            <a:r>
              <a:rPr lang="en-US" dirty="0" err="1">
                <a:solidFill>
                  <a:srgbClr val="000000"/>
                </a:solidFill>
                <a:effectLst/>
              </a:rPr>
              <a:t>přijímají</a:t>
            </a:r>
            <a:r>
              <a:rPr lang="en-US" dirty="0">
                <a:solidFill>
                  <a:srgbClr val="000000"/>
                </a:solidFill>
                <a:effectLst/>
              </a:rPr>
              <a:t> </a:t>
            </a:r>
            <a:r>
              <a:rPr lang="en-US" dirty="0" err="1">
                <a:solidFill>
                  <a:srgbClr val="000000"/>
                </a:solidFill>
                <a:effectLst/>
              </a:rPr>
              <a:t>mnohem</a:t>
            </a:r>
            <a:r>
              <a:rPr lang="en-US" dirty="0">
                <a:solidFill>
                  <a:srgbClr val="000000"/>
                </a:solidFill>
                <a:effectLst/>
              </a:rPr>
              <a:t> </a:t>
            </a:r>
            <a:r>
              <a:rPr lang="en-US" dirty="0" err="1">
                <a:solidFill>
                  <a:srgbClr val="000000"/>
                </a:solidFill>
                <a:effectLst/>
              </a:rPr>
              <a:t>větší</a:t>
            </a:r>
            <a:r>
              <a:rPr lang="en-US" dirty="0">
                <a:solidFill>
                  <a:srgbClr val="000000"/>
                </a:solidFill>
                <a:effectLst/>
              </a:rPr>
              <a:t> </a:t>
            </a:r>
            <a:r>
              <a:rPr lang="en-US" dirty="0" err="1">
                <a:solidFill>
                  <a:srgbClr val="000000"/>
                </a:solidFill>
                <a:effectLst/>
              </a:rPr>
              <a:t>podíl</a:t>
            </a:r>
            <a:r>
              <a:rPr lang="en-US" dirty="0">
                <a:solidFill>
                  <a:srgbClr val="000000"/>
                </a:solidFill>
                <a:effectLst/>
              </a:rPr>
              <a:t> </a:t>
            </a:r>
            <a:r>
              <a:rPr lang="en-US" dirty="0" err="1">
                <a:solidFill>
                  <a:srgbClr val="000000"/>
                </a:solidFill>
                <a:effectLst/>
              </a:rPr>
              <a:t>slunečního</a:t>
            </a:r>
            <a:r>
              <a:rPr lang="en-US" dirty="0">
                <a:solidFill>
                  <a:srgbClr val="000000"/>
                </a:solidFill>
                <a:effectLst/>
              </a:rPr>
              <a:t> </a:t>
            </a:r>
            <a:r>
              <a:rPr lang="en-US" dirty="0" err="1">
                <a:solidFill>
                  <a:srgbClr val="000000"/>
                </a:solidFill>
                <a:effectLst/>
              </a:rPr>
              <a:t>záření</a:t>
            </a:r>
            <a:r>
              <a:rPr lang="en-US" dirty="0">
                <a:solidFill>
                  <a:srgbClr val="000000"/>
                </a:solidFill>
                <a:effectLst/>
              </a:rPr>
              <a:t>, </a:t>
            </a:r>
            <a:r>
              <a:rPr lang="en-US" dirty="0" err="1">
                <a:solidFill>
                  <a:srgbClr val="000000"/>
                </a:solidFill>
                <a:effectLst/>
              </a:rPr>
              <a:t>postupně</a:t>
            </a:r>
            <a:r>
              <a:rPr lang="en-US" dirty="0">
                <a:solidFill>
                  <a:srgbClr val="000000"/>
                </a:solidFill>
                <a:effectLst/>
              </a:rPr>
              <a:t> se </a:t>
            </a:r>
            <a:r>
              <a:rPr lang="en-US" dirty="0" err="1">
                <a:solidFill>
                  <a:srgbClr val="000000"/>
                </a:solidFill>
                <a:effectLst/>
              </a:rPr>
              <a:t>jich</a:t>
            </a:r>
            <a:r>
              <a:rPr lang="en-US" dirty="0">
                <a:solidFill>
                  <a:srgbClr val="000000"/>
                </a:solidFill>
                <a:effectLst/>
              </a:rPr>
              <a:t> </a:t>
            </a:r>
            <a:r>
              <a:rPr lang="en-US" dirty="0" err="1">
                <a:solidFill>
                  <a:srgbClr val="000000"/>
                </a:solidFill>
                <a:effectLst/>
              </a:rPr>
              <a:t>dostává</a:t>
            </a:r>
            <a:r>
              <a:rPr lang="en-US" dirty="0">
                <a:solidFill>
                  <a:srgbClr val="000000"/>
                </a:solidFill>
                <a:effectLst/>
              </a:rPr>
              <a:t> </a:t>
            </a:r>
            <a:r>
              <a:rPr lang="en-US" dirty="0" err="1">
                <a:solidFill>
                  <a:srgbClr val="000000"/>
                </a:solidFill>
                <a:effectLst/>
              </a:rPr>
              <a:t>dále</a:t>
            </a:r>
            <a:r>
              <a:rPr lang="en-US" dirty="0">
                <a:solidFill>
                  <a:srgbClr val="000000"/>
                </a:solidFill>
                <a:effectLst/>
              </a:rPr>
              <a:t> od </a:t>
            </a:r>
            <a:r>
              <a:rPr lang="en-US" dirty="0" err="1">
                <a:solidFill>
                  <a:srgbClr val="000000"/>
                </a:solidFill>
                <a:effectLst/>
              </a:rPr>
              <a:t>rovníku</a:t>
            </a:r>
            <a:r>
              <a:rPr lang="en-US" dirty="0">
                <a:solidFill>
                  <a:srgbClr val="000000"/>
                </a:solidFill>
                <a:effectLst/>
              </a:rPr>
              <a:t> a </a:t>
            </a:r>
            <a:r>
              <a:rPr lang="en-US" dirty="0" err="1">
                <a:solidFill>
                  <a:srgbClr val="000000"/>
                </a:solidFill>
                <a:effectLst/>
              </a:rPr>
              <a:t>póly</a:t>
            </a:r>
            <a:r>
              <a:rPr lang="en-US" dirty="0">
                <a:solidFill>
                  <a:srgbClr val="000000"/>
                </a:solidFill>
                <a:effectLst/>
              </a:rPr>
              <a:t> </a:t>
            </a:r>
            <a:r>
              <a:rPr lang="en-US" dirty="0" err="1">
                <a:solidFill>
                  <a:srgbClr val="000000"/>
                </a:solidFill>
                <a:effectLst/>
              </a:rPr>
              <a:t>dostávají</a:t>
            </a:r>
            <a:r>
              <a:rPr lang="en-US" dirty="0">
                <a:solidFill>
                  <a:srgbClr val="000000"/>
                </a:solidFill>
                <a:effectLst/>
              </a:rPr>
              <a:t> </a:t>
            </a:r>
            <a:r>
              <a:rPr lang="en-US" dirty="0" err="1">
                <a:solidFill>
                  <a:srgbClr val="000000"/>
                </a:solidFill>
                <a:effectLst/>
              </a:rPr>
              <a:t>poměrně</a:t>
            </a:r>
            <a:r>
              <a:rPr lang="en-US" dirty="0">
                <a:solidFill>
                  <a:srgbClr val="000000"/>
                </a:solidFill>
                <a:effectLst/>
              </a:rPr>
              <a:t> </a:t>
            </a:r>
            <a:r>
              <a:rPr lang="en-US" dirty="0" err="1">
                <a:solidFill>
                  <a:srgbClr val="000000"/>
                </a:solidFill>
                <a:effectLst/>
              </a:rPr>
              <a:t>malé</a:t>
            </a:r>
            <a:r>
              <a:rPr lang="en-US" dirty="0">
                <a:solidFill>
                  <a:srgbClr val="000000"/>
                </a:solidFill>
                <a:effectLst/>
              </a:rPr>
              <a:t> </a:t>
            </a:r>
            <a:r>
              <a:rPr lang="en-US" dirty="0" err="1">
                <a:solidFill>
                  <a:srgbClr val="000000"/>
                </a:solidFill>
                <a:effectLst/>
              </a:rPr>
              <a:t>množství</a:t>
            </a:r>
            <a:r>
              <a:rPr lang="en-US" dirty="0">
                <a:solidFill>
                  <a:srgbClr val="000000"/>
                </a:solidFill>
                <a:effectLst/>
              </a:rPr>
              <a:t>.</a:t>
            </a:r>
            <a:r>
              <a:rPr lang="sk-SK" dirty="0">
                <a:solidFill>
                  <a:srgbClr val="000000"/>
                </a:solidFill>
                <a:effectLst/>
              </a:rPr>
              <a:t> Přebytečná tepelná energie v rovníkových oblastech způsobuje stoupání vzduchu. Vzduch přestává stoupat, když dosáhne stratosféry, protože ve stratosféře se vzduch s vyšší nadmořskou výškou otepluje. Jak horký rovníkový vzduch stoupá v troposféře, ochlazuje se expanzí a ztrátou vody a poté znovu klesá. Vzory cirkulace vzduchu, ve kterých k tomu dochází, se nazývají Hadleyovy buňky.</a:t>
            </a:r>
            <a:endParaRPr lang="en-US" dirty="0">
              <a:solidFill>
                <a:srgbClr val="000000"/>
              </a:solidFill>
              <a:effectLst/>
            </a:endParaRPr>
          </a:p>
          <a:p>
            <a:endParaRPr lang="sk-SK" dirty="0"/>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58</a:t>
            </a:fld>
            <a:endParaRPr lang="cs-CZ" altLang="cs-CZ"/>
          </a:p>
        </p:txBody>
      </p:sp>
    </p:spTree>
    <p:extLst>
      <p:ext uri="{BB962C8B-B14F-4D97-AF65-F5344CB8AC3E}">
        <p14:creationId xmlns:p14="http://schemas.microsoft.com/office/powerpoint/2010/main" val="19428991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k-SK" dirty="0">
                <a:solidFill>
                  <a:srgbClr val="000000"/>
                </a:solidFill>
                <a:effectLst/>
              </a:rPr>
              <a:t>Jak horký rovníkový vzduch stoupá v troposféře, ochlazuje se expanzí a ztrátou vody a poté znovu klesá. Vzory cirkulace vzduchu, ve kterých k tomu dochází, se nazývají Hadleyovy buňky.</a:t>
            </a:r>
            <a:endParaRPr lang="en-US"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59</a:t>
            </a:fld>
            <a:endParaRPr lang="cs-CZ" altLang="cs-CZ"/>
          </a:p>
        </p:txBody>
      </p:sp>
    </p:spTree>
    <p:extLst>
      <p:ext uri="{BB962C8B-B14F-4D97-AF65-F5344CB8AC3E}">
        <p14:creationId xmlns:p14="http://schemas.microsoft.com/office/powerpoint/2010/main" val="159349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err="1">
                <a:solidFill>
                  <a:srgbClr val="000000"/>
                </a:solidFill>
                <a:effectLst/>
              </a:rPr>
              <a:t>Vzduch</a:t>
            </a:r>
            <a:r>
              <a:rPr lang="en-US" dirty="0">
                <a:solidFill>
                  <a:srgbClr val="000000"/>
                </a:solidFill>
                <a:effectLst/>
              </a:rPr>
              <a:t> v </a:t>
            </a:r>
            <a:r>
              <a:rPr lang="en-US" dirty="0" err="1">
                <a:solidFill>
                  <a:srgbClr val="000000"/>
                </a:solidFill>
                <a:effectLst/>
              </a:rPr>
              <a:t>Hadleyových</a:t>
            </a:r>
            <a:r>
              <a:rPr lang="en-US" dirty="0">
                <a:solidFill>
                  <a:srgbClr val="000000"/>
                </a:solidFill>
                <a:effectLst/>
              </a:rPr>
              <a:t> </a:t>
            </a:r>
            <a:r>
              <a:rPr lang="en-US" dirty="0" err="1">
                <a:solidFill>
                  <a:srgbClr val="000000"/>
                </a:solidFill>
                <a:effectLst/>
              </a:rPr>
              <a:t>buňkách</a:t>
            </a:r>
            <a:r>
              <a:rPr lang="en-US" dirty="0">
                <a:solidFill>
                  <a:srgbClr val="000000"/>
                </a:solidFill>
                <a:effectLst/>
              </a:rPr>
              <a:t> se </a:t>
            </a:r>
            <a:r>
              <a:rPr lang="en-US" dirty="0" err="1">
                <a:solidFill>
                  <a:srgbClr val="000000"/>
                </a:solidFill>
                <a:effectLst/>
              </a:rPr>
              <a:t>nepohybuje</a:t>
            </a:r>
            <a:r>
              <a:rPr lang="en-US" dirty="0">
                <a:solidFill>
                  <a:srgbClr val="000000"/>
                </a:solidFill>
                <a:effectLst/>
              </a:rPr>
              <a:t> </a:t>
            </a:r>
            <a:r>
              <a:rPr lang="en-US" dirty="0" err="1">
                <a:solidFill>
                  <a:srgbClr val="000000"/>
                </a:solidFill>
                <a:effectLst/>
              </a:rPr>
              <a:t>přímo</a:t>
            </a:r>
            <a:r>
              <a:rPr lang="en-US" dirty="0">
                <a:solidFill>
                  <a:srgbClr val="000000"/>
                </a:solidFill>
                <a:effectLst/>
              </a:rPr>
              <a:t> </a:t>
            </a:r>
            <a:r>
              <a:rPr lang="en-US" dirty="0" err="1">
                <a:solidFill>
                  <a:srgbClr val="000000"/>
                </a:solidFill>
                <a:effectLst/>
              </a:rPr>
              <a:t>na</a:t>
            </a:r>
            <a:r>
              <a:rPr lang="en-US" dirty="0">
                <a:solidFill>
                  <a:srgbClr val="000000"/>
                </a:solidFill>
                <a:effectLst/>
              </a:rPr>
              <a:t> sever a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jih</a:t>
            </a:r>
            <a:r>
              <a:rPr lang="en-US" dirty="0">
                <a:solidFill>
                  <a:srgbClr val="000000"/>
                </a:solidFill>
                <a:effectLst/>
              </a:rPr>
              <a:t>, ale je </a:t>
            </a:r>
            <a:r>
              <a:rPr lang="en-US" dirty="0" err="1">
                <a:solidFill>
                  <a:srgbClr val="000000"/>
                </a:solidFill>
                <a:effectLst/>
              </a:rPr>
              <a:t>vychýlen</a:t>
            </a:r>
            <a:r>
              <a:rPr lang="en-US" dirty="0">
                <a:solidFill>
                  <a:srgbClr val="000000"/>
                </a:solidFill>
                <a:effectLst/>
              </a:rPr>
              <a:t> </a:t>
            </a:r>
            <a:r>
              <a:rPr lang="en-US" dirty="0" err="1">
                <a:solidFill>
                  <a:srgbClr val="000000"/>
                </a:solidFill>
                <a:effectLst/>
              </a:rPr>
              <a:t>rotací</a:t>
            </a:r>
            <a:r>
              <a:rPr lang="en-US" dirty="0">
                <a:solidFill>
                  <a:srgbClr val="000000"/>
                </a:solidFill>
                <a:effectLst/>
              </a:rPr>
              <a:t> </a:t>
            </a:r>
            <a:r>
              <a:rPr lang="en-US" dirty="0" err="1">
                <a:solidFill>
                  <a:srgbClr val="000000"/>
                </a:solidFill>
                <a:effectLst/>
              </a:rPr>
              <a:t>Země</a:t>
            </a:r>
            <a:r>
              <a:rPr lang="en-US" dirty="0">
                <a:solidFill>
                  <a:srgbClr val="000000"/>
                </a:solidFill>
                <a:effectLst/>
              </a:rPr>
              <a:t> a </a:t>
            </a:r>
            <a:r>
              <a:rPr lang="en-US" dirty="0" err="1">
                <a:solidFill>
                  <a:srgbClr val="000000"/>
                </a:solidFill>
                <a:effectLst/>
              </a:rPr>
              <a:t>kontaktem</a:t>
            </a:r>
            <a:r>
              <a:rPr lang="en-US" dirty="0">
                <a:solidFill>
                  <a:srgbClr val="000000"/>
                </a:solidFill>
                <a:effectLst/>
              </a:rPr>
              <a:t> s </a:t>
            </a:r>
            <a:r>
              <a:rPr lang="en-US" dirty="0" err="1">
                <a:solidFill>
                  <a:srgbClr val="000000"/>
                </a:solidFill>
                <a:effectLst/>
              </a:rPr>
              <a:t>rotující</a:t>
            </a:r>
            <a:r>
              <a:rPr lang="en-US" dirty="0">
                <a:solidFill>
                  <a:srgbClr val="000000"/>
                </a:solidFill>
                <a:effectLst/>
              </a:rPr>
              <a:t> </a:t>
            </a:r>
            <a:r>
              <a:rPr lang="en-US" dirty="0" err="1">
                <a:solidFill>
                  <a:srgbClr val="000000"/>
                </a:solidFill>
                <a:effectLst/>
              </a:rPr>
              <a:t>Zemí</a:t>
            </a:r>
            <a:r>
              <a:rPr lang="sk-SK" dirty="0">
                <a:solidFill>
                  <a:srgbClr val="000000"/>
                </a:solidFill>
                <a:effectLst/>
              </a:rPr>
              <a:t>. </a:t>
            </a:r>
            <a:endParaRPr lang="en-US"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60</a:t>
            </a:fld>
            <a:endParaRPr lang="cs-CZ" altLang="cs-CZ"/>
          </a:p>
        </p:txBody>
      </p:sp>
    </p:spTree>
    <p:extLst>
      <p:ext uri="{BB962C8B-B14F-4D97-AF65-F5344CB8AC3E}">
        <p14:creationId xmlns:p14="http://schemas.microsoft.com/office/powerpoint/2010/main" val="30585381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err="1">
                <a:solidFill>
                  <a:srgbClr val="000000"/>
                </a:solidFill>
                <a:effectLst/>
              </a:rPr>
              <a:t>Coriolisův</a:t>
            </a:r>
            <a:r>
              <a:rPr lang="en-US" dirty="0">
                <a:solidFill>
                  <a:srgbClr val="000000"/>
                </a:solidFill>
                <a:effectLst/>
              </a:rPr>
              <a:t> </a:t>
            </a:r>
            <a:r>
              <a:rPr lang="en-US" dirty="0" err="1">
                <a:solidFill>
                  <a:srgbClr val="000000"/>
                </a:solidFill>
                <a:effectLst/>
              </a:rPr>
              <a:t>efekt</a:t>
            </a:r>
            <a:r>
              <a:rPr lang="en-US" dirty="0">
                <a:solidFill>
                  <a:srgbClr val="000000"/>
                </a:solidFill>
                <a:effectLst/>
              </a:rPr>
              <a:t>, </a:t>
            </a:r>
            <a:r>
              <a:rPr lang="en-US" dirty="0" err="1">
                <a:solidFill>
                  <a:srgbClr val="000000"/>
                </a:solidFill>
                <a:effectLst/>
              </a:rPr>
              <a:t>má</a:t>
            </a:r>
            <a:r>
              <a:rPr lang="en-US" dirty="0">
                <a:solidFill>
                  <a:srgbClr val="000000"/>
                </a:solidFill>
                <a:effectLst/>
              </a:rPr>
              <a:t> za </a:t>
            </a:r>
            <a:r>
              <a:rPr lang="en-US" dirty="0" err="1">
                <a:solidFill>
                  <a:srgbClr val="000000"/>
                </a:solidFill>
                <a:effectLst/>
              </a:rPr>
              <a:t>následek</a:t>
            </a:r>
            <a:r>
              <a:rPr lang="en-US" dirty="0">
                <a:solidFill>
                  <a:srgbClr val="000000"/>
                </a:solidFill>
                <a:effectLst/>
              </a:rPr>
              <a:t> </a:t>
            </a:r>
            <a:r>
              <a:rPr lang="en-US" dirty="0" err="1">
                <a:solidFill>
                  <a:srgbClr val="000000"/>
                </a:solidFill>
                <a:effectLst/>
              </a:rPr>
              <a:t>spirálovité</a:t>
            </a:r>
            <a:r>
              <a:rPr lang="en-US" dirty="0">
                <a:solidFill>
                  <a:srgbClr val="000000"/>
                </a:solidFill>
                <a:effectLst/>
              </a:rPr>
              <a:t> </a:t>
            </a:r>
            <a:r>
              <a:rPr lang="en-US" dirty="0" err="1">
                <a:solidFill>
                  <a:srgbClr val="000000"/>
                </a:solidFill>
                <a:effectLst/>
              </a:rPr>
              <a:t>proudění</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a:t>
            </a:r>
            <a:r>
              <a:rPr lang="en-US" dirty="0" err="1">
                <a:solidFill>
                  <a:srgbClr val="000000"/>
                </a:solidFill>
                <a:effectLst/>
              </a:rPr>
              <a:t>které</a:t>
            </a:r>
            <a:r>
              <a:rPr lang="en-US" dirty="0">
                <a:solidFill>
                  <a:srgbClr val="000000"/>
                </a:solidFill>
                <a:effectLst/>
              </a:rPr>
              <a:t> se v </a:t>
            </a:r>
            <a:r>
              <a:rPr lang="en-US" dirty="0" err="1">
                <a:solidFill>
                  <a:srgbClr val="000000"/>
                </a:solidFill>
                <a:effectLst/>
              </a:rPr>
              <a:t>závislosti</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směru</a:t>
            </a:r>
            <a:r>
              <a:rPr lang="en-US" dirty="0">
                <a:solidFill>
                  <a:srgbClr val="000000"/>
                </a:solidFill>
                <a:effectLst/>
              </a:rPr>
              <a:t> </a:t>
            </a:r>
            <a:r>
              <a:rPr lang="en-US" dirty="0" err="1">
                <a:solidFill>
                  <a:srgbClr val="000000"/>
                </a:solidFill>
                <a:effectLst/>
              </a:rPr>
              <a:t>otáčení</a:t>
            </a:r>
            <a:r>
              <a:rPr lang="en-US" dirty="0">
                <a:solidFill>
                  <a:srgbClr val="000000"/>
                </a:solidFill>
                <a:effectLst/>
              </a:rPr>
              <a:t> </a:t>
            </a:r>
            <a:r>
              <a:rPr lang="en-US" dirty="0" err="1">
                <a:solidFill>
                  <a:srgbClr val="000000"/>
                </a:solidFill>
                <a:effectLst/>
              </a:rPr>
              <a:t>nazývá</a:t>
            </a:r>
            <a:r>
              <a:rPr lang="en-US" dirty="0">
                <a:solidFill>
                  <a:srgbClr val="000000"/>
                </a:solidFill>
                <a:effectLst/>
              </a:rPr>
              <a:t> </a:t>
            </a:r>
            <a:r>
              <a:rPr lang="en-US" dirty="0" err="1">
                <a:solidFill>
                  <a:srgbClr val="000000"/>
                </a:solidFill>
                <a:effectLst/>
              </a:rPr>
              <a:t>cyklonální</a:t>
            </a:r>
            <a:r>
              <a:rPr lang="en-US" dirty="0">
                <a:solidFill>
                  <a:srgbClr val="000000"/>
                </a:solidFill>
                <a:effectLst/>
              </a:rPr>
              <a:t> </a:t>
            </a:r>
            <a:r>
              <a:rPr lang="en-US" dirty="0" err="1">
                <a:solidFill>
                  <a:srgbClr val="000000"/>
                </a:solidFill>
                <a:effectLst/>
              </a:rPr>
              <a:t>nebo</a:t>
            </a:r>
            <a:r>
              <a:rPr lang="en-US" dirty="0">
                <a:solidFill>
                  <a:srgbClr val="000000"/>
                </a:solidFill>
                <a:effectLst/>
              </a:rPr>
              <a:t> </a:t>
            </a:r>
            <a:r>
              <a:rPr lang="en-US" dirty="0" err="1">
                <a:solidFill>
                  <a:srgbClr val="000000"/>
                </a:solidFill>
                <a:effectLst/>
              </a:rPr>
              <a:t>anticyklonální</a:t>
            </a:r>
            <a:r>
              <a:rPr lang="en-US" dirty="0">
                <a:solidFill>
                  <a:srgbClr val="000000"/>
                </a:solidFill>
                <a:effectLst/>
              </a:rPr>
              <a:t>. Ty </a:t>
            </a:r>
            <a:r>
              <a:rPr lang="en-US" dirty="0" err="1">
                <a:solidFill>
                  <a:srgbClr val="000000"/>
                </a:solidFill>
                <a:effectLst/>
              </a:rPr>
              <a:t>vedou</a:t>
            </a:r>
            <a:r>
              <a:rPr lang="en-US" dirty="0">
                <a:solidFill>
                  <a:srgbClr val="000000"/>
                </a:solidFill>
                <a:effectLst/>
              </a:rPr>
              <a:t> k </a:t>
            </a:r>
            <a:r>
              <a:rPr lang="en-US" dirty="0" err="1">
                <a:solidFill>
                  <a:srgbClr val="000000"/>
                </a:solidFill>
                <a:effectLst/>
              </a:rPr>
              <a:t>různým</a:t>
            </a:r>
            <a:r>
              <a:rPr lang="en-US" dirty="0">
                <a:solidFill>
                  <a:srgbClr val="000000"/>
                </a:solidFill>
                <a:effectLst/>
              </a:rPr>
              <a:t> </a:t>
            </a:r>
            <a:r>
              <a:rPr lang="en-US" dirty="0" err="1">
                <a:solidFill>
                  <a:srgbClr val="000000"/>
                </a:solidFill>
                <a:effectLst/>
              </a:rPr>
              <a:t>směrům</a:t>
            </a:r>
            <a:r>
              <a:rPr lang="en-US" dirty="0">
                <a:solidFill>
                  <a:srgbClr val="000000"/>
                </a:solidFill>
                <a:effectLst/>
              </a:rPr>
              <a:t> </a:t>
            </a:r>
            <a:r>
              <a:rPr lang="en-US" dirty="0" err="1">
                <a:solidFill>
                  <a:srgbClr val="000000"/>
                </a:solidFill>
                <a:effectLst/>
              </a:rPr>
              <a:t>převládajících</a:t>
            </a:r>
            <a:r>
              <a:rPr lang="en-US" dirty="0">
                <a:solidFill>
                  <a:srgbClr val="000000"/>
                </a:solidFill>
                <a:effectLst/>
              </a:rPr>
              <a:t> </a:t>
            </a:r>
            <a:r>
              <a:rPr lang="en-US" dirty="0" err="1">
                <a:solidFill>
                  <a:srgbClr val="000000"/>
                </a:solidFill>
                <a:effectLst/>
              </a:rPr>
              <a:t>větrů</a:t>
            </a:r>
            <a:r>
              <a:rPr lang="en-US" dirty="0">
                <a:solidFill>
                  <a:srgbClr val="000000"/>
                </a:solidFill>
                <a:effectLst/>
              </a:rPr>
              <a:t> v </a:t>
            </a:r>
            <a:r>
              <a:rPr lang="en-US" dirty="0" err="1">
                <a:solidFill>
                  <a:srgbClr val="000000"/>
                </a:solidFill>
                <a:effectLst/>
              </a:rPr>
              <a:t>závislosti</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zeměpisné</a:t>
            </a:r>
            <a:r>
              <a:rPr lang="en-US" dirty="0">
                <a:solidFill>
                  <a:srgbClr val="000000"/>
                </a:solidFill>
                <a:effectLst/>
              </a:rPr>
              <a:t> </a:t>
            </a:r>
            <a:r>
              <a:rPr lang="en-US" dirty="0" err="1">
                <a:solidFill>
                  <a:srgbClr val="000000"/>
                </a:solidFill>
                <a:effectLst/>
              </a:rPr>
              <a:t>šířce</a:t>
            </a:r>
            <a:r>
              <a:rPr lang="en-US" dirty="0">
                <a:solidFill>
                  <a:srgbClr val="000000"/>
                </a:solidFill>
                <a:effectLst/>
              </a:rPr>
              <a:t>. Hranice </a:t>
            </a:r>
            <a:r>
              <a:rPr lang="en-US" dirty="0" err="1">
                <a:solidFill>
                  <a:srgbClr val="000000"/>
                </a:solidFill>
                <a:effectLst/>
              </a:rPr>
              <a:t>mezi</a:t>
            </a:r>
            <a:r>
              <a:rPr lang="en-US" dirty="0">
                <a:solidFill>
                  <a:srgbClr val="000000"/>
                </a:solidFill>
                <a:effectLst/>
              </a:rPr>
              <a:t> </a:t>
            </a:r>
            <a:r>
              <a:rPr lang="en-US" dirty="0" err="1">
                <a:solidFill>
                  <a:srgbClr val="000000"/>
                </a:solidFill>
                <a:effectLst/>
              </a:rPr>
              <a:t>mohutnými</a:t>
            </a:r>
            <a:r>
              <a:rPr lang="en-US" dirty="0">
                <a:solidFill>
                  <a:srgbClr val="000000"/>
                </a:solidFill>
                <a:effectLst/>
              </a:rPr>
              <a:t> </a:t>
            </a:r>
            <a:r>
              <a:rPr lang="en-US" dirty="0" err="1">
                <a:solidFill>
                  <a:srgbClr val="000000"/>
                </a:solidFill>
                <a:effectLst/>
              </a:rPr>
              <a:t>tělesy</a:t>
            </a:r>
            <a:r>
              <a:rPr lang="en-US" dirty="0">
                <a:solidFill>
                  <a:srgbClr val="000000"/>
                </a:solidFill>
                <a:effectLst/>
              </a:rPr>
              <a:t> </a:t>
            </a:r>
            <a:r>
              <a:rPr lang="en-US" dirty="0" err="1">
                <a:solidFill>
                  <a:srgbClr val="000000"/>
                </a:solidFill>
                <a:effectLst/>
              </a:rPr>
              <a:t>cirkulujícího</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se v </a:t>
            </a:r>
            <a:r>
              <a:rPr lang="en-US" dirty="0" err="1">
                <a:solidFill>
                  <a:srgbClr val="000000"/>
                </a:solidFill>
                <a:effectLst/>
              </a:rPr>
              <a:t>průběhu</a:t>
            </a:r>
            <a:r>
              <a:rPr lang="en-US" dirty="0">
                <a:solidFill>
                  <a:srgbClr val="000000"/>
                </a:solidFill>
                <a:effectLst/>
              </a:rPr>
              <a:t> </a:t>
            </a:r>
            <a:r>
              <a:rPr lang="en-US" dirty="0" err="1">
                <a:solidFill>
                  <a:srgbClr val="000000"/>
                </a:solidFill>
                <a:effectLst/>
              </a:rPr>
              <a:t>času</a:t>
            </a:r>
            <a:r>
              <a:rPr lang="en-US" dirty="0">
                <a:solidFill>
                  <a:srgbClr val="000000"/>
                </a:solidFill>
                <a:effectLst/>
              </a:rPr>
              <a:t> a </a:t>
            </a:r>
            <a:r>
              <a:rPr lang="en-US" dirty="0" err="1">
                <a:solidFill>
                  <a:srgbClr val="000000"/>
                </a:solidFill>
                <a:effectLst/>
              </a:rPr>
              <a:t>sezóny</a:t>
            </a:r>
            <a:r>
              <a:rPr lang="en-US" dirty="0">
                <a:solidFill>
                  <a:srgbClr val="000000"/>
                </a:solidFill>
                <a:effectLst/>
              </a:rPr>
              <a:t> </a:t>
            </a:r>
            <a:r>
              <a:rPr lang="en-US" dirty="0" err="1">
                <a:solidFill>
                  <a:srgbClr val="000000"/>
                </a:solidFill>
                <a:effectLst/>
              </a:rPr>
              <a:t>výrazně</a:t>
            </a:r>
            <a:r>
              <a:rPr lang="en-US" dirty="0">
                <a:solidFill>
                  <a:srgbClr val="000000"/>
                </a:solidFill>
                <a:effectLst/>
              </a:rPr>
              <a:t> </a:t>
            </a:r>
            <a:r>
              <a:rPr lang="en-US" dirty="0" err="1">
                <a:solidFill>
                  <a:srgbClr val="000000"/>
                </a:solidFill>
                <a:effectLst/>
              </a:rPr>
              <a:t>posouvají</a:t>
            </a:r>
            <a:r>
              <a:rPr lang="en-US" dirty="0">
                <a:solidFill>
                  <a:srgbClr val="000000"/>
                </a:solidFill>
                <a:effectLst/>
              </a:rPr>
              <a:t>, </a:t>
            </a:r>
            <a:r>
              <a:rPr lang="en-US" dirty="0" err="1">
                <a:solidFill>
                  <a:srgbClr val="000000"/>
                </a:solidFill>
                <a:effectLst/>
              </a:rPr>
              <a:t>což</a:t>
            </a:r>
            <a:r>
              <a:rPr lang="en-US" dirty="0">
                <a:solidFill>
                  <a:srgbClr val="000000"/>
                </a:solidFill>
                <a:effectLst/>
              </a:rPr>
              <a:t> </a:t>
            </a:r>
            <a:r>
              <a:rPr lang="en-US" dirty="0" err="1">
                <a:solidFill>
                  <a:srgbClr val="000000"/>
                </a:solidFill>
                <a:effectLst/>
              </a:rPr>
              <a:t>má</a:t>
            </a:r>
            <a:r>
              <a:rPr lang="en-US" dirty="0">
                <a:solidFill>
                  <a:srgbClr val="000000"/>
                </a:solidFill>
                <a:effectLst/>
              </a:rPr>
              <a:t> za </a:t>
            </a:r>
            <a:r>
              <a:rPr lang="en-US" dirty="0" err="1">
                <a:solidFill>
                  <a:srgbClr val="000000"/>
                </a:solidFill>
                <a:effectLst/>
              </a:rPr>
              <a:t>následek</a:t>
            </a:r>
            <a:r>
              <a:rPr lang="en-US" dirty="0">
                <a:solidFill>
                  <a:srgbClr val="000000"/>
                </a:solidFill>
                <a:effectLst/>
              </a:rPr>
              <a:t> </a:t>
            </a:r>
            <a:r>
              <a:rPr lang="en-US" dirty="0" err="1">
                <a:solidFill>
                  <a:srgbClr val="000000"/>
                </a:solidFill>
                <a:effectLst/>
              </a:rPr>
              <a:t>významnou</a:t>
            </a:r>
            <a:r>
              <a:rPr lang="en-US" dirty="0">
                <a:solidFill>
                  <a:srgbClr val="000000"/>
                </a:solidFill>
                <a:effectLst/>
              </a:rPr>
              <a:t> </a:t>
            </a:r>
            <a:r>
              <a:rPr lang="en-US" dirty="0" err="1">
                <a:solidFill>
                  <a:srgbClr val="000000"/>
                </a:solidFill>
                <a:effectLst/>
              </a:rPr>
              <a:t>nestabilitu</a:t>
            </a:r>
            <a:r>
              <a:rPr lang="en-US" dirty="0">
                <a:solidFill>
                  <a:srgbClr val="000000"/>
                </a:solidFill>
                <a:effectLst/>
              </a:rPr>
              <a:t> </a:t>
            </a:r>
            <a:r>
              <a:rPr lang="en-US" dirty="0" err="1">
                <a:solidFill>
                  <a:srgbClr val="000000"/>
                </a:solidFill>
                <a:effectLst/>
              </a:rPr>
              <a:t>počasí</a:t>
            </a:r>
            <a:r>
              <a:rPr lang="en-US" dirty="0">
                <a:solidFill>
                  <a:srgbClr val="000000"/>
                </a:solidFill>
                <a:effectLst/>
              </a:rPr>
              <a:t>.</a:t>
            </a:r>
            <a:endParaRPr lang="sk-SK" dirty="0">
              <a:solidFill>
                <a:srgbClr val="000000"/>
              </a:solidFill>
              <a:effectLst/>
            </a:endParaRPr>
          </a:p>
          <a:p>
            <a:pPr rtl="0"/>
            <a:endParaRPr lang="en-US"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61</a:t>
            </a:fld>
            <a:endParaRPr lang="cs-CZ" altLang="cs-CZ"/>
          </a:p>
        </p:txBody>
      </p:sp>
    </p:spTree>
    <p:extLst>
      <p:ext uri="{BB962C8B-B14F-4D97-AF65-F5344CB8AC3E}">
        <p14:creationId xmlns:p14="http://schemas.microsoft.com/office/powerpoint/2010/main" val="29852273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solidFill>
                  <a:srgbClr val="000000"/>
                </a:solidFill>
                <a:effectLst/>
              </a:rPr>
              <a:t>Pohyb</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v </a:t>
            </a:r>
            <a:r>
              <a:rPr lang="en-US" dirty="0" err="1">
                <a:solidFill>
                  <a:srgbClr val="000000"/>
                </a:solidFill>
                <a:effectLst/>
              </a:rPr>
              <a:t>Hadleyových</a:t>
            </a:r>
            <a:r>
              <a:rPr lang="en-US" dirty="0">
                <a:solidFill>
                  <a:srgbClr val="000000"/>
                </a:solidFill>
                <a:effectLst/>
              </a:rPr>
              <a:t> </a:t>
            </a:r>
            <a:r>
              <a:rPr lang="en-US" dirty="0" err="1">
                <a:solidFill>
                  <a:srgbClr val="000000"/>
                </a:solidFill>
                <a:effectLst/>
              </a:rPr>
              <a:t>buňkách</a:t>
            </a:r>
            <a:r>
              <a:rPr lang="en-US" dirty="0">
                <a:solidFill>
                  <a:srgbClr val="000000"/>
                </a:solidFill>
                <a:effectLst/>
              </a:rPr>
              <a:t> v </a:t>
            </a:r>
            <a:r>
              <a:rPr lang="en-US" dirty="0" err="1">
                <a:solidFill>
                  <a:srgbClr val="000000"/>
                </a:solidFill>
                <a:effectLst/>
              </a:rPr>
              <a:t>kombinaci</a:t>
            </a:r>
            <a:r>
              <a:rPr lang="en-US" dirty="0">
                <a:solidFill>
                  <a:srgbClr val="000000"/>
                </a:solidFill>
                <a:effectLst/>
              </a:rPr>
              <a:t> s </a:t>
            </a:r>
            <a:r>
              <a:rPr lang="en-US" dirty="0" err="1">
                <a:solidFill>
                  <a:srgbClr val="000000"/>
                </a:solidFill>
                <a:effectLst/>
              </a:rPr>
              <a:t>jinými</a:t>
            </a:r>
            <a:r>
              <a:rPr lang="en-US" dirty="0">
                <a:solidFill>
                  <a:srgbClr val="000000"/>
                </a:solidFill>
                <a:effectLst/>
              </a:rPr>
              <a:t> </a:t>
            </a:r>
            <a:r>
              <a:rPr lang="en-US" dirty="0" err="1">
                <a:solidFill>
                  <a:srgbClr val="000000"/>
                </a:solidFill>
                <a:effectLst/>
              </a:rPr>
              <a:t>atmosférickými</a:t>
            </a:r>
            <a:r>
              <a:rPr lang="en-US" dirty="0">
                <a:solidFill>
                  <a:srgbClr val="000000"/>
                </a:solidFill>
                <a:effectLst/>
              </a:rPr>
              <a:t> </a:t>
            </a:r>
            <a:r>
              <a:rPr lang="en-US" dirty="0" err="1">
                <a:solidFill>
                  <a:srgbClr val="000000"/>
                </a:solidFill>
                <a:effectLst/>
              </a:rPr>
              <a:t>jevy</a:t>
            </a:r>
            <a:r>
              <a:rPr lang="en-US" dirty="0">
                <a:solidFill>
                  <a:srgbClr val="000000"/>
                </a:solidFill>
                <a:effectLst/>
              </a:rPr>
              <a:t> </a:t>
            </a:r>
            <a:r>
              <a:rPr lang="en-US" dirty="0" err="1">
                <a:solidFill>
                  <a:srgbClr val="000000"/>
                </a:solidFill>
                <a:effectLst/>
              </a:rPr>
              <a:t>vede</a:t>
            </a:r>
            <a:r>
              <a:rPr lang="en-US" dirty="0">
                <a:solidFill>
                  <a:srgbClr val="000000"/>
                </a:solidFill>
                <a:effectLst/>
              </a:rPr>
              <a:t> k </a:t>
            </a:r>
            <a:r>
              <a:rPr lang="en-US" dirty="0" err="1">
                <a:solidFill>
                  <a:srgbClr val="000000"/>
                </a:solidFill>
                <a:effectLst/>
              </a:rPr>
              <a:t>vývoji</a:t>
            </a:r>
            <a:r>
              <a:rPr lang="en-US" dirty="0">
                <a:solidFill>
                  <a:srgbClr val="000000"/>
                </a:solidFill>
                <a:effectLst/>
              </a:rPr>
              <a:t> </a:t>
            </a:r>
            <a:r>
              <a:rPr lang="en-US" dirty="0" err="1">
                <a:solidFill>
                  <a:srgbClr val="000000"/>
                </a:solidFill>
                <a:effectLst/>
              </a:rPr>
              <a:t>mohutných</a:t>
            </a:r>
            <a:r>
              <a:rPr lang="en-US" dirty="0">
                <a:solidFill>
                  <a:srgbClr val="000000"/>
                </a:solidFill>
                <a:effectLst/>
              </a:rPr>
              <a:t> </a:t>
            </a:r>
            <a:r>
              <a:rPr lang="sk-SK" dirty="0">
                <a:solidFill>
                  <a:srgbClr val="000000"/>
                </a:solidFill>
                <a:effectLst/>
              </a:rPr>
              <a:t>vzdušných</a:t>
            </a:r>
            <a:r>
              <a:rPr lang="en-US" dirty="0">
                <a:solidFill>
                  <a:srgbClr val="000000"/>
                </a:solidFill>
                <a:effectLst/>
              </a:rPr>
              <a:t> </a:t>
            </a:r>
            <a:r>
              <a:rPr lang="en-US" dirty="0" err="1">
                <a:solidFill>
                  <a:srgbClr val="000000"/>
                </a:solidFill>
                <a:effectLst/>
              </a:rPr>
              <a:t>proudů</a:t>
            </a:r>
            <a:r>
              <a:rPr lang="en-US" dirty="0">
                <a:solidFill>
                  <a:srgbClr val="000000"/>
                </a:solidFill>
                <a:effectLst/>
              </a:rPr>
              <a:t>, </a:t>
            </a:r>
            <a:r>
              <a:rPr lang="en-US" dirty="0" err="1">
                <a:solidFill>
                  <a:srgbClr val="000000"/>
                </a:solidFill>
                <a:effectLst/>
              </a:rPr>
              <a:t>které</a:t>
            </a:r>
            <a:r>
              <a:rPr lang="en-US" dirty="0">
                <a:solidFill>
                  <a:srgbClr val="000000"/>
                </a:solidFill>
                <a:effectLst/>
              </a:rPr>
              <a:t> </a:t>
            </a:r>
            <a:r>
              <a:rPr lang="en-US" dirty="0" err="1">
                <a:solidFill>
                  <a:srgbClr val="000000"/>
                </a:solidFill>
                <a:effectLst/>
              </a:rPr>
              <a:t>jsou</a:t>
            </a:r>
            <a:r>
              <a:rPr lang="en-US" dirty="0">
                <a:solidFill>
                  <a:srgbClr val="000000"/>
                </a:solidFill>
                <a:effectLst/>
              </a:rPr>
              <a:t> v </a:t>
            </a:r>
            <a:r>
              <a:rPr lang="en-US" dirty="0" err="1">
                <a:solidFill>
                  <a:srgbClr val="000000"/>
                </a:solidFill>
                <a:effectLst/>
              </a:rPr>
              <a:t>jistém</a:t>
            </a:r>
            <a:r>
              <a:rPr lang="en-US" dirty="0">
                <a:solidFill>
                  <a:srgbClr val="000000"/>
                </a:solidFill>
                <a:effectLst/>
              </a:rPr>
              <a:t> </a:t>
            </a:r>
            <a:r>
              <a:rPr lang="en-US" dirty="0" err="1">
                <a:solidFill>
                  <a:srgbClr val="000000"/>
                </a:solidFill>
                <a:effectLst/>
              </a:rPr>
              <a:t>smyslu</a:t>
            </a:r>
            <a:r>
              <a:rPr lang="en-US" dirty="0">
                <a:solidFill>
                  <a:srgbClr val="000000"/>
                </a:solidFill>
                <a:effectLst/>
              </a:rPr>
              <a:t> </a:t>
            </a:r>
            <a:r>
              <a:rPr lang="sk-SK" dirty="0">
                <a:solidFill>
                  <a:srgbClr val="000000"/>
                </a:solidFill>
                <a:effectLst/>
              </a:rPr>
              <a:t>pohybujícími</a:t>
            </a:r>
            <a:r>
              <a:rPr lang="en-US" dirty="0">
                <a:solidFill>
                  <a:srgbClr val="000000"/>
                </a:solidFill>
                <a:effectLst/>
              </a:rPr>
              <a:t> se </a:t>
            </a:r>
            <a:r>
              <a:rPr lang="en-US" dirty="0" err="1">
                <a:solidFill>
                  <a:srgbClr val="000000"/>
                </a:solidFill>
                <a:effectLst/>
              </a:rPr>
              <a:t>řekami</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a:t>
            </a:r>
            <a:r>
              <a:rPr lang="en-US" dirty="0" err="1">
                <a:solidFill>
                  <a:srgbClr val="000000"/>
                </a:solidFill>
                <a:effectLst/>
              </a:rPr>
              <a:t>které</a:t>
            </a:r>
            <a:r>
              <a:rPr lang="en-US" dirty="0">
                <a:solidFill>
                  <a:srgbClr val="000000"/>
                </a:solidFill>
                <a:effectLst/>
              </a:rPr>
              <a:t> </a:t>
            </a:r>
            <a:r>
              <a:rPr lang="en-US" dirty="0" err="1">
                <a:solidFill>
                  <a:srgbClr val="000000"/>
                </a:solidFill>
                <a:effectLst/>
              </a:rPr>
              <a:t>mohou</a:t>
            </a:r>
            <a:r>
              <a:rPr lang="en-US" dirty="0">
                <a:solidFill>
                  <a:srgbClr val="000000"/>
                </a:solidFill>
                <a:effectLst/>
              </a:rPr>
              <a:t> </a:t>
            </a:r>
            <a:r>
              <a:rPr lang="en-US" dirty="0" err="1">
                <a:solidFill>
                  <a:srgbClr val="000000"/>
                </a:solidFill>
                <a:effectLst/>
              </a:rPr>
              <a:t>být</a:t>
            </a:r>
            <a:r>
              <a:rPr lang="en-US" dirty="0">
                <a:solidFill>
                  <a:srgbClr val="000000"/>
                </a:solidFill>
                <a:effectLst/>
              </a:rPr>
              <a:t> </a:t>
            </a:r>
            <a:r>
              <a:rPr lang="en-US" dirty="0" err="1">
                <a:solidFill>
                  <a:srgbClr val="000000"/>
                </a:solidFill>
                <a:effectLst/>
              </a:rPr>
              <a:t>hluboké</a:t>
            </a:r>
            <a:r>
              <a:rPr lang="en-US" dirty="0">
                <a:solidFill>
                  <a:srgbClr val="000000"/>
                </a:solidFill>
                <a:effectLst/>
              </a:rPr>
              <a:t> </a:t>
            </a:r>
            <a:r>
              <a:rPr lang="en-US" dirty="0" err="1">
                <a:solidFill>
                  <a:srgbClr val="000000"/>
                </a:solidFill>
                <a:effectLst/>
              </a:rPr>
              <a:t>několik</a:t>
            </a:r>
            <a:r>
              <a:rPr lang="en-US" dirty="0">
                <a:solidFill>
                  <a:srgbClr val="000000"/>
                </a:solidFill>
                <a:effectLst/>
              </a:rPr>
              <a:t> </a:t>
            </a:r>
            <a:r>
              <a:rPr lang="en-US" dirty="0" err="1">
                <a:solidFill>
                  <a:srgbClr val="000000"/>
                </a:solidFill>
                <a:effectLst/>
              </a:rPr>
              <a:t>kilometrů</a:t>
            </a:r>
            <a:r>
              <a:rPr lang="en-US" dirty="0">
                <a:solidFill>
                  <a:srgbClr val="000000"/>
                </a:solidFill>
                <a:effectLst/>
              </a:rPr>
              <a:t> a </a:t>
            </a:r>
            <a:r>
              <a:rPr lang="en-US" dirty="0" err="1">
                <a:solidFill>
                  <a:srgbClr val="000000"/>
                </a:solidFill>
                <a:effectLst/>
              </a:rPr>
              <a:t>široké</a:t>
            </a:r>
            <a:r>
              <a:rPr lang="en-US" dirty="0">
                <a:solidFill>
                  <a:srgbClr val="000000"/>
                </a:solidFill>
                <a:effectLst/>
              </a:rPr>
              <a:t> </a:t>
            </a:r>
            <a:r>
              <a:rPr lang="en-US" dirty="0" err="1">
                <a:solidFill>
                  <a:srgbClr val="000000"/>
                </a:solidFill>
                <a:effectLst/>
              </a:rPr>
              <a:t>několik</a:t>
            </a:r>
            <a:r>
              <a:rPr lang="en-US" dirty="0">
                <a:solidFill>
                  <a:srgbClr val="000000"/>
                </a:solidFill>
                <a:effectLst/>
              </a:rPr>
              <a:t> </a:t>
            </a:r>
            <a:r>
              <a:rPr lang="en-US" dirty="0" err="1">
                <a:solidFill>
                  <a:srgbClr val="000000"/>
                </a:solidFill>
                <a:effectLst/>
              </a:rPr>
              <a:t>desítek</a:t>
            </a:r>
            <a:r>
              <a:rPr lang="en-US" dirty="0">
                <a:solidFill>
                  <a:srgbClr val="000000"/>
                </a:solidFill>
                <a:effectLst/>
              </a:rPr>
              <a:t> km. </a:t>
            </a:r>
            <a:r>
              <a:rPr lang="sk-SK" dirty="0">
                <a:solidFill>
                  <a:srgbClr val="000000"/>
                </a:solidFill>
                <a:effectLst/>
              </a:rPr>
              <a:t>P</a:t>
            </a:r>
            <a:r>
              <a:rPr lang="en-US" dirty="0" err="1">
                <a:solidFill>
                  <a:srgbClr val="000000"/>
                </a:solidFill>
                <a:effectLst/>
              </a:rPr>
              <a:t>roudy</a:t>
            </a:r>
            <a:r>
              <a:rPr lang="en-US" dirty="0">
                <a:solidFill>
                  <a:srgbClr val="000000"/>
                </a:solidFill>
                <a:effectLst/>
              </a:rPr>
              <a:t> se </a:t>
            </a:r>
            <a:r>
              <a:rPr lang="en-US" dirty="0" err="1">
                <a:solidFill>
                  <a:srgbClr val="000000"/>
                </a:solidFill>
                <a:effectLst/>
              </a:rPr>
              <a:t>pohybují</a:t>
            </a:r>
            <a:r>
              <a:rPr lang="en-US" dirty="0">
                <a:solidFill>
                  <a:srgbClr val="000000"/>
                </a:solidFill>
                <a:effectLst/>
              </a:rPr>
              <a:t> </a:t>
            </a:r>
            <a:r>
              <a:rPr lang="en-US" dirty="0" err="1">
                <a:solidFill>
                  <a:srgbClr val="000000"/>
                </a:solidFill>
                <a:effectLst/>
              </a:rPr>
              <a:t>diskontinuitami</a:t>
            </a:r>
            <a:r>
              <a:rPr lang="en-US" dirty="0">
                <a:solidFill>
                  <a:srgbClr val="000000"/>
                </a:solidFill>
                <a:effectLst/>
              </a:rPr>
              <a:t> v </a:t>
            </a:r>
            <a:r>
              <a:rPr lang="en-US" dirty="0" err="1">
                <a:solidFill>
                  <a:srgbClr val="000000"/>
                </a:solidFill>
                <a:effectLst/>
              </a:rPr>
              <a:t>tropopauze</a:t>
            </a:r>
            <a:r>
              <a:rPr lang="en-US" dirty="0">
                <a:solidFill>
                  <a:srgbClr val="000000"/>
                </a:solidFill>
                <a:effectLst/>
              </a:rPr>
              <a:t>, </a:t>
            </a:r>
            <a:r>
              <a:rPr lang="en-US" dirty="0" err="1">
                <a:solidFill>
                  <a:srgbClr val="000000"/>
                </a:solidFill>
                <a:effectLst/>
              </a:rPr>
              <a:t>obvykle</a:t>
            </a:r>
            <a:r>
              <a:rPr lang="en-US" dirty="0">
                <a:solidFill>
                  <a:srgbClr val="000000"/>
                </a:solidFill>
                <a:effectLst/>
              </a:rPr>
              <a:t> </a:t>
            </a:r>
            <a:r>
              <a:rPr lang="en-US" dirty="0" err="1">
                <a:solidFill>
                  <a:srgbClr val="000000"/>
                </a:solidFill>
                <a:effectLst/>
              </a:rPr>
              <a:t>ze</a:t>
            </a:r>
            <a:r>
              <a:rPr lang="en-US" dirty="0">
                <a:solidFill>
                  <a:srgbClr val="000000"/>
                </a:solidFill>
                <a:effectLst/>
              </a:rPr>
              <a:t> </a:t>
            </a:r>
            <a:r>
              <a:rPr lang="en-US" dirty="0" err="1">
                <a:solidFill>
                  <a:srgbClr val="000000"/>
                </a:solidFill>
                <a:effectLst/>
              </a:rPr>
              <a:t>západu</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východ</a:t>
            </a:r>
            <a:r>
              <a:rPr lang="en-US" dirty="0">
                <a:solidFill>
                  <a:srgbClr val="000000"/>
                </a:solidFill>
                <a:effectLst/>
              </a:rPr>
              <a:t> </a:t>
            </a:r>
            <a:r>
              <a:rPr lang="en-US" dirty="0" err="1">
                <a:solidFill>
                  <a:srgbClr val="000000"/>
                </a:solidFill>
                <a:effectLst/>
              </a:rPr>
              <a:t>při</a:t>
            </a:r>
            <a:r>
              <a:rPr lang="en-US" dirty="0">
                <a:solidFill>
                  <a:srgbClr val="000000"/>
                </a:solidFill>
                <a:effectLst/>
              </a:rPr>
              <a:t> </a:t>
            </a:r>
            <a:r>
              <a:rPr lang="en-US" dirty="0" err="1">
                <a:solidFill>
                  <a:srgbClr val="000000"/>
                </a:solidFill>
                <a:effectLst/>
              </a:rPr>
              <a:t>rychlostech</a:t>
            </a:r>
            <a:r>
              <a:rPr lang="en-US" dirty="0">
                <a:solidFill>
                  <a:srgbClr val="000000"/>
                </a:solidFill>
                <a:effectLst/>
              </a:rPr>
              <a:t> </a:t>
            </a:r>
            <a:r>
              <a:rPr lang="en-US" dirty="0" err="1">
                <a:solidFill>
                  <a:srgbClr val="000000"/>
                </a:solidFill>
                <a:effectLst/>
              </a:rPr>
              <a:t>kolem</a:t>
            </a:r>
            <a:r>
              <a:rPr lang="en-US" dirty="0">
                <a:solidFill>
                  <a:srgbClr val="000000"/>
                </a:solidFill>
                <a:effectLst/>
              </a:rPr>
              <a:t> 200 km / h; </a:t>
            </a:r>
            <a:r>
              <a:rPr lang="en-US" dirty="0" err="1">
                <a:solidFill>
                  <a:srgbClr val="000000"/>
                </a:solidFill>
                <a:effectLst/>
              </a:rPr>
              <a:t>Přitom</a:t>
            </a:r>
            <a:r>
              <a:rPr lang="en-US" dirty="0">
                <a:solidFill>
                  <a:srgbClr val="000000"/>
                </a:solidFill>
                <a:effectLst/>
              </a:rPr>
              <a:t> </a:t>
            </a:r>
            <a:r>
              <a:rPr lang="en-US" dirty="0" err="1">
                <a:solidFill>
                  <a:srgbClr val="000000"/>
                </a:solidFill>
                <a:effectLst/>
              </a:rPr>
              <a:t>redistribuují</a:t>
            </a:r>
            <a:r>
              <a:rPr lang="en-US" dirty="0">
                <a:solidFill>
                  <a:srgbClr val="000000"/>
                </a:solidFill>
                <a:effectLst/>
              </a:rPr>
              <a:t> </a:t>
            </a:r>
            <a:r>
              <a:rPr lang="en-US" dirty="0" err="1">
                <a:solidFill>
                  <a:srgbClr val="000000"/>
                </a:solidFill>
                <a:effectLst/>
              </a:rPr>
              <a:t>obrovské</a:t>
            </a:r>
            <a:r>
              <a:rPr lang="en-US" dirty="0">
                <a:solidFill>
                  <a:srgbClr val="000000"/>
                </a:solidFill>
                <a:effectLst/>
              </a:rPr>
              <a:t> </a:t>
            </a:r>
            <a:r>
              <a:rPr lang="en-US" dirty="0" err="1">
                <a:solidFill>
                  <a:srgbClr val="000000"/>
                </a:solidFill>
                <a:effectLst/>
              </a:rPr>
              <a:t>množství</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a </a:t>
            </a:r>
            <a:r>
              <a:rPr lang="en-US" dirty="0" err="1">
                <a:solidFill>
                  <a:srgbClr val="000000"/>
                </a:solidFill>
                <a:effectLst/>
              </a:rPr>
              <a:t>mají</a:t>
            </a:r>
            <a:r>
              <a:rPr lang="en-US" dirty="0">
                <a:solidFill>
                  <a:srgbClr val="000000"/>
                </a:solidFill>
                <a:effectLst/>
              </a:rPr>
              <a:t> </a:t>
            </a:r>
            <a:r>
              <a:rPr lang="en-US" dirty="0" err="1">
                <a:solidFill>
                  <a:srgbClr val="000000"/>
                </a:solidFill>
                <a:effectLst/>
              </a:rPr>
              <a:t>silný</a:t>
            </a:r>
            <a:r>
              <a:rPr lang="en-US" dirty="0">
                <a:solidFill>
                  <a:srgbClr val="000000"/>
                </a:solidFill>
                <a:effectLst/>
              </a:rPr>
              <a:t> </a:t>
            </a:r>
            <a:r>
              <a:rPr lang="en-US" dirty="0" err="1">
                <a:solidFill>
                  <a:srgbClr val="000000"/>
                </a:solidFill>
                <a:effectLst/>
              </a:rPr>
              <a:t>vliv</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povětrnostní</a:t>
            </a:r>
            <a:r>
              <a:rPr lang="en-US" dirty="0">
                <a:solidFill>
                  <a:srgbClr val="000000"/>
                </a:solidFill>
                <a:effectLst/>
              </a:rPr>
              <a:t> </a:t>
            </a:r>
            <a:r>
              <a:rPr lang="en-US" dirty="0" err="1">
                <a:solidFill>
                  <a:srgbClr val="000000"/>
                </a:solidFill>
                <a:effectLst/>
              </a:rPr>
              <a:t>vzorce</a:t>
            </a:r>
            <a:r>
              <a:rPr lang="en-US" dirty="0">
                <a:solidFill>
                  <a:srgbClr val="000000"/>
                </a:solidFill>
                <a:effectLst/>
              </a:rPr>
              <a:t>.</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62</a:t>
            </a:fld>
            <a:endParaRPr lang="cs-CZ" altLang="cs-CZ"/>
          </a:p>
        </p:txBody>
      </p:sp>
    </p:spTree>
    <p:extLst>
      <p:ext uri="{BB962C8B-B14F-4D97-AF65-F5344CB8AC3E}">
        <p14:creationId xmlns:p14="http://schemas.microsoft.com/office/powerpoint/2010/main" val="15043785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63</a:t>
            </a:fld>
            <a:endParaRPr lang="cs-CZ" altLang="cs-CZ"/>
          </a:p>
        </p:txBody>
      </p:sp>
    </p:spTree>
    <p:extLst>
      <p:ext uri="{BB962C8B-B14F-4D97-AF65-F5344CB8AC3E}">
        <p14:creationId xmlns:p14="http://schemas.microsoft.com/office/powerpoint/2010/main" val="30545542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Jak </a:t>
            </a:r>
            <a:r>
              <a:rPr lang="en-US" dirty="0" err="1"/>
              <a:t>ukazuje</a:t>
            </a:r>
            <a:r>
              <a:rPr lang="en-US" dirty="0"/>
              <a:t> </a:t>
            </a:r>
            <a:r>
              <a:rPr lang="en-US" dirty="0" err="1"/>
              <a:t>obrázek</a:t>
            </a:r>
            <a:r>
              <a:rPr lang="en-US" dirty="0"/>
              <a:t>, </a:t>
            </a:r>
            <a:r>
              <a:rPr lang="en-US" dirty="0" err="1"/>
              <a:t>existují</a:t>
            </a:r>
            <a:r>
              <a:rPr lang="en-US" dirty="0"/>
              <a:t> </a:t>
            </a:r>
            <a:r>
              <a:rPr lang="en-US" dirty="0" err="1"/>
              <a:t>tři</a:t>
            </a:r>
            <a:r>
              <a:rPr lang="en-US" dirty="0"/>
              <a:t> </a:t>
            </a:r>
            <a:r>
              <a:rPr lang="en-US" dirty="0" err="1"/>
              <a:t>hlavní</a:t>
            </a:r>
            <a:r>
              <a:rPr lang="en-US" dirty="0"/>
              <a:t> </a:t>
            </a:r>
            <a:r>
              <a:rPr lang="en-US" dirty="0" err="1"/>
              <a:t>seskupení</a:t>
            </a:r>
            <a:r>
              <a:rPr lang="en-US" dirty="0"/>
              <a:t> </a:t>
            </a:r>
            <a:r>
              <a:rPr lang="sk-SK" dirty="0"/>
              <a:t>Hadleyho</a:t>
            </a:r>
            <a:r>
              <a:rPr lang="en-US" dirty="0"/>
              <a:t> </a:t>
            </a:r>
            <a:r>
              <a:rPr lang="en-US" dirty="0" err="1"/>
              <a:t>buněk</a:t>
            </a:r>
            <a:r>
              <a:rPr lang="en-US" dirty="0"/>
              <a:t>, </a:t>
            </a:r>
            <a:r>
              <a:rPr lang="en-US" dirty="0" err="1"/>
              <a:t>jejichž</a:t>
            </a:r>
            <a:r>
              <a:rPr lang="en-US" dirty="0"/>
              <a:t> </a:t>
            </a:r>
            <a:r>
              <a:rPr lang="en-US" dirty="0" err="1"/>
              <a:t>výsledkem</a:t>
            </a:r>
            <a:r>
              <a:rPr lang="en-US" dirty="0"/>
              <a:t> </a:t>
            </a:r>
            <a:r>
              <a:rPr lang="en-US" dirty="0" err="1"/>
              <a:t>jsou</a:t>
            </a:r>
            <a:r>
              <a:rPr lang="en-US" dirty="0"/>
              <a:t> </a:t>
            </a:r>
            <a:r>
              <a:rPr lang="en-US" dirty="0" err="1"/>
              <a:t>velmi</a:t>
            </a:r>
            <a:r>
              <a:rPr lang="en-US" dirty="0"/>
              <a:t> </a:t>
            </a:r>
            <a:r>
              <a:rPr lang="en-US" dirty="0" err="1"/>
              <a:t>odlišné</a:t>
            </a:r>
            <a:r>
              <a:rPr lang="en-US" dirty="0"/>
              <a:t> </a:t>
            </a:r>
            <a:r>
              <a:rPr lang="en-US" dirty="0" err="1"/>
              <a:t>klimatické</a:t>
            </a:r>
            <a:r>
              <a:rPr lang="en-US" dirty="0"/>
              <a:t> </a:t>
            </a:r>
            <a:r>
              <a:rPr lang="en-US" dirty="0" err="1"/>
              <a:t>oblasti</a:t>
            </a:r>
            <a:r>
              <a:rPr lang="en-US" dirty="0"/>
              <a:t> </a:t>
            </a:r>
            <a:r>
              <a:rPr lang="en-US" dirty="0" err="1"/>
              <a:t>na</a:t>
            </a:r>
            <a:r>
              <a:rPr lang="en-US" dirty="0"/>
              <a:t> </a:t>
            </a:r>
            <a:r>
              <a:rPr lang="en-US" dirty="0" err="1"/>
              <a:t>zemském</a:t>
            </a:r>
            <a:r>
              <a:rPr lang="en-US" dirty="0"/>
              <a:t> </a:t>
            </a:r>
            <a:r>
              <a:rPr lang="en-US" dirty="0" err="1"/>
              <a:t>povrchu</a:t>
            </a:r>
            <a:r>
              <a:rPr lang="sk-SK" dirty="0"/>
              <a:t>.</a:t>
            </a:r>
          </a:p>
          <a:p>
            <a:pPr algn="l"/>
            <a:r>
              <a:rPr lang="en-US" dirty="0" err="1"/>
              <a:t>Výše</a:t>
            </a:r>
            <a:r>
              <a:rPr lang="en-US" dirty="0"/>
              <a:t> </a:t>
            </a:r>
            <a:r>
              <a:rPr lang="en-US" dirty="0" err="1"/>
              <a:t>popsané</a:t>
            </a:r>
            <a:r>
              <a:rPr lang="en-US" dirty="0"/>
              <a:t> </a:t>
            </a:r>
            <a:r>
              <a:rPr lang="en-US" dirty="0" err="1"/>
              <a:t>vzorce</a:t>
            </a:r>
            <a:r>
              <a:rPr lang="en-US" dirty="0"/>
              <a:t> </a:t>
            </a:r>
            <a:r>
              <a:rPr lang="en-US" dirty="0" err="1"/>
              <a:t>cirkulace</a:t>
            </a:r>
            <a:r>
              <a:rPr lang="en-US" dirty="0"/>
              <a:t> </a:t>
            </a:r>
            <a:r>
              <a:rPr lang="en-US" dirty="0" err="1"/>
              <a:t>vzduchu</a:t>
            </a:r>
            <a:r>
              <a:rPr lang="en-US" dirty="0"/>
              <a:t> a </a:t>
            </a:r>
            <a:r>
              <a:rPr lang="en-US" dirty="0" err="1"/>
              <a:t>větru</a:t>
            </a:r>
            <a:r>
              <a:rPr lang="en-US" dirty="0"/>
              <a:t> </a:t>
            </a:r>
            <a:r>
              <a:rPr lang="en-US" dirty="0" err="1"/>
              <a:t>přesouvají</a:t>
            </a:r>
            <a:r>
              <a:rPr lang="en-US" dirty="0"/>
              <a:t> </a:t>
            </a:r>
            <a:r>
              <a:rPr lang="en-US" dirty="0" err="1"/>
              <a:t>masivní</a:t>
            </a:r>
            <a:r>
              <a:rPr lang="en-US" dirty="0"/>
              <a:t> </a:t>
            </a:r>
            <a:r>
              <a:rPr lang="en-US" dirty="0" err="1"/>
              <a:t>množství</a:t>
            </a:r>
            <a:r>
              <a:rPr lang="en-US" dirty="0"/>
              <a:t> </a:t>
            </a:r>
            <a:r>
              <a:rPr lang="en-US" dirty="0" err="1"/>
              <a:t>energie</a:t>
            </a:r>
            <a:r>
              <a:rPr lang="en-US" dirty="0"/>
              <a:t> </a:t>
            </a:r>
            <a:r>
              <a:rPr lang="en-US" dirty="0" err="1"/>
              <a:t>na</a:t>
            </a:r>
            <a:r>
              <a:rPr lang="en-US" dirty="0"/>
              <a:t> </a:t>
            </a:r>
            <a:r>
              <a:rPr lang="en-US" dirty="0" err="1"/>
              <a:t>velké</a:t>
            </a:r>
            <a:r>
              <a:rPr lang="en-US" dirty="0"/>
              <a:t> </a:t>
            </a:r>
            <a:r>
              <a:rPr lang="en-US" dirty="0" err="1"/>
              <a:t>vzdálenosti</a:t>
            </a:r>
            <a:r>
              <a:rPr lang="en-US" dirty="0"/>
              <a:t> </a:t>
            </a:r>
            <a:r>
              <a:rPr lang="en-US" dirty="0" err="1"/>
              <a:t>na</a:t>
            </a:r>
            <a:r>
              <a:rPr lang="en-US" dirty="0"/>
              <a:t> Zemi. </a:t>
            </a:r>
            <a:r>
              <a:rPr lang="en-US" dirty="0" err="1"/>
              <a:t>Pokud</a:t>
            </a:r>
            <a:r>
              <a:rPr lang="en-US" dirty="0"/>
              <a:t> by </a:t>
            </a:r>
            <a:r>
              <a:rPr lang="en-US" dirty="0" err="1"/>
              <a:t>tomu</a:t>
            </a:r>
            <a:r>
              <a:rPr lang="en-US" dirty="0"/>
              <a:t> </a:t>
            </a:r>
            <a:r>
              <a:rPr lang="en-US" dirty="0" err="1"/>
              <a:t>tak</a:t>
            </a:r>
            <a:r>
              <a:rPr lang="en-US" dirty="0"/>
              <a:t> </a:t>
            </a:r>
            <a:r>
              <a:rPr lang="en-US" dirty="0" err="1"/>
              <a:t>nebylo</a:t>
            </a:r>
            <a:r>
              <a:rPr lang="en-US" dirty="0"/>
              <a:t>, </a:t>
            </a:r>
            <a:r>
              <a:rPr lang="en-US" dirty="0" err="1"/>
              <a:t>rovníkové</a:t>
            </a:r>
            <a:r>
              <a:rPr lang="en-US" dirty="0"/>
              <a:t> </a:t>
            </a:r>
            <a:r>
              <a:rPr lang="en-US" dirty="0" err="1"/>
              <a:t>oblasti</a:t>
            </a:r>
            <a:r>
              <a:rPr lang="en-US" dirty="0"/>
              <a:t> by </a:t>
            </a:r>
            <a:r>
              <a:rPr lang="en-US" dirty="0" err="1"/>
              <a:t>byly</a:t>
            </a:r>
            <a:r>
              <a:rPr lang="en-US" dirty="0"/>
              <a:t> </a:t>
            </a:r>
            <a:r>
              <a:rPr lang="en-US" dirty="0" err="1"/>
              <a:t>nesnesitelně</a:t>
            </a:r>
            <a:r>
              <a:rPr lang="en-US" dirty="0"/>
              <a:t> </a:t>
            </a:r>
            <a:r>
              <a:rPr lang="en-US" dirty="0" err="1"/>
              <a:t>horké</a:t>
            </a:r>
            <a:r>
              <a:rPr lang="en-US" dirty="0"/>
              <a:t> a </a:t>
            </a:r>
            <a:r>
              <a:rPr lang="en-US" dirty="0" err="1"/>
              <a:t>oblasti</a:t>
            </a:r>
            <a:r>
              <a:rPr lang="en-US" dirty="0"/>
              <a:t> </a:t>
            </a:r>
            <a:r>
              <a:rPr lang="en-US" dirty="0" err="1"/>
              <a:t>blíže</a:t>
            </a:r>
            <a:r>
              <a:rPr lang="en-US" dirty="0"/>
              <a:t> k </a:t>
            </a:r>
            <a:r>
              <a:rPr lang="en-US" dirty="0" err="1"/>
              <a:t>pólům</a:t>
            </a:r>
            <a:r>
              <a:rPr lang="en-US" dirty="0"/>
              <a:t> </a:t>
            </a:r>
            <a:r>
              <a:rPr lang="en-US" dirty="0" err="1"/>
              <a:t>nesnesitelně</a:t>
            </a:r>
            <a:r>
              <a:rPr lang="en-US" dirty="0"/>
              <a:t> </a:t>
            </a:r>
            <a:r>
              <a:rPr lang="en-US" dirty="0" err="1"/>
              <a:t>studené</a:t>
            </a:r>
            <a:r>
              <a:rPr lang="en-US" dirty="0"/>
              <a:t>. </a:t>
            </a:r>
            <a:r>
              <a:rPr lang="en-US" dirty="0" err="1"/>
              <a:t>Asi</a:t>
            </a:r>
            <a:r>
              <a:rPr lang="en-US" dirty="0"/>
              <a:t> </a:t>
            </a:r>
            <a:r>
              <a:rPr lang="en-US" dirty="0" err="1"/>
              <a:t>polovina</a:t>
            </a:r>
            <a:r>
              <a:rPr lang="en-US" dirty="0"/>
              <a:t> </a:t>
            </a:r>
            <a:r>
              <a:rPr lang="en-US" dirty="0" err="1"/>
              <a:t>redistribuovaného</a:t>
            </a:r>
            <a:r>
              <a:rPr lang="en-US" dirty="0"/>
              <a:t> </a:t>
            </a:r>
            <a:r>
              <a:rPr lang="en-US" dirty="0" err="1"/>
              <a:t>tepla</a:t>
            </a:r>
            <a:r>
              <a:rPr lang="en-US" dirty="0"/>
              <a:t> je </a:t>
            </a:r>
            <a:r>
              <a:rPr lang="en-US" dirty="0" err="1"/>
              <a:t>přenášena</a:t>
            </a:r>
            <a:r>
              <a:rPr lang="en-US" dirty="0"/>
              <a:t> </a:t>
            </a:r>
            <a:r>
              <a:rPr lang="en-US" dirty="0" err="1"/>
              <a:t>jako</a:t>
            </a:r>
            <a:r>
              <a:rPr lang="en-US" dirty="0"/>
              <a:t> </a:t>
            </a:r>
            <a:r>
              <a:rPr lang="en-US" dirty="0" err="1"/>
              <a:t>citelné</a:t>
            </a:r>
            <a:r>
              <a:rPr lang="en-US" dirty="0"/>
              <a:t> </a:t>
            </a:r>
            <a:r>
              <a:rPr lang="en-US" dirty="0" err="1"/>
              <a:t>teplo</a:t>
            </a:r>
            <a:r>
              <a:rPr lang="en-US" dirty="0"/>
              <a:t> </a:t>
            </a:r>
            <a:r>
              <a:rPr lang="en-US" dirty="0" err="1"/>
              <a:t>cirkulací</a:t>
            </a:r>
            <a:r>
              <a:rPr lang="en-US" dirty="0"/>
              <a:t> </a:t>
            </a:r>
            <a:r>
              <a:rPr lang="en-US" dirty="0" err="1"/>
              <a:t>vzduchu</a:t>
            </a:r>
            <a:r>
              <a:rPr lang="en-US" dirty="0"/>
              <a:t>, </a:t>
            </a:r>
            <a:r>
              <a:rPr lang="en-US" dirty="0" err="1"/>
              <a:t>téměř</a:t>
            </a:r>
            <a:r>
              <a:rPr lang="en-US" dirty="0"/>
              <a:t> 1/3 je </a:t>
            </a:r>
            <a:r>
              <a:rPr lang="en-US" dirty="0" err="1"/>
              <a:t>přenášena</a:t>
            </a:r>
            <a:r>
              <a:rPr lang="en-US" dirty="0"/>
              <a:t> </a:t>
            </a:r>
            <a:r>
              <a:rPr lang="en-US" dirty="0" err="1"/>
              <a:t>vodní</a:t>
            </a:r>
            <a:r>
              <a:rPr lang="en-US" dirty="0"/>
              <a:t> </a:t>
            </a:r>
            <a:r>
              <a:rPr lang="en-US" dirty="0" err="1"/>
              <a:t>párou</a:t>
            </a:r>
            <a:r>
              <a:rPr lang="en-US" dirty="0"/>
              <a:t> </a:t>
            </a:r>
            <a:r>
              <a:rPr lang="en-US" dirty="0" err="1"/>
              <a:t>jako</a:t>
            </a:r>
            <a:r>
              <a:rPr lang="en-US" dirty="0"/>
              <a:t> </a:t>
            </a:r>
            <a:r>
              <a:rPr lang="en-US" dirty="0" err="1"/>
              <a:t>latentní</a:t>
            </a:r>
            <a:r>
              <a:rPr lang="en-US" dirty="0"/>
              <a:t> </a:t>
            </a:r>
            <a:r>
              <a:rPr lang="en-US" dirty="0" err="1"/>
              <a:t>teplo</a:t>
            </a:r>
            <a:r>
              <a:rPr lang="en-US" dirty="0"/>
              <a:t> a </a:t>
            </a:r>
            <a:r>
              <a:rPr lang="en-US" dirty="0" err="1"/>
              <a:t>zbývající</a:t>
            </a:r>
            <a:r>
              <a:rPr lang="en-US" dirty="0"/>
              <a:t> </a:t>
            </a:r>
            <a:r>
              <a:rPr lang="en-US" dirty="0" err="1"/>
              <a:t>přibližně</a:t>
            </a:r>
            <a:r>
              <a:rPr lang="en-US" dirty="0"/>
              <a:t> 20% </a:t>
            </a:r>
            <a:r>
              <a:rPr lang="en-US" dirty="0" err="1"/>
              <a:t>oceánskými</a:t>
            </a:r>
            <a:r>
              <a:rPr lang="en-US" dirty="0"/>
              <a:t> </a:t>
            </a:r>
            <a:r>
              <a:rPr lang="en-US" dirty="0" err="1"/>
              <a:t>proudy</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64</a:t>
            </a:fld>
            <a:endParaRPr lang="cs-CZ" altLang="cs-CZ"/>
          </a:p>
        </p:txBody>
      </p:sp>
    </p:spTree>
    <p:extLst>
      <p:ext uri="{BB962C8B-B14F-4D97-AF65-F5344CB8AC3E}">
        <p14:creationId xmlns:p14="http://schemas.microsoft.com/office/powerpoint/2010/main" val="33868175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65</a:t>
            </a:fld>
            <a:endParaRPr lang="cs-CZ" altLang="cs-CZ"/>
          </a:p>
        </p:txBody>
      </p:sp>
    </p:spTree>
    <p:extLst>
      <p:ext uri="{BB962C8B-B14F-4D97-AF65-F5344CB8AC3E}">
        <p14:creationId xmlns:p14="http://schemas.microsoft.com/office/powerpoint/2010/main" val="25553491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Jak </a:t>
            </a:r>
            <a:r>
              <a:rPr lang="en-US" dirty="0" err="1"/>
              <a:t>již</a:t>
            </a:r>
            <a:r>
              <a:rPr lang="en-US" dirty="0"/>
              <a:t> </a:t>
            </a:r>
            <a:r>
              <a:rPr lang="en-US" dirty="0" err="1"/>
              <a:t>bylo</a:t>
            </a:r>
            <a:r>
              <a:rPr lang="en-US" dirty="0"/>
              <a:t> </a:t>
            </a:r>
            <a:r>
              <a:rPr lang="en-US" dirty="0" err="1"/>
              <a:t>uvedeno</a:t>
            </a:r>
            <a:r>
              <a:rPr lang="en-US" dirty="0"/>
              <a:t> </a:t>
            </a:r>
            <a:r>
              <a:rPr lang="en-US" dirty="0" err="1"/>
              <a:t>výše</a:t>
            </a:r>
            <a:r>
              <a:rPr lang="en-US" dirty="0"/>
              <a:t>, </a:t>
            </a:r>
            <a:r>
              <a:rPr lang="en-US" dirty="0" err="1"/>
              <a:t>rozhraní</a:t>
            </a:r>
            <a:r>
              <a:rPr lang="en-US" dirty="0"/>
              <a:t> </a:t>
            </a:r>
            <a:r>
              <a:rPr lang="en-US" dirty="0" err="1"/>
              <a:t>mezi</a:t>
            </a:r>
            <a:r>
              <a:rPr lang="en-US" dirty="0"/>
              <a:t> </a:t>
            </a:r>
            <a:r>
              <a:rPr lang="en-US" dirty="0" err="1"/>
              <a:t>dvěma</a:t>
            </a:r>
            <a:r>
              <a:rPr lang="en-US" dirty="0"/>
              <a:t> </a:t>
            </a:r>
            <a:r>
              <a:rPr lang="en-US" dirty="0" err="1"/>
              <a:t>hmotami</a:t>
            </a:r>
            <a:r>
              <a:rPr lang="en-US" dirty="0"/>
              <a:t> </a:t>
            </a:r>
            <a:r>
              <a:rPr lang="en-US" dirty="0" err="1"/>
              <a:t>vzduchu</a:t>
            </a:r>
            <a:r>
              <a:rPr lang="en-US" dirty="0"/>
              <a:t>, </a:t>
            </a:r>
            <a:r>
              <a:rPr lang="en-US" dirty="0" err="1"/>
              <a:t>které</a:t>
            </a:r>
            <a:r>
              <a:rPr lang="en-US" dirty="0"/>
              <a:t> se </a:t>
            </a:r>
            <a:r>
              <a:rPr lang="en-US" dirty="0" err="1"/>
              <a:t>liší</a:t>
            </a:r>
            <a:r>
              <a:rPr lang="en-US" dirty="0"/>
              <a:t> </a:t>
            </a:r>
            <a:r>
              <a:rPr lang="en-US" dirty="0" err="1"/>
              <a:t>teplotou</a:t>
            </a:r>
            <a:r>
              <a:rPr lang="en-US" dirty="0"/>
              <a:t>, </a:t>
            </a:r>
            <a:r>
              <a:rPr lang="en-US" dirty="0" err="1"/>
              <a:t>hustotou</a:t>
            </a:r>
            <a:r>
              <a:rPr lang="en-US" dirty="0"/>
              <a:t> a </a:t>
            </a:r>
            <a:r>
              <a:rPr lang="en-US" dirty="0" err="1"/>
              <a:t>obsahem</a:t>
            </a:r>
            <a:r>
              <a:rPr lang="en-US" dirty="0"/>
              <a:t> </a:t>
            </a:r>
            <a:r>
              <a:rPr lang="en-US" dirty="0" err="1"/>
              <a:t>vody</a:t>
            </a:r>
            <a:r>
              <a:rPr lang="en-US" dirty="0"/>
              <a:t>, se </a:t>
            </a:r>
            <a:r>
              <a:rPr lang="en-US" dirty="0" err="1"/>
              <a:t>nazývá</a:t>
            </a:r>
            <a:r>
              <a:rPr lang="en-US" dirty="0"/>
              <a:t> </a:t>
            </a:r>
            <a:r>
              <a:rPr lang="sk-SK" dirty="0"/>
              <a:t>fronta</a:t>
            </a:r>
            <a:r>
              <a:rPr lang="en-US" dirty="0"/>
              <a:t>. Masa </a:t>
            </a:r>
            <a:r>
              <a:rPr lang="en-US" dirty="0" err="1"/>
              <a:t>studeného</a:t>
            </a:r>
            <a:r>
              <a:rPr lang="en-US" dirty="0"/>
              <a:t> </a:t>
            </a:r>
            <a:r>
              <a:rPr lang="en-US" dirty="0" err="1"/>
              <a:t>vzduchu</a:t>
            </a:r>
            <a:r>
              <a:rPr lang="en-US" dirty="0"/>
              <a:t> </a:t>
            </a:r>
            <a:r>
              <a:rPr lang="en-US" dirty="0" err="1"/>
              <a:t>pohybující</a:t>
            </a:r>
            <a:r>
              <a:rPr lang="en-US" dirty="0"/>
              <a:t> se </a:t>
            </a:r>
            <a:r>
              <a:rPr lang="en-US" dirty="0" err="1"/>
              <a:t>tak</a:t>
            </a:r>
            <a:r>
              <a:rPr lang="en-US" dirty="0"/>
              <a:t>, </a:t>
            </a:r>
            <a:r>
              <a:rPr lang="en-US" dirty="0" err="1"/>
              <a:t>že</a:t>
            </a:r>
            <a:r>
              <a:rPr lang="en-US" dirty="0"/>
              <a:t> </a:t>
            </a:r>
            <a:r>
              <a:rPr lang="en-US" dirty="0" err="1"/>
              <a:t>vytěsňuje</a:t>
            </a:r>
            <a:r>
              <a:rPr lang="en-US" dirty="0"/>
              <a:t> </a:t>
            </a:r>
            <a:r>
              <a:rPr lang="en-US" dirty="0" err="1"/>
              <a:t>jeden</a:t>
            </a:r>
            <a:r>
              <a:rPr lang="en-US" dirty="0"/>
              <a:t> z </a:t>
            </a:r>
            <a:r>
              <a:rPr lang="en-US" dirty="0" err="1"/>
              <a:t>teplého</a:t>
            </a:r>
            <a:r>
              <a:rPr lang="en-US" dirty="0"/>
              <a:t> </a:t>
            </a:r>
            <a:r>
              <a:rPr lang="en-US" dirty="0" err="1"/>
              <a:t>vzduchu</a:t>
            </a:r>
            <a:r>
              <a:rPr lang="en-US" dirty="0"/>
              <a:t>, je </a:t>
            </a:r>
            <a:r>
              <a:rPr lang="en-US" dirty="0" err="1"/>
              <a:t>studená</a:t>
            </a:r>
            <a:r>
              <a:rPr lang="en-US" dirty="0"/>
              <a:t> </a:t>
            </a:r>
            <a:r>
              <a:rPr lang="en-US" dirty="0" err="1"/>
              <a:t>fronta</a:t>
            </a:r>
            <a:r>
              <a:rPr lang="en-US" dirty="0"/>
              <a:t>, a masa </a:t>
            </a:r>
            <a:r>
              <a:rPr lang="en-US" dirty="0" err="1"/>
              <a:t>teplého</a:t>
            </a:r>
            <a:r>
              <a:rPr lang="en-US" dirty="0"/>
              <a:t> </a:t>
            </a:r>
            <a:r>
              <a:rPr lang="en-US" dirty="0" err="1"/>
              <a:t>vzduchu</a:t>
            </a:r>
            <a:r>
              <a:rPr lang="en-US" dirty="0"/>
              <a:t> </a:t>
            </a:r>
            <a:r>
              <a:rPr lang="en-US" dirty="0" err="1"/>
              <a:t>vytěsňujícího</a:t>
            </a:r>
            <a:r>
              <a:rPr lang="en-US" dirty="0"/>
              <a:t> </a:t>
            </a:r>
            <a:r>
              <a:rPr lang="en-US" dirty="0" err="1"/>
              <a:t>jeden</a:t>
            </a:r>
            <a:r>
              <a:rPr lang="en-US" dirty="0"/>
              <a:t> </a:t>
            </a:r>
            <a:r>
              <a:rPr lang="en-US" dirty="0" err="1"/>
              <a:t>ze</a:t>
            </a:r>
            <a:r>
              <a:rPr lang="en-US" dirty="0"/>
              <a:t> </a:t>
            </a:r>
            <a:r>
              <a:rPr lang="en-US" dirty="0" err="1"/>
              <a:t>studeného</a:t>
            </a:r>
            <a:r>
              <a:rPr lang="en-US" dirty="0"/>
              <a:t> </a:t>
            </a:r>
            <a:r>
              <a:rPr lang="en-US" dirty="0" err="1"/>
              <a:t>vzduchu</a:t>
            </a:r>
            <a:r>
              <a:rPr lang="en-US" dirty="0"/>
              <a:t> je </a:t>
            </a:r>
            <a:r>
              <a:rPr lang="en-US" dirty="0" err="1"/>
              <a:t>teplá</a:t>
            </a:r>
            <a:r>
              <a:rPr lang="en-US" dirty="0"/>
              <a:t> </a:t>
            </a:r>
            <a:r>
              <a:rPr lang="en-US" dirty="0" err="1"/>
              <a:t>fronta</a:t>
            </a:r>
            <a:r>
              <a:rPr lang="en-US" dirty="0"/>
              <a:t>. </a:t>
            </a:r>
            <a:r>
              <a:rPr lang="en-US" dirty="0" err="1"/>
              <a:t>Protože</a:t>
            </a:r>
            <a:r>
              <a:rPr lang="en-US" dirty="0"/>
              <a:t> </a:t>
            </a:r>
            <a:r>
              <a:rPr lang="en-US" dirty="0" err="1"/>
              <a:t>studený</a:t>
            </a:r>
            <a:r>
              <a:rPr lang="en-US" dirty="0"/>
              <a:t> </a:t>
            </a:r>
            <a:r>
              <a:rPr lang="en-US" dirty="0" err="1"/>
              <a:t>vzduch</a:t>
            </a:r>
            <a:r>
              <a:rPr lang="en-US" dirty="0"/>
              <a:t> je </a:t>
            </a:r>
            <a:r>
              <a:rPr lang="en-US" dirty="0" err="1"/>
              <a:t>hustší</a:t>
            </a:r>
            <a:r>
              <a:rPr lang="en-US" dirty="0"/>
              <a:t> </a:t>
            </a:r>
            <a:r>
              <a:rPr lang="en-US" dirty="0" err="1"/>
              <a:t>než</a:t>
            </a:r>
            <a:r>
              <a:rPr lang="en-US" dirty="0"/>
              <a:t> </a:t>
            </a:r>
            <a:r>
              <a:rPr lang="en-US" dirty="0" err="1"/>
              <a:t>teplý</a:t>
            </a:r>
            <a:r>
              <a:rPr lang="en-US" dirty="0"/>
              <a:t> </a:t>
            </a:r>
            <a:r>
              <a:rPr lang="en-US" dirty="0" err="1"/>
              <a:t>vzduch</a:t>
            </a:r>
            <a:r>
              <a:rPr lang="en-US" dirty="0"/>
              <a:t>, </a:t>
            </a:r>
            <a:r>
              <a:rPr lang="en-US" dirty="0" err="1"/>
              <a:t>tlačí</a:t>
            </a:r>
            <a:r>
              <a:rPr lang="en-US" dirty="0"/>
              <a:t> </a:t>
            </a:r>
            <a:r>
              <a:rPr lang="en-US" dirty="0" err="1"/>
              <a:t>vzduch</a:t>
            </a:r>
            <a:r>
              <a:rPr lang="en-US" dirty="0"/>
              <a:t> </a:t>
            </a:r>
            <a:r>
              <a:rPr lang="en-US" dirty="0" err="1"/>
              <a:t>ve</a:t>
            </a:r>
            <a:r>
              <a:rPr lang="en-US" dirty="0"/>
              <a:t> </a:t>
            </a:r>
            <a:r>
              <a:rPr lang="en-US" dirty="0" err="1"/>
              <a:t>studené</a:t>
            </a:r>
            <a:r>
              <a:rPr lang="en-US" dirty="0"/>
              <a:t> </a:t>
            </a:r>
            <a:r>
              <a:rPr lang="en-US" dirty="0" err="1"/>
              <a:t>masě</a:t>
            </a:r>
            <a:r>
              <a:rPr lang="en-US" dirty="0"/>
              <a:t> </a:t>
            </a:r>
            <a:r>
              <a:rPr lang="en-US" dirty="0" err="1"/>
              <a:t>vzduchu</a:t>
            </a:r>
            <a:r>
              <a:rPr lang="en-US" dirty="0"/>
              <a:t> </a:t>
            </a:r>
            <a:r>
              <a:rPr lang="en-US" dirty="0" err="1"/>
              <a:t>podél</a:t>
            </a:r>
            <a:r>
              <a:rPr lang="en-US" dirty="0"/>
              <a:t> </a:t>
            </a:r>
            <a:r>
              <a:rPr lang="en-US" dirty="0" err="1"/>
              <a:t>studené</a:t>
            </a:r>
            <a:r>
              <a:rPr lang="en-US" dirty="0"/>
              <a:t> </a:t>
            </a:r>
            <a:r>
              <a:rPr lang="en-US" dirty="0" err="1"/>
              <a:t>fronty</a:t>
            </a:r>
            <a:r>
              <a:rPr lang="en-US" dirty="0"/>
              <a:t> pod </a:t>
            </a:r>
            <a:r>
              <a:rPr lang="en-US" dirty="0" err="1"/>
              <a:t>teplejší</a:t>
            </a:r>
            <a:r>
              <a:rPr lang="en-US" dirty="0"/>
              <a:t> </a:t>
            </a:r>
            <a:r>
              <a:rPr lang="en-US" dirty="0" err="1"/>
              <a:t>vzduch</a:t>
            </a:r>
            <a:r>
              <a:rPr lang="en-US" dirty="0"/>
              <a:t>. To </a:t>
            </a:r>
            <a:r>
              <a:rPr lang="en-US" dirty="0" err="1"/>
              <a:t>způsobí</a:t>
            </a:r>
            <a:r>
              <a:rPr lang="en-US" dirty="0"/>
              <a:t>, </a:t>
            </a:r>
            <a:r>
              <a:rPr lang="en-US" dirty="0" err="1"/>
              <a:t>že</a:t>
            </a:r>
            <a:r>
              <a:rPr lang="en-US" dirty="0"/>
              <a:t> </a:t>
            </a:r>
            <a:r>
              <a:rPr lang="en-US" dirty="0" err="1"/>
              <a:t>teplý</a:t>
            </a:r>
            <a:r>
              <a:rPr lang="en-US" dirty="0"/>
              <a:t> </a:t>
            </a:r>
            <a:r>
              <a:rPr lang="en-US" dirty="0" err="1"/>
              <a:t>vlhký</a:t>
            </a:r>
            <a:r>
              <a:rPr lang="en-US" dirty="0"/>
              <a:t> </a:t>
            </a:r>
            <a:r>
              <a:rPr lang="en-US" dirty="0" err="1"/>
              <a:t>vzduch</a:t>
            </a:r>
            <a:r>
              <a:rPr lang="en-US" dirty="0"/>
              <a:t> </a:t>
            </a:r>
            <a:r>
              <a:rPr lang="en-US" dirty="0" err="1"/>
              <a:t>stoupá</a:t>
            </a:r>
            <a:r>
              <a:rPr lang="en-US" dirty="0"/>
              <a:t> </a:t>
            </a:r>
            <a:r>
              <a:rPr lang="en-US" dirty="0" err="1"/>
              <a:t>tak</a:t>
            </a:r>
            <a:r>
              <a:rPr lang="en-US" dirty="0"/>
              <a:t>, </a:t>
            </a:r>
            <a:r>
              <a:rPr lang="en-US" dirty="0" err="1"/>
              <a:t>že</a:t>
            </a:r>
            <a:r>
              <a:rPr lang="en-US" dirty="0"/>
              <a:t> z </a:t>
            </a:r>
            <a:r>
              <a:rPr lang="en-US" dirty="0" err="1"/>
              <a:t>něj</a:t>
            </a:r>
            <a:r>
              <a:rPr lang="en-US" dirty="0"/>
              <a:t> </a:t>
            </a:r>
            <a:r>
              <a:rPr lang="en-US" dirty="0" err="1"/>
              <a:t>kondenzuje</a:t>
            </a:r>
            <a:r>
              <a:rPr lang="en-US" dirty="0"/>
              <a:t> </a:t>
            </a:r>
            <a:r>
              <a:rPr lang="en-US" dirty="0" err="1"/>
              <a:t>voda</a:t>
            </a:r>
            <a:r>
              <a:rPr lang="en-US" dirty="0"/>
              <a:t>. </a:t>
            </a:r>
            <a:r>
              <a:rPr lang="en-US" dirty="0" err="1"/>
              <a:t>Kondenzace</a:t>
            </a:r>
            <a:r>
              <a:rPr lang="en-US" dirty="0"/>
              <a:t> </a:t>
            </a:r>
            <a:r>
              <a:rPr lang="en-US" dirty="0" err="1"/>
              <a:t>vody</a:t>
            </a:r>
            <a:r>
              <a:rPr lang="en-US" dirty="0"/>
              <a:t> </a:t>
            </a:r>
            <a:r>
              <a:rPr lang="en-US" dirty="0" err="1"/>
              <a:t>uvolňuje</a:t>
            </a:r>
            <a:r>
              <a:rPr lang="en-US" dirty="0"/>
              <a:t> </a:t>
            </a:r>
            <a:r>
              <a:rPr lang="en-US" dirty="0" err="1"/>
              <a:t>energii</a:t>
            </a:r>
            <a:r>
              <a:rPr lang="en-US" dirty="0"/>
              <a:t>, </a:t>
            </a:r>
            <a:r>
              <a:rPr lang="en-US" dirty="0" err="1"/>
              <a:t>takže</a:t>
            </a:r>
            <a:r>
              <a:rPr lang="en-US" dirty="0"/>
              <a:t> </a:t>
            </a:r>
            <a:r>
              <a:rPr lang="en-US" dirty="0" err="1"/>
              <a:t>vzduch</a:t>
            </a:r>
            <a:r>
              <a:rPr lang="en-US" dirty="0"/>
              <a:t> </a:t>
            </a:r>
            <a:r>
              <a:rPr lang="en-US" dirty="0" err="1"/>
              <a:t>stoupá</a:t>
            </a:r>
            <a:r>
              <a:rPr lang="en-US" dirty="0"/>
              <a:t> </a:t>
            </a:r>
            <a:r>
              <a:rPr lang="en-US" dirty="0" err="1"/>
              <a:t>dále</a:t>
            </a:r>
            <a:r>
              <a:rPr lang="en-US" dirty="0"/>
              <a:t>. </a:t>
            </a:r>
            <a:r>
              <a:rPr lang="en-US" dirty="0" err="1"/>
              <a:t>Čistým</a:t>
            </a:r>
            <a:r>
              <a:rPr lang="en-US" dirty="0"/>
              <a:t> </a:t>
            </a:r>
            <a:r>
              <a:rPr lang="en-US" dirty="0" err="1"/>
              <a:t>efektem</a:t>
            </a:r>
            <a:r>
              <a:rPr lang="en-US" dirty="0"/>
              <a:t> </a:t>
            </a:r>
            <a:r>
              <a:rPr lang="en-US" dirty="0" err="1"/>
              <a:t>může</a:t>
            </a:r>
            <a:r>
              <a:rPr lang="en-US" dirty="0"/>
              <a:t> </a:t>
            </a:r>
            <a:r>
              <a:rPr lang="en-US" dirty="0" err="1"/>
              <a:t>být</a:t>
            </a:r>
            <a:r>
              <a:rPr lang="en-US" dirty="0"/>
              <a:t> </a:t>
            </a:r>
            <a:r>
              <a:rPr lang="en-US" dirty="0" err="1"/>
              <a:t>tvorba</a:t>
            </a:r>
            <a:r>
              <a:rPr lang="en-US" dirty="0"/>
              <a:t> </a:t>
            </a:r>
            <a:r>
              <a:rPr lang="en-US" dirty="0" err="1"/>
              <a:t>mohutných</a:t>
            </a:r>
            <a:r>
              <a:rPr lang="en-US" dirty="0"/>
              <a:t> </a:t>
            </a:r>
            <a:r>
              <a:rPr lang="en-US" dirty="0" err="1"/>
              <a:t>oblačných</a:t>
            </a:r>
            <a:r>
              <a:rPr lang="en-US" dirty="0"/>
              <a:t> </a:t>
            </a:r>
            <a:r>
              <a:rPr lang="en-US" dirty="0" err="1"/>
              <a:t>útvarů</a:t>
            </a:r>
            <a:r>
              <a:rPr lang="en-US" dirty="0"/>
              <a:t>, </a:t>
            </a:r>
            <a:r>
              <a:rPr lang="en-US" dirty="0" err="1"/>
              <a:t>které</a:t>
            </a:r>
            <a:r>
              <a:rPr lang="en-US" dirty="0"/>
              <a:t> </a:t>
            </a:r>
            <a:r>
              <a:rPr lang="en-US" dirty="0" err="1"/>
              <a:t>mohou</a:t>
            </a:r>
            <a:r>
              <a:rPr lang="en-US" dirty="0"/>
              <a:t> </a:t>
            </a:r>
            <a:r>
              <a:rPr lang="en-US" dirty="0" err="1"/>
              <a:t>dosáhnout</a:t>
            </a:r>
            <a:r>
              <a:rPr lang="en-US" dirty="0"/>
              <a:t> </a:t>
            </a:r>
            <a:r>
              <a:rPr lang="en-US" dirty="0" err="1"/>
              <a:t>stratosférické</a:t>
            </a:r>
            <a:r>
              <a:rPr lang="en-US" dirty="0"/>
              <a:t> </a:t>
            </a:r>
            <a:r>
              <a:rPr lang="en-US" dirty="0" err="1"/>
              <a:t>úrovně</a:t>
            </a:r>
            <a:r>
              <a:rPr lang="en-US" dirty="0"/>
              <a:t>. Tyto </a:t>
            </a:r>
            <a:r>
              <a:rPr lang="en-US" dirty="0" err="1"/>
              <a:t>velkolepé</a:t>
            </a:r>
            <a:r>
              <a:rPr lang="en-US" dirty="0"/>
              <a:t> </a:t>
            </a:r>
            <a:r>
              <a:rPr lang="en-US" dirty="0" err="1"/>
              <a:t>bouřky</a:t>
            </a:r>
            <a:r>
              <a:rPr lang="en-US" dirty="0"/>
              <a:t> </a:t>
            </a:r>
            <a:r>
              <a:rPr lang="en-US" dirty="0" err="1"/>
              <a:t>mohou</a:t>
            </a:r>
            <a:r>
              <a:rPr lang="en-US" dirty="0"/>
              <a:t> </a:t>
            </a:r>
            <a:r>
              <a:rPr lang="en-US" dirty="0" err="1"/>
              <a:t>způsobit</a:t>
            </a:r>
            <a:r>
              <a:rPr lang="en-US" dirty="0"/>
              <a:t> </a:t>
            </a:r>
            <a:r>
              <a:rPr lang="en-US" dirty="0" err="1"/>
              <a:t>silné</a:t>
            </a:r>
            <a:r>
              <a:rPr lang="en-US" dirty="0"/>
              <a:t> </a:t>
            </a:r>
            <a:r>
              <a:rPr lang="en-US" dirty="0" err="1"/>
              <a:t>deště</a:t>
            </a:r>
            <a:r>
              <a:rPr lang="en-US" dirty="0"/>
              <a:t> a </a:t>
            </a:r>
            <a:r>
              <a:rPr lang="en-US" dirty="0" err="1"/>
              <a:t>dokonce</a:t>
            </a:r>
            <a:r>
              <a:rPr lang="en-US" dirty="0"/>
              <a:t> </a:t>
            </a:r>
            <a:r>
              <a:rPr lang="en-US" dirty="0" err="1"/>
              <a:t>i</a:t>
            </a:r>
            <a:r>
              <a:rPr lang="en-US" dirty="0"/>
              <a:t> </a:t>
            </a:r>
            <a:r>
              <a:rPr lang="en-US" dirty="0" err="1"/>
              <a:t>krupobití</a:t>
            </a:r>
            <a:r>
              <a:rPr lang="en-US" dirty="0"/>
              <a:t>,</a:t>
            </a:r>
            <a:r>
              <a:rPr lang="sk-SK" dirty="0"/>
              <a:t> </a:t>
            </a:r>
            <a:r>
              <a:rPr lang="en-US" dirty="0"/>
              <a:t>a </a:t>
            </a:r>
            <a:r>
              <a:rPr lang="en-US" dirty="0" err="1"/>
              <a:t>někdy</a:t>
            </a:r>
            <a:r>
              <a:rPr lang="en-US" dirty="0"/>
              <a:t> </a:t>
            </a:r>
            <a:r>
              <a:rPr lang="en-US" dirty="0" err="1"/>
              <a:t>prudké</a:t>
            </a:r>
            <a:r>
              <a:rPr lang="en-US" dirty="0"/>
              <a:t> </a:t>
            </a:r>
            <a:r>
              <a:rPr lang="en-US" dirty="0" err="1"/>
              <a:t>bouře</a:t>
            </a:r>
            <a:r>
              <a:rPr lang="en-US" dirty="0"/>
              <a:t> se </a:t>
            </a:r>
            <a:r>
              <a:rPr lang="en-US" dirty="0" err="1"/>
              <a:t>silným</a:t>
            </a:r>
            <a:r>
              <a:rPr lang="en-US" dirty="0"/>
              <a:t> </a:t>
            </a:r>
            <a:r>
              <a:rPr lang="en-US" dirty="0" err="1"/>
              <a:t>větrem</a:t>
            </a:r>
            <a:r>
              <a:rPr lang="en-US" dirty="0"/>
              <a:t>, </a:t>
            </a:r>
            <a:r>
              <a:rPr lang="en-US" dirty="0" err="1"/>
              <a:t>včetně</a:t>
            </a:r>
            <a:r>
              <a:rPr lang="en-US" dirty="0"/>
              <a:t> </a:t>
            </a:r>
            <a:r>
              <a:rPr lang="en-US" dirty="0" err="1"/>
              <a:t>tornád</a:t>
            </a:r>
            <a:r>
              <a:rPr lang="en-US" dirty="0"/>
              <a:t>. </a:t>
            </a:r>
            <a:r>
              <a:rPr lang="en-US" dirty="0" err="1"/>
              <a:t>Teplé</a:t>
            </a:r>
            <a:r>
              <a:rPr lang="en-US" dirty="0"/>
              <a:t> </a:t>
            </a:r>
            <a:r>
              <a:rPr lang="en-US" dirty="0" err="1"/>
              <a:t>fronty</a:t>
            </a:r>
            <a:r>
              <a:rPr lang="en-US" dirty="0"/>
              <a:t> </a:t>
            </a:r>
            <a:r>
              <a:rPr lang="en-US" dirty="0" err="1"/>
              <a:t>způsobují</a:t>
            </a:r>
            <a:r>
              <a:rPr lang="en-US" dirty="0"/>
              <a:t> </a:t>
            </a:r>
            <a:r>
              <a:rPr lang="en-US" dirty="0" err="1"/>
              <a:t>poněkud</a:t>
            </a:r>
            <a:r>
              <a:rPr lang="en-US" dirty="0"/>
              <a:t> </a:t>
            </a:r>
            <a:r>
              <a:rPr lang="en-US" dirty="0" err="1"/>
              <a:t>podobné</a:t>
            </a:r>
            <a:r>
              <a:rPr lang="en-US" dirty="0"/>
              <a:t> </a:t>
            </a:r>
            <a:r>
              <a:rPr lang="en-US" dirty="0" err="1"/>
              <a:t>účinky</a:t>
            </a:r>
            <a:r>
              <a:rPr lang="en-US" dirty="0"/>
              <a:t> </a:t>
            </a:r>
            <a:r>
              <a:rPr lang="en-US" dirty="0" err="1"/>
              <a:t>jako</a:t>
            </a:r>
            <a:r>
              <a:rPr lang="en-US" dirty="0"/>
              <a:t> </a:t>
            </a:r>
            <a:r>
              <a:rPr lang="en-US" dirty="0" err="1"/>
              <a:t>teplý</a:t>
            </a:r>
            <a:r>
              <a:rPr lang="en-US" dirty="0"/>
              <a:t>, </a:t>
            </a:r>
            <a:r>
              <a:rPr lang="en-US" dirty="0" err="1"/>
              <a:t>vlhký</a:t>
            </a:r>
            <a:r>
              <a:rPr lang="en-US" dirty="0"/>
              <a:t> </a:t>
            </a:r>
            <a:r>
              <a:rPr lang="en-US" dirty="0" err="1"/>
              <a:t>vzduch</a:t>
            </a:r>
            <a:r>
              <a:rPr lang="en-US" dirty="0"/>
              <a:t> </a:t>
            </a:r>
            <a:r>
              <a:rPr lang="en-US" dirty="0" err="1"/>
              <a:t>tlačí</a:t>
            </a:r>
            <a:r>
              <a:rPr lang="en-US" dirty="0"/>
              <a:t> </a:t>
            </a:r>
            <a:r>
              <a:rPr lang="en-US" dirty="0" err="1"/>
              <a:t>přes</a:t>
            </a:r>
            <a:r>
              <a:rPr lang="en-US" dirty="0"/>
              <a:t> </a:t>
            </a:r>
            <a:r>
              <a:rPr lang="en-US" dirty="0" err="1"/>
              <a:t>chladnější</a:t>
            </a:r>
            <a:r>
              <a:rPr lang="en-US" dirty="0"/>
              <a:t> </a:t>
            </a:r>
            <a:r>
              <a:rPr lang="en-US" dirty="0" err="1"/>
              <a:t>vzduch</a:t>
            </a:r>
            <a:r>
              <a:rPr lang="en-US" dirty="0"/>
              <a:t>. </a:t>
            </a:r>
            <a:r>
              <a:rPr lang="en-US" dirty="0" err="1"/>
              <a:t>Přední</a:t>
            </a:r>
            <a:r>
              <a:rPr lang="en-US" dirty="0"/>
              <a:t> </a:t>
            </a:r>
            <a:r>
              <a:rPr lang="en-US" dirty="0" err="1"/>
              <a:t>strana</a:t>
            </a:r>
            <a:r>
              <a:rPr lang="en-US" dirty="0"/>
              <a:t> je </a:t>
            </a:r>
            <a:r>
              <a:rPr lang="en-US" dirty="0" err="1"/>
              <a:t>však</a:t>
            </a:r>
            <a:r>
              <a:rPr lang="en-US" dirty="0"/>
              <a:t> </a:t>
            </a:r>
            <a:r>
              <a:rPr lang="en-US" dirty="0" err="1"/>
              <a:t>obvykle</a:t>
            </a:r>
            <a:r>
              <a:rPr lang="en-US" dirty="0"/>
              <a:t> </a:t>
            </a:r>
            <a:r>
              <a:rPr lang="en-US" dirty="0" err="1"/>
              <a:t>mnohem</a:t>
            </a:r>
            <a:r>
              <a:rPr lang="en-US" dirty="0"/>
              <a:t> </a:t>
            </a:r>
            <a:r>
              <a:rPr lang="en-US" dirty="0" err="1"/>
              <a:t>širší</a:t>
            </a:r>
            <a:r>
              <a:rPr lang="en-US" dirty="0"/>
              <a:t> a </a:t>
            </a:r>
            <a:r>
              <a:rPr lang="en-US" dirty="0" err="1"/>
              <a:t>povětrnostní</a:t>
            </a:r>
            <a:r>
              <a:rPr lang="en-US" dirty="0"/>
              <a:t> </a:t>
            </a:r>
            <a:r>
              <a:rPr lang="en-US" dirty="0" err="1"/>
              <a:t>účinky</a:t>
            </a:r>
            <a:r>
              <a:rPr lang="en-US" dirty="0"/>
              <a:t> </a:t>
            </a:r>
            <a:r>
              <a:rPr lang="en-US" dirty="0" err="1"/>
              <a:t>mírnější</a:t>
            </a:r>
            <a:r>
              <a:rPr lang="en-US" dirty="0"/>
              <a:t>, </a:t>
            </a:r>
            <a:r>
              <a:rPr lang="en-US" dirty="0" err="1"/>
              <a:t>což</a:t>
            </a:r>
            <a:r>
              <a:rPr lang="en-US" dirty="0"/>
              <a:t> </a:t>
            </a:r>
            <a:r>
              <a:rPr lang="en-US" dirty="0" err="1"/>
              <a:t>obvykle</a:t>
            </a:r>
            <a:r>
              <a:rPr lang="en-US" dirty="0"/>
              <a:t> </a:t>
            </a:r>
            <a:r>
              <a:rPr lang="en-US" dirty="0" err="1"/>
              <a:t>vede</a:t>
            </a:r>
            <a:r>
              <a:rPr lang="en-US" dirty="0"/>
              <a:t> </a:t>
            </a:r>
            <a:r>
              <a:rPr lang="en-US" dirty="0" err="1"/>
              <a:t>spíše</a:t>
            </a:r>
            <a:r>
              <a:rPr lang="en-US" dirty="0"/>
              <a:t> k </a:t>
            </a:r>
            <a:r>
              <a:rPr lang="en-US" dirty="0" err="1"/>
              <a:t>rozsáhlému</a:t>
            </a:r>
            <a:r>
              <a:rPr lang="en-US" dirty="0"/>
              <a:t> </a:t>
            </a:r>
            <a:r>
              <a:rPr lang="en-US" dirty="0" err="1"/>
              <a:t>mrholení</a:t>
            </a:r>
            <a:r>
              <a:rPr lang="en-US" dirty="0"/>
              <a:t> </a:t>
            </a:r>
            <a:r>
              <a:rPr lang="en-US" dirty="0" err="1"/>
              <a:t>než</a:t>
            </a:r>
            <a:r>
              <a:rPr lang="en-US" dirty="0"/>
              <a:t> k </a:t>
            </a:r>
            <a:r>
              <a:rPr lang="en-US" dirty="0" err="1"/>
              <a:t>intenzivním</a:t>
            </a:r>
            <a:r>
              <a:rPr lang="en-US" dirty="0"/>
              <a:t> </a:t>
            </a:r>
            <a:r>
              <a:rPr lang="en-US" dirty="0" err="1"/>
              <a:t>bouřkám</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67</a:t>
            </a:fld>
            <a:endParaRPr lang="cs-CZ" altLang="cs-CZ"/>
          </a:p>
        </p:txBody>
      </p:sp>
    </p:spTree>
    <p:extLst>
      <p:ext uri="{BB962C8B-B14F-4D97-AF65-F5344CB8AC3E}">
        <p14:creationId xmlns:p14="http://schemas.microsoft.com/office/powerpoint/2010/main" val="2456623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383F9490-3BF3-404B-BC9F-0073277392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0839A7B-FC79-4598-B8E7-70A85FD168F7}" type="slidenum">
              <a:rPr lang="hu-HU" altLang="cs-CZ">
                <a:latin typeface="Times New Roman" panose="02020603050405020304" pitchFamily="18" charset="0"/>
              </a:rPr>
              <a:pPr eaLnBrk="1" hangingPunct="1">
                <a:spcBef>
                  <a:spcPct val="0"/>
                </a:spcBef>
              </a:pPr>
              <a:t>6</a:t>
            </a:fld>
            <a:endParaRPr lang="hu-HU" altLang="cs-CZ">
              <a:latin typeface="Times New Roman" panose="02020603050405020304" pitchFamily="18" charset="0"/>
            </a:endParaRPr>
          </a:p>
        </p:txBody>
      </p:sp>
      <p:sp>
        <p:nvSpPr>
          <p:cNvPr id="191491" name="Rectangle 2">
            <a:extLst>
              <a:ext uri="{FF2B5EF4-FFF2-40B4-BE49-F238E27FC236}">
                <a16:creationId xmlns:a16="http://schemas.microsoft.com/office/drawing/2014/main" id="{B752DD6E-049C-492E-B845-D33378CC4CD1}"/>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4D7A6EE7-EC91-49CD-9A12-B39E651B59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Vířící</a:t>
            </a:r>
            <a:r>
              <a:rPr lang="en-US" dirty="0"/>
              <a:t> </a:t>
            </a:r>
            <a:r>
              <a:rPr lang="en-US" dirty="0" err="1"/>
              <a:t>cyklónové</a:t>
            </a:r>
            <a:r>
              <a:rPr lang="en-US" dirty="0"/>
              <a:t> </a:t>
            </a:r>
            <a:r>
              <a:rPr lang="en-US" dirty="0" err="1"/>
              <a:t>bouře</a:t>
            </a:r>
            <a:r>
              <a:rPr lang="en-US" dirty="0"/>
              <a:t>, </a:t>
            </a:r>
            <a:r>
              <a:rPr lang="en-US" dirty="0" err="1"/>
              <a:t>jako</a:t>
            </a:r>
            <a:r>
              <a:rPr lang="en-US" dirty="0"/>
              <a:t> </a:t>
            </a:r>
            <a:r>
              <a:rPr lang="en-US" dirty="0" err="1"/>
              <a:t>jsou</a:t>
            </a:r>
            <a:r>
              <a:rPr lang="en-US" dirty="0"/>
              <a:t> </a:t>
            </a:r>
            <a:r>
              <a:rPr lang="en-US" dirty="0" err="1"/>
              <a:t>tajfuny</a:t>
            </a:r>
            <a:r>
              <a:rPr lang="en-US" dirty="0"/>
              <a:t>, </a:t>
            </a:r>
            <a:r>
              <a:rPr lang="en-US" dirty="0" err="1"/>
              <a:t>hurikány</a:t>
            </a:r>
            <a:r>
              <a:rPr lang="en-US" dirty="0"/>
              <a:t> a </a:t>
            </a:r>
            <a:r>
              <a:rPr lang="en-US" dirty="0" err="1"/>
              <a:t>tornáda</a:t>
            </a:r>
            <a:r>
              <a:rPr lang="en-US" dirty="0"/>
              <a:t>, </a:t>
            </a:r>
            <a:r>
              <a:rPr lang="en-US" dirty="0" err="1"/>
              <a:t>jsou</a:t>
            </a:r>
            <a:r>
              <a:rPr lang="en-US" dirty="0"/>
              <a:t> </a:t>
            </a:r>
            <a:r>
              <a:rPr lang="en-US" dirty="0" err="1"/>
              <a:t>vytvářeny</a:t>
            </a:r>
            <a:r>
              <a:rPr lang="en-US" dirty="0"/>
              <a:t> v </a:t>
            </a:r>
            <a:r>
              <a:rPr lang="en-US" dirty="0" err="1"/>
              <a:t>oblastech</a:t>
            </a:r>
            <a:r>
              <a:rPr lang="en-US" dirty="0"/>
              <a:t> s </a:t>
            </a:r>
            <a:r>
              <a:rPr lang="en-US" dirty="0" err="1"/>
              <a:t>nízkým</a:t>
            </a:r>
            <a:r>
              <a:rPr lang="en-US" dirty="0"/>
              <a:t> </a:t>
            </a:r>
            <a:r>
              <a:rPr lang="en-US" dirty="0" err="1"/>
              <a:t>tlakem</a:t>
            </a:r>
            <a:r>
              <a:rPr lang="en-US" dirty="0"/>
              <a:t> </a:t>
            </a:r>
            <a:r>
              <a:rPr lang="en-US" dirty="0" err="1"/>
              <a:t>stoupajícím</a:t>
            </a:r>
            <a:r>
              <a:rPr lang="en-US" dirty="0"/>
              <a:t> </a:t>
            </a:r>
            <a:r>
              <a:rPr lang="en-US" dirty="0" err="1"/>
              <a:t>množstvím</a:t>
            </a:r>
            <a:r>
              <a:rPr lang="en-US" dirty="0"/>
              <a:t> </a:t>
            </a:r>
            <a:r>
              <a:rPr lang="en-US" dirty="0" err="1"/>
              <a:t>teplého</a:t>
            </a:r>
            <a:r>
              <a:rPr lang="en-US" dirty="0"/>
              <a:t> a </a:t>
            </a:r>
            <a:r>
              <a:rPr lang="en-US" dirty="0" err="1"/>
              <a:t>vlhkého</a:t>
            </a:r>
            <a:r>
              <a:rPr lang="en-US" dirty="0"/>
              <a:t> </a:t>
            </a:r>
            <a:r>
              <a:rPr lang="en-US" dirty="0" err="1"/>
              <a:t>vzduchu</a:t>
            </a:r>
            <a:r>
              <a:rPr lang="en-US" dirty="0"/>
              <a:t>. </a:t>
            </a:r>
            <a:r>
              <a:rPr lang="en-US" dirty="0" err="1"/>
              <a:t>Když</a:t>
            </a:r>
            <a:r>
              <a:rPr lang="en-US" dirty="0"/>
              <a:t> se </a:t>
            </a:r>
            <a:r>
              <a:rPr lang="en-US" dirty="0" err="1"/>
              <a:t>takový</a:t>
            </a:r>
            <a:r>
              <a:rPr lang="en-US" dirty="0"/>
              <a:t> </a:t>
            </a:r>
            <a:r>
              <a:rPr lang="en-US" dirty="0" err="1"/>
              <a:t>vzduch</a:t>
            </a:r>
            <a:r>
              <a:rPr lang="en-US" dirty="0"/>
              <a:t> </a:t>
            </a:r>
            <a:r>
              <a:rPr lang="en-US" dirty="0" err="1"/>
              <a:t>ochladí</a:t>
            </a:r>
            <a:r>
              <a:rPr lang="en-US" dirty="0"/>
              <a:t>, </a:t>
            </a:r>
            <a:r>
              <a:rPr lang="en-US" dirty="0" err="1"/>
              <a:t>vodní</a:t>
            </a:r>
            <a:r>
              <a:rPr lang="en-US" dirty="0"/>
              <a:t> </a:t>
            </a:r>
            <a:r>
              <a:rPr lang="en-US" dirty="0" err="1"/>
              <a:t>pára</a:t>
            </a:r>
            <a:r>
              <a:rPr lang="en-US" dirty="0"/>
              <a:t> </a:t>
            </a:r>
            <a:r>
              <a:rPr lang="en-US" dirty="0" err="1"/>
              <a:t>kondenzuje</a:t>
            </a:r>
            <a:r>
              <a:rPr lang="en-US" dirty="0"/>
              <a:t> a </a:t>
            </a:r>
            <a:r>
              <a:rPr lang="en-US" dirty="0" err="1"/>
              <a:t>uvolněné</a:t>
            </a:r>
            <a:r>
              <a:rPr lang="en-US" dirty="0"/>
              <a:t> </a:t>
            </a:r>
            <a:r>
              <a:rPr lang="en-US" dirty="0" err="1"/>
              <a:t>latentní</a:t>
            </a:r>
            <a:r>
              <a:rPr lang="en-US" dirty="0"/>
              <a:t> </a:t>
            </a:r>
            <a:r>
              <a:rPr lang="en-US" dirty="0" err="1"/>
              <a:t>teplo</a:t>
            </a:r>
            <a:r>
              <a:rPr lang="en-US" dirty="0"/>
              <a:t> </a:t>
            </a:r>
            <a:r>
              <a:rPr lang="en-US" dirty="0" err="1"/>
              <a:t>vzduch</a:t>
            </a:r>
            <a:r>
              <a:rPr lang="en-US" dirty="0"/>
              <a:t> </a:t>
            </a:r>
            <a:r>
              <a:rPr lang="en-US" dirty="0" err="1"/>
              <a:t>více</a:t>
            </a:r>
            <a:r>
              <a:rPr lang="en-US" dirty="0"/>
              <a:t> </a:t>
            </a:r>
            <a:r>
              <a:rPr lang="en-US" dirty="0" err="1"/>
              <a:t>zahřívá</a:t>
            </a:r>
            <a:r>
              <a:rPr lang="en-US" dirty="0"/>
              <a:t> a </a:t>
            </a:r>
            <a:r>
              <a:rPr lang="en-US" dirty="0" err="1"/>
              <a:t>udržuje</a:t>
            </a:r>
            <a:r>
              <a:rPr lang="en-US" dirty="0"/>
              <a:t> a </a:t>
            </a:r>
            <a:r>
              <a:rPr lang="en-US" dirty="0" err="1"/>
              <a:t>zintenzivňuje</a:t>
            </a:r>
            <a:r>
              <a:rPr lang="en-US" dirty="0"/>
              <a:t> </a:t>
            </a:r>
            <a:r>
              <a:rPr lang="en-US" dirty="0" err="1"/>
              <a:t>jeho</a:t>
            </a:r>
            <a:r>
              <a:rPr lang="en-US" dirty="0"/>
              <a:t> </a:t>
            </a:r>
            <a:r>
              <a:rPr lang="en-US" dirty="0" err="1"/>
              <a:t>pohyb</a:t>
            </a:r>
            <a:r>
              <a:rPr lang="en-US" dirty="0"/>
              <a:t> </a:t>
            </a:r>
            <a:r>
              <a:rPr lang="en-US" dirty="0" err="1"/>
              <a:t>nahoru</a:t>
            </a:r>
            <a:r>
              <a:rPr lang="en-US" dirty="0"/>
              <a:t> v </a:t>
            </a:r>
            <a:r>
              <a:rPr lang="en-US" dirty="0" err="1"/>
              <a:t>atmosféře</a:t>
            </a:r>
            <a:r>
              <a:rPr lang="en-US" dirty="0"/>
              <a:t>. </a:t>
            </a:r>
            <a:r>
              <a:rPr lang="en-US" dirty="0" err="1"/>
              <a:t>Vzduch</a:t>
            </a:r>
            <a:r>
              <a:rPr lang="en-US" dirty="0"/>
              <a:t> </a:t>
            </a:r>
            <a:r>
              <a:rPr lang="en-US" dirty="0" err="1"/>
              <a:t>stoupající</a:t>
            </a:r>
            <a:r>
              <a:rPr lang="en-US" dirty="0"/>
              <a:t> z </a:t>
            </a:r>
            <a:r>
              <a:rPr lang="en-US" dirty="0" err="1"/>
              <a:t>hladiny</a:t>
            </a:r>
            <a:r>
              <a:rPr lang="en-US" dirty="0"/>
              <a:t> </a:t>
            </a:r>
            <a:r>
              <a:rPr lang="en-US" dirty="0" err="1"/>
              <a:t>vytváří</a:t>
            </a:r>
            <a:r>
              <a:rPr lang="en-US" dirty="0"/>
              <a:t> </a:t>
            </a:r>
            <a:r>
              <a:rPr lang="en-US" dirty="0" err="1"/>
              <a:t>nízkotlakou</a:t>
            </a:r>
            <a:r>
              <a:rPr lang="en-US" dirty="0"/>
              <a:t> </a:t>
            </a:r>
            <a:r>
              <a:rPr lang="en-US" dirty="0" err="1"/>
              <a:t>zónu</a:t>
            </a:r>
            <a:r>
              <a:rPr lang="en-US" dirty="0"/>
              <a:t>, do </a:t>
            </a:r>
            <a:r>
              <a:rPr lang="en-US" dirty="0" err="1"/>
              <a:t>které</a:t>
            </a:r>
            <a:r>
              <a:rPr lang="en-US" dirty="0"/>
              <a:t> se </a:t>
            </a:r>
            <a:r>
              <a:rPr lang="en-US" dirty="0" err="1"/>
              <a:t>pohybuje</a:t>
            </a:r>
            <a:r>
              <a:rPr lang="en-US" dirty="0"/>
              <a:t> </a:t>
            </a:r>
            <a:r>
              <a:rPr lang="en-US" dirty="0" err="1"/>
              <a:t>okolní</a:t>
            </a:r>
            <a:r>
              <a:rPr lang="en-US" dirty="0"/>
              <a:t> </a:t>
            </a:r>
            <a:r>
              <a:rPr lang="en-US" dirty="0" err="1"/>
              <a:t>vzduch</a:t>
            </a:r>
            <a:r>
              <a:rPr lang="en-US" dirty="0"/>
              <a:t>. </a:t>
            </a:r>
            <a:r>
              <a:rPr lang="en-US" dirty="0" err="1"/>
              <a:t>Pohyb</a:t>
            </a:r>
            <a:r>
              <a:rPr lang="en-US" dirty="0"/>
              <a:t> </a:t>
            </a:r>
            <a:r>
              <a:rPr lang="en-US" dirty="0" err="1"/>
              <a:t>přicházejícího</a:t>
            </a:r>
            <a:r>
              <a:rPr lang="en-US" dirty="0"/>
              <a:t> </a:t>
            </a:r>
            <a:r>
              <a:rPr lang="en-US" dirty="0" err="1"/>
              <a:t>vzduchu</a:t>
            </a:r>
            <a:r>
              <a:rPr lang="en-US" dirty="0"/>
              <a:t> </a:t>
            </a:r>
            <a:r>
              <a:rPr lang="sk-SK" dirty="0"/>
              <a:t>má</a:t>
            </a:r>
            <a:r>
              <a:rPr lang="en-US" dirty="0"/>
              <a:t> </a:t>
            </a:r>
            <a:r>
              <a:rPr lang="en-US" dirty="0" err="1"/>
              <a:t>spirálovitý</a:t>
            </a:r>
            <a:r>
              <a:rPr lang="en-US" dirty="0"/>
              <a:t> </a:t>
            </a:r>
            <a:r>
              <a:rPr lang="en-US" dirty="0" err="1"/>
              <a:t>vzorec</a:t>
            </a:r>
            <a:r>
              <a:rPr lang="en-US" dirty="0"/>
              <a:t>, </a:t>
            </a:r>
            <a:r>
              <a:rPr lang="en-US" dirty="0" err="1"/>
              <a:t>což</a:t>
            </a:r>
            <a:r>
              <a:rPr lang="en-US" dirty="0"/>
              <a:t> </a:t>
            </a:r>
            <a:r>
              <a:rPr lang="en-US" dirty="0" err="1"/>
              <a:t>způsobuje</a:t>
            </a:r>
            <a:r>
              <a:rPr lang="en-US" dirty="0"/>
              <a:t> </a:t>
            </a:r>
            <a:r>
              <a:rPr lang="en-US" dirty="0" err="1"/>
              <a:t>cyklonální</a:t>
            </a:r>
            <a:r>
              <a:rPr lang="en-US" dirty="0"/>
              <a:t> </a:t>
            </a:r>
            <a:r>
              <a:rPr lang="en-US" dirty="0" err="1"/>
              <a:t>bouři</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68</a:t>
            </a:fld>
            <a:endParaRPr lang="cs-CZ" altLang="cs-CZ"/>
          </a:p>
        </p:txBody>
      </p:sp>
    </p:spTree>
    <p:extLst>
      <p:ext uri="{BB962C8B-B14F-4D97-AF65-F5344CB8AC3E}">
        <p14:creationId xmlns:p14="http://schemas.microsoft.com/office/powerpoint/2010/main" val="27807845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5C8C6F83-39FC-48D6-85B7-2E5DC23EDE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9695D81-90DE-4D9D-8D6D-A5F16B33651F}" type="slidenum">
              <a:rPr lang="hu-HU" altLang="cs-CZ">
                <a:latin typeface="Times New Roman" panose="02020603050405020304" pitchFamily="18" charset="0"/>
              </a:rPr>
              <a:pPr eaLnBrk="1" hangingPunct="1">
                <a:spcBef>
                  <a:spcPct val="0"/>
                </a:spcBef>
              </a:pPr>
              <a:t>69</a:t>
            </a:fld>
            <a:endParaRPr lang="hu-HU" altLang="cs-CZ">
              <a:latin typeface="Times New Roman" panose="02020603050405020304" pitchFamily="18" charset="0"/>
            </a:endParaRPr>
          </a:p>
        </p:txBody>
      </p:sp>
      <p:sp>
        <p:nvSpPr>
          <p:cNvPr id="234499" name="Rectangle 2">
            <a:extLst>
              <a:ext uri="{FF2B5EF4-FFF2-40B4-BE49-F238E27FC236}">
                <a16:creationId xmlns:a16="http://schemas.microsoft.com/office/drawing/2014/main" id="{3F0DFDDD-8926-46E0-9D68-AC1E3B45613F}"/>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BE0CED79-21C0-4CC1-80B7-E563485ED0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3AE87448-693B-4778-A250-AA6C83C51C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3B9C2BC-B3F7-4BDB-BD6A-5D055C6CEC49}" type="slidenum">
              <a:rPr lang="hu-HU" altLang="cs-CZ">
                <a:latin typeface="Times New Roman" panose="02020603050405020304" pitchFamily="18" charset="0"/>
              </a:rPr>
              <a:pPr eaLnBrk="1" hangingPunct="1">
                <a:spcBef>
                  <a:spcPct val="0"/>
                </a:spcBef>
              </a:pPr>
              <a:t>70</a:t>
            </a:fld>
            <a:endParaRPr lang="hu-HU" altLang="cs-CZ">
              <a:latin typeface="Times New Roman" panose="02020603050405020304" pitchFamily="18" charset="0"/>
            </a:endParaRPr>
          </a:p>
        </p:txBody>
      </p:sp>
      <p:sp>
        <p:nvSpPr>
          <p:cNvPr id="235523" name="Rectangle 2">
            <a:extLst>
              <a:ext uri="{FF2B5EF4-FFF2-40B4-BE49-F238E27FC236}">
                <a16:creationId xmlns:a16="http://schemas.microsoft.com/office/drawing/2014/main" id="{53066209-CB5B-45C8-B542-2C21D6906460}"/>
              </a:ext>
            </a:extLst>
          </p:cNvPr>
          <p:cNvSpPr>
            <a:spLocks noGrp="1" noRot="1" noChangeAspect="1" noChangeArrowheads="1" noTextEdit="1"/>
          </p:cNvSpPr>
          <p:nvPr>
            <p:ph type="sldImg"/>
          </p:nvPr>
        </p:nvSpPr>
        <p:spPr>
          <a:ln/>
        </p:spPr>
      </p:sp>
      <p:sp>
        <p:nvSpPr>
          <p:cNvPr id="235524" name="Rectangle 3">
            <a:extLst>
              <a:ext uri="{FF2B5EF4-FFF2-40B4-BE49-F238E27FC236}">
                <a16:creationId xmlns:a16="http://schemas.microsoft.com/office/drawing/2014/main" id="{740F2148-1A8F-4D16-BBE7-28C47087B3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E155C31F-A80B-4FC1-9FAA-2FAA64AAFF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E0B4A0F-3841-4943-A491-ED261FA1FF91}" type="slidenum">
              <a:rPr lang="hu-HU" altLang="cs-CZ">
                <a:latin typeface="Times New Roman" panose="02020603050405020304" pitchFamily="18" charset="0"/>
              </a:rPr>
              <a:pPr eaLnBrk="1" hangingPunct="1">
                <a:spcBef>
                  <a:spcPct val="0"/>
                </a:spcBef>
              </a:pPr>
              <a:t>71</a:t>
            </a:fld>
            <a:endParaRPr lang="hu-HU" altLang="cs-CZ">
              <a:latin typeface="Times New Roman" panose="02020603050405020304" pitchFamily="18" charset="0"/>
            </a:endParaRPr>
          </a:p>
        </p:txBody>
      </p:sp>
      <p:sp>
        <p:nvSpPr>
          <p:cNvPr id="237571" name="Rectangle 2">
            <a:extLst>
              <a:ext uri="{FF2B5EF4-FFF2-40B4-BE49-F238E27FC236}">
                <a16:creationId xmlns:a16="http://schemas.microsoft.com/office/drawing/2014/main" id="{99D2316D-2AB7-43AB-B7CB-89FFB218B154}"/>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1AB0434-DC18-4BC5-A2AC-493AF1A24A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4D3E590B-4412-4301-92E0-2A33F462EE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6B6FE8E-50B2-409C-A221-AB50D287733F}" type="slidenum">
              <a:rPr lang="hu-HU" altLang="cs-CZ">
                <a:latin typeface="Times New Roman" panose="02020603050405020304" pitchFamily="18" charset="0"/>
              </a:rPr>
              <a:pPr eaLnBrk="1" hangingPunct="1">
                <a:spcBef>
                  <a:spcPct val="0"/>
                </a:spcBef>
              </a:pPr>
              <a:t>72</a:t>
            </a:fld>
            <a:endParaRPr lang="hu-HU" altLang="cs-CZ">
              <a:latin typeface="Times New Roman" panose="02020603050405020304" pitchFamily="18" charset="0"/>
            </a:endParaRPr>
          </a:p>
        </p:txBody>
      </p:sp>
      <p:sp>
        <p:nvSpPr>
          <p:cNvPr id="241667" name="Rectangle 2">
            <a:extLst>
              <a:ext uri="{FF2B5EF4-FFF2-40B4-BE49-F238E27FC236}">
                <a16:creationId xmlns:a16="http://schemas.microsoft.com/office/drawing/2014/main" id="{3FA4C0E0-8543-484C-B90F-EF45F79FC01B}"/>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92F5AC05-FA31-47B2-A1CD-5AAB71C45E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Hnací</a:t>
            </a:r>
            <a:r>
              <a:rPr lang="en-US" dirty="0"/>
              <a:t> </a:t>
            </a:r>
            <a:r>
              <a:rPr lang="en-US" dirty="0" err="1"/>
              <a:t>silou</a:t>
            </a:r>
            <a:r>
              <a:rPr lang="en-US" dirty="0"/>
              <a:t> </a:t>
            </a:r>
            <a:r>
              <a:rPr lang="en-US" dirty="0" err="1"/>
              <a:t>počasí</a:t>
            </a:r>
            <a:r>
              <a:rPr lang="en-US" dirty="0"/>
              <a:t> a </a:t>
            </a:r>
            <a:r>
              <a:rPr lang="en-US" dirty="0" err="1"/>
              <a:t>podnebí</a:t>
            </a:r>
            <a:r>
              <a:rPr lang="en-US" dirty="0"/>
              <a:t> je </a:t>
            </a:r>
            <a:r>
              <a:rPr lang="en-US" dirty="0" err="1"/>
              <a:t>distribuce</a:t>
            </a:r>
            <a:r>
              <a:rPr lang="en-US" dirty="0"/>
              <a:t> a </a:t>
            </a:r>
            <a:r>
              <a:rPr lang="en-US" dirty="0" err="1"/>
              <a:t>konečné</a:t>
            </a:r>
            <a:r>
              <a:rPr lang="en-US" dirty="0"/>
              <a:t> </a:t>
            </a:r>
            <a:r>
              <a:rPr lang="en-US" dirty="0" err="1"/>
              <a:t>přesměrování</a:t>
            </a:r>
            <a:r>
              <a:rPr lang="en-US" dirty="0"/>
              <a:t> </a:t>
            </a:r>
            <a:r>
              <a:rPr lang="en-US" dirty="0" err="1"/>
              <a:t>sluneční</a:t>
            </a:r>
            <a:r>
              <a:rPr lang="en-US" dirty="0"/>
              <a:t> </a:t>
            </a:r>
            <a:r>
              <a:rPr lang="en-US" dirty="0" err="1"/>
              <a:t>energie</a:t>
            </a:r>
            <a:r>
              <a:rPr lang="en-US" dirty="0"/>
              <a:t> do </a:t>
            </a:r>
            <a:r>
              <a:rPr lang="en-US" dirty="0" err="1"/>
              <a:t>vesmíru</a:t>
            </a:r>
            <a:r>
              <a:rPr lang="en-US" dirty="0"/>
              <a:t>. </a:t>
            </a:r>
            <a:r>
              <a:rPr lang="en-US" dirty="0" err="1"/>
              <a:t>Velká</a:t>
            </a:r>
            <a:r>
              <a:rPr lang="en-US" dirty="0"/>
              <a:t> </a:t>
            </a:r>
            <a:r>
              <a:rPr lang="en-US" dirty="0" err="1"/>
              <a:t>část</a:t>
            </a:r>
            <a:r>
              <a:rPr lang="en-US" dirty="0"/>
              <a:t> </a:t>
            </a:r>
            <a:r>
              <a:rPr lang="en-US" dirty="0" err="1"/>
              <a:t>sluneční</a:t>
            </a:r>
            <a:r>
              <a:rPr lang="en-US" dirty="0"/>
              <a:t> </a:t>
            </a:r>
            <a:r>
              <a:rPr lang="en-US" dirty="0" err="1"/>
              <a:t>energie</a:t>
            </a:r>
            <a:r>
              <a:rPr lang="en-US" dirty="0"/>
              <a:t> se </a:t>
            </a:r>
            <a:r>
              <a:rPr lang="en-US" dirty="0" err="1"/>
              <a:t>přeměňuje</a:t>
            </a:r>
            <a:r>
              <a:rPr lang="en-US" dirty="0"/>
              <a:t> </a:t>
            </a:r>
            <a:r>
              <a:rPr lang="en-US" dirty="0" err="1"/>
              <a:t>na</a:t>
            </a:r>
            <a:r>
              <a:rPr lang="en-US" dirty="0"/>
              <a:t> </a:t>
            </a:r>
            <a:r>
              <a:rPr lang="en-US" dirty="0" err="1"/>
              <a:t>latentní</a:t>
            </a:r>
            <a:r>
              <a:rPr lang="en-US" dirty="0"/>
              <a:t> </a:t>
            </a:r>
            <a:r>
              <a:rPr lang="en-US" dirty="0" err="1"/>
              <a:t>teplo</a:t>
            </a:r>
            <a:r>
              <a:rPr lang="en-US" dirty="0"/>
              <a:t> </a:t>
            </a:r>
            <a:r>
              <a:rPr lang="en-US" dirty="0" err="1"/>
              <a:t>odpařováním</a:t>
            </a:r>
            <a:r>
              <a:rPr lang="en-US" dirty="0"/>
              <a:t> </a:t>
            </a:r>
            <a:r>
              <a:rPr lang="en-US" dirty="0" err="1"/>
              <a:t>vody</a:t>
            </a:r>
            <a:r>
              <a:rPr lang="en-US" dirty="0"/>
              <a:t> do </a:t>
            </a:r>
            <a:r>
              <a:rPr lang="en-US" dirty="0" err="1"/>
              <a:t>atmosféry</a:t>
            </a:r>
            <a:r>
              <a:rPr lang="en-US" dirty="0"/>
              <a:t>. Jak </a:t>
            </a:r>
            <a:r>
              <a:rPr lang="en-US" dirty="0" err="1"/>
              <a:t>voda</a:t>
            </a:r>
            <a:r>
              <a:rPr lang="en-US" dirty="0"/>
              <a:t> </a:t>
            </a:r>
            <a:r>
              <a:rPr lang="en-US" dirty="0" err="1"/>
              <a:t>kondenzuje</a:t>
            </a:r>
            <a:r>
              <a:rPr lang="en-US" dirty="0"/>
              <a:t> z </a:t>
            </a:r>
            <a:r>
              <a:rPr lang="en-US" dirty="0" err="1"/>
              <a:t>atmosférického</a:t>
            </a:r>
            <a:r>
              <a:rPr lang="en-US" dirty="0"/>
              <a:t> </a:t>
            </a:r>
            <a:r>
              <a:rPr lang="en-US" dirty="0" err="1"/>
              <a:t>vzduchu</a:t>
            </a:r>
            <a:r>
              <a:rPr lang="en-US" dirty="0"/>
              <a:t>, </a:t>
            </a:r>
            <a:r>
              <a:rPr lang="en-US" dirty="0" err="1"/>
              <a:t>uvolňuje</a:t>
            </a:r>
            <a:r>
              <a:rPr lang="en-US" dirty="0"/>
              <a:t> se </a:t>
            </a:r>
            <a:r>
              <a:rPr lang="en-US" dirty="0" err="1"/>
              <a:t>velké</a:t>
            </a:r>
            <a:r>
              <a:rPr lang="en-US" dirty="0"/>
              <a:t> </a:t>
            </a:r>
            <a:r>
              <a:rPr lang="en-US" dirty="0" err="1"/>
              <a:t>množství</a:t>
            </a:r>
            <a:r>
              <a:rPr lang="en-US" dirty="0"/>
              <a:t> </a:t>
            </a:r>
            <a:r>
              <a:rPr lang="en-US" dirty="0" err="1"/>
              <a:t>tepla</a:t>
            </a:r>
            <a:r>
              <a:rPr lang="en-US" dirty="0"/>
              <a:t>. To je </a:t>
            </a:r>
            <a:r>
              <a:rPr lang="en-US" dirty="0" err="1"/>
              <a:t>obzvláště</a:t>
            </a:r>
            <a:r>
              <a:rPr lang="en-US" dirty="0"/>
              <a:t> </a:t>
            </a:r>
            <a:r>
              <a:rPr lang="en-US" dirty="0" err="1"/>
              <a:t>významný</a:t>
            </a:r>
            <a:r>
              <a:rPr lang="en-US" dirty="0"/>
              <a:t> </a:t>
            </a:r>
            <a:r>
              <a:rPr lang="en-US" dirty="0" err="1"/>
              <a:t>prostředek</a:t>
            </a:r>
            <a:r>
              <a:rPr lang="en-US" dirty="0"/>
              <a:t> pro </a:t>
            </a:r>
            <a:r>
              <a:rPr lang="en-US" dirty="0" err="1"/>
              <a:t>přenos</a:t>
            </a:r>
            <a:r>
              <a:rPr lang="en-US" dirty="0"/>
              <a:t> </a:t>
            </a:r>
            <a:r>
              <a:rPr lang="en-US" dirty="0" err="1"/>
              <a:t>energie</a:t>
            </a:r>
            <a:r>
              <a:rPr lang="en-US" dirty="0"/>
              <a:t> z </a:t>
            </a:r>
            <a:r>
              <a:rPr lang="en-US" dirty="0" err="1"/>
              <a:t>oceánu</a:t>
            </a:r>
            <a:r>
              <a:rPr lang="en-US" dirty="0"/>
              <a:t> </a:t>
            </a:r>
            <a:r>
              <a:rPr lang="en-US" dirty="0" err="1"/>
              <a:t>na</a:t>
            </a:r>
            <a:r>
              <a:rPr lang="en-US" dirty="0"/>
              <a:t> </a:t>
            </a:r>
            <a:r>
              <a:rPr lang="en-US" dirty="0" err="1"/>
              <a:t>pevninu</a:t>
            </a:r>
            <a:r>
              <a:rPr lang="en-US" dirty="0"/>
              <a:t>. </a:t>
            </a:r>
            <a:r>
              <a:rPr lang="en-US" dirty="0" err="1"/>
              <a:t>Sluneční</a:t>
            </a:r>
            <a:r>
              <a:rPr lang="en-US" dirty="0"/>
              <a:t> </a:t>
            </a:r>
            <a:r>
              <a:rPr lang="en-US" dirty="0" err="1"/>
              <a:t>energie</a:t>
            </a:r>
            <a:r>
              <a:rPr lang="en-US" dirty="0"/>
              <a:t> </a:t>
            </a:r>
            <a:r>
              <a:rPr lang="en-US" dirty="0" err="1"/>
              <a:t>dopadající</a:t>
            </a:r>
            <a:r>
              <a:rPr lang="en-US" dirty="0"/>
              <a:t> </a:t>
            </a:r>
            <a:r>
              <a:rPr lang="en-US" dirty="0" err="1"/>
              <a:t>na</a:t>
            </a:r>
            <a:r>
              <a:rPr lang="en-US" dirty="0"/>
              <a:t> </a:t>
            </a:r>
            <a:r>
              <a:rPr lang="en-US" dirty="0" err="1"/>
              <a:t>oceán</a:t>
            </a:r>
            <a:r>
              <a:rPr lang="en-US" dirty="0"/>
              <a:t> se </a:t>
            </a:r>
            <a:r>
              <a:rPr lang="en-US" dirty="0" err="1"/>
              <a:t>přeměňuje</a:t>
            </a:r>
            <a:r>
              <a:rPr lang="en-US" dirty="0"/>
              <a:t> </a:t>
            </a:r>
            <a:r>
              <a:rPr lang="en-US" dirty="0" err="1"/>
              <a:t>na</a:t>
            </a:r>
            <a:r>
              <a:rPr lang="en-US" dirty="0"/>
              <a:t> </a:t>
            </a:r>
            <a:r>
              <a:rPr lang="en-US" dirty="0" err="1"/>
              <a:t>latentní</a:t>
            </a:r>
            <a:r>
              <a:rPr lang="en-US" dirty="0"/>
              <a:t> </a:t>
            </a:r>
            <a:r>
              <a:rPr lang="en-US" dirty="0" err="1"/>
              <a:t>teplo</a:t>
            </a:r>
            <a:r>
              <a:rPr lang="en-US" dirty="0"/>
              <a:t> </a:t>
            </a:r>
            <a:r>
              <a:rPr lang="en-US" dirty="0" err="1"/>
              <a:t>odpařováním</a:t>
            </a:r>
            <a:r>
              <a:rPr lang="en-US" dirty="0"/>
              <a:t> </a:t>
            </a:r>
            <a:r>
              <a:rPr lang="en-US" dirty="0" err="1"/>
              <a:t>vody</a:t>
            </a:r>
            <a:r>
              <a:rPr lang="en-US" dirty="0"/>
              <a:t>, </a:t>
            </a:r>
            <a:r>
              <a:rPr lang="en-US" dirty="0" err="1"/>
              <a:t>poté</a:t>
            </a:r>
            <a:r>
              <a:rPr lang="en-US" dirty="0"/>
              <a:t> se </a:t>
            </a:r>
            <a:r>
              <a:rPr lang="en-US" dirty="0" err="1"/>
              <a:t>vodní</a:t>
            </a:r>
            <a:r>
              <a:rPr lang="en-US" dirty="0"/>
              <a:t> </a:t>
            </a:r>
            <a:r>
              <a:rPr lang="en-US" dirty="0" err="1"/>
              <a:t>pára</a:t>
            </a:r>
            <a:r>
              <a:rPr lang="en-US" dirty="0"/>
              <a:t> </a:t>
            </a:r>
            <a:r>
              <a:rPr lang="en-US" dirty="0" err="1"/>
              <a:t>pohybuje</a:t>
            </a:r>
            <a:r>
              <a:rPr lang="en-US" dirty="0"/>
              <a:t> </a:t>
            </a:r>
            <a:r>
              <a:rPr lang="en-US" dirty="0" err="1"/>
              <a:t>ve</a:t>
            </a:r>
            <a:r>
              <a:rPr lang="en-US" dirty="0"/>
              <a:t> </a:t>
            </a:r>
            <a:r>
              <a:rPr lang="en-US" dirty="0" err="1"/>
              <a:t>vnitrozemí</a:t>
            </a:r>
            <a:r>
              <a:rPr lang="en-US" dirty="0"/>
              <a:t>, </a:t>
            </a:r>
            <a:r>
              <a:rPr lang="en-US" dirty="0" err="1"/>
              <a:t>kde</a:t>
            </a:r>
            <a:r>
              <a:rPr lang="en-US" dirty="0"/>
              <a:t> </a:t>
            </a:r>
            <a:r>
              <a:rPr lang="en-US" dirty="0" err="1"/>
              <a:t>kondenzuje</a:t>
            </a:r>
            <a:r>
              <a:rPr lang="en-US" dirty="0"/>
              <a:t>. </a:t>
            </a:r>
            <a:r>
              <a:rPr lang="en-US" dirty="0" err="1"/>
              <a:t>Latentní</a:t>
            </a:r>
            <a:r>
              <a:rPr lang="en-US" dirty="0"/>
              <a:t> </a:t>
            </a:r>
            <a:r>
              <a:rPr lang="en-US" dirty="0" err="1"/>
              <a:t>teplo</a:t>
            </a:r>
            <a:r>
              <a:rPr lang="en-US" dirty="0"/>
              <a:t> </a:t>
            </a:r>
            <a:r>
              <a:rPr lang="en-US" dirty="0" err="1"/>
              <a:t>uvolněné</a:t>
            </a:r>
            <a:r>
              <a:rPr lang="en-US" dirty="0"/>
              <a:t> </a:t>
            </a:r>
            <a:r>
              <a:rPr lang="en-US" dirty="0" err="1"/>
              <a:t>při</a:t>
            </a:r>
            <a:r>
              <a:rPr lang="en-US" dirty="0"/>
              <a:t> </a:t>
            </a:r>
            <a:r>
              <a:rPr lang="en-US" dirty="0" err="1"/>
              <a:t>kondenzaci</a:t>
            </a:r>
            <a:r>
              <a:rPr lang="en-US" dirty="0"/>
              <a:t> </a:t>
            </a:r>
            <a:r>
              <a:rPr lang="en-US" dirty="0" err="1"/>
              <a:t>vody</a:t>
            </a:r>
            <a:r>
              <a:rPr lang="en-US" dirty="0"/>
              <a:t> </a:t>
            </a:r>
            <a:r>
              <a:rPr lang="en-US" dirty="0" err="1"/>
              <a:t>ohřívá</a:t>
            </a:r>
            <a:r>
              <a:rPr lang="en-US" dirty="0"/>
              <a:t> </a:t>
            </a:r>
            <a:r>
              <a:rPr lang="en-US" dirty="0" err="1"/>
              <a:t>okolní</a:t>
            </a:r>
            <a:r>
              <a:rPr lang="en-US" dirty="0"/>
              <a:t> </a:t>
            </a:r>
            <a:r>
              <a:rPr lang="en-US" dirty="0" err="1"/>
              <a:t>pevninu</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73</a:t>
            </a:fld>
            <a:endParaRPr lang="cs-CZ" altLang="cs-CZ"/>
          </a:p>
        </p:txBody>
      </p:sp>
    </p:spTree>
    <p:extLst>
      <p:ext uri="{BB962C8B-B14F-4D97-AF65-F5344CB8AC3E}">
        <p14:creationId xmlns:p14="http://schemas.microsoft.com/office/powerpoint/2010/main" val="3252795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E5631DBD-13BE-4324-9919-A9E6C9C701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0251813-B91A-4CF4-9121-045AF76B1580}" type="slidenum">
              <a:rPr lang="hu-HU" altLang="cs-CZ">
                <a:latin typeface="Times New Roman" panose="02020603050405020304" pitchFamily="18" charset="0"/>
              </a:rPr>
              <a:pPr eaLnBrk="1" hangingPunct="1">
                <a:spcBef>
                  <a:spcPct val="0"/>
                </a:spcBef>
              </a:pPr>
              <a:t>74</a:t>
            </a:fld>
            <a:endParaRPr lang="hu-HU" altLang="cs-CZ">
              <a:latin typeface="Times New Roman" panose="02020603050405020304" pitchFamily="18" charset="0"/>
            </a:endParaRPr>
          </a:p>
        </p:txBody>
      </p:sp>
      <p:sp>
        <p:nvSpPr>
          <p:cNvPr id="274435" name="Rectangle 2">
            <a:extLst>
              <a:ext uri="{FF2B5EF4-FFF2-40B4-BE49-F238E27FC236}">
                <a16:creationId xmlns:a16="http://schemas.microsoft.com/office/drawing/2014/main" id="{7E3ABBAF-58F2-4B99-9221-618F00DE1F45}"/>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17F74DDC-48E0-4DDC-A3D3-9CD400F133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Atmosférická voda může být přítomna jako pára, kapalina nebo led. Obsah vodní páry ve vzduchu lze vyjádřit jako </a:t>
            </a:r>
            <a:r>
              <a:rPr lang="cs-CZ" altLang="cs-CZ" b="1" dirty="0">
                <a:latin typeface="Arial" panose="020B0604020202020204" pitchFamily="34" charset="0"/>
              </a:rPr>
              <a:t>vlhkost.</a:t>
            </a:r>
            <a:r>
              <a:rPr lang="cs-CZ" altLang="cs-CZ" dirty="0">
                <a:latin typeface="Arial" panose="020B0604020202020204" pitchFamily="34" charset="0"/>
              </a:rPr>
              <a: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C754FAC1-A232-4862-BB62-DDF8BCA33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40F95FF-4C13-483B-876F-97C677954B10}" type="slidenum">
              <a:rPr lang="hu-HU" altLang="cs-CZ">
                <a:latin typeface="Times New Roman" panose="02020603050405020304" pitchFamily="18" charset="0"/>
              </a:rPr>
              <a:pPr eaLnBrk="1" hangingPunct="1">
                <a:spcBef>
                  <a:spcPct val="0"/>
                </a:spcBef>
              </a:pPr>
              <a:t>75</a:t>
            </a:fld>
            <a:endParaRPr lang="hu-HU" altLang="cs-CZ">
              <a:latin typeface="Times New Roman" panose="02020603050405020304" pitchFamily="18" charset="0"/>
            </a:endParaRPr>
          </a:p>
        </p:txBody>
      </p:sp>
      <p:sp>
        <p:nvSpPr>
          <p:cNvPr id="275459" name="Rectangle 2">
            <a:extLst>
              <a:ext uri="{FF2B5EF4-FFF2-40B4-BE49-F238E27FC236}">
                <a16:creationId xmlns:a16="http://schemas.microsoft.com/office/drawing/2014/main" id="{DFD2FB34-3E4D-4343-A07D-6463DBCC67A3}"/>
              </a:ext>
            </a:extLst>
          </p:cNvPr>
          <p:cNvSpPr>
            <a:spLocks noGrp="1" noRot="1" noChangeAspect="1" noChangeArrowheads="1" noTextEdit="1"/>
          </p:cNvSpPr>
          <p:nvPr>
            <p:ph type="sldImg"/>
          </p:nvPr>
        </p:nvSpPr>
        <p:spPr>
          <a:ln/>
        </p:spPr>
      </p:sp>
      <p:sp>
        <p:nvSpPr>
          <p:cNvPr id="275460" name="Rectangle 3">
            <a:extLst>
              <a:ext uri="{FF2B5EF4-FFF2-40B4-BE49-F238E27FC236}">
                <a16:creationId xmlns:a16="http://schemas.microsoft.com/office/drawing/2014/main" id="{50E4D3E3-9F8C-4C09-B0CB-9BB525CD9E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Relativní vlhkost, vyjádřená v procentech, popisuje množství vodní páry ve vzduchu jako poměr maximálního množství, které může vzduch zadržet při této teplotě. Vzduch s danou relativní vlhkostí může projít kterýmkoli z několika procesů, aby dosáhl bodu nasycení, při kterém kondenzuje vodní pára ve formě deště nebo sněhu.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B9707BA9-F7BF-4149-857A-FAF742DC77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5270C39-7C3F-4B02-B9FF-10C7282AEC84}" type="slidenum">
              <a:rPr lang="hu-HU" altLang="cs-CZ">
                <a:latin typeface="Times New Roman" panose="02020603050405020304" pitchFamily="18" charset="0"/>
              </a:rPr>
              <a:pPr eaLnBrk="1" hangingPunct="1">
                <a:spcBef>
                  <a:spcPct val="0"/>
                </a:spcBef>
              </a:pPr>
              <a:t>76</a:t>
            </a:fld>
            <a:endParaRPr lang="hu-HU" altLang="cs-CZ">
              <a:latin typeface="Times New Roman" panose="02020603050405020304" pitchFamily="18" charset="0"/>
            </a:endParaRPr>
          </a:p>
        </p:txBody>
      </p:sp>
      <p:sp>
        <p:nvSpPr>
          <p:cNvPr id="276483" name="Rectangle 2">
            <a:extLst>
              <a:ext uri="{FF2B5EF4-FFF2-40B4-BE49-F238E27FC236}">
                <a16:creationId xmlns:a16="http://schemas.microsoft.com/office/drawing/2014/main" id="{835ECFF5-20E6-4F52-BAAB-755299334C53}"/>
              </a:ext>
            </a:extLst>
          </p:cNvPr>
          <p:cNvSpPr>
            <a:spLocks noGrp="1" noRot="1" noChangeAspect="1" noChangeArrowheads="1" noTextEdit="1"/>
          </p:cNvSpPr>
          <p:nvPr>
            <p:ph type="sldImg"/>
          </p:nvPr>
        </p:nvSpPr>
        <p:spPr>
          <a:ln/>
        </p:spPr>
      </p:sp>
      <p:sp>
        <p:nvSpPr>
          <p:cNvPr id="276484" name="Rectangle 3">
            <a:extLst>
              <a:ext uri="{FF2B5EF4-FFF2-40B4-BE49-F238E27FC236}">
                <a16:creationId xmlns:a16="http://schemas.microsoft.com/office/drawing/2014/main" id="{D46A7A3C-24C4-43DE-B047-4EAFD77BFA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1" i="0" dirty="0" err="1">
                <a:solidFill>
                  <a:srgbClr val="202122"/>
                </a:solidFill>
                <a:effectLst/>
                <a:latin typeface="Arial" panose="020B0604020202020204" pitchFamily="34" charset="0"/>
              </a:rPr>
              <a:t>Rosný</a:t>
            </a:r>
            <a:r>
              <a:rPr lang="en-US" b="1" i="0" dirty="0">
                <a:solidFill>
                  <a:srgbClr val="202122"/>
                </a:solidFill>
                <a:effectLst/>
                <a:latin typeface="Arial" panose="020B0604020202020204" pitchFamily="34" charset="0"/>
              </a:rPr>
              <a:t> bod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rosného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bodu</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3" tooltip="Teplota"/>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4" tooltip="Vzduch"/>
              </a:rPr>
              <a:t>vzduch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maximálně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nasycen</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Voda"/>
              </a:rPr>
              <a:t>vodními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parami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Relativní vlhkost vzduchu"/>
              </a:rPr>
              <a:t>relativní</a:t>
            </a:r>
            <a:r>
              <a:rPr lang="en-US" b="0" i="0" u="none" strike="noStrike" dirty="0">
                <a:solidFill>
                  <a:srgbClr val="0B0080"/>
                </a:solidFill>
                <a:effectLst/>
                <a:latin typeface="Arial" panose="020B0604020202020204" pitchFamily="34" charset="0"/>
                <a:hlinkClick r:id="rId6" tooltip="Relativní vlhkost vzduchu"/>
              </a:rPr>
              <a:t> </a:t>
            </a:r>
            <a:r>
              <a:rPr lang="en-US" b="0" i="0" u="none" strike="noStrike" dirty="0" err="1">
                <a:solidFill>
                  <a:srgbClr val="0B0080"/>
                </a:solidFill>
                <a:effectLst/>
                <a:latin typeface="Arial" panose="020B0604020202020204" pitchFamily="34" charset="0"/>
                <a:hlinkClick r:id="rId6" tooltip="Relativní vlhkost vzduchu"/>
              </a:rPr>
              <a:t>vlhkost</a:t>
            </a:r>
            <a:r>
              <a:rPr lang="en-US" b="0" i="0" u="none" strike="noStrike" dirty="0">
                <a:solidFill>
                  <a:srgbClr val="0B0080"/>
                </a:solidFill>
                <a:effectLst/>
                <a:latin typeface="Arial" panose="020B0604020202020204" pitchFamily="34" charset="0"/>
                <a:hlinkClick r:id="rId6" tooltip="Relativní vlhkost vzduchu"/>
              </a:rPr>
              <a:t> </a:t>
            </a:r>
            <a:r>
              <a:rPr lang="en-US" b="0" i="0" u="none" strike="noStrike" dirty="0" err="1">
                <a:solidFill>
                  <a:srgbClr val="0B0080"/>
                </a:solidFill>
                <a:effectLst/>
                <a:latin typeface="Arial" panose="020B0604020202020204" pitchFamily="34" charset="0"/>
                <a:hlinkClick r:id="rId6" tooltip="Relativní vlhkost vzduchu"/>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dosáhne</a:t>
            </a:r>
            <a:r>
              <a:rPr lang="en-US" b="0" i="0" dirty="0">
                <a:solidFill>
                  <a:srgbClr val="202122"/>
                </a:solidFill>
                <a:effectLst/>
                <a:latin typeface="Arial" panose="020B0604020202020204" pitchFamily="34" charset="0"/>
              </a:rPr>
              <a:t> 100 %). </a:t>
            </a:r>
            <a:r>
              <a:rPr lang="en-US" b="0" i="0" dirty="0" err="1">
                <a:solidFill>
                  <a:srgbClr val="202122"/>
                </a:solidFill>
                <a:effectLst/>
                <a:latin typeface="Arial" panose="020B0604020202020204" pitchFamily="34" charset="0"/>
              </a:rPr>
              <a:t>Pokud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klesne</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tento</a:t>
            </a:r>
            <a:r>
              <a:rPr lang="en-US" b="0" i="0" dirty="0">
                <a:solidFill>
                  <a:srgbClr val="202122"/>
                </a:solidFill>
                <a:effectLst/>
                <a:latin typeface="Arial" panose="020B0604020202020204" pitchFamily="34" charset="0"/>
              </a:rPr>
              <a:t> bod, </a:t>
            </a:r>
            <a:r>
              <a:rPr lang="en-US" b="0" i="0" dirty="0" err="1">
                <a:solidFill>
                  <a:srgbClr val="202122"/>
                </a:solidFill>
                <a:effectLst/>
                <a:latin typeface="Arial" panose="020B0604020202020204" pitchFamily="34" charset="0"/>
              </a:rPr>
              <a:t>nastává</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Kapalnění"/>
              </a:rPr>
              <a:t>kondenzace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rosného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bodu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různá</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různé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absolutní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vlhkosti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více</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8" tooltip="Vodní pára"/>
              </a:rPr>
              <a:t>vodní</a:t>
            </a:r>
            <a:r>
              <a:rPr lang="en-US" b="0" i="0" u="none" strike="noStrike" dirty="0">
                <a:solidFill>
                  <a:srgbClr val="0B0080"/>
                </a:solidFill>
                <a:effectLst/>
                <a:latin typeface="Arial" panose="020B0604020202020204" pitchFamily="34" charset="0"/>
                <a:hlinkClick r:id="rId8" tooltip="Vodní pára"/>
              </a:rPr>
              <a:t> </a:t>
            </a:r>
            <a:r>
              <a:rPr lang="en-US" b="0" i="0" u="none" strike="noStrike" dirty="0" err="1">
                <a:solidFill>
                  <a:srgbClr val="0B0080"/>
                </a:solidFill>
                <a:effectLst/>
                <a:latin typeface="Arial" panose="020B0604020202020204" pitchFamily="34" charset="0"/>
                <a:hlinkClick r:id="rId8" tooltip="Vodní pára"/>
              </a:rPr>
              <a:t>páry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vyšší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rosného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bodu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čili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vyšší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musí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pára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mít</a:t>
            </a:r>
            <a:r>
              <a:rPr lang="en-US" b="0" i="0" dirty="0">
                <a:solidFill>
                  <a:srgbClr val="202122"/>
                </a:solidFill>
                <a:effectLst/>
                <a:latin typeface="Arial" panose="020B0604020202020204" pitchFamily="34" charset="0"/>
              </a:rPr>
              <a:t>, aby </a:t>
            </a:r>
            <a:r>
              <a:rPr lang="en-US" b="0" i="0" dirty="0" err="1">
                <a:solidFill>
                  <a:srgbClr val="202122"/>
                </a:solidFill>
                <a:effectLst/>
                <a:latin typeface="Arial" panose="020B0604020202020204" pitchFamily="34" charset="0"/>
              </a:rPr>
              <a:t>pára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Kapalnění"/>
              </a:rPr>
              <a:t>nezkondenzovala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Naopak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pokud</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velmi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málo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být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chladnější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aniž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zkondenzuje</a:t>
            </a:r>
            <a:r>
              <a:rPr lang="en-US" b="0" i="0" dirty="0">
                <a:solidFill>
                  <a:srgbClr val="202122"/>
                </a:solidFill>
                <a:effectLst/>
                <a:latin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err="1">
                <a:solidFill>
                  <a:srgbClr val="202122"/>
                </a:solidFill>
                <a:effectLst/>
                <a:latin typeface="Arial" panose="020B0604020202020204" pitchFamily="34" charset="0"/>
              </a:rPr>
              <a:t>Vzduch</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Teplota"/>
              </a:rPr>
              <a:t>teploty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obsahovat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vodních</a:t>
            </a:r>
            <a:r>
              <a:rPr lang="en-US" b="0" i="0" dirty="0">
                <a:solidFill>
                  <a:srgbClr val="202122"/>
                </a:solidFill>
                <a:effectLst/>
                <a:latin typeface="Arial" panose="020B0604020202020204" pitchFamily="34" charset="0"/>
              </a:rPr>
              <a:t> par. </a:t>
            </a:r>
            <a:r>
              <a:rPr lang="en-US" b="0" i="0" dirty="0" err="1">
                <a:solidFill>
                  <a:srgbClr val="202122"/>
                </a:solidFill>
                <a:effectLst/>
                <a:latin typeface="Arial" panose="020B0604020202020204" pitchFamily="34" charset="0"/>
              </a:rPr>
              <a:t>Čím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vyšší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více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jednotce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objemu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být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aniž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začne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kapalnět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Pokud</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vzduch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začne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ochlazovat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začnou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kondenzovat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Rosný</a:t>
            </a:r>
            <a:r>
              <a:rPr lang="en-US" b="0" i="0" dirty="0">
                <a:solidFill>
                  <a:srgbClr val="202122"/>
                </a:solidFill>
                <a:effectLst/>
                <a:latin typeface="Arial" panose="020B0604020202020204" pitchFamily="34" charset="0"/>
              </a:rPr>
              <a:t> bod </a:t>
            </a:r>
            <a:r>
              <a:rPr lang="en-US" b="0" i="0" dirty="0" err="1">
                <a:solidFill>
                  <a:srgbClr val="202122"/>
                </a:solidFill>
                <a:effectLst/>
                <a:latin typeface="Arial" panose="020B0604020202020204" pitchFamily="34" charset="0"/>
              </a:rPr>
              <a:t>lze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považovat</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jiné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vyjádření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Absolutní vlhkost vzduchu"/>
              </a:rPr>
              <a:t>absolutní</a:t>
            </a:r>
            <a:r>
              <a:rPr lang="en-US" b="0" i="0" u="none" strike="noStrike" dirty="0">
                <a:solidFill>
                  <a:srgbClr val="0B0080"/>
                </a:solidFill>
                <a:effectLst/>
                <a:latin typeface="Arial" panose="020B0604020202020204" pitchFamily="34" charset="0"/>
                <a:hlinkClick r:id="rId9" tooltip="Absolutní vlhkost vzduchu"/>
              </a:rPr>
              <a:t> </a:t>
            </a:r>
            <a:r>
              <a:rPr lang="en-US" b="0" i="0" u="none" strike="noStrike" dirty="0" err="1">
                <a:solidFill>
                  <a:srgbClr val="0B0080"/>
                </a:solidFill>
                <a:effectLst/>
                <a:latin typeface="Arial" panose="020B0604020202020204" pitchFamily="34" charset="0"/>
                <a:hlinkClick r:id="rId9" tooltip="Absolutní vlhkost vzduchu"/>
              </a:rPr>
              <a:t>vlhkosti</a:t>
            </a:r>
            <a:r>
              <a:rPr lang="en-US" b="0" i="0" u="none" strike="noStrike" dirty="0">
                <a:solidFill>
                  <a:srgbClr val="0B0080"/>
                </a:solidFill>
                <a:effectLst/>
                <a:latin typeface="Arial" panose="020B0604020202020204" pitchFamily="34" charset="0"/>
                <a:hlinkClick r:id="rId9" tooltip="Absolutní vlhkost vzduchu"/>
              </a:rPr>
              <a:t> </a:t>
            </a:r>
            <a:r>
              <a:rPr lang="en-US" b="0" i="0" u="none" strike="noStrike" dirty="0" err="1">
                <a:solidFill>
                  <a:srgbClr val="0B0080"/>
                </a:solidFill>
                <a:effectLst/>
                <a:latin typeface="Arial" panose="020B0604020202020204" pitchFamily="34" charset="0"/>
                <a:hlinkClick r:id="rId9" tooltip="Absolutní vlhkost vzduchu"/>
              </a:rPr>
              <a:t>vzduchu</a:t>
            </a:r>
            <a:r>
              <a:rPr lang="en-US" b="0" i="0" dirty="0">
                <a:solidFill>
                  <a:srgbClr val="202122"/>
                </a:solidFill>
                <a:effectLst/>
                <a:latin typeface="Arial" panose="020B0604020202020204" pitchFamily="34" charset="0"/>
              </a:rPr>
              <a:t>.</a:t>
            </a:r>
            <a:endParaRPr lang="sk-SK" b="0" i="0" dirty="0">
              <a:solidFill>
                <a:srgbClr val="202122"/>
              </a:solidFill>
              <a:effectLst/>
              <a:latin typeface="Arial" panose="020B0604020202020204" pitchFamily="34" charset="0"/>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2"/>
                </a:solidFill>
                <a:effectLst/>
                <a:latin typeface="Arial" panose="020B0604020202020204" pitchFamily="34" charset="0"/>
              </a:rPr>
              <a:t>Přítomnost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Kondenzační jádro"/>
              </a:rPr>
              <a:t>kondenzačních</a:t>
            </a:r>
            <a:r>
              <a:rPr lang="en-US" b="0" i="0" u="none" strike="noStrike" dirty="0">
                <a:solidFill>
                  <a:srgbClr val="0B0080"/>
                </a:solidFill>
                <a:effectLst/>
                <a:latin typeface="Arial" panose="020B0604020202020204" pitchFamily="34" charset="0"/>
                <a:hlinkClick r:id="rId3" tooltip="Kondenzační jádro"/>
              </a:rPr>
              <a:t> </a:t>
            </a:r>
            <a:r>
              <a:rPr lang="en-US" b="0" i="0" u="none" strike="noStrike" dirty="0" err="1">
                <a:solidFill>
                  <a:srgbClr val="0B0080"/>
                </a:solidFill>
                <a:effectLst/>
                <a:latin typeface="Arial" panose="020B0604020202020204" pitchFamily="34" charset="0"/>
                <a:hlinkClick r:id="rId3" tooltip="Kondenzační jádro"/>
              </a:rPr>
              <a:t>jader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kondenzaci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urychlí</a:t>
            </a:r>
            <a:r>
              <a:rPr lang="en-US" b="0" i="0" dirty="0">
                <a:solidFill>
                  <a:srgbClr val="202122"/>
                </a:solidFill>
                <a:effectLst/>
                <a:latin typeface="Arial" panose="020B0604020202020204" pitchFamily="34" charset="0"/>
              </a:rPr>
              <a:t>.</a:t>
            </a:r>
            <a:r>
              <a:rPr lang="sk-SK" b="0" i="0" dirty="0">
                <a:solidFill>
                  <a:srgbClr val="202122"/>
                </a:solidFill>
                <a:effectLst/>
                <a:latin typeface="Arial" panose="020B0604020202020204" pitchFamily="34" charset="0"/>
              </a:rPr>
              <a:t> </a:t>
            </a:r>
            <a:r>
              <a:rPr lang="cs-CZ" altLang="cs-CZ" dirty="0">
                <a:latin typeface="Arial" panose="020B0604020202020204" pitchFamily="34" charset="0"/>
              </a:rPr>
              <a:t>Tato jádra jsou hygroskopické látky, jako jsou soli, kapičky kyseliny sírové a některé organické materiály, včetně bakteriálních buněk. Znečištění ovzduší v některých formách je důležitým zdrojem kondenzačních jader. </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Pokud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kondenzační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jádra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přítomna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nemusí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kondenzaci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dlouho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dojít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byť</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vlhký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podchlazen</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rosný</a:t>
            </a:r>
            <a:r>
              <a:rPr lang="en-US" b="0" i="0" dirty="0">
                <a:solidFill>
                  <a:srgbClr val="202122"/>
                </a:solidFill>
                <a:effectLst/>
                <a:latin typeface="Arial" panose="020B0604020202020204" pitchFamily="34" charset="0"/>
              </a:rPr>
              <a:t> bod. </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77</a:t>
            </a:fld>
            <a:endParaRPr lang="cs-CZ" altLang="cs-CZ"/>
          </a:p>
        </p:txBody>
      </p:sp>
    </p:spTree>
    <p:extLst>
      <p:ext uri="{BB962C8B-B14F-4D97-AF65-F5344CB8AC3E}">
        <p14:creationId xmlns:p14="http://schemas.microsoft.com/office/powerpoint/2010/main" val="1037579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0BAF26F0-630B-44E7-B771-84379E018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4201C98-D163-457C-8F2F-404AC00E12F1}" type="slidenum">
              <a:rPr lang="hu-HU" altLang="cs-CZ">
                <a:latin typeface="Times New Roman" panose="02020603050405020304" pitchFamily="18" charset="0"/>
              </a:rPr>
              <a:pPr eaLnBrk="1" hangingPunct="1">
                <a:spcBef>
                  <a:spcPct val="0"/>
                </a:spcBef>
              </a:pPr>
              <a:t>7</a:t>
            </a:fld>
            <a:endParaRPr lang="hu-HU" altLang="cs-CZ">
              <a:latin typeface="Times New Roman" panose="02020603050405020304" pitchFamily="18" charset="0"/>
            </a:endParaRPr>
          </a:p>
        </p:txBody>
      </p:sp>
      <p:sp>
        <p:nvSpPr>
          <p:cNvPr id="193539" name="Rectangle 2">
            <a:extLst>
              <a:ext uri="{FF2B5EF4-FFF2-40B4-BE49-F238E27FC236}">
                <a16:creationId xmlns:a16="http://schemas.microsoft.com/office/drawing/2014/main" id="{BBAB6A77-97A7-4F26-8DA9-4DA46B97ECE3}"/>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A2C8BD98-D3F2-4DDA-9697-A04E6926C8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57EEDEA2-C9B0-4319-AE10-2F7DA40514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F1236AE-72E7-4F60-8C8D-59FF012192EC}" type="slidenum">
              <a:rPr lang="hu-HU" altLang="cs-CZ">
                <a:latin typeface="Times New Roman" panose="02020603050405020304" pitchFamily="18" charset="0"/>
              </a:rPr>
              <a:pPr eaLnBrk="1" hangingPunct="1">
                <a:spcBef>
                  <a:spcPct val="0"/>
                </a:spcBef>
              </a:pPr>
              <a:t>78</a:t>
            </a:fld>
            <a:endParaRPr lang="hu-HU" altLang="cs-CZ">
              <a:latin typeface="Times New Roman" panose="02020603050405020304" pitchFamily="18" charset="0"/>
            </a:endParaRPr>
          </a:p>
        </p:txBody>
      </p:sp>
      <p:sp>
        <p:nvSpPr>
          <p:cNvPr id="278531" name="Rectangle 2">
            <a:extLst>
              <a:ext uri="{FF2B5EF4-FFF2-40B4-BE49-F238E27FC236}">
                <a16:creationId xmlns:a16="http://schemas.microsoft.com/office/drawing/2014/main" id="{74B45917-3B95-4BB8-BA59-817D962E2F35}"/>
              </a:ext>
            </a:extLst>
          </p:cNvPr>
          <p:cNvSpPr>
            <a:spLocks noGrp="1" noRot="1" noChangeAspect="1" noChangeArrowheads="1" noTextEdit="1"/>
          </p:cNvSpPr>
          <p:nvPr>
            <p:ph type="sldImg"/>
          </p:nvPr>
        </p:nvSpPr>
        <p:spPr>
          <a:ln/>
        </p:spPr>
      </p:sp>
      <p:sp>
        <p:nvSpPr>
          <p:cNvPr id="278532" name="Rectangle 3">
            <a:extLst>
              <a:ext uri="{FF2B5EF4-FFF2-40B4-BE49-F238E27FC236}">
                <a16:creationId xmlns:a16="http://schemas.microsoft.com/office/drawing/2014/main" id="{87D5BD33-3A8D-44BA-B9F5-3AFEB86957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a:extLst>
              <a:ext uri="{FF2B5EF4-FFF2-40B4-BE49-F238E27FC236}">
                <a16:creationId xmlns:a16="http://schemas.microsoft.com/office/drawing/2014/main" id="{0BFCDF94-6357-4EA6-A737-DE1825DFF6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FD9F102-5680-454F-BE1F-CEA3AC092B58}" type="slidenum">
              <a:rPr lang="hu-HU" altLang="cs-CZ">
                <a:latin typeface="Times New Roman" panose="02020603050405020304" pitchFamily="18" charset="0"/>
              </a:rPr>
              <a:pPr eaLnBrk="1" hangingPunct="1">
                <a:spcBef>
                  <a:spcPct val="0"/>
                </a:spcBef>
              </a:pPr>
              <a:t>79</a:t>
            </a:fld>
            <a:endParaRPr lang="hu-HU" altLang="cs-CZ">
              <a:latin typeface="Times New Roman" panose="02020603050405020304" pitchFamily="18" charset="0"/>
            </a:endParaRPr>
          </a:p>
        </p:txBody>
      </p:sp>
      <p:sp>
        <p:nvSpPr>
          <p:cNvPr id="279555" name="Rectangle 2">
            <a:extLst>
              <a:ext uri="{FF2B5EF4-FFF2-40B4-BE49-F238E27FC236}">
                <a16:creationId xmlns:a16="http://schemas.microsoft.com/office/drawing/2014/main" id="{DD1E4B10-E2B6-4829-966D-2821512405C8}"/>
              </a:ext>
            </a:extLst>
          </p:cNvPr>
          <p:cNvSpPr>
            <a:spLocks noGrp="1" noRot="1" noChangeAspect="1" noChangeArrowheads="1" noTextEdit="1"/>
          </p:cNvSpPr>
          <p:nvPr>
            <p:ph type="sldImg"/>
          </p:nvPr>
        </p:nvSpPr>
        <p:spPr>
          <a:ln/>
        </p:spPr>
      </p:sp>
      <p:sp>
        <p:nvSpPr>
          <p:cNvPr id="279556" name="Rectangle 3">
            <a:extLst>
              <a:ext uri="{FF2B5EF4-FFF2-40B4-BE49-F238E27FC236}">
                <a16:creationId xmlns:a16="http://schemas.microsoft.com/office/drawing/2014/main" id="{0458A5B2-0A47-4EA3-9FE1-7F2A3B758A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DA55CE12-966D-4BCD-A72A-5F2CBB5081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80EDEAF-ACFB-4F2D-A743-E3D032A35850}" type="slidenum">
              <a:rPr lang="it-IT" altLang="cs-CZ">
                <a:latin typeface="Times New Roman" panose="02020603050405020304" pitchFamily="18" charset="0"/>
              </a:rPr>
              <a:pPr eaLnBrk="1" hangingPunct="1">
                <a:spcBef>
                  <a:spcPct val="0"/>
                </a:spcBef>
              </a:pPr>
              <a:t>80</a:t>
            </a:fld>
            <a:endParaRPr lang="it-IT" altLang="cs-CZ">
              <a:latin typeface="Times New Roman" panose="02020603050405020304" pitchFamily="18" charset="0"/>
            </a:endParaRPr>
          </a:p>
        </p:txBody>
      </p:sp>
      <p:sp>
        <p:nvSpPr>
          <p:cNvPr id="287747" name="Rectangle 2">
            <a:extLst>
              <a:ext uri="{FF2B5EF4-FFF2-40B4-BE49-F238E27FC236}">
                <a16:creationId xmlns:a16="http://schemas.microsoft.com/office/drawing/2014/main" id="{00B386AA-95E3-4CF8-AC57-6A1CA2DFB86B}"/>
              </a:ext>
            </a:extLst>
          </p:cNvPr>
          <p:cNvSpPr>
            <a:spLocks noGrp="1" noRot="1" noChangeAspect="1" noChangeArrowheads="1" noTextEdit="1"/>
          </p:cNvSpPr>
          <p:nvPr>
            <p:ph type="sldImg"/>
          </p:nvPr>
        </p:nvSpPr>
        <p:spPr>
          <a:xfrm>
            <a:off x="201613" y="727075"/>
            <a:ext cx="6454775" cy="3632200"/>
          </a:xfrm>
          <a:ln/>
        </p:spPr>
      </p:sp>
      <p:sp>
        <p:nvSpPr>
          <p:cNvPr id="287748" name="Rectangle 3">
            <a:extLst>
              <a:ext uri="{FF2B5EF4-FFF2-40B4-BE49-F238E27FC236}">
                <a16:creationId xmlns:a16="http://schemas.microsoft.com/office/drawing/2014/main" id="{DE458C51-559A-4C5F-B928-8025EE6DCB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altLang="cs-CZ" dirty="0">
                <a:latin typeface="Arial" panose="020B0604020202020204" pitchFamily="34" charset="0"/>
              </a:rPr>
              <a:t>Kapalná voda v atmosféře je přítomna převážně v mracích. Při stoupání se obvykle tvoří mraky, adiabaticky chladící vzduch již nedokáže zadržet vodu ve formě páry a voda vytváří velmi malé kapičky aerosolu.</a:t>
            </a:r>
            <a:r>
              <a:rPr lang="sk-SK" altLang="cs-CZ" dirty="0">
                <a:latin typeface="Arial" panose="020B0604020202020204" pitchFamily="34" charset="0"/>
              </a:rPr>
              <a:t> Mraky jsou důležitými absorbéry a reflektory záření (tepla). Jejich vznik je ovlivňován produkty lidské činnosti, zejména znečištěním částicemi a emisemi rozplývavých plynů, jako jsou SO2 a HCl.</a:t>
            </a:r>
            <a:endParaRPr lang="it-IT" altLang="cs-CZ" dirty="0">
              <a:latin typeface="Arial" panose="020B0604020202020204" pitchFamily="34" charset="0"/>
            </a:endParaRPr>
          </a:p>
          <a:p>
            <a:endParaRPr lang="it-IT" altLang="cs-CZ" dirty="0">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a:extLst>
              <a:ext uri="{FF2B5EF4-FFF2-40B4-BE49-F238E27FC236}">
                <a16:creationId xmlns:a16="http://schemas.microsoft.com/office/drawing/2014/main" id="{4EFFDC39-946D-4471-BCE3-3DA9C15558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764B494-DE64-43B5-A080-882F73F7B191}" type="slidenum">
              <a:rPr lang="it-IT" altLang="cs-CZ">
                <a:latin typeface="Times New Roman" panose="02020603050405020304" pitchFamily="18" charset="0"/>
              </a:rPr>
              <a:pPr eaLnBrk="1" hangingPunct="1">
                <a:spcBef>
                  <a:spcPct val="0"/>
                </a:spcBef>
              </a:pPr>
              <a:t>81</a:t>
            </a:fld>
            <a:endParaRPr lang="it-IT" altLang="cs-CZ">
              <a:latin typeface="Times New Roman" panose="02020603050405020304" pitchFamily="18" charset="0"/>
            </a:endParaRPr>
          </a:p>
        </p:txBody>
      </p:sp>
      <p:sp>
        <p:nvSpPr>
          <p:cNvPr id="295939" name="Rectangle 2">
            <a:extLst>
              <a:ext uri="{FF2B5EF4-FFF2-40B4-BE49-F238E27FC236}">
                <a16:creationId xmlns:a16="http://schemas.microsoft.com/office/drawing/2014/main" id="{8CE62CDB-8634-446D-9EB3-5D0AA794F513}"/>
              </a:ext>
            </a:extLst>
          </p:cNvPr>
          <p:cNvSpPr>
            <a:spLocks noGrp="1" noRot="1" noChangeAspect="1" noChangeArrowheads="1" noTextEdit="1"/>
          </p:cNvSpPr>
          <p:nvPr>
            <p:ph type="sldImg"/>
          </p:nvPr>
        </p:nvSpPr>
        <p:spPr>
          <a:xfrm>
            <a:off x="201613" y="727075"/>
            <a:ext cx="6454775" cy="3632200"/>
          </a:xfrm>
          <a:ln/>
        </p:spPr>
      </p:sp>
      <p:sp>
        <p:nvSpPr>
          <p:cNvPr id="295940" name="Rectangle 3">
            <a:extLst>
              <a:ext uri="{FF2B5EF4-FFF2-40B4-BE49-F238E27FC236}">
                <a16:creationId xmlns:a16="http://schemas.microsoft.com/office/drawing/2014/main" id="{9987392F-C675-419E-83E1-04FC6F21C4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cs-CZ">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30844122-1417-4A7C-AC7F-B56426F877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D37A608-867D-41E7-AAE7-60E23ACF3AAA}" type="slidenum">
              <a:rPr lang="hu-HU" altLang="cs-CZ">
                <a:latin typeface="Times New Roman" panose="02020603050405020304" pitchFamily="18" charset="0"/>
              </a:rPr>
              <a:pPr eaLnBrk="1" hangingPunct="1">
                <a:spcBef>
                  <a:spcPct val="0"/>
                </a:spcBef>
              </a:pPr>
              <a:t>82</a:t>
            </a:fld>
            <a:endParaRPr lang="hu-HU" altLang="cs-CZ">
              <a:latin typeface="Times New Roman" panose="02020603050405020304" pitchFamily="18" charset="0"/>
            </a:endParaRPr>
          </a:p>
        </p:txBody>
      </p:sp>
      <p:sp>
        <p:nvSpPr>
          <p:cNvPr id="259075" name="Rectangle 2">
            <a:extLst>
              <a:ext uri="{FF2B5EF4-FFF2-40B4-BE49-F238E27FC236}">
                <a16:creationId xmlns:a16="http://schemas.microsoft.com/office/drawing/2014/main" id="{CB06629E-A15D-40BC-AEFE-3078789D65AC}"/>
              </a:ext>
            </a:extLst>
          </p:cNvPr>
          <p:cNvSpPr>
            <a:spLocks noGrp="1" noRot="1" noChangeAspect="1" noChangeArrowheads="1" noTextEdit="1"/>
          </p:cNvSpPr>
          <p:nvPr>
            <p:ph type="sldImg"/>
          </p:nvPr>
        </p:nvSpPr>
        <p:spPr>
          <a:ln/>
        </p:spPr>
      </p:sp>
      <p:sp>
        <p:nvSpPr>
          <p:cNvPr id="259076" name="Rectangle 3">
            <a:extLst>
              <a:ext uri="{FF2B5EF4-FFF2-40B4-BE49-F238E27FC236}">
                <a16:creationId xmlns:a16="http://schemas.microsoft.com/office/drawing/2014/main" id="{1C70069E-8575-45DE-8DA1-2ABEA20F94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Složitý pohyb vzduchu po zemském povrchu je rozhodujícím faktorem při vzniku a šíření jevů znečištění ovzduší. Když přestane pohyb vzduchu, může dojít ke stagnaci s výsledným nahromaděním látek znečišťujících ovzduší v lokalizovaných oblastech.</a:t>
            </a:r>
          </a:p>
          <a:p>
            <a:pPr eaLnBrk="1" hangingPunct="1"/>
            <a:r>
              <a:rPr lang="cs-CZ" altLang="cs-CZ" dirty="0">
                <a:latin typeface="Arial" panose="020B0604020202020204" pitchFamily="34" charset="0"/>
              </a:rPr>
              <a:t>Ačkoli teplota vzduchu relativně blízko zemského povrchu obvykle klesá s rostoucí nadmořskou výškou, určité atmosférické podmínky mohou mít za následek opačný stav - zvyšování teploty se zvyšující se nadmořskou výškou. Tyto podmínky jsou charakterizovány vysokou stabilitou v atmosféře a jsou známy jako teplotní inverze. Protože omezují vertikální cirkulaci vzduchu, teplotní inverze mají za následek stagnaci vzduchu a zachycování látek znečišťujících ovzduší v lokalizovaných oblastech.</a:t>
            </a:r>
          </a:p>
        </p:txBody>
      </p:sp>
    </p:spTree>
    <p:extLst>
      <p:ext uri="{BB962C8B-B14F-4D97-AF65-F5344CB8AC3E}">
        <p14:creationId xmlns:p14="http://schemas.microsoft.com/office/powerpoint/2010/main" val="19164697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6C2CF86C-0AFD-47F6-BEC0-B046E6F0D2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2FF1A92-1E3E-44B2-8B84-DB90C642DCC9}" type="slidenum">
              <a:rPr lang="hu-HU" altLang="cs-CZ">
                <a:latin typeface="Times New Roman" panose="02020603050405020304" pitchFamily="18" charset="0"/>
              </a:rPr>
              <a:pPr eaLnBrk="1" hangingPunct="1">
                <a:spcBef>
                  <a:spcPct val="0"/>
                </a:spcBef>
              </a:pPr>
              <a:t>83</a:t>
            </a:fld>
            <a:endParaRPr lang="hu-HU" altLang="cs-CZ">
              <a:latin typeface="Times New Roman" panose="02020603050405020304" pitchFamily="18" charset="0"/>
            </a:endParaRPr>
          </a:p>
        </p:txBody>
      </p:sp>
      <p:sp>
        <p:nvSpPr>
          <p:cNvPr id="260099" name="Rectangle 2">
            <a:extLst>
              <a:ext uri="{FF2B5EF4-FFF2-40B4-BE49-F238E27FC236}">
                <a16:creationId xmlns:a16="http://schemas.microsoft.com/office/drawing/2014/main" id="{10BE2225-EFFC-48BA-AE75-4B7350F9754E}"/>
              </a:ext>
            </a:extLst>
          </p:cNvPr>
          <p:cNvSpPr>
            <a:spLocks noGrp="1" noRot="1" noChangeAspect="1" noChangeArrowheads="1" noTextEdit="1"/>
          </p:cNvSpPr>
          <p:nvPr>
            <p:ph type="sldImg"/>
          </p:nvPr>
        </p:nvSpPr>
        <p:spPr>
          <a:ln/>
        </p:spPr>
      </p:sp>
      <p:sp>
        <p:nvSpPr>
          <p:cNvPr id="260100" name="Rectangle 3">
            <a:extLst>
              <a:ext uri="{FF2B5EF4-FFF2-40B4-BE49-F238E27FC236}">
                <a16:creationId xmlns:a16="http://schemas.microsoft.com/office/drawing/2014/main" id="{9AA3F705-57EE-4539-8EBC-946535B346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18619787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E1B7826E-EBF7-4CB9-BE70-48873AEF1C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569DF05-49AE-494C-8B6E-59F352807F21}" type="slidenum">
              <a:rPr lang="hu-HU" altLang="cs-CZ">
                <a:latin typeface="Times New Roman" panose="02020603050405020304" pitchFamily="18" charset="0"/>
              </a:rPr>
              <a:pPr eaLnBrk="1" hangingPunct="1">
                <a:spcBef>
                  <a:spcPct val="0"/>
                </a:spcBef>
              </a:pPr>
              <a:t>84</a:t>
            </a:fld>
            <a:endParaRPr lang="hu-HU" altLang="cs-CZ">
              <a:latin typeface="Times New Roman" panose="02020603050405020304" pitchFamily="18" charset="0"/>
            </a:endParaRPr>
          </a:p>
        </p:txBody>
      </p:sp>
      <p:sp>
        <p:nvSpPr>
          <p:cNvPr id="261123" name="Rectangle 2">
            <a:extLst>
              <a:ext uri="{FF2B5EF4-FFF2-40B4-BE49-F238E27FC236}">
                <a16:creationId xmlns:a16="http://schemas.microsoft.com/office/drawing/2014/main" id="{B0D9F462-CE00-4BEB-86DE-A197FD71AA20}"/>
              </a:ext>
            </a:extLst>
          </p:cNvPr>
          <p:cNvSpPr>
            <a:spLocks noGrp="1" noRot="1" noChangeAspect="1" noChangeArrowheads="1" noTextEdit="1"/>
          </p:cNvSpPr>
          <p:nvPr>
            <p:ph type="sldImg"/>
          </p:nvPr>
        </p:nvSpPr>
        <p:spPr>
          <a:ln/>
        </p:spPr>
      </p:sp>
      <p:sp>
        <p:nvSpPr>
          <p:cNvPr id="261124" name="Rectangle 3">
            <a:extLst>
              <a:ext uri="{FF2B5EF4-FFF2-40B4-BE49-F238E27FC236}">
                <a16:creationId xmlns:a16="http://schemas.microsoft.com/office/drawing/2014/main" id="{91E431D3-B639-4C96-9C48-0CEAC0E25A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3568302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6865F040-437C-452C-9481-67424A3538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87D553D-9578-45E8-8696-506CC9BDD9E6}" type="slidenum">
              <a:rPr lang="hu-HU" altLang="cs-CZ">
                <a:latin typeface="Times New Roman" panose="02020603050405020304" pitchFamily="18" charset="0"/>
              </a:rPr>
              <a:pPr eaLnBrk="1" hangingPunct="1">
                <a:spcBef>
                  <a:spcPct val="0"/>
                </a:spcBef>
              </a:pPr>
              <a:t>85</a:t>
            </a:fld>
            <a:endParaRPr lang="hu-HU" altLang="cs-CZ">
              <a:latin typeface="Times New Roman" panose="02020603050405020304" pitchFamily="18" charset="0"/>
            </a:endParaRPr>
          </a:p>
        </p:txBody>
      </p:sp>
      <p:sp>
        <p:nvSpPr>
          <p:cNvPr id="262147" name="Rectangle 2">
            <a:extLst>
              <a:ext uri="{FF2B5EF4-FFF2-40B4-BE49-F238E27FC236}">
                <a16:creationId xmlns:a16="http://schemas.microsoft.com/office/drawing/2014/main" id="{123C216F-B773-475F-A820-56D9C8EA0C7D}"/>
              </a:ext>
            </a:extLst>
          </p:cNvPr>
          <p:cNvSpPr>
            <a:spLocks noGrp="1" noRot="1" noChangeAspect="1" noChangeArrowheads="1" noTextEdit="1"/>
          </p:cNvSpPr>
          <p:nvPr>
            <p:ph type="sldImg"/>
          </p:nvPr>
        </p:nvSpPr>
        <p:spPr>
          <a:ln/>
        </p:spPr>
      </p:sp>
      <p:sp>
        <p:nvSpPr>
          <p:cNvPr id="262148" name="Rectangle 3">
            <a:extLst>
              <a:ext uri="{FF2B5EF4-FFF2-40B4-BE49-F238E27FC236}">
                <a16:creationId xmlns:a16="http://schemas.microsoft.com/office/drawing/2014/main" id="{2B44A895-CEA0-4E60-BB06-3BDC25CAA0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4407747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EE604DA9-0F51-4972-82D2-1AE0D970C0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4097891-E968-41CF-A67C-BB3FF88BECA6}" type="slidenum">
              <a:rPr lang="hu-HU" altLang="cs-CZ">
                <a:latin typeface="Times New Roman" panose="02020603050405020304" pitchFamily="18" charset="0"/>
              </a:rPr>
              <a:pPr eaLnBrk="1" hangingPunct="1">
                <a:spcBef>
                  <a:spcPct val="0"/>
                </a:spcBef>
              </a:pPr>
              <a:t>86</a:t>
            </a:fld>
            <a:endParaRPr lang="hu-HU" altLang="cs-CZ">
              <a:latin typeface="Times New Roman" panose="02020603050405020304" pitchFamily="18" charset="0"/>
            </a:endParaRPr>
          </a:p>
        </p:txBody>
      </p:sp>
      <p:sp>
        <p:nvSpPr>
          <p:cNvPr id="273411" name="Rectangle 2">
            <a:extLst>
              <a:ext uri="{FF2B5EF4-FFF2-40B4-BE49-F238E27FC236}">
                <a16:creationId xmlns:a16="http://schemas.microsoft.com/office/drawing/2014/main" id="{6BAD5366-4080-4827-8DC7-53FC955E3033}"/>
              </a:ext>
            </a:extLst>
          </p:cNvPr>
          <p:cNvSpPr>
            <a:spLocks noGrp="1" noRot="1" noChangeAspect="1" noChangeArrowheads="1" noTextEdit="1"/>
          </p:cNvSpPr>
          <p:nvPr>
            <p:ph type="sldImg"/>
          </p:nvPr>
        </p:nvSpPr>
        <p:spPr>
          <a:ln/>
        </p:spPr>
      </p:sp>
      <p:sp>
        <p:nvSpPr>
          <p:cNvPr id="273412" name="Rectangle 3">
            <a:extLst>
              <a:ext uri="{FF2B5EF4-FFF2-40B4-BE49-F238E27FC236}">
                <a16:creationId xmlns:a16="http://schemas.microsoft.com/office/drawing/2014/main" id="{D03CF4E8-F486-4129-BFCE-8B7C0DA6D1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Jak je uvedeno výše, inverze významně přispívají k účinkům znečištění ovzduší, protože zabraňují směšování látek znečišťujících ovzduší, a tak udržují znečišťující látky v jedné oblasti. To nejen zabraňuje úniku znečišťujících látek, ale také funguje jako jímka, ve které se hromadí další znečišťující látky. Kromě toho v případě sekundárních znečišťujících látek vytvořených atmosférickými chemickými procesy, jako je fotochemický smog, mohou být znečišťující látky drženy pohromadě tak, že reagují navzájem a se slunečním světlem za vzniku ještě škodlivějších produktů.</a:t>
            </a:r>
          </a:p>
        </p:txBody>
      </p:sp>
    </p:spTree>
    <p:extLst>
      <p:ext uri="{BB962C8B-B14F-4D97-AF65-F5344CB8AC3E}">
        <p14:creationId xmlns:p14="http://schemas.microsoft.com/office/powerpoint/2010/main" val="16227805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87</a:t>
            </a:fld>
            <a:endParaRPr lang="cs-CZ" altLang="cs-CZ"/>
          </a:p>
        </p:txBody>
      </p:sp>
    </p:spTree>
    <p:extLst>
      <p:ext uri="{BB962C8B-B14F-4D97-AF65-F5344CB8AC3E}">
        <p14:creationId xmlns:p14="http://schemas.microsoft.com/office/powerpoint/2010/main" val="614694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55052E7C-8574-4FEB-B781-40693CE05B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2609CAB-92CE-4EFC-922C-BA3C08870A40}" type="slidenum">
              <a:rPr lang="hu-HU" altLang="cs-CZ">
                <a:latin typeface="Times New Roman" panose="02020603050405020304" pitchFamily="18" charset="0"/>
              </a:rPr>
              <a:pPr eaLnBrk="1" hangingPunct="1">
                <a:spcBef>
                  <a:spcPct val="0"/>
                </a:spcBef>
              </a:pPr>
              <a:t>8</a:t>
            </a:fld>
            <a:endParaRPr lang="hu-HU" altLang="cs-CZ">
              <a:latin typeface="Times New Roman" panose="02020603050405020304" pitchFamily="18" charset="0"/>
            </a:endParaRPr>
          </a:p>
        </p:txBody>
      </p:sp>
      <p:sp>
        <p:nvSpPr>
          <p:cNvPr id="196611" name="Rectangle 2">
            <a:extLst>
              <a:ext uri="{FF2B5EF4-FFF2-40B4-BE49-F238E27FC236}">
                <a16:creationId xmlns:a16="http://schemas.microsoft.com/office/drawing/2014/main" id="{0B505F64-1879-4DA9-B6E4-A1B094C48733}"/>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F4DC5CA0-FF41-4922-8B46-5D39B6E9EF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07FB6963-1C09-4C2F-8B23-B8013093D8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C5096A6-D3B8-4AE9-9B43-21BF7EC62D46}" type="slidenum">
              <a:rPr lang="hu-HU" altLang="cs-CZ">
                <a:latin typeface="Times New Roman" panose="02020603050405020304" pitchFamily="18" charset="0"/>
              </a:rPr>
              <a:pPr eaLnBrk="1" hangingPunct="1">
                <a:spcBef>
                  <a:spcPct val="0"/>
                </a:spcBef>
              </a:pPr>
              <a:t>9</a:t>
            </a:fld>
            <a:endParaRPr lang="hu-HU" altLang="cs-CZ">
              <a:latin typeface="Times New Roman" panose="02020603050405020304" pitchFamily="18" charset="0"/>
            </a:endParaRPr>
          </a:p>
        </p:txBody>
      </p:sp>
      <p:sp>
        <p:nvSpPr>
          <p:cNvPr id="197635" name="Rectangle 2">
            <a:extLst>
              <a:ext uri="{FF2B5EF4-FFF2-40B4-BE49-F238E27FC236}">
                <a16:creationId xmlns:a16="http://schemas.microsoft.com/office/drawing/2014/main" id="{3ADCBCDD-8530-45BC-A52E-F17B21AD2FFC}"/>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B93B3C81-1AB0-4486-91EF-219AA745AF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B37BEF52-5859-CC4E-9507-70E3257C55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B84FA96-36B0-C440-A1F3-0562111615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00AF3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5161" y="6048047"/>
            <a:ext cx="866087"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42870" y="2019300"/>
            <a:ext cx="4087670" cy="2820493"/>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UNI slide">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8" name="Obrázek 7">
            <a:extLst>
              <a:ext uri="{FF2B5EF4-FFF2-40B4-BE49-F238E27FC236}">
                <a16:creationId xmlns:a16="http://schemas.microsoft.com/office/drawing/2014/main" id="{9D46D0E4-9382-4F42-834D-C9207AF4ED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2214250"/>
            <a:ext cx="11252316" cy="2461444"/>
          </a:xfrm>
          <a:prstGeom prst="rect">
            <a:avLst/>
          </a:prstGeom>
        </p:spPr>
      </p:pic>
    </p:spTree>
    <p:extLst>
      <p:ext uri="{BB962C8B-B14F-4D97-AF65-F5344CB8AC3E}">
        <p14:creationId xmlns:p14="http://schemas.microsoft.com/office/powerpoint/2010/main" val="2344136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5660D2-B734-4842-8D64-ADA7E7D45191}"/>
              </a:ext>
            </a:extLst>
          </p:cNvPr>
          <p:cNvSpPr>
            <a:spLocks noGrp="1"/>
          </p:cNvSpPr>
          <p:nvPr>
            <p:ph type="ftr" sz="quarter" idx="10"/>
          </p:nvPr>
        </p:nvSpPr>
        <p:spPr/>
        <p:txBody>
          <a:bodyPr/>
          <a:lstStyle/>
          <a:p>
            <a:pPr lvl="0"/>
            <a:r>
              <a:rPr lang="cs-CZ"/>
              <a:t>Definujte zápatí - název prezentace / pracoviště</a:t>
            </a:r>
          </a:p>
        </p:txBody>
      </p:sp>
      <p:sp>
        <p:nvSpPr>
          <p:cNvPr id="3" name="Zástupný symbol pro číslo snímku 2">
            <a:extLst>
              <a:ext uri="{FF2B5EF4-FFF2-40B4-BE49-F238E27FC236}">
                <a16:creationId xmlns:a16="http://schemas.microsoft.com/office/drawing/2014/main" id="{F9697D49-E318-42C3-A237-383F4D24BF7F}"/>
              </a:ext>
            </a:extLst>
          </p:cNvPr>
          <p:cNvSpPr>
            <a:spLocks noGrp="1"/>
          </p:cNvSpPr>
          <p:nvPr>
            <p:ph type="sldNum" sz="quarter" idx="11"/>
          </p:nvPr>
        </p:nvSpPr>
        <p:spPr/>
        <p:txBody>
          <a:bodyPr/>
          <a:lstStyle/>
          <a:p>
            <a:pPr lvl="0"/>
            <a:fld id="{65A37B84-1352-4695-8F7A-3618175F5C6D}" type="slidenum">
              <a:t>‹#›</a:t>
            </a:fld>
            <a:endParaRPr lang="cs-CZ"/>
          </a:p>
        </p:txBody>
      </p:sp>
    </p:spTree>
    <p:extLst>
      <p:ext uri="{BB962C8B-B14F-4D97-AF65-F5344CB8AC3E}">
        <p14:creationId xmlns:p14="http://schemas.microsoft.com/office/powerpoint/2010/main" val="21982363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7339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32518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8752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9541F724-8262-0E42-867E-67DE0EDB2E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48749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3053726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0"/>
            <a:ext cx="10972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0" y="3938589"/>
            <a:ext cx="10972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50384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59597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197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97031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0"/>
            <a:ext cx="10972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38589"/>
            <a:ext cx="10972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289353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4620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35991" cy="105983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7BAFDB40-EA75-5945-8087-09C2D6EE78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4A901386-A4F2-3344-9320-8356C4F16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E41A256C-CA81-4F41-9332-10CBF3ADD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251D845A-5E2C-7A44-A9CE-09D8038494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8" name="Obrázek 7">
            <a:extLst>
              <a:ext uri="{FF2B5EF4-FFF2-40B4-BE49-F238E27FC236}">
                <a16:creationId xmlns:a16="http://schemas.microsoft.com/office/drawing/2014/main" id="{91AE3D4A-0CE4-AF44-BB96-DF3F2209C1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91C5AE2A-F9E6-524D-850D-4EC6FC682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theme" Target="../theme/theme2.xml"/><Relationship Id="rId1" Type="http://schemas.openxmlformats.org/officeDocument/2006/relationships/slideLayout" Target="../slideLayouts/slideLayout26.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theme" Target="../theme/theme3.xml"/><Relationship Id="rId1" Type="http://schemas.openxmlformats.org/officeDocument/2006/relationships/slideLayout" Target="../slideLayouts/slideLayout27.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theme" Target="../theme/theme4.xml"/><Relationship Id="rId1" Type="http://schemas.openxmlformats.org/officeDocument/2006/relationships/slideLayout" Target="../slideLayouts/slideLayout28.xml"/><Relationship Id="rId5" Type="http://schemas.openxmlformats.org/officeDocument/2006/relationships/image" Target="../media/image7.jpe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 id="2147483695" r:id="rId15"/>
    <p:sldLayoutId id="2147483696" r:id="rId16"/>
    <p:sldLayoutId id="2147483699" r:id="rId17"/>
    <p:sldLayoutId id="2147483700" r:id="rId18"/>
    <p:sldLayoutId id="2147483703" r:id="rId19"/>
    <p:sldLayoutId id="2147483705" r:id="rId20"/>
    <p:sldLayoutId id="2147483706" r:id="rId21"/>
    <p:sldLayoutId id="2147483707" r:id="rId22"/>
    <p:sldLayoutId id="2147483708" r:id="rId23"/>
    <p:sldLayoutId id="2147483709" r:id="rId24"/>
    <p:sldLayoutId id="2147483710" r:id="rId25"/>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7"/>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1C5351-0BF1-4056-B03A-D92EE3D1943B}"/>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CF8A4B3A-3B4A-4253-9E89-20EA27B4995B}"/>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5C8788C0-678E-4684-BD03-4CB1FAC9CDEB}"/>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5C8788C0-678E-4684-BD03-4CB1FAC9C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139899CE-F48B-4E2F-8050-6B82BE2F4785}"/>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B7BE649A-9CD3-4CE1-97E4-07CE36EB05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D30D19EF-3B7A-4AE9-AF85-245CDC572B04}"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F8E9E547-ECD7-49BF-AC12-CF93DFBD7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hyperlink" Target="http://visibleearth.nasa.gov/cgi-bin/viewrecord?25705"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C8F7F-C726-45FF-9627-515A65932C6B}"/>
              </a:ext>
            </a:extLst>
          </p:cNvPr>
          <p:cNvPicPr>
            <a:picLocks noChangeAspect="1"/>
          </p:cNvPicPr>
          <p:nvPr/>
        </p:nvPicPr>
        <p:blipFill>
          <a:blip r:embed="rId3"/>
          <a:stretch>
            <a:fillRect/>
          </a:stretch>
        </p:blipFill>
        <p:spPr>
          <a:xfrm>
            <a:off x="3601516" y="3837476"/>
            <a:ext cx="4506368" cy="3016450"/>
          </a:xfrm>
          <a:prstGeom prst="rect">
            <a:avLst/>
          </a:prstGeom>
        </p:spPr>
      </p:pic>
      <p:sp>
        <p:nvSpPr>
          <p:cNvPr id="4" name="Nadpis 3">
            <a:extLst>
              <a:ext uri="{FF2B5EF4-FFF2-40B4-BE49-F238E27FC236}">
                <a16:creationId xmlns:a16="http://schemas.microsoft.com/office/drawing/2014/main" id="{6F61E049-3091-AD44-8656-D26A17B4762D}"/>
              </a:ext>
            </a:extLst>
          </p:cNvPr>
          <p:cNvSpPr>
            <a:spLocks noGrp="1"/>
          </p:cNvSpPr>
          <p:nvPr>
            <p:ph type="title"/>
          </p:nvPr>
        </p:nvSpPr>
        <p:spPr>
          <a:xfrm>
            <a:off x="371475" y="1227928"/>
            <a:ext cx="11552100" cy="1171580"/>
          </a:xfrm>
        </p:spPr>
        <p:txBody>
          <a:bodyPr/>
          <a:lstStyle/>
          <a:p>
            <a:pPr algn="ctr"/>
            <a:r>
              <a:rPr lang="en-US" dirty="0" err="1">
                <a:cs typeface="Arial"/>
              </a:rPr>
              <a:t>Atmosf</a:t>
            </a:r>
            <a:r>
              <a:rPr lang="sk-SK" dirty="0">
                <a:cs typeface="Arial"/>
              </a:rPr>
              <a:t>éra </a:t>
            </a:r>
            <a:r>
              <a:rPr lang="cs-CZ" dirty="0">
                <a:cs typeface="Arial"/>
              </a:rPr>
              <a:t>–  </a:t>
            </a:r>
            <a:r>
              <a:rPr lang="en-US" dirty="0" err="1">
                <a:cs typeface="Arial"/>
              </a:rPr>
              <a:t>vlastnosti</a:t>
            </a:r>
            <a:endParaRPr lang="cs-CZ" dirty="0">
              <a:cs typeface="Arial"/>
            </a:endParaRPr>
          </a:p>
        </p:txBody>
      </p:sp>
      <p:sp>
        <p:nvSpPr>
          <p:cNvPr id="5" name="Podnadpis 4">
            <a:extLst>
              <a:ext uri="{FF2B5EF4-FFF2-40B4-BE49-F238E27FC236}">
                <a16:creationId xmlns:a16="http://schemas.microsoft.com/office/drawing/2014/main" id="{9894DC26-555C-114E-B24E-1004ECF7E6B2}"/>
              </a:ext>
            </a:extLst>
          </p:cNvPr>
          <p:cNvSpPr>
            <a:spLocks noGrp="1"/>
          </p:cNvSpPr>
          <p:nvPr>
            <p:ph type="subTitle" idx="1"/>
          </p:nvPr>
        </p:nvSpPr>
        <p:spPr/>
        <p:txBody>
          <a:bodyPr/>
          <a:lstStyle/>
          <a:p>
            <a:r>
              <a:rPr lang="en-US" dirty="0">
                <a:cs typeface="Arial"/>
              </a:rPr>
              <a:t>RECETOX </a:t>
            </a:r>
            <a:br>
              <a:rPr lang="en-US" dirty="0">
                <a:cs typeface="Arial"/>
              </a:rPr>
            </a:br>
            <a:r>
              <a:rPr lang="en-US" dirty="0" err="1">
                <a:cs typeface="Arial"/>
              </a:rPr>
              <a:t>Přírodovědecká</a:t>
            </a:r>
            <a:r>
              <a:rPr lang="en-US" dirty="0">
                <a:cs typeface="Arial"/>
              </a:rPr>
              <a:t> </a:t>
            </a:r>
            <a:r>
              <a:rPr lang="en-US" dirty="0" err="1">
                <a:cs typeface="Arial"/>
              </a:rPr>
              <a:t>fakulta</a:t>
            </a:r>
            <a:br>
              <a:rPr lang="en-US" dirty="0">
                <a:cs typeface="Arial"/>
              </a:rPr>
            </a:br>
            <a:r>
              <a:rPr lang="en-US" dirty="0" err="1">
                <a:cs typeface="Arial"/>
              </a:rPr>
              <a:t>Masarykova</a:t>
            </a:r>
            <a:r>
              <a:rPr lang="en-US" dirty="0">
                <a:cs typeface="Arial"/>
              </a:rPr>
              <a:t> </a:t>
            </a:r>
            <a:r>
              <a:rPr lang="cs-CZ" dirty="0" err="1">
                <a:cs typeface="Arial"/>
              </a:rPr>
              <a:t>u</a:t>
            </a:r>
            <a:r>
              <a:rPr lang="en-US" dirty="0" err="1">
                <a:cs typeface="Arial"/>
              </a:rPr>
              <a:t>niverzita</a:t>
            </a:r>
            <a:br>
              <a:rPr lang="en-US" dirty="0">
                <a:cs typeface="Arial"/>
              </a:rPr>
            </a:br>
            <a:r>
              <a:rPr lang="en-US" dirty="0">
                <a:cs typeface="Arial"/>
              </a:rPr>
              <a:t>Brno, </a:t>
            </a:r>
            <a:r>
              <a:rPr lang="en-US" dirty="0" err="1">
                <a:cs typeface="Arial"/>
              </a:rPr>
              <a:t>Česká</a:t>
            </a:r>
            <a:r>
              <a:rPr lang="en-US" dirty="0">
                <a:cs typeface="Arial"/>
              </a:rPr>
              <a:t> </a:t>
            </a:r>
            <a:r>
              <a:rPr lang="en-US" dirty="0" err="1">
                <a:cs typeface="Arial"/>
              </a:rPr>
              <a:t>republika</a:t>
            </a:r>
            <a:br>
              <a:rPr lang="en-US" dirty="0">
                <a:cs typeface="Arial"/>
              </a:rPr>
            </a:br>
            <a:endParaRPr lang="cs-CZ" dirty="0">
              <a:cs typeface="Arial"/>
            </a:endParaRPr>
          </a:p>
        </p:txBody>
      </p:sp>
      <p:pic>
        <p:nvPicPr>
          <p:cNvPr id="7" name="Obrázek 6">
            <a:extLst>
              <a:ext uri="{FF2B5EF4-FFF2-40B4-BE49-F238E27FC236}">
                <a16:creationId xmlns:a16="http://schemas.microsoft.com/office/drawing/2014/main" id="{BA405319-54C6-47AB-B02A-F4FAFA97183A}"/>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7911548" y="3837476"/>
            <a:ext cx="4280452" cy="3020524"/>
          </a:xfrm>
          <a:prstGeom prst="rect">
            <a:avLst/>
          </a:prstGeom>
          <a:noFill/>
          <a:ln>
            <a:noFill/>
          </a:ln>
        </p:spPr>
      </p:pic>
      <p:sp>
        <p:nvSpPr>
          <p:cNvPr id="2" name="TextBox 1">
            <a:extLst>
              <a:ext uri="{FF2B5EF4-FFF2-40B4-BE49-F238E27FC236}">
                <a16:creationId xmlns:a16="http://schemas.microsoft.com/office/drawing/2014/main" id="{B0C9B72E-F7DB-41A5-9ABC-F101D316238E}"/>
              </a:ext>
            </a:extLst>
          </p:cNvPr>
          <p:cNvSpPr txBox="1"/>
          <p:nvPr/>
        </p:nvSpPr>
        <p:spPr>
          <a:xfrm>
            <a:off x="3866322" y="2415310"/>
            <a:ext cx="4824302" cy="769441"/>
          </a:xfrm>
          <a:prstGeom prst="rect">
            <a:avLst/>
          </a:prstGeom>
          <a:noFill/>
        </p:spPr>
        <p:txBody>
          <a:bodyPr wrap="square" rtlCol="0">
            <a:spAutoFit/>
          </a:bodyPr>
          <a:lstStyle/>
          <a:p>
            <a:pPr algn="ctr"/>
            <a:r>
              <a:rPr lang="en-US" dirty="0"/>
              <a:t>Doc. Ing. Branislav Vrana, PhD.</a:t>
            </a:r>
          </a:p>
          <a:p>
            <a:pPr algn="ctr"/>
            <a:r>
              <a:rPr lang="en-US" sz="2000" dirty="0"/>
              <a:t>branislav.vrana@recetox.muni.cz</a:t>
            </a:r>
          </a:p>
        </p:txBody>
      </p:sp>
    </p:spTree>
    <p:extLst>
      <p:ext uri="{BB962C8B-B14F-4D97-AF65-F5344CB8AC3E}">
        <p14:creationId xmlns:p14="http://schemas.microsoft.com/office/powerpoint/2010/main" val="318853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obsah 6">
            <a:extLst>
              <a:ext uri="{FF2B5EF4-FFF2-40B4-BE49-F238E27FC236}">
                <a16:creationId xmlns:a16="http://schemas.microsoft.com/office/drawing/2014/main" id="{7EB2F88D-2F6A-45BC-9CA1-5ED7B5A6BD83}"/>
              </a:ext>
            </a:extLst>
          </p:cNvPr>
          <p:cNvSpPr>
            <a:spLocks noGrp="1"/>
          </p:cNvSpPr>
          <p:nvPr>
            <p:ph idx="4294967295"/>
          </p:nvPr>
        </p:nvSpPr>
        <p:spPr bwMode="auto">
          <a:xfrm>
            <a:off x="1882775" y="895350"/>
            <a:ext cx="87852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27063" indent="-541338">
              <a:buFont typeface="Monotype Sorts" pitchFamily="2" charset="2"/>
              <a:buNone/>
            </a:pPr>
            <a:r>
              <a:rPr lang="cs-CZ" altLang="cs-CZ" sz="2400" b="1" dirty="0">
                <a:solidFill>
                  <a:srgbClr val="0000FF"/>
                </a:solidFill>
                <a:latin typeface="Arial" panose="020B0604020202020204" pitchFamily="34" charset="0"/>
              </a:rPr>
              <a:t>V řádu ppm (parts per millon) resp. ppb (parts per billion) se vyskytují další prvky či sloučeniny včetně škodlivin</a:t>
            </a:r>
          </a:p>
        </p:txBody>
      </p:sp>
      <p:graphicFrame>
        <p:nvGraphicFramePr>
          <p:cNvPr id="8" name="Tabulka 7">
            <a:extLst>
              <a:ext uri="{FF2B5EF4-FFF2-40B4-BE49-F238E27FC236}">
                <a16:creationId xmlns:a16="http://schemas.microsoft.com/office/drawing/2014/main" id="{441B2EE9-CB35-433B-8B41-5F181BE6F136}"/>
              </a:ext>
            </a:extLst>
          </p:cNvPr>
          <p:cNvGraphicFramePr>
            <a:graphicFrameLocks noGrp="1"/>
          </p:cNvGraphicFramePr>
          <p:nvPr/>
        </p:nvGraphicFramePr>
        <p:xfrm>
          <a:off x="1711325" y="5300663"/>
          <a:ext cx="5354638" cy="979192"/>
        </p:xfrm>
        <a:graphic>
          <a:graphicData uri="http://schemas.openxmlformats.org/drawingml/2006/table">
            <a:tbl>
              <a:tblPr>
                <a:tableStyleId>{3B4B98B0-60AC-42C2-AFA5-B58CD77FA1E5}</a:tableStyleId>
              </a:tblPr>
              <a:tblGrid>
                <a:gridCol w="1044260">
                  <a:extLst>
                    <a:ext uri="{9D8B030D-6E8A-4147-A177-3AD203B41FA5}">
                      <a16:colId xmlns:a16="http://schemas.microsoft.com/office/drawing/2014/main" val="20000"/>
                    </a:ext>
                  </a:extLst>
                </a:gridCol>
                <a:gridCol w="606000">
                  <a:extLst>
                    <a:ext uri="{9D8B030D-6E8A-4147-A177-3AD203B41FA5}">
                      <a16:colId xmlns:a16="http://schemas.microsoft.com/office/drawing/2014/main" val="20001"/>
                    </a:ext>
                  </a:extLst>
                </a:gridCol>
                <a:gridCol w="1647754">
                  <a:extLst>
                    <a:ext uri="{9D8B030D-6E8A-4147-A177-3AD203B41FA5}">
                      <a16:colId xmlns:a16="http://schemas.microsoft.com/office/drawing/2014/main" val="20002"/>
                    </a:ext>
                  </a:extLst>
                </a:gridCol>
                <a:gridCol w="719707">
                  <a:extLst>
                    <a:ext uri="{9D8B030D-6E8A-4147-A177-3AD203B41FA5}">
                      <a16:colId xmlns:a16="http://schemas.microsoft.com/office/drawing/2014/main" val="20003"/>
                    </a:ext>
                  </a:extLst>
                </a:gridCol>
                <a:gridCol w="1336917">
                  <a:extLst>
                    <a:ext uri="{9D8B030D-6E8A-4147-A177-3AD203B41FA5}">
                      <a16:colId xmlns:a16="http://schemas.microsoft.com/office/drawing/2014/main" val="20004"/>
                    </a:ext>
                  </a:extLst>
                </a:gridCol>
              </a:tblGrid>
              <a:tr h="360066">
                <a:tc>
                  <a:txBody>
                    <a:bodyPr/>
                    <a:lstStyle/>
                    <a:p>
                      <a:pPr algn="ctr" fontAlgn="b"/>
                      <a:r>
                        <a:rPr lang="cs-CZ" sz="2000" b="1" u="none" strike="noStrike" dirty="0">
                          <a:solidFill>
                            <a:srgbClr val="FF0000"/>
                          </a:solidFill>
                          <a:effectLst/>
                          <a:latin typeface="Arial" panose="020B0604020202020204" pitchFamily="34" charset="0"/>
                        </a:rPr>
                        <a:t>1%</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10 000 </a:t>
                      </a:r>
                      <a:r>
                        <a:rPr lang="cs-CZ" sz="2000" b="1" u="none" strike="noStrike" dirty="0" err="1">
                          <a:solidFill>
                            <a:srgbClr val="FF0000"/>
                          </a:solidFill>
                          <a:effectLst/>
                          <a:latin typeface="Arial" panose="020B0604020202020204" pitchFamily="34" charset="0"/>
                        </a:rPr>
                        <a:t>ppm</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10</a:t>
                      </a:r>
                      <a:r>
                        <a:rPr lang="cs-CZ" sz="2000" b="1" u="none" strike="noStrike" baseline="30000" dirty="0">
                          <a:solidFill>
                            <a:srgbClr val="FF0000"/>
                          </a:solidFill>
                          <a:effectLst/>
                          <a:latin typeface="Arial" panose="020B0604020202020204" pitchFamily="34" charset="0"/>
                        </a:rPr>
                        <a:t>4</a:t>
                      </a:r>
                      <a:r>
                        <a:rPr lang="cs-CZ" sz="2000" b="1" u="none" strike="noStrike" dirty="0">
                          <a:solidFill>
                            <a:srgbClr val="FF0000"/>
                          </a:solidFill>
                          <a:effectLst/>
                          <a:latin typeface="Arial" panose="020B0604020202020204" pitchFamily="34" charset="0"/>
                        </a:rPr>
                        <a:t> </a:t>
                      </a:r>
                      <a:r>
                        <a:rPr lang="cs-CZ" sz="2000" b="1" u="none" strike="noStrike" dirty="0" err="1">
                          <a:solidFill>
                            <a:srgbClr val="FF0000"/>
                          </a:solidFill>
                          <a:effectLst/>
                          <a:latin typeface="Arial" panose="020B0604020202020204" pitchFamily="34" charset="0"/>
                        </a:rPr>
                        <a:t>ppm</a:t>
                      </a:r>
                      <a:endParaRPr lang="cs-CZ" sz="2000" b="1" i="0" u="none" strike="noStrike" dirty="0">
                        <a:solidFill>
                          <a:srgbClr val="FF0000"/>
                        </a:solidFill>
                        <a:effectLst/>
                        <a:latin typeface="Arial" panose="020B0604020202020204" pitchFamily="34" charset="0"/>
                      </a:endParaRPr>
                    </a:p>
                  </a:txBody>
                  <a:tcPr marL="9525" marR="9525" marT="9526" marB="0" anchor="ctr"/>
                </a:tc>
                <a:extLst>
                  <a:ext uri="{0D108BD9-81ED-4DB2-BD59-A6C34878D82A}">
                    <a16:rowId xmlns:a16="http://schemas.microsoft.com/office/drawing/2014/main" val="10000"/>
                  </a:ext>
                </a:extLst>
              </a:tr>
              <a:tr h="381296">
                <a:tc>
                  <a:txBody>
                    <a:bodyPr/>
                    <a:lstStyle/>
                    <a:p>
                      <a:pPr algn="ctr" fontAlgn="b"/>
                      <a:r>
                        <a:rPr lang="cs-CZ" sz="2000" b="1" u="none" strike="noStrike" dirty="0">
                          <a:solidFill>
                            <a:srgbClr val="FF0000"/>
                          </a:solidFill>
                          <a:effectLst/>
                          <a:latin typeface="Arial" panose="020B0604020202020204" pitchFamily="34" charset="0"/>
                        </a:rPr>
                        <a:t>1%</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10 000 000 </a:t>
                      </a:r>
                      <a:r>
                        <a:rPr lang="cs-CZ" sz="2000" b="1" u="none" strike="noStrike" dirty="0" err="1">
                          <a:solidFill>
                            <a:srgbClr val="FF0000"/>
                          </a:solidFill>
                          <a:effectLst/>
                          <a:latin typeface="Arial" panose="020B0604020202020204" pitchFamily="34" charset="0"/>
                        </a:rPr>
                        <a:t>ppb</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10</a:t>
                      </a:r>
                      <a:r>
                        <a:rPr lang="cs-CZ" sz="2000" b="1" u="none" strike="noStrike" baseline="30000" dirty="0">
                          <a:solidFill>
                            <a:srgbClr val="FF0000"/>
                          </a:solidFill>
                          <a:effectLst/>
                          <a:latin typeface="Arial" panose="020B0604020202020204" pitchFamily="34" charset="0"/>
                        </a:rPr>
                        <a:t>7</a:t>
                      </a:r>
                      <a:r>
                        <a:rPr lang="cs-CZ" sz="2000" b="1" u="none" strike="noStrike" dirty="0">
                          <a:solidFill>
                            <a:srgbClr val="FF0000"/>
                          </a:solidFill>
                          <a:effectLst/>
                          <a:latin typeface="Arial" panose="020B0604020202020204" pitchFamily="34" charset="0"/>
                        </a:rPr>
                        <a:t> </a:t>
                      </a:r>
                      <a:r>
                        <a:rPr lang="cs-CZ" sz="2000" b="1" u="none" strike="noStrike" dirty="0" err="1">
                          <a:solidFill>
                            <a:srgbClr val="FF0000"/>
                          </a:solidFill>
                          <a:effectLst/>
                          <a:latin typeface="Arial" panose="020B0604020202020204" pitchFamily="34" charset="0"/>
                        </a:rPr>
                        <a:t>ppb</a:t>
                      </a:r>
                      <a:endParaRPr lang="cs-CZ" sz="2000" b="1" i="0" u="none" strike="noStrike" dirty="0">
                        <a:solidFill>
                          <a:srgbClr val="FF0000"/>
                        </a:solidFill>
                        <a:effectLst/>
                        <a:latin typeface="Arial" panose="020B0604020202020204" pitchFamily="34" charset="0"/>
                      </a:endParaRPr>
                    </a:p>
                  </a:txBody>
                  <a:tcPr marL="9525" marR="9525" marT="9526" marB="0" anchor="ctr"/>
                </a:tc>
                <a:extLst>
                  <a:ext uri="{0D108BD9-81ED-4DB2-BD59-A6C34878D82A}">
                    <a16:rowId xmlns:a16="http://schemas.microsoft.com/office/drawing/2014/main" val="10001"/>
                  </a:ext>
                </a:extLst>
              </a:tr>
            </a:tbl>
          </a:graphicData>
        </a:graphic>
      </p:graphicFrame>
      <p:sp>
        <p:nvSpPr>
          <p:cNvPr id="15376" name="Text Box 12">
            <a:extLst>
              <a:ext uri="{FF2B5EF4-FFF2-40B4-BE49-F238E27FC236}">
                <a16:creationId xmlns:a16="http://schemas.microsoft.com/office/drawing/2014/main" id="{E904C198-E21A-4772-8C3D-BAE136DAF9A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chemické složení</a:t>
            </a:r>
          </a:p>
        </p:txBody>
      </p:sp>
      <p:sp>
        <p:nvSpPr>
          <p:cNvPr id="15377" name="Text Box 3">
            <a:extLst>
              <a:ext uri="{FF2B5EF4-FFF2-40B4-BE49-F238E27FC236}">
                <a16:creationId xmlns:a16="http://schemas.microsoft.com/office/drawing/2014/main" id="{2723DD8C-13D6-4B15-A2AE-82BF16568EA2}"/>
              </a:ext>
            </a:extLst>
          </p:cNvPr>
          <p:cNvSpPr txBox="1">
            <a:spLocks noChangeArrowheads="1"/>
          </p:cNvSpPr>
          <p:nvPr/>
        </p:nvSpPr>
        <p:spPr bwMode="auto">
          <a:xfrm>
            <a:off x="1703388" y="1916113"/>
            <a:ext cx="834866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Mikrokomponenty:</a:t>
            </a:r>
          </a:p>
          <a:p>
            <a:pPr eaLnBrk="1" hangingPunct="1"/>
            <a:r>
              <a:rPr kumimoji="0" lang="cs-CZ" altLang="cs-CZ" sz="2400" dirty="0">
                <a:solidFill>
                  <a:srgbClr val="0000FF"/>
                </a:solidFill>
                <a:latin typeface="Arial" panose="020B0604020202020204" pitchFamily="34" charset="0"/>
              </a:rPr>
              <a:t>CO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(315 ppm); Ne (18 ppm); He (5,2 ppm)</a:t>
            </a:r>
          </a:p>
          <a:p>
            <a:pPr eaLnBrk="1" hangingPunct="1"/>
            <a:r>
              <a:rPr kumimoji="0" lang="cs-CZ" altLang="cs-CZ" sz="2400" dirty="0">
                <a:solidFill>
                  <a:srgbClr val="0000FF"/>
                </a:solidFill>
                <a:latin typeface="Arial" panose="020B0604020202020204" pitchFamily="34" charset="0"/>
              </a:rPr>
              <a:t>CH</a:t>
            </a:r>
            <a:r>
              <a:rPr kumimoji="0" lang="cs-CZ" altLang="cs-CZ" sz="2400" baseline="-25000" dirty="0">
                <a:solidFill>
                  <a:srgbClr val="0000FF"/>
                </a:solidFill>
                <a:latin typeface="Arial" panose="020B0604020202020204" pitchFamily="34" charset="0"/>
              </a:rPr>
              <a:t>4 </a:t>
            </a:r>
            <a:r>
              <a:rPr kumimoji="0" lang="cs-CZ" altLang="cs-CZ" sz="2400" dirty="0">
                <a:solidFill>
                  <a:srgbClr val="0000FF"/>
                </a:solidFill>
                <a:latin typeface="Arial" panose="020B0604020202020204" pitchFamily="34" charset="0"/>
              </a:rPr>
              <a:t>(1-2 ppm)</a:t>
            </a:r>
          </a:p>
          <a:p>
            <a:pPr eaLnBrk="1" hangingPunct="1"/>
            <a:r>
              <a:rPr kumimoji="0" lang="cs-CZ" altLang="cs-CZ" sz="2400" dirty="0">
                <a:solidFill>
                  <a:srgbClr val="0000FF"/>
                </a:solidFill>
                <a:latin typeface="Arial" panose="020B0604020202020204" pitchFamily="34" charset="0"/>
              </a:rPr>
              <a:t>CO, H</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S, NO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(0,001 – 0,1 ppm)</a:t>
            </a:r>
          </a:p>
          <a:p>
            <a:pPr eaLnBrk="1" hangingPunct="1"/>
            <a:r>
              <a:rPr kumimoji="0" lang="cs-CZ" altLang="cs-CZ" sz="2400" dirty="0">
                <a:solidFill>
                  <a:srgbClr val="0000FF"/>
                </a:solidFill>
                <a:latin typeface="Arial" panose="020B0604020202020204" pitchFamily="34" charset="0"/>
              </a:rPr>
              <a:t>H</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O (do 4 %)</a:t>
            </a:r>
          </a:p>
          <a:p>
            <a:pPr eaLnBrk="1" hangingPunct="1"/>
            <a:r>
              <a:rPr kumimoji="0" lang="cs-CZ" altLang="cs-CZ" sz="2400" dirty="0">
                <a:solidFill>
                  <a:srgbClr val="0000FF"/>
                </a:solidFill>
                <a:latin typeface="Arial" panose="020B0604020202020204" pitchFamily="34" charset="0"/>
              </a:rPr>
              <a:t>O</a:t>
            </a:r>
            <a:r>
              <a:rPr kumimoji="0" lang="cs-CZ" altLang="cs-CZ" sz="2400" baseline="-25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(25-30 km, ozonosféra)</a:t>
            </a:r>
          </a:p>
        </p:txBody>
      </p:sp>
      <p:pic>
        <p:nvPicPr>
          <p:cNvPr id="15378" name="Picture 4">
            <a:extLst>
              <a:ext uri="{FF2B5EF4-FFF2-40B4-BE49-F238E27FC236}">
                <a16:creationId xmlns:a16="http://schemas.microsoft.com/office/drawing/2014/main" id="{87CAB78E-C824-4704-9E2B-933F723D1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2781300"/>
            <a:ext cx="3817938" cy="24653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549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1898" name="Group 266">
            <a:extLst>
              <a:ext uri="{FF2B5EF4-FFF2-40B4-BE49-F238E27FC236}">
                <a16:creationId xmlns:a16="http://schemas.microsoft.com/office/drawing/2014/main" id="{06564CA2-945E-4B59-94A2-11613487AB4F}"/>
              </a:ext>
            </a:extLst>
          </p:cNvPr>
          <p:cNvGraphicFramePr>
            <a:graphicFrameLocks noGrp="1"/>
          </p:cNvGraphicFramePr>
          <p:nvPr/>
        </p:nvGraphicFramePr>
        <p:xfrm>
          <a:off x="2424113" y="908051"/>
          <a:ext cx="7275512" cy="5211852"/>
        </p:xfrm>
        <a:graphic>
          <a:graphicData uri="http://schemas.openxmlformats.org/drawingml/2006/table">
            <a:tbl>
              <a:tblPr/>
              <a:tblGrid>
                <a:gridCol w="1081087">
                  <a:extLst>
                    <a:ext uri="{9D8B030D-6E8A-4147-A177-3AD203B41FA5}">
                      <a16:colId xmlns:a16="http://schemas.microsoft.com/office/drawing/2014/main" val="20000"/>
                    </a:ext>
                  </a:extLst>
                </a:gridCol>
                <a:gridCol w="2008188">
                  <a:extLst>
                    <a:ext uri="{9D8B030D-6E8A-4147-A177-3AD203B41FA5}">
                      <a16:colId xmlns:a16="http://schemas.microsoft.com/office/drawing/2014/main" val="20001"/>
                    </a:ext>
                  </a:extLst>
                </a:gridCol>
                <a:gridCol w="1674812">
                  <a:extLst>
                    <a:ext uri="{9D8B030D-6E8A-4147-A177-3AD203B41FA5}">
                      <a16:colId xmlns:a16="http://schemas.microsoft.com/office/drawing/2014/main" val="20002"/>
                    </a:ext>
                  </a:extLst>
                </a:gridCol>
                <a:gridCol w="2511425">
                  <a:extLst>
                    <a:ext uri="{9D8B030D-6E8A-4147-A177-3AD203B41FA5}">
                      <a16:colId xmlns:a16="http://schemas.microsoft.com/office/drawing/2014/main" val="20003"/>
                    </a:ext>
                  </a:extLst>
                </a:gridCol>
              </a:tblGrid>
              <a:tr h="27430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FF0000"/>
                          </a:solidFill>
                          <a:effectLst/>
                          <a:latin typeface="Arial" panose="020B0604020202020204" pitchFamily="34" charset="0"/>
                        </a:rPr>
                        <a:t>Plyn</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FF0000"/>
                          </a:solidFill>
                          <a:effectLst/>
                          <a:latin typeface="Arial" panose="020B0604020202020204" pitchFamily="34" charset="0"/>
                        </a:rPr>
                        <a:t>Koncentrace (ppm)</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FF0000"/>
                          </a:solidFill>
                          <a:effectLst/>
                          <a:latin typeface="Arial" panose="020B0604020202020204" pitchFamily="34" charset="0"/>
                        </a:rPr>
                        <a:t>Doba zdržení</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FF0000"/>
                          </a:solidFill>
                          <a:effectLst/>
                          <a:latin typeface="Arial" panose="020B0604020202020204" pitchFamily="34" charset="0"/>
                        </a:rPr>
                        <a:t>Cyklus</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err="1">
                          <a:ln>
                            <a:noFill/>
                          </a:ln>
                          <a:solidFill>
                            <a:srgbClr val="FF0000"/>
                          </a:solidFill>
                          <a:effectLst/>
                          <a:latin typeface="Arial" panose="020B0604020202020204" pitchFamily="34" charset="0"/>
                          <a:cs typeface="Arial" charset="0"/>
                        </a:rPr>
                        <a:t>Ar</a:t>
                      </a:r>
                      <a:endParaRPr kumimoji="1" lang="en-US" sz="1200" b="1" i="0" u="none" strike="noStrike" cap="none" normalizeH="0" baseline="0" dirty="0">
                        <a:ln>
                          <a:noFill/>
                        </a:ln>
                        <a:solidFill>
                          <a:srgbClr val="FF0000"/>
                        </a:solidFill>
                        <a:effectLst/>
                        <a:latin typeface="Arial" panose="020B0604020202020204" pitchFamily="34" charset="0"/>
                        <a:cs typeface="Arial"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9</a:t>
                      </a:r>
                      <a:r>
                        <a:rPr kumimoji="1" lang="cs-CZ" sz="1200" b="1" i="0" u="none" strike="noStrike" cap="none" normalizeH="0" baseline="0" dirty="0">
                          <a:ln>
                            <a:noFill/>
                          </a:ln>
                          <a:solidFill>
                            <a:srgbClr val="0000FF"/>
                          </a:solidFill>
                          <a:effectLst/>
                          <a:latin typeface="Arial" panose="020B0604020202020204" pitchFamily="34" charset="0"/>
                          <a:cs typeface="Arial" charset="0"/>
                        </a:rPr>
                        <a:t> </a:t>
                      </a:r>
                      <a:r>
                        <a:rPr kumimoji="1" lang="en-US" sz="1200" b="1" i="0" u="none" strike="noStrike" cap="none" normalizeH="0" baseline="0" dirty="0">
                          <a:ln>
                            <a:noFill/>
                          </a:ln>
                          <a:solidFill>
                            <a:srgbClr val="0000FF"/>
                          </a:solidFill>
                          <a:effectLst/>
                          <a:latin typeface="Arial" panose="020B0604020202020204" pitchFamily="34" charset="0"/>
                          <a:cs typeface="Arial" charset="0"/>
                        </a:rPr>
                        <a:t>340</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Žádný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Ne</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18</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Žádný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Kr</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1.1</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Žádný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03">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Xe</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0.09</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Žádný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N</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780</a:t>
                      </a:r>
                      <a:r>
                        <a:rPr kumimoji="1" lang="cs-CZ" sz="1200" b="1" i="0" u="none" strike="noStrike" cap="none" normalizeH="0" baseline="0" dirty="0">
                          <a:ln>
                            <a:noFill/>
                          </a:ln>
                          <a:solidFill>
                            <a:srgbClr val="0000FF"/>
                          </a:solidFill>
                          <a:effectLst/>
                          <a:latin typeface="Arial" panose="020B0604020202020204" pitchFamily="34" charset="0"/>
                          <a:cs typeface="Arial" charset="0"/>
                        </a:rPr>
                        <a:t> </a:t>
                      </a:r>
                      <a:r>
                        <a:rPr kumimoji="1" lang="en-US" sz="1200" b="1" i="0" u="none" strike="noStrike" cap="none" normalizeH="0" baseline="0" dirty="0">
                          <a:ln>
                            <a:noFill/>
                          </a:ln>
                          <a:solidFill>
                            <a:srgbClr val="0000FF"/>
                          </a:solidFill>
                          <a:effectLst/>
                          <a:latin typeface="Arial" panose="020B0604020202020204" pitchFamily="34" charset="0"/>
                          <a:cs typeface="Arial" charset="0"/>
                        </a:rPr>
                        <a:t>840</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6</a:t>
                      </a:r>
                      <a:r>
                        <a:rPr kumimoji="1" lang="en-US" sz="1200" b="1" i="0" u="none" strike="noStrike" cap="none" normalizeH="0" baseline="0" dirty="0">
                          <a:ln>
                            <a:noFill/>
                          </a:ln>
                          <a:solidFill>
                            <a:srgbClr val="0000FF"/>
                          </a:solidFill>
                          <a:effectLst/>
                          <a:latin typeface="Arial" panose="020B0604020202020204" pitchFamily="34" charset="0"/>
                          <a:cs typeface="Arial" charset="0"/>
                        </a:rPr>
                        <a:t> </a:t>
                      </a:r>
                      <a:r>
                        <a:rPr kumimoji="1" lang="cs-CZ" sz="1200" b="1" i="0" u="none" strike="noStrike" cap="none" normalizeH="0" baseline="0" dirty="0">
                          <a:ln>
                            <a:noFill/>
                          </a:ln>
                          <a:solidFill>
                            <a:srgbClr val="0000FF"/>
                          </a:solidFill>
                          <a:effectLst/>
                          <a:latin typeface="Arial" panose="020B0604020202020204" pitchFamily="34" charset="0"/>
                        </a:rPr>
                        <a:t>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mikrobiologický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209</a:t>
                      </a:r>
                      <a:r>
                        <a:rPr kumimoji="1" lang="cs-CZ" sz="1200" b="1" i="0" u="none" strike="noStrike" cap="none" normalizeH="0" baseline="0" dirty="0">
                          <a:ln>
                            <a:noFill/>
                          </a:ln>
                          <a:solidFill>
                            <a:srgbClr val="0000FF"/>
                          </a:solidFill>
                          <a:effectLst/>
                          <a:latin typeface="Arial" panose="020B0604020202020204" pitchFamily="34" charset="0"/>
                          <a:cs typeface="Arial" charset="0"/>
                        </a:rPr>
                        <a:t> </a:t>
                      </a:r>
                      <a:r>
                        <a:rPr kumimoji="1" lang="en-US" sz="1200" b="1" i="0" u="none" strike="noStrike" cap="none" normalizeH="0" baseline="0" dirty="0">
                          <a:ln>
                            <a:noFill/>
                          </a:ln>
                          <a:solidFill>
                            <a:srgbClr val="0000FF"/>
                          </a:solidFill>
                          <a:effectLst/>
                          <a:latin typeface="Arial" panose="020B0604020202020204" pitchFamily="34" charset="0"/>
                          <a:cs typeface="Arial" charset="0"/>
                        </a:rPr>
                        <a:t>460</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cs-CZ" sz="1200" b="1" i="0" u="none" strike="noStrike" cap="none" normalizeH="0" baseline="0" dirty="0">
                          <a:ln>
                            <a:noFill/>
                          </a:ln>
                          <a:solidFill>
                            <a:srgbClr val="0000FF"/>
                          </a:solidFill>
                          <a:effectLst/>
                          <a:latin typeface="Arial" panose="020B0604020202020204" pitchFamily="34" charset="0"/>
                        </a:rPr>
                        <a:t> 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mikrobiologický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CH</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4</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1.65</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7</a:t>
                      </a:r>
                      <a:r>
                        <a:rPr kumimoji="1" lang="cs-CZ" sz="1200" b="1" i="0" u="none" strike="noStrike" cap="none" normalizeH="0" baseline="0" dirty="0">
                          <a:ln>
                            <a:noFill/>
                          </a:ln>
                          <a:solidFill>
                            <a:srgbClr val="0000FF"/>
                          </a:solidFill>
                          <a:effectLst/>
                          <a:latin typeface="Arial" panose="020B0604020202020204" pitchFamily="34" charset="0"/>
                        </a:rPr>
                        <a:t> 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mikrobiologický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CO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332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15</a:t>
                      </a:r>
                      <a:r>
                        <a:rPr kumimoji="1" lang="cs-CZ" sz="1200" b="1" i="0" u="none" strike="noStrike" cap="none" normalizeH="0" baseline="0" dirty="0">
                          <a:ln>
                            <a:noFill/>
                          </a:ln>
                          <a:solidFill>
                            <a:srgbClr val="0000FF"/>
                          </a:solidFill>
                          <a:effectLst/>
                          <a:latin typeface="Arial" panose="020B0604020202020204" pitchFamily="34" charset="0"/>
                        </a:rPr>
                        <a:t> 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Antropogenní a bio-</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CO</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0.05-0.2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65</a:t>
                      </a:r>
                      <a:r>
                        <a:rPr kumimoji="1" lang="cs-CZ" sz="1200" b="1" i="0" u="none" strike="noStrike" cap="none" normalizeH="0" baseline="0" dirty="0">
                          <a:ln>
                            <a:noFill/>
                          </a:ln>
                          <a:solidFill>
                            <a:srgbClr val="0000FF"/>
                          </a:solidFill>
                          <a:effectLst/>
                          <a:latin typeface="Arial" panose="020B0604020202020204" pitchFamily="34" charset="0"/>
                        </a:rPr>
                        <a:t> dnů</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Antropogenní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H</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0.58</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N</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r>
                        <a:rPr kumimoji="1" lang="en-US" sz="1200" b="1" i="0" u="none" strike="noStrike" cap="none" normalizeH="0" baseline="0" dirty="0">
                          <a:ln>
                            <a:noFill/>
                          </a:ln>
                          <a:solidFill>
                            <a:srgbClr val="FF0000"/>
                          </a:solidFill>
                          <a:effectLst/>
                          <a:latin typeface="Arial" panose="020B0604020202020204" pitchFamily="34" charset="0"/>
                          <a:cs typeface="Arial" charset="0"/>
                        </a:rPr>
                        <a:t>O</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0.33</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cs-CZ" sz="1200" b="1" i="0" u="none" strike="noStrike" cap="none" normalizeH="0" baseline="0" dirty="0">
                          <a:ln>
                            <a:noFill/>
                          </a:ln>
                          <a:solidFill>
                            <a:srgbClr val="0000FF"/>
                          </a:solidFill>
                          <a:effectLst/>
                          <a:latin typeface="Arial" panose="020B0604020202020204" pitchFamily="34" charset="0"/>
                        </a:rPr>
                        <a:t> 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SO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-5</a:t>
                      </a:r>
                      <a:r>
                        <a:rPr kumimoji="1" lang="en-US" sz="1200" b="1" i="0" u="none" strike="noStrike" cap="none" normalizeH="0" baseline="0" dirty="0">
                          <a:ln>
                            <a:noFill/>
                          </a:ln>
                          <a:solidFill>
                            <a:srgbClr val="0000FF"/>
                          </a:solidFill>
                          <a:effectLst/>
                          <a:latin typeface="Arial" panose="020B0604020202020204" pitchFamily="34" charset="0"/>
                          <a:cs typeface="Arial" charset="0"/>
                        </a:rPr>
                        <a:t> – 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-4</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40</a:t>
                      </a:r>
                      <a:r>
                        <a:rPr kumimoji="1" lang="cs-CZ" sz="1200" b="1" i="0" u="none" strike="noStrike" cap="none" normalizeH="0" baseline="0" dirty="0">
                          <a:ln>
                            <a:noFill/>
                          </a:ln>
                          <a:solidFill>
                            <a:srgbClr val="0000FF"/>
                          </a:solidFill>
                          <a:effectLst/>
                          <a:latin typeface="Arial" panose="020B0604020202020204" pitchFamily="34" charset="0"/>
                        </a:rPr>
                        <a:t> dnů</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Antropogenní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NH</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3</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-4</a:t>
                      </a:r>
                      <a:r>
                        <a:rPr kumimoji="1" lang="en-US" sz="1200" b="1" i="0" u="none" strike="noStrike" cap="none" normalizeH="0" baseline="0" dirty="0">
                          <a:ln>
                            <a:noFill/>
                          </a:ln>
                          <a:solidFill>
                            <a:srgbClr val="0000FF"/>
                          </a:solidFill>
                          <a:effectLst/>
                          <a:latin typeface="Arial" panose="020B0604020202020204" pitchFamily="34" charset="0"/>
                          <a:cs typeface="Arial" charset="0"/>
                        </a:rPr>
                        <a:t> – 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-3</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20</a:t>
                      </a:r>
                      <a:r>
                        <a:rPr kumimoji="1" lang="cs-CZ" sz="1200" b="1" i="0" u="none" strike="noStrike" cap="none" normalizeH="0" baseline="0" dirty="0">
                          <a:ln>
                            <a:noFill/>
                          </a:ln>
                          <a:solidFill>
                            <a:srgbClr val="0000FF"/>
                          </a:solidFill>
                          <a:effectLst/>
                          <a:latin typeface="Arial" panose="020B0604020202020204" pitchFamily="34" charset="0"/>
                        </a:rPr>
                        <a:t> dnů</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NO + NO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-6</a:t>
                      </a:r>
                      <a:r>
                        <a:rPr kumimoji="1" lang="en-US" sz="1200" b="1" i="0" u="none" strike="noStrike" cap="none" normalizeH="0" baseline="0" dirty="0">
                          <a:ln>
                            <a:noFill/>
                          </a:ln>
                          <a:solidFill>
                            <a:srgbClr val="0000FF"/>
                          </a:solidFill>
                          <a:effectLst/>
                          <a:latin typeface="Arial" panose="020B0604020202020204" pitchFamily="34" charset="0"/>
                          <a:cs typeface="Arial" charset="0"/>
                        </a:rPr>
                        <a:t> – 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a:t>
                      </a:r>
                      <a:r>
                        <a:rPr kumimoji="1" lang="cs-CZ" sz="1200" b="1" i="0" u="none" strike="noStrike" cap="none" normalizeH="0" baseline="0" dirty="0">
                          <a:ln>
                            <a:noFill/>
                          </a:ln>
                          <a:solidFill>
                            <a:srgbClr val="0000FF"/>
                          </a:solidFill>
                          <a:effectLst/>
                          <a:latin typeface="Arial" panose="020B0604020202020204" pitchFamily="34" charset="0"/>
                        </a:rPr>
                        <a:t> den</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Antropogenní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03">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3</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03">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HNO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3</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-5</a:t>
                      </a:r>
                      <a:r>
                        <a:rPr kumimoji="1" lang="en-US" sz="1200" b="1" i="0" u="none" strike="noStrike" cap="none" normalizeH="0" baseline="0" dirty="0">
                          <a:ln>
                            <a:noFill/>
                          </a:ln>
                          <a:solidFill>
                            <a:srgbClr val="0000FF"/>
                          </a:solidFill>
                          <a:effectLst/>
                          <a:latin typeface="Arial" panose="020B0604020202020204" pitchFamily="34" charset="0"/>
                          <a:cs typeface="Arial" charset="0"/>
                        </a:rPr>
                        <a:t> – 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-3</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a:t>
                      </a:r>
                      <a:r>
                        <a:rPr kumimoji="1" lang="cs-CZ" sz="1200" b="1" i="0" u="none" strike="noStrike" cap="none" normalizeH="0" baseline="0" dirty="0">
                          <a:ln>
                            <a:noFill/>
                          </a:ln>
                          <a:solidFill>
                            <a:srgbClr val="0000FF"/>
                          </a:solidFill>
                          <a:effectLst/>
                          <a:latin typeface="Arial" panose="020B0604020202020204" pitchFamily="34" charset="0"/>
                        </a:rPr>
                        <a:t> den</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H</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r>
                        <a:rPr kumimoji="1" lang="en-US" sz="1200" b="1" i="0" u="none" strike="noStrike" cap="none" normalizeH="0" baseline="0" dirty="0">
                          <a:ln>
                            <a:noFill/>
                          </a:ln>
                          <a:solidFill>
                            <a:srgbClr val="FF0000"/>
                          </a:solidFill>
                          <a:effectLst/>
                          <a:latin typeface="Arial" panose="020B0604020202020204" pitchFamily="34" charset="0"/>
                          <a:cs typeface="Arial" charset="0"/>
                        </a:rPr>
                        <a:t>O</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různá</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cs-CZ" sz="1200" b="1" i="0" u="none" strike="noStrike" cap="none" normalizeH="0" baseline="0" dirty="0">
                          <a:ln>
                            <a:noFill/>
                          </a:ln>
                          <a:solidFill>
                            <a:srgbClr val="0000FF"/>
                          </a:solidFill>
                          <a:effectLst/>
                          <a:latin typeface="Arial" panose="020B0604020202020204" pitchFamily="34" charset="0"/>
                        </a:rPr>
                        <a:t> dnů</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Fyzikálně-chemický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He</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5.2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cs-CZ" sz="1200" b="1" i="0" u="none" strike="noStrike" cap="none" normalizeH="0" baseline="0" dirty="0">
                          <a:ln>
                            <a:noFill/>
                          </a:ln>
                          <a:solidFill>
                            <a:srgbClr val="0000FF"/>
                          </a:solidFill>
                          <a:effectLst/>
                          <a:latin typeface="Arial" panose="020B0604020202020204" pitchFamily="34" charset="0"/>
                        </a:rPr>
                        <a:t> 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Fyzikálně-chemický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sp>
        <p:nvSpPr>
          <p:cNvPr id="16488" name="Text Box 114">
            <a:extLst>
              <a:ext uri="{FF2B5EF4-FFF2-40B4-BE49-F238E27FC236}">
                <a16:creationId xmlns:a16="http://schemas.microsoft.com/office/drawing/2014/main" id="{49C5F719-598D-44CB-AD84-0ABA4709DE6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Složení čisté atmosféry</a:t>
            </a:r>
          </a:p>
        </p:txBody>
      </p:sp>
    </p:spTree>
    <p:extLst>
      <p:ext uri="{BB962C8B-B14F-4D97-AF65-F5344CB8AC3E}">
        <p14:creationId xmlns:p14="http://schemas.microsoft.com/office/powerpoint/2010/main" val="285945142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2805" name="Group 149">
            <a:extLst>
              <a:ext uri="{FF2B5EF4-FFF2-40B4-BE49-F238E27FC236}">
                <a16:creationId xmlns:a16="http://schemas.microsoft.com/office/drawing/2014/main" id="{F3913AB1-6777-4C09-A6F2-AF4D46373592}"/>
              </a:ext>
            </a:extLst>
          </p:cNvPr>
          <p:cNvGraphicFramePr>
            <a:graphicFrameLocks noGrp="1"/>
          </p:cNvGraphicFramePr>
          <p:nvPr/>
        </p:nvGraphicFramePr>
        <p:xfrm>
          <a:off x="2208213" y="1052514"/>
          <a:ext cx="7467600" cy="4968878"/>
        </p:xfrm>
        <a:graphic>
          <a:graphicData uri="http://schemas.openxmlformats.org/drawingml/2006/table">
            <a:tbl>
              <a:tblPr/>
              <a:tblGrid>
                <a:gridCol w="2665412">
                  <a:extLst>
                    <a:ext uri="{9D8B030D-6E8A-4147-A177-3AD203B41FA5}">
                      <a16:colId xmlns:a16="http://schemas.microsoft.com/office/drawing/2014/main" val="20000"/>
                    </a:ext>
                  </a:extLst>
                </a:gridCol>
                <a:gridCol w="2058988">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825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600" b="1" i="0" u="none" strike="noStrike" cap="none" normalizeH="0" baseline="0" dirty="0">
                          <a:ln>
                            <a:noFill/>
                          </a:ln>
                          <a:solidFill>
                            <a:srgbClr val="FF0000"/>
                          </a:solidFill>
                          <a:effectLst/>
                          <a:latin typeface="Arial" panose="020B0604020202020204" pitchFamily="34" charset="0"/>
                        </a:rPr>
                        <a:t>Látka</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600" b="1" i="0" u="none" strike="noStrike" cap="none" normalizeH="0" baseline="0" dirty="0">
                          <a:ln>
                            <a:noFill/>
                          </a:ln>
                          <a:solidFill>
                            <a:srgbClr val="FF0000"/>
                          </a:solidFill>
                          <a:effectLst/>
                          <a:latin typeface="Arial" panose="020B0604020202020204" pitchFamily="34" charset="0"/>
                        </a:rPr>
                        <a:t>Čistá troposféra</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600" b="1" i="0" u="none" strike="noStrike" cap="none" normalizeH="0" baseline="0" dirty="0">
                          <a:ln>
                            <a:noFill/>
                          </a:ln>
                          <a:solidFill>
                            <a:srgbClr val="FF0000"/>
                          </a:solidFill>
                          <a:effectLst/>
                          <a:latin typeface="Arial" panose="020B0604020202020204" pitchFamily="34" charset="0"/>
                        </a:rPr>
                        <a:t>Znečistěná troposféra</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SO</a:t>
                      </a:r>
                      <a:r>
                        <a:rPr kumimoji="1" lang="en-US" sz="1600" b="1" i="0" u="none" strike="noStrike" cap="none" normalizeH="0" baseline="-25000" dirty="0">
                          <a:ln>
                            <a:noFill/>
                          </a:ln>
                          <a:solidFill>
                            <a:srgbClr val="FF0000"/>
                          </a:solidFill>
                          <a:effectLst/>
                          <a:latin typeface="Arial" panose="020B0604020202020204" pitchFamily="34" charset="0"/>
                          <a:cs typeface="Arial" charset="0"/>
                        </a:rPr>
                        <a:t>2</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 – 10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20 – 200</a:t>
                      </a:r>
                      <a:endParaRPr kumimoji="1" lang="en-US"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CO</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120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a:t>
                      </a:r>
                      <a:r>
                        <a:rPr kumimoji="1" lang="cs-CZ" sz="1600" b="1" i="0" u="none" strike="noStrike" cap="none" normalizeH="0" baseline="0" dirty="0">
                          <a:ln>
                            <a:noFill/>
                          </a:ln>
                          <a:solidFill>
                            <a:srgbClr val="0000FF"/>
                          </a:solidFill>
                          <a:effectLst/>
                          <a:latin typeface="Arial" panose="020B0604020202020204" pitchFamily="34" charset="0"/>
                          <a:cs typeface="Arial" charset="0"/>
                        </a:rPr>
                        <a:t> </a:t>
                      </a:r>
                      <a:r>
                        <a:rPr kumimoji="1" lang="en-US" sz="1600" b="1" i="0" u="none" strike="noStrike" cap="none" normalizeH="0" baseline="0" dirty="0">
                          <a:ln>
                            <a:noFill/>
                          </a:ln>
                          <a:solidFill>
                            <a:srgbClr val="0000FF"/>
                          </a:solidFill>
                          <a:effectLst/>
                          <a:latin typeface="Arial" panose="020B0604020202020204" pitchFamily="34" charset="0"/>
                          <a:cs typeface="Arial" charset="0"/>
                        </a:rPr>
                        <a:t>000 – 10</a:t>
                      </a:r>
                      <a:r>
                        <a:rPr kumimoji="1" lang="cs-CZ" sz="1600" b="1" i="0" u="none" strike="noStrike" cap="none" normalizeH="0" baseline="0" dirty="0">
                          <a:ln>
                            <a:noFill/>
                          </a:ln>
                          <a:solidFill>
                            <a:srgbClr val="0000FF"/>
                          </a:solidFill>
                          <a:effectLst/>
                          <a:latin typeface="Arial" panose="020B0604020202020204" pitchFamily="34" charset="0"/>
                          <a:cs typeface="Arial" charset="0"/>
                        </a:rPr>
                        <a:t> </a:t>
                      </a:r>
                      <a:r>
                        <a:rPr kumimoji="1" lang="en-US" sz="1600" b="1" i="0" u="none" strike="noStrike" cap="none" normalizeH="0" baseline="0" dirty="0">
                          <a:ln>
                            <a:noFill/>
                          </a:ln>
                          <a:solidFill>
                            <a:srgbClr val="0000FF"/>
                          </a:solidFill>
                          <a:effectLst/>
                          <a:latin typeface="Arial" panose="020B0604020202020204" pitchFamily="34" charset="0"/>
                          <a:cs typeface="Arial" charset="0"/>
                        </a:rPr>
                        <a:t>000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NO</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0.01 – 0.05</a:t>
                      </a:r>
                      <a:endParaRPr kumimoji="1" lang="en-US"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50 – 750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2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NO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2</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0.1 – 0.5</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50 – 250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3</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20 – 80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100 – 500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2588">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HNO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3</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0.02 – 0.3</a:t>
                      </a:r>
                      <a:endParaRPr kumimoji="1" lang="en-US"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3 – 50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NH</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3</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10 – 25</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2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HCHO</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0.4</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20 – 50</a:t>
                      </a:r>
                      <a:endParaRPr kumimoji="1" lang="en-US"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HCOOH</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endParaRPr kumimoji="1" lang="cs-CZ"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 – 10</a:t>
                      </a:r>
                      <a:endParaRPr kumimoji="1" lang="en-US"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82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HNO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2</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0.001</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 – 8</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CH</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3</a:t>
                      </a:r>
                      <a:r>
                        <a:rPr kumimoji="1" lang="en-US" sz="1600" b="1" i="0" u="none" strike="noStrike" cap="none" normalizeH="0" baseline="0" dirty="0">
                          <a:ln>
                            <a:noFill/>
                          </a:ln>
                          <a:solidFill>
                            <a:srgbClr val="FF0000"/>
                          </a:solidFill>
                          <a:effectLst/>
                          <a:latin typeface="Arial" panose="020B0604020202020204" pitchFamily="34" charset="0"/>
                          <a:cs typeface="Arial" charset="0"/>
                        </a:rPr>
                        <a:t>C(O)O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2</a:t>
                      </a:r>
                      <a:r>
                        <a:rPr kumimoji="1" lang="en-US" sz="1600" b="1" i="0" u="none" strike="noStrike" cap="none" normalizeH="0" baseline="0" dirty="0">
                          <a:ln>
                            <a:noFill/>
                          </a:ln>
                          <a:solidFill>
                            <a:srgbClr val="FF0000"/>
                          </a:solidFill>
                          <a:effectLst/>
                          <a:latin typeface="Arial" panose="020B0604020202020204" pitchFamily="34" charset="0"/>
                          <a:cs typeface="Arial" charset="0"/>
                        </a:rPr>
                        <a:t>NO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2</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endParaRPr kumimoji="1" lang="cs-CZ"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5 – 35</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87350">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cs-CZ" sz="1600" b="1" i="0" u="none" strike="noStrike" cap="none" normalizeH="0" baseline="0" dirty="0">
                          <a:ln>
                            <a:noFill/>
                          </a:ln>
                          <a:solidFill>
                            <a:srgbClr val="FF0000"/>
                          </a:solidFill>
                          <a:effectLst/>
                          <a:latin typeface="Arial" panose="020B0604020202020204" pitchFamily="34" charset="0"/>
                        </a:rPr>
                        <a:t>nemethanové</a:t>
                      </a:r>
                      <a:r>
                        <a:rPr kumimoji="1" lang="en-US" sz="1600" b="1" i="0" u="none" strike="noStrike" cap="none" normalizeH="0" baseline="0" dirty="0">
                          <a:ln>
                            <a:noFill/>
                          </a:ln>
                          <a:solidFill>
                            <a:srgbClr val="FF0000"/>
                          </a:solidFill>
                          <a:effectLst/>
                          <a:latin typeface="Arial" panose="020B0604020202020204" pitchFamily="34" charset="0"/>
                          <a:cs typeface="Arial" charset="0"/>
                        </a:rPr>
                        <a:t> </a:t>
                      </a:r>
                      <a:r>
                        <a:rPr kumimoji="1" lang="cs-CZ" sz="1600" b="1" i="0" u="none" strike="noStrike" cap="none" normalizeH="0" baseline="0" dirty="0">
                          <a:ln>
                            <a:noFill/>
                          </a:ln>
                          <a:solidFill>
                            <a:srgbClr val="FF0000"/>
                          </a:solidFill>
                          <a:effectLst/>
                          <a:latin typeface="Arial" panose="020B0604020202020204" pitchFamily="34" charset="0"/>
                        </a:rPr>
                        <a:t>uhlovodíky</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endParaRPr kumimoji="1" lang="cs-CZ"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500 – 1</a:t>
                      </a:r>
                      <a:r>
                        <a:rPr kumimoji="1" lang="cs-CZ" sz="1600" b="1" i="0" u="none" strike="noStrike" cap="none" normalizeH="0" baseline="0" dirty="0">
                          <a:ln>
                            <a:noFill/>
                          </a:ln>
                          <a:solidFill>
                            <a:srgbClr val="0000FF"/>
                          </a:solidFill>
                          <a:effectLst/>
                          <a:latin typeface="Arial" panose="020B0604020202020204" pitchFamily="34" charset="0"/>
                          <a:cs typeface="Arial" charset="0"/>
                        </a:rPr>
                        <a:t> </a:t>
                      </a:r>
                      <a:r>
                        <a:rPr kumimoji="1" lang="en-US" sz="1600" b="1" i="0" u="none" strike="noStrike" cap="none" normalizeH="0" baseline="0" dirty="0">
                          <a:ln>
                            <a:noFill/>
                          </a:ln>
                          <a:solidFill>
                            <a:srgbClr val="0000FF"/>
                          </a:solidFill>
                          <a:effectLst/>
                          <a:latin typeface="Arial" panose="020B0604020202020204" pitchFamily="34" charset="0"/>
                          <a:cs typeface="Arial" charset="0"/>
                        </a:rPr>
                        <a:t>200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7468" name="Rectangle 63">
            <a:extLst>
              <a:ext uri="{FF2B5EF4-FFF2-40B4-BE49-F238E27FC236}">
                <a16:creationId xmlns:a16="http://schemas.microsoft.com/office/drawing/2014/main" id="{A8DF74EC-8B99-4604-911C-EAE9C140F4F6}"/>
              </a:ext>
            </a:extLst>
          </p:cNvPr>
          <p:cNvSpPr>
            <a:spLocks noChangeArrowheads="1"/>
          </p:cNvSpPr>
          <p:nvPr/>
        </p:nvSpPr>
        <p:spPr bwMode="auto">
          <a:xfrm>
            <a:off x="1524000" y="0"/>
            <a:ext cx="91440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Koncentrace stopových látek (ppm) v čisté a znečistěné troposféře</a:t>
            </a:r>
            <a:r>
              <a:rPr lang="en-US" altLang="cs-CZ" sz="3200" dirty="0">
                <a:latin typeface="Arial" panose="020B0604020202020204" pitchFamily="34" charset="0"/>
              </a:rPr>
              <a:t> </a:t>
            </a:r>
          </a:p>
        </p:txBody>
      </p:sp>
    </p:spTree>
    <p:extLst>
      <p:ext uri="{BB962C8B-B14F-4D97-AF65-F5344CB8AC3E}">
        <p14:creationId xmlns:p14="http://schemas.microsoft.com/office/powerpoint/2010/main" val="2982647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0">
            <a:extLst>
              <a:ext uri="{FF2B5EF4-FFF2-40B4-BE49-F238E27FC236}">
                <a16:creationId xmlns:a16="http://schemas.microsoft.com/office/drawing/2014/main" id="{73124CB8-295B-424C-8020-C002B121DAD3}"/>
              </a:ext>
            </a:extLst>
          </p:cNvPr>
          <p:cNvSpPr txBox="1">
            <a:spLocks noChangeArrowheads="1"/>
          </p:cNvSpPr>
          <p:nvPr/>
        </p:nvSpPr>
        <p:spPr bwMode="auto">
          <a:xfrm>
            <a:off x="1524000" y="1"/>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plyny v atmosféře Venuše, Země a Marsu</a:t>
            </a:r>
          </a:p>
        </p:txBody>
      </p:sp>
      <p:pic>
        <p:nvPicPr>
          <p:cNvPr id="18435" name="Picture 11">
            <a:extLst>
              <a:ext uri="{FF2B5EF4-FFF2-40B4-BE49-F238E27FC236}">
                <a16:creationId xmlns:a16="http://schemas.microsoft.com/office/drawing/2014/main" id="{BF9B51A0-8A65-4115-9F11-8B20C73EE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052513"/>
            <a:ext cx="8713787" cy="22145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12">
            <a:extLst>
              <a:ext uri="{FF2B5EF4-FFF2-40B4-BE49-F238E27FC236}">
                <a16:creationId xmlns:a16="http://schemas.microsoft.com/office/drawing/2014/main" id="{FEAF5190-C628-42C9-B33D-1F995E845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3" y="3357563"/>
            <a:ext cx="6551612" cy="2805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696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1C435B1-6549-4931-AAE0-6FB02874CE18}"/>
              </a:ext>
            </a:extLst>
          </p:cNvPr>
          <p:cNvSpPr>
            <a:spLocks noChangeArrowheads="1"/>
          </p:cNvSpPr>
          <p:nvPr/>
        </p:nvSpPr>
        <p:spPr bwMode="auto">
          <a:xfrm>
            <a:off x="1126435" y="981076"/>
            <a:ext cx="5545829" cy="47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Aft>
                <a:spcPct val="50000"/>
              </a:spcAft>
            </a:pPr>
            <a:r>
              <a:rPr lang="cs-CZ" altLang="cs-CZ" sz="2400" dirty="0">
                <a:latin typeface="Arial" panose="020B0604020202020204" pitchFamily="34" charset="0"/>
              </a:rPr>
              <a:t>Nejstarší atmosféra </a:t>
            </a:r>
            <a:r>
              <a:rPr lang="cs-CZ" altLang="cs-CZ" sz="2400" dirty="0">
                <a:solidFill>
                  <a:srgbClr val="0000FF"/>
                </a:solidFill>
                <a:latin typeface="Arial" panose="020B0604020202020204" pitchFamily="34" charset="0"/>
              </a:rPr>
              <a:t>obsahovala pravděpodobně He a H</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 lehké plyny, pro které není gravitace Země dostatečná. Stržena solárním větrem.</a:t>
            </a:r>
          </a:p>
          <a:p>
            <a:pPr>
              <a:spcAft>
                <a:spcPct val="50000"/>
              </a:spcAft>
            </a:pPr>
            <a:r>
              <a:rPr lang="cs-CZ" altLang="cs-CZ" sz="2400" dirty="0">
                <a:latin typeface="Arial" panose="020B0604020202020204" pitchFamily="34" charset="0"/>
              </a:rPr>
              <a:t>Sekundární atmosféra </a:t>
            </a:r>
            <a:r>
              <a:rPr lang="cs-CZ" altLang="cs-CZ" sz="2400" dirty="0">
                <a:solidFill>
                  <a:srgbClr val="0000FF"/>
                </a:solidFill>
                <a:latin typeface="Arial" panose="020B0604020202020204" pitchFamily="34" charset="0"/>
              </a:rPr>
              <a:t>se tvořila v průběhu odplyňování chladnoucí planety a měla podobné složení jako vulkanické plyny: H</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O (50-60%), CO</a:t>
            </a:r>
            <a:r>
              <a:rPr lang="cs-CZ" altLang="cs-CZ" sz="2400" baseline="-30000" dirty="0">
                <a:solidFill>
                  <a:srgbClr val="0000FF"/>
                </a:solidFill>
                <a:latin typeface="Arial" panose="020B0604020202020204" pitchFamily="34" charset="0"/>
              </a:rPr>
              <a:t>2 </a:t>
            </a:r>
            <a:r>
              <a:rPr lang="cs-CZ" altLang="cs-CZ" sz="2400" dirty="0">
                <a:solidFill>
                  <a:srgbClr val="0000FF"/>
                </a:solidFill>
                <a:latin typeface="Arial" panose="020B0604020202020204" pitchFamily="34" charset="0"/>
              </a:rPr>
              <a:t>(24%), SO</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(13%), CO,  Cl</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S</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N</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H</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NH</a:t>
            </a:r>
            <a:r>
              <a:rPr lang="cs-CZ" altLang="cs-CZ" sz="2400" baseline="-30000" dirty="0">
                <a:solidFill>
                  <a:srgbClr val="0000FF"/>
                </a:solidFill>
                <a:latin typeface="Arial" panose="020B0604020202020204" pitchFamily="34" charset="0"/>
              </a:rPr>
              <a:t>3</a:t>
            </a:r>
            <a:r>
              <a:rPr lang="cs-CZ" altLang="cs-CZ" sz="2400" dirty="0">
                <a:solidFill>
                  <a:srgbClr val="0000FF"/>
                </a:solidFill>
                <a:latin typeface="Arial" panose="020B0604020202020204" pitchFamily="34" charset="0"/>
              </a:rPr>
              <a:t> a CH</a:t>
            </a:r>
            <a:r>
              <a:rPr lang="cs-CZ" altLang="cs-CZ" sz="2400" baseline="-30000" dirty="0">
                <a:solidFill>
                  <a:srgbClr val="0000FF"/>
                </a:solidFill>
                <a:latin typeface="Arial" panose="020B0604020202020204" pitchFamily="34" charset="0"/>
              </a:rPr>
              <a:t>4</a:t>
            </a:r>
            <a:endParaRPr lang="cs-CZ" altLang="cs-CZ" sz="2400" dirty="0">
              <a:solidFill>
                <a:srgbClr val="0000FF"/>
              </a:solidFill>
              <a:latin typeface="Arial" panose="020B0604020202020204" pitchFamily="34" charset="0"/>
            </a:endParaRPr>
          </a:p>
        </p:txBody>
      </p:sp>
      <p:sp>
        <p:nvSpPr>
          <p:cNvPr id="19459" name="Text Box 4">
            <a:extLst>
              <a:ext uri="{FF2B5EF4-FFF2-40B4-BE49-F238E27FC236}">
                <a16:creationId xmlns:a16="http://schemas.microsoft.com/office/drawing/2014/main" id="{127B0618-AD2D-46A3-9C3B-09527730C84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Vznik atmosféry</a:t>
            </a:r>
          </a:p>
        </p:txBody>
      </p:sp>
      <p:pic>
        <p:nvPicPr>
          <p:cNvPr id="19460" name="Picture 5">
            <a:extLst>
              <a:ext uri="{FF2B5EF4-FFF2-40B4-BE49-F238E27FC236}">
                <a16:creationId xmlns:a16="http://schemas.microsoft.com/office/drawing/2014/main" id="{56A5BEAE-EECE-48EB-B179-1BF4CA9B2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744" y="953164"/>
            <a:ext cx="375126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458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1F0DD44-7C93-485A-AFAF-38E016318896}"/>
              </a:ext>
            </a:extLst>
          </p:cNvPr>
          <p:cNvSpPr>
            <a:spLocks noChangeArrowheads="1"/>
          </p:cNvSpPr>
          <p:nvPr/>
        </p:nvSpPr>
        <p:spPr bwMode="auto">
          <a:xfrm>
            <a:off x="1676400" y="923925"/>
            <a:ext cx="42672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Aft>
                <a:spcPct val="50000"/>
              </a:spcAft>
            </a:pPr>
            <a:r>
              <a:rPr lang="cs-CZ" altLang="cs-CZ" sz="2400" dirty="0">
                <a:latin typeface="Arial" panose="020B0604020202020204" pitchFamily="34" charset="0"/>
              </a:rPr>
              <a:t>Dnešní atmosféra </a:t>
            </a:r>
            <a:r>
              <a:rPr lang="cs-CZ" altLang="cs-CZ" sz="2400" dirty="0">
                <a:solidFill>
                  <a:srgbClr val="0000FF"/>
                </a:solidFill>
                <a:latin typeface="Arial" panose="020B0604020202020204" pitchFamily="34" charset="0"/>
              </a:rPr>
              <a:t>obsahuje 78% N</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21% O</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0.93% Ar, 0.037% CO</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a:t>
            </a:r>
          </a:p>
          <a:p>
            <a:pPr>
              <a:spcAft>
                <a:spcPct val="50000"/>
              </a:spcAft>
            </a:pPr>
            <a:r>
              <a:rPr lang="cs-CZ" altLang="cs-CZ" sz="2400" dirty="0">
                <a:solidFill>
                  <a:srgbClr val="0000FF"/>
                </a:solidFill>
                <a:latin typeface="Arial" panose="020B0604020202020204" pitchFamily="34" charset="0"/>
              </a:rPr>
              <a:t>N</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 </a:t>
            </a:r>
            <a:r>
              <a:rPr lang="cs-CZ" altLang="cs-CZ" sz="2400" dirty="0">
                <a:latin typeface="Arial" panose="020B0604020202020204" pitchFamily="34" charset="0"/>
              </a:rPr>
              <a:t>hromadění v atmosféře během geologických procesů </a:t>
            </a:r>
            <a:r>
              <a:rPr lang="cs-CZ" altLang="cs-CZ" sz="2400" dirty="0">
                <a:solidFill>
                  <a:srgbClr val="0000FF"/>
                </a:solidFill>
                <a:latin typeface="Arial" panose="020B0604020202020204" pitchFamily="34" charset="0"/>
              </a:rPr>
              <a:t>z původních látek obsahujících NH</a:t>
            </a:r>
            <a:r>
              <a:rPr lang="cs-CZ" altLang="cs-CZ" sz="2400" baseline="-25000" dirty="0">
                <a:solidFill>
                  <a:srgbClr val="0000FF"/>
                </a:solidFill>
                <a:latin typeface="Arial" panose="020B0604020202020204" pitchFamily="34" charset="0"/>
              </a:rPr>
              <a:t>4</a:t>
            </a:r>
            <a:r>
              <a:rPr lang="cs-CZ" altLang="cs-CZ" sz="2400" baseline="30000" dirty="0">
                <a:solidFill>
                  <a:srgbClr val="0000FF"/>
                </a:solidFill>
                <a:latin typeface="Arial" panose="020B0604020202020204" pitchFamily="34" charset="0"/>
              </a:rPr>
              <a:t>+</a:t>
            </a:r>
            <a:r>
              <a:rPr lang="cs-CZ" altLang="cs-CZ" sz="2400" dirty="0">
                <a:solidFill>
                  <a:srgbClr val="0000FF"/>
                </a:solidFill>
                <a:latin typeface="Arial" panose="020B0604020202020204" pitchFamily="34" charset="0"/>
              </a:rPr>
              <a:t>, -NH</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nitridy </a:t>
            </a:r>
          </a:p>
          <a:p>
            <a:r>
              <a:rPr lang="cs-CZ" altLang="cs-CZ" sz="2400" dirty="0">
                <a:solidFill>
                  <a:srgbClr val="0000FF"/>
                </a:solidFill>
                <a:latin typeface="Arial" panose="020B0604020202020204" pitchFamily="34" charset="0"/>
              </a:rPr>
              <a:t>Ar - </a:t>
            </a:r>
            <a:r>
              <a:rPr lang="cs-CZ" altLang="cs-CZ" sz="2400" dirty="0">
                <a:latin typeface="Arial" panose="020B0604020202020204" pitchFamily="34" charset="0"/>
              </a:rPr>
              <a:t>produkt radioaktivního rozpadu </a:t>
            </a:r>
            <a:r>
              <a:rPr lang="cs-CZ" altLang="cs-CZ" sz="2400" dirty="0">
                <a:solidFill>
                  <a:srgbClr val="0000FF"/>
                </a:solidFill>
                <a:latin typeface="Arial" panose="020B0604020202020204" pitchFamily="34" charset="0"/>
              </a:rPr>
              <a:t>K</a:t>
            </a:r>
          </a:p>
          <a:p>
            <a:endParaRPr lang="cs-CZ" altLang="cs-CZ" sz="2400" dirty="0">
              <a:solidFill>
                <a:srgbClr val="0000FF"/>
              </a:solidFill>
              <a:latin typeface="Arial" panose="020B0604020202020204" pitchFamily="34" charset="0"/>
            </a:endParaRPr>
          </a:p>
          <a:p>
            <a:r>
              <a:rPr lang="cs-CZ" altLang="cs-CZ" sz="2400" dirty="0">
                <a:latin typeface="Arial" panose="020B0604020202020204" pitchFamily="34" charset="0"/>
              </a:rPr>
              <a:t>Kam zmizely </a:t>
            </a:r>
            <a:r>
              <a:rPr lang="cs-CZ" altLang="cs-CZ" sz="2400" dirty="0">
                <a:solidFill>
                  <a:srgbClr val="0000FF"/>
                </a:solidFill>
                <a:latin typeface="Arial" panose="020B0604020202020204" pitchFamily="34" charset="0"/>
              </a:rPr>
              <a:t>CO</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H</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O a SO</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a:t>
            </a:r>
            <a:r>
              <a:rPr lang="cs-CZ" altLang="cs-CZ" sz="2400" dirty="0">
                <a:latin typeface="Arial" panose="020B0604020202020204" pitchFamily="34" charset="0"/>
              </a:rPr>
              <a:t>kde se vzal </a:t>
            </a:r>
            <a:r>
              <a:rPr lang="cs-CZ" altLang="cs-CZ" sz="2400" dirty="0">
                <a:solidFill>
                  <a:srgbClr val="0000FF"/>
                </a:solidFill>
                <a:latin typeface="Arial" panose="020B0604020202020204" pitchFamily="34" charset="0"/>
              </a:rPr>
              <a:t>kyslík?</a:t>
            </a:r>
          </a:p>
        </p:txBody>
      </p:sp>
      <p:sp>
        <p:nvSpPr>
          <p:cNvPr id="20483" name="Text Box 5">
            <a:extLst>
              <a:ext uri="{FF2B5EF4-FFF2-40B4-BE49-F238E27FC236}">
                <a16:creationId xmlns:a16="http://schemas.microsoft.com/office/drawing/2014/main" id="{135FEDFF-CA2C-40E6-B48D-73FC260E0D36}"/>
              </a:ext>
            </a:extLst>
          </p:cNvPr>
          <p:cNvSpPr txBox="1">
            <a:spLocks noChangeArrowheads="1"/>
          </p:cNvSpPr>
          <p:nvPr/>
        </p:nvSpPr>
        <p:spPr bwMode="auto">
          <a:xfrm>
            <a:off x="6383338" y="981076"/>
            <a:ext cx="4056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lang="cs-CZ" altLang="cs-CZ" sz="2400" dirty="0">
                <a:latin typeface="Arial" panose="020B0604020202020204" pitchFamily="34" charset="0"/>
              </a:rPr>
              <a:t>Složení současné atmosféry</a:t>
            </a:r>
          </a:p>
        </p:txBody>
      </p:sp>
      <p:pic>
        <p:nvPicPr>
          <p:cNvPr id="20484" name="Picture 6">
            <a:extLst>
              <a:ext uri="{FF2B5EF4-FFF2-40B4-BE49-F238E27FC236}">
                <a16:creationId xmlns:a16="http://schemas.microsoft.com/office/drawing/2014/main" id="{5473426E-D4F9-49CF-B4CB-1F6B571D8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4" y="1484313"/>
            <a:ext cx="3995737" cy="299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0485" name="Text Box 4">
            <a:extLst>
              <a:ext uri="{FF2B5EF4-FFF2-40B4-BE49-F238E27FC236}">
                <a16:creationId xmlns:a16="http://schemas.microsoft.com/office/drawing/2014/main" id="{CBCDC7DC-006E-4F11-A1F2-40E26B0D248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Současná atmosféra</a:t>
            </a:r>
          </a:p>
        </p:txBody>
      </p:sp>
    </p:spTree>
    <p:extLst>
      <p:ext uri="{BB962C8B-B14F-4D97-AF65-F5344CB8AC3E}">
        <p14:creationId xmlns:p14="http://schemas.microsoft.com/office/powerpoint/2010/main" val="1302415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5">
            <a:extLst>
              <a:ext uri="{FF2B5EF4-FFF2-40B4-BE49-F238E27FC236}">
                <a16:creationId xmlns:a16="http://schemas.microsoft.com/office/drawing/2014/main" id="{42E74CCE-6F67-4FCB-BC87-5F45DF0DFADB}"/>
              </a:ext>
            </a:extLst>
          </p:cNvPr>
          <p:cNvSpPr>
            <a:spLocks noChangeArrowheads="1"/>
          </p:cNvSpPr>
          <p:nvPr/>
        </p:nvSpPr>
        <p:spPr bwMode="auto">
          <a:xfrm>
            <a:off x="1703389" y="981075"/>
            <a:ext cx="8785225" cy="5111750"/>
          </a:xfrm>
          <a:prstGeom prst="rect">
            <a:avLst/>
          </a:prstGeom>
          <a:noFill/>
          <a:ln w="9525">
            <a:noFill/>
            <a:miter lim="800000"/>
            <a:headEnd/>
            <a:tailEnd/>
          </a:ln>
        </p:spPr>
        <p:txBody>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ct val="90000"/>
              </a:lnSpc>
              <a:spcBef>
                <a:spcPct val="20000"/>
              </a:spcBef>
              <a:buClr>
                <a:srgbClr val="0000FF"/>
              </a:buClr>
              <a:buSzPct val="75000"/>
              <a:buFont typeface="Wingdings" panose="05000000000000000000" pitchFamily="2" charset="2"/>
              <a:buChar char="Ä"/>
            </a:pPr>
            <a:r>
              <a:rPr lang="cs-CZ" altLang="en-US" sz="2400" dirty="0">
                <a:solidFill>
                  <a:srgbClr val="0000FF"/>
                </a:solidFill>
                <a:latin typeface="Arial" panose="020B0604020202020204" pitchFamily="34" charset="0"/>
              </a:rPr>
              <a:t>Země je natolik </a:t>
            </a:r>
            <a:r>
              <a:rPr lang="cs-CZ" altLang="en-US" sz="2400" dirty="0">
                <a:latin typeface="Arial" panose="020B0604020202020204" pitchFamily="34" charset="0"/>
              </a:rPr>
              <a:t>„správně“ vzdálená od Slunce</a:t>
            </a:r>
            <a:r>
              <a:rPr lang="cs-CZ" altLang="en-US" sz="2400" dirty="0">
                <a:solidFill>
                  <a:srgbClr val="0000FF"/>
                </a:solidFill>
                <a:latin typeface="Arial" panose="020B0604020202020204" pitchFamily="34" charset="0"/>
              </a:rPr>
              <a:t>, aby </a:t>
            </a:r>
            <a:r>
              <a:rPr lang="cs-CZ" altLang="en-US" sz="2400" dirty="0">
                <a:latin typeface="Arial" panose="020B0604020202020204" pitchFamily="34" charset="0"/>
              </a:rPr>
              <a:t>mohla </a:t>
            </a:r>
            <a:r>
              <a:rPr lang="en-US" altLang="en-US" sz="2400" dirty="0">
                <a:latin typeface="Arial" panose="020B0604020202020204" pitchFamily="34" charset="0"/>
              </a:rPr>
              <a:t>H</a:t>
            </a:r>
            <a:r>
              <a:rPr lang="en-US" altLang="en-US" sz="2400" baseline="-25000" dirty="0">
                <a:latin typeface="Arial" panose="020B0604020202020204" pitchFamily="34" charset="0"/>
              </a:rPr>
              <a:t>2</a:t>
            </a:r>
            <a:r>
              <a:rPr lang="en-US" altLang="en-US" sz="2400" dirty="0">
                <a:latin typeface="Arial" panose="020B0604020202020204" pitchFamily="34" charset="0"/>
              </a:rPr>
              <a:t>O </a:t>
            </a:r>
            <a:r>
              <a:rPr lang="cs-CZ" altLang="en-US" sz="2400" dirty="0">
                <a:latin typeface="Arial" panose="020B0604020202020204" pitchFamily="34" charset="0"/>
              </a:rPr>
              <a:t>kondenzovat a zůstat v kapalném stavu</a:t>
            </a:r>
            <a:r>
              <a:rPr lang="en-US" altLang="en-US" sz="2400" dirty="0">
                <a:latin typeface="Arial" panose="020B0604020202020204" pitchFamily="34" charset="0"/>
              </a:rPr>
              <a:t>.</a:t>
            </a:r>
            <a:endParaRPr lang="cs-CZ" altLang="en-US" sz="2400" dirty="0">
              <a:latin typeface="Arial" panose="020B0604020202020204" pitchFamily="34" charset="0"/>
            </a:endParaRPr>
          </a:p>
          <a:p>
            <a:pPr eaLnBrk="1" hangingPunct="1">
              <a:lnSpc>
                <a:spcPct val="90000"/>
              </a:lnSpc>
              <a:spcBef>
                <a:spcPct val="20000"/>
              </a:spcBef>
              <a:buClr>
                <a:srgbClr val="0000FF"/>
              </a:buClr>
              <a:buSzPct val="75000"/>
              <a:buFont typeface="Wingdings" panose="05000000000000000000" pitchFamily="2" charset="2"/>
              <a:buChar char="Ä"/>
            </a:pPr>
            <a:r>
              <a:rPr lang="cs-CZ" altLang="en-US" sz="2400" dirty="0">
                <a:solidFill>
                  <a:srgbClr val="0000FF"/>
                </a:solidFill>
                <a:latin typeface="Arial" panose="020B0604020202020204" pitchFamily="34" charset="0"/>
              </a:rPr>
              <a:t>Značná část vody zřejmě nepochází z odplyňování zemského povrchu, ale z </a:t>
            </a:r>
            <a:r>
              <a:rPr lang="cs-CZ" altLang="en-US" sz="2400" dirty="0">
                <a:latin typeface="Arial" panose="020B0604020202020204" pitchFamily="34" charset="0"/>
              </a:rPr>
              <a:t>dopadu ledových meteoritů.</a:t>
            </a:r>
          </a:p>
          <a:p>
            <a:pPr eaLnBrk="1" hangingPunct="1">
              <a:lnSpc>
                <a:spcPct val="90000"/>
              </a:lnSpc>
              <a:spcBef>
                <a:spcPct val="20000"/>
              </a:spcBef>
              <a:buClr>
                <a:srgbClr val="0000FF"/>
              </a:buClr>
              <a:buSzPct val="75000"/>
              <a:buFont typeface="Wingdings" panose="05000000000000000000" pitchFamily="2" charset="2"/>
              <a:buChar char="Ä"/>
            </a:pPr>
            <a:r>
              <a:rPr lang="en-US" altLang="en-US" sz="2400" dirty="0">
                <a:latin typeface="Arial" panose="020B0604020202020204" pitchFamily="34" charset="0"/>
              </a:rPr>
              <a:t>CO</a:t>
            </a:r>
            <a:r>
              <a:rPr lang="en-US" altLang="en-US" sz="2400" baseline="-25000" dirty="0">
                <a:latin typeface="Arial" panose="020B0604020202020204" pitchFamily="34" charset="0"/>
              </a:rPr>
              <a:t>2</a:t>
            </a:r>
            <a:r>
              <a:rPr lang="en-US" altLang="en-US" sz="2400" dirty="0">
                <a:latin typeface="Arial" panose="020B0604020202020204" pitchFamily="34" charset="0"/>
              </a:rPr>
              <a:t> </a:t>
            </a:r>
            <a:r>
              <a:rPr lang="cs-CZ" altLang="en-US" sz="2400" dirty="0">
                <a:latin typeface="Arial" panose="020B0604020202020204" pitchFamily="34" charset="0"/>
              </a:rPr>
              <a:t>se rozpouští ve vzniklých oceánech </a:t>
            </a:r>
            <a:r>
              <a:rPr lang="cs-CZ" altLang="en-US" sz="2400" dirty="0">
                <a:solidFill>
                  <a:srgbClr val="0000FF"/>
                </a:solidFill>
                <a:latin typeface="Arial" panose="020B0604020202020204" pitchFamily="34" charset="0"/>
              </a:rPr>
              <a:t>za vzniku karbonátů:</a:t>
            </a:r>
          </a:p>
          <a:p>
            <a:pPr algn="ctr" eaLnBrk="1" hangingPunct="1">
              <a:lnSpc>
                <a:spcPct val="90000"/>
              </a:lnSpc>
              <a:spcBef>
                <a:spcPct val="20000"/>
              </a:spcBef>
              <a:buClr>
                <a:srgbClr val="0000FF"/>
              </a:buClr>
              <a:buSzPct val="75000"/>
            </a:pPr>
            <a:r>
              <a:rPr lang="cs-CZ" altLang="en-US" sz="2400" dirty="0">
                <a:solidFill>
                  <a:srgbClr val="0000FF"/>
                </a:solidFill>
                <a:latin typeface="Arial" panose="020B0604020202020204" pitchFamily="34" charset="0"/>
              </a:rPr>
              <a:t>CO</a:t>
            </a:r>
            <a:r>
              <a:rPr lang="cs-CZ" altLang="en-US" sz="2400" baseline="-30000" dirty="0">
                <a:solidFill>
                  <a:srgbClr val="0000FF"/>
                </a:solidFill>
                <a:latin typeface="Arial" panose="020B0604020202020204" pitchFamily="34" charset="0"/>
              </a:rPr>
              <a:t>2</a:t>
            </a:r>
            <a:r>
              <a:rPr lang="cs-CZ" altLang="en-US" sz="2400" dirty="0">
                <a:solidFill>
                  <a:srgbClr val="0000FF"/>
                </a:solidFill>
                <a:latin typeface="Arial" panose="020B0604020202020204" pitchFamily="34" charset="0"/>
              </a:rPr>
              <a:t> + 3 H</a:t>
            </a:r>
            <a:r>
              <a:rPr lang="cs-CZ" altLang="en-US" sz="2400" baseline="-30000" dirty="0">
                <a:solidFill>
                  <a:srgbClr val="0000FF"/>
                </a:solidFill>
                <a:latin typeface="Arial" panose="020B0604020202020204" pitchFamily="34" charset="0"/>
              </a:rPr>
              <a:t>2</a:t>
            </a:r>
            <a:r>
              <a:rPr lang="cs-CZ" altLang="en-US" sz="2400" dirty="0">
                <a:solidFill>
                  <a:srgbClr val="0000FF"/>
                </a:solidFill>
                <a:latin typeface="Arial" panose="020B0604020202020204" pitchFamily="34" charset="0"/>
              </a:rPr>
              <a:t>O </a:t>
            </a:r>
            <a:r>
              <a:rPr lang="cs-CZ" altLang="en-US" sz="2400" dirty="0">
                <a:solidFill>
                  <a:srgbClr val="0000FF"/>
                </a:solidFill>
                <a:latin typeface="Arial" panose="020B0604020202020204" pitchFamily="34" charset="0"/>
                <a:sym typeface="Wingdings 3" panose="05040102010807070707" pitchFamily="18" charset="2"/>
              </a:rPr>
              <a:t> </a:t>
            </a:r>
            <a:r>
              <a:rPr lang="cs-CZ" altLang="en-US" sz="2400" dirty="0">
                <a:solidFill>
                  <a:srgbClr val="0000FF"/>
                </a:solidFill>
                <a:latin typeface="Arial" panose="020B0604020202020204" pitchFamily="34" charset="0"/>
              </a:rPr>
              <a:t>CO</a:t>
            </a:r>
            <a:r>
              <a:rPr lang="cs-CZ" altLang="en-US" sz="2400" baseline="-30000" dirty="0">
                <a:solidFill>
                  <a:srgbClr val="0000FF"/>
                </a:solidFill>
                <a:latin typeface="Arial" panose="020B0604020202020204" pitchFamily="34" charset="0"/>
              </a:rPr>
              <a:t>3</a:t>
            </a:r>
            <a:r>
              <a:rPr lang="cs-CZ" altLang="en-US" sz="2400" baseline="30000" dirty="0">
                <a:solidFill>
                  <a:srgbClr val="0000FF"/>
                </a:solidFill>
                <a:latin typeface="Arial" panose="020B0604020202020204" pitchFamily="34" charset="0"/>
              </a:rPr>
              <a:t>2-</a:t>
            </a:r>
            <a:r>
              <a:rPr lang="cs-CZ" altLang="en-US" sz="2400" dirty="0">
                <a:solidFill>
                  <a:srgbClr val="0000FF"/>
                </a:solidFill>
                <a:latin typeface="Arial" panose="020B0604020202020204" pitchFamily="34" charset="0"/>
              </a:rPr>
              <a:t> + 2 H</a:t>
            </a:r>
            <a:r>
              <a:rPr lang="cs-CZ" altLang="en-US" sz="2400" baseline="-30000" dirty="0">
                <a:solidFill>
                  <a:srgbClr val="0000FF"/>
                </a:solidFill>
                <a:latin typeface="Arial" panose="020B0604020202020204" pitchFamily="34" charset="0"/>
              </a:rPr>
              <a:t>3</a:t>
            </a:r>
            <a:r>
              <a:rPr lang="cs-CZ" altLang="en-US" sz="2400" dirty="0">
                <a:solidFill>
                  <a:srgbClr val="0000FF"/>
                </a:solidFill>
                <a:latin typeface="Arial" panose="020B0604020202020204" pitchFamily="34" charset="0"/>
              </a:rPr>
              <a:t>O</a:t>
            </a:r>
            <a:r>
              <a:rPr lang="cs-CZ" altLang="en-US" sz="2400" baseline="30000" dirty="0">
                <a:solidFill>
                  <a:srgbClr val="0000FF"/>
                </a:solidFill>
                <a:latin typeface="Arial" panose="020B0604020202020204" pitchFamily="34" charset="0"/>
              </a:rPr>
              <a:t>+</a:t>
            </a:r>
          </a:p>
          <a:p>
            <a:pPr algn="ctr" eaLnBrk="1" hangingPunct="1">
              <a:lnSpc>
                <a:spcPct val="90000"/>
              </a:lnSpc>
              <a:spcBef>
                <a:spcPct val="20000"/>
              </a:spcBef>
              <a:buClr>
                <a:srgbClr val="0000FF"/>
              </a:buClr>
              <a:buSzPct val="75000"/>
            </a:pPr>
            <a:endParaRPr lang="cs-CZ" altLang="en-US" sz="2400" baseline="30000" dirty="0">
              <a:solidFill>
                <a:srgbClr val="0000FF"/>
              </a:solidFill>
              <a:latin typeface="Arial" panose="020B0604020202020204" pitchFamily="34" charset="0"/>
            </a:endParaRPr>
          </a:p>
          <a:p>
            <a:pPr eaLnBrk="1" hangingPunct="1">
              <a:lnSpc>
                <a:spcPct val="90000"/>
              </a:lnSpc>
              <a:spcBef>
                <a:spcPct val="20000"/>
              </a:spcBef>
              <a:buClr>
                <a:srgbClr val="0000FF"/>
              </a:buClr>
              <a:buSzPct val="75000"/>
              <a:buFont typeface="Wingdings" panose="05000000000000000000" pitchFamily="2" charset="2"/>
              <a:buChar char="Ä"/>
            </a:pPr>
            <a:r>
              <a:rPr lang="cs-CZ" altLang="en-US" sz="2400" dirty="0">
                <a:solidFill>
                  <a:srgbClr val="0000FF"/>
                </a:solidFill>
                <a:latin typeface="Arial" panose="020B0604020202020204" pitchFamily="34" charset="0"/>
              </a:rPr>
              <a:t>Rozpuštěný </a:t>
            </a:r>
            <a:r>
              <a:rPr lang="en-US" altLang="en-US" sz="2400" dirty="0">
                <a:solidFill>
                  <a:srgbClr val="0000FF"/>
                </a:solidFill>
                <a:latin typeface="Arial" panose="020B0604020202020204" pitchFamily="34" charset="0"/>
              </a:rPr>
              <a:t>CO</a:t>
            </a:r>
            <a:r>
              <a:rPr lang="en-US" altLang="en-US" sz="2400" baseline="-25000" dirty="0">
                <a:solidFill>
                  <a:srgbClr val="0000FF"/>
                </a:solidFill>
                <a:latin typeface="Arial" panose="020B0604020202020204" pitchFamily="34" charset="0"/>
              </a:rPr>
              <a:t>2</a:t>
            </a:r>
            <a:r>
              <a:rPr lang="en-US" altLang="en-US" sz="2400" dirty="0">
                <a:solidFill>
                  <a:srgbClr val="0000FF"/>
                </a:solidFill>
                <a:latin typeface="Arial" panose="020B0604020202020204" pitchFamily="34" charset="0"/>
              </a:rPr>
              <a:t> </a:t>
            </a:r>
            <a:r>
              <a:rPr lang="cs-CZ" altLang="en-US" sz="2400" dirty="0">
                <a:solidFill>
                  <a:srgbClr val="0000FF"/>
                </a:solidFill>
                <a:latin typeface="Arial" panose="020B0604020202020204" pitchFamily="34" charset="0"/>
              </a:rPr>
              <a:t>pak může reagovat s ionty Mg</a:t>
            </a:r>
            <a:r>
              <a:rPr lang="cs-CZ" altLang="en-US" sz="2400" baseline="30000" dirty="0">
                <a:solidFill>
                  <a:srgbClr val="0000FF"/>
                </a:solidFill>
                <a:latin typeface="Arial" panose="020B0604020202020204" pitchFamily="34" charset="0"/>
              </a:rPr>
              <a:t>2+</a:t>
            </a:r>
            <a:r>
              <a:rPr lang="cs-CZ" altLang="en-US" sz="2400" dirty="0">
                <a:solidFill>
                  <a:srgbClr val="0000FF"/>
                </a:solidFill>
                <a:latin typeface="Arial" panose="020B0604020202020204" pitchFamily="34" charset="0"/>
              </a:rPr>
              <a:t> a Ca</a:t>
            </a:r>
            <a:r>
              <a:rPr lang="cs-CZ" altLang="en-US" sz="2400" baseline="30000" dirty="0">
                <a:solidFill>
                  <a:srgbClr val="0000FF"/>
                </a:solidFill>
                <a:latin typeface="Arial" panose="020B0604020202020204" pitchFamily="34" charset="0"/>
              </a:rPr>
              <a:t>2+</a:t>
            </a:r>
            <a:r>
              <a:rPr lang="cs-CZ" altLang="en-US" sz="2400" dirty="0">
                <a:solidFill>
                  <a:srgbClr val="0000FF"/>
                </a:solidFill>
                <a:latin typeface="Arial" panose="020B0604020202020204" pitchFamily="34" charset="0"/>
              </a:rPr>
              <a:t> ve vodě za </a:t>
            </a:r>
            <a:r>
              <a:rPr lang="cs-CZ" altLang="en-US" sz="2400" dirty="0">
                <a:latin typeface="Arial" panose="020B0604020202020204" pitchFamily="34" charset="0"/>
              </a:rPr>
              <a:t>vzniku málo rozpustných vápenců a dolomitů </a:t>
            </a:r>
            <a:r>
              <a:rPr lang="cs-CZ" altLang="en-US" sz="2400" dirty="0">
                <a:solidFill>
                  <a:srgbClr val="0000FF"/>
                </a:solidFill>
                <a:latin typeface="Arial" panose="020B0604020202020204" pitchFamily="34" charset="0"/>
              </a:rPr>
              <a:t>(tak je deponováno cca 80% původního množství). </a:t>
            </a:r>
          </a:p>
          <a:p>
            <a:pPr eaLnBrk="1" hangingPunct="1">
              <a:lnSpc>
                <a:spcPct val="90000"/>
              </a:lnSpc>
              <a:spcBef>
                <a:spcPct val="20000"/>
              </a:spcBef>
              <a:buClr>
                <a:srgbClr val="0000FF"/>
              </a:buClr>
              <a:buSzPct val="75000"/>
              <a:buFont typeface="Wingdings" panose="05000000000000000000" pitchFamily="2" charset="2"/>
              <a:buChar char="Ä"/>
            </a:pPr>
            <a:r>
              <a:rPr lang="cs-CZ" altLang="en-US" sz="2400" dirty="0">
                <a:solidFill>
                  <a:srgbClr val="0000FF"/>
                </a:solidFill>
                <a:latin typeface="Arial" panose="020B0604020202020204" pitchFamily="34" charset="0"/>
              </a:rPr>
              <a:t>Další </a:t>
            </a:r>
            <a:r>
              <a:rPr lang="en-US" altLang="en-US" sz="2400" dirty="0">
                <a:solidFill>
                  <a:srgbClr val="0000FF"/>
                </a:solidFill>
                <a:latin typeface="Arial" panose="020B0604020202020204" pitchFamily="34" charset="0"/>
              </a:rPr>
              <a:t>CO</a:t>
            </a:r>
            <a:r>
              <a:rPr lang="en-US" altLang="en-US" sz="2400" baseline="-25000" dirty="0">
                <a:solidFill>
                  <a:srgbClr val="0000FF"/>
                </a:solidFill>
                <a:latin typeface="Arial" panose="020B0604020202020204" pitchFamily="34" charset="0"/>
              </a:rPr>
              <a:t>2</a:t>
            </a:r>
            <a:r>
              <a:rPr lang="en-US" altLang="en-US" sz="2400" dirty="0">
                <a:solidFill>
                  <a:srgbClr val="0000FF"/>
                </a:solidFill>
                <a:latin typeface="Arial" panose="020B0604020202020204" pitchFamily="34" charset="0"/>
              </a:rPr>
              <a:t> </a:t>
            </a:r>
            <a:r>
              <a:rPr lang="cs-CZ" altLang="en-US" sz="2400" dirty="0">
                <a:solidFill>
                  <a:srgbClr val="0000FF"/>
                </a:solidFill>
                <a:latin typeface="Arial" panose="020B0604020202020204" pitchFamily="34" charset="0"/>
              </a:rPr>
              <a:t>zůstává </a:t>
            </a:r>
            <a:r>
              <a:rPr lang="cs-CZ" altLang="en-US" sz="2400" dirty="0">
                <a:latin typeface="Arial" panose="020B0604020202020204" pitchFamily="34" charset="0"/>
              </a:rPr>
              <a:t>rozpuštěný v oceánech </a:t>
            </a:r>
            <a:r>
              <a:rPr lang="cs-CZ" altLang="en-US" sz="2400" dirty="0">
                <a:solidFill>
                  <a:srgbClr val="0000FF"/>
                </a:solidFill>
                <a:latin typeface="Arial" panose="020B0604020202020204" pitchFamily="34" charset="0"/>
              </a:rPr>
              <a:t>a posledním úložištěm jsou </a:t>
            </a:r>
            <a:r>
              <a:rPr lang="cs-CZ" altLang="en-US" sz="2400" dirty="0">
                <a:latin typeface="Arial" panose="020B0604020202020204" pitchFamily="34" charset="0"/>
              </a:rPr>
              <a:t>živé organismy. </a:t>
            </a:r>
          </a:p>
          <a:p>
            <a:pPr eaLnBrk="1" hangingPunct="1">
              <a:lnSpc>
                <a:spcPct val="90000"/>
              </a:lnSpc>
              <a:spcBef>
                <a:spcPct val="20000"/>
              </a:spcBef>
              <a:buClr>
                <a:srgbClr val="0000FF"/>
              </a:buClr>
              <a:buSzPct val="75000"/>
              <a:buFont typeface="Wingdings" panose="05000000000000000000" pitchFamily="2" charset="2"/>
              <a:buChar char="Ä"/>
            </a:pPr>
            <a:r>
              <a:rPr lang="cs-CZ" altLang="en-US" sz="2400" dirty="0">
                <a:solidFill>
                  <a:srgbClr val="0000FF"/>
                </a:solidFill>
                <a:latin typeface="Arial" panose="020B0604020202020204" pitchFamily="34" charset="0"/>
              </a:rPr>
              <a:t>Podobné procesy proběhly i pro </a:t>
            </a:r>
            <a:r>
              <a:rPr lang="cs-CZ" altLang="en-US" sz="2400" dirty="0">
                <a:latin typeface="Arial" panose="020B0604020202020204" pitchFamily="34" charset="0"/>
              </a:rPr>
              <a:t>S</a:t>
            </a:r>
            <a:r>
              <a:rPr lang="en-US" altLang="en-US" sz="2400" dirty="0">
                <a:latin typeface="Arial" panose="020B0604020202020204" pitchFamily="34" charset="0"/>
              </a:rPr>
              <a:t>O</a:t>
            </a:r>
            <a:r>
              <a:rPr lang="en-US" altLang="en-US" sz="2400" baseline="-25000" dirty="0">
                <a:latin typeface="Arial" panose="020B0604020202020204" pitchFamily="34" charset="0"/>
              </a:rPr>
              <a:t>2</a:t>
            </a:r>
            <a:r>
              <a:rPr lang="cs-CZ" altLang="en-US" sz="2400" dirty="0">
                <a:latin typeface="Arial" panose="020B0604020202020204" pitchFamily="34" charset="0"/>
              </a:rPr>
              <a:t>.</a:t>
            </a:r>
          </a:p>
          <a:p>
            <a:pPr eaLnBrk="1" hangingPunct="1">
              <a:lnSpc>
                <a:spcPct val="90000"/>
              </a:lnSpc>
              <a:spcBef>
                <a:spcPct val="20000"/>
              </a:spcBef>
              <a:buClr>
                <a:srgbClr val="0000FF"/>
              </a:buClr>
              <a:buSzPct val="75000"/>
              <a:buFont typeface="Wingdings" panose="05000000000000000000" pitchFamily="2" charset="2"/>
              <a:buChar char="Ä"/>
            </a:pPr>
            <a:endParaRPr lang="cs-CZ" altLang="en-US" sz="2400" dirty="0">
              <a:solidFill>
                <a:srgbClr val="0000FF"/>
              </a:solidFill>
              <a:latin typeface="Arial" panose="020B0604020202020204" pitchFamily="34" charset="0"/>
            </a:endParaRPr>
          </a:p>
          <a:p>
            <a:pPr eaLnBrk="1" hangingPunct="1">
              <a:lnSpc>
                <a:spcPct val="90000"/>
              </a:lnSpc>
              <a:spcBef>
                <a:spcPct val="20000"/>
              </a:spcBef>
              <a:buFontTx/>
              <a:buChar char="•"/>
            </a:pPr>
            <a:endParaRPr lang="cs-CZ" altLang="en-US" sz="2400" dirty="0">
              <a:latin typeface="Arial" panose="020B0604020202020204" pitchFamily="34" charset="0"/>
            </a:endParaRPr>
          </a:p>
        </p:txBody>
      </p:sp>
      <p:sp>
        <p:nvSpPr>
          <p:cNvPr id="21507" name="Rectangle 11">
            <a:extLst>
              <a:ext uri="{FF2B5EF4-FFF2-40B4-BE49-F238E27FC236}">
                <a16:creationId xmlns:a16="http://schemas.microsoft.com/office/drawing/2014/main" id="{5ECF4DE7-240B-49B8-8704-7B291876D3A7}"/>
              </a:ext>
            </a:extLst>
          </p:cNvPr>
          <p:cNvSpPr>
            <a:spLocks noChangeArrowheads="1"/>
          </p:cNvSpPr>
          <p:nvPr/>
        </p:nvSpPr>
        <p:spPr bwMode="auto">
          <a:xfrm>
            <a:off x="1828800" y="4114800"/>
            <a:ext cx="8305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ct val="90000"/>
              </a:lnSpc>
              <a:spcBef>
                <a:spcPct val="20000"/>
              </a:spcBef>
              <a:buFontTx/>
              <a:buChar char="•"/>
            </a:pPr>
            <a:endParaRPr lang="cs-CZ" altLang="cs-CZ" sz="2400" dirty="0">
              <a:latin typeface="Arial" panose="020B0604020202020204" pitchFamily="34" charset="0"/>
            </a:endParaRPr>
          </a:p>
        </p:txBody>
      </p:sp>
      <p:sp>
        <p:nvSpPr>
          <p:cNvPr id="21508" name="Text Box 4">
            <a:extLst>
              <a:ext uri="{FF2B5EF4-FFF2-40B4-BE49-F238E27FC236}">
                <a16:creationId xmlns:a16="http://schemas.microsoft.com/office/drawing/2014/main" id="{F71330AC-9E49-47B1-89BE-DF4676366EA8}"/>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Vznik oceánů</a:t>
            </a:r>
          </a:p>
        </p:txBody>
      </p:sp>
    </p:spTree>
    <p:extLst>
      <p:ext uri="{BB962C8B-B14F-4D97-AF65-F5344CB8AC3E}">
        <p14:creationId xmlns:p14="http://schemas.microsoft.com/office/powerpoint/2010/main" val="1756145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a:extLst>
              <a:ext uri="{FF2B5EF4-FFF2-40B4-BE49-F238E27FC236}">
                <a16:creationId xmlns:a16="http://schemas.microsoft.com/office/drawing/2014/main" id="{D1B6AE75-55CD-404C-AE0A-8DAC55A454CC}"/>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Původ kyslíku v atmosféře</a:t>
            </a:r>
          </a:p>
        </p:txBody>
      </p:sp>
      <p:sp>
        <p:nvSpPr>
          <p:cNvPr id="22531" name="Line 9">
            <a:extLst>
              <a:ext uri="{FF2B5EF4-FFF2-40B4-BE49-F238E27FC236}">
                <a16:creationId xmlns:a16="http://schemas.microsoft.com/office/drawing/2014/main" id="{CC09088C-0C0F-4CCF-B245-04272D01C394}"/>
              </a:ext>
            </a:extLst>
          </p:cNvPr>
          <p:cNvSpPr>
            <a:spLocks noChangeShapeType="1"/>
          </p:cNvSpPr>
          <p:nvPr/>
        </p:nvSpPr>
        <p:spPr bwMode="auto">
          <a:xfrm>
            <a:off x="4267200" y="15240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a:p>
        </p:txBody>
      </p:sp>
      <p:sp>
        <p:nvSpPr>
          <p:cNvPr id="22532" name="Text Box 10">
            <a:extLst>
              <a:ext uri="{FF2B5EF4-FFF2-40B4-BE49-F238E27FC236}">
                <a16:creationId xmlns:a16="http://schemas.microsoft.com/office/drawing/2014/main" id="{4F2386AF-9D84-40C4-BACD-61F6915D88AB}"/>
              </a:ext>
            </a:extLst>
          </p:cNvPr>
          <p:cNvSpPr txBox="1">
            <a:spLocks noChangeArrowheads="1"/>
          </p:cNvSpPr>
          <p:nvPr/>
        </p:nvSpPr>
        <p:spPr bwMode="auto">
          <a:xfrm>
            <a:off x="3886200" y="2590801"/>
            <a:ext cx="66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1800">
                <a:latin typeface="Times New Roman" panose="02020603050405020304" pitchFamily="18" charset="0"/>
              </a:rPr>
              <a:t>0,1%</a:t>
            </a:r>
          </a:p>
        </p:txBody>
      </p:sp>
      <p:sp>
        <p:nvSpPr>
          <p:cNvPr id="22533" name="Line 11">
            <a:extLst>
              <a:ext uri="{FF2B5EF4-FFF2-40B4-BE49-F238E27FC236}">
                <a16:creationId xmlns:a16="http://schemas.microsoft.com/office/drawing/2014/main" id="{26CAFE30-60B6-4B6C-8469-71C4CCBF4912}"/>
              </a:ext>
            </a:extLst>
          </p:cNvPr>
          <p:cNvSpPr>
            <a:spLocks noChangeShapeType="1"/>
          </p:cNvSpPr>
          <p:nvPr/>
        </p:nvSpPr>
        <p:spPr bwMode="auto">
          <a:xfrm>
            <a:off x="4267200" y="342900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a:p>
        </p:txBody>
      </p:sp>
      <p:sp>
        <p:nvSpPr>
          <p:cNvPr id="22534" name="Text Box 12">
            <a:extLst>
              <a:ext uri="{FF2B5EF4-FFF2-40B4-BE49-F238E27FC236}">
                <a16:creationId xmlns:a16="http://schemas.microsoft.com/office/drawing/2014/main" id="{5A614933-4F78-43F6-9F2E-E86876E9CFBA}"/>
              </a:ext>
            </a:extLst>
          </p:cNvPr>
          <p:cNvSpPr txBox="1">
            <a:spLocks noChangeArrowheads="1"/>
          </p:cNvSpPr>
          <p:nvPr/>
        </p:nvSpPr>
        <p:spPr bwMode="auto">
          <a:xfrm>
            <a:off x="3962400" y="4191001"/>
            <a:ext cx="546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1800">
                <a:latin typeface="Times New Roman" panose="02020603050405020304" pitchFamily="18" charset="0"/>
              </a:rPr>
              <a:t>1 %</a:t>
            </a:r>
            <a:endParaRPr lang="cs-CZ" altLang="cs-CZ" sz="2400">
              <a:latin typeface="Times New Roman" panose="02020603050405020304" pitchFamily="18" charset="0"/>
            </a:endParaRPr>
          </a:p>
        </p:txBody>
      </p:sp>
      <p:sp>
        <p:nvSpPr>
          <p:cNvPr id="22535" name="Text Box 13">
            <a:extLst>
              <a:ext uri="{FF2B5EF4-FFF2-40B4-BE49-F238E27FC236}">
                <a16:creationId xmlns:a16="http://schemas.microsoft.com/office/drawing/2014/main" id="{7D002BB0-80C8-4202-BFCA-54101AC9B7FA}"/>
              </a:ext>
            </a:extLst>
          </p:cNvPr>
          <p:cNvSpPr txBox="1">
            <a:spLocks noChangeArrowheads="1"/>
          </p:cNvSpPr>
          <p:nvPr/>
        </p:nvSpPr>
        <p:spPr bwMode="auto">
          <a:xfrm>
            <a:off x="2133601" y="2438401"/>
            <a:ext cx="1744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1800" dirty="0">
                <a:solidFill>
                  <a:srgbClr val="0000FF"/>
                </a:solidFill>
                <a:latin typeface="Arial" panose="020B0604020202020204" pitchFamily="34" charset="0"/>
              </a:rPr>
              <a:t>začátek</a:t>
            </a:r>
          </a:p>
          <a:p>
            <a:r>
              <a:rPr lang="cs-CZ" altLang="cs-CZ" sz="1800" dirty="0">
                <a:solidFill>
                  <a:srgbClr val="0000FF"/>
                </a:solidFill>
                <a:latin typeface="Arial" panose="020B0604020202020204" pitchFamily="34" charset="0"/>
              </a:rPr>
              <a:t>fotosyntézy</a:t>
            </a:r>
          </a:p>
        </p:txBody>
      </p:sp>
      <p:sp>
        <p:nvSpPr>
          <p:cNvPr id="22536" name="Text Box 14">
            <a:extLst>
              <a:ext uri="{FF2B5EF4-FFF2-40B4-BE49-F238E27FC236}">
                <a16:creationId xmlns:a16="http://schemas.microsoft.com/office/drawing/2014/main" id="{A636DADC-E01D-4AC2-87EB-F30E61363565}"/>
              </a:ext>
            </a:extLst>
          </p:cNvPr>
          <p:cNvSpPr txBox="1">
            <a:spLocks noChangeArrowheads="1"/>
          </p:cNvSpPr>
          <p:nvPr/>
        </p:nvSpPr>
        <p:spPr bwMode="auto">
          <a:xfrm>
            <a:off x="4876800" y="2971800"/>
            <a:ext cx="5486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rPr>
              <a:t>Kyslík produkovaný organi</a:t>
            </a:r>
            <a:r>
              <a:rPr lang="cs-CZ" altLang="cs-CZ" sz="2400" dirty="0">
                <a:solidFill>
                  <a:srgbClr val="0000FF"/>
                </a:solidFill>
                <a:latin typeface="Arial" panose="020B0604020202020204" pitchFamily="34" charset="0"/>
              </a:rPr>
              <a:t>smy je spotřebováván v oceánu na oxidaci</a:t>
            </a:r>
          </a:p>
          <a:p>
            <a:r>
              <a:rPr lang="cs-CZ" altLang="cs-CZ" sz="2400" dirty="0">
                <a:latin typeface="Arial" panose="020B0604020202020204" pitchFamily="34" charset="0"/>
              </a:rPr>
              <a:t>Fe</a:t>
            </a:r>
            <a:r>
              <a:rPr lang="cs-CZ" altLang="cs-CZ" sz="2400" baseline="30000" dirty="0">
                <a:latin typeface="Arial" panose="020B0604020202020204" pitchFamily="34" charset="0"/>
              </a:rPr>
              <a:t>2+</a:t>
            </a:r>
            <a:r>
              <a:rPr lang="cs-CZ" altLang="cs-CZ" sz="2400" dirty="0">
                <a:latin typeface="Arial" panose="020B0604020202020204" pitchFamily="34" charset="0"/>
              </a:rPr>
              <a:t> </a:t>
            </a:r>
            <a:r>
              <a:rPr lang="cs-CZ" altLang="cs-CZ" sz="2400" dirty="0">
                <a:latin typeface="Arial" panose="020B0604020202020204" pitchFamily="34" charset="0"/>
                <a:sym typeface="Symbol" panose="05050102010706020507" pitchFamily="18" charset="2"/>
              </a:rPr>
              <a:t> Fe</a:t>
            </a:r>
            <a:r>
              <a:rPr lang="cs-CZ" altLang="cs-CZ" sz="2400" baseline="30000" dirty="0">
                <a:latin typeface="Arial" panose="020B0604020202020204" pitchFamily="34" charset="0"/>
                <a:sym typeface="Symbol" panose="05050102010706020507" pitchFamily="18" charset="2"/>
              </a:rPr>
              <a:t>3+</a:t>
            </a:r>
            <a:r>
              <a:rPr lang="cs-CZ" altLang="cs-CZ" sz="2400" dirty="0">
                <a:latin typeface="Arial" panose="020B0604020202020204" pitchFamily="34" charset="0"/>
                <a:sym typeface="Symbol" panose="05050102010706020507" pitchFamily="18" charset="2"/>
              </a:rPr>
              <a:t> + e</a:t>
            </a:r>
            <a:r>
              <a:rPr lang="cs-CZ" altLang="cs-CZ" sz="2400" baseline="30000" dirty="0">
                <a:latin typeface="Arial" panose="020B0604020202020204" pitchFamily="34" charset="0"/>
                <a:sym typeface="Symbol" panose="05050102010706020507" pitchFamily="18" charset="2"/>
              </a:rPr>
              <a:t>-</a:t>
            </a:r>
          </a:p>
          <a:p>
            <a:r>
              <a:rPr lang="cs-CZ" altLang="cs-CZ" sz="2400" dirty="0">
                <a:latin typeface="Arial" panose="020B0604020202020204" pitchFamily="34" charset="0"/>
              </a:rPr>
              <a:t>S</a:t>
            </a:r>
            <a:r>
              <a:rPr lang="cs-CZ" altLang="cs-CZ" sz="2400" baseline="30000" dirty="0">
                <a:latin typeface="Arial" panose="020B0604020202020204" pitchFamily="34" charset="0"/>
              </a:rPr>
              <a:t>2-</a:t>
            </a:r>
            <a:r>
              <a:rPr lang="cs-CZ" altLang="cs-CZ" sz="2400" dirty="0">
                <a:latin typeface="Arial" panose="020B0604020202020204" pitchFamily="34" charset="0"/>
              </a:rPr>
              <a:t> + 2 O</a:t>
            </a:r>
            <a:r>
              <a:rPr lang="cs-CZ" altLang="cs-CZ" sz="2400" baseline="-25000" dirty="0">
                <a:latin typeface="Arial" panose="020B0604020202020204" pitchFamily="34" charset="0"/>
              </a:rPr>
              <a:t>2 </a:t>
            </a:r>
            <a:r>
              <a:rPr lang="cs-CZ" altLang="cs-CZ" sz="2400" dirty="0">
                <a:latin typeface="Arial" panose="020B0604020202020204" pitchFamily="34" charset="0"/>
                <a:sym typeface="Symbol" panose="05050102010706020507" pitchFamily="18" charset="2"/>
              </a:rPr>
              <a:t> 2 SO</a:t>
            </a:r>
            <a:r>
              <a:rPr lang="cs-CZ" altLang="cs-CZ" sz="2400" baseline="-25000" dirty="0">
                <a:latin typeface="Arial" panose="020B0604020202020204" pitchFamily="34" charset="0"/>
                <a:sym typeface="Symbol" panose="05050102010706020507" pitchFamily="18" charset="2"/>
              </a:rPr>
              <a:t>4</a:t>
            </a:r>
            <a:r>
              <a:rPr lang="cs-CZ" altLang="cs-CZ" sz="2400" baseline="30000" dirty="0">
                <a:latin typeface="Arial" panose="020B0604020202020204" pitchFamily="34" charset="0"/>
                <a:sym typeface="Symbol" panose="05050102010706020507" pitchFamily="18" charset="2"/>
              </a:rPr>
              <a:t>2-</a:t>
            </a:r>
            <a:endParaRPr lang="cs-CZ" altLang="cs-CZ" sz="2400" dirty="0">
              <a:latin typeface="Arial" panose="020B0604020202020204" pitchFamily="34" charset="0"/>
            </a:endParaRPr>
          </a:p>
        </p:txBody>
      </p:sp>
      <p:sp>
        <p:nvSpPr>
          <p:cNvPr id="22537" name="Text Box 16">
            <a:extLst>
              <a:ext uri="{FF2B5EF4-FFF2-40B4-BE49-F238E27FC236}">
                <a16:creationId xmlns:a16="http://schemas.microsoft.com/office/drawing/2014/main" id="{AD3FB976-242D-4AF5-860C-9301BCAD7ED7}"/>
              </a:ext>
            </a:extLst>
          </p:cNvPr>
          <p:cNvSpPr txBox="1">
            <a:spLocks noChangeArrowheads="1"/>
          </p:cNvSpPr>
          <p:nvPr/>
        </p:nvSpPr>
        <p:spPr bwMode="auto">
          <a:xfrm>
            <a:off x="3276601" y="989013"/>
            <a:ext cx="2195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1600" dirty="0">
                <a:latin typeface="Arial" panose="020B0604020202020204" pitchFamily="34" charset="0"/>
              </a:rPr>
              <a:t>% dnešní koncentrace</a:t>
            </a:r>
            <a:endParaRPr lang="cs-CZ" altLang="cs-CZ" sz="2400" dirty="0">
              <a:latin typeface="Arial" panose="020B0604020202020204" pitchFamily="34" charset="0"/>
            </a:endParaRPr>
          </a:p>
        </p:txBody>
      </p:sp>
      <p:sp>
        <p:nvSpPr>
          <p:cNvPr id="22538" name="Text Box 18">
            <a:extLst>
              <a:ext uri="{FF2B5EF4-FFF2-40B4-BE49-F238E27FC236}">
                <a16:creationId xmlns:a16="http://schemas.microsoft.com/office/drawing/2014/main" id="{1A2BE9A3-EA2D-49BC-AAE7-A595B9228627}"/>
              </a:ext>
            </a:extLst>
          </p:cNvPr>
          <p:cNvSpPr txBox="1">
            <a:spLocks noChangeArrowheads="1"/>
          </p:cNvSpPr>
          <p:nvPr/>
        </p:nvSpPr>
        <p:spPr bwMode="auto">
          <a:xfrm>
            <a:off x="1905000" y="1524001"/>
            <a:ext cx="2338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rPr>
              <a:t>Fotolýza</a:t>
            </a:r>
          </a:p>
          <a:p>
            <a:r>
              <a:rPr lang="cs-CZ" altLang="cs-CZ" sz="2400" dirty="0">
                <a:latin typeface="Arial" panose="020B0604020202020204" pitchFamily="34" charset="0"/>
              </a:rPr>
              <a:t>H</a:t>
            </a:r>
            <a:r>
              <a:rPr lang="cs-CZ" altLang="cs-CZ" sz="2400" baseline="-25000" dirty="0">
                <a:latin typeface="Arial" panose="020B0604020202020204" pitchFamily="34" charset="0"/>
              </a:rPr>
              <a:t>2</a:t>
            </a:r>
            <a:r>
              <a:rPr lang="cs-CZ" altLang="cs-CZ" sz="2400" dirty="0">
                <a:latin typeface="Arial" panose="020B0604020202020204" pitchFamily="34" charset="0"/>
              </a:rPr>
              <a:t>O </a:t>
            </a:r>
            <a:r>
              <a:rPr lang="cs-CZ" altLang="cs-CZ" sz="2400" dirty="0">
                <a:latin typeface="Arial" panose="020B0604020202020204" pitchFamily="34" charset="0"/>
                <a:sym typeface="Symbol" panose="05050102010706020507" pitchFamily="18" charset="2"/>
              </a:rPr>
              <a:t> 2H + O</a:t>
            </a:r>
            <a:endParaRPr lang="cs-CZ" altLang="cs-CZ" sz="2400" dirty="0">
              <a:latin typeface="Arial" panose="020B0604020202020204" pitchFamily="34" charset="0"/>
            </a:endParaRPr>
          </a:p>
        </p:txBody>
      </p:sp>
      <p:sp>
        <p:nvSpPr>
          <p:cNvPr id="22539" name="Text Box 19">
            <a:extLst>
              <a:ext uri="{FF2B5EF4-FFF2-40B4-BE49-F238E27FC236}">
                <a16:creationId xmlns:a16="http://schemas.microsoft.com/office/drawing/2014/main" id="{9A04F35C-E835-468F-B312-A86A56654E76}"/>
              </a:ext>
            </a:extLst>
          </p:cNvPr>
          <p:cNvSpPr txBox="1">
            <a:spLocks noChangeArrowheads="1"/>
          </p:cNvSpPr>
          <p:nvPr/>
        </p:nvSpPr>
        <p:spPr bwMode="auto">
          <a:xfrm>
            <a:off x="4860925" y="4232275"/>
            <a:ext cx="26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a:latin typeface="Times New Roman" panose="02020603050405020304" pitchFamily="18" charset="0"/>
              </a:rPr>
              <a:t> </a:t>
            </a:r>
          </a:p>
        </p:txBody>
      </p:sp>
      <p:sp>
        <p:nvSpPr>
          <p:cNvPr id="22540" name="Text Box 21">
            <a:extLst>
              <a:ext uri="{FF2B5EF4-FFF2-40B4-BE49-F238E27FC236}">
                <a16:creationId xmlns:a16="http://schemas.microsoft.com/office/drawing/2014/main" id="{F48E9B3E-D766-4C1E-8C7C-064D25DD83A1}"/>
              </a:ext>
            </a:extLst>
          </p:cNvPr>
          <p:cNvSpPr txBox="1">
            <a:spLocks noChangeArrowheads="1"/>
          </p:cNvSpPr>
          <p:nvPr/>
        </p:nvSpPr>
        <p:spPr bwMode="auto">
          <a:xfrm>
            <a:off x="4953001" y="4648201"/>
            <a:ext cx="5203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solidFill>
                  <a:srgbClr val="0000FF"/>
                </a:solidFill>
                <a:latin typeface="Arial" panose="020B0604020202020204" pitchFamily="34" charset="0"/>
              </a:rPr>
              <a:t>Kyslík se uvolňuje do atmosféry, klesá množství UV fotonů</a:t>
            </a:r>
          </a:p>
        </p:txBody>
      </p:sp>
      <p:sp>
        <p:nvSpPr>
          <p:cNvPr id="22541" name="Line 22">
            <a:extLst>
              <a:ext uri="{FF2B5EF4-FFF2-40B4-BE49-F238E27FC236}">
                <a16:creationId xmlns:a16="http://schemas.microsoft.com/office/drawing/2014/main" id="{74A17E6E-8353-4567-9DCF-423EF880539F}"/>
              </a:ext>
            </a:extLst>
          </p:cNvPr>
          <p:cNvSpPr>
            <a:spLocks noChangeShapeType="1"/>
          </p:cNvSpPr>
          <p:nvPr/>
        </p:nvSpPr>
        <p:spPr bwMode="auto">
          <a:xfrm>
            <a:off x="4267200" y="4800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a:p>
        </p:txBody>
      </p:sp>
      <p:sp>
        <p:nvSpPr>
          <p:cNvPr id="22542" name="Text Box 23">
            <a:extLst>
              <a:ext uri="{FF2B5EF4-FFF2-40B4-BE49-F238E27FC236}">
                <a16:creationId xmlns:a16="http://schemas.microsoft.com/office/drawing/2014/main" id="{8BAE4A84-652A-43B7-BFB1-E9C269570430}"/>
              </a:ext>
            </a:extLst>
          </p:cNvPr>
          <p:cNvSpPr txBox="1">
            <a:spLocks noChangeArrowheads="1"/>
          </p:cNvSpPr>
          <p:nvPr/>
        </p:nvSpPr>
        <p:spPr bwMode="auto">
          <a:xfrm>
            <a:off x="4098925" y="5448301"/>
            <a:ext cx="66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1800">
                <a:latin typeface="Times New Roman" panose="02020603050405020304" pitchFamily="18" charset="0"/>
              </a:rPr>
              <a:t>10 %</a:t>
            </a:r>
            <a:endParaRPr lang="cs-CZ" altLang="cs-CZ" sz="2400">
              <a:latin typeface="Times New Roman" panose="02020603050405020304" pitchFamily="18" charset="0"/>
            </a:endParaRPr>
          </a:p>
        </p:txBody>
      </p:sp>
      <p:sp>
        <p:nvSpPr>
          <p:cNvPr id="22543" name="Line 24">
            <a:extLst>
              <a:ext uri="{FF2B5EF4-FFF2-40B4-BE49-F238E27FC236}">
                <a16:creationId xmlns:a16="http://schemas.microsoft.com/office/drawing/2014/main" id="{E93166B5-2C38-4455-B4E5-17EE0B00DBB9}"/>
              </a:ext>
            </a:extLst>
          </p:cNvPr>
          <p:cNvSpPr>
            <a:spLocks noChangeShapeType="1"/>
          </p:cNvSpPr>
          <p:nvPr/>
        </p:nvSpPr>
        <p:spPr bwMode="auto">
          <a:xfrm>
            <a:off x="4267200" y="58674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a:p>
        </p:txBody>
      </p:sp>
      <p:sp>
        <p:nvSpPr>
          <p:cNvPr id="22544" name="Text Box 25">
            <a:extLst>
              <a:ext uri="{FF2B5EF4-FFF2-40B4-BE49-F238E27FC236}">
                <a16:creationId xmlns:a16="http://schemas.microsoft.com/office/drawing/2014/main" id="{18A653B3-9B2E-4F11-92D4-17C692EAB140}"/>
              </a:ext>
            </a:extLst>
          </p:cNvPr>
          <p:cNvSpPr txBox="1">
            <a:spLocks noChangeArrowheads="1"/>
          </p:cNvSpPr>
          <p:nvPr/>
        </p:nvSpPr>
        <p:spPr bwMode="auto">
          <a:xfrm>
            <a:off x="5029201" y="5486401"/>
            <a:ext cx="5222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solidFill>
                  <a:srgbClr val="0000FF"/>
                </a:solidFill>
                <a:latin typeface="Arial" panose="020B0604020202020204" pitchFamily="34" charset="0"/>
              </a:rPr>
              <a:t>Je odstíněna podstatná část škodlivého záření, výstup života na souš</a:t>
            </a:r>
          </a:p>
        </p:txBody>
      </p:sp>
      <p:sp>
        <p:nvSpPr>
          <p:cNvPr id="22545" name="Text Box 26">
            <a:extLst>
              <a:ext uri="{FF2B5EF4-FFF2-40B4-BE49-F238E27FC236}">
                <a16:creationId xmlns:a16="http://schemas.microsoft.com/office/drawing/2014/main" id="{26017AAF-0D63-420E-BDA8-215E83925DEA}"/>
              </a:ext>
            </a:extLst>
          </p:cNvPr>
          <p:cNvSpPr txBox="1">
            <a:spLocks noChangeArrowheads="1"/>
          </p:cNvSpPr>
          <p:nvPr/>
        </p:nvSpPr>
        <p:spPr bwMode="auto">
          <a:xfrm>
            <a:off x="1752600" y="4876801"/>
            <a:ext cx="2095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rPr>
              <a:t>Dýchání místo</a:t>
            </a:r>
          </a:p>
          <a:p>
            <a:r>
              <a:rPr lang="cs-CZ" altLang="cs-CZ" sz="2400" dirty="0">
                <a:latin typeface="Arial" panose="020B0604020202020204" pitchFamily="34" charset="0"/>
              </a:rPr>
              <a:t>fermentace</a:t>
            </a:r>
          </a:p>
        </p:txBody>
      </p:sp>
      <p:sp>
        <p:nvSpPr>
          <p:cNvPr id="22546" name="Text Box 27">
            <a:extLst>
              <a:ext uri="{FF2B5EF4-FFF2-40B4-BE49-F238E27FC236}">
                <a16:creationId xmlns:a16="http://schemas.microsoft.com/office/drawing/2014/main" id="{B46999AE-A77E-4F8B-A49F-83EFF738CC8D}"/>
              </a:ext>
            </a:extLst>
          </p:cNvPr>
          <p:cNvSpPr txBox="1">
            <a:spLocks noChangeArrowheads="1"/>
          </p:cNvSpPr>
          <p:nvPr/>
        </p:nvSpPr>
        <p:spPr bwMode="auto">
          <a:xfrm>
            <a:off x="4876800" y="1524001"/>
            <a:ext cx="609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rPr>
              <a:t>Fotolýzou</a:t>
            </a:r>
            <a:r>
              <a:rPr lang="cs-CZ" altLang="cs-CZ" sz="2400" dirty="0">
                <a:solidFill>
                  <a:srgbClr val="0000FF"/>
                </a:solidFill>
                <a:latin typeface="Arial" panose="020B0604020202020204" pitchFamily="34" charset="0"/>
              </a:rPr>
              <a:t> může vzniknout pouze </a:t>
            </a:r>
            <a:r>
              <a:rPr lang="cs-CZ" altLang="cs-CZ" sz="2400" dirty="0">
                <a:latin typeface="Arial" panose="020B0604020202020204" pitchFamily="34" charset="0"/>
              </a:rPr>
              <a:t>malé množství kyslíku</a:t>
            </a:r>
            <a:r>
              <a:rPr lang="cs-CZ" altLang="cs-CZ" sz="2400" dirty="0">
                <a:solidFill>
                  <a:srgbClr val="0000FF"/>
                </a:solidFill>
                <a:latin typeface="Arial" panose="020B0604020202020204" pitchFamily="34" charset="0"/>
              </a:rPr>
              <a:t> (reakce je pomalá)</a:t>
            </a:r>
          </a:p>
        </p:txBody>
      </p:sp>
      <p:sp>
        <p:nvSpPr>
          <p:cNvPr id="22547" name="Text Box 28">
            <a:extLst>
              <a:ext uri="{FF2B5EF4-FFF2-40B4-BE49-F238E27FC236}">
                <a16:creationId xmlns:a16="http://schemas.microsoft.com/office/drawing/2014/main" id="{54A960FB-F081-4268-A410-0C3B979C234E}"/>
              </a:ext>
            </a:extLst>
          </p:cNvPr>
          <p:cNvSpPr txBox="1">
            <a:spLocks noChangeArrowheads="1"/>
          </p:cNvSpPr>
          <p:nvPr/>
        </p:nvSpPr>
        <p:spPr bwMode="auto">
          <a:xfrm>
            <a:off x="1145895" y="3200400"/>
            <a:ext cx="30387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rPr>
              <a:t>Fotosyntéza</a:t>
            </a:r>
          </a:p>
          <a:p>
            <a:r>
              <a:rPr lang="cs-CZ" altLang="cs-CZ" sz="2400" dirty="0">
                <a:latin typeface="Arial" panose="020B0604020202020204" pitchFamily="34" charset="0"/>
              </a:rPr>
              <a:t>6 CO</a:t>
            </a:r>
            <a:r>
              <a:rPr lang="cs-CZ" altLang="cs-CZ" sz="2400" baseline="-25000" dirty="0">
                <a:latin typeface="Arial" panose="020B0604020202020204" pitchFamily="34" charset="0"/>
              </a:rPr>
              <a:t>2 </a:t>
            </a:r>
            <a:r>
              <a:rPr lang="cs-CZ" altLang="cs-CZ" sz="2400" dirty="0">
                <a:latin typeface="Arial" panose="020B0604020202020204" pitchFamily="34" charset="0"/>
              </a:rPr>
              <a:t>+ 6 H</a:t>
            </a:r>
            <a:r>
              <a:rPr lang="cs-CZ" altLang="cs-CZ" sz="2400" baseline="-25000" dirty="0">
                <a:latin typeface="Arial" panose="020B0604020202020204" pitchFamily="34" charset="0"/>
              </a:rPr>
              <a:t>2</a:t>
            </a:r>
            <a:r>
              <a:rPr lang="cs-CZ" altLang="cs-CZ" sz="2400" dirty="0">
                <a:latin typeface="Arial" panose="020B0604020202020204" pitchFamily="34" charset="0"/>
              </a:rPr>
              <a:t>O </a:t>
            </a:r>
            <a:r>
              <a:rPr lang="cs-CZ" altLang="cs-CZ" sz="2400" dirty="0">
                <a:latin typeface="Arial" panose="020B0604020202020204" pitchFamily="34" charset="0"/>
                <a:sym typeface="Symbol" panose="05050102010706020507" pitchFamily="18" charset="2"/>
              </a:rPr>
              <a:t> </a:t>
            </a:r>
            <a:r>
              <a:rPr lang="cs-CZ" altLang="cs-CZ" sz="2400" dirty="0">
                <a:latin typeface="Arial" panose="020B0604020202020204" pitchFamily="34" charset="0"/>
              </a:rPr>
              <a:t>C</a:t>
            </a:r>
            <a:r>
              <a:rPr lang="cs-CZ" altLang="cs-CZ" sz="2400" baseline="-25000" dirty="0">
                <a:latin typeface="Arial" panose="020B0604020202020204" pitchFamily="34" charset="0"/>
              </a:rPr>
              <a:t>6</a:t>
            </a:r>
            <a:r>
              <a:rPr lang="cs-CZ" altLang="cs-CZ" sz="2400" dirty="0">
                <a:latin typeface="Arial" panose="020B0604020202020204" pitchFamily="34" charset="0"/>
              </a:rPr>
              <a:t>H</a:t>
            </a:r>
            <a:r>
              <a:rPr lang="cs-CZ" altLang="cs-CZ" sz="2400" baseline="-25000" dirty="0">
                <a:latin typeface="Arial" panose="020B0604020202020204" pitchFamily="34" charset="0"/>
              </a:rPr>
              <a:t>12</a:t>
            </a:r>
            <a:r>
              <a:rPr lang="cs-CZ" altLang="cs-CZ" sz="2400" dirty="0">
                <a:latin typeface="Arial" panose="020B0604020202020204" pitchFamily="34" charset="0"/>
              </a:rPr>
              <a:t>O</a:t>
            </a:r>
            <a:r>
              <a:rPr lang="cs-CZ" altLang="cs-CZ" sz="2400" baseline="-25000" dirty="0">
                <a:latin typeface="Arial" panose="020B0604020202020204" pitchFamily="34" charset="0"/>
              </a:rPr>
              <a:t>6 </a:t>
            </a:r>
            <a:r>
              <a:rPr lang="cs-CZ" altLang="cs-CZ" sz="2400" dirty="0">
                <a:latin typeface="Arial" panose="020B0604020202020204" pitchFamily="34" charset="0"/>
                <a:sym typeface="Symbol" panose="05050102010706020507" pitchFamily="18" charset="2"/>
              </a:rPr>
              <a:t>+ 6 </a:t>
            </a:r>
            <a:r>
              <a:rPr lang="cs-CZ" altLang="cs-CZ" sz="2400" dirty="0">
                <a:latin typeface="Arial" panose="020B0604020202020204" pitchFamily="34" charset="0"/>
              </a:rPr>
              <a:t>O</a:t>
            </a:r>
            <a:r>
              <a:rPr lang="cs-CZ" altLang="cs-CZ" sz="2400" baseline="-25000" dirty="0">
                <a:latin typeface="Arial" panose="020B0604020202020204" pitchFamily="34" charset="0"/>
              </a:rPr>
              <a:t>2</a:t>
            </a:r>
          </a:p>
        </p:txBody>
      </p:sp>
    </p:spTree>
    <p:extLst>
      <p:ext uri="{BB962C8B-B14F-4D97-AF65-F5344CB8AC3E}">
        <p14:creationId xmlns:p14="http://schemas.microsoft.com/office/powerpoint/2010/main" val="3903758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lide Number Placeholder 2">
            <a:extLst>
              <a:ext uri="{FF2B5EF4-FFF2-40B4-BE49-F238E27FC236}">
                <a16:creationId xmlns:a16="http://schemas.microsoft.com/office/drawing/2014/main" id="{1023F85E-DA06-4586-B919-04E4184DB8C7}"/>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18</a:t>
            </a:fld>
            <a:endParaRPr lang="cs-CZ" altLang="cs-CZ"/>
          </a:p>
        </p:txBody>
      </p:sp>
      <p:pic>
        <p:nvPicPr>
          <p:cNvPr id="23556" name="Picture 22" descr="E:\uceni\env\oootwo.gif">
            <a:extLst>
              <a:ext uri="{FF2B5EF4-FFF2-40B4-BE49-F238E27FC236}">
                <a16:creationId xmlns:a16="http://schemas.microsoft.com/office/drawing/2014/main" id="{C233BE93-6381-4177-A2A4-D71B62A472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72212" y="1113056"/>
            <a:ext cx="5200987" cy="42980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555" name="Rectangle 21">
            <a:extLst>
              <a:ext uri="{FF2B5EF4-FFF2-40B4-BE49-F238E27FC236}">
                <a16:creationId xmlns:a16="http://schemas.microsoft.com/office/drawing/2014/main" id="{BAF83411-BCBB-4371-ADB6-C64FE1C3822E}"/>
              </a:ext>
            </a:extLst>
          </p:cNvPr>
          <p:cNvSpPr>
            <a:spLocks noChangeArrowheads="1"/>
          </p:cNvSpPr>
          <p:nvPr/>
        </p:nvSpPr>
        <p:spPr bwMode="auto">
          <a:xfrm>
            <a:off x="719137" y="692150"/>
            <a:ext cx="5218413" cy="48996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marL="0" indent="0" eaLnBrk="1" hangingPunct="1">
              <a:spcBef>
                <a:spcPts val="0"/>
              </a:spcBef>
              <a:spcAft>
                <a:spcPts val="600"/>
              </a:spcAft>
              <a:buClr>
                <a:schemeClr val="tx2"/>
              </a:buClr>
              <a:buSzPct val="100000"/>
            </a:pPr>
            <a:r>
              <a:rPr lang="en-GB" altLang="cs-CZ" b="0" dirty="0" err="1">
                <a:solidFill>
                  <a:schemeClr val="tx1"/>
                </a:solidFill>
                <a:latin typeface="+mn-lt"/>
                <a:ea typeface="+mn-ea"/>
                <a:cs typeface="+mn-cs"/>
              </a:rPr>
              <a:t>Stáří</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Země</a:t>
            </a:r>
            <a:r>
              <a:rPr lang="en-GB" altLang="cs-CZ" b="0" dirty="0">
                <a:solidFill>
                  <a:schemeClr val="tx1"/>
                </a:solidFill>
                <a:latin typeface="+mn-lt"/>
                <a:ea typeface="+mn-ea"/>
                <a:cs typeface="+mn-cs"/>
              </a:rPr>
              <a:t> je </a:t>
            </a:r>
            <a:r>
              <a:rPr lang="en-GB" altLang="cs-CZ" b="0" dirty="0" err="1">
                <a:solidFill>
                  <a:schemeClr val="tx1"/>
                </a:solidFill>
                <a:latin typeface="+mn-lt"/>
                <a:ea typeface="+mn-ea"/>
                <a:cs typeface="+mn-cs"/>
              </a:rPr>
              <a:t>kolem</a:t>
            </a:r>
            <a:r>
              <a:rPr lang="en-GB" altLang="cs-CZ" b="0" dirty="0">
                <a:solidFill>
                  <a:schemeClr val="tx1"/>
                </a:solidFill>
                <a:latin typeface="+mn-lt"/>
                <a:ea typeface="+mn-ea"/>
                <a:cs typeface="+mn-cs"/>
              </a:rPr>
              <a:t> 4.5 </a:t>
            </a:r>
            <a:r>
              <a:rPr lang="en-GB" altLang="cs-CZ" b="0" dirty="0" err="1">
                <a:solidFill>
                  <a:schemeClr val="tx1"/>
                </a:solidFill>
                <a:latin typeface="+mn-lt"/>
                <a:ea typeface="+mn-ea"/>
                <a:cs typeface="+mn-cs"/>
              </a:rPr>
              <a:t>miliardy</a:t>
            </a:r>
            <a:r>
              <a:rPr lang="en-GB" altLang="cs-CZ" b="0" dirty="0">
                <a:solidFill>
                  <a:schemeClr val="tx1"/>
                </a:solidFill>
                <a:latin typeface="+mn-lt"/>
                <a:ea typeface="+mn-ea"/>
                <a:cs typeface="+mn-cs"/>
              </a:rPr>
              <a:t> let.</a:t>
            </a:r>
          </a:p>
          <a:p>
            <a:pPr marL="0" indent="0" eaLnBrk="1" hangingPunct="1">
              <a:spcBef>
                <a:spcPts val="0"/>
              </a:spcBef>
              <a:spcAft>
                <a:spcPts val="600"/>
              </a:spcAft>
              <a:buClr>
                <a:schemeClr val="tx2"/>
              </a:buClr>
              <a:buSzPct val="100000"/>
            </a:pPr>
            <a:r>
              <a:rPr lang="en-GB" altLang="cs-CZ" b="0" dirty="0" err="1">
                <a:solidFill>
                  <a:schemeClr val="tx1"/>
                </a:solidFill>
                <a:latin typeface="+mn-lt"/>
                <a:ea typeface="+mn-ea"/>
                <a:cs typeface="+mn-cs"/>
              </a:rPr>
              <a:t>Život</a:t>
            </a:r>
            <a:r>
              <a:rPr lang="en-GB" altLang="cs-CZ" b="0" dirty="0">
                <a:solidFill>
                  <a:schemeClr val="tx1"/>
                </a:solidFill>
                <a:latin typeface="+mn-lt"/>
                <a:ea typeface="+mn-ea"/>
                <a:cs typeface="+mn-cs"/>
              </a:rPr>
              <a:t> se v </a:t>
            </a:r>
            <a:r>
              <a:rPr lang="en-GB" altLang="cs-CZ" b="0" dirty="0" err="1">
                <a:solidFill>
                  <a:schemeClr val="tx1"/>
                </a:solidFill>
                <a:latin typeface="+mn-lt"/>
                <a:ea typeface="+mn-ea"/>
                <a:cs typeface="+mn-cs"/>
              </a:rPr>
              <a:t>oceánech</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objevuje</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před</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nejméně</a:t>
            </a:r>
            <a:r>
              <a:rPr lang="en-GB" altLang="cs-CZ" b="0" dirty="0">
                <a:solidFill>
                  <a:schemeClr val="tx1"/>
                </a:solidFill>
                <a:latin typeface="+mn-lt"/>
                <a:ea typeface="+mn-ea"/>
                <a:cs typeface="+mn-cs"/>
              </a:rPr>
              <a:t> 3.5 </a:t>
            </a:r>
            <a:r>
              <a:rPr lang="en-GB" altLang="cs-CZ" b="0" dirty="0" err="1">
                <a:solidFill>
                  <a:schemeClr val="tx1"/>
                </a:solidFill>
                <a:latin typeface="+mn-lt"/>
                <a:ea typeface="+mn-ea"/>
                <a:cs typeface="+mn-cs"/>
              </a:rPr>
              <a:t>miliardami</a:t>
            </a:r>
            <a:r>
              <a:rPr lang="en-GB" altLang="cs-CZ" b="0" dirty="0">
                <a:solidFill>
                  <a:schemeClr val="tx1"/>
                </a:solidFill>
                <a:latin typeface="+mn-lt"/>
                <a:ea typeface="+mn-ea"/>
                <a:cs typeface="+mn-cs"/>
              </a:rPr>
              <a:t> let.</a:t>
            </a:r>
          </a:p>
          <a:p>
            <a:pPr marL="0" indent="0" eaLnBrk="1" hangingPunct="1">
              <a:spcBef>
                <a:spcPts val="0"/>
              </a:spcBef>
              <a:spcAft>
                <a:spcPts val="600"/>
              </a:spcAft>
              <a:buClr>
                <a:schemeClr val="tx2"/>
              </a:buClr>
              <a:buSzPct val="100000"/>
            </a:pPr>
            <a:r>
              <a:rPr lang="en-GB" altLang="cs-CZ" b="0" dirty="0" err="1">
                <a:solidFill>
                  <a:schemeClr val="tx1"/>
                </a:solidFill>
                <a:latin typeface="+mn-lt"/>
                <a:ea typeface="+mn-ea"/>
                <a:cs typeface="+mn-cs"/>
              </a:rPr>
              <a:t>Před</a:t>
            </a:r>
            <a:r>
              <a:rPr lang="en-GB" altLang="cs-CZ" b="0" dirty="0">
                <a:solidFill>
                  <a:schemeClr val="tx1"/>
                </a:solidFill>
                <a:latin typeface="+mn-lt"/>
                <a:ea typeface="+mn-ea"/>
                <a:cs typeface="+mn-cs"/>
              </a:rPr>
              <a:t> 0.9 </a:t>
            </a:r>
            <a:r>
              <a:rPr lang="en-GB" altLang="cs-CZ" b="0" dirty="0" err="1">
                <a:solidFill>
                  <a:schemeClr val="tx1"/>
                </a:solidFill>
                <a:latin typeface="+mn-lt"/>
                <a:ea typeface="+mn-ea"/>
                <a:cs typeface="+mn-cs"/>
              </a:rPr>
              <a:t>miliardou</a:t>
            </a:r>
            <a:r>
              <a:rPr lang="en-GB" altLang="cs-CZ" b="0" dirty="0">
                <a:solidFill>
                  <a:schemeClr val="tx1"/>
                </a:solidFill>
                <a:latin typeface="+mn-lt"/>
                <a:ea typeface="+mn-ea"/>
                <a:cs typeface="+mn-cs"/>
              </a:rPr>
              <a:t> let je v </a:t>
            </a:r>
            <a:r>
              <a:rPr lang="en-GB" altLang="cs-CZ" b="0" dirty="0" err="1">
                <a:solidFill>
                  <a:schemeClr val="tx1"/>
                </a:solidFill>
                <a:latin typeface="+mn-lt"/>
                <a:ea typeface="+mn-ea"/>
                <a:cs typeface="+mn-cs"/>
              </a:rPr>
              <a:t>atmosféře</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dostatek</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kyslíku</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na</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vytvoření</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ozónové</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vrstvy</a:t>
            </a:r>
            <a:r>
              <a:rPr lang="en-GB" altLang="cs-CZ" b="0" dirty="0">
                <a:solidFill>
                  <a:schemeClr val="tx1"/>
                </a:solidFill>
                <a:latin typeface="+mn-lt"/>
                <a:ea typeface="+mn-ea"/>
                <a:cs typeface="+mn-cs"/>
              </a:rPr>
              <a:t> a </a:t>
            </a:r>
            <a:r>
              <a:rPr lang="en-GB" altLang="cs-CZ" b="0" dirty="0" err="1">
                <a:solidFill>
                  <a:schemeClr val="tx1"/>
                </a:solidFill>
                <a:latin typeface="+mn-lt"/>
                <a:ea typeface="+mn-ea"/>
                <a:cs typeface="+mn-cs"/>
              </a:rPr>
              <a:t>život</a:t>
            </a:r>
            <a:r>
              <a:rPr lang="en-GB" altLang="cs-CZ" b="0" dirty="0">
                <a:solidFill>
                  <a:schemeClr val="tx1"/>
                </a:solidFill>
                <a:latin typeface="+mn-lt"/>
                <a:ea typeface="+mn-ea"/>
                <a:cs typeface="+mn-cs"/>
              </a:rPr>
              <a:t> se </a:t>
            </a:r>
            <a:r>
              <a:rPr lang="en-GB" altLang="cs-CZ" b="0" dirty="0" err="1">
                <a:solidFill>
                  <a:schemeClr val="tx1"/>
                </a:solidFill>
                <a:latin typeface="+mn-lt"/>
                <a:ea typeface="+mn-ea"/>
                <a:cs typeface="+mn-cs"/>
              </a:rPr>
              <a:t>může</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přesunout</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na</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souš</a:t>
            </a:r>
            <a:r>
              <a:rPr lang="en-GB" altLang="cs-CZ" b="0" dirty="0">
                <a:solidFill>
                  <a:schemeClr val="tx1"/>
                </a:solidFill>
                <a:latin typeface="+mn-lt"/>
                <a:ea typeface="+mn-ea"/>
                <a:cs typeface="+mn-cs"/>
              </a:rPr>
              <a:t>.</a:t>
            </a:r>
          </a:p>
        </p:txBody>
      </p:sp>
      <p:sp>
        <p:nvSpPr>
          <p:cNvPr id="23554" name="Text Box 3">
            <a:extLst>
              <a:ext uri="{FF2B5EF4-FFF2-40B4-BE49-F238E27FC236}">
                <a16:creationId xmlns:a16="http://schemas.microsoft.com/office/drawing/2014/main" id="{A1706198-EA33-4B47-A613-DAEA00CD2F8E}"/>
              </a:ext>
            </a:extLst>
          </p:cNvPr>
          <p:cNvSpPr txBox="1">
            <a:spLocks noChangeArrowheads="1"/>
          </p:cNvSpPr>
          <p:nvPr/>
        </p:nvSpPr>
        <p:spPr bwMode="auto">
          <a:xfrm>
            <a:off x="720725" y="5599670"/>
            <a:ext cx="5218412" cy="216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ts val="1100"/>
              </a:lnSpc>
              <a:spcBef>
                <a:spcPts val="0"/>
              </a:spcBef>
              <a:spcAft>
                <a:spcPts val="600"/>
              </a:spcAft>
              <a:buClr>
                <a:schemeClr val="tx2"/>
              </a:buClr>
              <a:buSzPct val="100000"/>
            </a:pPr>
            <a:r>
              <a:rPr lang="en-GB" altLang="cs-CZ" sz="1000" b="0" i="0">
                <a:solidFill>
                  <a:schemeClr val="tx1"/>
                </a:solidFill>
                <a:latin typeface="+mn-lt"/>
                <a:ea typeface="+mn-ea"/>
                <a:cs typeface="+mn-cs"/>
              </a:rPr>
              <a:t>Atmosféra a život na Zemi</a:t>
            </a:r>
          </a:p>
        </p:txBody>
      </p:sp>
    </p:spTree>
    <p:extLst>
      <p:ext uri="{BB962C8B-B14F-4D97-AF65-F5344CB8AC3E}">
        <p14:creationId xmlns:p14="http://schemas.microsoft.com/office/powerpoint/2010/main" val="1716947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3CF2161C-7597-4001-A707-B31CA2DE713E}"/>
              </a:ext>
            </a:extLst>
          </p:cNvPr>
          <p:cNvSpPr txBox="1">
            <a:spLocks noChangeArrowheads="1"/>
          </p:cNvSpPr>
          <p:nvPr/>
        </p:nvSpPr>
        <p:spPr bwMode="auto">
          <a:xfrm>
            <a:off x="1774825" y="1052513"/>
            <a:ext cx="864235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[ppm]</a:t>
            </a:r>
            <a:r>
              <a:rPr kumimoji="0" lang="cs-CZ" altLang="cs-CZ" sz="2400" dirty="0">
                <a:solidFill>
                  <a:srgbClr val="0000FF"/>
                </a:solidFill>
                <a:latin typeface="Arial" panose="020B0604020202020204" pitchFamily="34" charset="0"/>
              </a:rPr>
              <a:t> = 0,0001 % (10</a:t>
            </a:r>
            <a:r>
              <a:rPr kumimoji="0" lang="cs-CZ" altLang="cs-CZ" sz="2400" baseline="30000" dirty="0">
                <a:solidFill>
                  <a:srgbClr val="0000FF"/>
                </a:solidFill>
                <a:latin typeface="Arial" panose="020B0604020202020204" pitchFamily="34" charset="0"/>
              </a:rPr>
              <a:t>-6</a:t>
            </a:r>
            <a:r>
              <a:rPr kumimoji="0" lang="cs-CZ" altLang="cs-CZ" sz="2400" dirty="0">
                <a:solidFill>
                  <a:srgbClr val="0000FF"/>
                </a:solidFill>
                <a:latin typeface="Arial" panose="020B0604020202020204" pitchFamily="34" charset="0"/>
              </a:rPr>
              <a:t>) – 1 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složky (g) v 1 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vzduchu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[ppb]</a:t>
            </a:r>
            <a:r>
              <a:rPr kumimoji="0" lang="cs-CZ" altLang="cs-CZ" sz="2400" dirty="0">
                <a:solidFill>
                  <a:srgbClr val="0000FF"/>
                </a:solidFill>
                <a:latin typeface="Arial" panose="020B0604020202020204" pitchFamily="34" charset="0"/>
              </a:rPr>
              <a:t> = 0,000 000 1% (10</a:t>
            </a:r>
            <a:r>
              <a:rPr kumimoji="0" lang="cs-CZ" altLang="cs-CZ" sz="2400" baseline="30000" dirty="0">
                <a:solidFill>
                  <a:srgbClr val="0000FF"/>
                </a:solidFill>
                <a:latin typeface="Arial" panose="020B0604020202020204" pitchFamily="34" charset="0"/>
              </a:rPr>
              <a:t>-9</a:t>
            </a:r>
            <a:r>
              <a:rPr kumimoji="0" lang="cs-CZ" altLang="cs-CZ" sz="2400" dirty="0">
                <a:solidFill>
                  <a:srgbClr val="0000FF"/>
                </a:solidFill>
                <a:latin typeface="Arial" panose="020B0604020202020204" pitchFamily="34" charset="0"/>
              </a:rPr>
              <a:t>) – 1 mm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složky (g) v 1 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vzduchu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Hmotnost škodliviny v 1 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vzduchu za normálních podmínek (0 °C; 101,3 kPa) [mg.m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mg.m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Přepočet (0 °C; 101,3 kPa):</a:t>
            </a:r>
          </a:p>
          <a:p>
            <a:pPr eaLnBrk="1" hangingPunct="1"/>
            <a:endParaRPr kumimoji="0" lang="cs-CZ" altLang="cs-CZ" sz="2400" dirty="0">
              <a:solidFill>
                <a:srgbClr val="0000FF"/>
              </a:solidFill>
              <a:latin typeface="Arial" panose="020B0604020202020204" pitchFamily="34" charset="0"/>
            </a:endParaRPr>
          </a:p>
          <a:p>
            <a:pPr algn="ctr" eaLnBrk="1" hangingPunct="1"/>
            <a:r>
              <a:rPr kumimoji="0" lang="cs-CZ" altLang="cs-CZ" sz="2400" dirty="0">
                <a:latin typeface="Arial" panose="020B0604020202020204" pitchFamily="34" charset="0"/>
              </a:rPr>
              <a:t>c [mg.m</a:t>
            </a:r>
            <a:r>
              <a:rPr kumimoji="0" lang="cs-CZ" altLang="cs-CZ" sz="2400" baseline="30000" dirty="0">
                <a:latin typeface="Arial" panose="020B0604020202020204" pitchFamily="34" charset="0"/>
              </a:rPr>
              <a:t>-3</a:t>
            </a:r>
            <a:r>
              <a:rPr kumimoji="0" lang="cs-CZ" altLang="cs-CZ" sz="2400" dirty="0">
                <a:latin typeface="Arial" panose="020B0604020202020204" pitchFamily="34" charset="0"/>
              </a:rPr>
              <a:t>] = c [ppm] * M * 273 /22,4 * 278</a:t>
            </a:r>
          </a:p>
          <a:p>
            <a:pPr algn="ctr" eaLnBrk="1" hangingPunct="1"/>
            <a:endParaRPr kumimoji="0" lang="cs-CZ" altLang="cs-CZ" sz="2400" dirty="0">
              <a:latin typeface="Arial" panose="020B0604020202020204" pitchFamily="34" charset="0"/>
            </a:endParaRPr>
          </a:p>
          <a:p>
            <a:pPr algn="ctr" eaLnBrk="1" hangingPunct="1"/>
            <a:r>
              <a:rPr kumimoji="0" lang="cs-CZ" altLang="cs-CZ" sz="2400" dirty="0">
                <a:latin typeface="Arial" panose="020B0604020202020204" pitchFamily="34" charset="0"/>
              </a:rPr>
              <a:t>c [</a:t>
            </a:r>
            <a:r>
              <a:rPr kumimoji="0" lang="cs-CZ" altLang="cs-CZ" sz="2400" dirty="0">
                <a:latin typeface="Symbol" panose="05050102010706020507" pitchFamily="18" charset="2"/>
              </a:rPr>
              <a:t>m</a:t>
            </a:r>
            <a:r>
              <a:rPr kumimoji="0" lang="cs-CZ" altLang="cs-CZ" sz="2400" dirty="0">
                <a:latin typeface="Arial" panose="020B0604020202020204" pitchFamily="34" charset="0"/>
              </a:rPr>
              <a:t>g.m</a:t>
            </a:r>
            <a:r>
              <a:rPr kumimoji="0" lang="cs-CZ" altLang="cs-CZ" sz="2400" baseline="30000" dirty="0">
                <a:latin typeface="Arial" panose="020B0604020202020204" pitchFamily="34" charset="0"/>
              </a:rPr>
              <a:t>-3</a:t>
            </a:r>
            <a:r>
              <a:rPr kumimoji="0" lang="cs-CZ" altLang="cs-CZ" sz="2400" dirty="0">
                <a:latin typeface="Arial" panose="020B0604020202020204" pitchFamily="34" charset="0"/>
              </a:rPr>
              <a:t>] = c [ppb] * M * 273 /22,4 * 278</a:t>
            </a:r>
          </a:p>
          <a:p>
            <a:pPr eaLnBrk="1" hangingPunct="1"/>
            <a:endParaRPr kumimoji="0" lang="cs-CZ" altLang="cs-CZ" sz="2400" dirty="0">
              <a:latin typeface="Arial" panose="020B0604020202020204" pitchFamily="34" charset="0"/>
            </a:endParaRPr>
          </a:p>
        </p:txBody>
      </p:sp>
      <p:sp>
        <p:nvSpPr>
          <p:cNvPr id="25603" name="Text Box 3">
            <a:extLst>
              <a:ext uri="{FF2B5EF4-FFF2-40B4-BE49-F238E27FC236}">
                <a16:creationId xmlns:a16="http://schemas.microsoft.com/office/drawing/2014/main" id="{11E64129-ED56-4841-9F3E-231309C40C9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vyjadřování koncentrací</a:t>
            </a:r>
          </a:p>
        </p:txBody>
      </p:sp>
    </p:spTree>
    <p:extLst>
      <p:ext uri="{BB962C8B-B14F-4D97-AF65-F5344CB8AC3E}">
        <p14:creationId xmlns:p14="http://schemas.microsoft.com/office/powerpoint/2010/main" val="3166840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2A38E7CC-F988-4380-82C2-E5D93EB47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475" y="1125539"/>
            <a:ext cx="4637088"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0">
            <a:extLst>
              <a:ext uri="{FF2B5EF4-FFF2-40B4-BE49-F238E27FC236}">
                <a16:creationId xmlns:a16="http://schemas.microsoft.com/office/drawing/2014/main" id="{18A81B25-7497-4647-8F59-C1CA2028FCC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a:t>
            </a:r>
          </a:p>
        </p:txBody>
      </p:sp>
    </p:spTree>
    <p:extLst>
      <p:ext uri="{BB962C8B-B14F-4D97-AF65-F5344CB8AC3E}">
        <p14:creationId xmlns:p14="http://schemas.microsoft.com/office/powerpoint/2010/main" val="4007728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353DCE45-44E4-40BC-A5FD-BB187735E134}"/>
              </a:ext>
            </a:extLst>
          </p:cNvPr>
          <p:cNvSpPr txBox="1">
            <a:spLocks noChangeArrowheads="1"/>
          </p:cNvSpPr>
          <p:nvPr/>
        </p:nvSpPr>
        <p:spPr bwMode="auto">
          <a:xfrm>
            <a:off x="1774825" y="1125538"/>
            <a:ext cx="86423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rgbClr val="0000FF"/>
                </a:solidFill>
                <a:latin typeface="Arial" panose="020B0604020202020204" pitchFamily="34" charset="0"/>
              </a:rPr>
              <a:t>Pro plyn nasycený vodní parou při dané teplotě T – </a:t>
            </a:r>
            <a:r>
              <a:rPr kumimoji="0" lang="cs-CZ" altLang="cs-CZ" sz="2400" dirty="0">
                <a:latin typeface="Arial" panose="020B0604020202020204" pitchFamily="34" charset="0"/>
              </a:rPr>
              <a:t>zavedení korekce na nasycený tlak vodní páry</a:t>
            </a:r>
            <a:r>
              <a:rPr kumimoji="0" lang="cs-CZ" altLang="cs-CZ" sz="2400" dirty="0">
                <a:solidFill>
                  <a:srgbClr val="0000FF"/>
                </a:solidFill>
                <a:latin typeface="Arial" panose="020B0604020202020204" pitchFamily="34" charset="0"/>
              </a:rPr>
              <a:t> při této teplotě P</a:t>
            </a:r>
            <a:r>
              <a:rPr kumimoji="0" lang="cs-CZ" altLang="cs-CZ" sz="2400" baseline="-25000" dirty="0">
                <a:solidFill>
                  <a:srgbClr val="0000FF"/>
                </a:solidFill>
                <a:latin typeface="Arial" panose="020B0604020202020204" pitchFamily="34" charset="0"/>
              </a:rPr>
              <a:t>W</a:t>
            </a:r>
            <a:r>
              <a:rPr kumimoji="0" lang="cs-CZ" altLang="cs-CZ" sz="2400" dirty="0">
                <a:solidFill>
                  <a:srgbClr val="0000FF"/>
                </a:solidFill>
                <a:latin typeface="Arial" panose="020B0604020202020204" pitchFamily="34" charset="0"/>
              </a:rPr>
              <a:t> [kPa]:</a:t>
            </a:r>
          </a:p>
          <a:p>
            <a:pPr eaLnBrk="1" hangingPunct="1"/>
            <a:endParaRPr kumimoji="0" lang="cs-CZ" altLang="cs-CZ" sz="2400" dirty="0">
              <a:solidFill>
                <a:srgbClr val="0000FF"/>
              </a:solidFill>
              <a:latin typeface="Arial" panose="020B0604020202020204" pitchFamily="34" charset="0"/>
            </a:endParaRPr>
          </a:p>
          <a:p>
            <a:pPr algn="ctr" eaLnBrk="1" hangingPunct="1"/>
            <a:r>
              <a:rPr kumimoji="0" lang="cs-CZ" altLang="cs-CZ" sz="2400" dirty="0">
                <a:latin typeface="Arial" panose="020B0604020202020204" pitchFamily="34" charset="0"/>
              </a:rPr>
              <a:t>c [mg.m</a:t>
            </a:r>
            <a:r>
              <a:rPr kumimoji="0" lang="cs-CZ" altLang="cs-CZ" sz="2400" baseline="30000" dirty="0">
                <a:latin typeface="Arial" panose="020B0604020202020204" pitchFamily="34" charset="0"/>
              </a:rPr>
              <a:t>-3</a:t>
            </a:r>
            <a:r>
              <a:rPr kumimoji="0" lang="cs-CZ" altLang="cs-CZ" sz="2400" dirty="0">
                <a:latin typeface="Arial" panose="020B0604020202020204" pitchFamily="34" charset="0"/>
              </a:rPr>
              <a:t>] = c [ppm] * M * 273 *(P – P</a:t>
            </a:r>
            <a:r>
              <a:rPr kumimoji="0" lang="cs-CZ" altLang="cs-CZ" sz="2400" baseline="-25000" dirty="0">
                <a:latin typeface="Arial" panose="020B0604020202020204" pitchFamily="34" charset="0"/>
              </a:rPr>
              <a:t>W</a:t>
            </a:r>
            <a:r>
              <a:rPr kumimoji="0" lang="cs-CZ" altLang="cs-CZ" sz="2400" dirty="0">
                <a:latin typeface="Arial" panose="020B0604020202020204" pitchFamily="34" charset="0"/>
              </a:rPr>
              <a:t>) / 22,4 * T * 101,3</a:t>
            </a:r>
          </a:p>
          <a:p>
            <a:pPr eaLnBrk="1" hangingPunct="1"/>
            <a:endParaRPr kumimoji="0" lang="cs-CZ" altLang="cs-CZ" sz="2400" dirty="0">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Korekce na teplotu a tlak – důležité pro měření emisí</a:t>
            </a:r>
            <a:endParaRPr kumimoji="0" lang="cs-CZ" altLang="cs-CZ" sz="2400" b="0" dirty="0">
              <a:solidFill>
                <a:srgbClr val="0000FF"/>
              </a:solidFill>
              <a:latin typeface="Arial" panose="020B0604020202020204" pitchFamily="34" charset="0"/>
            </a:endParaRPr>
          </a:p>
        </p:txBody>
      </p:sp>
      <p:sp>
        <p:nvSpPr>
          <p:cNvPr id="26627" name="Text Box 3">
            <a:extLst>
              <a:ext uri="{FF2B5EF4-FFF2-40B4-BE49-F238E27FC236}">
                <a16:creationId xmlns:a16="http://schemas.microsoft.com/office/drawing/2014/main" id="{F77384F8-57C1-40C1-81DC-E589BD3820A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vyjadřování koncentrací</a:t>
            </a:r>
          </a:p>
        </p:txBody>
      </p:sp>
    </p:spTree>
    <p:extLst>
      <p:ext uri="{BB962C8B-B14F-4D97-AF65-F5344CB8AC3E}">
        <p14:creationId xmlns:p14="http://schemas.microsoft.com/office/powerpoint/2010/main" val="3787089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2F8E6FCE-E9E0-47FA-B120-911876EAA586}"/>
              </a:ext>
            </a:extLst>
          </p:cNvPr>
          <p:cNvSpPr txBox="1">
            <a:spLocks noChangeArrowheads="1"/>
          </p:cNvSpPr>
          <p:nvPr/>
        </p:nvSpPr>
        <p:spPr bwMode="auto">
          <a:xfrm>
            <a:off x="1523999" y="188913"/>
            <a:ext cx="9738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plynná fáze s příměsí kapalné a tuhé </a:t>
            </a:r>
          </a:p>
        </p:txBody>
      </p:sp>
      <p:sp>
        <p:nvSpPr>
          <p:cNvPr id="27651" name="AutoShape 3">
            <a:extLst>
              <a:ext uri="{FF2B5EF4-FFF2-40B4-BE49-F238E27FC236}">
                <a16:creationId xmlns:a16="http://schemas.microsoft.com/office/drawing/2014/main" id="{91F1E53F-E8C8-4104-A41D-B6069C2430F2}"/>
              </a:ext>
            </a:extLst>
          </p:cNvPr>
          <p:cNvSpPr>
            <a:spLocks noChangeArrowheads="1"/>
          </p:cNvSpPr>
          <p:nvPr/>
        </p:nvSpPr>
        <p:spPr bwMode="auto">
          <a:xfrm>
            <a:off x="1804988" y="3905249"/>
            <a:ext cx="4164012" cy="2206177"/>
          </a:xfrm>
          <a:prstGeom prst="wedgeRectCallout">
            <a:avLst>
              <a:gd name="adj1" fmla="val 41306"/>
              <a:gd name="adj2" fmla="val -100991"/>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000" dirty="0">
                <a:latin typeface="Arial" panose="020B0604020202020204" pitchFamily="34" charset="0"/>
                <a:cs typeface="Times New Roman" panose="02020603050405020304" pitchFamily="18" charset="0"/>
              </a:rPr>
              <a:t>Přirozené – </a:t>
            </a:r>
            <a:r>
              <a:rPr kumimoji="0" lang="cs-CZ" altLang="cs-CZ" sz="2000" dirty="0">
                <a:solidFill>
                  <a:srgbClr val="0000FF"/>
                </a:solidFill>
                <a:latin typeface="Arial" panose="020B0604020202020204" pitchFamily="34" charset="0"/>
                <a:cs typeface="Times New Roman" panose="02020603050405020304" pitchFamily="18" charset="0"/>
              </a:rPr>
              <a:t>produkty hoření meteoritů, kosmický prach, vulkanický popel, kouřové částice, prachové a vodní částice, krystalky mořských solí, pyl, malá semínka rostlin, bakterie, výtrusy, spóry</a:t>
            </a:r>
            <a:endParaRPr kumimoji="0" lang="cs-CZ" altLang="cs-CZ" sz="2000" b="0" dirty="0">
              <a:solidFill>
                <a:srgbClr val="0000FF"/>
              </a:solidFill>
              <a:latin typeface="Arial" panose="020B0604020202020204" pitchFamily="34" charset="0"/>
            </a:endParaRPr>
          </a:p>
        </p:txBody>
      </p:sp>
      <p:sp>
        <p:nvSpPr>
          <p:cNvPr id="27652" name="AutoShape 4">
            <a:extLst>
              <a:ext uri="{FF2B5EF4-FFF2-40B4-BE49-F238E27FC236}">
                <a16:creationId xmlns:a16="http://schemas.microsoft.com/office/drawing/2014/main" id="{55B7264E-BF23-4D4C-8407-A477E9DEAAD2}"/>
              </a:ext>
            </a:extLst>
          </p:cNvPr>
          <p:cNvSpPr>
            <a:spLocks noChangeArrowheads="1"/>
          </p:cNvSpPr>
          <p:nvPr/>
        </p:nvSpPr>
        <p:spPr bwMode="auto">
          <a:xfrm>
            <a:off x="6600826" y="4221164"/>
            <a:ext cx="3351213" cy="1010588"/>
          </a:xfrm>
          <a:prstGeom prst="wedgeRectCallout">
            <a:avLst>
              <a:gd name="adj1" fmla="val -50333"/>
              <a:gd name="adj2" fmla="val -187741"/>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000" dirty="0">
                <a:latin typeface="Arial" panose="020B0604020202020204" pitchFamily="34" charset="0"/>
                <a:cs typeface="Times New Roman" panose="02020603050405020304" pitchFamily="18" charset="0"/>
              </a:rPr>
              <a:t>Antropogenní</a:t>
            </a:r>
            <a:r>
              <a:rPr kumimoji="0" lang="cs-CZ" altLang="cs-CZ" sz="2000" dirty="0">
                <a:solidFill>
                  <a:srgbClr val="000000"/>
                </a:solidFill>
                <a:latin typeface="Arial" panose="020B0604020202020204" pitchFamily="34" charset="0"/>
                <a:cs typeface="Times New Roman" panose="02020603050405020304" pitchFamily="18" charset="0"/>
              </a:rPr>
              <a:t> </a:t>
            </a:r>
            <a:r>
              <a:rPr kumimoji="0" lang="cs-CZ" altLang="cs-CZ" sz="2000" dirty="0">
                <a:solidFill>
                  <a:srgbClr val="0000FF"/>
                </a:solidFill>
                <a:latin typeface="Arial" panose="020B0604020202020204" pitchFamily="34" charset="0"/>
                <a:cs typeface="Times New Roman" panose="02020603050405020304" pitchFamily="18" charset="0"/>
              </a:rPr>
              <a:t>– průmyslové, doprava, zemědělské</a:t>
            </a:r>
            <a:endParaRPr kumimoji="0" lang="cs-CZ" altLang="cs-CZ" sz="2000" b="0" dirty="0">
              <a:solidFill>
                <a:srgbClr val="0000FF"/>
              </a:solidFill>
              <a:latin typeface="Arial" panose="020B0604020202020204" pitchFamily="34" charset="0"/>
            </a:endParaRPr>
          </a:p>
        </p:txBody>
      </p:sp>
      <p:sp>
        <p:nvSpPr>
          <p:cNvPr id="27653" name="Rectangle 5">
            <a:extLst>
              <a:ext uri="{FF2B5EF4-FFF2-40B4-BE49-F238E27FC236}">
                <a16:creationId xmlns:a16="http://schemas.microsoft.com/office/drawing/2014/main" id="{FC1E6866-8B19-4B29-B317-99CC30D6474E}"/>
              </a:ext>
            </a:extLst>
          </p:cNvPr>
          <p:cNvSpPr>
            <a:spLocks noChangeArrowheads="1"/>
          </p:cNvSpPr>
          <p:nvPr/>
        </p:nvSpPr>
        <p:spPr bwMode="auto">
          <a:xfrm>
            <a:off x="4417623" y="2461656"/>
            <a:ext cx="3858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chemeClr val="tx2"/>
                </a:solidFill>
                <a:latin typeface="Arial" panose="020B0604020202020204" pitchFamily="34" charset="0"/>
                <a:cs typeface="Times New Roman" panose="02020603050405020304" pitchFamily="18" charset="0"/>
              </a:rPr>
              <a:t>Atmosférické aerosoly</a:t>
            </a:r>
            <a:endParaRPr kumimoji="0" lang="cs-CZ" altLang="cs-CZ" sz="2400" b="0" dirty="0">
              <a:solidFill>
                <a:schemeClr val="tx2"/>
              </a:solidFill>
              <a:latin typeface="Arial" panose="020B0604020202020204" pitchFamily="34" charset="0"/>
            </a:endParaRPr>
          </a:p>
        </p:txBody>
      </p:sp>
      <p:sp>
        <p:nvSpPr>
          <p:cNvPr id="27654" name="Rectangle 6">
            <a:extLst>
              <a:ext uri="{FF2B5EF4-FFF2-40B4-BE49-F238E27FC236}">
                <a16:creationId xmlns:a16="http://schemas.microsoft.com/office/drawing/2014/main" id="{59366B35-4F8D-4FFB-B1A6-41760368AF23}"/>
              </a:ext>
            </a:extLst>
          </p:cNvPr>
          <p:cNvSpPr>
            <a:spLocks noChangeArrowheads="1"/>
          </p:cNvSpPr>
          <p:nvPr/>
        </p:nvSpPr>
        <p:spPr bwMode="auto">
          <a:xfrm>
            <a:off x="1677123" y="2923321"/>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sp>
        <p:nvSpPr>
          <p:cNvPr id="27655" name="Text Box 13">
            <a:extLst>
              <a:ext uri="{FF2B5EF4-FFF2-40B4-BE49-F238E27FC236}">
                <a16:creationId xmlns:a16="http://schemas.microsoft.com/office/drawing/2014/main" id="{547D6941-C039-416A-A249-ED27886CE87E}"/>
              </a:ext>
            </a:extLst>
          </p:cNvPr>
          <p:cNvSpPr txBox="1">
            <a:spLocks noChangeArrowheads="1"/>
          </p:cNvSpPr>
          <p:nvPr/>
        </p:nvSpPr>
        <p:spPr bwMode="auto">
          <a:xfrm>
            <a:off x="1030147" y="981075"/>
            <a:ext cx="10437953" cy="15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tabLst>
                <a:tab pos="625475" algn="l"/>
              </a:tabLst>
              <a:defRPr kumimoji="1" sz="2800" b="1">
                <a:solidFill>
                  <a:srgbClr val="FF0000"/>
                </a:solidFill>
                <a:latin typeface="Garamond" panose="02020404030301010803" pitchFamily="18" charset="0"/>
              </a:defRPr>
            </a:lvl1pPr>
            <a:lvl2pPr marL="742950" indent="-285750" eaLnBrk="0" hangingPunct="0">
              <a:tabLst>
                <a:tab pos="625475" algn="l"/>
              </a:tabLst>
              <a:defRPr kumimoji="1" sz="2800" b="1">
                <a:solidFill>
                  <a:srgbClr val="FF0000"/>
                </a:solidFill>
                <a:latin typeface="Garamond" panose="02020404030301010803" pitchFamily="18" charset="0"/>
              </a:defRPr>
            </a:lvl2pPr>
            <a:lvl3pPr marL="1143000" indent="-228600" eaLnBrk="0" hangingPunct="0">
              <a:tabLst>
                <a:tab pos="625475" algn="l"/>
              </a:tabLst>
              <a:defRPr kumimoji="1" sz="2800" b="1">
                <a:solidFill>
                  <a:srgbClr val="FF0000"/>
                </a:solidFill>
                <a:latin typeface="Garamond" panose="02020404030301010803" pitchFamily="18" charset="0"/>
              </a:defRPr>
            </a:lvl3pPr>
            <a:lvl4pPr marL="1600200" indent="-228600" eaLnBrk="0" hangingPunct="0">
              <a:tabLst>
                <a:tab pos="625475" algn="l"/>
              </a:tabLst>
              <a:defRPr kumimoji="1" sz="2800" b="1">
                <a:solidFill>
                  <a:srgbClr val="FF0000"/>
                </a:solidFill>
                <a:latin typeface="Garamond" panose="02020404030301010803" pitchFamily="18" charset="0"/>
              </a:defRPr>
            </a:lvl4pPr>
            <a:lvl5pPr marL="2057400" indent="-228600" eaLnBrk="0" hangingPunct="0">
              <a:tabLst>
                <a:tab pos="625475"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rPr>
              <a:t>Definujeme-li obecně aerosol jako soustavu částic pevného nebo kapalného skupenství rozptýlených v plynném prostředí, potom atmosférickým aerosolem rozumíme všechny pevné a kapalné částečky vyskytující se v zemském ovzduší. </a:t>
            </a:r>
          </a:p>
        </p:txBody>
      </p:sp>
    </p:spTree>
    <p:extLst>
      <p:ext uri="{BB962C8B-B14F-4D97-AF65-F5344CB8AC3E}">
        <p14:creationId xmlns:p14="http://schemas.microsoft.com/office/powerpoint/2010/main" val="1827342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0DC8BF55-1479-44E1-8711-7D49E77AF8C8}"/>
              </a:ext>
            </a:extLst>
          </p:cNvPr>
          <p:cNvSpPr txBox="1">
            <a:spLocks noChangeArrowheads="1"/>
          </p:cNvSpPr>
          <p:nvPr/>
        </p:nvSpPr>
        <p:spPr bwMode="auto">
          <a:xfrm>
            <a:off x="937549" y="981076"/>
            <a:ext cx="9522489" cy="521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Sluneční spektrum</a:t>
            </a:r>
            <a:r>
              <a:rPr kumimoji="0" lang="cs-CZ" altLang="cs-CZ" sz="2400" dirty="0">
                <a:solidFill>
                  <a:srgbClr val="0000FF"/>
                </a:solidFill>
                <a:latin typeface="Arial" panose="020B0604020202020204" pitchFamily="34" charset="0"/>
              </a:rPr>
              <a:t> obvykle dělíme na tři základní oblasti a podle toho rozlišujeme:</a:t>
            </a:r>
          </a:p>
          <a:p>
            <a:pPr eaLnBrk="1" hangingPunct="1"/>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ultrafialové sluneční záření</a:t>
            </a:r>
            <a:r>
              <a:rPr kumimoji="0" lang="cs-CZ" altLang="cs-CZ" sz="2400" dirty="0">
                <a:solidFill>
                  <a:srgbClr val="0000FF"/>
                </a:solidFill>
                <a:latin typeface="Arial" panose="020B0604020202020204" pitchFamily="34" charset="0"/>
              </a:rPr>
              <a:t> s vlnovými délkami menšími než 400 nm, které energeticky tvoří před vstupem do zemské atmosféry asi 7 % celkového slunečního záření a je z velké části absorbováno atmosférickým ozonem ve stratosféře,</a:t>
            </a: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viditelné sluneční záření</a:t>
            </a:r>
            <a:r>
              <a:rPr kumimoji="0" lang="cs-CZ" altLang="cs-CZ" sz="2400" dirty="0">
                <a:solidFill>
                  <a:srgbClr val="0000FF"/>
                </a:solidFill>
                <a:latin typeface="Arial" panose="020B0604020202020204" pitchFamily="34" charset="0"/>
              </a:rPr>
              <a:t> s vlnovými délkami od 400 do 750 nm (asi 48 % celkového slunečního záření před vstupem do atmosféry) vytvářející spektrum barev od modré po červenou,</a:t>
            </a: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infračervené záření,</a:t>
            </a:r>
            <a:r>
              <a:rPr kumimoji="0" lang="cs-CZ" altLang="cs-CZ" sz="2400" dirty="0">
                <a:solidFill>
                  <a:srgbClr val="0000FF"/>
                </a:solidFill>
                <a:latin typeface="Arial" panose="020B0604020202020204" pitchFamily="34" charset="0"/>
              </a:rPr>
              <a:t> s vlnovými délkami většími než 750 nm, které před vstupem do atmosféry tvoří asi 45 % slunečního záření.</a:t>
            </a:r>
          </a:p>
        </p:txBody>
      </p:sp>
      <p:sp>
        <p:nvSpPr>
          <p:cNvPr id="31747" name="Text Box 10">
            <a:extLst>
              <a:ext uri="{FF2B5EF4-FFF2-40B4-BE49-F238E27FC236}">
                <a16:creationId xmlns:a16="http://schemas.microsoft.com/office/drawing/2014/main" id="{E72A8C39-C99A-4BFF-B278-9108B51F85B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Sluneční záření</a:t>
            </a:r>
          </a:p>
        </p:txBody>
      </p:sp>
    </p:spTree>
    <p:extLst>
      <p:ext uri="{BB962C8B-B14F-4D97-AF65-F5344CB8AC3E}">
        <p14:creationId xmlns:p14="http://schemas.microsoft.com/office/powerpoint/2010/main" val="2323986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99FFB0CC-57CE-4303-8820-D9AF244EA471}"/>
              </a:ext>
            </a:extLst>
          </p:cNvPr>
          <p:cNvSpPr>
            <a:spLocks noChangeArrowheads="1"/>
          </p:cNvSpPr>
          <p:nvPr/>
        </p:nvSpPr>
        <p:spPr bwMode="auto">
          <a:xfrm>
            <a:off x="1703388" y="1052514"/>
            <a:ext cx="41767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377825" indent="-37782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cs typeface="Times New Roman" panose="02020603050405020304" pitchFamily="18" charset="0"/>
              </a:rPr>
              <a:t>Interakce světla s částicemi</a:t>
            </a:r>
            <a:endParaRPr lang="en-US" altLang="cs-CZ" sz="2400" dirty="0">
              <a:latin typeface="Arial" panose="020B0604020202020204" pitchFamily="34" charset="0"/>
              <a:cs typeface="Times New Roman" panose="02020603050405020304" pitchFamily="18" charset="0"/>
            </a:endParaRPr>
          </a:p>
          <a:p>
            <a:r>
              <a:rPr lang="cs-CZ" altLang="cs-CZ" sz="2400" dirty="0">
                <a:latin typeface="Arial" panose="020B0604020202020204" pitchFamily="34" charset="0"/>
                <a:cs typeface="Times New Roman" panose="02020603050405020304" pitchFamily="18" charset="0"/>
              </a:rPr>
              <a:t>Efektivita rozptylu</a:t>
            </a:r>
            <a:r>
              <a:rPr lang="en-US" altLang="cs-CZ" sz="2400" dirty="0">
                <a:latin typeface="Arial" panose="020B0604020202020204" pitchFamily="34" charset="0"/>
                <a:cs typeface="Times New Roman" panose="02020603050405020304" pitchFamily="18" charset="0"/>
              </a:rPr>
              <a:t> </a:t>
            </a:r>
          </a:p>
        </p:txBody>
      </p:sp>
      <p:pic>
        <p:nvPicPr>
          <p:cNvPr id="29699" name="Picture 4">
            <a:extLst>
              <a:ext uri="{FF2B5EF4-FFF2-40B4-BE49-F238E27FC236}">
                <a16:creationId xmlns:a16="http://schemas.microsoft.com/office/drawing/2014/main" id="{2CA197F9-8FB6-4494-826A-4F78A9FA9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916114"/>
            <a:ext cx="8610600" cy="3705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9700" name="Text Box 11">
            <a:extLst>
              <a:ext uri="{FF2B5EF4-FFF2-40B4-BE49-F238E27FC236}">
                <a16:creationId xmlns:a16="http://schemas.microsoft.com/office/drawing/2014/main" id="{6C2A4C76-627E-4D9C-96F3-88660DF58C4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Podstata světla</a:t>
            </a:r>
          </a:p>
        </p:txBody>
      </p:sp>
    </p:spTree>
    <p:extLst>
      <p:ext uri="{BB962C8B-B14F-4D97-AF65-F5344CB8AC3E}">
        <p14:creationId xmlns:p14="http://schemas.microsoft.com/office/powerpoint/2010/main" val="1306937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EE3C50F8-FD95-4210-B548-3B41B8383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981075"/>
            <a:ext cx="4375150" cy="5111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8675" name="Text Box 10">
            <a:extLst>
              <a:ext uri="{FF2B5EF4-FFF2-40B4-BE49-F238E27FC236}">
                <a16:creationId xmlns:a16="http://schemas.microsoft.com/office/drawing/2014/main" id="{D4E77169-2AAC-495C-B28A-CE91B8DB638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Absorpce slunečního záření v atmosféře</a:t>
            </a:r>
          </a:p>
        </p:txBody>
      </p:sp>
    </p:spTree>
    <p:extLst>
      <p:ext uri="{BB962C8B-B14F-4D97-AF65-F5344CB8AC3E}">
        <p14:creationId xmlns:p14="http://schemas.microsoft.com/office/powerpoint/2010/main" val="39159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8">
            <a:extLst>
              <a:ext uri="{FF2B5EF4-FFF2-40B4-BE49-F238E27FC236}">
                <a16:creationId xmlns:a16="http://schemas.microsoft.com/office/drawing/2014/main" id="{D6BFDC19-610C-455D-BBA9-87AFB0B09EFE}"/>
              </a:ext>
            </a:extLst>
          </p:cNvPr>
          <p:cNvSpPr txBox="1">
            <a:spLocks noChangeArrowheads="1"/>
          </p:cNvSpPr>
          <p:nvPr/>
        </p:nvSpPr>
        <p:spPr bwMode="auto">
          <a:xfrm>
            <a:off x="1703388" y="1125538"/>
            <a:ext cx="8756650" cy="410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Spektrum ultrafialového (UV)</a:t>
            </a:r>
            <a:r>
              <a:rPr kumimoji="0" lang="cs-CZ" altLang="cs-CZ" sz="2400" dirty="0">
                <a:solidFill>
                  <a:srgbClr val="0000FF"/>
                </a:solidFill>
                <a:latin typeface="Arial" panose="020B0604020202020204" pitchFamily="34" charset="0"/>
              </a:rPr>
              <a:t> záření se podrobněji dělí na tzv. </a:t>
            </a:r>
            <a:r>
              <a:rPr kumimoji="0" lang="cs-CZ" altLang="cs-CZ" sz="2400" dirty="0">
                <a:latin typeface="Arial" panose="020B0604020202020204" pitchFamily="34" charset="0"/>
              </a:rPr>
              <a:t>vzdálenou (dalekou) oblast</a:t>
            </a:r>
            <a:r>
              <a:rPr kumimoji="0" lang="cs-CZ" altLang="cs-CZ" sz="2400" dirty="0">
                <a:solidFill>
                  <a:srgbClr val="0000FF"/>
                </a:solidFill>
                <a:latin typeface="Arial" panose="020B0604020202020204" pitchFamily="34" charset="0"/>
              </a:rPr>
              <a:t> s vlnovými délkami λ menšími než 200 nm, a dále na  </a:t>
            </a:r>
            <a:r>
              <a:rPr kumimoji="0" lang="cs-CZ" altLang="cs-CZ" sz="2400" dirty="0">
                <a:latin typeface="Arial" panose="020B0604020202020204" pitchFamily="34" charset="0"/>
              </a:rPr>
              <a:t>pásy  C</a:t>
            </a:r>
            <a:r>
              <a:rPr kumimoji="0" lang="cs-CZ" altLang="cs-CZ" sz="2400" dirty="0">
                <a:solidFill>
                  <a:srgbClr val="0000FF"/>
                </a:solidFill>
                <a:latin typeface="Arial" panose="020B0604020202020204" pitchFamily="34" charset="0"/>
              </a:rPr>
              <a:t>  (200 &lt;  λ  &lt; 280 nm), </a:t>
            </a:r>
            <a:r>
              <a:rPr kumimoji="0" lang="cs-CZ" altLang="cs-CZ" sz="2400" dirty="0">
                <a:latin typeface="Arial" panose="020B0604020202020204" pitchFamily="34" charset="0"/>
              </a:rPr>
              <a:t>B</a:t>
            </a:r>
            <a:r>
              <a:rPr kumimoji="0" lang="cs-CZ" altLang="cs-CZ" sz="2400" dirty="0">
                <a:solidFill>
                  <a:srgbClr val="0000FF"/>
                </a:solidFill>
                <a:latin typeface="Arial" panose="020B0604020202020204" pitchFamily="34" charset="0"/>
              </a:rPr>
              <a:t> (280 &lt;  λ &lt; 315 nm) a </a:t>
            </a:r>
            <a:r>
              <a:rPr kumimoji="0" lang="cs-CZ" altLang="cs-CZ" sz="2400" dirty="0">
                <a:latin typeface="Arial" panose="020B0604020202020204" pitchFamily="34" charset="0"/>
              </a:rPr>
              <a:t>A</a:t>
            </a:r>
            <a:r>
              <a:rPr kumimoji="0" lang="cs-CZ" altLang="cs-CZ" sz="2400" dirty="0">
                <a:solidFill>
                  <a:srgbClr val="0000FF"/>
                </a:solidFill>
                <a:latin typeface="Arial" panose="020B0604020202020204" pitchFamily="34" charset="0"/>
              </a:rPr>
              <a:t> (315 &lt;  λ  &lt; 400 nm). </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V současné době se věnuje velká pozornost měření toků biologicky aktivního UV záření v oblasti pásu B, neboť v oblasti vlnových délek kolem 290 nm leží práh, od nějž směrem dolů jsou vlnové délky slunečního záření již úplně absorbovány stratosférickým ozonem a k zemskému povrchu vůbec nepronikají. </a:t>
            </a:r>
          </a:p>
        </p:txBody>
      </p:sp>
      <p:sp>
        <p:nvSpPr>
          <p:cNvPr id="32771" name="Text Box 10">
            <a:extLst>
              <a:ext uri="{FF2B5EF4-FFF2-40B4-BE49-F238E27FC236}">
                <a16:creationId xmlns:a16="http://schemas.microsoft.com/office/drawing/2014/main" id="{C9606638-3C9F-4DBF-A4F5-FCF06B4870E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Sluneční záření</a:t>
            </a:r>
          </a:p>
        </p:txBody>
      </p:sp>
    </p:spTree>
    <p:extLst>
      <p:ext uri="{BB962C8B-B14F-4D97-AF65-F5344CB8AC3E}">
        <p14:creationId xmlns:p14="http://schemas.microsoft.com/office/powerpoint/2010/main" val="2272402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3B4AE581-E326-423C-B9F1-9E65FAC6E772}"/>
              </a:ext>
            </a:extLst>
          </p:cNvPr>
          <p:cNvSpPr txBox="1">
            <a:spLocks noChangeArrowheads="1"/>
          </p:cNvSpPr>
          <p:nvPr/>
        </p:nvSpPr>
        <p:spPr bwMode="auto">
          <a:xfrm>
            <a:off x="1109272" y="941389"/>
            <a:ext cx="942220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Teplota</a:t>
            </a:r>
            <a:r>
              <a:rPr kumimoji="0" lang="cs-CZ" altLang="cs-CZ" sz="2400" dirty="0">
                <a:solidFill>
                  <a:srgbClr val="0000FF"/>
                </a:solidFill>
                <a:latin typeface="Arial" panose="020B0604020202020204" pitchFamily="34" charset="0"/>
              </a:rPr>
              <a:t> – termodynamická veličina, která udává stav termodynamické rovnováhy objektu.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Může existovat stav:</a:t>
            </a:r>
          </a:p>
          <a:p>
            <a:pPr eaLnBrk="1" hangingPunct="1"/>
            <a:endParaRPr kumimoji="0" lang="cs-CZ" altLang="cs-CZ" sz="2400" dirty="0">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rovnovážný</a:t>
            </a:r>
            <a:r>
              <a:rPr kumimoji="0" lang="cs-CZ" altLang="cs-CZ" sz="2400" dirty="0">
                <a:solidFill>
                  <a:srgbClr val="0000FF"/>
                </a:solidFill>
                <a:latin typeface="Arial" panose="020B0604020202020204" pitchFamily="34" charset="0"/>
              </a:rPr>
              <a:t> – těleso se nachází v termodynamické rovnováze tehdy, je-li tepelně izolováno od okolního prostředí, nebo je-li bilance tepla na povrchu tělesa rovnovážná v případě, že se výdej a příjem tepla rovnají – pak se teplota nemění,</a:t>
            </a:r>
          </a:p>
          <a:p>
            <a:pPr eaLnBrk="1" hangingPunct="1">
              <a:buSzPct val="75000"/>
              <a:buFont typeface="Wingdings" panose="05000000000000000000" pitchFamily="2" charset="2"/>
              <a:buNone/>
            </a:pPr>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nerovnovážný</a:t>
            </a:r>
            <a:r>
              <a:rPr kumimoji="0" lang="cs-CZ" altLang="cs-CZ" sz="2400" dirty="0">
                <a:solidFill>
                  <a:srgbClr val="0000FF"/>
                </a:solidFill>
                <a:latin typeface="Arial" panose="020B0604020202020204" pitchFamily="34" charset="0"/>
              </a:rPr>
              <a:t> – těleso se nachází v tepelně vodivém prostředí nebo ve spojení s ním, takže pak převod  energie probíhá od tělesa s vyšší T k tělesu s teplotou nižší.</a:t>
            </a:r>
          </a:p>
          <a:p>
            <a:pPr eaLnBrk="1" hangingPunct="1"/>
            <a:endParaRPr kumimoji="0" lang="cs-CZ" altLang="cs-CZ" sz="2400" dirty="0">
              <a:solidFill>
                <a:srgbClr val="0000FF"/>
              </a:solidFill>
              <a:latin typeface="Arial" panose="020B0604020202020204" pitchFamily="34" charset="0"/>
            </a:endParaRPr>
          </a:p>
        </p:txBody>
      </p:sp>
      <p:sp>
        <p:nvSpPr>
          <p:cNvPr id="33795" name="Text Box 3">
            <a:extLst>
              <a:ext uri="{FF2B5EF4-FFF2-40B4-BE49-F238E27FC236}">
                <a16:creationId xmlns:a16="http://schemas.microsoft.com/office/drawing/2014/main" id="{5AAF9877-2159-4DEF-90E6-77870226A48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Teplota</a:t>
            </a:r>
          </a:p>
        </p:txBody>
      </p:sp>
    </p:spTree>
    <p:extLst>
      <p:ext uri="{BB962C8B-B14F-4D97-AF65-F5344CB8AC3E}">
        <p14:creationId xmlns:p14="http://schemas.microsoft.com/office/powerpoint/2010/main" val="1712450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410115D9-4BCB-428B-A213-3C87797C8353}"/>
              </a:ext>
            </a:extLst>
          </p:cNvPr>
          <p:cNvSpPr txBox="1">
            <a:spLocks noChangeArrowheads="1"/>
          </p:cNvSpPr>
          <p:nvPr/>
        </p:nvSpPr>
        <p:spPr bwMode="auto">
          <a:xfrm>
            <a:off x="1703389" y="1052513"/>
            <a:ext cx="86264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Teplota vzduchu</a:t>
            </a:r>
            <a:r>
              <a:rPr kumimoji="0" lang="cs-CZ" altLang="cs-CZ" sz="2400" dirty="0">
                <a:solidFill>
                  <a:srgbClr val="0000FF"/>
                </a:solidFill>
                <a:latin typeface="Arial" panose="020B0604020202020204" pitchFamily="34" charset="0"/>
              </a:rPr>
              <a:t> je ovlivněna především energií předávanou do ovzduší z aktivních povrchů následujícími způsoby:</a:t>
            </a:r>
          </a:p>
          <a:p>
            <a:pPr eaLnBrk="1" hangingPunct="1"/>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molekulárním vedením,</a:t>
            </a:r>
          </a:p>
          <a:p>
            <a:pPr eaLnBrk="1" hangingPunct="1">
              <a:buSzPct val="75000"/>
              <a:buFont typeface="Wingdings" panose="05000000000000000000" pitchFamily="2" charset="2"/>
              <a:buNone/>
            </a:pPr>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konvekcí a turbulencí (pohybem vzduchu),</a:t>
            </a:r>
          </a:p>
          <a:p>
            <a:pPr eaLnBrk="1" hangingPunct="1">
              <a:buSzPct val="75000"/>
              <a:buFont typeface="Wingdings" panose="05000000000000000000" pitchFamily="2" charset="2"/>
              <a:buNone/>
            </a:pPr>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přenosem tepla uvolňovaného při fázových změnách vody,</a:t>
            </a:r>
          </a:p>
          <a:p>
            <a:pPr eaLnBrk="1" hangingPunct="1">
              <a:buSzPct val="75000"/>
              <a:buFont typeface="Wingdings" panose="05000000000000000000" pitchFamily="2" charset="2"/>
              <a:buNone/>
            </a:pPr>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dlouhovlnnou radiací.</a:t>
            </a:r>
          </a:p>
          <a:p>
            <a:pPr eaLnBrk="1" hangingPunct="1">
              <a:spcBef>
                <a:spcPct val="50000"/>
              </a:spcBef>
            </a:pPr>
            <a:endParaRPr kumimoji="0" lang="cs-CZ" altLang="cs-CZ" sz="2400" b="0" dirty="0">
              <a:solidFill>
                <a:srgbClr val="0000FF"/>
              </a:solidFill>
              <a:latin typeface="Arial" panose="020B0604020202020204" pitchFamily="34" charset="0"/>
            </a:endParaRPr>
          </a:p>
        </p:txBody>
      </p:sp>
      <p:sp>
        <p:nvSpPr>
          <p:cNvPr id="35843" name="Text Box 10">
            <a:extLst>
              <a:ext uri="{FF2B5EF4-FFF2-40B4-BE49-F238E27FC236}">
                <a16:creationId xmlns:a16="http://schemas.microsoft.com/office/drawing/2014/main" id="{E047320B-04ED-4EEF-9FCC-9BFF1CD8247C}"/>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Teplota vzduchu</a:t>
            </a:r>
          </a:p>
        </p:txBody>
      </p:sp>
    </p:spTree>
    <p:extLst>
      <p:ext uri="{BB962C8B-B14F-4D97-AF65-F5344CB8AC3E}">
        <p14:creationId xmlns:p14="http://schemas.microsoft.com/office/powerpoint/2010/main" val="3422146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a:extLst>
              <a:ext uri="{FF2B5EF4-FFF2-40B4-BE49-F238E27FC236}">
                <a16:creationId xmlns:a16="http://schemas.microsoft.com/office/drawing/2014/main" id="{BF721BC4-252C-4A9A-81BA-02C7FBAC51F5}"/>
              </a:ext>
            </a:extLst>
          </p:cNvPr>
          <p:cNvSpPr txBox="1">
            <a:spLocks noChangeArrowheads="1"/>
          </p:cNvSpPr>
          <p:nvPr/>
        </p:nvSpPr>
        <p:spPr bwMode="auto">
          <a:xfrm>
            <a:off x="7104063" y="0"/>
            <a:ext cx="3563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2800" dirty="0">
                <a:latin typeface="Arial" panose="020B0604020202020204" pitchFamily="34" charset="0"/>
              </a:rPr>
              <a:t>Teplotní stratifikace atmosféry</a:t>
            </a:r>
          </a:p>
        </p:txBody>
      </p:sp>
      <p:sp>
        <p:nvSpPr>
          <p:cNvPr id="36867" name="Rectangle 4">
            <a:extLst>
              <a:ext uri="{FF2B5EF4-FFF2-40B4-BE49-F238E27FC236}">
                <a16:creationId xmlns:a16="http://schemas.microsoft.com/office/drawing/2014/main" id="{657D80AC-1C5C-4B77-B038-1A6E3A2EC045}"/>
              </a:ext>
            </a:extLst>
          </p:cNvPr>
          <p:cNvSpPr>
            <a:spLocks noChangeArrowheads="1"/>
          </p:cNvSpPr>
          <p:nvPr/>
        </p:nvSpPr>
        <p:spPr bwMode="auto">
          <a:xfrm>
            <a:off x="7032626" y="1277372"/>
            <a:ext cx="503976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625475" indent="-534988"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Struktura a vývoj atmosféry:</a:t>
            </a:r>
            <a:endParaRPr kumimoji="0" lang="en-US" altLang="cs-CZ" sz="2400" dirty="0">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troposféra</a:t>
            </a:r>
            <a:endParaRPr kumimoji="0" lang="en-US"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stratosféra</a:t>
            </a:r>
            <a:endParaRPr kumimoji="0" lang="en-US"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mesosféra</a:t>
            </a:r>
            <a:endParaRPr kumimoji="0" lang="en-US"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Termosféra</a:t>
            </a:r>
          </a:p>
          <a:p>
            <a:pPr eaLnBrk="1" hangingPunct="1">
              <a:buSzPct val="75000"/>
            </a:pPr>
            <a:r>
              <a:rPr lang="cs-CZ" altLang="cs-CZ" sz="2400" dirty="0">
                <a:latin typeface="Arial" panose="020B0604020202020204" pitchFamily="34" charset="0"/>
              </a:rPr>
              <a:t>Teplota v atmosféře </a:t>
            </a:r>
            <a:r>
              <a:rPr lang="cs-CZ" altLang="cs-CZ" sz="2400" dirty="0">
                <a:solidFill>
                  <a:srgbClr val="0000FF"/>
                </a:solidFill>
                <a:latin typeface="Arial" panose="020B0604020202020204" pitchFamily="34" charset="0"/>
              </a:rPr>
              <a:t>je komplikovanou </a:t>
            </a:r>
            <a:r>
              <a:rPr lang="cs-CZ" altLang="cs-CZ" sz="2400" dirty="0">
                <a:latin typeface="Arial" panose="020B0604020202020204" pitchFamily="34" charset="0"/>
              </a:rPr>
              <a:t>funkcí výšky. </a:t>
            </a:r>
            <a:endParaRPr kumimoji="0" lang="cs-CZ" altLang="cs-CZ" sz="2400" dirty="0">
              <a:solidFill>
                <a:srgbClr val="0000FF"/>
              </a:solidFill>
              <a:latin typeface="Arial" panose="020B0604020202020204" pitchFamily="34" charset="0"/>
            </a:endParaRPr>
          </a:p>
        </p:txBody>
      </p:sp>
      <p:sp>
        <p:nvSpPr>
          <p:cNvPr id="36868" name="Picture 13">
            <a:extLst>
              <a:ext uri="{FF2B5EF4-FFF2-40B4-BE49-F238E27FC236}">
                <a16:creationId xmlns:a16="http://schemas.microsoft.com/office/drawing/2014/main" id="{CD56A3DF-48CD-40D0-949D-5F2571790FFD}"/>
              </a:ext>
            </a:extLst>
          </p:cNvPr>
          <p:cNvSpPr>
            <a:spLocks noChangeAspect="1" noChangeArrowheads="1"/>
          </p:cNvSpPr>
          <p:nvPr/>
        </p:nvSpPr>
        <p:spPr bwMode="auto">
          <a:xfrm>
            <a:off x="1524001" y="0"/>
            <a:ext cx="552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pic>
        <p:nvPicPr>
          <p:cNvPr id="36869" name="Picture 4">
            <a:extLst>
              <a:ext uri="{FF2B5EF4-FFF2-40B4-BE49-F238E27FC236}">
                <a16:creationId xmlns:a16="http://schemas.microsoft.com/office/drawing/2014/main" id="{43F19740-3461-4E56-BF3A-63B3EA543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5495925"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6870" name="Text Box 5">
            <a:extLst>
              <a:ext uri="{FF2B5EF4-FFF2-40B4-BE49-F238E27FC236}">
                <a16:creationId xmlns:a16="http://schemas.microsoft.com/office/drawing/2014/main" id="{38617C17-1B86-4B08-8F36-D82D447F18C3}"/>
              </a:ext>
            </a:extLst>
          </p:cNvPr>
          <p:cNvSpPr txBox="1">
            <a:spLocks noChangeArrowheads="1"/>
          </p:cNvSpPr>
          <p:nvPr/>
        </p:nvSpPr>
        <p:spPr bwMode="auto">
          <a:xfrm>
            <a:off x="7175501" y="4292601"/>
            <a:ext cx="36931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GB" altLang="cs-CZ" sz="1000" dirty="0">
                <a:solidFill>
                  <a:srgbClr val="0000FF"/>
                </a:solidFill>
                <a:latin typeface="Arial" panose="020B0604020202020204" pitchFamily="34" charset="0"/>
              </a:rPr>
              <a:t>The temperature structure of the atmosphere. Temperatures show a complex dependence on</a:t>
            </a:r>
          </a:p>
          <a:p>
            <a:pPr eaLnBrk="1" hangingPunct="1"/>
            <a:r>
              <a:rPr lang="en-GB" altLang="cs-CZ" sz="1000" dirty="0">
                <a:solidFill>
                  <a:srgbClr val="0000FF"/>
                </a:solidFill>
                <a:latin typeface="Arial" panose="020B0604020202020204" pitchFamily="34" charset="0"/>
              </a:rPr>
              <a:t>altitude, decreasing with altitude at some heights but increasing at others. The turning points of</a:t>
            </a:r>
            <a:r>
              <a:rPr lang="cs-CZ" altLang="cs-CZ" sz="1000" dirty="0">
                <a:solidFill>
                  <a:srgbClr val="0000FF"/>
                </a:solidFill>
                <a:latin typeface="Arial" panose="020B0604020202020204" pitchFamily="34" charset="0"/>
              </a:rPr>
              <a:t> </a:t>
            </a:r>
            <a:r>
              <a:rPr lang="en-GB" altLang="cs-CZ" sz="1000" dirty="0">
                <a:solidFill>
                  <a:srgbClr val="0000FF"/>
                </a:solidFill>
                <a:latin typeface="Arial" panose="020B0604020202020204" pitchFamily="34" charset="0"/>
              </a:rPr>
              <a:t>the temperature gradient mark the boundaries between regions of the atmosphere. The diagram</a:t>
            </a:r>
            <a:r>
              <a:rPr lang="cs-CZ" altLang="cs-CZ" sz="1000" dirty="0">
                <a:solidFill>
                  <a:srgbClr val="0000FF"/>
                </a:solidFill>
                <a:latin typeface="Arial" panose="020B0604020202020204" pitchFamily="34" charset="0"/>
              </a:rPr>
              <a:t> </a:t>
            </a:r>
            <a:r>
              <a:rPr lang="en-GB" altLang="cs-CZ" sz="1000" dirty="0">
                <a:solidFill>
                  <a:srgbClr val="0000FF"/>
                </a:solidFill>
                <a:latin typeface="Arial" panose="020B0604020202020204" pitchFamily="34" charset="0"/>
              </a:rPr>
              <a:t>indicates the clouds and other features found at different altitudes. The right-hand ordinate scale</a:t>
            </a:r>
            <a:r>
              <a:rPr lang="cs-CZ" altLang="cs-CZ" sz="1000" dirty="0">
                <a:solidFill>
                  <a:srgbClr val="0000FF"/>
                </a:solidFill>
                <a:latin typeface="Arial" panose="020B0604020202020204" pitchFamily="34" charset="0"/>
              </a:rPr>
              <a:t> </a:t>
            </a:r>
            <a:r>
              <a:rPr lang="en-GB" altLang="cs-CZ" sz="1000" dirty="0">
                <a:solidFill>
                  <a:srgbClr val="0000FF"/>
                </a:solidFill>
                <a:latin typeface="Arial" panose="020B0604020202020204" pitchFamily="34" charset="0"/>
              </a:rPr>
              <a:t>shows both the pressure and the mean free path (l) corresponding to the left-hand altitude</a:t>
            </a:r>
            <a:r>
              <a:rPr lang="cs-CZ" altLang="cs-CZ" sz="1000" dirty="0">
                <a:solidFill>
                  <a:srgbClr val="0000FF"/>
                </a:solidFill>
                <a:latin typeface="Arial" panose="020B0604020202020204" pitchFamily="34" charset="0"/>
              </a:rPr>
              <a:t> </a:t>
            </a:r>
            <a:r>
              <a:rPr lang="en-GB" altLang="cs-CZ" sz="1000" dirty="0">
                <a:solidFill>
                  <a:srgbClr val="0000FF"/>
                </a:solidFill>
                <a:latin typeface="Arial" panose="020B0604020202020204" pitchFamily="34" charset="0"/>
              </a:rPr>
              <a:t>scales. This version of the figure was constructed in 2009 by Dr P. Biggs, who kindly gave</a:t>
            </a:r>
            <a:r>
              <a:rPr lang="cs-CZ" altLang="cs-CZ" sz="1000" dirty="0">
                <a:solidFill>
                  <a:srgbClr val="0000FF"/>
                </a:solidFill>
                <a:latin typeface="Arial" panose="020B0604020202020204" pitchFamily="34" charset="0"/>
              </a:rPr>
              <a:t> </a:t>
            </a:r>
            <a:r>
              <a:rPr lang="en-GB" altLang="cs-CZ" sz="1000" dirty="0">
                <a:solidFill>
                  <a:srgbClr val="0000FF"/>
                </a:solidFill>
                <a:latin typeface="Arial" panose="020B0604020202020204" pitchFamily="34" charset="0"/>
              </a:rPr>
              <a:t>permission for its use here.</a:t>
            </a:r>
          </a:p>
        </p:txBody>
      </p:sp>
    </p:spTree>
    <p:extLst>
      <p:ext uri="{BB962C8B-B14F-4D97-AF65-F5344CB8AC3E}">
        <p14:creationId xmlns:p14="http://schemas.microsoft.com/office/powerpoint/2010/main" val="2411301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mih4-1">
            <a:extLst>
              <a:ext uri="{FF2B5EF4-FFF2-40B4-BE49-F238E27FC236}">
                <a16:creationId xmlns:a16="http://schemas.microsoft.com/office/drawing/2014/main" id="{90F74886-A3A2-4272-8892-F7099CE7E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1" y="981075"/>
            <a:ext cx="5459413" cy="5549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891" name="Rectangle 5">
            <a:extLst>
              <a:ext uri="{FF2B5EF4-FFF2-40B4-BE49-F238E27FC236}">
                <a16:creationId xmlns:a16="http://schemas.microsoft.com/office/drawing/2014/main" id="{A3BBB278-E27E-481A-A66A-649002AD8792}"/>
              </a:ext>
            </a:extLst>
          </p:cNvPr>
          <p:cNvSpPr>
            <a:spLocks noChangeArrowheads="1"/>
          </p:cNvSpPr>
          <p:nvPr/>
        </p:nvSpPr>
        <p:spPr bwMode="auto">
          <a:xfrm>
            <a:off x="410817" y="990600"/>
            <a:ext cx="435996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20000"/>
              </a:spcBef>
            </a:pPr>
            <a:r>
              <a:rPr lang="cs-CZ" altLang="cs-CZ" sz="2000" dirty="0">
                <a:solidFill>
                  <a:srgbClr val="0000FF"/>
                </a:solidFill>
                <a:latin typeface="Arial" panose="020B0604020202020204" pitchFamily="34" charset="0"/>
              </a:rPr>
              <a:t>  Troposféra a stratosféra obsahují </a:t>
            </a:r>
            <a:r>
              <a:rPr lang="cs-CZ" altLang="cs-CZ" sz="2000" dirty="0">
                <a:latin typeface="Arial" panose="020B0604020202020204" pitchFamily="34" charset="0"/>
              </a:rPr>
              <a:t>99,9% hmoty atmosféry, 75% je v troposféře. </a:t>
            </a:r>
          </a:p>
          <a:p>
            <a:pPr>
              <a:spcBef>
                <a:spcPct val="20000"/>
              </a:spcBef>
            </a:pPr>
            <a:r>
              <a:rPr lang="cs-CZ" altLang="cs-CZ" sz="2000" dirty="0">
                <a:solidFill>
                  <a:srgbClr val="0000FF"/>
                </a:solidFill>
                <a:latin typeface="Arial" panose="020B0604020202020204" pitchFamily="34" charset="0"/>
              </a:rPr>
              <a:t>Mezi jednotlivými vrstvami atmosféry dochází vzhledem k teplotním inverzím jen k </a:t>
            </a:r>
            <a:r>
              <a:rPr lang="cs-CZ" altLang="cs-CZ" sz="2000" dirty="0">
                <a:latin typeface="Arial" panose="020B0604020202020204" pitchFamily="34" charset="0"/>
              </a:rPr>
              <a:t>omezenému míšení. </a:t>
            </a:r>
          </a:p>
          <a:p>
            <a:pPr>
              <a:spcBef>
                <a:spcPct val="20000"/>
              </a:spcBef>
            </a:pPr>
            <a:r>
              <a:rPr lang="cs-CZ" altLang="cs-CZ" sz="2000" dirty="0">
                <a:solidFill>
                  <a:srgbClr val="0000FF"/>
                </a:solidFill>
                <a:latin typeface="Arial" panose="020B0604020202020204" pitchFamily="34" charset="0"/>
              </a:rPr>
              <a:t>Ve výškách kolem 100 km dochází k </a:t>
            </a:r>
            <a:r>
              <a:rPr lang="cs-CZ" altLang="cs-CZ" sz="2000" dirty="0">
                <a:latin typeface="Arial" panose="020B0604020202020204" pitchFamily="34" charset="0"/>
              </a:rPr>
              <a:t>intenzivní fotodisociaci kyslíku </a:t>
            </a:r>
            <a:r>
              <a:rPr lang="cs-CZ" altLang="cs-CZ" sz="2000" dirty="0">
                <a:solidFill>
                  <a:srgbClr val="0000FF"/>
                </a:solidFill>
                <a:latin typeface="Arial" panose="020B0604020202020204" pitchFamily="34" charset="0"/>
              </a:rPr>
              <a:t>na kyslíkové radikály:</a:t>
            </a:r>
          </a:p>
          <a:p>
            <a:pPr>
              <a:spcBef>
                <a:spcPct val="20000"/>
              </a:spcBef>
            </a:pPr>
            <a:r>
              <a:rPr lang="cs-CZ" altLang="cs-CZ" sz="2400" dirty="0">
                <a:solidFill>
                  <a:srgbClr val="0000FF"/>
                </a:solidFill>
                <a:latin typeface="Arial" panose="020B0604020202020204" pitchFamily="34" charset="0"/>
              </a:rPr>
              <a:t>      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 h</a:t>
            </a:r>
            <a:r>
              <a:rPr lang="cs-CZ" altLang="cs-CZ" sz="2400" dirty="0">
                <a:solidFill>
                  <a:srgbClr val="0000FF"/>
                </a:solidFill>
                <a:latin typeface="Symbol" panose="05050102010706020507" pitchFamily="18" charset="2"/>
                <a:sym typeface="Mathematica1"/>
              </a:rPr>
              <a:t>n</a:t>
            </a:r>
            <a:r>
              <a:rPr lang="cs-CZ" altLang="cs-CZ" sz="2400" dirty="0">
                <a:solidFill>
                  <a:srgbClr val="0000FF"/>
                </a:solidFill>
                <a:latin typeface="Arial" panose="020B0604020202020204" pitchFamily="34" charset="0"/>
              </a:rPr>
              <a:t> </a:t>
            </a:r>
            <a:r>
              <a:rPr lang="cs-CZ" altLang="cs-CZ" sz="2400" dirty="0">
                <a:solidFill>
                  <a:srgbClr val="0000FF"/>
                </a:solidFill>
                <a:latin typeface="Arial" panose="020B0604020202020204" pitchFamily="34" charset="0"/>
                <a:sym typeface="Symbol" panose="05050102010706020507" pitchFamily="18" charset="2"/>
              </a:rPr>
              <a:t> 2 O</a:t>
            </a:r>
            <a:endParaRPr lang="en-US" altLang="cs-CZ" sz="2400" dirty="0">
              <a:solidFill>
                <a:srgbClr val="0000FF"/>
              </a:solidFill>
              <a:latin typeface="Arial" panose="020B0604020202020204" pitchFamily="34" charset="0"/>
              <a:sym typeface="Symbol" panose="05050102010706020507" pitchFamily="18" charset="2"/>
            </a:endParaRPr>
          </a:p>
        </p:txBody>
      </p:sp>
      <p:sp>
        <p:nvSpPr>
          <p:cNvPr id="37892" name="Text Box 3">
            <a:extLst>
              <a:ext uri="{FF2B5EF4-FFF2-40B4-BE49-F238E27FC236}">
                <a16:creationId xmlns:a16="http://schemas.microsoft.com/office/drawing/2014/main" id="{453FAA17-28AE-420F-9B34-0760824E35D8}"/>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Stratifikace atmosféry</a:t>
            </a:r>
          </a:p>
        </p:txBody>
      </p:sp>
    </p:spTree>
    <p:extLst>
      <p:ext uri="{BB962C8B-B14F-4D97-AF65-F5344CB8AC3E}">
        <p14:creationId xmlns:p14="http://schemas.microsoft.com/office/powerpoint/2010/main" val="3354504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a:extLst>
              <a:ext uri="{FF2B5EF4-FFF2-40B4-BE49-F238E27FC236}">
                <a16:creationId xmlns:a16="http://schemas.microsoft.com/office/drawing/2014/main" id="{95C5AB73-5867-4674-A394-0A0067A96634}"/>
              </a:ext>
            </a:extLst>
          </p:cNvPr>
          <p:cNvSpPr txBox="1">
            <a:spLocks noChangeArrowheads="1"/>
          </p:cNvSpPr>
          <p:nvPr/>
        </p:nvSpPr>
        <p:spPr bwMode="auto">
          <a:xfrm>
            <a:off x="1703389" y="1125539"/>
            <a:ext cx="8816975" cy="489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Celková hmotnost: </a:t>
            </a:r>
            <a:r>
              <a:rPr kumimoji="0" lang="cs-CZ" altLang="cs-CZ" sz="2400" dirty="0">
                <a:solidFill>
                  <a:srgbClr val="0000FF"/>
                </a:solidFill>
                <a:latin typeface="Arial" panose="020B0604020202020204" pitchFamily="34" charset="0"/>
              </a:rPr>
              <a:t>5,3.10</a:t>
            </a:r>
            <a:r>
              <a:rPr kumimoji="0" lang="cs-CZ" altLang="cs-CZ" sz="2400" baseline="30000" dirty="0">
                <a:solidFill>
                  <a:srgbClr val="0000FF"/>
                </a:solidFill>
                <a:latin typeface="Arial" panose="020B0604020202020204" pitchFamily="34" charset="0"/>
              </a:rPr>
              <a:t>18</a:t>
            </a:r>
            <a:r>
              <a:rPr kumimoji="0" lang="cs-CZ" altLang="cs-CZ" sz="2400" dirty="0">
                <a:solidFill>
                  <a:srgbClr val="0000FF"/>
                </a:solidFill>
                <a:latin typeface="Arial" panose="020B0604020202020204" pitchFamily="34" charset="0"/>
              </a:rPr>
              <a:t> kg</a:t>
            </a:r>
          </a:p>
          <a:p>
            <a:pPr eaLnBrk="1" hangingPunct="1"/>
            <a:r>
              <a:rPr kumimoji="0" lang="cs-CZ" altLang="cs-CZ" sz="2400" dirty="0">
                <a:solidFill>
                  <a:srgbClr val="0000FF"/>
                </a:solidFill>
                <a:latin typeface="Arial" panose="020B0604020202020204" pitchFamily="34" charset="0"/>
              </a:rPr>
              <a:t>    Z toho:  50 % do  6 km</a:t>
            </a:r>
          </a:p>
          <a:p>
            <a:pPr eaLnBrk="1" hangingPunct="1"/>
            <a:r>
              <a:rPr kumimoji="0" lang="cs-CZ" altLang="cs-CZ" sz="2400" dirty="0">
                <a:solidFill>
                  <a:srgbClr val="0000FF"/>
                </a:solidFill>
                <a:latin typeface="Arial" panose="020B0604020202020204" pitchFamily="34" charset="0"/>
              </a:rPr>
              <a:t>                  99 % do 30 km</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Hustota: </a:t>
            </a:r>
          </a:p>
          <a:p>
            <a:pPr algn="ctr" eaLnBrk="1" hangingPunct="1"/>
            <a:r>
              <a:rPr kumimoji="0" lang="cs-CZ" altLang="cs-CZ" sz="2400" dirty="0">
                <a:latin typeface="Symbol" panose="05050102010706020507" pitchFamily="18" charset="2"/>
              </a:rPr>
              <a:t>r</a:t>
            </a:r>
            <a:r>
              <a:rPr kumimoji="0" lang="cs-CZ" altLang="cs-CZ" sz="2400" dirty="0">
                <a:latin typeface="Arial" panose="020B0604020202020204" pitchFamily="34" charset="0"/>
              </a:rPr>
              <a:t> = 1 / h</a:t>
            </a:r>
          </a:p>
          <a:p>
            <a:pPr eaLnBrk="1" hangingPunct="1"/>
            <a:endParaRPr kumimoji="0" lang="cs-CZ" altLang="cs-CZ" sz="2400" dirty="0">
              <a:latin typeface="Arial" panose="020B0604020202020204" pitchFamily="34" charset="0"/>
            </a:endParaRPr>
          </a:p>
          <a:p>
            <a:pPr eaLnBrk="1" hangingPunct="1"/>
            <a:r>
              <a:rPr kumimoji="0" lang="cs-CZ" altLang="cs-CZ" sz="2400" dirty="0">
                <a:latin typeface="Arial" panose="020B0604020202020204" pitchFamily="34" charset="0"/>
              </a:rPr>
              <a:t>Homosféra: molekulární hmotnost se s výškou nemění – do 90 km</a:t>
            </a:r>
          </a:p>
          <a:p>
            <a:pPr eaLnBrk="1" hangingPunct="1"/>
            <a:endParaRPr kumimoji="0" lang="cs-CZ" altLang="cs-CZ" sz="2400" dirty="0">
              <a:latin typeface="Arial" panose="020B0604020202020204" pitchFamily="34" charset="0"/>
            </a:endParaRPr>
          </a:p>
          <a:p>
            <a:pPr eaLnBrk="1" hangingPunct="1"/>
            <a:r>
              <a:rPr kumimoji="0" lang="cs-CZ" altLang="cs-CZ" sz="2400" dirty="0">
                <a:latin typeface="Arial" panose="020B0604020202020204" pitchFamily="34" charset="0"/>
              </a:rPr>
              <a:t>Homopauza</a:t>
            </a:r>
          </a:p>
          <a:p>
            <a:pPr eaLnBrk="1" hangingPunct="1"/>
            <a:endParaRPr kumimoji="0" lang="cs-CZ" altLang="cs-CZ" sz="2400" dirty="0">
              <a:latin typeface="Arial" panose="020B0604020202020204" pitchFamily="34" charset="0"/>
            </a:endParaRPr>
          </a:p>
          <a:p>
            <a:pPr eaLnBrk="1" hangingPunct="1"/>
            <a:r>
              <a:rPr kumimoji="0" lang="cs-CZ" altLang="cs-CZ" sz="2400" dirty="0">
                <a:latin typeface="Arial" panose="020B0604020202020204" pitchFamily="34" charset="0"/>
              </a:rPr>
              <a:t>Heterosféra: </a:t>
            </a:r>
            <a:r>
              <a:rPr kumimoji="0" lang="cs-CZ" altLang="cs-CZ" sz="2400" dirty="0">
                <a:solidFill>
                  <a:srgbClr val="0000FF"/>
                </a:solidFill>
                <a:latin typeface="Arial" panose="020B0604020202020204" pitchFamily="34" charset="0"/>
              </a:rPr>
              <a:t>disociace plynů, změna molekulové hmotnosti</a:t>
            </a:r>
          </a:p>
        </p:txBody>
      </p:sp>
      <p:sp>
        <p:nvSpPr>
          <p:cNvPr id="9219" name="Text Box 10">
            <a:extLst>
              <a:ext uri="{FF2B5EF4-FFF2-40B4-BE49-F238E27FC236}">
                <a16:creationId xmlns:a16="http://schemas.microsoft.com/office/drawing/2014/main" id="{2CEBFE0A-352F-4D7F-A3F6-149198A1173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základní vlastnosti</a:t>
            </a:r>
          </a:p>
        </p:txBody>
      </p:sp>
    </p:spTree>
    <p:extLst>
      <p:ext uri="{BB962C8B-B14F-4D97-AF65-F5344CB8AC3E}">
        <p14:creationId xmlns:p14="http://schemas.microsoft.com/office/powerpoint/2010/main" val="3046151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a:extLst>
              <a:ext uri="{FF2B5EF4-FFF2-40B4-BE49-F238E27FC236}">
                <a16:creationId xmlns:a16="http://schemas.microsoft.com/office/drawing/2014/main" id="{0A661469-A7B5-483B-A028-47C5A4B01F06}"/>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Troposféra</a:t>
            </a:r>
          </a:p>
        </p:txBody>
      </p:sp>
      <p:graphicFrame>
        <p:nvGraphicFramePr>
          <p:cNvPr id="4" name="Group 43">
            <a:extLst>
              <a:ext uri="{FF2B5EF4-FFF2-40B4-BE49-F238E27FC236}">
                <a16:creationId xmlns:a16="http://schemas.microsoft.com/office/drawing/2014/main" id="{23EB2B77-7F4F-44A8-9E3B-84718BDEA9A0}"/>
              </a:ext>
            </a:extLst>
          </p:cNvPr>
          <p:cNvGraphicFramePr>
            <a:graphicFrameLocks noGrp="1"/>
          </p:cNvGraphicFramePr>
          <p:nvPr>
            <p:extLst>
              <p:ext uri="{D42A27DB-BD31-4B8C-83A1-F6EECF244321}">
                <p14:modId xmlns:p14="http://schemas.microsoft.com/office/powerpoint/2010/main" val="1896882426"/>
              </p:ext>
            </p:extLst>
          </p:nvPr>
        </p:nvGraphicFramePr>
        <p:xfrm>
          <a:off x="695325" y="973139"/>
          <a:ext cx="5976939" cy="5121275"/>
        </p:xfrm>
        <a:graphic>
          <a:graphicData uri="http://schemas.openxmlformats.org/drawingml/2006/table">
            <a:tbl>
              <a:tblPr/>
              <a:tblGrid>
                <a:gridCol w="1732447">
                  <a:extLst>
                    <a:ext uri="{9D8B030D-6E8A-4147-A177-3AD203B41FA5}">
                      <a16:colId xmlns:a16="http://schemas.microsoft.com/office/drawing/2014/main" val="20000"/>
                    </a:ext>
                  </a:extLst>
                </a:gridCol>
                <a:gridCol w="4244492">
                  <a:extLst>
                    <a:ext uri="{9D8B030D-6E8A-4147-A177-3AD203B41FA5}">
                      <a16:colId xmlns:a16="http://schemas.microsoft.com/office/drawing/2014/main" val="20001"/>
                    </a:ext>
                  </a:extLst>
                </a:gridCol>
              </a:tblGrid>
              <a:tr h="4481116">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0-12 km </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Troposféra</a:t>
                      </a:r>
                      <a:endParaRPr kumimoji="1" lang="cs-CZ" sz="1800" b="1" i="0" u="none" strike="noStrike" cap="none" normalizeH="0" baseline="0" dirty="0">
                        <a:ln>
                          <a:noFill/>
                        </a:ln>
                        <a:solidFill>
                          <a:srgbClr val="FF0000"/>
                        </a:solidFill>
                        <a:effectLst/>
                        <a:latin typeface="Arial" panose="020B0604020202020204" pitchFamily="34" charset="0"/>
                      </a:endParaRPr>
                    </a:p>
                  </a:txBody>
                  <a:tcPr marL="91446" marR="91446" marT="45726" marB="45726"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447675" marR="0" lvl="0" indent="-358775" algn="l"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80 % hmotnosti</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a:t>
                      </a: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téměř všechna voda (g)</a:t>
                      </a:r>
                    </a:p>
                    <a:p>
                      <a:pPr marL="447675" marR="0" lvl="0" indent="-358775" algn="l" defTabSz="914400" rtl="0" eaLnBrk="0" fontAlgn="base" latinLnBrk="0" hangingPunct="0">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Meteorologické děje</a:t>
                      </a:r>
                    </a:p>
                    <a:p>
                      <a:pPr marL="447675" marR="0" lvl="0" indent="-358775" algn="l" defTabSz="914400" rtl="0" eaLnBrk="0" fontAlgn="base" latinLnBrk="0" hangingPunct="0">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T klesá s výškou o 0,65 °C na 100 m výšky</a:t>
                      </a:r>
                    </a:p>
                    <a:p>
                      <a:pPr marL="447675" marR="0" lvl="0" indent="-358775" algn="l" defTabSz="914400" rtl="0" eaLnBrk="0" fontAlgn="base" latinLnBrk="0" hangingPunct="0">
                        <a:lnSpc>
                          <a:spcPct val="100000"/>
                        </a:lnSpc>
                        <a:spcBef>
                          <a:spcPct val="0"/>
                        </a:spcBef>
                        <a:spcAft>
                          <a:spcPct val="0"/>
                        </a:spcAft>
                        <a:buClrTx/>
                        <a:buSzPct val="50000"/>
                        <a:buFontTx/>
                        <a:buNone/>
                        <a:tabLst/>
                        <a:defRPr/>
                      </a:pPr>
                      <a:r>
                        <a:rPr lang="cs-CZ" sz="1800" b="1" dirty="0">
                          <a:solidFill>
                            <a:srgbClr val="0000FF"/>
                          </a:solidFill>
                          <a:latin typeface="Arial" panose="020B0604020202020204" pitchFamily="34" charset="0"/>
                        </a:rPr>
                        <a:t>V </a:t>
                      </a:r>
                      <a:r>
                        <a:rPr lang="cs-CZ" sz="1800" b="1" dirty="0">
                          <a:solidFill>
                            <a:srgbClr val="FF0000"/>
                          </a:solidFill>
                          <a:latin typeface="Arial" panose="020B0604020202020204" pitchFamily="34" charset="0"/>
                        </a:rPr>
                        <a:t>troposféře</a:t>
                      </a:r>
                      <a:r>
                        <a:rPr lang="cs-CZ" sz="1800" b="1" dirty="0">
                          <a:solidFill>
                            <a:srgbClr val="0000FF"/>
                          </a:solidFill>
                          <a:latin typeface="Arial" panose="020B0604020202020204" pitchFamily="34" charset="0"/>
                        </a:rPr>
                        <a:t> (pod 10 km) teplota s výškou klesá ze 17°C na –58°C (kolem 7°C na kilometr). </a:t>
                      </a:r>
                    </a:p>
                    <a:p>
                      <a:pPr marL="447675" marR="0" lvl="0" indent="-358775" algn="l" defTabSz="914400" rtl="0" eaLnBrk="0" fontAlgn="base" latinLnBrk="0" hangingPunct="0">
                        <a:lnSpc>
                          <a:spcPct val="100000"/>
                        </a:lnSpc>
                        <a:spcBef>
                          <a:spcPct val="0"/>
                        </a:spcBef>
                        <a:spcAft>
                          <a:spcPct val="0"/>
                        </a:spcAft>
                        <a:buClrTx/>
                        <a:buSzPct val="50000"/>
                        <a:buFontTx/>
                        <a:buNone/>
                        <a:tabLst/>
                        <a:defRPr/>
                      </a:pPr>
                      <a:r>
                        <a:rPr lang="cs-CZ" sz="1800" b="1" dirty="0">
                          <a:solidFill>
                            <a:srgbClr val="0000FF"/>
                          </a:solidFill>
                          <a:latin typeface="Arial" panose="020B0604020202020204" pitchFamily="34" charset="0"/>
                        </a:rPr>
                        <a:t>Sahá do 7 - 18 km, vzniká v ní </a:t>
                      </a:r>
                      <a:r>
                        <a:rPr lang="cs-CZ" sz="1800" b="1" dirty="0">
                          <a:solidFill>
                            <a:srgbClr val="FF0000"/>
                          </a:solidFill>
                          <a:latin typeface="Arial" panose="020B0604020202020204" pitchFamily="34" charset="0"/>
                        </a:rPr>
                        <a:t>klima, intenzivní pohyb mas </a:t>
                      </a:r>
                      <a:r>
                        <a:rPr lang="cs-CZ" sz="1800" b="1" dirty="0">
                          <a:solidFill>
                            <a:srgbClr val="0000FF"/>
                          </a:solidFill>
                          <a:latin typeface="Arial" panose="020B0604020202020204" pitchFamily="34" charset="0"/>
                        </a:rPr>
                        <a:t>je dán </a:t>
                      </a:r>
                      <a:r>
                        <a:rPr lang="cs-CZ" sz="1800" b="1" dirty="0">
                          <a:solidFill>
                            <a:srgbClr val="FF0000"/>
                          </a:solidFill>
                          <a:latin typeface="Arial" panose="020B0604020202020204" pitchFamily="34" charset="0"/>
                        </a:rPr>
                        <a:t>ohřevem zemského povrchu </a:t>
                      </a:r>
                      <a:r>
                        <a:rPr lang="cs-CZ" sz="1800" b="1" dirty="0">
                          <a:solidFill>
                            <a:srgbClr val="0000FF"/>
                          </a:solidFill>
                          <a:latin typeface="Arial" panose="020B0604020202020204" pitchFamily="34" charset="0"/>
                        </a:rPr>
                        <a:t>a pohybem teplého vzduchu směrem vzhůru</a:t>
                      </a:r>
                    </a:p>
                    <a:p>
                      <a:pPr marL="447675" marR="0" lvl="0" indent="-358775" algn="l" defTabSz="914400" rtl="0" eaLnBrk="0" fontAlgn="base" latinLnBrk="0" hangingPunct="0">
                        <a:lnSpc>
                          <a:spcPct val="100000"/>
                        </a:lnSpc>
                        <a:spcBef>
                          <a:spcPct val="0"/>
                        </a:spcBef>
                        <a:spcAft>
                          <a:spcPct val="0"/>
                        </a:spcAft>
                        <a:buClrTx/>
                        <a:buSzPct val="50000"/>
                        <a:buFontTx/>
                        <a:buNone/>
                        <a:tabLst/>
                        <a:defRPr/>
                      </a:pPr>
                      <a:r>
                        <a:rPr lang="cs-CZ" sz="1800" b="1" dirty="0">
                          <a:solidFill>
                            <a:srgbClr val="FF0000"/>
                          </a:solidFill>
                          <a:latin typeface="Arial" panose="020B0604020202020204" pitchFamily="34" charset="0"/>
                        </a:rPr>
                        <a:t>Tlak s výškou </a:t>
                      </a:r>
                      <a:r>
                        <a:rPr lang="cs-CZ" sz="1800" b="1" dirty="0">
                          <a:solidFill>
                            <a:srgbClr val="0000FF"/>
                          </a:solidFill>
                          <a:latin typeface="Arial" panose="020B0604020202020204" pitchFamily="34" charset="0"/>
                        </a:rPr>
                        <a:t>klesá logaritmicky, v 10 km je tlak 0,28 </a:t>
                      </a:r>
                      <a:r>
                        <a:rPr lang="cs-CZ" sz="1800" b="1" dirty="0" err="1">
                          <a:solidFill>
                            <a:srgbClr val="0000FF"/>
                          </a:solidFill>
                          <a:latin typeface="Arial" panose="020B0604020202020204" pitchFamily="34" charset="0"/>
                        </a:rPr>
                        <a:t>atm</a:t>
                      </a:r>
                      <a:r>
                        <a:rPr lang="cs-CZ" sz="1800" b="1" dirty="0">
                          <a:solidFill>
                            <a:srgbClr val="0000FF"/>
                          </a:solidFill>
                          <a:latin typeface="Arial" panose="020B0604020202020204" pitchFamily="34" charset="0"/>
                        </a:rPr>
                        <a:t>.</a:t>
                      </a:r>
                      <a:endParaRPr lang="en-US" sz="1800" b="1" dirty="0">
                        <a:solidFill>
                          <a:srgbClr val="0000FF"/>
                        </a:solidFill>
                        <a:latin typeface="Arial" panose="020B0604020202020204" pitchFamily="34" charset="0"/>
                      </a:endParaRPr>
                    </a:p>
                  </a:txBody>
                  <a:tcPr marL="91446" marR="91446" marT="45726" marB="45726"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0159">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12 km </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Tropopauza</a:t>
                      </a:r>
                      <a:endParaRPr kumimoji="1" lang="cs-CZ" sz="1800" b="1" i="0" u="none" strike="noStrike" cap="none" normalizeH="0" baseline="0" dirty="0">
                        <a:ln>
                          <a:noFill/>
                        </a:ln>
                        <a:solidFill>
                          <a:srgbClr val="FF0000"/>
                        </a:solidFill>
                        <a:effectLst/>
                        <a:latin typeface="Arial" panose="020B0604020202020204" pitchFamily="34" charset="0"/>
                      </a:endParaRPr>
                    </a:p>
                  </a:txBody>
                  <a:tcPr marL="91446" marR="91446" marT="45726" marB="45726"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447675" marR="0" lvl="0" indent="-358775" algn="l"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Stálá T – </a:t>
                      </a: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první teplotní minimum </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(213-203 K)</a:t>
                      </a:r>
                      <a:endParaRPr kumimoji="1" lang="cs-CZ" sz="1800" b="1" i="0" u="none" strike="noStrike" cap="none" normalizeH="0" baseline="0" dirty="0">
                        <a:ln>
                          <a:noFill/>
                        </a:ln>
                        <a:solidFill>
                          <a:srgbClr val="0000FF"/>
                        </a:solidFill>
                        <a:effectLst/>
                        <a:latin typeface="Arial" panose="020B0604020202020204" pitchFamily="34" charset="0"/>
                      </a:endParaRPr>
                    </a:p>
                  </a:txBody>
                  <a:tcPr marL="91446" marR="91446" marT="45726" marB="45726"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8926" name="Picture 15" descr="E:\uceni\env\FIG01_019.jpg">
            <a:extLst>
              <a:ext uri="{FF2B5EF4-FFF2-40B4-BE49-F238E27FC236}">
                <a16:creationId xmlns:a16="http://schemas.microsoft.com/office/drawing/2014/main" id="{32CC5B95-122C-46B7-891B-BBEC71B6E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981075"/>
            <a:ext cx="3708400" cy="36147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645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a:extLst>
              <a:ext uri="{FF2B5EF4-FFF2-40B4-BE49-F238E27FC236}">
                <a16:creationId xmlns:a16="http://schemas.microsoft.com/office/drawing/2014/main" id="{5B35FBEB-9197-48B7-993B-A300D60594A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Stratosféra</a:t>
            </a:r>
          </a:p>
        </p:txBody>
      </p:sp>
      <p:graphicFrame>
        <p:nvGraphicFramePr>
          <p:cNvPr id="4" name="Group 43">
            <a:extLst>
              <a:ext uri="{FF2B5EF4-FFF2-40B4-BE49-F238E27FC236}">
                <a16:creationId xmlns:a16="http://schemas.microsoft.com/office/drawing/2014/main" id="{11D90EE1-1E47-449F-B0FB-5219E4B855C0}"/>
              </a:ext>
            </a:extLst>
          </p:cNvPr>
          <p:cNvGraphicFramePr>
            <a:graphicFrameLocks noGrp="1"/>
          </p:cNvGraphicFramePr>
          <p:nvPr>
            <p:extLst>
              <p:ext uri="{D42A27DB-BD31-4B8C-83A1-F6EECF244321}">
                <p14:modId xmlns:p14="http://schemas.microsoft.com/office/powerpoint/2010/main" val="914024322"/>
              </p:ext>
            </p:extLst>
          </p:nvPr>
        </p:nvGraphicFramePr>
        <p:xfrm>
          <a:off x="695325" y="981076"/>
          <a:ext cx="5976939" cy="4887914"/>
        </p:xfrm>
        <a:graphic>
          <a:graphicData uri="http://schemas.openxmlformats.org/drawingml/2006/table">
            <a:tbl>
              <a:tblPr/>
              <a:tblGrid>
                <a:gridCol w="1622966">
                  <a:extLst>
                    <a:ext uri="{9D8B030D-6E8A-4147-A177-3AD203B41FA5}">
                      <a16:colId xmlns:a16="http://schemas.microsoft.com/office/drawing/2014/main" val="20000"/>
                    </a:ext>
                  </a:extLst>
                </a:gridCol>
                <a:gridCol w="4353973">
                  <a:extLst>
                    <a:ext uri="{9D8B030D-6E8A-4147-A177-3AD203B41FA5}">
                      <a16:colId xmlns:a16="http://schemas.microsoft.com/office/drawing/2014/main" val="20001"/>
                    </a:ext>
                  </a:extLst>
                </a:gridCol>
              </a:tblGrid>
              <a:tr h="4247848">
                <a:tc>
                  <a:txBody>
                    <a:bodyPr/>
                    <a:lstStyle/>
                    <a:p>
                      <a:pPr marL="0" marR="0" lvl="0" indent="0" algn="l"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rPr>
                        <a:t>12–50 km</a:t>
                      </a:r>
                    </a:p>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rPr>
                        <a:t>Stratosféra</a:t>
                      </a:r>
                    </a:p>
                  </a:txBody>
                  <a:tcPr marL="91446" marR="91446" marT="45713" marB="45713"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539750" indent="-447675" eaLnBrk="0" hangingPunct="0">
                        <a:buClr>
                          <a:srgbClr val="0000FF"/>
                        </a:buClr>
                        <a:buSzPct val="75000"/>
                        <a:buFont typeface="Wingdings" pitchFamily="2" charset="2"/>
                        <a:buNone/>
                      </a:pPr>
                      <a:r>
                        <a:rPr kumimoji="1" lang="cs-CZ" sz="1800" b="1" i="0" u="none" strike="noStrike" cap="none" normalizeH="0" baseline="0" dirty="0">
                          <a:ln>
                            <a:noFill/>
                          </a:ln>
                          <a:solidFill>
                            <a:srgbClr val="0000FF"/>
                          </a:solidFill>
                          <a:effectLst/>
                          <a:latin typeface="Arial" panose="020B0604020202020204" pitchFamily="34" charset="0"/>
                        </a:rPr>
                        <a:t>25-30 km – ozonosféra T se zvyšuje od ozonosféry (pohlcování záření ozonem) - </a:t>
                      </a:r>
                      <a:r>
                        <a:rPr lang="cs-CZ" sz="1800" b="1" dirty="0">
                          <a:solidFill>
                            <a:srgbClr val="0000FF"/>
                          </a:solidFill>
                          <a:latin typeface="Arial" panose="020B0604020202020204" pitchFamily="34" charset="0"/>
                        </a:rPr>
                        <a:t>teplota opět vzroste nad 0°C. </a:t>
                      </a:r>
                      <a:endParaRPr kumimoji="0" lang="cs-CZ" sz="1800" b="1" i="0" u="none" strike="noStrike" cap="none" normalizeH="0" baseline="0" dirty="0">
                        <a:ln>
                          <a:noFill/>
                        </a:ln>
                        <a:solidFill>
                          <a:srgbClr val="0000FF"/>
                        </a:solidFill>
                        <a:effectLst/>
                        <a:latin typeface="Arial" panose="020B0604020202020204" pitchFamily="34" charset="0"/>
                      </a:endParaRPr>
                    </a:p>
                    <a:p>
                      <a:pPr marL="539750" indent="-447675" eaLnBrk="0" hangingPunct="0">
                        <a:buClr>
                          <a:srgbClr val="0000FF"/>
                        </a:buClr>
                        <a:buSzPct val="75000"/>
                        <a:buFont typeface="Wingdings" pitchFamily="2" charset="2"/>
                        <a:buNone/>
                      </a:pPr>
                      <a:r>
                        <a:rPr lang="cs-CZ" sz="1800" b="1" dirty="0">
                          <a:solidFill>
                            <a:srgbClr val="0000FF"/>
                          </a:solidFill>
                          <a:latin typeface="Arial" panose="020B0604020202020204" pitchFamily="34" charset="0"/>
                        </a:rPr>
                        <a:t>Nachází se v ní </a:t>
                      </a:r>
                      <a:r>
                        <a:rPr lang="cs-CZ" sz="1800" b="1" dirty="0">
                          <a:solidFill>
                            <a:srgbClr val="FF0000"/>
                          </a:solidFill>
                          <a:latin typeface="Arial" panose="020B0604020202020204" pitchFamily="34" charset="0"/>
                        </a:rPr>
                        <a:t>ozónová vrstva, </a:t>
                      </a:r>
                      <a:r>
                        <a:rPr lang="cs-CZ" sz="1800" b="1" dirty="0">
                          <a:solidFill>
                            <a:srgbClr val="0000FF"/>
                          </a:solidFill>
                          <a:latin typeface="Arial" panose="020B0604020202020204" pitchFamily="34" charset="0"/>
                        </a:rPr>
                        <a:t>kde při radikálových reakcích dochází k </a:t>
                      </a:r>
                      <a:r>
                        <a:rPr lang="cs-CZ" sz="1800" b="1" dirty="0">
                          <a:solidFill>
                            <a:srgbClr val="FF0000"/>
                          </a:solidFill>
                          <a:latin typeface="Arial" panose="020B0604020202020204" pitchFamily="34" charset="0"/>
                        </a:rPr>
                        <a:t>produkci O</a:t>
                      </a:r>
                      <a:r>
                        <a:rPr lang="cs-CZ" sz="1800" b="1" baseline="-25000" dirty="0">
                          <a:solidFill>
                            <a:srgbClr val="FF0000"/>
                          </a:solidFill>
                          <a:latin typeface="Arial" panose="020B0604020202020204" pitchFamily="34" charset="0"/>
                        </a:rPr>
                        <a:t>3</a:t>
                      </a:r>
                      <a:r>
                        <a:rPr lang="cs-CZ" sz="1800" b="1" dirty="0">
                          <a:solidFill>
                            <a:srgbClr val="FF0000"/>
                          </a:solidFill>
                          <a:latin typeface="Arial" panose="020B0604020202020204" pitchFamily="34" charset="0"/>
                        </a:rPr>
                        <a:t> </a:t>
                      </a:r>
                      <a:r>
                        <a:rPr lang="cs-CZ" sz="1800" b="1" dirty="0">
                          <a:solidFill>
                            <a:srgbClr val="0000FF"/>
                          </a:solidFill>
                          <a:latin typeface="Arial" panose="020B0604020202020204" pitchFamily="34" charset="0"/>
                        </a:rPr>
                        <a:t>a </a:t>
                      </a:r>
                      <a:r>
                        <a:rPr lang="cs-CZ" sz="1800" b="1" dirty="0">
                          <a:solidFill>
                            <a:srgbClr val="FF0000"/>
                          </a:solidFill>
                          <a:latin typeface="Arial" panose="020B0604020202020204" pitchFamily="34" charset="0"/>
                        </a:rPr>
                        <a:t>k pohlcování tvrdého záření, </a:t>
                      </a:r>
                      <a:r>
                        <a:rPr lang="cs-CZ" sz="1800" b="1" dirty="0">
                          <a:solidFill>
                            <a:srgbClr val="0000FF"/>
                          </a:solidFill>
                          <a:latin typeface="Arial" panose="020B0604020202020204" pitchFamily="34" charset="0"/>
                        </a:rPr>
                        <a:t>pohlcená energie se uvolňuje jako </a:t>
                      </a:r>
                      <a:r>
                        <a:rPr lang="cs-CZ" sz="1800" b="1" dirty="0">
                          <a:solidFill>
                            <a:srgbClr val="FF0000"/>
                          </a:solidFill>
                          <a:latin typeface="Arial" panose="020B0604020202020204" pitchFamily="34" charset="0"/>
                        </a:rPr>
                        <a:t>teplo</a:t>
                      </a:r>
                    </a:p>
                    <a:p>
                      <a:pPr marL="539750" indent="-447675" eaLnBrk="0" hangingPunct="0">
                        <a:buClr>
                          <a:srgbClr val="0000FF"/>
                        </a:buClr>
                        <a:buSzPct val="75000"/>
                        <a:buFont typeface="Wingdings" pitchFamily="2" charset="2"/>
                        <a:buNone/>
                      </a:pPr>
                      <a:r>
                        <a:rPr lang="cs-CZ" sz="1800" b="1" dirty="0">
                          <a:solidFill>
                            <a:srgbClr val="FF0000"/>
                          </a:solidFill>
                          <a:latin typeface="Arial" panose="020B0604020202020204" pitchFamily="34" charset="0"/>
                        </a:rPr>
                        <a:t>Méně intenzivní míšení, </a:t>
                      </a:r>
                      <a:r>
                        <a:rPr lang="cs-CZ" sz="1800" b="1" dirty="0">
                          <a:solidFill>
                            <a:srgbClr val="0000FF"/>
                          </a:solidFill>
                          <a:latin typeface="Arial" panose="020B0604020202020204" pitchFamily="34" charset="0"/>
                        </a:rPr>
                        <a:t>delší setrvání stabilních škodlivin</a:t>
                      </a:r>
                    </a:p>
                    <a:p>
                      <a:pPr marL="539750" indent="-447675" eaLnBrk="0" hangingPunct="0">
                        <a:buClr>
                          <a:srgbClr val="0000FF"/>
                        </a:buClr>
                        <a:buSzPct val="75000"/>
                        <a:buFont typeface="Wingdings" pitchFamily="2" charset="2"/>
                        <a:buNone/>
                      </a:pPr>
                      <a:r>
                        <a:rPr lang="cs-CZ" sz="1800" b="1" dirty="0">
                          <a:solidFill>
                            <a:srgbClr val="FF0000"/>
                          </a:solidFill>
                          <a:latin typeface="Arial" panose="020B0604020202020204" pitchFamily="34" charset="0"/>
                        </a:rPr>
                        <a:t>Látková výměna </a:t>
                      </a:r>
                      <a:r>
                        <a:rPr lang="cs-CZ" sz="1800" b="1" dirty="0">
                          <a:solidFill>
                            <a:srgbClr val="0000FF"/>
                          </a:solidFill>
                          <a:latin typeface="Arial" panose="020B0604020202020204" pitchFamily="34" charset="0"/>
                        </a:rPr>
                        <a:t>mezi stratosférou a troposférou je </a:t>
                      </a:r>
                      <a:r>
                        <a:rPr lang="cs-CZ" sz="1800" b="1" dirty="0">
                          <a:solidFill>
                            <a:srgbClr val="FF0000"/>
                          </a:solidFill>
                          <a:latin typeface="Arial" panose="020B0604020202020204" pitchFamily="34" charset="0"/>
                        </a:rPr>
                        <a:t>omezená, </a:t>
                      </a:r>
                      <a:r>
                        <a:rPr lang="cs-CZ" sz="1800" b="1" dirty="0">
                          <a:solidFill>
                            <a:srgbClr val="0000FF"/>
                          </a:solidFill>
                          <a:latin typeface="Arial" panose="020B0604020202020204" pitchFamily="34" charset="0"/>
                        </a:rPr>
                        <a:t>děje se zejména </a:t>
                      </a:r>
                      <a:r>
                        <a:rPr lang="cs-CZ" sz="1800" b="1" dirty="0">
                          <a:solidFill>
                            <a:srgbClr val="FF0000"/>
                          </a:solidFill>
                          <a:latin typeface="Arial" panose="020B0604020202020204" pitchFamily="34" charset="0"/>
                        </a:rPr>
                        <a:t>difúzí</a:t>
                      </a:r>
                    </a:p>
                  </a:txBody>
                  <a:tcPr marL="91446" marR="91446" marT="45713" marB="45713"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0065">
                <a:tc>
                  <a:txBody>
                    <a:bodyPr/>
                    <a:lstStyle/>
                    <a:p>
                      <a:pPr marL="0" marR="0" lvl="0" indent="0" algn="l" defTabSz="914400" rtl="0" eaLnBrk="1" fontAlgn="base" latinLnBrk="0" hangingPunct="1">
                        <a:lnSpc>
                          <a:spcPct val="100000"/>
                        </a:lnSpc>
                        <a:spcBef>
                          <a:spcPct val="0"/>
                        </a:spcBef>
                        <a:spcAft>
                          <a:spcPct val="0"/>
                        </a:spcAft>
                        <a:buClr>
                          <a:schemeClr val="hlink"/>
                        </a:buClr>
                        <a:buSzPct val="50000"/>
                        <a:buFont typeface="Monotype Sorts" pitchFamily="2" charset="2"/>
                        <a:buNone/>
                        <a:tabLst/>
                      </a:pPr>
                      <a:r>
                        <a:rPr kumimoji="1" lang="cs-CZ" sz="1800" b="1" i="0" u="none" strike="noStrike" cap="none" normalizeH="0" baseline="0" dirty="0">
                          <a:ln>
                            <a:noFill/>
                          </a:ln>
                          <a:solidFill>
                            <a:srgbClr val="FF0000"/>
                          </a:solidFill>
                          <a:effectLst/>
                          <a:latin typeface="Arial" panose="020B0604020202020204" pitchFamily="34" charset="0"/>
                        </a:rPr>
                        <a:t>50-55 km </a:t>
                      </a:r>
                    </a:p>
                    <a:p>
                      <a:pPr marL="0" marR="0" lvl="0" indent="0" algn="l" defTabSz="914400" rtl="0" eaLnBrk="1" fontAlgn="base" latinLnBrk="0" hangingPunct="1">
                        <a:lnSpc>
                          <a:spcPct val="100000"/>
                        </a:lnSpc>
                        <a:spcBef>
                          <a:spcPct val="0"/>
                        </a:spcBef>
                        <a:spcAft>
                          <a:spcPct val="0"/>
                        </a:spcAft>
                        <a:buClr>
                          <a:schemeClr val="hlink"/>
                        </a:buClr>
                        <a:buSzPct val="50000"/>
                        <a:buFont typeface="Monotype Sorts" pitchFamily="2" charset="2"/>
                        <a:buNone/>
                        <a:tabLst/>
                      </a:pPr>
                      <a:r>
                        <a:rPr kumimoji="1" lang="cs-CZ" sz="1800" b="1" i="0" u="none" strike="noStrike" cap="none" normalizeH="0" baseline="0" dirty="0">
                          <a:ln>
                            <a:noFill/>
                          </a:ln>
                          <a:solidFill>
                            <a:srgbClr val="FF0000"/>
                          </a:solidFill>
                          <a:effectLst/>
                          <a:latin typeface="Arial" panose="020B0604020202020204" pitchFamily="34" charset="0"/>
                        </a:rPr>
                        <a:t>Stratopauza </a:t>
                      </a:r>
                    </a:p>
                  </a:txBody>
                  <a:tcPr marL="91446" marR="91446" marT="45713" marB="45713"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625475" marR="0" lvl="0" indent="-536575" algn="l"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rPr>
                        <a:t>Atmosférické teplotní maximum </a:t>
                      </a:r>
                      <a:r>
                        <a:rPr kumimoji="1" lang="cs-CZ" sz="1800" b="1" i="0" u="none" strike="noStrike" cap="none" normalizeH="0" baseline="0" dirty="0">
                          <a:ln>
                            <a:noFill/>
                          </a:ln>
                          <a:solidFill>
                            <a:srgbClr val="0000FF"/>
                          </a:solidFill>
                          <a:effectLst/>
                          <a:latin typeface="Arial" panose="020B0604020202020204" pitchFamily="34" charset="0"/>
                        </a:rPr>
                        <a:t>– 273 K (rovník, </a:t>
                      </a:r>
                      <a:r>
                        <a:rPr kumimoji="1" lang="cs-CZ" sz="1800" b="1" i="0" u="none" strike="noStrike" cap="none" normalizeH="0" baseline="0" dirty="0" err="1">
                          <a:ln>
                            <a:noFill/>
                          </a:ln>
                          <a:solidFill>
                            <a:srgbClr val="0000FF"/>
                          </a:solidFill>
                          <a:effectLst/>
                          <a:latin typeface="Arial" panose="020B0604020202020204" pitchFamily="34" charset="0"/>
                        </a:rPr>
                        <a:t>stř</a:t>
                      </a:r>
                      <a:r>
                        <a:rPr kumimoji="1" lang="cs-CZ" sz="1800" b="1" i="0" u="none" strike="noStrike" cap="none" normalizeH="0" baseline="0" dirty="0">
                          <a:ln>
                            <a:noFill/>
                          </a:ln>
                          <a:solidFill>
                            <a:srgbClr val="0000FF"/>
                          </a:solidFill>
                          <a:effectLst/>
                          <a:latin typeface="Arial" panose="020B0604020202020204" pitchFamily="34" charset="0"/>
                        </a:rPr>
                        <a:t>. z. </a:t>
                      </a:r>
                      <a:r>
                        <a:rPr kumimoji="1" lang="cs-CZ" sz="1800" b="1" i="0" u="none" strike="noStrike" cap="none" normalizeH="0" baseline="0" dirty="0" err="1">
                          <a:ln>
                            <a:noFill/>
                          </a:ln>
                          <a:solidFill>
                            <a:srgbClr val="0000FF"/>
                          </a:solidFill>
                          <a:effectLst/>
                          <a:latin typeface="Arial" panose="020B0604020202020204" pitchFamily="34" charset="0"/>
                        </a:rPr>
                        <a:t>š</a:t>
                      </a:r>
                      <a:r>
                        <a:rPr kumimoji="1" lang="cs-CZ" sz="1800" b="1" i="0" u="none" strike="noStrike" cap="none" normalizeH="0" baseline="0" dirty="0">
                          <a:ln>
                            <a:noFill/>
                          </a:ln>
                          <a:solidFill>
                            <a:srgbClr val="0000FF"/>
                          </a:solidFill>
                          <a:effectLst/>
                          <a:latin typeface="Arial" panose="020B0604020202020204" pitchFamily="34" charset="0"/>
                        </a:rPr>
                        <a:t>.) </a:t>
                      </a:r>
                    </a:p>
                  </a:txBody>
                  <a:tcPr marL="91446" marR="91446" marT="45713" marB="45713"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9950" name="Picture 15" descr="E:\uceni\env\FIG01_019.jpg">
            <a:extLst>
              <a:ext uri="{FF2B5EF4-FFF2-40B4-BE49-F238E27FC236}">
                <a16:creationId xmlns:a16="http://schemas.microsoft.com/office/drawing/2014/main" id="{B5614D95-9DF7-410F-8658-38D3EB42B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981075"/>
            <a:ext cx="3719513" cy="36274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18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37DE1DB6-B0D0-4976-B32B-F04B04B6B9F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Mezosféra</a:t>
            </a:r>
          </a:p>
        </p:txBody>
      </p:sp>
      <p:graphicFrame>
        <p:nvGraphicFramePr>
          <p:cNvPr id="4" name="Group 35">
            <a:extLst>
              <a:ext uri="{FF2B5EF4-FFF2-40B4-BE49-F238E27FC236}">
                <a16:creationId xmlns:a16="http://schemas.microsoft.com/office/drawing/2014/main" id="{FCE9E6BC-64F8-49F9-A800-C706AC4AB89E}"/>
              </a:ext>
            </a:extLst>
          </p:cNvPr>
          <p:cNvGraphicFramePr>
            <a:graphicFrameLocks noGrp="1"/>
          </p:cNvGraphicFramePr>
          <p:nvPr/>
        </p:nvGraphicFramePr>
        <p:xfrm>
          <a:off x="1703388" y="981076"/>
          <a:ext cx="4824412" cy="3840432"/>
        </p:xfrm>
        <a:graphic>
          <a:graphicData uri="http://schemas.openxmlformats.org/drawingml/2006/table">
            <a:tbl>
              <a:tblPr/>
              <a:tblGrid>
                <a:gridCol w="1440123">
                  <a:extLst>
                    <a:ext uri="{9D8B030D-6E8A-4147-A177-3AD203B41FA5}">
                      <a16:colId xmlns:a16="http://schemas.microsoft.com/office/drawing/2014/main" val="20000"/>
                    </a:ext>
                  </a:extLst>
                </a:gridCol>
                <a:gridCol w="3384289">
                  <a:extLst>
                    <a:ext uri="{9D8B030D-6E8A-4147-A177-3AD203B41FA5}">
                      <a16:colId xmlns:a16="http://schemas.microsoft.com/office/drawing/2014/main" val="20001"/>
                    </a:ext>
                  </a:extLst>
                </a:gridCol>
              </a:tblGrid>
              <a:tr h="1920055">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2000" b="1" i="0" u="none" strike="noStrike" cap="none" normalizeH="0" baseline="0" dirty="0">
                          <a:ln>
                            <a:noFill/>
                          </a:ln>
                          <a:solidFill>
                            <a:srgbClr val="FF0000"/>
                          </a:solidFill>
                          <a:effectLst/>
                          <a:latin typeface="Arial" panose="020B0604020202020204" pitchFamily="34" charset="0"/>
                          <a:cs typeface="Times New Roman" pitchFamily="18" charset="0"/>
                        </a:rPr>
                        <a:t>55-85 km</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2000" b="1" i="0" u="none" strike="noStrike" cap="none" normalizeH="0" baseline="0" dirty="0">
                          <a:ln>
                            <a:noFill/>
                          </a:ln>
                          <a:solidFill>
                            <a:srgbClr val="FF0000"/>
                          </a:solidFill>
                          <a:effectLst/>
                          <a:latin typeface="Arial" panose="020B0604020202020204" pitchFamily="34" charset="0"/>
                          <a:cs typeface="Times New Roman" pitchFamily="18" charset="0"/>
                        </a:rPr>
                        <a:t>Mezosféra</a:t>
                      </a:r>
                      <a:endParaRPr kumimoji="1" lang="cs-CZ" sz="2000" b="1" i="0" u="none" strike="noStrike" cap="none" normalizeH="0" baseline="0" dirty="0">
                        <a:ln>
                          <a:noFill/>
                        </a:ln>
                        <a:solidFill>
                          <a:srgbClr val="FF0000"/>
                        </a:solidFill>
                        <a:effectLst/>
                        <a:latin typeface="Arial" panose="020B0604020202020204" pitchFamily="34" charset="0"/>
                      </a:endParaRPr>
                    </a:p>
                  </a:txBody>
                  <a:tcPr marL="91438" marR="91438" marT="45708" marB="45708"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447675" marR="0" lvl="0" indent="-358775" algn="l" defTabSz="914400" rtl="0" eaLnBrk="1" fontAlgn="base" latinLnBrk="0" hangingPunct="1">
                        <a:lnSpc>
                          <a:spcPct val="100000"/>
                        </a:lnSpc>
                        <a:spcBef>
                          <a:spcPct val="0"/>
                        </a:spcBef>
                        <a:spcAft>
                          <a:spcPct val="0"/>
                        </a:spcAft>
                        <a:buClrTx/>
                        <a:buSzPct val="50000"/>
                        <a:buFontTx/>
                        <a:buNone/>
                        <a:tabLst/>
                        <a:defRPr/>
                      </a:pPr>
                      <a:r>
                        <a:rPr kumimoji="1" lang="cs-CZ" sz="2000" b="1" i="0" u="none" strike="noStrike" cap="none" normalizeH="0" baseline="0" dirty="0">
                          <a:ln>
                            <a:noFill/>
                          </a:ln>
                          <a:solidFill>
                            <a:srgbClr val="0000FF"/>
                          </a:solidFill>
                          <a:effectLst/>
                          <a:latin typeface="Arial" panose="020B0604020202020204" pitchFamily="34" charset="0"/>
                          <a:cs typeface="Times New Roman" pitchFamily="18" charset="0"/>
                        </a:rPr>
                        <a:t>Pokles T až na 173 K</a:t>
                      </a:r>
                    </a:p>
                    <a:p>
                      <a:pPr marL="447675" marR="0" lvl="0" indent="-358775" algn="l" defTabSz="914400" rtl="0" eaLnBrk="1" fontAlgn="base" latinLnBrk="0" hangingPunct="1">
                        <a:lnSpc>
                          <a:spcPct val="100000"/>
                        </a:lnSpc>
                        <a:spcBef>
                          <a:spcPct val="0"/>
                        </a:spcBef>
                        <a:spcAft>
                          <a:spcPct val="0"/>
                        </a:spcAft>
                        <a:buClrTx/>
                        <a:buSzPct val="50000"/>
                        <a:buFontTx/>
                        <a:buNone/>
                        <a:tabLst/>
                        <a:defRPr/>
                      </a:pPr>
                      <a:r>
                        <a:rPr lang="cs-CZ" sz="2000" b="1" dirty="0">
                          <a:solidFill>
                            <a:srgbClr val="FF0000"/>
                          </a:solidFill>
                          <a:latin typeface="Arial" panose="020B0604020202020204" pitchFamily="34" charset="0"/>
                        </a:rPr>
                        <a:t>Pokles teploty </a:t>
                      </a:r>
                      <a:r>
                        <a:rPr lang="cs-CZ" sz="2000" b="1" dirty="0">
                          <a:solidFill>
                            <a:srgbClr val="0000FF"/>
                          </a:solidFill>
                          <a:latin typeface="Arial" panose="020B0604020202020204" pitchFamily="34" charset="0"/>
                        </a:rPr>
                        <a:t>daný menším vlivem fotochemických reakcí ve srovnání s ozonosférou, vzniká slabá vrstva mraků</a:t>
                      </a:r>
                    </a:p>
                  </a:txBody>
                  <a:tcPr marL="91438" marR="91438" marT="45708" marB="45708"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10508">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2000" b="1" i="0" u="none" strike="noStrike" cap="none" normalizeH="0" baseline="0" dirty="0">
                          <a:ln>
                            <a:noFill/>
                          </a:ln>
                          <a:solidFill>
                            <a:srgbClr val="FF0000"/>
                          </a:solidFill>
                          <a:effectLst/>
                          <a:latin typeface="Arial" panose="020B0604020202020204" pitchFamily="34" charset="0"/>
                          <a:cs typeface="Times New Roman" pitchFamily="18" charset="0"/>
                        </a:rPr>
                        <a:t>85-90 km</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2000" b="1" i="0" u="none" strike="noStrike" cap="none" normalizeH="0" baseline="0" dirty="0">
                          <a:ln>
                            <a:noFill/>
                          </a:ln>
                          <a:solidFill>
                            <a:srgbClr val="FF0000"/>
                          </a:solidFill>
                          <a:effectLst/>
                          <a:latin typeface="Arial" panose="020B0604020202020204" pitchFamily="34" charset="0"/>
                          <a:cs typeface="Times New Roman" pitchFamily="18" charset="0"/>
                        </a:rPr>
                        <a:t>Mezopauza</a:t>
                      </a:r>
                      <a:endParaRPr kumimoji="1" lang="cs-CZ" sz="2000" b="1" i="0" u="none" strike="noStrike" cap="none" normalizeH="0" baseline="0" dirty="0">
                        <a:ln>
                          <a:noFill/>
                        </a:ln>
                        <a:solidFill>
                          <a:srgbClr val="FF0000"/>
                        </a:solidFill>
                        <a:effectLst/>
                        <a:latin typeface="Arial" panose="020B0604020202020204" pitchFamily="34" charset="0"/>
                      </a:endParaRPr>
                    </a:p>
                  </a:txBody>
                  <a:tcPr marL="91438" marR="91438" marT="45708" marB="45708"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447675" marR="0" lvl="0" indent="-358775" algn="l" defTabSz="914400" rtl="0" eaLnBrk="1" fontAlgn="base" latinLnBrk="0" hangingPunct="1">
                        <a:lnSpc>
                          <a:spcPct val="100000"/>
                        </a:lnSpc>
                        <a:spcBef>
                          <a:spcPct val="0"/>
                        </a:spcBef>
                        <a:spcAft>
                          <a:spcPct val="0"/>
                        </a:spcAft>
                        <a:buClrTx/>
                        <a:buSzPct val="50000"/>
                        <a:buFontTx/>
                        <a:buNone/>
                        <a:tabLst/>
                      </a:pPr>
                      <a:r>
                        <a:rPr kumimoji="1" lang="cs-CZ" sz="2000" b="1" i="0" u="none" strike="noStrike" cap="none" normalizeH="0" baseline="0" dirty="0">
                          <a:ln>
                            <a:noFill/>
                          </a:ln>
                          <a:solidFill>
                            <a:srgbClr val="FF0000"/>
                          </a:solidFill>
                          <a:effectLst/>
                          <a:latin typeface="Arial" panose="020B0604020202020204" pitchFamily="34" charset="0"/>
                          <a:cs typeface="Times New Roman" pitchFamily="18" charset="0"/>
                        </a:rPr>
                        <a:t>Druhé atmosférické teplotní minimum </a:t>
                      </a:r>
                      <a:r>
                        <a:rPr kumimoji="1" lang="cs-CZ" sz="2000" b="1" i="0" u="none" strike="noStrike" cap="none" normalizeH="0" baseline="0" dirty="0">
                          <a:ln>
                            <a:noFill/>
                          </a:ln>
                          <a:solidFill>
                            <a:srgbClr val="0000FF"/>
                          </a:solidFill>
                          <a:effectLst/>
                          <a:latin typeface="Arial" panose="020B0604020202020204" pitchFamily="34" charset="0"/>
                          <a:cs typeface="Times New Roman" pitchFamily="18" charset="0"/>
                        </a:rPr>
                        <a:t>– 190-200 K (nad rovníkem); 170-210 K (</a:t>
                      </a:r>
                      <a:r>
                        <a:rPr kumimoji="1" lang="cs-CZ" sz="2000" b="1" i="0" u="none" strike="noStrike" cap="none" normalizeH="0" baseline="0" dirty="0" err="1">
                          <a:ln>
                            <a:noFill/>
                          </a:ln>
                          <a:solidFill>
                            <a:srgbClr val="0000FF"/>
                          </a:solidFill>
                          <a:effectLst/>
                          <a:latin typeface="Arial" panose="020B0604020202020204" pitchFamily="34" charset="0"/>
                          <a:cs typeface="Times New Roman" pitchFamily="18" charset="0"/>
                        </a:rPr>
                        <a:t>stř</a:t>
                      </a:r>
                      <a:r>
                        <a:rPr kumimoji="1" lang="cs-CZ" sz="2000" b="1" i="0" u="none" strike="noStrike" cap="none" normalizeH="0" baseline="0" dirty="0">
                          <a:ln>
                            <a:noFill/>
                          </a:ln>
                          <a:solidFill>
                            <a:srgbClr val="0000FF"/>
                          </a:solidFill>
                          <a:effectLst/>
                          <a:latin typeface="Arial" panose="020B0604020202020204" pitchFamily="34" charset="0"/>
                          <a:cs typeface="Times New Roman" pitchFamily="18" charset="0"/>
                        </a:rPr>
                        <a:t>. z. </a:t>
                      </a:r>
                      <a:r>
                        <a:rPr kumimoji="1" lang="cs-CZ" sz="2000" b="1" i="0" u="none" strike="noStrike" cap="none" normalizeH="0" baseline="0" dirty="0" err="1">
                          <a:ln>
                            <a:noFill/>
                          </a:ln>
                          <a:solidFill>
                            <a:srgbClr val="0000FF"/>
                          </a:solidFill>
                          <a:effectLst/>
                          <a:latin typeface="Arial" panose="020B0604020202020204" pitchFamily="34" charset="0"/>
                          <a:cs typeface="Times New Roman" pitchFamily="18" charset="0"/>
                        </a:rPr>
                        <a:t>š</a:t>
                      </a:r>
                      <a:r>
                        <a:rPr kumimoji="1" lang="cs-CZ" sz="2000" b="1" i="0" u="none" strike="noStrike" cap="none" normalizeH="0" baseline="0" dirty="0">
                          <a:ln>
                            <a:noFill/>
                          </a:ln>
                          <a:solidFill>
                            <a:srgbClr val="0000FF"/>
                          </a:solidFill>
                          <a:effectLst/>
                          <a:latin typeface="Arial" panose="020B0604020202020204" pitchFamily="34" charset="0"/>
                          <a:cs typeface="Times New Roman" pitchFamily="18" charset="0"/>
                        </a:rPr>
                        <a:t>.)</a:t>
                      </a:r>
                      <a:endParaRPr kumimoji="1" lang="cs-CZ" sz="2000" b="1" i="0" u="none" strike="noStrike" cap="none" normalizeH="0" baseline="0" dirty="0">
                        <a:ln>
                          <a:noFill/>
                        </a:ln>
                        <a:solidFill>
                          <a:srgbClr val="0000FF"/>
                        </a:solidFill>
                        <a:effectLst/>
                        <a:latin typeface="Arial" panose="020B0604020202020204" pitchFamily="34" charset="0"/>
                      </a:endParaRPr>
                    </a:p>
                  </a:txBody>
                  <a:tcPr marL="91438" marR="91438" marT="45708" marB="45708"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40974" name="Picture 15" descr="E:\uceni\env\FIG01_019.jpg">
            <a:extLst>
              <a:ext uri="{FF2B5EF4-FFF2-40B4-BE49-F238E27FC236}">
                <a16:creationId xmlns:a16="http://schemas.microsoft.com/office/drawing/2014/main" id="{62FFE9E8-5A49-4A29-8276-B84BE2BF2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639" y="981076"/>
            <a:ext cx="3838575" cy="37433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583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a:extLst>
              <a:ext uri="{FF2B5EF4-FFF2-40B4-BE49-F238E27FC236}">
                <a16:creationId xmlns:a16="http://schemas.microsoft.com/office/drawing/2014/main" id="{E4CD6CF8-83DF-489C-A290-BD892EFBC46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Termosféra</a:t>
            </a:r>
          </a:p>
        </p:txBody>
      </p:sp>
      <p:graphicFrame>
        <p:nvGraphicFramePr>
          <p:cNvPr id="4" name="Group 35">
            <a:extLst>
              <a:ext uri="{FF2B5EF4-FFF2-40B4-BE49-F238E27FC236}">
                <a16:creationId xmlns:a16="http://schemas.microsoft.com/office/drawing/2014/main" id="{F6E02F98-F951-4585-87EA-8EECF9452B55}"/>
              </a:ext>
            </a:extLst>
          </p:cNvPr>
          <p:cNvGraphicFramePr>
            <a:graphicFrameLocks noGrp="1"/>
          </p:cNvGraphicFramePr>
          <p:nvPr>
            <p:extLst>
              <p:ext uri="{D42A27DB-BD31-4B8C-83A1-F6EECF244321}">
                <p14:modId xmlns:p14="http://schemas.microsoft.com/office/powerpoint/2010/main" val="3487226464"/>
              </p:ext>
            </p:extLst>
          </p:nvPr>
        </p:nvGraphicFramePr>
        <p:xfrm>
          <a:off x="428263" y="981075"/>
          <a:ext cx="7539400" cy="5303520"/>
        </p:xfrm>
        <a:graphic>
          <a:graphicData uri="http://schemas.openxmlformats.org/drawingml/2006/table">
            <a:tbl>
              <a:tblPr/>
              <a:tblGrid>
                <a:gridCol w="2400168">
                  <a:extLst>
                    <a:ext uri="{9D8B030D-6E8A-4147-A177-3AD203B41FA5}">
                      <a16:colId xmlns:a16="http://schemas.microsoft.com/office/drawing/2014/main" val="20000"/>
                    </a:ext>
                  </a:extLst>
                </a:gridCol>
                <a:gridCol w="5139232">
                  <a:extLst>
                    <a:ext uri="{9D8B030D-6E8A-4147-A177-3AD203B41FA5}">
                      <a16:colId xmlns:a16="http://schemas.microsoft.com/office/drawing/2014/main" val="20001"/>
                    </a:ext>
                  </a:extLst>
                </a:gridCol>
              </a:tblGrid>
              <a:tr h="3927475">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90-800 km</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Termosféra</a:t>
                      </a:r>
                      <a:endParaRPr kumimoji="1" lang="cs-CZ" sz="1800" b="1" i="0" u="none" strike="noStrike" cap="none" normalizeH="0" baseline="0" dirty="0">
                        <a:ln>
                          <a:noFill/>
                        </a:ln>
                        <a:solidFill>
                          <a:srgbClr val="FF0000"/>
                        </a:solidFill>
                        <a:effectLst/>
                        <a:latin typeface="Arial" panose="020B0604020202020204" pitchFamily="34" charset="0"/>
                      </a:endParaRPr>
                    </a:p>
                  </a:txBody>
                  <a:tcPr marL="91442" marR="91442"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625475" marR="0" lvl="0" indent="-536575" algn="l" defTabSz="914400" rtl="0" eaLnBrk="1" fontAlgn="base" latinLnBrk="0" hangingPunct="1">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Nárůst teploty </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až na 1 800 K - </a:t>
                      </a:r>
                      <a:r>
                        <a:rPr lang="cs-CZ" sz="1800" b="1" dirty="0">
                          <a:solidFill>
                            <a:srgbClr val="0000FF"/>
                          </a:solidFill>
                          <a:latin typeface="Arial" panose="020B0604020202020204" pitchFamily="34" charset="0"/>
                        </a:rPr>
                        <a:t>daný množstvím fotochemických reakcí, sahá do 150 km</a:t>
                      </a: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defRPr/>
                      </a:pPr>
                      <a:r>
                        <a:rPr lang="cs-CZ" sz="1800" b="1" dirty="0">
                          <a:solidFill>
                            <a:srgbClr val="FF0000"/>
                          </a:solidFill>
                          <a:latin typeface="Arial" panose="020B0604020202020204" pitchFamily="34" charset="0"/>
                        </a:rPr>
                        <a:t>Vznik  optických jevů </a:t>
                      </a:r>
                      <a:r>
                        <a:rPr lang="cs-CZ" sz="1800" b="1" dirty="0">
                          <a:solidFill>
                            <a:srgbClr val="0000FF"/>
                          </a:solidFill>
                          <a:latin typeface="Arial" panose="020B0604020202020204" pitchFamily="34" charset="0"/>
                        </a:rPr>
                        <a:t>(polární záře, světélkující oblaka)</a:t>
                      </a: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Ionizace vzduchu – </a:t>
                      </a: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ionosféra</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(80-500 km)</a:t>
                      </a:r>
                    </a:p>
                    <a:p>
                      <a:pPr marL="625475" marR="0" lvl="0" indent="-536575" algn="l" defTabSz="914400" rtl="0" eaLnBrk="0" fontAlgn="base" latinLnBrk="0" hangingPunct="0">
                        <a:lnSpc>
                          <a:spcPct val="100000"/>
                        </a:lnSpc>
                        <a:spcBef>
                          <a:spcPct val="0"/>
                        </a:spcBef>
                        <a:spcAft>
                          <a:spcPct val="0"/>
                        </a:spcAft>
                        <a:buClr>
                          <a:srgbClr val="FF0000"/>
                        </a:buClr>
                        <a:buSzPct val="50000"/>
                        <a:buFontTx/>
                        <a:buChar char="-"/>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D – 60-90 km – silná ionizace NO, S e</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&lt; S I</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jsou přítomny i </a:t>
                      </a:r>
                      <a:r>
                        <a:rPr kumimoji="1" lang="cs-CZ" sz="1800" b="1" i="0" u="none" strike="noStrike" cap="none" normalizeH="0" baseline="0" dirty="0" err="1">
                          <a:ln>
                            <a:noFill/>
                          </a:ln>
                          <a:solidFill>
                            <a:srgbClr val="0000FF"/>
                          </a:solidFill>
                          <a:effectLst/>
                          <a:latin typeface="Arial" panose="020B0604020202020204" pitchFamily="34" charset="0"/>
                          <a:cs typeface="Times New Roman" pitchFamily="18" charset="0"/>
                        </a:rPr>
                        <a:t>I</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(NO</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3</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CO</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3</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a:t>
                      </a:r>
                    </a:p>
                    <a:p>
                      <a:pPr marL="625475" marR="0" lvl="0" indent="-536575" algn="l" defTabSz="914400" rtl="0" eaLnBrk="0" fontAlgn="base" latinLnBrk="0" hangingPunct="0">
                        <a:lnSpc>
                          <a:spcPct val="100000"/>
                        </a:lnSpc>
                        <a:spcBef>
                          <a:spcPct val="0"/>
                        </a:spcBef>
                        <a:spcAft>
                          <a:spcPct val="0"/>
                        </a:spcAft>
                        <a:buClr>
                          <a:srgbClr val="FF0000"/>
                        </a:buClr>
                        <a:buSzPct val="50000"/>
                        <a:buFontTx/>
                        <a:buChar char="-"/>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E – 90-120 km – </a:t>
                      </a:r>
                      <a:r>
                        <a:rPr kumimoji="1" lang="cs-CZ" sz="1800" b="1" i="0" u="none" strike="noStrike" cap="none" normalizeH="0" baseline="0" dirty="0" err="1">
                          <a:ln>
                            <a:noFill/>
                          </a:ln>
                          <a:solidFill>
                            <a:srgbClr val="0000FF"/>
                          </a:solidFill>
                          <a:effectLst/>
                          <a:latin typeface="Arial" panose="020B0604020202020204" pitchFamily="34" charset="0"/>
                          <a:cs typeface="Times New Roman" pitchFamily="18" charset="0"/>
                        </a:rPr>
                        <a:t>fotoionizace</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O</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2</a:t>
                      </a:r>
                      <a:endPar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endParaRPr>
                    </a:p>
                    <a:p>
                      <a:pPr marL="625475" marR="0" lvl="0" indent="-536575" algn="l" defTabSz="914400" rtl="0" eaLnBrk="0" fontAlgn="base" latinLnBrk="0" hangingPunct="0">
                        <a:lnSpc>
                          <a:spcPct val="100000"/>
                        </a:lnSpc>
                        <a:spcBef>
                          <a:spcPct val="0"/>
                        </a:spcBef>
                        <a:spcAft>
                          <a:spcPct val="0"/>
                        </a:spcAft>
                        <a:buClr>
                          <a:srgbClr val="FF0000"/>
                        </a:buClr>
                        <a:buSzPct val="50000"/>
                        <a:buFontTx/>
                        <a:buChar char="-"/>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F</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1</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 120-160 km – ionizované O</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O, N</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 převládají zde chemické děje</a:t>
                      </a:r>
                    </a:p>
                    <a:p>
                      <a:pPr marL="625475" marR="0" lvl="0" indent="-536575" algn="l" defTabSz="914400" rtl="0" eaLnBrk="0" fontAlgn="base" latinLnBrk="0" hangingPunct="0">
                        <a:lnSpc>
                          <a:spcPct val="100000"/>
                        </a:lnSpc>
                        <a:spcBef>
                          <a:spcPct val="0"/>
                        </a:spcBef>
                        <a:spcAft>
                          <a:spcPct val="0"/>
                        </a:spcAft>
                        <a:buClr>
                          <a:srgbClr val="FF0000"/>
                        </a:buClr>
                        <a:buSzPct val="50000"/>
                        <a:buFontTx/>
                        <a:buChar char="-"/>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F</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 </a:t>
                      </a:r>
                      <a:r>
                        <a:rPr kumimoji="1" lang="en-US" sz="1800" b="1" i="0" u="none" strike="noStrike" cap="none" normalizeH="0" baseline="0" dirty="0">
                          <a:ln>
                            <a:noFill/>
                          </a:ln>
                          <a:solidFill>
                            <a:srgbClr val="0000FF"/>
                          </a:solidFill>
                          <a:effectLst/>
                          <a:latin typeface="Arial" panose="020B0604020202020204" pitchFamily="34" charset="0"/>
                          <a:cs typeface="Times New Roman" pitchFamily="18" charset="0"/>
                        </a:rPr>
                        <a:t>&gt;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160 km – převažují fyzikální děje</a:t>
                      </a: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E, F – nejsou přítomny I</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S e</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 S I</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endPar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endParaRP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Elektricky neutrální vodivá plazma (UV, RTG)</a:t>
                      </a: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Nad 150 km – nárůst 5 K/km</a:t>
                      </a: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Nad 800 km – průměrná volná dráha molekul se zvětšuje – malá hustota, vysoká kinetická energie – dlouhá volná dráha částic</a:t>
                      </a:r>
                      <a:endParaRPr kumimoji="1" lang="cs-CZ" sz="1800" b="1" i="0" u="none" strike="noStrike" cap="none" normalizeH="0" baseline="0" dirty="0">
                        <a:ln>
                          <a:noFill/>
                        </a:ln>
                        <a:solidFill>
                          <a:srgbClr val="0000FF"/>
                        </a:solidFill>
                        <a:effectLst/>
                        <a:latin typeface="Arial" panose="020B0604020202020204" pitchFamily="34" charset="0"/>
                      </a:endParaRPr>
                    </a:p>
                  </a:txBody>
                  <a:tcPr marL="91442" marR="91442"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1995" name="Picture 15" descr="E:\uceni\env\FIG01_019.jpg">
            <a:extLst>
              <a:ext uri="{FF2B5EF4-FFF2-40B4-BE49-F238E27FC236}">
                <a16:creationId xmlns:a16="http://schemas.microsoft.com/office/drawing/2014/main" id="{A5F5D665-AB1C-4786-950F-9551B92C1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89" y="981075"/>
            <a:ext cx="2435225" cy="2374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460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920" name="Group 24">
            <a:extLst>
              <a:ext uri="{FF2B5EF4-FFF2-40B4-BE49-F238E27FC236}">
                <a16:creationId xmlns:a16="http://schemas.microsoft.com/office/drawing/2014/main" id="{E6E0B60B-A20E-4925-855F-3D933C5F5580}"/>
              </a:ext>
            </a:extLst>
          </p:cNvPr>
          <p:cNvGraphicFramePr>
            <a:graphicFrameLocks noGrp="1"/>
          </p:cNvGraphicFramePr>
          <p:nvPr/>
        </p:nvGraphicFramePr>
        <p:xfrm>
          <a:off x="1703389" y="1125538"/>
          <a:ext cx="8656637" cy="2377360"/>
        </p:xfrm>
        <a:graphic>
          <a:graphicData uri="http://schemas.openxmlformats.org/drawingml/2006/table">
            <a:tbl>
              <a:tblPr/>
              <a:tblGrid>
                <a:gridCol w="2879725">
                  <a:extLst>
                    <a:ext uri="{9D8B030D-6E8A-4147-A177-3AD203B41FA5}">
                      <a16:colId xmlns:a16="http://schemas.microsoft.com/office/drawing/2014/main" val="20000"/>
                    </a:ext>
                  </a:extLst>
                </a:gridCol>
                <a:gridCol w="5776912">
                  <a:extLst>
                    <a:ext uri="{9D8B030D-6E8A-4147-A177-3AD203B41FA5}">
                      <a16:colId xmlns:a16="http://schemas.microsoft.com/office/drawing/2014/main" val="20001"/>
                    </a:ext>
                  </a:extLst>
                </a:gridCol>
              </a:tblGrid>
              <a:tr h="822825">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Nad 800 - 1 000 km</a:t>
                      </a:r>
                      <a:endParaRPr kumimoji="1" lang="cs-CZ" sz="2400" b="0" i="0" u="none" strike="noStrike" cap="none" normalizeH="0" baseline="0" dirty="0">
                        <a:ln>
                          <a:noFill/>
                        </a:ln>
                        <a:solidFill>
                          <a:srgbClr val="FF0000"/>
                        </a:solidFill>
                        <a:effectLst/>
                        <a:latin typeface="Arial" panose="020B0604020202020204"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Exosféra</a:t>
                      </a:r>
                      <a:endParaRPr kumimoji="1" lang="cs-CZ" sz="2400" b="0" i="0" u="none" strike="noStrike" cap="none" normalizeH="0" baseline="0" dirty="0">
                        <a:ln>
                          <a:noFill/>
                        </a:ln>
                        <a:solidFill>
                          <a:srgbClr val="FF0000"/>
                        </a:solidFill>
                        <a:effectLst/>
                        <a:latin typeface="Arial" panose="020B0604020202020204" pitchFamily="34" charset="0"/>
                      </a:endParaRP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Únik do kosmu</a:t>
                      </a:r>
                      <a:endParaRPr kumimoji="1" lang="cs-CZ" sz="2400" b="0" i="0" u="none" strike="noStrike" cap="none" normalizeH="0" baseline="0" dirty="0">
                        <a:ln>
                          <a:noFill/>
                        </a:ln>
                        <a:solidFill>
                          <a:srgbClr val="0000FF"/>
                        </a:solidFill>
                        <a:effectLst/>
                        <a:latin typeface="Arial" panose="020B0604020202020204" pitchFamily="34" charset="0"/>
                        <a:cs typeface="Times New Roman" pitchFamily="18" charset="0"/>
                      </a:endParaRP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537">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Nad 2 000  – </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20 000 km</a:t>
                      </a:r>
                      <a:endParaRPr kumimoji="1" lang="cs-CZ" sz="2400" b="0" i="0" u="none" strike="noStrike" cap="none" normalizeH="0" baseline="0" dirty="0">
                        <a:ln>
                          <a:noFill/>
                        </a:ln>
                        <a:solidFill>
                          <a:srgbClr val="FF0000"/>
                        </a:solidFill>
                        <a:effectLst/>
                        <a:latin typeface="Arial" panose="020B0604020202020204"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Zemská korona</a:t>
                      </a:r>
                      <a:endParaRPr kumimoji="1" lang="cs-CZ" sz="2400" b="0" i="0" u="none" strike="noStrike" cap="none" normalizeH="0" baseline="0" dirty="0">
                        <a:ln>
                          <a:noFill/>
                        </a:ln>
                        <a:solidFill>
                          <a:srgbClr val="FF0000"/>
                        </a:solidFill>
                        <a:effectLst/>
                        <a:latin typeface="Arial" panose="020B0604020202020204" pitchFamily="34" charset="0"/>
                      </a:endParaRP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Rozrušení atmosféry</a:t>
                      </a:r>
                      <a:endParaRPr kumimoji="1" lang="cs-CZ" sz="2400" b="0" i="0" u="none" strike="noStrike" cap="none" normalizeH="0" baseline="0" dirty="0">
                        <a:ln>
                          <a:noFill/>
                        </a:ln>
                        <a:solidFill>
                          <a:srgbClr val="0000FF"/>
                        </a:solidFill>
                        <a:effectLst/>
                        <a:latin typeface="Arial" panose="020B0604020202020204" pitchFamily="34" charset="0"/>
                      </a:endParaRP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3021" name="Text Box 27">
            <a:extLst>
              <a:ext uri="{FF2B5EF4-FFF2-40B4-BE49-F238E27FC236}">
                <a16:creationId xmlns:a16="http://schemas.microsoft.com/office/drawing/2014/main" id="{65E25802-51B3-47E1-9E9A-B2049D59367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Vyšší vrstvy atmosféry</a:t>
            </a:r>
          </a:p>
        </p:txBody>
      </p:sp>
    </p:spTree>
    <p:extLst>
      <p:ext uri="{BB962C8B-B14F-4D97-AF65-F5344CB8AC3E}">
        <p14:creationId xmlns:p14="http://schemas.microsoft.com/office/powerpoint/2010/main" val="261626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DCD50EAE-4AAE-4488-8432-B6DBDC5D21B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Interakce aktivního povrchu s atmosférou</a:t>
            </a:r>
          </a:p>
        </p:txBody>
      </p:sp>
      <p:sp>
        <p:nvSpPr>
          <p:cNvPr id="44035" name="Text Box 3">
            <a:extLst>
              <a:ext uri="{FF2B5EF4-FFF2-40B4-BE49-F238E27FC236}">
                <a16:creationId xmlns:a16="http://schemas.microsoft.com/office/drawing/2014/main" id="{1113D661-0553-44EC-B918-3ABF8D603BC7}"/>
              </a:ext>
            </a:extLst>
          </p:cNvPr>
          <p:cNvSpPr txBox="1">
            <a:spLocks noChangeArrowheads="1"/>
          </p:cNvSpPr>
          <p:nvPr/>
        </p:nvSpPr>
        <p:spPr bwMode="auto">
          <a:xfrm>
            <a:off x="1703388" y="1196975"/>
            <a:ext cx="8716962"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Planetární mezní vrstva</a:t>
            </a:r>
            <a:r>
              <a:rPr kumimoji="0" lang="cs-CZ" altLang="cs-CZ" sz="2400" dirty="0">
                <a:solidFill>
                  <a:srgbClr val="0000FF"/>
                </a:solidFill>
                <a:latin typeface="Arial" panose="020B0604020202020204" pitchFamily="34" charset="0"/>
              </a:rPr>
              <a:t> – vliv zemského povrchu na probíhající děje (tření)</a:t>
            </a:r>
          </a:p>
          <a:p>
            <a:pPr eaLnBrk="1" hangingPunct="1"/>
            <a:endParaRPr kumimoji="0" lang="cs-CZ" altLang="cs-CZ" sz="16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Přízemní vrstva atmosféry</a:t>
            </a:r>
            <a:r>
              <a:rPr kumimoji="0" lang="cs-CZ" altLang="cs-CZ" sz="2400" dirty="0">
                <a:solidFill>
                  <a:srgbClr val="0000FF"/>
                </a:solidFill>
                <a:latin typeface="Arial" panose="020B0604020202020204" pitchFamily="34" charset="0"/>
              </a:rPr>
              <a:t> – 50 - 100 m</a:t>
            </a:r>
          </a:p>
          <a:p>
            <a:pPr eaLnBrk="1" hangingPunct="1"/>
            <a:endParaRPr kumimoji="0" lang="cs-CZ" altLang="cs-CZ" sz="16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Volná atmosféra</a:t>
            </a:r>
            <a:r>
              <a:rPr kumimoji="0" lang="cs-CZ" altLang="cs-CZ" sz="2400" dirty="0">
                <a:solidFill>
                  <a:srgbClr val="0000FF"/>
                </a:solidFill>
                <a:latin typeface="Arial" panose="020B0604020202020204" pitchFamily="34" charset="0"/>
              </a:rPr>
              <a:t> - &gt; 1,5 km, fyzikální děje zde již nejsou ovlivněny povrchem</a:t>
            </a:r>
          </a:p>
        </p:txBody>
      </p:sp>
    </p:spTree>
    <p:extLst>
      <p:ext uri="{BB962C8B-B14F-4D97-AF65-F5344CB8AC3E}">
        <p14:creationId xmlns:p14="http://schemas.microsoft.com/office/powerpoint/2010/main" val="218290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a:extLst>
              <a:ext uri="{FF2B5EF4-FFF2-40B4-BE49-F238E27FC236}">
                <a16:creationId xmlns:a16="http://schemas.microsoft.com/office/drawing/2014/main" id="{DB538285-5406-445B-9A8B-E94CDA62A1B2}"/>
              </a:ext>
            </a:extLst>
          </p:cNvPr>
          <p:cNvSpPr txBox="1">
            <a:spLocks noChangeArrowheads="1"/>
          </p:cNvSpPr>
          <p:nvPr/>
        </p:nvSpPr>
        <p:spPr bwMode="auto">
          <a:xfrm>
            <a:off x="995423" y="1052513"/>
            <a:ext cx="942175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Síla,</a:t>
            </a:r>
            <a:r>
              <a:rPr kumimoji="0" lang="cs-CZ" altLang="cs-CZ" sz="2400" dirty="0">
                <a:solidFill>
                  <a:srgbClr val="0000FF"/>
                </a:solidFill>
                <a:latin typeface="Arial" panose="020B0604020202020204" pitchFamily="34" charset="0"/>
              </a:rPr>
              <a:t> kterou působí atmosférický vzduch na zemský povrch [Pa] – hmotnost sloupce vzduchu.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Atmosférický tlak –</a:t>
            </a:r>
            <a:r>
              <a:rPr kumimoji="0" lang="cs-CZ" altLang="cs-CZ" sz="2400" dirty="0">
                <a:solidFill>
                  <a:srgbClr val="0000FF"/>
                </a:solidFill>
                <a:latin typeface="Arial" panose="020B0604020202020204" pitchFamily="34" charset="0"/>
              </a:rPr>
              <a:t> tlak, který vyvolává síla 1 N rovnoměrně rozložená na rovinné ploše 1 m</a:t>
            </a:r>
            <a:r>
              <a:rPr kumimoji="0" lang="cs-CZ" altLang="cs-CZ" sz="2400" baseline="30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kolmé ke směru síly.</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Vertikální tlakový gradient –</a:t>
            </a:r>
            <a:r>
              <a:rPr kumimoji="0" lang="cs-CZ" altLang="cs-CZ" sz="2400" dirty="0">
                <a:solidFill>
                  <a:srgbClr val="0000FF"/>
                </a:solidFill>
                <a:latin typeface="Arial" panose="020B0604020202020204" pitchFamily="34" charset="0"/>
              </a:rPr>
              <a:t> </a:t>
            </a:r>
            <a:r>
              <a:rPr kumimoji="0" lang="cs-CZ" altLang="cs-CZ" sz="2400" dirty="0">
                <a:latin typeface="Arial" panose="020B0604020202020204" pitchFamily="34" charset="0"/>
              </a:rPr>
              <a:t>dp / dz</a:t>
            </a:r>
            <a:r>
              <a:rPr kumimoji="0" lang="cs-CZ" altLang="cs-CZ" sz="2400" dirty="0">
                <a:solidFill>
                  <a:srgbClr val="0000FF"/>
                </a:solidFill>
                <a:latin typeface="Arial" panose="020B0604020202020204" pitchFamily="34" charset="0"/>
              </a:rPr>
              <a:t> – udává o kolik jednotek tlaku poklesne tlak vzduchu při výstupu o 100 m (v nižších nadmořských výškách = 12,5 hPa).</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Horizontální tlakový gradient (barický stupeň) –</a:t>
            </a:r>
            <a:r>
              <a:rPr kumimoji="0" lang="cs-CZ" altLang="cs-CZ" sz="2400" dirty="0">
                <a:solidFill>
                  <a:srgbClr val="0000FF"/>
                </a:solidFill>
                <a:latin typeface="Arial" panose="020B0604020202020204" pitchFamily="34" charset="0"/>
              </a:rPr>
              <a:t> </a:t>
            </a:r>
            <a:r>
              <a:rPr kumimoji="0" lang="cs-CZ" altLang="cs-CZ" sz="2400" dirty="0">
                <a:latin typeface="Arial" panose="020B0604020202020204" pitchFamily="34" charset="0"/>
              </a:rPr>
              <a:t>dz / dp</a:t>
            </a:r>
            <a:r>
              <a:rPr kumimoji="0" lang="cs-CZ" altLang="cs-CZ" sz="2400" dirty="0">
                <a:solidFill>
                  <a:srgbClr val="0000FF"/>
                </a:solidFill>
                <a:latin typeface="Arial" panose="020B0604020202020204" pitchFamily="34" charset="0"/>
              </a:rPr>
              <a:t> – výška v metrech o kterou je nutné vystoupit, aby tlak poklesl o jednotku (v nižších nadmořských výškách = 8 m)</a:t>
            </a:r>
          </a:p>
        </p:txBody>
      </p:sp>
      <p:sp>
        <p:nvSpPr>
          <p:cNvPr id="46083" name="Text Box 10">
            <a:extLst>
              <a:ext uri="{FF2B5EF4-FFF2-40B4-BE49-F238E27FC236}">
                <a16:creationId xmlns:a16="http://schemas.microsoft.com/office/drawing/2014/main" id="{F3A998FD-583F-4B52-8919-9A9A3FA3083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Tlak vzduchu</a:t>
            </a:r>
          </a:p>
        </p:txBody>
      </p:sp>
    </p:spTree>
    <p:extLst>
      <p:ext uri="{BB962C8B-B14F-4D97-AF65-F5344CB8AC3E}">
        <p14:creationId xmlns:p14="http://schemas.microsoft.com/office/powerpoint/2010/main" val="966640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a:extLst>
              <a:ext uri="{FF2B5EF4-FFF2-40B4-BE49-F238E27FC236}">
                <a16:creationId xmlns:a16="http://schemas.microsoft.com/office/drawing/2014/main" id="{557F7768-C2B2-442B-876F-ED64F1BBF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052514"/>
            <a:ext cx="3668712" cy="4968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7107" name="Picture 4">
            <a:extLst>
              <a:ext uri="{FF2B5EF4-FFF2-40B4-BE49-F238E27FC236}">
                <a16:creationId xmlns:a16="http://schemas.microsoft.com/office/drawing/2014/main" id="{51724AC7-9198-49CF-A21F-111A5B4C9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951" y="1052514"/>
            <a:ext cx="4227513" cy="4968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7108" name="Text Box 11">
            <a:extLst>
              <a:ext uri="{FF2B5EF4-FFF2-40B4-BE49-F238E27FC236}">
                <a16:creationId xmlns:a16="http://schemas.microsoft.com/office/drawing/2014/main" id="{526E7709-1116-41DF-97F3-031BBE6475C2}"/>
              </a:ext>
            </a:extLst>
          </p:cNvPr>
          <p:cNvSpPr txBox="1">
            <a:spLocks noChangeArrowheads="1"/>
          </p:cNvSpPr>
          <p:nvPr/>
        </p:nvSpPr>
        <p:spPr bwMode="auto">
          <a:xfrm>
            <a:off x="1524000" y="188913"/>
            <a:ext cx="903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Energetická bilance atmosféry</a:t>
            </a:r>
          </a:p>
        </p:txBody>
      </p:sp>
    </p:spTree>
    <p:extLst>
      <p:ext uri="{BB962C8B-B14F-4D97-AF65-F5344CB8AC3E}">
        <p14:creationId xmlns:p14="http://schemas.microsoft.com/office/powerpoint/2010/main" val="121192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a:extLst>
              <a:ext uri="{FF2B5EF4-FFF2-40B4-BE49-F238E27FC236}">
                <a16:creationId xmlns:a16="http://schemas.microsoft.com/office/drawing/2014/main" id="{6517AF1B-A637-4F0D-B3D7-9AD167AA2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81075"/>
            <a:ext cx="5089525" cy="5111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4">
            <a:extLst>
              <a:ext uri="{FF2B5EF4-FFF2-40B4-BE49-F238E27FC236}">
                <a16:creationId xmlns:a16="http://schemas.microsoft.com/office/drawing/2014/main" id="{9935112F-2E52-403D-BF23-A339A7B44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951" y="981075"/>
            <a:ext cx="2843213" cy="5111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8132" name="Text Box 11">
            <a:extLst>
              <a:ext uri="{FF2B5EF4-FFF2-40B4-BE49-F238E27FC236}">
                <a16:creationId xmlns:a16="http://schemas.microsoft.com/office/drawing/2014/main" id="{ABAB5C39-C0A8-4ABD-B1E9-1BEB927731FD}"/>
              </a:ext>
            </a:extLst>
          </p:cNvPr>
          <p:cNvSpPr txBox="1">
            <a:spLocks noChangeArrowheads="1"/>
          </p:cNvSpPr>
          <p:nvPr/>
        </p:nvSpPr>
        <p:spPr bwMode="auto">
          <a:xfrm>
            <a:off x="1524000" y="188913"/>
            <a:ext cx="903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Energetická bilance atmosféry</a:t>
            </a:r>
          </a:p>
        </p:txBody>
      </p:sp>
    </p:spTree>
    <p:extLst>
      <p:ext uri="{BB962C8B-B14F-4D97-AF65-F5344CB8AC3E}">
        <p14:creationId xmlns:p14="http://schemas.microsoft.com/office/powerpoint/2010/main" val="2431280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94880953-2A1C-4F79-BB12-7484F6FC2CB1}"/>
              </a:ext>
            </a:extLst>
          </p:cNvPr>
          <p:cNvSpPr>
            <a:spLocks noChangeArrowheads="1"/>
          </p:cNvSpPr>
          <p:nvPr/>
        </p:nvSpPr>
        <p:spPr bwMode="auto">
          <a:xfrm>
            <a:off x="1774825" y="910596"/>
            <a:ext cx="8643938"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cs-CZ" altLang="cs-CZ" sz="2400" dirty="0">
                <a:solidFill>
                  <a:srgbClr val="0000FF"/>
                </a:solidFill>
                <a:latin typeface="Arial" panose="020B0604020202020204" pitchFamily="34" charset="0"/>
              </a:rPr>
              <a:t>S</a:t>
            </a:r>
            <a:r>
              <a:rPr kumimoji="0" lang="cs-CZ" altLang="cs-CZ" sz="2400" dirty="0">
                <a:solidFill>
                  <a:srgbClr val="0000FF"/>
                </a:solidFill>
                <a:latin typeface="Arial" panose="020B0604020202020204" pitchFamily="34" charset="0"/>
                <a:cs typeface="Times New Roman" panose="02020603050405020304" pitchFamily="18" charset="0"/>
              </a:rPr>
              <a:t>uma toků energie vstupujících do a vystupujících z atmosféry (jak radiační, tak i neradiační cestou).</a:t>
            </a:r>
            <a:endParaRPr kumimoji="0" lang="cs-CZ" altLang="cs-CZ" sz="2400" b="0" dirty="0">
              <a:solidFill>
                <a:srgbClr val="0000FF"/>
              </a:solidFill>
              <a:latin typeface="Arial" panose="020B0604020202020204" pitchFamily="34" charset="0"/>
            </a:endParaRPr>
          </a:p>
          <a:p>
            <a:endParaRPr kumimoji="0" lang="cs-CZ" altLang="cs-CZ" sz="1400" dirty="0">
              <a:solidFill>
                <a:srgbClr val="0000FF"/>
              </a:solidFill>
              <a:latin typeface="Arial" panose="020B0604020202020204" pitchFamily="34" charset="0"/>
            </a:endParaRPr>
          </a:p>
          <a:p>
            <a:r>
              <a:rPr kumimoji="0" lang="cs-CZ" altLang="cs-CZ" sz="2400" dirty="0">
                <a:latin typeface="Arial" panose="020B0604020202020204" pitchFamily="34" charset="0"/>
                <a:cs typeface="Times New Roman" panose="02020603050405020304" pitchFamily="18" charset="0"/>
              </a:rPr>
              <a:t>Celková energetická bilance povrchu Země - suma toků E –</a:t>
            </a:r>
            <a:r>
              <a:rPr kumimoji="0" lang="cs-CZ" altLang="cs-CZ" sz="2400" dirty="0">
                <a:solidFill>
                  <a:srgbClr val="000000"/>
                </a:solidFill>
                <a:latin typeface="Arial" panose="020B0604020202020204" pitchFamily="34" charset="0"/>
                <a:cs typeface="Times New Roman" panose="02020603050405020304" pitchFamily="18" charset="0"/>
              </a:rPr>
              <a:t> </a:t>
            </a:r>
            <a:r>
              <a:rPr kumimoji="0" lang="cs-CZ" altLang="cs-CZ" sz="2400" dirty="0">
                <a:solidFill>
                  <a:srgbClr val="0000FF"/>
                </a:solidFill>
                <a:latin typeface="Arial" panose="020B0604020202020204" pitchFamily="34" charset="0"/>
                <a:cs typeface="Times New Roman" panose="02020603050405020304" pitchFamily="18" charset="0"/>
              </a:rPr>
              <a:t>k/od povrchu, ca = 0</a:t>
            </a:r>
            <a:endParaRPr kumimoji="0" lang="cs-CZ" altLang="cs-CZ" sz="2400" b="0" dirty="0">
              <a:solidFill>
                <a:srgbClr val="0000FF"/>
              </a:solidFill>
              <a:latin typeface="Arial" panose="020B0604020202020204" pitchFamily="34" charset="0"/>
            </a:endParaRPr>
          </a:p>
          <a:p>
            <a:endParaRPr kumimoji="0" lang="cs-CZ" altLang="cs-CZ" sz="1600" dirty="0">
              <a:solidFill>
                <a:srgbClr val="0000FF"/>
              </a:solidFill>
              <a:latin typeface="Arial" panose="020B0604020202020204" pitchFamily="34" charset="0"/>
            </a:endParaRPr>
          </a:p>
          <a:p>
            <a:pPr algn="ctr"/>
            <a:r>
              <a:rPr kumimoji="0" lang="cs-CZ" altLang="cs-CZ" sz="2400" dirty="0">
                <a:latin typeface="Arial" panose="020B0604020202020204" pitchFamily="34" charset="0"/>
                <a:cs typeface="Times New Roman" panose="02020603050405020304" pitchFamily="18" charset="0"/>
              </a:rPr>
              <a:t>B + P + Q</a:t>
            </a:r>
            <a:r>
              <a:rPr kumimoji="0" lang="cs-CZ" altLang="cs-CZ" sz="2400" baseline="-30000" dirty="0">
                <a:latin typeface="Arial" panose="020B0604020202020204" pitchFamily="34" charset="0"/>
                <a:cs typeface="Times New Roman" panose="02020603050405020304" pitchFamily="18" charset="0"/>
              </a:rPr>
              <a:t>p</a:t>
            </a:r>
            <a:r>
              <a:rPr kumimoji="0" lang="cs-CZ" altLang="cs-CZ" sz="2400" dirty="0">
                <a:latin typeface="Arial" panose="020B0604020202020204" pitchFamily="34" charset="0"/>
                <a:cs typeface="Times New Roman" panose="02020603050405020304" pitchFamily="18" charset="0"/>
              </a:rPr>
              <a:t> + LV = 0</a:t>
            </a:r>
            <a:endParaRPr kumimoji="0" lang="cs-CZ" altLang="cs-CZ" sz="2400" b="0" dirty="0">
              <a:latin typeface="Arial" panose="020B0604020202020204" pitchFamily="34" charset="0"/>
            </a:endParaRPr>
          </a:p>
          <a:p>
            <a:endParaRPr kumimoji="0" lang="cs-CZ" altLang="cs-CZ" sz="2400" b="0" dirty="0">
              <a:latin typeface="Arial" panose="020B0604020202020204" pitchFamily="34" charset="0"/>
            </a:endParaRPr>
          </a:p>
        </p:txBody>
      </p:sp>
      <p:sp>
        <p:nvSpPr>
          <p:cNvPr id="50179" name="Rectangle 4">
            <a:extLst>
              <a:ext uri="{FF2B5EF4-FFF2-40B4-BE49-F238E27FC236}">
                <a16:creationId xmlns:a16="http://schemas.microsoft.com/office/drawing/2014/main" id="{BC12AA98-ABAB-445F-B5E7-091EA7F14425}"/>
              </a:ext>
            </a:extLst>
          </p:cNvPr>
          <p:cNvSpPr>
            <a:spLocks noChangeArrowheads="1"/>
          </p:cNvSpPr>
          <p:nvPr/>
        </p:nvSpPr>
        <p:spPr bwMode="auto">
          <a:xfrm>
            <a:off x="-1963738" y="2973388"/>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sp>
        <p:nvSpPr>
          <p:cNvPr id="50180" name="Text Box 5">
            <a:extLst>
              <a:ext uri="{FF2B5EF4-FFF2-40B4-BE49-F238E27FC236}">
                <a16:creationId xmlns:a16="http://schemas.microsoft.com/office/drawing/2014/main" id="{370B2C93-EE33-4719-82EE-27A12F5E5268}"/>
              </a:ext>
            </a:extLst>
          </p:cNvPr>
          <p:cNvSpPr txBox="1">
            <a:spLocks noChangeArrowheads="1"/>
          </p:cNvSpPr>
          <p:nvPr/>
        </p:nvSpPr>
        <p:spPr bwMode="auto">
          <a:xfrm>
            <a:off x="1774826" y="5013326"/>
            <a:ext cx="87153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000" dirty="0">
                <a:solidFill>
                  <a:srgbClr val="0000FF"/>
                </a:solidFill>
                <a:latin typeface="Arial" panose="020B0604020202020204" pitchFamily="34" charset="0"/>
              </a:rPr>
              <a:t>Přibližné roční orientační zhodnocení – za předpokladu, že příkon slunečního záření na horní hranici atmosféry = 100 %:</a:t>
            </a:r>
          </a:p>
          <a:p>
            <a:pPr eaLnBrk="1" hangingPunct="1"/>
            <a:endParaRPr kumimoji="0" lang="cs-CZ" altLang="cs-CZ" sz="1000" dirty="0">
              <a:solidFill>
                <a:srgbClr val="0000FF"/>
              </a:solidFill>
              <a:latin typeface="Arial" panose="020B0604020202020204" pitchFamily="34" charset="0"/>
            </a:endParaRPr>
          </a:p>
          <a:p>
            <a:pPr algn="ctr" eaLnBrk="1" hangingPunct="1"/>
            <a:r>
              <a:rPr kumimoji="0" lang="cs-CZ" altLang="cs-CZ" sz="2000" dirty="0">
                <a:latin typeface="Arial" panose="020B0604020202020204" pitchFamily="34" charset="0"/>
              </a:rPr>
              <a:t>B = + 30 %, P = - 7 %, LV = - 23 % (QP = 0)</a:t>
            </a:r>
          </a:p>
        </p:txBody>
      </p:sp>
      <p:sp>
        <p:nvSpPr>
          <p:cNvPr id="50181" name="AutoShape 6">
            <a:extLst>
              <a:ext uri="{FF2B5EF4-FFF2-40B4-BE49-F238E27FC236}">
                <a16:creationId xmlns:a16="http://schemas.microsoft.com/office/drawing/2014/main" id="{1A85E6AC-E3A7-4045-9202-731912127D49}"/>
              </a:ext>
            </a:extLst>
          </p:cNvPr>
          <p:cNvSpPr>
            <a:spLocks noChangeArrowheads="1"/>
          </p:cNvSpPr>
          <p:nvPr/>
        </p:nvSpPr>
        <p:spPr bwMode="auto">
          <a:xfrm>
            <a:off x="1524000" y="3246439"/>
            <a:ext cx="1401763" cy="1189037"/>
          </a:xfrm>
          <a:prstGeom prst="wedgeRectCallout">
            <a:avLst>
              <a:gd name="adj1" fmla="val 201134"/>
              <a:gd name="adj2" fmla="val -58009"/>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Radiační bilance zemského povrchu</a:t>
            </a:r>
            <a:endParaRPr kumimoji="0" lang="cs-CZ" altLang="cs-CZ" sz="1800" dirty="0">
              <a:solidFill>
                <a:schemeClr val="tx1"/>
              </a:solidFill>
              <a:latin typeface="Arial" panose="020B0604020202020204" pitchFamily="34" charset="0"/>
            </a:endParaRPr>
          </a:p>
        </p:txBody>
      </p:sp>
      <p:sp>
        <p:nvSpPr>
          <p:cNvPr id="50182" name="AutoShape 7">
            <a:extLst>
              <a:ext uri="{FF2B5EF4-FFF2-40B4-BE49-F238E27FC236}">
                <a16:creationId xmlns:a16="http://schemas.microsoft.com/office/drawing/2014/main" id="{31EEF0D8-8BEE-4B5E-9062-6DAB477BD6EE}"/>
              </a:ext>
            </a:extLst>
          </p:cNvPr>
          <p:cNvSpPr>
            <a:spLocks noChangeArrowheads="1"/>
          </p:cNvSpPr>
          <p:nvPr/>
        </p:nvSpPr>
        <p:spPr bwMode="auto">
          <a:xfrm>
            <a:off x="3009418" y="3767139"/>
            <a:ext cx="2392845" cy="1247775"/>
          </a:xfrm>
          <a:prstGeom prst="wedgeRectCallout">
            <a:avLst>
              <a:gd name="adj1" fmla="val 46574"/>
              <a:gd name="adj2" fmla="val -93639"/>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Turbulentní tok tepla mezi zemským povrchem a atmosférou</a:t>
            </a:r>
            <a:endParaRPr kumimoji="0" lang="cs-CZ" altLang="cs-CZ" sz="1800" dirty="0">
              <a:solidFill>
                <a:schemeClr val="tx1"/>
              </a:solidFill>
              <a:latin typeface="Arial" panose="020B0604020202020204" pitchFamily="34" charset="0"/>
            </a:endParaRPr>
          </a:p>
        </p:txBody>
      </p:sp>
      <p:sp>
        <p:nvSpPr>
          <p:cNvPr id="50183" name="AutoShape 8">
            <a:extLst>
              <a:ext uri="{FF2B5EF4-FFF2-40B4-BE49-F238E27FC236}">
                <a16:creationId xmlns:a16="http://schemas.microsoft.com/office/drawing/2014/main" id="{DAA6C1D1-7B2B-46AD-992E-A6422458D625}"/>
              </a:ext>
            </a:extLst>
          </p:cNvPr>
          <p:cNvSpPr>
            <a:spLocks noChangeArrowheads="1"/>
          </p:cNvSpPr>
          <p:nvPr/>
        </p:nvSpPr>
        <p:spPr bwMode="auto">
          <a:xfrm>
            <a:off x="5519739" y="3817939"/>
            <a:ext cx="2131127" cy="1195387"/>
          </a:xfrm>
          <a:prstGeom prst="wedgeRectCallout">
            <a:avLst>
              <a:gd name="adj1" fmla="val -26366"/>
              <a:gd name="adj2" fmla="val -95949"/>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Tok tepla mezi zemským povrchem a jeho podložím</a:t>
            </a:r>
            <a:endParaRPr kumimoji="0" lang="cs-CZ" altLang="cs-CZ" sz="1800" dirty="0">
              <a:solidFill>
                <a:schemeClr val="tx1"/>
              </a:solidFill>
              <a:latin typeface="Arial" panose="020B0604020202020204" pitchFamily="34" charset="0"/>
            </a:endParaRPr>
          </a:p>
        </p:txBody>
      </p:sp>
      <p:sp>
        <p:nvSpPr>
          <p:cNvPr id="50184" name="AutoShape 9">
            <a:extLst>
              <a:ext uri="{FF2B5EF4-FFF2-40B4-BE49-F238E27FC236}">
                <a16:creationId xmlns:a16="http://schemas.microsoft.com/office/drawing/2014/main" id="{54FC1074-6AD5-4535-B905-D0C43284A8FE}"/>
              </a:ext>
            </a:extLst>
          </p:cNvPr>
          <p:cNvSpPr>
            <a:spLocks noChangeArrowheads="1"/>
          </p:cNvSpPr>
          <p:nvPr/>
        </p:nvSpPr>
        <p:spPr bwMode="auto">
          <a:xfrm>
            <a:off x="8091488" y="3559176"/>
            <a:ext cx="2252662" cy="949325"/>
          </a:xfrm>
          <a:prstGeom prst="wedgeRectCallout">
            <a:avLst>
              <a:gd name="adj1" fmla="val -105602"/>
              <a:gd name="adj2" fmla="val -85454"/>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Tok tepla spojený s fázovými přeměnami vody</a:t>
            </a:r>
            <a:endParaRPr kumimoji="0" lang="cs-CZ" altLang="cs-CZ" sz="1800" dirty="0">
              <a:solidFill>
                <a:schemeClr val="tx1"/>
              </a:solidFill>
              <a:latin typeface="Arial" panose="020B0604020202020204" pitchFamily="34" charset="0"/>
            </a:endParaRPr>
          </a:p>
        </p:txBody>
      </p:sp>
      <p:sp>
        <p:nvSpPr>
          <p:cNvPr id="50185" name="Text Box 11">
            <a:extLst>
              <a:ext uri="{FF2B5EF4-FFF2-40B4-BE49-F238E27FC236}">
                <a16:creationId xmlns:a16="http://schemas.microsoft.com/office/drawing/2014/main" id="{28FC08B0-F963-41E9-9CE1-E05962847584}"/>
              </a:ext>
            </a:extLst>
          </p:cNvPr>
          <p:cNvSpPr txBox="1">
            <a:spLocks noChangeArrowheads="1"/>
          </p:cNvSpPr>
          <p:nvPr/>
        </p:nvSpPr>
        <p:spPr bwMode="auto">
          <a:xfrm>
            <a:off x="1524000" y="188913"/>
            <a:ext cx="903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Energetická bilance atmosféry</a:t>
            </a:r>
          </a:p>
        </p:txBody>
      </p:sp>
    </p:spTree>
    <p:extLst>
      <p:ext uri="{BB962C8B-B14F-4D97-AF65-F5344CB8AC3E}">
        <p14:creationId xmlns:p14="http://schemas.microsoft.com/office/powerpoint/2010/main" val="189783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F2F7BD36-C36E-4885-A02D-65D755461809}"/>
              </a:ext>
            </a:extLst>
          </p:cNvPr>
          <p:cNvSpPr>
            <a:spLocks noChangeArrowheads="1"/>
          </p:cNvSpPr>
          <p:nvPr/>
        </p:nvSpPr>
        <p:spPr bwMode="auto">
          <a:xfrm>
            <a:off x="1703389" y="1052513"/>
            <a:ext cx="8732837"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50000"/>
              </a:spcBef>
            </a:pPr>
            <a:r>
              <a:rPr lang="cs-CZ" altLang="cs-CZ" sz="2400" dirty="0">
                <a:latin typeface="Arial" panose="020B0604020202020204" pitchFamily="34" charset="0"/>
                <a:cs typeface="Times New Roman" panose="02020603050405020304" pitchFamily="18" charset="0"/>
              </a:rPr>
              <a:t>Sluneční záření </a:t>
            </a:r>
            <a:r>
              <a:rPr lang="cs-CZ" altLang="cs-CZ" sz="2400" dirty="0">
                <a:solidFill>
                  <a:srgbClr val="0000FF"/>
                </a:solidFill>
                <a:latin typeface="Arial" panose="020B0604020202020204" pitchFamily="34" charset="0"/>
                <a:cs typeface="Times New Roman" panose="02020603050405020304" pitchFamily="18" charset="0"/>
              </a:rPr>
              <a:t> 1,34 10</a:t>
            </a:r>
            <a:r>
              <a:rPr lang="cs-CZ" altLang="cs-CZ" sz="2400" baseline="30000" dirty="0">
                <a:solidFill>
                  <a:srgbClr val="0000FF"/>
                </a:solidFill>
                <a:latin typeface="Arial" panose="020B0604020202020204" pitchFamily="34" charset="0"/>
                <a:cs typeface="Times New Roman" panose="02020603050405020304" pitchFamily="18" charset="0"/>
              </a:rPr>
              <a:t>3</a:t>
            </a:r>
            <a:r>
              <a:rPr lang="cs-CZ" altLang="cs-CZ" sz="2400" dirty="0">
                <a:solidFill>
                  <a:srgbClr val="0000FF"/>
                </a:solidFill>
                <a:latin typeface="Arial" panose="020B0604020202020204" pitchFamily="34" charset="0"/>
                <a:cs typeface="Times New Roman" panose="02020603050405020304" pitchFamily="18" charset="0"/>
              </a:rPr>
              <a:t> W.m</a:t>
            </a:r>
            <a:r>
              <a:rPr lang="cs-CZ" altLang="cs-CZ" sz="2400" baseline="30000" dirty="0">
                <a:solidFill>
                  <a:srgbClr val="0000FF"/>
                </a:solidFill>
                <a:latin typeface="Arial" panose="020B0604020202020204" pitchFamily="34" charset="0"/>
                <a:cs typeface="Times New Roman" panose="02020603050405020304" pitchFamily="18" charset="0"/>
              </a:rPr>
              <a:t>-2</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Průměrná teplota </a:t>
            </a:r>
            <a:r>
              <a:rPr lang="cs-CZ" altLang="cs-CZ" sz="2400" dirty="0">
                <a:solidFill>
                  <a:srgbClr val="0000FF"/>
                </a:solidFill>
                <a:latin typeface="Arial" panose="020B0604020202020204" pitchFamily="34" charset="0"/>
                <a:cs typeface="Times New Roman" panose="02020603050405020304" pitchFamily="18" charset="0"/>
              </a:rPr>
              <a:t>15 °C</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Vedení tepla </a:t>
            </a:r>
            <a:r>
              <a:rPr lang="cs-CZ" altLang="cs-CZ" sz="2400" dirty="0">
                <a:solidFill>
                  <a:srgbClr val="0000FF"/>
                </a:solidFill>
                <a:latin typeface="Arial" panose="020B0604020202020204" pitchFamily="34" charset="0"/>
                <a:cs typeface="Times New Roman" panose="02020603050405020304" pitchFamily="18" charset="0"/>
              </a:rPr>
              <a:t>– přenos sousedními molekulami</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Proudění tepla </a:t>
            </a:r>
            <a:r>
              <a:rPr lang="cs-CZ" altLang="cs-CZ" sz="2400" dirty="0">
                <a:solidFill>
                  <a:srgbClr val="0000FF"/>
                </a:solidFill>
                <a:latin typeface="Arial" panose="020B0604020202020204" pitchFamily="34" charset="0"/>
                <a:cs typeface="Times New Roman" panose="02020603050405020304" pitchFamily="18" charset="0"/>
              </a:rPr>
              <a:t>– pohyb celé hmoty atmosféry</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„Citlivé“ teplo </a:t>
            </a:r>
            <a:r>
              <a:rPr lang="cs-CZ" altLang="cs-CZ" sz="2400" dirty="0">
                <a:solidFill>
                  <a:srgbClr val="0000FF"/>
                </a:solidFill>
                <a:latin typeface="Arial" panose="020B0604020202020204" pitchFamily="34" charset="0"/>
                <a:cs typeface="Times New Roman" panose="02020603050405020304" pitchFamily="18" charset="0"/>
              </a:rPr>
              <a:t>– energie ve formě kinetické energie molekul</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Latentní teplo </a:t>
            </a:r>
            <a:r>
              <a:rPr lang="cs-CZ" altLang="cs-CZ" sz="2400" dirty="0">
                <a:solidFill>
                  <a:srgbClr val="0000FF"/>
                </a:solidFill>
                <a:latin typeface="Arial" panose="020B0604020202020204" pitchFamily="34" charset="0"/>
                <a:cs typeface="Times New Roman" panose="02020603050405020304" pitchFamily="18" charset="0"/>
              </a:rPr>
              <a:t>– teplo odpařování</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Záření </a:t>
            </a:r>
            <a:r>
              <a:rPr lang="cs-CZ" altLang="cs-CZ" sz="2400" dirty="0">
                <a:solidFill>
                  <a:srgbClr val="0000FF"/>
                </a:solidFill>
                <a:latin typeface="Arial" panose="020B0604020202020204" pitchFamily="34" charset="0"/>
                <a:cs typeface="Times New Roman" panose="02020603050405020304" pitchFamily="18" charset="0"/>
              </a:rPr>
              <a:t>– elektromagnetické záření, jediná cesta, jak je energie přenášena vakuem</a:t>
            </a:r>
            <a:endParaRPr lang="en-US" altLang="cs-CZ" sz="2400" dirty="0">
              <a:solidFill>
                <a:srgbClr val="0000FF"/>
              </a:solidFill>
              <a:latin typeface="Arial" panose="020B0604020202020204" pitchFamily="34" charset="0"/>
              <a:cs typeface="Times New Roman" panose="02020603050405020304" pitchFamily="18" charset="0"/>
            </a:endParaRPr>
          </a:p>
        </p:txBody>
      </p:sp>
      <p:sp>
        <p:nvSpPr>
          <p:cNvPr id="6147" name="Text Box 10">
            <a:extLst>
              <a:ext uri="{FF2B5EF4-FFF2-40B4-BE49-F238E27FC236}">
                <a16:creationId xmlns:a16="http://schemas.microsoft.com/office/drawing/2014/main" id="{CAC3D806-2471-4861-92CC-85C6EF8EF10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a:t>
            </a:r>
          </a:p>
        </p:txBody>
      </p:sp>
    </p:spTree>
    <p:extLst>
      <p:ext uri="{BB962C8B-B14F-4D97-AF65-F5344CB8AC3E}">
        <p14:creationId xmlns:p14="http://schemas.microsoft.com/office/powerpoint/2010/main" val="158086804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EDC3F1E-DB3E-464D-98A7-705E8D5EB832}"/>
              </a:ext>
            </a:extLst>
          </p:cNvPr>
          <p:cNvSpPr>
            <a:spLocks noChangeArrowheads="1"/>
          </p:cNvSpPr>
          <p:nvPr/>
        </p:nvSpPr>
        <p:spPr bwMode="auto">
          <a:xfrm>
            <a:off x="1811338" y="685236"/>
            <a:ext cx="81978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kumimoji="0" lang="cs-CZ" altLang="cs-CZ" sz="2400" dirty="0">
                <a:latin typeface="Arial" panose="020B0604020202020204" pitchFamily="34" charset="0"/>
                <a:cs typeface="Times New Roman" panose="02020603050405020304" pitchFamily="18" charset="0"/>
              </a:rPr>
              <a:t>B</a:t>
            </a:r>
            <a:r>
              <a:rPr kumimoji="0" lang="cs-CZ" altLang="cs-CZ" sz="2400" baseline="-30000" dirty="0">
                <a:latin typeface="Arial" panose="020B0604020202020204" pitchFamily="34" charset="0"/>
                <a:cs typeface="Times New Roman" panose="02020603050405020304" pitchFamily="18" charset="0"/>
              </a:rPr>
              <a:t>Q</a:t>
            </a:r>
            <a:r>
              <a:rPr kumimoji="0" lang="cs-CZ" altLang="cs-CZ" sz="2400" dirty="0">
                <a:latin typeface="Arial" panose="020B0604020202020204" pitchFamily="34" charset="0"/>
                <a:cs typeface="Times New Roman" panose="02020603050405020304" pitchFamily="18" charset="0"/>
              </a:rPr>
              <a:t> = B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P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Q</a:t>
            </a:r>
            <a:r>
              <a:rPr kumimoji="0" lang="cs-CZ" altLang="cs-CZ" sz="2400" baseline="-30000" dirty="0">
                <a:latin typeface="Arial" panose="020B0604020202020204" pitchFamily="34" charset="0"/>
                <a:cs typeface="Times New Roman" panose="02020603050405020304" pitchFamily="18" charset="0"/>
              </a:rPr>
              <a:t>p</a:t>
            </a:r>
            <a:r>
              <a:rPr kumimoji="0" lang="cs-CZ" altLang="cs-CZ" sz="2400" dirty="0">
                <a:latin typeface="Arial" panose="020B0604020202020204" pitchFamily="34" charset="0"/>
                <a:cs typeface="Times New Roman" panose="02020603050405020304" pitchFamily="18" charset="0"/>
              </a:rPr>
              <a:t>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LV</a:t>
            </a:r>
            <a:endParaRPr kumimoji="0" lang="cs-CZ" altLang="cs-CZ" sz="2400" dirty="0">
              <a:latin typeface="Arial" panose="020B0604020202020204" pitchFamily="34" charset="0"/>
            </a:endParaRPr>
          </a:p>
          <a:p>
            <a:pPr algn="ctr"/>
            <a:endParaRPr kumimoji="0" lang="cs-CZ" altLang="cs-CZ" sz="2400" dirty="0">
              <a:latin typeface="Arial" panose="020B0604020202020204" pitchFamily="34" charset="0"/>
            </a:endParaRPr>
          </a:p>
          <a:p>
            <a:pPr algn="ctr"/>
            <a:r>
              <a:rPr kumimoji="0" lang="cs-CZ" altLang="cs-CZ" sz="2400" dirty="0">
                <a:solidFill>
                  <a:srgbClr val="0000FF"/>
                </a:solidFill>
                <a:latin typeface="Arial" panose="020B0604020202020204" pitchFamily="34" charset="0"/>
                <a:cs typeface="Times New Roman" panose="02020603050405020304" pitchFamily="18" charset="0"/>
              </a:rPr>
              <a:t>Zahrneme-li do této rovnice jednotlivé složky radiační bilance:</a:t>
            </a:r>
            <a:endParaRPr kumimoji="0" lang="cs-CZ" altLang="cs-CZ" sz="2400" dirty="0">
              <a:solidFill>
                <a:srgbClr val="0000FF"/>
              </a:solidFill>
              <a:latin typeface="Arial" panose="020B0604020202020204" pitchFamily="34" charset="0"/>
            </a:endParaRPr>
          </a:p>
          <a:p>
            <a:pPr algn="ctr"/>
            <a:endParaRPr kumimoji="0" lang="cs-CZ" altLang="cs-CZ" sz="2400" dirty="0">
              <a:solidFill>
                <a:srgbClr val="0000FF"/>
              </a:solidFill>
              <a:latin typeface="Arial" panose="020B0604020202020204" pitchFamily="34" charset="0"/>
            </a:endParaRPr>
          </a:p>
          <a:p>
            <a:pPr algn="ctr"/>
            <a:r>
              <a:rPr kumimoji="0" lang="cs-CZ" altLang="cs-CZ" sz="2400" dirty="0">
                <a:latin typeface="Arial" panose="020B0604020202020204" pitchFamily="34" charset="0"/>
                <a:cs typeface="Times New Roman" panose="02020603050405020304" pitchFamily="18" charset="0"/>
              </a:rPr>
              <a:t>B</a:t>
            </a:r>
            <a:r>
              <a:rPr kumimoji="0" lang="cs-CZ" altLang="cs-CZ" sz="2400" baseline="-30000" dirty="0">
                <a:latin typeface="Arial" panose="020B0604020202020204" pitchFamily="34" charset="0"/>
                <a:cs typeface="Times New Roman" panose="02020603050405020304" pitchFamily="18" charset="0"/>
              </a:rPr>
              <a:t>Q</a:t>
            </a:r>
            <a:r>
              <a:rPr kumimoji="0" lang="cs-CZ" altLang="cs-CZ" sz="2400" dirty="0">
                <a:latin typeface="Arial" panose="020B0604020202020204" pitchFamily="34" charset="0"/>
                <a:cs typeface="Times New Roman" panose="02020603050405020304" pitchFamily="18" charset="0"/>
              </a:rPr>
              <a:t> = S´ + D – R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B</a:t>
            </a:r>
            <a:r>
              <a:rPr kumimoji="0" lang="cs-CZ" altLang="cs-CZ" sz="2400" baseline="-30000" dirty="0">
                <a:latin typeface="Arial" panose="020B0604020202020204" pitchFamily="34" charset="0"/>
                <a:cs typeface="Times New Roman" panose="02020603050405020304" pitchFamily="18" charset="0"/>
              </a:rPr>
              <a:t>D</a:t>
            </a:r>
            <a:r>
              <a:rPr kumimoji="0" lang="cs-CZ" altLang="cs-CZ" sz="2400" dirty="0">
                <a:latin typeface="Arial" panose="020B0604020202020204" pitchFamily="34" charset="0"/>
                <a:cs typeface="Times New Roman" panose="02020603050405020304" pitchFamily="18" charset="0"/>
              </a:rPr>
              <a:t>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P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Q</a:t>
            </a:r>
            <a:r>
              <a:rPr kumimoji="0" lang="cs-CZ" altLang="cs-CZ" sz="2400" baseline="-30000" dirty="0">
                <a:latin typeface="Arial" panose="020B0604020202020204" pitchFamily="34" charset="0"/>
                <a:cs typeface="Times New Roman" panose="02020603050405020304" pitchFamily="18" charset="0"/>
              </a:rPr>
              <a:t>p</a:t>
            </a:r>
            <a:r>
              <a:rPr kumimoji="0" lang="cs-CZ" altLang="cs-CZ" sz="2400" dirty="0">
                <a:latin typeface="Arial" panose="020B0604020202020204" pitchFamily="34" charset="0"/>
                <a:cs typeface="Times New Roman" panose="02020603050405020304" pitchFamily="18" charset="0"/>
              </a:rPr>
              <a:t>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LV</a:t>
            </a:r>
            <a:endParaRPr kumimoji="0" lang="cs-CZ" altLang="cs-CZ" sz="2400" dirty="0">
              <a:latin typeface="Arial" panose="020B0604020202020204" pitchFamily="34" charset="0"/>
            </a:endParaRPr>
          </a:p>
          <a:p>
            <a:pPr algn="ctr"/>
            <a:endParaRPr kumimoji="0" lang="cs-CZ" altLang="cs-CZ" sz="2400" dirty="0">
              <a:latin typeface="Arial" panose="020B0604020202020204" pitchFamily="34" charset="0"/>
            </a:endParaRPr>
          </a:p>
        </p:txBody>
      </p:sp>
      <p:sp>
        <p:nvSpPr>
          <p:cNvPr id="51203" name="Rectangle 3">
            <a:extLst>
              <a:ext uri="{FF2B5EF4-FFF2-40B4-BE49-F238E27FC236}">
                <a16:creationId xmlns:a16="http://schemas.microsoft.com/office/drawing/2014/main" id="{98FE15C3-D940-4B5E-9983-6E552761D98E}"/>
              </a:ext>
            </a:extLst>
          </p:cNvPr>
          <p:cNvSpPr>
            <a:spLocks noChangeArrowheads="1"/>
          </p:cNvSpPr>
          <p:nvPr/>
        </p:nvSpPr>
        <p:spPr bwMode="auto">
          <a:xfrm>
            <a:off x="-2135188" y="34575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sp>
        <p:nvSpPr>
          <p:cNvPr id="51204" name="Rectangle 4">
            <a:extLst>
              <a:ext uri="{FF2B5EF4-FFF2-40B4-BE49-F238E27FC236}">
                <a16:creationId xmlns:a16="http://schemas.microsoft.com/office/drawing/2014/main" id="{B973FB6E-1285-4FE3-BE31-B368B371C2D8}"/>
              </a:ext>
            </a:extLst>
          </p:cNvPr>
          <p:cNvSpPr>
            <a:spLocks noChangeArrowheads="1"/>
          </p:cNvSpPr>
          <p:nvPr/>
        </p:nvSpPr>
        <p:spPr bwMode="auto">
          <a:xfrm>
            <a:off x="1703388" y="5157789"/>
            <a:ext cx="8496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000" dirty="0">
                <a:solidFill>
                  <a:srgbClr val="0000FF"/>
                </a:solidFill>
                <a:latin typeface="Arial" panose="020B0604020202020204" pitchFamily="34" charset="0"/>
              </a:rPr>
              <a:t>D</a:t>
            </a:r>
            <a:r>
              <a:rPr kumimoji="0" lang="cs-CZ" altLang="cs-CZ" sz="2000" dirty="0">
                <a:solidFill>
                  <a:srgbClr val="0000FF"/>
                </a:solidFill>
                <a:latin typeface="Arial" panose="020B0604020202020204" pitchFamily="34" charset="0"/>
                <a:cs typeface="Times New Roman" panose="02020603050405020304" pitchFamily="18" charset="0"/>
              </a:rPr>
              <a:t>enní variace - B</a:t>
            </a:r>
            <a:r>
              <a:rPr kumimoji="0" lang="cs-CZ" altLang="cs-CZ" sz="2000" baseline="-30000" dirty="0">
                <a:solidFill>
                  <a:srgbClr val="0000FF"/>
                </a:solidFill>
                <a:latin typeface="Arial" panose="020B0604020202020204" pitchFamily="34" charset="0"/>
                <a:cs typeface="Times New Roman" panose="02020603050405020304" pitchFamily="18" charset="0"/>
              </a:rPr>
              <a:t>P</a:t>
            </a:r>
            <a:r>
              <a:rPr kumimoji="0" lang="cs-CZ" altLang="cs-CZ" sz="2000" dirty="0">
                <a:solidFill>
                  <a:srgbClr val="0000FF"/>
                </a:solidFill>
                <a:latin typeface="Arial" panose="020B0604020202020204" pitchFamily="34" charset="0"/>
                <a:cs typeface="Times New Roman" panose="02020603050405020304" pitchFamily="18" charset="0"/>
              </a:rPr>
              <a:t>, P, LV, Q</a:t>
            </a:r>
            <a:r>
              <a:rPr kumimoji="0" lang="cs-CZ" altLang="cs-CZ" sz="2000" baseline="-30000" dirty="0">
                <a:solidFill>
                  <a:srgbClr val="0000FF"/>
                </a:solidFill>
                <a:latin typeface="Arial" panose="020B0604020202020204" pitchFamily="34" charset="0"/>
                <a:cs typeface="Times New Roman" panose="02020603050405020304" pitchFamily="18" charset="0"/>
              </a:rPr>
              <a:t>P</a:t>
            </a:r>
            <a:r>
              <a:rPr kumimoji="0" lang="cs-CZ" altLang="cs-CZ" sz="2000" dirty="0">
                <a:solidFill>
                  <a:srgbClr val="0000FF"/>
                </a:solidFill>
                <a:latin typeface="Arial" panose="020B0604020202020204" pitchFamily="34" charset="0"/>
                <a:cs typeface="Times New Roman" panose="02020603050405020304" pitchFamily="18" charset="0"/>
              </a:rPr>
              <a:t> mohou mít během 24 hod. rozdílná znaménka, jiné složky v noci chybí (S´+ D, R).</a:t>
            </a:r>
            <a:endParaRPr kumimoji="0" lang="cs-CZ" altLang="cs-CZ" sz="2000" dirty="0">
              <a:solidFill>
                <a:srgbClr val="0000FF"/>
              </a:solidFill>
              <a:latin typeface="Arial" panose="020B0604020202020204" pitchFamily="34" charset="0"/>
            </a:endParaRPr>
          </a:p>
        </p:txBody>
      </p:sp>
      <p:sp>
        <p:nvSpPr>
          <p:cNvPr id="51205" name="Text Box 5">
            <a:extLst>
              <a:ext uri="{FF2B5EF4-FFF2-40B4-BE49-F238E27FC236}">
                <a16:creationId xmlns:a16="http://schemas.microsoft.com/office/drawing/2014/main" id="{F73505C9-B835-4ADE-82F0-901003B4891A}"/>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Energetická bilance BQ aktivního povrchu</a:t>
            </a:r>
          </a:p>
        </p:txBody>
      </p:sp>
      <p:sp>
        <p:nvSpPr>
          <p:cNvPr id="51206" name="AutoShape 6">
            <a:extLst>
              <a:ext uri="{FF2B5EF4-FFF2-40B4-BE49-F238E27FC236}">
                <a16:creationId xmlns:a16="http://schemas.microsoft.com/office/drawing/2014/main" id="{68C34224-6CCA-4295-9E56-35F17C540BD8}"/>
              </a:ext>
            </a:extLst>
          </p:cNvPr>
          <p:cNvSpPr>
            <a:spLocks noChangeArrowheads="1"/>
          </p:cNvSpPr>
          <p:nvPr/>
        </p:nvSpPr>
        <p:spPr bwMode="auto">
          <a:xfrm>
            <a:off x="949325" y="3048944"/>
            <a:ext cx="1651000" cy="1463675"/>
          </a:xfrm>
          <a:prstGeom prst="wedgeRectCallout">
            <a:avLst>
              <a:gd name="adj1" fmla="val 146403"/>
              <a:gd name="adj2" fmla="val -56398"/>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Přímé sluneční záření na vodorovný povrch</a:t>
            </a:r>
            <a:endParaRPr kumimoji="0" lang="cs-CZ" altLang="cs-CZ" sz="1800" dirty="0">
              <a:solidFill>
                <a:schemeClr val="tx1"/>
              </a:solidFill>
              <a:latin typeface="Arial" panose="020B0604020202020204" pitchFamily="34" charset="0"/>
            </a:endParaRPr>
          </a:p>
        </p:txBody>
      </p:sp>
      <p:sp>
        <p:nvSpPr>
          <p:cNvPr id="51207" name="AutoShape 7">
            <a:extLst>
              <a:ext uri="{FF2B5EF4-FFF2-40B4-BE49-F238E27FC236}">
                <a16:creationId xmlns:a16="http://schemas.microsoft.com/office/drawing/2014/main" id="{3AD239E7-7031-4EEF-81B1-9CB6C9063108}"/>
              </a:ext>
            </a:extLst>
          </p:cNvPr>
          <p:cNvSpPr>
            <a:spLocks noChangeArrowheads="1"/>
          </p:cNvSpPr>
          <p:nvPr/>
        </p:nvSpPr>
        <p:spPr bwMode="auto">
          <a:xfrm>
            <a:off x="3133726" y="3859025"/>
            <a:ext cx="1006475" cy="639762"/>
          </a:xfrm>
          <a:prstGeom prst="wedgeRectCallout">
            <a:avLst>
              <a:gd name="adj1" fmla="val 123185"/>
              <a:gd name="adj2" fmla="val -213028"/>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Difúzní záření</a:t>
            </a:r>
            <a:endParaRPr kumimoji="0" lang="cs-CZ" altLang="cs-CZ" sz="1800" dirty="0">
              <a:solidFill>
                <a:schemeClr val="tx1"/>
              </a:solidFill>
              <a:latin typeface="Arial" panose="020B0604020202020204" pitchFamily="34" charset="0"/>
            </a:endParaRPr>
          </a:p>
        </p:txBody>
      </p:sp>
      <p:sp>
        <p:nvSpPr>
          <p:cNvPr id="51208" name="AutoShape 8">
            <a:extLst>
              <a:ext uri="{FF2B5EF4-FFF2-40B4-BE49-F238E27FC236}">
                <a16:creationId xmlns:a16="http://schemas.microsoft.com/office/drawing/2014/main" id="{9223C61E-3F57-4AAC-A79A-5BDE4468EE2F}"/>
              </a:ext>
            </a:extLst>
          </p:cNvPr>
          <p:cNvSpPr>
            <a:spLocks noChangeArrowheads="1"/>
          </p:cNvSpPr>
          <p:nvPr/>
        </p:nvSpPr>
        <p:spPr bwMode="auto">
          <a:xfrm>
            <a:off x="4341814" y="3890168"/>
            <a:ext cx="1265237" cy="639763"/>
          </a:xfrm>
          <a:prstGeom prst="wedgeRectCallout">
            <a:avLst>
              <a:gd name="adj1" fmla="val 40463"/>
              <a:gd name="adj2" fmla="val -209306"/>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Odražené záření</a:t>
            </a:r>
            <a:endParaRPr kumimoji="0" lang="cs-CZ" altLang="cs-CZ" sz="1800" dirty="0">
              <a:solidFill>
                <a:schemeClr val="tx1"/>
              </a:solidFill>
              <a:latin typeface="Arial" panose="020B0604020202020204" pitchFamily="34" charset="0"/>
            </a:endParaRPr>
          </a:p>
        </p:txBody>
      </p:sp>
      <p:sp>
        <p:nvSpPr>
          <p:cNvPr id="51209" name="AutoShape 9">
            <a:extLst>
              <a:ext uri="{FF2B5EF4-FFF2-40B4-BE49-F238E27FC236}">
                <a16:creationId xmlns:a16="http://schemas.microsoft.com/office/drawing/2014/main" id="{5B91A5D2-D1EB-4C65-AE12-B67BD4EA04E8}"/>
              </a:ext>
            </a:extLst>
          </p:cNvPr>
          <p:cNvSpPr>
            <a:spLocks noChangeArrowheads="1"/>
          </p:cNvSpPr>
          <p:nvPr/>
        </p:nvSpPr>
        <p:spPr bwMode="auto">
          <a:xfrm>
            <a:off x="5864762" y="4021894"/>
            <a:ext cx="1853777" cy="1189037"/>
          </a:xfrm>
          <a:prstGeom prst="wedgeRectCallout">
            <a:avLst>
              <a:gd name="adj1" fmla="val -35727"/>
              <a:gd name="adj2" fmla="val -137449"/>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Bilance dlouhovlnných radiačních složek</a:t>
            </a:r>
            <a:endParaRPr kumimoji="0" lang="cs-CZ" altLang="cs-CZ" sz="1800" dirty="0">
              <a:solidFill>
                <a:schemeClr val="tx1"/>
              </a:solidFill>
              <a:latin typeface="Arial" panose="020B0604020202020204" pitchFamily="34" charset="0"/>
            </a:endParaRPr>
          </a:p>
        </p:txBody>
      </p:sp>
      <p:sp>
        <p:nvSpPr>
          <p:cNvPr id="51210" name="AutoShape 10">
            <a:extLst>
              <a:ext uri="{FF2B5EF4-FFF2-40B4-BE49-F238E27FC236}">
                <a16:creationId xmlns:a16="http://schemas.microsoft.com/office/drawing/2014/main" id="{D117704C-22DB-4121-A60E-2C5711529E67}"/>
              </a:ext>
            </a:extLst>
          </p:cNvPr>
          <p:cNvSpPr>
            <a:spLocks noChangeArrowheads="1"/>
          </p:cNvSpPr>
          <p:nvPr/>
        </p:nvSpPr>
        <p:spPr bwMode="auto">
          <a:xfrm>
            <a:off x="7718539" y="3440020"/>
            <a:ext cx="2665412" cy="925512"/>
          </a:xfrm>
          <a:prstGeom prst="wedgeRectCallout">
            <a:avLst>
              <a:gd name="adj1" fmla="val -63639"/>
              <a:gd name="adj2" fmla="val -99398"/>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Tok tepla do podloží mezi aktivním povrchem a podložím</a:t>
            </a:r>
            <a:endParaRPr kumimoji="0" lang="cs-CZ" altLang="cs-CZ" sz="1800" dirty="0">
              <a:solidFill>
                <a:schemeClr val="tx1"/>
              </a:solidFill>
              <a:latin typeface="Arial" panose="020B0604020202020204" pitchFamily="34" charset="0"/>
            </a:endParaRPr>
          </a:p>
        </p:txBody>
      </p:sp>
    </p:spTree>
    <p:extLst>
      <p:ext uri="{BB962C8B-B14F-4D97-AF65-F5344CB8AC3E}">
        <p14:creationId xmlns:p14="http://schemas.microsoft.com/office/powerpoint/2010/main" val="1593575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DADCF8FD-3A39-4177-AC1F-9BF258CB7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1052513"/>
            <a:ext cx="608965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1A0FA834-34F6-41C2-B456-E37D8F242D79}"/>
              </a:ext>
            </a:extLst>
          </p:cNvPr>
          <p:cNvSpPr txBox="1">
            <a:spLocks noChangeArrowheads="1"/>
          </p:cNvSpPr>
          <p:nvPr/>
        </p:nvSpPr>
        <p:spPr bwMode="auto">
          <a:xfrm>
            <a:off x="1524000" y="5229225"/>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2300" indent="-53022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GB" altLang="cs-CZ" sz="1200" dirty="0">
                <a:solidFill>
                  <a:srgbClr val="000099"/>
                </a:solidFill>
                <a:latin typeface="Arial" panose="020B0604020202020204" pitchFamily="34" charset="0"/>
              </a:rPr>
              <a:t>Radiation trapping or ‘greenhouse’ heating. Incoming solar infrared radiation (yellow line) passes through the atmosphere to warm the land and the oceans. The Earth emits radiation to balance the input, but at much longer wavelengths (red lines) that are absorbed by ‘greenhouse </a:t>
            </a:r>
            <a:r>
              <a:rPr lang="en-GB" altLang="cs-CZ" sz="1200" dirty="0" err="1">
                <a:solidFill>
                  <a:srgbClr val="000099"/>
                </a:solidFill>
                <a:latin typeface="Arial" panose="020B0604020202020204" pitchFamily="34" charset="0"/>
              </a:rPr>
              <a:t>ases’</a:t>
            </a:r>
            <a:r>
              <a:rPr lang="en-GB" altLang="cs-CZ" sz="1200" dirty="0">
                <a:solidFill>
                  <a:srgbClr val="000099"/>
                </a:solidFill>
                <a:latin typeface="Arial" panose="020B0604020202020204" pitchFamily="34" charset="0"/>
              </a:rPr>
              <a:t> (GHGs) such as CO</a:t>
            </a:r>
            <a:r>
              <a:rPr lang="en-GB" altLang="cs-CZ" sz="1200" baseline="-25000" dirty="0">
                <a:solidFill>
                  <a:srgbClr val="000099"/>
                </a:solidFill>
                <a:latin typeface="Arial" panose="020B0604020202020204" pitchFamily="34" charset="0"/>
              </a:rPr>
              <a:t>2</a:t>
            </a:r>
            <a:r>
              <a:rPr lang="en-GB" altLang="cs-CZ" sz="1200" dirty="0">
                <a:solidFill>
                  <a:srgbClr val="000099"/>
                </a:solidFill>
                <a:latin typeface="Arial" panose="020B0604020202020204" pitchFamily="34" charset="0"/>
              </a:rPr>
              <a:t> and H</a:t>
            </a:r>
            <a:r>
              <a:rPr lang="en-GB" altLang="cs-CZ" sz="1200" baseline="-25000" dirty="0">
                <a:solidFill>
                  <a:srgbClr val="000099"/>
                </a:solidFill>
                <a:latin typeface="Arial" panose="020B0604020202020204" pitchFamily="34" charset="0"/>
              </a:rPr>
              <a:t>2</a:t>
            </a:r>
            <a:r>
              <a:rPr lang="en-GB" altLang="cs-CZ" sz="1200" dirty="0">
                <a:solidFill>
                  <a:srgbClr val="000099"/>
                </a:solidFill>
                <a:latin typeface="Arial" panose="020B0604020202020204" pitchFamily="34" charset="0"/>
              </a:rPr>
              <a:t>O present in the atmosphere. This trapping of radiation means that the lower atmosphere acts as a blanket that keeps the surface warmer than it would </a:t>
            </a:r>
            <a:r>
              <a:rPr lang="en-GB" altLang="cs-CZ" sz="1200" dirty="0" err="1">
                <a:solidFill>
                  <a:srgbClr val="000099"/>
                </a:solidFill>
                <a:latin typeface="Arial" panose="020B0604020202020204" pitchFamily="34" charset="0"/>
              </a:rPr>
              <a:t>herwise</a:t>
            </a:r>
            <a:r>
              <a:rPr lang="en-GB" altLang="cs-CZ" sz="1200" dirty="0">
                <a:solidFill>
                  <a:srgbClr val="000099"/>
                </a:solidFill>
                <a:latin typeface="Arial" panose="020B0604020202020204" pitchFamily="34" charset="0"/>
              </a:rPr>
              <a:t> be. N2O, CH4 and many other species are also GHGs.</a:t>
            </a:r>
          </a:p>
        </p:txBody>
      </p:sp>
      <p:sp>
        <p:nvSpPr>
          <p:cNvPr id="49156" name="Text Box 11">
            <a:extLst>
              <a:ext uri="{FF2B5EF4-FFF2-40B4-BE49-F238E27FC236}">
                <a16:creationId xmlns:a16="http://schemas.microsoft.com/office/drawing/2014/main" id="{A3F472EC-2258-483F-8C59-BB33D64E385C}"/>
              </a:ext>
            </a:extLst>
          </p:cNvPr>
          <p:cNvSpPr txBox="1">
            <a:spLocks noChangeArrowheads="1"/>
          </p:cNvSpPr>
          <p:nvPr/>
        </p:nvSpPr>
        <p:spPr bwMode="auto">
          <a:xfrm>
            <a:off x="2135189" y="260351"/>
            <a:ext cx="7850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2800" dirty="0">
                <a:latin typeface="Arial" panose="020B0604020202020204" pitchFamily="34" charset="0"/>
              </a:rPr>
              <a:t>Záchyt záření – „skleníkové“ ohřívání</a:t>
            </a:r>
          </a:p>
        </p:txBody>
      </p:sp>
    </p:spTree>
    <p:extLst>
      <p:ext uri="{BB962C8B-B14F-4D97-AF65-F5344CB8AC3E}">
        <p14:creationId xmlns:p14="http://schemas.microsoft.com/office/powerpoint/2010/main" val="3444944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11">
            <a:extLst>
              <a:ext uri="{FF2B5EF4-FFF2-40B4-BE49-F238E27FC236}">
                <a16:creationId xmlns:a16="http://schemas.microsoft.com/office/drawing/2014/main" id="{ABAB5C39-C0A8-4ABD-B1E9-1BEB927731FD}"/>
              </a:ext>
            </a:extLst>
          </p:cNvPr>
          <p:cNvSpPr txBox="1">
            <a:spLocks noChangeArrowheads="1"/>
          </p:cNvSpPr>
          <p:nvPr/>
        </p:nvSpPr>
        <p:spPr bwMode="auto">
          <a:xfrm>
            <a:off x="1524000" y="188913"/>
            <a:ext cx="903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Energetická bilance atmosféry</a:t>
            </a:r>
          </a:p>
        </p:txBody>
      </p:sp>
      <p:pic>
        <p:nvPicPr>
          <p:cNvPr id="5" name="Picture 2">
            <a:extLst>
              <a:ext uri="{FF2B5EF4-FFF2-40B4-BE49-F238E27FC236}">
                <a16:creationId xmlns:a16="http://schemas.microsoft.com/office/drawing/2014/main" id="{111EB679-8CE1-44D4-8416-BB20F567C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1052513"/>
            <a:ext cx="608965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296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B1604F-C895-48B4-8078-AF7CE9A601B6}"/>
              </a:ext>
            </a:extLst>
          </p:cNvPr>
          <p:cNvSpPr>
            <a:spLocks noGrp="1"/>
          </p:cNvSpPr>
          <p:nvPr>
            <p:ph type="title"/>
          </p:nvPr>
        </p:nvSpPr>
        <p:spPr>
          <a:xfrm>
            <a:off x="609600" y="274638"/>
            <a:ext cx="11218224" cy="1143000"/>
          </a:xfrm>
        </p:spPr>
        <p:txBody>
          <a:bodyPr/>
          <a:lstStyle/>
          <a:p>
            <a:r>
              <a:rPr lang="en-US" dirty="0"/>
              <a:t>ATMOSFÉRICKÝ PŘENOS HMOTY, METEOROLOGIE A POČASÍ</a:t>
            </a:r>
          </a:p>
        </p:txBody>
      </p:sp>
      <p:sp>
        <p:nvSpPr>
          <p:cNvPr id="3" name="Slide Number Placeholder 2">
            <a:extLst>
              <a:ext uri="{FF2B5EF4-FFF2-40B4-BE49-F238E27FC236}">
                <a16:creationId xmlns:a16="http://schemas.microsoft.com/office/drawing/2014/main" id="{5CC33724-AD90-4AA2-A9A8-AEFC529D6956}"/>
              </a:ext>
            </a:extLst>
          </p:cNvPr>
          <p:cNvSpPr>
            <a:spLocks noGrp="1"/>
          </p:cNvSpPr>
          <p:nvPr>
            <p:ph type="sldNum" sz="quarter" idx="4294967295"/>
          </p:nvPr>
        </p:nvSpPr>
        <p:spPr>
          <a:xfrm>
            <a:off x="0" y="6227763"/>
            <a:ext cx="252413" cy="252412"/>
          </a:xfrm>
        </p:spPr>
        <p:txBody>
          <a:bodyPr/>
          <a:lstStyle/>
          <a:p>
            <a:fld id="{D6D6C118-631F-4A80-9886-907009361577}" type="slidenum">
              <a:rPr lang="cs-CZ" altLang="cs-CZ" smtClean="0"/>
              <a:pPr/>
              <a:t>43</a:t>
            </a:fld>
            <a:endParaRPr lang="cs-CZ" altLang="cs-CZ" dirty="0"/>
          </a:p>
        </p:txBody>
      </p:sp>
      <p:pic>
        <p:nvPicPr>
          <p:cNvPr id="1026" name="Picture 2" descr="První numerická předpověď počasí : Meteopress | Předpověď počasí, aktuální  počasí">
            <a:extLst>
              <a:ext uri="{FF2B5EF4-FFF2-40B4-BE49-F238E27FC236}">
                <a16:creationId xmlns:a16="http://schemas.microsoft.com/office/drawing/2014/main" id="{074682BD-F030-446D-9807-F91083260D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6029" y="1417638"/>
            <a:ext cx="7399942" cy="4918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947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A76C7253-6083-4D28-85CE-DF2C297B1C00}"/>
              </a:ext>
            </a:extLst>
          </p:cNvPr>
          <p:cNvSpPr txBox="1">
            <a:spLocks noChangeArrowheads="1"/>
          </p:cNvSpPr>
          <p:nvPr/>
        </p:nvSpPr>
        <p:spPr bwMode="auto">
          <a:xfrm>
            <a:off x="1703389" y="981076"/>
            <a:ext cx="87852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Mezní vrstva atmosféry (MVA) </a:t>
            </a:r>
            <a:r>
              <a:rPr lang="cs-CZ" altLang="cs-CZ" sz="2400" dirty="0">
                <a:solidFill>
                  <a:srgbClr val="0000FF"/>
                </a:solidFill>
                <a:latin typeface="Arial" panose="020B0604020202020204" pitchFamily="34" charset="0"/>
              </a:rPr>
              <a:t>- spodní část troposféry, v níž se bezprostředně projevuje vliv zemského povrchu na pole meteorologických prvků. </a:t>
            </a:r>
          </a:p>
          <a:p>
            <a:pPr eaLnBrk="1" hangingPunct="1"/>
            <a:endParaRPr lang="cs-CZ" altLang="cs-CZ" sz="2400" dirty="0">
              <a:solidFill>
                <a:srgbClr val="0000FF"/>
              </a:solidFill>
              <a:latin typeface="Arial" panose="020B0604020202020204" pitchFamily="34" charset="0"/>
            </a:endParaRPr>
          </a:p>
          <a:p>
            <a:pPr eaLnBrk="1" hangingPunct="1"/>
            <a:r>
              <a:rPr lang="cs-CZ" altLang="cs-CZ" sz="2400" dirty="0">
                <a:latin typeface="Arial" panose="020B0604020202020204" pitchFamily="34" charset="0"/>
              </a:rPr>
              <a:t>Výška mezní vrstvy </a:t>
            </a:r>
            <a:r>
              <a:rPr lang="cs-CZ" altLang="cs-CZ" sz="2400" dirty="0">
                <a:solidFill>
                  <a:srgbClr val="0000FF"/>
                </a:solidFill>
                <a:latin typeface="Arial" panose="020B0604020202020204" pitchFamily="34" charset="0"/>
              </a:rPr>
              <a:t>narůstá od stovek metrů až přibližně do 2 km v závislosti na míře nerovnosti (drsnosti) povrchu a dalších meteorologických parametrech. </a:t>
            </a:r>
          </a:p>
          <a:p>
            <a:pPr eaLnBrk="1" hangingPunct="1"/>
            <a:endParaRPr lang="cs-CZ" altLang="cs-CZ" sz="2400" dirty="0">
              <a:solidFill>
                <a:srgbClr val="0000FF"/>
              </a:solidFill>
              <a:latin typeface="Arial" panose="020B0604020202020204" pitchFamily="34" charset="0"/>
            </a:endParaRPr>
          </a:p>
          <a:p>
            <a:pPr eaLnBrk="1" hangingPunct="1"/>
            <a:r>
              <a:rPr lang="cs-CZ" altLang="cs-CZ" sz="2400" dirty="0">
                <a:latin typeface="Arial" panose="020B0604020202020204" pitchFamily="34" charset="0"/>
              </a:rPr>
              <a:t>Rozptyl znečišťujících látek </a:t>
            </a:r>
            <a:r>
              <a:rPr lang="cs-CZ" altLang="cs-CZ" sz="2400" dirty="0">
                <a:solidFill>
                  <a:srgbClr val="0000FF"/>
                </a:solidFill>
                <a:latin typeface="Arial" panose="020B0604020202020204" pitchFamily="34" charset="0"/>
              </a:rPr>
              <a:t>(a tím i úroveň znečištění ovzduší) je převážně určován procesy v MVA. </a:t>
            </a:r>
          </a:p>
        </p:txBody>
      </p:sp>
      <p:sp>
        <p:nvSpPr>
          <p:cNvPr id="52227" name="Text Box 3">
            <a:extLst>
              <a:ext uri="{FF2B5EF4-FFF2-40B4-BE49-F238E27FC236}">
                <a16:creationId xmlns:a16="http://schemas.microsoft.com/office/drawing/2014/main" id="{62AEC546-1934-41EF-B2D9-A7EACCB4651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Mezní vrstva atmosféry (MVA)</a:t>
            </a:r>
          </a:p>
        </p:txBody>
      </p:sp>
    </p:spTree>
    <p:extLst>
      <p:ext uri="{BB962C8B-B14F-4D97-AF65-F5344CB8AC3E}">
        <p14:creationId xmlns:p14="http://schemas.microsoft.com/office/powerpoint/2010/main" val="1096068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3">
            <a:extLst>
              <a:ext uri="{FF2B5EF4-FFF2-40B4-BE49-F238E27FC236}">
                <a16:creationId xmlns:a16="http://schemas.microsoft.com/office/drawing/2014/main" id="{3A16BFB4-B3EC-496D-99EE-7FAD5AEAC848}"/>
              </a:ext>
            </a:extLst>
          </p:cNvPr>
          <p:cNvSpPr txBox="1">
            <a:spLocks noChangeArrowheads="1"/>
          </p:cNvSpPr>
          <p:nvPr/>
        </p:nvSpPr>
        <p:spPr bwMode="auto">
          <a:xfrm>
            <a:off x="1703389" y="981076"/>
            <a:ext cx="929256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Spodní část MVA - </a:t>
            </a:r>
            <a:r>
              <a:rPr lang="cs-CZ" altLang="cs-CZ" sz="2400" dirty="0">
                <a:solidFill>
                  <a:srgbClr val="0000FF"/>
                </a:solidFill>
                <a:latin typeface="Arial" panose="020B0604020202020204" pitchFamily="34" charset="0"/>
              </a:rPr>
              <a:t>do několika desítek metrů je tvořena přízemní vrstvou atmosféry, v níž se vlivy povrchu projevují zvláště výrazně. </a:t>
            </a:r>
          </a:p>
          <a:p>
            <a:pPr eaLnBrk="1" hangingPunct="1"/>
            <a:endParaRPr lang="cs-CZ" altLang="cs-CZ" sz="2400" dirty="0">
              <a:solidFill>
                <a:srgbClr val="0000FF"/>
              </a:solidFill>
              <a:latin typeface="Arial" panose="020B0604020202020204" pitchFamily="34" charset="0"/>
            </a:endParaRPr>
          </a:p>
          <a:p>
            <a:pPr eaLnBrk="1" hangingPunct="1"/>
            <a:r>
              <a:rPr lang="cs-CZ" altLang="cs-CZ" sz="2400" dirty="0">
                <a:solidFill>
                  <a:srgbClr val="0000FF"/>
                </a:solidFill>
                <a:latin typeface="Arial" panose="020B0604020202020204" pitchFamily="34" charset="0"/>
              </a:rPr>
              <a:t>V rámci posuzování kvality ovzduší je často zaváděn pojem</a:t>
            </a:r>
            <a:r>
              <a:rPr lang="cs-CZ" altLang="cs-CZ" sz="2400" dirty="0">
                <a:latin typeface="Arial" panose="020B0604020202020204" pitchFamily="34" charset="0"/>
              </a:rPr>
              <a:t> přízemní dýchací vrstva </a:t>
            </a:r>
            <a:r>
              <a:rPr lang="cs-CZ" altLang="cs-CZ" sz="2400" dirty="0">
                <a:solidFill>
                  <a:srgbClr val="0000FF"/>
                </a:solidFill>
                <a:latin typeface="Arial" panose="020B0604020202020204" pitchFamily="34" charset="0"/>
              </a:rPr>
              <a:t>- do 2 m nad povrchem. </a:t>
            </a:r>
          </a:p>
          <a:p>
            <a:pPr eaLnBrk="1" hangingPunct="1"/>
            <a:endParaRPr lang="cs-CZ" altLang="cs-CZ" sz="2400" dirty="0">
              <a:solidFill>
                <a:srgbClr val="0000FF"/>
              </a:solidFill>
              <a:latin typeface="Arial" panose="020B0604020202020204" pitchFamily="34" charset="0"/>
            </a:endParaRPr>
          </a:p>
          <a:p>
            <a:pPr eaLnBrk="1" hangingPunct="1"/>
            <a:r>
              <a:rPr lang="cs-CZ" altLang="cs-CZ" sz="2400" dirty="0">
                <a:solidFill>
                  <a:srgbClr val="0000FF"/>
                </a:solidFill>
                <a:latin typeface="Arial" panose="020B0604020202020204" pitchFamily="34" charset="0"/>
              </a:rPr>
              <a:t>Z hlediska imisních limitů stanovených za účelem ochrany zdraví lidí bývá zpravidla vyhodnocována úroveň znečištění v této vrstvě.</a:t>
            </a:r>
            <a:endParaRPr lang="en-GB" altLang="cs-CZ" sz="2400" dirty="0">
              <a:solidFill>
                <a:srgbClr val="0000FF"/>
              </a:solidFill>
              <a:latin typeface="Arial" panose="020B0604020202020204" pitchFamily="34" charset="0"/>
            </a:endParaRPr>
          </a:p>
        </p:txBody>
      </p:sp>
      <p:sp>
        <p:nvSpPr>
          <p:cNvPr id="53251" name="Text Box 3">
            <a:extLst>
              <a:ext uri="{FF2B5EF4-FFF2-40B4-BE49-F238E27FC236}">
                <a16:creationId xmlns:a16="http://schemas.microsoft.com/office/drawing/2014/main" id="{050B0DF9-E7F3-4720-B7BD-CCCB02F30C4C}"/>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Mezní vrstva atmosféry (MVA)</a:t>
            </a:r>
          </a:p>
        </p:txBody>
      </p:sp>
    </p:spTree>
    <p:extLst>
      <p:ext uri="{BB962C8B-B14F-4D97-AF65-F5344CB8AC3E}">
        <p14:creationId xmlns:p14="http://schemas.microsoft.com/office/powerpoint/2010/main" val="2781158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C6F8A716-6896-4702-ABD0-40DF8D50D04B}"/>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Rozptylové podmínky</a:t>
            </a:r>
          </a:p>
        </p:txBody>
      </p:sp>
      <p:sp>
        <p:nvSpPr>
          <p:cNvPr id="54275" name="Text Box 3">
            <a:extLst>
              <a:ext uri="{FF2B5EF4-FFF2-40B4-BE49-F238E27FC236}">
                <a16:creationId xmlns:a16="http://schemas.microsoft.com/office/drawing/2014/main" id="{B95C9B28-8CC2-4425-B82D-08603F5E8BD0}"/>
              </a:ext>
            </a:extLst>
          </p:cNvPr>
          <p:cNvSpPr txBox="1">
            <a:spLocks noChangeArrowheads="1"/>
          </p:cNvSpPr>
          <p:nvPr/>
        </p:nvSpPr>
        <p:spPr bwMode="auto">
          <a:xfrm>
            <a:off x="1703389" y="981076"/>
            <a:ext cx="8713787"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Rozptylové podmínky - </a:t>
            </a:r>
            <a:r>
              <a:rPr lang="cs-CZ" altLang="cs-CZ" sz="2400" dirty="0">
                <a:solidFill>
                  <a:srgbClr val="0000FF"/>
                </a:solidFill>
                <a:latin typeface="Arial" panose="020B0604020202020204" pitchFamily="34" charset="0"/>
              </a:rPr>
              <a:t>podmínky pro zmenšování koncentrace znečišťujících látek ve vnějším ovzduší vymezené intenzitou turbulentní difúze (determinované jak termickou tak mechanickou turbulencí). </a:t>
            </a:r>
          </a:p>
          <a:p>
            <a:pPr eaLnBrk="1" hangingPunct="1">
              <a:spcBef>
                <a:spcPct val="50000"/>
              </a:spcBef>
            </a:pPr>
            <a:r>
              <a:rPr lang="cs-CZ" altLang="cs-CZ" sz="2400" dirty="0">
                <a:latin typeface="Arial" panose="020B0604020202020204" pitchFamily="34" charset="0"/>
              </a:rPr>
              <a:t>V ČR se rámci posuzování kvality ovzduší používá </a:t>
            </a:r>
            <a:r>
              <a:rPr lang="cs-CZ" altLang="cs-CZ" sz="2400" dirty="0">
                <a:solidFill>
                  <a:srgbClr val="0000FF"/>
                </a:solidFill>
                <a:latin typeface="Arial" panose="020B0604020202020204" pitchFamily="34" charset="0"/>
              </a:rPr>
              <a:t>stabilitní klasifikace rozptylových podmínek v atmosféře</a:t>
            </a:r>
            <a:r>
              <a:rPr lang="cs-CZ" altLang="cs-CZ" sz="2400" dirty="0">
                <a:latin typeface="Arial" panose="020B0604020202020204" pitchFamily="34" charset="0"/>
              </a:rPr>
              <a:t> </a:t>
            </a:r>
            <a:r>
              <a:rPr lang="cs-CZ" altLang="cs-CZ" sz="2400" dirty="0">
                <a:solidFill>
                  <a:srgbClr val="0000FF"/>
                </a:solidFill>
                <a:latin typeface="Arial" panose="020B0604020202020204" pitchFamily="34" charset="0"/>
              </a:rPr>
              <a:t>(resp. MVA) dle Bubníka a Koldovského, rozeznávající pět tříd stability (tj. typů rozptyl. podmínek) v závislosti na vertikálním teplotním profilu.</a:t>
            </a:r>
            <a:endParaRPr lang="en-GB" altLang="cs-CZ" sz="2400" dirty="0">
              <a:solidFill>
                <a:srgbClr val="0000FF"/>
              </a:solidFill>
              <a:latin typeface="Arial" panose="020B0604020202020204" pitchFamily="34" charset="0"/>
            </a:endParaRPr>
          </a:p>
        </p:txBody>
      </p:sp>
    </p:spTree>
    <p:extLst>
      <p:ext uri="{BB962C8B-B14F-4D97-AF65-F5344CB8AC3E}">
        <p14:creationId xmlns:p14="http://schemas.microsoft.com/office/powerpoint/2010/main" val="1119845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7586" name="Text Box 2">
            <a:extLst>
              <a:ext uri="{FF2B5EF4-FFF2-40B4-BE49-F238E27FC236}">
                <a16:creationId xmlns:a16="http://schemas.microsoft.com/office/drawing/2014/main" id="{9BC12BBA-5929-4E25-816A-F2AA57CE3266}"/>
              </a:ext>
            </a:extLst>
          </p:cNvPr>
          <p:cNvSpPr txBox="1">
            <a:spLocks noChangeArrowheads="1"/>
          </p:cNvSpPr>
          <p:nvPr/>
        </p:nvSpPr>
        <p:spPr bwMode="auto">
          <a:xfrm>
            <a:off x="1523999" y="339704"/>
            <a:ext cx="9144000" cy="1077913"/>
          </a:xfrm>
          <a:prstGeom prst="rect">
            <a:avLst/>
          </a:prstGeom>
          <a:noFill/>
          <a:ln w="9525">
            <a:noFill/>
            <a:miter lim="800000"/>
            <a:headEnd/>
            <a:tailEnd/>
          </a:ln>
          <a:effectLst/>
        </p:spPr>
        <p:txBody>
          <a:bodyPr wrap="square">
            <a:spAutoFit/>
          </a:bodyPr>
          <a:lstStyle/>
          <a:p>
            <a:pPr algn="ctr">
              <a:spcBef>
                <a:spcPct val="50000"/>
              </a:spcBef>
              <a:defRPr/>
            </a:pPr>
            <a:r>
              <a:rPr lang="cs-CZ" sz="3200" dirty="0">
                <a:solidFill>
                  <a:schemeClr val="tx2"/>
                </a:solidFill>
              </a:rPr>
              <a:t>Rozptyl znečišťujících látek v atmosféře, meteorologické souvislosti</a:t>
            </a:r>
            <a:endParaRPr kumimoji="0" lang="cs-CZ" sz="3200" dirty="0">
              <a:solidFill>
                <a:schemeClr val="tx2"/>
              </a:solidFill>
              <a:effectLst>
                <a:outerShdw blurRad="38100" dist="38100" dir="2700000" algn="tl">
                  <a:srgbClr val="C0C0C0"/>
                </a:outerShdw>
              </a:effectLst>
            </a:endParaRPr>
          </a:p>
        </p:txBody>
      </p:sp>
      <p:sp>
        <p:nvSpPr>
          <p:cNvPr id="55299" name="Text Box 3">
            <a:extLst>
              <a:ext uri="{FF2B5EF4-FFF2-40B4-BE49-F238E27FC236}">
                <a16:creationId xmlns:a16="http://schemas.microsoft.com/office/drawing/2014/main" id="{2175A955-AA3E-4837-9F2D-2C340EFB628C}"/>
              </a:ext>
            </a:extLst>
          </p:cNvPr>
          <p:cNvSpPr txBox="1">
            <a:spLocks noChangeArrowheads="1"/>
          </p:cNvSpPr>
          <p:nvPr/>
        </p:nvSpPr>
        <p:spPr bwMode="auto">
          <a:xfrm>
            <a:off x="1739106" y="2024063"/>
            <a:ext cx="87137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Rozptyl znečišťujících příměsí v atmosféře (resp. MVA), </a:t>
            </a:r>
            <a:r>
              <a:rPr lang="cs-CZ" altLang="cs-CZ" sz="2400" dirty="0">
                <a:solidFill>
                  <a:srgbClr val="0000FF"/>
                </a:solidFill>
                <a:latin typeface="Arial" panose="020B0604020202020204" pitchFamily="34" charset="0"/>
              </a:rPr>
              <a:t>který souvisí převážně s intenzitou turbulentního promíchávání, je nejvýrazněji ovlivňován třemi základními parametry:</a:t>
            </a:r>
          </a:p>
          <a:p>
            <a:pPr eaLnBrk="1" hangingPunct="1"/>
            <a:endParaRPr lang="cs-CZ" altLang="cs-CZ" sz="2400" dirty="0">
              <a:solidFill>
                <a:srgbClr val="0000FF"/>
              </a:solidFill>
              <a:latin typeface="Arial" panose="020B0604020202020204" pitchFamily="34" charset="0"/>
            </a:endParaRPr>
          </a:p>
          <a:p>
            <a:pPr eaLnBrk="1" hangingPunct="1">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prouděním v atmosféře</a:t>
            </a:r>
          </a:p>
          <a:p>
            <a:pPr eaLnBrk="1" hangingPunct="1">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rozložením tlakových útvarů</a:t>
            </a:r>
          </a:p>
          <a:p>
            <a:pPr eaLnBrk="1" hangingPunct="1">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stabilitními podmínkami v atmosféře vymezenými vertikálním teplotním gradientem</a:t>
            </a:r>
          </a:p>
        </p:txBody>
      </p:sp>
    </p:spTree>
    <p:extLst>
      <p:ext uri="{BB962C8B-B14F-4D97-AF65-F5344CB8AC3E}">
        <p14:creationId xmlns:p14="http://schemas.microsoft.com/office/powerpoint/2010/main" val="1181831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4CABA7-B73C-4EA3-8828-7DEED9F8CE76}"/>
              </a:ext>
            </a:extLst>
          </p:cNvPr>
          <p:cNvSpPr>
            <a:spLocks noGrp="1"/>
          </p:cNvSpPr>
          <p:nvPr>
            <p:ph type="title"/>
          </p:nvPr>
        </p:nvSpPr>
        <p:spPr/>
        <p:txBody>
          <a:bodyPr/>
          <a:lstStyle/>
          <a:p>
            <a:r>
              <a:rPr lang="sk-SK" dirty="0"/>
              <a:t>Pohyb vzdušných mas</a:t>
            </a:r>
            <a:endParaRPr lang="en-US" dirty="0"/>
          </a:p>
        </p:txBody>
      </p:sp>
      <p:sp>
        <p:nvSpPr>
          <p:cNvPr id="3" name="Slide Number Placeholder 2">
            <a:extLst>
              <a:ext uri="{FF2B5EF4-FFF2-40B4-BE49-F238E27FC236}">
                <a16:creationId xmlns:a16="http://schemas.microsoft.com/office/drawing/2014/main" id="{3CCAB52B-CD98-46F1-85F5-B8694ADB64C3}"/>
              </a:ext>
            </a:extLst>
          </p:cNvPr>
          <p:cNvSpPr>
            <a:spLocks noGrp="1"/>
          </p:cNvSpPr>
          <p:nvPr>
            <p:ph type="sldNum" sz="quarter" idx="4294967295"/>
          </p:nvPr>
        </p:nvSpPr>
        <p:spPr>
          <a:xfrm>
            <a:off x="0" y="6227763"/>
            <a:ext cx="252413" cy="252412"/>
          </a:xfrm>
        </p:spPr>
        <p:txBody>
          <a:bodyPr/>
          <a:lstStyle/>
          <a:p>
            <a:fld id="{D6D6C118-631F-4A80-9886-907009361577}" type="slidenum">
              <a:rPr lang="cs-CZ" altLang="cs-CZ" smtClean="0"/>
              <a:pPr/>
              <a:t>48</a:t>
            </a:fld>
            <a:endParaRPr lang="cs-CZ" altLang="cs-CZ" dirty="0"/>
          </a:p>
        </p:txBody>
      </p:sp>
      <p:pic>
        <p:nvPicPr>
          <p:cNvPr id="2050" name="Picture 2" descr="Warm-Up: Why does hot air rise and cold air fall downward? -  fowlerearthscience">
            <a:extLst>
              <a:ext uri="{FF2B5EF4-FFF2-40B4-BE49-F238E27FC236}">
                <a16:creationId xmlns:a16="http://schemas.microsoft.com/office/drawing/2014/main" id="{92E62472-AE96-491B-8B82-14B93BF2D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905813"/>
            <a:ext cx="3727120" cy="480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326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1163A8D0-DDD8-4242-AEF9-5A5B0E89702E}"/>
              </a:ext>
            </a:extLst>
          </p:cNvPr>
          <p:cNvSpPr txBox="1">
            <a:spLocks noChangeArrowheads="1"/>
          </p:cNvSpPr>
          <p:nvPr/>
        </p:nvSpPr>
        <p:spPr bwMode="auto">
          <a:xfrm>
            <a:off x="344384" y="188913"/>
            <a:ext cx="111237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Změny teploty vzduchu s výškou, teplotní gradienty</a:t>
            </a:r>
            <a:endParaRPr kumimoji="0" lang="cs-CZ" altLang="cs-CZ" sz="3200" b="0" dirty="0">
              <a:latin typeface="Arial" panose="020B0604020202020204" pitchFamily="34" charset="0"/>
            </a:endParaRPr>
          </a:p>
        </p:txBody>
      </p:sp>
      <p:sp>
        <p:nvSpPr>
          <p:cNvPr id="94211" name="Text Box 3">
            <a:extLst>
              <a:ext uri="{FF2B5EF4-FFF2-40B4-BE49-F238E27FC236}">
                <a16:creationId xmlns:a16="http://schemas.microsoft.com/office/drawing/2014/main" id="{AC286C88-38DE-4A8D-9C11-C48358FD4894}"/>
              </a:ext>
            </a:extLst>
          </p:cNvPr>
          <p:cNvSpPr txBox="1">
            <a:spLocks noChangeArrowheads="1"/>
          </p:cNvSpPr>
          <p:nvPr/>
        </p:nvSpPr>
        <p:spPr bwMode="auto">
          <a:xfrm>
            <a:off x="1774826" y="1052513"/>
            <a:ext cx="8666163" cy="489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Teplota vzduchu</a:t>
            </a:r>
            <a:r>
              <a:rPr kumimoji="0" lang="cs-CZ" altLang="cs-CZ" sz="2400" dirty="0">
                <a:solidFill>
                  <a:srgbClr val="0000FF"/>
                </a:solidFill>
                <a:latin typeface="Arial" panose="020B0604020202020204" pitchFamily="34" charset="0"/>
              </a:rPr>
              <a:t> závisí na tom, kolik E je do ovzduší předáno ze zemského povrchu nebo kolik E je zemským povrchem z ovzduší odebráno.</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Pokud se vzduch horizontálně nepohybuje – teplota v přízemní vrstvě může s výškou buď klesat, nebo stoupat, nebo se event. neměnit.</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Teplota směrem k pólům ubývá mnohem pomaleji než vertikálně.</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V planetárním měřítku je zdrojem tepla zemský povrch – se stoupající výškou teplota klesá.</a:t>
            </a:r>
          </a:p>
        </p:txBody>
      </p:sp>
    </p:spTree>
    <p:extLst>
      <p:ext uri="{BB962C8B-B14F-4D97-AF65-F5344CB8AC3E}">
        <p14:creationId xmlns:p14="http://schemas.microsoft.com/office/powerpoint/2010/main" val="3365707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0A45AB0-65EF-4F8F-B904-96A2DC0123B7}"/>
              </a:ext>
            </a:extLst>
          </p:cNvPr>
          <p:cNvSpPr>
            <a:spLocks noChangeArrowheads="1"/>
          </p:cNvSpPr>
          <p:nvPr/>
        </p:nvSpPr>
        <p:spPr bwMode="auto">
          <a:xfrm>
            <a:off x="1703389" y="1052514"/>
            <a:ext cx="9350434"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50000"/>
              </a:spcBef>
            </a:pPr>
            <a:r>
              <a:rPr lang="cs-CZ" altLang="cs-CZ" sz="2400" dirty="0">
                <a:latin typeface="Arial" panose="020B0604020202020204" pitchFamily="34" charset="0"/>
                <a:cs typeface="Times New Roman" panose="02020603050405020304" pitchFamily="18" charset="0"/>
              </a:rPr>
              <a:t>Počasí </a:t>
            </a:r>
            <a:r>
              <a:rPr lang="cs-CZ" altLang="cs-CZ" sz="2400" dirty="0">
                <a:solidFill>
                  <a:srgbClr val="0000FF"/>
                </a:solidFill>
                <a:latin typeface="Arial" panose="020B0604020202020204" pitchFamily="34" charset="0"/>
                <a:cs typeface="Times New Roman" panose="02020603050405020304" pitchFamily="18" charset="0"/>
              </a:rPr>
              <a:t>– krátkodobé změny v atmosféře</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Klima </a:t>
            </a:r>
            <a:r>
              <a:rPr lang="cs-CZ" altLang="cs-CZ" sz="2400" dirty="0">
                <a:solidFill>
                  <a:srgbClr val="0000FF"/>
                </a:solidFill>
                <a:latin typeface="Arial" panose="020B0604020202020204" pitchFamily="34" charset="0"/>
                <a:cs typeface="Times New Roman" panose="02020603050405020304" pitchFamily="18" charset="0"/>
              </a:rPr>
              <a:t>– dlouhodobé průměrné počasí</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Vlhkost </a:t>
            </a:r>
            <a:r>
              <a:rPr lang="cs-CZ" altLang="cs-CZ" sz="2400" dirty="0">
                <a:solidFill>
                  <a:srgbClr val="0000FF"/>
                </a:solidFill>
                <a:latin typeface="Arial" panose="020B0604020202020204" pitchFamily="34" charset="0"/>
                <a:cs typeface="Times New Roman" panose="02020603050405020304" pitchFamily="18" charset="0"/>
              </a:rPr>
              <a:t>– obsah vody ve vzduchu</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Relativní vlhkost </a:t>
            </a:r>
            <a:r>
              <a:rPr lang="cs-CZ" altLang="cs-CZ" sz="2400" dirty="0">
                <a:solidFill>
                  <a:srgbClr val="0000FF"/>
                </a:solidFill>
                <a:latin typeface="Arial" panose="020B0604020202020204" pitchFamily="34" charset="0"/>
                <a:cs typeface="Times New Roman" panose="02020603050405020304" pitchFamily="18" charset="0"/>
              </a:rPr>
              <a:t>– procento nasycení vodní parou</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Rosný bod </a:t>
            </a:r>
            <a:r>
              <a:rPr lang="cs-CZ" altLang="cs-CZ" sz="2400" dirty="0">
                <a:solidFill>
                  <a:srgbClr val="0000FF"/>
                </a:solidFill>
                <a:latin typeface="Arial" panose="020B0604020202020204" pitchFamily="34" charset="0"/>
                <a:cs typeface="Times New Roman" panose="02020603050405020304" pitchFamily="18" charset="0"/>
              </a:rPr>
              <a:t>– teplota, při které začíná kondenzovat vodní pára</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Kondenzační jádra </a:t>
            </a:r>
            <a:r>
              <a:rPr lang="cs-CZ" altLang="cs-CZ" sz="2400" dirty="0">
                <a:solidFill>
                  <a:srgbClr val="0000FF"/>
                </a:solidFill>
                <a:latin typeface="Arial" panose="020B0604020202020204" pitchFamily="34" charset="0"/>
                <a:cs typeface="Times New Roman" panose="02020603050405020304" pitchFamily="18" charset="0"/>
              </a:rPr>
              <a:t>– povrch jader poskytuje místo pro kondenzaci vodní páry</a:t>
            </a:r>
            <a:endParaRPr lang="en-US" altLang="cs-CZ" sz="2400" dirty="0">
              <a:solidFill>
                <a:srgbClr val="0000FF"/>
              </a:solidFill>
              <a:latin typeface="Arial" panose="020B0604020202020204" pitchFamily="34" charset="0"/>
              <a:cs typeface="Times New Roman" panose="02020603050405020304" pitchFamily="18" charset="0"/>
            </a:endParaRPr>
          </a:p>
        </p:txBody>
      </p:sp>
      <p:sp>
        <p:nvSpPr>
          <p:cNvPr id="7171" name="Text Box 10">
            <a:extLst>
              <a:ext uri="{FF2B5EF4-FFF2-40B4-BE49-F238E27FC236}">
                <a16:creationId xmlns:a16="http://schemas.microsoft.com/office/drawing/2014/main" id="{75AAE34B-889E-4949-953B-BFC3754C9DAE}"/>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a:t>
            </a:r>
          </a:p>
        </p:txBody>
      </p:sp>
    </p:spTree>
    <p:extLst>
      <p:ext uri="{BB962C8B-B14F-4D97-AF65-F5344CB8AC3E}">
        <p14:creationId xmlns:p14="http://schemas.microsoft.com/office/powerpoint/2010/main" val="89566541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6FD83931-9AC0-4449-BD4D-E9E944B3A78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Stabilitní podmínky v atmosféře</a:t>
            </a:r>
          </a:p>
        </p:txBody>
      </p:sp>
      <p:sp>
        <p:nvSpPr>
          <p:cNvPr id="95235" name="Text Box 3">
            <a:extLst>
              <a:ext uri="{FF2B5EF4-FFF2-40B4-BE49-F238E27FC236}">
                <a16:creationId xmlns:a16="http://schemas.microsoft.com/office/drawing/2014/main" id="{2E2DFB02-1078-4591-8549-F7C42500E865}"/>
              </a:ext>
            </a:extLst>
          </p:cNvPr>
          <p:cNvSpPr txBox="1">
            <a:spLocks noChangeArrowheads="1"/>
          </p:cNvSpPr>
          <p:nvPr/>
        </p:nvSpPr>
        <p:spPr bwMode="auto">
          <a:xfrm>
            <a:off x="1739106" y="1808163"/>
            <a:ext cx="87137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Stabilita atmosféry (resp. MVA) </a:t>
            </a:r>
            <a:r>
              <a:rPr lang="cs-CZ" altLang="cs-CZ" sz="2400" dirty="0">
                <a:solidFill>
                  <a:srgbClr val="0000FF"/>
                </a:solidFill>
                <a:latin typeface="Arial" panose="020B0604020202020204" pitchFamily="34" charset="0"/>
              </a:rPr>
              <a:t>obecně souvisí</a:t>
            </a:r>
            <a:r>
              <a:rPr lang="cs-CZ" altLang="cs-CZ" sz="2400" dirty="0">
                <a:latin typeface="Arial" panose="020B0604020202020204" pitchFamily="34" charset="0"/>
              </a:rPr>
              <a:t> s vertikálním gradientem teploty - </a:t>
            </a:r>
            <a:r>
              <a:rPr lang="cs-CZ" altLang="cs-CZ" sz="2400" dirty="0">
                <a:solidFill>
                  <a:srgbClr val="0000FF"/>
                </a:solidFill>
                <a:latin typeface="Arial" panose="020B0604020202020204" pitchFamily="34" charset="0"/>
              </a:rPr>
              <a:t>zápornou změnou teploty připadající na jednotkovou vzdálenost ve vertikálním směru v klidném vzduchu.</a:t>
            </a:r>
          </a:p>
          <a:p>
            <a:pPr eaLnBrk="1" hangingPunct="1"/>
            <a:endParaRPr lang="cs-CZ" altLang="cs-CZ" sz="2400" dirty="0">
              <a:solidFill>
                <a:srgbClr val="0000FF"/>
              </a:solidFill>
              <a:latin typeface="Arial" panose="020B0604020202020204" pitchFamily="34" charset="0"/>
            </a:endParaRPr>
          </a:p>
          <a:p>
            <a:pPr eaLnBrk="1" hangingPunct="1"/>
            <a:r>
              <a:rPr lang="cs-CZ" altLang="cs-CZ" sz="2400" dirty="0">
                <a:latin typeface="Arial" panose="020B0604020202020204" pitchFamily="34" charset="0"/>
              </a:rPr>
              <a:t>Tlak v atmosféře a stejně tak její hustota </a:t>
            </a:r>
            <a:r>
              <a:rPr lang="cs-CZ" altLang="cs-CZ" sz="2400" dirty="0">
                <a:solidFill>
                  <a:srgbClr val="0000FF"/>
                </a:solidFill>
                <a:latin typeface="Arial" panose="020B0604020202020204" pitchFamily="34" charset="0"/>
              </a:rPr>
              <a:t>v důsledku gravitace</a:t>
            </a:r>
            <a:r>
              <a:rPr lang="cs-CZ" altLang="cs-CZ" sz="2400" dirty="0">
                <a:latin typeface="Arial" panose="020B0604020202020204" pitchFamily="34" charset="0"/>
              </a:rPr>
              <a:t> stoupá se zmenšující se výškou. </a:t>
            </a:r>
          </a:p>
        </p:txBody>
      </p:sp>
    </p:spTree>
    <p:extLst>
      <p:ext uri="{BB962C8B-B14F-4D97-AF65-F5344CB8AC3E}">
        <p14:creationId xmlns:p14="http://schemas.microsoft.com/office/powerpoint/2010/main" val="2409691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3">
            <a:extLst>
              <a:ext uri="{FF2B5EF4-FFF2-40B4-BE49-F238E27FC236}">
                <a16:creationId xmlns:a16="http://schemas.microsoft.com/office/drawing/2014/main" id="{3CDBCA00-728B-422D-96DB-F18C344B2054}"/>
              </a:ext>
            </a:extLst>
          </p:cNvPr>
          <p:cNvSpPr txBox="1">
            <a:spLocks noChangeArrowheads="1"/>
          </p:cNvSpPr>
          <p:nvPr/>
        </p:nvSpPr>
        <p:spPr bwMode="auto">
          <a:xfrm>
            <a:off x="973777" y="981075"/>
            <a:ext cx="10094026"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rgbClr val="0000FF"/>
                </a:solidFill>
                <a:latin typeface="Arial" panose="020B0604020202020204" pitchFamily="34" charset="0"/>
              </a:rPr>
              <a:t>Stavy teplotního zvrstvení vyjadřujeme </a:t>
            </a:r>
            <a:r>
              <a:rPr kumimoji="0" lang="cs-CZ" altLang="cs-CZ" sz="2400" dirty="0">
                <a:latin typeface="Arial" panose="020B0604020202020204" pitchFamily="34" charset="0"/>
              </a:rPr>
              <a:t>teplotními gradienty.</a:t>
            </a:r>
          </a:p>
          <a:p>
            <a:pPr eaLnBrk="1" hangingPunct="1"/>
            <a:endParaRPr kumimoji="0" lang="cs-CZ" altLang="cs-CZ" sz="1600" dirty="0">
              <a:latin typeface="Arial" panose="020B0604020202020204" pitchFamily="34" charset="0"/>
            </a:endParaRPr>
          </a:p>
          <a:p>
            <a:pPr eaLnBrk="1" hangingPunct="1"/>
            <a:r>
              <a:rPr kumimoji="0" lang="cs-CZ" altLang="cs-CZ" sz="2400" dirty="0">
                <a:latin typeface="Arial" panose="020B0604020202020204" pitchFamily="34" charset="0"/>
              </a:rPr>
              <a:t>Vertikální geometrický teplotní gradient</a:t>
            </a:r>
            <a:r>
              <a:rPr kumimoji="0" lang="cs-CZ" altLang="cs-CZ" sz="2400" dirty="0">
                <a:solidFill>
                  <a:srgbClr val="0000FF"/>
                </a:solidFill>
                <a:latin typeface="Arial" panose="020B0604020202020204" pitchFamily="34" charset="0"/>
              </a:rPr>
              <a:t> – udává skutečnou změnu teploty připadající na 100 m výšky atmosféry – týká se teploty jednotlivých hladin v atmosféře:</a:t>
            </a:r>
          </a:p>
          <a:p>
            <a:pPr algn="ctr" eaLnBrk="1" hangingPunct="1"/>
            <a:endParaRPr kumimoji="0" lang="cs-CZ" altLang="cs-CZ" sz="2400" dirty="0">
              <a:solidFill>
                <a:srgbClr val="0000FF"/>
              </a:solidFill>
              <a:latin typeface="Arial" panose="020B0604020202020204" pitchFamily="34" charset="0"/>
            </a:endParaRPr>
          </a:p>
          <a:p>
            <a:pPr algn="ctr" eaLnBrk="1" hangingPunct="1"/>
            <a:r>
              <a:rPr kumimoji="0" lang="cs-CZ" altLang="cs-CZ" sz="2400" dirty="0">
                <a:latin typeface="Symbol" panose="05050102010706020507" pitchFamily="18" charset="2"/>
              </a:rPr>
              <a:t>G</a:t>
            </a:r>
            <a:r>
              <a:rPr kumimoji="0" lang="cs-CZ" altLang="cs-CZ" sz="2400" dirty="0">
                <a:latin typeface="Arial" panose="020B0604020202020204" pitchFamily="34" charset="0"/>
              </a:rPr>
              <a:t> = - dt / dz</a:t>
            </a:r>
          </a:p>
          <a:p>
            <a:pPr eaLnBrk="1" hangingPunct="1"/>
            <a:endParaRPr kumimoji="0" lang="cs-CZ" altLang="cs-CZ" sz="2400" dirty="0">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  -  pokles teploty s výškou – normální zvrstvení – 0,6 °C na 100 m výškového rozdílu</a:t>
            </a:r>
          </a:p>
          <a:p>
            <a:pPr eaLnBrk="1" hangingPunct="1"/>
            <a:r>
              <a:rPr kumimoji="0" lang="cs-CZ" altLang="cs-CZ" sz="2400" dirty="0">
                <a:solidFill>
                  <a:srgbClr val="0000FF"/>
                </a:solidFill>
                <a:latin typeface="Arial" panose="020B0604020202020204" pitchFamily="34" charset="0"/>
              </a:rPr>
              <a:t>-  růst teploty s výškou – inverze </a:t>
            </a:r>
          </a:p>
          <a:p>
            <a:pPr eaLnBrk="1" hangingPunct="1"/>
            <a:r>
              <a:rPr kumimoji="0" lang="cs-CZ" altLang="cs-CZ" sz="2400" dirty="0">
                <a:solidFill>
                  <a:srgbClr val="0000FF"/>
                </a:solidFill>
                <a:latin typeface="Arial" panose="020B0604020202020204" pitchFamily="34" charset="0"/>
              </a:rPr>
              <a:t>= 0 – izotermie</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Termické zvrstvení vzduchu je tím výraznější, čím je ovzduší klidnější.</a:t>
            </a:r>
          </a:p>
        </p:txBody>
      </p:sp>
      <p:sp>
        <p:nvSpPr>
          <p:cNvPr id="96259" name="Text Box 10">
            <a:extLst>
              <a:ext uri="{FF2B5EF4-FFF2-40B4-BE49-F238E27FC236}">
                <a16:creationId xmlns:a16="http://schemas.microsoft.com/office/drawing/2014/main" id="{759C9F5B-C0C9-4674-A1E5-7671EAECC105}"/>
              </a:ext>
            </a:extLst>
          </p:cNvPr>
          <p:cNvSpPr txBox="1">
            <a:spLocks noChangeArrowheads="1"/>
          </p:cNvSpPr>
          <p:nvPr/>
        </p:nvSpPr>
        <p:spPr bwMode="auto">
          <a:xfrm>
            <a:off x="225631" y="188913"/>
            <a:ext cx="104423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Změny teploty vzduchu s výškou, teplotní gradienty</a:t>
            </a:r>
          </a:p>
        </p:txBody>
      </p:sp>
    </p:spTree>
    <p:extLst>
      <p:ext uri="{BB962C8B-B14F-4D97-AF65-F5344CB8AC3E}">
        <p14:creationId xmlns:p14="http://schemas.microsoft.com/office/powerpoint/2010/main" val="37305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3">
            <a:extLst>
              <a:ext uri="{FF2B5EF4-FFF2-40B4-BE49-F238E27FC236}">
                <a16:creationId xmlns:a16="http://schemas.microsoft.com/office/drawing/2014/main" id="{97A4F190-59C3-40B8-85A9-9CAD88FA6D31}"/>
              </a:ext>
            </a:extLst>
          </p:cNvPr>
          <p:cNvSpPr txBox="1">
            <a:spLocks noChangeArrowheads="1"/>
          </p:cNvSpPr>
          <p:nvPr/>
        </p:nvSpPr>
        <p:spPr bwMode="auto">
          <a:xfrm>
            <a:off x="1703388" y="1268413"/>
            <a:ext cx="8686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Adiabatické gradienty</a:t>
            </a:r>
            <a:r>
              <a:rPr kumimoji="0" lang="cs-CZ" altLang="cs-CZ" sz="2400" dirty="0">
                <a:solidFill>
                  <a:srgbClr val="0000FF"/>
                </a:solidFill>
                <a:latin typeface="Arial" panose="020B0604020202020204" pitchFamily="34" charset="0"/>
              </a:rPr>
              <a:t> – při vertikálním pohybu, týkajícím se jen některých objemových částí, a to nahoru nebo dolů.</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Konvekční, vzestupné proudy</a:t>
            </a:r>
            <a:r>
              <a:rPr kumimoji="0" lang="cs-CZ" altLang="cs-CZ" sz="2400" dirty="0">
                <a:solidFill>
                  <a:srgbClr val="0000FF"/>
                </a:solidFill>
                <a:latin typeface="Arial" panose="020B0604020202020204" pitchFamily="34" charset="0"/>
              </a:rPr>
              <a:t> – vznikají nad tou částí krajiny, která z dopadajícího záření absorbovala povrchem více a méně vedla do hloubky.</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Sestupné proudy</a:t>
            </a:r>
            <a:r>
              <a:rPr kumimoji="0" lang="cs-CZ" altLang="cs-CZ" sz="2400" dirty="0">
                <a:solidFill>
                  <a:srgbClr val="0000FF"/>
                </a:solidFill>
                <a:latin typeface="Arial" panose="020B0604020202020204" pitchFamily="34" charset="0"/>
              </a:rPr>
              <a:t> – vznikají tam, kde je povrch chladnější, protože větší část E byla vedena do hloubky (vody, lesní komplexy).</a:t>
            </a:r>
          </a:p>
          <a:p>
            <a:pPr eaLnBrk="1" hangingPunct="1"/>
            <a:endParaRPr kumimoji="0" lang="cs-CZ" altLang="cs-CZ" sz="2400" dirty="0">
              <a:solidFill>
                <a:srgbClr val="0000FF"/>
              </a:solidFill>
              <a:latin typeface="Arial" panose="020B0604020202020204" pitchFamily="34" charset="0"/>
            </a:endParaRPr>
          </a:p>
        </p:txBody>
      </p:sp>
      <p:sp>
        <p:nvSpPr>
          <p:cNvPr id="97283" name="Text Box 10">
            <a:extLst>
              <a:ext uri="{FF2B5EF4-FFF2-40B4-BE49-F238E27FC236}">
                <a16:creationId xmlns:a16="http://schemas.microsoft.com/office/drawing/2014/main" id="{123F9362-79A0-4DB7-80BD-E8C1DE27C142}"/>
              </a:ext>
            </a:extLst>
          </p:cNvPr>
          <p:cNvSpPr txBox="1">
            <a:spLocks noChangeArrowheads="1"/>
          </p:cNvSpPr>
          <p:nvPr/>
        </p:nvSpPr>
        <p:spPr bwMode="auto">
          <a:xfrm>
            <a:off x="695325" y="188913"/>
            <a:ext cx="105506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Změny teploty vzduchu s výškou, teplotní gradienty</a:t>
            </a:r>
          </a:p>
        </p:txBody>
      </p:sp>
    </p:spTree>
    <p:extLst>
      <p:ext uri="{BB962C8B-B14F-4D97-AF65-F5344CB8AC3E}">
        <p14:creationId xmlns:p14="http://schemas.microsoft.com/office/powerpoint/2010/main" val="1400568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a:extLst>
              <a:ext uri="{FF2B5EF4-FFF2-40B4-BE49-F238E27FC236}">
                <a16:creationId xmlns:a16="http://schemas.microsoft.com/office/drawing/2014/main" id="{03D28DDE-A95A-4B0B-AA8F-C2CB9C32E412}"/>
              </a:ext>
            </a:extLst>
          </p:cNvPr>
          <p:cNvSpPr txBox="1">
            <a:spLocks noChangeArrowheads="1"/>
          </p:cNvSpPr>
          <p:nvPr/>
        </p:nvSpPr>
        <p:spPr bwMode="auto">
          <a:xfrm>
            <a:off x="1703388" y="981075"/>
            <a:ext cx="8686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Výstup určitého objemu vzduchu</a:t>
            </a:r>
            <a:r>
              <a:rPr kumimoji="0" lang="cs-CZ" altLang="cs-CZ" sz="2400" dirty="0">
                <a:solidFill>
                  <a:srgbClr val="0000FF"/>
                </a:solidFill>
                <a:latin typeface="Arial" panose="020B0604020202020204" pitchFamily="34" charset="0"/>
              </a:rPr>
              <a:t> – pokles tlaku s výškou – roste objem – při rozpínání se spotřebovává vnitřní energie – koná se tedy práce na úkor U (tepelné) – klesá teplota stoupajícího vzduchu.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Nedochází-li k výměně energie s okolní atmosférou – </a:t>
            </a:r>
            <a:r>
              <a:rPr kumimoji="0" lang="cs-CZ" altLang="cs-CZ" sz="2400" dirty="0">
                <a:latin typeface="Arial" panose="020B0604020202020204" pitchFamily="34" charset="0"/>
              </a:rPr>
              <a:t>adiabatický děj. </a:t>
            </a:r>
          </a:p>
        </p:txBody>
      </p:sp>
      <p:sp>
        <p:nvSpPr>
          <p:cNvPr id="98307" name="Text Box 5">
            <a:extLst>
              <a:ext uri="{FF2B5EF4-FFF2-40B4-BE49-F238E27FC236}">
                <a16:creationId xmlns:a16="http://schemas.microsoft.com/office/drawing/2014/main" id="{284C2773-45AE-411C-87A5-6F95F89CC00B}"/>
              </a:ext>
            </a:extLst>
          </p:cNvPr>
          <p:cNvSpPr txBox="1">
            <a:spLocks noChangeArrowheads="1"/>
          </p:cNvSpPr>
          <p:nvPr/>
        </p:nvSpPr>
        <p:spPr bwMode="auto">
          <a:xfrm>
            <a:off x="1774826" y="3789363"/>
            <a:ext cx="84629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Při adiabatickém </a:t>
            </a:r>
            <a:r>
              <a:rPr lang="cs-CZ" altLang="cs-CZ" sz="2400" dirty="0">
                <a:solidFill>
                  <a:srgbClr val="0000FF"/>
                </a:solidFill>
                <a:latin typeface="Arial" panose="020B0604020202020204" pitchFamily="34" charset="0"/>
              </a:rPr>
              <a:t>(tj. bez výměny tepla z okolím, což je v klidném vzduchu velkou měrou splněno)</a:t>
            </a:r>
            <a:r>
              <a:rPr lang="cs-CZ" altLang="cs-CZ" sz="2400" dirty="0">
                <a:latin typeface="Arial" panose="020B0604020202020204" pitchFamily="34" charset="0"/>
              </a:rPr>
              <a:t> vertikálním přesunu vzduchové částice </a:t>
            </a:r>
            <a:r>
              <a:rPr lang="cs-CZ" altLang="cs-CZ" sz="2400" dirty="0">
                <a:solidFill>
                  <a:srgbClr val="0000FF"/>
                </a:solidFill>
                <a:latin typeface="Arial" panose="020B0604020202020204" pitchFamily="34" charset="0"/>
              </a:rPr>
              <a:t>dojde k změně teploty</a:t>
            </a:r>
            <a:r>
              <a:rPr lang="cs-CZ" altLang="cs-CZ" sz="2400" dirty="0">
                <a:latin typeface="Arial" panose="020B0604020202020204" pitchFamily="34" charset="0"/>
              </a:rPr>
              <a:t> - nárůstu v důsledku stlačení při pohybu sestupném, resp. poklesu rozpínáním při vzestupném pohybu. </a:t>
            </a:r>
            <a:endParaRPr lang="en-GB" altLang="cs-CZ" sz="2400" dirty="0">
              <a:latin typeface="Arial" panose="020B0604020202020204" pitchFamily="34" charset="0"/>
            </a:endParaRPr>
          </a:p>
        </p:txBody>
      </p:sp>
      <p:sp>
        <p:nvSpPr>
          <p:cNvPr id="98308" name="Text Box 10">
            <a:extLst>
              <a:ext uri="{FF2B5EF4-FFF2-40B4-BE49-F238E27FC236}">
                <a16:creationId xmlns:a16="http://schemas.microsoft.com/office/drawing/2014/main" id="{8467DBF8-F6EB-4D32-8758-2977115B245C}"/>
              </a:ext>
            </a:extLst>
          </p:cNvPr>
          <p:cNvSpPr txBox="1">
            <a:spLocks noChangeArrowheads="1"/>
          </p:cNvSpPr>
          <p:nvPr/>
        </p:nvSpPr>
        <p:spPr bwMode="auto">
          <a:xfrm>
            <a:off x="843147" y="188913"/>
            <a:ext cx="109252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Změny teploty vzduchu s výškou, teplotní gradienty</a:t>
            </a:r>
          </a:p>
        </p:txBody>
      </p:sp>
    </p:spTree>
    <p:extLst>
      <p:ext uri="{BB962C8B-B14F-4D97-AF65-F5344CB8AC3E}">
        <p14:creationId xmlns:p14="http://schemas.microsoft.com/office/powerpoint/2010/main" val="400302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C1F734-0977-4CDA-B66F-F6E784D88B9F}"/>
              </a:ext>
            </a:extLst>
          </p:cNvPr>
          <p:cNvSpPr>
            <a:spLocks noGrp="1"/>
          </p:cNvSpPr>
          <p:nvPr>
            <p:ph type="ftr" sz="quarter" idx="10"/>
          </p:nvPr>
        </p:nvSpPr>
        <p:spPr/>
        <p:txBody>
          <a:bodyPr/>
          <a:lstStyle/>
          <a:p>
            <a:r>
              <a:rPr lang="en-GB" noProof="0"/>
              <a:t>Define footer – presentation title / department</a:t>
            </a:r>
            <a:endParaRPr lang="en-GB" noProof="0" dirty="0"/>
          </a:p>
        </p:txBody>
      </p:sp>
      <p:sp>
        <p:nvSpPr>
          <p:cNvPr id="3" name="Slide Number Placeholder 2">
            <a:extLst>
              <a:ext uri="{FF2B5EF4-FFF2-40B4-BE49-F238E27FC236}">
                <a16:creationId xmlns:a16="http://schemas.microsoft.com/office/drawing/2014/main" id="{854C47D0-7AB0-4A18-B310-CA5AAC876016}"/>
              </a:ext>
            </a:extLst>
          </p:cNvPr>
          <p:cNvSpPr>
            <a:spLocks noGrp="1"/>
          </p:cNvSpPr>
          <p:nvPr>
            <p:ph type="sldNum" sz="quarter" idx="11"/>
          </p:nvPr>
        </p:nvSpPr>
        <p:spPr/>
        <p:txBody>
          <a:bodyPr/>
          <a:lstStyle/>
          <a:p>
            <a:fld id="{D6D6C118-631F-4A80-9886-907009361577}" type="slidenum">
              <a:rPr lang="cs-CZ" altLang="cs-CZ" smtClean="0"/>
              <a:pPr/>
              <a:t>54</a:t>
            </a:fld>
            <a:endParaRPr lang="cs-CZ" altLang="cs-CZ" dirty="0"/>
          </a:p>
        </p:txBody>
      </p:sp>
      <p:sp>
        <p:nvSpPr>
          <p:cNvPr id="4" name="Title 3">
            <a:extLst>
              <a:ext uri="{FF2B5EF4-FFF2-40B4-BE49-F238E27FC236}">
                <a16:creationId xmlns:a16="http://schemas.microsoft.com/office/drawing/2014/main" id="{4F9ED111-59B7-4811-A171-B946AF57D69A}"/>
              </a:ext>
            </a:extLst>
          </p:cNvPr>
          <p:cNvSpPr>
            <a:spLocks noGrp="1"/>
          </p:cNvSpPr>
          <p:nvPr>
            <p:ph type="title"/>
          </p:nvPr>
        </p:nvSpPr>
        <p:spPr/>
        <p:txBody>
          <a:bodyPr/>
          <a:lstStyle/>
          <a:p>
            <a:r>
              <a:rPr lang="sk-SK" dirty="0"/>
              <a:t>Horizontální pohyb vzdušních mas - vítr</a:t>
            </a:r>
            <a:endParaRPr lang="en-US" dirty="0"/>
          </a:p>
        </p:txBody>
      </p:sp>
      <p:pic>
        <p:nvPicPr>
          <p:cNvPr id="3076" name="Picture 4" descr="Radiation – Philadelphia Weather Authority">
            <a:extLst>
              <a:ext uri="{FF2B5EF4-FFF2-40B4-BE49-F238E27FC236}">
                <a16:creationId xmlns:a16="http://schemas.microsoft.com/office/drawing/2014/main" id="{602B11D3-FFBB-49C3-8F51-53F490709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283" y="1389164"/>
            <a:ext cx="8251433" cy="462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305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994EAE-C605-4A84-B990-52A6BE59796B}"/>
              </a:ext>
            </a:extLst>
          </p:cNvPr>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sp>
        <p:nvSpPr>
          <p:cNvPr id="4" name="Title 3">
            <a:extLst>
              <a:ext uri="{FF2B5EF4-FFF2-40B4-BE49-F238E27FC236}">
                <a16:creationId xmlns:a16="http://schemas.microsoft.com/office/drawing/2014/main" id="{285FFC7D-4759-4309-8B50-B65F3B29B81E}"/>
              </a:ext>
            </a:extLst>
          </p:cNvPr>
          <p:cNvSpPr>
            <a:spLocks noGrp="1"/>
          </p:cNvSpPr>
          <p:nvPr>
            <p:ph type="title"/>
          </p:nvPr>
        </p:nvSpPr>
        <p:spPr/>
        <p:txBody>
          <a:bodyPr/>
          <a:lstStyle/>
          <a:p>
            <a:r>
              <a:rPr lang="sk-SK" dirty="0"/>
              <a:t>Topografické vlivy na proudění vzduchu</a:t>
            </a:r>
            <a:endParaRPr lang="en-US" dirty="0"/>
          </a:p>
        </p:txBody>
      </p:sp>
      <p:pic>
        <p:nvPicPr>
          <p:cNvPr id="4098" name="Picture 2" descr="Daily wind patterns for recon &amp; tracking patrols Pt. 1: Mountain and valley  breezes : MilitaryStrategy">
            <a:extLst>
              <a:ext uri="{FF2B5EF4-FFF2-40B4-BE49-F238E27FC236}">
                <a16:creationId xmlns:a16="http://schemas.microsoft.com/office/drawing/2014/main" id="{88200DB1-F33F-4F39-B443-0176BDD62B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8007" y="1665288"/>
            <a:ext cx="10665193" cy="4228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993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a Breeze - Beachapedia">
            <a:extLst>
              <a:ext uri="{FF2B5EF4-FFF2-40B4-BE49-F238E27FC236}">
                <a16:creationId xmlns:a16="http://schemas.microsoft.com/office/drawing/2014/main" id="{A1BD5678-3EB1-44A8-8C2B-ECF23BE7FA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0440" y="68263"/>
            <a:ext cx="9211120" cy="6056312"/>
          </a:xfrm>
          <a:prstGeom prst="rect">
            <a:avLst/>
          </a:prstGeom>
          <a:solidFill>
            <a:srgbClr val="FFFFFF"/>
          </a:solidFill>
        </p:spPr>
      </p:pic>
      <p:sp>
        <p:nvSpPr>
          <p:cNvPr id="2" name="Footer Placeholder 1">
            <a:extLst>
              <a:ext uri="{FF2B5EF4-FFF2-40B4-BE49-F238E27FC236}">
                <a16:creationId xmlns:a16="http://schemas.microsoft.com/office/drawing/2014/main" id="{14B1C8A5-2D93-42B1-9378-66B6801C888A}"/>
              </a:ext>
            </a:extLst>
          </p:cNvPr>
          <p:cNvSpPr>
            <a:spLocks noGrp="1"/>
          </p:cNvSpPr>
          <p:nvPr>
            <p:ph type="ftr" sz="quarter" idx="10"/>
          </p:nvPr>
        </p:nvSpPr>
        <p:spPr/>
        <p:txBody>
          <a:bodyPr/>
          <a:lstStyle/>
          <a:p>
            <a:pPr>
              <a:spcAft>
                <a:spcPts val="600"/>
              </a:spcAft>
            </a:pPr>
            <a:r>
              <a:rPr lang="en-GB" noProof="0"/>
              <a:t>Define footer – presentation title / department</a:t>
            </a:r>
          </a:p>
        </p:txBody>
      </p:sp>
      <p:sp>
        <p:nvSpPr>
          <p:cNvPr id="3" name="Slide Number Placeholder 2" hidden="1">
            <a:extLst>
              <a:ext uri="{FF2B5EF4-FFF2-40B4-BE49-F238E27FC236}">
                <a16:creationId xmlns:a16="http://schemas.microsoft.com/office/drawing/2014/main" id="{FD10930B-64ED-4B09-A561-6E9A80A5094B}"/>
              </a:ext>
            </a:extLst>
          </p:cNvPr>
          <p:cNvSpPr>
            <a:spLocks noGrp="1"/>
          </p:cNvSpPr>
          <p:nvPr>
            <p:ph type="sldNum" sz="quarter" idx="11"/>
          </p:nvPr>
        </p:nvSpPr>
        <p:spPr/>
        <p:txBody>
          <a:bodyPr/>
          <a:lstStyle/>
          <a:p>
            <a:pPr>
              <a:spcAft>
                <a:spcPts val="600"/>
              </a:spcAft>
            </a:pPr>
            <a:fld id="{0970407D-EE58-4A0B-824B-1D3AE42DD9CF}" type="slidenum">
              <a:rPr lang="cs-CZ" altLang="cs-CZ" smtClean="0"/>
              <a:pPr>
                <a:spcAft>
                  <a:spcPts val="600"/>
                </a:spcAft>
              </a:pPr>
              <a:t>56</a:t>
            </a:fld>
            <a:endParaRPr lang="cs-CZ" altLang="cs-CZ"/>
          </a:p>
        </p:txBody>
      </p:sp>
    </p:spTree>
    <p:extLst>
      <p:ext uri="{BB962C8B-B14F-4D97-AF65-F5344CB8AC3E}">
        <p14:creationId xmlns:p14="http://schemas.microsoft.com/office/powerpoint/2010/main" val="4055861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B72566-0064-431C-991C-B0157D7B9F44}"/>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4" name="Title 3">
            <a:extLst>
              <a:ext uri="{FF2B5EF4-FFF2-40B4-BE49-F238E27FC236}">
                <a16:creationId xmlns:a16="http://schemas.microsoft.com/office/drawing/2014/main" id="{3FCF9DB2-417F-4422-A734-6D7305F6393D}"/>
              </a:ext>
            </a:extLst>
          </p:cNvPr>
          <p:cNvSpPr>
            <a:spLocks noGrp="1"/>
          </p:cNvSpPr>
          <p:nvPr>
            <p:ph type="title"/>
          </p:nvPr>
        </p:nvSpPr>
        <p:spPr/>
        <p:txBody>
          <a:bodyPr/>
          <a:lstStyle/>
          <a:p>
            <a:r>
              <a:rPr lang="sk-SK" dirty="0"/>
              <a:t>Proudění v atmosféře</a:t>
            </a:r>
            <a:endParaRPr lang="en-US" dirty="0"/>
          </a:p>
        </p:txBody>
      </p:sp>
      <p:pic>
        <p:nvPicPr>
          <p:cNvPr id="7" name="Picture 6">
            <a:extLst>
              <a:ext uri="{FF2B5EF4-FFF2-40B4-BE49-F238E27FC236}">
                <a16:creationId xmlns:a16="http://schemas.microsoft.com/office/drawing/2014/main" id="{96AEE510-B201-4C45-8D24-C8D65798E723}"/>
              </a:ext>
            </a:extLst>
          </p:cNvPr>
          <p:cNvPicPr>
            <a:picLocks noChangeAspect="1"/>
          </p:cNvPicPr>
          <p:nvPr/>
        </p:nvPicPr>
        <p:blipFill>
          <a:blip r:embed="rId3"/>
          <a:stretch>
            <a:fillRect/>
          </a:stretch>
        </p:blipFill>
        <p:spPr>
          <a:xfrm>
            <a:off x="3415627" y="1422887"/>
            <a:ext cx="5387046" cy="5203544"/>
          </a:xfrm>
          <a:prstGeom prst="rect">
            <a:avLst/>
          </a:prstGeom>
        </p:spPr>
      </p:pic>
      <p:sp>
        <p:nvSpPr>
          <p:cNvPr id="8" name="TextBox 7">
            <a:extLst>
              <a:ext uri="{FF2B5EF4-FFF2-40B4-BE49-F238E27FC236}">
                <a16:creationId xmlns:a16="http://schemas.microsoft.com/office/drawing/2014/main" id="{0991C076-9880-4001-A806-399447AA762A}"/>
              </a:ext>
            </a:extLst>
          </p:cNvPr>
          <p:cNvSpPr txBox="1"/>
          <p:nvPr/>
        </p:nvSpPr>
        <p:spPr>
          <a:xfrm>
            <a:off x="8668987" y="2264106"/>
            <a:ext cx="3002065" cy="3046988"/>
          </a:xfrm>
          <a:prstGeom prst="rect">
            <a:avLst/>
          </a:prstGeom>
          <a:noFill/>
        </p:spPr>
        <p:txBody>
          <a:bodyPr wrap="square" rtlCol="0">
            <a:spAutoFit/>
          </a:bodyPr>
          <a:lstStyle/>
          <a:p>
            <a:r>
              <a:rPr lang="en-US" dirty="0" err="1"/>
              <a:t>Cirkulační</a:t>
            </a:r>
            <a:r>
              <a:rPr lang="en-US" dirty="0"/>
              <a:t> </a:t>
            </a:r>
            <a:r>
              <a:rPr lang="en-US" dirty="0" err="1"/>
              <a:t>vzorce</a:t>
            </a:r>
            <a:r>
              <a:rPr lang="en-US" dirty="0"/>
              <a:t> </a:t>
            </a:r>
            <a:r>
              <a:rPr lang="en-US" dirty="0" err="1"/>
              <a:t>spojené</a:t>
            </a:r>
            <a:r>
              <a:rPr lang="en-US" dirty="0"/>
              <a:t> s</a:t>
            </a:r>
            <a:r>
              <a:rPr lang="sk-SK" dirty="0"/>
              <a:t> </a:t>
            </a:r>
            <a:r>
              <a:rPr lang="en-US" dirty="0" err="1"/>
              <a:t>pohybem</a:t>
            </a:r>
            <a:r>
              <a:rPr lang="en-US" dirty="0"/>
              <a:t> </a:t>
            </a:r>
            <a:r>
              <a:rPr lang="en-US" dirty="0" err="1"/>
              <a:t>vzdušných</a:t>
            </a:r>
            <a:r>
              <a:rPr lang="en-US" dirty="0"/>
              <a:t> </a:t>
            </a:r>
            <a:r>
              <a:rPr lang="en-US" dirty="0" err="1"/>
              <a:t>hmot</a:t>
            </a:r>
            <a:r>
              <a:rPr lang="en-US" dirty="0"/>
              <a:t> a </a:t>
            </a:r>
            <a:r>
              <a:rPr lang="en-US" dirty="0" err="1"/>
              <a:t>vody</a:t>
            </a:r>
            <a:r>
              <a:rPr lang="en-US" dirty="0"/>
              <a:t>; </a:t>
            </a:r>
            <a:r>
              <a:rPr lang="en-US" dirty="0" err="1"/>
              <a:t>absorpce</a:t>
            </a:r>
            <a:r>
              <a:rPr lang="en-US" dirty="0"/>
              <a:t> a </a:t>
            </a:r>
            <a:r>
              <a:rPr lang="en-US" dirty="0" err="1"/>
              <a:t>uvolňování</a:t>
            </a:r>
            <a:r>
              <a:rPr lang="en-US" dirty="0"/>
              <a:t> </a:t>
            </a:r>
            <a:r>
              <a:rPr lang="en-US" dirty="0" err="1"/>
              <a:t>sluneční</a:t>
            </a:r>
            <a:r>
              <a:rPr lang="en-US" dirty="0"/>
              <a:t> </a:t>
            </a:r>
            <a:r>
              <a:rPr lang="en-US" dirty="0" err="1"/>
              <a:t>energie</a:t>
            </a:r>
            <a:r>
              <a:rPr lang="en-US" dirty="0"/>
              <a:t> </a:t>
            </a:r>
            <a:r>
              <a:rPr lang="en-US" dirty="0" err="1"/>
              <a:t>jako</a:t>
            </a:r>
            <a:r>
              <a:rPr lang="en-US" dirty="0"/>
              <a:t> </a:t>
            </a:r>
            <a:r>
              <a:rPr lang="en-US" dirty="0" err="1"/>
              <a:t>latentního</a:t>
            </a:r>
            <a:r>
              <a:rPr lang="en-US" dirty="0"/>
              <a:t> </a:t>
            </a:r>
            <a:r>
              <a:rPr lang="en-US" dirty="0" err="1"/>
              <a:t>tepla</a:t>
            </a:r>
            <a:r>
              <a:rPr lang="en-US" dirty="0"/>
              <a:t> </a:t>
            </a:r>
            <a:r>
              <a:rPr lang="en-US" dirty="0" err="1"/>
              <a:t>ve</a:t>
            </a:r>
            <a:r>
              <a:rPr lang="en-US" dirty="0"/>
              <a:t> </a:t>
            </a:r>
            <a:r>
              <a:rPr lang="en-US" dirty="0" err="1"/>
              <a:t>vodní</a:t>
            </a:r>
            <a:r>
              <a:rPr lang="en-US" dirty="0"/>
              <a:t> </a:t>
            </a:r>
            <a:r>
              <a:rPr lang="en-US" dirty="0" err="1"/>
              <a:t>páře</a:t>
            </a:r>
            <a:endParaRPr lang="en-US" dirty="0"/>
          </a:p>
        </p:txBody>
      </p:sp>
    </p:spTree>
    <p:extLst>
      <p:ext uri="{BB962C8B-B14F-4D97-AF65-F5344CB8AC3E}">
        <p14:creationId xmlns:p14="http://schemas.microsoft.com/office/powerpoint/2010/main" val="1529542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4">
            <a:extLst>
              <a:ext uri="{FF2B5EF4-FFF2-40B4-BE49-F238E27FC236}">
                <a16:creationId xmlns:a16="http://schemas.microsoft.com/office/drawing/2014/main" id="{5FE58C4D-180B-4B42-977B-29ED461D3F70}"/>
              </a:ext>
            </a:extLst>
          </p:cNvPr>
          <p:cNvGrpSpPr>
            <a:grpSpLocks/>
          </p:cNvGrpSpPr>
          <p:nvPr/>
        </p:nvGrpSpPr>
        <p:grpSpPr bwMode="auto">
          <a:xfrm>
            <a:off x="2474913" y="908051"/>
            <a:ext cx="5141912" cy="5141913"/>
            <a:chOff x="192" y="288"/>
            <a:chExt cx="3744" cy="3744"/>
          </a:xfrm>
        </p:grpSpPr>
        <p:sp>
          <p:nvSpPr>
            <p:cNvPr id="61463" name="Oval 5">
              <a:extLst>
                <a:ext uri="{FF2B5EF4-FFF2-40B4-BE49-F238E27FC236}">
                  <a16:creationId xmlns:a16="http://schemas.microsoft.com/office/drawing/2014/main" id="{11531096-7FB4-4AAC-8E72-0F77C7B7A0B0}"/>
                </a:ext>
              </a:extLst>
            </p:cNvPr>
            <p:cNvSpPr>
              <a:spLocks noChangeArrowheads="1"/>
            </p:cNvSpPr>
            <p:nvPr/>
          </p:nvSpPr>
          <p:spPr bwMode="auto">
            <a:xfrm>
              <a:off x="192" y="288"/>
              <a:ext cx="3744" cy="374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64" name="Line 6">
              <a:extLst>
                <a:ext uri="{FF2B5EF4-FFF2-40B4-BE49-F238E27FC236}">
                  <a16:creationId xmlns:a16="http://schemas.microsoft.com/office/drawing/2014/main" id="{3B4120A9-2DA8-4798-94E3-2DBBDF068C58}"/>
                </a:ext>
              </a:extLst>
            </p:cNvPr>
            <p:cNvSpPr>
              <a:spLocks noChangeShapeType="1"/>
            </p:cNvSpPr>
            <p:nvPr/>
          </p:nvSpPr>
          <p:spPr bwMode="auto">
            <a:xfrm>
              <a:off x="192" y="2160"/>
              <a:ext cx="374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grpSp>
        <p:nvGrpSpPr>
          <p:cNvPr id="61443" name="Group 7">
            <a:extLst>
              <a:ext uri="{FF2B5EF4-FFF2-40B4-BE49-F238E27FC236}">
                <a16:creationId xmlns:a16="http://schemas.microsoft.com/office/drawing/2014/main" id="{247F62D8-9961-4A0B-9403-4C9D33583038}"/>
              </a:ext>
            </a:extLst>
          </p:cNvPr>
          <p:cNvGrpSpPr>
            <a:grpSpLocks/>
          </p:cNvGrpSpPr>
          <p:nvPr/>
        </p:nvGrpSpPr>
        <p:grpSpPr bwMode="auto">
          <a:xfrm>
            <a:off x="9144000" y="3276600"/>
            <a:ext cx="1524000" cy="381000"/>
            <a:chOff x="4800" y="2064"/>
            <a:chExt cx="960" cy="240"/>
          </a:xfrm>
        </p:grpSpPr>
        <p:sp>
          <p:nvSpPr>
            <p:cNvPr id="61461" name="Rectangle 8">
              <a:extLst>
                <a:ext uri="{FF2B5EF4-FFF2-40B4-BE49-F238E27FC236}">
                  <a16:creationId xmlns:a16="http://schemas.microsoft.com/office/drawing/2014/main" id="{72719EA1-31F8-4605-AFDF-37E06404AE74}"/>
                </a:ext>
              </a:extLst>
            </p:cNvPr>
            <p:cNvSpPr>
              <a:spLocks noChangeArrowheads="1"/>
            </p:cNvSpPr>
            <p:nvPr/>
          </p:nvSpPr>
          <p:spPr bwMode="auto">
            <a:xfrm>
              <a:off x="4800" y="2064"/>
              <a:ext cx="960" cy="240"/>
            </a:xfrm>
            <a:prstGeom prst="rect">
              <a:avLst/>
            </a:prstGeom>
            <a:solidFill>
              <a:srgbClr val="FFFF99"/>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62" name="Line 9">
              <a:extLst>
                <a:ext uri="{FF2B5EF4-FFF2-40B4-BE49-F238E27FC236}">
                  <a16:creationId xmlns:a16="http://schemas.microsoft.com/office/drawing/2014/main" id="{44E45C4A-FDD3-4417-BBD9-BD6959E22DF6}"/>
                </a:ext>
              </a:extLst>
            </p:cNvPr>
            <p:cNvSpPr>
              <a:spLocks noChangeShapeType="1"/>
            </p:cNvSpPr>
            <p:nvPr/>
          </p:nvSpPr>
          <p:spPr bwMode="auto">
            <a:xfrm flipH="1">
              <a:off x="4944" y="2184"/>
              <a:ext cx="528" cy="0"/>
            </a:xfrm>
            <a:prstGeom prst="line">
              <a:avLst/>
            </a:prstGeom>
            <a:noFill/>
            <a:ln w="635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grpSp>
      <p:grpSp>
        <p:nvGrpSpPr>
          <p:cNvPr id="61444" name="Group 10">
            <a:extLst>
              <a:ext uri="{FF2B5EF4-FFF2-40B4-BE49-F238E27FC236}">
                <a16:creationId xmlns:a16="http://schemas.microsoft.com/office/drawing/2014/main" id="{BC52BE01-30D9-45E0-AEB4-D93F646AB70B}"/>
              </a:ext>
            </a:extLst>
          </p:cNvPr>
          <p:cNvGrpSpPr>
            <a:grpSpLocks/>
          </p:cNvGrpSpPr>
          <p:nvPr/>
        </p:nvGrpSpPr>
        <p:grpSpPr bwMode="auto">
          <a:xfrm>
            <a:off x="9144000" y="5638800"/>
            <a:ext cx="1524000" cy="381000"/>
            <a:chOff x="4800" y="3552"/>
            <a:chExt cx="960" cy="240"/>
          </a:xfrm>
        </p:grpSpPr>
        <p:sp>
          <p:nvSpPr>
            <p:cNvPr id="61459" name="Rectangle 11">
              <a:extLst>
                <a:ext uri="{FF2B5EF4-FFF2-40B4-BE49-F238E27FC236}">
                  <a16:creationId xmlns:a16="http://schemas.microsoft.com/office/drawing/2014/main" id="{978791FF-835D-42AF-B59A-F80ED68D0FCD}"/>
                </a:ext>
              </a:extLst>
            </p:cNvPr>
            <p:cNvSpPr>
              <a:spLocks noChangeArrowheads="1"/>
            </p:cNvSpPr>
            <p:nvPr/>
          </p:nvSpPr>
          <p:spPr bwMode="auto">
            <a:xfrm>
              <a:off x="4800" y="3552"/>
              <a:ext cx="960" cy="240"/>
            </a:xfrm>
            <a:prstGeom prst="rect">
              <a:avLst/>
            </a:prstGeom>
            <a:solidFill>
              <a:srgbClr val="FFFF99"/>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60" name="Line 12">
              <a:extLst>
                <a:ext uri="{FF2B5EF4-FFF2-40B4-BE49-F238E27FC236}">
                  <a16:creationId xmlns:a16="http://schemas.microsoft.com/office/drawing/2014/main" id="{C7B241F9-5BAF-4CD7-A693-D7D3A811A0B8}"/>
                </a:ext>
              </a:extLst>
            </p:cNvPr>
            <p:cNvSpPr>
              <a:spLocks noChangeShapeType="1"/>
            </p:cNvSpPr>
            <p:nvPr/>
          </p:nvSpPr>
          <p:spPr bwMode="auto">
            <a:xfrm flipH="1">
              <a:off x="4944" y="3672"/>
              <a:ext cx="528" cy="0"/>
            </a:xfrm>
            <a:prstGeom prst="line">
              <a:avLst/>
            </a:prstGeom>
            <a:noFill/>
            <a:ln w="635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grpSp>
      <p:grpSp>
        <p:nvGrpSpPr>
          <p:cNvPr id="61445" name="Group 13">
            <a:extLst>
              <a:ext uri="{FF2B5EF4-FFF2-40B4-BE49-F238E27FC236}">
                <a16:creationId xmlns:a16="http://schemas.microsoft.com/office/drawing/2014/main" id="{B1684302-2B54-4598-89A0-D6F85B796C3C}"/>
              </a:ext>
            </a:extLst>
          </p:cNvPr>
          <p:cNvGrpSpPr>
            <a:grpSpLocks/>
          </p:cNvGrpSpPr>
          <p:nvPr/>
        </p:nvGrpSpPr>
        <p:grpSpPr bwMode="auto">
          <a:xfrm>
            <a:off x="9144000" y="965200"/>
            <a:ext cx="1524000" cy="381000"/>
            <a:chOff x="4800" y="608"/>
            <a:chExt cx="960" cy="240"/>
          </a:xfrm>
        </p:grpSpPr>
        <p:sp>
          <p:nvSpPr>
            <p:cNvPr id="61457" name="Rectangle 14">
              <a:extLst>
                <a:ext uri="{FF2B5EF4-FFF2-40B4-BE49-F238E27FC236}">
                  <a16:creationId xmlns:a16="http://schemas.microsoft.com/office/drawing/2014/main" id="{D98DD8F0-F632-4FE1-AE93-4C4F382589B7}"/>
                </a:ext>
              </a:extLst>
            </p:cNvPr>
            <p:cNvSpPr>
              <a:spLocks noChangeArrowheads="1"/>
            </p:cNvSpPr>
            <p:nvPr/>
          </p:nvSpPr>
          <p:spPr bwMode="auto">
            <a:xfrm>
              <a:off x="4800" y="608"/>
              <a:ext cx="960" cy="240"/>
            </a:xfrm>
            <a:prstGeom prst="rect">
              <a:avLst/>
            </a:prstGeom>
            <a:solidFill>
              <a:srgbClr val="FFFF99"/>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58" name="Line 15">
              <a:extLst>
                <a:ext uri="{FF2B5EF4-FFF2-40B4-BE49-F238E27FC236}">
                  <a16:creationId xmlns:a16="http://schemas.microsoft.com/office/drawing/2014/main" id="{3C9B5663-1FA6-400D-8441-269B3334F180}"/>
                </a:ext>
              </a:extLst>
            </p:cNvPr>
            <p:cNvSpPr>
              <a:spLocks noChangeShapeType="1"/>
            </p:cNvSpPr>
            <p:nvPr/>
          </p:nvSpPr>
          <p:spPr bwMode="auto">
            <a:xfrm flipH="1">
              <a:off x="4944" y="728"/>
              <a:ext cx="528" cy="0"/>
            </a:xfrm>
            <a:prstGeom prst="line">
              <a:avLst/>
            </a:prstGeom>
            <a:noFill/>
            <a:ln w="635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grpSp>
      <p:sp>
        <p:nvSpPr>
          <p:cNvPr id="61446" name="Text Box 16">
            <a:extLst>
              <a:ext uri="{FF2B5EF4-FFF2-40B4-BE49-F238E27FC236}">
                <a16:creationId xmlns:a16="http://schemas.microsoft.com/office/drawing/2014/main" id="{2CDDCA50-1132-4A05-8928-DA1A95140F49}"/>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1447" name="Line 17">
            <a:extLst>
              <a:ext uri="{FF2B5EF4-FFF2-40B4-BE49-F238E27FC236}">
                <a16:creationId xmlns:a16="http://schemas.microsoft.com/office/drawing/2014/main" id="{13E157F1-832B-4650-9A7F-6C4E18FE13E6}"/>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1448" name="Text Box 18">
            <a:extLst>
              <a:ext uri="{FF2B5EF4-FFF2-40B4-BE49-F238E27FC236}">
                <a16:creationId xmlns:a16="http://schemas.microsoft.com/office/drawing/2014/main" id="{1ABB6FEB-39BE-469A-B791-6AB06568BE26}"/>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grpSp>
        <p:nvGrpSpPr>
          <p:cNvPr id="61449" name="Group 19">
            <a:extLst>
              <a:ext uri="{FF2B5EF4-FFF2-40B4-BE49-F238E27FC236}">
                <a16:creationId xmlns:a16="http://schemas.microsoft.com/office/drawing/2014/main" id="{DBF73243-56AA-4145-BB73-4534A0CCBDA7}"/>
              </a:ext>
            </a:extLst>
          </p:cNvPr>
          <p:cNvGrpSpPr>
            <a:grpSpLocks/>
          </p:cNvGrpSpPr>
          <p:nvPr/>
        </p:nvGrpSpPr>
        <p:grpSpPr bwMode="auto">
          <a:xfrm rot="5400000">
            <a:off x="4645025" y="134938"/>
            <a:ext cx="750888" cy="722312"/>
            <a:chOff x="3791" y="1844"/>
            <a:chExt cx="650" cy="625"/>
          </a:xfrm>
        </p:grpSpPr>
        <p:sp>
          <p:nvSpPr>
            <p:cNvPr id="61454" name="AutoShape 20">
              <a:extLst>
                <a:ext uri="{FF2B5EF4-FFF2-40B4-BE49-F238E27FC236}">
                  <a16:creationId xmlns:a16="http://schemas.microsoft.com/office/drawing/2014/main" id="{7F4A5357-9219-414A-B4BE-3A66E2CE92DF}"/>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55" name="AutoShape 21">
              <a:extLst>
                <a:ext uri="{FF2B5EF4-FFF2-40B4-BE49-F238E27FC236}">
                  <a16:creationId xmlns:a16="http://schemas.microsoft.com/office/drawing/2014/main" id="{C07BD8DC-4F56-4C23-8A3C-F7DCA389EFD6}"/>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56" name="AutoShape 22">
              <a:extLst>
                <a:ext uri="{FF2B5EF4-FFF2-40B4-BE49-F238E27FC236}">
                  <a16:creationId xmlns:a16="http://schemas.microsoft.com/office/drawing/2014/main" id="{3F3B3BBE-7FD7-42D5-B67E-0F48CB18AD9F}"/>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1450" name="Group 23">
            <a:extLst>
              <a:ext uri="{FF2B5EF4-FFF2-40B4-BE49-F238E27FC236}">
                <a16:creationId xmlns:a16="http://schemas.microsoft.com/office/drawing/2014/main" id="{5DC445C2-86B0-4BF7-8EF8-96F8E5BB463A}"/>
              </a:ext>
            </a:extLst>
          </p:cNvPr>
          <p:cNvGrpSpPr>
            <a:grpSpLocks/>
          </p:cNvGrpSpPr>
          <p:nvPr/>
        </p:nvGrpSpPr>
        <p:grpSpPr bwMode="auto">
          <a:xfrm>
            <a:off x="7810501" y="3116263"/>
            <a:ext cx="868363" cy="722312"/>
            <a:chOff x="3790" y="1963"/>
            <a:chExt cx="473" cy="455"/>
          </a:xfrm>
        </p:grpSpPr>
        <p:sp>
          <p:nvSpPr>
            <p:cNvPr id="61451" name="AutoShape 24">
              <a:extLst>
                <a:ext uri="{FF2B5EF4-FFF2-40B4-BE49-F238E27FC236}">
                  <a16:creationId xmlns:a16="http://schemas.microsoft.com/office/drawing/2014/main" id="{52303A20-7BFB-45E6-949F-B440A47442A6}"/>
                </a:ext>
              </a:extLst>
            </p:cNvPr>
            <p:cNvSpPr>
              <a:spLocks noChangeArrowheads="1"/>
            </p:cNvSpPr>
            <p:nvPr/>
          </p:nvSpPr>
          <p:spPr bwMode="auto">
            <a:xfrm>
              <a:off x="3792" y="1963"/>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52" name="AutoShape 25">
              <a:extLst>
                <a:ext uri="{FF2B5EF4-FFF2-40B4-BE49-F238E27FC236}">
                  <a16:creationId xmlns:a16="http://schemas.microsoft.com/office/drawing/2014/main" id="{D9971747-1BBA-4185-9148-12FD176BC3BD}"/>
                </a:ext>
              </a:extLst>
            </p:cNvPr>
            <p:cNvSpPr>
              <a:spLocks noChangeArrowheads="1"/>
            </p:cNvSpPr>
            <p:nvPr/>
          </p:nvSpPr>
          <p:spPr bwMode="auto">
            <a:xfrm>
              <a:off x="3791" y="2142"/>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53" name="AutoShape 26">
              <a:extLst>
                <a:ext uri="{FF2B5EF4-FFF2-40B4-BE49-F238E27FC236}">
                  <a16:creationId xmlns:a16="http://schemas.microsoft.com/office/drawing/2014/main" id="{F949410B-C4A5-450F-B70F-DCCEAC417409}"/>
                </a:ext>
              </a:extLst>
            </p:cNvPr>
            <p:cNvSpPr>
              <a:spLocks noChangeArrowheads="1"/>
            </p:cNvSpPr>
            <p:nvPr/>
          </p:nvSpPr>
          <p:spPr bwMode="auto">
            <a:xfrm>
              <a:off x="3790" y="2309"/>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spTree>
    <p:extLst>
      <p:ext uri="{BB962C8B-B14F-4D97-AF65-F5344CB8AC3E}">
        <p14:creationId xmlns:p14="http://schemas.microsoft.com/office/powerpoint/2010/main" val="2008496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06FE2871-9FA6-46B3-89B2-A49EA16CC089}"/>
              </a:ext>
            </a:extLst>
          </p:cNvPr>
          <p:cNvGrpSpPr>
            <a:grpSpLocks/>
          </p:cNvGrpSpPr>
          <p:nvPr/>
        </p:nvGrpSpPr>
        <p:grpSpPr bwMode="auto">
          <a:xfrm>
            <a:off x="2474913" y="908051"/>
            <a:ext cx="5141912" cy="5141913"/>
            <a:chOff x="192" y="288"/>
            <a:chExt cx="3744" cy="3744"/>
          </a:xfrm>
        </p:grpSpPr>
        <p:sp>
          <p:nvSpPr>
            <p:cNvPr id="62504" name="Oval 3">
              <a:extLst>
                <a:ext uri="{FF2B5EF4-FFF2-40B4-BE49-F238E27FC236}">
                  <a16:creationId xmlns:a16="http://schemas.microsoft.com/office/drawing/2014/main" id="{B0F19636-A421-4C21-839A-98E5CB4F54C3}"/>
                </a:ext>
              </a:extLst>
            </p:cNvPr>
            <p:cNvSpPr>
              <a:spLocks noChangeArrowheads="1"/>
            </p:cNvSpPr>
            <p:nvPr/>
          </p:nvSpPr>
          <p:spPr bwMode="auto">
            <a:xfrm>
              <a:off x="192" y="288"/>
              <a:ext cx="3744" cy="374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505" name="Line 4">
              <a:extLst>
                <a:ext uri="{FF2B5EF4-FFF2-40B4-BE49-F238E27FC236}">
                  <a16:creationId xmlns:a16="http://schemas.microsoft.com/office/drawing/2014/main" id="{1C4358F7-ACA6-40A7-9856-09A69EE11B77}"/>
                </a:ext>
              </a:extLst>
            </p:cNvPr>
            <p:cNvSpPr>
              <a:spLocks noChangeShapeType="1"/>
            </p:cNvSpPr>
            <p:nvPr/>
          </p:nvSpPr>
          <p:spPr bwMode="auto">
            <a:xfrm>
              <a:off x="192" y="2160"/>
              <a:ext cx="3744"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62467" name="Line 6">
            <a:extLst>
              <a:ext uri="{FF2B5EF4-FFF2-40B4-BE49-F238E27FC236}">
                <a16:creationId xmlns:a16="http://schemas.microsoft.com/office/drawing/2014/main" id="{EBBA3977-17C9-486F-BCD4-C57430C7E479}"/>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2468" name="Group 8">
            <a:extLst>
              <a:ext uri="{FF2B5EF4-FFF2-40B4-BE49-F238E27FC236}">
                <a16:creationId xmlns:a16="http://schemas.microsoft.com/office/drawing/2014/main" id="{680FBF43-C036-49F6-8727-707E212973AC}"/>
              </a:ext>
            </a:extLst>
          </p:cNvPr>
          <p:cNvGrpSpPr>
            <a:grpSpLocks/>
          </p:cNvGrpSpPr>
          <p:nvPr/>
        </p:nvGrpSpPr>
        <p:grpSpPr bwMode="auto">
          <a:xfrm rot="5400000">
            <a:off x="4645025" y="134938"/>
            <a:ext cx="750888" cy="722312"/>
            <a:chOff x="3791" y="1844"/>
            <a:chExt cx="650" cy="625"/>
          </a:xfrm>
        </p:grpSpPr>
        <p:sp>
          <p:nvSpPr>
            <p:cNvPr id="62501" name="AutoShape 9">
              <a:extLst>
                <a:ext uri="{FF2B5EF4-FFF2-40B4-BE49-F238E27FC236}">
                  <a16:creationId xmlns:a16="http://schemas.microsoft.com/office/drawing/2014/main" id="{8EAAA37E-D3AA-46B1-BDA3-CB7D665CFB75}"/>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502" name="AutoShape 10">
              <a:extLst>
                <a:ext uri="{FF2B5EF4-FFF2-40B4-BE49-F238E27FC236}">
                  <a16:creationId xmlns:a16="http://schemas.microsoft.com/office/drawing/2014/main" id="{8DA0E1CF-50CC-44EB-971C-CC294BE7D649}"/>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503" name="AutoShape 11">
              <a:extLst>
                <a:ext uri="{FF2B5EF4-FFF2-40B4-BE49-F238E27FC236}">
                  <a16:creationId xmlns:a16="http://schemas.microsoft.com/office/drawing/2014/main" id="{C92C3F3F-8017-4B89-907D-6EBCD50460B7}"/>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2469" name="Group 12">
            <a:extLst>
              <a:ext uri="{FF2B5EF4-FFF2-40B4-BE49-F238E27FC236}">
                <a16:creationId xmlns:a16="http://schemas.microsoft.com/office/drawing/2014/main" id="{EFA723B9-06E7-4F2E-9CAE-499CA59353A4}"/>
              </a:ext>
            </a:extLst>
          </p:cNvPr>
          <p:cNvGrpSpPr>
            <a:grpSpLocks/>
          </p:cNvGrpSpPr>
          <p:nvPr/>
        </p:nvGrpSpPr>
        <p:grpSpPr bwMode="auto">
          <a:xfrm>
            <a:off x="7810501" y="3116263"/>
            <a:ext cx="868363" cy="722312"/>
            <a:chOff x="3790" y="1963"/>
            <a:chExt cx="473" cy="455"/>
          </a:xfrm>
        </p:grpSpPr>
        <p:sp>
          <p:nvSpPr>
            <p:cNvPr id="62498" name="AutoShape 13">
              <a:extLst>
                <a:ext uri="{FF2B5EF4-FFF2-40B4-BE49-F238E27FC236}">
                  <a16:creationId xmlns:a16="http://schemas.microsoft.com/office/drawing/2014/main" id="{53241529-9CB5-41A5-94D3-00E97A8C823A}"/>
                </a:ext>
              </a:extLst>
            </p:cNvPr>
            <p:cNvSpPr>
              <a:spLocks noChangeArrowheads="1"/>
            </p:cNvSpPr>
            <p:nvPr/>
          </p:nvSpPr>
          <p:spPr bwMode="auto">
            <a:xfrm>
              <a:off x="3792" y="1963"/>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99" name="AutoShape 14">
              <a:extLst>
                <a:ext uri="{FF2B5EF4-FFF2-40B4-BE49-F238E27FC236}">
                  <a16:creationId xmlns:a16="http://schemas.microsoft.com/office/drawing/2014/main" id="{E4B81171-A0C1-4785-8A7E-25AF6271B96F}"/>
                </a:ext>
              </a:extLst>
            </p:cNvPr>
            <p:cNvSpPr>
              <a:spLocks noChangeArrowheads="1"/>
            </p:cNvSpPr>
            <p:nvPr/>
          </p:nvSpPr>
          <p:spPr bwMode="auto">
            <a:xfrm>
              <a:off x="3791" y="2142"/>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500" name="AutoShape 15">
              <a:extLst>
                <a:ext uri="{FF2B5EF4-FFF2-40B4-BE49-F238E27FC236}">
                  <a16:creationId xmlns:a16="http://schemas.microsoft.com/office/drawing/2014/main" id="{2A16E0CB-D0BA-4E4B-B206-FD2BB0D63AC7}"/>
                </a:ext>
              </a:extLst>
            </p:cNvPr>
            <p:cNvSpPr>
              <a:spLocks noChangeArrowheads="1"/>
            </p:cNvSpPr>
            <p:nvPr/>
          </p:nvSpPr>
          <p:spPr bwMode="auto">
            <a:xfrm>
              <a:off x="3790" y="2309"/>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2470" name="Group 16">
            <a:extLst>
              <a:ext uri="{FF2B5EF4-FFF2-40B4-BE49-F238E27FC236}">
                <a16:creationId xmlns:a16="http://schemas.microsoft.com/office/drawing/2014/main" id="{225DD60A-931A-4701-B526-26E12AB64F33}"/>
              </a:ext>
            </a:extLst>
          </p:cNvPr>
          <p:cNvGrpSpPr>
            <a:grpSpLocks/>
          </p:cNvGrpSpPr>
          <p:nvPr/>
        </p:nvGrpSpPr>
        <p:grpSpPr bwMode="auto">
          <a:xfrm>
            <a:off x="2693989" y="1266825"/>
            <a:ext cx="4759325" cy="2025650"/>
            <a:chOff x="649" y="798"/>
            <a:chExt cx="2998" cy="1276"/>
          </a:xfrm>
        </p:grpSpPr>
        <p:sp>
          <p:nvSpPr>
            <p:cNvPr id="62493" name="Line 17">
              <a:extLst>
                <a:ext uri="{FF2B5EF4-FFF2-40B4-BE49-F238E27FC236}">
                  <a16:creationId xmlns:a16="http://schemas.microsoft.com/office/drawing/2014/main" id="{7AA75A33-BE35-40A3-A419-A0A5A08BA16F}"/>
                </a:ext>
              </a:extLst>
            </p:cNvPr>
            <p:cNvSpPr>
              <a:spLocks noChangeShapeType="1"/>
            </p:cNvSpPr>
            <p:nvPr/>
          </p:nvSpPr>
          <p:spPr bwMode="auto">
            <a:xfrm flipH="1">
              <a:off x="2123" y="815"/>
              <a:ext cx="8" cy="1259"/>
            </a:xfrm>
            <a:prstGeom prst="line">
              <a:avLst/>
            </a:prstGeom>
            <a:noFill/>
            <a:ln w="25400">
              <a:solidFill>
                <a:srgbClr val="3366FF"/>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sp>
          <p:nvSpPr>
            <p:cNvPr id="62494" name="Arc 18">
              <a:extLst>
                <a:ext uri="{FF2B5EF4-FFF2-40B4-BE49-F238E27FC236}">
                  <a16:creationId xmlns:a16="http://schemas.microsoft.com/office/drawing/2014/main" id="{7AC70899-ED65-4CA4-BBE6-769F1FB26235}"/>
                </a:ext>
              </a:extLst>
            </p:cNvPr>
            <p:cNvSpPr>
              <a:spLocks/>
            </p:cNvSpPr>
            <p:nvPr/>
          </p:nvSpPr>
          <p:spPr bwMode="auto">
            <a:xfrm rot="-10236857" flipH="1" flipV="1">
              <a:off x="2369"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2495" name="Freeform 19">
              <a:extLst>
                <a:ext uri="{FF2B5EF4-FFF2-40B4-BE49-F238E27FC236}">
                  <a16:creationId xmlns:a16="http://schemas.microsoft.com/office/drawing/2014/main" id="{242D9E74-D7B3-45D0-89C4-00C577B32FE3}"/>
                </a:ext>
              </a:extLst>
            </p:cNvPr>
            <p:cNvSpPr>
              <a:spLocks/>
            </p:cNvSpPr>
            <p:nvPr/>
          </p:nvSpPr>
          <p:spPr bwMode="auto">
            <a:xfrm rot="-383823">
              <a:off x="649"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2496" name="Freeform 20">
              <a:extLst>
                <a:ext uri="{FF2B5EF4-FFF2-40B4-BE49-F238E27FC236}">
                  <a16:creationId xmlns:a16="http://schemas.microsoft.com/office/drawing/2014/main" id="{D548FEC8-B03E-4AAB-9D7C-E8D1BE04DB9D}"/>
                </a:ext>
              </a:extLst>
            </p:cNvPr>
            <p:cNvSpPr>
              <a:spLocks/>
            </p:cNvSpPr>
            <p:nvPr/>
          </p:nvSpPr>
          <p:spPr bwMode="auto">
            <a:xfrm>
              <a:off x="1358"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2497" name="Freeform 21">
              <a:extLst>
                <a:ext uri="{FF2B5EF4-FFF2-40B4-BE49-F238E27FC236}">
                  <a16:creationId xmlns:a16="http://schemas.microsoft.com/office/drawing/2014/main" id="{30AC6D9E-C2F8-4CE2-862A-38A653057CB7}"/>
                </a:ext>
              </a:extLst>
            </p:cNvPr>
            <p:cNvSpPr>
              <a:spLocks/>
            </p:cNvSpPr>
            <p:nvPr/>
          </p:nvSpPr>
          <p:spPr bwMode="auto">
            <a:xfrm flipH="1">
              <a:off x="2318"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2471" name="Group 22">
            <a:extLst>
              <a:ext uri="{FF2B5EF4-FFF2-40B4-BE49-F238E27FC236}">
                <a16:creationId xmlns:a16="http://schemas.microsoft.com/office/drawing/2014/main" id="{FF2694AD-961F-4718-B6E4-A3E7954DDF99}"/>
              </a:ext>
            </a:extLst>
          </p:cNvPr>
          <p:cNvGrpSpPr>
            <a:grpSpLocks/>
          </p:cNvGrpSpPr>
          <p:nvPr/>
        </p:nvGrpSpPr>
        <p:grpSpPr bwMode="auto">
          <a:xfrm rot="10800000">
            <a:off x="2714626" y="3705225"/>
            <a:ext cx="4759325" cy="2025650"/>
            <a:chOff x="649" y="798"/>
            <a:chExt cx="2998" cy="1276"/>
          </a:xfrm>
        </p:grpSpPr>
        <p:sp>
          <p:nvSpPr>
            <p:cNvPr id="62488" name="Line 23">
              <a:extLst>
                <a:ext uri="{FF2B5EF4-FFF2-40B4-BE49-F238E27FC236}">
                  <a16:creationId xmlns:a16="http://schemas.microsoft.com/office/drawing/2014/main" id="{818DB525-2C95-4F72-A875-D9EDB7E546FB}"/>
                </a:ext>
              </a:extLst>
            </p:cNvPr>
            <p:cNvSpPr>
              <a:spLocks noChangeShapeType="1"/>
            </p:cNvSpPr>
            <p:nvPr/>
          </p:nvSpPr>
          <p:spPr bwMode="auto">
            <a:xfrm flipH="1">
              <a:off x="2123" y="815"/>
              <a:ext cx="8" cy="1259"/>
            </a:xfrm>
            <a:prstGeom prst="line">
              <a:avLst/>
            </a:prstGeom>
            <a:noFill/>
            <a:ln w="25400">
              <a:solidFill>
                <a:srgbClr val="3366FF"/>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sp>
          <p:nvSpPr>
            <p:cNvPr id="62489" name="Arc 24">
              <a:extLst>
                <a:ext uri="{FF2B5EF4-FFF2-40B4-BE49-F238E27FC236}">
                  <a16:creationId xmlns:a16="http://schemas.microsoft.com/office/drawing/2014/main" id="{A21FCB8F-A602-4AB9-BCC8-FE62B27AB1D9}"/>
                </a:ext>
              </a:extLst>
            </p:cNvPr>
            <p:cNvSpPr>
              <a:spLocks/>
            </p:cNvSpPr>
            <p:nvPr/>
          </p:nvSpPr>
          <p:spPr bwMode="auto">
            <a:xfrm rot="-10236857" flipH="1" flipV="1">
              <a:off x="2369"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2490" name="Freeform 25">
              <a:extLst>
                <a:ext uri="{FF2B5EF4-FFF2-40B4-BE49-F238E27FC236}">
                  <a16:creationId xmlns:a16="http://schemas.microsoft.com/office/drawing/2014/main" id="{FA1F3051-C28F-4230-BAC9-04C726622585}"/>
                </a:ext>
              </a:extLst>
            </p:cNvPr>
            <p:cNvSpPr>
              <a:spLocks/>
            </p:cNvSpPr>
            <p:nvPr/>
          </p:nvSpPr>
          <p:spPr bwMode="auto">
            <a:xfrm rot="-383823">
              <a:off x="649"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2491" name="Freeform 26">
              <a:extLst>
                <a:ext uri="{FF2B5EF4-FFF2-40B4-BE49-F238E27FC236}">
                  <a16:creationId xmlns:a16="http://schemas.microsoft.com/office/drawing/2014/main" id="{4C943E58-4A5A-479C-8CBF-3174E7817D67}"/>
                </a:ext>
              </a:extLst>
            </p:cNvPr>
            <p:cNvSpPr>
              <a:spLocks/>
            </p:cNvSpPr>
            <p:nvPr/>
          </p:nvSpPr>
          <p:spPr bwMode="auto">
            <a:xfrm>
              <a:off x="1358"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2492" name="Freeform 27">
              <a:extLst>
                <a:ext uri="{FF2B5EF4-FFF2-40B4-BE49-F238E27FC236}">
                  <a16:creationId xmlns:a16="http://schemas.microsoft.com/office/drawing/2014/main" id="{820BFF82-2721-4AB2-90F1-BB74EAD28060}"/>
                </a:ext>
              </a:extLst>
            </p:cNvPr>
            <p:cNvSpPr>
              <a:spLocks/>
            </p:cNvSpPr>
            <p:nvPr/>
          </p:nvSpPr>
          <p:spPr bwMode="auto">
            <a:xfrm flipH="1">
              <a:off x="2318"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2472" name="Group 28">
            <a:extLst>
              <a:ext uri="{FF2B5EF4-FFF2-40B4-BE49-F238E27FC236}">
                <a16:creationId xmlns:a16="http://schemas.microsoft.com/office/drawing/2014/main" id="{3E817C20-86AD-4F58-8DDD-0D78A1961244}"/>
              </a:ext>
            </a:extLst>
          </p:cNvPr>
          <p:cNvGrpSpPr>
            <a:grpSpLocks/>
          </p:cNvGrpSpPr>
          <p:nvPr/>
        </p:nvGrpSpPr>
        <p:grpSpPr bwMode="auto">
          <a:xfrm>
            <a:off x="5584826" y="158750"/>
            <a:ext cx="3108325" cy="2933700"/>
            <a:chOff x="2558" y="100"/>
            <a:chExt cx="1958" cy="1848"/>
          </a:xfrm>
        </p:grpSpPr>
        <p:sp>
          <p:nvSpPr>
            <p:cNvPr id="62486" name="Arc 29">
              <a:extLst>
                <a:ext uri="{FF2B5EF4-FFF2-40B4-BE49-F238E27FC236}">
                  <a16:creationId xmlns:a16="http://schemas.microsoft.com/office/drawing/2014/main" id="{8A4BB264-30BD-4B45-8BD7-133571DBEAA3}"/>
                </a:ext>
              </a:extLst>
            </p:cNvPr>
            <p:cNvSpPr>
              <a:spLocks/>
            </p:cNvSpPr>
            <p:nvPr/>
          </p:nvSpPr>
          <p:spPr bwMode="auto">
            <a:xfrm rot="16629636" flipV="1">
              <a:off x="2667" y="99"/>
              <a:ext cx="1740" cy="1958"/>
            </a:xfrm>
            <a:custGeom>
              <a:avLst/>
              <a:gdLst>
                <a:gd name="T0" fmla="*/ 0 w 21571"/>
                <a:gd name="T1" fmla="*/ 0 h 21409"/>
                <a:gd name="T2" fmla="*/ 0 w 21571"/>
                <a:gd name="T3" fmla="*/ 0 h 21409"/>
                <a:gd name="T4" fmla="*/ 0 w 21571"/>
                <a:gd name="T5" fmla="*/ 0 h 21409"/>
                <a:gd name="T6" fmla="*/ 0 60000 65536"/>
                <a:gd name="T7" fmla="*/ 0 60000 65536"/>
                <a:gd name="T8" fmla="*/ 0 60000 65536"/>
                <a:gd name="T9" fmla="*/ 0 w 21571"/>
                <a:gd name="T10" fmla="*/ 0 h 21409"/>
                <a:gd name="T11" fmla="*/ 21571 w 21571"/>
                <a:gd name="T12" fmla="*/ 21409 h 21409"/>
              </a:gdLst>
              <a:ahLst/>
              <a:cxnLst>
                <a:cxn ang="T6">
                  <a:pos x="T0" y="T1"/>
                </a:cxn>
                <a:cxn ang="T7">
                  <a:pos x="T2" y="T3"/>
                </a:cxn>
                <a:cxn ang="T8">
                  <a:pos x="T4" y="T5"/>
                </a:cxn>
              </a:cxnLst>
              <a:rect l="T9" t="T10" r="T11" b="T12"/>
              <a:pathLst>
                <a:path w="21571" h="21409" fill="none" extrusionOk="0">
                  <a:moveTo>
                    <a:pt x="2863" y="-1"/>
                  </a:moveTo>
                  <a:cubicBezTo>
                    <a:pt x="13172" y="1378"/>
                    <a:pt x="21035" y="9909"/>
                    <a:pt x="21571" y="20296"/>
                  </a:cubicBezTo>
                </a:path>
                <a:path w="21571" h="21409" stroke="0" extrusionOk="0">
                  <a:moveTo>
                    <a:pt x="2863" y="-1"/>
                  </a:moveTo>
                  <a:cubicBezTo>
                    <a:pt x="13172" y="1378"/>
                    <a:pt x="21035" y="9909"/>
                    <a:pt x="21571" y="20296"/>
                  </a:cubicBezTo>
                  <a:lnTo>
                    <a:pt x="0" y="21409"/>
                  </a:lnTo>
                  <a:lnTo>
                    <a:pt x="2863" y="-1"/>
                  </a:lnTo>
                  <a:close/>
                </a:path>
              </a:pathLst>
            </a:custGeom>
            <a:noFill/>
            <a:ln w="63500">
              <a:solidFill>
                <a:srgbClr val="0066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2487" name="Freeform 30">
              <a:extLst>
                <a:ext uri="{FF2B5EF4-FFF2-40B4-BE49-F238E27FC236}">
                  <a16:creationId xmlns:a16="http://schemas.microsoft.com/office/drawing/2014/main" id="{FE9E46AB-8BA6-4AEA-93C9-8311D6FD45BF}"/>
                </a:ext>
              </a:extLst>
            </p:cNvPr>
            <p:cNvSpPr>
              <a:spLocks/>
            </p:cNvSpPr>
            <p:nvPr/>
          </p:nvSpPr>
          <p:spPr bwMode="auto">
            <a:xfrm>
              <a:off x="2960" y="100"/>
              <a:ext cx="1522" cy="1711"/>
            </a:xfrm>
            <a:custGeom>
              <a:avLst/>
              <a:gdLst>
                <a:gd name="T0" fmla="*/ 1774 w 1489"/>
                <a:gd name="T1" fmla="*/ 1678 h 1711"/>
                <a:gd name="T2" fmla="*/ 1666 w 1489"/>
                <a:gd name="T3" fmla="*/ 1226 h 1711"/>
                <a:gd name="T4" fmla="*/ 1382 w 1489"/>
                <a:gd name="T5" fmla="*/ 773 h 1711"/>
                <a:gd name="T6" fmla="*/ 1000 w 1489"/>
                <a:gd name="T7" fmla="*/ 428 h 1711"/>
                <a:gd name="T8" fmla="*/ 529 w 1489"/>
                <a:gd name="T9" fmla="*/ 172 h 1711"/>
                <a:gd name="T10" fmla="*/ 8 w 1489"/>
                <a:gd name="T11" fmla="*/ 0 h 1711"/>
                <a:gd name="T12" fmla="*/ 0 w 1489"/>
                <a:gd name="T13" fmla="*/ 90 h 1711"/>
                <a:gd name="T14" fmla="*/ 412 w 1489"/>
                <a:gd name="T15" fmla="*/ 230 h 1711"/>
                <a:gd name="T16" fmla="*/ 754 w 1489"/>
                <a:gd name="T17" fmla="*/ 403 h 1711"/>
                <a:gd name="T18" fmla="*/ 1118 w 1489"/>
                <a:gd name="T19" fmla="*/ 674 h 1711"/>
                <a:gd name="T20" fmla="*/ 1362 w 1489"/>
                <a:gd name="T21" fmla="*/ 987 h 1711"/>
                <a:gd name="T22" fmla="*/ 1568 w 1489"/>
                <a:gd name="T23" fmla="*/ 1349 h 1711"/>
                <a:gd name="T24" fmla="*/ 1656 w 1489"/>
                <a:gd name="T25" fmla="*/ 1711 h 1711"/>
                <a:gd name="T26" fmla="*/ 1774 w 1489"/>
                <a:gd name="T27" fmla="*/ 1678 h 17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1711"/>
                <a:gd name="T44" fmla="*/ 1489 w 1489"/>
                <a:gd name="T45" fmla="*/ 1711 h 17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9" h="1711">
                  <a:moveTo>
                    <a:pt x="1489" y="1678"/>
                  </a:moveTo>
                  <a:lnTo>
                    <a:pt x="1398" y="1226"/>
                  </a:lnTo>
                  <a:lnTo>
                    <a:pt x="1160" y="773"/>
                  </a:lnTo>
                  <a:lnTo>
                    <a:pt x="839" y="428"/>
                  </a:lnTo>
                  <a:lnTo>
                    <a:pt x="444" y="172"/>
                  </a:lnTo>
                  <a:lnTo>
                    <a:pt x="8" y="0"/>
                  </a:lnTo>
                  <a:lnTo>
                    <a:pt x="0" y="90"/>
                  </a:lnTo>
                  <a:lnTo>
                    <a:pt x="345" y="230"/>
                  </a:lnTo>
                  <a:lnTo>
                    <a:pt x="633" y="403"/>
                  </a:lnTo>
                  <a:lnTo>
                    <a:pt x="938" y="674"/>
                  </a:lnTo>
                  <a:lnTo>
                    <a:pt x="1143" y="987"/>
                  </a:lnTo>
                  <a:lnTo>
                    <a:pt x="1316" y="1349"/>
                  </a:lnTo>
                  <a:lnTo>
                    <a:pt x="1390" y="1711"/>
                  </a:lnTo>
                  <a:lnTo>
                    <a:pt x="1489" y="1678"/>
                  </a:lnTo>
                  <a:close/>
                </a:path>
              </a:pathLst>
            </a:custGeom>
            <a:gradFill rotWithShape="1">
              <a:gsLst>
                <a:gs pos="0">
                  <a:srgbClr val="0066FF"/>
                </a:gs>
                <a:gs pos="100000">
                  <a:srgbClr val="FF3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grpSp>
      <p:grpSp>
        <p:nvGrpSpPr>
          <p:cNvPr id="62473" name="Group 31">
            <a:extLst>
              <a:ext uri="{FF2B5EF4-FFF2-40B4-BE49-F238E27FC236}">
                <a16:creationId xmlns:a16="http://schemas.microsoft.com/office/drawing/2014/main" id="{6A9FB9DB-BCC9-4C73-B925-5DF6554940EF}"/>
              </a:ext>
            </a:extLst>
          </p:cNvPr>
          <p:cNvGrpSpPr>
            <a:grpSpLocks/>
          </p:cNvGrpSpPr>
          <p:nvPr/>
        </p:nvGrpSpPr>
        <p:grpSpPr bwMode="auto">
          <a:xfrm>
            <a:off x="5140326" y="752475"/>
            <a:ext cx="2790825" cy="2927350"/>
            <a:chOff x="2278" y="474"/>
            <a:chExt cx="1758" cy="1844"/>
          </a:xfrm>
        </p:grpSpPr>
        <p:sp>
          <p:nvSpPr>
            <p:cNvPr id="62484" name="Arc 32">
              <a:extLst>
                <a:ext uri="{FF2B5EF4-FFF2-40B4-BE49-F238E27FC236}">
                  <a16:creationId xmlns:a16="http://schemas.microsoft.com/office/drawing/2014/main" id="{59F2D563-1C60-435B-B458-60AF08E4E28B}"/>
                </a:ext>
              </a:extLst>
            </p:cNvPr>
            <p:cNvSpPr>
              <a:spLocks/>
            </p:cNvSpPr>
            <p:nvPr/>
          </p:nvSpPr>
          <p:spPr bwMode="auto">
            <a:xfrm rot="16629636" flipV="1">
              <a:off x="2289" y="572"/>
              <a:ext cx="1735" cy="1758"/>
            </a:xfrm>
            <a:custGeom>
              <a:avLst/>
              <a:gdLst>
                <a:gd name="T0" fmla="*/ 0 w 21507"/>
                <a:gd name="T1" fmla="*/ 0 h 20732"/>
                <a:gd name="T2" fmla="*/ 0 w 21507"/>
                <a:gd name="T3" fmla="*/ 0 h 20732"/>
                <a:gd name="T4" fmla="*/ 0 w 21507"/>
                <a:gd name="T5" fmla="*/ 0 h 20732"/>
                <a:gd name="T6" fmla="*/ 0 60000 65536"/>
                <a:gd name="T7" fmla="*/ 0 60000 65536"/>
                <a:gd name="T8" fmla="*/ 0 60000 65536"/>
                <a:gd name="T9" fmla="*/ 0 w 21507"/>
                <a:gd name="T10" fmla="*/ 0 h 20732"/>
                <a:gd name="T11" fmla="*/ 21507 w 21507"/>
                <a:gd name="T12" fmla="*/ 20732 h 20732"/>
              </a:gdLst>
              <a:ahLst/>
              <a:cxnLst>
                <a:cxn ang="T6">
                  <a:pos x="T0" y="T1"/>
                </a:cxn>
                <a:cxn ang="T7">
                  <a:pos x="T2" y="T3"/>
                </a:cxn>
                <a:cxn ang="T8">
                  <a:pos x="T4" y="T5"/>
                </a:cxn>
              </a:cxnLst>
              <a:rect l="T9" t="T10" r="T11" b="T12"/>
              <a:pathLst>
                <a:path w="21507" h="20732" fill="none" extrusionOk="0">
                  <a:moveTo>
                    <a:pt x="6061" y="0"/>
                  </a:moveTo>
                  <a:cubicBezTo>
                    <a:pt x="14563" y="2485"/>
                    <a:pt x="20686" y="9910"/>
                    <a:pt x="21507" y="18729"/>
                  </a:cubicBezTo>
                </a:path>
                <a:path w="21507" h="20732" stroke="0" extrusionOk="0">
                  <a:moveTo>
                    <a:pt x="6061" y="0"/>
                  </a:moveTo>
                  <a:cubicBezTo>
                    <a:pt x="14563" y="2485"/>
                    <a:pt x="20686" y="9910"/>
                    <a:pt x="21507" y="18729"/>
                  </a:cubicBezTo>
                  <a:lnTo>
                    <a:pt x="0" y="20732"/>
                  </a:lnTo>
                  <a:lnTo>
                    <a:pt x="6061" y="0"/>
                  </a:lnTo>
                  <a:close/>
                </a:path>
              </a:pathLst>
            </a:custGeom>
            <a:noFill/>
            <a:ln w="63500">
              <a:solidFill>
                <a:srgbClr val="FF3300"/>
              </a:solidFill>
              <a:round/>
              <a:headEnd type="triangl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2485" name="Freeform 33">
              <a:extLst>
                <a:ext uri="{FF2B5EF4-FFF2-40B4-BE49-F238E27FC236}">
                  <a16:creationId xmlns:a16="http://schemas.microsoft.com/office/drawing/2014/main" id="{7143B8AC-AB11-467A-96EB-5C7FA64E36E2}"/>
                </a:ext>
              </a:extLst>
            </p:cNvPr>
            <p:cNvSpPr>
              <a:spLocks/>
            </p:cNvSpPr>
            <p:nvPr/>
          </p:nvSpPr>
          <p:spPr bwMode="auto">
            <a:xfrm>
              <a:off x="2531" y="474"/>
              <a:ext cx="1480" cy="1316"/>
            </a:xfrm>
            <a:custGeom>
              <a:avLst/>
              <a:gdLst>
                <a:gd name="T0" fmla="*/ 1417 w 1489"/>
                <a:gd name="T1" fmla="*/ 206 h 1711"/>
                <a:gd name="T2" fmla="*/ 1334 w 1489"/>
                <a:gd name="T3" fmla="*/ 150 h 1711"/>
                <a:gd name="T4" fmla="*/ 1104 w 1489"/>
                <a:gd name="T5" fmla="*/ 95 h 1711"/>
                <a:gd name="T6" fmla="*/ 799 w 1489"/>
                <a:gd name="T7" fmla="*/ 52 h 1711"/>
                <a:gd name="T8" fmla="*/ 420 w 1489"/>
                <a:gd name="T9" fmla="*/ 21 h 1711"/>
                <a:gd name="T10" fmla="*/ 8 w 1489"/>
                <a:gd name="T11" fmla="*/ 0 h 1711"/>
                <a:gd name="T12" fmla="*/ 0 w 1489"/>
                <a:gd name="T13" fmla="*/ 12 h 1711"/>
                <a:gd name="T14" fmla="*/ 329 w 1489"/>
                <a:gd name="T15" fmla="*/ 28 h 1711"/>
                <a:gd name="T16" fmla="*/ 601 w 1489"/>
                <a:gd name="T17" fmla="*/ 49 h 1711"/>
                <a:gd name="T18" fmla="*/ 893 w 1489"/>
                <a:gd name="T19" fmla="*/ 82 h 1711"/>
                <a:gd name="T20" fmla="*/ 1087 w 1489"/>
                <a:gd name="T21" fmla="*/ 121 h 1711"/>
                <a:gd name="T22" fmla="*/ 1252 w 1489"/>
                <a:gd name="T23" fmla="*/ 165 h 1711"/>
                <a:gd name="T24" fmla="*/ 1326 w 1489"/>
                <a:gd name="T25" fmla="*/ 209 h 1711"/>
                <a:gd name="T26" fmla="*/ 1417 w 1489"/>
                <a:gd name="T27" fmla="*/ 206 h 17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1711"/>
                <a:gd name="T44" fmla="*/ 1489 w 1489"/>
                <a:gd name="T45" fmla="*/ 1711 h 17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9" h="1711">
                  <a:moveTo>
                    <a:pt x="1489" y="1678"/>
                  </a:moveTo>
                  <a:lnTo>
                    <a:pt x="1398" y="1226"/>
                  </a:lnTo>
                  <a:lnTo>
                    <a:pt x="1160" y="773"/>
                  </a:lnTo>
                  <a:lnTo>
                    <a:pt x="839" y="428"/>
                  </a:lnTo>
                  <a:lnTo>
                    <a:pt x="444" y="172"/>
                  </a:lnTo>
                  <a:lnTo>
                    <a:pt x="8" y="0"/>
                  </a:lnTo>
                  <a:lnTo>
                    <a:pt x="0" y="90"/>
                  </a:lnTo>
                  <a:lnTo>
                    <a:pt x="345" y="230"/>
                  </a:lnTo>
                  <a:lnTo>
                    <a:pt x="633" y="403"/>
                  </a:lnTo>
                  <a:lnTo>
                    <a:pt x="938" y="674"/>
                  </a:lnTo>
                  <a:lnTo>
                    <a:pt x="1143" y="987"/>
                  </a:lnTo>
                  <a:lnTo>
                    <a:pt x="1316" y="1349"/>
                  </a:lnTo>
                  <a:lnTo>
                    <a:pt x="1390" y="1711"/>
                  </a:lnTo>
                  <a:lnTo>
                    <a:pt x="1489" y="1678"/>
                  </a:lnTo>
                  <a:close/>
                </a:path>
              </a:pathLst>
            </a:custGeom>
            <a:gradFill rotWithShape="1">
              <a:gsLst>
                <a:gs pos="0">
                  <a:srgbClr val="0066FF"/>
                </a:gs>
                <a:gs pos="100000">
                  <a:srgbClr val="FF3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grpSp>
      <p:sp>
        <p:nvSpPr>
          <p:cNvPr id="62474" name="Freeform 34">
            <a:extLst>
              <a:ext uri="{FF2B5EF4-FFF2-40B4-BE49-F238E27FC236}">
                <a16:creationId xmlns:a16="http://schemas.microsoft.com/office/drawing/2014/main" id="{6D187FD5-38A6-4DA7-9D07-3A7987A54F55}"/>
              </a:ext>
            </a:extLst>
          </p:cNvPr>
          <p:cNvSpPr>
            <a:spLocks/>
          </p:cNvSpPr>
          <p:nvPr/>
        </p:nvSpPr>
        <p:spPr bwMode="auto">
          <a:xfrm flipH="1">
            <a:off x="1854201" y="4017964"/>
            <a:ext cx="2900363" cy="2676525"/>
          </a:xfrm>
          <a:custGeom>
            <a:avLst/>
            <a:gdLst>
              <a:gd name="T0" fmla="*/ 2147483647 w 1925"/>
              <a:gd name="T1" fmla="*/ 2147483647 h 1885"/>
              <a:gd name="T2" fmla="*/ 2147483647 w 1925"/>
              <a:gd name="T3" fmla="*/ 2147483647 h 1885"/>
              <a:gd name="T4" fmla="*/ 2147483647 w 1925"/>
              <a:gd name="T5" fmla="*/ 2147483647 h 1885"/>
              <a:gd name="T6" fmla="*/ 2147483647 w 1925"/>
              <a:gd name="T7" fmla="*/ 2147483647 h 1885"/>
              <a:gd name="T8" fmla="*/ 2147483647 w 1925"/>
              <a:gd name="T9" fmla="*/ 2147483647 h 1885"/>
              <a:gd name="T10" fmla="*/ 2147483647 w 1925"/>
              <a:gd name="T11" fmla="*/ 2147483647 h 1885"/>
              <a:gd name="T12" fmla="*/ 2147483647 w 1925"/>
              <a:gd name="T13" fmla="*/ 2147483647 h 1885"/>
              <a:gd name="T14" fmla="*/ 2147483647 w 1925"/>
              <a:gd name="T15" fmla="*/ 2147483647 h 1885"/>
              <a:gd name="T16" fmla="*/ 2147483647 w 1925"/>
              <a:gd name="T17" fmla="*/ 2147483647 h 1885"/>
              <a:gd name="T18" fmla="*/ 2147483647 w 1925"/>
              <a:gd name="T19" fmla="*/ 2147483647 h 1885"/>
              <a:gd name="T20" fmla="*/ 2147483647 w 1925"/>
              <a:gd name="T21" fmla="*/ 2147483647 h 1885"/>
              <a:gd name="T22" fmla="*/ 2147483647 w 1925"/>
              <a:gd name="T23" fmla="*/ 2147483647 h 1885"/>
              <a:gd name="T24" fmla="*/ 2147483647 w 1925"/>
              <a:gd name="T25" fmla="*/ 2147483647 h 1885"/>
              <a:gd name="T26" fmla="*/ 2147483647 w 1925"/>
              <a:gd name="T27" fmla="*/ 2147483647 h 18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5"/>
              <a:gd name="T43" fmla="*/ 0 h 1885"/>
              <a:gd name="T44" fmla="*/ 1925 w 1925"/>
              <a:gd name="T45" fmla="*/ 1885 h 18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5" h="1885">
                <a:moveTo>
                  <a:pt x="1579" y="95"/>
                </a:moveTo>
                <a:cubicBezTo>
                  <a:pt x="1552" y="173"/>
                  <a:pt x="1540" y="344"/>
                  <a:pt x="1488" y="474"/>
                </a:cubicBezTo>
                <a:cubicBezTo>
                  <a:pt x="1436" y="604"/>
                  <a:pt x="1387" y="734"/>
                  <a:pt x="1266" y="877"/>
                </a:cubicBezTo>
                <a:cubicBezTo>
                  <a:pt x="1145" y="1020"/>
                  <a:pt x="950" y="1218"/>
                  <a:pt x="764" y="1330"/>
                </a:cubicBezTo>
                <a:cubicBezTo>
                  <a:pt x="578" y="1442"/>
                  <a:pt x="269" y="1492"/>
                  <a:pt x="147" y="1552"/>
                </a:cubicBezTo>
                <a:cubicBezTo>
                  <a:pt x="25" y="1612"/>
                  <a:pt x="37" y="1637"/>
                  <a:pt x="32" y="1692"/>
                </a:cubicBezTo>
                <a:cubicBezTo>
                  <a:pt x="27" y="1747"/>
                  <a:pt x="0" y="1877"/>
                  <a:pt x="114" y="1881"/>
                </a:cubicBezTo>
                <a:cubicBezTo>
                  <a:pt x="228" y="1885"/>
                  <a:pt x="498" y="1822"/>
                  <a:pt x="715" y="1716"/>
                </a:cubicBezTo>
                <a:cubicBezTo>
                  <a:pt x="932" y="1610"/>
                  <a:pt x="1232" y="1429"/>
                  <a:pt x="1414" y="1247"/>
                </a:cubicBezTo>
                <a:cubicBezTo>
                  <a:pt x="1596" y="1065"/>
                  <a:pt x="1727" y="806"/>
                  <a:pt x="1809" y="622"/>
                </a:cubicBezTo>
                <a:cubicBezTo>
                  <a:pt x="1891" y="438"/>
                  <a:pt x="1896" y="241"/>
                  <a:pt x="1908" y="145"/>
                </a:cubicBezTo>
                <a:cubicBezTo>
                  <a:pt x="1920" y="49"/>
                  <a:pt x="1925" y="69"/>
                  <a:pt x="1883" y="46"/>
                </a:cubicBezTo>
                <a:cubicBezTo>
                  <a:pt x="1841" y="23"/>
                  <a:pt x="1701" y="0"/>
                  <a:pt x="1653" y="5"/>
                </a:cubicBezTo>
                <a:cubicBezTo>
                  <a:pt x="1605" y="10"/>
                  <a:pt x="1606" y="17"/>
                  <a:pt x="1579" y="95"/>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2475" name="AutoShape 35">
            <a:extLst>
              <a:ext uri="{FF2B5EF4-FFF2-40B4-BE49-F238E27FC236}">
                <a16:creationId xmlns:a16="http://schemas.microsoft.com/office/drawing/2014/main" id="{48C1126E-6C3B-4343-B1B2-9E6C5F39C616}"/>
              </a:ext>
            </a:extLst>
          </p:cNvPr>
          <p:cNvSpPr>
            <a:spLocks noChangeArrowheads="1"/>
          </p:cNvSpPr>
          <p:nvPr/>
        </p:nvSpPr>
        <p:spPr bwMode="auto">
          <a:xfrm rot="5400000" flipH="1">
            <a:off x="4373563" y="6348413"/>
            <a:ext cx="747713" cy="173038"/>
          </a:xfrm>
          <a:prstGeom prst="rightArrow">
            <a:avLst>
              <a:gd name="adj1" fmla="val 50000"/>
              <a:gd name="adj2" fmla="val 108027"/>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76" name="AutoShape 36">
            <a:extLst>
              <a:ext uri="{FF2B5EF4-FFF2-40B4-BE49-F238E27FC236}">
                <a16:creationId xmlns:a16="http://schemas.microsoft.com/office/drawing/2014/main" id="{525230A3-4900-4FCC-BDB1-CBB488BD5C4A}"/>
              </a:ext>
            </a:extLst>
          </p:cNvPr>
          <p:cNvSpPr>
            <a:spLocks noChangeArrowheads="1"/>
          </p:cNvSpPr>
          <p:nvPr/>
        </p:nvSpPr>
        <p:spPr bwMode="auto">
          <a:xfrm flipH="1">
            <a:off x="1585914" y="3946525"/>
            <a:ext cx="865187" cy="173038"/>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77" name="AutoShape 37">
            <a:extLst>
              <a:ext uri="{FF2B5EF4-FFF2-40B4-BE49-F238E27FC236}">
                <a16:creationId xmlns:a16="http://schemas.microsoft.com/office/drawing/2014/main" id="{D289B540-EF5C-4144-A5B0-025465C22030}"/>
              </a:ext>
            </a:extLst>
          </p:cNvPr>
          <p:cNvSpPr>
            <a:spLocks noChangeArrowheads="1"/>
          </p:cNvSpPr>
          <p:nvPr/>
        </p:nvSpPr>
        <p:spPr bwMode="auto">
          <a:xfrm rot="3701032">
            <a:off x="1706564" y="5014914"/>
            <a:ext cx="865187" cy="173037"/>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78" name="AutoShape 38">
            <a:extLst>
              <a:ext uri="{FF2B5EF4-FFF2-40B4-BE49-F238E27FC236}">
                <a16:creationId xmlns:a16="http://schemas.microsoft.com/office/drawing/2014/main" id="{64263AD3-52F8-4730-9561-3EFA90B738A5}"/>
              </a:ext>
            </a:extLst>
          </p:cNvPr>
          <p:cNvSpPr>
            <a:spLocks noChangeArrowheads="1"/>
          </p:cNvSpPr>
          <p:nvPr/>
        </p:nvSpPr>
        <p:spPr bwMode="auto">
          <a:xfrm rot="2049178">
            <a:off x="2633664" y="6022975"/>
            <a:ext cx="865187" cy="173038"/>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79" name="AutoShape 39">
            <a:extLst>
              <a:ext uri="{FF2B5EF4-FFF2-40B4-BE49-F238E27FC236}">
                <a16:creationId xmlns:a16="http://schemas.microsoft.com/office/drawing/2014/main" id="{A7D82BFA-A9A2-432B-BA8D-E7A85B95C275}"/>
              </a:ext>
            </a:extLst>
          </p:cNvPr>
          <p:cNvSpPr>
            <a:spLocks noChangeArrowheads="1"/>
          </p:cNvSpPr>
          <p:nvPr/>
        </p:nvSpPr>
        <p:spPr bwMode="auto">
          <a:xfrm rot="13834250">
            <a:off x="2332038" y="4967288"/>
            <a:ext cx="747713" cy="173038"/>
          </a:xfrm>
          <a:prstGeom prst="rightArrow">
            <a:avLst>
              <a:gd name="adj1" fmla="val 50000"/>
              <a:gd name="adj2" fmla="val 108027"/>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80" name="AutoShape 40">
            <a:extLst>
              <a:ext uri="{FF2B5EF4-FFF2-40B4-BE49-F238E27FC236}">
                <a16:creationId xmlns:a16="http://schemas.microsoft.com/office/drawing/2014/main" id="{06F38CAD-132F-4E65-B9A2-A0AB5EA535FF}"/>
              </a:ext>
            </a:extLst>
          </p:cNvPr>
          <p:cNvSpPr>
            <a:spLocks noChangeArrowheads="1"/>
          </p:cNvSpPr>
          <p:nvPr/>
        </p:nvSpPr>
        <p:spPr bwMode="auto">
          <a:xfrm rot="11969752">
            <a:off x="3548063" y="5932489"/>
            <a:ext cx="747712" cy="173037"/>
          </a:xfrm>
          <a:prstGeom prst="rightArrow">
            <a:avLst>
              <a:gd name="adj1" fmla="val 50000"/>
              <a:gd name="adj2" fmla="val 108028"/>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81" name="Rectangle 41">
            <a:extLst>
              <a:ext uri="{FF2B5EF4-FFF2-40B4-BE49-F238E27FC236}">
                <a16:creationId xmlns:a16="http://schemas.microsoft.com/office/drawing/2014/main" id="{A751C312-193B-4802-9C03-B9A95CC08B03}"/>
              </a:ext>
            </a:extLst>
          </p:cNvPr>
          <p:cNvSpPr>
            <a:spLocks noChangeArrowheads="1"/>
          </p:cNvSpPr>
          <p:nvPr/>
        </p:nvSpPr>
        <p:spPr bwMode="auto">
          <a:xfrm>
            <a:off x="7496176" y="0"/>
            <a:ext cx="3171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2800" dirty="0">
                <a:latin typeface="Arial" panose="020B0604020202020204" pitchFamily="34" charset="0"/>
              </a:rPr>
              <a:t>Jednoduchá cirkulační buňka</a:t>
            </a:r>
            <a:endParaRPr lang="en-US" altLang="cs-CZ" sz="2800" dirty="0">
              <a:latin typeface="Arial" panose="020B0604020202020204" pitchFamily="34" charset="0"/>
            </a:endParaRPr>
          </a:p>
        </p:txBody>
      </p:sp>
      <p:sp>
        <p:nvSpPr>
          <p:cNvPr id="62482" name="Text Box 43">
            <a:extLst>
              <a:ext uri="{FF2B5EF4-FFF2-40B4-BE49-F238E27FC236}">
                <a16:creationId xmlns:a16="http://schemas.microsoft.com/office/drawing/2014/main" id="{2AEB369E-5E8E-498B-998C-8D753DB71E96}"/>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2483" name="Text Box 44">
            <a:extLst>
              <a:ext uri="{FF2B5EF4-FFF2-40B4-BE49-F238E27FC236}">
                <a16:creationId xmlns:a16="http://schemas.microsoft.com/office/drawing/2014/main" id="{31D6F53C-BD57-4654-8FA9-1ED584BDDC3D}"/>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pic>
        <p:nvPicPr>
          <p:cNvPr id="1026" name="Picture 2" descr="Global Wind Explained | EARTH 111: Water: Science and Society">
            <a:extLst>
              <a:ext uri="{FF2B5EF4-FFF2-40B4-BE49-F238E27FC236}">
                <a16:creationId xmlns:a16="http://schemas.microsoft.com/office/drawing/2014/main" id="{F69EF7BA-4613-415C-A0A3-9B55AB760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439" y="1074257"/>
            <a:ext cx="2875445" cy="214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773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3198981A-B482-411E-A9F0-B6B5DB998A74}"/>
              </a:ext>
            </a:extLst>
          </p:cNvPr>
          <p:cNvSpPr>
            <a:spLocks noChangeArrowheads="1"/>
          </p:cNvSpPr>
          <p:nvPr/>
        </p:nvSpPr>
        <p:spPr bwMode="auto">
          <a:xfrm>
            <a:off x="1774825" y="1052513"/>
            <a:ext cx="4800600" cy="484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cs typeface="Times New Roman" panose="02020603050405020304" pitchFamily="18" charset="0"/>
              </a:rPr>
              <a:t>Interakce </a:t>
            </a:r>
            <a:r>
              <a:rPr lang="cs-CZ" altLang="cs-CZ" sz="2400" dirty="0">
                <a:latin typeface="Arial" panose="020B0604020202020204" pitchFamily="34" charset="0"/>
              </a:rPr>
              <a:t>záření</a:t>
            </a:r>
            <a:r>
              <a:rPr lang="cs-CZ" altLang="cs-CZ" sz="2400" dirty="0">
                <a:latin typeface="Arial" panose="020B0604020202020204" pitchFamily="34" charset="0"/>
                <a:cs typeface="Times New Roman" panose="02020603050405020304" pitchFamily="18" charset="0"/>
              </a:rPr>
              <a:t> s hmotou</a:t>
            </a:r>
            <a:r>
              <a:rPr lang="en-US" altLang="cs-CZ" sz="2400" dirty="0">
                <a:latin typeface="Arial" panose="020B0604020202020204" pitchFamily="34" charset="0"/>
                <a:cs typeface="Arial" panose="020B0604020202020204" pitchFamily="34" charset="0"/>
              </a:rPr>
              <a:t> </a:t>
            </a:r>
          </a:p>
          <a:p>
            <a:r>
              <a:rPr lang="cs-CZ" altLang="cs-CZ" sz="2400" dirty="0">
                <a:latin typeface="Arial" panose="020B0604020202020204" pitchFamily="34" charset="0"/>
                <a:cs typeface="Times New Roman" panose="02020603050405020304" pitchFamily="18" charset="0"/>
              </a:rPr>
              <a:t>Energie</a:t>
            </a:r>
            <a:endParaRPr lang="en-US" altLang="cs-CZ" sz="2400" dirty="0">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 </a:t>
            </a:r>
            <a:endParaRPr lang="en-US" altLang="cs-CZ" sz="2400" dirty="0">
              <a:solidFill>
                <a:srgbClr val="0000FF"/>
              </a:solidFill>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Translační</a:t>
            </a:r>
            <a:endParaRPr lang="en-US" altLang="cs-CZ" sz="2400" dirty="0">
              <a:solidFill>
                <a:srgbClr val="0000FF"/>
              </a:solidFill>
              <a:latin typeface="Arial" panose="020B0604020202020204" pitchFamily="34" charset="0"/>
              <a:cs typeface="Times New Roman" panose="02020603050405020304" pitchFamily="18" charset="0"/>
            </a:endParaRPr>
          </a:p>
          <a:p>
            <a:endParaRPr lang="cs-CZ" altLang="cs-CZ" sz="2400" dirty="0">
              <a:solidFill>
                <a:srgbClr val="0000FF"/>
              </a:solidFill>
              <a:latin typeface="Arial" panose="020B0604020202020204" pitchFamily="34" charset="0"/>
              <a:cs typeface="Times New Roman" panose="02020603050405020304" pitchFamily="18" charset="0"/>
            </a:endParaRPr>
          </a:p>
          <a:p>
            <a:endParaRPr lang="cs-CZ" altLang="cs-CZ" sz="2400" dirty="0">
              <a:solidFill>
                <a:srgbClr val="0000FF"/>
              </a:solidFill>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Rotační</a:t>
            </a:r>
            <a:endParaRPr lang="en-US" altLang="cs-CZ" sz="2400" dirty="0">
              <a:solidFill>
                <a:srgbClr val="0000FF"/>
              </a:solidFill>
              <a:latin typeface="Arial" panose="020B0604020202020204" pitchFamily="34" charset="0"/>
              <a:cs typeface="Times New Roman" panose="02020603050405020304" pitchFamily="18" charset="0"/>
            </a:endParaRPr>
          </a:p>
          <a:p>
            <a:endParaRPr lang="cs-CZ" altLang="cs-CZ" sz="2400" dirty="0">
              <a:solidFill>
                <a:srgbClr val="0000FF"/>
              </a:solidFill>
              <a:latin typeface="Arial" panose="020B0604020202020204" pitchFamily="34" charset="0"/>
              <a:cs typeface="Times New Roman" panose="02020603050405020304" pitchFamily="18" charset="0"/>
            </a:endParaRPr>
          </a:p>
          <a:p>
            <a:endParaRPr lang="cs-CZ" altLang="cs-CZ" sz="2400" dirty="0">
              <a:solidFill>
                <a:srgbClr val="0000FF"/>
              </a:solidFill>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Vibrační</a:t>
            </a:r>
            <a:endParaRPr lang="en-US" altLang="cs-CZ" sz="2400" dirty="0">
              <a:solidFill>
                <a:srgbClr val="0000FF"/>
              </a:solidFill>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 </a:t>
            </a:r>
            <a:endParaRPr lang="en-US" altLang="cs-CZ" sz="2400" dirty="0">
              <a:solidFill>
                <a:srgbClr val="0000FF"/>
              </a:solidFill>
              <a:latin typeface="Arial" panose="020B0604020202020204" pitchFamily="34" charset="0"/>
              <a:cs typeface="Times New Roman" panose="02020603050405020304" pitchFamily="18" charset="0"/>
            </a:endParaRPr>
          </a:p>
          <a:p>
            <a:endParaRPr lang="cs-CZ" altLang="cs-CZ" sz="2400" dirty="0">
              <a:solidFill>
                <a:srgbClr val="0000FF"/>
              </a:solidFill>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Elektronů</a:t>
            </a:r>
            <a:r>
              <a:rPr lang="en-US" altLang="cs-CZ" sz="2400" dirty="0">
                <a:solidFill>
                  <a:srgbClr val="0000FF"/>
                </a:solidFill>
                <a:latin typeface="Arial" panose="020B0604020202020204" pitchFamily="34" charset="0"/>
              </a:rPr>
              <a:t> </a:t>
            </a:r>
          </a:p>
        </p:txBody>
      </p:sp>
      <p:pic>
        <p:nvPicPr>
          <p:cNvPr id="8195" name="Picture 4">
            <a:extLst>
              <a:ext uri="{FF2B5EF4-FFF2-40B4-BE49-F238E27FC236}">
                <a16:creationId xmlns:a16="http://schemas.microsoft.com/office/drawing/2014/main" id="{A36DCDEA-1F54-4D2D-9234-8DB901F18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975" y="1916113"/>
            <a:ext cx="1295400" cy="881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196" name="Picture 5">
            <a:extLst>
              <a:ext uri="{FF2B5EF4-FFF2-40B4-BE49-F238E27FC236}">
                <a16:creationId xmlns:a16="http://schemas.microsoft.com/office/drawing/2014/main" id="{2CAD9F28-4B7B-4259-8714-7FF32BB71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1916114"/>
            <a:ext cx="1371600" cy="5159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197" name="Picture 6">
            <a:extLst>
              <a:ext uri="{FF2B5EF4-FFF2-40B4-BE49-F238E27FC236}">
                <a16:creationId xmlns:a16="http://schemas.microsoft.com/office/drawing/2014/main" id="{3CE1A782-0873-423C-ADBA-000DFE8A3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3141663"/>
            <a:ext cx="1295400" cy="8493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198" name="Picture 7">
            <a:extLst>
              <a:ext uri="{FF2B5EF4-FFF2-40B4-BE49-F238E27FC236}">
                <a16:creationId xmlns:a16="http://schemas.microsoft.com/office/drawing/2014/main" id="{304DEBF9-D171-4D5C-80CD-8D2E5027B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3975" y="4221163"/>
            <a:ext cx="1600200" cy="8429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199" name="Text Box 10">
            <a:extLst>
              <a:ext uri="{FF2B5EF4-FFF2-40B4-BE49-F238E27FC236}">
                <a16:creationId xmlns:a16="http://schemas.microsoft.com/office/drawing/2014/main" id="{D67507E2-0E7A-4BEF-B5A1-7C148002750F}"/>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a:t>
            </a:r>
          </a:p>
        </p:txBody>
      </p:sp>
    </p:spTree>
    <p:extLst>
      <p:ext uri="{BB962C8B-B14F-4D97-AF65-F5344CB8AC3E}">
        <p14:creationId xmlns:p14="http://schemas.microsoft.com/office/powerpoint/2010/main" val="73451995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a:extLst>
              <a:ext uri="{FF2B5EF4-FFF2-40B4-BE49-F238E27FC236}">
                <a16:creationId xmlns:a16="http://schemas.microsoft.com/office/drawing/2014/main" id="{B139F0B4-490D-4138-BDB8-DE96C64D72C4}"/>
              </a:ext>
            </a:extLst>
          </p:cNvPr>
          <p:cNvSpPr>
            <a:spLocks noChangeArrowheads="1"/>
          </p:cNvSpPr>
          <p:nvPr/>
        </p:nvSpPr>
        <p:spPr bwMode="auto">
          <a:xfrm rot="21434349">
            <a:off x="2763839" y="5451476"/>
            <a:ext cx="2238375" cy="1089025"/>
          </a:xfrm>
          <a:prstGeom prst="curvedRightArrow">
            <a:avLst>
              <a:gd name="adj1" fmla="val 20000"/>
              <a:gd name="adj2" fmla="val 40000"/>
              <a:gd name="adj3" fmla="val 49929"/>
            </a:avLst>
          </a:prstGeom>
          <a:solidFill>
            <a:schemeClr val="accent1"/>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nvGrpSpPr>
          <p:cNvPr id="63491" name="Group 3">
            <a:extLst>
              <a:ext uri="{FF2B5EF4-FFF2-40B4-BE49-F238E27FC236}">
                <a16:creationId xmlns:a16="http://schemas.microsoft.com/office/drawing/2014/main" id="{408033FE-611D-4BD1-8927-501C561EC10B}"/>
              </a:ext>
            </a:extLst>
          </p:cNvPr>
          <p:cNvGrpSpPr>
            <a:grpSpLocks/>
          </p:cNvGrpSpPr>
          <p:nvPr/>
        </p:nvGrpSpPr>
        <p:grpSpPr bwMode="auto">
          <a:xfrm>
            <a:off x="2474913" y="908051"/>
            <a:ext cx="5141912" cy="5141913"/>
            <a:chOff x="192" y="288"/>
            <a:chExt cx="3744" cy="3744"/>
          </a:xfrm>
        </p:grpSpPr>
        <p:sp>
          <p:nvSpPr>
            <p:cNvPr id="63507" name="Oval 4">
              <a:extLst>
                <a:ext uri="{FF2B5EF4-FFF2-40B4-BE49-F238E27FC236}">
                  <a16:creationId xmlns:a16="http://schemas.microsoft.com/office/drawing/2014/main" id="{1EB9B2CD-C2FE-4277-A837-68436D01B863}"/>
                </a:ext>
              </a:extLst>
            </p:cNvPr>
            <p:cNvSpPr>
              <a:spLocks noChangeArrowheads="1"/>
            </p:cNvSpPr>
            <p:nvPr/>
          </p:nvSpPr>
          <p:spPr bwMode="auto">
            <a:xfrm>
              <a:off x="192" y="288"/>
              <a:ext cx="3744" cy="3744"/>
            </a:xfrm>
            <a:prstGeom prst="ellipse">
              <a:avLst/>
            </a:prstGeom>
            <a:solidFill>
              <a:schemeClr val="bg1"/>
            </a:solidFill>
            <a:ln w="2540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3508" name="Line 5">
              <a:extLst>
                <a:ext uri="{FF2B5EF4-FFF2-40B4-BE49-F238E27FC236}">
                  <a16:creationId xmlns:a16="http://schemas.microsoft.com/office/drawing/2014/main" id="{4F361246-B427-4DBE-B919-89543EF8E3CB}"/>
                </a:ext>
              </a:extLst>
            </p:cNvPr>
            <p:cNvSpPr>
              <a:spLocks noChangeShapeType="1"/>
            </p:cNvSpPr>
            <p:nvPr/>
          </p:nvSpPr>
          <p:spPr bwMode="auto">
            <a:xfrm>
              <a:off x="192" y="2160"/>
              <a:ext cx="374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63492" name="Line 7">
            <a:extLst>
              <a:ext uri="{FF2B5EF4-FFF2-40B4-BE49-F238E27FC236}">
                <a16:creationId xmlns:a16="http://schemas.microsoft.com/office/drawing/2014/main" id="{737CB499-7185-4C18-B465-C8AA098F29F2}"/>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3493" name="Group 9">
            <a:extLst>
              <a:ext uri="{FF2B5EF4-FFF2-40B4-BE49-F238E27FC236}">
                <a16:creationId xmlns:a16="http://schemas.microsoft.com/office/drawing/2014/main" id="{88951E32-54B1-42E9-8DCD-28636DC6F616}"/>
              </a:ext>
            </a:extLst>
          </p:cNvPr>
          <p:cNvGrpSpPr>
            <a:grpSpLocks/>
          </p:cNvGrpSpPr>
          <p:nvPr/>
        </p:nvGrpSpPr>
        <p:grpSpPr bwMode="auto">
          <a:xfrm rot="5400000">
            <a:off x="4645025" y="134938"/>
            <a:ext cx="750888" cy="722312"/>
            <a:chOff x="3791" y="1844"/>
            <a:chExt cx="650" cy="625"/>
          </a:xfrm>
        </p:grpSpPr>
        <p:sp>
          <p:nvSpPr>
            <p:cNvPr id="63504" name="AutoShape 10">
              <a:extLst>
                <a:ext uri="{FF2B5EF4-FFF2-40B4-BE49-F238E27FC236}">
                  <a16:creationId xmlns:a16="http://schemas.microsoft.com/office/drawing/2014/main" id="{A8B0BF77-5CB3-4C41-885B-F8E2FCB4AC6A}"/>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3505" name="AutoShape 11">
              <a:extLst>
                <a:ext uri="{FF2B5EF4-FFF2-40B4-BE49-F238E27FC236}">
                  <a16:creationId xmlns:a16="http://schemas.microsoft.com/office/drawing/2014/main" id="{BA435753-26C1-4BE7-ACDE-9687BA3CF00A}"/>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3506" name="AutoShape 12">
              <a:extLst>
                <a:ext uri="{FF2B5EF4-FFF2-40B4-BE49-F238E27FC236}">
                  <a16:creationId xmlns:a16="http://schemas.microsoft.com/office/drawing/2014/main" id="{AC6F8AB6-15E8-4B20-BEFE-38951522779B}"/>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3494" name="Group 13">
            <a:extLst>
              <a:ext uri="{FF2B5EF4-FFF2-40B4-BE49-F238E27FC236}">
                <a16:creationId xmlns:a16="http://schemas.microsoft.com/office/drawing/2014/main" id="{146FC1DE-ED43-4003-84D8-3CD1070153A7}"/>
              </a:ext>
            </a:extLst>
          </p:cNvPr>
          <p:cNvGrpSpPr>
            <a:grpSpLocks/>
          </p:cNvGrpSpPr>
          <p:nvPr/>
        </p:nvGrpSpPr>
        <p:grpSpPr bwMode="auto">
          <a:xfrm>
            <a:off x="7810501" y="3116263"/>
            <a:ext cx="868363" cy="722312"/>
            <a:chOff x="3790" y="1963"/>
            <a:chExt cx="473" cy="455"/>
          </a:xfrm>
        </p:grpSpPr>
        <p:sp>
          <p:nvSpPr>
            <p:cNvPr id="63501" name="AutoShape 14">
              <a:extLst>
                <a:ext uri="{FF2B5EF4-FFF2-40B4-BE49-F238E27FC236}">
                  <a16:creationId xmlns:a16="http://schemas.microsoft.com/office/drawing/2014/main" id="{66870035-73CB-4593-A300-C53FD4896C97}"/>
                </a:ext>
              </a:extLst>
            </p:cNvPr>
            <p:cNvSpPr>
              <a:spLocks noChangeArrowheads="1"/>
            </p:cNvSpPr>
            <p:nvPr/>
          </p:nvSpPr>
          <p:spPr bwMode="auto">
            <a:xfrm>
              <a:off x="3792" y="1963"/>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3502" name="AutoShape 15">
              <a:extLst>
                <a:ext uri="{FF2B5EF4-FFF2-40B4-BE49-F238E27FC236}">
                  <a16:creationId xmlns:a16="http://schemas.microsoft.com/office/drawing/2014/main" id="{ED045BB0-A9C8-4C35-B0D1-30DCA7B945C3}"/>
                </a:ext>
              </a:extLst>
            </p:cNvPr>
            <p:cNvSpPr>
              <a:spLocks noChangeArrowheads="1"/>
            </p:cNvSpPr>
            <p:nvPr/>
          </p:nvSpPr>
          <p:spPr bwMode="auto">
            <a:xfrm>
              <a:off x="3791" y="2142"/>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3503" name="AutoShape 16">
              <a:extLst>
                <a:ext uri="{FF2B5EF4-FFF2-40B4-BE49-F238E27FC236}">
                  <a16:creationId xmlns:a16="http://schemas.microsoft.com/office/drawing/2014/main" id="{BD163AC3-E75D-44CA-99EC-F917339E4F64}"/>
                </a:ext>
              </a:extLst>
            </p:cNvPr>
            <p:cNvSpPr>
              <a:spLocks noChangeArrowheads="1"/>
            </p:cNvSpPr>
            <p:nvPr/>
          </p:nvSpPr>
          <p:spPr bwMode="auto">
            <a:xfrm>
              <a:off x="3790" y="2309"/>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sp>
        <p:nvSpPr>
          <p:cNvPr id="63495" name="Text Box 17">
            <a:extLst>
              <a:ext uri="{FF2B5EF4-FFF2-40B4-BE49-F238E27FC236}">
                <a16:creationId xmlns:a16="http://schemas.microsoft.com/office/drawing/2014/main" id="{0AFFCA7B-51C9-4CD2-9752-47857C71F899}"/>
              </a:ext>
            </a:extLst>
          </p:cNvPr>
          <p:cNvSpPr txBox="1">
            <a:spLocks noChangeArrowheads="1"/>
          </p:cNvSpPr>
          <p:nvPr/>
        </p:nvSpPr>
        <p:spPr bwMode="auto">
          <a:xfrm>
            <a:off x="5880101" y="0"/>
            <a:ext cx="45513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en-US" altLang="cs-CZ" sz="2800" dirty="0">
                <a:latin typeface="Arial" panose="020B0604020202020204" pitchFamily="34" charset="0"/>
              </a:rPr>
              <a:t>Coriolis</a:t>
            </a:r>
            <a:r>
              <a:rPr lang="cs-CZ" altLang="cs-CZ" sz="2800" dirty="0">
                <a:latin typeface="Arial" panose="020B0604020202020204" pitchFamily="34" charset="0"/>
              </a:rPr>
              <a:t>ova síla</a:t>
            </a:r>
            <a:endParaRPr lang="en-US" altLang="cs-CZ" sz="2800" dirty="0">
              <a:latin typeface="Arial" panose="020B0604020202020204" pitchFamily="34" charset="0"/>
            </a:endParaRPr>
          </a:p>
          <a:p>
            <a:pPr algn="ctr" eaLnBrk="1" hangingPunct="1"/>
            <a:r>
              <a:rPr lang="cs-CZ" altLang="cs-CZ" sz="2800" dirty="0">
                <a:latin typeface="Arial" panose="020B0604020202020204" pitchFamily="34" charset="0"/>
              </a:rPr>
              <a:t>je důsledkem rotace Země</a:t>
            </a:r>
            <a:endParaRPr lang="en-US" altLang="cs-CZ" sz="2800" dirty="0">
              <a:latin typeface="Arial" panose="020B0604020202020204" pitchFamily="34" charset="0"/>
            </a:endParaRPr>
          </a:p>
        </p:txBody>
      </p:sp>
      <p:sp>
        <p:nvSpPr>
          <p:cNvPr id="63496" name="Line 18">
            <a:extLst>
              <a:ext uri="{FF2B5EF4-FFF2-40B4-BE49-F238E27FC236}">
                <a16:creationId xmlns:a16="http://schemas.microsoft.com/office/drawing/2014/main" id="{AB33AB45-4179-419E-9598-A613E5E3C9E8}"/>
              </a:ext>
            </a:extLst>
          </p:cNvPr>
          <p:cNvSpPr>
            <a:spLocks noChangeShapeType="1"/>
          </p:cNvSpPr>
          <p:nvPr/>
        </p:nvSpPr>
        <p:spPr bwMode="auto">
          <a:xfrm flipH="1">
            <a:off x="5033963" y="1293813"/>
            <a:ext cx="12700" cy="1998662"/>
          </a:xfrm>
          <a:prstGeom prst="line">
            <a:avLst/>
          </a:prstGeom>
          <a:noFill/>
          <a:ln w="25400">
            <a:solidFill>
              <a:srgbClr val="3366FF"/>
            </a:solidFill>
            <a:prstDash val="sysDot"/>
            <a:round/>
            <a:headEnd/>
            <a:tailEnd type="arrow" w="lg" len="lg"/>
          </a:ln>
          <a:extLst>
            <a:ext uri="{909E8E84-426E-40DD-AFC4-6F175D3DCCD1}">
              <a14:hiddenFill xmlns:a14="http://schemas.microsoft.com/office/drawing/2010/main">
                <a:noFill/>
              </a14:hiddenFill>
            </a:ext>
          </a:extLst>
        </p:spPr>
        <p:txBody>
          <a:bodyPr/>
          <a:lstStyle/>
          <a:p>
            <a:endParaRPr lang="en-US" sz="2800"/>
          </a:p>
        </p:txBody>
      </p:sp>
      <p:sp>
        <p:nvSpPr>
          <p:cNvPr id="63497" name="Freeform 19">
            <a:extLst>
              <a:ext uri="{FF2B5EF4-FFF2-40B4-BE49-F238E27FC236}">
                <a16:creationId xmlns:a16="http://schemas.microsoft.com/office/drawing/2014/main" id="{8A8CA09F-DAB0-4322-9F18-8BB2813B7851}"/>
              </a:ext>
            </a:extLst>
          </p:cNvPr>
          <p:cNvSpPr>
            <a:spLocks/>
          </p:cNvSpPr>
          <p:nvPr/>
        </p:nvSpPr>
        <p:spPr bwMode="auto">
          <a:xfrm>
            <a:off x="4673600" y="1306514"/>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3498" name="Text Box 20">
            <a:extLst>
              <a:ext uri="{FF2B5EF4-FFF2-40B4-BE49-F238E27FC236}">
                <a16:creationId xmlns:a16="http://schemas.microsoft.com/office/drawing/2014/main" id="{F69121AD-3B89-4E7E-A836-81D4AD95E526}"/>
              </a:ext>
            </a:extLst>
          </p:cNvPr>
          <p:cNvSpPr txBox="1">
            <a:spLocks noChangeArrowheads="1"/>
          </p:cNvSpPr>
          <p:nvPr/>
        </p:nvSpPr>
        <p:spPr bwMode="auto">
          <a:xfrm>
            <a:off x="4319589" y="6418263"/>
            <a:ext cx="1201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400" dirty="0">
                <a:latin typeface="Arial" panose="020B0604020202020204" pitchFamily="34" charset="0"/>
              </a:rPr>
              <a:t>Rota</a:t>
            </a:r>
            <a:r>
              <a:rPr lang="cs-CZ" altLang="cs-CZ" sz="2400" dirty="0">
                <a:latin typeface="Arial" panose="020B0604020202020204" pitchFamily="34" charset="0"/>
              </a:rPr>
              <a:t>ce</a:t>
            </a:r>
            <a:endParaRPr lang="en-US" altLang="cs-CZ" sz="2400" dirty="0">
              <a:latin typeface="Arial" panose="020B0604020202020204" pitchFamily="34" charset="0"/>
            </a:endParaRPr>
          </a:p>
        </p:txBody>
      </p:sp>
      <p:sp>
        <p:nvSpPr>
          <p:cNvPr id="63499" name="Text Box 21">
            <a:extLst>
              <a:ext uri="{FF2B5EF4-FFF2-40B4-BE49-F238E27FC236}">
                <a16:creationId xmlns:a16="http://schemas.microsoft.com/office/drawing/2014/main" id="{11A3D444-262B-4332-ABC2-779BEC827643}"/>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3500" name="Text Box 22">
            <a:extLst>
              <a:ext uri="{FF2B5EF4-FFF2-40B4-BE49-F238E27FC236}">
                <a16:creationId xmlns:a16="http://schemas.microsoft.com/office/drawing/2014/main" id="{1FCFFBF9-9023-4FD9-B6AC-B6E74FB3E26D}"/>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spTree>
    <p:extLst>
      <p:ext uri="{BB962C8B-B14F-4D97-AF65-F5344CB8AC3E}">
        <p14:creationId xmlns:p14="http://schemas.microsoft.com/office/powerpoint/2010/main" val="2081354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a:extLst>
              <a:ext uri="{FF2B5EF4-FFF2-40B4-BE49-F238E27FC236}">
                <a16:creationId xmlns:a16="http://schemas.microsoft.com/office/drawing/2014/main" id="{178B0AD5-C73D-4891-B8A4-04FC59273FE8}"/>
              </a:ext>
            </a:extLst>
          </p:cNvPr>
          <p:cNvSpPr>
            <a:spLocks noChangeArrowheads="1"/>
          </p:cNvSpPr>
          <p:nvPr/>
        </p:nvSpPr>
        <p:spPr bwMode="auto">
          <a:xfrm rot="21434349">
            <a:off x="2763839" y="5451476"/>
            <a:ext cx="2238375" cy="1089025"/>
          </a:xfrm>
          <a:prstGeom prst="curvedRightArrow">
            <a:avLst>
              <a:gd name="adj1" fmla="val 20000"/>
              <a:gd name="adj2" fmla="val 40000"/>
              <a:gd name="adj3" fmla="val 49929"/>
            </a:avLst>
          </a:prstGeom>
          <a:solidFill>
            <a:schemeClr val="accent1"/>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nvGrpSpPr>
          <p:cNvPr id="64515" name="Group 3">
            <a:extLst>
              <a:ext uri="{FF2B5EF4-FFF2-40B4-BE49-F238E27FC236}">
                <a16:creationId xmlns:a16="http://schemas.microsoft.com/office/drawing/2014/main" id="{CF017AE3-F56C-4515-B667-E508C0A95662}"/>
              </a:ext>
            </a:extLst>
          </p:cNvPr>
          <p:cNvGrpSpPr>
            <a:grpSpLocks/>
          </p:cNvGrpSpPr>
          <p:nvPr/>
        </p:nvGrpSpPr>
        <p:grpSpPr bwMode="auto">
          <a:xfrm>
            <a:off x="2474913" y="908051"/>
            <a:ext cx="5141912" cy="5141913"/>
            <a:chOff x="192" y="288"/>
            <a:chExt cx="3744" cy="3744"/>
          </a:xfrm>
        </p:grpSpPr>
        <p:sp>
          <p:nvSpPr>
            <p:cNvPr id="64555" name="Oval 4">
              <a:extLst>
                <a:ext uri="{FF2B5EF4-FFF2-40B4-BE49-F238E27FC236}">
                  <a16:creationId xmlns:a16="http://schemas.microsoft.com/office/drawing/2014/main" id="{97AB0072-8370-439E-883C-DAE2B959EAEF}"/>
                </a:ext>
              </a:extLst>
            </p:cNvPr>
            <p:cNvSpPr>
              <a:spLocks noChangeArrowheads="1"/>
            </p:cNvSpPr>
            <p:nvPr/>
          </p:nvSpPr>
          <p:spPr bwMode="auto">
            <a:xfrm>
              <a:off x="192" y="288"/>
              <a:ext cx="3744" cy="3744"/>
            </a:xfrm>
            <a:prstGeom prst="ellipse">
              <a:avLst/>
            </a:prstGeom>
            <a:solidFill>
              <a:schemeClr val="bg1"/>
            </a:solidFill>
            <a:ln w="2540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4556" name="Line 5">
              <a:extLst>
                <a:ext uri="{FF2B5EF4-FFF2-40B4-BE49-F238E27FC236}">
                  <a16:creationId xmlns:a16="http://schemas.microsoft.com/office/drawing/2014/main" id="{EE9EFBF8-198A-448A-AD93-007F00D9B1FD}"/>
                </a:ext>
              </a:extLst>
            </p:cNvPr>
            <p:cNvSpPr>
              <a:spLocks noChangeShapeType="1"/>
            </p:cNvSpPr>
            <p:nvPr/>
          </p:nvSpPr>
          <p:spPr bwMode="auto">
            <a:xfrm>
              <a:off x="192" y="2160"/>
              <a:ext cx="3744"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64516" name="Line 7">
            <a:extLst>
              <a:ext uri="{FF2B5EF4-FFF2-40B4-BE49-F238E27FC236}">
                <a16:creationId xmlns:a16="http://schemas.microsoft.com/office/drawing/2014/main" id="{02C0D4BE-6C4D-43D2-B7D6-6EC955859AD8}"/>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4517" name="Group 9">
            <a:extLst>
              <a:ext uri="{FF2B5EF4-FFF2-40B4-BE49-F238E27FC236}">
                <a16:creationId xmlns:a16="http://schemas.microsoft.com/office/drawing/2014/main" id="{7485142E-3397-48CF-BA83-90FEE8B8A0B7}"/>
              </a:ext>
            </a:extLst>
          </p:cNvPr>
          <p:cNvGrpSpPr>
            <a:grpSpLocks/>
          </p:cNvGrpSpPr>
          <p:nvPr/>
        </p:nvGrpSpPr>
        <p:grpSpPr bwMode="auto">
          <a:xfrm rot="5400000">
            <a:off x="4645025" y="134938"/>
            <a:ext cx="750888" cy="722312"/>
            <a:chOff x="3791" y="1844"/>
            <a:chExt cx="650" cy="625"/>
          </a:xfrm>
        </p:grpSpPr>
        <p:sp>
          <p:nvSpPr>
            <p:cNvPr id="64552" name="AutoShape 10">
              <a:extLst>
                <a:ext uri="{FF2B5EF4-FFF2-40B4-BE49-F238E27FC236}">
                  <a16:creationId xmlns:a16="http://schemas.microsoft.com/office/drawing/2014/main" id="{DDC1DFF6-93F2-4AD1-8D2C-D09346E53AAA}"/>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4553" name="AutoShape 11">
              <a:extLst>
                <a:ext uri="{FF2B5EF4-FFF2-40B4-BE49-F238E27FC236}">
                  <a16:creationId xmlns:a16="http://schemas.microsoft.com/office/drawing/2014/main" id="{171FFB33-577E-4D77-95D4-0F86A9110498}"/>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4554" name="AutoShape 12">
              <a:extLst>
                <a:ext uri="{FF2B5EF4-FFF2-40B4-BE49-F238E27FC236}">
                  <a16:creationId xmlns:a16="http://schemas.microsoft.com/office/drawing/2014/main" id="{7645C16A-2553-4FBD-B27B-4BB09019D537}"/>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4518" name="Group 13">
            <a:extLst>
              <a:ext uri="{FF2B5EF4-FFF2-40B4-BE49-F238E27FC236}">
                <a16:creationId xmlns:a16="http://schemas.microsoft.com/office/drawing/2014/main" id="{F35BA04D-F200-4222-A4FE-6A7EAC1E6B46}"/>
              </a:ext>
            </a:extLst>
          </p:cNvPr>
          <p:cNvGrpSpPr>
            <a:grpSpLocks/>
          </p:cNvGrpSpPr>
          <p:nvPr/>
        </p:nvGrpSpPr>
        <p:grpSpPr bwMode="auto">
          <a:xfrm>
            <a:off x="7810501" y="3116263"/>
            <a:ext cx="868363" cy="722312"/>
            <a:chOff x="3790" y="1963"/>
            <a:chExt cx="473" cy="455"/>
          </a:xfrm>
        </p:grpSpPr>
        <p:sp>
          <p:nvSpPr>
            <p:cNvPr id="64549" name="AutoShape 14">
              <a:extLst>
                <a:ext uri="{FF2B5EF4-FFF2-40B4-BE49-F238E27FC236}">
                  <a16:creationId xmlns:a16="http://schemas.microsoft.com/office/drawing/2014/main" id="{BA7AD32C-5EAE-458D-A22B-8855E72D6535}"/>
                </a:ext>
              </a:extLst>
            </p:cNvPr>
            <p:cNvSpPr>
              <a:spLocks noChangeArrowheads="1"/>
            </p:cNvSpPr>
            <p:nvPr/>
          </p:nvSpPr>
          <p:spPr bwMode="auto">
            <a:xfrm>
              <a:off x="3792" y="1963"/>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4550" name="AutoShape 15">
              <a:extLst>
                <a:ext uri="{FF2B5EF4-FFF2-40B4-BE49-F238E27FC236}">
                  <a16:creationId xmlns:a16="http://schemas.microsoft.com/office/drawing/2014/main" id="{DBE3572E-7BEC-4410-93DC-D4F33AAE362E}"/>
                </a:ext>
              </a:extLst>
            </p:cNvPr>
            <p:cNvSpPr>
              <a:spLocks noChangeArrowheads="1"/>
            </p:cNvSpPr>
            <p:nvPr/>
          </p:nvSpPr>
          <p:spPr bwMode="auto">
            <a:xfrm>
              <a:off x="3791" y="2142"/>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4551" name="AutoShape 16">
              <a:extLst>
                <a:ext uri="{FF2B5EF4-FFF2-40B4-BE49-F238E27FC236}">
                  <a16:creationId xmlns:a16="http://schemas.microsoft.com/office/drawing/2014/main" id="{EC2C9516-CF19-4C1D-9F7D-36AC86DBE367}"/>
                </a:ext>
              </a:extLst>
            </p:cNvPr>
            <p:cNvSpPr>
              <a:spLocks noChangeArrowheads="1"/>
            </p:cNvSpPr>
            <p:nvPr/>
          </p:nvSpPr>
          <p:spPr bwMode="auto">
            <a:xfrm>
              <a:off x="3790" y="2309"/>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4519" name="Group 18">
            <a:extLst>
              <a:ext uri="{FF2B5EF4-FFF2-40B4-BE49-F238E27FC236}">
                <a16:creationId xmlns:a16="http://schemas.microsoft.com/office/drawing/2014/main" id="{8B94B7EB-533C-48F7-AB0B-377CCFEEBED9}"/>
              </a:ext>
            </a:extLst>
          </p:cNvPr>
          <p:cNvGrpSpPr>
            <a:grpSpLocks/>
          </p:cNvGrpSpPr>
          <p:nvPr/>
        </p:nvGrpSpPr>
        <p:grpSpPr bwMode="auto">
          <a:xfrm>
            <a:off x="2693989" y="1241425"/>
            <a:ext cx="4759325" cy="2051050"/>
            <a:chOff x="737" y="782"/>
            <a:chExt cx="2998" cy="1292"/>
          </a:xfrm>
        </p:grpSpPr>
        <p:grpSp>
          <p:nvGrpSpPr>
            <p:cNvPr id="64538" name="Group 19">
              <a:extLst>
                <a:ext uri="{FF2B5EF4-FFF2-40B4-BE49-F238E27FC236}">
                  <a16:creationId xmlns:a16="http://schemas.microsoft.com/office/drawing/2014/main" id="{878EF147-D384-4DE9-A797-62976EEBDF24}"/>
                </a:ext>
              </a:extLst>
            </p:cNvPr>
            <p:cNvGrpSpPr>
              <a:grpSpLocks/>
            </p:cNvGrpSpPr>
            <p:nvPr/>
          </p:nvGrpSpPr>
          <p:grpSpPr bwMode="auto">
            <a:xfrm>
              <a:off x="737" y="798"/>
              <a:ext cx="2998" cy="1276"/>
              <a:chOff x="737" y="798"/>
              <a:chExt cx="2998" cy="1276"/>
            </a:xfrm>
          </p:grpSpPr>
          <p:sp>
            <p:nvSpPr>
              <p:cNvPr id="64544" name="Line 20">
                <a:extLst>
                  <a:ext uri="{FF2B5EF4-FFF2-40B4-BE49-F238E27FC236}">
                    <a16:creationId xmlns:a16="http://schemas.microsoft.com/office/drawing/2014/main" id="{A3F38DB5-8778-4A3F-A45C-06F2B4D7FB91}"/>
                  </a:ext>
                </a:extLst>
              </p:cNvPr>
              <p:cNvSpPr>
                <a:spLocks noChangeShapeType="1"/>
              </p:cNvSpPr>
              <p:nvPr/>
            </p:nvSpPr>
            <p:spPr bwMode="auto">
              <a:xfrm flipH="1">
                <a:off x="2211" y="815"/>
                <a:ext cx="8" cy="1259"/>
              </a:xfrm>
              <a:prstGeom prst="line">
                <a:avLst/>
              </a:prstGeom>
              <a:noFill/>
              <a:ln w="25400">
                <a:solidFill>
                  <a:srgbClr val="3366FF"/>
                </a:solidFill>
                <a:prstDash val="sysDot"/>
                <a:round/>
                <a:headEnd/>
                <a:tailEnd type="arrow" w="lg" len="lg"/>
              </a:ln>
              <a:extLst>
                <a:ext uri="{909E8E84-426E-40DD-AFC4-6F175D3DCCD1}">
                  <a14:hiddenFill xmlns:a14="http://schemas.microsoft.com/office/drawing/2010/main">
                    <a:noFill/>
                  </a14:hiddenFill>
                </a:ext>
              </a:extLst>
            </p:spPr>
            <p:txBody>
              <a:bodyPr/>
              <a:lstStyle/>
              <a:p>
                <a:endParaRPr lang="en-US" sz="2800"/>
              </a:p>
            </p:txBody>
          </p:sp>
          <p:sp>
            <p:nvSpPr>
              <p:cNvPr id="64545" name="Arc 21">
                <a:extLst>
                  <a:ext uri="{FF2B5EF4-FFF2-40B4-BE49-F238E27FC236}">
                    <a16:creationId xmlns:a16="http://schemas.microsoft.com/office/drawing/2014/main" id="{C5615540-3A73-4171-BDBE-53743BF9509B}"/>
                  </a:ext>
                </a:extLst>
              </p:cNvPr>
              <p:cNvSpPr>
                <a:spLocks/>
              </p:cNvSpPr>
              <p:nvPr/>
            </p:nvSpPr>
            <p:spPr bwMode="auto">
              <a:xfrm rot="-10236857" flipH="1" flipV="1">
                <a:off x="2457"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4546" name="Freeform 22">
                <a:extLst>
                  <a:ext uri="{FF2B5EF4-FFF2-40B4-BE49-F238E27FC236}">
                    <a16:creationId xmlns:a16="http://schemas.microsoft.com/office/drawing/2014/main" id="{CB6EC4FB-F93C-44AB-ADEF-993EC584ED94}"/>
                  </a:ext>
                </a:extLst>
              </p:cNvPr>
              <p:cNvSpPr>
                <a:spLocks/>
              </p:cNvSpPr>
              <p:nvPr/>
            </p:nvSpPr>
            <p:spPr bwMode="auto">
              <a:xfrm rot="-383823">
                <a:off x="737"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7" name="Freeform 23">
                <a:extLst>
                  <a:ext uri="{FF2B5EF4-FFF2-40B4-BE49-F238E27FC236}">
                    <a16:creationId xmlns:a16="http://schemas.microsoft.com/office/drawing/2014/main" id="{B05D7C2E-471A-483F-893A-5C41E347A0E6}"/>
                  </a:ext>
                </a:extLst>
              </p:cNvPr>
              <p:cNvSpPr>
                <a:spLocks/>
              </p:cNvSpPr>
              <p:nvPr/>
            </p:nvSpPr>
            <p:spPr bwMode="auto">
              <a:xfrm>
                <a:off x="1446"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8" name="Freeform 24">
                <a:extLst>
                  <a:ext uri="{FF2B5EF4-FFF2-40B4-BE49-F238E27FC236}">
                    <a16:creationId xmlns:a16="http://schemas.microsoft.com/office/drawing/2014/main" id="{5E1364C0-3E8D-418D-88B6-999F14546A63}"/>
                  </a:ext>
                </a:extLst>
              </p:cNvPr>
              <p:cNvSpPr>
                <a:spLocks/>
              </p:cNvSpPr>
              <p:nvPr/>
            </p:nvSpPr>
            <p:spPr bwMode="auto">
              <a:xfrm flipH="1">
                <a:off x="2406"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sp>
          <p:nvSpPr>
            <p:cNvPr id="64539" name="Freeform 25">
              <a:extLst>
                <a:ext uri="{FF2B5EF4-FFF2-40B4-BE49-F238E27FC236}">
                  <a16:creationId xmlns:a16="http://schemas.microsoft.com/office/drawing/2014/main" id="{8B648C07-FE0D-4710-94AA-F5EF428D7580}"/>
                </a:ext>
              </a:extLst>
            </p:cNvPr>
            <p:cNvSpPr>
              <a:spLocks/>
            </p:cNvSpPr>
            <p:nvPr/>
          </p:nvSpPr>
          <p:spPr bwMode="auto">
            <a:xfrm>
              <a:off x="1984" y="823"/>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0" name="Freeform 26">
              <a:extLst>
                <a:ext uri="{FF2B5EF4-FFF2-40B4-BE49-F238E27FC236}">
                  <a16:creationId xmlns:a16="http://schemas.microsoft.com/office/drawing/2014/main" id="{49899487-F826-4448-8129-F6A66006196A}"/>
                </a:ext>
              </a:extLst>
            </p:cNvPr>
            <p:cNvSpPr>
              <a:spLocks/>
            </p:cNvSpPr>
            <p:nvPr/>
          </p:nvSpPr>
          <p:spPr bwMode="auto">
            <a:xfrm rot="1577867">
              <a:off x="1650" y="83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1" name="Freeform 27">
              <a:extLst>
                <a:ext uri="{FF2B5EF4-FFF2-40B4-BE49-F238E27FC236}">
                  <a16:creationId xmlns:a16="http://schemas.microsoft.com/office/drawing/2014/main" id="{FAB60705-9E0C-49F6-803F-8F6981F811AE}"/>
                </a:ext>
              </a:extLst>
            </p:cNvPr>
            <p:cNvSpPr>
              <a:spLocks/>
            </p:cNvSpPr>
            <p:nvPr/>
          </p:nvSpPr>
          <p:spPr bwMode="auto">
            <a:xfrm rot="2518354">
              <a:off x="1285" y="78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2" name="Freeform 28">
              <a:extLst>
                <a:ext uri="{FF2B5EF4-FFF2-40B4-BE49-F238E27FC236}">
                  <a16:creationId xmlns:a16="http://schemas.microsoft.com/office/drawing/2014/main" id="{73D78AB2-1E67-4BE3-8CE7-ABAEE687335B}"/>
                </a:ext>
              </a:extLst>
            </p:cNvPr>
            <p:cNvSpPr>
              <a:spLocks/>
            </p:cNvSpPr>
            <p:nvPr/>
          </p:nvSpPr>
          <p:spPr bwMode="auto">
            <a:xfrm rot="-2841083">
              <a:off x="2359" y="84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3" name="Freeform 29">
              <a:extLst>
                <a:ext uri="{FF2B5EF4-FFF2-40B4-BE49-F238E27FC236}">
                  <a16:creationId xmlns:a16="http://schemas.microsoft.com/office/drawing/2014/main" id="{1584DCD9-0E92-4339-B0FE-6A667973AFCB}"/>
                </a:ext>
              </a:extLst>
            </p:cNvPr>
            <p:cNvSpPr>
              <a:spLocks/>
            </p:cNvSpPr>
            <p:nvPr/>
          </p:nvSpPr>
          <p:spPr bwMode="auto">
            <a:xfrm rot="-3639459">
              <a:off x="2807" y="84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4520" name="Group 30">
            <a:extLst>
              <a:ext uri="{FF2B5EF4-FFF2-40B4-BE49-F238E27FC236}">
                <a16:creationId xmlns:a16="http://schemas.microsoft.com/office/drawing/2014/main" id="{24322A24-1996-4094-A369-3C8901224550}"/>
              </a:ext>
            </a:extLst>
          </p:cNvPr>
          <p:cNvGrpSpPr>
            <a:grpSpLocks/>
          </p:cNvGrpSpPr>
          <p:nvPr/>
        </p:nvGrpSpPr>
        <p:grpSpPr bwMode="auto">
          <a:xfrm flipV="1">
            <a:off x="2732089" y="3702050"/>
            <a:ext cx="4759325" cy="2051050"/>
            <a:chOff x="737" y="782"/>
            <a:chExt cx="2998" cy="1292"/>
          </a:xfrm>
        </p:grpSpPr>
        <p:grpSp>
          <p:nvGrpSpPr>
            <p:cNvPr id="64527" name="Group 31">
              <a:extLst>
                <a:ext uri="{FF2B5EF4-FFF2-40B4-BE49-F238E27FC236}">
                  <a16:creationId xmlns:a16="http://schemas.microsoft.com/office/drawing/2014/main" id="{AFF7B5C4-6845-4FDE-BAC9-AE1A71EFE164}"/>
                </a:ext>
              </a:extLst>
            </p:cNvPr>
            <p:cNvGrpSpPr>
              <a:grpSpLocks/>
            </p:cNvGrpSpPr>
            <p:nvPr/>
          </p:nvGrpSpPr>
          <p:grpSpPr bwMode="auto">
            <a:xfrm>
              <a:off x="737" y="798"/>
              <a:ext cx="2998" cy="1276"/>
              <a:chOff x="737" y="798"/>
              <a:chExt cx="2998" cy="1276"/>
            </a:xfrm>
          </p:grpSpPr>
          <p:sp>
            <p:nvSpPr>
              <p:cNvPr id="64533" name="Line 32">
                <a:extLst>
                  <a:ext uri="{FF2B5EF4-FFF2-40B4-BE49-F238E27FC236}">
                    <a16:creationId xmlns:a16="http://schemas.microsoft.com/office/drawing/2014/main" id="{7ADF5DE8-8103-450A-8979-D7F92178A6E2}"/>
                  </a:ext>
                </a:extLst>
              </p:cNvPr>
              <p:cNvSpPr>
                <a:spLocks noChangeShapeType="1"/>
              </p:cNvSpPr>
              <p:nvPr/>
            </p:nvSpPr>
            <p:spPr bwMode="auto">
              <a:xfrm flipH="1">
                <a:off x="2211" y="815"/>
                <a:ext cx="8" cy="1259"/>
              </a:xfrm>
              <a:prstGeom prst="line">
                <a:avLst/>
              </a:prstGeom>
              <a:noFill/>
              <a:ln w="25400">
                <a:solidFill>
                  <a:srgbClr val="3366FF"/>
                </a:solidFill>
                <a:prstDash val="sysDot"/>
                <a:round/>
                <a:headEnd/>
                <a:tailEnd type="arrow" w="lg" len="lg"/>
              </a:ln>
              <a:extLst>
                <a:ext uri="{909E8E84-426E-40DD-AFC4-6F175D3DCCD1}">
                  <a14:hiddenFill xmlns:a14="http://schemas.microsoft.com/office/drawing/2010/main">
                    <a:noFill/>
                  </a14:hiddenFill>
                </a:ext>
              </a:extLst>
            </p:spPr>
            <p:txBody>
              <a:bodyPr/>
              <a:lstStyle/>
              <a:p>
                <a:endParaRPr lang="en-US" sz="2800"/>
              </a:p>
            </p:txBody>
          </p:sp>
          <p:sp>
            <p:nvSpPr>
              <p:cNvPr id="64534" name="Arc 33">
                <a:extLst>
                  <a:ext uri="{FF2B5EF4-FFF2-40B4-BE49-F238E27FC236}">
                    <a16:creationId xmlns:a16="http://schemas.microsoft.com/office/drawing/2014/main" id="{2E538205-C04B-4338-BF4F-CDE82C1BED48}"/>
                  </a:ext>
                </a:extLst>
              </p:cNvPr>
              <p:cNvSpPr>
                <a:spLocks/>
              </p:cNvSpPr>
              <p:nvPr/>
            </p:nvSpPr>
            <p:spPr bwMode="auto">
              <a:xfrm rot="-10236857" flipH="1" flipV="1">
                <a:off x="2457"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4535" name="Freeform 34">
                <a:extLst>
                  <a:ext uri="{FF2B5EF4-FFF2-40B4-BE49-F238E27FC236}">
                    <a16:creationId xmlns:a16="http://schemas.microsoft.com/office/drawing/2014/main" id="{6681D030-8551-41BE-898D-3680A012046F}"/>
                  </a:ext>
                </a:extLst>
              </p:cNvPr>
              <p:cNvSpPr>
                <a:spLocks/>
              </p:cNvSpPr>
              <p:nvPr/>
            </p:nvSpPr>
            <p:spPr bwMode="auto">
              <a:xfrm rot="-383823">
                <a:off x="737"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36" name="Freeform 35">
                <a:extLst>
                  <a:ext uri="{FF2B5EF4-FFF2-40B4-BE49-F238E27FC236}">
                    <a16:creationId xmlns:a16="http://schemas.microsoft.com/office/drawing/2014/main" id="{DBC2F698-450D-4F23-95A5-B442038418CE}"/>
                  </a:ext>
                </a:extLst>
              </p:cNvPr>
              <p:cNvSpPr>
                <a:spLocks/>
              </p:cNvSpPr>
              <p:nvPr/>
            </p:nvSpPr>
            <p:spPr bwMode="auto">
              <a:xfrm>
                <a:off x="1446"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37" name="Freeform 36">
                <a:extLst>
                  <a:ext uri="{FF2B5EF4-FFF2-40B4-BE49-F238E27FC236}">
                    <a16:creationId xmlns:a16="http://schemas.microsoft.com/office/drawing/2014/main" id="{67035AE6-FB0A-489A-890B-6D86B71C8746}"/>
                  </a:ext>
                </a:extLst>
              </p:cNvPr>
              <p:cNvSpPr>
                <a:spLocks/>
              </p:cNvSpPr>
              <p:nvPr/>
            </p:nvSpPr>
            <p:spPr bwMode="auto">
              <a:xfrm flipH="1">
                <a:off x="2406"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sp>
          <p:nvSpPr>
            <p:cNvPr id="64528" name="Freeform 37">
              <a:extLst>
                <a:ext uri="{FF2B5EF4-FFF2-40B4-BE49-F238E27FC236}">
                  <a16:creationId xmlns:a16="http://schemas.microsoft.com/office/drawing/2014/main" id="{C4FE4D62-50A2-4E84-BC12-D3C2B8381738}"/>
                </a:ext>
              </a:extLst>
            </p:cNvPr>
            <p:cNvSpPr>
              <a:spLocks/>
            </p:cNvSpPr>
            <p:nvPr/>
          </p:nvSpPr>
          <p:spPr bwMode="auto">
            <a:xfrm>
              <a:off x="1984" y="823"/>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29" name="Freeform 38">
              <a:extLst>
                <a:ext uri="{FF2B5EF4-FFF2-40B4-BE49-F238E27FC236}">
                  <a16:creationId xmlns:a16="http://schemas.microsoft.com/office/drawing/2014/main" id="{22EA7C31-2371-4D8D-B147-C0FA6720E77B}"/>
                </a:ext>
              </a:extLst>
            </p:cNvPr>
            <p:cNvSpPr>
              <a:spLocks/>
            </p:cNvSpPr>
            <p:nvPr/>
          </p:nvSpPr>
          <p:spPr bwMode="auto">
            <a:xfrm rot="1577867">
              <a:off x="1650" y="83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30" name="Freeform 39">
              <a:extLst>
                <a:ext uri="{FF2B5EF4-FFF2-40B4-BE49-F238E27FC236}">
                  <a16:creationId xmlns:a16="http://schemas.microsoft.com/office/drawing/2014/main" id="{E313E2A6-2597-487E-9E2B-B883B050DD40}"/>
                </a:ext>
              </a:extLst>
            </p:cNvPr>
            <p:cNvSpPr>
              <a:spLocks/>
            </p:cNvSpPr>
            <p:nvPr/>
          </p:nvSpPr>
          <p:spPr bwMode="auto">
            <a:xfrm rot="2518354">
              <a:off x="1285" y="78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31" name="Freeform 40">
              <a:extLst>
                <a:ext uri="{FF2B5EF4-FFF2-40B4-BE49-F238E27FC236}">
                  <a16:creationId xmlns:a16="http://schemas.microsoft.com/office/drawing/2014/main" id="{45D0E429-33A2-4B02-8D7A-91A05220D1C0}"/>
                </a:ext>
              </a:extLst>
            </p:cNvPr>
            <p:cNvSpPr>
              <a:spLocks/>
            </p:cNvSpPr>
            <p:nvPr/>
          </p:nvSpPr>
          <p:spPr bwMode="auto">
            <a:xfrm rot="-2841083">
              <a:off x="2359" y="84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32" name="Freeform 41">
              <a:extLst>
                <a:ext uri="{FF2B5EF4-FFF2-40B4-BE49-F238E27FC236}">
                  <a16:creationId xmlns:a16="http://schemas.microsoft.com/office/drawing/2014/main" id="{CA6B29B3-DDB8-46C6-8BA3-8441820CD888}"/>
                </a:ext>
              </a:extLst>
            </p:cNvPr>
            <p:cNvSpPr>
              <a:spLocks/>
            </p:cNvSpPr>
            <p:nvPr/>
          </p:nvSpPr>
          <p:spPr bwMode="auto">
            <a:xfrm rot="-3639459">
              <a:off x="2807" y="84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4521" name="Group 42">
            <a:extLst>
              <a:ext uri="{FF2B5EF4-FFF2-40B4-BE49-F238E27FC236}">
                <a16:creationId xmlns:a16="http://schemas.microsoft.com/office/drawing/2014/main" id="{76D5EEC5-79C4-44D6-BD99-F29861990998}"/>
              </a:ext>
            </a:extLst>
          </p:cNvPr>
          <p:cNvGrpSpPr>
            <a:grpSpLocks/>
          </p:cNvGrpSpPr>
          <p:nvPr/>
        </p:nvGrpSpPr>
        <p:grpSpPr bwMode="auto">
          <a:xfrm>
            <a:off x="5140326" y="752475"/>
            <a:ext cx="2790825" cy="2927350"/>
            <a:chOff x="2278" y="474"/>
            <a:chExt cx="1758" cy="1844"/>
          </a:xfrm>
        </p:grpSpPr>
        <p:sp>
          <p:nvSpPr>
            <p:cNvPr id="64525" name="Arc 43">
              <a:extLst>
                <a:ext uri="{FF2B5EF4-FFF2-40B4-BE49-F238E27FC236}">
                  <a16:creationId xmlns:a16="http://schemas.microsoft.com/office/drawing/2014/main" id="{01F34E2B-10DA-4C06-99C2-76380173A470}"/>
                </a:ext>
              </a:extLst>
            </p:cNvPr>
            <p:cNvSpPr>
              <a:spLocks/>
            </p:cNvSpPr>
            <p:nvPr/>
          </p:nvSpPr>
          <p:spPr bwMode="auto">
            <a:xfrm rot="16629636" flipV="1">
              <a:off x="2289" y="572"/>
              <a:ext cx="1735" cy="1758"/>
            </a:xfrm>
            <a:custGeom>
              <a:avLst/>
              <a:gdLst>
                <a:gd name="T0" fmla="*/ 0 w 21507"/>
                <a:gd name="T1" fmla="*/ 0 h 20732"/>
                <a:gd name="T2" fmla="*/ 0 w 21507"/>
                <a:gd name="T3" fmla="*/ 0 h 20732"/>
                <a:gd name="T4" fmla="*/ 0 w 21507"/>
                <a:gd name="T5" fmla="*/ 0 h 20732"/>
                <a:gd name="T6" fmla="*/ 0 60000 65536"/>
                <a:gd name="T7" fmla="*/ 0 60000 65536"/>
                <a:gd name="T8" fmla="*/ 0 60000 65536"/>
                <a:gd name="T9" fmla="*/ 0 w 21507"/>
                <a:gd name="T10" fmla="*/ 0 h 20732"/>
                <a:gd name="T11" fmla="*/ 21507 w 21507"/>
                <a:gd name="T12" fmla="*/ 20732 h 20732"/>
              </a:gdLst>
              <a:ahLst/>
              <a:cxnLst>
                <a:cxn ang="T6">
                  <a:pos x="T0" y="T1"/>
                </a:cxn>
                <a:cxn ang="T7">
                  <a:pos x="T2" y="T3"/>
                </a:cxn>
                <a:cxn ang="T8">
                  <a:pos x="T4" y="T5"/>
                </a:cxn>
              </a:cxnLst>
              <a:rect l="T9" t="T10" r="T11" b="T12"/>
              <a:pathLst>
                <a:path w="21507" h="20732" fill="none" extrusionOk="0">
                  <a:moveTo>
                    <a:pt x="6061" y="0"/>
                  </a:moveTo>
                  <a:cubicBezTo>
                    <a:pt x="14563" y="2485"/>
                    <a:pt x="20686" y="9910"/>
                    <a:pt x="21507" y="18729"/>
                  </a:cubicBezTo>
                </a:path>
                <a:path w="21507" h="20732" stroke="0" extrusionOk="0">
                  <a:moveTo>
                    <a:pt x="6061" y="0"/>
                  </a:moveTo>
                  <a:cubicBezTo>
                    <a:pt x="14563" y="2485"/>
                    <a:pt x="20686" y="9910"/>
                    <a:pt x="21507" y="18729"/>
                  </a:cubicBezTo>
                  <a:lnTo>
                    <a:pt x="0" y="20732"/>
                  </a:lnTo>
                  <a:lnTo>
                    <a:pt x="6061" y="0"/>
                  </a:lnTo>
                  <a:close/>
                </a:path>
              </a:pathLst>
            </a:custGeom>
            <a:noFill/>
            <a:ln w="63500">
              <a:solidFill>
                <a:srgbClr val="FF3300"/>
              </a:solidFill>
              <a:round/>
              <a:headEnd type="triangl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4526" name="Freeform 44">
              <a:extLst>
                <a:ext uri="{FF2B5EF4-FFF2-40B4-BE49-F238E27FC236}">
                  <a16:creationId xmlns:a16="http://schemas.microsoft.com/office/drawing/2014/main" id="{8D562AB2-783A-4E22-83B3-BB12C1B649C6}"/>
                </a:ext>
              </a:extLst>
            </p:cNvPr>
            <p:cNvSpPr>
              <a:spLocks/>
            </p:cNvSpPr>
            <p:nvPr/>
          </p:nvSpPr>
          <p:spPr bwMode="auto">
            <a:xfrm>
              <a:off x="2531" y="474"/>
              <a:ext cx="1480" cy="1316"/>
            </a:xfrm>
            <a:custGeom>
              <a:avLst/>
              <a:gdLst>
                <a:gd name="T0" fmla="*/ 1417 w 1489"/>
                <a:gd name="T1" fmla="*/ 206 h 1711"/>
                <a:gd name="T2" fmla="*/ 1334 w 1489"/>
                <a:gd name="T3" fmla="*/ 150 h 1711"/>
                <a:gd name="T4" fmla="*/ 1104 w 1489"/>
                <a:gd name="T5" fmla="*/ 95 h 1711"/>
                <a:gd name="T6" fmla="*/ 799 w 1489"/>
                <a:gd name="T7" fmla="*/ 52 h 1711"/>
                <a:gd name="T8" fmla="*/ 420 w 1489"/>
                <a:gd name="T9" fmla="*/ 21 h 1711"/>
                <a:gd name="T10" fmla="*/ 8 w 1489"/>
                <a:gd name="T11" fmla="*/ 0 h 1711"/>
                <a:gd name="T12" fmla="*/ 0 w 1489"/>
                <a:gd name="T13" fmla="*/ 12 h 1711"/>
                <a:gd name="T14" fmla="*/ 329 w 1489"/>
                <a:gd name="T15" fmla="*/ 28 h 1711"/>
                <a:gd name="T16" fmla="*/ 601 w 1489"/>
                <a:gd name="T17" fmla="*/ 49 h 1711"/>
                <a:gd name="T18" fmla="*/ 893 w 1489"/>
                <a:gd name="T19" fmla="*/ 82 h 1711"/>
                <a:gd name="T20" fmla="*/ 1087 w 1489"/>
                <a:gd name="T21" fmla="*/ 121 h 1711"/>
                <a:gd name="T22" fmla="*/ 1252 w 1489"/>
                <a:gd name="T23" fmla="*/ 165 h 1711"/>
                <a:gd name="T24" fmla="*/ 1326 w 1489"/>
                <a:gd name="T25" fmla="*/ 209 h 1711"/>
                <a:gd name="T26" fmla="*/ 1417 w 1489"/>
                <a:gd name="T27" fmla="*/ 206 h 17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1711"/>
                <a:gd name="T44" fmla="*/ 1489 w 1489"/>
                <a:gd name="T45" fmla="*/ 1711 h 17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9" h="1711">
                  <a:moveTo>
                    <a:pt x="1489" y="1678"/>
                  </a:moveTo>
                  <a:lnTo>
                    <a:pt x="1398" y="1226"/>
                  </a:lnTo>
                  <a:lnTo>
                    <a:pt x="1160" y="773"/>
                  </a:lnTo>
                  <a:lnTo>
                    <a:pt x="839" y="428"/>
                  </a:lnTo>
                  <a:lnTo>
                    <a:pt x="444" y="172"/>
                  </a:lnTo>
                  <a:lnTo>
                    <a:pt x="8" y="0"/>
                  </a:lnTo>
                  <a:lnTo>
                    <a:pt x="0" y="90"/>
                  </a:lnTo>
                  <a:lnTo>
                    <a:pt x="345" y="230"/>
                  </a:lnTo>
                  <a:lnTo>
                    <a:pt x="633" y="403"/>
                  </a:lnTo>
                  <a:lnTo>
                    <a:pt x="938" y="674"/>
                  </a:lnTo>
                  <a:lnTo>
                    <a:pt x="1143" y="987"/>
                  </a:lnTo>
                  <a:lnTo>
                    <a:pt x="1316" y="1349"/>
                  </a:lnTo>
                  <a:lnTo>
                    <a:pt x="1390" y="1711"/>
                  </a:lnTo>
                  <a:lnTo>
                    <a:pt x="1489" y="1678"/>
                  </a:lnTo>
                  <a:close/>
                </a:path>
              </a:pathLst>
            </a:custGeom>
            <a:gradFill rotWithShape="1">
              <a:gsLst>
                <a:gs pos="0">
                  <a:srgbClr val="0066FF"/>
                </a:gs>
                <a:gs pos="100000">
                  <a:srgbClr val="FF3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grpSp>
      <p:sp>
        <p:nvSpPr>
          <p:cNvPr id="64522" name="Text Box 46">
            <a:extLst>
              <a:ext uri="{FF2B5EF4-FFF2-40B4-BE49-F238E27FC236}">
                <a16:creationId xmlns:a16="http://schemas.microsoft.com/office/drawing/2014/main" id="{EB362084-CA78-482F-8FD5-36C0712750AE}"/>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4523" name="Text Box 47">
            <a:extLst>
              <a:ext uri="{FF2B5EF4-FFF2-40B4-BE49-F238E27FC236}">
                <a16:creationId xmlns:a16="http://schemas.microsoft.com/office/drawing/2014/main" id="{DC65B135-D442-44CD-9B98-A1E07F9D716B}"/>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sp>
        <p:nvSpPr>
          <p:cNvPr id="64524" name="Text Box 48">
            <a:extLst>
              <a:ext uri="{FF2B5EF4-FFF2-40B4-BE49-F238E27FC236}">
                <a16:creationId xmlns:a16="http://schemas.microsoft.com/office/drawing/2014/main" id="{1E7BD783-1195-41DF-B77C-A0D54242EE1B}"/>
              </a:ext>
            </a:extLst>
          </p:cNvPr>
          <p:cNvSpPr txBox="1">
            <a:spLocks noChangeArrowheads="1"/>
          </p:cNvSpPr>
          <p:nvPr/>
        </p:nvSpPr>
        <p:spPr bwMode="auto">
          <a:xfrm>
            <a:off x="6743700" y="188913"/>
            <a:ext cx="3644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en-US" altLang="cs-CZ" sz="3200" dirty="0">
                <a:latin typeface="Arial" panose="020B0604020202020204" pitchFamily="34" charset="0"/>
              </a:rPr>
              <a:t>Coriolis</a:t>
            </a:r>
            <a:r>
              <a:rPr lang="cs-CZ" altLang="cs-CZ" sz="3200" dirty="0">
                <a:latin typeface="Arial" panose="020B0604020202020204" pitchFamily="34" charset="0"/>
              </a:rPr>
              <a:t>ova síla</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19495611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a:extLst>
              <a:ext uri="{FF2B5EF4-FFF2-40B4-BE49-F238E27FC236}">
                <a16:creationId xmlns:a16="http://schemas.microsoft.com/office/drawing/2014/main" id="{9F59E559-BB4E-4274-BA65-093146263F55}"/>
              </a:ext>
            </a:extLst>
          </p:cNvPr>
          <p:cNvSpPr>
            <a:spLocks noChangeArrowheads="1"/>
          </p:cNvSpPr>
          <p:nvPr/>
        </p:nvSpPr>
        <p:spPr bwMode="auto">
          <a:xfrm rot="21434349">
            <a:off x="2763839" y="5451476"/>
            <a:ext cx="2238375" cy="1089025"/>
          </a:xfrm>
          <a:prstGeom prst="curvedRightArrow">
            <a:avLst>
              <a:gd name="adj1" fmla="val 20000"/>
              <a:gd name="adj2" fmla="val 40000"/>
              <a:gd name="adj3" fmla="val 49929"/>
            </a:avLst>
          </a:prstGeom>
          <a:solidFill>
            <a:schemeClr val="accent1"/>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nvGrpSpPr>
          <p:cNvPr id="65539" name="Group 3">
            <a:extLst>
              <a:ext uri="{FF2B5EF4-FFF2-40B4-BE49-F238E27FC236}">
                <a16:creationId xmlns:a16="http://schemas.microsoft.com/office/drawing/2014/main" id="{49EA21B5-02AF-4A89-B64D-297F0CE8A63A}"/>
              </a:ext>
            </a:extLst>
          </p:cNvPr>
          <p:cNvGrpSpPr>
            <a:grpSpLocks/>
          </p:cNvGrpSpPr>
          <p:nvPr/>
        </p:nvGrpSpPr>
        <p:grpSpPr bwMode="auto">
          <a:xfrm>
            <a:off x="2474913" y="908051"/>
            <a:ext cx="5141912" cy="5141913"/>
            <a:chOff x="192" y="288"/>
            <a:chExt cx="3744" cy="3744"/>
          </a:xfrm>
        </p:grpSpPr>
        <p:sp>
          <p:nvSpPr>
            <p:cNvPr id="65579" name="Oval 4">
              <a:extLst>
                <a:ext uri="{FF2B5EF4-FFF2-40B4-BE49-F238E27FC236}">
                  <a16:creationId xmlns:a16="http://schemas.microsoft.com/office/drawing/2014/main" id="{BA0CB47C-F97A-42DB-B58D-21D22D345B27}"/>
                </a:ext>
              </a:extLst>
            </p:cNvPr>
            <p:cNvSpPr>
              <a:spLocks noChangeArrowheads="1"/>
            </p:cNvSpPr>
            <p:nvPr/>
          </p:nvSpPr>
          <p:spPr bwMode="auto">
            <a:xfrm>
              <a:off x="192" y="288"/>
              <a:ext cx="3744" cy="3744"/>
            </a:xfrm>
            <a:prstGeom prst="ellipse">
              <a:avLst/>
            </a:prstGeom>
            <a:solidFill>
              <a:schemeClr val="bg1"/>
            </a:solidFill>
            <a:ln w="2540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5580" name="Line 5">
              <a:extLst>
                <a:ext uri="{FF2B5EF4-FFF2-40B4-BE49-F238E27FC236}">
                  <a16:creationId xmlns:a16="http://schemas.microsoft.com/office/drawing/2014/main" id="{AFB8C98A-D5DE-4152-9C10-0A161F1C7417}"/>
                </a:ext>
              </a:extLst>
            </p:cNvPr>
            <p:cNvSpPr>
              <a:spLocks noChangeShapeType="1"/>
            </p:cNvSpPr>
            <p:nvPr/>
          </p:nvSpPr>
          <p:spPr bwMode="auto">
            <a:xfrm>
              <a:off x="192" y="2160"/>
              <a:ext cx="3744"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65540" name="Line 7">
            <a:extLst>
              <a:ext uri="{FF2B5EF4-FFF2-40B4-BE49-F238E27FC236}">
                <a16:creationId xmlns:a16="http://schemas.microsoft.com/office/drawing/2014/main" id="{A7774D74-2EDB-40FE-9309-80CF412C705B}"/>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5541" name="Group 9">
            <a:extLst>
              <a:ext uri="{FF2B5EF4-FFF2-40B4-BE49-F238E27FC236}">
                <a16:creationId xmlns:a16="http://schemas.microsoft.com/office/drawing/2014/main" id="{8B5EA89E-055F-4DDA-8612-8C431BB5B9A7}"/>
              </a:ext>
            </a:extLst>
          </p:cNvPr>
          <p:cNvGrpSpPr>
            <a:grpSpLocks/>
          </p:cNvGrpSpPr>
          <p:nvPr/>
        </p:nvGrpSpPr>
        <p:grpSpPr bwMode="auto">
          <a:xfrm rot="5400000">
            <a:off x="4645025" y="134938"/>
            <a:ext cx="750888" cy="722312"/>
            <a:chOff x="3791" y="1844"/>
            <a:chExt cx="650" cy="625"/>
          </a:xfrm>
        </p:grpSpPr>
        <p:sp>
          <p:nvSpPr>
            <p:cNvPr id="65576" name="AutoShape 10">
              <a:extLst>
                <a:ext uri="{FF2B5EF4-FFF2-40B4-BE49-F238E27FC236}">
                  <a16:creationId xmlns:a16="http://schemas.microsoft.com/office/drawing/2014/main" id="{8A99E283-DB03-430B-AD52-0D062733D30C}"/>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5577" name="AutoShape 11">
              <a:extLst>
                <a:ext uri="{FF2B5EF4-FFF2-40B4-BE49-F238E27FC236}">
                  <a16:creationId xmlns:a16="http://schemas.microsoft.com/office/drawing/2014/main" id="{41FB54D5-2464-402B-919C-9F4AB8967390}"/>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5578" name="AutoShape 12">
              <a:extLst>
                <a:ext uri="{FF2B5EF4-FFF2-40B4-BE49-F238E27FC236}">
                  <a16:creationId xmlns:a16="http://schemas.microsoft.com/office/drawing/2014/main" id="{9FA8B9D7-6E62-4F10-A287-4599D69CCA46}"/>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5542" name="Group 13">
            <a:extLst>
              <a:ext uri="{FF2B5EF4-FFF2-40B4-BE49-F238E27FC236}">
                <a16:creationId xmlns:a16="http://schemas.microsoft.com/office/drawing/2014/main" id="{FB2AAC70-31B5-4D95-924F-B30D4AF8869F}"/>
              </a:ext>
            </a:extLst>
          </p:cNvPr>
          <p:cNvGrpSpPr>
            <a:grpSpLocks/>
          </p:cNvGrpSpPr>
          <p:nvPr/>
        </p:nvGrpSpPr>
        <p:grpSpPr bwMode="auto">
          <a:xfrm>
            <a:off x="7810501" y="3116263"/>
            <a:ext cx="868363" cy="722312"/>
            <a:chOff x="3790" y="1963"/>
            <a:chExt cx="473" cy="455"/>
          </a:xfrm>
        </p:grpSpPr>
        <p:sp>
          <p:nvSpPr>
            <p:cNvPr id="65573" name="AutoShape 14">
              <a:extLst>
                <a:ext uri="{FF2B5EF4-FFF2-40B4-BE49-F238E27FC236}">
                  <a16:creationId xmlns:a16="http://schemas.microsoft.com/office/drawing/2014/main" id="{971079A1-D928-4D60-8ABB-C6C5FF2B2726}"/>
                </a:ext>
              </a:extLst>
            </p:cNvPr>
            <p:cNvSpPr>
              <a:spLocks noChangeArrowheads="1"/>
            </p:cNvSpPr>
            <p:nvPr/>
          </p:nvSpPr>
          <p:spPr bwMode="auto">
            <a:xfrm>
              <a:off x="3792" y="1963"/>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5574" name="AutoShape 15">
              <a:extLst>
                <a:ext uri="{FF2B5EF4-FFF2-40B4-BE49-F238E27FC236}">
                  <a16:creationId xmlns:a16="http://schemas.microsoft.com/office/drawing/2014/main" id="{4411926E-2CAC-4711-840E-BDB519409220}"/>
                </a:ext>
              </a:extLst>
            </p:cNvPr>
            <p:cNvSpPr>
              <a:spLocks noChangeArrowheads="1"/>
            </p:cNvSpPr>
            <p:nvPr/>
          </p:nvSpPr>
          <p:spPr bwMode="auto">
            <a:xfrm>
              <a:off x="3791" y="2142"/>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5575" name="AutoShape 16">
              <a:extLst>
                <a:ext uri="{FF2B5EF4-FFF2-40B4-BE49-F238E27FC236}">
                  <a16:creationId xmlns:a16="http://schemas.microsoft.com/office/drawing/2014/main" id="{95829524-7D54-44D1-808D-D42F9325491B}"/>
                </a:ext>
              </a:extLst>
            </p:cNvPr>
            <p:cNvSpPr>
              <a:spLocks noChangeArrowheads="1"/>
            </p:cNvSpPr>
            <p:nvPr/>
          </p:nvSpPr>
          <p:spPr bwMode="auto">
            <a:xfrm>
              <a:off x="3790" y="2309"/>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5543" name="Group 18">
            <a:extLst>
              <a:ext uri="{FF2B5EF4-FFF2-40B4-BE49-F238E27FC236}">
                <a16:creationId xmlns:a16="http://schemas.microsoft.com/office/drawing/2014/main" id="{6789B1A9-165C-4224-8C46-91F44FB73C9C}"/>
              </a:ext>
            </a:extLst>
          </p:cNvPr>
          <p:cNvGrpSpPr>
            <a:grpSpLocks/>
          </p:cNvGrpSpPr>
          <p:nvPr/>
        </p:nvGrpSpPr>
        <p:grpSpPr bwMode="auto">
          <a:xfrm>
            <a:off x="2693989" y="1266825"/>
            <a:ext cx="4759325" cy="2025650"/>
            <a:chOff x="737" y="798"/>
            <a:chExt cx="2998" cy="1276"/>
          </a:xfrm>
        </p:grpSpPr>
        <p:sp>
          <p:nvSpPr>
            <p:cNvPr id="65568" name="Line 19">
              <a:extLst>
                <a:ext uri="{FF2B5EF4-FFF2-40B4-BE49-F238E27FC236}">
                  <a16:creationId xmlns:a16="http://schemas.microsoft.com/office/drawing/2014/main" id="{1798BBF5-BCD3-4D15-AC12-1E5F085ED1E4}"/>
                </a:ext>
              </a:extLst>
            </p:cNvPr>
            <p:cNvSpPr>
              <a:spLocks noChangeShapeType="1"/>
            </p:cNvSpPr>
            <p:nvPr/>
          </p:nvSpPr>
          <p:spPr bwMode="auto">
            <a:xfrm flipH="1">
              <a:off x="2211" y="815"/>
              <a:ext cx="8" cy="1259"/>
            </a:xfrm>
            <a:prstGeom prst="line">
              <a:avLst/>
            </a:prstGeom>
            <a:noFill/>
            <a:ln w="25400">
              <a:solidFill>
                <a:srgbClr val="FF0000"/>
              </a:solidFill>
              <a:prstDash val="sysDot"/>
              <a:round/>
              <a:headEnd type="arrow" w="lg" len="lg"/>
              <a:tailEnd type="none" w="lg" len="lg"/>
            </a:ln>
            <a:extLst>
              <a:ext uri="{909E8E84-426E-40DD-AFC4-6F175D3DCCD1}">
                <a14:hiddenFill xmlns:a14="http://schemas.microsoft.com/office/drawing/2010/main">
                  <a:noFill/>
                </a14:hiddenFill>
              </a:ext>
            </a:extLst>
          </p:spPr>
          <p:txBody>
            <a:bodyPr/>
            <a:lstStyle/>
            <a:p>
              <a:endParaRPr lang="en-US" sz="2800"/>
            </a:p>
          </p:txBody>
        </p:sp>
        <p:sp>
          <p:nvSpPr>
            <p:cNvPr id="65569" name="Arc 20">
              <a:extLst>
                <a:ext uri="{FF2B5EF4-FFF2-40B4-BE49-F238E27FC236}">
                  <a16:creationId xmlns:a16="http://schemas.microsoft.com/office/drawing/2014/main" id="{496998F9-8FD0-41BD-A1D9-13C546EB4CC8}"/>
                </a:ext>
              </a:extLst>
            </p:cNvPr>
            <p:cNvSpPr>
              <a:spLocks/>
            </p:cNvSpPr>
            <p:nvPr/>
          </p:nvSpPr>
          <p:spPr bwMode="auto">
            <a:xfrm rot="-10236857" flipH="1" flipV="1">
              <a:off x="2457"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5570" name="Freeform 21">
              <a:extLst>
                <a:ext uri="{FF2B5EF4-FFF2-40B4-BE49-F238E27FC236}">
                  <a16:creationId xmlns:a16="http://schemas.microsoft.com/office/drawing/2014/main" id="{24534A80-68A6-48DD-B958-3E4B46D0D45A}"/>
                </a:ext>
              </a:extLst>
            </p:cNvPr>
            <p:cNvSpPr>
              <a:spLocks/>
            </p:cNvSpPr>
            <p:nvPr/>
          </p:nvSpPr>
          <p:spPr bwMode="auto">
            <a:xfrm rot="-383823">
              <a:off x="737"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71" name="Freeform 22">
              <a:extLst>
                <a:ext uri="{FF2B5EF4-FFF2-40B4-BE49-F238E27FC236}">
                  <a16:creationId xmlns:a16="http://schemas.microsoft.com/office/drawing/2014/main" id="{40C64BC4-A880-48FE-841B-DBE9D4E33101}"/>
                </a:ext>
              </a:extLst>
            </p:cNvPr>
            <p:cNvSpPr>
              <a:spLocks/>
            </p:cNvSpPr>
            <p:nvPr/>
          </p:nvSpPr>
          <p:spPr bwMode="auto">
            <a:xfrm>
              <a:off x="1446"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72" name="Freeform 23">
              <a:extLst>
                <a:ext uri="{FF2B5EF4-FFF2-40B4-BE49-F238E27FC236}">
                  <a16:creationId xmlns:a16="http://schemas.microsoft.com/office/drawing/2014/main" id="{75E7D30B-D2EC-474C-8391-EA1ABF728793}"/>
                </a:ext>
              </a:extLst>
            </p:cNvPr>
            <p:cNvSpPr>
              <a:spLocks/>
            </p:cNvSpPr>
            <p:nvPr/>
          </p:nvSpPr>
          <p:spPr bwMode="auto">
            <a:xfrm flipH="1">
              <a:off x="2406"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5544" name="Group 24">
            <a:extLst>
              <a:ext uri="{FF2B5EF4-FFF2-40B4-BE49-F238E27FC236}">
                <a16:creationId xmlns:a16="http://schemas.microsoft.com/office/drawing/2014/main" id="{EF47A92B-EDA2-4BB0-81B1-09D7A5E17587}"/>
              </a:ext>
            </a:extLst>
          </p:cNvPr>
          <p:cNvGrpSpPr>
            <a:grpSpLocks/>
          </p:cNvGrpSpPr>
          <p:nvPr/>
        </p:nvGrpSpPr>
        <p:grpSpPr bwMode="auto">
          <a:xfrm>
            <a:off x="2489201" y="2600326"/>
            <a:ext cx="4856163" cy="722313"/>
            <a:chOff x="608" y="1638"/>
            <a:chExt cx="3059" cy="455"/>
          </a:xfrm>
        </p:grpSpPr>
        <p:sp>
          <p:nvSpPr>
            <p:cNvPr id="65563" name="Freeform 25">
              <a:extLst>
                <a:ext uri="{FF2B5EF4-FFF2-40B4-BE49-F238E27FC236}">
                  <a16:creationId xmlns:a16="http://schemas.microsoft.com/office/drawing/2014/main" id="{1CDCAF49-3484-4A5A-9F9C-E05465D977B5}"/>
                </a:ext>
              </a:extLst>
            </p:cNvPr>
            <p:cNvSpPr>
              <a:spLocks/>
            </p:cNvSpPr>
            <p:nvPr/>
          </p:nvSpPr>
          <p:spPr bwMode="auto">
            <a:xfrm rot="10655366" flipH="1">
              <a:off x="1993" y="1755"/>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64" name="Freeform 26">
              <a:extLst>
                <a:ext uri="{FF2B5EF4-FFF2-40B4-BE49-F238E27FC236}">
                  <a16:creationId xmlns:a16="http://schemas.microsoft.com/office/drawing/2014/main" id="{D7F5C0EC-45F3-457C-BFF8-11E2D987034F}"/>
                </a:ext>
              </a:extLst>
            </p:cNvPr>
            <p:cNvSpPr>
              <a:spLocks/>
            </p:cNvSpPr>
            <p:nvPr/>
          </p:nvSpPr>
          <p:spPr bwMode="auto">
            <a:xfrm rot="11320322" flipH="1">
              <a:off x="1247" y="1706"/>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65" name="Freeform 27">
              <a:extLst>
                <a:ext uri="{FF2B5EF4-FFF2-40B4-BE49-F238E27FC236}">
                  <a16:creationId xmlns:a16="http://schemas.microsoft.com/office/drawing/2014/main" id="{A210F440-E87A-427B-A8FD-DFDD750B8555}"/>
                </a:ext>
              </a:extLst>
            </p:cNvPr>
            <p:cNvSpPr>
              <a:spLocks/>
            </p:cNvSpPr>
            <p:nvPr/>
          </p:nvSpPr>
          <p:spPr bwMode="auto">
            <a:xfrm rot="11163292" flipH="1">
              <a:off x="608" y="166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66" name="Freeform 28">
              <a:extLst>
                <a:ext uri="{FF2B5EF4-FFF2-40B4-BE49-F238E27FC236}">
                  <a16:creationId xmlns:a16="http://schemas.microsoft.com/office/drawing/2014/main" id="{23B995EA-8B4B-4102-B08D-6645AF7E74B2}"/>
                </a:ext>
              </a:extLst>
            </p:cNvPr>
            <p:cNvSpPr>
              <a:spLocks/>
            </p:cNvSpPr>
            <p:nvPr/>
          </p:nvSpPr>
          <p:spPr bwMode="auto">
            <a:xfrm rot="10028436" flipH="1">
              <a:off x="2761" y="172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67" name="Freeform 29">
              <a:extLst>
                <a:ext uri="{FF2B5EF4-FFF2-40B4-BE49-F238E27FC236}">
                  <a16:creationId xmlns:a16="http://schemas.microsoft.com/office/drawing/2014/main" id="{14AB67A6-9C17-4889-9D5B-B91E56B86045}"/>
                </a:ext>
              </a:extLst>
            </p:cNvPr>
            <p:cNvSpPr>
              <a:spLocks/>
            </p:cNvSpPr>
            <p:nvPr/>
          </p:nvSpPr>
          <p:spPr bwMode="auto">
            <a:xfrm rot="10854620" flipH="1">
              <a:off x="3438" y="163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5545" name="Group 30">
            <a:extLst>
              <a:ext uri="{FF2B5EF4-FFF2-40B4-BE49-F238E27FC236}">
                <a16:creationId xmlns:a16="http://schemas.microsoft.com/office/drawing/2014/main" id="{7767362B-6F93-4A26-9998-653CCAE2D804}"/>
              </a:ext>
            </a:extLst>
          </p:cNvPr>
          <p:cNvGrpSpPr>
            <a:grpSpLocks/>
          </p:cNvGrpSpPr>
          <p:nvPr/>
        </p:nvGrpSpPr>
        <p:grpSpPr bwMode="auto">
          <a:xfrm>
            <a:off x="5584826" y="158750"/>
            <a:ext cx="3108325" cy="2933700"/>
            <a:chOff x="2558" y="100"/>
            <a:chExt cx="1958" cy="1848"/>
          </a:xfrm>
        </p:grpSpPr>
        <p:sp>
          <p:nvSpPr>
            <p:cNvPr id="65561" name="Arc 31">
              <a:extLst>
                <a:ext uri="{FF2B5EF4-FFF2-40B4-BE49-F238E27FC236}">
                  <a16:creationId xmlns:a16="http://schemas.microsoft.com/office/drawing/2014/main" id="{D802AF21-8571-425E-8946-8D666ED8265F}"/>
                </a:ext>
              </a:extLst>
            </p:cNvPr>
            <p:cNvSpPr>
              <a:spLocks/>
            </p:cNvSpPr>
            <p:nvPr/>
          </p:nvSpPr>
          <p:spPr bwMode="auto">
            <a:xfrm rot="16629636" flipV="1">
              <a:off x="2667" y="99"/>
              <a:ext cx="1740" cy="1958"/>
            </a:xfrm>
            <a:custGeom>
              <a:avLst/>
              <a:gdLst>
                <a:gd name="T0" fmla="*/ 0 w 21571"/>
                <a:gd name="T1" fmla="*/ 0 h 21409"/>
                <a:gd name="T2" fmla="*/ 0 w 21571"/>
                <a:gd name="T3" fmla="*/ 0 h 21409"/>
                <a:gd name="T4" fmla="*/ 0 w 21571"/>
                <a:gd name="T5" fmla="*/ 0 h 21409"/>
                <a:gd name="T6" fmla="*/ 0 60000 65536"/>
                <a:gd name="T7" fmla="*/ 0 60000 65536"/>
                <a:gd name="T8" fmla="*/ 0 60000 65536"/>
                <a:gd name="T9" fmla="*/ 0 w 21571"/>
                <a:gd name="T10" fmla="*/ 0 h 21409"/>
                <a:gd name="T11" fmla="*/ 21571 w 21571"/>
                <a:gd name="T12" fmla="*/ 21409 h 21409"/>
              </a:gdLst>
              <a:ahLst/>
              <a:cxnLst>
                <a:cxn ang="T6">
                  <a:pos x="T0" y="T1"/>
                </a:cxn>
                <a:cxn ang="T7">
                  <a:pos x="T2" y="T3"/>
                </a:cxn>
                <a:cxn ang="T8">
                  <a:pos x="T4" y="T5"/>
                </a:cxn>
              </a:cxnLst>
              <a:rect l="T9" t="T10" r="T11" b="T12"/>
              <a:pathLst>
                <a:path w="21571" h="21409" fill="none" extrusionOk="0">
                  <a:moveTo>
                    <a:pt x="2863" y="-1"/>
                  </a:moveTo>
                  <a:cubicBezTo>
                    <a:pt x="13172" y="1378"/>
                    <a:pt x="21035" y="9909"/>
                    <a:pt x="21571" y="20296"/>
                  </a:cubicBezTo>
                </a:path>
                <a:path w="21571" h="21409" stroke="0" extrusionOk="0">
                  <a:moveTo>
                    <a:pt x="2863" y="-1"/>
                  </a:moveTo>
                  <a:cubicBezTo>
                    <a:pt x="13172" y="1378"/>
                    <a:pt x="21035" y="9909"/>
                    <a:pt x="21571" y="20296"/>
                  </a:cubicBezTo>
                  <a:lnTo>
                    <a:pt x="0" y="21409"/>
                  </a:lnTo>
                  <a:lnTo>
                    <a:pt x="2863" y="-1"/>
                  </a:lnTo>
                  <a:close/>
                </a:path>
              </a:pathLst>
            </a:custGeom>
            <a:noFill/>
            <a:ln w="63500">
              <a:solidFill>
                <a:srgbClr val="0066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5562" name="Freeform 32">
              <a:extLst>
                <a:ext uri="{FF2B5EF4-FFF2-40B4-BE49-F238E27FC236}">
                  <a16:creationId xmlns:a16="http://schemas.microsoft.com/office/drawing/2014/main" id="{B511B016-CFD8-4CC0-BB11-68E0B573DC5C}"/>
                </a:ext>
              </a:extLst>
            </p:cNvPr>
            <p:cNvSpPr>
              <a:spLocks/>
            </p:cNvSpPr>
            <p:nvPr/>
          </p:nvSpPr>
          <p:spPr bwMode="auto">
            <a:xfrm>
              <a:off x="2960" y="100"/>
              <a:ext cx="1522" cy="1711"/>
            </a:xfrm>
            <a:custGeom>
              <a:avLst/>
              <a:gdLst>
                <a:gd name="T0" fmla="*/ 1774 w 1489"/>
                <a:gd name="T1" fmla="*/ 1678 h 1711"/>
                <a:gd name="T2" fmla="*/ 1666 w 1489"/>
                <a:gd name="T3" fmla="*/ 1226 h 1711"/>
                <a:gd name="T4" fmla="*/ 1382 w 1489"/>
                <a:gd name="T5" fmla="*/ 773 h 1711"/>
                <a:gd name="T6" fmla="*/ 1000 w 1489"/>
                <a:gd name="T7" fmla="*/ 428 h 1711"/>
                <a:gd name="T8" fmla="*/ 529 w 1489"/>
                <a:gd name="T9" fmla="*/ 172 h 1711"/>
                <a:gd name="T10" fmla="*/ 8 w 1489"/>
                <a:gd name="T11" fmla="*/ 0 h 1711"/>
                <a:gd name="T12" fmla="*/ 0 w 1489"/>
                <a:gd name="T13" fmla="*/ 90 h 1711"/>
                <a:gd name="T14" fmla="*/ 412 w 1489"/>
                <a:gd name="T15" fmla="*/ 230 h 1711"/>
                <a:gd name="T16" fmla="*/ 754 w 1489"/>
                <a:gd name="T17" fmla="*/ 403 h 1711"/>
                <a:gd name="T18" fmla="*/ 1118 w 1489"/>
                <a:gd name="T19" fmla="*/ 674 h 1711"/>
                <a:gd name="T20" fmla="*/ 1362 w 1489"/>
                <a:gd name="T21" fmla="*/ 987 h 1711"/>
                <a:gd name="T22" fmla="*/ 1568 w 1489"/>
                <a:gd name="T23" fmla="*/ 1349 h 1711"/>
                <a:gd name="T24" fmla="*/ 1656 w 1489"/>
                <a:gd name="T25" fmla="*/ 1711 h 1711"/>
                <a:gd name="T26" fmla="*/ 1774 w 1489"/>
                <a:gd name="T27" fmla="*/ 1678 h 17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1711"/>
                <a:gd name="T44" fmla="*/ 1489 w 1489"/>
                <a:gd name="T45" fmla="*/ 1711 h 17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9" h="1711">
                  <a:moveTo>
                    <a:pt x="1489" y="1678"/>
                  </a:moveTo>
                  <a:lnTo>
                    <a:pt x="1398" y="1226"/>
                  </a:lnTo>
                  <a:lnTo>
                    <a:pt x="1160" y="773"/>
                  </a:lnTo>
                  <a:lnTo>
                    <a:pt x="839" y="428"/>
                  </a:lnTo>
                  <a:lnTo>
                    <a:pt x="444" y="172"/>
                  </a:lnTo>
                  <a:lnTo>
                    <a:pt x="8" y="0"/>
                  </a:lnTo>
                  <a:lnTo>
                    <a:pt x="0" y="90"/>
                  </a:lnTo>
                  <a:lnTo>
                    <a:pt x="345" y="230"/>
                  </a:lnTo>
                  <a:lnTo>
                    <a:pt x="633" y="403"/>
                  </a:lnTo>
                  <a:lnTo>
                    <a:pt x="938" y="674"/>
                  </a:lnTo>
                  <a:lnTo>
                    <a:pt x="1143" y="987"/>
                  </a:lnTo>
                  <a:lnTo>
                    <a:pt x="1316" y="1349"/>
                  </a:lnTo>
                  <a:lnTo>
                    <a:pt x="1390" y="1711"/>
                  </a:lnTo>
                  <a:lnTo>
                    <a:pt x="1489" y="1678"/>
                  </a:lnTo>
                  <a:close/>
                </a:path>
              </a:pathLst>
            </a:custGeom>
            <a:gradFill rotWithShape="1">
              <a:gsLst>
                <a:gs pos="0">
                  <a:srgbClr val="0066FF"/>
                </a:gs>
                <a:gs pos="100000">
                  <a:srgbClr val="FF3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grpSp>
      <p:grpSp>
        <p:nvGrpSpPr>
          <p:cNvPr id="65546" name="Group 33">
            <a:extLst>
              <a:ext uri="{FF2B5EF4-FFF2-40B4-BE49-F238E27FC236}">
                <a16:creationId xmlns:a16="http://schemas.microsoft.com/office/drawing/2014/main" id="{F3B9175E-2380-4C5C-A027-02583712F68C}"/>
              </a:ext>
            </a:extLst>
          </p:cNvPr>
          <p:cNvGrpSpPr>
            <a:grpSpLocks/>
          </p:cNvGrpSpPr>
          <p:nvPr/>
        </p:nvGrpSpPr>
        <p:grpSpPr bwMode="auto">
          <a:xfrm rot="10800000" flipH="1">
            <a:off x="2484438" y="3611563"/>
            <a:ext cx="4964112" cy="2055812"/>
            <a:chOff x="608" y="798"/>
            <a:chExt cx="3127" cy="1295"/>
          </a:xfrm>
        </p:grpSpPr>
        <p:grpSp>
          <p:nvGrpSpPr>
            <p:cNvPr id="65550" name="Group 34">
              <a:extLst>
                <a:ext uri="{FF2B5EF4-FFF2-40B4-BE49-F238E27FC236}">
                  <a16:creationId xmlns:a16="http://schemas.microsoft.com/office/drawing/2014/main" id="{EBEFB5CB-788C-4A37-A0C0-260E8F739F5B}"/>
                </a:ext>
              </a:extLst>
            </p:cNvPr>
            <p:cNvGrpSpPr>
              <a:grpSpLocks/>
            </p:cNvGrpSpPr>
            <p:nvPr/>
          </p:nvGrpSpPr>
          <p:grpSpPr bwMode="auto">
            <a:xfrm>
              <a:off x="737" y="798"/>
              <a:ext cx="2998" cy="1276"/>
              <a:chOff x="737" y="798"/>
              <a:chExt cx="2998" cy="1276"/>
            </a:xfrm>
          </p:grpSpPr>
          <p:sp>
            <p:nvSpPr>
              <p:cNvPr id="65556" name="Line 35">
                <a:extLst>
                  <a:ext uri="{FF2B5EF4-FFF2-40B4-BE49-F238E27FC236}">
                    <a16:creationId xmlns:a16="http://schemas.microsoft.com/office/drawing/2014/main" id="{F2293794-DC73-40ED-A87E-B139BEC72A0B}"/>
                  </a:ext>
                </a:extLst>
              </p:cNvPr>
              <p:cNvSpPr>
                <a:spLocks noChangeShapeType="1"/>
              </p:cNvSpPr>
              <p:nvPr/>
            </p:nvSpPr>
            <p:spPr bwMode="auto">
              <a:xfrm flipH="1">
                <a:off x="2211" y="815"/>
                <a:ext cx="8" cy="1259"/>
              </a:xfrm>
              <a:prstGeom prst="line">
                <a:avLst/>
              </a:prstGeom>
              <a:noFill/>
              <a:ln w="25400">
                <a:solidFill>
                  <a:srgbClr val="FF0000"/>
                </a:solidFill>
                <a:prstDash val="sysDot"/>
                <a:round/>
                <a:headEnd type="arrow" w="lg" len="lg"/>
                <a:tailEnd type="none" w="lg" len="lg"/>
              </a:ln>
              <a:extLst>
                <a:ext uri="{909E8E84-426E-40DD-AFC4-6F175D3DCCD1}">
                  <a14:hiddenFill xmlns:a14="http://schemas.microsoft.com/office/drawing/2010/main">
                    <a:noFill/>
                  </a14:hiddenFill>
                </a:ext>
              </a:extLst>
            </p:spPr>
            <p:txBody>
              <a:bodyPr/>
              <a:lstStyle/>
              <a:p>
                <a:endParaRPr lang="en-US" sz="2800"/>
              </a:p>
            </p:txBody>
          </p:sp>
          <p:sp>
            <p:nvSpPr>
              <p:cNvPr id="65557" name="Arc 36">
                <a:extLst>
                  <a:ext uri="{FF2B5EF4-FFF2-40B4-BE49-F238E27FC236}">
                    <a16:creationId xmlns:a16="http://schemas.microsoft.com/office/drawing/2014/main" id="{AC6205D6-E661-474C-811E-F79C47421B70}"/>
                  </a:ext>
                </a:extLst>
              </p:cNvPr>
              <p:cNvSpPr>
                <a:spLocks/>
              </p:cNvSpPr>
              <p:nvPr/>
            </p:nvSpPr>
            <p:spPr bwMode="auto">
              <a:xfrm rot="-10236857" flipH="1" flipV="1">
                <a:off x="2457"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5558" name="Freeform 37">
                <a:extLst>
                  <a:ext uri="{FF2B5EF4-FFF2-40B4-BE49-F238E27FC236}">
                    <a16:creationId xmlns:a16="http://schemas.microsoft.com/office/drawing/2014/main" id="{7B01A295-64AF-42E5-A245-39DBB492A047}"/>
                  </a:ext>
                </a:extLst>
              </p:cNvPr>
              <p:cNvSpPr>
                <a:spLocks/>
              </p:cNvSpPr>
              <p:nvPr/>
            </p:nvSpPr>
            <p:spPr bwMode="auto">
              <a:xfrm rot="-383823">
                <a:off x="737"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59" name="Freeform 38">
                <a:extLst>
                  <a:ext uri="{FF2B5EF4-FFF2-40B4-BE49-F238E27FC236}">
                    <a16:creationId xmlns:a16="http://schemas.microsoft.com/office/drawing/2014/main" id="{4573BEA9-2D86-4F1E-BC20-029A0F7A0712}"/>
                  </a:ext>
                </a:extLst>
              </p:cNvPr>
              <p:cNvSpPr>
                <a:spLocks/>
              </p:cNvSpPr>
              <p:nvPr/>
            </p:nvSpPr>
            <p:spPr bwMode="auto">
              <a:xfrm>
                <a:off x="1446"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60" name="Freeform 39">
                <a:extLst>
                  <a:ext uri="{FF2B5EF4-FFF2-40B4-BE49-F238E27FC236}">
                    <a16:creationId xmlns:a16="http://schemas.microsoft.com/office/drawing/2014/main" id="{72254451-B66D-4A60-B79B-775F751DC893}"/>
                  </a:ext>
                </a:extLst>
              </p:cNvPr>
              <p:cNvSpPr>
                <a:spLocks/>
              </p:cNvSpPr>
              <p:nvPr/>
            </p:nvSpPr>
            <p:spPr bwMode="auto">
              <a:xfrm flipH="1">
                <a:off x="2406"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sp>
          <p:nvSpPr>
            <p:cNvPr id="65551" name="Freeform 40">
              <a:extLst>
                <a:ext uri="{FF2B5EF4-FFF2-40B4-BE49-F238E27FC236}">
                  <a16:creationId xmlns:a16="http://schemas.microsoft.com/office/drawing/2014/main" id="{B6094CF8-BE19-474D-B000-A58A45448A83}"/>
                </a:ext>
              </a:extLst>
            </p:cNvPr>
            <p:cNvSpPr>
              <a:spLocks/>
            </p:cNvSpPr>
            <p:nvPr/>
          </p:nvSpPr>
          <p:spPr bwMode="auto">
            <a:xfrm rot="10655366" flipH="1">
              <a:off x="1993" y="1755"/>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52" name="Freeform 41">
              <a:extLst>
                <a:ext uri="{FF2B5EF4-FFF2-40B4-BE49-F238E27FC236}">
                  <a16:creationId xmlns:a16="http://schemas.microsoft.com/office/drawing/2014/main" id="{34C80A36-7C3D-4815-A8C5-B1ABBD01CCA2}"/>
                </a:ext>
              </a:extLst>
            </p:cNvPr>
            <p:cNvSpPr>
              <a:spLocks/>
            </p:cNvSpPr>
            <p:nvPr/>
          </p:nvSpPr>
          <p:spPr bwMode="auto">
            <a:xfrm rot="11320322" flipH="1">
              <a:off x="1247" y="1706"/>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53" name="Freeform 42">
              <a:extLst>
                <a:ext uri="{FF2B5EF4-FFF2-40B4-BE49-F238E27FC236}">
                  <a16:creationId xmlns:a16="http://schemas.microsoft.com/office/drawing/2014/main" id="{5FD2A426-48D7-41B9-8148-42EF4EA1BBBB}"/>
                </a:ext>
              </a:extLst>
            </p:cNvPr>
            <p:cNvSpPr>
              <a:spLocks/>
            </p:cNvSpPr>
            <p:nvPr/>
          </p:nvSpPr>
          <p:spPr bwMode="auto">
            <a:xfrm rot="11163292" flipH="1">
              <a:off x="608" y="166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54" name="Freeform 43">
              <a:extLst>
                <a:ext uri="{FF2B5EF4-FFF2-40B4-BE49-F238E27FC236}">
                  <a16:creationId xmlns:a16="http://schemas.microsoft.com/office/drawing/2014/main" id="{337FFDE1-0B8A-48B5-BA67-F52412DA4265}"/>
                </a:ext>
              </a:extLst>
            </p:cNvPr>
            <p:cNvSpPr>
              <a:spLocks/>
            </p:cNvSpPr>
            <p:nvPr/>
          </p:nvSpPr>
          <p:spPr bwMode="auto">
            <a:xfrm rot="10028436" flipH="1">
              <a:off x="2761" y="172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55" name="Freeform 44">
              <a:extLst>
                <a:ext uri="{FF2B5EF4-FFF2-40B4-BE49-F238E27FC236}">
                  <a16:creationId xmlns:a16="http://schemas.microsoft.com/office/drawing/2014/main" id="{11B71EF3-3E26-41C5-8783-3EFB2FD826CB}"/>
                </a:ext>
              </a:extLst>
            </p:cNvPr>
            <p:cNvSpPr>
              <a:spLocks/>
            </p:cNvSpPr>
            <p:nvPr/>
          </p:nvSpPr>
          <p:spPr bwMode="auto">
            <a:xfrm rot="10854620" flipH="1">
              <a:off x="3438" y="163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sp>
        <p:nvSpPr>
          <p:cNvPr id="65547" name="Text Box 46">
            <a:extLst>
              <a:ext uri="{FF2B5EF4-FFF2-40B4-BE49-F238E27FC236}">
                <a16:creationId xmlns:a16="http://schemas.microsoft.com/office/drawing/2014/main" id="{878FD389-4935-4D4D-BCAE-1C9AC0C71FEC}"/>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5548" name="Text Box 47">
            <a:extLst>
              <a:ext uri="{FF2B5EF4-FFF2-40B4-BE49-F238E27FC236}">
                <a16:creationId xmlns:a16="http://schemas.microsoft.com/office/drawing/2014/main" id="{EDE38BF9-F5D0-4245-8AC6-C02B680C3429}"/>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sp>
        <p:nvSpPr>
          <p:cNvPr id="65549" name="Text Box 48">
            <a:extLst>
              <a:ext uri="{FF2B5EF4-FFF2-40B4-BE49-F238E27FC236}">
                <a16:creationId xmlns:a16="http://schemas.microsoft.com/office/drawing/2014/main" id="{F312F5C2-E4D6-4C45-A617-C5014492A9B4}"/>
              </a:ext>
            </a:extLst>
          </p:cNvPr>
          <p:cNvSpPr txBox="1">
            <a:spLocks noChangeArrowheads="1"/>
          </p:cNvSpPr>
          <p:nvPr/>
        </p:nvSpPr>
        <p:spPr bwMode="auto">
          <a:xfrm>
            <a:off x="6816725" y="188913"/>
            <a:ext cx="3644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en-US" altLang="cs-CZ" sz="3200" dirty="0">
                <a:latin typeface="Arial" panose="020B0604020202020204" pitchFamily="34" charset="0"/>
              </a:rPr>
              <a:t>Coriolis</a:t>
            </a:r>
            <a:r>
              <a:rPr lang="cs-CZ" altLang="cs-CZ" sz="3200" dirty="0">
                <a:latin typeface="Arial" panose="020B0604020202020204" pitchFamily="34" charset="0"/>
              </a:rPr>
              <a:t>ova síla</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1967448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a:extLst>
              <a:ext uri="{FF2B5EF4-FFF2-40B4-BE49-F238E27FC236}">
                <a16:creationId xmlns:a16="http://schemas.microsoft.com/office/drawing/2014/main" id="{E2785A60-1123-48D8-AD95-E365157C6A25}"/>
              </a:ext>
            </a:extLst>
          </p:cNvPr>
          <p:cNvGrpSpPr>
            <a:grpSpLocks/>
          </p:cNvGrpSpPr>
          <p:nvPr/>
        </p:nvGrpSpPr>
        <p:grpSpPr bwMode="auto">
          <a:xfrm>
            <a:off x="2474913" y="908051"/>
            <a:ext cx="5141912" cy="5141913"/>
            <a:chOff x="192" y="288"/>
            <a:chExt cx="3744" cy="3744"/>
          </a:xfrm>
        </p:grpSpPr>
        <p:sp>
          <p:nvSpPr>
            <p:cNvPr id="66598" name="Oval 3">
              <a:extLst>
                <a:ext uri="{FF2B5EF4-FFF2-40B4-BE49-F238E27FC236}">
                  <a16:creationId xmlns:a16="http://schemas.microsoft.com/office/drawing/2014/main" id="{9BBAA1D0-2604-48A9-A591-D63C323FA468}"/>
                </a:ext>
              </a:extLst>
            </p:cNvPr>
            <p:cNvSpPr>
              <a:spLocks noChangeArrowheads="1"/>
            </p:cNvSpPr>
            <p:nvPr/>
          </p:nvSpPr>
          <p:spPr bwMode="auto">
            <a:xfrm>
              <a:off x="192" y="288"/>
              <a:ext cx="3744" cy="374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99" name="Line 4">
              <a:extLst>
                <a:ext uri="{FF2B5EF4-FFF2-40B4-BE49-F238E27FC236}">
                  <a16:creationId xmlns:a16="http://schemas.microsoft.com/office/drawing/2014/main" id="{A074850A-1C00-495A-BDF9-A31795BF8BB5}"/>
                </a:ext>
              </a:extLst>
            </p:cNvPr>
            <p:cNvSpPr>
              <a:spLocks noChangeShapeType="1"/>
            </p:cNvSpPr>
            <p:nvPr/>
          </p:nvSpPr>
          <p:spPr bwMode="auto">
            <a:xfrm>
              <a:off x="192" y="2160"/>
              <a:ext cx="3744"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66563" name="Line 6">
            <a:extLst>
              <a:ext uri="{FF2B5EF4-FFF2-40B4-BE49-F238E27FC236}">
                <a16:creationId xmlns:a16="http://schemas.microsoft.com/office/drawing/2014/main" id="{F5EF6ACB-6EF7-42AB-8223-AE0C50519088}"/>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6564" name="Group 8">
            <a:extLst>
              <a:ext uri="{FF2B5EF4-FFF2-40B4-BE49-F238E27FC236}">
                <a16:creationId xmlns:a16="http://schemas.microsoft.com/office/drawing/2014/main" id="{4384BF13-3688-4145-BC67-9E5CAF29B9A6}"/>
              </a:ext>
            </a:extLst>
          </p:cNvPr>
          <p:cNvGrpSpPr>
            <a:grpSpLocks/>
          </p:cNvGrpSpPr>
          <p:nvPr/>
        </p:nvGrpSpPr>
        <p:grpSpPr bwMode="auto">
          <a:xfrm rot="5400000">
            <a:off x="4645025" y="134938"/>
            <a:ext cx="750888" cy="722312"/>
            <a:chOff x="3791" y="1844"/>
            <a:chExt cx="650" cy="625"/>
          </a:xfrm>
        </p:grpSpPr>
        <p:sp>
          <p:nvSpPr>
            <p:cNvPr id="66595" name="AutoShape 9">
              <a:extLst>
                <a:ext uri="{FF2B5EF4-FFF2-40B4-BE49-F238E27FC236}">
                  <a16:creationId xmlns:a16="http://schemas.microsoft.com/office/drawing/2014/main" id="{3B6E826F-7EC5-4E36-ADA6-6DC754D2954F}"/>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96" name="AutoShape 10">
              <a:extLst>
                <a:ext uri="{FF2B5EF4-FFF2-40B4-BE49-F238E27FC236}">
                  <a16:creationId xmlns:a16="http://schemas.microsoft.com/office/drawing/2014/main" id="{113FA891-28CC-4D90-8D47-DA7697A781CB}"/>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97" name="AutoShape 11">
              <a:extLst>
                <a:ext uri="{FF2B5EF4-FFF2-40B4-BE49-F238E27FC236}">
                  <a16:creationId xmlns:a16="http://schemas.microsoft.com/office/drawing/2014/main" id="{11467AFD-C2E1-48B5-9B1D-4EF6530FFC07}"/>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sp>
        <p:nvSpPr>
          <p:cNvPr id="66565" name="AutoShape 12">
            <a:extLst>
              <a:ext uri="{FF2B5EF4-FFF2-40B4-BE49-F238E27FC236}">
                <a16:creationId xmlns:a16="http://schemas.microsoft.com/office/drawing/2014/main" id="{5B41E08A-2D66-443B-B8C6-98EB7CCE8D8B}"/>
              </a:ext>
            </a:extLst>
          </p:cNvPr>
          <p:cNvSpPr>
            <a:spLocks noChangeArrowheads="1"/>
          </p:cNvSpPr>
          <p:nvPr/>
        </p:nvSpPr>
        <p:spPr bwMode="auto">
          <a:xfrm>
            <a:off x="7812089" y="3400425"/>
            <a:ext cx="865187" cy="173038"/>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66" name="AutoShape 13">
            <a:extLst>
              <a:ext uri="{FF2B5EF4-FFF2-40B4-BE49-F238E27FC236}">
                <a16:creationId xmlns:a16="http://schemas.microsoft.com/office/drawing/2014/main" id="{3F595C0E-3B2F-4609-B073-C22C0F4F8317}"/>
              </a:ext>
            </a:extLst>
          </p:cNvPr>
          <p:cNvSpPr>
            <a:spLocks noChangeArrowheads="1"/>
          </p:cNvSpPr>
          <p:nvPr/>
        </p:nvSpPr>
        <p:spPr bwMode="auto">
          <a:xfrm>
            <a:off x="7810500" y="3665539"/>
            <a:ext cx="865188" cy="173037"/>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67" name="Rectangle 14">
            <a:extLst>
              <a:ext uri="{FF2B5EF4-FFF2-40B4-BE49-F238E27FC236}">
                <a16:creationId xmlns:a16="http://schemas.microsoft.com/office/drawing/2014/main" id="{C2FA8777-BB02-4615-9FA7-90C87A45B595}"/>
              </a:ext>
            </a:extLst>
          </p:cNvPr>
          <p:cNvSpPr>
            <a:spLocks noChangeArrowheads="1"/>
          </p:cNvSpPr>
          <p:nvPr/>
        </p:nvSpPr>
        <p:spPr bwMode="auto">
          <a:xfrm>
            <a:off x="7104064" y="188913"/>
            <a:ext cx="35639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en-US" altLang="cs-CZ" sz="3200" dirty="0">
                <a:latin typeface="Arial" panose="020B0604020202020204" pitchFamily="34" charset="0"/>
              </a:rPr>
              <a:t>3 </a:t>
            </a:r>
            <a:r>
              <a:rPr lang="cs-CZ" altLang="cs-CZ" sz="3200" dirty="0">
                <a:latin typeface="Arial" panose="020B0604020202020204" pitchFamily="34" charset="0"/>
              </a:rPr>
              <a:t>cirkulační buňky</a:t>
            </a:r>
            <a:endParaRPr lang="en-US" altLang="cs-CZ" sz="3200" dirty="0">
              <a:latin typeface="Arial" panose="020B0604020202020204" pitchFamily="34" charset="0"/>
            </a:endParaRPr>
          </a:p>
        </p:txBody>
      </p:sp>
      <p:sp>
        <p:nvSpPr>
          <p:cNvPr id="66568" name="Freeform 15">
            <a:extLst>
              <a:ext uri="{FF2B5EF4-FFF2-40B4-BE49-F238E27FC236}">
                <a16:creationId xmlns:a16="http://schemas.microsoft.com/office/drawing/2014/main" id="{B5C76BD6-5319-446C-BD0A-A897DA641890}"/>
              </a:ext>
            </a:extLst>
          </p:cNvPr>
          <p:cNvSpPr>
            <a:spLocks/>
          </p:cNvSpPr>
          <p:nvPr/>
        </p:nvSpPr>
        <p:spPr bwMode="auto">
          <a:xfrm rot="10944634" flipH="1" flipV="1">
            <a:off x="4787900" y="264318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69" name="Freeform 16">
            <a:extLst>
              <a:ext uri="{FF2B5EF4-FFF2-40B4-BE49-F238E27FC236}">
                <a16:creationId xmlns:a16="http://schemas.microsoft.com/office/drawing/2014/main" id="{AA34ED93-3616-4239-83B1-511DFEB83F0B}"/>
              </a:ext>
            </a:extLst>
          </p:cNvPr>
          <p:cNvSpPr>
            <a:spLocks/>
          </p:cNvSpPr>
          <p:nvPr/>
        </p:nvSpPr>
        <p:spPr bwMode="auto">
          <a:xfrm rot="10279678" flipH="1" flipV="1">
            <a:off x="3690939" y="2660651"/>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0" name="Freeform 17">
            <a:extLst>
              <a:ext uri="{FF2B5EF4-FFF2-40B4-BE49-F238E27FC236}">
                <a16:creationId xmlns:a16="http://schemas.microsoft.com/office/drawing/2014/main" id="{2B730E97-AC3C-4AEE-B291-F5E5306FC007}"/>
              </a:ext>
            </a:extLst>
          </p:cNvPr>
          <p:cNvSpPr>
            <a:spLocks/>
          </p:cNvSpPr>
          <p:nvPr/>
        </p:nvSpPr>
        <p:spPr bwMode="auto">
          <a:xfrm rot="10436708" flipH="1" flipV="1">
            <a:off x="2705100" y="2654301"/>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1" name="Freeform 18">
            <a:extLst>
              <a:ext uri="{FF2B5EF4-FFF2-40B4-BE49-F238E27FC236}">
                <a16:creationId xmlns:a16="http://schemas.microsoft.com/office/drawing/2014/main" id="{8106AC35-4B07-46AE-A31E-EC7915E7930B}"/>
              </a:ext>
            </a:extLst>
          </p:cNvPr>
          <p:cNvSpPr>
            <a:spLocks/>
          </p:cNvSpPr>
          <p:nvPr/>
        </p:nvSpPr>
        <p:spPr bwMode="auto">
          <a:xfrm rot="11571564" flipH="1" flipV="1">
            <a:off x="5919789" y="2670176"/>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2" name="Freeform 19">
            <a:extLst>
              <a:ext uri="{FF2B5EF4-FFF2-40B4-BE49-F238E27FC236}">
                <a16:creationId xmlns:a16="http://schemas.microsoft.com/office/drawing/2014/main" id="{D9BCE595-BB04-4A6A-92E7-BB40AF7715D2}"/>
              </a:ext>
            </a:extLst>
          </p:cNvPr>
          <p:cNvSpPr>
            <a:spLocks/>
          </p:cNvSpPr>
          <p:nvPr/>
        </p:nvSpPr>
        <p:spPr bwMode="auto">
          <a:xfrm rot="10745380" flipH="1" flipV="1">
            <a:off x="6762750" y="2638426"/>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3" name="Freeform 20">
            <a:extLst>
              <a:ext uri="{FF2B5EF4-FFF2-40B4-BE49-F238E27FC236}">
                <a16:creationId xmlns:a16="http://schemas.microsoft.com/office/drawing/2014/main" id="{484C727C-5C3A-42D4-85F3-FB636E9D428D}"/>
              </a:ext>
            </a:extLst>
          </p:cNvPr>
          <p:cNvSpPr>
            <a:spLocks/>
          </p:cNvSpPr>
          <p:nvPr/>
        </p:nvSpPr>
        <p:spPr bwMode="auto">
          <a:xfrm rot="21259158" flipH="1" flipV="1">
            <a:off x="4318000" y="1765301"/>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4" name="Freeform 21">
            <a:extLst>
              <a:ext uri="{FF2B5EF4-FFF2-40B4-BE49-F238E27FC236}">
                <a16:creationId xmlns:a16="http://schemas.microsoft.com/office/drawing/2014/main" id="{95984ED7-2ECE-46B4-A167-F0ABFF30AE99}"/>
              </a:ext>
            </a:extLst>
          </p:cNvPr>
          <p:cNvSpPr>
            <a:spLocks/>
          </p:cNvSpPr>
          <p:nvPr/>
        </p:nvSpPr>
        <p:spPr bwMode="auto">
          <a:xfrm rot="20594202" flipH="1" flipV="1">
            <a:off x="3292475" y="181133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5" name="Freeform 22">
            <a:extLst>
              <a:ext uri="{FF2B5EF4-FFF2-40B4-BE49-F238E27FC236}">
                <a16:creationId xmlns:a16="http://schemas.microsoft.com/office/drawing/2014/main" id="{384C59F4-E524-4E47-BC31-99B5D3B5D096}"/>
              </a:ext>
            </a:extLst>
          </p:cNvPr>
          <p:cNvSpPr>
            <a:spLocks/>
          </p:cNvSpPr>
          <p:nvPr/>
        </p:nvSpPr>
        <p:spPr bwMode="auto">
          <a:xfrm rot="215273" flipH="1" flipV="1">
            <a:off x="5332414" y="182086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6" name="Freeform 23">
            <a:extLst>
              <a:ext uri="{FF2B5EF4-FFF2-40B4-BE49-F238E27FC236}">
                <a16:creationId xmlns:a16="http://schemas.microsoft.com/office/drawing/2014/main" id="{1CA2E839-6374-419F-AD12-D86B84C47D15}"/>
              </a:ext>
            </a:extLst>
          </p:cNvPr>
          <p:cNvSpPr>
            <a:spLocks/>
          </p:cNvSpPr>
          <p:nvPr/>
        </p:nvSpPr>
        <p:spPr bwMode="auto">
          <a:xfrm rot="21059904" flipH="1" flipV="1">
            <a:off x="6335714" y="183356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7" name="Freeform 24">
            <a:extLst>
              <a:ext uri="{FF2B5EF4-FFF2-40B4-BE49-F238E27FC236}">
                <a16:creationId xmlns:a16="http://schemas.microsoft.com/office/drawing/2014/main" id="{5A6EDBB7-B2A2-48AC-B86F-04AE1574CEBF}"/>
              </a:ext>
            </a:extLst>
          </p:cNvPr>
          <p:cNvSpPr>
            <a:spLocks/>
          </p:cNvSpPr>
          <p:nvPr/>
        </p:nvSpPr>
        <p:spPr bwMode="auto">
          <a:xfrm rot="10944634" flipH="1" flipV="1">
            <a:off x="4664075" y="1027114"/>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8" name="Freeform 25">
            <a:extLst>
              <a:ext uri="{FF2B5EF4-FFF2-40B4-BE49-F238E27FC236}">
                <a16:creationId xmlns:a16="http://schemas.microsoft.com/office/drawing/2014/main" id="{11FDC946-8DA8-4A4B-ACF7-5C23C90072E2}"/>
              </a:ext>
            </a:extLst>
          </p:cNvPr>
          <p:cNvSpPr>
            <a:spLocks/>
          </p:cNvSpPr>
          <p:nvPr/>
        </p:nvSpPr>
        <p:spPr bwMode="auto">
          <a:xfrm rot="11830436" flipH="1" flipV="1">
            <a:off x="3957639" y="1057276"/>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9" name="Freeform 26">
            <a:extLst>
              <a:ext uri="{FF2B5EF4-FFF2-40B4-BE49-F238E27FC236}">
                <a16:creationId xmlns:a16="http://schemas.microsoft.com/office/drawing/2014/main" id="{72383101-0047-4BE2-A016-79A240C297CB}"/>
              </a:ext>
            </a:extLst>
          </p:cNvPr>
          <p:cNvSpPr>
            <a:spLocks/>
          </p:cNvSpPr>
          <p:nvPr/>
        </p:nvSpPr>
        <p:spPr bwMode="auto">
          <a:xfrm rot="8332593" flipH="1" flipV="1">
            <a:off x="5497514" y="1055689"/>
            <a:ext cx="287337" cy="4476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80" name="AutoShape 27">
            <a:extLst>
              <a:ext uri="{FF2B5EF4-FFF2-40B4-BE49-F238E27FC236}">
                <a16:creationId xmlns:a16="http://schemas.microsoft.com/office/drawing/2014/main" id="{24440400-7B7E-4293-A1B9-2335D8D29069}"/>
              </a:ext>
            </a:extLst>
          </p:cNvPr>
          <p:cNvSpPr>
            <a:spLocks noChangeArrowheads="1"/>
          </p:cNvSpPr>
          <p:nvPr/>
        </p:nvSpPr>
        <p:spPr bwMode="auto">
          <a:xfrm rot="18511348">
            <a:off x="6678613" y="1101725"/>
            <a:ext cx="747712" cy="173038"/>
          </a:xfrm>
          <a:prstGeom prst="rightArrow">
            <a:avLst>
              <a:gd name="adj1" fmla="val 50000"/>
              <a:gd name="adj2" fmla="val 10802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81" name="Line 28">
            <a:extLst>
              <a:ext uri="{FF2B5EF4-FFF2-40B4-BE49-F238E27FC236}">
                <a16:creationId xmlns:a16="http://schemas.microsoft.com/office/drawing/2014/main" id="{2074B62E-19FA-4941-978C-A4BD23C2C076}"/>
              </a:ext>
            </a:extLst>
          </p:cNvPr>
          <p:cNvSpPr>
            <a:spLocks noChangeShapeType="1"/>
          </p:cNvSpPr>
          <p:nvPr/>
        </p:nvSpPr>
        <p:spPr bwMode="auto">
          <a:xfrm>
            <a:off x="2690814" y="2460625"/>
            <a:ext cx="4732337"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6582" name="Line 29">
            <a:extLst>
              <a:ext uri="{FF2B5EF4-FFF2-40B4-BE49-F238E27FC236}">
                <a16:creationId xmlns:a16="http://schemas.microsoft.com/office/drawing/2014/main" id="{1C2CC58D-D25D-4476-8DA3-E0FA5EEA65CD}"/>
              </a:ext>
            </a:extLst>
          </p:cNvPr>
          <p:cNvSpPr>
            <a:spLocks noChangeShapeType="1"/>
          </p:cNvSpPr>
          <p:nvPr/>
        </p:nvSpPr>
        <p:spPr bwMode="auto">
          <a:xfrm>
            <a:off x="3314700" y="1604963"/>
            <a:ext cx="3468688"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6583" name="Freeform 30">
            <a:extLst>
              <a:ext uri="{FF2B5EF4-FFF2-40B4-BE49-F238E27FC236}">
                <a16:creationId xmlns:a16="http://schemas.microsoft.com/office/drawing/2014/main" id="{CD921DC8-4D61-45E2-B9E2-5CB01B3E4364}"/>
              </a:ext>
            </a:extLst>
          </p:cNvPr>
          <p:cNvSpPr>
            <a:spLocks/>
          </p:cNvSpPr>
          <p:nvPr/>
        </p:nvSpPr>
        <p:spPr bwMode="auto">
          <a:xfrm>
            <a:off x="7626351" y="2365375"/>
            <a:ext cx="982663" cy="979488"/>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84" name="AutoShape 31">
            <a:extLst>
              <a:ext uri="{FF2B5EF4-FFF2-40B4-BE49-F238E27FC236}">
                <a16:creationId xmlns:a16="http://schemas.microsoft.com/office/drawing/2014/main" id="{69B0F821-6D66-4CAD-A47F-EA02EFBE7428}"/>
              </a:ext>
            </a:extLst>
          </p:cNvPr>
          <p:cNvSpPr>
            <a:spLocks noChangeArrowheads="1"/>
          </p:cNvSpPr>
          <p:nvPr/>
        </p:nvSpPr>
        <p:spPr bwMode="auto">
          <a:xfrm rot="9122131">
            <a:off x="7481888" y="2184400"/>
            <a:ext cx="747712" cy="173038"/>
          </a:xfrm>
          <a:prstGeom prst="rightArrow">
            <a:avLst>
              <a:gd name="adj1" fmla="val 50000"/>
              <a:gd name="adj2" fmla="val 108027"/>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85" name="Freeform 32">
            <a:extLst>
              <a:ext uri="{FF2B5EF4-FFF2-40B4-BE49-F238E27FC236}">
                <a16:creationId xmlns:a16="http://schemas.microsoft.com/office/drawing/2014/main" id="{E8E8AF00-8D8D-4079-A2A8-B3278C9929DC}"/>
              </a:ext>
            </a:extLst>
          </p:cNvPr>
          <p:cNvSpPr>
            <a:spLocks/>
          </p:cNvSpPr>
          <p:nvPr/>
        </p:nvSpPr>
        <p:spPr bwMode="auto">
          <a:xfrm rot="20561265">
            <a:off x="7067551" y="1154114"/>
            <a:ext cx="982663" cy="979487"/>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86" name="Freeform 33">
            <a:extLst>
              <a:ext uri="{FF2B5EF4-FFF2-40B4-BE49-F238E27FC236}">
                <a16:creationId xmlns:a16="http://schemas.microsoft.com/office/drawing/2014/main" id="{B666CD97-2FA0-457F-A8D9-F037B788C543}"/>
              </a:ext>
            </a:extLst>
          </p:cNvPr>
          <p:cNvSpPr>
            <a:spLocks/>
          </p:cNvSpPr>
          <p:nvPr/>
        </p:nvSpPr>
        <p:spPr bwMode="auto">
          <a:xfrm rot="18918793">
            <a:off x="5834064" y="185739"/>
            <a:ext cx="796925" cy="1106487"/>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87" name="Line 34">
            <a:extLst>
              <a:ext uri="{FF2B5EF4-FFF2-40B4-BE49-F238E27FC236}">
                <a16:creationId xmlns:a16="http://schemas.microsoft.com/office/drawing/2014/main" id="{07BF3DA9-AD9C-4B4B-BA4D-B51055B7CC98}"/>
              </a:ext>
            </a:extLst>
          </p:cNvPr>
          <p:cNvSpPr>
            <a:spLocks noChangeShapeType="1"/>
          </p:cNvSpPr>
          <p:nvPr/>
        </p:nvSpPr>
        <p:spPr bwMode="auto">
          <a:xfrm>
            <a:off x="7707314" y="2859089"/>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88" name="Line 35">
            <a:extLst>
              <a:ext uri="{FF2B5EF4-FFF2-40B4-BE49-F238E27FC236}">
                <a16:creationId xmlns:a16="http://schemas.microsoft.com/office/drawing/2014/main" id="{D6880A77-DAFC-400D-BAB4-F1DE30897C3E}"/>
              </a:ext>
            </a:extLst>
          </p:cNvPr>
          <p:cNvSpPr>
            <a:spLocks noChangeShapeType="1"/>
          </p:cNvSpPr>
          <p:nvPr/>
        </p:nvSpPr>
        <p:spPr bwMode="auto">
          <a:xfrm rot="11357471">
            <a:off x="8424864" y="25908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89" name="Line 36">
            <a:extLst>
              <a:ext uri="{FF2B5EF4-FFF2-40B4-BE49-F238E27FC236}">
                <a16:creationId xmlns:a16="http://schemas.microsoft.com/office/drawing/2014/main" id="{0F1ECF50-A7EC-441A-B8EA-27D9B45A9957}"/>
              </a:ext>
            </a:extLst>
          </p:cNvPr>
          <p:cNvSpPr>
            <a:spLocks noChangeShapeType="1"/>
          </p:cNvSpPr>
          <p:nvPr/>
        </p:nvSpPr>
        <p:spPr bwMode="auto">
          <a:xfrm rot="10486009">
            <a:off x="7207250" y="1733550"/>
            <a:ext cx="115888"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90" name="Line 37">
            <a:extLst>
              <a:ext uri="{FF2B5EF4-FFF2-40B4-BE49-F238E27FC236}">
                <a16:creationId xmlns:a16="http://schemas.microsoft.com/office/drawing/2014/main" id="{258553EB-36AE-42F0-8838-0A2F20F46B2C}"/>
              </a:ext>
            </a:extLst>
          </p:cNvPr>
          <p:cNvSpPr>
            <a:spLocks noChangeShapeType="1"/>
          </p:cNvSpPr>
          <p:nvPr/>
        </p:nvSpPr>
        <p:spPr bwMode="auto">
          <a:xfrm>
            <a:off x="7786689" y="12700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91" name="Line 38">
            <a:extLst>
              <a:ext uri="{FF2B5EF4-FFF2-40B4-BE49-F238E27FC236}">
                <a16:creationId xmlns:a16="http://schemas.microsoft.com/office/drawing/2014/main" id="{8513654B-2301-4454-9131-B7589991FAB1}"/>
              </a:ext>
            </a:extLst>
          </p:cNvPr>
          <p:cNvSpPr>
            <a:spLocks noChangeShapeType="1"/>
          </p:cNvSpPr>
          <p:nvPr/>
        </p:nvSpPr>
        <p:spPr bwMode="auto">
          <a:xfrm rot="19372719">
            <a:off x="6030914" y="8636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92" name="Line 39">
            <a:extLst>
              <a:ext uri="{FF2B5EF4-FFF2-40B4-BE49-F238E27FC236}">
                <a16:creationId xmlns:a16="http://schemas.microsoft.com/office/drawing/2014/main" id="{A3D2631E-39C0-4352-984F-F319D0793967}"/>
              </a:ext>
            </a:extLst>
          </p:cNvPr>
          <p:cNvSpPr>
            <a:spLocks noChangeShapeType="1"/>
          </p:cNvSpPr>
          <p:nvPr/>
        </p:nvSpPr>
        <p:spPr bwMode="auto">
          <a:xfrm rot="9059078">
            <a:off x="6307139" y="31115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93" name="Text Box 40">
            <a:extLst>
              <a:ext uri="{FF2B5EF4-FFF2-40B4-BE49-F238E27FC236}">
                <a16:creationId xmlns:a16="http://schemas.microsoft.com/office/drawing/2014/main" id="{C425F2E7-2C25-465A-B665-6893268F9FCD}"/>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6594" name="Text Box 41">
            <a:extLst>
              <a:ext uri="{FF2B5EF4-FFF2-40B4-BE49-F238E27FC236}">
                <a16:creationId xmlns:a16="http://schemas.microsoft.com/office/drawing/2014/main" id="{D5DE1B52-A85D-47E2-AB21-DCA9A140976D}"/>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spTree>
    <p:extLst>
      <p:ext uri="{BB962C8B-B14F-4D97-AF65-F5344CB8AC3E}">
        <p14:creationId xmlns:p14="http://schemas.microsoft.com/office/powerpoint/2010/main" val="2629947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a:extLst>
              <a:ext uri="{FF2B5EF4-FFF2-40B4-BE49-F238E27FC236}">
                <a16:creationId xmlns:a16="http://schemas.microsoft.com/office/drawing/2014/main" id="{7BF27583-47D9-4D0A-A76A-06031DAC5F9D}"/>
              </a:ext>
            </a:extLst>
          </p:cNvPr>
          <p:cNvGrpSpPr>
            <a:grpSpLocks/>
          </p:cNvGrpSpPr>
          <p:nvPr/>
        </p:nvGrpSpPr>
        <p:grpSpPr bwMode="auto">
          <a:xfrm>
            <a:off x="2474913" y="908051"/>
            <a:ext cx="5141912" cy="5141913"/>
            <a:chOff x="192" y="288"/>
            <a:chExt cx="3744" cy="3744"/>
          </a:xfrm>
        </p:grpSpPr>
        <p:sp>
          <p:nvSpPr>
            <p:cNvPr id="67671" name="Oval 3">
              <a:extLst>
                <a:ext uri="{FF2B5EF4-FFF2-40B4-BE49-F238E27FC236}">
                  <a16:creationId xmlns:a16="http://schemas.microsoft.com/office/drawing/2014/main" id="{425F4451-0E99-47A2-B94B-A222FFCE7980}"/>
                </a:ext>
              </a:extLst>
            </p:cNvPr>
            <p:cNvSpPr>
              <a:spLocks noChangeArrowheads="1"/>
            </p:cNvSpPr>
            <p:nvPr/>
          </p:nvSpPr>
          <p:spPr bwMode="auto">
            <a:xfrm>
              <a:off x="192" y="288"/>
              <a:ext cx="3744" cy="374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72" name="Line 4">
              <a:extLst>
                <a:ext uri="{FF2B5EF4-FFF2-40B4-BE49-F238E27FC236}">
                  <a16:creationId xmlns:a16="http://schemas.microsoft.com/office/drawing/2014/main" id="{64AA713C-A8CD-41D1-BCD0-04383170C13E}"/>
                </a:ext>
              </a:extLst>
            </p:cNvPr>
            <p:cNvSpPr>
              <a:spLocks noChangeShapeType="1"/>
            </p:cNvSpPr>
            <p:nvPr/>
          </p:nvSpPr>
          <p:spPr bwMode="auto">
            <a:xfrm>
              <a:off x="192" y="2160"/>
              <a:ext cx="3744"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grpSp>
        <p:nvGrpSpPr>
          <p:cNvPr id="67587" name="Group 7">
            <a:extLst>
              <a:ext uri="{FF2B5EF4-FFF2-40B4-BE49-F238E27FC236}">
                <a16:creationId xmlns:a16="http://schemas.microsoft.com/office/drawing/2014/main" id="{5770CB86-8492-4159-AEB3-5F2A720B3DB0}"/>
              </a:ext>
            </a:extLst>
          </p:cNvPr>
          <p:cNvGrpSpPr>
            <a:grpSpLocks/>
          </p:cNvGrpSpPr>
          <p:nvPr/>
        </p:nvGrpSpPr>
        <p:grpSpPr bwMode="auto">
          <a:xfrm rot="5400000">
            <a:off x="4645025" y="134938"/>
            <a:ext cx="750888" cy="722312"/>
            <a:chOff x="3791" y="1844"/>
            <a:chExt cx="650" cy="625"/>
          </a:xfrm>
        </p:grpSpPr>
        <p:sp>
          <p:nvSpPr>
            <p:cNvPr id="67668" name="AutoShape 8">
              <a:extLst>
                <a:ext uri="{FF2B5EF4-FFF2-40B4-BE49-F238E27FC236}">
                  <a16:creationId xmlns:a16="http://schemas.microsoft.com/office/drawing/2014/main" id="{C30B7120-6584-477D-8F0C-B817BCA9B0B7}"/>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69" name="AutoShape 9">
              <a:extLst>
                <a:ext uri="{FF2B5EF4-FFF2-40B4-BE49-F238E27FC236}">
                  <a16:creationId xmlns:a16="http://schemas.microsoft.com/office/drawing/2014/main" id="{1D3D30D5-A1AC-44FC-8EDF-C489632F84DA}"/>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70" name="AutoShape 10">
              <a:extLst>
                <a:ext uri="{FF2B5EF4-FFF2-40B4-BE49-F238E27FC236}">
                  <a16:creationId xmlns:a16="http://schemas.microsoft.com/office/drawing/2014/main" id="{BA1D8FD8-8F95-438F-A61D-31810D289A6E}"/>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sp>
        <p:nvSpPr>
          <p:cNvPr id="67588" name="AutoShape 11">
            <a:extLst>
              <a:ext uri="{FF2B5EF4-FFF2-40B4-BE49-F238E27FC236}">
                <a16:creationId xmlns:a16="http://schemas.microsoft.com/office/drawing/2014/main" id="{D6E6542B-FB96-4970-95CD-F966BDD36D1F}"/>
              </a:ext>
            </a:extLst>
          </p:cNvPr>
          <p:cNvSpPr>
            <a:spLocks noChangeArrowheads="1"/>
          </p:cNvSpPr>
          <p:nvPr/>
        </p:nvSpPr>
        <p:spPr bwMode="auto">
          <a:xfrm>
            <a:off x="7812089" y="3400425"/>
            <a:ext cx="865187" cy="173038"/>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589" name="Freeform 13">
            <a:extLst>
              <a:ext uri="{FF2B5EF4-FFF2-40B4-BE49-F238E27FC236}">
                <a16:creationId xmlns:a16="http://schemas.microsoft.com/office/drawing/2014/main" id="{9F015E56-D322-49E4-96B8-AACA0BC8D1F2}"/>
              </a:ext>
            </a:extLst>
          </p:cNvPr>
          <p:cNvSpPr>
            <a:spLocks/>
          </p:cNvSpPr>
          <p:nvPr/>
        </p:nvSpPr>
        <p:spPr bwMode="auto">
          <a:xfrm rot="10944634" flipH="1" flipV="1">
            <a:off x="4787900" y="264318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0" name="Freeform 14">
            <a:extLst>
              <a:ext uri="{FF2B5EF4-FFF2-40B4-BE49-F238E27FC236}">
                <a16:creationId xmlns:a16="http://schemas.microsoft.com/office/drawing/2014/main" id="{5570397F-7F6C-4038-B57B-38E822A28F53}"/>
              </a:ext>
            </a:extLst>
          </p:cNvPr>
          <p:cNvSpPr>
            <a:spLocks/>
          </p:cNvSpPr>
          <p:nvPr/>
        </p:nvSpPr>
        <p:spPr bwMode="auto">
          <a:xfrm rot="10279678" flipH="1" flipV="1">
            <a:off x="3690939" y="2660651"/>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1" name="Freeform 15">
            <a:extLst>
              <a:ext uri="{FF2B5EF4-FFF2-40B4-BE49-F238E27FC236}">
                <a16:creationId xmlns:a16="http://schemas.microsoft.com/office/drawing/2014/main" id="{1C8B62B3-A527-4066-A42A-62C99187555F}"/>
              </a:ext>
            </a:extLst>
          </p:cNvPr>
          <p:cNvSpPr>
            <a:spLocks/>
          </p:cNvSpPr>
          <p:nvPr/>
        </p:nvSpPr>
        <p:spPr bwMode="auto">
          <a:xfrm rot="10436708" flipH="1" flipV="1">
            <a:off x="2705100" y="2654301"/>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2" name="Freeform 16">
            <a:extLst>
              <a:ext uri="{FF2B5EF4-FFF2-40B4-BE49-F238E27FC236}">
                <a16:creationId xmlns:a16="http://schemas.microsoft.com/office/drawing/2014/main" id="{60755D1A-CFC2-4BD0-B47F-75C248B68EAF}"/>
              </a:ext>
            </a:extLst>
          </p:cNvPr>
          <p:cNvSpPr>
            <a:spLocks/>
          </p:cNvSpPr>
          <p:nvPr/>
        </p:nvSpPr>
        <p:spPr bwMode="auto">
          <a:xfrm rot="11571564" flipH="1" flipV="1">
            <a:off x="5919789" y="2670176"/>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3" name="Freeform 17">
            <a:extLst>
              <a:ext uri="{FF2B5EF4-FFF2-40B4-BE49-F238E27FC236}">
                <a16:creationId xmlns:a16="http://schemas.microsoft.com/office/drawing/2014/main" id="{D656F223-8A0F-4884-B35F-44D844800484}"/>
              </a:ext>
            </a:extLst>
          </p:cNvPr>
          <p:cNvSpPr>
            <a:spLocks/>
          </p:cNvSpPr>
          <p:nvPr/>
        </p:nvSpPr>
        <p:spPr bwMode="auto">
          <a:xfrm rot="10745380" flipH="1" flipV="1">
            <a:off x="6762750" y="2638426"/>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4" name="Freeform 18">
            <a:extLst>
              <a:ext uri="{FF2B5EF4-FFF2-40B4-BE49-F238E27FC236}">
                <a16:creationId xmlns:a16="http://schemas.microsoft.com/office/drawing/2014/main" id="{2A2BD2F4-042B-4D39-B3E6-613018CBE4EF}"/>
              </a:ext>
            </a:extLst>
          </p:cNvPr>
          <p:cNvSpPr>
            <a:spLocks/>
          </p:cNvSpPr>
          <p:nvPr/>
        </p:nvSpPr>
        <p:spPr bwMode="auto">
          <a:xfrm rot="21259158" flipH="1" flipV="1">
            <a:off x="4318000" y="1765301"/>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5" name="Freeform 19">
            <a:extLst>
              <a:ext uri="{FF2B5EF4-FFF2-40B4-BE49-F238E27FC236}">
                <a16:creationId xmlns:a16="http://schemas.microsoft.com/office/drawing/2014/main" id="{F7ECDD95-AE8D-4232-B0FC-E14A9B54F05C}"/>
              </a:ext>
            </a:extLst>
          </p:cNvPr>
          <p:cNvSpPr>
            <a:spLocks/>
          </p:cNvSpPr>
          <p:nvPr/>
        </p:nvSpPr>
        <p:spPr bwMode="auto">
          <a:xfrm rot="20594202" flipH="1" flipV="1">
            <a:off x="3292475" y="181133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6" name="Freeform 20">
            <a:extLst>
              <a:ext uri="{FF2B5EF4-FFF2-40B4-BE49-F238E27FC236}">
                <a16:creationId xmlns:a16="http://schemas.microsoft.com/office/drawing/2014/main" id="{BBD95FE8-9ED9-4078-BC5B-64F1CB454A9E}"/>
              </a:ext>
            </a:extLst>
          </p:cNvPr>
          <p:cNvSpPr>
            <a:spLocks/>
          </p:cNvSpPr>
          <p:nvPr/>
        </p:nvSpPr>
        <p:spPr bwMode="auto">
          <a:xfrm rot="215273" flipH="1" flipV="1">
            <a:off x="5332414" y="182086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7" name="Freeform 21">
            <a:extLst>
              <a:ext uri="{FF2B5EF4-FFF2-40B4-BE49-F238E27FC236}">
                <a16:creationId xmlns:a16="http://schemas.microsoft.com/office/drawing/2014/main" id="{3DA02D76-EBCC-41A8-B807-400B353B72A1}"/>
              </a:ext>
            </a:extLst>
          </p:cNvPr>
          <p:cNvSpPr>
            <a:spLocks/>
          </p:cNvSpPr>
          <p:nvPr/>
        </p:nvSpPr>
        <p:spPr bwMode="auto">
          <a:xfrm rot="21059904" flipH="1" flipV="1">
            <a:off x="6335714" y="183356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8" name="Freeform 22">
            <a:extLst>
              <a:ext uri="{FF2B5EF4-FFF2-40B4-BE49-F238E27FC236}">
                <a16:creationId xmlns:a16="http://schemas.microsoft.com/office/drawing/2014/main" id="{FD31D7E0-C549-4309-8D39-C26676B41235}"/>
              </a:ext>
            </a:extLst>
          </p:cNvPr>
          <p:cNvSpPr>
            <a:spLocks/>
          </p:cNvSpPr>
          <p:nvPr/>
        </p:nvSpPr>
        <p:spPr bwMode="auto">
          <a:xfrm rot="10944634" flipH="1" flipV="1">
            <a:off x="4664075" y="1027114"/>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9" name="Freeform 23">
            <a:extLst>
              <a:ext uri="{FF2B5EF4-FFF2-40B4-BE49-F238E27FC236}">
                <a16:creationId xmlns:a16="http://schemas.microsoft.com/office/drawing/2014/main" id="{824186C5-B4E7-41F5-A9F9-E5F3EA13CE31}"/>
              </a:ext>
            </a:extLst>
          </p:cNvPr>
          <p:cNvSpPr>
            <a:spLocks/>
          </p:cNvSpPr>
          <p:nvPr/>
        </p:nvSpPr>
        <p:spPr bwMode="auto">
          <a:xfrm rot="11830436" flipH="1" flipV="1">
            <a:off x="3957639" y="1057276"/>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00" name="Freeform 24">
            <a:extLst>
              <a:ext uri="{FF2B5EF4-FFF2-40B4-BE49-F238E27FC236}">
                <a16:creationId xmlns:a16="http://schemas.microsoft.com/office/drawing/2014/main" id="{EFACF07F-B5ED-4FFC-BBE0-0D75E8704EBB}"/>
              </a:ext>
            </a:extLst>
          </p:cNvPr>
          <p:cNvSpPr>
            <a:spLocks/>
          </p:cNvSpPr>
          <p:nvPr/>
        </p:nvSpPr>
        <p:spPr bwMode="auto">
          <a:xfrm rot="8332593" flipH="1" flipV="1">
            <a:off x="5497514" y="1055689"/>
            <a:ext cx="287337" cy="4476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01" name="AutoShape 25">
            <a:extLst>
              <a:ext uri="{FF2B5EF4-FFF2-40B4-BE49-F238E27FC236}">
                <a16:creationId xmlns:a16="http://schemas.microsoft.com/office/drawing/2014/main" id="{153A364D-35BB-46C5-9F03-B7790EFC9B87}"/>
              </a:ext>
            </a:extLst>
          </p:cNvPr>
          <p:cNvSpPr>
            <a:spLocks noChangeArrowheads="1"/>
          </p:cNvSpPr>
          <p:nvPr/>
        </p:nvSpPr>
        <p:spPr bwMode="auto">
          <a:xfrm rot="18511348">
            <a:off x="6678613" y="1101725"/>
            <a:ext cx="747712" cy="173038"/>
          </a:xfrm>
          <a:prstGeom prst="rightArrow">
            <a:avLst>
              <a:gd name="adj1" fmla="val 50000"/>
              <a:gd name="adj2" fmla="val 10802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02" name="Line 26">
            <a:extLst>
              <a:ext uri="{FF2B5EF4-FFF2-40B4-BE49-F238E27FC236}">
                <a16:creationId xmlns:a16="http://schemas.microsoft.com/office/drawing/2014/main" id="{057A48D6-F42F-4839-9FFF-176FB1D5919F}"/>
              </a:ext>
            </a:extLst>
          </p:cNvPr>
          <p:cNvSpPr>
            <a:spLocks noChangeShapeType="1"/>
          </p:cNvSpPr>
          <p:nvPr/>
        </p:nvSpPr>
        <p:spPr bwMode="auto">
          <a:xfrm>
            <a:off x="2690814" y="2460625"/>
            <a:ext cx="4732337"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7603" name="Line 27">
            <a:extLst>
              <a:ext uri="{FF2B5EF4-FFF2-40B4-BE49-F238E27FC236}">
                <a16:creationId xmlns:a16="http://schemas.microsoft.com/office/drawing/2014/main" id="{95FEB965-CDA7-4E0D-A0D7-61F899C11964}"/>
              </a:ext>
            </a:extLst>
          </p:cNvPr>
          <p:cNvSpPr>
            <a:spLocks noChangeShapeType="1"/>
          </p:cNvSpPr>
          <p:nvPr/>
        </p:nvSpPr>
        <p:spPr bwMode="auto">
          <a:xfrm>
            <a:off x="3314700" y="1604963"/>
            <a:ext cx="3468688"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7604" name="Freeform 28">
            <a:extLst>
              <a:ext uri="{FF2B5EF4-FFF2-40B4-BE49-F238E27FC236}">
                <a16:creationId xmlns:a16="http://schemas.microsoft.com/office/drawing/2014/main" id="{DDE714A5-BBA1-4523-8C96-8BF624031B78}"/>
              </a:ext>
            </a:extLst>
          </p:cNvPr>
          <p:cNvSpPr>
            <a:spLocks/>
          </p:cNvSpPr>
          <p:nvPr/>
        </p:nvSpPr>
        <p:spPr bwMode="auto">
          <a:xfrm>
            <a:off x="7626351" y="2365375"/>
            <a:ext cx="982663" cy="979488"/>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05" name="AutoShape 29">
            <a:extLst>
              <a:ext uri="{FF2B5EF4-FFF2-40B4-BE49-F238E27FC236}">
                <a16:creationId xmlns:a16="http://schemas.microsoft.com/office/drawing/2014/main" id="{392FC883-E95D-42C8-BF04-60D2E3842592}"/>
              </a:ext>
            </a:extLst>
          </p:cNvPr>
          <p:cNvSpPr>
            <a:spLocks noChangeArrowheads="1"/>
          </p:cNvSpPr>
          <p:nvPr/>
        </p:nvSpPr>
        <p:spPr bwMode="auto">
          <a:xfrm rot="9122131">
            <a:off x="7481888" y="2184400"/>
            <a:ext cx="747712" cy="173038"/>
          </a:xfrm>
          <a:prstGeom prst="rightArrow">
            <a:avLst>
              <a:gd name="adj1" fmla="val 50000"/>
              <a:gd name="adj2" fmla="val 108027"/>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06" name="Freeform 30">
            <a:extLst>
              <a:ext uri="{FF2B5EF4-FFF2-40B4-BE49-F238E27FC236}">
                <a16:creationId xmlns:a16="http://schemas.microsoft.com/office/drawing/2014/main" id="{E0F1374B-8061-4CAB-B875-851CCE492E84}"/>
              </a:ext>
            </a:extLst>
          </p:cNvPr>
          <p:cNvSpPr>
            <a:spLocks/>
          </p:cNvSpPr>
          <p:nvPr/>
        </p:nvSpPr>
        <p:spPr bwMode="auto">
          <a:xfrm rot="20561265">
            <a:off x="7067551" y="1154114"/>
            <a:ext cx="982663" cy="979487"/>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07" name="Freeform 31">
            <a:extLst>
              <a:ext uri="{FF2B5EF4-FFF2-40B4-BE49-F238E27FC236}">
                <a16:creationId xmlns:a16="http://schemas.microsoft.com/office/drawing/2014/main" id="{A7DD5BAA-AB52-4357-BA11-08FEF7FFD0A0}"/>
              </a:ext>
            </a:extLst>
          </p:cNvPr>
          <p:cNvSpPr>
            <a:spLocks/>
          </p:cNvSpPr>
          <p:nvPr/>
        </p:nvSpPr>
        <p:spPr bwMode="auto">
          <a:xfrm rot="18918793">
            <a:off x="5834064" y="185739"/>
            <a:ext cx="796925" cy="1106487"/>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08" name="Line 32">
            <a:extLst>
              <a:ext uri="{FF2B5EF4-FFF2-40B4-BE49-F238E27FC236}">
                <a16:creationId xmlns:a16="http://schemas.microsoft.com/office/drawing/2014/main" id="{1A78EE52-928D-46DE-B6E8-B801356D4416}"/>
              </a:ext>
            </a:extLst>
          </p:cNvPr>
          <p:cNvSpPr>
            <a:spLocks noChangeShapeType="1"/>
          </p:cNvSpPr>
          <p:nvPr/>
        </p:nvSpPr>
        <p:spPr bwMode="auto">
          <a:xfrm>
            <a:off x="7707314" y="2859089"/>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09" name="Line 33">
            <a:extLst>
              <a:ext uri="{FF2B5EF4-FFF2-40B4-BE49-F238E27FC236}">
                <a16:creationId xmlns:a16="http://schemas.microsoft.com/office/drawing/2014/main" id="{D26CB0EA-89F3-4C66-B3C6-32A90F78B6AB}"/>
              </a:ext>
            </a:extLst>
          </p:cNvPr>
          <p:cNvSpPr>
            <a:spLocks noChangeShapeType="1"/>
          </p:cNvSpPr>
          <p:nvPr/>
        </p:nvSpPr>
        <p:spPr bwMode="auto">
          <a:xfrm rot="11357471">
            <a:off x="8424864" y="25908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10" name="Line 34">
            <a:extLst>
              <a:ext uri="{FF2B5EF4-FFF2-40B4-BE49-F238E27FC236}">
                <a16:creationId xmlns:a16="http://schemas.microsoft.com/office/drawing/2014/main" id="{BEF098DA-5BEF-42D8-9AA3-3DE992D2C764}"/>
              </a:ext>
            </a:extLst>
          </p:cNvPr>
          <p:cNvSpPr>
            <a:spLocks noChangeShapeType="1"/>
          </p:cNvSpPr>
          <p:nvPr/>
        </p:nvSpPr>
        <p:spPr bwMode="auto">
          <a:xfrm rot="10486009">
            <a:off x="7207250" y="1733550"/>
            <a:ext cx="115888"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11" name="Line 35">
            <a:extLst>
              <a:ext uri="{FF2B5EF4-FFF2-40B4-BE49-F238E27FC236}">
                <a16:creationId xmlns:a16="http://schemas.microsoft.com/office/drawing/2014/main" id="{299C617D-1C7D-4857-9E28-AF55958F9F65}"/>
              </a:ext>
            </a:extLst>
          </p:cNvPr>
          <p:cNvSpPr>
            <a:spLocks noChangeShapeType="1"/>
          </p:cNvSpPr>
          <p:nvPr/>
        </p:nvSpPr>
        <p:spPr bwMode="auto">
          <a:xfrm>
            <a:off x="7786689" y="12700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12" name="Line 36">
            <a:extLst>
              <a:ext uri="{FF2B5EF4-FFF2-40B4-BE49-F238E27FC236}">
                <a16:creationId xmlns:a16="http://schemas.microsoft.com/office/drawing/2014/main" id="{63162AF5-D65A-4243-8BF4-813DE9101DA0}"/>
              </a:ext>
            </a:extLst>
          </p:cNvPr>
          <p:cNvSpPr>
            <a:spLocks noChangeShapeType="1"/>
          </p:cNvSpPr>
          <p:nvPr/>
        </p:nvSpPr>
        <p:spPr bwMode="auto">
          <a:xfrm rot="19372719">
            <a:off x="6030914" y="8636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13" name="Line 37">
            <a:extLst>
              <a:ext uri="{FF2B5EF4-FFF2-40B4-BE49-F238E27FC236}">
                <a16:creationId xmlns:a16="http://schemas.microsoft.com/office/drawing/2014/main" id="{B385D086-C9E8-457A-AC08-67052F033187}"/>
              </a:ext>
            </a:extLst>
          </p:cNvPr>
          <p:cNvSpPr>
            <a:spLocks noChangeShapeType="1"/>
          </p:cNvSpPr>
          <p:nvPr/>
        </p:nvSpPr>
        <p:spPr bwMode="auto">
          <a:xfrm rot="9059078">
            <a:off x="6307139" y="31115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7614" name="Group 38">
            <a:extLst>
              <a:ext uri="{FF2B5EF4-FFF2-40B4-BE49-F238E27FC236}">
                <a16:creationId xmlns:a16="http://schemas.microsoft.com/office/drawing/2014/main" id="{3CE1DC4F-A64F-4A50-9152-8CE041525250}"/>
              </a:ext>
            </a:extLst>
          </p:cNvPr>
          <p:cNvGrpSpPr>
            <a:grpSpLocks/>
          </p:cNvGrpSpPr>
          <p:nvPr/>
        </p:nvGrpSpPr>
        <p:grpSpPr bwMode="auto">
          <a:xfrm rot="16200000" flipV="1">
            <a:off x="4724401" y="6121401"/>
            <a:ext cx="750887" cy="722312"/>
            <a:chOff x="3791" y="1844"/>
            <a:chExt cx="650" cy="625"/>
          </a:xfrm>
        </p:grpSpPr>
        <p:sp>
          <p:nvSpPr>
            <p:cNvPr id="67665" name="AutoShape 39">
              <a:extLst>
                <a:ext uri="{FF2B5EF4-FFF2-40B4-BE49-F238E27FC236}">
                  <a16:creationId xmlns:a16="http://schemas.microsoft.com/office/drawing/2014/main" id="{B20788F0-C984-481B-9754-89C734619179}"/>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66" name="AutoShape 40">
              <a:extLst>
                <a:ext uri="{FF2B5EF4-FFF2-40B4-BE49-F238E27FC236}">
                  <a16:creationId xmlns:a16="http://schemas.microsoft.com/office/drawing/2014/main" id="{47D8A1BD-619B-4F1E-BF81-B3C397AF5987}"/>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67" name="AutoShape 41">
              <a:extLst>
                <a:ext uri="{FF2B5EF4-FFF2-40B4-BE49-F238E27FC236}">
                  <a16:creationId xmlns:a16="http://schemas.microsoft.com/office/drawing/2014/main" id="{9ADFAF83-6279-4308-9C1A-0DE3AD552E87}"/>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sp>
        <p:nvSpPr>
          <p:cNvPr id="67615" name="Freeform 42">
            <a:extLst>
              <a:ext uri="{FF2B5EF4-FFF2-40B4-BE49-F238E27FC236}">
                <a16:creationId xmlns:a16="http://schemas.microsoft.com/office/drawing/2014/main" id="{2589A6A8-83F7-4A67-BF5F-0DB2097BC7FF}"/>
              </a:ext>
            </a:extLst>
          </p:cNvPr>
          <p:cNvSpPr>
            <a:spLocks/>
          </p:cNvSpPr>
          <p:nvPr/>
        </p:nvSpPr>
        <p:spPr bwMode="auto">
          <a:xfrm rot="10655366" flipH="1">
            <a:off x="4867275" y="379888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16" name="Freeform 43">
            <a:extLst>
              <a:ext uri="{FF2B5EF4-FFF2-40B4-BE49-F238E27FC236}">
                <a16:creationId xmlns:a16="http://schemas.microsoft.com/office/drawing/2014/main" id="{F8A772BB-60E0-4949-A434-BE4C7F0CA400}"/>
              </a:ext>
            </a:extLst>
          </p:cNvPr>
          <p:cNvSpPr>
            <a:spLocks/>
          </p:cNvSpPr>
          <p:nvPr/>
        </p:nvSpPr>
        <p:spPr bwMode="auto">
          <a:xfrm rot="11320322" flipH="1">
            <a:off x="3770314" y="3781426"/>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17" name="Freeform 44">
            <a:extLst>
              <a:ext uri="{FF2B5EF4-FFF2-40B4-BE49-F238E27FC236}">
                <a16:creationId xmlns:a16="http://schemas.microsoft.com/office/drawing/2014/main" id="{EB8EBCF2-28EC-41D4-ABC7-AA18630A6866}"/>
              </a:ext>
            </a:extLst>
          </p:cNvPr>
          <p:cNvSpPr>
            <a:spLocks/>
          </p:cNvSpPr>
          <p:nvPr/>
        </p:nvSpPr>
        <p:spPr bwMode="auto">
          <a:xfrm rot="11163292" flipH="1">
            <a:off x="2784475" y="3787776"/>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18" name="Freeform 45">
            <a:extLst>
              <a:ext uri="{FF2B5EF4-FFF2-40B4-BE49-F238E27FC236}">
                <a16:creationId xmlns:a16="http://schemas.microsoft.com/office/drawing/2014/main" id="{2FA4DF06-F2D8-47C4-9069-00BCA00DAEAF}"/>
              </a:ext>
            </a:extLst>
          </p:cNvPr>
          <p:cNvSpPr>
            <a:spLocks/>
          </p:cNvSpPr>
          <p:nvPr/>
        </p:nvSpPr>
        <p:spPr bwMode="auto">
          <a:xfrm rot="10028436" flipH="1">
            <a:off x="5999164" y="3771901"/>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19" name="Freeform 46">
            <a:extLst>
              <a:ext uri="{FF2B5EF4-FFF2-40B4-BE49-F238E27FC236}">
                <a16:creationId xmlns:a16="http://schemas.microsoft.com/office/drawing/2014/main" id="{99EF8C5F-602E-44C9-BF38-14053B203C25}"/>
              </a:ext>
            </a:extLst>
          </p:cNvPr>
          <p:cNvSpPr>
            <a:spLocks/>
          </p:cNvSpPr>
          <p:nvPr/>
        </p:nvSpPr>
        <p:spPr bwMode="auto">
          <a:xfrm rot="10854620" flipH="1">
            <a:off x="6842125" y="3803651"/>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0" name="Freeform 47">
            <a:extLst>
              <a:ext uri="{FF2B5EF4-FFF2-40B4-BE49-F238E27FC236}">
                <a16:creationId xmlns:a16="http://schemas.microsoft.com/office/drawing/2014/main" id="{01E16F85-2A07-487A-B226-01268CCA57B9}"/>
              </a:ext>
            </a:extLst>
          </p:cNvPr>
          <p:cNvSpPr>
            <a:spLocks/>
          </p:cNvSpPr>
          <p:nvPr/>
        </p:nvSpPr>
        <p:spPr bwMode="auto">
          <a:xfrm rot="340842" flipH="1">
            <a:off x="4397375" y="4676776"/>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1" name="Freeform 48">
            <a:extLst>
              <a:ext uri="{FF2B5EF4-FFF2-40B4-BE49-F238E27FC236}">
                <a16:creationId xmlns:a16="http://schemas.microsoft.com/office/drawing/2014/main" id="{C1B156C6-5042-44D0-A3FB-581592C191B5}"/>
              </a:ext>
            </a:extLst>
          </p:cNvPr>
          <p:cNvSpPr>
            <a:spLocks/>
          </p:cNvSpPr>
          <p:nvPr/>
        </p:nvSpPr>
        <p:spPr bwMode="auto">
          <a:xfrm rot="1005798" flipH="1">
            <a:off x="3371850" y="463073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2" name="Freeform 49">
            <a:extLst>
              <a:ext uri="{FF2B5EF4-FFF2-40B4-BE49-F238E27FC236}">
                <a16:creationId xmlns:a16="http://schemas.microsoft.com/office/drawing/2014/main" id="{F0DAA096-1872-4DB4-999A-55ED5AC3CF8C}"/>
              </a:ext>
            </a:extLst>
          </p:cNvPr>
          <p:cNvSpPr>
            <a:spLocks/>
          </p:cNvSpPr>
          <p:nvPr/>
        </p:nvSpPr>
        <p:spPr bwMode="auto">
          <a:xfrm rot="21384727" flipH="1">
            <a:off x="5411789" y="462121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3" name="Freeform 50">
            <a:extLst>
              <a:ext uri="{FF2B5EF4-FFF2-40B4-BE49-F238E27FC236}">
                <a16:creationId xmlns:a16="http://schemas.microsoft.com/office/drawing/2014/main" id="{90FF9FA9-E232-444E-A70D-14C3724753A4}"/>
              </a:ext>
            </a:extLst>
          </p:cNvPr>
          <p:cNvSpPr>
            <a:spLocks/>
          </p:cNvSpPr>
          <p:nvPr/>
        </p:nvSpPr>
        <p:spPr bwMode="auto">
          <a:xfrm rot="540096" flipH="1">
            <a:off x="6415089" y="460851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4" name="Freeform 51">
            <a:extLst>
              <a:ext uri="{FF2B5EF4-FFF2-40B4-BE49-F238E27FC236}">
                <a16:creationId xmlns:a16="http://schemas.microsoft.com/office/drawing/2014/main" id="{D2F486CE-B954-44DD-A7FB-EA655FD6AD62}"/>
              </a:ext>
            </a:extLst>
          </p:cNvPr>
          <p:cNvSpPr>
            <a:spLocks/>
          </p:cNvSpPr>
          <p:nvPr/>
        </p:nvSpPr>
        <p:spPr bwMode="auto">
          <a:xfrm rot="10655366" flipH="1">
            <a:off x="4743450" y="5414964"/>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5" name="Freeform 52">
            <a:extLst>
              <a:ext uri="{FF2B5EF4-FFF2-40B4-BE49-F238E27FC236}">
                <a16:creationId xmlns:a16="http://schemas.microsoft.com/office/drawing/2014/main" id="{1A70B24B-72E1-4C8B-899A-322253F65611}"/>
              </a:ext>
            </a:extLst>
          </p:cNvPr>
          <p:cNvSpPr>
            <a:spLocks/>
          </p:cNvSpPr>
          <p:nvPr/>
        </p:nvSpPr>
        <p:spPr bwMode="auto">
          <a:xfrm rot="9769564" flipH="1">
            <a:off x="4037014" y="5384801"/>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6" name="Freeform 53">
            <a:extLst>
              <a:ext uri="{FF2B5EF4-FFF2-40B4-BE49-F238E27FC236}">
                <a16:creationId xmlns:a16="http://schemas.microsoft.com/office/drawing/2014/main" id="{5489F5BF-0CBB-4431-98B1-189D1570E939}"/>
              </a:ext>
            </a:extLst>
          </p:cNvPr>
          <p:cNvSpPr>
            <a:spLocks/>
          </p:cNvSpPr>
          <p:nvPr/>
        </p:nvSpPr>
        <p:spPr bwMode="auto">
          <a:xfrm rot="13267407" flipH="1">
            <a:off x="5576889" y="5475289"/>
            <a:ext cx="287337" cy="4476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7" name="AutoShape 54">
            <a:extLst>
              <a:ext uri="{FF2B5EF4-FFF2-40B4-BE49-F238E27FC236}">
                <a16:creationId xmlns:a16="http://schemas.microsoft.com/office/drawing/2014/main" id="{CCA85C6D-1FC4-424B-8FC3-66F51FE4D418}"/>
              </a:ext>
            </a:extLst>
          </p:cNvPr>
          <p:cNvSpPr>
            <a:spLocks noChangeArrowheads="1"/>
          </p:cNvSpPr>
          <p:nvPr/>
        </p:nvSpPr>
        <p:spPr bwMode="auto">
          <a:xfrm rot="3088652" flipV="1">
            <a:off x="6757988" y="5703888"/>
            <a:ext cx="747713" cy="173038"/>
          </a:xfrm>
          <a:prstGeom prst="rightArrow">
            <a:avLst>
              <a:gd name="adj1" fmla="val 50000"/>
              <a:gd name="adj2" fmla="val 10802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28" name="Line 55">
            <a:extLst>
              <a:ext uri="{FF2B5EF4-FFF2-40B4-BE49-F238E27FC236}">
                <a16:creationId xmlns:a16="http://schemas.microsoft.com/office/drawing/2014/main" id="{D9144656-7BD5-4108-8FAA-6043FBE9D5C2}"/>
              </a:ext>
            </a:extLst>
          </p:cNvPr>
          <p:cNvSpPr>
            <a:spLocks noChangeShapeType="1"/>
          </p:cNvSpPr>
          <p:nvPr/>
        </p:nvSpPr>
        <p:spPr bwMode="auto">
          <a:xfrm flipV="1">
            <a:off x="2770189" y="4518025"/>
            <a:ext cx="4732337"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7629" name="Line 56">
            <a:extLst>
              <a:ext uri="{FF2B5EF4-FFF2-40B4-BE49-F238E27FC236}">
                <a16:creationId xmlns:a16="http://schemas.microsoft.com/office/drawing/2014/main" id="{D8B2CB64-AF3C-4C57-A74A-25A50E9E423F}"/>
              </a:ext>
            </a:extLst>
          </p:cNvPr>
          <p:cNvSpPr>
            <a:spLocks noChangeShapeType="1"/>
          </p:cNvSpPr>
          <p:nvPr/>
        </p:nvSpPr>
        <p:spPr bwMode="auto">
          <a:xfrm flipV="1">
            <a:off x="3394075" y="5373688"/>
            <a:ext cx="3468688"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7630" name="Freeform 57">
            <a:extLst>
              <a:ext uri="{FF2B5EF4-FFF2-40B4-BE49-F238E27FC236}">
                <a16:creationId xmlns:a16="http://schemas.microsoft.com/office/drawing/2014/main" id="{4B3F77DA-2F9C-456B-BB1A-756C84BDA854}"/>
              </a:ext>
            </a:extLst>
          </p:cNvPr>
          <p:cNvSpPr>
            <a:spLocks/>
          </p:cNvSpPr>
          <p:nvPr/>
        </p:nvSpPr>
        <p:spPr bwMode="auto">
          <a:xfrm flipV="1">
            <a:off x="7705726" y="3633789"/>
            <a:ext cx="982663" cy="979487"/>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31" name="AutoShape 58">
            <a:extLst>
              <a:ext uri="{FF2B5EF4-FFF2-40B4-BE49-F238E27FC236}">
                <a16:creationId xmlns:a16="http://schemas.microsoft.com/office/drawing/2014/main" id="{B9C47825-D8FA-4272-B057-2294C215EA80}"/>
              </a:ext>
            </a:extLst>
          </p:cNvPr>
          <p:cNvSpPr>
            <a:spLocks noChangeArrowheads="1"/>
          </p:cNvSpPr>
          <p:nvPr/>
        </p:nvSpPr>
        <p:spPr bwMode="auto">
          <a:xfrm rot="12477869" flipV="1">
            <a:off x="7561263" y="4621214"/>
            <a:ext cx="747712" cy="173037"/>
          </a:xfrm>
          <a:prstGeom prst="rightArrow">
            <a:avLst>
              <a:gd name="adj1" fmla="val 50000"/>
              <a:gd name="adj2" fmla="val 108028"/>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32" name="Freeform 59">
            <a:extLst>
              <a:ext uri="{FF2B5EF4-FFF2-40B4-BE49-F238E27FC236}">
                <a16:creationId xmlns:a16="http://schemas.microsoft.com/office/drawing/2014/main" id="{13043BC4-2BFD-4235-8123-BEBAC3033D00}"/>
              </a:ext>
            </a:extLst>
          </p:cNvPr>
          <p:cNvSpPr>
            <a:spLocks/>
          </p:cNvSpPr>
          <p:nvPr/>
        </p:nvSpPr>
        <p:spPr bwMode="auto">
          <a:xfrm rot="1038735" flipV="1">
            <a:off x="7146926" y="4845050"/>
            <a:ext cx="982663" cy="979488"/>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33" name="Freeform 60">
            <a:extLst>
              <a:ext uri="{FF2B5EF4-FFF2-40B4-BE49-F238E27FC236}">
                <a16:creationId xmlns:a16="http://schemas.microsoft.com/office/drawing/2014/main" id="{AC85A2D7-5C01-45EF-852E-611752EC5CE8}"/>
              </a:ext>
            </a:extLst>
          </p:cNvPr>
          <p:cNvSpPr>
            <a:spLocks/>
          </p:cNvSpPr>
          <p:nvPr/>
        </p:nvSpPr>
        <p:spPr bwMode="auto">
          <a:xfrm rot="2681207" flipV="1">
            <a:off x="5913439" y="5686425"/>
            <a:ext cx="796925" cy="1106488"/>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34" name="Line 61">
            <a:extLst>
              <a:ext uri="{FF2B5EF4-FFF2-40B4-BE49-F238E27FC236}">
                <a16:creationId xmlns:a16="http://schemas.microsoft.com/office/drawing/2014/main" id="{41A51BA5-C19D-45AE-BF02-9C949FBBF176}"/>
              </a:ext>
            </a:extLst>
          </p:cNvPr>
          <p:cNvSpPr>
            <a:spLocks noChangeShapeType="1"/>
          </p:cNvSpPr>
          <p:nvPr/>
        </p:nvSpPr>
        <p:spPr bwMode="auto">
          <a:xfrm flipV="1">
            <a:off x="7786689" y="3902075"/>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35" name="Line 62">
            <a:extLst>
              <a:ext uri="{FF2B5EF4-FFF2-40B4-BE49-F238E27FC236}">
                <a16:creationId xmlns:a16="http://schemas.microsoft.com/office/drawing/2014/main" id="{64D16088-1D79-45B3-9ED6-DF80E51EA54F}"/>
              </a:ext>
            </a:extLst>
          </p:cNvPr>
          <p:cNvSpPr>
            <a:spLocks noChangeShapeType="1"/>
          </p:cNvSpPr>
          <p:nvPr/>
        </p:nvSpPr>
        <p:spPr bwMode="auto">
          <a:xfrm rot="10242529" flipV="1">
            <a:off x="8504239" y="4170364"/>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36" name="Line 63">
            <a:extLst>
              <a:ext uri="{FF2B5EF4-FFF2-40B4-BE49-F238E27FC236}">
                <a16:creationId xmlns:a16="http://schemas.microsoft.com/office/drawing/2014/main" id="{277B744E-6136-4345-8757-0C1AE0E39480}"/>
              </a:ext>
            </a:extLst>
          </p:cNvPr>
          <p:cNvSpPr>
            <a:spLocks noChangeShapeType="1"/>
          </p:cNvSpPr>
          <p:nvPr/>
        </p:nvSpPr>
        <p:spPr bwMode="auto">
          <a:xfrm rot="11113991" flipV="1">
            <a:off x="7286625" y="5027614"/>
            <a:ext cx="115888"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37" name="Line 64">
            <a:extLst>
              <a:ext uri="{FF2B5EF4-FFF2-40B4-BE49-F238E27FC236}">
                <a16:creationId xmlns:a16="http://schemas.microsoft.com/office/drawing/2014/main" id="{35F1ABDE-6F26-468B-B1A7-1C4FE17BF3F2}"/>
              </a:ext>
            </a:extLst>
          </p:cNvPr>
          <p:cNvSpPr>
            <a:spLocks noChangeShapeType="1"/>
          </p:cNvSpPr>
          <p:nvPr/>
        </p:nvSpPr>
        <p:spPr bwMode="auto">
          <a:xfrm flipV="1">
            <a:off x="7866064" y="5491164"/>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38" name="Line 65">
            <a:extLst>
              <a:ext uri="{FF2B5EF4-FFF2-40B4-BE49-F238E27FC236}">
                <a16:creationId xmlns:a16="http://schemas.microsoft.com/office/drawing/2014/main" id="{C388D6CC-A7A4-44B0-B235-119CA715C254}"/>
              </a:ext>
            </a:extLst>
          </p:cNvPr>
          <p:cNvSpPr>
            <a:spLocks noChangeShapeType="1"/>
          </p:cNvSpPr>
          <p:nvPr/>
        </p:nvSpPr>
        <p:spPr bwMode="auto">
          <a:xfrm rot="2227281" flipV="1">
            <a:off x="6110289" y="5897564"/>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39" name="Line 66">
            <a:extLst>
              <a:ext uri="{FF2B5EF4-FFF2-40B4-BE49-F238E27FC236}">
                <a16:creationId xmlns:a16="http://schemas.microsoft.com/office/drawing/2014/main" id="{36C8E709-5C45-4C4D-B5E7-134F4D3D098F}"/>
              </a:ext>
            </a:extLst>
          </p:cNvPr>
          <p:cNvSpPr>
            <a:spLocks noChangeShapeType="1"/>
          </p:cNvSpPr>
          <p:nvPr/>
        </p:nvSpPr>
        <p:spPr bwMode="auto">
          <a:xfrm rot="12540922" flipV="1">
            <a:off x="6386514" y="6450014"/>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7640" name="Group 67">
            <a:extLst>
              <a:ext uri="{FF2B5EF4-FFF2-40B4-BE49-F238E27FC236}">
                <a16:creationId xmlns:a16="http://schemas.microsoft.com/office/drawing/2014/main" id="{BCAC5484-B7F7-43C3-B15C-A042CF14FD3E}"/>
              </a:ext>
            </a:extLst>
          </p:cNvPr>
          <p:cNvGrpSpPr>
            <a:grpSpLocks/>
          </p:cNvGrpSpPr>
          <p:nvPr/>
        </p:nvGrpSpPr>
        <p:grpSpPr bwMode="auto">
          <a:xfrm flipH="1">
            <a:off x="1538289" y="193676"/>
            <a:ext cx="2854325" cy="6607175"/>
            <a:chOff x="2811" y="213"/>
            <a:chExt cx="1798" cy="4162"/>
          </a:xfrm>
        </p:grpSpPr>
        <p:sp>
          <p:nvSpPr>
            <p:cNvPr id="67642" name="AutoShape 68">
              <a:extLst>
                <a:ext uri="{FF2B5EF4-FFF2-40B4-BE49-F238E27FC236}">
                  <a16:creationId xmlns:a16="http://schemas.microsoft.com/office/drawing/2014/main" id="{A22F95C3-D880-4238-B93F-B5EB244839BA}"/>
                </a:ext>
              </a:extLst>
            </p:cNvPr>
            <p:cNvSpPr>
              <a:spLocks noChangeArrowheads="1"/>
            </p:cNvSpPr>
            <p:nvPr/>
          </p:nvSpPr>
          <p:spPr bwMode="auto">
            <a:xfrm>
              <a:off x="4057" y="2238"/>
              <a:ext cx="545" cy="109"/>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43" name="AutoShape 69">
              <a:extLst>
                <a:ext uri="{FF2B5EF4-FFF2-40B4-BE49-F238E27FC236}">
                  <a16:creationId xmlns:a16="http://schemas.microsoft.com/office/drawing/2014/main" id="{C086C6AF-745A-4859-BFC0-03D6B15B3E98}"/>
                </a:ext>
              </a:extLst>
            </p:cNvPr>
            <p:cNvSpPr>
              <a:spLocks noChangeArrowheads="1"/>
            </p:cNvSpPr>
            <p:nvPr/>
          </p:nvSpPr>
          <p:spPr bwMode="auto">
            <a:xfrm rot="-3088652">
              <a:off x="3343" y="790"/>
              <a:ext cx="471" cy="109"/>
            </a:xfrm>
            <a:prstGeom prst="rightArrow">
              <a:avLst>
                <a:gd name="adj1" fmla="val 50000"/>
                <a:gd name="adj2" fmla="val 108028"/>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44" name="Freeform 70">
              <a:extLst>
                <a:ext uri="{FF2B5EF4-FFF2-40B4-BE49-F238E27FC236}">
                  <a16:creationId xmlns:a16="http://schemas.microsoft.com/office/drawing/2014/main" id="{D22FECC9-48BA-42AC-88AF-2B03B3C224D7}"/>
                </a:ext>
              </a:extLst>
            </p:cNvPr>
            <p:cNvSpPr>
              <a:spLocks/>
            </p:cNvSpPr>
            <p:nvPr/>
          </p:nvSpPr>
          <p:spPr bwMode="auto">
            <a:xfrm>
              <a:off x="3940" y="1586"/>
              <a:ext cx="619" cy="617"/>
            </a:xfrm>
            <a:custGeom>
              <a:avLst/>
              <a:gdLst>
                <a:gd name="T0" fmla="*/ 215 w 619"/>
                <a:gd name="T1" fmla="*/ 225 h 708"/>
                <a:gd name="T2" fmla="*/ 490 w 619"/>
                <a:gd name="T3" fmla="*/ 225 h 708"/>
                <a:gd name="T4" fmla="*/ 618 w 619"/>
                <a:gd name="T5" fmla="*/ 165 h 708"/>
                <a:gd name="T6" fmla="*/ 499 w 619"/>
                <a:gd name="T7" fmla="*/ 49 h 708"/>
                <a:gd name="T8" fmla="*/ 417 w 619"/>
                <a:gd name="T9" fmla="*/ 6 h 708"/>
                <a:gd name="T10" fmla="*/ 243 w 619"/>
                <a:gd name="T11" fmla="*/ 12 h 708"/>
                <a:gd name="T12" fmla="*/ 33 w 619"/>
                <a:gd name="T13" fmla="*/ 51 h 708"/>
                <a:gd name="T14" fmla="*/ 42 w 619"/>
                <a:gd name="T15" fmla="*/ 104 h 708"/>
                <a:gd name="T16" fmla="*/ 133 w 619"/>
                <a:gd name="T17" fmla="*/ 173 h 708"/>
                <a:gd name="T18" fmla="*/ 215 w 619"/>
                <a:gd name="T19" fmla="*/ 225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45" name="AutoShape 71">
              <a:extLst>
                <a:ext uri="{FF2B5EF4-FFF2-40B4-BE49-F238E27FC236}">
                  <a16:creationId xmlns:a16="http://schemas.microsoft.com/office/drawing/2014/main" id="{C9320DA7-DEF5-4C5E-9C17-FBD9F5641D8E}"/>
                </a:ext>
              </a:extLst>
            </p:cNvPr>
            <p:cNvSpPr>
              <a:spLocks noChangeArrowheads="1"/>
            </p:cNvSpPr>
            <p:nvPr/>
          </p:nvSpPr>
          <p:spPr bwMode="auto">
            <a:xfrm rot="9122131">
              <a:off x="3849" y="1472"/>
              <a:ext cx="471" cy="109"/>
            </a:xfrm>
            <a:prstGeom prst="rightArrow">
              <a:avLst>
                <a:gd name="adj1" fmla="val 50000"/>
                <a:gd name="adj2" fmla="val 108028"/>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46" name="Freeform 72">
              <a:extLst>
                <a:ext uri="{FF2B5EF4-FFF2-40B4-BE49-F238E27FC236}">
                  <a16:creationId xmlns:a16="http://schemas.microsoft.com/office/drawing/2014/main" id="{F555FDAC-5CEE-4245-A3F6-486C74CABAFC}"/>
                </a:ext>
              </a:extLst>
            </p:cNvPr>
            <p:cNvSpPr>
              <a:spLocks/>
            </p:cNvSpPr>
            <p:nvPr/>
          </p:nvSpPr>
          <p:spPr bwMode="auto">
            <a:xfrm rot="-1038735">
              <a:off x="3588" y="823"/>
              <a:ext cx="619" cy="617"/>
            </a:xfrm>
            <a:custGeom>
              <a:avLst/>
              <a:gdLst>
                <a:gd name="T0" fmla="*/ 215 w 619"/>
                <a:gd name="T1" fmla="*/ 225 h 708"/>
                <a:gd name="T2" fmla="*/ 490 w 619"/>
                <a:gd name="T3" fmla="*/ 225 h 708"/>
                <a:gd name="T4" fmla="*/ 618 w 619"/>
                <a:gd name="T5" fmla="*/ 165 h 708"/>
                <a:gd name="T6" fmla="*/ 499 w 619"/>
                <a:gd name="T7" fmla="*/ 49 h 708"/>
                <a:gd name="T8" fmla="*/ 417 w 619"/>
                <a:gd name="T9" fmla="*/ 6 h 708"/>
                <a:gd name="T10" fmla="*/ 243 w 619"/>
                <a:gd name="T11" fmla="*/ 12 h 708"/>
                <a:gd name="T12" fmla="*/ 33 w 619"/>
                <a:gd name="T13" fmla="*/ 51 h 708"/>
                <a:gd name="T14" fmla="*/ 42 w 619"/>
                <a:gd name="T15" fmla="*/ 104 h 708"/>
                <a:gd name="T16" fmla="*/ 133 w 619"/>
                <a:gd name="T17" fmla="*/ 173 h 708"/>
                <a:gd name="T18" fmla="*/ 215 w 619"/>
                <a:gd name="T19" fmla="*/ 225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47" name="Freeform 73">
              <a:extLst>
                <a:ext uri="{FF2B5EF4-FFF2-40B4-BE49-F238E27FC236}">
                  <a16:creationId xmlns:a16="http://schemas.microsoft.com/office/drawing/2014/main" id="{9047537B-DD85-4A96-B277-ED881EE7906F}"/>
                </a:ext>
              </a:extLst>
            </p:cNvPr>
            <p:cNvSpPr>
              <a:spLocks/>
            </p:cNvSpPr>
            <p:nvPr/>
          </p:nvSpPr>
          <p:spPr bwMode="auto">
            <a:xfrm rot="-2681207">
              <a:off x="2811" y="213"/>
              <a:ext cx="502" cy="697"/>
            </a:xfrm>
            <a:custGeom>
              <a:avLst/>
              <a:gdLst>
                <a:gd name="T0" fmla="*/ 40 w 619"/>
                <a:gd name="T1" fmla="*/ 597 h 708"/>
                <a:gd name="T2" fmla="*/ 92 w 619"/>
                <a:gd name="T3" fmla="*/ 597 h 708"/>
                <a:gd name="T4" fmla="*/ 116 w 619"/>
                <a:gd name="T5" fmla="*/ 436 h 708"/>
                <a:gd name="T6" fmla="*/ 93 w 619"/>
                <a:gd name="T7" fmla="*/ 130 h 708"/>
                <a:gd name="T8" fmla="*/ 78 w 619"/>
                <a:gd name="T9" fmla="*/ 18 h 708"/>
                <a:gd name="T10" fmla="*/ 45 w 619"/>
                <a:gd name="T11" fmla="*/ 32 h 708"/>
                <a:gd name="T12" fmla="*/ 6 w 619"/>
                <a:gd name="T13" fmla="*/ 139 h 708"/>
                <a:gd name="T14" fmla="*/ 8 w 619"/>
                <a:gd name="T15" fmla="*/ 274 h 708"/>
                <a:gd name="T16" fmla="*/ 25 w 619"/>
                <a:gd name="T17" fmla="*/ 460 h 708"/>
                <a:gd name="T18" fmla="*/ 40 w 619"/>
                <a:gd name="T19" fmla="*/ 59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48" name="Line 74">
              <a:extLst>
                <a:ext uri="{FF2B5EF4-FFF2-40B4-BE49-F238E27FC236}">
                  <a16:creationId xmlns:a16="http://schemas.microsoft.com/office/drawing/2014/main" id="{A6F4F4A6-B362-428F-8D4E-CE55E165D9F5}"/>
                </a:ext>
              </a:extLst>
            </p:cNvPr>
            <p:cNvSpPr>
              <a:spLocks noChangeShapeType="1"/>
            </p:cNvSpPr>
            <p:nvPr/>
          </p:nvSpPr>
          <p:spPr bwMode="auto">
            <a:xfrm>
              <a:off x="3991" y="1897"/>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49" name="Line 75">
              <a:extLst>
                <a:ext uri="{FF2B5EF4-FFF2-40B4-BE49-F238E27FC236}">
                  <a16:creationId xmlns:a16="http://schemas.microsoft.com/office/drawing/2014/main" id="{32B35427-6B3C-491E-9FE2-AA896922DBE2}"/>
                </a:ext>
              </a:extLst>
            </p:cNvPr>
            <p:cNvSpPr>
              <a:spLocks noChangeShapeType="1"/>
            </p:cNvSpPr>
            <p:nvPr/>
          </p:nvSpPr>
          <p:spPr bwMode="auto">
            <a:xfrm rot="-10242529">
              <a:off x="4443" y="1728"/>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50" name="Line 76">
              <a:extLst>
                <a:ext uri="{FF2B5EF4-FFF2-40B4-BE49-F238E27FC236}">
                  <a16:creationId xmlns:a16="http://schemas.microsoft.com/office/drawing/2014/main" id="{EF1E88C2-6123-4C80-B46F-7AFC8415474F}"/>
                </a:ext>
              </a:extLst>
            </p:cNvPr>
            <p:cNvSpPr>
              <a:spLocks noChangeShapeType="1"/>
            </p:cNvSpPr>
            <p:nvPr/>
          </p:nvSpPr>
          <p:spPr bwMode="auto">
            <a:xfrm rot="10486009">
              <a:off x="3676" y="1188"/>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51" name="Line 77">
              <a:extLst>
                <a:ext uri="{FF2B5EF4-FFF2-40B4-BE49-F238E27FC236}">
                  <a16:creationId xmlns:a16="http://schemas.microsoft.com/office/drawing/2014/main" id="{65E38D9C-30B4-4B5D-9F22-0999F024E441}"/>
                </a:ext>
              </a:extLst>
            </p:cNvPr>
            <p:cNvSpPr>
              <a:spLocks noChangeShapeType="1"/>
            </p:cNvSpPr>
            <p:nvPr/>
          </p:nvSpPr>
          <p:spPr bwMode="auto">
            <a:xfrm>
              <a:off x="4041" y="896"/>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52" name="Line 78">
              <a:extLst>
                <a:ext uri="{FF2B5EF4-FFF2-40B4-BE49-F238E27FC236}">
                  <a16:creationId xmlns:a16="http://schemas.microsoft.com/office/drawing/2014/main" id="{57A868B9-01B5-441C-8460-7CBB9C29ABD8}"/>
                </a:ext>
              </a:extLst>
            </p:cNvPr>
            <p:cNvSpPr>
              <a:spLocks noChangeShapeType="1"/>
            </p:cNvSpPr>
            <p:nvPr/>
          </p:nvSpPr>
          <p:spPr bwMode="auto">
            <a:xfrm rot="-2227281">
              <a:off x="2935" y="640"/>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53" name="Line 79">
              <a:extLst>
                <a:ext uri="{FF2B5EF4-FFF2-40B4-BE49-F238E27FC236}">
                  <a16:creationId xmlns:a16="http://schemas.microsoft.com/office/drawing/2014/main" id="{1FB3B73D-2AF8-4335-A246-63D442167756}"/>
                </a:ext>
              </a:extLst>
            </p:cNvPr>
            <p:cNvSpPr>
              <a:spLocks noChangeShapeType="1"/>
            </p:cNvSpPr>
            <p:nvPr/>
          </p:nvSpPr>
          <p:spPr bwMode="auto">
            <a:xfrm rot="9059078">
              <a:off x="3109" y="292"/>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54" name="AutoShape 80">
              <a:extLst>
                <a:ext uri="{FF2B5EF4-FFF2-40B4-BE49-F238E27FC236}">
                  <a16:creationId xmlns:a16="http://schemas.microsoft.com/office/drawing/2014/main" id="{A75DCF02-108E-4D31-8B51-0D30A6929F14}"/>
                </a:ext>
              </a:extLst>
            </p:cNvPr>
            <p:cNvSpPr>
              <a:spLocks noChangeArrowheads="1"/>
            </p:cNvSpPr>
            <p:nvPr/>
          </p:nvSpPr>
          <p:spPr bwMode="auto">
            <a:xfrm rot="3088652" flipV="1">
              <a:off x="3393" y="3689"/>
              <a:ext cx="471" cy="109"/>
            </a:xfrm>
            <a:prstGeom prst="rightArrow">
              <a:avLst>
                <a:gd name="adj1" fmla="val 50000"/>
                <a:gd name="adj2" fmla="val 108028"/>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55" name="Freeform 81">
              <a:extLst>
                <a:ext uri="{FF2B5EF4-FFF2-40B4-BE49-F238E27FC236}">
                  <a16:creationId xmlns:a16="http://schemas.microsoft.com/office/drawing/2014/main" id="{1B51C733-E331-4B32-925F-6B130BB46B07}"/>
                </a:ext>
              </a:extLst>
            </p:cNvPr>
            <p:cNvSpPr>
              <a:spLocks/>
            </p:cNvSpPr>
            <p:nvPr/>
          </p:nvSpPr>
          <p:spPr bwMode="auto">
            <a:xfrm flipV="1">
              <a:off x="3990" y="2385"/>
              <a:ext cx="619" cy="617"/>
            </a:xfrm>
            <a:custGeom>
              <a:avLst/>
              <a:gdLst>
                <a:gd name="T0" fmla="*/ 215 w 619"/>
                <a:gd name="T1" fmla="*/ 225 h 708"/>
                <a:gd name="T2" fmla="*/ 490 w 619"/>
                <a:gd name="T3" fmla="*/ 225 h 708"/>
                <a:gd name="T4" fmla="*/ 618 w 619"/>
                <a:gd name="T5" fmla="*/ 165 h 708"/>
                <a:gd name="T6" fmla="*/ 499 w 619"/>
                <a:gd name="T7" fmla="*/ 49 h 708"/>
                <a:gd name="T8" fmla="*/ 417 w 619"/>
                <a:gd name="T9" fmla="*/ 6 h 708"/>
                <a:gd name="T10" fmla="*/ 243 w 619"/>
                <a:gd name="T11" fmla="*/ 12 h 708"/>
                <a:gd name="T12" fmla="*/ 33 w 619"/>
                <a:gd name="T13" fmla="*/ 51 h 708"/>
                <a:gd name="T14" fmla="*/ 42 w 619"/>
                <a:gd name="T15" fmla="*/ 104 h 708"/>
                <a:gd name="T16" fmla="*/ 133 w 619"/>
                <a:gd name="T17" fmla="*/ 173 h 708"/>
                <a:gd name="T18" fmla="*/ 215 w 619"/>
                <a:gd name="T19" fmla="*/ 225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56" name="AutoShape 82">
              <a:extLst>
                <a:ext uri="{FF2B5EF4-FFF2-40B4-BE49-F238E27FC236}">
                  <a16:creationId xmlns:a16="http://schemas.microsoft.com/office/drawing/2014/main" id="{77D8EA79-5C26-4A4D-8EB3-979A979E06FB}"/>
                </a:ext>
              </a:extLst>
            </p:cNvPr>
            <p:cNvSpPr>
              <a:spLocks noChangeArrowheads="1"/>
            </p:cNvSpPr>
            <p:nvPr/>
          </p:nvSpPr>
          <p:spPr bwMode="auto">
            <a:xfrm rot="12477869" flipV="1">
              <a:off x="3899" y="3007"/>
              <a:ext cx="471" cy="109"/>
            </a:xfrm>
            <a:prstGeom prst="rightArrow">
              <a:avLst>
                <a:gd name="adj1" fmla="val 50000"/>
                <a:gd name="adj2" fmla="val 108028"/>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57" name="Freeform 83">
              <a:extLst>
                <a:ext uri="{FF2B5EF4-FFF2-40B4-BE49-F238E27FC236}">
                  <a16:creationId xmlns:a16="http://schemas.microsoft.com/office/drawing/2014/main" id="{EA5AE2B2-AEFE-4C1D-8D4F-26133C1E2BB8}"/>
                </a:ext>
              </a:extLst>
            </p:cNvPr>
            <p:cNvSpPr>
              <a:spLocks/>
            </p:cNvSpPr>
            <p:nvPr/>
          </p:nvSpPr>
          <p:spPr bwMode="auto">
            <a:xfrm rot="1038735" flipV="1">
              <a:off x="3638" y="3148"/>
              <a:ext cx="619" cy="617"/>
            </a:xfrm>
            <a:custGeom>
              <a:avLst/>
              <a:gdLst>
                <a:gd name="T0" fmla="*/ 215 w 619"/>
                <a:gd name="T1" fmla="*/ 225 h 708"/>
                <a:gd name="T2" fmla="*/ 490 w 619"/>
                <a:gd name="T3" fmla="*/ 225 h 708"/>
                <a:gd name="T4" fmla="*/ 618 w 619"/>
                <a:gd name="T5" fmla="*/ 165 h 708"/>
                <a:gd name="T6" fmla="*/ 499 w 619"/>
                <a:gd name="T7" fmla="*/ 49 h 708"/>
                <a:gd name="T8" fmla="*/ 417 w 619"/>
                <a:gd name="T9" fmla="*/ 6 h 708"/>
                <a:gd name="T10" fmla="*/ 243 w 619"/>
                <a:gd name="T11" fmla="*/ 12 h 708"/>
                <a:gd name="T12" fmla="*/ 33 w 619"/>
                <a:gd name="T13" fmla="*/ 51 h 708"/>
                <a:gd name="T14" fmla="*/ 42 w 619"/>
                <a:gd name="T15" fmla="*/ 104 h 708"/>
                <a:gd name="T16" fmla="*/ 133 w 619"/>
                <a:gd name="T17" fmla="*/ 173 h 708"/>
                <a:gd name="T18" fmla="*/ 215 w 619"/>
                <a:gd name="T19" fmla="*/ 225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58" name="Freeform 84">
              <a:extLst>
                <a:ext uri="{FF2B5EF4-FFF2-40B4-BE49-F238E27FC236}">
                  <a16:creationId xmlns:a16="http://schemas.microsoft.com/office/drawing/2014/main" id="{16852A4D-6BD3-4CC6-B63F-C179E84C5AEE}"/>
                </a:ext>
              </a:extLst>
            </p:cNvPr>
            <p:cNvSpPr>
              <a:spLocks/>
            </p:cNvSpPr>
            <p:nvPr/>
          </p:nvSpPr>
          <p:spPr bwMode="auto">
            <a:xfrm rot="2681207" flipV="1">
              <a:off x="2861" y="3678"/>
              <a:ext cx="502" cy="697"/>
            </a:xfrm>
            <a:custGeom>
              <a:avLst/>
              <a:gdLst>
                <a:gd name="T0" fmla="*/ 40 w 619"/>
                <a:gd name="T1" fmla="*/ 597 h 708"/>
                <a:gd name="T2" fmla="*/ 92 w 619"/>
                <a:gd name="T3" fmla="*/ 597 h 708"/>
                <a:gd name="T4" fmla="*/ 116 w 619"/>
                <a:gd name="T5" fmla="*/ 436 h 708"/>
                <a:gd name="T6" fmla="*/ 93 w 619"/>
                <a:gd name="T7" fmla="*/ 130 h 708"/>
                <a:gd name="T8" fmla="*/ 78 w 619"/>
                <a:gd name="T9" fmla="*/ 18 h 708"/>
                <a:gd name="T10" fmla="*/ 45 w 619"/>
                <a:gd name="T11" fmla="*/ 32 h 708"/>
                <a:gd name="T12" fmla="*/ 6 w 619"/>
                <a:gd name="T13" fmla="*/ 139 h 708"/>
                <a:gd name="T14" fmla="*/ 8 w 619"/>
                <a:gd name="T15" fmla="*/ 274 h 708"/>
                <a:gd name="T16" fmla="*/ 25 w 619"/>
                <a:gd name="T17" fmla="*/ 460 h 708"/>
                <a:gd name="T18" fmla="*/ 40 w 619"/>
                <a:gd name="T19" fmla="*/ 59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59" name="Line 85">
              <a:extLst>
                <a:ext uri="{FF2B5EF4-FFF2-40B4-BE49-F238E27FC236}">
                  <a16:creationId xmlns:a16="http://schemas.microsoft.com/office/drawing/2014/main" id="{27F0CDCF-F022-44B0-BEAF-D66804FF87B3}"/>
                </a:ext>
              </a:extLst>
            </p:cNvPr>
            <p:cNvSpPr>
              <a:spLocks noChangeShapeType="1"/>
            </p:cNvSpPr>
            <p:nvPr/>
          </p:nvSpPr>
          <p:spPr bwMode="auto">
            <a:xfrm flipV="1">
              <a:off x="4041" y="2554"/>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60" name="Line 86">
              <a:extLst>
                <a:ext uri="{FF2B5EF4-FFF2-40B4-BE49-F238E27FC236}">
                  <a16:creationId xmlns:a16="http://schemas.microsoft.com/office/drawing/2014/main" id="{92C6CADA-0CE0-4251-9AFE-7FED5B91762E}"/>
                </a:ext>
              </a:extLst>
            </p:cNvPr>
            <p:cNvSpPr>
              <a:spLocks noChangeShapeType="1"/>
            </p:cNvSpPr>
            <p:nvPr/>
          </p:nvSpPr>
          <p:spPr bwMode="auto">
            <a:xfrm rot="10242529" flipV="1">
              <a:off x="4493" y="2723"/>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61" name="Line 87">
              <a:extLst>
                <a:ext uri="{FF2B5EF4-FFF2-40B4-BE49-F238E27FC236}">
                  <a16:creationId xmlns:a16="http://schemas.microsoft.com/office/drawing/2014/main" id="{79740BC3-CFD0-4127-B0C2-475BFE751D45}"/>
                </a:ext>
              </a:extLst>
            </p:cNvPr>
            <p:cNvSpPr>
              <a:spLocks noChangeShapeType="1"/>
            </p:cNvSpPr>
            <p:nvPr/>
          </p:nvSpPr>
          <p:spPr bwMode="auto">
            <a:xfrm rot="11113991" flipV="1">
              <a:off x="3726" y="3263"/>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62" name="Line 88">
              <a:extLst>
                <a:ext uri="{FF2B5EF4-FFF2-40B4-BE49-F238E27FC236}">
                  <a16:creationId xmlns:a16="http://schemas.microsoft.com/office/drawing/2014/main" id="{DA0596C2-3CD9-405B-9BCC-668E2990175D}"/>
                </a:ext>
              </a:extLst>
            </p:cNvPr>
            <p:cNvSpPr>
              <a:spLocks noChangeShapeType="1"/>
            </p:cNvSpPr>
            <p:nvPr/>
          </p:nvSpPr>
          <p:spPr bwMode="auto">
            <a:xfrm flipV="1">
              <a:off x="4091" y="3555"/>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63" name="Line 89">
              <a:extLst>
                <a:ext uri="{FF2B5EF4-FFF2-40B4-BE49-F238E27FC236}">
                  <a16:creationId xmlns:a16="http://schemas.microsoft.com/office/drawing/2014/main" id="{887D5FF7-E1FD-494E-BC0D-E17BA941E33B}"/>
                </a:ext>
              </a:extLst>
            </p:cNvPr>
            <p:cNvSpPr>
              <a:spLocks noChangeShapeType="1"/>
            </p:cNvSpPr>
            <p:nvPr/>
          </p:nvSpPr>
          <p:spPr bwMode="auto">
            <a:xfrm rot="2227281" flipV="1">
              <a:off x="2985" y="3811"/>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64" name="Line 90">
              <a:extLst>
                <a:ext uri="{FF2B5EF4-FFF2-40B4-BE49-F238E27FC236}">
                  <a16:creationId xmlns:a16="http://schemas.microsoft.com/office/drawing/2014/main" id="{4FCEE003-2233-4ED2-957F-49F12101D962}"/>
                </a:ext>
              </a:extLst>
            </p:cNvPr>
            <p:cNvSpPr>
              <a:spLocks noChangeShapeType="1"/>
            </p:cNvSpPr>
            <p:nvPr/>
          </p:nvSpPr>
          <p:spPr bwMode="auto">
            <a:xfrm rot="12540922" flipV="1">
              <a:off x="3159" y="4159"/>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sp>
        <p:nvSpPr>
          <p:cNvPr id="67641" name="Rectangle 92">
            <a:extLst>
              <a:ext uri="{FF2B5EF4-FFF2-40B4-BE49-F238E27FC236}">
                <a16:creationId xmlns:a16="http://schemas.microsoft.com/office/drawing/2014/main" id="{DB54A416-F0A1-433D-A377-3E0FF738160E}"/>
              </a:ext>
            </a:extLst>
          </p:cNvPr>
          <p:cNvSpPr>
            <a:spLocks noChangeArrowheads="1"/>
          </p:cNvSpPr>
          <p:nvPr/>
        </p:nvSpPr>
        <p:spPr bwMode="auto">
          <a:xfrm>
            <a:off x="6888164" y="1"/>
            <a:ext cx="37798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en-US" altLang="cs-CZ" sz="3200" dirty="0">
                <a:latin typeface="Arial" panose="020B0604020202020204" pitchFamily="34" charset="0"/>
              </a:rPr>
              <a:t>3 </a:t>
            </a:r>
            <a:r>
              <a:rPr lang="cs-CZ" altLang="cs-CZ" sz="3200" dirty="0">
                <a:latin typeface="Arial" panose="020B0604020202020204" pitchFamily="34" charset="0"/>
              </a:rPr>
              <a:t>cirkulační buňky na každé polokouli</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4270040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2C8B31C1-2739-483E-A20B-68C7FC9FD99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Proudění v atmosféře</a:t>
            </a:r>
          </a:p>
        </p:txBody>
      </p:sp>
      <p:sp>
        <p:nvSpPr>
          <p:cNvPr id="68611" name="Text Box 4">
            <a:extLst>
              <a:ext uri="{FF2B5EF4-FFF2-40B4-BE49-F238E27FC236}">
                <a16:creationId xmlns:a16="http://schemas.microsoft.com/office/drawing/2014/main" id="{84775B39-D645-4BB4-926C-CEC64DE1E855}"/>
              </a:ext>
            </a:extLst>
          </p:cNvPr>
          <p:cNvSpPr txBox="1">
            <a:spLocks noChangeArrowheads="1"/>
          </p:cNvSpPr>
          <p:nvPr/>
        </p:nvSpPr>
        <p:spPr bwMode="auto">
          <a:xfrm>
            <a:off x="1703389" y="908050"/>
            <a:ext cx="8785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obecným rysem troposféry je </a:t>
            </a:r>
            <a:r>
              <a:rPr lang="cs-CZ" altLang="cs-CZ" sz="2400" dirty="0">
                <a:latin typeface="Arial" panose="020B0604020202020204" pitchFamily="34" charset="0"/>
              </a:rPr>
              <a:t>velká cirkulace a rychlý pohyb </a:t>
            </a:r>
            <a:r>
              <a:rPr lang="cs-CZ" altLang="cs-CZ" sz="2400" dirty="0">
                <a:solidFill>
                  <a:srgbClr val="0000FF"/>
                </a:solidFill>
                <a:latin typeface="Arial" panose="020B0604020202020204" pitchFamily="34" charset="0"/>
              </a:rPr>
              <a:t>vzdušných mas daný rozdílným ohřevem</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základní systém </a:t>
            </a:r>
            <a:r>
              <a:rPr lang="cs-CZ" altLang="cs-CZ" sz="2400" dirty="0">
                <a:latin typeface="Arial" panose="020B0604020202020204" pitchFamily="34" charset="0"/>
              </a:rPr>
              <a:t>globální cirkulace ovzduší </a:t>
            </a:r>
            <a:r>
              <a:rPr lang="cs-CZ" altLang="cs-CZ" sz="2400" dirty="0">
                <a:solidFill>
                  <a:srgbClr val="0000FF"/>
                </a:solidFill>
                <a:latin typeface="Arial" panose="020B0604020202020204" pitchFamily="34" charset="0"/>
              </a:rPr>
              <a:t>(Ferrelův model) tvoří dva subsystémy severní a jižní polokoule</a:t>
            </a:r>
          </a:p>
        </p:txBody>
      </p:sp>
      <p:pic>
        <p:nvPicPr>
          <p:cNvPr id="68612" name="Picture 5" descr="C:\ADELA\VYUKA\MOLPRED\obrazy\mih3-71.pcx">
            <a:extLst>
              <a:ext uri="{FF2B5EF4-FFF2-40B4-BE49-F238E27FC236}">
                <a16:creationId xmlns:a16="http://schemas.microsoft.com/office/drawing/2014/main" id="{86F1903A-E13A-440B-8C37-B931EF0F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4" y="2636838"/>
            <a:ext cx="3995737" cy="31686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102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G06_13b">
            <a:extLst>
              <a:ext uri="{FF2B5EF4-FFF2-40B4-BE49-F238E27FC236}">
                <a16:creationId xmlns:a16="http://schemas.microsoft.com/office/drawing/2014/main" id="{5DD5BD8E-3EAB-419C-B8F5-023195E71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000" b="12000"/>
          <a:stretch>
            <a:fillRect/>
          </a:stretch>
        </p:blipFill>
        <p:spPr bwMode="auto">
          <a:xfrm>
            <a:off x="1703388" y="981075"/>
            <a:ext cx="8820150" cy="5067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3731" name="Text Box 2">
            <a:extLst>
              <a:ext uri="{FF2B5EF4-FFF2-40B4-BE49-F238E27FC236}">
                <a16:creationId xmlns:a16="http://schemas.microsoft.com/office/drawing/2014/main" id="{47A39EE2-C1DE-4C54-90B1-CF8126FE39AF}"/>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Proudění v atmosféře</a:t>
            </a:r>
          </a:p>
        </p:txBody>
      </p:sp>
    </p:spTree>
    <p:extLst>
      <p:ext uri="{BB962C8B-B14F-4D97-AF65-F5344CB8AC3E}">
        <p14:creationId xmlns:p14="http://schemas.microsoft.com/office/powerpoint/2010/main" val="1440874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291A8C-CE47-464E-9E73-CADFF6824036}"/>
              </a:ext>
            </a:extLst>
          </p:cNvPr>
          <p:cNvSpPr>
            <a:spLocks noGrp="1"/>
          </p:cNvSpPr>
          <p:nvPr>
            <p:ph type="sldNum" sz="quarter" idx="11"/>
          </p:nvPr>
        </p:nvSpPr>
        <p:spPr/>
        <p:txBody>
          <a:bodyPr/>
          <a:lstStyle/>
          <a:p>
            <a:fld id="{D6D6C118-631F-4A80-9886-907009361577}" type="slidenum">
              <a:rPr lang="cs-CZ" altLang="cs-CZ" smtClean="0"/>
              <a:pPr/>
              <a:t>67</a:t>
            </a:fld>
            <a:endParaRPr lang="cs-CZ" altLang="cs-CZ" dirty="0"/>
          </a:p>
        </p:txBody>
      </p:sp>
      <p:sp>
        <p:nvSpPr>
          <p:cNvPr id="4" name="Title 3">
            <a:extLst>
              <a:ext uri="{FF2B5EF4-FFF2-40B4-BE49-F238E27FC236}">
                <a16:creationId xmlns:a16="http://schemas.microsoft.com/office/drawing/2014/main" id="{6ABE264D-0009-47F8-A1E6-F27161D02A45}"/>
              </a:ext>
            </a:extLst>
          </p:cNvPr>
          <p:cNvSpPr>
            <a:spLocks noGrp="1"/>
          </p:cNvSpPr>
          <p:nvPr>
            <p:ph type="title"/>
          </p:nvPr>
        </p:nvSpPr>
        <p:spPr/>
        <p:txBody>
          <a:bodyPr/>
          <a:lstStyle/>
          <a:p>
            <a:r>
              <a:rPr lang="sk-SK" dirty="0"/>
              <a:t>Fronty a bouřky</a:t>
            </a:r>
            <a:endParaRPr lang="en-US" dirty="0"/>
          </a:p>
        </p:txBody>
      </p:sp>
      <p:pic>
        <p:nvPicPr>
          <p:cNvPr id="6146" name="Picture 2" descr="Weather fronts Royalty Free Vector Image - VectorStock">
            <a:extLst>
              <a:ext uri="{FF2B5EF4-FFF2-40B4-BE49-F238E27FC236}">
                <a16:creationId xmlns:a16="http://schemas.microsoft.com/office/drawing/2014/main" id="{7D87C93E-761B-487A-BD42-773E401EA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641" y="1125538"/>
            <a:ext cx="3624717" cy="55924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59EDC5A3-E5A9-4C5B-A146-0B5A04C85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132" y="1125538"/>
            <a:ext cx="3624718" cy="237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488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0CC5E6-D78D-4600-88A5-C8A5608C8B9E}"/>
              </a:ext>
            </a:extLst>
          </p:cNvPr>
          <p:cNvSpPr>
            <a:spLocks noGrp="1"/>
          </p:cNvSpPr>
          <p:nvPr>
            <p:ph type="sldNum" sz="quarter" idx="11"/>
          </p:nvPr>
        </p:nvSpPr>
        <p:spPr/>
        <p:txBody>
          <a:bodyPr/>
          <a:lstStyle/>
          <a:p>
            <a:fld id="{0970407D-EE58-4A0B-824B-1D3AE42DD9CF}" type="slidenum">
              <a:rPr lang="cs-CZ" altLang="cs-CZ" smtClean="0"/>
              <a:pPr/>
              <a:t>68</a:t>
            </a:fld>
            <a:endParaRPr lang="cs-CZ" altLang="cs-CZ" dirty="0"/>
          </a:p>
        </p:txBody>
      </p:sp>
      <p:sp>
        <p:nvSpPr>
          <p:cNvPr id="4" name="Title 3">
            <a:extLst>
              <a:ext uri="{FF2B5EF4-FFF2-40B4-BE49-F238E27FC236}">
                <a16:creationId xmlns:a16="http://schemas.microsoft.com/office/drawing/2014/main" id="{199FC3A1-B07F-4567-BD50-96793F89590E}"/>
              </a:ext>
            </a:extLst>
          </p:cNvPr>
          <p:cNvSpPr>
            <a:spLocks noGrp="1"/>
          </p:cNvSpPr>
          <p:nvPr>
            <p:ph type="title"/>
          </p:nvPr>
        </p:nvSpPr>
        <p:spPr/>
        <p:txBody>
          <a:bodyPr/>
          <a:lstStyle/>
          <a:p>
            <a:r>
              <a:rPr lang="sk-SK" dirty="0"/>
              <a:t>Cyklóny</a:t>
            </a:r>
            <a:endParaRPr lang="en-US" dirty="0"/>
          </a:p>
        </p:txBody>
      </p:sp>
      <p:pic>
        <p:nvPicPr>
          <p:cNvPr id="7170" name="Picture 2">
            <a:extLst>
              <a:ext uri="{FF2B5EF4-FFF2-40B4-BE49-F238E27FC236}">
                <a16:creationId xmlns:a16="http://schemas.microsoft.com/office/drawing/2014/main" id="{EA7B4CB2-6364-4C98-AAD4-904B3AFD00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06960" y="1692275"/>
            <a:ext cx="4779667" cy="41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4747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pozarles">
            <a:extLst>
              <a:ext uri="{FF2B5EF4-FFF2-40B4-BE49-F238E27FC236}">
                <a16:creationId xmlns:a16="http://schemas.microsoft.com/office/drawing/2014/main" id="{E255E171-BDB4-441D-87F5-E18DD79AA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052514"/>
            <a:ext cx="4162425" cy="48974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4755" name="Text Box 4">
            <a:extLst>
              <a:ext uri="{FF2B5EF4-FFF2-40B4-BE49-F238E27FC236}">
                <a16:creationId xmlns:a16="http://schemas.microsoft.com/office/drawing/2014/main" id="{8A32DF83-65B2-49E9-8767-BBE2FA624036}"/>
              </a:ext>
            </a:extLst>
          </p:cNvPr>
          <p:cNvSpPr txBox="1">
            <a:spLocks noChangeArrowheads="1"/>
          </p:cNvSpPr>
          <p:nvPr/>
        </p:nvSpPr>
        <p:spPr bwMode="auto">
          <a:xfrm>
            <a:off x="6024563" y="4292601"/>
            <a:ext cx="44640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000" dirty="0">
                <a:solidFill>
                  <a:srgbClr val="0000FF"/>
                </a:solidFill>
                <a:latin typeface="Arial" panose="020B0604020202020204" pitchFamily="34" charset="0"/>
              </a:rPr>
              <a:t>Lesní požáry Sibiř, kouřové vlečky dokumentují složitost pole proudění v MVA</a:t>
            </a:r>
          </a:p>
          <a:p>
            <a:pPr eaLnBrk="1" hangingPunct="1"/>
            <a:r>
              <a:rPr lang="cs-CZ" altLang="cs-CZ" sz="2000" dirty="0">
                <a:solidFill>
                  <a:srgbClr val="0000FF"/>
                </a:solidFill>
                <a:latin typeface="Arial" panose="020B0604020202020204" pitchFamily="34" charset="0"/>
              </a:rPr>
              <a:t>Převzato z NASA Visible Earth (</a:t>
            </a:r>
            <a:r>
              <a:rPr lang="cs-CZ" altLang="cs-CZ" sz="2000" b="0" dirty="0">
                <a:solidFill>
                  <a:srgbClr val="0000FF"/>
                </a:solidFill>
                <a:latin typeface="Arial" panose="020B0604020202020204" pitchFamily="34" charset="0"/>
                <a:hlinkClick r:id="rId4"/>
              </a:rPr>
              <a:t>http://visibleearth.nasa.gov</a:t>
            </a:r>
            <a:r>
              <a:rPr lang="cs-CZ" altLang="cs-CZ" sz="2000" dirty="0">
                <a:solidFill>
                  <a:srgbClr val="0000FF"/>
                </a:solidFill>
                <a:latin typeface="Arial" panose="020B0604020202020204" pitchFamily="34" charset="0"/>
              </a:rPr>
              <a:t>) </a:t>
            </a:r>
            <a:endParaRPr lang="en-GB" altLang="cs-CZ" sz="2000" dirty="0">
              <a:solidFill>
                <a:srgbClr val="0000FF"/>
              </a:solidFill>
              <a:latin typeface="Arial" panose="020B0604020202020204" pitchFamily="34" charset="0"/>
            </a:endParaRPr>
          </a:p>
        </p:txBody>
      </p:sp>
      <p:sp>
        <p:nvSpPr>
          <p:cNvPr id="74756" name="Text Box 2">
            <a:extLst>
              <a:ext uri="{FF2B5EF4-FFF2-40B4-BE49-F238E27FC236}">
                <a16:creationId xmlns:a16="http://schemas.microsoft.com/office/drawing/2014/main" id="{484076C5-C8D9-47F5-B622-415D00522BD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Proudění v atmosféře</a:t>
            </a:r>
          </a:p>
        </p:txBody>
      </p:sp>
    </p:spTree>
    <p:extLst>
      <p:ext uri="{BB962C8B-B14F-4D97-AF65-F5344CB8AC3E}">
        <p14:creationId xmlns:p14="http://schemas.microsoft.com/office/powerpoint/2010/main" val="2796628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9">
            <a:extLst>
              <a:ext uri="{FF2B5EF4-FFF2-40B4-BE49-F238E27FC236}">
                <a16:creationId xmlns:a16="http://schemas.microsoft.com/office/drawing/2014/main" id="{ADBB3C57-6711-46F6-B073-2C3A8DB5EF4B}"/>
              </a:ext>
            </a:extLst>
          </p:cNvPr>
          <p:cNvSpPr txBox="1">
            <a:spLocks noChangeArrowheads="1"/>
          </p:cNvSpPr>
          <p:nvPr/>
        </p:nvSpPr>
        <p:spPr bwMode="auto">
          <a:xfrm>
            <a:off x="1205949" y="908050"/>
            <a:ext cx="9806608" cy="531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Atmosféra představuje vzdušný obal Země a z hlediska složení ji lze dělit na tři kvalitativní složky:</a:t>
            </a:r>
          </a:p>
          <a:p>
            <a:pPr eaLnBrk="1" hangingPunct="1"/>
            <a:endParaRPr kumimoji="0" lang="cs-CZ" altLang="cs-CZ" sz="1200" dirty="0">
              <a:latin typeface="Arial" panose="020B0604020202020204" pitchFamily="34" charset="0"/>
            </a:endParaRPr>
          </a:p>
          <a:p>
            <a:pPr eaLnBrk="1" hangingPunct="1"/>
            <a:r>
              <a:rPr kumimoji="0" lang="cs-CZ" altLang="cs-CZ" sz="2400" dirty="0">
                <a:latin typeface="Arial" panose="020B0604020202020204" pitchFamily="34" charset="0"/>
              </a:rPr>
              <a:t>(1)  Tzv. suchou a čistou atmosféru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tvořenou směsí plynů, které při běžných teplotách a tlacích můžeme velmi dobře považovat za termodynamicky ideální plyny, tj. plyny řídící se přesně stavovou rovnicí</a:t>
            </a:r>
          </a:p>
          <a:p>
            <a:pPr algn="ctr" eaLnBrk="1" hangingPunct="1"/>
            <a:r>
              <a:rPr kumimoji="0" lang="en-US" altLang="cs-CZ" sz="2400" dirty="0">
                <a:latin typeface="Arial" panose="020B0604020202020204" pitchFamily="34" charset="0"/>
              </a:rPr>
              <a:t>p*V</a:t>
            </a:r>
            <a:r>
              <a:rPr kumimoji="0" lang="cs-CZ" altLang="cs-CZ" sz="2400" dirty="0">
                <a:latin typeface="Arial" panose="020B0604020202020204" pitchFamily="34" charset="0"/>
              </a:rPr>
              <a:t> =</a:t>
            </a:r>
            <a:r>
              <a:rPr kumimoji="0" lang="en-US" altLang="cs-CZ" sz="2400" dirty="0">
                <a:latin typeface="Arial" panose="020B0604020202020204" pitchFamily="34" charset="0"/>
              </a:rPr>
              <a:t> n *</a:t>
            </a:r>
            <a:r>
              <a:rPr kumimoji="0" lang="cs-CZ" altLang="cs-CZ" sz="2400" dirty="0">
                <a:latin typeface="Arial" panose="020B0604020202020204" pitchFamily="34" charset="0"/>
              </a:rPr>
              <a:t> R * T</a:t>
            </a:r>
          </a:p>
          <a:p>
            <a:pPr eaLnBrk="1" hangingPunct="1"/>
            <a:endParaRPr kumimoji="0" lang="cs-CZ" altLang="cs-CZ" sz="1400" dirty="0">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kde p značí tlak plynu, </a:t>
            </a:r>
            <a:r>
              <a:rPr kumimoji="0" lang="en-US" altLang="cs-CZ" sz="2400" dirty="0">
                <a:solidFill>
                  <a:srgbClr val="0000FF"/>
                </a:solidFill>
                <a:latin typeface="Arial" panose="020B0604020202020204" pitchFamily="34" charset="0"/>
              </a:rPr>
              <a:t>V </a:t>
            </a:r>
            <a:r>
              <a:rPr kumimoji="0" lang="en-US" altLang="cs-CZ" sz="2400" dirty="0" err="1">
                <a:solidFill>
                  <a:srgbClr val="0000FF"/>
                </a:solidFill>
                <a:latin typeface="Arial" panose="020B0604020202020204" pitchFamily="34" charset="0"/>
              </a:rPr>
              <a:t>jeho</a:t>
            </a:r>
            <a:r>
              <a:rPr kumimoji="0" lang="en-US" altLang="cs-CZ" sz="2400" dirty="0">
                <a:solidFill>
                  <a:srgbClr val="0000FF"/>
                </a:solidFill>
                <a:latin typeface="Arial" panose="020B0604020202020204" pitchFamily="34" charset="0"/>
              </a:rPr>
              <a:t> </a:t>
            </a:r>
            <a:r>
              <a:rPr kumimoji="0" lang="en-US" altLang="cs-CZ" sz="2400" dirty="0" err="1">
                <a:solidFill>
                  <a:srgbClr val="0000FF"/>
                </a:solidFill>
                <a:latin typeface="Arial" panose="020B0604020202020204" pitchFamily="34" charset="0"/>
              </a:rPr>
              <a:t>objem</a:t>
            </a:r>
            <a:r>
              <a:rPr kumimoji="0" lang="cs-CZ" altLang="cs-CZ" sz="2400" dirty="0">
                <a:solidFill>
                  <a:srgbClr val="0000FF"/>
                </a:solidFill>
                <a:latin typeface="Arial" panose="020B0604020202020204" pitchFamily="34" charset="0"/>
              </a:rPr>
              <a:t>,</a:t>
            </a:r>
            <a:r>
              <a:rPr kumimoji="0" lang="en-US" altLang="cs-CZ" sz="2400" dirty="0">
                <a:solidFill>
                  <a:srgbClr val="0000FF"/>
                </a:solidFill>
                <a:latin typeface="Arial" panose="020B0604020202020204" pitchFamily="34" charset="0"/>
              </a:rPr>
              <a:t> n l</a:t>
            </a:r>
            <a:r>
              <a:rPr kumimoji="0" lang="sk-SK" altLang="cs-CZ" sz="2400" dirty="0">
                <a:solidFill>
                  <a:srgbClr val="0000FF"/>
                </a:solidFill>
                <a:latin typeface="Arial" panose="020B0604020202020204" pitchFamily="34" charset="0"/>
              </a:rPr>
              <a:t>átkové množství v mol, </a:t>
            </a:r>
            <a:r>
              <a:rPr kumimoji="0" lang="cs-CZ" altLang="cs-CZ" sz="2400" dirty="0">
                <a:solidFill>
                  <a:srgbClr val="0000FF"/>
                </a:solidFill>
                <a:latin typeface="Arial" panose="020B0604020202020204" pitchFamily="34" charset="0"/>
              </a:rPr>
              <a:t> T teplotu v kelvinech a R </a:t>
            </a:r>
            <a:r>
              <a:rPr kumimoji="0" lang="en-US" altLang="cs-CZ" sz="2400" dirty="0" err="1">
                <a:solidFill>
                  <a:srgbClr val="0000FF"/>
                </a:solidFill>
                <a:latin typeface="Arial" panose="020B0604020202020204" pitchFamily="34" charset="0"/>
              </a:rPr>
              <a:t>uni</a:t>
            </a:r>
            <a:r>
              <a:rPr kumimoji="0" lang="sk-SK" altLang="cs-CZ" sz="2400" dirty="0">
                <a:solidFill>
                  <a:srgbClr val="0000FF"/>
                </a:solidFill>
                <a:latin typeface="Arial" panose="020B0604020202020204" pitchFamily="34" charset="0"/>
              </a:rPr>
              <a:t>verzální</a:t>
            </a:r>
            <a:r>
              <a:rPr kumimoji="0" lang="cs-CZ" altLang="cs-CZ" sz="2400" dirty="0">
                <a:solidFill>
                  <a:srgbClr val="0000FF"/>
                </a:solidFill>
                <a:latin typeface="Arial" panose="020B0604020202020204" pitchFamily="34" charset="0"/>
              </a:rPr>
              <a:t> plynovou konstantu </a:t>
            </a:r>
          </a:p>
          <a:p>
            <a:pPr eaLnBrk="1" hangingPunct="1"/>
            <a:endParaRPr kumimoji="0" lang="cs-CZ" altLang="cs-CZ" sz="2000" dirty="0">
              <a:solidFill>
                <a:srgbClr val="0000FF"/>
              </a:solidFill>
              <a:latin typeface="Arial" panose="020B0604020202020204" pitchFamily="34" charset="0"/>
            </a:endParaRPr>
          </a:p>
          <a:p>
            <a:pPr eaLnBrk="1" hangingPunct="1"/>
            <a:r>
              <a:rPr kumimoji="0" lang="cs-CZ" altLang="cs-CZ" sz="2000" dirty="0">
                <a:solidFill>
                  <a:srgbClr val="0000FF"/>
                </a:solidFill>
                <a:latin typeface="Arial" panose="020B0604020202020204" pitchFamily="34" charset="0"/>
              </a:rPr>
              <a:t>Největší relativní zastoupení mezi těmito plyny v atmosféře má dusík (cca 78 objemových procent) a kyslík (cca 21 objemových procent). </a:t>
            </a:r>
          </a:p>
          <a:p>
            <a:pPr eaLnBrk="1" hangingPunct="1"/>
            <a:r>
              <a:rPr kumimoji="0" lang="cs-CZ" altLang="cs-CZ" sz="2000" dirty="0">
                <a:solidFill>
                  <a:srgbClr val="0000FF"/>
                </a:solidFill>
                <a:latin typeface="Arial" panose="020B0604020202020204" pitchFamily="34" charset="0"/>
              </a:rPr>
              <a:t>Složení suchého a čistého vzduchu se v podstatě nemění až do výšek 90 – 100 km nad zemským povrchem.</a:t>
            </a:r>
          </a:p>
        </p:txBody>
      </p:sp>
      <p:sp>
        <p:nvSpPr>
          <p:cNvPr id="10243" name="Text Box 10">
            <a:extLst>
              <a:ext uri="{FF2B5EF4-FFF2-40B4-BE49-F238E27FC236}">
                <a16:creationId xmlns:a16="http://schemas.microsoft.com/office/drawing/2014/main" id="{14856F26-C30E-4C03-8F24-470866885A8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základní vlastnosti</a:t>
            </a:r>
          </a:p>
        </p:txBody>
      </p:sp>
    </p:spTree>
    <p:extLst>
      <p:ext uri="{BB962C8B-B14F-4D97-AF65-F5344CB8AC3E}">
        <p14:creationId xmlns:p14="http://schemas.microsoft.com/office/powerpoint/2010/main" val="39178803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3">
            <a:extLst>
              <a:ext uri="{FF2B5EF4-FFF2-40B4-BE49-F238E27FC236}">
                <a16:creationId xmlns:a16="http://schemas.microsoft.com/office/drawing/2014/main" id="{846B1E60-545C-4A1D-B38E-22E897A4E64E}"/>
              </a:ext>
            </a:extLst>
          </p:cNvPr>
          <p:cNvSpPr txBox="1">
            <a:spLocks noChangeArrowheads="1"/>
          </p:cNvSpPr>
          <p:nvPr/>
        </p:nvSpPr>
        <p:spPr bwMode="auto">
          <a:xfrm>
            <a:off x="1774825" y="981076"/>
            <a:ext cx="8642350"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20000"/>
              </a:spcBef>
            </a:pPr>
            <a:r>
              <a:rPr lang="cs-CZ" altLang="cs-CZ" sz="2400" dirty="0">
                <a:latin typeface="Arial" panose="020B0604020202020204" pitchFamily="34" charset="0"/>
              </a:rPr>
              <a:t>Proudění v MVA nad zemským povrchem </a:t>
            </a:r>
            <a:r>
              <a:rPr lang="cs-CZ" altLang="cs-CZ" sz="2400" dirty="0">
                <a:solidFill>
                  <a:srgbClr val="0000FF"/>
                </a:solidFill>
                <a:latin typeface="Arial" panose="020B0604020202020204" pitchFamily="34" charset="0"/>
              </a:rPr>
              <a:t>má převážně turbulentní charakter, tj. obsahuje intenzivní fluktuace vířivosti v širokém spektru měřítek. </a:t>
            </a:r>
          </a:p>
          <a:p>
            <a:pPr eaLnBrk="1" hangingPunct="1">
              <a:spcBef>
                <a:spcPct val="20000"/>
              </a:spcBef>
            </a:pPr>
            <a:r>
              <a:rPr lang="cs-CZ" altLang="cs-CZ" sz="2400" dirty="0">
                <a:latin typeface="Arial" panose="020B0604020202020204" pitchFamily="34" charset="0"/>
              </a:rPr>
              <a:t>Směry horizontálního unášení částic znečišťujících příměsí </a:t>
            </a:r>
            <a:r>
              <a:rPr lang="cs-CZ" altLang="cs-CZ" sz="2400" dirty="0">
                <a:solidFill>
                  <a:srgbClr val="0000FF"/>
                </a:solidFill>
                <a:latin typeface="Arial" panose="020B0604020202020204" pitchFamily="34" charset="0"/>
              </a:rPr>
              <a:t>(kouřových vleček od zdrojů) zpravidla odpovídají pohybům velkých měřítek - souvisejícím s advekční složkou pole proudění (tj. pole střední).</a:t>
            </a:r>
            <a:r>
              <a:rPr lang="cs-CZ" altLang="cs-CZ" sz="2400" dirty="0">
                <a:latin typeface="Arial" panose="020B0604020202020204" pitchFamily="34" charset="0"/>
              </a:rPr>
              <a:t> </a:t>
            </a:r>
          </a:p>
          <a:p>
            <a:pPr eaLnBrk="1" hangingPunct="1">
              <a:spcBef>
                <a:spcPct val="20000"/>
              </a:spcBef>
            </a:pPr>
            <a:r>
              <a:rPr lang="cs-CZ" altLang="cs-CZ" sz="2400" dirty="0">
                <a:latin typeface="Arial" panose="020B0604020202020204" pitchFamily="34" charset="0"/>
              </a:rPr>
              <a:t>Vertikální rozptyl (turbulentní difúze v profilu vlečky) </a:t>
            </a:r>
            <a:r>
              <a:rPr lang="cs-CZ" altLang="cs-CZ" sz="2400" dirty="0">
                <a:solidFill>
                  <a:srgbClr val="0000FF"/>
                </a:solidFill>
                <a:latin typeface="Arial" panose="020B0604020202020204" pitchFamily="34" charset="0"/>
              </a:rPr>
              <a:t>je samozřejmě determinován turbulencí. </a:t>
            </a:r>
          </a:p>
          <a:p>
            <a:pPr eaLnBrk="1" hangingPunct="1">
              <a:spcBef>
                <a:spcPct val="20000"/>
              </a:spcBef>
            </a:pPr>
            <a:r>
              <a:rPr lang="cs-CZ" altLang="cs-CZ" sz="2400" dirty="0">
                <a:solidFill>
                  <a:srgbClr val="0000FF"/>
                </a:solidFill>
                <a:latin typeface="Arial" panose="020B0604020202020204" pitchFamily="34" charset="0"/>
              </a:rPr>
              <a:t>Fluktuace větších měřítek mají na rozptyl výraznější vliv.</a:t>
            </a:r>
          </a:p>
          <a:p>
            <a:pPr eaLnBrk="1" hangingPunct="1">
              <a:spcBef>
                <a:spcPct val="20000"/>
              </a:spcBef>
            </a:pPr>
            <a:r>
              <a:rPr lang="cs-CZ" altLang="cs-CZ" sz="2400" dirty="0">
                <a:solidFill>
                  <a:srgbClr val="0000FF"/>
                </a:solidFill>
                <a:latin typeface="Arial" panose="020B0604020202020204" pitchFamily="34" charset="0"/>
              </a:rPr>
              <a:t>Vyšší rychlost proudění znamená obecně intenzivnější rozptyl znečišťujících příměsí.</a:t>
            </a:r>
            <a:endParaRPr lang="en-GB" altLang="cs-CZ" sz="2400" dirty="0">
              <a:solidFill>
                <a:srgbClr val="0000FF"/>
              </a:solidFill>
              <a:latin typeface="Arial" panose="020B0604020202020204" pitchFamily="34" charset="0"/>
            </a:endParaRPr>
          </a:p>
        </p:txBody>
      </p:sp>
      <p:sp>
        <p:nvSpPr>
          <p:cNvPr id="75779" name="Text Box 2">
            <a:extLst>
              <a:ext uri="{FF2B5EF4-FFF2-40B4-BE49-F238E27FC236}">
                <a16:creationId xmlns:a16="http://schemas.microsoft.com/office/drawing/2014/main" id="{CED4D0C6-C9D1-4A67-87CE-704C7C69A508}"/>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Proudění v atmosféře</a:t>
            </a:r>
          </a:p>
        </p:txBody>
      </p:sp>
    </p:spTree>
    <p:extLst>
      <p:ext uri="{BB962C8B-B14F-4D97-AF65-F5344CB8AC3E}">
        <p14:creationId xmlns:p14="http://schemas.microsoft.com/office/powerpoint/2010/main" val="2857965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a:extLst>
              <a:ext uri="{FF2B5EF4-FFF2-40B4-BE49-F238E27FC236}">
                <a16:creationId xmlns:a16="http://schemas.microsoft.com/office/drawing/2014/main" id="{27116701-5D0D-4976-B035-1FF99235FCE2}"/>
              </a:ext>
            </a:extLst>
          </p:cNvPr>
          <p:cNvSpPr txBox="1">
            <a:spLocks noChangeArrowheads="1"/>
          </p:cNvSpPr>
          <p:nvPr/>
        </p:nvSpPr>
        <p:spPr bwMode="auto">
          <a:xfrm>
            <a:off x="213756" y="908310"/>
            <a:ext cx="6617176" cy="5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20000"/>
              </a:spcBef>
            </a:pPr>
            <a:r>
              <a:rPr lang="cs-CZ" altLang="cs-CZ" sz="2400" dirty="0">
                <a:latin typeface="Arial" panose="020B0604020202020204" pitchFamily="34" charset="0"/>
              </a:rPr>
              <a:t>Turbulentní pohyby menších měřítek </a:t>
            </a:r>
            <a:r>
              <a:rPr lang="cs-CZ" altLang="cs-CZ" sz="2400" dirty="0">
                <a:solidFill>
                  <a:srgbClr val="0000FF"/>
                </a:solidFill>
                <a:latin typeface="Arial" panose="020B0604020202020204" pitchFamily="34" charset="0"/>
              </a:rPr>
              <a:t>formující chaotickou strukturu vlečky souvisí v tomto případě převážně s produkcí turbulence na vstupu horkých odpadních plynů do vnějšího ovzduší. </a:t>
            </a:r>
          </a:p>
          <a:p>
            <a:pPr eaLnBrk="1" hangingPunct="1">
              <a:spcBef>
                <a:spcPct val="20000"/>
              </a:spcBef>
            </a:pPr>
            <a:r>
              <a:rPr lang="cs-CZ" altLang="cs-CZ" sz="2400" dirty="0">
                <a:solidFill>
                  <a:srgbClr val="0000FF"/>
                </a:solidFill>
                <a:latin typeface="Arial" panose="020B0604020202020204" pitchFamily="34" charset="0"/>
              </a:rPr>
              <a:t>V jisté vzdálenosti jsou pak tyto pohyby zcela utlumeny v důsledku disipace a vertikální struktura vlečky se jeví statickou. </a:t>
            </a:r>
          </a:p>
          <a:p>
            <a:pPr eaLnBrk="1" hangingPunct="1">
              <a:spcBef>
                <a:spcPct val="20000"/>
              </a:spcBef>
            </a:pPr>
            <a:r>
              <a:rPr lang="cs-CZ" altLang="cs-CZ" sz="2400" dirty="0">
                <a:solidFill>
                  <a:srgbClr val="0000FF"/>
                </a:solidFill>
                <a:latin typeface="Arial" panose="020B0604020202020204" pitchFamily="34" charset="0"/>
              </a:rPr>
              <a:t>Další rozptyl - rozšíření vlečky je již podmíněno turbulencí v MVA s pohyby i relativně větších měřítek (stovky m a více).</a:t>
            </a:r>
            <a:endParaRPr lang="en-GB" altLang="cs-CZ" sz="2400" dirty="0">
              <a:solidFill>
                <a:srgbClr val="0000FF"/>
              </a:solidFill>
              <a:latin typeface="Arial" panose="020B0604020202020204" pitchFamily="34" charset="0"/>
            </a:endParaRPr>
          </a:p>
        </p:txBody>
      </p:sp>
      <p:pic>
        <p:nvPicPr>
          <p:cNvPr id="77827" name="Picture 4" descr="turbex">
            <a:extLst>
              <a:ext uri="{FF2B5EF4-FFF2-40B4-BE49-F238E27FC236}">
                <a16:creationId xmlns:a16="http://schemas.microsoft.com/office/drawing/2014/main" id="{DE6EFE9E-3E81-40C9-B1CE-38C360449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1" y="981075"/>
            <a:ext cx="3489325"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5">
            <a:extLst>
              <a:ext uri="{FF2B5EF4-FFF2-40B4-BE49-F238E27FC236}">
                <a16:creationId xmlns:a16="http://schemas.microsoft.com/office/drawing/2014/main" id="{D5B3B285-8E65-45CD-9527-51FD85706624}"/>
              </a:ext>
            </a:extLst>
          </p:cNvPr>
          <p:cNvSpPr txBox="1">
            <a:spLocks noChangeArrowheads="1"/>
          </p:cNvSpPr>
          <p:nvPr/>
        </p:nvSpPr>
        <p:spPr bwMode="auto">
          <a:xfrm>
            <a:off x="7319963" y="3429001"/>
            <a:ext cx="30972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spcBef>
                <a:spcPct val="50000"/>
              </a:spcBef>
            </a:pPr>
            <a:r>
              <a:rPr lang="cs-CZ" altLang="cs-CZ" sz="2000" dirty="0">
                <a:solidFill>
                  <a:srgbClr val="0000FF"/>
                </a:solidFill>
                <a:latin typeface="Arial" panose="020B0604020202020204" pitchFamily="34" charset="0"/>
              </a:rPr>
              <a:t>Produkce turbulence na vstupu horkých odpadních plynů do vnějšího ovzduší </a:t>
            </a:r>
            <a:endParaRPr lang="en-GB" altLang="cs-CZ" sz="2000" dirty="0">
              <a:solidFill>
                <a:srgbClr val="0000FF"/>
              </a:solidFill>
              <a:latin typeface="Arial" panose="020B0604020202020204" pitchFamily="34" charset="0"/>
            </a:endParaRPr>
          </a:p>
        </p:txBody>
      </p:sp>
      <p:sp>
        <p:nvSpPr>
          <p:cNvPr id="77829" name="Text Box 2">
            <a:extLst>
              <a:ext uri="{FF2B5EF4-FFF2-40B4-BE49-F238E27FC236}">
                <a16:creationId xmlns:a16="http://schemas.microsoft.com/office/drawing/2014/main" id="{0C314386-29F0-41D8-9C1D-407B14B0715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Proudění v atmosféře</a:t>
            </a:r>
          </a:p>
        </p:txBody>
      </p:sp>
    </p:spTree>
    <p:extLst>
      <p:ext uri="{BB962C8B-B14F-4D97-AF65-F5344CB8AC3E}">
        <p14:creationId xmlns:p14="http://schemas.microsoft.com/office/powerpoint/2010/main" val="1746343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3">
            <a:extLst>
              <a:ext uri="{FF2B5EF4-FFF2-40B4-BE49-F238E27FC236}">
                <a16:creationId xmlns:a16="http://schemas.microsoft.com/office/drawing/2014/main" id="{0270997D-4A14-4E3D-BB16-39BB74226D25}"/>
              </a:ext>
            </a:extLst>
          </p:cNvPr>
          <p:cNvSpPr txBox="1">
            <a:spLocks noChangeArrowheads="1"/>
          </p:cNvSpPr>
          <p:nvPr/>
        </p:nvSpPr>
        <p:spPr bwMode="auto">
          <a:xfrm>
            <a:off x="296884" y="982176"/>
            <a:ext cx="731131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000" dirty="0">
                <a:solidFill>
                  <a:srgbClr val="0000FF"/>
                </a:solidFill>
                <a:latin typeface="Arial" panose="020B0604020202020204" pitchFamily="34" charset="0"/>
              </a:rPr>
              <a:t>V popsaných souvislostech je pak pro rozptyl znečišťujících příměsí jednoznačně příznivější</a:t>
            </a:r>
            <a:r>
              <a:rPr lang="cs-CZ" altLang="cs-CZ" sz="2000" dirty="0">
                <a:latin typeface="Arial" panose="020B0604020202020204" pitchFamily="34" charset="0"/>
              </a:rPr>
              <a:t> situace cyklonální, </a:t>
            </a:r>
            <a:r>
              <a:rPr lang="cs-CZ" altLang="cs-CZ" sz="2000" dirty="0">
                <a:solidFill>
                  <a:srgbClr val="0000FF"/>
                </a:solidFill>
                <a:latin typeface="Arial" panose="020B0604020202020204" pitchFamily="34" charset="0"/>
              </a:rPr>
              <a:t>kdy dochází vlivem </a:t>
            </a:r>
            <a:r>
              <a:rPr lang="cs-CZ" altLang="cs-CZ" sz="2000" dirty="0">
                <a:latin typeface="Arial" panose="020B0604020202020204" pitchFamily="34" charset="0"/>
              </a:rPr>
              <a:t>vzestupných pohybů</a:t>
            </a:r>
            <a:r>
              <a:rPr lang="cs-CZ" altLang="cs-CZ" sz="2000" dirty="0">
                <a:solidFill>
                  <a:srgbClr val="0000FF"/>
                </a:solidFill>
                <a:latin typeface="Arial" panose="020B0604020202020204" pitchFamily="34" charset="0"/>
              </a:rPr>
              <a:t> k intenzivnímu vertikálnímu promíchávání (viz - nárůst intenzity turbulence dynamickou konvekcí) vzduchových hmot.</a:t>
            </a:r>
          </a:p>
          <a:p>
            <a:pPr eaLnBrk="1" hangingPunct="1"/>
            <a:r>
              <a:rPr lang="cs-CZ" altLang="cs-CZ" sz="2000" dirty="0">
                <a:latin typeface="Arial" panose="020B0604020202020204" pitchFamily="34" charset="0"/>
              </a:rPr>
              <a:t>Sestupné proudy </a:t>
            </a:r>
            <a:r>
              <a:rPr lang="cs-CZ" altLang="cs-CZ" sz="2000" dirty="0">
                <a:solidFill>
                  <a:srgbClr val="0000FF"/>
                </a:solidFill>
                <a:latin typeface="Arial" panose="020B0604020202020204" pitchFamily="34" charset="0"/>
              </a:rPr>
              <a:t>vyskytující při</a:t>
            </a:r>
            <a:r>
              <a:rPr lang="cs-CZ" altLang="cs-CZ" sz="2000" dirty="0">
                <a:latin typeface="Arial" panose="020B0604020202020204" pitchFamily="34" charset="0"/>
              </a:rPr>
              <a:t> situaci anticyklonální </a:t>
            </a:r>
            <a:r>
              <a:rPr lang="cs-CZ" altLang="cs-CZ" sz="2000" dirty="0">
                <a:solidFill>
                  <a:srgbClr val="0000FF"/>
                </a:solidFill>
                <a:latin typeface="Arial" panose="020B0604020202020204" pitchFamily="34" charset="0"/>
              </a:rPr>
              <a:t>udržují znečišťující příměsi v blízkosti zemského povrchu,</a:t>
            </a:r>
            <a:r>
              <a:rPr lang="cs-CZ" altLang="cs-CZ" sz="2000" dirty="0">
                <a:latin typeface="Arial" panose="020B0604020202020204" pitchFamily="34" charset="0"/>
              </a:rPr>
              <a:t> tj. zvyšuje se pravděpodobnost výskytu vyšších koncentrací těchto látek v přízemní vrstvě. </a:t>
            </a:r>
          </a:p>
          <a:p>
            <a:pPr eaLnBrk="1" hangingPunct="1"/>
            <a:r>
              <a:rPr lang="cs-CZ" altLang="cs-CZ" sz="2000" dirty="0">
                <a:solidFill>
                  <a:srgbClr val="0000FF"/>
                </a:solidFill>
                <a:latin typeface="Arial" panose="020B0604020202020204" pitchFamily="34" charset="0"/>
              </a:rPr>
              <a:t>Vlivem sestupných proudů dochází k</a:t>
            </a:r>
            <a:r>
              <a:rPr lang="cs-CZ" altLang="cs-CZ" sz="2000" dirty="0">
                <a:latin typeface="Arial" panose="020B0604020202020204" pitchFamily="34" charset="0"/>
              </a:rPr>
              <a:t> sesedání (subsidenci) vzduchu, </a:t>
            </a:r>
            <a:r>
              <a:rPr lang="cs-CZ" altLang="cs-CZ" sz="2000" dirty="0">
                <a:solidFill>
                  <a:srgbClr val="0000FF"/>
                </a:solidFill>
                <a:latin typeface="Arial" panose="020B0604020202020204" pitchFamily="34" charset="0"/>
              </a:rPr>
              <a:t>což často vede ke vzniku</a:t>
            </a:r>
            <a:r>
              <a:rPr lang="cs-CZ" altLang="cs-CZ" sz="2000" dirty="0">
                <a:latin typeface="Arial" panose="020B0604020202020204" pitchFamily="34" charset="0"/>
              </a:rPr>
              <a:t> subsidenčních inverzí, </a:t>
            </a:r>
            <a:r>
              <a:rPr lang="cs-CZ" altLang="cs-CZ" sz="2000" dirty="0">
                <a:solidFill>
                  <a:srgbClr val="0000FF"/>
                </a:solidFill>
                <a:latin typeface="Arial" panose="020B0604020202020204" pitchFamily="34" charset="0"/>
              </a:rPr>
              <a:t>které samozřejmě významně potlačují vertikální promíchávání a tím i rozptyl znečišťujících příměsí.</a:t>
            </a:r>
            <a:endParaRPr lang="en-GB" altLang="cs-CZ" sz="2000" dirty="0">
              <a:solidFill>
                <a:srgbClr val="0000FF"/>
              </a:solidFill>
              <a:latin typeface="Arial" panose="020B0604020202020204" pitchFamily="34" charset="0"/>
            </a:endParaRPr>
          </a:p>
        </p:txBody>
      </p:sp>
      <p:sp>
        <p:nvSpPr>
          <p:cNvPr id="81923" name="Text Box 5">
            <a:extLst>
              <a:ext uri="{FF2B5EF4-FFF2-40B4-BE49-F238E27FC236}">
                <a16:creationId xmlns:a16="http://schemas.microsoft.com/office/drawing/2014/main" id="{3BB5330F-B7F4-4808-8AB9-6387676FC65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a:latin typeface="Arial" panose="020B0604020202020204" pitchFamily="34" charset="0"/>
              </a:rPr>
              <a:t>Rozložení tlakových podmínek</a:t>
            </a:r>
            <a:endParaRPr kumimoji="0" lang="cs-CZ" altLang="cs-CZ" sz="3200" dirty="0">
              <a:latin typeface="Arial" panose="020B0604020202020204" pitchFamily="34" charset="0"/>
            </a:endParaRPr>
          </a:p>
        </p:txBody>
      </p:sp>
      <p:pic>
        <p:nvPicPr>
          <p:cNvPr id="4" name="Picture 3" descr="tlakutv">
            <a:extLst>
              <a:ext uri="{FF2B5EF4-FFF2-40B4-BE49-F238E27FC236}">
                <a16:creationId xmlns:a16="http://schemas.microsoft.com/office/drawing/2014/main" id="{81FDF794-1582-4821-9FED-2735C0714C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58818" y="1166843"/>
            <a:ext cx="4691218" cy="4140000"/>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5390680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B730CB-1075-45DC-BAAB-F08161479454}"/>
              </a:ext>
            </a:extLst>
          </p:cNvPr>
          <p:cNvSpPr>
            <a:spLocks noGrp="1"/>
          </p:cNvSpPr>
          <p:nvPr>
            <p:ph type="sldNum" sz="quarter" idx="11"/>
          </p:nvPr>
        </p:nvSpPr>
        <p:spPr/>
        <p:txBody>
          <a:bodyPr/>
          <a:lstStyle/>
          <a:p>
            <a:fld id="{D6D6C118-631F-4A80-9886-907009361577}" type="slidenum">
              <a:rPr lang="cs-CZ" altLang="cs-CZ" smtClean="0"/>
              <a:pPr/>
              <a:t>73</a:t>
            </a:fld>
            <a:endParaRPr lang="cs-CZ" altLang="cs-CZ" dirty="0"/>
          </a:p>
        </p:txBody>
      </p:sp>
      <p:sp>
        <p:nvSpPr>
          <p:cNvPr id="4" name="Title 3">
            <a:extLst>
              <a:ext uri="{FF2B5EF4-FFF2-40B4-BE49-F238E27FC236}">
                <a16:creationId xmlns:a16="http://schemas.microsoft.com/office/drawing/2014/main" id="{5E590041-B299-41F5-9D29-DDF65EC369FC}"/>
              </a:ext>
            </a:extLst>
          </p:cNvPr>
          <p:cNvSpPr>
            <a:spLocks noGrp="1"/>
          </p:cNvSpPr>
          <p:nvPr>
            <p:ph type="title"/>
          </p:nvPr>
        </p:nvSpPr>
        <p:spPr/>
        <p:txBody>
          <a:bodyPr/>
          <a:lstStyle/>
          <a:p>
            <a:r>
              <a:rPr lang="en-US" dirty="0" err="1"/>
              <a:t>Voda</a:t>
            </a:r>
            <a:r>
              <a:rPr lang="en-US" dirty="0"/>
              <a:t> v </a:t>
            </a:r>
            <a:r>
              <a:rPr lang="en-US" dirty="0" err="1"/>
              <a:t>atmosf</a:t>
            </a:r>
            <a:r>
              <a:rPr lang="sk-SK" dirty="0"/>
              <a:t>éře</a:t>
            </a:r>
            <a:endParaRPr lang="en-US" dirty="0"/>
          </a:p>
        </p:txBody>
      </p:sp>
      <p:pic>
        <p:nvPicPr>
          <p:cNvPr id="2050" name="Picture 2" descr="&#10;Detailed graphic image of the water cycle with the ocean on the left, land in the middle, and a river, lake, and mountain on the right. The graphic shows where evaporation, condensation, and precipitation may take place and also shows transportation, sublimation, deposition, runoff, infiltration, percolation, groundwater, plant uptake, and transpiration. ">
            <a:extLst>
              <a:ext uri="{FF2B5EF4-FFF2-40B4-BE49-F238E27FC236}">
                <a16:creationId xmlns:a16="http://schemas.microsoft.com/office/drawing/2014/main" id="{515E45D9-19DA-47D4-BD12-292D195A9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682" y="1332591"/>
            <a:ext cx="9929812" cy="4734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4282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a16="http://schemas.microsoft.com/office/drawing/2014/main" id="{A88CE93A-7A50-4D24-B905-848800997BA0}"/>
              </a:ext>
            </a:extLst>
          </p:cNvPr>
          <p:cNvSpPr txBox="1">
            <a:spLocks noChangeArrowheads="1"/>
          </p:cNvSpPr>
          <p:nvPr/>
        </p:nvSpPr>
        <p:spPr bwMode="auto">
          <a:xfrm>
            <a:off x="1774824" y="974725"/>
            <a:ext cx="952927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rgbClr val="0000FF"/>
                </a:solidFill>
                <a:latin typeface="Arial" panose="020B0604020202020204" pitchFamily="34" charset="0"/>
              </a:rPr>
              <a:t>V přirozených podmínkách neexistuje suchý vzduch.</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Rovnovážný stav mezi vodou (př. ledem) a vodní párou označujeme jako </a:t>
            </a:r>
            <a:r>
              <a:rPr kumimoji="0" lang="cs-CZ" altLang="cs-CZ" sz="2400" dirty="0">
                <a:latin typeface="Arial" panose="020B0604020202020204" pitchFamily="34" charset="0"/>
              </a:rPr>
              <a:t>stav nasycení.</a:t>
            </a:r>
          </a:p>
          <a:p>
            <a:pPr eaLnBrk="1" hangingPunct="1"/>
            <a:endParaRPr kumimoji="0" lang="cs-CZ" altLang="cs-CZ" sz="2400" dirty="0">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Zdroj – výpar ze zemského povrchu.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Přenos:</a:t>
            </a:r>
          </a:p>
          <a:p>
            <a:pPr eaLnBrk="1" hangingPunct="1"/>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turbulentní proudění,</a:t>
            </a:r>
          </a:p>
          <a:p>
            <a:pPr eaLnBrk="1" hangingPunct="1">
              <a:buSzPct val="75000"/>
              <a:buFont typeface="Wingdings" panose="05000000000000000000" pitchFamily="2" charset="2"/>
              <a:buNone/>
            </a:pPr>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molekulární difuze.</a:t>
            </a:r>
          </a:p>
          <a:p>
            <a:pPr eaLnBrk="1" hangingPunct="1"/>
            <a:endParaRPr kumimoji="0" lang="cs-CZ" altLang="cs-CZ" sz="2400" dirty="0">
              <a:solidFill>
                <a:srgbClr val="0000FF"/>
              </a:solidFill>
              <a:latin typeface="Arial" panose="020B0604020202020204" pitchFamily="34" charset="0"/>
            </a:endParaRPr>
          </a:p>
        </p:txBody>
      </p:sp>
      <p:sp>
        <p:nvSpPr>
          <p:cNvPr id="123907" name="Text Box 11">
            <a:extLst>
              <a:ext uri="{FF2B5EF4-FFF2-40B4-BE49-F238E27FC236}">
                <a16:creationId xmlns:a16="http://schemas.microsoft.com/office/drawing/2014/main" id="{14E11088-BAAF-41D4-A379-AE1F869D7CC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Vlhkost vzduchu</a:t>
            </a:r>
            <a:endParaRPr kumimoji="0" lang="cs-CZ" altLang="cs-CZ" sz="3200" b="0" dirty="0">
              <a:latin typeface="Arial" panose="020B0604020202020204" pitchFamily="34" charset="0"/>
            </a:endParaRPr>
          </a:p>
        </p:txBody>
      </p:sp>
    </p:spTree>
    <p:extLst>
      <p:ext uri="{BB962C8B-B14F-4D97-AF65-F5344CB8AC3E}">
        <p14:creationId xmlns:p14="http://schemas.microsoft.com/office/powerpoint/2010/main" val="15465742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a:extLst>
              <a:ext uri="{FF2B5EF4-FFF2-40B4-BE49-F238E27FC236}">
                <a16:creationId xmlns:a16="http://schemas.microsoft.com/office/drawing/2014/main" id="{B7BB4593-5C7A-4230-AE04-513A99FA60DD}"/>
              </a:ext>
            </a:extLst>
          </p:cNvPr>
          <p:cNvSpPr txBox="1">
            <a:spLocks noChangeArrowheads="1"/>
          </p:cNvSpPr>
          <p:nvPr/>
        </p:nvSpPr>
        <p:spPr bwMode="auto">
          <a:xfrm>
            <a:off x="1308100" y="908050"/>
            <a:ext cx="10022509"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Napětí (tenze) par (e)</a:t>
            </a:r>
            <a:r>
              <a:rPr kumimoji="0" lang="cs-CZ" altLang="cs-CZ" sz="2400" dirty="0">
                <a:solidFill>
                  <a:srgbClr val="0000FF"/>
                </a:solidFill>
                <a:latin typeface="Arial" panose="020B0604020202020204" pitchFamily="34" charset="0"/>
              </a:rPr>
              <a:t> – dílčí tlak vodní páry ve směsi se suchým vzduchem [hPa].</a:t>
            </a:r>
          </a:p>
          <a:p>
            <a:pPr eaLnBrk="1" hangingPunct="1"/>
            <a:endParaRPr kumimoji="0" lang="cs-CZ" altLang="cs-CZ" sz="1600" dirty="0">
              <a:latin typeface="Arial" panose="020B0604020202020204" pitchFamily="34" charset="0"/>
            </a:endParaRPr>
          </a:p>
          <a:p>
            <a:pPr eaLnBrk="1" hangingPunct="1"/>
            <a:r>
              <a:rPr kumimoji="0" lang="cs-CZ" altLang="cs-CZ" sz="2400" dirty="0">
                <a:latin typeface="Arial" panose="020B0604020202020204" pitchFamily="34" charset="0"/>
              </a:rPr>
              <a:t>Napětí nasycení (E)</a:t>
            </a:r>
            <a:r>
              <a:rPr kumimoji="0" lang="cs-CZ" altLang="cs-CZ" sz="2400" dirty="0">
                <a:solidFill>
                  <a:srgbClr val="0000FF"/>
                </a:solidFill>
                <a:latin typeface="Arial" panose="020B0604020202020204" pitchFamily="34" charset="0"/>
              </a:rPr>
              <a:t> – maximální možné napětí – roste s teplotou vzduchů.</a:t>
            </a:r>
          </a:p>
          <a:p>
            <a:pPr eaLnBrk="1" hangingPunct="1"/>
            <a:endParaRPr kumimoji="0" lang="cs-CZ" altLang="cs-CZ" sz="1600" dirty="0">
              <a:latin typeface="Arial" panose="020B0604020202020204" pitchFamily="34" charset="0"/>
            </a:endParaRPr>
          </a:p>
          <a:p>
            <a:pPr eaLnBrk="1" hangingPunct="1"/>
            <a:r>
              <a:rPr kumimoji="0" lang="cs-CZ" altLang="cs-CZ" sz="2400" dirty="0">
                <a:latin typeface="Arial" panose="020B0604020202020204" pitchFamily="34" charset="0"/>
              </a:rPr>
              <a:t>Poměrná (relativní) vlhkost (r)</a:t>
            </a:r>
            <a:r>
              <a:rPr kumimoji="0" lang="cs-CZ" altLang="cs-CZ" sz="2400" dirty="0">
                <a:solidFill>
                  <a:srgbClr val="0000FF"/>
                </a:solidFill>
                <a:latin typeface="Arial" panose="020B0604020202020204" pitchFamily="34" charset="0"/>
              </a:rPr>
              <a:t> – je definován pomocí tlaku vodní páry:</a:t>
            </a:r>
          </a:p>
          <a:p>
            <a:pPr algn="ctr" eaLnBrk="1" hangingPunct="1"/>
            <a:r>
              <a:rPr kumimoji="0" lang="cs-CZ" altLang="cs-CZ" sz="2400" dirty="0">
                <a:latin typeface="Arial" panose="020B0604020202020204" pitchFamily="34" charset="0"/>
              </a:rPr>
              <a:t>r = (e / E) (event. * 100)</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Absolutní vlhkost a</a:t>
            </a:r>
            <a:r>
              <a:rPr kumimoji="0" lang="cs-CZ" altLang="cs-CZ" sz="2400" dirty="0">
                <a:solidFill>
                  <a:srgbClr val="0000FF"/>
                </a:solidFill>
                <a:latin typeface="Arial" panose="020B0604020202020204" pitchFamily="34" charset="0"/>
              </a:rPr>
              <a:t> – hmotnost vodní páry v objemové jednotce vzduchu [kg.m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a:t>
            </a:r>
          </a:p>
          <a:p>
            <a:pPr eaLnBrk="1" hangingPunct="1"/>
            <a:endParaRPr kumimoji="0" lang="cs-CZ" altLang="cs-CZ" sz="10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Teplota rosného bodu (t)</a:t>
            </a:r>
            <a:r>
              <a:rPr kumimoji="0" lang="cs-CZ" altLang="cs-CZ" sz="2400" dirty="0">
                <a:solidFill>
                  <a:srgbClr val="0000FF"/>
                </a:solidFill>
                <a:latin typeface="Arial" panose="020B0604020202020204" pitchFamily="34" charset="0"/>
              </a:rPr>
              <a:t> – teplota, na kterou je třeba isobaricky ochladit vzduch, aby se nasytil v něm obsaženou vodní párou.</a:t>
            </a:r>
          </a:p>
        </p:txBody>
      </p:sp>
      <p:sp>
        <p:nvSpPr>
          <p:cNvPr id="124931" name="Text Box 11">
            <a:extLst>
              <a:ext uri="{FF2B5EF4-FFF2-40B4-BE49-F238E27FC236}">
                <a16:creationId xmlns:a16="http://schemas.microsoft.com/office/drawing/2014/main" id="{83040102-A2E8-4FCA-A0BB-978F9401AA8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Vlhkost vzduchu</a:t>
            </a:r>
            <a:endParaRPr kumimoji="0" lang="cs-CZ" altLang="cs-CZ" sz="3200" b="0" dirty="0">
              <a:latin typeface="Arial" panose="020B0604020202020204" pitchFamily="34" charset="0"/>
            </a:endParaRPr>
          </a:p>
        </p:txBody>
      </p:sp>
    </p:spTree>
    <p:extLst>
      <p:ext uri="{BB962C8B-B14F-4D97-AF65-F5344CB8AC3E}">
        <p14:creationId xmlns:p14="http://schemas.microsoft.com/office/powerpoint/2010/main" val="3814134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a:extLst>
              <a:ext uri="{FF2B5EF4-FFF2-40B4-BE49-F238E27FC236}">
                <a16:creationId xmlns:a16="http://schemas.microsoft.com/office/drawing/2014/main" id="{85FEC1D6-7A0A-48B1-973D-18C3C27A5576}"/>
              </a:ext>
            </a:extLst>
          </p:cNvPr>
          <p:cNvSpPr txBox="1">
            <a:spLocks noChangeArrowheads="1"/>
          </p:cNvSpPr>
          <p:nvPr/>
        </p:nvSpPr>
        <p:spPr bwMode="auto">
          <a:xfrm>
            <a:off x="1652588" y="119063"/>
            <a:ext cx="6202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endParaRPr kumimoji="0" lang="cs-CZ" altLang="cs-CZ" sz="1800" b="0">
              <a:solidFill>
                <a:schemeClr val="tx1"/>
              </a:solidFill>
              <a:latin typeface="Arial" panose="020B0604020202020204" pitchFamily="34" charset="0"/>
            </a:endParaRPr>
          </a:p>
        </p:txBody>
      </p:sp>
      <p:pic>
        <p:nvPicPr>
          <p:cNvPr id="125955" name="Picture 4">
            <a:extLst>
              <a:ext uri="{FF2B5EF4-FFF2-40B4-BE49-F238E27FC236}">
                <a16:creationId xmlns:a16="http://schemas.microsoft.com/office/drawing/2014/main" id="{0C3138D8-74A6-40F7-A5CA-009B95D0F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6" y="2852739"/>
            <a:ext cx="7000875" cy="31829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5956" name="Picture 5">
            <a:extLst>
              <a:ext uri="{FF2B5EF4-FFF2-40B4-BE49-F238E27FC236}">
                <a16:creationId xmlns:a16="http://schemas.microsoft.com/office/drawing/2014/main" id="{18F3518D-C463-4885-8342-97F632C3C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981075"/>
            <a:ext cx="3384550" cy="33480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5957" name="Text Box 11">
            <a:extLst>
              <a:ext uri="{FF2B5EF4-FFF2-40B4-BE49-F238E27FC236}">
                <a16:creationId xmlns:a16="http://schemas.microsoft.com/office/drawing/2014/main" id="{B1F97DD3-5A25-4C13-B019-6ACAEB7F243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Vlhkost vzduchu</a:t>
            </a:r>
            <a:endParaRPr kumimoji="0" lang="cs-CZ" altLang="cs-CZ" sz="3200" b="0" dirty="0">
              <a:latin typeface="Arial" panose="020B0604020202020204" pitchFamily="34" charset="0"/>
            </a:endParaRPr>
          </a:p>
        </p:txBody>
      </p:sp>
    </p:spTree>
    <p:extLst>
      <p:ext uri="{BB962C8B-B14F-4D97-AF65-F5344CB8AC3E}">
        <p14:creationId xmlns:p14="http://schemas.microsoft.com/office/powerpoint/2010/main" val="13675074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3" descr="Pages from #105xxMonks09-5">
            <a:extLst>
              <a:ext uri="{FF2B5EF4-FFF2-40B4-BE49-F238E27FC236}">
                <a16:creationId xmlns:a16="http://schemas.microsoft.com/office/drawing/2014/main" id="{31AFE47C-4CC5-43D6-B362-ABFC64581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1052513"/>
            <a:ext cx="6985000" cy="5664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3BE4A73-6832-4581-98AF-E8BBD55F9FDB}"/>
              </a:ext>
            </a:extLst>
          </p:cNvPr>
          <p:cNvSpPr txBox="1">
            <a:spLocks noChangeArrowheads="1"/>
          </p:cNvSpPr>
          <p:nvPr/>
        </p:nvSpPr>
        <p:spPr bwMode="auto">
          <a:xfrm>
            <a:off x="1524000" y="188913"/>
            <a:ext cx="9144000" cy="576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kern="0" dirty="0">
                <a:solidFill>
                  <a:srgbClr val="FF0000"/>
                </a:solidFill>
                <a:latin typeface="Arial" panose="020B0604020202020204" pitchFamily="34" charset="0"/>
              </a:rPr>
              <a:t>Procesy vzniku aerosolu</a:t>
            </a:r>
            <a:endParaRPr lang="en-US" altLang="cs-CZ" sz="3200" kern="0" dirty="0">
              <a:solidFill>
                <a:srgbClr val="FF0000"/>
              </a:solidFill>
              <a:latin typeface="Arial" panose="020B0604020202020204" pitchFamily="34" charset="0"/>
            </a:endParaRPr>
          </a:p>
        </p:txBody>
      </p:sp>
    </p:spTree>
    <p:extLst>
      <p:ext uri="{BB962C8B-B14F-4D97-AF65-F5344CB8AC3E}">
        <p14:creationId xmlns:p14="http://schemas.microsoft.com/office/powerpoint/2010/main" val="21754847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a:extLst>
              <a:ext uri="{FF2B5EF4-FFF2-40B4-BE49-F238E27FC236}">
                <a16:creationId xmlns:a16="http://schemas.microsoft.com/office/drawing/2014/main" id="{A88A0EEC-553A-4891-9798-9A20FE9BFD77}"/>
              </a:ext>
            </a:extLst>
          </p:cNvPr>
          <p:cNvSpPr txBox="1">
            <a:spLocks noChangeArrowheads="1"/>
          </p:cNvSpPr>
          <p:nvPr/>
        </p:nvSpPr>
        <p:spPr bwMode="auto">
          <a:xfrm>
            <a:off x="1652588" y="119063"/>
            <a:ext cx="6202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endParaRPr kumimoji="0" lang="cs-CZ" altLang="cs-CZ" sz="1800" b="0">
              <a:solidFill>
                <a:schemeClr val="tx1"/>
              </a:solidFill>
              <a:latin typeface="Arial" panose="020B0604020202020204" pitchFamily="34" charset="0"/>
            </a:endParaRPr>
          </a:p>
        </p:txBody>
      </p:sp>
      <p:sp>
        <p:nvSpPr>
          <p:cNvPr id="128003" name="Text Box 10">
            <a:extLst>
              <a:ext uri="{FF2B5EF4-FFF2-40B4-BE49-F238E27FC236}">
                <a16:creationId xmlns:a16="http://schemas.microsoft.com/office/drawing/2014/main" id="{ABE6370C-3582-46C9-9A5D-4214363884F0}"/>
              </a:ext>
            </a:extLst>
          </p:cNvPr>
          <p:cNvSpPr txBox="1">
            <a:spLocks noChangeArrowheads="1"/>
          </p:cNvSpPr>
          <p:nvPr/>
        </p:nvSpPr>
        <p:spPr bwMode="auto">
          <a:xfrm>
            <a:off x="1703389" y="1052514"/>
            <a:ext cx="8713787" cy="521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V počáteční fázi mikrostrukturálního vývoje oblaku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vzniká na kondenzačních jádrech</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veliký počet mikroskopických kapiček,</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jejichž velikosti dosahují řádově několika mikrometrů a jejich počet v 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je až kolem 10</a:t>
            </a:r>
            <a:r>
              <a:rPr kumimoji="0" lang="cs-CZ" altLang="cs-CZ" sz="2400" baseline="30000" dirty="0">
                <a:solidFill>
                  <a:srgbClr val="0000FF"/>
                </a:solidFill>
                <a:latin typeface="Arial" panose="020B0604020202020204" pitchFamily="34" charset="0"/>
              </a:rPr>
              <a:t>4</a:t>
            </a:r>
            <a:r>
              <a:rPr kumimoji="0" lang="cs-CZ" altLang="cs-CZ" sz="2400" dirty="0">
                <a:solidFill>
                  <a:srgbClr val="0000FF"/>
                </a:solidFill>
                <a:latin typeface="Arial" panose="020B0604020202020204" pitchFamily="34" charset="0"/>
              </a:rPr>
              <a:t>. </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Je zřejmé, že</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zásoba vodní páry obsažená v oblačném vzduchu nemůže v žádném  případě postačovat k tomu,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aby všechny tyto kapičky postupně narostly do rozměrů dešťových kapek, jejichž pádová rychlost, daná rovnováhou mezi silou tíže a silou odporu vzduchu vůči pohybu kapky, převyšuje rychlost vzestupných proudů vzduchu obvykle existujících uvnitř oblaku. </a:t>
            </a:r>
          </a:p>
        </p:txBody>
      </p:sp>
      <p:sp>
        <p:nvSpPr>
          <p:cNvPr id="128004" name="Text Box 11">
            <a:extLst>
              <a:ext uri="{FF2B5EF4-FFF2-40B4-BE49-F238E27FC236}">
                <a16:creationId xmlns:a16="http://schemas.microsoft.com/office/drawing/2014/main" id="{0F6B38D0-ABCF-436A-91F5-7F639BF1E7C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Teorie vzniku srážek</a:t>
            </a:r>
            <a:endParaRPr kumimoji="0" lang="cs-CZ" altLang="cs-CZ" sz="3200" b="0" dirty="0">
              <a:latin typeface="Arial" panose="020B0604020202020204" pitchFamily="34" charset="0"/>
            </a:endParaRPr>
          </a:p>
        </p:txBody>
      </p:sp>
    </p:spTree>
    <p:extLst>
      <p:ext uri="{BB962C8B-B14F-4D97-AF65-F5344CB8AC3E}">
        <p14:creationId xmlns:p14="http://schemas.microsoft.com/office/powerpoint/2010/main" val="2024740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BEEF0408-03A3-4BC0-B3E7-19855CA31BD3}"/>
              </a:ext>
            </a:extLst>
          </p:cNvPr>
          <p:cNvSpPr txBox="1">
            <a:spLocks noChangeArrowheads="1"/>
          </p:cNvSpPr>
          <p:nvPr/>
        </p:nvSpPr>
        <p:spPr bwMode="auto">
          <a:xfrm>
            <a:off x="1652588" y="119063"/>
            <a:ext cx="6202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endParaRPr kumimoji="0" lang="cs-CZ" altLang="cs-CZ" sz="1800" b="0">
              <a:solidFill>
                <a:schemeClr val="tx1"/>
              </a:solidFill>
              <a:latin typeface="Arial" panose="020B0604020202020204" pitchFamily="34" charset="0"/>
            </a:endParaRPr>
          </a:p>
        </p:txBody>
      </p:sp>
      <p:sp>
        <p:nvSpPr>
          <p:cNvPr id="129027" name="Text Box 10">
            <a:extLst>
              <a:ext uri="{FF2B5EF4-FFF2-40B4-BE49-F238E27FC236}">
                <a16:creationId xmlns:a16="http://schemas.microsoft.com/office/drawing/2014/main" id="{D32177EC-0DE7-4BB1-ACE4-DBCE00F1D723}"/>
              </a:ext>
            </a:extLst>
          </p:cNvPr>
          <p:cNvSpPr txBox="1">
            <a:spLocks noChangeArrowheads="1"/>
          </p:cNvSpPr>
          <p:nvPr/>
        </p:nvSpPr>
        <p:spPr bwMode="auto">
          <a:xfrm>
            <a:off x="1703388" y="1125538"/>
            <a:ext cx="8786812" cy="263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Mechanismus vzniku padajících atmosférických srážek</a:t>
            </a:r>
            <a:r>
              <a:rPr kumimoji="0" lang="cs-CZ" altLang="cs-CZ" sz="2400" dirty="0">
                <a:solidFill>
                  <a:srgbClr val="0000FF"/>
                </a:solidFill>
                <a:latin typeface="Arial" panose="020B0604020202020204" pitchFamily="34" charset="0"/>
              </a:rPr>
              <a:t> (déšť, mrholení, sněžení, kroupy atd.) tedy musí spočívat v tom, že z určitého důvodu část maličkých oblačných elementů, tj vodních kapiček, popř. ledových částic, začne intenzivně narůstat na úkor ostatních. </a:t>
            </a:r>
          </a:p>
          <a:p>
            <a:pPr eaLnBrk="1" hangingPunct="1"/>
            <a:endParaRPr kumimoji="0" lang="cs-CZ" altLang="cs-CZ" sz="2400" dirty="0">
              <a:solidFill>
                <a:srgbClr val="0000FF"/>
              </a:solidFill>
              <a:latin typeface="Arial" panose="020B0604020202020204" pitchFamily="34" charset="0"/>
            </a:endParaRPr>
          </a:p>
        </p:txBody>
      </p:sp>
      <p:sp>
        <p:nvSpPr>
          <p:cNvPr id="129028" name="Text Box 11">
            <a:extLst>
              <a:ext uri="{FF2B5EF4-FFF2-40B4-BE49-F238E27FC236}">
                <a16:creationId xmlns:a16="http://schemas.microsoft.com/office/drawing/2014/main" id="{DF578E44-DB75-4978-B4F6-7969B8BD629F}"/>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Teorie vzniku srážek</a:t>
            </a:r>
            <a:endParaRPr kumimoji="0" lang="cs-CZ" altLang="cs-CZ" sz="3200" b="0" dirty="0">
              <a:latin typeface="Arial" panose="020B0604020202020204" pitchFamily="34" charset="0"/>
            </a:endParaRPr>
          </a:p>
        </p:txBody>
      </p:sp>
    </p:spTree>
    <p:extLst>
      <p:ext uri="{BB962C8B-B14F-4D97-AF65-F5344CB8AC3E}">
        <p14:creationId xmlns:p14="http://schemas.microsoft.com/office/powerpoint/2010/main" val="1969094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9">
            <a:extLst>
              <a:ext uri="{FF2B5EF4-FFF2-40B4-BE49-F238E27FC236}">
                <a16:creationId xmlns:a16="http://schemas.microsoft.com/office/drawing/2014/main" id="{22554B8B-29EF-4DD4-AD1B-7E4F586C20AF}"/>
              </a:ext>
            </a:extLst>
          </p:cNvPr>
          <p:cNvSpPr txBox="1">
            <a:spLocks noChangeArrowheads="1"/>
          </p:cNvSpPr>
          <p:nvPr/>
        </p:nvSpPr>
        <p:spPr bwMode="auto">
          <a:xfrm>
            <a:off x="856527" y="969964"/>
            <a:ext cx="9652723" cy="521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(2)  Vodní páru, vodní kapičky, popř. ledové částice,</a:t>
            </a:r>
            <a:r>
              <a:rPr kumimoji="0" lang="cs-CZ" altLang="cs-CZ" sz="2400" dirty="0">
                <a:solidFill>
                  <a:srgbClr val="0000FF"/>
                </a:solidFill>
                <a:latin typeface="Arial" panose="020B0604020202020204" pitchFamily="34" charset="0"/>
              </a:rPr>
              <a:t> neboť voda se může za běžných  meteorologických podmínek v atmosféře vyskytovat ve třech skupenstvích. </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Vodní pára se v ovzduší chová jako reálný plyn, tzn. že se přibližně řídí stavovou rovnicí, pokud ovšem nejde o páru nasycenou. </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Množství vodní páry i vody v ostatních dvou skupenstvích je ve vzduchu prostorově i časově velmi proměnlivé. </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V atmosférických podmínkách může vodní pára přecházet v kapalnou vodu kondenzací nebo přímo sublimovat v led. </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(3) Různé znečišťující příměsi,</a:t>
            </a:r>
            <a:r>
              <a:rPr kumimoji="0" lang="cs-CZ" altLang="cs-CZ" sz="2400" dirty="0">
                <a:solidFill>
                  <a:srgbClr val="0000FF"/>
                </a:solidFill>
                <a:latin typeface="Arial" panose="020B0604020202020204" pitchFamily="34" charset="0"/>
              </a:rPr>
              <a:t> zejména příměsi aerosolové povahy (složky tzv. atmosférického aerosolu).</a:t>
            </a:r>
          </a:p>
        </p:txBody>
      </p:sp>
      <p:sp>
        <p:nvSpPr>
          <p:cNvPr id="13315" name="Text Box 10">
            <a:extLst>
              <a:ext uri="{FF2B5EF4-FFF2-40B4-BE49-F238E27FC236}">
                <a16:creationId xmlns:a16="http://schemas.microsoft.com/office/drawing/2014/main" id="{02855A5D-4385-4FBF-84D0-58F293D8F0C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a:latin typeface="Arial" panose="020B0604020202020204" pitchFamily="34" charset="0"/>
              </a:rPr>
              <a:t>Atmosféra – základní vlastnosti</a:t>
            </a:r>
            <a:endParaRPr kumimoji="0" lang="cs-CZ" altLang="cs-CZ" sz="3200" dirty="0">
              <a:latin typeface="Arial" panose="020B0604020202020204" pitchFamily="34" charset="0"/>
            </a:endParaRPr>
          </a:p>
        </p:txBody>
      </p:sp>
    </p:spTree>
    <p:extLst>
      <p:ext uri="{BB962C8B-B14F-4D97-AF65-F5344CB8AC3E}">
        <p14:creationId xmlns:p14="http://schemas.microsoft.com/office/powerpoint/2010/main" val="1976010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017C11BD-2A95-41C4-8321-F1F44528D0BB}"/>
              </a:ext>
            </a:extLst>
          </p:cNvPr>
          <p:cNvSpPr>
            <a:spLocks noGrp="1" noChangeArrowheads="1"/>
          </p:cNvSpPr>
          <p:nvPr>
            <p:ph type="title"/>
          </p:nvPr>
        </p:nvSpPr>
        <p:spPr bwMode="auto">
          <a:xfrm>
            <a:off x="609600" y="274638"/>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r>
              <a:rPr lang="cs-CZ" altLang="cs-CZ"/>
              <a:t>Oblaka a klima</a:t>
            </a:r>
            <a:endParaRPr lang="it-IT" altLang="cs-CZ"/>
          </a:p>
        </p:txBody>
      </p:sp>
      <p:sp>
        <p:nvSpPr>
          <p:cNvPr id="137219" name="Rectangle 3">
            <a:extLst>
              <a:ext uri="{FF2B5EF4-FFF2-40B4-BE49-F238E27FC236}">
                <a16:creationId xmlns:a16="http://schemas.microsoft.com/office/drawing/2014/main" id="{35145265-F9E4-4512-BF4B-73C51B8386C8}"/>
              </a:ext>
            </a:extLst>
          </p:cNvPr>
          <p:cNvSpPr>
            <a:spLocks noGrp="1" noChangeArrowheads="1"/>
          </p:cNvSpPr>
          <p:nvPr>
            <p:ph sz="half" idx="1"/>
          </p:nvPr>
        </p:nvSpPr>
        <p:spPr bwMode="auto">
          <a:xfrm>
            <a:off x="609600" y="1600201"/>
            <a:ext cx="53848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p>
            <a:pPr marL="630238" indent="-538163">
              <a:lnSpc>
                <a:spcPct val="90000"/>
              </a:lnSpc>
              <a:spcAft>
                <a:spcPts val="600"/>
              </a:spcAft>
              <a:buClr>
                <a:srgbClr val="0000FF"/>
              </a:buClr>
              <a:buSzPct val="75000"/>
              <a:buFont typeface="Wingdings" panose="05000000000000000000" pitchFamily="2" charset="2"/>
              <a:buChar char="Ä"/>
            </a:pPr>
            <a:r>
              <a:rPr lang="cs-CZ" altLang="cs-CZ" sz="2600" b="1"/>
              <a:t>Oblaka jsou nejdůležitější faktor kontrolující planetární albedo </a:t>
            </a:r>
            <a:r>
              <a:rPr lang="en-GB" altLang="cs-CZ" sz="2600" b="1"/>
              <a:t>a</a:t>
            </a:r>
            <a:r>
              <a:rPr lang="cs-CZ" altLang="cs-CZ" sz="2600" b="1"/>
              <a:t> tedy teplotu naší planety</a:t>
            </a:r>
            <a:endParaRPr lang="en-GB" altLang="cs-CZ" sz="2600" b="1"/>
          </a:p>
          <a:p>
            <a:pPr marL="630238" indent="-538163">
              <a:lnSpc>
                <a:spcPct val="90000"/>
              </a:lnSpc>
              <a:spcAft>
                <a:spcPts val="600"/>
              </a:spcAft>
              <a:buClr>
                <a:srgbClr val="0000FF"/>
              </a:buClr>
              <a:buSzPct val="75000"/>
              <a:buFont typeface="Wingdings" panose="05000000000000000000" pitchFamily="2" charset="2"/>
              <a:buChar char="Ä"/>
            </a:pPr>
            <a:r>
              <a:rPr lang="cs-CZ" altLang="cs-CZ" sz="2600" b="1"/>
              <a:t>Optické vlastnosti oblaků jsou řízeny velikostí/počtem kapek, které řídí „dostupnost“ aerosolových částic sloužících jako kondendenzační jádra (CCN - Cloud condensation nuclei)</a:t>
            </a:r>
            <a:endParaRPr lang="en-GB" altLang="cs-CZ" sz="2600" b="1"/>
          </a:p>
        </p:txBody>
      </p:sp>
      <p:pic>
        <p:nvPicPr>
          <p:cNvPr id="3074" name="Picture 2" descr="50 years ago, scientists suspected microbes flourished in clouds | Science  News">
            <a:extLst>
              <a:ext uri="{FF2B5EF4-FFF2-40B4-BE49-F238E27FC236}">
                <a16:creationId xmlns:a16="http://schemas.microsoft.com/office/drawing/2014/main" id="{4D5B6FF9-4EFA-4CCD-9E3E-D8E0468C8B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49" r="22125" b="-2"/>
          <a:stretch/>
        </p:blipFill>
        <p:spPr bwMode="auto">
          <a:xfrm>
            <a:off x="6197600" y="1600201"/>
            <a:ext cx="5384800" cy="4525963"/>
          </a:xfrm>
          <a:prstGeom prst="rect">
            <a:avLst/>
          </a:prstGeom>
          <a:solidFill>
            <a:srgbClr val="FFFFFF"/>
          </a:solidFill>
        </p:spPr>
      </p:pic>
    </p:spTree>
    <p:extLst>
      <p:ext uri="{BB962C8B-B14F-4D97-AF65-F5344CB8AC3E}">
        <p14:creationId xmlns:p14="http://schemas.microsoft.com/office/powerpoint/2010/main" val="13411488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428" name="Freeform 132">
            <a:extLst>
              <a:ext uri="{FF2B5EF4-FFF2-40B4-BE49-F238E27FC236}">
                <a16:creationId xmlns:a16="http://schemas.microsoft.com/office/drawing/2014/main" id="{6BB73D7F-A1B4-4298-BC02-0971DDF5B312}"/>
              </a:ext>
            </a:extLst>
          </p:cNvPr>
          <p:cNvSpPr>
            <a:spLocks/>
          </p:cNvSpPr>
          <p:nvPr/>
        </p:nvSpPr>
        <p:spPr bwMode="auto">
          <a:xfrm rot="17987386">
            <a:off x="5949157" y="354807"/>
            <a:ext cx="3357563" cy="2270125"/>
          </a:xfrm>
          <a:custGeom>
            <a:avLst/>
            <a:gdLst>
              <a:gd name="T0" fmla="*/ 2580 w 2580"/>
              <a:gd name="T1" fmla="*/ 1499 h 1499"/>
              <a:gd name="T2" fmla="*/ 1974 w 2580"/>
              <a:gd name="T3" fmla="*/ 1494 h 1499"/>
              <a:gd name="T4" fmla="*/ 1800 w 2580"/>
              <a:gd name="T5" fmla="*/ 1461 h 1499"/>
              <a:gd name="T6" fmla="*/ 1639 w 2580"/>
              <a:gd name="T7" fmla="*/ 1404 h 1499"/>
              <a:gd name="T8" fmla="*/ 1485 w 2580"/>
              <a:gd name="T9" fmla="*/ 1318 h 1499"/>
              <a:gd name="T10" fmla="*/ 1371 w 2580"/>
              <a:gd name="T11" fmla="*/ 1217 h 1499"/>
              <a:gd name="T12" fmla="*/ 1277 w 2580"/>
              <a:gd name="T13" fmla="*/ 1076 h 1499"/>
              <a:gd name="T14" fmla="*/ 1231 w 2580"/>
              <a:gd name="T15" fmla="*/ 964 h 1499"/>
              <a:gd name="T16" fmla="*/ 1160 w 2580"/>
              <a:gd name="T17" fmla="*/ 887 h 1499"/>
              <a:gd name="T18" fmla="*/ 1057 w 2580"/>
              <a:gd name="T19" fmla="*/ 833 h 1499"/>
              <a:gd name="T20" fmla="*/ 945 w 2580"/>
              <a:gd name="T21" fmla="*/ 826 h 1499"/>
              <a:gd name="T22" fmla="*/ 857 w 2580"/>
              <a:gd name="T23" fmla="*/ 848 h 1499"/>
              <a:gd name="T24" fmla="*/ 829 w 2580"/>
              <a:gd name="T25" fmla="*/ 1013 h 1499"/>
              <a:gd name="T26" fmla="*/ 400 w 2580"/>
              <a:gd name="T27" fmla="*/ 0 h 1499"/>
              <a:gd name="T28" fmla="*/ 534 w 2580"/>
              <a:gd name="T29" fmla="*/ 94 h 1499"/>
              <a:gd name="T30" fmla="*/ 628 w 2580"/>
              <a:gd name="T31" fmla="*/ 57 h 1499"/>
              <a:gd name="T32" fmla="*/ 752 w 2580"/>
              <a:gd name="T33" fmla="*/ 28 h 1499"/>
              <a:gd name="T34" fmla="*/ 873 w 2580"/>
              <a:gd name="T35" fmla="*/ 11 h 1499"/>
              <a:gd name="T36" fmla="*/ 1029 w 2580"/>
              <a:gd name="T37" fmla="*/ 13 h 1499"/>
              <a:gd name="T38" fmla="*/ 1193 w 2580"/>
              <a:gd name="T39" fmla="*/ 41 h 1499"/>
              <a:gd name="T40" fmla="*/ 1327 w 2580"/>
              <a:gd name="T41" fmla="*/ 83 h 1499"/>
              <a:gd name="T42" fmla="*/ 1440 w 2580"/>
              <a:gd name="T43" fmla="*/ 133 h 1499"/>
              <a:gd name="T44" fmla="*/ 1563 w 2580"/>
              <a:gd name="T45" fmla="*/ 204 h 1499"/>
              <a:gd name="T46" fmla="*/ 1661 w 2580"/>
              <a:gd name="T47" fmla="*/ 281 h 1499"/>
              <a:gd name="T48" fmla="*/ 1754 w 2580"/>
              <a:gd name="T49" fmla="*/ 369 h 1499"/>
              <a:gd name="T50" fmla="*/ 1828 w 2580"/>
              <a:gd name="T51" fmla="*/ 457 h 1499"/>
              <a:gd name="T52" fmla="*/ 1888 w 2580"/>
              <a:gd name="T53" fmla="*/ 520 h 1499"/>
              <a:gd name="T54" fmla="*/ 1936 w 2580"/>
              <a:gd name="T55" fmla="*/ 558 h 1499"/>
              <a:gd name="T56" fmla="*/ 2004 w 2580"/>
              <a:gd name="T57" fmla="*/ 600 h 1499"/>
              <a:gd name="T58" fmla="*/ 2064 w 2580"/>
              <a:gd name="T59" fmla="*/ 628 h 1499"/>
              <a:gd name="T60" fmla="*/ 2156 w 2580"/>
              <a:gd name="T61" fmla="*/ 657 h 1499"/>
              <a:gd name="T62" fmla="*/ 2239 w 2580"/>
              <a:gd name="T63" fmla="*/ 672 h 14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0"/>
              <a:gd name="T97" fmla="*/ 0 h 1499"/>
              <a:gd name="T98" fmla="*/ 2580 w 2580"/>
              <a:gd name="T99" fmla="*/ 1499 h 14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0" h="1499">
                <a:moveTo>
                  <a:pt x="2580" y="668"/>
                </a:moveTo>
                <a:lnTo>
                  <a:pt x="2580" y="1499"/>
                </a:lnTo>
                <a:lnTo>
                  <a:pt x="2042" y="1499"/>
                </a:lnTo>
                <a:lnTo>
                  <a:pt x="1974" y="1494"/>
                </a:lnTo>
                <a:lnTo>
                  <a:pt x="1905" y="1483"/>
                </a:lnTo>
                <a:lnTo>
                  <a:pt x="1800" y="1461"/>
                </a:lnTo>
                <a:lnTo>
                  <a:pt x="1716" y="1433"/>
                </a:lnTo>
                <a:lnTo>
                  <a:pt x="1639" y="1404"/>
                </a:lnTo>
                <a:lnTo>
                  <a:pt x="1551" y="1360"/>
                </a:lnTo>
                <a:lnTo>
                  <a:pt x="1485" y="1318"/>
                </a:lnTo>
                <a:lnTo>
                  <a:pt x="1429" y="1274"/>
                </a:lnTo>
                <a:lnTo>
                  <a:pt x="1371" y="1217"/>
                </a:lnTo>
                <a:lnTo>
                  <a:pt x="1314" y="1151"/>
                </a:lnTo>
                <a:lnTo>
                  <a:pt x="1277" y="1076"/>
                </a:lnTo>
                <a:lnTo>
                  <a:pt x="1259" y="1030"/>
                </a:lnTo>
                <a:lnTo>
                  <a:pt x="1231" y="964"/>
                </a:lnTo>
                <a:lnTo>
                  <a:pt x="1195" y="920"/>
                </a:lnTo>
                <a:lnTo>
                  <a:pt x="1160" y="887"/>
                </a:lnTo>
                <a:lnTo>
                  <a:pt x="1118" y="859"/>
                </a:lnTo>
                <a:lnTo>
                  <a:pt x="1057" y="833"/>
                </a:lnTo>
                <a:lnTo>
                  <a:pt x="995" y="826"/>
                </a:lnTo>
                <a:lnTo>
                  <a:pt x="945" y="826"/>
                </a:lnTo>
                <a:lnTo>
                  <a:pt x="901" y="833"/>
                </a:lnTo>
                <a:lnTo>
                  <a:pt x="857" y="848"/>
                </a:lnTo>
                <a:lnTo>
                  <a:pt x="774" y="887"/>
                </a:lnTo>
                <a:lnTo>
                  <a:pt x="829" y="1013"/>
                </a:lnTo>
                <a:lnTo>
                  <a:pt x="0" y="771"/>
                </a:lnTo>
                <a:lnTo>
                  <a:pt x="400" y="0"/>
                </a:lnTo>
                <a:lnTo>
                  <a:pt x="451" y="129"/>
                </a:lnTo>
                <a:lnTo>
                  <a:pt x="534" y="94"/>
                </a:lnTo>
                <a:lnTo>
                  <a:pt x="584" y="74"/>
                </a:lnTo>
                <a:lnTo>
                  <a:pt x="628" y="57"/>
                </a:lnTo>
                <a:lnTo>
                  <a:pt x="686" y="44"/>
                </a:lnTo>
                <a:lnTo>
                  <a:pt x="752" y="28"/>
                </a:lnTo>
                <a:lnTo>
                  <a:pt x="802" y="19"/>
                </a:lnTo>
                <a:lnTo>
                  <a:pt x="873" y="11"/>
                </a:lnTo>
                <a:lnTo>
                  <a:pt x="952" y="11"/>
                </a:lnTo>
                <a:lnTo>
                  <a:pt x="1029" y="13"/>
                </a:lnTo>
                <a:lnTo>
                  <a:pt x="1118" y="28"/>
                </a:lnTo>
                <a:lnTo>
                  <a:pt x="1193" y="41"/>
                </a:lnTo>
                <a:lnTo>
                  <a:pt x="1253" y="57"/>
                </a:lnTo>
                <a:lnTo>
                  <a:pt x="1327" y="83"/>
                </a:lnTo>
                <a:lnTo>
                  <a:pt x="1385" y="107"/>
                </a:lnTo>
                <a:lnTo>
                  <a:pt x="1440" y="133"/>
                </a:lnTo>
                <a:lnTo>
                  <a:pt x="1507" y="171"/>
                </a:lnTo>
                <a:lnTo>
                  <a:pt x="1563" y="204"/>
                </a:lnTo>
                <a:lnTo>
                  <a:pt x="1618" y="244"/>
                </a:lnTo>
                <a:lnTo>
                  <a:pt x="1661" y="281"/>
                </a:lnTo>
                <a:lnTo>
                  <a:pt x="1707" y="320"/>
                </a:lnTo>
                <a:lnTo>
                  <a:pt x="1754" y="369"/>
                </a:lnTo>
                <a:lnTo>
                  <a:pt x="1789" y="404"/>
                </a:lnTo>
                <a:lnTo>
                  <a:pt x="1828" y="457"/>
                </a:lnTo>
                <a:lnTo>
                  <a:pt x="1855" y="487"/>
                </a:lnTo>
                <a:lnTo>
                  <a:pt x="1888" y="520"/>
                </a:lnTo>
                <a:lnTo>
                  <a:pt x="1910" y="540"/>
                </a:lnTo>
                <a:lnTo>
                  <a:pt x="1936" y="558"/>
                </a:lnTo>
                <a:lnTo>
                  <a:pt x="1971" y="580"/>
                </a:lnTo>
                <a:lnTo>
                  <a:pt x="2004" y="600"/>
                </a:lnTo>
                <a:lnTo>
                  <a:pt x="2035" y="613"/>
                </a:lnTo>
                <a:lnTo>
                  <a:pt x="2064" y="628"/>
                </a:lnTo>
                <a:lnTo>
                  <a:pt x="2108" y="644"/>
                </a:lnTo>
                <a:lnTo>
                  <a:pt x="2156" y="657"/>
                </a:lnTo>
                <a:lnTo>
                  <a:pt x="2200" y="666"/>
                </a:lnTo>
                <a:lnTo>
                  <a:pt x="2239" y="672"/>
                </a:lnTo>
                <a:lnTo>
                  <a:pt x="2580" y="668"/>
                </a:lnTo>
                <a:close/>
              </a:path>
            </a:pathLst>
          </a:custGeom>
          <a:solidFill>
            <a:schemeClr val="tx1">
              <a:lumMod val="20000"/>
              <a:lumOff val="80000"/>
              <a:alpha val="50195"/>
            </a:schemeClr>
          </a:solidFill>
          <a:ln w="9525">
            <a:noFill/>
            <a:round/>
            <a:headEnd/>
            <a:tailEnd/>
          </a:ln>
        </p:spPr>
        <p:txBody>
          <a:bodyPr/>
          <a:lstStyle/>
          <a:p>
            <a:pPr>
              <a:defRPr/>
            </a:pPr>
            <a:endParaRPr lang="cs-CZ" sz="2800" dirty="0"/>
          </a:p>
        </p:txBody>
      </p:sp>
      <p:sp>
        <p:nvSpPr>
          <p:cNvPr id="183469" name="Oval 173">
            <a:extLst>
              <a:ext uri="{FF2B5EF4-FFF2-40B4-BE49-F238E27FC236}">
                <a16:creationId xmlns:a16="http://schemas.microsoft.com/office/drawing/2014/main" id="{A8690F6A-9400-414C-AD1A-EF7DC0EEF808}"/>
              </a:ext>
            </a:extLst>
          </p:cNvPr>
          <p:cNvSpPr>
            <a:spLocks noChangeArrowheads="1"/>
          </p:cNvSpPr>
          <p:nvPr/>
        </p:nvSpPr>
        <p:spPr bwMode="auto">
          <a:xfrm>
            <a:off x="7620000" y="2133600"/>
            <a:ext cx="2286000" cy="2362200"/>
          </a:xfrm>
          <a:prstGeom prst="ellipse">
            <a:avLst/>
          </a:prstGeom>
          <a:solidFill>
            <a:schemeClr val="accent1"/>
          </a:solidFill>
          <a:ln w="9525">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183468" name="Oval 172">
            <a:extLst>
              <a:ext uri="{FF2B5EF4-FFF2-40B4-BE49-F238E27FC236}">
                <a16:creationId xmlns:a16="http://schemas.microsoft.com/office/drawing/2014/main" id="{699CF8C4-AE1A-4D70-8AAF-569DCEFBBDDD}"/>
              </a:ext>
            </a:extLst>
          </p:cNvPr>
          <p:cNvSpPr>
            <a:spLocks noChangeArrowheads="1"/>
          </p:cNvSpPr>
          <p:nvPr/>
        </p:nvSpPr>
        <p:spPr bwMode="auto">
          <a:xfrm>
            <a:off x="4267200" y="2286000"/>
            <a:ext cx="1905000" cy="1905000"/>
          </a:xfrm>
          <a:prstGeom prst="ellipse">
            <a:avLst/>
          </a:prstGeom>
          <a:solidFill>
            <a:schemeClr val="accent1"/>
          </a:solidFill>
          <a:ln w="9525">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nvGrpSpPr>
          <p:cNvPr id="2" name="Group 78">
            <a:extLst>
              <a:ext uri="{FF2B5EF4-FFF2-40B4-BE49-F238E27FC236}">
                <a16:creationId xmlns:a16="http://schemas.microsoft.com/office/drawing/2014/main" id="{92CF4E83-7A84-459C-BFE4-789302A31F82}"/>
              </a:ext>
            </a:extLst>
          </p:cNvPr>
          <p:cNvGrpSpPr>
            <a:grpSpLocks/>
          </p:cNvGrpSpPr>
          <p:nvPr/>
        </p:nvGrpSpPr>
        <p:grpSpPr bwMode="auto">
          <a:xfrm>
            <a:off x="2554288" y="2922589"/>
            <a:ext cx="749300" cy="744537"/>
            <a:chOff x="2446" y="1724"/>
            <a:chExt cx="1342" cy="1483"/>
          </a:xfrm>
        </p:grpSpPr>
        <p:sp>
          <p:nvSpPr>
            <p:cNvPr id="146479" name="Freeform 79">
              <a:extLst>
                <a:ext uri="{FF2B5EF4-FFF2-40B4-BE49-F238E27FC236}">
                  <a16:creationId xmlns:a16="http://schemas.microsoft.com/office/drawing/2014/main" id="{4480035F-D5CD-4B8A-905B-21DAF8711F74}"/>
                </a:ext>
              </a:extLst>
            </p:cNvPr>
            <p:cNvSpPr>
              <a:spLocks/>
            </p:cNvSpPr>
            <p:nvPr/>
          </p:nvSpPr>
          <p:spPr bwMode="auto">
            <a:xfrm>
              <a:off x="2448" y="1728"/>
              <a:ext cx="1340" cy="1479"/>
            </a:xfrm>
            <a:custGeom>
              <a:avLst/>
              <a:gdLst>
                <a:gd name="T0" fmla="*/ 154 w 1734"/>
                <a:gd name="T1" fmla="*/ 644 h 1744"/>
                <a:gd name="T2" fmla="*/ 122 w 1734"/>
                <a:gd name="T3" fmla="*/ 628 h 1744"/>
                <a:gd name="T4" fmla="*/ 109 w 1734"/>
                <a:gd name="T5" fmla="*/ 555 h 1744"/>
                <a:gd name="T6" fmla="*/ 68 w 1734"/>
                <a:gd name="T7" fmla="*/ 592 h 1744"/>
                <a:gd name="T8" fmla="*/ 19 w 1734"/>
                <a:gd name="T9" fmla="*/ 478 h 1744"/>
                <a:gd name="T10" fmla="*/ 33 w 1734"/>
                <a:gd name="T11" fmla="*/ 461 h 1744"/>
                <a:gd name="T12" fmla="*/ 29 w 1734"/>
                <a:gd name="T13" fmla="*/ 441 h 1744"/>
                <a:gd name="T14" fmla="*/ 18 w 1734"/>
                <a:gd name="T15" fmla="*/ 433 h 1744"/>
                <a:gd name="T16" fmla="*/ 34 w 1734"/>
                <a:gd name="T17" fmla="*/ 443 h 1744"/>
                <a:gd name="T18" fmla="*/ 37 w 1734"/>
                <a:gd name="T19" fmla="*/ 432 h 1744"/>
                <a:gd name="T20" fmla="*/ 73 w 1734"/>
                <a:gd name="T21" fmla="*/ 441 h 1744"/>
                <a:gd name="T22" fmla="*/ 128 w 1734"/>
                <a:gd name="T23" fmla="*/ 452 h 1744"/>
                <a:gd name="T24" fmla="*/ 111 w 1734"/>
                <a:gd name="T25" fmla="*/ 414 h 1744"/>
                <a:gd name="T26" fmla="*/ 56 w 1734"/>
                <a:gd name="T27" fmla="*/ 383 h 1744"/>
                <a:gd name="T28" fmla="*/ 53 w 1734"/>
                <a:gd name="T29" fmla="*/ 383 h 1744"/>
                <a:gd name="T30" fmla="*/ 15 w 1734"/>
                <a:gd name="T31" fmla="*/ 367 h 1744"/>
                <a:gd name="T32" fmla="*/ 2 w 1734"/>
                <a:gd name="T33" fmla="*/ 349 h 1744"/>
                <a:gd name="T34" fmla="*/ 9 w 1734"/>
                <a:gd name="T35" fmla="*/ 220 h 1744"/>
                <a:gd name="T36" fmla="*/ 22 w 1734"/>
                <a:gd name="T37" fmla="*/ 243 h 1744"/>
                <a:gd name="T38" fmla="*/ 42 w 1734"/>
                <a:gd name="T39" fmla="*/ 315 h 1744"/>
                <a:gd name="T40" fmla="*/ 50 w 1734"/>
                <a:gd name="T41" fmla="*/ 263 h 1744"/>
                <a:gd name="T42" fmla="*/ 38 w 1734"/>
                <a:gd name="T43" fmla="*/ 189 h 1744"/>
                <a:gd name="T44" fmla="*/ 86 w 1734"/>
                <a:gd name="T45" fmla="*/ 187 h 1744"/>
                <a:gd name="T46" fmla="*/ 182 w 1734"/>
                <a:gd name="T47" fmla="*/ 225 h 1744"/>
                <a:gd name="T48" fmla="*/ 97 w 1734"/>
                <a:gd name="T49" fmla="*/ 151 h 1744"/>
                <a:gd name="T50" fmla="*/ 39 w 1734"/>
                <a:gd name="T51" fmla="*/ 127 h 1744"/>
                <a:gd name="T52" fmla="*/ 60 w 1734"/>
                <a:gd name="T53" fmla="*/ 78 h 1744"/>
                <a:gd name="T54" fmla="*/ 115 w 1734"/>
                <a:gd name="T55" fmla="*/ 17 h 1744"/>
                <a:gd name="T56" fmla="*/ 162 w 1734"/>
                <a:gd name="T57" fmla="*/ 5 h 1744"/>
                <a:gd name="T58" fmla="*/ 195 w 1734"/>
                <a:gd name="T59" fmla="*/ 11 h 1744"/>
                <a:gd name="T60" fmla="*/ 200 w 1734"/>
                <a:gd name="T61" fmla="*/ 45 h 1744"/>
                <a:gd name="T62" fmla="*/ 216 w 1734"/>
                <a:gd name="T63" fmla="*/ 11 h 1744"/>
                <a:gd name="T64" fmla="*/ 283 w 1734"/>
                <a:gd name="T65" fmla="*/ 57 h 1744"/>
                <a:gd name="T66" fmla="*/ 279 w 1734"/>
                <a:gd name="T67" fmla="*/ 86 h 1744"/>
                <a:gd name="T68" fmla="*/ 267 w 1734"/>
                <a:gd name="T69" fmla="*/ 114 h 1744"/>
                <a:gd name="T70" fmla="*/ 260 w 1734"/>
                <a:gd name="T71" fmla="*/ 133 h 1744"/>
                <a:gd name="T72" fmla="*/ 257 w 1734"/>
                <a:gd name="T73" fmla="*/ 165 h 1744"/>
                <a:gd name="T74" fmla="*/ 298 w 1734"/>
                <a:gd name="T75" fmla="*/ 82 h 1744"/>
                <a:gd name="T76" fmla="*/ 325 w 1734"/>
                <a:gd name="T77" fmla="*/ 114 h 1744"/>
                <a:gd name="T78" fmla="*/ 350 w 1734"/>
                <a:gd name="T79" fmla="*/ 173 h 1744"/>
                <a:gd name="T80" fmla="*/ 366 w 1734"/>
                <a:gd name="T81" fmla="*/ 235 h 1744"/>
                <a:gd name="T82" fmla="*/ 293 w 1734"/>
                <a:gd name="T83" fmla="*/ 243 h 1744"/>
                <a:gd name="T84" fmla="*/ 359 w 1734"/>
                <a:gd name="T85" fmla="*/ 304 h 1744"/>
                <a:gd name="T86" fmla="*/ 359 w 1734"/>
                <a:gd name="T87" fmla="*/ 386 h 1744"/>
                <a:gd name="T88" fmla="*/ 349 w 1734"/>
                <a:gd name="T89" fmla="*/ 416 h 1744"/>
                <a:gd name="T90" fmla="*/ 350 w 1734"/>
                <a:gd name="T91" fmla="*/ 464 h 1744"/>
                <a:gd name="T92" fmla="*/ 297 w 1734"/>
                <a:gd name="T93" fmla="*/ 591 h 1744"/>
                <a:gd name="T94" fmla="*/ 257 w 1734"/>
                <a:gd name="T95" fmla="*/ 628 h 1744"/>
                <a:gd name="T96" fmla="*/ 203 w 1734"/>
                <a:gd name="T97" fmla="*/ 633 h 1744"/>
                <a:gd name="T98" fmla="*/ 193 w 1734"/>
                <a:gd name="T99" fmla="*/ 648 h 17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34"/>
                <a:gd name="T151" fmla="*/ 0 h 1744"/>
                <a:gd name="T152" fmla="*/ 1734 w 1734"/>
                <a:gd name="T153" fmla="*/ 1744 h 17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34" h="1744">
                  <a:moveTo>
                    <a:pt x="874" y="1744"/>
                  </a:moveTo>
                  <a:lnTo>
                    <a:pt x="836" y="1732"/>
                  </a:lnTo>
                  <a:lnTo>
                    <a:pt x="799" y="1729"/>
                  </a:lnTo>
                  <a:lnTo>
                    <a:pt x="718" y="1730"/>
                  </a:lnTo>
                  <a:lnTo>
                    <a:pt x="679" y="1729"/>
                  </a:lnTo>
                  <a:lnTo>
                    <a:pt x="641" y="1723"/>
                  </a:lnTo>
                  <a:lnTo>
                    <a:pt x="604" y="1709"/>
                  </a:lnTo>
                  <a:lnTo>
                    <a:pt x="571" y="1686"/>
                  </a:lnTo>
                  <a:lnTo>
                    <a:pt x="435" y="1625"/>
                  </a:lnTo>
                  <a:lnTo>
                    <a:pt x="512" y="1530"/>
                  </a:lnTo>
                  <a:lnTo>
                    <a:pt x="518" y="1511"/>
                  </a:lnTo>
                  <a:lnTo>
                    <a:pt x="512" y="1491"/>
                  </a:lnTo>
                  <a:lnTo>
                    <a:pt x="464" y="1497"/>
                  </a:lnTo>
                  <a:lnTo>
                    <a:pt x="417" y="1521"/>
                  </a:lnTo>
                  <a:lnTo>
                    <a:pt x="329" y="1576"/>
                  </a:lnTo>
                  <a:lnTo>
                    <a:pt x="319" y="1592"/>
                  </a:lnTo>
                  <a:lnTo>
                    <a:pt x="302" y="1602"/>
                  </a:lnTo>
                  <a:lnTo>
                    <a:pt x="189" y="1522"/>
                  </a:lnTo>
                  <a:lnTo>
                    <a:pt x="85" y="1299"/>
                  </a:lnTo>
                  <a:lnTo>
                    <a:pt x="89" y="1284"/>
                  </a:lnTo>
                  <a:lnTo>
                    <a:pt x="94" y="1274"/>
                  </a:lnTo>
                  <a:lnTo>
                    <a:pt x="113" y="1252"/>
                  </a:lnTo>
                  <a:lnTo>
                    <a:pt x="135" y="1250"/>
                  </a:lnTo>
                  <a:lnTo>
                    <a:pt x="159" y="1242"/>
                  </a:lnTo>
                  <a:lnTo>
                    <a:pt x="150" y="1226"/>
                  </a:lnTo>
                  <a:lnTo>
                    <a:pt x="138" y="1211"/>
                  </a:lnTo>
                  <a:lnTo>
                    <a:pt x="142" y="1201"/>
                  </a:lnTo>
                  <a:lnTo>
                    <a:pt x="139" y="1186"/>
                  </a:lnTo>
                  <a:lnTo>
                    <a:pt x="117" y="1195"/>
                  </a:lnTo>
                  <a:lnTo>
                    <a:pt x="106" y="1192"/>
                  </a:lnTo>
                  <a:lnTo>
                    <a:pt x="99" y="1186"/>
                  </a:lnTo>
                  <a:lnTo>
                    <a:pt x="85" y="1165"/>
                  </a:lnTo>
                  <a:lnTo>
                    <a:pt x="109" y="1160"/>
                  </a:lnTo>
                  <a:lnTo>
                    <a:pt x="138" y="1153"/>
                  </a:lnTo>
                  <a:lnTo>
                    <a:pt x="147" y="1181"/>
                  </a:lnTo>
                  <a:lnTo>
                    <a:pt x="160" y="1189"/>
                  </a:lnTo>
                  <a:lnTo>
                    <a:pt x="178" y="1195"/>
                  </a:lnTo>
                  <a:lnTo>
                    <a:pt x="190" y="1189"/>
                  </a:lnTo>
                  <a:lnTo>
                    <a:pt x="189" y="1176"/>
                  </a:lnTo>
                  <a:lnTo>
                    <a:pt x="175" y="1161"/>
                  </a:lnTo>
                  <a:lnTo>
                    <a:pt x="211" y="1166"/>
                  </a:lnTo>
                  <a:lnTo>
                    <a:pt x="246" y="1181"/>
                  </a:lnTo>
                  <a:lnTo>
                    <a:pt x="295" y="1180"/>
                  </a:lnTo>
                  <a:lnTo>
                    <a:pt x="345" y="1185"/>
                  </a:lnTo>
                  <a:lnTo>
                    <a:pt x="448" y="1208"/>
                  </a:lnTo>
                  <a:lnTo>
                    <a:pt x="499" y="1218"/>
                  </a:lnTo>
                  <a:lnTo>
                    <a:pt x="549" y="1221"/>
                  </a:lnTo>
                  <a:lnTo>
                    <a:pt x="598" y="1216"/>
                  </a:lnTo>
                  <a:lnTo>
                    <a:pt x="642" y="1199"/>
                  </a:lnTo>
                  <a:lnTo>
                    <a:pt x="628" y="1145"/>
                  </a:lnTo>
                  <a:lnTo>
                    <a:pt x="572" y="1130"/>
                  </a:lnTo>
                  <a:lnTo>
                    <a:pt x="518" y="1113"/>
                  </a:lnTo>
                  <a:lnTo>
                    <a:pt x="464" y="1097"/>
                  </a:lnTo>
                  <a:lnTo>
                    <a:pt x="405" y="1087"/>
                  </a:lnTo>
                  <a:lnTo>
                    <a:pt x="252" y="1041"/>
                  </a:lnTo>
                  <a:lnTo>
                    <a:pt x="261" y="1031"/>
                  </a:lnTo>
                  <a:lnTo>
                    <a:pt x="274" y="1014"/>
                  </a:lnTo>
                  <a:lnTo>
                    <a:pt x="266" y="1011"/>
                  </a:lnTo>
                  <a:lnTo>
                    <a:pt x="257" y="1017"/>
                  </a:lnTo>
                  <a:lnTo>
                    <a:pt x="246" y="1030"/>
                  </a:lnTo>
                  <a:lnTo>
                    <a:pt x="210" y="1030"/>
                  </a:lnTo>
                  <a:lnTo>
                    <a:pt x="172" y="1024"/>
                  </a:lnTo>
                  <a:lnTo>
                    <a:pt x="93" y="1008"/>
                  </a:lnTo>
                  <a:lnTo>
                    <a:pt x="74" y="988"/>
                  </a:lnTo>
                  <a:lnTo>
                    <a:pt x="44" y="994"/>
                  </a:lnTo>
                  <a:lnTo>
                    <a:pt x="26" y="994"/>
                  </a:lnTo>
                  <a:lnTo>
                    <a:pt x="9" y="988"/>
                  </a:lnTo>
                  <a:lnTo>
                    <a:pt x="3" y="939"/>
                  </a:lnTo>
                  <a:lnTo>
                    <a:pt x="0" y="892"/>
                  </a:lnTo>
                  <a:lnTo>
                    <a:pt x="5" y="793"/>
                  </a:lnTo>
                  <a:lnTo>
                    <a:pt x="21" y="692"/>
                  </a:lnTo>
                  <a:lnTo>
                    <a:pt x="44" y="592"/>
                  </a:lnTo>
                  <a:lnTo>
                    <a:pt x="60" y="581"/>
                  </a:lnTo>
                  <a:lnTo>
                    <a:pt x="76" y="596"/>
                  </a:lnTo>
                  <a:lnTo>
                    <a:pt x="88" y="614"/>
                  </a:lnTo>
                  <a:lnTo>
                    <a:pt x="101" y="655"/>
                  </a:lnTo>
                  <a:lnTo>
                    <a:pt x="113" y="699"/>
                  </a:lnTo>
                  <a:lnTo>
                    <a:pt x="131" y="742"/>
                  </a:lnTo>
                  <a:lnTo>
                    <a:pt x="129" y="765"/>
                  </a:lnTo>
                  <a:lnTo>
                    <a:pt x="197" y="850"/>
                  </a:lnTo>
                  <a:lnTo>
                    <a:pt x="221" y="835"/>
                  </a:lnTo>
                  <a:lnTo>
                    <a:pt x="239" y="811"/>
                  </a:lnTo>
                  <a:lnTo>
                    <a:pt x="242" y="759"/>
                  </a:lnTo>
                  <a:lnTo>
                    <a:pt x="237" y="706"/>
                  </a:lnTo>
                  <a:lnTo>
                    <a:pt x="226" y="653"/>
                  </a:lnTo>
                  <a:lnTo>
                    <a:pt x="210" y="600"/>
                  </a:lnTo>
                  <a:lnTo>
                    <a:pt x="195" y="552"/>
                  </a:lnTo>
                  <a:lnTo>
                    <a:pt x="178" y="508"/>
                  </a:lnTo>
                  <a:lnTo>
                    <a:pt x="167" y="465"/>
                  </a:lnTo>
                  <a:lnTo>
                    <a:pt x="167" y="423"/>
                  </a:lnTo>
                  <a:lnTo>
                    <a:pt x="271" y="461"/>
                  </a:lnTo>
                  <a:lnTo>
                    <a:pt x="401" y="505"/>
                  </a:lnTo>
                  <a:lnTo>
                    <a:pt x="554" y="543"/>
                  </a:lnTo>
                  <a:lnTo>
                    <a:pt x="796" y="627"/>
                  </a:lnTo>
                  <a:lnTo>
                    <a:pt x="827" y="620"/>
                  </a:lnTo>
                  <a:lnTo>
                    <a:pt x="854" y="604"/>
                  </a:lnTo>
                  <a:lnTo>
                    <a:pt x="850" y="589"/>
                  </a:lnTo>
                  <a:lnTo>
                    <a:pt x="698" y="507"/>
                  </a:lnTo>
                  <a:lnTo>
                    <a:pt x="538" y="437"/>
                  </a:lnTo>
                  <a:lnTo>
                    <a:pt x="456" y="408"/>
                  </a:lnTo>
                  <a:lnTo>
                    <a:pt x="374" y="385"/>
                  </a:lnTo>
                  <a:lnTo>
                    <a:pt x="292" y="367"/>
                  </a:lnTo>
                  <a:lnTo>
                    <a:pt x="210" y="357"/>
                  </a:lnTo>
                  <a:lnTo>
                    <a:pt x="182" y="342"/>
                  </a:lnTo>
                  <a:lnTo>
                    <a:pt x="178" y="328"/>
                  </a:lnTo>
                  <a:lnTo>
                    <a:pt x="178" y="312"/>
                  </a:lnTo>
                  <a:lnTo>
                    <a:pt x="230" y="259"/>
                  </a:lnTo>
                  <a:lnTo>
                    <a:pt x="284" y="210"/>
                  </a:lnTo>
                  <a:lnTo>
                    <a:pt x="344" y="161"/>
                  </a:lnTo>
                  <a:lnTo>
                    <a:pt x="406" y="117"/>
                  </a:lnTo>
                  <a:lnTo>
                    <a:pt x="474" y="78"/>
                  </a:lnTo>
                  <a:lnTo>
                    <a:pt x="542" y="45"/>
                  </a:lnTo>
                  <a:lnTo>
                    <a:pt x="617" y="18"/>
                  </a:lnTo>
                  <a:lnTo>
                    <a:pt x="693" y="0"/>
                  </a:lnTo>
                  <a:lnTo>
                    <a:pt x="724" y="9"/>
                  </a:lnTo>
                  <a:lnTo>
                    <a:pt x="755" y="13"/>
                  </a:lnTo>
                  <a:lnTo>
                    <a:pt x="821" y="13"/>
                  </a:lnTo>
                  <a:lnTo>
                    <a:pt x="852" y="13"/>
                  </a:lnTo>
                  <a:lnTo>
                    <a:pt x="884" y="17"/>
                  </a:lnTo>
                  <a:lnTo>
                    <a:pt x="915" y="29"/>
                  </a:lnTo>
                  <a:lnTo>
                    <a:pt x="945" y="50"/>
                  </a:lnTo>
                  <a:lnTo>
                    <a:pt x="952" y="67"/>
                  </a:lnTo>
                  <a:lnTo>
                    <a:pt x="952" y="84"/>
                  </a:lnTo>
                  <a:lnTo>
                    <a:pt x="940" y="120"/>
                  </a:lnTo>
                  <a:lnTo>
                    <a:pt x="945" y="123"/>
                  </a:lnTo>
                  <a:lnTo>
                    <a:pt x="975" y="86"/>
                  </a:lnTo>
                  <a:lnTo>
                    <a:pt x="1001" y="47"/>
                  </a:lnTo>
                  <a:lnTo>
                    <a:pt x="1017" y="30"/>
                  </a:lnTo>
                  <a:lnTo>
                    <a:pt x="1035" y="18"/>
                  </a:lnTo>
                  <a:lnTo>
                    <a:pt x="1058" y="14"/>
                  </a:lnTo>
                  <a:lnTo>
                    <a:pt x="1085" y="20"/>
                  </a:lnTo>
                  <a:lnTo>
                    <a:pt x="1326" y="153"/>
                  </a:lnTo>
                  <a:lnTo>
                    <a:pt x="1331" y="173"/>
                  </a:lnTo>
                  <a:lnTo>
                    <a:pt x="1329" y="196"/>
                  </a:lnTo>
                  <a:lnTo>
                    <a:pt x="1322" y="215"/>
                  </a:lnTo>
                  <a:lnTo>
                    <a:pt x="1307" y="230"/>
                  </a:lnTo>
                  <a:lnTo>
                    <a:pt x="1287" y="268"/>
                  </a:lnTo>
                  <a:lnTo>
                    <a:pt x="1276" y="274"/>
                  </a:lnTo>
                  <a:lnTo>
                    <a:pt x="1261" y="276"/>
                  </a:lnTo>
                  <a:lnTo>
                    <a:pt x="1252" y="304"/>
                  </a:lnTo>
                  <a:lnTo>
                    <a:pt x="1245" y="317"/>
                  </a:lnTo>
                  <a:lnTo>
                    <a:pt x="1230" y="326"/>
                  </a:lnTo>
                  <a:lnTo>
                    <a:pt x="1226" y="340"/>
                  </a:lnTo>
                  <a:lnTo>
                    <a:pt x="1222" y="357"/>
                  </a:lnTo>
                  <a:lnTo>
                    <a:pt x="1172" y="403"/>
                  </a:lnTo>
                  <a:lnTo>
                    <a:pt x="1174" y="422"/>
                  </a:lnTo>
                  <a:lnTo>
                    <a:pt x="1184" y="441"/>
                  </a:lnTo>
                  <a:lnTo>
                    <a:pt x="1207" y="442"/>
                  </a:lnTo>
                  <a:lnTo>
                    <a:pt x="1229" y="434"/>
                  </a:lnTo>
                  <a:lnTo>
                    <a:pt x="1269" y="408"/>
                  </a:lnTo>
                  <a:lnTo>
                    <a:pt x="1372" y="217"/>
                  </a:lnTo>
                  <a:lnTo>
                    <a:pt x="1399" y="220"/>
                  </a:lnTo>
                  <a:lnTo>
                    <a:pt x="1424" y="229"/>
                  </a:lnTo>
                  <a:lnTo>
                    <a:pt x="1451" y="244"/>
                  </a:lnTo>
                  <a:lnTo>
                    <a:pt x="1476" y="263"/>
                  </a:lnTo>
                  <a:lnTo>
                    <a:pt x="1524" y="304"/>
                  </a:lnTo>
                  <a:lnTo>
                    <a:pt x="1565" y="346"/>
                  </a:lnTo>
                  <a:lnTo>
                    <a:pt x="1579" y="376"/>
                  </a:lnTo>
                  <a:lnTo>
                    <a:pt x="1599" y="400"/>
                  </a:lnTo>
                  <a:lnTo>
                    <a:pt x="1644" y="465"/>
                  </a:lnTo>
                  <a:lnTo>
                    <a:pt x="1689" y="530"/>
                  </a:lnTo>
                  <a:lnTo>
                    <a:pt x="1708" y="562"/>
                  </a:lnTo>
                  <a:lnTo>
                    <a:pt x="1718" y="597"/>
                  </a:lnTo>
                  <a:lnTo>
                    <a:pt x="1720" y="632"/>
                  </a:lnTo>
                  <a:lnTo>
                    <a:pt x="1710" y="672"/>
                  </a:lnTo>
                  <a:lnTo>
                    <a:pt x="1318" y="614"/>
                  </a:lnTo>
                  <a:lnTo>
                    <a:pt x="1323" y="630"/>
                  </a:lnTo>
                  <a:lnTo>
                    <a:pt x="1377" y="655"/>
                  </a:lnTo>
                  <a:lnTo>
                    <a:pt x="1429" y="685"/>
                  </a:lnTo>
                  <a:lnTo>
                    <a:pt x="1530" y="744"/>
                  </a:lnTo>
                  <a:lnTo>
                    <a:pt x="1632" y="797"/>
                  </a:lnTo>
                  <a:lnTo>
                    <a:pt x="1683" y="817"/>
                  </a:lnTo>
                  <a:lnTo>
                    <a:pt x="1734" y="831"/>
                  </a:lnTo>
                  <a:lnTo>
                    <a:pt x="1726" y="1019"/>
                  </a:lnTo>
                  <a:lnTo>
                    <a:pt x="1714" y="1030"/>
                  </a:lnTo>
                  <a:lnTo>
                    <a:pt x="1688" y="1038"/>
                  </a:lnTo>
                  <a:lnTo>
                    <a:pt x="1663" y="1053"/>
                  </a:lnTo>
                  <a:lnTo>
                    <a:pt x="1614" y="1091"/>
                  </a:lnTo>
                  <a:lnTo>
                    <a:pt x="1621" y="1106"/>
                  </a:lnTo>
                  <a:lnTo>
                    <a:pt x="1635" y="1117"/>
                  </a:lnTo>
                  <a:lnTo>
                    <a:pt x="1672" y="1135"/>
                  </a:lnTo>
                  <a:lnTo>
                    <a:pt x="1668" y="1174"/>
                  </a:lnTo>
                  <a:lnTo>
                    <a:pt x="1658" y="1212"/>
                  </a:lnTo>
                  <a:lnTo>
                    <a:pt x="1643" y="1248"/>
                  </a:lnTo>
                  <a:lnTo>
                    <a:pt x="1623" y="1283"/>
                  </a:lnTo>
                  <a:lnTo>
                    <a:pt x="1542" y="1415"/>
                  </a:lnTo>
                  <a:lnTo>
                    <a:pt x="1468" y="1499"/>
                  </a:lnTo>
                  <a:lnTo>
                    <a:pt x="1392" y="1590"/>
                  </a:lnTo>
                  <a:lnTo>
                    <a:pt x="1238" y="1647"/>
                  </a:lnTo>
                  <a:lnTo>
                    <a:pt x="1234" y="1661"/>
                  </a:lnTo>
                  <a:lnTo>
                    <a:pt x="1235" y="1679"/>
                  </a:lnTo>
                  <a:lnTo>
                    <a:pt x="1204" y="1690"/>
                  </a:lnTo>
                  <a:lnTo>
                    <a:pt x="1171" y="1699"/>
                  </a:lnTo>
                  <a:lnTo>
                    <a:pt x="1103" y="1707"/>
                  </a:lnTo>
                  <a:lnTo>
                    <a:pt x="961" y="1713"/>
                  </a:lnTo>
                  <a:lnTo>
                    <a:pt x="955" y="1704"/>
                  </a:lnTo>
                  <a:lnTo>
                    <a:pt x="951" y="1696"/>
                  </a:lnTo>
                  <a:lnTo>
                    <a:pt x="942" y="1690"/>
                  </a:lnTo>
                  <a:lnTo>
                    <a:pt x="922" y="1726"/>
                  </a:lnTo>
                  <a:lnTo>
                    <a:pt x="906" y="1741"/>
                  </a:lnTo>
                  <a:lnTo>
                    <a:pt x="896" y="1744"/>
                  </a:lnTo>
                  <a:lnTo>
                    <a:pt x="882" y="1744"/>
                  </a:lnTo>
                  <a:lnTo>
                    <a:pt x="874" y="174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0" name="Freeform 80">
              <a:extLst>
                <a:ext uri="{FF2B5EF4-FFF2-40B4-BE49-F238E27FC236}">
                  <a16:creationId xmlns:a16="http://schemas.microsoft.com/office/drawing/2014/main" id="{DDB3A94E-2637-4C12-B76B-46B7BEDA347B}"/>
                </a:ext>
              </a:extLst>
            </p:cNvPr>
            <p:cNvSpPr>
              <a:spLocks/>
            </p:cNvSpPr>
            <p:nvPr/>
          </p:nvSpPr>
          <p:spPr bwMode="auto">
            <a:xfrm>
              <a:off x="2446" y="1724"/>
              <a:ext cx="1340" cy="1479"/>
            </a:xfrm>
            <a:custGeom>
              <a:avLst/>
              <a:gdLst>
                <a:gd name="T0" fmla="*/ 154 w 1734"/>
                <a:gd name="T1" fmla="*/ 644 h 1744"/>
                <a:gd name="T2" fmla="*/ 122 w 1734"/>
                <a:gd name="T3" fmla="*/ 628 h 1744"/>
                <a:gd name="T4" fmla="*/ 109 w 1734"/>
                <a:gd name="T5" fmla="*/ 555 h 1744"/>
                <a:gd name="T6" fmla="*/ 68 w 1734"/>
                <a:gd name="T7" fmla="*/ 592 h 1744"/>
                <a:gd name="T8" fmla="*/ 19 w 1734"/>
                <a:gd name="T9" fmla="*/ 478 h 1744"/>
                <a:gd name="T10" fmla="*/ 33 w 1734"/>
                <a:gd name="T11" fmla="*/ 461 h 1744"/>
                <a:gd name="T12" fmla="*/ 29 w 1734"/>
                <a:gd name="T13" fmla="*/ 441 h 1744"/>
                <a:gd name="T14" fmla="*/ 18 w 1734"/>
                <a:gd name="T15" fmla="*/ 433 h 1744"/>
                <a:gd name="T16" fmla="*/ 34 w 1734"/>
                <a:gd name="T17" fmla="*/ 443 h 1744"/>
                <a:gd name="T18" fmla="*/ 37 w 1734"/>
                <a:gd name="T19" fmla="*/ 432 h 1744"/>
                <a:gd name="T20" fmla="*/ 73 w 1734"/>
                <a:gd name="T21" fmla="*/ 441 h 1744"/>
                <a:gd name="T22" fmla="*/ 128 w 1734"/>
                <a:gd name="T23" fmla="*/ 452 h 1744"/>
                <a:gd name="T24" fmla="*/ 111 w 1734"/>
                <a:gd name="T25" fmla="*/ 414 h 1744"/>
                <a:gd name="T26" fmla="*/ 56 w 1734"/>
                <a:gd name="T27" fmla="*/ 383 h 1744"/>
                <a:gd name="T28" fmla="*/ 53 w 1734"/>
                <a:gd name="T29" fmla="*/ 383 h 1744"/>
                <a:gd name="T30" fmla="*/ 15 w 1734"/>
                <a:gd name="T31" fmla="*/ 367 h 1744"/>
                <a:gd name="T32" fmla="*/ 2 w 1734"/>
                <a:gd name="T33" fmla="*/ 349 h 1744"/>
                <a:gd name="T34" fmla="*/ 9 w 1734"/>
                <a:gd name="T35" fmla="*/ 220 h 1744"/>
                <a:gd name="T36" fmla="*/ 22 w 1734"/>
                <a:gd name="T37" fmla="*/ 243 h 1744"/>
                <a:gd name="T38" fmla="*/ 42 w 1734"/>
                <a:gd name="T39" fmla="*/ 315 h 1744"/>
                <a:gd name="T40" fmla="*/ 50 w 1734"/>
                <a:gd name="T41" fmla="*/ 263 h 1744"/>
                <a:gd name="T42" fmla="*/ 38 w 1734"/>
                <a:gd name="T43" fmla="*/ 189 h 1744"/>
                <a:gd name="T44" fmla="*/ 86 w 1734"/>
                <a:gd name="T45" fmla="*/ 187 h 1744"/>
                <a:gd name="T46" fmla="*/ 182 w 1734"/>
                <a:gd name="T47" fmla="*/ 225 h 1744"/>
                <a:gd name="T48" fmla="*/ 97 w 1734"/>
                <a:gd name="T49" fmla="*/ 151 h 1744"/>
                <a:gd name="T50" fmla="*/ 39 w 1734"/>
                <a:gd name="T51" fmla="*/ 127 h 1744"/>
                <a:gd name="T52" fmla="*/ 60 w 1734"/>
                <a:gd name="T53" fmla="*/ 78 h 1744"/>
                <a:gd name="T54" fmla="*/ 115 w 1734"/>
                <a:gd name="T55" fmla="*/ 17 h 1744"/>
                <a:gd name="T56" fmla="*/ 162 w 1734"/>
                <a:gd name="T57" fmla="*/ 5 h 1744"/>
                <a:gd name="T58" fmla="*/ 195 w 1734"/>
                <a:gd name="T59" fmla="*/ 11 h 1744"/>
                <a:gd name="T60" fmla="*/ 200 w 1734"/>
                <a:gd name="T61" fmla="*/ 45 h 1744"/>
                <a:gd name="T62" fmla="*/ 216 w 1734"/>
                <a:gd name="T63" fmla="*/ 11 h 1744"/>
                <a:gd name="T64" fmla="*/ 283 w 1734"/>
                <a:gd name="T65" fmla="*/ 57 h 1744"/>
                <a:gd name="T66" fmla="*/ 279 w 1734"/>
                <a:gd name="T67" fmla="*/ 86 h 1744"/>
                <a:gd name="T68" fmla="*/ 267 w 1734"/>
                <a:gd name="T69" fmla="*/ 114 h 1744"/>
                <a:gd name="T70" fmla="*/ 260 w 1734"/>
                <a:gd name="T71" fmla="*/ 133 h 1744"/>
                <a:gd name="T72" fmla="*/ 257 w 1734"/>
                <a:gd name="T73" fmla="*/ 165 h 1744"/>
                <a:gd name="T74" fmla="*/ 298 w 1734"/>
                <a:gd name="T75" fmla="*/ 82 h 1744"/>
                <a:gd name="T76" fmla="*/ 325 w 1734"/>
                <a:gd name="T77" fmla="*/ 114 h 1744"/>
                <a:gd name="T78" fmla="*/ 350 w 1734"/>
                <a:gd name="T79" fmla="*/ 173 h 1744"/>
                <a:gd name="T80" fmla="*/ 366 w 1734"/>
                <a:gd name="T81" fmla="*/ 235 h 1744"/>
                <a:gd name="T82" fmla="*/ 293 w 1734"/>
                <a:gd name="T83" fmla="*/ 243 h 1744"/>
                <a:gd name="T84" fmla="*/ 359 w 1734"/>
                <a:gd name="T85" fmla="*/ 304 h 1744"/>
                <a:gd name="T86" fmla="*/ 359 w 1734"/>
                <a:gd name="T87" fmla="*/ 386 h 1744"/>
                <a:gd name="T88" fmla="*/ 349 w 1734"/>
                <a:gd name="T89" fmla="*/ 416 h 1744"/>
                <a:gd name="T90" fmla="*/ 350 w 1734"/>
                <a:gd name="T91" fmla="*/ 464 h 1744"/>
                <a:gd name="T92" fmla="*/ 297 w 1734"/>
                <a:gd name="T93" fmla="*/ 591 h 1744"/>
                <a:gd name="T94" fmla="*/ 257 w 1734"/>
                <a:gd name="T95" fmla="*/ 628 h 1744"/>
                <a:gd name="T96" fmla="*/ 203 w 1734"/>
                <a:gd name="T97" fmla="*/ 633 h 1744"/>
                <a:gd name="T98" fmla="*/ 193 w 1734"/>
                <a:gd name="T99" fmla="*/ 648 h 17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34"/>
                <a:gd name="T151" fmla="*/ 0 h 1744"/>
                <a:gd name="T152" fmla="*/ 1734 w 1734"/>
                <a:gd name="T153" fmla="*/ 1744 h 17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34" h="1744">
                  <a:moveTo>
                    <a:pt x="874" y="1744"/>
                  </a:moveTo>
                  <a:lnTo>
                    <a:pt x="836" y="1732"/>
                  </a:lnTo>
                  <a:lnTo>
                    <a:pt x="799" y="1729"/>
                  </a:lnTo>
                  <a:lnTo>
                    <a:pt x="718" y="1730"/>
                  </a:lnTo>
                  <a:lnTo>
                    <a:pt x="679" y="1729"/>
                  </a:lnTo>
                  <a:lnTo>
                    <a:pt x="641" y="1723"/>
                  </a:lnTo>
                  <a:lnTo>
                    <a:pt x="604" y="1709"/>
                  </a:lnTo>
                  <a:lnTo>
                    <a:pt x="571" y="1686"/>
                  </a:lnTo>
                  <a:lnTo>
                    <a:pt x="435" y="1625"/>
                  </a:lnTo>
                  <a:lnTo>
                    <a:pt x="512" y="1530"/>
                  </a:lnTo>
                  <a:lnTo>
                    <a:pt x="518" y="1511"/>
                  </a:lnTo>
                  <a:lnTo>
                    <a:pt x="512" y="1491"/>
                  </a:lnTo>
                  <a:lnTo>
                    <a:pt x="464" y="1497"/>
                  </a:lnTo>
                  <a:lnTo>
                    <a:pt x="417" y="1521"/>
                  </a:lnTo>
                  <a:lnTo>
                    <a:pt x="329" y="1576"/>
                  </a:lnTo>
                  <a:lnTo>
                    <a:pt x="319" y="1592"/>
                  </a:lnTo>
                  <a:lnTo>
                    <a:pt x="302" y="1602"/>
                  </a:lnTo>
                  <a:lnTo>
                    <a:pt x="189" y="1522"/>
                  </a:lnTo>
                  <a:lnTo>
                    <a:pt x="85" y="1299"/>
                  </a:lnTo>
                  <a:lnTo>
                    <a:pt x="89" y="1284"/>
                  </a:lnTo>
                  <a:lnTo>
                    <a:pt x="94" y="1274"/>
                  </a:lnTo>
                  <a:lnTo>
                    <a:pt x="113" y="1252"/>
                  </a:lnTo>
                  <a:lnTo>
                    <a:pt x="135" y="1250"/>
                  </a:lnTo>
                  <a:lnTo>
                    <a:pt x="159" y="1242"/>
                  </a:lnTo>
                  <a:lnTo>
                    <a:pt x="150" y="1226"/>
                  </a:lnTo>
                  <a:lnTo>
                    <a:pt x="138" y="1211"/>
                  </a:lnTo>
                  <a:lnTo>
                    <a:pt x="142" y="1201"/>
                  </a:lnTo>
                  <a:lnTo>
                    <a:pt x="139" y="1186"/>
                  </a:lnTo>
                  <a:lnTo>
                    <a:pt x="117" y="1195"/>
                  </a:lnTo>
                  <a:lnTo>
                    <a:pt x="106" y="1192"/>
                  </a:lnTo>
                  <a:lnTo>
                    <a:pt x="99" y="1186"/>
                  </a:lnTo>
                  <a:lnTo>
                    <a:pt x="85" y="1165"/>
                  </a:lnTo>
                  <a:lnTo>
                    <a:pt x="109" y="1160"/>
                  </a:lnTo>
                  <a:lnTo>
                    <a:pt x="138" y="1153"/>
                  </a:lnTo>
                  <a:lnTo>
                    <a:pt x="147" y="1181"/>
                  </a:lnTo>
                  <a:lnTo>
                    <a:pt x="160" y="1189"/>
                  </a:lnTo>
                  <a:lnTo>
                    <a:pt x="178" y="1195"/>
                  </a:lnTo>
                  <a:lnTo>
                    <a:pt x="190" y="1189"/>
                  </a:lnTo>
                  <a:lnTo>
                    <a:pt x="189" y="1176"/>
                  </a:lnTo>
                  <a:lnTo>
                    <a:pt x="175" y="1161"/>
                  </a:lnTo>
                  <a:lnTo>
                    <a:pt x="211" y="1166"/>
                  </a:lnTo>
                  <a:lnTo>
                    <a:pt x="246" y="1181"/>
                  </a:lnTo>
                  <a:lnTo>
                    <a:pt x="295" y="1180"/>
                  </a:lnTo>
                  <a:lnTo>
                    <a:pt x="345" y="1185"/>
                  </a:lnTo>
                  <a:lnTo>
                    <a:pt x="448" y="1208"/>
                  </a:lnTo>
                  <a:lnTo>
                    <a:pt x="499" y="1218"/>
                  </a:lnTo>
                  <a:lnTo>
                    <a:pt x="549" y="1221"/>
                  </a:lnTo>
                  <a:lnTo>
                    <a:pt x="598" y="1216"/>
                  </a:lnTo>
                  <a:lnTo>
                    <a:pt x="642" y="1199"/>
                  </a:lnTo>
                  <a:lnTo>
                    <a:pt x="628" y="1145"/>
                  </a:lnTo>
                  <a:lnTo>
                    <a:pt x="572" y="1130"/>
                  </a:lnTo>
                  <a:lnTo>
                    <a:pt x="518" y="1113"/>
                  </a:lnTo>
                  <a:lnTo>
                    <a:pt x="464" y="1097"/>
                  </a:lnTo>
                  <a:lnTo>
                    <a:pt x="405" y="1087"/>
                  </a:lnTo>
                  <a:lnTo>
                    <a:pt x="252" y="1041"/>
                  </a:lnTo>
                  <a:lnTo>
                    <a:pt x="261" y="1031"/>
                  </a:lnTo>
                  <a:lnTo>
                    <a:pt x="274" y="1014"/>
                  </a:lnTo>
                  <a:lnTo>
                    <a:pt x="266" y="1011"/>
                  </a:lnTo>
                  <a:lnTo>
                    <a:pt x="257" y="1017"/>
                  </a:lnTo>
                  <a:lnTo>
                    <a:pt x="246" y="1030"/>
                  </a:lnTo>
                  <a:lnTo>
                    <a:pt x="210" y="1030"/>
                  </a:lnTo>
                  <a:lnTo>
                    <a:pt x="172" y="1024"/>
                  </a:lnTo>
                  <a:lnTo>
                    <a:pt x="93" y="1008"/>
                  </a:lnTo>
                  <a:lnTo>
                    <a:pt x="74" y="988"/>
                  </a:lnTo>
                  <a:lnTo>
                    <a:pt x="44" y="994"/>
                  </a:lnTo>
                  <a:lnTo>
                    <a:pt x="26" y="994"/>
                  </a:lnTo>
                  <a:lnTo>
                    <a:pt x="9" y="988"/>
                  </a:lnTo>
                  <a:lnTo>
                    <a:pt x="3" y="939"/>
                  </a:lnTo>
                  <a:lnTo>
                    <a:pt x="0" y="892"/>
                  </a:lnTo>
                  <a:lnTo>
                    <a:pt x="5" y="793"/>
                  </a:lnTo>
                  <a:lnTo>
                    <a:pt x="21" y="692"/>
                  </a:lnTo>
                  <a:lnTo>
                    <a:pt x="44" y="592"/>
                  </a:lnTo>
                  <a:lnTo>
                    <a:pt x="60" y="581"/>
                  </a:lnTo>
                  <a:lnTo>
                    <a:pt x="76" y="596"/>
                  </a:lnTo>
                  <a:lnTo>
                    <a:pt x="88" y="614"/>
                  </a:lnTo>
                  <a:lnTo>
                    <a:pt x="101" y="655"/>
                  </a:lnTo>
                  <a:lnTo>
                    <a:pt x="113" y="699"/>
                  </a:lnTo>
                  <a:lnTo>
                    <a:pt x="131" y="742"/>
                  </a:lnTo>
                  <a:lnTo>
                    <a:pt x="129" y="765"/>
                  </a:lnTo>
                  <a:lnTo>
                    <a:pt x="197" y="850"/>
                  </a:lnTo>
                  <a:lnTo>
                    <a:pt x="221" y="835"/>
                  </a:lnTo>
                  <a:lnTo>
                    <a:pt x="239" y="811"/>
                  </a:lnTo>
                  <a:lnTo>
                    <a:pt x="242" y="759"/>
                  </a:lnTo>
                  <a:lnTo>
                    <a:pt x="237" y="706"/>
                  </a:lnTo>
                  <a:lnTo>
                    <a:pt x="226" y="653"/>
                  </a:lnTo>
                  <a:lnTo>
                    <a:pt x="210" y="600"/>
                  </a:lnTo>
                  <a:lnTo>
                    <a:pt x="195" y="552"/>
                  </a:lnTo>
                  <a:lnTo>
                    <a:pt x="178" y="508"/>
                  </a:lnTo>
                  <a:lnTo>
                    <a:pt x="167" y="465"/>
                  </a:lnTo>
                  <a:lnTo>
                    <a:pt x="167" y="423"/>
                  </a:lnTo>
                  <a:lnTo>
                    <a:pt x="271" y="461"/>
                  </a:lnTo>
                  <a:lnTo>
                    <a:pt x="401" y="505"/>
                  </a:lnTo>
                  <a:lnTo>
                    <a:pt x="554" y="543"/>
                  </a:lnTo>
                  <a:lnTo>
                    <a:pt x="796" y="627"/>
                  </a:lnTo>
                  <a:lnTo>
                    <a:pt x="827" y="620"/>
                  </a:lnTo>
                  <a:lnTo>
                    <a:pt x="854" y="604"/>
                  </a:lnTo>
                  <a:lnTo>
                    <a:pt x="850" y="589"/>
                  </a:lnTo>
                  <a:lnTo>
                    <a:pt x="698" y="507"/>
                  </a:lnTo>
                  <a:lnTo>
                    <a:pt x="538" y="437"/>
                  </a:lnTo>
                  <a:lnTo>
                    <a:pt x="456" y="408"/>
                  </a:lnTo>
                  <a:lnTo>
                    <a:pt x="374" y="385"/>
                  </a:lnTo>
                  <a:lnTo>
                    <a:pt x="292" y="367"/>
                  </a:lnTo>
                  <a:lnTo>
                    <a:pt x="210" y="357"/>
                  </a:lnTo>
                  <a:lnTo>
                    <a:pt x="182" y="342"/>
                  </a:lnTo>
                  <a:lnTo>
                    <a:pt x="178" y="328"/>
                  </a:lnTo>
                  <a:lnTo>
                    <a:pt x="178" y="312"/>
                  </a:lnTo>
                  <a:lnTo>
                    <a:pt x="230" y="259"/>
                  </a:lnTo>
                  <a:lnTo>
                    <a:pt x="284" y="210"/>
                  </a:lnTo>
                  <a:lnTo>
                    <a:pt x="344" y="161"/>
                  </a:lnTo>
                  <a:lnTo>
                    <a:pt x="406" y="117"/>
                  </a:lnTo>
                  <a:lnTo>
                    <a:pt x="474" y="78"/>
                  </a:lnTo>
                  <a:lnTo>
                    <a:pt x="542" y="45"/>
                  </a:lnTo>
                  <a:lnTo>
                    <a:pt x="617" y="18"/>
                  </a:lnTo>
                  <a:lnTo>
                    <a:pt x="693" y="0"/>
                  </a:lnTo>
                  <a:lnTo>
                    <a:pt x="724" y="9"/>
                  </a:lnTo>
                  <a:lnTo>
                    <a:pt x="755" y="13"/>
                  </a:lnTo>
                  <a:lnTo>
                    <a:pt x="821" y="13"/>
                  </a:lnTo>
                  <a:lnTo>
                    <a:pt x="852" y="13"/>
                  </a:lnTo>
                  <a:lnTo>
                    <a:pt x="884" y="17"/>
                  </a:lnTo>
                  <a:lnTo>
                    <a:pt x="915" y="29"/>
                  </a:lnTo>
                  <a:lnTo>
                    <a:pt x="945" y="50"/>
                  </a:lnTo>
                  <a:lnTo>
                    <a:pt x="952" y="67"/>
                  </a:lnTo>
                  <a:lnTo>
                    <a:pt x="952" y="84"/>
                  </a:lnTo>
                  <a:lnTo>
                    <a:pt x="940" y="120"/>
                  </a:lnTo>
                  <a:lnTo>
                    <a:pt x="945" y="123"/>
                  </a:lnTo>
                  <a:lnTo>
                    <a:pt x="975" y="86"/>
                  </a:lnTo>
                  <a:lnTo>
                    <a:pt x="1001" y="47"/>
                  </a:lnTo>
                  <a:lnTo>
                    <a:pt x="1017" y="30"/>
                  </a:lnTo>
                  <a:lnTo>
                    <a:pt x="1035" y="18"/>
                  </a:lnTo>
                  <a:lnTo>
                    <a:pt x="1058" y="14"/>
                  </a:lnTo>
                  <a:lnTo>
                    <a:pt x="1085" y="20"/>
                  </a:lnTo>
                  <a:lnTo>
                    <a:pt x="1326" y="153"/>
                  </a:lnTo>
                  <a:lnTo>
                    <a:pt x="1331" y="173"/>
                  </a:lnTo>
                  <a:lnTo>
                    <a:pt x="1329" y="196"/>
                  </a:lnTo>
                  <a:lnTo>
                    <a:pt x="1322" y="215"/>
                  </a:lnTo>
                  <a:lnTo>
                    <a:pt x="1307" y="230"/>
                  </a:lnTo>
                  <a:lnTo>
                    <a:pt x="1287" y="268"/>
                  </a:lnTo>
                  <a:lnTo>
                    <a:pt x="1276" y="274"/>
                  </a:lnTo>
                  <a:lnTo>
                    <a:pt x="1261" y="276"/>
                  </a:lnTo>
                  <a:lnTo>
                    <a:pt x="1252" y="304"/>
                  </a:lnTo>
                  <a:lnTo>
                    <a:pt x="1245" y="317"/>
                  </a:lnTo>
                  <a:lnTo>
                    <a:pt x="1230" y="326"/>
                  </a:lnTo>
                  <a:lnTo>
                    <a:pt x="1226" y="340"/>
                  </a:lnTo>
                  <a:lnTo>
                    <a:pt x="1222" y="357"/>
                  </a:lnTo>
                  <a:lnTo>
                    <a:pt x="1172" y="403"/>
                  </a:lnTo>
                  <a:lnTo>
                    <a:pt x="1174" y="422"/>
                  </a:lnTo>
                  <a:lnTo>
                    <a:pt x="1184" y="441"/>
                  </a:lnTo>
                  <a:lnTo>
                    <a:pt x="1207" y="442"/>
                  </a:lnTo>
                  <a:lnTo>
                    <a:pt x="1229" y="434"/>
                  </a:lnTo>
                  <a:lnTo>
                    <a:pt x="1269" y="408"/>
                  </a:lnTo>
                  <a:lnTo>
                    <a:pt x="1372" y="217"/>
                  </a:lnTo>
                  <a:lnTo>
                    <a:pt x="1399" y="220"/>
                  </a:lnTo>
                  <a:lnTo>
                    <a:pt x="1424" y="229"/>
                  </a:lnTo>
                  <a:lnTo>
                    <a:pt x="1451" y="244"/>
                  </a:lnTo>
                  <a:lnTo>
                    <a:pt x="1476" y="263"/>
                  </a:lnTo>
                  <a:lnTo>
                    <a:pt x="1524" y="304"/>
                  </a:lnTo>
                  <a:lnTo>
                    <a:pt x="1565" y="346"/>
                  </a:lnTo>
                  <a:lnTo>
                    <a:pt x="1579" y="376"/>
                  </a:lnTo>
                  <a:lnTo>
                    <a:pt x="1599" y="400"/>
                  </a:lnTo>
                  <a:lnTo>
                    <a:pt x="1644" y="465"/>
                  </a:lnTo>
                  <a:lnTo>
                    <a:pt x="1689" y="530"/>
                  </a:lnTo>
                  <a:lnTo>
                    <a:pt x="1708" y="562"/>
                  </a:lnTo>
                  <a:lnTo>
                    <a:pt x="1718" y="597"/>
                  </a:lnTo>
                  <a:lnTo>
                    <a:pt x="1720" y="632"/>
                  </a:lnTo>
                  <a:lnTo>
                    <a:pt x="1710" y="672"/>
                  </a:lnTo>
                  <a:lnTo>
                    <a:pt x="1318" y="614"/>
                  </a:lnTo>
                  <a:lnTo>
                    <a:pt x="1323" y="630"/>
                  </a:lnTo>
                  <a:lnTo>
                    <a:pt x="1377" y="655"/>
                  </a:lnTo>
                  <a:lnTo>
                    <a:pt x="1429" y="685"/>
                  </a:lnTo>
                  <a:lnTo>
                    <a:pt x="1530" y="744"/>
                  </a:lnTo>
                  <a:lnTo>
                    <a:pt x="1632" y="797"/>
                  </a:lnTo>
                  <a:lnTo>
                    <a:pt x="1683" y="817"/>
                  </a:lnTo>
                  <a:lnTo>
                    <a:pt x="1734" y="831"/>
                  </a:lnTo>
                  <a:lnTo>
                    <a:pt x="1726" y="1019"/>
                  </a:lnTo>
                  <a:lnTo>
                    <a:pt x="1714" y="1030"/>
                  </a:lnTo>
                  <a:lnTo>
                    <a:pt x="1688" y="1038"/>
                  </a:lnTo>
                  <a:lnTo>
                    <a:pt x="1663" y="1053"/>
                  </a:lnTo>
                  <a:lnTo>
                    <a:pt x="1614" y="1091"/>
                  </a:lnTo>
                  <a:lnTo>
                    <a:pt x="1621" y="1106"/>
                  </a:lnTo>
                  <a:lnTo>
                    <a:pt x="1635" y="1117"/>
                  </a:lnTo>
                  <a:lnTo>
                    <a:pt x="1672" y="1135"/>
                  </a:lnTo>
                  <a:lnTo>
                    <a:pt x="1668" y="1174"/>
                  </a:lnTo>
                  <a:lnTo>
                    <a:pt x="1658" y="1212"/>
                  </a:lnTo>
                  <a:lnTo>
                    <a:pt x="1643" y="1248"/>
                  </a:lnTo>
                  <a:lnTo>
                    <a:pt x="1623" y="1283"/>
                  </a:lnTo>
                  <a:lnTo>
                    <a:pt x="1542" y="1415"/>
                  </a:lnTo>
                  <a:lnTo>
                    <a:pt x="1468" y="1499"/>
                  </a:lnTo>
                  <a:lnTo>
                    <a:pt x="1392" y="1590"/>
                  </a:lnTo>
                  <a:lnTo>
                    <a:pt x="1238" y="1647"/>
                  </a:lnTo>
                  <a:lnTo>
                    <a:pt x="1234" y="1661"/>
                  </a:lnTo>
                  <a:lnTo>
                    <a:pt x="1235" y="1679"/>
                  </a:lnTo>
                  <a:lnTo>
                    <a:pt x="1204" y="1690"/>
                  </a:lnTo>
                  <a:lnTo>
                    <a:pt x="1171" y="1699"/>
                  </a:lnTo>
                  <a:lnTo>
                    <a:pt x="1103" y="1707"/>
                  </a:lnTo>
                  <a:lnTo>
                    <a:pt x="961" y="1713"/>
                  </a:lnTo>
                  <a:lnTo>
                    <a:pt x="955" y="1704"/>
                  </a:lnTo>
                  <a:lnTo>
                    <a:pt x="951" y="1696"/>
                  </a:lnTo>
                  <a:lnTo>
                    <a:pt x="942" y="1690"/>
                  </a:lnTo>
                  <a:lnTo>
                    <a:pt x="922" y="1726"/>
                  </a:lnTo>
                  <a:lnTo>
                    <a:pt x="906" y="1741"/>
                  </a:lnTo>
                  <a:lnTo>
                    <a:pt x="896" y="1744"/>
                  </a:lnTo>
                  <a:lnTo>
                    <a:pt x="882" y="1744"/>
                  </a:lnTo>
                  <a:lnTo>
                    <a:pt x="874" y="1744"/>
                  </a:lnTo>
                </a:path>
              </a:pathLst>
            </a:custGeom>
            <a:noFill/>
            <a:ln w="0">
              <a:solidFill>
                <a:srgbClr val="B2B2B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nvGrpSpPr>
            <p:cNvPr id="146481" name="Group 81">
              <a:extLst>
                <a:ext uri="{FF2B5EF4-FFF2-40B4-BE49-F238E27FC236}">
                  <a16:creationId xmlns:a16="http://schemas.microsoft.com/office/drawing/2014/main" id="{0B5882B8-8CA0-4888-A4E4-AEA2A4DD1554}"/>
                </a:ext>
              </a:extLst>
            </p:cNvPr>
            <p:cNvGrpSpPr>
              <a:grpSpLocks/>
            </p:cNvGrpSpPr>
            <p:nvPr/>
          </p:nvGrpSpPr>
          <p:grpSpPr bwMode="auto">
            <a:xfrm>
              <a:off x="2496" y="1824"/>
              <a:ext cx="1200" cy="1258"/>
              <a:chOff x="2496" y="1824"/>
              <a:chExt cx="1200" cy="1258"/>
            </a:xfrm>
          </p:grpSpPr>
          <p:sp>
            <p:nvSpPr>
              <p:cNvPr id="146482" name="Freeform 82">
                <a:extLst>
                  <a:ext uri="{FF2B5EF4-FFF2-40B4-BE49-F238E27FC236}">
                    <a16:creationId xmlns:a16="http://schemas.microsoft.com/office/drawing/2014/main" id="{BE4EE546-13BB-46F7-9143-E266D314B1B4}"/>
                  </a:ext>
                </a:extLst>
              </p:cNvPr>
              <p:cNvSpPr>
                <a:spLocks/>
              </p:cNvSpPr>
              <p:nvPr/>
            </p:nvSpPr>
            <p:spPr bwMode="auto">
              <a:xfrm>
                <a:off x="2784" y="2160"/>
                <a:ext cx="384" cy="288"/>
              </a:xfrm>
              <a:custGeom>
                <a:avLst/>
                <a:gdLst>
                  <a:gd name="T0" fmla="*/ 408 w 238"/>
                  <a:gd name="T1" fmla="*/ 12721 h 135"/>
                  <a:gd name="T2" fmla="*/ 300 w 238"/>
                  <a:gd name="T3" fmla="*/ 12465 h 135"/>
                  <a:gd name="T4" fmla="*/ 266 w 238"/>
                  <a:gd name="T5" fmla="*/ 11891 h 135"/>
                  <a:gd name="T6" fmla="*/ 198 w 238"/>
                  <a:gd name="T7" fmla="*/ 11388 h 135"/>
                  <a:gd name="T8" fmla="*/ 55 w 238"/>
                  <a:gd name="T9" fmla="*/ 11147 h 135"/>
                  <a:gd name="T10" fmla="*/ 0 w 238"/>
                  <a:gd name="T11" fmla="*/ 10067 h 135"/>
                  <a:gd name="T12" fmla="*/ 3671 w 238"/>
                  <a:gd name="T13" fmla="*/ 0 h 135"/>
                  <a:gd name="T14" fmla="*/ 3971 w 238"/>
                  <a:gd name="T15" fmla="*/ 1020 h 135"/>
                  <a:gd name="T16" fmla="*/ 4113 w 238"/>
                  <a:gd name="T17" fmla="*/ 1903 h 135"/>
                  <a:gd name="T18" fmla="*/ 4198 w 238"/>
                  <a:gd name="T19" fmla="*/ 2923 h 135"/>
                  <a:gd name="T20" fmla="*/ 4134 w 238"/>
                  <a:gd name="T21" fmla="*/ 3855 h 135"/>
                  <a:gd name="T22" fmla="*/ 3863 w 238"/>
                  <a:gd name="T23" fmla="*/ 4514 h 135"/>
                  <a:gd name="T24" fmla="*/ 3546 w 238"/>
                  <a:gd name="T25" fmla="*/ 4642 h 135"/>
                  <a:gd name="T26" fmla="*/ 3225 w 238"/>
                  <a:gd name="T27" fmla="*/ 4719 h 135"/>
                  <a:gd name="T28" fmla="*/ 2903 w 238"/>
                  <a:gd name="T29" fmla="*/ 5389 h 135"/>
                  <a:gd name="T30" fmla="*/ 2732 w 238"/>
                  <a:gd name="T31" fmla="*/ 6818 h 135"/>
                  <a:gd name="T32" fmla="*/ 2483 w 238"/>
                  <a:gd name="T33" fmla="*/ 8079 h 135"/>
                  <a:gd name="T34" fmla="*/ 1849 w 238"/>
                  <a:gd name="T35" fmla="*/ 10067 h 135"/>
                  <a:gd name="T36" fmla="*/ 484 w 238"/>
                  <a:gd name="T37" fmla="*/ 12721 h 135"/>
                  <a:gd name="T38" fmla="*/ 408 w 238"/>
                  <a:gd name="T39" fmla="*/ 12721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8"/>
                  <a:gd name="T61" fmla="*/ 0 h 135"/>
                  <a:gd name="T62" fmla="*/ 238 w 238"/>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8" h="135">
                    <a:moveTo>
                      <a:pt x="23" y="135"/>
                    </a:moveTo>
                    <a:lnTo>
                      <a:pt x="17" y="132"/>
                    </a:lnTo>
                    <a:lnTo>
                      <a:pt x="15" y="126"/>
                    </a:lnTo>
                    <a:lnTo>
                      <a:pt x="11" y="121"/>
                    </a:lnTo>
                    <a:lnTo>
                      <a:pt x="3" y="118"/>
                    </a:lnTo>
                    <a:lnTo>
                      <a:pt x="0" y="107"/>
                    </a:lnTo>
                    <a:lnTo>
                      <a:pt x="208" y="0"/>
                    </a:lnTo>
                    <a:lnTo>
                      <a:pt x="225" y="11"/>
                    </a:lnTo>
                    <a:lnTo>
                      <a:pt x="233" y="20"/>
                    </a:lnTo>
                    <a:lnTo>
                      <a:pt x="238" y="31"/>
                    </a:lnTo>
                    <a:lnTo>
                      <a:pt x="234" y="41"/>
                    </a:lnTo>
                    <a:lnTo>
                      <a:pt x="219" y="48"/>
                    </a:lnTo>
                    <a:lnTo>
                      <a:pt x="201" y="49"/>
                    </a:lnTo>
                    <a:lnTo>
                      <a:pt x="183" y="50"/>
                    </a:lnTo>
                    <a:lnTo>
                      <a:pt x="164" y="57"/>
                    </a:lnTo>
                    <a:lnTo>
                      <a:pt x="155" y="72"/>
                    </a:lnTo>
                    <a:lnTo>
                      <a:pt x="141" y="86"/>
                    </a:lnTo>
                    <a:lnTo>
                      <a:pt x="105" y="107"/>
                    </a:lnTo>
                    <a:lnTo>
                      <a:pt x="27" y="135"/>
                    </a:lnTo>
                    <a:lnTo>
                      <a:pt x="23" y="1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3" name="Freeform 83">
                <a:extLst>
                  <a:ext uri="{FF2B5EF4-FFF2-40B4-BE49-F238E27FC236}">
                    <a16:creationId xmlns:a16="http://schemas.microsoft.com/office/drawing/2014/main" id="{7919D278-4B0F-4BE9-A7CD-5A61AC77C4E8}"/>
                  </a:ext>
                </a:extLst>
              </p:cNvPr>
              <p:cNvSpPr>
                <a:spLocks/>
              </p:cNvSpPr>
              <p:nvPr/>
            </p:nvSpPr>
            <p:spPr bwMode="auto">
              <a:xfrm>
                <a:off x="2984" y="2333"/>
                <a:ext cx="328" cy="307"/>
              </a:xfrm>
              <a:custGeom>
                <a:avLst/>
                <a:gdLst>
                  <a:gd name="T0" fmla="*/ 160 w 238"/>
                  <a:gd name="T1" fmla="*/ 18663 h 135"/>
                  <a:gd name="T2" fmla="*/ 116 w 238"/>
                  <a:gd name="T3" fmla="*/ 18240 h 135"/>
                  <a:gd name="T4" fmla="*/ 105 w 238"/>
                  <a:gd name="T5" fmla="*/ 17465 h 135"/>
                  <a:gd name="T6" fmla="*/ 76 w 238"/>
                  <a:gd name="T7" fmla="*/ 16710 h 135"/>
                  <a:gd name="T8" fmla="*/ 21 w 238"/>
                  <a:gd name="T9" fmla="*/ 16289 h 135"/>
                  <a:gd name="T10" fmla="*/ 0 w 238"/>
                  <a:gd name="T11" fmla="*/ 14795 h 135"/>
                  <a:gd name="T12" fmla="*/ 1428 w 238"/>
                  <a:gd name="T13" fmla="*/ 0 h 135"/>
                  <a:gd name="T14" fmla="*/ 1538 w 238"/>
                  <a:gd name="T15" fmla="*/ 1530 h 135"/>
                  <a:gd name="T16" fmla="*/ 1593 w 238"/>
                  <a:gd name="T17" fmla="*/ 2731 h 135"/>
                  <a:gd name="T18" fmla="*/ 1632 w 238"/>
                  <a:gd name="T19" fmla="*/ 4257 h 135"/>
                  <a:gd name="T20" fmla="*/ 1601 w 238"/>
                  <a:gd name="T21" fmla="*/ 5647 h 135"/>
                  <a:gd name="T22" fmla="*/ 1501 w 238"/>
                  <a:gd name="T23" fmla="*/ 6636 h 135"/>
                  <a:gd name="T24" fmla="*/ 1377 w 238"/>
                  <a:gd name="T25" fmla="*/ 6738 h 135"/>
                  <a:gd name="T26" fmla="*/ 1251 w 238"/>
                  <a:gd name="T27" fmla="*/ 6925 h 135"/>
                  <a:gd name="T28" fmla="*/ 1122 w 238"/>
                  <a:gd name="T29" fmla="*/ 7912 h 135"/>
                  <a:gd name="T30" fmla="*/ 1065 w 238"/>
                  <a:gd name="T31" fmla="*/ 9970 h 135"/>
                  <a:gd name="T32" fmla="*/ 963 w 238"/>
                  <a:gd name="T33" fmla="*/ 11925 h 135"/>
                  <a:gd name="T34" fmla="*/ 722 w 238"/>
                  <a:gd name="T35" fmla="*/ 14795 h 135"/>
                  <a:gd name="T36" fmla="*/ 182 w 238"/>
                  <a:gd name="T37" fmla="*/ 18663 h 135"/>
                  <a:gd name="T38" fmla="*/ 160 w 238"/>
                  <a:gd name="T39" fmla="*/ 18663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8"/>
                  <a:gd name="T61" fmla="*/ 0 h 135"/>
                  <a:gd name="T62" fmla="*/ 238 w 238"/>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8" h="135">
                    <a:moveTo>
                      <a:pt x="23" y="135"/>
                    </a:moveTo>
                    <a:lnTo>
                      <a:pt x="17" y="132"/>
                    </a:lnTo>
                    <a:lnTo>
                      <a:pt x="15" y="126"/>
                    </a:lnTo>
                    <a:lnTo>
                      <a:pt x="11" y="121"/>
                    </a:lnTo>
                    <a:lnTo>
                      <a:pt x="3" y="118"/>
                    </a:lnTo>
                    <a:lnTo>
                      <a:pt x="0" y="107"/>
                    </a:lnTo>
                    <a:lnTo>
                      <a:pt x="208" y="0"/>
                    </a:lnTo>
                    <a:lnTo>
                      <a:pt x="225" y="11"/>
                    </a:lnTo>
                    <a:lnTo>
                      <a:pt x="233" y="20"/>
                    </a:lnTo>
                    <a:lnTo>
                      <a:pt x="238" y="31"/>
                    </a:lnTo>
                    <a:lnTo>
                      <a:pt x="234" y="41"/>
                    </a:lnTo>
                    <a:lnTo>
                      <a:pt x="219" y="48"/>
                    </a:lnTo>
                    <a:lnTo>
                      <a:pt x="201" y="49"/>
                    </a:lnTo>
                    <a:lnTo>
                      <a:pt x="183" y="50"/>
                    </a:lnTo>
                    <a:lnTo>
                      <a:pt x="164" y="57"/>
                    </a:lnTo>
                    <a:lnTo>
                      <a:pt x="155" y="72"/>
                    </a:lnTo>
                    <a:lnTo>
                      <a:pt x="141" y="86"/>
                    </a:lnTo>
                    <a:lnTo>
                      <a:pt x="105" y="107"/>
                    </a:lnTo>
                    <a:lnTo>
                      <a:pt x="27" y="135"/>
                    </a:lnTo>
                    <a:lnTo>
                      <a:pt x="23" y="135"/>
                    </a:lnTo>
                  </a:path>
                </a:pathLst>
              </a:custGeom>
              <a:solidFill>
                <a:srgbClr val="5F5F5F"/>
              </a:solidFill>
              <a:ln w="0">
                <a:solidFill>
                  <a:srgbClr val="FFFFFF"/>
                </a:solidFill>
                <a:prstDash val="solid"/>
                <a:round/>
                <a:headEnd/>
                <a:tailEnd/>
              </a:ln>
            </p:spPr>
            <p:txBody>
              <a:bodyPr/>
              <a:lstStyle/>
              <a:p>
                <a:endParaRPr lang="en-US" sz="2800"/>
              </a:p>
            </p:txBody>
          </p:sp>
          <p:sp>
            <p:nvSpPr>
              <p:cNvPr id="146484" name="Freeform 84">
                <a:extLst>
                  <a:ext uri="{FF2B5EF4-FFF2-40B4-BE49-F238E27FC236}">
                    <a16:creationId xmlns:a16="http://schemas.microsoft.com/office/drawing/2014/main" id="{C60C0170-1792-4804-B43F-6CBDC9D7BB32}"/>
                  </a:ext>
                </a:extLst>
              </p:cNvPr>
              <p:cNvSpPr>
                <a:spLocks/>
              </p:cNvSpPr>
              <p:nvPr/>
            </p:nvSpPr>
            <p:spPr bwMode="auto">
              <a:xfrm>
                <a:off x="2660" y="2185"/>
                <a:ext cx="52" cy="58"/>
              </a:xfrm>
              <a:custGeom>
                <a:avLst/>
                <a:gdLst>
                  <a:gd name="T0" fmla="*/ 0 w 12"/>
                  <a:gd name="T1" fmla="*/ 152782 h 12"/>
                  <a:gd name="T2" fmla="*/ 79335 w 12"/>
                  <a:gd name="T3" fmla="*/ 0 h 12"/>
                  <a:gd name="T4" fmla="*/ 0 w 12"/>
                  <a:gd name="T5" fmla="*/ 152782 h 12"/>
                  <a:gd name="T6" fmla="*/ 0 60000 65536"/>
                  <a:gd name="T7" fmla="*/ 0 60000 65536"/>
                  <a:gd name="T8" fmla="*/ 0 60000 65536"/>
                  <a:gd name="T9" fmla="*/ 0 w 12"/>
                  <a:gd name="T10" fmla="*/ 0 h 12"/>
                  <a:gd name="T11" fmla="*/ 12 w 12"/>
                  <a:gd name="T12" fmla="*/ 12 h 12"/>
                </a:gdLst>
                <a:ahLst/>
                <a:cxnLst>
                  <a:cxn ang="T6">
                    <a:pos x="T0" y="T1"/>
                  </a:cxn>
                  <a:cxn ang="T7">
                    <a:pos x="T2" y="T3"/>
                  </a:cxn>
                  <a:cxn ang="T8">
                    <a:pos x="T4" y="T5"/>
                  </a:cxn>
                </a:cxnLst>
                <a:rect l="T9" t="T10" r="T11" b="T12"/>
                <a:pathLst>
                  <a:path w="12" h="12">
                    <a:moveTo>
                      <a:pt x="0" y="12"/>
                    </a:moveTo>
                    <a:lnTo>
                      <a:pt x="12"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5" name="Freeform 85">
                <a:extLst>
                  <a:ext uri="{FF2B5EF4-FFF2-40B4-BE49-F238E27FC236}">
                    <a16:creationId xmlns:a16="http://schemas.microsoft.com/office/drawing/2014/main" id="{6AD320EA-4258-4BAF-A759-E30D3AE42AA3}"/>
                  </a:ext>
                </a:extLst>
              </p:cNvPr>
              <p:cNvSpPr>
                <a:spLocks/>
              </p:cNvSpPr>
              <p:nvPr/>
            </p:nvSpPr>
            <p:spPr bwMode="auto">
              <a:xfrm>
                <a:off x="2687" y="2178"/>
                <a:ext cx="52" cy="58"/>
              </a:xfrm>
              <a:custGeom>
                <a:avLst/>
                <a:gdLst>
                  <a:gd name="T0" fmla="*/ 0 w 6"/>
                  <a:gd name="T1" fmla="*/ 20174 h 18"/>
                  <a:gd name="T2" fmla="*/ 2544611 w 6"/>
                  <a:gd name="T3" fmla="*/ 0 h 18"/>
                  <a:gd name="T4" fmla="*/ 0 w 6"/>
                  <a:gd name="T5" fmla="*/ 20174 h 18"/>
                  <a:gd name="T6" fmla="*/ 0 60000 65536"/>
                  <a:gd name="T7" fmla="*/ 0 60000 65536"/>
                  <a:gd name="T8" fmla="*/ 0 60000 65536"/>
                  <a:gd name="T9" fmla="*/ 0 w 6"/>
                  <a:gd name="T10" fmla="*/ 0 h 18"/>
                  <a:gd name="T11" fmla="*/ 6 w 6"/>
                  <a:gd name="T12" fmla="*/ 18 h 18"/>
                </a:gdLst>
                <a:ahLst/>
                <a:cxnLst>
                  <a:cxn ang="T6">
                    <a:pos x="T0" y="T1"/>
                  </a:cxn>
                  <a:cxn ang="T7">
                    <a:pos x="T2" y="T3"/>
                  </a:cxn>
                  <a:cxn ang="T8">
                    <a:pos x="T4" y="T5"/>
                  </a:cxn>
                </a:cxnLst>
                <a:rect l="T9" t="T10" r="T11" b="T12"/>
                <a:pathLst>
                  <a:path w="6" h="18">
                    <a:moveTo>
                      <a:pt x="0" y="18"/>
                    </a:moveTo>
                    <a:lnTo>
                      <a:pt x="6"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6" name="Freeform 86">
                <a:extLst>
                  <a:ext uri="{FF2B5EF4-FFF2-40B4-BE49-F238E27FC236}">
                    <a16:creationId xmlns:a16="http://schemas.microsoft.com/office/drawing/2014/main" id="{6EE558B9-2A2F-492C-8913-CF24CAC7A0D0}"/>
                  </a:ext>
                </a:extLst>
              </p:cNvPr>
              <p:cNvSpPr>
                <a:spLocks/>
              </p:cNvSpPr>
              <p:nvPr/>
            </p:nvSpPr>
            <p:spPr bwMode="auto">
              <a:xfrm>
                <a:off x="2928" y="1824"/>
                <a:ext cx="288" cy="288"/>
              </a:xfrm>
              <a:custGeom>
                <a:avLst/>
                <a:gdLst>
                  <a:gd name="T0" fmla="*/ 70 w 304"/>
                  <a:gd name="T1" fmla="*/ 5984 h 157"/>
                  <a:gd name="T2" fmla="*/ 69 w 304"/>
                  <a:gd name="T3" fmla="*/ 4883 h 157"/>
                  <a:gd name="T4" fmla="*/ 62 w 304"/>
                  <a:gd name="T5" fmla="*/ 3839 h 157"/>
                  <a:gd name="T6" fmla="*/ 48 w 304"/>
                  <a:gd name="T7" fmla="*/ 2968 h 157"/>
                  <a:gd name="T8" fmla="*/ 30 w 304"/>
                  <a:gd name="T9" fmla="*/ 2322 h 157"/>
                  <a:gd name="T10" fmla="*/ 18 w 304"/>
                  <a:gd name="T11" fmla="*/ 2739 h 157"/>
                  <a:gd name="T12" fmla="*/ 9 w 304"/>
                  <a:gd name="T13" fmla="*/ 2819 h 157"/>
                  <a:gd name="T14" fmla="*/ 4 w 304"/>
                  <a:gd name="T15" fmla="*/ 2634 h 157"/>
                  <a:gd name="T16" fmla="*/ 0 w 304"/>
                  <a:gd name="T17" fmla="*/ 2198 h 157"/>
                  <a:gd name="T18" fmla="*/ 21 w 304"/>
                  <a:gd name="T19" fmla="*/ 1561 h 157"/>
                  <a:gd name="T20" fmla="*/ 40 w 304"/>
                  <a:gd name="T21" fmla="*/ 1191 h 157"/>
                  <a:gd name="T22" fmla="*/ 61 w 304"/>
                  <a:gd name="T23" fmla="*/ 992 h 157"/>
                  <a:gd name="T24" fmla="*/ 81 w 304"/>
                  <a:gd name="T25" fmla="*/ 871 h 157"/>
                  <a:gd name="T26" fmla="*/ 126 w 304"/>
                  <a:gd name="T27" fmla="*/ 723 h 157"/>
                  <a:gd name="T28" fmla="*/ 170 w 304"/>
                  <a:gd name="T29" fmla="*/ 0 h 157"/>
                  <a:gd name="T30" fmla="*/ 174 w 304"/>
                  <a:gd name="T31" fmla="*/ 376 h 157"/>
                  <a:gd name="T32" fmla="*/ 174 w 304"/>
                  <a:gd name="T33" fmla="*/ 770 h 157"/>
                  <a:gd name="T34" fmla="*/ 168 w 304"/>
                  <a:gd name="T35" fmla="*/ 1642 h 157"/>
                  <a:gd name="T36" fmla="*/ 159 w 304"/>
                  <a:gd name="T37" fmla="*/ 2561 h 157"/>
                  <a:gd name="T38" fmla="*/ 154 w 304"/>
                  <a:gd name="T39" fmla="*/ 3383 h 157"/>
                  <a:gd name="T40" fmla="*/ 171 w 304"/>
                  <a:gd name="T41" fmla="*/ 3463 h 157"/>
                  <a:gd name="T42" fmla="*/ 181 w 304"/>
                  <a:gd name="T43" fmla="*/ 4074 h 157"/>
                  <a:gd name="T44" fmla="*/ 196 w 304"/>
                  <a:gd name="T45" fmla="*/ 4259 h 157"/>
                  <a:gd name="T46" fmla="*/ 208 w 304"/>
                  <a:gd name="T47" fmla="*/ 4340 h 157"/>
                  <a:gd name="T48" fmla="*/ 214 w 304"/>
                  <a:gd name="T49" fmla="*/ 4461 h 157"/>
                  <a:gd name="T50" fmla="*/ 220 w 304"/>
                  <a:gd name="T51" fmla="*/ 4711 h 157"/>
                  <a:gd name="T52" fmla="*/ 186 w 304"/>
                  <a:gd name="T53" fmla="*/ 4481 h 157"/>
                  <a:gd name="T54" fmla="*/ 145 w 304"/>
                  <a:gd name="T55" fmla="*/ 4340 h 157"/>
                  <a:gd name="T56" fmla="*/ 126 w 304"/>
                  <a:gd name="T57" fmla="*/ 4461 h 157"/>
                  <a:gd name="T58" fmla="*/ 105 w 304"/>
                  <a:gd name="T59" fmla="*/ 4711 h 157"/>
                  <a:gd name="T60" fmla="*/ 87 w 304"/>
                  <a:gd name="T61" fmla="*/ 5171 h 157"/>
                  <a:gd name="T62" fmla="*/ 72 w 304"/>
                  <a:gd name="T63" fmla="*/ 5984 h 157"/>
                  <a:gd name="T64" fmla="*/ 70 w 304"/>
                  <a:gd name="T65" fmla="*/ 5984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57"/>
                  <a:gd name="T101" fmla="*/ 304 w 304"/>
                  <a:gd name="T102" fmla="*/ 157 h 1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57">
                    <a:moveTo>
                      <a:pt x="97" y="157"/>
                    </a:moveTo>
                    <a:lnTo>
                      <a:pt x="96" y="128"/>
                    </a:lnTo>
                    <a:lnTo>
                      <a:pt x="85" y="101"/>
                    </a:lnTo>
                    <a:lnTo>
                      <a:pt x="67" y="78"/>
                    </a:lnTo>
                    <a:lnTo>
                      <a:pt x="42" y="61"/>
                    </a:lnTo>
                    <a:lnTo>
                      <a:pt x="24" y="72"/>
                    </a:lnTo>
                    <a:lnTo>
                      <a:pt x="15" y="74"/>
                    </a:lnTo>
                    <a:lnTo>
                      <a:pt x="4" y="69"/>
                    </a:lnTo>
                    <a:lnTo>
                      <a:pt x="0" y="58"/>
                    </a:lnTo>
                    <a:lnTo>
                      <a:pt x="27" y="41"/>
                    </a:lnTo>
                    <a:lnTo>
                      <a:pt x="55" y="31"/>
                    </a:lnTo>
                    <a:lnTo>
                      <a:pt x="84" y="26"/>
                    </a:lnTo>
                    <a:lnTo>
                      <a:pt x="112" y="23"/>
                    </a:lnTo>
                    <a:lnTo>
                      <a:pt x="174" y="19"/>
                    </a:lnTo>
                    <a:lnTo>
                      <a:pt x="234" y="0"/>
                    </a:lnTo>
                    <a:lnTo>
                      <a:pt x="241" y="10"/>
                    </a:lnTo>
                    <a:lnTo>
                      <a:pt x="241" y="20"/>
                    </a:lnTo>
                    <a:lnTo>
                      <a:pt x="232" y="43"/>
                    </a:lnTo>
                    <a:lnTo>
                      <a:pt x="220" y="67"/>
                    </a:lnTo>
                    <a:lnTo>
                      <a:pt x="214" y="89"/>
                    </a:lnTo>
                    <a:lnTo>
                      <a:pt x="238" y="91"/>
                    </a:lnTo>
                    <a:lnTo>
                      <a:pt x="250" y="107"/>
                    </a:lnTo>
                    <a:lnTo>
                      <a:pt x="270" y="112"/>
                    </a:lnTo>
                    <a:lnTo>
                      <a:pt x="288" y="114"/>
                    </a:lnTo>
                    <a:lnTo>
                      <a:pt x="297" y="117"/>
                    </a:lnTo>
                    <a:lnTo>
                      <a:pt x="304" y="124"/>
                    </a:lnTo>
                    <a:lnTo>
                      <a:pt x="256" y="118"/>
                    </a:lnTo>
                    <a:lnTo>
                      <a:pt x="200" y="114"/>
                    </a:lnTo>
                    <a:lnTo>
                      <a:pt x="174" y="117"/>
                    </a:lnTo>
                    <a:lnTo>
                      <a:pt x="145" y="124"/>
                    </a:lnTo>
                    <a:lnTo>
                      <a:pt x="120" y="136"/>
                    </a:lnTo>
                    <a:lnTo>
                      <a:pt x="99" y="157"/>
                    </a:lnTo>
                    <a:lnTo>
                      <a:pt x="97" y="157"/>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7" name="Freeform 87">
                <a:extLst>
                  <a:ext uri="{FF2B5EF4-FFF2-40B4-BE49-F238E27FC236}">
                    <a16:creationId xmlns:a16="http://schemas.microsoft.com/office/drawing/2014/main" id="{4A441890-B1CF-418F-A8BB-09617F16C2DC}"/>
                  </a:ext>
                </a:extLst>
              </p:cNvPr>
              <p:cNvSpPr>
                <a:spLocks/>
              </p:cNvSpPr>
              <p:nvPr/>
            </p:nvSpPr>
            <p:spPr bwMode="auto">
              <a:xfrm>
                <a:off x="2544" y="2784"/>
                <a:ext cx="235" cy="132"/>
              </a:xfrm>
              <a:custGeom>
                <a:avLst/>
                <a:gdLst>
                  <a:gd name="T0" fmla="*/ 21 w 304"/>
                  <a:gd name="T1" fmla="*/ 55 h 157"/>
                  <a:gd name="T2" fmla="*/ 20 w 304"/>
                  <a:gd name="T3" fmla="*/ 46 h 157"/>
                  <a:gd name="T4" fmla="*/ 18 w 304"/>
                  <a:gd name="T5" fmla="*/ 35 h 157"/>
                  <a:gd name="T6" fmla="*/ 15 w 304"/>
                  <a:gd name="T7" fmla="*/ 28 h 157"/>
                  <a:gd name="T8" fmla="*/ 9 w 304"/>
                  <a:gd name="T9" fmla="*/ 21 h 157"/>
                  <a:gd name="T10" fmla="*/ 5 w 304"/>
                  <a:gd name="T11" fmla="*/ 25 h 157"/>
                  <a:gd name="T12" fmla="*/ 3 w 304"/>
                  <a:gd name="T13" fmla="*/ 26 h 157"/>
                  <a:gd name="T14" fmla="*/ 2 w 304"/>
                  <a:gd name="T15" fmla="*/ 24 h 157"/>
                  <a:gd name="T16" fmla="*/ 0 w 304"/>
                  <a:gd name="T17" fmla="*/ 20 h 157"/>
                  <a:gd name="T18" fmla="*/ 5 w 304"/>
                  <a:gd name="T19" fmla="*/ 14 h 157"/>
                  <a:gd name="T20" fmla="*/ 12 w 304"/>
                  <a:gd name="T21" fmla="*/ 11 h 157"/>
                  <a:gd name="T22" fmla="*/ 18 w 304"/>
                  <a:gd name="T23" fmla="*/ 9 h 157"/>
                  <a:gd name="T24" fmla="*/ 24 w 304"/>
                  <a:gd name="T25" fmla="*/ 8 h 157"/>
                  <a:gd name="T26" fmla="*/ 37 w 304"/>
                  <a:gd name="T27" fmla="*/ 7 h 157"/>
                  <a:gd name="T28" fmla="*/ 49 w 304"/>
                  <a:gd name="T29" fmla="*/ 0 h 157"/>
                  <a:gd name="T30" fmla="*/ 51 w 304"/>
                  <a:gd name="T31" fmla="*/ 3 h 157"/>
                  <a:gd name="T32" fmla="*/ 51 w 304"/>
                  <a:gd name="T33" fmla="*/ 7 h 157"/>
                  <a:gd name="T34" fmla="*/ 49 w 304"/>
                  <a:gd name="T35" fmla="*/ 15 h 157"/>
                  <a:gd name="T36" fmla="*/ 46 w 304"/>
                  <a:gd name="T37" fmla="*/ 24 h 157"/>
                  <a:gd name="T38" fmla="*/ 46 w 304"/>
                  <a:gd name="T39" fmla="*/ 32 h 157"/>
                  <a:gd name="T40" fmla="*/ 51 w 304"/>
                  <a:gd name="T41" fmla="*/ 33 h 157"/>
                  <a:gd name="T42" fmla="*/ 53 w 304"/>
                  <a:gd name="T43" fmla="*/ 38 h 157"/>
                  <a:gd name="T44" fmla="*/ 58 w 304"/>
                  <a:gd name="T45" fmla="*/ 39 h 157"/>
                  <a:gd name="T46" fmla="*/ 62 w 304"/>
                  <a:gd name="T47" fmla="*/ 40 h 157"/>
                  <a:gd name="T48" fmla="*/ 64 w 304"/>
                  <a:gd name="T49" fmla="*/ 41 h 157"/>
                  <a:gd name="T50" fmla="*/ 65 w 304"/>
                  <a:gd name="T51" fmla="*/ 43 h 157"/>
                  <a:gd name="T52" fmla="*/ 54 w 304"/>
                  <a:gd name="T53" fmla="*/ 42 h 157"/>
                  <a:gd name="T54" fmla="*/ 43 w 304"/>
                  <a:gd name="T55" fmla="*/ 40 h 157"/>
                  <a:gd name="T56" fmla="*/ 37 w 304"/>
                  <a:gd name="T57" fmla="*/ 41 h 157"/>
                  <a:gd name="T58" fmla="*/ 31 w 304"/>
                  <a:gd name="T59" fmla="*/ 43 h 157"/>
                  <a:gd name="T60" fmla="*/ 26 w 304"/>
                  <a:gd name="T61" fmla="*/ 48 h 157"/>
                  <a:gd name="T62" fmla="*/ 22 w 304"/>
                  <a:gd name="T63" fmla="*/ 55 h 157"/>
                  <a:gd name="T64" fmla="*/ 21 w 304"/>
                  <a:gd name="T65" fmla="*/ 55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57"/>
                  <a:gd name="T101" fmla="*/ 304 w 304"/>
                  <a:gd name="T102" fmla="*/ 157 h 1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57">
                    <a:moveTo>
                      <a:pt x="97" y="157"/>
                    </a:moveTo>
                    <a:lnTo>
                      <a:pt x="96" y="128"/>
                    </a:lnTo>
                    <a:lnTo>
                      <a:pt x="85" y="101"/>
                    </a:lnTo>
                    <a:lnTo>
                      <a:pt x="67" y="78"/>
                    </a:lnTo>
                    <a:lnTo>
                      <a:pt x="42" y="61"/>
                    </a:lnTo>
                    <a:lnTo>
                      <a:pt x="24" y="72"/>
                    </a:lnTo>
                    <a:lnTo>
                      <a:pt x="15" y="74"/>
                    </a:lnTo>
                    <a:lnTo>
                      <a:pt x="4" y="69"/>
                    </a:lnTo>
                    <a:lnTo>
                      <a:pt x="0" y="58"/>
                    </a:lnTo>
                    <a:lnTo>
                      <a:pt x="27" y="41"/>
                    </a:lnTo>
                    <a:lnTo>
                      <a:pt x="55" y="31"/>
                    </a:lnTo>
                    <a:lnTo>
                      <a:pt x="84" y="26"/>
                    </a:lnTo>
                    <a:lnTo>
                      <a:pt x="112" y="23"/>
                    </a:lnTo>
                    <a:lnTo>
                      <a:pt x="174" y="19"/>
                    </a:lnTo>
                    <a:lnTo>
                      <a:pt x="234" y="0"/>
                    </a:lnTo>
                    <a:lnTo>
                      <a:pt x="241" y="10"/>
                    </a:lnTo>
                    <a:lnTo>
                      <a:pt x="241" y="20"/>
                    </a:lnTo>
                    <a:lnTo>
                      <a:pt x="232" y="43"/>
                    </a:lnTo>
                    <a:lnTo>
                      <a:pt x="220" y="67"/>
                    </a:lnTo>
                    <a:lnTo>
                      <a:pt x="214" y="89"/>
                    </a:lnTo>
                    <a:lnTo>
                      <a:pt x="238" y="91"/>
                    </a:lnTo>
                    <a:lnTo>
                      <a:pt x="250" y="107"/>
                    </a:lnTo>
                    <a:lnTo>
                      <a:pt x="270" y="112"/>
                    </a:lnTo>
                    <a:lnTo>
                      <a:pt x="288" y="114"/>
                    </a:lnTo>
                    <a:lnTo>
                      <a:pt x="297" y="117"/>
                    </a:lnTo>
                    <a:lnTo>
                      <a:pt x="304" y="124"/>
                    </a:lnTo>
                    <a:lnTo>
                      <a:pt x="256" y="118"/>
                    </a:lnTo>
                    <a:lnTo>
                      <a:pt x="200" y="114"/>
                    </a:lnTo>
                    <a:lnTo>
                      <a:pt x="174" y="117"/>
                    </a:lnTo>
                    <a:lnTo>
                      <a:pt x="145" y="124"/>
                    </a:lnTo>
                    <a:lnTo>
                      <a:pt x="120" y="136"/>
                    </a:lnTo>
                    <a:lnTo>
                      <a:pt x="99" y="157"/>
                    </a:lnTo>
                    <a:lnTo>
                      <a:pt x="97" y="157"/>
                    </a:lnTo>
                  </a:path>
                </a:pathLst>
              </a:custGeom>
              <a:solidFill>
                <a:schemeClr val="bg2"/>
              </a:solidFill>
              <a:ln w="0">
                <a:solidFill>
                  <a:schemeClr val="bg2"/>
                </a:solidFill>
                <a:prstDash val="solid"/>
                <a:round/>
                <a:headEnd/>
                <a:tailEnd/>
              </a:ln>
            </p:spPr>
            <p:txBody>
              <a:bodyPr/>
              <a:lstStyle/>
              <a:p>
                <a:endParaRPr lang="en-US" sz="2800"/>
              </a:p>
            </p:txBody>
          </p:sp>
          <p:sp>
            <p:nvSpPr>
              <p:cNvPr id="146488" name="Freeform 88">
                <a:extLst>
                  <a:ext uri="{FF2B5EF4-FFF2-40B4-BE49-F238E27FC236}">
                    <a16:creationId xmlns:a16="http://schemas.microsoft.com/office/drawing/2014/main" id="{3F185E49-8869-446B-BFDF-3DEA6FF816F3}"/>
                  </a:ext>
                </a:extLst>
              </p:cNvPr>
              <p:cNvSpPr>
                <a:spLocks/>
              </p:cNvSpPr>
              <p:nvPr/>
            </p:nvSpPr>
            <p:spPr bwMode="auto">
              <a:xfrm>
                <a:off x="2595" y="2168"/>
                <a:ext cx="52" cy="58"/>
              </a:xfrm>
              <a:custGeom>
                <a:avLst/>
                <a:gdLst>
                  <a:gd name="T0" fmla="*/ 0 w 15"/>
                  <a:gd name="T1" fmla="*/ 152782 h 12"/>
                  <a:gd name="T2" fmla="*/ 25993 w 15"/>
                  <a:gd name="T3" fmla="*/ 0 h 12"/>
                  <a:gd name="T4" fmla="*/ 0 w 15"/>
                  <a:gd name="T5" fmla="*/ 152782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0" y="12"/>
                    </a:moveTo>
                    <a:lnTo>
                      <a:pt x="15"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9" name="Freeform 89">
                <a:extLst>
                  <a:ext uri="{FF2B5EF4-FFF2-40B4-BE49-F238E27FC236}">
                    <a16:creationId xmlns:a16="http://schemas.microsoft.com/office/drawing/2014/main" id="{190B0812-B199-4F60-BE45-B138BA9C8EAF}"/>
                  </a:ext>
                </a:extLst>
              </p:cNvPr>
              <p:cNvSpPr>
                <a:spLocks/>
              </p:cNvSpPr>
              <p:nvPr/>
            </p:nvSpPr>
            <p:spPr bwMode="auto">
              <a:xfrm>
                <a:off x="2595" y="2168"/>
                <a:ext cx="52" cy="58"/>
              </a:xfrm>
              <a:custGeom>
                <a:avLst/>
                <a:gdLst>
                  <a:gd name="T0" fmla="*/ 0 w 15"/>
                  <a:gd name="T1" fmla="*/ 152782 h 12"/>
                  <a:gd name="T2" fmla="*/ 25993 w 15"/>
                  <a:gd name="T3" fmla="*/ 0 h 12"/>
                  <a:gd name="T4" fmla="*/ 0 w 15"/>
                  <a:gd name="T5" fmla="*/ 152782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0" y="12"/>
                    </a:moveTo>
                    <a:lnTo>
                      <a:pt x="15" y="0"/>
                    </a:lnTo>
                    <a:lnTo>
                      <a:pt x="0" y="12"/>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146490" name="Freeform 90">
                <a:extLst>
                  <a:ext uri="{FF2B5EF4-FFF2-40B4-BE49-F238E27FC236}">
                    <a16:creationId xmlns:a16="http://schemas.microsoft.com/office/drawing/2014/main" id="{1C6099F5-76F8-4FAC-A261-CBAD888E1ED7}"/>
                  </a:ext>
                </a:extLst>
              </p:cNvPr>
              <p:cNvSpPr>
                <a:spLocks/>
              </p:cNvSpPr>
              <p:nvPr/>
            </p:nvSpPr>
            <p:spPr bwMode="auto">
              <a:xfrm>
                <a:off x="2496" y="2448"/>
                <a:ext cx="52" cy="58"/>
              </a:xfrm>
              <a:custGeom>
                <a:avLst/>
                <a:gdLst>
                  <a:gd name="T0" fmla="*/ 48 w 39"/>
                  <a:gd name="T1" fmla="*/ 5901 h 23"/>
                  <a:gd name="T2" fmla="*/ 0 w 39"/>
                  <a:gd name="T3" fmla="*/ 3878 h 23"/>
                  <a:gd name="T4" fmla="*/ 87 w 39"/>
                  <a:gd name="T5" fmla="*/ 1329 h 23"/>
                  <a:gd name="T6" fmla="*/ 201 w 39"/>
                  <a:gd name="T7" fmla="*/ 0 h 23"/>
                  <a:gd name="T8" fmla="*/ 219 w 39"/>
                  <a:gd name="T9" fmla="*/ 1813 h 23"/>
                  <a:gd name="T10" fmla="*/ 201 w 39"/>
                  <a:gd name="T11" fmla="*/ 3878 h 23"/>
                  <a:gd name="T12" fmla="*/ 129 w 39"/>
                  <a:gd name="T13" fmla="*/ 5419 h 23"/>
                  <a:gd name="T14" fmla="*/ 48 w 39"/>
                  <a:gd name="T15" fmla="*/ 5901 h 2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3"/>
                  <a:gd name="T26" fmla="*/ 39 w 3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3">
                    <a:moveTo>
                      <a:pt x="8" y="23"/>
                    </a:moveTo>
                    <a:lnTo>
                      <a:pt x="0" y="15"/>
                    </a:lnTo>
                    <a:lnTo>
                      <a:pt x="16" y="5"/>
                    </a:lnTo>
                    <a:lnTo>
                      <a:pt x="36" y="0"/>
                    </a:lnTo>
                    <a:lnTo>
                      <a:pt x="39" y="7"/>
                    </a:lnTo>
                    <a:lnTo>
                      <a:pt x="36" y="15"/>
                    </a:lnTo>
                    <a:lnTo>
                      <a:pt x="23" y="21"/>
                    </a:lnTo>
                    <a:lnTo>
                      <a:pt x="8" y="23"/>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91" name="Freeform 91">
                <a:extLst>
                  <a:ext uri="{FF2B5EF4-FFF2-40B4-BE49-F238E27FC236}">
                    <a16:creationId xmlns:a16="http://schemas.microsoft.com/office/drawing/2014/main" id="{81D9DCC0-075F-4B97-A902-0ECDA4F5502E}"/>
                  </a:ext>
                </a:extLst>
              </p:cNvPr>
              <p:cNvSpPr>
                <a:spLocks/>
              </p:cNvSpPr>
              <p:nvPr/>
            </p:nvSpPr>
            <p:spPr bwMode="auto">
              <a:xfrm>
                <a:off x="2736" y="1872"/>
                <a:ext cx="52" cy="58"/>
              </a:xfrm>
              <a:custGeom>
                <a:avLst/>
                <a:gdLst>
                  <a:gd name="T0" fmla="*/ 48 w 39"/>
                  <a:gd name="T1" fmla="*/ 5901 h 23"/>
                  <a:gd name="T2" fmla="*/ 0 w 39"/>
                  <a:gd name="T3" fmla="*/ 3878 h 23"/>
                  <a:gd name="T4" fmla="*/ 87 w 39"/>
                  <a:gd name="T5" fmla="*/ 1329 h 23"/>
                  <a:gd name="T6" fmla="*/ 201 w 39"/>
                  <a:gd name="T7" fmla="*/ 0 h 23"/>
                  <a:gd name="T8" fmla="*/ 219 w 39"/>
                  <a:gd name="T9" fmla="*/ 1813 h 23"/>
                  <a:gd name="T10" fmla="*/ 201 w 39"/>
                  <a:gd name="T11" fmla="*/ 3878 h 23"/>
                  <a:gd name="T12" fmla="*/ 129 w 39"/>
                  <a:gd name="T13" fmla="*/ 5419 h 23"/>
                  <a:gd name="T14" fmla="*/ 48 w 39"/>
                  <a:gd name="T15" fmla="*/ 5901 h 2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3"/>
                  <a:gd name="T26" fmla="*/ 39 w 3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3">
                    <a:moveTo>
                      <a:pt x="8" y="23"/>
                    </a:moveTo>
                    <a:lnTo>
                      <a:pt x="0" y="15"/>
                    </a:lnTo>
                    <a:lnTo>
                      <a:pt x="16" y="5"/>
                    </a:lnTo>
                    <a:lnTo>
                      <a:pt x="36" y="0"/>
                    </a:lnTo>
                    <a:lnTo>
                      <a:pt x="39" y="7"/>
                    </a:lnTo>
                    <a:lnTo>
                      <a:pt x="36" y="15"/>
                    </a:lnTo>
                    <a:lnTo>
                      <a:pt x="23" y="21"/>
                    </a:lnTo>
                    <a:lnTo>
                      <a:pt x="8" y="23"/>
                    </a:lnTo>
                  </a:path>
                </a:pathLst>
              </a:custGeom>
              <a:solidFill>
                <a:schemeClr val="bg2"/>
              </a:solidFill>
              <a:ln w="0">
                <a:solidFill>
                  <a:srgbClr val="FFFFFF"/>
                </a:solidFill>
                <a:prstDash val="solid"/>
                <a:round/>
                <a:headEnd/>
                <a:tailEnd/>
              </a:ln>
            </p:spPr>
            <p:txBody>
              <a:bodyPr/>
              <a:lstStyle/>
              <a:p>
                <a:endParaRPr lang="en-US" sz="2800"/>
              </a:p>
            </p:txBody>
          </p:sp>
          <p:sp>
            <p:nvSpPr>
              <p:cNvPr id="146492" name="Freeform 92">
                <a:extLst>
                  <a:ext uri="{FF2B5EF4-FFF2-40B4-BE49-F238E27FC236}">
                    <a16:creationId xmlns:a16="http://schemas.microsoft.com/office/drawing/2014/main" id="{50DA801E-97C1-4D5E-B01D-55BEB516C9C1}"/>
                  </a:ext>
                </a:extLst>
              </p:cNvPr>
              <p:cNvSpPr>
                <a:spLocks/>
              </p:cNvSpPr>
              <p:nvPr/>
            </p:nvSpPr>
            <p:spPr bwMode="auto">
              <a:xfrm>
                <a:off x="2640" y="2304"/>
                <a:ext cx="144" cy="202"/>
              </a:xfrm>
              <a:custGeom>
                <a:avLst/>
                <a:gdLst>
                  <a:gd name="T0" fmla="*/ 886464 w 24"/>
                  <a:gd name="T1" fmla="*/ 64784165 h 16"/>
                  <a:gd name="T2" fmla="*/ 419904 w 24"/>
                  <a:gd name="T3" fmla="*/ 44586665 h 16"/>
                  <a:gd name="T4" fmla="*/ 0 w 24"/>
                  <a:gd name="T5" fmla="*/ 0 h 16"/>
                  <a:gd name="T6" fmla="*/ 746496 w 24"/>
                  <a:gd name="T7" fmla="*/ 8027076 h 16"/>
                  <a:gd name="T8" fmla="*/ 1119744 w 24"/>
                  <a:gd name="T9" fmla="*/ 28224576 h 16"/>
                  <a:gd name="T10" fmla="*/ 1073088 w 24"/>
                  <a:gd name="T11" fmla="*/ 64784165 h 16"/>
                  <a:gd name="T12" fmla="*/ 886464 w 24"/>
                  <a:gd name="T13" fmla="*/ 64784165 h 16"/>
                  <a:gd name="T14" fmla="*/ 0 60000 65536"/>
                  <a:gd name="T15" fmla="*/ 0 60000 65536"/>
                  <a:gd name="T16" fmla="*/ 0 60000 65536"/>
                  <a:gd name="T17" fmla="*/ 0 60000 65536"/>
                  <a:gd name="T18" fmla="*/ 0 60000 65536"/>
                  <a:gd name="T19" fmla="*/ 0 60000 65536"/>
                  <a:gd name="T20" fmla="*/ 0 60000 65536"/>
                  <a:gd name="T21" fmla="*/ 0 w 24"/>
                  <a:gd name="T22" fmla="*/ 0 h 16"/>
                  <a:gd name="T23" fmla="*/ 24 w 2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6">
                    <a:moveTo>
                      <a:pt x="19" y="16"/>
                    </a:moveTo>
                    <a:lnTo>
                      <a:pt x="9" y="11"/>
                    </a:lnTo>
                    <a:lnTo>
                      <a:pt x="0" y="0"/>
                    </a:lnTo>
                    <a:lnTo>
                      <a:pt x="16" y="2"/>
                    </a:lnTo>
                    <a:lnTo>
                      <a:pt x="24" y="7"/>
                    </a:lnTo>
                    <a:lnTo>
                      <a:pt x="23" y="16"/>
                    </a:lnTo>
                    <a:lnTo>
                      <a:pt x="19" y="16"/>
                    </a:lnTo>
                  </a:path>
                </a:pathLst>
              </a:custGeom>
              <a:solidFill>
                <a:srgbClr val="5F5F5F"/>
              </a:solidFill>
              <a:ln w="0">
                <a:solidFill>
                  <a:srgbClr val="FFFFFF"/>
                </a:solidFill>
                <a:prstDash val="solid"/>
                <a:round/>
                <a:headEnd/>
                <a:tailEnd/>
              </a:ln>
            </p:spPr>
            <p:txBody>
              <a:bodyPr/>
              <a:lstStyle/>
              <a:p>
                <a:endParaRPr lang="en-US" sz="2800"/>
              </a:p>
            </p:txBody>
          </p:sp>
          <p:sp>
            <p:nvSpPr>
              <p:cNvPr id="146493" name="Freeform 93">
                <a:extLst>
                  <a:ext uri="{FF2B5EF4-FFF2-40B4-BE49-F238E27FC236}">
                    <a16:creationId xmlns:a16="http://schemas.microsoft.com/office/drawing/2014/main" id="{C609C4B8-8779-4B3E-AECA-6638945F7384}"/>
                  </a:ext>
                </a:extLst>
              </p:cNvPr>
              <p:cNvSpPr>
                <a:spLocks/>
              </p:cNvSpPr>
              <p:nvPr/>
            </p:nvSpPr>
            <p:spPr bwMode="auto">
              <a:xfrm>
                <a:off x="2832" y="2880"/>
                <a:ext cx="240" cy="192"/>
              </a:xfrm>
              <a:custGeom>
                <a:avLst/>
                <a:gdLst>
                  <a:gd name="T0" fmla="*/ 2075716 w 33"/>
                  <a:gd name="T1" fmla="*/ 1279983 h 33"/>
                  <a:gd name="T2" fmla="*/ 590495 w 33"/>
                  <a:gd name="T3" fmla="*/ 893772 h 33"/>
                  <a:gd name="T4" fmla="*/ 0 w 33"/>
                  <a:gd name="T5" fmla="*/ 193594 h 33"/>
                  <a:gd name="T6" fmla="*/ 1628298 w 33"/>
                  <a:gd name="T7" fmla="*/ 0 h 33"/>
                  <a:gd name="T8" fmla="*/ 2523455 w 33"/>
                  <a:gd name="T9" fmla="*/ 40180 h 33"/>
                  <a:gd name="T10" fmla="*/ 4881876 w 33"/>
                  <a:gd name="T11" fmla="*/ 506548 h 33"/>
                  <a:gd name="T12" fmla="*/ 2075716 w 33"/>
                  <a:gd name="T13" fmla="*/ 1279983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4" y="33"/>
                    </a:moveTo>
                    <a:lnTo>
                      <a:pt x="4" y="23"/>
                    </a:lnTo>
                    <a:lnTo>
                      <a:pt x="0" y="5"/>
                    </a:lnTo>
                    <a:lnTo>
                      <a:pt x="11" y="0"/>
                    </a:lnTo>
                    <a:lnTo>
                      <a:pt x="17" y="1"/>
                    </a:lnTo>
                    <a:lnTo>
                      <a:pt x="33" y="13"/>
                    </a:lnTo>
                    <a:lnTo>
                      <a:pt x="14" y="3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94" name="Freeform 94">
                <a:extLst>
                  <a:ext uri="{FF2B5EF4-FFF2-40B4-BE49-F238E27FC236}">
                    <a16:creationId xmlns:a16="http://schemas.microsoft.com/office/drawing/2014/main" id="{422D48BA-F38C-4010-A7A4-C333546DEC2A}"/>
                  </a:ext>
                </a:extLst>
              </p:cNvPr>
              <p:cNvSpPr>
                <a:spLocks/>
              </p:cNvSpPr>
              <p:nvPr/>
            </p:nvSpPr>
            <p:spPr bwMode="auto">
              <a:xfrm>
                <a:off x="3408" y="2496"/>
                <a:ext cx="288" cy="240"/>
              </a:xfrm>
              <a:custGeom>
                <a:avLst/>
                <a:gdLst>
                  <a:gd name="T0" fmla="*/ 6178525 w 33"/>
                  <a:gd name="T1" fmla="*/ 4881876 h 33"/>
                  <a:gd name="T2" fmla="*/ 1769472 w 33"/>
                  <a:gd name="T3" fmla="*/ 3398982 h 33"/>
                  <a:gd name="T4" fmla="*/ 0 w 33"/>
                  <a:gd name="T5" fmla="*/ 732829 h 33"/>
                  <a:gd name="T6" fmla="*/ 4861100 w 33"/>
                  <a:gd name="T7" fmla="*/ 0 h 33"/>
                  <a:gd name="T8" fmla="*/ 7495348 w 33"/>
                  <a:gd name="T9" fmla="*/ 142705 h 33"/>
                  <a:gd name="T10" fmla="*/ 14578569 w 33"/>
                  <a:gd name="T11" fmla="*/ 1932960 h 33"/>
                  <a:gd name="T12" fmla="*/ 6178525 w 33"/>
                  <a:gd name="T13" fmla="*/ 4881876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4" y="33"/>
                    </a:moveTo>
                    <a:lnTo>
                      <a:pt x="4" y="23"/>
                    </a:lnTo>
                    <a:lnTo>
                      <a:pt x="0" y="5"/>
                    </a:lnTo>
                    <a:lnTo>
                      <a:pt x="11" y="0"/>
                    </a:lnTo>
                    <a:lnTo>
                      <a:pt x="17" y="1"/>
                    </a:lnTo>
                    <a:lnTo>
                      <a:pt x="33" y="13"/>
                    </a:lnTo>
                    <a:lnTo>
                      <a:pt x="14" y="33"/>
                    </a:lnTo>
                  </a:path>
                </a:pathLst>
              </a:custGeom>
              <a:solidFill>
                <a:schemeClr val="bg2"/>
              </a:solidFill>
              <a:ln w="0">
                <a:solidFill>
                  <a:srgbClr val="FFFFFF"/>
                </a:solidFill>
                <a:prstDash val="solid"/>
                <a:round/>
                <a:headEnd/>
                <a:tailEnd/>
              </a:ln>
            </p:spPr>
            <p:txBody>
              <a:bodyPr/>
              <a:lstStyle/>
              <a:p>
                <a:endParaRPr lang="en-US" sz="2800"/>
              </a:p>
            </p:txBody>
          </p:sp>
          <p:sp>
            <p:nvSpPr>
              <p:cNvPr id="146495" name="Freeform 95">
                <a:extLst>
                  <a:ext uri="{FF2B5EF4-FFF2-40B4-BE49-F238E27FC236}">
                    <a16:creationId xmlns:a16="http://schemas.microsoft.com/office/drawing/2014/main" id="{6FB33DD6-6F52-444C-B0A6-5CA33651CFAE}"/>
                  </a:ext>
                </a:extLst>
              </p:cNvPr>
              <p:cNvSpPr>
                <a:spLocks/>
              </p:cNvSpPr>
              <p:nvPr/>
            </p:nvSpPr>
            <p:spPr bwMode="auto">
              <a:xfrm>
                <a:off x="3456" y="2064"/>
                <a:ext cx="192" cy="144"/>
              </a:xfrm>
              <a:custGeom>
                <a:avLst/>
                <a:gdLst>
                  <a:gd name="T0" fmla="*/ 8981 w 84"/>
                  <a:gd name="T1" fmla="*/ 128444 h 37"/>
                  <a:gd name="T2" fmla="*/ 5433 w 84"/>
                  <a:gd name="T3" fmla="*/ 100925 h 37"/>
                  <a:gd name="T4" fmla="*/ 3881 w 84"/>
                  <a:gd name="T5" fmla="*/ 45457 h 37"/>
                  <a:gd name="T6" fmla="*/ 0 w 84"/>
                  <a:gd name="T7" fmla="*/ 24114 h 37"/>
                  <a:gd name="T8" fmla="*/ 5982 w 84"/>
                  <a:gd name="T9" fmla="*/ 0 h 37"/>
                  <a:gd name="T10" fmla="*/ 9305 w 84"/>
                  <a:gd name="T11" fmla="*/ 0 h 37"/>
                  <a:gd name="T12" fmla="*/ 11979 w 84"/>
                  <a:gd name="T13" fmla="*/ 24114 h 37"/>
                  <a:gd name="T14" fmla="*/ 10976 w 84"/>
                  <a:gd name="T15" fmla="*/ 100925 h 37"/>
                  <a:gd name="T16" fmla="*/ 8981 w 84"/>
                  <a:gd name="T17" fmla="*/ 128444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37"/>
                  <a:gd name="T29" fmla="*/ 84 w 8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37">
                    <a:moveTo>
                      <a:pt x="63" y="37"/>
                    </a:moveTo>
                    <a:lnTo>
                      <a:pt x="38" y="29"/>
                    </a:lnTo>
                    <a:lnTo>
                      <a:pt x="27" y="13"/>
                    </a:lnTo>
                    <a:lnTo>
                      <a:pt x="0" y="7"/>
                    </a:lnTo>
                    <a:lnTo>
                      <a:pt x="42" y="0"/>
                    </a:lnTo>
                    <a:lnTo>
                      <a:pt x="65" y="0"/>
                    </a:lnTo>
                    <a:lnTo>
                      <a:pt x="84" y="7"/>
                    </a:lnTo>
                    <a:lnTo>
                      <a:pt x="77" y="29"/>
                    </a:lnTo>
                    <a:lnTo>
                      <a:pt x="63" y="37"/>
                    </a:lnTo>
                  </a:path>
                </a:pathLst>
              </a:custGeom>
              <a:solidFill>
                <a:srgbClr val="333333"/>
              </a:solidFill>
              <a:ln w="0">
                <a:solidFill>
                  <a:srgbClr val="FFFFFF"/>
                </a:solidFill>
                <a:prstDash val="solid"/>
                <a:round/>
                <a:headEnd/>
                <a:tailEnd/>
              </a:ln>
            </p:spPr>
            <p:txBody>
              <a:bodyPr/>
              <a:lstStyle/>
              <a:p>
                <a:endParaRPr lang="en-US" sz="2800"/>
              </a:p>
            </p:txBody>
          </p:sp>
          <p:sp>
            <p:nvSpPr>
              <p:cNvPr id="146496" name="Freeform 96">
                <a:extLst>
                  <a:ext uri="{FF2B5EF4-FFF2-40B4-BE49-F238E27FC236}">
                    <a16:creationId xmlns:a16="http://schemas.microsoft.com/office/drawing/2014/main" id="{1CB3D92A-03CD-4B4A-BC18-28EAB12AAA93}"/>
                  </a:ext>
                </a:extLst>
              </p:cNvPr>
              <p:cNvSpPr>
                <a:spLocks/>
              </p:cNvSpPr>
              <p:nvPr/>
            </p:nvSpPr>
            <p:spPr bwMode="auto">
              <a:xfrm>
                <a:off x="3408" y="2880"/>
                <a:ext cx="144" cy="202"/>
              </a:xfrm>
              <a:custGeom>
                <a:avLst/>
                <a:gdLst>
                  <a:gd name="T0" fmla="*/ 35828 w 46"/>
                  <a:gd name="T1" fmla="*/ 329826 h 46"/>
                  <a:gd name="T2" fmla="*/ 21597 w 46"/>
                  <a:gd name="T3" fmla="*/ 207472 h 46"/>
                  <a:gd name="T4" fmla="*/ 0 w 46"/>
                  <a:gd name="T5" fmla="*/ 107793 h 46"/>
                  <a:gd name="T6" fmla="*/ 2695 w 46"/>
                  <a:gd name="T7" fmla="*/ 0 h 46"/>
                  <a:gd name="T8" fmla="*/ 31877 w 46"/>
                  <a:gd name="T9" fmla="*/ 0 h 46"/>
                  <a:gd name="T10" fmla="*/ 43316 w 46"/>
                  <a:gd name="T11" fmla="*/ 71811 h 46"/>
                  <a:gd name="T12" fmla="*/ 42364 w 46"/>
                  <a:gd name="T13" fmla="*/ 186297 h 46"/>
                  <a:gd name="T14" fmla="*/ 35828 w 46"/>
                  <a:gd name="T15" fmla="*/ 329826 h 46"/>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46"/>
                  <a:gd name="T26" fmla="*/ 46 w 4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46">
                    <a:moveTo>
                      <a:pt x="38" y="46"/>
                    </a:moveTo>
                    <a:lnTo>
                      <a:pt x="23" y="29"/>
                    </a:lnTo>
                    <a:lnTo>
                      <a:pt x="0" y="15"/>
                    </a:lnTo>
                    <a:lnTo>
                      <a:pt x="3" y="0"/>
                    </a:lnTo>
                    <a:lnTo>
                      <a:pt x="34" y="0"/>
                    </a:lnTo>
                    <a:lnTo>
                      <a:pt x="46" y="10"/>
                    </a:lnTo>
                    <a:lnTo>
                      <a:pt x="45" y="26"/>
                    </a:lnTo>
                    <a:lnTo>
                      <a:pt x="38" y="46"/>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97" name="Freeform 97">
                <a:extLst>
                  <a:ext uri="{FF2B5EF4-FFF2-40B4-BE49-F238E27FC236}">
                    <a16:creationId xmlns:a16="http://schemas.microsoft.com/office/drawing/2014/main" id="{9AAC22F0-598A-4B80-B489-3C4DBAFB4372}"/>
                  </a:ext>
                </a:extLst>
              </p:cNvPr>
              <p:cNvSpPr>
                <a:spLocks/>
              </p:cNvSpPr>
              <p:nvPr/>
            </p:nvSpPr>
            <p:spPr bwMode="auto">
              <a:xfrm>
                <a:off x="3072" y="2688"/>
                <a:ext cx="288" cy="250"/>
              </a:xfrm>
              <a:custGeom>
                <a:avLst/>
                <a:gdLst>
                  <a:gd name="T0" fmla="*/ 2289506 w 46"/>
                  <a:gd name="T1" fmla="*/ 1185641 h 46"/>
                  <a:gd name="T2" fmla="*/ 1385862 w 46"/>
                  <a:gd name="T3" fmla="*/ 749348 h 46"/>
                  <a:gd name="T4" fmla="*/ 0 w 46"/>
                  <a:gd name="T5" fmla="*/ 389120 h 46"/>
                  <a:gd name="T6" fmla="*/ 182824 w 46"/>
                  <a:gd name="T7" fmla="*/ 0 h 46"/>
                  <a:gd name="T8" fmla="*/ 2049727 w 46"/>
                  <a:gd name="T9" fmla="*/ 0 h 46"/>
                  <a:gd name="T10" fmla="*/ 2770272 w 46"/>
                  <a:gd name="T11" fmla="*/ 255554 h 46"/>
                  <a:gd name="T12" fmla="*/ 2713555 w 46"/>
                  <a:gd name="T13" fmla="*/ 668272 h 46"/>
                  <a:gd name="T14" fmla="*/ 2289506 w 46"/>
                  <a:gd name="T15" fmla="*/ 1185641 h 46"/>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46"/>
                  <a:gd name="T26" fmla="*/ 46 w 4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46">
                    <a:moveTo>
                      <a:pt x="38" y="46"/>
                    </a:moveTo>
                    <a:lnTo>
                      <a:pt x="23" y="29"/>
                    </a:lnTo>
                    <a:lnTo>
                      <a:pt x="0" y="15"/>
                    </a:lnTo>
                    <a:lnTo>
                      <a:pt x="3" y="0"/>
                    </a:lnTo>
                    <a:lnTo>
                      <a:pt x="34" y="0"/>
                    </a:lnTo>
                    <a:lnTo>
                      <a:pt x="46" y="10"/>
                    </a:lnTo>
                    <a:lnTo>
                      <a:pt x="45" y="26"/>
                    </a:lnTo>
                    <a:lnTo>
                      <a:pt x="38" y="46"/>
                    </a:lnTo>
                  </a:path>
                </a:pathLst>
              </a:custGeom>
              <a:solidFill>
                <a:schemeClr val="bg2"/>
              </a:solidFill>
              <a:ln w="0">
                <a:solidFill>
                  <a:srgbClr val="FFFFFF"/>
                </a:solidFill>
                <a:prstDash val="solid"/>
                <a:round/>
                <a:headEnd/>
                <a:tailEnd/>
              </a:ln>
            </p:spPr>
            <p:txBody>
              <a:bodyPr/>
              <a:lstStyle/>
              <a:p>
                <a:endParaRPr lang="en-US" sz="2800"/>
              </a:p>
            </p:txBody>
          </p:sp>
        </p:grpSp>
      </p:grpSp>
      <p:grpSp>
        <p:nvGrpSpPr>
          <p:cNvPr id="4" name="Group 177">
            <a:extLst>
              <a:ext uri="{FF2B5EF4-FFF2-40B4-BE49-F238E27FC236}">
                <a16:creationId xmlns:a16="http://schemas.microsoft.com/office/drawing/2014/main" id="{61F41F84-0F15-41F6-95D9-9D014355A356}"/>
              </a:ext>
            </a:extLst>
          </p:cNvPr>
          <p:cNvGrpSpPr>
            <a:grpSpLocks/>
          </p:cNvGrpSpPr>
          <p:nvPr/>
        </p:nvGrpSpPr>
        <p:grpSpPr bwMode="auto">
          <a:xfrm>
            <a:off x="4343400" y="2362200"/>
            <a:ext cx="1828800" cy="1752600"/>
            <a:chOff x="1776" y="1632"/>
            <a:chExt cx="977" cy="948"/>
          </a:xfrm>
        </p:grpSpPr>
        <p:sp>
          <p:nvSpPr>
            <p:cNvPr id="146460" name="Oval 100">
              <a:extLst>
                <a:ext uri="{FF2B5EF4-FFF2-40B4-BE49-F238E27FC236}">
                  <a16:creationId xmlns:a16="http://schemas.microsoft.com/office/drawing/2014/main" id="{C18A6DE4-B8E1-432D-A442-3DE2DDEFF8C3}"/>
                </a:ext>
              </a:extLst>
            </p:cNvPr>
            <p:cNvSpPr>
              <a:spLocks noChangeArrowheads="1"/>
            </p:cNvSpPr>
            <p:nvPr/>
          </p:nvSpPr>
          <p:spPr bwMode="auto">
            <a:xfrm>
              <a:off x="1776" y="1632"/>
              <a:ext cx="977" cy="948"/>
            </a:xfrm>
            <a:prstGeom prst="ellipse">
              <a:avLst/>
            </a:prstGeom>
            <a:solidFill>
              <a:srgbClr val="99CCFF"/>
            </a:solidFill>
            <a:ln w="22225">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nvGrpSpPr>
            <p:cNvPr id="146461" name="Group 101">
              <a:extLst>
                <a:ext uri="{FF2B5EF4-FFF2-40B4-BE49-F238E27FC236}">
                  <a16:creationId xmlns:a16="http://schemas.microsoft.com/office/drawing/2014/main" id="{DB5CA981-F826-455A-A97E-782A779325B0}"/>
                </a:ext>
              </a:extLst>
            </p:cNvPr>
            <p:cNvGrpSpPr>
              <a:grpSpLocks/>
            </p:cNvGrpSpPr>
            <p:nvPr/>
          </p:nvGrpSpPr>
          <p:grpSpPr bwMode="auto">
            <a:xfrm>
              <a:off x="1881" y="1758"/>
              <a:ext cx="670" cy="693"/>
              <a:chOff x="2659" y="1217"/>
              <a:chExt cx="670" cy="693"/>
            </a:xfrm>
          </p:grpSpPr>
          <p:sp>
            <p:nvSpPr>
              <p:cNvPr id="146463" name="Freeform 102">
                <a:extLst>
                  <a:ext uri="{FF2B5EF4-FFF2-40B4-BE49-F238E27FC236}">
                    <a16:creationId xmlns:a16="http://schemas.microsoft.com/office/drawing/2014/main" id="{17B89B25-0B4C-49D6-98E3-291DF39927FC}"/>
                  </a:ext>
                </a:extLst>
              </p:cNvPr>
              <p:cNvSpPr>
                <a:spLocks/>
              </p:cNvSpPr>
              <p:nvPr/>
            </p:nvSpPr>
            <p:spPr bwMode="auto">
              <a:xfrm>
                <a:off x="2820" y="1402"/>
                <a:ext cx="214" cy="159"/>
              </a:xfrm>
              <a:custGeom>
                <a:avLst/>
                <a:gdLst>
                  <a:gd name="T0" fmla="*/ 12 w 238"/>
                  <a:gd name="T1" fmla="*/ 359 h 135"/>
                  <a:gd name="T2" fmla="*/ 9 w 238"/>
                  <a:gd name="T3" fmla="*/ 352 h 135"/>
                  <a:gd name="T4" fmla="*/ 8 w 238"/>
                  <a:gd name="T5" fmla="*/ 334 h 135"/>
                  <a:gd name="T6" fmla="*/ 5 w 238"/>
                  <a:gd name="T7" fmla="*/ 323 h 135"/>
                  <a:gd name="T8" fmla="*/ 3 w 238"/>
                  <a:gd name="T9" fmla="*/ 314 h 135"/>
                  <a:gd name="T10" fmla="*/ 0 w 238"/>
                  <a:gd name="T11" fmla="*/ 284 h 135"/>
                  <a:gd name="T12" fmla="*/ 110 w 238"/>
                  <a:gd name="T13" fmla="*/ 0 h 135"/>
                  <a:gd name="T14" fmla="*/ 119 w 238"/>
                  <a:gd name="T15" fmla="*/ 29 h 135"/>
                  <a:gd name="T16" fmla="*/ 124 w 238"/>
                  <a:gd name="T17" fmla="*/ 54 h 135"/>
                  <a:gd name="T18" fmla="*/ 126 w 238"/>
                  <a:gd name="T19" fmla="*/ 85 h 135"/>
                  <a:gd name="T20" fmla="*/ 124 w 238"/>
                  <a:gd name="T21" fmla="*/ 110 h 135"/>
                  <a:gd name="T22" fmla="*/ 116 w 238"/>
                  <a:gd name="T23" fmla="*/ 130 h 135"/>
                  <a:gd name="T24" fmla="*/ 107 w 238"/>
                  <a:gd name="T25" fmla="*/ 131 h 135"/>
                  <a:gd name="T26" fmla="*/ 97 w 238"/>
                  <a:gd name="T27" fmla="*/ 132 h 135"/>
                  <a:gd name="T28" fmla="*/ 86 w 238"/>
                  <a:gd name="T29" fmla="*/ 153 h 135"/>
                  <a:gd name="T30" fmla="*/ 82 w 238"/>
                  <a:gd name="T31" fmla="*/ 193 h 135"/>
                  <a:gd name="T32" fmla="*/ 76 w 238"/>
                  <a:gd name="T33" fmla="*/ 228 h 135"/>
                  <a:gd name="T34" fmla="*/ 55 w 238"/>
                  <a:gd name="T35" fmla="*/ 284 h 135"/>
                  <a:gd name="T36" fmla="*/ 14 w 238"/>
                  <a:gd name="T37" fmla="*/ 359 h 135"/>
                  <a:gd name="T38" fmla="*/ 12 w 238"/>
                  <a:gd name="T39" fmla="*/ 359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8"/>
                  <a:gd name="T61" fmla="*/ 0 h 135"/>
                  <a:gd name="T62" fmla="*/ 238 w 238"/>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8" h="135">
                    <a:moveTo>
                      <a:pt x="23" y="135"/>
                    </a:moveTo>
                    <a:lnTo>
                      <a:pt x="17" y="132"/>
                    </a:lnTo>
                    <a:lnTo>
                      <a:pt x="15" y="126"/>
                    </a:lnTo>
                    <a:lnTo>
                      <a:pt x="11" y="121"/>
                    </a:lnTo>
                    <a:lnTo>
                      <a:pt x="3" y="118"/>
                    </a:lnTo>
                    <a:lnTo>
                      <a:pt x="0" y="107"/>
                    </a:lnTo>
                    <a:lnTo>
                      <a:pt x="208" y="0"/>
                    </a:lnTo>
                    <a:lnTo>
                      <a:pt x="225" y="11"/>
                    </a:lnTo>
                    <a:lnTo>
                      <a:pt x="233" y="20"/>
                    </a:lnTo>
                    <a:lnTo>
                      <a:pt x="238" y="31"/>
                    </a:lnTo>
                    <a:lnTo>
                      <a:pt x="234" y="41"/>
                    </a:lnTo>
                    <a:lnTo>
                      <a:pt x="219" y="48"/>
                    </a:lnTo>
                    <a:lnTo>
                      <a:pt x="201" y="49"/>
                    </a:lnTo>
                    <a:lnTo>
                      <a:pt x="183" y="50"/>
                    </a:lnTo>
                    <a:lnTo>
                      <a:pt x="164" y="57"/>
                    </a:lnTo>
                    <a:lnTo>
                      <a:pt x="155" y="72"/>
                    </a:lnTo>
                    <a:lnTo>
                      <a:pt x="141" y="86"/>
                    </a:lnTo>
                    <a:lnTo>
                      <a:pt x="105" y="107"/>
                    </a:lnTo>
                    <a:lnTo>
                      <a:pt x="27" y="135"/>
                    </a:lnTo>
                    <a:lnTo>
                      <a:pt x="23" y="1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64" name="Freeform 103">
                <a:extLst>
                  <a:ext uri="{FF2B5EF4-FFF2-40B4-BE49-F238E27FC236}">
                    <a16:creationId xmlns:a16="http://schemas.microsoft.com/office/drawing/2014/main" id="{EACD3757-B201-4AC2-B183-F0824CB6450E}"/>
                  </a:ext>
                </a:extLst>
              </p:cNvPr>
              <p:cNvSpPr>
                <a:spLocks/>
              </p:cNvSpPr>
              <p:nvPr/>
            </p:nvSpPr>
            <p:spPr bwMode="auto">
              <a:xfrm>
                <a:off x="2931" y="1497"/>
                <a:ext cx="184" cy="170"/>
              </a:xfrm>
              <a:custGeom>
                <a:avLst/>
                <a:gdLst>
                  <a:gd name="T0" fmla="*/ 5 w 238"/>
                  <a:gd name="T1" fmla="*/ 538 h 135"/>
                  <a:gd name="T2" fmla="*/ 4 w 238"/>
                  <a:gd name="T3" fmla="*/ 525 h 135"/>
                  <a:gd name="T4" fmla="*/ 3 w 238"/>
                  <a:gd name="T5" fmla="*/ 502 h 135"/>
                  <a:gd name="T6" fmla="*/ 2 w 238"/>
                  <a:gd name="T7" fmla="*/ 481 h 135"/>
                  <a:gd name="T8" fmla="*/ 2 w 238"/>
                  <a:gd name="T9" fmla="*/ 472 h 135"/>
                  <a:gd name="T10" fmla="*/ 0 w 238"/>
                  <a:gd name="T11" fmla="*/ 427 h 135"/>
                  <a:gd name="T12" fmla="*/ 44 w 238"/>
                  <a:gd name="T13" fmla="*/ 0 h 135"/>
                  <a:gd name="T14" fmla="*/ 48 w 238"/>
                  <a:gd name="T15" fmla="*/ 47 h 135"/>
                  <a:gd name="T16" fmla="*/ 49 w 238"/>
                  <a:gd name="T17" fmla="*/ 78 h 135"/>
                  <a:gd name="T18" fmla="*/ 51 w 238"/>
                  <a:gd name="T19" fmla="*/ 123 h 135"/>
                  <a:gd name="T20" fmla="*/ 49 w 238"/>
                  <a:gd name="T21" fmla="*/ 164 h 135"/>
                  <a:gd name="T22" fmla="*/ 46 w 238"/>
                  <a:gd name="T23" fmla="*/ 191 h 135"/>
                  <a:gd name="T24" fmla="*/ 43 w 238"/>
                  <a:gd name="T25" fmla="*/ 195 h 135"/>
                  <a:gd name="T26" fmla="*/ 39 w 238"/>
                  <a:gd name="T27" fmla="*/ 198 h 135"/>
                  <a:gd name="T28" fmla="*/ 36 w 238"/>
                  <a:gd name="T29" fmla="*/ 230 h 135"/>
                  <a:gd name="T30" fmla="*/ 33 w 238"/>
                  <a:gd name="T31" fmla="*/ 290 h 135"/>
                  <a:gd name="T32" fmla="*/ 30 w 238"/>
                  <a:gd name="T33" fmla="*/ 341 h 135"/>
                  <a:gd name="T34" fmla="*/ 22 w 238"/>
                  <a:gd name="T35" fmla="*/ 427 h 135"/>
                  <a:gd name="T36" fmla="*/ 5 w 238"/>
                  <a:gd name="T37" fmla="*/ 538 h 135"/>
                  <a:gd name="T38" fmla="*/ 5 w 238"/>
                  <a:gd name="T39" fmla="*/ 538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8"/>
                  <a:gd name="T61" fmla="*/ 0 h 135"/>
                  <a:gd name="T62" fmla="*/ 238 w 238"/>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8" h="135">
                    <a:moveTo>
                      <a:pt x="23" y="135"/>
                    </a:moveTo>
                    <a:lnTo>
                      <a:pt x="17" y="132"/>
                    </a:lnTo>
                    <a:lnTo>
                      <a:pt x="15" y="126"/>
                    </a:lnTo>
                    <a:lnTo>
                      <a:pt x="11" y="121"/>
                    </a:lnTo>
                    <a:lnTo>
                      <a:pt x="3" y="118"/>
                    </a:lnTo>
                    <a:lnTo>
                      <a:pt x="0" y="107"/>
                    </a:lnTo>
                    <a:lnTo>
                      <a:pt x="208" y="0"/>
                    </a:lnTo>
                    <a:lnTo>
                      <a:pt x="225" y="11"/>
                    </a:lnTo>
                    <a:lnTo>
                      <a:pt x="233" y="20"/>
                    </a:lnTo>
                    <a:lnTo>
                      <a:pt x="238" y="31"/>
                    </a:lnTo>
                    <a:lnTo>
                      <a:pt x="234" y="41"/>
                    </a:lnTo>
                    <a:lnTo>
                      <a:pt x="219" y="48"/>
                    </a:lnTo>
                    <a:lnTo>
                      <a:pt x="201" y="49"/>
                    </a:lnTo>
                    <a:lnTo>
                      <a:pt x="183" y="50"/>
                    </a:lnTo>
                    <a:lnTo>
                      <a:pt x="164" y="57"/>
                    </a:lnTo>
                    <a:lnTo>
                      <a:pt x="155" y="72"/>
                    </a:lnTo>
                    <a:lnTo>
                      <a:pt x="141" y="86"/>
                    </a:lnTo>
                    <a:lnTo>
                      <a:pt x="105" y="107"/>
                    </a:lnTo>
                    <a:lnTo>
                      <a:pt x="27" y="135"/>
                    </a:lnTo>
                    <a:lnTo>
                      <a:pt x="23" y="135"/>
                    </a:lnTo>
                  </a:path>
                </a:pathLst>
              </a:custGeom>
              <a:solidFill>
                <a:srgbClr val="5F5F5F"/>
              </a:solidFill>
              <a:ln w="0">
                <a:solidFill>
                  <a:srgbClr val="FFFFFF"/>
                </a:solidFill>
                <a:prstDash val="solid"/>
                <a:round/>
                <a:headEnd/>
                <a:tailEnd/>
              </a:ln>
            </p:spPr>
            <p:txBody>
              <a:bodyPr/>
              <a:lstStyle/>
              <a:p>
                <a:endParaRPr lang="en-US" sz="2800"/>
              </a:p>
            </p:txBody>
          </p:sp>
          <p:sp>
            <p:nvSpPr>
              <p:cNvPr id="146465" name="Freeform 104">
                <a:extLst>
                  <a:ext uri="{FF2B5EF4-FFF2-40B4-BE49-F238E27FC236}">
                    <a16:creationId xmlns:a16="http://schemas.microsoft.com/office/drawing/2014/main" id="{79F270F5-95F6-4A39-83A0-46A4E7F78FD7}"/>
                  </a:ext>
                </a:extLst>
              </p:cNvPr>
              <p:cNvSpPr>
                <a:spLocks/>
              </p:cNvSpPr>
              <p:nvPr/>
            </p:nvSpPr>
            <p:spPr bwMode="auto">
              <a:xfrm>
                <a:off x="2751" y="1416"/>
                <a:ext cx="29" cy="32"/>
              </a:xfrm>
              <a:custGeom>
                <a:avLst/>
                <a:gdLst>
                  <a:gd name="T0" fmla="*/ 0 w 12"/>
                  <a:gd name="T1" fmla="*/ 4301 h 12"/>
                  <a:gd name="T2" fmla="*/ 2383 w 12"/>
                  <a:gd name="T3" fmla="*/ 0 h 12"/>
                  <a:gd name="T4" fmla="*/ 0 w 12"/>
                  <a:gd name="T5" fmla="*/ 4301 h 12"/>
                  <a:gd name="T6" fmla="*/ 0 60000 65536"/>
                  <a:gd name="T7" fmla="*/ 0 60000 65536"/>
                  <a:gd name="T8" fmla="*/ 0 60000 65536"/>
                  <a:gd name="T9" fmla="*/ 0 w 12"/>
                  <a:gd name="T10" fmla="*/ 0 h 12"/>
                  <a:gd name="T11" fmla="*/ 12 w 12"/>
                  <a:gd name="T12" fmla="*/ 12 h 12"/>
                </a:gdLst>
                <a:ahLst/>
                <a:cxnLst>
                  <a:cxn ang="T6">
                    <a:pos x="T0" y="T1"/>
                  </a:cxn>
                  <a:cxn ang="T7">
                    <a:pos x="T2" y="T3"/>
                  </a:cxn>
                  <a:cxn ang="T8">
                    <a:pos x="T4" y="T5"/>
                  </a:cxn>
                </a:cxnLst>
                <a:rect l="T9" t="T10" r="T11" b="T12"/>
                <a:pathLst>
                  <a:path w="12" h="12">
                    <a:moveTo>
                      <a:pt x="0" y="12"/>
                    </a:moveTo>
                    <a:lnTo>
                      <a:pt x="12"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66" name="Freeform 105">
                <a:extLst>
                  <a:ext uri="{FF2B5EF4-FFF2-40B4-BE49-F238E27FC236}">
                    <a16:creationId xmlns:a16="http://schemas.microsoft.com/office/drawing/2014/main" id="{BC890BD4-09F7-4516-B3C5-B17B8A6033AD}"/>
                  </a:ext>
                </a:extLst>
              </p:cNvPr>
              <p:cNvSpPr>
                <a:spLocks/>
              </p:cNvSpPr>
              <p:nvPr/>
            </p:nvSpPr>
            <p:spPr bwMode="auto">
              <a:xfrm>
                <a:off x="2766" y="1412"/>
                <a:ext cx="29" cy="32"/>
              </a:xfrm>
              <a:custGeom>
                <a:avLst/>
                <a:gdLst>
                  <a:gd name="T0" fmla="*/ 0 w 6"/>
                  <a:gd name="T1" fmla="*/ 569 h 18"/>
                  <a:gd name="T2" fmla="*/ 76439 w 6"/>
                  <a:gd name="T3" fmla="*/ 0 h 18"/>
                  <a:gd name="T4" fmla="*/ 0 w 6"/>
                  <a:gd name="T5" fmla="*/ 569 h 18"/>
                  <a:gd name="T6" fmla="*/ 0 60000 65536"/>
                  <a:gd name="T7" fmla="*/ 0 60000 65536"/>
                  <a:gd name="T8" fmla="*/ 0 60000 65536"/>
                  <a:gd name="T9" fmla="*/ 0 w 6"/>
                  <a:gd name="T10" fmla="*/ 0 h 18"/>
                  <a:gd name="T11" fmla="*/ 6 w 6"/>
                  <a:gd name="T12" fmla="*/ 18 h 18"/>
                </a:gdLst>
                <a:ahLst/>
                <a:cxnLst>
                  <a:cxn ang="T6">
                    <a:pos x="T0" y="T1"/>
                  </a:cxn>
                  <a:cxn ang="T7">
                    <a:pos x="T2" y="T3"/>
                  </a:cxn>
                  <a:cxn ang="T8">
                    <a:pos x="T4" y="T5"/>
                  </a:cxn>
                </a:cxnLst>
                <a:rect l="T9" t="T10" r="T11" b="T12"/>
                <a:pathLst>
                  <a:path w="6" h="18">
                    <a:moveTo>
                      <a:pt x="0" y="18"/>
                    </a:moveTo>
                    <a:lnTo>
                      <a:pt x="6"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67" name="Freeform 106">
                <a:extLst>
                  <a:ext uri="{FF2B5EF4-FFF2-40B4-BE49-F238E27FC236}">
                    <a16:creationId xmlns:a16="http://schemas.microsoft.com/office/drawing/2014/main" id="{3796973D-6665-4069-895F-E28991BEF4EC}"/>
                  </a:ext>
                </a:extLst>
              </p:cNvPr>
              <p:cNvSpPr>
                <a:spLocks/>
              </p:cNvSpPr>
              <p:nvPr/>
            </p:nvSpPr>
            <p:spPr bwMode="auto">
              <a:xfrm>
                <a:off x="2900" y="1217"/>
                <a:ext cx="161" cy="159"/>
              </a:xfrm>
              <a:custGeom>
                <a:avLst/>
                <a:gdLst>
                  <a:gd name="T0" fmla="*/ 2 w 304"/>
                  <a:gd name="T1" fmla="*/ 169 h 157"/>
                  <a:gd name="T2" fmla="*/ 2 w 304"/>
                  <a:gd name="T3" fmla="*/ 140 h 157"/>
                  <a:gd name="T4" fmla="*/ 2 w 304"/>
                  <a:gd name="T5" fmla="*/ 107 h 157"/>
                  <a:gd name="T6" fmla="*/ 2 w 304"/>
                  <a:gd name="T7" fmla="*/ 84 h 157"/>
                  <a:gd name="T8" fmla="*/ 1 w 304"/>
                  <a:gd name="T9" fmla="*/ 67 h 157"/>
                  <a:gd name="T10" fmla="*/ 1 w 304"/>
                  <a:gd name="T11" fmla="*/ 78 h 157"/>
                  <a:gd name="T12" fmla="*/ 1 w 304"/>
                  <a:gd name="T13" fmla="*/ 80 h 157"/>
                  <a:gd name="T14" fmla="*/ 1 w 304"/>
                  <a:gd name="T15" fmla="*/ 75 h 157"/>
                  <a:gd name="T16" fmla="*/ 0 w 304"/>
                  <a:gd name="T17" fmla="*/ 64 h 157"/>
                  <a:gd name="T18" fmla="*/ 1 w 304"/>
                  <a:gd name="T19" fmla="*/ 47 h 157"/>
                  <a:gd name="T20" fmla="*/ 1 w 304"/>
                  <a:gd name="T21" fmla="*/ 31 h 157"/>
                  <a:gd name="T22" fmla="*/ 2 w 304"/>
                  <a:gd name="T23" fmla="*/ 26 h 157"/>
                  <a:gd name="T24" fmla="*/ 2 w 304"/>
                  <a:gd name="T25" fmla="*/ 23 h 157"/>
                  <a:gd name="T26" fmla="*/ 4 w 304"/>
                  <a:gd name="T27" fmla="*/ 19 h 157"/>
                  <a:gd name="T28" fmla="*/ 5 w 304"/>
                  <a:gd name="T29" fmla="*/ 0 h 157"/>
                  <a:gd name="T30" fmla="*/ 5 w 304"/>
                  <a:gd name="T31" fmla="*/ 10 h 157"/>
                  <a:gd name="T32" fmla="*/ 5 w 304"/>
                  <a:gd name="T33" fmla="*/ 20 h 157"/>
                  <a:gd name="T34" fmla="*/ 5 w 304"/>
                  <a:gd name="T35" fmla="*/ 49 h 157"/>
                  <a:gd name="T36" fmla="*/ 5 w 304"/>
                  <a:gd name="T37" fmla="*/ 73 h 157"/>
                  <a:gd name="T38" fmla="*/ 5 w 304"/>
                  <a:gd name="T39" fmla="*/ 95 h 157"/>
                  <a:gd name="T40" fmla="*/ 5 w 304"/>
                  <a:gd name="T41" fmla="*/ 97 h 157"/>
                  <a:gd name="T42" fmla="*/ 6 w 304"/>
                  <a:gd name="T43" fmla="*/ 113 h 157"/>
                  <a:gd name="T44" fmla="*/ 6 w 304"/>
                  <a:gd name="T45" fmla="*/ 118 h 157"/>
                  <a:gd name="T46" fmla="*/ 6 w 304"/>
                  <a:gd name="T47" fmla="*/ 122 h 157"/>
                  <a:gd name="T48" fmla="*/ 6 w 304"/>
                  <a:gd name="T49" fmla="*/ 128 h 157"/>
                  <a:gd name="T50" fmla="*/ 7 w 304"/>
                  <a:gd name="T51" fmla="*/ 136 h 157"/>
                  <a:gd name="T52" fmla="*/ 6 w 304"/>
                  <a:gd name="T53" fmla="*/ 130 h 157"/>
                  <a:gd name="T54" fmla="*/ 4 w 304"/>
                  <a:gd name="T55" fmla="*/ 122 h 157"/>
                  <a:gd name="T56" fmla="*/ 4 w 304"/>
                  <a:gd name="T57" fmla="*/ 128 h 157"/>
                  <a:gd name="T58" fmla="*/ 3 w 304"/>
                  <a:gd name="T59" fmla="*/ 136 h 157"/>
                  <a:gd name="T60" fmla="*/ 3 w 304"/>
                  <a:gd name="T61" fmla="*/ 148 h 157"/>
                  <a:gd name="T62" fmla="*/ 2 w 304"/>
                  <a:gd name="T63" fmla="*/ 169 h 157"/>
                  <a:gd name="T64" fmla="*/ 2 w 304"/>
                  <a:gd name="T65" fmla="*/ 169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57"/>
                  <a:gd name="T101" fmla="*/ 304 w 304"/>
                  <a:gd name="T102" fmla="*/ 157 h 1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57">
                    <a:moveTo>
                      <a:pt x="97" y="157"/>
                    </a:moveTo>
                    <a:lnTo>
                      <a:pt x="96" y="128"/>
                    </a:lnTo>
                    <a:lnTo>
                      <a:pt x="85" y="101"/>
                    </a:lnTo>
                    <a:lnTo>
                      <a:pt x="67" y="78"/>
                    </a:lnTo>
                    <a:lnTo>
                      <a:pt x="42" y="61"/>
                    </a:lnTo>
                    <a:lnTo>
                      <a:pt x="24" y="72"/>
                    </a:lnTo>
                    <a:lnTo>
                      <a:pt x="15" y="74"/>
                    </a:lnTo>
                    <a:lnTo>
                      <a:pt x="4" y="69"/>
                    </a:lnTo>
                    <a:lnTo>
                      <a:pt x="0" y="58"/>
                    </a:lnTo>
                    <a:lnTo>
                      <a:pt x="27" y="41"/>
                    </a:lnTo>
                    <a:lnTo>
                      <a:pt x="55" y="31"/>
                    </a:lnTo>
                    <a:lnTo>
                      <a:pt x="84" y="26"/>
                    </a:lnTo>
                    <a:lnTo>
                      <a:pt x="112" y="23"/>
                    </a:lnTo>
                    <a:lnTo>
                      <a:pt x="174" y="19"/>
                    </a:lnTo>
                    <a:lnTo>
                      <a:pt x="234" y="0"/>
                    </a:lnTo>
                    <a:lnTo>
                      <a:pt x="241" y="10"/>
                    </a:lnTo>
                    <a:lnTo>
                      <a:pt x="241" y="20"/>
                    </a:lnTo>
                    <a:lnTo>
                      <a:pt x="232" y="43"/>
                    </a:lnTo>
                    <a:lnTo>
                      <a:pt x="220" y="67"/>
                    </a:lnTo>
                    <a:lnTo>
                      <a:pt x="214" y="89"/>
                    </a:lnTo>
                    <a:lnTo>
                      <a:pt x="238" y="91"/>
                    </a:lnTo>
                    <a:lnTo>
                      <a:pt x="250" y="107"/>
                    </a:lnTo>
                    <a:lnTo>
                      <a:pt x="270" y="112"/>
                    </a:lnTo>
                    <a:lnTo>
                      <a:pt x="288" y="114"/>
                    </a:lnTo>
                    <a:lnTo>
                      <a:pt x="297" y="117"/>
                    </a:lnTo>
                    <a:lnTo>
                      <a:pt x="304" y="124"/>
                    </a:lnTo>
                    <a:lnTo>
                      <a:pt x="256" y="118"/>
                    </a:lnTo>
                    <a:lnTo>
                      <a:pt x="200" y="114"/>
                    </a:lnTo>
                    <a:lnTo>
                      <a:pt x="174" y="117"/>
                    </a:lnTo>
                    <a:lnTo>
                      <a:pt x="145" y="124"/>
                    </a:lnTo>
                    <a:lnTo>
                      <a:pt x="120" y="136"/>
                    </a:lnTo>
                    <a:lnTo>
                      <a:pt x="99" y="157"/>
                    </a:lnTo>
                    <a:lnTo>
                      <a:pt x="97" y="157"/>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68" name="Freeform 107">
                <a:extLst>
                  <a:ext uri="{FF2B5EF4-FFF2-40B4-BE49-F238E27FC236}">
                    <a16:creationId xmlns:a16="http://schemas.microsoft.com/office/drawing/2014/main" id="{61F93F6E-3BA4-4707-A10C-D18DB75C93BE}"/>
                  </a:ext>
                </a:extLst>
              </p:cNvPr>
              <p:cNvSpPr>
                <a:spLocks/>
              </p:cNvSpPr>
              <p:nvPr/>
            </p:nvSpPr>
            <p:spPr bwMode="auto">
              <a:xfrm>
                <a:off x="2686" y="1746"/>
                <a:ext cx="131" cy="73"/>
              </a:xfrm>
              <a:custGeom>
                <a:avLst/>
                <a:gdLst>
                  <a:gd name="T0" fmla="*/ 0 w 304"/>
                  <a:gd name="T1" fmla="*/ 1 h 157"/>
                  <a:gd name="T2" fmla="*/ 0 w 304"/>
                  <a:gd name="T3" fmla="*/ 1 h 157"/>
                  <a:gd name="T4" fmla="*/ 0 w 304"/>
                  <a:gd name="T5" fmla="*/ 1 h 157"/>
                  <a:gd name="T6" fmla="*/ 0 w 304"/>
                  <a:gd name="T7" fmla="*/ 1 h 157"/>
                  <a:gd name="T8" fmla="*/ 0 w 304"/>
                  <a:gd name="T9" fmla="*/ 0 h 157"/>
                  <a:gd name="T10" fmla="*/ 0 w 304"/>
                  <a:gd name="T11" fmla="*/ 0 h 157"/>
                  <a:gd name="T12" fmla="*/ 0 w 304"/>
                  <a:gd name="T13" fmla="*/ 0 h 157"/>
                  <a:gd name="T14" fmla="*/ 0 w 304"/>
                  <a:gd name="T15" fmla="*/ 0 h 157"/>
                  <a:gd name="T16" fmla="*/ 0 w 304"/>
                  <a:gd name="T17" fmla="*/ 0 h 157"/>
                  <a:gd name="T18" fmla="*/ 0 w 304"/>
                  <a:gd name="T19" fmla="*/ 0 h 157"/>
                  <a:gd name="T20" fmla="*/ 0 w 304"/>
                  <a:gd name="T21" fmla="*/ 0 h 157"/>
                  <a:gd name="T22" fmla="*/ 0 w 304"/>
                  <a:gd name="T23" fmla="*/ 0 h 157"/>
                  <a:gd name="T24" fmla="*/ 1 w 304"/>
                  <a:gd name="T25" fmla="*/ 0 h 157"/>
                  <a:gd name="T26" fmla="*/ 1 w 304"/>
                  <a:gd name="T27" fmla="*/ 0 h 157"/>
                  <a:gd name="T28" fmla="*/ 1 w 304"/>
                  <a:gd name="T29" fmla="*/ 0 h 157"/>
                  <a:gd name="T30" fmla="*/ 1 w 304"/>
                  <a:gd name="T31" fmla="*/ 0 h 157"/>
                  <a:gd name="T32" fmla="*/ 1 w 304"/>
                  <a:gd name="T33" fmla="*/ 0 h 157"/>
                  <a:gd name="T34" fmla="*/ 1 w 304"/>
                  <a:gd name="T35" fmla="*/ 0 h 157"/>
                  <a:gd name="T36" fmla="*/ 1 w 304"/>
                  <a:gd name="T37" fmla="*/ 0 h 157"/>
                  <a:gd name="T38" fmla="*/ 1 w 304"/>
                  <a:gd name="T39" fmla="*/ 1 h 157"/>
                  <a:gd name="T40" fmla="*/ 1 w 304"/>
                  <a:gd name="T41" fmla="*/ 1 h 157"/>
                  <a:gd name="T42" fmla="*/ 2 w 304"/>
                  <a:gd name="T43" fmla="*/ 1 h 157"/>
                  <a:gd name="T44" fmla="*/ 2 w 304"/>
                  <a:gd name="T45" fmla="*/ 1 h 157"/>
                  <a:gd name="T46" fmla="*/ 2 w 304"/>
                  <a:gd name="T47" fmla="*/ 1 h 157"/>
                  <a:gd name="T48" fmla="*/ 2 w 304"/>
                  <a:gd name="T49" fmla="*/ 1 h 157"/>
                  <a:gd name="T50" fmla="*/ 2 w 304"/>
                  <a:gd name="T51" fmla="*/ 1 h 157"/>
                  <a:gd name="T52" fmla="*/ 2 w 304"/>
                  <a:gd name="T53" fmla="*/ 1 h 157"/>
                  <a:gd name="T54" fmla="*/ 1 w 304"/>
                  <a:gd name="T55" fmla="*/ 1 h 157"/>
                  <a:gd name="T56" fmla="*/ 1 w 304"/>
                  <a:gd name="T57" fmla="*/ 1 h 157"/>
                  <a:gd name="T58" fmla="*/ 1 w 304"/>
                  <a:gd name="T59" fmla="*/ 1 h 157"/>
                  <a:gd name="T60" fmla="*/ 1 w 304"/>
                  <a:gd name="T61" fmla="*/ 1 h 157"/>
                  <a:gd name="T62" fmla="*/ 0 w 304"/>
                  <a:gd name="T63" fmla="*/ 1 h 157"/>
                  <a:gd name="T64" fmla="*/ 0 w 304"/>
                  <a:gd name="T65" fmla="*/ 1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57"/>
                  <a:gd name="T101" fmla="*/ 304 w 304"/>
                  <a:gd name="T102" fmla="*/ 157 h 1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57">
                    <a:moveTo>
                      <a:pt x="97" y="157"/>
                    </a:moveTo>
                    <a:lnTo>
                      <a:pt x="96" y="128"/>
                    </a:lnTo>
                    <a:lnTo>
                      <a:pt x="85" y="101"/>
                    </a:lnTo>
                    <a:lnTo>
                      <a:pt x="67" y="78"/>
                    </a:lnTo>
                    <a:lnTo>
                      <a:pt x="42" y="61"/>
                    </a:lnTo>
                    <a:lnTo>
                      <a:pt x="24" y="72"/>
                    </a:lnTo>
                    <a:lnTo>
                      <a:pt x="15" y="74"/>
                    </a:lnTo>
                    <a:lnTo>
                      <a:pt x="4" y="69"/>
                    </a:lnTo>
                    <a:lnTo>
                      <a:pt x="0" y="58"/>
                    </a:lnTo>
                    <a:lnTo>
                      <a:pt x="27" y="41"/>
                    </a:lnTo>
                    <a:lnTo>
                      <a:pt x="55" y="31"/>
                    </a:lnTo>
                    <a:lnTo>
                      <a:pt x="84" y="26"/>
                    </a:lnTo>
                    <a:lnTo>
                      <a:pt x="112" y="23"/>
                    </a:lnTo>
                    <a:lnTo>
                      <a:pt x="174" y="19"/>
                    </a:lnTo>
                    <a:lnTo>
                      <a:pt x="234" y="0"/>
                    </a:lnTo>
                    <a:lnTo>
                      <a:pt x="241" y="10"/>
                    </a:lnTo>
                    <a:lnTo>
                      <a:pt x="241" y="20"/>
                    </a:lnTo>
                    <a:lnTo>
                      <a:pt x="232" y="43"/>
                    </a:lnTo>
                    <a:lnTo>
                      <a:pt x="220" y="67"/>
                    </a:lnTo>
                    <a:lnTo>
                      <a:pt x="214" y="89"/>
                    </a:lnTo>
                    <a:lnTo>
                      <a:pt x="238" y="91"/>
                    </a:lnTo>
                    <a:lnTo>
                      <a:pt x="250" y="107"/>
                    </a:lnTo>
                    <a:lnTo>
                      <a:pt x="270" y="112"/>
                    </a:lnTo>
                    <a:lnTo>
                      <a:pt x="288" y="114"/>
                    </a:lnTo>
                    <a:lnTo>
                      <a:pt x="297" y="117"/>
                    </a:lnTo>
                    <a:lnTo>
                      <a:pt x="304" y="124"/>
                    </a:lnTo>
                    <a:lnTo>
                      <a:pt x="256" y="118"/>
                    </a:lnTo>
                    <a:lnTo>
                      <a:pt x="200" y="114"/>
                    </a:lnTo>
                    <a:lnTo>
                      <a:pt x="174" y="117"/>
                    </a:lnTo>
                    <a:lnTo>
                      <a:pt x="145" y="124"/>
                    </a:lnTo>
                    <a:lnTo>
                      <a:pt x="120" y="136"/>
                    </a:lnTo>
                    <a:lnTo>
                      <a:pt x="99" y="157"/>
                    </a:lnTo>
                    <a:lnTo>
                      <a:pt x="97" y="157"/>
                    </a:lnTo>
                  </a:path>
                </a:pathLst>
              </a:custGeom>
              <a:solidFill>
                <a:schemeClr val="bg2"/>
              </a:solidFill>
              <a:ln w="0">
                <a:solidFill>
                  <a:schemeClr val="bg2"/>
                </a:solidFill>
                <a:prstDash val="solid"/>
                <a:round/>
                <a:headEnd/>
                <a:tailEnd/>
              </a:ln>
            </p:spPr>
            <p:txBody>
              <a:bodyPr/>
              <a:lstStyle/>
              <a:p>
                <a:endParaRPr lang="en-US" sz="2800"/>
              </a:p>
            </p:txBody>
          </p:sp>
          <p:sp>
            <p:nvSpPr>
              <p:cNvPr id="146469" name="Freeform 108">
                <a:extLst>
                  <a:ext uri="{FF2B5EF4-FFF2-40B4-BE49-F238E27FC236}">
                    <a16:creationId xmlns:a16="http://schemas.microsoft.com/office/drawing/2014/main" id="{C65A90D8-546B-474E-8358-C79EA6E55C22}"/>
                  </a:ext>
                </a:extLst>
              </p:cNvPr>
              <p:cNvSpPr>
                <a:spLocks/>
              </p:cNvSpPr>
              <p:nvPr/>
            </p:nvSpPr>
            <p:spPr bwMode="auto">
              <a:xfrm>
                <a:off x="2714" y="1407"/>
                <a:ext cx="29" cy="31"/>
              </a:xfrm>
              <a:custGeom>
                <a:avLst/>
                <a:gdLst>
                  <a:gd name="T0" fmla="*/ 0 w 15"/>
                  <a:gd name="T1" fmla="*/ 3570 h 12"/>
                  <a:gd name="T2" fmla="*/ 781 w 15"/>
                  <a:gd name="T3" fmla="*/ 0 h 12"/>
                  <a:gd name="T4" fmla="*/ 0 w 15"/>
                  <a:gd name="T5" fmla="*/ 3570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0" y="12"/>
                    </a:moveTo>
                    <a:lnTo>
                      <a:pt x="15"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70" name="Freeform 109">
                <a:extLst>
                  <a:ext uri="{FF2B5EF4-FFF2-40B4-BE49-F238E27FC236}">
                    <a16:creationId xmlns:a16="http://schemas.microsoft.com/office/drawing/2014/main" id="{A2CBA97A-37DE-4DA3-B84E-0B6623BD667F}"/>
                  </a:ext>
                </a:extLst>
              </p:cNvPr>
              <p:cNvSpPr>
                <a:spLocks/>
              </p:cNvSpPr>
              <p:nvPr/>
            </p:nvSpPr>
            <p:spPr bwMode="auto">
              <a:xfrm>
                <a:off x="2714" y="1407"/>
                <a:ext cx="29" cy="31"/>
              </a:xfrm>
              <a:custGeom>
                <a:avLst/>
                <a:gdLst>
                  <a:gd name="T0" fmla="*/ 0 w 15"/>
                  <a:gd name="T1" fmla="*/ 3570 h 12"/>
                  <a:gd name="T2" fmla="*/ 781 w 15"/>
                  <a:gd name="T3" fmla="*/ 0 h 12"/>
                  <a:gd name="T4" fmla="*/ 0 w 15"/>
                  <a:gd name="T5" fmla="*/ 3570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0" y="12"/>
                    </a:moveTo>
                    <a:lnTo>
                      <a:pt x="15" y="0"/>
                    </a:lnTo>
                    <a:lnTo>
                      <a:pt x="0" y="12"/>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146471" name="Freeform 110">
                <a:extLst>
                  <a:ext uri="{FF2B5EF4-FFF2-40B4-BE49-F238E27FC236}">
                    <a16:creationId xmlns:a16="http://schemas.microsoft.com/office/drawing/2014/main" id="{CC82AAA0-63E7-4273-ABDA-3BF224C1ABB8}"/>
                  </a:ext>
                </a:extLst>
              </p:cNvPr>
              <p:cNvSpPr>
                <a:spLocks/>
              </p:cNvSpPr>
              <p:nvPr/>
            </p:nvSpPr>
            <p:spPr bwMode="auto">
              <a:xfrm>
                <a:off x="2659" y="1561"/>
                <a:ext cx="29" cy="32"/>
              </a:xfrm>
              <a:custGeom>
                <a:avLst/>
                <a:gdLst>
                  <a:gd name="T0" fmla="*/ 1 w 39"/>
                  <a:gd name="T1" fmla="*/ 170 h 23"/>
                  <a:gd name="T2" fmla="*/ 0 w 39"/>
                  <a:gd name="T3" fmla="*/ 109 h 23"/>
                  <a:gd name="T4" fmla="*/ 3 w 39"/>
                  <a:gd name="T5" fmla="*/ 36 h 23"/>
                  <a:gd name="T6" fmla="*/ 6 w 39"/>
                  <a:gd name="T7" fmla="*/ 0 h 23"/>
                  <a:gd name="T8" fmla="*/ 7 w 39"/>
                  <a:gd name="T9" fmla="*/ 50 h 23"/>
                  <a:gd name="T10" fmla="*/ 6 w 39"/>
                  <a:gd name="T11" fmla="*/ 109 h 23"/>
                  <a:gd name="T12" fmla="*/ 4 w 39"/>
                  <a:gd name="T13" fmla="*/ 152 h 23"/>
                  <a:gd name="T14" fmla="*/ 1 w 39"/>
                  <a:gd name="T15" fmla="*/ 170 h 2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3"/>
                  <a:gd name="T26" fmla="*/ 39 w 3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3">
                    <a:moveTo>
                      <a:pt x="8" y="23"/>
                    </a:moveTo>
                    <a:lnTo>
                      <a:pt x="0" y="15"/>
                    </a:lnTo>
                    <a:lnTo>
                      <a:pt x="16" y="5"/>
                    </a:lnTo>
                    <a:lnTo>
                      <a:pt x="36" y="0"/>
                    </a:lnTo>
                    <a:lnTo>
                      <a:pt x="39" y="7"/>
                    </a:lnTo>
                    <a:lnTo>
                      <a:pt x="36" y="15"/>
                    </a:lnTo>
                    <a:lnTo>
                      <a:pt x="23" y="21"/>
                    </a:lnTo>
                    <a:lnTo>
                      <a:pt x="8" y="23"/>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72" name="Freeform 111">
                <a:extLst>
                  <a:ext uri="{FF2B5EF4-FFF2-40B4-BE49-F238E27FC236}">
                    <a16:creationId xmlns:a16="http://schemas.microsoft.com/office/drawing/2014/main" id="{6BC135B1-7E9A-4410-B638-F69A44A86733}"/>
                  </a:ext>
                </a:extLst>
              </p:cNvPr>
              <p:cNvSpPr>
                <a:spLocks/>
              </p:cNvSpPr>
              <p:nvPr/>
            </p:nvSpPr>
            <p:spPr bwMode="auto">
              <a:xfrm>
                <a:off x="2793" y="1243"/>
                <a:ext cx="29" cy="32"/>
              </a:xfrm>
              <a:custGeom>
                <a:avLst/>
                <a:gdLst>
                  <a:gd name="T0" fmla="*/ 1 w 39"/>
                  <a:gd name="T1" fmla="*/ 170 h 23"/>
                  <a:gd name="T2" fmla="*/ 0 w 39"/>
                  <a:gd name="T3" fmla="*/ 109 h 23"/>
                  <a:gd name="T4" fmla="*/ 3 w 39"/>
                  <a:gd name="T5" fmla="*/ 36 h 23"/>
                  <a:gd name="T6" fmla="*/ 6 w 39"/>
                  <a:gd name="T7" fmla="*/ 0 h 23"/>
                  <a:gd name="T8" fmla="*/ 7 w 39"/>
                  <a:gd name="T9" fmla="*/ 50 h 23"/>
                  <a:gd name="T10" fmla="*/ 6 w 39"/>
                  <a:gd name="T11" fmla="*/ 109 h 23"/>
                  <a:gd name="T12" fmla="*/ 4 w 39"/>
                  <a:gd name="T13" fmla="*/ 152 h 23"/>
                  <a:gd name="T14" fmla="*/ 1 w 39"/>
                  <a:gd name="T15" fmla="*/ 170 h 2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3"/>
                  <a:gd name="T26" fmla="*/ 39 w 3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3">
                    <a:moveTo>
                      <a:pt x="8" y="23"/>
                    </a:moveTo>
                    <a:lnTo>
                      <a:pt x="0" y="15"/>
                    </a:lnTo>
                    <a:lnTo>
                      <a:pt x="16" y="5"/>
                    </a:lnTo>
                    <a:lnTo>
                      <a:pt x="36" y="0"/>
                    </a:lnTo>
                    <a:lnTo>
                      <a:pt x="39" y="7"/>
                    </a:lnTo>
                    <a:lnTo>
                      <a:pt x="36" y="15"/>
                    </a:lnTo>
                    <a:lnTo>
                      <a:pt x="23" y="21"/>
                    </a:lnTo>
                    <a:lnTo>
                      <a:pt x="8" y="23"/>
                    </a:lnTo>
                  </a:path>
                </a:pathLst>
              </a:custGeom>
              <a:solidFill>
                <a:schemeClr val="bg2"/>
              </a:solidFill>
              <a:ln w="0">
                <a:solidFill>
                  <a:srgbClr val="FFFFFF"/>
                </a:solidFill>
                <a:prstDash val="solid"/>
                <a:round/>
                <a:headEnd/>
                <a:tailEnd/>
              </a:ln>
            </p:spPr>
            <p:txBody>
              <a:bodyPr/>
              <a:lstStyle/>
              <a:p>
                <a:endParaRPr lang="en-US" sz="2800"/>
              </a:p>
            </p:txBody>
          </p:sp>
          <p:sp>
            <p:nvSpPr>
              <p:cNvPr id="146473" name="Freeform 112">
                <a:extLst>
                  <a:ext uri="{FF2B5EF4-FFF2-40B4-BE49-F238E27FC236}">
                    <a16:creationId xmlns:a16="http://schemas.microsoft.com/office/drawing/2014/main" id="{B9D61726-787C-4146-889B-41C0319A07CB}"/>
                  </a:ext>
                </a:extLst>
              </p:cNvPr>
              <p:cNvSpPr>
                <a:spLocks/>
              </p:cNvSpPr>
              <p:nvPr/>
            </p:nvSpPr>
            <p:spPr bwMode="auto">
              <a:xfrm>
                <a:off x="2739" y="1481"/>
                <a:ext cx="81" cy="112"/>
              </a:xfrm>
              <a:custGeom>
                <a:avLst/>
                <a:gdLst>
                  <a:gd name="T0" fmla="*/ 28023 w 24"/>
                  <a:gd name="T1" fmla="*/ 1882384 h 16"/>
                  <a:gd name="T2" fmla="*/ 13112 w 24"/>
                  <a:gd name="T3" fmla="*/ 1294139 h 16"/>
                  <a:gd name="T4" fmla="*/ 0 w 24"/>
                  <a:gd name="T5" fmla="*/ 0 h 16"/>
                  <a:gd name="T6" fmla="*/ 23601 w 24"/>
                  <a:gd name="T7" fmla="*/ 235298 h 16"/>
                  <a:gd name="T8" fmla="*/ 35404 w 24"/>
                  <a:gd name="T9" fmla="*/ 823543 h 16"/>
                  <a:gd name="T10" fmla="*/ 34138 w 24"/>
                  <a:gd name="T11" fmla="*/ 1882384 h 16"/>
                  <a:gd name="T12" fmla="*/ 28023 w 24"/>
                  <a:gd name="T13" fmla="*/ 1882384 h 16"/>
                  <a:gd name="T14" fmla="*/ 0 60000 65536"/>
                  <a:gd name="T15" fmla="*/ 0 60000 65536"/>
                  <a:gd name="T16" fmla="*/ 0 60000 65536"/>
                  <a:gd name="T17" fmla="*/ 0 60000 65536"/>
                  <a:gd name="T18" fmla="*/ 0 60000 65536"/>
                  <a:gd name="T19" fmla="*/ 0 60000 65536"/>
                  <a:gd name="T20" fmla="*/ 0 60000 65536"/>
                  <a:gd name="T21" fmla="*/ 0 w 24"/>
                  <a:gd name="T22" fmla="*/ 0 h 16"/>
                  <a:gd name="T23" fmla="*/ 24 w 2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6">
                    <a:moveTo>
                      <a:pt x="19" y="16"/>
                    </a:moveTo>
                    <a:lnTo>
                      <a:pt x="9" y="11"/>
                    </a:lnTo>
                    <a:lnTo>
                      <a:pt x="0" y="0"/>
                    </a:lnTo>
                    <a:lnTo>
                      <a:pt x="16" y="2"/>
                    </a:lnTo>
                    <a:lnTo>
                      <a:pt x="24" y="7"/>
                    </a:lnTo>
                    <a:lnTo>
                      <a:pt x="23" y="16"/>
                    </a:lnTo>
                    <a:lnTo>
                      <a:pt x="19" y="16"/>
                    </a:lnTo>
                  </a:path>
                </a:pathLst>
              </a:custGeom>
              <a:solidFill>
                <a:srgbClr val="5F5F5F"/>
              </a:solidFill>
              <a:ln w="0">
                <a:solidFill>
                  <a:srgbClr val="FFFFFF"/>
                </a:solidFill>
                <a:prstDash val="solid"/>
                <a:round/>
                <a:headEnd/>
                <a:tailEnd/>
              </a:ln>
            </p:spPr>
            <p:txBody>
              <a:bodyPr/>
              <a:lstStyle/>
              <a:p>
                <a:endParaRPr lang="en-US" sz="2800"/>
              </a:p>
            </p:txBody>
          </p:sp>
          <p:sp>
            <p:nvSpPr>
              <p:cNvPr id="146474" name="Freeform 113">
                <a:extLst>
                  <a:ext uri="{FF2B5EF4-FFF2-40B4-BE49-F238E27FC236}">
                    <a16:creationId xmlns:a16="http://schemas.microsoft.com/office/drawing/2014/main" id="{6715B166-7DEC-4EBF-9A90-425C31EFB444}"/>
                  </a:ext>
                </a:extLst>
              </p:cNvPr>
              <p:cNvSpPr>
                <a:spLocks/>
              </p:cNvSpPr>
              <p:nvPr/>
            </p:nvSpPr>
            <p:spPr bwMode="auto">
              <a:xfrm>
                <a:off x="2847" y="1799"/>
                <a:ext cx="134" cy="105"/>
              </a:xfrm>
              <a:custGeom>
                <a:avLst/>
                <a:gdLst>
                  <a:gd name="T0" fmla="*/ 62805 w 33"/>
                  <a:gd name="T1" fmla="*/ 34240 h 33"/>
                  <a:gd name="T2" fmla="*/ 17676 w 33"/>
                  <a:gd name="T3" fmla="*/ 23771 h 33"/>
                  <a:gd name="T4" fmla="*/ 0 w 33"/>
                  <a:gd name="T5" fmla="*/ 5215 h 33"/>
                  <a:gd name="T6" fmla="*/ 49746 w 33"/>
                  <a:gd name="T7" fmla="*/ 0 h 33"/>
                  <a:gd name="T8" fmla="*/ 76128 w 33"/>
                  <a:gd name="T9" fmla="*/ 1034 h 33"/>
                  <a:gd name="T10" fmla="*/ 147904 w 33"/>
                  <a:gd name="T11" fmla="*/ 13332 h 33"/>
                  <a:gd name="T12" fmla="*/ 62805 w 33"/>
                  <a:gd name="T13" fmla="*/ 34240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4" y="33"/>
                    </a:moveTo>
                    <a:lnTo>
                      <a:pt x="4" y="23"/>
                    </a:lnTo>
                    <a:lnTo>
                      <a:pt x="0" y="5"/>
                    </a:lnTo>
                    <a:lnTo>
                      <a:pt x="11" y="0"/>
                    </a:lnTo>
                    <a:lnTo>
                      <a:pt x="17" y="1"/>
                    </a:lnTo>
                    <a:lnTo>
                      <a:pt x="33" y="13"/>
                    </a:lnTo>
                    <a:lnTo>
                      <a:pt x="14" y="3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75" name="Freeform 114">
                <a:extLst>
                  <a:ext uri="{FF2B5EF4-FFF2-40B4-BE49-F238E27FC236}">
                    <a16:creationId xmlns:a16="http://schemas.microsoft.com/office/drawing/2014/main" id="{9CFBBCD1-97B2-4C52-9B4F-DC8609E6D37B}"/>
                  </a:ext>
                </a:extLst>
              </p:cNvPr>
              <p:cNvSpPr>
                <a:spLocks/>
              </p:cNvSpPr>
              <p:nvPr/>
            </p:nvSpPr>
            <p:spPr bwMode="auto">
              <a:xfrm>
                <a:off x="3168" y="1587"/>
                <a:ext cx="161" cy="132"/>
              </a:xfrm>
              <a:custGeom>
                <a:avLst/>
                <a:gdLst>
                  <a:gd name="T0" fmla="*/ 188136 w 33"/>
                  <a:gd name="T1" fmla="*/ 135168 h 33"/>
                  <a:gd name="T2" fmla="*/ 55506 w 33"/>
                  <a:gd name="T3" fmla="*/ 94208 h 33"/>
                  <a:gd name="T4" fmla="*/ 0 w 33"/>
                  <a:gd name="T5" fmla="*/ 20480 h 33"/>
                  <a:gd name="T6" fmla="*/ 148979 w 33"/>
                  <a:gd name="T7" fmla="*/ 0 h 33"/>
                  <a:gd name="T8" fmla="*/ 229459 w 33"/>
                  <a:gd name="T9" fmla="*/ 4096 h 33"/>
                  <a:gd name="T10" fmla="*/ 444775 w 33"/>
                  <a:gd name="T11" fmla="*/ 53248 h 33"/>
                  <a:gd name="T12" fmla="*/ 188136 w 33"/>
                  <a:gd name="T13" fmla="*/ 135168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4" y="33"/>
                    </a:moveTo>
                    <a:lnTo>
                      <a:pt x="4" y="23"/>
                    </a:lnTo>
                    <a:lnTo>
                      <a:pt x="0" y="5"/>
                    </a:lnTo>
                    <a:lnTo>
                      <a:pt x="11" y="0"/>
                    </a:lnTo>
                    <a:lnTo>
                      <a:pt x="17" y="1"/>
                    </a:lnTo>
                    <a:lnTo>
                      <a:pt x="33" y="13"/>
                    </a:lnTo>
                    <a:lnTo>
                      <a:pt x="14" y="33"/>
                    </a:lnTo>
                  </a:path>
                </a:pathLst>
              </a:custGeom>
              <a:solidFill>
                <a:schemeClr val="bg2"/>
              </a:solidFill>
              <a:ln w="0">
                <a:solidFill>
                  <a:srgbClr val="FFFFFF"/>
                </a:solidFill>
                <a:prstDash val="solid"/>
                <a:round/>
                <a:headEnd/>
                <a:tailEnd/>
              </a:ln>
            </p:spPr>
            <p:txBody>
              <a:bodyPr/>
              <a:lstStyle/>
              <a:p>
                <a:endParaRPr lang="en-US" sz="2800"/>
              </a:p>
            </p:txBody>
          </p:sp>
          <p:sp>
            <p:nvSpPr>
              <p:cNvPr id="146476" name="Freeform 115">
                <a:extLst>
                  <a:ext uri="{FF2B5EF4-FFF2-40B4-BE49-F238E27FC236}">
                    <a16:creationId xmlns:a16="http://schemas.microsoft.com/office/drawing/2014/main" id="{7A531A94-BCC5-42AC-8A81-EE6A95F37F86}"/>
                  </a:ext>
                </a:extLst>
              </p:cNvPr>
              <p:cNvSpPr>
                <a:spLocks/>
              </p:cNvSpPr>
              <p:nvPr/>
            </p:nvSpPr>
            <p:spPr bwMode="auto">
              <a:xfrm>
                <a:off x="3195" y="1349"/>
                <a:ext cx="107" cy="80"/>
              </a:xfrm>
              <a:custGeom>
                <a:avLst/>
                <a:gdLst>
                  <a:gd name="T0" fmla="*/ 269 w 84"/>
                  <a:gd name="T1" fmla="*/ 3782 h 37"/>
                  <a:gd name="T2" fmla="*/ 161 w 84"/>
                  <a:gd name="T3" fmla="*/ 2973 h 37"/>
                  <a:gd name="T4" fmla="*/ 113 w 84"/>
                  <a:gd name="T5" fmla="*/ 1332 h 37"/>
                  <a:gd name="T6" fmla="*/ 0 w 84"/>
                  <a:gd name="T7" fmla="*/ 696 h 37"/>
                  <a:gd name="T8" fmla="*/ 182 w 84"/>
                  <a:gd name="T9" fmla="*/ 0 h 37"/>
                  <a:gd name="T10" fmla="*/ 279 w 84"/>
                  <a:gd name="T11" fmla="*/ 0 h 37"/>
                  <a:gd name="T12" fmla="*/ 357 w 84"/>
                  <a:gd name="T13" fmla="*/ 696 h 37"/>
                  <a:gd name="T14" fmla="*/ 330 w 84"/>
                  <a:gd name="T15" fmla="*/ 2973 h 37"/>
                  <a:gd name="T16" fmla="*/ 269 w 84"/>
                  <a:gd name="T17" fmla="*/ 3782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37"/>
                  <a:gd name="T29" fmla="*/ 84 w 8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37">
                    <a:moveTo>
                      <a:pt x="63" y="37"/>
                    </a:moveTo>
                    <a:lnTo>
                      <a:pt x="38" y="29"/>
                    </a:lnTo>
                    <a:lnTo>
                      <a:pt x="27" y="13"/>
                    </a:lnTo>
                    <a:lnTo>
                      <a:pt x="0" y="7"/>
                    </a:lnTo>
                    <a:lnTo>
                      <a:pt x="42" y="0"/>
                    </a:lnTo>
                    <a:lnTo>
                      <a:pt x="65" y="0"/>
                    </a:lnTo>
                    <a:lnTo>
                      <a:pt x="84" y="7"/>
                    </a:lnTo>
                    <a:lnTo>
                      <a:pt x="77" y="29"/>
                    </a:lnTo>
                    <a:lnTo>
                      <a:pt x="63" y="37"/>
                    </a:lnTo>
                  </a:path>
                </a:pathLst>
              </a:custGeom>
              <a:solidFill>
                <a:srgbClr val="333333"/>
              </a:solidFill>
              <a:ln w="0">
                <a:solidFill>
                  <a:srgbClr val="FFFFFF"/>
                </a:solidFill>
                <a:prstDash val="solid"/>
                <a:round/>
                <a:headEnd/>
                <a:tailEnd/>
              </a:ln>
            </p:spPr>
            <p:txBody>
              <a:bodyPr/>
              <a:lstStyle/>
              <a:p>
                <a:endParaRPr lang="en-US" sz="2800"/>
              </a:p>
            </p:txBody>
          </p:sp>
          <p:sp>
            <p:nvSpPr>
              <p:cNvPr id="146477" name="Freeform 116">
                <a:extLst>
                  <a:ext uri="{FF2B5EF4-FFF2-40B4-BE49-F238E27FC236}">
                    <a16:creationId xmlns:a16="http://schemas.microsoft.com/office/drawing/2014/main" id="{C7C209C3-6355-4287-8FD0-BE53C80C3E7B}"/>
                  </a:ext>
                </a:extLst>
              </p:cNvPr>
              <p:cNvSpPr>
                <a:spLocks/>
              </p:cNvSpPr>
              <p:nvPr/>
            </p:nvSpPr>
            <p:spPr bwMode="auto">
              <a:xfrm>
                <a:off x="3168" y="1799"/>
                <a:ext cx="81" cy="111"/>
              </a:xfrm>
              <a:custGeom>
                <a:avLst/>
                <a:gdLst>
                  <a:gd name="T0" fmla="*/ 1134 w 46"/>
                  <a:gd name="T1" fmla="*/ 9090 h 46"/>
                  <a:gd name="T2" fmla="*/ 694 w 46"/>
                  <a:gd name="T3" fmla="*/ 5736 h 46"/>
                  <a:gd name="T4" fmla="*/ 0 w 46"/>
                  <a:gd name="T5" fmla="*/ 2951 h 46"/>
                  <a:gd name="T6" fmla="*/ 86 w 46"/>
                  <a:gd name="T7" fmla="*/ 0 h 46"/>
                  <a:gd name="T8" fmla="*/ 1020 w 46"/>
                  <a:gd name="T9" fmla="*/ 0 h 46"/>
                  <a:gd name="T10" fmla="*/ 1377 w 46"/>
                  <a:gd name="T11" fmla="*/ 1969 h 46"/>
                  <a:gd name="T12" fmla="*/ 1337 w 46"/>
                  <a:gd name="T13" fmla="*/ 5159 h 46"/>
                  <a:gd name="T14" fmla="*/ 1134 w 46"/>
                  <a:gd name="T15" fmla="*/ 9090 h 46"/>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46"/>
                  <a:gd name="T26" fmla="*/ 46 w 4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46">
                    <a:moveTo>
                      <a:pt x="38" y="46"/>
                    </a:moveTo>
                    <a:lnTo>
                      <a:pt x="23" y="29"/>
                    </a:lnTo>
                    <a:lnTo>
                      <a:pt x="0" y="15"/>
                    </a:lnTo>
                    <a:lnTo>
                      <a:pt x="3" y="0"/>
                    </a:lnTo>
                    <a:lnTo>
                      <a:pt x="34" y="0"/>
                    </a:lnTo>
                    <a:lnTo>
                      <a:pt x="46" y="10"/>
                    </a:lnTo>
                    <a:lnTo>
                      <a:pt x="45" y="26"/>
                    </a:lnTo>
                    <a:lnTo>
                      <a:pt x="38" y="46"/>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78" name="Freeform 117">
                <a:extLst>
                  <a:ext uri="{FF2B5EF4-FFF2-40B4-BE49-F238E27FC236}">
                    <a16:creationId xmlns:a16="http://schemas.microsoft.com/office/drawing/2014/main" id="{78F8B80D-E04A-47A7-93E4-92204171D62A}"/>
                  </a:ext>
                </a:extLst>
              </p:cNvPr>
              <p:cNvSpPr>
                <a:spLocks/>
              </p:cNvSpPr>
              <p:nvPr/>
            </p:nvSpPr>
            <p:spPr bwMode="auto">
              <a:xfrm>
                <a:off x="2981" y="1693"/>
                <a:ext cx="160" cy="138"/>
              </a:xfrm>
              <a:custGeom>
                <a:avLst/>
                <a:gdLst>
                  <a:gd name="T0" fmla="*/ 67207 w 46"/>
                  <a:gd name="T1" fmla="*/ 33534 h 46"/>
                  <a:gd name="T2" fmla="*/ 40685 w 46"/>
                  <a:gd name="T3" fmla="*/ 21141 h 46"/>
                  <a:gd name="T4" fmla="*/ 0 w 46"/>
                  <a:gd name="T5" fmla="*/ 10935 h 46"/>
                  <a:gd name="T6" fmla="*/ 5130 w 46"/>
                  <a:gd name="T7" fmla="*/ 0 h 46"/>
                  <a:gd name="T8" fmla="*/ 60007 w 46"/>
                  <a:gd name="T9" fmla="*/ 0 h 46"/>
                  <a:gd name="T10" fmla="*/ 81506 w 46"/>
                  <a:gd name="T11" fmla="*/ 7290 h 46"/>
                  <a:gd name="T12" fmla="*/ 79910 w 46"/>
                  <a:gd name="T13" fmla="*/ 18954 h 46"/>
                  <a:gd name="T14" fmla="*/ 67207 w 46"/>
                  <a:gd name="T15" fmla="*/ 33534 h 46"/>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46"/>
                  <a:gd name="T26" fmla="*/ 46 w 4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46">
                    <a:moveTo>
                      <a:pt x="38" y="46"/>
                    </a:moveTo>
                    <a:lnTo>
                      <a:pt x="23" y="29"/>
                    </a:lnTo>
                    <a:lnTo>
                      <a:pt x="0" y="15"/>
                    </a:lnTo>
                    <a:lnTo>
                      <a:pt x="3" y="0"/>
                    </a:lnTo>
                    <a:lnTo>
                      <a:pt x="34" y="0"/>
                    </a:lnTo>
                    <a:lnTo>
                      <a:pt x="46" y="10"/>
                    </a:lnTo>
                    <a:lnTo>
                      <a:pt x="45" y="26"/>
                    </a:lnTo>
                    <a:lnTo>
                      <a:pt x="38" y="46"/>
                    </a:lnTo>
                  </a:path>
                </a:pathLst>
              </a:custGeom>
              <a:solidFill>
                <a:schemeClr val="bg2"/>
              </a:solidFill>
              <a:ln w="0">
                <a:solidFill>
                  <a:srgbClr val="FFFFFF"/>
                </a:solidFill>
                <a:prstDash val="solid"/>
                <a:round/>
                <a:headEnd/>
                <a:tailEnd/>
              </a:ln>
            </p:spPr>
            <p:txBody>
              <a:bodyPr/>
              <a:lstStyle/>
              <a:p>
                <a:endParaRPr lang="en-US" sz="2800"/>
              </a:p>
            </p:txBody>
          </p:sp>
        </p:grpSp>
        <p:pic>
          <p:nvPicPr>
            <p:cNvPr id="146462" name="Picture 118">
              <a:extLst>
                <a:ext uri="{FF2B5EF4-FFF2-40B4-BE49-F238E27FC236}">
                  <a16:creationId xmlns:a16="http://schemas.microsoft.com/office/drawing/2014/main" id="{364B6D24-6421-4FBC-90CC-C464BAC75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 y="229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22">
            <a:extLst>
              <a:ext uri="{FF2B5EF4-FFF2-40B4-BE49-F238E27FC236}">
                <a16:creationId xmlns:a16="http://schemas.microsoft.com/office/drawing/2014/main" id="{0509360A-7635-450D-AD2F-BB8B216BE0F9}"/>
              </a:ext>
            </a:extLst>
          </p:cNvPr>
          <p:cNvGrpSpPr>
            <a:grpSpLocks/>
          </p:cNvGrpSpPr>
          <p:nvPr/>
        </p:nvGrpSpPr>
        <p:grpSpPr bwMode="auto">
          <a:xfrm>
            <a:off x="7620000" y="2209801"/>
            <a:ext cx="2209800" cy="2200275"/>
            <a:chOff x="3792" y="1590"/>
            <a:chExt cx="1392" cy="1290"/>
          </a:xfrm>
        </p:grpSpPr>
        <p:sp>
          <p:nvSpPr>
            <p:cNvPr id="146457" name="Oval 119">
              <a:extLst>
                <a:ext uri="{FF2B5EF4-FFF2-40B4-BE49-F238E27FC236}">
                  <a16:creationId xmlns:a16="http://schemas.microsoft.com/office/drawing/2014/main" id="{AA884D66-E2CC-48FD-BAEF-CFD5DC6132FB}"/>
                </a:ext>
              </a:extLst>
            </p:cNvPr>
            <p:cNvSpPr>
              <a:spLocks noChangeArrowheads="1"/>
            </p:cNvSpPr>
            <p:nvPr/>
          </p:nvSpPr>
          <p:spPr bwMode="auto">
            <a:xfrm>
              <a:off x="3792" y="1590"/>
              <a:ext cx="1392" cy="1290"/>
            </a:xfrm>
            <a:prstGeom prst="ellipse">
              <a:avLst/>
            </a:prstGeom>
            <a:solidFill>
              <a:srgbClr val="99CCFF"/>
            </a:solidFill>
            <a:ln w="22225">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146458" name="Freeform 120">
              <a:extLst>
                <a:ext uri="{FF2B5EF4-FFF2-40B4-BE49-F238E27FC236}">
                  <a16:creationId xmlns:a16="http://schemas.microsoft.com/office/drawing/2014/main" id="{5EF1F98A-362A-4E02-986A-1C1EA0CFD1CC}"/>
                </a:ext>
              </a:extLst>
            </p:cNvPr>
            <p:cNvSpPr>
              <a:spLocks/>
            </p:cNvSpPr>
            <p:nvPr/>
          </p:nvSpPr>
          <p:spPr bwMode="auto">
            <a:xfrm>
              <a:off x="4416" y="2062"/>
              <a:ext cx="161" cy="201"/>
            </a:xfrm>
            <a:custGeom>
              <a:avLst/>
              <a:gdLst>
                <a:gd name="T0" fmla="*/ 2 w 304"/>
                <a:gd name="T1" fmla="*/ 690 h 157"/>
                <a:gd name="T2" fmla="*/ 2 w 304"/>
                <a:gd name="T3" fmla="*/ 563 h 157"/>
                <a:gd name="T4" fmla="*/ 2 w 304"/>
                <a:gd name="T5" fmla="*/ 443 h 157"/>
                <a:gd name="T6" fmla="*/ 2 w 304"/>
                <a:gd name="T7" fmla="*/ 344 h 157"/>
                <a:gd name="T8" fmla="*/ 1 w 304"/>
                <a:gd name="T9" fmla="*/ 269 h 157"/>
                <a:gd name="T10" fmla="*/ 1 w 304"/>
                <a:gd name="T11" fmla="*/ 316 h 157"/>
                <a:gd name="T12" fmla="*/ 1 w 304"/>
                <a:gd name="T13" fmla="*/ 328 h 157"/>
                <a:gd name="T14" fmla="*/ 1 w 304"/>
                <a:gd name="T15" fmla="*/ 305 h 157"/>
                <a:gd name="T16" fmla="*/ 0 w 304"/>
                <a:gd name="T17" fmla="*/ 256 h 157"/>
                <a:gd name="T18" fmla="*/ 1 w 304"/>
                <a:gd name="T19" fmla="*/ 181 h 157"/>
                <a:gd name="T20" fmla="*/ 1 w 304"/>
                <a:gd name="T21" fmla="*/ 136 h 157"/>
                <a:gd name="T22" fmla="*/ 2 w 304"/>
                <a:gd name="T23" fmla="*/ 113 h 157"/>
                <a:gd name="T24" fmla="*/ 2 w 304"/>
                <a:gd name="T25" fmla="*/ 99 h 157"/>
                <a:gd name="T26" fmla="*/ 4 w 304"/>
                <a:gd name="T27" fmla="*/ 83 h 157"/>
                <a:gd name="T28" fmla="*/ 5 w 304"/>
                <a:gd name="T29" fmla="*/ 0 h 157"/>
                <a:gd name="T30" fmla="*/ 5 w 304"/>
                <a:gd name="T31" fmla="*/ 46 h 157"/>
                <a:gd name="T32" fmla="*/ 5 w 304"/>
                <a:gd name="T33" fmla="*/ 88 h 157"/>
                <a:gd name="T34" fmla="*/ 5 w 304"/>
                <a:gd name="T35" fmla="*/ 188 h 157"/>
                <a:gd name="T36" fmla="*/ 5 w 304"/>
                <a:gd name="T37" fmla="*/ 297 h 157"/>
                <a:gd name="T38" fmla="*/ 5 w 304"/>
                <a:gd name="T39" fmla="*/ 392 h 157"/>
                <a:gd name="T40" fmla="*/ 5 w 304"/>
                <a:gd name="T41" fmla="*/ 403 h 157"/>
                <a:gd name="T42" fmla="*/ 6 w 304"/>
                <a:gd name="T43" fmla="*/ 470 h 157"/>
                <a:gd name="T44" fmla="*/ 6 w 304"/>
                <a:gd name="T45" fmla="*/ 492 h 157"/>
                <a:gd name="T46" fmla="*/ 6 w 304"/>
                <a:gd name="T47" fmla="*/ 502 h 157"/>
                <a:gd name="T48" fmla="*/ 6 w 304"/>
                <a:gd name="T49" fmla="*/ 516 h 157"/>
                <a:gd name="T50" fmla="*/ 7 w 304"/>
                <a:gd name="T51" fmla="*/ 548 h 157"/>
                <a:gd name="T52" fmla="*/ 6 w 304"/>
                <a:gd name="T53" fmla="*/ 519 h 157"/>
                <a:gd name="T54" fmla="*/ 4 w 304"/>
                <a:gd name="T55" fmla="*/ 502 h 157"/>
                <a:gd name="T56" fmla="*/ 4 w 304"/>
                <a:gd name="T57" fmla="*/ 516 h 157"/>
                <a:gd name="T58" fmla="*/ 3 w 304"/>
                <a:gd name="T59" fmla="*/ 548 h 157"/>
                <a:gd name="T60" fmla="*/ 3 w 304"/>
                <a:gd name="T61" fmla="*/ 598 h 157"/>
                <a:gd name="T62" fmla="*/ 2 w 304"/>
                <a:gd name="T63" fmla="*/ 690 h 157"/>
                <a:gd name="T64" fmla="*/ 2 w 304"/>
                <a:gd name="T65" fmla="*/ 690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57"/>
                <a:gd name="T101" fmla="*/ 304 w 304"/>
                <a:gd name="T102" fmla="*/ 157 h 1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57">
                  <a:moveTo>
                    <a:pt x="97" y="157"/>
                  </a:moveTo>
                  <a:lnTo>
                    <a:pt x="96" y="128"/>
                  </a:lnTo>
                  <a:lnTo>
                    <a:pt x="85" y="101"/>
                  </a:lnTo>
                  <a:lnTo>
                    <a:pt x="67" y="78"/>
                  </a:lnTo>
                  <a:lnTo>
                    <a:pt x="42" y="61"/>
                  </a:lnTo>
                  <a:lnTo>
                    <a:pt x="24" y="72"/>
                  </a:lnTo>
                  <a:lnTo>
                    <a:pt x="15" y="74"/>
                  </a:lnTo>
                  <a:lnTo>
                    <a:pt x="4" y="69"/>
                  </a:lnTo>
                  <a:lnTo>
                    <a:pt x="0" y="58"/>
                  </a:lnTo>
                  <a:lnTo>
                    <a:pt x="27" y="41"/>
                  </a:lnTo>
                  <a:lnTo>
                    <a:pt x="55" y="31"/>
                  </a:lnTo>
                  <a:lnTo>
                    <a:pt x="84" y="26"/>
                  </a:lnTo>
                  <a:lnTo>
                    <a:pt x="112" y="23"/>
                  </a:lnTo>
                  <a:lnTo>
                    <a:pt x="174" y="19"/>
                  </a:lnTo>
                  <a:lnTo>
                    <a:pt x="234" y="0"/>
                  </a:lnTo>
                  <a:lnTo>
                    <a:pt x="241" y="10"/>
                  </a:lnTo>
                  <a:lnTo>
                    <a:pt x="241" y="20"/>
                  </a:lnTo>
                  <a:lnTo>
                    <a:pt x="232" y="43"/>
                  </a:lnTo>
                  <a:lnTo>
                    <a:pt x="220" y="67"/>
                  </a:lnTo>
                  <a:lnTo>
                    <a:pt x="214" y="89"/>
                  </a:lnTo>
                  <a:lnTo>
                    <a:pt x="238" y="91"/>
                  </a:lnTo>
                  <a:lnTo>
                    <a:pt x="250" y="107"/>
                  </a:lnTo>
                  <a:lnTo>
                    <a:pt x="270" y="112"/>
                  </a:lnTo>
                  <a:lnTo>
                    <a:pt x="288" y="114"/>
                  </a:lnTo>
                  <a:lnTo>
                    <a:pt x="297" y="117"/>
                  </a:lnTo>
                  <a:lnTo>
                    <a:pt x="304" y="124"/>
                  </a:lnTo>
                  <a:lnTo>
                    <a:pt x="256" y="118"/>
                  </a:lnTo>
                  <a:lnTo>
                    <a:pt x="200" y="114"/>
                  </a:lnTo>
                  <a:lnTo>
                    <a:pt x="174" y="117"/>
                  </a:lnTo>
                  <a:lnTo>
                    <a:pt x="145" y="124"/>
                  </a:lnTo>
                  <a:lnTo>
                    <a:pt x="120" y="136"/>
                  </a:lnTo>
                  <a:lnTo>
                    <a:pt x="99" y="157"/>
                  </a:lnTo>
                  <a:lnTo>
                    <a:pt x="97" y="157"/>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59" name="Freeform 121">
              <a:extLst>
                <a:ext uri="{FF2B5EF4-FFF2-40B4-BE49-F238E27FC236}">
                  <a16:creationId xmlns:a16="http://schemas.microsoft.com/office/drawing/2014/main" id="{C25DEF06-8A47-423F-A2F0-B23252C62448}"/>
                </a:ext>
              </a:extLst>
            </p:cNvPr>
            <p:cNvSpPr>
              <a:spLocks/>
            </p:cNvSpPr>
            <p:nvPr/>
          </p:nvSpPr>
          <p:spPr bwMode="auto">
            <a:xfrm>
              <a:off x="4416" y="2126"/>
              <a:ext cx="161" cy="185"/>
            </a:xfrm>
            <a:custGeom>
              <a:avLst/>
              <a:gdLst>
                <a:gd name="T0" fmla="*/ 188136 w 33"/>
                <a:gd name="T1" fmla="*/ 1024171 h 33"/>
                <a:gd name="T2" fmla="*/ 55506 w 33"/>
                <a:gd name="T3" fmla="*/ 714072 h 33"/>
                <a:gd name="T4" fmla="*/ 0 w 33"/>
                <a:gd name="T5" fmla="*/ 155036 h 33"/>
                <a:gd name="T6" fmla="*/ 148979 w 33"/>
                <a:gd name="T7" fmla="*/ 0 h 33"/>
                <a:gd name="T8" fmla="*/ 229459 w 33"/>
                <a:gd name="T9" fmla="*/ 33659 h 33"/>
                <a:gd name="T10" fmla="*/ 444775 w 33"/>
                <a:gd name="T11" fmla="*/ 404006 h 33"/>
                <a:gd name="T12" fmla="*/ 188136 w 33"/>
                <a:gd name="T13" fmla="*/ 1024171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4" y="33"/>
                  </a:moveTo>
                  <a:lnTo>
                    <a:pt x="4" y="23"/>
                  </a:lnTo>
                  <a:lnTo>
                    <a:pt x="0" y="5"/>
                  </a:lnTo>
                  <a:lnTo>
                    <a:pt x="11" y="0"/>
                  </a:lnTo>
                  <a:lnTo>
                    <a:pt x="17" y="1"/>
                  </a:lnTo>
                  <a:lnTo>
                    <a:pt x="33" y="13"/>
                  </a:lnTo>
                  <a:lnTo>
                    <a:pt x="14" y="33"/>
                  </a:lnTo>
                </a:path>
              </a:pathLst>
            </a:custGeom>
            <a:solidFill>
              <a:schemeClr val="bg2"/>
            </a:solidFill>
            <a:ln w="0">
              <a:solidFill>
                <a:srgbClr val="FFFFFF"/>
              </a:solidFill>
              <a:prstDash val="solid"/>
              <a:round/>
              <a:headEnd/>
              <a:tailEnd/>
            </a:ln>
          </p:spPr>
          <p:txBody>
            <a:bodyPr/>
            <a:lstStyle/>
            <a:p>
              <a:endParaRPr lang="en-US" sz="2800"/>
            </a:p>
          </p:txBody>
        </p:sp>
      </p:grpSp>
      <p:sp>
        <p:nvSpPr>
          <p:cNvPr id="183420" name="AutoShape 124">
            <a:extLst>
              <a:ext uri="{FF2B5EF4-FFF2-40B4-BE49-F238E27FC236}">
                <a16:creationId xmlns:a16="http://schemas.microsoft.com/office/drawing/2014/main" id="{216E6CBD-C226-4DE8-84E9-49782A866E6A}"/>
              </a:ext>
            </a:extLst>
          </p:cNvPr>
          <p:cNvSpPr>
            <a:spLocks noChangeArrowheads="1"/>
          </p:cNvSpPr>
          <p:nvPr/>
        </p:nvSpPr>
        <p:spPr bwMode="auto">
          <a:xfrm>
            <a:off x="2301876" y="5791200"/>
            <a:ext cx="6634163" cy="304800"/>
          </a:xfrm>
          <a:prstGeom prst="rightArrow">
            <a:avLst>
              <a:gd name="adj1" fmla="val 50000"/>
              <a:gd name="adj2" fmla="val 544141"/>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183421" name="AutoShape 125">
            <a:extLst>
              <a:ext uri="{FF2B5EF4-FFF2-40B4-BE49-F238E27FC236}">
                <a16:creationId xmlns:a16="http://schemas.microsoft.com/office/drawing/2014/main" id="{762CBC0A-26E7-41C4-9DE2-3883563962A2}"/>
              </a:ext>
            </a:extLst>
          </p:cNvPr>
          <p:cNvSpPr>
            <a:spLocks noChangeArrowheads="1"/>
          </p:cNvSpPr>
          <p:nvPr/>
        </p:nvSpPr>
        <p:spPr bwMode="auto">
          <a:xfrm>
            <a:off x="3444875" y="3124201"/>
            <a:ext cx="838200" cy="360363"/>
          </a:xfrm>
          <a:prstGeom prst="rightArrow">
            <a:avLst>
              <a:gd name="adj1" fmla="val 50000"/>
              <a:gd name="adj2" fmla="val 581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183419" name="Text Box 123">
            <a:extLst>
              <a:ext uri="{FF2B5EF4-FFF2-40B4-BE49-F238E27FC236}">
                <a16:creationId xmlns:a16="http://schemas.microsoft.com/office/drawing/2014/main" id="{8F8D591C-C558-4DE6-AEFE-3689449308BD}"/>
              </a:ext>
            </a:extLst>
          </p:cNvPr>
          <p:cNvSpPr txBox="1">
            <a:spLocks noChangeArrowheads="1"/>
          </p:cNvSpPr>
          <p:nvPr/>
        </p:nvSpPr>
        <p:spPr bwMode="auto">
          <a:xfrm>
            <a:off x="7178675" y="5715000"/>
            <a:ext cx="83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it-IT" altLang="cs-CZ" sz="2800" dirty="0">
                <a:solidFill>
                  <a:srgbClr val="000000"/>
                </a:solidFill>
                <a:latin typeface="Arial" panose="020B0604020202020204" pitchFamily="34" charset="0"/>
              </a:rPr>
              <a:t>RH</a:t>
            </a:r>
            <a:endParaRPr lang="it-IT" altLang="cs-CZ" sz="2800" dirty="0">
              <a:latin typeface="Arial" panose="020B0604020202020204" pitchFamily="34" charset="0"/>
            </a:endParaRPr>
          </a:p>
        </p:txBody>
      </p:sp>
      <p:sp>
        <p:nvSpPr>
          <p:cNvPr id="183423" name="Text Box 127">
            <a:extLst>
              <a:ext uri="{FF2B5EF4-FFF2-40B4-BE49-F238E27FC236}">
                <a16:creationId xmlns:a16="http://schemas.microsoft.com/office/drawing/2014/main" id="{9637510D-5DEB-40B2-BB60-FE1BF4E2CC8A}"/>
              </a:ext>
            </a:extLst>
          </p:cNvPr>
          <p:cNvSpPr txBox="1">
            <a:spLocks noChangeArrowheads="1"/>
          </p:cNvSpPr>
          <p:nvPr/>
        </p:nvSpPr>
        <p:spPr bwMode="auto">
          <a:xfrm>
            <a:off x="1981200" y="3775076"/>
            <a:ext cx="1938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Suché částice</a:t>
            </a:r>
            <a:endParaRPr lang="it-IT" altLang="cs-CZ" sz="2400" dirty="0">
              <a:latin typeface="Arial" panose="020B0604020202020204" pitchFamily="34" charset="0"/>
            </a:endParaRPr>
          </a:p>
        </p:txBody>
      </p:sp>
      <p:sp>
        <p:nvSpPr>
          <p:cNvPr id="183424" name="Text Box 128">
            <a:extLst>
              <a:ext uri="{FF2B5EF4-FFF2-40B4-BE49-F238E27FC236}">
                <a16:creationId xmlns:a16="http://schemas.microsoft.com/office/drawing/2014/main" id="{F8B919AE-37DD-4BCC-AB86-504036E26E56}"/>
              </a:ext>
            </a:extLst>
          </p:cNvPr>
          <p:cNvSpPr txBox="1">
            <a:spLocks noChangeArrowheads="1"/>
          </p:cNvSpPr>
          <p:nvPr/>
        </p:nvSpPr>
        <p:spPr bwMode="auto">
          <a:xfrm>
            <a:off x="4224339" y="4149726"/>
            <a:ext cx="2047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Mokrý aerosol</a:t>
            </a:r>
            <a:endParaRPr lang="it-IT" altLang="cs-CZ" sz="2400" dirty="0">
              <a:latin typeface="Arial" panose="020B0604020202020204" pitchFamily="34" charset="0"/>
            </a:endParaRPr>
          </a:p>
        </p:txBody>
      </p:sp>
      <p:sp>
        <p:nvSpPr>
          <p:cNvPr id="183425" name="Text Box 129">
            <a:extLst>
              <a:ext uri="{FF2B5EF4-FFF2-40B4-BE49-F238E27FC236}">
                <a16:creationId xmlns:a16="http://schemas.microsoft.com/office/drawing/2014/main" id="{AC80D358-90D6-47FF-B98C-002FBCF49D5A}"/>
              </a:ext>
            </a:extLst>
          </p:cNvPr>
          <p:cNvSpPr txBox="1">
            <a:spLocks noChangeArrowheads="1"/>
          </p:cNvSpPr>
          <p:nvPr/>
        </p:nvSpPr>
        <p:spPr bwMode="auto">
          <a:xfrm>
            <a:off x="7559675" y="4419601"/>
            <a:ext cx="2389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Oblačné kapičky</a:t>
            </a:r>
            <a:endParaRPr lang="it-IT" altLang="cs-CZ" sz="2400" dirty="0">
              <a:latin typeface="Arial" panose="020B0604020202020204" pitchFamily="34" charset="0"/>
            </a:endParaRPr>
          </a:p>
        </p:txBody>
      </p:sp>
      <p:sp>
        <p:nvSpPr>
          <p:cNvPr id="183431" name="Text Box 135">
            <a:extLst>
              <a:ext uri="{FF2B5EF4-FFF2-40B4-BE49-F238E27FC236}">
                <a16:creationId xmlns:a16="http://schemas.microsoft.com/office/drawing/2014/main" id="{09894FC1-2E58-400B-BD33-8DEFC52EF9C5}"/>
              </a:ext>
            </a:extLst>
          </p:cNvPr>
          <p:cNvSpPr txBox="1">
            <a:spLocks noChangeArrowheads="1"/>
          </p:cNvSpPr>
          <p:nvPr/>
        </p:nvSpPr>
        <p:spPr bwMode="auto">
          <a:xfrm>
            <a:off x="5791201" y="1905001"/>
            <a:ext cx="1939925"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800" dirty="0">
                <a:latin typeface="Arial" panose="020B0604020202020204" pitchFamily="34" charset="0"/>
              </a:rPr>
              <a:t>Plynná fáze</a:t>
            </a:r>
            <a:endParaRPr lang="it-IT" altLang="cs-CZ" sz="2800" dirty="0">
              <a:latin typeface="Arial" panose="020B0604020202020204" pitchFamily="34" charset="0"/>
            </a:endParaRPr>
          </a:p>
        </p:txBody>
      </p:sp>
      <p:sp>
        <p:nvSpPr>
          <p:cNvPr id="183432" name="Text Box 136">
            <a:extLst>
              <a:ext uri="{FF2B5EF4-FFF2-40B4-BE49-F238E27FC236}">
                <a16:creationId xmlns:a16="http://schemas.microsoft.com/office/drawing/2014/main" id="{F7FA0EEF-FB3D-4293-BF5A-A12C3C51FA02}"/>
              </a:ext>
            </a:extLst>
          </p:cNvPr>
          <p:cNvSpPr txBox="1">
            <a:spLocks noChangeArrowheads="1"/>
          </p:cNvSpPr>
          <p:nvPr/>
        </p:nvSpPr>
        <p:spPr bwMode="auto">
          <a:xfrm>
            <a:off x="5273676" y="2971800"/>
            <a:ext cx="365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it-IT" altLang="cs-CZ" sz="3600" dirty="0">
                <a:solidFill>
                  <a:srgbClr val="FF33CC"/>
                </a:solidFill>
                <a:latin typeface="Arial" panose="020B0604020202020204" pitchFamily="34" charset="0"/>
              </a:rPr>
              <a:t>R</a:t>
            </a:r>
            <a:endParaRPr lang="it-IT" altLang="cs-CZ" sz="3600" dirty="0">
              <a:latin typeface="Arial" panose="020B0604020202020204" pitchFamily="34" charset="0"/>
            </a:endParaRPr>
          </a:p>
        </p:txBody>
      </p:sp>
      <p:sp>
        <p:nvSpPr>
          <p:cNvPr id="183433" name="Text Box 137">
            <a:extLst>
              <a:ext uri="{FF2B5EF4-FFF2-40B4-BE49-F238E27FC236}">
                <a16:creationId xmlns:a16="http://schemas.microsoft.com/office/drawing/2014/main" id="{0918157C-C482-401A-82CB-175812455AA0}"/>
              </a:ext>
            </a:extLst>
          </p:cNvPr>
          <p:cNvSpPr txBox="1">
            <a:spLocks noChangeArrowheads="1"/>
          </p:cNvSpPr>
          <p:nvPr/>
        </p:nvSpPr>
        <p:spPr bwMode="auto">
          <a:xfrm>
            <a:off x="8778875" y="3051175"/>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it-IT" altLang="cs-CZ" sz="3600" dirty="0">
                <a:solidFill>
                  <a:srgbClr val="FF33CC"/>
                </a:solidFill>
                <a:latin typeface="Arial" panose="020B0604020202020204" pitchFamily="34" charset="0"/>
              </a:rPr>
              <a:t>R</a:t>
            </a:r>
            <a:endParaRPr lang="it-IT" altLang="cs-CZ" sz="3600" dirty="0">
              <a:latin typeface="Arial" panose="020B0604020202020204" pitchFamily="34" charset="0"/>
            </a:endParaRPr>
          </a:p>
        </p:txBody>
      </p:sp>
      <p:sp>
        <p:nvSpPr>
          <p:cNvPr id="183422" name="AutoShape 126">
            <a:extLst>
              <a:ext uri="{FF2B5EF4-FFF2-40B4-BE49-F238E27FC236}">
                <a16:creationId xmlns:a16="http://schemas.microsoft.com/office/drawing/2014/main" id="{7872A7C0-CC15-4CCF-BE97-C135C5C2B40E}"/>
              </a:ext>
            </a:extLst>
          </p:cNvPr>
          <p:cNvSpPr>
            <a:spLocks noChangeArrowheads="1"/>
          </p:cNvSpPr>
          <p:nvPr/>
        </p:nvSpPr>
        <p:spPr bwMode="auto">
          <a:xfrm>
            <a:off x="6248400" y="3068638"/>
            <a:ext cx="1295400" cy="360362"/>
          </a:xfrm>
          <a:prstGeom prst="rightArrow">
            <a:avLst>
              <a:gd name="adj1" fmla="val 50000"/>
              <a:gd name="adj2" fmla="val 8986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146450" name="Rectangle 176">
            <a:extLst>
              <a:ext uri="{FF2B5EF4-FFF2-40B4-BE49-F238E27FC236}">
                <a16:creationId xmlns:a16="http://schemas.microsoft.com/office/drawing/2014/main" id="{C622AFB5-365C-4FCC-B6DE-E8C5A6A32CEB}"/>
              </a:ext>
            </a:extLst>
          </p:cNvPr>
          <p:cNvSpPr>
            <a:spLocks noGrp="1" noChangeArrowheads="1"/>
          </p:cNvSpPr>
          <p:nvPr>
            <p:ph type="title"/>
          </p:nvPr>
        </p:nvSpPr>
        <p:spPr bwMode="auto">
          <a:xfrm>
            <a:off x="1524000" y="188914"/>
            <a:ext cx="9144000" cy="547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Intuitivní schéma oblačné chemie</a:t>
            </a:r>
            <a:endParaRPr lang="it-IT" altLang="cs-CZ" sz="3200" dirty="0">
              <a:solidFill>
                <a:srgbClr val="FF0000"/>
              </a:solidFill>
              <a:latin typeface="Arial" panose="020B0604020202020204" pitchFamily="34" charset="0"/>
            </a:endParaRPr>
          </a:p>
        </p:txBody>
      </p:sp>
      <p:sp>
        <p:nvSpPr>
          <p:cNvPr id="183477" name="Text Box 181">
            <a:extLst>
              <a:ext uri="{FF2B5EF4-FFF2-40B4-BE49-F238E27FC236}">
                <a16:creationId xmlns:a16="http://schemas.microsoft.com/office/drawing/2014/main" id="{BFE8F44F-16D4-4A37-AD9E-D12C069EF6EC}"/>
              </a:ext>
            </a:extLst>
          </p:cNvPr>
          <p:cNvSpPr txBox="1">
            <a:spLocks noChangeArrowheads="1"/>
          </p:cNvSpPr>
          <p:nvPr/>
        </p:nvSpPr>
        <p:spPr bwMode="auto">
          <a:xfrm>
            <a:off x="2667001" y="5181601"/>
            <a:ext cx="3014663" cy="830997"/>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solidFill>
                  <a:srgbClr val="FF33CC"/>
                </a:solidFill>
                <a:latin typeface="Arial" panose="020B0604020202020204" pitchFamily="34" charset="0"/>
              </a:rPr>
              <a:t>Absorbovaný materiál</a:t>
            </a:r>
            <a:endParaRPr lang="it-IT" altLang="cs-CZ" sz="2400" dirty="0">
              <a:latin typeface="Arial" panose="020B0604020202020204" pitchFamily="34" charset="0"/>
            </a:endParaRPr>
          </a:p>
        </p:txBody>
      </p:sp>
      <p:cxnSp>
        <p:nvCxnSpPr>
          <p:cNvPr id="183478" name="AutoShape 182">
            <a:extLst>
              <a:ext uri="{FF2B5EF4-FFF2-40B4-BE49-F238E27FC236}">
                <a16:creationId xmlns:a16="http://schemas.microsoft.com/office/drawing/2014/main" id="{C75FD5C7-6CC3-4C1D-9E3D-1A368527CFE5}"/>
              </a:ext>
            </a:extLst>
          </p:cNvPr>
          <p:cNvCxnSpPr>
            <a:cxnSpLocks noChangeShapeType="1"/>
            <a:endCxn id="183469" idx="3"/>
          </p:cNvCxnSpPr>
          <p:nvPr/>
        </p:nvCxnSpPr>
        <p:spPr bwMode="auto">
          <a:xfrm flipV="1">
            <a:off x="6324601" y="4149726"/>
            <a:ext cx="1630363" cy="955675"/>
          </a:xfrm>
          <a:prstGeom prst="straightConnector1">
            <a:avLst/>
          </a:prstGeom>
          <a:noFill/>
          <a:ln w="9525">
            <a:solidFill>
              <a:srgbClr val="FF33CC"/>
            </a:solidFill>
            <a:round/>
            <a:headEnd/>
            <a:tailEnd type="triangle" w="med" len="med"/>
          </a:ln>
          <a:extLst>
            <a:ext uri="{909E8E84-426E-40DD-AFC4-6F175D3DCCD1}">
              <a14:hiddenFill xmlns:a14="http://schemas.microsoft.com/office/drawing/2010/main">
                <a:noFill/>
              </a14:hiddenFill>
            </a:ext>
          </a:extLst>
        </p:spPr>
      </p:cxnSp>
      <p:sp>
        <p:nvSpPr>
          <p:cNvPr id="183479" name="Text Box 183">
            <a:extLst>
              <a:ext uri="{FF2B5EF4-FFF2-40B4-BE49-F238E27FC236}">
                <a16:creationId xmlns:a16="http://schemas.microsoft.com/office/drawing/2014/main" id="{44F5FEF8-4E79-4A82-B34C-84C6AAE3AB1E}"/>
              </a:ext>
            </a:extLst>
          </p:cNvPr>
          <p:cNvSpPr txBox="1">
            <a:spLocks noChangeArrowheads="1"/>
          </p:cNvSpPr>
          <p:nvPr/>
        </p:nvSpPr>
        <p:spPr bwMode="auto">
          <a:xfrm>
            <a:off x="5956300" y="4800600"/>
            <a:ext cx="368300" cy="528638"/>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it-IT" altLang="cs-CZ" sz="2800" dirty="0">
                <a:solidFill>
                  <a:srgbClr val="FF33CC"/>
                </a:solidFill>
                <a:latin typeface="Symbol" panose="05050102010706020507" pitchFamily="18" charset="2"/>
              </a:rPr>
              <a:t>s</a:t>
            </a:r>
            <a:endParaRPr lang="it-IT" altLang="cs-CZ" sz="2800" dirty="0">
              <a:latin typeface="Arial" panose="020B0604020202020204" pitchFamily="34" charset="0"/>
            </a:endParaRPr>
          </a:p>
        </p:txBody>
      </p:sp>
      <p:sp>
        <p:nvSpPr>
          <p:cNvPr id="183487" name="Text Box 191">
            <a:extLst>
              <a:ext uri="{FF2B5EF4-FFF2-40B4-BE49-F238E27FC236}">
                <a16:creationId xmlns:a16="http://schemas.microsoft.com/office/drawing/2014/main" id="{EC5743ED-0592-4EBC-A1F5-C4486DE92049}"/>
              </a:ext>
            </a:extLst>
          </p:cNvPr>
          <p:cNvSpPr txBox="1">
            <a:spLocks noChangeArrowheads="1"/>
          </p:cNvSpPr>
          <p:nvPr/>
        </p:nvSpPr>
        <p:spPr bwMode="auto">
          <a:xfrm>
            <a:off x="5880100" y="5373688"/>
            <a:ext cx="4319588" cy="461962"/>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solidFill>
                  <a:srgbClr val="FF33CC"/>
                </a:solidFill>
                <a:latin typeface="Arial" panose="020B0604020202020204" pitchFamily="34" charset="0"/>
              </a:rPr>
              <a:t>Rozpustná chemická frakce</a:t>
            </a:r>
            <a:endParaRPr lang="it-IT" altLang="cs-CZ" sz="2400" dirty="0">
              <a:solidFill>
                <a:srgbClr val="FF33CC"/>
              </a:solidFill>
              <a:latin typeface="Arial" panose="020B0604020202020204" pitchFamily="34" charset="0"/>
            </a:endParaRPr>
          </a:p>
        </p:txBody>
      </p:sp>
      <p:cxnSp>
        <p:nvCxnSpPr>
          <p:cNvPr id="183488" name="AutoShape 192">
            <a:extLst>
              <a:ext uri="{FF2B5EF4-FFF2-40B4-BE49-F238E27FC236}">
                <a16:creationId xmlns:a16="http://schemas.microsoft.com/office/drawing/2014/main" id="{21A772A4-9599-4D9C-BA19-9FA5F5232211}"/>
              </a:ext>
            </a:extLst>
          </p:cNvPr>
          <p:cNvCxnSpPr>
            <a:cxnSpLocks noChangeShapeType="1"/>
          </p:cNvCxnSpPr>
          <p:nvPr/>
        </p:nvCxnSpPr>
        <p:spPr bwMode="auto">
          <a:xfrm flipH="1">
            <a:off x="4343400" y="3124200"/>
            <a:ext cx="4400550" cy="2012950"/>
          </a:xfrm>
          <a:prstGeom prst="straightConnector1">
            <a:avLst/>
          </a:prstGeom>
          <a:noFill/>
          <a:ln w="9525">
            <a:solidFill>
              <a:srgbClr val="FF33CC"/>
            </a:solidFill>
            <a:round/>
            <a:headEnd/>
            <a:tailEnd type="triangle" w="med" len="med"/>
          </a:ln>
          <a:extLst>
            <a:ext uri="{909E8E84-426E-40DD-AFC4-6F175D3DCCD1}">
              <a14:hiddenFill xmlns:a14="http://schemas.microsoft.com/office/drawing/2010/main">
                <a:noFill/>
              </a14:hiddenFill>
            </a:ext>
          </a:extLst>
        </p:spPr>
      </p:cxnSp>
      <p:sp>
        <p:nvSpPr>
          <p:cNvPr id="183489" name="Line 193">
            <a:extLst>
              <a:ext uri="{FF2B5EF4-FFF2-40B4-BE49-F238E27FC236}">
                <a16:creationId xmlns:a16="http://schemas.microsoft.com/office/drawing/2014/main" id="{D827206B-4B76-4141-9840-DCD3BA8E48E2}"/>
              </a:ext>
            </a:extLst>
          </p:cNvPr>
          <p:cNvSpPr>
            <a:spLocks noChangeShapeType="1"/>
          </p:cNvSpPr>
          <p:nvPr/>
        </p:nvSpPr>
        <p:spPr bwMode="auto">
          <a:xfrm flipH="1">
            <a:off x="7543800" y="3810000"/>
            <a:ext cx="1066800" cy="1524000"/>
          </a:xfrm>
          <a:prstGeom prst="line">
            <a:avLst/>
          </a:prstGeom>
          <a:noFill/>
          <a:ln w="9525">
            <a:solidFill>
              <a:srgbClr val="FF33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a:p>
        </p:txBody>
      </p:sp>
    </p:spTree>
    <p:extLst>
      <p:ext uri="{BB962C8B-B14F-4D97-AF65-F5344CB8AC3E}">
        <p14:creationId xmlns:p14="http://schemas.microsoft.com/office/powerpoint/2010/main" val="1655013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3423"/>
                                        </p:tgtEl>
                                        <p:attrNameLst>
                                          <p:attrName>style.visibility</p:attrName>
                                        </p:attrNameLst>
                                      </p:cBhvr>
                                      <p:to>
                                        <p:strVal val="visible"/>
                                      </p:to>
                                    </p:set>
                                    <p:animEffect transition="in" filter="wipe(left)">
                                      <p:cBhvr>
                                        <p:cTn id="12" dur="500"/>
                                        <p:tgtEl>
                                          <p:spTgt spid="1834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83420"/>
                                        </p:tgtEl>
                                        <p:attrNameLst>
                                          <p:attrName>style.visibility</p:attrName>
                                        </p:attrNameLst>
                                      </p:cBhvr>
                                      <p:to>
                                        <p:strVal val="visible"/>
                                      </p:to>
                                    </p:set>
                                    <p:animEffect transition="in" filter="blinds(vertical)">
                                      <p:cBhvr>
                                        <p:cTn id="17" dur="500"/>
                                        <p:tgtEl>
                                          <p:spTgt spid="183420"/>
                                        </p:tgtEl>
                                      </p:cBhvr>
                                    </p:animEffect>
                                  </p:childTnLst>
                                </p:cTn>
                              </p:par>
                            </p:childTnLst>
                          </p:cTn>
                        </p:par>
                        <p:par>
                          <p:cTn id="18" fill="hold" nodeType="afterGroup">
                            <p:stCondLst>
                              <p:cond delay="500"/>
                            </p:stCondLst>
                            <p:childTnLst>
                              <p:par>
                                <p:cTn id="19" presetID="3" presetClass="entr" presetSubtype="5" fill="hold" grpId="0" nodeType="afterEffect">
                                  <p:stCondLst>
                                    <p:cond delay="0"/>
                                  </p:stCondLst>
                                  <p:childTnLst>
                                    <p:set>
                                      <p:cBhvr>
                                        <p:cTn id="20" dur="1" fill="hold">
                                          <p:stCondLst>
                                            <p:cond delay="0"/>
                                          </p:stCondLst>
                                        </p:cTn>
                                        <p:tgtEl>
                                          <p:spTgt spid="183419"/>
                                        </p:tgtEl>
                                        <p:attrNameLst>
                                          <p:attrName>style.visibility</p:attrName>
                                        </p:attrNameLst>
                                      </p:cBhvr>
                                      <p:to>
                                        <p:strVal val="visible"/>
                                      </p:to>
                                    </p:set>
                                    <p:animEffect transition="in" filter="blinds(vertical)">
                                      <p:cBhvr>
                                        <p:cTn id="21" dur="500"/>
                                        <p:tgtEl>
                                          <p:spTgt spid="18341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3421"/>
                                        </p:tgtEl>
                                        <p:attrNameLst>
                                          <p:attrName>style.visibility</p:attrName>
                                        </p:attrNameLst>
                                      </p:cBhvr>
                                      <p:to>
                                        <p:strVal val="visible"/>
                                      </p:to>
                                    </p:set>
                                    <p:animEffect transition="in" filter="wipe(left)">
                                      <p:cBhvr>
                                        <p:cTn id="26" dur="500"/>
                                        <p:tgtEl>
                                          <p:spTgt spid="183421"/>
                                        </p:tgtEl>
                                      </p:cBhvr>
                                    </p:animEffect>
                                  </p:childTnLst>
                                </p:cTn>
                              </p:par>
                            </p:childTnLst>
                          </p:cTn>
                        </p:par>
                        <p:par>
                          <p:cTn id="27" fill="hold" nodeType="afterGroup">
                            <p:stCondLst>
                              <p:cond delay="500"/>
                            </p:stCondLst>
                            <p:childTnLst>
                              <p:par>
                                <p:cTn id="28" presetID="2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childTnLst>
                          </p:cTn>
                        </p:par>
                        <p:par>
                          <p:cTn id="32" fill="hold" nodeType="afterGroup">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83424"/>
                                        </p:tgtEl>
                                        <p:attrNameLst>
                                          <p:attrName>style.visibility</p:attrName>
                                        </p:attrNameLst>
                                      </p:cBhvr>
                                      <p:to>
                                        <p:strVal val="visible"/>
                                      </p:to>
                                    </p:set>
                                    <p:animEffect transition="in" filter="wipe(left)">
                                      <p:cBhvr>
                                        <p:cTn id="35" dur="500"/>
                                        <p:tgtEl>
                                          <p:spTgt spid="18342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3422"/>
                                        </p:tgtEl>
                                        <p:attrNameLst>
                                          <p:attrName>style.visibility</p:attrName>
                                        </p:attrNameLst>
                                      </p:cBhvr>
                                      <p:to>
                                        <p:strVal val="visible"/>
                                      </p:to>
                                    </p:set>
                                    <p:animEffect transition="in" filter="wipe(left)">
                                      <p:cBhvr>
                                        <p:cTn id="40" dur="500"/>
                                        <p:tgtEl>
                                          <p:spTgt spid="183422"/>
                                        </p:tgtEl>
                                      </p:cBhvr>
                                    </p:animEffect>
                                  </p:childTnLst>
                                </p:cTn>
                              </p:par>
                            </p:childTnLst>
                          </p:cTn>
                        </p:par>
                        <p:par>
                          <p:cTn id="41" fill="hold" nodeType="afterGroup">
                            <p:stCondLst>
                              <p:cond delay="500"/>
                            </p:stCondLst>
                            <p:childTnLst>
                              <p:par>
                                <p:cTn id="42" presetID="23" presetClass="entr" presetSubtype="16"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childTnLst>
                                </p:cTn>
                              </p:par>
                            </p:childTnLst>
                          </p:cTn>
                        </p:par>
                        <p:par>
                          <p:cTn id="46" fill="hold" nodeType="afterGroup">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3425"/>
                                        </p:tgtEl>
                                        <p:attrNameLst>
                                          <p:attrName>style.visibility</p:attrName>
                                        </p:attrNameLst>
                                      </p:cBhvr>
                                      <p:to>
                                        <p:strVal val="visible"/>
                                      </p:to>
                                    </p:set>
                                    <p:animEffect transition="in" filter="wipe(left)">
                                      <p:cBhvr>
                                        <p:cTn id="49" dur="500"/>
                                        <p:tgtEl>
                                          <p:spTgt spid="18342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9" presetClass="entr" presetSubtype="10" fill="hold" grpId="0" nodeType="clickEffect">
                                  <p:stCondLst>
                                    <p:cond delay="0"/>
                                  </p:stCondLst>
                                  <p:childTnLst>
                                    <p:set>
                                      <p:cBhvr>
                                        <p:cTn id="53" dur="1" fill="hold">
                                          <p:stCondLst>
                                            <p:cond delay="0"/>
                                          </p:stCondLst>
                                        </p:cTn>
                                        <p:tgtEl>
                                          <p:spTgt spid="183468"/>
                                        </p:tgtEl>
                                        <p:attrNameLst>
                                          <p:attrName>style.visibility</p:attrName>
                                        </p:attrNameLst>
                                      </p:cBhvr>
                                      <p:to>
                                        <p:strVal val="visible"/>
                                      </p:to>
                                    </p:set>
                                    <p:anim calcmode="lin" valueType="num">
                                      <p:cBhvr>
                                        <p:cTn id="54" dur="3000" fill="hold"/>
                                        <p:tgtEl>
                                          <p:spTgt spid="183468"/>
                                        </p:tgtEl>
                                        <p:attrNameLst>
                                          <p:attrName>ppt_w</p:attrName>
                                        </p:attrNameLst>
                                      </p:cBhvr>
                                      <p:tavLst>
                                        <p:tav tm="0" fmla="#ppt_w*sin(2.5*pi*$)">
                                          <p:val>
                                            <p:fltVal val="0"/>
                                          </p:val>
                                        </p:tav>
                                        <p:tav tm="100000">
                                          <p:val>
                                            <p:fltVal val="1"/>
                                          </p:val>
                                        </p:tav>
                                      </p:tavLst>
                                    </p:anim>
                                    <p:anim calcmode="lin" valueType="num">
                                      <p:cBhvr>
                                        <p:cTn id="55" dur="3000" fill="hold"/>
                                        <p:tgtEl>
                                          <p:spTgt spid="183468"/>
                                        </p:tgtEl>
                                        <p:attrNameLst>
                                          <p:attrName>ppt_h</p:attrName>
                                        </p:attrNameLst>
                                      </p:cBhvr>
                                      <p:tavLst>
                                        <p:tav tm="0">
                                          <p:val>
                                            <p:strVal val="#ppt_h"/>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9" presetClass="entr" presetSubtype="10" fill="hold" grpId="0" nodeType="clickEffect">
                                  <p:stCondLst>
                                    <p:cond delay="0"/>
                                  </p:stCondLst>
                                  <p:childTnLst>
                                    <p:set>
                                      <p:cBhvr>
                                        <p:cTn id="59" dur="1" fill="hold">
                                          <p:stCondLst>
                                            <p:cond delay="0"/>
                                          </p:stCondLst>
                                        </p:cTn>
                                        <p:tgtEl>
                                          <p:spTgt spid="183469"/>
                                        </p:tgtEl>
                                        <p:attrNameLst>
                                          <p:attrName>style.visibility</p:attrName>
                                        </p:attrNameLst>
                                      </p:cBhvr>
                                      <p:to>
                                        <p:strVal val="visible"/>
                                      </p:to>
                                    </p:set>
                                    <p:anim calcmode="lin" valueType="num">
                                      <p:cBhvr>
                                        <p:cTn id="60" dur="3000" fill="hold"/>
                                        <p:tgtEl>
                                          <p:spTgt spid="183469"/>
                                        </p:tgtEl>
                                        <p:attrNameLst>
                                          <p:attrName>ppt_w</p:attrName>
                                        </p:attrNameLst>
                                      </p:cBhvr>
                                      <p:tavLst>
                                        <p:tav tm="0" fmla="#ppt_w*sin(2.5*pi*$)">
                                          <p:val>
                                            <p:fltVal val="0"/>
                                          </p:val>
                                        </p:tav>
                                        <p:tav tm="100000">
                                          <p:val>
                                            <p:fltVal val="1"/>
                                          </p:val>
                                        </p:tav>
                                      </p:tavLst>
                                    </p:anim>
                                    <p:anim calcmode="lin" valueType="num">
                                      <p:cBhvr>
                                        <p:cTn id="61" dur="3000" fill="hold"/>
                                        <p:tgtEl>
                                          <p:spTgt spid="183469"/>
                                        </p:tgtEl>
                                        <p:attrNameLst>
                                          <p:attrName>ppt_h</p:attrName>
                                        </p:attrNameLst>
                                      </p:cBhvr>
                                      <p:tavLst>
                                        <p:tav tm="0">
                                          <p:val>
                                            <p:strVal val="#ppt_h"/>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32" fill="hold" grpId="0" nodeType="clickEffect">
                                  <p:stCondLst>
                                    <p:cond delay="0"/>
                                  </p:stCondLst>
                                  <p:childTnLst>
                                    <p:set>
                                      <p:cBhvr>
                                        <p:cTn id="65" dur="1" fill="hold">
                                          <p:stCondLst>
                                            <p:cond delay="0"/>
                                          </p:stCondLst>
                                        </p:cTn>
                                        <p:tgtEl>
                                          <p:spTgt spid="183432"/>
                                        </p:tgtEl>
                                        <p:attrNameLst>
                                          <p:attrName>style.visibility</p:attrName>
                                        </p:attrNameLst>
                                      </p:cBhvr>
                                      <p:to>
                                        <p:strVal val="visible"/>
                                      </p:to>
                                    </p:set>
                                    <p:animEffect transition="in" filter="box(out)">
                                      <p:cBhvr>
                                        <p:cTn id="66" dur="500"/>
                                        <p:tgtEl>
                                          <p:spTgt spid="183432"/>
                                        </p:tgtEl>
                                      </p:cBhvr>
                                    </p:animEffect>
                                  </p:childTnLst>
                                </p:cTn>
                              </p:par>
                            </p:childTnLst>
                          </p:cTn>
                        </p:par>
                        <p:par>
                          <p:cTn id="67" fill="hold" nodeType="afterGroup">
                            <p:stCondLst>
                              <p:cond delay="500"/>
                            </p:stCondLst>
                            <p:childTnLst>
                              <p:par>
                                <p:cTn id="68" presetID="4" presetClass="entr" presetSubtype="32" fill="hold" grpId="0" nodeType="afterEffect">
                                  <p:stCondLst>
                                    <p:cond delay="0"/>
                                  </p:stCondLst>
                                  <p:childTnLst>
                                    <p:set>
                                      <p:cBhvr>
                                        <p:cTn id="69" dur="1" fill="hold">
                                          <p:stCondLst>
                                            <p:cond delay="0"/>
                                          </p:stCondLst>
                                        </p:cTn>
                                        <p:tgtEl>
                                          <p:spTgt spid="183433"/>
                                        </p:tgtEl>
                                        <p:attrNameLst>
                                          <p:attrName>style.visibility</p:attrName>
                                        </p:attrNameLst>
                                      </p:cBhvr>
                                      <p:to>
                                        <p:strVal val="visible"/>
                                      </p:to>
                                    </p:set>
                                    <p:animEffect transition="in" filter="box(out)">
                                      <p:cBhvr>
                                        <p:cTn id="70" dur="500"/>
                                        <p:tgtEl>
                                          <p:spTgt spid="183433"/>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183428"/>
                                        </p:tgtEl>
                                        <p:attrNameLst>
                                          <p:attrName>style.visibility</p:attrName>
                                        </p:attrNameLst>
                                      </p:cBhvr>
                                      <p:to>
                                        <p:strVal val="visible"/>
                                      </p:to>
                                    </p:set>
                                    <p:animEffect transition="in" filter="dissolve">
                                      <p:cBhvr>
                                        <p:cTn id="75" dur="500"/>
                                        <p:tgtEl>
                                          <p:spTgt spid="183428"/>
                                        </p:tgtEl>
                                      </p:cBhvr>
                                    </p:animEffect>
                                  </p:childTnLst>
                                </p:cTn>
                              </p:par>
                              <p:par>
                                <p:cTn id="76" presetID="4" presetClass="entr" presetSubtype="32" fill="hold" grpId="0" nodeType="withEffect">
                                  <p:stCondLst>
                                    <p:cond delay="0"/>
                                  </p:stCondLst>
                                  <p:childTnLst>
                                    <p:set>
                                      <p:cBhvr>
                                        <p:cTn id="77" dur="1" fill="hold">
                                          <p:stCondLst>
                                            <p:cond delay="0"/>
                                          </p:stCondLst>
                                        </p:cTn>
                                        <p:tgtEl>
                                          <p:spTgt spid="183431"/>
                                        </p:tgtEl>
                                        <p:attrNameLst>
                                          <p:attrName>style.visibility</p:attrName>
                                        </p:attrNameLst>
                                      </p:cBhvr>
                                      <p:to>
                                        <p:strVal val="visible"/>
                                      </p:to>
                                    </p:set>
                                    <p:animEffect transition="in" filter="box(out)">
                                      <p:cBhvr>
                                        <p:cTn id="78" dur="500"/>
                                        <p:tgtEl>
                                          <p:spTgt spid="183431"/>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183487"/>
                                        </p:tgtEl>
                                        <p:attrNameLst>
                                          <p:attrName>style.visibility</p:attrName>
                                        </p:attrNameLst>
                                      </p:cBhvr>
                                      <p:to>
                                        <p:strVal val="visible"/>
                                      </p:to>
                                    </p:set>
                                    <p:animEffect transition="in" filter="dissolve">
                                      <p:cBhvr>
                                        <p:cTn id="83" dur="500"/>
                                        <p:tgtEl>
                                          <p:spTgt spid="18348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183489"/>
                                        </p:tgtEl>
                                        <p:attrNameLst>
                                          <p:attrName>style.visibility</p:attrName>
                                        </p:attrNameLst>
                                      </p:cBhvr>
                                      <p:to>
                                        <p:strVal val="visible"/>
                                      </p:to>
                                    </p:set>
                                    <p:animEffect transition="in" filter="dissolve">
                                      <p:cBhvr>
                                        <p:cTn id="88" dur="500"/>
                                        <p:tgtEl>
                                          <p:spTgt spid="183489"/>
                                        </p:tgtEl>
                                      </p:cBhvr>
                                    </p:animEffect>
                                  </p:childTnLst>
                                  <p:subTnLst>
                                    <p:set>
                                      <p:cBhvr override="childStyle">
                                        <p:cTn dur="1" fill="hold" display="0" masterRel="sameClick" afterEffect="1">
                                          <p:stCondLst>
                                            <p:cond evt="end" delay="0">
                                              <p:tn val="86"/>
                                            </p:cond>
                                          </p:stCondLst>
                                        </p:cTn>
                                        <p:tgtEl>
                                          <p:spTgt spid="183489"/>
                                        </p:tgtEl>
                                        <p:attrNameLst>
                                          <p:attrName>style.visibility</p:attrName>
                                        </p:attrNameLst>
                                      </p:cBhvr>
                                      <p:to>
                                        <p:strVal val="hidden"/>
                                      </p:to>
                                    </p:set>
                                  </p:sub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183479"/>
                                        </p:tgtEl>
                                        <p:attrNameLst>
                                          <p:attrName>style.visibility</p:attrName>
                                        </p:attrNameLst>
                                      </p:cBhvr>
                                      <p:to>
                                        <p:strVal val="visible"/>
                                      </p:to>
                                    </p:set>
                                    <p:animEffect transition="in" filter="dissolve">
                                      <p:cBhvr>
                                        <p:cTn id="93" dur="500"/>
                                        <p:tgtEl>
                                          <p:spTgt spid="18347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9" presetClass="entr" presetSubtype="0" fill="hold" nodeType="clickEffect">
                                  <p:stCondLst>
                                    <p:cond delay="0"/>
                                  </p:stCondLst>
                                  <p:childTnLst>
                                    <p:set>
                                      <p:cBhvr>
                                        <p:cTn id="97" dur="1" fill="hold">
                                          <p:stCondLst>
                                            <p:cond delay="0"/>
                                          </p:stCondLst>
                                        </p:cTn>
                                        <p:tgtEl>
                                          <p:spTgt spid="183478"/>
                                        </p:tgtEl>
                                        <p:attrNameLst>
                                          <p:attrName>style.visibility</p:attrName>
                                        </p:attrNameLst>
                                      </p:cBhvr>
                                      <p:to>
                                        <p:strVal val="visible"/>
                                      </p:to>
                                    </p:set>
                                    <p:animEffect transition="in" filter="dissolve">
                                      <p:cBhvr>
                                        <p:cTn id="98" dur="500"/>
                                        <p:tgtEl>
                                          <p:spTgt spid="183478"/>
                                        </p:tgtEl>
                                      </p:cBhvr>
                                    </p:animEffect>
                                  </p:childTnLst>
                                  <p:subTnLst>
                                    <p:set>
                                      <p:cBhvr override="childStyle">
                                        <p:cTn dur="1" fill="hold" display="0" masterRel="nextClick" afterEffect="1"/>
                                        <p:tgtEl>
                                          <p:spTgt spid="183478"/>
                                        </p:tgtEl>
                                        <p:attrNameLst>
                                          <p:attrName>style.visibility</p:attrName>
                                        </p:attrNameLst>
                                      </p:cBhvr>
                                      <p:to>
                                        <p:strVal val="hidden"/>
                                      </p:to>
                                    </p:set>
                                  </p:subTnLst>
                                </p:cTn>
                              </p:par>
                            </p:childTnLst>
                          </p:cTn>
                        </p:par>
                      </p:childTnLst>
                    </p:cTn>
                  </p:par>
                  <p:par>
                    <p:cTn id="99" fill="hold" nodeType="clickPar">
                      <p:stCondLst>
                        <p:cond delay="indefinite"/>
                      </p:stCondLst>
                      <p:childTnLst>
                        <p:par>
                          <p:cTn id="100" fill="hold" nodeType="withGroup">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183477"/>
                                        </p:tgtEl>
                                        <p:attrNameLst>
                                          <p:attrName>style.visibility</p:attrName>
                                        </p:attrNameLst>
                                      </p:cBhvr>
                                      <p:to>
                                        <p:strVal val="visible"/>
                                      </p:to>
                                    </p:set>
                                    <p:animEffect transition="in" filter="dissolve">
                                      <p:cBhvr>
                                        <p:cTn id="103" dur="500"/>
                                        <p:tgtEl>
                                          <p:spTgt spid="183477"/>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presetSubtype="0" fill="hold" nodeType="clickEffect">
                                  <p:stCondLst>
                                    <p:cond delay="0"/>
                                  </p:stCondLst>
                                  <p:childTnLst>
                                    <p:set>
                                      <p:cBhvr>
                                        <p:cTn id="107" dur="1" fill="hold">
                                          <p:stCondLst>
                                            <p:cond delay="0"/>
                                          </p:stCondLst>
                                        </p:cTn>
                                        <p:tgtEl>
                                          <p:spTgt spid="183488"/>
                                        </p:tgtEl>
                                        <p:attrNameLst>
                                          <p:attrName>style.visibility</p:attrName>
                                        </p:attrNameLst>
                                      </p:cBhvr>
                                      <p:to>
                                        <p:strVal val="visible"/>
                                      </p:to>
                                    </p:set>
                                    <p:animEffect transition="in" filter="dissolve">
                                      <p:cBhvr>
                                        <p:cTn id="108" dur="500"/>
                                        <p:tgtEl>
                                          <p:spTgt spid="183488"/>
                                        </p:tgtEl>
                                      </p:cBhvr>
                                    </p:animEffect>
                                  </p:childTnLst>
                                  <p:subTnLst>
                                    <p:set>
                                      <p:cBhvr override="childStyle">
                                        <p:cTn dur="1" fill="hold" display="0" masterRel="nextClick" afterEffect="1"/>
                                        <p:tgtEl>
                                          <p:spTgt spid="18348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469" grpId="0" animBg="1"/>
      <p:bldP spid="183468" grpId="0" animBg="1"/>
      <p:bldP spid="183420" grpId="0" animBg="1"/>
      <p:bldP spid="183421" grpId="0" animBg="1"/>
      <p:bldP spid="183419" grpId="0" autoUpdateAnimBg="0"/>
      <p:bldP spid="183423" grpId="0" autoUpdateAnimBg="0"/>
      <p:bldP spid="183424" grpId="0" autoUpdateAnimBg="0"/>
      <p:bldP spid="183425" grpId="0" autoUpdateAnimBg="0"/>
      <p:bldP spid="183431" grpId="0" animBg="1" autoUpdateAnimBg="0"/>
      <p:bldP spid="183432" grpId="0" autoUpdateAnimBg="0"/>
      <p:bldP spid="183433" grpId="0" autoUpdateAnimBg="0"/>
      <p:bldP spid="183422" grpId="0" animBg="1"/>
      <p:bldP spid="183477" grpId="0" animBg="1" autoUpdateAnimBg="0"/>
      <p:bldP spid="183479" grpId="0" animBg="1" autoUpdateAnimBg="0"/>
      <p:bldP spid="183487"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a:extLst>
              <a:ext uri="{FF2B5EF4-FFF2-40B4-BE49-F238E27FC236}">
                <a16:creationId xmlns:a16="http://schemas.microsoft.com/office/drawing/2014/main" id="{ADF937E8-7ED7-4DE6-B20A-7FDB3DBDEE5F}"/>
              </a:ext>
            </a:extLst>
          </p:cNvPr>
          <p:cNvSpPr txBox="1">
            <a:spLocks noChangeArrowheads="1"/>
          </p:cNvSpPr>
          <p:nvPr/>
        </p:nvSpPr>
        <p:spPr bwMode="auto">
          <a:xfrm>
            <a:off x="719137" y="1695074"/>
            <a:ext cx="5218413" cy="38967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marL="0" indent="0" eaLnBrk="1" hangingPunct="1">
              <a:lnSpc>
                <a:spcPct val="90000"/>
              </a:lnSpc>
              <a:spcBef>
                <a:spcPts val="0"/>
              </a:spcBef>
              <a:spcAft>
                <a:spcPts val="600"/>
              </a:spcAft>
              <a:buClr>
                <a:schemeClr val="tx2"/>
              </a:buClr>
              <a:buSzPct val="100000"/>
            </a:pPr>
            <a:r>
              <a:rPr lang="en-GB" altLang="cs-CZ" b="0">
                <a:solidFill>
                  <a:schemeClr val="tx1"/>
                </a:solidFill>
                <a:latin typeface="+mn-lt"/>
                <a:ea typeface="+mn-ea"/>
                <a:cs typeface="+mn-cs"/>
              </a:rPr>
              <a:t>Z hlediska stabilitních podmínek reprezentuje nejméně příznivou situaci pro rozptyl znečišťujících příměsí teplotní inverze, která může být buď přízemní nebo výšková. </a:t>
            </a:r>
          </a:p>
          <a:p>
            <a:pPr marL="0" indent="0" eaLnBrk="1" hangingPunct="1">
              <a:lnSpc>
                <a:spcPct val="90000"/>
              </a:lnSpc>
              <a:spcBef>
                <a:spcPts val="0"/>
              </a:spcBef>
              <a:spcAft>
                <a:spcPts val="600"/>
              </a:spcAft>
              <a:buClr>
                <a:schemeClr val="tx2"/>
              </a:buClr>
              <a:buSzPct val="100000"/>
            </a:pPr>
            <a:r>
              <a:rPr lang="en-GB" altLang="cs-CZ" b="0">
                <a:solidFill>
                  <a:schemeClr val="tx1"/>
                </a:solidFill>
                <a:latin typeface="+mn-lt"/>
                <a:ea typeface="+mn-ea"/>
                <a:cs typeface="+mn-cs"/>
              </a:rPr>
              <a:t>V souvislosti se způsobem vzniku a charakterem je rozlišováno několik typů inverze.</a:t>
            </a:r>
          </a:p>
        </p:txBody>
      </p:sp>
      <p:sp>
        <p:nvSpPr>
          <p:cNvPr id="138" name="Slide Number Placeholder 3">
            <a:extLst>
              <a:ext uri="{FF2B5EF4-FFF2-40B4-BE49-F238E27FC236}">
                <a16:creationId xmlns:a16="http://schemas.microsoft.com/office/drawing/2014/main" id="{055E1F3D-AB29-412D-A16B-58E2C3FD2AED}"/>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82</a:t>
            </a:fld>
            <a:endParaRPr lang="cs-CZ" altLang="cs-CZ" b="0" kern="1200">
              <a:latin typeface="+mj-lt"/>
              <a:ea typeface="+mn-ea"/>
              <a:cs typeface="+mn-cs"/>
            </a:endParaRPr>
          </a:p>
        </p:txBody>
      </p:sp>
      <p:sp>
        <p:nvSpPr>
          <p:cNvPr id="108546" name="Text Box 2">
            <a:extLst>
              <a:ext uri="{FF2B5EF4-FFF2-40B4-BE49-F238E27FC236}">
                <a16:creationId xmlns:a16="http://schemas.microsoft.com/office/drawing/2014/main" id="{0A18810E-020C-4601-A53B-7EA0CC0B30E3}"/>
              </a:ext>
            </a:extLst>
          </p:cNvPr>
          <p:cNvSpPr txBox="1">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ts val="4000"/>
              </a:lnSpc>
              <a:spcAft>
                <a:spcPts val="600"/>
              </a:spcAft>
            </a:pPr>
            <a:r>
              <a:rPr kumimoji="0" lang="cs-CZ" altLang="cs-CZ" sz="2200">
                <a:solidFill>
                  <a:schemeClr val="tx2"/>
                </a:solidFill>
                <a:latin typeface="+mj-lt"/>
                <a:ea typeface="+mj-ea"/>
                <a:cs typeface="+mj-cs"/>
              </a:rPr>
              <a:t>Teplotní inverze a znečištění ovzduší</a:t>
            </a:r>
          </a:p>
        </p:txBody>
      </p:sp>
      <p:pic>
        <p:nvPicPr>
          <p:cNvPr id="4098" name="Picture 2" descr="Temperature inversion — Science Learning Hub">
            <a:extLst>
              <a:ext uri="{FF2B5EF4-FFF2-40B4-BE49-F238E27FC236}">
                <a16:creationId xmlns:a16="http://schemas.microsoft.com/office/drawing/2014/main" id="{C85F72FC-AD0F-4B3B-9FE7-E8BBB87509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17804" y="255696"/>
            <a:ext cx="4426434" cy="588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63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3">
            <a:extLst>
              <a:ext uri="{FF2B5EF4-FFF2-40B4-BE49-F238E27FC236}">
                <a16:creationId xmlns:a16="http://schemas.microsoft.com/office/drawing/2014/main" id="{BC3F5E73-6FBD-4F42-9410-F3927B596945}"/>
              </a:ext>
            </a:extLst>
          </p:cNvPr>
          <p:cNvSpPr txBox="1">
            <a:spLocks noChangeArrowheads="1"/>
          </p:cNvSpPr>
          <p:nvPr/>
        </p:nvSpPr>
        <p:spPr bwMode="auto">
          <a:xfrm>
            <a:off x="695325" y="672318"/>
            <a:ext cx="9657341"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1800" u="sng" dirty="0">
                <a:latin typeface="Arial" panose="020B0604020202020204" pitchFamily="34" charset="0"/>
              </a:rPr>
              <a:t>Radiační inverze</a:t>
            </a:r>
          </a:p>
          <a:p>
            <a:pPr eaLnBrk="1" hangingPunct="1"/>
            <a:endParaRPr lang="cs-CZ" altLang="cs-CZ" sz="1800" dirty="0">
              <a:latin typeface="Arial" panose="020B0604020202020204" pitchFamily="34" charset="0"/>
            </a:endParaRPr>
          </a:p>
          <a:p>
            <a:pPr eaLnBrk="1" hangingPunct="1"/>
            <a:r>
              <a:rPr lang="cs-CZ" altLang="cs-CZ" sz="1600" dirty="0">
                <a:solidFill>
                  <a:srgbClr val="0000FF"/>
                </a:solidFill>
                <a:latin typeface="Arial" panose="020B0604020202020204" pitchFamily="34" charset="0"/>
              </a:rPr>
              <a:t>Vzniká v důsledku </a:t>
            </a:r>
            <a:r>
              <a:rPr lang="cs-CZ" altLang="cs-CZ" sz="1600" dirty="0">
                <a:latin typeface="Arial" panose="020B0604020202020204" pitchFamily="34" charset="0"/>
              </a:rPr>
              <a:t>vyzařováním tepla zemským povrchem</a:t>
            </a:r>
            <a:r>
              <a:rPr lang="cs-CZ" altLang="cs-CZ" sz="1600" dirty="0">
                <a:solidFill>
                  <a:srgbClr val="0000FF"/>
                </a:solidFill>
                <a:latin typeface="Arial" panose="020B0604020202020204" pitchFamily="34" charset="0"/>
              </a:rPr>
              <a:t>. V </a:t>
            </a:r>
            <a:r>
              <a:rPr lang="cs-CZ" altLang="cs-CZ" sz="1600" dirty="0">
                <a:latin typeface="Arial" panose="020B0604020202020204" pitchFamily="34" charset="0"/>
              </a:rPr>
              <a:t>noci,</a:t>
            </a:r>
            <a:r>
              <a:rPr lang="cs-CZ" altLang="cs-CZ" sz="1600" dirty="0">
                <a:solidFill>
                  <a:srgbClr val="0000FF"/>
                </a:solidFill>
                <a:latin typeface="Arial" panose="020B0604020202020204" pitchFamily="34" charset="0"/>
              </a:rPr>
              <a:t> kdy chybí kompenzující příkon slunečního záření, může dojít k výraznému ochlazení zemského povrchu a tím k prochlazení bezprostředně přiléhající vzduchové vrstvy. V zimním období mohou podmínky pro vznik radiační inverze v důsledku ostřejšího úhlu dopadajících slunečních paprsků (a tedy nižší absorpci slunečního záření) existovat i během dne.</a:t>
            </a:r>
          </a:p>
          <a:p>
            <a:pPr eaLnBrk="1" hangingPunct="1"/>
            <a:r>
              <a:rPr lang="cs-CZ" altLang="cs-CZ" sz="1600" dirty="0">
                <a:solidFill>
                  <a:srgbClr val="0000FF"/>
                </a:solidFill>
                <a:latin typeface="Arial" panose="020B0604020202020204" pitchFamily="34" charset="0"/>
              </a:rPr>
              <a:t>V podobných souvislostech napomáhá vzniku přízemních radiačních inverzí </a:t>
            </a:r>
            <a:r>
              <a:rPr lang="cs-CZ" altLang="cs-CZ" sz="1600" dirty="0">
                <a:latin typeface="Arial" panose="020B0604020202020204" pitchFamily="34" charset="0"/>
              </a:rPr>
              <a:t>existence sněhové pokrývky, neboť sníh velmi účinně odráží sluneční záření a kromě toho brání přívodu tepla z </a:t>
            </a:r>
            <a:r>
              <a:rPr lang="cs-CZ" altLang="cs-CZ" sz="1600" dirty="0">
                <a:solidFill>
                  <a:srgbClr val="0000FF"/>
                </a:solidFill>
                <a:latin typeface="Arial" panose="020B0604020202020204" pitchFamily="34" charset="0"/>
              </a:rPr>
              <a:t>půdy, čímž podstatně přispívá k prochlazování přízemní vrstvy vzduchu.</a:t>
            </a:r>
          </a:p>
          <a:p>
            <a:pPr eaLnBrk="1" hangingPunct="1"/>
            <a:r>
              <a:rPr lang="cs-CZ" altLang="cs-CZ" sz="1600" dirty="0">
                <a:solidFill>
                  <a:srgbClr val="0000FF"/>
                </a:solidFill>
                <a:latin typeface="Arial" panose="020B0604020202020204" pitchFamily="34" charset="0"/>
              </a:rPr>
              <a:t>Mezi další faktory podporující vznik a trvání přízemních radiačních inverzí je </a:t>
            </a:r>
            <a:r>
              <a:rPr lang="cs-CZ" altLang="cs-CZ" sz="1600" dirty="0">
                <a:latin typeface="Arial" panose="020B0604020202020204" pitchFamily="34" charset="0"/>
              </a:rPr>
              <a:t>jasná obloha umožňující velké efektivní vyzařování a slabé proudění až bezvětří v přízemní vrstvě</a:t>
            </a:r>
            <a:r>
              <a:rPr lang="cs-CZ" altLang="cs-CZ" sz="1600" dirty="0">
                <a:solidFill>
                  <a:srgbClr val="0000FF"/>
                </a:solidFill>
                <a:latin typeface="Arial" panose="020B0604020202020204" pitchFamily="34" charset="0"/>
              </a:rPr>
              <a:t>, které neumožňuje rozrušení teplotní stratifikace. Tento charakter počasí je typický pro anticyklonální situaci. </a:t>
            </a:r>
          </a:p>
          <a:p>
            <a:pPr eaLnBrk="1" hangingPunct="1"/>
            <a:r>
              <a:rPr lang="cs-CZ" altLang="cs-CZ" sz="1600" dirty="0">
                <a:solidFill>
                  <a:srgbClr val="0000FF"/>
                </a:solidFill>
                <a:latin typeface="Arial" panose="020B0604020202020204" pitchFamily="34" charset="0"/>
              </a:rPr>
              <a:t>V důsledku sklesávání studeného vzduchu podél svahů je výskyt přízemních inverzí daného typu </a:t>
            </a:r>
            <a:r>
              <a:rPr lang="cs-CZ" altLang="cs-CZ" sz="1600" dirty="0">
                <a:latin typeface="Arial" panose="020B0604020202020204" pitchFamily="34" charset="0"/>
              </a:rPr>
              <a:t>častější v údolích, kotlinách ap.</a:t>
            </a:r>
          </a:p>
          <a:p>
            <a:pPr eaLnBrk="1" hangingPunct="1"/>
            <a:r>
              <a:rPr lang="cs-CZ" altLang="cs-CZ" sz="1600" dirty="0">
                <a:solidFill>
                  <a:srgbClr val="0000FF"/>
                </a:solidFill>
                <a:latin typeface="Arial" panose="020B0604020202020204" pitchFamily="34" charset="0"/>
              </a:rPr>
              <a:t>Z radiačních příčin mohou vznikat </a:t>
            </a:r>
            <a:r>
              <a:rPr lang="cs-CZ" altLang="cs-CZ" sz="1600" dirty="0">
                <a:latin typeface="Arial" panose="020B0604020202020204" pitchFamily="34" charset="0"/>
              </a:rPr>
              <a:t>i inverze výškové </a:t>
            </a:r>
            <a:r>
              <a:rPr lang="cs-CZ" altLang="cs-CZ" sz="1600" dirty="0">
                <a:solidFill>
                  <a:srgbClr val="0000FF"/>
                </a:solidFill>
                <a:latin typeface="Arial" panose="020B0604020202020204" pitchFamily="34" charset="0"/>
              </a:rPr>
              <a:t>související s tím, že vzduchové vrstvy se zvýšeným množstvím vodní páry a zejména vrstvy oblačnosti silně vyzařují infračervenou radiaci a v důsledku toho se prochlazují.</a:t>
            </a:r>
            <a:endParaRPr lang="en-GB" altLang="cs-CZ" sz="1600" dirty="0">
              <a:solidFill>
                <a:srgbClr val="0000FF"/>
              </a:solidFill>
              <a:latin typeface="Arial" panose="020B0604020202020204" pitchFamily="34" charset="0"/>
            </a:endParaRPr>
          </a:p>
        </p:txBody>
      </p:sp>
      <p:sp>
        <p:nvSpPr>
          <p:cNvPr id="109571" name="Text Box 2">
            <a:extLst>
              <a:ext uri="{FF2B5EF4-FFF2-40B4-BE49-F238E27FC236}">
                <a16:creationId xmlns:a16="http://schemas.microsoft.com/office/drawing/2014/main" id="{0271E8F1-7624-40D0-93D4-B321E93B08BF}"/>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Teplotní inverze</a:t>
            </a:r>
          </a:p>
        </p:txBody>
      </p:sp>
    </p:spTree>
    <p:extLst>
      <p:ext uri="{BB962C8B-B14F-4D97-AF65-F5344CB8AC3E}">
        <p14:creationId xmlns:p14="http://schemas.microsoft.com/office/powerpoint/2010/main" val="4143939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3">
            <a:extLst>
              <a:ext uri="{FF2B5EF4-FFF2-40B4-BE49-F238E27FC236}">
                <a16:creationId xmlns:a16="http://schemas.microsoft.com/office/drawing/2014/main" id="{FE553F09-B2E2-4653-AB7B-C9B9FB5AE285}"/>
              </a:ext>
            </a:extLst>
          </p:cNvPr>
          <p:cNvSpPr txBox="1">
            <a:spLocks noChangeArrowheads="1"/>
          </p:cNvSpPr>
          <p:nvPr/>
        </p:nvSpPr>
        <p:spPr bwMode="auto">
          <a:xfrm>
            <a:off x="1703389" y="981075"/>
            <a:ext cx="8785225"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000" u="sng" dirty="0">
                <a:latin typeface="Arial" panose="020B0604020202020204" pitchFamily="34" charset="0"/>
              </a:rPr>
              <a:t>Advekční inverze</a:t>
            </a:r>
          </a:p>
          <a:p>
            <a:pPr eaLnBrk="1" hangingPunct="1"/>
            <a:endParaRPr lang="cs-CZ" altLang="cs-CZ" sz="1000" dirty="0">
              <a:latin typeface="Arial" panose="020B0604020202020204" pitchFamily="34" charset="0"/>
            </a:endParaRPr>
          </a:p>
          <a:p>
            <a:pPr eaLnBrk="1" hangingPunct="1"/>
            <a:r>
              <a:rPr lang="cs-CZ" altLang="cs-CZ" sz="2000" dirty="0">
                <a:solidFill>
                  <a:srgbClr val="0000FF"/>
                </a:solidFill>
                <a:latin typeface="Arial" panose="020B0604020202020204" pitchFamily="34" charset="0"/>
              </a:rPr>
              <a:t>Přízemní inverze advekčního typu vznikají při </a:t>
            </a:r>
            <a:r>
              <a:rPr lang="cs-CZ" altLang="cs-CZ" sz="2000" dirty="0">
                <a:latin typeface="Arial" panose="020B0604020202020204" pitchFamily="34" charset="0"/>
              </a:rPr>
              <a:t>proudění relativně teplého vzduchu nad studenější zemský povrch, </a:t>
            </a:r>
            <a:r>
              <a:rPr lang="cs-CZ" altLang="cs-CZ" sz="2000" dirty="0">
                <a:solidFill>
                  <a:srgbClr val="0000FF"/>
                </a:solidFill>
                <a:latin typeface="Arial" panose="020B0604020202020204" pitchFamily="34" charset="0"/>
              </a:rPr>
              <a:t>který tento vzduch ochlazuje. Situace tohoto typu nastává např. v </a:t>
            </a:r>
            <a:r>
              <a:rPr lang="cs-CZ" altLang="cs-CZ" sz="2000" dirty="0">
                <a:latin typeface="Arial" panose="020B0604020202020204" pitchFamily="34" charset="0"/>
              </a:rPr>
              <a:t>zimním období při proudění teplejšího oceánského vzduchu nad prochlazený kontinent.</a:t>
            </a:r>
          </a:p>
          <a:p>
            <a:pPr eaLnBrk="1" hangingPunct="1"/>
            <a:r>
              <a:rPr lang="cs-CZ" altLang="cs-CZ" sz="2000" dirty="0">
                <a:solidFill>
                  <a:srgbClr val="0000FF"/>
                </a:solidFill>
                <a:latin typeface="Arial" panose="020B0604020202020204" pitchFamily="34" charset="0"/>
              </a:rPr>
              <a:t>Mechanizmus vzniku výškové advekční inverze – viz dříve - proudění z jižních nebo jihozápadních směrů nad českou kotlinu vyplněnou prochlazeným vzduchem).</a:t>
            </a:r>
            <a:endParaRPr lang="cs-CZ" altLang="cs-CZ" sz="2000" u="sng" dirty="0">
              <a:solidFill>
                <a:srgbClr val="0000FF"/>
              </a:solidFill>
              <a:latin typeface="Arial" panose="020B0604020202020204" pitchFamily="34" charset="0"/>
            </a:endParaRPr>
          </a:p>
          <a:p>
            <a:pPr eaLnBrk="1" hangingPunct="1"/>
            <a:endParaRPr lang="cs-CZ" altLang="cs-CZ" sz="1000" u="sng" dirty="0">
              <a:solidFill>
                <a:srgbClr val="0000FF"/>
              </a:solidFill>
              <a:latin typeface="Arial" panose="020B0604020202020204" pitchFamily="34" charset="0"/>
            </a:endParaRPr>
          </a:p>
          <a:p>
            <a:pPr eaLnBrk="1" hangingPunct="1"/>
            <a:r>
              <a:rPr lang="cs-CZ" altLang="cs-CZ" sz="2000" u="sng" dirty="0">
                <a:latin typeface="Arial" panose="020B0604020202020204" pitchFamily="34" charset="0"/>
              </a:rPr>
              <a:t>Frontální inverze</a:t>
            </a:r>
            <a:endParaRPr lang="cs-CZ" altLang="cs-CZ" sz="2000" dirty="0">
              <a:latin typeface="Arial" panose="020B0604020202020204" pitchFamily="34" charset="0"/>
            </a:endParaRPr>
          </a:p>
          <a:p>
            <a:pPr eaLnBrk="1" hangingPunct="1"/>
            <a:endParaRPr lang="cs-CZ" altLang="cs-CZ" sz="1400" dirty="0">
              <a:latin typeface="Arial" panose="020B0604020202020204" pitchFamily="34" charset="0"/>
            </a:endParaRPr>
          </a:p>
          <a:p>
            <a:pPr eaLnBrk="1" hangingPunct="1"/>
            <a:r>
              <a:rPr lang="cs-CZ" altLang="cs-CZ" sz="2000" dirty="0">
                <a:latin typeface="Arial" panose="020B0604020202020204" pitchFamily="34" charset="0"/>
              </a:rPr>
              <a:t>Vznikají na teplé frontě nasouváním relativně teplého vzduchu nad vzduch studený nebo na studené frontě, kde těžší studený vzduch proniká pod teplejší vzduchovou hmotu </a:t>
            </a:r>
            <a:r>
              <a:rPr lang="cs-CZ" altLang="cs-CZ" sz="2000" dirty="0">
                <a:solidFill>
                  <a:srgbClr val="0000FF"/>
                </a:solidFill>
                <a:latin typeface="Arial" panose="020B0604020202020204" pitchFamily="34" charset="0"/>
              </a:rPr>
              <a:t>a "nadzvedává" ji, což je samozřejmě primárně podmíněno tím, že vertikální gradient teploty je v případě tohoto typu stratifikace výrazně větší než suchoadiabatický (příp. nasyceně adiabatický).</a:t>
            </a:r>
            <a:endParaRPr lang="en-GB" altLang="cs-CZ" sz="2000" dirty="0">
              <a:solidFill>
                <a:srgbClr val="0000FF"/>
              </a:solidFill>
              <a:latin typeface="Arial" panose="020B0604020202020204" pitchFamily="34" charset="0"/>
            </a:endParaRPr>
          </a:p>
        </p:txBody>
      </p:sp>
      <p:sp>
        <p:nvSpPr>
          <p:cNvPr id="110595" name="Text Box 2">
            <a:extLst>
              <a:ext uri="{FF2B5EF4-FFF2-40B4-BE49-F238E27FC236}">
                <a16:creationId xmlns:a16="http://schemas.microsoft.com/office/drawing/2014/main" id="{039925AC-B8F1-4E03-90EA-580420CFD44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Teplotní inverze</a:t>
            </a:r>
          </a:p>
        </p:txBody>
      </p:sp>
    </p:spTree>
    <p:extLst>
      <p:ext uri="{BB962C8B-B14F-4D97-AF65-F5344CB8AC3E}">
        <p14:creationId xmlns:p14="http://schemas.microsoft.com/office/powerpoint/2010/main" val="18270151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3">
            <a:extLst>
              <a:ext uri="{FF2B5EF4-FFF2-40B4-BE49-F238E27FC236}">
                <a16:creationId xmlns:a16="http://schemas.microsoft.com/office/drawing/2014/main" id="{5882D21C-285F-4B32-B7CF-5FDA93B9BFB6}"/>
              </a:ext>
            </a:extLst>
          </p:cNvPr>
          <p:cNvSpPr txBox="1">
            <a:spLocks noChangeArrowheads="1"/>
          </p:cNvSpPr>
          <p:nvPr/>
        </p:nvSpPr>
        <p:spPr bwMode="auto">
          <a:xfrm>
            <a:off x="1703389" y="981075"/>
            <a:ext cx="8785225"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000" u="sng" dirty="0">
                <a:latin typeface="Arial" panose="020B0604020202020204" pitchFamily="34" charset="0"/>
              </a:rPr>
              <a:t>Subsidenční inverze</a:t>
            </a:r>
          </a:p>
          <a:p>
            <a:pPr eaLnBrk="1" hangingPunct="1"/>
            <a:endParaRPr lang="cs-CZ" altLang="cs-CZ" sz="1600" dirty="0">
              <a:latin typeface="Arial" panose="020B0604020202020204" pitchFamily="34" charset="0"/>
            </a:endParaRPr>
          </a:p>
          <a:p>
            <a:pPr eaLnBrk="1" hangingPunct="1"/>
            <a:r>
              <a:rPr lang="cs-CZ" altLang="cs-CZ" sz="2000" dirty="0">
                <a:solidFill>
                  <a:srgbClr val="0000FF"/>
                </a:solidFill>
                <a:latin typeface="Arial" panose="020B0604020202020204" pitchFamily="34" charset="0"/>
              </a:rPr>
              <a:t>Vzniká </a:t>
            </a:r>
            <a:r>
              <a:rPr lang="cs-CZ" altLang="cs-CZ" sz="2000" dirty="0">
                <a:latin typeface="Arial" panose="020B0604020202020204" pitchFamily="34" charset="0"/>
              </a:rPr>
              <a:t>vlivem sesedání (subsidence) stabilní vzduchové hmoty v oblastech vysokého tlaku vzduchu.</a:t>
            </a:r>
            <a:r>
              <a:rPr lang="cs-CZ" altLang="cs-CZ" sz="2000" dirty="0">
                <a:solidFill>
                  <a:srgbClr val="0000FF"/>
                </a:solidFill>
                <a:latin typeface="Arial" panose="020B0604020202020204" pitchFamily="34" charset="0"/>
              </a:rPr>
              <a:t> Subsidenční inverze jsou výškové, ale mohou postupně klesat až k zemskému povrchu, kde rychle zanikají.</a:t>
            </a:r>
            <a:endParaRPr lang="cs-CZ" altLang="cs-CZ" sz="2000" u="sng" dirty="0">
              <a:solidFill>
                <a:srgbClr val="0000FF"/>
              </a:solidFill>
              <a:latin typeface="Arial" panose="020B0604020202020204" pitchFamily="34" charset="0"/>
            </a:endParaRPr>
          </a:p>
          <a:p>
            <a:pPr eaLnBrk="1" hangingPunct="1"/>
            <a:endParaRPr lang="cs-CZ" altLang="cs-CZ" sz="1600" u="sng" dirty="0">
              <a:solidFill>
                <a:srgbClr val="0000FF"/>
              </a:solidFill>
              <a:latin typeface="Arial" panose="020B0604020202020204" pitchFamily="34" charset="0"/>
            </a:endParaRPr>
          </a:p>
          <a:p>
            <a:pPr eaLnBrk="1" hangingPunct="1"/>
            <a:r>
              <a:rPr lang="cs-CZ" altLang="cs-CZ" sz="2000" u="sng" dirty="0">
                <a:latin typeface="Arial" panose="020B0604020202020204" pitchFamily="34" charset="0"/>
              </a:rPr>
              <a:t>Turbulentní inverze</a:t>
            </a:r>
            <a:endParaRPr lang="cs-CZ" altLang="cs-CZ" sz="2000" dirty="0">
              <a:latin typeface="Arial" panose="020B0604020202020204" pitchFamily="34" charset="0"/>
            </a:endParaRPr>
          </a:p>
          <a:p>
            <a:pPr eaLnBrk="1" hangingPunct="1"/>
            <a:endParaRPr lang="cs-CZ" altLang="cs-CZ" sz="1400" dirty="0">
              <a:latin typeface="Arial" panose="020B0604020202020204" pitchFamily="34" charset="0"/>
            </a:endParaRPr>
          </a:p>
          <a:p>
            <a:pPr eaLnBrk="1" hangingPunct="1"/>
            <a:r>
              <a:rPr lang="cs-CZ" altLang="cs-CZ" sz="2000" dirty="0">
                <a:solidFill>
                  <a:srgbClr val="0000FF"/>
                </a:solidFill>
                <a:latin typeface="Arial" panose="020B0604020202020204" pitchFamily="34" charset="0"/>
              </a:rPr>
              <a:t>Nepříliš mohutná výšková inverze </a:t>
            </a:r>
            <a:r>
              <a:rPr lang="cs-CZ" altLang="cs-CZ" sz="2000" dirty="0">
                <a:latin typeface="Arial" panose="020B0604020202020204" pitchFamily="34" charset="0"/>
              </a:rPr>
              <a:t>vznikající při mírně stabilním zvrstvení v důsledku intenzivního turbulentního promíchávání vzduchové vrstvy nad zemským povrchem </a:t>
            </a:r>
            <a:r>
              <a:rPr lang="cs-CZ" altLang="cs-CZ" sz="2000" dirty="0">
                <a:solidFill>
                  <a:srgbClr val="0000FF"/>
                </a:solidFill>
                <a:latin typeface="Arial" panose="020B0604020202020204" pitchFamily="34" charset="0"/>
              </a:rPr>
              <a:t>(zpravidla do výše několika set metrů) např. z mechanických příčin (tj. v souvislosti s třením o drsný povrch).  V této vrstvě se tedy následně vytvoří přibližně indiferentní zvrstvení, čímž vznikne mezi touto vrstvou a nepromíchaným vzduchem nad ní (s mírně stabilním zvrstvením) přechodová inverzní vrstva.</a:t>
            </a:r>
          </a:p>
          <a:p>
            <a:pPr eaLnBrk="1" hangingPunct="1"/>
            <a:r>
              <a:rPr lang="cs-CZ" altLang="cs-CZ" sz="2400" dirty="0">
                <a:latin typeface="Arial" panose="020B0604020202020204" pitchFamily="34" charset="0"/>
              </a:rPr>
              <a:t>Příčiny vzniku teplotních inverzí v MVA se mohou kombinovat, resp. uplatňovat současně.</a:t>
            </a:r>
            <a:endParaRPr lang="en-GB" altLang="cs-CZ" sz="2400" dirty="0">
              <a:latin typeface="Arial" panose="020B0604020202020204" pitchFamily="34" charset="0"/>
            </a:endParaRPr>
          </a:p>
        </p:txBody>
      </p:sp>
      <p:sp>
        <p:nvSpPr>
          <p:cNvPr id="111619" name="Text Box 2">
            <a:extLst>
              <a:ext uri="{FF2B5EF4-FFF2-40B4-BE49-F238E27FC236}">
                <a16:creationId xmlns:a16="http://schemas.microsoft.com/office/drawing/2014/main" id="{71C3704C-70EE-422F-B1B0-C4CF27EA3346}"/>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Teplotní inverze</a:t>
            </a:r>
          </a:p>
        </p:txBody>
      </p:sp>
    </p:spTree>
    <p:extLst>
      <p:ext uri="{BB962C8B-B14F-4D97-AF65-F5344CB8AC3E}">
        <p14:creationId xmlns:p14="http://schemas.microsoft.com/office/powerpoint/2010/main" val="42530029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a:extLst>
              <a:ext uri="{FF2B5EF4-FFF2-40B4-BE49-F238E27FC236}">
                <a16:creationId xmlns:a16="http://schemas.microsoft.com/office/drawing/2014/main" id="{55E66365-D50C-4006-8FD1-000E03BD7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4763"/>
            <a:ext cx="4537075" cy="68627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2883" name="Text Box 10">
            <a:extLst>
              <a:ext uri="{FF2B5EF4-FFF2-40B4-BE49-F238E27FC236}">
                <a16:creationId xmlns:a16="http://schemas.microsoft.com/office/drawing/2014/main" id="{10474883-C694-4ACB-9A49-446BACE252D6}"/>
              </a:ext>
            </a:extLst>
          </p:cNvPr>
          <p:cNvSpPr txBox="1">
            <a:spLocks noChangeArrowheads="1"/>
          </p:cNvSpPr>
          <p:nvPr/>
        </p:nvSpPr>
        <p:spPr bwMode="auto">
          <a:xfrm>
            <a:off x="6096000" y="0"/>
            <a:ext cx="43561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spcBef>
                <a:spcPct val="50000"/>
              </a:spcBef>
            </a:pPr>
            <a:r>
              <a:rPr kumimoji="0" lang="cs-CZ" altLang="cs-CZ" sz="2800" dirty="0">
                <a:latin typeface="Arial" panose="020B0604020202020204" pitchFamily="34" charset="0"/>
              </a:rPr>
              <a:t>Změny teploty vzduchu s výškou, teplotní gradienty</a:t>
            </a:r>
            <a:endParaRPr kumimoji="0" lang="cs-CZ" altLang="cs-CZ" sz="2800" b="0" dirty="0">
              <a:latin typeface="Arial" panose="020B0604020202020204" pitchFamily="34" charset="0"/>
            </a:endParaRPr>
          </a:p>
        </p:txBody>
      </p:sp>
    </p:spTree>
    <p:extLst>
      <p:ext uri="{BB962C8B-B14F-4D97-AF65-F5344CB8AC3E}">
        <p14:creationId xmlns:p14="http://schemas.microsoft.com/office/powerpoint/2010/main" val="42169892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115557-5D48-4894-8ADD-044B3110327C}"/>
              </a:ext>
            </a:extLst>
          </p:cNvPr>
          <p:cNvSpPr>
            <a:spLocks noGrp="1"/>
          </p:cNvSpPr>
          <p:nvPr>
            <p:ph type="title"/>
          </p:nvPr>
        </p:nvSpPr>
        <p:spPr>
          <a:xfrm>
            <a:off x="609600" y="274638"/>
            <a:ext cx="10972800" cy="1143000"/>
          </a:xfrm>
        </p:spPr>
        <p:txBody>
          <a:bodyPr anchor="t">
            <a:normAutofit/>
          </a:bodyPr>
          <a:lstStyle/>
          <a:p>
            <a:r>
              <a:rPr lang="en-US" dirty="0" err="1"/>
              <a:t>Teplotn</a:t>
            </a:r>
            <a:r>
              <a:rPr lang="sk-SK" dirty="0"/>
              <a:t>í inverze nad Brnem 31.12.2020</a:t>
            </a:r>
            <a:endParaRPr lang="en-US" dirty="0"/>
          </a:p>
        </p:txBody>
      </p:sp>
      <p:pic>
        <p:nvPicPr>
          <p:cNvPr id="5" name="Picture 4" descr="A landscape with trees and a city in the background&#10;&#10;Description automatically generated with low confidence">
            <a:extLst>
              <a:ext uri="{FF2B5EF4-FFF2-40B4-BE49-F238E27FC236}">
                <a16:creationId xmlns:a16="http://schemas.microsoft.com/office/drawing/2014/main" id="{8137BCE2-E553-45F8-90F3-094AD3FBD437}"/>
              </a:ext>
            </a:extLst>
          </p:cNvPr>
          <p:cNvPicPr>
            <a:picLocks noChangeAspect="1"/>
          </p:cNvPicPr>
          <p:nvPr/>
        </p:nvPicPr>
        <p:blipFill rotWithShape="1">
          <a:blip r:embed="rId3"/>
          <a:srcRect t="8340"/>
          <a:stretch/>
        </p:blipFill>
        <p:spPr>
          <a:xfrm>
            <a:off x="609600" y="1600201"/>
            <a:ext cx="10972800" cy="4525963"/>
          </a:xfrm>
          <a:prstGeom prst="rect">
            <a:avLst/>
          </a:prstGeom>
          <a:noFill/>
        </p:spPr>
      </p:pic>
      <p:sp>
        <p:nvSpPr>
          <p:cNvPr id="3" name="Slide Number Placeholder 2" hidden="1">
            <a:extLst>
              <a:ext uri="{FF2B5EF4-FFF2-40B4-BE49-F238E27FC236}">
                <a16:creationId xmlns:a16="http://schemas.microsoft.com/office/drawing/2014/main" id="{CF50C573-C0DE-4342-9EB8-559B77CB7B5B}"/>
              </a:ext>
            </a:extLst>
          </p:cNvPr>
          <p:cNvSpPr>
            <a:spLocks noGrp="1"/>
          </p:cNvSpPr>
          <p:nvPr>
            <p:ph type="sldNum" sz="quarter" idx="4294967295"/>
          </p:nvPr>
        </p:nvSpPr>
        <p:spPr>
          <a:xfrm>
            <a:off x="414000" y="6228000"/>
            <a:ext cx="252000" cy="252000"/>
          </a:xfrm>
        </p:spPr>
        <p:txBody>
          <a:bodyPr/>
          <a:lstStyle/>
          <a:p>
            <a:pPr>
              <a:spcAft>
                <a:spcPts val="600"/>
              </a:spcAft>
            </a:pPr>
            <a:fld id="{D6D6C118-631F-4A80-9886-907009361577}" type="slidenum">
              <a:rPr lang="cs-CZ" altLang="cs-CZ" smtClean="0"/>
              <a:pPr>
                <a:spcAft>
                  <a:spcPts val="600"/>
                </a:spcAft>
              </a:pPr>
              <a:t>87</a:t>
            </a:fld>
            <a:endParaRPr lang="cs-CZ" altLang="cs-CZ"/>
          </a:p>
        </p:txBody>
      </p:sp>
    </p:spTree>
    <p:extLst>
      <p:ext uri="{BB962C8B-B14F-4D97-AF65-F5344CB8AC3E}">
        <p14:creationId xmlns:p14="http://schemas.microsoft.com/office/powerpoint/2010/main" val="708109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a:extLst>
              <a:ext uri="{FF2B5EF4-FFF2-40B4-BE49-F238E27FC236}">
                <a16:creationId xmlns:a16="http://schemas.microsoft.com/office/drawing/2014/main" id="{F3476CB5-A760-426D-B222-199448FDB0DD}"/>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tretch>
            <a:fillRect/>
          </a:stretch>
        </p:blipFill>
        <p:spPr bwMode="auto">
          <a:xfrm>
            <a:off x="2645764" y="694288"/>
            <a:ext cx="6900472" cy="5469424"/>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81251" name="Text Box 3">
            <a:extLst>
              <a:ext uri="{FF2B5EF4-FFF2-40B4-BE49-F238E27FC236}">
                <a16:creationId xmlns:a16="http://schemas.microsoft.com/office/drawing/2014/main" id="{55DD8954-55B3-4326-8452-30E9FA64A00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Koncentrace polutantů v přízemní vrstvě</a:t>
            </a:r>
          </a:p>
        </p:txBody>
      </p:sp>
    </p:spTree>
    <p:extLst>
      <p:ext uri="{BB962C8B-B14F-4D97-AF65-F5344CB8AC3E}">
        <p14:creationId xmlns:p14="http://schemas.microsoft.com/office/powerpoint/2010/main" val="4028574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a:extLst>
              <a:ext uri="{FF2B5EF4-FFF2-40B4-BE49-F238E27FC236}">
                <a16:creationId xmlns:a16="http://schemas.microsoft.com/office/drawing/2014/main" id="{356894F2-F37C-4220-97FC-72F1DE25DAFD}"/>
              </a:ext>
            </a:extLst>
          </p:cNvPr>
          <p:cNvSpPr txBox="1">
            <a:spLocks noChangeArrowheads="1"/>
          </p:cNvSpPr>
          <p:nvPr/>
        </p:nvSpPr>
        <p:spPr bwMode="auto">
          <a:xfrm>
            <a:off x="1703388" y="908051"/>
            <a:ext cx="8348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Makrokomponenty:</a:t>
            </a:r>
            <a:r>
              <a:rPr kumimoji="0" lang="cs-CZ" altLang="cs-CZ" sz="2400" dirty="0">
                <a:solidFill>
                  <a:srgbClr val="0000FF"/>
                </a:solidFill>
                <a:latin typeface="Arial" panose="020B0604020202020204" pitchFamily="34" charset="0"/>
              </a:rPr>
              <a:t> </a:t>
            </a:r>
          </a:p>
          <a:p>
            <a:pPr eaLnBrk="1" hangingPunct="1"/>
            <a:r>
              <a:rPr kumimoji="0" lang="cs-CZ" altLang="cs-CZ" sz="2400" dirty="0">
                <a:solidFill>
                  <a:srgbClr val="0000FF"/>
                </a:solidFill>
                <a:latin typeface="Arial" panose="020B0604020202020204" pitchFamily="34" charset="0"/>
              </a:rPr>
              <a:t>N</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(78,09 %)</a:t>
            </a:r>
            <a:r>
              <a:rPr kumimoji="0" lang="en-US" altLang="cs-CZ" sz="2400" dirty="0">
                <a:solidFill>
                  <a:srgbClr val="0000FF"/>
                </a:solidFill>
                <a:latin typeface="Arial" panose="020B0604020202020204" pitchFamily="34" charset="0"/>
              </a:rPr>
              <a:t>; O</a:t>
            </a:r>
            <a:r>
              <a:rPr kumimoji="0" lang="en-US" altLang="cs-CZ" sz="2400" baseline="-25000" dirty="0">
                <a:solidFill>
                  <a:srgbClr val="0000FF"/>
                </a:solidFill>
                <a:latin typeface="Arial" panose="020B0604020202020204" pitchFamily="34" charset="0"/>
              </a:rPr>
              <a:t>2</a:t>
            </a:r>
            <a:r>
              <a:rPr kumimoji="0" lang="en-US" altLang="cs-CZ" sz="2400" dirty="0">
                <a:solidFill>
                  <a:srgbClr val="0000FF"/>
                </a:solidFill>
                <a:latin typeface="Arial" panose="020B0604020202020204" pitchFamily="34" charset="0"/>
              </a:rPr>
              <a:t> </a:t>
            </a:r>
            <a:r>
              <a:rPr kumimoji="0" lang="cs-CZ" altLang="cs-CZ" sz="2400" dirty="0">
                <a:solidFill>
                  <a:srgbClr val="0000FF"/>
                </a:solidFill>
                <a:latin typeface="Arial" panose="020B0604020202020204" pitchFamily="34" charset="0"/>
              </a:rPr>
              <a:t>(20,94 %); Ar (0,93 %) = 99,96 %</a:t>
            </a:r>
          </a:p>
        </p:txBody>
      </p:sp>
      <p:graphicFrame>
        <p:nvGraphicFramePr>
          <p:cNvPr id="14339" name="Object 5">
            <a:extLst>
              <a:ext uri="{FF2B5EF4-FFF2-40B4-BE49-F238E27FC236}">
                <a16:creationId xmlns:a16="http://schemas.microsoft.com/office/drawing/2014/main" id="{CF1CC0E5-2019-4079-B4BE-7949B8007EFB}"/>
              </a:ext>
            </a:extLst>
          </p:cNvPr>
          <p:cNvGraphicFramePr>
            <a:graphicFrameLocks noChangeAspect="1"/>
          </p:cNvGraphicFramePr>
          <p:nvPr>
            <p:extLst>
              <p:ext uri="{D42A27DB-BD31-4B8C-83A1-F6EECF244321}">
                <p14:modId xmlns:p14="http://schemas.microsoft.com/office/powerpoint/2010/main" val="1822691572"/>
              </p:ext>
            </p:extLst>
          </p:nvPr>
        </p:nvGraphicFramePr>
        <p:xfrm>
          <a:off x="7407275" y="1698626"/>
          <a:ext cx="3276600" cy="2074863"/>
        </p:xfrm>
        <a:graphic>
          <a:graphicData uri="http://schemas.openxmlformats.org/presentationml/2006/ole">
            <mc:AlternateContent xmlns:mc="http://schemas.openxmlformats.org/markup-compatibility/2006">
              <mc:Choice xmlns:v="urn:schemas-microsoft-com:vml" Requires="v">
                <p:oleObj name="Photo Editor Photo" r:id="rId3" imgW="5144218" imgH="3428571" progId="MSPhotoEd.3">
                  <p:embed/>
                </p:oleObj>
              </mc:Choice>
              <mc:Fallback>
                <p:oleObj name="Photo Editor Photo" r:id="rId3" imgW="5144218" imgH="3428571" progId="MSPhotoEd.3">
                  <p:embed/>
                  <p:pic>
                    <p:nvPicPr>
                      <p:cNvPr id="14339" name="Object 5">
                        <a:extLst>
                          <a:ext uri="{FF2B5EF4-FFF2-40B4-BE49-F238E27FC236}">
                            <a16:creationId xmlns:a16="http://schemas.microsoft.com/office/drawing/2014/main" id="{CF1CC0E5-2019-4079-B4BE-7949B8007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7275" y="1698626"/>
                        <a:ext cx="3276600" cy="2074863"/>
                      </a:xfrm>
                      <a:prstGeom prst="rect">
                        <a:avLst/>
                      </a:prstGeom>
                      <a:noFill/>
                      <a:ln w="9525">
                        <a:noFill/>
                        <a:miter lim="800000"/>
                        <a:headEnd/>
                        <a:tailEnd/>
                      </a:ln>
                      <a:effectLst/>
                    </p:spPr>
                  </p:pic>
                </p:oleObj>
              </mc:Fallback>
            </mc:AlternateContent>
          </a:graphicData>
        </a:graphic>
      </p:graphicFrame>
      <p:sp>
        <p:nvSpPr>
          <p:cNvPr id="14340" name="Text Box 12">
            <a:extLst>
              <a:ext uri="{FF2B5EF4-FFF2-40B4-BE49-F238E27FC236}">
                <a16:creationId xmlns:a16="http://schemas.microsoft.com/office/drawing/2014/main" id="{CA68B369-C999-47C6-9255-3896ED6BE01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chemické složení</a:t>
            </a:r>
          </a:p>
        </p:txBody>
      </p:sp>
      <p:graphicFrame>
        <p:nvGraphicFramePr>
          <p:cNvPr id="6" name="Tabulka 5">
            <a:extLst>
              <a:ext uri="{FF2B5EF4-FFF2-40B4-BE49-F238E27FC236}">
                <a16:creationId xmlns:a16="http://schemas.microsoft.com/office/drawing/2014/main" id="{2412C284-0815-4E54-905C-53408AC28F12}"/>
              </a:ext>
            </a:extLst>
          </p:cNvPr>
          <p:cNvGraphicFramePr>
            <a:graphicFrameLocks noGrp="1"/>
          </p:cNvGraphicFramePr>
          <p:nvPr>
            <p:extLst>
              <p:ext uri="{D42A27DB-BD31-4B8C-83A1-F6EECF244321}">
                <p14:modId xmlns:p14="http://schemas.microsoft.com/office/powerpoint/2010/main" val="827747370"/>
              </p:ext>
            </p:extLst>
          </p:nvPr>
        </p:nvGraphicFramePr>
        <p:xfrm>
          <a:off x="1415256" y="2178049"/>
          <a:ext cx="4462463" cy="3771900"/>
        </p:xfrm>
        <a:graphic>
          <a:graphicData uri="http://schemas.openxmlformats.org/drawingml/2006/table">
            <a:tbl>
              <a:tblPr firstRow="1">
                <a:tableStyleId>{69012ECD-51FC-41F1-AA8D-1B2483CD663E}</a:tableStyleId>
              </a:tblPr>
              <a:tblGrid>
                <a:gridCol w="2385171">
                  <a:extLst>
                    <a:ext uri="{9D8B030D-6E8A-4147-A177-3AD203B41FA5}">
                      <a16:colId xmlns:a16="http://schemas.microsoft.com/office/drawing/2014/main" val="20000"/>
                    </a:ext>
                  </a:extLst>
                </a:gridCol>
                <a:gridCol w="2077292">
                  <a:extLst>
                    <a:ext uri="{9D8B030D-6E8A-4147-A177-3AD203B41FA5}">
                      <a16:colId xmlns:a16="http://schemas.microsoft.com/office/drawing/2014/main" val="20001"/>
                    </a:ext>
                  </a:extLst>
                </a:gridCol>
              </a:tblGrid>
              <a:tr h="210905">
                <a:tc>
                  <a:txBody>
                    <a:bodyPr/>
                    <a:lstStyle/>
                    <a:p>
                      <a:pPr algn="ctr" fontAlgn="b"/>
                      <a:r>
                        <a:rPr lang="cs-CZ" sz="2000" b="1" u="none" strike="noStrike" dirty="0">
                          <a:solidFill>
                            <a:srgbClr val="FF0000"/>
                          </a:solidFill>
                          <a:effectLst/>
                          <a:latin typeface="Arial" panose="020B0604020202020204" pitchFamily="34" charset="0"/>
                        </a:rPr>
                        <a:t>Látka</a:t>
                      </a:r>
                      <a:endParaRPr lang="cs-CZ" sz="2000" b="1" i="0" u="none" strike="noStrike" dirty="0">
                        <a:solidFill>
                          <a:srgbClr val="FF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FF0000"/>
                          </a:solidFill>
                          <a:effectLst/>
                          <a:latin typeface="Arial" panose="020B0604020202020204" pitchFamily="34" charset="0"/>
                        </a:rPr>
                        <a:t>%</a:t>
                      </a:r>
                      <a:endParaRPr lang="cs-CZ" sz="2000" b="1" i="0" u="none" strike="noStrike" dirty="0">
                        <a:solidFill>
                          <a:srgbClr val="FF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l" fontAlgn="b"/>
                      <a:r>
                        <a:rPr lang="cs-CZ" sz="2000" b="1" u="none" strike="noStrike" dirty="0">
                          <a:solidFill>
                            <a:srgbClr val="0000FF"/>
                          </a:solidFill>
                          <a:effectLst/>
                          <a:latin typeface="Arial" panose="020B0604020202020204" pitchFamily="34" charset="0"/>
                        </a:rPr>
                        <a:t>Dusík (N</a:t>
                      </a:r>
                      <a:r>
                        <a:rPr lang="cs-CZ" sz="2000" b="1" u="none" strike="noStrike" baseline="-25000" dirty="0">
                          <a:solidFill>
                            <a:srgbClr val="0000FF"/>
                          </a:solidFill>
                          <a:effectLst/>
                          <a:latin typeface="Arial" panose="020B0604020202020204" pitchFamily="34" charset="0"/>
                        </a:rPr>
                        <a:t>2</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78.08</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cs-CZ" sz="2000" b="1" u="none" strike="noStrike" dirty="0">
                          <a:solidFill>
                            <a:srgbClr val="0000FF"/>
                          </a:solidFill>
                          <a:effectLst/>
                          <a:latin typeface="Arial" panose="020B0604020202020204" pitchFamily="34" charset="0"/>
                        </a:rPr>
                        <a:t>Kyslík (O</a:t>
                      </a:r>
                      <a:r>
                        <a:rPr lang="cs-CZ" sz="2000" b="1" u="none" strike="noStrike" baseline="-25000" dirty="0">
                          <a:solidFill>
                            <a:srgbClr val="0000FF"/>
                          </a:solidFill>
                          <a:effectLst/>
                          <a:latin typeface="Arial" panose="020B0604020202020204" pitchFamily="34" charset="0"/>
                        </a:rPr>
                        <a:t>2</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20.95</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cs-CZ" sz="2000" b="1" u="none" strike="noStrike" dirty="0">
                          <a:solidFill>
                            <a:srgbClr val="0000FF"/>
                          </a:solidFill>
                          <a:effectLst/>
                          <a:latin typeface="Arial" panose="020B0604020202020204" pitchFamily="34" charset="0"/>
                        </a:rPr>
                        <a:t>Argon (Ar)</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0.93</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8226">
                <a:tc>
                  <a:txBody>
                    <a:bodyPr/>
                    <a:lstStyle/>
                    <a:p>
                      <a:pPr algn="l" fontAlgn="b"/>
                      <a:r>
                        <a:rPr lang="cs-CZ" sz="2000" b="1" u="none" strike="noStrike" dirty="0">
                          <a:solidFill>
                            <a:srgbClr val="0000FF"/>
                          </a:solidFill>
                          <a:effectLst/>
                          <a:latin typeface="Arial" panose="020B0604020202020204" pitchFamily="34" charset="0"/>
                        </a:rPr>
                        <a:t>Oxid uhličitý (CO</a:t>
                      </a:r>
                      <a:r>
                        <a:rPr lang="cs-CZ" sz="2000" b="1" u="none" strike="noStrike" baseline="-25000" dirty="0">
                          <a:solidFill>
                            <a:srgbClr val="0000FF"/>
                          </a:solidFill>
                          <a:effectLst/>
                          <a:latin typeface="Arial" panose="020B0604020202020204" pitchFamily="34" charset="0"/>
                        </a:rPr>
                        <a:t>2</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0.03</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b"/>
                      <a:r>
                        <a:rPr lang="cs-CZ" sz="2000" b="1" u="none" strike="noStrike" dirty="0">
                          <a:solidFill>
                            <a:srgbClr val="0000FF"/>
                          </a:solidFill>
                          <a:effectLst/>
                          <a:latin typeface="Arial" panose="020B0604020202020204" pitchFamily="34" charset="0"/>
                        </a:rPr>
                        <a:t>Neon (Ne)</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18.18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b"/>
                      <a:r>
                        <a:rPr lang="cs-CZ" sz="2000" b="1" u="none" strike="noStrike" dirty="0">
                          <a:solidFill>
                            <a:srgbClr val="0000FF"/>
                          </a:solidFill>
                          <a:effectLst/>
                          <a:latin typeface="Arial" panose="020B0604020202020204" pitchFamily="34" charset="0"/>
                        </a:rPr>
                        <a:t>Helium (He)</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5.25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l" fontAlgn="b"/>
                      <a:r>
                        <a:rPr lang="cs-CZ" sz="2000" b="1" u="none" strike="noStrike" dirty="0">
                          <a:solidFill>
                            <a:srgbClr val="0000FF"/>
                          </a:solidFill>
                          <a:effectLst/>
                          <a:latin typeface="Arial" panose="020B0604020202020204" pitchFamily="34" charset="0"/>
                        </a:rPr>
                        <a:t>Metan (CH</a:t>
                      </a:r>
                      <a:r>
                        <a:rPr lang="cs-CZ" sz="2000" b="1" u="none" strike="noStrike" baseline="-25000" dirty="0">
                          <a:solidFill>
                            <a:srgbClr val="0000FF"/>
                          </a:solidFill>
                          <a:effectLst/>
                          <a:latin typeface="Arial" panose="020B0604020202020204" pitchFamily="34" charset="0"/>
                        </a:rPr>
                        <a:t>4</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2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l" fontAlgn="b"/>
                      <a:r>
                        <a:rPr lang="cs-CZ" sz="2000" b="1" u="none" strike="noStrike" dirty="0">
                          <a:solidFill>
                            <a:srgbClr val="0000FF"/>
                          </a:solidFill>
                          <a:effectLst/>
                          <a:latin typeface="Arial" panose="020B0604020202020204" pitchFamily="34" charset="0"/>
                        </a:rPr>
                        <a:t>Krypton (Kr)</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1.14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l" fontAlgn="b"/>
                      <a:r>
                        <a:rPr lang="cs-CZ" sz="2000" b="1" u="none" strike="noStrike" dirty="0">
                          <a:solidFill>
                            <a:srgbClr val="0000FF"/>
                          </a:solidFill>
                          <a:effectLst/>
                          <a:latin typeface="Arial" panose="020B0604020202020204" pitchFamily="34" charset="0"/>
                        </a:rPr>
                        <a:t>Oxid dusný (N</a:t>
                      </a:r>
                      <a:r>
                        <a:rPr lang="cs-CZ" sz="2000" b="1" u="none" strike="noStrike" baseline="-25000" dirty="0">
                          <a:solidFill>
                            <a:srgbClr val="0000FF"/>
                          </a:solidFill>
                          <a:effectLst/>
                          <a:latin typeface="Arial" panose="020B0604020202020204" pitchFamily="34" charset="0"/>
                        </a:rPr>
                        <a:t>2</a:t>
                      </a:r>
                      <a:r>
                        <a:rPr lang="cs-CZ" sz="2000" b="1" u="none" strike="noStrike" dirty="0">
                          <a:solidFill>
                            <a:srgbClr val="0000FF"/>
                          </a:solidFill>
                          <a:effectLst/>
                          <a:latin typeface="Arial" panose="020B0604020202020204" pitchFamily="34" charset="0"/>
                        </a:rPr>
                        <a:t>O)</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0.5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l" fontAlgn="b"/>
                      <a:r>
                        <a:rPr lang="cs-CZ" sz="2000" b="1" u="none" strike="noStrike" dirty="0">
                          <a:solidFill>
                            <a:srgbClr val="0000FF"/>
                          </a:solidFill>
                          <a:effectLst/>
                          <a:latin typeface="Arial" panose="020B0604020202020204" pitchFamily="34" charset="0"/>
                        </a:rPr>
                        <a:t>Vodík (H</a:t>
                      </a:r>
                      <a:r>
                        <a:rPr lang="cs-CZ" sz="2000" b="1" u="none" strike="noStrike" baseline="-25000" dirty="0">
                          <a:solidFill>
                            <a:srgbClr val="0000FF"/>
                          </a:solidFill>
                          <a:effectLst/>
                          <a:latin typeface="Arial" panose="020B0604020202020204" pitchFamily="34" charset="0"/>
                        </a:rPr>
                        <a:t>2</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0.5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l" fontAlgn="b"/>
                      <a:r>
                        <a:rPr lang="cs-CZ" sz="2000" b="1" u="none" strike="noStrike" dirty="0">
                          <a:solidFill>
                            <a:srgbClr val="0000FF"/>
                          </a:solidFill>
                          <a:effectLst/>
                          <a:latin typeface="Arial" panose="020B0604020202020204" pitchFamily="34" charset="0"/>
                        </a:rPr>
                        <a:t>Xenon (</a:t>
                      </a:r>
                      <a:r>
                        <a:rPr lang="cs-CZ" sz="2000" b="1" u="none" strike="noStrike" dirty="0" err="1">
                          <a:solidFill>
                            <a:srgbClr val="0000FF"/>
                          </a:solidFill>
                          <a:effectLst/>
                          <a:latin typeface="Arial" panose="020B0604020202020204" pitchFamily="34" charset="0"/>
                        </a:rPr>
                        <a:t>Xe</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0.087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pic>
        <p:nvPicPr>
          <p:cNvPr id="7" name="Picture 3">
            <a:extLst>
              <a:ext uri="{FF2B5EF4-FFF2-40B4-BE49-F238E27FC236}">
                <a16:creationId xmlns:a16="http://schemas.microsoft.com/office/drawing/2014/main" id="{C5A5EDE7-43B7-4A43-A7F2-8C8846BE87E3}"/>
              </a:ext>
            </a:extLst>
          </p:cNvPr>
          <p:cNvPicPr>
            <a:picLocks noChangeAspect="1" noChangeArrowheads="1"/>
          </p:cNvPicPr>
          <p:nvPr/>
        </p:nvPicPr>
        <p:blipFill>
          <a:blip r:embed="rId5"/>
          <a:srcRect/>
          <a:stretch>
            <a:fillRect/>
          </a:stretch>
        </p:blipFill>
        <p:spPr bwMode="auto">
          <a:xfrm>
            <a:off x="6026151" y="3767139"/>
            <a:ext cx="4462463" cy="3082925"/>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92360"/>
      </p:ext>
    </p:extLst>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E53B5AE4822A745BE2CAFCD6BC9AABF" ma:contentTypeVersion="4" ma:contentTypeDescription="Vytvoří nový dokument" ma:contentTypeScope="" ma:versionID="294450784c2f221dffb7eb77fb15140f">
  <xsd:schema xmlns:xsd="http://www.w3.org/2001/XMLSchema" xmlns:xs="http://www.w3.org/2001/XMLSchema" xmlns:p="http://schemas.microsoft.com/office/2006/metadata/properties" xmlns:ns2="0f16c7bc-751b-460a-a88d-f59477d76b1e" xmlns:ns3="42df3d61-c06d-4712-b65c-4c7e10498220" targetNamespace="http://schemas.microsoft.com/office/2006/metadata/properties" ma:root="true" ma:fieldsID="8304bdaa3cc06e08986b6c795f786a23" ns2:_="" ns3:_="">
    <xsd:import namespace="0f16c7bc-751b-460a-a88d-f59477d76b1e"/>
    <xsd:import namespace="42df3d61-c06d-4712-b65c-4c7e104982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6c7bc-751b-460a-a88d-f59477d76b1e"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f3d61-c06d-4712-b65c-4c7e104982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9FB07E-BFD9-4E5A-A866-34560F5DB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6c7bc-751b-460a-a88d-f59477d76b1e"/>
    <ds:schemaRef ds:uri="42df3d61-c06d-4712-b65c-4c7e104982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000384-5341-4172-8646-F2B321D78144}">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42df3d61-c06d-4712-b65c-4c7e10498220"/>
    <ds:schemaRef ds:uri="http://purl.org/dc/elements/1.1/"/>
    <ds:schemaRef ds:uri="http://www.w3.org/XML/1998/namespace"/>
    <ds:schemaRef ds:uri="http://schemas.microsoft.com/office/infopath/2007/PartnerControls"/>
    <ds:schemaRef ds:uri="0f16c7bc-751b-460a-a88d-f59477d76b1e"/>
    <ds:schemaRef ds:uri="http://purl.org/dc/terms/"/>
  </ds:schemaRefs>
</ds:datastoreItem>
</file>

<file path=customXml/itemProps3.xml><?xml version="1.0" encoding="utf-8"?>
<ds:datastoreItem xmlns:ds="http://schemas.openxmlformats.org/officeDocument/2006/customXml" ds:itemID="{08998353-BD0B-4BA5-96AB-9CA8C9EEB6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9450</Words>
  <Application>Microsoft Office PowerPoint</Application>
  <PresentationFormat>Widescreen</PresentationFormat>
  <Paragraphs>760</Paragraphs>
  <Slides>88</Slides>
  <Notes>79</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2</vt:i4>
      </vt:variant>
      <vt:variant>
        <vt:lpstr>Slide Titles</vt:lpstr>
      </vt:variant>
      <vt:variant>
        <vt:i4>88</vt:i4>
      </vt:variant>
    </vt:vector>
  </HeadingPairs>
  <TitlesOfParts>
    <vt:vector size="102" baseType="lpstr">
      <vt:lpstr>Arial</vt:lpstr>
      <vt:lpstr>Arial</vt:lpstr>
      <vt:lpstr>Arial Narrow</vt:lpstr>
      <vt:lpstr>Monotype Sorts</vt:lpstr>
      <vt:lpstr>Symbol</vt:lpstr>
      <vt:lpstr>Tahoma</vt:lpstr>
      <vt:lpstr>Times New Roman</vt:lpstr>
      <vt:lpstr>Wingdings</vt:lpstr>
      <vt:lpstr>Presentation_MU_EN</vt:lpstr>
      <vt:lpstr>1_Általános (sz)</vt:lpstr>
      <vt:lpstr>1_Általános (sz)</vt:lpstr>
      <vt:lpstr>1_Általános (sz)</vt:lpstr>
      <vt:lpstr>obrázek</vt:lpstr>
      <vt:lpstr>Photo Editor Photo</vt:lpstr>
      <vt:lpstr>Atmosféra –  vlastnosti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ATMOSFÉRICKÝ PŘENOS HMOTY, METEOROLOGIE A POČASÍ</vt:lpstr>
      <vt:lpstr>PowerPoint Presentation</vt:lpstr>
      <vt:lpstr>PowerPoint Presentation</vt:lpstr>
      <vt:lpstr>PowerPoint Presentation</vt:lpstr>
      <vt:lpstr>PowerPoint Presentation</vt:lpstr>
      <vt:lpstr>Pohyb vzdušných mas</vt:lpstr>
      <vt:lpstr>PowerPoint Presentation</vt:lpstr>
      <vt:lpstr>PowerPoint Presentation</vt:lpstr>
      <vt:lpstr>PowerPoint Presentation</vt:lpstr>
      <vt:lpstr>PowerPoint Presentation</vt:lpstr>
      <vt:lpstr>PowerPoint Presentation</vt:lpstr>
      <vt:lpstr>Horizontální pohyb vzdušních mas - vítr</vt:lpstr>
      <vt:lpstr>Topografické vlivy na proudění vzduchu</vt:lpstr>
      <vt:lpstr>PowerPoint Presentation</vt:lpstr>
      <vt:lpstr>Proudění v atmosféře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Fronty a bouřky</vt:lpstr>
      <vt:lpstr>Cyklóny</vt:lpstr>
      <vt:lpstr>PowerPoint Presentation</vt:lpstr>
      <vt:lpstr>PowerPoint Presentation</vt:lpstr>
      <vt:lpstr>PowerPoint Presentation</vt:lpstr>
      <vt:lpstr>PowerPoint Presentation</vt:lpstr>
      <vt:lpstr>Voda v atmosféře</vt:lpstr>
      <vt:lpstr>PowerPoint Presentation</vt:lpstr>
      <vt:lpstr>PowerPoint Presentation</vt:lpstr>
      <vt:lpstr>PowerPoint Presentation</vt:lpstr>
      <vt:lpstr>PowerPoint Presentation</vt:lpstr>
      <vt:lpstr>PowerPoint Presentation</vt:lpstr>
      <vt:lpstr>PowerPoint Presentation</vt:lpstr>
      <vt:lpstr>Oblaka a klima</vt:lpstr>
      <vt:lpstr>Intuitivní schéma oblačné chemie</vt:lpstr>
      <vt:lpstr>PowerPoint Presentation</vt:lpstr>
      <vt:lpstr>PowerPoint Presentation</vt:lpstr>
      <vt:lpstr>PowerPoint Presentation</vt:lpstr>
      <vt:lpstr>PowerPoint Presentation</vt:lpstr>
      <vt:lpstr>PowerPoint Presentation</vt:lpstr>
      <vt:lpstr>Teplotní inverze nad Brnem 31.12.2020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Atmosféra –  vlastnosti</dc:title>
  <dc:creator>Branislav Vrana</dc:creator>
  <cp:lastModifiedBy>Branislav Vrana</cp:lastModifiedBy>
  <cp:revision>2</cp:revision>
  <dcterms:created xsi:type="dcterms:W3CDTF">2021-01-10T10:09:30Z</dcterms:created>
  <dcterms:modified xsi:type="dcterms:W3CDTF">2021-01-10T13:06:00Z</dcterms:modified>
</cp:coreProperties>
</file>