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theme/theme12.xml" ContentType="application/vnd.openxmlformats-officedocument.theme+xml"/>
  <Override PartName="/ppt/slideLayouts/slideLayout33.xml" ContentType="application/vnd.openxmlformats-officedocument.presentationml.slideLayout+xml"/>
  <Override PartName="/ppt/theme/theme13.xml" ContentType="application/vnd.openxmlformats-officedocument.theme+xml"/>
  <Override PartName="/ppt/slideLayouts/slideLayout34.xml" ContentType="application/vnd.openxmlformats-officedocument.presentationml.slideLayout+xml"/>
  <Override PartName="/ppt/theme/theme14.xml" ContentType="application/vnd.openxmlformats-officedocument.theme+xml"/>
  <Override PartName="/ppt/slideLayouts/slideLayout35.xml" ContentType="application/vnd.openxmlformats-officedocument.presentationml.slideLayout+xml"/>
  <Override PartName="/ppt/theme/theme15.xml" ContentType="application/vnd.openxmlformats-officedocument.theme+xml"/>
  <Override PartName="/ppt/slideLayouts/slideLayout3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 id="2147483707" r:id="rId8"/>
    <p:sldMasterId id="2147483708" r:id="rId9"/>
    <p:sldMasterId id="2147483709" r:id="rId10"/>
    <p:sldMasterId id="2147483713" r:id="rId11"/>
    <p:sldMasterId id="2147483715" r:id="rId12"/>
    <p:sldMasterId id="2147483717" r:id="rId13"/>
    <p:sldMasterId id="2147483719" r:id="rId14"/>
    <p:sldMasterId id="2147483721" r:id="rId15"/>
    <p:sldMasterId id="2147483723" r:id="rId16"/>
    <p:sldMasterId id="2147483725" r:id="rId17"/>
    <p:sldMasterId id="2147483727" r:id="rId18"/>
    <p:sldMasterId id="2147483729" r:id="rId19"/>
  </p:sldMasterIdLst>
  <p:notesMasterIdLst>
    <p:notesMasterId r:id="rId92"/>
  </p:notesMasterIdLst>
  <p:handoutMasterIdLst>
    <p:handoutMasterId r:id="rId93"/>
  </p:handoutMasterIdLst>
  <p:sldIdLst>
    <p:sldId id="256"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9" r:id="rId35"/>
    <p:sldId id="280" r:id="rId36"/>
    <p:sldId id="275" r:id="rId37"/>
    <p:sldId id="273" r:id="rId38"/>
    <p:sldId id="276" r:id="rId39"/>
    <p:sldId id="277" r:id="rId40"/>
    <p:sldId id="281" r:id="rId41"/>
    <p:sldId id="274" r:id="rId42"/>
    <p:sldId id="282" r:id="rId43"/>
    <p:sldId id="283" r:id="rId44"/>
    <p:sldId id="284" r:id="rId45"/>
    <p:sldId id="285" r:id="rId46"/>
    <p:sldId id="286" r:id="rId47"/>
    <p:sldId id="287" r:id="rId48"/>
    <p:sldId id="288" r:id="rId49"/>
    <p:sldId id="289" r:id="rId50"/>
    <p:sldId id="290" r:id="rId51"/>
    <p:sldId id="291"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4" r:id="rId83"/>
    <p:sldId id="325" r:id="rId84"/>
    <p:sldId id="326" r:id="rId85"/>
    <p:sldId id="327" r:id="rId86"/>
    <p:sldId id="328" r:id="rId87"/>
    <p:sldId id="329" r:id="rId88"/>
    <p:sldId id="330" r:id="rId89"/>
    <p:sldId id="331" r:id="rId90"/>
    <p:sldId id="332" r:id="rId9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orient="horz" pos="1275" userDrawn="1">
          <p15:clr>
            <a:srgbClr val="A4A3A4"/>
          </p15:clr>
        </p15:guide>
        <p15:guide id="3" orient="horz" pos="715" userDrawn="1">
          <p15:clr>
            <a:srgbClr val="A4A3A4"/>
          </p15:clr>
        </p15:guide>
        <p15:guide id="4" orient="horz" pos="2772" userDrawn="1">
          <p15:clr>
            <a:srgbClr val="A4A3A4"/>
          </p15:clr>
        </p15:guide>
        <p15:guide id="5" orient="horz" pos="3952" userDrawn="1">
          <p15:clr>
            <a:srgbClr val="A4A3A4"/>
          </p15:clr>
        </p15:guide>
        <p15:guide id="6" pos="370" userDrawn="1">
          <p15:clr>
            <a:srgbClr val="A4A3A4"/>
          </p15:clr>
        </p15:guide>
        <p15:guide id="7" pos="7224" userDrawn="1">
          <p15:clr>
            <a:srgbClr val="A4A3A4"/>
          </p15:clr>
        </p15:guide>
        <p15:guide id="8" pos="846" userDrawn="1">
          <p15:clr>
            <a:srgbClr val="A4A3A4"/>
          </p15:clr>
        </p15:guide>
        <p15:guide id="9" pos="3704"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CDA42-2FF9-4712-890E-BDA2D681C72B}" v="9" dt="2021-09-15T06:24:07.29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73643" autoAdjust="0"/>
  </p:normalViewPr>
  <p:slideViewPr>
    <p:cSldViewPr snapToGrid="0">
      <p:cViewPr varScale="1">
        <p:scale>
          <a:sx n="93" d="100"/>
          <a:sy n="93" d="100"/>
        </p:scale>
        <p:origin x="1458" y="90"/>
      </p:cViewPr>
      <p:guideLst>
        <p:guide orient="horz" pos="1094"/>
        <p:guide orient="horz" pos="1275"/>
        <p:guide orient="horz" pos="715"/>
        <p:guide orient="horz" pos="2772"/>
        <p:guide orient="horz" pos="3952"/>
        <p:guide pos="370"/>
        <p:guide pos="7224"/>
        <p:guide pos="846"/>
        <p:guide pos="3704"/>
        <p:guide pos="3953"/>
      </p:guideLst>
    </p:cSldViewPr>
  </p:slideViewPr>
  <p:outlineViewPr>
    <p:cViewPr>
      <p:scale>
        <a:sx n="33" d="100"/>
        <a:sy n="33" d="100"/>
      </p:scale>
      <p:origin x="0" y="-3444"/>
    </p:cViewPr>
  </p:outlin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viewProps" Target="view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handoutMaster" Target="handoutMasters/handoutMaster1.xml"/><Relationship Id="rId98"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 Id="rId4" Type="http://schemas.openxmlformats.org/officeDocument/2006/relationships/image" Target="../media/image23.jpg"/></Relationships>
</file>

<file path=ppt/diagrams/_rels/data3.xml.rels><?xml version="1.0" encoding="UTF-8" standalone="yes"?>
<Relationships xmlns="http://schemas.openxmlformats.org/package/2006/relationships"><Relationship Id="rId1" Type="http://schemas.openxmlformats.org/officeDocument/2006/relationships/image" Target="../media/image24.jpg"/></Relationships>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jpeg"/></Relationships>
</file>

<file path=ppt/diagrams/_rels/data6.xml.rels><?xml version="1.0" encoding="UTF-8" standalone="yes"?>
<Relationships xmlns="http://schemas.openxmlformats.org/package/2006/relationships"><Relationship Id="rId3" Type="http://schemas.openxmlformats.org/officeDocument/2006/relationships/hyperlink" Target="https://cs.wikipedia.org/wiki/Rostliny" TargetMode="External"/><Relationship Id="rId2" Type="http://schemas.openxmlformats.org/officeDocument/2006/relationships/hyperlink" Target="https://cs.wikipedia.org/wiki/Prvoci" TargetMode="External"/><Relationship Id="rId1" Type="http://schemas.openxmlformats.org/officeDocument/2006/relationships/hyperlink" Target="https://cs.wikipedia.org/wiki/Prokaryota" TargetMode="External"/><Relationship Id="rId5" Type="http://schemas.openxmlformats.org/officeDocument/2006/relationships/hyperlink" Target="https://cs.wikipedia.org/wiki/%C5%BDivo%C4%8Dichov%C3%A9" TargetMode="External"/><Relationship Id="rId4" Type="http://schemas.openxmlformats.org/officeDocument/2006/relationships/hyperlink" Target="https://cs.wikipedia.org/wiki/Houby"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 Id="rId4" Type="http://schemas.openxmlformats.org/officeDocument/2006/relationships/image" Target="../media/image23.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jpeg"/></Relationships>
</file>

<file path=ppt/diagrams/_rels/drawing6.xml.rels><?xml version="1.0" encoding="UTF-8" standalone="yes"?>
<Relationships xmlns="http://schemas.openxmlformats.org/package/2006/relationships"><Relationship Id="rId3" Type="http://schemas.openxmlformats.org/officeDocument/2006/relationships/hyperlink" Target="https://cs.wikipedia.org/wiki/Rostliny" TargetMode="External"/><Relationship Id="rId2" Type="http://schemas.openxmlformats.org/officeDocument/2006/relationships/hyperlink" Target="https://cs.wikipedia.org/wiki/Prvoci" TargetMode="External"/><Relationship Id="rId1" Type="http://schemas.openxmlformats.org/officeDocument/2006/relationships/hyperlink" Target="https://cs.wikipedia.org/wiki/Prokaryota" TargetMode="External"/><Relationship Id="rId5" Type="http://schemas.openxmlformats.org/officeDocument/2006/relationships/hyperlink" Target="https://cs.wikipedia.org/wiki/%C5%BDivo%C4%8Dichov%C3%A9" TargetMode="External"/><Relationship Id="rId4" Type="http://schemas.openxmlformats.org/officeDocument/2006/relationships/hyperlink" Target="https://cs.wikipedia.org/wiki/Houby"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2434F-99CA-4BE7-BFD2-EE7285170707}"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26CED413-59F2-47E5-AA3A-A0BE91F486FE}">
      <dgm:prSet/>
      <dgm:spPr/>
      <dgm:t>
        <a:bodyPr/>
        <a:lstStyle/>
        <a:p>
          <a:r>
            <a:rPr kumimoji="1" lang="cs-CZ" b="1" i="0" dirty="0"/>
            <a:t>Složky prostředí, základní charakteristiky </a:t>
          </a:r>
          <a:endParaRPr lang="en-US" dirty="0"/>
        </a:p>
      </dgm:t>
    </dgm:pt>
    <dgm:pt modelId="{42EA6A9A-3010-4732-87FA-8739207F09BB}" type="parTrans" cxnId="{F6F29A0E-C290-4CD4-B81D-0109193C007A}">
      <dgm:prSet/>
      <dgm:spPr/>
      <dgm:t>
        <a:bodyPr/>
        <a:lstStyle/>
        <a:p>
          <a:endParaRPr lang="en-US"/>
        </a:p>
      </dgm:t>
    </dgm:pt>
    <dgm:pt modelId="{99E33438-2309-48A0-B96A-02F1DA702DEA}" type="sibTrans" cxnId="{F6F29A0E-C290-4CD4-B81D-0109193C007A}">
      <dgm:prSet/>
      <dgm:spPr/>
      <dgm:t>
        <a:bodyPr/>
        <a:lstStyle/>
        <a:p>
          <a:endParaRPr lang="en-US"/>
        </a:p>
      </dgm:t>
    </dgm:pt>
    <dgm:pt modelId="{0B261FED-E8D1-402A-8EFC-C0B921DE8CA2}">
      <dgm:prSet/>
      <dgm:spPr/>
      <dgm:t>
        <a:bodyPr/>
        <a:lstStyle/>
        <a:p>
          <a:r>
            <a:rPr kumimoji="1" lang="cs-CZ" b="1" i="0" dirty="0"/>
            <a:t>Ekosystémy – definice, vztahy</a:t>
          </a:r>
          <a:endParaRPr lang="en-US" dirty="0"/>
        </a:p>
      </dgm:t>
    </dgm:pt>
    <dgm:pt modelId="{CAFD357E-29F6-436B-AF41-7295A7945309}" type="parTrans" cxnId="{E45A87E6-938A-4804-9EA2-3F7E3419CFD9}">
      <dgm:prSet/>
      <dgm:spPr/>
      <dgm:t>
        <a:bodyPr/>
        <a:lstStyle/>
        <a:p>
          <a:endParaRPr lang="en-US"/>
        </a:p>
      </dgm:t>
    </dgm:pt>
    <dgm:pt modelId="{392A8464-EA6E-4FC4-9E95-72C16CE09D43}" type="sibTrans" cxnId="{E45A87E6-938A-4804-9EA2-3F7E3419CFD9}">
      <dgm:prSet/>
      <dgm:spPr/>
      <dgm:t>
        <a:bodyPr/>
        <a:lstStyle/>
        <a:p>
          <a:endParaRPr lang="en-US"/>
        </a:p>
      </dgm:t>
    </dgm:pt>
    <dgm:pt modelId="{63F44A83-3C34-499C-B857-486C23B087D5}" type="pres">
      <dgm:prSet presAssocID="{9702434F-99CA-4BE7-BFD2-EE7285170707}" presName="hierChild1" presStyleCnt="0">
        <dgm:presLayoutVars>
          <dgm:chPref val="1"/>
          <dgm:dir/>
          <dgm:animOne val="branch"/>
          <dgm:animLvl val="lvl"/>
          <dgm:resizeHandles/>
        </dgm:presLayoutVars>
      </dgm:prSet>
      <dgm:spPr/>
    </dgm:pt>
    <dgm:pt modelId="{5B0C7B02-70EE-4F74-B77A-CD51B8121960}" type="pres">
      <dgm:prSet presAssocID="{26CED413-59F2-47E5-AA3A-A0BE91F486FE}" presName="hierRoot1" presStyleCnt="0"/>
      <dgm:spPr/>
    </dgm:pt>
    <dgm:pt modelId="{98A90266-8578-48AA-A218-A2F786995B6C}" type="pres">
      <dgm:prSet presAssocID="{26CED413-59F2-47E5-AA3A-A0BE91F486FE}" presName="composite" presStyleCnt="0"/>
      <dgm:spPr/>
    </dgm:pt>
    <dgm:pt modelId="{76BBED95-54F5-4F54-9249-7B6D1B8B372B}" type="pres">
      <dgm:prSet presAssocID="{26CED413-59F2-47E5-AA3A-A0BE91F486FE}" presName="background" presStyleLbl="node0" presStyleIdx="0" presStyleCnt="2"/>
      <dgm:spPr/>
    </dgm:pt>
    <dgm:pt modelId="{893058AB-28F7-4F33-B533-C9B80FD608D3}" type="pres">
      <dgm:prSet presAssocID="{26CED413-59F2-47E5-AA3A-A0BE91F486FE}" presName="text" presStyleLbl="fgAcc0" presStyleIdx="0" presStyleCnt="2">
        <dgm:presLayoutVars>
          <dgm:chPref val="3"/>
        </dgm:presLayoutVars>
      </dgm:prSet>
      <dgm:spPr/>
    </dgm:pt>
    <dgm:pt modelId="{AB2A15E4-3CBF-415E-87F9-F601073D8B36}" type="pres">
      <dgm:prSet presAssocID="{26CED413-59F2-47E5-AA3A-A0BE91F486FE}" presName="hierChild2" presStyleCnt="0"/>
      <dgm:spPr/>
    </dgm:pt>
    <dgm:pt modelId="{5E82BA0A-FC23-48FE-9D37-62A4372C38BA}" type="pres">
      <dgm:prSet presAssocID="{0B261FED-E8D1-402A-8EFC-C0B921DE8CA2}" presName="hierRoot1" presStyleCnt="0"/>
      <dgm:spPr/>
    </dgm:pt>
    <dgm:pt modelId="{BCA2BD92-3748-44CF-8B4C-47FFD0E7851E}" type="pres">
      <dgm:prSet presAssocID="{0B261FED-E8D1-402A-8EFC-C0B921DE8CA2}" presName="composite" presStyleCnt="0"/>
      <dgm:spPr/>
    </dgm:pt>
    <dgm:pt modelId="{700DC315-5E46-46FD-A542-F7FDE899C7DA}" type="pres">
      <dgm:prSet presAssocID="{0B261FED-E8D1-402A-8EFC-C0B921DE8CA2}" presName="background" presStyleLbl="node0" presStyleIdx="1" presStyleCnt="2"/>
      <dgm:spPr/>
    </dgm:pt>
    <dgm:pt modelId="{1888814A-B213-4DE0-B623-FB3AE6ACAD73}" type="pres">
      <dgm:prSet presAssocID="{0B261FED-E8D1-402A-8EFC-C0B921DE8CA2}" presName="text" presStyleLbl="fgAcc0" presStyleIdx="1" presStyleCnt="2">
        <dgm:presLayoutVars>
          <dgm:chPref val="3"/>
        </dgm:presLayoutVars>
      </dgm:prSet>
      <dgm:spPr/>
    </dgm:pt>
    <dgm:pt modelId="{FF8109A2-53FF-496C-9303-AB1FF84E0049}" type="pres">
      <dgm:prSet presAssocID="{0B261FED-E8D1-402A-8EFC-C0B921DE8CA2}" presName="hierChild2" presStyleCnt="0"/>
      <dgm:spPr/>
    </dgm:pt>
  </dgm:ptLst>
  <dgm:cxnLst>
    <dgm:cxn modelId="{F6F29A0E-C290-4CD4-B81D-0109193C007A}" srcId="{9702434F-99CA-4BE7-BFD2-EE7285170707}" destId="{26CED413-59F2-47E5-AA3A-A0BE91F486FE}" srcOrd="0" destOrd="0" parTransId="{42EA6A9A-3010-4732-87FA-8739207F09BB}" sibTransId="{99E33438-2309-48A0-B96A-02F1DA702DEA}"/>
    <dgm:cxn modelId="{93971D30-27A6-4F21-B3DC-5147D5B19CC8}" type="presOf" srcId="{0B261FED-E8D1-402A-8EFC-C0B921DE8CA2}" destId="{1888814A-B213-4DE0-B623-FB3AE6ACAD73}" srcOrd="0" destOrd="0" presId="urn:microsoft.com/office/officeart/2005/8/layout/hierarchy1"/>
    <dgm:cxn modelId="{45C05961-87CB-4DB2-977A-6E5DB7D73E19}" type="presOf" srcId="{26CED413-59F2-47E5-AA3A-A0BE91F486FE}" destId="{893058AB-28F7-4F33-B533-C9B80FD608D3}" srcOrd="0" destOrd="0" presId="urn:microsoft.com/office/officeart/2005/8/layout/hierarchy1"/>
    <dgm:cxn modelId="{79A6C46F-44EF-42B0-88F0-101984776261}" type="presOf" srcId="{9702434F-99CA-4BE7-BFD2-EE7285170707}" destId="{63F44A83-3C34-499C-B857-486C23B087D5}" srcOrd="0" destOrd="0" presId="urn:microsoft.com/office/officeart/2005/8/layout/hierarchy1"/>
    <dgm:cxn modelId="{E45A87E6-938A-4804-9EA2-3F7E3419CFD9}" srcId="{9702434F-99CA-4BE7-BFD2-EE7285170707}" destId="{0B261FED-E8D1-402A-8EFC-C0B921DE8CA2}" srcOrd="1" destOrd="0" parTransId="{CAFD357E-29F6-436B-AF41-7295A7945309}" sibTransId="{392A8464-EA6E-4FC4-9E95-72C16CE09D43}"/>
    <dgm:cxn modelId="{683B30E2-1643-4317-A464-79722FC2E3FA}" type="presParOf" srcId="{63F44A83-3C34-499C-B857-486C23B087D5}" destId="{5B0C7B02-70EE-4F74-B77A-CD51B8121960}" srcOrd="0" destOrd="0" presId="urn:microsoft.com/office/officeart/2005/8/layout/hierarchy1"/>
    <dgm:cxn modelId="{D15C644F-6909-4917-8313-6576901B5AF3}" type="presParOf" srcId="{5B0C7B02-70EE-4F74-B77A-CD51B8121960}" destId="{98A90266-8578-48AA-A218-A2F786995B6C}" srcOrd="0" destOrd="0" presId="urn:microsoft.com/office/officeart/2005/8/layout/hierarchy1"/>
    <dgm:cxn modelId="{4E34A80A-40C6-4552-A186-8B34324B7CF4}" type="presParOf" srcId="{98A90266-8578-48AA-A218-A2F786995B6C}" destId="{76BBED95-54F5-4F54-9249-7B6D1B8B372B}" srcOrd="0" destOrd="0" presId="urn:microsoft.com/office/officeart/2005/8/layout/hierarchy1"/>
    <dgm:cxn modelId="{598E8D0F-9F78-46B9-BBC1-932206AD1C28}" type="presParOf" srcId="{98A90266-8578-48AA-A218-A2F786995B6C}" destId="{893058AB-28F7-4F33-B533-C9B80FD608D3}" srcOrd="1" destOrd="0" presId="urn:microsoft.com/office/officeart/2005/8/layout/hierarchy1"/>
    <dgm:cxn modelId="{A6917F75-C727-4C36-A49C-34AA505DCB6F}" type="presParOf" srcId="{5B0C7B02-70EE-4F74-B77A-CD51B8121960}" destId="{AB2A15E4-3CBF-415E-87F9-F601073D8B36}" srcOrd="1" destOrd="0" presId="urn:microsoft.com/office/officeart/2005/8/layout/hierarchy1"/>
    <dgm:cxn modelId="{28EC654F-07A9-4845-868D-63D7D0597F2C}" type="presParOf" srcId="{63F44A83-3C34-499C-B857-486C23B087D5}" destId="{5E82BA0A-FC23-48FE-9D37-62A4372C38BA}" srcOrd="1" destOrd="0" presId="urn:microsoft.com/office/officeart/2005/8/layout/hierarchy1"/>
    <dgm:cxn modelId="{D7047095-0909-40F9-81C7-6D0A60A99B4A}" type="presParOf" srcId="{5E82BA0A-FC23-48FE-9D37-62A4372C38BA}" destId="{BCA2BD92-3748-44CF-8B4C-47FFD0E7851E}" srcOrd="0" destOrd="0" presId="urn:microsoft.com/office/officeart/2005/8/layout/hierarchy1"/>
    <dgm:cxn modelId="{E95A0274-3A4D-48BF-B66B-0C30F78808B8}" type="presParOf" srcId="{BCA2BD92-3748-44CF-8B4C-47FFD0E7851E}" destId="{700DC315-5E46-46FD-A542-F7FDE899C7DA}" srcOrd="0" destOrd="0" presId="urn:microsoft.com/office/officeart/2005/8/layout/hierarchy1"/>
    <dgm:cxn modelId="{8C1FC8BE-0719-498D-A039-74447D6968F8}" type="presParOf" srcId="{BCA2BD92-3748-44CF-8B4C-47FFD0E7851E}" destId="{1888814A-B213-4DE0-B623-FB3AE6ACAD73}" srcOrd="1" destOrd="0" presId="urn:microsoft.com/office/officeart/2005/8/layout/hierarchy1"/>
    <dgm:cxn modelId="{56AB7479-65F6-4FD0-B301-3B69F4A4DBD2}" type="presParOf" srcId="{5E82BA0A-FC23-48FE-9D37-62A4372C38BA}" destId="{FF8109A2-53FF-496C-9303-AB1FF84E004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F8462-D4C1-4E43-A038-F99292BD0A2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2F6FF35-A3CB-4AB3-A859-EE56C2B9B7DC}">
      <dgm:prSet/>
      <dgm:spPr/>
      <dgm:t>
        <a:bodyPr/>
        <a:lstStyle/>
        <a:p>
          <a:r>
            <a:rPr lang="cs-CZ" b="1" i="0" dirty="0"/>
            <a:t>Celkový příjem: 174 000 teraW (174 000×10</a:t>
          </a:r>
          <a:r>
            <a:rPr lang="cs-CZ" b="1" i="0" baseline="30000" dirty="0"/>
            <a:t>12</a:t>
          </a:r>
          <a:r>
            <a:rPr lang="cs-CZ" b="1" i="0" dirty="0"/>
            <a:t> J/s) (člověk užívá 10 teraW)</a:t>
          </a:r>
          <a:endParaRPr lang="en-US" dirty="0"/>
        </a:p>
      </dgm:t>
    </dgm:pt>
    <dgm:pt modelId="{FA064535-0C66-4CC6-AD7E-6279A26AA0CC}" type="parTrans" cxnId="{5024BFB3-640D-4C73-89B1-2B681F8C6E70}">
      <dgm:prSet/>
      <dgm:spPr/>
      <dgm:t>
        <a:bodyPr/>
        <a:lstStyle/>
        <a:p>
          <a:endParaRPr lang="en-US"/>
        </a:p>
      </dgm:t>
    </dgm:pt>
    <dgm:pt modelId="{FC0631F9-E6B4-47FC-B96F-0AD7FFB861F5}" type="sibTrans" cxnId="{5024BFB3-640D-4C73-89B1-2B681F8C6E70}">
      <dgm:prSet/>
      <dgm:spPr/>
      <dgm:t>
        <a:bodyPr/>
        <a:lstStyle/>
        <a:p>
          <a:endParaRPr lang="en-US"/>
        </a:p>
      </dgm:t>
    </dgm:pt>
    <dgm:pt modelId="{6B615235-73CC-4238-8DDE-877052F7A963}">
      <dgm:prSet/>
      <dgm:spPr/>
      <dgm:t>
        <a:bodyPr/>
        <a:lstStyle/>
        <a:p>
          <a:r>
            <a:rPr lang="cs-CZ" b="1" i="0"/>
            <a:t>Sluneční záření: 99,986 % z celkového množství – pohání vítr, déšť, oceánské proudy, vlny; fotosyntézu.</a:t>
          </a:r>
          <a:endParaRPr lang="en-US"/>
        </a:p>
      </dgm:t>
    </dgm:pt>
    <dgm:pt modelId="{396AE35B-F851-43A3-85F9-16191769E160}" type="parTrans" cxnId="{51A06694-05BC-484D-8D7E-BF15ABC44792}">
      <dgm:prSet/>
      <dgm:spPr/>
      <dgm:t>
        <a:bodyPr/>
        <a:lstStyle/>
        <a:p>
          <a:endParaRPr lang="en-US"/>
        </a:p>
      </dgm:t>
    </dgm:pt>
    <dgm:pt modelId="{1C027974-5FB8-46B9-9536-304DE89CE3FF}" type="sibTrans" cxnId="{51A06694-05BC-484D-8D7E-BF15ABC44792}">
      <dgm:prSet/>
      <dgm:spPr/>
      <dgm:t>
        <a:bodyPr/>
        <a:lstStyle/>
        <a:p>
          <a:endParaRPr lang="en-US"/>
        </a:p>
      </dgm:t>
    </dgm:pt>
    <dgm:pt modelId="{19C24779-32EA-4472-8B73-D635C296A8FB}">
      <dgm:prSet/>
      <dgm:spPr/>
      <dgm:t>
        <a:bodyPr/>
        <a:lstStyle/>
        <a:p>
          <a:r>
            <a:rPr lang="cs-CZ" b="1" i="0"/>
            <a:t>Geotermální energie: 23 teraW (0,013 % z celkového příjmu) – vulkanická činnost, horninový cyklus</a:t>
          </a:r>
          <a:endParaRPr lang="en-US"/>
        </a:p>
      </dgm:t>
    </dgm:pt>
    <dgm:pt modelId="{9297AF1B-B7E0-4366-8168-E0E05CB98AED}" type="parTrans" cxnId="{EF5D6CD9-8800-4AA8-9966-D3B8794CC3EA}">
      <dgm:prSet/>
      <dgm:spPr/>
      <dgm:t>
        <a:bodyPr/>
        <a:lstStyle/>
        <a:p>
          <a:endParaRPr lang="en-US"/>
        </a:p>
      </dgm:t>
    </dgm:pt>
    <dgm:pt modelId="{A761A78F-26A0-4C58-ACC1-4D76B86A877D}" type="sibTrans" cxnId="{EF5D6CD9-8800-4AA8-9966-D3B8794CC3EA}">
      <dgm:prSet/>
      <dgm:spPr/>
      <dgm:t>
        <a:bodyPr/>
        <a:lstStyle/>
        <a:p>
          <a:endParaRPr lang="en-US"/>
        </a:p>
      </dgm:t>
    </dgm:pt>
    <dgm:pt modelId="{521FBA7C-0F7D-4375-9EA7-48F3ACE3D1E6}">
      <dgm:prSet/>
      <dgm:spPr/>
      <dgm:t>
        <a:bodyPr/>
        <a:lstStyle/>
        <a:p>
          <a:r>
            <a:rPr lang="cs-CZ" b="1" i="0"/>
            <a:t>Energie přílivu: 3 teraW (0,002 % z celkového příjmu) – rotace Země a gravitační přitažlivost Měsíce; pohyb vodní hmoty vůči horninám působí jako „brzda“ zemské rotace</a:t>
          </a:r>
          <a:endParaRPr lang="en-US"/>
        </a:p>
      </dgm:t>
    </dgm:pt>
    <dgm:pt modelId="{EF5D4588-33A5-4051-9EEF-F81756A9E858}" type="parTrans" cxnId="{7CF6983B-85F1-42CB-818C-06DAB990B2DC}">
      <dgm:prSet/>
      <dgm:spPr/>
      <dgm:t>
        <a:bodyPr/>
        <a:lstStyle/>
        <a:p>
          <a:endParaRPr lang="en-US"/>
        </a:p>
      </dgm:t>
    </dgm:pt>
    <dgm:pt modelId="{2E6915BC-44F2-4F7C-BC9C-851E6E465BED}" type="sibTrans" cxnId="{7CF6983B-85F1-42CB-818C-06DAB990B2DC}">
      <dgm:prSet/>
      <dgm:spPr/>
      <dgm:t>
        <a:bodyPr/>
        <a:lstStyle/>
        <a:p>
          <a:endParaRPr lang="en-US"/>
        </a:p>
      </dgm:t>
    </dgm:pt>
    <dgm:pt modelId="{4D2B4AB1-AD7C-4817-B0C7-FD810DF2B9BF}" type="pres">
      <dgm:prSet presAssocID="{978F8462-D4C1-4E43-A038-F99292BD0A22}" presName="linearFlow" presStyleCnt="0">
        <dgm:presLayoutVars>
          <dgm:dir/>
          <dgm:resizeHandles val="exact"/>
        </dgm:presLayoutVars>
      </dgm:prSet>
      <dgm:spPr/>
    </dgm:pt>
    <dgm:pt modelId="{91B72243-E138-4505-B707-CA50D2203104}" type="pres">
      <dgm:prSet presAssocID="{A2F6FF35-A3CB-4AB3-A859-EE56C2B9B7DC}" presName="composite" presStyleCnt="0"/>
      <dgm:spPr/>
    </dgm:pt>
    <dgm:pt modelId="{2CE7F269-E73A-402D-BA0D-A43929C95B09}" type="pres">
      <dgm:prSet presAssocID="{A2F6FF35-A3CB-4AB3-A859-EE56C2B9B7DC}" presName="imgShp" presStyleLbl="fgImgPlace1" presStyleIdx="0" presStyleCnt="4" custLinFactNeighborX="-1122" custLinFactNeighborY="-4898"/>
      <dgm:spPr>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dgm:spPr>
    </dgm:pt>
    <dgm:pt modelId="{BF3A4717-92B7-4CF7-B21D-15FEF1424A91}" type="pres">
      <dgm:prSet presAssocID="{A2F6FF35-A3CB-4AB3-A859-EE56C2B9B7DC}" presName="txShp" presStyleLbl="node1" presStyleIdx="0" presStyleCnt="4">
        <dgm:presLayoutVars>
          <dgm:bulletEnabled val="1"/>
        </dgm:presLayoutVars>
      </dgm:prSet>
      <dgm:spPr/>
    </dgm:pt>
    <dgm:pt modelId="{7CD3A2B7-74C5-4664-9418-7E033A1F7047}" type="pres">
      <dgm:prSet presAssocID="{FC0631F9-E6B4-47FC-B96F-0AD7FFB861F5}" presName="spacing" presStyleCnt="0"/>
      <dgm:spPr/>
    </dgm:pt>
    <dgm:pt modelId="{AEFF127D-5CFC-4431-9D22-CF061D98FCFB}" type="pres">
      <dgm:prSet presAssocID="{6B615235-73CC-4238-8DDE-877052F7A963}" presName="composite" presStyleCnt="0"/>
      <dgm:spPr/>
    </dgm:pt>
    <dgm:pt modelId="{0FC27765-BCBC-41B0-BD04-71B6B632FF26}" type="pres">
      <dgm:prSet presAssocID="{6B615235-73CC-4238-8DDE-877052F7A963}"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80DF46E-A34C-40B8-8BC7-B472A83878FF}" type="pres">
      <dgm:prSet presAssocID="{6B615235-73CC-4238-8DDE-877052F7A963}" presName="txShp" presStyleLbl="node1" presStyleIdx="1" presStyleCnt="4">
        <dgm:presLayoutVars>
          <dgm:bulletEnabled val="1"/>
        </dgm:presLayoutVars>
      </dgm:prSet>
      <dgm:spPr/>
    </dgm:pt>
    <dgm:pt modelId="{820659DF-4293-484B-8DD2-C617441D0D6C}" type="pres">
      <dgm:prSet presAssocID="{1C027974-5FB8-46B9-9536-304DE89CE3FF}" presName="spacing" presStyleCnt="0"/>
      <dgm:spPr/>
    </dgm:pt>
    <dgm:pt modelId="{C2D87179-72CA-43CB-9D76-ABE30684BDFA}" type="pres">
      <dgm:prSet presAssocID="{19C24779-32EA-4472-8B73-D635C296A8FB}" presName="composite" presStyleCnt="0"/>
      <dgm:spPr/>
    </dgm:pt>
    <dgm:pt modelId="{DCD35901-9783-4822-8209-39320BEC60D4}" type="pres">
      <dgm:prSet presAssocID="{19C24779-32EA-4472-8B73-D635C296A8FB}" presName="imgShp" presStyleLbl="fgImgPlace1" presStyleIdx="2" presStyleCnt="4" custAng="0"/>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281C0941-0F2D-4A02-B6F5-8AFBE47882CC}" type="pres">
      <dgm:prSet presAssocID="{19C24779-32EA-4472-8B73-D635C296A8FB}" presName="txShp" presStyleLbl="node1" presStyleIdx="2" presStyleCnt="4">
        <dgm:presLayoutVars>
          <dgm:bulletEnabled val="1"/>
        </dgm:presLayoutVars>
      </dgm:prSet>
      <dgm:spPr/>
    </dgm:pt>
    <dgm:pt modelId="{747AE33B-58E1-4376-BE3C-48385E6F0677}" type="pres">
      <dgm:prSet presAssocID="{A761A78F-26A0-4C58-ACC1-4D76B86A877D}" presName="spacing" presStyleCnt="0"/>
      <dgm:spPr/>
    </dgm:pt>
    <dgm:pt modelId="{1CD35125-D5E5-4653-8149-6CC92907005A}" type="pres">
      <dgm:prSet presAssocID="{521FBA7C-0F7D-4375-9EA7-48F3ACE3D1E6}" presName="composite" presStyleCnt="0"/>
      <dgm:spPr/>
    </dgm:pt>
    <dgm:pt modelId="{FA784E07-1B4E-467A-B948-0FB9AFF85F15}" type="pres">
      <dgm:prSet presAssocID="{521FBA7C-0F7D-4375-9EA7-48F3ACE3D1E6}"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D8750527-40E1-48D8-A809-5998FD671113}" type="pres">
      <dgm:prSet presAssocID="{521FBA7C-0F7D-4375-9EA7-48F3ACE3D1E6}" presName="txShp" presStyleLbl="node1" presStyleIdx="3" presStyleCnt="4">
        <dgm:presLayoutVars>
          <dgm:bulletEnabled val="1"/>
        </dgm:presLayoutVars>
      </dgm:prSet>
      <dgm:spPr/>
    </dgm:pt>
  </dgm:ptLst>
  <dgm:cxnLst>
    <dgm:cxn modelId="{7CF6983B-85F1-42CB-818C-06DAB990B2DC}" srcId="{978F8462-D4C1-4E43-A038-F99292BD0A22}" destId="{521FBA7C-0F7D-4375-9EA7-48F3ACE3D1E6}" srcOrd="3" destOrd="0" parTransId="{EF5D4588-33A5-4051-9EEF-F81756A9E858}" sibTransId="{2E6915BC-44F2-4F7C-BC9C-851E6E465BED}"/>
    <dgm:cxn modelId="{4EBDF145-931E-473A-B2A9-6BA2374EBA9E}" type="presOf" srcId="{521FBA7C-0F7D-4375-9EA7-48F3ACE3D1E6}" destId="{D8750527-40E1-48D8-A809-5998FD671113}" srcOrd="0" destOrd="0" presId="urn:microsoft.com/office/officeart/2005/8/layout/vList3"/>
    <dgm:cxn modelId="{03286446-2EE0-4101-9AD7-9F49BD8294FD}" type="presOf" srcId="{6B615235-73CC-4238-8DDE-877052F7A963}" destId="{380DF46E-A34C-40B8-8BC7-B472A83878FF}" srcOrd="0" destOrd="0" presId="urn:microsoft.com/office/officeart/2005/8/layout/vList3"/>
    <dgm:cxn modelId="{609D5A84-F5DE-49B9-BE17-8C288416E159}" type="presOf" srcId="{978F8462-D4C1-4E43-A038-F99292BD0A22}" destId="{4D2B4AB1-AD7C-4817-B0C7-FD810DF2B9BF}" srcOrd="0" destOrd="0" presId="urn:microsoft.com/office/officeart/2005/8/layout/vList3"/>
    <dgm:cxn modelId="{51A06694-05BC-484D-8D7E-BF15ABC44792}" srcId="{978F8462-D4C1-4E43-A038-F99292BD0A22}" destId="{6B615235-73CC-4238-8DDE-877052F7A963}" srcOrd="1" destOrd="0" parTransId="{396AE35B-F851-43A3-85F9-16191769E160}" sibTransId="{1C027974-5FB8-46B9-9536-304DE89CE3FF}"/>
    <dgm:cxn modelId="{5024BFB3-640D-4C73-89B1-2B681F8C6E70}" srcId="{978F8462-D4C1-4E43-A038-F99292BD0A22}" destId="{A2F6FF35-A3CB-4AB3-A859-EE56C2B9B7DC}" srcOrd="0" destOrd="0" parTransId="{FA064535-0C66-4CC6-AD7E-6279A26AA0CC}" sibTransId="{FC0631F9-E6B4-47FC-B96F-0AD7FFB861F5}"/>
    <dgm:cxn modelId="{EF5D6CD9-8800-4AA8-9966-D3B8794CC3EA}" srcId="{978F8462-D4C1-4E43-A038-F99292BD0A22}" destId="{19C24779-32EA-4472-8B73-D635C296A8FB}" srcOrd="2" destOrd="0" parTransId="{9297AF1B-B7E0-4366-8168-E0E05CB98AED}" sibTransId="{A761A78F-26A0-4C58-ACC1-4D76B86A877D}"/>
    <dgm:cxn modelId="{5F06FAE3-169C-47C6-9077-71E18ECCA7D0}" type="presOf" srcId="{A2F6FF35-A3CB-4AB3-A859-EE56C2B9B7DC}" destId="{BF3A4717-92B7-4CF7-B21D-15FEF1424A91}" srcOrd="0" destOrd="0" presId="urn:microsoft.com/office/officeart/2005/8/layout/vList3"/>
    <dgm:cxn modelId="{7550CFF2-A51C-47D6-8679-811F93FA7FFB}" type="presOf" srcId="{19C24779-32EA-4472-8B73-D635C296A8FB}" destId="{281C0941-0F2D-4A02-B6F5-8AFBE47882CC}" srcOrd="0" destOrd="0" presId="urn:microsoft.com/office/officeart/2005/8/layout/vList3"/>
    <dgm:cxn modelId="{6F40EE44-8E5A-4BA3-ACDB-A86874F8978C}" type="presParOf" srcId="{4D2B4AB1-AD7C-4817-B0C7-FD810DF2B9BF}" destId="{91B72243-E138-4505-B707-CA50D2203104}" srcOrd="0" destOrd="0" presId="urn:microsoft.com/office/officeart/2005/8/layout/vList3"/>
    <dgm:cxn modelId="{5B4014F8-9901-43A1-89FD-81C4B8609890}" type="presParOf" srcId="{91B72243-E138-4505-B707-CA50D2203104}" destId="{2CE7F269-E73A-402D-BA0D-A43929C95B09}" srcOrd="0" destOrd="0" presId="urn:microsoft.com/office/officeart/2005/8/layout/vList3"/>
    <dgm:cxn modelId="{F1B4125E-3CA7-4200-A426-B2BFFDC0F1FA}" type="presParOf" srcId="{91B72243-E138-4505-B707-CA50D2203104}" destId="{BF3A4717-92B7-4CF7-B21D-15FEF1424A91}" srcOrd="1" destOrd="0" presId="urn:microsoft.com/office/officeart/2005/8/layout/vList3"/>
    <dgm:cxn modelId="{4200F983-DE66-45D5-B8F8-E4BCA9F12FBF}" type="presParOf" srcId="{4D2B4AB1-AD7C-4817-B0C7-FD810DF2B9BF}" destId="{7CD3A2B7-74C5-4664-9418-7E033A1F7047}" srcOrd="1" destOrd="0" presId="urn:microsoft.com/office/officeart/2005/8/layout/vList3"/>
    <dgm:cxn modelId="{4F669CEE-2F1B-48FC-B660-5FD471F716F8}" type="presParOf" srcId="{4D2B4AB1-AD7C-4817-B0C7-FD810DF2B9BF}" destId="{AEFF127D-5CFC-4431-9D22-CF061D98FCFB}" srcOrd="2" destOrd="0" presId="urn:microsoft.com/office/officeart/2005/8/layout/vList3"/>
    <dgm:cxn modelId="{A2D2C222-E8DF-4793-803F-B1C229C17024}" type="presParOf" srcId="{AEFF127D-5CFC-4431-9D22-CF061D98FCFB}" destId="{0FC27765-BCBC-41B0-BD04-71B6B632FF26}" srcOrd="0" destOrd="0" presId="urn:microsoft.com/office/officeart/2005/8/layout/vList3"/>
    <dgm:cxn modelId="{E5853BFD-C598-4179-9685-098BC65BAA28}" type="presParOf" srcId="{AEFF127D-5CFC-4431-9D22-CF061D98FCFB}" destId="{380DF46E-A34C-40B8-8BC7-B472A83878FF}" srcOrd="1" destOrd="0" presId="urn:microsoft.com/office/officeart/2005/8/layout/vList3"/>
    <dgm:cxn modelId="{B399430D-1DED-40DC-B922-104C3AA04FC7}" type="presParOf" srcId="{4D2B4AB1-AD7C-4817-B0C7-FD810DF2B9BF}" destId="{820659DF-4293-484B-8DD2-C617441D0D6C}" srcOrd="3" destOrd="0" presId="urn:microsoft.com/office/officeart/2005/8/layout/vList3"/>
    <dgm:cxn modelId="{122E127B-CFC1-4449-A202-BA45AF6634AD}" type="presParOf" srcId="{4D2B4AB1-AD7C-4817-B0C7-FD810DF2B9BF}" destId="{C2D87179-72CA-43CB-9D76-ABE30684BDFA}" srcOrd="4" destOrd="0" presId="urn:microsoft.com/office/officeart/2005/8/layout/vList3"/>
    <dgm:cxn modelId="{953A7094-C955-485B-AA23-10987FACF801}" type="presParOf" srcId="{C2D87179-72CA-43CB-9D76-ABE30684BDFA}" destId="{DCD35901-9783-4822-8209-39320BEC60D4}" srcOrd="0" destOrd="0" presId="urn:microsoft.com/office/officeart/2005/8/layout/vList3"/>
    <dgm:cxn modelId="{CA70ED9F-1E28-4A45-A94F-08109BF7A863}" type="presParOf" srcId="{C2D87179-72CA-43CB-9D76-ABE30684BDFA}" destId="{281C0941-0F2D-4A02-B6F5-8AFBE47882CC}" srcOrd="1" destOrd="0" presId="urn:microsoft.com/office/officeart/2005/8/layout/vList3"/>
    <dgm:cxn modelId="{03A3E169-0E35-4C61-8363-5CC572BCB468}" type="presParOf" srcId="{4D2B4AB1-AD7C-4817-B0C7-FD810DF2B9BF}" destId="{747AE33B-58E1-4376-BE3C-48385E6F0677}" srcOrd="5" destOrd="0" presId="urn:microsoft.com/office/officeart/2005/8/layout/vList3"/>
    <dgm:cxn modelId="{A8CF9DD6-6794-441E-9277-77EB57646D85}" type="presParOf" srcId="{4D2B4AB1-AD7C-4817-B0C7-FD810DF2B9BF}" destId="{1CD35125-D5E5-4653-8149-6CC92907005A}" srcOrd="6" destOrd="0" presId="urn:microsoft.com/office/officeart/2005/8/layout/vList3"/>
    <dgm:cxn modelId="{922F70CF-6365-4CEA-A06B-ABFFC0F95D1D}" type="presParOf" srcId="{1CD35125-D5E5-4653-8149-6CC92907005A}" destId="{FA784E07-1B4E-467A-B948-0FB9AFF85F15}" srcOrd="0" destOrd="0" presId="urn:microsoft.com/office/officeart/2005/8/layout/vList3"/>
    <dgm:cxn modelId="{D7B8E8C4-4DAB-43D6-BD70-5615BC5F720D}" type="presParOf" srcId="{1CD35125-D5E5-4653-8149-6CC92907005A}" destId="{D8750527-40E1-48D8-A809-5998FD67111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6AE8F9-0CDA-41D2-9F8E-4AB1439075A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6DB28AB-FABF-4F53-BD5A-0D151B650772}">
      <dgm:prSet/>
      <dgm:spPr/>
      <dgm:t>
        <a:bodyPr/>
        <a:lstStyle/>
        <a:p>
          <a:r>
            <a:rPr lang="cs-CZ" b="1" i="0" dirty="0"/>
            <a:t>Odraz kolem 40 % slunečního záření je nezměněno odraženo zpět (albedo)</a:t>
          </a:r>
          <a:endParaRPr lang="en-US" dirty="0"/>
        </a:p>
      </dgm:t>
    </dgm:pt>
    <dgm:pt modelId="{7D227F81-4247-40D7-80E6-BA898F54E750}" type="parTrans" cxnId="{263FF532-EE5C-4A5B-9570-02118B023418}">
      <dgm:prSet/>
      <dgm:spPr/>
      <dgm:t>
        <a:bodyPr/>
        <a:lstStyle/>
        <a:p>
          <a:endParaRPr lang="en-US"/>
        </a:p>
      </dgm:t>
    </dgm:pt>
    <dgm:pt modelId="{132351D5-05F3-4063-B827-9D8A758C3D07}" type="sibTrans" cxnId="{263FF532-EE5C-4A5B-9570-02118B023418}">
      <dgm:prSet/>
      <dgm:spPr/>
      <dgm:t>
        <a:bodyPr/>
        <a:lstStyle/>
        <a:p>
          <a:endParaRPr lang="en-US"/>
        </a:p>
      </dgm:t>
    </dgm:pt>
    <dgm:pt modelId="{432C3366-382C-4353-8751-61488ACDE3B2}">
      <dgm:prSet/>
      <dgm:spPr/>
      <dgm:t>
        <a:bodyPr/>
        <a:lstStyle/>
        <a:p>
          <a:r>
            <a:rPr lang="cs-CZ" b="1" i="0" dirty="0"/>
            <a:t>Degradace a znovuvyzáření 60 % slunečního záření absorbováno, přechází nevratně z jednoho rezervoáru do druhého až skončí jako teplo, které je opět vyzářeno v dlouhovlnné (infračervené) oblasti.</a:t>
          </a:r>
          <a:r>
            <a:rPr lang="en-US" b="1" i="0" dirty="0"/>
            <a:t> </a:t>
          </a:r>
          <a:endParaRPr lang="en-US" dirty="0"/>
        </a:p>
      </dgm:t>
    </dgm:pt>
    <dgm:pt modelId="{256F3011-03F7-441E-AD3D-0DA13618EACA}" type="parTrans" cxnId="{7BE43DED-A2D0-4E30-9A24-72B542EDB7EE}">
      <dgm:prSet/>
      <dgm:spPr/>
      <dgm:t>
        <a:bodyPr/>
        <a:lstStyle/>
        <a:p>
          <a:endParaRPr lang="en-US"/>
        </a:p>
      </dgm:t>
    </dgm:pt>
    <dgm:pt modelId="{0734634B-697D-47FC-9E7C-5294F871441E}" type="sibTrans" cxnId="{7BE43DED-A2D0-4E30-9A24-72B542EDB7EE}">
      <dgm:prSet/>
      <dgm:spPr/>
      <dgm:t>
        <a:bodyPr/>
        <a:lstStyle/>
        <a:p>
          <a:endParaRPr lang="en-US"/>
        </a:p>
      </dgm:t>
    </dgm:pt>
    <dgm:pt modelId="{9EBB71E5-E2D1-4856-85B0-38324C9AE5A4}" type="pres">
      <dgm:prSet presAssocID="{CB6AE8F9-0CDA-41D2-9F8E-4AB1439075AE}" presName="linearFlow" presStyleCnt="0">
        <dgm:presLayoutVars>
          <dgm:dir/>
          <dgm:resizeHandles val="exact"/>
        </dgm:presLayoutVars>
      </dgm:prSet>
      <dgm:spPr/>
    </dgm:pt>
    <dgm:pt modelId="{540B86ED-3DB1-4845-A791-D8B0E82F27FA}" type="pres">
      <dgm:prSet presAssocID="{F6DB28AB-FABF-4F53-BD5A-0D151B650772}" presName="composite" presStyleCnt="0"/>
      <dgm:spPr/>
    </dgm:pt>
    <dgm:pt modelId="{43B6A00E-30A7-4358-B6BE-6589482E7E0F}" type="pres">
      <dgm:prSet presAssocID="{F6DB28AB-FABF-4F53-BD5A-0D151B650772}"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110696B-CDAA-4041-90F1-E7CA2E01DA76}" type="pres">
      <dgm:prSet presAssocID="{F6DB28AB-FABF-4F53-BD5A-0D151B650772}" presName="txShp" presStyleLbl="node1" presStyleIdx="0" presStyleCnt="2">
        <dgm:presLayoutVars>
          <dgm:bulletEnabled val="1"/>
        </dgm:presLayoutVars>
      </dgm:prSet>
      <dgm:spPr/>
    </dgm:pt>
    <dgm:pt modelId="{209352F6-BA69-4A6F-BFFF-268F74974730}" type="pres">
      <dgm:prSet presAssocID="{132351D5-05F3-4063-B827-9D8A758C3D07}" presName="spacing" presStyleCnt="0"/>
      <dgm:spPr/>
    </dgm:pt>
    <dgm:pt modelId="{96C99EA4-6FBD-4443-9B3F-6C6915C3DEC5}" type="pres">
      <dgm:prSet presAssocID="{432C3366-382C-4353-8751-61488ACDE3B2}" presName="composite" presStyleCnt="0"/>
      <dgm:spPr/>
    </dgm:pt>
    <dgm:pt modelId="{45A602A7-5C80-49CC-91E7-994E192063E6}" type="pres">
      <dgm:prSet presAssocID="{432C3366-382C-4353-8751-61488ACDE3B2}" presName="imgShp" presStyleLbl="fgImgPlace1" presStyleIdx="1"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07D76F2-822B-4FC3-8F95-4FD9285D4F0B}" type="pres">
      <dgm:prSet presAssocID="{432C3366-382C-4353-8751-61488ACDE3B2}" presName="txShp" presStyleLbl="node1" presStyleIdx="1" presStyleCnt="2">
        <dgm:presLayoutVars>
          <dgm:bulletEnabled val="1"/>
        </dgm:presLayoutVars>
      </dgm:prSet>
      <dgm:spPr/>
    </dgm:pt>
  </dgm:ptLst>
  <dgm:cxnLst>
    <dgm:cxn modelId="{263FF532-EE5C-4A5B-9570-02118B023418}" srcId="{CB6AE8F9-0CDA-41D2-9F8E-4AB1439075AE}" destId="{F6DB28AB-FABF-4F53-BD5A-0D151B650772}" srcOrd="0" destOrd="0" parTransId="{7D227F81-4247-40D7-80E6-BA898F54E750}" sibTransId="{132351D5-05F3-4063-B827-9D8A758C3D07}"/>
    <dgm:cxn modelId="{E0307E4F-064D-479D-BD5E-2345A71232C1}" type="presOf" srcId="{CB6AE8F9-0CDA-41D2-9F8E-4AB1439075AE}" destId="{9EBB71E5-E2D1-4856-85B0-38324C9AE5A4}" srcOrd="0" destOrd="0" presId="urn:microsoft.com/office/officeart/2005/8/layout/vList3"/>
    <dgm:cxn modelId="{6A57F2C9-3A1C-4544-85A2-FED417AFD4AF}" type="presOf" srcId="{432C3366-382C-4353-8751-61488ACDE3B2}" destId="{D07D76F2-822B-4FC3-8F95-4FD9285D4F0B}" srcOrd="0" destOrd="0" presId="urn:microsoft.com/office/officeart/2005/8/layout/vList3"/>
    <dgm:cxn modelId="{26C4E8E8-3520-4804-ABE9-AFC629A05601}" type="presOf" srcId="{F6DB28AB-FABF-4F53-BD5A-0D151B650772}" destId="{5110696B-CDAA-4041-90F1-E7CA2E01DA76}" srcOrd="0" destOrd="0" presId="urn:microsoft.com/office/officeart/2005/8/layout/vList3"/>
    <dgm:cxn modelId="{7BE43DED-A2D0-4E30-9A24-72B542EDB7EE}" srcId="{CB6AE8F9-0CDA-41D2-9F8E-4AB1439075AE}" destId="{432C3366-382C-4353-8751-61488ACDE3B2}" srcOrd="1" destOrd="0" parTransId="{256F3011-03F7-441E-AD3D-0DA13618EACA}" sibTransId="{0734634B-697D-47FC-9E7C-5294F871441E}"/>
    <dgm:cxn modelId="{E5C4BA80-A032-47A7-881B-997B11211E4D}" type="presParOf" srcId="{9EBB71E5-E2D1-4856-85B0-38324C9AE5A4}" destId="{540B86ED-3DB1-4845-A791-D8B0E82F27FA}" srcOrd="0" destOrd="0" presId="urn:microsoft.com/office/officeart/2005/8/layout/vList3"/>
    <dgm:cxn modelId="{E1BCCF34-1CD2-45CF-84D0-15C1A956C35B}" type="presParOf" srcId="{540B86ED-3DB1-4845-A791-D8B0E82F27FA}" destId="{43B6A00E-30A7-4358-B6BE-6589482E7E0F}" srcOrd="0" destOrd="0" presId="urn:microsoft.com/office/officeart/2005/8/layout/vList3"/>
    <dgm:cxn modelId="{92F2ED70-DF7F-4FD5-9136-1AC32B4D97BA}" type="presParOf" srcId="{540B86ED-3DB1-4845-A791-D8B0E82F27FA}" destId="{5110696B-CDAA-4041-90F1-E7CA2E01DA76}" srcOrd="1" destOrd="0" presId="urn:microsoft.com/office/officeart/2005/8/layout/vList3"/>
    <dgm:cxn modelId="{4640E459-C02E-4533-82BE-271577AE1CBC}" type="presParOf" srcId="{9EBB71E5-E2D1-4856-85B0-38324C9AE5A4}" destId="{209352F6-BA69-4A6F-BFFF-268F74974730}" srcOrd="1" destOrd="0" presId="urn:microsoft.com/office/officeart/2005/8/layout/vList3"/>
    <dgm:cxn modelId="{958D853C-2D1D-47BF-87D1-AAB69FA13BFD}" type="presParOf" srcId="{9EBB71E5-E2D1-4856-85B0-38324C9AE5A4}" destId="{96C99EA4-6FBD-4443-9B3F-6C6915C3DEC5}" srcOrd="2" destOrd="0" presId="urn:microsoft.com/office/officeart/2005/8/layout/vList3"/>
    <dgm:cxn modelId="{EE94647D-4644-4A69-B60B-4C95A6555853}" type="presParOf" srcId="{96C99EA4-6FBD-4443-9B3F-6C6915C3DEC5}" destId="{45A602A7-5C80-49CC-91E7-994E192063E6}" srcOrd="0" destOrd="0" presId="urn:microsoft.com/office/officeart/2005/8/layout/vList3"/>
    <dgm:cxn modelId="{0D11F74E-6232-4364-AD20-C1FEEEEB3EF9}" type="presParOf" srcId="{96C99EA4-6FBD-4443-9B3F-6C6915C3DEC5}" destId="{D07D76F2-822B-4FC3-8F95-4FD9285D4F0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86353B-03A5-4625-BEF0-9125EE27F1F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0F3568A-3917-4EA2-88AB-2C46E9D6A9FF}">
      <dgm:prSet custT="1"/>
      <dgm:spPr/>
      <dgm:t>
        <a:bodyPr/>
        <a:lstStyle/>
        <a:p>
          <a:r>
            <a:rPr kumimoji="1" lang="cs-CZ" sz="2000" b="1" i="0"/>
            <a:t>Sluneční záření</a:t>
          </a:r>
          <a:endParaRPr lang="en-US" sz="2000"/>
        </a:p>
      </dgm:t>
    </dgm:pt>
    <dgm:pt modelId="{57A48D98-861E-42E5-8870-89E80347F998}" type="parTrans" cxnId="{00B154AB-0F9E-41C0-9A64-4106E8D0A481}">
      <dgm:prSet/>
      <dgm:spPr/>
      <dgm:t>
        <a:bodyPr/>
        <a:lstStyle/>
        <a:p>
          <a:endParaRPr lang="en-US" sz="2000"/>
        </a:p>
      </dgm:t>
    </dgm:pt>
    <dgm:pt modelId="{D233255D-F6E1-4C18-961D-DB93424F397A}" type="sibTrans" cxnId="{00B154AB-0F9E-41C0-9A64-4106E8D0A481}">
      <dgm:prSet/>
      <dgm:spPr/>
      <dgm:t>
        <a:bodyPr/>
        <a:lstStyle/>
        <a:p>
          <a:endParaRPr lang="en-US" sz="2000"/>
        </a:p>
      </dgm:t>
    </dgm:pt>
    <dgm:pt modelId="{A9357928-99AC-4E34-891D-40569AB635DB}">
      <dgm:prSet custT="1"/>
      <dgm:spPr/>
      <dgm:t>
        <a:bodyPr/>
        <a:lstStyle/>
        <a:p>
          <a:r>
            <a:rPr kumimoji="1" lang="cs-CZ" sz="2000" b="1" i="0"/>
            <a:t>Oxid uhličitý </a:t>
          </a:r>
          <a:endParaRPr lang="en-US" sz="2000"/>
        </a:p>
      </dgm:t>
    </dgm:pt>
    <dgm:pt modelId="{AF278DCE-4303-447F-92CB-86F3343CD6C7}" type="parTrans" cxnId="{462AE528-CDDA-4C7E-BE04-81295E083409}">
      <dgm:prSet/>
      <dgm:spPr/>
      <dgm:t>
        <a:bodyPr/>
        <a:lstStyle/>
        <a:p>
          <a:endParaRPr lang="en-US" sz="2000"/>
        </a:p>
      </dgm:t>
    </dgm:pt>
    <dgm:pt modelId="{23FB979C-9F05-43EA-880E-50826A1242EE}" type="sibTrans" cxnId="{462AE528-CDDA-4C7E-BE04-81295E083409}">
      <dgm:prSet/>
      <dgm:spPr/>
      <dgm:t>
        <a:bodyPr/>
        <a:lstStyle/>
        <a:p>
          <a:endParaRPr lang="en-US" sz="2000"/>
        </a:p>
      </dgm:t>
    </dgm:pt>
    <dgm:pt modelId="{80C9934C-B68C-4A9F-8E68-5CF8D8E86D9E}">
      <dgm:prSet custT="1"/>
      <dgm:spPr/>
      <dgm:t>
        <a:bodyPr/>
        <a:lstStyle/>
        <a:p>
          <a:r>
            <a:rPr kumimoji="1" lang="cs-CZ" sz="2000" b="1" i="0"/>
            <a:t>Voda </a:t>
          </a:r>
          <a:endParaRPr lang="en-US" sz="2000"/>
        </a:p>
      </dgm:t>
    </dgm:pt>
    <dgm:pt modelId="{2B141F52-92C6-4284-A670-7155B30701C3}" type="parTrans" cxnId="{1AE8AA33-F90C-4A26-BA23-8F30F8D407C8}">
      <dgm:prSet/>
      <dgm:spPr/>
      <dgm:t>
        <a:bodyPr/>
        <a:lstStyle/>
        <a:p>
          <a:endParaRPr lang="en-US" sz="2000"/>
        </a:p>
      </dgm:t>
    </dgm:pt>
    <dgm:pt modelId="{413D4C69-AA9A-4C20-9C98-4E21E2C9B14E}" type="sibTrans" cxnId="{1AE8AA33-F90C-4A26-BA23-8F30F8D407C8}">
      <dgm:prSet/>
      <dgm:spPr/>
      <dgm:t>
        <a:bodyPr/>
        <a:lstStyle/>
        <a:p>
          <a:endParaRPr lang="en-US" sz="2000"/>
        </a:p>
      </dgm:t>
    </dgm:pt>
    <dgm:pt modelId="{3B101AE3-1CEE-4EBC-921D-E7207E1A7707}">
      <dgm:prSet custT="1"/>
      <dgm:spPr/>
      <dgm:t>
        <a:bodyPr/>
        <a:lstStyle/>
        <a:p>
          <a:r>
            <a:rPr kumimoji="1" lang="cs-CZ" sz="2000" b="1" i="0"/>
            <a:t>Živiny (minerály uvolňované do půdy zvětráváním horninového podloží, atmosférický spad nebo příchod nových druhů organismů či jejich diaspor)</a:t>
          </a:r>
          <a:endParaRPr lang="en-US" sz="2000"/>
        </a:p>
      </dgm:t>
    </dgm:pt>
    <dgm:pt modelId="{6CA650AA-7A9A-40AE-94E7-0DFDBBBD6CA7}" type="parTrans" cxnId="{746B1540-CC9A-4969-AB5F-627E96345065}">
      <dgm:prSet/>
      <dgm:spPr/>
      <dgm:t>
        <a:bodyPr/>
        <a:lstStyle/>
        <a:p>
          <a:endParaRPr lang="en-US" sz="2000"/>
        </a:p>
      </dgm:t>
    </dgm:pt>
    <dgm:pt modelId="{56904BA5-EE0B-42DA-A45F-000A5F045D55}" type="sibTrans" cxnId="{746B1540-CC9A-4969-AB5F-627E96345065}">
      <dgm:prSet/>
      <dgm:spPr/>
      <dgm:t>
        <a:bodyPr/>
        <a:lstStyle/>
        <a:p>
          <a:endParaRPr lang="en-US" sz="2000"/>
        </a:p>
      </dgm:t>
    </dgm:pt>
    <dgm:pt modelId="{A5392BEF-8433-4FE4-A63E-464F4A4D948A}" type="pres">
      <dgm:prSet presAssocID="{2B86353B-03A5-4625-BEF0-9125EE27F1F6}" presName="linearFlow" presStyleCnt="0">
        <dgm:presLayoutVars>
          <dgm:dir/>
          <dgm:resizeHandles val="exact"/>
        </dgm:presLayoutVars>
      </dgm:prSet>
      <dgm:spPr/>
    </dgm:pt>
    <dgm:pt modelId="{E762D04E-B7EF-40AF-A2BD-05D725812DF0}" type="pres">
      <dgm:prSet presAssocID="{20F3568A-3917-4EA2-88AB-2C46E9D6A9FF}" presName="composite" presStyleCnt="0"/>
      <dgm:spPr/>
    </dgm:pt>
    <dgm:pt modelId="{327DB48D-1114-4CBE-B79F-98B96FEF2327}" type="pres">
      <dgm:prSet presAssocID="{20F3568A-3917-4EA2-88AB-2C46E9D6A9FF}"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9CF656DA-EA84-4B44-B8C3-C38F7E54A025}" type="pres">
      <dgm:prSet presAssocID="{20F3568A-3917-4EA2-88AB-2C46E9D6A9FF}" presName="txShp" presStyleLbl="node1" presStyleIdx="0" presStyleCnt="4">
        <dgm:presLayoutVars>
          <dgm:bulletEnabled val="1"/>
        </dgm:presLayoutVars>
      </dgm:prSet>
      <dgm:spPr/>
    </dgm:pt>
    <dgm:pt modelId="{C0AE3656-4108-4C27-BCE0-4447E7287369}" type="pres">
      <dgm:prSet presAssocID="{D233255D-F6E1-4C18-961D-DB93424F397A}" presName="spacing" presStyleCnt="0"/>
      <dgm:spPr/>
    </dgm:pt>
    <dgm:pt modelId="{52233FFC-8C73-4720-9EC7-578D36E1019B}" type="pres">
      <dgm:prSet presAssocID="{A9357928-99AC-4E34-891D-40569AB635DB}" presName="composite" presStyleCnt="0"/>
      <dgm:spPr/>
    </dgm:pt>
    <dgm:pt modelId="{3C9B29B6-FB5B-4DFF-BF13-B43B8E13734C}" type="pres">
      <dgm:prSet presAssocID="{A9357928-99AC-4E34-891D-40569AB635DB}"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21C26A6-B940-40CB-A03A-FB685B78DB52}" type="pres">
      <dgm:prSet presAssocID="{A9357928-99AC-4E34-891D-40569AB635DB}" presName="txShp" presStyleLbl="node1" presStyleIdx="1" presStyleCnt="4">
        <dgm:presLayoutVars>
          <dgm:bulletEnabled val="1"/>
        </dgm:presLayoutVars>
      </dgm:prSet>
      <dgm:spPr/>
    </dgm:pt>
    <dgm:pt modelId="{FB98D2A6-A84F-4F4F-9E92-35F545EE4A21}" type="pres">
      <dgm:prSet presAssocID="{23FB979C-9F05-43EA-880E-50826A1242EE}" presName="spacing" presStyleCnt="0"/>
      <dgm:spPr/>
    </dgm:pt>
    <dgm:pt modelId="{3F0671BE-B184-4C6A-AF6D-045E73395F42}" type="pres">
      <dgm:prSet presAssocID="{80C9934C-B68C-4A9F-8E68-5CF8D8E86D9E}" presName="composite" presStyleCnt="0"/>
      <dgm:spPr/>
    </dgm:pt>
    <dgm:pt modelId="{B890FFB3-927B-438B-B52E-CC72F2015FC0}" type="pres">
      <dgm:prSet presAssocID="{80C9934C-B68C-4A9F-8E68-5CF8D8E86D9E}"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047E907D-0BA1-425C-A026-109DE7262AF0}" type="pres">
      <dgm:prSet presAssocID="{80C9934C-B68C-4A9F-8E68-5CF8D8E86D9E}" presName="txShp" presStyleLbl="node1" presStyleIdx="2" presStyleCnt="4">
        <dgm:presLayoutVars>
          <dgm:bulletEnabled val="1"/>
        </dgm:presLayoutVars>
      </dgm:prSet>
      <dgm:spPr/>
    </dgm:pt>
    <dgm:pt modelId="{5659E913-8FE8-42DF-AD84-F0A338A63166}" type="pres">
      <dgm:prSet presAssocID="{413D4C69-AA9A-4C20-9C98-4E21E2C9B14E}" presName="spacing" presStyleCnt="0"/>
      <dgm:spPr/>
    </dgm:pt>
    <dgm:pt modelId="{AB736845-A620-4D69-9146-D3825FD45DCA}" type="pres">
      <dgm:prSet presAssocID="{3B101AE3-1CEE-4EBC-921D-E7207E1A7707}" presName="composite" presStyleCnt="0"/>
      <dgm:spPr/>
    </dgm:pt>
    <dgm:pt modelId="{CB239BCE-56AD-4E1F-8FD1-37ADDBA792E4}" type="pres">
      <dgm:prSet presAssocID="{3B101AE3-1CEE-4EBC-921D-E7207E1A7707}"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AB3862B5-0929-4C78-8210-E264801A8EB1}" type="pres">
      <dgm:prSet presAssocID="{3B101AE3-1CEE-4EBC-921D-E7207E1A7707}" presName="txShp" presStyleLbl="node1" presStyleIdx="3" presStyleCnt="4">
        <dgm:presLayoutVars>
          <dgm:bulletEnabled val="1"/>
        </dgm:presLayoutVars>
      </dgm:prSet>
      <dgm:spPr/>
    </dgm:pt>
  </dgm:ptLst>
  <dgm:cxnLst>
    <dgm:cxn modelId="{6B836F15-BDDF-4E91-A70D-120E7523AA19}" type="presOf" srcId="{2B86353B-03A5-4625-BEF0-9125EE27F1F6}" destId="{A5392BEF-8433-4FE4-A63E-464F4A4D948A}" srcOrd="0" destOrd="0" presId="urn:microsoft.com/office/officeart/2005/8/layout/vList3"/>
    <dgm:cxn modelId="{12910018-DA91-413C-A72A-7C4BCB6B36B9}" type="presOf" srcId="{3B101AE3-1CEE-4EBC-921D-E7207E1A7707}" destId="{AB3862B5-0929-4C78-8210-E264801A8EB1}" srcOrd="0" destOrd="0" presId="urn:microsoft.com/office/officeart/2005/8/layout/vList3"/>
    <dgm:cxn modelId="{462AE528-CDDA-4C7E-BE04-81295E083409}" srcId="{2B86353B-03A5-4625-BEF0-9125EE27F1F6}" destId="{A9357928-99AC-4E34-891D-40569AB635DB}" srcOrd="1" destOrd="0" parTransId="{AF278DCE-4303-447F-92CB-86F3343CD6C7}" sibTransId="{23FB979C-9F05-43EA-880E-50826A1242EE}"/>
    <dgm:cxn modelId="{1AE8AA33-F90C-4A26-BA23-8F30F8D407C8}" srcId="{2B86353B-03A5-4625-BEF0-9125EE27F1F6}" destId="{80C9934C-B68C-4A9F-8E68-5CF8D8E86D9E}" srcOrd="2" destOrd="0" parTransId="{2B141F52-92C6-4284-A670-7155B30701C3}" sibTransId="{413D4C69-AA9A-4C20-9C98-4E21E2C9B14E}"/>
    <dgm:cxn modelId="{746B1540-CC9A-4969-AB5F-627E96345065}" srcId="{2B86353B-03A5-4625-BEF0-9125EE27F1F6}" destId="{3B101AE3-1CEE-4EBC-921D-E7207E1A7707}" srcOrd="3" destOrd="0" parTransId="{6CA650AA-7A9A-40AE-94E7-0DFDBBBD6CA7}" sibTransId="{56904BA5-EE0B-42DA-A45F-000A5F045D55}"/>
    <dgm:cxn modelId="{00B154AB-0F9E-41C0-9A64-4106E8D0A481}" srcId="{2B86353B-03A5-4625-BEF0-9125EE27F1F6}" destId="{20F3568A-3917-4EA2-88AB-2C46E9D6A9FF}" srcOrd="0" destOrd="0" parTransId="{57A48D98-861E-42E5-8870-89E80347F998}" sibTransId="{D233255D-F6E1-4C18-961D-DB93424F397A}"/>
    <dgm:cxn modelId="{72F28AB7-B6A9-4DB0-85AE-9E0A6A75CA78}" type="presOf" srcId="{A9357928-99AC-4E34-891D-40569AB635DB}" destId="{521C26A6-B940-40CB-A03A-FB685B78DB52}" srcOrd="0" destOrd="0" presId="urn:microsoft.com/office/officeart/2005/8/layout/vList3"/>
    <dgm:cxn modelId="{341F19E6-62DD-42FF-A41F-0EAC8C9A0B2C}" type="presOf" srcId="{20F3568A-3917-4EA2-88AB-2C46E9D6A9FF}" destId="{9CF656DA-EA84-4B44-B8C3-C38F7E54A025}" srcOrd="0" destOrd="0" presId="urn:microsoft.com/office/officeart/2005/8/layout/vList3"/>
    <dgm:cxn modelId="{2AC5A8F0-3348-4DF0-96F0-0390A0718723}" type="presOf" srcId="{80C9934C-B68C-4A9F-8E68-5CF8D8E86D9E}" destId="{047E907D-0BA1-425C-A026-109DE7262AF0}" srcOrd="0" destOrd="0" presId="urn:microsoft.com/office/officeart/2005/8/layout/vList3"/>
    <dgm:cxn modelId="{7CD50F32-1FB2-440F-8612-A04FF086C661}" type="presParOf" srcId="{A5392BEF-8433-4FE4-A63E-464F4A4D948A}" destId="{E762D04E-B7EF-40AF-A2BD-05D725812DF0}" srcOrd="0" destOrd="0" presId="urn:microsoft.com/office/officeart/2005/8/layout/vList3"/>
    <dgm:cxn modelId="{E0DAF5B4-769A-4DB9-9926-05F522F74510}" type="presParOf" srcId="{E762D04E-B7EF-40AF-A2BD-05D725812DF0}" destId="{327DB48D-1114-4CBE-B79F-98B96FEF2327}" srcOrd="0" destOrd="0" presId="urn:microsoft.com/office/officeart/2005/8/layout/vList3"/>
    <dgm:cxn modelId="{683431D0-DD51-4F3D-B402-BB72B4B1A257}" type="presParOf" srcId="{E762D04E-B7EF-40AF-A2BD-05D725812DF0}" destId="{9CF656DA-EA84-4B44-B8C3-C38F7E54A025}" srcOrd="1" destOrd="0" presId="urn:microsoft.com/office/officeart/2005/8/layout/vList3"/>
    <dgm:cxn modelId="{CFD16254-43B5-4327-8755-786699B9E28A}" type="presParOf" srcId="{A5392BEF-8433-4FE4-A63E-464F4A4D948A}" destId="{C0AE3656-4108-4C27-BCE0-4447E7287369}" srcOrd="1" destOrd="0" presId="urn:microsoft.com/office/officeart/2005/8/layout/vList3"/>
    <dgm:cxn modelId="{5FEB45B9-6C53-431D-A41B-F6DDB716BA8E}" type="presParOf" srcId="{A5392BEF-8433-4FE4-A63E-464F4A4D948A}" destId="{52233FFC-8C73-4720-9EC7-578D36E1019B}" srcOrd="2" destOrd="0" presId="urn:microsoft.com/office/officeart/2005/8/layout/vList3"/>
    <dgm:cxn modelId="{ABD8B17E-0236-4076-B425-456EFDCEFF40}" type="presParOf" srcId="{52233FFC-8C73-4720-9EC7-578D36E1019B}" destId="{3C9B29B6-FB5B-4DFF-BF13-B43B8E13734C}" srcOrd="0" destOrd="0" presId="urn:microsoft.com/office/officeart/2005/8/layout/vList3"/>
    <dgm:cxn modelId="{5C7C55CA-F489-41EC-9456-4B2D44DD1726}" type="presParOf" srcId="{52233FFC-8C73-4720-9EC7-578D36E1019B}" destId="{521C26A6-B940-40CB-A03A-FB685B78DB52}" srcOrd="1" destOrd="0" presId="urn:microsoft.com/office/officeart/2005/8/layout/vList3"/>
    <dgm:cxn modelId="{293D4D61-4440-4E91-99C4-7D52D29F691E}" type="presParOf" srcId="{A5392BEF-8433-4FE4-A63E-464F4A4D948A}" destId="{FB98D2A6-A84F-4F4F-9E92-35F545EE4A21}" srcOrd="3" destOrd="0" presId="urn:microsoft.com/office/officeart/2005/8/layout/vList3"/>
    <dgm:cxn modelId="{5FB818B1-5B4B-41E9-981A-8DD03DB2DF27}" type="presParOf" srcId="{A5392BEF-8433-4FE4-A63E-464F4A4D948A}" destId="{3F0671BE-B184-4C6A-AF6D-045E73395F42}" srcOrd="4" destOrd="0" presId="urn:microsoft.com/office/officeart/2005/8/layout/vList3"/>
    <dgm:cxn modelId="{C1E1310D-04E0-45FC-8205-1291AE0664F9}" type="presParOf" srcId="{3F0671BE-B184-4C6A-AF6D-045E73395F42}" destId="{B890FFB3-927B-438B-B52E-CC72F2015FC0}" srcOrd="0" destOrd="0" presId="urn:microsoft.com/office/officeart/2005/8/layout/vList3"/>
    <dgm:cxn modelId="{FE0CA526-20C2-46E2-818E-BBEDAAD356E2}" type="presParOf" srcId="{3F0671BE-B184-4C6A-AF6D-045E73395F42}" destId="{047E907D-0BA1-425C-A026-109DE7262AF0}" srcOrd="1" destOrd="0" presId="urn:microsoft.com/office/officeart/2005/8/layout/vList3"/>
    <dgm:cxn modelId="{D28D17A2-847A-4248-89EA-B6B06FEC8F1B}" type="presParOf" srcId="{A5392BEF-8433-4FE4-A63E-464F4A4D948A}" destId="{5659E913-8FE8-42DF-AD84-F0A338A63166}" srcOrd="5" destOrd="0" presId="urn:microsoft.com/office/officeart/2005/8/layout/vList3"/>
    <dgm:cxn modelId="{E66BA5E1-4572-479B-A8E7-28DAB96FF53B}" type="presParOf" srcId="{A5392BEF-8433-4FE4-A63E-464F4A4D948A}" destId="{AB736845-A620-4D69-9146-D3825FD45DCA}" srcOrd="6" destOrd="0" presId="urn:microsoft.com/office/officeart/2005/8/layout/vList3"/>
    <dgm:cxn modelId="{19662240-8621-4189-82DE-8159998FE520}" type="presParOf" srcId="{AB736845-A620-4D69-9146-D3825FD45DCA}" destId="{CB239BCE-56AD-4E1F-8FD1-37ADDBA792E4}" srcOrd="0" destOrd="0" presId="urn:microsoft.com/office/officeart/2005/8/layout/vList3"/>
    <dgm:cxn modelId="{F845C81C-E487-497D-86E6-F327C4CF1FFE}" type="presParOf" srcId="{AB736845-A620-4D69-9146-D3825FD45DCA}" destId="{AB3862B5-0929-4C78-8210-E264801A8EB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2321D2-4C6D-4B10-A69E-FA95ABAD6D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EC179C-5139-44BF-9855-7A92CD5FFC4E}">
      <dgm:prSet custT="1"/>
      <dgm:spPr/>
      <dgm:t>
        <a:bodyPr/>
        <a:lstStyle/>
        <a:p>
          <a:r>
            <a:rPr lang="cs-CZ" sz="2400" b="1" i="0"/>
            <a:t>Vyzařování (odpadní teplo)</a:t>
          </a:r>
          <a:endParaRPr lang="en-US" sz="2400"/>
        </a:p>
      </dgm:t>
    </dgm:pt>
    <dgm:pt modelId="{D87BE5AE-28D8-4421-A304-F8A08520A63E}" type="parTrans" cxnId="{E9F02A52-CD87-4B1F-B7B9-4ACA7094671B}">
      <dgm:prSet/>
      <dgm:spPr/>
      <dgm:t>
        <a:bodyPr/>
        <a:lstStyle/>
        <a:p>
          <a:endParaRPr lang="en-US" sz="2400"/>
        </a:p>
      </dgm:t>
    </dgm:pt>
    <dgm:pt modelId="{06746D1A-6532-4D7E-B7CB-AE61AF5B6EBF}" type="sibTrans" cxnId="{E9F02A52-CD87-4B1F-B7B9-4ACA7094671B}">
      <dgm:prSet/>
      <dgm:spPr/>
      <dgm:t>
        <a:bodyPr/>
        <a:lstStyle/>
        <a:p>
          <a:endParaRPr lang="en-US" sz="2400"/>
        </a:p>
      </dgm:t>
    </dgm:pt>
    <dgm:pt modelId="{24F01D75-5691-406B-9941-B42B10449252}">
      <dgm:prSet custT="1"/>
      <dgm:spPr/>
      <dgm:t>
        <a:bodyPr/>
        <a:lstStyle/>
        <a:p>
          <a:r>
            <a:rPr lang="cs-CZ" sz="2400" b="1" i="0"/>
            <a:t>Vymýváním látek z půdy</a:t>
          </a:r>
          <a:endParaRPr lang="en-US" sz="2400"/>
        </a:p>
      </dgm:t>
    </dgm:pt>
    <dgm:pt modelId="{9191A7E2-A625-4607-9BAA-A8FB72DE3B5A}" type="parTrans" cxnId="{D00A9EAC-C939-4683-8499-C58DD119BB7A}">
      <dgm:prSet/>
      <dgm:spPr/>
      <dgm:t>
        <a:bodyPr/>
        <a:lstStyle/>
        <a:p>
          <a:endParaRPr lang="en-US" sz="2400"/>
        </a:p>
      </dgm:t>
    </dgm:pt>
    <dgm:pt modelId="{CCD28865-623E-44B5-83D4-6CD7F522096D}" type="sibTrans" cxnId="{D00A9EAC-C939-4683-8499-C58DD119BB7A}">
      <dgm:prSet/>
      <dgm:spPr/>
      <dgm:t>
        <a:bodyPr/>
        <a:lstStyle/>
        <a:p>
          <a:endParaRPr lang="en-US" sz="2400"/>
        </a:p>
      </dgm:t>
    </dgm:pt>
    <dgm:pt modelId="{28A8E81E-7786-4DE6-BEE3-C16BAE1F8072}">
      <dgm:prSet custT="1"/>
      <dgm:spPr/>
      <dgm:t>
        <a:bodyPr/>
        <a:lstStyle/>
        <a:p>
          <a:r>
            <a:rPr lang="cs-CZ" sz="2400" b="1" i="0"/>
            <a:t>Povrchový odtok</a:t>
          </a:r>
          <a:endParaRPr lang="en-US" sz="2400"/>
        </a:p>
      </dgm:t>
    </dgm:pt>
    <dgm:pt modelId="{E220045E-8CFB-4C2F-A55E-D8361FDF2EA8}" type="parTrans" cxnId="{9DD9D3A5-DE23-404D-94B4-8C96A6675125}">
      <dgm:prSet/>
      <dgm:spPr/>
      <dgm:t>
        <a:bodyPr/>
        <a:lstStyle/>
        <a:p>
          <a:endParaRPr lang="en-US" sz="2400"/>
        </a:p>
      </dgm:t>
    </dgm:pt>
    <dgm:pt modelId="{15A9778C-8225-4FC6-B27A-34F466743194}" type="sibTrans" cxnId="{9DD9D3A5-DE23-404D-94B4-8C96A6675125}">
      <dgm:prSet/>
      <dgm:spPr/>
      <dgm:t>
        <a:bodyPr/>
        <a:lstStyle/>
        <a:p>
          <a:endParaRPr lang="en-US" sz="2400"/>
        </a:p>
      </dgm:t>
    </dgm:pt>
    <dgm:pt modelId="{6275A3AC-F452-4B35-9BD6-7158659939C5}">
      <dgm:prSet custT="1"/>
      <dgm:spPr/>
      <dgm:t>
        <a:bodyPr/>
        <a:lstStyle/>
        <a:p>
          <a:r>
            <a:rPr lang="cs-CZ" sz="2400" b="1" i="0"/>
            <a:t>Větrná eroze</a:t>
          </a:r>
          <a:endParaRPr lang="en-US" sz="2400"/>
        </a:p>
      </dgm:t>
    </dgm:pt>
    <dgm:pt modelId="{32D14E17-BD28-4CA2-84B4-388A6EAE3737}" type="parTrans" cxnId="{3115E656-33EF-4FB5-914A-C9A4467B01FC}">
      <dgm:prSet/>
      <dgm:spPr/>
      <dgm:t>
        <a:bodyPr/>
        <a:lstStyle/>
        <a:p>
          <a:endParaRPr lang="en-US" sz="2400"/>
        </a:p>
      </dgm:t>
    </dgm:pt>
    <dgm:pt modelId="{FA4FC811-ECA7-4788-85BE-E3FE33E0EF7F}" type="sibTrans" cxnId="{3115E656-33EF-4FB5-914A-C9A4467B01FC}">
      <dgm:prSet/>
      <dgm:spPr/>
      <dgm:t>
        <a:bodyPr/>
        <a:lstStyle/>
        <a:p>
          <a:endParaRPr lang="en-US" sz="2400"/>
        </a:p>
      </dgm:t>
    </dgm:pt>
    <dgm:pt modelId="{1A965560-116A-46FE-9EDE-4C39AF7BC2E9}">
      <dgm:prSet custT="1"/>
      <dgm:spPr/>
      <dgm:t>
        <a:bodyPr/>
        <a:lstStyle/>
        <a:p>
          <a:r>
            <a:rPr lang="cs-CZ" sz="2400" b="1" i="0"/>
            <a:t>Vystěhování organismů </a:t>
          </a:r>
          <a:endParaRPr lang="en-US" sz="2400"/>
        </a:p>
      </dgm:t>
    </dgm:pt>
    <dgm:pt modelId="{42FCEFB8-A3B8-46D2-A788-7F2B4B22B960}" type="parTrans" cxnId="{9A2C3B0A-DF49-4461-84D2-430CBA156937}">
      <dgm:prSet/>
      <dgm:spPr/>
      <dgm:t>
        <a:bodyPr/>
        <a:lstStyle/>
        <a:p>
          <a:endParaRPr lang="en-US" sz="2400"/>
        </a:p>
      </dgm:t>
    </dgm:pt>
    <dgm:pt modelId="{E9FD823B-C400-4A61-9BA8-25CA734D5672}" type="sibTrans" cxnId="{9A2C3B0A-DF49-4461-84D2-430CBA156937}">
      <dgm:prSet/>
      <dgm:spPr/>
      <dgm:t>
        <a:bodyPr/>
        <a:lstStyle/>
        <a:p>
          <a:endParaRPr lang="en-US" sz="2400"/>
        </a:p>
      </dgm:t>
    </dgm:pt>
    <dgm:pt modelId="{7E8BE072-2388-432D-A86A-21235673C513}">
      <dgm:prSet custT="1"/>
      <dgm:spPr/>
      <dgm:t>
        <a:bodyPr/>
        <a:lstStyle/>
        <a:p>
          <a:r>
            <a:rPr lang="cs-CZ" sz="2400" b="1" i="0"/>
            <a:t>Sklizeň biomasy z obdělávaných ekosystémů (pole, louky)</a:t>
          </a:r>
          <a:endParaRPr lang="en-US" sz="2400"/>
        </a:p>
      </dgm:t>
    </dgm:pt>
    <dgm:pt modelId="{6EC576B7-DE55-4A2E-85CE-3B696296AB93}" type="parTrans" cxnId="{4E8BD4D1-931C-4920-9DA7-56FE95AFF674}">
      <dgm:prSet/>
      <dgm:spPr/>
      <dgm:t>
        <a:bodyPr/>
        <a:lstStyle/>
        <a:p>
          <a:endParaRPr lang="en-US" sz="2400"/>
        </a:p>
      </dgm:t>
    </dgm:pt>
    <dgm:pt modelId="{1012A422-F30F-47F0-BD0A-8012E97564CB}" type="sibTrans" cxnId="{4E8BD4D1-931C-4920-9DA7-56FE95AFF674}">
      <dgm:prSet/>
      <dgm:spPr/>
      <dgm:t>
        <a:bodyPr/>
        <a:lstStyle/>
        <a:p>
          <a:endParaRPr lang="en-US" sz="2400"/>
        </a:p>
      </dgm:t>
    </dgm:pt>
    <dgm:pt modelId="{F5051BEF-FB58-4B52-8048-423C4B6B749F}" type="pres">
      <dgm:prSet presAssocID="{B52321D2-4C6D-4B10-A69E-FA95ABAD6DF3}" presName="linear" presStyleCnt="0">
        <dgm:presLayoutVars>
          <dgm:animLvl val="lvl"/>
          <dgm:resizeHandles val="exact"/>
        </dgm:presLayoutVars>
      </dgm:prSet>
      <dgm:spPr/>
    </dgm:pt>
    <dgm:pt modelId="{77970CD0-535E-4FF1-BFCD-AC344007502C}" type="pres">
      <dgm:prSet presAssocID="{6DEC179C-5139-44BF-9855-7A92CD5FFC4E}" presName="parentText" presStyleLbl="node1" presStyleIdx="0" presStyleCnt="6">
        <dgm:presLayoutVars>
          <dgm:chMax val="0"/>
          <dgm:bulletEnabled val="1"/>
        </dgm:presLayoutVars>
      </dgm:prSet>
      <dgm:spPr/>
    </dgm:pt>
    <dgm:pt modelId="{6123759C-80D0-4586-99C8-33FF4C347BAC}" type="pres">
      <dgm:prSet presAssocID="{06746D1A-6532-4D7E-B7CB-AE61AF5B6EBF}" presName="spacer" presStyleCnt="0"/>
      <dgm:spPr/>
    </dgm:pt>
    <dgm:pt modelId="{51718796-6806-4E99-9A02-270BD5D53AD4}" type="pres">
      <dgm:prSet presAssocID="{24F01D75-5691-406B-9941-B42B10449252}" presName="parentText" presStyleLbl="node1" presStyleIdx="1" presStyleCnt="6">
        <dgm:presLayoutVars>
          <dgm:chMax val="0"/>
          <dgm:bulletEnabled val="1"/>
        </dgm:presLayoutVars>
      </dgm:prSet>
      <dgm:spPr/>
    </dgm:pt>
    <dgm:pt modelId="{E489A64C-B313-41AC-B37E-1F2EF74AC554}" type="pres">
      <dgm:prSet presAssocID="{CCD28865-623E-44B5-83D4-6CD7F522096D}" presName="spacer" presStyleCnt="0"/>
      <dgm:spPr/>
    </dgm:pt>
    <dgm:pt modelId="{3EF6AC17-75DA-4629-A6D0-4DEC9ED76E49}" type="pres">
      <dgm:prSet presAssocID="{28A8E81E-7786-4DE6-BEE3-C16BAE1F8072}" presName="parentText" presStyleLbl="node1" presStyleIdx="2" presStyleCnt="6">
        <dgm:presLayoutVars>
          <dgm:chMax val="0"/>
          <dgm:bulletEnabled val="1"/>
        </dgm:presLayoutVars>
      </dgm:prSet>
      <dgm:spPr/>
    </dgm:pt>
    <dgm:pt modelId="{E6C1977A-4537-4593-9DEC-C4F5CD2CBB12}" type="pres">
      <dgm:prSet presAssocID="{15A9778C-8225-4FC6-B27A-34F466743194}" presName="spacer" presStyleCnt="0"/>
      <dgm:spPr/>
    </dgm:pt>
    <dgm:pt modelId="{491251CC-22E3-4A0D-8AA4-C32DC2390437}" type="pres">
      <dgm:prSet presAssocID="{6275A3AC-F452-4B35-9BD6-7158659939C5}" presName="parentText" presStyleLbl="node1" presStyleIdx="3" presStyleCnt="6">
        <dgm:presLayoutVars>
          <dgm:chMax val="0"/>
          <dgm:bulletEnabled val="1"/>
        </dgm:presLayoutVars>
      </dgm:prSet>
      <dgm:spPr/>
    </dgm:pt>
    <dgm:pt modelId="{A4B9D462-6E22-4CDE-883A-5CC4F7B71628}" type="pres">
      <dgm:prSet presAssocID="{FA4FC811-ECA7-4788-85BE-E3FE33E0EF7F}" presName="spacer" presStyleCnt="0"/>
      <dgm:spPr/>
    </dgm:pt>
    <dgm:pt modelId="{BC4D0A9B-55A6-472D-8075-F707983D0C74}" type="pres">
      <dgm:prSet presAssocID="{1A965560-116A-46FE-9EDE-4C39AF7BC2E9}" presName="parentText" presStyleLbl="node1" presStyleIdx="4" presStyleCnt="6">
        <dgm:presLayoutVars>
          <dgm:chMax val="0"/>
          <dgm:bulletEnabled val="1"/>
        </dgm:presLayoutVars>
      </dgm:prSet>
      <dgm:spPr/>
    </dgm:pt>
    <dgm:pt modelId="{CE8D9622-063A-4905-B4C6-97CE810F5B78}" type="pres">
      <dgm:prSet presAssocID="{E9FD823B-C400-4A61-9BA8-25CA734D5672}" presName="spacer" presStyleCnt="0"/>
      <dgm:spPr/>
    </dgm:pt>
    <dgm:pt modelId="{A5C0EA45-8EA1-4BFA-B645-1877E811E89B}" type="pres">
      <dgm:prSet presAssocID="{7E8BE072-2388-432D-A86A-21235673C513}" presName="parentText" presStyleLbl="node1" presStyleIdx="5" presStyleCnt="6">
        <dgm:presLayoutVars>
          <dgm:chMax val="0"/>
          <dgm:bulletEnabled val="1"/>
        </dgm:presLayoutVars>
      </dgm:prSet>
      <dgm:spPr/>
    </dgm:pt>
  </dgm:ptLst>
  <dgm:cxnLst>
    <dgm:cxn modelId="{9A2C3B0A-DF49-4461-84D2-430CBA156937}" srcId="{B52321D2-4C6D-4B10-A69E-FA95ABAD6DF3}" destId="{1A965560-116A-46FE-9EDE-4C39AF7BC2E9}" srcOrd="4" destOrd="0" parTransId="{42FCEFB8-A3B8-46D2-A788-7F2B4B22B960}" sibTransId="{E9FD823B-C400-4A61-9BA8-25CA734D5672}"/>
    <dgm:cxn modelId="{5766CE0C-35E8-4563-9EE9-19016E1BDEBC}" type="presOf" srcId="{6275A3AC-F452-4B35-9BD6-7158659939C5}" destId="{491251CC-22E3-4A0D-8AA4-C32DC2390437}" srcOrd="0" destOrd="0" presId="urn:microsoft.com/office/officeart/2005/8/layout/vList2"/>
    <dgm:cxn modelId="{E0E6CA66-1299-4101-9C44-D2F51057CB83}" type="presOf" srcId="{24F01D75-5691-406B-9941-B42B10449252}" destId="{51718796-6806-4E99-9A02-270BD5D53AD4}" srcOrd="0" destOrd="0" presId="urn:microsoft.com/office/officeart/2005/8/layout/vList2"/>
    <dgm:cxn modelId="{E9F02A52-CD87-4B1F-B7B9-4ACA7094671B}" srcId="{B52321D2-4C6D-4B10-A69E-FA95ABAD6DF3}" destId="{6DEC179C-5139-44BF-9855-7A92CD5FFC4E}" srcOrd="0" destOrd="0" parTransId="{D87BE5AE-28D8-4421-A304-F8A08520A63E}" sibTransId="{06746D1A-6532-4D7E-B7CB-AE61AF5B6EBF}"/>
    <dgm:cxn modelId="{046A4553-62D9-4FFD-926F-861B7F16172B}" type="presOf" srcId="{28A8E81E-7786-4DE6-BEE3-C16BAE1F8072}" destId="{3EF6AC17-75DA-4629-A6D0-4DEC9ED76E49}" srcOrd="0" destOrd="0" presId="urn:microsoft.com/office/officeart/2005/8/layout/vList2"/>
    <dgm:cxn modelId="{70A0DC74-D389-4C7F-A26C-F0A75C7F35E9}" type="presOf" srcId="{B52321D2-4C6D-4B10-A69E-FA95ABAD6DF3}" destId="{F5051BEF-FB58-4B52-8048-423C4B6B749F}" srcOrd="0" destOrd="0" presId="urn:microsoft.com/office/officeart/2005/8/layout/vList2"/>
    <dgm:cxn modelId="{3115E656-33EF-4FB5-914A-C9A4467B01FC}" srcId="{B52321D2-4C6D-4B10-A69E-FA95ABAD6DF3}" destId="{6275A3AC-F452-4B35-9BD6-7158659939C5}" srcOrd="3" destOrd="0" parTransId="{32D14E17-BD28-4CA2-84B4-388A6EAE3737}" sibTransId="{FA4FC811-ECA7-4788-85BE-E3FE33E0EF7F}"/>
    <dgm:cxn modelId="{6B279B7C-DB50-4E47-B5FA-7DD4EEFFAA2A}" type="presOf" srcId="{7E8BE072-2388-432D-A86A-21235673C513}" destId="{A5C0EA45-8EA1-4BFA-B645-1877E811E89B}" srcOrd="0" destOrd="0" presId="urn:microsoft.com/office/officeart/2005/8/layout/vList2"/>
    <dgm:cxn modelId="{2135F08E-0C85-4EB5-AEB8-8F3127403A87}" type="presOf" srcId="{1A965560-116A-46FE-9EDE-4C39AF7BC2E9}" destId="{BC4D0A9B-55A6-472D-8075-F707983D0C74}" srcOrd="0" destOrd="0" presId="urn:microsoft.com/office/officeart/2005/8/layout/vList2"/>
    <dgm:cxn modelId="{9DD9D3A5-DE23-404D-94B4-8C96A6675125}" srcId="{B52321D2-4C6D-4B10-A69E-FA95ABAD6DF3}" destId="{28A8E81E-7786-4DE6-BEE3-C16BAE1F8072}" srcOrd="2" destOrd="0" parTransId="{E220045E-8CFB-4C2F-A55E-D8361FDF2EA8}" sibTransId="{15A9778C-8225-4FC6-B27A-34F466743194}"/>
    <dgm:cxn modelId="{D00A9EAC-C939-4683-8499-C58DD119BB7A}" srcId="{B52321D2-4C6D-4B10-A69E-FA95ABAD6DF3}" destId="{24F01D75-5691-406B-9941-B42B10449252}" srcOrd="1" destOrd="0" parTransId="{9191A7E2-A625-4607-9BAA-A8FB72DE3B5A}" sibTransId="{CCD28865-623E-44B5-83D4-6CD7F522096D}"/>
    <dgm:cxn modelId="{4E8BD4D1-931C-4920-9DA7-56FE95AFF674}" srcId="{B52321D2-4C6D-4B10-A69E-FA95ABAD6DF3}" destId="{7E8BE072-2388-432D-A86A-21235673C513}" srcOrd="5" destOrd="0" parTransId="{6EC576B7-DE55-4A2E-85CE-3B696296AB93}" sibTransId="{1012A422-F30F-47F0-BD0A-8012E97564CB}"/>
    <dgm:cxn modelId="{446A52FD-5655-4336-BEBF-6558928ED04E}" type="presOf" srcId="{6DEC179C-5139-44BF-9855-7A92CD5FFC4E}" destId="{77970CD0-535E-4FF1-BFCD-AC344007502C}" srcOrd="0" destOrd="0" presId="urn:microsoft.com/office/officeart/2005/8/layout/vList2"/>
    <dgm:cxn modelId="{9409D8C0-556D-4835-951F-04D17A8ECE71}" type="presParOf" srcId="{F5051BEF-FB58-4B52-8048-423C4B6B749F}" destId="{77970CD0-535E-4FF1-BFCD-AC344007502C}" srcOrd="0" destOrd="0" presId="urn:microsoft.com/office/officeart/2005/8/layout/vList2"/>
    <dgm:cxn modelId="{4BDC7F97-1503-46E4-A815-757A5F84D7EA}" type="presParOf" srcId="{F5051BEF-FB58-4B52-8048-423C4B6B749F}" destId="{6123759C-80D0-4586-99C8-33FF4C347BAC}" srcOrd="1" destOrd="0" presId="urn:microsoft.com/office/officeart/2005/8/layout/vList2"/>
    <dgm:cxn modelId="{FF75F00C-69C4-4158-AF02-496C86809436}" type="presParOf" srcId="{F5051BEF-FB58-4B52-8048-423C4B6B749F}" destId="{51718796-6806-4E99-9A02-270BD5D53AD4}" srcOrd="2" destOrd="0" presId="urn:microsoft.com/office/officeart/2005/8/layout/vList2"/>
    <dgm:cxn modelId="{E653C0B1-5289-4A32-8EC3-F3C6F24BCAE9}" type="presParOf" srcId="{F5051BEF-FB58-4B52-8048-423C4B6B749F}" destId="{E489A64C-B313-41AC-B37E-1F2EF74AC554}" srcOrd="3" destOrd="0" presId="urn:microsoft.com/office/officeart/2005/8/layout/vList2"/>
    <dgm:cxn modelId="{97218BEA-082B-45B0-A5DA-005E1F4FB203}" type="presParOf" srcId="{F5051BEF-FB58-4B52-8048-423C4B6B749F}" destId="{3EF6AC17-75DA-4629-A6D0-4DEC9ED76E49}" srcOrd="4" destOrd="0" presId="urn:microsoft.com/office/officeart/2005/8/layout/vList2"/>
    <dgm:cxn modelId="{E6E9764C-D3B2-4F18-B303-0F390A185A11}" type="presParOf" srcId="{F5051BEF-FB58-4B52-8048-423C4B6B749F}" destId="{E6C1977A-4537-4593-9DEC-C4F5CD2CBB12}" srcOrd="5" destOrd="0" presId="urn:microsoft.com/office/officeart/2005/8/layout/vList2"/>
    <dgm:cxn modelId="{17C2B7AE-E3C3-4F8D-B2BB-27B3C6FB8FD6}" type="presParOf" srcId="{F5051BEF-FB58-4B52-8048-423C4B6B749F}" destId="{491251CC-22E3-4A0D-8AA4-C32DC2390437}" srcOrd="6" destOrd="0" presId="urn:microsoft.com/office/officeart/2005/8/layout/vList2"/>
    <dgm:cxn modelId="{AF05EB30-EB82-41E6-B84F-3E45A5CEC63B}" type="presParOf" srcId="{F5051BEF-FB58-4B52-8048-423C4B6B749F}" destId="{A4B9D462-6E22-4CDE-883A-5CC4F7B71628}" srcOrd="7" destOrd="0" presId="urn:microsoft.com/office/officeart/2005/8/layout/vList2"/>
    <dgm:cxn modelId="{8B1536E9-4D26-42ED-B23F-27E547B6C358}" type="presParOf" srcId="{F5051BEF-FB58-4B52-8048-423C4B6B749F}" destId="{BC4D0A9B-55A6-472D-8075-F707983D0C74}" srcOrd="8" destOrd="0" presId="urn:microsoft.com/office/officeart/2005/8/layout/vList2"/>
    <dgm:cxn modelId="{240CE059-AA8B-4FB9-B3E2-C3AFC5F1A7B5}" type="presParOf" srcId="{F5051BEF-FB58-4B52-8048-423C4B6B749F}" destId="{CE8D9622-063A-4905-B4C6-97CE810F5B78}" srcOrd="9" destOrd="0" presId="urn:microsoft.com/office/officeart/2005/8/layout/vList2"/>
    <dgm:cxn modelId="{FAD35C47-3924-49F1-82CE-C49680445470}" type="presParOf" srcId="{F5051BEF-FB58-4B52-8048-423C4B6B749F}" destId="{A5C0EA45-8EA1-4BFA-B645-1877E811E89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E532D1-2450-46CE-B946-BFCE3BE78E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10C0174-B767-423F-AE05-D6D7DCE2D3B4}">
      <dgm:prSet/>
      <dgm:spPr/>
      <dgm:t>
        <a:bodyPr/>
        <a:lstStyle/>
        <a:p>
          <a:r>
            <a:rPr lang="en-US" b="0" i="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prokaryotní</a:t>
          </a:r>
          <a:r>
            <a:rPr lang="en-US" b="0" i="0" dirty="0">
              <a:solidFill>
                <a:schemeClr val="bg1"/>
              </a:solidFill>
            </a:rPr>
            <a:t> (</a:t>
          </a:r>
          <a:r>
            <a:rPr lang="en-US" b="1" i="1" dirty="0">
              <a:solidFill>
                <a:schemeClr val="bg1"/>
              </a:solidFill>
            </a:rPr>
            <a:t>Monera</a:t>
          </a:r>
          <a:r>
            <a:rPr lang="en-US" b="0" i="0" dirty="0">
              <a:solidFill>
                <a:schemeClr val="bg1"/>
              </a:solidFill>
            </a:rPr>
            <a:t>)</a:t>
          </a:r>
          <a:endParaRPr lang="en-US" dirty="0">
            <a:solidFill>
              <a:schemeClr val="bg1"/>
            </a:solidFill>
          </a:endParaRPr>
        </a:p>
      </dgm:t>
    </dgm:pt>
    <dgm:pt modelId="{94A2222A-6C6D-4F05-A838-CB440839E63A}" type="parTrans" cxnId="{72405C3F-AB4F-425A-8CEC-79B8AE1C985A}">
      <dgm:prSet/>
      <dgm:spPr/>
      <dgm:t>
        <a:bodyPr/>
        <a:lstStyle/>
        <a:p>
          <a:endParaRPr lang="en-US">
            <a:solidFill>
              <a:schemeClr val="bg1"/>
            </a:solidFill>
          </a:endParaRPr>
        </a:p>
      </dgm:t>
    </dgm:pt>
    <dgm:pt modelId="{E9A7CC50-F10C-4239-8F12-0E46B6C385D6}" type="sibTrans" cxnId="{72405C3F-AB4F-425A-8CEC-79B8AE1C985A}">
      <dgm:prSet/>
      <dgm:spPr/>
      <dgm:t>
        <a:bodyPr/>
        <a:lstStyle/>
        <a:p>
          <a:endParaRPr lang="en-US">
            <a:solidFill>
              <a:schemeClr val="bg1"/>
            </a:solidFill>
          </a:endParaRPr>
        </a:p>
      </dgm:t>
    </dgm:pt>
    <dgm:pt modelId="{E5C90B8A-C941-4A95-A359-D549D29388FF}">
      <dgm:prSet/>
      <dgm:spPr/>
      <dgm:t>
        <a:bodyPr/>
        <a:lstStyle/>
        <a:p>
          <a:r>
            <a:rPr lang="en-US" b="0" i="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prvoci</a:t>
          </a:r>
          <a:r>
            <a:rPr lang="en-US" b="0" i="0">
              <a:solidFill>
                <a:schemeClr val="bg1"/>
              </a:solidFill>
            </a:rPr>
            <a:t> (</a:t>
          </a:r>
          <a:r>
            <a:rPr lang="en-US" b="1" i="1">
              <a:solidFill>
                <a:schemeClr val="bg1"/>
              </a:solidFill>
            </a:rPr>
            <a:t>Protozoa</a:t>
          </a:r>
          <a:r>
            <a:rPr lang="en-US" b="0" i="0">
              <a:solidFill>
                <a:schemeClr val="bg1"/>
              </a:solidFill>
            </a:rPr>
            <a:t>)</a:t>
          </a:r>
          <a:endParaRPr lang="en-US">
            <a:solidFill>
              <a:schemeClr val="bg1"/>
            </a:solidFill>
          </a:endParaRPr>
        </a:p>
      </dgm:t>
    </dgm:pt>
    <dgm:pt modelId="{F1E2DBE9-9986-419F-BE6C-2D64923AF3F4}" type="parTrans" cxnId="{0072CA55-FAD3-450A-8C22-971E822732EE}">
      <dgm:prSet/>
      <dgm:spPr/>
      <dgm:t>
        <a:bodyPr/>
        <a:lstStyle/>
        <a:p>
          <a:endParaRPr lang="en-US">
            <a:solidFill>
              <a:schemeClr val="bg1"/>
            </a:solidFill>
          </a:endParaRPr>
        </a:p>
      </dgm:t>
    </dgm:pt>
    <dgm:pt modelId="{CAF9BF0D-C1D4-4A3B-8E49-8AF44BF00428}" type="sibTrans" cxnId="{0072CA55-FAD3-450A-8C22-971E822732EE}">
      <dgm:prSet/>
      <dgm:spPr/>
      <dgm:t>
        <a:bodyPr/>
        <a:lstStyle/>
        <a:p>
          <a:endParaRPr lang="en-US">
            <a:solidFill>
              <a:schemeClr val="bg1"/>
            </a:solidFill>
          </a:endParaRPr>
        </a:p>
      </dgm:t>
    </dgm:pt>
    <dgm:pt modelId="{CDAA103A-8B8D-4910-8920-343BA4276DB9}">
      <dgm:prSet/>
      <dgm:spPr/>
      <dgm:t>
        <a:bodyPr/>
        <a:lstStyle/>
        <a:p>
          <a:r>
            <a:rPr lang="en-US" b="0" i="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rostliny</a:t>
          </a:r>
          <a:r>
            <a:rPr lang="en-US" b="0" i="0">
              <a:solidFill>
                <a:schemeClr val="bg1"/>
              </a:solidFill>
            </a:rPr>
            <a:t> (</a:t>
          </a:r>
          <a:r>
            <a:rPr lang="en-US" b="1" i="1">
              <a:solidFill>
                <a:schemeClr val="bg1"/>
              </a:solidFill>
            </a:rPr>
            <a:t>Plantae</a:t>
          </a:r>
          <a:r>
            <a:rPr lang="en-US" b="0" i="0">
              <a:solidFill>
                <a:schemeClr val="bg1"/>
              </a:solidFill>
            </a:rPr>
            <a:t>)</a:t>
          </a:r>
          <a:endParaRPr lang="en-US">
            <a:solidFill>
              <a:schemeClr val="bg1"/>
            </a:solidFill>
          </a:endParaRPr>
        </a:p>
      </dgm:t>
    </dgm:pt>
    <dgm:pt modelId="{3AC3339E-2C80-494A-A36B-D72A6C817B27}" type="parTrans" cxnId="{D17B56DF-5201-4EAF-9A09-949DD535F749}">
      <dgm:prSet/>
      <dgm:spPr/>
      <dgm:t>
        <a:bodyPr/>
        <a:lstStyle/>
        <a:p>
          <a:endParaRPr lang="en-US">
            <a:solidFill>
              <a:schemeClr val="bg1"/>
            </a:solidFill>
          </a:endParaRPr>
        </a:p>
      </dgm:t>
    </dgm:pt>
    <dgm:pt modelId="{F58E7FAE-93F6-4A9F-A142-FE5E31682F24}" type="sibTrans" cxnId="{D17B56DF-5201-4EAF-9A09-949DD535F749}">
      <dgm:prSet/>
      <dgm:spPr/>
      <dgm:t>
        <a:bodyPr/>
        <a:lstStyle/>
        <a:p>
          <a:endParaRPr lang="en-US">
            <a:solidFill>
              <a:schemeClr val="bg1"/>
            </a:solidFill>
          </a:endParaRPr>
        </a:p>
      </dgm:t>
    </dgm:pt>
    <dgm:pt modelId="{4C1BA869-ABC6-4DF4-A701-761DD968E797}">
      <dgm:prSet/>
      <dgm:spPr/>
      <dgm:t>
        <a:bodyPr/>
        <a:lstStyle/>
        <a:p>
          <a:r>
            <a:rPr lang="en-US" b="0" i="0" dirty="0" err="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houby</a:t>
          </a:r>
          <a:r>
            <a:rPr lang="en-US" b="0" i="0" dirty="0">
              <a:solidFill>
                <a:schemeClr val="bg1"/>
              </a:solidFill>
            </a:rPr>
            <a:t> (</a:t>
          </a:r>
          <a:r>
            <a:rPr lang="en-US" b="1" i="1" dirty="0">
              <a:solidFill>
                <a:schemeClr val="bg1"/>
              </a:solidFill>
            </a:rPr>
            <a:t>Fungi</a:t>
          </a:r>
          <a:r>
            <a:rPr lang="en-US" b="0" i="0" dirty="0">
              <a:solidFill>
                <a:schemeClr val="bg1"/>
              </a:solidFill>
            </a:rPr>
            <a:t>)</a:t>
          </a:r>
          <a:endParaRPr lang="en-US" dirty="0">
            <a:solidFill>
              <a:schemeClr val="bg1"/>
            </a:solidFill>
          </a:endParaRPr>
        </a:p>
      </dgm:t>
    </dgm:pt>
    <dgm:pt modelId="{5FC130EB-276E-44FE-BE42-7B94DC17709C}" type="parTrans" cxnId="{F1EB50DC-0F71-4CA4-8318-5823DC3D7AE5}">
      <dgm:prSet/>
      <dgm:spPr/>
      <dgm:t>
        <a:bodyPr/>
        <a:lstStyle/>
        <a:p>
          <a:endParaRPr lang="en-US">
            <a:solidFill>
              <a:schemeClr val="bg1"/>
            </a:solidFill>
          </a:endParaRPr>
        </a:p>
      </dgm:t>
    </dgm:pt>
    <dgm:pt modelId="{A51C2F36-EB75-45CF-933B-745E4E4B84B9}" type="sibTrans" cxnId="{F1EB50DC-0F71-4CA4-8318-5823DC3D7AE5}">
      <dgm:prSet/>
      <dgm:spPr/>
      <dgm:t>
        <a:bodyPr/>
        <a:lstStyle/>
        <a:p>
          <a:endParaRPr lang="en-US">
            <a:solidFill>
              <a:schemeClr val="bg1"/>
            </a:solidFill>
          </a:endParaRPr>
        </a:p>
      </dgm:t>
    </dgm:pt>
    <dgm:pt modelId="{BC95DDD0-C93F-41CD-B4B6-D4EF68C4DC4D}">
      <dgm:prSet/>
      <dgm:spPr/>
      <dgm:t>
        <a:bodyPr/>
        <a:lstStyle/>
        <a:p>
          <a:r>
            <a:rPr lang="en-US" b="0" i="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živočichové</a:t>
          </a:r>
          <a:r>
            <a:rPr lang="en-US" b="0" i="0">
              <a:solidFill>
                <a:schemeClr val="bg1"/>
              </a:solidFill>
            </a:rPr>
            <a:t> (</a:t>
          </a:r>
          <a:r>
            <a:rPr lang="en-US" b="1" i="1">
              <a:solidFill>
                <a:schemeClr val="bg1"/>
              </a:solidFill>
            </a:rPr>
            <a:t>Animalia</a:t>
          </a:r>
          <a:r>
            <a:rPr lang="en-US" b="0" i="0">
              <a:solidFill>
                <a:schemeClr val="bg1"/>
              </a:solidFill>
            </a:rPr>
            <a:t>)</a:t>
          </a:r>
          <a:endParaRPr lang="en-US">
            <a:solidFill>
              <a:schemeClr val="bg1"/>
            </a:solidFill>
          </a:endParaRPr>
        </a:p>
      </dgm:t>
    </dgm:pt>
    <dgm:pt modelId="{ECFD6C95-472A-43D1-9469-581EFFC5F510}" type="parTrans" cxnId="{42825BD4-6EE0-4451-AB99-E78E61CFEBD6}">
      <dgm:prSet/>
      <dgm:spPr/>
      <dgm:t>
        <a:bodyPr/>
        <a:lstStyle/>
        <a:p>
          <a:endParaRPr lang="en-US">
            <a:solidFill>
              <a:schemeClr val="bg1"/>
            </a:solidFill>
          </a:endParaRPr>
        </a:p>
      </dgm:t>
    </dgm:pt>
    <dgm:pt modelId="{DE2E8572-8308-4225-A63D-A5FBB31EBA9E}" type="sibTrans" cxnId="{42825BD4-6EE0-4451-AB99-E78E61CFEBD6}">
      <dgm:prSet/>
      <dgm:spPr/>
      <dgm:t>
        <a:bodyPr/>
        <a:lstStyle/>
        <a:p>
          <a:endParaRPr lang="en-US">
            <a:solidFill>
              <a:schemeClr val="bg1"/>
            </a:solidFill>
          </a:endParaRPr>
        </a:p>
      </dgm:t>
    </dgm:pt>
    <dgm:pt modelId="{A33FBFE1-28CA-4D3B-951C-028793E70B30}" type="pres">
      <dgm:prSet presAssocID="{4AE532D1-2450-46CE-B946-BFCE3BE78EDC}" presName="linear" presStyleCnt="0">
        <dgm:presLayoutVars>
          <dgm:animLvl val="lvl"/>
          <dgm:resizeHandles val="exact"/>
        </dgm:presLayoutVars>
      </dgm:prSet>
      <dgm:spPr/>
    </dgm:pt>
    <dgm:pt modelId="{8471FA76-1723-4624-8718-BF0C913805CB}" type="pres">
      <dgm:prSet presAssocID="{510C0174-B767-423F-AE05-D6D7DCE2D3B4}" presName="parentText" presStyleLbl="node1" presStyleIdx="0" presStyleCnt="5">
        <dgm:presLayoutVars>
          <dgm:chMax val="0"/>
          <dgm:bulletEnabled val="1"/>
        </dgm:presLayoutVars>
      </dgm:prSet>
      <dgm:spPr/>
    </dgm:pt>
    <dgm:pt modelId="{22EA54A3-FEF0-409C-8C1D-6DD2206C0060}" type="pres">
      <dgm:prSet presAssocID="{E9A7CC50-F10C-4239-8F12-0E46B6C385D6}" presName="spacer" presStyleCnt="0"/>
      <dgm:spPr/>
    </dgm:pt>
    <dgm:pt modelId="{F932A5BC-79E7-419A-9CF0-30194F3698F8}" type="pres">
      <dgm:prSet presAssocID="{E5C90B8A-C941-4A95-A359-D549D29388FF}" presName="parentText" presStyleLbl="node1" presStyleIdx="1" presStyleCnt="5">
        <dgm:presLayoutVars>
          <dgm:chMax val="0"/>
          <dgm:bulletEnabled val="1"/>
        </dgm:presLayoutVars>
      </dgm:prSet>
      <dgm:spPr/>
    </dgm:pt>
    <dgm:pt modelId="{41036F22-E68E-4F85-91DC-ECDD7ED61733}" type="pres">
      <dgm:prSet presAssocID="{CAF9BF0D-C1D4-4A3B-8E49-8AF44BF00428}" presName="spacer" presStyleCnt="0"/>
      <dgm:spPr/>
    </dgm:pt>
    <dgm:pt modelId="{DDC53182-8057-4443-8E60-4864EF46C5BA}" type="pres">
      <dgm:prSet presAssocID="{CDAA103A-8B8D-4910-8920-343BA4276DB9}" presName="parentText" presStyleLbl="node1" presStyleIdx="2" presStyleCnt="5">
        <dgm:presLayoutVars>
          <dgm:chMax val="0"/>
          <dgm:bulletEnabled val="1"/>
        </dgm:presLayoutVars>
      </dgm:prSet>
      <dgm:spPr/>
    </dgm:pt>
    <dgm:pt modelId="{3DC97624-1793-49BF-87FF-FF94D00E3573}" type="pres">
      <dgm:prSet presAssocID="{F58E7FAE-93F6-4A9F-A142-FE5E31682F24}" presName="spacer" presStyleCnt="0"/>
      <dgm:spPr/>
    </dgm:pt>
    <dgm:pt modelId="{9D7D1092-F599-41BE-8ACD-1FBCE5531621}" type="pres">
      <dgm:prSet presAssocID="{4C1BA869-ABC6-4DF4-A701-761DD968E797}" presName="parentText" presStyleLbl="node1" presStyleIdx="3" presStyleCnt="5">
        <dgm:presLayoutVars>
          <dgm:chMax val="0"/>
          <dgm:bulletEnabled val="1"/>
        </dgm:presLayoutVars>
      </dgm:prSet>
      <dgm:spPr/>
    </dgm:pt>
    <dgm:pt modelId="{5D262E0C-67D9-4F6A-8BEB-52548B6B3B6A}" type="pres">
      <dgm:prSet presAssocID="{A51C2F36-EB75-45CF-933B-745E4E4B84B9}" presName="spacer" presStyleCnt="0"/>
      <dgm:spPr/>
    </dgm:pt>
    <dgm:pt modelId="{58033B76-41E5-47F5-A330-60A0AA1EFD2E}" type="pres">
      <dgm:prSet presAssocID="{BC95DDD0-C93F-41CD-B4B6-D4EF68C4DC4D}" presName="parentText" presStyleLbl="node1" presStyleIdx="4" presStyleCnt="5">
        <dgm:presLayoutVars>
          <dgm:chMax val="0"/>
          <dgm:bulletEnabled val="1"/>
        </dgm:presLayoutVars>
      </dgm:prSet>
      <dgm:spPr/>
    </dgm:pt>
  </dgm:ptLst>
  <dgm:cxnLst>
    <dgm:cxn modelId="{0DE5F220-D31F-4767-B2A6-7E95A63CB482}" type="presOf" srcId="{CDAA103A-8B8D-4910-8920-343BA4276DB9}" destId="{DDC53182-8057-4443-8E60-4864EF46C5BA}" srcOrd="0" destOrd="0" presId="urn:microsoft.com/office/officeart/2005/8/layout/vList2"/>
    <dgm:cxn modelId="{9DA4A231-F69C-4DC6-A1B2-E8B15ED58AD6}" type="presOf" srcId="{E5C90B8A-C941-4A95-A359-D549D29388FF}" destId="{F932A5BC-79E7-419A-9CF0-30194F3698F8}" srcOrd="0" destOrd="0" presId="urn:microsoft.com/office/officeart/2005/8/layout/vList2"/>
    <dgm:cxn modelId="{5E67FF35-43B9-48F3-ABFB-EF788F4377C1}" type="presOf" srcId="{4AE532D1-2450-46CE-B946-BFCE3BE78EDC}" destId="{A33FBFE1-28CA-4D3B-951C-028793E70B30}" srcOrd="0" destOrd="0" presId="urn:microsoft.com/office/officeart/2005/8/layout/vList2"/>
    <dgm:cxn modelId="{72405C3F-AB4F-425A-8CEC-79B8AE1C985A}" srcId="{4AE532D1-2450-46CE-B946-BFCE3BE78EDC}" destId="{510C0174-B767-423F-AE05-D6D7DCE2D3B4}" srcOrd="0" destOrd="0" parTransId="{94A2222A-6C6D-4F05-A838-CB440839E63A}" sibTransId="{E9A7CC50-F10C-4239-8F12-0E46B6C385D6}"/>
    <dgm:cxn modelId="{91A5653F-D211-4565-A04E-789A60828863}" type="presOf" srcId="{510C0174-B767-423F-AE05-D6D7DCE2D3B4}" destId="{8471FA76-1723-4624-8718-BF0C913805CB}" srcOrd="0" destOrd="0" presId="urn:microsoft.com/office/officeart/2005/8/layout/vList2"/>
    <dgm:cxn modelId="{0072CA55-FAD3-450A-8C22-971E822732EE}" srcId="{4AE532D1-2450-46CE-B946-BFCE3BE78EDC}" destId="{E5C90B8A-C941-4A95-A359-D549D29388FF}" srcOrd="1" destOrd="0" parTransId="{F1E2DBE9-9986-419F-BE6C-2D64923AF3F4}" sibTransId="{CAF9BF0D-C1D4-4A3B-8E49-8AF44BF00428}"/>
    <dgm:cxn modelId="{8B5DE2C7-AF5E-46FF-A0BC-C6CA99B4611C}" type="presOf" srcId="{BC95DDD0-C93F-41CD-B4B6-D4EF68C4DC4D}" destId="{58033B76-41E5-47F5-A330-60A0AA1EFD2E}" srcOrd="0" destOrd="0" presId="urn:microsoft.com/office/officeart/2005/8/layout/vList2"/>
    <dgm:cxn modelId="{42825BD4-6EE0-4451-AB99-E78E61CFEBD6}" srcId="{4AE532D1-2450-46CE-B946-BFCE3BE78EDC}" destId="{BC95DDD0-C93F-41CD-B4B6-D4EF68C4DC4D}" srcOrd="4" destOrd="0" parTransId="{ECFD6C95-472A-43D1-9469-581EFFC5F510}" sibTransId="{DE2E8572-8308-4225-A63D-A5FBB31EBA9E}"/>
    <dgm:cxn modelId="{F1EB50DC-0F71-4CA4-8318-5823DC3D7AE5}" srcId="{4AE532D1-2450-46CE-B946-BFCE3BE78EDC}" destId="{4C1BA869-ABC6-4DF4-A701-761DD968E797}" srcOrd="3" destOrd="0" parTransId="{5FC130EB-276E-44FE-BE42-7B94DC17709C}" sibTransId="{A51C2F36-EB75-45CF-933B-745E4E4B84B9}"/>
    <dgm:cxn modelId="{D17B56DF-5201-4EAF-9A09-949DD535F749}" srcId="{4AE532D1-2450-46CE-B946-BFCE3BE78EDC}" destId="{CDAA103A-8B8D-4910-8920-343BA4276DB9}" srcOrd="2" destOrd="0" parTransId="{3AC3339E-2C80-494A-A36B-D72A6C817B27}" sibTransId="{F58E7FAE-93F6-4A9F-A142-FE5E31682F24}"/>
    <dgm:cxn modelId="{DB2A95DF-C1FC-45DD-8B97-5AA582D56D3A}" type="presOf" srcId="{4C1BA869-ABC6-4DF4-A701-761DD968E797}" destId="{9D7D1092-F599-41BE-8ACD-1FBCE5531621}" srcOrd="0" destOrd="0" presId="urn:microsoft.com/office/officeart/2005/8/layout/vList2"/>
    <dgm:cxn modelId="{8392BCC6-1728-4FBD-AC3D-8F6B3DCF8BE3}" type="presParOf" srcId="{A33FBFE1-28CA-4D3B-951C-028793E70B30}" destId="{8471FA76-1723-4624-8718-BF0C913805CB}" srcOrd="0" destOrd="0" presId="urn:microsoft.com/office/officeart/2005/8/layout/vList2"/>
    <dgm:cxn modelId="{BFDC9B28-C7F3-4007-B256-7659CC595F2F}" type="presParOf" srcId="{A33FBFE1-28CA-4D3B-951C-028793E70B30}" destId="{22EA54A3-FEF0-409C-8C1D-6DD2206C0060}" srcOrd="1" destOrd="0" presId="urn:microsoft.com/office/officeart/2005/8/layout/vList2"/>
    <dgm:cxn modelId="{3A012774-6D8C-47AA-94A7-5B66778BAF0A}" type="presParOf" srcId="{A33FBFE1-28CA-4D3B-951C-028793E70B30}" destId="{F932A5BC-79E7-419A-9CF0-30194F3698F8}" srcOrd="2" destOrd="0" presId="urn:microsoft.com/office/officeart/2005/8/layout/vList2"/>
    <dgm:cxn modelId="{B9DFFD55-1333-4067-A8D5-36366C2A4630}" type="presParOf" srcId="{A33FBFE1-28CA-4D3B-951C-028793E70B30}" destId="{41036F22-E68E-4F85-91DC-ECDD7ED61733}" srcOrd="3" destOrd="0" presId="urn:microsoft.com/office/officeart/2005/8/layout/vList2"/>
    <dgm:cxn modelId="{AF9AE279-DFCD-49AF-BBAD-22862FC524B1}" type="presParOf" srcId="{A33FBFE1-28CA-4D3B-951C-028793E70B30}" destId="{DDC53182-8057-4443-8E60-4864EF46C5BA}" srcOrd="4" destOrd="0" presId="urn:microsoft.com/office/officeart/2005/8/layout/vList2"/>
    <dgm:cxn modelId="{B38BEC5B-FCEB-44CF-9F93-CEC4632CE93F}" type="presParOf" srcId="{A33FBFE1-28CA-4D3B-951C-028793E70B30}" destId="{3DC97624-1793-49BF-87FF-FF94D00E3573}" srcOrd="5" destOrd="0" presId="urn:microsoft.com/office/officeart/2005/8/layout/vList2"/>
    <dgm:cxn modelId="{2E3FC32C-E635-4958-A111-3F30085762FF}" type="presParOf" srcId="{A33FBFE1-28CA-4D3B-951C-028793E70B30}" destId="{9D7D1092-F599-41BE-8ACD-1FBCE5531621}" srcOrd="6" destOrd="0" presId="urn:microsoft.com/office/officeart/2005/8/layout/vList2"/>
    <dgm:cxn modelId="{9D4A39A5-2B68-4405-97AF-D72A8A3A0EF4}" type="presParOf" srcId="{A33FBFE1-28CA-4D3B-951C-028793E70B30}" destId="{5D262E0C-67D9-4F6A-8BEB-52548B6B3B6A}" srcOrd="7" destOrd="0" presId="urn:microsoft.com/office/officeart/2005/8/layout/vList2"/>
    <dgm:cxn modelId="{1262917F-8D96-4992-91CA-D1548CA2E895}" type="presParOf" srcId="{A33FBFE1-28CA-4D3B-951C-028793E70B30}" destId="{58033B76-41E5-47F5-A330-60A0AA1EFD2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BED95-54F5-4F54-9249-7B6D1B8B372B}">
      <dsp:nvSpPr>
        <dsp:cNvPr id="0" name=""/>
        <dsp:cNvSpPr/>
      </dsp:nvSpPr>
      <dsp:spPr>
        <a:xfrm>
          <a:off x="1339" y="522127"/>
          <a:ext cx="4701480" cy="298544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93058AB-28F7-4F33-B533-C9B80FD608D3}">
      <dsp:nvSpPr>
        <dsp:cNvPr id="0" name=""/>
        <dsp:cNvSpPr/>
      </dsp:nvSpPr>
      <dsp:spPr>
        <a:xfrm>
          <a:off x="523726" y="1018395"/>
          <a:ext cx="4701480" cy="29854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kumimoji="1" lang="cs-CZ" sz="4600" b="1" i="0" kern="1200" dirty="0"/>
            <a:t>Složky prostředí, základní charakteristiky </a:t>
          </a:r>
          <a:endParaRPr lang="en-US" sz="4600" kern="1200" dirty="0"/>
        </a:p>
      </dsp:txBody>
      <dsp:txXfrm>
        <a:off x="611167" y="1105836"/>
        <a:ext cx="4526598" cy="2810558"/>
      </dsp:txXfrm>
    </dsp:sp>
    <dsp:sp modelId="{700DC315-5E46-46FD-A542-F7FDE899C7DA}">
      <dsp:nvSpPr>
        <dsp:cNvPr id="0" name=""/>
        <dsp:cNvSpPr/>
      </dsp:nvSpPr>
      <dsp:spPr>
        <a:xfrm>
          <a:off x="5747593" y="522127"/>
          <a:ext cx="4701480" cy="298544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888814A-B213-4DE0-B623-FB3AE6ACAD73}">
      <dsp:nvSpPr>
        <dsp:cNvPr id="0" name=""/>
        <dsp:cNvSpPr/>
      </dsp:nvSpPr>
      <dsp:spPr>
        <a:xfrm>
          <a:off x="6269980" y="1018395"/>
          <a:ext cx="4701480" cy="29854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kumimoji="1" lang="cs-CZ" sz="4600" b="1" i="0" kern="1200" dirty="0"/>
            <a:t>Ekosystémy – definice, vztahy</a:t>
          </a:r>
          <a:endParaRPr lang="en-US" sz="4600" kern="1200" dirty="0"/>
        </a:p>
      </dsp:txBody>
      <dsp:txXfrm>
        <a:off x="6357421" y="1105836"/>
        <a:ext cx="4526598" cy="2810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A4717-92B7-4CF7-B21D-15FEF1424A91}">
      <dsp:nvSpPr>
        <dsp:cNvPr id="0" name=""/>
        <dsp:cNvSpPr/>
      </dsp:nvSpPr>
      <dsp:spPr>
        <a:xfrm rot="10800000">
          <a:off x="1780561" y="2300"/>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dirty="0"/>
            <a:t>Celkový příjem: 174 000 teraW (174 000×10</a:t>
          </a:r>
          <a:r>
            <a:rPr lang="cs-CZ" sz="1600" b="1" i="0" kern="1200" baseline="30000" dirty="0"/>
            <a:t>12</a:t>
          </a:r>
          <a:r>
            <a:rPr lang="cs-CZ" sz="1600" b="1" i="0" kern="1200" dirty="0"/>
            <a:t> J/s) (člověk užívá 10 teraW)</a:t>
          </a:r>
          <a:endParaRPr lang="en-US" sz="1600" kern="1200" dirty="0"/>
        </a:p>
      </dsp:txBody>
      <dsp:txXfrm rot="10800000">
        <a:off x="2035352" y="2300"/>
        <a:ext cx="5802744" cy="1019166"/>
      </dsp:txXfrm>
    </dsp:sp>
    <dsp:sp modelId="{2CE7F269-E73A-402D-BA0D-A43929C95B09}">
      <dsp:nvSpPr>
        <dsp:cNvPr id="0" name=""/>
        <dsp:cNvSpPr/>
      </dsp:nvSpPr>
      <dsp:spPr>
        <a:xfrm>
          <a:off x="1259543" y="0"/>
          <a:ext cx="1019166" cy="10191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0DF46E-A34C-40B8-8BC7-B472A83878FF}">
      <dsp:nvSpPr>
        <dsp:cNvPr id="0" name=""/>
        <dsp:cNvSpPr/>
      </dsp:nvSpPr>
      <dsp:spPr>
        <a:xfrm rot="10800000">
          <a:off x="1780561" y="1325696"/>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a:t>Sluneční záření: 99,986 % z celkového množství – pohání vítr, déšť, oceánské proudy, vlny; fotosyntézu.</a:t>
          </a:r>
          <a:endParaRPr lang="en-US" sz="1600" kern="1200"/>
        </a:p>
      </dsp:txBody>
      <dsp:txXfrm rot="10800000">
        <a:off x="2035352" y="1325696"/>
        <a:ext cx="5802744" cy="1019166"/>
      </dsp:txXfrm>
    </dsp:sp>
    <dsp:sp modelId="{0FC27765-BCBC-41B0-BD04-71B6B632FF26}">
      <dsp:nvSpPr>
        <dsp:cNvPr id="0" name=""/>
        <dsp:cNvSpPr/>
      </dsp:nvSpPr>
      <dsp:spPr>
        <a:xfrm>
          <a:off x="1270978" y="1325696"/>
          <a:ext cx="1019166" cy="10191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C0941-0F2D-4A02-B6F5-8AFBE47882CC}">
      <dsp:nvSpPr>
        <dsp:cNvPr id="0" name=""/>
        <dsp:cNvSpPr/>
      </dsp:nvSpPr>
      <dsp:spPr>
        <a:xfrm rot="10800000">
          <a:off x="1780561" y="2649092"/>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a:t>Geotermální energie: 23 teraW (0,013 % z celkového příjmu) – vulkanická činnost, horninový cyklus</a:t>
          </a:r>
          <a:endParaRPr lang="en-US" sz="1600" kern="1200"/>
        </a:p>
      </dsp:txBody>
      <dsp:txXfrm rot="10800000">
        <a:off x="2035352" y="2649092"/>
        <a:ext cx="5802744" cy="1019166"/>
      </dsp:txXfrm>
    </dsp:sp>
    <dsp:sp modelId="{DCD35901-9783-4822-8209-39320BEC60D4}">
      <dsp:nvSpPr>
        <dsp:cNvPr id="0" name=""/>
        <dsp:cNvSpPr/>
      </dsp:nvSpPr>
      <dsp:spPr>
        <a:xfrm>
          <a:off x="1270978" y="2649092"/>
          <a:ext cx="1019166" cy="101916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750527-40E1-48D8-A809-5998FD671113}">
      <dsp:nvSpPr>
        <dsp:cNvPr id="0" name=""/>
        <dsp:cNvSpPr/>
      </dsp:nvSpPr>
      <dsp:spPr>
        <a:xfrm rot="10800000">
          <a:off x="1780561" y="3972488"/>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a:t>Energie přílivu: 3 teraW (0,002 % z celkového příjmu) – rotace Země a gravitační přitažlivost Měsíce; pohyb vodní hmoty vůči horninám působí jako „brzda“ zemské rotace</a:t>
          </a:r>
          <a:endParaRPr lang="en-US" sz="1600" kern="1200"/>
        </a:p>
      </dsp:txBody>
      <dsp:txXfrm rot="10800000">
        <a:off x="2035352" y="3972488"/>
        <a:ext cx="5802744" cy="1019166"/>
      </dsp:txXfrm>
    </dsp:sp>
    <dsp:sp modelId="{FA784E07-1B4E-467A-B948-0FB9AFF85F15}">
      <dsp:nvSpPr>
        <dsp:cNvPr id="0" name=""/>
        <dsp:cNvSpPr/>
      </dsp:nvSpPr>
      <dsp:spPr>
        <a:xfrm>
          <a:off x="1270978" y="3972488"/>
          <a:ext cx="1019166" cy="101916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0696B-CDAA-4041-90F1-E7CA2E01DA76}">
      <dsp:nvSpPr>
        <dsp:cNvPr id="0" name=""/>
        <dsp:cNvSpPr/>
      </dsp:nvSpPr>
      <dsp:spPr>
        <a:xfrm rot="10800000">
          <a:off x="1251461" y="834174"/>
          <a:ext cx="3312325" cy="16686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5813" tIns="45720" rIns="85344" bIns="45720" numCol="1" spcCol="1270" anchor="ctr" anchorCtr="0">
          <a:noAutofit/>
        </a:bodyPr>
        <a:lstStyle/>
        <a:p>
          <a:pPr marL="0" lvl="0" indent="0" algn="ctr" defTabSz="533400">
            <a:lnSpc>
              <a:spcPct val="90000"/>
            </a:lnSpc>
            <a:spcBef>
              <a:spcPct val="0"/>
            </a:spcBef>
            <a:spcAft>
              <a:spcPct val="35000"/>
            </a:spcAft>
            <a:buNone/>
          </a:pPr>
          <a:r>
            <a:rPr lang="cs-CZ" sz="1200" b="1" i="0" kern="1200" dirty="0"/>
            <a:t>Odraz kolem 40 % slunečního záření je nezměněno odraženo zpět (albedo)</a:t>
          </a:r>
          <a:endParaRPr lang="en-US" sz="1200" kern="1200" dirty="0"/>
        </a:p>
      </dsp:txBody>
      <dsp:txXfrm rot="10800000">
        <a:off x="1668614" y="834174"/>
        <a:ext cx="2895172" cy="1668614"/>
      </dsp:txXfrm>
    </dsp:sp>
    <dsp:sp modelId="{43B6A00E-30A7-4358-B6BE-6589482E7E0F}">
      <dsp:nvSpPr>
        <dsp:cNvPr id="0" name=""/>
        <dsp:cNvSpPr/>
      </dsp:nvSpPr>
      <dsp:spPr>
        <a:xfrm>
          <a:off x="417153" y="834174"/>
          <a:ext cx="1668614" cy="166861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D76F2-822B-4FC3-8F95-4FD9285D4F0B}">
      <dsp:nvSpPr>
        <dsp:cNvPr id="0" name=""/>
        <dsp:cNvSpPr/>
      </dsp:nvSpPr>
      <dsp:spPr>
        <a:xfrm rot="10800000">
          <a:off x="1251461" y="3000883"/>
          <a:ext cx="3312325" cy="16686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5813" tIns="45720" rIns="85344" bIns="45720" numCol="1" spcCol="1270" anchor="ctr" anchorCtr="0">
          <a:noAutofit/>
        </a:bodyPr>
        <a:lstStyle/>
        <a:p>
          <a:pPr marL="0" lvl="0" indent="0" algn="ctr" defTabSz="533400">
            <a:lnSpc>
              <a:spcPct val="90000"/>
            </a:lnSpc>
            <a:spcBef>
              <a:spcPct val="0"/>
            </a:spcBef>
            <a:spcAft>
              <a:spcPct val="35000"/>
            </a:spcAft>
            <a:buNone/>
          </a:pPr>
          <a:r>
            <a:rPr lang="cs-CZ" sz="1200" b="1" i="0" kern="1200" dirty="0"/>
            <a:t>Degradace a znovuvyzáření 60 % slunečního záření absorbováno, přechází nevratně z jednoho rezervoáru do druhého až skončí jako teplo, které je opět vyzářeno v dlouhovlnné (infračervené) oblasti.</a:t>
          </a:r>
          <a:r>
            <a:rPr lang="en-US" sz="1200" b="1" i="0" kern="1200" dirty="0"/>
            <a:t> </a:t>
          </a:r>
          <a:endParaRPr lang="en-US" sz="1200" kern="1200" dirty="0"/>
        </a:p>
      </dsp:txBody>
      <dsp:txXfrm rot="10800000">
        <a:off x="1668614" y="3000883"/>
        <a:ext cx="2895172" cy="1668614"/>
      </dsp:txXfrm>
    </dsp:sp>
    <dsp:sp modelId="{45A602A7-5C80-49CC-91E7-994E192063E6}">
      <dsp:nvSpPr>
        <dsp:cNvPr id="0" name=""/>
        <dsp:cNvSpPr/>
      </dsp:nvSpPr>
      <dsp:spPr>
        <a:xfrm>
          <a:off x="417153" y="3000883"/>
          <a:ext cx="1668614" cy="166861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656DA-EA84-4B44-B8C3-C38F7E54A025}">
      <dsp:nvSpPr>
        <dsp:cNvPr id="0" name=""/>
        <dsp:cNvSpPr/>
      </dsp:nvSpPr>
      <dsp:spPr>
        <a:xfrm rot="10800000">
          <a:off x="2035931" y="1222"/>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Sluneční záření</a:t>
          </a:r>
          <a:endParaRPr lang="en-US" sz="2000" kern="1200"/>
        </a:p>
      </dsp:txBody>
      <dsp:txXfrm rot="10800000">
        <a:off x="2246898" y="1222"/>
        <a:ext cx="7034416" cy="843868"/>
      </dsp:txXfrm>
    </dsp:sp>
    <dsp:sp modelId="{327DB48D-1114-4CBE-B79F-98B96FEF2327}">
      <dsp:nvSpPr>
        <dsp:cNvPr id="0" name=""/>
        <dsp:cNvSpPr/>
      </dsp:nvSpPr>
      <dsp:spPr>
        <a:xfrm>
          <a:off x="1613997" y="1222"/>
          <a:ext cx="843868" cy="8438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1C26A6-B940-40CB-A03A-FB685B78DB52}">
      <dsp:nvSpPr>
        <dsp:cNvPr id="0" name=""/>
        <dsp:cNvSpPr/>
      </dsp:nvSpPr>
      <dsp:spPr>
        <a:xfrm rot="10800000">
          <a:off x="2035931" y="1081292"/>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Oxid uhličitý </a:t>
          </a:r>
          <a:endParaRPr lang="en-US" sz="2000" kern="1200"/>
        </a:p>
      </dsp:txBody>
      <dsp:txXfrm rot="10800000">
        <a:off x="2246898" y="1081292"/>
        <a:ext cx="7034416" cy="843868"/>
      </dsp:txXfrm>
    </dsp:sp>
    <dsp:sp modelId="{3C9B29B6-FB5B-4DFF-BF13-B43B8E13734C}">
      <dsp:nvSpPr>
        <dsp:cNvPr id="0" name=""/>
        <dsp:cNvSpPr/>
      </dsp:nvSpPr>
      <dsp:spPr>
        <a:xfrm>
          <a:off x="1613997" y="1081292"/>
          <a:ext cx="843868" cy="8438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E907D-0BA1-425C-A026-109DE7262AF0}">
      <dsp:nvSpPr>
        <dsp:cNvPr id="0" name=""/>
        <dsp:cNvSpPr/>
      </dsp:nvSpPr>
      <dsp:spPr>
        <a:xfrm rot="10800000">
          <a:off x="2035931" y="2161363"/>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Voda </a:t>
          </a:r>
          <a:endParaRPr lang="en-US" sz="2000" kern="1200"/>
        </a:p>
      </dsp:txBody>
      <dsp:txXfrm rot="10800000">
        <a:off x="2246898" y="2161363"/>
        <a:ext cx="7034416" cy="843868"/>
      </dsp:txXfrm>
    </dsp:sp>
    <dsp:sp modelId="{B890FFB3-927B-438B-B52E-CC72F2015FC0}">
      <dsp:nvSpPr>
        <dsp:cNvPr id="0" name=""/>
        <dsp:cNvSpPr/>
      </dsp:nvSpPr>
      <dsp:spPr>
        <a:xfrm>
          <a:off x="1613997" y="2161363"/>
          <a:ext cx="843868" cy="84386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862B5-0929-4C78-8210-E264801A8EB1}">
      <dsp:nvSpPr>
        <dsp:cNvPr id="0" name=""/>
        <dsp:cNvSpPr/>
      </dsp:nvSpPr>
      <dsp:spPr>
        <a:xfrm rot="10800000">
          <a:off x="2035931" y="3241433"/>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Živiny (minerály uvolňované do půdy zvětráváním horninového podloží, atmosférický spad nebo příchod nových druhů organismů či jejich diaspor)</a:t>
          </a:r>
          <a:endParaRPr lang="en-US" sz="2000" kern="1200"/>
        </a:p>
      </dsp:txBody>
      <dsp:txXfrm rot="10800000">
        <a:off x="2246898" y="3241433"/>
        <a:ext cx="7034416" cy="843868"/>
      </dsp:txXfrm>
    </dsp:sp>
    <dsp:sp modelId="{CB239BCE-56AD-4E1F-8FD1-37ADDBA792E4}">
      <dsp:nvSpPr>
        <dsp:cNvPr id="0" name=""/>
        <dsp:cNvSpPr/>
      </dsp:nvSpPr>
      <dsp:spPr>
        <a:xfrm>
          <a:off x="1613997" y="3241433"/>
          <a:ext cx="843868" cy="84386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70CD0-535E-4FF1-BFCD-AC344007502C}">
      <dsp:nvSpPr>
        <dsp:cNvPr id="0" name=""/>
        <dsp:cNvSpPr/>
      </dsp:nvSpPr>
      <dsp:spPr>
        <a:xfrm>
          <a:off x="0" y="48435"/>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Vyzařování (odpadní teplo)</a:t>
          </a:r>
          <a:endParaRPr lang="en-US" sz="2400" kern="1200"/>
        </a:p>
      </dsp:txBody>
      <dsp:txXfrm>
        <a:off x="35640" y="84075"/>
        <a:ext cx="9773709" cy="658800"/>
      </dsp:txXfrm>
    </dsp:sp>
    <dsp:sp modelId="{51718796-6806-4E99-9A02-270BD5D53AD4}">
      <dsp:nvSpPr>
        <dsp:cNvPr id="0" name=""/>
        <dsp:cNvSpPr/>
      </dsp:nvSpPr>
      <dsp:spPr>
        <a:xfrm>
          <a:off x="0" y="890835"/>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Vymýváním látek z půdy</a:t>
          </a:r>
          <a:endParaRPr lang="en-US" sz="2400" kern="1200"/>
        </a:p>
      </dsp:txBody>
      <dsp:txXfrm>
        <a:off x="35640" y="926475"/>
        <a:ext cx="9773709" cy="658800"/>
      </dsp:txXfrm>
    </dsp:sp>
    <dsp:sp modelId="{3EF6AC17-75DA-4629-A6D0-4DEC9ED76E49}">
      <dsp:nvSpPr>
        <dsp:cNvPr id="0" name=""/>
        <dsp:cNvSpPr/>
      </dsp:nvSpPr>
      <dsp:spPr>
        <a:xfrm>
          <a:off x="0" y="1733235"/>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Povrchový odtok</a:t>
          </a:r>
          <a:endParaRPr lang="en-US" sz="2400" kern="1200"/>
        </a:p>
      </dsp:txBody>
      <dsp:txXfrm>
        <a:off x="35640" y="1768875"/>
        <a:ext cx="9773709" cy="658800"/>
      </dsp:txXfrm>
    </dsp:sp>
    <dsp:sp modelId="{491251CC-22E3-4A0D-8AA4-C32DC2390437}">
      <dsp:nvSpPr>
        <dsp:cNvPr id="0" name=""/>
        <dsp:cNvSpPr/>
      </dsp:nvSpPr>
      <dsp:spPr>
        <a:xfrm>
          <a:off x="0" y="2575636"/>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Větrná eroze</a:t>
          </a:r>
          <a:endParaRPr lang="en-US" sz="2400" kern="1200"/>
        </a:p>
      </dsp:txBody>
      <dsp:txXfrm>
        <a:off x="35640" y="2611276"/>
        <a:ext cx="9773709" cy="658800"/>
      </dsp:txXfrm>
    </dsp:sp>
    <dsp:sp modelId="{BC4D0A9B-55A6-472D-8075-F707983D0C74}">
      <dsp:nvSpPr>
        <dsp:cNvPr id="0" name=""/>
        <dsp:cNvSpPr/>
      </dsp:nvSpPr>
      <dsp:spPr>
        <a:xfrm>
          <a:off x="0" y="3418036"/>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Vystěhování organismů </a:t>
          </a:r>
          <a:endParaRPr lang="en-US" sz="2400" kern="1200"/>
        </a:p>
      </dsp:txBody>
      <dsp:txXfrm>
        <a:off x="35640" y="3453676"/>
        <a:ext cx="9773709" cy="658800"/>
      </dsp:txXfrm>
    </dsp:sp>
    <dsp:sp modelId="{A5C0EA45-8EA1-4BFA-B645-1877E811E89B}">
      <dsp:nvSpPr>
        <dsp:cNvPr id="0" name=""/>
        <dsp:cNvSpPr/>
      </dsp:nvSpPr>
      <dsp:spPr>
        <a:xfrm>
          <a:off x="0" y="4260436"/>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Sklizeň biomasy z obdělávaných ekosystémů (pole, louky)</a:t>
          </a:r>
          <a:endParaRPr lang="en-US" sz="2400" kern="1200"/>
        </a:p>
      </dsp:txBody>
      <dsp:txXfrm>
        <a:off x="35640" y="4296076"/>
        <a:ext cx="9773709" cy="658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1FA76-1723-4624-8718-BF0C913805CB}">
      <dsp:nvSpPr>
        <dsp:cNvPr id="0" name=""/>
        <dsp:cNvSpPr/>
      </dsp:nvSpPr>
      <dsp:spPr>
        <a:xfrm>
          <a:off x="0" y="33604"/>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prokaryotní</a:t>
          </a:r>
          <a:r>
            <a:rPr lang="en-US" sz="2500" b="0" i="0" kern="1200" dirty="0">
              <a:solidFill>
                <a:schemeClr val="bg1"/>
              </a:solidFill>
            </a:rPr>
            <a:t> (</a:t>
          </a:r>
          <a:r>
            <a:rPr lang="en-US" sz="2500" b="1" i="1" kern="1200" dirty="0">
              <a:solidFill>
                <a:schemeClr val="bg1"/>
              </a:solidFill>
            </a:rPr>
            <a:t>Monera</a:t>
          </a:r>
          <a:r>
            <a:rPr lang="en-US" sz="2500" b="0" i="0" kern="1200" dirty="0">
              <a:solidFill>
                <a:schemeClr val="bg1"/>
              </a:solidFill>
            </a:rPr>
            <a:t>)</a:t>
          </a:r>
          <a:endParaRPr lang="en-US" sz="2500" kern="1200" dirty="0">
            <a:solidFill>
              <a:schemeClr val="bg1"/>
            </a:solidFill>
          </a:endParaRPr>
        </a:p>
      </dsp:txBody>
      <dsp:txXfrm>
        <a:off x="28557" y="62161"/>
        <a:ext cx="8361956" cy="527886"/>
      </dsp:txXfrm>
    </dsp:sp>
    <dsp:sp modelId="{F932A5BC-79E7-419A-9CF0-30194F3698F8}">
      <dsp:nvSpPr>
        <dsp:cNvPr id="0" name=""/>
        <dsp:cNvSpPr/>
      </dsp:nvSpPr>
      <dsp:spPr>
        <a:xfrm>
          <a:off x="0" y="690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prvoci</a:t>
          </a:r>
          <a:r>
            <a:rPr lang="en-US" sz="2500" b="0" i="0" kern="1200">
              <a:solidFill>
                <a:schemeClr val="bg1"/>
              </a:solidFill>
            </a:rPr>
            <a:t> (</a:t>
          </a:r>
          <a:r>
            <a:rPr lang="en-US" sz="2500" b="1" i="1" kern="1200">
              <a:solidFill>
                <a:schemeClr val="bg1"/>
              </a:solidFill>
            </a:rPr>
            <a:t>Protozoa</a:t>
          </a:r>
          <a:r>
            <a:rPr lang="en-US" sz="2500" b="0" i="0" kern="1200">
              <a:solidFill>
                <a:schemeClr val="bg1"/>
              </a:solidFill>
            </a:rPr>
            <a:t>)</a:t>
          </a:r>
          <a:endParaRPr lang="en-US" sz="2500" kern="1200">
            <a:solidFill>
              <a:schemeClr val="bg1"/>
            </a:solidFill>
          </a:endParaRPr>
        </a:p>
      </dsp:txBody>
      <dsp:txXfrm>
        <a:off x="28557" y="719162"/>
        <a:ext cx="8361956" cy="527886"/>
      </dsp:txXfrm>
    </dsp:sp>
    <dsp:sp modelId="{DDC53182-8057-4443-8E60-4864EF46C5BA}">
      <dsp:nvSpPr>
        <dsp:cNvPr id="0" name=""/>
        <dsp:cNvSpPr/>
      </dsp:nvSpPr>
      <dsp:spPr>
        <a:xfrm>
          <a:off x="0" y="1347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rostliny</a:t>
          </a:r>
          <a:r>
            <a:rPr lang="en-US" sz="2500" b="0" i="0" kern="1200">
              <a:solidFill>
                <a:schemeClr val="bg1"/>
              </a:solidFill>
            </a:rPr>
            <a:t> (</a:t>
          </a:r>
          <a:r>
            <a:rPr lang="en-US" sz="2500" b="1" i="1" kern="1200">
              <a:solidFill>
                <a:schemeClr val="bg1"/>
              </a:solidFill>
            </a:rPr>
            <a:t>Plantae</a:t>
          </a:r>
          <a:r>
            <a:rPr lang="en-US" sz="2500" b="0" i="0" kern="1200">
              <a:solidFill>
                <a:schemeClr val="bg1"/>
              </a:solidFill>
            </a:rPr>
            <a:t>)</a:t>
          </a:r>
          <a:endParaRPr lang="en-US" sz="2500" kern="1200">
            <a:solidFill>
              <a:schemeClr val="bg1"/>
            </a:solidFill>
          </a:endParaRPr>
        </a:p>
      </dsp:txBody>
      <dsp:txXfrm>
        <a:off x="28557" y="1376162"/>
        <a:ext cx="8361956" cy="527886"/>
      </dsp:txXfrm>
    </dsp:sp>
    <dsp:sp modelId="{9D7D1092-F599-41BE-8ACD-1FBCE5531621}">
      <dsp:nvSpPr>
        <dsp:cNvPr id="0" name=""/>
        <dsp:cNvSpPr/>
      </dsp:nvSpPr>
      <dsp:spPr>
        <a:xfrm>
          <a:off x="0" y="2004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err="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houby</a:t>
          </a:r>
          <a:r>
            <a:rPr lang="en-US" sz="2500" b="0" i="0" kern="1200" dirty="0">
              <a:solidFill>
                <a:schemeClr val="bg1"/>
              </a:solidFill>
            </a:rPr>
            <a:t> (</a:t>
          </a:r>
          <a:r>
            <a:rPr lang="en-US" sz="2500" b="1" i="1" kern="1200" dirty="0">
              <a:solidFill>
                <a:schemeClr val="bg1"/>
              </a:solidFill>
            </a:rPr>
            <a:t>Fungi</a:t>
          </a:r>
          <a:r>
            <a:rPr lang="en-US" sz="2500" b="0" i="0" kern="1200" dirty="0">
              <a:solidFill>
                <a:schemeClr val="bg1"/>
              </a:solidFill>
            </a:rPr>
            <a:t>)</a:t>
          </a:r>
          <a:endParaRPr lang="en-US" sz="2500" kern="1200" dirty="0">
            <a:solidFill>
              <a:schemeClr val="bg1"/>
            </a:solidFill>
          </a:endParaRPr>
        </a:p>
      </dsp:txBody>
      <dsp:txXfrm>
        <a:off x="28557" y="2033162"/>
        <a:ext cx="8361956" cy="527886"/>
      </dsp:txXfrm>
    </dsp:sp>
    <dsp:sp modelId="{58033B76-41E5-47F5-A330-60A0AA1EFD2E}">
      <dsp:nvSpPr>
        <dsp:cNvPr id="0" name=""/>
        <dsp:cNvSpPr/>
      </dsp:nvSpPr>
      <dsp:spPr>
        <a:xfrm>
          <a:off x="0" y="2661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živočichové</a:t>
          </a:r>
          <a:r>
            <a:rPr lang="en-US" sz="2500" b="0" i="0" kern="1200">
              <a:solidFill>
                <a:schemeClr val="bg1"/>
              </a:solidFill>
            </a:rPr>
            <a:t> (</a:t>
          </a:r>
          <a:r>
            <a:rPr lang="en-US" sz="2500" b="1" i="1" kern="1200">
              <a:solidFill>
                <a:schemeClr val="bg1"/>
              </a:solidFill>
            </a:rPr>
            <a:t>Animalia</a:t>
          </a:r>
          <a:r>
            <a:rPr lang="en-US" sz="2500" b="0" i="0" kern="1200">
              <a:solidFill>
                <a:schemeClr val="bg1"/>
              </a:solidFill>
            </a:rPr>
            <a:t>)</a:t>
          </a:r>
          <a:endParaRPr lang="en-US" sz="2500" kern="1200">
            <a:solidFill>
              <a:schemeClr val="bg1"/>
            </a:solidFill>
          </a:endParaRPr>
        </a:p>
      </dsp:txBody>
      <dsp:txXfrm>
        <a:off x="28557" y="2690162"/>
        <a:ext cx="8361956" cy="5278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cs.wikipedia.org/wiki/Evapotranspirace" TargetMode="External"/><Relationship Id="rId13" Type="http://schemas.openxmlformats.org/officeDocument/2006/relationships/hyperlink" Target="https://cs.wikipedia.org/wiki/Kapaln%C4%9Bn%C3%AD" TargetMode="External"/><Relationship Id="rId18" Type="http://schemas.openxmlformats.org/officeDocument/2006/relationships/hyperlink" Target="https://cs.wikipedia.org/wiki/Podzemn%C3%AD_voda" TargetMode="External"/><Relationship Id="rId3" Type="http://schemas.openxmlformats.org/officeDocument/2006/relationships/hyperlink" Target="https://cs.wikipedia.org/wiki/Gravitace" TargetMode="External"/><Relationship Id="rId21" Type="http://schemas.openxmlformats.org/officeDocument/2006/relationships/hyperlink" Target="https://cs.wikipedia.org/wiki/Vodn%C3%AD_tok" TargetMode="External"/><Relationship Id="rId7" Type="http://schemas.openxmlformats.org/officeDocument/2006/relationships/hyperlink" Target="https://cs.wikipedia.org/wiki/Transpirace" TargetMode="External"/><Relationship Id="rId12" Type="http://schemas.openxmlformats.org/officeDocument/2006/relationships/hyperlink" Target="https://cs.wikipedia.org/wiki/Glob%C3%A1ln%C3%AD_cirkulace_atmosf%C3%A9ry" TargetMode="External"/><Relationship Id="rId17" Type="http://schemas.openxmlformats.org/officeDocument/2006/relationships/hyperlink" Target="https://cs.wikipedia.org/wiki/Hydrometeor" TargetMode="External"/><Relationship Id="rId2" Type="http://schemas.openxmlformats.org/officeDocument/2006/relationships/slide" Target="../slides/slide15.xml"/><Relationship Id="rId16" Type="http://schemas.openxmlformats.org/officeDocument/2006/relationships/hyperlink" Target="https://cs.wikipedia.org/wiki/Sn%C3%ADh" TargetMode="External"/><Relationship Id="rId20" Type="http://schemas.openxmlformats.org/officeDocument/2006/relationships/hyperlink" Target="https://cs.wikipedia.org/wiki/Pramen" TargetMode="External"/><Relationship Id="rId1" Type="http://schemas.openxmlformats.org/officeDocument/2006/relationships/notesMaster" Target="../notesMasters/notesMaster1.xml"/><Relationship Id="rId6" Type="http://schemas.openxmlformats.org/officeDocument/2006/relationships/hyperlink" Target="https://cs.wikipedia.org/wiki/Vypa%C5%99ov%C3%A1n%C3%AD" TargetMode="External"/><Relationship Id="rId11" Type="http://schemas.openxmlformats.org/officeDocument/2006/relationships/hyperlink" Target="https://cs.wikipedia.org/wiki/Vzduch" TargetMode="External"/><Relationship Id="rId5" Type="http://schemas.openxmlformats.org/officeDocument/2006/relationships/hyperlink" Target="https://cs.wikipedia.org/wiki/Oce%C3%A1n" TargetMode="External"/><Relationship Id="rId15" Type="http://schemas.openxmlformats.org/officeDocument/2006/relationships/hyperlink" Target="https://cs.wikipedia.org/wiki/D%C3%A9%C5%A1%C5%A5" TargetMode="External"/><Relationship Id="rId10" Type="http://schemas.openxmlformats.org/officeDocument/2006/relationships/hyperlink" Target="https://cs.wikipedia.org/wiki/Ovzdu%C5%A1%C3%AD" TargetMode="External"/><Relationship Id="rId19" Type="http://schemas.openxmlformats.org/officeDocument/2006/relationships/hyperlink" Target="https://cs.wikipedia.org/wiki/Infiltrace" TargetMode="External"/><Relationship Id="rId4" Type="http://schemas.openxmlformats.org/officeDocument/2006/relationships/hyperlink" Target="https://cs.wikipedia.org/wiki/Rotace_Zem%C4%9B" TargetMode="External"/><Relationship Id="rId9" Type="http://schemas.openxmlformats.org/officeDocument/2006/relationships/hyperlink" Target="https://cs.wikipedia.org/wiki/Oblak" TargetMode="External"/><Relationship Id="rId14" Type="http://schemas.openxmlformats.org/officeDocument/2006/relationships/hyperlink" Target="https://cs.wikipedia.org/wiki/Sr%C3%A1%C5%BEky"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s.wikipedia.org/wiki/Oce%C3%A1n" TargetMode="External"/><Relationship Id="rId13" Type="http://schemas.openxmlformats.org/officeDocument/2006/relationships/hyperlink" Target="https://cs.wikipedia.org/wiki/Ovzdu%C5%A1%C3%AD" TargetMode="External"/><Relationship Id="rId18" Type="http://schemas.openxmlformats.org/officeDocument/2006/relationships/hyperlink" Target="https://cs.wikipedia.org/wiki/D%C3%A9%C5%A1%C5%A5" TargetMode="External"/><Relationship Id="rId26" Type="http://schemas.openxmlformats.org/officeDocument/2006/relationships/hyperlink" Target="https://cs.wikipedia.org/wiki/Pevnina" TargetMode="External"/><Relationship Id="rId3" Type="http://schemas.openxmlformats.org/officeDocument/2006/relationships/hyperlink" Target="https://cs.wikipedia.org/wiki/Voda" TargetMode="External"/><Relationship Id="rId21" Type="http://schemas.openxmlformats.org/officeDocument/2006/relationships/hyperlink" Target="https://cs.wikipedia.org/wiki/Podzemn%C3%AD_voda" TargetMode="External"/><Relationship Id="rId7" Type="http://schemas.openxmlformats.org/officeDocument/2006/relationships/hyperlink" Target="https://cs.wikipedia.org/wiki/Rotace_Zem%C4%9B" TargetMode="External"/><Relationship Id="rId12" Type="http://schemas.openxmlformats.org/officeDocument/2006/relationships/hyperlink" Target="https://cs.wikipedia.org/wiki/Oblak" TargetMode="External"/><Relationship Id="rId17" Type="http://schemas.openxmlformats.org/officeDocument/2006/relationships/hyperlink" Target="https://cs.wikipedia.org/wiki/Sr%C3%A1%C5%BEky" TargetMode="External"/><Relationship Id="rId25" Type="http://schemas.openxmlformats.org/officeDocument/2006/relationships/hyperlink" Target="https://cs.wikipedia.org/wiki/Sv%C4%9Btov%C3%BD_oce%C3%A1n" TargetMode="External"/><Relationship Id="rId2" Type="http://schemas.openxmlformats.org/officeDocument/2006/relationships/slide" Target="../slides/slide16.xml"/><Relationship Id="rId16" Type="http://schemas.openxmlformats.org/officeDocument/2006/relationships/hyperlink" Target="https://cs.wikipedia.org/wiki/Kapaln%C4%9Bn%C3%AD" TargetMode="External"/><Relationship Id="rId20" Type="http://schemas.openxmlformats.org/officeDocument/2006/relationships/hyperlink" Target="https://cs.wikipedia.org/wiki/Hydrometeor" TargetMode="External"/><Relationship Id="rId1" Type="http://schemas.openxmlformats.org/officeDocument/2006/relationships/notesMaster" Target="../notesMasters/notesMaster1.xml"/><Relationship Id="rId6" Type="http://schemas.openxmlformats.org/officeDocument/2006/relationships/hyperlink" Target="https://cs.wikipedia.org/wiki/Gravitace" TargetMode="External"/><Relationship Id="rId11" Type="http://schemas.openxmlformats.org/officeDocument/2006/relationships/hyperlink" Target="https://cs.wikipedia.org/wiki/Evapotranspirace" TargetMode="External"/><Relationship Id="rId24" Type="http://schemas.openxmlformats.org/officeDocument/2006/relationships/hyperlink" Target="https://cs.wikipedia.org/wiki/Vodn%C3%AD_tok" TargetMode="External"/><Relationship Id="rId5" Type="http://schemas.openxmlformats.org/officeDocument/2006/relationships/hyperlink" Target="https://cs.wikipedia.org/wiki/Skupenstv%C3%AD" TargetMode="External"/><Relationship Id="rId15" Type="http://schemas.openxmlformats.org/officeDocument/2006/relationships/hyperlink" Target="https://cs.wikipedia.org/wiki/Glob%C3%A1ln%C3%AD_cirkulace_atmosf%C3%A9ry" TargetMode="External"/><Relationship Id="rId23" Type="http://schemas.openxmlformats.org/officeDocument/2006/relationships/hyperlink" Target="https://cs.wikipedia.org/wiki/Pramen" TargetMode="External"/><Relationship Id="rId10" Type="http://schemas.openxmlformats.org/officeDocument/2006/relationships/hyperlink" Target="https://cs.wikipedia.org/wiki/Transpirace" TargetMode="External"/><Relationship Id="rId19" Type="http://schemas.openxmlformats.org/officeDocument/2006/relationships/hyperlink" Target="https://cs.wikipedia.org/wiki/Sn%C3%ADh" TargetMode="External"/><Relationship Id="rId4" Type="http://schemas.openxmlformats.org/officeDocument/2006/relationships/hyperlink" Target="https://cs.wikipedia.org/wiki/Zem%C4%9B" TargetMode="External"/><Relationship Id="rId9" Type="http://schemas.openxmlformats.org/officeDocument/2006/relationships/hyperlink" Target="https://cs.wikipedia.org/wiki/Vypa%C5%99ov%C3%A1n%C3%AD" TargetMode="External"/><Relationship Id="rId14" Type="http://schemas.openxmlformats.org/officeDocument/2006/relationships/hyperlink" Target="https://cs.wikipedia.org/wiki/Vzduch" TargetMode="External"/><Relationship Id="rId22" Type="http://schemas.openxmlformats.org/officeDocument/2006/relationships/hyperlink" Target="https://cs.wikipedia.org/wiki/Infiltrace"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cs.wikipedia.org/wiki/Hornina" TargetMode="External"/><Relationship Id="rId13" Type="http://schemas.openxmlformats.org/officeDocument/2006/relationships/hyperlink" Target="https://cs.wikipedia.org/wiki/Pitn%C3%A1_voda" TargetMode="External"/><Relationship Id="rId3" Type="http://schemas.openxmlformats.org/officeDocument/2006/relationships/hyperlink" Target="https://cs.wikipedia.org/wiki/Voda" TargetMode="External"/><Relationship Id="rId7" Type="http://schemas.openxmlformats.org/officeDocument/2006/relationships/hyperlink" Target="https://cs.wikipedia.org/wiki/Kontinuita" TargetMode="External"/><Relationship Id="rId12" Type="http://schemas.openxmlformats.org/officeDocument/2006/relationships/hyperlink" Target="https://cs.wikipedia.org/wiki/Podzemn%C3%AD_voda#cite_note-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s.wikipedia.org/wiki/P%C5%AFda" TargetMode="External"/><Relationship Id="rId11" Type="http://schemas.openxmlformats.org/officeDocument/2006/relationships/hyperlink" Target="https://cs.wikipedia.org/wiki/Sladk%C3%A1_voda" TargetMode="External"/><Relationship Id="rId5" Type="http://schemas.openxmlformats.org/officeDocument/2006/relationships/hyperlink" Target="https://cs.wikipedia.org/wiki/P%C3%B3r" TargetMode="External"/><Relationship Id="rId15" Type="http://schemas.openxmlformats.org/officeDocument/2006/relationships/hyperlink" Target="https://cs.wikipedia.org/wiki/Glob%C3%A1ln%C3%AD_oteplov%C3%A1n%C3%AD" TargetMode="External"/><Relationship Id="rId10" Type="http://schemas.openxmlformats.org/officeDocument/2006/relationships/hyperlink" Target="https://cs.wikipedia.org/wiki/Z%C3%A1soby_podzemn%C3%ADch_vod" TargetMode="External"/><Relationship Id="rId4" Type="http://schemas.openxmlformats.org/officeDocument/2006/relationships/hyperlink" Target="https://cs.wikipedia.org/wiki/Povrch_Zem%C4%9B" TargetMode="External"/><Relationship Id="rId9" Type="http://schemas.openxmlformats.org/officeDocument/2006/relationships/hyperlink" Target="https://cs.wikipedia.org/wiki/Hydrogeologie" TargetMode="External"/><Relationship Id="rId14" Type="http://schemas.openxmlformats.org/officeDocument/2006/relationships/hyperlink" Target="https://cs.wikipedia.org/wiki/U%C5%BEitkov%C3%A1_voda"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cs.wikipedia.org/wiki/Atmosf%C3%A9ra" TargetMode="External"/><Relationship Id="rId13" Type="http://schemas.openxmlformats.org/officeDocument/2006/relationships/hyperlink" Target="https://cs.wikipedia.org/wiki/Kolob%C4%9Bh_vody" TargetMode="External"/><Relationship Id="rId18" Type="http://schemas.openxmlformats.org/officeDocument/2006/relationships/hyperlink" Target="https://cs.wikipedia.org/w/index.php?title=Kolob%C4%9Bh_fosforu&amp;action=edit&amp;redlink=1" TargetMode="External"/><Relationship Id="rId3" Type="http://schemas.openxmlformats.org/officeDocument/2006/relationships/hyperlink" Target="https://cs.wikipedia.org/wiki/V%C4%9Bdy_o_Zemi" TargetMode="External"/><Relationship Id="rId7" Type="http://schemas.openxmlformats.org/officeDocument/2006/relationships/hyperlink" Target="https://cs.wikipedia.org/wiki/Litosf%C3%A9ra" TargetMode="External"/><Relationship Id="rId12" Type="http://schemas.openxmlformats.org/officeDocument/2006/relationships/hyperlink" Target="https://cs.wikipedia.org/wiki/Jezero" TargetMode="External"/><Relationship Id="rId17" Type="http://schemas.openxmlformats.org/officeDocument/2006/relationships/hyperlink" Target="https://cs.wikipedia.org/wiki/Kolob%C4%9Bh_s%C3%ADry" TargetMode="External"/><Relationship Id="rId2" Type="http://schemas.openxmlformats.org/officeDocument/2006/relationships/slide" Target="../slides/slide18.xml"/><Relationship Id="rId16" Type="http://schemas.openxmlformats.org/officeDocument/2006/relationships/hyperlink" Target="https://cs.wikipedia.org/wiki/Kolob%C4%9Bh_uhl%C3%ADku" TargetMode="External"/><Relationship Id="rId1" Type="http://schemas.openxmlformats.org/officeDocument/2006/relationships/notesMaster" Target="../notesMasters/notesMaster1.xml"/><Relationship Id="rId6" Type="http://schemas.openxmlformats.org/officeDocument/2006/relationships/hyperlink" Target="https://cs.wikipedia.org/wiki/Biosf%C3%A9ra" TargetMode="External"/><Relationship Id="rId11" Type="http://schemas.openxmlformats.org/officeDocument/2006/relationships/hyperlink" Target="https://cs.wikipedia.org/wiki/Oce%C3%A1ny" TargetMode="External"/><Relationship Id="rId5" Type="http://schemas.openxmlformats.org/officeDocument/2006/relationships/hyperlink" Target="https://cs.wikipedia.org/wiki/Molekula" TargetMode="External"/><Relationship Id="rId15" Type="http://schemas.openxmlformats.org/officeDocument/2006/relationships/hyperlink" Target="https://cs.wikipedia.org/wiki/Kolob%C4%9Bh_dus%C3%ADku" TargetMode="External"/><Relationship Id="rId10" Type="http://schemas.openxmlformats.org/officeDocument/2006/relationships/hyperlink" Target="https://cs.wikipedia.org/wiki/Zem%C4%9B" TargetMode="External"/><Relationship Id="rId19" Type="http://schemas.openxmlformats.org/officeDocument/2006/relationships/hyperlink" Target="https://cs.wikipedia.org/w/index.php?title=Kolob%C4%9Bh_vod%C3%ADku&amp;action=edit&amp;redlink=1" TargetMode="External"/><Relationship Id="rId4" Type="http://schemas.openxmlformats.org/officeDocument/2006/relationships/hyperlink" Target="https://cs.wikipedia.org/wiki/Chemick%C3%BD_prvek" TargetMode="External"/><Relationship Id="rId9" Type="http://schemas.openxmlformats.org/officeDocument/2006/relationships/hyperlink" Target="https://cs.wikipedia.org/wiki/Hydrosf%C3%A9ra" TargetMode="External"/><Relationship Id="rId14" Type="http://schemas.openxmlformats.org/officeDocument/2006/relationships/hyperlink" Target="https://cs.wikipedia.org/wiki/Kolob%C4%9Bh_kysl%C3%ADku"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nviwiki.cz/wiki/Cyklus_uhl%C3%ADk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cs.wikipedia.org/wiki/Slune%C4%8Dn%C3%AD_energie" TargetMode="External"/><Relationship Id="rId13" Type="http://schemas.openxmlformats.org/officeDocument/2006/relationships/hyperlink" Target="https://cs.wikipedia.org/wiki/Atmosf%C3%A9ra_Zem%C4%9B#cite_note-2" TargetMode="External"/><Relationship Id="rId3" Type="http://schemas.openxmlformats.org/officeDocument/2006/relationships/hyperlink" Target="https://cs.wikipedia.org/wiki/Atmosf%C3%A9ra" TargetMode="External"/><Relationship Id="rId7" Type="http://schemas.openxmlformats.org/officeDocument/2006/relationships/hyperlink" Target="https://cs.wikipedia.org/wiki/%C5%BDivot" TargetMode="External"/><Relationship Id="rId12" Type="http://schemas.openxmlformats.org/officeDocument/2006/relationships/hyperlink" Target="https://cs.wikipedia.org/wiki/K%C3%A1rm%C3%A1nova_hranic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cs.wikipedia.org/wiki/Gravitace" TargetMode="External"/><Relationship Id="rId11" Type="http://schemas.openxmlformats.org/officeDocument/2006/relationships/hyperlink" Target="https://cs.wikipedia.org/wiki/Vesm%C3%ADr" TargetMode="External"/><Relationship Id="rId5" Type="http://schemas.openxmlformats.org/officeDocument/2006/relationships/hyperlink" Target="https://cs.wikipedia.org/wiki/Zem%C4%9B" TargetMode="External"/><Relationship Id="rId10" Type="http://schemas.openxmlformats.org/officeDocument/2006/relationships/hyperlink" Target="https://cs.wikipedia.org/wiki/Teplota" TargetMode="External"/><Relationship Id="rId4" Type="http://schemas.openxmlformats.org/officeDocument/2006/relationships/hyperlink" Target="https://cs.wikipedia.org/wiki/Plyn" TargetMode="External"/><Relationship Id="rId9" Type="http://schemas.openxmlformats.org/officeDocument/2006/relationships/hyperlink" Target="https://cs.wikipedia.org/w/index.php?title=Kosmickou_z%C3%A1%C5%99en%C3%AD&amp;action=edit&amp;redlink=1" TargetMode="External"/><Relationship Id="rId14" Type="http://schemas.openxmlformats.org/officeDocument/2006/relationships/hyperlink" Target="https://cs.wikipedia.org/wiki/Nadmo%C5%99sk%C3%A1_v%C3%BD%C5%A1ka"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s.wikipedia.org/wiki/Hornina"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s.wikipedia.org/wiki/Eroze"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cs.wikipedia.org/wiki/J%C3%ADl" TargetMode="External"/><Relationship Id="rId13" Type="http://schemas.openxmlformats.org/officeDocument/2006/relationships/hyperlink" Target="https://cs.wikipedia.org/wiki/Mo%C5%99sk%C3%A1_s%C5%AFl" TargetMode="External"/><Relationship Id="rId3" Type="http://schemas.openxmlformats.org/officeDocument/2006/relationships/hyperlink" Target="https://cs.wikipedia.org/wiki/Oxid_uhli%C4%8Dit%C3%BD" TargetMode="External"/><Relationship Id="rId7" Type="http://schemas.openxmlformats.org/officeDocument/2006/relationships/hyperlink" Target="https://cs.wikipedia.org/wiki/%C5%BDivec" TargetMode="External"/><Relationship Id="rId12" Type="http://schemas.openxmlformats.org/officeDocument/2006/relationships/hyperlink" Target="https://cs.wikipedia.org/wiki/Savana"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cs.wikipedia.org/wiki/Sl%C3%ADda" TargetMode="External"/><Relationship Id="rId11" Type="http://schemas.openxmlformats.org/officeDocument/2006/relationships/hyperlink" Target="https://cs.wikipedia.org/wiki/Oxid_%C5%BEelezit%C3%BD" TargetMode="External"/><Relationship Id="rId5" Type="http://schemas.openxmlformats.org/officeDocument/2006/relationships/hyperlink" Target="https://cs.wikipedia.org/wiki/Kras" TargetMode="External"/><Relationship Id="rId10" Type="http://schemas.openxmlformats.org/officeDocument/2006/relationships/hyperlink" Target="https://cs.wikipedia.org/wiki/%C5%BDelezo" TargetMode="External"/><Relationship Id="rId4" Type="http://schemas.openxmlformats.org/officeDocument/2006/relationships/hyperlink" Target="https://cs.wikipedia.org/wiki/P%C5%AFda" TargetMode="External"/><Relationship Id="rId9" Type="http://schemas.openxmlformats.org/officeDocument/2006/relationships/hyperlink" Target="https://cs.wikipedia.org/wiki/Kaolinit"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cs.wikipedia.org/wiki/%C4%8Cas" TargetMode="External"/><Relationship Id="rId13" Type="http://schemas.openxmlformats.org/officeDocument/2006/relationships/hyperlink" Target="https://cs.wikipedia.org/wiki/Rostliny" TargetMode="External"/><Relationship Id="rId3" Type="http://schemas.openxmlformats.org/officeDocument/2006/relationships/hyperlink" Target="https://cs.wikipedia.org/wiki/Zemsk%C3%A1_k%C5%AFra" TargetMode="External"/><Relationship Id="rId7" Type="http://schemas.openxmlformats.org/officeDocument/2006/relationships/hyperlink" Target="https://cs.wikipedia.org/wiki/Pedogeneze" TargetMode="External"/><Relationship Id="rId12" Type="http://schemas.openxmlformats.org/officeDocument/2006/relationships/hyperlink" Target="https://cs.wikipedia.org/wiki/%C5%BDivotn%C3%AD_prost%C5%99ed%C3%AD" TargetMode="External"/><Relationship Id="rId2" Type="http://schemas.openxmlformats.org/officeDocument/2006/relationships/slide" Target="../slides/slide29.xml"/><Relationship Id="rId16" Type="http://schemas.openxmlformats.org/officeDocument/2006/relationships/hyperlink" Target="https://cs.wikipedia.org/wiki/Pedologie" TargetMode="External"/><Relationship Id="rId1" Type="http://schemas.openxmlformats.org/officeDocument/2006/relationships/notesMaster" Target="../notesMasters/notesMaster1.xml"/><Relationship Id="rId6" Type="http://schemas.openxmlformats.org/officeDocument/2006/relationships/hyperlink" Target="https://cs.wikipedia.org/wiki/Organismus" TargetMode="External"/><Relationship Id="rId11" Type="http://schemas.openxmlformats.org/officeDocument/2006/relationships/hyperlink" Target="https://cs.wikipedia.org/wiki/Morfologie_(biologie)" TargetMode="External"/><Relationship Id="rId5" Type="http://schemas.openxmlformats.org/officeDocument/2006/relationships/hyperlink" Target="https://cs.wikipedia.org/wiki/Vzduch" TargetMode="External"/><Relationship Id="rId15" Type="http://schemas.openxmlformats.org/officeDocument/2006/relationships/hyperlink" Target="https://cs.wikipedia.org/wiki/%C4%8Clov%C4%9Bk" TargetMode="External"/><Relationship Id="rId10" Type="http://schemas.openxmlformats.org/officeDocument/2006/relationships/hyperlink" Target="https://cs.wikipedia.org/wiki/Eroze" TargetMode="External"/><Relationship Id="rId4" Type="http://schemas.openxmlformats.org/officeDocument/2006/relationships/hyperlink" Target="https://cs.wikipedia.org/wiki/Voda" TargetMode="External"/><Relationship Id="rId9" Type="http://schemas.openxmlformats.org/officeDocument/2006/relationships/hyperlink" Target="https://cs.wikipedia.org/wiki/L%C3%A1tka" TargetMode="External"/><Relationship Id="rId14" Type="http://schemas.openxmlformats.org/officeDocument/2006/relationships/hyperlink" Target="https://cs.wikipedia.org/wiki/%C5%BDivo%C4%8Dichov%C3%A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cs.wikipedia.org/wiki/Litosf%C3%A9ra" TargetMode="External"/><Relationship Id="rId3" Type="http://schemas.openxmlformats.org/officeDocument/2006/relationships/hyperlink" Target="https://cs.wikipedia.org/wiki/Krajinn%C3%A1_sf%C3%A9ra" TargetMode="External"/><Relationship Id="rId7" Type="http://schemas.openxmlformats.org/officeDocument/2006/relationships/hyperlink" Target="https://cs.wikipedia.org/wiki/Organick%C3%A1_l%C3%A1tka" TargetMode="External"/><Relationship Id="rId12" Type="http://schemas.openxmlformats.org/officeDocument/2006/relationships/hyperlink" Target="https://cs.wikipedia.org/wiki/Heterogenn%C3%AD_sm%C4%9B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cs.wikipedia.org/wiki/Vzduch" TargetMode="External"/><Relationship Id="rId11" Type="http://schemas.openxmlformats.org/officeDocument/2006/relationships/hyperlink" Target="https://cs.wikipedia.org/wiki/Biosf%C3%A9ra" TargetMode="External"/><Relationship Id="rId5" Type="http://schemas.openxmlformats.org/officeDocument/2006/relationships/hyperlink" Target="https://cs.wikipedia.org/wiki/Voda" TargetMode="External"/><Relationship Id="rId10" Type="http://schemas.openxmlformats.org/officeDocument/2006/relationships/hyperlink" Target="https://cs.wikipedia.org/wiki/Atmosf%C3%A9ra" TargetMode="External"/><Relationship Id="rId4" Type="http://schemas.openxmlformats.org/officeDocument/2006/relationships/hyperlink" Target="https://cs.wikipedia.org/wiki/Regolit" TargetMode="External"/><Relationship Id="rId9" Type="http://schemas.openxmlformats.org/officeDocument/2006/relationships/hyperlink" Target="https://cs.wikipedia.org/wiki/Hydrosf%C3%A9ra"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cittadella.cz/cenia/index.php?p=jake_prvky_v_pude_najdeme&amp;site=puda" TargetMode="External"/><Relationship Id="rId3" Type="http://schemas.openxmlformats.org/officeDocument/2006/relationships/hyperlink" Target="http://www.cittadella.cz/cenia/index.php?p=slovnik&amp;id=191" TargetMode="External"/><Relationship Id="rId7" Type="http://schemas.openxmlformats.org/officeDocument/2006/relationships/hyperlink" Target="http://www.cittadella.cz/cenia/index.php?p=kyselost_pudy_pudni_reakce&amp;site=puda"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cittadella.cz/cenia/index.php?p=slovnik&amp;id=476" TargetMode="External"/><Relationship Id="rId5" Type="http://schemas.openxmlformats.org/officeDocument/2006/relationships/hyperlink" Target="http://www.cittadella.cz/cenia/index.php?p=zivot_v_pude&amp;site=puda" TargetMode="External"/><Relationship Id="rId4" Type="http://schemas.openxmlformats.org/officeDocument/2006/relationships/hyperlink" Target="http://www.cittadella.cz/cenia/index.php?p=pudotvorne_procesy_a__zvetravani&amp;site=puda"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cs.wikipedia.org/wiki/D%C3%A9%C5%A1%C5%A5" TargetMode="External"/><Relationship Id="rId13" Type="http://schemas.openxmlformats.org/officeDocument/2006/relationships/hyperlink" Target="https://cs.wikipedia.org/wiki/Silnice" TargetMode="External"/><Relationship Id="rId3" Type="http://schemas.openxmlformats.org/officeDocument/2006/relationships/hyperlink" Target="https://cs.wikipedia.org/wiki/Gravitace" TargetMode="External"/><Relationship Id="rId7" Type="http://schemas.openxmlformats.org/officeDocument/2006/relationships/hyperlink" Target="https://cs.wikipedia.org/wiki/V%C3%BDb%C4%9Br" TargetMode="External"/><Relationship Id="rId12" Type="http://schemas.openxmlformats.org/officeDocument/2006/relationships/hyperlink" Target="https://cs.wikipedia.org/wiki/T%C4%9B%C5%BEba_d%C5%99ev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cs.wikipedia.org/wiki/Hornina" TargetMode="External"/><Relationship Id="rId11" Type="http://schemas.openxmlformats.org/officeDocument/2006/relationships/hyperlink" Target="https://cs.wikipedia.org/wiki/Miner%C3%A1l" TargetMode="External"/><Relationship Id="rId5" Type="http://schemas.openxmlformats.org/officeDocument/2006/relationships/hyperlink" Target="https://cs.wikipedia.org/wiki/P%C5%AFda" TargetMode="External"/><Relationship Id="rId15" Type="http://schemas.openxmlformats.org/officeDocument/2006/relationships/hyperlink" Target="https://cs.wikipedia.org/wiki/%C5%98%C3%AD%C4%8Dn%C3%AD_s%C3%AD%C5%A5" TargetMode="External"/><Relationship Id="rId10" Type="http://schemas.openxmlformats.org/officeDocument/2006/relationships/hyperlink" Target="https://cs.wikipedia.org/wiki/J%C3%ADl" TargetMode="External"/><Relationship Id="rId4" Type="http://schemas.openxmlformats.org/officeDocument/2006/relationships/hyperlink" Target="https://cs.wikipedia.org/wiki/Sr%C3%A1%C5%BEky" TargetMode="External"/><Relationship Id="rId9" Type="http://schemas.openxmlformats.org/officeDocument/2006/relationships/hyperlink" Target="https://cs.wikipedia.org/wiki/Les" TargetMode="External"/><Relationship Id="rId14" Type="http://schemas.openxmlformats.org/officeDocument/2006/relationships/hyperlink" Target="https://cs.wikipedia.org/wiki/%C5%BDeleznic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s.wikipedia.org/wiki/Biosf%C3%A9ra" TargetMode="External"/><Relationship Id="rId7" Type="http://schemas.openxmlformats.org/officeDocument/2006/relationships/hyperlink" Target="https://cs.wikipedia.org/wiki/N%C3%A1levn%C3%ADci"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cs.wikipedia.org/wiki/Bakterie" TargetMode="External"/><Relationship Id="rId5" Type="http://schemas.openxmlformats.org/officeDocument/2006/relationships/hyperlink" Target="https://cs.wikipedia.org/wiki/Louka" TargetMode="External"/><Relationship Id="rId4" Type="http://schemas.openxmlformats.org/officeDocument/2006/relationships/hyperlink" Target="https://cs.wikipedia.org/wiki/Le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s.wikipedia.org/wiki/Organismu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cs.wikipedia.org/wiki/Biotop" TargetMode="External"/><Relationship Id="rId4" Type="http://schemas.openxmlformats.org/officeDocument/2006/relationships/hyperlink" Target="https://cs.wikipedia.org/wiki/Biocen%C3%B3za"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s.wikipedia.org/wiki/Biogeochemick%C3%BD_cyklu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s.wikipedia.org/wiki/Energi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s.wikipedia.org/wiki/Biota" TargetMode="External"/><Relationship Id="rId7" Type="http://schemas.openxmlformats.org/officeDocument/2006/relationships/hyperlink" Target="https://cs.wikipedia.org/wiki/Ekosyst%C3%A9m"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cs.wikipedia.org/wiki/Biotop" TargetMode="External"/><Relationship Id="rId5" Type="http://schemas.openxmlformats.org/officeDocument/2006/relationships/hyperlink" Target="https://cs.wikipedia.org/wiki/%C5%98e%C4%8Dtina" TargetMode="External"/><Relationship Id="rId4" Type="http://schemas.openxmlformats.org/officeDocument/2006/relationships/hyperlink" Target="https://cs.wikipedia.org/wiki/Biocen%C3%B3z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cs.wikipedia.org/wiki/Geologie" TargetMode="External"/><Relationship Id="rId13" Type="http://schemas.openxmlformats.org/officeDocument/2006/relationships/hyperlink" Target="https://cs.wikipedia.org/wiki/Populace" TargetMode="External"/><Relationship Id="rId18" Type="http://schemas.openxmlformats.org/officeDocument/2006/relationships/hyperlink" Target="https://cs.wikipedia.org/wiki/Pred%C3%A1tor" TargetMode="External"/><Relationship Id="rId3" Type="http://schemas.openxmlformats.org/officeDocument/2006/relationships/hyperlink" Target="https://cs.wikipedia.org/wiki/Biosf%C3%A9ra" TargetMode="External"/><Relationship Id="rId7" Type="http://schemas.openxmlformats.org/officeDocument/2006/relationships/hyperlink" Target="https://cs.wikipedia.org/wiki/P%C5%AFda" TargetMode="External"/><Relationship Id="rId12" Type="http://schemas.openxmlformats.org/officeDocument/2006/relationships/hyperlink" Target="https://cs.wikipedia.org/wiki/Ekologie" TargetMode="External"/><Relationship Id="rId17" Type="http://schemas.openxmlformats.org/officeDocument/2006/relationships/hyperlink" Target="https://cs.wikipedia.org/wiki/Slune%C4%8Dn%C3%AD_z%C3%A1%C5%99en%C3%AD" TargetMode="External"/><Relationship Id="rId2" Type="http://schemas.openxmlformats.org/officeDocument/2006/relationships/slide" Target="../slides/slide44.xml"/><Relationship Id="rId16" Type="http://schemas.openxmlformats.org/officeDocument/2006/relationships/hyperlink" Target="https://cs.wikipedia.org/wiki/Vlhkost" TargetMode="External"/><Relationship Id="rId1" Type="http://schemas.openxmlformats.org/officeDocument/2006/relationships/notesMaster" Target="../notesMasters/notesMaster1.xml"/><Relationship Id="rId6" Type="http://schemas.openxmlformats.org/officeDocument/2006/relationships/hyperlink" Target="https://cs.wikipedia.org/wiki/Hydrologie" TargetMode="External"/><Relationship Id="rId11" Type="http://schemas.openxmlformats.org/officeDocument/2006/relationships/hyperlink" Target="https://cs.wikipedia.org/wiki/Spole%C4%8Denstvo" TargetMode="External"/><Relationship Id="rId5" Type="http://schemas.openxmlformats.org/officeDocument/2006/relationships/hyperlink" Target="https://cs.wikipedia.org/w/index.php?title=Abiotick%C3%A9_podm%C3%ADnky&amp;action=edit&amp;redlink=1" TargetMode="External"/><Relationship Id="rId15" Type="http://schemas.openxmlformats.org/officeDocument/2006/relationships/hyperlink" Target="https://cs.wikipedia.org/wiki/Teplota" TargetMode="External"/><Relationship Id="rId10" Type="http://schemas.openxmlformats.org/officeDocument/2006/relationships/hyperlink" Target="https://cs.wikipedia.org/wiki/%C5%BDivo%C4%8Dichov%C3%A9" TargetMode="External"/><Relationship Id="rId19" Type="http://schemas.openxmlformats.org/officeDocument/2006/relationships/hyperlink" Target="https://cs.wikipedia.org/wiki/Environment%C3%A1ln%C3%AD_zdroj" TargetMode="External"/><Relationship Id="rId4" Type="http://schemas.openxmlformats.org/officeDocument/2006/relationships/hyperlink" Target="https://cs.wikipedia.org/w/index.php?title=Biotick%C3%A9_podm%C3%ADnky&amp;action=edit&amp;redlink=1" TargetMode="External"/><Relationship Id="rId9" Type="http://schemas.openxmlformats.org/officeDocument/2006/relationships/hyperlink" Target="https://cs.wikipedia.org/wiki/Rostliny" TargetMode="External"/><Relationship Id="rId14" Type="http://schemas.openxmlformats.org/officeDocument/2006/relationships/hyperlink" Target="https://cs.wikipedia.org/wiki/Druh_(biologie)"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cs.wikipedia.org/wiki/Interval_(matematika)" TargetMode="External"/><Relationship Id="rId3" Type="http://schemas.openxmlformats.org/officeDocument/2006/relationships/hyperlink" Target="https://cs.wikipedia.org/wiki/Organismus" TargetMode="External"/><Relationship Id="rId7" Type="http://schemas.openxmlformats.org/officeDocument/2006/relationships/hyperlink" Target="https://cs.wikipedia.org/wiki/Gaussova_k%C5%99ivka" TargetMode="External"/><Relationship Id="rId12" Type="http://schemas.openxmlformats.org/officeDocument/2006/relationships/hyperlink" Target="https://cs.wikipedia.org/w/index.php?title=Termovalence&amp;action=edit&amp;redlink=1"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cs.wikipedia.org/wiki/Vlhkost" TargetMode="External"/><Relationship Id="rId11" Type="http://schemas.openxmlformats.org/officeDocument/2006/relationships/hyperlink" Target="https://cs.wikipedia.org/wiki/Smrt" TargetMode="External"/><Relationship Id="rId5" Type="http://schemas.openxmlformats.org/officeDocument/2006/relationships/hyperlink" Target="https://cs.wikipedia.org/wiki/Teplota" TargetMode="External"/><Relationship Id="rId10" Type="http://schemas.openxmlformats.org/officeDocument/2006/relationships/hyperlink" Target="https://cs.wikipedia.org/wiki/Druh_(biologie)" TargetMode="External"/><Relationship Id="rId4" Type="http://schemas.openxmlformats.org/officeDocument/2006/relationships/hyperlink" Target="https://cs.wikipedia.org/wiki/Faktor" TargetMode="External"/><Relationship Id="rId9" Type="http://schemas.openxmlformats.org/officeDocument/2006/relationships/hyperlink" Target="https://cs.wikipedia.org/wiki/Osa"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cs.wikipedia.org/wiki/Pred%C3%A1tor" TargetMode="External"/><Relationship Id="rId3" Type="http://schemas.openxmlformats.org/officeDocument/2006/relationships/hyperlink" Target="https://cs.wikipedia.org/wiki/Druh_(biologie)" TargetMode="External"/><Relationship Id="rId7" Type="http://schemas.openxmlformats.org/officeDocument/2006/relationships/hyperlink" Target="https://cs.wikipedia.org/wiki/Opylova%C4%8D" TargetMode="External"/><Relationship Id="rId12" Type="http://schemas.openxmlformats.org/officeDocument/2006/relationships/hyperlink" Target="https://cs.wikipedia.org/wiki/Je%C5%BEovka"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cs.wikipedia.org/wiki/Rostliny" TargetMode="External"/><Relationship Id="rId11" Type="http://schemas.openxmlformats.org/officeDocument/2006/relationships/hyperlink" Target="https://cs.wikipedia.org/wiki/Lov" TargetMode="External"/><Relationship Id="rId5" Type="http://schemas.openxmlformats.org/officeDocument/2006/relationships/hyperlink" Target="https://cs.wikipedia.org/wiki/Biotop" TargetMode="External"/><Relationship Id="rId10" Type="http://schemas.openxmlformats.org/officeDocument/2006/relationships/hyperlink" Target="https://cs.wikipedia.org/wiki/Populace" TargetMode="External"/><Relationship Id="rId4" Type="http://schemas.openxmlformats.org/officeDocument/2006/relationships/hyperlink" Target="https://cs.wikipedia.org/wiki/Ekosyst%C3%A9m" TargetMode="External"/><Relationship Id="rId9" Type="http://schemas.openxmlformats.org/officeDocument/2006/relationships/hyperlink" Target="https://cs.wikipedia.org/wiki/Vydra_mo%C5%99sk%C3%A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147.33.74.135/knihy/uid_es-002_v1/hesla/fotosynthesa.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cs.wikipedia.org/wiki/Autotrofie" TargetMode="External"/><Relationship Id="rId13" Type="http://schemas.openxmlformats.org/officeDocument/2006/relationships/hyperlink" Target="https://cs.wikipedia.org/wiki/%C5%98asy" TargetMode="External"/><Relationship Id="rId3" Type="http://schemas.openxmlformats.org/officeDocument/2006/relationships/hyperlink" Target="https://cs.wikipedia.org/wiki/Druh_(biologie)" TargetMode="External"/><Relationship Id="rId7" Type="http://schemas.openxmlformats.org/officeDocument/2006/relationships/hyperlink" Target="https://cs.wikipedia.org/wiki/Biomasa" TargetMode="External"/><Relationship Id="rId12" Type="http://schemas.openxmlformats.org/officeDocument/2006/relationships/hyperlink" Target="https://cs.wikipedia.org/wiki/Rostliny"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cs.wikipedia.org/wiki/Diagram" TargetMode="External"/><Relationship Id="rId11" Type="http://schemas.openxmlformats.org/officeDocument/2006/relationships/hyperlink" Target="https://cs.wikipedia.org/wiki/Fotosynt%C3%A9za" TargetMode="External"/><Relationship Id="rId5" Type="http://schemas.openxmlformats.org/officeDocument/2006/relationships/hyperlink" Target="https://cs.wikipedia.org/wiki/Organismus" TargetMode="External"/><Relationship Id="rId10" Type="http://schemas.openxmlformats.org/officeDocument/2006/relationships/hyperlink" Target="https://cs.wikipedia.org/wiki/Anorganick%C3%A1_l%C3%A1tka" TargetMode="External"/><Relationship Id="rId4" Type="http://schemas.openxmlformats.org/officeDocument/2006/relationships/hyperlink" Target="https://cs.wikipedia.org/wiki/Ekosyst%C3%A9m" TargetMode="External"/><Relationship Id="rId9" Type="http://schemas.openxmlformats.org/officeDocument/2006/relationships/hyperlink" Target="https://cs.wikipedia.org/wiki/Organick%C3%A1_l%C3%A1tka" TargetMode="External"/><Relationship Id="rId14" Type="http://schemas.openxmlformats.org/officeDocument/2006/relationships/hyperlink" Target="https://cs.wikipedia.org/wiki/Chemotrofie"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cs.wikipedia.org/wiki/Teplo" TargetMode="External"/><Relationship Id="rId13" Type="http://schemas.openxmlformats.org/officeDocument/2006/relationships/hyperlink" Target="https://cs.wikipedia.org/wiki/Hmota" TargetMode="External"/><Relationship Id="rId3" Type="http://schemas.openxmlformats.org/officeDocument/2006/relationships/hyperlink" Target="https://cs.wikipedia.org/wiki/T%C4%9Bleso" TargetMode="External"/><Relationship Id="rId7" Type="http://schemas.openxmlformats.org/officeDocument/2006/relationships/hyperlink" Target="https://cs.wikipedia.org/wiki/Energie" TargetMode="External"/><Relationship Id="rId12" Type="http://schemas.openxmlformats.org/officeDocument/2006/relationships/hyperlink" Target="https://cs.wikipedia.org/wiki/Entit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s.wikipedia.org/wiki/Vn%C4%9Bj%C5%A1%C3%AD_s%C3%ADla" TargetMode="External"/><Relationship Id="rId11" Type="http://schemas.openxmlformats.org/officeDocument/2006/relationships/hyperlink" Target="https://cs.wikipedia.org/wiki/Interakce" TargetMode="External"/><Relationship Id="rId5" Type="http://schemas.openxmlformats.org/officeDocument/2006/relationships/hyperlink" Target="https://cs.wikipedia.org/wiki/S%C3%ADla" TargetMode="External"/><Relationship Id="rId10" Type="http://schemas.openxmlformats.org/officeDocument/2006/relationships/hyperlink" Target="https://cs.wikipedia.org/wiki/Okol%C3%AD_syst%C3%A9mu" TargetMode="External"/><Relationship Id="rId4" Type="http://schemas.openxmlformats.org/officeDocument/2006/relationships/hyperlink" Target="https://cs.wikipedia.org/wiki/Hmotn%C3%BD_bod" TargetMode="External"/><Relationship Id="rId9" Type="http://schemas.openxmlformats.org/officeDocument/2006/relationships/hyperlink" Target="https://cs.wikipedia.org/wiki/Informa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80A435E-1FEC-4B4E-8658-54942F3D38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112222A-7329-4CC2-AB05-06EC684EF3C3}" type="slidenum">
              <a:rPr lang="hu-HU" altLang="cs-CZ">
                <a:latin typeface="Times New Roman" panose="02020603050405020304" pitchFamily="18" charset="0"/>
              </a:rPr>
              <a:pPr>
                <a:spcBef>
                  <a:spcPct val="0"/>
                </a:spcBef>
              </a:pPr>
              <a:t>10</a:t>
            </a:fld>
            <a:endParaRPr lang="hu-HU" altLang="cs-CZ">
              <a:latin typeface="Times New Roman" panose="02020603050405020304" pitchFamily="18" charset="0"/>
            </a:endParaRPr>
          </a:p>
        </p:txBody>
      </p:sp>
      <p:sp>
        <p:nvSpPr>
          <p:cNvPr id="24579" name="Rectangle 2">
            <a:extLst>
              <a:ext uri="{FF2B5EF4-FFF2-40B4-BE49-F238E27FC236}">
                <a16:creationId xmlns:a16="http://schemas.microsoft.com/office/drawing/2014/main" id="{1419F4EC-D68E-4458-8B7D-E50119A946D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69728E4-C583-4257-A216-3200F9AAC5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F2C7210-0633-4ECF-9C84-A3F67B9676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6E7F9C26-321F-4178-903F-F56CAACB3445}" type="slidenum">
              <a:rPr lang="hu-HU" altLang="cs-CZ">
                <a:latin typeface="Times New Roman" panose="02020603050405020304" pitchFamily="18" charset="0"/>
              </a:rPr>
              <a:pPr>
                <a:spcBef>
                  <a:spcPct val="0"/>
                </a:spcBef>
              </a:pPr>
              <a:t>11</a:t>
            </a:fld>
            <a:endParaRPr lang="hu-HU" altLang="cs-CZ">
              <a:latin typeface="Times New Roman" panose="02020603050405020304" pitchFamily="18" charset="0"/>
            </a:endParaRPr>
          </a:p>
        </p:txBody>
      </p:sp>
      <p:sp>
        <p:nvSpPr>
          <p:cNvPr id="26627" name="Rectangle 2">
            <a:extLst>
              <a:ext uri="{FF2B5EF4-FFF2-40B4-BE49-F238E27FC236}">
                <a16:creationId xmlns:a16="http://schemas.microsoft.com/office/drawing/2014/main" id="{28BCB46C-4CBA-4FAA-BB25-171F10C4D12B}"/>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17439BAB-82E3-4151-B882-A0A6A2261B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Energetická bilance země-atmosféra je dosažena, protože energie přijatá ze Slunce vyvažuje energii ztracenou Zemí zpět do vesmíru. Tímto způsobem si Země udržuje stabilní průměrnou teplotu, a tedy stabilní klima.</a:t>
            </a:r>
            <a:endParaRPr lang="en-US" altLang="cs-CZ" dirty="0"/>
          </a:p>
          <a:p>
            <a:pPr eaLnBrk="1" hangingPunct="1"/>
            <a:r>
              <a:rPr lang="cs-CZ" altLang="cs-CZ" dirty="0"/>
              <a:t>Absorpce infračerveného záření, která se snaží uniknout ze Země zpět do vesmíru, je zvláště důležitá pro globální energetickou bilanci. Absorpce energie atmosférou ukládá poblíž jejího povrchu více energie, než by tomu bylo, kdyby zde nebyla atmosféra.</a:t>
            </a:r>
          </a:p>
          <a:p>
            <a:pPr eaLnBrk="1" hangingPunct="1"/>
            <a:r>
              <a:rPr lang="cs-CZ" altLang="cs-CZ" dirty="0"/>
              <a:t>Průměrná povrchová teplota měsíce, který nemá atmosféru, je -18 ° C. Naproti tomu průměrná povrchová teplota Země je (15 ° C). Tento efekt se nazývá skleníkový efekt.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0AC8F19-C285-4565-8A14-A747B08C8E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F8FDF9E-A11A-4C79-B159-C055C2762652}" type="slidenum">
              <a:rPr lang="hu-HU" altLang="cs-CZ">
                <a:latin typeface="Times New Roman" panose="02020603050405020304" pitchFamily="18" charset="0"/>
              </a:rPr>
              <a:pPr>
                <a:spcBef>
                  <a:spcPct val="0"/>
                </a:spcBef>
              </a:pPr>
              <a:t>12</a:t>
            </a:fld>
            <a:endParaRPr lang="hu-HU" altLang="cs-CZ">
              <a:latin typeface="Times New Roman" panose="02020603050405020304" pitchFamily="18" charset="0"/>
            </a:endParaRPr>
          </a:p>
        </p:txBody>
      </p:sp>
      <p:sp>
        <p:nvSpPr>
          <p:cNvPr id="28675" name="Rectangle 2">
            <a:extLst>
              <a:ext uri="{FF2B5EF4-FFF2-40B4-BE49-F238E27FC236}">
                <a16:creationId xmlns:a16="http://schemas.microsoft.com/office/drawing/2014/main" id="{CE0DEBB5-7FDB-45C4-9664-2C9EBF5E84E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96F2558E-7282-4964-BEE9-15352329E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BBB6561-DF19-4B12-8D19-C1AAE20A88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36D3409-B60C-4FE9-A59A-E99E3F5322F4}" type="slidenum">
              <a:rPr lang="hu-HU" altLang="cs-CZ">
                <a:latin typeface="Times New Roman" panose="02020603050405020304" pitchFamily="18" charset="0"/>
              </a:rPr>
              <a:pPr>
                <a:spcBef>
                  <a:spcPct val="0"/>
                </a:spcBef>
              </a:pPr>
              <a:t>13</a:t>
            </a:fld>
            <a:endParaRPr lang="hu-HU" altLang="cs-CZ">
              <a:latin typeface="Times New Roman" panose="02020603050405020304" pitchFamily="18" charset="0"/>
            </a:endParaRPr>
          </a:p>
        </p:txBody>
      </p:sp>
      <p:sp>
        <p:nvSpPr>
          <p:cNvPr id="30723" name="Rectangle 2">
            <a:extLst>
              <a:ext uri="{FF2B5EF4-FFF2-40B4-BE49-F238E27FC236}">
                <a16:creationId xmlns:a16="http://schemas.microsoft.com/office/drawing/2014/main" id="{5E94E1E0-0D26-4FD9-BC28-02134901574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01710D2-6CF1-404B-8A27-99F1D6EF6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49D0353-BEE1-4F7D-B2E7-F008B9CC3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2F1F007-F84D-48FE-A139-BB743B5951DE}" type="slidenum">
              <a:rPr lang="hu-HU" altLang="cs-CZ">
                <a:latin typeface="Times New Roman" panose="02020603050405020304" pitchFamily="18" charset="0"/>
              </a:rPr>
              <a:pPr>
                <a:spcBef>
                  <a:spcPct val="0"/>
                </a:spcBef>
              </a:pPr>
              <a:t>14</a:t>
            </a:fld>
            <a:endParaRPr lang="hu-HU" altLang="cs-CZ">
              <a:latin typeface="Times New Roman" panose="02020603050405020304" pitchFamily="18" charset="0"/>
            </a:endParaRPr>
          </a:p>
        </p:txBody>
      </p:sp>
      <p:sp>
        <p:nvSpPr>
          <p:cNvPr id="32771" name="Rectangle 2">
            <a:extLst>
              <a:ext uri="{FF2B5EF4-FFF2-40B4-BE49-F238E27FC236}">
                <a16:creationId xmlns:a16="http://schemas.microsoft.com/office/drawing/2014/main" id="{9D56DEC9-E85B-4328-839B-DE6404AE43D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525574DA-306A-4431-9FC5-6B450AA6C1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Sluneční energie absorbovaná Zemí je nakonec znovu přenesena do </a:t>
            </a:r>
            <a:r>
              <a:rPr lang="en-US" altLang="cs-CZ" dirty="0" err="1"/>
              <a:t>vesmiru</a:t>
            </a:r>
            <a:r>
              <a:rPr lang="en-US" altLang="cs-CZ" baseline="0" dirty="0"/>
              <a:t> </a:t>
            </a:r>
            <a:r>
              <a:rPr lang="cs-CZ" altLang="cs-CZ" dirty="0"/>
              <a:t>jako teplo. Mezitím je distribuován</a:t>
            </a:r>
            <a:r>
              <a:rPr lang="en-US" altLang="cs-CZ" dirty="0"/>
              <a:t>a</a:t>
            </a:r>
            <a:r>
              <a:rPr lang="cs-CZ" altLang="cs-CZ" dirty="0"/>
              <a:t> po povrchu Země cirkulací atmosféry a oceánů.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C1A705F-6AB3-4694-9DD5-17EA62379D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E8D566B3-2B02-47B7-9D7E-0BA12E1EC3EA}" type="slidenum">
              <a:rPr lang="hu-HU" altLang="cs-CZ">
                <a:latin typeface="Times New Roman" panose="02020603050405020304" pitchFamily="18" charset="0"/>
              </a:rPr>
              <a:pPr>
                <a:spcBef>
                  <a:spcPct val="0"/>
                </a:spcBef>
              </a:pPr>
              <a:t>15</a:t>
            </a:fld>
            <a:endParaRPr lang="hu-HU" altLang="cs-CZ">
              <a:latin typeface="Times New Roman" panose="02020603050405020304" pitchFamily="18" charset="0"/>
            </a:endParaRPr>
          </a:p>
        </p:txBody>
      </p:sp>
      <p:sp>
        <p:nvSpPr>
          <p:cNvPr id="34819" name="Rectangle 2">
            <a:extLst>
              <a:ext uri="{FF2B5EF4-FFF2-40B4-BE49-F238E27FC236}">
                <a16:creationId xmlns:a16="http://schemas.microsoft.com/office/drawing/2014/main" id="{A6352B4A-555C-42E0-BEC1-762A4AC5365D}"/>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ACA2B0-5A42-4072-AB0B-0C6BB8B2D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202122"/>
                </a:solidFill>
                <a:effectLst/>
                <a:latin typeface="Arial" panose="020B0604020202020204" pitchFamily="34" charset="0"/>
              </a:rPr>
              <a:t>K </a:t>
            </a:r>
            <a:r>
              <a:rPr lang="en-US" b="0" i="0" dirty="0" err="1">
                <a:solidFill>
                  <a:srgbClr val="202122"/>
                </a:solidFill>
                <a:effectLst/>
                <a:latin typeface="Arial" panose="020B0604020202020204" pitchFamily="34" charset="0"/>
              </a:rPr>
              <a:t>oběhu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účinkem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sluneční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Gravitace"/>
              </a:rPr>
              <a:t>gravitace</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4" tooltip="Rotace Země"/>
              </a:rPr>
              <a:t>rotace</a:t>
            </a:r>
            <a:r>
              <a:rPr lang="en-US" b="0" i="0" u="none" strike="noStrike" dirty="0">
                <a:solidFill>
                  <a:srgbClr val="0B0080"/>
                </a:solidFill>
                <a:effectLst/>
                <a:latin typeface="Arial" panose="020B0604020202020204" pitchFamily="34" charset="0"/>
                <a:hlinkClick r:id="rId4" tooltip="Rotace Země"/>
              </a:rPr>
              <a:t> </a:t>
            </a:r>
            <a:r>
              <a:rPr lang="en-US" b="0" i="0" u="none" strike="noStrike" dirty="0" err="1">
                <a:solidFill>
                  <a:srgbClr val="0B0080"/>
                </a:solidFill>
                <a:effectLst/>
                <a:latin typeface="Arial" panose="020B0604020202020204" pitchFamily="34" charset="0"/>
                <a:hlinkClick r:id="rId4" tooltip="Rotace 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z </a:t>
            </a:r>
            <a:r>
              <a:rPr lang="en-US" b="0" i="0" u="none" strike="noStrike" dirty="0" err="1">
                <a:solidFill>
                  <a:srgbClr val="0B0080"/>
                </a:solidFill>
                <a:effectLst/>
                <a:latin typeface="Arial" panose="020B0604020202020204" pitchFamily="34" charset="0"/>
                <a:hlinkClick r:id="rId5" tooltip="Oceán"/>
              </a:rPr>
              <a:t>oceánů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nádrží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výpar</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ypařování"/>
              </a:rPr>
              <a:t>evaporace</a:t>
            </a:r>
            <a:r>
              <a:rPr lang="en-US" b="0" i="0" dirty="0">
                <a:solidFill>
                  <a:srgbClr val="202122"/>
                </a:solidFill>
                <a:effectLst/>
                <a:latin typeface="Arial" panose="020B0604020202020204" pitchFamily="34" charset="0"/>
              </a:rPr>
              <a:t>) a z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Transpirace"/>
              </a:rPr>
              <a:t>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dohromady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Evapotranspirace"/>
              </a:rPr>
              <a:t>evapotranspirace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drobounké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kapičky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9" tooltip="Oblak"/>
              </a:rPr>
              <a:t>oblacích</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pak</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10" tooltip="Ovzduší"/>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pohybem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Vzduch"/>
              </a:rPr>
              <a:t>vzduchových</a:t>
            </a:r>
            <a:r>
              <a:rPr lang="en-US" b="0" i="0" dirty="0">
                <a:solidFill>
                  <a:srgbClr val="202122"/>
                </a:solidFill>
                <a:effectLst/>
                <a:latin typeface="Arial" panose="020B0604020202020204" pitchFamily="34" charset="0"/>
              </a:rPr>
              <a:t> mas </a:t>
            </a:r>
            <a:r>
              <a:rPr lang="en-US" b="0" i="0" dirty="0" err="1">
                <a:solidFill>
                  <a:srgbClr val="202122"/>
                </a:solidFill>
                <a:effectLst/>
                <a:latin typeface="Arial" panose="020B0604020202020204" pitchFamily="34" charset="0"/>
              </a:rPr>
              <a:t>způsobených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nestejným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zahříváním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pevninou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rotací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neustále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přemisťují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Globální cirkulace atmosféry"/>
              </a:rPr>
              <a:t>cirkulace</a:t>
            </a:r>
            <a:r>
              <a:rPr lang="en-US" b="0" i="0" u="none" strike="noStrike" dirty="0">
                <a:solidFill>
                  <a:srgbClr val="0B0080"/>
                </a:solidFill>
                <a:effectLst/>
                <a:latin typeface="Arial" panose="020B0604020202020204" pitchFamily="34" charset="0"/>
                <a:hlinkClick r:id="rId12" tooltip="Globální cirkulace atmosféry"/>
              </a:rPr>
              <a:t> </a:t>
            </a:r>
            <a:r>
              <a:rPr lang="en-US" b="0" i="0" u="none" strike="noStrike" dirty="0" err="1">
                <a:solidFill>
                  <a:srgbClr val="0B0080"/>
                </a:solidFill>
                <a:effectLst/>
                <a:latin typeface="Arial" panose="020B0604020202020204" pitchFamily="34" charset="0"/>
                <a:hlinkClick r:id="rId12" tooltip="Globální cirkulace atmosféry"/>
              </a:rPr>
              <a:t>atmosféry</a:t>
            </a:r>
            <a:r>
              <a:rPr lang="en-US" b="0" i="0" dirty="0">
                <a:solidFill>
                  <a:srgbClr val="202122"/>
                </a:solidFill>
                <a:effectLst/>
                <a:latin typeface="Arial" panose="020B0604020202020204" pitchFamily="34" charset="0"/>
              </a:rPr>
              <a:t>). Po </a:t>
            </a:r>
            <a:r>
              <a:rPr lang="en-US" b="0" i="0" u="none" strike="noStrike" dirty="0" err="1">
                <a:solidFill>
                  <a:srgbClr val="0B0080"/>
                </a:solidFill>
                <a:effectLst/>
                <a:latin typeface="Arial" panose="020B0604020202020204" pitchFamily="34" charset="0"/>
                <a:hlinkClick r:id="rId13" tooltip="Kapalnění"/>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dopadá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Srážky"/>
              </a:rPr>
              <a:t>srážek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Déšť"/>
              </a:rPr>
              <a:t>deště</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6" tooltip="Sníh"/>
              </a:rPr>
              <a:t>sněhu</a:t>
            </a:r>
            <a:r>
              <a:rPr lang="en-US" b="0" i="0" dirty="0">
                <a:solidFill>
                  <a:srgbClr val="202122"/>
                </a:solidFill>
                <a:effectLst/>
                <a:latin typeface="Arial" panose="020B0604020202020204" pitchFamily="34" charset="0"/>
              </a:rPr>
              <a:t> (viz </a:t>
            </a:r>
            <a:r>
              <a:rPr lang="en-US" b="0" i="0" u="none" strike="noStrike" dirty="0" err="1">
                <a:solidFill>
                  <a:srgbClr val="0B0080"/>
                </a:solidFill>
                <a:effectLst/>
                <a:latin typeface="Arial" panose="020B0604020202020204" pitchFamily="34" charset="0"/>
                <a:hlinkClick r:id="rId17" tooltip="Hydrometeor"/>
              </a:rPr>
              <a:t>hydrometeory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hromadí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odtéká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zpět</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vsakuje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doplňuje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zásoby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8" tooltip="Podzemní voda"/>
              </a:rPr>
              <a:t>podzemní</a:t>
            </a:r>
            <a:r>
              <a:rPr lang="en-US" b="0" i="0" u="none" strike="noStrike" dirty="0">
                <a:solidFill>
                  <a:srgbClr val="0B0080"/>
                </a:solidFill>
                <a:effectLst/>
                <a:latin typeface="Arial" panose="020B0604020202020204" pitchFamily="34" charset="0"/>
                <a:hlinkClick r:id="rId18" tooltip="Podzemní voda"/>
              </a:rPr>
              <a:t> </a:t>
            </a:r>
            <a:r>
              <a:rPr lang="en-US" b="0" i="0" u="none" strike="noStrike" dirty="0" err="1">
                <a:solidFill>
                  <a:srgbClr val="0B0080"/>
                </a:solidFill>
                <a:effectLst/>
                <a:latin typeface="Arial" panose="020B0604020202020204" pitchFamily="34" charset="0"/>
                <a:hlinkClick r:id="rId18" tooltip="Podzemní voda"/>
              </a:rPr>
              <a:t>vody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9" tooltip="Infiltrace"/>
              </a:rPr>
              <a:t>infiltrace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znovu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vystupuje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0" tooltip="Pramen"/>
              </a:rPr>
              <a:t>pramenů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dotuje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1" tooltip="Vodní tok"/>
              </a:rPr>
              <a:t>vodní</a:t>
            </a:r>
            <a:r>
              <a:rPr lang="en-US" b="0" i="0" u="none" strike="noStrike" dirty="0">
                <a:solidFill>
                  <a:srgbClr val="0B0080"/>
                </a:solidFill>
                <a:effectLst/>
                <a:latin typeface="Arial" panose="020B0604020202020204" pitchFamily="34" charset="0"/>
                <a:hlinkClick r:id="rId21" tooltip="Vodní tok"/>
              </a:rPr>
              <a:t> </a:t>
            </a:r>
            <a:r>
              <a:rPr lang="en-US" b="0" i="0" u="none" strike="noStrike" dirty="0" err="1">
                <a:solidFill>
                  <a:srgbClr val="0B0080"/>
                </a:solidFill>
                <a:effectLst/>
                <a:latin typeface="Arial" panose="020B0604020202020204" pitchFamily="34" charset="0"/>
                <a:hlinkClick r:id="rId21" tooltip="Vodní tok"/>
              </a:rPr>
              <a:t>toky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drenáž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FFD91BC-77CD-47F9-B7F8-E56893EB0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BA68A22-5741-43D2-9AF3-A35F2B8908E5}" type="slidenum">
              <a:rPr lang="hu-HU" altLang="cs-CZ">
                <a:latin typeface="Times New Roman" panose="02020603050405020304" pitchFamily="18" charset="0"/>
              </a:rPr>
              <a:pPr>
                <a:spcBef>
                  <a:spcPct val="0"/>
                </a:spcBef>
              </a:pPr>
              <a:t>16</a:t>
            </a:fld>
            <a:endParaRPr lang="hu-HU" altLang="cs-CZ">
              <a:latin typeface="Times New Roman" panose="02020603050405020304" pitchFamily="18" charset="0"/>
            </a:endParaRPr>
          </a:p>
        </p:txBody>
      </p:sp>
      <p:sp>
        <p:nvSpPr>
          <p:cNvPr id="49155" name="Rectangle 2">
            <a:extLst>
              <a:ext uri="{FF2B5EF4-FFF2-40B4-BE49-F238E27FC236}">
                <a16:creationId xmlns:a16="http://schemas.microsoft.com/office/drawing/2014/main" id="{64DCFCFA-24B3-459A-99D4-818DC055E4D9}"/>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A3A60EF8-9C70-4BE5-82CE-816D11FD3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hydrologický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stálý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oběh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povrchové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oda"/>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4" tooltip="Země"/>
              </a:rPr>
              <a:t>Zemi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doprovázený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změnami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Skupenství"/>
              </a:rPr>
              <a:t>skupenství</a:t>
            </a:r>
            <a:r>
              <a:rPr lang="en-US" b="0" i="0" u="none" strike="noStrike" dirty="0">
                <a:solidFill>
                  <a:srgbClr val="0B0080"/>
                </a:solidFill>
                <a:effectLst/>
                <a:latin typeface="Arial" panose="020B0604020202020204" pitchFamily="34" charset="0"/>
              </a:rPr>
              <a:t>. </a:t>
            </a:r>
            <a:r>
              <a:rPr lang="en-US" b="0" i="0" dirty="0">
                <a:solidFill>
                  <a:srgbClr val="202122"/>
                </a:solidFill>
                <a:effectLst/>
                <a:latin typeface="Arial" panose="020B0604020202020204" pitchFamily="34" charset="0"/>
              </a:rPr>
              <a:t>K </a:t>
            </a:r>
            <a:r>
              <a:rPr lang="en-US" b="0" i="0" dirty="0" err="1">
                <a:solidFill>
                  <a:srgbClr val="202122"/>
                </a:solidFill>
                <a:effectLst/>
                <a:latin typeface="Arial" panose="020B0604020202020204" pitchFamily="34" charset="0"/>
              </a:rPr>
              <a:t>oběhu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účinkem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sluneční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Gravitace"/>
              </a:rPr>
              <a:t>gravitace</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Rotace Země"/>
              </a:rPr>
              <a:t>rotace</a:t>
            </a:r>
            <a:r>
              <a:rPr lang="en-US" b="0" i="0" u="none" strike="noStrike" dirty="0">
                <a:solidFill>
                  <a:srgbClr val="0B0080"/>
                </a:solidFill>
                <a:effectLst/>
                <a:latin typeface="Arial" panose="020B0604020202020204" pitchFamily="34" charset="0"/>
                <a:hlinkClick r:id="rId7" tooltip="Rotace Země"/>
              </a:rPr>
              <a:t> </a:t>
            </a:r>
            <a:r>
              <a:rPr lang="en-US" b="0" i="0" u="none" strike="noStrike" dirty="0" err="1">
                <a:solidFill>
                  <a:srgbClr val="0B0080"/>
                </a:solidFill>
                <a:effectLst/>
                <a:latin typeface="Arial" panose="020B0604020202020204" pitchFamily="34" charset="0"/>
                <a:hlinkClick r:id="rId7" tooltip="Rotace 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z </a:t>
            </a:r>
            <a:r>
              <a:rPr lang="en-US" b="0" i="0" u="none" strike="noStrike" dirty="0" err="1">
                <a:solidFill>
                  <a:srgbClr val="0B0080"/>
                </a:solidFill>
                <a:effectLst/>
                <a:latin typeface="Arial" panose="020B0604020202020204" pitchFamily="34" charset="0"/>
                <a:hlinkClick r:id="rId8" tooltip="Oceán"/>
              </a:rPr>
              <a:t>oceánů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nádrží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výpar</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Vypařování"/>
              </a:rPr>
              <a:t>evaporace</a:t>
            </a:r>
            <a:r>
              <a:rPr lang="en-US" b="0" i="0" dirty="0">
                <a:solidFill>
                  <a:srgbClr val="202122"/>
                </a:solidFill>
                <a:effectLst/>
                <a:latin typeface="Arial" panose="020B0604020202020204" pitchFamily="34" charset="0"/>
              </a:rPr>
              <a:t>) a z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Transpirace"/>
              </a:rPr>
              <a:t>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dohromady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Evapotranspirace"/>
              </a:rPr>
              <a:t>evapotranspirace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drobounké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kapičky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12" tooltip="Oblak"/>
              </a:rPr>
              <a:t>oblacích</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pak</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13" tooltip="Ovzduší"/>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pohybem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Vzduch"/>
              </a:rPr>
              <a:t>vzduchových</a:t>
            </a:r>
            <a:r>
              <a:rPr lang="en-US" b="0" i="0" dirty="0">
                <a:solidFill>
                  <a:srgbClr val="202122"/>
                </a:solidFill>
                <a:effectLst/>
                <a:latin typeface="Arial" panose="020B0604020202020204" pitchFamily="34" charset="0"/>
              </a:rPr>
              <a:t> mas </a:t>
            </a:r>
            <a:r>
              <a:rPr lang="en-US" b="0" i="0" dirty="0" err="1">
                <a:solidFill>
                  <a:srgbClr val="202122"/>
                </a:solidFill>
                <a:effectLst/>
                <a:latin typeface="Arial" panose="020B0604020202020204" pitchFamily="34" charset="0"/>
              </a:rPr>
              <a:t>způsobených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nestejným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zahříváním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pevninou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rotací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neustále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přemisťují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Globální cirkulace atmosféry"/>
              </a:rPr>
              <a:t>cirkulace</a:t>
            </a:r>
            <a:r>
              <a:rPr lang="en-US" b="0" i="0" u="none" strike="noStrike" dirty="0">
                <a:solidFill>
                  <a:srgbClr val="0B0080"/>
                </a:solidFill>
                <a:effectLst/>
                <a:latin typeface="Arial" panose="020B0604020202020204" pitchFamily="34" charset="0"/>
                <a:hlinkClick r:id="rId15" tooltip="Globální cirkulace atmosféry"/>
              </a:rPr>
              <a:t> </a:t>
            </a:r>
            <a:r>
              <a:rPr lang="en-US" b="0" i="0" u="none" strike="noStrike" dirty="0" err="1">
                <a:solidFill>
                  <a:srgbClr val="0B0080"/>
                </a:solidFill>
                <a:effectLst/>
                <a:latin typeface="Arial" panose="020B0604020202020204" pitchFamily="34" charset="0"/>
                <a:hlinkClick r:id="rId15" tooltip="Globální cirkulace atmosféry"/>
              </a:rPr>
              <a:t>atmosféry</a:t>
            </a:r>
            <a:r>
              <a:rPr lang="en-US" b="0" i="0" dirty="0">
                <a:solidFill>
                  <a:srgbClr val="202122"/>
                </a:solidFill>
                <a:effectLst/>
                <a:latin typeface="Arial" panose="020B0604020202020204" pitchFamily="34" charset="0"/>
              </a:rPr>
              <a:t>). Po </a:t>
            </a:r>
            <a:r>
              <a:rPr lang="en-US" b="0" i="0" u="none" strike="noStrike" dirty="0" err="1">
                <a:solidFill>
                  <a:srgbClr val="0B0080"/>
                </a:solidFill>
                <a:effectLst/>
                <a:latin typeface="Arial" panose="020B0604020202020204" pitchFamily="34" charset="0"/>
                <a:hlinkClick r:id="rId16" tooltip="Kapalnění"/>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dopadá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7" tooltip="Srážky"/>
              </a:rPr>
              <a:t>srážek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8" tooltip="Déšť"/>
              </a:rPr>
              <a:t>deště</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9" tooltip="Sníh"/>
              </a:rPr>
              <a:t>sněhu</a:t>
            </a:r>
            <a:r>
              <a:rPr lang="en-US" b="0" i="0" dirty="0">
                <a:solidFill>
                  <a:srgbClr val="202122"/>
                </a:solidFill>
                <a:effectLst/>
                <a:latin typeface="Arial" panose="020B0604020202020204" pitchFamily="34" charset="0"/>
              </a:rPr>
              <a:t> (viz </a:t>
            </a:r>
            <a:r>
              <a:rPr lang="en-US" b="0" i="0" u="none" strike="noStrike" dirty="0" err="1">
                <a:solidFill>
                  <a:srgbClr val="0B0080"/>
                </a:solidFill>
                <a:effectLst/>
                <a:latin typeface="Arial" panose="020B0604020202020204" pitchFamily="34" charset="0"/>
                <a:hlinkClick r:id="rId20" tooltip="Hydrometeor"/>
              </a:rPr>
              <a:t>hydrometeory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hromadí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odtéká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zpět</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vsakuje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doplňuje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zásoby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1" tooltip="Podzemní voda"/>
              </a:rPr>
              <a:t>podzemní</a:t>
            </a:r>
            <a:r>
              <a:rPr lang="en-US" b="0" i="0" u="none" strike="noStrike" dirty="0">
                <a:solidFill>
                  <a:srgbClr val="0B0080"/>
                </a:solidFill>
                <a:effectLst/>
                <a:latin typeface="Arial" panose="020B0604020202020204" pitchFamily="34" charset="0"/>
                <a:hlinkClick r:id="rId21" tooltip="Podzemní voda"/>
              </a:rPr>
              <a:t> </a:t>
            </a:r>
            <a:r>
              <a:rPr lang="en-US" b="0" i="0" u="none" strike="noStrike" dirty="0" err="1">
                <a:solidFill>
                  <a:srgbClr val="0B0080"/>
                </a:solidFill>
                <a:effectLst/>
                <a:latin typeface="Arial" panose="020B0604020202020204" pitchFamily="34" charset="0"/>
                <a:hlinkClick r:id="rId21" tooltip="Podzemní voda"/>
              </a:rPr>
              <a:t>vody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2" tooltip="Infiltrace"/>
              </a:rPr>
              <a:t>infiltrace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znovu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vystupuje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3" tooltip="Pramen"/>
              </a:rPr>
              <a:t>pramenů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dotuje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4" tooltip="Vodní tok"/>
              </a:rPr>
              <a:t>vodní</a:t>
            </a:r>
            <a:r>
              <a:rPr lang="en-US" b="0" i="0" u="none" strike="noStrike" dirty="0">
                <a:solidFill>
                  <a:srgbClr val="0B0080"/>
                </a:solidFill>
                <a:effectLst/>
                <a:latin typeface="Arial" panose="020B0604020202020204" pitchFamily="34" charset="0"/>
                <a:hlinkClick r:id="rId24" tooltip="Vodní tok"/>
              </a:rPr>
              <a:t> </a:t>
            </a:r>
            <a:r>
              <a:rPr lang="en-US" b="0" i="0" u="none" strike="noStrike" dirty="0" err="1">
                <a:solidFill>
                  <a:srgbClr val="0B0080"/>
                </a:solidFill>
                <a:effectLst/>
                <a:latin typeface="Arial" panose="020B0604020202020204" pitchFamily="34" charset="0"/>
                <a:hlinkClick r:id="rId24" tooltip="Vodní tok"/>
              </a:rPr>
              <a:t>toky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drenáž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velkém</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koloběhu</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přesunům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5" tooltip="Světový oceán"/>
              </a:rPr>
              <a:t>světovým</a:t>
            </a:r>
            <a:r>
              <a:rPr lang="en-US" b="0" i="0" u="none" strike="noStrike" dirty="0">
                <a:solidFill>
                  <a:srgbClr val="0B0080"/>
                </a:solidFill>
                <a:effectLst/>
                <a:latin typeface="Arial" panose="020B0604020202020204" pitchFamily="34" charset="0"/>
                <a:hlinkClick r:id="rId25" tooltip="Světový oceán"/>
              </a:rPr>
              <a:t> </a:t>
            </a:r>
            <a:r>
              <a:rPr lang="en-US" b="0" i="0" u="none" strike="noStrike" dirty="0" err="1">
                <a:solidFill>
                  <a:srgbClr val="0B0080"/>
                </a:solidFill>
                <a:effectLst/>
                <a:latin typeface="Arial" panose="020B0604020202020204" pitchFamily="34" charset="0"/>
                <a:hlinkClick r:id="rId25" tooltip="Světový oceán"/>
              </a:rPr>
              <a:t>oceánem</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26" tooltip="Pevnina"/>
              </a:rPr>
              <a:t>pevninou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err="1">
                <a:solidFill>
                  <a:srgbClr val="202122"/>
                </a:solidFill>
                <a:effectLst/>
                <a:latin typeface="Arial" panose="020B0604020202020204" pitchFamily="34" charset="0"/>
              </a:rPr>
              <a:t>Malý</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koloběh</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oceány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bezodtokovými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oblastmi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pevniny</a:t>
            </a:r>
            <a:r>
              <a:rPr lang="en-US" b="0" i="0" dirty="0">
                <a:solidFill>
                  <a:srgbClr val="202122"/>
                </a:solidFill>
                <a:effectLst/>
                <a:latin typeface="Arial" panose="020B0604020202020204" pitchFamily="34" charset="0"/>
              </a:rPr>
              <a:t>.</a:t>
            </a:r>
          </a:p>
          <a:p>
            <a:pPr eaLnBrk="1" hangingPunct="1"/>
            <a:endParaRPr lang="en-US" b="0" i="0" dirty="0">
              <a:solidFill>
                <a:srgbClr val="202122"/>
              </a:solidFill>
              <a:effectLst/>
              <a:latin typeface="Arial" panose="020B0604020202020204" pitchFamily="34" charset="0"/>
            </a:endParaRPr>
          </a:p>
          <a:p>
            <a:pPr eaLnBrk="1" hangingPunct="1"/>
            <a:endParaRPr lang="cs-CZ" alt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2C93B58-2445-473F-99EF-455C803BC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E62D2AD-0516-4F70-BDFF-46AC9023B4A2}" type="slidenum">
              <a:rPr lang="hu-HU" altLang="cs-CZ">
                <a:latin typeface="Times New Roman" panose="02020603050405020304" pitchFamily="18" charset="0"/>
              </a:rPr>
              <a:pPr>
                <a:spcBef>
                  <a:spcPct val="0"/>
                </a:spcBef>
              </a:pPr>
              <a:t>17</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F3B02BE1-EAD7-40D2-ABA7-3DBA2556B4AE}"/>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CC7ACE8-3FA8-41F1-BC9F-D16FB367D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Podzemní</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Voda"/>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nachází</a:t>
            </a:r>
            <a:r>
              <a:rPr lang="en-US" b="0" i="0" dirty="0">
                <a:solidFill>
                  <a:srgbClr val="202122"/>
                </a:solidFill>
                <a:effectLst/>
                <a:latin typeface="Arial" panose="020B0604020202020204" pitchFamily="34" charset="0"/>
              </a:rPr>
              <a:t> pod </a:t>
            </a:r>
            <a:r>
              <a:rPr lang="en-US" b="0" i="0" u="none" strike="noStrike" dirty="0" err="1">
                <a:solidFill>
                  <a:srgbClr val="0B0080"/>
                </a:solidFill>
                <a:effectLst/>
                <a:latin typeface="Arial" panose="020B0604020202020204" pitchFamily="34" charset="0"/>
                <a:hlinkClick r:id="rId4" tooltip="Povrch Země"/>
              </a:rPr>
              <a:t>zemským</a:t>
            </a:r>
            <a:r>
              <a:rPr lang="en-US" b="0" i="0" u="none" strike="noStrike" dirty="0">
                <a:solidFill>
                  <a:srgbClr val="0B0080"/>
                </a:solidFill>
                <a:effectLst/>
                <a:latin typeface="Arial" panose="020B0604020202020204" pitchFamily="34" charset="0"/>
                <a:hlinkClick r:id="rId4" tooltip="Povrch Země"/>
              </a:rPr>
              <a:t> </a:t>
            </a:r>
            <a:r>
              <a:rPr lang="en-US" b="0" i="0" u="none" strike="noStrike" dirty="0" err="1">
                <a:solidFill>
                  <a:srgbClr val="0B0080"/>
                </a:solidFill>
                <a:effectLst/>
                <a:latin typeface="Arial" panose="020B0604020202020204" pitchFamily="34" charset="0"/>
                <a:hlinkClick r:id="rId4" tooltip="Povrch Země"/>
              </a:rPr>
              <a:t>povrchem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5" tooltip="Pór"/>
              </a:rPr>
              <a:t>pórech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částicemi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Půda"/>
              </a:rPr>
              <a:t>půdy</a:t>
            </a:r>
            <a:r>
              <a:rPr lang="en-US" b="0" i="0" dirty="0">
                <a:solidFill>
                  <a:srgbClr val="202122"/>
                </a:solidFill>
                <a:effectLst/>
                <a:latin typeface="Arial" panose="020B0604020202020204" pitchFamily="34" charset="0"/>
              </a:rPr>
              <a:t> a v </a:t>
            </a:r>
            <a:r>
              <a:rPr lang="en-US" b="0" i="0" dirty="0" err="1">
                <a:solidFill>
                  <a:srgbClr val="202122"/>
                </a:solidFill>
                <a:effectLst/>
                <a:latin typeface="Arial" panose="020B0604020202020204" pitchFamily="34" charset="0"/>
              </a:rPr>
              <a:t>místech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narušena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Kontinuita"/>
              </a:rPr>
              <a:t>kontinuita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Hornina"/>
              </a:rPr>
              <a:t>hornin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Podzemní</a:t>
            </a:r>
            <a:r>
              <a:rPr lang="en-US" b="0" i="1" dirty="0">
                <a:solidFill>
                  <a:srgbClr val="202122"/>
                </a:solidFill>
                <a:effectLst/>
                <a:latin typeface="Arial" panose="020B0604020202020204" pitchFamily="34" charset="0"/>
              </a:rPr>
              <a:t> vodou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studních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vrtech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vyvěrající</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pramenů</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pohledu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geologického</a:t>
            </a:r>
            <a:r>
              <a:rPr lang="en-US" b="0" i="0" dirty="0">
                <a:solidFill>
                  <a:srgbClr val="202122"/>
                </a:solidFill>
                <a:effectLst/>
                <a:latin typeface="Arial" panose="020B0604020202020204" pitchFamily="34" charset="0"/>
              </a:rPr>
              <a:t>, resp. </a:t>
            </a:r>
            <a:r>
              <a:rPr lang="en-US" b="0" i="0" dirty="0" err="1">
                <a:solidFill>
                  <a:srgbClr val="202122"/>
                </a:solidFill>
                <a:effectLst/>
                <a:latin typeface="Arial" panose="020B0604020202020204" pitchFamily="34" charset="0"/>
              </a:rPr>
              <a:t>hydrogeologického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jde</a:t>
            </a:r>
            <a:r>
              <a:rPr lang="en-US" b="0" i="0" dirty="0">
                <a:solidFill>
                  <a:srgbClr val="202122"/>
                </a:solidFill>
                <a:effectLst/>
                <a:latin typeface="Arial" panose="020B0604020202020204" pitchFamily="34" charset="0"/>
              </a:rPr>
              <a:t> o </a:t>
            </a:r>
            <a:r>
              <a:rPr lang="en-US" b="0" i="0" dirty="0" err="1">
                <a:solidFill>
                  <a:srgbClr val="202122"/>
                </a:solidFill>
                <a:effectLst/>
                <a:latin typeface="Arial" panose="020B0604020202020204" pitchFamily="34" charset="0"/>
              </a:rPr>
              <a:t>vodu</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zemským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povrchem</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nasycené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zóně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vyplňuje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dutiny</a:t>
            </a:r>
            <a:r>
              <a:rPr lang="en-US" b="0" i="0" dirty="0">
                <a:solidFill>
                  <a:srgbClr val="202122"/>
                </a:solidFill>
                <a:effectLst/>
                <a:latin typeface="Arial" panose="020B0604020202020204" pitchFamily="34" charset="0"/>
              </a:rPr>
              <a:t> a je </a:t>
            </a:r>
            <a:r>
              <a:rPr lang="en-US" b="0" i="0" dirty="0" err="1">
                <a:solidFill>
                  <a:srgbClr val="202122"/>
                </a:solidFill>
                <a:effectLst/>
                <a:latin typeface="Arial" panose="020B0604020202020204" pitchFamily="34" charset="0"/>
              </a:rPr>
              <a:t>ohraničena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horizontem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Ostatní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povrchem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definici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neodpovídají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podpovrchové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Patří</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nich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vlhkost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nenasycené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zóně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jiném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skupenství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kapilární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Výzkumem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zabývá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geologie"/>
              </a:rPr>
              <a:t>hydrogeologie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okolo</a:t>
            </a:r>
            <a:r>
              <a:rPr lang="en-US" b="0" i="0" dirty="0">
                <a:solidFill>
                  <a:srgbClr val="202122"/>
                </a:solidFill>
                <a:effectLst/>
                <a:latin typeface="Arial" panose="020B0604020202020204" pitchFamily="34" charset="0"/>
              </a:rPr>
              <a:t> 20 % </a:t>
            </a:r>
            <a:r>
              <a:rPr lang="en-US" b="0" i="0" dirty="0" err="1">
                <a:solidFill>
                  <a:srgbClr val="202122"/>
                </a:solidFill>
                <a:effectLst/>
                <a:latin typeface="Arial" panose="020B0604020202020204" pitchFamily="34" charset="0"/>
              </a:rPr>
              <a:t>dostupných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světových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ásoby podzemních vod"/>
              </a:rPr>
              <a:t>zásob</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Sladká voda"/>
              </a:rPr>
              <a:t>sladké</a:t>
            </a:r>
            <a:r>
              <a:rPr lang="en-US" b="0" i="0" u="none" strike="noStrike" dirty="0">
                <a:solidFill>
                  <a:srgbClr val="0B0080"/>
                </a:solidFill>
                <a:effectLst/>
                <a:latin typeface="Arial" panose="020B0604020202020204" pitchFamily="34" charset="0"/>
                <a:hlinkClick r:id="rId11" tooltip="Sladká voda"/>
              </a:rPr>
              <a:t> </a:t>
            </a:r>
            <a:r>
              <a:rPr lang="en-US" b="0" i="0" u="none" strike="noStrike" dirty="0" err="1">
                <a:solidFill>
                  <a:srgbClr val="0B0080"/>
                </a:solidFill>
                <a:effectLst/>
                <a:latin typeface="Arial" panose="020B0604020202020204" pitchFamily="34" charset="0"/>
                <a:hlinkClick r:id="rId11" tooltip="Sladká voda"/>
              </a:rPr>
              <a:t>vody</a:t>
            </a:r>
            <a:r>
              <a:rPr lang="en-US" b="0" i="0" u="none" strike="noStrike" baseline="30000" dirty="0">
                <a:solidFill>
                  <a:srgbClr val="0B0080"/>
                </a:solidFill>
                <a:effectLst/>
                <a:latin typeface="Arial" panose="020B0604020202020204" pitchFamily="34" charset="0"/>
                <a:hlinkClick r:id="rId12"/>
              </a:rPr>
              <a:t>[1]</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využívá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často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zdroj</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Pitná voda"/>
              </a:rPr>
              <a:t>pitné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Užitková voda"/>
              </a:rPr>
              <a:t>užitkové</a:t>
            </a:r>
            <a:r>
              <a:rPr lang="en-US" b="0" i="0" u="none" strike="noStrike" dirty="0">
                <a:solidFill>
                  <a:srgbClr val="0B0080"/>
                </a:solidFill>
                <a:effectLst/>
                <a:latin typeface="Arial" panose="020B0604020202020204" pitchFamily="34" charset="0"/>
                <a:hlinkClick r:id="rId14" tooltip="Užitková voda"/>
              </a:rPr>
              <a:t> </a:t>
            </a:r>
            <a:r>
              <a:rPr lang="en-US" b="0" i="0" u="none" strike="noStrike" dirty="0" err="1">
                <a:solidFill>
                  <a:srgbClr val="0B0080"/>
                </a:solidFill>
                <a:effectLst/>
                <a:latin typeface="Arial" panose="020B0604020202020204" pitchFamily="34" charset="0"/>
                <a:hlinkClick r:id="rId14" tooltip="Užitková voda"/>
              </a:rPr>
              <a:t>vody</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nejspolehlivějším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zdrojem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jejího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doplňování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zdlouhavý</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závislý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počtu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intenzitě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srážek</a:t>
            </a:r>
            <a:r>
              <a:rPr lang="en-US" b="0" i="0" dirty="0">
                <a:solidFill>
                  <a:srgbClr val="202122"/>
                </a:solidFill>
                <a:effectLst/>
                <a:latin typeface="Arial" panose="020B0604020202020204" pitchFamily="34" charset="0"/>
              </a:rPr>
              <a:t>. Proto </a:t>
            </a:r>
            <a:r>
              <a:rPr lang="en-US" b="0" i="0" dirty="0" err="1">
                <a:solidFill>
                  <a:srgbClr val="202122"/>
                </a:solidFill>
                <a:effectLst/>
                <a:latin typeface="Arial" panose="020B0604020202020204" pitchFamily="34" charset="0"/>
              </a:rPr>
              <a:t>existuje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hrozba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zásoby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budou</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některých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oblastech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dosud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zvyklých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pokračující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Globální oteplování"/>
              </a:rPr>
              <a:t>změnou</a:t>
            </a:r>
            <a:r>
              <a:rPr lang="en-US" b="0" i="0" u="none" strike="noStrike" dirty="0">
                <a:solidFill>
                  <a:srgbClr val="0B0080"/>
                </a:solidFill>
                <a:effectLst/>
                <a:latin typeface="Arial" panose="020B0604020202020204" pitchFamily="34" charset="0"/>
                <a:hlinkClick r:id="rId15" tooltip="Globální oteplování"/>
              </a:rPr>
              <a:t> </a:t>
            </a:r>
            <a:r>
              <a:rPr lang="en-US" b="0" i="0" u="none" strike="noStrike" dirty="0" err="1">
                <a:solidFill>
                  <a:srgbClr val="0B0080"/>
                </a:solidFill>
                <a:effectLst/>
                <a:latin typeface="Arial" panose="020B0604020202020204" pitchFamily="34" charset="0"/>
                <a:hlinkClick r:id="rId15" tooltip="Globální oteplování"/>
              </a:rPr>
              <a:t>globálního</a:t>
            </a:r>
            <a:r>
              <a:rPr lang="en-US" b="0" i="0" u="none" strike="noStrike" dirty="0">
                <a:solidFill>
                  <a:srgbClr val="0B0080"/>
                </a:solidFill>
                <a:effectLst/>
                <a:latin typeface="Arial" panose="020B0604020202020204" pitchFamily="34" charset="0"/>
                <a:hlinkClick r:id="rId15" tooltip="Globální oteplování"/>
              </a:rPr>
              <a:t> </a:t>
            </a:r>
            <a:r>
              <a:rPr lang="en-US" b="0" i="0" u="none" strike="noStrike" dirty="0" err="1">
                <a:solidFill>
                  <a:srgbClr val="0B0080"/>
                </a:solidFill>
                <a:effectLst/>
                <a:latin typeface="Arial" panose="020B0604020202020204" pitchFamily="34" charset="0"/>
                <a:hlinkClick r:id="rId15" tooltip="Globální oteplování"/>
              </a:rPr>
              <a:t>klimatu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ubývat</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B447D64-E57C-4A7D-82D2-AF6C6E4D0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29B6061-AB2F-40AE-A3B8-C1DBB2AE1A75}" type="slidenum">
              <a:rPr lang="hu-HU" altLang="cs-CZ">
                <a:latin typeface="Times New Roman" panose="02020603050405020304" pitchFamily="18" charset="0"/>
              </a:rPr>
              <a:pPr>
                <a:spcBef>
                  <a:spcPct val="0"/>
                </a:spcBef>
              </a:pPr>
              <a:t>18</a:t>
            </a:fld>
            <a:endParaRPr lang="hu-HU" altLang="cs-CZ">
              <a:latin typeface="Times New Roman" panose="02020603050405020304" pitchFamily="18" charset="0"/>
            </a:endParaRPr>
          </a:p>
        </p:txBody>
      </p:sp>
      <p:sp>
        <p:nvSpPr>
          <p:cNvPr id="40963" name="Rectangle 2">
            <a:extLst>
              <a:ext uri="{FF2B5EF4-FFF2-40B4-BE49-F238E27FC236}">
                <a16:creationId xmlns:a16="http://schemas.microsoft.com/office/drawing/2014/main" id="{934AB28A-140D-4B39-925A-B181D58B47E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3003025-24A0-4C6F-BC5A-C6C5BF008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Biogeochemický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též</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ědy o Zemi"/>
              </a:rPr>
              <a:t>vědách</a:t>
            </a:r>
            <a:r>
              <a:rPr lang="en-US" b="0" i="0" u="none" strike="noStrike" dirty="0">
                <a:solidFill>
                  <a:srgbClr val="0B0080"/>
                </a:solidFill>
                <a:effectLst/>
                <a:latin typeface="Arial" panose="020B0604020202020204" pitchFamily="34" charset="0"/>
                <a:hlinkClick r:id="rId3" tooltip="Vědy o Zemi"/>
              </a:rPr>
              <a:t> o Zemi</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Chemický prvek"/>
              </a:rPr>
              <a:t>chemického</a:t>
            </a:r>
            <a:r>
              <a:rPr lang="en-US" b="0" i="0" u="none" strike="noStrike" dirty="0">
                <a:solidFill>
                  <a:srgbClr val="0B0080"/>
                </a:solidFill>
                <a:effectLst/>
                <a:latin typeface="Arial" panose="020B0604020202020204" pitchFamily="34" charset="0"/>
                <a:hlinkClick r:id="rId4" tooltip="Chemický prvek"/>
              </a:rPr>
              <a:t> </a:t>
            </a:r>
            <a:r>
              <a:rPr lang="en-US" b="0" i="0" u="none" strike="noStrike" dirty="0" err="1">
                <a:solidFill>
                  <a:srgbClr val="0B0080"/>
                </a:solidFill>
                <a:effectLst/>
                <a:latin typeface="Arial" panose="020B0604020202020204" pitchFamily="34" charset="0"/>
                <a:hlinkClick r:id="rId4" tooltip="Chemický prvek"/>
              </a:rPr>
              <a:t>prvku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Molekula"/>
              </a:rPr>
              <a:t>molekuly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sféra"/>
              </a:rPr>
              <a:t>biosféra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Litosféra"/>
              </a:rPr>
              <a:t>litosféra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tmosféra"/>
              </a:rPr>
              <a:t>atmosféra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zahrnuty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recyklován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přestože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akumulována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Oceány"/>
              </a:rPr>
              <a:t>oceány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2" tooltip="Jezero"/>
              </a:rPr>
              <a:t>jezera</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Nejznámější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nejdůležitější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3" tooltip="Koloběh vody"/>
              </a:rPr>
              <a:t>koloběh</a:t>
            </a:r>
            <a:r>
              <a:rPr lang="en-US" b="0" i="0" u="none" strike="noStrike" dirty="0">
                <a:solidFill>
                  <a:srgbClr val="0B0080"/>
                </a:solidFill>
                <a:effectLst/>
                <a:latin typeface="Arial" panose="020B0604020202020204" pitchFamily="34" charset="0"/>
                <a:hlinkClick r:id="rId13" tooltip="Koloběh vody"/>
              </a:rPr>
              <a:t> </a:t>
            </a:r>
            <a:r>
              <a:rPr lang="en-US" b="0" i="0" u="none" strike="noStrike" dirty="0" err="1">
                <a:solidFill>
                  <a:srgbClr val="0B0080"/>
                </a:solidFill>
                <a:effectLst/>
                <a:latin typeface="Arial" panose="020B0604020202020204" pitchFamily="34" charset="0"/>
                <a:hlinkClick r:id="rId13" tooltip="Koloběh vody"/>
              </a:rPr>
              <a:t>vody</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4" tooltip="Koloběh kyslíku"/>
              </a:rPr>
              <a:t>koloběh</a:t>
            </a:r>
            <a:r>
              <a:rPr lang="en-US" b="0" i="0" u="none" strike="noStrike" dirty="0">
                <a:solidFill>
                  <a:srgbClr val="0B0080"/>
                </a:solidFill>
                <a:effectLst/>
                <a:latin typeface="Arial" panose="020B0604020202020204" pitchFamily="34" charset="0"/>
                <a:hlinkClick r:id="rId14" tooltip="Koloběh kyslíku"/>
              </a:rPr>
              <a:t> </a:t>
            </a:r>
            <a:r>
              <a:rPr lang="en-US" b="0" i="0" u="none" strike="noStrike" dirty="0" err="1">
                <a:solidFill>
                  <a:srgbClr val="0B0080"/>
                </a:solidFill>
                <a:effectLst/>
                <a:latin typeface="Arial" panose="020B0604020202020204" pitchFamily="34" charset="0"/>
                <a:hlinkClick r:id="rId14" tooltip="Koloběh kyslíku"/>
              </a:rPr>
              <a:t>kyslíku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5" tooltip="Koloběh dusíku"/>
              </a:rPr>
              <a:t>koloběh</a:t>
            </a:r>
            <a:r>
              <a:rPr lang="en-US" b="0" i="0" u="none" strike="noStrike" dirty="0">
                <a:solidFill>
                  <a:srgbClr val="0B0080"/>
                </a:solidFill>
                <a:effectLst/>
                <a:latin typeface="Arial" panose="020B0604020202020204" pitchFamily="34" charset="0"/>
                <a:hlinkClick r:id="rId15" tooltip="Koloběh dusíku"/>
              </a:rPr>
              <a:t> </a:t>
            </a:r>
            <a:r>
              <a:rPr lang="en-US" b="0" i="0" u="none" strike="noStrike" dirty="0" err="1">
                <a:solidFill>
                  <a:srgbClr val="0B0080"/>
                </a:solidFill>
                <a:effectLst/>
                <a:latin typeface="Arial" panose="020B0604020202020204" pitchFamily="34" charset="0"/>
                <a:hlinkClick r:id="rId15" tooltip="Koloběh dusíku"/>
              </a:rPr>
              <a:t>dusíku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6" tooltip="Koloběh uhlíku"/>
              </a:rPr>
              <a:t>koloběh</a:t>
            </a:r>
            <a:r>
              <a:rPr lang="en-US" b="0" i="0" u="none" strike="noStrike" dirty="0">
                <a:solidFill>
                  <a:srgbClr val="0B0080"/>
                </a:solidFill>
                <a:effectLst/>
                <a:latin typeface="Arial" panose="020B0604020202020204" pitchFamily="34" charset="0"/>
                <a:hlinkClick r:id="rId16" tooltip="Koloběh uhlíku"/>
              </a:rPr>
              <a:t> </a:t>
            </a:r>
            <a:r>
              <a:rPr lang="en-US" b="0" i="0" u="none" strike="noStrike" dirty="0" err="1">
                <a:solidFill>
                  <a:srgbClr val="0B0080"/>
                </a:solidFill>
                <a:effectLst/>
                <a:latin typeface="Arial" panose="020B0604020202020204" pitchFamily="34" charset="0"/>
                <a:hlinkClick r:id="rId16" tooltip="Koloběh uhlíku"/>
              </a:rPr>
              <a:t>uhlíku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7" tooltip="Koloběh síry"/>
              </a:rPr>
              <a:t>koloběh</a:t>
            </a:r>
            <a:r>
              <a:rPr lang="en-US" b="0" i="0" u="none" strike="noStrike" dirty="0">
                <a:solidFill>
                  <a:srgbClr val="0B0080"/>
                </a:solidFill>
                <a:effectLst/>
                <a:latin typeface="Arial" panose="020B0604020202020204" pitchFamily="34" charset="0"/>
                <a:hlinkClick r:id="rId17" tooltip="Koloběh síry"/>
              </a:rPr>
              <a:t> </a:t>
            </a:r>
            <a:r>
              <a:rPr lang="en-US" b="0" i="0" u="none" strike="noStrike" dirty="0" err="1">
                <a:solidFill>
                  <a:srgbClr val="0B0080"/>
                </a:solidFill>
                <a:effectLst/>
                <a:latin typeface="Arial" panose="020B0604020202020204" pitchFamily="34" charset="0"/>
                <a:hlinkClick r:id="rId17" tooltip="Koloběh síry"/>
              </a:rPr>
              <a:t>síry</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A55858"/>
                </a:solidFill>
                <a:effectLst/>
                <a:latin typeface="Arial" panose="020B0604020202020204" pitchFamily="34" charset="0"/>
                <a:hlinkClick r:id="rId18" tooltip="Koloběh fosforu (stránka neexistuje)"/>
              </a:rPr>
              <a:t>Koloběh</a:t>
            </a:r>
            <a:r>
              <a:rPr lang="en-US" b="0" i="0" u="none" strike="noStrike" dirty="0">
                <a:solidFill>
                  <a:srgbClr val="A55858"/>
                </a:solidFill>
                <a:effectLst/>
                <a:latin typeface="Arial" panose="020B0604020202020204" pitchFamily="34" charset="0"/>
                <a:hlinkClick r:id="rId18" tooltip="Koloběh fosforu (stránka neexistuje)"/>
              </a:rPr>
              <a:t> </a:t>
            </a:r>
            <a:r>
              <a:rPr lang="en-US" b="0" i="0" u="none" strike="noStrike" dirty="0" err="1">
                <a:solidFill>
                  <a:srgbClr val="A55858"/>
                </a:solidFill>
                <a:effectLst/>
                <a:latin typeface="Arial" panose="020B0604020202020204" pitchFamily="34" charset="0"/>
                <a:hlinkClick r:id="rId18" tooltip="Koloběh fosforu (stránka neexistuje)"/>
              </a:rPr>
              <a:t>fosforu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A55858"/>
                </a:solidFill>
                <a:effectLst/>
                <a:latin typeface="Arial" panose="020B0604020202020204" pitchFamily="34" charset="0"/>
                <a:hlinkClick r:id="rId19" tooltip="Koloběh vodíku (stránka neexistuje)"/>
              </a:rPr>
              <a:t>Koloběh</a:t>
            </a:r>
            <a:r>
              <a:rPr lang="en-US" b="0" i="0" u="none" strike="noStrike" dirty="0">
                <a:solidFill>
                  <a:srgbClr val="A55858"/>
                </a:solidFill>
                <a:effectLst/>
                <a:latin typeface="Arial" panose="020B0604020202020204" pitchFamily="34" charset="0"/>
                <a:hlinkClick r:id="rId19" tooltip="Koloběh vodíku (stránka neexistuje)"/>
              </a:rPr>
              <a:t> </a:t>
            </a:r>
            <a:r>
              <a:rPr lang="en-US" b="0" i="0" u="none" strike="noStrike" dirty="0" err="1">
                <a:solidFill>
                  <a:srgbClr val="A55858"/>
                </a:solidFill>
                <a:effectLst/>
                <a:latin typeface="Arial" panose="020B0604020202020204" pitchFamily="34" charset="0"/>
                <a:hlinkClick r:id="rId19" tooltip="Koloběh vodíku (stránka neexistuje)"/>
              </a:rPr>
              <a:t>vodíku</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52C8364-1758-4399-9F4E-27A35713B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BAB4BEF-8F2B-48D7-8A80-58613598AFBB}" type="slidenum">
              <a:rPr lang="hu-HU" altLang="cs-CZ">
                <a:latin typeface="Times New Roman" panose="02020603050405020304" pitchFamily="18" charset="0"/>
              </a:rPr>
              <a:pPr>
                <a:spcBef>
                  <a:spcPct val="0"/>
                </a:spcBef>
              </a:pPr>
              <a:t>19</a:t>
            </a:fld>
            <a:endParaRPr lang="hu-HU" altLang="cs-CZ">
              <a:latin typeface="Times New Roman" panose="02020603050405020304" pitchFamily="18" charset="0"/>
            </a:endParaRPr>
          </a:p>
        </p:txBody>
      </p:sp>
      <p:sp>
        <p:nvSpPr>
          <p:cNvPr id="36867" name="Rectangle 2">
            <a:extLst>
              <a:ext uri="{FF2B5EF4-FFF2-40B4-BE49-F238E27FC236}">
                <a16:creationId xmlns:a16="http://schemas.microsoft.com/office/drawing/2014/main" id="{C6CE3827-0EF1-4A05-B9E4-F4631225D024}"/>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4685973E-0E75-4F78-A49D-E17EBAAC2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err="1">
                <a:solidFill>
                  <a:srgbClr val="222222"/>
                </a:solidFill>
                <a:effectLst/>
                <a:latin typeface="Arial" panose="020B0604020202020204" pitchFamily="34" charset="0"/>
              </a:rPr>
              <a:t>Lidé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ovlivňují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především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průmyslové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výrobě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Zvláště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významným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procesem</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spalování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fosilních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paliv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ovlivňuje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cyklus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uhlíku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Procesy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výrobní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však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ovlivňují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prakticky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všech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chemických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prvků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dalších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Stejně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významná</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spotřeba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opět</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mění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Významné</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nakládání</a:t>
            </a:r>
            <a:r>
              <a:rPr lang="en-US" b="0" i="0" dirty="0">
                <a:solidFill>
                  <a:srgbClr val="222222"/>
                </a:solidFill>
                <a:effectLst/>
                <a:latin typeface="Arial" panose="020B0604020202020204" pitchFamily="34" charset="0"/>
              </a:rPr>
              <a:t> s </a:t>
            </a:r>
            <a:r>
              <a:rPr lang="en-US" b="0" i="0" dirty="0" err="1">
                <a:solidFill>
                  <a:srgbClr val="222222"/>
                </a:solidFill>
                <a:effectLst/>
                <a:latin typeface="Arial" panose="020B0604020202020204" pitchFamily="34" charset="0"/>
              </a:rPr>
              <a:t>odpady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včetně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čištění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odpadních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vod</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nakládání</a:t>
            </a:r>
            <a:r>
              <a:rPr lang="en-US" b="0" i="0" dirty="0">
                <a:solidFill>
                  <a:srgbClr val="222222"/>
                </a:solidFill>
                <a:effectLst/>
                <a:latin typeface="Arial" panose="020B0604020202020204" pitchFamily="34" charset="0"/>
              </a:rPr>
              <a:t> s </a:t>
            </a:r>
            <a:r>
              <a:rPr lang="en-US" b="0" i="0" dirty="0" err="1">
                <a:solidFill>
                  <a:srgbClr val="222222"/>
                </a:solidFill>
                <a:effectLst/>
                <a:latin typeface="Arial" panose="020B0604020202020204" pitchFamily="34" charset="0"/>
              </a:rPr>
              <a:t>čistírenskými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kaly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Skládky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odpadů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představují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zásah</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řady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cyklů</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hlediska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jednotlivých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prvků</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všimneme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tří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důležitých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kategorií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živin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těžkých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kovů</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persistentních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škodlivin</a:t>
            </a:r>
            <a:r>
              <a:rPr lang="en-US" b="0" i="0" dirty="0">
                <a:solidFill>
                  <a:srgbClr val="222222"/>
                </a:solidFill>
                <a:effectLst/>
                <a:latin typeface="Arial" panose="020B0604020202020204" pitchFamily="34" charset="0"/>
              </a:rPr>
              <a:t> (POP – persistent organic pollutants). </a:t>
            </a:r>
            <a:r>
              <a:rPr lang="en-US" b="0" i="0" dirty="0" err="1">
                <a:solidFill>
                  <a:srgbClr val="222222"/>
                </a:solidFill>
                <a:effectLst/>
                <a:latin typeface="Arial" panose="020B0604020202020204" pitchFamily="34" charset="0"/>
              </a:rPr>
              <a:t>Mezi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nejdůležitější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živiny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patří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uhlík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dusík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fosfor</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síra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Biogeochemický</a:t>
            </a:r>
            <a:r>
              <a:rPr lang="en-US" b="0" i="0" dirty="0">
                <a:solidFill>
                  <a:srgbClr val="2222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Cyklus uhlíku"/>
              </a:rPr>
              <a:t>cyklus</a:t>
            </a:r>
            <a:r>
              <a:rPr lang="en-US" b="0" i="0" u="none" strike="noStrike" dirty="0">
                <a:solidFill>
                  <a:srgbClr val="0B0080"/>
                </a:solidFill>
                <a:effectLst/>
                <a:latin typeface="Arial" panose="020B0604020202020204" pitchFamily="34" charset="0"/>
                <a:hlinkClick r:id="rId3" tooltip="Cyklus uhlíku"/>
              </a:rPr>
              <a:t> </a:t>
            </a:r>
            <a:r>
              <a:rPr lang="en-US" b="0" i="0" u="none" strike="noStrike" dirty="0" err="1">
                <a:solidFill>
                  <a:srgbClr val="0B0080"/>
                </a:solidFill>
                <a:effectLst/>
                <a:latin typeface="Arial" panose="020B0604020202020204" pitchFamily="34" charset="0"/>
                <a:hlinkClick r:id="rId3" tooltip="Cyklus uhlíku"/>
              </a:rPr>
              <a:t>uhlíku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člověk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narušuje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spalováním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fosilních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paliv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kterým</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uvolňuje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ročně</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atmosféry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takové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množství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oxidu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uhličitého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koncentrace</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ovzduší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stoupá</a:t>
            </a:r>
            <a:r>
              <a:rPr lang="en-US" b="0" i="0" dirty="0">
                <a:solidFill>
                  <a:srgbClr val="222222"/>
                </a:solidFill>
                <a:effectLst/>
                <a:latin typeface="Arial" panose="020B0604020202020204" pitchFamily="34" charset="0"/>
              </a:rPr>
              <a:t>. </a:t>
            </a:r>
          </a:p>
          <a:p>
            <a:pPr eaLnBrk="1" hangingPunct="1"/>
            <a:endParaRPr lang="cs-CZ" alt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DB80E42-B30B-4108-B96F-FB19659197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32CFED9-43B1-4CD2-A4F4-D283AFC82245}" type="slidenum">
              <a:rPr lang="hu-HU" altLang="cs-CZ">
                <a:latin typeface="Times New Roman" panose="02020603050405020304" pitchFamily="18" charset="0"/>
              </a:rPr>
              <a:pPr>
                <a:spcBef>
                  <a:spcPct val="0"/>
                </a:spcBef>
              </a:pPr>
              <a:t>2</a:t>
            </a:fld>
            <a:endParaRPr lang="hu-HU" altLang="cs-CZ">
              <a:latin typeface="Times New Roman" panose="02020603050405020304" pitchFamily="18" charset="0"/>
            </a:endParaRPr>
          </a:p>
        </p:txBody>
      </p:sp>
      <p:sp>
        <p:nvSpPr>
          <p:cNvPr id="8195" name="Rectangle 2">
            <a:extLst>
              <a:ext uri="{FF2B5EF4-FFF2-40B4-BE49-F238E27FC236}">
                <a16:creationId xmlns:a16="http://schemas.microsoft.com/office/drawing/2014/main" id="{0A868D9B-3B95-4B6A-B46A-9F8B6E2D784D}"/>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658B26B-5EE4-498F-B66A-86CCBFB8C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CC2D0EB-04F9-4E69-9EEE-FBA20D1C9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97C5A26-7D92-4DBB-813A-092BECC516FF}" type="slidenum">
              <a:rPr lang="hu-HU" altLang="cs-CZ">
                <a:latin typeface="Times New Roman" panose="02020603050405020304" pitchFamily="18" charset="0"/>
              </a:rPr>
              <a:pPr>
                <a:spcBef>
                  <a:spcPct val="0"/>
                </a:spcBef>
              </a:pPr>
              <a:t>20</a:t>
            </a:fld>
            <a:endParaRPr lang="hu-HU" altLang="cs-CZ">
              <a:latin typeface="Times New Roman" panose="02020603050405020304" pitchFamily="18" charset="0"/>
            </a:endParaRPr>
          </a:p>
        </p:txBody>
      </p:sp>
      <p:sp>
        <p:nvSpPr>
          <p:cNvPr id="43011" name="Rectangle 2">
            <a:extLst>
              <a:ext uri="{FF2B5EF4-FFF2-40B4-BE49-F238E27FC236}">
                <a16:creationId xmlns:a16="http://schemas.microsoft.com/office/drawing/2014/main" id="{00A8F4AB-B49E-4674-B648-ABFC0C3AA9BB}"/>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8A50B717-9294-4936-BD4E-DE201B4A6F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mezi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živou</a:t>
            </a:r>
            <a:r>
              <a:rPr lang="en-US" b="0" i="0" dirty="0">
                <a:solidFill>
                  <a:srgbClr val="000000"/>
                </a:solidFill>
                <a:effectLst/>
                <a:latin typeface="arial" panose="020B0604020202020204" pitchFamily="34" charset="0"/>
              </a:rPr>
              <a:t> a </a:t>
            </a:r>
            <a:r>
              <a:rPr lang="en-US" b="0" i="0" dirty="0" err="1">
                <a:solidFill>
                  <a:srgbClr val="000000"/>
                </a:solidFill>
                <a:effectLst/>
                <a:latin typeface="arial" panose="020B0604020202020204" pitchFamily="34" charset="0"/>
              </a:rPr>
              <a:t>neživou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složkou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dochází</a:t>
            </a:r>
            <a:r>
              <a:rPr lang="en-US" b="0" i="0" dirty="0">
                <a:solidFill>
                  <a:srgbClr val="000000"/>
                </a:solidFill>
                <a:effectLst/>
                <a:latin typeface="arial" panose="020B0604020202020204" pitchFamily="34" charset="0"/>
              </a:rPr>
              <a:t> k </a:t>
            </a:r>
            <a:r>
              <a:rPr lang="en-US" b="0" i="0" dirty="0" err="1">
                <a:solidFill>
                  <a:srgbClr val="000000"/>
                </a:solidFill>
                <a:effectLst/>
                <a:latin typeface="arial" panose="020B0604020202020204" pitchFamily="34" charset="0"/>
              </a:rPr>
              <a:t>neustálé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výměně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látek</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ke</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koloběhu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prvků</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sloučenin</a:t>
            </a:r>
            <a:endParaRPr lang="en-US" b="0" i="0" dirty="0">
              <a:solidFill>
                <a:srgbClr val="000000"/>
              </a:solidFill>
              <a:effectLst/>
              <a:latin typeface="Tahoma" panose="020B0604030504040204" pitchFamily="34" charset="0"/>
            </a:endParaRPr>
          </a:p>
          <a:p>
            <a:pPr algn="l"/>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tyto</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látky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pronikají</a:t>
            </a:r>
            <a:r>
              <a:rPr lang="en-US" b="0" i="0" dirty="0">
                <a:solidFill>
                  <a:srgbClr val="000000"/>
                </a:solidFill>
                <a:effectLst/>
                <a:latin typeface="arial" panose="020B0604020202020204" pitchFamily="34" charset="0"/>
              </a:rPr>
              <a:t> z </a:t>
            </a:r>
            <a:r>
              <a:rPr lang="en-US" b="0" i="0" dirty="0" err="1">
                <a:solidFill>
                  <a:srgbClr val="000000"/>
                </a:solidFill>
                <a:effectLst/>
                <a:latin typeface="arial" panose="020B0604020202020204" pitchFamily="34" charset="0"/>
              </a:rPr>
              <a:t>prostředí</a:t>
            </a:r>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rostlin</a:t>
            </a:r>
            <a:r>
              <a:rPr lang="en-US" b="0" i="0" dirty="0">
                <a:solidFill>
                  <a:srgbClr val="000000"/>
                </a:solidFill>
                <a:effectLst/>
                <a:latin typeface="arial" panose="020B0604020202020204" pitchFamily="34" charset="0"/>
              </a:rPr>
              <a:t> a </a:t>
            </a:r>
            <a:r>
              <a:rPr lang="en-US" b="0" i="0" dirty="0" err="1">
                <a:solidFill>
                  <a:srgbClr val="000000"/>
                </a:solidFill>
                <a:effectLst/>
                <a:latin typeface="arial" panose="020B0604020202020204" pitchFamily="34" charset="0"/>
              </a:rPr>
              <a:t>živočichů</a:t>
            </a:r>
            <a:r>
              <a:rPr lang="en-US" b="0" i="0" dirty="0">
                <a:solidFill>
                  <a:srgbClr val="000000"/>
                </a:solidFill>
                <a:effectLst/>
                <a:latin typeface="arial" panose="020B0604020202020204" pitchFamily="34" charset="0"/>
              </a:rPr>
              <a:t>, po </a:t>
            </a:r>
            <a:r>
              <a:rPr lang="en-US" b="0" i="0" dirty="0" err="1">
                <a:solidFill>
                  <a:srgbClr val="000000"/>
                </a:solidFill>
                <a:effectLst/>
                <a:latin typeface="arial" panose="020B0604020202020204" pitchFamily="34" charset="0"/>
              </a:rPr>
              <a:t>jejich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uhynutí</a:t>
            </a:r>
            <a:r>
              <a:rPr lang="en-US" b="0" i="0" dirty="0">
                <a:solidFill>
                  <a:srgbClr val="000000"/>
                </a:solidFill>
                <a:effectLst/>
                <a:latin typeface="arial" panose="020B0604020202020204" pitchFamily="34" charset="0"/>
              </a:rPr>
              <a:t> se </a:t>
            </a:r>
            <a:r>
              <a:rPr lang="en-US" b="0" i="0" dirty="0" err="1">
                <a:solidFill>
                  <a:srgbClr val="000000"/>
                </a:solidFill>
                <a:effectLst/>
                <a:latin typeface="arial" panose="020B0604020202020204" pitchFamily="34" charset="0"/>
              </a:rPr>
              <a:t>postupně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vracejí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zpět</a:t>
            </a:r>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prostředí</a:t>
            </a:r>
            <a:endParaRPr lang="en-US" b="0" i="0" dirty="0">
              <a:solidFill>
                <a:srgbClr val="000000"/>
              </a:solidFill>
              <a:effectLst/>
              <a:latin typeface="Tahoma" panose="020B0604030504040204" pitchFamily="34" charset="0"/>
            </a:endParaRPr>
          </a:p>
          <a:p>
            <a:pPr algn="l"/>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biologická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část</a:t>
            </a:r>
            <a:r>
              <a:rPr lang="en-US" b="0" i="0" dirty="0">
                <a:solidFill>
                  <a:srgbClr val="000000"/>
                </a:solidFill>
                <a:effectLst/>
                <a:latin typeface="arial" panose="020B0604020202020204" pitchFamily="34" charset="0"/>
              </a:rPr>
              <a:t> je </a:t>
            </a:r>
            <a:r>
              <a:rPr lang="en-US" b="0" i="0" dirty="0" err="1">
                <a:solidFill>
                  <a:srgbClr val="000000"/>
                </a:solidFill>
                <a:effectLst/>
                <a:latin typeface="arial" panose="020B0604020202020204" pitchFamily="34" charset="0"/>
              </a:rPr>
              <a:t>rychlejší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nebiologická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část</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funguje</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jako</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zásobník</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látek</a:t>
            </a:r>
            <a:endParaRPr lang="en-US" b="0" i="0" dirty="0">
              <a:solidFill>
                <a:srgbClr val="000000"/>
              </a:solidFill>
              <a:effectLst/>
              <a:latin typeface="Tahoma" panose="020B0604030504040204" pitchFamily="34" charset="0"/>
            </a:endParaRPr>
          </a:p>
          <a:p>
            <a:pPr algn="l"/>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všech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cyklů</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vstupuje</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víc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míň</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člověk</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produkcí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různých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chemických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látek</a:t>
            </a:r>
            <a:r>
              <a:rPr lang="en-US" b="0" i="0" dirty="0">
                <a:solidFill>
                  <a:srgbClr val="000000"/>
                </a:solidFill>
                <a:effectLst/>
                <a:latin typeface="arial" panose="020B0604020202020204" pitchFamily="34" charset="0"/>
              </a:rPr>
              <a:t> – </a:t>
            </a:r>
            <a:r>
              <a:rPr lang="en-US" b="0" i="0" dirty="0" err="1">
                <a:solidFill>
                  <a:srgbClr val="000000"/>
                </a:solidFill>
                <a:effectLst/>
                <a:latin typeface="arial" panose="020B0604020202020204" pitchFamily="34" charset="0"/>
              </a:rPr>
              <a:t>hnojiva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pesticidy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umělé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hmoty</a:t>
            </a:r>
            <a:r>
              <a:rPr lang="en-US" b="0" i="0" dirty="0">
                <a:solidFill>
                  <a:srgbClr val="000000"/>
                </a:solidFill>
                <a:effectLst/>
                <a:latin typeface="arial" panose="020B0604020202020204" pitchFamily="34" charset="0"/>
              </a:rPr>
              <a:t>, CO</a:t>
            </a:r>
            <a:r>
              <a:rPr lang="en-US" b="0" i="0" baseline="-25000" dirty="0">
                <a:solidFill>
                  <a:srgbClr val="000000"/>
                </a:solidFill>
                <a:effectLst/>
                <a:latin typeface="arial" panose="020B0604020202020204" pitchFamily="34" charset="0"/>
              </a:rPr>
              <a:t>2</a:t>
            </a:r>
            <a:r>
              <a:rPr lang="en-US" b="0" i="0" dirty="0">
                <a:solidFill>
                  <a:srgbClr val="000000"/>
                </a:solidFill>
                <a:effectLst/>
                <a:latin typeface="arial" panose="020B0604020202020204" pitchFamily="34" charset="0"/>
              </a:rPr>
              <a:t>,SO</a:t>
            </a:r>
            <a:r>
              <a:rPr lang="en-US" b="0" i="0" baseline="-25000" dirty="0">
                <a:solidFill>
                  <a:srgbClr val="000000"/>
                </a:solidFill>
                <a:effectLst/>
                <a:latin typeface="arial" panose="020B0604020202020204" pitchFamily="34" charset="0"/>
              </a:rPr>
              <a:t>2</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oxidy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dusíku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fosforečnany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těžké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kovy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radioaktivní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látky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prací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prostředky</a:t>
            </a:r>
            <a:r>
              <a:rPr lang="en-US" b="0" i="0" dirty="0">
                <a:solidFill>
                  <a:srgbClr val="000000"/>
                </a:solidFill>
                <a:effectLst/>
                <a:latin typeface="arial" panose="020B0604020202020204" pitchFamily="34" charset="0"/>
              </a:rPr>
              <a:t>… Tyto </a:t>
            </a:r>
            <a:r>
              <a:rPr lang="en-US" b="0" i="0" dirty="0" err="1">
                <a:solidFill>
                  <a:srgbClr val="000000"/>
                </a:solidFill>
                <a:effectLst/>
                <a:latin typeface="arial" panose="020B0604020202020204" pitchFamily="34" charset="0"/>
              </a:rPr>
              <a:t>látky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jsou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buď</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včleněny</a:t>
            </a:r>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uvedených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cyklů</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nebo</a:t>
            </a:r>
            <a:r>
              <a:rPr lang="en-US" b="0" i="0" dirty="0">
                <a:solidFill>
                  <a:srgbClr val="000000"/>
                </a:solidFill>
                <a:effectLst/>
                <a:latin typeface="arial" panose="020B0604020202020204" pitchFamily="34" charset="0"/>
              </a:rPr>
              <a:t> se </a:t>
            </a:r>
            <a:r>
              <a:rPr lang="en-US" b="0" i="0" dirty="0" err="1">
                <a:solidFill>
                  <a:srgbClr val="000000"/>
                </a:solidFill>
                <a:effectLst/>
                <a:latin typeface="arial" panose="020B0604020202020204" pitchFamily="34" charset="0"/>
              </a:rPr>
              <a:t>hromadí</a:t>
            </a:r>
            <a:r>
              <a:rPr lang="en-US" b="0" i="0" dirty="0">
                <a:solidFill>
                  <a:srgbClr val="000000"/>
                </a:solidFill>
                <a:effectLst/>
                <a:latin typeface="arial" panose="020B0604020202020204" pitchFamily="34" charset="0"/>
              </a:rPr>
              <a:t> v </a:t>
            </a:r>
            <a:r>
              <a:rPr lang="en-US" b="0" i="0" dirty="0" err="1">
                <a:solidFill>
                  <a:srgbClr val="000000"/>
                </a:solidFill>
                <a:effectLst/>
                <a:latin typeface="arial" panose="020B0604020202020204" pitchFamily="34" charset="0"/>
              </a:rPr>
              <a:t>organismech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půdě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vodě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apod</a:t>
            </a:r>
            <a:r>
              <a:rPr lang="en-US" b="0" i="0" dirty="0">
                <a:solidFill>
                  <a:srgbClr val="000000"/>
                </a:solidFill>
                <a:effectLst/>
                <a:latin typeface="arial" panose="020B0604020202020204" pitchFamily="34" charset="0"/>
              </a:rPr>
              <a:t>.</a:t>
            </a:r>
            <a:endParaRPr lang="en-US" b="0" i="0" dirty="0">
              <a:solidFill>
                <a:srgbClr val="000000"/>
              </a:solidFill>
              <a:effectLst/>
              <a:latin typeface="Tahoma" panose="020B0604030504040204" pitchFamily="34" charset="0"/>
            </a:endParaRPr>
          </a:p>
          <a:p>
            <a:pPr eaLnBrk="1" hangingPunct="1"/>
            <a:endParaRPr lang="cs-CZ" altLang="cs-CZ"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9DD0941-3508-45A9-89E5-520567F6E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624E7AB7-9097-4A02-8A48-7F37135C71FA}" type="slidenum">
              <a:rPr lang="hu-HU" altLang="cs-CZ">
                <a:latin typeface="Times New Roman" panose="02020603050405020304" pitchFamily="18" charset="0"/>
              </a:rPr>
              <a:pPr>
                <a:spcBef>
                  <a:spcPct val="0"/>
                </a:spcBef>
              </a:pPr>
              <a:t>21</a:t>
            </a:fld>
            <a:endParaRPr lang="hu-HU" altLang="cs-CZ">
              <a:latin typeface="Times New Roman" panose="02020603050405020304" pitchFamily="18" charset="0"/>
            </a:endParaRPr>
          </a:p>
        </p:txBody>
      </p:sp>
      <p:sp>
        <p:nvSpPr>
          <p:cNvPr id="45059" name="Rectangle 2">
            <a:extLst>
              <a:ext uri="{FF2B5EF4-FFF2-40B4-BE49-F238E27FC236}">
                <a16:creationId xmlns:a16="http://schemas.microsoft.com/office/drawing/2014/main" id="{F520F4AE-3C48-4767-B04D-A8D277361311}"/>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33880F1-086D-4BCC-A372-19A907D82D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Zemská</a:t>
            </a:r>
            <a:r>
              <a:rPr lang="en-US" b="1" i="0" dirty="0">
                <a:solidFill>
                  <a:srgbClr val="202122"/>
                </a:solidFill>
                <a:effectLst/>
                <a:latin typeface="Arial" panose="020B0604020202020204" pitchFamily="34" charset="0"/>
              </a:rPr>
              <a:t> </a:t>
            </a:r>
            <a:r>
              <a:rPr lang="en-US" b="1" i="0" u="none" strike="noStrike" dirty="0" err="1">
                <a:solidFill>
                  <a:srgbClr val="0B0080"/>
                </a:solidFill>
                <a:effectLst/>
                <a:latin typeface="Arial" panose="020B0604020202020204" pitchFamily="34" charset="0"/>
                <a:hlinkClick r:id="rId3" tooltip="Atmosféra"/>
              </a:rPr>
              <a:t>atmosféra</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vrstva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Plyn"/>
              </a:rPr>
              <a:t>plynů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obklopující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planetu</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5" tooltip="Země"/>
              </a:rPr>
              <a:t>Zemi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udržovaná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místě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Gravitace"/>
              </a:rPr>
              <a:t>gravitací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přibližně</a:t>
            </a:r>
            <a:r>
              <a:rPr lang="en-US" b="0" i="0" dirty="0">
                <a:solidFill>
                  <a:srgbClr val="202122"/>
                </a:solidFill>
                <a:effectLst/>
                <a:latin typeface="Arial" panose="020B0604020202020204" pitchFamily="34" charset="0"/>
              </a:rPr>
              <a:t> 78 % </a:t>
            </a:r>
            <a:r>
              <a:rPr lang="en-US" b="0" i="0" dirty="0" err="1">
                <a:solidFill>
                  <a:srgbClr val="202122"/>
                </a:solidFill>
                <a:effectLst/>
                <a:latin typeface="Arial" panose="020B0604020202020204" pitchFamily="34" charset="0"/>
              </a:rPr>
              <a:t>dusíku</a:t>
            </a:r>
            <a:r>
              <a:rPr lang="en-US" b="0" i="0" dirty="0">
                <a:solidFill>
                  <a:srgbClr val="202122"/>
                </a:solidFill>
                <a:effectLst/>
                <a:latin typeface="Arial" panose="020B0604020202020204" pitchFamily="34" charset="0"/>
              </a:rPr>
              <a:t>, 21 % </a:t>
            </a:r>
            <a:r>
              <a:rPr lang="en-US" b="0" i="0" dirty="0" err="1">
                <a:solidFill>
                  <a:srgbClr val="202122"/>
                </a:solidFill>
                <a:effectLst/>
                <a:latin typeface="Arial" panose="020B0604020202020204" pitchFamily="34" charset="0"/>
              </a:rPr>
              <a:t>kyslíku</a:t>
            </a:r>
            <a:r>
              <a:rPr lang="en-US" b="0" i="0" dirty="0">
                <a:solidFill>
                  <a:srgbClr val="202122"/>
                </a:solidFill>
                <a:effectLst/>
                <a:latin typeface="Arial" panose="020B0604020202020204" pitchFamily="34" charset="0"/>
              </a:rPr>
              <a:t> a 1 % </a:t>
            </a:r>
            <a:r>
              <a:rPr lang="en-US" b="0" i="0" dirty="0" err="1">
                <a:solidFill>
                  <a:srgbClr val="202122"/>
                </a:solidFill>
                <a:effectLst/>
                <a:latin typeface="Arial" panose="020B0604020202020204" pitchFamily="34" charset="0"/>
              </a:rPr>
              <a:t>ostatních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plynů</a:t>
            </a:r>
            <a:r>
              <a:rPr lang="en-US" b="0" i="0" dirty="0">
                <a:solidFill>
                  <a:srgbClr val="202122"/>
                </a:solidFill>
                <a:effectLst/>
                <a:latin typeface="Arial" panose="020B0604020202020204" pitchFamily="34" charset="0"/>
              </a:rPr>
              <a:t> (argon, </a:t>
            </a:r>
            <a:r>
              <a:rPr lang="en-US" b="0" i="0" dirty="0" err="1">
                <a:solidFill>
                  <a:srgbClr val="202122"/>
                </a:solidFill>
                <a:effectLst/>
                <a:latin typeface="Arial" panose="020B0604020202020204" pitchFamily="34" charset="0"/>
              </a:rPr>
              <a:t>oxid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vodík</a:t>
            </a:r>
            <a:r>
              <a:rPr lang="en-US" b="0" i="0" dirty="0">
                <a:solidFill>
                  <a:srgbClr val="202122"/>
                </a:solidFill>
                <a:effectLst/>
                <a:latin typeface="Arial" panose="020B0604020202020204" pitchFamily="34" charset="0"/>
              </a:rPr>
              <a:t>, helium, neon, radon, xenon, </a:t>
            </a:r>
            <a:r>
              <a:rPr lang="en-US" b="0" i="0" dirty="0" err="1">
                <a:solidFill>
                  <a:srgbClr val="202122"/>
                </a:solidFill>
                <a:effectLst/>
                <a:latin typeface="Arial" panose="020B0604020202020204" pitchFamily="34" charset="0"/>
              </a:rPr>
              <a:t>ozon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stopové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příměsi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plynů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hojně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skupenstvích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ledové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krystaly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chrání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pozemský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Život"/>
              </a:rPr>
              <a:t>život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nebezpečnou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Sluneční energie"/>
              </a:rPr>
              <a:t>sluneční</a:t>
            </a:r>
            <a:r>
              <a:rPr lang="en-US" b="0" i="0" dirty="0">
                <a:solidFill>
                  <a:srgbClr val="202122"/>
                </a:solidFill>
                <a:effectLst/>
                <a:latin typeface="Arial" panose="020B0604020202020204" pitchFamily="34" charset="0"/>
              </a:rPr>
              <a:t> a </a:t>
            </a:r>
            <a:r>
              <a:rPr lang="en-US" b="0" i="0" u="none" strike="noStrike" dirty="0" err="1">
                <a:solidFill>
                  <a:srgbClr val="A55858"/>
                </a:solidFill>
                <a:effectLst/>
                <a:latin typeface="Arial" panose="020B0604020202020204" pitchFamily="34" charset="0"/>
                <a:hlinkClick r:id="rId9" tooltip="Kosmickou záření (stránka neexistuje)"/>
              </a:rPr>
              <a:t>kosmickou</a:t>
            </a:r>
            <a:r>
              <a:rPr lang="en-US" b="0" i="0" u="none" strike="noStrike" dirty="0">
                <a:solidFill>
                  <a:srgbClr val="A55858"/>
                </a:solidFill>
                <a:effectLst/>
                <a:latin typeface="Arial" panose="020B0604020202020204" pitchFamily="34" charset="0"/>
                <a:hlinkClick r:id="rId9" tooltip="Kosmickou záření (stránka neexistuje)"/>
              </a:rPr>
              <a:t> </a:t>
            </a:r>
            <a:r>
              <a:rPr lang="en-US" b="0" i="0" u="none" strike="noStrike" dirty="0" err="1">
                <a:solidFill>
                  <a:srgbClr val="A55858"/>
                </a:solidFill>
                <a:effectLst/>
                <a:latin typeface="Arial" panose="020B0604020202020204" pitchFamily="34" charset="0"/>
                <a:hlinkClick r:id="rId9" tooltip="Kosmickou záření (stránka neexistuje)"/>
              </a:rPr>
              <a:t>radiací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tepelnou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setrvačností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snižuje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Teplota"/>
              </a:rPr>
              <a:t>teplotní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rozdíly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dnem</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nocí</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Atmosféra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nemá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jednoznačnou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vrchní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hranici</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místo</a:t>
            </a:r>
            <a:r>
              <a:rPr lang="en-US" b="0" i="0" dirty="0">
                <a:solidFill>
                  <a:srgbClr val="202122"/>
                </a:solidFill>
                <a:effectLst/>
                <a:latin typeface="Arial" panose="020B0604020202020204" pitchFamily="34" charset="0"/>
              </a:rPr>
              <a:t> toho </a:t>
            </a:r>
            <a:r>
              <a:rPr lang="en-US" b="0" i="0" dirty="0" err="1">
                <a:solidFill>
                  <a:srgbClr val="202122"/>
                </a:solidFill>
                <a:effectLst/>
                <a:latin typeface="Arial" panose="020B0604020202020204" pitchFamily="34" charset="0"/>
              </a:rPr>
              <a:t>plynule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řídne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přechází</a:t>
            </a:r>
            <a:r>
              <a:rPr lang="en-US" b="0" i="0" dirty="0">
                <a:solidFill>
                  <a:srgbClr val="202122"/>
                </a:solidFill>
                <a:effectLst/>
                <a:latin typeface="Arial" panose="020B0604020202020204" pitchFamily="34" charset="0"/>
              </a:rPr>
              <a:t> do </a:t>
            </a:r>
            <a:r>
              <a:rPr lang="en-US" b="0" i="0" u="none" strike="noStrike" dirty="0" err="1">
                <a:solidFill>
                  <a:srgbClr val="0B0080"/>
                </a:solidFill>
                <a:effectLst/>
                <a:latin typeface="Arial" panose="020B0604020202020204" pitchFamily="34" charset="0"/>
                <a:hlinkClick r:id="rId11" tooltip="Vesmír"/>
              </a:rPr>
              <a:t>vesmíru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čtvrtiny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leží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prvních</a:t>
            </a:r>
            <a:r>
              <a:rPr lang="en-US" b="0" i="0" dirty="0">
                <a:solidFill>
                  <a:srgbClr val="202122"/>
                </a:solidFill>
                <a:effectLst/>
                <a:latin typeface="Arial" panose="020B0604020202020204" pitchFamily="34" charset="0"/>
              </a:rPr>
              <a:t> 11 km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Všeobecně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uznávanou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hranicí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atmosféry</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12" tooltip="Kármánova hranice"/>
              </a:rPr>
              <a:t>Karmanova</a:t>
            </a:r>
            <a:r>
              <a:rPr lang="en-US" b="0" i="0" u="none" strike="noStrike" dirty="0">
                <a:solidFill>
                  <a:srgbClr val="0B0080"/>
                </a:solidFill>
                <a:effectLst/>
                <a:latin typeface="Arial" panose="020B0604020202020204" pitchFamily="34" charset="0"/>
                <a:hlinkClick r:id="rId12" tooltip="Kármánova hranice"/>
              </a:rPr>
              <a:t> </a:t>
            </a:r>
            <a:r>
              <a:rPr lang="en-US" b="0" i="0" u="none" strike="noStrike" dirty="0" err="1">
                <a:solidFill>
                  <a:srgbClr val="0B0080"/>
                </a:solidFill>
                <a:effectLst/>
                <a:latin typeface="Arial" panose="020B0604020202020204" pitchFamily="34" charset="0"/>
                <a:hlinkClick r:id="rId12" tooltip="Kármánova hranice"/>
              </a:rPr>
              <a:t>hranice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nachází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výšce</a:t>
            </a:r>
            <a:r>
              <a:rPr lang="en-US" b="0" i="0" dirty="0">
                <a:solidFill>
                  <a:srgbClr val="202122"/>
                </a:solidFill>
                <a:effectLst/>
                <a:latin typeface="Arial" panose="020B0604020202020204" pitchFamily="34" charset="0"/>
              </a:rPr>
              <a:t> 100 km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hladinou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světového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oceánu</a:t>
            </a:r>
            <a:r>
              <a:rPr lang="en-US" b="0" i="0" dirty="0">
                <a:solidFill>
                  <a:srgbClr val="202122"/>
                </a:solidFill>
                <a:effectLst/>
                <a:latin typeface="Arial" panose="020B0604020202020204" pitchFamily="34" charset="0"/>
              </a:rPr>
              <a:t>.</a:t>
            </a:r>
            <a:r>
              <a:rPr lang="en-US" b="0" i="0" u="none" strike="noStrike" baseline="30000" dirty="0">
                <a:solidFill>
                  <a:srgbClr val="0B0080"/>
                </a:solidFill>
                <a:effectLst/>
                <a:latin typeface="Arial" panose="020B0604020202020204" pitchFamily="34" charset="0"/>
                <a:hlinkClick r:id="rId13"/>
              </a:rPr>
              <a:t>[p 1]</a:t>
            </a:r>
            <a:r>
              <a:rPr lang="en-US" b="0" i="0" dirty="0">
                <a:solidFill>
                  <a:srgbClr val="202122"/>
                </a:solidFill>
                <a:effectLst/>
                <a:latin typeface="Arial" panose="020B0604020202020204" pitchFamily="34" charset="0"/>
              </a:rPr>
              <a:t> Od </a:t>
            </a:r>
            <a:r>
              <a:rPr lang="en-US" b="0" i="0" dirty="0" err="1">
                <a:solidFill>
                  <a:srgbClr val="202122"/>
                </a:solidFill>
                <a:effectLst/>
                <a:latin typeface="Arial" panose="020B0604020202020204" pitchFamily="34" charset="0"/>
              </a:rPr>
              <a:t>této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hranice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místo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Nadmořská výška"/>
              </a:rPr>
              <a:t>nadmořská</a:t>
            </a:r>
            <a:r>
              <a:rPr lang="en-US" b="0" i="0" u="none" strike="noStrike" dirty="0">
                <a:solidFill>
                  <a:srgbClr val="0B0080"/>
                </a:solidFill>
                <a:effectLst/>
                <a:latin typeface="Arial" panose="020B0604020202020204" pitchFamily="34" charset="0"/>
                <a:hlinkClick r:id="rId14" tooltip="Nadmořská výška"/>
              </a:rPr>
              <a:t> </a:t>
            </a:r>
            <a:r>
              <a:rPr lang="en-US" b="0" i="0" u="none" strike="noStrike" dirty="0" err="1">
                <a:solidFill>
                  <a:srgbClr val="0B0080"/>
                </a:solidFill>
                <a:effectLst/>
                <a:latin typeface="Arial" panose="020B0604020202020204" pitchFamily="34" charset="0"/>
                <a:hlinkClick r:id="rId14" tooltip="Nadmořská výška"/>
              </a:rPr>
              <a:t>výška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vzdálenost</a:t>
            </a:r>
            <a:r>
              <a:rPr lang="en-US" b="0" i="1" dirty="0">
                <a:solidFill>
                  <a:srgbClr val="202122"/>
                </a:solidFill>
                <a:effectLst/>
                <a:latin typeface="Arial" panose="020B0604020202020204" pitchFamily="34" charset="0"/>
              </a:rPr>
              <a:t> od </a:t>
            </a:r>
            <a:r>
              <a:rPr lang="en-US" b="0" i="1" dirty="0" err="1">
                <a:solidFill>
                  <a:srgbClr val="202122"/>
                </a:solidFill>
                <a:effectLst/>
                <a:latin typeface="Arial" panose="020B0604020202020204" pitchFamily="34" charset="0"/>
              </a:rPr>
              <a:t>Země</a:t>
            </a:r>
            <a:endParaRPr lang="en-US" b="0" i="0" dirty="0">
              <a:solidFill>
                <a:srgbClr val="202122"/>
              </a:solidFill>
              <a:effectLst/>
              <a:latin typeface="Arial" panose="020B0604020202020204" pitchFamily="34" charset="0"/>
            </a:endParaRPr>
          </a:p>
          <a:p>
            <a:pPr eaLnBrk="1" hangingPunct="1"/>
            <a:endParaRPr lang="cs-CZ" alt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44D6E3F-460F-4A6B-9A9F-5AA1AF5A7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C6923FA-0264-4F46-9CAA-323AE8F5282B}" type="slidenum">
              <a:rPr lang="hu-HU" altLang="cs-CZ">
                <a:latin typeface="Times New Roman" panose="02020603050405020304" pitchFamily="18" charset="0"/>
              </a:rPr>
              <a:pPr>
                <a:spcBef>
                  <a:spcPct val="0"/>
                </a:spcBef>
              </a:pPr>
              <a:t>22</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DCC30D18-0F62-41BA-AFF4-4F94D05532D3}"/>
              </a:ext>
            </a:extLst>
          </p:cNvPr>
          <p:cNvSpPr>
            <a:spLocks noGrp="1" noRot="1" noChangeAspect="1" noChangeArrowheads="1" noTextEdit="1"/>
          </p:cNvSpPr>
          <p:nvPr>
            <p:ph type="sldImg"/>
          </p:nvPr>
        </p:nvSpPr>
        <p:spPr>
          <a:xfrm>
            <a:off x="203200" y="727075"/>
            <a:ext cx="6454775" cy="3632200"/>
          </a:xfrm>
          <a:ln/>
        </p:spPr>
      </p:sp>
      <p:sp>
        <p:nvSpPr>
          <p:cNvPr id="53252" name="Rectangle 3">
            <a:extLst>
              <a:ext uri="{FF2B5EF4-FFF2-40B4-BE49-F238E27FC236}">
                <a16:creationId xmlns:a16="http://schemas.microsoft.com/office/drawing/2014/main" id="{4962CB19-9177-4423-95BF-9DCF3E4593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C672A78-5897-430F-A7EB-096BEB03F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E368646-BD06-4642-A1B8-E3FD09E4FC96}" type="slidenum">
              <a:rPr lang="hu-HU" altLang="cs-CZ">
                <a:latin typeface="Times New Roman" panose="02020603050405020304" pitchFamily="18" charset="0"/>
              </a:rPr>
              <a:pPr>
                <a:spcBef>
                  <a:spcPct val="0"/>
                </a:spcBef>
              </a:pPr>
              <a:t>23</a:t>
            </a:fld>
            <a:endParaRPr lang="hu-HU" altLang="cs-CZ">
              <a:latin typeface="Times New Roman" panose="02020603050405020304" pitchFamily="18" charset="0"/>
            </a:endParaRPr>
          </a:p>
        </p:txBody>
      </p:sp>
      <p:sp>
        <p:nvSpPr>
          <p:cNvPr id="38915" name="Rectangle 2">
            <a:extLst>
              <a:ext uri="{FF2B5EF4-FFF2-40B4-BE49-F238E27FC236}">
                <a16:creationId xmlns:a16="http://schemas.microsoft.com/office/drawing/2014/main" id="{40AED0C9-CD2D-4497-8A29-87DDCEC5013E}"/>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A024BC70-6D16-42C3-9B15-3A1D7E353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Ve vědě o Zemi je geochemický cyklus cestou, kterou chemické prvky procházejí povrchem a kůrou Země. Termín „geochemický“ nám říká, že jsou zahrnuty všechny geologické a chemické faktory. Migrace zahřátých a stlačených chemických prvků a sloučenin, jako je křemík, hliník a obecné alkalické kovy prostřednictvím subdukce a vulkanismu, je v geologickém světě známá jako geochemické cykly.</a:t>
            </a:r>
          </a:p>
          <a:p>
            <a:pPr eaLnBrk="1" hangingPunct="1"/>
            <a:r>
              <a:rPr lang="cs-CZ" altLang="cs-CZ" dirty="0"/>
              <a:t>Geochemický cyklus zahrnuje přirozenou separaci a koncentraci prvků a procesy tepelné rekombinace. Změny nemusí být patrné v krátkodobém horizontu, například u biogeochemických cyklů, ale v dlouhodobém horizontu dochází ke změnám velkého rozsahu, včetně vývoje kontinentů a oceánů</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4111928-B565-4324-A61E-8B563B98F6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F21BDD8-B8A1-4222-A8AB-3DC6E736E48D}" type="slidenum">
              <a:rPr lang="hu-HU" altLang="cs-CZ">
                <a:latin typeface="Times New Roman" panose="02020603050405020304" pitchFamily="18" charset="0"/>
              </a:rPr>
              <a:pPr>
                <a:spcBef>
                  <a:spcPct val="0"/>
                </a:spcBef>
              </a:pPr>
              <a:t>24</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CA279370-5061-4CF0-BD66-16E3B22CCB3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41CD48E-A07B-43F1-9013-B4BC9B36DE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363636"/>
                </a:solidFill>
                <a:effectLst/>
                <a:latin typeface="Arial CE" panose="020B0604020202020204" pitchFamily="34" charset="0"/>
              </a:rPr>
              <a:t>Tak</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jako</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vše</a:t>
            </a:r>
            <a:r>
              <a:rPr lang="en-US" b="0" i="0" dirty="0">
                <a:solidFill>
                  <a:srgbClr val="363636"/>
                </a:solidFill>
                <a:effectLst/>
                <a:latin typeface="Arial CE" panose="020B0604020202020204" pitchFamily="34" charset="0"/>
              </a:rPr>
              <a:t> v </a:t>
            </a:r>
            <a:r>
              <a:rPr lang="en-US" b="0" i="0" dirty="0" err="1">
                <a:solidFill>
                  <a:srgbClr val="363636"/>
                </a:solidFill>
                <a:effectLst/>
                <a:latin typeface="Arial CE" panose="020B0604020202020204" pitchFamily="34" charset="0"/>
              </a:rPr>
              <a:t>přírodě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mají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horniny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vymezeny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svou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existenci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časem</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Mohou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na</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jedné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straně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vznikat</a:t>
            </a:r>
            <a:r>
              <a:rPr lang="en-US" b="0" i="0" dirty="0">
                <a:solidFill>
                  <a:srgbClr val="363636"/>
                </a:solidFill>
                <a:effectLst/>
                <a:latin typeface="Arial CE" panose="020B0604020202020204" pitchFamily="34" charset="0"/>
              </a:rPr>
              <a:t>, ale </a:t>
            </a:r>
            <a:r>
              <a:rPr lang="en-US" b="0" i="0" dirty="0" err="1">
                <a:solidFill>
                  <a:srgbClr val="363636"/>
                </a:solidFill>
                <a:effectLst/>
                <a:latin typeface="Arial CE" panose="020B0604020202020204" pitchFamily="34" charset="0"/>
              </a:rPr>
              <a:t>na</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druhé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straně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musí</a:t>
            </a:r>
            <a:r>
              <a:rPr lang="en-US" b="0" i="0" dirty="0">
                <a:solidFill>
                  <a:srgbClr val="363636"/>
                </a:solidFill>
                <a:effectLst/>
                <a:latin typeface="Arial CE" panose="020B0604020202020204" pitchFamily="34" charset="0"/>
              </a:rPr>
              <a:t> po </a:t>
            </a:r>
            <a:r>
              <a:rPr lang="en-US" b="0" i="0" dirty="0" err="1">
                <a:solidFill>
                  <a:srgbClr val="363636"/>
                </a:solidFill>
                <a:effectLst/>
                <a:latin typeface="Arial CE" panose="020B0604020202020204" pitchFamily="34" charset="0"/>
              </a:rPr>
              <a:t>delší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či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kratší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době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zaniknout</a:t>
            </a:r>
            <a:r>
              <a:rPr lang="en-US" b="0" i="0" dirty="0">
                <a:solidFill>
                  <a:srgbClr val="363636"/>
                </a:solidFill>
                <a:effectLst/>
                <a:latin typeface="Arial CE" panose="020B0604020202020204" pitchFamily="34" charset="0"/>
              </a:rPr>
              <a:t>, aby </a:t>
            </a:r>
            <a:r>
              <a:rPr lang="en-US" b="0" i="0" dirty="0" err="1">
                <a:solidFill>
                  <a:srgbClr val="363636"/>
                </a:solidFill>
                <a:effectLst/>
                <a:latin typeface="Arial CE" panose="020B0604020202020204" pitchFamily="34" charset="0"/>
              </a:rPr>
              <a:t>daly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vznik</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horninám</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novým</a:t>
            </a:r>
            <a:r>
              <a:rPr lang="en-US" b="0" i="0" dirty="0">
                <a:solidFill>
                  <a:srgbClr val="363636"/>
                </a:solidFill>
                <a:effectLst/>
                <a:latin typeface="Arial CE" panose="020B0604020202020204" pitchFamily="34" charset="0"/>
              </a:rPr>
              <a:t>. To </a:t>
            </a:r>
            <a:r>
              <a:rPr lang="en-US" b="0" i="0" dirty="0" err="1">
                <a:solidFill>
                  <a:srgbClr val="363636"/>
                </a:solidFill>
                <a:effectLst/>
                <a:latin typeface="Arial CE" panose="020B0604020202020204" pitchFamily="34" charset="0"/>
              </a:rPr>
              <a:t>vše</a:t>
            </a:r>
            <a:r>
              <a:rPr lang="en-US" b="0" i="0" dirty="0">
                <a:solidFill>
                  <a:srgbClr val="363636"/>
                </a:solidFill>
                <a:effectLst/>
                <a:latin typeface="Arial CE" panose="020B0604020202020204" pitchFamily="34" charset="0"/>
              </a:rPr>
              <a:t> je </a:t>
            </a:r>
            <a:r>
              <a:rPr lang="en-US" b="0" i="0" dirty="0" err="1">
                <a:solidFill>
                  <a:srgbClr val="363636"/>
                </a:solidFill>
                <a:effectLst/>
                <a:latin typeface="Arial CE" panose="020B0604020202020204" pitchFamily="34" charset="0"/>
              </a:rPr>
              <a:t>ovlivňováno</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takzvanými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endogenními</a:t>
            </a:r>
            <a:r>
              <a:rPr lang="en-US" b="0" i="0" dirty="0">
                <a:solidFill>
                  <a:srgbClr val="363636"/>
                </a:solidFill>
                <a:effectLst/>
                <a:latin typeface="Arial CE" panose="020B0604020202020204" pitchFamily="34" charset="0"/>
              </a:rPr>
              <a:t> a </a:t>
            </a:r>
            <a:r>
              <a:rPr lang="en-US" b="0" i="0" dirty="0" err="1">
                <a:solidFill>
                  <a:srgbClr val="363636"/>
                </a:solidFill>
                <a:effectLst/>
                <a:latin typeface="Arial CE" panose="020B0604020202020204" pitchFamily="34" charset="0"/>
              </a:rPr>
              <a:t>exogenními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procesy.Endogenní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jsou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geologické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děje</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které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probíhají</a:t>
            </a:r>
            <a:r>
              <a:rPr lang="en-US" b="0" i="0" dirty="0">
                <a:solidFill>
                  <a:srgbClr val="363636"/>
                </a:solidFill>
                <a:effectLst/>
                <a:latin typeface="Arial CE" panose="020B0604020202020204" pitchFamily="34" charset="0"/>
              </a:rPr>
              <a:t> v </a:t>
            </a:r>
            <a:r>
              <a:rPr lang="en-US" b="0" i="0" dirty="0" err="1">
                <a:solidFill>
                  <a:srgbClr val="363636"/>
                </a:solidFill>
                <a:effectLst/>
                <a:latin typeface="Arial CE" panose="020B0604020202020204" pitchFamily="34" charset="0"/>
              </a:rPr>
              <a:t>litosféře</a:t>
            </a:r>
            <a:r>
              <a:rPr lang="en-US" b="0" i="0" dirty="0">
                <a:solidFill>
                  <a:srgbClr val="363636"/>
                </a:solidFill>
                <a:effectLst/>
                <a:latin typeface="Arial CE" panose="020B0604020202020204" pitchFamily="34" charset="0"/>
              </a:rPr>
              <a:t> pod </a:t>
            </a:r>
            <a:r>
              <a:rPr lang="en-US" b="0" i="0" dirty="0" err="1">
                <a:solidFill>
                  <a:srgbClr val="363636"/>
                </a:solidFill>
                <a:effectLst/>
                <a:latin typeface="Arial CE" panose="020B0604020202020204" pitchFamily="34" charset="0"/>
              </a:rPr>
              <a:t>povrchem</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Země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Oproti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tomu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exogenní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probíhají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na</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povrchu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litosféry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obvykle</a:t>
            </a:r>
            <a:r>
              <a:rPr lang="en-US" b="0" i="0" dirty="0">
                <a:solidFill>
                  <a:srgbClr val="363636"/>
                </a:solidFill>
                <a:effectLst/>
                <a:latin typeface="Arial CE" panose="020B0604020202020204" pitchFamily="34" charset="0"/>
              </a:rPr>
              <a:t> za </a:t>
            </a:r>
            <a:r>
              <a:rPr lang="en-US" b="0" i="0" dirty="0" err="1">
                <a:solidFill>
                  <a:srgbClr val="363636"/>
                </a:solidFill>
                <a:effectLst/>
                <a:latin typeface="Arial CE" panose="020B0604020202020204" pitchFamily="34" charset="0"/>
              </a:rPr>
              <a:t>přispění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vlivu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atmosféry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hydrosféry</a:t>
            </a:r>
            <a:r>
              <a:rPr lang="en-US" b="0" i="0" dirty="0">
                <a:solidFill>
                  <a:srgbClr val="363636"/>
                </a:solidFill>
                <a:effectLst/>
                <a:latin typeface="Arial CE" panose="020B0604020202020204" pitchFamily="34" charset="0"/>
              </a:rPr>
              <a:t> a </a:t>
            </a:r>
            <a:r>
              <a:rPr lang="en-US" b="0" i="0" dirty="0" err="1">
                <a:solidFill>
                  <a:srgbClr val="363636"/>
                </a:solidFill>
                <a:effectLst/>
                <a:latin typeface="Arial CE" panose="020B0604020202020204" pitchFamily="34" charset="0"/>
              </a:rPr>
              <a:t>často</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biosféry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Vzájemné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působení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endogenních</a:t>
            </a:r>
            <a:r>
              <a:rPr lang="en-US" b="0" i="0" dirty="0">
                <a:solidFill>
                  <a:srgbClr val="363636"/>
                </a:solidFill>
                <a:effectLst/>
                <a:latin typeface="Arial CE" panose="020B0604020202020204" pitchFamily="34" charset="0"/>
              </a:rPr>
              <a:t> a </a:t>
            </a:r>
            <a:r>
              <a:rPr lang="en-US" b="0" i="0" dirty="0" err="1">
                <a:solidFill>
                  <a:srgbClr val="363636"/>
                </a:solidFill>
                <a:effectLst/>
                <a:latin typeface="Arial CE" panose="020B0604020202020204" pitchFamily="34" charset="0"/>
              </a:rPr>
              <a:t>exogenních</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procesů</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tvoří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dohromady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horninový</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nebo</a:t>
            </a:r>
            <a:r>
              <a:rPr lang="en-US" b="0" i="0" dirty="0">
                <a:solidFill>
                  <a:srgbClr val="363636"/>
                </a:solidFill>
                <a:effectLst/>
                <a:latin typeface="Arial CE" panose="020B0604020202020204" pitchFamily="34" charset="0"/>
              </a:rPr>
              <a:t> taky </a:t>
            </a:r>
            <a:r>
              <a:rPr lang="en-US" b="0" i="0" dirty="0" err="1">
                <a:solidFill>
                  <a:srgbClr val="363636"/>
                </a:solidFill>
                <a:effectLst/>
                <a:latin typeface="Arial CE" panose="020B0604020202020204" pitchFamily="34" charset="0"/>
              </a:rPr>
              <a:t>geologický</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cyklus</a:t>
            </a:r>
            <a:r>
              <a:rPr lang="en-US" b="0" i="0" dirty="0">
                <a:solidFill>
                  <a:srgbClr val="363636"/>
                </a:solidFill>
                <a:effectLst/>
                <a:latin typeface="Arial CE" panose="020B0604020202020204" pitchFamily="34" charset="0"/>
              </a:rPr>
              <a:t>.</a:t>
            </a:r>
            <a:endParaRPr lang="cs-CZ" altLang="cs-CZ"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EE2277-F2A6-444E-B3A4-072E8789E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C461445-0E3F-4B35-AC03-41C6A5603BA3}" type="slidenum">
              <a:rPr lang="hu-HU" altLang="cs-CZ">
                <a:latin typeface="Times New Roman" panose="02020603050405020304" pitchFamily="18" charset="0"/>
              </a:rPr>
              <a:pPr>
                <a:spcBef>
                  <a:spcPct val="0"/>
                </a:spcBef>
              </a:pPr>
              <a:t>25</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874D46D1-CDDA-43BC-99EC-712B7FEDCE6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0CDB2D89-CD02-4234-BA2E-92F82C73D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800" b="1" i="0" dirty="0" err="1">
                <a:solidFill>
                  <a:srgbClr val="363636"/>
                </a:solidFill>
                <a:effectLst/>
                <a:latin typeface="Arial CE" panose="020B0604020202020204" pitchFamily="34" charset="0"/>
              </a:rPr>
              <a:t>Magmatické</a:t>
            </a:r>
            <a:r>
              <a:rPr lang="en-US" sz="1800" b="1" i="0" dirty="0">
                <a:solidFill>
                  <a:srgbClr val="363636"/>
                </a:solidFill>
                <a:effectLst/>
                <a:latin typeface="Arial CE" panose="020B0604020202020204" pitchFamily="34" charset="0"/>
              </a:rPr>
              <a:t> a </a:t>
            </a:r>
            <a:r>
              <a:rPr lang="en-US" sz="1800" b="1" i="0" dirty="0" err="1">
                <a:solidFill>
                  <a:srgbClr val="363636"/>
                </a:solidFill>
                <a:effectLst/>
                <a:latin typeface="Arial CE" panose="020B0604020202020204" pitchFamily="34" charset="0"/>
              </a:rPr>
              <a:t>metamorfované</a:t>
            </a:r>
            <a:r>
              <a:rPr lang="en-US" sz="1800" b="1" i="0" dirty="0">
                <a:solidFill>
                  <a:srgbClr val="363636"/>
                </a:solidFill>
                <a:effectLst/>
                <a:latin typeface="Arial CE" panose="020B0604020202020204" pitchFamily="34" charset="0"/>
              </a:rPr>
              <a:t> </a:t>
            </a:r>
            <a:r>
              <a:rPr lang="en-US" sz="1800" b="1" i="0" dirty="0" err="1">
                <a:solidFill>
                  <a:srgbClr val="363636"/>
                </a:solidFill>
                <a:effectLst/>
                <a:latin typeface="Arial CE" panose="020B0604020202020204" pitchFamily="34" charset="0"/>
              </a:rPr>
              <a:t>horniny</a:t>
            </a:r>
            <a:r>
              <a:rPr lang="en-US" sz="1800" b="1" i="0" dirty="0">
                <a:solidFill>
                  <a:srgbClr val="363636"/>
                </a:solidFill>
                <a:effectLst/>
                <a:latin typeface="Arial CE" panose="020B0604020202020204" pitchFamily="34" charset="0"/>
              </a:rPr>
              <a: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Představme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že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počátku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cyklu</a:t>
            </a:r>
            <a:r>
              <a:rPr lang="en-US" sz="1800" b="0" i="0" dirty="0">
                <a:solidFill>
                  <a:srgbClr val="363636"/>
                </a:solidFill>
                <a:effectLst/>
                <a:latin typeface="Arial CE" panose="020B0604020202020204" pitchFamily="34" charset="0"/>
              </a:rPr>
              <a:t> je magma. </a:t>
            </a:r>
            <a:r>
              <a:rPr lang="en-US" sz="1800" b="0" i="0" dirty="0" err="1">
                <a:solidFill>
                  <a:srgbClr val="363636"/>
                </a:solidFill>
                <a:effectLst/>
                <a:latin typeface="Arial CE" panose="020B0604020202020204" pitchFamily="34" charset="0"/>
              </a:rPr>
              <a:t>Část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taveniny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vlivem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nízké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hustoty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vystupuje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svrchním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pláštěm</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zemské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kůře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kde</a:t>
            </a:r>
            <a:r>
              <a:rPr lang="en-US" sz="1800" b="0" i="0" dirty="0">
                <a:solidFill>
                  <a:srgbClr val="363636"/>
                </a:solidFill>
                <a:effectLst/>
                <a:latin typeface="Arial CE" panose="020B0604020202020204" pitchFamily="34" charset="0"/>
              </a:rPr>
              <a:t> se </a:t>
            </a:r>
            <a:r>
              <a:rPr lang="en-US" sz="1800" b="0" i="0" dirty="0" err="1">
                <a:solidFill>
                  <a:srgbClr val="363636"/>
                </a:solidFill>
                <a:effectLst/>
                <a:latin typeface="Arial CE" panose="020B0604020202020204" pitchFamily="34" charset="0"/>
              </a:rPr>
              <a:t>hromadí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Dále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pokračuje</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kde</a:t>
            </a:r>
            <a:r>
              <a:rPr lang="en-US" sz="1800" b="0" i="0" dirty="0">
                <a:solidFill>
                  <a:srgbClr val="363636"/>
                </a:solidFill>
                <a:effectLst/>
                <a:latin typeface="Arial CE" panose="020B0604020202020204" pitchFamily="34" charset="0"/>
              </a:rPr>
              <a:t> s </a:t>
            </a:r>
            <a:r>
              <a:rPr lang="en-US" sz="1800" b="0" i="0" dirty="0" err="1">
                <a:solidFill>
                  <a:srgbClr val="363636"/>
                </a:solidFill>
                <a:effectLst/>
                <a:latin typeface="Arial CE" panose="020B0604020202020204" pitchFamily="34" charset="0"/>
              </a:rPr>
              <a:t>klesající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teplotou</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tlakem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ztrácí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svoji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mobilitu</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kumuluje</a:t>
            </a:r>
            <a:r>
              <a:rPr lang="en-US" sz="1800" b="0" i="0" dirty="0">
                <a:solidFill>
                  <a:srgbClr val="363636"/>
                </a:solidFill>
                <a:effectLst/>
                <a:latin typeface="Arial CE" panose="020B0604020202020204" pitchFamily="34" charset="0"/>
              </a:rPr>
              <a:t> se v </a:t>
            </a:r>
            <a:r>
              <a:rPr lang="en-US" sz="1800" b="0" i="0" dirty="0" err="1">
                <a:solidFill>
                  <a:srgbClr val="363636"/>
                </a:solidFill>
                <a:effectLst/>
                <a:latin typeface="Arial CE" panose="020B0604020202020204" pitchFamily="34" charset="0"/>
              </a:rPr>
              <a:t>magmatických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krbech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Část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zde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zůstává</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tuhne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čímž</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vznikají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plutonické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Zbytek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ochuzený</a:t>
            </a:r>
            <a:r>
              <a:rPr lang="en-US" sz="1800" b="0" i="0" dirty="0">
                <a:solidFill>
                  <a:srgbClr val="363636"/>
                </a:solidFill>
                <a:effectLst/>
                <a:latin typeface="Arial CE" panose="020B0604020202020204" pitchFamily="34" charset="0"/>
              </a:rPr>
              <a:t> o </a:t>
            </a:r>
            <a:r>
              <a:rPr lang="en-US" sz="1800" b="0" i="0" dirty="0" err="1">
                <a:solidFill>
                  <a:srgbClr val="363636"/>
                </a:solidFill>
                <a:effectLst/>
                <a:latin typeface="Arial CE" panose="020B0604020202020204" pitchFamily="34" charset="0"/>
              </a:rPr>
              <a:t>utuhlý</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postupuje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oslabenými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zónami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dále</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který</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utuhne</a:t>
            </a:r>
            <a:r>
              <a:rPr lang="en-US" sz="1800" b="0" i="0" dirty="0">
                <a:solidFill>
                  <a:srgbClr val="363636"/>
                </a:solidFill>
                <a:effectLst/>
                <a:latin typeface="Arial CE" panose="020B0604020202020204" pitchFamily="34" charset="0"/>
              </a:rPr>
              <a:t> v </a:t>
            </a:r>
            <a:r>
              <a:rPr lang="en-US" sz="1800" b="0" i="0" dirty="0" err="1">
                <a:solidFill>
                  <a:srgbClr val="363636"/>
                </a:solidFill>
                <a:effectLst/>
                <a:latin typeface="Arial CE" panose="020B0604020202020204" pitchFamily="34" charset="0"/>
              </a:rPr>
              <a:t>těchto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zónách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vytvoří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žilné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Pokud</a:t>
            </a:r>
            <a:r>
              <a:rPr lang="en-US" sz="1800" b="0" i="0" dirty="0">
                <a:solidFill>
                  <a:srgbClr val="363636"/>
                </a:solidFill>
                <a:effectLst/>
                <a:latin typeface="Arial CE" panose="020B0604020202020204" pitchFamily="34" charset="0"/>
              </a:rPr>
              <a:t> se </a:t>
            </a:r>
            <a:r>
              <a:rPr lang="en-US" sz="1800" b="0" i="0" dirty="0" err="1">
                <a:solidFill>
                  <a:srgbClr val="363636"/>
                </a:solidFill>
                <a:effectLst/>
                <a:latin typeface="Arial CE" panose="020B0604020202020204" pitchFamily="34" charset="0"/>
              </a:rPr>
              <a:t>dostane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až</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nebo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utuhne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mělce</a:t>
            </a:r>
            <a:r>
              <a:rPr lang="en-US" sz="1800" b="0" i="0" dirty="0">
                <a:solidFill>
                  <a:srgbClr val="363636"/>
                </a:solidFill>
                <a:effectLst/>
                <a:latin typeface="Arial CE" panose="020B0604020202020204" pitchFamily="34" charset="0"/>
              </a:rPr>
              <a:t> pod </a:t>
            </a:r>
            <a:r>
              <a:rPr lang="en-US" sz="1800" b="0" i="0" dirty="0" err="1">
                <a:solidFill>
                  <a:srgbClr val="363636"/>
                </a:solidFill>
                <a:effectLst/>
                <a:latin typeface="Arial CE" panose="020B0604020202020204" pitchFamily="34" charset="0"/>
              </a:rPr>
              <a:t>povrchem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dojde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vulkanických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a:t>
            </a:r>
            <a:r>
              <a:rPr lang="en-US" sz="1800" b="0" i="0"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Působením</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tepla</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obohacených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roztoků</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uvolněných</a:t>
            </a:r>
            <a:r>
              <a:rPr lang="en-US" sz="1800" b="0" i="1" dirty="0">
                <a:solidFill>
                  <a:srgbClr val="363636"/>
                </a:solidFill>
                <a:effectLst/>
                <a:latin typeface="Arial CE" panose="020B0604020202020204" pitchFamily="34" charset="0"/>
              </a:rPr>
              <a:t> z </a:t>
            </a:r>
            <a:r>
              <a:rPr lang="en-US" sz="1800" b="0" i="1" dirty="0" err="1">
                <a:solidFill>
                  <a:srgbClr val="363636"/>
                </a:solidFill>
                <a:effectLst/>
                <a:latin typeface="Arial CE" panose="020B0604020202020204" pitchFamily="34" charset="0"/>
              </a:rPr>
              <a:t>pronikajících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magmat</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může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dojít</a:t>
            </a:r>
            <a:r>
              <a:rPr lang="en-US" sz="1800" b="0" i="1" dirty="0">
                <a:solidFill>
                  <a:srgbClr val="363636"/>
                </a:solidFill>
                <a:effectLst/>
                <a:latin typeface="Arial CE" panose="020B0604020202020204" pitchFamily="34" charset="0"/>
              </a:rPr>
              <a:t> k </a:t>
            </a:r>
            <a:r>
              <a:rPr lang="en-US" sz="1800" b="0" i="1" dirty="0" err="1">
                <a:solidFill>
                  <a:srgbClr val="363636"/>
                </a:solidFill>
                <a:effectLst/>
                <a:latin typeface="Arial CE" panose="020B0604020202020204" pitchFamily="34" charset="0"/>
              </a:rPr>
              <a:t>přeměně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okolních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hornin</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tím</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ke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vzniku</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hornin</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kontaktně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metamorfovaných</a:t>
            </a:r>
            <a:r>
              <a:rPr lang="en-US" sz="1800" b="0" i="1" dirty="0">
                <a:solidFill>
                  <a:srgbClr val="363636"/>
                </a:solidFill>
                <a:effectLst/>
                <a:latin typeface="Arial CE" panose="020B0604020202020204" pitchFamily="34" charset="0"/>
              </a:rPr>
              <a:t>.</a:t>
            </a:r>
            <a:endParaRPr lang="en-US" sz="1800" b="0" i="0" dirty="0">
              <a:solidFill>
                <a:srgbClr val="363636"/>
              </a:solidFill>
              <a:effectLst/>
              <a:latin typeface="Arial CE" panose="020B0604020202020204" pitchFamily="34" charset="0"/>
            </a:endParaRPr>
          </a:p>
          <a:p>
            <a:pPr algn="just"/>
            <a:r>
              <a:rPr lang="en-US" sz="1800" b="1" i="0" dirty="0" err="1">
                <a:solidFill>
                  <a:srgbClr val="363636"/>
                </a:solidFill>
                <a:effectLst/>
                <a:latin typeface="Arial CE" panose="020B0604020202020204" pitchFamily="34" charset="0"/>
              </a:rPr>
              <a:t>Sedimentární</a:t>
            </a:r>
            <a:r>
              <a:rPr lang="en-US" sz="1800" b="1" i="0" dirty="0">
                <a:solidFill>
                  <a:srgbClr val="363636"/>
                </a:solidFill>
                <a:effectLst/>
                <a:latin typeface="Arial CE" panose="020B0604020202020204" pitchFamily="34" charset="0"/>
              </a:rPr>
              <a:t> a </a:t>
            </a:r>
            <a:r>
              <a:rPr lang="en-US" sz="1800" b="1" i="0" dirty="0" err="1">
                <a:solidFill>
                  <a:srgbClr val="363636"/>
                </a:solidFill>
                <a:effectLst/>
                <a:latin typeface="Arial CE" panose="020B0604020202020204" pitchFamily="34" charset="0"/>
              </a:rPr>
              <a:t>metamorfované</a:t>
            </a:r>
            <a:r>
              <a:rPr lang="en-US" sz="1800" b="1" i="0" dirty="0">
                <a:solidFill>
                  <a:srgbClr val="363636"/>
                </a:solidFill>
                <a:effectLst/>
                <a:latin typeface="Arial CE" panose="020B0604020202020204" pitchFamily="34" charset="0"/>
              </a:rPr>
              <a:t> </a:t>
            </a:r>
            <a:r>
              <a:rPr lang="en-US" sz="1800" b="1" i="0" dirty="0" err="1">
                <a:solidFill>
                  <a:srgbClr val="363636"/>
                </a:solidFill>
                <a:effectLst/>
                <a:latin typeface="Arial CE" panose="020B0604020202020204" pitchFamily="34" charset="0"/>
              </a:rPr>
              <a:t>horniny</a:t>
            </a:r>
            <a:r>
              <a:rPr lang="en-US" sz="1800" b="1" i="0" dirty="0">
                <a:solidFill>
                  <a:srgbClr val="363636"/>
                </a:solidFill>
                <a:effectLst/>
                <a:latin typeface="Arial CE" panose="020B0604020202020204" pitchFamily="34" charset="0"/>
              </a:rPr>
              <a: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Vlivem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horotvorných</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erozních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procesů</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mohou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být</a:t>
            </a:r>
            <a:r>
              <a:rPr lang="en-US" sz="1800" b="0" i="0" dirty="0">
                <a:solidFill>
                  <a:srgbClr val="363636"/>
                </a:solidFill>
                <a:effectLst/>
                <a:latin typeface="Arial CE" panose="020B0604020202020204" pitchFamily="34" charset="0"/>
              </a:rPr>
              <a:t> jak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metamorfované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vyzdviženy</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kde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dochází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vlivem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působení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exogenních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činitelů</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jejich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zvětrávání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těchto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procesech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dochází</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rozpadu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starších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menší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úlomky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případně</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až</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molekuly</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ionty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které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vytvářejí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suspenze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případně</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roztoky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erodovaný</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je </a:t>
            </a:r>
            <a:r>
              <a:rPr lang="en-US" sz="1800" b="0" i="0" dirty="0" err="1">
                <a:solidFill>
                  <a:srgbClr val="363636"/>
                </a:solidFill>
                <a:effectLst/>
                <a:latin typeface="Arial CE" panose="020B0604020202020204" pitchFamily="34" charset="0"/>
              </a:rPr>
              <a:t>transportován</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dlouho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než</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transportní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síla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oslabne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natolik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že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může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sedimentovat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vznikají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Ukládáním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velkých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objemů</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sedimentárního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vznikají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působením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tlaku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nadloží</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krystalizací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tmelů</a:t>
            </a:r>
            <a:r>
              <a:rPr lang="en-US" sz="1800" b="0" i="0" dirty="0">
                <a:solidFill>
                  <a:srgbClr val="363636"/>
                </a:solidFill>
                <a:effectLst/>
                <a:latin typeface="Arial CE" panose="020B0604020202020204" pitchFamily="34" charset="0"/>
              </a:rPr>
              <a:t> z </a:t>
            </a:r>
            <a:r>
              <a:rPr lang="en-US" sz="1800" b="0" i="0" dirty="0" err="1">
                <a:solidFill>
                  <a:srgbClr val="363636"/>
                </a:solidFill>
                <a:effectLst/>
                <a:latin typeface="Arial CE" panose="020B0604020202020204" pitchFamily="34" charset="0"/>
              </a:rPr>
              <a:t>původních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nezpevněných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sedimentů</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zpevněné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Tento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proces</a:t>
            </a:r>
            <a:r>
              <a:rPr lang="en-US" sz="1800" b="0" i="0" dirty="0">
                <a:solidFill>
                  <a:srgbClr val="363636"/>
                </a:solidFill>
                <a:effectLst/>
                <a:latin typeface="Arial CE" panose="020B0604020202020204" pitchFamily="34" charset="0"/>
              </a:rPr>
              <a:t> se </a:t>
            </a:r>
            <a:r>
              <a:rPr lang="en-US" sz="1800" b="0" i="0" dirty="0" err="1">
                <a:solidFill>
                  <a:srgbClr val="363636"/>
                </a:solidFill>
                <a:effectLst/>
                <a:latin typeface="Arial CE" panose="020B0604020202020204" pitchFamily="34" charset="0"/>
              </a:rPr>
              <a:t>nazývá</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diageneze</a:t>
            </a:r>
            <a:r>
              <a:rPr lang="en-US" sz="1800" b="0" i="0" dirty="0">
                <a:solidFill>
                  <a:srgbClr val="363636"/>
                </a:solidFill>
                <a:effectLst/>
                <a:latin typeface="Arial CE" panose="020B0604020202020204" pitchFamily="34" charset="0"/>
              </a:rPr>
              <a:t>. </a:t>
            </a:r>
            <a:r>
              <a:rPr lang="en-US" sz="1800" b="0" i="1" dirty="0">
                <a:solidFill>
                  <a:srgbClr val="363636"/>
                </a:solidFill>
                <a:effectLst/>
                <a:latin typeface="Arial CE" panose="020B0604020202020204" pitchFamily="34" charset="0"/>
              </a:rPr>
              <a:t>Je-li </a:t>
            </a:r>
            <a:r>
              <a:rPr lang="en-US" sz="1800" b="0" i="1" dirty="0" err="1">
                <a:solidFill>
                  <a:srgbClr val="363636"/>
                </a:solidFill>
                <a:effectLst/>
                <a:latin typeface="Arial CE" panose="020B0604020202020204" pitchFamily="34" charset="0"/>
              </a:rPr>
              <a:t>proces</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značně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dlouhý</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horniny</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pohřbeny</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dostatečně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hluboko</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může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dojít</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vlivem</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vysokého</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tlaku</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nadloží</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vyšších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teplot</a:t>
            </a:r>
            <a:r>
              <a:rPr lang="en-US" sz="1800" b="0" i="1" dirty="0">
                <a:solidFill>
                  <a:srgbClr val="363636"/>
                </a:solidFill>
                <a:effectLst/>
                <a:latin typeface="Arial CE" panose="020B0604020202020204" pitchFamily="34" charset="0"/>
              </a:rPr>
              <a:t> k </a:t>
            </a:r>
            <a:r>
              <a:rPr lang="en-US" sz="1800" b="0" i="1" dirty="0" err="1">
                <a:solidFill>
                  <a:srgbClr val="363636"/>
                </a:solidFill>
                <a:effectLst/>
                <a:latin typeface="Arial CE" panose="020B0604020202020204" pitchFamily="34" charset="0"/>
              </a:rPr>
              <a:t>metamorfóze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spodních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sedimentárních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vrstev</a:t>
            </a:r>
            <a:r>
              <a:rPr lang="en-US" sz="1800" b="0" i="1" dirty="0">
                <a:solidFill>
                  <a:srgbClr val="363636"/>
                </a:solidFill>
                <a:effectLst/>
                <a:latin typeface="Arial CE" panose="020B0604020202020204" pitchFamily="34" charset="0"/>
              </a:rPr>
              <a:t>.</a:t>
            </a:r>
            <a:endParaRPr lang="en-US" sz="1800" b="0" i="0" dirty="0">
              <a:solidFill>
                <a:srgbClr val="363636"/>
              </a:solidFill>
              <a:effectLst/>
              <a:latin typeface="Arial CE" panose="020B0604020202020204" pitchFamily="34" charset="0"/>
            </a:endParaRPr>
          </a:p>
          <a:p>
            <a:pPr eaLnBrk="1" hangingPunct="1"/>
            <a:endParaRPr lang="cs-CZ" altLang="cs-CZ"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4A25ABC-9A22-4EAB-A7FB-BC47E6A9C8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7619F7B-FCEC-4BC7-80A4-2CC61D8CF88D}" type="slidenum">
              <a:rPr lang="hu-HU" altLang="cs-CZ">
                <a:latin typeface="Times New Roman" panose="02020603050405020304" pitchFamily="18" charset="0"/>
              </a:rPr>
              <a:pPr>
                <a:spcBef>
                  <a:spcPct val="0"/>
                </a:spcBef>
              </a:pPr>
              <a:t>26</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3137BD96-3193-432C-BECC-AE0CA5C6E108}"/>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664CC14-27CC-4B68-A1C2-FC0FC7BA42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dirty="0">
                <a:solidFill>
                  <a:srgbClr val="363636"/>
                </a:solidFill>
                <a:effectLst/>
                <a:latin typeface="Arial CE" panose="020B0604020202020204" pitchFamily="34" charset="0"/>
              </a:rPr>
              <a:t>V </a:t>
            </a:r>
            <a:r>
              <a:rPr lang="en-US" sz="1200" b="0" i="0" dirty="0" err="1">
                <a:solidFill>
                  <a:srgbClr val="363636"/>
                </a:solidFill>
                <a:effectLst/>
                <a:latin typeface="Arial CE" panose="020B0604020202020204" pitchFamily="34" charset="0"/>
              </a:rPr>
              <a:t>případě</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mořských</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sedimentů</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uložených</a:t>
            </a:r>
            <a:r>
              <a:rPr lang="en-US" sz="1200" b="0" i="0" dirty="0">
                <a:solidFill>
                  <a:srgbClr val="363636"/>
                </a:solidFill>
                <a:effectLst/>
                <a:latin typeface="Arial CE" panose="020B0604020202020204" pitchFamily="34" charset="0"/>
              </a:rPr>
              <a:t> v </a:t>
            </a:r>
            <a:r>
              <a:rPr lang="en-US" sz="1200" b="0" i="0" dirty="0" err="1">
                <a:solidFill>
                  <a:srgbClr val="363636"/>
                </a:solidFill>
                <a:effectLst/>
                <a:latin typeface="Arial CE" panose="020B0604020202020204" pitchFamily="34" charset="0"/>
              </a:rPr>
              <a:t>předpolí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subdukční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zóny</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může</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dojít</a:t>
            </a:r>
            <a:r>
              <a:rPr lang="en-US" sz="1200" b="0" i="0" dirty="0">
                <a:solidFill>
                  <a:srgbClr val="363636"/>
                </a:solidFill>
                <a:effectLst/>
                <a:latin typeface="Arial CE" panose="020B0604020202020204" pitchFamily="34" charset="0"/>
              </a:rPr>
              <a:t> k </a:t>
            </a:r>
            <a:r>
              <a:rPr lang="en-US" sz="1200" b="0" i="0" dirty="0" err="1">
                <a:solidFill>
                  <a:srgbClr val="363636"/>
                </a:solidFill>
                <a:effectLst/>
                <a:latin typeface="Arial CE" panose="020B0604020202020204" pitchFamily="34" charset="0"/>
              </a:rPr>
              <a:t>jejich</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zavlečení</a:t>
            </a:r>
            <a:r>
              <a:rPr lang="en-US" sz="1200" b="0" i="0" dirty="0">
                <a:solidFill>
                  <a:srgbClr val="363636"/>
                </a:solidFill>
                <a:effectLst/>
                <a:latin typeface="Arial CE" panose="020B0604020202020204" pitchFamily="34" charset="0"/>
              </a:rPr>
              <a:t> do </a:t>
            </a:r>
            <a:r>
              <a:rPr lang="en-US" sz="1200" b="0" i="0" dirty="0" err="1">
                <a:solidFill>
                  <a:srgbClr val="363636"/>
                </a:solidFill>
                <a:effectLst/>
                <a:latin typeface="Arial CE" panose="020B0604020202020204" pitchFamily="34" charset="0"/>
              </a:rPr>
              <a:t>subdukční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zóny</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kde</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intenzivně</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narůstá</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tlak</a:t>
            </a:r>
            <a:r>
              <a:rPr lang="en-US" sz="1200" b="0" i="0" dirty="0">
                <a:solidFill>
                  <a:srgbClr val="363636"/>
                </a:solidFill>
                <a:effectLst/>
                <a:latin typeface="Arial CE" panose="020B0604020202020204" pitchFamily="34" charset="0"/>
              </a:rPr>
              <a:t> a </a:t>
            </a:r>
            <a:r>
              <a:rPr lang="en-US" sz="1200" b="0" i="0" dirty="0" err="1">
                <a:solidFill>
                  <a:srgbClr val="363636"/>
                </a:solidFill>
                <a:effectLst/>
                <a:latin typeface="Arial CE" panose="020B0604020202020204" pitchFamily="34" charset="0"/>
              </a:rPr>
              <a:t>postupně</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i</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teplota</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Horniny</a:t>
            </a:r>
            <a:r>
              <a:rPr lang="en-US" sz="1200" b="0" i="0" dirty="0">
                <a:solidFill>
                  <a:srgbClr val="363636"/>
                </a:solidFill>
                <a:effectLst/>
                <a:latin typeface="Arial CE" panose="020B0604020202020204" pitchFamily="34" charset="0"/>
              </a:rPr>
              <a:t> se </a:t>
            </a:r>
            <a:r>
              <a:rPr lang="en-US" sz="1200" b="0" i="0" dirty="0" err="1">
                <a:solidFill>
                  <a:srgbClr val="363636"/>
                </a:solidFill>
                <a:effectLst/>
                <a:latin typeface="Arial CE" panose="020B0604020202020204" pitchFamily="34" charset="0"/>
              </a:rPr>
              <a:t>přizpůsobují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novým</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podmínkám</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změnou</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stavby</a:t>
            </a:r>
            <a:r>
              <a:rPr lang="en-US" sz="1200" b="0" i="0" dirty="0">
                <a:solidFill>
                  <a:srgbClr val="363636"/>
                </a:solidFill>
                <a:effectLst/>
                <a:latin typeface="Arial CE" panose="020B0604020202020204" pitchFamily="34" charset="0"/>
              </a:rPr>
              <a:t> a </a:t>
            </a:r>
            <a:r>
              <a:rPr lang="en-US" sz="1200" b="0" i="0" dirty="0" err="1">
                <a:solidFill>
                  <a:srgbClr val="363636"/>
                </a:solidFill>
                <a:effectLst/>
                <a:latin typeface="Arial CE" panose="020B0604020202020204" pitchFamily="34" charset="0"/>
              </a:rPr>
              <a:t>složení</a:t>
            </a:r>
            <a:r>
              <a:rPr lang="en-US" sz="1200" b="0" i="0" dirty="0">
                <a:solidFill>
                  <a:srgbClr val="363636"/>
                </a:solidFill>
                <a:effectLst/>
                <a:latin typeface="Arial CE" panose="020B0604020202020204" pitchFamily="34" charset="0"/>
              </a:rPr>
              <a:t> - </a:t>
            </a:r>
            <a:r>
              <a:rPr lang="en-US" sz="1200" b="0" i="0" dirty="0" err="1">
                <a:solidFill>
                  <a:srgbClr val="363636"/>
                </a:solidFill>
                <a:effectLst/>
                <a:latin typeface="Arial CE" panose="020B0604020202020204" pitchFamily="34" charset="0"/>
              </a:rPr>
              <a:t>dochází</a:t>
            </a:r>
            <a:r>
              <a:rPr lang="en-US" sz="1200" b="0" i="0" dirty="0">
                <a:solidFill>
                  <a:srgbClr val="363636"/>
                </a:solidFill>
                <a:effectLst/>
                <a:latin typeface="Arial CE" panose="020B0604020202020204" pitchFamily="34" charset="0"/>
              </a:rPr>
              <a:t> k </a:t>
            </a:r>
            <a:r>
              <a:rPr lang="en-US" sz="1200" b="0" i="0" dirty="0" err="1">
                <a:solidFill>
                  <a:srgbClr val="363636"/>
                </a:solidFill>
                <a:effectLst/>
                <a:latin typeface="Arial CE" panose="020B0604020202020204" pitchFamily="34" charset="0"/>
              </a:rPr>
              <a:t>rekrystalizaci</a:t>
            </a:r>
            <a:r>
              <a:rPr lang="en-US" sz="1200" b="0" i="0" dirty="0">
                <a:solidFill>
                  <a:srgbClr val="363636"/>
                </a:solidFill>
                <a:effectLst/>
                <a:latin typeface="Arial CE" panose="020B0604020202020204" pitchFamily="34" charset="0"/>
              </a:rPr>
              <a:t> a </a:t>
            </a:r>
            <a:r>
              <a:rPr lang="en-US" sz="1200" b="0" i="0" dirty="0" err="1">
                <a:solidFill>
                  <a:srgbClr val="363636"/>
                </a:solidFill>
                <a:effectLst/>
                <a:latin typeface="Arial CE" panose="020B0604020202020204" pitchFamily="34" charset="0"/>
              </a:rPr>
              <a:t>ke</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vzniku</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metamorfovaných</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hornin</a:t>
            </a:r>
            <a:r>
              <a:rPr lang="en-US" sz="1200" b="0" i="0" dirty="0">
                <a:solidFill>
                  <a:srgbClr val="363636"/>
                </a:solidFill>
                <a:effectLst/>
                <a:latin typeface="Arial CE" panose="020B0604020202020204" pitchFamily="34" charset="0"/>
              </a:rPr>
              <a:t>. </a:t>
            </a:r>
            <a:r>
              <a:rPr lang="en-US" sz="1200" b="0" i="1" dirty="0">
                <a:solidFill>
                  <a:srgbClr val="363636"/>
                </a:solidFill>
                <a:effectLst/>
                <a:latin typeface="Arial CE" panose="020B0604020202020204" pitchFamily="34" charset="0"/>
              </a:rPr>
              <a:t>Za </a:t>
            </a:r>
            <a:r>
              <a:rPr lang="en-US" sz="1200" b="0" i="1" dirty="0" err="1">
                <a:solidFill>
                  <a:srgbClr val="363636"/>
                </a:solidFill>
                <a:effectLst/>
                <a:latin typeface="Arial CE" panose="020B0604020202020204" pitchFamily="34" charset="0"/>
              </a:rPr>
              <a:t>určitých</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podmínek</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může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docházet</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až</a:t>
            </a:r>
            <a:r>
              <a:rPr lang="en-US" sz="1200" b="0" i="1" dirty="0">
                <a:solidFill>
                  <a:srgbClr val="363636"/>
                </a:solidFill>
                <a:effectLst/>
                <a:latin typeface="Arial CE" panose="020B0604020202020204" pitchFamily="34" charset="0"/>
              </a:rPr>
              <a:t> k </a:t>
            </a:r>
            <a:r>
              <a:rPr lang="en-US" sz="1200" b="0" i="1" dirty="0" err="1">
                <a:solidFill>
                  <a:srgbClr val="363636"/>
                </a:solidFill>
                <a:effectLst/>
                <a:latin typeface="Arial CE" panose="020B0604020202020204" pitchFamily="34" charset="0"/>
              </a:rPr>
              <a:t>tavení</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hornin</a:t>
            </a:r>
            <a:r>
              <a:rPr lang="en-US" sz="1200" b="0" i="1" dirty="0">
                <a:solidFill>
                  <a:srgbClr val="363636"/>
                </a:solidFill>
                <a:effectLst/>
                <a:latin typeface="Arial CE" panose="020B0604020202020204" pitchFamily="34" charset="0"/>
              </a:rPr>
              <a:t> a </a:t>
            </a:r>
            <a:r>
              <a:rPr lang="en-US" sz="1200" b="0" i="1" dirty="0" err="1">
                <a:solidFill>
                  <a:srgbClr val="363636"/>
                </a:solidFill>
                <a:effectLst/>
                <a:latin typeface="Arial CE" panose="020B0604020202020204" pitchFamily="34" charset="0"/>
              </a:rPr>
              <a:t>ke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vzniku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magmatu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které</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může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opět</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postupovat</a:t>
            </a:r>
            <a:r>
              <a:rPr lang="en-US" sz="1200" b="0" i="1" dirty="0">
                <a:solidFill>
                  <a:srgbClr val="363636"/>
                </a:solidFill>
                <a:effectLst/>
                <a:latin typeface="Arial CE" panose="020B0604020202020204" pitchFamily="34" charset="0"/>
              </a:rPr>
              <a:t> k </a:t>
            </a:r>
            <a:r>
              <a:rPr lang="en-US" sz="1200" b="0" i="1" dirty="0" err="1">
                <a:solidFill>
                  <a:srgbClr val="363636"/>
                </a:solidFill>
                <a:effectLst/>
                <a:latin typeface="Arial CE" panose="020B0604020202020204" pitchFamily="34" charset="0"/>
              </a:rPr>
              <a:t>povrchu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Další</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možné</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přechody</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mezi</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jednotlivými</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pochody</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jsou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dobře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patrné</a:t>
            </a:r>
            <a:r>
              <a:rPr lang="en-US" sz="1200" b="0" i="1" dirty="0">
                <a:solidFill>
                  <a:srgbClr val="363636"/>
                </a:solidFill>
                <a:effectLst/>
                <a:latin typeface="Arial CE" panose="020B0604020202020204" pitchFamily="34" charset="0"/>
              </a:rPr>
              <a:t> z </a:t>
            </a:r>
            <a:r>
              <a:rPr lang="en-US" sz="1200" b="0" i="1" dirty="0" err="1">
                <a:solidFill>
                  <a:srgbClr val="363636"/>
                </a:solidFill>
                <a:effectLst/>
                <a:latin typeface="Arial CE" panose="020B0604020202020204" pitchFamily="34" charset="0"/>
              </a:rPr>
              <a:t>obrázku</a:t>
            </a:r>
            <a:r>
              <a:rPr lang="en-US" sz="1200" b="0" i="1" dirty="0">
                <a:solidFill>
                  <a:srgbClr val="363636"/>
                </a:solidFill>
                <a:effectLst/>
                <a:latin typeface="Arial CE" panose="020B0604020202020204" pitchFamily="34" charset="0"/>
              </a:rPr>
              <a:t>.</a:t>
            </a:r>
            <a:endParaRPr lang="en-US" sz="1200" b="0" i="0" dirty="0">
              <a:solidFill>
                <a:srgbClr val="363636"/>
              </a:solidFill>
              <a:effectLst/>
              <a:latin typeface="Arial CE" panose="020B0604020202020204" pitchFamily="34" charset="0"/>
            </a:endParaRPr>
          </a:p>
          <a:p>
            <a:pPr eaLnBrk="1" hangingPunct="1"/>
            <a:endParaRPr lang="cs-CZ"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D6229EF-F2FB-4CCC-829B-14BCD8369A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D736911-6B6F-4D38-9E7F-EA9641AA3149}" type="slidenum">
              <a:rPr lang="hu-HU" altLang="cs-CZ">
                <a:latin typeface="Times New Roman" panose="02020603050405020304" pitchFamily="18" charset="0"/>
              </a:rPr>
              <a:pPr>
                <a:spcBef>
                  <a:spcPct val="0"/>
                </a:spcBef>
              </a:pPr>
              <a:t>27</a:t>
            </a:fld>
            <a:endParaRPr lang="hu-HU" altLang="cs-CZ">
              <a:latin typeface="Times New Roman" panose="02020603050405020304" pitchFamily="18" charset="0"/>
            </a:endParaRPr>
          </a:p>
        </p:txBody>
      </p:sp>
      <p:sp>
        <p:nvSpPr>
          <p:cNvPr id="61443" name="Rectangle 2">
            <a:extLst>
              <a:ext uri="{FF2B5EF4-FFF2-40B4-BE49-F238E27FC236}">
                <a16:creationId xmlns:a16="http://schemas.microsoft.com/office/drawing/2014/main" id="{E0868C67-1D3E-4CCD-B7C0-72AFE13BC940}"/>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468D1B7-A949-40F7-B54A-0AC5186B1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označení</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proces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působení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fyzikálních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obnažené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Hornina"/>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průběhu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miliónů</a:t>
            </a:r>
            <a:r>
              <a:rPr lang="en-US" b="0" i="0" dirty="0">
                <a:solidFill>
                  <a:srgbClr val="202122"/>
                </a:solidFill>
                <a:effectLst/>
                <a:latin typeface="Arial" panose="020B0604020202020204" pitchFamily="34" charset="0"/>
              </a:rPr>
              <a:t> let </a:t>
            </a:r>
            <a:r>
              <a:rPr lang="en-US" b="0" i="0" dirty="0" err="1">
                <a:solidFill>
                  <a:srgbClr val="202122"/>
                </a:solidFill>
                <a:effectLst/>
                <a:latin typeface="Arial" panose="020B0604020202020204" pitchFamily="34" charset="0"/>
              </a:rPr>
              <a:t>vést</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rozpadu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následné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Eroze"/>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vedou</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celkovému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přetvoření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tváře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krajiny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Rychlost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závisí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klimatických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podmínkách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atd</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fyzikální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mechanické</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a:t>
            </a:r>
          </a:p>
          <a:p>
            <a:pPr eaLnBrk="1" hangingPunct="1"/>
            <a:endParaRPr lang="en-US" b="0" i="0" dirty="0">
              <a:solidFill>
                <a:srgbClr val="202122"/>
              </a:solidFill>
              <a:effectLst/>
              <a:latin typeface="Arial" panose="020B0604020202020204" pitchFamily="34" charset="0"/>
            </a:endParaRPr>
          </a:p>
          <a:p>
            <a:pPr eaLnBrk="1" hangingPunct="1"/>
            <a:endParaRPr lang="cs-CZ" altLang="cs-CZ"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395331D-DE68-420F-B8F1-E37566D29B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21C888A-71B8-4B49-8E94-719DF77747EE}" type="slidenum">
              <a:rPr lang="hu-HU" altLang="cs-CZ">
                <a:latin typeface="Times New Roman" panose="02020603050405020304" pitchFamily="18" charset="0"/>
              </a:rPr>
              <a:pPr>
                <a:spcBef>
                  <a:spcPct val="0"/>
                </a:spcBef>
              </a:pPr>
              <a:t>28</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7EBAF89F-E827-49FE-A2D6-A6EEF7650E0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84E8D02-2792-4233-929D-6C9249EFA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typ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rozkládání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horninových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minerálů</a:t>
            </a:r>
            <a:r>
              <a:rPr lang="en-US" b="0" i="0" dirty="0">
                <a:solidFill>
                  <a:srgbClr val="202122"/>
                </a:solidFill>
                <a:effectLst/>
                <a:latin typeface="Arial" panose="020B0604020202020204" pitchFamily="34" charset="0"/>
              </a:rPr>
              <a:t> a k </a:t>
            </a:r>
            <a:r>
              <a:rPr lang="en-US" b="0" i="0" dirty="0" err="1">
                <a:solidFill>
                  <a:srgbClr val="202122"/>
                </a:solidFill>
                <a:effectLst/>
                <a:latin typeface="Arial" panose="020B0604020202020204" pitchFamily="34" charset="0"/>
              </a:rPr>
              <a:t>následnému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vytvoření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nových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závislé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vlhkosti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veličiny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rychleji</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Atmosférická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vzdušným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Oxid uhličitý"/>
              </a:rPr>
              <a:t>oxidem</a:t>
            </a:r>
            <a:r>
              <a:rPr lang="en-US" b="0" i="0" u="none" strike="noStrike" dirty="0">
                <a:solidFill>
                  <a:srgbClr val="0B0080"/>
                </a:solidFill>
                <a:effectLst/>
                <a:latin typeface="Arial" panose="020B0604020202020204" pitchFamily="34" charset="0"/>
                <a:hlinkClick r:id="rId3" tooltip="Oxid uhličitý"/>
              </a:rPr>
              <a:t> </a:t>
            </a:r>
            <a:r>
              <a:rPr lang="en-US" b="0" i="0" u="none" strike="noStrike" dirty="0" err="1">
                <a:solidFill>
                  <a:srgbClr val="0B0080"/>
                </a:solidFill>
                <a:effectLst/>
                <a:latin typeface="Arial" panose="020B0604020202020204" pitchFamily="34" charset="0"/>
                <a:hlinkClick r:id="rId3" tooltip="Oxid uhličitý"/>
              </a:rPr>
              <a:t>uhličitým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což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má</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následek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kyselého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roztoku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rozpouští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vsakování</a:t>
            </a:r>
            <a:r>
              <a:rPr lang="en-US" b="0" i="0" dirty="0">
                <a:solidFill>
                  <a:srgbClr val="202122"/>
                </a:solidFill>
                <a:effectLst/>
                <a:latin typeface="Arial" panose="020B0604020202020204" pitchFamily="34" charset="0"/>
              </a:rPr>
              <a:t> do </a:t>
            </a:r>
            <a:r>
              <a:rPr lang="en-US" b="0" i="0" u="none" strike="noStrike" dirty="0" err="1">
                <a:solidFill>
                  <a:srgbClr val="0B0080"/>
                </a:solidFill>
                <a:effectLst/>
                <a:latin typeface="Arial" panose="020B0604020202020204" pitchFamily="34" charset="0"/>
                <a:hlinkClick r:id="rId4" tooltip="Půda"/>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Vznikají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Kras"/>
              </a:rPr>
              <a:t>krasové</a:t>
            </a:r>
            <a:r>
              <a:rPr lang="en-US" b="0" i="0" u="none" strike="noStrike" dirty="0">
                <a:solidFill>
                  <a:srgbClr val="0B0080"/>
                </a:solidFill>
                <a:effectLst/>
                <a:latin typeface="Arial" panose="020B0604020202020204" pitchFamily="34" charset="0"/>
                <a:hlinkClick r:id="rId5" tooltip="Kras"/>
              </a:rPr>
              <a:t> </a:t>
            </a:r>
            <a:r>
              <a:rPr lang="en-US" b="0" i="0" u="none" strike="noStrike" dirty="0" err="1">
                <a:solidFill>
                  <a:srgbClr val="0B0080"/>
                </a:solidFill>
                <a:effectLst/>
                <a:latin typeface="Arial" panose="020B0604020202020204" pitchFamily="34" charset="0"/>
                <a:hlinkClick r:id="rId5" tooltip="Kras"/>
              </a:rPr>
              <a:t>oblasti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reakčním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činidlem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mořská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schopnost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reagovat</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jinými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minerálů</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Slída"/>
              </a:rPr>
              <a:t>slídy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Živec"/>
              </a:rPr>
              <a:t>živce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reagovat</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vzniku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Jíl"/>
              </a:rPr>
              <a:t>jílů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9" tooltip="Kaolinit"/>
              </a:rPr>
              <a:t>kaolinitů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typické</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obsahující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Železo"/>
              </a:rPr>
              <a:t>železo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reagují</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vzniku</a:t>
            </a:r>
            <a:r>
              <a:rPr lang="en-US" b="0" i="0" dirty="0">
                <a:solidFill>
                  <a:srgbClr val="202122"/>
                </a:solidFill>
                <a:effectLst/>
                <a:latin typeface="Arial" panose="020B0604020202020204" pitchFamily="34" charset="0"/>
              </a:rPr>
              <a:t> </a:t>
            </a:r>
            <a:r>
              <a:rPr lang="en-US" b="0" i="0" u="sng" dirty="0" err="1">
                <a:solidFill>
                  <a:srgbClr val="0B0080"/>
                </a:solidFill>
                <a:effectLst/>
                <a:latin typeface="Arial" panose="020B0604020202020204" pitchFamily="34" charset="0"/>
                <a:hlinkClick r:id="rId11"/>
              </a:rPr>
              <a:t>oxidu</a:t>
            </a:r>
            <a:r>
              <a:rPr lang="en-US" b="0" i="0" u="sng" dirty="0">
                <a:solidFill>
                  <a:srgbClr val="0B0080"/>
                </a:solidFill>
                <a:effectLst/>
                <a:latin typeface="Arial" panose="020B0604020202020204" pitchFamily="34" charset="0"/>
                <a:hlinkClick r:id="rId11"/>
              </a:rPr>
              <a:t> </a:t>
            </a:r>
            <a:r>
              <a:rPr lang="en-US" b="0" i="0" u="sng" dirty="0" err="1">
                <a:solidFill>
                  <a:srgbClr val="0B0080"/>
                </a:solidFill>
                <a:effectLst/>
                <a:latin typeface="Arial" panose="020B0604020202020204" pitchFamily="34" charset="0"/>
                <a:hlinkClick r:id="rId11"/>
              </a:rPr>
              <a:t>železitého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jenž</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charakteristický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svojí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načervenalou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barvou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typické</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oblasti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Savana"/>
              </a:rPr>
              <a:t>savan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Posledním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podmořské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se v </a:t>
            </a:r>
            <a:r>
              <a:rPr lang="en-US" b="0" i="0" dirty="0" err="1">
                <a:solidFill>
                  <a:srgbClr val="202122"/>
                </a:solidFill>
                <a:effectLst/>
                <a:latin typeface="Arial" panose="020B0604020202020204" pitchFamily="34" charset="0"/>
              </a:rPr>
              <a:t>puklinách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kamenech</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mořem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ukládá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Mořská sůl"/>
              </a:rPr>
              <a:t>sůl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krystalizuje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strukturu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kamene</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6589F90-578F-4782-B74E-2E17CD747C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AE676BC-8585-4E4A-84F3-382D2A8A3CC4}" type="slidenum">
              <a:rPr lang="hu-HU" altLang="cs-CZ">
                <a:latin typeface="Times New Roman" panose="02020603050405020304" pitchFamily="18" charset="0"/>
              </a:rPr>
              <a:pPr>
                <a:spcBef>
                  <a:spcPct val="0"/>
                </a:spcBef>
              </a:pPr>
              <a:t>29</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EFC72162-28DF-48B9-A4A0-F03EAE8BCD7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F046FDA-9BB7-418E-B4D9-521EBE8597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nejsvrchnější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vrstvu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Zemská kůra"/>
              </a:rPr>
              <a:t>zemské</a:t>
            </a:r>
            <a:r>
              <a:rPr lang="en-US" b="0" i="0" u="none" strike="noStrike" dirty="0">
                <a:solidFill>
                  <a:srgbClr val="0B0080"/>
                </a:solidFill>
                <a:effectLst/>
                <a:latin typeface="Arial" panose="020B0604020202020204" pitchFamily="34" charset="0"/>
                <a:hlinkClick r:id="rId3" tooltip="Zemská kůra"/>
              </a:rPr>
              <a:t> </a:t>
            </a:r>
            <a:r>
              <a:rPr lang="en-US" b="0" i="0" u="none" strike="noStrike" dirty="0" err="1">
                <a:solidFill>
                  <a:srgbClr val="0B0080"/>
                </a:solidFill>
                <a:effectLst/>
                <a:latin typeface="Arial" panose="020B0604020202020204" pitchFamily="34" charset="0"/>
                <a:hlinkClick r:id="rId3" tooltip="Zemská kůra"/>
              </a:rPr>
              <a:t>kůry</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prostoupená</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4" tooltip="Voda"/>
              </a:rPr>
              <a:t>vodou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Vzduch"/>
              </a:rPr>
              <a:t>vzduchem</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6" tooltip="Organismus"/>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vzniká</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Pedogeneze"/>
              </a:rPr>
              <a:t>pedogeneze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vlivem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vnějších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8" tooltip="Čas"/>
              </a:rPr>
              <a:t>času</a:t>
            </a:r>
            <a:r>
              <a:rPr lang="en-US" b="0" i="0" dirty="0">
                <a:solidFill>
                  <a:srgbClr val="202122"/>
                </a:solidFill>
                <a:effectLst/>
                <a:latin typeface="Arial" panose="020B0604020202020204" pitchFamily="34" charset="0"/>
              </a:rPr>
              <a:t> a je </a:t>
            </a:r>
            <a:r>
              <a:rPr lang="en-US" b="0" i="0" dirty="0" err="1">
                <a:solidFill>
                  <a:srgbClr val="202122"/>
                </a:solidFill>
                <a:effectLst/>
                <a:latin typeface="Arial" panose="020B0604020202020204" pitchFamily="34" charset="0"/>
              </a:rPr>
              <a:t>produktem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přeměn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minerálních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organických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Látka"/>
              </a:rPr>
              <a:t>látek</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zaniká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Eroze"/>
              </a:rPr>
              <a:t>eroze</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11" tooltip="Morfologie (biologie)"/>
              </a:rPr>
              <a:t>morfologicky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organizovaná</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poskytuje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Životní prostředí"/>
              </a:rPr>
              <a:t>životní</a:t>
            </a:r>
            <a:r>
              <a:rPr lang="en-US" b="0" i="0" u="none" strike="noStrike" dirty="0">
                <a:solidFill>
                  <a:srgbClr val="0B0080"/>
                </a:solidFill>
                <a:effectLst/>
                <a:latin typeface="Arial" panose="020B0604020202020204" pitchFamily="34" charset="0"/>
                <a:hlinkClick r:id="rId12" tooltip="Životní prostředí"/>
              </a:rPr>
              <a:t> </a:t>
            </a:r>
            <a:r>
              <a:rPr lang="en-US" b="0" i="0" u="none" strike="noStrike" dirty="0" err="1">
                <a:solidFill>
                  <a:srgbClr val="0B0080"/>
                </a:solidFill>
                <a:effectLst/>
                <a:latin typeface="Arial" panose="020B0604020202020204" pitchFamily="34" charset="0"/>
                <a:hlinkClick r:id="rId12" tooltip="Životní prostředí"/>
              </a:rPr>
              <a:t>prostředí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Rostliny"/>
              </a:rPr>
              <a:t>rostlinám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Živočichové"/>
              </a:rPr>
              <a:t>živočichům</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5" tooltip="Člověk"/>
              </a:rPr>
              <a:t>člověku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předmětem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studia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6" tooltip="Pedologie"/>
              </a:rPr>
              <a:t>pedologie</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31FB4D9-C1B4-41CD-859A-D8FA648D49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742B27A-71D4-4AF6-BC3A-8A660D125FD5}" type="slidenum">
              <a:rPr lang="hu-HU" altLang="cs-CZ">
                <a:latin typeface="Times New Roman" panose="02020603050405020304" pitchFamily="18" charset="0"/>
              </a:rPr>
              <a:pPr>
                <a:spcBef>
                  <a:spcPct val="0"/>
                </a:spcBef>
              </a:pPr>
              <a:t>3</a:t>
            </a:fld>
            <a:endParaRPr lang="hu-HU" altLang="cs-CZ">
              <a:latin typeface="Times New Roman" panose="02020603050405020304" pitchFamily="18" charset="0"/>
            </a:endParaRPr>
          </a:p>
        </p:txBody>
      </p:sp>
      <p:sp>
        <p:nvSpPr>
          <p:cNvPr id="10243" name="Rectangle 2">
            <a:extLst>
              <a:ext uri="{FF2B5EF4-FFF2-40B4-BE49-F238E27FC236}">
                <a16:creationId xmlns:a16="http://schemas.microsoft.com/office/drawing/2014/main" id="{333CA527-D3D6-41DC-8219-250EADFD67A7}"/>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78FB051-1B29-4F61-8BFA-D10C0D9D34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07BB18F3-7068-4A81-B0BA-A6BA5E36D8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ABB0092-6FBA-4633-90A6-EAD3F627520C}" type="slidenum">
              <a:rPr lang="hu-HU" altLang="cs-CZ">
                <a:latin typeface="Times New Roman" panose="02020603050405020304" pitchFamily="18" charset="0"/>
              </a:rPr>
              <a:pPr>
                <a:spcBef>
                  <a:spcPct val="0"/>
                </a:spcBef>
              </a:pPr>
              <a:t>30</a:t>
            </a:fld>
            <a:endParaRPr lang="hu-HU" altLang="cs-CZ">
              <a:latin typeface="Times New Roman" panose="02020603050405020304" pitchFamily="18" charset="0"/>
            </a:endParaRPr>
          </a:p>
        </p:txBody>
      </p:sp>
      <p:sp>
        <p:nvSpPr>
          <p:cNvPr id="67587" name="Rectangle 2">
            <a:extLst>
              <a:ext uri="{FF2B5EF4-FFF2-40B4-BE49-F238E27FC236}">
                <a16:creationId xmlns:a16="http://schemas.microsoft.com/office/drawing/2014/main" id="{5B7E8C39-27A2-4562-AC6A-17C297A48FD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6119AEC3-9AC7-46D2-8FC3-92498E011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202122"/>
                </a:solidFill>
                <a:effectLst/>
                <a:latin typeface="Arial" panose="020B0604020202020204" pitchFamily="34" charset="0"/>
              </a:rPr>
              <a:t>Z </a:t>
            </a:r>
            <a:r>
              <a:rPr lang="en-US" b="0" i="0" dirty="0" err="1">
                <a:solidFill>
                  <a:srgbClr val="202122"/>
                </a:solidFill>
                <a:effectLst/>
                <a:latin typeface="Arial" panose="020B0604020202020204" pitchFamily="34" charset="0"/>
              </a:rPr>
              <a:t>pohledu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geografie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potažmo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celá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pedosféra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Krajinná sféra"/>
              </a:rPr>
              <a:t>krajinné</a:t>
            </a:r>
            <a:r>
              <a:rPr lang="en-US" b="0" i="0" u="none" strike="noStrike" dirty="0">
                <a:solidFill>
                  <a:srgbClr val="0B0080"/>
                </a:solidFill>
                <a:effectLst/>
                <a:latin typeface="Arial" panose="020B0604020202020204" pitchFamily="34" charset="0"/>
                <a:hlinkClick r:id="rId3" tooltip="Krajinná sféra"/>
              </a:rPr>
              <a:t> </a:t>
            </a:r>
            <a:r>
              <a:rPr lang="en-US" b="0" i="0" u="none" strike="noStrike" dirty="0" err="1">
                <a:solidFill>
                  <a:srgbClr val="0B0080"/>
                </a:solidFill>
                <a:effectLst/>
                <a:latin typeface="Arial" panose="020B0604020202020204" pitchFamily="34" charset="0"/>
                <a:hlinkClick r:id="rId3" tooltip="Krajinná sféra"/>
              </a:rPr>
              <a:t>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intenzita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vzájemných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vztahů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dílčími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krajinnými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sférami</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největší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stýkají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dokonce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částečně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prolínají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tloušťky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až</a:t>
            </a:r>
            <a:r>
              <a:rPr lang="en-US" b="0" i="0" dirty="0">
                <a:solidFill>
                  <a:srgbClr val="202122"/>
                </a:solidFill>
                <a:effectLst/>
                <a:latin typeface="Arial" panose="020B0604020202020204" pitchFamily="34" charset="0"/>
              </a:rPr>
              <a:t> 4 </a:t>
            </a:r>
            <a:r>
              <a:rPr lang="en-US" b="0" i="0" dirty="0" err="1">
                <a:solidFill>
                  <a:srgbClr val="202122"/>
                </a:solidFill>
                <a:effectLst/>
                <a:latin typeface="Arial" panose="020B0604020202020204" pitchFamily="34" charset="0"/>
              </a:rPr>
              <a:t>metrů</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Každá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Regolit"/>
              </a:rPr>
              <a:t>regolitu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Voda"/>
              </a:rPr>
              <a:t>vody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zduch"/>
              </a:rPr>
              <a:t>vzduchu</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Organická látka"/>
              </a:rPr>
              <a:t>organické</a:t>
            </a:r>
            <a:r>
              <a:rPr lang="en-US" b="0" i="0" u="none" strike="noStrike" dirty="0">
                <a:solidFill>
                  <a:srgbClr val="0B0080"/>
                </a:solidFill>
                <a:effectLst/>
                <a:latin typeface="Arial" panose="020B0604020202020204" pitchFamily="34" charset="0"/>
                <a:hlinkClick r:id="rId7" tooltip="Organická látka"/>
              </a:rPr>
              <a:t> </a:t>
            </a:r>
            <a:r>
              <a:rPr lang="en-US" b="0" i="0" u="none" strike="noStrike" dirty="0" err="1">
                <a:solidFill>
                  <a:srgbClr val="0B0080"/>
                </a:solidFill>
                <a:effectLst/>
                <a:latin typeface="Arial" panose="020B0604020202020204" pitchFamily="34" charset="0"/>
                <a:hlinkClick r:id="rId7" tooltip="Organická látka"/>
              </a:rPr>
              <a:t>hmoty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zastupují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geosféry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Litosféra"/>
              </a:rPr>
              <a:t>litosféru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Atmosféra"/>
              </a:rPr>
              <a:t>atmosféru</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1" tooltip="Biosféra"/>
              </a:rPr>
              <a:t>biosféru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jedna</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těchto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chybí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nejedná</a:t>
            </a:r>
            <a:r>
              <a:rPr lang="en-US" b="0" i="0" dirty="0">
                <a:solidFill>
                  <a:srgbClr val="202122"/>
                </a:solidFill>
                <a:effectLst/>
                <a:latin typeface="Arial" panose="020B0604020202020204" pitchFamily="34" charset="0"/>
              </a:rPr>
              <a:t> se o </a:t>
            </a:r>
            <a:r>
              <a:rPr lang="en-US" b="0" i="0" dirty="0" err="1">
                <a:solidFill>
                  <a:srgbClr val="202122"/>
                </a:solidFill>
                <a:effectLst/>
                <a:latin typeface="Arial" panose="020B0604020202020204" pitchFamily="34" charset="0"/>
              </a:rPr>
              <a:t>půdu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promíšeny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vytvářejí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Heterogenní směs"/>
              </a:rPr>
              <a:t>heterogenní</a:t>
            </a:r>
            <a:r>
              <a:rPr lang="en-US" b="0" i="0" u="none" strike="noStrike" dirty="0">
                <a:solidFill>
                  <a:srgbClr val="0B0080"/>
                </a:solidFill>
                <a:effectLst/>
                <a:latin typeface="Arial" panose="020B0604020202020204" pitchFamily="34" charset="0"/>
                <a:hlinkClick r:id="rId12" tooltip="Heterogenní směs"/>
              </a:rPr>
              <a:t> </a:t>
            </a:r>
            <a:r>
              <a:rPr lang="en-US" b="0" i="0" u="none" strike="noStrike" dirty="0" err="1">
                <a:solidFill>
                  <a:srgbClr val="0B0080"/>
                </a:solidFill>
                <a:effectLst/>
                <a:latin typeface="Arial" panose="020B0604020202020204" pitchFamily="34" charset="0"/>
                <a:hlinkClick r:id="rId12" tooltip="Heterogenní směs"/>
              </a:rPr>
              <a:t>polydisperzní</a:t>
            </a:r>
            <a:r>
              <a:rPr lang="en-US" b="0" i="0" u="none" strike="noStrike" dirty="0">
                <a:solidFill>
                  <a:srgbClr val="0B0080"/>
                </a:solidFill>
                <a:effectLst/>
                <a:latin typeface="Arial" panose="020B0604020202020204" pitchFamily="34" charset="0"/>
                <a:hlinkClick r:id="rId12" tooltip="Heterogenní směs"/>
              </a:rPr>
              <a:t> </a:t>
            </a:r>
            <a:r>
              <a:rPr lang="en-US" b="0" i="0" u="none" strike="noStrike" dirty="0" err="1">
                <a:solidFill>
                  <a:srgbClr val="0B0080"/>
                </a:solidFill>
                <a:effectLst/>
                <a:latin typeface="Arial" panose="020B0604020202020204" pitchFamily="34" charset="0"/>
                <a:hlinkClick r:id="rId12" tooltip="Heterogenní směs"/>
              </a:rPr>
              <a:t>systém</a:t>
            </a:r>
            <a:r>
              <a:rPr lang="en-US" b="0" i="0" dirty="0">
                <a:solidFill>
                  <a:srgbClr val="202122"/>
                </a:solidFill>
                <a:effectLst/>
                <a:latin typeface="Arial" panose="020B0604020202020204" pitchFamily="34" charset="0"/>
              </a:rPr>
              <a:t>.</a:t>
            </a:r>
          </a:p>
          <a:p>
            <a:br>
              <a:rPr lang="en-US" dirty="0"/>
            </a:br>
            <a:endParaRPr lang="cs-CZ" altLang="cs-CZ"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9EE29F4-E99D-418C-B586-864292788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993D68B-4F62-4E2C-AD21-A45D642D6E41}" type="slidenum">
              <a:rPr lang="hu-HU" altLang="cs-CZ">
                <a:latin typeface="Times New Roman" panose="02020603050405020304" pitchFamily="18" charset="0"/>
              </a:rPr>
              <a:pPr>
                <a:spcBef>
                  <a:spcPct val="0"/>
                </a:spcBef>
              </a:pPr>
              <a:t>31</a:t>
            </a:fld>
            <a:endParaRPr lang="hu-HU" altLang="cs-CZ">
              <a:latin typeface="Times New Roman" panose="02020603050405020304" pitchFamily="18" charset="0"/>
            </a:endParaRPr>
          </a:p>
        </p:txBody>
      </p:sp>
      <p:sp>
        <p:nvSpPr>
          <p:cNvPr id="69635" name="Rectangle 2">
            <a:extLst>
              <a:ext uri="{FF2B5EF4-FFF2-40B4-BE49-F238E27FC236}">
                <a16:creationId xmlns:a16="http://schemas.microsoft.com/office/drawing/2014/main" id="{D09320BF-DB2E-41BA-B6EA-58B31874F795}"/>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7031921-5E75-458A-B5A8-0B7C9AA845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670E3F1-CD27-44A5-8F2B-56B3E3D2BC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A4D5C50-2D26-4011-84B0-731D3EC45A5E}" type="slidenum">
              <a:rPr lang="hu-HU" altLang="cs-CZ">
                <a:latin typeface="Times New Roman" panose="02020603050405020304" pitchFamily="18" charset="0"/>
              </a:rPr>
              <a:pPr>
                <a:spcBef>
                  <a:spcPct val="0"/>
                </a:spcBef>
              </a:pPr>
              <a:t>32</a:t>
            </a:fld>
            <a:endParaRPr lang="hu-HU" altLang="cs-CZ">
              <a:latin typeface="Times New Roman" panose="02020603050405020304" pitchFamily="18" charset="0"/>
            </a:endParaRPr>
          </a:p>
        </p:txBody>
      </p:sp>
      <p:sp>
        <p:nvSpPr>
          <p:cNvPr id="71683" name="Rectangle 2">
            <a:extLst>
              <a:ext uri="{FF2B5EF4-FFF2-40B4-BE49-F238E27FC236}">
                <a16:creationId xmlns:a16="http://schemas.microsoft.com/office/drawing/2014/main" id="{4ADE4AE9-6323-4274-9DA5-910C1B1D9047}"/>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9ACBB7AD-65C6-4D0E-A792-6CC79E0FB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vlastnosti</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zahrnují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složení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fyzikálně</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procesy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probíhající</a:t>
            </a:r>
            <a:r>
              <a:rPr lang="en-US" b="0" i="0" dirty="0">
                <a:solidFill>
                  <a:srgbClr val="0E0E0E"/>
                </a:solidFill>
                <a:effectLst/>
                <a:latin typeface="Verdana" panose="020B0604030504040204" pitchFamily="34" charset="0"/>
              </a:rPr>
              <a:t> v </a:t>
            </a:r>
            <a:r>
              <a:rPr lang="en-US" b="0" i="0" dirty="0" err="1">
                <a:solidFill>
                  <a:srgbClr val="0E0E0E"/>
                </a:solidFill>
                <a:effectLst/>
                <a:latin typeface="Verdana" panose="020B0604030504040204" pitchFamily="34" charset="0"/>
              </a:rPr>
              <a:t>půdě</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Složky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půdy</a:t>
            </a:r>
            <a:r>
              <a:rPr lang="en-US" b="0" i="0" dirty="0">
                <a:solidFill>
                  <a:srgbClr val="0E0E0E"/>
                </a:solidFill>
                <a:effectLst/>
                <a:latin typeface="Verdana" panose="020B0604030504040204" pitchFamily="34" charset="0"/>
              </a:rPr>
              <a:t> se z </a:t>
            </a:r>
            <a:r>
              <a:rPr lang="en-US" b="0" i="0" dirty="0" err="1">
                <a:solidFill>
                  <a:srgbClr val="0E0E0E"/>
                </a:solidFill>
                <a:effectLst/>
                <a:latin typeface="Verdana" panose="020B0604030504040204" pitchFamily="34" charset="0"/>
              </a:rPr>
              <a:t>pohledu</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chemického</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dělí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na</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minerální</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organické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látky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Zdrojem</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minerálních</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látek</a:t>
            </a:r>
            <a:r>
              <a:rPr lang="en-US" b="0" i="0" dirty="0">
                <a:solidFill>
                  <a:srgbClr val="0E0E0E"/>
                </a:solidFill>
                <a:effectLst/>
                <a:latin typeface="Verdana" panose="020B0604030504040204" pitchFamily="34" charset="0"/>
              </a:rPr>
              <a:t> je </a:t>
            </a:r>
            <a:r>
              <a:rPr lang="en-US" b="0" i="0" dirty="0" err="1">
                <a:solidFill>
                  <a:srgbClr val="0E0E0E"/>
                </a:solidFill>
                <a:effectLst/>
                <a:latin typeface="Verdana" panose="020B0604030504040204" pitchFamily="34" charset="0"/>
              </a:rPr>
              <a:t>horní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část</a:t>
            </a:r>
            <a:r>
              <a:rPr lang="en-US" b="0" i="0" dirty="0">
                <a:solidFill>
                  <a:srgbClr val="0E0E0E"/>
                </a:solidFill>
                <a:effectLst/>
                <a:latin typeface="Verdana" panose="020B0604030504040204" pitchFamily="34" charset="0"/>
              </a:rPr>
              <a:t> </a:t>
            </a:r>
            <a:r>
              <a:rPr lang="en-US" b="1" i="0" u="none" strike="noStrike" dirty="0" err="1">
                <a:solidFill>
                  <a:srgbClr val="926B03"/>
                </a:solidFill>
                <a:effectLst/>
                <a:latin typeface="Verdana" panose="020B0604030504040204" pitchFamily="34" charset="0"/>
                <a:hlinkClick r:id="rId3"/>
              </a:rPr>
              <a:t>litosféry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která</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podléhá</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zvětrávání</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ve</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které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pomocí</a:t>
            </a:r>
            <a:r>
              <a:rPr lang="en-US" b="0" i="0" dirty="0">
                <a:solidFill>
                  <a:srgbClr val="0E0E0E"/>
                </a:solidFill>
                <a:effectLst/>
                <a:latin typeface="Verdana" panose="020B0604030504040204" pitchFamily="34" charset="0"/>
              </a:rPr>
              <a:t> </a:t>
            </a:r>
            <a:r>
              <a:rPr lang="en-US" b="1" i="0" u="sng" dirty="0" err="1">
                <a:solidFill>
                  <a:srgbClr val="926B03"/>
                </a:solidFill>
                <a:effectLst/>
                <a:latin typeface="Verdana" panose="020B0604030504040204" pitchFamily="34" charset="0"/>
                <a:hlinkClick r:id="rId4"/>
              </a:rPr>
              <a:t>půdotvorných</a:t>
            </a:r>
            <a:r>
              <a:rPr lang="en-US" b="1" i="0" u="sng" dirty="0">
                <a:solidFill>
                  <a:srgbClr val="926B03"/>
                </a:solidFill>
                <a:effectLst/>
                <a:latin typeface="Verdana" panose="020B0604030504040204" pitchFamily="34" charset="0"/>
                <a:hlinkClick r:id="rId4"/>
              </a:rPr>
              <a:t> </a:t>
            </a:r>
            <a:r>
              <a:rPr lang="en-US" b="1" i="0" u="sng" dirty="0" err="1">
                <a:solidFill>
                  <a:srgbClr val="926B03"/>
                </a:solidFill>
                <a:effectLst/>
                <a:latin typeface="Verdana" panose="020B0604030504040204" pitchFamily="34" charset="0"/>
                <a:hlinkClick r:id="rId4"/>
              </a:rPr>
              <a:t>procesů</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vzniká</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půda</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Organickou</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složku</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tvoří</a:t>
            </a:r>
            <a:r>
              <a:rPr lang="en-US" b="0" i="0" dirty="0">
                <a:solidFill>
                  <a:srgbClr val="0E0E0E"/>
                </a:solidFill>
                <a:effectLst/>
                <a:latin typeface="Verdana" panose="020B0604030504040204" pitchFamily="34" charset="0"/>
              </a:rPr>
              <a:t> </a:t>
            </a:r>
            <a:r>
              <a:rPr lang="en-US" b="1" i="0" u="sng" dirty="0" err="1">
                <a:solidFill>
                  <a:srgbClr val="926B03"/>
                </a:solidFill>
                <a:effectLst/>
                <a:latin typeface="Verdana" panose="020B0604030504040204" pitchFamily="34" charset="0"/>
                <a:hlinkClick r:id="rId5"/>
              </a:rPr>
              <a:t>půdní</a:t>
            </a:r>
            <a:r>
              <a:rPr lang="en-US" b="1" i="0" u="sng" dirty="0">
                <a:solidFill>
                  <a:srgbClr val="926B03"/>
                </a:solidFill>
                <a:effectLst/>
                <a:latin typeface="Verdana" panose="020B0604030504040204" pitchFamily="34" charset="0"/>
                <a:hlinkClick r:id="rId5"/>
              </a:rPr>
              <a:t> </a:t>
            </a:r>
            <a:r>
              <a:rPr lang="en-US" b="1" i="0" u="sng" dirty="0" err="1">
                <a:solidFill>
                  <a:srgbClr val="926B03"/>
                </a:solidFill>
                <a:effectLst/>
                <a:latin typeface="Verdana" panose="020B0604030504040204" pitchFamily="34" charset="0"/>
                <a:hlinkClick r:id="rId5"/>
              </a:rPr>
              <a:t>organismy</a:t>
            </a:r>
            <a:r>
              <a:rPr lang="en-US" b="1" i="0" u="sng" dirty="0">
                <a:solidFill>
                  <a:srgbClr val="926B03"/>
                </a:solidFill>
                <a:effectLst/>
                <a:latin typeface="Verdana" panose="020B0604030504040204" pitchFamily="34" charset="0"/>
                <a:hlinkClick r:id="rId5"/>
              </a:rPr>
              <a:t> (</a:t>
            </a:r>
            <a:r>
              <a:rPr lang="en-US" b="1" i="0" u="sng" dirty="0" err="1">
                <a:solidFill>
                  <a:srgbClr val="926B03"/>
                </a:solidFill>
                <a:effectLst/>
                <a:latin typeface="Verdana" panose="020B0604030504040204" pitchFamily="34" charset="0"/>
                <a:hlinkClick r:id="rId5"/>
              </a:rPr>
              <a:t>edafon</a:t>
            </a:r>
            <a:r>
              <a:rPr lang="en-US" b="1" i="0" u="sng" dirty="0">
                <a:solidFill>
                  <a:srgbClr val="926B03"/>
                </a:solidFill>
                <a:effectLst/>
                <a:latin typeface="Verdana" panose="020B0604030504040204" pitchFamily="34" charset="0"/>
                <a:hlinkClick r:id="rId5"/>
              </a:rPr>
              <a:t>)</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Mezi</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základní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vlastnosti</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patří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obsah</a:t>
            </a:r>
            <a:r>
              <a:rPr lang="en-US" b="0" i="0" dirty="0">
                <a:solidFill>
                  <a:srgbClr val="0E0E0E"/>
                </a:solidFill>
                <a:effectLst/>
                <a:latin typeface="Verdana" panose="020B0604030504040204" pitchFamily="34" charset="0"/>
              </a:rPr>
              <a:t> </a:t>
            </a:r>
            <a:r>
              <a:rPr lang="en-US" b="1" i="0" u="none" strike="noStrike" dirty="0" err="1">
                <a:solidFill>
                  <a:srgbClr val="926B03"/>
                </a:solidFill>
                <a:effectLst/>
                <a:latin typeface="Verdana" panose="020B0604030504040204" pitchFamily="34" charset="0"/>
                <a:hlinkClick r:id="rId6"/>
              </a:rPr>
              <a:t>humusu</a:t>
            </a:r>
            <a:r>
              <a:rPr lang="en-US" b="0" i="0" dirty="0">
                <a:solidFill>
                  <a:srgbClr val="0E0E0E"/>
                </a:solidFill>
                <a:effectLst/>
                <a:latin typeface="Verdana" panose="020B0604030504040204" pitchFamily="34" charset="0"/>
              </a:rPr>
              <a:t>, </a:t>
            </a:r>
            <a:r>
              <a:rPr lang="en-US" b="1" i="0" u="sng" dirty="0" err="1">
                <a:solidFill>
                  <a:srgbClr val="926B03"/>
                </a:solidFill>
                <a:effectLst/>
                <a:latin typeface="Verdana" panose="020B0604030504040204" pitchFamily="34" charset="0"/>
                <a:hlinkClick r:id="rId7"/>
              </a:rPr>
              <a:t>půdní</a:t>
            </a:r>
            <a:r>
              <a:rPr lang="en-US" b="1" i="0" u="sng" dirty="0">
                <a:solidFill>
                  <a:srgbClr val="926B03"/>
                </a:solidFill>
                <a:effectLst/>
                <a:latin typeface="Verdana" panose="020B0604030504040204" pitchFamily="34" charset="0"/>
                <a:hlinkClick r:id="rId7"/>
              </a:rPr>
              <a:t> </a:t>
            </a:r>
            <a:r>
              <a:rPr lang="en-US" b="1" i="0" u="sng" dirty="0" err="1">
                <a:solidFill>
                  <a:srgbClr val="926B03"/>
                </a:solidFill>
                <a:effectLst/>
                <a:latin typeface="Verdana" panose="020B0604030504040204" pitchFamily="34" charset="0"/>
                <a:hlinkClick r:id="rId7"/>
              </a:rPr>
              <a:t>reakce</a:t>
            </a:r>
            <a:r>
              <a:rPr lang="en-US" b="0" i="0" dirty="0">
                <a:solidFill>
                  <a:srgbClr val="0E0E0E"/>
                </a:solidFill>
                <a:effectLst/>
                <a:latin typeface="Verdana" panose="020B0604030504040204" pitchFamily="34" charset="0"/>
              </a:rPr>
              <a:t> a </a:t>
            </a:r>
            <a:r>
              <a:rPr lang="en-US" b="1" i="0" u="sng" dirty="0" err="1">
                <a:solidFill>
                  <a:srgbClr val="926B03"/>
                </a:solidFill>
                <a:effectLst/>
                <a:latin typeface="Verdana" panose="020B0604030504040204" pitchFamily="34" charset="0"/>
                <a:hlinkClick r:id="rId8"/>
              </a:rPr>
              <a:t>obsah</a:t>
            </a:r>
            <a:r>
              <a:rPr lang="en-US" b="1" i="0" u="sng" dirty="0">
                <a:solidFill>
                  <a:srgbClr val="926B03"/>
                </a:solidFill>
                <a:effectLst/>
                <a:latin typeface="Verdana" panose="020B0604030504040204" pitchFamily="34" charset="0"/>
                <a:hlinkClick r:id="rId8"/>
              </a:rPr>
              <a:t> </a:t>
            </a:r>
            <a:r>
              <a:rPr lang="en-US" b="1" i="0" u="sng" dirty="0" err="1">
                <a:solidFill>
                  <a:srgbClr val="926B03"/>
                </a:solidFill>
                <a:effectLst/>
                <a:latin typeface="Verdana" panose="020B0604030504040204" pitchFamily="34" charset="0"/>
                <a:hlinkClick r:id="rId8"/>
              </a:rPr>
              <a:t>prvků</a:t>
            </a:r>
            <a:r>
              <a:rPr lang="en-US" b="1" i="0" u="sng" dirty="0">
                <a:solidFill>
                  <a:srgbClr val="926B03"/>
                </a:solidFill>
                <a:effectLst/>
                <a:latin typeface="Verdana" panose="020B0604030504040204" pitchFamily="34" charset="0"/>
                <a:hlinkClick r:id="rId8"/>
              </a:rPr>
              <a:t> v </a:t>
            </a:r>
            <a:r>
              <a:rPr lang="en-US" b="1" i="0" u="sng" dirty="0" err="1">
                <a:solidFill>
                  <a:srgbClr val="926B03"/>
                </a:solidFill>
                <a:effectLst/>
                <a:latin typeface="Verdana" panose="020B0604030504040204" pitchFamily="34" charset="0"/>
                <a:hlinkClick r:id="rId8"/>
              </a:rPr>
              <a:t>půdě</a:t>
            </a:r>
            <a:r>
              <a:rPr lang="en-US" b="0" i="0" dirty="0">
                <a:solidFill>
                  <a:srgbClr val="0E0E0E"/>
                </a:solidFill>
                <a:effectLst/>
                <a:latin typeface="Verdana" panose="020B0604030504040204" pitchFamily="34" charset="0"/>
              </a:rPr>
              <a:t>.</a:t>
            </a:r>
            <a:endParaRPr lang="cs-CZ" altLang="cs-CZ"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E98AFC8-CAFA-4DB1-AA50-34A57020EA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BD9F974-D199-4BEF-94D3-356ABFB5D718}" type="slidenum">
              <a:rPr lang="hu-HU" altLang="cs-CZ">
                <a:latin typeface="Times New Roman" panose="02020603050405020304" pitchFamily="18" charset="0"/>
              </a:rPr>
              <a:pPr>
                <a:spcBef>
                  <a:spcPct val="0"/>
                </a:spcBef>
              </a:pPr>
              <a:t>33</a:t>
            </a:fld>
            <a:endParaRPr lang="hu-HU" altLang="cs-CZ">
              <a:latin typeface="Times New Roman" panose="02020603050405020304" pitchFamily="18" charset="0"/>
            </a:endParaRPr>
          </a:p>
        </p:txBody>
      </p:sp>
      <p:sp>
        <p:nvSpPr>
          <p:cNvPr id="73731" name="Rectangle 2">
            <a:extLst>
              <a:ext uri="{FF2B5EF4-FFF2-40B4-BE49-F238E27FC236}">
                <a16:creationId xmlns:a16="http://schemas.microsoft.com/office/drawing/2014/main" id="{901661CD-D7DE-4564-8D55-87252D50540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03EB0CC-C5B1-48F3-941D-B91A6C13DB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způsobena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Gravitace"/>
              </a:rPr>
              <a:t>gravitací</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přispění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intenzita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Srážky"/>
              </a:rPr>
              <a:t>srážek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struktura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Půda"/>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sklon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hustota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pokryvu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způsob</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využívání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úměrná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proudící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hmotě</a:t>
            </a:r>
            <a:r>
              <a:rPr lang="en-US" b="0" i="0" dirty="0">
                <a:solidFill>
                  <a:srgbClr val="202122"/>
                </a:solidFill>
                <a:effectLst/>
                <a:latin typeface="Arial" panose="020B0604020202020204" pitchFamily="34" charset="0"/>
              </a:rPr>
              <a:t> m a </a:t>
            </a:r>
            <a:r>
              <a:rPr lang="en-US" b="0" i="0" dirty="0" err="1">
                <a:solidFill>
                  <a:srgbClr val="202122"/>
                </a:solidFill>
                <a:effectLst/>
                <a:latin typeface="Arial" panose="020B0604020202020204" pitchFamily="34" charset="0"/>
              </a:rPr>
              <a:t>rychlosti</a:t>
            </a:r>
            <a:r>
              <a:rPr lang="en-US" b="0" i="0" dirty="0">
                <a:solidFill>
                  <a:srgbClr val="202122"/>
                </a:solidFill>
                <a:effectLst/>
                <a:latin typeface="Arial" panose="020B0604020202020204" pitchFamily="34" charset="0"/>
              </a:rPr>
              <a:t> v (m · v²/2). </a:t>
            </a:r>
            <a:r>
              <a:rPr lang="en-US" b="0" i="0" dirty="0" err="1">
                <a:solidFill>
                  <a:srgbClr val="202122"/>
                </a:solidFill>
                <a:effectLst/>
                <a:latin typeface="Arial" panose="020B0604020202020204" pitchFamily="34" charset="0"/>
              </a:rPr>
              <a:t>Rychlost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mocnost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materiálu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přemístěného</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časové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období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Podstatnou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překážkou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tvrdost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erodované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Hornina"/>
              </a:rPr>
              <a:t>horniny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měkčích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horninách</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rozměrnější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o </a:t>
            </a:r>
            <a:r>
              <a:rPr lang="en-US" b="0" i="0" u="none" strike="noStrike" dirty="0" err="1">
                <a:solidFill>
                  <a:srgbClr val="0B0080"/>
                </a:solidFill>
                <a:effectLst/>
                <a:latin typeface="Arial" panose="020B0604020202020204" pitchFamily="34" charset="0"/>
                <a:hlinkClick r:id="rId7" tooltip="Výběr"/>
              </a:rPr>
              <a:t>selektivní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činnost</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Důležitým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8" tooltip="Déšť"/>
              </a:rPr>
              <a:t>déšť</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intenzita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závislá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spolupůsobení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pokryv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zabraňuje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stupni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naopak</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Les"/>
              </a:rPr>
              <a:t>odlesněné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vypasené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podlehnou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rychleji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Jíl"/>
              </a:rPr>
              <a:t>jílovitých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Minerál"/>
              </a:rPr>
              <a:t>minerálů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přijímají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méně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volnějším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méně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narušovány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zvyšuje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spásání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travin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činitelem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současnosti</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činnost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nekontrolovaná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Těžba dřeva"/>
              </a:rPr>
              <a:t>těžba</a:t>
            </a:r>
            <a:r>
              <a:rPr lang="en-US" b="0" i="0" u="none" strike="noStrike" dirty="0">
                <a:solidFill>
                  <a:srgbClr val="0B0080"/>
                </a:solidFill>
                <a:effectLst/>
                <a:latin typeface="Arial" panose="020B0604020202020204" pitchFamily="34" charset="0"/>
                <a:hlinkClick r:id="rId12" tooltip="Těžba dřeva"/>
              </a:rPr>
              <a:t> </a:t>
            </a:r>
            <a:r>
              <a:rPr lang="en-US" b="0" i="0" u="none" strike="noStrike" dirty="0" err="1">
                <a:solidFill>
                  <a:srgbClr val="0B0080"/>
                </a:solidFill>
                <a:effectLst/>
                <a:latin typeface="Arial" panose="020B0604020202020204" pitchFamily="34" charset="0"/>
                <a:hlinkClick r:id="rId12" tooltip="Těžba dřeva"/>
              </a:rPr>
              <a:t>dřeva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obydlí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komunikací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stavba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Silnice"/>
              </a:rPr>
              <a:t>silnic</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4" tooltip="Železnice"/>
              </a:rPr>
              <a:t>železničních</a:t>
            </a:r>
            <a:r>
              <a:rPr lang="en-US" b="0" i="0" u="none" strike="noStrike" dirty="0">
                <a:solidFill>
                  <a:srgbClr val="0B0080"/>
                </a:solidFill>
                <a:effectLst/>
                <a:latin typeface="Arial" panose="020B0604020202020204" pitchFamily="34" charset="0"/>
                <a:hlinkClick r:id="rId14" tooltip="Železnice"/>
              </a:rPr>
              <a:t> </a:t>
            </a:r>
            <a:r>
              <a:rPr lang="en-US" b="0" i="0" u="none" strike="noStrike" dirty="0" err="1">
                <a:solidFill>
                  <a:srgbClr val="0B0080"/>
                </a:solidFill>
                <a:effectLst/>
                <a:latin typeface="Arial" panose="020B0604020202020204" pitchFamily="34" charset="0"/>
                <a:hlinkClick r:id="rId14" tooltip="Železnice"/>
              </a:rPr>
              <a:t>tratí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narušuje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přirozenou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Říční síť"/>
              </a:rPr>
              <a:t>říční</a:t>
            </a:r>
            <a:r>
              <a:rPr lang="en-US" b="0" i="0" u="none" strike="noStrike" dirty="0">
                <a:solidFill>
                  <a:srgbClr val="0B0080"/>
                </a:solidFill>
                <a:effectLst/>
                <a:latin typeface="Arial" panose="020B0604020202020204" pitchFamily="34" charset="0"/>
                <a:hlinkClick r:id="rId15" tooltip="Říční síť"/>
              </a:rPr>
              <a:t> </a:t>
            </a:r>
            <a:r>
              <a:rPr lang="en-US" b="0" i="0" u="none" strike="noStrike" dirty="0" err="1">
                <a:solidFill>
                  <a:srgbClr val="0B0080"/>
                </a:solidFill>
                <a:effectLst/>
                <a:latin typeface="Arial" panose="020B0604020202020204" pitchFamily="34" charset="0"/>
                <a:hlinkClick r:id="rId15" tooltip="Říční síť"/>
              </a:rPr>
              <a:t>síť</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stékající</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vozovce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dostává</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míst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kam</a:t>
            </a:r>
            <a:r>
              <a:rPr lang="en-US" b="0" i="0" dirty="0">
                <a:solidFill>
                  <a:srgbClr val="202122"/>
                </a:solidFill>
                <a:effectLst/>
                <a:latin typeface="Arial" panose="020B0604020202020204" pitchFamily="34" charset="0"/>
              </a:rPr>
              <a:t> by </a:t>
            </a:r>
            <a:r>
              <a:rPr lang="en-US" b="0" i="0" dirty="0" err="1">
                <a:solidFill>
                  <a:srgbClr val="202122"/>
                </a:solidFill>
                <a:effectLst/>
                <a:latin typeface="Arial" panose="020B0604020202020204" pitchFamily="34" charset="0"/>
              </a:rPr>
              <a:t>jinak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neproudila</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přispívá</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97E90FC-AFD2-47B4-A54A-BB88C06FF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F2D1564-69EE-40A3-A506-06AF46A76655}" type="slidenum">
              <a:rPr lang="hu-HU" altLang="cs-CZ">
                <a:latin typeface="Times New Roman" panose="02020603050405020304" pitchFamily="18" charset="0"/>
              </a:rPr>
              <a:pPr>
                <a:spcBef>
                  <a:spcPct val="0"/>
                </a:spcBef>
              </a:pPr>
              <a:t>34</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E8A8787A-E773-41BC-A15F-02E6A61D41D2}"/>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B30D7F23-95D1-4B6D-AD1D-6016E0664D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obecné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označení</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ucelenou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Biosféra"/>
              </a:rPr>
              <a:t>biosféry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Příkladem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listnatého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Les"/>
              </a:rPr>
              <a:t>lesa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vlhké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nekosené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Louka"/>
              </a:rPr>
              <a:t>louky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Protože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jednoznačně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specifikováno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prostorovou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velikost</a:t>
            </a:r>
            <a:r>
              <a:rPr lang="en-US" b="0" i="0" dirty="0">
                <a:solidFill>
                  <a:srgbClr val="202122"/>
                </a:solidFill>
                <a:effectLst/>
                <a:latin typeface="Arial" panose="020B0604020202020204" pitchFamily="34" charset="0"/>
              </a:rPr>
              <a:t> by </a:t>
            </a:r>
            <a:r>
              <a:rPr lang="en-US" b="0" i="0" dirty="0" err="1">
                <a:solidFill>
                  <a:srgbClr val="202122"/>
                </a:solidFill>
                <a:effectLst/>
                <a:latin typeface="Arial" panose="020B0604020202020204" pitchFamily="34" charset="0"/>
              </a:rPr>
              <a:t>měl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považovat</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extrémním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případě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celou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Biosféra"/>
              </a:rPr>
              <a:t>biosféru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naopak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třeba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trávicí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přežvýkavce</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výskytem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akterie"/>
              </a:rPr>
              <a:t>bakterií</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Nálevníci"/>
              </a:rPr>
              <a:t>nálevníků</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Český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zákon</a:t>
            </a:r>
            <a:r>
              <a:rPr lang="en-US" b="0" i="0" dirty="0">
                <a:solidFill>
                  <a:srgbClr val="202122"/>
                </a:solidFill>
                <a:effectLst/>
                <a:latin typeface="Arial" panose="020B0604020202020204" pitchFamily="34" charset="0"/>
              </a:rPr>
              <a:t> o </a:t>
            </a:r>
            <a:r>
              <a:rPr lang="en-US" b="0" i="0" dirty="0" err="1">
                <a:solidFill>
                  <a:srgbClr val="202122"/>
                </a:solidFill>
                <a:effectLst/>
                <a:latin typeface="Arial" panose="020B0604020202020204" pitchFamily="34" charset="0"/>
              </a:rPr>
              <a:t>životním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definuje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funkční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neživých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spojeny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výměnou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předáváním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informací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vyvíjejí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určitém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prostoru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čase</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44929A9-FEAD-4236-8E71-D63E649C8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5269FFB-DC63-4670-B93B-D89C103138CB}" type="slidenum">
              <a:rPr lang="hu-HU" altLang="cs-CZ">
                <a:latin typeface="Times New Roman" panose="02020603050405020304" pitchFamily="18" charset="0"/>
              </a:rPr>
              <a:pPr>
                <a:spcBef>
                  <a:spcPct val="0"/>
                </a:spcBef>
              </a:pPr>
              <a:t>35</a:t>
            </a:fld>
            <a:endParaRPr lang="hu-HU" altLang="cs-CZ">
              <a:latin typeface="Times New Roman" panose="02020603050405020304" pitchFamily="18" charset="0"/>
            </a:endParaRPr>
          </a:p>
        </p:txBody>
      </p:sp>
      <p:sp>
        <p:nvSpPr>
          <p:cNvPr id="79875" name="Rectangle 2">
            <a:extLst>
              <a:ext uri="{FF2B5EF4-FFF2-40B4-BE49-F238E27FC236}">
                <a16:creationId xmlns:a16="http://schemas.microsoft.com/office/drawing/2014/main" id="{193425C8-367B-4563-801D-727A171C8385}"/>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6676A5C7-5DBA-418E-BB2A-1CFAFA0184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skládá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samostatných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složky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Organismus"/>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tzv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společenstvo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neboli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Biocenóza"/>
              </a:rPr>
              <a:t>biocenóza</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složky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Biotop"/>
              </a:rPr>
              <a:t>biotopem</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CFFBD6E-9817-4855-898D-9F490A1F38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E046E08-6D2E-4F50-9C86-26295565DC3D}" type="slidenum">
              <a:rPr lang="hu-HU" altLang="cs-CZ">
                <a:latin typeface="Times New Roman" panose="02020603050405020304" pitchFamily="18" charset="0"/>
              </a:rPr>
              <a:pPr>
                <a:spcBef>
                  <a:spcPct val="0"/>
                </a:spcBef>
              </a:pPr>
              <a:t>36</a:t>
            </a:fld>
            <a:endParaRPr lang="hu-HU" altLang="cs-CZ">
              <a:latin typeface="Times New Roman" panose="02020603050405020304" pitchFamily="18" charset="0"/>
            </a:endParaRPr>
          </a:p>
        </p:txBody>
      </p:sp>
      <p:sp>
        <p:nvSpPr>
          <p:cNvPr id="81923" name="Rectangle 2">
            <a:extLst>
              <a:ext uri="{FF2B5EF4-FFF2-40B4-BE49-F238E27FC236}">
                <a16:creationId xmlns:a16="http://schemas.microsoft.com/office/drawing/2014/main" id="{5A091909-85DA-457C-A79A-6CB0BFAF7EA0}"/>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9CCB366-6625-4191-83F1-C0991365F2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202122"/>
                </a:solidFill>
                <a:effectLst/>
                <a:latin typeface="Arial" panose="020B0604020202020204" pitchFamily="34" charset="0"/>
              </a:rPr>
              <a:t>Základní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funkce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tzv</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Biogeochemický cyklus"/>
              </a:rPr>
              <a:t>biogeochemické</a:t>
            </a:r>
            <a:r>
              <a:rPr lang="en-US" b="0" i="0" u="none" strike="noStrike" dirty="0">
                <a:solidFill>
                  <a:srgbClr val="0B0080"/>
                </a:solidFill>
                <a:effectLst/>
                <a:latin typeface="Arial" panose="020B0604020202020204" pitchFamily="34" charset="0"/>
                <a:hlinkClick r:id="rId3" tooltip="Biogeochemický cyklus"/>
              </a:rPr>
              <a:t> </a:t>
            </a:r>
            <a:r>
              <a:rPr lang="en-US" b="0" i="0" u="none" strike="noStrike" dirty="0" err="1">
                <a:solidFill>
                  <a:srgbClr val="0B0080"/>
                </a:solidFill>
                <a:effectLst/>
                <a:latin typeface="Arial" panose="020B0604020202020204" pitchFamily="34" charset="0"/>
                <a:hlinkClick r:id="rId3" tooltip="Biogeochemický cyklus"/>
              </a:rPr>
              <a:t>cykly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tok</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Energie"/>
              </a:rPr>
              <a:t>energie</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7D59C58-9DD7-4F84-AFB2-362411DDCF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A06D012-D645-417D-A22C-6B02BE00C467}" type="slidenum">
              <a:rPr lang="hu-HU" altLang="cs-CZ">
                <a:latin typeface="Times New Roman" panose="02020603050405020304" pitchFamily="18" charset="0"/>
              </a:rPr>
              <a:pPr>
                <a:spcBef>
                  <a:spcPct val="0"/>
                </a:spcBef>
              </a:pPr>
              <a:t>37</a:t>
            </a:fld>
            <a:endParaRPr lang="hu-HU" altLang="cs-CZ">
              <a:latin typeface="Times New Roman" panose="02020603050405020304" pitchFamily="18" charset="0"/>
            </a:endParaRPr>
          </a:p>
        </p:txBody>
      </p:sp>
      <p:sp>
        <p:nvSpPr>
          <p:cNvPr id="83971" name="Rectangle 2">
            <a:extLst>
              <a:ext uri="{FF2B5EF4-FFF2-40B4-BE49-F238E27FC236}">
                <a16:creationId xmlns:a16="http://schemas.microsoft.com/office/drawing/2014/main" id="{D5961E3D-5AF3-4A73-A5E5-023471B3EDD5}"/>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EB727A6D-DCC0-430D-A7BF-3B6A34D2DD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funkční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neživých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spojeny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výměnou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předáváním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informací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vyvíjejí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určitém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prostoru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čase</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48391EC-E8F4-407E-BF4F-EFE4C1A01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5D66A78-0A41-4D82-9F88-FB3811FA1B9D}" type="slidenum">
              <a:rPr lang="hu-HU" altLang="cs-CZ">
                <a:latin typeface="Times New Roman" panose="02020603050405020304" pitchFamily="18" charset="0"/>
              </a:rPr>
              <a:pPr>
                <a:spcBef>
                  <a:spcPct val="0"/>
                </a:spcBef>
              </a:pPr>
              <a:t>38</a:t>
            </a:fld>
            <a:endParaRPr lang="hu-HU" altLang="cs-CZ">
              <a:latin typeface="Times New Roman" panose="02020603050405020304" pitchFamily="18" charset="0"/>
            </a:endParaRPr>
          </a:p>
        </p:txBody>
      </p:sp>
      <p:sp>
        <p:nvSpPr>
          <p:cNvPr id="86019" name="Rectangle 2">
            <a:extLst>
              <a:ext uri="{FF2B5EF4-FFF2-40B4-BE49-F238E27FC236}">
                <a16:creationId xmlns:a16="http://schemas.microsoft.com/office/drawing/2014/main" id="{93E7C664-9819-4392-8BCE-71FED156457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2231E118-1C50-4C9D-96AC-760F8057D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někdy</a:t>
            </a:r>
            <a:r>
              <a:rPr lang="en-US" b="0" i="0" dirty="0">
                <a:solidFill>
                  <a:srgbClr val="202122"/>
                </a:solidFill>
                <a:effectLst/>
                <a:latin typeface="Arial" panose="020B0604020202020204" pitchFamily="34" charset="0"/>
              </a:rPr>
              <a:t> taky </a:t>
            </a:r>
            <a:r>
              <a:rPr lang="en-US" b="1" i="0" dirty="0">
                <a:solidFill>
                  <a:srgbClr val="202122"/>
                </a:solidFill>
                <a:effectLst/>
                <a:latin typeface="Arial" panose="020B0604020202020204" pitchFamily="34" charset="0"/>
              </a:rPr>
              <a:t>habitat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neboli</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stanoviště</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ovlivněné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pozměněné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přírody</a:t>
            </a:r>
            <a:r>
              <a:rPr lang="en-US" b="0" i="0" dirty="0">
                <a:solidFill>
                  <a:srgbClr val="202122"/>
                </a:solidFill>
                <a:effectLst/>
                <a:latin typeface="Arial" panose="020B0604020202020204" pitchFamily="34" charset="0"/>
              </a:rPr>
              <a:t> – </a:t>
            </a:r>
            <a:r>
              <a:rPr lang="en-US" b="0" i="0" u="none" strike="noStrike" dirty="0" err="1">
                <a:solidFill>
                  <a:srgbClr val="0B0080"/>
                </a:solidFill>
                <a:effectLst/>
                <a:latin typeface="Arial" panose="020B0604020202020204" pitchFamily="34" charset="0"/>
                <a:hlinkClick r:id="rId3" tooltip="Biota"/>
              </a:rPr>
              <a:t>biotou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ho </a:t>
            </a:r>
            <a:r>
              <a:rPr lang="en-US" b="0" i="0" dirty="0" err="1">
                <a:solidFill>
                  <a:srgbClr val="202122"/>
                </a:solidFill>
                <a:effectLst/>
                <a:latin typeface="Arial" panose="020B0604020202020204" pitchFamily="34" charset="0"/>
              </a:rPr>
              <a:t>chápat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společné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Biocenóza"/>
              </a:rPr>
              <a:t>biocenózy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soubor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vlivů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vytvářejí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žijících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organismů</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rostliny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někdy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ekotop</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Synonymem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stanoviště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některých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autorů</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stanoviště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užší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a:t>
            </a:r>
            <a:r>
              <a:rPr lang="sk-SK" b="0" i="0" dirty="0">
                <a:solidFill>
                  <a:srgbClr val="202122"/>
                </a:solidFill>
                <a:effectLst/>
                <a:latin typeface="Arial" panose="020B0604020202020204" pitchFamily="34" charset="0"/>
              </a:rPr>
              <a:t>P</a:t>
            </a:r>
            <a:r>
              <a:rPr lang="en-US" b="0" i="0" dirty="0">
                <a:solidFill>
                  <a:srgbClr val="202122"/>
                </a:solidFill>
                <a:effectLst/>
                <a:latin typeface="Arial" panose="020B0604020202020204" pitchFamily="34" charset="0"/>
              </a:rPr>
              <a:t>ř. v </a:t>
            </a:r>
            <a:r>
              <a:rPr lang="en-US" b="0" i="0" dirty="0" err="1">
                <a:solidFill>
                  <a:srgbClr val="202122"/>
                </a:solidFill>
                <a:effectLst/>
                <a:latin typeface="Arial" panose="020B0604020202020204" pitchFamily="34" charset="0"/>
              </a:rPr>
              <a:t>biotopu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pomalu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tekoucí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stanovišť</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břeh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apod</a:t>
            </a:r>
            <a:endParaRPr lang="en-US" b="0" i="0" dirty="0">
              <a:solidFill>
                <a:srgbClr val="202122"/>
              </a:solidFill>
              <a:effectLst/>
              <a:latin typeface="Arial" panose="020B0604020202020204" pitchFamily="34" charset="0"/>
            </a:endParaRPr>
          </a:p>
          <a:p>
            <a:pPr eaLnBrk="1" hangingPunct="1"/>
            <a:endParaRPr lang="en-US" b="0" i="0" dirty="0">
              <a:solidFill>
                <a:srgbClr val="202122"/>
              </a:solidFill>
              <a:effectLst/>
              <a:latin typeface="Arial" panose="020B0604020202020204" pitchFamily="34" charset="0"/>
            </a:endParaRPr>
          </a:p>
          <a:p>
            <a:pPr eaLnBrk="1" hangingPunct="1"/>
            <a:r>
              <a:rPr lang="en-US" b="1" i="0" dirty="0" err="1">
                <a:solidFill>
                  <a:srgbClr val="202122"/>
                </a:solidFill>
                <a:effectLst/>
                <a:latin typeface="Arial" panose="020B0604020202020204" pitchFamily="34" charset="0"/>
              </a:rPr>
              <a:t>Společenstvo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neboli</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biocenóza</a:t>
            </a:r>
            <a:r>
              <a:rPr lang="en-US" b="0" i="0" dirty="0">
                <a:solidFill>
                  <a:srgbClr val="202122"/>
                </a:solidFill>
                <a:effectLst/>
                <a:latin typeface="Arial" panose="020B0604020202020204" pitchFamily="34" charset="0"/>
              </a:rPr>
              <a:t> (z </a:t>
            </a:r>
            <a:r>
              <a:rPr lang="en-US" b="0" i="0" u="none" strike="noStrike" dirty="0" err="1">
                <a:solidFill>
                  <a:srgbClr val="0B0080"/>
                </a:solidFill>
                <a:effectLst/>
                <a:latin typeface="Arial" panose="020B0604020202020204" pitchFamily="34" charset="0"/>
                <a:hlinkClick r:id="rId5" tooltip="Řečtina"/>
              </a:rPr>
              <a:t>řeckého</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bios</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život</a:t>
            </a:r>
            <a:r>
              <a:rPr lang="en-US" b="0" i="0" dirty="0">
                <a:solidFill>
                  <a:srgbClr val="202122"/>
                </a:solidFill>
                <a:effectLst/>
                <a:latin typeface="Arial" panose="020B0604020202020204" pitchFamily="34" charset="0"/>
              </a:rPr>
              <a:t> + </a:t>
            </a:r>
            <a:r>
              <a:rPr lang="en-US" b="0" i="1" dirty="0" err="1">
                <a:solidFill>
                  <a:srgbClr val="202122"/>
                </a:solidFill>
                <a:effectLst/>
                <a:latin typeface="Arial" panose="020B0604020202020204" pitchFamily="34" charset="0"/>
              </a:rPr>
              <a:t>koinos</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společný</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soubor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populací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hub a </a:t>
            </a:r>
            <a:r>
              <a:rPr lang="en-US" b="0" i="0" dirty="0" err="1">
                <a:solidFill>
                  <a:srgbClr val="202122"/>
                </a:solidFill>
                <a:effectLst/>
                <a:latin typeface="Arial" panose="020B0604020202020204" pitchFamily="34" charset="0"/>
              </a:rPr>
              <a:t>mikroorganismů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určitém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top"/>
              </a:rPr>
              <a:t>biotopu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existují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nimi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vztahy</a:t>
            </a:r>
            <a:r>
              <a:rPr lang="en-US" b="0" i="0" dirty="0">
                <a:solidFill>
                  <a:srgbClr val="202122"/>
                </a:solidFill>
                <a:effectLst/>
                <a:latin typeface="Arial" panose="020B0604020202020204" pitchFamily="34" charset="0"/>
              </a:rPr>
              <a:t>. Je to </a:t>
            </a:r>
            <a:r>
              <a:rPr lang="en-US" b="0" i="0" dirty="0" err="1">
                <a:solidFill>
                  <a:srgbClr val="202122"/>
                </a:solidFill>
                <a:effectLst/>
                <a:latin typeface="Arial" panose="020B0604020202020204" pitchFamily="34" charset="0"/>
              </a:rPr>
              <a:t>živá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Ekosystém"/>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schopna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samoregulace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přičemž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místem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společenstvo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nachází</a:t>
            </a:r>
            <a:r>
              <a:rPr lang="sk-SK" b="0" i="0" dirty="0">
                <a:solidFill>
                  <a:srgbClr val="202122"/>
                </a:solidFill>
                <a:effectLst/>
                <a:latin typeface="Arial" panose="020B0604020202020204" pitchFamily="34" charset="0"/>
              </a:rPr>
              <a:t>. </a:t>
            </a:r>
            <a:endParaRPr lang="cs-CZ" altLang="cs-CZ"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202122"/>
                </a:solidFill>
                <a:effectLst/>
                <a:latin typeface="Arial" panose="020B0604020202020204" pitchFamily="34" charset="0"/>
              </a:rPr>
              <a:t>Ekosystémy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dělit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přírodní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jezero</a:t>
            </a:r>
            <a:r>
              <a:rPr lang="en-US" b="0" i="0" dirty="0">
                <a:solidFill>
                  <a:srgbClr val="202122"/>
                </a:solidFill>
                <a:effectLst/>
                <a:latin typeface="Arial" panose="020B0604020202020204" pitchFamily="34" charset="0"/>
              </a:rPr>
              <a:t>, les, </a:t>
            </a:r>
            <a:r>
              <a:rPr lang="en-US" b="0" i="0" dirty="0" err="1">
                <a:solidFill>
                  <a:srgbClr val="202122"/>
                </a:solidFill>
                <a:effectLst/>
                <a:latin typeface="Arial" panose="020B0604020202020204" pitchFamily="34" charset="0"/>
              </a:rPr>
              <a:t>louka</a:t>
            </a:r>
            <a:r>
              <a:rPr lang="en-US" b="0" i="0" dirty="0">
                <a:solidFill>
                  <a:srgbClr val="202122"/>
                </a:solidFill>
                <a:effectLst/>
                <a:latin typeface="Arial" panose="020B0604020202020204" pitchFamily="34" charset="0"/>
              </a:rPr>
              <a:t>) a </a:t>
            </a:r>
            <a:r>
              <a:rPr lang="en-US" b="1" i="0" dirty="0" err="1">
                <a:solidFill>
                  <a:srgbClr val="202122"/>
                </a:solidFill>
                <a:effectLst/>
                <a:latin typeface="Arial" panose="020B0604020202020204" pitchFamily="34" charset="0"/>
              </a:rPr>
              <a:t>umělé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vinice</a:t>
            </a:r>
            <a:r>
              <a:rPr lang="en-US" b="0" i="0" dirty="0">
                <a:solidFill>
                  <a:srgbClr val="202122"/>
                </a:solidFill>
                <a:effectLst/>
                <a:latin typeface="Arial" panose="020B0604020202020204" pitchFamily="34" charset="0"/>
              </a:rPr>
              <a:t>, sad, pole, </a:t>
            </a:r>
            <a:r>
              <a:rPr lang="en-US" b="0" i="0" dirty="0" err="1">
                <a:solidFill>
                  <a:srgbClr val="202122"/>
                </a:solidFill>
                <a:effectLst/>
                <a:latin typeface="Arial" panose="020B0604020202020204" pitchFamily="34" charset="0"/>
              </a:rPr>
              <a:t>rybník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vytvořil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nich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t>
            </a:r>
            <a:r>
              <a:rPr lang="en-US" b="0" i="0" dirty="0">
                <a:solidFill>
                  <a:srgbClr val="2021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53710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A0C86B2-28C2-438B-97FC-4FB990792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452EAA4-4DA0-4575-8C97-877701AB477D}" type="slidenum">
              <a:rPr lang="hu-HU" altLang="cs-CZ">
                <a:latin typeface="Times New Roman" panose="02020603050405020304" pitchFamily="18" charset="0"/>
              </a:rPr>
              <a:pPr>
                <a:spcBef>
                  <a:spcPct val="0"/>
                </a:spcBef>
              </a:pPr>
              <a:t>4</a:t>
            </a:fld>
            <a:endParaRPr lang="hu-HU" altLang="cs-CZ">
              <a:latin typeface="Times New Roman" panose="02020603050405020304" pitchFamily="18" charset="0"/>
            </a:endParaRPr>
          </a:p>
        </p:txBody>
      </p:sp>
      <p:sp>
        <p:nvSpPr>
          <p:cNvPr id="12291" name="Rectangle 2">
            <a:extLst>
              <a:ext uri="{FF2B5EF4-FFF2-40B4-BE49-F238E27FC236}">
                <a16:creationId xmlns:a16="http://schemas.microsoft.com/office/drawing/2014/main" id="{755FE644-114C-437F-8BA7-3A0AA89445C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BECEC4FC-1F28-4FF7-A351-E468B358D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Vodní</a:t>
            </a:r>
            <a:r>
              <a:rPr lang="en-US" dirty="0"/>
              <a:t> </a:t>
            </a:r>
            <a:r>
              <a:rPr lang="en-US" dirty="0" err="1"/>
              <a:t>toky</a:t>
            </a:r>
            <a:r>
              <a:rPr lang="en-US" dirty="0"/>
              <a:t> a </a:t>
            </a:r>
            <a:r>
              <a:rPr lang="en-US" dirty="0" err="1"/>
              <a:t>nádrže</a:t>
            </a:r>
            <a:r>
              <a:rPr lang="en-US" dirty="0"/>
              <a:t>, </a:t>
            </a:r>
            <a:r>
              <a:rPr lang="en-US" dirty="0" err="1"/>
              <a:t>Mokřady</a:t>
            </a:r>
            <a:r>
              <a:rPr lang="en-US" dirty="0"/>
              <a:t> a </a:t>
            </a:r>
            <a:r>
              <a:rPr lang="en-US" dirty="0" err="1"/>
              <a:t>pobřežní</a:t>
            </a:r>
            <a:r>
              <a:rPr lang="en-US" dirty="0"/>
              <a:t> </a:t>
            </a:r>
            <a:r>
              <a:rPr lang="en-US" dirty="0" err="1"/>
              <a:t>vegetaci</a:t>
            </a:r>
            <a:r>
              <a:rPr lang="en-US" dirty="0"/>
              <a:t>, </a:t>
            </a:r>
            <a:r>
              <a:rPr lang="en-US" dirty="0" err="1"/>
              <a:t>Prameniště</a:t>
            </a:r>
            <a:r>
              <a:rPr lang="en-US" dirty="0"/>
              <a:t> a </a:t>
            </a:r>
            <a:r>
              <a:rPr lang="en-US" dirty="0" err="1"/>
              <a:t>rašeliniště</a:t>
            </a:r>
            <a:r>
              <a:rPr lang="en-US" dirty="0"/>
              <a:t>, </a:t>
            </a:r>
            <a:r>
              <a:rPr lang="en-US" dirty="0" err="1"/>
              <a:t>Skály</a:t>
            </a:r>
            <a:r>
              <a:rPr lang="en-US" dirty="0"/>
              <a:t>, </a:t>
            </a:r>
            <a:r>
              <a:rPr lang="en-US" dirty="0" err="1"/>
              <a:t>sutě</a:t>
            </a:r>
            <a:r>
              <a:rPr lang="en-US" dirty="0"/>
              <a:t> a </a:t>
            </a:r>
            <a:r>
              <a:rPr lang="en-US" dirty="0" err="1"/>
              <a:t>jeskyně</a:t>
            </a:r>
            <a:r>
              <a:rPr lang="en-US" dirty="0"/>
              <a:t>, </a:t>
            </a:r>
            <a:r>
              <a:rPr lang="en-US" dirty="0" err="1"/>
              <a:t>Alpínské</a:t>
            </a:r>
            <a:r>
              <a:rPr lang="en-US" dirty="0"/>
              <a:t> </a:t>
            </a:r>
            <a:r>
              <a:rPr lang="en-US" dirty="0" err="1"/>
              <a:t>bezlesí</a:t>
            </a:r>
            <a:r>
              <a:rPr lang="en-US" dirty="0"/>
              <a:t>, </a:t>
            </a:r>
            <a:r>
              <a:rPr lang="en-US" dirty="0" err="1"/>
              <a:t>Sekundární</a:t>
            </a:r>
            <a:r>
              <a:rPr lang="en-US" dirty="0"/>
              <a:t> </a:t>
            </a:r>
            <a:r>
              <a:rPr lang="en-US" dirty="0" err="1"/>
              <a:t>trávníky</a:t>
            </a:r>
            <a:r>
              <a:rPr lang="en-US" dirty="0"/>
              <a:t> a </a:t>
            </a:r>
            <a:r>
              <a:rPr lang="en-US" dirty="0" err="1"/>
              <a:t>vřesoviště</a:t>
            </a:r>
            <a:r>
              <a:rPr lang="en-US" dirty="0"/>
              <a:t>, </a:t>
            </a:r>
            <a:r>
              <a:rPr lang="en-US" dirty="0" err="1"/>
              <a:t>Křoviny</a:t>
            </a:r>
            <a:r>
              <a:rPr lang="en-US" dirty="0"/>
              <a:t> a </a:t>
            </a:r>
            <a:r>
              <a:rPr lang="en-US" dirty="0" err="1"/>
              <a:t>Lesy</a:t>
            </a:r>
            <a:r>
              <a:rPr lang="en-US" dirty="0"/>
              <a:t>. </a:t>
            </a:r>
            <a:r>
              <a:rPr lang="en-US" dirty="0" err="1"/>
              <a:t>Devátou</a:t>
            </a:r>
            <a:r>
              <a:rPr lang="en-US" dirty="0"/>
              <a:t> </a:t>
            </a:r>
            <a:r>
              <a:rPr lang="en-US" dirty="0" err="1"/>
              <a:t>skupinu</a:t>
            </a:r>
            <a:r>
              <a:rPr lang="en-US" dirty="0"/>
              <a:t> </a:t>
            </a:r>
            <a:r>
              <a:rPr lang="en-US" dirty="0" err="1"/>
              <a:t>tvoří</a:t>
            </a:r>
            <a:r>
              <a:rPr lang="en-US" dirty="0"/>
              <a:t> </a:t>
            </a:r>
            <a:r>
              <a:rPr lang="en-US" dirty="0" err="1"/>
              <a:t>biotopy</a:t>
            </a:r>
            <a:r>
              <a:rPr lang="en-US" dirty="0"/>
              <a:t> </a:t>
            </a:r>
            <a:r>
              <a:rPr lang="en-US" dirty="0" err="1"/>
              <a:t>silně</a:t>
            </a:r>
            <a:r>
              <a:rPr lang="en-US" dirty="0"/>
              <a:t> </a:t>
            </a:r>
            <a:r>
              <a:rPr lang="en-US" dirty="0" err="1"/>
              <a:t>ovlivněné</a:t>
            </a:r>
            <a:r>
              <a:rPr lang="en-US" dirty="0"/>
              <a:t> </a:t>
            </a:r>
            <a:r>
              <a:rPr lang="en-US" dirty="0" err="1"/>
              <a:t>nebo</a:t>
            </a:r>
            <a:r>
              <a:rPr lang="en-US" dirty="0"/>
              <a:t> </a:t>
            </a:r>
            <a:r>
              <a:rPr lang="en-US" dirty="0" err="1"/>
              <a:t>vytvořené</a:t>
            </a:r>
            <a:r>
              <a:rPr lang="en-US" dirty="0"/>
              <a:t> </a:t>
            </a:r>
            <a:r>
              <a:rPr lang="en-US" dirty="0" err="1"/>
              <a:t>člověkem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40</a:t>
            </a:fld>
            <a:endParaRPr lang="cs-CZ" altLang="cs-CZ"/>
          </a:p>
        </p:txBody>
      </p:sp>
    </p:spTree>
    <p:extLst>
      <p:ext uri="{BB962C8B-B14F-4D97-AF65-F5344CB8AC3E}">
        <p14:creationId xmlns:p14="http://schemas.microsoft.com/office/powerpoint/2010/main" val="3266566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Arial" panose="020B0604020202020204" pitchFamily="34" charset="0"/>
              </a:rPr>
              <a:t>Někdy</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oddělení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dosti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obtížné</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např</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trouchnivý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kmen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stromu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nebo</a:t>
            </a:r>
            <a:r>
              <a:rPr lang="en-US" b="0" i="0" dirty="0">
                <a:solidFill>
                  <a:srgbClr val="222222"/>
                </a:solidFill>
                <a:effectLst/>
                <a:latin typeface="Arial" panose="020B0604020202020204" pitchFamily="34" charset="0"/>
              </a:rPr>
              <a:t> ne? Je </a:t>
            </a:r>
            <a:r>
              <a:rPr lang="en-US" b="0" i="0" dirty="0" err="1">
                <a:solidFill>
                  <a:srgbClr val="222222"/>
                </a:solidFill>
                <a:effectLst/>
                <a:latin typeface="Arial" panose="020B0604020202020204" pitchFamily="34" charset="0"/>
              </a:rPr>
              <a:t>kravské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lejno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baktérií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putující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střevy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součástí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biotické</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nebo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abiotické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Propojení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biotické</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abiotické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ekosystému</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skutečnosti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větší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většina</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nás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uvědomuje</a:t>
            </a:r>
            <a:r>
              <a:rPr lang="en-US" b="0" i="0" dirty="0">
                <a:solidFill>
                  <a:srgbClr val="222222"/>
                </a:solidFill>
                <a:effectLst/>
                <a:latin typeface="Arial" panose="020B0604020202020204" pitchFamily="34" charset="0"/>
              </a:rPr>
              <a:t>.</a:t>
            </a:r>
          </a:p>
          <a:p>
            <a:pPr algn="l"/>
            <a:r>
              <a:rPr lang="en-US" b="1" i="0" dirty="0" err="1">
                <a:solidFill>
                  <a:srgbClr val="000000"/>
                </a:solidFill>
                <a:effectLst/>
                <a:latin typeface="Linux Libertine"/>
              </a:rPr>
              <a:t>Ekologická</a:t>
            </a:r>
            <a:r>
              <a:rPr lang="en-US" b="1" i="0" dirty="0">
                <a:solidFill>
                  <a:srgbClr val="000000"/>
                </a:solidFill>
                <a:effectLst/>
                <a:latin typeface="Linux Libertine"/>
              </a:rPr>
              <a:t> </a:t>
            </a:r>
            <a:r>
              <a:rPr lang="en-US" b="1" i="0" dirty="0" err="1">
                <a:solidFill>
                  <a:srgbClr val="000000"/>
                </a:solidFill>
                <a:effectLst/>
                <a:latin typeface="Linux Libertine"/>
              </a:rPr>
              <a:t>rovnováha</a:t>
            </a:r>
            <a:r>
              <a:rPr lang="sk-SK" b="1" i="0" dirty="0">
                <a:solidFill>
                  <a:srgbClr val="000000"/>
                </a:solidFill>
                <a:effectLst/>
                <a:latin typeface="Linux Libertine"/>
              </a:rPr>
              <a:t> </a:t>
            </a:r>
            <a:r>
              <a:rPr lang="en-US" b="0" i="0" dirty="0">
                <a:solidFill>
                  <a:srgbClr val="222222"/>
                </a:solidFill>
                <a:effectLst/>
                <a:latin typeface="Arial" panose="020B0604020202020204" pitchFamily="34" charset="0"/>
              </a:rPr>
              <a:t>je </a:t>
            </a:r>
            <a:r>
              <a:rPr lang="en-US" b="0" i="0" dirty="0" err="1">
                <a:solidFill>
                  <a:srgbClr val="222222"/>
                </a:solidFill>
                <a:effectLst/>
                <a:latin typeface="Arial" panose="020B0604020202020204" pitchFamily="34" charset="0"/>
              </a:rPr>
              <a:t>pojem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označující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dlouhodobě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relativně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stálý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stav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rovnováhy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neustále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vychylován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působením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vnějších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činitelů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přirozené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autoregulační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mechanismy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vazby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mezi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jednotlivými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organismy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působí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těmto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změnám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čímž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navrací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opět</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stavu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rovnováhy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Jedná</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tedy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nikoli</a:t>
            </a:r>
            <a:r>
              <a:rPr lang="en-US" b="0" i="0" dirty="0">
                <a:solidFill>
                  <a:srgbClr val="222222"/>
                </a:solidFill>
                <a:effectLst/>
                <a:latin typeface="Arial" panose="020B0604020202020204" pitchFamily="34" charset="0"/>
              </a:rPr>
              <a:t> o </a:t>
            </a:r>
            <a:r>
              <a:rPr lang="en-US" b="0" i="0" dirty="0" err="1">
                <a:solidFill>
                  <a:srgbClr val="222222"/>
                </a:solidFill>
                <a:effectLst/>
                <a:latin typeface="Arial" panose="020B0604020202020204" pitchFamily="34" charset="0"/>
              </a:rPr>
              <a:t>pasivní</a:t>
            </a:r>
            <a:r>
              <a:rPr lang="en-US" b="0" i="0" dirty="0">
                <a:solidFill>
                  <a:srgbClr val="222222"/>
                </a:solidFill>
                <a:effectLst/>
                <a:latin typeface="Arial" panose="020B0604020202020204" pitchFamily="34" charset="0"/>
              </a:rPr>
              <a:t>, ale o </a:t>
            </a:r>
            <a:r>
              <a:rPr lang="en-US" b="0" i="0" dirty="0" err="1">
                <a:solidFill>
                  <a:srgbClr val="222222"/>
                </a:solidFill>
                <a:effectLst/>
                <a:latin typeface="Arial" panose="020B0604020202020204" pitchFamily="34" charset="0"/>
              </a:rPr>
              <a:t>dynamický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stav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součástí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jsou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jisté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odchylky</a:t>
            </a:r>
            <a:r>
              <a:rPr lang="en-US" b="0" i="0" dirty="0">
                <a:solidFill>
                  <a:srgbClr val="222222"/>
                </a:solidFill>
                <a:effectLst/>
                <a:latin typeface="Arial" panose="020B0604020202020204" pitchFamily="34" charset="0"/>
              </a:rPr>
              <a:t>. Proto </a:t>
            </a:r>
            <a:r>
              <a:rPr lang="en-US" b="0" i="0" dirty="0" err="1">
                <a:solidFill>
                  <a:srgbClr val="222222"/>
                </a:solidFill>
                <a:effectLst/>
                <a:latin typeface="Arial" panose="020B0604020202020204" pitchFamily="34" charset="0"/>
              </a:rPr>
              <a:t>posuzování</a:t>
            </a:r>
            <a:r>
              <a:rPr lang="en-US" b="0" i="0" dirty="0">
                <a:solidFill>
                  <a:srgbClr val="222222"/>
                </a:solidFill>
                <a:effectLst/>
                <a:latin typeface="Arial" panose="020B0604020202020204" pitchFamily="34" charset="0"/>
              </a:rPr>
              <a:t> toho, </a:t>
            </a:r>
            <a:r>
              <a:rPr lang="en-US" b="0" i="0" dirty="0" err="1">
                <a:solidFill>
                  <a:srgbClr val="222222"/>
                </a:solidFill>
                <a:effectLst/>
                <a:latin typeface="Arial" panose="020B0604020202020204" pitchFamily="34" charset="0"/>
              </a:rPr>
              <a:t>zda</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sledovaný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rovnováze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závisí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zvoleném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časovém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měřítku</a:t>
            </a:r>
            <a:r>
              <a:rPr lang="en-US" b="0" i="0" dirty="0">
                <a:solidFill>
                  <a:srgbClr val="222222"/>
                </a:solidFill>
                <a:effectLst/>
                <a:latin typeface="Arial" panose="020B0604020202020204" pitchFamily="34" charset="0"/>
              </a:rPr>
              <a:t>.</a:t>
            </a:r>
          </a:p>
          <a:p>
            <a:pPr algn="l"/>
            <a:r>
              <a:rPr lang="en-US" b="0" i="0" dirty="0" err="1">
                <a:solidFill>
                  <a:srgbClr val="222222"/>
                </a:solidFill>
                <a:effectLst/>
                <a:latin typeface="Arial" panose="020B0604020202020204" pitchFamily="34" charset="0"/>
              </a:rPr>
              <a:t>Představte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biologa</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mimozemšťana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planetě</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stálým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klimatem</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dostal</a:t>
            </a:r>
            <a:r>
              <a:rPr lang="en-US" b="0" i="0" dirty="0">
                <a:solidFill>
                  <a:srgbClr val="222222"/>
                </a:solidFill>
                <a:effectLst/>
                <a:latin typeface="Arial" panose="020B0604020202020204" pitchFamily="34" charset="0"/>
              </a:rPr>
              <a:t> od </a:t>
            </a:r>
            <a:r>
              <a:rPr lang="en-US" b="0" i="0" dirty="0" err="1">
                <a:solidFill>
                  <a:srgbClr val="222222"/>
                </a:solidFill>
                <a:effectLst/>
                <a:latin typeface="Arial" panose="020B0604020202020204" pitchFamily="34" charset="0"/>
              </a:rPr>
              <a:t>svého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pracoviště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dotace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tříměsíční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pozorování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Země</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byl</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vysazen</a:t>
            </a:r>
            <a:r>
              <a:rPr lang="en-US" b="0" i="0" dirty="0">
                <a:solidFill>
                  <a:srgbClr val="222222"/>
                </a:solidFill>
                <a:effectLst/>
                <a:latin typeface="Arial" panose="020B0604020202020204" pitchFamily="34" charset="0"/>
              </a:rPr>
              <a:t> u </a:t>
            </a:r>
            <a:r>
              <a:rPr lang="en-US" b="0" i="0" dirty="0" err="1">
                <a:solidFill>
                  <a:srgbClr val="222222"/>
                </a:solidFill>
                <a:effectLst/>
                <a:latin typeface="Arial" panose="020B0604020202020204" pitchFamily="34" charset="0"/>
              </a:rPr>
              <a:t>nás</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Česku</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srpnu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Biolog</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mimozemšťan</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velmi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pravděpodobně</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své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závěrečné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zprávy</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pobytu</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půlce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listopadu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napsal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zkoumané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nastává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katastrofická</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neuvěřitelně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rychlá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změna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klimatu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vede</a:t>
            </a:r>
            <a:r>
              <a:rPr lang="en-US" b="0" i="0" dirty="0">
                <a:solidFill>
                  <a:srgbClr val="222222"/>
                </a:solidFill>
                <a:effectLst/>
                <a:latin typeface="Arial" panose="020B0604020202020204" pitchFamily="34" charset="0"/>
              </a:rPr>
              <a:t> k </a:t>
            </a:r>
            <a:r>
              <a:rPr lang="en-US" b="0" i="0" dirty="0" err="1">
                <a:solidFill>
                  <a:srgbClr val="222222"/>
                </a:solidFill>
                <a:effectLst/>
                <a:latin typeface="Arial" panose="020B0604020202020204" pitchFamily="34" charset="0"/>
              </a:rPr>
              <a:t>odumírání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vegetace</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globálnímu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opadu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listí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stromů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Pokud</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pracoviště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základě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této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zprávy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studijní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pobyt</a:t>
            </a:r>
            <a:r>
              <a:rPr lang="en-US" b="0" i="0" dirty="0">
                <a:solidFill>
                  <a:srgbClr val="222222"/>
                </a:solidFill>
                <a:effectLst/>
                <a:latin typeface="Arial" panose="020B0604020202020204" pitchFamily="34" charset="0"/>
              </a:rPr>
              <a:t> o </a:t>
            </a:r>
            <a:r>
              <a:rPr lang="en-US" b="0" i="0" dirty="0" err="1">
                <a:solidFill>
                  <a:srgbClr val="222222"/>
                </a:solidFill>
                <a:effectLst/>
                <a:latin typeface="Arial" panose="020B0604020202020204" pitchFamily="34" charset="0"/>
              </a:rPr>
              <a:t>dva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měsíce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prodloužilo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svém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bludu</a:t>
            </a:r>
            <a:r>
              <a:rPr lang="en-US" b="0" i="0" dirty="0">
                <a:solidFill>
                  <a:srgbClr val="222222"/>
                </a:solidFill>
                <a:effectLst/>
                <a:latin typeface="Arial" panose="020B0604020202020204" pitchFamily="34" charset="0"/>
              </a:rPr>
              <a:t> by se </a:t>
            </a:r>
            <a:r>
              <a:rPr lang="en-US" b="0" i="0" dirty="0" err="1">
                <a:solidFill>
                  <a:srgbClr val="222222"/>
                </a:solidFill>
                <a:effectLst/>
                <a:latin typeface="Arial" panose="020B0604020202020204" pitchFamily="34" charset="0"/>
              </a:rPr>
              <a:t>utvrdil</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přelomu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ledna</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února</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zničené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raději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odjel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domů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Příchod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jara</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celý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čtyřfázový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cyklus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střídání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ročních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období</a:t>
            </a:r>
            <a:r>
              <a:rPr lang="en-US" b="0" i="0" dirty="0">
                <a:solidFill>
                  <a:srgbClr val="222222"/>
                </a:solidFill>
                <a:effectLst/>
                <a:latin typeface="Arial" panose="020B0604020202020204" pitchFamily="34" charset="0"/>
              </a:rPr>
              <a:t> by mu </a:t>
            </a:r>
            <a:r>
              <a:rPr lang="en-US" b="0" i="0" dirty="0" err="1">
                <a:solidFill>
                  <a:srgbClr val="222222"/>
                </a:solidFill>
                <a:effectLst/>
                <a:latin typeface="Arial" panose="020B0604020202020204" pitchFamily="34" charset="0"/>
              </a:rPr>
              <a:t>snadno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mohl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uniknout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Hlavní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důvody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mylných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interpretací</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byly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tyto</a:t>
            </a:r>
            <a:r>
              <a:rPr lang="en-US" b="0" i="0" dirty="0">
                <a:solidFill>
                  <a:srgbClr val="222222"/>
                </a:solidFill>
                <a:effectLst/>
                <a:latin typeface="Arial" panose="020B0604020202020204" pitchFamily="34" charset="0"/>
              </a:rPr>
              <a:t>:</a:t>
            </a:r>
          </a:p>
          <a:p>
            <a:pPr algn="l">
              <a:buFont typeface="Arial" panose="020B0604020202020204" pitchFamily="34" charset="0"/>
              <a:buChar char="•"/>
            </a:pPr>
            <a:r>
              <a:rPr lang="en-US" b="0" i="0" dirty="0" err="1">
                <a:solidFill>
                  <a:srgbClr val="222222"/>
                </a:solidFill>
                <a:effectLst/>
                <a:latin typeface="Arial" panose="020B0604020202020204" pitchFamily="34" charset="0"/>
              </a:rPr>
              <a:t>nečekal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střídání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období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protože</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nezažil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planetě</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err="1">
                <a:solidFill>
                  <a:srgbClr val="222222"/>
                </a:solidFill>
                <a:effectLst/>
                <a:latin typeface="Arial" panose="020B0604020202020204" pitchFamily="34" charset="0"/>
              </a:rPr>
              <a:t>měřítko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pozorování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bylo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vzhledem</a:t>
            </a:r>
            <a:r>
              <a:rPr lang="en-US" b="0" i="0" dirty="0">
                <a:solidFill>
                  <a:srgbClr val="222222"/>
                </a:solidFill>
                <a:effectLst/>
                <a:latin typeface="Arial" panose="020B0604020202020204" pitchFamily="34" charset="0"/>
              </a:rPr>
              <a:t> k </a:t>
            </a:r>
            <a:r>
              <a:rPr lang="en-US" b="0" i="0" dirty="0" err="1">
                <a:solidFill>
                  <a:srgbClr val="222222"/>
                </a:solidFill>
                <a:effectLst/>
                <a:latin typeface="Arial" panose="020B0604020202020204" pitchFamily="34" charset="0"/>
              </a:rPr>
              <a:t>periodicitě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jevů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nevhodně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zvoleno</a:t>
            </a:r>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2940303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8187216-B188-47F5-B38D-FF0B9BD60A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F0F322B-C20F-4D51-93BE-B6B92D845AA4}" type="slidenum">
              <a:rPr lang="hu-HU" altLang="cs-CZ">
                <a:latin typeface="Times New Roman" panose="02020603050405020304" pitchFamily="18" charset="0"/>
              </a:rPr>
              <a:pPr>
                <a:spcBef>
                  <a:spcPct val="0"/>
                </a:spcBef>
              </a:pPr>
              <a:t>44</a:t>
            </a:fld>
            <a:endParaRPr lang="hu-HU" altLang="cs-CZ">
              <a:latin typeface="Times New Roman" panose="02020603050405020304" pitchFamily="18" charset="0"/>
            </a:endParaRPr>
          </a:p>
        </p:txBody>
      </p:sp>
      <p:sp>
        <p:nvSpPr>
          <p:cNvPr id="93187" name="Rectangle 2">
            <a:extLst>
              <a:ext uri="{FF2B5EF4-FFF2-40B4-BE49-F238E27FC236}">
                <a16:creationId xmlns:a16="http://schemas.microsoft.com/office/drawing/2014/main" id="{8C85756D-504A-4FA8-927D-9CADC5BE5D32}"/>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A465698E-0B5A-4CDC-9E58-740063A195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dílčí</a:t>
            </a:r>
            <a:r>
              <a:rPr lang="en-US" b="0" i="0" dirty="0">
                <a:solidFill>
                  <a:srgbClr val="202122"/>
                </a:solidFill>
                <a:effectLst/>
                <a:latin typeface="Arial" panose="020B0604020202020204" pitchFamily="34" charset="0"/>
              </a:rPr>
              <a:t> oblast </a:t>
            </a:r>
            <a:r>
              <a:rPr lang="en-US" b="0" i="0" u="none" strike="noStrike" dirty="0" err="1">
                <a:solidFill>
                  <a:srgbClr val="0B0080"/>
                </a:solidFill>
                <a:effectLst/>
                <a:latin typeface="Arial" panose="020B0604020202020204" pitchFamily="34" charset="0"/>
                <a:hlinkClick r:id="rId3" tooltip="Biosféra"/>
              </a:rPr>
              <a:t>biosféry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charakterizovanou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typem</a:t>
            </a:r>
            <a:r>
              <a:rPr lang="en-US" b="0" i="0" dirty="0">
                <a:solidFill>
                  <a:srgbClr val="202122"/>
                </a:solidFill>
                <a:effectLst/>
                <a:latin typeface="Arial" panose="020B0604020202020204" pitchFamily="34" charset="0"/>
              </a:rPr>
              <a:t> </a:t>
            </a:r>
            <a:r>
              <a:rPr lang="en-US" b="0" i="0" u="none" strike="noStrike" dirty="0" err="1">
                <a:solidFill>
                  <a:srgbClr val="A55858"/>
                </a:solidFill>
                <a:effectLst/>
                <a:latin typeface="Arial" panose="020B0604020202020204" pitchFamily="34" charset="0"/>
                <a:hlinkClick r:id="rId4" tooltip="Biotické podmínky (stránka neexistuje)"/>
              </a:rPr>
              <a:t>biotických</a:t>
            </a:r>
            <a:r>
              <a:rPr lang="en-US" b="0" i="0" dirty="0">
                <a:solidFill>
                  <a:srgbClr val="202122"/>
                </a:solidFill>
                <a:effectLst/>
                <a:latin typeface="Arial" panose="020B0604020202020204" pitchFamily="34" charset="0"/>
              </a:rPr>
              <a:t> a </a:t>
            </a:r>
            <a:r>
              <a:rPr lang="en-US" b="0" i="0" u="none" strike="noStrike" dirty="0" err="1">
                <a:solidFill>
                  <a:srgbClr val="A55858"/>
                </a:solidFill>
                <a:effectLst/>
                <a:latin typeface="Arial" panose="020B0604020202020204" pitchFamily="34" charset="0"/>
                <a:hlinkClick r:id="rId5" tooltip="Abiotické podmínky (stránka neexistuje)"/>
              </a:rPr>
              <a:t>abiotických</a:t>
            </a:r>
            <a:r>
              <a:rPr lang="en-US" b="0" i="0" u="none" strike="noStrike" dirty="0">
                <a:solidFill>
                  <a:srgbClr val="A55858"/>
                </a:solidFill>
                <a:effectLst/>
                <a:latin typeface="Arial" panose="020B0604020202020204" pitchFamily="34" charset="0"/>
                <a:hlinkClick r:id="rId5" tooltip="Abiotické podmínky (stránka neexistuje)"/>
              </a:rPr>
              <a:t> </a:t>
            </a:r>
            <a:r>
              <a:rPr lang="en-US" b="0" i="0" u="none" strike="noStrike" dirty="0" err="1">
                <a:solidFill>
                  <a:srgbClr val="A55858"/>
                </a:solidFill>
                <a:effectLst/>
                <a:latin typeface="Arial" panose="020B0604020202020204" pitchFamily="34" charset="0"/>
                <a:hlinkClick r:id="rId5" tooltip="Abiotické podmínky (stránka neexistuje)"/>
              </a:rPr>
              <a:t>podmínek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klimatickými</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6" tooltip="Hydrologie"/>
              </a:rPr>
              <a:t>hydrologickými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Půda"/>
              </a:rPr>
              <a:t>půdními</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8" tooltip="Geologie"/>
              </a:rPr>
              <a:t>geologickými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poměry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dávají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charakteristickým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typům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Rostliny"/>
              </a:rPr>
              <a:t>rostlinných</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0" tooltip="Živočichové"/>
              </a:rPr>
              <a:t>živočišných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Společenstvo"/>
              </a:rPr>
              <a:t>společenstev</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Termínem</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ekologická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nika</a:t>
            </a:r>
            <a:r>
              <a:rPr lang="en-US" b="0" i="0" dirty="0">
                <a:solidFill>
                  <a:srgbClr val="202122"/>
                </a:solidFill>
                <a:effectLst/>
                <a:latin typeface="Arial" panose="020B0604020202020204" pitchFamily="34" charset="0"/>
              </a:rPr>
              <a:t> (resp. </a:t>
            </a:r>
            <a:r>
              <a:rPr lang="en-US" b="1" i="0" dirty="0" err="1">
                <a:solidFill>
                  <a:srgbClr val="202122"/>
                </a:solidFill>
                <a:effectLst/>
                <a:latin typeface="Arial" panose="020B0604020202020204" pitchFamily="34" charset="0"/>
              </a:rPr>
              <a:t>nika</a:t>
            </a:r>
            <a:r>
              <a:rPr lang="en-US" b="0" i="0" dirty="0">
                <a:solidFill>
                  <a:srgbClr val="202122"/>
                </a:solidFill>
                <a:effectLst/>
                <a:latin typeface="Arial" panose="020B0604020202020204" pitchFamily="34" charset="0"/>
              </a:rPr>
              <a:t>) se v </a:t>
            </a:r>
            <a:r>
              <a:rPr lang="en-US" b="0" i="0" dirty="0" err="1">
                <a:solidFill>
                  <a:srgbClr val="202122"/>
                </a:solidFill>
                <a:effectLst/>
                <a:latin typeface="Arial" panose="020B0604020202020204" pitchFamily="34" charset="0"/>
              </a:rPr>
              <a:t>obecné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Ekologie"/>
              </a:rPr>
              <a:t>ekologii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souhrn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podmínek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umožňují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životaschopnou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existenci</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13" tooltip="Populace"/>
              </a:rPr>
              <a:t>populace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Druh (biologie)"/>
              </a:rPr>
              <a:t>druhu</a:t>
            </a:r>
            <a:r>
              <a:rPr lang="en-US" b="0" i="0" dirty="0">
                <a:solidFill>
                  <a:srgbClr val="202122"/>
                </a:solidFill>
                <a:effectLst/>
                <a:latin typeface="Arial" panose="020B0604020202020204" pitchFamily="34" charset="0"/>
              </a:rPr>
              <a:t>. Tyto </a:t>
            </a:r>
            <a:r>
              <a:rPr lang="en-US" b="0" i="0" dirty="0" err="1">
                <a:solidFill>
                  <a:srgbClr val="202122"/>
                </a:solidFill>
                <a:effectLst/>
                <a:latin typeface="Arial" panose="020B0604020202020204" pitchFamily="34" charset="0"/>
              </a:rPr>
              <a:t>podmínky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určovány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dělit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Teplota"/>
              </a:rPr>
              <a:t>teplota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6" tooltip="Vlhkost"/>
              </a:rPr>
              <a:t>vlhkost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7" tooltip="Sluneční záření"/>
              </a:rPr>
              <a:t>sluneční</a:t>
            </a:r>
            <a:r>
              <a:rPr lang="en-US" b="0" i="0" u="none" strike="noStrike" dirty="0">
                <a:solidFill>
                  <a:srgbClr val="0B0080"/>
                </a:solidFill>
                <a:effectLst/>
                <a:latin typeface="Arial" panose="020B0604020202020204" pitchFamily="34" charset="0"/>
                <a:hlinkClick r:id="rId17" tooltip="Sluneční záření"/>
              </a:rPr>
              <a:t> </a:t>
            </a:r>
            <a:r>
              <a:rPr lang="en-US" b="0" i="0" u="none" strike="noStrike" dirty="0" err="1">
                <a:solidFill>
                  <a:srgbClr val="0B0080"/>
                </a:solidFill>
                <a:effectLst/>
                <a:latin typeface="Arial" panose="020B0604020202020204" pitchFamily="34" charset="0"/>
                <a:hlinkClick r:id="rId17" tooltip="Sluneční záření"/>
              </a:rPr>
              <a:t>záření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přítomnost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potravy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8" tooltip="Predátor"/>
              </a:rPr>
              <a:t>predátorů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9" tooltip="Environmentální zdroj"/>
              </a:rPr>
              <a:t>zdrojů</a:t>
            </a:r>
            <a:r>
              <a:rPr lang="en-US" b="0" i="0" dirty="0">
                <a:solidFill>
                  <a:srgbClr val="202122"/>
                </a:solidFill>
                <a:effectLst/>
                <a:latin typeface="Arial" panose="020B0604020202020204" pitchFamily="34" charset="0"/>
              </a:rPr>
              <a:t>). </a:t>
            </a:r>
            <a:endParaRPr lang="cs-CZ" altLang="cs-CZ"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2122"/>
                </a:solidFill>
                <a:effectLst/>
                <a:latin typeface="Arial" panose="020B0604020202020204" pitchFamily="34" charset="0"/>
              </a:rPr>
              <a:t>Ekologická</a:t>
            </a:r>
            <a:r>
              <a:rPr lang="en-US" b="1" i="0" dirty="0">
                <a:solidFill>
                  <a:srgbClr val="202122"/>
                </a:solidFill>
                <a:effectLst/>
                <a:latin typeface="Arial" panose="020B0604020202020204" pitchFamily="34" charset="0"/>
              </a:rPr>
              <a:t> valence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vyjádření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schopnosti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Organismus"/>
              </a:rPr>
              <a:t>organismů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snášet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Faktor"/>
              </a:rPr>
              <a:t>faktor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Teplota"/>
              </a:rPr>
              <a:t>teplotu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lhkost"/>
              </a:rPr>
              <a:t>vlhkost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Znázorňuje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pomocí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Gaussova křivka"/>
              </a:rPr>
              <a:t>Gaussovy</a:t>
            </a:r>
            <a:r>
              <a:rPr lang="en-US" b="0" i="0" u="none" strike="noStrike" dirty="0">
                <a:solidFill>
                  <a:srgbClr val="0B0080"/>
                </a:solidFill>
                <a:effectLst/>
                <a:latin typeface="Arial" panose="020B0604020202020204" pitchFamily="34" charset="0"/>
                <a:hlinkClick r:id="rId7" tooltip="Gaussova křivka"/>
              </a:rPr>
              <a:t> </a:t>
            </a:r>
            <a:r>
              <a:rPr lang="en-US" b="0" i="0" u="none" strike="noStrike" dirty="0" err="1">
                <a:solidFill>
                  <a:srgbClr val="0B0080"/>
                </a:solidFill>
                <a:effectLst/>
                <a:latin typeface="Arial" panose="020B0604020202020204" pitchFamily="34" charset="0"/>
                <a:hlinkClick r:id="rId7" tooltip="Gaussova křivka"/>
              </a:rPr>
              <a:t>křivky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Šířka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křivky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odpovídá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šíři</a:t>
            </a:r>
            <a:r>
              <a:rPr lang="en-US" b="0" i="0" dirty="0">
                <a:solidFill>
                  <a:srgbClr val="202122"/>
                </a:solidFill>
                <a:effectLst/>
                <a:latin typeface="Arial" panose="020B0604020202020204" pitchFamily="34" charset="0"/>
              </a:rPr>
              <a:t> valence,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Interval (matematika)"/>
              </a:rPr>
              <a:t>rozsahu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hodnot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horizontální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Osa"/>
              </a:rPr>
              <a:t>ose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Druh (biologie)"/>
              </a:rPr>
              <a:t>druh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schopen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snášet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nejsou</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něj</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Smrt"/>
              </a:rPr>
              <a:t>smrtící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teplotní</a:t>
            </a:r>
            <a:r>
              <a:rPr lang="en-US" b="0" i="0" dirty="0">
                <a:solidFill>
                  <a:srgbClr val="202122"/>
                </a:solidFill>
                <a:effectLst/>
                <a:latin typeface="Arial" panose="020B0604020202020204" pitchFamily="34" charset="0"/>
              </a:rPr>
              <a:t> valence (</a:t>
            </a:r>
            <a:r>
              <a:rPr lang="en-US" b="0" i="0" u="none" strike="noStrike" dirty="0" err="1">
                <a:solidFill>
                  <a:srgbClr val="A55858"/>
                </a:solidFill>
                <a:effectLst/>
                <a:latin typeface="Arial" panose="020B0604020202020204" pitchFamily="34" charset="0"/>
                <a:hlinkClick r:id="rId12" tooltip="Termovalence (stránka neexistuje)"/>
              </a:rPr>
              <a:t>termovalence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jakém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rozmezí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schopen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přežívat</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45</a:t>
            </a:fld>
            <a:endParaRPr lang="cs-CZ" altLang="cs-CZ"/>
          </a:p>
        </p:txBody>
      </p:sp>
    </p:spTree>
    <p:extLst>
      <p:ext uri="{BB962C8B-B14F-4D97-AF65-F5344CB8AC3E}">
        <p14:creationId xmlns:p14="http://schemas.microsoft.com/office/powerpoint/2010/main" val="2726256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FC976BC-65BB-4F2B-88DC-8BE040297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79F2515-946E-4397-AE52-D9B4276A58C2}" type="slidenum">
              <a:rPr lang="hu-HU" altLang="cs-CZ">
                <a:latin typeface="Times New Roman" panose="02020603050405020304" pitchFamily="18" charset="0"/>
              </a:rPr>
              <a:pPr>
                <a:spcBef>
                  <a:spcPct val="0"/>
                </a:spcBef>
              </a:pPr>
              <a:t>46</a:t>
            </a:fld>
            <a:endParaRPr lang="hu-HU" altLang="cs-CZ">
              <a:latin typeface="Times New Roman" panose="02020603050405020304" pitchFamily="18" charset="0"/>
            </a:endParaRPr>
          </a:p>
        </p:txBody>
      </p:sp>
      <p:sp>
        <p:nvSpPr>
          <p:cNvPr id="96259" name="Rectangle 2">
            <a:extLst>
              <a:ext uri="{FF2B5EF4-FFF2-40B4-BE49-F238E27FC236}">
                <a16:creationId xmlns:a16="http://schemas.microsoft.com/office/drawing/2014/main" id="{A9DF9DA1-C6D6-4357-895C-277DC7A3E79B}"/>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D995EBD9-6654-4BDA-AAEE-B7A9DA313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2122"/>
                </a:solidFill>
                <a:effectLst/>
                <a:latin typeface="Arial" panose="020B0604020202020204" pitchFamily="34" charset="0"/>
              </a:rPr>
              <a:t>Klíčový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druh</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Druh (biologie)"/>
              </a:rPr>
              <a:t>druh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klíčovou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roli</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4" tooltip="Ekosystém"/>
              </a:rPr>
              <a:t>ekosystému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jehož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vymření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případně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výrazné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zredukování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početního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rozvrátit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existující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Biotop"/>
              </a:rPr>
              <a:t>biotop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Často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jedná</a:t>
            </a:r>
            <a:r>
              <a:rPr lang="en-US" b="0" i="0" dirty="0">
                <a:solidFill>
                  <a:srgbClr val="202122"/>
                </a:solidFill>
                <a:effectLst/>
                <a:latin typeface="Arial" panose="020B0604020202020204" pitchFamily="34" charset="0"/>
              </a:rPr>
              <a:t> o </a:t>
            </a:r>
            <a:r>
              <a:rPr lang="en-US" b="0" i="0" dirty="0" err="1">
                <a:solidFill>
                  <a:srgbClr val="202122"/>
                </a:solidFill>
                <a:effectLst/>
                <a:latin typeface="Arial" panose="020B0604020202020204" pitchFamily="34" charset="0"/>
              </a:rPr>
              <a:t>dominantní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Rostliny"/>
              </a:rPr>
              <a:t>rostlinné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jejich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Opylovač"/>
              </a:rPr>
              <a:t>opylovače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některé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Predátor"/>
              </a:rPr>
              <a:t>predátory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Jedním</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klasických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příkladů</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9" tooltip="Vydra mořská"/>
              </a:rPr>
              <a:t>vydra</a:t>
            </a:r>
            <a:r>
              <a:rPr lang="en-US" b="0" i="0" u="none" strike="noStrike" dirty="0">
                <a:solidFill>
                  <a:srgbClr val="0B0080"/>
                </a:solidFill>
                <a:effectLst/>
                <a:latin typeface="Arial" panose="020B0604020202020204" pitchFamily="34" charset="0"/>
                <a:hlinkClick r:id="rId9" tooltip="Vydra mořská"/>
              </a:rPr>
              <a:t> </a:t>
            </a:r>
            <a:r>
              <a:rPr lang="en-US" b="0" i="0" u="none" strike="noStrike" dirty="0" err="1">
                <a:solidFill>
                  <a:srgbClr val="0B0080"/>
                </a:solidFill>
                <a:effectLst/>
                <a:latin typeface="Arial" panose="020B0604020202020204" pitchFamily="34" charset="0"/>
                <a:hlinkClick r:id="rId9" tooltip="Vydra mořská"/>
              </a:rPr>
              <a:t>mořská</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Enhydra lutris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klíčový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příbřežních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porostech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dna</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prudkém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poklesu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její</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10" tooltip="Populace"/>
              </a:rPr>
              <a:t>populace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důsledku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systematického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Lov"/>
              </a:rPr>
              <a:t>lovu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došlo</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přemnožení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Ježovka"/>
              </a:rPr>
              <a:t>ježovek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kterými</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vydra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kteréžto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následně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spásly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pokryv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holé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dno</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47</a:t>
            </a:fld>
            <a:endParaRPr lang="cs-CZ" altLang="cs-CZ"/>
          </a:p>
        </p:txBody>
      </p:sp>
    </p:spTree>
    <p:extLst>
      <p:ext uri="{BB962C8B-B14F-4D97-AF65-F5344CB8AC3E}">
        <p14:creationId xmlns:p14="http://schemas.microsoft.com/office/powerpoint/2010/main" val="2390345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samostatnou</a:t>
            </a:r>
            <a:r>
              <a:rPr lang="en-US" dirty="0"/>
              <a:t> </a:t>
            </a:r>
            <a:r>
              <a:rPr lang="en-US" dirty="0" err="1"/>
              <a:t>skupinu</a:t>
            </a:r>
            <a:r>
              <a:rPr lang="en-US" dirty="0"/>
              <a:t> </a:t>
            </a:r>
            <a:r>
              <a:rPr lang="en-US" dirty="0" err="1"/>
              <a:t>klíčových</a:t>
            </a:r>
            <a:r>
              <a:rPr lang="en-US" dirty="0"/>
              <a:t> </a:t>
            </a:r>
            <a:r>
              <a:rPr lang="en-US" dirty="0" err="1"/>
              <a:t>druhů</a:t>
            </a:r>
            <a:r>
              <a:rPr lang="sk-SK" dirty="0"/>
              <a:t> </a:t>
            </a:r>
            <a:r>
              <a:rPr lang="en-US" dirty="0" err="1"/>
              <a:t>představují</a:t>
            </a:r>
            <a:r>
              <a:rPr lang="en-US" dirty="0"/>
              <a:t> </a:t>
            </a:r>
            <a:r>
              <a:rPr lang="en-US" dirty="0" err="1"/>
              <a:t>tzv</a:t>
            </a:r>
            <a:r>
              <a:rPr lang="en-US" dirty="0"/>
              <a:t>. </a:t>
            </a:r>
            <a:r>
              <a:rPr lang="en-US" dirty="0" err="1"/>
              <a:t>ekosyst</a:t>
            </a:r>
            <a:r>
              <a:rPr lang="en-US" dirty="0"/>
              <a:t> </a:t>
            </a:r>
            <a:r>
              <a:rPr lang="en-US" dirty="0" err="1"/>
              <a:t>ekosystémoví</a:t>
            </a:r>
            <a:r>
              <a:rPr lang="sk-SK" dirty="0"/>
              <a:t> </a:t>
            </a:r>
            <a:r>
              <a:rPr lang="en-US" dirty="0" err="1"/>
              <a:t>stavitel</a:t>
            </a:r>
            <a:r>
              <a:rPr lang="en-US" dirty="0"/>
              <a:t> </a:t>
            </a:r>
            <a:r>
              <a:rPr lang="en-US" dirty="0" err="1"/>
              <a:t>stavitelé</a:t>
            </a:r>
            <a:r>
              <a:rPr lang="sk-SK" dirty="0"/>
              <a:t> </a:t>
            </a:r>
            <a:r>
              <a:rPr lang="en-US" dirty="0"/>
              <a:t>(ecosystem engineers), </a:t>
            </a:r>
            <a:r>
              <a:rPr lang="en-US" dirty="0" err="1"/>
              <a:t>kteří</a:t>
            </a:r>
            <a:r>
              <a:rPr lang="en-US" dirty="0"/>
              <a:t> </a:t>
            </a:r>
            <a:r>
              <a:rPr lang="en-US" dirty="0" err="1"/>
              <a:t>zásadním</a:t>
            </a:r>
            <a:r>
              <a:rPr lang="en-US" dirty="0"/>
              <a:t> </a:t>
            </a:r>
            <a:r>
              <a:rPr lang="en-US" dirty="0" err="1"/>
              <a:t>způsobem</a:t>
            </a:r>
            <a:r>
              <a:rPr lang="en-US" dirty="0"/>
              <a:t> </a:t>
            </a:r>
            <a:r>
              <a:rPr lang="en-US" dirty="0" err="1"/>
              <a:t>ovlivňují</a:t>
            </a:r>
            <a:r>
              <a:rPr lang="sk-SK" dirty="0"/>
              <a:t> </a:t>
            </a:r>
            <a:r>
              <a:rPr lang="en-US" dirty="0" err="1"/>
              <a:t>prostředí</a:t>
            </a:r>
            <a:r>
              <a:rPr lang="en-US" dirty="0"/>
              <a:t> (</a:t>
            </a:r>
            <a:r>
              <a:rPr lang="en-US" dirty="0" err="1"/>
              <a:t>fyzikální</a:t>
            </a:r>
            <a:r>
              <a:rPr lang="en-US" dirty="0"/>
              <a:t> </a:t>
            </a:r>
            <a:r>
              <a:rPr lang="en-US" dirty="0" err="1"/>
              <a:t>podmínky</a:t>
            </a:r>
            <a:r>
              <a:rPr lang="en-US" dirty="0"/>
              <a:t>) </a:t>
            </a:r>
            <a:r>
              <a:rPr lang="en-US" dirty="0" err="1"/>
              <a:t>společenstva</a:t>
            </a:r>
            <a:r>
              <a:rPr lang="en-US" dirty="0"/>
              <a:t> </a:t>
            </a:r>
            <a:r>
              <a:rPr lang="en-US" dirty="0" err="1"/>
              <a:t>i</a:t>
            </a:r>
            <a:r>
              <a:rPr lang="en-US" dirty="0"/>
              <a:t> </a:t>
            </a:r>
            <a:r>
              <a:rPr lang="en-US" dirty="0" err="1"/>
              <a:t>celé</a:t>
            </a:r>
            <a:r>
              <a:rPr lang="en-US" dirty="0"/>
              <a:t> </a:t>
            </a:r>
            <a:r>
              <a:rPr lang="en-US" dirty="0" err="1"/>
              <a:t>krajiny</a:t>
            </a:r>
            <a:r>
              <a:rPr lang="en-US" dirty="0"/>
              <a:t> – </a:t>
            </a:r>
            <a:r>
              <a:rPr lang="en-US" dirty="0" err="1"/>
              <a:t>např</a:t>
            </a:r>
            <a:r>
              <a:rPr lang="en-US" dirty="0"/>
              <a:t>. </a:t>
            </a:r>
            <a:r>
              <a:rPr lang="en-US" dirty="0" err="1"/>
              <a:t>bobři</a:t>
            </a:r>
            <a:r>
              <a:rPr lang="en-US" dirty="0"/>
              <a:t>,</a:t>
            </a:r>
            <a:r>
              <a:rPr lang="sk-SK" dirty="0"/>
              <a:t> </a:t>
            </a:r>
            <a:r>
              <a:rPr lang="en-US" dirty="0" err="1"/>
              <a:t>žížaly</a:t>
            </a:r>
            <a:r>
              <a:rPr lang="en-US" dirty="0"/>
              <a:t>, </a:t>
            </a:r>
            <a:r>
              <a:rPr lang="en-US" dirty="0" err="1"/>
              <a:t>termiti</a:t>
            </a:r>
            <a:r>
              <a:rPr lang="en-US" dirty="0"/>
              <a:t> </a:t>
            </a:r>
            <a:r>
              <a:rPr lang="en-US" dirty="0" err="1"/>
              <a:t>aj</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603033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Živé</a:t>
            </a:r>
            <a:r>
              <a:rPr lang="en-US" dirty="0"/>
              <a:t> </a:t>
            </a:r>
            <a:r>
              <a:rPr lang="en-US" dirty="0" err="1"/>
              <a:t>organismy</a:t>
            </a:r>
            <a:r>
              <a:rPr lang="en-US" dirty="0"/>
              <a:t> </a:t>
            </a:r>
            <a:r>
              <a:rPr lang="en-US" dirty="0" err="1"/>
              <a:t>ekosystému</a:t>
            </a:r>
            <a:r>
              <a:rPr lang="en-US" dirty="0"/>
              <a:t> </a:t>
            </a:r>
            <a:r>
              <a:rPr lang="en-US" dirty="0" err="1"/>
              <a:t>tvoří</a:t>
            </a:r>
            <a:r>
              <a:rPr lang="en-US" dirty="0"/>
              <a:t> </a:t>
            </a:r>
            <a:r>
              <a:rPr lang="en-US" dirty="0" err="1"/>
              <a:t>podle</a:t>
            </a:r>
            <a:r>
              <a:rPr lang="en-US" dirty="0"/>
              <a:t> </a:t>
            </a:r>
            <a:r>
              <a:rPr lang="en-US" dirty="0" err="1"/>
              <a:t>vztahu</a:t>
            </a:r>
            <a:r>
              <a:rPr lang="en-US" dirty="0"/>
              <a:t> k </a:t>
            </a:r>
            <a:r>
              <a:rPr lang="en-US" dirty="0" err="1"/>
              <a:t>hmotě</a:t>
            </a:r>
            <a:r>
              <a:rPr lang="en-US" dirty="0"/>
              <a:t> 3 </a:t>
            </a:r>
            <a:r>
              <a:rPr lang="en-US" dirty="0" err="1"/>
              <a:t>skupiny</a:t>
            </a:r>
            <a:r>
              <a:rPr lang="en-US" dirty="0"/>
              <a:t>:</a:t>
            </a:r>
          </a:p>
          <a:p>
            <a:endParaRPr lang="en-US" dirty="0"/>
          </a:p>
          <a:p>
            <a:r>
              <a:rPr lang="en-US" dirty="0"/>
              <a:t>1. producent</a:t>
            </a:r>
            <a:r>
              <a:rPr lang="sk-SK" dirty="0"/>
              <a:t>i</a:t>
            </a:r>
            <a:r>
              <a:rPr lang="en-US" dirty="0"/>
              <a:t> - </a:t>
            </a:r>
            <a:r>
              <a:rPr lang="en-US" dirty="0" err="1"/>
              <a:t>jsou</a:t>
            </a:r>
            <a:r>
              <a:rPr lang="en-US" dirty="0"/>
              <a:t> to </a:t>
            </a:r>
            <a:r>
              <a:rPr lang="en-US" dirty="0" err="1"/>
              <a:t>rostliny</a:t>
            </a:r>
            <a:r>
              <a:rPr lang="en-US" dirty="0"/>
              <a:t>, </a:t>
            </a:r>
            <a:r>
              <a:rPr lang="en-US" dirty="0" err="1"/>
              <a:t>produkující</a:t>
            </a:r>
            <a:r>
              <a:rPr lang="en-US" dirty="0"/>
              <a:t> </a:t>
            </a:r>
            <a:r>
              <a:rPr lang="en-US" dirty="0" err="1"/>
              <a:t>kyslík</a:t>
            </a:r>
            <a:r>
              <a:rPr lang="en-US" dirty="0"/>
              <a:t>, </a:t>
            </a:r>
            <a:r>
              <a:rPr lang="en-US" dirty="0" err="1"/>
              <a:t>který</a:t>
            </a:r>
            <a:r>
              <a:rPr lang="en-US" dirty="0"/>
              <a:t> </a:t>
            </a:r>
            <a:r>
              <a:rPr lang="en-US" dirty="0" err="1"/>
              <a:t>podmiňuje</a:t>
            </a:r>
            <a:r>
              <a:rPr lang="en-US" dirty="0"/>
              <a:t> </a:t>
            </a:r>
            <a:r>
              <a:rPr lang="en-US" dirty="0" err="1"/>
              <a:t>existenci</a:t>
            </a:r>
            <a:r>
              <a:rPr lang="en-US" dirty="0"/>
              <a:t> </a:t>
            </a:r>
            <a:r>
              <a:rPr lang="en-US" dirty="0" err="1"/>
              <a:t>života</a:t>
            </a:r>
            <a:r>
              <a:rPr lang="en-US" dirty="0"/>
              <a:t> </a:t>
            </a:r>
            <a:r>
              <a:rPr lang="en-US" dirty="0" err="1"/>
              <a:t>na</a:t>
            </a:r>
            <a:r>
              <a:rPr lang="en-US" dirty="0"/>
              <a:t> Zemi.</a:t>
            </a:r>
          </a:p>
          <a:p>
            <a:r>
              <a:rPr lang="en-US" dirty="0"/>
              <a:t>2. </a:t>
            </a:r>
            <a:r>
              <a:rPr lang="en-US" dirty="0" err="1"/>
              <a:t>konzument</a:t>
            </a:r>
            <a:r>
              <a:rPr lang="sk-SK" dirty="0"/>
              <a:t>i</a:t>
            </a:r>
            <a:r>
              <a:rPr lang="en-US" dirty="0"/>
              <a:t> - </a:t>
            </a:r>
            <a:r>
              <a:rPr lang="en-US" dirty="0" err="1"/>
              <a:t>organické</a:t>
            </a:r>
            <a:r>
              <a:rPr lang="en-US" dirty="0"/>
              <a:t> </a:t>
            </a:r>
            <a:r>
              <a:rPr lang="en-US" dirty="0" err="1"/>
              <a:t>látky</a:t>
            </a:r>
            <a:r>
              <a:rPr lang="en-US" dirty="0"/>
              <a:t> </a:t>
            </a:r>
            <a:r>
              <a:rPr lang="en-US" dirty="0" err="1"/>
              <a:t>produkované</a:t>
            </a:r>
            <a:r>
              <a:rPr lang="en-US" dirty="0"/>
              <a:t> </a:t>
            </a:r>
            <a:r>
              <a:rPr lang="en-US" dirty="0" err="1"/>
              <a:t>zelenými</a:t>
            </a:r>
            <a:r>
              <a:rPr lang="en-US" dirty="0"/>
              <a:t> </a:t>
            </a:r>
            <a:r>
              <a:rPr lang="en-US" dirty="0" err="1"/>
              <a:t>rostlinami</a:t>
            </a:r>
            <a:r>
              <a:rPr lang="en-US" dirty="0"/>
              <a:t> </a:t>
            </a:r>
            <a:r>
              <a:rPr lang="en-US" dirty="0" err="1"/>
              <a:t>tvoří</a:t>
            </a:r>
            <a:r>
              <a:rPr lang="en-US" dirty="0"/>
              <a:t> </a:t>
            </a:r>
            <a:r>
              <a:rPr lang="en-US" dirty="0" err="1"/>
              <a:t>potravu</a:t>
            </a:r>
            <a:r>
              <a:rPr lang="en-US" dirty="0"/>
              <a:t> pro </a:t>
            </a:r>
            <a:r>
              <a:rPr lang="en-US" dirty="0" err="1"/>
              <a:t>konzumenty</a:t>
            </a:r>
            <a:r>
              <a:rPr lang="en-US" dirty="0"/>
              <a:t>. </a:t>
            </a:r>
            <a:r>
              <a:rPr lang="en-US" dirty="0" err="1"/>
              <a:t>Některé</a:t>
            </a:r>
            <a:r>
              <a:rPr lang="en-US" dirty="0"/>
              <a:t> </a:t>
            </a:r>
            <a:r>
              <a:rPr lang="en-US" dirty="0" err="1"/>
              <a:t>konzumenty</a:t>
            </a:r>
            <a:r>
              <a:rPr lang="en-US" dirty="0"/>
              <a:t> se </a:t>
            </a:r>
            <a:r>
              <a:rPr lang="en-US" dirty="0" err="1"/>
              <a:t>stávají</a:t>
            </a:r>
            <a:r>
              <a:rPr lang="en-US" dirty="0"/>
              <a:t> </a:t>
            </a:r>
            <a:r>
              <a:rPr lang="en-US" dirty="0" err="1"/>
              <a:t>potravou</a:t>
            </a:r>
            <a:r>
              <a:rPr lang="en-US" dirty="0"/>
              <a:t> pro </a:t>
            </a:r>
            <a:r>
              <a:rPr lang="en-US" dirty="0" err="1"/>
              <a:t>jiné</a:t>
            </a:r>
            <a:r>
              <a:rPr lang="en-US" dirty="0"/>
              <a:t> </a:t>
            </a:r>
            <a:r>
              <a:rPr lang="en-US" dirty="0" err="1"/>
              <a:t>konzumenty</a:t>
            </a:r>
            <a:r>
              <a:rPr lang="en-US" dirty="0"/>
              <a:t>. </a:t>
            </a:r>
            <a:r>
              <a:rPr lang="en-US" dirty="0" err="1"/>
              <a:t>Tento</a:t>
            </a:r>
            <a:r>
              <a:rPr lang="en-US" dirty="0"/>
              <a:t> </a:t>
            </a:r>
            <a:r>
              <a:rPr lang="en-US" dirty="0" err="1"/>
              <a:t>tok</a:t>
            </a:r>
            <a:r>
              <a:rPr lang="en-US" dirty="0"/>
              <a:t> </a:t>
            </a:r>
            <a:r>
              <a:rPr lang="en-US" dirty="0" err="1"/>
              <a:t>hmoty</a:t>
            </a:r>
            <a:r>
              <a:rPr lang="en-US" dirty="0"/>
              <a:t> a s </a:t>
            </a:r>
            <a:r>
              <a:rPr lang="en-US" dirty="0" err="1"/>
              <a:t>ním</a:t>
            </a:r>
            <a:r>
              <a:rPr lang="en-US" dirty="0"/>
              <a:t> </a:t>
            </a:r>
            <a:r>
              <a:rPr lang="en-US" dirty="0" err="1"/>
              <a:t>spojený</a:t>
            </a:r>
            <a:r>
              <a:rPr lang="en-US" dirty="0"/>
              <a:t> </a:t>
            </a:r>
            <a:r>
              <a:rPr lang="en-US" dirty="0" err="1"/>
              <a:t>tok</a:t>
            </a:r>
            <a:r>
              <a:rPr lang="en-US" dirty="0"/>
              <a:t> </a:t>
            </a:r>
            <a:r>
              <a:rPr lang="en-US" dirty="0" err="1"/>
              <a:t>energie</a:t>
            </a:r>
            <a:r>
              <a:rPr lang="en-US" dirty="0"/>
              <a:t> </a:t>
            </a:r>
            <a:r>
              <a:rPr lang="en-US" dirty="0" err="1"/>
              <a:t>nazýváme</a:t>
            </a:r>
            <a:r>
              <a:rPr lang="en-US" dirty="0"/>
              <a:t> </a:t>
            </a:r>
            <a:r>
              <a:rPr lang="en-US" dirty="0" err="1"/>
              <a:t>potravní</a:t>
            </a:r>
            <a:r>
              <a:rPr lang="en-US" dirty="0"/>
              <a:t> (</a:t>
            </a:r>
            <a:r>
              <a:rPr lang="en-US" dirty="0" err="1"/>
              <a:t>trofický</a:t>
            </a:r>
            <a:r>
              <a:rPr lang="en-US" dirty="0"/>
              <a:t>) </a:t>
            </a:r>
            <a:r>
              <a:rPr lang="en-US" dirty="0" err="1"/>
              <a:t>řetězec</a:t>
            </a:r>
            <a:r>
              <a:rPr lang="en-US" dirty="0"/>
              <a:t>.</a:t>
            </a:r>
          </a:p>
          <a:p>
            <a:r>
              <a:rPr lang="en-US" dirty="0"/>
              <a:t>3. </a:t>
            </a:r>
            <a:r>
              <a:rPr lang="en-US" dirty="0" err="1"/>
              <a:t>Reducent</a:t>
            </a:r>
            <a:r>
              <a:rPr lang="sk-SK" dirty="0"/>
              <a:t>i nebo destruentie</a:t>
            </a:r>
            <a:r>
              <a:rPr lang="en-US" dirty="0"/>
              <a:t> - </a:t>
            </a:r>
            <a:r>
              <a:rPr lang="en-US" dirty="0" err="1"/>
              <a:t>tvoří</a:t>
            </a:r>
            <a:r>
              <a:rPr lang="en-US" dirty="0"/>
              <a:t> </a:t>
            </a:r>
            <a:r>
              <a:rPr lang="en-US" dirty="0" err="1"/>
              <a:t>rozkladný</a:t>
            </a:r>
            <a:r>
              <a:rPr lang="en-US" dirty="0"/>
              <a:t> </a:t>
            </a:r>
            <a:r>
              <a:rPr lang="en-US" dirty="0" err="1"/>
              <a:t>potravinový</a:t>
            </a:r>
            <a:r>
              <a:rPr lang="en-US" dirty="0"/>
              <a:t> </a:t>
            </a:r>
            <a:r>
              <a:rPr lang="en-US" dirty="0" err="1"/>
              <a:t>řetězec</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1533799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82A0AFD-3BAE-4032-8416-1B7626C2F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3821DC4-3207-48D9-8D91-79EAAD464CE9}" type="slidenum">
              <a:rPr lang="hu-HU" altLang="cs-CZ">
                <a:latin typeface="Times New Roman" panose="02020603050405020304" pitchFamily="18" charset="0"/>
              </a:rPr>
              <a:pPr>
                <a:spcBef>
                  <a:spcPct val="0"/>
                </a:spcBef>
              </a:pPr>
              <a:t>50</a:t>
            </a:fld>
            <a:endParaRPr lang="hu-HU" altLang="cs-CZ">
              <a:latin typeface="Times New Roman" panose="02020603050405020304" pitchFamily="18" charset="0"/>
            </a:endParaRPr>
          </a:p>
        </p:txBody>
      </p:sp>
      <p:sp>
        <p:nvSpPr>
          <p:cNvPr id="101379" name="Rectangle 2">
            <a:extLst>
              <a:ext uri="{FF2B5EF4-FFF2-40B4-BE49-F238E27FC236}">
                <a16:creationId xmlns:a16="http://schemas.microsoft.com/office/drawing/2014/main" id="{B41CEB72-C8C5-441A-AF14-350446F5F411}"/>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3D953726-F1CD-4A7F-9DE8-12756A2529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000000"/>
                </a:solidFill>
                <a:effectLst/>
                <a:latin typeface="Times New Roman" panose="02020603050405020304" pitchFamily="18" charset="0"/>
              </a:rPr>
              <a:t>Z </a:t>
            </a:r>
            <a:r>
              <a:rPr lang="en-US" b="0" i="0" dirty="0" err="1">
                <a:solidFill>
                  <a:srgbClr val="000000"/>
                </a:solidFill>
                <a:effectLst/>
                <a:latin typeface="Times New Roman" panose="02020603050405020304" pitchFamily="18" charset="0"/>
              </a:rPr>
              <a:t>hlediska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výživy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trofiky</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řeckého</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trofé</a:t>
            </a:r>
            <a:r>
              <a:rPr lang="en-US" b="0" i="0" dirty="0">
                <a:solidFill>
                  <a:srgbClr val="000000"/>
                </a:solidFill>
                <a:effectLst/>
                <a:latin typeface="Times New Roman" panose="02020603050405020304" pitchFamily="18" charset="0"/>
              </a:rPr>
              <a:t> = </a:t>
            </a:r>
            <a:r>
              <a:rPr lang="en-US" b="0" i="0" dirty="0" err="1">
                <a:solidFill>
                  <a:srgbClr val="000000"/>
                </a:solidFill>
                <a:effectLst/>
                <a:latin typeface="Times New Roman" panose="02020603050405020304" pitchFamily="18" charset="0"/>
              </a:rPr>
              <a:t>výživa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různých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kritérií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několik</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základních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metabolických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typů:Podle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formy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přijímané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fototrofní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absorbují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světelnou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energii</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přeměňují</a:t>
            </a:r>
            <a:r>
              <a:rPr lang="en-US" b="0" i="0" dirty="0">
                <a:solidFill>
                  <a:srgbClr val="000000"/>
                </a:solidFill>
                <a:effectLst/>
                <a:latin typeface="Times New Roman" panose="02020603050405020304" pitchFamily="18" charset="0"/>
              </a:rPr>
              <a:t> ji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chemickou</a:t>
            </a:r>
            <a:r>
              <a:rPr lang="en-US" b="0" i="0" dirty="0">
                <a:solidFill>
                  <a:srgbClr val="000000"/>
                </a:solidFill>
                <a:effectLst/>
                <a:latin typeface="Times New Roman" panose="02020603050405020304" pitchFamily="18" charset="0"/>
              </a:rPr>
              <a:t> (viz </a:t>
            </a:r>
            <a:r>
              <a:rPr lang="en-US" b="0" i="0" dirty="0" err="1">
                <a:solidFill>
                  <a:srgbClr val="0000FF"/>
                </a:solidFill>
                <a:effectLst/>
                <a:latin typeface="Times New Roman" panose="02020603050405020304" pitchFamily="18" charset="0"/>
                <a:hlinkClick r:id="rId3"/>
              </a:rPr>
              <a:t>fotosynthesa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zatímco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zdrojem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organismů</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chemotrofních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různé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chemické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reakce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nejčastěji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oxidace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nebo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anorganických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látek</a:t>
            </a:r>
            <a:r>
              <a:rPr lang="en-US" b="0" i="0" dirty="0">
                <a:solidFill>
                  <a:srgbClr val="000000"/>
                </a:solidFill>
                <a:effectLst/>
                <a:latin typeface="Times New Roman" panose="02020603050405020304" pitchFamily="18" charset="0"/>
              </a:rPr>
              <a:t>).</a:t>
            </a:r>
          </a:p>
          <a:p>
            <a:pPr algn="l"/>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toho, </a:t>
            </a:r>
            <a:r>
              <a:rPr lang="en-US" b="0" i="0" dirty="0" err="1">
                <a:solidFill>
                  <a:srgbClr val="000000"/>
                </a:solidFill>
                <a:effectLst/>
                <a:latin typeface="Times New Roman" panose="02020603050405020304" pitchFamily="18" charset="0"/>
              </a:rPr>
              <a:t>zda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schopny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synthetisovat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autotrofní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schopny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přijímat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anorganické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především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oxid</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uhličitý</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synthetisovat</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nich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 </a:t>
            </a:r>
            <a:r>
              <a:rPr lang="en-US" b="0" i="1" dirty="0" err="1">
                <a:solidFill>
                  <a:srgbClr val="000000"/>
                </a:solidFill>
                <a:effectLst/>
                <a:latin typeface="Times New Roman" panose="02020603050405020304" pitchFamily="18" charset="0"/>
              </a:rPr>
              <a:t>heterotrofní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nemohou</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oxidu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uhličitého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synthetisovat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musí</a:t>
            </a:r>
            <a:r>
              <a:rPr lang="en-US" b="0" i="0" dirty="0">
                <a:solidFill>
                  <a:srgbClr val="000000"/>
                </a:solidFill>
                <a:effectLst/>
                <a:latin typeface="Times New Roman" panose="02020603050405020304" pitchFamily="18" charset="0"/>
              </a:rPr>
              <a:t> je </a:t>
            </a:r>
            <a:r>
              <a:rPr lang="en-US" b="0" i="0" dirty="0" err="1">
                <a:solidFill>
                  <a:srgbClr val="000000"/>
                </a:solidFill>
                <a:effectLst/>
                <a:latin typeface="Times New Roman" panose="02020603050405020304" pitchFamily="18" charset="0"/>
              </a:rPr>
              <a:t>získávat</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prostředí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formě</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živin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obvykle</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těl</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jiných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organismů</a:t>
            </a:r>
            <a:r>
              <a:rPr lang="en-US" b="0" i="0" dirty="0">
                <a:solidFill>
                  <a:srgbClr val="000000"/>
                </a:solidFill>
                <a:effectLst/>
                <a:latin typeface="Times New Roman" panose="02020603050405020304" pitchFamily="18" charset="0"/>
              </a:rPr>
              <a:t>.</a:t>
            </a:r>
          </a:p>
          <a:p>
            <a:pPr algn="l"/>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zdroje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vodíku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potřebného</a:t>
            </a:r>
            <a:r>
              <a:rPr lang="en-US" b="0" i="0" dirty="0">
                <a:solidFill>
                  <a:srgbClr val="000000"/>
                </a:solidFill>
                <a:effectLst/>
                <a:latin typeface="Times New Roman" panose="02020603050405020304" pitchFamily="18" charset="0"/>
              </a:rPr>
              <a:t> pro </a:t>
            </a:r>
            <a:r>
              <a:rPr lang="en-US" b="0" i="0" dirty="0" err="1">
                <a:solidFill>
                  <a:srgbClr val="000000"/>
                </a:solidFill>
                <a:effectLst/>
                <a:latin typeface="Times New Roman" panose="02020603050405020304" pitchFamily="18" charset="0"/>
              </a:rPr>
              <a:t>různé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intracelulární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redukční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procesy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lithotrofní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řecky</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lithos</a:t>
            </a:r>
            <a:r>
              <a:rPr lang="en-US" b="0" i="0" dirty="0">
                <a:solidFill>
                  <a:srgbClr val="000000"/>
                </a:solidFill>
                <a:effectLst/>
                <a:latin typeface="Times New Roman" panose="02020603050405020304" pitchFamily="18" charset="0"/>
              </a:rPr>
              <a:t> = </a:t>
            </a:r>
            <a:r>
              <a:rPr lang="en-US" b="0" i="0" dirty="0" err="1">
                <a:solidFill>
                  <a:srgbClr val="000000"/>
                </a:solidFill>
                <a:effectLst/>
                <a:latin typeface="Times New Roman" panose="02020603050405020304" pitchFamily="18" charset="0"/>
              </a:rPr>
              <a:t>kámen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využívají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vodík</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anorganických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látek</a:t>
            </a:r>
            <a:r>
              <a:rPr lang="en-US" b="0" i="0" dirty="0">
                <a:solidFill>
                  <a:srgbClr val="000000"/>
                </a:solidFill>
                <a:effectLst/>
                <a:latin typeface="Times New Roman" panose="02020603050405020304" pitchFamily="18" charset="0"/>
              </a:rPr>
              <a:t>, a </a:t>
            </a:r>
            <a:r>
              <a:rPr lang="en-US" b="0" i="1" dirty="0" err="1">
                <a:solidFill>
                  <a:srgbClr val="000000"/>
                </a:solidFill>
                <a:effectLst/>
                <a:latin typeface="Times New Roman" panose="02020603050405020304" pitchFamily="18" charset="0"/>
              </a:rPr>
              <a:t>organotrofní</a:t>
            </a:r>
            <a:r>
              <a:rPr lang="en-US" b="0" i="0" dirty="0">
                <a:solidFill>
                  <a:srgbClr val="000000"/>
                </a:solidFill>
                <a:effectLst/>
                <a:latin typeface="Times New Roman" panose="02020603050405020304" pitchFamily="18" charset="0"/>
              </a:rPr>
              <a:t>, pro </a:t>
            </a:r>
            <a:r>
              <a:rPr lang="en-US" b="0" i="0" dirty="0" err="1">
                <a:solidFill>
                  <a:srgbClr val="000000"/>
                </a:solidFill>
                <a:effectLst/>
                <a:latin typeface="Times New Roman" panose="02020603050405020304" pitchFamily="18" charset="0"/>
              </a:rPr>
              <a:t>něž</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zdrojem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vodíku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Tyto </a:t>
            </a:r>
            <a:r>
              <a:rPr lang="en-US" b="0" i="0" dirty="0" err="1">
                <a:solidFill>
                  <a:srgbClr val="000000"/>
                </a:solidFill>
                <a:effectLst/>
                <a:latin typeface="Times New Roman" panose="02020603050405020304" pitchFamily="18" charset="0"/>
              </a:rPr>
              <a:t>základní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metabolické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typy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mohou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být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libovolně</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kombinovány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autotrofní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bývají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celkem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logicky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většinou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lithotrofní</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naopak</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heterotrofové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bývají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organotrofní</a:t>
            </a:r>
            <a:r>
              <a:rPr lang="en-US" b="0" i="0" dirty="0">
                <a:solidFill>
                  <a:srgbClr val="000000"/>
                </a:solidFill>
                <a:effectLst/>
                <a:latin typeface="Times New Roman" panose="02020603050405020304" pitchFamily="18" charset="0"/>
              </a:rPr>
              <a:t>. V </a:t>
            </a:r>
            <a:r>
              <a:rPr lang="en-US" b="0" i="0" dirty="0" err="1">
                <a:solidFill>
                  <a:srgbClr val="000000"/>
                </a:solidFill>
                <a:effectLst/>
                <a:latin typeface="Times New Roman" panose="02020603050405020304" pitchFamily="18" charset="0"/>
              </a:rPr>
              <a:t>rámci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jednoho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lze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často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určité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skupiny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buněk</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trofiky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řadit</a:t>
            </a:r>
            <a:r>
              <a:rPr lang="en-US" b="0" i="0" dirty="0">
                <a:solidFill>
                  <a:srgbClr val="000000"/>
                </a:solidFill>
                <a:effectLst/>
                <a:latin typeface="Times New Roman" panose="02020603050405020304" pitchFamily="18" charset="0"/>
              </a:rPr>
              <a:t> do </a:t>
            </a:r>
            <a:r>
              <a:rPr lang="en-US" b="0" i="0" dirty="0" err="1">
                <a:solidFill>
                  <a:srgbClr val="000000"/>
                </a:solidFill>
                <a:effectLst/>
                <a:latin typeface="Times New Roman" panose="02020603050405020304" pitchFamily="18" charset="0"/>
              </a:rPr>
              <a:t>různých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typů</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např</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kořenové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buňky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rostlin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chemoorganotrofní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zatímco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zelené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buňky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listů</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fotolithotrofní</a:t>
            </a:r>
            <a:r>
              <a:rPr lang="en-US" b="0" i="0" dirty="0">
                <a:solidFill>
                  <a:srgbClr val="000000"/>
                </a:solidFill>
                <a:effectLst/>
                <a:latin typeface="Times New Roman" panose="02020603050405020304" pitchFamily="18" charset="0"/>
              </a:rPr>
              <a:t>.</a:t>
            </a:r>
          </a:p>
          <a:p>
            <a:pPr eaLnBrk="1" hangingPunct="1"/>
            <a:endParaRPr lang="cs-CZ" altLang="cs-CZ"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E3D87D17-4B4F-4FB2-B9EA-9DB2CB0D5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130B82A-1D92-4269-9061-68BE8E6A9EB9}" type="slidenum">
              <a:rPr lang="hu-HU" altLang="cs-CZ">
                <a:latin typeface="Times New Roman" panose="02020603050405020304" pitchFamily="18" charset="0"/>
              </a:rPr>
              <a:pPr>
                <a:spcBef>
                  <a:spcPct val="0"/>
                </a:spcBef>
              </a:pPr>
              <a:t>51</a:t>
            </a:fld>
            <a:endParaRPr lang="hu-HU" altLang="cs-CZ">
              <a:latin typeface="Times New Roman" panose="02020603050405020304" pitchFamily="18" charset="0"/>
            </a:endParaRPr>
          </a:p>
        </p:txBody>
      </p:sp>
      <p:sp>
        <p:nvSpPr>
          <p:cNvPr id="103427" name="Rectangle 2">
            <a:extLst>
              <a:ext uri="{FF2B5EF4-FFF2-40B4-BE49-F238E27FC236}">
                <a16:creationId xmlns:a16="http://schemas.microsoft.com/office/drawing/2014/main" id="{A1CBD490-E496-4E82-AE70-6C7416D5D9A4}"/>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D7588C7D-F12B-422A-8103-E5922EC3F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CB371CE-F47E-4AE0-8896-13F64D86B8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ECF8FB2-F1B6-4B79-9580-B06C19430E8F}" type="slidenum">
              <a:rPr lang="hu-HU" altLang="cs-CZ">
                <a:latin typeface="Times New Roman" panose="02020603050405020304" pitchFamily="18" charset="0"/>
              </a:rPr>
              <a:pPr>
                <a:spcBef>
                  <a:spcPct val="0"/>
                </a:spcBef>
              </a:pPr>
              <a:t>5</a:t>
            </a:fld>
            <a:endParaRPr lang="hu-HU" altLang="cs-CZ">
              <a:latin typeface="Times New Roman" panose="02020603050405020304" pitchFamily="18" charset="0"/>
            </a:endParaRPr>
          </a:p>
        </p:txBody>
      </p:sp>
      <p:sp>
        <p:nvSpPr>
          <p:cNvPr id="14339" name="Rectangle 2">
            <a:extLst>
              <a:ext uri="{FF2B5EF4-FFF2-40B4-BE49-F238E27FC236}">
                <a16:creationId xmlns:a16="http://schemas.microsoft.com/office/drawing/2014/main" id="{36EE7208-4F29-4267-98FD-EA4E91BCEA40}"/>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36171FD-CC02-44E2-AC1D-5F678A2DA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E674A9B7-8F10-4C06-B617-88439977B8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2F59070-FF86-4CF8-BB59-E574F1D4FA3B}" type="slidenum">
              <a:rPr lang="hu-HU" altLang="cs-CZ">
                <a:latin typeface="Times New Roman" panose="02020603050405020304" pitchFamily="18" charset="0"/>
              </a:rPr>
              <a:pPr>
                <a:spcBef>
                  <a:spcPct val="0"/>
                </a:spcBef>
              </a:pPr>
              <a:t>52</a:t>
            </a:fld>
            <a:endParaRPr lang="hu-HU" altLang="cs-CZ">
              <a:latin typeface="Times New Roman" panose="02020603050405020304" pitchFamily="18" charset="0"/>
            </a:endParaRPr>
          </a:p>
        </p:txBody>
      </p:sp>
      <p:sp>
        <p:nvSpPr>
          <p:cNvPr id="105475" name="Rectangle 2">
            <a:extLst>
              <a:ext uri="{FF2B5EF4-FFF2-40B4-BE49-F238E27FC236}">
                <a16:creationId xmlns:a16="http://schemas.microsoft.com/office/drawing/2014/main" id="{E812EF36-0DE5-4FA9-BFF7-7225035002E9}"/>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C702B88C-4A42-4548-8248-D54184838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000000"/>
                </a:solidFill>
                <a:effectLst/>
                <a:latin typeface="Times New Roman" panose="02020603050405020304" pitchFamily="18" charset="0"/>
              </a:rPr>
              <a:t>Fotoorganotrofní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zjm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bakterie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využívají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světelnou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energii</a:t>
            </a:r>
            <a:r>
              <a:rPr lang="en-US" b="0" i="0" dirty="0">
                <a:solidFill>
                  <a:srgbClr val="000000"/>
                </a:solidFill>
                <a:effectLst/>
                <a:latin typeface="Times New Roman" panose="02020603050405020304" pitchFamily="18" charset="0"/>
              </a:rPr>
              <a:t> k </a:t>
            </a:r>
            <a:r>
              <a:rPr lang="en-US" b="0" i="0" dirty="0" err="1">
                <a:solidFill>
                  <a:srgbClr val="000000"/>
                </a:solidFill>
                <a:effectLst/>
                <a:latin typeface="Times New Roman" panose="02020603050405020304" pitchFamily="18" charset="0"/>
              </a:rPr>
              <a:t>syntéze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biomasy</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zdrojem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živin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např</a:t>
            </a:r>
            <a:r>
              <a:rPr lang="en-US" b="0" i="0" dirty="0">
                <a:solidFill>
                  <a:srgbClr val="000000"/>
                </a:solidFill>
                <a:effectLst/>
                <a:latin typeface="Times New Roman" panose="02020603050405020304" pitchFamily="18" charset="0"/>
              </a:rPr>
              <a:t>. soli </a:t>
            </a:r>
            <a:r>
              <a:rPr lang="en-US" b="0" i="0" dirty="0" err="1">
                <a:solidFill>
                  <a:srgbClr val="000000"/>
                </a:solidFill>
                <a:effectLst/>
                <a:latin typeface="Times New Roman" panose="02020603050405020304" pitchFamily="18" charset="0"/>
              </a:rPr>
              <a:t>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kyselin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např</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kyseliny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jantarové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či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octové</a:t>
            </a:r>
            <a:r>
              <a:rPr lang="en-US" b="0" i="0" dirty="0">
                <a:solidFill>
                  <a:srgbClr val="000000"/>
                </a:solidFill>
                <a:effectLst/>
                <a:latin typeface="Times New Roman" panose="02020603050405020304" pitchFamily="18" charset="0"/>
              </a:rPr>
              <a:t>.</a:t>
            </a:r>
            <a:endParaRPr lang="cs-CZ" altLang="cs-CZ"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E7DA482F-6963-4F27-9F9D-8E353D4FBB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1B2F95C-0E9A-414B-AF2A-546B364417A7}" type="slidenum">
              <a:rPr lang="hu-HU" altLang="cs-CZ">
                <a:latin typeface="Times New Roman" panose="02020603050405020304" pitchFamily="18" charset="0"/>
              </a:rPr>
              <a:pPr>
                <a:spcBef>
                  <a:spcPct val="0"/>
                </a:spcBef>
              </a:pPr>
              <a:t>53</a:t>
            </a:fld>
            <a:endParaRPr lang="hu-HU" altLang="cs-CZ">
              <a:latin typeface="Times New Roman" panose="02020603050405020304" pitchFamily="18" charset="0"/>
            </a:endParaRPr>
          </a:p>
        </p:txBody>
      </p:sp>
      <p:sp>
        <p:nvSpPr>
          <p:cNvPr id="107523" name="Rectangle 2">
            <a:extLst>
              <a:ext uri="{FF2B5EF4-FFF2-40B4-BE49-F238E27FC236}">
                <a16:creationId xmlns:a16="http://schemas.microsoft.com/office/drawing/2014/main" id="{4282274E-C15B-4647-8373-7014D6BEC949}"/>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7DB4113E-D9D0-45F2-9B6F-764576B487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FCCB15DD-E4EB-4D75-A34F-6B828D3793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BC5EE3B-934B-44FA-98C1-9260AD73DE08}" type="slidenum">
              <a:rPr lang="hu-HU" altLang="cs-CZ">
                <a:latin typeface="Times New Roman" panose="02020603050405020304" pitchFamily="18" charset="0"/>
              </a:rPr>
              <a:pPr>
                <a:spcBef>
                  <a:spcPct val="0"/>
                </a:spcBef>
              </a:pPr>
              <a:t>54</a:t>
            </a:fld>
            <a:endParaRPr lang="hu-HU" altLang="cs-CZ">
              <a:latin typeface="Times New Roman" panose="02020603050405020304" pitchFamily="18" charset="0"/>
            </a:endParaRPr>
          </a:p>
        </p:txBody>
      </p:sp>
      <p:sp>
        <p:nvSpPr>
          <p:cNvPr id="109571" name="Rectangle 2">
            <a:extLst>
              <a:ext uri="{FF2B5EF4-FFF2-40B4-BE49-F238E27FC236}">
                <a16:creationId xmlns:a16="http://schemas.microsoft.com/office/drawing/2014/main" id="{8FB5BA27-0CC0-4369-AC8A-AD83DB37DF6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A6F60445-7C78-40E8-B463-F57640424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Primární</a:t>
            </a:r>
            <a:r>
              <a:rPr lang="en-US" dirty="0"/>
              <a:t> </a:t>
            </a:r>
            <a:r>
              <a:rPr lang="en-US" dirty="0" err="1"/>
              <a:t>producenti</a:t>
            </a:r>
            <a:r>
              <a:rPr lang="en-US" dirty="0"/>
              <a:t>  </a:t>
            </a:r>
            <a:r>
              <a:rPr lang="en-US" dirty="0" err="1"/>
              <a:t>autotrofní</a:t>
            </a:r>
            <a:r>
              <a:rPr lang="en-US" dirty="0"/>
              <a:t> </a:t>
            </a:r>
            <a:r>
              <a:rPr lang="en-US" dirty="0" err="1"/>
              <a:t>organismy</a:t>
            </a:r>
            <a:r>
              <a:rPr lang="en-US" dirty="0"/>
              <a:t>, </a:t>
            </a:r>
            <a:r>
              <a:rPr lang="en-US" dirty="0" err="1"/>
              <a:t>přeměňující</a:t>
            </a:r>
            <a:r>
              <a:rPr lang="en-US" dirty="0"/>
              <a:t> </a:t>
            </a:r>
            <a:r>
              <a:rPr lang="en-US" dirty="0" err="1"/>
              <a:t>anorganické</a:t>
            </a:r>
            <a:r>
              <a:rPr lang="en-US" dirty="0"/>
              <a:t> </a:t>
            </a:r>
            <a:r>
              <a:rPr lang="en-US" dirty="0" err="1"/>
              <a:t>látky</a:t>
            </a:r>
            <a:r>
              <a:rPr lang="en-US" dirty="0"/>
              <a:t> v </a:t>
            </a:r>
            <a:r>
              <a:rPr lang="en-US" dirty="0" err="1"/>
              <a:t>organické</a:t>
            </a:r>
            <a:r>
              <a:rPr lang="en-US" dirty="0"/>
              <a:t>. </a:t>
            </a:r>
            <a:r>
              <a:rPr lang="en-US" dirty="0" err="1"/>
              <a:t>Dokáží</a:t>
            </a:r>
            <a:r>
              <a:rPr lang="en-US" dirty="0"/>
              <a:t> </a:t>
            </a:r>
            <a:r>
              <a:rPr lang="en-US" dirty="0" err="1"/>
              <a:t>chemicky</a:t>
            </a:r>
            <a:r>
              <a:rPr lang="en-US" dirty="0"/>
              <a:t> </a:t>
            </a:r>
            <a:r>
              <a:rPr lang="en-US" dirty="0" err="1"/>
              <a:t>vázat</a:t>
            </a:r>
            <a:r>
              <a:rPr lang="en-US" dirty="0"/>
              <a:t> </a:t>
            </a:r>
            <a:r>
              <a:rPr lang="en-US" dirty="0" err="1"/>
              <a:t>energii</a:t>
            </a:r>
            <a:r>
              <a:rPr lang="en-US" dirty="0"/>
              <a:t> do </a:t>
            </a:r>
            <a:r>
              <a:rPr lang="en-US" dirty="0" err="1"/>
              <a:t>své</a:t>
            </a:r>
            <a:r>
              <a:rPr lang="en-US" dirty="0"/>
              <a:t> </a:t>
            </a:r>
            <a:r>
              <a:rPr lang="en-US" dirty="0" err="1"/>
              <a:t>biomasy</a:t>
            </a:r>
            <a:endParaRPr lang="sk-S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tato</a:t>
            </a:r>
            <a:r>
              <a:rPr lang="en-US" dirty="0"/>
              <a:t> </a:t>
            </a:r>
            <a:r>
              <a:rPr lang="en-US" dirty="0" err="1"/>
              <a:t>energie</a:t>
            </a:r>
            <a:r>
              <a:rPr lang="en-US" dirty="0"/>
              <a:t> </a:t>
            </a:r>
            <a:r>
              <a:rPr lang="en-US" dirty="0" err="1"/>
              <a:t>udržuje</a:t>
            </a:r>
            <a:r>
              <a:rPr lang="en-US" dirty="0"/>
              <a:t> </a:t>
            </a:r>
            <a:r>
              <a:rPr lang="en-US" dirty="0" err="1"/>
              <a:t>životní</a:t>
            </a:r>
            <a:r>
              <a:rPr lang="en-US" dirty="0"/>
              <a:t> </a:t>
            </a:r>
            <a:r>
              <a:rPr lang="en-US" dirty="0" err="1"/>
              <a:t>procesy</a:t>
            </a:r>
            <a:r>
              <a:rPr lang="en-US" dirty="0"/>
              <a:t> </a:t>
            </a:r>
            <a:r>
              <a:rPr lang="en-US" dirty="0" err="1"/>
              <a:t>všech</a:t>
            </a:r>
            <a:r>
              <a:rPr lang="en-US" dirty="0"/>
              <a:t> </a:t>
            </a:r>
            <a:r>
              <a:rPr lang="en-US" dirty="0" err="1"/>
              <a:t>organismů</a:t>
            </a:r>
            <a:r>
              <a:rPr lang="en-US" dirty="0"/>
              <a:t> v </a:t>
            </a:r>
            <a:r>
              <a:rPr lang="en-US" dirty="0" err="1"/>
              <a:t>potravním</a:t>
            </a:r>
            <a:r>
              <a:rPr lang="en-US" dirty="0"/>
              <a:t> </a:t>
            </a:r>
            <a:r>
              <a:rPr lang="en-US" dirty="0" err="1"/>
              <a:t>řetězci</a:t>
            </a:r>
            <a:endParaRPr lang="sk-S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během</a:t>
            </a:r>
            <a:r>
              <a:rPr lang="en-US" dirty="0"/>
              <a:t> </a:t>
            </a:r>
            <a:r>
              <a:rPr lang="en-US" dirty="0" err="1"/>
              <a:t>průchodu</a:t>
            </a:r>
            <a:r>
              <a:rPr lang="en-US" dirty="0"/>
              <a:t> </a:t>
            </a:r>
            <a:r>
              <a:rPr lang="en-US" dirty="0" err="1"/>
              <a:t>potravním</a:t>
            </a:r>
            <a:r>
              <a:rPr lang="en-US" dirty="0"/>
              <a:t> </a:t>
            </a:r>
            <a:r>
              <a:rPr lang="en-US" dirty="0" err="1"/>
              <a:t>řetězcem</a:t>
            </a:r>
            <a:r>
              <a:rPr lang="en-US" dirty="0"/>
              <a:t> </a:t>
            </a:r>
            <a:r>
              <a:rPr lang="en-US" dirty="0" err="1"/>
              <a:t>degraduje</a:t>
            </a:r>
            <a:r>
              <a:rPr lang="en-US" dirty="0"/>
              <a:t> a </a:t>
            </a:r>
            <a:r>
              <a:rPr lang="en-US" dirty="0" err="1"/>
              <a:t>přeměňuje</a:t>
            </a:r>
            <a:r>
              <a:rPr lang="en-US" dirty="0"/>
              <a:t> se v </a:t>
            </a:r>
            <a:r>
              <a:rPr lang="en-US" dirty="0" err="1"/>
              <a:t>mechanickou</a:t>
            </a:r>
            <a:r>
              <a:rPr lang="en-US" dirty="0"/>
              <a:t> </a:t>
            </a:r>
            <a:r>
              <a:rPr lang="en-US" dirty="0" err="1"/>
              <a:t>energii</a:t>
            </a:r>
            <a:r>
              <a:rPr lang="en-US" dirty="0"/>
              <a:t> a </a:t>
            </a:r>
            <a:r>
              <a:rPr lang="en-US" dirty="0" err="1"/>
              <a:t>teplo</a:t>
            </a:r>
            <a:r>
              <a:rPr lang="en-US" dirty="0"/>
              <a:t> </a:t>
            </a:r>
            <a:endParaRPr lang="cs-CZ" altLang="cs-CZ"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55</a:t>
            </a:fld>
            <a:endParaRPr lang="cs-CZ" altLang="cs-CZ"/>
          </a:p>
        </p:txBody>
      </p:sp>
    </p:spTree>
    <p:extLst>
      <p:ext uri="{BB962C8B-B14F-4D97-AF65-F5344CB8AC3E}">
        <p14:creationId xmlns:p14="http://schemas.microsoft.com/office/powerpoint/2010/main" val="2280367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222222"/>
                </a:solidFill>
                <a:effectLst/>
                <a:latin typeface="Arial" panose="020B0604020202020204" pitchFamily="34" charset="0"/>
              </a:rPr>
              <a:t>Předpokladem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toku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energie</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koloběhu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biologických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cyklů</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schopnost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soustav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vytvářet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látky</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anorganických</a:t>
            </a:r>
            <a:r>
              <a:rPr lang="en-US" b="0" i="0" dirty="0">
                <a:solidFill>
                  <a:srgbClr val="222222"/>
                </a:solidFill>
                <a:effectLst/>
                <a:latin typeface="Arial" panose="020B0604020202020204" pitchFamily="34" charset="0"/>
              </a:rPr>
              <a:t> a v </a:t>
            </a:r>
            <a:r>
              <a:rPr lang="en-US" b="0" i="0" dirty="0" err="1">
                <a:solidFill>
                  <a:srgbClr val="222222"/>
                </a:solidFill>
                <a:effectLst/>
                <a:latin typeface="Arial" panose="020B0604020202020204" pitchFamily="34" charset="0"/>
              </a:rPr>
              <a:t>nich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poutat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sluneční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energii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formě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chemických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vazeb</a:t>
            </a:r>
            <a:r>
              <a:rPr lang="en-US" b="0" i="0" dirty="0">
                <a:solidFill>
                  <a:srgbClr val="222222"/>
                </a:solidFill>
                <a:effectLst/>
                <a:latin typeface="Arial" panose="020B0604020202020204" pitchFamily="34" charset="0"/>
              </a:rPr>
              <a:t>. V tom </a:t>
            </a:r>
            <a:r>
              <a:rPr lang="en-US" b="0" i="0" dirty="0" err="1">
                <a:solidFill>
                  <a:srgbClr val="222222"/>
                </a:solidFill>
                <a:effectLst/>
                <a:latin typeface="Arial" panose="020B0604020202020204" pitchFamily="34" charset="0"/>
              </a:rPr>
              <a:t>spočívá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základní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nejdůležitější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funkční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primárních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producentů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Rychlost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produkce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biomasy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označujeme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jako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produktivitu</a:t>
            </a:r>
            <a:r>
              <a:rPr lang="en-US" b="0" i="0" dirty="0">
                <a:solidFill>
                  <a:srgbClr val="222222"/>
                </a:solidFill>
                <a:effectLst/>
                <a:latin typeface="Arial" panose="020B0604020202020204" pitchFamily="34" charset="0"/>
              </a:rPr>
              <a:t>. </a:t>
            </a:r>
            <a:r>
              <a:rPr lang="en-US" b="1" i="0" dirty="0" err="1">
                <a:solidFill>
                  <a:srgbClr val="222222"/>
                </a:solidFill>
                <a:effectLst/>
                <a:latin typeface="Arial" panose="020B0604020202020204" pitchFamily="34" charset="0"/>
              </a:rPr>
              <a:t>Primární</a:t>
            </a:r>
            <a:r>
              <a:rPr lang="en-US" b="1" i="0" dirty="0">
                <a:solidFill>
                  <a:srgbClr val="222222"/>
                </a:solidFill>
                <a:effectLst/>
                <a:latin typeface="Arial" panose="020B0604020202020204" pitchFamily="34" charset="0"/>
              </a:rPr>
              <a:t> </a:t>
            </a:r>
            <a:r>
              <a:rPr lang="en-US" b="1" i="0" dirty="0" err="1">
                <a:solidFill>
                  <a:srgbClr val="222222"/>
                </a:solidFill>
                <a:effectLst/>
                <a:latin typeface="Arial" panose="020B0604020202020204" pitchFamily="34" charset="0"/>
              </a:rPr>
              <a:t>produktivita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primární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produkce</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rychlost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jíž</a:t>
            </a:r>
            <a:r>
              <a:rPr lang="en-US" b="0" i="0" dirty="0">
                <a:solidFill>
                  <a:srgbClr val="222222"/>
                </a:solidFill>
                <a:effectLst/>
                <a:latin typeface="Arial" panose="020B0604020202020204" pitchFamily="34" charset="0"/>
              </a:rPr>
              <a:t> se v </a:t>
            </a:r>
            <a:r>
              <a:rPr lang="en-US" b="0" i="0" dirty="0" err="1">
                <a:solidFill>
                  <a:srgbClr val="222222"/>
                </a:solidFill>
                <a:effectLst/>
                <a:latin typeface="Arial" panose="020B0604020202020204" pitchFamily="34" charset="0"/>
              </a:rPr>
              <a:t>důsledku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fotosyntetické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činnosti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producentů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zelených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rostlin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využívá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energie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formě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mohou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vytvářet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přírůst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rostlin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biomasu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nebo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jsou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využity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konzumenty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jako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potrava</a:t>
            </a:r>
            <a:r>
              <a:rPr lang="en-US" b="0" i="0" dirty="0">
                <a:solidFill>
                  <a:srgbClr val="222222"/>
                </a:solidFill>
                <a:effectLst/>
                <a:latin typeface="Arial" panose="020B0604020202020204" pitchFamily="34" charset="0"/>
              </a:rPr>
              <a:t>.</a:t>
            </a:r>
          </a:p>
          <a:p>
            <a:pPr algn="l"/>
            <a:r>
              <a:rPr lang="en-US" b="0" i="0" dirty="0" err="1">
                <a:solidFill>
                  <a:srgbClr val="222222"/>
                </a:solidFill>
                <a:effectLst/>
                <a:latin typeface="Arial" panose="020B0604020202020204" pitchFamily="34" charset="0"/>
              </a:rPr>
              <a:t>Jednoduše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řečeno</a:t>
            </a:r>
            <a:r>
              <a:rPr lang="en-US" b="0" i="0" dirty="0">
                <a:solidFill>
                  <a:srgbClr val="222222"/>
                </a:solidFill>
                <a:effectLst/>
                <a:latin typeface="Arial" panose="020B0604020202020204" pitchFamily="34" charset="0"/>
              </a:rPr>
              <a:t>, je to </a:t>
            </a:r>
            <a:r>
              <a:rPr lang="en-US" b="0" i="0" dirty="0" err="1">
                <a:solidFill>
                  <a:srgbClr val="222222"/>
                </a:solidFill>
                <a:effectLst/>
                <a:latin typeface="Arial" panose="020B0604020202020204" pitchFamily="34" charset="0"/>
              </a:rPr>
              <a:t>množství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biomasy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vytvořené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autotrofními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organismy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primárními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producenty</a:t>
            </a:r>
            <a:r>
              <a:rPr lang="en-US" b="0" i="0" dirty="0">
                <a:solidFill>
                  <a:srgbClr val="222222"/>
                </a:solidFill>
                <a:effectLst/>
                <a:latin typeface="Arial" panose="020B0604020202020204" pitchFamily="34" charset="0"/>
              </a:rPr>
              <a:t>) za </a:t>
            </a:r>
            <a:r>
              <a:rPr lang="en-US" b="0" i="0" dirty="0" err="1">
                <a:solidFill>
                  <a:srgbClr val="222222"/>
                </a:solidFill>
                <a:effectLst/>
                <a:latin typeface="Arial" panose="020B0604020202020204" pitchFamily="34" charset="0"/>
              </a:rPr>
              <a:t>jednotku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času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spotřebě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energeie</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703571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3283EF5C-B10B-4537-9BCA-1DC3096BD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5DA1662-78CE-4636-A28D-B3479F858E84}" type="slidenum">
              <a:rPr lang="cs-CZ" altLang="cs-CZ">
                <a:latin typeface="Times New Roman" panose="02020603050405020304" pitchFamily="18" charset="0"/>
              </a:rPr>
              <a:pPr>
                <a:spcBef>
                  <a:spcPct val="0"/>
                </a:spcBef>
              </a:pPr>
              <a:t>59</a:t>
            </a:fld>
            <a:endParaRPr lang="cs-CZ" altLang="cs-CZ">
              <a:latin typeface="Times New Roman" panose="02020603050405020304" pitchFamily="18" charset="0"/>
            </a:endParaRPr>
          </a:p>
        </p:txBody>
      </p:sp>
      <p:sp>
        <p:nvSpPr>
          <p:cNvPr id="115715" name="Rectangle 2">
            <a:extLst>
              <a:ext uri="{FF2B5EF4-FFF2-40B4-BE49-F238E27FC236}">
                <a16:creationId xmlns:a16="http://schemas.microsoft.com/office/drawing/2014/main" id="{15E790E0-F6C1-47BF-9A59-4F82826D2D1C}"/>
              </a:ext>
            </a:extLst>
          </p:cNvPr>
          <p:cNvSpPr>
            <a:spLocks noGrp="1" noRot="1" noChangeAspect="1" noChangeArrowheads="1" noTextEdit="1"/>
          </p:cNvSpPr>
          <p:nvPr>
            <p:ph type="sldImg"/>
          </p:nvPr>
        </p:nvSpPr>
        <p:spPr>
          <a:xfrm>
            <a:off x="201613" y="727075"/>
            <a:ext cx="6456362" cy="3632200"/>
          </a:xfrm>
          <a:ln/>
        </p:spPr>
      </p:sp>
      <p:sp>
        <p:nvSpPr>
          <p:cNvPr id="115716" name="Rectangle 3">
            <a:extLst>
              <a:ext uri="{FF2B5EF4-FFF2-40B4-BE49-F238E27FC236}">
                <a16:creationId xmlns:a16="http://schemas.microsoft.com/office/drawing/2014/main" id="{40C68941-04CA-42BC-99FF-AC5C981D83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V současných (anglických) pracích bývá často produktivita vyjádřena jako g DM (= </a:t>
            </a:r>
            <a:r>
              <a:rPr lang="cs-CZ" altLang="cs-CZ" b="1"/>
              <a:t>d</a:t>
            </a:r>
            <a:r>
              <a:rPr lang="cs-CZ" altLang="cs-CZ"/>
              <a:t>ry </a:t>
            </a:r>
            <a:r>
              <a:rPr lang="cs-CZ" altLang="cs-CZ" b="1"/>
              <a:t>m</a:t>
            </a:r>
            <a:r>
              <a:rPr lang="cs-CZ" altLang="cs-CZ"/>
              <a:t>atter, sušina)</a:t>
            </a:r>
            <a:r>
              <a:rPr lang="en-US" altLang="cs-CZ"/>
              <a:t>.</a:t>
            </a:r>
            <a:r>
              <a:rPr lang="cs-CZ" altLang="cs-CZ"/>
              <a:t>m</a:t>
            </a:r>
            <a:r>
              <a:rPr lang="cs-CZ" altLang="cs-CZ" baseline="30000"/>
              <a:t>-2</a:t>
            </a:r>
            <a:r>
              <a:rPr lang="cs-CZ" altLang="cs-CZ"/>
              <a:t>.yr</a:t>
            </a:r>
            <a:r>
              <a:rPr lang="cs-CZ" altLang="cs-CZ" baseline="30000"/>
              <a:t>-1</a:t>
            </a:r>
            <a:r>
              <a:rPr lang="cs-CZ" alt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60</a:t>
            </a:fld>
            <a:endParaRPr lang="cs-CZ" altLang="cs-CZ"/>
          </a:p>
        </p:txBody>
      </p:sp>
    </p:spTree>
    <p:extLst>
      <p:ext uri="{BB962C8B-B14F-4D97-AF65-F5344CB8AC3E}">
        <p14:creationId xmlns:p14="http://schemas.microsoft.com/office/powerpoint/2010/main" val="1416142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61</a:t>
            </a:fld>
            <a:endParaRPr lang="cs-CZ" altLang="cs-CZ"/>
          </a:p>
        </p:txBody>
      </p:sp>
    </p:spTree>
    <p:extLst>
      <p:ext uri="{BB962C8B-B14F-4D97-AF65-F5344CB8AC3E}">
        <p14:creationId xmlns:p14="http://schemas.microsoft.com/office/powerpoint/2010/main" val="2126962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err="1">
                <a:solidFill>
                  <a:srgbClr val="202122"/>
                </a:solidFill>
                <a:effectLst/>
                <a:latin typeface="Arial" panose="020B0604020202020204" pitchFamily="34" charset="0"/>
              </a:rPr>
              <a:t>Potravní</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řetězec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popisuje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potravní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vztahy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Druh (biologie)"/>
              </a:rPr>
              <a:t>druhy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4" tooltip="Ekosystém"/>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požírají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slovy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ukazuje</a:t>
            </a:r>
            <a:r>
              <a:rPr lang="en-US" b="0" i="0" dirty="0">
                <a:solidFill>
                  <a:srgbClr val="202122"/>
                </a:solidFill>
                <a:effectLst/>
                <a:latin typeface="Arial" panose="020B0604020202020204" pitchFamily="34" charset="0"/>
              </a:rPr>
              <a:t>, jak se v </a:t>
            </a:r>
            <a:r>
              <a:rPr lang="en-US" b="0" i="0" dirty="0" err="1">
                <a:solidFill>
                  <a:srgbClr val="202122"/>
                </a:solidFill>
                <a:effectLst/>
                <a:latin typeface="Arial" panose="020B0604020202020204" pitchFamily="34" charset="0"/>
              </a:rPr>
              <a:t>rámci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přesunuje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materiál</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jednoho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druhý</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Obvykle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vztah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sežírajícím</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sežíraným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Organismus"/>
              </a:rPr>
              <a:t>organismem</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6" tooltip="Diagram"/>
              </a:rPr>
              <a:t>diagramu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znázorňuje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pomocí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šipky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reprezentuje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přenos</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Biomasa"/>
              </a:rPr>
              <a:t>biomasy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seskupeny</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skupin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tzv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trofických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úrovní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podle</a:t>
            </a:r>
            <a:r>
              <a:rPr lang="en-US" b="0" i="0" dirty="0">
                <a:solidFill>
                  <a:srgbClr val="202122"/>
                </a:solidFill>
                <a:effectLst/>
                <a:latin typeface="Arial" panose="020B0604020202020204" pitchFamily="34" charset="0"/>
              </a:rPr>
              <a:t> toho, jak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vzdáleny</a:t>
            </a:r>
            <a:r>
              <a:rPr lang="en-US" b="0" i="0" dirty="0">
                <a:solidFill>
                  <a:srgbClr val="202122"/>
                </a:solidFill>
                <a:effectLst/>
                <a:latin typeface="Arial" panose="020B0604020202020204" pitchFamily="34" charset="0"/>
              </a:rPr>
              <a:t> od </a:t>
            </a:r>
            <a:r>
              <a:rPr lang="en-US" b="0" i="0" dirty="0" err="1">
                <a:solidFill>
                  <a:srgbClr val="202122"/>
                </a:solidFill>
                <a:effectLst/>
                <a:latin typeface="Arial" panose="020B0604020202020204" pitchFamily="34" charset="0"/>
              </a:rPr>
              <a:t>primárních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producentů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Primární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producenti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utotrofie"/>
              </a:rPr>
              <a:t>autotrofní</a:t>
            </a:r>
            <a:r>
              <a:rPr lang="en-US" b="0" i="0" u="none" strike="noStrike" dirty="0">
                <a:solidFill>
                  <a:srgbClr val="0B0080"/>
                </a:solidFill>
                <a:effectLst/>
                <a:latin typeface="Arial" panose="020B0604020202020204" pitchFamily="34" charset="0"/>
                <a:hlinkClick r:id="rId8" tooltip="Autotrofie"/>
              </a:rPr>
              <a:t> </a:t>
            </a:r>
            <a:r>
              <a:rPr lang="en-US" b="0" i="0" u="none" strike="noStrike" dirty="0" err="1">
                <a:solidFill>
                  <a:srgbClr val="0B0080"/>
                </a:solidFill>
                <a:effectLst/>
                <a:latin typeface="Arial" panose="020B0604020202020204" pitchFamily="34" charset="0"/>
                <a:hlinkClick r:id="rId8" tooltip="Autotrofie"/>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dokážou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vyrábět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složité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Organická látka"/>
              </a:rPr>
              <a:t>organické</a:t>
            </a:r>
            <a:r>
              <a:rPr lang="en-US" b="0" i="0" u="none" strike="noStrike" dirty="0">
                <a:solidFill>
                  <a:srgbClr val="0B0080"/>
                </a:solidFill>
                <a:effectLst/>
                <a:latin typeface="Arial" panose="020B0604020202020204" pitchFamily="34" charset="0"/>
                <a:hlinkClick r:id="rId9" tooltip="Organická látka"/>
              </a:rPr>
              <a:t> </a:t>
            </a:r>
            <a:r>
              <a:rPr lang="en-US" b="0" i="0" u="none" strike="noStrike" dirty="0" err="1">
                <a:solidFill>
                  <a:srgbClr val="0B0080"/>
                </a:solidFill>
                <a:effectLst/>
                <a:latin typeface="Arial" panose="020B0604020202020204" pitchFamily="34" charset="0"/>
                <a:hlinkClick r:id="rId9" tooltip="Organická látka"/>
              </a:rPr>
              <a:t>látky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vlastně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potravu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zdrojů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0" tooltip="Anorganická látka"/>
              </a:rPr>
              <a:t>anorganického</a:t>
            </a:r>
            <a:r>
              <a:rPr lang="en-US" b="0" i="0" u="none" strike="noStrike" dirty="0">
                <a:solidFill>
                  <a:srgbClr val="0B0080"/>
                </a:solidFill>
                <a:effectLst/>
                <a:latin typeface="Arial" panose="020B0604020202020204" pitchFamily="34" charset="0"/>
                <a:hlinkClick r:id="rId10" tooltip="Anorganická látka"/>
              </a:rPr>
              <a:t> </a:t>
            </a:r>
            <a:r>
              <a:rPr lang="en-US" b="0" i="0" u="none" strike="noStrike" dirty="0" err="1">
                <a:solidFill>
                  <a:srgbClr val="0B0080"/>
                </a:solidFill>
                <a:effectLst/>
                <a:latin typeface="Arial" panose="020B0604020202020204" pitchFamily="34" charset="0"/>
                <a:hlinkClick r:id="rId10" tooltip="Anorganická látka"/>
              </a:rPr>
              <a:t>materiálu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Těmito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obvykle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Fotosyntéza"/>
              </a:rPr>
              <a:t>fotosyntetizující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Rostliny"/>
              </a:rPr>
              <a:t>rostliny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3" tooltip="Řasy"/>
              </a:rPr>
              <a:t>řasy</a:t>
            </a:r>
            <a:r>
              <a:rPr lang="en-US" b="0" i="0" dirty="0">
                <a:solidFill>
                  <a:srgbClr val="202122"/>
                </a:solidFill>
                <a:effectLst/>
                <a:latin typeface="Arial" panose="020B0604020202020204" pitchFamily="34" charset="0"/>
              </a:rPr>
              <a:t>, ale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vzácných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případech</a:t>
            </a:r>
            <a:r>
              <a:rPr lang="en-US" b="0" i="0" dirty="0">
                <a:solidFill>
                  <a:srgbClr val="202122"/>
                </a:solidFill>
                <a:effectLst/>
                <a:latin typeface="Arial" panose="020B0604020202020204" pitchFamily="34" charset="0"/>
              </a:rPr>
              <a:t> to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být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Chemotrofie"/>
              </a:rPr>
              <a:t>chemotrofní</a:t>
            </a:r>
            <a:r>
              <a:rPr lang="en-US" b="0" i="0" u="none" strike="noStrike" dirty="0">
                <a:solidFill>
                  <a:srgbClr val="0B0080"/>
                </a:solidFill>
                <a:effectLst/>
                <a:latin typeface="Arial" panose="020B0604020202020204" pitchFamily="34" charset="0"/>
                <a:hlinkClick r:id="rId14" tooltip="Chemotrofie"/>
              </a:rPr>
              <a:t> </a:t>
            </a:r>
            <a:r>
              <a:rPr lang="en-US" b="0" i="0" u="none" strike="noStrike" dirty="0" err="1">
                <a:solidFill>
                  <a:srgbClr val="0B0080"/>
                </a:solidFill>
                <a:effectLst/>
                <a:latin typeface="Arial" panose="020B0604020202020204" pitchFamily="34" charset="0"/>
                <a:hlinkClick r:id="rId14" tooltip="Chemotrofie"/>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například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hlubokých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moří</a:t>
            </a:r>
            <a:r>
              <a:rPr lang="en-US" b="0" i="0" dirty="0">
                <a:solidFill>
                  <a:srgbClr val="2021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62</a:t>
            </a:fld>
            <a:endParaRPr lang="cs-CZ" altLang="cs-CZ"/>
          </a:p>
        </p:txBody>
      </p:sp>
    </p:spTree>
    <p:extLst>
      <p:ext uri="{BB962C8B-B14F-4D97-AF65-F5344CB8AC3E}">
        <p14:creationId xmlns:p14="http://schemas.microsoft.com/office/powerpoint/2010/main" val="2083049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Potravní</a:t>
            </a:r>
            <a:r>
              <a:rPr lang="en-US" dirty="0"/>
              <a:t> </a:t>
            </a:r>
            <a:r>
              <a:rPr lang="en-US" dirty="0" err="1"/>
              <a:t>řetězec</a:t>
            </a:r>
            <a:r>
              <a:rPr lang="en-US" dirty="0"/>
              <a:t> je sled </a:t>
            </a:r>
            <a:r>
              <a:rPr lang="en-US" dirty="0" err="1"/>
              <a:t>trofických</a:t>
            </a:r>
            <a:r>
              <a:rPr lang="en-US" dirty="0"/>
              <a:t> (</a:t>
            </a:r>
            <a:r>
              <a:rPr lang="en-US" dirty="0" err="1"/>
              <a:t>potravních</a:t>
            </a:r>
            <a:r>
              <a:rPr lang="en-US" dirty="0"/>
              <a:t>) </a:t>
            </a:r>
            <a:r>
              <a:rPr lang="en-US" dirty="0" err="1"/>
              <a:t>úrovní</a:t>
            </a:r>
            <a:r>
              <a:rPr lang="en-US" dirty="0"/>
              <a:t>, </a:t>
            </a:r>
            <a:r>
              <a:rPr lang="en-US" dirty="0" err="1"/>
              <a:t>které</a:t>
            </a:r>
            <a:r>
              <a:rPr lang="en-US" dirty="0"/>
              <a:t> </a:t>
            </a:r>
            <a:r>
              <a:rPr lang="en-US" dirty="0" err="1"/>
              <a:t>na</a:t>
            </a:r>
            <a:r>
              <a:rPr lang="en-US" dirty="0"/>
              <a:t> </a:t>
            </a:r>
            <a:r>
              <a:rPr lang="en-US" dirty="0" err="1"/>
              <a:t>sebe</a:t>
            </a:r>
            <a:r>
              <a:rPr lang="en-US" dirty="0"/>
              <a:t> </a:t>
            </a:r>
            <a:r>
              <a:rPr lang="en-US" dirty="0" err="1"/>
              <a:t>navazují</a:t>
            </a:r>
            <a:r>
              <a:rPr lang="en-US" dirty="0"/>
              <a:t> </a:t>
            </a:r>
            <a:endParaRPr lang="sk-SK" dirty="0"/>
          </a:p>
          <a:p>
            <a:r>
              <a:rPr lang="en-US" dirty="0"/>
              <a:t> </a:t>
            </a:r>
            <a:r>
              <a:rPr lang="en-US" dirty="0" err="1"/>
              <a:t>Pastevně</a:t>
            </a:r>
            <a:r>
              <a:rPr lang="en-US" dirty="0"/>
              <a:t> </a:t>
            </a:r>
            <a:r>
              <a:rPr lang="en-US" dirty="0" err="1"/>
              <a:t>kořistnický</a:t>
            </a:r>
            <a:r>
              <a:rPr lang="en-US" dirty="0"/>
              <a:t> </a:t>
            </a:r>
            <a:r>
              <a:rPr lang="en-US" dirty="0" err="1"/>
              <a:t>potravní</a:t>
            </a:r>
            <a:r>
              <a:rPr lang="en-US" dirty="0"/>
              <a:t> </a:t>
            </a:r>
            <a:r>
              <a:rPr lang="en-US" dirty="0" err="1"/>
              <a:t>řetězec</a:t>
            </a:r>
            <a:r>
              <a:rPr lang="sk-SK" dirty="0"/>
              <a:t> - z</a:t>
            </a:r>
            <a:r>
              <a:rPr lang="en-US" dirty="0" err="1"/>
              <a:t>ačíná</a:t>
            </a:r>
            <a:r>
              <a:rPr lang="en-US" dirty="0"/>
              <a:t> </a:t>
            </a:r>
            <a:r>
              <a:rPr lang="en-US" dirty="0" err="1"/>
              <a:t>živou</a:t>
            </a:r>
            <a:r>
              <a:rPr lang="en-US" dirty="0"/>
              <a:t> </a:t>
            </a:r>
            <a:r>
              <a:rPr lang="en-US" dirty="0" err="1"/>
              <a:t>biomasou</a:t>
            </a:r>
            <a:r>
              <a:rPr lang="en-US" dirty="0"/>
              <a:t> </a:t>
            </a:r>
            <a:r>
              <a:rPr lang="en-US" dirty="0" err="1"/>
              <a:t>primárních</a:t>
            </a:r>
            <a:r>
              <a:rPr lang="en-US" dirty="0"/>
              <a:t> </a:t>
            </a:r>
            <a:r>
              <a:rPr lang="en-US" dirty="0" err="1"/>
              <a:t>producentů</a:t>
            </a:r>
            <a:r>
              <a:rPr lang="en-US" dirty="0"/>
              <a:t>  </a:t>
            </a:r>
            <a:r>
              <a:rPr lang="en-US" dirty="0" err="1"/>
              <a:t>konzumenti</a:t>
            </a:r>
            <a:r>
              <a:rPr lang="en-US" dirty="0"/>
              <a:t> (</a:t>
            </a:r>
            <a:r>
              <a:rPr lang="en-US" dirty="0" err="1"/>
              <a:t>býložravci</a:t>
            </a:r>
            <a:r>
              <a:rPr lang="en-US" dirty="0"/>
              <a:t> = </a:t>
            </a:r>
            <a:r>
              <a:rPr lang="en-US" dirty="0" err="1"/>
              <a:t>herbivoři</a:t>
            </a:r>
            <a:r>
              <a:rPr lang="en-US" dirty="0"/>
              <a:t>  </a:t>
            </a:r>
            <a:r>
              <a:rPr lang="en-US" dirty="0" err="1"/>
              <a:t>masožravci</a:t>
            </a:r>
            <a:r>
              <a:rPr lang="en-US" dirty="0"/>
              <a:t> = </a:t>
            </a:r>
            <a:r>
              <a:rPr lang="en-US" dirty="0" err="1"/>
              <a:t>karnivoři</a:t>
            </a:r>
            <a:r>
              <a:rPr lang="en-US" dirty="0"/>
              <a:t>) </a:t>
            </a:r>
            <a:endParaRPr lang="sk-SK" dirty="0"/>
          </a:p>
          <a:p>
            <a:r>
              <a:rPr lang="en-US" dirty="0" err="1"/>
              <a:t>Detritový</a:t>
            </a:r>
            <a:r>
              <a:rPr lang="en-US" dirty="0"/>
              <a:t> </a:t>
            </a:r>
            <a:r>
              <a:rPr lang="en-US" dirty="0" err="1"/>
              <a:t>potravní</a:t>
            </a:r>
            <a:r>
              <a:rPr lang="en-US" dirty="0"/>
              <a:t> </a:t>
            </a:r>
            <a:r>
              <a:rPr lang="en-US" dirty="0" err="1"/>
              <a:t>řetězec</a:t>
            </a:r>
            <a:r>
              <a:rPr lang="en-US" dirty="0"/>
              <a:t> </a:t>
            </a:r>
            <a:endParaRPr lang="sk-SK" dirty="0"/>
          </a:p>
          <a:p>
            <a:r>
              <a:rPr lang="en-US" dirty="0"/>
              <a:t> </a:t>
            </a:r>
            <a:r>
              <a:rPr lang="en-US" dirty="0" err="1"/>
              <a:t>Potravní</a:t>
            </a:r>
            <a:r>
              <a:rPr lang="en-US" dirty="0"/>
              <a:t> </a:t>
            </a:r>
            <a:r>
              <a:rPr lang="en-US" dirty="0" err="1"/>
              <a:t>řetězec</a:t>
            </a:r>
            <a:r>
              <a:rPr lang="en-US" dirty="0"/>
              <a:t> je </a:t>
            </a:r>
            <a:r>
              <a:rPr lang="en-US" dirty="0" err="1"/>
              <a:t>vázán</a:t>
            </a:r>
            <a:r>
              <a:rPr lang="en-US" dirty="0"/>
              <a:t> </a:t>
            </a:r>
            <a:r>
              <a:rPr lang="en-US" dirty="0" err="1"/>
              <a:t>na</a:t>
            </a:r>
            <a:r>
              <a:rPr lang="en-US" dirty="0"/>
              <a:t> </a:t>
            </a:r>
            <a:r>
              <a:rPr lang="en-US" dirty="0" err="1"/>
              <a:t>mrtvou</a:t>
            </a:r>
            <a:r>
              <a:rPr lang="en-US" dirty="0"/>
              <a:t> </a:t>
            </a:r>
            <a:r>
              <a:rPr lang="en-US" dirty="0" err="1"/>
              <a:t>biomasu</a:t>
            </a:r>
            <a:r>
              <a:rPr lang="en-US" dirty="0"/>
              <a:t> </a:t>
            </a:r>
            <a:endParaRPr lang="sk-SK" dirty="0"/>
          </a:p>
          <a:p>
            <a:r>
              <a:rPr lang="en-US" dirty="0"/>
              <a:t> ta je </a:t>
            </a:r>
            <a:r>
              <a:rPr lang="en-US" dirty="0" err="1"/>
              <a:t>zdrojem</a:t>
            </a:r>
            <a:r>
              <a:rPr lang="en-US" dirty="0"/>
              <a:t> </a:t>
            </a:r>
            <a:r>
              <a:rPr lang="en-US" dirty="0" err="1"/>
              <a:t>energie</a:t>
            </a:r>
            <a:r>
              <a:rPr lang="en-US" dirty="0"/>
              <a:t> pro </a:t>
            </a:r>
            <a:r>
              <a:rPr lang="en-US" dirty="0" err="1"/>
              <a:t>rozkladače</a:t>
            </a:r>
            <a:r>
              <a:rPr lang="en-US" dirty="0"/>
              <a:t> (</a:t>
            </a:r>
            <a:r>
              <a:rPr lang="en-US" dirty="0" err="1"/>
              <a:t>dekompozitory</a:t>
            </a:r>
            <a:r>
              <a:rPr lang="en-US" dirty="0"/>
              <a:t>, </a:t>
            </a:r>
            <a:r>
              <a:rPr lang="en-US" dirty="0" err="1"/>
              <a:t>mikrokonzumenty</a:t>
            </a:r>
            <a:r>
              <a:rPr lang="en-US" dirty="0"/>
              <a:t>)</a:t>
            </a:r>
            <a:endParaRPr lang="sk-SK" dirty="0"/>
          </a:p>
          <a:p>
            <a:r>
              <a:rPr lang="en-US" dirty="0"/>
              <a:t> </a:t>
            </a:r>
            <a:r>
              <a:rPr lang="en-US" dirty="0" err="1"/>
              <a:t>Produkt</a:t>
            </a:r>
            <a:r>
              <a:rPr lang="en-US" dirty="0"/>
              <a:t> </a:t>
            </a:r>
            <a:r>
              <a:rPr lang="en-US" dirty="0" err="1"/>
              <a:t>počátečního</a:t>
            </a:r>
            <a:r>
              <a:rPr lang="en-US" dirty="0"/>
              <a:t> </a:t>
            </a:r>
            <a:r>
              <a:rPr lang="en-US" dirty="0" err="1"/>
              <a:t>rozkladu</a:t>
            </a:r>
            <a:r>
              <a:rPr lang="en-US" dirty="0"/>
              <a:t> (a </a:t>
            </a:r>
            <a:r>
              <a:rPr lang="en-US" dirty="0" err="1"/>
              <a:t>zároveň</a:t>
            </a:r>
            <a:r>
              <a:rPr lang="en-US" dirty="0"/>
              <a:t> </a:t>
            </a:r>
            <a:r>
              <a:rPr lang="en-US" dirty="0" err="1"/>
              <a:t>materiál</a:t>
            </a:r>
            <a:r>
              <a:rPr lang="en-US" dirty="0"/>
              <a:t> </a:t>
            </a:r>
            <a:r>
              <a:rPr lang="en-US" dirty="0" err="1"/>
              <a:t>dalšího</a:t>
            </a:r>
            <a:r>
              <a:rPr lang="en-US" dirty="0"/>
              <a:t>) </a:t>
            </a:r>
            <a:r>
              <a:rPr lang="en-US" dirty="0" err="1"/>
              <a:t>rozkladu</a:t>
            </a:r>
            <a:r>
              <a:rPr lang="en-US" dirty="0"/>
              <a:t> se </a:t>
            </a:r>
            <a:r>
              <a:rPr lang="en-US" dirty="0" err="1"/>
              <a:t>nazývá</a:t>
            </a:r>
            <a:r>
              <a:rPr lang="en-US" dirty="0"/>
              <a:t> detritus (</a:t>
            </a:r>
            <a:r>
              <a:rPr lang="en-US" dirty="0" err="1"/>
              <a:t>detrit</a:t>
            </a:r>
            <a:r>
              <a:rPr lang="en-US" dirty="0"/>
              <a:t>)</a:t>
            </a:r>
            <a:endParaRPr lang="sk-SK" dirty="0"/>
          </a:p>
          <a:p>
            <a:r>
              <a:rPr lang="en-US" dirty="0"/>
              <a:t> </a:t>
            </a:r>
            <a:r>
              <a:rPr lang="en-US" dirty="0" err="1"/>
              <a:t>mrtvá</a:t>
            </a:r>
            <a:r>
              <a:rPr lang="en-US" dirty="0"/>
              <a:t> </a:t>
            </a:r>
            <a:r>
              <a:rPr lang="en-US" dirty="0" err="1"/>
              <a:t>biomasa</a:t>
            </a:r>
            <a:r>
              <a:rPr lang="en-US" dirty="0"/>
              <a:t> </a:t>
            </a:r>
            <a:r>
              <a:rPr lang="en-US" dirty="0" err="1"/>
              <a:t>primárních</a:t>
            </a:r>
            <a:r>
              <a:rPr lang="en-US" dirty="0"/>
              <a:t> </a:t>
            </a:r>
            <a:r>
              <a:rPr lang="en-US" dirty="0" err="1"/>
              <a:t>producentů</a:t>
            </a:r>
            <a:r>
              <a:rPr lang="en-US" dirty="0"/>
              <a:t>, </a:t>
            </a:r>
            <a:r>
              <a:rPr lang="en-US" dirty="0" err="1"/>
              <a:t>exkrementy</a:t>
            </a:r>
            <a:r>
              <a:rPr lang="en-US" dirty="0"/>
              <a:t> a </a:t>
            </a:r>
            <a:r>
              <a:rPr lang="en-US" dirty="0" err="1"/>
              <a:t>mrtvá</a:t>
            </a:r>
            <a:r>
              <a:rPr lang="en-US" dirty="0"/>
              <a:t> </a:t>
            </a:r>
            <a:r>
              <a:rPr lang="en-US" dirty="0" err="1"/>
              <a:t>těla</a:t>
            </a:r>
            <a:r>
              <a:rPr lang="en-US" dirty="0"/>
              <a:t> </a:t>
            </a:r>
            <a:r>
              <a:rPr lang="en-US" dirty="0" err="1"/>
              <a:t>konzumentů</a:t>
            </a:r>
            <a:r>
              <a:rPr lang="en-US" dirty="0"/>
              <a:t> z </a:t>
            </a:r>
            <a:r>
              <a:rPr lang="en-US" dirty="0" err="1"/>
              <a:t>pastevně-kořistnického</a:t>
            </a:r>
            <a:r>
              <a:rPr lang="en-US" dirty="0"/>
              <a:t> </a:t>
            </a:r>
            <a:r>
              <a:rPr lang="en-US" dirty="0" err="1"/>
              <a:t>řetězce</a:t>
            </a:r>
            <a:r>
              <a:rPr lang="en-US" dirty="0"/>
              <a:t> </a:t>
            </a:r>
            <a:endParaRPr lang="sk-SK" dirty="0"/>
          </a:p>
          <a:p>
            <a:r>
              <a:rPr lang="en-US" dirty="0"/>
              <a:t> </a:t>
            </a:r>
            <a:r>
              <a:rPr lang="en-US" dirty="0" err="1"/>
              <a:t>tímto</a:t>
            </a:r>
            <a:r>
              <a:rPr lang="en-US" dirty="0"/>
              <a:t> </a:t>
            </a:r>
            <a:r>
              <a:rPr lang="en-US" dirty="0" err="1"/>
              <a:t>detritový</a:t>
            </a:r>
            <a:r>
              <a:rPr lang="en-US" dirty="0"/>
              <a:t> </a:t>
            </a:r>
            <a:r>
              <a:rPr lang="en-US" dirty="0" err="1"/>
              <a:t>potravní</a:t>
            </a:r>
            <a:r>
              <a:rPr lang="en-US" dirty="0"/>
              <a:t> </a:t>
            </a:r>
            <a:r>
              <a:rPr lang="en-US" dirty="0" err="1"/>
              <a:t>řetězec</a:t>
            </a:r>
            <a:r>
              <a:rPr lang="en-US" dirty="0"/>
              <a:t> </a:t>
            </a:r>
            <a:r>
              <a:rPr lang="en-US" dirty="0" err="1"/>
              <a:t>navazuje</a:t>
            </a:r>
            <a:r>
              <a:rPr lang="en-US" dirty="0"/>
              <a:t> </a:t>
            </a:r>
            <a:r>
              <a:rPr lang="en-US" dirty="0" err="1"/>
              <a:t>na</a:t>
            </a:r>
            <a:r>
              <a:rPr lang="en-US" dirty="0"/>
              <a:t> </a:t>
            </a:r>
            <a:r>
              <a:rPr lang="en-US" dirty="0" err="1"/>
              <a:t>všechny</a:t>
            </a:r>
            <a:r>
              <a:rPr lang="en-US" dirty="0"/>
              <a:t> </a:t>
            </a:r>
            <a:r>
              <a:rPr lang="en-US" dirty="0" err="1"/>
              <a:t>trofické</a:t>
            </a:r>
            <a:r>
              <a:rPr lang="en-US" dirty="0"/>
              <a:t> </a:t>
            </a:r>
            <a:r>
              <a:rPr lang="en-US" dirty="0" err="1"/>
              <a:t>úrovně</a:t>
            </a:r>
            <a:r>
              <a:rPr lang="en-US" dirty="0"/>
              <a:t> </a:t>
            </a:r>
            <a:r>
              <a:rPr lang="en-US" dirty="0" err="1"/>
              <a:t>řetěze</a:t>
            </a:r>
            <a:r>
              <a:rPr lang="en-US" dirty="0"/>
              <a:t> </a:t>
            </a:r>
            <a:r>
              <a:rPr lang="en-US" dirty="0" err="1"/>
              <a:t>pastevně-kořistnického</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63</a:t>
            </a:fld>
            <a:endParaRPr lang="cs-CZ" altLang="cs-CZ"/>
          </a:p>
        </p:txBody>
      </p:sp>
    </p:spTree>
    <p:extLst>
      <p:ext uri="{BB962C8B-B14F-4D97-AF65-F5344CB8AC3E}">
        <p14:creationId xmlns:p14="http://schemas.microsoft.com/office/powerpoint/2010/main" val="138643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644894E-5A31-484C-AD73-D657DD270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3660B130-4E06-4A98-86F5-7870908F878D}" type="slidenum">
              <a:rPr lang="hu-HU" altLang="cs-CZ">
                <a:latin typeface="Times New Roman" panose="02020603050405020304" pitchFamily="18" charset="0"/>
              </a:rPr>
              <a:pPr>
                <a:spcBef>
                  <a:spcPct val="0"/>
                </a:spcBef>
              </a:pPr>
              <a:t>6</a:t>
            </a:fld>
            <a:endParaRPr lang="hu-HU" altLang="cs-CZ">
              <a:latin typeface="Times New Roman" panose="02020603050405020304" pitchFamily="18" charset="0"/>
            </a:endParaRPr>
          </a:p>
        </p:txBody>
      </p:sp>
      <p:sp>
        <p:nvSpPr>
          <p:cNvPr id="16387" name="Rectangle 2">
            <a:extLst>
              <a:ext uri="{FF2B5EF4-FFF2-40B4-BE49-F238E27FC236}">
                <a16:creationId xmlns:a16="http://schemas.microsoft.com/office/drawing/2014/main" id="{2CC6776E-1BAD-4677-BD12-4BF3D9A8D046}"/>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6B2437AB-38D9-435F-864C-0A933F039F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Primární</a:t>
            </a:r>
            <a:r>
              <a:rPr lang="en-US" dirty="0"/>
              <a:t> </a:t>
            </a:r>
            <a:r>
              <a:rPr lang="en-US" dirty="0" err="1"/>
              <a:t>producenti</a:t>
            </a:r>
            <a:r>
              <a:rPr lang="en-US" dirty="0"/>
              <a:t> </a:t>
            </a:r>
            <a:endParaRPr lang="sk-SK" dirty="0"/>
          </a:p>
          <a:p>
            <a:r>
              <a:rPr lang="en-US" dirty="0"/>
              <a:t> </a:t>
            </a:r>
            <a:r>
              <a:rPr lang="en-US" dirty="0" err="1"/>
              <a:t>autotrofní</a:t>
            </a:r>
            <a:r>
              <a:rPr lang="en-US" dirty="0"/>
              <a:t> </a:t>
            </a:r>
            <a:r>
              <a:rPr lang="en-US" dirty="0" err="1"/>
              <a:t>organismy</a:t>
            </a:r>
            <a:r>
              <a:rPr lang="en-US" dirty="0"/>
              <a:t>, </a:t>
            </a:r>
            <a:r>
              <a:rPr lang="en-US" dirty="0" err="1"/>
              <a:t>přeměňující</a:t>
            </a:r>
            <a:r>
              <a:rPr lang="en-US" dirty="0"/>
              <a:t> </a:t>
            </a:r>
            <a:r>
              <a:rPr lang="en-US" dirty="0" err="1"/>
              <a:t>anorganické</a:t>
            </a:r>
            <a:r>
              <a:rPr lang="en-US" dirty="0"/>
              <a:t> </a:t>
            </a:r>
            <a:r>
              <a:rPr lang="en-US" dirty="0" err="1"/>
              <a:t>látky</a:t>
            </a:r>
            <a:r>
              <a:rPr lang="en-US" dirty="0"/>
              <a:t> v </a:t>
            </a:r>
            <a:r>
              <a:rPr lang="en-US" dirty="0" err="1"/>
              <a:t>organické</a:t>
            </a:r>
            <a:r>
              <a:rPr lang="en-US" dirty="0"/>
              <a:t>. </a:t>
            </a:r>
            <a:r>
              <a:rPr lang="en-US" dirty="0" err="1"/>
              <a:t>Dokáží</a:t>
            </a:r>
            <a:r>
              <a:rPr lang="en-US" dirty="0"/>
              <a:t> </a:t>
            </a:r>
            <a:r>
              <a:rPr lang="en-US" dirty="0" err="1"/>
              <a:t>chemicky</a:t>
            </a:r>
            <a:r>
              <a:rPr lang="en-US" dirty="0"/>
              <a:t> </a:t>
            </a:r>
            <a:r>
              <a:rPr lang="en-US" dirty="0" err="1"/>
              <a:t>vázat</a:t>
            </a:r>
            <a:r>
              <a:rPr lang="en-US" dirty="0"/>
              <a:t> </a:t>
            </a:r>
            <a:r>
              <a:rPr lang="en-US" dirty="0" err="1"/>
              <a:t>energii</a:t>
            </a:r>
            <a:r>
              <a:rPr lang="en-US" dirty="0"/>
              <a:t> do </a:t>
            </a:r>
            <a:r>
              <a:rPr lang="en-US" dirty="0" err="1"/>
              <a:t>své</a:t>
            </a:r>
            <a:r>
              <a:rPr lang="en-US" dirty="0"/>
              <a:t> </a:t>
            </a:r>
            <a:r>
              <a:rPr lang="en-US" dirty="0" err="1"/>
              <a:t>biomasy</a:t>
            </a:r>
            <a:r>
              <a:rPr lang="en-US" dirty="0"/>
              <a:t> </a:t>
            </a:r>
            <a:endParaRPr lang="sk-SK" dirty="0"/>
          </a:p>
          <a:p>
            <a:r>
              <a:rPr lang="en-US" dirty="0"/>
              <a:t> </a:t>
            </a:r>
            <a:r>
              <a:rPr lang="en-US" dirty="0" err="1"/>
              <a:t>tato</a:t>
            </a:r>
            <a:r>
              <a:rPr lang="en-US" dirty="0"/>
              <a:t> </a:t>
            </a:r>
            <a:r>
              <a:rPr lang="en-US" dirty="0" err="1"/>
              <a:t>energie</a:t>
            </a:r>
            <a:r>
              <a:rPr lang="en-US" dirty="0"/>
              <a:t> </a:t>
            </a:r>
            <a:r>
              <a:rPr lang="en-US" dirty="0" err="1"/>
              <a:t>udržuje</a:t>
            </a:r>
            <a:r>
              <a:rPr lang="en-US" dirty="0"/>
              <a:t> </a:t>
            </a:r>
            <a:r>
              <a:rPr lang="en-US" dirty="0" err="1"/>
              <a:t>životní</a:t>
            </a:r>
            <a:r>
              <a:rPr lang="en-US" dirty="0"/>
              <a:t> </a:t>
            </a:r>
            <a:r>
              <a:rPr lang="en-US" dirty="0" err="1"/>
              <a:t>procesy</a:t>
            </a:r>
            <a:r>
              <a:rPr lang="en-US" dirty="0"/>
              <a:t> </a:t>
            </a:r>
            <a:r>
              <a:rPr lang="en-US" dirty="0" err="1"/>
              <a:t>všech</a:t>
            </a:r>
            <a:r>
              <a:rPr lang="en-US" dirty="0"/>
              <a:t> </a:t>
            </a:r>
            <a:r>
              <a:rPr lang="en-US" dirty="0" err="1"/>
              <a:t>organismů</a:t>
            </a:r>
            <a:r>
              <a:rPr lang="en-US" dirty="0"/>
              <a:t> v </a:t>
            </a:r>
            <a:r>
              <a:rPr lang="en-US" dirty="0" err="1"/>
              <a:t>potravním</a:t>
            </a:r>
            <a:r>
              <a:rPr lang="en-US" dirty="0"/>
              <a:t> </a:t>
            </a:r>
            <a:r>
              <a:rPr lang="en-US" dirty="0" err="1"/>
              <a:t>řetězci</a:t>
            </a:r>
            <a:r>
              <a:rPr lang="en-US" dirty="0"/>
              <a:t> </a:t>
            </a:r>
            <a:endParaRPr lang="sk-SK" dirty="0"/>
          </a:p>
          <a:p>
            <a:r>
              <a:rPr lang="en-US" dirty="0"/>
              <a:t> </a:t>
            </a:r>
            <a:r>
              <a:rPr lang="en-US" dirty="0" err="1"/>
              <a:t>během</a:t>
            </a:r>
            <a:r>
              <a:rPr lang="en-US" dirty="0"/>
              <a:t> </a:t>
            </a:r>
            <a:r>
              <a:rPr lang="en-US" dirty="0" err="1"/>
              <a:t>průchodu</a:t>
            </a:r>
            <a:r>
              <a:rPr lang="en-US" dirty="0"/>
              <a:t> </a:t>
            </a:r>
            <a:r>
              <a:rPr lang="en-US" dirty="0" err="1"/>
              <a:t>potravním</a:t>
            </a:r>
            <a:r>
              <a:rPr lang="en-US" dirty="0"/>
              <a:t> </a:t>
            </a:r>
            <a:r>
              <a:rPr lang="en-US" dirty="0" err="1"/>
              <a:t>řetězcem</a:t>
            </a:r>
            <a:r>
              <a:rPr lang="en-US" dirty="0"/>
              <a:t> </a:t>
            </a:r>
            <a:r>
              <a:rPr lang="en-US" dirty="0" err="1"/>
              <a:t>degraduje</a:t>
            </a:r>
            <a:r>
              <a:rPr lang="en-US" dirty="0"/>
              <a:t> a </a:t>
            </a:r>
            <a:r>
              <a:rPr lang="en-US" dirty="0" err="1"/>
              <a:t>přeměňuje</a:t>
            </a:r>
            <a:r>
              <a:rPr lang="en-US" dirty="0"/>
              <a:t> se v </a:t>
            </a:r>
            <a:r>
              <a:rPr lang="en-US" dirty="0" err="1"/>
              <a:t>mechanickou</a:t>
            </a:r>
            <a:r>
              <a:rPr lang="en-US" dirty="0"/>
              <a:t> </a:t>
            </a:r>
            <a:r>
              <a:rPr lang="en-US" dirty="0" err="1"/>
              <a:t>energii</a:t>
            </a:r>
            <a:r>
              <a:rPr lang="en-US" dirty="0"/>
              <a:t> a </a:t>
            </a:r>
            <a:r>
              <a:rPr lang="en-US" dirty="0" err="1"/>
              <a:t>teplo</a:t>
            </a:r>
            <a:r>
              <a:rPr lang="en-US" dirty="0"/>
              <a:t>  </a:t>
            </a:r>
            <a:r>
              <a:rPr lang="en-US" dirty="0" err="1"/>
              <a:t>Konzumenti</a:t>
            </a:r>
            <a:r>
              <a:rPr lang="en-US" dirty="0"/>
              <a:t> </a:t>
            </a:r>
            <a:endParaRPr lang="sk-SK" dirty="0"/>
          </a:p>
          <a:p>
            <a:r>
              <a:rPr lang="en-US" dirty="0"/>
              <a:t> </a:t>
            </a:r>
            <a:r>
              <a:rPr lang="en-US" dirty="0" err="1"/>
              <a:t>heterotrofní</a:t>
            </a:r>
            <a:r>
              <a:rPr lang="en-US" dirty="0"/>
              <a:t> </a:t>
            </a:r>
            <a:r>
              <a:rPr lang="en-US" dirty="0" err="1"/>
              <a:t>organismy</a:t>
            </a:r>
            <a:r>
              <a:rPr lang="en-US" dirty="0"/>
              <a:t> </a:t>
            </a:r>
            <a:r>
              <a:rPr lang="en-US" dirty="0" err="1"/>
              <a:t>navazující</a:t>
            </a:r>
            <a:r>
              <a:rPr lang="en-US" dirty="0"/>
              <a:t> </a:t>
            </a:r>
            <a:r>
              <a:rPr lang="en-US" dirty="0" err="1"/>
              <a:t>na</a:t>
            </a:r>
            <a:r>
              <a:rPr lang="en-US" dirty="0"/>
              <a:t> </a:t>
            </a:r>
            <a:r>
              <a:rPr lang="en-US" dirty="0" err="1"/>
              <a:t>primární</a:t>
            </a:r>
            <a:r>
              <a:rPr lang="en-US" dirty="0"/>
              <a:t> </a:t>
            </a:r>
            <a:r>
              <a:rPr lang="en-US" dirty="0" err="1"/>
              <a:t>producenty</a:t>
            </a:r>
            <a:r>
              <a:rPr lang="en-US" dirty="0"/>
              <a:t>; </a:t>
            </a:r>
            <a:r>
              <a:rPr lang="en-US" dirty="0" err="1"/>
              <a:t>konzumenti</a:t>
            </a:r>
            <a:r>
              <a:rPr lang="en-US" dirty="0"/>
              <a:t> I., II., </a:t>
            </a:r>
            <a:r>
              <a:rPr lang="en-US" dirty="0" err="1"/>
              <a:t>popř</a:t>
            </a:r>
            <a:r>
              <a:rPr lang="en-US" dirty="0"/>
              <a:t>. </a:t>
            </a:r>
            <a:r>
              <a:rPr lang="en-US" dirty="0" err="1"/>
              <a:t>vyššího</a:t>
            </a:r>
            <a:r>
              <a:rPr lang="en-US" dirty="0"/>
              <a:t> </a:t>
            </a:r>
            <a:r>
              <a:rPr lang="en-US" dirty="0" err="1"/>
              <a:t>řádu</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64</a:t>
            </a:fld>
            <a:endParaRPr lang="cs-CZ" altLang="cs-CZ"/>
          </a:p>
        </p:txBody>
      </p:sp>
    </p:spTree>
    <p:extLst>
      <p:ext uri="{BB962C8B-B14F-4D97-AF65-F5344CB8AC3E}">
        <p14:creationId xmlns:p14="http://schemas.microsoft.com/office/powerpoint/2010/main" val="3973488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6E714750-A48A-4896-A47D-FB16E614FE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668924E-E5C1-40C7-BE1B-783B986F362A}" type="slidenum">
              <a:rPr lang="cs-CZ" altLang="cs-CZ"/>
              <a:pPr>
                <a:spcBef>
                  <a:spcPct val="0"/>
                </a:spcBef>
              </a:pPr>
              <a:t>65</a:t>
            </a:fld>
            <a:endParaRPr lang="cs-CZ" altLang="cs-CZ"/>
          </a:p>
        </p:txBody>
      </p:sp>
      <p:sp>
        <p:nvSpPr>
          <p:cNvPr id="122883" name="Rectangle 2">
            <a:extLst>
              <a:ext uri="{FF2B5EF4-FFF2-40B4-BE49-F238E27FC236}">
                <a16:creationId xmlns:a16="http://schemas.microsoft.com/office/drawing/2014/main" id="{8D3FB021-E7A2-4C89-B999-4812F80A1D63}"/>
              </a:ext>
            </a:extLst>
          </p:cNvPr>
          <p:cNvSpPr>
            <a:spLocks noGrp="1" noRot="1" noChangeAspect="1" noChangeArrowheads="1" noTextEdit="1"/>
          </p:cNvSpPr>
          <p:nvPr>
            <p:ph type="sldImg"/>
          </p:nvPr>
        </p:nvSpPr>
        <p:spPr>
          <a:xfrm>
            <a:off x="201613" y="727075"/>
            <a:ext cx="6456362" cy="3632200"/>
          </a:xfrm>
          <a:ln/>
        </p:spPr>
      </p:sp>
      <p:sp>
        <p:nvSpPr>
          <p:cNvPr id="122884" name="Rectangle 3">
            <a:extLst>
              <a:ext uri="{FF2B5EF4-FFF2-40B4-BE49-F238E27FC236}">
                <a16:creationId xmlns:a16="http://schemas.microsoft.com/office/drawing/2014/main" id="{D22DDC69-EF31-40DF-B61E-F6D7A2D6FB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Účinnost se týká transferu energie mezi jednotlivými články potravního řetězce. </a:t>
            </a:r>
          </a:p>
          <a:p>
            <a:pPr eaLnBrk="1" hangingPunct="1"/>
            <a:r>
              <a:rPr lang="en-US" dirty="0" err="1"/>
              <a:t>Mezi</a:t>
            </a:r>
            <a:r>
              <a:rPr lang="en-US" dirty="0"/>
              <a:t> </a:t>
            </a:r>
            <a:r>
              <a:rPr lang="en-US" dirty="0" err="1"/>
              <a:t>primární</a:t>
            </a:r>
            <a:r>
              <a:rPr lang="en-US" dirty="0"/>
              <a:t> a </a:t>
            </a:r>
            <a:r>
              <a:rPr lang="en-US" dirty="0" err="1"/>
              <a:t>sekundární</a:t>
            </a:r>
            <a:r>
              <a:rPr lang="en-US" dirty="0"/>
              <a:t> </a:t>
            </a:r>
            <a:r>
              <a:rPr lang="en-US" dirty="0" err="1"/>
              <a:t>produktivitou</a:t>
            </a:r>
            <a:r>
              <a:rPr lang="en-US" dirty="0"/>
              <a:t> je </a:t>
            </a:r>
            <a:r>
              <a:rPr lang="en-US" dirty="0" err="1"/>
              <a:t>obecně</a:t>
            </a:r>
            <a:r>
              <a:rPr lang="en-US" dirty="0"/>
              <a:t> </a:t>
            </a:r>
            <a:r>
              <a:rPr lang="en-US" dirty="0" err="1"/>
              <a:t>pozitivní</a:t>
            </a:r>
            <a:r>
              <a:rPr lang="en-US" dirty="0"/>
              <a:t> </a:t>
            </a:r>
            <a:r>
              <a:rPr lang="en-US" dirty="0" err="1"/>
              <a:t>vztah</a:t>
            </a:r>
            <a:endParaRPr lang="sk-SK" dirty="0"/>
          </a:p>
          <a:p>
            <a:pPr eaLnBrk="1" hangingPunct="1"/>
            <a:r>
              <a:rPr lang="en-US" dirty="0" err="1"/>
              <a:t>Většina</a:t>
            </a:r>
            <a:r>
              <a:rPr lang="en-US" dirty="0"/>
              <a:t> </a:t>
            </a:r>
            <a:r>
              <a:rPr lang="en-US" dirty="0" err="1"/>
              <a:t>primární</a:t>
            </a:r>
            <a:r>
              <a:rPr lang="en-US" dirty="0"/>
              <a:t> </a:t>
            </a:r>
            <a:r>
              <a:rPr lang="en-US" dirty="0" err="1"/>
              <a:t>produktivity</a:t>
            </a:r>
            <a:r>
              <a:rPr lang="en-US" dirty="0"/>
              <a:t> </a:t>
            </a:r>
            <a:r>
              <a:rPr lang="en-US" dirty="0" err="1"/>
              <a:t>neprojde</a:t>
            </a:r>
            <a:r>
              <a:rPr lang="en-US" dirty="0"/>
              <a:t> </a:t>
            </a:r>
            <a:r>
              <a:rPr lang="en-US" dirty="0" err="1"/>
              <a:t>pastevním</a:t>
            </a:r>
            <a:r>
              <a:rPr lang="en-US" dirty="0"/>
              <a:t> </a:t>
            </a:r>
            <a:r>
              <a:rPr lang="en-US" dirty="0" err="1"/>
              <a:t>systémem</a:t>
            </a:r>
            <a:endParaRPr lang="sk-SK" dirty="0"/>
          </a:p>
          <a:p>
            <a:pPr eaLnBrk="1" hangingPunct="1"/>
            <a:r>
              <a:rPr lang="en-US" dirty="0" err="1"/>
              <a:t>Býložravci</a:t>
            </a:r>
            <a:r>
              <a:rPr lang="en-US" dirty="0"/>
              <a:t> </a:t>
            </a:r>
            <a:r>
              <a:rPr lang="en-US" dirty="0" err="1"/>
              <a:t>nezkonzumují</a:t>
            </a:r>
            <a:r>
              <a:rPr lang="en-US" dirty="0"/>
              <a:t> </a:t>
            </a:r>
            <a:r>
              <a:rPr lang="en-US" dirty="0" err="1"/>
              <a:t>všechnu</a:t>
            </a:r>
            <a:r>
              <a:rPr lang="en-US" dirty="0"/>
              <a:t> </a:t>
            </a:r>
            <a:r>
              <a:rPr lang="en-US" dirty="0" err="1"/>
              <a:t>biomasu</a:t>
            </a:r>
            <a:r>
              <a:rPr lang="en-US" dirty="0"/>
              <a:t> </a:t>
            </a:r>
            <a:r>
              <a:rPr lang="en-US" dirty="0" err="1"/>
              <a:t>rostlin</a:t>
            </a:r>
            <a:endParaRPr lang="sk-SK" dirty="0"/>
          </a:p>
          <a:p>
            <a:pPr eaLnBrk="1" hangingPunct="1"/>
            <a:r>
              <a:rPr lang="en-US" dirty="0"/>
              <a:t>Ne </a:t>
            </a:r>
            <a:r>
              <a:rPr lang="en-US" dirty="0" err="1"/>
              <a:t>všechna</a:t>
            </a:r>
            <a:r>
              <a:rPr lang="en-US" dirty="0"/>
              <a:t> </a:t>
            </a:r>
            <a:r>
              <a:rPr lang="en-US" dirty="0" err="1"/>
              <a:t>zkonzumovaná</a:t>
            </a:r>
            <a:r>
              <a:rPr lang="en-US" dirty="0"/>
              <a:t> </a:t>
            </a:r>
            <a:r>
              <a:rPr lang="en-US" dirty="0" err="1"/>
              <a:t>biomasa</a:t>
            </a:r>
            <a:r>
              <a:rPr lang="en-US" dirty="0"/>
              <a:t> se </a:t>
            </a:r>
            <a:r>
              <a:rPr lang="en-US" dirty="0" err="1"/>
              <a:t>asimiluje</a:t>
            </a:r>
            <a:r>
              <a:rPr lang="en-US" dirty="0"/>
              <a:t> a </a:t>
            </a:r>
            <a:r>
              <a:rPr lang="en-US" dirty="0" err="1"/>
              <a:t>včlení</a:t>
            </a:r>
            <a:r>
              <a:rPr lang="en-US" dirty="0"/>
              <a:t> do </a:t>
            </a:r>
            <a:r>
              <a:rPr lang="en-US" dirty="0" err="1"/>
              <a:t>biomasy</a:t>
            </a:r>
            <a:r>
              <a:rPr lang="en-US" dirty="0"/>
              <a:t> </a:t>
            </a:r>
            <a:r>
              <a:rPr lang="en-US" dirty="0" err="1"/>
              <a:t>konzumentů</a:t>
            </a:r>
            <a:r>
              <a:rPr lang="en-US" dirty="0"/>
              <a:t> (</a:t>
            </a:r>
            <a:r>
              <a:rPr lang="en-US" dirty="0" err="1"/>
              <a:t>výkaly</a:t>
            </a:r>
            <a:r>
              <a:rPr lang="en-US" dirty="0"/>
              <a:t>) </a:t>
            </a:r>
            <a:endParaRPr lang="sk-SK" dirty="0"/>
          </a:p>
          <a:p>
            <a:pPr eaLnBrk="1" hangingPunct="1"/>
            <a:r>
              <a:rPr lang="en-US" dirty="0"/>
              <a:t>Ne </a:t>
            </a:r>
            <a:r>
              <a:rPr lang="en-US" dirty="0" err="1"/>
              <a:t>všechny</a:t>
            </a:r>
            <a:r>
              <a:rPr lang="en-US" dirty="0"/>
              <a:t> </a:t>
            </a:r>
            <a:r>
              <a:rPr lang="en-US" dirty="0" err="1"/>
              <a:t>asimilovaná</a:t>
            </a:r>
            <a:r>
              <a:rPr lang="en-US" dirty="0"/>
              <a:t> </a:t>
            </a:r>
            <a:r>
              <a:rPr lang="en-US" dirty="0" err="1"/>
              <a:t>energie</a:t>
            </a:r>
            <a:r>
              <a:rPr lang="en-US" dirty="0"/>
              <a:t> se </a:t>
            </a:r>
            <a:r>
              <a:rPr lang="en-US" dirty="0" err="1"/>
              <a:t>pře</a:t>
            </a:r>
            <a:r>
              <a:rPr lang="sk-SK" dirty="0"/>
              <a:t>m</a:t>
            </a:r>
            <a:r>
              <a:rPr lang="en-US" dirty="0" err="1"/>
              <a:t>ění</a:t>
            </a:r>
            <a:r>
              <a:rPr lang="en-US" dirty="0"/>
              <a:t> v </a:t>
            </a:r>
            <a:r>
              <a:rPr lang="en-US" dirty="0" err="1"/>
              <a:t>biomasu</a:t>
            </a:r>
            <a:r>
              <a:rPr lang="en-US" dirty="0"/>
              <a:t> (</a:t>
            </a:r>
            <a:r>
              <a:rPr lang="en-US" dirty="0" err="1"/>
              <a:t>respirační</a:t>
            </a:r>
            <a:r>
              <a:rPr lang="en-US" dirty="0"/>
              <a:t> </a:t>
            </a:r>
            <a:r>
              <a:rPr lang="en-US" dirty="0" err="1"/>
              <a:t>teplo</a:t>
            </a:r>
            <a:r>
              <a:rPr lang="en-US" dirty="0"/>
              <a:t>)</a:t>
            </a:r>
            <a:r>
              <a:rPr lang="cs-CZ" dirty="0"/>
              <a:t>.</a:t>
            </a:r>
            <a:endParaRPr lang="cs-CZ" altLang="cs-CZ"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Osud</a:t>
            </a:r>
            <a:r>
              <a:rPr lang="en-US" dirty="0"/>
              <a:t> </a:t>
            </a:r>
            <a:r>
              <a:rPr lang="en-US" dirty="0" err="1"/>
              <a:t>energie</a:t>
            </a:r>
            <a:r>
              <a:rPr lang="en-US" dirty="0"/>
              <a:t> v </a:t>
            </a:r>
            <a:r>
              <a:rPr lang="en-US" dirty="0" err="1"/>
              <a:t>potravním</a:t>
            </a:r>
            <a:r>
              <a:rPr lang="en-US" dirty="0"/>
              <a:t> </a:t>
            </a:r>
            <a:r>
              <a:rPr lang="en-US" dirty="0" err="1"/>
              <a:t>řetězci</a:t>
            </a:r>
            <a:endParaRPr lang="sk-SK" dirty="0"/>
          </a:p>
          <a:p>
            <a:r>
              <a:rPr lang="en-US" dirty="0"/>
              <a:t>  Na </a:t>
            </a:r>
            <a:r>
              <a:rPr lang="en-US" dirty="0" err="1"/>
              <a:t>sebe</a:t>
            </a:r>
            <a:r>
              <a:rPr lang="en-US" dirty="0"/>
              <a:t> </a:t>
            </a:r>
            <a:r>
              <a:rPr lang="en-US" dirty="0" err="1"/>
              <a:t>navazující</a:t>
            </a:r>
            <a:r>
              <a:rPr lang="en-US" dirty="0"/>
              <a:t> </a:t>
            </a:r>
            <a:r>
              <a:rPr lang="en-US" dirty="0" err="1"/>
              <a:t>úrovně</a:t>
            </a:r>
            <a:r>
              <a:rPr lang="en-US" dirty="0"/>
              <a:t> </a:t>
            </a:r>
            <a:r>
              <a:rPr lang="en-US" dirty="0" err="1"/>
              <a:t>konzumentů</a:t>
            </a:r>
            <a:r>
              <a:rPr lang="en-US" dirty="0"/>
              <a:t>, </a:t>
            </a:r>
            <a:r>
              <a:rPr lang="en-US" dirty="0" err="1"/>
              <a:t>kteří</a:t>
            </a:r>
            <a:r>
              <a:rPr lang="en-US" dirty="0"/>
              <a:t> se </a:t>
            </a:r>
            <a:r>
              <a:rPr lang="en-US" dirty="0" err="1"/>
              <a:t>živí</a:t>
            </a:r>
            <a:r>
              <a:rPr lang="en-US" dirty="0"/>
              <a:t> </a:t>
            </a:r>
            <a:r>
              <a:rPr lang="en-US" dirty="0" err="1"/>
              <a:t>předchozími</a:t>
            </a:r>
            <a:r>
              <a:rPr lang="en-US" dirty="0"/>
              <a:t> </a:t>
            </a:r>
            <a:r>
              <a:rPr lang="en-US" dirty="0" err="1"/>
              <a:t>články</a:t>
            </a:r>
            <a:r>
              <a:rPr lang="en-US" dirty="0"/>
              <a:t> </a:t>
            </a:r>
            <a:r>
              <a:rPr lang="en-US" dirty="0" err="1"/>
              <a:t>potravního</a:t>
            </a:r>
            <a:r>
              <a:rPr lang="en-US" dirty="0"/>
              <a:t> </a:t>
            </a:r>
            <a:r>
              <a:rPr lang="en-US" dirty="0" err="1"/>
              <a:t>řetězce</a:t>
            </a:r>
            <a:r>
              <a:rPr lang="en-US" dirty="0"/>
              <a:t> a </a:t>
            </a:r>
            <a:r>
              <a:rPr lang="en-US" dirty="0" err="1"/>
              <a:t>sami</a:t>
            </a:r>
            <a:r>
              <a:rPr lang="en-US" dirty="0"/>
              <a:t> </a:t>
            </a:r>
            <a:r>
              <a:rPr lang="en-US" dirty="0" err="1"/>
              <a:t>slouží</a:t>
            </a:r>
            <a:r>
              <a:rPr lang="en-US" dirty="0"/>
              <a:t> za </a:t>
            </a:r>
            <a:r>
              <a:rPr lang="en-US" dirty="0" err="1"/>
              <a:t>potravu</a:t>
            </a:r>
            <a:r>
              <a:rPr lang="en-US" dirty="0"/>
              <a:t> </a:t>
            </a:r>
            <a:r>
              <a:rPr lang="en-US" dirty="0" err="1"/>
              <a:t>článkům</a:t>
            </a:r>
            <a:r>
              <a:rPr lang="en-US" dirty="0"/>
              <a:t> </a:t>
            </a:r>
            <a:r>
              <a:rPr lang="en-US" dirty="0" err="1"/>
              <a:t>následujícím</a:t>
            </a:r>
            <a:r>
              <a:rPr lang="en-US" dirty="0"/>
              <a:t>, se </a:t>
            </a:r>
            <a:r>
              <a:rPr lang="en-US" dirty="0" err="1"/>
              <a:t>nazývají</a:t>
            </a:r>
            <a:r>
              <a:rPr lang="en-US" dirty="0"/>
              <a:t> </a:t>
            </a:r>
            <a:r>
              <a:rPr lang="en-US" dirty="0" err="1"/>
              <a:t>trofické</a:t>
            </a:r>
            <a:r>
              <a:rPr lang="en-US" dirty="0"/>
              <a:t> </a:t>
            </a:r>
            <a:r>
              <a:rPr lang="en-US" dirty="0" err="1"/>
              <a:t>úrovně</a:t>
            </a:r>
            <a:r>
              <a:rPr lang="en-US" dirty="0"/>
              <a:t> </a:t>
            </a:r>
            <a:endParaRPr lang="sk-SK" dirty="0"/>
          </a:p>
          <a:p>
            <a:r>
              <a:rPr lang="en-US" dirty="0"/>
              <a:t> Z </a:t>
            </a:r>
            <a:r>
              <a:rPr lang="en-US" dirty="0" err="1"/>
              <a:t>každé</a:t>
            </a:r>
            <a:r>
              <a:rPr lang="en-US" dirty="0"/>
              <a:t> </a:t>
            </a:r>
            <a:r>
              <a:rPr lang="en-US" dirty="0" err="1"/>
              <a:t>trofické</a:t>
            </a:r>
            <a:r>
              <a:rPr lang="en-US" dirty="0"/>
              <a:t> </a:t>
            </a:r>
            <a:r>
              <a:rPr lang="en-US" dirty="0" err="1"/>
              <a:t>úrovně</a:t>
            </a:r>
            <a:r>
              <a:rPr lang="en-US" dirty="0"/>
              <a:t> </a:t>
            </a:r>
            <a:r>
              <a:rPr lang="en-US" dirty="0" err="1"/>
              <a:t>odchází</a:t>
            </a:r>
            <a:r>
              <a:rPr lang="en-US" dirty="0"/>
              <a:t> </a:t>
            </a:r>
            <a:r>
              <a:rPr lang="en-US" dirty="0" err="1"/>
              <a:t>část</a:t>
            </a:r>
            <a:r>
              <a:rPr lang="en-US" dirty="0"/>
              <a:t> </a:t>
            </a:r>
            <a:r>
              <a:rPr lang="en-US" dirty="0" err="1"/>
              <a:t>biomasy</a:t>
            </a:r>
            <a:r>
              <a:rPr lang="en-US" dirty="0"/>
              <a:t> do </a:t>
            </a:r>
            <a:r>
              <a:rPr lang="en-US" dirty="0" err="1"/>
              <a:t>detritového</a:t>
            </a:r>
            <a:r>
              <a:rPr lang="en-US" dirty="0"/>
              <a:t> </a:t>
            </a:r>
            <a:r>
              <a:rPr lang="en-US" dirty="0" err="1"/>
              <a:t>potravního</a:t>
            </a:r>
            <a:r>
              <a:rPr lang="en-US" dirty="0"/>
              <a:t> </a:t>
            </a:r>
            <a:r>
              <a:rPr lang="en-US" dirty="0" err="1"/>
              <a:t>řetězce</a:t>
            </a:r>
            <a:r>
              <a:rPr lang="en-US" dirty="0"/>
              <a:t> (</a:t>
            </a:r>
            <a:r>
              <a:rPr lang="en-US" dirty="0" err="1"/>
              <a:t>zbytky</a:t>
            </a:r>
            <a:r>
              <a:rPr lang="en-US" dirty="0"/>
              <a:t> </a:t>
            </a:r>
            <a:r>
              <a:rPr lang="en-US" dirty="0" err="1"/>
              <a:t>kořisti</a:t>
            </a:r>
            <a:r>
              <a:rPr lang="en-US" dirty="0"/>
              <a:t>, </a:t>
            </a:r>
            <a:r>
              <a:rPr lang="en-US" dirty="0" err="1"/>
              <a:t>exkrementy</a:t>
            </a:r>
            <a:r>
              <a:rPr lang="en-US" dirty="0"/>
              <a:t>)  </a:t>
            </a:r>
            <a:r>
              <a:rPr lang="en-US" dirty="0" err="1"/>
              <a:t>Podíl</a:t>
            </a:r>
            <a:r>
              <a:rPr lang="en-US" dirty="0"/>
              <a:t> </a:t>
            </a:r>
            <a:r>
              <a:rPr lang="en-US" dirty="0" err="1"/>
              <a:t>strávené</a:t>
            </a:r>
            <a:r>
              <a:rPr lang="en-US" dirty="0"/>
              <a:t> (</a:t>
            </a:r>
            <a:r>
              <a:rPr lang="en-US" dirty="0" err="1"/>
              <a:t>asimilované</a:t>
            </a:r>
            <a:r>
              <a:rPr lang="en-US" dirty="0"/>
              <a:t>) </a:t>
            </a:r>
            <a:r>
              <a:rPr lang="en-US" dirty="0" err="1"/>
              <a:t>potravy</a:t>
            </a:r>
            <a:r>
              <a:rPr lang="en-US" dirty="0"/>
              <a:t> z </a:t>
            </a:r>
            <a:r>
              <a:rPr lang="en-US" dirty="0" err="1"/>
              <a:t>přijaté</a:t>
            </a:r>
            <a:r>
              <a:rPr lang="en-US" dirty="0"/>
              <a:t> </a:t>
            </a:r>
            <a:r>
              <a:rPr lang="en-US" dirty="0" err="1"/>
              <a:t>potravy</a:t>
            </a:r>
            <a:r>
              <a:rPr lang="en-US" dirty="0"/>
              <a:t> se </a:t>
            </a:r>
            <a:r>
              <a:rPr lang="en-US" dirty="0" err="1"/>
              <a:t>nazývá</a:t>
            </a:r>
            <a:r>
              <a:rPr lang="en-US" dirty="0"/>
              <a:t> </a:t>
            </a:r>
            <a:r>
              <a:rPr lang="en-US" dirty="0" err="1"/>
              <a:t>asimilační</a:t>
            </a:r>
            <a:r>
              <a:rPr lang="en-US" dirty="0"/>
              <a:t> </a:t>
            </a:r>
            <a:r>
              <a:rPr lang="en-US" dirty="0" err="1"/>
              <a:t>účinnost</a:t>
            </a:r>
            <a:r>
              <a:rPr lang="en-US" dirty="0"/>
              <a:t> </a:t>
            </a:r>
            <a:endParaRPr lang="sk-SK" dirty="0"/>
          </a:p>
          <a:p>
            <a:r>
              <a:rPr lang="en-US" dirty="0"/>
              <a:t> </a:t>
            </a:r>
            <a:r>
              <a:rPr lang="en-US" dirty="0" err="1"/>
              <a:t>Jednotky</a:t>
            </a:r>
            <a:r>
              <a:rPr lang="en-US" dirty="0"/>
              <a:t> </a:t>
            </a:r>
            <a:r>
              <a:rPr lang="en-US" dirty="0" err="1"/>
              <a:t>podílu</a:t>
            </a:r>
            <a:r>
              <a:rPr lang="en-US" dirty="0"/>
              <a:t> </a:t>
            </a:r>
            <a:r>
              <a:rPr lang="en-US" dirty="0" err="1"/>
              <a:t>energie</a:t>
            </a:r>
            <a:r>
              <a:rPr lang="en-US" dirty="0"/>
              <a:t> </a:t>
            </a:r>
            <a:endParaRPr lang="sk-SK" dirty="0"/>
          </a:p>
          <a:p>
            <a:r>
              <a:rPr lang="en-US" dirty="0"/>
              <a:t> </a:t>
            </a:r>
            <a:r>
              <a:rPr lang="en-US" dirty="0" err="1"/>
              <a:t>Primární</a:t>
            </a:r>
            <a:r>
              <a:rPr lang="en-US" dirty="0"/>
              <a:t> producent - </a:t>
            </a:r>
            <a:r>
              <a:rPr lang="en-US" dirty="0" err="1"/>
              <a:t>herbivor</a:t>
            </a:r>
            <a:r>
              <a:rPr lang="en-US" dirty="0"/>
              <a:t>  0,45 – 0,90 (</a:t>
            </a:r>
            <a:r>
              <a:rPr lang="en-US" dirty="0" err="1"/>
              <a:t>tj</a:t>
            </a:r>
            <a:r>
              <a:rPr lang="en-US" dirty="0"/>
              <a:t>. 45 – 90% z </a:t>
            </a:r>
            <a:r>
              <a:rPr lang="en-US" dirty="0" err="1"/>
              <a:t>energie</a:t>
            </a:r>
            <a:r>
              <a:rPr lang="en-US" dirty="0"/>
              <a:t> v </a:t>
            </a:r>
            <a:r>
              <a:rPr lang="en-US" dirty="0" err="1"/>
              <a:t>potravě</a:t>
            </a:r>
            <a:r>
              <a:rPr lang="en-US" dirty="0"/>
              <a:t>) </a:t>
            </a:r>
            <a:endParaRPr lang="sk-SK" dirty="0"/>
          </a:p>
          <a:p>
            <a:r>
              <a:rPr lang="en-US" dirty="0"/>
              <a:t> </a:t>
            </a:r>
            <a:r>
              <a:rPr lang="en-US" dirty="0" err="1"/>
              <a:t>Mezi</a:t>
            </a:r>
            <a:r>
              <a:rPr lang="en-US" dirty="0"/>
              <a:t> </a:t>
            </a:r>
            <a:r>
              <a:rPr lang="en-US" dirty="0" err="1"/>
              <a:t>karnivorními</a:t>
            </a:r>
            <a:r>
              <a:rPr lang="en-US" dirty="0"/>
              <a:t> </a:t>
            </a:r>
            <a:r>
              <a:rPr lang="en-US" dirty="0" err="1"/>
              <a:t>trofickými</a:t>
            </a:r>
            <a:r>
              <a:rPr lang="en-US" dirty="0"/>
              <a:t> </a:t>
            </a:r>
            <a:r>
              <a:rPr lang="en-US" dirty="0" err="1"/>
              <a:t>úrovněmi</a:t>
            </a:r>
            <a:r>
              <a:rPr lang="en-US" dirty="0"/>
              <a:t>  70 – 98% </a:t>
            </a:r>
            <a:endParaRPr lang="sk-SK" dirty="0"/>
          </a:p>
          <a:p>
            <a:r>
              <a:rPr lang="en-US" dirty="0"/>
              <a:t> </a:t>
            </a:r>
            <a:r>
              <a:rPr lang="en-US" dirty="0" err="1"/>
              <a:t>Poměr</a:t>
            </a:r>
            <a:r>
              <a:rPr lang="en-US" dirty="0"/>
              <a:t> </a:t>
            </a:r>
            <a:r>
              <a:rPr lang="en-US" dirty="0" err="1"/>
              <a:t>produkce</a:t>
            </a:r>
            <a:r>
              <a:rPr lang="en-US" dirty="0"/>
              <a:t> </a:t>
            </a:r>
            <a:r>
              <a:rPr lang="en-US" dirty="0" err="1"/>
              <a:t>biomasy</a:t>
            </a:r>
            <a:r>
              <a:rPr lang="en-US" dirty="0"/>
              <a:t> v </a:t>
            </a:r>
            <a:r>
              <a:rPr lang="en-US" dirty="0" err="1"/>
              <a:t>následující</a:t>
            </a:r>
            <a:r>
              <a:rPr lang="en-US" dirty="0"/>
              <a:t> </a:t>
            </a:r>
            <a:r>
              <a:rPr lang="en-US" dirty="0" err="1"/>
              <a:t>trofické</a:t>
            </a:r>
            <a:r>
              <a:rPr lang="en-US" dirty="0"/>
              <a:t> </a:t>
            </a:r>
            <a:r>
              <a:rPr lang="en-US" dirty="0" err="1"/>
              <a:t>úrovni</a:t>
            </a:r>
            <a:r>
              <a:rPr lang="en-US" dirty="0"/>
              <a:t> k </a:t>
            </a:r>
            <a:r>
              <a:rPr lang="en-US" dirty="0" err="1"/>
              <a:t>biomase</a:t>
            </a:r>
            <a:r>
              <a:rPr lang="en-US" dirty="0"/>
              <a:t> </a:t>
            </a:r>
            <a:r>
              <a:rPr lang="en-US" dirty="0" err="1"/>
              <a:t>předchozí</a:t>
            </a:r>
            <a:r>
              <a:rPr lang="en-US" dirty="0"/>
              <a:t> </a:t>
            </a:r>
            <a:r>
              <a:rPr lang="en-US" dirty="0" err="1"/>
              <a:t>trofické</a:t>
            </a:r>
            <a:r>
              <a:rPr lang="en-US" dirty="0"/>
              <a:t> </a:t>
            </a:r>
            <a:r>
              <a:rPr lang="en-US" dirty="0" err="1"/>
              <a:t>úrovně</a:t>
            </a:r>
            <a:r>
              <a:rPr lang="en-US" dirty="0"/>
              <a:t> se </a:t>
            </a:r>
            <a:r>
              <a:rPr lang="en-US" dirty="0" err="1"/>
              <a:t>nazývá</a:t>
            </a:r>
            <a:r>
              <a:rPr lang="en-US" dirty="0"/>
              <a:t> </a:t>
            </a:r>
            <a:r>
              <a:rPr lang="en-US" dirty="0" err="1"/>
              <a:t>produkční</a:t>
            </a:r>
            <a:r>
              <a:rPr lang="en-US" dirty="0"/>
              <a:t> </a:t>
            </a:r>
            <a:r>
              <a:rPr lang="en-US" dirty="0" err="1"/>
              <a:t>účinnost</a:t>
            </a:r>
            <a:endParaRPr lang="sk-SK" dirty="0"/>
          </a:p>
          <a:p>
            <a:r>
              <a:rPr lang="en-US" dirty="0"/>
              <a:t> </a:t>
            </a:r>
            <a:r>
              <a:rPr lang="en-US" dirty="0" err="1"/>
              <a:t>Podstatně</a:t>
            </a:r>
            <a:r>
              <a:rPr lang="en-US" dirty="0"/>
              <a:t> </a:t>
            </a:r>
            <a:r>
              <a:rPr lang="en-US" dirty="0" err="1"/>
              <a:t>menší</a:t>
            </a:r>
            <a:r>
              <a:rPr lang="en-US" dirty="0"/>
              <a:t>, </a:t>
            </a:r>
            <a:r>
              <a:rPr lang="en-US" dirty="0" err="1"/>
              <a:t>většinu</a:t>
            </a:r>
            <a:r>
              <a:rPr lang="en-US" dirty="0"/>
              <a:t> </a:t>
            </a:r>
            <a:r>
              <a:rPr lang="en-US" dirty="0" err="1"/>
              <a:t>tvoří</a:t>
            </a:r>
            <a:r>
              <a:rPr lang="en-US" dirty="0"/>
              <a:t> </a:t>
            </a:r>
            <a:r>
              <a:rPr lang="en-US" dirty="0" err="1"/>
              <a:t>metabolická</a:t>
            </a:r>
            <a:r>
              <a:rPr lang="en-US" dirty="0"/>
              <a:t> </a:t>
            </a:r>
            <a:r>
              <a:rPr lang="en-US" dirty="0" err="1"/>
              <a:t>spotřeba</a:t>
            </a:r>
            <a:r>
              <a:rPr lang="en-US" dirty="0"/>
              <a:t> </a:t>
            </a:r>
            <a:endParaRPr lang="sk-SK" dirty="0"/>
          </a:p>
          <a:p>
            <a:r>
              <a:rPr lang="en-US" dirty="0"/>
              <a:t> </a:t>
            </a:r>
            <a:r>
              <a:rPr lang="en-US" dirty="0" err="1"/>
              <a:t>Roste</a:t>
            </a:r>
            <a:r>
              <a:rPr lang="en-US" dirty="0"/>
              <a:t> od </a:t>
            </a:r>
            <a:r>
              <a:rPr lang="en-US" dirty="0" err="1"/>
              <a:t>autotrofů</a:t>
            </a:r>
            <a:r>
              <a:rPr lang="en-US" dirty="0"/>
              <a:t> (</a:t>
            </a:r>
            <a:r>
              <a:rPr lang="en-US" dirty="0" err="1"/>
              <a:t>uloží</a:t>
            </a:r>
            <a:r>
              <a:rPr lang="en-US" dirty="0"/>
              <a:t> do </a:t>
            </a:r>
            <a:r>
              <a:rPr lang="en-US" dirty="0" err="1"/>
              <a:t>svých</a:t>
            </a:r>
            <a:r>
              <a:rPr lang="en-US" dirty="0"/>
              <a:t> </a:t>
            </a:r>
            <a:r>
              <a:rPr lang="en-US" dirty="0" err="1"/>
              <a:t>těl</a:t>
            </a:r>
            <a:r>
              <a:rPr lang="en-US" dirty="0"/>
              <a:t> 0,1% </a:t>
            </a:r>
            <a:r>
              <a:rPr lang="en-US" dirty="0" err="1"/>
              <a:t>přijaté</a:t>
            </a:r>
            <a:r>
              <a:rPr lang="en-US" dirty="0"/>
              <a:t> </a:t>
            </a:r>
            <a:r>
              <a:rPr lang="en-US" dirty="0" err="1"/>
              <a:t>sluneční</a:t>
            </a:r>
            <a:r>
              <a:rPr lang="en-US" dirty="0"/>
              <a:t> </a:t>
            </a:r>
            <a:r>
              <a:rPr lang="en-US" dirty="0" err="1"/>
              <a:t>energie</a:t>
            </a:r>
            <a:r>
              <a:rPr lang="en-US" dirty="0"/>
              <a:t>) </a:t>
            </a:r>
            <a:r>
              <a:rPr lang="en-US" dirty="0" err="1"/>
              <a:t>přes</a:t>
            </a:r>
            <a:r>
              <a:rPr lang="en-US" dirty="0"/>
              <a:t> herbivory (</a:t>
            </a:r>
            <a:r>
              <a:rPr lang="en-US" dirty="0" err="1"/>
              <a:t>několik</a:t>
            </a:r>
            <a:r>
              <a:rPr lang="en-US" dirty="0"/>
              <a:t> </a:t>
            </a:r>
            <a:r>
              <a:rPr lang="en-US" dirty="0" err="1"/>
              <a:t>málo</a:t>
            </a:r>
            <a:r>
              <a:rPr lang="en-US" dirty="0"/>
              <a:t> % </a:t>
            </a:r>
            <a:r>
              <a:rPr lang="en-US" dirty="0" err="1"/>
              <a:t>energie</a:t>
            </a:r>
            <a:r>
              <a:rPr lang="en-US" dirty="0"/>
              <a:t> </a:t>
            </a:r>
            <a:r>
              <a:rPr lang="en-US" dirty="0" err="1"/>
              <a:t>obsažené</a:t>
            </a:r>
            <a:r>
              <a:rPr lang="en-US" dirty="0"/>
              <a:t> v </a:t>
            </a:r>
            <a:r>
              <a:rPr lang="en-US" dirty="0" err="1"/>
              <a:t>potravě</a:t>
            </a:r>
            <a:r>
              <a:rPr lang="en-US" dirty="0"/>
              <a:t>) </a:t>
            </a:r>
            <a:r>
              <a:rPr lang="en-US" dirty="0" err="1"/>
              <a:t>až</a:t>
            </a:r>
            <a:r>
              <a:rPr lang="en-US" dirty="0"/>
              <a:t> po </a:t>
            </a:r>
            <a:r>
              <a:rPr lang="en-US" dirty="0" err="1"/>
              <a:t>karnivory</a:t>
            </a:r>
            <a:r>
              <a:rPr lang="en-US" dirty="0"/>
              <a:t> (10 – 20% </a:t>
            </a:r>
            <a:r>
              <a:rPr lang="en-US" dirty="0" err="1"/>
              <a:t>účinnost</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66</a:t>
            </a:fld>
            <a:endParaRPr lang="cs-CZ" altLang="cs-CZ"/>
          </a:p>
        </p:txBody>
      </p:sp>
    </p:spTree>
    <p:extLst>
      <p:ext uri="{BB962C8B-B14F-4D97-AF65-F5344CB8AC3E}">
        <p14:creationId xmlns:p14="http://schemas.microsoft.com/office/powerpoint/2010/main" val="16982023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Potravní</a:t>
            </a:r>
            <a:r>
              <a:rPr lang="en-US" dirty="0"/>
              <a:t> (</a:t>
            </a:r>
            <a:r>
              <a:rPr lang="en-US" dirty="0" err="1"/>
              <a:t>trofická</a:t>
            </a:r>
            <a:r>
              <a:rPr lang="en-US" dirty="0"/>
              <a:t>) </a:t>
            </a:r>
            <a:r>
              <a:rPr lang="en-US" dirty="0" err="1"/>
              <a:t>síť</a:t>
            </a:r>
            <a:endParaRPr lang="sk-SK" dirty="0"/>
          </a:p>
          <a:p>
            <a:r>
              <a:rPr lang="en-US" dirty="0"/>
              <a:t>  </a:t>
            </a:r>
            <a:r>
              <a:rPr lang="en-US" dirty="0" err="1"/>
              <a:t>Vzniká</a:t>
            </a:r>
            <a:r>
              <a:rPr lang="en-US" dirty="0"/>
              <a:t> </a:t>
            </a:r>
            <a:r>
              <a:rPr lang="en-US" dirty="0" err="1"/>
              <a:t>propojením</a:t>
            </a:r>
            <a:r>
              <a:rPr lang="en-US" dirty="0"/>
              <a:t> </a:t>
            </a:r>
            <a:r>
              <a:rPr lang="en-US" dirty="0" err="1"/>
              <a:t>potravních</a:t>
            </a:r>
            <a:r>
              <a:rPr lang="en-US" dirty="0"/>
              <a:t> </a:t>
            </a:r>
            <a:r>
              <a:rPr lang="en-US" dirty="0" err="1"/>
              <a:t>řetězců</a:t>
            </a:r>
            <a:endParaRPr lang="sk-SK" dirty="0"/>
          </a:p>
          <a:p>
            <a:r>
              <a:rPr lang="en-US" dirty="0"/>
              <a:t>  </a:t>
            </a:r>
            <a:r>
              <a:rPr lang="en-US" dirty="0" err="1"/>
              <a:t>Čím</a:t>
            </a:r>
            <a:r>
              <a:rPr lang="en-US" dirty="0"/>
              <a:t> </a:t>
            </a:r>
            <a:r>
              <a:rPr lang="en-US" dirty="0" err="1"/>
              <a:t>jsou</a:t>
            </a:r>
            <a:r>
              <a:rPr lang="en-US" dirty="0"/>
              <a:t> </a:t>
            </a:r>
            <a:r>
              <a:rPr lang="en-US" dirty="0" err="1"/>
              <a:t>potravní</a:t>
            </a:r>
            <a:r>
              <a:rPr lang="en-US" dirty="0"/>
              <a:t> </a:t>
            </a:r>
            <a:r>
              <a:rPr lang="en-US" dirty="0" err="1"/>
              <a:t>sítě</a:t>
            </a:r>
            <a:r>
              <a:rPr lang="en-US" dirty="0"/>
              <a:t> v </a:t>
            </a:r>
            <a:r>
              <a:rPr lang="en-US" dirty="0" err="1"/>
              <a:t>ekosystému</a:t>
            </a:r>
            <a:r>
              <a:rPr lang="en-US" dirty="0"/>
              <a:t> </a:t>
            </a:r>
            <a:r>
              <a:rPr lang="en-US" dirty="0" err="1"/>
              <a:t>složitější</a:t>
            </a:r>
            <a:r>
              <a:rPr lang="en-US" dirty="0"/>
              <a:t>, </a:t>
            </a:r>
            <a:r>
              <a:rPr lang="en-US" dirty="0" err="1"/>
              <a:t>bohatší</a:t>
            </a:r>
            <a:r>
              <a:rPr lang="en-US" dirty="0"/>
              <a:t> a </a:t>
            </a:r>
            <a:r>
              <a:rPr lang="en-US" dirty="0" err="1"/>
              <a:t>rozmanitější</a:t>
            </a:r>
            <a:r>
              <a:rPr lang="en-US" dirty="0"/>
              <a:t>, </a:t>
            </a:r>
            <a:r>
              <a:rPr lang="en-US" dirty="0" err="1"/>
              <a:t>tím</a:t>
            </a:r>
            <a:r>
              <a:rPr lang="en-US" dirty="0"/>
              <a:t> je </a:t>
            </a:r>
            <a:r>
              <a:rPr lang="en-US" dirty="0" err="1"/>
              <a:t>daný</a:t>
            </a:r>
            <a:r>
              <a:rPr lang="en-US" dirty="0"/>
              <a:t> </a:t>
            </a:r>
            <a:r>
              <a:rPr lang="en-US" dirty="0" err="1"/>
              <a:t>ekosystém</a:t>
            </a:r>
            <a:r>
              <a:rPr lang="en-US" dirty="0"/>
              <a:t> </a:t>
            </a:r>
            <a:r>
              <a:rPr lang="en-US" dirty="0" err="1"/>
              <a:t>stabilnější</a:t>
            </a:r>
            <a:r>
              <a:rPr lang="en-US" dirty="0"/>
              <a:t> (</a:t>
            </a:r>
            <a:r>
              <a:rPr lang="en-US" dirty="0" err="1"/>
              <a:t>souvisí</a:t>
            </a:r>
            <a:r>
              <a:rPr lang="en-US" dirty="0"/>
              <a:t> </a:t>
            </a:r>
            <a:r>
              <a:rPr lang="en-US" dirty="0" err="1"/>
              <a:t>i</a:t>
            </a:r>
            <a:r>
              <a:rPr lang="en-US" dirty="0"/>
              <a:t> s </a:t>
            </a:r>
            <a:r>
              <a:rPr lang="en-US" dirty="0" err="1"/>
              <a:t>počtem</a:t>
            </a:r>
            <a:r>
              <a:rPr lang="en-US" dirty="0"/>
              <a:t> </a:t>
            </a:r>
            <a:r>
              <a:rPr lang="en-US" dirty="0" err="1"/>
              <a:t>druhů</a:t>
            </a:r>
            <a:r>
              <a:rPr lang="en-US" dirty="0"/>
              <a:t> v </a:t>
            </a:r>
            <a:r>
              <a:rPr lang="en-US" dirty="0" err="1"/>
              <a:t>ekosystému</a:t>
            </a:r>
            <a:r>
              <a:rPr lang="en-US" dirty="0"/>
              <a:t>) </a:t>
            </a:r>
            <a:endParaRPr lang="sk-SK" dirty="0"/>
          </a:p>
          <a:p>
            <a:r>
              <a:rPr lang="en-US" dirty="0"/>
              <a:t> </a:t>
            </a:r>
            <a:r>
              <a:rPr lang="en-US" dirty="0" err="1"/>
              <a:t>Důležitou</a:t>
            </a:r>
            <a:r>
              <a:rPr lang="en-US" dirty="0"/>
              <a:t> </a:t>
            </a:r>
            <a:r>
              <a:rPr lang="en-US" dirty="0" err="1"/>
              <a:t>roli</a:t>
            </a:r>
            <a:r>
              <a:rPr lang="en-US" dirty="0"/>
              <a:t> </a:t>
            </a:r>
            <a:r>
              <a:rPr lang="en-US" dirty="0" err="1"/>
              <a:t>hrají</a:t>
            </a:r>
            <a:r>
              <a:rPr lang="en-US" dirty="0"/>
              <a:t> </a:t>
            </a:r>
            <a:r>
              <a:rPr lang="en-US" dirty="0" err="1"/>
              <a:t>zpětné</a:t>
            </a:r>
            <a:r>
              <a:rPr lang="en-US" dirty="0"/>
              <a:t> </a:t>
            </a:r>
            <a:r>
              <a:rPr lang="en-US" dirty="0" err="1"/>
              <a:t>vazby</a:t>
            </a:r>
            <a:r>
              <a:rPr lang="en-US" dirty="0"/>
              <a:t> </a:t>
            </a:r>
            <a:endParaRPr lang="sk-SK" dirty="0"/>
          </a:p>
          <a:p>
            <a:r>
              <a:rPr lang="en-US" dirty="0"/>
              <a:t> </a:t>
            </a:r>
            <a:r>
              <a:rPr lang="en-US" dirty="0" err="1"/>
              <a:t>Délka</a:t>
            </a:r>
            <a:r>
              <a:rPr lang="en-US" dirty="0"/>
              <a:t> </a:t>
            </a:r>
            <a:r>
              <a:rPr lang="en-US" dirty="0" err="1"/>
              <a:t>potravních</a:t>
            </a:r>
            <a:r>
              <a:rPr lang="en-US" dirty="0"/>
              <a:t> </a:t>
            </a:r>
            <a:r>
              <a:rPr lang="en-US" dirty="0" err="1"/>
              <a:t>řetězců</a:t>
            </a:r>
            <a:r>
              <a:rPr lang="en-US" dirty="0"/>
              <a:t> </a:t>
            </a:r>
            <a:r>
              <a:rPr lang="en-US" dirty="0" err="1"/>
              <a:t>odráží</a:t>
            </a:r>
            <a:r>
              <a:rPr lang="en-US" dirty="0"/>
              <a:t> </a:t>
            </a:r>
            <a:r>
              <a:rPr lang="en-US" dirty="0" err="1"/>
              <a:t>celkovou</a:t>
            </a:r>
            <a:r>
              <a:rPr lang="en-US" dirty="0"/>
              <a:t> </a:t>
            </a:r>
            <a:r>
              <a:rPr lang="en-US" dirty="0" err="1"/>
              <a:t>bilanci</a:t>
            </a:r>
            <a:r>
              <a:rPr lang="en-US" dirty="0"/>
              <a:t> </a:t>
            </a:r>
            <a:r>
              <a:rPr lang="en-US" dirty="0" err="1"/>
              <a:t>živin</a:t>
            </a:r>
            <a:r>
              <a:rPr lang="en-US" dirty="0"/>
              <a:t> v </a:t>
            </a:r>
            <a:r>
              <a:rPr lang="en-US" dirty="0" err="1"/>
              <a:t>ekosystému</a:t>
            </a:r>
            <a:endParaRPr lang="sk-SK" dirty="0"/>
          </a:p>
          <a:p>
            <a:r>
              <a:rPr lang="en-US" dirty="0"/>
              <a:t> </a:t>
            </a:r>
            <a:r>
              <a:rPr lang="en-US" dirty="0" err="1"/>
              <a:t>čím</a:t>
            </a:r>
            <a:r>
              <a:rPr lang="en-US" dirty="0"/>
              <a:t> </a:t>
            </a:r>
            <a:r>
              <a:rPr lang="en-US" dirty="0" err="1"/>
              <a:t>méně</a:t>
            </a:r>
            <a:r>
              <a:rPr lang="en-US" dirty="0"/>
              <a:t> </a:t>
            </a:r>
            <a:r>
              <a:rPr lang="en-US" dirty="0" err="1"/>
              <a:t>živin</a:t>
            </a:r>
            <a:r>
              <a:rPr lang="en-US" dirty="0"/>
              <a:t>, </a:t>
            </a:r>
            <a:r>
              <a:rPr lang="en-US" dirty="0" err="1"/>
              <a:t>tím</a:t>
            </a:r>
            <a:r>
              <a:rPr lang="en-US" dirty="0"/>
              <a:t> </a:t>
            </a:r>
            <a:r>
              <a:rPr lang="en-US" dirty="0" err="1"/>
              <a:t>delší</a:t>
            </a:r>
            <a:r>
              <a:rPr lang="en-US" dirty="0"/>
              <a:t> </a:t>
            </a:r>
            <a:r>
              <a:rPr lang="en-US" dirty="0" err="1"/>
              <a:t>řetězec</a:t>
            </a:r>
            <a:r>
              <a:rPr lang="en-US" dirty="0"/>
              <a:t> (a </a:t>
            </a:r>
            <a:r>
              <a:rPr lang="en-US" dirty="0" err="1"/>
              <a:t>pomalejší</a:t>
            </a:r>
            <a:r>
              <a:rPr lang="en-US" dirty="0"/>
              <a:t> </a:t>
            </a:r>
            <a:r>
              <a:rPr lang="en-US" dirty="0" err="1"/>
              <a:t>obrat</a:t>
            </a:r>
            <a:r>
              <a:rPr lang="en-US" dirty="0"/>
              <a:t> a </a:t>
            </a:r>
            <a:r>
              <a:rPr lang="en-US" dirty="0" err="1"/>
              <a:t>minimální</a:t>
            </a:r>
            <a:r>
              <a:rPr lang="en-US" dirty="0"/>
              <a:t> </a:t>
            </a:r>
            <a:r>
              <a:rPr lang="en-US" dirty="0" err="1"/>
              <a:t>ztráty</a:t>
            </a:r>
            <a:r>
              <a:rPr lang="en-US" dirty="0"/>
              <a:t> </a:t>
            </a:r>
            <a:r>
              <a:rPr lang="en-US" dirty="0" err="1"/>
              <a:t>živin</a:t>
            </a:r>
            <a:r>
              <a:rPr lang="en-US" dirty="0"/>
              <a:t>)</a:t>
            </a:r>
            <a:endParaRPr lang="sk-SK" dirty="0"/>
          </a:p>
          <a:p>
            <a:r>
              <a:rPr lang="en-US" dirty="0"/>
              <a:t> </a:t>
            </a:r>
            <a:r>
              <a:rPr lang="en-US" dirty="0" err="1"/>
              <a:t>Krátké</a:t>
            </a:r>
            <a:r>
              <a:rPr lang="en-US" dirty="0"/>
              <a:t> </a:t>
            </a:r>
            <a:r>
              <a:rPr lang="en-US" dirty="0" err="1"/>
              <a:t>řetězce</a:t>
            </a:r>
            <a:r>
              <a:rPr lang="en-US" dirty="0"/>
              <a:t> </a:t>
            </a:r>
            <a:r>
              <a:rPr lang="en-US" dirty="0" err="1"/>
              <a:t>pracují</a:t>
            </a:r>
            <a:r>
              <a:rPr lang="en-US" dirty="0"/>
              <a:t> </a:t>
            </a:r>
            <a:r>
              <a:rPr lang="en-US" dirty="0" err="1"/>
              <a:t>rychle</a:t>
            </a:r>
            <a:r>
              <a:rPr lang="en-US" dirty="0"/>
              <a:t>, ale s </a:t>
            </a:r>
            <a:r>
              <a:rPr lang="en-US" dirty="0" err="1"/>
              <a:t>velkými</a:t>
            </a:r>
            <a:r>
              <a:rPr lang="en-US" dirty="0"/>
              <a:t> </a:t>
            </a:r>
            <a:r>
              <a:rPr lang="en-US" dirty="0" err="1"/>
              <a:t>ztrátami</a:t>
            </a:r>
            <a:r>
              <a:rPr lang="en-US" dirty="0"/>
              <a:t> </a:t>
            </a:r>
            <a:r>
              <a:rPr lang="en-US" dirty="0" err="1"/>
              <a:t>hmoty</a:t>
            </a:r>
            <a:r>
              <a:rPr lang="en-US" dirty="0"/>
              <a:t> </a:t>
            </a:r>
            <a:endParaRPr lang="sk-SK" dirty="0"/>
          </a:p>
          <a:p>
            <a:r>
              <a:rPr lang="en-US" dirty="0"/>
              <a:t> </a:t>
            </a:r>
            <a:r>
              <a:rPr lang="en-US" dirty="0" err="1"/>
              <a:t>málo</a:t>
            </a:r>
            <a:r>
              <a:rPr lang="en-US" dirty="0"/>
              <a:t> </a:t>
            </a:r>
            <a:r>
              <a:rPr lang="en-US" dirty="0" err="1"/>
              <a:t>druhů</a:t>
            </a:r>
            <a:r>
              <a:rPr lang="en-US" dirty="0"/>
              <a:t> = </a:t>
            </a:r>
            <a:r>
              <a:rPr lang="en-US" dirty="0" err="1"/>
              <a:t>jednoduché</a:t>
            </a:r>
            <a:r>
              <a:rPr lang="en-US" dirty="0"/>
              <a:t> </a:t>
            </a:r>
            <a:r>
              <a:rPr lang="en-US" dirty="0" err="1"/>
              <a:t>řetězce</a:t>
            </a:r>
            <a:r>
              <a:rPr lang="en-US" dirty="0"/>
              <a:t> = </a:t>
            </a:r>
            <a:r>
              <a:rPr lang="en-US" dirty="0" err="1"/>
              <a:t>velký</a:t>
            </a:r>
            <a:r>
              <a:rPr lang="en-US" dirty="0"/>
              <a:t> </a:t>
            </a:r>
            <a:r>
              <a:rPr lang="en-US" dirty="0" err="1"/>
              <a:t>využitelný</a:t>
            </a:r>
            <a:r>
              <a:rPr lang="en-US" dirty="0"/>
              <a:t> </a:t>
            </a:r>
            <a:r>
              <a:rPr lang="en-US" dirty="0" err="1"/>
              <a:t>přebytek</a:t>
            </a:r>
            <a:r>
              <a:rPr lang="en-US" dirty="0"/>
              <a:t> (</a:t>
            </a:r>
            <a:r>
              <a:rPr lang="en-US" dirty="0" err="1"/>
              <a:t>podstata</a:t>
            </a:r>
            <a:r>
              <a:rPr lang="en-US" dirty="0"/>
              <a:t> </a:t>
            </a:r>
            <a:r>
              <a:rPr lang="en-US" dirty="0" err="1"/>
              <a:t>zemědělských</a:t>
            </a:r>
            <a:r>
              <a:rPr lang="en-US" dirty="0"/>
              <a:t> </a:t>
            </a:r>
            <a:r>
              <a:rPr lang="en-US" dirty="0" err="1"/>
              <a:t>monokultur</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67</a:t>
            </a:fld>
            <a:endParaRPr lang="cs-CZ" altLang="cs-CZ"/>
          </a:p>
        </p:txBody>
      </p:sp>
    </p:spTree>
    <p:extLst>
      <p:ext uri="{BB962C8B-B14F-4D97-AF65-F5344CB8AC3E}">
        <p14:creationId xmlns:p14="http://schemas.microsoft.com/office/powerpoint/2010/main" val="2765698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Potravní</a:t>
            </a:r>
            <a:r>
              <a:rPr lang="en-US" dirty="0"/>
              <a:t> (</a:t>
            </a:r>
            <a:r>
              <a:rPr lang="en-US" dirty="0" err="1"/>
              <a:t>trofická</a:t>
            </a:r>
            <a:r>
              <a:rPr lang="en-US" dirty="0"/>
              <a:t>) </a:t>
            </a:r>
            <a:r>
              <a:rPr lang="en-US" dirty="0" err="1"/>
              <a:t>síť</a:t>
            </a:r>
            <a:endParaRPr lang="sk-SK" dirty="0"/>
          </a:p>
          <a:p>
            <a:r>
              <a:rPr lang="en-US" dirty="0"/>
              <a:t> </a:t>
            </a:r>
            <a:r>
              <a:rPr lang="en-US" dirty="0" err="1"/>
              <a:t>Vzniká</a:t>
            </a:r>
            <a:r>
              <a:rPr lang="en-US" dirty="0"/>
              <a:t> </a:t>
            </a:r>
            <a:r>
              <a:rPr lang="en-US" dirty="0" err="1"/>
              <a:t>propojením</a:t>
            </a:r>
            <a:r>
              <a:rPr lang="en-US" dirty="0"/>
              <a:t> </a:t>
            </a:r>
            <a:r>
              <a:rPr lang="en-US" dirty="0" err="1"/>
              <a:t>potravních</a:t>
            </a:r>
            <a:r>
              <a:rPr lang="en-US" dirty="0"/>
              <a:t> </a:t>
            </a:r>
            <a:r>
              <a:rPr lang="en-US" dirty="0" err="1"/>
              <a:t>řetězců</a:t>
            </a:r>
            <a:endParaRPr lang="sk-SK" dirty="0"/>
          </a:p>
          <a:p>
            <a:r>
              <a:rPr lang="en-US" dirty="0"/>
              <a:t> </a:t>
            </a:r>
            <a:r>
              <a:rPr lang="en-US" dirty="0" err="1"/>
              <a:t>Čím</a:t>
            </a:r>
            <a:r>
              <a:rPr lang="en-US" dirty="0"/>
              <a:t> </a:t>
            </a:r>
            <a:r>
              <a:rPr lang="en-US" dirty="0" err="1"/>
              <a:t>jsou</a:t>
            </a:r>
            <a:r>
              <a:rPr lang="en-US" dirty="0"/>
              <a:t> </a:t>
            </a:r>
            <a:r>
              <a:rPr lang="en-US" dirty="0" err="1"/>
              <a:t>potravní</a:t>
            </a:r>
            <a:r>
              <a:rPr lang="en-US" dirty="0"/>
              <a:t> </a:t>
            </a:r>
            <a:r>
              <a:rPr lang="en-US" dirty="0" err="1"/>
              <a:t>sítě</a:t>
            </a:r>
            <a:r>
              <a:rPr lang="en-US" dirty="0"/>
              <a:t> v </a:t>
            </a:r>
            <a:r>
              <a:rPr lang="en-US" dirty="0" err="1"/>
              <a:t>ekosystému</a:t>
            </a:r>
            <a:r>
              <a:rPr lang="en-US" dirty="0"/>
              <a:t> </a:t>
            </a:r>
            <a:r>
              <a:rPr lang="en-US" dirty="0" err="1"/>
              <a:t>složitější</a:t>
            </a:r>
            <a:r>
              <a:rPr lang="en-US" dirty="0"/>
              <a:t>, </a:t>
            </a:r>
            <a:r>
              <a:rPr lang="en-US" dirty="0" err="1"/>
              <a:t>bohatší</a:t>
            </a:r>
            <a:r>
              <a:rPr lang="en-US" dirty="0"/>
              <a:t> a </a:t>
            </a:r>
            <a:r>
              <a:rPr lang="en-US" dirty="0" err="1"/>
              <a:t>rozmanitější</a:t>
            </a:r>
            <a:r>
              <a:rPr lang="en-US" dirty="0"/>
              <a:t>, </a:t>
            </a:r>
            <a:r>
              <a:rPr lang="en-US" dirty="0" err="1"/>
              <a:t>tím</a:t>
            </a:r>
            <a:r>
              <a:rPr lang="en-US" dirty="0"/>
              <a:t> je </a:t>
            </a:r>
            <a:r>
              <a:rPr lang="en-US" dirty="0" err="1"/>
              <a:t>daný</a:t>
            </a:r>
            <a:r>
              <a:rPr lang="en-US" dirty="0"/>
              <a:t> </a:t>
            </a:r>
            <a:r>
              <a:rPr lang="en-US" dirty="0" err="1"/>
              <a:t>ekosystém</a:t>
            </a:r>
            <a:r>
              <a:rPr lang="en-US" dirty="0"/>
              <a:t> </a:t>
            </a:r>
            <a:r>
              <a:rPr lang="en-US" dirty="0" err="1"/>
              <a:t>stabilnější</a:t>
            </a:r>
            <a:r>
              <a:rPr lang="en-US" dirty="0"/>
              <a:t> (</a:t>
            </a:r>
            <a:r>
              <a:rPr lang="en-US" dirty="0" err="1"/>
              <a:t>souvisí</a:t>
            </a:r>
            <a:r>
              <a:rPr lang="en-US" dirty="0"/>
              <a:t> </a:t>
            </a:r>
            <a:r>
              <a:rPr lang="en-US" dirty="0" err="1"/>
              <a:t>i</a:t>
            </a:r>
            <a:r>
              <a:rPr lang="en-US" dirty="0"/>
              <a:t> s </a:t>
            </a:r>
            <a:r>
              <a:rPr lang="en-US" dirty="0" err="1"/>
              <a:t>počtem</a:t>
            </a:r>
            <a:r>
              <a:rPr lang="en-US" dirty="0"/>
              <a:t> </a:t>
            </a:r>
            <a:r>
              <a:rPr lang="en-US" dirty="0" err="1"/>
              <a:t>druhů</a:t>
            </a:r>
            <a:r>
              <a:rPr lang="en-US" dirty="0"/>
              <a:t> v </a:t>
            </a:r>
            <a:r>
              <a:rPr lang="en-US" dirty="0" err="1"/>
              <a:t>ekosystému</a:t>
            </a:r>
            <a:r>
              <a:rPr lang="en-US" dirty="0"/>
              <a:t>) </a:t>
            </a:r>
            <a:endParaRPr lang="sk-SK" dirty="0"/>
          </a:p>
          <a:p>
            <a:r>
              <a:rPr lang="en-US" dirty="0"/>
              <a:t> </a:t>
            </a:r>
            <a:r>
              <a:rPr lang="en-US" dirty="0" err="1"/>
              <a:t>Důležitou</a:t>
            </a:r>
            <a:r>
              <a:rPr lang="en-US" dirty="0"/>
              <a:t> </a:t>
            </a:r>
            <a:r>
              <a:rPr lang="en-US" dirty="0" err="1"/>
              <a:t>roli</a:t>
            </a:r>
            <a:r>
              <a:rPr lang="en-US" dirty="0"/>
              <a:t> </a:t>
            </a:r>
            <a:r>
              <a:rPr lang="en-US" dirty="0" err="1"/>
              <a:t>hrají</a:t>
            </a:r>
            <a:r>
              <a:rPr lang="en-US" dirty="0"/>
              <a:t> </a:t>
            </a:r>
            <a:r>
              <a:rPr lang="en-US" dirty="0" err="1"/>
              <a:t>zpětné</a:t>
            </a:r>
            <a:r>
              <a:rPr lang="en-US" dirty="0"/>
              <a:t> </a:t>
            </a:r>
            <a:r>
              <a:rPr lang="en-US" dirty="0" err="1"/>
              <a:t>vazby</a:t>
            </a:r>
            <a:r>
              <a:rPr lang="en-US" dirty="0"/>
              <a:t> </a:t>
            </a:r>
            <a:endParaRPr lang="sk-SK" dirty="0"/>
          </a:p>
          <a:p>
            <a:r>
              <a:rPr lang="en-US" dirty="0"/>
              <a:t> </a:t>
            </a:r>
            <a:r>
              <a:rPr lang="en-US" dirty="0" err="1"/>
              <a:t>Délka</a:t>
            </a:r>
            <a:r>
              <a:rPr lang="en-US" dirty="0"/>
              <a:t> </a:t>
            </a:r>
            <a:r>
              <a:rPr lang="en-US" dirty="0" err="1"/>
              <a:t>potravních</a:t>
            </a:r>
            <a:r>
              <a:rPr lang="en-US" dirty="0"/>
              <a:t> </a:t>
            </a:r>
            <a:r>
              <a:rPr lang="en-US" dirty="0" err="1"/>
              <a:t>řetězců</a:t>
            </a:r>
            <a:r>
              <a:rPr lang="en-US" dirty="0"/>
              <a:t> </a:t>
            </a:r>
            <a:r>
              <a:rPr lang="en-US" dirty="0" err="1"/>
              <a:t>odráží</a:t>
            </a:r>
            <a:r>
              <a:rPr lang="en-US" dirty="0"/>
              <a:t> </a:t>
            </a:r>
            <a:r>
              <a:rPr lang="en-US" dirty="0" err="1"/>
              <a:t>celkovou</a:t>
            </a:r>
            <a:r>
              <a:rPr lang="en-US" dirty="0"/>
              <a:t> </a:t>
            </a:r>
            <a:r>
              <a:rPr lang="en-US" dirty="0" err="1"/>
              <a:t>bilanci</a:t>
            </a:r>
            <a:r>
              <a:rPr lang="en-US" dirty="0"/>
              <a:t> </a:t>
            </a:r>
            <a:r>
              <a:rPr lang="en-US" dirty="0" err="1"/>
              <a:t>živin</a:t>
            </a:r>
            <a:r>
              <a:rPr lang="en-US" dirty="0"/>
              <a:t> v </a:t>
            </a:r>
            <a:r>
              <a:rPr lang="en-US" dirty="0" err="1"/>
              <a:t>ekosystému</a:t>
            </a:r>
            <a:r>
              <a:rPr lang="en-US" dirty="0"/>
              <a:t> </a:t>
            </a:r>
            <a:endParaRPr lang="sk-SK" dirty="0"/>
          </a:p>
          <a:p>
            <a:r>
              <a:rPr lang="en-US" dirty="0"/>
              <a:t> </a:t>
            </a:r>
            <a:r>
              <a:rPr lang="en-US" dirty="0" err="1"/>
              <a:t>čím</a:t>
            </a:r>
            <a:r>
              <a:rPr lang="en-US" dirty="0"/>
              <a:t> </a:t>
            </a:r>
            <a:r>
              <a:rPr lang="en-US" dirty="0" err="1"/>
              <a:t>méně</a:t>
            </a:r>
            <a:r>
              <a:rPr lang="en-US" dirty="0"/>
              <a:t> </a:t>
            </a:r>
            <a:r>
              <a:rPr lang="en-US" dirty="0" err="1"/>
              <a:t>živin</a:t>
            </a:r>
            <a:r>
              <a:rPr lang="en-US" dirty="0"/>
              <a:t>, </a:t>
            </a:r>
            <a:r>
              <a:rPr lang="en-US" dirty="0" err="1"/>
              <a:t>tím</a:t>
            </a:r>
            <a:r>
              <a:rPr lang="en-US" dirty="0"/>
              <a:t> </a:t>
            </a:r>
            <a:r>
              <a:rPr lang="en-US" dirty="0" err="1"/>
              <a:t>delší</a:t>
            </a:r>
            <a:r>
              <a:rPr lang="en-US" dirty="0"/>
              <a:t> </a:t>
            </a:r>
            <a:r>
              <a:rPr lang="en-US" dirty="0" err="1"/>
              <a:t>řetězec</a:t>
            </a:r>
            <a:r>
              <a:rPr lang="en-US" dirty="0"/>
              <a:t> (a </a:t>
            </a:r>
            <a:r>
              <a:rPr lang="en-US" dirty="0" err="1"/>
              <a:t>pomalejší</a:t>
            </a:r>
            <a:r>
              <a:rPr lang="en-US" dirty="0"/>
              <a:t> </a:t>
            </a:r>
            <a:r>
              <a:rPr lang="en-US" dirty="0" err="1"/>
              <a:t>obrat</a:t>
            </a:r>
            <a:r>
              <a:rPr lang="en-US" dirty="0"/>
              <a:t> a </a:t>
            </a:r>
            <a:r>
              <a:rPr lang="en-US" dirty="0" err="1"/>
              <a:t>minimální</a:t>
            </a:r>
            <a:r>
              <a:rPr lang="en-US" dirty="0"/>
              <a:t> </a:t>
            </a:r>
            <a:r>
              <a:rPr lang="en-US" dirty="0" err="1"/>
              <a:t>ztráty</a:t>
            </a:r>
            <a:r>
              <a:rPr lang="en-US" dirty="0"/>
              <a:t> </a:t>
            </a:r>
            <a:r>
              <a:rPr lang="en-US" dirty="0" err="1"/>
              <a:t>živin</a:t>
            </a:r>
            <a:r>
              <a:rPr lang="en-US" dirty="0"/>
              <a:t>)</a:t>
            </a:r>
            <a:endParaRPr lang="sk-SK" dirty="0"/>
          </a:p>
          <a:p>
            <a:r>
              <a:rPr lang="en-US" dirty="0"/>
              <a:t> </a:t>
            </a:r>
            <a:r>
              <a:rPr lang="en-US" dirty="0" err="1"/>
              <a:t>Krátké</a:t>
            </a:r>
            <a:r>
              <a:rPr lang="en-US" dirty="0"/>
              <a:t> </a:t>
            </a:r>
            <a:r>
              <a:rPr lang="en-US" dirty="0" err="1"/>
              <a:t>řetězce</a:t>
            </a:r>
            <a:r>
              <a:rPr lang="en-US" dirty="0"/>
              <a:t> </a:t>
            </a:r>
            <a:r>
              <a:rPr lang="en-US" dirty="0" err="1"/>
              <a:t>pracují</a:t>
            </a:r>
            <a:r>
              <a:rPr lang="en-US" dirty="0"/>
              <a:t> </a:t>
            </a:r>
            <a:r>
              <a:rPr lang="en-US" dirty="0" err="1"/>
              <a:t>rychle</a:t>
            </a:r>
            <a:r>
              <a:rPr lang="en-US" dirty="0"/>
              <a:t>, ale s </a:t>
            </a:r>
            <a:r>
              <a:rPr lang="en-US" dirty="0" err="1"/>
              <a:t>velkými</a:t>
            </a:r>
            <a:r>
              <a:rPr lang="en-US" dirty="0"/>
              <a:t> </a:t>
            </a:r>
            <a:r>
              <a:rPr lang="en-US" dirty="0" err="1"/>
              <a:t>ztrátami</a:t>
            </a:r>
            <a:r>
              <a:rPr lang="en-US" dirty="0"/>
              <a:t> </a:t>
            </a:r>
            <a:r>
              <a:rPr lang="en-US" dirty="0" err="1"/>
              <a:t>hmoty</a:t>
            </a:r>
            <a:endParaRPr lang="sk-SK"/>
          </a:p>
          <a:p>
            <a:r>
              <a:rPr lang="en-US"/>
              <a:t> </a:t>
            </a:r>
            <a:r>
              <a:rPr lang="en-US" dirty="0" err="1"/>
              <a:t>málo</a:t>
            </a:r>
            <a:r>
              <a:rPr lang="en-US" dirty="0"/>
              <a:t> </a:t>
            </a:r>
            <a:r>
              <a:rPr lang="en-US" dirty="0" err="1"/>
              <a:t>druhů</a:t>
            </a:r>
            <a:r>
              <a:rPr lang="en-US" dirty="0"/>
              <a:t> = </a:t>
            </a:r>
            <a:r>
              <a:rPr lang="en-US" dirty="0" err="1"/>
              <a:t>jednoduché</a:t>
            </a:r>
            <a:r>
              <a:rPr lang="en-US" dirty="0"/>
              <a:t> </a:t>
            </a:r>
            <a:r>
              <a:rPr lang="en-US" dirty="0" err="1"/>
              <a:t>řetězce</a:t>
            </a:r>
            <a:r>
              <a:rPr lang="en-US" dirty="0"/>
              <a:t> = </a:t>
            </a:r>
            <a:r>
              <a:rPr lang="en-US" dirty="0" err="1"/>
              <a:t>velký</a:t>
            </a:r>
            <a:r>
              <a:rPr lang="en-US" dirty="0"/>
              <a:t> </a:t>
            </a:r>
            <a:r>
              <a:rPr lang="en-US" dirty="0" err="1"/>
              <a:t>využitelný</a:t>
            </a:r>
            <a:r>
              <a:rPr lang="en-US" dirty="0"/>
              <a:t> </a:t>
            </a:r>
            <a:r>
              <a:rPr lang="en-US" dirty="0" err="1"/>
              <a:t>přebytek</a:t>
            </a:r>
            <a:r>
              <a:rPr lang="en-US" dirty="0"/>
              <a:t> (</a:t>
            </a:r>
            <a:r>
              <a:rPr lang="en-US" dirty="0" err="1"/>
              <a:t>podstata</a:t>
            </a:r>
            <a:r>
              <a:rPr lang="en-US" dirty="0"/>
              <a:t> </a:t>
            </a:r>
            <a:r>
              <a:rPr lang="en-US" dirty="0" err="1"/>
              <a:t>zemědělských</a:t>
            </a:r>
            <a:r>
              <a:rPr lang="en-US" dirty="0"/>
              <a:t> </a:t>
            </a:r>
            <a:r>
              <a:rPr lang="en-US" dirty="0" err="1"/>
              <a:t>monokultur</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68</a:t>
            </a:fld>
            <a:endParaRPr lang="cs-CZ" altLang="cs-CZ"/>
          </a:p>
        </p:txBody>
      </p:sp>
    </p:spTree>
    <p:extLst>
      <p:ext uri="{BB962C8B-B14F-4D97-AF65-F5344CB8AC3E}">
        <p14:creationId xmlns:p14="http://schemas.microsoft.com/office/powerpoint/2010/main" val="19499543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993F2F3F-EA5E-4134-9854-15B502BA6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154FE0F-4677-46FB-8158-A39D817C238C}" type="slidenum">
              <a:rPr lang="cs-CZ" altLang="cs-CZ"/>
              <a:pPr>
                <a:spcBef>
                  <a:spcPct val="0"/>
                </a:spcBef>
              </a:pPr>
              <a:t>69</a:t>
            </a:fld>
            <a:endParaRPr lang="cs-CZ" altLang="cs-CZ"/>
          </a:p>
        </p:txBody>
      </p:sp>
      <p:sp>
        <p:nvSpPr>
          <p:cNvPr id="128003" name="Rectangle 2">
            <a:extLst>
              <a:ext uri="{FF2B5EF4-FFF2-40B4-BE49-F238E27FC236}">
                <a16:creationId xmlns:a16="http://schemas.microsoft.com/office/drawing/2014/main" id="{B1AAF824-380A-43B9-840A-407DE712C817}"/>
              </a:ext>
            </a:extLst>
          </p:cNvPr>
          <p:cNvSpPr>
            <a:spLocks noGrp="1" noRot="1" noChangeAspect="1" noChangeArrowheads="1" noTextEdit="1"/>
          </p:cNvSpPr>
          <p:nvPr>
            <p:ph type="sldImg"/>
          </p:nvPr>
        </p:nvSpPr>
        <p:spPr>
          <a:xfrm>
            <a:off x="201613" y="727075"/>
            <a:ext cx="6456362" cy="3632200"/>
          </a:xfrm>
          <a:ln/>
        </p:spPr>
      </p:sp>
      <p:sp>
        <p:nvSpPr>
          <p:cNvPr id="128004" name="Rectangle 3">
            <a:extLst>
              <a:ext uri="{FF2B5EF4-FFF2-40B4-BE49-F238E27FC236}">
                <a16:creationId xmlns:a16="http://schemas.microsoft.com/office/drawing/2014/main" id="{5C930A8D-70CD-4842-A2A9-AB092AB522D7}"/>
              </a:ext>
            </a:extLst>
          </p:cNvPr>
          <p:cNvSpPr>
            <a:spLocks noGrp="1" noChangeArrowheads="1"/>
          </p:cNvSpPr>
          <p:nvPr>
            <p:ph type="body" idx="1"/>
          </p:nvPr>
        </p:nvSpPr>
        <p:spPr>
          <a:xfrm>
            <a:off x="914400" y="4600575"/>
            <a:ext cx="5029200" cy="435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 </a:t>
            </a:r>
            <a:r>
              <a:rPr lang="en-US" dirty="0" err="1"/>
              <a:t>trofickou</a:t>
            </a:r>
            <a:r>
              <a:rPr lang="en-US" dirty="0"/>
              <a:t> </a:t>
            </a:r>
            <a:r>
              <a:rPr lang="en-US" dirty="0" err="1"/>
              <a:t>úrovní</a:t>
            </a:r>
            <a:r>
              <a:rPr lang="en-US" dirty="0"/>
              <a:t> </a:t>
            </a:r>
            <a:r>
              <a:rPr lang="en-US" dirty="0" err="1"/>
              <a:t>klesá</a:t>
            </a:r>
            <a:r>
              <a:rPr lang="en-US" dirty="0"/>
              <a:t> </a:t>
            </a:r>
            <a:r>
              <a:rPr lang="en-US" dirty="0" err="1"/>
              <a:t>biomasa</a:t>
            </a:r>
            <a:r>
              <a:rPr lang="en-US" dirty="0"/>
              <a:t> </a:t>
            </a:r>
            <a:r>
              <a:rPr lang="en-US" dirty="0" err="1"/>
              <a:t>i</a:t>
            </a:r>
            <a:r>
              <a:rPr lang="en-US" dirty="0"/>
              <a:t> </a:t>
            </a:r>
            <a:r>
              <a:rPr lang="en-US" dirty="0" err="1"/>
              <a:t>produkce</a:t>
            </a:r>
            <a:r>
              <a:rPr lang="en-US" dirty="0"/>
              <a:t> </a:t>
            </a:r>
            <a:r>
              <a:rPr lang="sk-SK" dirty="0"/>
              <a:t>=</a:t>
            </a:r>
            <a:r>
              <a:rPr lang="en-US" dirty="0"/>
              <a:t> </a:t>
            </a:r>
            <a:r>
              <a:rPr lang="en-US" dirty="0" err="1"/>
              <a:t>potravní</a:t>
            </a:r>
            <a:r>
              <a:rPr lang="en-US" dirty="0"/>
              <a:t> (</a:t>
            </a:r>
            <a:r>
              <a:rPr lang="en-US" dirty="0" err="1"/>
              <a:t>trofická</a:t>
            </a:r>
            <a:r>
              <a:rPr lang="en-US" dirty="0"/>
              <a:t>) </a:t>
            </a:r>
            <a:r>
              <a:rPr lang="en-US" dirty="0" err="1"/>
              <a:t>pyramida</a:t>
            </a:r>
            <a:endParaRPr lang="sk-SK" dirty="0"/>
          </a:p>
          <a:p>
            <a:pPr eaLnBrk="1" hangingPunct="1"/>
            <a:r>
              <a:rPr lang="en-US" dirty="0" err="1"/>
              <a:t>Ztráty</a:t>
            </a:r>
            <a:r>
              <a:rPr lang="en-US" dirty="0"/>
              <a:t> </a:t>
            </a:r>
            <a:r>
              <a:rPr lang="en-US" dirty="0" err="1"/>
              <a:t>energie</a:t>
            </a:r>
            <a:r>
              <a:rPr lang="en-US" dirty="0"/>
              <a:t> v </a:t>
            </a:r>
            <a:r>
              <a:rPr lang="en-US" dirty="0" err="1"/>
              <a:t>trofických</a:t>
            </a:r>
            <a:r>
              <a:rPr lang="en-US" dirty="0"/>
              <a:t> </a:t>
            </a:r>
            <a:r>
              <a:rPr lang="en-US" dirty="0" err="1"/>
              <a:t>řetězcích</a:t>
            </a:r>
            <a:r>
              <a:rPr lang="en-US" dirty="0"/>
              <a:t> </a:t>
            </a:r>
            <a:endParaRPr lang="sk-SK" dirty="0"/>
          </a:p>
          <a:p>
            <a:pPr eaLnBrk="1" hangingPunct="1"/>
            <a:r>
              <a:rPr lang="en-US" dirty="0"/>
              <a:t> </a:t>
            </a:r>
            <a:r>
              <a:rPr lang="en-US" dirty="0" err="1"/>
              <a:t>Čím</a:t>
            </a:r>
            <a:r>
              <a:rPr lang="en-US" dirty="0"/>
              <a:t> </a:t>
            </a:r>
            <a:r>
              <a:rPr lang="en-US" dirty="0" err="1"/>
              <a:t>delší</a:t>
            </a:r>
            <a:r>
              <a:rPr lang="en-US" dirty="0"/>
              <a:t> </a:t>
            </a:r>
            <a:r>
              <a:rPr lang="en-US" dirty="0" err="1"/>
              <a:t>potravní</a:t>
            </a:r>
            <a:r>
              <a:rPr lang="en-US" dirty="0"/>
              <a:t> </a:t>
            </a:r>
            <a:r>
              <a:rPr lang="en-US" dirty="0" err="1"/>
              <a:t>řetězec</a:t>
            </a:r>
            <a:r>
              <a:rPr lang="en-US" dirty="0"/>
              <a:t>, </a:t>
            </a:r>
            <a:r>
              <a:rPr lang="en-US" dirty="0" err="1"/>
              <a:t>tím</a:t>
            </a:r>
            <a:r>
              <a:rPr lang="en-US" dirty="0"/>
              <a:t> </a:t>
            </a:r>
            <a:r>
              <a:rPr lang="en-US" dirty="0" err="1"/>
              <a:t>větší</a:t>
            </a:r>
            <a:r>
              <a:rPr lang="en-US" dirty="0"/>
              <a:t> </a:t>
            </a:r>
            <a:r>
              <a:rPr lang="en-US" dirty="0" err="1"/>
              <a:t>ztráty</a:t>
            </a:r>
            <a:r>
              <a:rPr lang="en-US" dirty="0"/>
              <a:t> </a:t>
            </a:r>
            <a:r>
              <a:rPr lang="en-US" dirty="0" err="1"/>
              <a:t>energie</a:t>
            </a:r>
            <a:endParaRPr lang="sk-SK" dirty="0"/>
          </a:p>
          <a:p>
            <a:pPr eaLnBrk="1" hangingPunct="1"/>
            <a:r>
              <a:rPr lang="en-US" dirty="0"/>
              <a:t>S </a:t>
            </a:r>
            <a:r>
              <a:rPr lang="en-US" dirty="0" err="1"/>
              <a:t>trofickou</a:t>
            </a:r>
            <a:r>
              <a:rPr lang="en-US" dirty="0"/>
              <a:t> </a:t>
            </a:r>
            <a:r>
              <a:rPr lang="en-US" dirty="0" err="1"/>
              <a:t>úrovní</a:t>
            </a:r>
            <a:r>
              <a:rPr lang="en-US" dirty="0"/>
              <a:t> </a:t>
            </a:r>
            <a:r>
              <a:rPr lang="en-US" dirty="0" err="1"/>
              <a:t>klesá</a:t>
            </a:r>
            <a:r>
              <a:rPr lang="en-US" dirty="0"/>
              <a:t> </a:t>
            </a:r>
            <a:r>
              <a:rPr lang="en-US" dirty="0" err="1"/>
              <a:t>biomasa</a:t>
            </a:r>
            <a:r>
              <a:rPr lang="en-US" dirty="0"/>
              <a:t> </a:t>
            </a:r>
            <a:r>
              <a:rPr lang="en-US" dirty="0" err="1"/>
              <a:t>i</a:t>
            </a:r>
            <a:r>
              <a:rPr lang="en-US" dirty="0"/>
              <a:t> </a:t>
            </a:r>
            <a:r>
              <a:rPr lang="en-US" dirty="0" err="1"/>
              <a:t>produkce</a:t>
            </a:r>
            <a:endParaRPr lang="sk-SK" dirty="0"/>
          </a:p>
          <a:p>
            <a:pPr eaLnBrk="1" hangingPunct="1"/>
            <a:r>
              <a:rPr lang="en-US" dirty="0"/>
              <a:t>  </a:t>
            </a:r>
            <a:r>
              <a:rPr lang="en-US" dirty="0" err="1"/>
              <a:t>potravní</a:t>
            </a:r>
            <a:r>
              <a:rPr lang="en-US" dirty="0"/>
              <a:t> (</a:t>
            </a:r>
            <a:r>
              <a:rPr lang="en-US" dirty="0" err="1"/>
              <a:t>trofická</a:t>
            </a:r>
            <a:r>
              <a:rPr lang="en-US" dirty="0"/>
              <a:t>) </a:t>
            </a:r>
            <a:r>
              <a:rPr lang="en-US" dirty="0" err="1"/>
              <a:t>pyramida</a:t>
            </a:r>
            <a:endParaRPr lang="cs-CZ" altLang="cs-CZ"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7516A5E9-9BBE-49B5-AC4A-5AEA0F5F56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E167F3DF-FB16-4AFB-9DCF-AEF78F3666B6}" type="slidenum">
              <a:rPr lang="hu-HU" altLang="cs-CZ">
                <a:latin typeface="Times New Roman" panose="02020603050405020304" pitchFamily="18" charset="0"/>
              </a:rPr>
              <a:pPr>
                <a:spcBef>
                  <a:spcPct val="0"/>
                </a:spcBef>
              </a:pPr>
              <a:t>70</a:t>
            </a:fld>
            <a:endParaRPr lang="hu-HU" altLang="cs-CZ">
              <a:latin typeface="Times New Roman" panose="02020603050405020304" pitchFamily="18" charset="0"/>
            </a:endParaRPr>
          </a:p>
        </p:txBody>
      </p:sp>
      <p:sp>
        <p:nvSpPr>
          <p:cNvPr id="130051" name="Rectangle 2">
            <a:extLst>
              <a:ext uri="{FF2B5EF4-FFF2-40B4-BE49-F238E27FC236}">
                <a16:creationId xmlns:a16="http://schemas.microsoft.com/office/drawing/2014/main" id="{63F10B0E-3BDF-4E65-91AF-4EB1765101BC}"/>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397480DF-FC70-4CEF-92BE-0C65C5B4E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0EECC05E-4274-4944-BD72-460063655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047AFDB-A1BF-44F0-9F43-FB73B15C777B}" type="slidenum">
              <a:rPr lang="hu-HU" altLang="cs-CZ">
                <a:latin typeface="Times New Roman" panose="02020603050405020304" pitchFamily="18" charset="0"/>
              </a:rPr>
              <a:pPr>
                <a:spcBef>
                  <a:spcPct val="0"/>
                </a:spcBef>
              </a:pPr>
              <a:t>71</a:t>
            </a:fld>
            <a:endParaRPr lang="hu-HU" altLang="cs-CZ">
              <a:latin typeface="Times New Roman" panose="02020603050405020304" pitchFamily="18" charset="0"/>
            </a:endParaRPr>
          </a:p>
        </p:txBody>
      </p:sp>
      <p:sp>
        <p:nvSpPr>
          <p:cNvPr id="132099" name="Rectangle 2">
            <a:extLst>
              <a:ext uri="{FF2B5EF4-FFF2-40B4-BE49-F238E27FC236}">
                <a16:creationId xmlns:a16="http://schemas.microsoft.com/office/drawing/2014/main" id="{48EC2BC5-7DDD-4049-8FC0-7E3D886F7EF4}"/>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4C778229-BCF2-43B4-8654-7C8B892244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F5C0884-B703-466F-ADAE-5B48FD2FBD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7B3BC35-3234-4170-B18A-C3C7E5E13499}" type="slidenum">
              <a:rPr lang="hu-HU" altLang="cs-CZ">
                <a:latin typeface="Times New Roman" panose="02020603050405020304" pitchFamily="18" charset="0"/>
              </a:rPr>
              <a:pPr>
                <a:spcBef>
                  <a:spcPct val="0"/>
                </a:spcBef>
              </a:pPr>
              <a:t>7</a:t>
            </a:fld>
            <a:endParaRPr lang="hu-HU" altLang="cs-CZ">
              <a:latin typeface="Times New Roman" panose="02020603050405020304" pitchFamily="18" charset="0"/>
            </a:endParaRPr>
          </a:p>
        </p:txBody>
      </p:sp>
      <p:sp>
        <p:nvSpPr>
          <p:cNvPr id="18435" name="Rectangle 2">
            <a:extLst>
              <a:ext uri="{FF2B5EF4-FFF2-40B4-BE49-F238E27FC236}">
                <a16:creationId xmlns:a16="http://schemas.microsoft.com/office/drawing/2014/main" id="{42713F84-543F-45AA-85F6-19D88A535E99}"/>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362ADF8-AF06-4E1B-B422-5157879B9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izolovaná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Těleso"/>
              </a:rPr>
              <a:t>těles</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Hmotný bod"/>
              </a:rPr>
              <a:t>hmotných</a:t>
            </a:r>
            <a:r>
              <a:rPr lang="en-US" b="0" i="0" u="none" strike="noStrike" dirty="0">
                <a:solidFill>
                  <a:srgbClr val="0B0080"/>
                </a:solidFill>
                <a:effectLst/>
                <a:latin typeface="Arial" panose="020B0604020202020204" pitchFamily="34" charset="0"/>
                <a:hlinkClick r:id="rId4" tooltip="Hmotný bod"/>
              </a:rPr>
              <a:t> </a:t>
            </a:r>
            <a:r>
              <a:rPr lang="en-US" b="0" i="0" u="none" strike="noStrike" dirty="0" err="1">
                <a:solidFill>
                  <a:srgbClr val="0B0080"/>
                </a:solidFill>
                <a:effectLst/>
                <a:latin typeface="Arial" panose="020B0604020202020204" pitchFamily="34" charset="0"/>
                <a:hlinkClick r:id="rId4" tooltip="Hmotný bod"/>
              </a:rPr>
              <a:t>bodů</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taková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Síla"/>
              </a:rPr>
              <a:t>silově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působit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sebe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ale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nepůsobí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žádné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nější síla"/>
              </a:rPr>
              <a:t>vnější</a:t>
            </a:r>
            <a:r>
              <a:rPr lang="en-US" b="0" i="0" u="none" strike="noStrike" dirty="0">
                <a:solidFill>
                  <a:srgbClr val="0B0080"/>
                </a:solidFill>
                <a:effectLst/>
                <a:latin typeface="Arial" panose="020B0604020202020204" pitchFamily="34" charset="0"/>
                <a:hlinkClick r:id="rId6" tooltip="Vnější síla"/>
              </a:rPr>
              <a:t> </a:t>
            </a:r>
            <a:r>
              <a:rPr lang="en-US" b="0" i="0" u="none" strike="noStrike" dirty="0" err="1">
                <a:solidFill>
                  <a:srgbClr val="0B0080"/>
                </a:solidFill>
                <a:effectLst/>
                <a:latin typeface="Arial" panose="020B0604020202020204" pitchFamily="34" charset="0"/>
                <a:hlinkClick r:id="rId6" tooltip="Vnější síla"/>
              </a:rPr>
              <a:t>síly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okolní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vlivy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nedochází</a:t>
            </a:r>
            <a:r>
              <a:rPr lang="en-US" b="0" i="0" dirty="0">
                <a:solidFill>
                  <a:srgbClr val="202122"/>
                </a:solidFill>
                <a:effectLst/>
                <a:latin typeface="Arial" panose="020B0604020202020204" pitchFamily="34" charset="0"/>
              </a:rPr>
              <a:t> ani k </a:t>
            </a:r>
            <a:r>
              <a:rPr lang="en-US" b="0" i="0" dirty="0" err="1">
                <a:solidFill>
                  <a:srgbClr val="202122"/>
                </a:solidFill>
                <a:effectLst/>
                <a:latin typeface="Arial" panose="020B0604020202020204" pitchFamily="34" charset="0"/>
              </a:rPr>
              <a:t>výměně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Energie"/>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Teplo"/>
              </a:rPr>
              <a:t>tepla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Informace"/>
              </a:rPr>
              <a:t>informace</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10" tooltip="Okolí systému"/>
              </a:rPr>
              <a:t>okolím</a:t>
            </a:r>
            <a:r>
              <a:rPr lang="en-US" b="0" i="0" u="none" strike="noStrike" dirty="0">
                <a:solidFill>
                  <a:srgbClr val="0B0080"/>
                </a:solidFill>
                <a:effectLst/>
                <a:latin typeface="Arial" panose="020B0604020202020204" pitchFamily="34" charset="0"/>
                <a:hlinkClick r:id="rId10" tooltip="Okolí systému"/>
              </a:rPr>
              <a:t> </a:t>
            </a:r>
            <a:r>
              <a:rPr lang="en-US" b="0" i="0" u="none" strike="noStrike" dirty="0" err="1">
                <a:solidFill>
                  <a:srgbClr val="0B0080"/>
                </a:solidFill>
                <a:effectLst/>
                <a:latin typeface="Arial" panose="020B0604020202020204" pitchFamily="34" charset="0"/>
                <a:hlinkClick r:id="rId10" tooltip="Okolí systému"/>
              </a:rPr>
              <a:t>soustavy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Izolovaná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Interakce"/>
              </a:rPr>
              <a:t>neinteraguje</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okolím</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uzavřená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Těleso"/>
              </a:rPr>
              <a:t>těles</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Hmotný bod"/>
              </a:rPr>
              <a:t>hmotných</a:t>
            </a:r>
            <a:r>
              <a:rPr lang="en-US" b="0" i="0" u="none" strike="noStrike" dirty="0">
                <a:solidFill>
                  <a:srgbClr val="0B0080"/>
                </a:solidFill>
                <a:effectLst/>
                <a:latin typeface="Arial" panose="020B0604020202020204" pitchFamily="34" charset="0"/>
                <a:hlinkClick r:id="rId4" tooltip="Hmotný bod"/>
              </a:rPr>
              <a:t> </a:t>
            </a:r>
            <a:r>
              <a:rPr lang="en-US" b="0" i="0" u="none" strike="noStrike" dirty="0" err="1">
                <a:solidFill>
                  <a:srgbClr val="0B0080"/>
                </a:solidFill>
                <a:effectLst/>
                <a:latin typeface="Arial" panose="020B0604020202020204" pitchFamily="34" charset="0"/>
                <a:hlinkClick r:id="rId4" tooltip="Hmotný bod"/>
              </a:rPr>
              <a:t>bodů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Entita"/>
              </a:rPr>
              <a:t>entit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taková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Síla"/>
              </a:rPr>
              <a:t>silově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působit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sebe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vyměňovat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Energie"/>
              </a:rPr>
              <a:t>energii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Teplo"/>
              </a:rPr>
              <a:t>tepla</a:t>
            </a:r>
            <a:r>
              <a:rPr lang="en-US" b="0" i="0" dirty="0">
                <a:solidFill>
                  <a:srgbClr val="202122"/>
                </a:solidFill>
                <a:effectLst/>
                <a:latin typeface="Arial" panose="020B0604020202020204" pitchFamily="34" charset="0"/>
              </a:rPr>
              <a:t>), ale </a:t>
            </a:r>
            <a:r>
              <a:rPr lang="en-US" b="0" i="0" dirty="0" err="1">
                <a:solidFill>
                  <a:srgbClr val="202122"/>
                </a:solidFill>
                <a:effectLst/>
                <a:latin typeface="Arial" panose="020B0604020202020204" pitchFamily="34" charset="0"/>
              </a:rPr>
              <a:t>nemohou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10" tooltip="Okolí systému"/>
              </a:rPr>
              <a:t>okolím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vyměňovat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Hmota"/>
              </a:rPr>
              <a:t>hmotu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Uzavřená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Interakce"/>
              </a:rPr>
              <a:t>interaguje</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okolím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prostřednictvím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výměny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nikoliv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hmoty</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otevřená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taková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výměně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otevřené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nastat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termodynamická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rovnováha</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FC4F5B2-E62B-4053-B5D3-84FDACCA56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ACE2584-FB86-47BF-B5E7-E47AD11458D3}" type="slidenum">
              <a:rPr lang="hu-HU" altLang="cs-CZ">
                <a:latin typeface="Times New Roman" panose="02020603050405020304" pitchFamily="18" charset="0"/>
              </a:rPr>
              <a:pPr>
                <a:spcBef>
                  <a:spcPct val="0"/>
                </a:spcBef>
              </a:pPr>
              <a:t>8</a:t>
            </a:fld>
            <a:endParaRPr lang="hu-HU" altLang="cs-CZ">
              <a:latin typeface="Times New Roman" panose="02020603050405020304" pitchFamily="18" charset="0"/>
            </a:endParaRPr>
          </a:p>
        </p:txBody>
      </p:sp>
      <p:sp>
        <p:nvSpPr>
          <p:cNvPr id="20483" name="Rectangle 2">
            <a:extLst>
              <a:ext uri="{FF2B5EF4-FFF2-40B4-BE49-F238E27FC236}">
                <a16:creationId xmlns:a16="http://schemas.microsoft.com/office/drawing/2014/main" id="{E4361ED0-D09C-405D-B472-D3E2EFBBB618}"/>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7C7A2CF-0F68-4D76-BC5E-72481CAEF4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Box modely jsou zjednodušené verze složitých systémů, které se redukují na boxy (nebo nádrže) propojené toky (energie nebo. Koncentrace nebo jiná veličina v daném boxu se však může lišit v závislosti na čase v důsledku vstupu do bohmoty). Boxy se považují za homogenní. V daném boxu je tedy koncentrace všech chemických látek uniformníxu (nebo jeho ztráty) nebo v důsledku produkce, spotřeby nebo rozpadu této látky v boxu.</a:t>
            </a:r>
          </a:p>
          <a:p>
            <a:pPr eaLnBrk="1" hangingPunct="1"/>
            <a:r>
              <a:rPr lang="cs-CZ" altLang="cs-CZ" dirty="0"/>
              <a:t>Jednoduché box modely, tj. box model s malým počtem krabic, jejichž vlastnosti (např. jejich objem) se časem nemění, jsou často užitečné pro odvození analytických vzorců popisujících dynamiku a koncentraci ustáleného stavu látky. Složitější modely krabic jsou obvykle řešeny pomocí numerických technik.</a:t>
            </a:r>
          </a:p>
          <a:p>
            <a:pPr eaLnBrk="1" hangingPunct="1"/>
            <a:r>
              <a:rPr lang="cs-CZ" altLang="cs-CZ" dirty="0"/>
              <a:t>Box modely se hojně používají k modelování environmentálních systémů nebo ekosystémů a ke studiu circulace oceánů a uhlíkového cyklu. Jsou tzv. multi-compartment modely.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CD5EC6C-DDE2-4A45-B15B-0C24B7CDB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738A0F2-F2AC-4172-9AD2-3D667AB4BFDF}" type="slidenum">
              <a:rPr lang="hu-HU" altLang="cs-CZ">
                <a:latin typeface="Times New Roman" panose="02020603050405020304" pitchFamily="18" charset="0"/>
              </a:rPr>
              <a:pPr>
                <a:spcBef>
                  <a:spcPct val="0"/>
                </a:spcBef>
              </a:pPr>
              <a:t>9</a:t>
            </a:fld>
            <a:endParaRPr lang="hu-HU" altLang="cs-CZ">
              <a:latin typeface="Times New Roman" panose="02020603050405020304" pitchFamily="18" charset="0"/>
            </a:endParaRPr>
          </a:p>
        </p:txBody>
      </p:sp>
      <p:sp>
        <p:nvSpPr>
          <p:cNvPr id="22531" name="Rectangle 2">
            <a:extLst>
              <a:ext uri="{FF2B5EF4-FFF2-40B4-BE49-F238E27FC236}">
                <a16:creationId xmlns:a16="http://schemas.microsoft.com/office/drawing/2014/main" id="{3A9678EE-8F68-45F5-BB17-9943FDA48BD5}"/>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59BD17B0-6ABD-4699-B31B-A837C7519B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Energie se přenáší do nebo ze systému třemi formami: teplo, práce a hmotnostní tok. ... Přenos tepla do systému (tepelný zisk) způsobí zvýšení vnitřní energie systému a přenos tepla ze systému (tepelná ztráta) způsobí snížení vnitřní energie systému.</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42701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42701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theme" Target="../theme/theme12.xml"/><Relationship Id="rId1" Type="http://schemas.openxmlformats.org/officeDocument/2006/relationships/slideLayout" Target="../slideLayouts/slideLayout3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theme" Target="../theme/theme13.xml"/><Relationship Id="rId1" Type="http://schemas.openxmlformats.org/officeDocument/2006/relationships/slideLayout" Target="../slideLayouts/slideLayout3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theme" Target="../theme/theme14.xml"/><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theme" Target="../theme/theme15.xml"/><Relationship Id="rId1" Type="http://schemas.openxmlformats.org/officeDocument/2006/relationships/slideLayout" Target="../slideLayouts/slideLayout35.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theme" Target="../theme/theme16.xml"/><Relationship Id="rId1" Type="http://schemas.openxmlformats.org/officeDocument/2006/relationships/slideLayout" Target="../slideLayouts/slideLayout36.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theme" Target="../theme/theme5.xml"/><Relationship Id="rId1" Type="http://schemas.openxmlformats.org/officeDocument/2006/relationships/slideLayout" Target="../slideLayouts/slideLayout25.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theme" Target="../theme/theme6.xml"/><Relationship Id="rId1" Type="http://schemas.openxmlformats.org/officeDocument/2006/relationships/slideLayout" Target="../slideLayouts/slideLayout26.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theme" Target="../theme/theme7.xml"/><Relationship Id="rId1" Type="http://schemas.openxmlformats.org/officeDocument/2006/relationships/slideLayout" Target="../slideLayouts/slideLayout27.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theme" Target="../theme/theme8.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theme" Target="../theme/theme9.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0"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0"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8"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sustainabilityoutlook.in/content/black-carbon-1billion-opportunity-do-goo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oleObject" Target="../embeddings/oleObject15.bin"/><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hyperlink" Target="https://creativecommons.org/licenses/by-nc/3.0/" TargetMode="External"/><Relationship Id="rId4" Type="http://schemas.openxmlformats.org/officeDocument/2006/relationships/diagramLayout" Target="../diagrams/layout6.xml"/><Relationship Id="rId9" Type="http://schemas.openxmlformats.org/officeDocument/2006/relationships/hyperlink" Target="https://wellentheorie.wordpress.com/2014/10/15/70-mitocondri/"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74.jpeg"/><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6.xm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29.xml"/><Relationship Id="rId5" Type="http://schemas.openxmlformats.org/officeDocument/2006/relationships/image" Target="../media/image84.jpe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3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cs-CZ" dirty="0">
                <a:cs typeface="Arial"/>
              </a:rPr>
              <a:t>Složky prostředí –</a:t>
            </a:r>
            <a:br>
              <a:rPr lang="en-US" dirty="0">
                <a:cs typeface="Arial"/>
              </a:rPr>
            </a:br>
            <a:r>
              <a:rPr lang="cs-CZ" dirty="0">
                <a:cs typeface="Arial"/>
              </a:rPr>
              <a:t>základní charakteristiky</a:t>
            </a: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77506E8-D87A-435B-B025-EFAC05F05AED}"/>
              </a:ext>
            </a:extLst>
          </p:cNvPr>
          <p:cNvSpPr>
            <a:spLocks noGrp="1" noChangeArrowheads="1"/>
          </p:cNvSpPr>
          <p:nvPr>
            <p:ph type="title"/>
          </p:nvPr>
        </p:nvSpPr>
        <p:spPr bwMode="auto">
          <a:xfrm>
            <a:off x="1524000" y="260350"/>
            <a:ext cx="91440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Dynamické</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interakce</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mezi</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systémy</a:t>
            </a:r>
            <a:r>
              <a:rPr lang="en-US" altLang="cs-CZ" sz="3200" dirty="0">
                <a:solidFill>
                  <a:srgbClr val="0000DC"/>
                </a:solidFill>
                <a:latin typeface="Arial" panose="020B0604020202020204" pitchFamily="34" charset="0"/>
              </a:rPr>
              <a:t> </a:t>
            </a:r>
          </a:p>
        </p:txBody>
      </p:sp>
      <p:sp>
        <p:nvSpPr>
          <p:cNvPr id="23555" name="Rectangle 4">
            <a:extLst>
              <a:ext uri="{FF2B5EF4-FFF2-40B4-BE49-F238E27FC236}">
                <a16:creationId xmlns:a16="http://schemas.microsoft.com/office/drawing/2014/main" id="{78EDA564-89B0-42EE-8B39-9A29D3101973}"/>
              </a:ext>
            </a:extLst>
          </p:cNvPr>
          <p:cNvSpPr>
            <a:spLocks noChangeArrowheads="1"/>
          </p:cNvSpPr>
          <p:nvPr/>
        </p:nvSpPr>
        <p:spPr bwMode="auto">
          <a:xfrm>
            <a:off x="1524000" y="1207998"/>
            <a:ext cx="7200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Cyklování a recyklování</a:t>
            </a:r>
          </a:p>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Neustálý tok hmoty mezi rezervoáry. Jak to, že</a:t>
            </a:r>
            <a:r>
              <a:rPr kumimoji="0" lang="cs-CZ" altLang="cs-CZ" sz="2400" b="1" i="0" dirty="0">
                <a:solidFill>
                  <a:srgbClr val="FF0000"/>
                </a:solidFill>
                <a:latin typeface="Arial" panose="020B0604020202020204" pitchFamily="34" charset="0"/>
              </a:rPr>
              <a:t>…</a:t>
            </a:r>
            <a:endParaRPr kumimoji="0" lang="en-US" altLang="cs-CZ" sz="2400" b="1" i="0" dirty="0">
              <a:solidFill>
                <a:srgbClr val="FF0000"/>
              </a:solidFill>
              <a:latin typeface="Arial" panose="020B0604020202020204" pitchFamily="34" charset="0"/>
            </a:endParaRPr>
          </a:p>
        </p:txBody>
      </p:sp>
      <p:sp>
        <p:nvSpPr>
          <p:cNvPr id="23556" name="Text Box 6">
            <a:extLst>
              <a:ext uri="{FF2B5EF4-FFF2-40B4-BE49-F238E27FC236}">
                <a16:creationId xmlns:a16="http://schemas.microsoft.com/office/drawing/2014/main" id="{EC2D3E48-9BBA-4DD8-AD25-0060A47D17C0}"/>
              </a:ext>
            </a:extLst>
          </p:cNvPr>
          <p:cNvSpPr txBox="1">
            <a:spLocks noChangeArrowheads="1"/>
          </p:cNvSpPr>
          <p:nvPr/>
        </p:nvSpPr>
        <p:spPr bwMode="auto">
          <a:xfrm>
            <a:off x="1204118" y="2613207"/>
            <a:ext cx="930116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Je složení atmosféry konstantní ??</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Se nezvyšuje ani nesnižuje salinita oceánů ??</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Je složení hornin 2 miliardy a 2 miliony starých stejné ??</a:t>
            </a:r>
          </a:p>
          <a:p>
            <a:pPr eaLnBrk="1" hangingPunct="1">
              <a:spcBef>
                <a:spcPct val="50000"/>
              </a:spcBef>
              <a:buSzPct val="75000"/>
              <a:buFont typeface="Monotype Sorts" pitchFamily="2" charset="2"/>
              <a:buNone/>
            </a:pPr>
            <a:r>
              <a:rPr lang="cs-CZ" altLang="cs-CZ" sz="2400" b="1" i="0" dirty="0">
                <a:solidFill>
                  <a:srgbClr val="0000FF"/>
                </a:solidFill>
                <a:latin typeface="Arial" panose="020B0604020202020204" pitchFamily="34" charset="0"/>
              </a:rPr>
              <a:t>Přirozený tok hmoty na Zemi – cykly.</a:t>
            </a:r>
          </a:p>
          <a:p>
            <a:pPr eaLnBrk="1" hangingPunct="1">
              <a:spcBef>
                <a:spcPct val="50000"/>
              </a:spcBef>
              <a:buSzPct val="75000"/>
              <a:buFont typeface="Monotype Sorts" pitchFamily="2" charset="2"/>
              <a:buNone/>
            </a:pPr>
            <a:r>
              <a:rPr lang="cs-CZ" altLang="cs-CZ" sz="2400" b="1" i="0" dirty="0">
                <a:solidFill>
                  <a:srgbClr val="0000FF"/>
                </a:solidFill>
                <a:latin typeface="Arial" panose="020B0604020202020204" pitchFamily="34" charset="0"/>
              </a:rPr>
              <a:t>Hmota přechází mezi rezervoáry, různé části toků se vzájemně vyrovnávají (jsou obsaženy zpětné vazby):</a:t>
            </a:r>
          </a:p>
          <a:p>
            <a:pPr eaLnBrk="1" hangingPunct="1">
              <a:spcBef>
                <a:spcPct val="50000"/>
              </a:spcBef>
              <a:buSzPct val="75000"/>
              <a:buFont typeface="Monotype Sorts" pitchFamily="2" charset="2"/>
              <a:buNone/>
            </a:pPr>
            <a:r>
              <a:rPr lang="cs-CZ" altLang="cs-CZ" sz="2400" b="1" i="0" dirty="0">
                <a:solidFill>
                  <a:srgbClr val="0000FF"/>
                </a:solidFill>
                <a:latin typeface="Arial" panose="020B0604020202020204" pitchFamily="34" charset="0"/>
              </a:rPr>
              <a:t>Množství hmoty, které „přiteče“ je rovno množství hmoty, které „odteče“.</a:t>
            </a:r>
          </a:p>
        </p:txBody>
      </p:sp>
    </p:spTree>
    <p:extLst>
      <p:ext uri="{BB962C8B-B14F-4D97-AF65-F5344CB8AC3E}">
        <p14:creationId xmlns:p14="http://schemas.microsoft.com/office/powerpoint/2010/main" val="19704449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9338A07-350E-4195-8F3A-C891AC17A0AD}"/>
              </a:ext>
            </a:extLst>
          </p:cNvPr>
          <p:cNvSpPr>
            <a:spLocks noGrp="1" noChangeArrowheads="1"/>
          </p:cNvSpPr>
          <p:nvPr>
            <p:ph type="title"/>
          </p:nvPr>
        </p:nvSpPr>
        <p:spPr bwMode="auto">
          <a:xfrm>
            <a:off x="2208213" y="333375"/>
            <a:ext cx="77724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Energetický</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cyklus</a:t>
            </a:r>
            <a:r>
              <a:rPr lang="en-US" altLang="cs-CZ" sz="3200" dirty="0">
                <a:solidFill>
                  <a:srgbClr val="0000DC"/>
                </a:solidFill>
                <a:latin typeface="Arial" panose="020B0604020202020204" pitchFamily="34" charset="0"/>
              </a:rPr>
              <a:t> </a:t>
            </a:r>
          </a:p>
        </p:txBody>
      </p:sp>
      <p:pic>
        <p:nvPicPr>
          <p:cNvPr id="25603" name="Picture 4">
            <a:extLst>
              <a:ext uri="{FF2B5EF4-FFF2-40B4-BE49-F238E27FC236}">
                <a16:creationId xmlns:a16="http://schemas.microsoft.com/office/drawing/2014/main" id="{72C08125-A8AC-4591-AF97-5EC24AD5F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349501"/>
            <a:ext cx="8280400" cy="4321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604" name="Text Box 5">
            <a:extLst>
              <a:ext uri="{FF2B5EF4-FFF2-40B4-BE49-F238E27FC236}">
                <a16:creationId xmlns:a16="http://schemas.microsoft.com/office/drawing/2014/main" id="{481785D9-5619-4A92-A468-D26405C142A3}"/>
              </a:ext>
            </a:extLst>
          </p:cNvPr>
          <p:cNvSpPr txBox="1">
            <a:spLocks noChangeArrowheads="1"/>
          </p:cNvSpPr>
          <p:nvPr/>
        </p:nvSpPr>
        <p:spPr bwMode="auto">
          <a:xfrm>
            <a:off x="1703389" y="981076"/>
            <a:ext cx="87852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dirty="0">
                <a:solidFill>
                  <a:srgbClr val="0000FF"/>
                </a:solidFill>
                <a:latin typeface="Arial" panose="020B0604020202020204" pitchFamily="34" charset="0"/>
              </a:rPr>
              <a:t>Zahrnuje externí a interní zdroje energie – pohání globální systém a všechny jeho podcykly. Celkový „rozpočet“ (příjmy a výdaje) energie je vyrovnaný. Pokud by nebyl, Země by se buď přehřívala nebo chladla až do dosažení rovnováhy.</a:t>
            </a:r>
          </a:p>
        </p:txBody>
      </p:sp>
    </p:spTree>
    <p:extLst>
      <p:ext uri="{BB962C8B-B14F-4D97-AF65-F5344CB8AC3E}">
        <p14:creationId xmlns:p14="http://schemas.microsoft.com/office/powerpoint/2010/main" val="28619450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3DD2ACC-E512-4A31-BC11-EEBCF6DD4B07}"/>
              </a:ext>
            </a:extLst>
          </p:cNvPr>
          <p:cNvSpPr>
            <a:spLocks noGrp="1" noChangeArrowheads="1"/>
          </p:cNvSpPr>
          <p:nvPr>
            <p:ph type="title"/>
          </p:nvPr>
        </p:nvSpPr>
        <p:spPr bwMode="auto">
          <a:xfrm>
            <a:off x="1774825" y="333375"/>
            <a:ext cx="864235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Energetické</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vstupy</a:t>
            </a:r>
            <a:r>
              <a:rPr lang="en-US" altLang="cs-CZ" sz="3200" dirty="0">
                <a:solidFill>
                  <a:srgbClr val="0000DC"/>
                </a:solidFill>
                <a:latin typeface="Arial" panose="020B0604020202020204" pitchFamily="34" charset="0"/>
              </a:rPr>
              <a:t> </a:t>
            </a:r>
          </a:p>
        </p:txBody>
      </p:sp>
      <p:graphicFrame>
        <p:nvGraphicFramePr>
          <p:cNvPr id="2" name="Diagram 1">
            <a:extLst>
              <a:ext uri="{FF2B5EF4-FFF2-40B4-BE49-F238E27FC236}">
                <a16:creationId xmlns:a16="http://schemas.microsoft.com/office/drawing/2014/main" id="{20812366-05C2-4665-B963-7C0B0913BDF2}"/>
              </a:ext>
            </a:extLst>
          </p:cNvPr>
          <p:cNvGraphicFramePr/>
          <p:nvPr>
            <p:extLst>
              <p:ext uri="{D42A27DB-BD31-4B8C-83A1-F6EECF244321}">
                <p14:modId xmlns:p14="http://schemas.microsoft.com/office/powerpoint/2010/main" val="2737912364"/>
              </p:ext>
            </p:extLst>
          </p:nvPr>
        </p:nvGraphicFramePr>
        <p:xfrm>
          <a:off x="1379539" y="1052514"/>
          <a:ext cx="9109076" cy="4993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41644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753FB9A-1F18-42D8-B5C6-BEF2EB918720}"/>
              </a:ext>
            </a:extLst>
          </p:cNvPr>
          <p:cNvSpPr>
            <a:spLocks noGrp="1" noChangeArrowheads="1"/>
          </p:cNvSpPr>
          <p:nvPr>
            <p:ph type="title"/>
          </p:nvPr>
        </p:nvSpPr>
        <p:spPr bwMode="auto">
          <a:xfrm>
            <a:off x="1774825" y="333375"/>
            <a:ext cx="864235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Energetické</a:t>
            </a:r>
            <a:r>
              <a:rPr lang="en-US" altLang="cs-CZ" sz="3200" dirty="0">
                <a:solidFill>
                  <a:srgbClr val="0000DC"/>
                </a:solidFill>
                <a:latin typeface="Arial" panose="020B0604020202020204" pitchFamily="34" charset="0"/>
                <a:cs typeface="Times New Roman" panose="02020603050405020304" pitchFamily="18" charset="0"/>
              </a:rPr>
              <a:t> v</a:t>
            </a:r>
            <a:r>
              <a:rPr lang="cs-CZ" altLang="cs-CZ" sz="3200" dirty="0">
                <a:solidFill>
                  <a:srgbClr val="0000DC"/>
                </a:solidFill>
                <a:latin typeface="Arial" panose="020B0604020202020204" pitchFamily="34" charset="0"/>
                <a:cs typeface="Times New Roman" panose="02020603050405020304" pitchFamily="18" charset="0"/>
              </a:rPr>
              <a:t>ý</a:t>
            </a:r>
            <a:r>
              <a:rPr lang="en-US" altLang="cs-CZ" sz="3200" dirty="0" err="1">
                <a:solidFill>
                  <a:srgbClr val="0000DC"/>
                </a:solidFill>
                <a:latin typeface="Arial" panose="020B0604020202020204" pitchFamily="34" charset="0"/>
                <a:cs typeface="Times New Roman" panose="02020603050405020304" pitchFamily="18" charset="0"/>
              </a:rPr>
              <a:t>stupy</a:t>
            </a:r>
            <a:r>
              <a:rPr lang="en-US" altLang="cs-CZ" sz="3200" dirty="0">
                <a:solidFill>
                  <a:srgbClr val="0000DC"/>
                </a:solidFill>
                <a:latin typeface="Arial" panose="020B0604020202020204" pitchFamily="34" charset="0"/>
              </a:rPr>
              <a:t> </a:t>
            </a:r>
          </a:p>
        </p:txBody>
      </p:sp>
      <p:graphicFrame>
        <p:nvGraphicFramePr>
          <p:cNvPr id="3" name="Diagram 2">
            <a:extLst>
              <a:ext uri="{FF2B5EF4-FFF2-40B4-BE49-F238E27FC236}">
                <a16:creationId xmlns:a16="http://schemas.microsoft.com/office/drawing/2014/main" id="{24D9F520-49F9-4F26-83BE-140EF3A14204}"/>
              </a:ext>
            </a:extLst>
          </p:cNvPr>
          <p:cNvGraphicFramePr/>
          <p:nvPr>
            <p:extLst>
              <p:ext uri="{D42A27DB-BD31-4B8C-83A1-F6EECF244321}">
                <p14:modId xmlns:p14="http://schemas.microsoft.com/office/powerpoint/2010/main" val="3361356109"/>
              </p:ext>
            </p:extLst>
          </p:nvPr>
        </p:nvGraphicFramePr>
        <p:xfrm>
          <a:off x="334010" y="914400"/>
          <a:ext cx="4980940" cy="5503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a:extLst>
              <a:ext uri="{FF2B5EF4-FFF2-40B4-BE49-F238E27FC236}">
                <a16:creationId xmlns:a16="http://schemas.microsoft.com/office/drawing/2014/main" id="{168F6D50-DF2F-4EB8-80BB-F14A5FFD3D2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519108" y="2024063"/>
            <a:ext cx="5815642" cy="3082290"/>
          </a:xfrm>
          <a:prstGeom prst="rect">
            <a:avLst/>
          </a:prstGeom>
        </p:spPr>
      </p:pic>
    </p:spTree>
    <p:extLst>
      <p:ext uri="{BB962C8B-B14F-4D97-AF65-F5344CB8AC3E}">
        <p14:creationId xmlns:p14="http://schemas.microsoft.com/office/powerpoint/2010/main" val="14230898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765013D5-C59F-4047-9A29-4BB513F7F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052514"/>
            <a:ext cx="6985000" cy="4929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3">
            <a:extLst>
              <a:ext uri="{FF2B5EF4-FFF2-40B4-BE49-F238E27FC236}">
                <a16:creationId xmlns:a16="http://schemas.microsoft.com/office/drawing/2014/main" id="{B11BF457-ACF6-4A90-9722-0F6206602E9A}"/>
              </a:ext>
            </a:extLst>
          </p:cNvPr>
          <p:cNvSpPr>
            <a:spLocks noGrp="1" noChangeArrowheads="1"/>
          </p:cNvSpPr>
          <p:nvPr>
            <p:ph type="title"/>
          </p:nvPr>
        </p:nvSpPr>
        <p:spPr bwMode="auto">
          <a:xfrm>
            <a:off x="2208213" y="333375"/>
            <a:ext cx="77724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rPr>
              <a:t>Energetický</a:t>
            </a:r>
            <a:r>
              <a:rPr lang="en-US" altLang="cs-CZ" sz="3200" dirty="0">
                <a:solidFill>
                  <a:srgbClr val="0000DC"/>
                </a:solidFill>
                <a:latin typeface="Arial" panose="020B0604020202020204" pitchFamily="34" charset="0"/>
              </a:rPr>
              <a:t> </a:t>
            </a:r>
            <a:r>
              <a:rPr lang="en-US" altLang="cs-CZ" sz="3200" dirty="0" err="1">
                <a:solidFill>
                  <a:srgbClr val="0000DC"/>
                </a:solidFill>
                <a:latin typeface="Arial" panose="020B0604020202020204" pitchFamily="34" charset="0"/>
              </a:rPr>
              <a:t>cyklus</a:t>
            </a:r>
            <a:r>
              <a:rPr lang="en-US" altLang="cs-CZ" sz="3200" dirty="0">
                <a:solidFill>
                  <a:srgbClr val="0000DC"/>
                </a:solidFill>
                <a:latin typeface="Arial" panose="020B0604020202020204" pitchFamily="34" charset="0"/>
              </a:rPr>
              <a:t> </a:t>
            </a:r>
          </a:p>
        </p:txBody>
      </p:sp>
    </p:spTree>
    <p:extLst>
      <p:ext uri="{BB962C8B-B14F-4D97-AF65-F5344CB8AC3E}">
        <p14:creationId xmlns:p14="http://schemas.microsoft.com/office/powerpoint/2010/main" val="14465028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D471AB7D-D886-4E0C-A995-DC645FF07FD7}"/>
              </a:ext>
            </a:extLst>
          </p:cNvPr>
          <p:cNvSpPr>
            <a:spLocks noGrp="1" noChangeArrowheads="1"/>
          </p:cNvSpPr>
          <p:nvPr>
            <p:ph type="title"/>
          </p:nvPr>
        </p:nvSpPr>
        <p:spPr bwMode="auto">
          <a:xfrm>
            <a:off x="2208213" y="333376"/>
            <a:ext cx="7772400"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Hydrologický</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cyklus</a:t>
            </a:r>
            <a:r>
              <a:rPr lang="en-US" altLang="cs-CZ" sz="3200" dirty="0">
                <a:solidFill>
                  <a:srgbClr val="0000DC"/>
                </a:solidFill>
                <a:latin typeface="Arial" panose="020B0604020202020204" pitchFamily="34" charset="0"/>
              </a:rPr>
              <a:t> </a:t>
            </a:r>
          </a:p>
        </p:txBody>
      </p:sp>
      <p:pic>
        <p:nvPicPr>
          <p:cNvPr id="33795" name="Picture 3">
            <a:extLst>
              <a:ext uri="{FF2B5EF4-FFF2-40B4-BE49-F238E27FC236}">
                <a16:creationId xmlns:a16="http://schemas.microsoft.com/office/drawing/2014/main" id="{503BDD3C-D2F9-4E7D-A01E-D05DA838C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8642350" cy="4548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572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C4C44CE-EAF8-486A-AB56-DFC63F03B9DC}"/>
              </a:ext>
            </a:extLst>
          </p:cNvPr>
          <p:cNvSpPr>
            <a:spLocks noChangeArrowheads="1"/>
          </p:cNvSpPr>
          <p:nvPr/>
        </p:nvSpPr>
        <p:spPr bwMode="auto">
          <a:xfrm>
            <a:off x="2208213" y="260350"/>
            <a:ext cx="777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en-US" altLang="cs-CZ" sz="3200" b="1" i="0" dirty="0" err="1">
                <a:solidFill>
                  <a:srgbClr val="0000DC"/>
                </a:solidFill>
                <a:latin typeface="Arial" panose="020B0604020202020204" pitchFamily="34" charset="0"/>
                <a:cs typeface="Times New Roman" panose="02020603050405020304" pitchFamily="18" charset="0"/>
              </a:rPr>
              <a:t>Hydrologický</a:t>
            </a:r>
            <a:r>
              <a:rPr lang="en-US" altLang="cs-CZ" sz="3200" b="1" i="0" dirty="0">
                <a:solidFill>
                  <a:srgbClr val="0000DC"/>
                </a:solidFill>
                <a:latin typeface="Arial" panose="020B0604020202020204" pitchFamily="34" charset="0"/>
                <a:cs typeface="Times New Roman" panose="02020603050405020304" pitchFamily="18" charset="0"/>
              </a:rPr>
              <a:t> </a:t>
            </a:r>
            <a:r>
              <a:rPr lang="en-US" altLang="cs-CZ" sz="3200" b="1" i="0" dirty="0" err="1">
                <a:solidFill>
                  <a:srgbClr val="0000DC"/>
                </a:solidFill>
                <a:latin typeface="Arial" panose="020B0604020202020204" pitchFamily="34" charset="0"/>
                <a:cs typeface="Times New Roman" panose="02020603050405020304" pitchFamily="18" charset="0"/>
              </a:rPr>
              <a:t>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48131" name="Picture 4">
            <a:extLst>
              <a:ext uri="{FF2B5EF4-FFF2-40B4-BE49-F238E27FC236}">
                <a16:creationId xmlns:a16="http://schemas.microsoft.com/office/drawing/2014/main" id="{2F7AE101-BD5F-4622-AA36-784BA75E7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1052514"/>
            <a:ext cx="714375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0052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528D1E3-FC06-409E-A266-07B2E7E8BB19}"/>
              </a:ext>
            </a:extLst>
          </p:cNvPr>
          <p:cNvSpPr>
            <a:spLocks noChangeArrowheads="1"/>
          </p:cNvSpPr>
          <p:nvPr/>
        </p:nvSpPr>
        <p:spPr bwMode="auto">
          <a:xfrm>
            <a:off x="2208213" y="260350"/>
            <a:ext cx="777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en-US" altLang="cs-CZ" sz="3200" b="1" i="0" dirty="0" err="1">
                <a:solidFill>
                  <a:srgbClr val="0000DC"/>
                </a:solidFill>
                <a:latin typeface="Arial" panose="020B0604020202020204" pitchFamily="34" charset="0"/>
                <a:cs typeface="Times New Roman" panose="02020603050405020304" pitchFamily="18" charset="0"/>
              </a:rPr>
              <a:t>Hydrologický</a:t>
            </a:r>
            <a:r>
              <a:rPr lang="en-US" altLang="cs-CZ" sz="3200" b="1" i="0" dirty="0">
                <a:solidFill>
                  <a:srgbClr val="0000DC"/>
                </a:solidFill>
                <a:latin typeface="Arial" panose="020B0604020202020204" pitchFamily="34" charset="0"/>
                <a:cs typeface="Times New Roman" panose="02020603050405020304" pitchFamily="18" charset="0"/>
              </a:rPr>
              <a:t> </a:t>
            </a:r>
            <a:r>
              <a:rPr lang="en-US" altLang="cs-CZ" sz="3200" b="1" i="0" dirty="0" err="1">
                <a:solidFill>
                  <a:srgbClr val="0000DC"/>
                </a:solidFill>
                <a:latin typeface="Arial" panose="020B0604020202020204" pitchFamily="34" charset="0"/>
                <a:cs typeface="Times New Roman" panose="02020603050405020304" pitchFamily="18" charset="0"/>
              </a:rPr>
              <a:t>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50179" name="Picture 4">
            <a:extLst>
              <a:ext uri="{FF2B5EF4-FFF2-40B4-BE49-F238E27FC236}">
                <a16:creationId xmlns:a16="http://schemas.microsoft.com/office/drawing/2014/main" id="{BD528608-7666-4A1B-999E-48B0ED027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341439"/>
            <a:ext cx="8785225" cy="43513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313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36CF0C1-B726-42B3-B572-841C53F92D11}"/>
              </a:ext>
            </a:extLst>
          </p:cNvPr>
          <p:cNvSpPr>
            <a:spLocks noChangeArrowheads="1"/>
          </p:cNvSpPr>
          <p:nvPr/>
        </p:nvSpPr>
        <p:spPr bwMode="auto">
          <a:xfrm>
            <a:off x="2208213" y="260351"/>
            <a:ext cx="777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rgbClr val="0000DC"/>
                </a:solidFill>
                <a:latin typeface="Arial" panose="020B0604020202020204" pitchFamily="34" charset="0"/>
                <a:cs typeface="Times New Roman" panose="02020603050405020304" pitchFamily="18" charset="0"/>
              </a:rPr>
              <a:t>Bio</a:t>
            </a:r>
            <a:r>
              <a:rPr lang="en-US" altLang="cs-CZ" sz="3200" b="1" i="0" dirty="0">
                <a:solidFill>
                  <a:srgbClr val="0000DC"/>
                </a:solidFill>
                <a:latin typeface="Arial" panose="020B0604020202020204" pitchFamily="34" charset="0"/>
                <a:cs typeface="Times New Roman" panose="02020603050405020304" pitchFamily="18" charset="0"/>
              </a:rPr>
              <a:t>geo</a:t>
            </a:r>
            <a:r>
              <a:rPr lang="cs-CZ" altLang="cs-CZ" sz="3200" b="1" i="0" dirty="0">
                <a:solidFill>
                  <a:srgbClr val="0000DC"/>
                </a:solidFill>
                <a:latin typeface="Arial" panose="020B0604020202020204" pitchFamily="34" charset="0"/>
                <a:cs typeface="Times New Roman" panose="02020603050405020304" pitchFamily="18" charset="0"/>
              </a:rPr>
              <a:t>chemický 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39939" name="Picture 3">
            <a:extLst>
              <a:ext uri="{FF2B5EF4-FFF2-40B4-BE49-F238E27FC236}">
                <a16:creationId xmlns:a16="http://schemas.microsoft.com/office/drawing/2014/main" id="{8F8FA779-EB43-4FB2-8977-AA295060D5E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713788" cy="44704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783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4BBE34A-B4BF-4D40-939B-06970370E1B8}"/>
              </a:ext>
            </a:extLst>
          </p:cNvPr>
          <p:cNvSpPr>
            <a:spLocks noChangeArrowheads="1"/>
          </p:cNvSpPr>
          <p:nvPr/>
        </p:nvSpPr>
        <p:spPr bwMode="auto">
          <a:xfrm>
            <a:off x="2279650" y="260351"/>
            <a:ext cx="777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rgbClr val="0000DC"/>
                </a:solidFill>
                <a:latin typeface="Arial" panose="020B0604020202020204" pitchFamily="34" charset="0"/>
                <a:cs typeface="Times New Roman" panose="02020603050405020304" pitchFamily="18" charset="0"/>
              </a:rPr>
              <a:t>Globální antropogenní 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35843" name="Picture 3">
            <a:extLst>
              <a:ext uri="{FF2B5EF4-FFF2-40B4-BE49-F238E27FC236}">
                <a16:creationId xmlns:a16="http://schemas.microsoft.com/office/drawing/2014/main" id="{4E18848D-D8FA-4CCD-96A2-EE6DFDB42FC2}"/>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8642350" cy="4541837"/>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4066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1C76-C3BD-48F8-9520-110977023CFE}"/>
              </a:ext>
            </a:extLst>
          </p:cNvPr>
          <p:cNvSpPr>
            <a:spLocks noGrp="1"/>
          </p:cNvSpPr>
          <p:nvPr>
            <p:ph type="title"/>
          </p:nvPr>
        </p:nvSpPr>
        <p:spPr>
          <a:xfrm>
            <a:off x="609600" y="274638"/>
            <a:ext cx="10972800" cy="1143000"/>
          </a:xfrm>
        </p:spPr>
        <p:txBody>
          <a:bodyPr vert="horz" lIns="0" tIns="0" rIns="0" bIns="0" rtlCol="0" anchor="t" anchorCtr="0">
            <a:normAutofit/>
          </a:bodyPr>
          <a:lstStyle/>
          <a:p>
            <a:r>
              <a:rPr kumimoji="0" lang="cs-CZ" altLang="cs-CZ" b="1" i="0">
                <a:latin typeface="+mj-lt"/>
                <a:ea typeface="+mj-ea"/>
                <a:cs typeface="+mj-cs"/>
              </a:rPr>
              <a:t>Složky prostředí – základní charakteristika</a:t>
            </a:r>
          </a:p>
        </p:txBody>
      </p:sp>
      <p:graphicFrame>
        <p:nvGraphicFramePr>
          <p:cNvPr id="7173" name="Text Box 4">
            <a:extLst>
              <a:ext uri="{FF2B5EF4-FFF2-40B4-BE49-F238E27FC236}">
                <a16:creationId xmlns:a16="http://schemas.microsoft.com/office/drawing/2014/main" id="{5FFE3F01-84E4-4C6F-9CB7-3ADE193FC7C4}"/>
              </a:ext>
            </a:extLst>
          </p:cNvPr>
          <p:cNvGraphicFramePr/>
          <p:nvPr>
            <p:extLst>
              <p:ext uri="{D42A27DB-BD31-4B8C-83A1-F6EECF244321}">
                <p14:modId xmlns:p14="http://schemas.microsoft.com/office/powerpoint/2010/main" val="568011387"/>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4123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43F4E88-C00F-4A32-BAB8-E788A1AD7C44}"/>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4000" b="1" i="0">
                <a:solidFill>
                  <a:schemeClr val="tx2"/>
                </a:solidFill>
                <a:latin typeface="+mj-lt"/>
                <a:ea typeface="+mj-ea"/>
                <a:cs typeface="+mj-cs"/>
              </a:rPr>
              <a:t>Cyklus látek v prostředí</a:t>
            </a:r>
          </a:p>
        </p:txBody>
      </p:sp>
      <p:pic>
        <p:nvPicPr>
          <p:cNvPr id="41987" name="Picture 3">
            <a:extLst>
              <a:ext uri="{FF2B5EF4-FFF2-40B4-BE49-F238E27FC236}">
                <a16:creationId xmlns:a16="http://schemas.microsoft.com/office/drawing/2014/main" id="{11636C70-4B8A-4DE2-A3EF-9543BEC2AE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9490"/>
          <a:stretch/>
        </p:blipFill>
        <p:spPr bwMode="auto">
          <a:xfrm>
            <a:off x="6006432" y="1455307"/>
            <a:ext cx="5255655" cy="3947386"/>
          </a:xfrm>
          <a:solidFill>
            <a:srgbClr val="FFFFFF"/>
          </a:solidFill>
          <a:ln>
            <a:noFill/>
            <a:miter lim="800000"/>
            <a:headEnd/>
            <a:tailEnd/>
          </a:ln>
        </p:spPr>
      </p:pic>
      <p:pic>
        <p:nvPicPr>
          <p:cNvPr id="4" name="Picture 3">
            <a:extLst>
              <a:ext uri="{FF2B5EF4-FFF2-40B4-BE49-F238E27FC236}">
                <a16:creationId xmlns:a16="http://schemas.microsoft.com/office/drawing/2014/main" id="{2A58A481-0BC3-45B4-A00A-7BBBE04488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3" b="50173"/>
          <a:stretch/>
        </p:blipFill>
        <p:spPr bwMode="auto">
          <a:xfrm>
            <a:off x="430465" y="1417638"/>
            <a:ext cx="5255655" cy="3947386"/>
          </a:xfrm>
          <a:prstGeom prst="rect">
            <a:avLst/>
          </a:prstGeom>
          <a:solidFill>
            <a:srgbClr val="FFFFFF"/>
          </a:solidFill>
          <a:ln>
            <a:noFill/>
            <a:miter lim="800000"/>
            <a:headEnd/>
            <a:tailEnd/>
          </a:ln>
        </p:spPr>
      </p:pic>
    </p:spTree>
    <p:extLst>
      <p:ext uri="{BB962C8B-B14F-4D97-AF65-F5344CB8AC3E}">
        <p14:creationId xmlns:p14="http://schemas.microsoft.com/office/powerpoint/2010/main" val="10493814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C8A7677D-5DD4-4508-9CF0-9223B6A42952}"/>
              </a:ext>
            </a:extLst>
          </p:cNvPr>
          <p:cNvSpPr txBox="1">
            <a:spLocks noChangeArrowheads="1"/>
          </p:cNvSpPr>
          <p:nvPr/>
        </p:nvSpPr>
        <p:spPr bwMode="auto">
          <a:xfrm>
            <a:off x="3991404" y="259775"/>
            <a:ext cx="45132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Ovzduší - atmosféra</a:t>
            </a:r>
          </a:p>
        </p:txBody>
      </p:sp>
      <p:pic>
        <p:nvPicPr>
          <p:cNvPr id="44035" name="Picture 3">
            <a:extLst>
              <a:ext uri="{FF2B5EF4-FFF2-40B4-BE49-F238E27FC236}">
                <a16:creationId xmlns:a16="http://schemas.microsoft.com/office/drawing/2014/main" id="{874917F9-838B-41A4-B161-5B95F3E1A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99" y="844550"/>
            <a:ext cx="8135937" cy="4983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11E64AC-6E80-4860-90AB-67AD1B2CC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665" y="1338678"/>
            <a:ext cx="3200544" cy="37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094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3F03C37-E127-454F-BCB8-2E4BB632A931}"/>
              </a:ext>
            </a:extLst>
          </p:cNvPr>
          <p:cNvSpPr>
            <a:spLocks noChangeArrowheads="1"/>
          </p:cNvSpPr>
          <p:nvPr/>
        </p:nvSpPr>
        <p:spPr bwMode="auto">
          <a:xfrm>
            <a:off x="1524000" y="1665288"/>
            <a:ext cx="9144000" cy="646331"/>
          </a:xfrm>
          <a:prstGeom prst="rect">
            <a:avLst/>
          </a:prstGeom>
          <a:solidFill>
            <a:schemeClr val="bg1"/>
          </a:solidFill>
          <a:ln>
            <a:noFill/>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en-GB" altLang="cs-CZ" sz="1200" i="0">
                <a:cs typeface="Times New Roman" panose="02020603050405020304" pitchFamily="18" charset="0"/>
              </a:rPr>
              <a:t> </a:t>
            </a:r>
          </a:p>
          <a:p>
            <a:endParaRPr kumimoji="0" lang="en-GB" altLang="cs-CZ" sz="2400" i="0"/>
          </a:p>
        </p:txBody>
      </p:sp>
      <p:sp>
        <p:nvSpPr>
          <p:cNvPr id="52227" name="Text Box 3">
            <a:extLst>
              <a:ext uri="{FF2B5EF4-FFF2-40B4-BE49-F238E27FC236}">
                <a16:creationId xmlns:a16="http://schemas.microsoft.com/office/drawing/2014/main" id="{DC5CA85B-6E17-4966-985F-243EC3C24517}"/>
              </a:ext>
            </a:extLst>
          </p:cNvPr>
          <p:cNvSpPr txBox="1">
            <a:spLocks noChangeArrowheads="1"/>
          </p:cNvSpPr>
          <p:nvPr/>
        </p:nvSpPr>
        <p:spPr bwMode="auto">
          <a:xfrm>
            <a:off x="1414462" y="279"/>
            <a:ext cx="3024188" cy="1077218"/>
          </a:xfrm>
          <a:prstGeom prst="rect">
            <a:avLst/>
          </a:prstGeom>
          <a:solidFill>
            <a:schemeClr val="bg1"/>
          </a:solidFill>
          <a:ln>
            <a:noFill/>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kumimoji="0" lang="cs-CZ" altLang="cs-CZ" sz="3200" b="1" i="0" dirty="0">
                <a:solidFill>
                  <a:srgbClr val="0000DC"/>
                </a:solidFill>
                <a:latin typeface="Arial" panose="020B0604020202020204" pitchFamily="34" charset="0"/>
                <a:cs typeface="Times New Roman" panose="02020603050405020304" pitchFamily="18" charset="0"/>
              </a:rPr>
              <a:t>Otevřený oceán</a:t>
            </a:r>
            <a:endParaRPr kumimoji="0" lang="en-GB" altLang="cs-CZ" sz="3200" b="1" i="0" dirty="0">
              <a:solidFill>
                <a:srgbClr val="0000DC"/>
              </a:solidFill>
              <a:latin typeface="Arial" panose="020B0604020202020204" pitchFamily="34" charset="0"/>
            </a:endParaRPr>
          </a:p>
        </p:txBody>
      </p:sp>
      <p:grpSp>
        <p:nvGrpSpPr>
          <p:cNvPr id="52228" name="Group 4">
            <a:extLst>
              <a:ext uri="{FF2B5EF4-FFF2-40B4-BE49-F238E27FC236}">
                <a16:creationId xmlns:a16="http://schemas.microsoft.com/office/drawing/2014/main" id="{0B96F6E6-2110-4CD1-9C94-9290FED7C9C2}"/>
              </a:ext>
            </a:extLst>
          </p:cNvPr>
          <p:cNvGrpSpPr>
            <a:grpSpLocks/>
          </p:cNvGrpSpPr>
          <p:nvPr/>
        </p:nvGrpSpPr>
        <p:grpSpPr bwMode="auto">
          <a:xfrm>
            <a:off x="1847850" y="188913"/>
            <a:ext cx="8153400" cy="6337300"/>
            <a:chOff x="288" y="1488"/>
            <a:chExt cx="5136" cy="2208"/>
          </a:xfrm>
          <a:solidFill>
            <a:schemeClr val="bg1"/>
          </a:solidFill>
        </p:grpSpPr>
        <p:sp>
          <p:nvSpPr>
            <p:cNvPr id="52230" name="Text Box 5">
              <a:extLst>
                <a:ext uri="{FF2B5EF4-FFF2-40B4-BE49-F238E27FC236}">
                  <a16:creationId xmlns:a16="http://schemas.microsoft.com/office/drawing/2014/main" id="{A5876EA4-B795-418D-ADFC-46BD68419A94}"/>
                </a:ext>
              </a:extLst>
            </p:cNvPr>
            <p:cNvSpPr txBox="1">
              <a:spLocks noChangeArrowheads="1"/>
            </p:cNvSpPr>
            <p:nvPr/>
          </p:nvSpPr>
          <p:spPr bwMode="auto">
            <a:xfrm>
              <a:off x="288" y="1824"/>
              <a:ext cx="1488" cy="2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en-GB" altLang="cs-CZ" sz="1600" b="1" i="0" dirty="0">
                  <a:solidFill>
                    <a:srgbClr val="0000FF"/>
                  </a:solidFill>
                  <a:latin typeface="Arial" panose="020B0604020202020204" pitchFamily="34" charset="0"/>
                </a:rPr>
                <a:t>Atmos</a:t>
              </a:r>
              <a:r>
                <a:rPr kumimoji="0" lang="cs-CZ" altLang="cs-CZ" sz="1600" b="1" i="0" dirty="0">
                  <a:solidFill>
                    <a:srgbClr val="0000FF"/>
                  </a:solidFill>
                  <a:latin typeface="Arial" panose="020B0604020202020204" pitchFamily="34" charset="0"/>
                </a:rPr>
                <a:t>férická</a:t>
              </a:r>
              <a:r>
                <a:rPr kumimoji="0" lang="en-GB" altLang="cs-CZ" sz="1600" b="1" i="0" dirty="0">
                  <a:solidFill>
                    <a:srgbClr val="0000FF"/>
                  </a:solidFill>
                  <a:latin typeface="Arial" panose="020B0604020202020204" pitchFamily="34" charset="0"/>
                </a:rPr>
                <a:t> </a:t>
              </a:r>
              <a:r>
                <a:rPr kumimoji="0" lang="cs-CZ" altLang="cs-CZ" sz="1600" b="1" i="0" dirty="0">
                  <a:solidFill>
                    <a:srgbClr val="0000FF"/>
                  </a:solidFill>
                  <a:latin typeface="Arial" panose="020B0604020202020204" pitchFamily="34" charset="0"/>
                </a:rPr>
                <a:t>směsná vrstva </a:t>
              </a:r>
              <a:r>
                <a:rPr kumimoji="0" lang="en-GB" altLang="cs-CZ" sz="1600" b="1" i="0" dirty="0">
                  <a:solidFill>
                    <a:srgbClr val="0000FF"/>
                  </a:solidFill>
                  <a:latin typeface="Arial" panose="020B0604020202020204" pitchFamily="34" charset="0"/>
                </a:rPr>
                <a:t>(e.g., 200-1000 m)</a:t>
              </a:r>
            </a:p>
          </p:txBody>
        </p:sp>
        <p:sp>
          <p:nvSpPr>
            <p:cNvPr id="52231" name="Line 6" descr="Kapky vody">
              <a:extLst>
                <a:ext uri="{FF2B5EF4-FFF2-40B4-BE49-F238E27FC236}">
                  <a16:creationId xmlns:a16="http://schemas.microsoft.com/office/drawing/2014/main" id="{FBF07A96-145B-4D0C-9C18-D01CD8C28547}"/>
                </a:ext>
              </a:extLst>
            </p:cNvPr>
            <p:cNvSpPr>
              <a:spLocks noChangeShapeType="1"/>
            </p:cNvSpPr>
            <p:nvPr/>
          </p:nvSpPr>
          <p:spPr bwMode="auto">
            <a:xfrm flipH="1">
              <a:off x="1920" y="2160"/>
              <a:ext cx="96" cy="120"/>
            </a:xfrm>
            <a:prstGeom prst="line">
              <a:avLst/>
            </a:prstGeom>
            <a:grpFill/>
            <a:ln w="9525">
              <a:solidFill>
                <a:schemeClr val="tx1"/>
              </a:solidFill>
              <a:round/>
              <a:headEnd/>
              <a:tailEnd/>
            </a:ln>
          </p:spPr>
          <p:txBody>
            <a:bodyPr/>
            <a:lstStyle/>
            <a:p>
              <a:endParaRPr lang="en-US" sz="2800"/>
            </a:p>
          </p:txBody>
        </p:sp>
        <p:sp>
          <p:nvSpPr>
            <p:cNvPr id="52232" name="Line 7" descr="Kapky vody">
              <a:extLst>
                <a:ext uri="{FF2B5EF4-FFF2-40B4-BE49-F238E27FC236}">
                  <a16:creationId xmlns:a16="http://schemas.microsoft.com/office/drawing/2014/main" id="{5B8344D2-B41A-4EAB-A415-9A23F654A85B}"/>
                </a:ext>
              </a:extLst>
            </p:cNvPr>
            <p:cNvSpPr>
              <a:spLocks noChangeShapeType="1"/>
            </p:cNvSpPr>
            <p:nvPr/>
          </p:nvSpPr>
          <p:spPr bwMode="auto">
            <a:xfrm flipV="1">
              <a:off x="2112" y="2448"/>
              <a:ext cx="72" cy="72"/>
            </a:xfrm>
            <a:prstGeom prst="line">
              <a:avLst/>
            </a:prstGeom>
            <a:grpFill/>
            <a:ln w="9525">
              <a:solidFill>
                <a:schemeClr val="tx1"/>
              </a:solidFill>
              <a:round/>
              <a:headEnd/>
              <a:tailEnd/>
            </a:ln>
          </p:spPr>
          <p:txBody>
            <a:bodyPr/>
            <a:lstStyle/>
            <a:p>
              <a:endParaRPr lang="en-US" sz="2800"/>
            </a:p>
          </p:txBody>
        </p:sp>
        <p:sp>
          <p:nvSpPr>
            <p:cNvPr id="52233" name="Line 8" descr="Kapky vody">
              <a:extLst>
                <a:ext uri="{FF2B5EF4-FFF2-40B4-BE49-F238E27FC236}">
                  <a16:creationId xmlns:a16="http://schemas.microsoft.com/office/drawing/2014/main" id="{F988359E-50B5-4546-B94F-C56EDF11A4CE}"/>
                </a:ext>
              </a:extLst>
            </p:cNvPr>
            <p:cNvSpPr>
              <a:spLocks noChangeShapeType="1"/>
            </p:cNvSpPr>
            <p:nvPr/>
          </p:nvSpPr>
          <p:spPr bwMode="auto">
            <a:xfrm>
              <a:off x="2688" y="2736"/>
              <a:ext cx="72" cy="144"/>
            </a:xfrm>
            <a:prstGeom prst="line">
              <a:avLst/>
            </a:prstGeom>
            <a:grpFill/>
            <a:ln w="9525">
              <a:solidFill>
                <a:schemeClr val="tx1"/>
              </a:solidFill>
              <a:round/>
              <a:headEnd/>
              <a:tailEnd/>
            </a:ln>
          </p:spPr>
          <p:txBody>
            <a:bodyPr/>
            <a:lstStyle/>
            <a:p>
              <a:endParaRPr lang="en-US" sz="2800"/>
            </a:p>
          </p:txBody>
        </p:sp>
        <p:sp>
          <p:nvSpPr>
            <p:cNvPr id="52234" name="Line 9" descr="Kapky vody">
              <a:extLst>
                <a:ext uri="{FF2B5EF4-FFF2-40B4-BE49-F238E27FC236}">
                  <a16:creationId xmlns:a16="http://schemas.microsoft.com/office/drawing/2014/main" id="{4BAB40D5-D27B-431A-BD56-94CB3730163F}"/>
                </a:ext>
              </a:extLst>
            </p:cNvPr>
            <p:cNvSpPr>
              <a:spLocks noChangeShapeType="1"/>
            </p:cNvSpPr>
            <p:nvPr/>
          </p:nvSpPr>
          <p:spPr bwMode="auto">
            <a:xfrm>
              <a:off x="2400" y="2832"/>
              <a:ext cx="72" cy="144"/>
            </a:xfrm>
            <a:prstGeom prst="line">
              <a:avLst/>
            </a:prstGeom>
            <a:grpFill/>
            <a:ln w="9525">
              <a:solidFill>
                <a:schemeClr val="tx1"/>
              </a:solidFill>
              <a:round/>
              <a:headEnd/>
              <a:tailEnd/>
            </a:ln>
          </p:spPr>
          <p:txBody>
            <a:bodyPr/>
            <a:lstStyle/>
            <a:p>
              <a:endParaRPr lang="en-US" sz="2800"/>
            </a:p>
          </p:txBody>
        </p:sp>
        <p:sp>
          <p:nvSpPr>
            <p:cNvPr id="52235" name="Line 10" descr="Kapky vody">
              <a:extLst>
                <a:ext uri="{FF2B5EF4-FFF2-40B4-BE49-F238E27FC236}">
                  <a16:creationId xmlns:a16="http://schemas.microsoft.com/office/drawing/2014/main" id="{05E47BFF-9BAA-4ABB-9503-33BBA998B487}"/>
                </a:ext>
              </a:extLst>
            </p:cNvPr>
            <p:cNvSpPr>
              <a:spLocks noChangeShapeType="1"/>
            </p:cNvSpPr>
            <p:nvPr/>
          </p:nvSpPr>
          <p:spPr bwMode="auto">
            <a:xfrm>
              <a:off x="1680" y="1680"/>
              <a:ext cx="0" cy="648"/>
            </a:xfrm>
            <a:prstGeom prst="line">
              <a:avLst/>
            </a:prstGeom>
            <a:grpFill/>
            <a:ln w="9525">
              <a:solidFill>
                <a:schemeClr val="tx1"/>
              </a:solidFill>
              <a:round/>
              <a:headEnd type="triangle" w="med" len="med"/>
              <a:tailEnd type="triangle" w="med" len="med"/>
            </a:ln>
          </p:spPr>
          <p:txBody>
            <a:bodyPr/>
            <a:lstStyle/>
            <a:p>
              <a:endParaRPr lang="en-US" sz="2800"/>
            </a:p>
          </p:txBody>
        </p:sp>
        <p:sp>
          <p:nvSpPr>
            <p:cNvPr id="52236" name="Line 11" descr="Kapky vody">
              <a:extLst>
                <a:ext uri="{FF2B5EF4-FFF2-40B4-BE49-F238E27FC236}">
                  <a16:creationId xmlns:a16="http://schemas.microsoft.com/office/drawing/2014/main" id="{E8FA789D-F28D-42AF-A8B6-D4987B172814}"/>
                </a:ext>
              </a:extLst>
            </p:cNvPr>
            <p:cNvSpPr>
              <a:spLocks noChangeShapeType="1"/>
            </p:cNvSpPr>
            <p:nvPr/>
          </p:nvSpPr>
          <p:spPr bwMode="auto">
            <a:xfrm>
              <a:off x="1680" y="2400"/>
              <a:ext cx="0" cy="648"/>
            </a:xfrm>
            <a:prstGeom prst="line">
              <a:avLst/>
            </a:prstGeom>
            <a:grpFill/>
            <a:ln w="9525">
              <a:solidFill>
                <a:schemeClr val="tx1"/>
              </a:solidFill>
              <a:round/>
              <a:headEnd type="triangle" w="med" len="med"/>
              <a:tailEnd type="triangle" w="med" len="med"/>
            </a:ln>
          </p:spPr>
          <p:txBody>
            <a:bodyPr/>
            <a:lstStyle/>
            <a:p>
              <a:endParaRPr lang="en-US" sz="2800"/>
            </a:p>
          </p:txBody>
        </p:sp>
        <p:sp>
          <p:nvSpPr>
            <p:cNvPr id="52237" name="Line 12" descr="Kapky vody">
              <a:extLst>
                <a:ext uri="{FF2B5EF4-FFF2-40B4-BE49-F238E27FC236}">
                  <a16:creationId xmlns:a16="http://schemas.microsoft.com/office/drawing/2014/main" id="{E05D00DC-12FC-4764-AFC7-C3D55E4D2709}"/>
                </a:ext>
              </a:extLst>
            </p:cNvPr>
            <p:cNvSpPr>
              <a:spLocks noChangeShapeType="1"/>
            </p:cNvSpPr>
            <p:nvPr/>
          </p:nvSpPr>
          <p:spPr bwMode="auto">
            <a:xfrm>
              <a:off x="1680" y="3120"/>
              <a:ext cx="0" cy="576"/>
            </a:xfrm>
            <a:prstGeom prst="line">
              <a:avLst/>
            </a:prstGeom>
            <a:grpFill/>
            <a:ln w="9525">
              <a:solidFill>
                <a:schemeClr val="tx1"/>
              </a:solidFill>
              <a:round/>
              <a:headEnd/>
              <a:tailEnd type="triangle" w="med" len="med"/>
            </a:ln>
          </p:spPr>
          <p:txBody>
            <a:bodyPr/>
            <a:lstStyle/>
            <a:p>
              <a:endParaRPr lang="en-US" sz="2800"/>
            </a:p>
          </p:txBody>
        </p:sp>
        <p:sp>
          <p:nvSpPr>
            <p:cNvPr id="52238" name="Line 13" descr="Kapky vody">
              <a:extLst>
                <a:ext uri="{FF2B5EF4-FFF2-40B4-BE49-F238E27FC236}">
                  <a16:creationId xmlns:a16="http://schemas.microsoft.com/office/drawing/2014/main" id="{50A98368-6F2F-4BCF-BC27-7224C224D1AF}"/>
                </a:ext>
              </a:extLst>
            </p:cNvPr>
            <p:cNvSpPr>
              <a:spLocks noChangeShapeType="1"/>
            </p:cNvSpPr>
            <p:nvPr/>
          </p:nvSpPr>
          <p:spPr bwMode="auto">
            <a:xfrm flipV="1">
              <a:off x="1728" y="3072"/>
              <a:ext cx="3696" cy="3"/>
            </a:xfrm>
            <a:prstGeom prst="line">
              <a:avLst/>
            </a:prstGeom>
            <a:grpFill/>
            <a:ln w="9525">
              <a:solidFill>
                <a:srgbClr val="000000"/>
              </a:solidFill>
              <a:round/>
              <a:headEnd/>
              <a:tailEnd/>
            </a:ln>
          </p:spPr>
          <p:txBody>
            <a:bodyPr/>
            <a:lstStyle/>
            <a:p>
              <a:endParaRPr lang="en-US" sz="2800"/>
            </a:p>
          </p:txBody>
        </p:sp>
        <p:sp>
          <p:nvSpPr>
            <p:cNvPr id="52239" name="Line 14" descr="Kapky vody">
              <a:extLst>
                <a:ext uri="{FF2B5EF4-FFF2-40B4-BE49-F238E27FC236}">
                  <a16:creationId xmlns:a16="http://schemas.microsoft.com/office/drawing/2014/main" id="{FF3DC0A1-D374-4FAB-A723-94B655BD1721}"/>
                </a:ext>
              </a:extLst>
            </p:cNvPr>
            <p:cNvSpPr>
              <a:spLocks noChangeShapeType="1"/>
            </p:cNvSpPr>
            <p:nvPr/>
          </p:nvSpPr>
          <p:spPr bwMode="auto">
            <a:xfrm>
              <a:off x="2016" y="2160"/>
              <a:ext cx="0" cy="360"/>
            </a:xfrm>
            <a:prstGeom prst="line">
              <a:avLst/>
            </a:prstGeom>
            <a:grpFill/>
            <a:ln w="9525">
              <a:solidFill>
                <a:schemeClr val="tx1"/>
              </a:solidFill>
              <a:round/>
              <a:headEnd/>
              <a:tailEnd/>
            </a:ln>
          </p:spPr>
          <p:txBody>
            <a:bodyPr/>
            <a:lstStyle/>
            <a:p>
              <a:endParaRPr lang="en-US" sz="2800"/>
            </a:p>
          </p:txBody>
        </p:sp>
        <p:sp>
          <p:nvSpPr>
            <p:cNvPr id="52240" name="Line 15" descr="Kapky vody">
              <a:extLst>
                <a:ext uri="{FF2B5EF4-FFF2-40B4-BE49-F238E27FC236}">
                  <a16:creationId xmlns:a16="http://schemas.microsoft.com/office/drawing/2014/main" id="{CB8D52A2-AF11-4EB9-B2E1-0C118D6E3F49}"/>
                </a:ext>
              </a:extLst>
            </p:cNvPr>
            <p:cNvSpPr>
              <a:spLocks noChangeShapeType="1"/>
            </p:cNvSpPr>
            <p:nvPr/>
          </p:nvSpPr>
          <p:spPr bwMode="auto">
            <a:xfrm>
              <a:off x="2112" y="2160"/>
              <a:ext cx="0" cy="360"/>
            </a:xfrm>
            <a:prstGeom prst="line">
              <a:avLst/>
            </a:prstGeom>
            <a:grpFill/>
            <a:ln w="9525">
              <a:solidFill>
                <a:schemeClr val="tx1"/>
              </a:solidFill>
              <a:round/>
              <a:headEnd/>
              <a:tailEnd/>
            </a:ln>
          </p:spPr>
          <p:txBody>
            <a:bodyPr/>
            <a:lstStyle/>
            <a:p>
              <a:endParaRPr lang="en-US" sz="2800"/>
            </a:p>
          </p:txBody>
        </p:sp>
        <p:sp>
          <p:nvSpPr>
            <p:cNvPr id="52241" name="Line 16" descr="Kapky vody">
              <a:extLst>
                <a:ext uri="{FF2B5EF4-FFF2-40B4-BE49-F238E27FC236}">
                  <a16:creationId xmlns:a16="http://schemas.microsoft.com/office/drawing/2014/main" id="{8500C5BD-487D-41F5-94A5-2517BF19D64A}"/>
                </a:ext>
              </a:extLst>
            </p:cNvPr>
            <p:cNvSpPr>
              <a:spLocks noChangeShapeType="1"/>
            </p:cNvSpPr>
            <p:nvPr/>
          </p:nvSpPr>
          <p:spPr bwMode="auto">
            <a:xfrm>
              <a:off x="2400" y="2736"/>
              <a:ext cx="360" cy="144"/>
            </a:xfrm>
            <a:prstGeom prst="line">
              <a:avLst/>
            </a:prstGeom>
            <a:grpFill/>
            <a:ln w="9525">
              <a:solidFill>
                <a:schemeClr val="tx1"/>
              </a:solidFill>
              <a:round/>
              <a:headEnd/>
              <a:tailEnd/>
            </a:ln>
          </p:spPr>
          <p:txBody>
            <a:bodyPr/>
            <a:lstStyle/>
            <a:p>
              <a:endParaRPr lang="en-US" sz="2800"/>
            </a:p>
          </p:txBody>
        </p:sp>
        <p:sp>
          <p:nvSpPr>
            <p:cNvPr id="52242" name="Line 17" descr="Kapky vody">
              <a:extLst>
                <a:ext uri="{FF2B5EF4-FFF2-40B4-BE49-F238E27FC236}">
                  <a16:creationId xmlns:a16="http://schemas.microsoft.com/office/drawing/2014/main" id="{731296C7-ED9C-4503-A9A9-5D86986CE9B5}"/>
                </a:ext>
              </a:extLst>
            </p:cNvPr>
            <p:cNvSpPr>
              <a:spLocks noChangeShapeType="1"/>
            </p:cNvSpPr>
            <p:nvPr/>
          </p:nvSpPr>
          <p:spPr bwMode="auto">
            <a:xfrm>
              <a:off x="2400" y="2832"/>
              <a:ext cx="360" cy="144"/>
            </a:xfrm>
            <a:prstGeom prst="line">
              <a:avLst/>
            </a:prstGeom>
            <a:grpFill/>
            <a:ln w="9525">
              <a:solidFill>
                <a:schemeClr val="tx1"/>
              </a:solidFill>
              <a:round/>
              <a:headEnd/>
              <a:tailEnd/>
            </a:ln>
          </p:spPr>
          <p:txBody>
            <a:bodyPr/>
            <a:lstStyle/>
            <a:p>
              <a:endParaRPr lang="en-US" sz="2800"/>
            </a:p>
          </p:txBody>
        </p:sp>
        <p:sp>
          <p:nvSpPr>
            <p:cNvPr id="52243" name="Line 18" descr="Kapky vody">
              <a:extLst>
                <a:ext uri="{FF2B5EF4-FFF2-40B4-BE49-F238E27FC236}">
                  <a16:creationId xmlns:a16="http://schemas.microsoft.com/office/drawing/2014/main" id="{1AA46BF1-6127-476B-A6C7-DC75202C149F}"/>
                </a:ext>
              </a:extLst>
            </p:cNvPr>
            <p:cNvSpPr>
              <a:spLocks noChangeShapeType="1"/>
            </p:cNvSpPr>
            <p:nvPr/>
          </p:nvSpPr>
          <p:spPr bwMode="auto">
            <a:xfrm>
              <a:off x="3504" y="2880"/>
              <a:ext cx="504" cy="0"/>
            </a:xfrm>
            <a:prstGeom prst="line">
              <a:avLst/>
            </a:prstGeom>
            <a:grpFill/>
            <a:ln w="9525">
              <a:solidFill>
                <a:schemeClr val="tx1"/>
              </a:solidFill>
              <a:round/>
              <a:headEnd/>
              <a:tailEnd type="triangle" w="med" len="med"/>
            </a:ln>
          </p:spPr>
          <p:txBody>
            <a:bodyPr/>
            <a:lstStyle/>
            <a:p>
              <a:endParaRPr lang="en-US" sz="2800"/>
            </a:p>
          </p:txBody>
        </p:sp>
        <p:sp>
          <p:nvSpPr>
            <p:cNvPr id="52244" name="Line 19" descr="Kapky vody">
              <a:extLst>
                <a:ext uri="{FF2B5EF4-FFF2-40B4-BE49-F238E27FC236}">
                  <a16:creationId xmlns:a16="http://schemas.microsoft.com/office/drawing/2014/main" id="{922DDC8E-7567-47EC-92AA-141919B1B51D}"/>
                </a:ext>
              </a:extLst>
            </p:cNvPr>
            <p:cNvSpPr>
              <a:spLocks noChangeShapeType="1"/>
            </p:cNvSpPr>
            <p:nvPr/>
          </p:nvSpPr>
          <p:spPr bwMode="auto">
            <a:xfrm>
              <a:off x="3744" y="2976"/>
              <a:ext cx="0" cy="432"/>
            </a:xfrm>
            <a:prstGeom prst="line">
              <a:avLst/>
            </a:prstGeom>
            <a:grpFill/>
            <a:ln w="9525">
              <a:solidFill>
                <a:schemeClr val="tx1"/>
              </a:solidFill>
              <a:round/>
              <a:headEnd/>
              <a:tailEnd type="triangle" w="med" len="med"/>
            </a:ln>
          </p:spPr>
          <p:txBody>
            <a:bodyPr/>
            <a:lstStyle/>
            <a:p>
              <a:endParaRPr lang="en-US" sz="2800"/>
            </a:p>
          </p:txBody>
        </p:sp>
        <p:sp>
          <p:nvSpPr>
            <p:cNvPr id="52245" name="Line 20" descr="Kapky vody">
              <a:extLst>
                <a:ext uri="{FF2B5EF4-FFF2-40B4-BE49-F238E27FC236}">
                  <a16:creationId xmlns:a16="http://schemas.microsoft.com/office/drawing/2014/main" id="{0216EEAA-FCD6-411D-ADF3-67F58EC64193}"/>
                </a:ext>
              </a:extLst>
            </p:cNvPr>
            <p:cNvSpPr>
              <a:spLocks noChangeShapeType="1"/>
            </p:cNvSpPr>
            <p:nvPr/>
          </p:nvSpPr>
          <p:spPr bwMode="auto">
            <a:xfrm>
              <a:off x="3552" y="1920"/>
              <a:ext cx="0" cy="216"/>
            </a:xfrm>
            <a:prstGeom prst="line">
              <a:avLst/>
            </a:prstGeom>
            <a:grpFill/>
            <a:ln w="9525">
              <a:solidFill>
                <a:schemeClr val="tx1"/>
              </a:solidFill>
              <a:round/>
              <a:headEnd/>
              <a:tailEnd type="triangle" w="med" len="med"/>
            </a:ln>
          </p:spPr>
          <p:txBody>
            <a:bodyPr/>
            <a:lstStyle/>
            <a:p>
              <a:endParaRPr lang="en-US" sz="2800"/>
            </a:p>
          </p:txBody>
        </p:sp>
        <p:sp>
          <p:nvSpPr>
            <p:cNvPr id="52246" name="AutoShape 21" descr="Kapky vody">
              <a:extLst>
                <a:ext uri="{FF2B5EF4-FFF2-40B4-BE49-F238E27FC236}">
                  <a16:creationId xmlns:a16="http://schemas.microsoft.com/office/drawing/2014/main" id="{AFB2DBB1-AB88-41D4-BF23-5E5F9DCF49CA}"/>
                </a:ext>
              </a:extLst>
            </p:cNvPr>
            <p:cNvSpPr>
              <a:spLocks noChangeArrowheads="1"/>
            </p:cNvSpPr>
            <p:nvPr/>
          </p:nvSpPr>
          <p:spPr bwMode="auto">
            <a:xfrm rot="-5400000">
              <a:off x="4667" y="1909"/>
              <a:ext cx="292" cy="217"/>
            </a:xfrm>
            <a:prstGeom prst="curvedDownArrow">
              <a:avLst>
                <a:gd name="adj1" fmla="val 26912"/>
                <a:gd name="adj2" fmla="val 53825"/>
                <a:gd name="adj3" fmla="val 33333"/>
              </a:avLst>
            </a:prstGeom>
            <a:grp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52247" name="AutoShape 22" descr="Kapky vody">
              <a:extLst>
                <a:ext uri="{FF2B5EF4-FFF2-40B4-BE49-F238E27FC236}">
                  <a16:creationId xmlns:a16="http://schemas.microsoft.com/office/drawing/2014/main" id="{ED0435EA-C079-446B-9C8B-B08005EBEB22}"/>
                </a:ext>
              </a:extLst>
            </p:cNvPr>
            <p:cNvSpPr>
              <a:spLocks noChangeArrowheads="1"/>
            </p:cNvSpPr>
            <p:nvPr/>
          </p:nvSpPr>
          <p:spPr bwMode="auto">
            <a:xfrm rot="-5400000">
              <a:off x="4876" y="2708"/>
              <a:ext cx="322" cy="282"/>
            </a:xfrm>
            <a:prstGeom prst="curvedUpArrow">
              <a:avLst>
                <a:gd name="adj1" fmla="val 22837"/>
                <a:gd name="adj2" fmla="val 45674"/>
                <a:gd name="adj3" fmla="val 33333"/>
              </a:avLst>
            </a:prstGeom>
            <a:grp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52248" name="Freeform 23" descr="Kapky vody">
              <a:extLst>
                <a:ext uri="{FF2B5EF4-FFF2-40B4-BE49-F238E27FC236}">
                  <a16:creationId xmlns:a16="http://schemas.microsoft.com/office/drawing/2014/main" id="{8512F9B6-8ADF-4EF1-B62D-894A3F31C2E9}"/>
                </a:ext>
              </a:extLst>
            </p:cNvPr>
            <p:cNvSpPr>
              <a:spLocks/>
            </p:cNvSpPr>
            <p:nvPr/>
          </p:nvSpPr>
          <p:spPr bwMode="auto">
            <a:xfrm>
              <a:off x="1728" y="2352"/>
              <a:ext cx="3456" cy="48"/>
            </a:xfrm>
            <a:custGeom>
              <a:avLst/>
              <a:gdLst>
                <a:gd name="T0" fmla="*/ 0 w 6361"/>
                <a:gd name="T1" fmla="*/ 0 h 247"/>
                <a:gd name="T2" fmla="*/ 1 w 6361"/>
                <a:gd name="T3" fmla="*/ 0 h 247"/>
                <a:gd name="T4" fmla="*/ 1 w 6361"/>
                <a:gd name="T5" fmla="*/ 0 h 247"/>
                <a:gd name="T6" fmla="*/ 4 w 6361"/>
                <a:gd name="T7" fmla="*/ 0 h 247"/>
                <a:gd name="T8" fmla="*/ 5 w 6361"/>
                <a:gd name="T9" fmla="*/ 0 h 247"/>
                <a:gd name="T10" fmla="*/ 7 w 6361"/>
                <a:gd name="T11" fmla="*/ 0 h 247"/>
                <a:gd name="T12" fmla="*/ 8 w 6361"/>
                <a:gd name="T13" fmla="*/ 0 h 247"/>
                <a:gd name="T14" fmla="*/ 10 w 6361"/>
                <a:gd name="T15" fmla="*/ 0 h 247"/>
                <a:gd name="T16" fmla="*/ 11 w 6361"/>
                <a:gd name="T17" fmla="*/ 0 h 247"/>
                <a:gd name="T18" fmla="*/ 12 w 6361"/>
                <a:gd name="T19" fmla="*/ 0 h 247"/>
                <a:gd name="T20" fmla="*/ 12 w 6361"/>
                <a:gd name="T21" fmla="*/ 0 h 247"/>
                <a:gd name="T22" fmla="*/ 12 w 6361"/>
                <a:gd name="T23" fmla="*/ 0 h 247"/>
                <a:gd name="T24" fmla="*/ 13 w 6361"/>
                <a:gd name="T25" fmla="*/ 0 h 247"/>
                <a:gd name="T26" fmla="*/ 14 w 6361"/>
                <a:gd name="T27" fmla="*/ 0 h 247"/>
                <a:gd name="T28" fmla="*/ 15 w 6361"/>
                <a:gd name="T29" fmla="*/ 0 h 247"/>
                <a:gd name="T30" fmla="*/ 16 w 6361"/>
                <a:gd name="T31" fmla="*/ 0 h 247"/>
                <a:gd name="T32" fmla="*/ 17 w 6361"/>
                <a:gd name="T33" fmla="*/ 0 h 247"/>
                <a:gd name="T34" fmla="*/ 18 w 6361"/>
                <a:gd name="T35" fmla="*/ 0 h 247"/>
                <a:gd name="T36" fmla="*/ 20 w 6361"/>
                <a:gd name="T37" fmla="*/ 0 h 247"/>
                <a:gd name="T38" fmla="*/ 23 w 6361"/>
                <a:gd name="T39" fmla="*/ 0 h 247"/>
                <a:gd name="T40" fmla="*/ 23 w 6361"/>
                <a:gd name="T41" fmla="*/ 0 h 247"/>
                <a:gd name="T42" fmla="*/ 25 w 6361"/>
                <a:gd name="T43" fmla="*/ 0 h 247"/>
                <a:gd name="T44" fmla="*/ 26 w 6361"/>
                <a:gd name="T45" fmla="*/ 0 h 247"/>
                <a:gd name="T46" fmla="*/ 26 w 6361"/>
                <a:gd name="T47" fmla="*/ 0 h 247"/>
                <a:gd name="T48" fmla="*/ 28 w 6361"/>
                <a:gd name="T49" fmla="*/ 0 h 247"/>
                <a:gd name="T50" fmla="*/ 30 w 6361"/>
                <a:gd name="T51" fmla="*/ 0 h 247"/>
                <a:gd name="T52" fmla="*/ 31 w 6361"/>
                <a:gd name="T53" fmla="*/ 0 h 247"/>
                <a:gd name="T54" fmla="*/ 32 w 6361"/>
                <a:gd name="T55" fmla="*/ 0 h 247"/>
                <a:gd name="T56" fmla="*/ 33 w 6361"/>
                <a:gd name="T57" fmla="*/ 0 h 247"/>
                <a:gd name="T58" fmla="*/ 34 w 6361"/>
                <a:gd name="T59" fmla="*/ 0 h 247"/>
                <a:gd name="T60" fmla="*/ 34 w 6361"/>
                <a:gd name="T61" fmla="*/ 0 h 247"/>
                <a:gd name="T62" fmla="*/ 35 w 6361"/>
                <a:gd name="T63" fmla="*/ 0 h 247"/>
                <a:gd name="T64" fmla="*/ 36 w 6361"/>
                <a:gd name="T65" fmla="*/ 0 h 247"/>
                <a:gd name="T66" fmla="*/ 39 w 6361"/>
                <a:gd name="T67" fmla="*/ 0 h 247"/>
                <a:gd name="T68" fmla="*/ 39 w 6361"/>
                <a:gd name="T69" fmla="*/ 0 h 247"/>
                <a:gd name="T70" fmla="*/ 40 w 6361"/>
                <a:gd name="T71" fmla="*/ 0 h 247"/>
                <a:gd name="T72" fmla="*/ 42 w 6361"/>
                <a:gd name="T73" fmla="*/ 0 h 247"/>
                <a:gd name="T74" fmla="*/ 43 w 6361"/>
                <a:gd name="T75" fmla="*/ 0 h 247"/>
                <a:gd name="T76" fmla="*/ 45 w 6361"/>
                <a:gd name="T77" fmla="*/ 0 h 247"/>
                <a:gd name="T78" fmla="*/ 46 w 6361"/>
                <a:gd name="T79" fmla="*/ 0 h 247"/>
                <a:gd name="T80" fmla="*/ 47 w 6361"/>
                <a:gd name="T81" fmla="*/ 0 h 247"/>
                <a:gd name="T82" fmla="*/ 47 w 6361"/>
                <a:gd name="T83" fmla="*/ 0 h 247"/>
                <a:gd name="T84" fmla="*/ 48 w 6361"/>
                <a:gd name="T85" fmla="*/ 0 h 2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1"/>
                <a:gd name="T130" fmla="*/ 0 h 247"/>
                <a:gd name="T131" fmla="*/ 6361 w 6361"/>
                <a:gd name="T132" fmla="*/ 247 h 2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1" h="247">
                  <a:moveTo>
                    <a:pt x="0" y="60"/>
                  </a:moveTo>
                  <a:cubicBezTo>
                    <a:pt x="15" y="50"/>
                    <a:pt x="29" y="37"/>
                    <a:pt x="45" y="30"/>
                  </a:cubicBezTo>
                  <a:cubicBezTo>
                    <a:pt x="74" y="17"/>
                    <a:pt x="135" y="0"/>
                    <a:pt x="135" y="0"/>
                  </a:cubicBezTo>
                  <a:cubicBezTo>
                    <a:pt x="259" y="25"/>
                    <a:pt x="357" y="84"/>
                    <a:pt x="480" y="105"/>
                  </a:cubicBezTo>
                  <a:cubicBezTo>
                    <a:pt x="569" y="92"/>
                    <a:pt x="649" y="67"/>
                    <a:pt x="735" y="45"/>
                  </a:cubicBezTo>
                  <a:cubicBezTo>
                    <a:pt x="757" y="47"/>
                    <a:pt x="883" y="49"/>
                    <a:pt x="930" y="75"/>
                  </a:cubicBezTo>
                  <a:cubicBezTo>
                    <a:pt x="962" y="93"/>
                    <a:pt x="1020" y="135"/>
                    <a:pt x="1020" y="135"/>
                  </a:cubicBezTo>
                  <a:cubicBezTo>
                    <a:pt x="1200" y="99"/>
                    <a:pt x="1120" y="113"/>
                    <a:pt x="1260" y="90"/>
                  </a:cubicBezTo>
                  <a:cubicBezTo>
                    <a:pt x="1441" y="108"/>
                    <a:pt x="1362" y="89"/>
                    <a:pt x="1500" y="135"/>
                  </a:cubicBezTo>
                  <a:cubicBezTo>
                    <a:pt x="1515" y="140"/>
                    <a:pt x="1530" y="145"/>
                    <a:pt x="1545" y="150"/>
                  </a:cubicBezTo>
                  <a:cubicBezTo>
                    <a:pt x="1560" y="155"/>
                    <a:pt x="1590" y="165"/>
                    <a:pt x="1590" y="165"/>
                  </a:cubicBezTo>
                  <a:cubicBezTo>
                    <a:pt x="1620" y="155"/>
                    <a:pt x="1654" y="153"/>
                    <a:pt x="1680" y="135"/>
                  </a:cubicBezTo>
                  <a:cubicBezTo>
                    <a:pt x="1695" y="125"/>
                    <a:pt x="1709" y="112"/>
                    <a:pt x="1725" y="105"/>
                  </a:cubicBezTo>
                  <a:cubicBezTo>
                    <a:pt x="1754" y="92"/>
                    <a:pt x="1815" y="75"/>
                    <a:pt x="1815" y="75"/>
                  </a:cubicBezTo>
                  <a:cubicBezTo>
                    <a:pt x="1887" y="93"/>
                    <a:pt x="1949" y="109"/>
                    <a:pt x="2010" y="150"/>
                  </a:cubicBezTo>
                  <a:cubicBezTo>
                    <a:pt x="2065" y="145"/>
                    <a:pt x="2121" y="145"/>
                    <a:pt x="2175" y="135"/>
                  </a:cubicBezTo>
                  <a:cubicBezTo>
                    <a:pt x="2206" y="130"/>
                    <a:pt x="2265" y="105"/>
                    <a:pt x="2265" y="105"/>
                  </a:cubicBezTo>
                  <a:cubicBezTo>
                    <a:pt x="2325" y="110"/>
                    <a:pt x="2385" y="112"/>
                    <a:pt x="2445" y="120"/>
                  </a:cubicBezTo>
                  <a:cubicBezTo>
                    <a:pt x="2512" y="129"/>
                    <a:pt x="2560" y="188"/>
                    <a:pt x="2625" y="210"/>
                  </a:cubicBezTo>
                  <a:cubicBezTo>
                    <a:pt x="2752" y="200"/>
                    <a:pt x="2861" y="186"/>
                    <a:pt x="2985" y="165"/>
                  </a:cubicBezTo>
                  <a:cubicBezTo>
                    <a:pt x="3045" y="180"/>
                    <a:pt x="3084" y="191"/>
                    <a:pt x="3135" y="225"/>
                  </a:cubicBezTo>
                  <a:cubicBezTo>
                    <a:pt x="3220" y="214"/>
                    <a:pt x="3244" y="216"/>
                    <a:pt x="3315" y="195"/>
                  </a:cubicBezTo>
                  <a:cubicBezTo>
                    <a:pt x="3345" y="186"/>
                    <a:pt x="3405" y="165"/>
                    <a:pt x="3405" y="165"/>
                  </a:cubicBezTo>
                  <a:cubicBezTo>
                    <a:pt x="3420" y="150"/>
                    <a:pt x="3432" y="132"/>
                    <a:pt x="3450" y="120"/>
                  </a:cubicBezTo>
                  <a:cubicBezTo>
                    <a:pt x="3534" y="64"/>
                    <a:pt x="3656" y="184"/>
                    <a:pt x="3735" y="210"/>
                  </a:cubicBezTo>
                  <a:cubicBezTo>
                    <a:pt x="3821" y="198"/>
                    <a:pt x="3906" y="186"/>
                    <a:pt x="3990" y="165"/>
                  </a:cubicBezTo>
                  <a:cubicBezTo>
                    <a:pt x="4025" y="170"/>
                    <a:pt x="4061" y="170"/>
                    <a:pt x="4095" y="180"/>
                  </a:cubicBezTo>
                  <a:cubicBezTo>
                    <a:pt x="4112" y="185"/>
                    <a:pt x="4122" y="209"/>
                    <a:pt x="4140" y="210"/>
                  </a:cubicBezTo>
                  <a:cubicBezTo>
                    <a:pt x="4195" y="214"/>
                    <a:pt x="4250" y="200"/>
                    <a:pt x="4305" y="195"/>
                  </a:cubicBezTo>
                  <a:cubicBezTo>
                    <a:pt x="4411" y="174"/>
                    <a:pt x="4356" y="188"/>
                    <a:pt x="4470" y="150"/>
                  </a:cubicBezTo>
                  <a:cubicBezTo>
                    <a:pt x="4485" y="145"/>
                    <a:pt x="4515" y="135"/>
                    <a:pt x="4515" y="135"/>
                  </a:cubicBezTo>
                  <a:cubicBezTo>
                    <a:pt x="4683" y="169"/>
                    <a:pt x="4503" y="121"/>
                    <a:pt x="4650" y="195"/>
                  </a:cubicBezTo>
                  <a:cubicBezTo>
                    <a:pt x="4678" y="209"/>
                    <a:pt x="4740" y="225"/>
                    <a:pt x="4740" y="225"/>
                  </a:cubicBezTo>
                  <a:cubicBezTo>
                    <a:pt x="4869" y="199"/>
                    <a:pt x="4927" y="131"/>
                    <a:pt x="5040" y="75"/>
                  </a:cubicBezTo>
                  <a:cubicBezTo>
                    <a:pt x="5085" y="80"/>
                    <a:pt x="5131" y="80"/>
                    <a:pt x="5175" y="90"/>
                  </a:cubicBezTo>
                  <a:cubicBezTo>
                    <a:pt x="5236" y="104"/>
                    <a:pt x="5275" y="162"/>
                    <a:pt x="5325" y="195"/>
                  </a:cubicBezTo>
                  <a:cubicBezTo>
                    <a:pt x="5551" y="174"/>
                    <a:pt x="5422" y="202"/>
                    <a:pt x="5565" y="150"/>
                  </a:cubicBezTo>
                  <a:cubicBezTo>
                    <a:pt x="5595" y="139"/>
                    <a:pt x="5655" y="120"/>
                    <a:pt x="5655" y="120"/>
                  </a:cubicBezTo>
                  <a:cubicBezTo>
                    <a:pt x="5726" y="163"/>
                    <a:pt x="5801" y="199"/>
                    <a:pt x="5880" y="225"/>
                  </a:cubicBezTo>
                  <a:cubicBezTo>
                    <a:pt x="6091" y="155"/>
                    <a:pt x="5880" y="240"/>
                    <a:pt x="6015" y="150"/>
                  </a:cubicBezTo>
                  <a:cubicBezTo>
                    <a:pt x="6028" y="141"/>
                    <a:pt x="6112" y="122"/>
                    <a:pt x="6120" y="120"/>
                  </a:cubicBezTo>
                  <a:cubicBezTo>
                    <a:pt x="6124" y="121"/>
                    <a:pt x="6225" y="138"/>
                    <a:pt x="6240" y="150"/>
                  </a:cubicBezTo>
                  <a:cubicBezTo>
                    <a:pt x="6361" y="247"/>
                    <a:pt x="6201" y="161"/>
                    <a:pt x="6300" y="210"/>
                  </a:cubicBezTo>
                </a:path>
              </a:pathLst>
            </a:custGeom>
            <a:grpFill/>
            <a:ln w="28575">
              <a:solidFill>
                <a:schemeClr val="bg2"/>
              </a:solidFill>
              <a:round/>
              <a:headEnd/>
              <a:tailEnd/>
            </a:ln>
          </p:spPr>
          <p:txBody>
            <a:bodyPr/>
            <a:lstStyle/>
            <a:p>
              <a:endParaRPr lang="en-US" sz="2800"/>
            </a:p>
          </p:txBody>
        </p:sp>
        <p:sp>
          <p:nvSpPr>
            <p:cNvPr id="52249" name="Text Box 24">
              <a:extLst>
                <a:ext uri="{FF2B5EF4-FFF2-40B4-BE49-F238E27FC236}">
                  <a16:creationId xmlns:a16="http://schemas.microsoft.com/office/drawing/2014/main" id="{49F94399-A024-4AC4-B847-76BD4FEE83A0}"/>
                </a:ext>
              </a:extLst>
            </p:cNvPr>
            <p:cNvSpPr txBox="1">
              <a:spLocks noChangeArrowheads="1"/>
            </p:cNvSpPr>
            <p:nvPr/>
          </p:nvSpPr>
          <p:spPr bwMode="auto">
            <a:xfrm>
              <a:off x="480" y="2592"/>
              <a:ext cx="1296"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Směsná vrstva na povrchu oceánu</a:t>
              </a:r>
              <a:r>
                <a:rPr kumimoji="0" lang="en-GB" altLang="cs-CZ" sz="1600" b="1" i="0" dirty="0">
                  <a:solidFill>
                    <a:srgbClr val="0000FF"/>
                  </a:solidFill>
                  <a:latin typeface="Arial" panose="020B0604020202020204" pitchFamily="34" charset="0"/>
                </a:rPr>
                <a:t> (e.g., 50-100 m)</a:t>
              </a:r>
            </a:p>
          </p:txBody>
        </p:sp>
        <p:sp>
          <p:nvSpPr>
            <p:cNvPr id="52250" name="Text Box 25">
              <a:extLst>
                <a:ext uri="{FF2B5EF4-FFF2-40B4-BE49-F238E27FC236}">
                  <a16:creationId xmlns:a16="http://schemas.microsoft.com/office/drawing/2014/main" id="{7AFA1825-84F0-4242-B8C8-B2166B311B62}"/>
                </a:ext>
              </a:extLst>
            </p:cNvPr>
            <p:cNvSpPr txBox="1">
              <a:spLocks noChangeArrowheads="1"/>
            </p:cNvSpPr>
            <p:nvPr/>
          </p:nvSpPr>
          <p:spPr bwMode="auto">
            <a:xfrm>
              <a:off x="816" y="3264"/>
              <a:ext cx="1056"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Hluboký oceán</a:t>
              </a:r>
              <a:endParaRPr kumimoji="0" lang="en-GB" altLang="cs-CZ" sz="1600" b="1" i="0" dirty="0">
                <a:solidFill>
                  <a:srgbClr val="0000FF"/>
                </a:solidFill>
                <a:latin typeface="Arial" panose="020B0604020202020204" pitchFamily="34" charset="0"/>
              </a:endParaRPr>
            </a:p>
          </p:txBody>
        </p:sp>
        <p:sp>
          <p:nvSpPr>
            <p:cNvPr id="52251" name="Text Box 26">
              <a:extLst>
                <a:ext uri="{FF2B5EF4-FFF2-40B4-BE49-F238E27FC236}">
                  <a16:creationId xmlns:a16="http://schemas.microsoft.com/office/drawing/2014/main" id="{A9224713-34B7-4F2D-AEBA-BAE91D735A8B}"/>
                </a:ext>
              </a:extLst>
            </p:cNvPr>
            <p:cNvSpPr txBox="1">
              <a:spLocks noChangeArrowheads="1"/>
            </p:cNvSpPr>
            <p:nvPr/>
          </p:nvSpPr>
          <p:spPr bwMode="auto">
            <a:xfrm>
              <a:off x="1680" y="1920"/>
              <a:ext cx="1104"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Koncetrace plynná fáze</a:t>
              </a:r>
              <a:endParaRPr kumimoji="0" lang="en-GB" altLang="cs-CZ" sz="1600" b="1" i="0" dirty="0">
                <a:solidFill>
                  <a:srgbClr val="0000FF"/>
                </a:solidFill>
                <a:latin typeface="Arial" panose="020B0604020202020204" pitchFamily="34" charset="0"/>
              </a:endParaRPr>
            </a:p>
          </p:txBody>
        </p:sp>
        <p:sp>
          <p:nvSpPr>
            <p:cNvPr id="52252" name="Text Box 27">
              <a:extLst>
                <a:ext uri="{FF2B5EF4-FFF2-40B4-BE49-F238E27FC236}">
                  <a16:creationId xmlns:a16="http://schemas.microsoft.com/office/drawing/2014/main" id="{158E5679-8444-45AF-A045-5A71D26AFCC5}"/>
                </a:ext>
              </a:extLst>
            </p:cNvPr>
            <p:cNvSpPr txBox="1">
              <a:spLocks noChangeArrowheads="1"/>
            </p:cNvSpPr>
            <p:nvPr/>
          </p:nvSpPr>
          <p:spPr bwMode="auto">
            <a:xfrm>
              <a:off x="2064" y="2160"/>
              <a:ext cx="1056"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Výměna plynů</a:t>
              </a:r>
              <a:endParaRPr kumimoji="0" lang="en-GB" altLang="cs-CZ" sz="1600" b="1" i="0" dirty="0">
                <a:solidFill>
                  <a:srgbClr val="0000FF"/>
                </a:solidFill>
                <a:latin typeface="Arial" panose="020B0604020202020204" pitchFamily="34" charset="0"/>
              </a:endParaRPr>
            </a:p>
          </p:txBody>
        </p:sp>
        <p:sp>
          <p:nvSpPr>
            <p:cNvPr id="52253" name="Text Box 28">
              <a:extLst>
                <a:ext uri="{FF2B5EF4-FFF2-40B4-BE49-F238E27FC236}">
                  <a16:creationId xmlns:a16="http://schemas.microsoft.com/office/drawing/2014/main" id="{B35E73F6-5587-4572-B547-FDA82FE4DA93}"/>
                </a:ext>
              </a:extLst>
            </p:cNvPr>
            <p:cNvSpPr txBox="1">
              <a:spLocks noChangeArrowheads="1"/>
            </p:cNvSpPr>
            <p:nvPr/>
          </p:nvSpPr>
          <p:spPr bwMode="auto">
            <a:xfrm>
              <a:off x="2976" y="2112"/>
              <a:ext cx="1440" cy="2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kumimoji="0" lang="cs-CZ" altLang="cs-CZ" sz="1600" b="1" i="0" dirty="0">
                  <a:solidFill>
                    <a:srgbClr val="0000FF"/>
                  </a:solidFill>
                  <a:latin typeface="Arial" panose="020B0604020202020204" pitchFamily="34" charset="0"/>
                </a:rPr>
                <a:t>Suchá a mokrá depozice</a:t>
              </a:r>
              <a:endParaRPr kumimoji="0" lang="en-GB" altLang="cs-CZ" sz="1600" b="1" i="0" dirty="0">
                <a:solidFill>
                  <a:srgbClr val="0000FF"/>
                </a:solidFill>
                <a:latin typeface="Arial" panose="020B0604020202020204" pitchFamily="34" charset="0"/>
              </a:endParaRPr>
            </a:p>
          </p:txBody>
        </p:sp>
        <p:sp>
          <p:nvSpPr>
            <p:cNvPr id="52254" name="Text Box 29">
              <a:extLst>
                <a:ext uri="{FF2B5EF4-FFF2-40B4-BE49-F238E27FC236}">
                  <a16:creationId xmlns:a16="http://schemas.microsoft.com/office/drawing/2014/main" id="{DDBCF985-D5E4-4977-AB87-C2A7B12CCF90}"/>
                </a:ext>
              </a:extLst>
            </p:cNvPr>
            <p:cNvSpPr txBox="1">
              <a:spLocks noChangeArrowheads="1"/>
            </p:cNvSpPr>
            <p:nvPr/>
          </p:nvSpPr>
          <p:spPr bwMode="auto">
            <a:xfrm>
              <a:off x="2976" y="1488"/>
              <a:ext cx="1488"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Atmosférická hmota a</a:t>
              </a:r>
              <a:r>
                <a:rPr kumimoji="0" lang="en-GB" altLang="cs-CZ" sz="1600" b="1" i="0" dirty="0">
                  <a:solidFill>
                    <a:srgbClr val="0000FF"/>
                  </a:solidFill>
                  <a:latin typeface="Arial" panose="020B0604020202020204" pitchFamily="34" charset="0"/>
                </a:rPr>
                <a:t> </a:t>
              </a:r>
              <a:r>
                <a:rPr kumimoji="0" lang="cs-CZ" altLang="cs-CZ" sz="1600" b="1" i="0" dirty="0">
                  <a:solidFill>
                    <a:srgbClr val="0000FF"/>
                  </a:solidFill>
                  <a:latin typeface="Arial" panose="020B0604020202020204" pitchFamily="34" charset="0"/>
                </a:rPr>
                <a:t>srážky</a:t>
              </a:r>
              <a:endParaRPr kumimoji="0" lang="en-GB" altLang="cs-CZ" sz="1600" b="1" i="0" dirty="0">
                <a:solidFill>
                  <a:srgbClr val="0000FF"/>
                </a:solidFill>
                <a:latin typeface="Arial" panose="020B0604020202020204" pitchFamily="34" charset="0"/>
              </a:endParaRPr>
            </a:p>
          </p:txBody>
        </p:sp>
        <p:sp>
          <p:nvSpPr>
            <p:cNvPr id="52255" name="Text Box 30">
              <a:extLst>
                <a:ext uri="{FF2B5EF4-FFF2-40B4-BE49-F238E27FC236}">
                  <a16:creationId xmlns:a16="http://schemas.microsoft.com/office/drawing/2014/main" id="{FAF164A6-6A8D-43A2-B10F-73B27099BE32}"/>
                </a:ext>
              </a:extLst>
            </p:cNvPr>
            <p:cNvSpPr txBox="1">
              <a:spLocks noChangeArrowheads="1"/>
            </p:cNvSpPr>
            <p:nvPr/>
          </p:nvSpPr>
          <p:spPr bwMode="auto">
            <a:xfrm>
              <a:off x="2832" y="2784"/>
              <a:ext cx="72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en-GB" altLang="cs-CZ" sz="1600" b="1" i="0" dirty="0">
                  <a:solidFill>
                    <a:srgbClr val="0000FF"/>
                  </a:solidFill>
                  <a:latin typeface="Arial" panose="020B0604020202020204" pitchFamily="34" charset="0"/>
                </a:rPr>
                <a:t>Plankton</a:t>
              </a:r>
            </a:p>
          </p:txBody>
        </p:sp>
        <p:sp>
          <p:nvSpPr>
            <p:cNvPr id="52256" name="Text Box 31">
              <a:extLst>
                <a:ext uri="{FF2B5EF4-FFF2-40B4-BE49-F238E27FC236}">
                  <a16:creationId xmlns:a16="http://schemas.microsoft.com/office/drawing/2014/main" id="{23859EF0-4CA4-4312-BC4C-A2631AE3ACFC}"/>
                </a:ext>
              </a:extLst>
            </p:cNvPr>
            <p:cNvSpPr txBox="1">
              <a:spLocks noChangeArrowheads="1"/>
            </p:cNvSpPr>
            <p:nvPr/>
          </p:nvSpPr>
          <p:spPr bwMode="auto">
            <a:xfrm>
              <a:off x="3408" y="2640"/>
              <a:ext cx="96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en-GB" altLang="cs-CZ" sz="1600" b="1" i="0" dirty="0">
                  <a:solidFill>
                    <a:srgbClr val="0000FF"/>
                  </a:solidFill>
                  <a:latin typeface="Arial" panose="020B0604020202020204" pitchFamily="34" charset="0"/>
                </a:rPr>
                <a:t>C re-cyclin</a:t>
              </a:r>
              <a:r>
                <a:rPr kumimoji="0" lang="cs-CZ" altLang="cs-CZ" sz="1600" b="1" i="0" dirty="0">
                  <a:solidFill>
                    <a:srgbClr val="0000FF"/>
                  </a:solidFill>
                  <a:latin typeface="Arial" panose="020B0604020202020204" pitchFamily="34" charset="0"/>
                </a:rPr>
                <a:t>g</a:t>
              </a:r>
              <a:endParaRPr kumimoji="0" lang="en-GB" altLang="cs-CZ" sz="1600" b="1" i="0" dirty="0">
                <a:solidFill>
                  <a:srgbClr val="0000FF"/>
                </a:solidFill>
                <a:latin typeface="Arial" panose="020B0604020202020204" pitchFamily="34" charset="0"/>
              </a:endParaRPr>
            </a:p>
          </p:txBody>
        </p:sp>
        <p:sp>
          <p:nvSpPr>
            <p:cNvPr id="52257" name="Text Box 32">
              <a:extLst>
                <a:ext uri="{FF2B5EF4-FFF2-40B4-BE49-F238E27FC236}">
                  <a16:creationId xmlns:a16="http://schemas.microsoft.com/office/drawing/2014/main" id="{BF43ECB4-4FEA-4847-AC37-E2BA2C8C0A6C}"/>
                </a:ext>
              </a:extLst>
            </p:cNvPr>
            <p:cNvSpPr txBox="1">
              <a:spLocks noChangeArrowheads="1"/>
            </p:cNvSpPr>
            <p:nvPr/>
          </p:nvSpPr>
          <p:spPr bwMode="auto">
            <a:xfrm>
              <a:off x="4176" y="2736"/>
              <a:ext cx="816"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Potravní řetězce</a:t>
              </a:r>
              <a:endParaRPr kumimoji="0" lang="en-GB" altLang="cs-CZ" sz="1600" b="1" i="0" dirty="0">
                <a:solidFill>
                  <a:srgbClr val="0000FF"/>
                </a:solidFill>
                <a:latin typeface="Arial" panose="020B0604020202020204" pitchFamily="34" charset="0"/>
              </a:endParaRPr>
            </a:p>
          </p:txBody>
        </p:sp>
        <p:sp>
          <p:nvSpPr>
            <p:cNvPr id="52258" name="Text Box 33">
              <a:extLst>
                <a:ext uri="{FF2B5EF4-FFF2-40B4-BE49-F238E27FC236}">
                  <a16:creationId xmlns:a16="http://schemas.microsoft.com/office/drawing/2014/main" id="{05E3D8C9-B9C2-4255-B114-EEB0344FAF89}"/>
                </a:ext>
              </a:extLst>
            </p:cNvPr>
            <p:cNvSpPr txBox="1">
              <a:spLocks noChangeArrowheads="1"/>
            </p:cNvSpPr>
            <p:nvPr/>
          </p:nvSpPr>
          <p:spPr bwMode="auto">
            <a:xfrm>
              <a:off x="4608" y="1680"/>
              <a:ext cx="720"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Mořský sprey</a:t>
              </a:r>
              <a:endParaRPr kumimoji="0" lang="en-GB" altLang="cs-CZ" sz="1600" b="1" i="0" dirty="0">
                <a:solidFill>
                  <a:srgbClr val="0000FF"/>
                </a:solidFill>
                <a:latin typeface="Arial" panose="020B0604020202020204" pitchFamily="34" charset="0"/>
              </a:endParaRPr>
            </a:p>
          </p:txBody>
        </p:sp>
        <p:sp>
          <p:nvSpPr>
            <p:cNvPr id="52259" name="Text Box 34">
              <a:extLst>
                <a:ext uri="{FF2B5EF4-FFF2-40B4-BE49-F238E27FC236}">
                  <a16:creationId xmlns:a16="http://schemas.microsoft.com/office/drawing/2014/main" id="{0A0161C7-259E-49F6-A5EA-262CAB485C67}"/>
                </a:ext>
              </a:extLst>
            </p:cNvPr>
            <p:cNvSpPr txBox="1">
              <a:spLocks noChangeArrowheads="1"/>
            </p:cNvSpPr>
            <p:nvPr/>
          </p:nvSpPr>
          <p:spPr bwMode="auto">
            <a:xfrm>
              <a:off x="3072" y="3456"/>
              <a:ext cx="192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Toky do hlubin spojené s C</a:t>
              </a:r>
              <a:endParaRPr kumimoji="0" lang="en-GB" altLang="cs-CZ" sz="1600" b="1" i="0" dirty="0">
                <a:solidFill>
                  <a:srgbClr val="0000FF"/>
                </a:solidFill>
                <a:latin typeface="Arial" panose="020B0604020202020204" pitchFamily="34" charset="0"/>
              </a:endParaRPr>
            </a:p>
          </p:txBody>
        </p:sp>
        <p:sp>
          <p:nvSpPr>
            <p:cNvPr id="52260" name="Text Box 35">
              <a:extLst>
                <a:ext uri="{FF2B5EF4-FFF2-40B4-BE49-F238E27FC236}">
                  <a16:creationId xmlns:a16="http://schemas.microsoft.com/office/drawing/2014/main" id="{EA65EFAD-6CA4-4CAD-A03C-315C31171ACE}"/>
                </a:ext>
              </a:extLst>
            </p:cNvPr>
            <p:cNvSpPr txBox="1">
              <a:spLocks noChangeArrowheads="1"/>
            </p:cNvSpPr>
            <p:nvPr/>
          </p:nvSpPr>
          <p:spPr bwMode="auto">
            <a:xfrm>
              <a:off x="1728" y="2496"/>
              <a:ext cx="1104" cy="2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Rozpuštěná fáze</a:t>
              </a:r>
              <a:endParaRPr kumimoji="0" lang="en-GB" altLang="cs-CZ" sz="1600" b="1" i="0" dirty="0">
                <a:solidFill>
                  <a:srgbClr val="0000FF"/>
                </a:solidFill>
                <a:latin typeface="Arial" panose="020B0604020202020204" pitchFamily="34" charset="0"/>
              </a:endParaRPr>
            </a:p>
          </p:txBody>
        </p:sp>
      </p:grpSp>
      <p:sp>
        <p:nvSpPr>
          <p:cNvPr id="52229" name="Text Box 36">
            <a:extLst>
              <a:ext uri="{FF2B5EF4-FFF2-40B4-BE49-F238E27FC236}">
                <a16:creationId xmlns:a16="http://schemas.microsoft.com/office/drawing/2014/main" id="{1D925FD3-D14E-496B-8F81-4101511ECF59}"/>
              </a:ext>
            </a:extLst>
          </p:cNvPr>
          <p:cNvSpPr txBox="1">
            <a:spLocks noChangeArrowheads="1"/>
          </p:cNvSpPr>
          <p:nvPr/>
        </p:nvSpPr>
        <p:spPr bwMode="auto">
          <a:xfrm>
            <a:off x="8558214" y="5876925"/>
            <a:ext cx="2109787" cy="274638"/>
          </a:xfrm>
          <a:prstGeom prst="rect">
            <a:avLst/>
          </a:prstGeom>
          <a:solidFill>
            <a:schemeClr val="bg1"/>
          </a:solidFill>
          <a:ln>
            <a:noFill/>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eaLnBrk="1" hangingPunct="1">
              <a:spcBef>
                <a:spcPct val="50000"/>
              </a:spcBef>
            </a:pPr>
            <a:r>
              <a:rPr kumimoji="0" lang="cs-CZ" altLang="cs-CZ" sz="1200" b="1" i="0">
                <a:solidFill>
                  <a:srgbClr val="FF0000"/>
                </a:solidFill>
              </a:rPr>
              <a:t>K. C. Jones</a:t>
            </a:r>
          </a:p>
        </p:txBody>
      </p:sp>
    </p:spTree>
    <p:extLst>
      <p:ext uri="{BB962C8B-B14F-4D97-AF65-F5344CB8AC3E}">
        <p14:creationId xmlns:p14="http://schemas.microsoft.com/office/powerpoint/2010/main" val="123087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96689F3-5982-4A87-909C-E90CAA8567BB}"/>
              </a:ext>
            </a:extLst>
          </p:cNvPr>
          <p:cNvSpPr>
            <a:spLocks noChangeArrowheads="1"/>
          </p:cNvSpPr>
          <p:nvPr/>
        </p:nvSpPr>
        <p:spPr bwMode="auto">
          <a:xfrm>
            <a:off x="2208213" y="260351"/>
            <a:ext cx="7772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rgbClr val="0000DC"/>
                </a:solidFill>
                <a:latin typeface="Arial" panose="020B0604020202020204" pitchFamily="34" charset="0"/>
                <a:cs typeface="Times New Roman" panose="02020603050405020304" pitchFamily="18" charset="0"/>
              </a:rPr>
              <a:t>Geochemický 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37891" name="Picture 3">
            <a:extLst>
              <a:ext uri="{FF2B5EF4-FFF2-40B4-BE49-F238E27FC236}">
                <a16:creationId xmlns:a16="http://schemas.microsoft.com/office/drawing/2014/main" id="{144A8F39-6A44-448B-BEA8-D4ED7A95477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642350" cy="45593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000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B906F6B-B58E-4E82-89E3-5FFC0C099DC0}"/>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eaLnBrk="1" hangingPunct="1"/>
            <a:r>
              <a:rPr lang="cs-CZ" altLang="cs-CZ" dirty="0"/>
              <a:t>Geosféry a horninový cyklus</a:t>
            </a:r>
            <a:endParaRPr lang="en-US" altLang="cs-CZ" dirty="0"/>
          </a:p>
        </p:txBody>
      </p:sp>
      <p:sp>
        <p:nvSpPr>
          <p:cNvPr id="54275" name="Rectangle 3">
            <a:extLst>
              <a:ext uri="{FF2B5EF4-FFF2-40B4-BE49-F238E27FC236}">
                <a16:creationId xmlns:a16="http://schemas.microsoft.com/office/drawing/2014/main" id="{4FE81993-1EAA-469F-89D1-D971086AC6C3}"/>
              </a:ext>
            </a:extLst>
          </p:cNvPr>
          <p:cNvSpPr>
            <a:spLocks noGrp="1" noChangeArrowheads="1"/>
          </p:cNvSpPr>
          <p:nvPr>
            <p:ph sz="half" idx="1"/>
          </p:nvPr>
        </p:nvSpPr>
        <p:spPr bwMode="auto">
          <a:xfrm>
            <a:off x="609600" y="1600201"/>
            <a:ext cx="53848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marL="627063" indent="-538163" eaLnBrk="1" hangingPunct="1">
              <a:spcAft>
                <a:spcPts val="600"/>
              </a:spcAft>
              <a:buClr>
                <a:srgbClr val="0000FF"/>
              </a:buClr>
              <a:buSzPct val="75000"/>
              <a:buFont typeface="Wingdings" panose="05000000000000000000" pitchFamily="2" charset="2"/>
              <a:buChar char="Ä"/>
            </a:pPr>
            <a:r>
              <a:rPr lang="cs-CZ" altLang="cs-CZ" b="1" dirty="0"/>
              <a:t>Geosféry</a:t>
            </a:r>
            <a:endParaRPr lang="en-US" altLang="cs-CZ" b="1" dirty="0"/>
          </a:p>
          <a:p>
            <a:pPr marL="627063" indent="-538163" eaLnBrk="1" hangingPunct="1">
              <a:spcAft>
                <a:spcPts val="600"/>
              </a:spcAft>
              <a:buClr>
                <a:srgbClr val="0000FF"/>
              </a:buClr>
              <a:buSzPct val="75000"/>
              <a:buFont typeface="Wingdings" panose="05000000000000000000" pitchFamily="2" charset="2"/>
              <a:buChar char="Ä"/>
            </a:pPr>
            <a:r>
              <a:rPr lang="cs-CZ" altLang="cs-CZ" b="1" dirty="0"/>
              <a:t>Zvětrávání a půdy</a:t>
            </a:r>
          </a:p>
          <a:p>
            <a:pPr marL="627063" indent="-538163" eaLnBrk="1" hangingPunct="1">
              <a:spcAft>
                <a:spcPts val="600"/>
              </a:spcAft>
              <a:buClr>
                <a:srgbClr val="0000FF"/>
              </a:buClr>
              <a:buSzPct val="75000"/>
              <a:buFont typeface="Wingdings" panose="05000000000000000000" pitchFamily="2" charset="2"/>
              <a:buChar char="Ä"/>
            </a:pPr>
            <a:r>
              <a:rPr lang="cs-CZ" altLang="cs-CZ" b="1" dirty="0"/>
              <a:t>Ztráta půdy</a:t>
            </a:r>
          </a:p>
        </p:txBody>
      </p:sp>
      <p:pic>
        <p:nvPicPr>
          <p:cNvPr id="54276" name="Picture 4">
            <a:extLst>
              <a:ext uri="{FF2B5EF4-FFF2-40B4-BE49-F238E27FC236}">
                <a16:creationId xmlns:a16="http://schemas.microsoft.com/office/drawing/2014/main" id="{85C5624A-6B8D-4AC9-A279-C67D8A369F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2278" y="1600201"/>
            <a:ext cx="4435444"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455312807"/>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53F9444-711C-4663-BFB9-5DCDF89EF4E7}"/>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eaLnBrk="1" hangingPunct="1"/>
            <a:r>
              <a:rPr lang="cs-CZ" altLang="cs-CZ"/>
              <a:t>Geosféry a horninový cyklus</a:t>
            </a:r>
            <a:endParaRPr lang="en-US" altLang="cs-CZ"/>
          </a:p>
        </p:txBody>
      </p:sp>
      <p:pic>
        <p:nvPicPr>
          <p:cNvPr id="56324" name="Picture 4">
            <a:extLst>
              <a:ext uri="{FF2B5EF4-FFF2-40B4-BE49-F238E27FC236}">
                <a16:creationId xmlns:a16="http://schemas.microsoft.com/office/drawing/2014/main" id="{25143A87-171A-4664-BBD3-4039E81DFC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814220"/>
            <a:ext cx="5384800" cy="4097924"/>
          </a:xfrm>
          <a:prstGeom prst="rect">
            <a:avLst/>
          </a:prstGeom>
          <a:solidFill>
            <a:srgbClr val="FFFFFF"/>
          </a:solidFill>
          <a:ln w="9525">
            <a:solidFill>
              <a:srgbClr val="FF0000"/>
            </a:solidFill>
            <a:miter lim="800000"/>
            <a:headEnd/>
            <a:tailEnd/>
          </a:ln>
        </p:spPr>
      </p:pic>
      <p:pic>
        <p:nvPicPr>
          <p:cNvPr id="56323" name="Picture 3">
            <a:extLst>
              <a:ext uri="{FF2B5EF4-FFF2-40B4-BE49-F238E27FC236}">
                <a16:creationId xmlns:a16="http://schemas.microsoft.com/office/drawing/2014/main" id="{CF08D409-24D3-44AF-B65D-5B4E1BBC77D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7600" y="2084716"/>
            <a:ext cx="5384800" cy="3556932"/>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18830406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4372868-F2E8-4E3A-B43A-13FB686AA13E}"/>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eaLnBrk="1" hangingPunct="1"/>
            <a:r>
              <a:rPr lang="cs-CZ" altLang="cs-CZ"/>
              <a:t>Geosféry a horninový cyklus</a:t>
            </a:r>
            <a:endParaRPr lang="en-US" altLang="cs-CZ"/>
          </a:p>
        </p:txBody>
      </p:sp>
      <p:pic>
        <p:nvPicPr>
          <p:cNvPr id="58371" name="Picture 3" descr="Diagram&#10;&#10;Description automatically generated">
            <a:extLst>
              <a:ext uri="{FF2B5EF4-FFF2-40B4-BE49-F238E27FC236}">
                <a16:creationId xmlns:a16="http://schemas.microsoft.com/office/drawing/2014/main" id="{2162F384-2B44-4300-BCE4-87CF05CF8D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682340"/>
            <a:ext cx="10972800" cy="4361684"/>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4954260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a:extLst>
              <a:ext uri="{FF2B5EF4-FFF2-40B4-BE49-F238E27FC236}">
                <a16:creationId xmlns:a16="http://schemas.microsoft.com/office/drawing/2014/main" id="{3F1352D5-B828-4290-BD7D-77C0E7800B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0112" y="1695074"/>
            <a:ext cx="4216462" cy="38967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 name="Slide Number Placeholder 3">
            <a:extLst>
              <a:ext uri="{FF2B5EF4-FFF2-40B4-BE49-F238E27FC236}">
                <a16:creationId xmlns:a16="http://schemas.microsoft.com/office/drawing/2014/main" id="{CB8F0A22-6CBB-4548-811B-F730F635EE17}"/>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27</a:t>
            </a:fld>
            <a:endParaRPr lang="cs-CZ" altLang="cs-CZ"/>
          </a:p>
        </p:txBody>
      </p:sp>
      <p:sp>
        <p:nvSpPr>
          <p:cNvPr id="60421" name="Text Box 5">
            <a:extLst>
              <a:ext uri="{FF2B5EF4-FFF2-40B4-BE49-F238E27FC236}">
                <a16:creationId xmlns:a16="http://schemas.microsoft.com/office/drawing/2014/main" id="{BB0B6CED-8185-4CDD-95F2-E8048A0FCFFA}"/>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2200" b="1" i="0" dirty="0">
                <a:solidFill>
                  <a:schemeClr val="tx2"/>
                </a:solidFill>
                <a:latin typeface="+mj-lt"/>
                <a:ea typeface="+mj-ea"/>
                <a:cs typeface="+mj-cs"/>
              </a:rPr>
              <a:t>Zvětrávání</a:t>
            </a:r>
            <a:endParaRPr lang="en-GB" altLang="cs-CZ" sz="2200" b="1" i="0" dirty="0">
              <a:solidFill>
                <a:schemeClr val="tx2"/>
              </a:solidFill>
              <a:latin typeface="+mj-lt"/>
              <a:ea typeface="+mj-ea"/>
              <a:cs typeface="+mj-cs"/>
            </a:endParaRPr>
          </a:p>
        </p:txBody>
      </p:sp>
      <p:sp>
        <p:nvSpPr>
          <p:cNvPr id="60418" name="Rectangle 2">
            <a:extLst>
              <a:ext uri="{FF2B5EF4-FFF2-40B4-BE49-F238E27FC236}">
                <a16:creationId xmlns:a16="http://schemas.microsoft.com/office/drawing/2014/main" id="{C5CF6626-A222-4EE1-89E6-C4F34A43A928}"/>
              </a:ext>
            </a:extLst>
          </p:cNvPr>
          <p:cNvSpPr>
            <a:spLocks noChangeArrowheads="1"/>
          </p:cNvSpPr>
          <p:nvPr/>
        </p:nvSpPr>
        <p:spPr bwMode="auto">
          <a:xfrm>
            <a:off x="720725" y="5599670"/>
            <a:ext cx="5218412" cy="21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0" indent="0">
              <a:lnSpc>
                <a:spcPts val="1100"/>
              </a:lnSpc>
              <a:spcBef>
                <a:spcPts val="0"/>
              </a:spcBef>
              <a:spcAft>
                <a:spcPts val="600"/>
              </a:spcAft>
              <a:buClr>
                <a:schemeClr val="tx2"/>
              </a:buClr>
              <a:buSzPct val="100000"/>
            </a:pPr>
            <a:r>
              <a:rPr lang="en-GB" altLang="cs-CZ" sz="600" b="0" i="0">
                <a:latin typeface="+mn-lt"/>
                <a:ea typeface="+mn-ea"/>
                <a:cs typeface="+mn-cs"/>
              </a:rPr>
              <a:t>Chemická a fyzikální degradace hornin na relativně jemné částice (půdy a sedimenty) a rozpuštěné látky, klíčový prvek exogenního geochemického cyklu  </a:t>
            </a:r>
          </a:p>
        </p:txBody>
      </p:sp>
      <p:sp>
        <p:nvSpPr>
          <p:cNvPr id="60419" name="Rectangle 3">
            <a:extLst>
              <a:ext uri="{FF2B5EF4-FFF2-40B4-BE49-F238E27FC236}">
                <a16:creationId xmlns:a16="http://schemas.microsoft.com/office/drawing/2014/main" id="{2A95F8B5-BA8F-4551-94EE-82C6C3481218}"/>
              </a:ext>
            </a:extLst>
          </p:cNvPr>
          <p:cNvSpPr>
            <a:spLocks noGrp="1" noChangeArrowheads="1"/>
          </p:cNvSpPr>
          <p:nvPr>
            <p:ph idx="28"/>
          </p:nvPr>
        </p:nvSpPr>
        <p:spPr bwMode="auto">
          <a:xfrm>
            <a:off x="6251280" y="1667024"/>
            <a:ext cx="5219998" cy="4140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numCol="1" rtlCol="0" anchorCtr="0" compatLnSpc="1">
            <a:prstTxWarp prst="textNoShape">
              <a:avLst/>
            </a:prstTxWarp>
            <a:normAutofit/>
          </a:bodyPr>
          <a:lstStyle/>
          <a:p>
            <a:pPr marL="627063" indent="-538163">
              <a:spcAft>
                <a:spcPts val="600"/>
              </a:spcAft>
              <a:buClr>
                <a:srgbClr val="0000FF"/>
              </a:buClr>
              <a:buSzPct val="75000"/>
              <a:buFont typeface="Wingdings" panose="05000000000000000000" pitchFamily="2" charset="2"/>
              <a:buChar char="Ä"/>
            </a:pPr>
            <a:r>
              <a:rPr lang="en-GB" altLang="cs-CZ"/>
              <a:t>salinita oceánů </a:t>
            </a:r>
          </a:p>
          <a:p>
            <a:pPr marL="627063" indent="-538163">
              <a:spcAft>
                <a:spcPts val="600"/>
              </a:spcAft>
              <a:buClr>
                <a:srgbClr val="0000FF"/>
              </a:buClr>
              <a:buSzPct val="75000"/>
              <a:buFont typeface="Wingdings" panose="05000000000000000000" pitchFamily="2" charset="2"/>
              <a:buChar char="Ä"/>
            </a:pPr>
            <a:r>
              <a:rPr lang="en-GB" altLang="cs-CZ"/>
              <a:t>výživa pro biotu </a:t>
            </a:r>
          </a:p>
          <a:p>
            <a:pPr marL="627063" indent="-538163">
              <a:spcAft>
                <a:spcPts val="600"/>
              </a:spcAft>
              <a:buClr>
                <a:srgbClr val="0000FF"/>
              </a:buClr>
              <a:buSzPct val="75000"/>
              <a:buFont typeface="Wingdings" panose="05000000000000000000" pitchFamily="2" charset="2"/>
              <a:buChar char="Ä"/>
            </a:pPr>
            <a:r>
              <a:rPr lang="en-GB" altLang="cs-CZ"/>
              <a:t>rudy </a:t>
            </a:r>
          </a:p>
          <a:p>
            <a:pPr marL="627063" indent="-538163">
              <a:spcAft>
                <a:spcPts val="600"/>
              </a:spcAft>
              <a:buClr>
                <a:srgbClr val="0000FF"/>
              </a:buClr>
              <a:buSzPct val="75000"/>
              <a:buFont typeface="Wingdings" panose="05000000000000000000" pitchFamily="2" charset="2"/>
              <a:buChar char="Ä"/>
            </a:pPr>
            <a:r>
              <a:rPr lang="en-GB" altLang="cs-CZ"/>
              <a:t>transformace povrchu </a:t>
            </a:r>
          </a:p>
          <a:p>
            <a:pPr marL="627063" indent="-538163">
              <a:spcAft>
                <a:spcPts val="600"/>
              </a:spcAft>
              <a:buClr>
                <a:srgbClr val="0000FF"/>
              </a:buClr>
              <a:buSzPct val="75000"/>
              <a:buFont typeface="Wingdings" panose="05000000000000000000" pitchFamily="2" charset="2"/>
              <a:buChar char="Ä"/>
            </a:pPr>
            <a:r>
              <a:rPr lang="en-GB" altLang="cs-CZ"/>
              <a:t>spotřeba H</a:t>
            </a:r>
            <a:r>
              <a:rPr lang="en-GB" altLang="cs-CZ" baseline="30000"/>
              <a:t>+</a:t>
            </a:r>
            <a:r>
              <a:rPr lang="en-GB" altLang="cs-CZ"/>
              <a:t> </a:t>
            </a:r>
          </a:p>
          <a:p>
            <a:pPr marL="627063" indent="-538163">
              <a:spcAft>
                <a:spcPts val="600"/>
              </a:spcAft>
              <a:buClr>
                <a:srgbClr val="0000FF"/>
              </a:buClr>
              <a:buSzPct val="75000"/>
              <a:buFont typeface="Wingdings" panose="05000000000000000000" pitchFamily="2" charset="2"/>
              <a:buChar char="Ä"/>
            </a:pPr>
            <a:r>
              <a:rPr lang="en-GB" altLang="cs-CZ"/>
              <a:t>spotřeba CO</a:t>
            </a:r>
            <a:r>
              <a:rPr lang="en-GB" altLang="cs-CZ" baseline="-30000"/>
              <a:t>2</a:t>
            </a:r>
            <a:r>
              <a:rPr lang="en-GB" altLang="cs-CZ"/>
              <a:t> </a:t>
            </a:r>
          </a:p>
        </p:txBody>
      </p:sp>
    </p:spTree>
    <p:extLst>
      <p:ext uri="{BB962C8B-B14F-4D97-AF65-F5344CB8AC3E}">
        <p14:creationId xmlns:p14="http://schemas.microsoft.com/office/powerpoint/2010/main" val="34606612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86003F8-7550-4FA5-9697-ECB9E8FC15CA}"/>
              </a:ext>
            </a:extLst>
          </p:cNvPr>
          <p:cNvSpPr>
            <a:spLocks noChangeArrowheads="1"/>
          </p:cNvSpPr>
          <p:nvPr/>
        </p:nvSpPr>
        <p:spPr bwMode="auto">
          <a:xfrm>
            <a:off x="1631950" y="1196975"/>
            <a:ext cx="8883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20000"/>
              </a:spcBef>
            </a:pPr>
            <a:r>
              <a:rPr lang="en-US" altLang="cs-CZ" sz="2000" b="1" i="0" dirty="0">
                <a:solidFill>
                  <a:srgbClr val="0000FF"/>
                </a:solidFill>
                <a:latin typeface="Arial" panose="020B0604020202020204" pitchFamily="34" charset="0"/>
                <a:cs typeface="Times New Roman" panose="02020603050405020304" pitchFamily="18" charset="0"/>
              </a:rPr>
              <a:t>CaAl</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30000" dirty="0">
                <a:solidFill>
                  <a:srgbClr val="0000FF"/>
                </a:solidFill>
                <a:latin typeface="Arial" panose="020B0604020202020204" pitchFamily="34" charset="0"/>
                <a:cs typeface="Times New Roman" panose="02020603050405020304" pitchFamily="18" charset="0"/>
              </a:rPr>
              <a:t>8</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CO</a:t>
            </a:r>
            <a:r>
              <a:rPr lang="en-US" altLang="cs-CZ" sz="2000" b="1" i="0" baseline="-30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CaCO</a:t>
            </a:r>
            <a:r>
              <a:rPr lang="en-US" altLang="cs-CZ" sz="2000" b="1" i="0" baseline="-30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 Al</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30000" dirty="0">
                <a:solidFill>
                  <a:srgbClr val="0000FF"/>
                </a:solidFill>
                <a:latin typeface="Arial" panose="020B0604020202020204" pitchFamily="34" charset="0"/>
                <a:cs typeface="Times New Roman" panose="02020603050405020304" pitchFamily="18" charset="0"/>
              </a:rPr>
              <a:t>5</a:t>
            </a:r>
            <a:r>
              <a:rPr lang="en-US" altLang="cs-CZ" sz="2000" b="1" i="0" dirty="0">
                <a:solidFill>
                  <a:srgbClr val="0000FF"/>
                </a:solidFill>
                <a:latin typeface="Arial" panose="020B0604020202020204" pitchFamily="34" charset="0"/>
                <a:cs typeface="Times New Roman" panose="02020603050405020304" pitchFamily="18" charset="0"/>
              </a:rPr>
              <a:t>(OH)</a:t>
            </a:r>
            <a:r>
              <a:rPr lang="en-US" altLang="cs-CZ" sz="2000" b="1" i="0" baseline="-30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Arial" panose="020B0604020202020204" pitchFamily="34" charset="0"/>
              </a:rPr>
              <a:t>2 NaAlSi</a:t>
            </a:r>
            <a:r>
              <a:rPr lang="en-US" altLang="cs-CZ" sz="2000" b="1" i="0" baseline="-30000" dirty="0">
                <a:solidFill>
                  <a:srgbClr val="0000FF"/>
                </a:solidFill>
                <a:latin typeface="Arial" panose="020B0604020202020204" pitchFamily="34" charset="0"/>
                <a:cs typeface="Arial" panose="020B0604020202020204" pitchFamily="34" charset="0"/>
              </a:rPr>
              <a:t>3</a:t>
            </a:r>
            <a:r>
              <a:rPr lang="en-US" altLang="cs-CZ" sz="2000" b="1" i="0" dirty="0">
                <a:solidFill>
                  <a:srgbClr val="0000FF"/>
                </a:solidFill>
                <a:latin typeface="Arial" panose="020B0604020202020204" pitchFamily="34" charset="0"/>
                <a:cs typeface="Arial" panose="020B0604020202020204" pitchFamily="34" charset="0"/>
              </a:rPr>
              <a:t>O</a:t>
            </a:r>
            <a:r>
              <a:rPr lang="en-US" altLang="cs-CZ" sz="2000" b="1" i="0" baseline="-30000" dirty="0">
                <a:solidFill>
                  <a:srgbClr val="0000FF"/>
                </a:solidFill>
                <a:latin typeface="Arial" panose="020B0604020202020204" pitchFamily="34" charset="0"/>
                <a:cs typeface="Arial" panose="020B0604020202020204" pitchFamily="34" charset="0"/>
              </a:rPr>
              <a:t>8</a:t>
            </a:r>
            <a:r>
              <a:rPr lang="en-US" altLang="cs-CZ" sz="2000" b="1" i="0" dirty="0">
                <a:solidFill>
                  <a:srgbClr val="0000FF"/>
                </a:solidFill>
                <a:latin typeface="Arial" panose="020B0604020202020204" pitchFamily="34" charset="0"/>
                <a:cs typeface="Arial" panose="020B0604020202020204" pitchFamily="34" charset="0"/>
              </a:rPr>
              <a:t> + 11 H</a:t>
            </a:r>
            <a:r>
              <a:rPr lang="en-US" altLang="cs-CZ" sz="2000" b="1" i="0" baseline="-30000" dirty="0">
                <a:solidFill>
                  <a:srgbClr val="0000FF"/>
                </a:solidFill>
                <a:latin typeface="Arial" panose="020B0604020202020204" pitchFamily="34" charset="0"/>
                <a:cs typeface="Arial" panose="020B0604020202020204" pitchFamily="34" charset="0"/>
              </a:rPr>
              <a:t>2</a:t>
            </a:r>
            <a:r>
              <a:rPr lang="en-US" altLang="cs-CZ" sz="2000" b="1" i="0" dirty="0">
                <a:solidFill>
                  <a:srgbClr val="0000FF"/>
                </a:solidFill>
                <a:latin typeface="Arial" panose="020B0604020202020204" pitchFamily="34" charset="0"/>
                <a:cs typeface="Arial" panose="020B0604020202020204" pitchFamily="34"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Arial" panose="020B0604020202020204" pitchFamily="34" charset="0"/>
              </a:rPr>
              <a:t>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Arial" panose="020B0604020202020204" pitchFamily="34" charset="0"/>
              </a:rPr>
              <a:t>Na</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Arial" panose="020B0604020202020204" pitchFamily="34" charset="0"/>
              </a:rPr>
              <a:t> + 2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Arial" panose="020B0604020202020204" pitchFamily="34" charset="0"/>
              </a:rPr>
              <a:t>OH</a:t>
            </a:r>
            <a:r>
              <a:rPr lang="en-US" altLang="cs-CZ" sz="2000" b="1" i="0" baseline="30000" dirty="0">
                <a:solidFill>
                  <a:srgbClr val="0000FF"/>
                </a:solidFill>
                <a:latin typeface="Arial" panose="020B0604020202020204" pitchFamily="34" charset="0"/>
                <a:cs typeface="Arial" panose="020B0604020202020204" pitchFamily="34" charset="0"/>
              </a:rPr>
              <a:t>–</a:t>
            </a:r>
            <a:r>
              <a:rPr lang="cs-CZ" altLang="cs-CZ" sz="2000" b="1" i="0" baseline="3000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Arial" panose="020B0604020202020204" pitchFamily="34" charset="0"/>
              </a:rPr>
              <a:t>+ Al</a:t>
            </a:r>
            <a:r>
              <a:rPr lang="en-US" altLang="cs-CZ" sz="2000" b="1" i="0" baseline="-30000" dirty="0">
                <a:solidFill>
                  <a:srgbClr val="0000FF"/>
                </a:solidFill>
                <a:latin typeface="Arial" panose="020B0604020202020204" pitchFamily="34" charset="0"/>
                <a:cs typeface="Arial" panose="020B0604020202020204" pitchFamily="34" charset="0"/>
              </a:rPr>
              <a:t>2</a:t>
            </a:r>
            <a:r>
              <a:rPr lang="en-US" altLang="cs-CZ" sz="2000" b="1" i="0" dirty="0">
                <a:solidFill>
                  <a:srgbClr val="0000FF"/>
                </a:solidFill>
                <a:latin typeface="Arial" panose="020B0604020202020204" pitchFamily="34" charset="0"/>
                <a:cs typeface="Arial" panose="020B0604020202020204" pitchFamily="34" charset="0"/>
              </a:rPr>
              <a:t>Si</a:t>
            </a:r>
            <a:r>
              <a:rPr lang="en-US" altLang="cs-CZ" sz="2000" b="1" i="0" baseline="-30000" dirty="0">
                <a:solidFill>
                  <a:srgbClr val="0000FF"/>
                </a:solidFill>
                <a:latin typeface="Arial" panose="020B0604020202020204" pitchFamily="34" charset="0"/>
                <a:cs typeface="Arial" panose="020B0604020202020204" pitchFamily="34" charset="0"/>
              </a:rPr>
              <a:t>2</a:t>
            </a:r>
            <a:r>
              <a:rPr lang="en-US" altLang="cs-CZ" sz="2000" b="1" i="0" dirty="0">
                <a:solidFill>
                  <a:srgbClr val="0000FF"/>
                </a:solidFill>
                <a:latin typeface="Arial" panose="020B0604020202020204" pitchFamily="34" charset="0"/>
                <a:cs typeface="Arial" panose="020B0604020202020204" pitchFamily="34" charset="0"/>
              </a:rPr>
              <a:t>O</a:t>
            </a:r>
            <a:r>
              <a:rPr lang="en-US" altLang="cs-CZ" sz="2000" b="1" i="0" baseline="-30000" dirty="0">
                <a:solidFill>
                  <a:srgbClr val="0000FF"/>
                </a:solidFill>
                <a:latin typeface="Arial" panose="020B0604020202020204" pitchFamily="34" charset="0"/>
                <a:cs typeface="Arial" panose="020B0604020202020204" pitchFamily="34" charset="0"/>
              </a:rPr>
              <a:t>5</a:t>
            </a:r>
            <a:r>
              <a:rPr lang="en-US" altLang="cs-CZ" sz="2000" b="1" i="0" dirty="0">
                <a:solidFill>
                  <a:srgbClr val="0000FF"/>
                </a:solidFill>
                <a:latin typeface="Arial" panose="020B0604020202020204" pitchFamily="34" charset="0"/>
                <a:cs typeface="Arial" panose="020B0604020202020204" pitchFamily="34" charset="0"/>
              </a:rPr>
              <a:t>(OH)</a:t>
            </a:r>
            <a:r>
              <a:rPr lang="en-US" altLang="cs-CZ" sz="2000" b="1" i="0" baseline="-30000" dirty="0">
                <a:solidFill>
                  <a:srgbClr val="0000FF"/>
                </a:solidFill>
                <a:latin typeface="Arial" panose="020B0604020202020204" pitchFamily="34" charset="0"/>
                <a:cs typeface="Arial" panose="020B0604020202020204" pitchFamily="34" charset="0"/>
              </a:rPr>
              <a:t>4</a:t>
            </a:r>
            <a:r>
              <a:rPr lang="en-US" altLang="cs-CZ" sz="2000" b="1" i="0" dirty="0">
                <a:solidFill>
                  <a:srgbClr val="0000FF"/>
                </a:solidFill>
                <a:latin typeface="Arial" panose="020B0604020202020204" pitchFamily="34" charset="0"/>
                <a:cs typeface="Arial" panose="020B0604020202020204" pitchFamily="34" charset="0"/>
              </a:rPr>
              <a:t> + H</a:t>
            </a:r>
            <a:r>
              <a:rPr lang="en-US" altLang="cs-CZ" sz="2000" b="1" i="0" baseline="-30000" dirty="0">
                <a:solidFill>
                  <a:srgbClr val="0000FF"/>
                </a:solidFill>
                <a:latin typeface="Arial" panose="020B0604020202020204" pitchFamily="34" charset="0"/>
                <a:cs typeface="Arial" panose="020B0604020202020204" pitchFamily="34" charset="0"/>
              </a:rPr>
              <a:t>4</a:t>
            </a:r>
            <a:r>
              <a:rPr lang="en-US" altLang="cs-CZ" sz="2000" b="1" i="0" dirty="0">
                <a:solidFill>
                  <a:srgbClr val="0000FF"/>
                </a:solidFill>
                <a:latin typeface="Arial" panose="020B0604020202020204" pitchFamily="34" charset="0"/>
                <a:cs typeface="Arial" panose="020B0604020202020204" pitchFamily="34" charset="0"/>
              </a:rPr>
              <a:t>SiO</a:t>
            </a:r>
            <a:r>
              <a:rPr lang="en-US" altLang="cs-CZ" sz="2000" b="1" i="0" baseline="-30000" dirty="0">
                <a:solidFill>
                  <a:srgbClr val="0000FF"/>
                </a:solidFill>
                <a:latin typeface="Arial" panose="020B0604020202020204" pitchFamily="34" charset="0"/>
                <a:cs typeface="Arial" panose="020B0604020202020204" pitchFamily="34" charset="0"/>
              </a:rPr>
              <a:t>4</a:t>
            </a:r>
            <a:br>
              <a:rPr lang="cs-CZ" altLang="cs-CZ" sz="2000" b="1" i="0" baseline="-30000" dirty="0">
                <a:solidFill>
                  <a:srgbClr val="0000FF"/>
                </a:solidFill>
                <a:latin typeface="Arial" panose="020B0604020202020204" pitchFamily="34" charset="0"/>
              </a:rPr>
            </a:br>
            <a:br>
              <a:rPr lang="cs-CZ" altLang="cs-CZ" sz="2000" b="1" i="0" baseline="-3000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3</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NaAlSi</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25000" dirty="0">
                <a:solidFill>
                  <a:srgbClr val="0000FF"/>
                </a:solidFill>
                <a:latin typeface="Arial" panose="020B0604020202020204" pitchFamily="34" charset="0"/>
                <a:cs typeface="Times New Roman" panose="02020603050405020304" pitchFamily="18" charset="0"/>
              </a:rPr>
              <a:t>8</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+ 7</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3</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Na</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Times New Roman" panose="02020603050405020304" pitchFamily="18" charset="0"/>
              </a:rPr>
              <a:t> </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3</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Al(OH)</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 HCO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3</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NaAlSi</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25000" dirty="0">
                <a:solidFill>
                  <a:srgbClr val="0000FF"/>
                </a:solidFill>
                <a:latin typeface="Arial" panose="020B0604020202020204" pitchFamily="34" charset="0"/>
                <a:cs typeface="Times New Roman" panose="02020603050405020304" pitchFamily="18" charset="0"/>
              </a:rPr>
              <a:t>8</a:t>
            </a:r>
            <a:r>
              <a:rPr lang="en-US" altLang="cs-CZ" sz="2000" b="1" i="0" dirty="0">
                <a:solidFill>
                  <a:srgbClr val="0000FF"/>
                </a:solidFill>
                <a:latin typeface="Arial" panose="020B0604020202020204" pitchFamily="34" charset="0"/>
                <a:cs typeface="Times New Roman" panose="02020603050405020304" pitchFamily="18" charset="0"/>
              </a:rPr>
              <a:t> +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+ 4</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Na</a:t>
            </a:r>
            <a:r>
              <a:rPr lang="cs-CZ" altLang="cs-CZ" sz="2000" b="1" i="0" baseline="-25000" dirty="0">
                <a:solidFill>
                  <a:srgbClr val="0000FF"/>
                </a:solidFill>
                <a:latin typeface="Arial" panose="020B0604020202020204" pitchFamily="34" charset="0"/>
              </a:rPr>
              <a:t>0</a:t>
            </a:r>
            <a:r>
              <a:rPr lang="en-US" altLang="cs-CZ" sz="2000" b="1" i="0" baseline="-25000" dirty="0">
                <a:solidFill>
                  <a:srgbClr val="0000FF"/>
                </a:solidFill>
                <a:latin typeface="Arial" panose="020B0604020202020204" pitchFamily="34" charset="0"/>
                <a:cs typeface="Times New Roman" panose="02020603050405020304" pitchFamily="18" charset="0"/>
              </a:rPr>
              <a:t>,5</a:t>
            </a:r>
            <a:r>
              <a:rPr lang="en-US" altLang="cs-CZ" sz="2000" b="1" i="0" dirty="0">
                <a:solidFill>
                  <a:srgbClr val="0000FF"/>
                </a:solidFill>
                <a:latin typeface="Arial" panose="020B0604020202020204" pitchFamily="34" charset="0"/>
                <a:cs typeface="Times New Roman" panose="02020603050405020304" pitchFamily="18" charset="0"/>
              </a:rPr>
              <a:t>Al</a:t>
            </a:r>
            <a:r>
              <a:rPr lang="en-US" altLang="cs-CZ" sz="2000" b="1" i="0" baseline="-25000" dirty="0">
                <a:solidFill>
                  <a:srgbClr val="0000FF"/>
                </a:solidFill>
                <a:latin typeface="Arial" panose="020B0604020202020204" pitchFamily="34" charset="0"/>
                <a:cs typeface="Times New Roman" panose="02020603050405020304" pitchFamily="18" charset="0"/>
              </a:rPr>
              <a:t>1,5</a:t>
            </a: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0,5</a:t>
            </a:r>
            <a:r>
              <a:rPr lang="en-US" altLang="cs-CZ" sz="2000" b="1" i="0" dirty="0">
                <a:solidFill>
                  <a:srgbClr val="0000FF"/>
                </a:solidFill>
                <a:latin typeface="Arial" panose="020B0604020202020204" pitchFamily="34" charset="0"/>
                <a:cs typeface="Times New Roman" panose="02020603050405020304" pitchFamily="18" charset="0"/>
              </a:rPr>
              <a:t>Si</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25000" dirty="0">
                <a:solidFill>
                  <a:srgbClr val="0000FF"/>
                </a:solidFill>
                <a:latin typeface="Arial" panose="020B0604020202020204" pitchFamily="34" charset="0"/>
                <a:cs typeface="Times New Roman" panose="02020603050405020304" pitchFamily="18" charset="0"/>
              </a:rPr>
              <a:t>10</a:t>
            </a:r>
            <a:r>
              <a:rPr lang="en-US" altLang="cs-CZ" sz="2000" b="1" i="0" dirty="0">
                <a:solidFill>
                  <a:srgbClr val="0000FF"/>
                </a:solidFill>
                <a:latin typeface="Arial" panose="020B0604020202020204" pitchFamily="34" charset="0"/>
                <a:cs typeface="Times New Roman" panose="02020603050405020304" pitchFamily="18" charset="0"/>
              </a:rPr>
              <a:t>(OH)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 + 2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Na</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+ 4 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+ 4 OH</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+ 4 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+ 4 HCO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+ 4 H </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err="1">
                <a:solidFill>
                  <a:srgbClr val="0000FF"/>
                </a:solidFill>
                <a:latin typeface="Arial" panose="020B0604020202020204" pitchFamily="34" charset="0"/>
                <a:cs typeface="Times New Roman" panose="02020603050405020304" pitchFamily="18" charset="0"/>
              </a:rPr>
              <a:t>mnohotvárnost</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reakcí</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proti</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vysokoteplotním</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procesům</a:t>
            </a:r>
            <a:br>
              <a:rPr lang="en-US" altLang="cs-CZ" sz="2000" b="1" i="0" dirty="0">
                <a:solidFill>
                  <a:srgbClr val="0000FF"/>
                </a:solidFill>
                <a:latin typeface="Arial" panose="020B0604020202020204" pitchFamily="34" charset="0"/>
              </a:rPr>
            </a:br>
            <a:endParaRPr lang="en-US" altLang="cs-CZ" sz="2000" b="1" i="0" dirty="0">
              <a:solidFill>
                <a:srgbClr val="0000FF"/>
              </a:solidFill>
              <a:latin typeface="Arial" panose="020B0604020202020204" pitchFamily="34" charset="0"/>
            </a:endParaRPr>
          </a:p>
        </p:txBody>
      </p:sp>
      <p:sp>
        <p:nvSpPr>
          <p:cNvPr id="62467" name="Text Box 3">
            <a:extLst>
              <a:ext uri="{FF2B5EF4-FFF2-40B4-BE49-F238E27FC236}">
                <a16:creationId xmlns:a16="http://schemas.microsoft.com/office/drawing/2014/main" id="{2E6F006D-1F4C-4794-9657-EAB912A1781F}"/>
              </a:ext>
            </a:extLst>
          </p:cNvPr>
          <p:cNvSpPr txBox="1">
            <a:spLocks noChangeArrowheads="1"/>
          </p:cNvSpPr>
          <p:nvPr/>
        </p:nvSpPr>
        <p:spPr bwMode="auto">
          <a:xfrm>
            <a:off x="42243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Zvětrávání</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3947747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ADAF9B5-A9F5-4D0A-AA61-664E25FB8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708275"/>
            <a:ext cx="2917825" cy="337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3">
            <a:extLst>
              <a:ext uri="{FF2B5EF4-FFF2-40B4-BE49-F238E27FC236}">
                <a16:creationId xmlns:a16="http://schemas.microsoft.com/office/drawing/2014/main" id="{8B138007-1581-4622-B8DC-23E433EA1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4" y="2349501"/>
            <a:ext cx="3379787" cy="37195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4516" name="Rectangle 5">
            <a:extLst>
              <a:ext uri="{FF2B5EF4-FFF2-40B4-BE49-F238E27FC236}">
                <a16:creationId xmlns:a16="http://schemas.microsoft.com/office/drawing/2014/main" id="{BEFD1AC2-A713-4148-BFE4-9AB1F00DAA9F}"/>
              </a:ext>
            </a:extLst>
          </p:cNvPr>
          <p:cNvSpPr>
            <a:spLocks noChangeArrowheads="1"/>
          </p:cNvSpPr>
          <p:nvPr/>
        </p:nvSpPr>
        <p:spPr bwMode="auto">
          <a:xfrm>
            <a:off x="1703389" y="981075"/>
            <a:ext cx="8785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20000"/>
              </a:spcBef>
              <a:buClr>
                <a:srgbClr val="0000FF"/>
              </a:buClr>
              <a:buSzPct val="75000"/>
              <a:buFont typeface="Wingdings" panose="05000000000000000000" pitchFamily="2" charset="2"/>
              <a:buChar char="Ä"/>
            </a:pPr>
            <a:r>
              <a:rPr lang="cs-CZ" altLang="cs-CZ" sz="2000" b="1" i="0" dirty="0">
                <a:solidFill>
                  <a:srgbClr val="0000FF"/>
                </a:solidFill>
                <a:latin typeface="Arial" panose="020B0604020202020204" pitchFamily="34" charset="0"/>
                <a:cs typeface="Times New Roman" panose="02020603050405020304" pitchFamily="18" charset="0"/>
              </a:rPr>
              <a:t>směs produktů zvětrávání, organických látek a zbytků původních hornin a vody </a:t>
            </a:r>
            <a:endParaRPr lang="cs-CZ" altLang="cs-CZ" sz="2000" b="1" i="0" dirty="0">
              <a:solidFill>
                <a:srgbClr val="0000FF"/>
              </a:solidFill>
              <a:latin typeface="Arial" panose="020B0604020202020204" pitchFamily="34" charset="0"/>
            </a:endParaRPr>
          </a:p>
          <a:p>
            <a:pPr eaLnBrk="1" hangingPunct="1">
              <a:spcBef>
                <a:spcPct val="20000"/>
              </a:spcBef>
              <a:buClr>
                <a:srgbClr val="0000FF"/>
              </a:buClr>
              <a:buSzPct val="75000"/>
              <a:buFont typeface="Wingdings" panose="05000000000000000000" pitchFamily="2" charset="2"/>
              <a:buChar char="Ä"/>
            </a:pPr>
            <a:r>
              <a:rPr lang="cs-CZ" altLang="cs-CZ" sz="2000" b="1" i="0" dirty="0">
                <a:solidFill>
                  <a:srgbClr val="0000FF"/>
                </a:solidFill>
                <a:latin typeface="Arial" panose="020B0604020202020204" pitchFamily="34" charset="0"/>
                <a:cs typeface="Times New Roman" panose="02020603050405020304" pitchFamily="18" charset="0"/>
              </a:rPr>
              <a:t>typická půda 5 % organických látek, 95 % anorganických </a:t>
            </a:r>
            <a:endParaRPr lang="cs-CZ" altLang="cs-CZ" sz="2000" b="1" i="0" dirty="0">
              <a:solidFill>
                <a:srgbClr val="0000FF"/>
              </a:solidFill>
              <a:latin typeface="Arial" panose="020B0604020202020204" pitchFamily="34" charset="0"/>
            </a:endParaRPr>
          </a:p>
          <a:p>
            <a:pPr eaLnBrk="1" hangingPunct="1">
              <a:spcBef>
                <a:spcPct val="20000"/>
              </a:spcBef>
              <a:buClr>
                <a:srgbClr val="0000FF"/>
              </a:buClr>
              <a:buSzPct val="75000"/>
              <a:buFont typeface="Wingdings" panose="05000000000000000000" pitchFamily="2" charset="2"/>
              <a:buChar char="Ä"/>
            </a:pPr>
            <a:r>
              <a:rPr lang="cs-CZ" altLang="cs-CZ" sz="2000" b="1" i="0" dirty="0">
                <a:solidFill>
                  <a:srgbClr val="0000FF"/>
                </a:solidFill>
                <a:latin typeface="Arial" panose="020B0604020202020204" pitchFamily="34" charset="0"/>
                <a:cs typeface="Times New Roman" panose="02020603050405020304" pitchFamily="18" charset="0"/>
              </a:rPr>
              <a:t>posloupnost vrstev (půdní profil); složení je závislé na klimatu (T, srážky atd.), vegetaci, času, podložní hornině  </a:t>
            </a:r>
            <a:endParaRPr lang="cs-CZ" altLang="cs-CZ" sz="2000" i="0" dirty="0">
              <a:solidFill>
                <a:srgbClr val="0000FF"/>
              </a:solidFill>
              <a:latin typeface="Arial" panose="020B0604020202020204" pitchFamily="34" charset="0"/>
            </a:endParaRPr>
          </a:p>
        </p:txBody>
      </p:sp>
      <p:sp>
        <p:nvSpPr>
          <p:cNvPr id="64517" name="Text Box 6">
            <a:extLst>
              <a:ext uri="{FF2B5EF4-FFF2-40B4-BE49-F238E27FC236}">
                <a16:creationId xmlns:a16="http://schemas.microsoft.com/office/drawing/2014/main" id="{06D631B9-3372-4862-8274-EAF2362548C4}"/>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Půda</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15630389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990294AD-189E-4D0F-B472-42DE0CC52E0A}"/>
              </a:ext>
            </a:extLst>
          </p:cNvPr>
          <p:cNvGraphicFramePr>
            <a:graphicFrameLocks noChangeAspect="1"/>
          </p:cNvGraphicFramePr>
          <p:nvPr/>
        </p:nvGraphicFramePr>
        <p:xfrm>
          <a:off x="1703389" y="1052514"/>
          <a:ext cx="8785225" cy="4592637"/>
        </p:xfrm>
        <a:graphic>
          <a:graphicData uri="http://schemas.openxmlformats.org/presentationml/2006/ole">
            <mc:AlternateContent xmlns:mc="http://schemas.openxmlformats.org/markup-compatibility/2006">
              <mc:Choice xmlns:v="urn:schemas-microsoft-com:vml" Requires="v">
                <p:oleObj name="CorelPhotoPaint.Image.8" r:id="rId3" imgW="4495238" imgH="2349206" progId="CorelPhotoPaint.Image.8">
                  <p:embed/>
                </p:oleObj>
              </mc:Choice>
              <mc:Fallback>
                <p:oleObj name="CorelPhotoPaint.Image.8" r:id="rId3" imgW="4495238" imgH="2349206" progId="CorelPhotoPaint.Image.8">
                  <p:embed/>
                  <p:pic>
                    <p:nvPicPr>
                      <p:cNvPr id="9218" name="Object 2">
                        <a:extLst>
                          <a:ext uri="{FF2B5EF4-FFF2-40B4-BE49-F238E27FC236}">
                            <a16:creationId xmlns:a16="http://schemas.microsoft.com/office/drawing/2014/main" id="{990294AD-189E-4D0F-B472-42DE0CC52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052514"/>
                        <a:ext cx="8785225" cy="45926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Text Box 3">
            <a:extLst>
              <a:ext uri="{FF2B5EF4-FFF2-40B4-BE49-F238E27FC236}">
                <a16:creationId xmlns:a16="http://schemas.microsoft.com/office/drawing/2014/main" id="{4F411E54-EE87-4554-BBCC-BDD257E6336A}"/>
              </a:ext>
            </a:extLst>
          </p:cNvPr>
          <p:cNvSpPr txBox="1">
            <a:spLocks noChangeArrowheads="1"/>
          </p:cNvSpPr>
          <p:nvPr/>
        </p:nvSpPr>
        <p:spPr bwMode="auto">
          <a:xfrm>
            <a:off x="2424114" y="188913"/>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Osud chemických látek v prostředí</a:t>
            </a:r>
          </a:p>
        </p:txBody>
      </p:sp>
    </p:spTree>
    <p:extLst>
      <p:ext uri="{BB962C8B-B14F-4D97-AF65-F5344CB8AC3E}">
        <p14:creationId xmlns:p14="http://schemas.microsoft.com/office/powerpoint/2010/main" val="340725633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a:extLst>
              <a:ext uri="{FF2B5EF4-FFF2-40B4-BE49-F238E27FC236}">
                <a16:creationId xmlns:a16="http://schemas.microsoft.com/office/drawing/2014/main" id="{B4B81E16-66C9-49FE-821E-A7FD7E975782}"/>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4000" b="1" i="0" dirty="0">
                <a:solidFill>
                  <a:schemeClr val="tx2"/>
                </a:solidFill>
                <a:latin typeface="+mj-lt"/>
                <a:ea typeface="+mj-ea"/>
                <a:cs typeface="+mj-cs"/>
              </a:rPr>
              <a:t>Půdní povrchová vrstva</a:t>
            </a:r>
          </a:p>
        </p:txBody>
      </p:sp>
      <p:pic>
        <p:nvPicPr>
          <p:cNvPr id="66562" name="Picture 4">
            <a:extLst>
              <a:ext uri="{FF2B5EF4-FFF2-40B4-BE49-F238E27FC236}">
                <a16:creationId xmlns:a16="http://schemas.microsoft.com/office/drawing/2014/main" id="{49AF3EB5-62CC-48FA-92D5-01569EEEB5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98" b="6241"/>
          <a:stretch/>
        </p:blipFill>
        <p:spPr bwMode="auto">
          <a:xfrm>
            <a:off x="609600" y="1600201"/>
            <a:ext cx="10972800"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495942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E320BEE-D01F-4095-BF5E-9C8E1D060A05}"/>
              </a:ext>
            </a:extLst>
          </p:cNvPr>
          <p:cNvGrpSpPr>
            <a:grpSpLocks/>
          </p:cNvGrpSpPr>
          <p:nvPr/>
        </p:nvGrpSpPr>
        <p:grpSpPr bwMode="auto">
          <a:xfrm>
            <a:off x="2135188" y="4652964"/>
            <a:ext cx="2905125" cy="1343025"/>
            <a:chOff x="384" y="2946"/>
            <a:chExt cx="1830" cy="846"/>
          </a:xfrm>
        </p:grpSpPr>
        <p:sp>
          <p:nvSpPr>
            <p:cNvPr id="68722" name="Rectangle 3">
              <a:extLst>
                <a:ext uri="{FF2B5EF4-FFF2-40B4-BE49-F238E27FC236}">
                  <a16:creationId xmlns:a16="http://schemas.microsoft.com/office/drawing/2014/main" id="{74103B33-D3DC-44B6-8478-794CDBFE3C82}"/>
                </a:ext>
              </a:extLst>
            </p:cNvPr>
            <p:cNvSpPr>
              <a:spLocks noChangeArrowheads="1"/>
            </p:cNvSpPr>
            <p:nvPr/>
          </p:nvSpPr>
          <p:spPr bwMode="auto">
            <a:xfrm>
              <a:off x="384" y="2946"/>
              <a:ext cx="1728" cy="846"/>
            </a:xfrm>
            <a:prstGeom prst="rect">
              <a:avLst/>
            </a:prstGeom>
            <a:gradFill rotWithShape="0">
              <a:gsLst>
                <a:gs pos="0">
                  <a:srgbClr val="2F2F47"/>
                </a:gs>
                <a:gs pos="50000">
                  <a:srgbClr val="666699"/>
                </a:gs>
                <a:gs pos="100000">
                  <a:srgbClr val="2F2F47"/>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kumimoji="0" lang="en-GB" altLang="cs-CZ" sz="1800" b="1" i="0">
                <a:solidFill>
                  <a:srgbClr val="FFFF00"/>
                </a:solidFill>
                <a:latin typeface="Comic Sans MS" panose="030F0702030302020204" pitchFamily="66" charset="0"/>
              </a:endParaRPr>
            </a:p>
          </p:txBody>
        </p:sp>
        <p:sp>
          <p:nvSpPr>
            <p:cNvPr id="68723" name="Text Box 4">
              <a:extLst>
                <a:ext uri="{FF2B5EF4-FFF2-40B4-BE49-F238E27FC236}">
                  <a16:creationId xmlns:a16="http://schemas.microsoft.com/office/drawing/2014/main" id="{1AE18D85-C840-4540-86CD-2D56A26A99C2}"/>
                </a:ext>
              </a:extLst>
            </p:cNvPr>
            <p:cNvSpPr txBox="1">
              <a:spLocks noChangeArrowheads="1"/>
            </p:cNvSpPr>
            <p:nvPr/>
          </p:nvSpPr>
          <p:spPr bwMode="auto">
            <a:xfrm>
              <a:off x="696" y="3195"/>
              <a:ext cx="151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FF00"/>
                  </a:solidFill>
                  <a:latin typeface="Arial" panose="020B0604020202020204" pitchFamily="34" charset="0"/>
                </a:rPr>
                <a:t>Nasycená zóna</a:t>
              </a:r>
              <a:endParaRPr kumimoji="0" lang="en-GB" altLang="cs-CZ" sz="2400" b="1" i="0" dirty="0">
                <a:solidFill>
                  <a:srgbClr val="FFFF00"/>
                </a:solidFill>
                <a:latin typeface="Arial" panose="020B0604020202020204" pitchFamily="34" charset="0"/>
              </a:endParaRPr>
            </a:p>
          </p:txBody>
        </p:sp>
      </p:grpSp>
      <p:grpSp>
        <p:nvGrpSpPr>
          <p:cNvPr id="3" name="Group 6">
            <a:extLst>
              <a:ext uri="{FF2B5EF4-FFF2-40B4-BE49-F238E27FC236}">
                <a16:creationId xmlns:a16="http://schemas.microsoft.com/office/drawing/2014/main" id="{4852DAC3-2CB4-40B1-970B-765829B644E8}"/>
              </a:ext>
            </a:extLst>
          </p:cNvPr>
          <p:cNvGrpSpPr>
            <a:grpSpLocks/>
          </p:cNvGrpSpPr>
          <p:nvPr/>
        </p:nvGrpSpPr>
        <p:grpSpPr bwMode="auto">
          <a:xfrm>
            <a:off x="2135188" y="1341438"/>
            <a:ext cx="2971800" cy="1098550"/>
            <a:chOff x="384" y="844"/>
            <a:chExt cx="1872" cy="692"/>
          </a:xfrm>
        </p:grpSpPr>
        <p:sp>
          <p:nvSpPr>
            <p:cNvPr id="68632" name="Rectangle 7">
              <a:extLst>
                <a:ext uri="{FF2B5EF4-FFF2-40B4-BE49-F238E27FC236}">
                  <a16:creationId xmlns:a16="http://schemas.microsoft.com/office/drawing/2014/main" id="{566EABF5-5B29-4934-9F55-BDFCEA874123}"/>
                </a:ext>
              </a:extLst>
            </p:cNvPr>
            <p:cNvSpPr>
              <a:spLocks noChangeArrowheads="1"/>
            </p:cNvSpPr>
            <p:nvPr/>
          </p:nvSpPr>
          <p:spPr bwMode="auto">
            <a:xfrm>
              <a:off x="384" y="1152"/>
              <a:ext cx="1728" cy="384"/>
            </a:xfrm>
            <a:prstGeom prst="rect">
              <a:avLst/>
            </a:prstGeom>
            <a:gradFill rotWithShape="0">
              <a:gsLst>
                <a:gs pos="0">
                  <a:srgbClr val="CC9900"/>
                </a:gs>
                <a:gs pos="100000">
                  <a:srgbClr val="5E4700"/>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kumimoji="0" lang="en-GB" altLang="cs-CZ" sz="1800" i="0">
                <a:solidFill>
                  <a:srgbClr val="000099"/>
                </a:solidFill>
                <a:latin typeface="Comic Sans MS" panose="030F0702030302020204" pitchFamily="66" charset="0"/>
              </a:endParaRPr>
            </a:p>
          </p:txBody>
        </p:sp>
        <p:grpSp>
          <p:nvGrpSpPr>
            <p:cNvPr id="68633" name="Group 8">
              <a:extLst>
                <a:ext uri="{FF2B5EF4-FFF2-40B4-BE49-F238E27FC236}">
                  <a16:creationId xmlns:a16="http://schemas.microsoft.com/office/drawing/2014/main" id="{74744512-4C0D-44BB-BE43-EC9702BDAD1A}"/>
                </a:ext>
              </a:extLst>
            </p:cNvPr>
            <p:cNvGrpSpPr>
              <a:grpSpLocks/>
            </p:cNvGrpSpPr>
            <p:nvPr/>
          </p:nvGrpSpPr>
          <p:grpSpPr bwMode="auto">
            <a:xfrm>
              <a:off x="672" y="844"/>
              <a:ext cx="432" cy="674"/>
              <a:chOff x="284" y="624"/>
              <a:chExt cx="1444" cy="2162"/>
            </a:xfrm>
          </p:grpSpPr>
          <p:pic>
            <p:nvPicPr>
              <p:cNvPr id="68712" name="Picture 9" descr="j0110837">
                <a:extLst>
                  <a:ext uri="{FF2B5EF4-FFF2-40B4-BE49-F238E27FC236}">
                    <a16:creationId xmlns:a16="http://schemas.microsoft.com/office/drawing/2014/main" id="{A266EAD3-FFD7-49C5-A330-3FF1DA28A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3" name="Freeform 10">
                <a:extLst>
                  <a:ext uri="{FF2B5EF4-FFF2-40B4-BE49-F238E27FC236}">
                    <a16:creationId xmlns:a16="http://schemas.microsoft.com/office/drawing/2014/main" id="{14E0E45E-9369-4FB7-8CF6-0949CA5561FF}"/>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4" name="Freeform 11">
                <a:extLst>
                  <a:ext uri="{FF2B5EF4-FFF2-40B4-BE49-F238E27FC236}">
                    <a16:creationId xmlns:a16="http://schemas.microsoft.com/office/drawing/2014/main" id="{B22CEDD0-F3DD-48A0-B3B6-AEB67042C084}"/>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5" name="Freeform 12">
                <a:extLst>
                  <a:ext uri="{FF2B5EF4-FFF2-40B4-BE49-F238E27FC236}">
                    <a16:creationId xmlns:a16="http://schemas.microsoft.com/office/drawing/2014/main" id="{0A1EB5DD-411E-425D-A1F0-25A88A4534A6}"/>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6" name="Freeform 13">
                <a:extLst>
                  <a:ext uri="{FF2B5EF4-FFF2-40B4-BE49-F238E27FC236}">
                    <a16:creationId xmlns:a16="http://schemas.microsoft.com/office/drawing/2014/main" id="{322F8FDD-14FE-4623-9541-6EBBEAA495C8}"/>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7" name="Freeform 14">
                <a:extLst>
                  <a:ext uri="{FF2B5EF4-FFF2-40B4-BE49-F238E27FC236}">
                    <a16:creationId xmlns:a16="http://schemas.microsoft.com/office/drawing/2014/main" id="{9C3A6F56-7B5F-47A5-AE24-9EE010D8D438}"/>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8" name="Freeform 15">
                <a:extLst>
                  <a:ext uri="{FF2B5EF4-FFF2-40B4-BE49-F238E27FC236}">
                    <a16:creationId xmlns:a16="http://schemas.microsoft.com/office/drawing/2014/main" id="{A9CCB7E9-2D8C-4573-8CDD-9CFB664C65ED}"/>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9" name="Freeform 16">
                <a:extLst>
                  <a:ext uri="{FF2B5EF4-FFF2-40B4-BE49-F238E27FC236}">
                    <a16:creationId xmlns:a16="http://schemas.microsoft.com/office/drawing/2014/main" id="{65190DC1-8EA0-445F-920B-465AEED9E803}"/>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20" name="Freeform 17">
                <a:extLst>
                  <a:ext uri="{FF2B5EF4-FFF2-40B4-BE49-F238E27FC236}">
                    <a16:creationId xmlns:a16="http://schemas.microsoft.com/office/drawing/2014/main" id="{3CCB7765-1F3B-4BFE-BAAE-1B53E3AD9E9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21" name="Freeform 18">
                <a:extLst>
                  <a:ext uri="{FF2B5EF4-FFF2-40B4-BE49-F238E27FC236}">
                    <a16:creationId xmlns:a16="http://schemas.microsoft.com/office/drawing/2014/main" id="{5E60B5F9-F570-4FB5-BC3B-FECC8135A000}"/>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4" name="Group 19">
              <a:extLst>
                <a:ext uri="{FF2B5EF4-FFF2-40B4-BE49-F238E27FC236}">
                  <a16:creationId xmlns:a16="http://schemas.microsoft.com/office/drawing/2014/main" id="{17FDD53E-FD2A-4616-96D6-3F6D671B708A}"/>
                </a:ext>
              </a:extLst>
            </p:cNvPr>
            <p:cNvGrpSpPr>
              <a:grpSpLocks/>
            </p:cNvGrpSpPr>
            <p:nvPr/>
          </p:nvGrpSpPr>
          <p:grpSpPr bwMode="auto">
            <a:xfrm>
              <a:off x="864" y="846"/>
              <a:ext cx="432" cy="674"/>
              <a:chOff x="284" y="624"/>
              <a:chExt cx="1444" cy="2162"/>
            </a:xfrm>
          </p:grpSpPr>
          <p:pic>
            <p:nvPicPr>
              <p:cNvPr id="68702" name="Picture 20" descr="j0110837">
                <a:extLst>
                  <a:ext uri="{FF2B5EF4-FFF2-40B4-BE49-F238E27FC236}">
                    <a16:creationId xmlns:a16="http://schemas.microsoft.com/office/drawing/2014/main" id="{008A3FC7-930C-4296-8079-E858A39FC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3" name="Freeform 21">
                <a:extLst>
                  <a:ext uri="{FF2B5EF4-FFF2-40B4-BE49-F238E27FC236}">
                    <a16:creationId xmlns:a16="http://schemas.microsoft.com/office/drawing/2014/main" id="{E719689B-DA1D-44A3-93AF-143A562DD7F8}"/>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4" name="Freeform 22">
                <a:extLst>
                  <a:ext uri="{FF2B5EF4-FFF2-40B4-BE49-F238E27FC236}">
                    <a16:creationId xmlns:a16="http://schemas.microsoft.com/office/drawing/2014/main" id="{2A2CB7BE-64DB-4845-B634-C363CBF05487}"/>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5" name="Freeform 23">
                <a:extLst>
                  <a:ext uri="{FF2B5EF4-FFF2-40B4-BE49-F238E27FC236}">
                    <a16:creationId xmlns:a16="http://schemas.microsoft.com/office/drawing/2014/main" id="{14030DFA-C90F-4B71-A482-79FCAD52D622}"/>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6" name="Freeform 24">
                <a:extLst>
                  <a:ext uri="{FF2B5EF4-FFF2-40B4-BE49-F238E27FC236}">
                    <a16:creationId xmlns:a16="http://schemas.microsoft.com/office/drawing/2014/main" id="{A33E1D9D-C30C-450A-A71B-BBA4B54EDC34}"/>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7" name="Freeform 25">
                <a:extLst>
                  <a:ext uri="{FF2B5EF4-FFF2-40B4-BE49-F238E27FC236}">
                    <a16:creationId xmlns:a16="http://schemas.microsoft.com/office/drawing/2014/main" id="{4DADC3CB-A9E4-47FD-8D53-E8385607E190}"/>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8" name="Freeform 26">
                <a:extLst>
                  <a:ext uri="{FF2B5EF4-FFF2-40B4-BE49-F238E27FC236}">
                    <a16:creationId xmlns:a16="http://schemas.microsoft.com/office/drawing/2014/main" id="{17EFD441-9836-4E38-8412-29404DE5B2DB}"/>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9" name="Freeform 27">
                <a:extLst>
                  <a:ext uri="{FF2B5EF4-FFF2-40B4-BE49-F238E27FC236}">
                    <a16:creationId xmlns:a16="http://schemas.microsoft.com/office/drawing/2014/main" id="{A20F88D4-9719-4852-BFDF-4D46FA812AEC}"/>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0" name="Freeform 28">
                <a:extLst>
                  <a:ext uri="{FF2B5EF4-FFF2-40B4-BE49-F238E27FC236}">
                    <a16:creationId xmlns:a16="http://schemas.microsoft.com/office/drawing/2014/main" id="{857A2F63-A63E-4509-AD51-0D105EFAA40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1" name="Freeform 29">
                <a:extLst>
                  <a:ext uri="{FF2B5EF4-FFF2-40B4-BE49-F238E27FC236}">
                    <a16:creationId xmlns:a16="http://schemas.microsoft.com/office/drawing/2014/main" id="{4716C09D-C7C0-4E10-8E21-12D69AB7931E}"/>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5" name="Group 30">
              <a:extLst>
                <a:ext uri="{FF2B5EF4-FFF2-40B4-BE49-F238E27FC236}">
                  <a16:creationId xmlns:a16="http://schemas.microsoft.com/office/drawing/2014/main" id="{760217E9-F310-461E-A8B4-357C6A9F9A54}"/>
                </a:ext>
              </a:extLst>
            </p:cNvPr>
            <p:cNvGrpSpPr>
              <a:grpSpLocks/>
            </p:cNvGrpSpPr>
            <p:nvPr/>
          </p:nvGrpSpPr>
          <p:grpSpPr bwMode="auto">
            <a:xfrm>
              <a:off x="1056" y="846"/>
              <a:ext cx="432" cy="674"/>
              <a:chOff x="284" y="624"/>
              <a:chExt cx="1444" cy="2162"/>
            </a:xfrm>
          </p:grpSpPr>
          <p:pic>
            <p:nvPicPr>
              <p:cNvPr id="68692" name="Picture 31" descr="j0110837">
                <a:extLst>
                  <a:ext uri="{FF2B5EF4-FFF2-40B4-BE49-F238E27FC236}">
                    <a16:creationId xmlns:a16="http://schemas.microsoft.com/office/drawing/2014/main" id="{23E3A528-F0F0-4BD7-B19A-BB39A0A0F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93" name="Freeform 32">
                <a:extLst>
                  <a:ext uri="{FF2B5EF4-FFF2-40B4-BE49-F238E27FC236}">
                    <a16:creationId xmlns:a16="http://schemas.microsoft.com/office/drawing/2014/main" id="{F8C03752-8319-4916-8144-822F6CBF43A1}"/>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4" name="Freeform 33">
                <a:extLst>
                  <a:ext uri="{FF2B5EF4-FFF2-40B4-BE49-F238E27FC236}">
                    <a16:creationId xmlns:a16="http://schemas.microsoft.com/office/drawing/2014/main" id="{9E612BA8-67D7-4B1B-AA40-F9AD1DC12180}"/>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5" name="Freeform 34">
                <a:extLst>
                  <a:ext uri="{FF2B5EF4-FFF2-40B4-BE49-F238E27FC236}">
                    <a16:creationId xmlns:a16="http://schemas.microsoft.com/office/drawing/2014/main" id="{413E3416-5745-4E92-96FF-A1DB7673BE8B}"/>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6" name="Freeform 35">
                <a:extLst>
                  <a:ext uri="{FF2B5EF4-FFF2-40B4-BE49-F238E27FC236}">
                    <a16:creationId xmlns:a16="http://schemas.microsoft.com/office/drawing/2014/main" id="{85C22EAF-8FEB-447F-B517-AA603B6F0863}"/>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7" name="Freeform 36">
                <a:extLst>
                  <a:ext uri="{FF2B5EF4-FFF2-40B4-BE49-F238E27FC236}">
                    <a16:creationId xmlns:a16="http://schemas.microsoft.com/office/drawing/2014/main" id="{0288CA12-8436-440E-948E-4B95F75B5C28}"/>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8" name="Freeform 37">
                <a:extLst>
                  <a:ext uri="{FF2B5EF4-FFF2-40B4-BE49-F238E27FC236}">
                    <a16:creationId xmlns:a16="http://schemas.microsoft.com/office/drawing/2014/main" id="{D7867920-372B-47B3-B7CE-9D058A623BF4}"/>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9" name="Freeform 38">
                <a:extLst>
                  <a:ext uri="{FF2B5EF4-FFF2-40B4-BE49-F238E27FC236}">
                    <a16:creationId xmlns:a16="http://schemas.microsoft.com/office/drawing/2014/main" id="{B9366E1C-C004-4A5B-8D24-751B0D6A00E3}"/>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0" name="Freeform 39">
                <a:extLst>
                  <a:ext uri="{FF2B5EF4-FFF2-40B4-BE49-F238E27FC236}">
                    <a16:creationId xmlns:a16="http://schemas.microsoft.com/office/drawing/2014/main" id="{E64D19FB-82DD-4FF4-AD67-69AADFEA9FD6}"/>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1" name="Freeform 40">
                <a:extLst>
                  <a:ext uri="{FF2B5EF4-FFF2-40B4-BE49-F238E27FC236}">
                    <a16:creationId xmlns:a16="http://schemas.microsoft.com/office/drawing/2014/main" id="{92A0DBFB-480F-4C8F-BE99-1DADE7D103B7}"/>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6" name="Group 41">
              <a:extLst>
                <a:ext uri="{FF2B5EF4-FFF2-40B4-BE49-F238E27FC236}">
                  <a16:creationId xmlns:a16="http://schemas.microsoft.com/office/drawing/2014/main" id="{1AE4BA71-9472-4C41-AA9B-B014D24D85DD}"/>
                </a:ext>
              </a:extLst>
            </p:cNvPr>
            <p:cNvGrpSpPr>
              <a:grpSpLocks/>
            </p:cNvGrpSpPr>
            <p:nvPr/>
          </p:nvGrpSpPr>
          <p:grpSpPr bwMode="auto">
            <a:xfrm>
              <a:off x="1248" y="846"/>
              <a:ext cx="432" cy="674"/>
              <a:chOff x="284" y="624"/>
              <a:chExt cx="1444" cy="2162"/>
            </a:xfrm>
          </p:grpSpPr>
          <p:pic>
            <p:nvPicPr>
              <p:cNvPr id="68682" name="Picture 42" descr="j0110837">
                <a:extLst>
                  <a:ext uri="{FF2B5EF4-FFF2-40B4-BE49-F238E27FC236}">
                    <a16:creationId xmlns:a16="http://schemas.microsoft.com/office/drawing/2014/main" id="{6954EB74-827E-490F-B787-296750F14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83" name="Freeform 43">
                <a:extLst>
                  <a:ext uri="{FF2B5EF4-FFF2-40B4-BE49-F238E27FC236}">
                    <a16:creationId xmlns:a16="http://schemas.microsoft.com/office/drawing/2014/main" id="{ECC6B3D0-B47E-4120-BF98-41CB6B5792CD}"/>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4" name="Freeform 44">
                <a:extLst>
                  <a:ext uri="{FF2B5EF4-FFF2-40B4-BE49-F238E27FC236}">
                    <a16:creationId xmlns:a16="http://schemas.microsoft.com/office/drawing/2014/main" id="{72D394BE-5630-40C8-BB22-737636417AF4}"/>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5" name="Freeform 45">
                <a:extLst>
                  <a:ext uri="{FF2B5EF4-FFF2-40B4-BE49-F238E27FC236}">
                    <a16:creationId xmlns:a16="http://schemas.microsoft.com/office/drawing/2014/main" id="{F9D3F6A5-E496-4263-A10D-8A8373811F94}"/>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6" name="Freeform 46">
                <a:extLst>
                  <a:ext uri="{FF2B5EF4-FFF2-40B4-BE49-F238E27FC236}">
                    <a16:creationId xmlns:a16="http://schemas.microsoft.com/office/drawing/2014/main" id="{6DBB04C1-EB9A-419B-9E45-B51325E1AA8A}"/>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7" name="Freeform 47">
                <a:extLst>
                  <a:ext uri="{FF2B5EF4-FFF2-40B4-BE49-F238E27FC236}">
                    <a16:creationId xmlns:a16="http://schemas.microsoft.com/office/drawing/2014/main" id="{3338624E-803F-4FE4-9FAC-3877E8AD2F6D}"/>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8" name="Freeform 48">
                <a:extLst>
                  <a:ext uri="{FF2B5EF4-FFF2-40B4-BE49-F238E27FC236}">
                    <a16:creationId xmlns:a16="http://schemas.microsoft.com/office/drawing/2014/main" id="{4EFD02A9-2935-45AB-8182-3E6EA0D7A1DA}"/>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9" name="Freeform 49">
                <a:extLst>
                  <a:ext uri="{FF2B5EF4-FFF2-40B4-BE49-F238E27FC236}">
                    <a16:creationId xmlns:a16="http://schemas.microsoft.com/office/drawing/2014/main" id="{1B98B92C-6E89-4731-92FA-BE5BB08CE38D}"/>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0" name="Freeform 50">
                <a:extLst>
                  <a:ext uri="{FF2B5EF4-FFF2-40B4-BE49-F238E27FC236}">
                    <a16:creationId xmlns:a16="http://schemas.microsoft.com/office/drawing/2014/main" id="{2BB10054-EDD0-4E9C-A9D9-CDA041223AC7}"/>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1" name="Freeform 51">
                <a:extLst>
                  <a:ext uri="{FF2B5EF4-FFF2-40B4-BE49-F238E27FC236}">
                    <a16:creationId xmlns:a16="http://schemas.microsoft.com/office/drawing/2014/main" id="{4946AC25-63F6-4F05-A11D-53C7AC35B0B9}"/>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7" name="Group 52">
              <a:extLst>
                <a:ext uri="{FF2B5EF4-FFF2-40B4-BE49-F238E27FC236}">
                  <a16:creationId xmlns:a16="http://schemas.microsoft.com/office/drawing/2014/main" id="{3226BF88-E879-44D0-8F85-EA81ED65FA3F}"/>
                </a:ext>
              </a:extLst>
            </p:cNvPr>
            <p:cNvGrpSpPr>
              <a:grpSpLocks/>
            </p:cNvGrpSpPr>
            <p:nvPr/>
          </p:nvGrpSpPr>
          <p:grpSpPr bwMode="auto">
            <a:xfrm>
              <a:off x="1440" y="846"/>
              <a:ext cx="432" cy="674"/>
              <a:chOff x="284" y="624"/>
              <a:chExt cx="1444" cy="2162"/>
            </a:xfrm>
          </p:grpSpPr>
          <p:pic>
            <p:nvPicPr>
              <p:cNvPr id="68672" name="Picture 53" descr="j0110837">
                <a:extLst>
                  <a:ext uri="{FF2B5EF4-FFF2-40B4-BE49-F238E27FC236}">
                    <a16:creationId xmlns:a16="http://schemas.microsoft.com/office/drawing/2014/main" id="{4F60A985-AC62-4D45-ABA1-DF170F56F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73" name="Freeform 54">
                <a:extLst>
                  <a:ext uri="{FF2B5EF4-FFF2-40B4-BE49-F238E27FC236}">
                    <a16:creationId xmlns:a16="http://schemas.microsoft.com/office/drawing/2014/main" id="{E3909FAE-3293-46A7-BE00-619CE6CD2FD0}"/>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4" name="Freeform 55">
                <a:extLst>
                  <a:ext uri="{FF2B5EF4-FFF2-40B4-BE49-F238E27FC236}">
                    <a16:creationId xmlns:a16="http://schemas.microsoft.com/office/drawing/2014/main" id="{39000BD9-7895-4D56-9609-3F76C5DC6E12}"/>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5" name="Freeform 56">
                <a:extLst>
                  <a:ext uri="{FF2B5EF4-FFF2-40B4-BE49-F238E27FC236}">
                    <a16:creationId xmlns:a16="http://schemas.microsoft.com/office/drawing/2014/main" id="{12F65B6C-12E9-4E1A-A202-60E8B5ED8C34}"/>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6" name="Freeform 57">
                <a:extLst>
                  <a:ext uri="{FF2B5EF4-FFF2-40B4-BE49-F238E27FC236}">
                    <a16:creationId xmlns:a16="http://schemas.microsoft.com/office/drawing/2014/main" id="{FB5637D2-BC9A-4EA4-B8D3-17AFA5DE58F1}"/>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7" name="Freeform 58">
                <a:extLst>
                  <a:ext uri="{FF2B5EF4-FFF2-40B4-BE49-F238E27FC236}">
                    <a16:creationId xmlns:a16="http://schemas.microsoft.com/office/drawing/2014/main" id="{6B487B18-5809-4050-8798-DD16CD0945B5}"/>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8" name="Freeform 59">
                <a:extLst>
                  <a:ext uri="{FF2B5EF4-FFF2-40B4-BE49-F238E27FC236}">
                    <a16:creationId xmlns:a16="http://schemas.microsoft.com/office/drawing/2014/main" id="{D0551B5C-23B1-427F-AFEE-0FFDAF60717A}"/>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9" name="Freeform 60">
                <a:extLst>
                  <a:ext uri="{FF2B5EF4-FFF2-40B4-BE49-F238E27FC236}">
                    <a16:creationId xmlns:a16="http://schemas.microsoft.com/office/drawing/2014/main" id="{CC6E75E6-D121-4337-AFDA-3DCF84860A49}"/>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0" name="Freeform 61">
                <a:extLst>
                  <a:ext uri="{FF2B5EF4-FFF2-40B4-BE49-F238E27FC236}">
                    <a16:creationId xmlns:a16="http://schemas.microsoft.com/office/drawing/2014/main" id="{1F2AFE69-137E-4AD4-B9BE-2C79F05D9A3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1" name="Freeform 62">
                <a:extLst>
                  <a:ext uri="{FF2B5EF4-FFF2-40B4-BE49-F238E27FC236}">
                    <a16:creationId xmlns:a16="http://schemas.microsoft.com/office/drawing/2014/main" id="{A96BB95E-A702-4A6C-B350-40B906877656}"/>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8" name="Group 63">
              <a:extLst>
                <a:ext uri="{FF2B5EF4-FFF2-40B4-BE49-F238E27FC236}">
                  <a16:creationId xmlns:a16="http://schemas.microsoft.com/office/drawing/2014/main" id="{E54CF4D7-7DDB-47C9-844C-5397DB7CB4F8}"/>
                </a:ext>
              </a:extLst>
            </p:cNvPr>
            <p:cNvGrpSpPr>
              <a:grpSpLocks/>
            </p:cNvGrpSpPr>
            <p:nvPr/>
          </p:nvGrpSpPr>
          <p:grpSpPr bwMode="auto">
            <a:xfrm>
              <a:off x="1632" y="846"/>
              <a:ext cx="432" cy="674"/>
              <a:chOff x="284" y="624"/>
              <a:chExt cx="1444" cy="2162"/>
            </a:xfrm>
          </p:grpSpPr>
          <p:pic>
            <p:nvPicPr>
              <p:cNvPr id="68662" name="Picture 64" descr="j0110837">
                <a:extLst>
                  <a:ext uri="{FF2B5EF4-FFF2-40B4-BE49-F238E27FC236}">
                    <a16:creationId xmlns:a16="http://schemas.microsoft.com/office/drawing/2014/main" id="{7CAE55B0-4A51-4C0D-A21D-C0750826F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63" name="Freeform 65">
                <a:extLst>
                  <a:ext uri="{FF2B5EF4-FFF2-40B4-BE49-F238E27FC236}">
                    <a16:creationId xmlns:a16="http://schemas.microsoft.com/office/drawing/2014/main" id="{891DFDEB-19F3-44EA-9459-E6BFDE407F94}"/>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4" name="Freeform 66">
                <a:extLst>
                  <a:ext uri="{FF2B5EF4-FFF2-40B4-BE49-F238E27FC236}">
                    <a16:creationId xmlns:a16="http://schemas.microsoft.com/office/drawing/2014/main" id="{208BDB26-2EC4-4071-97D1-F232C1FF4BF1}"/>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5" name="Freeform 67">
                <a:extLst>
                  <a:ext uri="{FF2B5EF4-FFF2-40B4-BE49-F238E27FC236}">
                    <a16:creationId xmlns:a16="http://schemas.microsoft.com/office/drawing/2014/main" id="{FD71E1F9-4C64-4CE3-A209-776199FA9404}"/>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6" name="Freeform 68">
                <a:extLst>
                  <a:ext uri="{FF2B5EF4-FFF2-40B4-BE49-F238E27FC236}">
                    <a16:creationId xmlns:a16="http://schemas.microsoft.com/office/drawing/2014/main" id="{9E281B2E-AB8B-44D3-94F2-4AF725E9B38F}"/>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7" name="Freeform 69">
                <a:extLst>
                  <a:ext uri="{FF2B5EF4-FFF2-40B4-BE49-F238E27FC236}">
                    <a16:creationId xmlns:a16="http://schemas.microsoft.com/office/drawing/2014/main" id="{B67A746F-726A-426F-BC71-E86BED861317}"/>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8" name="Freeform 70">
                <a:extLst>
                  <a:ext uri="{FF2B5EF4-FFF2-40B4-BE49-F238E27FC236}">
                    <a16:creationId xmlns:a16="http://schemas.microsoft.com/office/drawing/2014/main" id="{654A351B-858A-464F-B225-901BC63049E4}"/>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9" name="Freeform 71">
                <a:extLst>
                  <a:ext uri="{FF2B5EF4-FFF2-40B4-BE49-F238E27FC236}">
                    <a16:creationId xmlns:a16="http://schemas.microsoft.com/office/drawing/2014/main" id="{4B1D84EE-9B9F-4B6E-BBD2-E3BB62349379}"/>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0" name="Freeform 72">
                <a:extLst>
                  <a:ext uri="{FF2B5EF4-FFF2-40B4-BE49-F238E27FC236}">
                    <a16:creationId xmlns:a16="http://schemas.microsoft.com/office/drawing/2014/main" id="{B5F878BB-BD95-44CA-B459-3202CEC74B3E}"/>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1" name="Freeform 73">
                <a:extLst>
                  <a:ext uri="{FF2B5EF4-FFF2-40B4-BE49-F238E27FC236}">
                    <a16:creationId xmlns:a16="http://schemas.microsoft.com/office/drawing/2014/main" id="{D400E8EE-D753-4B46-9CC3-DF1144DA75FC}"/>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9" name="Group 74">
              <a:extLst>
                <a:ext uri="{FF2B5EF4-FFF2-40B4-BE49-F238E27FC236}">
                  <a16:creationId xmlns:a16="http://schemas.microsoft.com/office/drawing/2014/main" id="{C4C629A2-D7FA-4F4D-96CA-15E7BB561B08}"/>
                </a:ext>
              </a:extLst>
            </p:cNvPr>
            <p:cNvGrpSpPr>
              <a:grpSpLocks/>
            </p:cNvGrpSpPr>
            <p:nvPr/>
          </p:nvGrpSpPr>
          <p:grpSpPr bwMode="auto">
            <a:xfrm>
              <a:off x="1824" y="846"/>
              <a:ext cx="432" cy="674"/>
              <a:chOff x="284" y="624"/>
              <a:chExt cx="1444" cy="2162"/>
            </a:xfrm>
          </p:grpSpPr>
          <p:pic>
            <p:nvPicPr>
              <p:cNvPr id="68652" name="Picture 75" descr="j0110837">
                <a:extLst>
                  <a:ext uri="{FF2B5EF4-FFF2-40B4-BE49-F238E27FC236}">
                    <a16:creationId xmlns:a16="http://schemas.microsoft.com/office/drawing/2014/main" id="{BCCADF72-F101-4EBB-962C-25489A620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53" name="Freeform 76">
                <a:extLst>
                  <a:ext uri="{FF2B5EF4-FFF2-40B4-BE49-F238E27FC236}">
                    <a16:creationId xmlns:a16="http://schemas.microsoft.com/office/drawing/2014/main" id="{5312FD6C-F6D9-4AAA-9215-D5B25859C261}"/>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4" name="Freeform 77">
                <a:extLst>
                  <a:ext uri="{FF2B5EF4-FFF2-40B4-BE49-F238E27FC236}">
                    <a16:creationId xmlns:a16="http://schemas.microsoft.com/office/drawing/2014/main" id="{7A851905-C947-4986-8F04-AE5A5BF0D1E1}"/>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5" name="Freeform 78">
                <a:extLst>
                  <a:ext uri="{FF2B5EF4-FFF2-40B4-BE49-F238E27FC236}">
                    <a16:creationId xmlns:a16="http://schemas.microsoft.com/office/drawing/2014/main" id="{BFDA8E97-6E1A-4371-A2ED-1E04D2259149}"/>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6" name="Freeform 79">
                <a:extLst>
                  <a:ext uri="{FF2B5EF4-FFF2-40B4-BE49-F238E27FC236}">
                    <a16:creationId xmlns:a16="http://schemas.microsoft.com/office/drawing/2014/main" id="{A6325536-43C2-4D5D-A798-83BD029AAF5F}"/>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7" name="Freeform 80">
                <a:extLst>
                  <a:ext uri="{FF2B5EF4-FFF2-40B4-BE49-F238E27FC236}">
                    <a16:creationId xmlns:a16="http://schemas.microsoft.com/office/drawing/2014/main" id="{081E8408-4270-4E9F-B662-4FDA194EAFD1}"/>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8" name="Freeform 81">
                <a:extLst>
                  <a:ext uri="{FF2B5EF4-FFF2-40B4-BE49-F238E27FC236}">
                    <a16:creationId xmlns:a16="http://schemas.microsoft.com/office/drawing/2014/main" id="{77E8ED14-5D64-45E7-88EC-A24FC021D949}"/>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9" name="Freeform 82">
                <a:extLst>
                  <a:ext uri="{FF2B5EF4-FFF2-40B4-BE49-F238E27FC236}">
                    <a16:creationId xmlns:a16="http://schemas.microsoft.com/office/drawing/2014/main" id="{D263D1EA-866B-4008-BA08-A6C5768E4CAD}"/>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0" name="Freeform 83">
                <a:extLst>
                  <a:ext uri="{FF2B5EF4-FFF2-40B4-BE49-F238E27FC236}">
                    <a16:creationId xmlns:a16="http://schemas.microsoft.com/office/drawing/2014/main" id="{76EA08AE-79AD-4731-B962-147BB02A66D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1" name="Freeform 84">
                <a:extLst>
                  <a:ext uri="{FF2B5EF4-FFF2-40B4-BE49-F238E27FC236}">
                    <a16:creationId xmlns:a16="http://schemas.microsoft.com/office/drawing/2014/main" id="{88A52E8F-41A1-4A84-AA5C-19A8E9A85E14}"/>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40" name="Group 85">
              <a:extLst>
                <a:ext uri="{FF2B5EF4-FFF2-40B4-BE49-F238E27FC236}">
                  <a16:creationId xmlns:a16="http://schemas.microsoft.com/office/drawing/2014/main" id="{20AF7D73-7B51-4FD1-B50C-3E5EB9234947}"/>
                </a:ext>
              </a:extLst>
            </p:cNvPr>
            <p:cNvGrpSpPr>
              <a:grpSpLocks/>
            </p:cNvGrpSpPr>
            <p:nvPr/>
          </p:nvGrpSpPr>
          <p:grpSpPr bwMode="auto">
            <a:xfrm>
              <a:off x="480" y="846"/>
              <a:ext cx="432" cy="674"/>
              <a:chOff x="284" y="624"/>
              <a:chExt cx="1444" cy="2162"/>
            </a:xfrm>
          </p:grpSpPr>
          <p:pic>
            <p:nvPicPr>
              <p:cNvPr id="68642" name="Picture 86" descr="j0110837">
                <a:extLst>
                  <a:ext uri="{FF2B5EF4-FFF2-40B4-BE49-F238E27FC236}">
                    <a16:creationId xmlns:a16="http://schemas.microsoft.com/office/drawing/2014/main" id="{16F184DA-4C05-4D58-89E2-56E01F9E3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43" name="Freeform 87">
                <a:extLst>
                  <a:ext uri="{FF2B5EF4-FFF2-40B4-BE49-F238E27FC236}">
                    <a16:creationId xmlns:a16="http://schemas.microsoft.com/office/drawing/2014/main" id="{72238F69-7747-419D-80B9-0834C85EFB30}"/>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4" name="Freeform 88">
                <a:extLst>
                  <a:ext uri="{FF2B5EF4-FFF2-40B4-BE49-F238E27FC236}">
                    <a16:creationId xmlns:a16="http://schemas.microsoft.com/office/drawing/2014/main" id="{D7ED6D8A-5458-4E6C-9CAF-216229AB14F9}"/>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5" name="Freeform 89">
                <a:extLst>
                  <a:ext uri="{FF2B5EF4-FFF2-40B4-BE49-F238E27FC236}">
                    <a16:creationId xmlns:a16="http://schemas.microsoft.com/office/drawing/2014/main" id="{8F78FDC9-4884-4747-9506-9839436DA483}"/>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6" name="Freeform 90">
                <a:extLst>
                  <a:ext uri="{FF2B5EF4-FFF2-40B4-BE49-F238E27FC236}">
                    <a16:creationId xmlns:a16="http://schemas.microsoft.com/office/drawing/2014/main" id="{1D81773F-FCFF-411A-AF5D-85F37F9C2601}"/>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7" name="Freeform 91">
                <a:extLst>
                  <a:ext uri="{FF2B5EF4-FFF2-40B4-BE49-F238E27FC236}">
                    <a16:creationId xmlns:a16="http://schemas.microsoft.com/office/drawing/2014/main" id="{7AFFE14D-362A-4BA2-994E-425D14B14724}"/>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8" name="Freeform 92">
                <a:extLst>
                  <a:ext uri="{FF2B5EF4-FFF2-40B4-BE49-F238E27FC236}">
                    <a16:creationId xmlns:a16="http://schemas.microsoft.com/office/drawing/2014/main" id="{2C3D1519-B04F-410A-A6A9-AC4B0B34AA73}"/>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9" name="Freeform 93">
                <a:extLst>
                  <a:ext uri="{FF2B5EF4-FFF2-40B4-BE49-F238E27FC236}">
                    <a16:creationId xmlns:a16="http://schemas.microsoft.com/office/drawing/2014/main" id="{25F76BF4-E839-485C-9AC7-76A21BE6B36F}"/>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0" name="Freeform 94">
                <a:extLst>
                  <a:ext uri="{FF2B5EF4-FFF2-40B4-BE49-F238E27FC236}">
                    <a16:creationId xmlns:a16="http://schemas.microsoft.com/office/drawing/2014/main" id="{0397CA69-2917-46D4-8AE5-8D6DC14AAA6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1" name="Freeform 95">
                <a:extLst>
                  <a:ext uri="{FF2B5EF4-FFF2-40B4-BE49-F238E27FC236}">
                    <a16:creationId xmlns:a16="http://schemas.microsoft.com/office/drawing/2014/main" id="{AB57676E-A73A-4A75-99D1-9882F8D6130D}"/>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8641" name="Text Box 96">
              <a:extLst>
                <a:ext uri="{FF2B5EF4-FFF2-40B4-BE49-F238E27FC236}">
                  <a16:creationId xmlns:a16="http://schemas.microsoft.com/office/drawing/2014/main" id="{2E67A909-1FD6-477A-BCA0-C62BAB7A3AA5}"/>
                </a:ext>
              </a:extLst>
            </p:cNvPr>
            <p:cNvSpPr txBox="1">
              <a:spLocks noChangeArrowheads="1"/>
            </p:cNvSpPr>
            <p:nvPr/>
          </p:nvSpPr>
          <p:spPr bwMode="auto">
            <a:xfrm>
              <a:off x="816" y="1251"/>
              <a:ext cx="137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FFFF00"/>
                  </a:solidFill>
                  <a:latin typeface="Arial" panose="020B0604020202020204" pitchFamily="34" charset="0"/>
                </a:rPr>
                <a:t>Povrchová půda</a:t>
              </a:r>
              <a:endParaRPr kumimoji="0" lang="en-GB" altLang="cs-CZ" sz="2000" b="1" i="0" dirty="0">
                <a:solidFill>
                  <a:srgbClr val="FFFF00"/>
                </a:solidFill>
                <a:latin typeface="Arial" panose="020B0604020202020204" pitchFamily="34" charset="0"/>
              </a:endParaRPr>
            </a:p>
          </p:txBody>
        </p:sp>
      </p:grpSp>
      <p:grpSp>
        <p:nvGrpSpPr>
          <p:cNvPr id="12" name="Group 97">
            <a:extLst>
              <a:ext uri="{FF2B5EF4-FFF2-40B4-BE49-F238E27FC236}">
                <a16:creationId xmlns:a16="http://schemas.microsoft.com/office/drawing/2014/main" id="{84DD2538-819A-4781-B417-D58C3B9C3EAA}"/>
              </a:ext>
            </a:extLst>
          </p:cNvPr>
          <p:cNvGrpSpPr>
            <a:grpSpLocks/>
          </p:cNvGrpSpPr>
          <p:nvPr/>
        </p:nvGrpSpPr>
        <p:grpSpPr bwMode="auto">
          <a:xfrm>
            <a:off x="5087938" y="1916113"/>
            <a:ext cx="2063750" cy="2286000"/>
            <a:chOff x="2256" y="1200"/>
            <a:chExt cx="1300" cy="1440"/>
          </a:xfrm>
        </p:grpSpPr>
        <p:sp>
          <p:nvSpPr>
            <p:cNvPr id="68630" name="AutoShape 98">
              <a:extLst>
                <a:ext uri="{FF2B5EF4-FFF2-40B4-BE49-F238E27FC236}">
                  <a16:creationId xmlns:a16="http://schemas.microsoft.com/office/drawing/2014/main" id="{E4FE65EF-8C24-4F81-8F7B-31478539AE63}"/>
                </a:ext>
              </a:extLst>
            </p:cNvPr>
            <p:cNvSpPr>
              <a:spLocks/>
            </p:cNvSpPr>
            <p:nvPr/>
          </p:nvSpPr>
          <p:spPr bwMode="auto">
            <a:xfrm>
              <a:off x="2256" y="1200"/>
              <a:ext cx="144" cy="1440"/>
            </a:xfrm>
            <a:prstGeom prst="rightBrace">
              <a:avLst>
                <a:gd name="adj1" fmla="val 83333"/>
                <a:gd name="adj2" fmla="val 50000"/>
              </a:avLst>
            </a:prstGeom>
            <a:noFill/>
            <a:ln w="31750">
              <a:solidFill>
                <a:srgbClr val="00008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68631" name="Text Box 99">
              <a:extLst>
                <a:ext uri="{FF2B5EF4-FFF2-40B4-BE49-F238E27FC236}">
                  <a16:creationId xmlns:a16="http://schemas.microsoft.com/office/drawing/2014/main" id="{2F335787-0B23-4063-A6FD-B794D2899373}"/>
                </a:ext>
              </a:extLst>
            </p:cNvPr>
            <p:cNvSpPr txBox="1">
              <a:spLocks noChangeArrowheads="1"/>
            </p:cNvSpPr>
            <p:nvPr/>
          </p:nvSpPr>
          <p:spPr bwMode="auto">
            <a:xfrm>
              <a:off x="2496" y="1799"/>
              <a:ext cx="10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000099"/>
                  </a:solidFill>
                  <a:latin typeface="Arial" panose="020B0604020202020204" pitchFamily="34" charset="0"/>
                </a:rPr>
                <a:t>Nenasycená</a:t>
              </a:r>
              <a:endParaRPr kumimoji="0" lang="en-GB" altLang="cs-CZ" sz="2000" b="1" i="0" dirty="0">
                <a:solidFill>
                  <a:srgbClr val="000099"/>
                </a:solidFill>
                <a:latin typeface="Arial" panose="020B0604020202020204" pitchFamily="34" charset="0"/>
              </a:endParaRPr>
            </a:p>
          </p:txBody>
        </p:sp>
      </p:grpSp>
      <p:grpSp>
        <p:nvGrpSpPr>
          <p:cNvPr id="13" name="Group 100">
            <a:extLst>
              <a:ext uri="{FF2B5EF4-FFF2-40B4-BE49-F238E27FC236}">
                <a16:creationId xmlns:a16="http://schemas.microsoft.com/office/drawing/2014/main" id="{4D44F6AE-DB45-4E52-AD45-F657544D9115}"/>
              </a:ext>
            </a:extLst>
          </p:cNvPr>
          <p:cNvGrpSpPr>
            <a:grpSpLocks/>
          </p:cNvGrpSpPr>
          <p:nvPr/>
        </p:nvGrpSpPr>
        <p:grpSpPr bwMode="auto">
          <a:xfrm>
            <a:off x="2135189" y="4292601"/>
            <a:ext cx="4735513" cy="409575"/>
            <a:chOff x="384" y="2688"/>
            <a:chExt cx="2983" cy="258"/>
          </a:xfrm>
        </p:grpSpPr>
        <p:sp>
          <p:nvSpPr>
            <p:cNvPr id="68628" name="Rectangle 101">
              <a:extLst>
                <a:ext uri="{FF2B5EF4-FFF2-40B4-BE49-F238E27FC236}">
                  <a16:creationId xmlns:a16="http://schemas.microsoft.com/office/drawing/2014/main" id="{B64BAB02-FB10-49C3-9B8E-9BC81F3F5B20}"/>
                </a:ext>
              </a:extLst>
            </p:cNvPr>
            <p:cNvSpPr>
              <a:spLocks noChangeArrowheads="1"/>
            </p:cNvSpPr>
            <p:nvPr/>
          </p:nvSpPr>
          <p:spPr bwMode="auto">
            <a:xfrm>
              <a:off x="384" y="2688"/>
              <a:ext cx="1728" cy="258"/>
            </a:xfrm>
            <a:prstGeom prst="rect">
              <a:avLst/>
            </a:prstGeom>
            <a:gradFill rotWithShape="0">
              <a:gsLst>
                <a:gs pos="0">
                  <a:srgbClr val="339966"/>
                </a:gs>
                <a:gs pos="100000">
                  <a:srgbClr val="18472F"/>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000" b="1" i="0" dirty="0">
                  <a:solidFill>
                    <a:srgbClr val="FFFF00"/>
                  </a:solidFill>
                  <a:latin typeface="Arial" panose="020B0604020202020204" pitchFamily="34" charset="0"/>
                </a:rPr>
                <a:t>Kapilární třáseň</a:t>
              </a:r>
              <a:endParaRPr kumimoji="0" lang="en-GB" altLang="cs-CZ" sz="2000" b="1" i="0" dirty="0">
                <a:solidFill>
                  <a:srgbClr val="FFFF00"/>
                </a:solidFill>
                <a:latin typeface="Arial" panose="020B0604020202020204" pitchFamily="34" charset="0"/>
              </a:endParaRPr>
            </a:p>
          </p:txBody>
        </p:sp>
        <p:sp>
          <p:nvSpPr>
            <p:cNvPr id="68629" name="Text Box 102">
              <a:extLst>
                <a:ext uri="{FF2B5EF4-FFF2-40B4-BE49-F238E27FC236}">
                  <a16:creationId xmlns:a16="http://schemas.microsoft.com/office/drawing/2014/main" id="{FC8FD564-9453-459C-BA32-5CD13BD27380}"/>
                </a:ext>
              </a:extLst>
            </p:cNvPr>
            <p:cNvSpPr txBox="1">
              <a:spLocks noChangeArrowheads="1"/>
            </p:cNvSpPr>
            <p:nvPr/>
          </p:nvSpPr>
          <p:spPr bwMode="auto">
            <a:xfrm>
              <a:off x="2160" y="2706"/>
              <a:ext cx="12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99"/>
                  </a:solidFill>
                  <a:latin typeface="Arial" panose="020B0604020202020204" pitchFamily="34" charset="0"/>
                </a:rPr>
                <a:t>Blízko nasycení</a:t>
              </a:r>
              <a:endParaRPr kumimoji="0" lang="en-GB" altLang="cs-CZ" sz="1800" b="1" i="0" dirty="0">
                <a:solidFill>
                  <a:srgbClr val="000099"/>
                </a:solidFill>
                <a:latin typeface="Arial" panose="020B0604020202020204" pitchFamily="34" charset="0"/>
              </a:endParaRPr>
            </a:p>
          </p:txBody>
        </p:sp>
      </p:grpSp>
      <p:grpSp>
        <p:nvGrpSpPr>
          <p:cNvPr id="14" name="Group 103">
            <a:extLst>
              <a:ext uri="{FF2B5EF4-FFF2-40B4-BE49-F238E27FC236}">
                <a16:creationId xmlns:a16="http://schemas.microsoft.com/office/drawing/2014/main" id="{6135ED7D-C355-4E00-8F8E-F909324393A1}"/>
              </a:ext>
            </a:extLst>
          </p:cNvPr>
          <p:cNvGrpSpPr>
            <a:grpSpLocks/>
          </p:cNvGrpSpPr>
          <p:nvPr/>
        </p:nvGrpSpPr>
        <p:grpSpPr bwMode="auto">
          <a:xfrm>
            <a:off x="2135188" y="4589463"/>
            <a:ext cx="5102224" cy="369887"/>
            <a:chOff x="384" y="2863"/>
            <a:chExt cx="3214" cy="233"/>
          </a:xfrm>
        </p:grpSpPr>
        <p:sp>
          <p:nvSpPr>
            <p:cNvPr id="68624" name="Line 104">
              <a:extLst>
                <a:ext uri="{FF2B5EF4-FFF2-40B4-BE49-F238E27FC236}">
                  <a16:creationId xmlns:a16="http://schemas.microsoft.com/office/drawing/2014/main" id="{E81D45F0-D04B-44B1-BD81-553CB992CABF}"/>
                </a:ext>
              </a:extLst>
            </p:cNvPr>
            <p:cNvSpPr>
              <a:spLocks noChangeShapeType="1"/>
            </p:cNvSpPr>
            <p:nvPr/>
          </p:nvSpPr>
          <p:spPr bwMode="auto">
            <a:xfrm flipH="1">
              <a:off x="2160" y="2976"/>
              <a:ext cx="528" cy="0"/>
            </a:xfrm>
            <a:prstGeom prst="line">
              <a:avLst/>
            </a:prstGeom>
            <a:noFill/>
            <a:ln w="31750">
              <a:solidFill>
                <a:srgbClr val="000080"/>
              </a:solidFill>
              <a:round/>
              <a:headEnd/>
              <a:tailEnd type="triangle" w="med" len="lg"/>
            </a:ln>
            <a:extLst>
              <a:ext uri="{909E8E84-426E-40DD-AFC4-6F175D3DCCD1}">
                <a14:hiddenFill xmlns:a14="http://schemas.microsoft.com/office/drawing/2010/main">
                  <a:noFill/>
                </a14:hiddenFill>
              </a:ext>
            </a:extLst>
          </p:spPr>
          <p:txBody>
            <a:bodyPr/>
            <a:lstStyle/>
            <a:p>
              <a:endParaRPr lang="en-US" sz="2800"/>
            </a:p>
          </p:txBody>
        </p:sp>
        <p:grpSp>
          <p:nvGrpSpPr>
            <p:cNvPr id="68625" name="Group 105">
              <a:extLst>
                <a:ext uri="{FF2B5EF4-FFF2-40B4-BE49-F238E27FC236}">
                  <a16:creationId xmlns:a16="http://schemas.microsoft.com/office/drawing/2014/main" id="{4E3AD2DD-91FA-4FD4-9B36-E622C65A0299}"/>
                </a:ext>
              </a:extLst>
            </p:cNvPr>
            <p:cNvGrpSpPr>
              <a:grpSpLocks/>
            </p:cNvGrpSpPr>
            <p:nvPr/>
          </p:nvGrpSpPr>
          <p:grpSpPr bwMode="auto">
            <a:xfrm>
              <a:off x="384" y="2863"/>
              <a:ext cx="3214" cy="233"/>
              <a:chOff x="384" y="2863"/>
              <a:chExt cx="3214" cy="233"/>
            </a:xfrm>
          </p:grpSpPr>
          <p:sp>
            <p:nvSpPr>
              <p:cNvPr id="68626" name="Line 106">
                <a:extLst>
                  <a:ext uri="{FF2B5EF4-FFF2-40B4-BE49-F238E27FC236}">
                    <a16:creationId xmlns:a16="http://schemas.microsoft.com/office/drawing/2014/main" id="{785507AD-E92A-4152-9C0F-24CA61601C2E}"/>
                  </a:ext>
                </a:extLst>
              </p:cNvPr>
              <p:cNvSpPr>
                <a:spLocks noChangeShapeType="1"/>
              </p:cNvSpPr>
              <p:nvPr/>
            </p:nvSpPr>
            <p:spPr bwMode="auto">
              <a:xfrm>
                <a:off x="384" y="2976"/>
                <a:ext cx="1728" cy="0"/>
              </a:xfrm>
              <a:prstGeom prst="line">
                <a:avLst/>
              </a:prstGeom>
              <a:noFill/>
              <a:ln w="50800">
                <a:solidFill>
                  <a:srgbClr val="00CCFF"/>
                </a:solidFill>
                <a:round/>
                <a:headEnd/>
                <a:tailEnd type="none" w="med" len="lg"/>
              </a:ln>
              <a:extLst>
                <a:ext uri="{909E8E84-426E-40DD-AFC4-6F175D3DCCD1}">
                  <a14:hiddenFill xmlns:a14="http://schemas.microsoft.com/office/drawing/2010/main">
                    <a:noFill/>
                  </a14:hiddenFill>
                </a:ext>
              </a:extLst>
            </p:spPr>
            <p:txBody>
              <a:bodyPr/>
              <a:lstStyle/>
              <a:p>
                <a:endParaRPr lang="en-US" sz="2800"/>
              </a:p>
            </p:txBody>
          </p:sp>
          <p:sp>
            <p:nvSpPr>
              <p:cNvPr id="68627" name="Text Box 107">
                <a:extLst>
                  <a:ext uri="{FF2B5EF4-FFF2-40B4-BE49-F238E27FC236}">
                    <a16:creationId xmlns:a16="http://schemas.microsoft.com/office/drawing/2014/main" id="{67EE5BDC-C232-46BE-9D83-33FE90A46F3C}"/>
                  </a:ext>
                </a:extLst>
              </p:cNvPr>
              <p:cNvSpPr txBox="1">
                <a:spLocks noChangeArrowheads="1"/>
              </p:cNvSpPr>
              <p:nvPr/>
            </p:nvSpPr>
            <p:spPr bwMode="auto">
              <a:xfrm>
                <a:off x="2620" y="2863"/>
                <a:ext cx="9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99"/>
                    </a:solidFill>
                    <a:latin typeface="Arial" panose="020B0604020202020204" pitchFamily="34" charset="0"/>
                  </a:rPr>
                  <a:t>Vodní tabule</a:t>
                </a:r>
                <a:endParaRPr kumimoji="0" lang="en-GB" altLang="cs-CZ" sz="1800" b="1" i="0" dirty="0">
                  <a:solidFill>
                    <a:srgbClr val="000099"/>
                  </a:solidFill>
                  <a:latin typeface="Arial" panose="020B0604020202020204" pitchFamily="34" charset="0"/>
                </a:endParaRPr>
              </a:p>
            </p:txBody>
          </p:sp>
        </p:grpSp>
      </p:grpSp>
      <p:grpSp>
        <p:nvGrpSpPr>
          <p:cNvPr id="16" name="Group 108">
            <a:extLst>
              <a:ext uri="{FF2B5EF4-FFF2-40B4-BE49-F238E27FC236}">
                <a16:creationId xmlns:a16="http://schemas.microsoft.com/office/drawing/2014/main" id="{A0E9CFBA-F0AE-4668-A1CC-DB200A8273B8}"/>
              </a:ext>
            </a:extLst>
          </p:cNvPr>
          <p:cNvGrpSpPr>
            <a:grpSpLocks/>
          </p:cNvGrpSpPr>
          <p:nvPr/>
        </p:nvGrpSpPr>
        <p:grpSpPr bwMode="auto">
          <a:xfrm>
            <a:off x="2135188" y="2420938"/>
            <a:ext cx="2792413" cy="1828800"/>
            <a:chOff x="384" y="1536"/>
            <a:chExt cx="1759" cy="1152"/>
          </a:xfrm>
        </p:grpSpPr>
        <p:sp>
          <p:nvSpPr>
            <p:cNvPr id="68622" name="Rectangle 109">
              <a:extLst>
                <a:ext uri="{FF2B5EF4-FFF2-40B4-BE49-F238E27FC236}">
                  <a16:creationId xmlns:a16="http://schemas.microsoft.com/office/drawing/2014/main" id="{35F2E318-968C-4F2B-9C1A-6BE5C93DBBD0}"/>
                </a:ext>
              </a:extLst>
            </p:cNvPr>
            <p:cNvSpPr>
              <a:spLocks noChangeArrowheads="1"/>
            </p:cNvSpPr>
            <p:nvPr/>
          </p:nvSpPr>
          <p:spPr bwMode="auto">
            <a:xfrm>
              <a:off x="384" y="1536"/>
              <a:ext cx="1728" cy="1152"/>
            </a:xfrm>
            <a:prstGeom prst="rect">
              <a:avLst/>
            </a:prstGeom>
            <a:gradFill rotWithShape="0">
              <a:gsLst>
                <a:gs pos="0">
                  <a:srgbClr val="765E47"/>
                </a:gs>
                <a:gs pos="50000">
                  <a:srgbClr val="FFCC99"/>
                </a:gs>
                <a:gs pos="100000">
                  <a:srgbClr val="765E47"/>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kumimoji="0" lang="en-GB" altLang="cs-CZ" sz="1800" i="0">
                <a:solidFill>
                  <a:srgbClr val="000099"/>
                </a:solidFill>
                <a:latin typeface="Comic Sans MS" panose="030F0702030302020204" pitchFamily="66" charset="0"/>
              </a:endParaRPr>
            </a:p>
          </p:txBody>
        </p:sp>
        <p:sp>
          <p:nvSpPr>
            <p:cNvPr id="68623" name="Text Box 110">
              <a:extLst>
                <a:ext uri="{FF2B5EF4-FFF2-40B4-BE49-F238E27FC236}">
                  <a16:creationId xmlns:a16="http://schemas.microsoft.com/office/drawing/2014/main" id="{62BECC32-DFB5-4A74-BEAD-5018C947E453}"/>
                </a:ext>
              </a:extLst>
            </p:cNvPr>
            <p:cNvSpPr txBox="1">
              <a:spLocks noChangeArrowheads="1"/>
            </p:cNvSpPr>
            <p:nvPr/>
          </p:nvSpPr>
          <p:spPr bwMode="auto">
            <a:xfrm>
              <a:off x="800" y="1894"/>
              <a:ext cx="134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en-GB" altLang="cs-CZ" sz="2400" b="1" i="0" dirty="0" err="1">
                  <a:solidFill>
                    <a:srgbClr val="FF0000"/>
                  </a:solidFill>
                  <a:latin typeface="Arial" panose="020B0604020202020204" pitchFamily="34" charset="0"/>
                </a:rPr>
                <a:t>Vado</a:t>
              </a:r>
              <a:r>
                <a:rPr kumimoji="0" lang="cs-CZ" altLang="cs-CZ" sz="2400" b="1" i="0" dirty="0">
                  <a:solidFill>
                    <a:srgbClr val="FF0000"/>
                  </a:solidFill>
                  <a:latin typeface="Arial" panose="020B0604020202020204" pitchFamily="34" charset="0"/>
                </a:rPr>
                <a:t>zní zóna</a:t>
              </a:r>
              <a:endParaRPr kumimoji="0" lang="en-GB" altLang="cs-CZ" sz="2400" b="1" i="0" dirty="0">
                <a:solidFill>
                  <a:srgbClr val="FF0000"/>
                </a:solidFill>
                <a:latin typeface="Arial" panose="020B0604020202020204" pitchFamily="34" charset="0"/>
              </a:endParaRPr>
            </a:p>
          </p:txBody>
        </p:sp>
      </p:grpSp>
      <p:grpSp>
        <p:nvGrpSpPr>
          <p:cNvPr id="17" name="Group 111">
            <a:extLst>
              <a:ext uri="{FF2B5EF4-FFF2-40B4-BE49-F238E27FC236}">
                <a16:creationId xmlns:a16="http://schemas.microsoft.com/office/drawing/2014/main" id="{6E48D824-75F4-4207-A28E-D7024B97D03A}"/>
              </a:ext>
            </a:extLst>
          </p:cNvPr>
          <p:cNvGrpSpPr>
            <a:grpSpLocks/>
          </p:cNvGrpSpPr>
          <p:nvPr/>
        </p:nvGrpSpPr>
        <p:grpSpPr bwMode="auto">
          <a:xfrm>
            <a:off x="1507614" y="2181225"/>
            <a:ext cx="457713" cy="4186238"/>
            <a:chOff x="70" y="1200"/>
            <a:chExt cx="218" cy="2637"/>
          </a:xfrm>
        </p:grpSpPr>
        <p:sp>
          <p:nvSpPr>
            <p:cNvPr id="68620" name="Line 112">
              <a:extLst>
                <a:ext uri="{FF2B5EF4-FFF2-40B4-BE49-F238E27FC236}">
                  <a16:creationId xmlns:a16="http://schemas.microsoft.com/office/drawing/2014/main" id="{0F791C9D-ECAB-41B7-AD5C-EE1A95677EB0}"/>
                </a:ext>
              </a:extLst>
            </p:cNvPr>
            <p:cNvSpPr>
              <a:spLocks noChangeShapeType="1"/>
            </p:cNvSpPr>
            <p:nvPr/>
          </p:nvSpPr>
          <p:spPr bwMode="auto">
            <a:xfrm>
              <a:off x="288" y="1200"/>
              <a:ext cx="0" cy="2496"/>
            </a:xfrm>
            <a:prstGeom prst="line">
              <a:avLst/>
            </a:prstGeom>
            <a:noFill/>
            <a:ln w="31750">
              <a:solidFill>
                <a:srgbClr val="000080"/>
              </a:solidFill>
              <a:round/>
              <a:headEnd/>
              <a:tailEnd type="triangle" w="med" len="lg"/>
            </a:ln>
            <a:extLst>
              <a:ext uri="{909E8E84-426E-40DD-AFC4-6F175D3DCCD1}">
                <a14:hiddenFill xmlns:a14="http://schemas.microsoft.com/office/drawing/2010/main">
                  <a:noFill/>
                </a14:hiddenFill>
              </a:ext>
            </a:extLst>
          </p:spPr>
          <p:txBody>
            <a:bodyPr/>
            <a:lstStyle/>
            <a:p>
              <a:endParaRPr lang="en-US" sz="2800"/>
            </a:p>
          </p:txBody>
        </p:sp>
        <p:sp>
          <p:nvSpPr>
            <p:cNvPr id="68621" name="Text Box 113">
              <a:extLst>
                <a:ext uri="{FF2B5EF4-FFF2-40B4-BE49-F238E27FC236}">
                  <a16:creationId xmlns:a16="http://schemas.microsoft.com/office/drawing/2014/main" id="{C9D78584-AED5-4580-82CB-77344588503B}"/>
                </a:ext>
              </a:extLst>
            </p:cNvPr>
            <p:cNvSpPr txBox="1">
              <a:spLocks noChangeArrowheads="1"/>
            </p:cNvSpPr>
            <p:nvPr/>
          </p:nvSpPr>
          <p:spPr bwMode="auto">
            <a:xfrm rot="16200000">
              <a:off x="-953" y="2639"/>
              <a:ext cx="222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rPr>
                <a:t>Rozsah mezi </a:t>
              </a:r>
              <a:r>
                <a:rPr kumimoji="0" lang="en-GB" altLang="cs-CZ" sz="1800" b="1" i="0" dirty="0">
                  <a:solidFill>
                    <a:srgbClr val="0000FF"/>
                  </a:solidFill>
                  <a:latin typeface="Arial" panose="020B0604020202020204" pitchFamily="34" charset="0"/>
                </a:rPr>
                <a:t>10 </a:t>
              </a:r>
              <a:r>
                <a:rPr kumimoji="0" lang="cs-CZ" altLang="cs-CZ" sz="1800" b="1" i="0" dirty="0">
                  <a:solidFill>
                    <a:srgbClr val="0000FF"/>
                  </a:solidFill>
                  <a:latin typeface="Arial" panose="020B0604020202020204" pitchFamily="34" charset="0"/>
                </a:rPr>
                <a:t>až</a:t>
              </a:r>
              <a:r>
                <a:rPr kumimoji="0" lang="en-GB" altLang="cs-CZ" sz="1800" b="1" i="0" dirty="0">
                  <a:solidFill>
                    <a:srgbClr val="0000FF"/>
                  </a:solidFill>
                  <a:latin typeface="Arial" panose="020B0604020202020204" pitchFamily="34" charset="0"/>
                </a:rPr>
                <a:t> 100’s met</a:t>
              </a:r>
              <a:r>
                <a:rPr kumimoji="0" lang="cs-CZ" altLang="cs-CZ" sz="1800" b="1" i="0" dirty="0">
                  <a:solidFill>
                    <a:srgbClr val="0000FF"/>
                  </a:solidFill>
                  <a:latin typeface="Arial" panose="020B0604020202020204" pitchFamily="34" charset="0"/>
                </a:rPr>
                <a:t>rů</a:t>
              </a:r>
              <a:endParaRPr kumimoji="0" lang="en-GB" altLang="cs-CZ" sz="1800" b="1" i="0" dirty="0">
                <a:solidFill>
                  <a:srgbClr val="0000FF"/>
                </a:solidFill>
                <a:latin typeface="Arial" panose="020B0604020202020204" pitchFamily="34" charset="0"/>
              </a:endParaRPr>
            </a:p>
          </p:txBody>
        </p:sp>
      </p:grpSp>
      <p:sp>
        <p:nvSpPr>
          <p:cNvPr id="3055730" name="Text Box 114">
            <a:extLst>
              <a:ext uri="{FF2B5EF4-FFF2-40B4-BE49-F238E27FC236}">
                <a16:creationId xmlns:a16="http://schemas.microsoft.com/office/drawing/2014/main" id="{1B4AAA1E-0AB1-4B84-BFF1-C4FD73D770AB}"/>
              </a:ext>
            </a:extLst>
          </p:cNvPr>
          <p:cNvSpPr txBox="1">
            <a:spLocks noChangeArrowheads="1"/>
          </p:cNvSpPr>
          <p:nvPr/>
        </p:nvSpPr>
        <p:spPr bwMode="auto">
          <a:xfrm>
            <a:off x="7319963" y="1052514"/>
            <a:ext cx="31115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square">
            <a:spAutoFit/>
          </a:bodyPr>
          <a:lstStyle>
            <a:lvl1pPr marL="457200" indent="-457200">
              <a:tabLst>
                <a:tab pos="384175" algn="l"/>
              </a:tabLst>
              <a:defRPr kumimoji="1" sz="2800" i="1">
                <a:solidFill>
                  <a:schemeClr val="tx1"/>
                </a:solidFill>
                <a:latin typeface="Times New Roman" panose="02020603050405020304" pitchFamily="18" charset="0"/>
              </a:defRPr>
            </a:lvl1pPr>
            <a:lvl2pPr marL="742950" indent="-285750">
              <a:tabLst>
                <a:tab pos="384175" algn="l"/>
              </a:tabLst>
              <a:defRPr kumimoji="1" sz="2800" i="1">
                <a:solidFill>
                  <a:schemeClr val="tx1"/>
                </a:solidFill>
                <a:latin typeface="Times New Roman" panose="02020603050405020304" pitchFamily="18" charset="0"/>
              </a:defRPr>
            </a:lvl2pPr>
            <a:lvl3pPr marL="1143000" indent="-228600">
              <a:tabLst>
                <a:tab pos="384175" algn="l"/>
              </a:tabLst>
              <a:defRPr kumimoji="1" sz="2800" i="1">
                <a:solidFill>
                  <a:schemeClr val="tx1"/>
                </a:solidFill>
                <a:latin typeface="Times New Roman" panose="02020603050405020304" pitchFamily="18" charset="0"/>
              </a:defRPr>
            </a:lvl3pPr>
            <a:lvl4pPr marL="1600200" indent="-228600">
              <a:tabLst>
                <a:tab pos="384175" algn="l"/>
              </a:tabLst>
              <a:defRPr kumimoji="1" sz="2800" i="1">
                <a:solidFill>
                  <a:schemeClr val="tx1"/>
                </a:solidFill>
                <a:latin typeface="Times New Roman" panose="02020603050405020304" pitchFamily="18" charset="0"/>
              </a:defRPr>
            </a:lvl4pPr>
            <a:lvl5pPr marL="2057400" indent="-228600">
              <a:tabLst>
                <a:tab pos="384175"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00FF"/>
                </a:solidFill>
                <a:latin typeface="Arial" panose="020B0604020202020204" pitchFamily="34" charset="0"/>
              </a:rPr>
              <a:t>Každá zóna obsahuje:</a:t>
            </a:r>
            <a:endParaRPr kumimoji="0" lang="en-GB" altLang="cs-CZ" sz="2400" b="1" i="0" dirty="0">
              <a:solidFill>
                <a:srgbClr val="0000FF"/>
              </a:solidFill>
              <a:latin typeface="Arial" panose="020B0604020202020204" pitchFamily="34" charset="0"/>
            </a:endParaRPr>
          </a:p>
          <a:p>
            <a:pPr eaLnBrk="1" hangingPunct="1"/>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en-GB" altLang="cs-CZ" sz="2400" b="1" i="0" dirty="0">
                <a:solidFill>
                  <a:srgbClr val="0000FF"/>
                </a:solidFill>
                <a:latin typeface="Arial" panose="020B0604020202020204" pitchFamily="34" charset="0"/>
              </a:rPr>
              <a:t>Miner</a:t>
            </a:r>
            <a:r>
              <a:rPr kumimoji="0" lang="cs-CZ" altLang="cs-CZ" sz="2400" b="1" i="0" dirty="0">
                <a:solidFill>
                  <a:srgbClr val="0000FF"/>
                </a:solidFill>
                <a:latin typeface="Arial" panose="020B0604020202020204" pitchFamily="34" charset="0"/>
              </a:rPr>
              <a:t>á</a:t>
            </a:r>
            <a:r>
              <a:rPr kumimoji="0" lang="en-GB" altLang="cs-CZ" sz="2400" b="1" i="0" dirty="0">
                <a:solidFill>
                  <a:srgbClr val="0000FF"/>
                </a:solidFill>
                <a:latin typeface="Arial" panose="020B0604020202020204" pitchFamily="34" charset="0"/>
              </a:rPr>
              <a:t>l</a:t>
            </a:r>
            <a:r>
              <a:rPr kumimoji="0" lang="cs-CZ" altLang="cs-CZ" sz="2400" b="1" i="0" dirty="0">
                <a:solidFill>
                  <a:srgbClr val="0000FF"/>
                </a:solidFill>
                <a:latin typeface="Arial" panose="020B0604020202020204" pitchFamily="34" charset="0"/>
              </a:rPr>
              <a:t>ní</a:t>
            </a:r>
            <a:r>
              <a:rPr kumimoji="0" lang="en-GB" altLang="cs-CZ" sz="2400" b="1" i="0" dirty="0">
                <a:solidFill>
                  <a:srgbClr val="0000FF"/>
                </a:solidFill>
                <a:latin typeface="Arial" panose="020B0604020202020204" pitchFamily="34" charset="0"/>
              </a:rPr>
              <a:t> </a:t>
            </a:r>
            <a:r>
              <a:rPr kumimoji="0" lang="en-GB" altLang="cs-CZ" sz="2400" b="1" i="0" dirty="0" err="1">
                <a:solidFill>
                  <a:srgbClr val="0000FF"/>
                </a:solidFill>
                <a:latin typeface="Arial" panose="020B0604020202020204" pitchFamily="34" charset="0"/>
              </a:rPr>
              <a:t>fra</a:t>
            </a:r>
            <a:r>
              <a:rPr kumimoji="0" lang="cs-CZ" altLang="cs-CZ" sz="2400" b="1" i="0" dirty="0">
                <a:solidFill>
                  <a:srgbClr val="0000FF"/>
                </a:solidFill>
                <a:latin typeface="Arial" panose="020B0604020202020204" pitchFamily="34" charset="0"/>
              </a:rPr>
              <a:t>kce</a:t>
            </a:r>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en-GB" altLang="cs-CZ" sz="2400" b="1" i="0" dirty="0">
                <a:solidFill>
                  <a:srgbClr val="0000FF"/>
                </a:solidFill>
                <a:latin typeface="Arial" panose="020B0604020202020204" pitchFamily="34" charset="0"/>
              </a:rPr>
              <a:t>Organic</a:t>
            </a:r>
            <a:r>
              <a:rPr kumimoji="0" lang="cs-CZ" altLang="cs-CZ" sz="2400" b="1" i="0" dirty="0">
                <a:solidFill>
                  <a:srgbClr val="0000FF"/>
                </a:solidFill>
                <a:latin typeface="Arial" panose="020B0604020202020204" pitchFamily="34" charset="0"/>
              </a:rPr>
              <a:t>ká</a:t>
            </a:r>
            <a:r>
              <a:rPr kumimoji="0" lang="en-GB" altLang="cs-CZ" sz="2400" b="1" i="0" dirty="0">
                <a:solidFill>
                  <a:srgbClr val="0000FF"/>
                </a:solidFill>
                <a:latin typeface="Arial" panose="020B0604020202020204" pitchFamily="34" charset="0"/>
              </a:rPr>
              <a:t> </a:t>
            </a:r>
            <a:r>
              <a:rPr kumimoji="0" lang="en-GB" altLang="cs-CZ" sz="2400" b="1" i="0" dirty="0" err="1">
                <a:solidFill>
                  <a:srgbClr val="0000FF"/>
                </a:solidFill>
                <a:latin typeface="Arial" panose="020B0604020202020204" pitchFamily="34" charset="0"/>
              </a:rPr>
              <a:t>fra</a:t>
            </a:r>
            <a:r>
              <a:rPr kumimoji="0" lang="cs-CZ" altLang="cs-CZ" sz="2400" b="1" i="0" dirty="0">
                <a:solidFill>
                  <a:srgbClr val="0000FF"/>
                </a:solidFill>
                <a:latin typeface="Arial" panose="020B0604020202020204" pitchFamily="34" charset="0"/>
              </a:rPr>
              <a:t>kce</a:t>
            </a:r>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cs-CZ" altLang="cs-CZ" sz="2400" b="1" i="0" dirty="0">
                <a:solidFill>
                  <a:srgbClr val="0000FF"/>
                </a:solidFill>
                <a:latin typeface="Arial" panose="020B0604020202020204" pitchFamily="34" charset="0"/>
              </a:rPr>
              <a:t>Kapalná fáze</a:t>
            </a:r>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cs-CZ" altLang="cs-CZ" sz="2400" b="1" i="0" dirty="0">
                <a:solidFill>
                  <a:srgbClr val="0000FF"/>
                </a:solidFill>
                <a:latin typeface="Arial" panose="020B0604020202020204" pitchFamily="34" charset="0"/>
              </a:rPr>
              <a:t>Plynná fáze</a:t>
            </a:r>
            <a:endParaRPr kumimoji="0" lang="en-GB" altLang="cs-CZ" sz="2400" b="1" i="0" dirty="0">
              <a:solidFill>
                <a:srgbClr val="0000FF"/>
              </a:solidFill>
              <a:latin typeface="Arial" panose="020B0604020202020204" pitchFamily="34" charset="0"/>
            </a:endParaRPr>
          </a:p>
          <a:p>
            <a:pPr eaLnBrk="1" hangingPunct="1"/>
            <a:endParaRPr kumimoji="0" lang="en-GB" altLang="cs-CZ" sz="2400" b="1" i="0" dirty="0">
              <a:solidFill>
                <a:srgbClr val="0000FF"/>
              </a:solidFill>
              <a:latin typeface="Arial" panose="020B0604020202020204" pitchFamily="34" charset="0"/>
            </a:endParaRPr>
          </a:p>
          <a:p>
            <a:pPr algn="ctr" eaLnBrk="1" hangingPunct="1"/>
            <a:r>
              <a:rPr kumimoji="0" lang="en-GB" altLang="cs-CZ" sz="2400" b="1" i="0" dirty="0" err="1">
                <a:solidFill>
                  <a:srgbClr val="0000FF"/>
                </a:solidFill>
                <a:latin typeface="Arial" panose="020B0604020202020204" pitchFamily="34" charset="0"/>
              </a:rPr>
              <a:t>Intera</a:t>
            </a:r>
            <a:r>
              <a:rPr kumimoji="0" lang="cs-CZ" altLang="cs-CZ" sz="2400" b="1" i="0" dirty="0">
                <a:solidFill>
                  <a:srgbClr val="0000FF"/>
                </a:solidFill>
                <a:latin typeface="Arial" panose="020B0604020202020204" pitchFamily="34" charset="0"/>
              </a:rPr>
              <a:t>kce</a:t>
            </a:r>
            <a:endParaRPr kumimoji="0" lang="en-GB" altLang="cs-CZ" sz="2400" b="1" i="0" dirty="0">
              <a:solidFill>
                <a:srgbClr val="0000FF"/>
              </a:solidFill>
              <a:latin typeface="Arial" panose="020B0604020202020204" pitchFamily="34" charset="0"/>
            </a:endParaRPr>
          </a:p>
        </p:txBody>
      </p:sp>
      <p:sp>
        <p:nvSpPr>
          <p:cNvPr id="68618" name="Text Box 116">
            <a:extLst>
              <a:ext uri="{FF2B5EF4-FFF2-40B4-BE49-F238E27FC236}">
                <a16:creationId xmlns:a16="http://schemas.microsoft.com/office/drawing/2014/main" id="{E4407C8D-9BCF-4D15-9300-95637CF2AF7F}"/>
              </a:ext>
            </a:extLst>
          </p:cNvPr>
          <p:cNvSpPr txBox="1">
            <a:spLocks noChangeArrowheads="1"/>
          </p:cNvSpPr>
          <p:nvPr/>
        </p:nvSpPr>
        <p:spPr bwMode="auto">
          <a:xfrm>
            <a:off x="1774825" y="260350"/>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Lito-ekosféra</a:t>
            </a:r>
          </a:p>
        </p:txBody>
      </p:sp>
      <p:pic>
        <p:nvPicPr>
          <p:cNvPr id="68619" name="Picture 117">
            <a:extLst>
              <a:ext uri="{FF2B5EF4-FFF2-40B4-BE49-F238E27FC236}">
                <a16:creationId xmlns:a16="http://schemas.microsoft.com/office/drawing/2014/main" id="{54372D78-E7F1-450C-9958-6981C432A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9" y="4076700"/>
            <a:ext cx="2592387" cy="1931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817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055730"/>
                                        </p:tgtEl>
                                        <p:attrNameLst>
                                          <p:attrName>style.visibility</p:attrName>
                                        </p:attrNameLst>
                                      </p:cBhvr>
                                      <p:to>
                                        <p:strVal val="visible"/>
                                      </p:to>
                                    </p:set>
                                    <p:animEffect transition="in" filter="wipe(up)">
                                      <p:cBhvr>
                                        <p:cTn id="35" dur="500"/>
                                        <p:tgtEl>
                                          <p:spTgt spid="3055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573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a:extLst>
              <a:ext uri="{FF2B5EF4-FFF2-40B4-BE49-F238E27FC236}">
                <a16:creationId xmlns:a16="http://schemas.microsoft.com/office/drawing/2014/main" id="{0A657B03-5C51-499A-93A5-950A400FB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3529012"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4">
            <a:extLst>
              <a:ext uri="{FF2B5EF4-FFF2-40B4-BE49-F238E27FC236}">
                <a16:creationId xmlns:a16="http://schemas.microsoft.com/office/drawing/2014/main" id="{11B90AC8-7DC3-40E7-99A8-84EE53C9BE20}"/>
              </a:ext>
            </a:extLst>
          </p:cNvPr>
          <p:cNvSpPr txBox="1">
            <a:spLocks noChangeArrowheads="1"/>
          </p:cNvSpPr>
          <p:nvPr/>
        </p:nvSpPr>
        <p:spPr bwMode="auto">
          <a:xfrm>
            <a:off x="42243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a:solidFill>
                  <a:srgbClr val="0000DC"/>
                </a:solidFill>
                <a:latin typeface="Arial" panose="020B0604020202020204" pitchFamily="34" charset="0"/>
              </a:rPr>
              <a:t>Geochemie půdy</a:t>
            </a:r>
            <a:endParaRPr lang="en-GB" altLang="cs-CZ" sz="3200" b="1" i="0" dirty="0">
              <a:solidFill>
                <a:srgbClr val="0000DC"/>
              </a:solidFill>
              <a:latin typeface="Arial" panose="020B0604020202020204" pitchFamily="34" charset="0"/>
            </a:endParaRPr>
          </a:p>
        </p:txBody>
      </p:sp>
      <p:sp>
        <p:nvSpPr>
          <p:cNvPr id="70660" name="Text Box 5">
            <a:extLst>
              <a:ext uri="{FF2B5EF4-FFF2-40B4-BE49-F238E27FC236}">
                <a16:creationId xmlns:a16="http://schemas.microsoft.com/office/drawing/2014/main" id="{A1DC4E4C-3BB5-48DD-A67B-4363202BB91B}"/>
              </a:ext>
            </a:extLst>
          </p:cNvPr>
          <p:cNvSpPr txBox="1">
            <a:spLocks noChangeArrowheads="1"/>
          </p:cNvSpPr>
          <p:nvPr/>
        </p:nvSpPr>
        <p:spPr bwMode="auto">
          <a:xfrm>
            <a:off x="5659481" y="1773238"/>
            <a:ext cx="50419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Acidobazické a výměnné reakce v půdách</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Makroživiny</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Mikroživiny</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Pesticidy a chemické odpady v půdách</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Ztráta půdy - dezertifikace</a:t>
            </a:r>
          </a:p>
        </p:txBody>
      </p:sp>
    </p:spTree>
    <p:extLst>
      <p:ext uri="{BB962C8B-B14F-4D97-AF65-F5344CB8AC3E}">
        <p14:creationId xmlns:p14="http://schemas.microsoft.com/office/powerpoint/2010/main" val="115334481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22387A6-AAFE-4D78-9E8B-CD5110B45855}"/>
              </a:ext>
            </a:extLst>
          </p:cNvPr>
          <p:cNvSpPr>
            <a:spLocks noChangeArrowheads="1"/>
          </p:cNvSpPr>
          <p:nvPr/>
        </p:nvSpPr>
        <p:spPr bwMode="auto">
          <a:xfrm>
            <a:off x="1703388" y="836613"/>
            <a:ext cx="28813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20000"/>
              </a:spcBef>
              <a:buClr>
                <a:srgbClr val="0000FF"/>
              </a:buClr>
              <a:buSzPct val="75000"/>
              <a:buFont typeface="Wingdings" panose="05000000000000000000" pitchFamily="2" charset="2"/>
              <a:buChar char="Ä"/>
            </a:pPr>
            <a:r>
              <a:rPr lang="cs-CZ" altLang="cs-CZ" sz="2400" b="1" i="0" dirty="0">
                <a:solidFill>
                  <a:srgbClr val="0000FF"/>
                </a:solidFill>
                <a:latin typeface="Arial" panose="020B0604020202020204" pitchFamily="34" charset="0"/>
                <a:cs typeface="Times New Roman" panose="02020603050405020304" pitchFamily="18" charset="0"/>
              </a:rPr>
              <a:t>eroze</a:t>
            </a:r>
            <a:r>
              <a:rPr lang="en-US" altLang="cs-CZ" sz="2400" b="1" i="0" dirty="0">
                <a:solidFill>
                  <a:srgbClr val="0000FF"/>
                </a:solidFill>
                <a:latin typeface="Arial" panose="020B0604020202020204" pitchFamily="34" charset="0"/>
              </a:rPr>
              <a:t> </a:t>
            </a:r>
            <a:endParaRPr lang="cs-CZ" altLang="cs-CZ" sz="2400" b="1" i="0" dirty="0">
              <a:solidFill>
                <a:srgbClr val="0000FF"/>
              </a:solidFill>
              <a:latin typeface="Arial" panose="020B0604020202020204" pitchFamily="34" charset="0"/>
            </a:endParaRPr>
          </a:p>
          <a:p>
            <a:pPr eaLnBrk="1" hangingPunct="1">
              <a:spcBef>
                <a:spcPct val="20000"/>
              </a:spcBef>
              <a:buClr>
                <a:srgbClr val="0000FF"/>
              </a:buClr>
              <a:buSzPct val="75000"/>
              <a:buFont typeface="Wingdings" panose="05000000000000000000" pitchFamily="2" charset="2"/>
              <a:buChar char="Ä"/>
            </a:pPr>
            <a:r>
              <a:rPr lang="cs-CZ" altLang="cs-CZ" sz="2400" b="1" i="0" dirty="0">
                <a:solidFill>
                  <a:srgbClr val="0000FF"/>
                </a:solidFill>
                <a:latin typeface="Arial" panose="020B0604020202020204" pitchFamily="34" charset="0"/>
                <a:cs typeface="Times New Roman" panose="02020603050405020304" pitchFamily="18" charset="0"/>
              </a:rPr>
              <a:t>dezertifikace</a:t>
            </a:r>
            <a:endParaRPr lang="en-US" altLang="cs-CZ" sz="2400" b="1" i="0" dirty="0">
              <a:solidFill>
                <a:srgbClr val="0000FF"/>
              </a:solidFill>
              <a:latin typeface="Arial" panose="020B0604020202020204" pitchFamily="34" charset="0"/>
            </a:endParaRPr>
          </a:p>
        </p:txBody>
      </p:sp>
      <p:pic>
        <p:nvPicPr>
          <p:cNvPr id="72707" name="Picture 3">
            <a:extLst>
              <a:ext uri="{FF2B5EF4-FFF2-40B4-BE49-F238E27FC236}">
                <a16:creationId xmlns:a16="http://schemas.microsoft.com/office/drawing/2014/main" id="{20104929-7804-4F0A-995F-6847444B7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981076"/>
            <a:ext cx="414655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12235C1F-6DB3-4883-A761-6A9FC4D93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3860801"/>
            <a:ext cx="38163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a:extLst>
              <a:ext uri="{FF2B5EF4-FFF2-40B4-BE49-F238E27FC236}">
                <a16:creationId xmlns:a16="http://schemas.microsoft.com/office/drawing/2014/main" id="{42A20485-C1DF-4403-9BE2-D05D14A03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773239"/>
            <a:ext cx="3821113"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a:extLst>
              <a:ext uri="{FF2B5EF4-FFF2-40B4-BE49-F238E27FC236}">
                <a16:creationId xmlns:a16="http://schemas.microsoft.com/office/drawing/2014/main" id="{CF0946A9-83BC-4CDA-AAEB-1A37C1AE8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0" y="3573463"/>
            <a:ext cx="41100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7">
            <a:extLst>
              <a:ext uri="{FF2B5EF4-FFF2-40B4-BE49-F238E27FC236}">
                <a16:creationId xmlns:a16="http://schemas.microsoft.com/office/drawing/2014/main" id="{90CBF06B-42BE-40C6-B919-79130C39BB54}"/>
              </a:ext>
            </a:extLst>
          </p:cNvPr>
          <p:cNvSpPr txBox="1">
            <a:spLocks noChangeArrowheads="1"/>
          </p:cNvSpPr>
          <p:nvPr/>
        </p:nvSpPr>
        <p:spPr bwMode="auto">
          <a:xfrm>
            <a:off x="42243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Ztráty půdy</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5308965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a:extLst>
              <a:ext uri="{FF2B5EF4-FFF2-40B4-BE49-F238E27FC236}">
                <a16:creationId xmlns:a16="http://schemas.microsoft.com/office/drawing/2014/main" id="{CF95B3AB-E59F-4B33-8131-2FABD7EF6EF2}"/>
              </a:ext>
            </a:extLst>
          </p:cNvPr>
          <p:cNvSpPr txBox="1">
            <a:spLocks noChangeArrowheads="1"/>
          </p:cNvSpPr>
          <p:nvPr/>
        </p:nvSpPr>
        <p:spPr bwMode="auto">
          <a:xfrm>
            <a:off x="1774826" y="1501776"/>
            <a:ext cx="655637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r>
              <a:rPr kumimoji="0" lang="cs-CZ" altLang="cs-CZ" sz="2800" b="1" i="0" dirty="0">
                <a:solidFill>
                  <a:srgbClr val="006600"/>
                </a:solidFill>
                <a:latin typeface="Arial" panose="020B0604020202020204" pitchFamily="34" charset="0"/>
              </a:rPr>
              <a:t>Terestrický (s</a:t>
            </a:r>
            <a:r>
              <a:rPr kumimoji="0" lang="en-US" altLang="cs-CZ" sz="2800" b="1" i="0" dirty="0" err="1">
                <a:solidFill>
                  <a:srgbClr val="006600"/>
                </a:solidFill>
                <a:latin typeface="Arial" panose="020B0604020202020204" pitchFamily="34" charset="0"/>
              </a:rPr>
              <a:t>uchozemský</a:t>
            </a:r>
            <a:r>
              <a:rPr kumimoji="0" lang="cs-CZ" altLang="cs-CZ" sz="2800" b="1" i="0" dirty="0">
                <a:solidFill>
                  <a:srgbClr val="006600"/>
                </a:solidFill>
                <a:latin typeface="Arial" panose="020B0604020202020204" pitchFamily="34" charset="0"/>
              </a:rPr>
              <a:t>)</a:t>
            </a:r>
            <a:endParaRPr kumimoji="0" lang="en-US" altLang="cs-CZ" sz="2800" b="1" i="0" dirty="0">
              <a:solidFill>
                <a:srgbClr val="006600"/>
              </a:solidFill>
              <a:latin typeface="Arial" panose="020B0604020202020204" pitchFamily="34" charset="0"/>
            </a:endParaRPr>
          </a:p>
          <a:p>
            <a:r>
              <a:rPr kumimoji="0" lang="en-US" altLang="cs-CZ" sz="2400" b="1" i="0" dirty="0">
                <a:solidFill>
                  <a:srgbClr val="006600"/>
                </a:solidFill>
                <a:latin typeface="Arial" panose="020B0604020202020204" pitchFamily="34" charset="0"/>
              </a:rPr>
              <a:t>	</a:t>
            </a:r>
            <a:r>
              <a:rPr kumimoji="0" lang="cs-CZ" altLang="cs-CZ" sz="2400" b="1" i="0" dirty="0">
                <a:solidFill>
                  <a:srgbClr val="006600"/>
                </a:solidFill>
                <a:latin typeface="Arial" panose="020B0604020202020204" pitchFamily="34" charset="0"/>
              </a:rPr>
              <a:t>- </a:t>
            </a:r>
            <a:r>
              <a:rPr kumimoji="0" lang="en-US" altLang="cs-CZ" sz="2400" b="1" i="0" dirty="0" err="1">
                <a:solidFill>
                  <a:srgbClr val="006600"/>
                </a:solidFill>
                <a:latin typeface="Arial" panose="020B0604020202020204" pitchFamily="34" charset="0"/>
              </a:rPr>
              <a:t>louky</a:t>
            </a:r>
            <a:r>
              <a:rPr kumimoji="0" lang="cs-CZ" altLang="cs-CZ" sz="2400" b="1" i="0" dirty="0">
                <a:solidFill>
                  <a:srgbClr val="006600"/>
                </a:solidFill>
                <a:latin typeface="Arial" panose="020B0604020202020204" pitchFamily="34" charset="0"/>
              </a:rPr>
              <a:t>, </a:t>
            </a:r>
            <a:r>
              <a:rPr kumimoji="0" lang="en-US" altLang="cs-CZ" sz="2400" b="1" i="0" dirty="0" err="1">
                <a:solidFill>
                  <a:srgbClr val="006600"/>
                </a:solidFill>
                <a:latin typeface="Arial" panose="020B0604020202020204" pitchFamily="34" charset="0"/>
              </a:rPr>
              <a:t>lesy</a:t>
            </a:r>
            <a:r>
              <a:rPr kumimoji="0" lang="cs-CZ" altLang="cs-CZ" sz="2400" b="1" i="0" dirty="0">
                <a:solidFill>
                  <a:srgbClr val="006600"/>
                </a:solidFill>
                <a:latin typeface="Arial" panose="020B0604020202020204" pitchFamily="34" charset="0"/>
              </a:rPr>
              <a:t>, </a:t>
            </a:r>
            <a:r>
              <a:rPr kumimoji="0" lang="en-US" altLang="cs-CZ" sz="2400" b="1" i="0" dirty="0">
                <a:solidFill>
                  <a:srgbClr val="006600"/>
                </a:solidFill>
                <a:latin typeface="Arial" panose="020B0604020202020204" pitchFamily="34" charset="0"/>
              </a:rPr>
              <a:t>pole</a:t>
            </a:r>
          </a:p>
          <a:p>
            <a:endParaRPr kumimoji="0" lang="en-US" altLang="cs-CZ" sz="2400" b="1" i="0" dirty="0">
              <a:solidFill>
                <a:srgbClr val="006600"/>
              </a:solidFill>
              <a:latin typeface="Arial" panose="020B0604020202020204" pitchFamily="34" charset="0"/>
            </a:endParaRPr>
          </a:p>
          <a:p>
            <a:r>
              <a:rPr kumimoji="0" lang="cs-CZ" altLang="cs-CZ" sz="2800" b="1" i="0" dirty="0">
                <a:solidFill>
                  <a:srgbClr val="0000FF"/>
                </a:solidFill>
                <a:latin typeface="Arial" panose="020B0604020202020204" pitchFamily="34" charset="0"/>
              </a:rPr>
              <a:t>Akvatický (v</a:t>
            </a:r>
            <a:r>
              <a:rPr kumimoji="0" lang="en-US" altLang="cs-CZ" sz="2800" b="1" i="0" dirty="0" err="1">
                <a:solidFill>
                  <a:srgbClr val="0000FF"/>
                </a:solidFill>
                <a:latin typeface="Arial" panose="020B0604020202020204" pitchFamily="34" charset="0"/>
              </a:rPr>
              <a:t>odní</a:t>
            </a:r>
            <a:r>
              <a:rPr kumimoji="0" lang="cs-CZ" altLang="cs-CZ" sz="2800" b="1" i="0" dirty="0">
                <a:solidFill>
                  <a:srgbClr val="0000FF"/>
                </a:solidFill>
                <a:latin typeface="Arial" panose="020B0604020202020204" pitchFamily="34" charset="0"/>
              </a:rPr>
              <a:t>)</a:t>
            </a:r>
            <a:endParaRPr kumimoji="0" lang="en-US" altLang="cs-CZ" sz="2800" b="1" i="0" dirty="0">
              <a:solidFill>
                <a:srgbClr val="0000FF"/>
              </a:solidFill>
              <a:latin typeface="Arial" panose="020B0604020202020204" pitchFamily="34" charset="0"/>
            </a:endParaRPr>
          </a:p>
          <a:p>
            <a:r>
              <a:rPr kumimoji="0" lang="en-US" altLang="cs-CZ" sz="2400" b="1"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mořský</a:t>
            </a:r>
            <a:endParaRPr kumimoji="0" lang="en-US" altLang="cs-CZ" sz="2400" b="1" i="0" dirty="0">
              <a:solidFill>
                <a:srgbClr val="0000FF"/>
              </a:solidFill>
              <a:latin typeface="Arial" panose="020B0604020202020204" pitchFamily="34" charset="0"/>
            </a:endParaRPr>
          </a:p>
          <a:p>
            <a:r>
              <a:rPr kumimoji="0" lang="en-US" altLang="cs-CZ" sz="2400" b="1"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sladkovodní</a:t>
            </a:r>
            <a:endParaRPr kumimoji="0" lang="en-US" altLang="cs-CZ" sz="2400" b="1" i="0" dirty="0">
              <a:solidFill>
                <a:srgbClr val="0000FF"/>
              </a:solidFill>
              <a:latin typeface="Arial" panose="020B0604020202020204" pitchFamily="34" charset="0"/>
            </a:endParaRPr>
          </a:p>
          <a:p>
            <a:r>
              <a:rPr kumimoji="0" lang="en-US" altLang="cs-CZ" sz="2400" b="1"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 </a:t>
            </a:r>
            <a:r>
              <a:rPr kumimoji="0" lang="en-US" altLang="cs-CZ" sz="2400" b="1" i="0" dirty="0" err="1">
                <a:solidFill>
                  <a:srgbClr val="0000FF"/>
                </a:solidFill>
                <a:latin typeface="Arial" panose="020B0604020202020204" pitchFamily="34" charset="0"/>
              </a:rPr>
              <a:t>řeky</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rybníky</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podzemní</a:t>
            </a:r>
            <a:r>
              <a:rPr kumimoji="0" lang="en-US"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vody</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močály</a:t>
            </a:r>
            <a:endParaRPr kumimoji="0" lang="en-US" altLang="cs-CZ" sz="2400" b="1" i="0" dirty="0">
              <a:solidFill>
                <a:srgbClr val="0000FF"/>
              </a:solidFill>
              <a:latin typeface="Arial" panose="020B0604020202020204" pitchFamily="34" charset="0"/>
            </a:endParaRPr>
          </a:p>
          <a:p>
            <a:endParaRPr kumimoji="0" lang="en-US" altLang="cs-CZ" sz="1600" i="0" dirty="0">
              <a:solidFill>
                <a:srgbClr val="0000FF"/>
              </a:solidFill>
              <a:latin typeface="Arial" panose="020B0604020202020204" pitchFamily="34" charset="0"/>
            </a:endParaRPr>
          </a:p>
          <a:p>
            <a:endParaRPr kumimoji="0" lang="en-US" altLang="cs-CZ" sz="1600" i="0" dirty="0">
              <a:solidFill>
                <a:schemeClr val="accent1"/>
              </a:solidFill>
              <a:latin typeface="Arial" panose="020B0604020202020204" pitchFamily="34" charset="0"/>
            </a:endParaRPr>
          </a:p>
        </p:txBody>
      </p:sp>
      <p:pic>
        <p:nvPicPr>
          <p:cNvPr id="76803" name="Picture 3" descr="WHALE08A">
            <a:extLst>
              <a:ext uri="{FF2B5EF4-FFF2-40B4-BE49-F238E27FC236}">
                <a16:creationId xmlns:a16="http://schemas.microsoft.com/office/drawing/2014/main" id="{AC0E5103-4F48-4A88-A7E4-F754D94C6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6" y="2997200"/>
            <a:ext cx="2016125"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4" descr="P9100270">
            <a:extLst>
              <a:ext uri="{FF2B5EF4-FFF2-40B4-BE49-F238E27FC236}">
                <a16:creationId xmlns:a16="http://schemas.microsoft.com/office/drawing/2014/main" id="{B4881281-8533-4FB8-ADEA-797C2044D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1052513"/>
            <a:ext cx="2743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6805" name="Object 5">
            <a:extLst>
              <a:ext uri="{FF2B5EF4-FFF2-40B4-BE49-F238E27FC236}">
                <a16:creationId xmlns:a16="http://schemas.microsoft.com/office/drawing/2014/main" id="{ECC3559D-04B5-4FFB-B629-A0FCAF00C310}"/>
              </a:ext>
            </a:extLst>
          </p:cNvPr>
          <p:cNvGraphicFramePr>
            <a:graphicFrameLocks noChangeAspect="1"/>
          </p:cNvGraphicFramePr>
          <p:nvPr/>
        </p:nvGraphicFramePr>
        <p:xfrm>
          <a:off x="6527801" y="4437063"/>
          <a:ext cx="2663825" cy="1524000"/>
        </p:xfrm>
        <a:graphic>
          <a:graphicData uri="http://schemas.openxmlformats.org/presentationml/2006/ole">
            <mc:AlternateContent xmlns:mc="http://schemas.openxmlformats.org/markup-compatibility/2006">
              <mc:Choice xmlns:v="urn:schemas-microsoft-com:vml" Requires="v">
                <p:oleObj name="Fotografie" r:id="rId5" imgW="4761905" imgH="2723810" progId="MSPhotoEd.3">
                  <p:embed/>
                </p:oleObj>
              </mc:Choice>
              <mc:Fallback>
                <p:oleObj name="Fotografie" r:id="rId5" imgW="4761905" imgH="2723810" progId="MSPhotoEd.3">
                  <p:embed/>
                  <p:pic>
                    <p:nvPicPr>
                      <p:cNvPr id="76805" name="Object 5">
                        <a:extLst>
                          <a:ext uri="{FF2B5EF4-FFF2-40B4-BE49-F238E27FC236}">
                            <a16:creationId xmlns:a16="http://schemas.microsoft.com/office/drawing/2014/main" id="{ECC3559D-04B5-4FFB-B629-A0FCAF00C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4437063"/>
                        <a:ext cx="26638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6" name="Text Box 6">
            <a:extLst>
              <a:ext uri="{FF2B5EF4-FFF2-40B4-BE49-F238E27FC236}">
                <a16:creationId xmlns:a16="http://schemas.microsoft.com/office/drawing/2014/main" id="{01691FA1-5D7F-4FFC-B620-0F2793EAC6CA}"/>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4604243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a:extLst>
              <a:ext uri="{FF2B5EF4-FFF2-40B4-BE49-F238E27FC236}">
                <a16:creationId xmlns:a16="http://schemas.microsoft.com/office/drawing/2014/main" id="{6EA9019D-3745-4BCE-B377-E80BC0513B99}"/>
              </a:ext>
            </a:extLst>
          </p:cNvPr>
          <p:cNvGraphicFramePr>
            <a:graphicFrameLocks noChangeAspect="1"/>
          </p:cNvGraphicFramePr>
          <p:nvPr/>
        </p:nvGraphicFramePr>
        <p:xfrm>
          <a:off x="9551988" y="1052514"/>
          <a:ext cx="914400" cy="668337"/>
        </p:xfrm>
        <a:graphic>
          <a:graphicData uri="http://schemas.openxmlformats.org/presentationml/2006/ole">
            <mc:AlternateContent xmlns:mc="http://schemas.openxmlformats.org/markup-compatibility/2006">
              <mc:Choice xmlns:v="urn:schemas-microsoft-com:vml" Requires="v">
                <p:oleObj name="Klip" r:id="rId3" imgW="4857143" imgH="3552381" progId="MS_ClipArt_Gallery.2">
                  <p:embed/>
                </p:oleObj>
              </mc:Choice>
              <mc:Fallback>
                <p:oleObj name="Klip" r:id="rId3" imgW="4857143" imgH="3552381" progId="MS_ClipArt_Gallery.2">
                  <p:embed/>
                  <p:pic>
                    <p:nvPicPr>
                      <p:cNvPr id="78850" name="Object 2">
                        <a:extLst>
                          <a:ext uri="{FF2B5EF4-FFF2-40B4-BE49-F238E27FC236}">
                            <a16:creationId xmlns:a16="http://schemas.microsoft.com/office/drawing/2014/main" id="{6EA9019D-3745-4BCE-B377-E80BC0513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88" y="1052514"/>
                        <a:ext cx="914400" cy="668337"/>
                      </a:xfrm>
                      <a:prstGeom prst="rect">
                        <a:avLst/>
                      </a:prstGeom>
                      <a:solidFill>
                        <a:srgbClr val="3399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8851" name="Text Box 3">
            <a:extLst>
              <a:ext uri="{FF2B5EF4-FFF2-40B4-BE49-F238E27FC236}">
                <a16:creationId xmlns:a16="http://schemas.microsoft.com/office/drawing/2014/main" id="{19686F8F-5148-49EE-A0B2-E263EAA913FB}"/>
              </a:ext>
            </a:extLst>
          </p:cNvPr>
          <p:cNvSpPr txBox="1">
            <a:spLocks noChangeArrowheads="1"/>
          </p:cNvSpPr>
          <p:nvPr/>
        </p:nvSpPr>
        <p:spPr bwMode="auto">
          <a:xfrm>
            <a:off x="966788" y="757308"/>
            <a:ext cx="35845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r>
              <a:rPr kumimoji="0" lang="cs-CZ" altLang="cs-CZ" sz="2400" b="1" i="0" dirty="0">
                <a:solidFill>
                  <a:srgbClr val="FF0000"/>
                </a:solidFill>
                <a:latin typeface="Arial" panose="020B0604020202020204" pitchFamily="34" charset="0"/>
              </a:rPr>
              <a:t>Neživé složky ekosystémů</a:t>
            </a:r>
          </a:p>
          <a:p>
            <a:r>
              <a:rPr kumimoji="0" lang="cs-CZ" altLang="cs-CZ" sz="2400"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Podloží</a:t>
            </a:r>
          </a:p>
          <a:p>
            <a:r>
              <a:rPr kumimoji="0" lang="cs-CZ" altLang="cs-CZ" sz="2400" b="1" i="0" dirty="0">
                <a:solidFill>
                  <a:srgbClr val="0000FF"/>
                </a:solidFill>
                <a:latin typeface="Arial" panose="020B0604020202020204" pitchFamily="34" charset="0"/>
              </a:rPr>
              <a:t>   - Půda</a:t>
            </a:r>
          </a:p>
          <a:p>
            <a:r>
              <a:rPr kumimoji="0" lang="cs-CZ" altLang="cs-CZ" sz="2400" b="1" i="0" dirty="0">
                <a:solidFill>
                  <a:srgbClr val="0000FF"/>
                </a:solidFill>
                <a:latin typeface="Arial" panose="020B0604020202020204" pitchFamily="34" charset="0"/>
              </a:rPr>
              <a:t>   - Voda </a:t>
            </a:r>
          </a:p>
          <a:p>
            <a:r>
              <a:rPr kumimoji="0" lang="cs-CZ" altLang="cs-CZ" sz="2400" b="1" i="0" dirty="0">
                <a:solidFill>
                  <a:srgbClr val="0000FF"/>
                </a:solidFill>
                <a:latin typeface="Arial" panose="020B0604020202020204" pitchFamily="34" charset="0"/>
              </a:rPr>
              <a:t>   - Sedimenty</a:t>
            </a:r>
          </a:p>
          <a:p>
            <a:r>
              <a:rPr kumimoji="0" lang="cs-CZ" altLang="cs-CZ" sz="2400" b="1" i="0" dirty="0">
                <a:solidFill>
                  <a:srgbClr val="0000FF"/>
                </a:solidFill>
                <a:latin typeface="Arial" panose="020B0604020202020204" pitchFamily="34" charset="0"/>
              </a:rPr>
              <a:t>   - Ovzduší</a:t>
            </a:r>
          </a:p>
          <a:p>
            <a:r>
              <a:rPr kumimoji="0" lang="cs-CZ" altLang="cs-CZ" sz="2400" b="1" i="0" dirty="0">
                <a:solidFill>
                  <a:srgbClr val="0000FF"/>
                </a:solidFill>
                <a:latin typeface="Arial" panose="020B0604020202020204" pitchFamily="34" charset="0"/>
              </a:rPr>
              <a:t>   - Klima, krajina</a:t>
            </a:r>
          </a:p>
          <a:p>
            <a:r>
              <a:rPr kumimoji="0" lang="cs-CZ" altLang="cs-CZ" sz="2400" b="1" i="0" dirty="0">
                <a:solidFill>
                  <a:srgbClr val="FF0000"/>
                </a:solidFill>
                <a:latin typeface="Arial" panose="020B0604020202020204" pitchFamily="34" charset="0"/>
              </a:rPr>
              <a:t>Organismy</a:t>
            </a:r>
          </a:p>
          <a:p>
            <a:r>
              <a:rPr kumimoji="0" lang="cs-CZ" altLang="cs-CZ" sz="2400"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Viry</a:t>
            </a:r>
          </a:p>
          <a:p>
            <a:r>
              <a:rPr kumimoji="0" lang="cs-CZ" altLang="cs-CZ" sz="2400" b="1" i="0" dirty="0">
                <a:solidFill>
                  <a:srgbClr val="0000FF"/>
                </a:solidFill>
                <a:latin typeface="Arial" panose="020B0604020202020204" pitchFamily="34" charset="0"/>
              </a:rPr>
              <a:t>   - Bakterie</a:t>
            </a:r>
          </a:p>
          <a:p>
            <a:r>
              <a:rPr kumimoji="0" lang="cs-CZ" altLang="cs-CZ" sz="2400" b="1" i="0" dirty="0">
                <a:solidFill>
                  <a:srgbClr val="0000FF"/>
                </a:solidFill>
                <a:latin typeface="Arial" panose="020B0604020202020204" pitchFamily="34" charset="0"/>
              </a:rPr>
              <a:t>   - Houby</a:t>
            </a:r>
          </a:p>
          <a:p>
            <a:r>
              <a:rPr kumimoji="0" lang="cs-CZ" altLang="cs-CZ" sz="2400" b="1" i="0" dirty="0">
                <a:solidFill>
                  <a:srgbClr val="0000FF"/>
                </a:solidFill>
                <a:latin typeface="Arial" panose="020B0604020202020204" pitchFamily="34" charset="0"/>
              </a:rPr>
              <a:t>   - Rostliny</a:t>
            </a:r>
          </a:p>
          <a:p>
            <a:r>
              <a:rPr kumimoji="0" lang="cs-CZ" altLang="cs-CZ" sz="2400" b="1" i="0" dirty="0">
                <a:solidFill>
                  <a:srgbClr val="0000FF"/>
                </a:solidFill>
                <a:latin typeface="Arial" panose="020B0604020202020204" pitchFamily="34" charset="0"/>
              </a:rPr>
              <a:t>   - Živočichové</a:t>
            </a:r>
          </a:p>
          <a:p>
            <a:r>
              <a:rPr kumimoji="0" lang="cs-CZ" altLang="cs-CZ" sz="2400" b="1" i="0" dirty="0">
                <a:solidFill>
                  <a:srgbClr val="0000FF"/>
                </a:solidFill>
                <a:latin typeface="Arial" panose="020B0604020202020204" pitchFamily="34" charset="0"/>
              </a:rPr>
              <a:t>  + Člověk</a:t>
            </a:r>
          </a:p>
        </p:txBody>
      </p:sp>
      <p:pic>
        <p:nvPicPr>
          <p:cNvPr id="78852" name="Picture 4" descr="AKELK08">
            <a:extLst>
              <a:ext uri="{FF2B5EF4-FFF2-40B4-BE49-F238E27FC236}">
                <a16:creationId xmlns:a16="http://schemas.microsoft.com/office/drawing/2014/main" id="{8233AC98-2693-4500-9E69-6BD8CB035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76" y="3995738"/>
            <a:ext cx="3095625" cy="193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5" descr="P9100272">
            <a:extLst>
              <a:ext uri="{FF2B5EF4-FFF2-40B4-BE49-F238E27FC236}">
                <a16:creationId xmlns:a16="http://schemas.microsoft.com/office/drawing/2014/main" id="{A3ADEB7C-2E46-4B45-AD2F-9F48F809C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8" y="1125538"/>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6" descr="P9100278">
            <a:extLst>
              <a:ext uri="{FF2B5EF4-FFF2-40B4-BE49-F238E27FC236}">
                <a16:creationId xmlns:a16="http://schemas.microsoft.com/office/drawing/2014/main" id="{3D332A6E-00C1-47B2-8104-C502B3C44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3573464"/>
            <a:ext cx="2881312"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5" name="Text Box 7">
            <a:extLst>
              <a:ext uri="{FF2B5EF4-FFF2-40B4-BE49-F238E27FC236}">
                <a16:creationId xmlns:a16="http://schemas.microsoft.com/office/drawing/2014/main" id="{167AA61E-5D8B-44D1-AD30-E4824B823EE3}"/>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8774583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B00AC747-D782-4630-8CA5-E491E6F7291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3000376" y="1052513"/>
            <a:ext cx="5903913" cy="488791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80899" name="Text Box 3">
            <a:extLst>
              <a:ext uri="{FF2B5EF4-FFF2-40B4-BE49-F238E27FC236}">
                <a16:creationId xmlns:a16="http://schemas.microsoft.com/office/drawing/2014/main" id="{39C89040-E0DD-432A-A524-14DBCA34CF18}"/>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Složky prostředí</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9917598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16:creationId xmlns:a16="http://schemas.microsoft.com/office/drawing/2014/main" id="{4AE4327F-1F6A-4AFB-9A4E-9185B7BD4173}"/>
              </a:ext>
            </a:extLst>
          </p:cNvPr>
          <p:cNvSpPr txBox="1">
            <a:spLocks noChangeArrowheads="1"/>
          </p:cNvSpPr>
          <p:nvPr/>
        </p:nvSpPr>
        <p:spPr bwMode="auto">
          <a:xfrm>
            <a:off x="1703389" y="1052513"/>
            <a:ext cx="87852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00FF"/>
                </a:solidFill>
                <a:latin typeface="Arial" panose="020B0604020202020204" pitchFamily="34" charset="0"/>
              </a:rPr>
              <a:t>Ucelený soubor organismů a jejich prostředí – prostředí je zpravidla primární a určující.</a:t>
            </a:r>
          </a:p>
          <a:p>
            <a:pPr eaLnBrk="1" hangingPunct="1"/>
            <a:endParaRPr lang="cs-CZ" altLang="cs-CZ" sz="2400" b="1" i="0" dirty="0">
              <a:solidFill>
                <a:srgbClr val="0000FF"/>
              </a:solidFill>
              <a:latin typeface="Arial" panose="020B0604020202020204" pitchFamily="34" charset="0"/>
            </a:endParaRPr>
          </a:p>
          <a:p>
            <a:pPr eaLnBrk="1" hangingPunct="1"/>
            <a:r>
              <a:rPr lang="cs-CZ" altLang="cs-CZ" sz="2400" b="1" i="0" dirty="0">
                <a:solidFill>
                  <a:srgbClr val="0000FF"/>
                </a:solidFill>
                <a:latin typeface="Arial" panose="020B0604020202020204" pitchFamily="34" charset="0"/>
              </a:rPr>
              <a:t>Tvoří </a:t>
            </a:r>
            <a:r>
              <a:rPr lang="cs-CZ" altLang="cs-CZ" sz="2400" b="1" i="0" dirty="0">
                <a:solidFill>
                  <a:srgbClr val="FF0000"/>
                </a:solidFill>
                <a:latin typeface="Arial" panose="020B0604020202020204" pitchFamily="34" charset="0"/>
              </a:rPr>
              <a:t>základní strukturně funkční jednotku </a:t>
            </a:r>
            <a:r>
              <a:rPr lang="cs-CZ" altLang="cs-CZ" sz="2400" b="1" i="0" dirty="0">
                <a:solidFill>
                  <a:srgbClr val="0000FF"/>
                </a:solidFill>
                <a:latin typeface="Arial" panose="020B0604020202020204" pitchFamily="34" charset="0"/>
              </a:rPr>
              <a:t>krajiny i celé biosféry.</a:t>
            </a:r>
          </a:p>
          <a:p>
            <a:pPr eaLnBrk="1" hangingPunct="1"/>
            <a:endParaRPr lang="cs-CZ" altLang="cs-CZ" sz="2400" b="1" i="0" dirty="0">
              <a:solidFill>
                <a:srgbClr val="0000FF"/>
              </a:solidFill>
              <a:latin typeface="Arial" panose="020B0604020202020204" pitchFamily="34" charset="0"/>
            </a:endParaRPr>
          </a:p>
          <a:p>
            <a:pPr eaLnBrk="1" hangingPunct="1"/>
            <a:r>
              <a:rPr lang="cs-CZ" altLang="cs-CZ" sz="2400" b="1" i="0" dirty="0">
                <a:solidFill>
                  <a:srgbClr val="0000FF"/>
                </a:solidFill>
                <a:latin typeface="Arial" panose="020B0604020202020204" pitchFamily="34" charset="0"/>
              </a:rPr>
              <a:t>Je prostorový útvar</a:t>
            </a:r>
            <a:r>
              <a:rPr lang="cs-CZ" altLang="cs-CZ" sz="2400" i="0" dirty="0">
                <a:solidFill>
                  <a:srgbClr val="0000FF"/>
                </a:solidFill>
                <a:latin typeface="Arial" panose="020B0604020202020204" pitchFamily="34" charset="0"/>
              </a:rPr>
              <a:t>, </a:t>
            </a:r>
            <a:r>
              <a:rPr lang="cs-CZ" altLang="cs-CZ" sz="2400" b="1" i="0" dirty="0">
                <a:solidFill>
                  <a:srgbClr val="0000FF"/>
                </a:solidFill>
                <a:latin typeface="Arial" panose="020B0604020202020204" pitchFamily="34" charset="0"/>
              </a:rPr>
              <a:t>v němž</a:t>
            </a:r>
            <a:r>
              <a:rPr lang="cs-CZ" altLang="cs-CZ" sz="2400" i="0" dirty="0">
                <a:solidFill>
                  <a:srgbClr val="0000FF"/>
                </a:solidFill>
                <a:latin typeface="Arial" panose="020B0604020202020204" pitchFamily="34" charset="0"/>
              </a:rPr>
              <a:t> </a:t>
            </a:r>
            <a:r>
              <a:rPr lang="cs-CZ" altLang="cs-CZ" sz="2400" b="1" i="0" dirty="0">
                <a:solidFill>
                  <a:srgbClr val="0000FF"/>
                </a:solidFill>
                <a:latin typeface="Arial" panose="020B0604020202020204" pitchFamily="34" charset="0"/>
              </a:rPr>
              <a:t>biotické (živé) a abiotické (neživé) složky jsou vzájemně propojené rozmanitými </a:t>
            </a:r>
            <a:r>
              <a:rPr lang="cs-CZ" altLang="cs-CZ" sz="2400" b="1" i="0" dirty="0">
                <a:solidFill>
                  <a:srgbClr val="FF0000"/>
                </a:solidFill>
                <a:latin typeface="Arial" panose="020B0604020202020204" pitchFamily="34" charset="0"/>
              </a:rPr>
              <a:t>vztahy</a:t>
            </a:r>
          </a:p>
          <a:p>
            <a:pPr eaLnBrk="1" hangingPunct="1"/>
            <a:endParaRPr lang="cs-CZ" altLang="cs-CZ" sz="2400" i="0" dirty="0">
              <a:solidFill>
                <a:srgbClr val="0000FF"/>
              </a:solidFill>
              <a:latin typeface="Arial" panose="020B0604020202020204" pitchFamily="34" charset="0"/>
            </a:endParaRPr>
          </a:p>
          <a:p>
            <a:pPr eaLnBrk="1" hangingPunct="1"/>
            <a:endParaRPr kumimoji="0" lang="cs-CZ" altLang="cs-CZ" sz="2400" b="1" i="0" dirty="0">
              <a:solidFill>
                <a:srgbClr val="0000FF"/>
              </a:solidFill>
              <a:latin typeface="Arial" panose="020B0604020202020204" pitchFamily="34" charset="0"/>
            </a:endParaRPr>
          </a:p>
        </p:txBody>
      </p:sp>
      <p:sp>
        <p:nvSpPr>
          <p:cNvPr id="82947" name="Text Box 8">
            <a:extLst>
              <a:ext uri="{FF2B5EF4-FFF2-40B4-BE49-F238E27FC236}">
                <a16:creationId xmlns:a16="http://schemas.microsoft.com/office/drawing/2014/main" id="{4A1D7510-302A-4BFD-982C-2A0B87169C65}"/>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5474028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16A1498B-D48A-4D4E-8E8C-A19AC2137CF7}"/>
              </a:ext>
            </a:extLst>
          </p:cNvPr>
          <p:cNvSpPr txBox="1">
            <a:spLocks noChangeArrowheads="1"/>
          </p:cNvSpPr>
          <p:nvPr/>
        </p:nvSpPr>
        <p:spPr bwMode="auto">
          <a:xfrm>
            <a:off x="1703389" y="981075"/>
            <a:ext cx="8785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Fyzikální parametry</a:t>
            </a:r>
            <a:r>
              <a:rPr kumimoji="0" lang="cs-CZ" altLang="cs-CZ" sz="2400" b="1" i="0" dirty="0">
                <a:solidFill>
                  <a:srgbClr val="0000FF"/>
                </a:solidFill>
                <a:latin typeface="Arial" panose="020B0604020202020204" pitchFamily="34" charset="0"/>
              </a:rPr>
              <a:t> – sluneční záření (zdroj E), T a její kolísání, vlastnosti okolního prostředí (A, W, S).</a:t>
            </a:r>
          </a:p>
          <a:p>
            <a:pPr eaLnBrk="1" hangingPunct="1"/>
            <a:r>
              <a:rPr kumimoji="0" lang="cs-CZ" altLang="cs-CZ" sz="2400" b="1" i="0" dirty="0">
                <a:solidFill>
                  <a:srgbClr val="0000FF"/>
                </a:solidFill>
                <a:latin typeface="Arial" panose="020B0604020202020204" pitchFamily="34" charset="0"/>
              </a:rPr>
              <a:t> </a:t>
            </a:r>
            <a:r>
              <a:rPr kumimoji="0" lang="cs-CZ" altLang="cs-CZ" sz="2400" b="1" i="0" dirty="0">
                <a:solidFill>
                  <a:srgbClr val="FF0000"/>
                </a:solidFill>
                <a:latin typeface="Arial" panose="020B0604020202020204" pitchFamily="34" charset="0"/>
              </a:rPr>
              <a:t>Chemické parametry</a:t>
            </a:r>
            <a:r>
              <a:rPr kumimoji="0" lang="cs-CZ" altLang="cs-CZ" sz="2400" b="1" i="0" dirty="0">
                <a:solidFill>
                  <a:srgbClr val="0000FF"/>
                </a:solidFill>
                <a:latin typeface="Arial" panose="020B0604020202020204" pitchFamily="34" charset="0"/>
              </a:rPr>
              <a:t> – složení prostředí.</a:t>
            </a:r>
          </a:p>
          <a:p>
            <a:pPr eaLnBrk="1" hangingPunct="1"/>
            <a:endParaRPr lang="cs-CZ" altLang="cs-CZ" sz="2400" b="1" i="0" dirty="0">
              <a:solidFill>
                <a:srgbClr val="0000FF"/>
              </a:solidFill>
              <a:latin typeface="Arial" panose="020B0604020202020204" pitchFamily="34" charset="0"/>
            </a:endParaRPr>
          </a:p>
          <a:p>
            <a:pPr eaLnBrk="1" hangingPunct="1"/>
            <a:r>
              <a:rPr lang="cs-CZ" altLang="cs-CZ" sz="2400" b="1" i="0" dirty="0">
                <a:solidFill>
                  <a:srgbClr val="0000FF"/>
                </a:solidFill>
                <a:latin typeface="Arial" panose="020B0604020202020204" pitchFamily="34" charset="0"/>
              </a:rPr>
              <a:t>Vedle </a:t>
            </a:r>
            <a:r>
              <a:rPr lang="cs-CZ" altLang="cs-CZ" sz="2400" b="1" i="0" dirty="0">
                <a:solidFill>
                  <a:srgbClr val="FF0000"/>
                </a:solidFill>
                <a:latin typeface="Arial" panose="020B0604020202020204" pitchFamily="34" charset="0"/>
              </a:rPr>
              <a:t>živé složky </a:t>
            </a:r>
            <a:r>
              <a:rPr lang="cs-CZ" altLang="cs-CZ" sz="2400" b="1" i="0" dirty="0">
                <a:solidFill>
                  <a:srgbClr val="0000FF"/>
                </a:solidFill>
                <a:latin typeface="Arial" panose="020B0604020202020204" pitchFamily="34" charset="0"/>
              </a:rPr>
              <a:t>(biocenóza) zahrnuje i </a:t>
            </a:r>
            <a:r>
              <a:rPr lang="cs-CZ" altLang="cs-CZ" sz="2400" b="1" i="0" dirty="0">
                <a:solidFill>
                  <a:srgbClr val="FF0000"/>
                </a:solidFill>
                <a:latin typeface="Arial" panose="020B0604020202020204" pitchFamily="34" charset="0"/>
              </a:rPr>
              <a:t>neživé prostředí </a:t>
            </a:r>
            <a:r>
              <a:rPr lang="cs-CZ" altLang="cs-CZ" sz="2400" b="1" i="0" dirty="0">
                <a:solidFill>
                  <a:srgbClr val="0000FF"/>
                </a:solidFill>
                <a:latin typeface="Arial" panose="020B0604020202020204" pitchFamily="34" charset="0"/>
              </a:rPr>
              <a:t>(biotop)</a:t>
            </a:r>
            <a:endParaRPr lang="cs-CZ" altLang="cs-CZ" sz="2400" i="0" dirty="0">
              <a:solidFill>
                <a:srgbClr val="0000FF"/>
              </a:solidFill>
              <a:latin typeface="Arial" panose="020B0604020202020204" pitchFamily="34" charset="0"/>
            </a:endParaRPr>
          </a:p>
        </p:txBody>
      </p:sp>
      <p:sp>
        <p:nvSpPr>
          <p:cNvPr id="84995" name="Text Box 3">
            <a:extLst>
              <a:ext uri="{FF2B5EF4-FFF2-40B4-BE49-F238E27FC236}">
                <a16:creationId xmlns:a16="http://schemas.microsoft.com/office/drawing/2014/main" id="{0E3593B4-DA88-40C3-A2CD-F1D46BEA66E3}"/>
              </a:ext>
            </a:extLst>
          </p:cNvPr>
          <p:cNvSpPr txBox="1">
            <a:spLocks noChangeArrowheads="1"/>
          </p:cNvSpPr>
          <p:nvPr/>
        </p:nvSpPr>
        <p:spPr bwMode="auto">
          <a:xfrm>
            <a:off x="1703389" y="4076700"/>
            <a:ext cx="2089149" cy="444499"/>
          </a:xfrm>
          <a:prstGeom prst="rect">
            <a:avLst/>
          </a:prstGeom>
          <a:solidFill>
            <a:srgbClr val="CCFFCC"/>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400" b="1" i="0" dirty="0">
                <a:solidFill>
                  <a:srgbClr val="FF0000"/>
                </a:solidFill>
                <a:latin typeface="Arial" panose="020B0604020202020204" pitchFamily="34" charset="0"/>
              </a:rPr>
              <a:t>Ekosystém</a:t>
            </a:r>
            <a:endParaRPr kumimoji="0" lang="cs-CZ" altLang="cs-CZ" sz="2400" i="0" dirty="0">
              <a:latin typeface="Arial" panose="020B0604020202020204" pitchFamily="34" charset="0"/>
            </a:endParaRPr>
          </a:p>
        </p:txBody>
      </p:sp>
      <p:sp>
        <p:nvSpPr>
          <p:cNvPr id="84996" name="Text Box 4">
            <a:extLst>
              <a:ext uri="{FF2B5EF4-FFF2-40B4-BE49-F238E27FC236}">
                <a16:creationId xmlns:a16="http://schemas.microsoft.com/office/drawing/2014/main" id="{CC0896A4-E3E8-49BA-9DA6-A789D90F5031}"/>
              </a:ext>
            </a:extLst>
          </p:cNvPr>
          <p:cNvSpPr txBox="1">
            <a:spLocks noChangeArrowheads="1"/>
          </p:cNvSpPr>
          <p:nvPr/>
        </p:nvSpPr>
        <p:spPr bwMode="auto">
          <a:xfrm>
            <a:off x="5159376" y="3068639"/>
            <a:ext cx="5184775" cy="865187"/>
          </a:xfrm>
          <a:prstGeom prst="rect">
            <a:avLst/>
          </a:prstGeom>
          <a:solidFill>
            <a:srgbClr val="FFFFFF"/>
          </a:solidFill>
          <a:ln w="9525">
            <a:solidFill>
              <a:srgbClr val="FF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8000"/>
                </a:solidFill>
                <a:latin typeface="Arial" panose="020B0604020202020204" pitchFamily="34" charset="0"/>
              </a:rPr>
              <a:t>Biocenóza </a:t>
            </a:r>
            <a:r>
              <a:rPr kumimoji="0" lang="cs-CZ" altLang="cs-CZ" sz="2400" b="1" i="0" dirty="0">
                <a:solidFill>
                  <a:srgbClr val="000000"/>
                </a:solidFill>
                <a:latin typeface="Arial" panose="020B0604020202020204" pitchFamily="34" charset="0"/>
              </a:rPr>
              <a:t>– společenstvo druhů organismů</a:t>
            </a:r>
            <a:endParaRPr kumimoji="0" lang="cs-CZ" altLang="cs-CZ" sz="2400" i="0" dirty="0">
              <a:latin typeface="Arial" panose="020B0604020202020204" pitchFamily="34" charset="0"/>
            </a:endParaRPr>
          </a:p>
        </p:txBody>
      </p:sp>
      <p:sp>
        <p:nvSpPr>
          <p:cNvPr id="84997" name="Text Box 5">
            <a:extLst>
              <a:ext uri="{FF2B5EF4-FFF2-40B4-BE49-F238E27FC236}">
                <a16:creationId xmlns:a16="http://schemas.microsoft.com/office/drawing/2014/main" id="{8F4CD702-AA50-411A-9CC7-26310E7E9375}"/>
              </a:ext>
            </a:extLst>
          </p:cNvPr>
          <p:cNvSpPr txBox="1">
            <a:spLocks noChangeArrowheads="1"/>
          </p:cNvSpPr>
          <p:nvPr/>
        </p:nvSpPr>
        <p:spPr bwMode="auto">
          <a:xfrm>
            <a:off x="5159375" y="4724401"/>
            <a:ext cx="5111750" cy="1223963"/>
          </a:xfrm>
          <a:prstGeom prst="rect">
            <a:avLst/>
          </a:prstGeom>
          <a:solidFill>
            <a:srgbClr val="FFFFFF"/>
          </a:solidFill>
          <a:ln w="9525">
            <a:solidFill>
              <a:srgbClr val="FF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en-US" altLang="cs-CZ" sz="2400" b="1" i="0" dirty="0" err="1">
                <a:solidFill>
                  <a:srgbClr val="FF0000"/>
                </a:solidFill>
                <a:latin typeface="Arial" panose="020B0604020202020204" pitchFamily="34" charset="0"/>
              </a:rPr>
              <a:t>Biotop</a:t>
            </a:r>
            <a:r>
              <a:rPr kumimoji="0" lang="en-US" altLang="cs-CZ" sz="2400" b="1" i="0" dirty="0">
                <a:solidFill>
                  <a:srgbClr val="FF0000"/>
                </a:solidFill>
                <a:latin typeface="Arial" panose="020B0604020202020204" pitchFamily="34" charset="0"/>
              </a:rPr>
              <a:t>, e</a:t>
            </a:r>
            <a:r>
              <a:rPr kumimoji="0" lang="cs-CZ" altLang="cs-CZ" sz="2400" b="1" i="0" dirty="0">
                <a:solidFill>
                  <a:srgbClr val="FF0000"/>
                </a:solidFill>
                <a:latin typeface="Arial" panose="020B0604020202020204" pitchFamily="34" charset="0"/>
              </a:rPr>
              <a:t>kotop</a:t>
            </a:r>
            <a:r>
              <a:rPr kumimoji="0" lang="cs-CZ" altLang="cs-CZ" sz="2400" b="1" i="0" dirty="0">
                <a:solidFill>
                  <a:srgbClr val="800000"/>
                </a:solidFill>
                <a:latin typeface="Arial" panose="020B0604020202020204" pitchFamily="34" charset="0"/>
              </a:rPr>
              <a:t> – územní jednotka se stejnými půdními, klimatickými, tvarovými znaky</a:t>
            </a:r>
            <a:endParaRPr kumimoji="0" lang="cs-CZ" altLang="cs-CZ" sz="2400" i="0" dirty="0">
              <a:solidFill>
                <a:srgbClr val="800000"/>
              </a:solidFill>
              <a:latin typeface="Arial" panose="020B0604020202020204" pitchFamily="34" charset="0"/>
            </a:endParaRPr>
          </a:p>
        </p:txBody>
      </p:sp>
      <p:sp>
        <p:nvSpPr>
          <p:cNvPr id="84998" name="Line 6">
            <a:extLst>
              <a:ext uri="{FF2B5EF4-FFF2-40B4-BE49-F238E27FC236}">
                <a16:creationId xmlns:a16="http://schemas.microsoft.com/office/drawing/2014/main" id="{C0E12449-C638-4E1D-9EFE-5727F34040CA}"/>
              </a:ext>
            </a:extLst>
          </p:cNvPr>
          <p:cNvSpPr>
            <a:spLocks noChangeShapeType="1"/>
          </p:cNvSpPr>
          <p:nvPr/>
        </p:nvSpPr>
        <p:spPr bwMode="auto">
          <a:xfrm flipV="1">
            <a:off x="3792539" y="3284538"/>
            <a:ext cx="1366837" cy="10207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4999" name="Line 7">
            <a:extLst>
              <a:ext uri="{FF2B5EF4-FFF2-40B4-BE49-F238E27FC236}">
                <a16:creationId xmlns:a16="http://schemas.microsoft.com/office/drawing/2014/main" id="{2FA537A8-640F-4D02-8B05-72B0E66DC58B}"/>
              </a:ext>
            </a:extLst>
          </p:cNvPr>
          <p:cNvSpPr>
            <a:spLocks noChangeShapeType="1"/>
          </p:cNvSpPr>
          <p:nvPr/>
        </p:nvSpPr>
        <p:spPr bwMode="auto">
          <a:xfrm>
            <a:off x="3792539" y="4365626"/>
            <a:ext cx="1366837" cy="10080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5000" name="Text Box 8">
            <a:extLst>
              <a:ext uri="{FF2B5EF4-FFF2-40B4-BE49-F238E27FC236}">
                <a16:creationId xmlns:a16="http://schemas.microsoft.com/office/drawing/2014/main" id="{FB73F8CC-7B4D-4A09-97A6-A5402F396BC3}"/>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4809446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Skupina 3">
            <a:extLst>
              <a:ext uri="{FF2B5EF4-FFF2-40B4-BE49-F238E27FC236}">
                <a16:creationId xmlns:a16="http://schemas.microsoft.com/office/drawing/2014/main" id="{4B572817-619B-4C29-9DFD-AC06D23D852C}"/>
              </a:ext>
            </a:extLst>
          </p:cNvPr>
          <p:cNvGrpSpPr>
            <a:grpSpLocks/>
          </p:cNvGrpSpPr>
          <p:nvPr/>
        </p:nvGrpSpPr>
        <p:grpSpPr bwMode="auto">
          <a:xfrm>
            <a:off x="1787525" y="1057276"/>
            <a:ext cx="8712200" cy="1985963"/>
            <a:chOff x="971550" y="692150"/>
            <a:chExt cx="7632700" cy="1362546"/>
          </a:xfrm>
        </p:grpSpPr>
        <p:sp>
          <p:nvSpPr>
            <p:cNvPr id="5" name="Text Box 5">
              <a:extLst>
                <a:ext uri="{FF2B5EF4-FFF2-40B4-BE49-F238E27FC236}">
                  <a16:creationId xmlns:a16="http://schemas.microsoft.com/office/drawing/2014/main" id="{B238C8A7-6CAD-46EB-86D3-F1A106074FB8}"/>
                </a:ext>
              </a:extLst>
            </p:cNvPr>
            <p:cNvSpPr txBox="1">
              <a:spLocks noChangeArrowheads="1"/>
            </p:cNvSpPr>
            <p:nvPr/>
          </p:nvSpPr>
          <p:spPr bwMode="auto">
            <a:xfrm>
              <a:off x="971550" y="692150"/>
              <a:ext cx="5760686" cy="31694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hangingPunct="1">
                <a:spcBef>
                  <a:spcPct val="50000"/>
                </a:spcBef>
                <a:defRPr/>
              </a:pPr>
              <a:r>
                <a:rPr lang="cs-CZ" sz="2400" b="1" i="0" dirty="0">
                  <a:solidFill>
                    <a:srgbClr val="0000FF"/>
                  </a:solidFill>
                  <a:latin typeface="Arial" panose="020B0604020202020204" pitchFamily="34" charset="0"/>
                </a:rPr>
                <a:t>Podle </a:t>
              </a:r>
              <a:r>
                <a:rPr lang="cs-CZ" sz="2400" b="1" i="0" dirty="0">
                  <a:solidFill>
                    <a:srgbClr val="FF0000"/>
                  </a:solidFill>
                  <a:latin typeface="Arial" panose="020B0604020202020204" pitchFamily="34" charset="0"/>
                </a:rPr>
                <a:t>míry ovlivnění člověkem </a:t>
              </a:r>
              <a:r>
                <a:rPr lang="cs-CZ" sz="2400" b="1" i="0" dirty="0">
                  <a:solidFill>
                    <a:srgbClr val="0000FF"/>
                  </a:solidFill>
                  <a:latin typeface="Arial" panose="020B0604020202020204" pitchFamily="34" charset="0"/>
                </a:rPr>
                <a:t>rozlišujeme</a:t>
              </a:r>
            </a:p>
          </p:txBody>
        </p:sp>
        <p:sp>
          <p:nvSpPr>
            <p:cNvPr id="6" name="Text Box 6">
              <a:extLst>
                <a:ext uri="{FF2B5EF4-FFF2-40B4-BE49-F238E27FC236}">
                  <a16:creationId xmlns:a16="http://schemas.microsoft.com/office/drawing/2014/main" id="{19C153C2-9D9B-4153-A10F-14EA02FB30E9}"/>
                </a:ext>
              </a:extLst>
            </p:cNvPr>
            <p:cNvSpPr txBox="1">
              <a:spLocks noChangeArrowheads="1"/>
            </p:cNvSpPr>
            <p:nvPr/>
          </p:nvSpPr>
          <p:spPr bwMode="auto">
            <a:xfrm>
              <a:off x="1116193" y="1123459"/>
              <a:ext cx="7488057" cy="31694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 </a:t>
              </a:r>
              <a:r>
                <a:rPr lang="cs-CZ" sz="2400" b="1" i="0" u="sng" dirty="0">
                  <a:solidFill>
                    <a:srgbClr val="0000FF"/>
                  </a:solidFill>
                  <a:latin typeface="Arial" panose="020B0604020202020204" pitchFamily="34" charset="0"/>
                </a:rPr>
                <a:t>přirozené ekosystémy</a:t>
              </a:r>
              <a:r>
                <a:rPr lang="cs-CZ" sz="2400" b="1" i="0" dirty="0">
                  <a:solidFill>
                    <a:srgbClr val="0000FF"/>
                  </a:solidFill>
                  <a:latin typeface="Arial" panose="020B0604020202020204" pitchFamily="34" charset="0"/>
                </a:rPr>
                <a:t> (bučina, rašeliniště aj.)</a:t>
              </a:r>
            </a:p>
          </p:txBody>
        </p:sp>
        <p:sp>
          <p:nvSpPr>
            <p:cNvPr id="7" name="Text Box 7">
              <a:extLst>
                <a:ext uri="{FF2B5EF4-FFF2-40B4-BE49-F238E27FC236}">
                  <a16:creationId xmlns:a16="http://schemas.microsoft.com/office/drawing/2014/main" id="{34A57FC1-00D4-45C7-B4F8-1DDDD96D9EE8}"/>
                </a:ext>
              </a:extLst>
            </p:cNvPr>
            <p:cNvSpPr txBox="1">
              <a:spLocks noChangeArrowheads="1"/>
            </p:cNvSpPr>
            <p:nvPr/>
          </p:nvSpPr>
          <p:spPr bwMode="auto">
            <a:xfrm>
              <a:off x="1116193" y="1483973"/>
              <a:ext cx="7417127" cy="57072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 </a:t>
              </a:r>
              <a:r>
                <a:rPr lang="cs-CZ" sz="2400" b="1" i="0" u="sng" dirty="0">
                  <a:solidFill>
                    <a:srgbClr val="0000FF"/>
                  </a:solidFill>
                  <a:latin typeface="Arial" panose="020B0604020202020204" pitchFamily="34" charset="0"/>
                </a:rPr>
                <a:t>umělé ekosystémy</a:t>
              </a:r>
              <a:r>
                <a:rPr lang="cs-CZ" sz="2400" b="1" i="0" dirty="0">
                  <a:solidFill>
                    <a:srgbClr val="0000FF"/>
                  </a:solidFill>
                  <a:latin typeface="Arial" panose="020B0604020202020204" pitchFamily="34" charset="0"/>
                </a:rPr>
                <a:t> (smrková monokultura, pole, vinice atp.)</a:t>
              </a:r>
            </a:p>
          </p:txBody>
        </p:sp>
      </p:grpSp>
      <p:grpSp>
        <p:nvGrpSpPr>
          <p:cNvPr id="87043" name="Group 14">
            <a:extLst>
              <a:ext uri="{FF2B5EF4-FFF2-40B4-BE49-F238E27FC236}">
                <a16:creationId xmlns:a16="http://schemas.microsoft.com/office/drawing/2014/main" id="{CFBB1B26-36FD-4F6F-8E60-0BD9D449A96D}"/>
              </a:ext>
            </a:extLst>
          </p:cNvPr>
          <p:cNvGrpSpPr>
            <a:grpSpLocks/>
          </p:cNvGrpSpPr>
          <p:nvPr/>
        </p:nvGrpSpPr>
        <p:grpSpPr bwMode="auto">
          <a:xfrm>
            <a:off x="1951038" y="3357563"/>
            <a:ext cx="3600450" cy="2735262"/>
            <a:chOff x="838" y="1298"/>
            <a:chExt cx="3584" cy="3085"/>
          </a:xfrm>
        </p:grpSpPr>
        <p:pic>
          <p:nvPicPr>
            <p:cNvPr id="9" name="Picture 9" descr="bučina">
              <a:extLst>
                <a:ext uri="{FF2B5EF4-FFF2-40B4-BE49-F238E27FC236}">
                  <a16:creationId xmlns:a16="http://schemas.microsoft.com/office/drawing/2014/main" id="{FA8B0375-1575-4BDD-A320-4FE99F6E1EBF}"/>
                </a:ext>
              </a:extLst>
            </p:cNvPr>
            <p:cNvPicPr>
              <a:picLocks noChangeAspect="1" noChangeArrowheads="1"/>
            </p:cNvPicPr>
            <p:nvPr/>
          </p:nvPicPr>
          <p:blipFill>
            <a:blip r:embed="rId3" cstate="print">
              <a:lum contrast="28000"/>
            </a:blip>
            <a:srcRect t="13213" b="17734"/>
            <a:stretch>
              <a:fillRect/>
            </a:stretch>
          </p:blipFill>
          <p:spPr bwMode="auto">
            <a:xfrm>
              <a:off x="883" y="1298"/>
              <a:ext cx="3539" cy="2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7047" name="Text Box 11">
              <a:extLst>
                <a:ext uri="{FF2B5EF4-FFF2-40B4-BE49-F238E27FC236}">
                  <a16:creationId xmlns:a16="http://schemas.microsoft.com/office/drawing/2014/main" id="{158FBE6A-458F-4234-8075-B7CA6B59FE7F}"/>
                </a:ext>
              </a:extLst>
            </p:cNvPr>
            <p:cNvSpPr txBox="1">
              <a:spLocks noChangeArrowheads="1"/>
            </p:cNvSpPr>
            <p:nvPr/>
          </p:nvSpPr>
          <p:spPr bwMode="auto">
            <a:xfrm>
              <a:off x="838" y="3884"/>
              <a:ext cx="344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2000">
                <a:solidFill>
                  <a:srgbClr val="FFFF00"/>
                </a:solidFill>
              </a:endParaRPr>
            </a:p>
          </p:txBody>
        </p:sp>
      </p:grpSp>
      <p:pic>
        <p:nvPicPr>
          <p:cNvPr id="35842" name="Picture 2" descr="http://t2.gstatic.com/images?q=tbn:ANd9GcTTiRrYR9LEjW5ZAn4O0sZU5Xbh_-zW92hDdkFezo1FHEPtN27CKw">
            <a:extLst>
              <a:ext uri="{FF2B5EF4-FFF2-40B4-BE49-F238E27FC236}">
                <a16:creationId xmlns:a16="http://schemas.microsoft.com/office/drawing/2014/main" id="{EDCF2643-ABF1-4AF5-9CF2-29A845A0BBAB}"/>
              </a:ext>
            </a:extLst>
          </p:cNvPr>
          <p:cNvPicPr>
            <a:picLocks noChangeAspect="1" noChangeArrowheads="1"/>
          </p:cNvPicPr>
          <p:nvPr/>
        </p:nvPicPr>
        <p:blipFill>
          <a:blip r:embed="rId4" cstate="print"/>
          <a:srcRect/>
          <a:stretch>
            <a:fillRect/>
          </a:stretch>
        </p:blipFill>
        <p:spPr bwMode="auto">
          <a:xfrm>
            <a:off x="5653922" y="3357563"/>
            <a:ext cx="4690551" cy="2272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Nadpis 1">
            <a:extLst>
              <a:ext uri="{FF2B5EF4-FFF2-40B4-BE49-F238E27FC236}">
                <a16:creationId xmlns:a16="http://schemas.microsoft.com/office/drawing/2014/main" id="{1CDABB3C-4495-4933-ACA5-26083AD33202}"/>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Typy ekosystémů</a:t>
            </a:r>
          </a:p>
        </p:txBody>
      </p:sp>
    </p:spTree>
    <p:extLst>
      <p:ext uri="{BB962C8B-B14F-4D97-AF65-F5344CB8AC3E}">
        <p14:creationId xmlns:p14="http://schemas.microsoft.com/office/powerpoint/2010/main" val="190023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lide Number Placeholder 2">
            <a:extLst>
              <a:ext uri="{FF2B5EF4-FFF2-40B4-BE49-F238E27FC236}">
                <a16:creationId xmlns:a16="http://schemas.microsoft.com/office/drawing/2014/main" id="{B5C8C3A1-2F30-4866-B790-25E2F3FC0F5C}"/>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4</a:t>
            </a:fld>
            <a:endParaRPr lang="cs-CZ" altLang="cs-CZ"/>
          </a:p>
        </p:txBody>
      </p:sp>
      <p:sp>
        <p:nvSpPr>
          <p:cNvPr id="77" name="Text Placeholder 3">
            <a:extLst>
              <a:ext uri="{FF2B5EF4-FFF2-40B4-BE49-F238E27FC236}">
                <a16:creationId xmlns:a16="http://schemas.microsoft.com/office/drawing/2014/main" id="{1206B04E-AE7E-4A09-A9D7-4089A22455B5}"/>
              </a:ext>
            </a:extLst>
          </p:cNvPr>
          <p:cNvSpPr>
            <a:spLocks noGrp="1"/>
          </p:cNvSpPr>
          <p:nvPr>
            <p:ph type="body" sz="quarter" idx="26"/>
          </p:nvPr>
        </p:nvSpPr>
        <p:spPr>
          <a:xfrm>
            <a:off x="720725" y="1296001"/>
            <a:ext cx="5220000" cy="271576"/>
          </a:xfrm>
        </p:spPr>
        <p:txBody>
          <a:bodyPr/>
          <a:lstStyle/>
          <a:p>
            <a:endParaRPr lang="en-US"/>
          </a:p>
        </p:txBody>
      </p:sp>
      <p:sp>
        <p:nvSpPr>
          <p:cNvPr id="11268" name="Text Box 4">
            <a:extLst>
              <a:ext uri="{FF2B5EF4-FFF2-40B4-BE49-F238E27FC236}">
                <a16:creationId xmlns:a16="http://schemas.microsoft.com/office/drawing/2014/main" id="{ABFAC7F4-9563-44A4-A411-6B5D050500E5}"/>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kumimoji="0" lang="cs-CZ" altLang="cs-CZ" sz="4000" b="1" i="0" dirty="0">
                <a:solidFill>
                  <a:schemeClr val="tx2"/>
                </a:solidFill>
                <a:latin typeface="+mj-lt"/>
                <a:ea typeface="+mj-ea"/>
                <a:cs typeface="+mj-cs"/>
              </a:rPr>
              <a:t>Koncepce systémů</a:t>
            </a:r>
          </a:p>
        </p:txBody>
      </p:sp>
      <p:sp>
        <p:nvSpPr>
          <p:cNvPr id="79" name="Text Placeholder 5">
            <a:extLst>
              <a:ext uri="{FF2B5EF4-FFF2-40B4-BE49-F238E27FC236}">
                <a16:creationId xmlns:a16="http://schemas.microsoft.com/office/drawing/2014/main" id="{8B5994C4-EF09-4FDB-977F-B6C522E254F8}"/>
              </a:ext>
            </a:extLst>
          </p:cNvPr>
          <p:cNvSpPr>
            <a:spLocks noGrp="1"/>
          </p:cNvSpPr>
          <p:nvPr>
            <p:ph type="body" sz="quarter" idx="27"/>
          </p:nvPr>
        </p:nvSpPr>
        <p:spPr>
          <a:xfrm>
            <a:off x="6251278" y="1290515"/>
            <a:ext cx="5220000" cy="271576"/>
          </a:xfrm>
        </p:spPr>
        <p:txBody>
          <a:bodyPr/>
          <a:lstStyle/>
          <a:p>
            <a:endParaRPr lang="en-US"/>
          </a:p>
        </p:txBody>
      </p:sp>
      <p:sp>
        <p:nvSpPr>
          <p:cNvPr id="11266" name="Rectangle 2">
            <a:extLst>
              <a:ext uri="{FF2B5EF4-FFF2-40B4-BE49-F238E27FC236}">
                <a16:creationId xmlns:a16="http://schemas.microsoft.com/office/drawing/2014/main" id="{662A0539-C605-40D8-A4F4-98DB4D7CB603}"/>
              </a:ext>
            </a:extLst>
          </p:cNvPr>
          <p:cNvSpPr>
            <a:spLocks noGrp="1" noChangeArrowheads="1"/>
          </p:cNvSpPr>
          <p:nvPr>
            <p:ph idx="1"/>
          </p:nvPr>
        </p:nvSpPr>
        <p:spPr bwMode="auto">
          <a:xfrm>
            <a:off x="720000" y="1692001"/>
            <a:ext cx="5219998" cy="4140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numCol="1" rtlCol="0" anchorCtr="0" compatLnSpc="1">
            <a:prstTxWarp prst="textNoShape">
              <a:avLst/>
            </a:prstTxWarp>
            <a:normAutofit/>
          </a:bodyPr>
          <a:lstStyle/>
          <a:p>
            <a:pPr marL="627063" indent="-538163">
              <a:lnSpc>
                <a:spcPct val="140000"/>
              </a:lnSpc>
              <a:spcAft>
                <a:spcPts val="600"/>
              </a:spcAft>
              <a:buClr>
                <a:srgbClr val="0000FF"/>
              </a:buClr>
              <a:buSzPct val="75000"/>
              <a:buFont typeface="Wingdings" panose="05000000000000000000" pitchFamily="2" charset="2"/>
              <a:buChar char="Ä"/>
            </a:pPr>
            <a:r>
              <a:rPr lang="en-GB" altLang="cs-CZ" sz="1800"/>
              <a:t>Systém je jakákoliv část Vesmíru („Všehomíru“), kterou pozorovatel vymezí (velký, malý, jednoduchý, složitý – od atomů po celý Vesmír): jezero, vzorek horniny, oceán, sopka, horský hřbet, kontinent, celá planeta; list je součástí stromu, strom je součástí lesa. </a:t>
            </a:r>
          </a:p>
          <a:p>
            <a:pPr marL="627063" indent="-538163">
              <a:lnSpc>
                <a:spcPct val="140000"/>
              </a:lnSpc>
              <a:spcAft>
                <a:spcPts val="600"/>
              </a:spcAft>
              <a:buClr>
                <a:srgbClr val="0000FF"/>
              </a:buClr>
              <a:buSzPct val="75000"/>
              <a:buFont typeface="Wingdings" panose="05000000000000000000" pitchFamily="2" charset="2"/>
              <a:buChar char="Ä"/>
            </a:pPr>
            <a:r>
              <a:rPr lang="en-GB" altLang="cs-CZ" sz="1800"/>
              <a:t>Začínáme od malých podsystémů, pochopení jejich funkce je však možné jen v kontextu celého systému. </a:t>
            </a:r>
          </a:p>
        </p:txBody>
      </p:sp>
      <p:pic>
        <p:nvPicPr>
          <p:cNvPr id="11267" name="Picture 3">
            <a:extLst>
              <a:ext uri="{FF2B5EF4-FFF2-40B4-BE49-F238E27FC236}">
                <a16:creationId xmlns:a16="http://schemas.microsoft.com/office/drawing/2014/main" id="{3A88B6DD-9521-4AA1-A3FF-0B2AC5D13A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1280" y="1998522"/>
            <a:ext cx="5219998" cy="3523498"/>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4237205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F2EFE3B-23A6-460F-8C8C-2142E88F2AAD}"/>
              </a:ext>
            </a:extLst>
          </p:cNvPr>
          <p:cNvSpPr>
            <a:spLocks noGrp="1"/>
          </p:cNvSpPr>
          <p:nvPr>
            <p:ph idx="1"/>
          </p:nvPr>
        </p:nvSpPr>
        <p:spPr>
          <a:xfrm>
            <a:off x="1703389" y="1052513"/>
            <a:ext cx="8713787" cy="4525962"/>
          </a:xfrm>
          <a:no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Vodní toky a nádrže</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Mokřady a pobřežní vegetaci</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Prameniště a rašeliniště</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Skály, sutě a jeskyně</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Alpínské bezlesí</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Sekundární trávníky a vřesoviště</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Křoviny a Lesy</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biotopy silně ovlivněné nebo vytvořené člověkem</a:t>
            </a:r>
          </a:p>
          <a:p>
            <a:pPr marL="625475" indent="-534988">
              <a:buClr>
                <a:srgbClr val="0000FF"/>
              </a:buClr>
              <a:buSzPct val="75000"/>
              <a:buFont typeface="Wingdings" panose="05000000000000000000" pitchFamily="2" charset="2"/>
              <a:buChar char="Ä"/>
              <a:defRPr/>
            </a:pPr>
            <a:endParaRPr lang="cs-CZ" b="1" dirty="0">
              <a:solidFill>
                <a:srgbClr val="0000FF"/>
              </a:solidFill>
              <a:latin typeface="Arial" panose="020B0604020202020204" pitchFamily="34" charset="0"/>
            </a:endParaRPr>
          </a:p>
        </p:txBody>
      </p:sp>
      <p:sp>
        <p:nvSpPr>
          <p:cNvPr id="6" name="Nadpis 1">
            <a:extLst>
              <a:ext uri="{FF2B5EF4-FFF2-40B4-BE49-F238E27FC236}">
                <a16:creationId xmlns:a16="http://schemas.microsoft.com/office/drawing/2014/main" id="{212FB6DC-DDC6-4877-A046-9A3430304650}"/>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Typy ekosystémů (biotopů) v ČR</a:t>
            </a:r>
          </a:p>
        </p:txBody>
      </p:sp>
      <p:sp>
        <p:nvSpPr>
          <p:cNvPr id="5" name="TextBox 4">
            <a:extLst>
              <a:ext uri="{FF2B5EF4-FFF2-40B4-BE49-F238E27FC236}">
                <a16:creationId xmlns:a16="http://schemas.microsoft.com/office/drawing/2014/main" id="{C09D9878-E744-4C69-BA32-EE82567BB2C0}"/>
              </a:ext>
            </a:extLst>
          </p:cNvPr>
          <p:cNvSpPr txBox="1"/>
          <p:nvPr/>
        </p:nvSpPr>
        <p:spPr>
          <a:xfrm>
            <a:off x="473725" y="5162976"/>
            <a:ext cx="11832115" cy="830997"/>
          </a:xfrm>
          <a:prstGeom prst="rect">
            <a:avLst/>
          </a:prstGeom>
          <a:noFill/>
        </p:spPr>
        <p:txBody>
          <a:bodyPr wrap="square">
            <a:spAutoFit/>
          </a:bodyPr>
          <a:lstStyle/>
          <a:p>
            <a:r>
              <a:rPr lang="en-US" dirty="0" err="1"/>
              <a:t>Chytrý</a:t>
            </a:r>
            <a:r>
              <a:rPr lang="en-US" dirty="0"/>
              <a:t> M., Kučera T., </a:t>
            </a:r>
            <a:r>
              <a:rPr lang="en-US" dirty="0" err="1"/>
              <a:t>Kočí</a:t>
            </a:r>
            <a:r>
              <a:rPr lang="en-US" dirty="0"/>
              <a:t> M., </a:t>
            </a:r>
            <a:r>
              <a:rPr lang="en-US" dirty="0" err="1"/>
              <a:t>Grulich</a:t>
            </a:r>
            <a:r>
              <a:rPr lang="en-US" dirty="0"/>
              <a:t> V. &amp; </a:t>
            </a:r>
            <a:r>
              <a:rPr lang="en-US" dirty="0" err="1"/>
              <a:t>Lustyk</a:t>
            </a:r>
            <a:r>
              <a:rPr lang="en-US" dirty="0"/>
              <a:t> P. (eds) (2010): </a:t>
            </a:r>
            <a:r>
              <a:rPr lang="en-US" dirty="0" err="1"/>
              <a:t>Katalog</a:t>
            </a:r>
            <a:r>
              <a:rPr lang="en-US" dirty="0"/>
              <a:t> </a:t>
            </a:r>
            <a:r>
              <a:rPr lang="en-US" dirty="0" err="1"/>
              <a:t>biotopů</a:t>
            </a:r>
            <a:r>
              <a:rPr lang="en-US" dirty="0"/>
              <a:t> </a:t>
            </a:r>
            <a:r>
              <a:rPr lang="en-US" dirty="0" err="1"/>
              <a:t>České</a:t>
            </a:r>
            <a:r>
              <a:rPr lang="en-US" dirty="0"/>
              <a:t> </a:t>
            </a:r>
            <a:r>
              <a:rPr lang="en-US" dirty="0" err="1"/>
              <a:t>republiky</a:t>
            </a:r>
            <a:r>
              <a:rPr lang="en-US" dirty="0"/>
              <a:t>. Ed. 2. </a:t>
            </a:r>
            <a:r>
              <a:rPr lang="en-US" dirty="0" err="1"/>
              <a:t>Agentura</a:t>
            </a:r>
            <a:r>
              <a:rPr lang="en-US" dirty="0"/>
              <a:t> </a:t>
            </a:r>
            <a:r>
              <a:rPr lang="en-US" dirty="0" err="1"/>
              <a:t>ochrany</a:t>
            </a:r>
            <a:r>
              <a:rPr lang="en-US" dirty="0"/>
              <a:t> </a:t>
            </a:r>
            <a:r>
              <a:rPr lang="en-US" dirty="0" err="1"/>
              <a:t>přírody</a:t>
            </a:r>
            <a:r>
              <a:rPr lang="en-US" dirty="0"/>
              <a:t> a </a:t>
            </a:r>
            <a:r>
              <a:rPr lang="en-US" dirty="0" err="1"/>
              <a:t>krajiny</a:t>
            </a:r>
            <a:r>
              <a:rPr lang="en-US" dirty="0"/>
              <a:t> ČR, Praha.</a:t>
            </a:r>
          </a:p>
        </p:txBody>
      </p:sp>
    </p:spTree>
    <p:extLst>
      <p:ext uri="{BB962C8B-B14F-4D97-AF65-F5344CB8AC3E}">
        <p14:creationId xmlns:p14="http://schemas.microsoft.com/office/powerpoint/2010/main" val="2342899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3">
            <a:extLst>
              <a:ext uri="{FF2B5EF4-FFF2-40B4-BE49-F238E27FC236}">
                <a16:creationId xmlns:a16="http://schemas.microsoft.com/office/drawing/2014/main" id="{87F70008-C04E-4568-B86E-2776EF0A6A83}"/>
              </a:ext>
            </a:extLst>
          </p:cNvPr>
          <p:cNvGrpSpPr>
            <a:grpSpLocks/>
          </p:cNvGrpSpPr>
          <p:nvPr/>
        </p:nvGrpSpPr>
        <p:grpSpPr bwMode="auto">
          <a:xfrm>
            <a:off x="1631951" y="2708276"/>
            <a:ext cx="1547813" cy="817563"/>
            <a:chOff x="68" y="2069"/>
            <a:chExt cx="975" cy="515"/>
          </a:xfrm>
        </p:grpSpPr>
        <p:sp>
          <p:nvSpPr>
            <p:cNvPr id="89136" name="AutoShape 4">
              <a:extLst>
                <a:ext uri="{FF2B5EF4-FFF2-40B4-BE49-F238E27FC236}">
                  <a16:creationId xmlns:a16="http://schemas.microsoft.com/office/drawing/2014/main" id="{484B7FE0-E593-4D91-A097-C362F5B22550}"/>
                </a:ext>
              </a:extLst>
            </p:cNvPr>
            <p:cNvSpPr>
              <a:spLocks noChangeArrowheads="1"/>
            </p:cNvSpPr>
            <p:nvPr/>
          </p:nvSpPr>
          <p:spPr bwMode="auto">
            <a:xfrm>
              <a:off x="113" y="2281"/>
              <a:ext cx="907" cy="136"/>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89137" name="Text Box 5">
              <a:extLst>
                <a:ext uri="{FF2B5EF4-FFF2-40B4-BE49-F238E27FC236}">
                  <a16:creationId xmlns:a16="http://schemas.microsoft.com/office/drawing/2014/main" id="{C17E5505-0DC3-4A06-952E-A9C851DF00BC}"/>
                </a:ext>
              </a:extLst>
            </p:cNvPr>
            <p:cNvSpPr txBox="1">
              <a:spLocks noChangeArrowheads="1"/>
            </p:cNvSpPr>
            <p:nvPr/>
          </p:nvSpPr>
          <p:spPr bwMode="auto">
            <a:xfrm>
              <a:off x="68" y="2069"/>
              <a:ext cx="97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vlivy vnějšího</a:t>
              </a:r>
            </a:p>
          </p:txBody>
        </p:sp>
        <p:sp>
          <p:nvSpPr>
            <p:cNvPr id="89138" name="Text Box 6">
              <a:extLst>
                <a:ext uri="{FF2B5EF4-FFF2-40B4-BE49-F238E27FC236}">
                  <a16:creationId xmlns:a16="http://schemas.microsoft.com/office/drawing/2014/main" id="{828BC1B0-37AE-47AC-8263-D28C524BBA87}"/>
                </a:ext>
              </a:extLst>
            </p:cNvPr>
            <p:cNvSpPr txBox="1">
              <a:spLocks noChangeArrowheads="1"/>
            </p:cNvSpPr>
            <p:nvPr/>
          </p:nvSpPr>
          <p:spPr bwMode="auto">
            <a:xfrm>
              <a:off x="90" y="2372"/>
              <a:ext cx="9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prostředí</a:t>
              </a:r>
            </a:p>
          </p:txBody>
        </p:sp>
      </p:grpSp>
      <p:grpSp>
        <p:nvGrpSpPr>
          <p:cNvPr id="89091" name="Group 7">
            <a:extLst>
              <a:ext uri="{FF2B5EF4-FFF2-40B4-BE49-F238E27FC236}">
                <a16:creationId xmlns:a16="http://schemas.microsoft.com/office/drawing/2014/main" id="{4677FD3B-7EEC-44F1-8A9D-882F8045185F}"/>
              </a:ext>
            </a:extLst>
          </p:cNvPr>
          <p:cNvGrpSpPr>
            <a:grpSpLocks/>
          </p:cNvGrpSpPr>
          <p:nvPr/>
        </p:nvGrpSpPr>
        <p:grpSpPr bwMode="auto">
          <a:xfrm>
            <a:off x="9085264" y="2730500"/>
            <a:ext cx="1474787" cy="769938"/>
            <a:chOff x="4785" y="2069"/>
            <a:chExt cx="929" cy="485"/>
          </a:xfrm>
        </p:grpSpPr>
        <p:sp>
          <p:nvSpPr>
            <p:cNvPr id="89133" name="AutoShape 8">
              <a:extLst>
                <a:ext uri="{FF2B5EF4-FFF2-40B4-BE49-F238E27FC236}">
                  <a16:creationId xmlns:a16="http://schemas.microsoft.com/office/drawing/2014/main" id="{C9D19D4C-7142-4B01-8041-BE1BC5C41D50}"/>
                </a:ext>
              </a:extLst>
            </p:cNvPr>
            <p:cNvSpPr>
              <a:spLocks noChangeArrowheads="1"/>
            </p:cNvSpPr>
            <p:nvPr/>
          </p:nvSpPr>
          <p:spPr bwMode="auto">
            <a:xfrm>
              <a:off x="4785" y="2251"/>
              <a:ext cx="907" cy="136"/>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89134" name="Text Box 9">
              <a:extLst>
                <a:ext uri="{FF2B5EF4-FFF2-40B4-BE49-F238E27FC236}">
                  <a16:creationId xmlns:a16="http://schemas.microsoft.com/office/drawing/2014/main" id="{5A7A30C0-71C3-40B0-B7AD-B4B2515EF732}"/>
                </a:ext>
              </a:extLst>
            </p:cNvPr>
            <p:cNvSpPr txBox="1">
              <a:spLocks noChangeArrowheads="1"/>
            </p:cNvSpPr>
            <p:nvPr/>
          </p:nvSpPr>
          <p:spPr bwMode="auto">
            <a:xfrm>
              <a:off x="4830" y="2069"/>
              <a:ext cx="59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reakce</a:t>
              </a:r>
            </a:p>
          </p:txBody>
        </p:sp>
        <p:sp>
          <p:nvSpPr>
            <p:cNvPr id="89135" name="Text Box 10">
              <a:extLst>
                <a:ext uri="{FF2B5EF4-FFF2-40B4-BE49-F238E27FC236}">
                  <a16:creationId xmlns:a16="http://schemas.microsoft.com/office/drawing/2014/main" id="{25963180-9BFB-48F4-A066-FCBB6E995828}"/>
                </a:ext>
              </a:extLst>
            </p:cNvPr>
            <p:cNvSpPr txBox="1">
              <a:spLocks noChangeArrowheads="1"/>
            </p:cNvSpPr>
            <p:nvPr/>
          </p:nvSpPr>
          <p:spPr bwMode="auto">
            <a:xfrm>
              <a:off x="4830" y="2342"/>
              <a:ext cx="8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0000FF"/>
                  </a:solidFill>
                  <a:latin typeface="Arial" panose="020B0604020202020204" pitchFamily="34" charset="0"/>
                </a:rPr>
                <a:t>ekosystému</a:t>
              </a:r>
            </a:p>
          </p:txBody>
        </p:sp>
      </p:grpSp>
      <p:grpSp>
        <p:nvGrpSpPr>
          <p:cNvPr id="89092" name="Group 47">
            <a:extLst>
              <a:ext uri="{FF2B5EF4-FFF2-40B4-BE49-F238E27FC236}">
                <a16:creationId xmlns:a16="http://schemas.microsoft.com/office/drawing/2014/main" id="{EA4A70B6-3184-44CA-82DF-9C2FC81D4C1A}"/>
              </a:ext>
            </a:extLst>
          </p:cNvPr>
          <p:cNvGrpSpPr>
            <a:grpSpLocks/>
          </p:cNvGrpSpPr>
          <p:nvPr/>
        </p:nvGrpSpPr>
        <p:grpSpPr bwMode="auto">
          <a:xfrm>
            <a:off x="3108325" y="981075"/>
            <a:ext cx="5975350" cy="4248150"/>
            <a:chOff x="998" y="969"/>
            <a:chExt cx="3764" cy="2676"/>
          </a:xfrm>
        </p:grpSpPr>
        <p:sp>
          <p:nvSpPr>
            <p:cNvPr id="89104" name="Rectangle 12">
              <a:extLst>
                <a:ext uri="{FF2B5EF4-FFF2-40B4-BE49-F238E27FC236}">
                  <a16:creationId xmlns:a16="http://schemas.microsoft.com/office/drawing/2014/main" id="{3C9D0E66-C108-4AEE-BEC5-112F38478E14}"/>
                </a:ext>
              </a:extLst>
            </p:cNvPr>
            <p:cNvSpPr>
              <a:spLocks noChangeArrowheads="1"/>
            </p:cNvSpPr>
            <p:nvPr/>
          </p:nvSpPr>
          <p:spPr bwMode="auto">
            <a:xfrm>
              <a:off x="998" y="969"/>
              <a:ext cx="3764" cy="2676"/>
            </a:xfrm>
            <a:prstGeom prst="rect">
              <a:avLst/>
            </a:prstGeom>
            <a:solidFill>
              <a:schemeClr val="accent1"/>
            </a:solidFill>
            <a:ln w="57150">
              <a:solidFill>
                <a:schemeClr val="bg1"/>
              </a:solidFill>
              <a:prstDash val="sysDot"/>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dirty="0">
                <a:latin typeface="Arial" panose="020B0604020202020204" pitchFamily="34" charset="0"/>
              </a:endParaRPr>
            </a:p>
          </p:txBody>
        </p:sp>
        <p:sp>
          <p:nvSpPr>
            <p:cNvPr id="89105" name="Text Box 13">
              <a:extLst>
                <a:ext uri="{FF2B5EF4-FFF2-40B4-BE49-F238E27FC236}">
                  <a16:creationId xmlns:a16="http://schemas.microsoft.com/office/drawing/2014/main" id="{EB50671D-6C51-4D93-A0E6-4D73D5F2776E}"/>
                </a:ext>
              </a:extLst>
            </p:cNvPr>
            <p:cNvSpPr txBox="1">
              <a:spLocks noChangeArrowheads="1"/>
            </p:cNvSpPr>
            <p:nvPr/>
          </p:nvSpPr>
          <p:spPr bwMode="auto">
            <a:xfrm>
              <a:off x="2109" y="1022"/>
              <a:ext cx="154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dirty="0">
                  <a:solidFill>
                    <a:srgbClr val="FF0000"/>
                  </a:solidFill>
                  <a:latin typeface="Arial" panose="020B0604020202020204" pitchFamily="34" charset="0"/>
                </a:rPr>
                <a:t>EKOSYSTÉM</a:t>
              </a:r>
            </a:p>
          </p:txBody>
        </p:sp>
        <p:sp>
          <p:nvSpPr>
            <p:cNvPr id="89106" name="AutoShape 14">
              <a:extLst>
                <a:ext uri="{FF2B5EF4-FFF2-40B4-BE49-F238E27FC236}">
                  <a16:creationId xmlns:a16="http://schemas.microsoft.com/office/drawing/2014/main" id="{F9B6D447-C8C7-46B4-AB2D-02108153810D}"/>
                </a:ext>
              </a:extLst>
            </p:cNvPr>
            <p:cNvSpPr>
              <a:spLocks noChangeArrowheads="1"/>
            </p:cNvSpPr>
            <p:nvPr/>
          </p:nvSpPr>
          <p:spPr bwMode="auto">
            <a:xfrm>
              <a:off x="1247" y="1253"/>
              <a:ext cx="3312" cy="952"/>
            </a:xfrm>
            <a:prstGeom prst="roundRect">
              <a:avLst>
                <a:gd name="adj" fmla="val 16667"/>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07" name="AutoShape 15">
              <a:extLst>
                <a:ext uri="{FF2B5EF4-FFF2-40B4-BE49-F238E27FC236}">
                  <a16:creationId xmlns:a16="http://schemas.microsoft.com/office/drawing/2014/main" id="{280F2695-B270-43BF-A5E7-0B676E776868}"/>
                </a:ext>
              </a:extLst>
            </p:cNvPr>
            <p:cNvSpPr>
              <a:spLocks noChangeArrowheads="1"/>
            </p:cNvSpPr>
            <p:nvPr/>
          </p:nvSpPr>
          <p:spPr bwMode="auto">
            <a:xfrm>
              <a:off x="1247" y="2523"/>
              <a:ext cx="3312" cy="1043"/>
            </a:xfrm>
            <a:prstGeom prst="roundRect">
              <a:avLst>
                <a:gd name="adj" fmla="val 16667"/>
              </a:avLst>
            </a:prstGeom>
            <a:solidFill>
              <a:srgbClr val="CC9900"/>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08" name="Oval 16">
              <a:extLst>
                <a:ext uri="{FF2B5EF4-FFF2-40B4-BE49-F238E27FC236}">
                  <a16:creationId xmlns:a16="http://schemas.microsoft.com/office/drawing/2014/main" id="{985246D3-2229-4D91-A0FE-7B7FC2BD9476}"/>
                </a:ext>
              </a:extLst>
            </p:cNvPr>
            <p:cNvSpPr>
              <a:spLocks noChangeArrowheads="1"/>
            </p:cNvSpPr>
            <p:nvPr/>
          </p:nvSpPr>
          <p:spPr bwMode="auto">
            <a:xfrm>
              <a:off x="1474" y="1343"/>
              <a:ext cx="681" cy="635"/>
            </a:xfrm>
            <a:prstGeom prst="ellipse">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09" name="Oval 17">
              <a:extLst>
                <a:ext uri="{FF2B5EF4-FFF2-40B4-BE49-F238E27FC236}">
                  <a16:creationId xmlns:a16="http://schemas.microsoft.com/office/drawing/2014/main" id="{43C62BCB-C276-46D4-A5BA-CC00B80ABA85}"/>
                </a:ext>
              </a:extLst>
            </p:cNvPr>
            <p:cNvSpPr>
              <a:spLocks noChangeArrowheads="1"/>
            </p:cNvSpPr>
            <p:nvPr/>
          </p:nvSpPr>
          <p:spPr bwMode="auto">
            <a:xfrm>
              <a:off x="3606" y="1343"/>
              <a:ext cx="681" cy="635"/>
            </a:xfrm>
            <a:prstGeom prst="ellipse">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0" name="Oval 18">
              <a:extLst>
                <a:ext uri="{FF2B5EF4-FFF2-40B4-BE49-F238E27FC236}">
                  <a16:creationId xmlns:a16="http://schemas.microsoft.com/office/drawing/2014/main" id="{EC8394BF-09BD-47E7-B2A5-47E640EFB869}"/>
                </a:ext>
              </a:extLst>
            </p:cNvPr>
            <p:cNvSpPr>
              <a:spLocks noChangeArrowheads="1"/>
            </p:cNvSpPr>
            <p:nvPr/>
          </p:nvSpPr>
          <p:spPr bwMode="auto">
            <a:xfrm>
              <a:off x="1429" y="2659"/>
              <a:ext cx="816" cy="816"/>
            </a:xfrm>
            <a:prstGeom prst="ellipse">
              <a:avLst/>
            </a:prstGeom>
            <a:solidFill>
              <a:schemeClr val="folHlink"/>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1" name="Oval 19">
              <a:extLst>
                <a:ext uri="{FF2B5EF4-FFF2-40B4-BE49-F238E27FC236}">
                  <a16:creationId xmlns:a16="http://schemas.microsoft.com/office/drawing/2014/main" id="{19F44633-9688-480E-A7D7-5B12E2A3EFB6}"/>
                </a:ext>
              </a:extLst>
            </p:cNvPr>
            <p:cNvSpPr>
              <a:spLocks noChangeArrowheads="1"/>
            </p:cNvSpPr>
            <p:nvPr/>
          </p:nvSpPr>
          <p:spPr bwMode="auto">
            <a:xfrm>
              <a:off x="3561" y="2659"/>
              <a:ext cx="816" cy="816"/>
            </a:xfrm>
            <a:prstGeom prst="ellipse">
              <a:avLst/>
            </a:prstGeom>
            <a:solidFill>
              <a:srgbClr val="FF9900"/>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2" name="AutoShape 21">
              <a:extLst>
                <a:ext uri="{FF2B5EF4-FFF2-40B4-BE49-F238E27FC236}">
                  <a16:creationId xmlns:a16="http://schemas.microsoft.com/office/drawing/2014/main" id="{2D2FB783-66B5-463F-AA1F-A2B9B75885E9}"/>
                </a:ext>
              </a:extLst>
            </p:cNvPr>
            <p:cNvSpPr>
              <a:spLocks noChangeArrowheads="1"/>
            </p:cNvSpPr>
            <p:nvPr/>
          </p:nvSpPr>
          <p:spPr bwMode="auto">
            <a:xfrm>
              <a:off x="1247" y="1253"/>
              <a:ext cx="3312" cy="952"/>
            </a:xfrm>
            <a:prstGeom prst="roundRect">
              <a:avLst>
                <a:gd name="adj" fmla="val 16667"/>
              </a:avLst>
            </a:prstGeom>
            <a:solidFill>
              <a:srgbClr val="CCFF66"/>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3" name="Oval 24">
              <a:extLst>
                <a:ext uri="{FF2B5EF4-FFF2-40B4-BE49-F238E27FC236}">
                  <a16:creationId xmlns:a16="http://schemas.microsoft.com/office/drawing/2014/main" id="{C19E77D2-9173-4E18-85B2-54954FD35213}"/>
                </a:ext>
              </a:extLst>
            </p:cNvPr>
            <p:cNvSpPr>
              <a:spLocks noChangeArrowheads="1"/>
            </p:cNvSpPr>
            <p:nvPr/>
          </p:nvSpPr>
          <p:spPr bwMode="auto">
            <a:xfrm>
              <a:off x="1429" y="1389"/>
              <a:ext cx="771" cy="726"/>
            </a:xfrm>
            <a:prstGeom prst="ellipse">
              <a:avLst/>
            </a:prstGeom>
            <a:solidFill>
              <a:srgbClr val="0099FF"/>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4" name="Oval 25">
              <a:extLst>
                <a:ext uri="{FF2B5EF4-FFF2-40B4-BE49-F238E27FC236}">
                  <a16:creationId xmlns:a16="http://schemas.microsoft.com/office/drawing/2014/main" id="{4BE3A376-C7AC-4909-AE2E-1FC61C83B4EB}"/>
                </a:ext>
              </a:extLst>
            </p:cNvPr>
            <p:cNvSpPr>
              <a:spLocks noChangeArrowheads="1"/>
            </p:cNvSpPr>
            <p:nvPr/>
          </p:nvSpPr>
          <p:spPr bwMode="auto">
            <a:xfrm>
              <a:off x="3515" y="1389"/>
              <a:ext cx="771" cy="726"/>
            </a:xfrm>
            <a:prstGeom prst="ellipse">
              <a:avLst/>
            </a:prstGeom>
            <a:solidFill>
              <a:srgbClr val="996633"/>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5" name="Text Box 26">
              <a:extLst>
                <a:ext uri="{FF2B5EF4-FFF2-40B4-BE49-F238E27FC236}">
                  <a16:creationId xmlns:a16="http://schemas.microsoft.com/office/drawing/2014/main" id="{04BD3F79-324E-45D4-B2BC-D85F05F533E6}"/>
                </a:ext>
              </a:extLst>
            </p:cNvPr>
            <p:cNvSpPr txBox="1">
              <a:spLocks noChangeArrowheads="1"/>
            </p:cNvSpPr>
            <p:nvPr/>
          </p:nvSpPr>
          <p:spPr bwMode="auto">
            <a:xfrm>
              <a:off x="1429" y="1630"/>
              <a:ext cx="7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atmosféra</a:t>
              </a:r>
            </a:p>
          </p:txBody>
        </p:sp>
        <p:sp>
          <p:nvSpPr>
            <p:cNvPr id="89116" name="Text Box 27">
              <a:extLst>
                <a:ext uri="{FF2B5EF4-FFF2-40B4-BE49-F238E27FC236}">
                  <a16:creationId xmlns:a16="http://schemas.microsoft.com/office/drawing/2014/main" id="{C3A88A17-AF24-4DFE-ABD4-FAA1E3F188B2}"/>
                </a:ext>
              </a:extLst>
            </p:cNvPr>
            <p:cNvSpPr txBox="1">
              <a:spLocks noChangeArrowheads="1"/>
            </p:cNvSpPr>
            <p:nvPr/>
          </p:nvSpPr>
          <p:spPr bwMode="auto">
            <a:xfrm>
              <a:off x="3515" y="1630"/>
              <a:ext cx="7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pedosféra</a:t>
              </a:r>
            </a:p>
          </p:txBody>
        </p:sp>
        <p:sp>
          <p:nvSpPr>
            <p:cNvPr id="3100" name="Text Box 28">
              <a:extLst>
                <a:ext uri="{FF2B5EF4-FFF2-40B4-BE49-F238E27FC236}">
                  <a16:creationId xmlns:a16="http://schemas.microsoft.com/office/drawing/2014/main" id="{3ED2CF92-A63C-422A-8CE7-D605F37231C1}"/>
                </a:ext>
              </a:extLst>
            </p:cNvPr>
            <p:cNvSpPr txBox="1">
              <a:spLocks noChangeArrowheads="1"/>
            </p:cNvSpPr>
            <p:nvPr/>
          </p:nvSpPr>
          <p:spPr bwMode="auto">
            <a:xfrm>
              <a:off x="1566" y="2886"/>
              <a:ext cx="589" cy="366"/>
            </a:xfrm>
            <a:prstGeom prst="rect">
              <a:avLst/>
            </a:prstGeom>
            <a:noFill/>
            <a:ln w="9525">
              <a:noFill/>
              <a:miter lim="800000"/>
              <a:headEnd/>
              <a:tailEnd/>
            </a:ln>
            <a:effectLst/>
          </p:spPr>
          <p:txBody>
            <a:bodyPr>
              <a:spAutoFit/>
            </a:bodyPr>
            <a:lstStyle/>
            <a:p>
              <a:pPr algn="ctr" eaLnBrk="1" hangingPunct="1">
                <a:spcBef>
                  <a:spcPct val="50000"/>
                </a:spcBef>
                <a:defRPr/>
              </a:pPr>
              <a:r>
                <a:rPr lang="cs-CZ" sz="1600" b="1" i="0" dirty="0">
                  <a:solidFill>
                    <a:srgbClr val="0000FF"/>
                  </a:solidFill>
                  <a:effectLst>
                    <a:outerShdw blurRad="38100" dist="38100" dir="2700000" algn="tl">
                      <a:srgbClr val="FFFFFF"/>
                    </a:outerShdw>
                  </a:effectLst>
                  <a:latin typeface="Arial" panose="020B0604020202020204" pitchFamily="34" charset="0"/>
                </a:rPr>
                <a:t>rostliny houby</a:t>
              </a:r>
              <a:r>
                <a:rPr lang="cs-CZ" sz="1600" b="1" i="0" dirty="0">
                  <a:solidFill>
                    <a:srgbClr val="0000FF"/>
                  </a:solidFill>
                  <a:latin typeface="Arial" panose="020B0604020202020204" pitchFamily="34" charset="0"/>
                </a:rPr>
                <a:t> </a:t>
              </a:r>
            </a:p>
          </p:txBody>
        </p:sp>
        <p:sp>
          <p:nvSpPr>
            <p:cNvPr id="89118" name="Text Box 29">
              <a:extLst>
                <a:ext uri="{FF2B5EF4-FFF2-40B4-BE49-F238E27FC236}">
                  <a16:creationId xmlns:a16="http://schemas.microsoft.com/office/drawing/2014/main" id="{C78BB908-6D0B-402E-BB9C-9790CCDA30D6}"/>
                </a:ext>
              </a:extLst>
            </p:cNvPr>
            <p:cNvSpPr txBox="1">
              <a:spLocks noChangeArrowheads="1"/>
            </p:cNvSpPr>
            <p:nvPr/>
          </p:nvSpPr>
          <p:spPr bwMode="auto">
            <a:xfrm>
              <a:off x="3561" y="2946"/>
              <a:ext cx="8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FF0000"/>
                  </a:solidFill>
                  <a:latin typeface="Arial" panose="020B0604020202020204" pitchFamily="34" charset="0"/>
                </a:rPr>
                <a:t>živočichové </a:t>
              </a:r>
            </a:p>
          </p:txBody>
        </p:sp>
        <p:sp>
          <p:nvSpPr>
            <p:cNvPr id="89119" name="Line 30">
              <a:extLst>
                <a:ext uri="{FF2B5EF4-FFF2-40B4-BE49-F238E27FC236}">
                  <a16:creationId xmlns:a16="http://schemas.microsoft.com/office/drawing/2014/main" id="{6DBD60CC-8CF1-4C4F-8EB1-A354200C8774}"/>
                </a:ext>
              </a:extLst>
            </p:cNvPr>
            <p:cNvSpPr>
              <a:spLocks noChangeShapeType="1"/>
            </p:cNvSpPr>
            <p:nvPr/>
          </p:nvSpPr>
          <p:spPr bwMode="auto">
            <a:xfrm>
              <a:off x="2154" y="1616"/>
              <a:ext cx="140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0" name="Line 31">
              <a:extLst>
                <a:ext uri="{FF2B5EF4-FFF2-40B4-BE49-F238E27FC236}">
                  <a16:creationId xmlns:a16="http://schemas.microsoft.com/office/drawing/2014/main" id="{132BE1AB-7889-408E-AEFF-594CA235AA94}"/>
                </a:ext>
              </a:extLst>
            </p:cNvPr>
            <p:cNvSpPr>
              <a:spLocks noChangeShapeType="1"/>
            </p:cNvSpPr>
            <p:nvPr/>
          </p:nvSpPr>
          <p:spPr bwMode="auto">
            <a:xfrm>
              <a:off x="2154" y="1933"/>
              <a:ext cx="1406"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89121" name="Line 32">
              <a:extLst>
                <a:ext uri="{FF2B5EF4-FFF2-40B4-BE49-F238E27FC236}">
                  <a16:creationId xmlns:a16="http://schemas.microsoft.com/office/drawing/2014/main" id="{DC1DF85F-C49B-471D-94DC-54A9680EED6C}"/>
                </a:ext>
              </a:extLst>
            </p:cNvPr>
            <p:cNvSpPr>
              <a:spLocks noChangeShapeType="1"/>
            </p:cNvSpPr>
            <p:nvPr/>
          </p:nvSpPr>
          <p:spPr bwMode="auto">
            <a:xfrm>
              <a:off x="2245" y="2931"/>
              <a:ext cx="13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2" name="Line 33">
              <a:extLst>
                <a:ext uri="{FF2B5EF4-FFF2-40B4-BE49-F238E27FC236}">
                  <a16:creationId xmlns:a16="http://schemas.microsoft.com/office/drawing/2014/main" id="{3435FB00-9E7B-4D98-8B78-F6ABDE2C2649}"/>
                </a:ext>
              </a:extLst>
            </p:cNvPr>
            <p:cNvSpPr>
              <a:spLocks noChangeShapeType="1"/>
            </p:cNvSpPr>
            <p:nvPr/>
          </p:nvSpPr>
          <p:spPr bwMode="auto">
            <a:xfrm>
              <a:off x="2200" y="3293"/>
              <a:ext cx="1406"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89123" name="AutoShape 34">
              <a:extLst>
                <a:ext uri="{FF2B5EF4-FFF2-40B4-BE49-F238E27FC236}">
                  <a16:creationId xmlns:a16="http://schemas.microsoft.com/office/drawing/2014/main" id="{BB665DEF-DBD7-46EE-97BD-9DCF23E202DA}"/>
                </a:ext>
              </a:extLst>
            </p:cNvPr>
            <p:cNvSpPr>
              <a:spLocks noChangeArrowheads="1"/>
            </p:cNvSpPr>
            <p:nvPr/>
          </p:nvSpPr>
          <p:spPr bwMode="auto">
            <a:xfrm>
              <a:off x="1746" y="2205"/>
              <a:ext cx="91" cy="318"/>
            </a:xfrm>
            <a:prstGeom prst="upDownArrow">
              <a:avLst>
                <a:gd name="adj1" fmla="val 50000"/>
                <a:gd name="adj2" fmla="val 69890"/>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24" name="AutoShape 35">
              <a:extLst>
                <a:ext uri="{FF2B5EF4-FFF2-40B4-BE49-F238E27FC236}">
                  <a16:creationId xmlns:a16="http://schemas.microsoft.com/office/drawing/2014/main" id="{224DC24C-E792-4B87-ACD0-8056A8054808}"/>
                </a:ext>
              </a:extLst>
            </p:cNvPr>
            <p:cNvSpPr>
              <a:spLocks noChangeArrowheads="1"/>
            </p:cNvSpPr>
            <p:nvPr/>
          </p:nvSpPr>
          <p:spPr bwMode="auto">
            <a:xfrm>
              <a:off x="3878" y="2205"/>
              <a:ext cx="91" cy="318"/>
            </a:xfrm>
            <a:prstGeom prst="upDownArrow">
              <a:avLst>
                <a:gd name="adj1" fmla="val 50000"/>
                <a:gd name="adj2" fmla="val 69890"/>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25" name="Line 36">
              <a:extLst>
                <a:ext uri="{FF2B5EF4-FFF2-40B4-BE49-F238E27FC236}">
                  <a16:creationId xmlns:a16="http://schemas.microsoft.com/office/drawing/2014/main" id="{2CDC5961-4CEA-48C2-96C4-B61E3E4A8834}"/>
                </a:ext>
              </a:extLst>
            </p:cNvPr>
            <p:cNvSpPr>
              <a:spLocks noChangeShapeType="1"/>
            </p:cNvSpPr>
            <p:nvPr/>
          </p:nvSpPr>
          <p:spPr bwMode="auto">
            <a:xfrm flipH="1">
              <a:off x="3198" y="2069"/>
              <a:ext cx="544" cy="77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6" name="Line 37">
              <a:extLst>
                <a:ext uri="{FF2B5EF4-FFF2-40B4-BE49-F238E27FC236}">
                  <a16:creationId xmlns:a16="http://schemas.microsoft.com/office/drawing/2014/main" id="{A6AA3DE9-484F-4EE6-B319-19844DA769FF}"/>
                </a:ext>
              </a:extLst>
            </p:cNvPr>
            <p:cNvSpPr>
              <a:spLocks noChangeShapeType="1"/>
            </p:cNvSpPr>
            <p:nvPr/>
          </p:nvSpPr>
          <p:spPr bwMode="auto">
            <a:xfrm flipH="1" flipV="1">
              <a:off x="1927" y="2115"/>
              <a:ext cx="635" cy="771"/>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7" name="Line 38">
              <a:extLst>
                <a:ext uri="{FF2B5EF4-FFF2-40B4-BE49-F238E27FC236}">
                  <a16:creationId xmlns:a16="http://schemas.microsoft.com/office/drawing/2014/main" id="{9899E9F7-3B68-4AA7-8FEF-BB84257204B4}"/>
                </a:ext>
              </a:extLst>
            </p:cNvPr>
            <p:cNvSpPr>
              <a:spLocks noChangeShapeType="1"/>
            </p:cNvSpPr>
            <p:nvPr/>
          </p:nvSpPr>
          <p:spPr bwMode="auto">
            <a:xfrm flipV="1">
              <a:off x="2064" y="1978"/>
              <a:ext cx="1542" cy="772"/>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8" name="Oval 39">
              <a:extLst>
                <a:ext uri="{FF2B5EF4-FFF2-40B4-BE49-F238E27FC236}">
                  <a16:creationId xmlns:a16="http://schemas.microsoft.com/office/drawing/2014/main" id="{7F0485CC-8E1E-4057-B2B1-29434797A8F5}"/>
                </a:ext>
              </a:extLst>
            </p:cNvPr>
            <p:cNvSpPr>
              <a:spLocks noChangeArrowheads="1"/>
            </p:cNvSpPr>
            <p:nvPr/>
          </p:nvSpPr>
          <p:spPr bwMode="auto">
            <a:xfrm>
              <a:off x="2472" y="2704"/>
              <a:ext cx="817" cy="817"/>
            </a:xfrm>
            <a:prstGeom prst="ellipse">
              <a:avLst/>
            </a:prstGeom>
            <a:solidFill>
              <a:srgbClr val="CC0000"/>
            </a:solidFill>
            <a:ln w="9525">
              <a:solidFill>
                <a:schemeClr val="tx1"/>
              </a:solidFill>
              <a:prstDash val="dash"/>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29" name="Text Box 40">
              <a:extLst>
                <a:ext uri="{FF2B5EF4-FFF2-40B4-BE49-F238E27FC236}">
                  <a16:creationId xmlns:a16="http://schemas.microsoft.com/office/drawing/2014/main" id="{E6CEEB52-48DF-4CB5-A888-07225F5C9FDB}"/>
                </a:ext>
              </a:extLst>
            </p:cNvPr>
            <p:cNvSpPr txBox="1">
              <a:spLocks noChangeArrowheads="1"/>
            </p:cNvSpPr>
            <p:nvPr/>
          </p:nvSpPr>
          <p:spPr bwMode="auto">
            <a:xfrm>
              <a:off x="2517" y="2931"/>
              <a:ext cx="77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mikro- organismy</a:t>
              </a:r>
            </a:p>
          </p:txBody>
        </p:sp>
        <p:sp>
          <p:nvSpPr>
            <p:cNvPr id="89130" name="Line 41">
              <a:extLst>
                <a:ext uri="{FF2B5EF4-FFF2-40B4-BE49-F238E27FC236}">
                  <a16:creationId xmlns:a16="http://schemas.microsoft.com/office/drawing/2014/main" id="{411B3AA2-B33E-4097-B29A-D033037586A7}"/>
                </a:ext>
              </a:extLst>
            </p:cNvPr>
            <p:cNvSpPr>
              <a:spLocks noChangeShapeType="1"/>
            </p:cNvSpPr>
            <p:nvPr/>
          </p:nvSpPr>
          <p:spPr bwMode="auto">
            <a:xfrm>
              <a:off x="2109" y="1978"/>
              <a:ext cx="1587" cy="81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31" name="Text Box 22">
              <a:extLst>
                <a:ext uri="{FF2B5EF4-FFF2-40B4-BE49-F238E27FC236}">
                  <a16:creationId xmlns:a16="http://schemas.microsoft.com/office/drawing/2014/main" id="{593614B9-4612-4564-813F-FA64A59AB04B}"/>
                </a:ext>
              </a:extLst>
            </p:cNvPr>
            <p:cNvSpPr txBox="1">
              <a:spLocks noChangeArrowheads="1"/>
            </p:cNvSpPr>
            <p:nvPr/>
          </p:nvSpPr>
          <p:spPr bwMode="auto">
            <a:xfrm>
              <a:off x="2426" y="1348"/>
              <a:ext cx="908" cy="44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dirty="0">
                  <a:solidFill>
                    <a:srgbClr val="0000FF"/>
                  </a:solidFill>
                  <a:latin typeface="Arial" panose="020B0604020202020204" pitchFamily="34" charset="0"/>
                </a:rPr>
                <a:t>stanoviště (biotop)</a:t>
              </a:r>
            </a:p>
          </p:txBody>
        </p:sp>
        <p:sp>
          <p:nvSpPr>
            <p:cNvPr id="89132" name="Text Box 23">
              <a:extLst>
                <a:ext uri="{FF2B5EF4-FFF2-40B4-BE49-F238E27FC236}">
                  <a16:creationId xmlns:a16="http://schemas.microsoft.com/office/drawing/2014/main" id="{81530DAC-FEA6-4CB4-84EF-8030C26A9583}"/>
                </a:ext>
              </a:extLst>
            </p:cNvPr>
            <p:cNvSpPr txBox="1">
              <a:spLocks noChangeArrowheads="1"/>
            </p:cNvSpPr>
            <p:nvPr/>
          </p:nvSpPr>
          <p:spPr bwMode="auto">
            <a:xfrm>
              <a:off x="2426" y="2564"/>
              <a:ext cx="953" cy="25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dirty="0">
                  <a:solidFill>
                    <a:srgbClr val="990000"/>
                  </a:solidFill>
                  <a:latin typeface="Arial" panose="020B0604020202020204" pitchFamily="34" charset="0"/>
                </a:rPr>
                <a:t>biocenóza</a:t>
              </a:r>
            </a:p>
          </p:txBody>
        </p:sp>
      </p:grpSp>
      <p:sp>
        <p:nvSpPr>
          <p:cNvPr id="3121" name="Text Box 49">
            <a:extLst>
              <a:ext uri="{FF2B5EF4-FFF2-40B4-BE49-F238E27FC236}">
                <a16:creationId xmlns:a16="http://schemas.microsoft.com/office/drawing/2014/main" id="{417AE1AE-F6A7-48D9-A198-EF81789B3A00}"/>
              </a:ext>
            </a:extLst>
          </p:cNvPr>
          <p:cNvSpPr txBox="1">
            <a:spLocks noChangeArrowheads="1"/>
          </p:cNvSpPr>
          <p:nvPr/>
        </p:nvSpPr>
        <p:spPr bwMode="auto">
          <a:xfrm>
            <a:off x="1774825" y="5157789"/>
            <a:ext cx="7848600" cy="3968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spcBef>
                <a:spcPct val="50000"/>
              </a:spcBef>
              <a:buClr>
                <a:schemeClr val="bg1"/>
              </a:buClr>
              <a:defRPr/>
            </a:pPr>
            <a:r>
              <a:rPr lang="cs-CZ" sz="2000" b="1" i="0" dirty="0">
                <a:solidFill>
                  <a:srgbClr val="0000FF"/>
                </a:solidFill>
                <a:latin typeface="Arial" panose="020B0604020202020204" pitchFamily="34" charset="0"/>
              </a:rPr>
              <a:t>Všechny ekosystémy jsou charakterizovány především: </a:t>
            </a:r>
          </a:p>
        </p:txBody>
      </p:sp>
      <p:sp>
        <p:nvSpPr>
          <p:cNvPr id="3122" name="Text Box 50">
            <a:extLst>
              <a:ext uri="{FF2B5EF4-FFF2-40B4-BE49-F238E27FC236}">
                <a16:creationId xmlns:a16="http://schemas.microsoft.com/office/drawing/2014/main" id="{DBAF63C4-4BD7-4B08-9960-4B7731CA36FA}"/>
              </a:ext>
            </a:extLst>
          </p:cNvPr>
          <p:cNvSpPr txBox="1">
            <a:spLocks noChangeArrowheads="1"/>
          </p:cNvSpPr>
          <p:nvPr/>
        </p:nvSpPr>
        <p:spPr bwMode="auto">
          <a:xfrm>
            <a:off x="1919537" y="5661248"/>
            <a:ext cx="2087563"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buClr>
                <a:schemeClr val="bg1"/>
              </a:buClr>
              <a:defRPr/>
            </a:pPr>
            <a:r>
              <a:rPr lang="cs-CZ" sz="2000" b="1" i="0" dirty="0">
                <a:solidFill>
                  <a:schemeClr val="tx1"/>
                </a:solidFill>
                <a:latin typeface="Arial" panose="020B0604020202020204" pitchFamily="34" charset="0"/>
              </a:rPr>
              <a:t>tokem energie </a:t>
            </a:r>
          </a:p>
        </p:txBody>
      </p:sp>
      <p:sp>
        <p:nvSpPr>
          <p:cNvPr id="3123" name="Text Box 51">
            <a:extLst>
              <a:ext uri="{FF2B5EF4-FFF2-40B4-BE49-F238E27FC236}">
                <a16:creationId xmlns:a16="http://schemas.microsoft.com/office/drawing/2014/main" id="{1B220DF1-EC9B-4382-91BD-F2279954BF3A}"/>
              </a:ext>
            </a:extLst>
          </p:cNvPr>
          <p:cNvSpPr txBox="1">
            <a:spLocks noChangeArrowheads="1"/>
          </p:cNvSpPr>
          <p:nvPr/>
        </p:nvSpPr>
        <p:spPr bwMode="auto">
          <a:xfrm>
            <a:off x="4583833" y="5661248"/>
            <a:ext cx="2376487" cy="36933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buClr>
                <a:schemeClr val="bg1"/>
              </a:buClr>
              <a:defRPr/>
            </a:pPr>
            <a:r>
              <a:rPr lang="cs-CZ" sz="1800" b="1" i="0" dirty="0">
                <a:solidFill>
                  <a:schemeClr val="tx1"/>
                </a:solidFill>
                <a:latin typeface="Arial" panose="020B0604020202020204" pitchFamily="34" charset="0"/>
              </a:rPr>
              <a:t>koloběhem</a:t>
            </a:r>
            <a:r>
              <a:rPr lang="cs-CZ" sz="1800" b="1" i="0" dirty="0">
                <a:solidFill>
                  <a:srgbClr val="FF0000"/>
                </a:solidFill>
                <a:latin typeface="Arial" panose="020B0604020202020204" pitchFamily="34" charset="0"/>
              </a:rPr>
              <a:t> </a:t>
            </a:r>
            <a:r>
              <a:rPr lang="cs-CZ" sz="1800" b="1" i="0" dirty="0">
                <a:solidFill>
                  <a:schemeClr val="tx1"/>
                </a:solidFill>
                <a:latin typeface="Arial" panose="020B0604020202020204" pitchFamily="34" charset="0"/>
              </a:rPr>
              <a:t>látek </a:t>
            </a:r>
          </a:p>
        </p:txBody>
      </p:sp>
      <p:sp>
        <p:nvSpPr>
          <p:cNvPr id="3124" name="Text Box 52">
            <a:extLst>
              <a:ext uri="{FF2B5EF4-FFF2-40B4-BE49-F238E27FC236}">
                <a16:creationId xmlns:a16="http://schemas.microsoft.com/office/drawing/2014/main" id="{5B6FBC4A-E7A5-411E-BDEA-D3F789A41EE6}"/>
              </a:ext>
            </a:extLst>
          </p:cNvPr>
          <p:cNvSpPr txBox="1">
            <a:spLocks noChangeArrowheads="1"/>
          </p:cNvSpPr>
          <p:nvPr/>
        </p:nvSpPr>
        <p:spPr bwMode="auto">
          <a:xfrm>
            <a:off x="7392145" y="5661248"/>
            <a:ext cx="1368425"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buClr>
                <a:schemeClr val="bg1"/>
              </a:buClr>
              <a:defRPr/>
            </a:pPr>
            <a:r>
              <a:rPr lang="cs-CZ" sz="2000" b="1" i="0" dirty="0">
                <a:solidFill>
                  <a:schemeClr val="tx1"/>
                </a:solidFill>
                <a:latin typeface="Arial" panose="020B0604020202020204" pitchFamily="34" charset="0"/>
              </a:rPr>
              <a:t>vývojem</a:t>
            </a:r>
            <a:r>
              <a:rPr lang="cs-CZ" sz="2000" b="1" i="0" dirty="0">
                <a:solidFill>
                  <a:srgbClr val="FF0000"/>
                </a:solidFill>
                <a:latin typeface="Arial" panose="020B0604020202020204" pitchFamily="34" charset="0"/>
              </a:rPr>
              <a:t> </a:t>
            </a:r>
          </a:p>
        </p:txBody>
      </p:sp>
      <p:sp>
        <p:nvSpPr>
          <p:cNvPr id="46" name="Nadpis 1">
            <a:extLst>
              <a:ext uri="{FF2B5EF4-FFF2-40B4-BE49-F238E27FC236}">
                <a16:creationId xmlns:a16="http://schemas.microsoft.com/office/drawing/2014/main" id="{9C9558C2-5508-47EC-BD3C-59D03E1AE7C5}"/>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Schéma ekosystémů</a:t>
            </a:r>
          </a:p>
        </p:txBody>
      </p:sp>
    </p:spTree>
    <p:extLst>
      <p:ext uri="{BB962C8B-B14F-4D97-AF65-F5344CB8AC3E}">
        <p14:creationId xmlns:p14="http://schemas.microsoft.com/office/powerpoint/2010/main" val="2683725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E38D1945-CA34-4569-BAA4-446DADB0C934}"/>
              </a:ext>
            </a:extLst>
          </p:cNvPr>
          <p:cNvSpPr txBox="1">
            <a:spLocks noChangeArrowheads="1"/>
          </p:cNvSpPr>
          <p:nvPr/>
        </p:nvSpPr>
        <p:spPr bwMode="auto">
          <a:xfrm>
            <a:off x="1775520" y="980729"/>
            <a:ext cx="8712968" cy="1938992"/>
          </a:xfrm>
          <a:prstGeom prst="rect">
            <a:avLst/>
          </a:prstGeom>
          <a:noFill/>
          <a:ln>
            <a:noFill/>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400" b="1" i="0" dirty="0">
                <a:solidFill>
                  <a:srgbClr val="0000FF"/>
                </a:solidFill>
                <a:latin typeface="Arial" panose="020B0604020202020204" pitchFamily="34" charset="0"/>
              </a:rPr>
              <a:t>Ekosystémy jsou </a:t>
            </a:r>
            <a:r>
              <a:rPr lang="cs-CZ" sz="2400" b="1" i="0" dirty="0">
                <a:solidFill>
                  <a:srgbClr val="FF0000"/>
                </a:solidFill>
                <a:latin typeface="Arial" panose="020B0604020202020204" pitchFamily="34" charset="0"/>
              </a:rPr>
              <a:t>otevřené systémy</a:t>
            </a:r>
            <a:r>
              <a:rPr lang="cs-CZ" sz="2400" b="1" i="0" dirty="0">
                <a:solidFill>
                  <a:srgbClr val="0000FF"/>
                </a:solidFill>
                <a:latin typeface="Arial" panose="020B0604020202020204" pitchFamily="34" charset="0"/>
              </a:rPr>
              <a:t>, které se svým okolím vyměňují energii i látky:</a:t>
            </a:r>
            <a:endParaRPr lang="en-US" sz="2400" b="1" i="0" dirty="0">
              <a:solidFill>
                <a:srgbClr val="0000FF"/>
              </a:solidFill>
              <a:latin typeface="Arial" panose="020B0604020202020204" pitchFamily="34" charset="0"/>
            </a:endParaRPr>
          </a:p>
          <a:p>
            <a:pPr marL="625475" indent="-534988">
              <a:spcBef>
                <a:spcPct val="50000"/>
              </a:spcBef>
              <a:defRPr/>
            </a:pPr>
            <a:r>
              <a:rPr lang="cs-CZ" altLang="cs-CZ" sz="2400" b="1" i="0" dirty="0">
                <a:solidFill>
                  <a:srgbClr val="FF0000"/>
                </a:solidFill>
                <a:latin typeface="Arial" panose="020B0604020202020204" pitchFamily="34" charset="0"/>
              </a:rPr>
              <a:t>Vstupy: </a:t>
            </a:r>
          </a:p>
          <a:p>
            <a:pPr marL="625475" indent="-534988" eaLnBrk="1" hangingPunct="1">
              <a:spcBef>
                <a:spcPct val="50000"/>
              </a:spcBef>
              <a:defRPr/>
            </a:pPr>
            <a:endParaRPr lang="cs-CZ" sz="2400" b="1" i="0" dirty="0">
              <a:solidFill>
                <a:srgbClr val="0000FF"/>
              </a:solidFill>
              <a:latin typeface="Arial" panose="020B0604020202020204" pitchFamily="34" charset="0"/>
            </a:endParaRPr>
          </a:p>
        </p:txBody>
      </p:sp>
      <p:graphicFrame>
        <p:nvGraphicFramePr>
          <p:cNvPr id="3" name="Diagram 2">
            <a:extLst>
              <a:ext uri="{FF2B5EF4-FFF2-40B4-BE49-F238E27FC236}">
                <a16:creationId xmlns:a16="http://schemas.microsoft.com/office/drawing/2014/main" id="{06D8950D-1829-4CB6-B46A-74056C731793}"/>
              </a:ext>
            </a:extLst>
          </p:cNvPr>
          <p:cNvGraphicFramePr/>
          <p:nvPr>
            <p:extLst>
              <p:ext uri="{D42A27DB-BD31-4B8C-83A1-F6EECF244321}">
                <p14:modId xmlns:p14="http://schemas.microsoft.com/office/powerpoint/2010/main" val="3273016526"/>
              </p:ext>
            </p:extLst>
          </p:nvPr>
        </p:nvGraphicFramePr>
        <p:xfrm>
          <a:off x="695324" y="2582562"/>
          <a:ext cx="10895313" cy="4086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Nadpis 1">
            <a:extLst>
              <a:ext uri="{FF2B5EF4-FFF2-40B4-BE49-F238E27FC236}">
                <a16:creationId xmlns:a16="http://schemas.microsoft.com/office/drawing/2014/main" id="{11F9C632-1436-454C-AA54-00094FCDE3B3}"/>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Ekosystém – otevřený systém</a:t>
            </a:r>
          </a:p>
        </p:txBody>
      </p:sp>
    </p:spTree>
    <p:extLst>
      <p:ext uri="{BB962C8B-B14F-4D97-AF65-F5344CB8AC3E}">
        <p14:creationId xmlns:p14="http://schemas.microsoft.com/office/powerpoint/2010/main" val="2847105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4">
            <a:extLst>
              <a:ext uri="{FF2B5EF4-FFF2-40B4-BE49-F238E27FC236}">
                <a16:creationId xmlns:a16="http://schemas.microsoft.com/office/drawing/2014/main" id="{9DA1EF40-140D-4A4A-B10F-F6470358AF81}"/>
              </a:ext>
            </a:extLst>
          </p:cNvPr>
          <p:cNvSpPr txBox="1">
            <a:spLocks noChangeArrowheads="1"/>
          </p:cNvSpPr>
          <p:nvPr/>
        </p:nvSpPr>
        <p:spPr bwMode="auto">
          <a:xfrm>
            <a:off x="1524000" y="834291"/>
            <a:ext cx="8685212" cy="830997"/>
          </a:xfrm>
          <a:prstGeom prst="rect">
            <a:avLst/>
          </a:prstGeom>
          <a:noFill/>
          <a:ln w="9525">
            <a:noFill/>
            <a:miter lim="800000"/>
            <a:headEnd/>
            <a:tailEnd/>
          </a:ln>
        </p:spPr>
        <p:txBody>
          <a:bodyPr wrap="square">
            <a:spAutoFit/>
          </a:bodyPr>
          <a:lstStyle>
            <a:lvl1pPr marL="182563" indent="-182563"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ts val="0"/>
              </a:spcBef>
              <a:buClr>
                <a:schemeClr val="bg1"/>
              </a:buClr>
              <a:buFont typeface="Wingdings" pitchFamily="2" charset="2"/>
              <a:buNone/>
              <a:defRPr/>
            </a:pPr>
            <a:r>
              <a:rPr lang="cs-CZ" altLang="cs-CZ" sz="2400" b="1" i="0" dirty="0">
                <a:solidFill>
                  <a:srgbClr val="0000DC"/>
                </a:solidFill>
                <a:latin typeface="Arial" panose="020B0604020202020204" pitchFamily="34" charset="0"/>
              </a:rPr>
              <a:t>Výstupy:</a:t>
            </a:r>
          </a:p>
          <a:p>
            <a:pPr algn="ctr" eaLnBrk="1" hangingPunct="1">
              <a:spcBef>
                <a:spcPts val="0"/>
              </a:spcBef>
              <a:buClr>
                <a:schemeClr val="bg1"/>
              </a:buClr>
              <a:buFont typeface="Wingdings" pitchFamily="2" charset="2"/>
              <a:buNone/>
              <a:defRPr/>
            </a:pPr>
            <a:endParaRPr lang="cs-CZ" altLang="cs-CZ" sz="2400" b="1" i="0" dirty="0">
              <a:solidFill>
                <a:srgbClr val="0000DC"/>
              </a:solidFill>
              <a:latin typeface="Arial" panose="020B0604020202020204" pitchFamily="34" charset="0"/>
            </a:endParaRPr>
          </a:p>
        </p:txBody>
      </p:sp>
      <p:sp>
        <p:nvSpPr>
          <p:cNvPr id="4" name="Nadpis 1">
            <a:extLst>
              <a:ext uri="{FF2B5EF4-FFF2-40B4-BE49-F238E27FC236}">
                <a16:creationId xmlns:a16="http://schemas.microsoft.com/office/drawing/2014/main" id="{C1001B97-0464-4E72-9523-5EE20402A857}"/>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Ekosystém – otevřený systém</a:t>
            </a:r>
          </a:p>
        </p:txBody>
      </p:sp>
      <p:graphicFrame>
        <p:nvGraphicFramePr>
          <p:cNvPr id="3" name="Diagram 2">
            <a:extLst>
              <a:ext uri="{FF2B5EF4-FFF2-40B4-BE49-F238E27FC236}">
                <a16:creationId xmlns:a16="http://schemas.microsoft.com/office/drawing/2014/main" id="{B95D4D74-0D56-475F-B77D-E2CAB8CCDD7C}"/>
              </a:ext>
            </a:extLst>
          </p:cNvPr>
          <p:cNvGraphicFramePr/>
          <p:nvPr>
            <p:extLst>
              <p:ext uri="{D42A27DB-BD31-4B8C-83A1-F6EECF244321}">
                <p14:modId xmlns:p14="http://schemas.microsoft.com/office/powerpoint/2010/main" val="803558588"/>
              </p:ext>
            </p:extLst>
          </p:nvPr>
        </p:nvGraphicFramePr>
        <p:xfrm>
          <a:off x="697127" y="1396314"/>
          <a:ext cx="9844989" cy="5038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8973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18C2147D-CEFD-4F5E-9F0C-9636FADB1FE3}"/>
              </a:ext>
            </a:extLst>
          </p:cNvPr>
          <p:cNvSpPr txBox="1">
            <a:spLocks noChangeArrowheads="1"/>
          </p:cNvSpPr>
          <p:nvPr/>
        </p:nvSpPr>
        <p:spPr bwMode="auto">
          <a:xfrm>
            <a:off x="1706563" y="2132014"/>
            <a:ext cx="1096962" cy="504825"/>
          </a:xfrm>
          <a:prstGeom prst="rect">
            <a:avLst/>
          </a:prstGeom>
          <a:solidFill>
            <a:srgbClr val="CCFFCC"/>
          </a:solidFill>
          <a:ln w="9525">
            <a:solidFill>
              <a:srgbClr val="FF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400" b="1" i="0" dirty="0">
                <a:solidFill>
                  <a:srgbClr val="FF0000"/>
                </a:solidFill>
                <a:latin typeface="Arial" panose="020B0604020202020204" pitchFamily="34" charset="0"/>
              </a:rPr>
              <a:t>Biom</a:t>
            </a:r>
            <a:endParaRPr kumimoji="0" lang="cs-CZ" altLang="cs-CZ" sz="2400" i="0" dirty="0">
              <a:latin typeface="Arial" panose="020B0604020202020204" pitchFamily="34" charset="0"/>
            </a:endParaRPr>
          </a:p>
        </p:txBody>
      </p:sp>
      <p:sp>
        <p:nvSpPr>
          <p:cNvPr id="92163" name="Line 3">
            <a:extLst>
              <a:ext uri="{FF2B5EF4-FFF2-40B4-BE49-F238E27FC236}">
                <a16:creationId xmlns:a16="http://schemas.microsoft.com/office/drawing/2014/main" id="{D16C2EA4-E3A7-4EB7-848A-38EA9EAAF96A}"/>
              </a:ext>
            </a:extLst>
          </p:cNvPr>
          <p:cNvSpPr>
            <a:spLocks noChangeShapeType="1"/>
          </p:cNvSpPr>
          <p:nvPr/>
        </p:nvSpPr>
        <p:spPr bwMode="auto">
          <a:xfrm>
            <a:off x="3216276" y="2349500"/>
            <a:ext cx="72072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92164" name="Text Box 4">
            <a:extLst>
              <a:ext uri="{FF2B5EF4-FFF2-40B4-BE49-F238E27FC236}">
                <a16:creationId xmlns:a16="http://schemas.microsoft.com/office/drawing/2014/main" id="{5F44F5D1-71DA-4F3A-993A-6DAACB291391}"/>
              </a:ext>
            </a:extLst>
          </p:cNvPr>
          <p:cNvSpPr txBox="1">
            <a:spLocks noChangeArrowheads="1"/>
          </p:cNvSpPr>
          <p:nvPr/>
        </p:nvSpPr>
        <p:spPr bwMode="auto">
          <a:xfrm>
            <a:off x="4295776" y="2060576"/>
            <a:ext cx="5616575" cy="504825"/>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6600"/>
                </a:solidFill>
                <a:latin typeface="Arial" panose="020B0604020202020204" pitchFamily="34" charset="0"/>
              </a:rPr>
              <a:t>Soubor ekosystémů podobných typů</a:t>
            </a:r>
          </a:p>
        </p:txBody>
      </p:sp>
      <p:sp>
        <p:nvSpPr>
          <p:cNvPr id="92165" name="Text Box 5">
            <a:extLst>
              <a:ext uri="{FF2B5EF4-FFF2-40B4-BE49-F238E27FC236}">
                <a16:creationId xmlns:a16="http://schemas.microsoft.com/office/drawing/2014/main" id="{1D6637BE-A393-4EF9-962E-D6AD7E1437B7}"/>
              </a:ext>
            </a:extLst>
          </p:cNvPr>
          <p:cNvSpPr txBox="1">
            <a:spLocks noChangeArrowheads="1"/>
          </p:cNvSpPr>
          <p:nvPr/>
        </p:nvSpPr>
        <p:spPr bwMode="auto">
          <a:xfrm>
            <a:off x="1703389" y="1052513"/>
            <a:ext cx="8713787" cy="7921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Ekosystém – </a:t>
            </a:r>
            <a:r>
              <a:rPr kumimoji="0" lang="cs-CZ" altLang="cs-CZ" sz="2400" b="1" i="0" dirty="0">
                <a:solidFill>
                  <a:srgbClr val="006600"/>
                </a:solidFill>
                <a:latin typeface="Arial" panose="020B0604020202020204" pitchFamily="34" charset="0"/>
              </a:rPr>
              <a:t>společenstva rostlin, živočichů a protistů – tvořená populacemi příslušníků jednotlivých druhů</a:t>
            </a:r>
            <a:endParaRPr kumimoji="0" lang="cs-CZ" altLang="cs-CZ" sz="2400" i="0" dirty="0">
              <a:solidFill>
                <a:srgbClr val="006600"/>
              </a:solidFill>
              <a:latin typeface="Arial" panose="020B0604020202020204" pitchFamily="34" charset="0"/>
            </a:endParaRPr>
          </a:p>
        </p:txBody>
      </p:sp>
      <p:sp>
        <p:nvSpPr>
          <p:cNvPr id="92166" name="Text Box 6">
            <a:extLst>
              <a:ext uri="{FF2B5EF4-FFF2-40B4-BE49-F238E27FC236}">
                <a16:creationId xmlns:a16="http://schemas.microsoft.com/office/drawing/2014/main" id="{2B79C750-D556-4050-AFC9-9867CE31FC82}"/>
              </a:ext>
            </a:extLst>
          </p:cNvPr>
          <p:cNvSpPr txBox="1">
            <a:spLocks noChangeArrowheads="1"/>
          </p:cNvSpPr>
          <p:nvPr/>
        </p:nvSpPr>
        <p:spPr bwMode="auto">
          <a:xfrm>
            <a:off x="1703389" y="4364039"/>
            <a:ext cx="8713787" cy="865187"/>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Ekologická nika – </a:t>
            </a:r>
            <a:r>
              <a:rPr kumimoji="0" lang="cs-CZ" altLang="cs-CZ" sz="2400" b="1" i="0" dirty="0">
                <a:solidFill>
                  <a:srgbClr val="006600"/>
                </a:solidFill>
                <a:latin typeface="Arial" panose="020B0604020202020204" pitchFamily="34" charset="0"/>
              </a:rPr>
              <a:t>určitá funkce, kterou má ten či onen druh v daném ekosystému</a:t>
            </a:r>
            <a:endParaRPr kumimoji="0" lang="cs-CZ" altLang="cs-CZ" sz="2400" i="0" dirty="0">
              <a:solidFill>
                <a:srgbClr val="006600"/>
              </a:solidFill>
              <a:latin typeface="Arial" panose="020B0604020202020204" pitchFamily="34" charset="0"/>
            </a:endParaRPr>
          </a:p>
        </p:txBody>
      </p:sp>
      <p:sp>
        <p:nvSpPr>
          <p:cNvPr id="92167" name="Text Box 7">
            <a:extLst>
              <a:ext uri="{FF2B5EF4-FFF2-40B4-BE49-F238E27FC236}">
                <a16:creationId xmlns:a16="http://schemas.microsoft.com/office/drawing/2014/main" id="{74164D74-B4EC-449B-B451-3EAE588D101F}"/>
              </a:ext>
            </a:extLst>
          </p:cNvPr>
          <p:cNvSpPr txBox="1">
            <a:spLocks noChangeArrowheads="1"/>
          </p:cNvSpPr>
          <p:nvPr/>
        </p:nvSpPr>
        <p:spPr bwMode="auto">
          <a:xfrm>
            <a:off x="1703389" y="2852738"/>
            <a:ext cx="8713787" cy="12239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just" eaLnBrk="1" hangingPunct="1"/>
            <a:r>
              <a:rPr kumimoji="0" lang="cs-CZ" altLang="cs-CZ" sz="2400" b="1" i="0" dirty="0">
                <a:solidFill>
                  <a:srgbClr val="FF0000"/>
                </a:solidFill>
                <a:latin typeface="Arial" panose="020B0604020202020204" pitchFamily="34" charset="0"/>
              </a:rPr>
              <a:t>Úrovně biologické organizace: </a:t>
            </a:r>
            <a:r>
              <a:rPr kumimoji="0" lang="cs-CZ" altLang="cs-CZ" sz="2400" b="1" i="0" dirty="0">
                <a:solidFill>
                  <a:srgbClr val="006600"/>
                </a:solidFill>
                <a:latin typeface="Arial" panose="020B0604020202020204" pitchFamily="34" charset="0"/>
              </a:rPr>
              <a:t>molekula – část buňky – buňka – tkáň – orgán – organismus – populace – společenstva organismů – ekosystém - biom</a:t>
            </a:r>
            <a:endParaRPr kumimoji="0" lang="cs-CZ" altLang="cs-CZ" sz="2400" i="0" dirty="0">
              <a:solidFill>
                <a:srgbClr val="006600"/>
              </a:solidFill>
              <a:latin typeface="Arial" panose="020B0604020202020204" pitchFamily="34" charset="0"/>
            </a:endParaRPr>
          </a:p>
        </p:txBody>
      </p:sp>
      <p:sp>
        <p:nvSpPr>
          <p:cNvPr id="92168" name="Text Box 8">
            <a:extLst>
              <a:ext uri="{FF2B5EF4-FFF2-40B4-BE49-F238E27FC236}">
                <a16:creationId xmlns:a16="http://schemas.microsoft.com/office/drawing/2014/main" id="{A56E0639-B9BD-4D56-AEAA-A56CACB75FF9}"/>
              </a:ext>
            </a:extLst>
          </p:cNvPr>
          <p:cNvSpPr txBox="1">
            <a:spLocks noChangeArrowheads="1"/>
          </p:cNvSpPr>
          <p:nvPr/>
        </p:nvSpPr>
        <p:spPr bwMode="auto">
          <a:xfrm>
            <a:off x="3952876" y="285750"/>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350638489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a:extLst>
              <a:ext uri="{FF2B5EF4-FFF2-40B4-BE49-F238E27FC236}">
                <a16:creationId xmlns:a16="http://schemas.microsoft.com/office/drawing/2014/main" id="{11BEEF46-4928-439F-9803-F4B3260F5DE0}"/>
              </a:ext>
            </a:extLst>
          </p:cNvPr>
          <p:cNvSpPr>
            <a:spLocks noGrp="1"/>
          </p:cNvSpPr>
          <p:nvPr>
            <p:ph type="title"/>
          </p:nvPr>
        </p:nvSpPr>
        <p:spPr bwMode="auto">
          <a:xfrm>
            <a:off x="1524000" y="188914"/>
            <a:ext cx="914400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0000DC"/>
                </a:solidFill>
                <a:latin typeface="Arial" panose="020B0604020202020204" pitchFamily="34" charset="0"/>
              </a:rPr>
              <a:t>Biotické složky prostředí</a:t>
            </a:r>
          </a:p>
        </p:txBody>
      </p:sp>
      <p:pic>
        <p:nvPicPr>
          <p:cNvPr id="94211" name="Picture 2">
            <a:extLst>
              <a:ext uri="{FF2B5EF4-FFF2-40B4-BE49-F238E27FC236}">
                <a16:creationId xmlns:a16="http://schemas.microsoft.com/office/drawing/2014/main" id="{45BE8274-30D7-4686-993E-B3F67D2280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4426" y="981076"/>
            <a:ext cx="7312025" cy="5019675"/>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4" name="Nadpis 1">
            <a:extLst>
              <a:ext uri="{FF2B5EF4-FFF2-40B4-BE49-F238E27FC236}">
                <a16:creationId xmlns:a16="http://schemas.microsoft.com/office/drawing/2014/main" id="{8A8E01D6-8643-4A76-8EEC-C30DA88511F4}"/>
              </a:ext>
            </a:extLst>
          </p:cNvPr>
          <p:cNvSpPr txBox="1">
            <a:spLocks/>
          </p:cNvSpPr>
          <p:nvPr/>
        </p:nvSpPr>
        <p:spPr bwMode="auto">
          <a:xfrm>
            <a:off x="266241" y="1927743"/>
            <a:ext cx="9144000" cy="561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altLang="cs-CZ" sz="3200" kern="0" dirty="0" err="1">
                <a:solidFill>
                  <a:srgbClr val="0000DC"/>
                </a:solidFill>
                <a:latin typeface="Arial" panose="020B0604020202020204" pitchFamily="34" charset="0"/>
              </a:rPr>
              <a:t>Ekologick</a:t>
            </a:r>
            <a:r>
              <a:rPr lang="sk-SK" altLang="cs-CZ" sz="3200" kern="0" dirty="0">
                <a:solidFill>
                  <a:srgbClr val="0000DC"/>
                </a:solidFill>
                <a:latin typeface="Arial" panose="020B0604020202020204" pitchFamily="34" charset="0"/>
              </a:rPr>
              <a:t>á valence</a:t>
            </a:r>
            <a:endParaRPr lang="cs-CZ" altLang="cs-CZ" sz="3200" kern="0" dirty="0">
              <a:solidFill>
                <a:srgbClr val="0000DC"/>
              </a:solidFill>
              <a:latin typeface="Arial" panose="020B0604020202020204" pitchFamily="34" charset="0"/>
            </a:endParaRPr>
          </a:p>
        </p:txBody>
      </p:sp>
    </p:spTree>
    <p:extLst>
      <p:ext uri="{BB962C8B-B14F-4D97-AF65-F5344CB8AC3E}">
        <p14:creationId xmlns:p14="http://schemas.microsoft.com/office/powerpoint/2010/main" val="62502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0AAD6602-A9DB-440E-B7E8-AE6DB044C18E}"/>
              </a:ext>
            </a:extLst>
          </p:cNvPr>
          <p:cNvSpPr txBox="1">
            <a:spLocks noChangeArrowheads="1"/>
          </p:cNvSpPr>
          <p:nvPr/>
        </p:nvSpPr>
        <p:spPr bwMode="auto">
          <a:xfrm>
            <a:off x="1631951" y="1"/>
            <a:ext cx="957562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rysy metabolismu jednotlivých živých organismů</a:t>
            </a:r>
          </a:p>
        </p:txBody>
      </p:sp>
      <p:graphicFrame>
        <p:nvGraphicFramePr>
          <p:cNvPr id="3" name="Diagram 2">
            <a:extLst>
              <a:ext uri="{FF2B5EF4-FFF2-40B4-BE49-F238E27FC236}">
                <a16:creationId xmlns:a16="http://schemas.microsoft.com/office/drawing/2014/main" id="{CCF1C8DD-6697-4287-8478-C168141F3C93}"/>
              </a:ext>
            </a:extLst>
          </p:cNvPr>
          <p:cNvGraphicFramePr/>
          <p:nvPr>
            <p:extLst>
              <p:ext uri="{D42A27DB-BD31-4B8C-83A1-F6EECF244321}">
                <p14:modId xmlns:p14="http://schemas.microsoft.com/office/powerpoint/2010/main" val="798788222"/>
              </p:ext>
            </p:extLst>
          </p:nvPr>
        </p:nvGraphicFramePr>
        <p:xfrm>
          <a:off x="417041" y="2193832"/>
          <a:ext cx="8419070" cy="3280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a:extLst>
              <a:ext uri="{FF2B5EF4-FFF2-40B4-BE49-F238E27FC236}">
                <a16:creationId xmlns:a16="http://schemas.microsoft.com/office/drawing/2014/main" id="{0D8C938D-46F7-4068-8D45-1C1C6861A39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827010" y="1402493"/>
            <a:ext cx="4076132" cy="4084124"/>
          </a:xfrm>
          <a:prstGeom prst="rect">
            <a:avLst/>
          </a:prstGeom>
        </p:spPr>
      </p:pic>
      <p:sp>
        <p:nvSpPr>
          <p:cNvPr id="6" name="TextBox 5">
            <a:extLst>
              <a:ext uri="{FF2B5EF4-FFF2-40B4-BE49-F238E27FC236}">
                <a16:creationId xmlns:a16="http://schemas.microsoft.com/office/drawing/2014/main" id="{F7001921-EAE1-4088-8BA9-1846197947D0}"/>
              </a:ext>
            </a:extLst>
          </p:cNvPr>
          <p:cNvSpPr txBox="1"/>
          <p:nvPr/>
        </p:nvSpPr>
        <p:spPr>
          <a:xfrm>
            <a:off x="8501449" y="5628250"/>
            <a:ext cx="3401693" cy="230832"/>
          </a:xfrm>
          <a:prstGeom prst="rect">
            <a:avLst/>
          </a:prstGeom>
          <a:noFill/>
        </p:spPr>
        <p:txBody>
          <a:bodyPr wrap="square" rtlCol="0">
            <a:spAutoFit/>
          </a:bodyPr>
          <a:lstStyle/>
          <a:p>
            <a:r>
              <a:rPr lang="en-US" sz="900">
                <a:hlinkClick r:id="rId9" tooltip="https://wellentheorie.wordpress.com/2014/10/15/70-mitocondri/"/>
              </a:rPr>
              <a:t>This Photo</a:t>
            </a:r>
            <a:r>
              <a:rPr lang="en-US" sz="900"/>
              <a:t> by Unknown Author is licensed under </a:t>
            </a:r>
            <a:r>
              <a:rPr lang="en-US" sz="900">
                <a:hlinkClick r:id="rId10" tooltip="https://creativecommons.org/licenses/by-nc/3.0/"/>
              </a:rPr>
              <a:t>CC BY-NC</a:t>
            </a:r>
            <a:endParaRPr lang="en-US" sz="900"/>
          </a:p>
        </p:txBody>
      </p:sp>
    </p:spTree>
    <p:extLst>
      <p:ext uri="{BB962C8B-B14F-4D97-AF65-F5344CB8AC3E}">
        <p14:creationId xmlns:p14="http://schemas.microsoft.com/office/powerpoint/2010/main" val="2099498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5">
            <a:extLst>
              <a:ext uri="{FF2B5EF4-FFF2-40B4-BE49-F238E27FC236}">
                <a16:creationId xmlns:a16="http://schemas.microsoft.com/office/drawing/2014/main" id="{2C352957-67F3-4F56-A406-8F1F7CE3C1DC}"/>
              </a:ext>
            </a:extLst>
          </p:cNvPr>
          <p:cNvGrpSpPr>
            <a:grpSpLocks/>
          </p:cNvGrpSpPr>
          <p:nvPr/>
        </p:nvGrpSpPr>
        <p:grpSpPr bwMode="auto">
          <a:xfrm>
            <a:off x="2782889" y="1651001"/>
            <a:ext cx="6192837" cy="3865563"/>
            <a:chOff x="476" y="391"/>
            <a:chExt cx="3901" cy="2435"/>
          </a:xfrm>
        </p:grpSpPr>
        <p:sp>
          <p:nvSpPr>
            <p:cNvPr id="97285" name="Line 6">
              <a:extLst>
                <a:ext uri="{FF2B5EF4-FFF2-40B4-BE49-F238E27FC236}">
                  <a16:creationId xmlns:a16="http://schemas.microsoft.com/office/drawing/2014/main" id="{5BFEAD3F-04BA-4C0A-8CE5-4F18221A34E5}"/>
                </a:ext>
              </a:extLst>
            </p:cNvPr>
            <p:cNvSpPr>
              <a:spLocks noChangeShapeType="1"/>
            </p:cNvSpPr>
            <p:nvPr/>
          </p:nvSpPr>
          <p:spPr bwMode="auto">
            <a:xfrm flipV="1">
              <a:off x="748" y="482"/>
              <a:ext cx="0" cy="20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97286" name="Line 7">
              <a:extLst>
                <a:ext uri="{FF2B5EF4-FFF2-40B4-BE49-F238E27FC236}">
                  <a16:creationId xmlns:a16="http://schemas.microsoft.com/office/drawing/2014/main" id="{8980E36A-2BB4-485C-BC6A-E274B5C4C1E7}"/>
                </a:ext>
              </a:extLst>
            </p:cNvPr>
            <p:cNvSpPr>
              <a:spLocks noChangeShapeType="1"/>
            </p:cNvSpPr>
            <p:nvPr/>
          </p:nvSpPr>
          <p:spPr bwMode="auto">
            <a:xfrm>
              <a:off x="748" y="2568"/>
              <a:ext cx="3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dirty="0"/>
            </a:p>
          </p:txBody>
        </p:sp>
        <p:sp>
          <p:nvSpPr>
            <p:cNvPr id="97287" name="Text Box 8">
              <a:extLst>
                <a:ext uri="{FF2B5EF4-FFF2-40B4-BE49-F238E27FC236}">
                  <a16:creationId xmlns:a16="http://schemas.microsoft.com/office/drawing/2014/main" id="{FD620103-70CE-402D-B163-C66223D2FC10}"/>
                </a:ext>
              </a:extLst>
            </p:cNvPr>
            <p:cNvSpPr txBox="1">
              <a:spLocks noChangeArrowheads="1"/>
            </p:cNvSpPr>
            <p:nvPr/>
          </p:nvSpPr>
          <p:spPr bwMode="auto">
            <a:xfrm rot="-5400000">
              <a:off x="-552" y="1419"/>
              <a:ext cx="22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latin typeface="Arial" panose="020B0604020202020204" pitchFamily="34" charset="0"/>
                </a:rPr>
                <a:t>celkový vliv druhu ve společenstvu</a:t>
              </a:r>
            </a:p>
          </p:txBody>
        </p:sp>
        <p:sp>
          <p:nvSpPr>
            <p:cNvPr id="97288" name="Text Box 9">
              <a:extLst>
                <a:ext uri="{FF2B5EF4-FFF2-40B4-BE49-F238E27FC236}">
                  <a16:creationId xmlns:a16="http://schemas.microsoft.com/office/drawing/2014/main" id="{77A75F7C-57F2-4EB2-8491-F6369851A7B1}"/>
                </a:ext>
              </a:extLst>
            </p:cNvPr>
            <p:cNvSpPr txBox="1">
              <a:spLocks noChangeArrowheads="1"/>
            </p:cNvSpPr>
            <p:nvPr/>
          </p:nvSpPr>
          <p:spPr bwMode="auto">
            <a:xfrm>
              <a:off x="2744" y="2614"/>
              <a:ext cx="16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latin typeface="Arial" panose="020B0604020202020204" pitchFamily="34" charset="0"/>
                </a:rPr>
                <a:t>podíl v biomase druhů</a:t>
              </a:r>
            </a:p>
          </p:txBody>
        </p:sp>
        <p:sp>
          <p:nvSpPr>
            <p:cNvPr id="97289" name="Oval 10">
              <a:extLst>
                <a:ext uri="{FF2B5EF4-FFF2-40B4-BE49-F238E27FC236}">
                  <a16:creationId xmlns:a16="http://schemas.microsoft.com/office/drawing/2014/main" id="{3D046636-E2FF-4121-ACD6-6536D259522E}"/>
                </a:ext>
              </a:extLst>
            </p:cNvPr>
            <p:cNvSpPr>
              <a:spLocks noChangeArrowheads="1"/>
            </p:cNvSpPr>
            <p:nvPr/>
          </p:nvSpPr>
          <p:spPr bwMode="auto">
            <a:xfrm>
              <a:off x="975" y="572"/>
              <a:ext cx="1315" cy="817"/>
            </a:xfrm>
            <a:prstGeom prst="ellipse">
              <a:avLst/>
            </a:prstGeom>
            <a:solidFill>
              <a:srgbClr val="FF3399"/>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solidFill>
                  <a:srgbClr val="0000FF"/>
                </a:solidFill>
              </a:endParaRPr>
            </a:p>
          </p:txBody>
        </p:sp>
        <p:sp>
          <p:nvSpPr>
            <p:cNvPr id="97290" name="Oval 11">
              <a:extLst>
                <a:ext uri="{FF2B5EF4-FFF2-40B4-BE49-F238E27FC236}">
                  <a16:creationId xmlns:a16="http://schemas.microsoft.com/office/drawing/2014/main" id="{84BE713A-3612-460C-9F5E-3B3F2C7F4A76}"/>
                </a:ext>
              </a:extLst>
            </p:cNvPr>
            <p:cNvSpPr>
              <a:spLocks noChangeArrowheads="1"/>
            </p:cNvSpPr>
            <p:nvPr/>
          </p:nvSpPr>
          <p:spPr bwMode="auto">
            <a:xfrm>
              <a:off x="975" y="1616"/>
              <a:ext cx="1315" cy="817"/>
            </a:xfrm>
            <a:prstGeom prst="ellipse">
              <a:avLst/>
            </a:prstGeom>
            <a:solidFill>
              <a:srgbClr val="FFFF66"/>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97291" name="Oval 12">
              <a:extLst>
                <a:ext uri="{FF2B5EF4-FFF2-40B4-BE49-F238E27FC236}">
                  <a16:creationId xmlns:a16="http://schemas.microsoft.com/office/drawing/2014/main" id="{166F28D4-9E64-495D-98D9-4762426B25D9}"/>
                </a:ext>
              </a:extLst>
            </p:cNvPr>
            <p:cNvSpPr>
              <a:spLocks noChangeArrowheads="1"/>
            </p:cNvSpPr>
            <p:nvPr/>
          </p:nvSpPr>
          <p:spPr bwMode="auto">
            <a:xfrm>
              <a:off x="2699" y="572"/>
              <a:ext cx="1315" cy="817"/>
            </a:xfrm>
            <a:prstGeom prst="ellipse">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a:p>
          </p:txBody>
        </p:sp>
        <p:sp>
          <p:nvSpPr>
            <p:cNvPr id="97292" name="Oval 13">
              <a:extLst>
                <a:ext uri="{FF2B5EF4-FFF2-40B4-BE49-F238E27FC236}">
                  <a16:creationId xmlns:a16="http://schemas.microsoft.com/office/drawing/2014/main" id="{0E781E23-8A8F-4E90-A158-17F381BD89D0}"/>
                </a:ext>
              </a:extLst>
            </p:cNvPr>
            <p:cNvSpPr>
              <a:spLocks noChangeArrowheads="1"/>
            </p:cNvSpPr>
            <p:nvPr/>
          </p:nvSpPr>
          <p:spPr bwMode="auto">
            <a:xfrm>
              <a:off x="2699" y="1616"/>
              <a:ext cx="1315" cy="817"/>
            </a:xfrm>
            <a:prstGeom prst="ellipse">
              <a:avLst/>
            </a:prstGeom>
            <a:solidFill>
              <a:srgbClr val="33CC33"/>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97293" name="Text Box 14">
              <a:extLst>
                <a:ext uri="{FF2B5EF4-FFF2-40B4-BE49-F238E27FC236}">
                  <a16:creationId xmlns:a16="http://schemas.microsoft.com/office/drawing/2014/main" id="{ED9C9881-1E6E-40C5-844D-8A54DEFCA4A9}"/>
                </a:ext>
              </a:extLst>
            </p:cNvPr>
            <p:cNvSpPr txBox="1">
              <a:spLocks noChangeArrowheads="1"/>
            </p:cNvSpPr>
            <p:nvPr/>
          </p:nvSpPr>
          <p:spPr bwMode="auto">
            <a:xfrm>
              <a:off x="1020" y="754"/>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KLÍČOVÉ DRUHY</a:t>
              </a:r>
            </a:p>
          </p:txBody>
        </p:sp>
        <p:sp>
          <p:nvSpPr>
            <p:cNvPr id="97294" name="Text Box 15">
              <a:extLst>
                <a:ext uri="{FF2B5EF4-FFF2-40B4-BE49-F238E27FC236}">
                  <a16:creationId xmlns:a16="http://schemas.microsoft.com/office/drawing/2014/main" id="{965F7CD7-26B3-4000-83A5-838B5F7AAB3E}"/>
                </a:ext>
              </a:extLst>
            </p:cNvPr>
            <p:cNvSpPr txBox="1">
              <a:spLocks noChangeArrowheads="1"/>
            </p:cNvSpPr>
            <p:nvPr/>
          </p:nvSpPr>
          <p:spPr bwMode="auto">
            <a:xfrm>
              <a:off x="1065" y="1752"/>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FF0000"/>
                  </a:solidFill>
                  <a:latin typeface="Arial" panose="020B0604020202020204" pitchFamily="34" charset="0"/>
                </a:rPr>
                <a:t>VZÁCNÉ DRUHY</a:t>
              </a:r>
            </a:p>
          </p:txBody>
        </p:sp>
        <p:sp>
          <p:nvSpPr>
            <p:cNvPr id="97295" name="Text Box 16">
              <a:extLst>
                <a:ext uri="{FF2B5EF4-FFF2-40B4-BE49-F238E27FC236}">
                  <a16:creationId xmlns:a16="http://schemas.microsoft.com/office/drawing/2014/main" id="{C452ABC9-70AB-447C-84FC-D6BC098F2F5C}"/>
                </a:ext>
              </a:extLst>
            </p:cNvPr>
            <p:cNvSpPr txBox="1">
              <a:spLocks noChangeArrowheads="1"/>
            </p:cNvSpPr>
            <p:nvPr/>
          </p:nvSpPr>
          <p:spPr bwMode="auto">
            <a:xfrm>
              <a:off x="2834" y="709"/>
              <a:ext cx="104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chemeClr val="bg1"/>
                  </a:solidFill>
                  <a:latin typeface="Arial" panose="020B0604020202020204" pitchFamily="34" charset="0"/>
                </a:rPr>
                <a:t>DOMINANTNÍ DRUHY</a:t>
              </a:r>
            </a:p>
          </p:txBody>
        </p:sp>
        <p:sp>
          <p:nvSpPr>
            <p:cNvPr id="97296" name="Text Box 17">
              <a:extLst>
                <a:ext uri="{FF2B5EF4-FFF2-40B4-BE49-F238E27FC236}">
                  <a16:creationId xmlns:a16="http://schemas.microsoft.com/office/drawing/2014/main" id="{D55129CC-CB47-443B-811A-792A69BD5F66}"/>
                </a:ext>
              </a:extLst>
            </p:cNvPr>
            <p:cNvSpPr txBox="1">
              <a:spLocks noChangeArrowheads="1"/>
            </p:cNvSpPr>
            <p:nvPr/>
          </p:nvSpPr>
          <p:spPr bwMode="auto">
            <a:xfrm>
              <a:off x="2744" y="1752"/>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BĚŽNÉ DRUHY</a:t>
              </a:r>
            </a:p>
          </p:txBody>
        </p:sp>
        <p:sp>
          <p:nvSpPr>
            <p:cNvPr id="97297" name="Text Box 18">
              <a:extLst>
                <a:ext uri="{FF2B5EF4-FFF2-40B4-BE49-F238E27FC236}">
                  <a16:creationId xmlns:a16="http://schemas.microsoft.com/office/drawing/2014/main" id="{77097AA7-CBA7-4EEC-9EC2-EC2CADAC79C4}"/>
                </a:ext>
              </a:extLst>
            </p:cNvPr>
            <p:cNvSpPr txBox="1">
              <a:spLocks noChangeArrowheads="1"/>
            </p:cNvSpPr>
            <p:nvPr/>
          </p:nvSpPr>
          <p:spPr bwMode="auto">
            <a:xfrm>
              <a:off x="975" y="935"/>
              <a:ext cx="136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i="0" dirty="0">
                  <a:solidFill>
                    <a:srgbClr val="0000FF"/>
                  </a:solidFill>
                  <a:latin typeface="Arial" panose="020B0604020202020204" pitchFamily="34" charset="0"/>
                </a:rPr>
                <a:t>vlci, kaloni, fíkovníky, patogenní org.</a:t>
              </a:r>
            </a:p>
          </p:txBody>
        </p:sp>
        <p:sp>
          <p:nvSpPr>
            <p:cNvPr id="97298" name="Text Box 19">
              <a:extLst>
                <a:ext uri="{FF2B5EF4-FFF2-40B4-BE49-F238E27FC236}">
                  <a16:creationId xmlns:a16="http://schemas.microsoft.com/office/drawing/2014/main" id="{0DEB102D-FD98-4CA9-9358-F3FA32C7C08B}"/>
                </a:ext>
              </a:extLst>
            </p:cNvPr>
            <p:cNvSpPr txBox="1">
              <a:spLocks noChangeArrowheads="1"/>
            </p:cNvSpPr>
            <p:nvPr/>
          </p:nvSpPr>
          <p:spPr bwMode="auto">
            <a:xfrm>
              <a:off x="975" y="1993"/>
              <a:ext cx="13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i="0" dirty="0">
                  <a:solidFill>
                    <a:srgbClr val="FF0000"/>
                  </a:solidFill>
                  <a:latin typeface="Arial" panose="020B0604020202020204" pitchFamily="34" charset="0"/>
                </a:rPr>
                <a:t>motýli, řada rostlin</a:t>
              </a:r>
            </a:p>
          </p:txBody>
        </p:sp>
        <p:sp>
          <p:nvSpPr>
            <p:cNvPr id="97299" name="Text Box 20">
              <a:extLst>
                <a:ext uri="{FF2B5EF4-FFF2-40B4-BE49-F238E27FC236}">
                  <a16:creationId xmlns:a16="http://schemas.microsoft.com/office/drawing/2014/main" id="{F0A3E0FC-84CF-4177-BCE4-26E24780DCBF}"/>
                </a:ext>
              </a:extLst>
            </p:cNvPr>
            <p:cNvSpPr txBox="1">
              <a:spLocks noChangeArrowheads="1"/>
            </p:cNvSpPr>
            <p:nvPr/>
          </p:nvSpPr>
          <p:spPr bwMode="auto">
            <a:xfrm>
              <a:off x="2835" y="1026"/>
              <a:ext cx="9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lesní stromy, vysoká zvěř</a:t>
              </a:r>
            </a:p>
          </p:txBody>
        </p:sp>
        <p:sp>
          <p:nvSpPr>
            <p:cNvPr id="97300" name="Text Box 21">
              <a:extLst>
                <a:ext uri="{FF2B5EF4-FFF2-40B4-BE49-F238E27FC236}">
                  <a16:creationId xmlns:a16="http://schemas.microsoft.com/office/drawing/2014/main" id="{4A971051-CCD2-4B68-B821-96946B54B13B}"/>
                </a:ext>
              </a:extLst>
            </p:cNvPr>
            <p:cNvSpPr txBox="1">
              <a:spLocks noChangeArrowheads="1"/>
            </p:cNvSpPr>
            <p:nvPr/>
          </p:nvSpPr>
          <p:spPr bwMode="auto">
            <a:xfrm>
              <a:off x="2766" y="1916"/>
              <a:ext cx="124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i="0" dirty="0">
                  <a:solidFill>
                    <a:schemeClr val="bg1"/>
                  </a:solidFill>
                  <a:latin typeface="Arial" panose="020B0604020202020204" pitchFamily="34" charset="0"/>
                </a:rPr>
                <a:t>stromy spodního podpatra, keře</a:t>
              </a:r>
            </a:p>
          </p:txBody>
        </p:sp>
      </p:grpSp>
      <p:sp>
        <p:nvSpPr>
          <p:cNvPr id="97283" name="Text Box 22">
            <a:extLst>
              <a:ext uri="{FF2B5EF4-FFF2-40B4-BE49-F238E27FC236}">
                <a16:creationId xmlns:a16="http://schemas.microsoft.com/office/drawing/2014/main" id="{5932CD6C-206D-47C6-81D8-D40D654A97F9}"/>
              </a:ext>
            </a:extLst>
          </p:cNvPr>
          <p:cNvSpPr txBox="1">
            <a:spLocks noChangeArrowheads="1"/>
          </p:cNvSpPr>
          <p:nvPr/>
        </p:nvSpPr>
        <p:spPr bwMode="auto">
          <a:xfrm>
            <a:off x="695326" y="5437669"/>
            <a:ext cx="108503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42913" indent="-352425">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0000FF"/>
                </a:solidFill>
                <a:latin typeface="Arial" panose="020B0604020202020204" pitchFamily="34" charset="0"/>
              </a:rPr>
              <a:t>Odstranění jediného klíčového druhu může někdy vyvolat tzv. vymírací kaskádu (</a:t>
            </a:r>
            <a:r>
              <a:rPr lang="cs-CZ" altLang="cs-CZ" sz="1600" b="1" i="0" dirty="0">
                <a:solidFill>
                  <a:srgbClr val="0000FF"/>
                </a:solidFill>
                <a:latin typeface="Arial" panose="020B0604020202020204" pitchFamily="34" charset="0"/>
                <a:cs typeface="Arial" panose="020B0604020202020204" pitchFamily="34" charset="0"/>
              </a:rPr>
              <a:t>→ pokles biodiverzity)</a:t>
            </a:r>
            <a:r>
              <a:rPr lang="cs-CZ" altLang="cs-CZ" sz="1600" b="1" i="0" dirty="0">
                <a:solidFill>
                  <a:srgbClr val="0000FF"/>
                </a:solidFill>
                <a:latin typeface="Arial" panose="020B0604020202020204" pitchFamily="34" charset="0"/>
              </a:rPr>
              <a:t> </a:t>
            </a:r>
          </a:p>
        </p:txBody>
      </p:sp>
      <p:sp>
        <p:nvSpPr>
          <p:cNvPr id="97284" name="Text Box 23">
            <a:extLst>
              <a:ext uri="{FF2B5EF4-FFF2-40B4-BE49-F238E27FC236}">
                <a16:creationId xmlns:a16="http://schemas.microsoft.com/office/drawing/2014/main" id="{40E55852-D7C0-4A7D-B27E-912EDAE7FB1D}"/>
              </a:ext>
            </a:extLst>
          </p:cNvPr>
          <p:cNvSpPr txBox="1">
            <a:spLocks noChangeArrowheads="1"/>
          </p:cNvSpPr>
          <p:nvPr/>
        </p:nvSpPr>
        <p:spPr bwMode="auto">
          <a:xfrm>
            <a:off x="1701007" y="333376"/>
            <a:ext cx="8643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352425">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0000FF"/>
                </a:solidFill>
                <a:latin typeface="Arial" panose="020B0604020202020204" pitchFamily="34" charset="0"/>
              </a:rPr>
              <a:t>Klíčovými druhy mohou být i různí opylovači či roznašeči semen (plodů) nebo symbiotické organismy</a:t>
            </a:r>
          </a:p>
        </p:txBody>
      </p:sp>
    </p:spTree>
    <p:extLst>
      <p:ext uri="{BB962C8B-B14F-4D97-AF65-F5344CB8AC3E}">
        <p14:creationId xmlns:p14="http://schemas.microsoft.com/office/powerpoint/2010/main" val="4190483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3">
            <a:extLst>
              <a:ext uri="{FF2B5EF4-FFF2-40B4-BE49-F238E27FC236}">
                <a16:creationId xmlns:a16="http://schemas.microsoft.com/office/drawing/2014/main" id="{64980416-321D-4B11-BAAB-B3A683B6F568}"/>
              </a:ext>
            </a:extLst>
          </p:cNvPr>
          <p:cNvSpPr>
            <a:spLocks noGrp="1"/>
          </p:cNvSpPr>
          <p:nvPr>
            <p:ph type="sldNum" sz="quarter" idx="4294967295"/>
          </p:nvPr>
        </p:nvSpPr>
        <p:spPr bwMode="auto">
          <a:xfrm>
            <a:off x="8077200" y="63563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fld id="{4B68C606-FFC3-421E-B2F3-0703A83B9F26}" type="slidenum">
              <a:rPr lang="cs-CZ" altLang="cs-CZ"/>
              <a:pPr eaLnBrk="1" hangingPunct="1"/>
              <a:t>48</a:t>
            </a:fld>
            <a:endParaRPr lang="cs-CZ" altLang="cs-CZ"/>
          </a:p>
        </p:txBody>
      </p:sp>
      <p:pic>
        <p:nvPicPr>
          <p:cNvPr id="98307" name="Picture 5" descr="http://www.damninteresting.com/wp-content/termite_mound.jpg">
            <a:extLst>
              <a:ext uri="{FF2B5EF4-FFF2-40B4-BE49-F238E27FC236}">
                <a16:creationId xmlns:a16="http://schemas.microsoft.com/office/drawing/2014/main" id="{34202748-501D-4E2E-812E-97F2BA7AEEF2}"/>
              </a:ext>
            </a:extLst>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7548563" y="3840163"/>
            <a:ext cx="2857500" cy="2876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8308" name="Picture 7" descr="http://www.termite-i.com/images/termite-picture-2.gif">
            <a:extLst>
              <a:ext uri="{FF2B5EF4-FFF2-40B4-BE49-F238E27FC236}">
                <a16:creationId xmlns:a16="http://schemas.microsoft.com/office/drawing/2014/main" id="{0EA8ACA3-940F-4D47-B82D-15E165247A78}"/>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5341938" y="2592389"/>
            <a:ext cx="2736850" cy="22383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8309" name="Picture 11" descr="http://www.awtours.com.au/images/odyssey/ots_private_2lg.jpg">
            <a:extLst>
              <a:ext uri="{FF2B5EF4-FFF2-40B4-BE49-F238E27FC236}">
                <a16:creationId xmlns:a16="http://schemas.microsoft.com/office/drawing/2014/main" id="{A4C8446A-A41E-4503-802D-85A4C420F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064" y="2305051"/>
            <a:ext cx="3571875" cy="450056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4">
            <a:extLst>
              <a:ext uri="{FF2B5EF4-FFF2-40B4-BE49-F238E27FC236}">
                <a16:creationId xmlns:a16="http://schemas.microsoft.com/office/drawing/2014/main" id="{C8F0FCD7-60A5-40B2-80D6-778F78A8DFDC}"/>
              </a:ext>
            </a:extLst>
          </p:cNvPr>
          <p:cNvSpPr txBox="1">
            <a:spLocks noChangeArrowheads="1"/>
          </p:cNvSpPr>
          <p:nvPr/>
        </p:nvSpPr>
        <p:spPr bwMode="auto">
          <a:xfrm>
            <a:off x="1693863" y="981075"/>
            <a:ext cx="8712200" cy="1322388"/>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defTabSz="182563" eaLnBrk="1" hangingPunct="1">
              <a:spcBef>
                <a:spcPct val="50000"/>
              </a:spcBef>
              <a:defRPr/>
            </a:pPr>
            <a:r>
              <a:rPr lang="cs-CZ" sz="2000" b="1" i="0" dirty="0">
                <a:solidFill>
                  <a:srgbClr val="0000FF"/>
                </a:solidFill>
                <a:latin typeface="Arial" panose="020B0604020202020204" pitchFamily="34" charset="0"/>
              </a:rPr>
              <a:t>Samostatnou skupinu klíčových druhů představují tzv. ekosystémoví stavitelé (</a:t>
            </a:r>
            <a:r>
              <a:rPr lang="cs-CZ" sz="2000" b="1" i="0" dirty="0" err="1">
                <a:solidFill>
                  <a:srgbClr val="0000FF"/>
                </a:solidFill>
                <a:latin typeface="Arial" panose="020B0604020202020204" pitchFamily="34" charset="0"/>
              </a:rPr>
              <a:t>ecosystem</a:t>
            </a:r>
            <a:r>
              <a:rPr lang="cs-CZ" sz="2000" b="1" i="0" dirty="0">
                <a:solidFill>
                  <a:srgbClr val="0000FF"/>
                </a:solidFill>
                <a:latin typeface="Arial" panose="020B0604020202020204" pitchFamily="34" charset="0"/>
              </a:rPr>
              <a:t> </a:t>
            </a:r>
            <a:r>
              <a:rPr lang="cs-CZ" sz="2000" b="1" i="0" dirty="0" err="1">
                <a:solidFill>
                  <a:srgbClr val="0000FF"/>
                </a:solidFill>
                <a:latin typeface="Arial" panose="020B0604020202020204" pitchFamily="34" charset="0"/>
              </a:rPr>
              <a:t>engineers</a:t>
            </a:r>
            <a:r>
              <a:rPr lang="cs-CZ" sz="2000" b="1" i="0" dirty="0">
                <a:solidFill>
                  <a:srgbClr val="0000FF"/>
                </a:solidFill>
                <a:latin typeface="Arial" panose="020B0604020202020204" pitchFamily="34" charset="0"/>
              </a:rPr>
              <a:t>), kteří zásadním způsobem ovlivňují prostředí (fyzikální podmínky) společenstva i celé krajiny – např. bobři, žížaly, termiti aj.</a:t>
            </a:r>
          </a:p>
        </p:txBody>
      </p:sp>
      <p:pic>
        <p:nvPicPr>
          <p:cNvPr id="98311" name="Picture 9" descr="A termite mound consists of several chambers">
            <a:extLst>
              <a:ext uri="{FF2B5EF4-FFF2-40B4-BE49-F238E27FC236}">
                <a16:creationId xmlns:a16="http://schemas.microsoft.com/office/drawing/2014/main" id="{1B9D7348-214B-4284-8D42-8BEFEF3A70C1}"/>
              </a:ext>
            </a:extLst>
          </p:cNvPr>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3586163" y="3711576"/>
            <a:ext cx="2381250" cy="3133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6391" name="Text Box 9">
            <a:extLst>
              <a:ext uri="{FF2B5EF4-FFF2-40B4-BE49-F238E27FC236}">
                <a16:creationId xmlns:a16="http://schemas.microsoft.com/office/drawing/2014/main" id="{9BD417F3-AF9B-4304-A855-5609C196CC74}"/>
              </a:ext>
            </a:extLst>
          </p:cNvPr>
          <p:cNvSpPr txBox="1">
            <a:spLocks noChangeArrowheads="1"/>
          </p:cNvSpPr>
          <p:nvPr/>
        </p:nvSpPr>
        <p:spPr bwMode="auto">
          <a:xfrm>
            <a:off x="8040689" y="2033589"/>
            <a:ext cx="2447925" cy="255454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spcBef>
                <a:spcPct val="50000"/>
              </a:spcBef>
              <a:defRPr/>
            </a:pPr>
            <a:r>
              <a:rPr lang="cs-CZ" sz="2000" b="1" i="0" dirty="0">
                <a:solidFill>
                  <a:srgbClr val="0000FF"/>
                </a:solidFill>
                <a:latin typeface="Arial" panose="020B0604020202020204" pitchFamily="34" charset="0"/>
              </a:rPr>
              <a:t>Termiti, kteří se vyvinuli již před 145 mil. lety, patří mezi nejvýznamnější ekosystémové stavitele světa zvířat.</a:t>
            </a:r>
          </a:p>
        </p:txBody>
      </p:sp>
      <p:sp>
        <p:nvSpPr>
          <p:cNvPr id="10" name="Nadpis 1">
            <a:extLst>
              <a:ext uri="{FF2B5EF4-FFF2-40B4-BE49-F238E27FC236}">
                <a16:creationId xmlns:a16="http://schemas.microsoft.com/office/drawing/2014/main" id="{EE159EFB-B7BE-42D6-A0A6-20FF5539F82A}"/>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Ekosystémoví stavitelé</a:t>
            </a:r>
          </a:p>
        </p:txBody>
      </p:sp>
    </p:spTree>
    <p:extLst>
      <p:ext uri="{BB962C8B-B14F-4D97-AF65-F5344CB8AC3E}">
        <p14:creationId xmlns:p14="http://schemas.microsoft.com/office/powerpoint/2010/main" val="4282031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43">
            <a:extLst>
              <a:ext uri="{FF2B5EF4-FFF2-40B4-BE49-F238E27FC236}">
                <a16:creationId xmlns:a16="http://schemas.microsoft.com/office/drawing/2014/main" id="{8342F1F2-3015-4646-A643-8487CCC01821}"/>
              </a:ext>
            </a:extLst>
          </p:cNvPr>
          <p:cNvGrpSpPr>
            <a:grpSpLocks/>
          </p:cNvGrpSpPr>
          <p:nvPr/>
        </p:nvGrpSpPr>
        <p:grpSpPr bwMode="auto">
          <a:xfrm>
            <a:off x="4008334" y="1173889"/>
            <a:ext cx="4175331" cy="2903538"/>
            <a:chOff x="921" y="1209"/>
            <a:chExt cx="2495" cy="1138"/>
          </a:xfrm>
        </p:grpSpPr>
        <p:sp>
          <p:nvSpPr>
            <p:cNvPr id="99342" name="Line 14">
              <a:extLst>
                <a:ext uri="{FF2B5EF4-FFF2-40B4-BE49-F238E27FC236}">
                  <a16:creationId xmlns:a16="http://schemas.microsoft.com/office/drawing/2014/main" id="{02E227A3-8792-4A0B-A76E-229F906C11F9}"/>
                </a:ext>
              </a:extLst>
            </p:cNvPr>
            <p:cNvSpPr>
              <a:spLocks noChangeShapeType="1"/>
            </p:cNvSpPr>
            <p:nvPr/>
          </p:nvSpPr>
          <p:spPr bwMode="auto">
            <a:xfrm flipH="1">
              <a:off x="1292" y="1531"/>
              <a:ext cx="504" cy="504"/>
            </a:xfrm>
            <a:prstGeom prst="line">
              <a:avLst/>
            </a:prstGeom>
            <a:noFill/>
            <a:ln w="9525">
              <a:solidFill>
                <a:srgbClr val="FF0000"/>
              </a:solidFill>
              <a:round/>
              <a:headEnd/>
              <a:tailEnd type="stealth" w="sm" len="med"/>
            </a:ln>
            <a:extLst>
              <a:ext uri="{909E8E84-426E-40DD-AFC4-6F175D3DCCD1}">
                <a14:hiddenFill xmlns:a14="http://schemas.microsoft.com/office/drawing/2010/main">
                  <a:noFill/>
                </a14:hiddenFill>
              </a:ext>
            </a:extLst>
          </p:spPr>
          <p:txBody>
            <a:bodyPr/>
            <a:lstStyle/>
            <a:p>
              <a:endParaRPr lang="en-US" sz="2800"/>
            </a:p>
          </p:txBody>
        </p:sp>
        <p:sp>
          <p:nvSpPr>
            <p:cNvPr id="99343" name="Line 15">
              <a:extLst>
                <a:ext uri="{FF2B5EF4-FFF2-40B4-BE49-F238E27FC236}">
                  <a16:creationId xmlns:a16="http://schemas.microsoft.com/office/drawing/2014/main" id="{10C1797E-72B8-4F5D-A95A-30A5FD9B0A21}"/>
                </a:ext>
              </a:extLst>
            </p:cNvPr>
            <p:cNvSpPr>
              <a:spLocks noChangeShapeType="1"/>
            </p:cNvSpPr>
            <p:nvPr/>
          </p:nvSpPr>
          <p:spPr bwMode="auto">
            <a:xfrm>
              <a:off x="2480" y="1531"/>
              <a:ext cx="504" cy="504"/>
            </a:xfrm>
            <a:prstGeom prst="line">
              <a:avLst/>
            </a:prstGeom>
            <a:noFill/>
            <a:ln w="9525">
              <a:solidFill>
                <a:srgbClr val="FF0000"/>
              </a:solidFill>
              <a:round/>
              <a:headEnd/>
              <a:tailEnd type="stealth" w="sm" len="med"/>
            </a:ln>
            <a:extLst>
              <a:ext uri="{909E8E84-426E-40DD-AFC4-6F175D3DCCD1}">
                <a14:hiddenFill xmlns:a14="http://schemas.microsoft.com/office/drawing/2010/main">
                  <a:noFill/>
                </a14:hiddenFill>
              </a:ext>
            </a:extLst>
          </p:spPr>
          <p:txBody>
            <a:bodyPr/>
            <a:lstStyle/>
            <a:p>
              <a:endParaRPr lang="en-US" sz="2800"/>
            </a:p>
          </p:txBody>
        </p:sp>
        <p:sp>
          <p:nvSpPr>
            <p:cNvPr id="99344" name="Line 16">
              <a:extLst>
                <a:ext uri="{FF2B5EF4-FFF2-40B4-BE49-F238E27FC236}">
                  <a16:creationId xmlns:a16="http://schemas.microsoft.com/office/drawing/2014/main" id="{B060D19C-E8EF-4111-AD93-F80F29D276B6}"/>
                </a:ext>
              </a:extLst>
            </p:cNvPr>
            <p:cNvSpPr>
              <a:spLocks noChangeShapeType="1"/>
            </p:cNvSpPr>
            <p:nvPr/>
          </p:nvSpPr>
          <p:spPr bwMode="auto">
            <a:xfrm>
              <a:off x="2408" y="1531"/>
              <a:ext cx="504" cy="504"/>
            </a:xfrm>
            <a:prstGeom prst="line">
              <a:avLst/>
            </a:prstGeom>
            <a:noFill/>
            <a:ln w="9525">
              <a:solidFill>
                <a:srgbClr val="FF0000"/>
              </a:solidFill>
              <a:round/>
              <a:headEnd type="stealth" w="sm" len="med"/>
              <a:tailEnd type="none" w="sm" len="med"/>
            </a:ln>
            <a:extLst>
              <a:ext uri="{909E8E84-426E-40DD-AFC4-6F175D3DCCD1}">
                <a14:hiddenFill xmlns:a14="http://schemas.microsoft.com/office/drawing/2010/main">
                  <a:noFill/>
                </a14:hiddenFill>
              </a:ext>
            </a:extLst>
          </p:spPr>
          <p:txBody>
            <a:bodyPr/>
            <a:lstStyle/>
            <a:p>
              <a:endParaRPr lang="en-US" sz="2800"/>
            </a:p>
          </p:txBody>
        </p:sp>
        <p:sp>
          <p:nvSpPr>
            <p:cNvPr id="99345" name="Line 17">
              <a:extLst>
                <a:ext uri="{FF2B5EF4-FFF2-40B4-BE49-F238E27FC236}">
                  <a16:creationId xmlns:a16="http://schemas.microsoft.com/office/drawing/2014/main" id="{6035A00B-576E-454A-8BD8-1D49A795B58A}"/>
                </a:ext>
              </a:extLst>
            </p:cNvPr>
            <p:cNvSpPr>
              <a:spLocks noChangeShapeType="1"/>
            </p:cNvSpPr>
            <p:nvPr/>
          </p:nvSpPr>
          <p:spPr bwMode="auto">
            <a:xfrm flipH="1">
              <a:off x="1383" y="1531"/>
              <a:ext cx="503" cy="504"/>
            </a:xfrm>
            <a:prstGeom prst="line">
              <a:avLst/>
            </a:prstGeom>
            <a:noFill/>
            <a:ln w="9525">
              <a:solidFill>
                <a:srgbClr val="FF0000"/>
              </a:solidFill>
              <a:round/>
              <a:headEnd type="stealth" w="sm" len="med"/>
              <a:tailEnd type="none" w="sm" len="med"/>
            </a:ln>
            <a:extLst>
              <a:ext uri="{909E8E84-426E-40DD-AFC4-6F175D3DCCD1}">
                <a14:hiddenFill xmlns:a14="http://schemas.microsoft.com/office/drawing/2010/main">
                  <a:noFill/>
                </a14:hiddenFill>
              </a:ext>
            </a:extLst>
          </p:spPr>
          <p:txBody>
            <a:bodyPr/>
            <a:lstStyle/>
            <a:p>
              <a:endParaRPr lang="en-US" sz="2800"/>
            </a:p>
          </p:txBody>
        </p:sp>
        <p:sp>
          <p:nvSpPr>
            <p:cNvPr id="99346" name="Line 18">
              <a:extLst>
                <a:ext uri="{FF2B5EF4-FFF2-40B4-BE49-F238E27FC236}">
                  <a16:creationId xmlns:a16="http://schemas.microsoft.com/office/drawing/2014/main" id="{F718BDA0-056C-4EFF-8D94-CA3B10C6B3A8}"/>
                </a:ext>
              </a:extLst>
            </p:cNvPr>
            <p:cNvSpPr>
              <a:spLocks noChangeShapeType="1"/>
            </p:cNvSpPr>
            <p:nvPr/>
          </p:nvSpPr>
          <p:spPr bwMode="auto">
            <a:xfrm>
              <a:off x="1927" y="2160"/>
              <a:ext cx="504" cy="0"/>
            </a:xfrm>
            <a:prstGeom prst="line">
              <a:avLst/>
            </a:prstGeom>
            <a:noFill/>
            <a:ln w="12700">
              <a:solidFill>
                <a:srgbClr val="FF0000"/>
              </a:solidFill>
              <a:round/>
              <a:headEnd/>
              <a:tailEnd type="stealth" w="sm" len="med"/>
            </a:ln>
            <a:extLst>
              <a:ext uri="{909E8E84-426E-40DD-AFC4-6F175D3DCCD1}">
                <a14:hiddenFill xmlns:a14="http://schemas.microsoft.com/office/drawing/2010/main">
                  <a:noFill/>
                </a14:hiddenFill>
              </a:ext>
            </a:extLst>
          </p:spPr>
          <p:txBody>
            <a:bodyPr/>
            <a:lstStyle/>
            <a:p>
              <a:endParaRPr lang="en-US" sz="2800"/>
            </a:p>
          </p:txBody>
        </p:sp>
        <p:sp>
          <p:nvSpPr>
            <p:cNvPr id="99347" name="Freeform 19">
              <a:extLst>
                <a:ext uri="{FF2B5EF4-FFF2-40B4-BE49-F238E27FC236}">
                  <a16:creationId xmlns:a16="http://schemas.microsoft.com/office/drawing/2014/main" id="{DB6B279F-FDEE-4D63-A6D5-7D9DB851A339}"/>
                </a:ext>
              </a:extLst>
            </p:cNvPr>
            <p:cNvSpPr>
              <a:spLocks/>
            </p:cNvSpPr>
            <p:nvPr/>
          </p:nvSpPr>
          <p:spPr bwMode="auto">
            <a:xfrm>
              <a:off x="2384" y="1873"/>
              <a:ext cx="154" cy="154"/>
            </a:xfrm>
            <a:custGeom>
              <a:avLst/>
              <a:gdLst>
                <a:gd name="T0" fmla="*/ 4 w 385"/>
                <a:gd name="T1" fmla="*/ 4 h 385"/>
                <a:gd name="T2" fmla="*/ 0 w 385"/>
                <a:gd name="T3" fmla="*/ 0 h 385"/>
                <a:gd name="T4" fmla="*/ 0 60000 65536"/>
                <a:gd name="T5" fmla="*/ 0 60000 65536"/>
              </a:gdLst>
              <a:ahLst/>
              <a:cxnLst>
                <a:cxn ang="T4">
                  <a:pos x="T0" y="T1"/>
                </a:cxn>
                <a:cxn ang="T5">
                  <a:pos x="T2" y="T3"/>
                </a:cxn>
              </a:cxnLst>
              <a:rect l="0" t="0" r="r" b="b"/>
              <a:pathLst>
                <a:path w="385" h="385">
                  <a:moveTo>
                    <a:pt x="385" y="385"/>
                  </a:moveTo>
                  <a:lnTo>
                    <a:pt x="0" y="0"/>
                  </a:lnTo>
                </a:path>
              </a:pathLst>
            </a:custGeom>
            <a:noFill/>
            <a:ln w="9525">
              <a:solidFill>
                <a:srgbClr val="FF0000"/>
              </a:solidFill>
              <a:round/>
              <a:headEnd type="stealth" w="sm" len="med"/>
              <a:tailEnd type="none"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48" name="Freeform 20">
              <a:extLst>
                <a:ext uri="{FF2B5EF4-FFF2-40B4-BE49-F238E27FC236}">
                  <a16:creationId xmlns:a16="http://schemas.microsoft.com/office/drawing/2014/main" id="{71317FAA-139D-4B73-BB87-B72271189924}"/>
                </a:ext>
              </a:extLst>
            </p:cNvPr>
            <p:cNvSpPr>
              <a:spLocks/>
            </p:cNvSpPr>
            <p:nvPr/>
          </p:nvSpPr>
          <p:spPr bwMode="auto">
            <a:xfrm>
              <a:off x="1655" y="1833"/>
              <a:ext cx="197" cy="202"/>
            </a:xfrm>
            <a:custGeom>
              <a:avLst/>
              <a:gdLst>
                <a:gd name="T0" fmla="*/ 5 w 492"/>
                <a:gd name="T1" fmla="*/ 0 h 506"/>
                <a:gd name="T2" fmla="*/ 0 w 492"/>
                <a:gd name="T3" fmla="*/ 5 h 506"/>
                <a:gd name="T4" fmla="*/ 0 60000 65536"/>
                <a:gd name="T5" fmla="*/ 0 60000 65536"/>
              </a:gdLst>
              <a:ahLst/>
              <a:cxnLst>
                <a:cxn ang="T4">
                  <a:pos x="T0" y="T1"/>
                </a:cxn>
                <a:cxn ang="T5">
                  <a:pos x="T2" y="T3"/>
                </a:cxn>
              </a:cxnLst>
              <a:rect l="0" t="0" r="r" b="b"/>
              <a:pathLst>
                <a:path w="492" h="506">
                  <a:moveTo>
                    <a:pt x="492" y="0"/>
                  </a:moveTo>
                  <a:lnTo>
                    <a:pt x="0" y="506"/>
                  </a:lnTo>
                </a:path>
              </a:pathLst>
            </a:custGeom>
            <a:noFill/>
            <a:ln w="9525">
              <a:solidFill>
                <a:srgbClr val="FF0000"/>
              </a:solidFill>
              <a:round/>
              <a:headEnd type="stealth" w="sm" len="med"/>
              <a:tailEnd type="none"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49" name="Line 21">
              <a:extLst>
                <a:ext uri="{FF2B5EF4-FFF2-40B4-BE49-F238E27FC236}">
                  <a16:creationId xmlns:a16="http://schemas.microsoft.com/office/drawing/2014/main" id="{06189C09-45D5-4F12-8096-9708D0D9EA62}"/>
                </a:ext>
              </a:extLst>
            </p:cNvPr>
            <p:cNvSpPr>
              <a:spLocks noChangeShapeType="1"/>
            </p:cNvSpPr>
            <p:nvPr/>
          </p:nvSpPr>
          <p:spPr bwMode="auto">
            <a:xfrm rot="10800000" flipH="1">
              <a:off x="1746" y="1891"/>
              <a:ext cx="144" cy="144"/>
            </a:xfrm>
            <a:prstGeom prst="line">
              <a:avLst/>
            </a:prstGeom>
            <a:noFill/>
            <a:ln w="9525">
              <a:solidFill>
                <a:srgbClr val="FF0000"/>
              </a:solidFill>
              <a:round/>
              <a:headEnd type="stealth" w="sm" len="med"/>
              <a:tailEnd type="none" w="sm" len="med"/>
            </a:ln>
            <a:extLst>
              <a:ext uri="{909E8E84-426E-40DD-AFC4-6F175D3DCCD1}">
                <a14:hiddenFill xmlns:a14="http://schemas.microsoft.com/office/drawing/2010/main">
                  <a:noFill/>
                </a14:hiddenFill>
              </a:ext>
            </a:extLst>
          </p:spPr>
          <p:txBody>
            <a:bodyPr/>
            <a:lstStyle/>
            <a:p>
              <a:endParaRPr lang="en-US" sz="2800"/>
            </a:p>
          </p:txBody>
        </p:sp>
        <p:sp>
          <p:nvSpPr>
            <p:cNvPr id="99350" name="Freeform 22">
              <a:extLst>
                <a:ext uri="{FF2B5EF4-FFF2-40B4-BE49-F238E27FC236}">
                  <a16:creationId xmlns:a16="http://schemas.microsoft.com/office/drawing/2014/main" id="{BEC24DE9-F3D8-49A9-8014-5D3739CB2123}"/>
                </a:ext>
              </a:extLst>
            </p:cNvPr>
            <p:cNvSpPr>
              <a:spLocks/>
            </p:cNvSpPr>
            <p:nvPr/>
          </p:nvSpPr>
          <p:spPr bwMode="auto">
            <a:xfrm>
              <a:off x="2408" y="1819"/>
              <a:ext cx="205" cy="213"/>
            </a:xfrm>
            <a:custGeom>
              <a:avLst/>
              <a:gdLst>
                <a:gd name="T0" fmla="*/ 0 w 513"/>
                <a:gd name="T1" fmla="*/ 0 h 532"/>
                <a:gd name="T2" fmla="*/ 5 w 513"/>
                <a:gd name="T3" fmla="*/ 6 h 532"/>
                <a:gd name="T4" fmla="*/ 0 60000 65536"/>
                <a:gd name="T5" fmla="*/ 0 60000 65536"/>
              </a:gdLst>
              <a:ahLst/>
              <a:cxnLst>
                <a:cxn ang="T4">
                  <a:pos x="T0" y="T1"/>
                </a:cxn>
                <a:cxn ang="T5">
                  <a:pos x="T2" y="T3"/>
                </a:cxn>
              </a:cxnLst>
              <a:rect l="0" t="0" r="r" b="b"/>
              <a:pathLst>
                <a:path w="513" h="532">
                  <a:moveTo>
                    <a:pt x="0" y="0"/>
                  </a:moveTo>
                  <a:lnTo>
                    <a:pt x="513" y="532"/>
                  </a:lnTo>
                </a:path>
              </a:pathLst>
            </a:custGeom>
            <a:noFill/>
            <a:ln w="9525">
              <a:solidFill>
                <a:srgbClr val="FF0000"/>
              </a:solidFill>
              <a:round/>
              <a:headEnd type="stealth" w="sm" len="me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51" name="Freeform 23">
              <a:extLst>
                <a:ext uri="{FF2B5EF4-FFF2-40B4-BE49-F238E27FC236}">
                  <a16:creationId xmlns:a16="http://schemas.microsoft.com/office/drawing/2014/main" id="{1754F814-187C-48E0-A2C7-2E3101B56BF0}"/>
                </a:ext>
              </a:extLst>
            </p:cNvPr>
            <p:cNvSpPr>
              <a:spLocks/>
            </p:cNvSpPr>
            <p:nvPr/>
          </p:nvSpPr>
          <p:spPr bwMode="auto">
            <a:xfrm>
              <a:off x="2109" y="1545"/>
              <a:ext cx="7" cy="180"/>
            </a:xfrm>
            <a:custGeom>
              <a:avLst/>
              <a:gdLst>
                <a:gd name="T0" fmla="*/ 0 w 16"/>
                <a:gd name="T1" fmla="*/ 0 h 452"/>
                <a:gd name="T2" fmla="*/ 0 w 16"/>
                <a:gd name="T3" fmla="*/ 5 h 452"/>
                <a:gd name="T4" fmla="*/ 0 60000 65536"/>
                <a:gd name="T5" fmla="*/ 0 60000 65536"/>
              </a:gdLst>
              <a:ahLst/>
              <a:cxnLst>
                <a:cxn ang="T4">
                  <a:pos x="T0" y="T1"/>
                </a:cxn>
                <a:cxn ang="T5">
                  <a:pos x="T2" y="T3"/>
                </a:cxn>
              </a:cxnLst>
              <a:rect l="0" t="0" r="r" b="b"/>
              <a:pathLst>
                <a:path w="16" h="452">
                  <a:moveTo>
                    <a:pt x="16" y="0"/>
                  </a:moveTo>
                  <a:lnTo>
                    <a:pt x="0" y="452"/>
                  </a:lnTo>
                </a:path>
              </a:pathLst>
            </a:custGeom>
            <a:noFill/>
            <a:ln w="9525">
              <a:solidFill>
                <a:srgbClr val="FF0000"/>
              </a:solidFill>
              <a:round/>
              <a:headEnd/>
              <a:tailEnd type="stealth"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52" name="Freeform 24">
              <a:extLst>
                <a:ext uri="{FF2B5EF4-FFF2-40B4-BE49-F238E27FC236}">
                  <a16:creationId xmlns:a16="http://schemas.microsoft.com/office/drawing/2014/main" id="{AC0044CA-FEBD-4188-977E-339AA1D4B501}"/>
                </a:ext>
              </a:extLst>
            </p:cNvPr>
            <p:cNvSpPr>
              <a:spLocks/>
            </p:cNvSpPr>
            <p:nvPr/>
          </p:nvSpPr>
          <p:spPr bwMode="auto">
            <a:xfrm>
              <a:off x="2200" y="1551"/>
              <a:ext cx="0" cy="174"/>
            </a:xfrm>
            <a:custGeom>
              <a:avLst/>
              <a:gdLst>
                <a:gd name="T0" fmla="*/ 0 w 1"/>
                <a:gd name="T1" fmla="*/ 0 h 436"/>
                <a:gd name="T2" fmla="*/ 1 w 1"/>
                <a:gd name="T3" fmla="*/ 4 h 436"/>
                <a:gd name="T4" fmla="*/ 0 60000 65536"/>
                <a:gd name="T5" fmla="*/ 0 60000 65536"/>
              </a:gdLst>
              <a:ahLst/>
              <a:cxnLst>
                <a:cxn ang="T4">
                  <a:pos x="T0" y="T1"/>
                </a:cxn>
                <a:cxn ang="T5">
                  <a:pos x="T2" y="T3"/>
                </a:cxn>
              </a:cxnLst>
              <a:rect l="0" t="0" r="r" b="b"/>
              <a:pathLst>
                <a:path w="1" h="436">
                  <a:moveTo>
                    <a:pt x="0" y="0"/>
                  </a:moveTo>
                  <a:lnTo>
                    <a:pt x="1" y="436"/>
                  </a:lnTo>
                </a:path>
              </a:pathLst>
            </a:custGeom>
            <a:noFill/>
            <a:ln w="9525">
              <a:solidFill>
                <a:srgbClr val="FF0000"/>
              </a:solidFill>
              <a:round/>
              <a:headEnd type="stealth" w="sm" len="me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53" name="Line 28">
              <a:extLst>
                <a:ext uri="{FF2B5EF4-FFF2-40B4-BE49-F238E27FC236}">
                  <a16:creationId xmlns:a16="http://schemas.microsoft.com/office/drawing/2014/main" id="{1A9014F6-4183-4410-ABE5-CBFCD4B7F2B7}"/>
                </a:ext>
              </a:extLst>
            </p:cNvPr>
            <p:cNvSpPr>
              <a:spLocks noChangeShapeType="1"/>
            </p:cNvSpPr>
            <p:nvPr/>
          </p:nvSpPr>
          <p:spPr bwMode="auto">
            <a:xfrm>
              <a:off x="1927" y="2251"/>
              <a:ext cx="504" cy="0"/>
            </a:xfrm>
            <a:prstGeom prst="line">
              <a:avLst/>
            </a:prstGeom>
            <a:noFill/>
            <a:ln w="12700">
              <a:solidFill>
                <a:srgbClr val="FF0000"/>
              </a:solidFill>
              <a:round/>
              <a:headEnd type="stealth" w="med" len="med"/>
              <a:tailEnd type="none" w="sm" len="med"/>
            </a:ln>
            <a:extLst>
              <a:ext uri="{909E8E84-426E-40DD-AFC4-6F175D3DCCD1}">
                <a14:hiddenFill xmlns:a14="http://schemas.microsoft.com/office/drawing/2010/main">
                  <a:noFill/>
                </a14:hiddenFill>
              </a:ext>
            </a:extLst>
          </p:spPr>
          <p:txBody>
            <a:bodyPr/>
            <a:lstStyle/>
            <a:p>
              <a:endParaRPr lang="en-US" sz="2800"/>
            </a:p>
          </p:txBody>
        </p:sp>
        <p:grpSp>
          <p:nvGrpSpPr>
            <p:cNvPr id="99354" name="Group 35">
              <a:extLst>
                <a:ext uri="{FF2B5EF4-FFF2-40B4-BE49-F238E27FC236}">
                  <a16:creationId xmlns:a16="http://schemas.microsoft.com/office/drawing/2014/main" id="{F5726B4B-3222-45D3-894D-537E991E227A}"/>
                </a:ext>
              </a:extLst>
            </p:cNvPr>
            <p:cNvGrpSpPr>
              <a:grpSpLocks/>
            </p:cNvGrpSpPr>
            <p:nvPr/>
          </p:nvGrpSpPr>
          <p:grpSpPr bwMode="auto">
            <a:xfrm>
              <a:off x="1746" y="1209"/>
              <a:ext cx="867" cy="278"/>
              <a:chOff x="1882" y="1300"/>
              <a:chExt cx="867" cy="278"/>
            </a:xfrm>
          </p:grpSpPr>
          <p:sp>
            <p:nvSpPr>
              <p:cNvPr id="99362" name="AutoShape 25">
                <a:extLst>
                  <a:ext uri="{FF2B5EF4-FFF2-40B4-BE49-F238E27FC236}">
                    <a16:creationId xmlns:a16="http://schemas.microsoft.com/office/drawing/2014/main" id="{9E38856D-6AE1-46FD-A848-0E7D91147C12}"/>
                  </a:ext>
                </a:extLst>
              </p:cNvPr>
              <p:cNvSpPr>
                <a:spLocks noChangeArrowheads="1"/>
              </p:cNvSpPr>
              <p:nvPr/>
            </p:nvSpPr>
            <p:spPr bwMode="auto">
              <a:xfrm>
                <a:off x="1892" y="1300"/>
                <a:ext cx="795" cy="278"/>
              </a:xfrm>
              <a:prstGeom prst="roundRect">
                <a:avLst>
                  <a:gd name="adj" fmla="val 22037"/>
                </a:avLst>
              </a:prstGeom>
              <a:solidFill>
                <a:srgbClr val="00FFFF"/>
              </a:solidFill>
              <a:ln w="9525">
                <a:solidFill>
                  <a:schemeClr val="bg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99363" name="Rectangle 30">
                <a:extLst>
                  <a:ext uri="{FF2B5EF4-FFF2-40B4-BE49-F238E27FC236}">
                    <a16:creationId xmlns:a16="http://schemas.microsoft.com/office/drawing/2014/main" id="{153E9CBD-F7BE-4909-8A9F-F30F3A348256}"/>
                  </a:ext>
                </a:extLst>
              </p:cNvPr>
              <p:cNvSpPr>
                <a:spLocks noChangeArrowheads="1"/>
              </p:cNvSpPr>
              <p:nvPr/>
            </p:nvSpPr>
            <p:spPr bwMode="auto">
              <a:xfrm>
                <a:off x="1882" y="1350"/>
                <a:ext cx="8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1400" b="1" i="0" dirty="0">
                    <a:solidFill>
                      <a:srgbClr val="0000FF"/>
                    </a:solidFill>
                    <a:latin typeface="Arial" panose="020B0604020202020204" pitchFamily="34" charset="0"/>
                    <a:cs typeface="Times New Roman" panose="02020603050405020304" pitchFamily="18" charset="0"/>
                  </a:rPr>
                  <a:t>PRODUCENTI</a:t>
                </a:r>
                <a:r>
                  <a:rPr lang="cs-CZ" altLang="cs-CZ" sz="2000" b="1" i="0" dirty="0">
                    <a:solidFill>
                      <a:srgbClr val="0000FF"/>
                    </a:solidFill>
                    <a:latin typeface="Arial" panose="020B0604020202020204" pitchFamily="34" charset="0"/>
                  </a:rPr>
                  <a:t> </a:t>
                </a:r>
              </a:p>
            </p:txBody>
          </p:sp>
        </p:grpSp>
        <p:grpSp>
          <p:nvGrpSpPr>
            <p:cNvPr id="99355" name="Group 36">
              <a:extLst>
                <a:ext uri="{FF2B5EF4-FFF2-40B4-BE49-F238E27FC236}">
                  <a16:creationId xmlns:a16="http://schemas.microsoft.com/office/drawing/2014/main" id="{925AE4B3-E418-4BF1-9836-DD884A52F35B}"/>
                </a:ext>
              </a:extLst>
            </p:cNvPr>
            <p:cNvGrpSpPr>
              <a:grpSpLocks/>
            </p:cNvGrpSpPr>
            <p:nvPr/>
          </p:nvGrpSpPr>
          <p:grpSpPr bwMode="auto">
            <a:xfrm>
              <a:off x="921" y="2069"/>
              <a:ext cx="863" cy="278"/>
              <a:chOff x="1873" y="1253"/>
              <a:chExt cx="863" cy="278"/>
            </a:xfrm>
          </p:grpSpPr>
          <p:sp>
            <p:nvSpPr>
              <p:cNvPr id="99360" name="AutoShape 37">
                <a:extLst>
                  <a:ext uri="{FF2B5EF4-FFF2-40B4-BE49-F238E27FC236}">
                    <a16:creationId xmlns:a16="http://schemas.microsoft.com/office/drawing/2014/main" id="{767B3294-DE8D-4596-B523-6E83EC91E4F2}"/>
                  </a:ext>
                </a:extLst>
              </p:cNvPr>
              <p:cNvSpPr>
                <a:spLocks noChangeArrowheads="1"/>
              </p:cNvSpPr>
              <p:nvPr/>
            </p:nvSpPr>
            <p:spPr bwMode="auto">
              <a:xfrm>
                <a:off x="1904" y="1253"/>
                <a:ext cx="795" cy="278"/>
              </a:xfrm>
              <a:prstGeom prst="roundRect">
                <a:avLst>
                  <a:gd name="adj" fmla="val 22037"/>
                </a:avLst>
              </a:prstGeom>
              <a:solidFill>
                <a:srgbClr val="00FFFF"/>
              </a:solidFill>
              <a:ln w="9525">
                <a:solidFill>
                  <a:schemeClr val="bg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99361" name="Rectangle 38">
                <a:extLst>
                  <a:ext uri="{FF2B5EF4-FFF2-40B4-BE49-F238E27FC236}">
                    <a16:creationId xmlns:a16="http://schemas.microsoft.com/office/drawing/2014/main" id="{A3218741-76E2-4FE7-8125-AF661FA34C5F}"/>
                  </a:ext>
                </a:extLst>
              </p:cNvPr>
              <p:cNvSpPr>
                <a:spLocks noChangeArrowheads="1"/>
              </p:cNvSpPr>
              <p:nvPr/>
            </p:nvSpPr>
            <p:spPr bwMode="auto">
              <a:xfrm>
                <a:off x="1873" y="1300"/>
                <a:ext cx="86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1400" b="1" i="0" dirty="0">
                    <a:solidFill>
                      <a:srgbClr val="0000FF"/>
                    </a:solidFill>
                    <a:latin typeface="Arial" panose="020B0604020202020204" pitchFamily="34" charset="0"/>
                  </a:rPr>
                  <a:t>KONZUM</a:t>
                </a:r>
                <a:r>
                  <a:rPr lang="cs-CZ" altLang="cs-CZ" sz="1400" b="1" i="0" dirty="0">
                    <a:solidFill>
                      <a:srgbClr val="0000FF"/>
                    </a:solidFill>
                    <a:latin typeface="Arial" panose="020B0604020202020204" pitchFamily="34" charset="0"/>
                    <a:cs typeface="Times New Roman" panose="02020603050405020304" pitchFamily="18" charset="0"/>
                  </a:rPr>
                  <a:t>ENTI</a:t>
                </a:r>
                <a:r>
                  <a:rPr lang="cs-CZ" altLang="cs-CZ" sz="2000" b="1" i="0" dirty="0">
                    <a:solidFill>
                      <a:srgbClr val="0000FF"/>
                    </a:solidFill>
                    <a:latin typeface="Arial" panose="020B0604020202020204" pitchFamily="34" charset="0"/>
                  </a:rPr>
                  <a:t> </a:t>
                </a:r>
              </a:p>
            </p:txBody>
          </p:sp>
        </p:grpSp>
        <p:grpSp>
          <p:nvGrpSpPr>
            <p:cNvPr id="99356" name="Group 39">
              <a:extLst>
                <a:ext uri="{FF2B5EF4-FFF2-40B4-BE49-F238E27FC236}">
                  <a16:creationId xmlns:a16="http://schemas.microsoft.com/office/drawing/2014/main" id="{804C5DED-D9A3-45D9-8651-21253E6F011D}"/>
                </a:ext>
              </a:extLst>
            </p:cNvPr>
            <p:cNvGrpSpPr>
              <a:grpSpLocks/>
            </p:cNvGrpSpPr>
            <p:nvPr/>
          </p:nvGrpSpPr>
          <p:grpSpPr bwMode="auto">
            <a:xfrm>
              <a:off x="2581" y="2069"/>
              <a:ext cx="835" cy="278"/>
              <a:chOff x="1901" y="1253"/>
              <a:chExt cx="835" cy="278"/>
            </a:xfrm>
          </p:grpSpPr>
          <p:sp>
            <p:nvSpPr>
              <p:cNvPr id="99358" name="AutoShape 40">
                <a:extLst>
                  <a:ext uri="{FF2B5EF4-FFF2-40B4-BE49-F238E27FC236}">
                    <a16:creationId xmlns:a16="http://schemas.microsoft.com/office/drawing/2014/main" id="{FF71B0ED-B438-4F3B-A386-208375BDF308}"/>
                  </a:ext>
                </a:extLst>
              </p:cNvPr>
              <p:cNvSpPr>
                <a:spLocks noChangeArrowheads="1"/>
              </p:cNvSpPr>
              <p:nvPr/>
            </p:nvSpPr>
            <p:spPr bwMode="auto">
              <a:xfrm>
                <a:off x="1904" y="1253"/>
                <a:ext cx="795" cy="278"/>
              </a:xfrm>
              <a:prstGeom prst="roundRect">
                <a:avLst>
                  <a:gd name="adj" fmla="val 22037"/>
                </a:avLst>
              </a:prstGeom>
              <a:solidFill>
                <a:srgbClr val="00FFFF"/>
              </a:solidFill>
              <a:ln w="9525">
                <a:solidFill>
                  <a:schemeClr val="bg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99359" name="Rectangle 41">
                <a:extLst>
                  <a:ext uri="{FF2B5EF4-FFF2-40B4-BE49-F238E27FC236}">
                    <a16:creationId xmlns:a16="http://schemas.microsoft.com/office/drawing/2014/main" id="{723BE738-BFDC-422A-9775-389FD06843D2}"/>
                  </a:ext>
                </a:extLst>
              </p:cNvPr>
              <p:cNvSpPr>
                <a:spLocks noChangeArrowheads="1"/>
              </p:cNvSpPr>
              <p:nvPr/>
            </p:nvSpPr>
            <p:spPr bwMode="auto">
              <a:xfrm>
                <a:off x="1901" y="1300"/>
                <a:ext cx="83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1400" b="1" i="0" dirty="0">
                    <a:solidFill>
                      <a:srgbClr val="0000FF"/>
                    </a:solidFill>
                    <a:latin typeface="Arial" panose="020B0604020202020204" pitchFamily="34" charset="0"/>
                  </a:rPr>
                  <a:t>DESTRU</a:t>
                </a:r>
                <a:r>
                  <a:rPr lang="cs-CZ" altLang="cs-CZ" sz="1400" b="1" i="0" dirty="0">
                    <a:solidFill>
                      <a:srgbClr val="0000FF"/>
                    </a:solidFill>
                    <a:latin typeface="Arial" panose="020B0604020202020204" pitchFamily="34" charset="0"/>
                    <a:cs typeface="Times New Roman" panose="02020603050405020304" pitchFamily="18" charset="0"/>
                  </a:rPr>
                  <a:t>ENTI</a:t>
                </a:r>
                <a:r>
                  <a:rPr lang="cs-CZ" altLang="cs-CZ" sz="2000" b="1" i="0" dirty="0">
                    <a:solidFill>
                      <a:srgbClr val="0000FF"/>
                    </a:solidFill>
                    <a:latin typeface="Arial" panose="020B0604020202020204" pitchFamily="34" charset="0"/>
                  </a:rPr>
                  <a:t> </a:t>
                </a:r>
              </a:p>
            </p:txBody>
          </p:sp>
        </p:grpSp>
        <p:sp>
          <p:nvSpPr>
            <p:cNvPr id="99357" name="Text Box 42">
              <a:extLst>
                <a:ext uri="{FF2B5EF4-FFF2-40B4-BE49-F238E27FC236}">
                  <a16:creationId xmlns:a16="http://schemas.microsoft.com/office/drawing/2014/main" id="{1B9F8D1E-095F-4876-8462-3B41A9AB5FE1}"/>
                </a:ext>
              </a:extLst>
            </p:cNvPr>
            <p:cNvSpPr txBox="1">
              <a:spLocks noChangeArrowheads="1"/>
            </p:cNvSpPr>
            <p:nvPr/>
          </p:nvSpPr>
          <p:spPr bwMode="auto">
            <a:xfrm>
              <a:off x="1882" y="1752"/>
              <a:ext cx="544" cy="20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dirty="0">
                  <a:solidFill>
                    <a:srgbClr val="0000FF"/>
                  </a:solidFill>
                  <a:latin typeface="Arial" panose="020B0604020202020204" pitchFamily="34" charset="0"/>
                </a:rPr>
                <a:t>Biotické faktory</a:t>
              </a:r>
            </a:p>
          </p:txBody>
        </p:sp>
      </p:grpSp>
      <p:sp>
        <p:nvSpPr>
          <p:cNvPr id="9261" name="Text Box 45">
            <a:extLst>
              <a:ext uri="{FF2B5EF4-FFF2-40B4-BE49-F238E27FC236}">
                <a16:creationId xmlns:a16="http://schemas.microsoft.com/office/drawing/2014/main" id="{0AE82A93-6E54-4D30-B49D-1AE4D4A9D4F5}"/>
              </a:ext>
            </a:extLst>
          </p:cNvPr>
          <p:cNvSpPr txBox="1">
            <a:spLocks noChangeArrowheads="1"/>
          </p:cNvSpPr>
          <p:nvPr/>
        </p:nvSpPr>
        <p:spPr bwMode="auto">
          <a:xfrm>
            <a:off x="1774826" y="4265613"/>
            <a:ext cx="8348663" cy="8318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182563" indent="-182563" eaLnBrk="1" hangingPunct="1">
              <a:spcBef>
                <a:spcPct val="50000"/>
              </a:spcBef>
              <a:buFont typeface="Wingdings" pitchFamily="2" charset="2"/>
              <a:buNone/>
              <a:defRPr/>
            </a:pPr>
            <a:r>
              <a:rPr lang="cs-CZ" sz="2400" b="1" i="0" dirty="0">
                <a:solidFill>
                  <a:srgbClr val="0000FF"/>
                </a:solidFill>
                <a:latin typeface="Arial" panose="020B0604020202020204" pitchFamily="34" charset="0"/>
              </a:rPr>
              <a:t>Podle </a:t>
            </a:r>
            <a:r>
              <a:rPr lang="cs-CZ" sz="2400" b="1" i="0" dirty="0">
                <a:solidFill>
                  <a:srgbClr val="FF0000"/>
                </a:solidFill>
                <a:latin typeface="Arial" panose="020B0604020202020204" pitchFamily="34" charset="0"/>
              </a:rPr>
              <a:t>funkčního postavení v ekosystému </a:t>
            </a:r>
            <a:r>
              <a:rPr lang="cs-CZ" sz="2400" b="1" i="0" dirty="0">
                <a:solidFill>
                  <a:srgbClr val="0000FF"/>
                </a:solidFill>
                <a:latin typeface="Arial" panose="020B0604020202020204" pitchFamily="34" charset="0"/>
              </a:rPr>
              <a:t>a podílu na přeměně látek a energie lze organismy rozdělit na: </a:t>
            </a:r>
          </a:p>
        </p:txBody>
      </p:sp>
      <p:sp>
        <p:nvSpPr>
          <p:cNvPr id="9262" name="Text Box 46">
            <a:extLst>
              <a:ext uri="{FF2B5EF4-FFF2-40B4-BE49-F238E27FC236}">
                <a16:creationId xmlns:a16="http://schemas.microsoft.com/office/drawing/2014/main" id="{273BDB86-E9F0-45C2-8AD4-674839E24E7D}"/>
              </a:ext>
            </a:extLst>
          </p:cNvPr>
          <p:cNvSpPr txBox="1">
            <a:spLocks noChangeArrowheads="1"/>
          </p:cNvSpPr>
          <p:nvPr/>
        </p:nvSpPr>
        <p:spPr bwMode="auto">
          <a:xfrm rot="20130708">
            <a:off x="1885192" y="5616708"/>
            <a:ext cx="2592388" cy="39687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defRPr/>
            </a:pPr>
            <a:r>
              <a:rPr lang="cs-CZ" sz="2000" b="1" i="0" dirty="0">
                <a:solidFill>
                  <a:srgbClr val="FF0000"/>
                </a:solidFill>
                <a:latin typeface="Arial" panose="020B0604020202020204" pitchFamily="34" charset="0"/>
              </a:rPr>
              <a:t>Producenty</a:t>
            </a:r>
          </a:p>
        </p:txBody>
      </p:sp>
      <p:sp>
        <p:nvSpPr>
          <p:cNvPr id="9263" name="Text Box 47">
            <a:extLst>
              <a:ext uri="{FF2B5EF4-FFF2-40B4-BE49-F238E27FC236}">
                <a16:creationId xmlns:a16="http://schemas.microsoft.com/office/drawing/2014/main" id="{E9B87B84-4BF6-4376-AE1B-8CBC42A92954}"/>
              </a:ext>
            </a:extLst>
          </p:cNvPr>
          <p:cNvSpPr txBox="1">
            <a:spLocks noChangeArrowheads="1"/>
          </p:cNvSpPr>
          <p:nvPr/>
        </p:nvSpPr>
        <p:spPr bwMode="auto">
          <a:xfrm rot="20062717">
            <a:off x="4134959" y="5669405"/>
            <a:ext cx="2087562" cy="39687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defRPr/>
            </a:pPr>
            <a:r>
              <a:rPr lang="cs-CZ" sz="2000" b="1" i="0" dirty="0">
                <a:solidFill>
                  <a:srgbClr val="FF0000"/>
                </a:solidFill>
                <a:latin typeface="Arial" panose="020B0604020202020204" pitchFamily="34" charset="0"/>
              </a:rPr>
              <a:t>Konzumenty</a:t>
            </a:r>
          </a:p>
        </p:txBody>
      </p:sp>
      <p:sp>
        <p:nvSpPr>
          <p:cNvPr id="9264" name="Text Box 48">
            <a:extLst>
              <a:ext uri="{FF2B5EF4-FFF2-40B4-BE49-F238E27FC236}">
                <a16:creationId xmlns:a16="http://schemas.microsoft.com/office/drawing/2014/main" id="{7D3883AD-A8A1-4D29-8CA0-DB83BC3D133E}"/>
              </a:ext>
            </a:extLst>
          </p:cNvPr>
          <p:cNvSpPr txBox="1">
            <a:spLocks noChangeArrowheads="1"/>
          </p:cNvSpPr>
          <p:nvPr/>
        </p:nvSpPr>
        <p:spPr bwMode="auto">
          <a:xfrm rot="20347188">
            <a:off x="6393388" y="5644920"/>
            <a:ext cx="2089150" cy="39687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defRPr/>
            </a:pPr>
            <a:r>
              <a:rPr lang="cs-CZ" sz="2000" b="1" i="0" dirty="0" err="1">
                <a:solidFill>
                  <a:srgbClr val="FF0000"/>
                </a:solidFill>
                <a:latin typeface="Arial" panose="020B0604020202020204" pitchFamily="34" charset="0"/>
              </a:rPr>
              <a:t>Destruenty</a:t>
            </a:r>
            <a:endParaRPr lang="cs-CZ" sz="2000" b="1" i="0" dirty="0">
              <a:solidFill>
                <a:srgbClr val="FF0000"/>
              </a:solidFill>
              <a:latin typeface="Arial" panose="020B0604020202020204" pitchFamily="34" charset="0"/>
            </a:endParaRPr>
          </a:p>
        </p:txBody>
      </p:sp>
      <p:sp>
        <p:nvSpPr>
          <p:cNvPr id="30" name="Nadpis 1">
            <a:extLst>
              <a:ext uri="{FF2B5EF4-FFF2-40B4-BE49-F238E27FC236}">
                <a16:creationId xmlns:a16="http://schemas.microsoft.com/office/drawing/2014/main" id="{94FEAEE9-4308-4B83-9F36-732835AF8601}"/>
              </a:ext>
            </a:extLst>
          </p:cNvPr>
          <p:cNvSpPr txBox="1">
            <a:spLocks/>
          </p:cNvSpPr>
          <p:nvPr/>
        </p:nvSpPr>
        <p:spPr bwMode="auto">
          <a:xfrm>
            <a:off x="1524000" y="-26988"/>
            <a:ext cx="9144000" cy="561976"/>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Základní složky ekosystému a jejich vzájemné vazby</a:t>
            </a:r>
          </a:p>
        </p:txBody>
      </p:sp>
    </p:spTree>
    <p:extLst>
      <p:ext uri="{BB962C8B-B14F-4D97-AF65-F5344CB8AC3E}">
        <p14:creationId xmlns:p14="http://schemas.microsoft.com/office/powerpoint/2010/main" val="231665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6FAFBBE-ECF6-49C8-AE00-C4DD319A2E5A}"/>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4000" b="1" i="0">
                <a:solidFill>
                  <a:schemeClr val="tx2"/>
                </a:solidFill>
                <a:latin typeface="+mj-lt"/>
                <a:ea typeface="+mj-ea"/>
                <a:cs typeface="+mj-cs"/>
              </a:rPr>
              <a:t>Zemský systém </a:t>
            </a:r>
          </a:p>
        </p:txBody>
      </p:sp>
      <p:sp>
        <p:nvSpPr>
          <p:cNvPr id="13318" name="Rectangle 6">
            <a:extLst>
              <a:ext uri="{FF2B5EF4-FFF2-40B4-BE49-F238E27FC236}">
                <a16:creationId xmlns:a16="http://schemas.microsoft.com/office/drawing/2014/main" id="{BF006406-11AB-4D98-8A44-4A6F0937164E}"/>
              </a:ext>
            </a:extLst>
          </p:cNvPr>
          <p:cNvSpPr>
            <a:spLocks noChangeArrowheads="1"/>
          </p:cNvSpPr>
          <p:nvPr/>
        </p:nvSpPr>
        <p:spPr bwMode="auto">
          <a:xfrm>
            <a:off x="6591300" y="1355548"/>
            <a:ext cx="5384800" cy="21859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spcBef>
                <a:spcPts val="0"/>
              </a:spcBef>
              <a:spcAft>
                <a:spcPts val="600"/>
              </a:spcAft>
            </a:pPr>
            <a:r>
              <a:rPr kumimoji="0" lang="cs-CZ" altLang="cs-CZ" i="0" dirty="0">
                <a:latin typeface="+mn-lt"/>
              </a:rPr>
              <a:t>Ty mohou být rozděleny na další podsystémy – hydrosféra = oceány, ledovce, vodní toky, podzemní voda. </a:t>
            </a:r>
          </a:p>
        </p:txBody>
      </p:sp>
      <p:sp>
        <p:nvSpPr>
          <p:cNvPr id="13316" name="Rectangle 4">
            <a:extLst>
              <a:ext uri="{FF2B5EF4-FFF2-40B4-BE49-F238E27FC236}">
                <a16:creationId xmlns:a16="http://schemas.microsoft.com/office/drawing/2014/main" id="{D14F88C4-F4AC-4B51-91DE-25FC2F6BD0BA}"/>
              </a:ext>
            </a:extLst>
          </p:cNvPr>
          <p:cNvSpPr>
            <a:spLocks noChangeArrowheads="1"/>
          </p:cNvSpPr>
          <p:nvPr/>
        </p:nvSpPr>
        <p:spPr bwMode="auto">
          <a:xfrm>
            <a:off x="812800" y="1483519"/>
            <a:ext cx="5384800" cy="21859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spcBef>
                <a:spcPts val="0"/>
              </a:spcBef>
              <a:spcAft>
                <a:spcPts val="600"/>
              </a:spcAft>
            </a:pPr>
            <a:r>
              <a:rPr kumimoji="0" lang="cs-CZ" altLang="cs-CZ" i="0" dirty="0">
                <a:latin typeface="+mn-lt"/>
              </a:rPr>
              <a:t>Zemský systém se skládá z menších podsystémů, které spolu intenzivně „komunikují“ </a:t>
            </a:r>
          </a:p>
        </p:txBody>
      </p:sp>
      <p:pic>
        <p:nvPicPr>
          <p:cNvPr id="13317" name="Picture 5">
            <a:extLst>
              <a:ext uri="{FF2B5EF4-FFF2-40B4-BE49-F238E27FC236}">
                <a16:creationId xmlns:a16="http://schemas.microsoft.com/office/drawing/2014/main" id="{EDCF1DAD-4BEE-459B-97A8-F887051C1F6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22557" y="3429000"/>
            <a:ext cx="2980343" cy="2719564"/>
          </a:xfrm>
          <a:prstGeom prst="rect">
            <a:avLst/>
          </a:prstGeom>
          <a:solidFill>
            <a:srgbClr val="FFFFFF"/>
          </a:solidFill>
          <a:ln w="9525">
            <a:noFill/>
            <a:miter lim="800000"/>
            <a:headEnd/>
            <a:tailEnd/>
          </a:ln>
        </p:spPr>
      </p:pic>
      <p:sp>
        <p:nvSpPr>
          <p:cNvPr id="13315" name="Rectangle 3">
            <a:extLst>
              <a:ext uri="{FF2B5EF4-FFF2-40B4-BE49-F238E27FC236}">
                <a16:creationId xmlns:a16="http://schemas.microsoft.com/office/drawing/2014/main" id="{539EFD9B-CC5A-47E8-A076-2C70D2247873}"/>
              </a:ext>
            </a:extLst>
          </p:cNvPr>
          <p:cNvSpPr>
            <a:spLocks noChangeArrowheads="1"/>
          </p:cNvSpPr>
          <p:nvPr/>
        </p:nvSpPr>
        <p:spPr bwMode="auto">
          <a:xfrm>
            <a:off x="1100744" y="3735388"/>
            <a:ext cx="5384800" cy="218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342900" indent="-34290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atmosféra </a:t>
            </a:r>
          </a:p>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hydrosféra </a:t>
            </a:r>
          </a:p>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biosféra </a:t>
            </a:r>
          </a:p>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litosféra </a:t>
            </a:r>
          </a:p>
        </p:txBody>
      </p:sp>
    </p:spTree>
    <p:extLst>
      <p:ext uri="{BB962C8B-B14F-4D97-AF65-F5344CB8AC3E}">
        <p14:creationId xmlns:p14="http://schemas.microsoft.com/office/powerpoint/2010/main" val="389801852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28C095D2-F4C2-44CC-8575-B821C87F5404}"/>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typy metabolismu</a:t>
            </a:r>
          </a:p>
        </p:txBody>
      </p:sp>
      <p:graphicFrame>
        <p:nvGraphicFramePr>
          <p:cNvPr id="3030019" name="Group 3">
            <a:extLst>
              <a:ext uri="{FF2B5EF4-FFF2-40B4-BE49-F238E27FC236}">
                <a16:creationId xmlns:a16="http://schemas.microsoft.com/office/drawing/2014/main" id="{E2AAABA6-EFDC-4DD6-8F38-F2F9E01792AC}"/>
              </a:ext>
            </a:extLst>
          </p:cNvPr>
          <p:cNvGraphicFramePr>
            <a:graphicFrameLocks noGrp="1"/>
          </p:cNvGraphicFramePr>
          <p:nvPr>
            <p:extLst>
              <p:ext uri="{D42A27DB-BD31-4B8C-83A1-F6EECF244321}">
                <p14:modId xmlns:p14="http://schemas.microsoft.com/office/powerpoint/2010/main" val="14426231"/>
              </p:ext>
            </p:extLst>
          </p:nvPr>
        </p:nvGraphicFramePr>
        <p:xfrm>
          <a:off x="1534041" y="1879301"/>
          <a:ext cx="9017556" cy="3430615"/>
        </p:xfrm>
        <a:graphic>
          <a:graphicData uri="http://schemas.openxmlformats.org/drawingml/2006/table">
            <a:tbl>
              <a:tblPr/>
              <a:tblGrid>
                <a:gridCol w="2091447">
                  <a:extLst>
                    <a:ext uri="{9D8B030D-6E8A-4147-A177-3AD203B41FA5}">
                      <a16:colId xmlns:a16="http://schemas.microsoft.com/office/drawing/2014/main" val="20000"/>
                    </a:ext>
                  </a:extLst>
                </a:gridCol>
                <a:gridCol w="1732378">
                  <a:extLst>
                    <a:ext uri="{9D8B030D-6E8A-4147-A177-3AD203B41FA5}">
                      <a16:colId xmlns:a16="http://schemas.microsoft.com/office/drawing/2014/main" val="20001"/>
                    </a:ext>
                  </a:extLst>
                </a:gridCol>
                <a:gridCol w="1730677">
                  <a:extLst>
                    <a:ext uri="{9D8B030D-6E8A-4147-A177-3AD203B41FA5}">
                      <a16:colId xmlns:a16="http://schemas.microsoft.com/office/drawing/2014/main" val="20002"/>
                    </a:ext>
                  </a:extLst>
                </a:gridCol>
                <a:gridCol w="1732378">
                  <a:extLst>
                    <a:ext uri="{9D8B030D-6E8A-4147-A177-3AD203B41FA5}">
                      <a16:colId xmlns:a16="http://schemas.microsoft.com/office/drawing/2014/main" val="20003"/>
                    </a:ext>
                  </a:extLst>
                </a:gridCol>
                <a:gridCol w="1730676">
                  <a:extLst>
                    <a:ext uri="{9D8B030D-6E8A-4147-A177-3AD203B41FA5}">
                      <a16:colId xmlns:a16="http://schemas.microsoft.com/office/drawing/2014/main" val="20004"/>
                    </a:ext>
                  </a:extLst>
                </a:gridCol>
              </a:tblGrid>
              <a:tr h="504655">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en-GB"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6600"/>
                          </a:solidFill>
                          <a:effectLst/>
                          <a:latin typeface="Arial" panose="020B0604020202020204" pitchFamily="34" charset="0"/>
                          <a:cs typeface="Times New Roman" pitchFamily="18" charset="0"/>
                        </a:rPr>
                        <a:t>Organismy</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822922">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Foto-litotrofní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Fotoorga-notrofní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Chemo-litotrofní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Chemoor-ganotrofní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66">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Zdroj E</a:t>
                      </a:r>
                      <a:endParaRPr kumimoji="1" lang="cs-CZ" sz="2400" b="1" i="0" u="none" strike="noStrike" cap="none" normalizeH="0" baseline="0" dirty="0">
                        <a:ln>
                          <a:noFill/>
                        </a:ln>
                        <a:solidFill>
                          <a:schemeClr val="tx1"/>
                        </a:solidFill>
                        <a:effectLst/>
                        <a:latin typeface="Arial" panose="020B0604020202020204" pitchFamily="34" charset="0"/>
                        <a:cs typeface="Times New Roman" pitchFamily="18"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Světlo</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Světlo</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Oxidace</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Oxidace</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22">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Zdroj H</a:t>
                      </a:r>
                      <a:r>
                        <a:rPr kumimoji="1" lang="cs-CZ" sz="2400" b="1" i="0" u="none" strike="noStrike" cap="none" normalizeH="0" baseline="30000" dirty="0">
                          <a:ln>
                            <a:noFill/>
                          </a:ln>
                          <a:solidFill>
                            <a:srgbClr val="FF0000"/>
                          </a:solidFill>
                          <a:effectLst/>
                          <a:latin typeface="Arial" panose="020B0604020202020204" pitchFamily="34" charset="0"/>
                          <a:cs typeface="Times New Roman" pitchFamily="18" charset="0"/>
                        </a:rPr>
                        <a:t>+</a:t>
                      </a: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 e</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 (H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Organické látky</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 (H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Organické látky</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22">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Zdroj C</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CO</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CO</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CO</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Organické látky</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142823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372D1A55-C170-488A-9A5A-44A21A45B651}"/>
              </a:ext>
            </a:extLst>
          </p:cNvPr>
          <p:cNvSpPr txBox="1">
            <a:spLocks noChangeArrowheads="1"/>
          </p:cNvSpPr>
          <p:nvPr/>
        </p:nvSpPr>
        <p:spPr bwMode="auto">
          <a:xfrm>
            <a:off x="1703389" y="981076"/>
            <a:ext cx="87852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První skupina: </a:t>
            </a:r>
            <a:r>
              <a:rPr kumimoji="0" lang="cs-CZ" altLang="cs-CZ" sz="2400" b="1" i="0" dirty="0">
                <a:solidFill>
                  <a:srgbClr val="0000FF"/>
                </a:solidFill>
                <a:latin typeface="Arial" panose="020B0604020202020204" pitchFamily="34" charset="0"/>
              </a:rPr>
              <a:t>typicky autotrofní organismy (pouze světlo a anorganické živiny)</a:t>
            </a:r>
          </a:p>
          <a:p>
            <a:pPr eaLnBrk="1" hangingPunct="1"/>
            <a:r>
              <a:rPr kumimoji="0" lang="cs-CZ" altLang="cs-CZ" sz="2400" b="1" i="0" dirty="0">
                <a:solidFill>
                  <a:srgbClr val="0000FF"/>
                </a:solidFill>
                <a:latin typeface="Arial" panose="020B0604020202020204" pitchFamily="34" charset="0"/>
              </a:rPr>
              <a:t>Základní proces látkové výměny: fotosyntéza (asimilace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a:t>
            </a:r>
          </a:p>
          <a:p>
            <a:pPr algn="ctr" eaLnBrk="1" hangingPunct="1"/>
            <a:r>
              <a:rPr kumimoji="0" lang="cs-CZ" altLang="cs-CZ" sz="2400" b="1" i="0" dirty="0">
                <a:solidFill>
                  <a:srgbClr val="0000FF"/>
                </a:solidFill>
                <a:latin typeface="Arial" panose="020B0604020202020204" pitchFamily="34" charset="0"/>
              </a:rPr>
              <a:t>6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 + 6 H</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O + 2,82 . 10</a:t>
            </a:r>
            <a:r>
              <a:rPr kumimoji="0" lang="cs-CZ" altLang="cs-CZ" sz="2400" b="1" i="0" baseline="30000" dirty="0">
                <a:solidFill>
                  <a:srgbClr val="0000FF"/>
                </a:solidFill>
                <a:latin typeface="Arial" panose="020B0604020202020204" pitchFamily="34" charset="0"/>
              </a:rPr>
              <a:t>6</a:t>
            </a:r>
            <a:r>
              <a:rPr kumimoji="0" lang="cs-CZ" altLang="cs-CZ" sz="2400" b="1" i="0" dirty="0">
                <a:solidFill>
                  <a:srgbClr val="0000FF"/>
                </a:solidFill>
                <a:latin typeface="Arial" panose="020B0604020202020204" pitchFamily="34" charset="0"/>
              </a:rPr>
              <a:t> J </a:t>
            </a:r>
            <a:r>
              <a:rPr kumimoji="0" lang="cs-CZ" altLang="cs-CZ" sz="1800" b="1" i="0" dirty="0">
                <a:solidFill>
                  <a:srgbClr val="0000FF"/>
                </a:solidFill>
                <a:latin typeface="Arial" panose="020B0604020202020204" pitchFamily="34" charset="0"/>
                <a:sym typeface="Symbol" panose="05050102010706020507" pitchFamily="18" charset="2"/>
              </a:rPr>
              <a:t></a:t>
            </a:r>
            <a:r>
              <a:rPr kumimoji="0" lang="cs-CZ" altLang="cs-CZ" sz="2400" b="1" i="0" dirty="0">
                <a:solidFill>
                  <a:srgbClr val="0000FF"/>
                </a:solidFill>
                <a:latin typeface="Arial" panose="020B0604020202020204" pitchFamily="34" charset="0"/>
              </a:rPr>
              <a:t> C</a:t>
            </a:r>
            <a:r>
              <a:rPr kumimoji="0" lang="cs-CZ" altLang="cs-CZ" sz="2400" b="1" i="0" baseline="-25000" dirty="0">
                <a:solidFill>
                  <a:srgbClr val="0000FF"/>
                </a:solidFill>
                <a:latin typeface="Arial" panose="020B0604020202020204" pitchFamily="34" charset="0"/>
              </a:rPr>
              <a:t>6</a:t>
            </a:r>
            <a:r>
              <a:rPr kumimoji="0" lang="cs-CZ" altLang="cs-CZ" sz="2400" b="1" i="0" dirty="0">
                <a:solidFill>
                  <a:srgbClr val="0000FF"/>
                </a:solidFill>
                <a:latin typeface="Arial" panose="020B0604020202020204" pitchFamily="34" charset="0"/>
              </a:rPr>
              <a:t>H</a:t>
            </a:r>
            <a:r>
              <a:rPr kumimoji="0" lang="cs-CZ" altLang="cs-CZ" sz="2400" b="1" i="0" baseline="-25000" dirty="0">
                <a:solidFill>
                  <a:srgbClr val="0000FF"/>
                </a:solidFill>
                <a:latin typeface="Arial" panose="020B0604020202020204" pitchFamily="34" charset="0"/>
              </a:rPr>
              <a:t>12</a:t>
            </a:r>
            <a:r>
              <a:rPr kumimoji="0" lang="cs-CZ" altLang="cs-CZ" sz="2400" b="1" i="0" dirty="0">
                <a:solidFill>
                  <a:srgbClr val="0000FF"/>
                </a:solidFill>
                <a:latin typeface="Arial" panose="020B0604020202020204" pitchFamily="34" charset="0"/>
              </a:rPr>
              <a:t>O</a:t>
            </a:r>
            <a:r>
              <a:rPr kumimoji="0" lang="cs-CZ" altLang="cs-CZ" sz="2400" b="1" i="0" baseline="-25000" dirty="0">
                <a:solidFill>
                  <a:srgbClr val="0000FF"/>
                </a:solidFill>
                <a:latin typeface="Arial" panose="020B0604020202020204" pitchFamily="34" charset="0"/>
              </a:rPr>
              <a:t>6</a:t>
            </a:r>
            <a:r>
              <a:rPr kumimoji="0" lang="cs-CZ" altLang="cs-CZ" sz="2400" b="1" i="0" dirty="0">
                <a:solidFill>
                  <a:srgbClr val="0000FF"/>
                </a:solidFill>
                <a:latin typeface="Arial" panose="020B0604020202020204" pitchFamily="34" charset="0"/>
              </a:rPr>
              <a:t>  + 6 O</a:t>
            </a:r>
            <a:r>
              <a:rPr kumimoji="0" lang="cs-CZ" altLang="cs-CZ" sz="2400" b="1" i="0" baseline="-25000" dirty="0">
                <a:solidFill>
                  <a:srgbClr val="0000FF"/>
                </a:solidFill>
                <a:latin typeface="Arial" panose="020B0604020202020204" pitchFamily="34" charset="0"/>
              </a:rPr>
              <a:t>2</a:t>
            </a:r>
          </a:p>
        </p:txBody>
      </p:sp>
      <p:sp>
        <p:nvSpPr>
          <p:cNvPr id="102403" name="Text Box 3">
            <a:extLst>
              <a:ext uri="{FF2B5EF4-FFF2-40B4-BE49-F238E27FC236}">
                <a16:creationId xmlns:a16="http://schemas.microsoft.com/office/drawing/2014/main" id="{F72228BA-08CF-46A2-9286-AB7123B6CA23}"/>
              </a:ext>
            </a:extLst>
          </p:cNvPr>
          <p:cNvSpPr txBox="1">
            <a:spLocks noChangeArrowheads="1"/>
          </p:cNvSpPr>
          <p:nvPr/>
        </p:nvSpPr>
        <p:spPr bwMode="auto">
          <a:xfrm>
            <a:off x="3766281" y="3290233"/>
            <a:ext cx="1004887"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Sluneční záření</a:t>
            </a:r>
            <a:endParaRPr kumimoji="0" lang="cs-CZ" altLang="cs-CZ" sz="1800" i="0" dirty="0">
              <a:latin typeface="Arial" panose="020B0604020202020204" pitchFamily="34" charset="0"/>
            </a:endParaRPr>
          </a:p>
        </p:txBody>
      </p:sp>
      <p:sp>
        <p:nvSpPr>
          <p:cNvPr id="102404" name="Text Box 4">
            <a:extLst>
              <a:ext uri="{FF2B5EF4-FFF2-40B4-BE49-F238E27FC236}">
                <a16:creationId xmlns:a16="http://schemas.microsoft.com/office/drawing/2014/main" id="{83F266E6-541A-4F2E-A142-75CAB51ED12C}"/>
              </a:ext>
            </a:extLst>
          </p:cNvPr>
          <p:cNvSpPr txBox="1">
            <a:spLocks noChangeArrowheads="1"/>
          </p:cNvSpPr>
          <p:nvPr/>
        </p:nvSpPr>
        <p:spPr bwMode="auto">
          <a:xfrm>
            <a:off x="3690078" y="5161894"/>
            <a:ext cx="1063627" cy="786714"/>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009900"/>
                </a:solidFill>
                <a:latin typeface="Arial" panose="020B0604020202020204" pitchFamily="34" charset="0"/>
              </a:rPr>
              <a:t>Zelené rostliny</a:t>
            </a:r>
            <a:endParaRPr kumimoji="0" lang="cs-CZ" altLang="cs-CZ" sz="1600" i="0" dirty="0">
              <a:solidFill>
                <a:srgbClr val="009900"/>
              </a:solidFill>
              <a:latin typeface="Arial" panose="020B0604020202020204" pitchFamily="34" charset="0"/>
            </a:endParaRPr>
          </a:p>
        </p:txBody>
      </p:sp>
      <p:sp>
        <p:nvSpPr>
          <p:cNvPr id="102405" name="Line 5">
            <a:extLst>
              <a:ext uri="{FF2B5EF4-FFF2-40B4-BE49-F238E27FC236}">
                <a16:creationId xmlns:a16="http://schemas.microsoft.com/office/drawing/2014/main" id="{675D9BA1-F5FD-435B-9ABE-2D745E00ECAB}"/>
              </a:ext>
            </a:extLst>
          </p:cNvPr>
          <p:cNvSpPr>
            <a:spLocks noChangeShapeType="1"/>
          </p:cNvSpPr>
          <p:nvPr/>
        </p:nvSpPr>
        <p:spPr bwMode="auto">
          <a:xfrm>
            <a:off x="3982180" y="3866494"/>
            <a:ext cx="0"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06" name="Line 6">
            <a:extLst>
              <a:ext uri="{FF2B5EF4-FFF2-40B4-BE49-F238E27FC236}">
                <a16:creationId xmlns:a16="http://schemas.microsoft.com/office/drawing/2014/main" id="{65C8F62D-F3CE-4797-AFD0-AF7275EFBBE8}"/>
              </a:ext>
            </a:extLst>
          </p:cNvPr>
          <p:cNvSpPr>
            <a:spLocks noChangeShapeType="1"/>
          </p:cNvSpPr>
          <p:nvPr/>
        </p:nvSpPr>
        <p:spPr bwMode="auto">
          <a:xfrm>
            <a:off x="4198080" y="3866494"/>
            <a:ext cx="0"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07" name="Line 7">
            <a:extLst>
              <a:ext uri="{FF2B5EF4-FFF2-40B4-BE49-F238E27FC236}">
                <a16:creationId xmlns:a16="http://schemas.microsoft.com/office/drawing/2014/main" id="{A9488413-6821-4B65-A1AC-7ACA1249F6C1}"/>
              </a:ext>
            </a:extLst>
          </p:cNvPr>
          <p:cNvSpPr>
            <a:spLocks noChangeShapeType="1"/>
          </p:cNvSpPr>
          <p:nvPr/>
        </p:nvSpPr>
        <p:spPr bwMode="auto">
          <a:xfrm>
            <a:off x="4413980" y="3866494"/>
            <a:ext cx="0"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08" name="Text Box 8">
            <a:extLst>
              <a:ext uri="{FF2B5EF4-FFF2-40B4-BE49-F238E27FC236}">
                <a16:creationId xmlns:a16="http://schemas.microsoft.com/office/drawing/2014/main" id="{E04C7933-0825-45FA-ABAE-DC8583BBAFE7}"/>
              </a:ext>
            </a:extLst>
          </p:cNvPr>
          <p:cNvSpPr txBox="1">
            <a:spLocks noChangeArrowheads="1"/>
          </p:cNvSpPr>
          <p:nvPr/>
        </p:nvSpPr>
        <p:spPr bwMode="auto">
          <a:xfrm>
            <a:off x="4631467" y="4298295"/>
            <a:ext cx="457200" cy="360363"/>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E</a:t>
            </a:r>
            <a:endParaRPr kumimoji="0" lang="cs-CZ" altLang="cs-CZ" sz="1800" i="0" dirty="0">
              <a:latin typeface="Arial" panose="020B0604020202020204" pitchFamily="34" charset="0"/>
            </a:endParaRPr>
          </a:p>
        </p:txBody>
      </p:sp>
      <p:sp>
        <p:nvSpPr>
          <p:cNvPr id="102409" name="Oval 9">
            <a:extLst>
              <a:ext uri="{FF2B5EF4-FFF2-40B4-BE49-F238E27FC236}">
                <a16:creationId xmlns:a16="http://schemas.microsoft.com/office/drawing/2014/main" id="{6D1FBB00-FE75-4ACF-9A26-73B44B547A93}"/>
              </a:ext>
            </a:extLst>
          </p:cNvPr>
          <p:cNvSpPr>
            <a:spLocks noChangeArrowheads="1"/>
          </p:cNvSpPr>
          <p:nvPr/>
        </p:nvSpPr>
        <p:spPr bwMode="auto">
          <a:xfrm>
            <a:off x="5855430" y="3290233"/>
            <a:ext cx="914400" cy="731837"/>
          </a:xfrm>
          <a:prstGeom prst="ellipse">
            <a:avLst/>
          </a:prstGeom>
          <a:solidFill>
            <a:srgbClr val="FFFFFF"/>
          </a:solidFill>
          <a:ln w="9525">
            <a:solidFill>
              <a:srgbClr val="FF0000"/>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02410" name="Text Box 10">
            <a:extLst>
              <a:ext uri="{FF2B5EF4-FFF2-40B4-BE49-F238E27FC236}">
                <a16:creationId xmlns:a16="http://schemas.microsoft.com/office/drawing/2014/main" id="{48D45B9C-624A-4B65-B192-C3126E5F91E8}"/>
              </a:ext>
            </a:extLst>
          </p:cNvPr>
          <p:cNvSpPr txBox="1">
            <a:spLocks noChangeArrowheads="1"/>
          </p:cNvSpPr>
          <p:nvPr/>
        </p:nvSpPr>
        <p:spPr bwMode="auto">
          <a:xfrm>
            <a:off x="5998305" y="3434695"/>
            <a:ext cx="641350" cy="365125"/>
          </a:xfrm>
          <a:prstGeom prst="rect">
            <a:avLst/>
          </a:prstGeom>
          <a:solidFill>
            <a:srgbClr val="FFFFFF"/>
          </a:solidFill>
          <a:ln w="9525">
            <a:solidFill>
              <a:srgbClr val="FFFFFF"/>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CO</a:t>
            </a:r>
            <a:r>
              <a:rPr kumimoji="0" lang="cs-CZ" altLang="cs-CZ" sz="1600" b="1" i="0" baseline="-25000" dirty="0">
                <a:solidFill>
                  <a:srgbClr val="FF0000"/>
                </a:solidFill>
                <a:latin typeface="Arial" panose="020B0604020202020204" pitchFamily="34" charset="0"/>
              </a:rPr>
              <a:t>2</a:t>
            </a:r>
            <a:endParaRPr kumimoji="0" lang="cs-CZ" altLang="cs-CZ" sz="1800" i="0" dirty="0">
              <a:latin typeface="Arial" panose="020B0604020202020204" pitchFamily="34" charset="0"/>
            </a:endParaRPr>
          </a:p>
        </p:txBody>
      </p:sp>
      <p:sp>
        <p:nvSpPr>
          <p:cNvPr id="102411" name="Oval 11">
            <a:extLst>
              <a:ext uri="{FF2B5EF4-FFF2-40B4-BE49-F238E27FC236}">
                <a16:creationId xmlns:a16="http://schemas.microsoft.com/office/drawing/2014/main" id="{879FB09E-468C-407E-8177-B8A9F1CEE254}"/>
              </a:ext>
            </a:extLst>
          </p:cNvPr>
          <p:cNvSpPr>
            <a:spLocks noChangeArrowheads="1"/>
          </p:cNvSpPr>
          <p:nvPr/>
        </p:nvSpPr>
        <p:spPr bwMode="auto">
          <a:xfrm>
            <a:off x="7655656" y="3218794"/>
            <a:ext cx="822325" cy="731838"/>
          </a:xfrm>
          <a:prstGeom prst="ellipse">
            <a:avLst/>
          </a:prstGeom>
          <a:solidFill>
            <a:srgbClr val="FFFFFF"/>
          </a:solidFill>
          <a:ln w="9525">
            <a:solidFill>
              <a:srgbClr val="FF0000"/>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02412" name="Text Box 12">
            <a:extLst>
              <a:ext uri="{FF2B5EF4-FFF2-40B4-BE49-F238E27FC236}">
                <a16:creationId xmlns:a16="http://schemas.microsoft.com/office/drawing/2014/main" id="{BCAAB1D2-D5E7-4478-A06D-07E95B299FCD}"/>
              </a:ext>
            </a:extLst>
          </p:cNvPr>
          <p:cNvSpPr txBox="1">
            <a:spLocks noChangeArrowheads="1"/>
          </p:cNvSpPr>
          <p:nvPr/>
        </p:nvSpPr>
        <p:spPr bwMode="auto">
          <a:xfrm>
            <a:off x="7727092" y="3361670"/>
            <a:ext cx="641350" cy="365125"/>
          </a:xfrm>
          <a:prstGeom prst="rect">
            <a:avLst/>
          </a:prstGeom>
          <a:solidFill>
            <a:srgbClr val="FFFFFF"/>
          </a:solidFill>
          <a:ln w="9525">
            <a:solidFill>
              <a:srgbClr val="FFFFFF"/>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O</a:t>
            </a:r>
            <a:r>
              <a:rPr kumimoji="0" lang="cs-CZ" altLang="cs-CZ" sz="1600" b="1" i="0" baseline="-25000" dirty="0">
                <a:solidFill>
                  <a:srgbClr val="FF0000"/>
                </a:solidFill>
                <a:latin typeface="Arial" panose="020B0604020202020204" pitchFamily="34" charset="0"/>
              </a:rPr>
              <a:t>2</a:t>
            </a:r>
            <a:endParaRPr kumimoji="0" lang="cs-CZ" altLang="cs-CZ" sz="1800" i="0" dirty="0">
              <a:latin typeface="Arial" panose="020B0604020202020204" pitchFamily="34" charset="0"/>
            </a:endParaRPr>
          </a:p>
        </p:txBody>
      </p:sp>
      <p:sp>
        <p:nvSpPr>
          <p:cNvPr id="102413" name="Text Box 13">
            <a:extLst>
              <a:ext uri="{FF2B5EF4-FFF2-40B4-BE49-F238E27FC236}">
                <a16:creationId xmlns:a16="http://schemas.microsoft.com/office/drawing/2014/main" id="{3FAD2A0D-36C3-4F1C-A740-CEA90845E976}"/>
              </a:ext>
            </a:extLst>
          </p:cNvPr>
          <p:cNvSpPr txBox="1">
            <a:spLocks noChangeArrowheads="1"/>
          </p:cNvSpPr>
          <p:nvPr/>
        </p:nvSpPr>
        <p:spPr bwMode="auto">
          <a:xfrm>
            <a:off x="7798530" y="5234918"/>
            <a:ext cx="1629676" cy="515933"/>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800" b="1" i="0" dirty="0">
                <a:solidFill>
                  <a:srgbClr val="FF0000"/>
                </a:solidFill>
                <a:latin typeface="Arial" panose="020B0604020202020204" pitchFamily="34" charset="0"/>
              </a:rPr>
              <a:t>Živočichové</a:t>
            </a:r>
            <a:endParaRPr kumimoji="0" lang="cs-CZ" altLang="cs-CZ" sz="1800" i="0" dirty="0">
              <a:latin typeface="Arial" panose="020B0604020202020204" pitchFamily="34" charset="0"/>
            </a:endParaRPr>
          </a:p>
        </p:txBody>
      </p:sp>
      <p:sp>
        <p:nvSpPr>
          <p:cNvPr id="102414" name="Line 14">
            <a:extLst>
              <a:ext uri="{FF2B5EF4-FFF2-40B4-BE49-F238E27FC236}">
                <a16:creationId xmlns:a16="http://schemas.microsoft.com/office/drawing/2014/main" id="{B6CB9821-DACE-4BC8-A796-710B1C2A3D33}"/>
              </a:ext>
            </a:extLst>
          </p:cNvPr>
          <p:cNvSpPr>
            <a:spLocks noChangeShapeType="1"/>
          </p:cNvSpPr>
          <p:nvPr/>
        </p:nvSpPr>
        <p:spPr bwMode="auto">
          <a:xfrm>
            <a:off x="4918805" y="5522257"/>
            <a:ext cx="2736850"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02415" name="Text Box 15">
            <a:extLst>
              <a:ext uri="{FF2B5EF4-FFF2-40B4-BE49-F238E27FC236}">
                <a16:creationId xmlns:a16="http://schemas.microsoft.com/office/drawing/2014/main" id="{C3854238-CAC4-4C69-B4FB-932ACC73BB52}"/>
              </a:ext>
            </a:extLst>
          </p:cNvPr>
          <p:cNvSpPr txBox="1">
            <a:spLocks noChangeArrowheads="1"/>
          </p:cNvSpPr>
          <p:nvPr/>
        </p:nvSpPr>
        <p:spPr bwMode="auto">
          <a:xfrm>
            <a:off x="5350605" y="5090457"/>
            <a:ext cx="2011362" cy="366712"/>
          </a:xfrm>
          <a:prstGeom prst="rect">
            <a:avLst/>
          </a:prstGeom>
          <a:solidFill>
            <a:srgbClr val="FFFFFF"/>
          </a:solidFill>
          <a:ln w="9525">
            <a:solidFill>
              <a:srgbClr val="FFFFFF"/>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400" b="1" i="0" dirty="0">
                <a:solidFill>
                  <a:srgbClr val="000000"/>
                </a:solidFill>
                <a:latin typeface="Arial" panose="020B0604020202020204" pitchFamily="34" charset="0"/>
              </a:rPr>
              <a:t>Sacharidy a jiné</a:t>
            </a:r>
            <a:endParaRPr kumimoji="0" lang="cs-CZ" altLang="cs-CZ" sz="1800" i="0" dirty="0">
              <a:latin typeface="Arial" panose="020B0604020202020204" pitchFamily="34" charset="0"/>
            </a:endParaRPr>
          </a:p>
        </p:txBody>
      </p:sp>
      <p:sp>
        <p:nvSpPr>
          <p:cNvPr id="102416" name="Line 16">
            <a:extLst>
              <a:ext uri="{FF2B5EF4-FFF2-40B4-BE49-F238E27FC236}">
                <a16:creationId xmlns:a16="http://schemas.microsoft.com/office/drawing/2014/main" id="{E57BE638-E82F-49BA-A1A7-86DF4149FDD1}"/>
              </a:ext>
            </a:extLst>
          </p:cNvPr>
          <p:cNvSpPr>
            <a:spLocks noChangeShapeType="1"/>
          </p:cNvSpPr>
          <p:nvPr/>
        </p:nvSpPr>
        <p:spPr bwMode="auto">
          <a:xfrm flipH="1">
            <a:off x="4774343" y="3937933"/>
            <a:ext cx="1223963" cy="1152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17" name="Line 17">
            <a:extLst>
              <a:ext uri="{FF2B5EF4-FFF2-40B4-BE49-F238E27FC236}">
                <a16:creationId xmlns:a16="http://schemas.microsoft.com/office/drawing/2014/main" id="{6A2610DE-872E-4439-B267-752A560320DC}"/>
              </a:ext>
            </a:extLst>
          </p:cNvPr>
          <p:cNvSpPr>
            <a:spLocks noChangeShapeType="1"/>
          </p:cNvSpPr>
          <p:nvPr/>
        </p:nvSpPr>
        <p:spPr bwMode="auto">
          <a:xfrm flipV="1">
            <a:off x="4847367" y="3866494"/>
            <a:ext cx="2808288"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18" name="Line 18">
            <a:extLst>
              <a:ext uri="{FF2B5EF4-FFF2-40B4-BE49-F238E27FC236}">
                <a16:creationId xmlns:a16="http://schemas.microsoft.com/office/drawing/2014/main" id="{B14CF5C9-78EF-4DCB-BA0E-27635A652815}"/>
              </a:ext>
            </a:extLst>
          </p:cNvPr>
          <p:cNvSpPr>
            <a:spLocks noChangeShapeType="1"/>
          </p:cNvSpPr>
          <p:nvPr/>
        </p:nvSpPr>
        <p:spPr bwMode="auto">
          <a:xfrm>
            <a:off x="8158892" y="4010958"/>
            <a:ext cx="431800" cy="11509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19" name="Line 19">
            <a:extLst>
              <a:ext uri="{FF2B5EF4-FFF2-40B4-BE49-F238E27FC236}">
                <a16:creationId xmlns:a16="http://schemas.microsoft.com/office/drawing/2014/main" id="{D6193BBB-FD65-4440-AF3C-DF1DF59AF687}"/>
              </a:ext>
            </a:extLst>
          </p:cNvPr>
          <p:cNvSpPr>
            <a:spLocks noChangeShapeType="1"/>
          </p:cNvSpPr>
          <p:nvPr/>
        </p:nvSpPr>
        <p:spPr bwMode="auto">
          <a:xfrm flipH="1" flipV="1">
            <a:off x="6647593" y="4010958"/>
            <a:ext cx="1871663" cy="11509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20" name="Text Box 20">
            <a:extLst>
              <a:ext uri="{FF2B5EF4-FFF2-40B4-BE49-F238E27FC236}">
                <a16:creationId xmlns:a16="http://schemas.microsoft.com/office/drawing/2014/main" id="{AA2931C1-6728-431E-9F27-31077920BEA3}"/>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metabolismus</a:t>
            </a:r>
          </a:p>
        </p:txBody>
      </p:sp>
    </p:spTree>
    <p:extLst>
      <p:ext uri="{BB962C8B-B14F-4D97-AF65-F5344CB8AC3E}">
        <p14:creationId xmlns:p14="http://schemas.microsoft.com/office/powerpoint/2010/main" val="1386742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20AE33E3-AC20-4304-9D93-AF253716D5B3}"/>
              </a:ext>
            </a:extLst>
          </p:cNvPr>
          <p:cNvSpPr txBox="1">
            <a:spLocks noChangeArrowheads="1"/>
          </p:cNvSpPr>
          <p:nvPr/>
        </p:nvSpPr>
        <p:spPr bwMode="auto">
          <a:xfrm>
            <a:off x="1703389" y="908051"/>
            <a:ext cx="9048694"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FF0000"/>
                </a:solidFill>
                <a:latin typeface="Arial" panose="020B0604020202020204" pitchFamily="34" charset="0"/>
              </a:rPr>
              <a:t>Druhá skupina – fotoorganotrofní</a:t>
            </a:r>
            <a:r>
              <a:rPr kumimoji="0" lang="cs-CZ" altLang="cs-CZ" sz="2000" b="1" i="0" dirty="0">
                <a:solidFill>
                  <a:srgbClr val="0000FF"/>
                </a:solidFill>
                <a:latin typeface="Arial" panose="020B0604020202020204" pitchFamily="34" charset="0"/>
              </a:rPr>
              <a:t> – pouze bakterie jedné čeledi</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FF0000"/>
                </a:solidFill>
                <a:latin typeface="Arial" panose="020B0604020202020204" pitchFamily="34" charset="0"/>
              </a:rPr>
              <a:t>Třetí skupina – chemolitotrofní</a:t>
            </a:r>
            <a:r>
              <a:rPr kumimoji="0" lang="cs-CZ" altLang="cs-CZ" sz="2000" b="1" i="0" dirty="0">
                <a:solidFill>
                  <a:srgbClr val="0000FF"/>
                </a:solidFill>
                <a:latin typeface="Arial" panose="020B0604020202020204" pitchFamily="34" charset="0"/>
              </a:rPr>
              <a:t> – opět jen některé bakterie:</a:t>
            </a:r>
            <a:endParaRPr kumimoji="0" lang="cs-CZ" altLang="cs-CZ" sz="2000" b="1" i="0" u="sng"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000" b="1" i="0" u="sng" dirty="0">
                <a:solidFill>
                  <a:srgbClr val="0000FF"/>
                </a:solidFill>
                <a:latin typeface="Arial" panose="020B0604020202020204" pitchFamily="34" charset="0"/>
              </a:rPr>
              <a:t>nitrifikační</a:t>
            </a:r>
            <a:r>
              <a:rPr kumimoji="0" lang="cs-CZ" altLang="cs-CZ" sz="2000" b="1" i="0" dirty="0">
                <a:solidFill>
                  <a:srgbClr val="0000FF"/>
                </a:solidFill>
                <a:latin typeface="Arial" panose="020B0604020202020204" pitchFamily="34" charset="0"/>
              </a:rPr>
              <a:t> – oxidace NH</a:t>
            </a:r>
            <a:r>
              <a:rPr kumimoji="0" lang="cs-CZ" altLang="cs-CZ" sz="2000" b="1" i="0" baseline="-25000" dirty="0">
                <a:solidFill>
                  <a:srgbClr val="0000FF"/>
                </a:solidFill>
                <a:latin typeface="Arial" panose="020B0604020202020204" pitchFamily="34" charset="0"/>
              </a:rPr>
              <a:t>3</a:t>
            </a:r>
            <a:r>
              <a:rPr kumimoji="0" lang="cs-CZ" altLang="cs-CZ" sz="2000" b="1" i="0" dirty="0">
                <a:solidFill>
                  <a:srgbClr val="0000FF"/>
                </a:solidFill>
                <a:latin typeface="Arial" panose="020B0604020202020204" pitchFamily="34" charset="0"/>
              </a:rPr>
              <a:t> </a:t>
            </a:r>
            <a:r>
              <a:rPr kumimoji="0" lang="cs-CZ" altLang="cs-CZ" sz="2000" b="1" i="0" dirty="0">
                <a:solidFill>
                  <a:srgbClr val="0000FF"/>
                </a:solidFill>
                <a:latin typeface="Arial" panose="020B0604020202020204" pitchFamily="34" charset="0"/>
                <a:sym typeface="Symbol" panose="05050102010706020507" pitchFamily="18" charset="2"/>
              </a:rPr>
              <a:t></a:t>
            </a:r>
            <a:r>
              <a:rPr kumimoji="0" lang="cs-CZ" altLang="cs-CZ" sz="2000" b="1" i="0" dirty="0">
                <a:solidFill>
                  <a:srgbClr val="0000FF"/>
                </a:solidFill>
                <a:latin typeface="Arial" panose="020B0604020202020204" pitchFamily="34" charset="0"/>
              </a:rPr>
              <a:t>   NO</a:t>
            </a:r>
            <a:r>
              <a:rPr kumimoji="0" lang="cs-CZ" altLang="cs-CZ" sz="2000" b="1" i="0" baseline="-25000" dirty="0">
                <a:solidFill>
                  <a:srgbClr val="0000FF"/>
                </a:solidFill>
                <a:latin typeface="Arial" panose="020B0604020202020204" pitchFamily="34" charset="0"/>
              </a:rPr>
              <a:t>2</a:t>
            </a:r>
            <a:r>
              <a:rPr kumimoji="0" lang="cs-CZ" altLang="cs-CZ" sz="2000" b="1" i="0" baseline="30000" dirty="0">
                <a:solidFill>
                  <a:srgbClr val="0000FF"/>
                </a:solidFill>
                <a:latin typeface="Arial" panose="020B0604020202020204" pitchFamily="34" charset="0"/>
              </a:rPr>
              <a:t>-</a:t>
            </a:r>
            <a:r>
              <a:rPr kumimoji="0" lang="cs-CZ" altLang="cs-CZ" sz="2000" b="1" i="0" dirty="0">
                <a:solidFill>
                  <a:srgbClr val="0000FF"/>
                </a:solidFill>
                <a:latin typeface="Arial" panose="020B0604020202020204" pitchFamily="34" charset="0"/>
              </a:rPr>
              <a:t> </a:t>
            </a:r>
            <a:r>
              <a:rPr kumimoji="0" lang="cs-CZ" altLang="cs-CZ" sz="2000" b="1" i="0" dirty="0">
                <a:solidFill>
                  <a:srgbClr val="0000FF"/>
                </a:solidFill>
                <a:latin typeface="Arial" panose="020B0604020202020204" pitchFamily="34" charset="0"/>
                <a:sym typeface="Symbol" panose="05050102010706020507" pitchFamily="18" charset="2"/>
              </a:rPr>
              <a:t></a:t>
            </a:r>
            <a:r>
              <a:rPr kumimoji="0" lang="cs-CZ" altLang="cs-CZ" sz="2000" b="1" i="0" dirty="0">
                <a:solidFill>
                  <a:srgbClr val="0000FF"/>
                </a:solidFill>
                <a:latin typeface="Arial" panose="020B0604020202020204" pitchFamily="34" charset="0"/>
              </a:rPr>
              <a:t> NO</a:t>
            </a:r>
            <a:r>
              <a:rPr kumimoji="0" lang="cs-CZ" altLang="cs-CZ" sz="2000" b="1" i="0" baseline="-25000" dirty="0">
                <a:solidFill>
                  <a:srgbClr val="0000FF"/>
                </a:solidFill>
                <a:latin typeface="Arial" panose="020B0604020202020204" pitchFamily="34" charset="0"/>
              </a:rPr>
              <a:t>3</a:t>
            </a:r>
            <a:r>
              <a:rPr kumimoji="0" lang="cs-CZ" altLang="cs-CZ" sz="2000" b="1" i="0" baseline="30000" dirty="0">
                <a:solidFill>
                  <a:srgbClr val="0000FF"/>
                </a:solidFill>
                <a:latin typeface="Arial" panose="020B0604020202020204" pitchFamily="34" charset="0"/>
              </a:rPr>
              <a:t>-</a:t>
            </a:r>
            <a:r>
              <a:rPr kumimoji="0" lang="cs-CZ" altLang="cs-CZ" sz="2000" b="1" i="0" dirty="0">
                <a:solidFill>
                  <a:srgbClr val="0000FF"/>
                </a:solidFill>
                <a:latin typeface="Arial" panose="020B0604020202020204" pitchFamily="34" charset="0"/>
              </a:rPr>
              <a:t>  </a:t>
            </a:r>
          </a:p>
          <a:p>
            <a:pPr eaLnBrk="1" hangingPunct="1">
              <a:buSzPct val="75000"/>
              <a:buFont typeface="Wingdings" panose="05000000000000000000" pitchFamily="2" charset="2"/>
              <a:buChar char="Ä"/>
            </a:pPr>
            <a:r>
              <a:rPr kumimoji="0" lang="cs-CZ" altLang="cs-CZ" sz="2000" b="1" i="0" u="sng" dirty="0">
                <a:solidFill>
                  <a:srgbClr val="0000FF"/>
                </a:solidFill>
                <a:latin typeface="Arial" panose="020B0604020202020204" pitchFamily="34" charset="0"/>
              </a:rPr>
              <a:t>sirné</a:t>
            </a:r>
            <a:r>
              <a:rPr kumimoji="0" lang="cs-CZ" altLang="cs-CZ" sz="2000" b="1" i="0" dirty="0">
                <a:solidFill>
                  <a:srgbClr val="0000FF"/>
                </a:solidFill>
                <a:latin typeface="Arial" panose="020B0604020202020204" pitchFamily="34" charset="0"/>
              </a:rPr>
              <a:t> – oxidace S</a:t>
            </a:r>
            <a:r>
              <a:rPr kumimoji="0" lang="cs-CZ" altLang="cs-CZ" sz="2000" b="1" i="0" baseline="30000" dirty="0">
                <a:solidFill>
                  <a:srgbClr val="0000FF"/>
                </a:solidFill>
                <a:latin typeface="Arial" panose="020B0604020202020204" pitchFamily="34" charset="0"/>
              </a:rPr>
              <a:t>0</a:t>
            </a:r>
            <a:r>
              <a:rPr kumimoji="0" lang="cs-CZ" altLang="cs-CZ" sz="2000" b="1" i="0" dirty="0">
                <a:solidFill>
                  <a:srgbClr val="0000FF"/>
                </a:solidFill>
                <a:latin typeface="Arial" panose="020B0604020202020204" pitchFamily="34" charset="0"/>
              </a:rPr>
              <a:t> a jejich sloučenin</a:t>
            </a:r>
          </a:p>
          <a:p>
            <a:pPr eaLnBrk="1" hangingPunct="1">
              <a:buSzPct val="75000"/>
              <a:buFont typeface="Wingdings" panose="05000000000000000000" pitchFamily="2" charset="2"/>
              <a:buChar char="Ä"/>
            </a:pPr>
            <a:r>
              <a:rPr kumimoji="0" lang="cs-CZ" altLang="cs-CZ" sz="2000" b="1" i="0" u="sng" dirty="0">
                <a:solidFill>
                  <a:srgbClr val="0000FF"/>
                </a:solidFill>
                <a:latin typeface="Arial" panose="020B0604020202020204" pitchFamily="34" charset="0"/>
              </a:rPr>
              <a:t>železité </a:t>
            </a:r>
            <a:r>
              <a:rPr kumimoji="0" lang="cs-CZ" altLang="cs-CZ" sz="2000" b="1" i="0" dirty="0">
                <a:solidFill>
                  <a:srgbClr val="0000FF"/>
                </a:solidFill>
                <a:latin typeface="Arial" panose="020B0604020202020204" pitchFamily="34" charset="0"/>
              </a:rPr>
              <a:t>– oxidace Fe</a:t>
            </a:r>
            <a:r>
              <a:rPr kumimoji="0" lang="cs-CZ" altLang="cs-CZ" sz="2000" b="1" i="0" baseline="30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na Fe</a:t>
            </a:r>
            <a:r>
              <a:rPr kumimoji="0" lang="cs-CZ" altLang="cs-CZ" sz="2000" b="1" i="0" baseline="30000" dirty="0">
                <a:solidFill>
                  <a:srgbClr val="0000FF"/>
                </a:solidFill>
                <a:latin typeface="Arial" panose="020B0604020202020204" pitchFamily="34" charset="0"/>
              </a:rPr>
              <a:t>3+</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FF0000"/>
                </a:solidFill>
                <a:latin typeface="Arial" panose="020B0604020202020204" pitchFamily="34" charset="0"/>
              </a:rPr>
              <a:t>Čtvrtá skupina – organismy heterotrofní</a:t>
            </a:r>
            <a:r>
              <a:rPr kumimoji="0" lang="cs-CZ" altLang="cs-CZ" sz="2000" b="1" i="0" dirty="0">
                <a:solidFill>
                  <a:srgbClr val="0000FF"/>
                </a:solidFill>
                <a:latin typeface="Arial" panose="020B0604020202020204" pitchFamily="34" charset="0"/>
              </a:rPr>
              <a:t> – všichni živočichové a většina protistů</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0000FF"/>
                </a:solidFill>
                <a:latin typeface="Arial" panose="020B0604020202020204" pitchFamily="34" charset="0"/>
              </a:rPr>
              <a:t>Většina organismů potřebuje vzdušný kyslík.</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0000FF"/>
                </a:solidFill>
                <a:latin typeface="Arial" panose="020B0604020202020204" pitchFamily="34" charset="0"/>
              </a:rPr>
              <a:t>Mezi bakteriemi existují i další metabolické typy (konečným akceptor e – oxidace jiné látky:</a:t>
            </a:r>
          </a:p>
          <a:p>
            <a:pPr eaLnBrk="1" hangingPunct="1">
              <a:buSzPct val="75000"/>
              <a:buFont typeface="Wingdings" panose="05000000000000000000" pitchFamily="2" charset="2"/>
              <a:buChar char="Ä"/>
            </a:pPr>
            <a:r>
              <a:rPr kumimoji="0" lang="cs-CZ" altLang="cs-CZ" sz="2000" b="1" i="0" dirty="0">
                <a:solidFill>
                  <a:srgbClr val="0000FF"/>
                </a:solidFill>
                <a:latin typeface="Arial" panose="020B0604020202020204" pitchFamily="34" charset="0"/>
              </a:rPr>
              <a:t>SO</a:t>
            </a:r>
            <a:r>
              <a:rPr kumimoji="0" lang="cs-CZ" altLang="cs-CZ" sz="2000" b="1" i="0" baseline="-25000" dirty="0">
                <a:solidFill>
                  <a:srgbClr val="0000FF"/>
                </a:solidFill>
                <a:latin typeface="Arial" panose="020B0604020202020204" pitchFamily="34" charset="0"/>
              </a:rPr>
              <a:t>4</a:t>
            </a:r>
            <a:r>
              <a:rPr kumimoji="0" lang="cs-CZ" altLang="cs-CZ" sz="2000" b="1" i="0" baseline="30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 redukce na H</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S</a:t>
            </a:r>
          </a:p>
          <a:p>
            <a:pPr eaLnBrk="1" hangingPunct="1">
              <a:buSzPct val="75000"/>
              <a:buFont typeface="Wingdings" panose="05000000000000000000" pitchFamily="2" charset="2"/>
              <a:buChar char="Ä"/>
            </a:pPr>
            <a:r>
              <a:rPr kumimoji="0" lang="cs-CZ" altLang="cs-CZ" sz="2000" b="1" i="0" dirty="0">
                <a:solidFill>
                  <a:srgbClr val="0000FF"/>
                </a:solidFill>
                <a:latin typeface="Arial" panose="020B0604020202020204" pitchFamily="34" charset="0"/>
              </a:rPr>
              <a:t>NO</a:t>
            </a:r>
            <a:r>
              <a:rPr kumimoji="0" lang="cs-CZ" altLang="cs-CZ" sz="2000" b="1" i="0" baseline="-25000" dirty="0">
                <a:solidFill>
                  <a:srgbClr val="0000FF"/>
                </a:solidFill>
                <a:latin typeface="Arial" panose="020B0604020202020204" pitchFamily="34" charset="0"/>
              </a:rPr>
              <a:t>3</a:t>
            </a:r>
            <a:r>
              <a:rPr kumimoji="0" lang="cs-CZ" altLang="cs-CZ" sz="2000" b="1" i="0" baseline="30000" dirty="0">
                <a:solidFill>
                  <a:srgbClr val="0000FF"/>
                </a:solidFill>
                <a:latin typeface="Arial" panose="020B0604020202020204" pitchFamily="34" charset="0"/>
              </a:rPr>
              <a:t>-</a:t>
            </a:r>
            <a:r>
              <a:rPr kumimoji="0" lang="cs-CZ" altLang="cs-CZ" sz="2000" b="1" i="0" dirty="0">
                <a:solidFill>
                  <a:srgbClr val="0000FF"/>
                </a:solidFill>
                <a:latin typeface="Arial" panose="020B0604020202020204" pitchFamily="34" charset="0"/>
              </a:rPr>
              <a:t> - denitrifikace na N</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N</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O</a:t>
            </a:r>
          </a:p>
          <a:p>
            <a:pPr eaLnBrk="1" hangingPunct="1">
              <a:buSzPct val="75000"/>
              <a:buFont typeface="Wingdings" panose="05000000000000000000" pitchFamily="2" charset="2"/>
              <a:buChar char="Ä"/>
            </a:pPr>
            <a:r>
              <a:rPr kumimoji="0" lang="cs-CZ" altLang="cs-CZ" sz="2000" b="1" i="0" dirty="0">
                <a:solidFill>
                  <a:srgbClr val="0000FF"/>
                </a:solidFill>
                <a:latin typeface="Arial" panose="020B0604020202020204" pitchFamily="34" charset="0"/>
              </a:rPr>
              <a:t>CO</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 redukce na CH</a:t>
            </a:r>
            <a:r>
              <a:rPr kumimoji="0" lang="cs-CZ" altLang="cs-CZ" sz="2000" b="1" i="0" baseline="-25000" dirty="0">
                <a:solidFill>
                  <a:srgbClr val="0000FF"/>
                </a:solidFill>
                <a:latin typeface="Arial" panose="020B0604020202020204" pitchFamily="34" charset="0"/>
              </a:rPr>
              <a:t>4</a:t>
            </a:r>
            <a:endParaRPr kumimoji="0" lang="cs-CZ" altLang="cs-CZ" sz="2000" b="1" i="0" dirty="0">
              <a:solidFill>
                <a:srgbClr val="0000FF"/>
              </a:solidFill>
              <a:latin typeface="Arial" panose="020B0604020202020204" pitchFamily="34" charset="0"/>
            </a:endParaRPr>
          </a:p>
        </p:txBody>
      </p:sp>
      <p:sp>
        <p:nvSpPr>
          <p:cNvPr id="104451" name="Text Box 3">
            <a:extLst>
              <a:ext uri="{FF2B5EF4-FFF2-40B4-BE49-F238E27FC236}">
                <a16:creationId xmlns:a16="http://schemas.microsoft.com/office/drawing/2014/main" id="{70EC5DBA-0F19-47C7-A319-A6C68CF18FBB}"/>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metabolismus</a:t>
            </a:r>
          </a:p>
        </p:txBody>
      </p:sp>
    </p:spTree>
    <p:extLst>
      <p:ext uri="{BB962C8B-B14F-4D97-AF65-F5344CB8AC3E}">
        <p14:creationId xmlns:p14="http://schemas.microsoft.com/office/powerpoint/2010/main" val="429348337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0AB52F7E-F530-4749-B101-C5A3DA1AF63D}"/>
              </a:ext>
            </a:extLst>
          </p:cNvPr>
          <p:cNvSpPr txBox="1">
            <a:spLocks noChangeArrowheads="1"/>
          </p:cNvSpPr>
          <p:nvPr/>
        </p:nvSpPr>
        <p:spPr bwMode="auto">
          <a:xfrm>
            <a:off x="1703389" y="981076"/>
            <a:ext cx="8785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FF0000"/>
                </a:solidFill>
                <a:latin typeface="Arial" panose="020B0604020202020204" pitchFamily="34" charset="0"/>
              </a:rPr>
              <a:t>Společný znak metabolismu heterotrofů – látkovým i energetickým zdrojem jsou organické látky z vnějšího prostředí</a:t>
            </a:r>
          </a:p>
        </p:txBody>
      </p:sp>
      <p:sp>
        <p:nvSpPr>
          <p:cNvPr id="106499" name="Text Box 3">
            <a:extLst>
              <a:ext uri="{FF2B5EF4-FFF2-40B4-BE49-F238E27FC236}">
                <a16:creationId xmlns:a16="http://schemas.microsoft.com/office/drawing/2014/main" id="{D8FFABEC-5261-4D60-B06E-95150C6C1C01}"/>
              </a:ext>
            </a:extLst>
          </p:cNvPr>
          <p:cNvSpPr txBox="1">
            <a:spLocks noChangeArrowheads="1"/>
          </p:cNvSpPr>
          <p:nvPr/>
        </p:nvSpPr>
        <p:spPr bwMode="auto">
          <a:xfrm>
            <a:off x="2135188" y="2205039"/>
            <a:ext cx="3168650" cy="936625"/>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800" b="1" i="0" dirty="0">
                <a:solidFill>
                  <a:srgbClr val="FF0000"/>
                </a:solidFill>
                <a:latin typeface="Arial" panose="020B0604020202020204" pitchFamily="34" charset="0"/>
              </a:rPr>
              <a:t>Konzumenti – </a:t>
            </a:r>
            <a:r>
              <a:rPr kumimoji="0" lang="cs-CZ" altLang="cs-CZ" sz="1800" b="1" i="0" dirty="0">
                <a:solidFill>
                  <a:srgbClr val="000000"/>
                </a:solidFill>
                <a:latin typeface="Arial" panose="020B0604020202020204" pitchFamily="34" charset="0"/>
              </a:rPr>
              <a:t>konzumují živou biomasu (býložravci, masožravci)</a:t>
            </a:r>
            <a:endParaRPr kumimoji="0" lang="cs-CZ" altLang="cs-CZ" sz="1800" i="0" dirty="0">
              <a:latin typeface="Arial" panose="020B0604020202020204" pitchFamily="34" charset="0"/>
            </a:endParaRPr>
          </a:p>
        </p:txBody>
      </p:sp>
      <p:sp>
        <p:nvSpPr>
          <p:cNvPr id="106500" name="Text Box 4">
            <a:extLst>
              <a:ext uri="{FF2B5EF4-FFF2-40B4-BE49-F238E27FC236}">
                <a16:creationId xmlns:a16="http://schemas.microsoft.com/office/drawing/2014/main" id="{8EB5AF16-CA28-4FE0-AB89-5A77A6229627}"/>
              </a:ext>
            </a:extLst>
          </p:cNvPr>
          <p:cNvSpPr txBox="1">
            <a:spLocks noChangeArrowheads="1"/>
          </p:cNvSpPr>
          <p:nvPr/>
        </p:nvSpPr>
        <p:spPr bwMode="auto">
          <a:xfrm>
            <a:off x="5519739" y="2205039"/>
            <a:ext cx="4664075" cy="1223961"/>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800" b="1" i="0" dirty="0">
                <a:solidFill>
                  <a:srgbClr val="FF0000"/>
                </a:solidFill>
                <a:latin typeface="Arial" panose="020B0604020202020204" pitchFamily="34" charset="0"/>
              </a:rPr>
              <a:t>Reducenti (destruenti, rozkladači) – </a:t>
            </a:r>
          </a:p>
          <a:p>
            <a:pPr algn="ctr" eaLnBrk="1" hangingPunct="1"/>
            <a:r>
              <a:rPr kumimoji="0" lang="cs-CZ" altLang="cs-CZ" sz="1800" b="1" i="0" dirty="0">
                <a:solidFill>
                  <a:srgbClr val="000000"/>
                </a:solidFill>
                <a:latin typeface="Arial" panose="020B0604020202020204" pitchFamily="34" charset="0"/>
              </a:rPr>
              <a:t>konzumují biomasu mrtvou – heterotrofové z říše protistů – bakterie a houby</a:t>
            </a:r>
            <a:endParaRPr kumimoji="0" lang="cs-CZ" altLang="cs-CZ" sz="1800" i="0" dirty="0">
              <a:latin typeface="Arial" panose="020B0604020202020204" pitchFamily="34" charset="0"/>
            </a:endParaRPr>
          </a:p>
        </p:txBody>
      </p:sp>
      <p:sp>
        <p:nvSpPr>
          <p:cNvPr id="106501" name="Line 5">
            <a:extLst>
              <a:ext uri="{FF2B5EF4-FFF2-40B4-BE49-F238E27FC236}">
                <a16:creationId xmlns:a16="http://schemas.microsoft.com/office/drawing/2014/main" id="{3B37538E-22D5-4393-A63D-C1AAAFD5205E}"/>
              </a:ext>
            </a:extLst>
          </p:cNvPr>
          <p:cNvSpPr>
            <a:spLocks noChangeShapeType="1"/>
          </p:cNvSpPr>
          <p:nvPr/>
        </p:nvSpPr>
        <p:spPr bwMode="auto">
          <a:xfrm flipH="1">
            <a:off x="3648076" y="1628776"/>
            <a:ext cx="1800225" cy="504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6502" name="Line 6">
            <a:extLst>
              <a:ext uri="{FF2B5EF4-FFF2-40B4-BE49-F238E27FC236}">
                <a16:creationId xmlns:a16="http://schemas.microsoft.com/office/drawing/2014/main" id="{9669A1A8-19AC-4472-AD12-5F251C4CD982}"/>
              </a:ext>
            </a:extLst>
          </p:cNvPr>
          <p:cNvSpPr>
            <a:spLocks noChangeShapeType="1"/>
          </p:cNvSpPr>
          <p:nvPr/>
        </p:nvSpPr>
        <p:spPr bwMode="auto">
          <a:xfrm>
            <a:off x="5519739" y="1628776"/>
            <a:ext cx="2447925" cy="504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6503" name="Text Box 7">
            <a:extLst>
              <a:ext uri="{FF2B5EF4-FFF2-40B4-BE49-F238E27FC236}">
                <a16:creationId xmlns:a16="http://schemas.microsoft.com/office/drawing/2014/main" id="{5F75D876-6C49-4158-BF2F-25A4CF217A63}"/>
              </a:ext>
            </a:extLst>
          </p:cNvPr>
          <p:cNvSpPr txBox="1">
            <a:spLocks noChangeArrowheads="1"/>
          </p:cNvSpPr>
          <p:nvPr/>
        </p:nvSpPr>
        <p:spPr bwMode="auto">
          <a:xfrm>
            <a:off x="1774825" y="3213101"/>
            <a:ext cx="87137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u="sng" dirty="0">
                <a:solidFill>
                  <a:srgbClr val="FF0000"/>
                </a:solidFill>
                <a:latin typeface="Arial" panose="020B0604020202020204" pitchFamily="34" charset="0"/>
              </a:rPr>
              <a:t>Zvláštní metabolické typy:</a:t>
            </a:r>
          </a:p>
          <a:p>
            <a:pPr eaLnBrk="1" hangingPunct="1"/>
            <a:endParaRPr kumimoji="0" lang="cs-CZ" altLang="cs-CZ" sz="2000" b="1" i="0" dirty="0">
              <a:solidFill>
                <a:srgbClr val="FF0000"/>
              </a:solidFill>
              <a:latin typeface="Arial" panose="020B0604020202020204" pitchFamily="34" charset="0"/>
            </a:endParaRPr>
          </a:p>
          <a:p>
            <a:pPr eaLnBrk="1" hangingPunct="1"/>
            <a:r>
              <a:rPr kumimoji="0" lang="cs-CZ" altLang="cs-CZ" sz="2000" b="1" i="0" dirty="0">
                <a:solidFill>
                  <a:srgbClr val="FF0000"/>
                </a:solidFill>
                <a:latin typeface="Arial" panose="020B0604020202020204" pitchFamily="34" charset="0"/>
              </a:rPr>
              <a:t>Bakterie a sinice vážící N:</a:t>
            </a:r>
            <a:r>
              <a:rPr kumimoji="0" lang="cs-CZ" altLang="cs-CZ" sz="2000" b="1" i="0" dirty="0">
                <a:solidFill>
                  <a:srgbClr val="0000FF"/>
                </a:solidFill>
                <a:latin typeface="Arial" panose="020B0604020202020204" pitchFamily="34" charset="0"/>
              </a:rPr>
              <a:t> pomoci enzymu nitrogenázy dokáží rozbít neobyčejně pevnou vazbu molekulárního dusíku a vázat jej do organických nebo anorganických molekul</a:t>
            </a:r>
          </a:p>
          <a:p>
            <a:pPr eaLnBrk="1" hangingPunct="1"/>
            <a:r>
              <a:rPr kumimoji="0" lang="cs-CZ" altLang="cs-CZ" sz="2000" b="1" i="0" dirty="0">
                <a:solidFill>
                  <a:srgbClr val="FF0000"/>
                </a:solidFill>
                <a:latin typeface="Arial" panose="020B0604020202020204" pitchFamily="34" charset="0"/>
              </a:rPr>
              <a:t>Bakterie schopné rozložit pevné, stabilní organické látky:</a:t>
            </a:r>
            <a:r>
              <a:rPr kumimoji="0" lang="cs-CZ" altLang="cs-CZ" sz="2000" b="1" i="0" dirty="0">
                <a:solidFill>
                  <a:srgbClr val="0000FF"/>
                </a:solidFill>
                <a:latin typeface="Arial" panose="020B0604020202020204" pitchFamily="34" charset="0"/>
              </a:rPr>
              <a:t> CH</a:t>
            </a:r>
            <a:r>
              <a:rPr kumimoji="0" lang="cs-CZ" altLang="cs-CZ" sz="2000" b="1" i="0" baseline="-25000" dirty="0">
                <a:solidFill>
                  <a:srgbClr val="0000FF"/>
                </a:solidFill>
                <a:latin typeface="Arial" panose="020B0604020202020204" pitchFamily="34" charset="0"/>
              </a:rPr>
              <a:t>4</a:t>
            </a:r>
            <a:r>
              <a:rPr kumimoji="0" lang="cs-CZ" altLang="cs-CZ" sz="2000" b="1" i="0" dirty="0">
                <a:solidFill>
                  <a:srgbClr val="0000FF"/>
                </a:solidFill>
                <a:latin typeface="Arial" panose="020B0604020202020204" pitchFamily="34" charset="0"/>
              </a:rPr>
              <a:t>, nasycené uhlovodíky, benzen..</a:t>
            </a:r>
          </a:p>
          <a:p>
            <a:pPr eaLnBrk="1" hangingPunct="1"/>
            <a:r>
              <a:rPr kumimoji="0" lang="cs-CZ" altLang="cs-CZ" sz="2000" b="1" i="0" dirty="0">
                <a:solidFill>
                  <a:srgbClr val="FF0000"/>
                </a:solidFill>
                <a:latin typeface="Arial" panose="020B0604020202020204" pitchFamily="34" charset="0"/>
              </a:rPr>
              <a:t>Organismy žijící v extrémních podmínkách:</a:t>
            </a:r>
            <a:r>
              <a:rPr kumimoji="0" lang="cs-CZ" altLang="cs-CZ" sz="2000" b="1" i="0" dirty="0">
                <a:solidFill>
                  <a:srgbClr val="0000FF"/>
                </a:solidFill>
                <a:latin typeface="Arial" panose="020B0604020202020204" pitchFamily="34" charset="0"/>
              </a:rPr>
              <a:t> horké prameny, Sahara, nasycený roztok NaCl, nízké pH..</a:t>
            </a:r>
          </a:p>
        </p:txBody>
      </p:sp>
      <p:sp>
        <p:nvSpPr>
          <p:cNvPr id="106504" name="Text Box 8">
            <a:extLst>
              <a:ext uri="{FF2B5EF4-FFF2-40B4-BE49-F238E27FC236}">
                <a16:creationId xmlns:a16="http://schemas.microsoft.com/office/drawing/2014/main" id="{AE3CD022-C3A3-406B-9D15-05BA767C1D6E}"/>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metabolismus</a:t>
            </a:r>
          </a:p>
        </p:txBody>
      </p:sp>
    </p:spTree>
    <p:extLst>
      <p:ext uri="{BB962C8B-B14F-4D97-AF65-F5344CB8AC3E}">
        <p14:creationId xmlns:p14="http://schemas.microsoft.com/office/powerpoint/2010/main" val="41485033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a:extLst>
              <a:ext uri="{FF2B5EF4-FFF2-40B4-BE49-F238E27FC236}">
                <a16:creationId xmlns:a16="http://schemas.microsoft.com/office/drawing/2014/main" id="{36F9405C-EED5-4777-9CE1-4B8066805FED}"/>
              </a:ext>
            </a:extLst>
          </p:cNvPr>
          <p:cNvSpPr txBox="1">
            <a:spLocks noChangeArrowheads="1"/>
          </p:cNvSpPr>
          <p:nvPr/>
        </p:nvSpPr>
        <p:spPr bwMode="auto">
          <a:xfrm>
            <a:off x="1847850" y="260350"/>
            <a:ext cx="849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800" b="1" i="0" dirty="0">
                <a:solidFill>
                  <a:srgbClr val="0000DC"/>
                </a:solidFill>
                <a:latin typeface="Arial" panose="020B0604020202020204" pitchFamily="34" charset="0"/>
              </a:rPr>
              <a:t>Ekosystém = producenti + konzumenti + destruenti</a:t>
            </a:r>
          </a:p>
        </p:txBody>
      </p:sp>
      <p:sp>
        <p:nvSpPr>
          <p:cNvPr id="108547" name="Text Box 3">
            <a:extLst>
              <a:ext uri="{FF2B5EF4-FFF2-40B4-BE49-F238E27FC236}">
                <a16:creationId xmlns:a16="http://schemas.microsoft.com/office/drawing/2014/main" id="{231CD0B3-A63E-4FBD-9746-2F6D46665F3C}"/>
              </a:ext>
            </a:extLst>
          </p:cNvPr>
          <p:cNvSpPr txBox="1">
            <a:spLocks noChangeArrowheads="1"/>
          </p:cNvSpPr>
          <p:nvPr/>
        </p:nvSpPr>
        <p:spPr bwMode="auto">
          <a:xfrm>
            <a:off x="1774826" y="1341438"/>
            <a:ext cx="2879725" cy="49196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FF0000"/>
                </a:solidFill>
                <a:latin typeface="Arial" panose="020B0604020202020204" pitchFamily="34" charset="0"/>
              </a:rPr>
              <a:t>Zdroj E</a:t>
            </a:r>
            <a:r>
              <a:rPr kumimoji="0" lang="cs-CZ" altLang="cs-CZ" sz="1600" b="1" i="0" dirty="0">
                <a:solidFill>
                  <a:srgbClr val="000000"/>
                </a:solidFill>
                <a:latin typeface="Arial" panose="020B0604020202020204" pitchFamily="34" charset="0"/>
              </a:rPr>
              <a:t> </a:t>
            </a:r>
            <a:r>
              <a:rPr kumimoji="0" lang="cs-CZ" altLang="cs-CZ" sz="1600" b="1" i="0" dirty="0">
                <a:solidFill>
                  <a:srgbClr val="0000FF"/>
                </a:solidFill>
                <a:latin typeface="Arial" panose="020B0604020202020204" pitchFamily="34" charset="0"/>
              </a:rPr>
              <a:t>– sluneční záření </a:t>
            </a:r>
          </a:p>
          <a:p>
            <a:pPr eaLnBrk="1" hangingPunct="1"/>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rPr>
              <a:t>1-5 % dopadajícího slunečního záření využívají k asimilaci</a:t>
            </a:r>
          </a:p>
          <a:p>
            <a:pPr eaLnBrk="1" hangingPunct="1"/>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rPr>
              <a:t>Polovina asimilované energie se ztrácí při dýchání a polovina (0,5 – 3 % dopadající E) je využito ke tvorbě biomasy</a:t>
            </a:r>
          </a:p>
          <a:p>
            <a:pPr eaLnBrk="1" hangingPunct="1"/>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FF0000"/>
                </a:solidFill>
                <a:latin typeface="Arial" panose="020B0604020202020204" pitchFamily="34" charset="0"/>
              </a:rPr>
              <a:t>Zbytek sluneční E</a:t>
            </a:r>
            <a:r>
              <a:rPr kumimoji="0" lang="cs-CZ" altLang="cs-CZ" sz="1600" b="1" i="0" dirty="0">
                <a:solidFill>
                  <a:srgbClr val="000000"/>
                </a:solidFill>
                <a:latin typeface="Arial" panose="020B0604020202020204" pitchFamily="34" charset="0"/>
              </a:rPr>
              <a:t> </a:t>
            </a:r>
          </a:p>
          <a:p>
            <a:pPr eaLnBrk="1" hangingPunct="1"/>
            <a:r>
              <a:rPr kumimoji="0" lang="cs-CZ" altLang="cs-CZ" sz="1600" b="1" i="0" dirty="0">
                <a:solidFill>
                  <a:srgbClr val="0000FF"/>
                </a:solidFill>
                <a:latin typeface="Arial" panose="020B0604020202020204" pitchFamily="34" charset="0"/>
              </a:rPr>
              <a:t>-  odraz (10-25 %)</a:t>
            </a:r>
          </a:p>
          <a:p>
            <a:pPr eaLnBrk="1" hangingPunct="1"/>
            <a:r>
              <a:rPr kumimoji="0" lang="cs-CZ" altLang="cs-CZ" sz="1600" b="1" i="0" dirty="0">
                <a:solidFill>
                  <a:srgbClr val="0000FF"/>
                </a:solidFill>
                <a:latin typeface="Arial" panose="020B0604020202020204" pitchFamily="34" charset="0"/>
              </a:rPr>
              <a:t>-  absorpce rostlinami – přeměna na tepelnou E – spotřeba jako výparné teplo vody – přebytek (80 %) vyzářen ve formě tepelného záření</a:t>
            </a:r>
          </a:p>
        </p:txBody>
      </p:sp>
      <p:sp>
        <p:nvSpPr>
          <p:cNvPr id="108548" name="Text Box 4">
            <a:extLst>
              <a:ext uri="{FF2B5EF4-FFF2-40B4-BE49-F238E27FC236}">
                <a16:creationId xmlns:a16="http://schemas.microsoft.com/office/drawing/2014/main" id="{8D41918F-3A29-48A4-A5FF-F15DA17652B4}"/>
              </a:ext>
            </a:extLst>
          </p:cNvPr>
          <p:cNvSpPr txBox="1">
            <a:spLocks noChangeArrowheads="1"/>
          </p:cNvSpPr>
          <p:nvPr/>
        </p:nvSpPr>
        <p:spPr bwMode="auto">
          <a:xfrm>
            <a:off x="4943475" y="1341438"/>
            <a:ext cx="2592388" cy="14398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FF0000"/>
                </a:solidFill>
                <a:latin typeface="Arial" panose="020B0604020202020204" pitchFamily="34" charset="0"/>
              </a:rPr>
              <a:t>Živí se těly producentů:</a:t>
            </a:r>
          </a:p>
          <a:p>
            <a:pPr eaLnBrk="1" hangingPunct="1"/>
            <a:endParaRPr kumimoji="0" lang="cs-CZ" altLang="cs-CZ" sz="1600" b="1" i="0" dirty="0">
              <a:solidFill>
                <a:srgbClr val="FF0000"/>
              </a:solidFill>
              <a:latin typeface="Arial" panose="020B0604020202020204" pitchFamily="34" charset="0"/>
            </a:endParaRPr>
          </a:p>
          <a:p>
            <a:pPr lvl="1" eaLnBrk="1" hangingPunct="1">
              <a:buFontTx/>
              <a:buChar char="-"/>
            </a:pPr>
            <a:r>
              <a:rPr kumimoji="0" lang="cs-CZ" altLang="cs-CZ" sz="1600" b="1" i="0" dirty="0">
                <a:solidFill>
                  <a:srgbClr val="0000FF"/>
                </a:solidFill>
                <a:latin typeface="Arial" panose="020B0604020202020204" pitchFamily="34" charset="0"/>
              </a:rPr>
              <a:t> primární (býložravci)</a:t>
            </a:r>
          </a:p>
          <a:p>
            <a:pPr lvl="1" eaLnBrk="1" hangingPunct="1">
              <a:buFontTx/>
              <a:buChar char="-"/>
            </a:pPr>
            <a:r>
              <a:rPr kumimoji="0" lang="cs-CZ" altLang="cs-CZ" sz="1600" b="1" i="0" dirty="0">
                <a:solidFill>
                  <a:srgbClr val="0000FF"/>
                </a:solidFill>
                <a:latin typeface="Arial" panose="020B0604020202020204" pitchFamily="34" charset="0"/>
              </a:rPr>
              <a:t> sekundární</a:t>
            </a:r>
          </a:p>
          <a:p>
            <a:pPr lvl="1" eaLnBrk="1" hangingPunct="1">
              <a:buFontTx/>
              <a:buChar char="-"/>
            </a:pPr>
            <a:r>
              <a:rPr kumimoji="0" lang="cs-CZ" altLang="cs-CZ" sz="1600" b="1" i="0" dirty="0">
                <a:solidFill>
                  <a:srgbClr val="0000FF"/>
                </a:solidFill>
                <a:latin typeface="Arial" panose="020B0604020202020204" pitchFamily="34" charset="0"/>
              </a:rPr>
              <a:t> terciární</a:t>
            </a:r>
          </a:p>
        </p:txBody>
      </p:sp>
      <p:sp>
        <p:nvSpPr>
          <p:cNvPr id="108549" name="Text Box 5">
            <a:extLst>
              <a:ext uri="{FF2B5EF4-FFF2-40B4-BE49-F238E27FC236}">
                <a16:creationId xmlns:a16="http://schemas.microsoft.com/office/drawing/2014/main" id="{1A04B25B-E136-4F56-9E25-978C4967687E}"/>
              </a:ext>
            </a:extLst>
          </p:cNvPr>
          <p:cNvSpPr txBox="1">
            <a:spLocks noChangeArrowheads="1"/>
          </p:cNvSpPr>
          <p:nvPr/>
        </p:nvSpPr>
        <p:spPr bwMode="auto">
          <a:xfrm>
            <a:off x="7824789" y="1341439"/>
            <a:ext cx="2676525" cy="2588010"/>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FF0000"/>
                </a:solidFill>
                <a:latin typeface="Arial" panose="020B0604020202020204" pitchFamily="34" charset="0"/>
              </a:rPr>
              <a:t>Žijí z těl a odpadů jiných organismů</a:t>
            </a:r>
            <a:r>
              <a:rPr kumimoji="0" lang="cs-CZ" altLang="cs-CZ" sz="1600" b="1" i="0" dirty="0">
                <a:solidFill>
                  <a:schemeClr val="bg2"/>
                </a:solidFill>
                <a:latin typeface="Arial" panose="020B0604020202020204" pitchFamily="34" charset="0"/>
              </a:rPr>
              <a:t> </a:t>
            </a:r>
            <a:r>
              <a:rPr kumimoji="0" lang="cs-CZ" altLang="cs-CZ" sz="1600" b="1" i="0" dirty="0">
                <a:solidFill>
                  <a:srgbClr val="FF0000"/>
                </a:solidFill>
                <a:latin typeface="Arial" panose="020B0604020202020204" pitchFamily="34" charset="0"/>
              </a:rPr>
              <a:t>(zbytky, odumřelé organismy)</a:t>
            </a:r>
          </a:p>
          <a:p>
            <a:pPr eaLnBrk="1" hangingPunct="1"/>
            <a:endParaRPr kumimoji="0" lang="cs-CZ" altLang="cs-CZ" sz="1600" b="1" i="0" dirty="0">
              <a:solidFill>
                <a:srgbClr val="FF0000"/>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rPr>
              <a:t>Výsledek činnosti destruentů – nic se neakumuluje, vše je znovu využito a znovu zapojeno do koloběhu látek</a:t>
            </a:r>
          </a:p>
        </p:txBody>
      </p:sp>
      <p:sp>
        <p:nvSpPr>
          <p:cNvPr id="108550" name="Line 6">
            <a:extLst>
              <a:ext uri="{FF2B5EF4-FFF2-40B4-BE49-F238E27FC236}">
                <a16:creationId xmlns:a16="http://schemas.microsoft.com/office/drawing/2014/main" id="{4EE72EA2-0DDD-45E1-9B17-ECB23463D4F7}"/>
              </a:ext>
            </a:extLst>
          </p:cNvPr>
          <p:cNvSpPr>
            <a:spLocks noChangeShapeType="1"/>
          </p:cNvSpPr>
          <p:nvPr/>
        </p:nvSpPr>
        <p:spPr bwMode="auto">
          <a:xfrm flipH="1">
            <a:off x="3216275" y="717549"/>
            <a:ext cx="1727199" cy="5508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8551" name="Line 7">
            <a:extLst>
              <a:ext uri="{FF2B5EF4-FFF2-40B4-BE49-F238E27FC236}">
                <a16:creationId xmlns:a16="http://schemas.microsoft.com/office/drawing/2014/main" id="{22E30913-009F-4C7D-9BF3-9392BD279AF2}"/>
              </a:ext>
            </a:extLst>
          </p:cNvPr>
          <p:cNvSpPr>
            <a:spLocks noChangeShapeType="1"/>
          </p:cNvSpPr>
          <p:nvPr/>
        </p:nvSpPr>
        <p:spPr bwMode="auto">
          <a:xfrm flipH="1">
            <a:off x="6096000" y="1135063"/>
            <a:ext cx="179388" cy="2063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8552" name="Line 8">
            <a:extLst>
              <a:ext uri="{FF2B5EF4-FFF2-40B4-BE49-F238E27FC236}">
                <a16:creationId xmlns:a16="http://schemas.microsoft.com/office/drawing/2014/main" id="{CA694F64-19FE-495A-AAF8-CB4B13CC08E4}"/>
              </a:ext>
            </a:extLst>
          </p:cNvPr>
          <p:cNvSpPr>
            <a:spLocks noChangeShapeType="1"/>
          </p:cNvSpPr>
          <p:nvPr/>
        </p:nvSpPr>
        <p:spPr bwMode="auto">
          <a:xfrm>
            <a:off x="8688388" y="717549"/>
            <a:ext cx="431801" cy="62389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pic>
        <p:nvPicPr>
          <p:cNvPr id="108553" name="Picture 9">
            <a:extLst>
              <a:ext uri="{FF2B5EF4-FFF2-40B4-BE49-F238E27FC236}">
                <a16:creationId xmlns:a16="http://schemas.microsoft.com/office/drawing/2014/main" id="{5B1E2966-4DCA-46BC-B5DC-DC44EFDF5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2827338"/>
            <a:ext cx="1654175" cy="3194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10">
            <a:extLst>
              <a:ext uri="{FF2B5EF4-FFF2-40B4-BE49-F238E27FC236}">
                <a16:creationId xmlns:a16="http://schemas.microsoft.com/office/drawing/2014/main" id="{21DE7D53-51FD-437D-9CEB-3467BEF33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632" y="4259263"/>
            <a:ext cx="3313113" cy="23383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529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0" name="Text Box 30">
            <a:extLst>
              <a:ext uri="{FF2B5EF4-FFF2-40B4-BE49-F238E27FC236}">
                <a16:creationId xmlns:a16="http://schemas.microsoft.com/office/drawing/2014/main" id="{11CBA620-A1C2-448A-8ABC-4F24127D64EF}"/>
              </a:ext>
            </a:extLst>
          </p:cNvPr>
          <p:cNvSpPr txBox="1">
            <a:spLocks noChangeArrowheads="1"/>
          </p:cNvSpPr>
          <p:nvPr/>
        </p:nvSpPr>
        <p:spPr bwMode="auto">
          <a:xfrm>
            <a:off x="867103" y="1052514"/>
            <a:ext cx="9692947" cy="156966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u="sng" dirty="0">
                <a:solidFill>
                  <a:srgbClr val="FF0000"/>
                </a:solidFill>
                <a:latin typeface="Arial" panose="020B0604020202020204" pitchFamily="34" charset="0"/>
              </a:rPr>
              <a:t>Producenti (P)</a:t>
            </a:r>
            <a:r>
              <a:rPr lang="cs-CZ" sz="2400" b="1" i="0" dirty="0">
                <a:solidFill>
                  <a:srgbClr val="0000FF"/>
                </a:solidFill>
                <a:latin typeface="Arial" panose="020B0604020202020204" pitchFamily="34" charset="0"/>
              </a:rPr>
              <a:t> – autotrofní </a:t>
            </a:r>
            <a:r>
              <a:rPr lang="cs-CZ" sz="2400" b="1" i="0" dirty="0">
                <a:solidFill>
                  <a:srgbClr val="FF0000"/>
                </a:solidFill>
                <a:latin typeface="Arial" panose="020B0604020202020204" pitchFamily="34" charset="0"/>
              </a:rPr>
              <a:t>organismy tvořící z jednoduchých anorganických látek látky organické</a:t>
            </a:r>
            <a:r>
              <a:rPr lang="cs-CZ" sz="2400" b="1" i="0" dirty="0">
                <a:solidFill>
                  <a:srgbClr val="0000FF"/>
                </a:solidFill>
                <a:latin typeface="Arial" panose="020B0604020202020204" pitchFamily="34" charset="0"/>
              </a:rPr>
              <a:t>, buď prostřednictvím fotosyntézy (zelené rostliny, sinice), nebo chemosyntézy (některé bakterie, např. sirné či nitrifikační).</a:t>
            </a:r>
            <a:endParaRPr lang="cs-CZ" sz="2400" b="1" i="0" u="sng" dirty="0">
              <a:solidFill>
                <a:srgbClr val="0000FF"/>
              </a:solidFill>
              <a:latin typeface="Arial" panose="020B0604020202020204" pitchFamily="34" charset="0"/>
            </a:endParaRPr>
          </a:p>
        </p:txBody>
      </p:sp>
      <p:pic>
        <p:nvPicPr>
          <p:cNvPr id="110595" name="Picture 32" descr="pokojove-rostliny-4A">
            <a:extLst>
              <a:ext uri="{FF2B5EF4-FFF2-40B4-BE49-F238E27FC236}">
                <a16:creationId xmlns:a16="http://schemas.microsoft.com/office/drawing/2014/main" id="{35CAB49E-9AC2-4CF5-A62B-76680D1D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726" y="3048001"/>
            <a:ext cx="244792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6" descr="sinice_1">
            <a:extLst>
              <a:ext uri="{FF2B5EF4-FFF2-40B4-BE49-F238E27FC236}">
                <a16:creationId xmlns:a16="http://schemas.microsoft.com/office/drawing/2014/main" id="{EC77D5D5-41AD-4380-94D5-0D3CC3B22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2852739"/>
            <a:ext cx="34575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38" descr="bakterie">
            <a:extLst>
              <a:ext uri="{FF2B5EF4-FFF2-40B4-BE49-F238E27FC236}">
                <a16:creationId xmlns:a16="http://schemas.microsoft.com/office/drawing/2014/main" id="{74045DE2-2786-4DBC-AB3E-68F7D8937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75" y="2852738"/>
            <a:ext cx="2565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a:extLst>
              <a:ext uri="{FF2B5EF4-FFF2-40B4-BE49-F238E27FC236}">
                <a16:creationId xmlns:a16="http://schemas.microsoft.com/office/drawing/2014/main" id="{B63EC39C-0075-4FBD-950B-1F401DB25B3A}"/>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Producenti</a:t>
            </a:r>
          </a:p>
        </p:txBody>
      </p:sp>
    </p:spTree>
    <p:extLst>
      <p:ext uri="{BB962C8B-B14F-4D97-AF65-F5344CB8AC3E}">
        <p14:creationId xmlns:p14="http://schemas.microsoft.com/office/powerpoint/2010/main" val="1824150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3B82ED50-3842-455D-8C09-A08BA111D11E}"/>
              </a:ext>
            </a:extLst>
          </p:cNvPr>
          <p:cNvSpPr>
            <a:spLocks noChangeArrowheads="1"/>
          </p:cNvSpPr>
          <p:nvPr/>
        </p:nvSpPr>
        <p:spPr bwMode="auto">
          <a:xfrm>
            <a:off x="1703389" y="981076"/>
            <a:ext cx="8709025" cy="3046413"/>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defRPr/>
            </a:pPr>
            <a:r>
              <a:rPr lang="cs-CZ" sz="2400" b="1" i="0" u="sng" dirty="0">
                <a:solidFill>
                  <a:srgbClr val="FF0000"/>
                </a:solidFill>
                <a:latin typeface="Arial" panose="020B0604020202020204" pitchFamily="34" charset="0"/>
              </a:rPr>
              <a:t>Konzumenti (K)</a:t>
            </a:r>
            <a:r>
              <a:rPr lang="cs-CZ" sz="2400" b="1" i="0" dirty="0">
                <a:solidFill>
                  <a:srgbClr val="0000FF"/>
                </a:solidFill>
                <a:latin typeface="Arial" panose="020B0604020202020204" pitchFamily="34" charset="0"/>
              </a:rPr>
              <a:t> – heterotrofní organismy (většina živočichů), živící se </a:t>
            </a:r>
            <a:r>
              <a:rPr lang="cs-CZ" sz="2400" b="1" i="0" dirty="0">
                <a:solidFill>
                  <a:srgbClr val="FF0000"/>
                </a:solidFill>
                <a:latin typeface="Arial" panose="020B0604020202020204" pitchFamily="34" charset="0"/>
              </a:rPr>
              <a:t>přímo či nepřímo organickými látkami vytvořenými producenty. </a:t>
            </a:r>
          </a:p>
          <a:p>
            <a:pPr marL="625475" indent="-534988" eaLnBrk="1" hangingPunct="1">
              <a:defRPr/>
            </a:pPr>
            <a:r>
              <a:rPr lang="cs-CZ" sz="2400" b="1" i="0" dirty="0">
                <a:solidFill>
                  <a:srgbClr val="FF0000"/>
                </a:solidFill>
                <a:latin typeface="Arial" panose="020B0604020202020204" pitchFamily="34" charset="0"/>
              </a:rPr>
              <a:t>Podle typu výživy </a:t>
            </a:r>
            <a:r>
              <a:rPr lang="cs-CZ" sz="2400" b="1" i="0" dirty="0">
                <a:solidFill>
                  <a:srgbClr val="0000FF"/>
                </a:solidFill>
                <a:latin typeface="Arial" panose="020B0604020202020204" pitchFamily="34" charset="0"/>
              </a:rPr>
              <a:t>se dělí na:</a:t>
            </a:r>
          </a:p>
          <a:p>
            <a:pPr marL="625475" indent="-534988" eaLnBrk="1" hangingPunct="1">
              <a:buFontTx/>
              <a:buAutoNum type="arabicParenBoth"/>
              <a:defRPr/>
            </a:pPr>
            <a:r>
              <a:rPr lang="cs-CZ" sz="2400" b="1" i="0" dirty="0">
                <a:solidFill>
                  <a:srgbClr val="0000FF"/>
                </a:solidFill>
                <a:latin typeface="Arial" panose="020B0604020202020204" pitchFamily="34" charset="0"/>
              </a:rPr>
              <a:t>býložravce (</a:t>
            </a:r>
            <a:r>
              <a:rPr lang="cs-CZ" sz="2400" b="1" i="0" dirty="0" err="1">
                <a:solidFill>
                  <a:srgbClr val="0000FF"/>
                </a:solidFill>
                <a:latin typeface="Arial" panose="020B0604020202020204" pitchFamily="34" charset="0"/>
              </a:rPr>
              <a:t>herbivoři</a:t>
            </a:r>
            <a:r>
              <a:rPr lang="cs-CZ" sz="2400" b="1" i="0" dirty="0">
                <a:solidFill>
                  <a:srgbClr val="0000FF"/>
                </a:solidFill>
                <a:latin typeface="Arial" panose="020B0604020202020204" pitchFamily="34" charset="0"/>
              </a:rPr>
              <a:t>, fytofágové, K1),</a:t>
            </a:r>
          </a:p>
          <a:p>
            <a:pPr marL="625475" indent="-534988" eaLnBrk="1" hangingPunct="1">
              <a:buFontTx/>
              <a:buAutoNum type="arabicParenBoth"/>
              <a:defRPr/>
            </a:pPr>
            <a:r>
              <a:rPr lang="cs-CZ" sz="2400" b="1" i="0" dirty="0">
                <a:solidFill>
                  <a:srgbClr val="0000FF"/>
                </a:solidFill>
                <a:latin typeface="Arial" panose="020B0604020202020204" pitchFamily="34" charset="0"/>
              </a:rPr>
              <a:t>masožravce (</a:t>
            </a:r>
            <a:r>
              <a:rPr lang="cs-CZ" sz="2400" b="1" i="0" dirty="0" err="1">
                <a:solidFill>
                  <a:srgbClr val="0000FF"/>
                </a:solidFill>
                <a:latin typeface="Arial" panose="020B0604020202020204" pitchFamily="34" charset="0"/>
              </a:rPr>
              <a:t>karnivoři</a:t>
            </a:r>
            <a:r>
              <a:rPr lang="cs-CZ" sz="2400" b="1" i="0" dirty="0">
                <a:solidFill>
                  <a:srgbClr val="0000FF"/>
                </a:solidFill>
                <a:latin typeface="Arial" panose="020B0604020202020204" pitchFamily="34" charset="0"/>
              </a:rPr>
              <a:t> druhého řádu - K2, třetího řádu - K3 atd.</a:t>
            </a:r>
          </a:p>
          <a:p>
            <a:pPr marL="625475" indent="-534988" eaLnBrk="1" hangingPunct="1">
              <a:buFontTx/>
              <a:buAutoNum type="arabicParenBoth"/>
              <a:defRPr/>
            </a:pPr>
            <a:r>
              <a:rPr lang="cs-CZ" sz="2400" b="1" i="0" dirty="0">
                <a:solidFill>
                  <a:srgbClr val="0000FF"/>
                </a:solidFill>
                <a:latin typeface="Arial" panose="020B0604020202020204" pitchFamily="34" charset="0"/>
              </a:rPr>
              <a:t>všežravce (omnivoři).</a:t>
            </a:r>
          </a:p>
        </p:txBody>
      </p:sp>
      <p:pic>
        <p:nvPicPr>
          <p:cNvPr id="111619" name="Picture 2" descr="http://www.crainium.net/jdjArchives/FunnyAnimals.jpg">
            <a:extLst>
              <a:ext uri="{FF2B5EF4-FFF2-40B4-BE49-F238E27FC236}">
                <a16:creationId xmlns:a16="http://schemas.microsoft.com/office/drawing/2014/main" id="{85FEA446-9C7D-4DE7-9CD0-5A88E91B5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149725"/>
            <a:ext cx="20891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http://www.faunasveta.czweb.org/lev.jpg">
            <a:extLst>
              <a:ext uri="{FF2B5EF4-FFF2-40B4-BE49-F238E27FC236}">
                <a16:creationId xmlns:a16="http://schemas.microsoft.com/office/drawing/2014/main" id="{1A9058A6-E1D9-43B0-AFAF-F0DE5E6EA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9" y="4183064"/>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6" descr="http://t3.gstatic.com/images?q=tbn:ANd9GcRW4ltDK_V848GnTNNHJJiZm2ExRsaABoVYTP2LvNV2BlzNMEqP">
            <a:extLst>
              <a:ext uri="{FF2B5EF4-FFF2-40B4-BE49-F238E27FC236}">
                <a16:creationId xmlns:a16="http://schemas.microsoft.com/office/drawing/2014/main" id="{A0C6FC7E-140D-45B5-B170-9D3A49805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4005263"/>
            <a:ext cx="17335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a:extLst>
              <a:ext uri="{FF2B5EF4-FFF2-40B4-BE49-F238E27FC236}">
                <a16:creationId xmlns:a16="http://schemas.microsoft.com/office/drawing/2014/main" id="{BCC6EA3F-AC5F-408D-BB03-CB5977FF3B8B}"/>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Konzumenti</a:t>
            </a:r>
          </a:p>
        </p:txBody>
      </p:sp>
    </p:spTree>
    <p:extLst>
      <p:ext uri="{BB962C8B-B14F-4D97-AF65-F5344CB8AC3E}">
        <p14:creationId xmlns:p14="http://schemas.microsoft.com/office/powerpoint/2010/main" val="2969131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a:extLst>
              <a:ext uri="{FF2B5EF4-FFF2-40B4-BE49-F238E27FC236}">
                <a16:creationId xmlns:a16="http://schemas.microsoft.com/office/drawing/2014/main" id="{9F9DBF75-EA53-4C2B-BE50-FA70C7D355A5}"/>
              </a:ext>
            </a:extLst>
          </p:cNvPr>
          <p:cNvSpPr txBox="1">
            <a:spLocks noChangeArrowheads="1"/>
          </p:cNvSpPr>
          <p:nvPr/>
        </p:nvSpPr>
        <p:spPr bwMode="auto">
          <a:xfrm>
            <a:off x="1703389" y="985839"/>
            <a:ext cx="8764587" cy="1938337"/>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533400" indent="-442913" eaLnBrk="1" hangingPunct="1">
              <a:spcBef>
                <a:spcPct val="50000"/>
              </a:spcBef>
              <a:defRPr/>
            </a:pPr>
            <a:r>
              <a:rPr lang="cs-CZ" sz="2400" b="1" i="0" u="sng" dirty="0" err="1">
                <a:solidFill>
                  <a:srgbClr val="FF0000"/>
                </a:solidFill>
                <a:latin typeface="Arial" panose="020B0604020202020204" pitchFamily="34" charset="0"/>
              </a:rPr>
              <a:t>Destruenti</a:t>
            </a:r>
            <a:r>
              <a:rPr lang="cs-CZ" sz="2400" b="1" i="0" u="sng" dirty="0">
                <a:solidFill>
                  <a:srgbClr val="FF0000"/>
                </a:solidFill>
                <a:latin typeface="Arial" panose="020B0604020202020204" pitchFamily="34" charset="0"/>
              </a:rPr>
              <a:t> (</a:t>
            </a:r>
            <a:r>
              <a:rPr lang="cs-CZ" sz="2400" b="1" i="0" u="sng" dirty="0" err="1">
                <a:solidFill>
                  <a:srgbClr val="FF0000"/>
                </a:solidFill>
                <a:latin typeface="Arial" panose="020B0604020202020204" pitchFamily="34" charset="0"/>
              </a:rPr>
              <a:t>rozkladači</a:t>
            </a:r>
            <a:r>
              <a:rPr lang="cs-CZ" sz="2400" b="1" i="0" u="sng" dirty="0">
                <a:solidFill>
                  <a:srgbClr val="FF0000"/>
                </a:solidFill>
                <a:latin typeface="Arial" panose="020B0604020202020204" pitchFamily="34" charset="0"/>
              </a:rPr>
              <a:t>, </a:t>
            </a:r>
            <a:r>
              <a:rPr lang="cs-CZ" sz="2400" b="1" i="0" u="sng" dirty="0" err="1">
                <a:solidFill>
                  <a:srgbClr val="FF0000"/>
                </a:solidFill>
                <a:latin typeface="Arial" panose="020B0604020202020204" pitchFamily="34" charset="0"/>
              </a:rPr>
              <a:t>dekompozitoři</a:t>
            </a:r>
            <a:r>
              <a:rPr lang="cs-CZ" sz="2400" b="1" i="0" u="sng" dirty="0">
                <a:solidFill>
                  <a:srgbClr val="FF0000"/>
                </a:solidFill>
                <a:latin typeface="Arial" panose="020B0604020202020204" pitchFamily="34" charset="0"/>
              </a:rPr>
              <a:t>, D)</a:t>
            </a:r>
            <a:r>
              <a:rPr lang="cs-CZ" sz="2400" b="1" i="0" dirty="0">
                <a:solidFill>
                  <a:srgbClr val="FF0000"/>
                </a:solidFill>
                <a:latin typeface="Arial" panose="020B0604020202020204" pitchFamily="34" charset="0"/>
              </a:rPr>
              <a:t> </a:t>
            </a:r>
            <a:r>
              <a:rPr lang="cs-CZ" sz="2400" b="1" i="0" dirty="0">
                <a:solidFill>
                  <a:srgbClr val="0000FF"/>
                </a:solidFill>
                <a:latin typeface="Arial" panose="020B0604020202020204" pitchFamily="34" charset="0"/>
              </a:rPr>
              <a:t>– různé skupiny organismů </a:t>
            </a:r>
            <a:r>
              <a:rPr lang="cs-CZ" sz="2400" b="1" i="0" dirty="0">
                <a:solidFill>
                  <a:srgbClr val="FF0000"/>
                </a:solidFill>
                <a:latin typeface="Arial" panose="020B0604020202020204" pitchFamily="34" charset="0"/>
              </a:rPr>
              <a:t>živící se mrtvou organickou hmotou (detritem); </a:t>
            </a:r>
            <a:r>
              <a:rPr lang="cs-CZ" sz="2400" b="1" i="0" dirty="0">
                <a:solidFill>
                  <a:srgbClr val="0000FF"/>
                </a:solidFill>
                <a:latin typeface="Arial" panose="020B0604020202020204" pitchFamily="34" charset="0"/>
              </a:rPr>
              <a:t>tu postupně rozkládají až na jednoduché látky – CO</a:t>
            </a:r>
            <a:r>
              <a:rPr lang="cs-CZ" sz="2400" b="1" i="0" baseline="-25000" dirty="0">
                <a:solidFill>
                  <a:srgbClr val="0000FF"/>
                </a:solidFill>
                <a:latin typeface="Arial" panose="020B0604020202020204" pitchFamily="34" charset="0"/>
              </a:rPr>
              <a:t>2</a:t>
            </a:r>
            <a:r>
              <a:rPr lang="cs-CZ" sz="2400" b="1" i="0" dirty="0">
                <a:solidFill>
                  <a:srgbClr val="0000FF"/>
                </a:solidFill>
                <a:latin typeface="Arial" panose="020B0604020202020204" pitchFamily="34" charset="0"/>
              </a:rPr>
              <a:t>, H</a:t>
            </a:r>
            <a:r>
              <a:rPr lang="cs-CZ" sz="2400" b="1" i="0" baseline="-25000" dirty="0">
                <a:solidFill>
                  <a:srgbClr val="0000FF"/>
                </a:solidFill>
                <a:latin typeface="Arial" panose="020B0604020202020204" pitchFamily="34" charset="0"/>
              </a:rPr>
              <a:t>2</a:t>
            </a:r>
            <a:r>
              <a:rPr lang="cs-CZ" sz="2400" b="1" i="0" dirty="0">
                <a:solidFill>
                  <a:srgbClr val="0000FF"/>
                </a:solidFill>
                <a:latin typeface="Arial" panose="020B0604020202020204" pitchFamily="34" charset="0"/>
              </a:rPr>
              <a:t>O, aminokyseliny, minerální živiny, které mohou být opět využity producenty. </a:t>
            </a:r>
          </a:p>
        </p:txBody>
      </p:sp>
      <p:sp>
        <p:nvSpPr>
          <p:cNvPr id="16390" name="Text Box 6">
            <a:extLst>
              <a:ext uri="{FF2B5EF4-FFF2-40B4-BE49-F238E27FC236}">
                <a16:creationId xmlns:a16="http://schemas.microsoft.com/office/drawing/2014/main" id="{BA75C9D0-44AB-40B9-9271-102E74875677}"/>
              </a:ext>
            </a:extLst>
          </p:cNvPr>
          <p:cNvSpPr txBox="1">
            <a:spLocks noChangeArrowheads="1"/>
          </p:cNvSpPr>
          <p:nvPr/>
        </p:nvSpPr>
        <p:spPr bwMode="auto">
          <a:xfrm>
            <a:off x="1703388" y="2997201"/>
            <a:ext cx="7345362" cy="1323975"/>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000" b="1" i="0" dirty="0">
                <a:solidFill>
                  <a:srgbClr val="0000FF"/>
                </a:solidFill>
                <a:latin typeface="Arial" panose="020B0604020202020204" pitchFamily="34" charset="0"/>
              </a:rPr>
              <a:t>Patří sem </a:t>
            </a:r>
            <a:r>
              <a:rPr lang="cs-CZ" sz="2000" b="1" i="0" dirty="0">
                <a:solidFill>
                  <a:srgbClr val="FF0000"/>
                </a:solidFill>
                <a:latin typeface="Arial" panose="020B0604020202020204" pitchFamily="34" charset="0"/>
              </a:rPr>
              <a:t>heterotrofní organismy </a:t>
            </a:r>
            <a:r>
              <a:rPr lang="cs-CZ" sz="2000" b="1" i="0" dirty="0">
                <a:solidFill>
                  <a:srgbClr val="0000FF"/>
                </a:solidFill>
                <a:latin typeface="Arial" panose="020B0604020202020204" pitchFamily="34" charset="0"/>
              </a:rPr>
              <a:t>makroskopických i mikroskopických rozměrů (hlavně houby a bakterie, dále žížaly, hmyz (např. </a:t>
            </a:r>
            <a:r>
              <a:rPr lang="cs-CZ" sz="2000" b="1" i="0" dirty="0" err="1">
                <a:solidFill>
                  <a:srgbClr val="0000FF"/>
                </a:solidFill>
                <a:latin typeface="Arial" panose="020B0604020202020204" pitchFamily="34" charset="0"/>
              </a:rPr>
              <a:t>chvostoskoci</a:t>
            </a:r>
            <a:r>
              <a:rPr lang="cs-CZ" sz="2000" b="1" i="0" dirty="0">
                <a:solidFill>
                  <a:srgbClr val="0000FF"/>
                </a:solidFill>
                <a:latin typeface="Arial" panose="020B0604020202020204" pitchFamily="34" charset="0"/>
              </a:rPr>
              <a:t>), prvoci, roztoči, mnohonožky, stonožky aj.) </a:t>
            </a:r>
          </a:p>
        </p:txBody>
      </p:sp>
      <p:sp>
        <p:nvSpPr>
          <p:cNvPr id="16391" name="Text Box 7">
            <a:extLst>
              <a:ext uri="{FF2B5EF4-FFF2-40B4-BE49-F238E27FC236}">
                <a16:creationId xmlns:a16="http://schemas.microsoft.com/office/drawing/2014/main" id="{9C0A168B-8E29-4C29-8858-6D549C84E6D5}"/>
              </a:ext>
            </a:extLst>
          </p:cNvPr>
          <p:cNvSpPr txBox="1">
            <a:spLocks noChangeArrowheads="1"/>
          </p:cNvSpPr>
          <p:nvPr/>
        </p:nvSpPr>
        <p:spPr bwMode="auto">
          <a:xfrm>
            <a:off x="1703388" y="4410075"/>
            <a:ext cx="5257800" cy="1322388"/>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000" b="1" i="0" dirty="0">
                <a:solidFill>
                  <a:srgbClr val="FF0000"/>
                </a:solidFill>
                <a:latin typeface="Arial" panose="020B0604020202020204" pitchFamily="34" charset="0"/>
              </a:rPr>
              <a:t>Žijí převážně v půdě </a:t>
            </a:r>
            <a:r>
              <a:rPr lang="cs-CZ" sz="2000" b="1" i="0" dirty="0">
                <a:solidFill>
                  <a:srgbClr val="0000FF"/>
                </a:solidFill>
                <a:latin typeface="Arial" panose="020B0604020202020204" pitchFamily="34" charset="0"/>
              </a:rPr>
              <a:t>(kde tvoří součást </a:t>
            </a:r>
            <a:r>
              <a:rPr lang="cs-CZ" sz="2000" b="1" i="0" dirty="0" err="1">
                <a:solidFill>
                  <a:srgbClr val="0000FF"/>
                </a:solidFill>
                <a:latin typeface="Arial" panose="020B0604020202020204" pitchFamily="34" charset="0"/>
              </a:rPr>
              <a:t>edafonu</a:t>
            </a:r>
            <a:r>
              <a:rPr lang="cs-CZ" sz="2000" b="1" i="0" dirty="0">
                <a:solidFill>
                  <a:srgbClr val="0000FF"/>
                </a:solidFill>
                <a:latin typeface="Arial" panose="020B0604020202020204" pitchFamily="34" charset="0"/>
              </a:rPr>
              <a:t>), zčásti též na povrchu rostlin i na různých odumřelých organických zbytcích</a:t>
            </a:r>
          </a:p>
        </p:txBody>
      </p:sp>
      <p:grpSp>
        <p:nvGrpSpPr>
          <p:cNvPr id="112645" name="Group 17">
            <a:extLst>
              <a:ext uri="{FF2B5EF4-FFF2-40B4-BE49-F238E27FC236}">
                <a16:creationId xmlns:a16="http://schemas.microsoft.com/office/drawing/2014/main" id="{2F754E9F-D663-4744-8B03-FFD85FC4069E}"/>
              </a:ext>
            </a:extLst>
          </p:cNvPr>
          <p:cNvGrpSpPr>
            <a:grpSpLocks/>
          </p:cNvGrpSpPr>
          <p:nvPr/>
        </p:nvGrpSpPr>
        <p:grpSpPr bwMode="auto">
          <a:xfrm>
            <a:off x="7278688" y="4460875"/>
            <a:ext cx="3238500" cy="2241550"/>
            <a:chOff x="4294" y="2517"/>
            <a:chExt cx="2187" cy="1684"/>
          </a:xfrm>
        </p:grpSpPr>
        <p:pic>
          <p:nvPicPr>
            <p:cNvPr id="112650" name="Picture 10" descr="Obrazok">
              <a:extLst>
                <a:ext uri="{FF2B5EF4-FFF2-40B4-BE49-F238E27FC236}">
                  <a16:creationId xmlns:a16="http://schemas.microsoft.com/office/drawing/2014/main" id="{933998FC-724E-44F3-84E3-159CC150B38A}"/>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l="34480" r="11935"/>
            <a:stretch>
              <a:fillRect/>
            </a:stretch>
          </p:blipFill>
          <p:spPr bwMode="auto">
            <a:xfrm>
              <a:off x="4294" y="2517"/>
              <a:ext cx="1353" cy="168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2651" name="Text Box 11">
              <a:extLst>
                <a:ext uri="{FF2B5EF4-FFF2-40B4-BE49-F238E27FC236}">
                  <a16:creationId xmlns:a16="http://schemas.microsoft.com/office/drawing/2014/main" id="{E2A6E73B-F7BB-4A74-AFB2-F145704B4B45}"/>
                </a:ext>
              </a:extLst>
            </p:cNvPr>
            <p:cNvSpPr txBox="1">
              <a:spLocks noChangeArrowheads="1"/>
            </p:cNvSpPr>
            <p:nvPr/>
          </p:nvSpPr>
          <p:spPr bwMode="auto">
            <a:xfrm>
              <a:off x="5665" y="3501"/>
              <a:ext cx="816"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dirty="0">
                  <a:solidFill>
                    <a:srgbClr val="FF0000"/>
                  </a:solidFill>
                  <a:latin typeface="Arial" panose="020B0604020202020204" pitchFamily="34" charset="0"/>
                </a:rPr>
                <a:t>chvostoskok</a:t>
              </a:r>
            </a:p>
          </p:txBody>
        </p:sp>
      </p:grpSp>
      <p:grpSp>
        <p:nvGrpSpPr>
          <p:cNvPr id="112646" name="Group 16">
            <a:extLst>
              <a:ext uri="{FF2B5EF4-FFF2-40B4-BE49-F238E27FC236}">
                <a16:creationId xmlns:a16="http://schemas.microsoft.com/office/drawing/2014/main" id="{16A28204-089A-4098-8982-78530F40A8AB}"/>
              </a:ext>
            </a:extLst>
          </p:cNvPr>
          <p:cNvGrpSpPr>
            <a:grpSpLocks/>
          </p:cNvGrpSpPr>
          <p:nvPr/>
        </p:nvGrpSpPr>
        <p:grpSpPr bwMode="auto">
          <a:xfrm>
            <a:off x="9272589" y="2565401"/>
            <a:ext cx="1195387" cy="2798196"/>
            <a:chOff x="302" y="29"/>
            <a:chExt cx="933" cy="2323"/>
          </a:xfrm>
        </p:grpSpPr>
        <p:pic>
          <p:nvPicPr>
            <p:cNvPr id="112648" name="Picture 14" descr="s_1150022781">
              <a:extLst>
                <a:ext uri="{FF2B5EF4-FFF2-40B4-BE49-F238E27FC236}">
                  <a16:creationId xmlns:a16="http://schemas.microsoft.com/office/drawing/2014/main" id="{DF979CB3-D480-49D4-9FD1-69AE0754C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06" r="24188"/>
            <a:stretch>
              <a:fillRect/>
            </a:stretch>
          </p:blipFill>
          <p:spPr bwMode="auto">
            <a:xfrm>
              <a:off x="302" y="29"/>
              <a:ext cx="933" cy="15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2649" name="Text Box 15">
              <a:extLst>
                <a:ext uri="{FF2B5EF4-FFF2-40B4-BE49-F238E27FC236}">
                  <a16:creationId xmlns:a16="http://schemas.microsoft.com/office/drawing/2014/main" id="{29B603AE-DF64-4573-BD75-FFB1BDB5CF5D}"/>
                </a:ext>
              </a:extLst>
            </p:cNvPr>
            <p:cNvSpPr txBox="1">
              <a:spLocks noChangeArrowheads="1"/>
            </p:cNvSpPr>
            <p:nvPr/>
          </p:nvSpPr>
          <p:spPr bwMode="auto">
            <a:xfrm>
              <a:off x="429" y="1560"/>
              <a:ext cx="68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dirty="0">
                  <a:solidFill>
                    <a:srgbClr val="FF0000"/>
                  </a:solidFill>
                  <a:latin typeface="Arial" panose="020B0604020202020204" pitchFamily="34" charset="0"/>
                </a:rPr>
                <a:t>stonožka škvorová</a:t>
              </a:r>
            </a:p>
          </p:txBody>
        </p:sp>
      </p:grpSp>
      <p:sp>
        <p:nvSpPr>
          <p:cNvPr id="11" name="Nadpis 1">
            <a:extLst>
              <a:ext uri="{FF2B5EF4-FFF2-40B4-BE49-F238E27FC236}">
                <a16:creationId xmlns:a16="http://schemas.microsoft.com/office/drawing/2014/main" id="{E257DA9B-B80D-43C0-8473-FA2748DCFA82}"/>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err="1">
                <a:solidFill>
                  <a:schemeClr val="accent1"/>
                </a:solidFill>
                <a:latin typeface="Arial" panose="020B0604020202020204" pitchFamily="34" charset="0"/>
              </a:rPr>
              <a:t>Destruenti</a:t>
            </a:r>
            <a:r>
              <a:rPr lang="cs-CZ" altLang="cs-CZ" sz="3200" i="0" kern="0" dirty="0">
                <a:solidFill>
                  <a:schemeClr val="accent1"/>
                </a:solidFill>
                <a:latin typeface="Arial" panose="020B0604020202020204" pitchFamily="34" charset="0"/>
              </a:rPr>
              <a:t> (rozkladači, </a:t>
            </a:r>
            <a:r>
              <a:rPr lang="cs-CZ" altLang="cs-CZ" sz="3200" i="0" kern="0" dirty="0" err="1">
                <a:solidFill>
                  <a:schemeClr val="accent1"/>
                </a:solidFill>
                <a:latin typeface="Arial" panose="020B0604020202020204" pitchFamily="34" charset="0"/>
              </a:rPr>
              <a:t>dekompozitoři</a:t>
            </a:r>
            <a:r>
              <a:rPr lang="cs-CZ" altLang="cs-CZ" sz="3200" i="0" kern="0" dirty="0">
                <a:solidFill>
                  <a:schemeClr val="accent1"/>
                </a:solidFill>
                <a:latin typeface="Arial" panose="020B0604020202020204" pitchFamily="34" charset="0"/>
              </a:rPr>
              <a:t>)</a:t>
            </a:r>
          </a:p>
        </p:txBody>
      </p:sp>
    </p:spTree>
    <p:extLst>
      <p:ext uri="{BB962C8B-B14F-4D97-AF65-F5344CB8AC3E}">
        <p14:creationId xmlns:p14="http://schemas.microsoft.com/office/powerpoint/2010/main" val="3381034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a:extLst>
              <a:ext uri="{FF2B5EF4-FFF2-40B4-BE49-F238E27FC236}">
                <a16:creationId xmlns:a16="http://schemas.microsoft.com/office/drawing/2014/main" id="{6BD4F142-83C6-4707-9EE6-BA11E051CB96}"/>
              </a:ext>
            </a:extLst>
          </p:cNvPr>
          <p:cNvSpPr txBox="1">
            <a:spLocks noChangeArrowheads="1"/>
          </p:cNvSpPr>
          <p:nvPr/>
        </p:nvSpPr>
        <p:spPr bwMode="auto">
          <a:xfrm>
            <a:off x="1774826" y="981076"/>
            <a:ext cx="8640763" cy="830263"/>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dirty="0">
                <a:solidFill>
                  <a:srgbClr val="FF0000"/>
                </a:solidFill>
                <a:latin typeface="Arial" panose="020B0604020202020204" pitchFamily="34" charset="0"/>
              </a:rPr>
              <a:t>Autotrofními organismy (tj. producenty) </a:t>
            </a:r>
            <a:r>
              <a:rPr lang="cs-CZ" sz="2400" b="1" i="0" dirty="0">
                <a:solidFill>
                  <a:srgbClr val="0000FF"/>
                </a:solidFill>
                <a:latin typeface="Arial" panose="020B0604020202020204" pitchFamily="34" charset="0"/>
              </a:rPr>
              <a:t>vyprodukované organické látky tvoří </a:t>
            </a:r>
            <a:r>
              <a:rPr lang="cs-CZ" sz="2400" b="1" i="0" dirty="0">
                <a:solidFill>
                  <a:srgbClr val="FF0000"/>
                </a:solidFill>
                <a:latin typeface="Arial" panose="020B0604020202020204" pitchFamily="34" charset="0"/>
              </a:rPr>
              <a:t>primární produkci ekosystému. </a:t>
            </a:r>
          </a:p>
        </p:txBody>
      </p:sp>
      <p:sp>
        <p:nvSpPr>
          <p:cNvPr id="10248" name="Text Box 8">
            <a:extLst>
              <a:ext uri="{FF2B5EF4-FFF2-40B4-BE49-F238E27FC236}">
                <a16:creationId xmlns:a16="http://schemas.microsoft.com/office/drawing/2014/main" id="{06D1D826-2D27-4222-A5EC-9715E5643B67}"/>
              </a:ext>
            </a:extLst>
          </p:cNvPr>
          <p:cNvSpPr txBox="1">
            <a:spLocks noChangeArrowheads="1"/>
          </p:cNvSpPr>
          <p:nvPr/>
        </p:nvSpPr>
        <p:spPr bwMode="auto">
          <a:xfrm>
            <a:off x="1789114" y="2492376"/>
            <a:ext cx="8555037" cy="2308225"/>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defRPr/>
            </a:pPr>
            <a:r>
              <a:rPr lang="cs-CZ" sz="2400" b="1" i="0" dirty="0">
                <a:solidFill>
                  <a:srgbClr val="FF0000"/>
                </a:solidFill>
                <a:latin typeface="Arial" panose="020B0604020202020204" pitchFamily="34" charset="0"/>
              </a:rPr>
              <a:t>Fotosyntézou </a:t>
            </a:r>
            <a:r>
              <a:rPr lang="cs-CZ" sz="2400" b="1" i="0" dirty="0">
                <a:solidFill>
                  <a:srgbClr val="0000FF"/>
                </a:solidFill>
                <a:latin typeface="Arial" panose="020B0604020202020204" pitchFamily="34" charset="0"/>
              </a:rPr>
              <a:t>vzniká určité množství biomasy, </a:t>
            </a:r>
            <a:r>
              <a:rPr lang="cs-CZ" sz="2400" b="1" i="0" dirty="0">
                <a:solidFill>
                  <a:srgbClr val="FF0000"/>
                </a:solidFill>
                <a:latin typeface="Arial" panose="020B0604020202020204" pitchFamily="34" charset="0"/>
              </a:rPr>
              <a:t>tzv. hrubá primární produkce (P</a:t>
            </a:r>
            <a:r>
              <a:rPr lang="cs-CZ" sz="2400" b="1" i="0" baseline="-25000" dirty="0">
                <a:solidFill>
                  <a:srgbClr val="FF0000"/>
                </a:solidFill>
                <a:latin typeface="Arial" panose="020B0604020202020204" pitchFamily="34" charset="0"/>
              </a:rPr>
              <a:t>G</a:t>
            </a:r>
            <a:r>
              <a:rPr lang="cs-CZ" sz="2400" b="1" i="0" dirty="0">
                <a:solidFill>
                  <a:srgbClr val="FF0000"/>
                </a:solidFill>
                <a:latin typeface="Arial" panose="020B0604020202020204" pitchFamily="34" charset="0"/>
              </a:rPr>
              <a:t>), </a:t>
            </a:r>
            <a:r>
              <a:rPr lang="cs-CZ" sz="2400" b="1" i="0" dirty="0">
                <a:solidFill>
                  <a:srgbClr val="0000FF"/>
                </a:solidFill>
                <a:latin typeface="Arial" panose="020B0604020202020204" pitchFamily="34" charset="0"/>
              </a:rPr>
              <a:t>která je závislá na výkonnosti fotosyntetického aparátu porostu či rostliny; nelze ji však v přírodě přímo měřit, protože rostlina část asimilované energie ztrácí v podobě tepla dýcháním - v průměru kolem 50 </a:t>
            </a:r>
            <a:r>
              <a:rPr lang="cs-CZ" sz="2400" b="1" i="0" dirty="0">
                <a:solidFill>
                  <a:srgbClr val="0000FF"/>
                </a:solidFill>
                <a:latin typeface="Arial" panose="020B0604020202020204" pitchFamily="34" charset="0"/>
                <a:sym typeface="Symbol" pitchFamily="18" charset="2"/>
              </a:rPr>
              <a:t></a:t>
            </a:r>
            <a:r>
              <a:rPr lang="cs-CZ" sz="2400" b="1" i="0" dirty="0">
                <a:solidFill>
                  <a:srgbClr val="0000FF"/>
                </a:solidFill>
                <a:latin typeface="Arial" panose="020B0604020202020204" pitchFamily="34" charset="0"/>
              </a:rPr>
              <a:t>- 75</a:t>
            </a:r>
            <a:r>
              <a:rPr lang="cs-CZ" sz="2400" b="1" i="0" dirty="0">
                <a:solidFill>
                  <a:srgbClr val="0000FF"/>
                </a:solidFill>
                <a:latin typeface="Arial" panose="020B0604020202020204" pitchFamily="34" charset="0"/>
                <a:sym typeface="Symbol" pitchFamily="18" charset="2"/>
              </a:rPr>
              <a:t></a:t>
            </a:r>
            <a:r>
              <a:rPr lang="cs-CZ" sz="2400" b="1" i="0" dirty="0">
                <a:solidFill>
                  <a:srgbClr val="0000FF"/>
                </a:solidFill>
                <a:latin typeface="Arial" panose="020B0604020202020204" pitchFamily="34" charset="0"/>
              </a:rPr>
              <a:t> %.</a:t>
            </a:r>
          </a:p>
        </p:txBody>
      </p:sp>
      <p:sp>
        <p:nvSpPr>
          <p:cNvPr id="10249" name="Text Box 9">
            <a:extLst>
              <a:ext uri="{FF2B5EF4-FFF2-40B4-BE49-F238E27FC236}">
                <a16:creationId xmlns:a16="http://schemas.microsoft.com/office/drawing/2014/main" id="{01A72297-5F23-4311-9DAE-EA7AFE6D4830}"/>
              </a:ext>
            </a:extLst>
          </p:cNvPr>
          <p:cNvSpPr txBox="1">
            <a:spLocks noChangeArrowheads="1"/>
          </p:cNvSpPr>
          <p:nvPr/>
        </p:nvSpPr>
        <p:spPr bwMode="auto">
          <a:xfrm>
            <a:off x="1775520" y="5085185"/>
            <a:ext cx="3384996" cy="461665"/>
          </a:xfrm>
          <a:prstGeom prst="rect">
            <a:avLst/>
          </a:prstGeom>
          <a:no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gn="ctr" eaLnBrk="1" hangingPunct="1">
              <a:spcBef>
                <a:spcPct val="50000"/>
              </a:spcBef>
              <a:defRPr/>
            </a:pPr>
            <a:r>
              <a:rPr lang="cs-CZ" sz="2400" b="1" i="0" dirty="0">
                <a:ln w="1905"/>
                <a:solidFill>
                  <a:srgbClr val="FF0000"/>
                </a:solidFill>
                <a:effectLst>
                  <a:innerShdw blurRad="69850" dist="43180" dir="5400000">
                    <a:srgbClr val="000000">
                      <a:alpha val="65000"/>
                    </a:srgbClr>
                  </a:innerShdw>
                </a:effectLst>
                <a:latin typeface="Arial" panose="020B0604020202020204" pitchFamily="34" charset="0"/>
              </a:rPr>
              <a:t>P</a:t>
            </a:r>
            <a:r>
              <a:rPr lang="cs-CZ" sz="2400" b="1" i="0" baseline="-25000" dirty="0">
                <a:ln w="1905"/>
                <a:solidFill>
                  <a:srgbClr val="FF0000"/>
                </a:solidFill>
                <a:effectLst>
                  <a:innerShdw blurRad="69850" dist="43180" dir="5400000">
                    <a:srgbClr val="000000">
                      <a:alpha val="65000"/>
                    </a:srgbClr>
                  </a:innerShdw>
                </a:effectLst>
                <a:latin typeface="Arial" panose="020B0604020202020204" pitchFamily="34" charset="0"/>
              </a:rPr>
              <a:t>G</a:t>
            </a:r>
            <a:r>
              <a:rPr lang="cs-CZ" sz="2400" b="1" i="0" dirty="0">
                <a:ln w="1905"/>
                <a:solidFill>
                  <a:srgbClr val="FF0000"/>
                </a:solidFill>
                <a:effectLst>
                  <a:innerShdw blurRad="69850" dist="43180" dir="5400000">
                    <a:srgbClr val="000000">
                      <a:alpha val="65000"/>
                    </a:srgbClr>
                  </a:innerShdw>
                </a:effectLst>
                <a:latin typeface="Arial" panose="020B0604020202020204" pitchFamily="34" charset="0"/>
              </a:rPr>
              <a:t> = P</a:t>
            </a:r>
            <a:r>
              <a:rPr lang="cs-CZ" sz="2400" b="1" i="0" baseline="-25000" dirty="0">
                <a:ln w="1905"/>
                <a:solidFill>
                  <a:srgbClr val="FF0000"/>
                </a:solidFill>
                <a:effectLst>
                  <a:innerShdw blurRad="69850" dist="43180" dir="5400000">
                    <a:srgbClr val="000000">
                      <a:alpha val="65000"/>
                    </a:srgbClr>
                  </a:innerShdw>
                </a:effectLst>
                <a:latin typeface="Arial" panose="020B0604020202020204" pitchFamily="34" charset="0"/>
              </a:rPr>
              <a:t>N</a:t>
            </a:r>
            <a:r>
              <a:rPr lang="cs-CZ" sz="2400" b="1" i="0" dirty="0">
                <a:ln w="1905"/>
                <a:solidFill>
                  <a:srgbClr val="FF0000"/>
                </a:solidFill>
                <a:effectLst>
                  <a:innerShdw blurRad="69850" dist="43180" dir="5400000">
                    <a:srgbClr val="000000">
                      <a:alpha val="65000"/>
                    </a:srgbClr>
                  </a:innerShdw>
                </a:effectLst>
                <a:latin typeface="Arial" panose="020B0604020202020204" pitchFamily="34" charset="0"/>
              </a:rPr>
              <a:t> + R </a:t>
            </a:r>
          </a:p>
        </p:txBody>
      </p:sp>
      <p:sp>
        <p:nvSpPr>
          <p:cNvPr id="10250" name="Text Box 10">
            <a:extLst>
              <a:ext uri="{FF2B5EF4-FFF2-40B4-BE49-F238E27FC236}">
                <a16:creationId xmlns:a16="http://schemas.microsoft.com/office/drawing/2014/main" id="{14C4EB71-050C-4DB1-A397-3114CF792A02}"/>
              </a:ext>
            </a:extLst>
          </p:cNvPr>
          <p:cNvSpPr txBox="1">
            <a:spLocks noChangeArrowheads="1"/>
          </p:cNvSpPr>
          <p:nvPr/>
        </p:nvSpPr>
        <p:spPr bwMode="auto">
          <a:xfrm>
            <a:off x="5480050" y="4886325"/>
            <a:ext cx="4864100" cy="707886"/>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533400" indent="-442913" eaLnBrk="1" hangingPunct="1">
              <a:spcBef>
                <a:spcPct val="50000"/>
              </a:spcBef>
              <a:defRPr/>
            </a:pPr>
            <a:r>
              <a:rPr lang="cs-CZ" sz="2000" b="1" i="0" dirty="0">
                <a:solidFill>
                  <a:srgbClr val="FF0000"/>
                </a:solidFill>
                <a:latin typeface="Arial" panose="020B0604020202020204" pitchFamily="34" charset="0"/>
              </a:rPr>
              <a:t>R</a:t>
            </a:r>
            <a:r>
              <a:rPr lang="cs-CZ" sz="2000" b="1" i="0" dirty="0">
                <a:latin typeface="Arial" panose="020B0604020202020204" pitchFamily="34" charset="0"/>
              </a:rPr>
              <a:t> </a:t>
            </a:r>
            <a:r>
              <a:rPr lang="cs-CZ" sz="2000" b="1" i="0" dirty="0">
                <a:solidFill>
                  <a:srgbClr val="0000FF"/>
                </a:solidFill>
                <a:latin typeface="Arial" panose="020B0604020202020204" pitchFamily="34" charset="0"/>
              </a:rPr>
              <a:t>– ztráty dýcháním rostlinných orgánů</a:t>
            </a:r>
          </a:p>
        </p:txBody>
      </p:sp>
      <p:sp>
        <p:nvSpPr>
          <p:cNvPr id="10251" name="Text Box 11">
            <a:extLst>
              <a:ext uri="{FF2B5EF4-FFF2-40B4-BE49-F238E27FC236}">
                <a16:creationId xmlns:a16="http://schemas.microsoft.com/office/drawing/2014/main" id="{28C83F17-3540-4C3B-9A9D-6B38A990B534}"/>
              </a:ext>
            </a:extLst>
          </p:cNvPr>
          <p:cNvSpPr txBox="1">
            <a:spLocks noChangeArrowheads="1"/>
          </p:cNvSpPr>
          <p:nvPr/>
        </p:nvSpPr>
        <p:spPr bwMode="auto">
          <a:xfrm>
            <a:off x="5480050" y="5594211"/>
            <a:ext cx="4248225" cy="400110"/>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536575" indent="-536575" eaLnBrk="1" hangingPunct="1">
              <a:spcBef>
                <a:spcPts val="0"/>
              </a:spcBef>
              <a:defRPr/>
            </a:pPr>
            <a:r>
              <a:rPr lang="cs-CZ" sz="2000" b="1" i="0" dirty="0">
                <a:solidFill>
                  <a:srgbClr val="FF0000"/>
                </a:solidFill>
                <a:latin typeface="Arial" panose="020B0604020202020204" pitchFamily="34" charset="0"/>
              </a:rPr>
              <a:t>P</a:t>
            </a:r>
            <a:r>
              <a:rPr lang="cs-CZ" sz="2000" b="1" i="0" baseline="-25000" dirty="0">
                <a:solidFill>
                  <a:srgbClr val="FF0000"/>
                </a:solidFill>
                <a:latin typeface="Arial" panose="020B0604020202020204" pitchFamily="34" charset="0"/>
              </a:rPr>
              <a:t>N</a:t>
            </a:r>
            <a:r>
              <a:rPr lang="cs-CZ" sz="2000" b="1" i="0" dirty="0">
                <a:solidFill>
                  <a:srgbClr val="0000FF"/>
                </a:solidFill>
                <a:latin typeface="Arial" panose="020B0604020202020204" pitchFamily="34" charset="0"/>
              </a:rPr>
              <a:t> - čistá primární produkce</a:t>
            </a:r>
          </a:p>
        </p:txBody>
      </p:sp>
      <p:sp>
        <p:nvSpPr>
          <p:cNvPr id="10253" name="Text Box 13">
            <a:extLst>
              <a:ext uri="{FF2B5EF4-FFF2-40B4-BE49-F238E27FC236}">
                <a16:creationId xmlns:a16="http://schemas.microsoft.com/office/drawing/2014/main" id="{6DFC4309-CB13-469F-BB1A-89E9EB56EC6D}"/>
              </a:ext>
            </a:extLst>
          </p:cNvPr>
          <p:cNvSpPr txBox="1">
            <a:spLocks noChangeArrowheads="1"/>
          </p:cNvSpPr>
          <p:nvPr/>
        </p:nvSpPr>
        <p:spPr bwMode="auto">
          <a:xfrm>
            <a:off x="2458244" y="2000761"/>
            <a:ext cx="7634287" cy="400110"/>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eaLnBrk="1" hangingPunct="1">
              <a:spcBef>
                <a:spcPct val="50000"/>
              </a:spcBef>
              <a:defRPr/>
            </a:pPr>
            <a:r>
              <a:rPr lang="cs-CZ" sz="2000" b="1" i="0" dirty="0">
                <a:solidFill>
                  <a:srgbClr val="FF3300"/>
                </a:solidFill>
                <a:latin typeface="Arial" panose="020B0604020202020204" pitchFamily="34" charset="0"/>
              </a:rPr>
              <a:t>Produkce</a:t>
            </a:r>
            <a:r>
              <a:rPr lang="cs-CZ" sz="2000" b="1" i="0" dirty="0">
                <a:latin typeface="Arial" panose="020B0604020202020204" pitchFamily="34" charset="0"/>
              </a:rPr>
              <a:t> </a:t>
            </a:r>
            <a:r>
              <a:rPr lang="cs-CZ" sz="2000" b="1" i="0" dirty="0">
                <a:solidFill>
                  <a:srgbClr val="0000FF"/>
                </a:solidFill>
                <a:latin typeface="Arial" panose="020B0604020202020204" pitchFamily="34" charset="0"/>
              </a:rPr>
              <a:t>= vytvořená biomasa </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kg .m</a:t>
            </a:r>
            <a:r>
              <a:rPr lang="cs-CZ" sz="2000" b="1" i="0" baseline="30000" dirty="0">
                <a:solidFill>
                  <a:srgbClr val="0000FF"/>
                </a:solidFill>
                <a:latin typeface="Arial" panose="020B0604020202020204" pitchFamily="34" charset="0"/>
              </a:rPr>
              <a:t>-2</a:t>
            </a:r>
            <a:r>
              <a:rPr lang="cs-CZ" sz="2000" b="1" baseline="30000" dirty="0">
                <a:solidFill>
                  <a:srgbClr val="0000FF"/>
                </a:solidFill>
                <a:latin typeface="Arial" panose="020B0604020202020204" pitchFamily="34" charset="0"/>
              </a:rPr>
              <a:t> </a:t>
            </a:r>
            <a:r>
              <a:rPr lang="cs-CZ" altLang="cs-CZ" sz="2000" b="1" i="0" dirty="0">
                <a:solidFill>
                  <a:srgbClr val="0000FF"/>
                </a:solidFill>
                <a:latin typeface="Arial" panose="020B0604020202020204" pitchFamily="34" charset="0"/>
              </a:rPr>
              <a:t>. rok</a:t>
            </a:r>
            <a:r>
              <a:rPr lang="cs-CZ" altLang="cs-CZ" sz="2000" b="1" i="0" baseline="30000" dirty="0">
                <a:solidFill>
                  <a:srgbClr val="0000FF"/>
                </a:solidFill>
                <a:latin typeface="Arial" panose="020B0604020202020204" pitchFamily="34" charset="0"/>
              </a:rPr>
              <a:t>-1 </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 </a:t>
            </a:r>
          </a:p>
        </p:txBody>
      </p:sp>
      <p:sp>
        <p:nvSpPr>
          <p:cNvPr id="9" name="Nadpis 1">
            <a:extLst>
              <a:ext uri="{FF2B5EF4-FFF2-40B4-BE49-F238E27FC236}">
                <a16:creationId xmlns:a16="http://schemas.microsoft.com/office/drawing/2014/main" id="{BF5F81A2-EB99-4C9F-BD73-5CDA5A0A3BA0}"/>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Produkce ekosystému</a:t>
            </a:r>
          </a:p>
        </p:txBody>
      </p:sp>
    </p:spTree>
    <p:extLst>
      <p:ext uri="{BB962C8B-B14F-4D97-AF65-F5344CB8AC3E}">
        <p14:creationId xmlns:p14="http://schemas.microsoft.com/office/powerpoint/2010/main" val="3553692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a:extLst>
              <a:ext uri="{FF2B5EF4-FFF2-40B4-BE49-F238E27FC236}">
                <a16:creationId xmlns:a16="http://schemas.microsoft.com/office/drawing/2014/main" id="{875ED334-6423-44DE-BBB5-EA5B7FDF1922}"/>
              </a:ext>
            </a:extLst>
          </p:cNvPr>
          <p:cNvSpPr txBox="1">
            <a:spLocks noChangeArrowheads="1"/>
          </p:cNvSpPr>
          <p:nvPr/>
        </p:nvSpPr>
        <p:spPr bwMode="auto">
          <a:xfrm>
            <a:off x="1703389" y="941388"/>
            <a:ext cx="8785225" cy="8318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dirty="0">
                <a:solidFill>
                  <a:srgbClr val="FF0000"/>
                </a:solidFill>
                <a:latin typeface="Arial" panose="020B0604020202020204" pitchFamily="34" charset="0"/>
              </a:rPr>
              <a:t>Primární produkce </a:t>
            </a:r>
            <a:r>
              <a:rPr lang="cs-CZ" sz="2400" b="1" i="0" dirty="0">
                <a:solidFill>
                  <a:srgbClr val="0000FF"/>
                </a:solidFill>
                <a:latin typeface="Arial" panose="020B0604020202020204" pitchFamily="34" charset="0"/>
              </a:rPr>
              <a:t>obecně roste od pólů k rovníku v závislosti na růstu: </a:t>
            </a:r>
          </a:p>
        </p:txBody>
      </p:sp>
      <p:sp>
        <p:nvSpPr>
          <p:cNvPr id="11271" name="Text Box 7">
            <a:extLst>
              <a:ext uri="{FF2B5EF4-FFF2-40B4-BE49-F238E27FC236}">
                <a16:creationId xmlns:a16="http://schemas.microsoft.com/office/drawing/2014/main" id="{5DD8412D-C00F-4FAC-9654-77D6CD57F5C9}"/>
              </a:ext>
            </a:extLst>
          </p:cNvPr>
          <p:cNvSpPr txBox="1">
            <a:spLocks noChangeArrowheads="1"/>
          </p:cNvSpPr>
          <p:nvPr/>
        </p:nvSpPr>
        <p:spPr bwMode="auto">
          <a:xfrm>
            <a:off x="1968501" y="1816101"/>
            <a:ext cx="5795963" cy="12001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457200" indent="-457200" eaLnBrk="1" hangingPunct="1">
              <a:spcBef>
                <a:spcPts val="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Intenzity světla</a:t>
            </a:r>
          </a:p>
          <a:p>
            <a:pPr marL="457200" indent="-457200" eaLnBrk="1" hangingPunct="1">
              <a:spcBef>
                <a:spcPts val="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Průměrné teploty</a:t>
            </a:r>
          </a:p>
          <a:p>
            <a:pPr marL="457200" indent="-457200" eaLnBrk="1" hangingPunct="1">
              <a:spcBef>
                <a:spcPts val="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Délky vegetačního období </a:t>
            </a:r>
          </a:p>
        </p:txBody>
      </p:sp>
      <p:grpSp>
        <p:nvGrpSpPr>
          <p:cNvPr id="114692" name="Group 14">
            <a:extLst>
              <a:ext uri="{FF2B5EF4-FFF2-40B4-BE49-F238E27FC236}">
                <a16:creationId xmlns:a16="http://schemas.microsoft.com/office/drawing/2014/main" id="{C01084A7-7E97-4142-9465-C5F7A15CA09A}"/>
              </a:ext>
            </a:extLst>
          </p:cNvPr>
          <p:cNvGrpSpPr>
            <a:grpSpLocks/>
          </p:cNvGrpSpPr>
          <p:nvPr/>
        </p:nvGrpSpPr>
        <p:grpSpPr bwMode="auto">
          <a:xfrm>
            <a:off x="2279651" y="3106738"/>
            <a:ext cx="8208963" cy="2843212"/>
            <a:chOff x="-1573" y="970"/>
            <a:chExt cx="6816" cy="2815"/>
          </a:xfrm>
        </p:grpSpPr>
        <p:pic>
          <p:nvPicPr>
            <p:cNvPr id="114694" name="Picture 11" descr="Roční čista prim">
              <a:extLst>
                <a:ext uri="{FF2B5EF4-FFF2-40B4-BE49-F238E27FC236}">
                  <a16:creationId xmlns:a16="http://schemas.microsoft.com/office/drawing/2014/main" id="{D4D3FC1C-E97E-43BF-9B28-00943DED2333}"/>
                </a:ext>
              </a:extLst>
            </p:cNvPr>
            <p:cNvPicPr>
              <a:picLocks noChangeAspect="1" noChangeArrowheads="1"/>
            </p:cNvPicPr>
            <p:nvPr/>
          </p:nvPicPr>
          <p:blipFill>
            <a:blip r:embed="rId3">
              <a:lum bright="-4000"/>
              <a:extLst>
                <a:ext uri="{28A0092B-C50C-407E-A947-70E740481C1C}">
                  <a14:useLocalDpi xmlns:a14="http://schemas.microsoft.com/office/drawing/2010/main" val="0"/>
                </a:ext>
              </a:extLst>
            </a:blip>
            <a:srcRect r="5176" b="15977"/>
            <a:stretch>
              <a:fillRect/>
            </a:stretch>
          </p:blipFill>
          <p:spPr bwMode="auto">
            <a:xfrm>
              <a:off x="340" y="970"/>
              <a:ext cx="4903" cy="28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4695" name="Text Box 13">
              <a:extLst>
                <a:ext uri="{FF2B5EF4-FFF2-40B4-BE49-F238E27FC236}">
                  <a16:creationId xmlns:a16="http://schemas.microsoft.com/office/drawing/2014/main" id="{D60C2049-332E-41A0-8AE2-0BAD9F9D6CF2}"/>
                </a:ext>
              </a:extLst>
            </p:cNvPr>
            <p:cNvSpPr txBox="1">
              <a:spLocks noChangeArrowheads="1"/>
            </p:cNvSpPr>
            <p:nvPr/>
          </p:nvSpPr>
          <p:spPr bwMode="auto">
            <a:xfrm>
              <a:off x="-1573" y="2400"/>
              <a:ext cx="1853" cy="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0000FF"/>
                  </a:solidFill>
                  <a:latin typeface="Arial" panose="020B0604020202020204" pitchFamily="34" charset="0"/>
                </a:rPr>
                <a:t>Roční čistá primární produkce Země                    (g sušiny. m</a:t>
              </a:r>
              <a:r>
                <a:rPr lang="cs-CZ" altLang="cs-CZ" sz="1600" b="1" i="0" baseline="30000" dirty="0">
                  <a:solidFill>
                    <a:srgbClr val="0000FF"/>
                  </a:solidFill>
                  <a:latin typeface="Arial" panose="020B0604020202020204" pitchFamily="34" charset="0"/>
                </a:rPr>
                <a:t>-2</a:t>
              </a:r>
              <a:r>
                <a:rPr lang="cs-CZ" altLang="cs-CZ" sz="1600" b="1" i="0" dirty="0">
                  <a:solidFill>
                    <a:srgbClr val="0000FF"/>
                  </a:solidFill>
                  <a:latin typeface="Arial" panose="020B0604020202020204" pitchFamily="34" charset="0"/>
                </a:rPr>
                <a:t>. rok</a:t>
              </a:r>
              <a:r>
                <a:rPr lang="cs-CZ" altLang="cs-CZ" sz="1600" b="1" i="0" baseline="30000" dirty="0">
                  <a:solidFill>
                    <a:srgbClr val="0000FF"/>
                  </a:solidFill>
                  <a:latin typeface="Arial" panose="020B0604020202020204" pitchFamily="34" charset="0"/>
                </a:rPr>
                <a:t>-1</a:t>
              </a:r>
              <a:r>
                <a:rPr lang="cs-CZ" altLang="cs-CZ" sz="1600" b="1" i="0" dirty="0">
                  <a:solidFill>
                    <a:srgbClr val="0000FF"/>
                  </a:solidFill>
                  <a:latin typeface="Arial" panose="020B0604020202020204" pitchFamily="34" charset="0"/>
                </a:rPr>
                <a:t>)</a:t>
              </a:r>
              <a:endParaRPr lang="cs-CZ" altLang="cs-CZ" sz="1600" b="1" i="0" baseline="30000" dirty="0">
                <a:solidFill>
                  <a:srgbClr val="0000FF"/>
                </a:solidFill>
                <a:latin typeface="Arial" panose="020B0604020202020204" pitchFamily="34" charset="0"/>
              </a:endParaRPr>
            </a:p>
          </p:txBody>
        </p:sp>
      </p:grpSp>
      <p:sp>
        <p:nvSpPr>
          <p:cNvPr id="9" name="Nadpis 1">
            <a:extLst>
              <a:ext uri="{FF2B5EF4-FFF2-40B4-BE49-F238E27FC236}">
                <a16:creationId xmlns:a16="http://schemas.microsoft.com/office/drawing/2014/main" id="{BB5E0EA6-7ABB-452A-A086-C98F42A6364E}"/>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Primární produkce ekosystému</a:t>
            </a:r>
          </a:p>
        </p:txBody>
      </p:sp>
    </p:spTree>
    <p:extLst>
      <p:ext uri="{BB962C8B-B14F-4D97-AF65-F5344CB8AC3E}">
        <p14:creationId xmlns:p14="http://schemas.microsoft.com/office/powerpoint/2010/main" val="314202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ooter Placeholder 1">
            <a:extLst>
              <a:ext uri="{FF2B5EF4-FFF2-40B4-BE49-F238E27FC236}">
                <a16:creationId xmlns:a16="http://schemas.microsoft.com/office/drawing/2014/main" id="{F91BE077-964D-48E5-817D-DAF66C57FF0E}"/>
              </a:ext>
            </a:extLst>
          </p:cNvPr>
          <p:cNvSpPr>
            <a:spLocks noGrp="1"/>
          </p:cNvSpPr>
          <p:nvPr>
            <p:ph type="ftr" sz="quarter" idx="10"/>
          </p:nvPr>
        </p:nvSpPr>
        <p:spPr>
          <a:xfrm>
            <a:off x="720000" y="6228000"/>
            <a:ext cx="7920000" cy="252000"/>
          </a:xfrm>
        </p:spPr>
        <p:txBody>
          <a:bodyPr/>
          <a:lstStyle/>
          <a:p>
            <a:pPr>
              <a:spcAft>
                <a:spcPts val="600"/>
              </a:spcAft>
            </a:pPr>
            <a:r>
              <a:rPr lang="en-GB" noProof="0"/>
              <a:t>Define footer – presentation title / department</a:t>
            </a:r>
          </a:p>
        </p:txBody>
      </p:sp>
      <p:sp>
        <p:nvSpPr>
          <p:cNvPr id="74" name="Slide Number Placeholder 2">
            <a:extLst>
              <a:ext uri="{FF2B5EF4-FFF2-40B4-BE49-F238E27FC236}">
                <a16:creationId xmlns:a16="http://schemas.microsoft.com/office/drawing/2014/main" id="{40B0DD8F-2277-4227-8D32-F4E334797E3B}"/>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6</a:t>
            </a:fld>
            <a:endParaRPr lang="cs-CZ" altLang="cs-CZ"/>
          </a:p>
        </p:txBody>
      </p:sp>
      <p:sp>
        <p:nvSpPr>
          <p:cNvPr id="15363" name="Rectangle 3">
            <a:extLst>
              <a:ext uri="{FF2B5EF4-FFF2-40B4-BE49-F238E27FC236}">
                <a16:creationId xmlns:a16="http://schemas.microsoft.com/office/drawing/2014/main" id="{97F7426E-DE73-4AAD-802A-FD2B8898FCEE}"/>
              </a:ext>
            </a:extLst>
          </p:cNvPr>
          <p:cNvSpPr>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3200" b="1" i="0" dirty="0">
                <a:solidFill>
                  <a:schemeClr val="tx2"/>
                </a:solidFill>
                <a:latin typeface="+mj-lt"/>
                <a:ea typeface="+mj-ea"/>
                <a:cs typeface="+mj-cs"/>
              </a:rPr>
              <a:t>Složky prostředí</a:t>
            </a:r>
            <a:endParaRPr lang="en-US" altLang="cs-CZ" sz="3200" b="1" i="0" dirty="0">
              <a:solidFill>
                <a:schemeClr val="tx2"/>
              </a:solidFill>
              <a:latin typeface="+mj-lt"/>
              <a:ea typeface="+mj-ea"/>
              <a:cs typeface="+mj-cs"/>
            </a:endParaRPr>
          </a:p>
        </p:txBody>
      </p:sp>
      <p:pic>
        <p:nvPicPr>
          <p:cNvPr id="15362" name="Picture 2">
            <a:extLst>
              <a:ext uri="{FF2B5EF4-FFF2-40B4-BE49-F238E27FC236}">
                <a16:creationId xmlns:a16="http://schemas.microsoft.com/office/drawing/2014/main" id="{CA2425CA-6BAB-46A2-9436-592E5923D9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51564" y="1509155"/>
            <a:ext cx="5430982" cy="4494138"/>
          </a:xfrm>
          <a:solidFill>
            <a:srgbClr val="FFFFFF"/>
          </a:solidFill>
          <a:ln>
            <a:noFill/>
            <a:miter lim="800000"/>
            <a:headEnd/>
            <a:tailEnd/>
          </a:ln>
        </p:spPr>
      </p:pic>
    </p:spTree>
    <p:extLst>
      <p:ext uri="{BB962C8B-B14F-4D97-AF65-F5344CB8AC3E}">
        <p14:creationId xmlns:p14="http://schemas.microsoft.com/office/powerpoint/2010/main" val="30420610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3AE4343F-FA85-4F63-8EDD-ADF45792FC28}"/>
              </a:ext>
            </a:extLst>
          </p:cNvPr>
          <p:cNvSpPr txBox="1">
            <a:spLocks noChangeArrowheads="1"/>
          </p:cNvSpPr>
          <p:nvPr/>
        </p:nvSpPr>
        <p:spPr bwMode="auto">
          <a:xfrm>
            <a:off x="1703389" y="920750"/>
            <a:ext cx="8785225" cy="12001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dirty="0">
                <a:solidFill>
                  <a:srgbClr val="0000FF"/>
                </a:solidFill>
                <a:latin typeface="Arial" panose="020B0604020202020204" pitchFamily="34" charset="0"/>
              </a:rPr>
              <a:t>Organické látky vytvořené v tělech všech heterotrofních organismů (konzumentů a </a:t>
            </a:r>
            <a:r>
              <a:rPr lang="cs-CZ" sz="2400" b="1" i="0" dirty="0" err="1">
                <a:solidFill>
                  <a:srgbClr val="0000FF"/>
                </a:solidFill>
                <a:latin typeface="Arial" panose="020B0604020202020204" pitchFamily="34" charset="0"/>
              </a:rPr>
              <a:t>destruentů</a:t>
            </a:r>
            <a:r>
              <a:rPr lang="cs-CZ" sz="2400" b="1" i="0" dirty="0">
                <a:solidFill>
                  <a:srgbClr val="0000FF"/>
                </a:solidFill>
                <a:latin typeface="Arial" panose="020B0604020202020204" pitchFamily="34" charset="0"/>
              </a:rPr>
              <a:t>) odpovídají </a:t>
            </a:r>
            <a:r>
              <a:rPr lang="cs-CZ" sz="2400" b="1" i="0" dirty="0">
                <a:solidFill>
                  <a:srgbClr val="FF0000"/>
                </a:solidFill>
                <a:latin typeface="Arial" panose="020B0604020202020204" pitchFamily="34" charset="0"/>
              </a:rPr>
              <a:t>sekundární produkci ekosystému. </a:t>
            </a:r>
          </a:p>
        </p:txBody>
      </p:sp>
      <p:sp>
        <p:nvSpPr>
          <p:cNvPr id="13317" name="Text Box 5">
            <a:extLst>
              <a:ext uri="{FF2B5EF4-FFF2-40B4-BE49-F238E27FC236}">
                <a16:creationId xmlns:a16="http://schemas.microsoft.com/office/drawing/2014/main" id="{20AE0DC2-AADD-4FAF-93FB-39DC986BCCE3}"/>
              </a:ext>
            </a:extLst>
          </p:cNvPr>
          <p:cNvSpPr txBox="1">
            <a:spLocks noChangeArrowheads="1"/>
          </p:cNvSpPr>
          <p:nvPr/>
        </p:nvSpPr>
        <p:spPr bwMode="auto">
          <a:xfrm>
            <a:off x="1344615" y="2198688"/>
            <a:ext cx="9143999" cy="1015663"/>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000" b="1" i="0" dirty="0">
                <a:solidFill>
                  <a:srgbClr val="FF0000"/>
                </a:solidFill>
                <a:latin typeface="Arial" panose="020B0604020202020204" pitchFamily="34" charset="0"/>
              </a:rPr>
              <a:t>Produktivita</a:t>
            </a:r>
            <a:r>
              <a:rPr lang="cs-CZ" sz="2000" b="1" i="0" dirty="0">
                <a:solidFill>
                  <a:srgbClr val="0000FF"/>
                </a:solidFill>
                <a:latin typeface="Arial" panose="020B0604020202020204" pitchFamily="34" charset="0"/>
              </a:rPr>
              <a:t> představuje </a:t>
            </a:r>
            <a:r>
              <a:rPr lang="cs-CZ" sz="2000" b="1" i="0" dirty="0">
                <a:solidFill>
                  <a:srgbClr val="FF0000"/>
                </a:solidFill>
                <a:latin typeface="Arial" panose="020B0604020202020204" pitchFamily="34" charset="0"/>
              </a:rPr>
              <a:t>množství energie vázané do nové biomasy </a:t>
            </a:r>
            <a:r>
              <a:rPr lang="cs-CZ" sz="2000" b="1" i="0" dirty="0">
                <a:solidFill>
                  <a:srgbClr val="0000FF"/>
                </a:solidFill>
                <a:latin typeface="Arial" panose="020B0604020202020204" pitchFamily="34" charset="0"/>
              </a:rPr>
              <a:t>(sušiny) vztažené na určitou plochu za jednotku času, např. za celý rok, nebo jen za vegetační periodu </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kg .m</a:t>
            </a:r>
            <a:r>
              <a:rPr lang="cs-CZ" sz="2000" b="1" i="0" baseline="30000" dirty="0">
                <a:solidFill>
                  <a:srgbClr val="0000FF"/>
                </a:solidFill>
                <a:latin typeface="Arial" panose="020B0604020202020204" pitchFamily="34" charset="0"/>
              </a:rPr>
              <a:t>-2</a:t>
            </a:r>
            <a:r>
              <a:rPr lang="cs-CZ" sz="2000" b="1" i="0" dirty="0">
                <a:solidFill>
                  <a:srgbClr val="0000FF"/>
                </a:solidFill>
                <a:latin typeface="Arial" panose="020B0604020202020204" pitchFamily="34" charset="0"/>
              </a:rPr>
              <a:t>. rok</a:t>
            </a:r>
            <a:r>
              <a:rPr lang="cs-CZ" sz="2000" b="1" i="0" baseline="30000" dirty="0">
                <a:solidFill>
                  <a:srgbClr val="0000FF"/>
                </a:solidFill>
                <a:latin typeface="Arial" panose="020B0604020202020204" pitchFamily="34" charset="0"/>
              </a:rPr>
              <a:t>-1</a:t>
            </a:r>
            <a:r>
              <a:rPr lang="cs-CZ" sz="2000" b="1" i="0" dirty="0">
                <a:solidFill>
                  <a:srgbClr val="0000FF"/>
                </a:solidFill>
                <a:latin typeface="Arial" panose="020B0604020202020204" pitchFamily="34" charset="0"/>
              </a:rPr>
              <a:t>;   g C . m</a:t>
            </a:r>
            <a:r>
              <a:rPr lang="cs-CZ" sz="2000" b="1" i="0" baseline="30000" dirty="0">
                <a:solidFill>
                  <a:srgbClr val="0000FF"/>
                </a:solidFill>
                <a:latin typeface="Arial" panose="020B0604020202020204" pitchFamily="34" charset="0"/>
              </a:rPr>
              <a:t>-2</a:t>
            </a:r>
            <a:r>
              <a:rPr lang="cs-CZ" sz="2000" b="1" i="0" dirty="0">
                <a:solidFill>
                  <a:srgbClr val="0000FF"/>
                </a:solidFill>
                <a:latin typeface="Arial" panose="020B0604020202020204" pitchFamily="34" charset="0"/>
              </a:rPr>
              <a:t> . rok</a:t>
            </a:r>
            <a:r>
              <a:rPr lang="cs-CZ" sz="2000" b="1" i="0" baseline="30000" dirty="0">
                <a:solidFill>
                  <a:srgbClr val="0000FF"/>
                </a:solidFill>
                <a:latin typeface="Arial" panose="020B0604020202020204" pitchFamily="34" charset="0"/>
              </a:rPr>
              <a:t>-1</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 </a:t>
            </a:r>
          </a:p>
        </p:txBody>
      </p:sp>
      <p:sp>
        <p:nvSpPr>
          <p:cNvPr id="13318" name="Text Box 6">
            <a:extLst>
              <a:ext uri="{FF2B5EF4-FFF2-40B4-BE49-F238E27FC236}">
                <a16:creationId xmlns:a16="http://schemas.microsoft.com/office/drawing/2014/main" id="{5D2F7D3B-1392-4E4F-B89F-52D1087CC98F}"/>
              </a:ext>
            </a:extLst>
          </p:cNvPr>
          <p:cNvSpPr txBox="1">
            <a:spLocks noChangeArrowheads="1"/>
          </p:cNvSpPr>
          <p:nvPr/>
        </p:nvSpPr>
        <p:spPr bwMode="auto">
          <a:xfrm>
            <a:off x="1703511" y="3284985"/>
            <a:ext cx="9011711" cy="1015663"/>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000" b="1" i="0" dirty="0">
                <a:solidFill>
                  <a:srgbClr val="FF0000"/>
                </a:solidFill>
                <a:latin typeface="Arial" panose="020B0604020202020204" pitchFamily="34" charset="0"/>
              </a:rPr>
              <a:t>V </a:t>
            </a:r>
            <a:r>
              <a:rPr lang="cs-CZ" sz="2000" b="1" i="0" u="sng" dirty="0">
                <a:solidFill>
                  <a:srgbClr val="FF0000"/>
                </a:solidFill>
                <a:latin typeface="Arial" panose="020B0604020202020204" pitchFamily="34" charset="0"/>
              </a:rPr>
              <a:t>terestrických ekosystémech</a:t>
            </a:r>
            <a:r>
              <a:rPr lang="cs-CZ" sz="2000" b="1" i="0" dirty="0">
                <a:solidFill>
                  <a:srgbClr val="FF0000"/>
                </a:solidFill>
                <a:latin typeface="Arial" panose="020B0604020202020204" pitchFamily="34" charset="0"/>
              </a:rPr>
              <a:t> </a:t>
            </a:r>
            <a:r>
              <a:rPr lang="cs-CZ" sz="2000" b="1" i="0" dirty="0">
                <a:solidFill>
                  <a:srgbClr val="0000FF"/>
                </a:solidFill>
                <a:latin typeface="Arial" panose="020B0604020202020204" pitchFamily="34" charset="0"/>
              </a:rPr>
              <a:t>produktivita obecně klesá s rostoucí nadmořskou výškou a rostoucí </a:t>
            </a:r>
            <a:r>
              <a:rPr lang="cs-CZ" sz="2000" b="1" i="0" dirty="0" err="1">
                <a:solidFill>
                  <a:srgbClr val="0000FF"/>
                </a:solidFill>
                <a:latin typeface="Arial" panose="020B0604020202020204" pitchFamily="34" charset="0"/>
              </a:rPr>
              <a:t>ariditou</a:t>
            </a:r>
            <a:r>
              <a:rPr lang="cs-CZ" sz="2000" b="1" i="0" dirty="0">
                <a:solidFill>
                  <a:srgbClr val="0000FF"/>
                </a:solidFill>
                <a:latin typeface="Arial" panose="020B0604020202020204" pitchFamily="34" charset="0"/>
              </a:rPr>
              <a:t> klimatu, a zpravidla stoupá s rostoucím množstvím dostupných živin (hlavně N, P, K) </a:t>
            </a:r>
          </a:p>
        </p:txBody>
      </p:sp>
      <p:sp>
        <p:nvSpPr>
          <p:cNvPr id="13319" name="Text Box 7">
            <a:extLst>
              <a:ext uri="{FF2B5EF4-FFF2-40B4-BE49-F238E27FC236}">
                <a16:creationId xmlns:a16="http://schemas.microsoft.com/office/drawing/2014/main" id="{1AC421B0-B770-4275-AC6E-203EA2852278}"/>
              </a:ext>
            </a:extLst>
          </p:cNvPr>
          <p:cNvSpPr txBox="1">
            <a:spLocks noChangeArrowheads="1"/>
          </p:cNvSpPr>
          <p:nvPr/>
        </p:nvSpPr>
        <p:spPr bwMode="auto">
          <a:xfrm>
            <a:off x="1728436" y="4368777"/>
            <a:ext cx="8729672" cy="707886"/>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000" b="1" i="0" dirty="0">
                <a:solidFill>
                  <a:srgbClr val="0000FF"/>
                </a:solidFill>
                <a:latin typeface="Arial" panose="020B0604020202020204" pitchFamily="34" charset="0"/>
              </a:rPr>
              <a:t>Asi 3/4 plochy Země pokrývají </a:t>
            </a:r>
            <a:r>
              <a:rPr lang="cs-CZ" sz="2000" b="1" i="0" dirty="0">
                <a:solidFill>
                  <a:srgbClr val="FF0000"/>
                </a:solidFill>
                <a:latin typeface="Arial" panose="020B0604020202020204" pitchFamily="34" charset="0"/>
              </a:rPr>
              <a:t>málo produktivní ekosystémy </a:t>
            </a:r>
            <a:r>
              <a:rPr lang="cs-CZ" sz="2000" b="1" i="0" dirty="0">
                <a:solidFill>
                  <a:srgbClr val="0000FF"/>
                </a:solidFill>
                <a:latin typeface="Arial" panose="020B0604020202020204" pitchFamily="34" charset="0"/>
              </a:rPr>
              <a:t>– otevřené oceány, pouště a polopouště, tundra, oligotrofní jezera</a:t>
            </a:r>
          </a:p>
        </p:txBody>
      </p:sp>
      <p:sp>
        <p:nvSpPr>
          <p:cNvPr id="13320" name="Text Box 8">
            <a:extLst>
              <a:ext uri="{FF2B5EF4-FFF2-40B4-BE49-F238E27FC236}">
                <a16:creationId xmlns:a16="http://schemas.microsoft.com/office/drawing/2014/main" id="{40D2C47B-DE4E-4D27-B04A-5DF80120CA36}"/>
              </a:ext>
            </a:extLst>
          </p:cNvPr>
          <p:cNvSpPr txBox="1">
            <a:spLocks noChangeArrowheads="1"/>
          </p:cNvSpPr>
          <p:nvPr/>
        </p:nvSpPr>
        <p:spPr bwMode="auto">
          <a:xfrm>
            <a:off x="1728436" y="5097378"/>
            <a:ext cx="8729672" cy="707886"/>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000" b="1" i="0" dirty="0">
                <a:solidFill>
                  <a:srgbClr val="FF0000"/>
                </a:solidFill>
                <a:latin typeface="Arial" panose="020B0604020202020204" pitchFamily="34" charset="0"/>
              </a:rPr>
              <a:t>Nejvyšší produktivitu </a:t>
            </a:r>
            <a:r>
              <a:rPr lang="cs-CZ" sz="2000" b="1" i="0" dirty="0">
                <a:solidFill>
                  <a:srgbClr val="0000FF"/>
                </a:solidFill>
                <a:latin typeface="Arial" panose="020B0604020202020204" pitchFamily="34" charset="0"/>
              </a:rPr>
              <a:t>mají tropické deštné lesy, monzunové lesy, korálové útesy; intenzivně obdělávaná půda </a:t>
            </a:r>
          </a:p>
        </p:txBody>
      </p:sp>
      <p:sp>
        <p:nvSpPr>
          <p:cNvPr id="7" name="Nadpis 1">
            <a:extLst>
              <a:ext uri="{FF2B5EF4-FFF2-40B4-BE49-F238E27FC236}">
                <a16:creationId xmlns:a16="http://schemas.microsoft.com/office/drawing/2014/main" id="{1EB2AC19-6988-45FB-8EC8-5BDE029CD2D4}"/>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Sekundární produkce ekosystému</a:t>
            </a:r>
          </a:p>
        </p:txBody>
      </p:sp>
    </p:spTree>
    <p:extLst>
      <p:ext uri="{BB962C8B-B14F-4D97-AF65-F5344CB8AC3E}">
        <p14:creationId xmlns:p14="http://schemas.microsoft.com/office/powerpoint/2010/main" val="2263609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a:extLst>
              <a:ext uri="{FF2B5EF4-FFF2-40B4-BE49-F238E27FC236}">
                <a16:creationId xmlns:a16="http://schemas.microsoft.com/office/drawing/2014/main" id="{65F88AFD-1000-4538-8022-F1CB2778EE9D}"/>
              </a:ext>
            </a:extLst>
          </p:cNvPr>
          <p:cNvSpPr txBox="1">
            <a:spLocks noChangeArrowheads="1"/>
          </p:cNvSpPr>
          <p:nvPr/>
        </p:nvSpPr>
        <p:spPr bwMode="auto">
          <a:xfrm>
            <a:off x="1703389" y="981075"/>
            <a:ext cx="8785225" cy="156966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6575" eaLnBrk="1" hangingPunct="1">
              <a:spcBef>
                <a:spcPct val="50000"/>
              </a:spcBef>
              <a:buClr>
                <a:schemeClr val="bg1"/>
              </a:buClr>
              <a:defRPr/>
            </a:pPr>
            <a:r>
              <a:rPr lang="cs-CZ" sz="2400" b="1" i="0" dirty="0">
                <a:solidFill>
                  <a:srgbClr val="FF0000"/>
                </a:solidFill>
                <a:latin typeface="Arial" panose="020B0604020202020204" pitchFamily="34" charset="0"/>
              </a:rPr>
              <a:t>Vyšší produktivita </a:t>
            </a:r>
            <a:r>
              <a:rPr lang="cs-CZ" sz="2400" b="1" i="0" dirty="0">
                <a:solidFill>
                  <a:srgbClr val="0000FF"/>
                </a:solidFill>
                <a:latin typeface="Arial" panose="020B0604020202020204" pitchFamily="34" charset="0"/>
              </a:rPr>
              <a:t>většinou úzce koreluje s vyšším druhovým bohatstvím;  výjimkou jsou druhově velmi bohatá společenstva na chudých půdách v jižní Africe a v Austrálii</a:t>
            </a:r>
          </a:p>
        </p:txBody>
      </p:sp>
      <p:sp>
        <p:nvSpPr>
          <p:cNvPr id="20488" name="Text Box 8">
            <a:extLst>
              <a:ext uri="{FF2B5EF4-FFF2-40B4-BE49-F238E27FC236}">
                <a16:creationId xmlns:a16="http://schemas.microsoft.com/office/drawing/2014/main" id="{A4EEF698-F55C-41B5-A2B2-D152CA8AC158}"/>
              </a:ext>
            </a:extLst>
          </p:cNvPr>
          <p:cNvSpPr txBox="1">
            <a:spLocks noChangeArrowheads="1"/>
          </p:cNvSpPr>
          <p:nvPr/>
        </p:nvSpPr>
        <p:spPr bwMode="auto">
          <a:xfrm>
            <a:off x="1590736" y="2465886"/>
            <a:ext cx="9077264" cy="1569660"/>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400" b="1" i="0" dirty="0">
                <a:solidFill>
                  <a:srgbClr val="0000FF"/>
                </a:solidFill>
                <a:latin typeface="Arial" panose="020B0604020202020204" pitchFamily="34" charset="0"/>
              </a:rPr>
              <a:t>V </a:t>
            </a:r>
            <a:r>
              <a:rPr lang="cs-CZ" sz="2400" b="1" i="0" u="sng" dirty="0">
                <a:solidFill>
                  <a:srgbClr val="0000FF"/>
                </a:solidFill>
                <a:latin typeface="Arial" panose="020B0604020202020204" pitchFamily="34" charset="0"/>
              </a:rPr>
              <a:t>mořích a oceánech</a:t>
            </a:r>
            <a:r>
              <a:rPr lang="cs-CZ" sz="2400" b="1" i="0" dirty="0">
                <a:solidFill>
                  <a:srgbClr val="0000FF"/>
                </a:solidFill>
                <a:latin typeface="Arial" panose="020B0604020202020204" pitchFamily="34" charset="0"/>
              </a:rPr>
              <a:t> jsou </a:t>
            </a:r>
            <a:r>
              <a:rPr lang="cs-CZ" sz="2400" b="1" i="0" dirty="0">
                <a:solidFill>
                  <a:srgbClr val="FF0000"/>
                </a:solidFill>
                <a:latin typeface="Arial" panose="020B0604020202020204" pitchFamily="34" charset="0"/>
              </a:rPr>
              <a:t>nejproduktivnější vody při pobřeží </a:t>
            </a:r>
            <a:r>
              <a:rPr lang="cs-CZ" sz="2400" b="1" i="0" dirty="0">
                <a:solidFill>
                  <a:srgbClr val="0000FF"/>
                </a:solidFill>
                <a:latin typeface="Arial" panose="020B0604020202020204" pitchFamily="34" charset="0"/>
              </a:rPr>
              <a:t>(dokonalé promíchání díky bouřím a mořským proudům), výstupné proudy lokálně výrazně zvyšují produktivitu mořského ekosystému ! </a:t>
            </a:r>
          </a:p>
        </p:txBody>
      </p:sp>
      <p:sp>
        <p:nvSpPr>
          <p:cNvPr id="20489" name="Text Box 9">
            <a:extLst>
              <a:ext uri="{FF2B5EF4-FFF2-40B4-BE49-F238E27FC236}">
                <a16:creationId xmlns:a16="http://schemas.microsoft.com/office/drawing/2014/main" id="{C5E404A2-5428-4ED6-8A4F-4C612E46DC49}"/>
              </a:ext>
            </a:extLst>
          </p:cNvPr>
          <p:cNvSpPr txBox="1">
            <a:spLocks noChangeArrowheads="1"/>
          </p:cNvSpPr>
          <p:nvPr/>
        </p:nvSpPr>
        <p:spPr bwMode="auto">
          <a:xfrm>
            <a:off x="1379538" y="4017258"/>
            <a:ext cx="9412958" cy="707886"/>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000" b="1" i="0" dirty="0">
                <a:solidFill>
                  <a:srgbClr val="0000FF"/>
                </a:solidFill>
                <a:latin typeface="Arial" panose="020B0604020202020204" pitchFamily="34" charset="0"/>
              </a:rPr>
              <a:t>Chladné vody jsou produktivnější než teplé (zřejmě proto, že jsou bohatší na živiny (např. fosfáty jsou více rozpustné v chladnější vodě) </a:t>
            </a:r>
          </a:p>
        </p:txBody>
      </p:sp>
      <p:sp>
        <p:nvSpPr>
          <p:cNvPr id="117769" name="Text Box 10">
            <a:extLst>
              <a:ext uri="{FF2B5EF4-FFF2-40B4-BE49-F238E27FC236}">
                <a16:creationId xmlns:a16="http://schemas.microsoft.com/office/drawing/2014/main" id="{025C0142-6129-4D61-969D-BA56EA3EBA5D}"/>
              </a:ext>
            </a:extLst>
          </p:cNvPr>
          <p:cNvSpPr txBox="1">
            <a:spLocks noChangeArrowheads="1"/>
          </p:cNvSpPr>
          <p:nvPr/>
        </p:nvSpPr>
        <p:spPr bwMode="auto">
          <a:xfrm>
            <a:off x="1746280" y="5032921"/>
            <a:ext cx="876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cs typeface="Times New Roman" panose="02020603050405020304" pitchFamily="18" charset="0"/>
              </a:rPr>
              <a:t>Energie se v ekosystému zpravidla nem</a:t>
            </a:r>
            <a:r>
              <a:rPr lang="cs-CZ" altLang="cs-CZ" sz="2400" b="1" i="0" dirty="0">
                <a:solidFill>
                  <a:srgbClr val="FF0000"/>
                </a:solidFill>
                <a:latin typeface="Arial" panose="020B0604020202020204" pitchFamily="34" charset="0"/>
              </a:rPr>
              <a:t>ůž</a:t>
            </a:r>
            <a:r>
              <a:rPr lang="cs-CZ" altLang="cs-CZ" sz="2400" b="1" i="0" dirty="0">
                <a:solidFill>
                  <a:srgbClr val="FF0000"/>
                </a:solidFill>
                <a:latin typeface="Arial" panose="020B0604020202020204" pitchFamily="34" charset="0"/>
                <a:cs typeface="Times New Roman" panose="02020603050405020304" pitchFamily="18" charset="0"/>
              </a:rPr>
              <a:t>e výrazn</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ji hromadit </a:t>
            </a:r>
            <a:r>
              <a:rPr lang="cs-CZ" altLang="cs-CZ" sz="2400" b="1" i="0" dirty="0">
                <a:solidFill>
                  <a:srgbClr val="0000FF"/>
                </a:solidFill>
                <a:latin typeface="Arial" panose="020B0604020202020204" pitchFamily="34" charset="0"/>
                <a:cs typeface="Times New Roman" panose="02020603050405020304" pitchFamily="18" charset="0"/>
              </a:rPr>
              <a:t>(× fosilní paliva)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cs typeface="Times New Roman" panose="02020603050405020304" pitchFamily="18" charset="0"/>
              </a:rPr>
              <a:t> jednostranný tok energie, který je realizován prost</a:t>
            </a:r>
            <a:r>
              <a:rPr lang="cs-CZ" altLang="cs-CZ" sz="2400" b="1" i="0" dirty="0">
                <a:solidFill>
                  <a:srgbClr val="0000FF"/>
                </a:solidFill>
                <a:latin typeface="Arial" panose="020B0604020202020204" pitchFamily="34" charset="0"/>
              </a:rPr>
              <a:t>ř</a:t>
            </a:r>
            <a:r>
              <a:rPr lang="cs-CZ" altLang="cs-CZ" sz="2400" b="1" i="0" dirty="0">
                <a:solidFill>
                  <a:srgbClr val="0000FF"/>
                </a:solidFill>
                <a:latin typeface="Arial" panose="020B0604020202020204" pitchFamily="34" charset="0"/>
                <a:cs typeface="Times New Roman" panose="02020603050405020304" pitchFamily="18" charset="0"/>
              </a:rPr>
              <a:t>ednictvím trofických vztah</a:t>
            </a:r>
            <a:r>
              <a:rPr lang="cs-CZ" altLang="cs-CZ" sz="2400" b="1" i="0" dirty="0">
                <a:solidFill>
                  <a:srgbClr val="0000FF"/>
                </a:solidFill>
                <a:latin typeface="Arial" panose="020B0604020202020204" pitchFamily="34" charset="0"/>
              </a:rPr>
              <a:t>ů. </a:t>
            </a:r>
          </a:p>
        </p:txBody>
      </p:sp>
      <p:sp>
        <p:nvSpPr>
          <p:cNvPr id="6" name="Nadpis 1">
            <a:extLst>
              <a:ext uri="{FF2B5EF4-FFF2-40B4-BE49-F238E27FC236}">
                <a16:creationId xmlns:a16="http://schemas.microsoft.com/office/drawing/2014/main" id="{C945A289-1831-4C39-AC18-D807D3446E10}"/>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Sekundární produkce ekosystému</a:t>
            </a:r>
          </a:p>
        </p:txBody>
      </p:sp>
    </p:spTree>
    <p:extLst>
      <p:ext uri="{BB962C8B-B14F-4D97-AF65-F5344CB8AC3E}">
        <p14:creationId xmlns:p14="http://schemas.microsoft.com/office/powerpoint/2010/main" val="3157126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5">
            <a:extLst>
              <a:ext uri="{FF2B5EF4-FFF2-40B4-BE49-F238E27FC236}">
                <a16:creationId xmlns:a16="http://schemas.microsoft.com/office/drawing/2014/main" id="{25EB2572-52CD-4C73-AF59-21E5DF8D4D07}"/>
              </a:ext>
            </a:extLst>
          </p:cNvPr>
          <p:cNvSpPr txBox="1">
            <a:spLocks noChangeArrowheads="1"/>
          </p:cNvSpPr>
          <p:nvPr/>
        </p:nvSpPr>
        <p:spPr bwMode="auto">
          <a:xfrm>
            <a:off x="1703389" y="993775"/>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rPr>
              <a:t>Přenosy látek a energie v ekosystémech </a:t>
            </a:r>
            <a:r>
              <a:rPr lang="cs-CZ" altLang="cs-CZ" sz="2400" b="1" i="0" dirty="0">
                <a:solidFill>
                  <a:srgbClr val="0000FF"/>
                </a:solidFill>
                <a:latin typeface="Arial" panose="020B0604020202020204" pitchFamily="34" charset="0"/>
              </a:rPr>
              <a:t>se uskutečňují v potravních (trofických) řetězcích, které propojují jednotlivé potravní úrovně. </a:t>
            </a:r>
          </a:p>
        </p:txBody>
      </p:sp>
      <p:sp>
        <p:nvSpPr>
          <p:cNvPr id="118787" name="Text Box 6">
            <a:extLst>
              <a:ext uri="{FF2B5EF4-FFF2-40B4-BE49-F238E27FC236}">
                <a16:creationId xmlns:a16="http://schemas.microsoft.com/office/drawing/2014/main" id="{5F1E27ED-E398-49D5-9B07-BCA1580102EA}"/>
              </a:ext>
            </a:extLst>
          </p:cNvPr>
          <p:cNvSpPr txBox="1">
            <a:spLocks noChangeArrowheads="1"/>
          </p:cNvSpPr>
          <p:nvPr/>
        </p:nvSpPr>
        <p:spPr bwMode="auto">
          <a:xfrm>
            <a:off x="1703388" y="2276475"/>
            <a:ext cx="86407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u="sng" dirty="0">
                <a:solidFill>
                  <a:srgbClr val="FF0000"/>
                </a:solidFill>
                <a:latin typeface="Arial" panose="020B0604020202020204" pitchFamily="34" charset="0"/>
                <a:cs typeface="Times New Roman" panose="02020603050405020304" pitchFamily="18" charset="0"/>
              </a:rPr>
              <a:t>Potravní </a:t>
            </a:r>
            <a:r>
              <a:rPr lang="cs-CZ" altLang="cs-CZ" sz="2400" b="1" i="0" u="sng" dirty="0">
                <a:solidFill>
                  <a:srgbClr val="FF0000"/>
                </a:solidFill>
                <a:latin typeface="Arial" panose="020B0604020202020204" pitchFamily="34" charset="0"/>
              </a:rPr>
              <a:t>ř</a:t>
            </a:r>
            <a:r>
              <a:rPr lang="cs-CZ" altLang="cs-CZ" sz="2400" b="1" i="0" u="sng" dirty="0">
                <a:solidFill>
                  <a:srgbClr val="FF0000"/>
                </a:solidFill>
                <a:latin typeface="Arial" panose="020B0604020202020204" pitchFamily="34" charset="0"/>
                <a:cs typeface="Times New Roman" panose="02020603050405020304" pitchFamily="18" charset="0"/>
              </a:rPr>
              <a:t>et</a:t>
            </a:r>
            <a:r>
              <a:rPr lang="cs-CZ" altLang="cs-CZ" sz="2400" b="1" i="0" u="sng" dirty="0">
                <a:solidFill>
                  <a:srgbClr val="FF0000"/>
                </a:solidFill>
                <a:latin typeface="Arial" panose="020B0604020202020204" pitchFamily="34" charset="0"/>
              </a:rPr>
              <a:t>ě</a:t>
            </a:r>
            <a:r>
              <a:rPr lang="cs-CZ" altLang="cs-CZ" sz="2400" b="1" i="0" u="sng" dirty="0">
                <a:solidFill>
                  <a:srgbClr val="FF0000"/>
                </a:solidFill>
                <a:latin typeface="Arial" panose="020B0604020202020204" pitchFamily="34" charset="0"/>
                <a:cs typeface="Times New Roman" panose="02020603050405020304" pitchFamily="18" charset="0"/>
              </a:rPr>
              <a:t>zec</a:t>
            </a:r>
            <a:r>
              <a:rPr lang="cs-CZ" altLang="cs-CZ" sz="2400" b="1" i="0" dirty="0">
                <a:solidFill>
                  <a:srgbClr val="FF0000"/>
                </a:solidFill>
                <a:latin typeface="Arial" panose="020B0604020202020204" pitchFamily="34" charset="0"/>
                <a:cs typeface="Times New Roman" panose="02020603050405020304" pitchFamily="18" charset="0"/>
              </a:rPr>
              <a:t> </a:t>
            </a:r>
            <a:r>
              <a:rPr lang="cs-CZ" altLang="cs-CZ" sz="2400" b="1" i="0" dirty="0">
                <a:solidFill>
                  <a:srgbClr val="0000FF"/>
                </a:solidFill>
                <a:latin typeface="Arial" panose="020B0604020202020204" pitchFamily="34" charset="0"/>
                <a:cs typeface="Times New Roman" panose="02020603050405020304" pitchFamily="18" charset="0"/>
              </a:rPr>
              <a:t>p</a:t>
            </a:r>
            <a:r>
              <a:rPr lang="cs-CZ" altLang="cs-CZ" sz="2400" b="1" i="0" dirty="0">
                <a:solidFill>
                  <a:srgbClr val="0000FF"/>
                </a:solidFill>
                <a:latin typeface="Arial" panose="020B0604020202020204" pitchFamily="34" charset="0"/>
              </a:rPr>
              <a:t>ř</a:t>
            </a:r>
            <a:r>
              <a:rPr lang="cs-CZ" altLang="cs-CZ" sz="2400" b="1" i="0" dirty="0">
                <a:solidFill>
                  <a:srgbClr val="0000FF"/>
                </a:solidFill>
                <a:latin typeface="Arial" panose="020B0604020202020204" pitchFamily="34" charset="0"/>
                <a:cs typeface="Times New Roman" panose="02020603050405020304" pitchFamily="18" charset="0"/>
              </a:rPr>
              <a:t>edstavuje posloupnost</a:t>
            </a:r>
            <a:r>
              <a:rPr lang="cs-CZ" altLang="cs-CZ" sz="2400" b="1" i="0" dirty="0">
                <a:solidFill>
                  <a:srgbClr val="0000FF"/>
                </a:solidFill>
                <a:latin typeface="Arial" panose="020B0604020202020204" pitchFamily="34" charset="0"/>
              </a:rPr>
              <a:t> (</a:t>
            </a:r>
            <a:r>
              <a:rPr lang="cs-CZ" altLang="cs-CZ" sz="2400" b="1" i="0" dirty="0">
                <a:solidFill>
                  <a:srgbClr val="0000FF"/>
                </a:solidFill>
                <a:latin typeface="Arial" panose="020B0604020202020204" pitchFamily="34" charset="0"/>
                <a:cs typeface="Times New Roman" panose="02020603050405020304" pitchFamily="18" charset="0"/>
              </a:rPr>
              <a:t>sled</a:t>
            </a:r>
            <a:r>
              <a:rPr lang="cs-CZ" altLang="cs-CZ" sz="2400" b="1" i="0" dirty="0">
                <a:solidFill>
                  <a:srgbClr val="0000FF"/>
                </a:solidFill>
                <a:latin typeface="Arial" panose="020B0604020202020204" pitchFamily="34" charset="0"/>
              </a:rPr>
              <a:t>)</a:t>
            </a:r>
            <a:r>
              <a:rPr lang="cs-CZ" altLang="cs-CZ" sz="2400" b="1" i="0" dirty="0">
                <a:solidFill>
                  <a:srgbClr val="0000FF"/>
                </a:solidFill>
                <a:latin typeface="Arial" panose="020B0604020202020204" pitchFamily="34" charset="0"/>
                <a:cs typeface="Times New Roman" panose="02020603050405020304" pitchFamily="18" charset="0"/>
              </a:rPr>
              <a:t> organism</a:t>
            </a:r>
            <a:r>
              <a:rPr lang="cs-CZ" altLang="cs-CZ" sz="2400" b="1" i="0" dirty="0">
                <a:solidFill>
                  <a:srgbClr val="0000FF"/>
                </a:solidFill>
                <a:latin typeface="Arial" panose="020B0604020202020204" pitchFamily="34" charset="0"/>
              </a:rPr>
              <a:t>ů</a:t>
            </a:r>
            <a:r>
              <a:rPr lang="cs-CZ" altLang="cs-CZ" sz="2400" b="1" i="0" dirty="0">
                <a:solidFill>
                  <a:srgbClr val="0000FF"/>
                </a:solidFill>
                <a:latin typeface="Arial" panose="020B0604020202020204" pitchFamily="34" charset="0"/>
                <a:cs typeface="Times New Roman" panose="02020603050405020304" pitchFamily="18" charset="0"/>
              </a:rPr>
              <a:t>, které jsou ve vzájemných potravních závislostech, tj. jeden po</a:t>
            </a:r>
            <a:r>
              <a:rPr lang="cs-CZ" altLang="cs-CZ" sz="2400" b="1" i="0" dirty="0">
                <a:solidFill>
                  <a:srgbClr val="0000FF"/>
                </a:solidFill>
                <a:latin typeface="Arial" panose="020B0604020202020204" pitchFamily="34" charset="0"/>
              </a:rPr>
              <a:t>ž</a:t>
            </a:r>
            <a:r>
              <a:rPr lang="cs-CZ" altLang="cs-CZ" sz="2400" b="1" i="0" dirty="0">
                <a:solidFill>
                  <a:srgbClr val="0000FF"/>
                </a:solidFill>
                <a:latin typeface="Arial" panose="020B0604020202020204" pitchFamily="34" charset="0"/>
                <a:cs typeface="Times New Roman" panose="02020603050405020304" pitchFamily="18" charset="0"/>
              </a:rPr>
              <a:t>írá druhého, p</a:t>
            </a:r>
            <a:r>
              <a:rPr lang="cs-CZ" altLang="cs-CZ" sz="2400" b="1" i="0" dirty="0">
                <a:solidFill>
                  <a:srgbClr val="0000FF"/>
                </a:solidFill>
                <a:latin typeface="Arial" panose="020B0604020202020204" pitchFamily="34" charset="0"/>
              </a:rPr>
              <a:t>ř</a:t>
            </a:r>
            <a:r>
              <a:rPr lang="cs-CZ" altLang="cs-CZ" sz="2400" b="1" i="0" dirty="0">
                <a:solidFill>
                  <a:srgbClr val="0000FF"/>
                </a:solidFill>
                <a:latin typeface="Arial" panose="020B0604020202020204" pitchFamily="34" charset="0"/>
                <a:cs typeface="Times New Roman" panose="02020603050405020304" pitchFamily="18" charset="0"/>
              </a:rPr>
              <a:t>i</a:t>
            </a:r>
            <a:r>
              <a:rPr lang="cs-CZ" altLang="cs-CZ" sz="2400" b="1" i="0" dirty="0">
                <a:solidFill>
                  <a:srgbClr val="0000FF"/>
                </a:solidFill>
                <a:latin typeface="Arial" panose="020B0604020202020204" pitchFamily="34" charset="0"/>
              </a:rPr>
              <a:t>č</a:t>
            </a:r>
            <a:r>
              <a:rPr lang="cs-CZ" altLang="cs-CZ" sz="2400" b="1" i="0" dirty="0">
                <a:solidFill>
                  <a:srgbClr val="0000FF"/>
                </a:solidFill>
                <a:latin typeface="Arial" panose="020B0604020202020204" pitchFamily="34" charset="0"/>
                <a:cs typeface="Times New Roman" panose="02020603050405020304" pitchFamily="18" charset="0"/>
              </a:rPr>
              <a:t>em</a:t>
            </a:r>
            <a:r>
              <a:rPr lang="cs-CZ" altLang="cs-CZ" sz="2400" b="1" i="0" dirty="0">
                <a:solidFill>
                  <a:srgbClr val="0000FF"/>
                </a:solidFill>
                <a:latin typeface="Arial" panose="020B0604020202020204" pitchFamily="34" charset="0"/>
              </a:rPr>
              <a:t>ž</a:t>
            </a:r>
            <a:r>
              <a:rPr lang="cs-CZ" altLang="cs-CZ" sz="2400" b="1" i="0" dirty="0">
                <a:solidFill>
                  <a:srgbClr val="0000FF"/>
                </a:solidFill>
                <a:latin typeface="Arial" panose="020B0604020202020204" pitchFamily="34" charset="0"/>
                <a:cs typeface="Times New Roman" panose="02020603050405020304" pitchFamily="18" charset="0"/>
              </a:rPr>
              <a:t> sám se stává potravou v následující trofické úrovni. </a:t>
            </a:r>
            <a:endParaRPr lang="cs-CZ" altLang="cs-CZ" sz="2400" b="1" i="0" dirty="0">
              <a:solidFill>
                <a:srgbClr val="0000FF"/>
              </a:solidFill>
              <a:latin typeface="Arial" panose="020B0604020202020204" pitchFamily="34" charset="0"/>
            </a:endParaRPr>
          </a:p>
        </p:txBody>
      </p:sp>
      <p:sp>
        <p:nvSpPr>
          <p:cNvPr id="118788" name="Text Box 9">
            <a:extLst>
              <a:ext uri="{FF2B5EF4-FFF2-40B4-BE49-F238E27FC236}">
                <a16:creationId xmlns:a16="http://schemas.microsoft.com/office/drawing/2014/main" id="{F8C7B142-312E-4EED-B590-D11C307EF5EB}"/>
              </a:ext>
            </a:extLst>
          </p:cNvPr>
          <p:cNvSpPr txBox="1">
            <a:spLocks noChangeArrowheads="1"/>
          </p:cNvSpPr>
          <p:nvPr/>
        </p:nvSpPr>
        <p:spPr bwMode="auto">
          <a:xfrm>
            <a:off x="3575050" y="3897313"/>
            <a:ext cx="5041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7325" indent="-187325">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dirty="0">
                <a:solidFill>
                  <a:srgbClr val="FF0000"/>
                </a:solidFill>
                <a:latin typeface="Arial" panose="020B0604020202020204" pitchFamily="34" charset="0"/>
              </a:rPr>
              <a:t>Obecně: </a:t>
            </a:r>
            <a:r>
              <a:rPr lang="cs-CZ" altLang="cs-CZ" sz="2400" b="1" i="0" dirty="0">
                <a:solidFill>
                  <a:srgbClr val="FF0000"/>
                </a:solidFill>
                <a:latin typeface="Arial" panose="020B0604020202020204" pitchFamily="34" charset="0"/>
                <a:cs typeface="Times New Roman" panose="02020603050405020304" pitchFamily="18" charset="0"/>
              </a:rPr>
              <a:t>P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K</a:t>
            </a:r>
            <a:r>
              <a:rPr lang="cs-CZ" altLang="cs-CZ" sz="2400" b="1" i="0" baseline="-30000" dirty="0">
                <a:solidFill>
                  <a:srgbClr val="FF0000"/>
                </a:solidFill>
                <a:latin typeface="Arial" panose="020B0604020202020204" pitchFamily="34" charset="0"/>
                <a:cs typeface="Times New Roman" panose="02020603050405020304" pitchFamily="18" charset="0"/>
              </a:rPr>
              <a:t>1</a:t>
            </a:r>
            <a:r>
              <a:rPr lang="cs-CZ" altLang="cs-CZ" sz="2400" b="1" i="0" dirty="0">
                <a:solidFill>
                  <a:srgbClr val="FF0000"/>
                </a:solidFill>
                <a:latin typeface="Arial" panose="020B0604020202020204" pitchFamily="34" charset="0"/>
                <a:cs typeface="Times New Roman" panose="02020603050405020304" pitchFamily="18" charset="0"/>
              </a:rPr>
              <a:t>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K</a:t>
            </a:r>
            <a:r>
              <a:rPr lang="cs-CZ" altLang="cs-CZ" sz="2400" b="1" i="0" baseline="-30000" dirty="0">
                <a:solidFill>
                  <a:srgbClr val="FF0000"/>
                </a:solidFill>
                <a:latin typeface="Arial" panose="020B0604020202020204" pitchFamily="34" charset="0"/>
                <a:cs typeface="Times New Roman" panose="02020603050405020304" pitchFamily="18" charset="0"/>
              </a:rPr>
              <a:t>2</a:t>
            </a:r>
            <a:r>
              <a:rPr lang="cs-CZ" altLang="cs-CZ" sz="2400" b="1" i="0" dirty="0">
                <a:solidFill>
                  <a:srgbClr val="FF0000"/>
                </a:solidFill>
                <a:latin typeface="Arial" panose="020B0604020202020204" pitchFamily="34" charset="0"/>
                <a:cs typeface="Times New Roman" panose="02020603050405020304" pitchFamily="18" charset="0"/>
              </a:rPr>
              <a:t>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K</a:t>
            </a:r>
            <a:r>
              <a:rPr lang="cs-CZ" altLang="cs-CZ" sz="2400" b="1" i="0" baseline="-30000" dirty="0">
                <a:solidFill>
                  <a:srgbClr val="FF0000"/>
                </a:solidFill>
                <a:latin typeface="Arial" panose="020B0604020202020204" pitchFamily="34" charset="0"/>
                <a:cs typeface="Times New Roman" panose="02020603050405020304" pitchFamily="18" charset="0"/>
              </a:rPr>
              <a:t>3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a:t>
            </a:r>
          </a:p>
        </p:txBody>
      </p:sp>
      <p:sp>
        <p:nvSpPr>
          <p:cNvPr id="118789" name="Text Box 11">
            <a:extLst>
              <a:ext uri="{FF2B5EF4-FFF2-40B4-BE49-F238E27FC236}">
                <a16:creationId xmlns:a16="http://schemas.microsoft.com/office/drawing/2014/main" id="{BEC41813-6ED3-4CB0-85D8-62895F1AB397}"/>
              </a:ext>
            </a:extLst>
          </p:cNvPr>
          <p:cNvSpPr txBox="1">
            <a:spLocks noChangeArrowheads="1"/>
          </p:cNvSpPr>
          <p:nvPr/>
        </p:nvSpPr>
        <p:spPr bwMode="auto">
          <a:xfrm>
            <a:off x="1847850" y="4437063"/>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0000FF"/>
                </a:solidFill>
                <a:latin typeface="Arial" panose="020B0604020202020204" pitchFamily="34" charset="0"/>
                <a:cs typeface="Times New Roman" panose="02020603050405020304" pitchFamily="18" charset="0"/>
              </a:rPr>
              <a:t>V ka</a:t>
            </a:r>
            <a:r>
              <a:rPr lang="cs-CZ" altLang="cs-CZ" sz="2400" b="1" i="0" dirty="0">
                <a:solidFill>
                  <a:srgbClr val="0000FF"/>
                </a:solidFill>
                <a:latin typeface="Arial" panose="020B0604020202020204" pitchFamily="34" charset="0"/>
              </a:rPr>
              <a:t>ž</a:t>
            </a:r>
            <a:r>
              <a:rPr lang="cs-CZ" altLang="cs-CZ" sz="2400" b="1" i="0" dirty="0">
                <a:solidFill>
                  <a:srgbClr val="0000FF"/>
                </a:solidFill>
                <a:latin typeface="Arial" panose="020B0604020202020204" pitchFamily="34" charset="0"/>
                <a:cs typeface="Times New Roman" panose="02020603050405020304" pitchFamily="18" charset="0"/>
              </a:rPr>
              <a:t>dém ekosystému musí existovat</a:t>
            </a:r>
            <a:r>
              <a:rPr lang="cs-CZ" altLang="cs-CZ" sz="2400" b="1" i="0" dirty="0">
                <a:solidFill>
                  <a:srgbClr val="FF0000"/>
                </a:solidFill>
                <a:latin typeface="Arial" panose="020B0604020202020204" pitchFamily="34" charset="0"/>
                <a:cs typeface="Times New Roman" panose="02020603050405020304" pitchFamily="18" charset="0"/>
              </a:rPr>
              <a:t> minimáln</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 2 trofické úrovn</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a:t>
            </a:r>
            <a:endParaRPr lang="cs-CZ" altLang="cs-CZ" sz="2400" b="1" i="0" dirty="0">
              <a:solidFill>
                <a:srgbClr val="FF0000"/>
              </a:solidFill>
              <a:latin typeface="Arial" panose="020B0604020202020204" pitchFamily="34" charset="0"/>
            </a:endParaRPr>
          </a:p>
        </p:txBody>
      </p:sp>
      <p:sp>
        <p:nvSpPr>
          <p:cNvPr id="9" name="Nadpis 1">
            <a:extLst>
              <a:ext uri="{FF2B5EF4-FFF2-40B4-BE49-F238E27FC236}">
                <a16:creationId xmlns:a16="http://schemas.microsoft.com/office/drawing/2014/main" id="{136FC643-BBDE-4A76-9E6C-7B2535578005}"/>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Potravní řetězce</a:t>
            </a:r>
          </a:p>
        </p:txBody>
      </p:sp>
      <p:pic>
        <p:nvPicPr>
          <p:cNvPr id="41986" name="Picture 2" descr="upload.wikimedia.org/wikipedia/commons/7/77/Foo...">
            <a:extLst>
              <a:ext uri="{FF2B5EF4-FFF2-40B4-BE49-F238E27FC236}">
                <a16:creationId xmlns:a16="http://schemas.microsoft.com/office/drawing/2014/main" id="{9F7FA5BF-2137-41DA-B8D7-B7B63D88B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3782" y="851965"/>
            <a:ext cx="1978218" cy="50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71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5">
            <a:extLst>
              <a:ext uri="{FF2B5EF4-FFF2-40B4-BE49-F238E27FC236}">
                <a16:creationId xmlns:a16="http://schemas.microsoft.com/office/drawing/2014/main" id="{0C12589E-0497-491F-AF86-179ED015C33F}"/>
              </a:ext>
            </a:extLst>
          </p:cNvPr>
          <p:cNvSpPr txBox="1">
            <a:spLocks noChangeArrowheads="1"/>
          </p:cNvSpPr>
          <p:nvPr/>
        </p:nvSpPr>
        <p:spPr bwMode="auto">
          <a:xfrm>
            <a:off x="1703388" y="1008063"/>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rPr>
              <a:t>P</a:t>
            </a:r>
            <a:r>
              <a:rPr lang="cs-CZ" altLang="cs-CZ" sz="2400" b="1" i="0" dirty="0">
                <a:solidFill>
                  <a:srgbClr val="FF0000"/>
                </a:solidFill>
                <a:latin typeface="Arial" panose="020B0604020202020204" pitchFamily="34" charset="0"/>
                <a:cs typeface="Times New Roman" panose="02020603050405020304" pitchFamily="18" charset="0"/>
              </a:rPr>
              <a:t>otravní </a:t>
            </a:r>
            <a:r>
              <a:rPr lang="cs-CZ" altLang="cs-CZ" sz="2400" b="1" i="0" dirty="0">
                <a:solidFill>
                  <a:srgbClr val="FF0000"/>
                </a:solidFill>
                <a:latin typeface="Arial" panose="020B0604020202020204" pitchFamily="34" charset="0"/>
              </a:rPr>
              <a:t>ř</a:t>
            </a:r>
            <a:r>
              <a:rPr lang="cs-CZ" altLang="cs-CZ" sz="2400" b="1" i="0" dirty="0">
                <a:solidFill>
                  <a:srgbClr val="FF0000"/>
                </a:solidFill>
                <a:latin typeface="Arial" panose="020B0604020202020204" pitchFamily="34" charset="0"/>
                <a:cs typeface="Times New Roman" panose="02020603050405020304" pitchFamily="18" charset="0"/>
              </a:rPr>
              <a:t>et</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zce </a:t>
            </a:r>
            <a:r>
              <a:rPr lang="cs-CZ" altLang="cs-CZ" sz="2400" b="1" i="0" dirty="0">
                <a:solidFill>
                  <a:srgbClr val="0000FF"/>
                </a:solidFill>
                <a:latin typeface="Arial" panose="020B0604020202020204" pitchFamily="34" charset="0"/>
                <a:cs typeface="Times New Roman" panose="02020603050405020304" pitchFamily="18" charset="0"/>
              </a:rPr>
              <a:t>mívají v pr</a:t>
            </a:r>
            <a:r>
              <a:rPr lang="cs-CZ" altLang="cs-CZ" sz="2400" b="1" i="0" dirty="0">
                <a:solidFill>
                  <a:srgbClr val="0000FF"/>
                </a:solidFill>
                <a:latin typeface="Arial" panose="020B0604020202020204" pitchFamily="34" charset="0"/>
              </a:rPr>
              <a:t>ů</a:t>
            </a:r>
            <a:r>
              <a:rPr lang="cs-CZ" altLang="cs-CZ" sz="2400" b="1" i="0" dirty="0">
                <a:solidFill>
                  <a:srgbClr val="0000FF"/>
                </a:solidFill>
                <a:latin typeface="Arial" panose="020B0604020202020204" pitchFamily="34" charset="0"/>
                <a:cs typeface="Times New Roman" panose="02020603050405020304" pitchFamily="18" charset="0"/>
              </a:rPr>
              <a:t>m</a:t>
            </a:r>
            <a:r>
              <a:rPr lang="cs-CZ" altLang="cs-CZ" sz="2400" b="1" i="0" dirty="0">
                <a:solidFill>
                  <a:srgbClr val="0000FF"/>
                </a:solidFill>
                <a:latin typeface="Arial" panose="020B0604020202020204" pitchFamily="34" charset="0"/>
              </a:rPr>
              <a:t>ě</a:t>
            </a:r>
            <a:r>
              <a:rPr lang="cs-CZ" altLang="cs-CZ" sz="2400" b="1" i="0" dirty="0">
                <a:solidFill>
                  <a:srgbClr val="0000FF"/>
                </a:solidFill>
                <a:latin typeface="Arial" panose="020B0604020202020204" pitchFamily="34" charset="0"/>
                <a:cs typeface="Times New Roman" panose="02020603050405020304" pitchFamily="18" charset="0"/>
              </a:rPr>
              <a:t>ru </a:t>
            </a:r>
            <a:r>
              <a:rPr lang="cs-CZ" altLang="cs-CZ" sz="2400" b="1" i="0" dirty="0">
                <a:solidFill>
                  <a:srgbClr val="FF0000"/>
                </a:solidFill>
                <a:latin typeface="Arial" panose="020B0604020202020204" pitchFamily="34" charset="0"/>
                <a:cs typeface="Times New Roman" panose="02020603050405020304" pitchFamily="18" charset="0"/>
              </a:rPr>
              <a:t>4 </a:t>
            </a:r>
            <a:r>
              <a:rPr lang="cs-CZ" altLang="cs-CZ" sz="2400" b="1" i="0" dirty="0">
                <a:solidFill>
                  <a:srgbClr val="FF0000"/>
                </a:solidFill>
                <a:latin typeface="Arial" panose="020B0604020202020204" pitchFamily="34" charset="0"/>
              </a:rPr>
              <a:t>č</a:t>
            </a:r>
            <a:r>
              <a:rPr lang="cs-CZ" altLang="cs-CZ" sz="2400" b="1" i="0" dirty="0">
                <a:solidFill>
                  <a:srgbClr val="FF0000"/>
                </a:solidFill>
                <a:latin typeface="Arial" panose="020B0604020202020204" pitchFamily="34" charset="0"/>
                <a:cs typeface="Times New Roman" panose="02020603050405020304" pitchFamily="18" charset="0"/>
              </a:rPr>
              <a:t>lánky:</a:t>
            </a:r>
            <a:endParaRPr lang="cs-CZ" altLang="cs-CZ" sz="2400" b="1" i="0" dirty="0">
              <a:solidFill>
                <a:srgbClr val="FF0000"/>
              </a:solidFill>
              <a:latin typeface="Arial" panose="020B0604020202020204" pitchFamily="34" charset="0"/>
            </a:endParaRPr>
          </a:p>
        </p:txBody>
      </p:sp>
      <p:sp>
        <p:nvSpPr>
          <p:cNvPr id="119811" name="Text Box 6">
            <a:extLst>
              <a:ext uri="{FF2B5EF4-FFF2-40B4-BE49-F238E27FC236}">
                <a16:creationId xmlns:a16="http://schemas.microsoft.com/office/drawing/2014/main" id="{5362A6FC-014D-4B39-A121-2EBB5D60026B}"/>
              </a:ext>
            </a:extLst>
          </p:cNvPr>
          <p:cNvSpPr txBox="1">
            <a:spLocks noChangeArrowheads="1"/>
          </p:cNvSpPr>
          <p:nvPr/>
        </p:nvSpPr>
        <p:spPr bwMode="auto">
          <a:xfrm>
            <a:off x="1631951" y="1412875"/>
            <a:ext cx="88566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rPr>
              <a:t>Nejdelší trofické řetězce </a:t>
            </a:r>
            <a:r>
              <a:rPr lang="cs-CZ" altLang="cs-CZ" sz="2400" b="1" i="0" dirty="0">
                <a:solidFill>
                  <a:srgbClr val="0000FF"/>
                </a:solidFill>
                <a:latin typeface="Arial" panose="020B0604020202020204" pitchFamily="34" charset="0"/>
              </a:rPr>
              <a:t>jsou ve vodních ekosystémech, např. fytoplankton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zooplankton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drobné ryby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dravé ryby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draví kytovci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lední medvěd (maximálně kolem 10 článků)</a:t>
            </a:r>
            <a:endParaRPr lang="cs-CZ" altLang="cs-CZ" sz="2400" b="1" i="0" dirty="0">
              <a:solidFill>
                <a:srgbClr val="0000FF"/>
              </a:solidFill>
              <a:latin typeface="Arial" panose="020B0604020202020204" pitchFamily="34" charset="0"/>
              <a:cs typeface="Times New Roman" panose="02020603050405020304" pitchFamily="18" charset="0"/>
            </a:endParaRPr>
          </a:p>
        </p:txBody>
      </p:sp>
      <p:sp>
        <p:nvSpPr>
          <p:cNvPr id="5128" name="Text Box 8">
            <a:extLst>
              <a:ext uri="{FF2B5EF4-FFF2-40B4-BE49-F238E27FC236}">
                <a16:creationId xmlns:a16="http://schemas.microsoft.com/office/drawing/2014/main" id="{7934200D-D8B1-4507-B568-872510B540E8}"/>
              </a:ext>
            </a:extLst>
          </p:cNvPr>
          <p:cNvSpPr txBox="1">
            <a:spLocks noChangeArrowheads="1"/>
          </p:cNvSpPr>
          <p:nvPr/>
        </p:nvSpPr>
        <p:spPr bwMode="auto">
          <a:xfrm>
            <a:off x="1703386" y="2971801"/>
            <a:ext cx="8467505" cy="1200329"/>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ts val="0"/>
              </a:spcBef>
              <a:defRPr/>
            </a:pPr>
            <a:r>
              <a:rPr lang="cs-CZ" sz="2400" b="1" i="0" dirty="0">
                <a:solidFill>
                  <a:srgbClr val="0000FF"/>
                </a:solidFill>
                <a:latin typeface="Arial" panose="020B0604020202020204" pitchFamily="34" charset="0"/>
                <a:cs typeface="Times New Roman" pitchFamily="18" charset="0"/>
              </a:rPr>
              <a:t>Existují </a:t>
            </a:r>
            <a:r>
              <a:rPr lang="cs-CZ" sz="2400" b="1" i="0" dirty="0">
                <a:solidFill>
                  <a:srgbClr val="FF0000"/>
                </a:solidFill>
                <a:latin typeface="Arial" panose="020B0604020202020204" pitchFamily="34" charset="0"/>
                <a:cs typeface="Times New Roman" pitchFamily="18" charset="0"/>
              </a:rPr>
              <a:t>3 typy potravních </a:t>
            </a:r>
            <a:r>
              <a:rPr lang="cs-CZ" sz="2400" b="1" i="0" dirty="0">
                <a:solidFill>
                  <a:srgbClr val="FF0000"/>
                </a:solidFill>
                <a:latin typeface="Arial" panose="020B0604020202020204" pitchFamily="34" charset="0"/>
              </a:rPr>
              <a:t>ř</a:t>
            </a:r>
            <a:r>
              <a:rPr lang="cs-CZ" sz="2400" b="1" i="0" dirty="0">
                <a:solidFill>
                  <a:srgbClr val="FF0000"/>
                </a:solidFill>
                <a:latin typeface="Arial" panose="020B0604020202020204" pitchFamily="34" charset="0"/>
                <a:cs typeface="Times New Roman" pitchFamily="18" charset="0"/>
              </a:rPr>
              <a:t>et</a:t>
            </a:r>
            <a:r>
              <a:rPr lang="cs-CZ" sz="2400" b="1" i="0" dirty="0">
                <a:solidFill>
                  <a:srgbClr val="FF0000"/>
                </a:solidFill>
                <a:latin typeface="Arial" panose="020B0604020202020204" pitchFamily="34" charset="0"/>
              </a:rPr>
              <a:t>ě</a:t>
            </a:r>
            <a:r>
              <a:rPr lang="cs-CZ" sz="2400" b="1" i="0" dirty="0">
                <a:solidFill>
                  <a:srgbClr val="FF0000"/>
                </a:solidFill>
                <a:latin typeface="Arial" panose="020B0604020202020204" pitchFamily="34" charset="0"/>
                <a:cs typeface="Times New Roman" pitchFamily="18" charset="0"/>
              </a:rPr>
              <a:t>zc</a:t>
            </a:r>
            <a:r>
              <a:rPr lang="cs-CZ" sz="2400" b="1" i="0" dirty="0">
                <a:solidFill>
                  <a:srgbClr val="FF0000"/>
                </a:solidFill>
                <a:latin typeface="Arial" panose="020B0604020202020204" pitchFamily="34" charset="0"/>
              </a:rPr>
              <a:t>ů</a:t>
            </a:r>
            <a:r>
              <a:rPr lang="cs-CZ" sz="2400" b="1" i="0" dirty="0">
                <a:solidFill>
                  <a:srgbClr val="FF0000"/>
                </a:solidFill>
                <a:latin typeface="Arial" panose="020B0604020202020204" pitchFamily="34" charset="0"/>
                <a:cs typeface="Times New Roman" pitchFamily="18" charset="0"/>
              </a:rPr>
              <a:t> </a:t>
            </a:r>
            <a:r>
              <a:rPr lang="cs-CZ" sz="2400" b="1" i="0" dirty="0">
                <a:solidFill>
                  <a:srgbClr val="0000FF"/>
                </a:solidFill>
                <a:latin typeface="Arial" panose="020B0604020202020204" pitchFamily="34" charset="0"/>
                <a:cs typeface="Times New Roman" pitchFamily="18" charset="0"/>
              </a:rPr>
              <a:t>(podle toho, zda za</a:t>
            </a:r>
            <a:r>
              <a:rPr lang="cs-CZ" sz="2400" b="1" i="0" dirty="0">
                <a:solidFill>
                  <a:srgbClr val="0000FF"/>
                </a:solidFill>
                <a:latin typeface="Arial" panose="020B0604020202020204" pitchFamily="34" charset="0"/>
              </a:rPr>
              <a:t>č</a:t>
            </a:r>
            <a:r>
              <a:rPr lang="cs-CZ" sz="2400" b="1" i="0" dirty="0">
                <a:solidFill>
                  <a:srgbClr val="0000FF"/>
                </a:solidFill>
                <a:latin typeface="Arial" panose="020B0604020202020204" pitchFamily="34" charset="0"/>
                <a:cs typeface="Times New Roman" pitchFamily="18" charset="0"/>
              </a:rPr>
              <a:t>íná </a:t>
            </a:r>
            <a:r>
              <a:rPr lang="cs-CZ" sz="2400" b="1" i="0" dirty="0">
                <a:solidFill>
                  <a:srgbClr val="0000FF"/>
                </a:solidFill>
                <a:latin typeface="Arial" panose="020B0604020202020204" pitchFamily="34" charset="0"/>
              </a:rPr>
              <a:t>ž</a:t>
            </a:r>
            <a:r>
              <a:rPr lang="cs-CZ" sz="2400" b="1" i="0" dirty="0">
                <a:solidFill>
                  <a:srgbClr val="0000FF"/>
                </a:solidFill>
                <a:latin typeface="Arial" panose="020B0604020202020204" pitchFamily="34" charset="0"/>
                <a:cs typeface="Times New Roman" pitchFamily="18" charset="0"/>
              </a:rPr>
              <a:t>ivou biomasou </a:t>
            </a:r>
            <a:r>
              <a:rPr lang="cs-CZ" sz="2400" b="1" i="0" dirty="0">
                <a:solidFill>
                  <a:srgbClr val="0000FF"/>
                </a:solidFill>
                <a:latin typeface="Arial" panose="020B0604020202020204" pitchFamily="34" charset="0"/>
              </a:rPr>
              <a:t>č</a:t>
            </a:r>
            <a:r>
              <a:rPr lang="cs-CZ" sz="2400" b="1" i="0" dirty="0">
                <a:solidFill>
                  <a:srgbClr val="0000FF"/>
                </a:solidFill>
                <a:latin typeface="Arial" panose="020B0604020202020204" pitchFamily="34" charset="0"/>
                <a:cs typeface="Times New Roman" pitchFamily="18" charset="0"/>
              </a:rPr>
              <a:t>i mrtvou</a:t>
            </a:r>
            <a:r>
              <a:rPr lang="cs-CZ" sz="2400" b="1" i="0" dirty="0">
                <a:solidFill>
                  <a:srgbClr val="0000FF"/>
                </a:solidFill>
                <a:latin typeface="Arial" panose="020B0604020202020204" pitchFamily="34" charset="0"/>
              </a:rPr>
              <a:t> organickou hmotou</a:t>
            </a:r>
            <a:r>
              <a:rPr lang="cs-CZ" sz="2400" b="1" i="0" dirty="0">
                <a:solidFill>
                  <a:srgbClr val="0000FF"/>
                </a:solidFill>
                <a:latin typeface="Arial" panose="020B0604020202020204" pitchFamily="34" charset="0"/>
                <a:cs typeface="Times New Roman" pitchFamily="18" charset="0"/>
              </a:rPr>
              <a:t>):</a:t>
            </a:r>
          </a:p>
        </p:txBody>
      </p:sp>
      <p:sp>
        <p:nvSpPr>
          <p:cNvPr id="5129" name="Text Box 9">
            <a:extLst>
              <a:ext uri="{FF2B5EF4-FFF2-40B4-BE49-F238E27FC236}">
                <a16:creationId xmlns:a16="http://schemas.microsoft.com/office/drawing/2014/main" id="{BBD6C647-C89C-4CC7-874E-D52E48297388}"/>
              </a:ext>
            </a:extLst>
          </p:cNvPr>
          <p:cNvSpPr txBox="1">
            <a:spLocks noChangeArrowheads="1"/>
          </p:cNvSpPr>
          <p:nvPr/>
        </p:nvSpPr>
        <p:spPr bwMode="auto">
          <a:xfrm>
            <a:off x="1962060" y="4235800"/>
            <a:ext cx="8443762" cy="1938992"/>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cs typeface="Times New Roman" pitchFamily="18" charset="0"/>
              </a:rPr>
              <a:t>pastevn</a:t>
            </a:r>
            <a:r>
              <a:rPr lang="cs-CZ" sz="2400" b="1" i="0" dirty="0">
                <a:solidFill>
                  <a:srgbClr val="0000FF"/>
                </a:solidFill>
                <a:latin typeface="Arial" panose="020B0604020202020204" pitchFamily="34" charset="0"/>
              </a:rPr>
              <a:t>ě</a:t>
            </a:r>
            <a:r>
              <a:rPr lang="cs-CZ" sz="2400" b="1" i="0" dirty="0">
                <a:solidFill>
                  <a:srgbClr val="0000FF"/>
                </a:solidFill>
                <a:latin typeface="Arial" panose="020B0604020202020204" pitchFamily="34" charset="0"/>
                <a:cs typeface="Times New Roman" pitchFamily="18" charset="0"/>
              </a:rPr>
              <a:t>-ko</a:t>
            </a:r>
            <a:r>
              <a:rPr lang="cs-CZ" sz="2400" b="1" i="0" dirty="0">
                <a:solidFill>
                  <a:srgbClr val="0000FF"/>
                </a:solidFill>
                <a:latin typeface="Arial" panose="020B0604020202020204" pitchFamily="34" charset="0"/>
              </a:rPr>
              <a:t>ř</a:t>
            </a:r>
            <a:r>
              <a:rPr lang="cs-CZ" sz="2400" b="1" i="0" dirty="0">
                <a:solidFill>
                  <a:srgbClr val="0000FF"/>
                </a:solidFill>
                <a:latin typeface="Arial" panose="020B0604020202020204" pitchFamily="34" charset="0"/>
                <a:cs typeface="Times New Roman" pitchFamily="18" charset="0"/>
              </a:rPr>
              <a:t>istnický</a:t>
            </a:r>
            <a:r>
              <a:rPr lang="cs-CZ" sz="2400" b="1" i="0" dirty="0">
                <a:solidFill>
                  <a:srgbClr val="0000FF"/>
                </a:solidFill>
                <a:latin typeface="Arial" panose="020B0604020202020204" pitchFamily="34" charset="0"/>
              </a:rPr>
              <a:t> </a:t>
            </a:r>
          </a:p>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err="1">
                <a:solidFill>
                  <a:srgbClr val="0000FF"/>
                </a:solidFill>
                <a:latin typeface="Arial" panose="020B0604020202020204" pitchFamily="34" charset="0"/>
              </a:rPr>
              <a:t>detritový</a:t>
            </a:r>
            <a:r>
              <a:rPr lang="cs-CZ" sz="2400" b="1" i="0" dirty="0">
                <a:solidFill>
                  <a:srgbClr val="0000FF"/>
                </a:solidFill>
                <a:latin typeface="Arial" panose="020B0604020202020204" pitchFamily="34" charset="0"/>
              </a:rPr>
              <a:t> (= dekompoziční)</a:t>
            </a:r>
          </a:p>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parazitický – spojuje různé skupiny parazitů (cizopasníků)</a:t>
            </a:r>
          </a:p>
        </p:txBody>
      </p:sp>
      <p:sp>
        <p:nvSpPr>
          <p:cNvPr id="10" name="Nadpis 1">
            <a:extLst>
              <a:ext uri="{FF2B5EF4-FFF2-40B4-BE49-F238E27FC236}">
                <a16:creationId xmlns:a16="http://schemas.microsoft.com/office/drawing/2014/main" id="{486C1A0B-E65E-4587-851D-1B5FB6C9CE57}"/>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FF0000"/>
                </a:solidFill>
                <a:latin typeface="Arial" panose="020B0604020202020204" pitchFamily="34" charset="0"/>
              </a:rPr>
              <a:t>Potravní řetězce</a:t>
            </a:r>
          </a:p>
        </p:txBody>
      </p:sp>
    </p:spTree>
    <p:extLst>
      <p:ext uri="{BB962C8B-B14F-4D97-AF65-F5344CB8AC3E}">
        <p14:creationId xmlns:p14="http://schemas.microsoft.com/office/powerpoint/2010/main" val="698763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a:extLst>
              <a:ext uri="{FF2B5EF4-FFF2-40B4-BE49-F238E27FC236}">
                <a16:creationId xmlns:a16="http://schemas.microsoft.com/office/drawing/2014/main" id="{DF886135-779E-489C-A715-D6FB0C39E5DC}"/>
              </a:ext>
            </a:extLst>
          </p:cNvPr>
          <p:cNvGrpSpPr>
            <a:grpSpLocks/>
          </p:cNvGrpSpPr>
          <p:nvPr/>
        </p:nvGrpSpPr>
        <p:grpSpPr bwMode="auto">
          <a:xfrm>
            <a:off x="2641600" y="115888"/>
            <a:ext cx="6624638" cy="5461000"/>
            <a:chOff x="657" y="313"/>
            <a:chExt cx="4173" cy="3440"/>
          </a:xfrm>
        </p:grpSpPr>
        <p:sp>
          <p:nvSpPr>
            <p:cNvPr id="120836" name="Text Box 3">
              <a:extLst>
                <a:ext uri="{FF2B5EF4-FFF2-40B4-BE49-F238E27FC236}">
                  <a16:creationId xmlns:a16="http://schemas.microsoft.com/office/drawing/2014/main" id="{939BB539-6FE7-4BBE-83D6-778E04528E45}"/>
                </a:ext>
              </a:extLst>
            </p:cNvPr>
            <p:cNvSpPr txBox="1">
              <a:spLocks noChangeArrowheads="1"/>
            </p:cNvSpPr>
            <p:nvPr/>
          </p:nvSpPr>
          <p:spPr bwMode="auto">
            <a:xfrm>
              <a:off x="1053" y="313"/>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solidFill>
                  <a:schemeClr val="bg1"/>
                </a:solidFill>
                <a:latin typeface="Garamond" panose="02020404030301010803" pitchFamily="18" charset="0"/>
              </a:endParaRPr>
            </a:p>
          </p:txBody>
        </p:sp>
        <p:sp>
          <p:nvSpPr>
            <p:cNvPr id="120837" name="Text Box 4">
              <a:extLst>
                <a:ext uri="{FF2B5EF4-FFF2-40B4-BE49-F238E27FC236}">
                  <a16:creationId xmlns:a16="http://schemas.microsoft.com/office/drawing/2014/main" id="{9C12DE48-1E3E-46A5-9C25-FC3D0016E005}"/>
                </a:ext>
              </a:extLst>
            </p:cNvPr>
            <p:cNvSpPr txBox="1">
              <a:spLocks noChangeArrowheads="1"/>
            </p:cNvSpPr>
            <p:nvPr/>
          </p:nvSpPr>
          <p:spPr bwMode="auto">
            <a:xfrm>
              <a:off x="884" y="482"/>
              <a:ext cx="1588" cy="756"/>
            </a:xfrm>
            <a:prstGeom prst="rect">
              <a:avLst/>
            </a:prstGeom>
            <a:no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FF0000"/>
                  </a:solidFill>
                  <a:latin typeface="Garamond" panose="02020404030301010803" pitchFamily="18" charset="0"/>
                </a:rPr>
                <a:t>Pastevně-kořistnický řetězec</a:t>
              </a:r>
            </a:p>
          </p:txBody>
        </p:sp>
        <p:sp>
          <p:nvSpPr>
            <p:cNvPr id="120838" name="Text Box 5">
              <a:extLst>
                <a:ext uri="{FF2B5EF4-FFF2-40B4-BE49-F238E27FC236}">
                  <a16:creationId xmlns:a16="http://schemas.microsoft.com/office/drawing/2014/main" id="{C1AF2AD4-BDD6-4004-BB42-883B0F3AD8DA}"/>
                </a:ext>
              </a:extLst>
            </p:cNvPr>
            <p:cNvSpPr txBox="1">
              <a:spLocks noChangeArrowheads="1"/>
            </p:cNvSpPr>
            <p:nvPr/>
          </p:nvSpPr>
          <p:spPr bwMode="auto">
            <a:xfrm>
              <a:off x="3742" y="651"/>
              <a:ext cx="884" cy="523"/>
            </a:xfrm>
            <a:prstGeom prst="rect">
              <a:avLst/>
            </a:prstGeom>
            <a:no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dirty="0">
                  <a:solidFill>
                    <a:srgbClr val="FF0000"/>
                  </a:solidFill>
                  <a:latin typeface="Garamond" panose="02020404030301010803" pitchFamily="18" charset="0"/>
                </a:rPr>
                <a:t>Detritový řetězec</a:t>
              </a:r>
            </a:p>
          </p:txBody>
        </p:sp>
        <p:sp>
          <p:nvSpPr>
            <p:cNvPr id="6153" name="Text Box 6">
              <a:extLst>
                <a:ext uri="{FF2B5EF4-FFF2-40B4-BE49-F238E27FC236}">
                  <a16:creationId xmlns:a16="http://schemas.microsoft.com/office/drawing/2014/main" id="{390F1B25-2765-4483-A067-40EF0AF7D094}"/>
                </a:ext>
              </a:extLst>
            </p:cNvPr>
            <p:cNvSpPr txBox="1">
              <a:spLocks noChangeArrowheads="1"/>
            </p:cNvSpPr>
            <p:nvPr/>
          </p:nvSpPr>
          <p:spPr bwMode="auto">
            <a:xfrm>
              <a:off x="1020" y="3307"/>
              <a:ext cx="1270" cy="446"/>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defRPr/>
              </a:pPr>
              <a:r>
                <a:rPr lang="cs-CZ" sz="2000" b="1" i="0" dirty="0">
                  <a:solidFill>
                    <a:schemeClr val="bg1"/>
                  </a:solidFill>
                  <a:latin typeface="Garamond" panose="02020404030301010803" pitchFamily="18" charset="0"/>
                </a:rPr>
                <a:t>čistá primární</a:t>
              </a:r>
            </a:p>
            <a:p>
              <a:pPr algn="ctr" eaLnBrk="1" hangingPunct="1">
                <a:defRPr/>
              </a:pPr>
              <a:r>
                <a:rPr lang="cs-CZ" sz="2000" b="1" i="0" dirty="0">
                  <a:solidFill>
                    <a:schemeClr val="bg1"/>
                  </a:solidFill>
                  <a:latin typeface="Garamond" panose="02020404030301010803" pitchFamily="18" charset="0"/>
                </a:rPr>
                <a:t>produkce</a:t>
              </a:r>
            </a:p>
          </p:txBody>
        </p:sp>
        <p:sp>
          <p:nvSpPr>
            <p:cNvPr id="6154" name="Text Box 7">
              <a:extLst>
                <a:ext uri="{FF2B5EF4-FFF2-40B4-BE49-F238E27FC236}">
                  <a16:creationId xmlns:a16="http://schemas.microsoft.com/office/drawing/2014/main" id="{0D1F551D-9F83-429A-BBAE-878C44F692B3}"/>
                </a:ext>
              </a:extLst>
            </p:cNvPr>
            <p:cNvSpPr txBox="1">
              <a:spLocks noChangeArrowheads="1"/>
            </p:cNvSpPr>
            <p:nvPr/>
          </p:nvSpPr>
          <p:spPr bwMode="auto">
            <a:xfrm>
              <a:off x="3560" y="3294"/>
              <a:ext cx="1270" cy="446"/>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defRPr/>
              </a:pPr>
              <a:r>
                <a:rPr lang="cs-CZ" sz="2000" b="1" i="0" dirty="0">
                  <a:solidFill>
                    <a:schemeClr val="bg1"/>
                  </a:solidFill>
                  <a:latin typeface="Garamond" panose="02020404030301010803" pitchFamily="18" charset="0"/>
                </a:rPr>
                <a:t>půdní organická hmota</a:t>
              </a:r>
            </a:p>
          </p:txBody>
        </p:sp>
        <p:sp>
          <p:nvSpPr>
            <p:cNvPr id="120841" name="AutoShape 8">
              <a:extLst>
                <a:ext uri="{FF2B5EF4-FFF2-40B4-BE49-F238E27FC236}">
                  <a16:creationId xmlns:a16="http://schemas.microsoft.com/office/drawing/2014/main" id="{12709DF0-3301-4A6E-B5DB-9793E216C98D}"/>
                </a:ext>
              </a:extLst>
            </p:cNvPr>
            <p:cNvSpPr>
              <a:spLocks noChangeArrowheads="1"/>
            </p:cNvSpPr>
            <p:nvPr/>
          </p:nvSpPr>
          <p:spPr bwMode="auto">
            <a:xfrm>
              <a:off x="2427" y="3385"/>
              <a:ext cx="1043" cy="306"/>
            </a:xfrm>
            <a:prstGeom prst="rightArrow">
              <a:avLst>
                <a:gd name="adj1" fmla="val 50000"/>
                <a:gd name="adj2" fmla="val 85212"/>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nvGrpSpPr>
            <p:cNvPr id="120842" name="Group 9">
              <a:extLst>
                <a:ext uri="{FF2B5EF4-FFF2-40B4-BE49-F238E27FC236}">
                  <a16:creationId xmlns:a16="http://schemas.microsoft.com/office/drawing/2014/main" id="{2758CBE1-59D4-40F5-B8D2-20C9C5F4A383}"/>
                </a:ext>
              </a:extLst>
            </p:cNvPr>
            <p:cNvGrpSpPr>
              <a:grpSpLocks/>
            </p:cNvGrpSpPr>
            <p:nvPr/>
          </p:nvGrpSpPr>
          <p:grpSpPr bwMode="auto">
            <a:xfrm>
              <a:off x="1506" y="1933"/>
              <a:ext cx="375" cy="317"/>
              <a:chOff x="1189" y="1979"/>
              <a:chExt cx="375" cy="317"/>
            </a:xfrm>
          </p:grpSpPr>
          <p:sp>
            <p:nvSpPr>
              <p:cNvPr id="6210" name="Rectangle 10">
                <a:extLst>
                  <a:ext uri="{FF2B5EF4-FFF2-40B4-BE49-F238E27FC236}">
                    <a16:creationId xmlns:a16="http://schemas.microsoft.com/office/drawing/2014/main" id="{17F37BAF-630C-487F-A526-79EF6A25470A}"/>
                  </a:ext>
                </a:extLst>
              </p:cNvPr>
              <p:cNvSpPr>
                <a:spLocks noChangeArrowheads="1"/>
              </p:cNvSpPr>
              <p:nvPr/>
            </p:nvSpPr>
            <p:spPr bwMode="auto">
              <a:xfrm>
                <a:off x="1202" y="2024"/>
                <a:ext cx="318" cy="272"/>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1" hangingPunct="1">
                  <a:defRPr/>
                </a:pPr>
                <a:endParaRPr lang="cs-CZ" sz="2400" b="1" i="0">
                  <a:latin typeface="Garamond" panose="02020404030301010803" pitchFamily="18" charset="0"/>
                </a:endParaRPr>
              </a:p>
            </p:txBody>
          </p:sp>
          <p:sp>
            <p:nvSpPr>
              <p:cNvPr id="120897" name="Text Box 11">
                <a:extLst>
                  <a:ext uri="{FF2B5EF4-FFF2-40B4-BE49-F238E27FC236}">
                    <a16:creationId xmlns:a16="http://schemas.microsoft.com/office/drawing/2014/main" id="{D5BC9898-2B05-4F6A-8C8D-E6A6B11398D4}"/>
                  </a:ext>
                </a:extLst>
              </p:cNvPr>
              <p:cNvSpPr txBox="1">
                <a:spLocks noChangeArrowheads="1"/>
              </p:cNvSpPr>
              <p:nvPr/>
            </p:nvSpPr>
            <p:spPr bwMode="auto">
              <a:xfrm>
                <a:off x="1189" y="1979"/>
                <a:ext cx="37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2400" b="1" i="0">
                    <a:solidFill>
                      <a:schemeClr val="bg1"/>
                    </a:solidFill>
                    <a:latin typeface="Garamond" panose="02020404030301010803" pitchFamily="18" charset="0"/>
                  </a:rPr>
                  <a:t>c</a:t>
                </a:r>
                <a:r>
                  <a:rPr lang="cs-CZ" altLang="cs-CZ" sz="2400" b="1" i="0" baseline="-25000">
                    <a:solidFill>
                      <a:schemeClr val="bg1"/>
                    </a:solidFill>
                    <a:latin typeface="Garamond" panose="02020404030301010803" pitchFamily="18" charset="0"/>
                  </a:rPr>
                  <a:t>1</a:t>
                </a:r>
                <a:endParaRPr lang="cs-CZ" altLang="cs-CZ" sz="2400" b="1" i="0">
                  <a:solidFill>
                    <a:schemeClr val="bg1"/>
                  </a:solidFill>
                  <a:latin typeface="Garamond" panose="02020404030301010803" pitchFamily="18" charset="0"/>
                </a:endParaRPr>
              </a:p>
            </p:txBody>
          </p:sp>
        </p:grpSp>
        <p:grpSp>
          <p:nvGrpSpPr>
            <p:cNvPr id="120843" name="Group 12">
              <a:extLst>
                <a:ext uri="{FF2B5EF4-FFF2-40B4-BE49-F238E27FC236}">
                  <a16:creationId xmlns:a16="http://schemas.microsoft.com/office/drawing/2014/main" id="{7CCC0A17-FBE5-4794-8491-B514B888B906}"/>
                </a:ext>
              </a:extLst>
            </p:cNvPr>
            <p:cNvGrpSpPr>
              <a:grpSpLocks/>
            </p:cNvGrpSpPr>
            <p:nvPr/>
          </p:nvGrpSpPr>
          <p:grpSpPr bwMode="auto">
            <a:xfrm>
              <a:off x="1519" y="1434"/>
              <a:ext cx="308" cy="291"/>
              <a:chOff x="1211" y="1570"/>
              <a:chExt cx="308" cy="291"/>
            </a:xfrm>
          </p:grpSpPr>
          <p:sp>
            <p:nvSpPr>
              <p:cNvPr id="6208" name="Text Box 13">
                <a:extLst>
                  <a:ext uri="{FF2B5EF4-FFF2-40B4-BE49-F238E27FC236}">
                    <a16:creationId xmlns:a16="http://schemas.microsoft.com/office/drawing/2014/main" id="{25A15573-F9FE-4D02-9527-80089C4974BF}"/>
                  </a:ext>
                </a:extLst>
              </p:cNvPr>
              <p:cNvSpPr txBox="1">
                <a:spLocks noChangeArrowheads="1"/>
              </p:cNvSpPr>
              <p:nvPr/>
            </p:nvSpPr>
            <p:spPr bwMode="auto">
              <a:xfrm>
                <a:off x="1211" y="1570"/>
                <a:ext cx="308" cy="29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spcBef>
                    <a:spcPct val="50000"/>
                  </a:spcBef>
                  <a:defRPr/>
                </a:pPr>
                <a:r>
                  <a:rPr lang="cs-CZ" sz="2400" b="1" i="0" dirty="0">
                    <a:solidFill>
                      <a:schemeClr val="bg1"/>
                    </a:solidFill>
                    <a:latin typeface="Garamond" panose="02020404030301010803" pitchFamily="18" charset="0"/>
                  </a:rPr>
                  <a:t>C</a:t>
                </a:r>
                <a:r>
                  <a:rPr lang="cs-CZ" sz="2400" b="1" i="0" baseline="-25000" dirty="0">
                    <a:solidFill>
                      <a:schemeClr val="bg1"/>
                    </a:solidFill>
                    <a:latin typeface="Garamond" panose="02020404030301010803" pitchFamily="18" charset="0"/>
                  </a:rPr>
                  <a:t>2</a:t>
                </a:r>
                <a:endParaRPr lang="cs-CZ" sz="2400" b="1" i="0" dirty="0">
                  <a:solidFill>
                    <a:schemeClr val="bg1"/>
                  </a:solidFill>
                  <a:latin typeface="Garamond" panose="02020404030301010803" pitchFamily="18" charset="0"/>
                </a:endParaRPr>
              </a:p>
            </p:txBody>
          </p:sp>
          <p:sp>
            <p:nvSpPr>
              <p:cNvPr id="120895" name="Rectangle 14">
                <a:extLst>
                  <a:ext uri="{FF2B5EF4-FFF2-40B4-BE49-F238E27FC236}">
                    <a16:creationId xmlns:a16="http://schemas.microsoft.com/office/drawing/2014/main" id="{CCED2C20-E1A2-43E6-9EE8-563DB02F9448}"/>
                  </a:ext>
                </a:extLst>
              </p:cNvPr>
              <p:cNvSpPr>
                <a:spLocks noChangeArrowheads="1"/>
              </p:cNvSpPr>
              <p:nvPr/>
            </p:nvSpPr>
            <p:spPr bwMode="auto">
              <a:xfrm>
                <a:off x="1247" y="1570"/>
                <a:ext cx="22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grpSp>
          <p:nvGrpSpPr>
            <p:cNvPr id="120844" name="Group 15">
              <a:extLst>
                <a:ext uri="{FF2B5EF4-FFF2-40B4-BE49-F238E27FC236}">
                  <a16:creationId xmlns:a16="http://schemas.microsoft.com/office/drawing/2014/main" id="{889A5E01-DC00-48CE-9495-E684997A1551}"/>
                </a:ext>
              </a:extLst>
            </p:cNvPr>
            <p:cNvGrpSpPr>
              <a:grpSpLocks/>
            </p:cNvGrpSpPr>
            <p:nvPr/>
          </p:nvGrpSpPr>
          <p:grpSpPr bwMode="auto">
            <a:xfrm>
              <a:off x="1383" y="2568"/>
              <a:ext cx="544" cy="362"/>
              <a:chOff x="1066" y="2614"/>
              <a:chExt cx="544" cy="362"/>
            </a:xfrm>
          </p:grpSpPr>
          <p:sp>
            <p:nvSpPr>
              <p:cNvPr id="6206" name="Text Box 16">
                <a:extLst>
                  <a:ext uri="{FF2B5EF4-FFF2-40B4-BE49-F238E27FC236}">
                    <a16:creationId xmlns:a16="http://schemas.microsoft.com/office/drawing/2014/main" id="{91ADCBB9-C806-4EB0-A8D2-891EE384F843}"/>
                  </a:ext>
                </a:extLst>
              </p:cNvPr>
              <p:cNvSpPr txBox="1">
                <a:spLocks noChangeArrowheads="1"/>
              </p:cNvSpPr>
              <p:nvPr/>
            </p:nvSpPr>
            <p:spPr bwMode="auto">
              <a:xfrm>
                <a:off x="1156" y="2659"/>
                <a:ext cx="363" cy="29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spcBef>
                    <a:spcPct val="50000"/>
                  </a:spcBef>
                  <a:defRPr/>
                </a:pPr>
                <a:r>
                  <a:rPr lang="cs-CZ" sz="2400" b="1" i="0" dirty="0">
                    <a:solidFill>
                      <a:schemeClr val="bg1"/>
                    </a:solidFill>
                    <a:latin typeface="Garamond" panose="02020404030301010803" pitchFamily="18" charset="0"/>
                  </a:rPr>
                  <a:t>H</a:t>
                </a:r>
              </a:p>
            </p:txBody>
          </p:sp>
          <p:sp>
            <p:nvSpPr>
              <p:cNvPr id="120893" name="Rectangle 17">
                <a:extLst>
                  <a:ext uri="{FF2B5EF4-FFF2-40B4-BE49-F238E27FC236}">
                    <a16:creationId xmlns:a16="http://schemas.microsoft.com/office/drawing/2014/main" id="{E54347C9-CDE5-4488-B42D-71AF4542A530}"/>
                  </a:ext>
                </a:extLst>
              </p:cNvPr>
              <p:cNvSpPr>
                <a:spLocks noChangeArrowheads="1"/>
              </p:cNvSpPr>
              <p:nvPr/>
            </p:nvSpPr>
            <p:spPr bwMode="auto">
              <a:xfrm>
                <a:off x="1066" y="2614"/>
                <a:ext cx="544" cy="36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sp>
          <p:nvSpPr>
            <p:cNvPr id="120845" name="AutoShape 18">
              <a:extLst>
                <a:ext uri="{FF2B5EF4-FFF2-40B4-BE49-F238E27FC236}">
                  <a16:creationId xmlns:a16="http://schemas.microsoft.com/office/drawing/2014/main" id="{A0DAF8A1-35BC-4988-A032-572BAE462ED9}"/>
                </a:ext>
              </a:extLst>
            </p:cNvPr>
            <p:cNvSpPr>
              <a:spLocks noChangeArrowheads="1"/>
            </p:cNvSpPr>
            <p:nvPr/>
          </p:nvSpPr>
          <p:spPr bwMode="auto">
            <a:xfrm>
              <a:off x="1562" y="2944"/>
              <a:ext cx="181" cy="273"/>
            </a:xfrm>
            <a:prstGeom prst="upArrow">
              <a:avLst>
                <a:gd name="adj1" fmla="val 50000"/>
                <a:gd name="adj2" fmla="val 37707"/>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46" name="Line 19">
              <a:extLst>
                <a:ext uri="{FF2B5EF4-FFF2-40B4-BE49-F238E27FC236}">
                  <a16:creationId xmlns:a16="http://schemas.microsoft.com/office/drawing/2014/main" id="{DE8C1FDD-6C25-4A35-8107-4959BBD687E5}"/>
                </a:ext>
              </a:extLst>
            </p:cNvPr>
            <p:cNvSpPr>
              <a:spLocks noChangeShapeType="1"/>
            </p:cNvSpPr>
            <p:nvPr/>
          </p:nvSpPr>
          <p:spPr bwMode="auto">
            <a:xfrm rot="944189">
              <a:off x="1974" y="2963"/>
              <a:ext cx="1542" cy="0"/>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47" name="Line 20">
              <a:extLst>
                <a:ext uri="{FF2B5EF4-FFF2-40B4-BE49-F238E27FC236}">
                  <a16:creationId xmlns:a16="http://schemas.microsoft.com/office/drawing/2014/main" id="{22FE9E36-6F8B-46D6-BF8D-D169E3D5EBF4}"/>
                </a:ext>
              </a:extLst>
            </p:cNvPr>
            <p:cNvSpPr>
              <a:spLocks noChangeShapeType="1"/>
            </p:cNvSpPr>
            <p:nvPr/>
          </p:nvSpPr>
          <p:spPr bwMode="auto">
            <a:xfrm flipV="1">
              <a:off x="1655" y="2296"/>
              <a:ext cx="0" cy="227"/>
            </a:xfrm>
            <a:prstGeom prst="line">
              <a:avLst/>
            </a:prstGeom>
            <a:noFill/>
            <a:ln w="57150">
              <a:solidFill>
                <a:srgbClr val="CC00CC"/>
              </a:solidFill>
              <a:round/>
              <a:headEnd/>
              <a:tailEnd type="triangle" w="sm" len="sm"/>
            </a:ln>
            <a:extLst>
              <a:ext uri="{909E8E84-426E-40DD-AFC4-6F175D3DCCD1}">
                <a14:hiddenFill xmlns:a14="http://schemas.microsoft.com/office/drawing/2010/main">
                  <a:noFill/>
                </a14:hiddenFill>
              </a:ext>
            </a:extLst>
          </p:spPr>
          <p:txBody>
            <a:bodyPr/>
            <a:lstStyle/>
            <a:p>
              <a:endParaRPr lang="en-US" sz="2800"/>
            </a:p>
          </p:txBody>
        </p:sp>
        <p:sp>
          <p:nvSpPr>
            <p:cNvPr id="120848" name="Line 21">
              <a:extLst>
                <a:ext uri="{FF2B5EF4-FFF2-40B4-BE49-F238E27FC236}">
                  <a16:creationId xmlns:a16="http://schemas.microsoft.com/office/drawing/2014/main" id="{8980E2C4-4E39-4C2A-B57A-08FCC5375809}"/>
                </a:ext>
              </a:extLst>
            </p:cNvPr>
            <p:cNvSpPr>
              <a:spLocks noChangeShapeType="1"/>
            </p:cNvSpPr>
            <p:nvPr/>
          </p:nvSpPr>
          <p:spPr bwMode="auto">
            <a:xfrm flipV="1">
              <a:off x="1655" y="1706"/>
              <a:ext cx="0" cy="227"/>
            </a:xfrm>
            <a:prstGeom prst="line">
              <a:avLst/>
            </a:prstGeom>
            <a:noFill/>
            <a:ln w="190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49" name="Group 22">
              <a:extLst>
                <a:ext uri="{FF2B5EF4-FFF2-40B4-BE49-F238E27FC236}">
                  <a16:creationId xmlns:a16="http://schemas.microsoft.com/office/drawing/2014/main" id="{B768EBE2-2CA4-4FBA-B93D-0F3D62FB5A7D}"/>
                </a:ext>
              </a:extLst>
            </p:cNvPr>
            <p:cNvGrpSpPr>
              <a:grpSpLocks/>
            </p:cNvGrpSpPr>
            <p:nvPr/>
          </p:nvGrpSpPr>
          <p:grpSpPr bwMode="auto">
            <a:xfrm>
              <a:off x="657" y="1026"/>
              <a:ext cx="771" cy="1542"/>
              <a:chOff x="385" y="1026"/>
              <a:chExt cx="771" cy="1542"/>
            </a:xfrm>
          </p:grpSpPr>
          <p:sp>
            <p:nvSpPr>
              <p:cNvPr id="120880" name="Line 23">
                <a:extLst>
                  <a:ext uri="{FF2B5EF4-FFF2-40B4-BE49-F238E27FC236}">
                    <a16:creationId xmlns:a16="http://schemas.microsoft.com/office/drawing/2014/main" id="{26385E93-DA4F-4188-B1D2-7CD0BB578211}"/>
                  </a:ext>
                </a:extLst>
              </p:cNvPr>
              <p:cNvSpPr>
                <a:spLocks noChangeShapeType="1"/>
              </p:cNvSpPr>
              <p:nvPr/>
            </p:nvSpPr>
            <p:spPr bwMode="auto">
              <a:xfrm flipH="1" flipV="1">
                <a:off x="748" y="2341"/>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81" name="Line 24">
                <a:extLst>
                  <a:ext uri="{FF2B5EF4-FFF2-40B4-BE49-F238E27FC236}">
                    <a16:creationId xmlns:a16="http://schemas.microsoft.com/office/drawing/2014/main" id="{9B50DCFA-43B7-4C85-8884-D64407A905A5}"/>
                  </a:ext>
                </a:extLst>
              </p:cNvPr>
              <p:cNvSpPr>
                <a:spLocks noChangeShapeType="1"/>
              </p:cNvSpPr>
              <p:nvPr/>
            </p:nvSpPr>
            <p:spPr bwMode="auto">
              <a:xfrm flipH="1" flipV="1">
                <a:off x="793" y="1752"/>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82" name="Line 25">
                <a:extLst>
                  <a:ext uri="{FF2B5EF4-FFF2-40B4-BE49-F238E27FC236}">
                    <a16:creationId xmlns:a16="http://schemas.microsoft.com/office/drawing/2014/main" id="{30091776-49D2-41F4-8038-8AA387155618}"/>
                  </a:ext>
                </a:extLst>
              </p:cNvPr>
              <p:cNvSpPr>
                <a:spLocks noChangeShapeType="1"/>
              </p:cNvSpPr>
              <p:nvPr/>
            </p:nvSpPr>
            <p:spPr bwMode="auto">
              <a:xfrm flipH="1" flipV="1">
                <a:off x="793" y="1253"/>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83" name="Group 26">
                <a:extLst>
                  <a:ext uri="{FF2B5EF4-FFF2-40B4-BE49-F238E27FC236}">
                    <a16:creationId xmlns:a16="http://schemas.microsoft.com/office/drawing/2014/main" id="{A94CDDBD-74A5-45A1-B3CB-E7DCA9461255}"/>
                  </a:ext>
                </a:extLst>
              </p:cNvPr>
              <p:cNvGrpSpPr>
                <a:grpSpLocks/>
              </p:cNvGrpSpPr>
              <p:nvPr/>
            </p:nvGrpSpPr>
            <p:grpSpPr bwMode="auto">
              <a:xfrm>
                <a:off x="385" y="1026"/>
                <a:ext cx="362" cy="318"/>
                <a:chOff x="3334" y="1570"/>
                <a:chExt cx="362" cy="318"/>
              </a:xfrm>
            </p:grpSpPr>
            <p:sp>
              <p:nvSpPr>
                <p:cNvPr id="120890" name="AutoShape 27">
                  <a:extLst>
                    <a:ext uri="{FF2B5EF4-FFF2-40B4-BE49-F238E27FC236}">
                      <a16:creationId xmlns:a16="http://schemas.microsoft.com/office/drawing/2014/main" id="{63942EA7-5483-492B-A778-C8DB398DC9CB}"/>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91" name="Text Box 28">
                  <a:extLst>
                    <a:ext uri="{FF2B5EF4-FFF2-40B4-BE49-F238E27FC236}">
                      <a16:creationId xmlns:a16="http://schemas.microsoft.com/office/drawing/2014/main" id="{8CA7A4D0-AF40-4AAE-B542-4B624468E1D6}"/>
                    </a:ext>
                  </a:extLst>
                </p:cNvPr>
                <p:cNvSpPr txBox="1">
                  <a:spLocks noChangeArrowheads="1"/>
                </p:cNvSpPr>
                <p:nvPr/>
              </p:nvSpPr>
              <p:spPr bwMode="auto">
                <a:xfrm>
                  <a:off x="3379"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84" name="Group 29">
                <a:extLst>
                  <a:ext uri="{FF2B5EF4-FFF2-40B4-BE49-F238E27FC236}">
                    <a16:creationId xmlns:a16="http://schemas.microsoft.com/office/drawing/2014/main" id="{38141FBB-6471-4BD1-8DC6-8C22C46BE99B}"/>
                  </a:ext>
                </a:extLst>
              </p:cNvPr>
              <p:cNvGrpSpPr>
                <a:grpSpLocks/>
              </p:cNvGrpSpPr>
              <p:nvPr/>
            </p:nvGrpSpPr>
            <p:grpSpPr bwMode="auto">
              <a:xfrm>
                <a:off x="386" y="1525"/>
                <a:ext cx="362" cy="318"/>
                <a:chOff x="3334" y="1570"/>
                <a:chExt cx="362" cy="318"/>
              </a:xfrm>
            </p:grpSpPr>
            <p:sp>
              <p:nvSpPr>
                <p:cNvPr id="120888" name="AutoShape 30">
                  <a:extLst>
                    <a:ext uri="{FF2B5EF4-FFF2-40B4-BE49-F238E27FC236}">
                      <a16:creationId xmlns:a16="http://schemas.microsoft.com/office/drawing/2014/main" id="{A6CEF7A9-A465-4E8B-A137-A70C6ECFCB89}"/>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89" name="Text Box 31">
                  <a:extLst>
                    <a:ext uri="{FF2B5EF4-FFF2-40B4-BE49-F238E27FC236}">
                      <a16:creationId xmlns:a16="http://schemas.microsoft.com/office/drawing/2014/main" id="{573E9DEF-8EA7-494B-A8A5-6E0F90716985}"/>
                    </a:ext>
                  </a:extLst>
                </p:cNvPr>
                <p:cNvSpPr txBox="1">
                  <a:spLocks noChangeArrowheads="1"/>
                </p:cNvSpPr>
                <p:nvPr/>
              </p:nvSpPr>
              <p:spPr bwMode="auto">
                <a:xfrm>
                  <a:off x="3379"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85" name="Group 32">
                <a:extLst>
                  <a:ext uri="{FF2B5EF4-FFF2-40B4-BE49-F238E27FC236}">
                    <a16:creationId xmlns:a16="http://schemas.microsoft.com/office/drawing/2014/main" id="{20A591D0-8F32-4E35-A6BE-09748D36C8AB}"/>
                  </a:ext>
                </a:extLst>
              </p:cNvPr>
              <p:cNvGrpSpPr>
                <a:grpSpLocks/>
              </p:cNvGrpSpPr>
              <p:nvPr/>
            </p:nvGrpSpPr>
            <p:grpSpPr bwMode="auto">
              <a:xfrm>
                <a:off x="386" y="2115"/>
                <a:ext cx="362" cy="318"/>
                <a:chOff x="3334" y="1570"/>
                <a:chExt cx="362" cy="318"/>
              </a:xfrm>
            </p:grpSpPr>
            <p:sp>
              <p:nvSpPr>
                <p:cNvPr id="120886" name="AutoShape 33">
                  <a:extLst>
                    <a:ext uri="{FF2B5EF4-FFF2-40B4-BE49-F238E27FC236}">
                      <a16:creationId xmlns:a16="http://schemas.microsoft.com/office/drawing/2014/main" id="{06CDA7F2-4978-4D8C-B248-0017342A0C45}"/>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87" name="Text Box 34">
                  <a:extLst>
                    <a:ext uri="{FF2B5EF4-FFF2-40B4-BE49-F238E27FC236}">
                      <a16:creationId xmlns:a16="http://schemas.microsoft.com/office/drawing/2014/main" id="{53A7EBA6-3A6D-4828-825B-B345B538C24B}"/>
                    </a:ext>
                  </a:extLst>
                </p:cNvPr>
                <p:cNvSpPr txBox="1">
                  <a:spLocks noChangeArrowheads="1"/>
                </p:cNvSpPr>
                <p:nvPr/>
              </p:nvSpPr>
              <p:spPr bwMode="auto">
                <a:xfrm>
                  <a:off x="3379" y="1582"/>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grpSp>
          <p:nvGrpSpPr>
            <p:cNvPr id="120850" name="Group 35">
              <a:extLst>
                <a:ext uri="{FF2B5EF4-FFF2-40B4-BE49-F238E27FC236}">
                  <a16:creationId xmlns:a16="http://schemas.microsoft.com/office/drawing/2014/main" id="{34FEEF11-C870-424A-87F3-486A862F69C2}"/>
                </a:ext>
              </a:extLst>
            </p:cNvPr>
            <p:cNvGrpSpPr>
              <a:grpSpLocks/>
            </p:cNvGrpSpPr>
            <p:nvPr/>
          </p:nvGrpSpPr>
          <p:grpSpPr bwMode="auto">
            <a:xfrm>
              <a:off x="3876" y="2568"/>
              <a:ext cx="589" cy="363"/>
              <a:chOff x="3604" y="2523"/>
              <a:chExt cx="589" cy="363"/>
            </a:xfrm>
          </p:grpSpPr>
          <p:sp>
            <p:nvSpPr>
              <p:cNvPr id="6192" name="Rectangle 36">
                <a:extLst>
                  <a:ext uri="{FF2B5EF4-FFF2-40B4-BE49-F238E27FC236}">
                    <a16:creationId xmlns:a16="http://schemas.microsoft.com/office/drawing/2014/main" id="{4F2F38B0-9731-4ABE-975A-AD90CF5B1107}"/>
                  </a:ext>
                </a:extLst>
              </p:cNvPr>
              <p:cNvSpPr>
                <a:spLocks noChangeArrowheads="1"/>
              </p:cNvSpPr>
              <p:nvPr/>
            </p:nvSpPr>
            <p:spPr bwMode="auto">
              <a:xfrm>
                <a:off x="3606" y="2523"/>
                <a:ext cx="576" cy="363"/>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1" hangingPunct="1">
                  <a:defRPr/>
                </a:pPr>
                <a:endParaRPr lang="cs-CZ" sz="2000" b="1" i="0" dirty="0">
                  <a:latin typeface="Garamond" panose="02020404030301010803" pitchFamily="18" charset="0"/>
                </a:endParaRPr>
              </a:p>
            </p:txBody>
          </p:sp>
          <p:sp>
            <p:nvSpPr>
              <p:cNvPr id="120879" name="Text Box 37">
                <a:extLst>
                  <a:ext uri="{FF2B5EF4-FFF2-40B4-BE49-F238E27FC236}">
                    <a16:creationId xmlns:a16="http://schemas.microsoft.com/office/drawing/2014/main" id="{C775EB95-1566-4A5F-9FB4-F969C64C0D1C}"/>
                  </a:ext>
                </a:extLst>
              </p:cNvPr>
              <p:cNvSpPr txBox="1">
                <a:spLocks noChangeArrowheads="1"/>
              </p:cNvSpPr>
              <p:nvPr/>
            </p:nvSpPr>
            <p:spPr bwMode="auto">
              <a:xfrm>
                <a:off x="3604" y="2568"/>
                <a:ext cx="58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chemeClr val="bg1"/>
                    </a:solidFill>
                    <a:latin typeface="Garamond" panose="02020404030301010803" pitchFamily="18" charset="0"/>
                  </a:rPr>
                  <a:t>B + F</a:t>
                </a:r>
              </a:p>
            </p:txBody>
          </p:sp>
        </p:grpSp>
        <p:sp>
          <p:nvSpPr>
            <p:cNvPr id="120851" name="AutoShape 38">
              <a:extLst>
                <a:ext uri="{FF2B5EF4-FFF2-40B4-BE49-F238E27FC236}">
                  <a16:creationId xmlns:a16="http://schemas.microsoft.com/office/drawing/2014/main" id="{1F804AE0-2C0F-4C16-B852-90AD0D0B2BF8}"/>
                </a:ext>
              </a:extLst>
            </p:cNvPr>
            <p:cNvSpPr>
              <a:spLocks noChangeArrowheads="1"/>
            </p:cNvSpPr>
            <p:nvPr/>
          </p:nvSpPr>
          <p:spPr bwMode="auto">
            <a:xfrm>
              <a:off x="4059" y="2976"/>
              <a:ext cx="181" cy="273"/>
            </a:xfrm>
            <a:prstGeom prst="upArrow">
              <a:avLst>
                <a:gd name="adj1" fmla="val 50000"/>
                <a:gd name="adj2" fmla="val 37707"/>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52" name="AutoShape 39">
              <a:extLst>
                <a:ext uri="{FF2B5EF4-FFF2-40B4-BE49-F238E27FC236}">
                  <a16:creationId xmlns:a16="http://schemas.microsoft.com/office/drawing/2014/main" id="{735B8FAF-0984-443E-9E96-89885B57F18B}"/>
                </a:ext>
              </a:extLst>
            </p:cNvPr>
            <p:cNvSpPr>
              <a:spLocks noChangeArrowheads="1"/>
            </p:cNvSpPr>
            <p:nvPr/>
          </p:nvSpPr>
          <p:spPr bwMode="auto">
            <a:xfrm rot="-1169752">
              <a:off x="4331" y="2976"/>
              <a:ext cx="136" cy="272"/>
            </a:xfrm>
            <a:prstGeom prst="downArrow">
              <a:avLst>
                <a:gd name="adj1" fmla="val 50000"/>
                <a:gd name="adj2" fmla="val 50000"/>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nvGrpSpPr>
            <p:cNvPr id="120853" name="Group 40">
              <a:extLst>
                <a:ext uri="{FF2B5EF4-FFF2-40B4-BE49-F238E27FC236}">
                  <a16:creationId xmlns:a16="http://schemas.microsoft.com/office/drawing/2014/main" id="{34304EFB-7163-4315-BFA2-F767774ACECD}"/>
                </a:ext>
              </a:extLst>
            </p:cNvPr>
            <p:cNvGrpSpPr>
              <a:grpSpLocks/>
            </p:cNvGrpSpPr>
            <p:nvPr/>
          </p:nvGrpSpPr>
          <p:grpSpPr bwMode="auto">
            <a:xfrm>
              <a:off x="4014" y="1978"/>
              <a:ext cx="408" cy="333"/>
              <a:chOff x="3742" y="1978"/>
              <a:chExt cx="408" cy="333"/>
            </a:xfrm>
          </p:grpSpPr>
          <p:sp>
            <p:nvSpPr>
              <p:cNvPr id="120876" name="Rectangle 41">
                <a:extLst>
                  <a:ext uri="{FF2B5EF4-FFF2-40B4-BE49-F238E27FC236}">
                    <a16:creationId xmlns:a16="http://schemas.microsoft.com/office/drawing/2014/main" id="{96F9F62D-6BB1-40D8-BD21-A0F35CA41ECF}"/>
                  </a:ext>
                </a:extLst>
              </p:cNvPr>
              <p:cNvSpPr>
                <a:spLocks noChangeArrowheads="1"/>
              </p:cNvSpPr>
              <p:nvPr/>
            </p:nvSpPr>
            <p:spPr bwMode="auto">
              <a:xfrm>
                <a:off x="3742" y="1978"/>
                <a:ext cx="318" cy="27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6191" name="Text Box 42">
                <a:extLst>
                  <a:ext uri="{FF2B5EF4-FFF2-40B4-BE49-F238E27FC236}">
                    <a16:creationId xmlns:a16="http://schemas.microsoft.com/office/drawing/2014/main" id="{F114BA2F-0990-4862-9C59-0443DF534E22}"/>
                  </a:ext>
                </a:extLst>
              </p:cNvPr>
              <p:cNvSpPr txBox="1">
                <a:spLocks noChangeArrowheads="1"/>
              </p:cNvSpPr>
              <p:nvPr/>
            </p:nvSpPr>
            <p:spPr bwMode="auto">
              <a:xfrm>
                <a:off x="3775" y="2020"/>
                <a:ext cx="375" cy="29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defRPr/>
                </a:pPr>
                <a:r>
                  <a:rPr lang="cs-CZ" sz="2400" b="1" i="0" dirty="0">
                    <a:solidFill>
                      <a:schemeClr val="bg1"/>
                    </a:solidFill>
                    <a:latin typeface="Garamond" panose="02020404030301010803" pitchFamily="18" charset="0"/>
                  </a:rPr>
                  <a:t>M</a:t>
                </a:r>
              </a:p>
            </p:txBody>
          </p:sp>
        </p:grpSp>
        <p:grpSp>
          <p:nvGrpSpPr>
            <p:cNvPr id="120854" name="Group 43">
              <a:extLst>
                <a:ext uri="{FF2B5EF4-FFF2-40B4-BE49-F238E27FC236}">
                  <a16:creationId xmlns:a16="http://schemas.microsoft.com/office/drawing/2014/main" id="{D56507B3-3919-4BF9-92AA-45384BDAEE7B}"/>
                </a:ext>
              </a:extLst>
            </p:cNvPr>
            <p:cNvGrpSpPr>
              <a:grpSpLocks/>
            </p:cNvGrpSpPr>
            <p:nvPr/>
          </p:nvGrpSpPr>
          <p:grpSpPr bwMode="auto">
            <a:xfrm>
              <a:off x="4014" y="1434"/>
              <a:ext cx="308" cy="291"/>
              <a:chOff x="3742" y="1480"/>
              <a:chExt cx="308" cy="291"/>
            </a:xfrm>
          </p:grpSpPr>
          <p:sp>
            <p:nvSpPr>
              <p:cNvPr id="6188" name="Text Box 44">
                <a:extLst>
                  <a:ext uri="{FF2B5EF4-FFF2-40B4-BE49-F238E27FC236}">
                    <a16:creationId xmlns:a16="http://schemas.microsoft.com/office/drawing/2014/main" id="{A0EFD26E-43B1-484D-87AC-96E6A3559E05}"/>
                  </a:ext>
                </a:extLst>
              </p:cNvPr>
              <p:cNvSpPr txBox="1">
                <a:spLocks noChangeArrowheads="1"/>
              </p:cNvSpPr>
              <p:nvPr/>
            </p:nvSpPr>
            <p:spPr bwMode="auto">
              <a:xfrm>
                <a:off x="3742" y="1480"/>
                <a:ext cx="308" cy="291"/>
              </a:xfrm>
              <a:prstGeom prst="rect">
                <a:avLst/>
              </a:prstGeom>
              <a:ln>
                <a:noFill/>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spcBef>
                    <a:spcPct val="50000"/>
                  </a:spcBef>
                  <a:defRPr/>
                </a:pPr>
                <a:r>
                  <a:rPr lang="cs-CZ" sz="2400" b="1" i="0" dirty="0">
                    <a:solidFill>
                      <a:schemeClr val="bg1"/>
                    </a:solidFill>
                    <a:latin typeface="Garamond" panose="02020404030301010803" pitchFamily="18" charset="0"/>
                  </a:rPr>
                  <a:t> C</a:t>
                </a:r>
              </a:p>
            </p:txBody>
          </p:sp>
          <p:sp>
            <p:nvSpPr>
              <p:cNvPr id="120875" name="Rectangle 45">
                <a:extLst>
                  <a:ext uri="{FF2B5EF4-FFF2-40B4-BE49-F238E27FC236}">
                    <a16:creationId xmlns:a16="http://schemas.microsoft.com/office/drawing/2014/main" id="{BF643589-56BE-49D7-8AE9-C95A2A20102B}"/>
                  </a:ext>
                </a:extLst>
              </p:cNvPr>
              <p:cNvSpPr>
                <a:spLocks noChangeArrowheads="1"/>
              </p:cNvSpPr>
              <p:nvPr/>
            </p:nvSpPr>
            <p:spPr bwMode="auto">
              <a:xfrm>
                <a:off x="3786" y="1492"/>
                <a:ext cx="22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sp>
          <p:nvSpPr>
            <p:cNvPr id="120855" name="Line 46">
              <a:extLst>
                <a:ext uri="{FF2B5EF4-FFF2-40B4-BE49-F238E27FC236}">
                  <a16:creationId xmlns:a16="http://schemas.microsoft.com/office/drawing/2014/main" id="{F663CC9C-7D66-432E-B641-E787332D4A6F}"/>
                </a:ext>
              </a:extLst>
            </p:cNvPr>
            <p:cNvSpPr>
              <a:spLocks noChangeShapeType="1"/>
            </p:cNvSpPr>
            <p:nvPr/>
          </p:nvSpPr>
          <p:spPr bwMode="auto">
            <a:xfrm>
              <a:off x="1882" y="2069"/>
              <a:ext cx="1860" cy="1134"/>
            </a:xfrm>
            <a:prstGeom prst="line">
              <a:avLst/>
            </a:prstGeom>
            <a:noFill/>
            <a:ln w="28575">
              <a:solidFill>
                <a:srgbClr val="CC00CC"/>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120856" name="Line 47">
              <a:extLst>
                <a:ext uri="{FF2B5EF4-FFF2-40B4-BE49-F238E27FC236}">
                  <a16:creationId xmlns:a16="http://schemas.microsoft.com/office/drawing/2014/main" id="{2F7A6D1C-9453-42BF-B76A-13F42CAF750B}"/>
                </a:ext>
              </a:extLst>
            </p:cNvPr>
            <p:cNvSpPr>
              <a:spLocks noChangeShapeType="1"/>
            </p:cNvSpPr>
            <p:nvPr/>
          </p:nvSpPr>
          <p:spPr bwMode="auto">
            <a:xfrm>
              <a:off x="1837" y="1570"/>
              <a:ext cx="2041" cy="1633"/>
            </a:xfrm>
            <a:prstGeom prst="line">
              <a:avLst/>
            </a:prstGeom>
            <a:noFill/>
            <a:ln w="19050">
              <a:solidFill>
                <a:srgbClr val="CC00CC"/>
              </a:solidFill>
              <a:round/>
              <a:headEnd/>
              <a:tailEnd type="triangle" w="lg" len="med"/>
            </a:ln>
            <a:extLst>
              <a:ext uri="{909E8E84-426E-40DD-AFC4-6F175D3DCCD1}">
                <a14:hiddenFill xmlns:a14="http://schemas.microsoft.com/office/drawing/2010/main">
                  <a:noFill/>
                </a14:hiddenFill>
              </a:ext>
            </a:extLst>
          </p:spPr>
          <p:txBody>
            <a:bodyPr/>
            <a:lstStyle/>
            <a:p>
              <a:endParaRPr lang="en-US" sz="2800"/>
            </a:p>
          </p:txBody>
        </p:sp>
        <p:sp>
          <p:nvSpPr>
            <p:cNvPr id="120857" name="Line 48">
              <a:extLst>
                <a:ext uri="{FF2B5EF4-FFF2-40B4-BE49-F238E27FC236}">
                  <a16:creationId xmlns:a16="http://schemas.microsoft.com/office/drawing/2014/main" id="{01357A82-EB42-48DB-A669-F6023A8936FC}"/>
                </a:ext>
              </a:extLst>
            </p:cNvPr>
            <p:cNvSpPr>
              <a:spLocks noChangeShapeType="1"/>
            </p:cNvSpPr>
            <p:nvPr/>
          </p:nvSpPr>
          <p:spPr bwMode="auto">
            <a:xfrm flipV="1">
              <a:off x="4150" y="2251"/>
              <a:ext cx="0" cy="272"/>
            </a:xfrm>
            <a:prstGeom prst="line">
              <a:avLst/>
            </a:prstGeom>
            <a:noFill/>
            <a:ln w="571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58" name="Line 49">
              <a:extLst>
                <a:ext uri="{FF2B5EF4-FFF2-40B4-BE49-F238E27FC236}">
                  <a16:creationId xmlns:a16="http://schemas.microsoft.com/office/drawing/2014/main" id="{83016469-355F-45EB-8D76-AC6E5CCAD0ED}"/>
                </a:ext>
              </a:extLst>
            </p:cNvPr>
            <p:cNvSpPr>
              <a:spLocks noChangeShapeType="1"/>
            </p:cNvSpPr>
            <p:nvPr/>
          </p:nvSpPr>
          <p:spPr bwMode="auto">
            <a:xfrm flipV="1">
              <a:off x="4150" y="1706"/>
              <a:ext cx="0" cy="227"/>
            </a:xfrm>
            <a:prstGeom prst="line">
              <a:avLst/>
            </a:prstGeom>
            <a:noFill/>
            <a:ln w="190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59" name="Group 50">
              <a:extLst>
                <a:ext uri="{FF2B5EF4-FFF2-40B4-BE49-F238E27FC236}">
                  <a16:creationId xmlns:a16="http://schemas.microsoft.com/office/drawing/2014/main" id="{AD4B9E8C-0A0F-4FC4-A86C-329A8D1C64FF}"/>
                </a:ext>
              </a:extLst>
            </p:cNvPr>
            <p:cNvGrpSpPr>
              <a:grpSpLocks/>
            </p:cNvGrpSpPr>
            <p:nvPr/>
          </p:nvGrpSpPr>
          <p:grpSpPr bwMode="auto">
            <a:xfrm>
              <a:off x="3107" y="1071"/>
              <a:ext cx="771" cy="1542"/>
              <a:chOff x="385" y="1026"/>
              <a:chExt cx="771" cy="1542"/>
            </a:xfrm>
          </p:grpSpPr>
          <p:sp>
            <p:nvSpPr>
              <p:cNvPr id="120862" name="Line 51">
                <a:extLst>
                  <a:ext uri="{FF2B5EF4-FFF2-40B4-BE49-F238E27FC236}">
                    <a16:creationId xmlns:a16="http://schemas.microsoft.com/office/drawing/2014/main" id="{2286AFD8-A407-4F1D-B193-568D213803AA}"/>
                  </a:ext>
                </a:extLst>
              </p:cNvPr>
              <p:cNvSpPr>
                <a:spLocks noChangeShapeType="1"/>
              </p:cNvSpPr>
              <p:nvPr/>
            </p:nvSpPr>
            <p:spPr bwMode="auto">
              <a:xfrm flipH="1" flipV="1">
                <a:off x="748" y="2341"/>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63" name="Line 52">
                <a:extLst>
                  <a:ext uri="{FF2B5EF4-FFF2-40B4-BE49-F238E27FC236}">
                    <a16:creationId xmlns:a16="http://schemas.microsoft.com/office/drawing/2014/main" id="{AD08B677-3CA8-4CBE-956C-81AA294E8CC7}"/>
                  </a:ext>
                </a:extLst>
              </p:cNvPr>
              <p:cNvSpPr>
                <a:spLocks noChangeShapeType="1"/>
              </p:cNvSpPr>
              <p:nvPr/>
            </p:nvSpPr>
            <p:spPr bwMode="auto">
              <a:xfrm flipH="1" flipV="1">
                <a:off x="793" y="1752"/>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64" name="Line 53">
                <a:extLst>
                  <a:ext uri="{FF2B5EF4-FFF2-40B4-BE49-F238E27FC236}">
                    <a16:creationId xmlns:a16="http://schemas.microsoft.com/office/drawing/2014/main" id="{6D390A24-1E5C-40AC-A6CA-3B5129C49D75}"/>
                  </a:ext>
                </a:extLst>
              </p:cNvPr>
              <p:cNvSpPr>
                <a:spLocks noChangeShapeType="1"/>
              </p:cNvSpPr>
              <p:nvPr/>
            </p:nvSpPr>
            <p:spPr bwMode="auto">
              <a:xfrm flipH="1" flipV="1">
                <a:off x="793" y="1253"/>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65" name="Group 54">
                <a:extLst>
                  <a:ext uri="{FF2B5EF4-FFF2-40B4-BE49-F238E27FC236}">
                    <a16:creationId xmlns:a16="http://schemas.microsoft.com/office/drawing/2014/main" id="{D8B996C4-E93A-421D-81AE-09EBCE10B640}"/>
                  </a:ext>
                </a:extLst>
              </p:cNvPr>
              <p:cNvGrpSpPr>
                <a:grpSpLocks/>
              </p:cNvGrpSpPr>
              <p:nvPr/>
            </p:nvGrpSpPr>
            <p:grpSpPr bwMode="auto">
              <a:xfrm>
                <a:off x="385" y="1026"/>
                <a:ext cx="362" cy="318"/>
                <a:chOff x="3334" y="1570"/>
                <a:chExt cx="362" cy="318"/>
              </a:xfrm>
            </p:grpSpPr>
            <p:sp>
              <p:nvSpPr>
                <p:cNvPr id="120872" name="AutoShape 55">
                  <a:extLst>
                    <a:ext uri="{FF2B5EF4-FFF2-40B4-BE49-F238E27FC236}">
                      <a16:creationId xmlns:a16="http://schemas.microsoft.com/office/drawing/2014/main" id="{0920A81C-42E7-4DEA-9D04-D1922CB4CE0D}"/>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73" name="Text Box 56">
                  <a:extLst>
                    <a:ext uri="{FF2B5EF4-FFF2-40B4-BE49-F238E27FC236}">
                      <a16:creationId xmlns:a16="http://schemas.microsoft.com/office/drawing/2014/main" id="{DB77D9E7-6A15-4511-8135-06FB6047C404}"/>
                    </a:ext>
                  </a:extLst>
                </p:cNvPr>
                <p:cNvSpPr txBox="1">
                  <a:spLocks noChangeArrowheads="1"/>
                </p:cNvSpPr>
                <p:nvPr/>
              </p:nvSpPr>
              <p:spPr bwMode="auto">
                <a:xfrm>
                  <a:off x="3388"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66" name="Group 57">
                <a:extLst>
                  <a:ext uri="{FF2B5EF4-FFF2-40B4-BE49-F238E27FC236}">
                    <a16:creationId xmlns:a16="http://schemas.microsoft.com/office/drawing/2014/main" id="{B5409F43-847E-4A26-8260-73608DB26FDE}"/>
                  </a:ext>
                </a:extLst>
              </p:cNvPr>
              <p:cNvGrpSpPr>
                <a:grpSpLocks/>
              </p:cNvGrpSpPr>
              <p:nvPr/>
            </p:nvGrpSpPr>
            <p:grpSpPr bwMode="auto">
              <a:xfrm>
                <a:off x="386" y="1525"/>
                <a:ext cx="362" cy="318"/>
                <a:chOff x="3334" y="1570"/>
                <a:chExt cx="362" cy="318"/>
              </a:xfrm>
            </p:grpSpPr>
            <p:sp>
              <p:nvSpPr>
                <p:cNvPr id="120870" name="AutoShape 58">
                  <a:extLst>
                    <a:ext uri="{FF2B5EF4-FFF2-40B4-BE49-F238E27FC236}">
                      <a16:creationId xmlns:a16="http://schemas.microsoft.com/office/drawing/2014/main" id="{4851B18F-2E6F-40C7-8CA3-770F930CF101}"/>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71" name="Text Box 59">
                  <a:extLst>
                    <a:ext uri="{FF2B5EF4-FFF2-40B4-BE49-F238E27FC236}">
                      <a16:creationId xmlns:a16="http://schemas.microsoft.com/office/drawing/2014/main" id="{3DCDD585-1BAB-4BE9-B5E4-86AE8391A807}"/>
                    </a:ext>
                  </a:extLst>
                </p:cNvPr>
                <p:cNvSpPr txBox="1">
                  <a:spLocks noChangeArrowheads="1"/>
                </p:cNvSpPr>
                <p:nvPr/>
              </p:nvSpPr>
              <p:spPr bwMode="auto">
                <a:xfrm>
                  <a:off x="3379"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67" name="Group 60">
                <a:extLst>
                  <a:ext uri="{FF2B5EF4-FFF2-40B4-BE49-F238E27FC236}">
                    <a16:creationId xmlns:a16="http://schemas.microsoft.com/office/drawing/2014/main" id="{34EB2C66-37B7-4236-82ED-72668B215340}"/>
                  </a:ext>
                </a:extLst>
              </p:cNvPr>
              <p:cNvGrpSpPr>
                <a:grpSpLocks/>
              </p:cNvGrpSpPr>
              <p:nvPr/>
            </p:nvGrpSpPr>
            <p:grpSpPr bwMode="auto">
              <a:xfrm>
                <a:off x="386" y="2115"/>
                <a:ext cx="362" cy="318"/>
                <a:chOff x="3334" y="1570"/>
                <a:chExt cx="362" cy="318"/>
              </a:xfrm>
            </p:grpSpPr>
            <p:sp>
              <p:nvSpPr>
                <p:cNvPr id="120868" name="AutoShape 61">
                  <a:extLst>
                    <a:ext uri="{FF2B5EF4-FFF2-40B4-BE49-F238E27FC236}">
                      <a16:creationId xmlns:a16="http://schemas.microsoft.com/office/drawing/2014/main" id="{6BAC57FE-F3E4-4037-9201-183775C82340}"/>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69" name="Text Box 62">
                  <a:extLst>
                    <a:ext uri="{FF2B5EF4-FFF2-40B4-BE49-F238E27FC236}">
                      <a16:creationId xmlns:a16="http://schemas.microsoft.com/office/drawing/2014/main" id="{5B38D1AA-0E9C-40E5-B629-F7EBAB65B5F4}"/>
                    </a:ext>
                  </a:extLst>
                </p:cNvPr>
                <p:cNvSpPr txBox="1">
                  <a:spLocks noChangeArrowheads="1"/>
                </p:cNvSpPr>
                <p:nvPr/>
              </p:nvSpPr>
              <p:spPr bwMode="auto">
                <a:xfrm>
                  <a:off x="3341" y="1583"/>
                  <a:ext cx="35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sp>
          <p:nvSpPr>
            <p:cNvPr id="120860" name="Line 63">
              <a:extLst>
                <a:ext uri="{FF2B5EF4-FFF2-40B4-BE49-F238E27FC236}">
                  <a16:creationId xmlns:a16="http://schemas.microsoft.com/office/drawing/2014/main" id="{BD70E939-78B7-49DA-B280-4D5D2A765E69}"/>
                </a:ext>
              </a:extLst>
            </p:cNvPr>
            <p:cNvSpPr>
              <a:spLocks noChangeShapeType="1"/>
            </p:cNvSpPr>
            <p:nvPr/>
          </p:nvSpPr>
          <p:spPr bwMode="auto">
            <a:xfrm rot="-224767">
              <a:off x="4422" y="2024"/>
              <a:ext cx="227" cy="1225"/>
            </a:xfrm>
            <a:prstGeom prst="line">
              <a:avLst/>
            </a:prstGeom>
            <a:noFill/>
            <a:ln w="9525">
              <a:solidFill>
                <a:srgbClr val="CC00CC"/>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120861" name="Line 64">
              <a:extLst>
                <a:ext uri="{FF2B5EF4-FFF2-40B4-BE49-F238E27FC236}">
                  <a16:creationId xmlns:a16="http://schemas.microsoft.com/office/drawing/2014/main" id="{B366A177-4782-49FA-8504-A519B3D674E6}"/>
                </a:ext>
              </a:extLst>
            </p:cNvPr>
            <p:cNvSpPr>
              <a:spLocks noChangeShapeType="1"/>
            </p:cNvSpPr>
            <p:nvPr/>
          </p:nvSpPr>
          <p:spPr bwMode="auto">
            <a:xfrm>
              <a:off x="4286" y="1525"/>
              <a:ext cx="499" cy="1724"/>
            </a:xfrm>
            <a:prstGeom prst="line">
              <a:avLst/>
            </a:prstGeom>
            <a:noFill/>
            <a:ln w="9525">
              <a:solidFill>
                <a:srgbClr val="CC00CC"/>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sp>
        <p:nvSpPr>
          <p:cNvPr id="120835" name="Text Box 65">
            <a:extLst>
              <a:ext uri="{FF2B5EF4-FFF2-40B4-BE49-F238E27FC236}">
                <a16:creationId xmlns:a16="http://schemas.microsoft.com/office/drawing/2014/main" id="{9531B926-9D07-4D02-9543-D60B2E7A22C2}"/>
              </a:ext>
            </a:extLst>
          </p:cNvPr>
          <p:cNvSpPr txBox="1">
            <a:spLocks noChangeArrowheads="1"/>
          </p:cNvSpPr>
          <p:nvPr/>
        </p:nvSpPr>
        <p:spPr bwMode="auto">
          <a:xfrm>
            <a:off x="1670050" y="5588171"/>
            <a:ext cx="8785225" cy="708025"/>
          </a:xfrm>
          <a:prstGeom prst="rect">
            <a:avLst/>
          </a:prstGeom>
          <a:noFill/>
          <a:ln w="9525">
            <a:noFill/>
            <a:miter lim="800000"/>
            <a:headEnd/>
            <a:tailEnd/>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dirty="0">
                <a:solidFill>
                  <a:srgbClr val="0000FF"/>
                </a:solidFill>
                <a:latin typeface="Garamond" panose="02020404030301010803" pitchFamily="18" charset="0"/>
              </a:rPr>
              <a:t>H – herbivoři, C</a:t>
            </a:r>
            <a:r>
              <a:rPr lang="cs-CZ" altLang="cs-CZ" sz="2000" b="1" i="0" baseline="-25000" dirty="0">
                <a:solidFill>
                  <a:srgbClr val="0000FF"/>
                </a:solidFill>
                <a:latin typeface="Garamond" panose="02020404030301010803" pitchFamily="18" charset="0"/>
              </a:rPr>
              <a:t>1</a:t>
            </a:r>
            <a:r>
              <a:rPr lang="cs-CZ" altLang="cs-CZ" sz="2000" b="1" i="0" dirty="0">
                <a:solidFill>
                  <a:srgbClr val="0000FF"/>
                </a:solidFill>
                <a:latin typeface="Garamond" panose="02020404030301010803" pitchFamily="18" charset="0"/>
              </a:rPr>
              <a:t>- primární karnivoři, C</a:t>
            </a:r>
            <a:r>
              <a:rPr lang="cs-CZ" altLang="cs-CZ" sz="2000" b="1" i="0" baseline="-25000" dirty="0">
                <a:solidFill>
                  <a:srgbClr val="0000FF"/>
                </a:solidFill>
                <a:latin typeface="Garamond" panose="02020404030301010803" pitchFamily="18" charset="0"/>
              </a:rPr>
              <a:t>2</a:t>
            </a:r>
            <a:r>
              <a:rPr lang="cs-CZ" altLang="cs-CZ" sz="2000" b="1" i="0" dirty="0">
                <a:solidFill>
                  <a:srgbClr val="0000FF"/>
                </a:solidFill>
                <a:latin typeface="Garamond" panose="02020404030301010803" pitchFamily="18" charset="0"/>
              </a:rPr>
              <a:t>- sekundární karnivoři; B – bakterie, F – houby, M – mikrobivoři (prvoci aj.), C – karnivoři, R – respirační ztráty </a:t>
            </a:r>
          </a:p>
        </p:txBody>
      </p:sp>
    </p:spTree>
    <p:extLst>
      <p:ext uri="{BB962C8B-B14F-4D97-AF65-F5344CB8AC3E}">
        <p14:creationId xmlns:p14="http://schemas.microsoft.com/office/powerpoint/2010/main" val="3112967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BCFE4417-12EA-4C05-9D33-1825110D205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3200" b="1" i="0" dirty="0">
                <a:solidFill>
                  <a:srgbClr val="0000DC"/>
                </a:solidFill>
                <a:latin typeface="+mn-lt"/>
              </a:rPr>
              <a:t>Pastevně-kořistnický řetězec</a:t>
            </a:r>
          </a:p>
        </p:txBody>
      </p:sp>
      <p:sp>
        <p:nvSpPr>
          <p:cNvPr id="121859" name="Text Box 3">
            <a:extLst>
              <a:ext uri="{FF2B5EF4-FFF2-40B4-BE49-F238E27FC236}">
                <a16:creationId xmlns:a16="http://schemas.microsoft.com/office/drawing/2014/main" id="{C8A63B2A-92C4-49EB-912B-686E635BD3D0}"/>
              </a:ext>
            </a:extLst>
          </p:cNvPr>
          <p:cNvSpPr txBox="1">
            <a:spLocks noChangeArrowheads="1"/>
          </p:cNvSpPr>
          <p:nvPr/>
        </p:nvSpPr>
        <p:spPr bwMode="auto">
          <a:xfrm>
            <a:off x="4873625" y="4724401"/>
            <a:ext cx="1150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8000"/>
                </a:solidFill>
                <a:latin typeface="Garamond" panose="02020404030301010803" pitchFamily="18" charset="0"/>
              </a:rPr>
              <a:t>(zelená rostlina)</a:t>
            </a:r>
          </a:p>
        </p:txBody>
      </p:sp>
      <p:sp>
        <p:nvSpPr>
          <p:cNvPr id="121860" name="Text Box 4">
            <a:extLst>
              <a:ext uri="{FF2B5EF4-FFF2-40B4-BE49-F238E27FC236}">
                <a16:creationId xmlns:a16="http://schemas.microsoft.com/office/drawing/2014/main" id="{B01C211F-20C3-4603-B8CD-9D777BB05EF3}"/>
              </a:ext>
            </a:extLst>
          </p:cNvPr>
          <p:cNvSpPr txBox="1">
            <a:spLocks noChangeArrowheads="1"/>
          </p:cNvSpPr>
          <p:nvPr/>
        </p:nvSpPr>
        <p:spPr bwMode="auto">
          <a:xfrm>
            <a:off x="1847851" y="4724401"/>
            <a:ext cx="1331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I. trofická hladina</a:t>
            </a:r>
          </a:p>
        </p:txBody>
      </p:sp>
      <p:sp>
        <p:nvSpPr>
          <p:cNvPr id="121861" name="Text Box 5">
            <a:extLst>
              <a:ext uri="{FF2B5EF4-FFF2-40B4-BE49-F238E27FC236}">
                <a16:creationId xmlns:a16="http://schemas.microsoft.com/office/drawing/2014/main" id="{39E43088-CAD7-44B2-9676-83A5B13949C9}"/>
              </a:ext>
            </a:extLst>
          </p:cNvPr>
          <p:cNvSpPr txBox="1">
            <a:spLocks noChangeArrowheads="1"/>
          </p:cNvSpPr>
          <p:nvPr/>
        </p:nvSpPr>
        <p:spPr bwMode="auto">
          <a:xfrm>
            <a:off x="1703389" y="3644901"/>
            <a:ext cx="151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II. trofická hladina</a:t>
            </a:r>
          </a:p>
        </p:txBody>
      </p:sp>
      <p:sp>
        <p:nvSpPr>
          <p:cNvPr id="121862" name="Text Box 6">
            <a:extLst>
              <a:ext uri="{FF2B5EF4-FFF2-40B4-BE49-F238E27FC236}">
                <a16:creationId xmlns:a16="http://schemas.microsoft.com/office/drawing/2014/main" id="{3F2DA70B-F574-41A1-8697-0FED0114C3B3}"/>
              </a:ext>
            </a:extLst>
          </p:cNvPr>
          <p:cNvSpPr txBox="1">
            <a:spLocks noChangeArrowheads="1"/>
          </p:cNvSpPr>
          <p:nvPr/>
        </p:nvSpPr>
        <p:spPr bwMode="auto">
          <a:xfrm>
            <a:off x="4872038" y="3789363"/>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008000"/>
                </a:solidFill>
                <a:latin typeface="Garamond" panose="02020404030301010803" pitchFamily="18" charset="0"/>
              </a:rPr>
              <a:t>(herbivor)</a:t>
            </a:r>
          </a:p>
        </p:txBody>
      </p:sp>
      <p:sp>
        <p:nvSpPr>
          <p:cNvPr id="121863" name="Text Box 7">
            <a:extLst>
              <a:ext uri="{FF2B5EF4-FFF2-40B4-BE49-F238E27FC236}">
                <a16:creationId xmlns:a16="http://schemas.microsoft.com/office/drawing/2014/main" id="{EE5BB02C-4D9A-4196-B646-470E03344827}"/>
              </a:ext>
            </a:extLst>
          </p:cNvPr>
          <p:cNvSpPr txBox="1">
            <a:spLocks noChangeArrowheads="1"/>
          </p:cNvSpPr>
          <p:nvPr/>
        </p:nvSpPr>
        <p:spPr bwMode="auto">
          <a:xfrm>
            <a:off x="4872038" y="2420939"/>
            <a:ext cx="1223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8000"/>
                </a:solidFill>
                <a:latin typeface="Garamond" panose="02020404030301010803" pitchFamily="18" charset="0"/>
              </a:rPr>
              <a:t>(primární karnivor)</a:t>
            </a:r>
          </a:p>
        </p:txBody>
      </p:sp>
      <p:sp>
        <p:nvSpPr>
          <p:cNvPr id="121864" name="Text Box 8">
            <a:extLst>
              <a:ext uri="{FF2B5EF4-FFF2-40B4-BE49-F238E27FC236}">
                <a16:creationId xmlns:a16="http://schemas.microsoft.com/office/drawing/2014/main" id="{0B00E371-6644-4FB2-A211-D8820BFF29CD}"/>
              </a:ext>
            </a:extLst>
          </p:cNvPr>
          <p:cNvSpPr txBox="1">
            <a:spLocks noChangeArrowheads="1"/>
          </p:cNvSpPr>
          <p:nvPr/>
        </p:nvSpPr>
        <p:spPr bwMode="auto">
          <a:xfrm>
            <a:off x="1703389" y="2420939"/>
            <a:ext cx="151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III. trofická hladina</a:t>
            </a:r>
          </a:p>
        </p:txBody>
      </p:sp>
      <p:sp>
        <p:nvSpPr>
          <p:cNvPr id="121865" name="Text Box 9">
            <a:extLst>
              <a:ext uri="{FF2B5EF4-FFF2-40B4-BE49-F238E27FC236}">
                <a16:creationId xmlns:a16="http://schemas.microsoft.com/office/drawing/2014/main" id="{D3A143B0-32CB-4FFF-9FF9-7B3C48C30E14}"/>
              </a:ext>
            </a:extLst>
          </p:cNvPr>
          <p:cNvSpPr txBox="1">
            <a:spLocks noChangeArrowheads="1"/>
          </p:cNvSpPr>
          <p:nvPr/>
        </p:nvSpPr>
        <p:spPr bwMode="auto">
          <a:xfrm>
            <a:off x="1847850" y="1196976"/>
            <a:ext cx="144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FF0000"/>
                </a:solidFill>
                <a:latin typeface="Garamond" panose="02020404030301010803" pitchFamily="18" charset="0"/>
              </a:rPr>
              <a:t>IV. trofická hladina</a:t>
            </a:r>
          </a:p>
        </p:txBody>
      </p:sp>
      <p:sp>
        <p:nvSpPr>
          <p:cNvPr id="121866" name="Text Box 10">
            <a:extLst>
              <a:ext uri="{FF2B5EF4-FFF2-40B4-BE49-F238E27FC236}">
                <a16:creationId xmlns:a16="http://schemas.microsoft.com/office/drawing/2014/main" id="{8C1FE23A-95AD-4852-B30C-F05CA325A9F5}"/>
              </a:ext>
            </a:extLst>
          </p:cNvPr>
          <p:cNvSpPr txBox="1">
            <a:spLocks noChangeArrowheads="1"/>
          </p:cNvSpPr>
          <p:nvPr/>
        </p:nvSpPr>
        <p:spPr bwMode="auto">
          <a:xfrm>
            <a:off x="4872038" y="1196976"/>
            <a:ext cx="1511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8000"/>
                </a:solidFill>
                <a:latin typeface="Garamond" panose="02020404030301010803" pitchFamily="18" charset="0"/>
              </a:rPr>
              <a:t>(sekundární karnivor)</a:t>
            </a:r>
          </a:p>
        </p:txBody>
      </p:sp>
      <p:grpSp>
        <p:nvGrpSpPr>
          <p:cNvPr id="121867" name="Group 11">
            <a:extLst>
              <a:ext uri="{FF2B5EF4-FFF2-40B4-BE49-F238E27FC236}">
                <a16:creationId xmlns:a16="http://schemas.microsoft.com/office/drawing/2014/main" id="{890E3FF3-6CD8-46E4-A0B8-EC9E862C2DE1}"/>
              </a:ext>
            </a:extLst>
          </p:cNvPr>
          <p:cNvGrpSpPr>
            <a:grpSpLocks/>
          </p:cNvGrpSpPr>
          <p:nvPr/>
        </p:nvGrpSpPr>
        <p:grpSpPr bwMode="auto">
          <a:xfrm>
            <a:off x="4151314" y="1989139"/>
            <a:ext cx="1874837" cy="3792537"/>
            <a:chOff x="1655" y="1253"/>
            <a:chExt cx="1181" cy="2389"/>
          </a:xfrm>
        </p:grpSpPr>
        <p:sp>
          <p:nvSpPr>
            <p:cNvPr id="121926" name="Text Box 12">
              <a:extLst>
                <a:ext uri="{FF2B5EF4-FFF2-40B4-BE49-F238E27FC236}">
                  <a16:creationId xmlns:a16="http://schemas.microsoft.com/office/drawing/2014/main" id="{1B7C6627-8779-4586-90DA-A01E0C7A2619}"/>
                </a:ext>
              </a:extLst>
            </p:cNvPr>
            <p:cNvSpPr txBox="1">
              <a:spLocks noChangeArrowheads="1"/>
            </p:cNvSpPr>
            <p:nvPr/>
          </p:nvSpPr>
          <p:spPr bwMode="auto">
            <a:xfrm>
              <a:off x="1655" y="3430"/>
              <a:ext cx="108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00FF"/>
                  </a:solidFill>
                  <a:latin typeface="Garamond" panose="02020404030301010803" pitchFamily="18" charset="0"/>
                </a:rPr>
                <a:t>účinnost  0,2 %</a:t>
              </a:r>
            </a:p>
          </p:txBody>
        </p:sp>
        <p:sp>
          <p:nvSpPr>
            <p:cNvPr id="121927" name="Text Box 13">
              <a:extLst>
                <a:ext uri="{FF2B5EF4-FFF2-40B4-BE49-F238E27FC236}">
                  <a16:creationId xmlns:a16="http://schemas.microsoft.com/office/drawing/2014/main" id="{812CED42-FABB-4C06-9E77-6A286A6814C9}"/>
                </a:ext>
              </a:extLst>
            </p:cNvPr>
            <p:cNvSpPr txBox="1">
              <a:spLocks noChangeArrowheads="1"/>
            </p:cNvSpPr>
            <p:nvPr/>
          </p:nvSpPr>
          <p:spPr bwMode="auto">
            <a:xfrm>
              <a:off x="1700" y="2795"/>
              <a:ext cx="1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00FF"/>
                  </a:solidFill>
                  <a:latin typeface="Garamond" panose="02020404030301010803" pitchFamily="18" charset="0"/>
                </a:rPr>
                <a:t>účinnost  5-20 %</a:t>
              </a:r>
            </a:p>
          </p:txBody>
        </p:sp>
        <p:sp>
          <p:nvSpPr>
            <p:cNvPr id="121928" name="Text Box 14">
              <a:extLst>
                <a:ext uri="{FF2B5EF4-FFF2-40B4-BE49-F238E27FC236}">
                  <a16:creationId xmlns:a16="http://schemas.microsoft.com/office/drawing/2014/main" id="{56F94554-9C2B-4BFD-B16B-F7399582D6CB}"/>
                </a:ext>
              </a:extLst>
            </p:cNvPr>
            <p:cNvSpPr txBox="1">
              <a:spLocks noChangeArrowheads="1"/>
            </p:cNvSpPr>
            <p:nvPr/>
          </p:nvSpPr>
          <p:spPr bwMode="auto">
            <a:xfrm>
              <a:off x="1701" y="2024"/>
              <a:ext cx="1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0000FF"/>
                  </a:solidFill>
                  <a:latin typeface="Garamond" panose="02020404030301010803" pitchFamily="18" charset="0"/>
                </a:rPr>
                <a:t>účinnost  5-20 %</a:t>
              </a:r>
            </a:p>
          </p:txBody>
        </p:sp>
        <p:sp>
          <p:nvSpPr>
            <p:cNvPr id="121929" name="Text Box 15">
              <a:extLst>
                <a:ext uri="{FF2B5EF4-FFF2-40B4-BE49-F238E27FC236}">
                  <a16:creationId xmlns:a16="http://schemas.microsoft.com/office/drawing/2014/main" id="{740F595C-D430-482B-8180-F3A8997774B2}"/>
                </a:ext>
              </a:extLst>
            </p:cNvPr>
            <p:cNvSpPr txBox="1">
              <a:spLocks noChangeArrowheads="1"/>
            </p:cNvSpPr>
            <p:nvPr/>
          </p:nvSpPr>
          <p:spPr bwMode="auto">
            <a:xfrm>
              <a:off x="1701" y="1253"/>
              <a:ext cx="1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00FF"/>
                  </a:solidFill>
                  <a:latin typeface="Garamond" panose="02020404030301010803" pitchFamily="18" charset="0"/>
                </a:rPr>
                <a:t>účinnost  5-20 %</a:t>
              </a:r>
            </a:p>
          </p:txBody>
        </p:sp>
      </p:grpSp>
      <p:grpSp>
        <p:nvGrpSpPr>
          <p:cNvPr id="121868" name="Group 16">
            <a:extLst>
              <a:ext uri="{FF2B5EF4-FFF2-40B4-BE49-F238E27FC236}">
                <a16:creationId xmlns:a16="http://schemas.microsoft.com/office/drawing/2014/main" id="{33C8C1A3-0B77-446A-AB9F-6B25E4946B51}"/>
              </a:ext>
            </a:extLst>
          </p:cNvPr>
          <p:cNvGrpSpPr>
            <a:grpSpLocks/>
          </p:cNvGrpSpPr>
          <p:nvPr/>
        </p:nvGrpSpPr>
        <p:grpSpPr bwMode="auto">
          <a:xfrm>
            <a:off x="3287713" y="1196976"/>
            <a:ext cx="1439862" cy="5472113"/>
            <a:chOff x="1111" y="754"/>
            <a:chExt cx="907" cy="3447"/>
          </a:xfrm>
        </p:grpSpPr>
        <p:grpSp>
          <p:nvGrpSpPr>
            <p:cNvPr id="121905" name="Group 17">
              <a:extLst>
                <a:ext uri="{FF2B5EF4-FFF2-40B4-BE49-F238E27FC236}">
                  <a16:creationId xmlns:a16="http://schemas.microsoft.com/office/drawing/2014/main" id="{06FAD83D-5C85-4816-9E18-AD587A9F16D9}"/>
                </a:ext>
              </a:extLst>
            </p:cNvPr>
            <p:cNvGrpSpPr>
              <a:grpSpLocks/>
            </p:cNvGrpSpPr>
            <p:nvPr/>
          </p:nvGrpSpPr>
          <p:grpSpPr bwMode="auto">
            <a:xfrm>
              <a:off x="1111" y="754"/>
              <a:ext cx="907" cy="3447"/>
              <a:chOff x="1111" y="754"/>
              <a:chExt cx="907" cy="3447"/>
            </a:xfrm>
          </p:grpSpPr>
          <p:grpSp>
            <p:nvGrpSpPr>
              <p:cNvPr id="121911" name="Group 18">
                <a:extLst>
                  <a:ext uri="{FF2B5EF4-FFF2-40B4-BE49-F238E27FC236}">
                    <a16:creationId xmlns:a16="http://schemas.microsoft.com/office/drawing/2014/main" id="{3EB7535C-C300-49D0-BDF2-09E365E5DCC7}"/>
                  </a:ext>
                </a:extLst>
              </p:cNvPr>
              <p:cNvGrpSpPr>
                <a:grpSpLocks/>
              </p:cNvGrpSpPr>
              <p:nvPr/>
            </p:nvGrpSpPr>
            <p:grpSpPr bwMode="auto">
              <a:xfrm>
                <a:off x="1337" y="3793"/>
                <a:ext cx="409" cy="408"/>
                <a:chOff x="1247" y="3612"/>
                <a:chExt cx="544" cy="544"/>
              </a:xfrm>
            </p:grpSpPr>
            <p:sp>
              <p:nvSpPr>
                <p:cNvPr id="121917" name="Oval 19">
                  <a:extLst>
                    <a:ext uri="{FF2B5EF4-FFF2-40B4-BE49-F238E27FC236}">
                      <a16:creationId xmlns:a16="http://schemas.microsoft.com/office/drawing/2014/main" id="{D79D59AE-6D52-44C8-86DB-B77F71067718}"/>
                    </a:ext>
                  </a:extLst>
                </p:cNvPr>
                <p:cNvSpPr>
                  <a:spLocks noChangeArrowheads="1"/>
                </p:cNvSpPr>
                <p:nvPr/>
              </p:nvSpPr>
              <p:spPr bwMode="auto">
                <a:xfrm>
                  <a:off x="1383" y="3748"/>
                  <a:ext cx="272" cy="272"/>
                </a:xfrm>
                <a:prstGeom prst="ellipse">
                  <a:avLst/>
                </a:prstGeom>
                <a:solidFill>
                  <a:srgbClr val="FFFF00"/>
                </a:solidFill>
                <a:ln w="9525">
                  <a:solidFill>
                    <a:srgbClr val="FFFF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000" b="1" i="0">
                    <a:solidFill>
                      <a:schemeClr val="bg1"/>
                    </a:solidFill>
                    <a:latin typeface="Garamond" panose="02020404030301010803" pitchFamily="18" charset="0"/>
                  </a:endParaRPr>
                </a:p>
              </p:txBody>
            </p:sp>
            <p:sp>
              <p:nvSpPr>
                <p:cNvPr id="121918" name="Line 20">
                  <a:extLst>
                    <a:ext uri="{FF2B5EF4-FFF2-40B4-BE49-F238E27FC236}">
                      <a16:creationId xmlns:a16="http://schemas.microsoft.com/office/drawing/2014/main" id="{36B56FFE-6C33-4991-9602-E6F4539034EB}"/>
                    </a:ext>
                  </a:extLst>
                </p:cNvPr>
                <p:cNvSpPr>
                  <a:spLocks noChangeShapeType="1"/>
                </p:cNvSpPr>
                <p:nvPr/>
              </p:nvSpPr>
              <p:spPr bwMode="auto">
                <a:xfrm>
                  <a:off x="1519" y="3612"/>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19" name="Line 21">
                  <a:extLst>
                    <a:ext uri="{FF2B5EF4-FFF2-40B4-BE49-F238E27FC236}">
                      <a16:creationId xmlns:a16="http://schemas.microsoft.com/office/drawing/2014/main" id="{7DEAFB4C-270F-4CA5-B23F-323516B83139}"/>
                    </a:ext>
                  </a:extLst>
                </p:cNvPr>
                <p:cNvSpPr>
                  <a:spLocks noChangeShapeType="1"/>
                </p:cNvSpPr>
                <p:nvPr/>
              </p:nvSpPr>
              <p:spPr bwMode="auto">
                <a:xfrm>
                  <a:off x="1519" y="4020"/>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0" name="Line 22">
                  <a:extLst>
                    <a:ext uri="{FF2B5EF4-FFF2-40B4-BE49-F238E27FC236}">
                      <a16:creationId xmlns:a16="http://schemas.microsoft.com/office/drawing/2014/main" id="{C0F7C528-39DB-442C-8FFC-925C598A8748}"/>
                    </a:ext>
                  </a:extLst>
                </p:cNvPr>
                <p:cNvSpPr>
                  <a:spLocks noChangeShapeType="1"/>
                </p:cNvSpPr>
                <p:nvPr/>
              </p:nvSpPr>
              <p:spPr bwMode="auto">
                <a:xfrm rot="-3043488">
                  <a:off x="1677"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1" name="Line 23">
                  <a:extLst>
                    <a:ext uri="{FF2B5EF4-FFF2-40B4-BE49-F238E27FC236}">
                      <a16:creationId xmlns:a16="http://schemas.microsoft.com/office/drawing/2014/main" id="{2F64AA92-5126-4D2D-8437-B5F54461CDC2}"/>
                    </a:ext>
                  </a:extLst>
                </p:cNvPr>
                <p:cNvSpPr>
                  <a:spLocks noChangeShapeType="1"/>
                </p:cNvSpPr>
                <p:nvPr/>
              </p:nvSpPr>
              <p:spPr bwMode="auto">
                <a:xfrm rot="-3043488">
                  <a:off x="1359" y="3681"/>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2" name="Line 24">
                  <a:extLst>
                    <a:ext uri="{FF2B5EF4-FFF2-40B4-BE49-F238E27FC236}">
                      <a16:creationId xmlns:a16="http://schemas.microsoft.com/office/drawing/2014/main" id="{26A41D38-B94F-4680-B4B4-8A676371ADB0}"/>
                    </a:ext>
                  </a:extLst>
                </p:cNvPr>
                <p:cNvSpPr>
                  <a:spLocks noChangeShapeType="1"/>
                </p:cNvSpPr>
                <p:nvPr/>
              </p:nvSpPr>
              <p:spPr bwMode="auto">
                <a:xfrm rot="-7627526">
                  <a:off x="1656" y="3684"/>
                  <a:ext cx="24" cy="13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3" name="Line 25">
                  <a:extLst>
                    <a:ext uri="{FF2B5EF4-FFF2-40B4-BE49-F238E27FC236}">
                      <a16:creationId xmlns:a16="http://schemas.microsoft.com/office/drawing/2014/main" id="{E061C214-AE38-4A30-885D-F8ECAC3DD6D2}"/>
                    </a:ext>
                  </a:extLst>
                </p:cNvPr>
                <p:cNvSpPr>
                  <a:spLocks noChangeShapeType="1"/>
                </p:cNvSpPr>
                <p:nvPr/>
              </p:nvSpPr>
              <p:spPr bwMode="auto">
                <a:xfrm rot="-5400000">
                  <a:off x="1722"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4" name="Line 26">
                  <a:extLst>
                    <a:ext uri="{FF2B5EF4-FFF2-40B4-BE49-F238E27FC236}">
                      <a16:creationId xmlns:a16="http://schemas.microsoft.com/office/drawing/2014/main" id="{237BDB2D-9FBF-463A-B88D-F8BCD04F4E14}"/>
                    </a:ext>
                  </a:extLst>
                </p:cNvPr>
                <p:cNvSpPr>
                  <a:spLocks noChangeShapeType="1"/>
                </p:cNvSpPr>
                <p:nvPr/>
              </p:nvSpPr>
              <p:spPr bwMode="auto">
                <a:xfrm rot="-5400000">
                  <a:off x="1314"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5" name="Line 27">
                  <a:extLst>
                    <a:ext uri="{FF2B5EF4-FFF2-40B4-BE49-F238E27FC236}">
                      <a16:creationId xmlns:a16="http://schemas.microsoft.com/office/drawing/2014/main" id="{19B91B53-3A66-480D-9A59-B6FCF6CD91B2}"/>
                    </a:ext>
                  </a:extLst>
                </p:cNvPr>
                <p:cNvSpPr>
                  <a:spLocks noChangeShapeType="1"/>
                </p:cNvSpPr>
                <p:nvPr/>
              </p:nvSpPr>
              <p:spPr bwMode="auto">
                <a:xfrm rot="-7627526">
                  <a:off x="1359"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121912" name="Text Box 28">
                <a:extLst>
                  <a:ext uri="{FF2B5EF4-FFF2-40B4-BE49-F238E27FC236}">
                    <a16:creationId xmlns:a16="http://schemas.microsoft.com/office/drawing/2014/main" id="{B9B899B7-01D5-4F6A-9F18-73489DFC53D3}"/>
                  </a:ext>
                </a:extLst>
              </p:cNvPr>
              <p:cNvSpPr txBox="1">
                <a:spLocks noChangeArrowheads="1"/>
              </p:cNvSpPr>
              <p:nvPr/>
            </p:nvSpPr>
            <p:spPr bwMode="auto">
              <a:xfrm>
                <a:off x="1111" y="3067"/>
                <a:ext cx="862" cy="252"/>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producent</a:t>
                </a:r>
              </a:p>
            </p:txBody>
          </p:sp>
          <p:sp>
            <p:nvSpPr>
              <p:cNvPr id="121913" name="AutoShape 29">
                <a:extLst>
                  <a:ext uri="{FF2B5EF4-FFF2-40B4-BE49-F238E27FC236}">
                    <a16:creationId xmlns:a16="http://schemas.microsoft.com/office/drawing/2014/main" id="{DDC95384-F421-4C0B-81A1-BA14BDD3A6D4}"/>
                  </a:ext>
                </a:extLst>
              </p:cNvPr>
              <p:cNvSpPr>
                <a:spLocks noChangeArrowheads="1"/>
              </p:cNvSpPr>
              <p:nvPr/>
            </p:nvSpPr>
            <p:spPr bwMode="auto">
              <a:xfrm>
                <a:off x="1429" y="3384"/>
                <a:ext cx="181" cy="273"/>
              </a:xfrm>
              <a:prstGeom prst="upArrow">
                <a:avLst>
                  <a:gd name="adj1" fmla="val 50000"/>
                  <a:gd name="adj2" fmla="val 37707"/>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000" b="1" i="0">
                  <a:solidFill>
                    <a:schemeClr val="bg1"/>
                  </a:solidFill>
                  <a:latin typeface="Garamond" panose="02020404030301010803" pitchFamily="18" charset="0"/>
                </a:endParaRPr>
              </a:p>
            </p:txBody>
          </p:sp>
          <p:sp>
            <p:nvSpPr>
              <p:cNvPr id="121914" name="Text Box 30">
                <a:extLst>
                  <a:ext uri="{FF2B5EF4-FFF2-40B4-BE49-F238E27FC236}">
                    <a16:creationId xmlns:a16="http://schemas.microsoft.com/office/drawing/2014/main" id="{627EDAEC-5B35-4474-A430-5EA4886997F8}"/>
                  </a:ext>
                </a:extLst>
              </p:cNvPr>
              <p:cNvSpPr txBox="1">
                <a:spLocks noChangeArrowheads="1"/>
              </p:cNvSpPr>
              <p:nvPr/>
            </p:nvSpPr>
            <p:spPr bwMode="auto">
              <a:xfrm>
                <a:off x="1111" y="2296"/>
                <a:ext cx="907" cy="446"/>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konzument  1. řádu</a:t>
                </a:r>
              </a:p>
            </p:txBody>
          </p:sp>
          <p:sp>
            <p:nvSpPr>
              <p:cNvPr id="121915" name="Text Box 31">
                <a:extLst>
                  <a:ext uri="{FF2B5EF4-FFF2-40B4-BE49-F238E27FC236}">
                    <a16:creationId xmlns:a16="http://schemas.microsoft.com/office/drawing/2014/main" id="{FEFC5B98-DE78-48F2-B8DA-1B2D089B3C6D}"/>
                  </a:ext>
                </a:extLst>
              </p:cNvPr>
              <p:cNvSpPr txBox="1">
                <a:spLocks noChangeArrowheads="1"/>
              </p:cNvSpPr>
              <p:nvPr/>
            </p:nvSpPr>
            <p:spPr bwMode="auto">
              <a:xfrm>
                <a:off x="1111" y="1525"/>
                <a:ext cx="907" cy="446"/>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konzument  2. řádu</a:t>
                </a:r>
              </a:p>
            </p:txBody>
          </p:sp>
          <p:sp>
            <p:nvSpPr>
              <p:cNvPr id="121916" name="Text Box 32">
                <a:extLst>
                  <a:ext uri="{FF2B5EF4-FFF2-40B4-BE49-F238E27FC236}">
                    <a16:creationId xmlns:a16="http://schemas.microsoft.com/office/drawing/2014/main" id="{80F94709-82C6-4D03-9BB2-C64BBDBA891B}"/>
                  </a:ext>
                </a:extLst>
              </p:cNvPr>
              <p:cNvSpPr txBox="1">
                <a:spLocks noChangeArrowheads="1"/>
              </p:cNvSpPr>
              <p:nvPr/>
            </p:nvSpPr>
            <p:spPr bwMode="auto">
              <a:xfrm>
                <a:off x="1111" y="754"/>
                <a:ext cx="907" cy="446"/>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konzument  3. řádu</a:t>
                </a:r>
              </a:p>
            </p:txBody>
          </p:sp>
        </p:grpSp>
        <p:sp>
          <p:nvSpPr>
            <p:cNvPr id="121906" name="Line 33">
              <a:extLst>
                <a:ext uri="{FF2B5EF4-FFF2-40B4-BE49-F238E27FC236}">
                  <a16:creationId xmlns:a16="http://schemas.microsoft.com/office/drawing/2014/main" id="{32023B70-F2DF-4DA5-BD72-08B973D9FB06}"/>
                </a:ext>
              </a:extLst>
            </p:cNvPr>
            <p:cNvSpPr>
              <a:spLocks noChangeShapeType="1"/>
            </p:cNvSpPr>
            <p:nvPr/>
          </p:nvSpPr>
          <p:spPr bwMode="auto">
            <a:xfrm flipV="1">
              <a:off x="1519" y="1979"/>
              <a:ext cx="0" cy="272"/>
            </a:xfrm>
            <a:prstGeom prst="line">
              <a:avLst/>
            </a:prstGeom>
            <a:noFill/>
            <a:ln w="571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07" name="Line 34">
              <a:extLst>
                <a:ext uri="{FF2B5EF4-FFF2-40B4-BE49-F238E27FC236}">
                  <a16:creationId xmlns:a16="http://schemas.microsoft.com/office/drawing/2014/main" id="{ACA5A99F-A262-4977-80A3-EEAF6CA62E3C}"/>
                </a:ext>
              </a:extLst>
            </p:cNvPr>
            <p:cNvSpPr>
              <a:spLocks noChangeShapeType="1"/>
            </p:cNvSpPr>
            <p:nvPr/>
          </p:nvSpPr>
          <p:spPr bwMode="auto">
            <a:xfrm flipV="1">
              <a:off x="1519" y="1207"/>
              <a:ext cx="0" cy="272"/>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08" name="Line 35">
              <a:extLst>
                <a:ext uri="{FF2B5EF4-FFF2-40B4-BE49-F238E27FC236}">
                  <a16:creationId xmlns:a16="http://schemas.microsoft.com/office/drawing/2014/main" id="{6C4BC6F1-2E08-4C3A-915A-4CAF45D1C9B6}"/>
                </a:ext>
              </a:extLst>
            </p:cNvPr>
            <p:cNvSpPr>
              <a:spLocks noChangeShapeType="1"/>
            </p:cNvSpPr>
            <p:nvPr/>
          </p:nvSpPr>
          <p:spPr bwMode="auto">
            <a:xfrm flipV="1">
              <a:off x="1519" y="2750"/>
              <a:ext cx="0" cy="272"/>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09" name="Line 36">
              <a:extLst>
                <a:ext uri="{FF2B5EF4-FFF2-40B4-BE49-F238E27FC236}">
                  <a16:creationId xmlns:a16="http://schemas.microsoft.com/office/drawing/2014/main" id="{AF870101-B3B7-45B3-9037-2E7FCDFBAB89}"/>
                </a:ext>
              </a:extLst>
            </p:cNvPr>
            <p:cNvSpPr>
              <a:spLocks noChangeShapeType="1"/>
            </p:cNvSpPr>
            <p:nvPr/>
          </p:nvSpPr>
          <p:spPr bwMode="auto">
            <a:xfrm flipV="1">
              <a:off x="1518" y="1979"/>
              <a:ext cx="0" cy="272"/>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10" name="Line 37">
              <a:extLst>
                <a:ext uri="{FF2B5EF4-FFF2-40B4-BE49-F238E27FC236}">
                  <a16:creationId xmlns:a16="http://schemas.microsoft.com/office/drawing/2014/main" id="{806FFE47-16E3-42B3-AF6D-C09D5072707D}"/>
                </a:ext>
              </a:extLst>
            </p:cNvPr>
            <p:cNvSpPr>
              <a:spLocks noChangeShapeType="1"/>
            </p:cNvSpPr>
            <p:nvPr/>
          </p:nvSpPr>
          <p:spPr bwMode="auto">
            <a:xfrm flipV="1">
              <a:off x="1518" y="1208"/>
              <a:ext cx="0" cy="272"/>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grpSp>
        <p:nvGrpSpPr>
          <p:cNvPr id="121869" name="Group 38">
            <a:extLst>
              <a:ext uri="{FF2B5EF4-FFF2-40B4-BE49-F238E27FC236}">
                <a16:creationId xmlns:a16="http://schemas.microsoft.com/office/drawing/2014/main" id="{A8263245-5806-4B47-B27E-B1D1C4AB979B}"/>
              </a:ext>
            </a:extLst>
          </p:cNvPr>
          <p:cNvGrpSpPr>
            <a:grpSpLocks/>
          </p:cNvGrpSpPr>
          <p:nvPr/>
        </p:nvGrpSpPr>
        <p:grpSpPr bwMode="auto">
          <a:xfrm>
            <a:off x="2784476" y="4292601"/>
            <a:ext cx="1008063" cy="574675"/>
            <a:chOff x="794" y="2704"/>
            <a:chExt cx="635" cy="362"/>
          </a:xfrm>
        </p:grpSpPr>
        <p:sp>
          <p:nvSpPr>
            <p:cNvPr id="121901" name="Arc 39">
              <a:extLst>
                <a:ext uri="{FF2B5EF4-FFF2-40B4-BE49-F238E27FC236}">
                  <a16:creationId xmlns:a16="http://schemas.microsoft.com/office/drawing/2014/main" id="{A0F69735-105B-4219-9A6D-6C4D337B0B92}"/>
                </a:ext>
              </a:extLst>
            </p:cNvPr>
            <p:cNvSpPr>
              <a:spLocks/>
            </p:cNvSpPr>
            <p:nvPr/>
          </p:nvSpPr>
          <p:spPr bwMode="auto">
            <a:xfrm rot="4322630" flipH="1">
              <a:off x="1203" y="2839"/>
              <a:ext cx="226" cy="2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1902" name="Group 40">
              <a:extLst>
                <a:ext uri="{FF2B5EF4-FFF2-40B4-BE49-F238E27FC236}">
                  <a16:creationId xmlns:a16="http://schemas.microsoft.com/office/drawing/2014/main" id="{62C2BF2E-C73C-4EC1-A607-438F8B946DE4}"/>
                </a:ext>
              </a:extLst>
            </p:cNvPr>
            <p:cNvGrpSpPr>
              <a:grpSpLocks/>
            </p:cNvGrpSpPr>
            <p:nvPr/>
          </p:nvGrpSpPr>
          <p:grpSpPr bwMode="auto">
            <a:xfrm>
              <a:off x="794" y="2704"/>
              <a:ext cx="362" cy="318"/>
              <a:chOff x="3334" y="1570"/>
              <a:chExt cx="362" cy="318"/>
            </a:xfrm>
          </p:grpSpPr>
          <p:sp>
            <p:nvSpPr>
              <p:cNvPr id="121903" name="AutoShape 41">
                <a:extLst>
                  <a:ext uri="{FF2B5EF4-FFF2-40B4-BE49-F238E27FC236}">
                    <a16:creationId xmlns:a16="http://schemas.microsoft.com/office/drawing/2014/main" id="{0B0E584C-3FEB-4D91-998D-53BF19922D8C}"/>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1904" name="Text Box 42">
                <a:extLst>
                  <a:ext uri="{FF2B5EF4-FFF2-40B4-BE49-F238E27FC236}">
                    <a16:creationId xmlns:a16="http://schemas.microsoft.com/office/drawing/2014/main" id="{C8B0523B-BEFD-4C81-8686-9466AC70352C}"/>
                  </a:ext>
                </a:extLst>
              </p:cNvPr>
              <p:cNvSpPr txBox="1">
                <a:spLocks noChangeArrowheads="1"/>
              </p:cNvSpPr>
              <p:nvPr/>
            </p:nvSpPr>
            <p:spPr bwMode="auto">
              <a:xfrm>
                <a:off x="3379" y="1616"/>
                <a:ext cx="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660033"/>
                    </a:solidFill>
                    <a:latin typeface="Garamond" panose="02020404030301010803" pitchFamily="18" charset="0"/>
                  </a:rPr>
                  <a:t>R</a:t>
                </a:r>
              </a:p>
            </p:txBody>
          </p:sp>
        </p:grpSp>
      </p:grpSp>
      <p:grpSp>
        <p:nvGrpSpPr>
          <p:cNvPr id="121870" name="Group 43">
            <a:extLst>
              <a:ext uri="{FF2B5EF4-FFF2-40B4-BE49-F238E27FC236}">
                <a16:creationId xmlns:a16="http://schemas.microsoft.com/office/drawing/2014/main" id="{D525005F-4B33-46FA-A8C6-6C4323BAD82A}"/>
              </a:ext>
            </a:extLst>
          </p:cNvPr>
          <p:cNvGrpSpPr>
            <a:grpSpLocks/>
          </p:cNvGrpSpPr>
          <p:nvPr/>
        </p:nvGrpSpPr>
        <p:grpSpPr bwMode="auto">
          <a:xfrm>
            <a:off x="2782888" y="3068639"/>
            <a:ext cx="1009650" cy="574675"/>
            <a:chOff x="793" y="1933"/>
            <a:chExt cx="636" cy="362"/>
          </a:xfrm>
        </p:grpSpPr>
        <p:sp>
          <p:nvSpPr>
            <p:cNvPr id="121897" name="Arc 44">
              <a:extLst>
                <a:ext uri="{FF2B5EF4-FFF2-40B4-BE49-F238E27FC236}">
                  <a16:creationId xmlns:a16="http://schemas.microsoft.com/office/drawing/2014/main" id="{B6041A3E-05DD-4E06-A6AE-26FEE2AAD1C1}"/>
                </a:ext>
              </a:extLst>
            </p:cNvPr>
            <p:cNvSpPr>
              <a:spLocks/>
            </p:cNvSpPr>
            <p:nvPr/>
          </p:nvSpPr>
          <p:spPr bwMode="auto">
            <a:xfrm rot="4322630" flipH="1">
              <a:off x="1203" y="2068"/>
              <a:ext cx="226" cy="2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1898" name="Group 45">
              <a:extLst>
                <a:ext uri="{FF2B5EF4-FFF2-40B4-BE49-F238E27FC236}">
                  <a16:creationId xmlns:a16="http://schemas.microsoft.com/office/drawing/2014/main" id="{8CCAD0DD-7434-42EE-A8B7-682C6C5818B8}"/>
                </a:ext>
              </a:extLst>
            </p:cNvPr>
            <p:cNvGrpSpPr>
              <a:grpSpLocks/>
            </p:cNvGrpSpPr>
            <p:nvPr/>
          </p:nvGrpSpPr>
          <p:grpSpPr bwMode="auto">
            <a:xfrm>
              <a:off x="793" y="1933"/>
              <a:ext cx="362" cy="318"/>
              <a:chOff x="3334" y="1570"/>
              <a:chExt cx="362" cy="318"/>
            </a:xfrm>
          </p:grpSpPr>
          <p:sp>
            <p:nvSpPr>
              <p:cNvPr id="121899" name="AutoShape 46">
                <a:extLst>
                  <a:ext uri="{FF2B5EF4-FFF2-40B4-BE49-F238E27FC236}">
                    <a16:creationId xmlns:a16="http://schemas.microsoft.com/office/drawing/2014/main" id="{8D09B25B-C694-4D90-BAFC-2E4487741A56}"/>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1900" name="Text Box 47">
                <a:extLst>
                  <a:ext uri="{FF2B5EF4-FFF2-40B4-BE49-F238E27FC236}">
                    <a16:creationId xmlns:a16="http://schemas.microsoft.com/office/drawing/2014/main" id="{1996FFF3-2E01-4F3C-A30B-D37D10B56B2E}"/>
                  </a:ext>
                </a:extLst>
              </p:cNvPr>
              <p:cNvSpPr txBox="1">
                <a:spLocks noChangeArrowheads="1"/>
              </p:cNvSpPr>
              <p:nvPr/>
            </p:nvSpPr>
            <p:spPr bwMode="auto">
              <a:xfrm>
                <a:off x="3379" y="1616"/>
                <a:ext cx="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660033"/>
                    </a:solidFill>
                    <a:latin typeface="Garamond" panose="02020404030301010803" pitchFamily="18" charset="0"/>
                  </a:rPr>
                  <a:t>R</a:t>
                </a:r>
              </a:p>
            </p:txBody>
          </p:sp>
        </p:grpSp>
      </p:grpSp>
      <p:grpSp>
        <p:nvGrpSpPr>
          <p:cNvPr id="121871" name="Group 48">
            <a:extLst>
              <a:ext uri="{FF2B5EF4-FFF2-40B4-BE49-F238E27FC236}">
                <a16:creationId xmlns:a16="http://schemas.microsoft.com/office/drawing/2014/main" id="{12064484-9103-4EEB-A731-2067FB12E602}"/>
              </a:ext>
            </a:extLst>
          </p:cNvPr>
          <p:cNvGrpSpPr>
            <a:grpSpLocks/>
          </p:cNvGrpSpPr>
          <p:nvPr/>
        </p:nvGrpSpPr>
        <p:grpSpPr bwMode="auto">
          <a:xfrm>
            <a:off x="2782888" y="1844676"/>
            <a:ext cx="1009650" cy="574675"/>
            <a:chOff x="793" y="1162"/>
            <a:chExt cx="636" cy="362"/>
          </a:xfrm>
        </p:grpSpPr>
        <p:sp>
          <p:nvSpPr>
            <p:cNvPr id="121893" name="Arc 49">
              <a:extLst>
                <a:ext uri="{FF2B5EF4-FFF2-40B4-BE49-F238E27FC236}">
                  <a16:creationId xmlns:a16="http://schemas.microsoft.com/office/drawing/2014/main" id="{561D9C9A-0AC3-4160-94BB-8528A06A2802}"/>
                </a:ext>
              </a:extLst>
            </p:cNvPr>
            <p:cNvSpPr>
              <a:spLocks/>
            </p:cNvSpPr>
            <p:nvPr/>
          </p:nvSpPr>
          <p:spPr bwMode="auto">
            <a:xfrm rot="4322630" flipH="1">
              <a:off x="1203" y="1297"/>
              <a:ext cx="226" cy="2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1894" name="Group 50">
              <a:extLst>
                <a:ext uri="{FF2B5EF4-FFF2-40B4-BE49-F238E27FC236}">
                  <a16:creationId xmlns:a16="http://schemas.microsoft.com/office/drawing/2014/main" id="{DD514528-443D-41B4-81F1-2F65A1DD3587}"/>
                </a:ext>
              </a:extLst>
            </p:cNvPr>
            <p:cNvGrpSpPr>
              <a:grpSpLocks/>
            </p:cNvGrpSpPr>
            <p:nvPr/>
          </p:nvGrpSpPr>
          <p:grpSpPr bwMode="auto">
            <a:xfrm>
              <a:off x="793" y="1162"/>
              <a:ext cx="362" cy="318"/>
              <a:chOff x="3334" y="1570"/>
              <a:chExt cx="362" cy="318"/>
            </a:xfrm>
          </p:grpSpPr>
          <p:sp>
            <p:nvSpPr>
              <p:cNvPr id="121895" name="AutoShape 51">
                <a:extLst>
                  <a:ext uri="{FF2B5EF4-FFF2-40B4-BE49-F238E27FC236}">
                    <a16:creationId xmlns:a16="http://schemas.microsoft.com/office/drawing/2014/main" id="{02C68F0D-00E8-49FC-9EA6-BE10C2AA42DD}"/>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1896" name="Text Box 52">
                <a:extLst>
                  <a:ext uri="{FF2B5EF4-FFF2-40B4-BE49-F238E27FC236}">
                    <a16:creationId xmlns:a16="http://schemas.microsoft.com/office/drawing/2014/main" id="{65844495-FC71-4A7C-BC3D-40070CDD7265}"/>
                  </a:ext>
                </a:extLst>
              </p:cNvPr>
              <p:cNvSpPr txBox="1">
                <a:spLocks noChangeArrowheads="1"/>
              </p:cNvSpPr>
              <p:nvPr/>
            </p:nvSpPr>
            <p:spPr bwMode="auto">
              <a:xfrm>
                <a:off x="3379" y="1616"/>
                <a:ext cx="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660033"/>
                    </a:solidFill>
                    <a:latin typeface="Garamond" panose="02020404030301010803" pitchFamily="18" charset="0"/>
                  </a:rPr>
                  <a:t>R</a:t>
                </a:r>
              </a:p>
            </p:txBody>
          </p:sp>
        </p:grpSp>
      </p:grpSp>
      <p:grpSp>
        <p:nvGrpSpPr>
          <p:cNvPr id="121872" name="Group 53">
            <a:extLst>
              <a:ext uri="{FF2B5EF4-FFF2-40B4-BE49-F238E27FC236}">
                <a16:creationId xmlns:a16="http://schemas.microsoft.com/office/drawing/2014/main" id="{B54541A3-5DCA-4C25-BB2F-0564B69A3AFF}"/>
              </a:ext>
            </a:extLst>
          </p:cNvPr>
          <p:cNvGrpSpPr>
            <a:grpSpLocks/>
          </p:cNvGrpSpPr>
          <p:nvPr/>
        </p:nvGrpSpPr>
        <p:grpSpPr bwMode="auto">
          <a:xfrm>
            <a:off x="7751764" y="1557339"/>
            <a:ext cx="1800225" cy="4719637"/>
            <a:chOff x="3923" y="981"/>
            <a:chExt cx="1134" cy="2973"/>
          </a:xfrm>
        </p:grpSpPr>
        <p:sp>
          <p:nvSpPr>
            <p:cNvPr id="121882" name="Text Box 54">
              <a:extLst>
                <a:ext uri="{FF2B5EF4-FFF2-40B4-BE49-F238E27FC236}">
                  <a16:creationId xmlns:a16="http://schemas.microsoft.com/office/drawing/2014/main" id="{67A332F7-C39E-4A17-BA11-F31FFABECAC6}"/>
                </a:ext>
              </a:extLst>
            </p:cNvPr>
            <p:cNvSpPr txBox="1">
              <a:spLocks noChangeArrowheads="1"/>
            </p:cNvSpPr>
            <p:nvPr/>
          </p:nvSpPr>
          <p:spPr bwMode="auto">
            <a:xfrm>
              <a:off x="3923" y="3702"/>
              <a:ext cx="1134" cy="25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zelená rostlina</a:t>
              </a:r>
            </a:p>
          </p:txBody>
        </p:sp>
        <p:sp>
          <p:nvSpPr>
            <p:cNvPr id="121883" name="Text Box 55">
              <a:extLst>
                <a:ext uri="{FF2B5EF4-FFF2-40B4-BE49-F238E27FC236}">
                  <a16:creationId xmlns:a16="http://schemas.microsoft.com/office/drawing/2014/main" id="{683B8B15-5DDC-440A-9B00-000B4E71369E}"/>
                </a:ext>
              </a:extLst>
            </p:cNvPr>
            <p:cNvSpPr txBox="1">
              <a:spLocks noChangeArrowheads="1"/>
            </p:cNvSpPr>
            <p:nvPr/>
          </p:nvSpPr>
          <p:spPr bwMode="auto">
            <a:xfrm>
              <a:off x="4195" y="3158"/>
              <a:ext cx="544"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motýl</a:t>
              </a:r>
            </a:p>
          </p:txBody>
        </p:sp>
        <p:sp>
          <p:nvSpPr>
            <p:cNvPr id="121884" name="Text Box 56">
              <a:extLst>
                <a:ext uri="{FF2B5EF4-FFF2-40B4-BE49-F238E27FC236}">
                  <a16:creationId xmlns:a16="http://schemas.microsoft.com/office/drawing/2014/main" id="{666F54F6-8870-473B-A342-6FF0FAB8DBF6}"/>
                </a:ext>
              </a:extLst>
            </p:cNvPr>
            <p:cNvSpPr txBox="1">
              <a:spLocks noChangeArrowheads="1"/>
            </p:cNvSpPr>
            <p:nvPr/>
          </p:nvSpPr>
          <p:spPr bwMode="auto">
            <a:xfrm>
              <a:off x="4195" y="2614"/>
              <a:ext cx="544"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vážka</a:t>
              </a:r>
            </a:p>
          </p:txBody>
        </p:sp>
        <p:sp>
          <p:nvSpPr>
            <p:cNvPr id="121885" name="Text Box 57">
              <a:extLst>
                <a:ext uri="{FF2B5EF4-FFF2-40B4-BE49-F238E27FC236}">
                  <a16:creationId xmlns:a16="http://schemas.microsoft.com/office/drawing/2014/main" id="{53416808-998E-451A-8FAD-917331ECCE8C}"/>
                </a:ext>
              </a:extLst>
            </p:cNvPr>
            <p:cNvSpPr txBox="1">
              <a:spLocks noChangeArrowheads="1"/>
            </p:cNvSpPr>
            <p:nvPr/>
          </p:nvSpPr>
          <p:spPr bwMode="auto">
            <a:xfrm>
              <a:off x="4241" y="2069"/>
              <a:ext cx="453"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žába</a:t>
              </a:r>
            </a:p>
          </p:txBody>
        </p:sp>
        <p:sp>
          <p:nvSpPr>
            <p:cNvPr id="121886" name="Text Box 58">
              <a:extLst>
                <a:ext uri="{FF2B5EF4-FFF2-40B4-BE49-F238E27FC236}">
                  <a16:creationId xmlns:a16="http://schemas.microsoft.com/office/drawing/2014/main" id="{B6B08D6C-7E66-403F-8703-D50D47413B0A}"/>
                </a:ext>
              </a:extLst>
            </p:cNvPr>
            <p:cNvSpPr txBox="1">
              <a:spLocks noChangeArrowheads="1"/>
            </p:cNvSpPr>
            <p:nvPr/>
          </p:nvSpPr>
          <p:spPr bwMode="auto">
            <a:xfrm>
              <a:off x="4240" y="1525"/>
              <a:ext cx="453"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had</a:t>
              </a:r>
            </a:p>
          </p:txBody>
        </p:sp>
        <p:sp>
          <p:nvSpPr>
            <p:cNvPr id="121887" name="Text Box 59">
              <a:extLst>
                <a:ext uri="{FF2B5EF4-FFF2-40B4-BE49-F238E27FC236}">
                  <a16:creationId xmlns:a16="http://schemas.microsoft.com/office/drawing/2014/main" id="{B3165F8D-836A-4705-AA6E-474A36A07C02}"/>
                </a:ext>
              </a:extLst>
            </p:cNvPr>
            <p:cNvSpPr txBox="1">
              <a:spLocks noChangeArrowheads="1"/>
            </p:cNvSpPr>
            <p:nvPr/>
          </p:nvSpPr>
          <p:spPr bwMode="auto">
            <a:xfrm>
              <a:off x="4014" y="981"/>
              <a:ext cx="953"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dravý pták</a:t>
              </a:r>
            </a:p>
          </p:txBody>
        </p:sp>
        <p:sp>
          <p:nvSpPr>
            <p:cNvPr id="121888" name="Line 60">
              <a:extLst>
                <a:ext uri="{FF2B5EF4-FFF2-40B4-BE49-F238E27FC236}">
                  <a16:creationId xmlns:a16="http://schemas.microsoft.com/office/drawing/2014/main" id="{B2F1023B-378A-440C-8157-E10E15C34D9D}"/>
                </a:ext>
              </a:extLst>
            </p:cNvPr>
            <p:cNvSpPr>
              <a:spLocks noChangeShapeType="1"/>
            </p:cNvSpPr>
            <p:nvPr/>
          </p:nvSpPr>
          <p:spPr bwMode="auto">
            <a:xfrm>
              <a:off x="4468" y="3430"/>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89" name="Line 61">
              <a:extLst>
                <a:ext uri="{FF2B5EF4-FFF2-40B4-BE49-F238E27FC236}">
                  <a16:creationId xmlns:a16="http://schemas.microsoft.com/office/drawing/2014/main" id="{5E16EF02-1250-46B8-A01D-A25A80DD48D3}"/>
                </a:ext>
              </a:extLst>
            </p:cNvPr>
            <p:cNvSpPr>
              <a:spLocks noChangeShapeType="1"/>
            </p:cNvSpPr>
            <p:nvPr/>
          </p:nvSpPr>
          <p:spPr bwMode="auto">
            <a:xfrm>
              <a:off x="4468" y="2886"/>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90" name="Line 62">
              <a:extLst>
                <a:ext uri="{FF2B5EF4-FFF2-40B4-BE49-F238E27FC236}">
                  <a16:creationId xmlns:a16="http://schemas.microsoft.com/office/drawing/2014/main" id="{B63AA766-06DD-4436-A73E-F99AD7EA985F}"/>
                </a:ext>
              </a:extLst>
            </p:cNvPr>
            <p:cNvSpPr>
              <a:spLocks noChangeShapeType="1"/>
            </p:cNvSpPr>
            <p:nvPr/>
          </p:nvSpPr>
          <p:spPr bwMode="auto">
            <a:xfrm>
              <a:off x="4468" y="2341"/>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91" name="Line 63">
              <a:extLst>
                <a:ext uri="{FF2B5EF4-FFF2-40B4-BE49-F238E27FC236}">
                  <a16:creationId xmlns:a16="http://schemas.microsoft.com/office/drawing/2014/main" id="{2F9F87FA-EA45-407C-BAF4-63C627908BD1}"/>
                </a:ext>
              </a:extLst>
            </p:cNvPr>
            <p:cNvSpPr>
              <a:spLocks noChangeShapeType="1"/>
            </p:cNvSpPr>
            <p:nvPr/>
          </p:nvSpPr>
          <p:spPr bwMode="auto">
            <a:xfrm>
              <a:off x="4468" y="1797"/>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92" name="Line 64">
              <a:extLst>
                <a:ext uri="{FF2B5EF4-FFF2-40B4-BE49-F238E27FC236}">
                  <a16:creationId xmlns:a16="http://schemas.microsoft.com/office/drawing/2014/main" id="{E5B10F96-CBB5-4DC1-AEE7-DFFD6B50C8BF}"/>
                </a:ext>
              </a:extLst>
            </p:cNvPr>
            <p:cNvSpPr>
              <a:spLocks noChangeShapeType="1"/>
            </p:cNvSpPr>
            <p:nvPr/>
          </p:nvSpPr>
          <p:spPr bwMode="auto">
            <a:xfrm>
              <a:off x="4468" y="1253"/>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grpSp>
      <p:sp>
        <p:nvSpPr>
          <p:cNvPr id="121873" name="Text Box 65">
            <a:extLst>
              <a:ext uri="{FF2B5EF4-FFF2-40B4-BE49-F238E27FC236}">
                <a16:creationId xmlns:a16="http://schemas.microsoft.com/office/drawing/2014/main" id="{D09EEC90-8D20-47CF-B9D4-D7FF333CBCBB}"/>
              </a:ext>
            </a:extLst>
          </p:cNvPr>
          <p:cNvSpPr txBox="1">
            <a:spLocks noChangeArrowheads="1"/>
          </p:cNvSpPr>
          <p:nvPr/>
        </p:nvSpPr>
        <p:spPr bwMode="auto">
          <a:xfrm>
            <a:off x="9625013" y="587692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P</a:t>
            </a:r>
          </a:p>
        </p:txBody>
      </p:sp>
      <p:sp>
        <p:nvSpPr>
          <p:cNvPr id="121874" name="Text Box 66">
            <a:extLst>
              <a:ext uri="{FF2B5EF4-FFF2-40B4-BE49-F238E27FC236}">
                <a16:creationId xmlns:a16="http://schemas.microsoft.com/office/drawing/2014/main" id="{76CA2020-3FC6-46FC-9AFF-52D2C763FCB0}"/>
              </a:ext>
            </a:extLst>
          </p:cNvPr>
          <p:cNvSpPr txBox="1">
            <a:spLocks noChangeArrowheads="1"/>
          </p:cNvSpPr>
          <p:nvPr/>
        </p:nvSpPr>
        <p:spPr bwMode="auto">
          <a:xfrm>
            <a:off x="9625014" y="4973638"/>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1</a:t>
            </a:r>
          </a:p>
        </p:txBody>
      </p:sp>
      <p:sp>
        <p:nvSpPr>
          <p:cNvPr id="121875" name="Text Box 67">
            <a:extLst>
              <a:ext uri="{FF2B5EF4-FFF2-40B4-BE49-F238E27FC236}">
                <a16:creationId xmlns:a16="http://schemas.microsoft.com/office/drawing/2014/main" id="{89E40AA8-B273-4118-A260-B584836ADE2A}"/>
              </a:ext>
            </a:extLst>
          </p:cNvPr>
          <p:cNvSpPr txBox="1">
            <a:spLocks noChangeArrowheads="1"/>
          </p:cNvSpPr>
          <p:nvPr/>
        </p:nvSpPr>
        <p:spPr bwMode="auto">
          <a:xfrm>
            <a:off x="9625014" y="4149725"/>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2</a:t>
            </a:r>
          </a:p>
        </p:txBody>
      </p:sp>
      <p:sp>
        <p:nvSpPr>
          <p:cNvPr id="121876" name="Text Box 68">
            <a:extLst>
              <a:ext uri="{FF2B5EF4-FFF2-40B4-BE49-F238E27FC236}">
                <a16:creationId xmlns:a16="http://schemas.microsoft.com/office/drawing/2014/main" id="{F241A155-7800-4C48-8ED1-B813F31F21A8}"/>
              </a:ext>
            </a:extLst>
          </p:cNvPr>
          <p:cNvSpPr txBox="1">
            <a:spLocks noChangeArrowheads="1"/>
          </p:cNvSpPr>
          <p:nvPr/>
        </p:nvSpPr>
        <p:spPr bwMode="auto">
          <a:xfrm>
            <a:off x="9625014" y="32448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3</a:t>
            </a:r>
          </a:p>
        </p:txBody>
      </p:sp>
      <p:sp>
        <p:nvSpPr>
          <p:cNvPr id="121877" name="Text Box 69">
            <a:extLst>
              <a:ext uri="{FF2B5EF4-FFF2-40B4-BE49-F238E27FC236}">
                <a16:creationId xmlns:a16="http://schemas.microsoft.com/office/drawing/2014/main" id="{F7205C9D-843D-4C96-A67E-7824A50C1E18}"/>
              </a:ext>
            </a:extLst>
          </p:cNvPr>
          <p:cNvSpPr txBox="1">
            <a:spLocks noChangeArrowheads="1"/>
          </p:cNvSpPr>
          <p:nvPr/>
        </p:nvSpPr>
        <p:spPr bwMode="auto">
          <a:xfrm>
            <a:off x="9625014" y="23812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4</a:t>
            </a:r>
          </a:p>
        </p:txBody>
      </p:sp>
      <p:sp>
        <p:nvSpPr>
          <p:cNvPr id="121878" name="Text Box 70">
            <a:extLst>
              <a:ext uri="{FF2B5EF4-FFF2-40B4-BE49-F238E27FC236}">
                <a16:creationId xmlns:a16="http://schemas.microsoft.com/office/drawing/2014/main" id="{71D5B08A-0AD9-494D-AFAD-3F4B8A6B19B4}"/>
              </a:ext>
            </a:extLst>
          </p:cNvPr>
          <p:cNvSpPr txBox="1">
            <a:spLocks noChangeArrowheads="1"/>
          </p:cNvSpPr>
          <p:nvPr/>
        </p:nvSpPr>
        <p:spPr bwMode="auto">
          <a:xfrm>
            <a:off x="9625014" y="1557338"/>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5</a:t>
            </a:r>
          </a:p>
        </p:txBody>
      </p:sp>
      <p:pic>
        <p:nvPicPr>
          <p:cNvPr id="121879" name="Picture 71" descr="pšenice">
            <a:extLst>
              <a:ext uri="{FF2B5EF4-FFF2-40B4-BE49-F238E27FC236}">
                <a16:creationId xmlns:a16="http://schemas.microsoft.com/office/drawing/2014/main" id="{20837D1C-F9A4-4709-A0E9-6B17E328E49B}"/>
              </a:ext>
            </a:extLst>
          </p:cNvPr>
          <p:cNvPicPr>
            <a:picLocks noChangeAspect="1" noChangeArrowheads="1"/>
          </p:cNvPicPr>
          <p:nvPr/>
        </p:nvPicPr>
        <p:blipFill>
          <a:blip r:embed="rId3">
            <a:lum contrast="4000"/>
            <a:extLst>
              <a:ext uri="{28A0092B-C50C-407E-A947-70E740481C1C}">
                <a14:useLocalDpi xmlns:a14="http://schemas.microsoft.com/office/drawing/2010/main" val="0"/>
              </a:ext>
            </a:extLst>
          </a:blip>
          <a:srcRect r="47244"/>
          <a:stretch>
            <a:fillRect/>
          </a:stretch>
        </p:blipFill>
        <p:spPr bwMode="auto">
          <a:xfrm>
            <a:off x="6024563" y="4508501"/>
            <a:ext cx="14097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0" name="Picture 72" descr="Hraboš polní">
            <a:extLst>
              <a:ext uri="{FF2B5EF4-FFF2-40B4-BE49-F238E27FC236}">
                <a16:creationId xmlns:a16="http://schemas.microsoft.com/office/drawing/2014/main" id="{C87FF5FF-E5A3-4952-9F1A-C9460E1E19D1}"/>
              </a:ext>
            </a:extLst>
          </p:cNvPr>
          <p:cNvPicPr>
            <a:picLocks noChangeAspect="1" noChangeArrowheads="1"/>
          </p:cNvPicPr>
          <p:nvPr/>
        </p:nvPicPr>
        <p:blipFill>
          <a:blip r:embed="rId4">
            <a:lum contrast="4000"/>
            <a:extLst>
              <a:ext uri="{28A0092B-C50C-407E-A947-70E740481C1C}">
                <a14:useLocalDpi xmlns:a14="http://schemas.microsoft.com/office/drawing/2010/main" val="0"/>
              </a:ext>
            </a:extLst>
          </a:blip>
          <a:srcRect/>
          <a:stretch>
            <a:fillRect/>
          </a:stretch>
        </p:blipFill>
        <p:spPr bwMode="auto">
          <a:xfrm>
            <a:off x="6484939" y="3141664"/>
            <a:ext cx="10509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1" name="Picture 73" descr="Káně">
            <a:extLst>
              <a:ext uri="{FF2B5EF4-FFF2-40B4-BE49-F238E27FC236}">
                <a16:creationId xmlns:a16="http://schemas.microsoft.com/office/drawing/2014/main" id="{21364D04-EA96-4B98-B5DF-211FE74BA6E8}"/>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6456364" y="1052514"/>
            <a:ext cx="13620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0125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rc 2">
            <a:extLst>
              <a:ext uri="{FF2B5EF4-FFF2-40B4-BE49-F238E27FC236}">
                <a16:creationId xmlns:a16="http://schemas.microsoft.com/office/drawing/2014/main" id="{0039FB5F-BE84-4916-B291-0DE93B18F49A}"/>
              </a:ext>
            </a:extLst>
          </p:cNvPr>
          <p:cNvSpPr>
            <a:spLocks/>
          </p:cNvSpPr>
          <p:nvPr/>
        </p:nvSpPr>
        <p:spPr bwMode="auto">
          <a:xfrm rot="21369988">
            <a:off x="4695825" y="2781301"/>
            <a:ext cx="1924050" cy="1008063"/>
          </a:xfrm>
          <a:custGeom>
            <a:avLst/>
            <a:gdLst>
              <a:gd name="T0" fmla="*/ 0 w 37688"/>
              <a:gd name="T1" fmla="*/ 2147483646 h 21600"/>
              <a:gd name="T2" fmla="*/ 2147483646 w 37688"/>
              <a:gd name="T3" fmla="*/ 2147483646 h 21600"/>
              <a:gd name="T4" fmla="*/ 2147483646 w 37688"/>
              <a:gd name="T5" fmla="*/ 2147483646 h 21600"/>
              <a:gd name="T6" fmla="*/ 0 60000 65536"/>
              <a:gd name="T7" fmla="*/ 0 60000 65536"/>
              <a:gd name="T8" fmla="*/ 0 60000 65536"/>
              <a:gd name="T9" fmla="*/ 0 w 37688"/>
              <a:gd name="T10" fmla="*/ 0 h 21600"/>
              <a:gd name="T11" fmla="*/ 37688 w 37688"/>
              <a:gd name="T12" fmla="*/ 21600 h 21600"/>
            </a:gdLst>
            <a:ahLst/>
            <a:cxnLst>
              <a:cxn ang="T6">
                <a:pos x="T0" y="T1"/>
              </a:cxn>
              <a:cxn ang="T7">
                <a:pos x="T2" y="T3"/>
              </a:cxn>
              <a:cxn ang="T8">
                <a:pos x="T4" y="T5"/>
              </a:cxn>
            </a:cxnLst>
            <a:rect l="T9" t="T10" r="T11" b="T12"/>
            <a:pathLst>
              <a:path w="37688" h="21600" fill="none" extrusionOk="0">
                <a:moveTo>
                  <a:pt x="-1" y="8935"/>
                </a:moveTo>
                <a:cubicBezTo>
                  <a:pt x="4061" y="3323"/>
                  <a:pt x="10569" y="-1"/>
                  <a:pt x="17498" y="0"/>
                </a:cubicBezTo>
                <a:cubicBezTo>
                  <a:pt x="26465" y="0"/>
                  <a:pt x="34500" y="5540"/>
                  <a:pt x="37687" y="13923"/>
                </a:cubicBezTo>
              </a:path>
              <a:path w="37688" h="21600" stroke="0" extrusionOk="0">
                <a:moveTo>
                  <a:pt x="-1" y="8935"/>
                </a:moveTo>
                <a:cubicBezTo>
                  <a:pt x="4061" y="3323"/>
                  <a:pt x="10569" y="-1"/>
                  <a:pt x="17498" y="0"/>
                </a:cubicBezTo>
                <a:cubicBezTo>
                  <a:pt x="26465" y="0"/>
                  <a:pt x="34500" y="5540"/>
                  <a:pt x="37687" y="13923"/>
                </a:cubicBezTo>
                <a:lnTo>
                  <a:pt x="17498" y="21600"/>
                </a:lnTo>
                <a:lnTo>
                  <a:pt x="-1" y="8935"/>
                </a:lnTo>
                <a:close/>
              </a:path>
            </a:pathLst>
          </a:custGeom>
          <a:noFill/>
          <a:ln w="76200">
            <a:solidFill>
              <a:srgbClr val="00CC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07" name="Arc 3">
            <a:extLst>
              <a:ext uri="{FF2B5EF4-FFF2-40B4-BE49-F238E27FC236}">
                <a16:creationId xmlns:a16="http://schemas.microsoft.com/office/drawing/2014/main" id="{EBB27B9E-8881-476D-BBFA-BDA21FA62E78}"/>
              </a:ext>
            </a:extLst>
          </p:cNvPr>
          <p:cNvSpPr>
            <a:spLocks/>
          </p:cNvSpPr>
          <p:nvPr/>
        </p:nvSpPr>
        <p:spPr bwMode="auto">
          <a:xfrm rot="6697887">
            <a:off x="5230019" y="3647282"/>
            <a:ext cx="1874838" cy="1152525"/>
          </a:xfrm>
          <a:custGeom>
            <a:avLst/>
            <a:gdLst>
              <a:gd name="T0" fmla="*/ 0 w 35318"/>
              <a:gd name="T1" fmla="*/ 2147483646 h 21600"/>
              <a:gd name="T2" fmla="*/ 2147483646 w 35318"/>
              <a:gd name="T3" fmla="*/ 2147483646 h 21600"/>
              <a:gd name="T4" fmla="*/ 2147483646 w 35318"/>
              <a:gd name="T5" fmla="*/ 2147483646 h 21600"/>
              <a:gd name="T6" fmla="*/ 0 60000 65536"/>
              <a:gd name="T7" fmla="*/ 0 60000 65536"/>
              <a:gd name="T8" fmla="*/ 0 60000 65536"/>
              <a:gd name="T9" fmla="*/ 0 w 35318"/>
              <a:gd name="T10" fmla="*/ 0 h 21600"/>
              <a:gd name="T11" fmla="*/ 35318 w 35318"/>
              <a:gd name="T12" fmla="*/ 21600 h 21600"/>
            </a:gdLst>
            <a:ahLst/>
            <a:cxnLst>
              <a:cxn ang="T6">
                <a:pos x="T0" y="T1"/>
              </a:cxn>
              <a:cxn ang="T7">
                <a:pos x="T2" y="T3"/>
              </a:cxn>
              <a:cxn ang="T8">
                <a:pos x="T4" y="T5"/>
              </a:cxn>
            </a:cxnLst>
            <a:rect l="T9" t="T10" r="T11" b="T12"/>
            <a:pathLst>
              <a:path w="35318" h="21600" fill="none" extrusionOk="0">
                <a:moveTo>
                  <a:pt x="-1" y="6709"/>
                </a:moveTo>
                <a:cubicBezTo>
                  <a:pt x="4076" y="2425"/>
                  <a:pt x="9732" y="-1"/>
                  <a:pt x="15647" y="0"/>
                </a:cubicBezTo>
                <a:cubicBezTo>
                  <a:pt x="24123" y="0"/>
                  <a:pt x="31816" y="4958"/>
                  <a:pt x="35318" y="12677"/>
                </a:cubicBezTo>
              </a:path>
              <a:path w="35318" h="21600" stroke="0" extrusionOk="0">
                <a:moveTo>
                  <a:pt x="-1" y="6709"/>
                </a:moveTo>
                <a:cubicBezTo>
                  <a:pt x="4076" y="2425"/>
                  <a:pt x="9732" y="-1"/>
                  <a:pt x="15647" y="0"/>
                </a:cubicBezTo>
                <a:cubicBezTo>
                  <a:pt x="24123" y="0"/>
                  <a:pt x="31816" y="4958"/>
                  <a:pt x="35318" y="12677"/>
                </a:cubicBezTo>
                <a:lnTo>
                  <a:pt x="15647" y="21600"/>
                </a:lnTo>
                <a:lnTo>
                  <a:pt x="-1" y="6709"/>
                </a:lnTo>
                <a:close/>
              </a:path>
            </a:pathLst>
          </a:custGeom>
          <a:noFill/>
          <a:ln w="76200">
            <a:solidFill>
              <a:srgbClr val="00CC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08" name="Arc 4">
            <a:extLst>
              <a:ext uri="{FF2B5EF4-FFF2-40B4-BE49-F238E27FC236}">
                <a16:creationId xmlns:a16="http://schemas.microsoft.com/office/drawing/2014/main" id="{E8DDD782-5713-48B5-986C-917B2D39811B}"/>
              </a:ext>
            </a:extLst>
          </p:cNvPr>
          <p:cNvSpPr>
            <a:spLocks/>
          </p:cNvSpPr>
          <p:nvPr/>
        </p:nvSpPr>
        <p:spPr bwMode="auto">
          <a:xfrm rot="13929998">
            <a:off x="4198938" y="3579813"/>
            <a:ext cx="1873250" cy="1152525"/>
          </a:xfrm>
          <a:custGeom>
            <a:avLst/>
            <a:gdLst>
              <a:gd name="T0" fmla="*/ 0 w 35318"/>
              <a:gd name="T1" fmla="*/ 2147483646 h 21600"/>
              <a:gd name="T2" fmla="*/ 2147483646 w 35318"/>
              <a:gd name="T3" fmla="*/ 2147483646 h 21600"/>
              <a:gd name="T4" fmla="*/ 2147483646 w 35318"/>
              <a:gd name="T5" fmla="*/ 2147483646 h 21600"/>
              <a:gd name="T6" fmla="*/ 0 60000 65536"/>
              <a:gd name="T7" fmla="*/ 0 60000 65536"/>
              <a:gd name="T8" fmla="*/ 0 60000 65536"/>
              <a:gd name="T9" fmla="*/ 0 w 35318"/>
              <a:gd name="T10" fmla="*/ 0 h 21600"/>
              <a:gd name="T11" fmla="*/ 35318 w 35318"/>
              <a:gd name="T12" fmla="*/ 21600 h 21600"/>
            </a:gdLst>
            <a:ahLst/>
            <a:cxnLst>
              <a:cxn ang="T6">
                <a:pos x="T0" y="T1"/>
              </a:cxn>
              <a:cxn ang="T7">
                <a:pos x="T2" y="T3"/>
              </a:cxn>
              <a:cxn ang="T8">
                <a:pos x="T4" y="T5"/>
              </a:cxn>
            </a:cxnLst>
            <a:rect l="T9" t="T10" r="T11" b="T12"/>
            <a:pathLst>
              <a:path w="35318" h="21600" fill="none" extrusionOk="0">
                <a:moveTo>
                  <a:pt x="-1" y="6709"/>
                </a:moveTo>
                <a:cubicBezTo>
                  <a:pt x="4076" y="2425"/>
                  <a:pt x="9732" y="-1"/>
                  <a:pt x="15647" y="0"/>
                </a:cubicBezTo>
                <a:cubicBezTo>
                  <a:pt x="24123" y="0"/>
                  <a:pt x="31816" y="4958"/>
                  <a:pt x="35318" y="12677"/>
                </a:cubicBezTo>
              </a:path>
              <a:path w="35318" h="21600" stroke="0" extrusionOk="0">
                <a:moveTo>
                  <a:pt x="-1" y="6709"/>
                </a:moveTo>
                <a:cubicBezTo>
                  <a:pt x="4076" y="2425"/>
                  <a:pt x="9732" y="-1"/>
                  <a:pt x="15647" y="0"/>
                </a:cubicBezTo>
                <a:cubicBezTo>
                  <a:pt x="24123" y="0"/>
                  <a:pt x="31816" y="4958"/>
                  <a:pt x="35318" y="12677"/>
                </a:cubicBezTo>
                <a:lnTo>
                  <a:pt x="15647" y="21600"/>
                </a:lnTo>
                <a:lnTo>
                  <a:pt x="-1" y="6709"/>
                </a:lnTo>
                <a:close/>
              </a:path>
            </a:pathLst>
          </a:custGeom>
          <a:noFill/>
          <a:ln w="76200">
            <a:solidFill>
              <a:srgbClr val="00CC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09" name="Text Box 5">
            <a:extLst>
              <a:ext uri="{FF2B5EF4-FFF2-40B4-BE49-F238E27FC236}">
                <a16:creationId xmlns:a16="http://schemas.microsoft.com/office/drawing/2014/main" id="{C459A8F4-CD80-46CA-A756-077B38E3F9B7}"/>
              </a:ext>
            </a:extLst>
          </p:cNvPr>
          <p:cNvSpPr txBox="1">
            <a:spLocks noChangeArrowheads="1"/>
          </p:cNvSpPr>
          <p:nvPr/>
        </p:nvSpPr>
        <p:spPr bwMode="auto">
          <a:xfrm>
            <a:off x="4943476" y="3573463"/>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FF0000"/>
                </a:solidFill>
                <a:latin typeface="Garamond" panose="02020404030301010803" pitchFamily="18" charset="0"/>
              </a:rPr>
              <a:t>Koloběh látek</a:t>
            </a:r>
          </a:p>
        </p:txBody>
      </p:sp>
      <p:grpSp>
        <p:nvGrpSpPr>
          <p:cNvPr id="123910" name="Group 6">
            <a:extLst>
              <a:ext uri="{FF2B5EF4-FFF2-40B4-BE49-F238E27FC236}">
                <a16:creationId xmlns:a16="http://schemas.microsoft.com/office/drawing/2014/main" id="{349DC206-AC76-4749-8116-3091DB7F2CC2}"/>
              </a:ext>
            </a:extLst>
          </p:cNvPr>
          <p:cNvGrpSpPr>
            <a:grpSpLocks/>
          </p:cNvGrpSpPr>
          <p:nvPr/>
        </p:nvGrpSpPr>
        <p:grpSpPr bwMode="auto">
          <a:xfrm>
            <a:off x="5159375" y="476250"/>
            <a:ext cx="649288" cy="647700"/>
            <a:chOff x="1247" y="3612"/>
            <a:chExt cx="544" cy="544"/>
          </a:xfrm>
        </p:grpSpPr>
        <p:sp>
          <p:nvSpPr>
            <p:cNvPr id="123964" name="Oval 7">
              <a:extLst>
                <a:ext uri="{FF2B5EF4-FFF2-40B4-BE49-F238E27FC236}">
                  <a16:creationId xmlns:a16="http://schemas.microsoft.com/office/drawing/2014/main" id="{208C2826-1863-4761-8985-9BFB454BEDD6}"/>
                </a:ext>
              </a:extLst>
            </p:cNvPr>
            <p:cNvSpPr>
              <a:spLocks noChangeArrowheads="1"/>
            </p:cNvSpPr>
            <p:nvPr/>
          </p:nvSpPr>
          <p:spPr bwMode="auto">
            <a:xfrm>
              <a:off x="1383" y="3748"/>
              <a:ext cx="272" cy="272"/>
            </a:xfrm>
            <a:prstGeom prst="ellipse">
              <a:avLst/>
            </a:prstGeom>
            <a:solidFill>
              <a:srgbClr val="FFFF00"/>
            </a:solidFill>
            <a:ln w="9525">
              <a:solidFill>
                <a:srgbClr val="FFFF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65" name="Line 8">
              <a:extLst>
                <a:ext uri="{FF2B5EF4-FFF2-40B4-BE49-F238E27FC236}">
                  <a16:creationId xmlns:a16="http://schemas.microsoft.com/office/drawing/2014/main" id="{2C7FBE41-11F7-4832-B795-14B77BB839EC}"/>
                </a:ext>
              </a:extLst>
            </p:cNvPr>
            <p:cNvSpPr>
              <a:spLocks noChangeShapeType="1"/>
            </p:cNvSpPr>
            <p:nvPr/>
          </p:nvSpPr>
          <p:spPr bwMode="auto">
            <a:xfrm>
              <a:off x="1519" y="3612"/>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6" name="Line 9">
              <a:extLst>
                <a:ext uri="{FF2B5EF4-FFF2-40B4-BE49-F238E27FC236}">
                  <a16:creationId xmlns:a16="http://schemas.microsoft.com/office/drawing/2014/main" id="{17735333-C4F3-432F-B549-E3BF4B988566}"/>
                </a:ext>
              </a:extLst>
            </p:cNvPr>
            <p:cNvSpPr>
              <a:spLocks noChangeShapeType="1"/>
            </p:cNvSpPr>
            <p:nvPr/>
          </p:nvSpPr>
          <p:spPr bwMode="auto">
            <a:xfrm>
              <a:off x="1519" y="4020"/>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7" name="Line 10">
              <a:extLst>
                <a:ext uri="{FF2B5EF4-FFF2-40B4-BE49-F238E27FC236}">
                  <a16:creationId xmlns:a16="http://schemas.microsoft.com/office/drawing/2014/main" id="{FAE91D4D-B848-4331-B4BB-9E87EFE5874A}"/>
                </a:ext>
              </a:extLst>
            </p:cNvPr>
            <p:cNvSpPr>
              <a:spLocks noChangeShapeType="1"/>
            </p:cNvSpPr>
            <p:nvPr/>
          </p:nvSpPr>
          <p:spPr bwMode="auto">
            <a:xfrm rot="-3043488">
              <a:off x="1677"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8" name="Line 11">
              <a:extLst>
                <a:ext uri="{FF2B5EF4-FFF2-40B4-BE49-F238E27FC236}">
                  <a16:creationId xmlns:a16="http://schemas.microsoft.com/office/drawing/2014/main" id="{4957E256-9C9A-4E8C-8A6C-DA4F04CA1E98}"/>
                </a:ext>
              </a:extLst>
            </p:cNvPr>
            <p:cNvSpPr>
              <a:spLocks noChangeShapeType="1"/>
            </p:cNvSpPr>
            <p:nvPr/>
          </p:nvSpPr>
          <p:spPr bwMode="auto">
            <a:xfrm rot="-3043488">
              <a:off x="1359" y="3681"/>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9" name="Line 12">
              <a:extLst>
                <a:ext uri="{FF2B5EF4-FFF2-40B4-BE49-F238E27FC236}">
                  <a16:creationId xmlns:a16="http://schemas.microsoft.com/office/drawing/2014/main" id="{4F659AAF-D535-4875-A09A-458A2359C87A}"/>
                </a:ext>
              </a:extLst>
            </p:cNvPr>
            <p:cNvSpPr>
              <a:spLocks noChangeShapeType="1"/>
            </p:cNvSpPr>
            <p:nvPr/>
          </p:nvSpPr>
          <p:spPr bwMode="auto">
            <a:xfrm rot="-7627526">
              <a:off x="1656" y="3684"/>
              <a:ext cx="24" cy="13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70" name="Line 13">
              <a:extLst>
                <a:ext uri="{FF2B5EF4-FFF2-40B4-BE49-F238E27FC236}">
                  <a16:creationId xmlns:a16="http://schemas.microsoft.com/office/drawing/2014/main" id="{A9C6EA5D-12CE-459F-82B0-82F30B69272C}"/>
                </a:ext>
              </a:extLst>
            </p:cNvPr>
            <p:cNvSpPr>
              <a:spLocks noChangeShapeType="1"/>
            </p:cNvSpPr>
            <p:nvPr/>
          </p:nvSpPr>
          <p:spPr bwMode="auto">
            <a:xfrm rot="-5400000">
              <a:off x="1722"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71" name="Line 14">
              <a:extLst>
                <a:ext uri="{FF2B5EF4-FFF2-40B4-BE49-F238E27FC236}">
                  <a16:creationId xmlns:a16="http://schemas.microsoft.com/office/drawing/2014/main" id="{877A7742-5DE6-407F-A0B2-7A1DE9635D59}"/>
                </a:ext>
              </a:extLst>
            </p:cNvPr>
            <p:cNvSpPr>
              <a:spLocks noChangeShapeType="1"/>
            </p:cNvSpPr>
            <p:nvPr/>
          </p:nvSpPr>
          <p:spPr bwMode="auto">
            <a:xfrm rot="-5400000">
              <a:off x="1314"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72" name="Line 15">
              <a:extLst>
                <a:ext uri="{FF2B5EF4-FFF2-40B4-BE49-F238E27FC236}">
                  <a16:creationId xmlns:a16="http://schemas.microsoft.com/office/drawing/2014/main" id="{9925C33A-73AA-499F-95FA-595D7FE43980}"/>
                </a:ext>
              </a:extLst>
            </p:cNvPr>
            <p:cNvSpPr>
              <a:spLocks noChangeShapeType="1"/>
            </p:cNvSpPr>
            <p:nvPr/>
          </p:nvSpPr>
          <p:spPr bwMode="auto">
            <a:xfrm rot="-7627526">
              <a:off x="1359"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123911" name="Text Box 16">
            <a:extLst>
              <a:ext uri="{FF2B5EF4-FFF2-40B4-BE49-F238E27FC236}">
                <a16:creationId xmlns:a16="http://schemas.microsoft.com/office/drawing/2014/main" id="{AE2913A2-69D3-45DA-AEC6-4C4894CCB962}"/>
              </a:ext>
            </a:extLst>
          </p:cNvPr>
          <p:cNvSpPr txBox="1">
            <a:spLocks noChangeArrowheads="1"/>
          </p:cNvSpPr>
          <p:nvPr/>
        </p:nvSpPr>
        <p:spPr bwMode="auto">
          <a:xfrm>
            <a:off x="1774825" y="3641726"/>
            <a:ext cx="16573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0000FF"/>
                </a:solidFill>
                <a:latin typeface="Garamond" panose="02020404030301010803" pitchFamily="18" charset="0"/>
              </a:rPr>
              <a:t>Konzumenti  2. řádu K</a:t>
            </a:r>
            <a:r>
              <a:rPr lang="cs-CZ" altLang="cs-CZ" sz="2000" b="1" i="0" baseline="-25000">
                <a:solidFill>
                  <a:srgbClr val="0000FF"/>
                </a:solidFill>
                <a:latin typeface="Garamond" panose="02020404030301010803" pitchFamily="18" charset="0"/>
              </a:rPr>
              <a:t>2</a:t>
            </a:r>
          </a:p>
        </p:txBody>
      </p:sp>
      <p:sp>
        <p:nvSpPr>
          <p:cNvPr id="123912" name="Freeform 17">
            <a:extLst>
              <a:ext uri="{FF2B5EF4-FFF2-40B4-BE49-F238E27FC236}">
                <a16:creationId xmlns:a16="http://schemas.microsoft.com/office/drawing/2014/main" id="{3FCE63F7-DB8C-45E8-9E74-7C09F7C9453B}"/>
              </a:ext>
            </a:extLst>
          </p:cNvPr>
          <p:cNvSpPr>
            <a:spLocks/>
          </p:cNvSpPr>
          <p:nvPr/>
        </p:nvSpPr>
        <p:spPr bwMode="auto">
          <a:xfrm>
            <a:off x="5519739" y="3276601"/>
            <a:ext cx="1901825" cy="2816225"/>
          </a:xfrm>
          <a:custGeom>
            <a:avLst/>
            <a:gdLst>
              <a:gd name="T0" fmla="*/ 2147483646 w 1198"/>
              <a:gd name="T1" fmla="*/ 0 h 1774"/>
              <a:gd name="T2" fmla="*/ 2147483646 w 1198"/>
              <a:gd name="T3" fmla="*/ 2147483646 h 1774"/>
              <a:gd name="T4" fmla="*/ 2147483646 w 1198"/>
              <a:gd name="T5" fmla="*/ 2147483646 h 1774"/>
              <a:gd name="T6" fmla="*/ 2147483646 w 1198"/>
              <a:gd name="T7" fmla="*/ 2147483646 h 1774"/>
              <a:gd name="T8" fmla="*/ 2147483646 w 1198"/>
              <a:gd name="T9" fmla="*/ 2147483646 h 1774"/>
              <a:gd name="T10" fmla="*/ 2147483646 w 1198"/>
              <a:gd name="T11" fmla="*/ 2147483646 h 1774"/>
              <a:gd name="T12" fmla="*/ 2147483646 w 1198"/>
              <a:gd name="T13" fmla="*/ 2147483646 h 1774"/>
              <a:gd name="T14" fmla="*/ 2147483646 w 1198"/>
              <a:gd name="T15" fmla="*/ 2147483646 h 1774"/>
              <a:gd name="T16" fmla="*/ 0 w 1198"/>
              <a:gd name="T17" fmla="*/ 2147483646 h 17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8"/>
              <a:gd name="T28" fmla="*/ 0 h 1774"/>
              <a:gd name="T29" fmla="*/ 1198 w 1198"/>
              <a:gd name="T30" fmla="*/ 1774 h 17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8" h="1774">
                <a:moveTo>
                  <a:pt x="1150" y="0"/>
                </a:moveTo>
                <a:cubicBezTo>
                  <a:pt x="1156" y="40"/>
                  <a:pt x="1180" y="166"/>
                  <a:pt x="1186" y="240"/>
                </a:cubicBezTo>
                <a:cubicBezTo>
                  <a:pt x="1192" y="314"/>
                  <a:pt x="1198" y="352"/>
                  <a:pt x="1189" y="442"/>
                </a:cubicBezTo>
                <a:cubicBezTo>
                  <a:pt x="1180" y="532"/>
                  <a:pt x="1158" y="681"/>
                  <a:pt x="1131" y="778"/>
                </a:cubicBezTo>
                <a:cubicBezTo>
                  <a:pt x="1104" y="875"/>
                  <a:pt x="1073" y="949"/>
                  <a:pt x="1025" y="1027"/>
                </a:cubicBezTo>
                <a:cubicBezTo>
                  <a:pt x="977" y="1105"/>
                  <a:pt x="918" y="1181"/>
                  <a:pt x="843" y="1248"/>
                </a:cubicBezTo>
                <a:cubicBezTo>
                  <a:pt x="768" y="1315"/>
                  <a:pt x="684" y="1373"/>
                  <a:pt x="574" y="1430"/>
                </a:cubicBezTo>
                <a:cubicBezTo>
                  <a:pt x="464" y="1487"/>
                  <a:pt x="278" y="1536"/>
                  <a:pt x="182" y="1593"/>
                </a:cubicBezTo>
                <a:cubicBezTo>
                  <a:pt x="86" y="1650"/>
                  <a:pt x="30" y="1744"/>
                  <a:pt x="0" y="1774"/>
                </a:cubicBezTo>
              </a:path>
            </a:pathLst>
          </a:custGeom>
          <a:noFill/>
          <a:ln w="117475">
            <a:solidFill>
              <a:srgbClr val="FF00FF"/>
            </a:solidFill>
            <a:round/>
            <a:headEnd/>
            <a:tailEnd type="triangle" w="med" len="sm"/>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23913" name="Freeform 18">
            <a:extLst>
              <a:ext uri="{FF2B5EF4-FFF2-40B4-BE49-F238E27FC236}">
                <a16:creationId xmlns:a16="http://schemas.microsoft.com/office/drawing/2014/main" id="{984BF411-3DBA-478F-98C2-4DDC50E941F6}"/>
              </a:ext>
            </a:extLst>
          </p:cNvPr>
          <p:cNvSpPr>
            <a:spLocks/>
          </p:cNvSpPr>
          <p:nvPr/>
        </p:nvSpPr>
        <p:spPr bwMode="auto">
          <a:xfrm>
            <a:off x="3551238" y="3521075"/>
            <a:ext cx="2760662" cy="2171700"/>
          </a:xfrm>
          <a:custGeom>
            <a:avLst/>
            <a:gdLst>
              <a:gd name="T0" fmla="*/ 2147483646 w 1739"/>
              <a:gd name="T1" fmla="*/ 2147483646 h 1368"/>
              <a:gd name="T2" fmla="*/ 2147483646 w 1739"/>
              <a:gd name="T3" fmla="*/ 2147483646 h 1368"/>
              <a:gd name="T4" fmla="*/ 2147483646 w 1739"/>
              <a:gd name="T5" fmla="*/ 2147483646 h 1368"/>
              <a:gd name="T6" fmla="*/ 2147483646 w 1739"/>
              <a:gd name="T7" fmla="*/ 2147483646 h 1368"/>
              <a:gd name="T8" fmla="*/ 2147483646 w 1739"/>
              <a:gd name="T9" fmla="*/ 2147483646 h 1368"/>
              <a:gd name="T10" fmla="*/ 2147483646 w 1739"/>
              <a:gd name="T11" fmla="*/ 2147483646 h 1368"/>
              <a:gd name="T12" fmla="*/ 0 w 1739"/>
              <a:gd name="T13" fmla="*/ 0 h 1368"/>
              <a:gd name="T14" fmla="*/ 0 60000 65536"/>
              <a:gd name="T15" fmla="*/ 0 60000 65536"/>
              <a:gd name="T16" fmla="*/ 0 60000 65536"/>
              <a:gd name="T17" fmla="*/ 0 60000 65536"/>
              <a:gd name="T18" fmla="*/ 0 60000 65536"/>
              <a:gd name="T19" fmla="*/ 0 60000 65536"/>
              <a:gd name="T20" fmla="*/ 0 60000 65536"/>
              <a:gd name="T21" fmla="*/ 0 w 1739"/>
              <a:gd name="T22" fmla="*/ 0 h 1368"/>
              <a:gd name="T23" fmla="*/ 1739 w 1739"/>
              <a:gd name="T24" fmla="*/ 1368 h 1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9" h="1368">
                <a:moveTo>
                  <a:pt x="1739" y="1303"/>
                </a:moveTo>
                <a:cubicBezTo>
                  <a:pt x="1572" y="1333"/>
                  <a:pt x="1407" y="1368"/>
                  <a:pt x="1240" y="1348"/>
                </a:cubicBezTo>
                <a:cubicBezTo>
                  <a:pt x="1073" y="1328"/>
                  <a:pt x="878" y="1264"/>
                  <a:pt x="739" y="1180"/>
                </a:cubicBezTo>
                <a:cubicBezTo>
                  <a:pt x="600" y="1096"/>
                  <a:pt x="483" y="961"/>
                  <a:pt x="403" y="844"/>
                </a:cubicBezTo>
                <a:cubicBezTo>
                  <a:pt x="323" y="727"/>
                  <a:pt x="289" y="590"/>
                  <a:pt x="259" y="480"/>
                </a:cubicBezTo>
                <a:cubicBezTo>
                  <a:pt x="229" y="370"/>
                  <a:pt x="264" y="262"/>
                  <a:pt x="221" y="182"/>
                </a:cubicBezTo>
                <a:cubicBezTo>
                  <a:pt x="178" y="102"/>
                  <a:pt x="46" y="38"/>
                  <a:pt x="0" y="0"/>
                </a:cubicBezTo>
              </a:path>
            </a:pathLst>
          </a:custGeom>
          <a:noFill/>
          <a:ln w="76200">
            <a:solidFill>
              <a:srgbClr val="FF00FF"/>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23914" name="Freeform 19">
            <a:extLst>
              <a:ext uri="{FF2B5EF4-FFF2-40B4-BE49-F238E27FC236}">
                <a16:creationId xmlns:a16="http://schemas.microsoft.com/office/drawing/2014/main" id="{F01CB834-EC7A-4C23-B76D-20E2B3210858}"/>
              </a:ext>
            </a:extLst>
          </p:cNvPr>
          <p:cNvSpPr>
            <a:spLocks/>
          </p:cNvSpPr>
          <p:nvPr/>
        </p:nvSpPr>
        <p:spPr bwMode="auto">
          <a:xfrm>
            <a:off x="3910013" y="1700213"/>
            <a:ext cx="1295400" cy="2114550"/>
          </a:xfrm>
          <a:custGeom>
            <a:avLst/>
            <a:gdLst>
              <a:gd name="T0" fmla="*/ 0 w 816"/>
              <a:gd name="T1" fmla="*/ 2147483646 h 1332"/>
              <a:gd name="T2" fmla="*/ 2147483646 w 816"/>
              <a:gd name="T3" fmla="*/ 2147483646 h 1332"/>
              <a:gd name="T4" fmla="*/ 2147483646 w 816"/>
              <a:gd name="T5" fmla="*/ 2147483646 h 1332"/>
              <a:gd name="T6" fmla="*/ 2147483646 w 816"/>
              <a:gd name="T7" fmla="*/ 2147483646 h 1332"/>
              <a:gd name="T8" fmla="*/ 2147483646 w 816"/>
              <a:gd name="T9" fmla="*/ 2147483646 h 1332"/>
              <a:gd name="T10" fmla="*/ 2147483646 w 816"/>
              <a:gd name="T11" fmla="*/ 2147483646 h 1332"/>
              <a:gd name="T12" fmla="*/ 2147483646 w 816"/>
              <a:gd name="T13" fmla="*/ 0 h 1332"/>
              <a:gd name="T14" fmla="*/ 0 60000 65536"/>
              <a:gd name="T15" fmla="*/ 0 60000 65536"/>
              <a:gd name="T16" fmla="*/ 0 60000 65536"/>
              <a:gd name="T17" fmla="*/ 0 60000 65536"/>
              <a:gd name="T18" fmla="*/ 0 60000 65536"/>
              <a:gd name="T19" fmla="*/ 0 60000 65536"/>
              <a:gd name="T20" fmla="*/ 0 60000 65536"/>
              <a:gd name="T21" fmla="*/ 0 w 816"/>
              <a:gd name="T22" fmla="*/ 0 h 1332"/>
              <a:gd name="T23" fmla="*/ 816 w 816"/>
              <a:gd name="T24" fmla="*/ 1332 h 13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1332">
                <a:moveTo>
                  <a:pt x="0" y="1332"/>
                </a:moveTo>
                <a:cubicBezTo>
                  <a:pt x="10" y="1277"/>
                  <a:pt x="33" y="1087"/>
                  <a:pt x="63" y="990"/>
                </a:cubicBezTo>
                <a:cubicBezTo>
                  <a:pt x="93" y="893"/>
                  <a:pt x="132" y="822"/>
                  <a:pt x="180" y="747"/>
                </a:cubicBezTo>
                <a:cubicBezTo>
                  <a:pt x="228" y="672"/>
                  <a:pt x="279" y="603"/>
                  <a:pt x="351" y="540"/>
                </a:cubicBezTo>
                <a:cubicBezTo>
                  <a:pt x="423" y="477"/>
                  <a:pt x="540" y="418"/>
                  <a:pt x="612" y="369"/>
                </a:cubicBezTo>
                <a:cubicBezTo>
                  <a:pt x="684" y="320"/>
                  <a:pt x="750" y="304"/>
                  <a:pt x="783" y="243"/>
                </a:cubicBezTo>
                <a:cubicBezTo>
                  <a:pt x="816" y="182"/>
                  <a:pt x="806" y="51"/>
                  <a:pt x="812" y="0"/>
                </a:cubicBezTo>
              </a:path>
            </a:pathLst>
          </a:custGeom>
          <a:noFill/>
          <a:ln w="34925">
            <a:solidFill>
              <a:srgbClr val="FF00FF"/>
            </a:solidFill>
            <a:round/>
            <a:headEnd/>
            <a:tailEnd type="arrow" w="sm"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nvGrpSpPr>
          <p:cNvPr id="123915" name="Group 20">
            <a:extLst>
              <a:ext uri="{FF2B5EF4-FFF2-40B4-BE49-F238E27FC236}">
                <a16:creationId xmlns:a16="http://schemas.microsoft.com/office/drawing/2014/main" id="{ED5AA4C1-8FCD-4E9E-95E4-E2F77053D0AA}"/>
              </a:ext>
            </a:extLst>
          </p:cNvPr>
          <p:cNvGrpSpPr>
            <a:grpSpLocks/>
          </p:cNvGrpSpPr>
          <p:nvPr/>
        </p:nvGrpSpPr>
        <p:grpSpPr bwMode="auto">
          <a:xfrm>
            <a:off x="4295775" y="1266826"/>
            <a:ext cx="865188" cy="722313"/>
            <a:chOff x="4150" y="3430"/>
            <a:chExt cx="545" cy="455"/>
          </a:xfrm>
        </p:grpSpPr>
        <p:grpSp>
          <p:nvGrpSpPr>
            <p:cNvPr id="123960" name="Group 21">
              <a:extLst>
                <a:ext uri="{FF2B5EF4-FFF2-40B4-BE49-F238E27FC236}">
                  <a16:creationId xmlns:a16="http://schemas.microsoft.com/office/drawing/2014/main" id="{41F8182E-36D5-4561-BCBF-0ACCD7D2443B}"/>
                </a:ext>
              </a:extLst>
            </p:cNvPr>
            <p:cNvGrpSpPr>
              <a:grpSpLocks/>
            </p:cNvGrpSpPr>
            <p:nvPr/>
          </p:nvGrpSpPr>
          <p:grpSpPr bwMode="auto">
            <a:xfrm>
              <a:off x="4150" y="3430"/>
              <a:ext cx="545" cy="455"/>
              <a:chOff x="3334" y="1570"/>
              <a:chExt cx="362" cy="318"/>
            </a:xfrm>
          </p:grpSpPr>
          <p:sp>
            <p:nvSpPr>
              <p:cNvPr id="123962" name="AutoShape 22">
                <a:extLst>
                  <a:ext uri="{FF2B5EF4-FFF2-40B4-BE49-F238E27FC236}">
                    <a16:creationId xmlns:a16="http://schemas.microsoft.com/office/drawing/2014/main" id="{062CE778-BB7F-4986-B7AC-D5136B833873}"/>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400" i="0">
                  <a:solidFill>
                    <a:srgbClr val="0000FF"/>
                  </a:solidFill>
                  <a:latin typeface="Garamond" panose="02020404030301010803" pitchFamily="18" charset="0"/>
                </a:endParaRPr>
              </a:p>
            </p:txBody>
          </p:sp>
          <p:sp>
            <p:nvSpPr>
              <p:cNvPr id="123963" name="Text Box 23">
                <a:extLst>
                  <a:ext uri="{FF2B5EF4-FFF2-40B4-BE49-F238E27FC236}">
                    <a16:creationId xmlns:a16="http://schemas.microsoft.com/office/drawing/2014/main" id="{3F96E02B-988D-444D-A3B6-203C880D388D}"/>
                  </a:ext>
                </a:extLst>
              </p:cNvPr>
              <p:cNvSpPr txBox="1">
                <a:spLocks noChangeArrowheads="1"/>
              </p:cNvSpPr>
              <p:nvPr/>
            </p:nvSpPr>
            <p:spPr bwMode="auto">
              <a:xfrm>
                <a:off x="3379" y="1616"/>
                <a:ext cx="30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2400" b="1" i="0">
                  <a:solidFill>
                    <a:srgbClr val="0000FF"/>
                  </a:solidFill>
                  <a:latin typeface="Garamond" panose="02020404030301010803" pitchFamily="18" charset="0"/>
                </a:endParaRPr>
              </a:p>
            </p:txBody>
          </p:sp>
        </p:grpSp>
        <p:sp>
          <p:nvSpPr>
            <p:cNvPr id="123961" name="Rectangle 24">
              <a:extLst>
                <a:ext uri="{FF2B5EF4-FFF2-40B4-BE49-F238E27FC236}">
                  <a16:creationId xmlns:a16="http://schemas.microsoft.com/office/drawing/2014/main" id="{06F05F03-5730-4622-A4EA-AFF8F401645F}"/>
                </a:ext>
              </a:extLst>
            </p:cNvPr>
            <p:cNvSpPr>
              <a:spLocks noChangeArrowheads="1"/>
            </p:cNvSpPr>
            <p:nvPr/>
          </p:nvSpPr>
          <p:spPr bwMode="auto">
            <a:xfrm>
              <a:off x="4286" y="3521"/>
              <a:ext cx="25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grpSp>
        <p:nvGrpSpPr>
          <p:cNvPr id="123916" name="Group 25">
            <a:extLst>
              <a:ext uri="{FF2B5EF4-FFF2-40B4-BE49-F238E27FC236}">
                <a16:creationId xmlns:a16="http://schemas.microsoft.com/office/drawing/2014/main" id="{754795C5-4BF8-40CC-B665-9E1C41268AB8}"/>
              </a:ext>
            </a:extLst>
          </p:cNvPr>
          <p:cNvGrpSpPr>
            <a:grpSpLocks/>
          </p:cNvGrpSpPr>
          <p:nvPr/>
        </p:nvGrpSpPr>
        <p:grpSpPr bwMode="auto">
          <a:xfrm>
            <a:off x="5519738" y="1196976"/>
            <a:ext cx="2646362" cy="2544763"/>
            <a:chOff x="2517" y="754"/>
            <a:chExt cx="1667" cy="1603"/>
          </a:xfrm>
        </p:grpSpPr>
        <p:sp>
          <p:nvSpPr>
            <p:cNvPr id="123958" name="AutoShape 26">
              <a:extLst>
                <a:ext uri="{FF2B5EF4-FFF2-40B4-BE49-F238E27FC236}">
                  <a16:creationId xmlns:a16="http://schemas.microsoft.com/office/drawing/2014/main" id="{3BB84C6E-7A61-4696-8883-4B21DE1820BE}"/>
                </a:ext>
              </a:extLst>
            </p:cNvPr>
            <p:cNvSpPr>
              <a:spLocks noChangeArrowheads="1"/>
            </p:cNvSpPr>
            <p:nvPr/>
          </p:nvSpPr>
          <p:spPr bwMode="auto">
            <a:xfrm rot="1410803">
              <a:off x="3869" y="2113"/>
              <a:ext cx="315" cy="244"/>
            </a:xfrm>
            <a:prstGeom prst="notchedRightArrow">
              <a:avLst>
                <a:gd name="adj1" fmla="val 50000"/>
                <a:gd name="adj2" fmla="val 32275"/>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a:solidFill>
                  <a:schemeClr val="folHlink"/>
                </a:solidFill>
              </a:endParaRPr>
            </a:p>
          </p:txBody>
        </p:sp>
        <p:sp>
          <p:nvSpPr>
            <p:cNvPr id="123959" name="Freeform 27">
              <a:extLst>
                <a:ext uri="{FF2B5EF4-FFF2-40B4-BE49-F238E27FC236}">
                  <a16:creationId xmlns:a16="http://schemas.microsoft.com/office/drawing/2014/main" id="{9A9D7415-7338-4DF2-A1E2-952AEDEE66D8}"/>
                </a:ext>
              </a:extLst>
            </p:cNvPr>
            <p:cNvSpPr>
              <a:spLocks/>
            </p:cNvSpPr>
            <p:nvPr/>
          </p:nvSpPr>
          <p:spPr bwMode="auto">
            <a:xfrm>
              <a:off x="2517" y="754"/>
              <a:ext cx="1448" cy="1454"/>
            </a:xfrm>
            <a:custGeom>
              <a:avLst/>
              <a:gdLst>
                <a:gd name="T0" fmla="*/ 0 w 1448"/>
                <a:gd name="T1" fmla="*/ 0 h 1454"/>
                <a:gd name="T2" fmla="*/ 77 w 1448"/>
                <a:gd name="T3" fmla="*/ 317 h 1454"/>
                <a:gd name="T4" fmla="*/ 278 w 1448"/>
                <a:gd name="T5" fmla="*/ 528 h 1454"/>
                <a:gd name="T6" fmla="*/ 545 w 1448"/>
                <a:gd name="T7" fmla="*/ 648 h 1454"/>
                <a:gd name="T8" fmla="*/ 795 w 1448"/>
                <a:gd name="T9" fmla="*/ 792 h 1454"/>
                <a:gd name="T10" fmla="*/ 968 w 1448"/>
                <a:gd name="T11" fmla="*/ 945 h 1454"/>
                <a:gd name="T12" fmla="*/ 1104 w 1448"/>
                <a:gd name="T13" fmla="*/ 1133 h 1454"/>
                <a:gd name="T14" fmla="*/ 1200 w 1448"/>
                <a:gd name="T15" fmla="*/ 1315 h 1454"/>
                <a:gd name="T16" fmla="*/ 1448 w 1448"/>
                <a:gd name="T17" fmla="*/ 1454 h 1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8"/>
                <a:gd name="T28" fmla="*/ 0 h 1454"/>
                <a:gd name="T29" fmla="*/ 1448 w 1448"/>
                <a:gd name="T30" fmla="*/ 1454 h 1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8" h="1454">
                  <a:moveTo>
                    <a:pt x="0" y="0"/>
                  </a:moveTo>
                  <a:cubicBezTo>
                    <a:pt x="11" y="53"/>
                    <a:pt x="31" y="229"/>
                    <a:pt x="77" y="317"/>
                  </a:cubicBezTo>
                  <a:cubicBezTo>
                    <a:pt x="123" y="405"/>
                    <a:pt x="200" y="473"/>
                    <a:pt x="278" y="528"/>
                  </a:cubicBezTo>
                  <a:cubicBezTo>
                    <a:pt x="356" y="583"/>
                    <a:pt x="459" y="604"/>
                    <a:pt x="545" y="648"/>
                  </a:cubicBezTo>
                  <a:cubicBezTo>
                    <a:pt x="631" y="692"/>
                    <a:pt x="724" y="742"/>
                    <a:pt x="795" y="792"/>
                  </a:cubicBezTo>
                  <a:cubicBezTo>
                    <a:pt x="866" y="842"/>
                    <a:pt x="917" y="888"/>
                    <a:pt x="968" y="945"/>
                  </a:cubicBezTo>
                  <a:cubicBezTo>
                    <a:pt x="1019" y="1002"/>
                    <a:pt x="1065" y="1071"/>
                    <a:pt x="1104" y="1133"/>
                  </a:cubicBezTo>
                  <a:cubicBezTo>
                    <a:pt x="1143" y="1195"/>
                    <a:pt x="1143" y="1262"/>
                    <a:pt x="1200" y="1315"/>
                  </a:cubicBezTo>
                  <a:cubicBezTo>
                    <a:pt x="1257" y="1368"/>
                    <a:pt x="1396" y="1425"/>
                    <a:pt x="1448" y="1454"/>
                  </a:cubicBezTo>
                </a:path>
              </a:pathLst>
            </a:custGeom>
            <a:noFill/>
            <a:ln w="2032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123917" name="Group 28">
            <a:extLst>
              <a:ext uri="{FF2B5EF4-FFF2-40B4-BE49-F238E27FC236}">
                <a16:creationId xmlns:a16="http://schemas.microsoft.com/office/drawing/2014/main" id="{DFC56971-A77E-44FC-B0E0-67DED6955C0E}"/>
              </a:ext>
            </a:extLst>
          </p:cNvPr>
          <p:cNvGrpSpPr>
            <a:grpSpLocks/>
          </p:cNvGrpSpPr>
          <p:nvPr/>
        </p:nvGrpSpPr>
        <p:grpSpPr bwMode="auto">
          <a:xfrm>
            <a:off x="8256589" y="3500438"/>
            <a:ext cx="865187" cy="722312"/>
            <a:chOff x="4241" y="2205"/>
            <a:chExt cx="545" cy="455"/>
          </a:xfrm>
        </p:grpSpPr>
        <p:grpSp>
          <p:nvGrpSpPr>
            <p:cNvPr id="123949" name="Group 29">
              <a:extLst>
                <a:ext uri="{FF2B5EF4-FFF2-40B4-BE49-F238E27FC236}">
                  <a16:creationId xmlns:a16="http://schemas.microsoft.com/office/drawing/2014/main" id="{5E7D69D8-BA09-4E80-B1CD-BE56A5994921}"/>
                </a:ext>
              </a:extLst>
            </p:cNvPr>
            <p:cNvGrpSpPr>
              <a:grpSpLocks/>
            </p:cNvGrpSpPr>
            <p:nvPr/>
          </p:nvGrpSpPr>
          <p:grpSpPr bwMode="auto">
            <a:xfrm>
              <a:off x="4241" y="2205"/>
              <a:ext cx="545" cy="455"/>
              <a:chOff x="4150" y="3430"/>
              <a:chExt cx="545" cy="455"/>
            </a:xfrm>
          </p:grpSpPr>
          <p:grpSp>
            <p:nvGrpSpPr>
              <p:cNvPr id="123954" name="Group 30">
                <a:extLst>
                  <a:ext uri="{FF2B5EF4-FFF2-40B4-BE49-F238E27FC236}">
                    <a16:creationId xmlns:a16="http://schemas.microsoft.com/office/drawing/2014/main" id="{A05B7DEB-96CB-4CD2-BCCD-EFA7569FBAB3}"/>
                  </a:ext>
                </a:extLst>
              </p:cNvPr>
              <p:cNvGrpSpPr>
                <a:grpSpLocks/>
              </p:cNvGrpSpPr>
              <p:nvPr/>
            </p:nvGrpSpPr>
            <p:grpSpPr bwMode="auto">
              <a:xfrm>
                <a:off x="4150" y="3430"/>
                <a:ext cx="545" cy="455"/>
                <a:chOff x="3334" y="1570"/>
                <a:chExt cx="362" cy="318"/>
              </a:xfrm>
            </p:grpSpPr>
            <p:sp>
              <p:nvSpPr>
                <p:cNvPr id="123956" name="AutoShape 31">
                  <a:extLst>
                    <a:ext uri="{FF2B5EF4-FFF2-40B4-BE49-F238E27FC236}">
                      <a16:creationId xmlns:a16="http://schemas.microsoft.com/office/drawing/2014/main" id="{44DAA4C4-D156-467A-80AE-833A973BE05D}"/>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57" name="Text Box 32">
                  <a:extLst>
                    <a:ext uri="{FF2B5EF4-FFF2-40B4-BE49-F238E27FC236}">
                      <a16:creationId xmlns:a16="http://schemas.microsoft.com/office/drawing/2014/main" id="{5CDCA81B-84D3-45FE-9851-DEF4F0963D04}"/>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660033"/>
                    </a:solidFill>
                  </a:endParaRPr>
                </a:p>
              </p:txBody>
            </p:sp>
          </p:grpSp>
          <p:sp>
            <p:nvSpPr>
              <p:cNvPr id="123955" name="Rectangle 33">
                <a:extLst>
                  <a:ext uri="{FF2B5EF4-FFF2-40B4-BE49-F238E27FC236}">
                    <a16:creationId xmlns:a16="http://schemas.microsoft.com/office/drawing/2014/main" id="{9E4FA946-CDB8-40F2-9D79-A70BE90C3761}"/>
                  </a:ext>
                </a:extLst>
              </p:cNvPr>
              <p:cNvSpPr>
                <a:spLocks noChangeArrowheads="1"/>
              </p:cNvSpPr>
              <p:nvPr/>
            </p:nvSpPr>
            <p:spPr bwMode="auto">
              <a:xfrm>
                <a:off x="4286" y="3521"/>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800" b="1">
                    <a:solidFill>
                      <a:srgbClr val="660033"/>
                    </a:solidFill>
                  </a:rPr>
                  <a:t>R</a:t>
                </a:r>
              </a:p>
            </p:txBody>
          </p:sp>
        </p:grpSp>
        <p:grpSp>
          <p:nvGrpSpPr>
            <p:cNvPr id="123950" name="Group 34">
              <a:extLst>
                <a:ext uri="{FF2B5EF4-FFF2-40B4-BE49-F238E27FC236}">
                  <a16:creationId xmlns:a16="http://schemas.microsoft.com/office/drawing/2014/main" id="{F9BB5891-23C7-4902-AA69-FA5F0BFED0B7}"/>
                </a:ext>
              </a:extLst>
            </p:cNvPr>
            <p:cNvGrpSpPr>
              <a:grpSpLocks/>
            </p:cNvGrpSpPr>
            <p:nvPr/>
          </p:nvGrpSpPr>
          <p:grpSpPr bwMode="auto">
            <a:xfrm>
              <a:off x="4241" y="2205"/>
              <a:ext cx="545" cy="455"/>
              <a:chOff x="3334" y="1570"/>
              <a:chExt cx="362" cy="318"/>
            </a:xfrm>
          </p:grpSpPr>
          <p:sp>
            <p:nvSpPr>
              <p:cNvPr id="123952" name="AutoShape 35">
                <a:extLst>
                  <a:ext uri="{FF2B5EF4-FFF2-40B4-BE49-F238E27FC236}">
                    <a16:creationId xmlns:a16="http://schemas.microsoft.com/office/drawing/2014/main" id="{272F4255-BD95-43EA-9BDF-EFB7D3AF3AD1}"/>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53" name="Text Box 36">
                <a:extLst>
                  <a:ext uri="{FF2B5EF4-FFF2-40B4-BE49-F238E27FC236}">
                    <a16:creationId xmlns:a16="http://schemas.microsoft.com/office/drawing/2014/main" id="{80DA8CAC-1BED-4714-9D68-33163F49E49B}"/>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660033"/>
                  </a:solidFill>
                </a:endParaRPr>
              </a:p>
            </p:txBody>
          </p:sp>
        </p:grpSp>
        <p:sp>
          <p:nvSpPr>
            <p:cNvPr id="123951" name="Rectangle 37">
              <a:extLst>
                <a:ext uri="{FF2B5EF4-FFF2-40B4-BE49-F238E27FC236}">
                  <a16:creationId xmlns:a16="http://schemas.microsoft.com/office/drawing/2014/main" id="{FCF20D0C-ED28-440F-83E6-AF8B6CD5E965}"/>
                </a:ext>
              </a:extLst>
            </p:cNvPr>
            <p:cNvSpPr>
              <a:spLocks noChangeArrowheads="1"/>
            </p:cNvSpPr>
            <p:nvPr/>
          </p:nvSpPr>
          <p:spPr bwMode="auto">
            <a:xfrm>
              <a:off x="4377" y="2277"/>
              <a:ext cx="25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grpSp>
        <p:nvGrpSpPr>
          <p:cNvPr id="123918" name="Group 38">
            <a:extLst>
              <a:ext uri="{FF2B5EF4-FFF2-40B4-BE49-F238E27FC236}">
                <a16:creationId xmlns:a16="http://schemas.microsoft.com/office/drawing/2014/main" id="{BDAE01E5-0FCC-4B50-B6F7-9A337B0F217F}"/>
              </a:ext>
            </a:extLst>
          </p:cNvPr>
          <p:cNvGrpSpPr>
            <a:grpSpLocks/>
          </p:cNvGrpSpPr>
          <p:nvPr/>
        </p:nvGrpSpPr>
        <p:grpSpPr bwMode="auto">
          <a:xfrm>
            <a:off x="4656139" y="6021388"/>
            <a:ext cx="865187" cy="722312"/>
            <a:chOff x="1973" y="3793"/>
            <a:chExt cx="545" cy="455"/>
          </a:xfrm>
        </p:grpSpPr>
        <p:grpSp>
          <p:nvGrpSpPr>
            <p:cNvPr id="123945" name="Group 39">
              <a:extLst>
                <a:ext uri="{FF2B5EF4-FFF2-40B4-BE49-F238E27FC236}">
                  <a16:creationId xmlns:a16="http://schemas.microsoft.com/office/drawing/2014/main" id="{FE6177EA-A76B-4D5C-ACF2-2E138B63E690}"/>
                </a:ext>
              </a:extLst>
            </p:cNvPr>
            <p:cNvGrpSpPr>
              <a:grpSpLocks/>
            </p:cNvGrpSpPr>
            <p:nvPr/>
          </p:nvGrpSpPr>
          <p:grpSpPr bwMode="auto">
            <a:xfrm>
              <a:off x="1973" y="3793"/>
              <a:ext cx="545" cy="455"/>
              <a:chOff x="3334" y="1570"/>
              <a:chExt cx="362" cy="318"/>
            </a:xfrm>
          </p:grpSpPr>
          <p:sp>
            <p:nvSpPr>
              <p:cNvPr id="123947" name="AutoShape 40">
                <a:extLst>
                  <a:ext uri="{FF2B5EF4-FFF2-40B4-BE49-F238E27FC236}">
                    <a16:creationId xmlns:a16="http://schemas.microsoft.com/office/drawing/2014/main" id="{D9475B1E-E814-4352-A3EF-9F014AE77CE4}"/>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48" name="Text Box 41">
                <a:extLst>
                  <a:ext uri="{FF2B5EF4-FFF2-40B4-BE49-F238E27FC236}">
                    <a16:creationId xmlns:a16="http://schemas.microsoft.com/office/drawing/2014/main" id="{ED3BE213-4E6F-4A38-9D39-E99C3DA009ED}"/>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660033"/>
                  </a:solidFill>
                </a:endParaRPr>
              </a:p>
            </p:txBody>
          </p:sp>
        </p:grpSp>
        <p:sp>
          <p:nvSpPr>
            <p:cNvPr id="123946" name="Rectangle 42">
              <a:extLst>
                <a:ext uri="{FF2B5EF4-FFF2-40B4-BE49-F238E27FC236}">
                  <a16:creationId xmlns:a16="http://schemas.microsoft.com/office/drawing/2014/main" id="{B31CF94A-CD87-4D16-999A-2FCAB6DA150E}"/>
                </a:ext>
              </a:extLst>
            </p:cNvPr>
            <p:cNvSpPr>
              <a:spLocks noChangeArrowheads="1"/>
            </p:cNvSpPr>
            <p:nvPr/>
          </p:nvSpPr>
          <p:spPr bwMode="auto">
            <a:xfrm>
              <a:off x="2116" y="3925"/>
              <a:ext cx="2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pic>
        <p:nvPicPr>
          <p:cNvPr id="123919" name="Picture 43" descr="Lišaj pryšcový2d">
            <a:extLst>
              <a:ext uri="{FF2B5EF4-FFF2-40B4-BE49-F238E27FC236}">
                <a16:creationId xmlns:a16="http://schemas.microsoft.com/office/drawing/2014/main" id="{DB2DE9C5-C2E1-44A3-A67A-1D39BBE7F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4292601"/>
            <a:ext cx="2501900" cy="187642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20" name="Text Box 44">
            <a:extLst>
              <a:ext uri="{FF2B5EF4-FFF2-40B4-BE49-F238E27FC236}">
                <a16:creationId xmlns:a16="http://schemas.microsoft.com/office/drawing/2014/main" id="{6EEF77BA-5693-49AC-9C0A-F2615C74AF86}"/>
              </a:ext>
            </a:extLst>
          </p:cNvPr>
          <p:cNvSpPr txBox="1">
            <a:spLocks noChangeArrowheads="1"/>
          </p:cNvSpPr>
          <p:nvPr/>
        </p:nvSpPr>
        <p:spPr bwMode="auto">
          <a:xfrm>
            <a:off x="5880100" y="6091239"/>
            <a:ext cx="237648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Konzumenti 1. řádu (herbivoři) K</a:t>
            </a:r>
            <a:r>
              <a:rPr lang="cs-CZ" altLang="cs-CZ" sz="2000" b="1" i="0" baseline="-25000">
                <a:solidFill>
                  <a:srgbClr val="0000FF"/>
                </a:solidFill>
                <a:latin typeface="Garamond" panose="02020404030301010803" pitchFamily="18" charset="0"/>
              </a:rPr>
              <a:t>1</a:t>
            </a:r>
            <a:endParaRPr lang="cs-CZ" altLang="cs-CZ" sz="2000" b="1" i="0">
              <a:solidFill>
                <a:srgbClr val="0000FF"/>
              </a:solidFill>
              <a:latin typeface="Garamond" panose="02020404030301010803" pitchFamily="18" charset="0"/>
            </a:endParaRPr>
          </a:p>
        </p:txBody>
      </p:sp>
      <p:pic>
        <p:nvPicPr>
          <p:cNvPr id="123921" name="Picture 46" descr="Káně">
            <a:extLst>
              <a:ext uri="{FF2B5EF4-FFF2-40B4-BE49-F238E27FC236}">
                <a16:creationId xmlns:a16="http://schemas.microsoft.com/office/drawing/2014/main" id="{D8DB31C1-E426-497F-86A0-92A5E56AEFAA}"/>
              </a:ext>
            </a:extLst>
          </p:cNvPr>
          <p:cNvPicPr>
            <a:picLocks noChangeAspect="1" noChangeArrowheads="1"/>
          </p:cNvPicPr>
          <p:nvPr/>
        </p:nvPicPr>
        <p:blipFill>
          <a:blip r:embed="rId4">
            <a:lum bright="-4000" contrast="18000"/>
            <a:extLst>
              <a:ext uri="{28A0092B-C50C-407E-A947-70E740481C1C}">
                <a14:useLocalDpi xmlns:a14="http://schemas.microsoft.com/office/drawing/2010/main" val="0"/>
              </a:ext>
            </a:extLst>
          </a:blip>
          <a:srcRect/>
          <a:stretch>
            <a:fillRect/>
          </a:stretch>
        </p:blipFill>
        <p:spPr bwMode="auto">
          <a:xfrm>
            <a:off x="1666875" y="188914"/>
            <a:ext cx="2108200" cy="28082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22" name="Text Box 47">
            <a:extLst>
              <a:ext uri="{FF2B5EF4-FFF2-40B4-BE49-F238E27FC236}">
                <a16:creationId xmlns:a16="http://schemas.microsoft.com/office/drawing/2014/main" id="{5F5AAF39-C841-4401-ABED-C497F270816D}"/>
              </a:ext>
            </a:extLst>
          </p:cNvPr>
          <p:cNvSpPr txBox="1">
            <a:spLocks noChangeArrowheads="1"/>
          </p:cNvSpPr>
          <p:nvPr/>
        </p:nvSpPr>
        <p:spPr bwMode="auto">
          <a:xfrm>
            <a:off x="3287713" y="549276"/>
            <a:ext cx="16446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Konzumenti  3. řádu K</a:t>
            </a:r>
            <a:r>
              <a:rPr lang="cs-CZ" altLang="cs-CZ" sz="2000" b="1" i="0" baseline="-25000">
                <a:solidFill>
                  <a:srgbClr val="0000FF"/>
                </a:solidFill>
                <a:latin typeface="Garamond" panose="02020404030301010803" pitchFamily="18" charset="0"/>
              </a:rPr>
              <a:t>3</a:t>
            </a:r>
          </a:p>
        </p:txBody>
      </p:sp>
      <p:grpSp>
        <p:nvGrpSpPr>
          <p:cNvPr id="123923" name="Group 48">
            <a:extLst>
              <a:ext uri="{FF2B5EF4-FFF2-40B4-BE49-F238E27FC236}">
                <a16:creationId xmlns:a16="http://schemas.microsoft.com/office/drawing/2014/main" id="{5A19FBEE-B6D6-4A3C-A975-C46E99B855BE}"/>
              </a:ext>
            </a:extLst>
          </p:cNvPr>
          <p:cNvGrpSpPr>
            <a:grpSpLocks/>
          </p:cNvGrpSpPr>
          <p:nvPr/>
        </p:nvGrpSpPr>
        <p:grpSpPr bwMode="auto">
          <a:xfrm>
            <a:off x="2782889" y="2922588"/>
            <a:ext cx="865187" cy="722312"/>
            <a:chOff x="793" y="1841"/>
            <a:chExt cx="545" cy="455"/>
          </a:xfrm>
        </p:grpSpPr>
        <p:grpSp>
          <p:nvGrpSpPr>
            <p:cNvPr id="123941" name="Group 49">
              <a:extLst>
                <a:ext uri="{FF2B5EF4-FFF2-40B4-BE49-F238E27FC236}">
                  <a16:creationId xmlns:a16="http://schemas.microsoft.com/office/drawing/2014/main" id="{B8217C4B-1639-4070-9A12-FC5E7E76228C}"/>
                </a:ext>
              </a:extLst>
            </p:cNvPr>
            <p:cNvGrpSpPr>
              <a:grpSpLocks/>
            </p:cNvGrpSpPr>
            <p:nvPr/>
          </p:nvGrpSpPr>
          <p:grpSpPr bwMode="auto">
            <a:xfrm>
              <a:off x="793" y="1841"/>
              <a:ext cx="545" cy="455"/>
              <a:chOff x="3334" y="1601"/>
              <a:chExt cx="362" cy="318"/>
            </a:xfrm>
          </p:grpSpPr>
          <p:sp>
            <p:nvSpPr>
              <p:cNvPr id="123943" name="AutoShape 50">
                <a:extLst>
                  <a:ext uri="{FF2B5EF4-FFF2-40B4-BE49-F238E27FC236}">
                    <a16:creationId xmlns:a16="http://schemas.microsoft.com/office/drawing/2014/main" id="{841A6D5B-8229-4BB2-9155-F0581CF3BC46}"/>
                  </a:ext>
                </a:extLst>
              </p:cNvPr>
              <p:cNvSpPr>
                <a:spLocks noChangeArrowheads="1"/>
              </p:cNvSpPr>
              <p:nvPr/>
            </p:nvSpPr>
            <p:spPr bwMode="auto">
              <a:xfrm>
                <a:off x="3334" y="1601"/>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solidFill>
                    <a:srgbClr val="0000FF"/>
                  </a:solidFill>
                </a:endParaRPr>
              </a:p>
            </p:txBody>
          </p:sp>
          <p:sp>
            <p:nvSpPr>
              <p:cNvPr id="123944" name="Text Box 51">
                <a:extLst>
                  <a:ext uri="{FF2B5EF4-FFF2-40B4-BE49-F238E27FC236}">
                    <a16:creationId xmlns:a16="http://schemas.microsoft.com/office/drawing/2014/main" id="{DB3A26F0-8C3D-4619-A9B3-051E6085B647}"/>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0000FF"/>
                  </a:solidFill>
                </a:endParaRPr>
              </a:p>
            </p:txBody>
          </p:sp>
        </p:grpSp>
        <p:sp>
          <p:nvSpPr>
            <p:cNvPr id="123942" name="Rectangle 52">
              <a:extLst>
                <a:ext uri="{FF2B5EF4-FFF2-40B4-BE49-F238E27FC236}">
                  <a16:creationId xmlns:a16="http://schemas.microsoft.com/office/drawing/2014/main" id="{5EF9A087-8010-4BE4-B60C-5310343FD255}"/>
                </a:ext>
              </a:extLst>
            </p:cNvPr>
            <p:cNvSpPr>
              <a:spLocks noChangeArrowheads="1"/>
            </p:cNvSpPr>
            <p:nvPr/>
          </p:nvSpPr>
          <p:spPr bwMode="auto">
            <a:xfrm>
              <a:off x="936" y="1929"/>
              <a:ext cx="2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pic>
        <p:nvPicPr>
          <p:cNvPr id="123924" name="Picture 53" descr="Alopecuretum pratensis">
            <a:extLst>
              <a:ext uri="{FF2B5EF4-FFF2-40B4-BE49-F238E27FC236}">
                <a16:creationId xmlns:a16="http://schemas.microsoft.com/office/drawing/2014/main" id="{1DE95563-FC45-47E5-A33A-E85E3B4D9BD0}"/>
              </a:ext>
            </a:extLst>
          </p:cNvPr>
          <p:cNvPicPr>
            <a:picLocks noChangeAspect="1" noChangeArrowheads="1"/>
          </p:cNvPicPr>
          <p:nvPr/>
        </p:nvPicPr>
        <p:blipFill>
          <a:blip r:embed="rId5">
            <a:lum bright="8000" contrast="14000"/>
            <a:extLst>
              <a:ext uri="{28A0092B-C50C-407E-A947-70E740481C1C}">
                <a14:useLocalDpi xmlns:a14="http://schemas.microsoft.com/office/drawing/2010/main" val="0"/>
              </a:ext>
            </a:extLst>
          </a:blip>
          <a:srcRect/>
          <a:stretch>
            <a:fillRect/>
          </a:stretch>
        </p:blipFill>
        <p:spPr bwMode="auto">
          <a:xfrm>
            <a:off x="8472489" y="620714"/>
            <a:ext cx="2136775" cy="28082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25" name="Text Box 54">
            <a:extLst>
              <a:ext uri="{FF2B5EF4-FFF2-40B4-BE49-F238E27FC236}">
                <a16:creationId xmlns:a16="http://schemas.microsoft.com/office/drawing/2014/main" id="{BA0520D9-A27A-4B5D-9E3B-D688C8C98472}"/>
              </a:ext>
            </a:extLst>
          </p:cNvPr>
          <p:cNvSpPr txBox="1">
            <a:spLocks noChangeArrowheads="1"/>
          </p:cNvSpPr>
          <p:nvPr/>
        </p:nvSpPr>
        <p:spPr bwMode="auto">
          <a:xfrm>
            <a:off x="7464425" y="2565400"/>
            <a:ext cx="17287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Producenti  P</a:t>
            </a:r>
          </a:p>
        </p:txBody>
      </p:sp>
      <p:sp>
        <p:nvSpPr>
          <p:cNvPr id="123926" name="Text Box 55">
            <a:extLst>
              <a:ext uri="{FF2B5EF4-FFF2-40B4-BE49-F238E27FC236}">
                <a16:creationId xmlns:a16="http://schemas.microsoft.com/office/drawing/2014/main" id="{D8571835-D8C7-4533-A9FA-7EA8A0B5848F}"/>
              </a:ext>
            </a:extLst>
          </p:cNvPr>
          <p:cNvSpPr txBox="1">
            <a:spLocks noChangeArrowheads="1"/>
          </p:cNvSpPr>
          <p:nvPr/>
        </p:nvSpPr>
        <p:spPr bwMode="auto">
          <a:xfrm>
            <a:off x="5483226" y="115889"/>
            <a:ext cx="6099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mn-lt"/>
              </a:rPr>
              <a:t>Koloběh látek a tok energie</a:t>
            </a:r>
          </a:p>
        </p:txBody>
      </p:sp>
      <p:grpSp>
        <p:nvGrpSpPr>
          <p:cNvPr id="123927" name="Group 56">
            <a:extLst>
              <a:ext uri="{FF2B5EF4-FFF2-40B4-BE49-F238E27FC236}">
                <a16:creationId xmlns:a16="http://schemas.microsoft.com/office/drawing/2014/main" id="{A0B3B9CD-2944-4E16-A8D7-E95FC8F69DF4}"/>
              </a:ext>
            </a:extLst>
          </p:cNvPr>
          <p:cNvGrpSpPr>
            <a:grpSpLocks/>
          </p:cNvGrpSpPr>
          <p:nvPr/>
        </p:nvGrpSpPr>
        <p:grpSpPr bwMode="auto">
          <a:xfrm>
            <a:off x="4367213" y="4581525"/>
            <a:ext cx="482600" cy="622300"/>
            <a:chOff x="1896" y="2966"/>
            <a:chExt cx="304" cy="392"/>
          </a:xfrm>
        </p:grpSpPr>
        <p:sp>
          <p:nvSpPr>
            <p:cNvPr id="123939" name="Arc 57">
              <a:extLst>
                <a:ext uri="{FF2B5EF4-FFF2-40B4-BE49-F238E27FC236}">
                  <a16:creationId xmlns:a16="http://schemas.microsoft.com/office/drawing/2014/main" id="{2DD892D0-5F67-474A-A44A-D12966AFB123}"/>
                </a:ext>
              </a:extLst>
            </p:cNvPr>
            <p:cNvSpPr>
              <a:spLocks/>
            </p:cNvSpPr>
            <p:nvPr/>
          </p:nvSpPr>
          <p:spPr bwMode="auto">
            <a:xfrm rot="-8717732">
              <a:off x="1896" y="2966"/>
              <a:ext cx="289" cy="358"/>
            </a:xfrm>
            <a:custGeom>
              <a:avLst/>
              <a:gdLst>
                <a:gd name="T0" fmla="*/ 0 w 21600"/>
                <a:gd name="T1" fmla="*/ 0 h 28315"/>
                <a:gd name="T2" fmla="*/ 0 w 21600"/>
                <a:gd name="T3" fmla="*/ 0 h 28315"/>
                <a:gd name="T4" fmla="*/ 0 w 21600"/>
                <a:gd name="T5" fmla="*/ 0 h 28315"/>
                <a:gd name="T6" fmla="*/ 0 60000 65536"/>
                <a:gd name="T7" fmla="*/ 0 60000 65536"/>
                <a:gd name="T8" fmla="*/ 0 60000 65536"/>
                <a:gd name="T9" fmla="*/ 0 w 21600"/>
                <a:gd name="T10" fmla="*/ 0 h 28315"/>
                <a:gd name="T11" fmla="*/ 21600 w 21600"/>
                <a:gd name="T12" fmla="*/ 28315 h 28315"/>
              </a:gdLst>
              <a:ahLst/>
              <a:cxnLst>
                <a:cxn ang="T6">
                  <a:pos x="T0" y="T1"/>
                </a:cxn>
                <a:cxn ang="T7">
                  <a:pos x="T2" y="T3"/>
                </a:cxn>
                <a:cxn ang="T8">
                  <a:pos x="T4" y="T5"/>
                </a:cxn>
              </a:cxnLst>
              <a:rect l="T9" t="T10" r="T11" b="T12"/>
              <a:pathLst>
                <a:path w="21600" h="28315" fill="none" extrusionOk="0">
                  <a:moveTo>
                    <a:pt x="224" y="0"/>
                  </a:moveTo>
                  <a:cubicBezTo>
                    <a:pt x="12065" y="123"/>
                    <a:pt x="21600" y="9757"/>
                    <a:pt x="21600" y="21599"/>
                  </a:cubicBezTo>
                  <a:cubicBezTo>
                    <a:pt x="21600" y="23880"/>
                    <a:pt x="21238" y="26146"/>
                    <a:pt x="20529" y="28315"/>
                  </a:cubicBezTo>
                </a:path>
                <a:path w="21600" h="28315" stroke="0" extrusionOk="0">
                  <a:moveTo>
                    <a:pt x="224" y="0"/>
                  </a:moveTo>
                  <a:cubicBezTo>
                    <a:pt x="12065" y="123"/>
                    <a:pt x="21600" y="9757"/>
                    <a:pt x="21600" y="21599"/>
                  </a:cubicBezTo>
                  <a:cubicBezTo>
                    <a:pt x="21600" y="23880"/>
                    <a:pt x="21238" y="26146"/>
                    <a:pt x="20529" y="28315"/>
                  </a:cubicBezTo>
                  <a:lnTo>
                    <a:pt x="0" y="21599"/>
                  </a:lnTo>
                  <a:lnTo>
                    <a:pt x="224" y="0"/>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40" name="Text Box 58">
              <a:extLst>
                <a:ext uri="{FF2B5EF4-FFF2-40B4-BE49-F238E27FC236}">
                  <a16:creationId xmlns:a16="http://schemas.microsoft.com/office/drawing/2014/main" id="{F06EB780-C831-4F72-9454-622DE306EB4C}"/>
                </a:ext>
              </a:extLst>
            </p:cNvPr>
            <p:cNvSpPr txBox="1">
              <a:spLocks noChangeArrowheads="1"/>
            </p:cNvSpPr>
            <p:nvPr/>
          </p:nvSpPr>
          <p:spPr bwMode="auto">
            <a:xfrm>
              <a:off x="1973" y="3067"/>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grpSp>
        <p:nvGrpSpPr>
          <p:cNvPr id="123928" name="Group 59">
            <a:extLst>
              <a:ext uri="{FF2B5EF4-FFF2-40B4-BE49-F238E27FC236}">
                <a16:creationId xmlns:a16="http://schemas.microsoft.com/office/drawing/2014/main" id="{E31F9848-AE82-4FBF-BA3C-3CDF5069F45E}"/>
              </a:ext>
            </a:extLst>
          </p:cNvPr>
          <p:cNvGrpSpPr>
            <a:grpSpLocks/>
          </p:cNvGrpSpPr>
          <p:nvPr/>
        </p:nvGrpSpPr>
        <p:grpSpPr bwMode="auto">
          <a:xfrm>
            <a:off x="6383338" y="4581525"/>
            <a:ext cx="647700" cy="514350"/>
            <a:chOff x="3060" y="2886"/>
            <a:chExt cx="408" cy="324"/>
          </a:xfrm>
        </p:grpSpPr>
        <p:sp>
          <p:nvSpPr>
            <p:cNvPr id="123937" name="Arc 60">
              <a:extLst>
                <a:ext uri="{FF2B5EF4-FFF2-40B4-BE49-F238E27FC236}">
                  <a16:creationId xmlns:a16="http://schemas.microsoft.com/office/drawing/2014/main" id="{D0B878B2-55EB-49FA-B602-194BDA5CA6B0}"/>
                </a:ext>
              </a:extLst>
            </p:cNvPr>
            <p:cNvSpPr>
              <a:spLocks/>
            </p:cNvSpPr>
            <p:nvPr/>
          </p:nvSpPr>
          <p:spPr bwMode="auto">
            <a:xfrm rot="-3718587" flipH="1" flipV="1">
              <a:off x="3119" y="2862"/>
              <a:ext cx="289" cy="408"/>
            </a:xfrm>
            <a:custGeom>
              <a:avLst/>
              <a:gdLst>
                <a:gd name="T0" fmla="*/ 0 w 21600"/>
                <a:gd name="T1" fmla="*/ 0 h 32272"/>
                <a:gd name="T2" fmla="*/ 0 w 21600"/>
                <a:gd name="T3" fmla="*/ 0 h 32272"/>
                <a:gd name="T4" fmla="*/ 0 w 21600"/>
                <a:gd name="T5" fmla="*/ 0 h 32272"/>
                <a:gd name="T6" fmla="*/ 0 60000 65536"/>
                <a:gd name="T7" fmla="*/ 0 60000 65536"/>
                <a:gd name="T8" fmla="*/ 0 60000 65536"/>
                <a:gd name="T9" fmla="*/ 0 w 21600"/>
                <a:gd name="T10" fmla="*/ 0 h 32272"/>
                <a:gd name="T11" fmla="*/ 21600 w 21600"/>
                <a:gd name="T12" fmla="*/ 32272 h 32272"/>
              </a:gdLst>
              <a:ahLst/>
              <a:cxnLst>
                <a:cxn ang="T6">
                  <a:pos x="T0" y="T1"/>
                </a:cxn>
                <a:cxn ang="T7">
                  <a:pos x="T2" y="T3"/>
                </a:cxn>
                <a:cxn ang="T8">
                  <a:pos x="T4" y="T5"/>
                </a:cxn>
              </a:cxnLst>
              <a:rect l="T9" t="T10" r="T11" b="T12"/>
              <a:pathLst>
                <a:path w="21600" h="32272" fill="none" extrusionOk="0">
                  <a:moveTo>
                    <a:pt x="3910" y="-1"/>
                  </a:moveTo>
                  <a:cubicBezTo>
                    <a:pt x="14159" y="1886"/>
                    <a:pt x="21600" y="10821"/>
                    <a:pt x="21600" y="21243"/>
                  </a:cubicBezTo>
                  <a:cubicBezTo>
                    <a:pt x="21600" y="25124"/>
                    <a:pt x="20554" y="28934"/>
                    <a:pt x="18572" y="32272"/>
                  </a:cubicBezTo>
                </a:path>
                <a:path w="21600" h="32272" stroke="0" extrusionOk="0">
                  <a:moveTo>
                    <a:pt x="3910" y="-1"/>
                  </a:moveTo>
                  <a:cubicBezTo>
                    <a:pt x="14159" y="1886"/>
                    <a:pt x="21600" y="10821"/>
                    <a:pt x="21600" y="21243"/>
                  </a:cubicBezTo>
                  <a:cubicBezTo>
                    <a:pt x="21600" y="25124"/>
                    <a:pt x="20554" y="28934"/>
                    <a:pt x="18572" y="32272"/>
                  </a:cubicBezTo>
                  <a:lnTo>
                    <a:pt x="0" y="21243"/>
                  </a:lnTo>
                  <a:lnTo>
                    <a:pt x="3910" y="-1"/>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38" name="Text Box 61">
              <a:extLst>
                <a:ext uri="{FF2B5EF4-FFF2-40B4-BE49-F238E27FC236}">
                  <a16:creationId xmlns:a16="http://schemas.microsoft.com/office/drawing/2014/main" id="{1050E983-BF8E-494F-8B32-46C01A652C9B}"/>
                </a:ext>
              </a:extLst>
            </p:cNvPr>
            <p:cNvSpPr txBox="1">
              <a:spLocks noChangeArrowheads="1"/>
            </p:cNvSpPr>
            <p:nvPr/>
          </p:nvSpPr>
          <p:spPr bwMode="auto">
            <a:xfrm>
              <a:off x="3198" y="2886"/>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grpSp>
        <p:nvGrpSpPr>
          <p:cNvPr id="123929" name="Group 62">
            <a:extLst>
              <a:ext uri="{FF2B5EF4-FFF2-40B4-BE49-F238E27FC236}">
                <a16:creationId xmlns:a16="http://schemas.microsoft.com/office/drawing/2014/main" id="{D035D748-359D-4476-97A8-6565B7BAF087}"/>
              </a:ext>
            </a:extLst>
          </p:cNvPr>
          <p:cNvGrpSpPr>
            <a:grpSpLocks/>
          </p:cNvGrpSpPr>
          <p:nvPr/>
        </p:nvGrpSpPr>
        <p:grpSpPr bwMode="auto">
          <a:xfrm>
            <a:off x="6240464" y="2492376"/>
            <a:ext cx="504825" cy="595313"/>
            <a:chOff x="2925" y="1519"/>
            <a:chExt cx="318" cy="375"/>
          </a:xfrm>
        </p:grpSpPr>
        <p:sp>
          <p:nvSpPr>
            <p:cNvPr id="123935" name="Arc 63">
              <a:extLst>
                <a:ext uri="{FF2B5EF4-FFF2-40B4-BE49-F238E27FC236}">
                  <a16:creationId xmlns:a16="http://schemas.microsoft.com/office/drawing/2014/main" id="{E6350359-9BB1-4472-9618-1C7E9955CA1D}"/>
                </a:ext>
              </a:extLst>
            </p:cNvPr>
            <p:cNvSpPr>
              <a:spLocks/>
            </p:cNvSpPr>
            <p:nvPr/>
          </p:nvSpPr>
          <p:spPr bwMode="auto">
            <a:xfrm rot="3190707">
              <a:off x="2919" y="1570"/>
              <a:ext cx="375" cy="273"/>
            </a:xfrm>
            <a:custGeom>
              <a:avLst/>
              <a:gdLst>
                <a:gd name="T0" fmla="*/ 0 w 27946"/>
                <a:gd name="T1" fmla="*/ 0 h 21600"/>
                <a:gd name="T2" fmla="*/ 0 w 27946"/>
                <a:gd name="T3" fmla="*/ 0 h 21600"/>
                <a:gd name="T4" fmla="*/ 0 w 27946"/>
                <a:gd name="T5" fmla="*/ 0 h 21600"/>
                <a:gd name="T6" fmla="*/ 0 60000 65536"/>
                <a:gd name="T7" fmla="*/ 0 60000 65536"/>
                <a:gd name="T8" fmla="*/ 0 60000 65536"/>
                <a:gd name="T9" fmla="*/ 0 w 27946"/>
                <a:gd name="T10" fmla="*/ 0 h 21600"/>
                <a:gd name="T11" fmla="*/ 27946 w 27946"/>
                <a:gd name="T12" fmla="*/ 21600 h 21600"/>
              </a:gdLst>
              <a:ahLst/>
              <a:cxnLst>
                <a:cxn ang="T6">
                  <a:pos x="T0" y="T1"/>
                </a:cxn>
                <a:cxn ang="T7">
                  <a:pos x="T2" y="T3"/>
                </a:cxn>
                <a:cxn ang="T8">
                  <a:pos x="T4" y="T5"/>
                </a:cxn>
              </a:cxnLst>
              <a:rect l="T9" t="T10" r="T11" b="T12"/>
              <a:pathLst>
                <a:path w="27946" h="21600" fill="none" extrusionOk="0">
                  <a:moveTo>
                    <a:pt x="0" y="962"/>
                  </a:moveTo>
                  <a:cubicBezTo>
                    <a:pt x="2064" y="324"/>
                    <a:pt x="4213" y="-1"/>
                    <a:pt x="6375" y="0"/>
                  </a:cubicBezTo>
                  <a:cubicBezTo>
                    <a:pt x="17869" y="0"/>
                    <a:pt x="27351" y="9002"/>
                    <a:pt x="27946" y="20481"/>
                  </a:cubicBezTo>
                </a:path>
                <a:path w="27946" h="21600" stroke="0" extrusionOk="0">
                  <a:moveTo>
                    <a:pt x="0" y="962"/>
                  </a:moveTo>
                  <a:cubicBezTo>
                    <a:pt x="2064" y="324"/>
                    <a:pt x="4213" y="-1"/>
                    <a:pt x="6375" y="0"/>
                  </a:cubicBezTo>
                  <a:cubicBezTo>
                    <a:pt x="17869" y="0"/>
                    <a:pt x="27351" y="9002"/>
                    <a:pt x="27946" y="20481"/>
                  </a:cubicBezTo>
                  <a:lnTo>
                    <a:pt x="6375" y="21600"/>
                  </a:lnTo>
                  <a:lnTo>
                    <a:pt x="0" y="962"/>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36" name="Text Box 64">
              <a:extLst>
                <a:ext uri="{FF2B5EF4-FFF2-40B4-BE49-F238E27FC236}">
                  <a16:creationId xmlns:a16="http://schemas.microsoft.com/office/drawing/2014/main" id="{F140C16A-FF91-4E2C-A436-79F934FA989E}"/>
                </a:ext>
              </a:extLst>
            </p:cNvPr>
            <p:cNvSpPr txBox="1">
              <a:spLocks noChangeArrowheads="1"/>
            </p:cNvSpPr>
            <p:nvPr/>
          </p:nvSpPr>
          <p:spPr bwMode="auto">
            <a:xfrm>
              <a:off x="2925" y="1566"/>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grpSp>
        <p:nvGrpSpPr>
          <p:cNvPr id="123930" name="Group 65">
            <a:extLst>
              <a:ext uri="{FF2B5EF4-FFF2-40B4-BE49-F238E27FC236}">
                <a16:creationId xmlns:a16="http://schemas.microsoft.com/office/drawing/2014/main" id="{39C583FA-AD4C-438C-8BD8-8E7D773069CD}"/>
              </a:ext>
            </a:extLst>
          </p:cNvPr>
          <p:cNvGrpSpPr>
            <a:grpSpLocks/>
          </p:cNvGrpSpPr>
          <p:nvPr/>
        </p:nvGrpSpPr>
        <p:grpSpPr bwMode="auto">
          <a:xfrm>
            <a:off x="4224338" y="2781301"/>
            <a:ext cx="595312" cy="644525"/>
            <a:chOff x="1809" y="1637"/>
            <a:chExt cx="375" cy="406"/>
          </a:xfrm>
        </p:grpSpPr>
        <p:sp>
          <p:nvSpPr>
            <p:cNvPr id="123933" name="Arc 66">
              <a:extLst>
                <a:ext uri="{FF2B5EF4-FFF2-40B4-BE49-F238E27FC236}">
                  <a16:creationId xmlns:a16="http://schemas.microsoft.com/office/drawing/2014/main" id="{1BAE91D3-9849-48B7-996C-A4F21DF5FD6B}"/>
                </a:ext>
              </a:extLst>
            </p:cNvPr>
            <p:cNvSpPr>
              <a:spLocks/>
            </p:cNvSpPr>
            <p:nvPr/>
          </p:nvSpPr>
          <p:spPr bwMode="auto">
            <a:xfrm rot="-1679042">
              <a:off x="1809" y="1637"/>
              <a:ext cx="375" cy="273"/>
            </a:xfrm>
            <a:custGeom>
              <a:avLst/>
              <a:gdLst>
                <a:gd name="T0" fmla="*/ 0 w 27946"/>
                <a:gd name="T1" fmla="*/ 0 h 21600"/>
                <a:gd name="T2" fmla="*/ 0 w 27946"/>
                <a:gd name="T3" fmla="*/ 0 h 21600"/>
                <a:gd name="T4" fmla="*/ 0 w 27946"/>
                <a:gd name="T5" fmla="*/ 0 h 21600"/>
                <a:gd name="T6" fmla="*/ 0 60000 65536"/>
                <a:gd name="T7" fmla="*/ 0 60000 65536"/>
                <a:gd name="T8" fmla="*/ 0 60000 65536"/>
                <a:gd name="T9" fmla="*/ 0 w 27946"/>
                <a:gd name="T10" fmla="*/ 0 h 21600"/>
                <a:gd name="T11" fmla="*/ 27946 w 27946"/>
                <a:gd name="T12" fmla="*/ 21600 h 21600"/>
              </a:gdLst>
              <a:ahLst/>
              <a:cxnLst>
                <a:cxn ang="T6">
                  <a:pos x="T0" y="T1"/>
                </a:cxn>
                <a:cxn ang="T7">
                  <a:pos x="T2" y="T3"/>
                </a:cxn>
                <a:cxn ang="T8">
                  <a:pos x="T4" y="T5"/>
                </a:cxn>
              </a:cxnLst>
              <a:rect l="T9" t="T10" r="T11" b="T12"/>
              <a:pathLst>
                <a:path w="27946" h="21600" fill="none" extrusionOk="0">
                  <a:moveTo>
                    <a:pt x="0" y="962"/>
                  </a:moveTo>
                  <a:cubicBezTo>
                    <a:pt x="2064" y="324"/>
                    <a:pt x="4213" y="-1"/>
                    <a:pt x="6375" y="0"/>
                  </a:cubicBezTo>
                  <a:cubicBezTo>
                    <a:pt x="17869" y="0"/>
                    <a:pt x="27351" y="9002"/>
                    <a:pt x="27946" y="20481"/>
                  </a:cubicBezTo>
                </a:path>
                <a:path w="27946" h="21600" stroke="0" extrusionOk="0">
                  <a:moveTo>
                    <a:pt x="0" y="962"/>
                  </a:moveTo>
                  <a:cubicBezTo>
                    <a:pt x="2064" y="324"/>
                    <a:pt x="4213" y="-1"/>
                    <a:pt x="6375" y="0"/>
                  </a:cubicBezTo>
                  <a:cubicBezTo>
                    <a:pt x="17869" y="0"/>
                    <a:pt x="27351" y="9002"/>
                    <a:pt x="27946" y="20481"/>
                  </a:cubicBezTo>
                  <a:lnTo>
                    <a:pt x="6375" y="21600"/>
                  </a:lnTo>
                  <a:lnTo>
                    <a:pt x="0" y="962"/>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34" name="Text Box 67">
              <a:extLst>
                <a:ext uri="{FF2B5EF4-FFF2-40B4-BE49-F238E27FC236}">
                  <a16:creationId xmlns:a16="http://schemas.microsoft.com/office/drawing/2014/main" id="{767B7393-ACC2-4500-A599-DD209190A038}"/>
                </a:ext>
              </a:extLst>
            </p:cNvPr>
            <p:cNvSpPr txBox="1">
              <a:spLocks noChangeArrowheads="1"/>
            </p:cNvSpPr>
            <p:nvPr/>
          </p:nvSpPr>
          <p:spPr bwMode="auto">
            <a:xfrm>
              <a:off x="1837" y="1752"/>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sp>
        <p:nvSpPr>
          <p:cNvPr id="123931" name="Text Box 68">
            <a:extLst>
              <a:ext uri="{FF2B5EF4-FFF2-40B4-BE49-F238E27FC236}">
                <a16:creationId xmlns:a16="http://schemas.microsoft.com/office/drawing/2014/main" id="{3113E717-5F00-49A6-AB74-CC8581C65AD7}"/>
              </a:ext>
            </a:extLst>
          </p:cNvPr>
          <p:cNvSpPr txBox="1">
            <a:spLocks noChangeArrowheads="1"/>
          </p:cNvSpPr>
          <p:nvPr/>
        </p:nvSpPr>
        <p:spPr bwMode="auto">
          <a:xfrm>
            <a:off x="5951539" y="1484314"/>
            <a:ext cx="158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Tok energie</a:t>
            </a:r>
          </a:p>
        </p:txBody>
      </p:sp>
      <p:pic>
        <p:nvPicPr>
          <p:cNvPr id="123932" name="Picture 69" descr="Common Shrew &lt;em&gt;Sorex araneus&lt;/em&gt;">
            <a:extLst>
              <a:ext uri="{FF2B5EF4-FFF2-40B4-BE49-F238E27FC236}">
                <a16:creationId xmlns:a16="http://schemas.microsoft.com/office/drawing/2014/main" id="{D629F2C8-DA96-452C-B733-582CE00957F4}"/>
              </a:ext>
            </a:extLst>
          </p:cNvPr>
          <p:cNvPicPr>
            <a:picLocks noChangeAspect="1" noChangeArrowheads="1"/>
          </p:cNvPicPr>
          <p:nvPr/>
        </p:nvPicPr>
        <p:blipFill>
          <a:blip r:embed="rId6">
            <a:lum bright="-2000" contrast="14000"/>
            <a:extLst>
              <a:ext uri="{28A0092B-C50C-407E-A947-70E740481C1C}">
                <a14:useLocalDpi xmlns:a14="http://schemas.microsoft.com/office/drawing/2010/main" val="0"/>
              </a:ext>
            </a:extLst>
          </a:blip>
          <a:srcRect l="28346" t="8939" r="23622" b="8939"/>
          <a:stretch>
            <a:fillRect/>
          </a:stretch>
        </p:blipFill>
        <p:spPr bwMode="auto">
          <a:xfrm>
            <a:off x="1919288" y="4508501"/>
            <a:ext cx="1657350" cy="209391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281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a:extLst>
              <a:ext uri="{FF2B5EF4-FFF2-40B4-BE49-F238E27FC236}">
                <a16:creationId xmlns:a16="http://schemas.microsoft.com/office/drawing/2014/main" id="{DE8BD8CB-82C0-4D43-907E-A0A518E57CF3}"/>
              </a:ext>
            </a:extLst>
          </p:cNvPr>
          <p:cNvSpPr txBox="1">
            <a:spLocks noChangeArrowheads="1"/>
          </p:cNvSpPr>
          <p:nvPr/>
        </p:nvSpPr>
        <p:spPr bwMode="auto">
          <a:xfrm>
            <a:off x="1703512" y="1052737"/>
            <a:ext cx="8712968" cy="1200329"/>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400" b="1" i="0" u="sng" dirty="0">
                <a:solidFill>
                  <a:srgbClr val="FF0000"/>
                </a:solidFill>
                <a:latin typeface="Garamond" panose="02020404030301010803" pitchFamily="18" charset="0"/>
                <a:cs typeface="Times New Roman" pitchFamily="18" charset="0"/>
              </a:rPr>
              <a:t>Potravní (= trofická) sí</a:t>
            </a:r>
            <a:r>
              <a:rPr lang="cs-CZ" sz="2400" b="1" i="0" u="sng" dirty="0">
                <a:solidFill>
                  <a:srgbClr val="FF0000"/>
                </a:solidFill>
                <a:latin typeface="Garamond" panose="02020404030301010803" pitchFamily="18" charset="0"/>
              </a:rPr>
              <a:t>ť</a:t>
            </a:r>
            <a:r>
              <a:rPr lang="cs-CZ" sz="2400" b="1" i="0" dirty="0">
                <a:solidFill>
                  <a:srgbClr val="FF0000"/>
                </a:solidFill>
                <a:latin typeface="Garamond" panose="02020404030301010803" pitchFamily="18" charset="0"/>
                <a:cs typeface="Times New Roman" pitchFamily="18" charset="0"/>
              </a:rPr>
              <a:t> </a:t>
            </a:r>
            <a:r>
              <a:rPr lang="cs-CZ" sz="2400" b="1" i="0" dirty="0">
                <a:solidFill>
                  <a:srgbClr val="0000FF"/>
                </a:solidFill>
                <a:latin typeface="Garamond" panose="02020404030301010803" pitchFamily="18" charset="0"/>
                <a:cs typeface="Times New Roman" pitchFamily="18" charset="0"/>
              </a:rPr>
              <a:t>p</a:t>
            </a:r>
            <a:r>
              <a:rPr lang="cs-CZ" sz="2400" b="1" i="0" dirty="0">
                <a:solidFill>
                  <a:srgbClr val="0000FF"/>
                </a:solidFill>
                <a:latin typeface="Garamond" panose="02020404030301010803" pitchFamily="18" charset="0"/>
              </a:rPr>
              <a:t>ř</a:t>
            </a:r>
            <a:r>
              <a:rPr lang="cs-CZ" sz="2400" b="1" i="0" dirty="0">
                <a:solidFill>
                  <a:srgbClr val="0000FF"/>
                </a:solidFill>
                <a:latin typeface="Garamond" panose="02020404030301010803" pitchFamily="18" charset="0"/>
                <a:cs typeface="Times New Roman" pitchFamily="18" charset="0"/>
              </a:rPr>
              <a:t>edstavuje systém vzájemn</a:t>
            </a:r>
            <a:r>
              <a:rPr lang="cs-CZ" sz="2400" b="1" i="0" dirty="0">
                <a:solidFill>
                  <a:srgbClr val="0000FF"/>
                </a:solidFill>
                <a:latin typeface="Garamond" panose="02020404030301010803" pitchFamily="18" charset="0"/>
              </a:rPr>
              <a:t>ě</a:t>
            </a:r>
            <a:r>
              <a:rPr lang="cs-CZ" sz="2400" b="1" i="0" dirty="0">
                <a:solidFill>
                  <a:srgbClr val="0000FF"/>
                </a:solidFill>
                <a:latin typeface="Garamond" panose="02020404030301010803" pitchFamily="18" charset="0"/>
                <a:cs typeface="Times New Roman" pitchFamily="18" charset="0"/>
              </a:rPr>
              <a:t> propojených potravních </a:t>
            </a:r>
            <a:r>
              <a:rPr lang="cs-CZ" sz="2400" b="1" i="0" dirty="0">
                <a:solidFill>
                  <a:srgbClr val="0000FF"/>
                </a:solidFill>
                <a:latin typeface="Garamond" panose="02020404030301010803" pitchFamily="18" charset="0"/>
              </a:rPr>
              <a:t>ř</a:t>
            </a:r>
            <a:r>
              <a:rPr lang="cs-CZ" sz="2400" b="1" i="0" dirty="0">
                <a:solidFill>
                  <a:srgbClr val="0000FF"/>
                </a:solidFill>
                <a:latin typeface="Garamond" panose="02020404030301010803" pitchFamily="18" charset="0"/>
                <a:cs typeface="Times New Roman" pitchFamily="18" charset="0"/>
              </a:rPr>
              <a:t>et</a:t>
            </a:r>
            <a:r>
              <a:rPr lang="cs-CZ" sz="2400" b="1" i="0" dirty="0">
                <a:solidFill>
                  <a:srgbClr val="0000FF"/>
                </a:solidFill>
                <a:latin typeface="Garamond" panose="02020404030301010803" pitchFamily="18" charset="0"/>
              </a:rPr>
              <a:t>ě</a:t>
            </a:r>
            <a:r>
              <a:rPr lang="cs-CZ" sz="2400" b="1" i="0" dirty="0">
                <a:solidFill>
                  <a:srgbClr val="0000FF"/>
                </a:solidFill>
                <a:latin typeface="Garamond" panose="02020404030301010803" pitchFamily="18" charset="0"/>
                <a:cs typeface="Times New Roman" pitchFamily="18" charset="0"/>
              </a:rPr>
              <a:t>zc</a:t>
            </a:r>
            <a:r>
              <a:rPr lang="cs-CZ" sz="2400" b="1" i="0" dirty="0">
                <a:solidFill>
                  <a:srgbClr val="0000FF"/>
                </a:solidFill>
                <a:latin typeface="Garamond" panose="02020404030301010803" pitchFamily="18" charset="0"/>
              </a:rPr>
              <a:t>ů</a:t>
            </a:r>
            <a:r>
              <a:rPr lang="cs-CZ" sz="2400" b="1" i="0" dirty="0">
                <a:solidFill>
                  <a:srgbClr val="0000FF"/>
                </a:solidFill>
                <a:latin typeface="Garamond" panose="02020404030301010803" pitchFamily="18" charset="0"/>
                <a:cs typeface="Times New Roman" pitchFamily="18" charset="0"/>
              </a:rPr>
              <a:t> (ukazuje, které druhy v rámci biocenózy jsou spolu potravně propojeny). </a:t>
            </a:r>
          </a:p>
        </p:txBody>
      </p:sp>
      <p:sp>
        <p:nvSpPr>
          <p:cNvPr id="13319" name="Text Box 7">
            <a:extLst>
              <a:ext uri="{FF2B5EF4-FFF2-40B4-BE49-F238E27FC236}">
                <a16:creationId xmlns:a16="http://schemas.microsoft.com/office/drawing/2014/main" id="{D234FD27-C26E-4F3C-9D97-C0D75022CD1E}"/>
              </a:ext>
            </a:extLst>
          </p:cNvPr>
          <p:cNvSpPr txBox="1">
            <a:spLocks noChangeArrowheads="1"/>
          </p:cNvSpPr>
          <p:nvPr/>
        </p:nvSpPr>
        <p:spPr bwMode="auto">
          <a:xfrm>
            <a:off x="1718861" y="2564905"/>
            <a:ext cx="8625611"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533400" indent="-442913" eaLnBrk="1" hangingPunct="1">
              <a:spcBef>
                <a:spcPct val="50000"/>
              </a:spcBef>
              <a:defRPr/>
            </a:pPr>
            <a:r>
              <a:rPr lang="cs-CZ" sz="2400" b="1" i="0" dirty="0">
                <a:solidFill>
                  <a:srgbClr val="0000FF"/>
                </a:solidFill>
                <a:latin typeface="Garamond" panose="02020404030301010803" pitchFamily="18" charset="0"/>
              </a:rPr>
              <a:t>Č</a:t>
            </a:r>
            <a:r>
              <a:rPr lang="cs-CZ" sz="2400" b="1" i="0" dirty="0">
                <a:solidFill>
                  <a:srgbClr val="0000FF"/>
                </a:solidFill>
                <a:latin typeface="Garamond" panose="02020404030301010803" pitchFamily="18" charset="0"/>
                <a:cs typeface="Times New Roman" pitchFamily="18" charset="0"/>
              </a:rPr>
              <a:t>ím je potravní sí</a:t>
            </a:r>
            <a:r>
              <a:rPr lang="cs-CZ" sz="2400" b="1" i="0" dirty="0">
                <a:solidFill>
                  <a:srgbClr val="0000FF"/>
                </a:solidFill>
                <a:latin typeface="Garamond" panose="02020404030301010803" pitchFamily="18" charset="0"/>
              </a:rPr>
              <a:t>ť</a:t>
            </a:r>
            <a:r>
              <a:rPr lang="cs-CZ" sz="2400" b="1" i="0" dirty="0">
                <a:solidFill>
                  <a:srgbClr val="0000FF"/>
                </a:solidFill>
                <a:latin typeface="Garamond" panose="02020404030301010803" pitchFamily="18" charset="0"/>
                <a:cs typeface="Times New Roman" pitchFamily="18" charset="0"/>
              </a:rPr>
              <a:t> ur</a:t>
            </a:r>
            <a:r>
              <a:rPr lang="cs-CZ" sz="2400" b="1" i="0" dirty="0">
                <a:solidFill>
                  <a:srgbClr val="0000FF"/>
                </a:solidFill>
                <a:latin typeface="Garamond" panose="02020404030301010803" pitchFamily="18" charset="0"/>
              </a:rPr>
              <a:t>č</a:t>
            </a:r>
            <a:r>
              <a:rPr lang="cs-CZ" sz="2400" b="1" i="0" dirty="0">
                <a:solidFill>
                  <a:srgbClr val="0000FF"/>
                </a:solidFill>
                <a:latin typeface="Garamond" panose="02020404030301010803" pitchFamily="18" charset="0"/>
                <a:cs typeface="Times New Roman" pitchFamily="18" charset="0"/>
              </a:rPr>
              <a:t>itého biotopu hustší, tím stabiln</a:t>
            </a:r>
            <a:r>
              <a:rPr lang="cs-CZ" sz="2400" b="1" i="0" dirty="0">
                <a:solidFill>
                  <a:srgbClr val="0000FF"/>
                </a:solidFill>
                <a:latin typeface="Garamond" panose="02020404030301010803" pitchFamily="18" charset="0"/>
              </a:rPr>
              <a:t>ě</a:t>
            </a:r>
            <a:r>
              <a:rPr lang="cs-CZ" sz="2400" b="1" i="0" dirty="0">
                <a:solidFill>
                  <a:srgbClr val="0000FF"/>
                </a:solidFill>
                <a:latin typeface="Garamond" panose="02020404030301010803" pitchFamily="18" charset="0"/>
                <a:cs typeface="Times New Roman" pitchFamily="18" charset="0"/>
              </a:rPr>
              <a:t>jší zde</a:t>
            </a:r>
            <a:r>
              <a:rPr lang="cs-CZ" sz="2400" b="1" i="0" dirty="0">
                <a:solidFill>
                  <a:srgbClr val="0000FF"/>
                </a:solidFill>
                <a:latin typeface="Garamond" panose="02020404030301010803" pitchFamily="18" charset="0"/>
              </a:rPr>
              <a:t> bývá </a:t>
            </a:r>
            <a:r>
              <a:rPr lang="cs-CZ" sz="2400" b="1" i="0" dirty="0">
                <a:solidFill>
                  <a:srgbClr val="0000FF"/>
                </a:solidFill>
                <a:latin typeface="Garamond" panose="02020404030301010803" pitchFamily="18" charset="0"/>
                <a:cs typeface="Times New Roman" pitchFamily="18" charset="0"/>
              </a:rPr>
              <a:t>biologická rovnováha;</a:t>
            </a:r>
            <a:r>
              <a:rPr lang="cs-CZ" sz="2400" b="1" i="0" dirty="0">
                <a:solidFill>
                  <a:srgbClr val="0000FF"/>
                </a:solidFill>
                <a:latin typeface="Garamond" panose="02020404030301010803" pitchFamily="18" charset="0"/>
              </a:rPr>
              <a:t> </a:t>
            </a:r>
          </a:p>
        </p:txBody>
      </p:sp>
      <p:sp>
        <p:nvSpPr>
          <p:cNvPr id="7" name="Nadpis 1">
            <a:extLst>
              <a:ext uri="{FF2B5EF4-FFF2-40B4-BE49-F238E27FC236}">
                <a16:creationId xmlns:a16="http://schemas.microsoft.com/office/drawing/2014/main" id="{96613EC7-CF3C-41F7-A2BD-C525C596607A}"/>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Potravní sítě</a:t>
            </a:r>
          </a:p>
        </p:txBody>
      </p:sp>
    </p:spTree>
    <p:extLst>
      <p:ext uri="{BB962C8B-B14F-4D97-AF65-F5344CB8AC3E}">
        <p14:creationId xmlns:p14="http://schemas.microsoft.com/office/powerpoint/2010/main" val="2016946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a:extLst>
              <a:ext uri="{FF2B5EF4-FFF2-40B4-BE49-F238E27FC236}">
                <a16:creationId xmlns:a16="http://schemas.microsoft.com/office/drawing/2014/main" id="{E990E65C-7E4D-4FB6-AC79-23943A081867}"/>
              </a:ext>
            </a:extLst>
          </p:cNvPr>
          <p:cNvSpPr>
            <a:spLocks noChangeArrowheads="1"/>
          </p:cNvSpPr>
          <p:nvPr/>
        </p:nvSpPr>
        <p:spPr bwMode="auto">
          <a:xfrm>
            <a:off x="7104063" y="4325938"/>
            <a:ext cx="208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FF3300"/>
                </a:solidFill>
                <a:latin typeface="Garamond" panose="02020404030301010803" pitchFamily="18" charset="0"/>
              </a:rPr>
              <a:t>Producenti</a:t>
            </a:r>
          </a:p>
        </p:txBody>
      </p:sp>
      <p:sp>
        <p:nvSpPr>
          <p:cNvPr id="125955" name="Rectangle 4">
            <a:extLst>
              <a:ext uri="{FF2B5EF4-FFF2-40B4-BE49-F238E27FC236}">
                <a16:creationId xmlns:a16="http://schemas.microsoft.com/office/drawing/2014/main" id="{A955651A-8D5F-4780-B7A8-9BEBA6450B94}"/>
              </a:ext>
            </a:extLst>
          </p:cNvPr>
          <p:cNvSpPr>
            <a:spLocks noChangeArrowheads="1"/>
          </p:cNvSpPr>
          <p:nvPr/>
        </p:nvSpPr>
        <p:spPr bwMode="auto">
          <a:xfrm>
            <a:off x="6888163" y="3048001"/>
            <a:ext cx="282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FF00"/>
                </a:solidFill>
                <a:latin typeface="Garamond" panose="02020404030301010803" pitchFamily="18" charset="0"/>
              </a:rPr>
              <a:t>Konzumenti  1. řádu</a:t>
            </a:r>
          </a:p>
        </p:txBody>
      </p:sp>
      <p:sp>
        <p:nvSpPr>
          <p:cNvPr id="125956" name="Rectangle 5">
            <a:extLst>
              <a:ext uri="{FF2B5EF4-FFF2-40B4-BE49-F238E27FC236}">
                <a16:creationId xmlns:a16="http://schemas.microsoft.com/office/drawing/2014/main" id="{FD428D9F-EF2D-49C1-A18F-A578E4EA3C49}"/>
              </a:ext>
            </a:extLst>
          </p:cNvPr>
          <p:cNvSpPr>
            <a:spLocks noChangeArrowheads="1"/>
          </p:cNvSpPr>
          <p:nvPr/>
        </p:nvSpPr>
        <p:spPr bwMode="auto">
          <a:xfrm>
            <a:off x="6813551" y="2070101"/>
            <a:ext cx="284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chemeClr val="hlink"/>
                </a:solidFill>
                <a:latin typeface="Garamond" panose="02020404030301010803" pitchFamily="18" charset="0"/>
              </a:rPr>
              <a:t>Konzumenti  2. řádu</a:t>
            </a:r>
          </a:p>
        </p:txBody>
      </p:sp>
      <p:sp>
        <p:nvSpPr>
          <p:cNvPr id="125957" name="Rectangle 6">
            <a:extLst>
              <a:ext uri="{FF2B5EF4-FFF2-40B4-BE49-F238E27FC236}">
                <a16:creationId xmlns:a16="http://schemas.microsoft.com/office/drawing/2014/main" id="{490582AD-A667-4E75-BC8B-B0DF3B505D9C}"/>
              </a:ext>
            </a:extLst>
          </p:cNvPr>
          <p:cNvSpPr>
            <a:spLocks noChangeArrowheads="1"/>
          </p:cNvSpPr>
          <p:nvPr/>
        </p:nvSpPr>
        <p:spPr bwMode="auto">
          <a:xfrm>
            <a:off x="6791326" y="1085851"/>
            <a:ext cx="2760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FFFF"/>
                </a:solidFill>
                <a:latin typeface="Garamond" panose="02020404030301010803" pitchFamily="18" charset="0"/>
              </a:rPr>
              <a:t>Konzument  3. řádu</a:t>
            </a:r>
          </a:p>
        </p:txBody>
      </p:sp>
      <p:grpSp>
        <p:nvGrpSpPr>
          <p:cNvPr id="125958" name="Group 7">
            <a:extLst>
              <a:ext uri="{FF2B5EF4-FFF2-40B4-BE49-F238E27FC236}">
                <a16:creationId xmlns:a16="http://schemas.microsoft.com/office/drawing/2014/main" id="{C93E7C33-0317-4D37-907A-6282C3609425}"/>
              </a:ext>
            </a:extLst>
          </p:cNvPr>
          <p:cNvGrpSpPr>
            <a:grpSpLocks/>
          </p:cNvGrpSpPr>
          <p:nvPr/>
        </p:nvGrpSpPr>
        <p:grpSpPr bwMode="auto">
          <a:xfrm>
            <a:off x="1827213" y="1052513"/>
            <a:ext cx="4679950" cy="5002212"/>
            <a:chOff x="703" y="733"/>
            <a:chExt cx="2948" cy="3151"/>
          </a:xfrm>
        </p:grpSpPr>
        <p:grpSp>
          <p:nvGrpSpPr>
            <p:cNvPr id="125960" name="Group 8">
              <a:extLst>
                <a:ext uri="{FF2B5EF4-FFF2-40B4-BE49-F238E27FC236}">
                  <a16:creationId xmlns:a16="http://schemas.microsoft.com/office/drawing/2014/main" id="{5EB668C0-00CD-4490-88B5-B32B14FA81E3}"/>
                </a:ext>
              </a:extLst>
            </p:cNvPr>
            <p:cNvGrpSpPr>
              <a:grpSpLocks/>
            </p:cNvGrpSpPr>
            <p:nvPr/>
          </p:nvGrpSpPr>
          <p:grpSpPr bwMode="auto">
            <a:xfrm>
              <a:off x="1837" y="3475"/>
              <a:ext cx="409" cy="409"/>
              <a:chOff x="1247" y="3612"/>
              <a:chExt cx="544" cy="544"/>
            </a:xfrm>
          </p:grpSpPr>
          <p:sp>
            <p:nvSpPr>
              <p:cNvPr id="126001" name="Oval 9">
                <a:extLst>
                  <a:ext uri="{FF2B5EF4-FFF2-40B4-BE49-F238E27FC236}">
                    <a16:creationId xmlns:a16="http://schemas.microsoft.com/office/drawing/2014/main" id="{9037B960-EFFE-4A46-94DA-C3ED2CA9C3DF}"/>
                  </a:ext>
                </a:extLst>
              </p:cNvPr>
              <p:cNvSpPr>
                <a:spLocks noChangeArrowheads="1"/>
              </p:cNvSpPr>
              <p:nvPr/>
            </p:nvSpPr>
            <p:spPr bwMode="auto">
              <a:xfrm>
                <a:off x="1383" y="3748"/>
                <a:ext cx="272" cy="272"/>
              </a:xfrm>
              <a:prstGeom prst="ellipse">
                <a:avLst/>
              </a:prstGeom>
              <a:solidFill>
                <a:srgbClr val="FF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6002" name="Line 10">
                <a:extLst>
                  <a:ext uri="{FF2B5EF4-FFF2-40B4-BE49-F238E27FC236}">
                    <a16:creationId xmlns:a16="http://schemas.microsoft.com/office/drawing/2014/main" id="{B4A0DD28-6467-42FE-B969-E2DE0B463D0E}"/>
                  </a:ext>
                </a:extLst>
              </p:cNvPr>
              <p:cNvSpPr>
                <a:spLocks noChangeShapeType="1"/>
              </p:cNvSpPr>
              <p:nvPr/>
            </p:nvSpPr>
            <p:spPr bwMode="auto">
              <a:xfrm>
                <a:off x="1519" y="3612"/>
                <a:ext cx="0"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3" name="Line 11">
                <a:extLst>
                  <a:ext uri="{FF2B5EF4-FFF2-40B4-BE49-F238E27FC236}">
                    <a16:creationId xmlns:a16="http://schemas.microsoft.com/office/drawing/2014/main" id="{E2028477-21ED-4761-B173-A293C5BBF163}"/>
                  </a:ext>
                </a:extLst>
              </p:cNvPr>
              <p:cNvSpPr>
                <a:spLocks noChangeShapeType="1"/>
              </p:cNvSpPr>
              <p:nvPr/>
            </p:nvSpPr>
            <p:spPr bwMode="auto">
              <a:xfrm>
                <a:off x="1519" y="4020"/>
                <a:ext cx="0"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4" name="Line 12">
                <a:extLst>
                  <a:ext uri="{FF2B5EF4-FFF2-40B4-BE49-F238E27FC236}">
                    <a16:creationId xmlns:a16="http://schemas.microsoft.com/office/drawing/2014/main" id="{D8E6A9B7-D154-4B92-B87F-53811E4C0584}"/>
                  </a:ext>
                </a:extLst>
              </p:cNvPr>
              <p:cNvSpPr>
                <a:spLocks noChangeShapeType="1"/>
              </p:cNvSpPr>
              <p:nvPr/>
            </p:nvSpPr>
            <p:spPr bwMode="auto">
              <a:xfrm rot="-3043488">
                <a:off x="1677" y="3953"/>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5" name="Line 13">
                <a:extLst>
                  <a:ext uri="{FF2B5EF4-FFF2-40B4-BE49-F238E27FC236}">
                    <a16:creationId xmlns:a16="http://schemas.microsoft.com/office/drawing/2014/main" id="{087816DF-5F72-479A-8061-54A8F2F03832}"/>
                  </a:ext>
                </a:extLst>
              </p:cNvPr>
              <p:cNvSpPr>
                <a:spLocks noChangeShapeType="1"/>
              </p:cNvSpPr>
              <p:nvPr/>
            </p:nvSpPr>
            <p:spPr bwMode="auto">
              <a:xfrm rot="-3043488">
                <a:off x="1359" y="3681"/>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6" name="Line 14">
                <a:extLst>
                  <a:ext uri="{FF2B5EF4-FFF2-40B4-BE49-F238E27FC236}">
                    <a16:creationId xmlns:a16="http://schemas.microsoft.com/office/drawing/2014/main" id="{A311625C-542C-4B1E-AFAE-B18679F17265}"/>
                  </a:ext>
                </a:extLst>
              </p:cNvPr>
              <p:cNvSpPr>
                <a:spLocks noChangeShapeType="1"/>
              </p:cNvSpPr>
              <p:nvPr/>
            </p:nvSpPr>
            <p:spPr bwMode="auto">
              <a:xfrm rot="-7627526">
                <a:off x="1656" y="3684"/>
                <a:ext cx="24" cy="13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7" name="Line 15">
                <a:extLst>
                  <a:ext uri="{FF2B5EF4-FFF2-40B4-BE49-F238E27FC236}">
                    <a16:creationId xmlns:a16="http://schemas.microsoft.com/office/drawing/2014/main" id="{2BE057A8-B57F-4534-A1A0-CFAB2CB46A37}"/>
                  </a:ext>
                </a:extLst>
              </p:cNvPr>
              <p:cNvSpPr>
                <a:spLocks noChangeShapeType="1"/>
              </p:cNvSpPr>
              <p:nvPr/>
            </p:nvSpPr>
            <p:spPr bwMode="auto">
              <a:xfrm rot="-5400000">
                <a:off x="1722" y="3817"/>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8" name="Line 16">
                <a:extLst>
                  <a:ext uri="{FF2B5EF4-FFF2-40B4-BE49-F238E27FC236}">
                    <a16:creationId xmlns:a16="http://schemas.microsoft.com/office/drawing/2014/main" id="{6EA19AA8-E56D-49FF-BC23-0975B6E2379B}"/>
                  </a:ext>
                </a:extLst>
              </p:cNvPr>
              <p:cNvSpPr>
                <a:spLocks noChangeShapeType="1"/>
              </p:cNvSpPr>
              <p:nvPr/>
            </p:nvSpPr>
            <p:spPr bwMode="auto">
              <a:xfrm rot="-5400000">
                <a:off x="1314" y="3817"/>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9" name="Line 17">
                <a:extLst>
                  <a:ext uri="{FF2B5EF4-FFF2-40B4-BE49-F238E27FC236}">
                    <a16:creationId xmlns:a16="http://schemas.microsoft.com/office/drawing/2014/main" id="{2219F6EB-B97B-4031-AEF6-6F28CFD24535}"/>
                  </a:ext>
                </a:extLst>
              </p:cNvPr>
              <p:cNvSpPr>
                <a:spLocks noChangeShapeType="1"/>
              </p:cNvSpPr>
              <p:nvPr/>
            </p:nvSpPr>
            <p:spPr bwMode="auto">
              <a:xfrm rot="-7627526">
                <a:off x="1359" y="3953"/>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nvGrpSpPr>
            <p:cNvPr id="125961" name="Group 18">
              <a:extLst>
                <a:ext uri="{FF2B5EF4-FFF2-40B4-BE49-F238E27FC236}">
                  <a16:creationId xmlns:a16="http://schemas.microsoft.com/office/drawing/2014/main" id="{367C6F0D-AC51-4C59-BE50-C2CB3F1B4851}"/>
                </a:ext>
              </a:extLst>
            </p:cNvPr>
            <p:cNvGrpSpPr>
              <a:grpSpLocks/>
            </p:cNvGrpSpPr>
            <p:nvPr/>
          </p:nvGrpSpPr>
          <p:grpSpPr bwMode="auto">
            <a:xfrm>
              <a:off x="2925" y="2795"/>
              <a:ext cx="635" cy="192"/>
              <a:chOff x="2925" y="2795"/>
              <a:chExt cx="635" cy="192"/>
            </a:xfrm>
          </p:grpSpPr>
          <p:sp>
            <p:nvSpPr>
              <p:cNvPr id="125999" name="AutoShape 19">
                <a:extLst>
                  <a:ext uri="{FF2B5EF4-FFF2-40B4-BE49-F238E27FC236}">
                    <a16:creationId xmlns:a16="http://schemas.microsoft.com/office/drawing/2014/main" id="{80C24546-A042-45FE-8495-C81C5B42B110}"/>
                  </a:ext>
                </a:extLst>
              </p:cNvPr>
              <p:cNvSpPr>
                <a:spLocks noChangeArrowheads="1"/>
              </p:cNvSpPr>
              <p:nvPr/>
            </p:nvSpPr>
            <p:spPr bwMode="auto">
              <a:xfrm>
                <a:off x="2925" y="2795"/>
                <a:ext cx="590" cy="182"/>
              </a:xfrm>
              <a:prstGeom prst="roundRect">
                <a:avLst>
                  <a:gd name="adj" fmla="val 16667"/>
                </a:avLst>
              </a:prstGeom>
              <a:solidFill>
                <a:schemeClr val="accent1"/>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6000" name="Text Box 20">
                <a:extLst>
                  <a:ext uri="{FF2B5EF4-FFF2-40B4-BE49-F238E27FC236}">
                    <a16:creationId xmlns:a16="http://schemas.microsoft.com/office/drawing/2014/main" id="{8183FCF6-5CBC-4937-916E-C30F3A476D00}"/>
                  </a:ext>
                </a:extLst>
              </p:cNvPr>
              <p:cNvSpPr txBox="1">
                <a:spLocks noChangeArrowheads="1"/>
              </p:cNvSpPr>
              <p:nvPr/>
            </p:nvSpPr>
            <p:spPr bwMode="auto">
              <a:xfrm>
                <a:off x="2925" y="2795"/>
                <a:ext cx="635"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a:solidFill>
                      <a:srgbClr val="0000FF"/>
                    </a:solidFill>
                    <a:latin typeface="Garamond" panose="02020404030301010803" pitchFamily="18" charset="0"/>
                  </a:rPr>
                  <a:t>Rostlina C</a:t>
                </a:r>
              </a:p>
            </p:txBody>
          </p:sp>
        </p:grpSp>
        <p:grpSp>
          <p:nvGrpSpPr>
            <p:cNvPr id="125962" name="Group 21">
              <a:extLst>
                <a:ext uri="{FF2B5EF4-FFF2-40B4-BE49-F238E27FC236}">
                  <a16:creationId xmlns:a16="http://schemas.microsoft.com/office/drawing/2014/main" id="{48920617-9F2A-4E19-BA2F-A1207CD180A3}"/>
                </a:ext>
              </a:extLst>
            </p:cNvPr>
            <p:cNvGrpSpPr>
              <a:grpSpLocks/>
            </p:cNvGrpSpPr>
            <p:nvPr/>
          </p:nvGrpSpPr>
          <p:grpSpPr bwMode="auto">
            <a:xfrm>
              <a:off x="703" y="2795"/>
              <a:ext cx="635" cy="192"/>
              <a:chOff x="703" y="2795"/>
              <a:chExt cx="635" cy="192"/>
            </a:xfrm>
          </p:grpSpPr>
          <p:sp>
            <p:nvSpPr>
              <p:cNvPr id="125997" name="AutoShape 22">
                <a:extLst>
                  <a:ext uri="{FF2B5EF4-FFF2-40B4-BE49-F238E27FC236}">
                    <a16:creationId xmlns:a16="http://schemas.microsoft.com/office/drawing/2014/main" id="{021A2176-CE3D-42FC-9739-8BA77341085A}"/>
                  </a:ext>
                </a:extLst>
              </p:cNvPr>
              <p:cNvSpPr>
                <a:spLocks noChangeArrowheads="1"/>
              </p:cNvSpPr>
              <p:nvPr/>
            </p:nvSpPr>
            <p:spPr bwMode="auto">
              <a:xfrm>
                <a:off x="703" y="2795"/>
                <a:ext cx="635" cy="181"/>
              </a:xfrm>
              <a:prstGeom prst="roundRect">
                <a:avLst>
                  <a:gd name="adj" fmla="val 16667"/>
                </a:avLst>
              </a:prstGeom>
              <a:solidFill>
                <a:schemeClr val="accent1"/>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98" name="Text Box 23">
                <a:extLst>
                  <a:ext uri="{FF2B5EF4-FFF2-40B4-BE49-F238E27FC236}">
                    <a16:creationId xmlns:a16="http://schemas.microsoft.com/office/drawing/2014/main" id="{280C191F-FA7B-4D69-93BC-0729D4C532B5}"/>
                  </a:ext>
                </a:extLst>
              </p:cNvPr>
              <p:cNvSpPr txBox="1">
                <a:spLocks noChangeArrowheads="1"/>
              </p:cNvSpPr>
              <p:nvPr/>
            </p:nvSpPr>
            <p:spPr bwMode="auto">
              <a:xfrm>
                <a:off x="703" y="2795"/>
                <a:ext cx="635"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0000FF"/>
                    </a:solidFill>
                    <a:latin typeface="Garamond" panose="02020404030301010803" pitchFamily="18" charset="0"/>
                  </a:rPr>
                  <a:t>Rostlina A</a:t>
                </a:r>
              </a:p>
            </p:txBody>
          </p:sp>
        </p:grpSp>
        <p:grpSp>
          <p:nvGrpSpPr>
            <p:cNvPr id="125963" name="Group 24">
              <a:extLst>
                <a:ext uri="{FF2B5EF4-FFF2-40B4-BE49-F238E27FC236}">
                  <a16:creationId xmlns:a16="http://schemas.microsoft.com/office/drawing/2014/main" id="{45F3000E-68F6-4D44-B451-43A6FB34B27B}"/>
                </a:ext>
              </a:extLst>
            </p:cNvPr>
            <p:cNvGrpSpPr>
              <a:grpSpLocks/>
            </p:cNvGrpSpPr>
            <p:nvPr/>
          </p:nvGrpSpPr>
          <p:grpSpPr bwMode="auto">
            <a:xfrm>
              <a:off x="1655" y="2795"/>
              <a:ext cx="635" cy="192"/>
              <a:chOff x="1655" y="2795"/>
              <a:chExt cx="635" cy="192"/>
            </a:xfrm>
          </p:grpSpPr>
          <p:sp>
            <p:nvSpPr>
              <p:cNvPr id="125995" name="AutoShape 25">
                <a:extLst>
                  <a:ext uri="{FF2B5EF4-FFF2-40B4-BE49-F238E27FC236}">
                    <a16:creationId xmlns:a16="http://schemas.microsoft.com/office/drawing/2014/main" id="{6EB0CD60-255B-462F-A21D-02936C0E8F9E}"/>
                  </a:ext>
                </a:extLst>
              </p:cNvPr>
              <p:cNvSpPr>
                <a:spLocks noChangeArrowheads="1"/>
              </p:cNvSpPr>
              <p:nvPr/>
            </p:nvSpPr>
            <p:spPr bwMode="auto">
              <a:xfrm>
                <a:off x="1655" y="2795"/>
                <a:ext cx="635" cy="182"/>
              </a:xfrm>
              <a:prstGeom prst="roundRect">
                <a:avLst>
                  <a:gd name="adj" fmla="val 16667"/>
                </a:avLst>
              </a:prstGeom>
              <a:solidFill>
                <a:schemeClr val="accent1"/>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96" name="Text Box 26">
                <a:extLst>
                  <a:ext uri="{FF2B5EF4-FFF2-40B4-BE49-F238E27FC236}">
                    <a16:creationId xmlns:a16="http://schemas.microsoft.com/office/drawing/2014/main" id="{204433A7-2488-464C-A623-6CD8B34FC62A}"/>
                  </a:ext>
                </a:extLst>
              </p:cNvPr>
              <p:cNvSpPr txBox="1">
                <a:spLocks noChangeArrowheads="1"/>
              </p:cNvSpPr>
              <p:nvPr/>
            </p:nvSpPr>
            <p:spPr bwMode="auto">
              <a:xfrm>
                <a:off x="1655" y="2795"/>
                <a:ext cx="635"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0000FF"/>
                    </a:solidFill>
                    <a:latin typeface="Garamond" panose="02020404030301010803" pitchFamily="18" charset="0"/>
                  </a:rPr>
                  <a:t>Rostlina B</a:t>
                </a:r>
              </a:p>
            </p:txBody>
          </p:sp>
        </p:grpSp>
        <p:sp>
          <p:nvSpPr>
            <p:cNvPr id="125964" name="AutoShape 27">
              <a:extLst>
                <a:ext uri="{FF2B5EF4-FFF2-40B4-BE49-F238E27FC236}">
                  <a16:creationId xmlns:a16="http://schemas.microsoft.com/office/drawing/2014/main" id="{00980C7E-323F-49C7-B342-1C8D659EEBEF}"/>
                </a:ext>
              </a:extLst>
            </p:cNvPr>
            <p:cNvSpPr>
              <a:spLocks noChangeArrowheads="1"/>
            </p:cNvSpPr>
            <p:nvPr/>
          </p:nvSpPr>
          <p:spPr bwMode="auto">
            <a:xfrm>
              <a:off x="884"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5" name="AutoShape 28">
              <a:extLst>
                <a:ext uri="{FF2B5EF4-FFF2-40B4-BE49-F238E27FC236}">
                  <a16:creationId xmlns:a16="http://schemas.microsoft.com/office/drawing/2014/main" id="{F3491790-4F31-4725-85DE-107E9442A8C7}"/>
                </a:ext>
              </a:extLst>
            </p:cNvPr>
            <p:cNvSpPr>
              <a:spLocks noChangeArrowheads="1"/>
            </p:cNvSpPr>
            <p:nvPr/>
          </p:nvSpPr>
          <p:spPr bwMode="auto">
            <a:xfrm>
              <a:off x="1746"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6" name="AutoShape 29">
              <a:extLst>
                <a:ext uri="{FF2B5EF4-FFF2-40B4-BE49-F238E27FC236}">
                  <a16:creationId xmlns:a16="http://schemas.microsoft.com/office/drawing/2014/main" id="{B0792D41-3196-41C9-8E28-6857BBBF898C}"/>
                </a:ext>
              </a:extLst>
            </p:cNvPr>
            <p:cNvSpPr>
              <a:spLocks noChangeArrowheads="1"/>
            </p:cNvSpPr>
            <p:nvPr/>
          </p:nvSpPr>
          <p:spPr bwMode="auto">
            <a:xfrm>
              <a:off x="2699"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7" name="AutoShape 30">
              <a:extLst>
                <a:ext uri="{FF2B5EF4-FFF2-40B4-BE49-F238E27FC236}">
                  <a16:creationId xmlns:a16="http://schemas.microsoft.com/office/drawing/2014/main" id="{4A1911FB-5A08-4C6E-B2AF-2EA7974DF029}"/>
                </a:ext>
              </a:extLst>
            </p:cNvPr>
            <p:cNvSpPr>
              <a:spLocks noChangeArrowheads="1"/>
            </p:cNvSpPr>
            <p:nvPr/>
          </p:nvSpPr>
          <p:spPr bwMode="auto">
            <a:xfrm>
              <a:off x="3424"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8" name="AutoShape 31">
              <a:extLst>
                <a:ext uri="{FF2B5EF4-FFF2-40B4-BE49-F238E27FC236}">
                  <a16:creationId xmlns:a16="http://schemas.microsoft.com/office/drawing/2014/main" id="{890B245B-4A21-4288-8ED0-A35E29E30EDD}"/>
                </a:ext>
              </a:extLst>
            </p:cNvPr>
            <p:cNvSpPr>
              <a:spLocks noChangeArrowheads="1"/>
            </p:cNvSpPr>
            <p:nvPr/>
          </p:nvSpPr>
          <p:spPr bwMode="auto">
            <a:xfrm>
              <a:off x="1247" y="1389"/>
              <a:ext cx="227" cy="227"/>
            </a:xfrm>
            <a:prstGeom prst="octagon">
              <a:avLst>
                <a:gd name="adj" fmla="val 29287"/>
              </a:avLst>
            </a:prstGeom>
            <a:solidFill>
              <a:schemeClr val="hlink"/>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9" name="AutoShape 32">
              <a:extLst>
                <a:ext uri="{FF2B5EF4-FFF2-40B4-BE49-F238E27FC236}">
                  <a16:creationId xmlns:a16="http://schemas.microsoft.com/office/drawing/2014/main" id="{AE9FA11E-BBBF-4ECE-8D35-BE5A48E46BE4}"/>
                </a:ext>
              </a:extLst>
            </p:cNvPr>
            <p:cNvSpPr>
              <a:spLocks noChangeArrowheads="1"/>
            </p:cNvSpPr>
            <p:nvPr/>
          </p:nvSpPr>
          <p:spPr bwMode="auto">
            <a:xfrm>
              <a:off x="2018" y="1389"/>
              <a:ext cx="227" cy="227"/>
            </a:xfrm>
            <a:prstGeom prst="octagon">
              <a:avLst>
                <a:gd name="adj" fmla="val 29287"/>
              </a:avLst>
            </a:prstGeom>
            <a:solidFill>
              <a:schemeClr val="hlink"/>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70" name="AutoShape 33">
              <a:extLst>
                <a:ext uri="{FF2B5EF4-FFF2-40B4-BE49-F238E27FC236}">
                  <a16:creationId xmlns:a16="http://schemas.microsoft.com/office/drawing/2014/main" id="{463E52A3-8607-4325-B643-1B5D2150181E}"/>
                </a:ext>
              </a:extLst>
            </p:cNvPr>
            <p:cNvSpPr>
              <a:spLocks noChangeArrowheads="1"/>
            </p:cNvSpPr>
            <p:nvPr/>
          </p:nvSpPr>
          <p:spPr bwMode="auto">
            <a:xfrm>
              <a:off x="3061" y="1389"/>
              <a:ext cx="227" cy="227"/>
            </a:xfrm>
            <a:prstGeom prst="octagon">
              <a:avLst>
                <a:gd name="adj" fmla="val 29287"/>
              </a:avLst>
            </a:prstGeom>
            <a:solidFill>
              <a:schemeClr val="hlink"/>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71" name="AutoShape 34">
              <a:extLst>
                <a:ext uri="{FF2B5EF4-FFF2-40B4-BE49-F238E27FC236}">
                  <a16:creationId xmlns:a16="http://schemas.microsoft.com/office/drawing/2014/main" id="{9734220A-CCE1-41D0-8FE8-BD94CA0512E8}"/>
                </a:ext>
              </a:extLst>
            </p:cNvPr>
            <p:cNvSpPr>
              <a:spLocks noChangeArrowheads="1"/>
            </p:cNvSpPr>
            <p:nvPr/>
          </p:nvSpPr>
          <p:spPr bwMode="auto">
            <a:xfrm>
              <a:off x="2245" y="754"/>
              <a:ext cx="272" cy="227"/>
            </a:xfrm>
            <a:prstGeom prst="pentagon">
              <a:avLst/>
            </a:prstGeom>
            <a:solidFill>
              <a:srgbClr val="00FFFF"/>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72" name="Line 35">
              <a:extLst>
                <a:ext uri="{FF2B5EF4-FFF2-40B4-BE49-F238E27FC236}">
                  <a16:creationId xmlns:a16="http://schemas.microsoft.com/office/drawing/2014/main" id="{90E1B503-22A8-46EC-AC67-A121226AE32C}"/>
                </a:ext>
              </a:extLst>
            </p:cNvPr>
            <p:cNvSpPr>
              <a:spLocks noChangeShapeType="1"/>
            </p:cNvSpPr>
            <p:nvPr/>
          </p:nvSpPr>
          <p:spPr bwMode="auto">
            <a:xfrm flipH="1" flipV="1">
              <a:off x="1020" y="3022"/>
              <a:ext cx="771" cy="499"/>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3" name="Line 36">
              <a:extLst>
                <a:ext uri="{FF2B5EF4-FFF2-40B4-BE49-F238E27FC236}">
                  <a16:creationId xmlns:a16="http://schemas.microsoft.com/office/drawing/2014/main" id="{2DA9B82B-2749-4267-BAF3-2A138A685235}"/>
                </a:ext>
              </a:extLst>
            </p:cNvPr>
            <p:cNvSpPr>
              <a:spLocks noChangeShapeType="1"/>
            </p:cNvSpPr>
            <p:nvPr/>
          </p:nvSpPr>
          <p:spPr bwMode="auto">
            <a:xfrm rot="2433989" flipH="1" flipV="1">
              <a:off x="1851" y="3072"/>
              <a:ext cx="318" cy="27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4" name="Line 37">
              <a:extLst>
                <a:ext uri="{FF2B5EF4-FFF2-40B4-BE49-F238E27FC236}">
                  <a16:creationId xmlns:a16="http://schemas.microsoft.com/office/drawing/2014/main" id="{7022202C-5C06-4189-A3C0-61779CCD3EF7}"/>
                </a:ext>
              </a:extLst>
            </p:cNvPr>
            <p:cNvSpPr>
              <a:spLocks noChangeShapeType="1"/>
            </p:cNvSpPr>
            <p:nvPr/>
          </p:nvSpPr>
          <p:spPr bwMode="auto">
            <a:xfrm rot="6918942" flipH="1" flipV="1">
              <a:off x="2315" y="3043"/>
              <a:ext cx="827" cy="49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5" name="Line 38">
              <a:extLst>
                <a:ext uri="{FF2B5EF4-FFF2-40B4-BE49-F238E27FC236}">
                  <a16:creationId xmlns:a16="http://schemas.microsoft.com/office/drawing/2014/main" id="{622A149B-6413-4257-8223-5C5D9BA397DA}"/>
                </a:ext>
              </a:extLst>
            </p:cNvPr>
            <p:cNvSpPr>
              <a:spLocks noChangeShapeType="1"/>
            </p:cNvSpPr>
            <p:nvPr/>
          </p:nvSpPr>
          <p:spPr bwMode="auto">
            <a:xfrm rot="1065995" flipH="1" flipV="1">
              <a:off x="2800" y="2297"/>
              <a:ext cx="400" cy="405"/>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6" name="Line 39">
              <a:extLst>
                <a:ext uri="{FF2B5EF4-FFF2-40B4-BE49-F238E27FC236}">
                  <a16:creationId xmlns:a16="http://schemas.microsoft.com/office/drawing/2014/main" id="{C82D823A-187E-4ACF-B213-DE492B3DD1A6}"/>
                </a:ext>
              </a:extLst>
            </p:cNvPr>
            <p:cNvSpPr>
              <a:spLocks noChangeShapeType="1"/>
            </p:cNvSpPr>
            <p:nvPr/>
          </p:nvSpPr>
          <p:spPr bwMode="auto">
            <a:xfrm rot="4731219" flipH="1" flipV="1">
              <a:off x="3197" y="2391"/>
              <a:ext cx="413" cy="31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7" name="Line 40">
              <a:extLst>
                <a:ext uri="{FF2B5EF4-FFF2-40B4-BE49-F238E27FC236}">
                  <a16:creationId xmlns:a16="http://schemas.microsoft.com/office/drawing/2014/main" id="{502DB079-61B8-4804-A311-DA3FF0ED9866}"/>
                </a:ext>
              </a:extLst>
            </p:cNvPr>
            <p:cNvSpPr>
              <a:spLocks noChangeShapeType="1"/>
            </p:cNvSpPr>
            <p:nvPr/>
          </p:nvSpPr>
          <p:spPr bwMode="auto">
            <a:xfrm flipH="1" flipV="1">
              <a:off x="1020" y="2296"/>
              <a:ext cx="726" cy="454"/>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8" name="Line 41">
              <a:extLst>
                <a:ext uri="{FF2B5EF4-FFF2-40B4-BE49-F238E27FC236}">
                  <a16:creationId xmlns:a16="http://schemas.microsoft.com/office/drawing/2014/main" id="{7FF91A4F-A8EC-40DD-B1D5-3DE4B2608C2A}"/>
                </a:ext>
              </a:extLst>
            </p:cNvPr>
            <p:cNvSpPr>
              <a:spLocks noChangeShapeType="1"/>
            </p:cNvSpPr>
            <p:nvPr/>
          </p:nvSpPr>
          <p:spPr bwMode="auto">
            <a:xfrm rot="2293535" flipH="1" flipV="1">
              <a:off x="1741" y="2354"/>
              <a:ext cx="315" cy="34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9" name="Line 42">
              <a:extLst>
                <a:ext uri="{FF2B5EF4-FFF2-40B4-BE49-F238E27FC236}">
                  <a16:creationId xmlns:a16="http://schemas.microsoft.com/office/drawing/2014/main" id="{F69C9791-5244-4D76-A448-FA48AEE202B0}"/>
                </a:ext>
              </a:extLst>
            </p:cNvPr>
            <p:cNvSpPr>
              <a:spLocks noChangeShapeType="1"/>
            </p:cNvSpPr>
            <p:nvPr/>
          </p:nvSpPr>
          <p:spPr bwMode="auto">
            <a:xfrm rot="6918942" flipH="1" flipV="1">
              <a:off x="2018" y="2251"/>
              <a:ext cx="782" cy="49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0" name="Line 43">
              <a:extLst>
                <a:ext uri="{FF2B5EF4-FFF2-40B4-BE49-F238E27FC236}">
                  <a16:creationId xmlns:a16="http://schemas.microsoft.com/office/drawing/2014/main" id="{C54B0FBC-7ED9-47F4-AF1D-8B630A6B6605}"/>
                </a:ext>
              </a:extLst>
            </p:cNvPr>
            <p:cNvSpPr>
              <a:spLocks noChangeShapeType="1"/>
            </p:cNvSpPr>
            <p:nvPr/>
          </p:nvSpPr>
          <p:spPr bwMode="auto">
            <a:xfrm rot="7714687" flipH="1" flipV="1">
              <a:off x="2240" y="2173"/>
              <a:ext cx="1145" cy="68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1" name="Line 44">
              <a:extLst>
                <a:ext uri="{FF2B5EF4-FFF2-40B4-BE49-F238E27FC236}">
                  <a16:creationId xmlns:a16="http://schemas.microsoft.com/office/drawing/2014/main" id="{1987F614-3E3F-43EF-B2AB-89C7F85005FA}"/>
                </a:ext>
              </a:extLst>
            </p:cNvPr>
            <p:cNvSpPr>
              <a:spLocks noChangeShapeType="1"/>
            </p:cNvSpPr>
            <p:nvPr/>
          </p:nvSpPr>
          <p:spPr bwMode="auto">
            <a:xfrm rot="2433989" flipH="1" flipV="1">
              <a:off x="810" y="2320"/>
              <a:ext cx="303" cy="368"/>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2" name="Line 45">
              <a:extLst>
                <a:ext uri="{FF2B5EF4-FFF2-40B4-BE49-F238E27FC236}">
                  <a16:creationId xmlns:a16="http://schemas.microsoft.com/office/drawing/2014/main" id="{F276CE59-036B-49DB-B598-AB1D3C2EED64}"/>
                </a:ext>
              </a:extLst>
            </p:cNvPr>
            <p:cNvSpPr>
              <a:spLocks noChangeShapeType="1"/>
            </p:cNvSpPr>
            <p:nvPr/>
          </p:nvSpPr>
          <p:spPr bwMode="auto">
            <a:xfrm rot="6918942" flipH="1" flipV="1">
              <a:off x="823" y="1976"/>
              <a:ext cx="1463" cy="408"/>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3" name="Line 46">
              <a:extLst>
                <a:ext uri="{FF2B5EF4-FFF2-40B4-BE49-F238E27FC236}">
                  <a16:creationId xmlns:a16="http://schemas.microsoft.com/office/drawing/2014/main" id="{79467882-B2AD-4A81-9BB2-B6BF1798D666}"/>
                </a:ext>
              </a:extLst>
            </p:cNvPr>
            <p:cNvSpPr>
              <a:spLocks noChangeShapeType="1"/>
            </p:cNvSpPr>
            <p:nvPr/>
          </p:nvSpPr>
          <p:spPr bwMode="auto">
            <a:xfrm rot="7714687" flipH="1" flipV="1">
              <a:off x="1271" y="2060"/>
              <a:ext cx="1333" cy="849"/>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4" name="Line 47">
              <a:extLst>
                <a:ext uri="{FF2B5EF4-FFF2-40B4-BE49-F238E27FC236}">
                  <a16:creationId xmlns:a16="http://schemas.microsoft.com/office/drawing/2014/main" id="{2994245C-2A35-4591-8F12-1662D08D530C}"/>
                </a:ext>
              </a:extLst>
            </p:cNvPr>
            <p:cNvSpPr>
              <a:spLocks noChangeShapeType="1"/>
            </p:cNvSpPr>
            <p:nvPr/>
          </p:nvSpPr>
          <p:spPr bwMode="auto">
            <a:xfrm rot="2433989" flipH="1" flipV="1">
              <a:off x="2216" y="980"/>
              <a:ext cx="91" cy="408"/>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5" name="Line 48">
              <a:extLst>
                <a:ext uri="{FF2B5EF4-FFF2-40B4-BE49-F238E27FC236}">
                  <a16:creationId xmlns:a16="http://schemas.microsoft.com/office/drawing/2014/main" id="{AD3C97ED-6987-4F94-81B0-C833792BD929}"/>
                </a:ext>
              </a:extLst>
            </p:cNvPr>
            <p:cNvSpPr>
              <a:spLocks noChangeShapeType="1"/>
            </p:cNvSpPr>
            <p:nvPr/>
          </p:nvSpPr>
          <p:spPr bwMode="auto">
            <a:xfrm rot="2433989" flipH="1" flipV="1">
              <a:off x="1083" y="1569"/>
              <a:ext cx="76" cy="504"/>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6" name="Line 49">
              <a:extLst>
                <a:ext uri="{FF2B5EF4-FFF2-40B4-BE49-F238E27FC236}">
                  <a16:creationId xmlns:a16="http://schemas.microsoft.com/office/drawing/2014/main" id="{F8AA4B62-3280-479C-BCCA-743FD0FAB29E}"/>
                </a:ext>
              </a:extLst>
            </p:cNvPr>
            <p:cNvSpPr>
              <a:spLocks noChangeShapeType="1"/>
            </p:cNvSpPr>
            <p:nvPr/>
          </p:nvSpPr>
          <p:spPr bwMode="auto">
            <a:xfrm rot="2433989" flipV="1">
              <a:off x="1715" y="733"/>
              <a:ext cx="286" cy="867"/>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7" name="Line 50">
              <a:extLst>
                <a:ext uri="{FF2B5EF4-FFF2-40B4-BE49-F238E27FC236}">
                  <a16:creationId xmlns:a16="http://schemas.microsoft.com/office/drawing/2014/main" id="{BA0FA778-C076-4305-9F05-C0A606065A16}"/>
                </a:ext>
              </a:extLst>
            </p:cNvPr>
            <p:cNvSpPr>
              <a:spLocks noChangeShapeType="1"/>
            </p:cNvSpPr>
            <p:nvPr/>
          </p:nvSpPr>
          <p:spPr bwMode="auto">
            <a:xfrm rot="2293535" flipH="1" flipV="1">
              <a:off x="1350" y="1707"/>
              <a:ext cx="617" cy="155"/>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8" name="Line 51">
              <a:extLst>
                <a:ext uri="{FF2B5EF4-FFF2-40B4-BE49-F238E27FC236}">
                  <a16:creationId xmlns:a16="http://schemas.microsoft.com/office/drawing/2014/main" id="{A18CC87C-6F93-4B28-8672-3C3838B92EE1}"/>
                </a:ext>
              </a:extLst>
            </p:cNvPr>
            <p:cNvSpPr>
              <a:spLocks noChangeShapeType="1"/>
            </p:cNvSpPr>
            <p:nvPr/>
          </p:nvSpPr>
          <p:spPr bwMode="auto">
            <a:xfrm rot="2293535" flipH="1" flipV="1">
              <a:off x="1747" y="2333"/>
              <a:ext cx="315" cy="34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9" name="Line 52">
              <a:extLst>
                <a:ext uri="{FF2B5EF4-FFF2-40B4-BE49-F238E27FC236}">
                  <a16:creationId xmlns:a16="http://schemas.microsoft.com/office/drawing/2014/main" id="{918BFC8F-0A5C-4F3F-8529-B4081A65EAFC}"/>
                </a:ext>
              </a:extLst>
            </p:cNvPr>
            <p:cNvSpPr>
              <a:spLocks noChangeShapeType="1"/>
            </p:cNvSpPr>
            <p:nvPr/>
          </p:nvSpPr>
          <p:spPr bwMode="auto">
            <a:xfrm rot="2293535" flipH="1" flipV="1">
              <a:off x="1998" y="1619"/>
              <a:ext cx="60" cy="426"/>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0" name="Line 53">
              <a:extLst>
                <a:ext uri="{FF2B5EF4-FFF2-40B4-BE49-F238E27FC236}">
                  <a16:creationId xmlns:a16="http://schemas.microsoft.com/office/drawing/2014/main" id="{BF29E1E1-DF88-46A2-9779-BEEF15A88427}"/>
                </a:ext>
              </a:extLst>
            </p:cNvPr>
            <p:cNvSpPr>
              <a:spLocks noChangeShapeType="1"/>
            </p:cNvSpPr>
            <p:nvPr/>
          </p:nvSpPr>
          <p:spPr bwMode="auto">
            <a:xfrm rot="1065995" flipH="1" flipV="1">
              <a:off x="2185" y="1661"/>
              <a:ext cx="672" cy="269"/>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1" name="Line 54">
              <a:extLst>
                <a:ext uri="{FF2B5EF4-FFF2-40B4-BE49-F238E27FC236}">
                  <a16:creationId xmlns:a16="http://schemas.microsoft.com/office/drawing/2014/main" id="{C17B2072-0ECA-4D23-82B9-441D55B98558}"/>
                </a:ext>
              </a:extLst>
            </p:cNvPr>
            <p:cNvSpPr>
              <a:spLocks noChangeShapeType="1"/>
            </p:cNvSpPr>
            <p:nvPr/>
          </p:nvSpPr>
          <p:spPr bwMode="auto">
            <a:xfrm rot="1065995" flipH="1" flipV="1">
              <a:off x="3236" y="1616"/>
              <a:ext cx="400" cy="36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2" name="Line 55">
              <a:extLst>
                <a:ext uri="{FF2B5EF4-FFF2-40B4-BE49-F238E27FC236}">
                  <a16:creationId xmlns:a16="http://schemas.microsoft.com/office/drawing/2014/main" id="{D076AF97-9F33-4980-8A53-89D02A514040}"/>
                </a:ext>
              </a:extLst>
            </p:cNvPr>
            <p:cNvSpPr>
              <a:spLocks noChangeShapeType="1"/>
            </p:cNvSpPr>
            <p:nvPr/>
          </p:nvSpPr>
          <p:spPr bwMode="auto">
            <a:xfrm rot="4731219" flipH="1" flipV="1">
              <a:off x="2784" y="1667"/>
              <a:ext cx="413" cy="31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3" name="Line 56">
              <a:extLst>
                <a:ext uri="{FF2B5EF4-FFF2-40B4-BE49-F238E27FC236}">
                  <a16:creationId xmlns:a16="http://schemas.microsoft.com/office/drawing/2014/main" id="{EC8C7080-80D9-4FF5-9837-3B68AE8497CA}"/>
                </a:ext>
              </a:extLst>
            </p:cNvPr>
            <p:cNvSpPr>
              <a:spLocks noChangeShapeType="1"/>
            </p:cNvSpPr>
            <p:nvPr/>
          </p:nvSpPr>
          <p:spPr bwMode="auto">
            <a:xfrm rot="1065995" flipH="1" flipV="1">
              <a:off x="2313" y="1085"/>
              <a:ext cx="672" cy="813"/>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4" name="Line 57">
              <a:extLst>
                <a:ext uri="{FF2B5EF4-FFF2-40B4-BE49-F238E27FC236}">
                  <a16:creationId xmlns:a16="http://schemas.microsoft.com/office/drawing/2014/main" id="{19EC8035-B23D-49BC-A483-C9DC643B20F1}"/>
                </a:ext>
              </a:extLst>
            </p:cNvPr>
            <p:cNvSpPr>
              <a:spLocks noChangeShapeType="1"/>
            </p:cNvSpPr>
            <p:nvPr/>
          </p:nvSpPr>
          <p:spPr bwMode="auto">
            <a:xfrm rot="1065995" flipH="1" flipV="1">
              <a:off x="2439" y="971"/>
              <a:ext cx="674" cy="321"/>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grpSp>
      <p:sp>
        <p:nvSpPr>
          <p:cNvPr id="60" name="Nadpis 1">
            <a:extLst>
              <a:ext uri="{FF2B5EF4-FFF2-40B4-BE49-F238E27FC236}">
                <a16:creationId xmlns:a16="http://schemas.microsoft.com/office/drawing/2014/main" id="{FCDE0AF3-BE57-4110-9C08-5E609381CCCD}"/>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Potravní síť</a:t>
            </a:r>
          </a:p>
        </p:txBody>
      </p:sp>
    </p:spTree>
    <p:extLst>
      <p:ext uri="{BB962C8B-B14F-4D97-AF65-F5344CB8AC3E}">
        <p14:creationId xmlns:p14="http://schemas.microsoft.com/office/powerpoint/2010/main" val="205608107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a16="http://schemas.microsoft.com/office/drawing/2014/main" id="{45C7C10D-4BAB-4A93-90C8-8046178BC743}"/>
              </a:ext>
            </a:extLst>
          </p:cNvPr>
          <p:cNvSpPr txBox="1">
            <a:spLocks noChangeArrowheads="1"/>
          </p:cNvSpPr>
          <p:nvPr/>
        </p:nvSpPr>
        <p:spPr bwMode="auto">
          <a:xfrm>
            <a:off x="1692275" y="981075"/>
            <a:ext cx="8796338" cy="1016000"/>
          </a:xfrm>
          <a:prstGeom prst="rect">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625475" indent="-534988" eaLnBrk="1" hangingPunct="1">
              <a:spcBef>
                <a:spcPct val="50000"/>
              </a:spcBef>
              <a:defRPr/>
            </a:pPr>
            <a:r>
              <a:rPr lang="cs-CZ" sz="2000" b="1" i="0" dirty="0">
                <a:solidFill>
                  <a:srgbClr val="0000FF"/>
                </a:solidFill>
                <a:cs typeface="Times New Roman" pitchFamily="18" charset="0"/>
              </a:rPr>
              <a:t>Potravní závislosti, tj. postupný pokles celkové biomasy, energie </a:t>
            </a:r>
            <a:r>
              <a:rPr lang="cs-CZ" sz="2000" b="1" i="0" dirty="0">
                <a:solidFill>
                  <a:srgbClr val="0000FF"/>
                </a:solidFill>
              </a:rPr>
              <a:t>č</a:t>
            </a:r>
            <a:r>
              <a:rPr lang="cs-CZ" sz="2000" b="1" i="0" dirty="0">
                <a:solidFill>
                  <a:srgbClr val="0000FF"/>
                </a:solidFill>
                <a:cs typeface="Times New Roman" pitchFamily="18" charset="0"/>
              </a:rPr>
              <a:t>i po</a:t>
            </a:r>
            <a:r>
              <a:rPr lang="cs-CZ" sz="2000" b="1" i="0" dirty="0">
                <a:solidFill>
                  <a:srgbClr val="0000FF"/>
                </a:solidFill>
              </a:rPr>
              <a:t>č</a:t>
            </a:r>
            <a:r>
              <a:rPr lang="cs-CZ" sz="2000" b="1" i="0" dirty="0">
                <a:solidFill>
                  <a:srgbClr val="0000FF"/>
                </a:solidFill>
                <a:cs typeface="Times New Roman" pitchFamily="18" charset="0"/>
              </a:rPr>
              <a:t>tu jedinc</a:t>
            </a:r>
            <a:r>
              <a:rPr lang="cs-CZ" sz="2000" b="1" i="0" dirty="0">
                <a:solidFill>
                  <a:srgbClr val="0000FF"/>
                </a:solidFill>
              </a:rPr>
              <a:t>ů</a:t>
            </a:r>
            <a:r>
              <a:rPr lang="cs-CZ" sz="2000" b="1" i="0" dirty="0">
                <a:solidFill>
                  <a:srgbClr val="0000FF"/>
                </a:solidFill>
                <a:cs typeface="Times New Roman" pitchFamily="18" charset="0"/>
              </a:rPr>
              <a:t> v jednotlivých trofických úrovních lze graficky znázornit pomocí ekologických pyramid.</a:t>
            </a:r>
          </a:p>
        </p:txBody>
      </p:sp>
      <p:sp>
        <p:nvSpPr>
          <p:cNvPr id="15364" name="Text Box 4">
            <a:extLst>
              <a:ext uri="{FF2B5EF4-FFF2-40B4-BE49-F238E27FC236}">
                <a16:creationId xmlns:a16="http://schemas.microsoft.com/office/drawing/2014/main" id="{45B98BD4-EF69-42AB-804C-ACA66296B848}"/>
              </a:ext>
            </a:extLst>
          </p:cNvPr>
          <p:cNvSpPr txBox="1">
            <a:spLocks noChangeArrowheads="1"/>
          </p:cNvSpPr>
          <p:nvPr/>
        </p:nvSpPr>
        <p:spPr bwMode="auto">
          <a:xfrm>
            <a:off x="1692276" y="2133600"/>
            <a:ext cx="5495925"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6575" eaLnBrk="1" hangingPunct="1">
              <a:spcBef>
                <a:spcPct val="50000"/>
              </a:spcBef>
              <a:defRPr/>
            </a:pPr>
            <a:r>
              <a:rPr lang="cs-CZ" sz="2000" b="1" i="0" u="sng" dirty="0">
                <a:solidFill>
                  <a:srgbClr val="FF0000"/>
                </a:solidFill>
                <a:cs typeface="Times New Roman" pitchFamily="18" charset="0"/>
              </a:rPr>
              <a:t>Pyramida energie</a:t>
            </a:r>
            <a:r>
              <a:rPr lang="cs-CZ" sz="2000" b="1" i="0" dirty="0">
                <a:solidFill>
                  <a:srgbClr val="FF0000"/>
                </a:solidFill>
                <a:cs typeface="Times New Roman" pitchFamily="18" charset="0"/>
              </a:rPr>
              <a:t> </a:t>
            </a:r>
            <a:r>
              <a:rPr lang="cs-CZ" sz="2000" b="1" i="0" dirty="0">
                <a:solidFill>
                  <a:srgbClr val="0000FF"/>
                </a:solidFill>
                <a:cs typeface="Times New Roman" pitchFamily="18" charset="0"/>
              </a:rPr>
              <a:t>– p</a:t>
            </a:r>
            <a:r>
              <a:rPr lang="cs-CZ" sz="2000" b="1" i="0" dirty="0">
                <a:solidFill>
                  <a:srgbClr val="0000FF"/>
                </a:solidFill>
              </a:rPr>
              <a:t>ř</a:t>
            </a:r>
            <a:r>
              <a:rPr lang="cs-CZ" sz="2000" b="1" i="0" dirty="0">
                <a:solidFill>
                  <a:srgbClr val="0000FF"/>
                </a:solidFill>
                <a:cs typeface="Times New Roman" pitchFamily="18" charset="0"/>
              </a:rPr>
              <a:t>edstavuje nejobjektivn</a:t>
            </a:r>
            <a:r>
              <a:rPr lang="cs-CZ" sz="2000" b="1" i="0" dirty="0">
                <a:solidFill>
                  <a:srgbClr val="0000FF"/>
                </a:solidFill>
              </a:rPr>
              <a:t>ě</a:t>
            </a:r>
            <a:r>
              <a:rPr lang="cs-CZ" sz="2000" b="1" i="0" dirty="0">
                <a:solidFill>
                  <a:srgbClr val="0000FF"/>
                </a:solidFill>
                <a:cs typeface="Times New Roman" pitchFamily="18" charset="0"/>
              </a:rPr>
              <a:t>jší zp</a:t>
            </a:r>
            <a:r>
              <a:rPr lang="cs-CZ" sz="2000" b="1" i="0" dirty="0">
                <a:solidFill>
                  <a:srgbClr val="0000FF"/>
                </a:solidFill>
              </a:rPr>
              <a:t>ů</a:t>
            </a:r>
            <a:r>
              <a:rPr lang="cs-CZ" sz="2000" b="1" i="0" dirty="0">
                <a:solidFill>
                  <a:srgbClr val="0000FF"/>
                </a:solidFill>
                <a:cs typeface="Times New Roman" pitchFamily="18" charset="0"/>
              </a:rPr>
              <a:t>sob vyjád</a:t>
            </a:r>
            <a:r>
              <a:rPr lang="cs-CZ" sz="2000" b="1" i="0" dirty="0">
                <a:solidFill>
                  <a:srgbClr val="0000FF"/>
                </a:solidFill>
              </a:rPr>
              <a:t>ř</a:t>
            </a:r>
            <a:r>
              <a:rPr lang="cs-CZ" sz="2000" b="1" i="0" dirty="0">
                <a:solidFill>
                  <a:srgbClr val="0000FF"/>
                </a:solidFill>
                <a:cs typeface="Times New Roman" pitchFamily="18" charset="0"/>
              </a:rPr>
              <a:t>ení trofické struktury ekosystému (je náročn</a:t>
            </a:r>
            <a:r>
              <a:rPr lang="cs-CZ" sz="2000" b="1" i="0" dirty="0">
                <a:solidFill>
                  <a:srgbClr val="0000FF"/>
                </a:solidFill>
              </a:rPr>
              <a:t>á</a:t>
            </a:r>
            <a:r>
              <a:rPr lang="cs-CZ" sz="2000" b="1" i="0" dirty="0">
                <a:solidFill>
                  <a:srgbClr val="0000FF"/>
                </a:solidFill>
                <a:cs typeface="Times New Roman" pitchFamily="18" charset="0"/>
              </a:rPr>
              <a:t> na údaje …)</a:t>
            </a:r>
            <a:r>
              <a:rPr lang="cs-CZ" sz="2000" b="1" i="0" dirty="0">
                <a:solidFill>
                  <a:srgbClr val="0000FF"/>
                </a:solidFill>
              </a:rPr>
              <a:t>; m</a:t>
            </a:r>
            <a:r>
              <a:rPr lang="cs-CZ" sz="2000" b="1" i="0" dirty="0">
                <a:solidFill>
                  <a:srgbClr val="0000FF"/>
                </a:solidFill>
                <a:cs typeface="Times New Roman" pitchFamily="18" charset="0"/>
              </a:rPr>
              <a:t>á v</a:t>
            </a:r>
            <a:r>
              <a:rPr lang="cs-CZ" sz="2000" b="1" i="0" dirty="0">
                <a:solidFill>
                  <a:srgbClr val="0000FF"/>
                </a:solidFill>
              </a:rPr>
              <a:t>ž</a:t>
            </a:r>
            <a:r>
              <a:rPr lang="cs-CZ" sz="2000" b="1" i="0" dirty="0">
                <a:solidFill>
                  <a:srgbClr val="0000FF"/>
                </a:solidFill>
                <a:cs typeface="Times New Roman" pitchFamily="18" charset="0"/>
              </a:rPr>
              <a:t>dy klasický tvar, proto</a:t>
            </a:r>
            <a:r>
              <a:rPr lang="cs-CZ" sz="2000" b="1" i="0" dirty="0">
                <a:solidFill>
                  <a:srgbClr val="0000FF"/>
                </a:solidFill>
              </a:rPr>
              <a:t>ž</a:t>
            </a:r>
            <a:r>
              <a:rPr lang="cs-CZ" sz="2000" b="1" i="0" dirty="0">
                <a:solidFill>
                  <a:srgbClr val="0000FF"/>
                </a:solidFill>
                <a:cs typeface="Times New Roman" pitchFamily="18" charset="0"/>
              </a:rPr>
              <a:t>e všechny energetické p</a:t>
            </a:r>
            <a:r>
              <a:rPr lang="cs-CZ" sz="2000" b="1" i="0" dirty="0">
                <a:solidFill>
                  <a:srgbClr val="0000FF"/>
                </a:solidFill>
              </a:rPr>
              <a:t>ř</a:t>
            </a:r>
            <a:r>
              <a:rPr lang="cs-CZ" sz="2000" b="1" i="0" dirty="0">
                <a:solidFill>
                  <a:srgbClr val="0000FF"/>
                </a:solidFill>
                <a:cs typeface="Times New Roman" pitchFamily="18" charset="0"/>
              </a:rPr>
              <a:t>echody jsou spojeny se ztrátou energie</a:t>
            </a:r>
            <a:endParaRPr lang="cs-CZ" sz="2000" b="1" i="0" dirty="0">
              <a:solidFill>
                <a:srgbClr val="0000FF"/>
              </a:solidFill>
            </a:endParaRPr>
          </a:p>
        </p:txBody>
      </p:sp>
      <p:grpSp>
        <p:nvGrpSpPr>
          <p:cNvPr id="126980" name="Group 5">
            <a:extLst>
              <a:ext uri="{FF2B5EF4-FFF2-40B4-BE49-F238E27FC236}">
                <a16:creationId xmlns:a16="http://schemas.microsoft.com/office/drawing/2014/main" id="{70D00DAD-506D-45DD-9149-0CEFF536704C}"/>
              </a:ext>
            </a:extLst>
          </p:cNvPr>
          <p:cNvGrpSpPr>
            <a:grpSpLocks/>
          </p:cNvGrpSpPr>
          <p:nvPr/>
        </p:nvGrpSpPr>
        <p:grpSpPr bwMode="auto">
          <a:xfrm>
            <a:off x="6959600" y="2205038"/>
            <a:ext cx="3352800" cy="1847850"/>
            <a:chOff x="3648" y="1488"/>
            <a:chExt cx="2112" cy="1164"/>
          </a:xfrm>
        </p:grpSpPr>
        <p:grpSp>
          <p:nvGrpSpPr>
            <p:cNvPr id="126996" name="Group 6">
              <a:extLst>
                <a:ext uri="{FF2B5EF4-FFF2-40B4-BE49-F238E27FC236}">
                  <a16:creationId xmlns:a16="http://schemas.microsoft.com/office/drawing/2014/main" id="{A36ADE35-BA3A-4D2A-A62A-2C53987A068A}"/>
                </a:ext>
              </a:extLst>
            </p:cNvPr>
            <p:cNvGrpSpPr>
              <a:grpSpLocks/>
            </p:cNvGrpSpPr>
            <p:nvPr/>
          </p:nvGrpSpPr>
          <p:grpSpPr bwMode="auto">
            <a:xfrm>
              <a:off x="3648" y="1488"/>
              <a:ext cx="1296" cy="1164"/>
              <a:chOff x="3648" y="1488"/>
              <a:chExt cx="1296" cy="1164"/>
            </a:xfrm>
          </p:grpSpPr>
          <p:sp>
            <p:nvSpPr>
              <p:cNvPr id="127001" name="AutoShape 7">
                <a:extLst>
                  <a:ext uri="{FF2B5EF4-FFF2-40B4-BE49-F238E27FC236}">
                    <a16:creationId xmlns:a16="http://schemas.microsoft.com/office/drawing/2014/main" id="{256FEB25-4D12-4BDB-B2AB-952F32D7B40D}"/>
                  </a:ext>
                </a:extLst>
              </p:cNvPr>
              <p:cNvSpPr>
                <a:spLocks noChangeArrowheads="1"/>
              </p:cNvSpPr>
              <p:nvPr/>
            </p:nvSpPr>
            <p:spPr bwMode="auto">
              <a:xfrm>
                <a:off x="3648" y="1488"/>
                <a:ext cx="1296" cy="1152"/>
              </a:xfrm>
              <a:prstGeom prst="triangle">
                <a:avLst>
                  <a:gd name="adj" fmla="val 50000"/>
                </a:avLst>
              </a:prstGeom>
              <a:solidFill>
                <a:srgbClr val="FFFF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cxnSp>
            <p:nvCxnSpPr>
              <p:cNvPr id="127002" name="AutoShape 8">
                <a:extLst>
                  <a:ext uri="{FF2B5EF4-FFF2-40B4-BE49-F238E27FC236}">
                    <a16:creationId xmlns:a16="http://schemas.microsoft.com/office/drawing/2014/main" id="{EEB89DB8-A657-4853-9BCD-4514F2E1A379}"/>
                  </a:ext>
                </a:extLst>
              </p:cNvPr>
              <p:cNvCxnSpPr>
                <a:cxnSpLocks noChangeShapeType="1"/>
                <a:stCxn id="127001" idx="2"/>
                <a:endCxn id="127001" idx="2"/>
              </p:cNvCxnSpPr>
              <p:nvPr/>
            </p:nvCxnSpPr>
            <p:spPr bwMode="auto">
              <a:xfrm>
                <a:off x="3648" y="26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7003" name="Line 9">
                <a:extLst>
                  <a:ext uri="{FF2B5EF4-FFF2-40B4-BE49-F238E27FC236}">
                    <a16:creationId xmlns:a16="http://schemas.microsoft.com/office/drawing/2014/main" id="{31539D99-EF9B-427A-96B1-5B7A345A6712}"/>
                  </a:ext>
                </a:extLst>
              </p:cNvPr>
              <p:cNvSpPr>
                <a:spLocks noChangeShapeType="1"/>
              </p:cNvSpPr>
              <p:nvPr/>
            </p:nvSpPr>
            <p:spPr bwMode="auto">
              <a:xfrm>
                <a:off x="3792" y="2400"/>
                <a:ext cx="10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4" name="Line 10">
                <a:extLst>
                  <a:ext uri="{FF2B5EF4-FFF2-40B4-BE49-F238E27FC236}">
                    <a16:creationId xmlns:a16="http://schemas.microsoft.com/office/drawing/2014/main" id="{15942997-35E4-48C8-A9EE-DDF8DC19C835}"/>
                  </a:ext>
                </a:extLst>
              </p:cNvPr>
              <p:cNvSpPr>
                <a:spLocks noChangeShapeType="1"/>
              </p:cNvSpPr>
              <p:nvPr/>
            </p:nvSpPr>
            <p:spPr bwMode="auto">
              <a:xfrm>
                <a:off x="3648" y="2640"/>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5" name="Text Box 11">
                <a:extLst>
                  <a:ext uri="{FF2B5EF4-FFF2-40B4-BE49-F238E27FC236}">
                    <a16:creationId xmlns:a16="http://schemas.microsoft.com/office/drawing/2014/main" id="{1A20ECEF-EB1B-442C-AEC2-BB3FE8BABDD8}"/>
                  </a:ext>
                </a:extLst>
              </p:cNvPr>
              <p:cNvSpPr txBox="1">
                <a:spLocks noChangeArrowheads="1"/>
              </p:cNvSpPr>
              <p:nvPr/>
            </p:nvSpPr>
            <p:spPr bwMode="auto">
              <a:xfrm>
                <a:off x="4176" y="2400"/>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66FF33"/>
                    </a:solidFill>
                    <a:latin typeface="Garamond" panose="02020404030301010803" pitchFamily="18" charset="0"/>
                  </a:rPr>
                  <a:t>P</a:t>
                </a:r>
              </a:p>
            </p:txBody>
          </p:sp>
          <p:sp>
            <p:nvSpPr>
              <p:cNvPr id="127006" name="Line 12">
                <a:extLst>
                  <a:ext uri="{FF2B5EF4-FFF2-40B4-BE49-F238E27FC236}">
                    <a16:creationId xmlns:a16="http://schemas.microsoft.com/office/drawing/2014/main" id="{65325A1B-487F-4F46-B473-94512C4E3EF8}"/>
                  </a:ext>
                </a:extLst>
              </p:cNvPr>
              <p:cNvSpPr>
                <a:spLocks noChangeShapeType="1"/>
              </p:cNvSpPr>
              <p:nvPr/>
            </p:nvSpPr>
            <p:spPr bwMode="auto">
              <a:xfrm>
                <a:off x="3936" y="2112"/>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7" name="Text Box 13">
                <a:extLst>
                  <a:ext uri="{FF2B5EF4-FFF2-40B4-BE49-F238E27FC236}">
                    <a16:creationId xmlns:a16="http://schemas.microsoft.com/office/drawing/2014/main" id="{9B6EBAC9-01C8-4430-BAF2-DD71B9A76801}"/>
                  </a:ext>
                </a:extLst>
              </p:cNvPr>
              <p:cNvSpPr txBox="1">
                <a:spLocks noChangeArrowheads="1"/>
              </p:cNvSpPr>
              <p:nvPr/>
            </p:nvSpPr>
            <p:spPr bwMode="auto">
              <a:xfrm>
                <a:off x="4123" y="2112"/>
                <a:ext cx="4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6600"/>
                    </a:solidFill>
                    <a:latin typeface="Garamond" panose="02020404030301010803" pitchFamily="18" charset="0"/>
                  </a:rPr>
                  <a:t>K</a:t>
                </a:r>
                <a:r>
                  <a:rPr lang="cs-CZ" altLang="cs-CZ" sz="2000" b="1" i="0" baseline="-25000">
                    <a:solidFill>
                      <a:srgbClr val="FF6600"/>
                    </a:solidFill>
                    <a:latin typeface="Garamond" panose="02020404030301010803" pitchFamily="18" charset="0"/>
                  </a:rPr>
                  <a:t>1</a:t>
                </a:r>
                <a:endParaRPr lang="cs-CZ" altLang="cs-CZ" sz="2000" b="1" i="0">
                  <a:solidFill>
                    <a:srgbClr val="FF6600"/>
                  </a:solidFill>
                  <a:latin typeface="Garamond" panose="02020404030301010803" pitchFamily="18" charset="0"/>
                </a:endParaRPr>
              </a:p>
            </p:txBody>
          </p:sp>
          <p:sp>
            <p:nvSpPr>
              <p:cNvPr id="127008" name="Line 14">
                <a:extLst>
                  <a:ext uri="{FF2B5EF4-FFF2-40B4-BE49-F238E27FC236}">
                    <a16:creationId xmlns:a16="http://schemas.microsoft.com/office/drawing/2014/main" id="{21E386B1-0C37-4A5A-B44E-DF425F9C337E}"/>
                  </a:ext>
                </a:extLst>
              </p:cNvPr>
              <p:cNvSpPr>
                <a:spLocks noChangeShapeType="1"/>
              </p:cNvSpPr>
              <p:nvPr/>
            </p:nvSpPr>
            <p:spPr bwMode="auto">
              <a:xfrm>
                <a:off x="4080" y="1824"/>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9" name="Text Box 15">
                <a:extLst>
                  <a:ext uri="{FF2B5EF4-FFF2-40B4-BE49-F238E27FC236}">
                    <a16:creationId xmlns:a16="http://schemas.microsoft.com/office/drawing/2014/main" id="{8B15A520-4504-47D1-8093-1BB968A61042}"/>
                  </a:ext>
                </a:extLst>
              </p:cNvPr>
              <p:cNvSpPr txBox="1">
                <a:spLocks noChangeArrowheads="1"/>
              </p:cNvSpPr>
              <p:nvPr/>
            </p:nvSpPr>
            <p:spPr bwMode="auto">
              <a:xfrm>
                <a:off x="4080" y="1824"/>
                <a:ext cx="4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6600"/>
                    </a:solidFill>
                    <a:latin typeface="Garamond" panose="02020404030301010803" pitchFamily="18" charset="0"/>
                  </a:rPr>
                  <a:t>K</a:t>
                </a:r>
                <a:r>
                  <a:rPr lang="cs-CZ" altLang="cs-CZ" sz="2000" b="1" i="0" baseline="-25000">
                    <a:solidFill>
                      <a:srgbClr val="FF6600"/>
                    </a:solidFill>
                    <a:latin typeface="Garamond" panose="02020404030301010803" pitchFamily="18" charset="0"/>
                  </a:rPr>
                  <a:t>2</a:t>
                </a:r>
                <a:endParaRPr lang="cs-CZ" altLang="cs-CZ" sz="2000" b="1" i="0">
                  <a:solidFill>
                    <a:srgbClr val="FF6600"/>
                  </a:solidFill>
                  <a:latin typeface="Garamond" panose="02020404030301010803" pitchFamily="18" charset="0"/>
                </a:endParaRPr>
              </a:p>
            </p:txBody>
          </p:sp>
          <p:sp>
            <p:nvSpPr>
              <p:cNvPr id="127010" name="Text Box 16">
                <a:extLst>
                  <a:ext uri="{FF2B5EF4-FFF2-40B4-BE49-F238E27FC236}">
                    <a16:creationId xmlns:a16="http://schemas.microsoft.com/office/drawing/2014/main" id="{3FFC1A24-B8A3-4043-BD0D-81ABEC6A33EE}"/>
                  </a:ext>
                </a:extLst>
              </p:cNvPr>
              <p:cNvSpPr txBox="1">
                <a:spLocks noChangeArrowheads="1"/>
              </p:cNvSpPr>
              <p:nvPr/>
            </p:nvSpPr>
            <p:spPr bwMode="auto">
              <a:xfrm>
                <a:off x="4080" y="1584"/>
                <a:ext cx="4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6600"/>
                    </a:solidFill>
                    <a:latin typeface="Garamond" panose="02020404030301010803" pitchFamily="18" charset="0"/>
                  </a:rPr>
                  <a:t>K</a:t>
                </a:r>
                <a:r>
                  <a:rPr lang="cs-CZ" altLang="cs-CZ" sz="2000" b="1" i="0" baseline="-25000">
                    <a:solidFill>
                      <a:srgbClr val="FF6600"/>
                    </a:solidFill>
                    <a:latin typeface="Garamond" panose="02020404030301010803" pitchFamily="18" charset="0"/>
                  </a:rPr>
                  <a:t>3</a:t>
                </a:r>
                <a:endParaRPr lang="cs-CZ" altLang="cs-CZ" sz="2000" b="1" i="0">
                  <a:solidFill>
                    <a:srgbClr val="FF6600"/>
                  </a:solidFill>
                  <a:latin typeface="Garamond" panose="02020404030301010803" pitchFamily="18" charset="0"/>
                </a:endParaRPr>
              </a:p>
            </p:txBody>
          </p:sp>
        </p:grpSp>
        <p:sp>
          <p:nvSpPr>
            <p:cNvPr id="126997" name="Line 17">
              <a:extLst>
                <a:ext uri="{FF2B5EF4-FFF2-40B4-BE49-F238E27FC236}">
                  <a16:creationId xmlns:a16="http://schemas.microsoft.com/office/drawing/2014/main" id="{CC36DD3C-9CC7-41AB-9DA1-844E5F587794}"/>
                </a:ext>
              </a:extLst>
            </p:cNvPr>
            <p:cNvSpPr>
              <a:spLocks noChangeShapeType="1"/>
            </p:cNvSpPr>
            <p:nvPr/>
          </p:nvSpPr>
          <p:spPr bwMode="auto">
            <a:xfrm flipV="1">
              <a:off x="5088" y="1488"/>
              <a:ext cx="0" cy="1152"/>
            </a:xfrm>
            <a:prstGeom prst="line">
              <a:avLst/>
            </a:prstGeom>
            <a:noFill/>
            <a:ln w="19050">
              <a:solidFill>
                <a:srgbClr val="00FFFF"/>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6998" name="Text Box 18">
              <a:extLst>
                <a:ext uri="{FF2B5EF4-FFF2-40B4-BE49-F238E27FC236}">
                  <a16:creationId xmlns:a16="http://schemas.microsoft.com/office/drawing/2014/main" id="{1A5F8F3B-34E7-42D1-8D67-4F98608BFBF2}"/>
                </a:ext>
              </a:extLst>
            </p:cNvPr>
            <p:cNvSpPr txBox="1">
              <a:spLocks noChangeArrowheads="1"/>
            </p:cNvSpPr>
            <p:nvPr/>
          </p:nvSpPr>
          <p:spPr bwMode="auto">
            <a:xfrm rot="-5422553">
              <a:off x="4540" y="187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a:solidFill>
                    <a:srgbClr val="FF0000"/>
                  </a:solidFill>
                  <a:latin typeface="Garamond" panose="02020404030301010803" pitchFamily="18" charset="0"/>
                </a:rPr>
                <a:t>tok energie</a:t>
              </a:r>
            </a:p>
          </p:txBody>
        </p:sp>
        <p:sp>
          <p:nvSpPr>
            <p:cNvPr id="126999" name="Text Box 19">
              <a:extLst>
                <a:ext uri="{FF2B5EF4-FFF2-40B4-BE49-F238E27FC236}">
                  <a16:creationId xmlns:a16="http://schemas.microsoft.com/office/drawing/2014/main" id="{D58B4E51-4D48-4E13-96C1-E870708002DB}"/>
                </a:ext>
              </a:extLst>
            </p:cNvPr>
            <p:cNvSpPr txBox="1">
              <a:spLocks noChangeArrowheads="1"/>
            </p:cNvSpPr>
            <p:nvPr/>
          </p:nvSpPr>
          <p:spPr bwMode="auto">
            <a:xfrm>
              <a:off x="5088" y="1728"/>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FF0000"/>
                  </a:solidFill>
                  <a:latin typeface="Garamond" panose="02020404030301010803" pitchFamily="18" charset="0"/>
                </a:rPr>
                <a:t>pomalejší</a:t>
              </a:r>
            </a:p>
          </p:txBody>
        </p:sp>
        <p:sp>
          <p:nvSpPr>
            <p:cNvPr id="127000" name="Text Box 20">
              <a:extLst>
                <a:ext uri="{FF2B5EF4-FFF2-40B4-BE49-F238E27FC236}">
                  <a16:creationId xmlns:a16="http://schemas.microsoft.com/office/drawing/2014/main" id="{44BB41BE-3F86-46FF-A763-C3A49E145ABD}"/>
                </a:ext>
              </a:extLst>
            </p:cNvPr>
            <p:cNvSpPr txBox="1">
              <a:spLocks noChangeArrowheads="1"/>
            </p:cNvSpPr>
            <p:nvPr/>
          </p:nvSpPr>
          <p:spPr bwMode="auto">
            <a:xfrm>
              <a:off x="5088" y="2304"/>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FF0000"/>
                  </a:solidFill>
                  <a:latin typeface="Garamond" panose="02020404030301010803" pitchFamily="18" charset="0"/>
                </a:rPr>
                <a:t>rychlejší</a:t>
              </a:r>
            </a:p>
          </p:txBody>
        </p:sp>
      </p:grpSp>
      <p:sp>
        <p:nvSpPr>
          <p:cNvPr id="15381" name="Text Box 21">
            <a:extLst>
              <a:ext uri="{FF2B5EF4-FFF2-40B4-BE49-F238E27FC236}">
                <a16:creationId xmlns:a16="http://schemas.microsoft.com/office/drawing/2014/main" id="{C0953625-DC26-4227-A754-84D33EFD4E6A}"/>
              </a:ext>
            </a:extLst>
          </p:cNvPr>
          <p:cNvSpPr txBox="1">
            <a:spLocks noChangeArrowheads="1"/>
          </p:cNvSpPr>
          <p:nvPr/>
        </p:nvSpPr>
        <p:spPr bwMode="auto">
          <a:xfrm>
            <a:off x="1736726" y="4319589"/>
            <a:ext cx="5451475" cy="7080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533400" indent="-442913" eaLnBrk="1" hangingPunct="1">
              <a:spcBef>
                <a:spcPct val="50000"/>
              </a:spcBef>
              <a:defRPr/>
            </a:pPr>
            <a:r>
              <a:rPr lang="cs-CZ" sz="2000" b="1" i="0" u="sng" dirty="0">
                <a:solidFill>
                  <a:srgbClr val="FF0000"/>
                </a:solidFill>
                <a:cs typeface="Times New Roman" pitchFamily="18" charset="0"/>
              </a:rPr>
              <a:t>Pyramida </a:t>
            </a:r>
            <a:r>
              <a:rPr lang="cs-CZ" sz="2000" b="1" i="0" u="sng" dirty="0">
                <a:solidFill>
                  <a:srgbClr val="FF0000"/>
                </a:solidFill>
              </a:rPr>
              <a:t>biomasy</a:t>
            </a:r>
            <a:r>
              <a:rPr lang="cs-CZ" sz="2000" b="1" i="0" dirty="0">
                <a:solidFill>
                  <a:srgbClr val="FF0000"/>
                </a:solidFill>
              </a:rPr>
              <a:t> </a:t>
            </a:r>
            <a:r>
              <a:rPr lang="cs-CZ" sz="2000" b="1" i="0" dirty="0">
                <a:solidFill>
                  <a:srgbClr val="0000FF"/>
                </a:solidFill>
                <a:cs typeface="Times New Roman" pitchFamily="18" charset="0"/>
              </a:rPr>
              <a:t>–</a:t>
            </a:r>
            <a:r>
              <a:rPr lang="cs-CZ" sz="2000" b="1" i="0" dirty="0">
                <a:solidFill>
                  <a:srgbClr val="0000FF"/>
                </a:solidFill>
              </a:rPr>
              <a:t> k</a:t>
            </a:r>
            <a:r>
              <a:rPr lang="cs-CZ" sz="2000" b="1" i="0" dirty="0">
                <a:solidFill>
                  <a:srgbClr val="0000FF"/>
                </a:solidFill>
                <a:cs typeface="Times New Roman" pitchFamily="18" charset="0"/>
              </a:rPr>
              <a:t>a</a:t>
            </a:r>
            <a:r>
              <a:rPr lang="cs-CZ" sz="2000" b="1" i="0" dirty="0">
                <a:solidFill>
                  <a:srgbClr val="0000FF"/>
                </a:solidFill>
              </a:rPr>
              <a:t>ž</a:t>
            </a:r>
            <a:r>
              <a:rPr lang="cs-CZ" sz="2000" b="1" i="0" dirty="0">
                <a:solidFill>
                  <a:srgbClr val="0000FF"/>
                </a:solidFill>
                <a:cs typeface="Times New Roman" pitchFamily="18" charset="0"/>
              </a:rPr>
              <a:t>dou trofickou úrove</a:t>
            </a:r>
            <a:r>
              <a:rPr lang="cs-CZ" sz="2000" b="1" i="0" dirty="0">
                <a:solidFill>
                  <a:srgbClr val="0000FF"/>
                </a:solidFill>
              </a:rPr>
              <a:t>ň</a:t>
            </a:r>
            <a:r>
              <a:rPr lang="cs-CZ" sz="2000" b="1" i="0" dirty="0">
                <a:solidFill>
                  <a:srgbClr val="0000FF"/>
                </a:solidFill>
                <a:cs typeface="Times New Roman" pitchFamily="18" charset="0"/>
              </a:rPr>
              <a:t> zastupuje biomasa organism</a:t>
            </a:r>
            <a:r>
              <a:rPr lang="cs-CZ" sz="2000" b="1" i="0" dirty="0">
                <a:solidFill>
                  <a:srgbClr val="0000FF"/>
                </a:solidFill>
              </a:rPr>
              <a:t>ů </a:t>
            </a:r>
          </a:p>
        </p:txBody>
      </p:sp>
      <p:grpSp>
        <p:nvGrpSpPr>
          <p:cNvPr id="126982" name="Group 22">
            <a:extLst>
              <a:ext uri="{FF2B5EF4-FFF2-40B4-BE49-F238E27FC236}">
                <a16:creationId xmlns:a16="http://schemas.microsoft.com/office/drawing/2014/main" id="{E073D9FD-6BC3-4321-B640-76015C39B53F}"/>
              </a:ext>
            </a:extLst>
          </p:cNvPr>
          <p:cNvGrpSpPr>
            <a:grpSpLocks/>
          </p:cNvGrpSpPr>
          <p:nvPr/>
        </p:nvGrpSpPr>
        <p:grpSpPr bwMode="auto">
          <a:xfrm>
            <a:off x="2590800" y="5221288"/>
            <a:ext cx="3048000" cy="1371600"/>
            <a:chOff x="672" y="3216"/>
            <a:chExt cx="1920" cy="864"/>
          </a:xfrm>
        </p:grpSpPr>
        <p:sp>
          <p:nvSpPr>
            <p:cNvPr id="126985" name="Rectangle 23">
              <a:extLst>
                <a:ext uri="{FF2B5EF4-FFF2-40B4-BE49-F238E27FC236}">
                  <a16:creationId xmlns:a16="http://schemas.microsoft.com/office/drawing/2014/main" id="{A15427FA-D3A9-4566-B808-2C6D9F70A060}"/>
                </a:ext>
              </a:extLst>
            </p:cNvPr>
            <p:cNvSpPr>
              <a:spLocks noChangeArrowheads="1"/>
            </p:cNvSpPr>
            <p:nvPr/>
          </p:nvSpPr>
          <p:spPr bwMode="auto">
            <a:xfrm>
              <a:off x="1536" y="3888"/>
              <a:ext cx="384" cy="144"/>
            </a:xfrm>
            <a:prstGeom prst="rect">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6" name="Rectangle 24">
              <a:extLst>
                <a:ext uri="{FF2B5EF4-FFF2-40B4-BE49-F238E27FC236}">
                  <a16:creationId xmlns:a16="http://schemas.microsoft.com/office/drawing/2014/main" id="{366794CF-6975-4616-88AE-A977747D8606}"/>
                </a:ext>
              </a:extLst>
            </p:cNvPr>
            <p:cNvSpPr>
              <a:spLocks noChangeArrowheads="1"/>
            </p:cNvSpPr>
            <p:nvPr/>
          </p:nvSpPr>
          <p:spPr bwMode="auto">
            <a:xfrm>
              <a:off x="1104" y="3744"/>
              <a:ext cx="1248" cy="144"/>
            </a:xfrm>
            <a:prstGeom prst="rect">
              <a:avLst/>
            </a:prstGeom>
            <a:solidFill>
              <a:schemeClr val="folHlink"/>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7" name="Rectangle 25">
              <a:extLst>
                <a:ext uri="{FF2B5EF4-FFF2-40B4-BE49-F238E27FC236}">
                  <a16:creationId xmlns:a16="http://schemas.microsoft.com/office/drawing/2014/main" id="{82B0A30E-44D0-4A2F-A129-F099F9681A13}"/>
                </a:ext>
              </a:extLst>
            </p:cNvPr>
            <p:cNvSpPr>
              <a:spLocks noChangeArrowheads="1"/>
            </p:cNvSpPr>
            <p:nvPr/>
          </p:nvSpPr>
          <p:spPr bwMode="auto">
            <a:xfrm>
              <a:off x="1584" y="3600"/>
              <a:ext cx="288" cy="144"/>
            </a:xfrm>
            <a:prstGeom prst="rect">
              <a:avLst/>
            </a:prstGeom>
            <a:solidFill>
              <a:srgbClr val="FF00FF"/>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8" name="Rectangle 26">
              <a:extLst>
                <a:ext uri="{FF2B5EF4-FFF2-40B4-BE49-F238E27FC236}">
                  <a16:creationId xmlns:a16="http://schemas.microsoft.com/office/drawing/2014/main" id="{48C9D3D0-5BF7-4341-8C8D-48AEFAF3203B}"/>
                </a:ext>
              </a:extLst>
            </p:cNvPr>
            <p:cNvSpPr>
              <a:spLocks noChangeArrowheads="1"/>
            </p:cNvSpPr>
            <p:nvPr/>
          </p:nvSpPr>
          <p:spPr bwMode="auto">
            <a:xfrm>
              <a:off x="1680" y="3456"/>
              <a:ext cx="96" cy="144"/>
            </a:xfrm>
            <a:prstGeom prst="rect">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9" name="Line 27">
              <a:extLst>
                <a:ext uri="{FF2B5EF4-FFF2-40B4-BE49-F238E27FC236}">
                  <a16:creationId xmlns:a16="http://schemas.microsoft.com/office/drawing/2014/main" id="{6A8F5702-CB62-4A35-8DF6-2501DC4DDE2F}"/>
                </a:ext>
              </a:extLst>
            </p:cNvPr>
            <p:cNvSpPr>
              <a:spLocks noChangeShapeType="1"/>
            </p:cNvSpPr>
            <p:nvPr/>
          </p:nvSpPr>
          <p:spPr bwMode="auto">
            <a:xfrm flipV="1">
              <a:off x="1728" y="3312"/>
              <a:ext cx="0" cy="144"/>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5388" name="Text Box 28">
              <a:extLst>
                <a:ext uri="{FF2B5EF4-FFF2-40B4-BE49-F238E27FC236}">
                  <a16:creationId xmlns:a16="http://schemas.microsoft.com/office/drawing/2014/main" id="{778A3DA6-409E-4D0E-AD1B-0CC87A08DC42}"/>
                </a:ext>
              </a:extLst>
            </p:cNvPr>
            <p:cNvSpPr txBox="1">
              <a:spLocks noChangeArrowheads="1"/>
            </p:cNvSpPr>
            <p:nvPr/>
          </p:nvSpPr>
          <p:spPr bwMode="auto">
            <a:xfrm>
              <a:off x="1920" y="3868"/>
              <a:ext cx="240" cy="212"/>
            </a:xfrm>
            <a:prstGeom prst="rect">
              <a:avLst/>
            </a:prstGeom>
            <a:solidFill>
              <a:schemeClr val="bg1"/>
            </a:solidFill>
            <a:ln w="9525">
              <a:noFill/>
              <a:miter lim="800000"/>
              <a:headEnd/>
              <a:tailEnd/>
            </a:ln>
            <a:effectLst/>
          </p:spPr>
          <p:txBody>
            <a:bodyPr>
              <a:spAutoFit/>
            </a:bodyPr>
            <a:lstStyle/>
            <a:p>
              <a:pPr eaLnBrk="1" hangingPunct="1">
                <a:spcBef>
                  <a:spcPct val="50000"/>
                </a:spcBef>
                <a:defRPr/>
              </a:pPr>
              <a:r>
                <a:rPr lang="cs-CZ" sz="1600" b="1" i="0" dirty="0">
                  <a:solidFill>
                    <a:schemeClr val="accent5">
                      <a:lumMod val="90000"/>
                    </a:schemeClr>
                  </a:solidFill>
                  <a:latin typeface="Garamond" panose="02020404030301010803" pitchFamily="18" charset="0"/>
                </a:rPr>
                <a:t>D</a:t>
              </a:r>
            </a:p>
          </p:txBody>
        </p:sp>
        <p:sp>
          <p:nvSpPr>
            <p:cNvPr id="126991" name="Text Box 29">
              <a:extLst>
                <a:ext uri="{FF2B5EF4-FFF2-40B4-BE49-F238E27FC236}">
                  <a16:creationId xmlns:a16="http://schemas.microsoft.com/office/drawing/2014/main" id="{A1659B16-0DAE-4426-B9B7-014A54E7E1A0}"/>
                </a:ext>
              </a:extLst>
            </p:cNvPr>
            <p:cNvSpPr txBox="1">
              <a:spLocks noChangeArrowheads="1"/>
            </p:cNvSpPr>
            <p:nvPr/>
          </p:nvSpPr>
          <p:spPr bwMode="auto">
            <a:xfrm>
              <a:off x="2352" y="3724"/>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FFC000"/>
                  </a:solidFill>
                  <a:latin typeface="Garamond" panose="02020404030301010803" pitchFamily="18" charset="0"/>
                </a:rPr>
                <a:t>P</a:t>
              </a:r>
            </a:p>
          </p:txBody>
        </p:sp>
        <p:sp>
          <p:nvSpPr>
            <p:cNvPr id="126992" name="Text Box 30">
              <a:extLst>
                <a:ext uri="{FF2B5EF4-FFF2-40B4-BE49-F238E27FC236}">
                  <a16:creationId xmlns:a16="http://schemas.microsoft.com/office/drawing/2014/main" id="{10F0E0B0-04F6-4344-BBB2-6122A0E5B91E}"/>
                </a:ext>
              </a:extLst>
            </p:cNvPr>
            <p:cNvSpPr txBox="1">
              <a:spLocks noChangeArrowheads="1"/>
            </p:cNvSpPr>
            <p:nvPr/>
          </p:nvSpPr>
          <p:spPr bwMode="auto">
            <a:xfrm>
              <a:off x="1920" y="3552"/>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FF00FF"/>
                  </a:solidFill>
                  <a:latin typeface="Garamond" panose="02020404030301010803" pitchFamily="18" charset="0"/>
                </a:rPr>
                <a:t>K</a:t>
              </a:r>
              <a:r>
                <a:rPr lang="cs-CZ" altLang="cs-CZ" sz="1600" b="1" i="0" baseline="-25000">
                  <a:solidFill>
                    <a:srgbClr val="FF00FF"/>
                  </a:solidFill>
                  <a:latin typeface="Garamond" panose="02020404030301010803" pitchFamily="18" charset="0"/>
                </a:rPr>
                <a:t>1</a:t>
              </a:r>
              <a:endParaRPr lang="cs-CZ" altLang="cs-CZ" sz="1600" b="1" i="0">
                <a:solidFill>
                  <a:srgbClr val="FF00FF"/>
                </a:solidFill>
                <a:latin typeface="Garamond" panose="02020404030301010803" pitchFamily="18" charset="0"/>
              </a:endParaRPr>
            </a:p>
          </p:txBody>
        </p:sp>
        <p:sp>
          <p:nvSpPr>
            <p:cNvPr id="126993" name="Text Box 31">
              <a:extLst>
                <a:ext uri="{FF2B5EF4-FFF2-40B4-BE49-F238E27FC236}">
                  <a16:creationId xmlns:a16="http://schemas.microsoft.com/office/drawing/2014/main" id="{7D35D8BC-145C-4CC4-B2D0-B253A618739D}"/>
                </a:ext>
              </a:extLst>
            </p:cNvPr>
            <p:cNvSpPr txBox="1">
              <a:spLocks noChangeArrowheads="1"/>
            </p:cNvSpPr>
            <p:nvPr/>
          </p:nvSpPr>
          <p:spPr bwMode="auto">
            <a:xfrm>
              <a:off x="1776" y="3408"/>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FF6600"/>
                  </a:solidFill>
                  <a:latin typeface="Garamond" panose="02020404030301010803" pitchFamily="18" charset="0"/>
                </a:rPr>
                <a:t>K</a:t>
              </a:r>
              <a:r>
                <a:rPr lang="cs-CZ" altLang="cs-CZ" sz="1600" b="1" i="0" baseline="-25000">
                  <a:solidFill>
                    <a:srgbClr val="FF6600"/>
                  </a:solidFill>
                  <a:latin typeface="Garamond" panose="02020404030301010803" pitchFamily="18" charset="0"/>
                </a:rPr>
                <a:t>2</a:t>
              </a:r>
              <a:endParaRPr lang="cs-CZ" altLang="cs-CZ" sz="1600" b="1" i="0">
                <a:solidFill>
                  <a:srgbClr val="FF6600"/>
                </a:solidFill>
                <a:latin typeface="Garamond" panose="02020404030301010803" pitchFamily="18" charset="0"/>
              </a:endParaRPr>
            </a:p>
          </p:txBody>
        </p:sp>
        <p:sp>
          <p:nvSpPr>
            <p:cNvPr id="126994" name="Text Box 32">
              <a:extLst>
                <a:ext uri="{FF2B5EF4-FFF2-40B4-BE49-F238E27FC236}">
                  <a16:creationId xmlns:a16="http://schemas.microsoft.com/office/drawing/2014/main" id="{41493CE0-C479-43E2-AAEC-F77D8388EF41}"/>
                </a:ext>
              </a:extLst>
            </p:cNvPr>
            <p:cNvSpPr txBox="1">
              <a:spLocks noChangeArrowheads="1"/>
            </p:cNvSpPr>
            <p:nvPr/>
          </p:nvSpPr>
          <p:spPr bwMode="auto">
            <a:xfrm>
              <a:off x="1728" y="3216"/>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FFFF"/>
                  </a:solidFill>
                  <a:latin typeface="Garamond" panose="02020404030301010803" pitchFamily="18" charset="0"/>
                </a:rPr>
                <a:t>K</a:t>
              </a:r>
              <a:r>
                <a:rPr lang="cs-CZ" altLang="cs-CZ" sz="1600" b="1" i="0" baseline="-25000">
                  <a:solidFill>
                    <a:srgbClr val="00FFFF"/>
                  </a:solidFill>
                  <a:latin typeface="Garamond" panose="02020404030301010803" pitchFamily="18" charset="0"/>
                </a:rPr>
                <a:t>3</a:t>
              </a:r>
              <a:endParaRPr lang="cs-CZ" altLang="cs-CZ" sz="1600" b="1" i="0">
                <a:solidFill>
                  <a:srgbClr val="00FFFF"/>
                </a:solidFill>
                <a:latin typeface="Garamond" panose="02020404030301010803" pitchFamily="18" charset="0"/>
              </a:endParaRPr>
            </a:p>
          </p:txBody>
        </p:sp>
        <p:sp>
          <p:nvSpPr>
            <p:cNvPr id="126995" name="Text Box 33">
              <a:extLst>
                <a:ext uri="{FF2B5EF4-FFF2-40B4-BE49-F238E27FC236}">
                  <a16:creationId xmlns:a16="http://schemas.microsoft.com/office/drawing/2014/main" id="{987E6D7F-03F9-4AEE-A000-D839FF342E43}"/>
                </a:ext>
              </a:extLst>
            </p:cNvPr>
            <p:cNvSpPr txBox="1">
              <a:spLocks noChangeArrowheads="1"/>
            </p:cNvSpPr>
            <p:nvPr/>
          </p:nvSpPr>
          <p:spPr bwMode="auto">
            <a:xfrm>
              <a:off x="672" y="3264"/>
              <a:ext cx="81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006600"/>
                  </a:solidFill>
                  <a:latin typeface="Garamond" panose="02020404030301010803" pitchFamily="18" charset="0"/>
                </a:rPr>
                <a:t>Terestrický ekosystém</a:t>
              </a:r>
            </a:p>
          </p:txBody>
        </p:sp>
      </p:grpSp>
      <p:sp>
        <p:nvSpPr>
          <p:cNvPr id="15402" name="Text Box 42">
            <a:extLst>
              <a:ext uri="{FF2B5EF4-FFF2-40B4-BE49-F238E27FC236}">
                <a16:creationId xmlns:a16="http://schemas.microsoft.com/office/drawing/2014/main" id="{A8AB1212-B697-456E-9932-F762789535F7}"/>
              </a:ext>
            </a:extLst>
          </p:cNvPr>
          <p:cNvSpPr txBox="1">
            <a:spLocks noChangeArrowheads="1"/>
          </p:cNvSpPr>
          <p:nvPr/>
        </p:nvSpPr>
        <p:spPr bwMode="auto">
          <a:xfrm>
            <a:off x="5986464" y="5564189"/>
            <a:ext cx="4681529" cy="707886"/>
          </a:xfrm>
          <a:prstGeom prst="rect">
            <a:avLst/>
          </a:prstGeom>
          <a:solidFill>
            <a:schemeClr val="bg1"/>
          </a:solidFill>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eaLnBrk="1" hangingPunct="1">
              <a:spcBef>
                <a:spcPct val="50000"/>
              </a:spcBef>
              <a:defRPr/>
            </a:pPr>
            <a:r>
              <a:rPr lang="cs-CZ" sz="2000" b="1" i="0" dirty="0">
                <a:solidFill>
                  <a:srgbClr val="FF0000"/>
                </a:solidFill>
                <a:cs typeface="Times New Roman" pitchFamily="18" charset="0"/>
              </a:rPr>
              <a:t>Biomasa producent</a:t>
            </a:r>
            <a:r>
              <a:rPr lang="cs-CZ" sz="2000" b="1" i="0" dirty="0">
                <a:solidFill>
                  <a:srgbClr val="FF0000"/>
                </a:solidFill>
              </a:rPr>
              <a:t>ů</a:t>
            </a:r>
            <a:r>
              <a:rPr lang="cs-CZ" sz="2000" b="1" i="0" dirty="0">
                <a:solidFill>
                  <a:srgbClr val="FF0000"/>
                </a:solidFill>
                <a:cs typeface="Times New Roman" pitchFamily="18" charset="0"/>
              </a:rPr>
              <a:t> bývá nejmén</a:t>
            </a:r>
            <a:r>
              <a:rPr lang="cs-CZ" sz="2000" b="1" i="0" dirty="0">
                <a:solidFill>
                  <a:srgbClr val="FF0000"/>
                </a:solidFill>
              </a:rPr>
              <a:t>ě</a:t>
            </a:r>
            <a:r>
              <a:rPr lang="cs-CZ" sz="2000" b="1" i="0" dirty="0">
                <a:solidFill>
                  <a:srgbClr val="FF0000"/>
                </a:solidFill>
                <a:cs typeface="Times New Roman" pitchFamily="18" charset="0"/>
              </a:rPr>
              <a:t> 1000krát v</a:t>
            </a:r>
            <a:r>
              <a:rPr lang="cs-CZ" sz="2000" b="1" i="0" dirty="0">
                <a:solidFill>
                  <a:srgbClr val="FF0000"/>
                </a:solidFill>
              </a:rPr>
              <a:t>ě</a:t>
            </a:r>
            <a:r>
              <a:rPr lang="cs-CZ" sz="2000" b="1" i="0" dirty="0">
                <a:solidFill>
                  <a:srgbClr val="FF0000"/>
                </a:solidFill>
                <a:cs typeface="Times New Roman" pitchFamily="18" charset="0"/>
              </a:rPr>
              <a:t>tší ne</a:t>
            </a:r>
            <a:r>
              <a:rPr lang="cs-CZ" sz="2000" b="1" i="0" dirty="0">
                <a:solidFill>
                  <a:srgbClr val="FF0000"/>
                </a:solidFill>
              </a:rPr>
              <a:t>ž</a:t>
            </a:r>
            <a:r>
              <a:rPr lang="cs-CZ" sz="2000" b="1" i="0" dirty="0">
                <a:solidFill>
                  <a:srgbClr val="FF0000"/>
                </a:solidFill>
                <a:cs typeface="Times New Roman" pitchFamily="18" charset="0"/>
              </a:rPr>
              <a:t> biomasa K + D.</a:t>
            </a:r>
            <a:r>
              <a:rPr lang="cs-CZ" sz="2000" b="1" i="0" dirty="0">
                <a:solidFill>
                  <a:srgbClr val="FF0000"/>
                </a:solidFill>
              </a:rPr>
              <a:t> </a:t>
            </a:r>
          </a:p>
        </p:txBody>
      </p:sp>
      <p:sp>
        <p:nvSpPr>
          <p:cNvPr id="37" name="Nadpis 1">
            <a:extLst>
              <a:ext uri="{FF2B5EF4-FFF2-40B4-BE49-F238E27FC236}">
                <a16:creationId xmlns:a16="http://schemas.microsoft.com/office/drawing/2014/main" id="{B75524B4-0B6A-46EA-A34D-4BBD53227325}"/>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Ekologické pyramidy</a:t>
            </a:r>
          </a:p>
        </p:txBody>
      </p:sp>
    </p:spTree>
    <p:extLst>
      <p:ext uri="{BB962C8B-B14F-4D97-AF65-F5344CB8AC3E}">
        <p14:creationId xmlns:p14="http://schemas.microsoft.com/office/powerpoint/2010/main" val="220958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C7C2ED9-7992-4D5D-9300-726D01682E27}"/>
              </a:ext>
            </a:extLst>
          </p:cNvPr>
          <p:cNvSpPr>
            <a:spLocks noGrp="1" noChangeArrowheads="1"/>
          </p:cNvSpPr>
          <p:nvPr>
            <p:ph type="title"/>
          </p:nvPr>
        </p:nvSpPr>
        <p:spPr bwMode="auto">
          <a:xfrm>
            <a:off x="4810125" y="285750"/>
            <a:ext cx="2592388"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cs-CZ" altLang="cs-CZ" sz="3200" dirty="0">
                <a:solidFill>
                  <a:srgbClr val="0000DC"/>
                </a:solidFill>
                <a:latin typeface="Arial" panose="020B0604020202020204" pitchFamily="34" charset="0"/>
                <a:cs typeface="Times New Roman" panose="02020603050405020304" pitchFamily="18" charset="0"/>
              </a:rPr>
              <a:t>Systémy</a:t>
            </a:r>
            <a:r>
              <a:rPr lang="en-US" altLang="cs-CZ" sz="3200" dirty="0">
                <a:solidFill>
                  <a:srgbClr val="FF0000"/>
                </a:solidFill>
                <a:latin typeface="Arial" panose="020B0604020202020204" pitchFamily="34" charset="0"/>
              </a:rPr>
              <a:t> </a:t>
            </a:r>
          </a:p>
        </p:txBody>
      </p:sp>
      <p:pic>
        <p:nvPicPr>
          <p:cNvPr id="17411" name="Picture 3">
            <a:extLst>
              <a:ext uri="{FF2B5EF4-FFF2-40B4-BE49-F238E27FC236}">
                <a16:creationId xmlns:a16="http://schemas.microsoft.com/office/drawing/2014/main" id="{69CFFAFA-F11B-4DD1-922C-CC4A6DE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5"/>
            <a:ext cx="4248150" cy="25987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1E8D3F85-37CE-4DE5-968C-D057A5A23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644901"/>
            <a:ext cx="4392612"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a:extLst>
              <a:ext uri="{FF2B5EF4-FFF2-40B4-BE49-F238E27FC236}">
                <a16:creationId xmlns:a16="http://schemas.microsoft.com/office/drawing/2014/main" id="{506C1E7A-EEB4-4137-A514-5080CB69B9C2}"/>
              </a:ext>
            </a:extLst>
          </p:cNvPr>
          <p:cNvSpPr txBox="1">
            <a:spLocks noChangeArrowheads="1"/>
          </p:cNvSpPr>
          <p:nvPr/>
        </p:nvSpPr>
        <p:spPr bwMode="auto">
          <a:xfrm>
            <a:off x="6661786" y="4666457"/>
            <a:ext cx="287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Otevřený</a:t>
            </a:r>
            <a:endParaRPr lang="en-GB" altLang="cs-CZ" sz="2400" b="1" i="0" dirty="0">
              <a:solidFill>
                <a:srgbClr val="0000FF"/>
              </a:solidFill>
              <a:latin typeface="Arial" panose="020B0604020202020204" pitchFamily="34" charset="0"/>
            </a:endParaRPr>
          </a:p>
        </p:txBody>
      </p:sp>
      <p:sp>
        <p:nvSpPr>
          <p:cNvPr id="17414" name="Text Box 6">
            <a:extLst>
              <a:ext uri="{FF2B5EF4-FFF2-40B4-BE49-F238E27FC236}">
                <a16:creationId xmlns:a16="http://schemas.microsoft.com/office/drawing/2014/main" id="{E3B287DB-2EB4-41B3-A390-F254A1264BD7}"/>
              </a:ext>
            </a:extLst>
          </p:cNvPr>
          <p:cNvSpPr txBox="1">
            <a:spLocks noChangeArrowheads="1"/>
          </p:cNvSpPr>
          <p:nvPr/>
        </p:nvSpPr>
        <p:spPr bwMode="auto">
          <a:xfrm>
            <a:off x="6486844" y="1396395"/>
            <a:ext cx="2879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Izolovaný</a:t>
            </a:r>
          </a:p>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Uzavřený</a:t>
            </a:r>
          </a:p>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Otevřený</a:t>
            </a:r>
            <a:endParaRPr lang="en-GB" altLang="cs-CZ" sz="2400" b="1" i="0" dirty="0">
              <a:solidFill>
                <a:srgbClr val="0000FF"/>
              </a:solidFill>
              <a:latin typeface="Arial" panose="020B0604020202020204" pitchFamily="34" charset="0"/>
            </a:endParaRPr>
          </a:p>
        </p:txBody>
      </p:sp>
    </p:spTree>
    <p:extLst>
      <p:ext uri="{BB962C8B-B14F-4D97-AF65-F5344CB8AC3E}">
        <p14:creationId xmlns:p14="http://schemas.microsoft.com/office/powerpoint/2010/main" val="59093285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8FA29117-9597-4AEA-8D80-39C2A2243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9" y="981075"/>
            <a:ext cx="8605837" cy="4476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9027" name="Text Box 3">
            <a:extLst>
              <a:ext uri="{FF2B5EF4-FFF2-40B4-BE49-F238E27FC236}">
                <a16:creationId xmlns:a16="http://schemas.microsoft.com/office/drawing/2014/main" id="{5FFE3292-7098-4C99-AB7F-AFE68B55A0C1}"/>
              </a:ext>
            </a:extLst>
          </p:cNvPr>
          <p:cNvSpPr txBox="1">
            <a:spLocks noChangeArrowheads="1"/>
          </p:cNvSpPr>
          <p:nvPr/>
        </p:nvSpPr>
        <p:spPr bwMode="auto">
          <a:xfrm>
            <a:off x="1703389" y="115889"/>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2400" b="1" i="0" dirty="0">
                <a:solidFill>
                  <a:srgbClr val="0000DC"/>
                </a:solidFill>
                <a:latin typeface="+mn-lt"/>
              </a:rPr>
              <a:t>Pyramida (a) množství a trofických úrovní v ekosystému (b) energie a individuální velikosti potravního řetězce </a:t>
            </a:r>
          </a:p>
        </p:txBody>
      </p:sp>
    </p:spTree>
    <p:extLst>
      <p:ext uri="{BB962C8B-B14F-4D97-AF65-F5344CB8AC3E}">
        <p14:creationId xmlns:p14="http://schemas.microsoft.com/office/powerpoint/2010/main" val="324408093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1B72E05C-BD37-4DB9-8701-0600C76C1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9" y="981075"/>
            <a:ext cx="8605837" cy="4476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3">
            <a:extLst>
              <a:ext uri="{FF2B5EF4-FFF2-40B4-BE49-F238E27FC236}">
                <a16:creationId xmlns:a16="http://schemas.microsoft.com/office/drawing/2014/main" id="{D5BFE150-6E23-4AA5-B087-612F8BDBA3C7}"/>
              </a:ext>
            </a:extLst>
          </p:cNvPr>
          <p:cNvSpPr txBox="1">
            <a:spLocks noChangeArrowheads="1"/>
          </p:cNvSpPr>
          <p:nvPr/>
        </p:nvSpPr>
        <p:spPr bwMode="auto">
          <a:xfrm>
            <a:off x="1703389" y="115889"/>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2400" b="1" i="0" dirty="0">
                <a:solidFill>
                  <a:srgbClr val="0000DC"/>
                </a:solidFill>
                <a:latin typeface="+mn-lt"/>
              </a:rPr>
              <a:t>Pyramida (a) množství a trofických úrovní v ekosystému (b) energie a individuální velikosti potravního řetězce </a:t>
            </a:r>
          </a:p>
        </p:txBody>
      </p:sp>
      <p:sp>
        <p:nvSpPr>
          <p:cNvPr id="131076" name="Rovnoramenný trojúhelník 1">
            <a:extLst>
              <a:ext uri="{FF2B5EF4-FFF2-40B4-BE49-F238E27FC236}">
                <a16:creationId xmlns:a16="http://schemas.microsoft.com/office/drawing/2014/main" id="{4471605A-5122-4EE5-8253-47FA3CF584F3}"/>
              </a:ext>
            </a:extLst>
          </p:cNvPr>
          <p:cNvSpPr>
            <a:spLocks noChangeArrowheads="1"/>
          </p:cNvSpPr>
          <p:nvPr/>
        </p:nvSpPr>
        <p:spPr bwMode="auto">
          <a:xfrm rot="10800000">
            <a:off x="2640014" y="1700213"/>
            <a:ext cx="3311525" cy="2665412"/>
          </a:xfrm>
          <a:prstGeom prst="triangle">
            <a:avLst>
              <a:gd name="adj" fmla="val 50000"/>
            </a:avLst>
          </a:prstGeom>
          <a:solidFill>
            <a:schemeClr val="accent1"/>
          </a:solidFill>
          <a:ln w="9525" algn="ctr">
            <a:solidFill>
              <a:schemeClr val="tx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31077" name="TextovéPole 2">
            <a:extLst>
              <a:ext uri="{FF2B5EF4-FFF2-40B4-BE49-F238E27FC236}">
                <a16:creationId xmlns:a16="http://schemas.microsoft.com/office/drawing/2014/main" id="{BEC25D82-F5F6-4C26-BD82-518BF8BF15F5}"/>
              </a:ext>
            </a:extLst>
          </p:cNvPr>
          <p:cNvSpPr txBox="1">
            <a:spLocks noChangeArrowheads="1"/>
          </p:cNvSpPr>
          <p:nvPr/>
        </p:nvSpPr>
        <p:spPr bwMode="auto">
          <a:xfrm>
            <a:off x="3287713" y="1844675"/>
            <a:ext cx="18716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2400" b="1" i="0" dirty="0">
                <a:solidFill>
                  <a:srgbClr val="FF0000"/>
                </a:solidFill>
                <a:latin typeface="+mn-lt"/>
              </a:rPr>
              <a:t>Pyramida znečištění</a:t>
            </a:r>
          </a:p>
        </p:txBody>
      </p:sp>
    </p:spTree>
    <p:extLst>
      <p:ext uri="{BB962C8B-B14F-4D97-AF65-F5344CB8AC3E}">
        <p14:creationId xmlns:p14="http://schemas.microsoft.com/office/powerpoint/2010/main" val="14661785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a:extLst>
              <a:ext uri="{FF2B5EF4-FFF2-40B4-BE49-F238E27FC236}">
                <a16:creationId xmlns:a16="http://schemas.microsoft.com/office/drawing/2014/main" id="{FF635864-F97C-426D-8AE1-1F6A2D05A560}"/>
              </a:ext>
            </a:extLst>
          </p:cNvPr>
          <p:cNvSpPr txBox="1">
            <a:spLocks noChangeArrowheads="1"/>
          </p:cNvSpPr>
          <p:nvPr/>
        </p:nvSpPr>
        <p:spPr bwMode="auto">
          <a:xfrm>
            <a:off x="1703389" y="1004888"/>
            <a:ext cx="8785225" cy="12001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u="sng" dirty="0">
                <a:solidFill>
                  <a:srgbClr val="0000FF"/>
                </a:solidFill>
                <a:cs typeface="Times New Roman" pitchFamily="18" charset="0"/>
              </a:rPr>
              <a:t>Pyramida </a:t>
            </a:r>
            <a:r>
              <a:rPr lang="cs-CZ" sz="2400" b="1" i="0" u="sng" dirty="0">
                <a:solidFill>
                  <a:srgbClr val="0000FF"/>
                </a:solidFill>
              </a:rPr>
              <a:t>četnosti</a:t>
            </a:r>
            <a:r>
              <a:rPr lang="cs-CZ" sz="2400" b="1" i="0" dirty="0">
                <a:solidFill>
                  <a:srgbClr val="0000FF"/>
                </a:solidFill>
              </a:rPr>
              <a:t> </a:t>
            </a:r>
            <a:r>
              <a:rPr lang="cs-CZ" sz="2400" b="1" i="0" dirty="0">
                <a:solidFill>
                  <a:srgbClr val="0000FF"/>
                </a:solidFill>
                <a:cs typeface="Times New Roman" pitchFamily="18" charset="0"/>
              </a:rPr>
              <a:t>–</a:t>
            </a:r>
            <a:r>
              <a:rPr lang="cs-CZ" sz="2400" b="1" i="0" dirty="0">
                <a:solidFill>
                  <a:srgbClr val="0000FF"/>
                </a:solidFill>
              </a:rPr>
              <a:t> odráží jev, že </a:t>
            </a:r>
            <a:r>
              <a:rPr lang="cs-CZ" sz="2400" b="1" i="0" dirty="0">
                <a:solidFill>
                  <a:srgbClr val="0000FF"/>
                </a:solidFill>
                <a:cs typeface="Times New Roman" pitchFamily="18" charset="0"/>
              </a:rPr>
              <a:t>po</a:t>
            </a:r>
            <a:r>
              <a:rPr lang="cs-CZ" sz="2400" b="1" i="0" dirty="0">
                <a:solidFill>
                  <a:srgbClr val="0000FF"/>
                </a:solidFill>
              </a:rPr>
              <a:t>č</a:t>
            </a:r>
            <a:r>
              <a:rPr lang="cs-CZ" sz="2400" b="1" i="0" dirty="0">
                <a:solidFill>
                  <a:srgbClr val="0000FF"/>
                </a:solidFill>
                <a:cs typeface="Times New Roman" pitchFamily="18" charset="0"/>
              </a:rPr>
              <a:t>et jedinc</a:t>
            </a:r>
            <a:r>
              <a:rPr lang="cs-CZ" sz="2400" b="1" i="0" dirty="0">
                <a:solidFill>
                  <a:srgbClr val="0000FF"/>
                </a:solidFill>
              </a:rPr>
              <a:t>ů</a:t>
            </a:r>
            <a:r>
              <a:rPr lang="cs-CZ" sz="2400" b="1" i="0" dirty="0">
                <a:solidFill>
                  <a:srgbClr val="0000FF"/>
                </a:solidFill>
                <a:cs typeface="Times New Roman" pitchFamily="18" charset="0"/>
              </a:rPr>
              <a:t> od první k poslední trofické úrovni (vrcholoví predáto</a:t>
            </a:r>
            <a:r>
              <a:rPr lang="cs-CZ" sz="2400" b="1" i="0" dirty="0">
                <a:solidFill>
                  <a:srgbClr val="0000FF"/>
                </a:solidFill>
              </a:rPr>
              <a:t>ř</a:t>
            </a:r>
            <a:r>
              <a:rPr lang="cs-CZ" sz="2400" b="1" i="0" dirty="0">
                <a:solidFill>
                  <a:srgbClr val="0000FF"/>
                </a:solidFill>
                <a:cs typeface="Times New Roman" pitchFamily="18" charset="0"/>
              </a:rPr>
              <a:t>i) se obvykle strm</a:t>
            </a:r>
            <a:r>
              <a:rPr lang="cs-CZ" sz="2400" b="1" i="0" dirty="0">
                <a:solidFill>
                  <a:srgbClr val="0000FF"/>
                </a:solidFill>
              </a:rPr>
              <a:t>ě</a:t>
            </a:r>
            <a:r>
              <a:rPr lang="cs-CZ" sz="2400" b="1" i="0" dirty="0">
                <a:solidFill>
                  <a:srgbClr val="0000FF"/>
                </a:solidFill>
                <a:cs typeface="Times New Roman" pitchFamily="18" charset="0"/>
              </a:rPr>
              <a:t> zmenšuje</a:t>
            </a:r>
            <a:endParaRPr lang="cs-CZ" sz="2400" b="1" i="0" dirty="0">
              <a:solidFill>
                <a:srgbClr val="0000FF"/>
              </a:solidFill>
              <a:sym typeface="Symbol" pitchFamily="18" charset="2"/>
            </a:endParaRPr>
          </a:p>
        </p:txBody>
      </p:sp>
      <p:sp>
        <p:nvSpPr>
          <p:cNvPr id="14339" name="Text Box 6">
            <a:extLst>
              <a:ext uri="{FF2B5EF4-FFF2-40B4-BE49-F238E27FC236}">
                <a16:creationId xmlns:a16="http://schemas.microsoft.com/office/drawing/2014/main" id="{FB0B9A8E-F197-40CB-85CA-B0FB84E6358F}"/>
              </a:ext>
            </a:extLst>
          </p:cNvPr>
          <p:cNvSpPr txBox="1">
            <a:spLocks noChangeArrowheads="1"/>
          </p:cNvSpPr>
          <p:nvPr/>
        </p:nvSpPr>
        <p:spPr bwMode="auto">
          <a:xfrm>
            <a:off x="1703512" y="2309972"/>
            <a:ext cx="878497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sym typeface="Symbol" pitchFamily="18" charset="2"/>
              </a:rPr>
              <a:t>Př</a:t>
            </a:r>
            <a:r>
              <a:rPr lang="cs-CZ" sz="2400" b="1" i="0" dirty="0">
                <a:solidFill>
                  <a:srgbClr val="0000FF"/>
                </a:solidFill>
                <a:cs typeface="Times New Roman" pitchFamily="18" charset="0"/>
                <a:sym typeface="Symbol" pitchFamily="18" charset="2"/>
              </a:rPr>
              <a:t>i p</a:t>
            </a:r>
            <a:r>
              <a:rPr lang="cs-CZ" sz="2400" b="1" i="0" dirty="0">
                <a:solidFill>
                  <a:srgbClr val="0000FF"/>
                </a:solidFill>
                <a:sym typeface="Symbol" pitchFamily="18" charset="2"/>
              </a:rPr>
              <a:t>ř</a:t>
            </a:r>
            <a:r>
              <a:rPr lang="cs-CZ" sz="2400" b="1" i="0" dirty="0">
                <a:solidFill>
                  <a:srgbClr val="0000FF"/>
                </a:solidFill>
                <a:cs typeface="Times New Roman" pitchFamily="18" charset="0"/>
                <a:sym typeface="Symbol" pitchFamily="18" charset="2"/>
              </a:rPr>
              <a:t>echodu na vyšší trofickou úrove</a:t>
            </a:r>
            <a:r>
              <a:rPr lang="cs-CZ" sz="2400" b="1" i="0" dirty="0">
                <a:solidFill>
                  <a:srgbClr val="0000FF"/>
                </a:solidFill>
                <a:sym typeface="Symbol" pitchFamily="18" charset="2"/>
              </a:rPr>
              <a:t>ň</a:t>
            </a:r>
            <a:r>
              <a:rPr lang="cs-CZ" sz="2400" b="1" i="0" dirty="0">
                <a:solidFill>
                  <a:srgbClr val="0000FF"/>
                </a:solidFill>
                <a:cs typeface="Times New Roman" pitchFamily="18" charset="0"/>
                <a:sym typeface="Symbol" pitchFamily="18" charset="2"/>
              </a:rPr>
              <a:t> je pokles po</a:t>
            </a:r>
            <a:r>
              <a:rPr lang="cs-CZ" sz="2400" b="1" i="0" dirty="0">
                <a:solidFill>
                  <a:srgbClr val="0000FF"/>
                </a:solidFill>
                <a:sym typeface="Symbol" pitchFamily="18" charset="2"/>
              </a:rPr>
              <a:t>č</a:t>
            </a:r>
            <a:r>
              <a:rPr lang="cs-CZ" sz="2400" b="1" i="0" dirty="0">
                <a:solidFill>
                  <a:srgbClr val="0000FF"/>
                </a:solidFill>
                <a:cs typeface="Times New Roman" pitchFamily="18" charset="0"/>
                <a:sym typeface="Symbol" pitchFamily="18" charset="2"/>
              </a:rPr>
              <a:t>etnosti doprovázen zv</a:t>
            </a:r>
            <a:r>
              <a:rPr lang="cs-CZ" sz="2400" b="1" i="0" dirty="0">
                <a:solidFill>
                  <a:srgbClr val="0000FF"/>
                </a:solidFill>
                <a:sym typeface="Symbol" pitchFamily="18" charset="2"/>
              </a:rPr>
              <a:t>ě</a:t>
            </a:r>
            <a:r>
              <a:rPr lang="cs-CZ" sz="2400" b="1" i="0" dirty="0">
                <a:solidFill>
                  <a:srgbClr val="0000FF"/>
                </a:solidFill>
                <a:cs typeface="Times New Roman" pitchFamily="18" charset="0"/>
                <a:sym typeface="Symbol" pitchFamily="18" charset="2"/>
              </a:rPr>
              <a:t>tšením rozm</a:t>
            </a:r>
            <a:r>
              <a:rPr lang="cs-CZ" sz="2400" b="1" i="0" dirty="0">
                <a:solidFill>
                  <a:srgbClr val="0000FF"/>
                </a:solidFill>
                <a:sym typeface="Symbol" pitchFamily="18" charset="2"/>
              </a:rPr>
              <a:t>ě</a:t>
            </a:r>
            <a:r>
              <a:rPr lang="cs-CZ" sz="2400" b="1" i="0" dirty="0">
                <a:solidFill>
                  <a:srgbClr val="0000FF"/>
                </a:solidFill>
                <a:cs typeface="Times New Roman" pitchFamily="18" charset="0"/>
                <a:sym typeface="Symbol" pitchFamily="18" charset="2"/>
              </a:rPr>
              <a:t>r</a:t>
            </a:r>
            <a:r>
              <a:rPr lang="cs-CZ" sz="2400" b="1" i="0" dirty="0">
                <a:solidFill>
                  <a:srgbClr val="0000FF"/>
                </a:solidFill>
                <a:sym typeface="Symbol" pitchFamily="18" charset="2"/>
              </a:rPr>
              <a:t>ů </a:t>
            </a:r>
            <a:endParaRPr lang="cs-CZ" sz="2400" b="1" i="0" dirty="0">
              <a:solidFill>
                <a:srgbClr val="0000FF"/>
              </a:solidFill>
            </a:endParaRPr>
          </a:p>
        </p:txBody>
      </p:sp>
      <p:sp>
        <p:nvSpPr>
          <p:cNvPr id="14340" name="Text Box 7">
            <a:extLst>
              <a:ext uri="{FF2B5EF4-FFF2-40B4-BE49-F238E27FC236}">
                <a16:creationId xmlns:a16="http://schemas.microsoft.com/office/drawing/2014/main" id="{1D77D536-0F09-4335-9164-0A84E3FC2D43}"/>
              </a:ext>
            </a:extLst>
          </p:cNvPr>
          <p:cNvSpPr txBox="1">
            <a:spLocks noChangeArrowheads="1"/>
          </p:cNvSpPr>
          <p:nvPr/>
        </p:nvSpPr>
        <p:spPr bwMode="auto">
          <a:xfrm>
            <a:off x="1703512" y="3246076"/>
            <a:ext cx="878497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cs typeface="Times New Roman" pitchFamily="18" charset="0"/>
              </a:rPr>
              <a:t>Obrácené pom</a:t>
            </a:r>
            <a:r>
              <a:rPr lang="cs-CZ" sz="2400" b="1" i="0" dirty="0">
                <a:solidFill>
                  <a:srgbClr val="0000FF"/>
                </a:solidFill>
              </a:rPr>
              <a:t>ě</a:t>
            </a:r>
            <a:r>
              <a:rPr lang="cs-CZ" sz="2400" b="1" i="0" dirty="0">
                <a:solidFill>
                  <a:srgbClr val="0000FF"/>
                </a:solidFill>
                <a:cs typeface="Times New Roman" pitchFamily="18" charset="0"/>
              </a:rPr>
              <a:t>ry jsou u parazitických </a:t>
            </a:r>
            <a:r>
              <a:rPr lang="cs-CZ" sz="2400" b="1" i="0" dirty="0">
                <a:solidFill>
                  <a:srgbClr val="0000FF"/>
                </a:solidFill>
              </a:rPr>
              <a:t>ř</a:t>
            </a:r>
            <a:r>
              <a:rPr lang="cs-CZ" sz="2400" b="1" i="0" dirty="0">
                <a:solidFill>
                  <a:srgbClr val="0000FF"/>
                </a:solidFill>
                <a:cs typeface="Times New Roman" pitchFamily="18" charset="0"/>
              </a:rPr>
              <a:t>et</a:t>
            </a:r>
            <a:r>
              <a:rPr lang="cs-CZ" sz="2400" b="1" i="0" dirty="0">
                <a:solidFill>
                  <a:srgbClr val="0000FF"/>
                </a:solidFill>
              </a:rPr>
              <a:t>ě</a:t>
            </a:r>
            <a:r>
              <a:rPr lang="cs-CZ" sz="2400" b="1" i="0" dirty="0">
                <a:solidFill>
                  <a:srgbClr val="0000FF"/>
                </a:solidFill>
                <a:cs typeface="Times New Roman" pitchFamily="18" charset="0"/>
              </a:rPr>
              <a:t>zc</a:t>
            </a:r>
            <a:r>
              <a:rPr lang="cs-CZ" sz="2400" b="1" i="0" dirty="0">
                <a:solidFill>
                  <a:srgbClr val="0000FF"/>
                </a:solidFill>
              </a:rPr>
              <a:t>ů</a:t>
            </a:r>
            <a:r>
              <a:rPr lang="cs-CZ" sz="2400" b="1" i="0" dirty="0">
                <a:solidFill>
                  <a:srgbClr val="0000FF"/>
                </a:solidFill>
                <a:cs typeface="Times New Roman" pitchFamily="18" charset="0"/>
              </a:rPr>
              <a:t> (parazité jsou menší a po</a:t>
            </a:r>
            <a:r>
              <a:rPr lang="cs-CZ" sz="2400" b="1" i="0" dirty="0">
                <a:solidFill>
                  <a:srgbClr val="0000FF"/>
                </a:solidFill>
              </a:rPr>
              <a:t>č</a:t>
            </a:r>
            <a:r>
              <a:rPr lang="cs-CZ" sz="2400" b="1" i="0" dirty="0">
                <a:solidFill>
                  <a:srgbClr val="0000FF"/>
                </a:solidFill>
                <a:cs typeface="Times New Roman" pitchFamily="18" charset="0"/>
              </a:rPr>
              <a:t>etn</a:t>
            </a:r>
            <a:r>
              <a:rPr lang="cs-CZ" sz="2400" b="1" i="0" dirty="0">
                <a:solidFill>
                  <a:srgbClr val="0000FF"/>
                </a:solidFill>
              </a:rPr>
              <a:t>ě</a:t>
            </a:r>
            <a:r>
              <a:rPr lang="cs-CZ" sz="2400" b="1" i="0" dirty="0">
                <a:solidFill>
                  <a:srgbClr val="0000FF"/>
                </a:solidFill>
                <a:cs typeface="Times New Roman" pitchFamily="18" charset="0"/>
              </a:rPr>
              <a:t>jší ne</a:t>
            </a:r>
            <a:r>
              <a:rPr lang="cs-CZ" sz="2400" b="1" i="0" dirty="0">
                <a:solidFill>
                  <a:srgbClr val="0000FF"/>
                </a:solidFill>
              </a:rPr>
              <a:t>ž</a:t>
            </a:r>
            <a:r>
              <a:rPr lang="cs-CZ" sz="2400" b="1" i="0" dirty="0">
                <a:solidFill>
                  <a:srgbClr val="0000FF"/>
                </a:solidFill>
                <a:cs typeface="Times New Roman" pitchFamily="18" charset="0"/>
              </a:rPr>
              <a:t> hostitel</a:t>
            </a:r>
            <a:r>
              <a:rPr lang="cs-CZ" sz="2400" b="1" i="0" dirty="0">
                <a:solidFill>
                  <a:srgbClr val="0000FF"/>
                </a:solidFill>
              </a:rPr>
              <a:t>) </a:t>
            </a:r>
          </a:p>
        </p:txBody>
      </p:sp>
      <p:sp>
        <p:nvSpPr>
          <p:cNvPr id="14341" name="Text Box 8">
            <a:extLst>
              <a:ext uri="{FF2B5EF4-FFF2-40B4-BE49-F238E27FC236}">
                <a16:creationId xmlns:a16="http://schemas.microsoft.com/office/drawing/2014/main" id="{87FDBE48-586A-41F1-B545-B7A3677CCE97}"/>
              </a:ext>
            </a:extLst>
          </p:cNvPr>
          <p:cNvSpPr txBox="1">
            <a:spLocks noChangeArrowheads="1"/>
          </p:cNvSpPr>
          <p:nvPr/>
        </p:nvSpPr>
        <p:spPr bwMode="auto">
          <a:xfrm>
            <a:off x="1703512" y="4182180"/>
            <a:ext cx="878497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rPr>
              <a:t>Existují i „o</a:t>
            </a:r>
            <a:r>
              <a:rPr lang="cs-CZ" sz="2400" b="1" i="0" dirty="0">
                <a:solidFill>
                  <a:srgbClr val="0000FF"/>
                </a:solidFill>
                <a:cs typeface="Times New Roman" pitchFamily="18" charset="0"/>
              </a:rPr>
              <a:t>brácen</a:t>
            </a:r>
            <a:r>
              <a:rPr lang="cs-CZ" sz="2400" b="1" i="0" dirty="0">
                <a:solidFill>
                  <a:srgbClr val="0000FF"/>
                </a:solidFill>
              </a:rPr>
              <a:t>é“</a:t>
            </a:r>
            <a:r>
              <a:rPr lang="cs-CZ" sz="2400" b="1" i="0" dirty="0">
                <a:solidFill>
                  <a:srgbClr val="0000FF"/>
                </a:solidFill>
                <a:cs typeface="Times New Roman" pitchFamily="18" charset="0"/>
              </a:rPr>
              <a:t> pyramid</a:t>
            </a:r>
            <a:r>
              <a:rPr lang="cs-CZ" sz="2400" b="1" i="0" dirty="0">
                <a:solidFill>
                  <a:srgbClr val="0000FF"/>
                </a:solidFill>
              </a:rPr>
              <a:t>y</a:t>
            </a:r>
            <a:r>
              <a:rPr lang="cs-CZ" sz="2400" b="1" i="0" dirty="0">
                <a:solidFill>
                  <a:srgbClr val="0000FF"/>
                </a:solidFill>
                <a:cs typeface="Times New Roman" pitchFamily="18" charset="0"/>
              </a:rPr>
              <a:t> </a:t>
            </a:r>
            <a:r>
              <a:rPr lang="cs-CZ" sz="2400" b="1" i="0" dirty="0">
                <a:solidFill>
                  <a:srgbClr val="0000FF"/>
                </a:solidFill>
              </a:rPr>
              <a:t>č</a:t>
            </a:r>
            <a:r>
              <a:rPr lang="cs-CZ" sz="2400" b="1" i="0" dirty="0">
                <a:solidFill>
                  <a:srgbClr val="0000FF"/>
                </a:solidFill>
                <a:cs typeface="Times New Roman" pitchFamily="18" charset="0"/>
              </a:rPr>
              <a:t>etnosti – </a:t>
            </a:r>
            <a:r>
              <a:rPr lang="cs-CZ" sz="2400" b="1" i="0" dirty="0">
                <a:solidFill>
                  <a:srgbClr val="0000FF"/>
                </a:solidFill>
              </a:rPr>
              <a:t>např. </a:t>
            </a:r>
            <a:r>
              <a:rPr lang="cs-CZ" sz="2400" b="1" i="0" dirty="0">
                <a:solidFill>
                  <a:srgbClr val="0000FF"/>
                </a:solidFill>
                <a:cs typeface="Times New Roman" pitchFamily="18" charset="0"/>
              </a:rPr>
              <a:t>strom s velkým po</a:t>
            </a:r>
            <a:r>
              <a:rPr lang="cs-CZ" sz="2400" b="1" i="0" dirty="0">
                <a:solidFill>
                  <a:srgbClr val="0000FF"/>
                </a:solidFill>
              </a:rPr>
              <a:t>č</a:t>
            </a:r>
            <a:r>
              <a:rPr lang="cs-CZ" sz="2400" b="1" i="0" dirty="0">
                <a:solidFill>
                  <a:srgbClr val="0000FF"/>
                </a:solidFill>
                <a:cs typeface="Times New Roman" pitchFamily="18" charset="0"/>
              </a:rPr>
              <a:t>tem </a:t>
            </a:r>
            <a:r>
              <a:rPr lang="cs-CZ" sz="2400" b="1" i="0" dirty="0" err="1">
                <a:solidFill>
                  <a:srgbClr val="0000FF"/>
                </a:solidFill>
                <a:cs typeface="Times New Roman" pitchFamily="18" charset="0"/>
              </a:rPr>
              <a:t>herbivorního</a:t>
            </a:r>
            <a:r>
              <a:rPr lang="cs-CZ" sz="2400" b="1" i="0" dirty="0">
                <a:solidFill>
                  <a:srgbClr val="0000FF"/>
                </a:solidFill>
                <a:cs typeface="Times New Roman" pitchFamily="18" charset="0"/>
              </a:rPr>
              <a:t> hmyzu</a:t>
            </a:r>
            <a:endParaRPr lang="cs-CZ" sz="2400" b="1" i="0" dirty="0">
              <a:solidFill>
                <a:srgbClr val="0000FF"/>
              </a:solidFill>
            </a:endParaRPr>
          </a:p>
        </p:txBody>
      </p:sp>
      <p:grpSp>
        <p:nvGrpSpPr>
          <p:cNvPr id="133132" name="Group 43">
            <a:extLst>
              <a:ext uri="{FF2B5EF4-FFF2-40B4-BE49-F238E27FC236}">
                <a16:creationId xmlns:a16="http://schemas.microsoft.com/office/drawing/2014/main" id="{F4FDEA44-660A-4509-9C66-ADDAF3BB8003}"/>
              </a:ext>
            </a:extLst>
          </p:cNvPr>
          <p:cNvGrpSpPr>
            <a:grpSpLocks/>
          </p:cNvGrpSpPr>
          <p:nvPr/>
        </p:nvGrpSpPr>
        <p:grpSpPr bwMode="auto">
          <a:xfrm>
            <a:off x="3503614" y="5013326"/>
            <a:ext cx="5184775" cy="1146175"/>
            <a:chOff x="612" y="3294"/>
            <a:chExt cx="3266" cy="707"/>
          </a:xfrm>
        </p:grpSpPr>
        <p:grpSp>
          <p:nvGrpSpPr>
            <p:cNvPr id="133134" name="Group 28">
              <a:extLst>
                <a:ext uri="{FF2B5EF4-FFF2-40B4-BE49-F238E27FC236}">
                  <a16:creationId xmlns:a16="http://schemas.microsoft.com/office/drawing/2014/main" id="{8D2CAB61-734F-4D91-9A87-1A50E009F2F4}"/>
                </a:ext>
              </a:extLst>
            </p:cNvPr>
            <p:cNvGrpSpPr>
              <a:grpSpLocks/>
            </p:cNvGrpSpPr>
            <p:nvPr/>
          </p:nvGrpSpPr>
          <p:grpSpPr bwMode="auto">
            <a:xfrm>
              <a:off x="612" y="3294"/>
              <a:ext cx="1555" cy="707"/>
              <a:chOff x="612" y="3294"/>
              <a:chExt cx="1555" cy="707"/>
            </a:xfrm>
          </p:grpSpPr>
          <p:sp>
            <p:nvSpPr>
              <p:cNvPr id="133141" name="Rectangle 29">
                <a:extLst>
                  <a:ext uri="{FF2B5EF4-FFF2-40B4-BE49-F238E27FC236}">
                    <a16:creationId xmlns:a16="http://schemas.microsoft.com/office/drawing/2014/main" id="{D5E0CB43-FE7F-4E8D-9D65-59F87ABA7AFF}"/>
                  </a:ext>
                </a:extLst>
              </p:cNvPr>
              <p:cNvSpPr>
                <a:spLocks noChangeArrowheads="1"/>
              </p:cNvSpPr>
              <p:nvPr/>
            </p:nvSpPr>
            <p:spPr bwMode="auto">
              <a:xfrm>
                <a:off x="612" y="3838"/>
                <a:ext cx="1270" cy="144"/>
              </a:xfrm>
              <a:prstGeom prst="rect">
                <a:avLst/>
              </a:prstGeom>
              <a:solidFill>
                <a:srgbClr val="00CC00"/>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42" name="Rectangle 30">
                <a:extLst>
                  <a:ext uri="{FF2B5EF4-FFF2-40B4-BE49-F238E27FC236}">
                    <a16:creationId xmlns:a16="http://schemas.microsoft.com/office/drawing/2014/main" id="{C4606DC2-032C-48DA-91F5-7049376A45A8}"/>
                  </a:ext>
                </a:extLst>
              </p:cNvPr>
              <p:cNvSpPr>
                <a:spLocks noChangeArrowheads="1"/>
              </p:cNvSpPr>
              <p:nvPr/>
            </p:nvSpPr>
            <p:spPr bwMode="auto">
              <a:xfrm>
                <a:off x="1111" y="3657"/>
                <a:ext cx="328" cy="165"/>
              </a:xfrm>
              <a:prstGeom prst="rect">
                <a:avLst/>
              </a:prstGeom>
              <a:solidFill>
                <a:srgbClr val="FF00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43" name="Rectangle 31">
                <a:extLst>
                  <a:ext uri="{FF2B5EF4-FFF2-40B4-BE49-F238E27FC236}">
                    <a16:creationId xmlns:a16="http://schemas.microsoft.com/office/drawing/2014/main" id="{AE118B5C-23F4-4440-B0FB-0DD25A4A6A71}"/>
                  </a:ext>
                </a:extLst>
              </p:cNvPr>
              <p:cNvSpPr>
                <a:spLocks noChangeArrowheads="1"/>
              </p:cNvSpPr>
              <p:nvPr/>
            </p:nvSpPr>
            <p:spPr bwMode="auto">
              <a:xfrm>
                <a:off x="1202" y="3521"/>
                <a:ext cx="136" cy="136"/>
              </a:xfrm>
              <a:prstGeom prst="rect">
                <a:avLst/>
              </a:prstGeom>
              <a:solidFill>
                <a:srgbClr val="FF6600"/>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7440" name="Text Box 32">
                <a:extLst>
                  <a:ext uri="{FF2B5EF4-FFF2-40B4-BE49-F238E27FC236}">
                    <a16:creationId xmlns:a16="http://schemas.microsoft.com/office/drawing/2014/main" id="{1E0B8B9F-1124-49A9-BA52-34C29807D1CE}"/>
                  </a:ext>
                </a:extLst>
              </p:cNvPr>
              <p:cNvSpPr txBox="1">
                <a:spLocks noChangeArrowheads="1"/>
              </p:cNvSpPr>
              <p:nvPr/>
            </p:nvSpPr>
            <p:spPr bwMode="auto">
              <a:xfrm>
                <a:off x="1503" y="3630"/>
                <a:ext cx="288" cy="212"/>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FF00FF"/>
                    </a:solidFill>
                    <a:effectLst>
                      <a:outerShdw blurRad="38100" dist="38100" dir="2700000" algn="tl">
                        <a:srgbClr val="000000"/>
                      </a:outerShdw>
                    </a:effectLst>
                    <a:latin typeface="Garamond" panose="02020404030301010803" pitchFamily="18" charset="0"/>
                  </a:rPr>
                  <a:t>K</a:t>
                </a:r>
                <a:r>
                  <a:rPr lang="cs-CZ" sz="1600" i="0" baseline="-25000">
                    <a:solidFill>
                      <a:srgbClr val="FF00FF"/>
                    </a:solidFill>
                    <a:effectLst>
                      <a:outerShdw blurRad="38100" dist="38100" dir="2700000" algn="tl">
                        <a:srgbClr val="000000"/>
                      </a:outerShdw>
                    </a:effectLst>
                    <a:latin typeface="Garamond" panose="02020404030301010803" pitchFamily="18" charset="0"/>
                  </a:rPr>
                  <a:t>1</a:t>
                </a:r>
                <a:endParaRPr lang="cs-CZ" sz="1600" i="0">
                  <a:solidFill>
                    <a:srgbClr val="FF00FF"/>
                  </a:solidFill>
                  <a:effectLst>
                    <a:outerShdw blurRad="38100" dist="38100" dir="2700000" algn="tl">
                      <a:srgbClr val="000000"/>
                    </a:outerShdw>
                  </a:effectLst>
                  <a:latin typeface="Garamond" panose="02020404030301010803" pitchFamily="18" charset="0"/>
                </a:endParaRPr>
              </a:p>
            </p:txBody>
          </p:sp>
          <p:sp>
            <p:nvSpPr>
              <p:cNvPr id="17441" name="Text Box 33">
                <a:extLst>
                  <a:ext uri="{FF2B5EF4-FFF2-40B4-BE49-F238E27FC236}">
                    <a16:creationId xmlns:a16="http://schemas.microsoft.com/office/drawing/2014/main" id="{DF667B05-44BE-4A37-9AD2-2479771B9350}"/>
                  </a:ext>
                </a:extLst>
              </p:cNvPr>
              <p:cNvSpPr txBox="1">
                <a:spLocks noChangeArrowheads="1"/>
              </p:cNvSpPr>
              <p:nvPr/>
            </p:nvSpPr>
            <p:spPr bwMode="auto">
              <a:xfrm>
                <a:off x="1413" y="3486"/>
                <a:ext cx="288"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FF6600"/>
                    </a:solidFill>
                    <a:effectLst>
                      <a:outerShdw blurRad="38100" dist="38100" dir="2700000" algn="tl">
                        <a:srgbClr val="000000"/>
                      </a:outerShdw>
                    </a:effectLst>
                    <a:latin typeface="Garamond" panose="02020404030301010803" pitchFamily="18" charset="0"/>
                  </a:rPr>
                  <a:t>K</a:t>
                </a:r>
                <a:r>
                  <a:rPr lang="cs-CZ" sz="1600" i="0" baseline="-25000">
                    <a:solidFill>
                      <a:srgbClr val="FF6600"/>
                    </a:solidFill>
                    <a:effectLst>
                      <a:outerShdw blurRad="38100" dist="38100" dir="2700000" algn="tl">
                        <a:srgbClr val="000000"/>
                      </a:outerShdw>
                    </a:effectLst>
                    <a:latin typeface="Garamond" panose="02020404030301010803" pitchFamily="18" charset="0"/>
                  </a:rPr>
                  <a:t>2</a:t>
                </a:r>
                <a:endParaRPr lang="cs-CZ" sz="1600" i="0">
                  <a:solidFill>
                    <a:srgbClr val="FF6600"/>
                  </a:solidFill>
                  <a:effectLst>
                    <a:outerShdw blurRad="38100" dist="38100" dir="2700000" algn="tl">
                      <a:srgbClr val="000000"/>
                    </a:outerShdw>
                  </a:effectLst>
                  <a:latin typeface="Garamond" panose="02020404030301010803" pitchFamily="18" charset="0"/>
                </a:endParaRPr>
              </a:p>
            </p:txBody>
          </p:sp>
          <p:sp>
            <p:nvSpPr>
              <p:cNvPr id="17442" name="Text Box 34">
                <a:extLst>
                  <a:ext uri="{FF2B5EF4-FFF2-40B4-BE49-F238E27FC236}">
                    <a16:creationId xmlns:a16="http://schemas.microsoft.com/office/drawing/2014/main" id="{4A91ED10-CF11-49FC-A896-B2E2D99080ED}"/>
                  </a:ext>
                </a:extLst>
              </p:cNvPr>
              <p:cNvSpPr txBox="1">
                <a:spLocks noChangeArrowheads="1"/>
              </p:cNvSpPr>
              <p:nvPr/>
            </p:nvSpPr>
            <p:spPr bwMode="auto">
              <a:xfrm>
                <a:off x="1277" y="3294"/>
                <a:ext cx="288"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00FFFF"/>
                    </a:solidFill>
                    <a:effectLst>
                      <a:outerShdw blurRad="38100" dist="38100" dir="2700000" algn="tl">
                        <a:srgbClr val="000000"/>
                      </a:outerShdw>
                    </a:effectLst>
                    <a:latin typeface="Garamond" panose="02020404030301010803" pitchFamily="18" charset="0"/>
                  </a:rPr>
                  <a:t>K</a:t>
                </a:r>
                <a:r>
                  <a:rPr lang="cs-CZ" sz="1600" i="0" baseline="-25000">
                    <a:solidFill>
                      <a:srgbClr val="00FFFF"/>
                    </a:solidFill>
                    <a:effectLst>
                      <a:outerShdw blurRad="38100" dist="38100" dir="2700000" algn="tl">
                        <a:srgbClr val="000000"/>
                      </a:outerShdw>
                    </a:effectLst>
                    <a:latin typeface="Garamond" panose="02020404030301010803" pitchFamily="18" charset="0"/>
                  </a:rPr>
                  <a:t>3</a:t>
                </a:r>
                <a:endParaRPr lang="cs-CZ" sz="1600" i="0">
                  <a:solidFill>
                    <a:srgbClr val="00FFFF"/>
                  </a:solidFill>
                  <a:effectLst>
                    <a:outerShdw blurRad="38100" dist="38100" dir="2700000" algn="tl">
                      <a:srgbClr val="000000"/>
                    </a:outerShdw>
                  </a:effectLst>
                  <a:latin typeface="Garamond" panose="02020404030301010803" pitchFamily="18" charset="0"/>
                </a:endParaRPr>
              </a:p>
            </p:txBody>
          </p:sp>
          <p:sp>
            <p:nvSpPr>
              <p:cNvPr id="17443" name="Text Box 35">
                <a:extLst>
                  <a:ext uri="{FF2B5EF4-FFF2-40B4-BE49-F238E27FC236}">
                    <a16:creationId xmlns:a16="http://schemas.microsoft.com/office/drawing/2014/main" id="{459D301B-3C5E-4394-8B89-75D3BA232B70}"/>
                  </a:ext>
                </a:extLst>
              </p:cNvPr>
              <p:cNvSpPr txBox="1">
                <a:spLocks noChangeArrowheads="1"/>
              </p:cNvSpPr>
              <p:nvPr/>
            </p:nvSpPr>
            <p:spPr bwMode="auto">
              <a:xfrm>
                <a:off x="1927" y="3793"/>
                <a:ext cx="240"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00CC00"/>
                    </a:solidFill>
                    <a:effectLst>
                      <a:outerShdw blurRad="38100" dist="38100" dir="2700000" algn="tl">
                        <a:srgbClr val="000000"/>
                      </a:outerShdw>
                    </a:effectLst>
                    <a:latin typeface="Garamond" panose="02020404030301010803" pitchFamily="18" charset="0"/>
                  </a:rPr>
                  <a:t>P</a:t>
                </a:r>
              </a:p>
            </p:txBody>
          </p:sp>
          <p:sp>
            <p:nvSpPr>
              <p:cNvPr id="133148" name="Rectangle 36">
                <a:extLst>
                  <a:ext uri="{FF2B5EF4-FFF2-40B4-BE49-F238E27FC236}">
                    <a16:creationId xmlns:a16="http://schemas.microsoft.com/office/drawing/2014/main" id="{69CF3EEB-75C7-4272-9BFD-DF61B99E60F8}"/>
                  </a:ext>
                </a:extLst>
              </p:cNvPr>
              <p:cNvSpPr>
                <a:spLocks noChangeArrowheads="1"/>
              </p:cNvSpPr>
              <p:nvPr/>
            </p:nvSpPr>
            <p:spPr bwMode="auto">
              <a:xfrm>
                <a:off x="1247" y="3385"/>
                <a:ext cx="45" cy="136"/>
              </a:xfrm>
              <a:prstGeom prst="rect">
                <a:avLst/>
              </a:prstGeom>
              <a:solidFill>
                <a:srgbClr val="00FF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grpSp>
        <p:grpSp>
          <p:nvGrpSpPr>
            <p:cNvPr id="133135" name="Group 37">
              <a:extLst>
                <a:ext uri="{FF2B5EF4-FFF2-40B4-BE49-F238E27FC236}">
                  <a16:creationId xmlns:a16="http://schemas.microsoft.com/office/drawing/2014/main" id="{9BC6F695-3404-4E92-A9F1-FC5560A436A3}"/>
                </a:ext>
              </a:extLst>
            </p:cNvPr>
            <p:cNvGrpSpPr>
              <a:grpSpLocks/>
            </p:cNvGrpSpPr>
            <p:nvPr/>
          </p:nvGrpSpPr>
          <p:grpSpPr bwMode="auto">
            <a:xfrm>
              <a:off x="2653" y="3385"/>
              <a:ext cx="1225" cy="616"/>
              <a:chOff x="3787" y="3430"/>
              <a:chExt cx="1225" cy="616"/>
            </a:xfrm>
          </p:grpSpPr>
          <p:sp>
            <p:nvSpPr>
              <p:cNvPr id="133136" name="Line 38">
                <a:extLst>
                  <a:ext uri="{FF2B5EF4-FFF2-40B4-BE49-F238E27FC236}">
                    <a16:creationId xmlns:a16="http://schemas.microsoft.com/office/drawing/2014/main" id="{38436053-CECB-4A50-8673-4DFEB39403FB}"/>
                  </a:ext>
                </a:extLst>
              </p:cNvPr>
              <p:cNvSpPr>
                <a:spLocks noChangeShapeType="1"/>
              </p:cNvSpPr>
              <p:nvPr/>
            </p:nvSpPr>
            <p:spPr bwMode="auto">
              <a:xfrm>
                <a:off x="3923" y="3884"/>
                <a:ext cx="0" cy="136"/>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33137" name="Rectangle 39">
                <a:extLst>
                  <a:ext uri="{FF2B5EF4-FFF2-40B4-BE49-F238E27FC236}">
                    <a16:creationId xmlns:a16="http://schemas.microsoft.com/office/drawing/2014/main" id="{7EAC653C-2719-41D4-9948-D400A9E217DB}"/>
                  </a:ext>
                </a:extLst>
              </p:cNvPr>
              <p:cNvSpPr>
                <a:spLocks noChangeArrowheads="1"/>
              </p:cNvSpPr>
              <p:nvPr/>
            </p:nvSpPr>
            <p:spPr bwMode="auto">
              <a:xfrm>
                <a:off x="3787" y="3702"/>
                <a:ext cx="272" cy="165"/>
              </a:xfrm>
              <a:prstGeom prst="rect">
                <a:avLst/>
              </a:prstGeom>
              <a:solidFill>
                <a:srgbClr val="FF00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38" name="Rectangle 40">
                <a:extLst>
                  <a:ext uri="{FF2B5EF4-FFF2-40B4-BE49-F238E27FC236}">
                    <a16:creationId xmlns:a16="http://schemas.microsoft.com/office/drawing/2014/main" id="{9EC3A157-3B26-46A0-8ACF-D6E37DE3804F}"/>
                  </a:ext>
                </a:extLst>
              </p:cNvPr>
              <p:cNvSpPr>
                <a:spLocks noChangeArrowheads="1"/>
              </p:cNvSpPr>
              <p:nvPr/>
            </p:nvSpPr>
            <p:spPr bwMode="auto">
              <a:xfrm>
                <a:off x="3833" y="3566"/>
                <a:ext cx="181" cy="136"/>
              </a:xfrm>
              <a:prstGeom prst="rect">
                <a:avLst/>
              </a:prstGeom>
              <a:solidFill>
                <a:srgbClr val="FF6600"/>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39" name="Rectangle 41">
                <a:extLst>
                  <a:ext uri="{FF2B5EF4-FFF2-40B4-BE49-F238E27FC236}">
                    <a16:creationId xmlns:a16="http://schemas.microsoft.com/office/drawing/2014/main" id="{4939D224-88B4-47FB-BD7A-DAD3FF905C43}"/>
                  </a:ext>
                </a:extLst>
              </p:cNvPr>
              <p:cNvSpPr>
                <a:spLocks noChangeArrowheads="1"/>
              </p:cNvSpPr>
              <p:nvPr/>
            </p:nvSpPr>
            <p:spPr bwMode="auto">
              <a:xfrm>
                <a:off x="3923" y="3430"/>
                <a:ext cx="45" cy="136"/>
              </a:xfrm>
              <a:prstGeom prst="rect">
                <a:avLst/>
              </a:prstGeom>
              <a:solidFill>
                <a:srgbClr val="00FF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7450" name="Text Box 42">
                <a:extLst>
                  <a:ext uri="{FF2B5EF4-FFF2-40B4-BE49-F238E27FC236}">
                    <a16:creationId xmlns:a16="http://schemas.microsoft.com/office/drawing/2014/main" id="{A4E9DA84-911B-47DF-BA1B-2E121D4CA04C}"/>
                  </a:ext>
                </a:extLst>
              </p:cNvPr>
              <p:cNvSpPr txBox="1">
                <a:spLocks noChangeArrowheads="1"/>
              </p:cNvSpPr>
              <p:nvPr/>
            </p:nvSpPr>
            <p:spPr bwMode="auto">
              <a:xfrm>
                <a:off x="4286" y="3838"/>
                <a:ext cx="726"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dirty="0">
                    <a:solidFill>
                      <a:srgbClr val="00CC00"/>
                    </a:solidFill>
                    <a:effectLst>
                      <a:outerShdw blurRad="38100" dist="38100" dir="2700000" algn="tl">
                        <a:srgbClr val="000000"/>
                      </a:outerShdw>
                    </a:effectLst>
                    <a:latin typeface="Garamond" panose="02020404030301010803" pitchFamily="18" charset="0"/>
                  </a:rPr>
                  <a:t>P </a:t>
                </a:r>
                <a:r>
                  <a:rPr lang="en-US" sz="1600" b="1" i="0" dirty="0">
                    <a:solidFill>
                      <a:srgbClr val="00B050"/>
                    </a:solidFill>
                    <a:latin typeface="Garamond" panose="02020404030301010803" pitchFamily="18" charset="0"/>
                    <a:cs typeface="Arial" pitchFamily="34" charset="0"/>
                  </a:rPr>
                  <a:t>~</a:t>
                </a:r>
                <a:r>
                  <a:rPr lang="cs-CZ" sz="1600" b="1" i="0" dirty="0">
                    <a:solidFill>
                      <a:srgbClr val="00B050"/>
                    </a:solidFill>
                    <a:latin typeface="Garamond" panose="02020404030301010803" pitchFamily="18" charset="0"/>
                    <a:cs typeface="Arial" pitchFamily="34" charset="0"/>
                  </a:rPr>
                  <a:t> strom</a:t>
                </a:r>
                <a:endParaRPr lang="en-US" sz="1600" b="1" i="0" dirty="0">
                  <a:solidFill>
                    <a:srgbClr val="00B050"/>
                  </a:solidFill>
                  <a:latin typeface="Garamond" panose="02020404030301010803" pitchFamily="18" charset="0"/>
                  <a:cs typeface="Arial" pitchFamily="34" charset="0"/>
                </a:endParaRPr>
              </a:p>
            </p:txBody>
          </p:sp>
        </p:grpSp>
      </p:grpSp>
      <p:sp>
        <p:nvSpPr>
          <p:cNvPr id="24" name="Nadpis 1">
            <a:extLst>
              <a:ext uri="{FF2B5EF4-FFF2-40B4-BE49-F238E27FC236}">
                <a16:creationId xmlns:a16="http://schemas.microsoft.com/office/drawing/2014/main" id="{20361B4E-FE0C-4D1C-8FEF-043E21D6C0B9}"/>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Pyramida četnosti</a:t>
            </a:r>
          </a:p>
        </p:txBody>
      </p:sp>
    </p:spTree>
    <p:extLst>
      <p:ext uri="{BB962C8B-B14F-4D97-AF65-F5344CB8AC3E}">
        <p14:creationId xmlns:p14="http://schemas.microsoft.com/office/powerpoint/2010/main" val="346895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E5FD80E-847E-49FA-807A-A5BF47556BF8}"/>
              </a:ext>
            </a:extLst>
          </p:cNvPr>
          <p:cNvSpPr>
            <a:spLocks noGrp="1" noChangeArrowheads="1"/>
          </p:cNvSpPr>
          <p:nvPr>
            <p:ph type="title"/>
          </p:nvPr>
        </p:nvSpPr>
        <p:spPr bwMode="auto">
          <a:xfrm>
            <a:off x="4133057" y="357982"/>
            <a:ext cx="4284662"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a:solidFill>
                  <a:srgbClr val="0000DC"/>
                </a:solidFill>
                <a:latin typeface="Arial" panose="020B0604020202020204" pitchFamily="34" charset="0"/>
                <a:cs typeface="Times New Roman" panose="02020603050405020304" pitchFamily="18" charset="0"/>
              </a:rPr>
              <a:t>„Box“ </a:t>
            </a:r>
            <a:r>
              <a:rPr lang="en-US" altLang="cs-CZ" sz="3200" dirty="0" err="1">
                <a:solidFill>
                  <a:srgbClr val="0000DC"/>
                </a:solidFill>
                <a:latin typeface="Arial" panose="020B0604020202020204" pitchFamily="34" charset="0"/>
                <a:cs typeface="Times New Roman" panose="02020603050405020304" pitchFamily="18" charset="0"/>
              </a:rPr>
              <a:t>modely</a:t>
            </a:r>
            <a:r>
              <a:rPr lang="en-US" altLang="cs-CZ" sz="3200" dirty="0">
                <a:solidFill>
                  <a:srgbClr val="0000DC"/>
                </a:solidFill>
                <a:latin typeface="Arial" panose="020B0604020202020204" pitchFamily="34" charset="0"/>
              </a:rPr>
              <a:t> </a:t>
            </a:r>
          </a:p>
        </p:txBody>
      </p:sp>
      <p:sp>
        <p:nvSpPr>
          <p:cNvPr id="19459" name="Rectangle 3">
            <a:extLst>
              <a:ext uri="{FF2B5EF4-FFF2-40B4-BE49-F238E27FC236}">
                <a16:creationId xmlns:a16="http://schemas.microsoft.com/office/drawing/2014/main" id="{B1D813FD-DC52-4587-A901-F9731BE3C07A}"/>
              </a:ext>
            </a:extLst>
          </p:cNvPr>
          <p:cNvSpPr>
            <a:spLocks noGrp="1" noChangeArrowheads="1"/>
          </p:cNvSpPr>
          <p:nvPr>
            <p:ph type="body" idx="1"/>
          </p:nvPr>
        </p:nvSpPr>
        <p:spPr bwMode="auto">
          <a:xfrm>
            <a:off x="7312025" y="1987550"/>
            <a:ext cx="3384550" cy="158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27063" indent="-538163" eaLnBrk="1" hangingPunct="1">
              <a:buClr>
                <a:srgbClr val="0000FF"/>
              </a:buClr>
              <a:buSzPct val="75000"/>
              <a:buFont typeface="Wingdings" panose="05000000000000000000" pitchFamily="2" charset="2"/>
              <a:buChar char="Ä"/>
            </a:pPr>
            <a:r>
              <a:rPr lang="cs-CZ" altLang="cs-CZ" sz="1800" b="1" dirty="0">
                <a:solidFill>
                  <a:srgbClr val="0000FF"/>
                </a:solidFill>
                <a:latin typeface="Arial" panose="020B0604020202020204" pitchFamily="34" charset="0"/>
                <a:cs typeface="Times New Roman" panose="02020603050405020304" pitchFamily="18" charset="0"/>
              </a:rPr>
              <a:t>rychlost toků hmoty a energie z a do systémů</a:t>
            </a:r>
            <a:r>
              <a:rPr lang="en-US" altLang="cs-CZ" sz="1800" b="1" dirty="0">
                <a:solidFill>
                  <a:srgbClr val="0000FF"/>
                </a:solidFill>
                <a:latin typeface="Arial" panose="020B0604020202020204" pitchFamily="34" charset="0"/>
              </a:rPr>
              <a:t> </a:t>
            </a:r>
            <a:endParaRPr lang="cs-CZ" altLang="cs-CZ" sz="1800" b="1" dirty="0">
              <a:solidFill>
                <a:srgbClr val="0000FF"/>
              </a:solidFill>
              <a:latin typeface="Arial" panose="020B0604020202020204" pitchFamily="34" charset="0"/>
            </a:endParaRPr>
          </a:p>
          <a:p>
            <a:pPr marL="627063" indent="-538163" eaLnBrk="1" hangingPunct="1">
              <a:buClr>
                <a:srgbClr val="0000FF"/>
              </a:buClr>
              <a:buSzPct val="75000"/>
              <a:buFont typeface="Wingdings" panose="05000000000000000000" pitchFamily="2" charset="2"/>
              <a:buChar char="Ä"/>
            </a:pPr>
            <a:r>
              <a:rPr lang="cs-CZ" altLang="cs-CZ" sz="1800" b="1" dirty="0">
                <a:solidFill>
                  <a:srgbClr val="0000FF"/>
                </a:solidFill>
                <a:latin typeface="Arial" panose="020B0604020202020204" pitchFamily="34" charset="0"/>
                <a:cs typeface="Times New Roman" panose="02020603050405020304" pitchFamily="18" charset="0"/>
              </a:rPr>
              <a:t>celkové množství hmoty a energie v systému</a:t>
            </a:r>
            <a:r>
              <a:rPr lang="en-US" altLang="cs-CZ" sz="1800" b="1" dirty="0">
                <a:solidFill>
                  <a:srgbClr val="0000FF"/>
                </a:solidFill>
                <a:latin typeface="Arial" panose="020B0604020202020204" pitchFamily="34" charset="0"/>
              </a:rPr>
              <a:t> </a:t>
            </a:r>
          </a:p>
        </p:txBody>
      </p:sp>
      <p:sp>
        <p:nvSpPr>
          <p:cNvPr id="19460" name="Rectangle 4">
            <a:extLst>
              <a:ext uri="{FF2B5EF4-FFF2-40B4-BE49-F238E27FC236}">
                <a16:creationId xmlns:a16="http://schemas.microsoft.com/office/drawing/2014/main" id="{B96D8BB7-65ED-4B60-A2A0-5DC6F8DA3CE4}"/>
              </a:ext>
            </a:extLst>
          </p:cNvPr>
          <p:cNvSpPr>
            <a:spLocks noChangeArrowheads="1"/>
          </p:cNvSpPr>
          <p:nvPr/>
        </p:nvSpPr>
        <p:spPr bwMode="auto">
          <a:xfrm>
            <a:off x="1703389" y="981075"/>
            <a:ext cx="8713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FF0000"/>
                </a:solidFill>
                <a:latin typeface="Arial" panose="020B0604020202020204" pitchFamily="34" charset="0"/>
                <a:cs typeface="Times New Roman" panose="02020603050405020304" pitchFamily="18" charset="0"/>
              </a:rPr>
              <a:t>Systémy se obvykle zobrazují jako „box“ modely (snad „krabičkové“). Výhodou je jednoduchost a pohodlí. Ukazují:</a:t>
            </a:r>
            <a:r>
              <a:rPr kumimoji="0" lang="en-US" altLang="cs-CZ" sz="1800" b="1" i="0" dirty="0">
                <a:solidFill>
                  <a:srgbClr val="FF0000"/>
                </a:solidFill>
                <a:latin typeface="Arial" panose="020B0604020202020204" pitchFamily="34" charset="0"/>
              </a:rPr>
              <a:t> </a:t>
            </a:r>
          </a:p>
        </p:txBody>
      </p:sp>
      <p:pic>
        <p:nvPicPr>
          <p:cNvPr id="19461" name="Picture 5">
            <a:extLst>
              <a:ext uri="{FF2B5EF4-FFF2-40B4-BE49-F238E27FC236}">
                <a16:creationId xmlns:a16="http://schemas.microsoft.com/office/drawing/2014/main" id="{91BF1A81-AB5D-4529-979C-8166DCE33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700214"/>
            <a:ext cx="5053013" cy="21240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6">
            <a:extLst>
              <a:ext uri="{FF2B5EF4-FFF2-40B4-BE49-F238E27FC236}">
                <a16:creationId xmlns:a16="http://schemas.microsoft.com/office/drawing/2014/main" id="{C164F14C-B78F-428D-8711-59D14579CBD5}"/>
              </a:ext>
            </a:extLst>
          </p:cNvPr>
          <p:cNvSpPr>
            <a:spLocks noChangeArrowheads="1"/>
          </p:cNvSpPr>
          <p:nvPr/>
        </p:nvSpPr>
        <p:spPr bwMode="auto">
          <a:xfrm>
            <a:off x="725490" y="4073526"/>
            <a:ext cx="610234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Rezervoáry, doba zdržení, vstupy, výstupy, stacionární stav.</a:t>
            </a:r>
          </a:p>
          <a:p>
            <a:pPr eaLnBrk="1" hangingPunct="1"/>
            <a:endParaRPr kumimoji="0" lang="cs-CZ" altLang="cs-CZ" sz="1600" b="1" i="0" dirty="0">
              <a:solidFill>
                <a:srgbClr val="0000FF"/>
              </a:solidFill>
              <a:latin typeface="Arial" panose="020B0604020202020204" pitchFamily="34" charset="0"/>
              <a:cs typeface="Times New Roman" panose="02020603050405020304" pitchFamily="18"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Velikost rezervoáru je dán</a:t>
            </a:r>
            <a:r>
              <a:rPr kumimoji="0" lang="cs-CZ" altLang="cs-CZ" sz="1600" b="1" i="0" dirty="0">
                <a:solidFill>
                  <a:srgbClr val="0000FF"/>
                </a:solidFill>
                <a:latin typeface="Arial" panose="020B0604020202020204" pitchFamily="34" charset="0"/>
              </a:rPr>
              <a:t>a</a:t>
            </a:r>
            <a:r>
              <a:rPr kumimoji="0" lang="cs-CZ" altLang="cs-CZ" sz="1600" b="1" i="0" dirty="0">
                <a:solidFill>
                  <a:srgbClr val="0000FF"/>
                </a:solidFill>
                <a:latin typeface="Arial" panose="020B0604020202020204" pitchFamily="34" charset="0"/>
                <a:cs typeface="Times New Roman" panose="02020603050405020304" pitchFamily="18" charset="0"/>
              </a:rPr>
              <a:t> celkovou bilancí (vstupy – výstupy)</a:t>
            </a:r>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 </a:t>
            </a:r>
            <a:endParaRPr kumimoji="0" lang="en-US" altLang="cs-CZ" sz="1600" b="1" i="0" dirty="0">
              <a:solidFill>
                <a:srgbClr val="0000FF"/>
              </a:solidFill>
              <a:latin typeface="Arial" panose="020B0604020202020204" pitchFamily="34" charset="0"/>
              <a:cs typeface="Times New Roman" panose="02020603050405020304" pitchFamily="18"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Čím provázanější jsou podsystémy a čím jich je víc, tím vyšší stabilita (mnoho cest,</a:t>
            </a:r>
            <a:r>
              <a:rPr kumimoji="0" lang="en-US" altLang="cs-CZ" sz="1600" b="1" i="0" dirty="0">
                <a:solidFill>
                  <a:srgbClr val="0000FF"/>
                </a:solidFill>
                <a:latin typeface="Arial" panose="020B0604020202020204" pitchFamily="34" charset="0"/>
                <a:cs typeface="Times New Roman" panose="02020603050405020304" pitchFamily="18" charset="0"/>
              </a:rPr>
              <a:t> </a:t>
            </a:r>
            <a:r>
              <a:rPr kumimoji="0" lang="cs-CZ" altLang="cs-CZ" sz="1600" b="1" i="0" dirty="0">
                <a:solidFill>
                  <a:srgbClr val="0000FF"/>
                </a:solidFill>
                <a:latin typeface="Arial" panose="020B0604020202020204" pitchFamily="34" charset="0"/>
                <a:cs typeface="Times New Roman" panose="02020603050405020304" pitchFamily="18" charset="0"/>
              </a:rPr>
              <a:t>jak reagovat na vnější vychylování).</a:t>
            </a:r>
          </a:p>
          <a:p>
            <a:pPr eaLnBrk="1" hangingPunct="1"/>
            <a:endParaRPr kumimoji="0" lang="en-US" altLang="cs-CZ" sz="1600" b="1" i="0" dirty="0">
              <a:solidFill>
                <a:srgbClr val="0000FF"/>
              </a:solidFill>
              <a:latin typeface="Arial" panose="020B0604020202020204" pitchFamily="34" charset="0"/>
              <a:cs typeface="Times New Roman" panose="02020603050405020304" pitchFamily="18"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Mnoho cyklů a cest se vzájemně překrývá</a:t>
            </a:r>
            <a:r>
              <a:rPr kumimoji="0" lang="cs-CZ" altLang="cs-CZ" sz="1600" b="1" i="0" dirty="0">
                <a:solidFill>
                  <a:srgbClr val="0000FF"/>
                </a:solidFill>
                <a:latin typeface="Arial" panose="020B0604020202020204" pitchFamily="34" charset="0"/>
              </a:rPr>
              <a:t>.</a:t>
            </a:r>
            <a:r>
              <a:rPr kumimoji="0" lang="en-US" altLang="cs-CZ" sz="1600" b="1" i="0" dirty="0">
                <a:solidFill>
                  <a:srgbClr val="0000FF"/>
                </a:solidFill>
                <a:latin typeface="Arial" panose="020B0604020202020204" pitchFamily="34" charset="0"/>
              </a:rPr>
              <a:t> </a:t>
            </a:r>
          </a:p>
        </p:txBody>
      </p:sp>
      <p:pic>
        <p:nvPicPr>
          <p:cNvPr id="41986" name="Picture 2">
            <a:extLst>
              <a:ext uri="{FF2B5EF4-FFF2-40B4-BE49-F238E27FC236}">
                <a16:creationId xmlns:a16="http://schemas.microsoft.com/office/drawing/2014/main" id="{1FE7227B-89BE-4066-997C-9B796B46A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836" y="3429000"/>
            <a:ext cx="3463925" cy="346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677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AF23DDA-882D-4244-83A5-A7CCB73E7945}"/>
              </a:ext>
            </a:extLst>
          </p:cNvPr>
          <p:cNvSpPr>
            <a:spLocks noGrp="1" noChangeArrowheads="1"/>
          </p:cNvSpPr>
          <p:nvPr>
            <p:ph type="body" idx="1"/>
          </p:nvPr>
        </p:nvSpPr>
        <p:spPr bwMode="auto">
          <a:xfrm>
            <a:off x="5951539" y="981076"/>
            <a:ext cx="4465637"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00FF"/>
              </a:buClr>
              <a:buSzPct val="75000"/>
              <a:buFont typeface="Wingdings" panose="05000000000000000000" pitchFamily="2" charset="2"/>
              <a:buChar char="Ä"/>
            </a:pPr>
            <a:r>
              <a:rPr lang="cs-CZ" altLang="cs-CZ" sz="2000" b="1" dirty="0">
                <a:solidFill>
                  <a:srgbClr val="FF0000"/>
                </a:solidFill>
                <a:latin typeface="Arial" panose="020B0604020202020204" pitchFamily="34" charset="0"/>
                <a:cs typeface="Times New Roman" panose="02020603050405020304" pitchFamily="18" charset="0"/>
              </a:rPr>
              <a:t>množství hmoty je stálé</a:t>
            </a:r>
            <a:r>
              <a:rPr lang="cs-CZ" altLang="cs-CZ" sz="2000" b="1" dirty="0">
                <a:solidFill>
                  <a:srgbClr val="0000FF"/>
                </a:solidFill>
                <a:latin typeface="Arial" panose="020B0604020202020204" pitchFamily="34" charset="0"/>
                <a:cs typeface="Times New Roman" panose="02020603050405020304" pitchFamily="18" charset="0"/>
              </a:rPr>
              <a:t> a konečné (omezené zdroje, omezené možnosti zbavit se nepohodlných látek)</a:t>
            </a:r>
          </a:p>
          <a:p>
            <a:pPr eaLnBrk="1" hangingPunct="1">
              <a:buClr>
                <a:srgbClr val="0000FF"/>
              </a:buClr>
              <a:buSzPct val="75000"/>
              <a:buFont typeface="Wingdings" panose="05000000000000000000" pitchFamily="2" charset="2"/>
              <a:buNone/>
            </a:pPr>
            <a:endParaRPr lang="cs-CZ" altLang="cs-CZ" sz="2000" b="1"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000" b="1" dirty="0">
                <a:solidFill>
                  <a:srgbClr val="FF0000"/>
                </a:solidFill>
                <a:latin typeface="Arial" panose="020B0604020202020204" pitchFamily="34" charset="0"/>
                <a:cs typeface="Times New Roman" panose="02020603050405020304" pitchFamily="18" charset="0"/>
              </a:rPr>
              <a:t>změny v jedné části systému se projeví v ostatních částech</a:t>
            </a:r>
            <a:r>
              <a:rPr lang="cs-CZ" altLang="cs-CZ" sz="2000" b="1" dirty="0">
                <a:solidFill>
                  <a:srgbClr val="0000FF"/>
                </a:solidFill>
                <a:latin typeface="Arial" panose="020B0604020202020204" pitchFamily="34" charset="0"/>
                <a:cs typeface="Times New Roman" panose="02020603050405020304" pitchFamily="18" charset="0"/>
              </a:rPr>
              <a:t> (podsystémy jsou otevřené) – stavy jemně vybalancovaných a provázaných stacionárních stavů (řetězové přizpůsobení: vulkanická erupce v Indonésii může uvolnit tolik popela do atmosféry, že může dojít ke změně klimatu a záplavám v Jižní Americe a suchům v Kalifornii a tím ovlivnit cenu ob</a:t>
            </a:r>
            <a:r>
              <a:rPr lang="cs-CZ" altLang="cs-CZ" sz="2000" b="1" dirty="0">
                <a:solidFill>
                  <a:srgbClr val="0000FF"/>
                </a:solidFill>
                <a:latin typeface="Arial" panose="020B0604020202020204" pitchFamily="34" charset="0"/>
              </a:rPr>
              <a:t>i</a:t>
            </a:r>
            <a:r>
              <a:rPr lang="cs-CZ" altLang="cs-CZ" sz="2000" b="1" dirty="0">
                <a:solidFill>
                  <a:srgbClr val="0000FF"/>
                </a:solidFill>
                <a:latin typeface="Arial" panose="020B0604020202020204" pitchFamily="34" charset="0"/>
                <a:cs typeface="Times New Roman" panose="02020603050405020304" pitchFamily="18" charset="0"/>
              </a:rPr>
              <a:t>lí v západní Africe).</a:t>
            </a:r>
            <a:r>
              <a:rPr lang="en-US" altLang="cs-CZ" sz="2000" b="1" dirty="0">
                <a:solidFill>
                  <a:srgbClr val="0000FF"/>
                </a:solidFill>
                <a:latin typeface="Arial" panose="020B0604020202020204" pitchFamily="34" charset="0"/>
              </a:rPr>
              <a:t> </a:t>
            </a:r>
          </a:p>
        </p:txBody>
      </p:sp>
      <p:pic>
        <p:nvPicPr>
          <p:cNvPr id="21507" name="Picture 3">
            <a:extLst>
              <a:ext uri="{FF2B5EF4-FFF2-40B4-BE49-F238E27FC236}">
                <a16:creationId xmlns:a16="http://schemas.microsoft.com/office/drawing/2014/main" id="{7C1F3594-6B0C-4A5D-BB63-4F5A96D1B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4068762" cy="4724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1508" name="Text Box 4">
            <a:extLst>
              <a:ext uri="{FF2B5EF4-FFF2-40B4-BE49-F238E27FC236}">
                <a16:creationId xmlns:a16="http://schemas.microsoft.com/office/drawing/2014/main" id="{91F60BB3-E3A6-4A1D-81AD-EDDF08F2F82D}"/>
              </a:ext>
            </a:extLst>
          </p:cNvPr>
          <p:cNvSpPr txBox="1">
            <a:spLocks noChangeArrowheads="1"/>
          </p:cNvSpPr>
          <p:nvPr/>
        </p:nvSpPr>
        <p:spPr bwMode="auto">
          <a:xfrm>
            <a:off x="3143250" y="188913"/>
            <a:ext cx="5761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Život v uzavřeném systému</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3926234135"/>
      </p:ext>
    </p:extLst>
  </p:cSld>
  <p:clrMapOvr>
    <a:masterClrMapping/>
  </p:clrMapOvr>
  <p:transition/>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10.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2.xml><?xml version="1.0" encoding="utf-8"?>
<ds:datastoreItem xmlns:ds="http://schemas.openxmlformats.org/officeDocument/2006/customXml" ds:itemID="{08998353-BD0B-4BA5-96AB-9CA8C9EEB6A0}">
  <ds:schemaRefs>
    <ds:schemaRef ds:uri="http://schemas.microsoft.com/sharepoint/v3/contenttype/forms"/>
  </ds:schemaRefs>
</ds:datastoreItem>
</file>

<file path=customXml/itemProps3.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471</TotalTime>
  <Words>8340</Words>
  <Application>Microsoft Office PowerPoint</Application>
  <PresentationFormat>Widescreen</PresentationFormat>
  <Paragraphs>698</Paragraphs>
  <Slides>72</Slides>
  <Notes>67</Notes>
  <HiddenSlides>0</HiddenSlides>
  <MMClips>0</MMClips>
  <ScaleCrop>false</ScaleCrop>
  <HeadingPairs>
    <vt:vector size="8" baseType="variant">
      <vt:variant>
        <vt:lpstr>Fonts Used</vt:lpstr>
      </vt:variant>
      <vt:variant>
        <vt:i4>12</vt:i4>
      </vt:variant>
      <vt:variant>
        <vt:lpstr>Theme</vt:lpstr>
      </vt:variant>
      <vt:variant>
        <vt:i4>16</vt:i4>
      </vt:variant>
      <vt:variant>
        <vt:lpstr>Embedded OLE Servers</vt:lpstr>
      </vt:variant>
      <vt:variant>
        <vt:i4>4</vt:i4>
      </vt:variant>
      <vt:variant>
        <vt:lpstr>Slide Titles</vt:lpstr>
      </vt:variant>
      <vt:variant>
        <vt:i4>72</vt:i4>
      </vt:variant>
    </vt:vector>
  </HeadingPairs>
  <TitlesOfParts>
    <vt:vector size="104" baseType="lpstr">
      <vt:lpstr>Arial</vt:lpstr>
      <vt:lpstr>Arial</vt:lpstr>
      <vt:lpstr>Arial CE</vt:lpstr>
      <vt:lpstr>Arial Narrow</vt:lpstr>
      <vt:lpstr>Comic Sans MS</vt:lpstr>
      <vt:lpstr>Garamond</vt:lpstr>
      <vt:lpstr>Linux Libertine</vt:lpstr>
      <vt:lpstr>Monotype Sorts</vt:lpstr>
      <vt:lpstr>Tahoma</vt:lpstr>
      <vt:lpstr>Times New Roman</vt:lpstr>
      <vt:lpstr>Verdana</vt:lpstr>
      <vt:lpstr>Wingdings</vt:lpstr>
      <vt:lpstr>Presentation_MU_EN</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obrázek</vt:lpstr>
      <vt:lpstr>CorelPhotoPaint.Image.8</vt:lpstr>
      <vt:lpstr>Fotografie</vt:lpstr>
      <vt:lpstr>Klip</vt:lpstr>
      <vt:lpstr>Složky prostředí – základní charakteristiky</vt:lpstr>
      <vt:lpstr>Složky prostředí – základní charakteristika</vt:lpstr>
      <vt:lpstr>PowerPoint Presentation</vt:lpstr>
      <vt:lpstr>PowerPoint Presentation</vt:lpstr>
      <vt:lpstr>PowerPoint Presentation</vt:lpstr>
      <vt:lpstr>PowerPoint Presentation</vt:lpstr>
      <vt:lpstr>Systémy </vt:lpstr>
      <vt:lpstr>„Box“ modely </vt:lpstr>
      <vt:lpstr>PowerPoint Presentation</vt:lpstr>
      <vt:lpstr>Dynamické interakce mezi systémy </vt:lpstr>
      <vt:lpstr>Energetický cyklus </vt:lpstr>
      <vt:lpstr>Energetické vstupy </vt:lpstr>
      <vt:lpstr>Energetické výstupy </vt:lpstr>
      <vt:lpstr>Energetický cyklus </vt:lpstr>
      <vt:lpstr>Hydrologický cyklus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Geosféry a horninový cyklus</vt:lpstr>
      <vt:lpstr>Geosféry a horninový cyklus</vt:lpstr>
      <vt:lpstr>Geosféry a horninový cyklus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Biotické složky prostředí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Složky prostředí – základní charakteristiky</dc:title>
  <dc:creator>Branislav Vrana</dc:creator>
  <cp:lastModifiedBy>Branislav Vrana</cp:lastModifiedBy>
  <cp:revision>63</cp:revision>
  <dcterms:created xsi:type="dcterms:W3CDTF">2020-10-09T16:25:38Z</dcterms:created>
  <dcterms:modified xsi:type="dcterms:W3CDTF">2022-09-15T08:57:30Z</dcterms:modified>
</cp:coreProperties>
</file>