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AA46"/>
    <a:srgbClr val="476D2D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290" autoAdjust="0"/>
  </p:normalViewPr>
  <p:slideViewPr>
    <p:cSldViewPr snapToGrid="0">
      <p:cViewPr varScale="1">
        <p:scale>
          <a:sx n="71" d="100"/>
          <a:sy n="71" d="100"/>
        </p:scale>
        <p:origin x="106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539E9-A626-4CE2-BBC4-DF0DA7E0A528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E40B3-F52B-4025-8CFE-0C946D202E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180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Looks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BAM and GFF </a:t>
            </a:r>
            <a:r>
              <a:rPr lang="cs-CZ" dirty="0" err="1"/>
              <a:t>file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are </a:t>
            </a:r>
            <a:r>
              <a:rPr lang="cs-CZ" dirty="0" err="1"/>
              <a:t>still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option</a:t>
            </a:r>
            <a:r>
              <a:rPr lang="cs-CZ" dirty="0"/>
              <a:t>. </a:t>
            </a:r>
          </a:p>
          <a:p>
            <a:r>
              <a:rPr lang="cs-CZ" dirty="0"/>
              <a:t>	https://htseq.readthedocs.io/en/master/features.html?highlight=gff#HTSeq.GFF_Reader</a:t>
            </a:r>
          </a:p>
          <a:p>
            <a:r>
              <a:rPr lang="cs-CZ" dirty="0"/>
              <a:t>	https://htseq.readthedocs.io/en/master/tutorials/bam_reader.html?highlight=bam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EE40B3-F52B-4025-8CFE-0C946D202E1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074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7E9172-3A34-A014-1418-265E57FF2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E601A8-9B47-8DE1-F76C-641B7272D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D8D1B4-82E1-BA70-9A2B-88828F89C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82E1E-53DF-4887-B5BA-AA2C499CA95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391913-AA4B-591B-1B25-42D347D83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61126C-96AB-1A34-37F7-5AF65808F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D23-C035-46BC-9A0B-8F10AFF329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822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9E7D7F-0169-CC9E-4D70-6665095D2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C14FF1-8925-51C3-A517-DE6C40D25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BE62FB-23C2-D1E4-2871-8FA2E9BA7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82E1E-53DF-4887-B5BA-AA2C499CA95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801ABD-BD3E-7DCC-FD72-B0462DF97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4615B0-4E1C-EABF-69B0-3E172BD28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D23-C035-46BC-9A0B-8F10AFF329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140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C718877-5DF9-705C-01A0-B4CC98487B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6E72C4-9A8D-7F51-490B-B8B8341E1B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2DFD6C-6378-A196-0F48-7EDD41D3A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82E1E-53DF-4887-B5BA-AA2C499CA95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7D148D-A97D-F989-38D1-69F9376C8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2FBE49-1A2D-4C6D-65B7-DC8099C00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D23-C035-46BC-9A0B-8F10AFF329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29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8C7ADB-014A-9A46-5CD6-4817728CD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1A26DD-D24E-EB61-7640-66CF2C3CC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83F77A-6893-67CA-5DDC-7C8B7F962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82E1E-53DF-4887-B5BA-AA2C499CA95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282FA3-F1FB-3781-575E-0682DAD75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B7437F-D708-5782-1284-5F6F4E515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D23-C035-46BC-9A0B-8F10AFF329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42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B27FA-8A69-0C32-3D1A-66E6FA00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0AF7F8-5768-BE20-4544-EF38E5827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813532-010D-D4CE-CC51-32B0A0F54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82E1E-53DF-4887-B5BA-AA2C499CA95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33BB50-FAB2-EADC-9BDD-1CB6CA219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CF1685-9D6C-3A00-27E1-52D57FDAA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D23-C035-46BC-9A0B-8F10AFF329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48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E3A12-9AC0-3B47-B60E-8E43BC288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42D08-F402-9526-A942-8F981E666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28AF036-B0E1-C3CA-5FDC-6F6C8715A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8F332E-B068-0F24-D2A7-FEB7F77E9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82E1E-53DF-4887-B5BA-AA2C499CA95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54993D-4711-48B8-56A8-577362E59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82EB8C-D8CE-AF6D-EC29-E55F94DA5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D23-C035-46BC-9A0B-8F10AFF329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74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19831-021B-E53F-BF70-5F2CA4A76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C281D0-2ED2-4265-A9D0-59AFBCF3E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8C6DA67-5415-DF9E-99F5-97B754AB6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798DCAD-A69B-8E61-E933-DD61210F96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890412-920E-EFC6-08F8-E849DB6C80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966DCF6-AADE-EA81-3E22-7E6AF0204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82E1E-53DF-4887-B5BA-AA2C499CA95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7575C10-D148-FC45-6978-A81CEF106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DFE87CA-C6D8-0C04-56A0-CE6787915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D23-C035-46BC-9A0B-8F10AFF329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78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2DD376-B5D4-3E7B-342B-740E12596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2F0D8C4-4C23-D1DE-BAB3-7DB58C78B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82E1E-53DF-4887-B5BA-AA2C499CA95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2713DF9-9D01-6E9C-EFD9-8BF18F771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EAD1D18-D8C8-B042-E54C-4D1707F54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D23-C035-46BC-9A0B-8F10AFF329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74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9DC60E8-E332-5D44-4B97-0765FB9EA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82E1E-53DF-4887-B5BA-AA2C499CA95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4B9305B-EB59-F268-8E8D-F987D9D54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EFD4FFE-9DE4-E805-EC55-C9AB6DC50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D23-C035-46BC-9A0B-8F10AFF329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66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0BF99-254B-BE93-98C3-10BA88FA1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AB952C-0762-C373-D649-E7EC63581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7190435-1C41-A830-7DA7-A201B223C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BD0BC4-7133-CACE-7E68-3F9E6ED76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82E1E-53DF-4887-B5BA-AA2C499CA95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EA7775-1DC9-86DA-53C1-CB73D8ECD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5F509B-139C-46AB-BDD8-DBB526681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D23-C035-46BC-9A0B-8F10AFF329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089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F3AF7F-8132-98C6-721B-FFB0F9462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50849EE-0EFE-A81E-F7A0-51EED4818F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25F8A6-E91E-6BF2-60BA-D681B7EC8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2671A5-03FD-F163-9B71-F4224B6DA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82E1E-53DF-4887-B5BA-AA2C499CA95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AB2E8C-0FF7-E397-106A-929AF5A48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92A95A-2104-5D69-77CD-F0F801457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D23-C035-46BC-9A0B-8F10AFF329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39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D7F0699-9FE5-820F-4BE7-38FEA688D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87B3A7-0662-01E0-58F7-60B3606B3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9E1E26-1673-F966-CF08-83C736085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2E1E-53DF-4887-B5BA-AA2C499CA95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CF61EA-AF90-592D-03C6-2504F1D21B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1B70F1-5EB1-FC4B-A4B0-8BC7F4D8A9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71D23-C035-46BC-9A0B-8F10AFF329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84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uropean Molecular Biology Laboratory - Haley Sharpe Design">
            <a:extLst>
              <a:ext uri="{FF2B5EF4-FFF2-40B4-BE49-F238E27FC236}">
                <a16:creationId xmlns:a16="http://schemas.microsoft.com/office/drawing/2014/main" id="{5F1377FC-C7E7-8C5D-E121-82D1A9EBB0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35" b="26250"/>
          <a:stretch/>
        </p:blipFill>
        <p:spPr bwMode="auto">
          <a:xfrm>
            <a:off x="363261" y="2643486"/>
            <a:ext cx="3292524" cy="157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1C6AAE25-BD23-41B5-AAE4-1DA5898C2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13517" y="1573887"/>
            <a:ext cx="0" cy="3710227"/>
          </a:xfrm>
          <a:prstGeom prst="line">
            <a:avLst/>
          </a:prstGeom>
          <a:ln w="19050">
            <a:solidFill>
              <a:srgbClr val="6FAA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>
            <a:extLst>
              <a:ext uri="{FF2B5EF4-FFF2-40B4-BE49-F238E27FC236}">
                <a16:creationId xmlns:a16="http://schemas.microsoft.com/office/drawing/2014/main" id="{E7DFE462-B722-7F08-801B-D04DD6306B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1250" y="2063757"/>
            <a:ext cx="7532372" cy="273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902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1EA3F2-B924-E473-6CFC-7B37F3DED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9722" y="629268"/>
            <a:ext cx="7722199" cy="1286160"/>
          </a:xfrm>
        </p:spPr>
        <p:txBody>
          <a:bodyPr anchor="b">
            <a:normAutofit/>
          </a:bodyPr>
          <a:lstStyle/>
          <a:p>
            <a:r>
              <a:rPr lang="cs-CZ" sz="4100" dirty="0" err="1"/>
              <a:t>HTSeq</a:t>
            </a:r>
            <a:r>
              <a:rPr lang="cs-CZ" sz="4100" dirty="0"/>
              <a:t> – a Python framework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969235-DBC0-2E4B-3028-64D450FDE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9723" y="2438400"/>
            <a:ext cx="7722197" cy="3785419"/>
          </a:xfrm>
        </p:spPr>
        <p:txBody>
          <a:bodyPr>
            <a:normAutofit/>
          </a:bodyPr>
          <a:lstStyle/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2400" b="0" i="0" dirty="0">
                <a:effectLst/>
                <a:latin typeface="Calibri "/>
              </a:rPr>
              <a:t>facilitate</a:t>
            </a:r>
            <a:r>
              <a:rPr lang="cs-CZ" sz="2400" b="0" i="0" dirty="0">
                <a:effectLst/>
                <a:latin typeface="Calibri "/>
              </a:rPr>
              <a:t>s</a:t>
            </a:r>
            <a:r>
              <a:rPr lang="en-US" sz="2400" b="0" i="0" dirty="0">
                <a:effectLst/>
                <a:latin typeface="Calibri "/>
              </a:rPr>
              <a:t> rapid development of </a:t>
            </a:r>
            <a:r>
              <a:rPr lang="cs-CZ" sz="2400" dirty="0">
                <a:latin typeface="Calibri "/>
              </a:rPr>
              <a:t>NGS data </a:t>
            </a:r>
            <a:r>
              <a:rPr lang="cs-CZ" sz="2400" dirty="0" err="1">
                <a:latin typeface="Calibri "/>
              </a:rPr>
              <a:t>analysis</a:t>
            </a:r>
            <a:r>
              <a:rPr lang="cs-CZ" sz="2400" dirty="0">
                <a:latin typeface="Calibri "/>
              </a:rPr>
              <a:t> </a:t>
            </a:r>
            <a:r>
              <a:rPr lang="en-US" sz="2400" b="0" i="0" dirty="0">
                <a:effectLst/>
                <a:latin typeface="Calibri "/>
              </a:rPr>
              <a:t>scripts</a:t>
            </a:r>
            <a:endParaRPr lang="cs-CZ" sz="2400" b="0" i="0" dirty="0">
              <a:effectLst/>
              <a:latin typeface="Calibri "/>
            </a:endParaRP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2400" dirty="0" err="1">
                <a:latin typeface="Calibri "/>
              </a:rPr>
              <a:t>initial</a:t>
            </a:r>
            <a:r>
              <a:rPr lang="cs-CZ" sz="2400" dirty="0">
                <a:latin typeface="Calibri "/>
              </a:rPr>
              <a:t> </a:t>
            </a:r>
            <a:r>
              <a:rPr lang="cs-CZ" sz="2400" dirty="0" err="1">
                <a:latin typeface="Calibri "/>
              </a:rPr>
              <a:t>release</a:t>
            </a:r>
            <a:r>
              <a:rPr lang="cs-CZ" sz="2400" dirty="0">
                <a:latin typeface="Calibri "/>
              </a:rPr>
              <a:t> in 2010, </a:t>
            </a:r>
            <a:r>
              <a:rPr lang="cs-CZ" sz="2400" dirty="0" err="1">
                <a:latin typeface="Calibri "/>
              </a:rPr>
              <a:t>latest</a:t>
            </a:r>
            <a:r>
              <a:rPr lang="cs-CZ" sz="2400" dirty="0">
                <a:latin typeface="Calibri "/>
              </a:rPr>
              <a:t> update </a:t>
            </a:r>
            <a:r>
              <a:rPr lang="cs-CZ" sz="2400" dirty="0" err="1">
                <a:latin typeface="Calibri "/>
              </a:rPr>
              <a:t>published</a:t>
            </a:r>
            <a:r>
              <a:rPr lang="cs-CZ" sz="2400" dirty="0">
                <a:latin typeface="Calibri "/>
              </a:rPr>
              <a:t> 2022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en-US" sz="2400" dirty="0">
                <a:latin typeface="Calibri "/>
              </a:rPr>
              <a:t>allow</a:t>
            </a:r>
            <a:r>
              <a:rPr lang="cs-CZ" sz="2400" dirty="0">
                <a:latin typeface="Calibri "/>
              </a:rPr>
              <a:t>s </a:t>
            </a:r>
            <a:r>
              <a:rPr lang="en-US" sz="2400" dirty="0">
                <a:latin typeface="Calibri "/>
              </a:rPr>
              <a:t>users with moderate Python knowledge to create scripts, </a:t>
            </a:r>
            <a:r>
              <a:rPr lang="cs-CZ" sz="2400" dirty="0" err="1">
                <a:latin typeface="Calibri "/>
              </a:rPr>
              <a:t>shields</a:t>
            </a:r>
            <a:r>
              <a:rPr lang="cs-CZ" sz="2400" dirty="0">
                <a:latin typeface="Calibri "/>
              </a:rPr>
              <a:t> </a:t>
            </a:r>
            <a:r>
              <a:rPr lang="en-US" sz="2400" dirty="0">
                <a:latin typeface="Calibri "/>
              </a:rPr>
              <a:t>more advanced internals from the user</a:t>
            </a:r>
            <a:endParaRPr lang="cs-CZ" sz="2400" dirty="0">
              <a:latin typeface="Calibri "/>
            </a:endParaRP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endParaRPr lang="cs-CZ" sz="2400" dirty="0">
              <a:latin typeface="Calibri "/>
            </a:endParaRP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cs-CZ" sz="2400" b="1" dirty="0" err="1">
                <a:latin typeface="Calibri "/>
              </a:rPr>
              <a:t>HTSeq-count</a:t>
            </a:r>
            <a:r>
              <a:rPr lang="cs-CZ" sz="2400" dirty="0">
                <a:latin typeface="Calibri "/>
              </a:rPr>
              <a:t> – a </a:t>
            </a:r>
            <a:r>
              <a:rPr lang="cs-CZ" sz="2400" dirty="0" err="1">
                <a:latin typeface="Calibri "/>
              </a:rPr>
              <a:t>tool</a:t>
            </a:r>
            <a:r>
              <a:rPr lang="cs-CZ" sz="2400" dirty="0">
                <a:latin typeface="Calibri "/>
              </a:rPr>
              <a:t> </a:t>
            </a:r>
            <a:r>
              <a:rPr lang="cs-CZ" sz="2400" dirty="0" err="1">
                <a:latin typeface="Calibri "/>
              </a:rPr>
              <a:t>for</a:t>
            </a:r>
            <a:r>
              <a:rPr lang="cs-CZ" sz="2400" dirty="0">
                <a:latin typeface="Calibri "/>
              </a:rPr>
              <a:t> </a:t>
            </a:r>
            <a:r>
              <a:rPr lang="cs-CZ" sz="2400" dirty="0" err="1">
                <a:latin typeface="Calibri "/>
              </a:rPr>
              <a:t>preprocessing</a:t>
            </a:r>
            <a:r>
              <a:rPr lang="cs-CZ" sz="2400" dirty="0">
                <a:latin typeface="Calibri "/>
              </a:rPr>
              <a:t> RNA-</a:t>
            </a:r>
            <a:r>
              <a:rPr lang="cs-CZ" sz="2400" dirty="0" err="1">
                <a:latin typeface="Calibri "/>
              </a:rPr>
              <a:t>Seq</a:t>
            </a:r>
            <a:r>
              <a:rPr lang="cs-CZ" sz="2400" dirty="0">
                <a:latin typeface="Calibri "/>
              </a:rPr>
              <a:t> data </a:t>
            </a:r>
            <a:r>
              <a:rPr lang="cs-CZ" sz="2400" dirty="0" err="1">
                <a:latin typeface="Calibri "/>
              </a:rPr>
              <a:t>for</a:t>
            </a:r>
            <a:r>
              <a:rPr lang="cs-CZ" sz="2400" dirty="0">
                <a:latin typeface="Calibri "/>
              </a:rPr>
              <a:t> </a:t>
            </a:r>
            <a:r>
              <a:rPr lang="cs-CZ" sz="2400" dirty="0" err="1">
                <a:latin typeface="Calibri "/>
              </a:rPr>
              <a:t>differential</a:t>
            </a:r>
            <a:r>
              <a:rPr lang="cs-CZ" sz="2400" dirty="0">
                <a:latin typeface="Calibri "/>
              </a:rPr>
              <a:t> </a:t>
            </a:r>
            <a:r>
              <a:rPr lang="cs-CZ" sz="2400" dirty="0" err="1">
                <a:latin typeface="Calibri "/>
              </a:rPr>
              <a:t>expression</a:t>
            </a:r>
            <a:r>
              <a:rPr lang="cs-CZ" sz="2400" dirty="0">
                <a:latin typeface="Calibri "/>
              </a:rPr>
              <a:t> </a:t>
            </a:r>
            <a:r>
              <a:rPr lang="cs-CZ" sz="2400" dirty="0" err="1">
                <a:latin typeface="Calibri "/>
              </a:rPr>
              <a:t>analysis</a:t>
            </a:r>
            <a:endParaRPr lang="cs-CZ" sz="2400" dirty="0">
              <a:latin typeface="Calibri 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38BEEAB-254F-A2F3-7298-7A87A12AC2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64" r="3360" b="5774"/>
          <a:stretch/>
        </p:blipFill>
        <p:spPr bwMode="auto">
          <a:xfrm>
            <a:off x="21" y="11"/>
            <a:ext cx="3148550" cy="438911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ChangeAspec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06993" y="2115117"/>
            <a:ext cx="7883301" cy="0"/>
          </a:xfrm>
          <a:prstGeom prst="line">
            <a:avLst/>
          </a:prstGeom>
          <a:ln w="19050">
            <a:solidFill>
              <a:srgbClr val="6FAA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3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F32D0B28-43E3-C971-9193-37BD1021F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5732" y="431683"/>
            <a:ext cx="10463514" cy="614273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 b="0" i="0" dirty="0">
                <a:solidFill>
                  <a:srgbClr val="000000"/>
                </a:solidFill>
                <a:effectLst/>
              </a:rPr>
              <a:t>SAM/BAM</a:t>
            </a:r>
            <a:br>
              <a:rPr lang="cs-CZ" sz="2400" b="0" i="0" dirty="0">
                <a:solidFill>
                  <a:srgbClr val="000000"/>
                </a:solidFill>
                <a:effectLst/>
              </a:rPr>
            </a:br>
            <a:r>
              <a:rPr lang="cs-CZ" sz="2400" dirty="0">
                <a:solidFill>
                  <a:srgbClr val="000000"/>
                </a:solidFill>
              </a:rPr>
              <a:t>GTF/GFF</a:t>
            </a:r>
          </a:p>
          <a:p>
            <a:pPr marL="0" indent="0">
              <a:buNone/>
            </a:pPr>
            <a:endParaRPr lang="cs-CZ" sz="2400" b="0" i="0" dirty="0">
              <a:solidFill>
                <a:srgbClr val="000000"/>
              </a:solidFill>
              <a:effectLst/>
            </a:endParaRPr>
          </a:p>
          <a:p>
            <a:pPr marL="527050" indent="0">
              <a:buNone/>
              <a:tabLst>
                <a:tab pos="809625" algn="l"/>
              </a:tabLst>
            </a:pPr>
            <a:r>
              <a:rPr lang="en-US" sz="2400" b="0" i="0" dirty="0">
                <a:solidFill>
                  <a:srgbClr val="2A2A2A"/>
                </a:solidFill>
                <a:effectLst/>
              </a:rPr>
              <a:t>how many aligned reads overlap exon</a:t>
            </a:r>
            <a:r>
              <a:rPr lang="cs-CZ" sz="2400" b="0" i="0" dirty="0">
                <a:solidFill>
                  <a:srgbClr val="2A2A2A"/>
                </a:solidFill>
                <a:effectLst/>
              </a:rPr>
              <a:t>/union </a:t>
            </a:r>
            <a:r>
              <a:rPr lang="cs-CZ" sz="2400" b="0" i="0" dirty="0" err="1">
                <a:solidFill>
                  <a:srgbClr val="2A2A2A"/>
                </a:solidFill>
                <a:effectLst/>
              </a:rPr>
              <a:t>of</a:t>
            </a:r>
            <a:r>
              <a:rPr lang="cs-CZ" sz="2400" b="0" i="0" dirty="0">
                <a:solidFill>
                  <a:srgbClr val="2A2A2A"/>
                </a:solidFill>
                <a:effectLst/>
              </a:rPr>
              <a:t> </a:t>
            </a:r>
            <a:r>
              <a:rPr lang="cs-CZ" sz="2400" b="0" i="0" dirty="0" err="1">
                <a:solidFill>
                  <a:srgbClr val="2A2A2A"/>
                </a:solidFill>
                <a:effectLst/>
              </a:rPr>
              <a:t>exons</a:t>
            </a:r>
            <a:endParaRPr lang="cs-CZ" sz="2400" b="0" i="0" dirty="0">
              <a:solidFill>
                <a:srgbClr val="2A2A2A"/>
              </a:solidFill>
              <a:effectLst/>
            </a:endParaRPr>
          </a:p>
          <a:p>
            <a:pPr marL="527050" indent="0">
              <a:buNone/>
              <a:tabLst>
                <a:tab pos="809625" algn="l"/>
              </a:tabLst>
            </a:pPr>
            <a:r>
              <a:rPr lang="cs-CZ" sz="2400" dirty="0" err="1">
                <a:solidFill>
                  <a:srgbClr val="2A2A2A"/>
                </a:solidFill>
              </a:rPr>
              <a:t>designed</a:t>
            </a:r>
            <a:r>
              <a:rPr lang="cs-CZ" sz="2400" dirty="0">
                <a:solidFill>
                  <a:srgbClr val="2A2A2A"/>
                </a:solidFill>
              </a:rPr>
              <a:t> </a:t>
            </a:r>
            <a:r>
              <a:rPr lang="cs-CZ" sz="2400" dirty="0" err="1">
                <a:solidFill>
                  <a:srgbClr val="2A2A2A"/>
                </a:solidFill>
              </a:rPr>
              <a:t>for</a:t>
            </a:r>
            <a:r>
              <a:rPr lang="cs-CZ" sz="2400" dirty="0">
                <a:solidFill>
                  <a:srgbClr val="2A2A2A"/>
                </a:solidFill>
              </a:rPr>
              <a:t> </a:t>
            </a:r>
            <a:r>
              <a:rPr lang="cs-CZ" sz="2400" b="1" dirty="0" err="1">
                <a:solidFill>
                  <a:srgbClr val="2A2A2A"/>
                </a:solidFill>
              </a:rPr>
              <a:t>differential</a:t>
            </a:r>
            <a:r>
              <a:rPr lang="cs-CZ" sz="2400" b="1" dirty="0">
                <a:solidFill>
                  <a:srgbClr val="2A2A2A"/>
                </a:solidFill>
              </a:rPr>
              <a:t> </a:t>
            </a:r>
            <a:r>
              <a:rPr lang="cs-CZ" sz="2400" b="1" dirty="0" err="1">
                <a:solidFill>
                  <a:srgbClr val="2A2A2A"/>
                </a:solidFill>
              </a:rPr>
              <a:t>expression</a:t>
            </a:r>
            <a:r>
              <a:rPr lang="cs-CZ" sz="2400" b="1" dirty="0">
                <a:solidFill>
                  <a:srgbClr val="2A2A2A"/>
                </a:solidFill>
              </a:rPr>
              <a:t> </a:t>
            </a:r>
            <a:r>
              <a:rPr lang="cs-CZ" sz="2400" b="1" dirty="0" err="1">
                <a:solidFill>
                  <a:srgbClr val="2A2A2A"/>
                </a:solidFill>
              </a:rPr>
              <a:t>analysis</a:t>
            </a:r>
            <a:endParaRPr lang="cs-CZ" sz="2400" b="1" dirty="0">
              <a:solidFill>
                <a:srgbClr val="2A2A2A"/>
              </a:solidFill>
            </a:endParaRPr>
          </a:p>
          <a:p>
            <a:pPr marL="527050" indent="0">
              <a:buNone/>
              <a:tabLst>
                <a:tab pos="809625" algn="l"/>
              </a:tabLst>
            </a:pPr>
            <a:r>
              <a:rPr lang="cs-CZ" sz="2400" dirty="0">
                <a:solidFill>
                  <a:srgbClr val="2A2A2A"/>
                </a:solidFill>
              </a:rPr>
              <a:t>default </a:t>
            </a:r>
            <a:r>
              <a:rPr lang="cs-CZ" sz="2400" dirty="0" err="1">
                <a:solidFill>
                  <a:srgbClr val="2A2A2A"/>
                </a:solidFill>
              </a:rPr>
              <a:t>setting</a:t>
            </a:r>
            <a:r>
              <a:rPr lang="cs-CZ" sz="2400" dirty="0">
                <a:solidFill>
                  <a:srgbClr val="2A2A2A"/>
                </a:solidFill>
              </a:rPr>
              <a:t> </a:t>
            </a:r>
            <a:r>
              <a:rPr lang="cs-CZ" sz="2400" dirty="0" err="1">
                <a:solidFill>
                  <a:srgbClr val="2A2A2A"/>
                </a:solidFill>
              </a:rPr>
              <a:t>counts</a:t>
            </a:r>
            <a:r>
              <a:rPr lang="cs-CZ" sz="2400" dirty="0">
                <a:solidFill>
                  <a:srgbClr val="2A2A2A"/>
                </a:solidFill>
              </a:rPr>
              <a:t> </a:t>
            </a:r>
            <a:r>
              <a:rPr lang="cs-CZ" sz="2400" b="1" dirty="0" err="1">
                <a:solidFill>
                  <a:srgbClr val="2A2A2A"/>
                </a:solidFill>
              </a:rPr>
              <a:t>unambiguously</a:t>
            </a:r>
            <a:r>
              <a:rPr lang="cs-CZ" sz="2400" b="1" dirty="0">
                <a:solidFill>
                  <a:srgbClr val="2A2A2A"/>
                </a:solidFill>
              </a:rPr>
              <a:t> </a:t>
            </a:r>
            <a:r>
              <a:rPr lang="cs-CZ" sz="2400" b="1" dirty="0" err="1">
                <a:solidFill>
                  <a:srgbClr val="2A2A2A"/>
                </a:solidFill>
              </a:rPr>
              <a:t>mapped</a:t>
            </a:r>
            <a:r>
              <a:rPr lang="cs-CZ" sz="2400" b="1" dirty="0">
                <a:solidFill>
                  <a:srgbClr val="2A2A2A"/>
                </a:solidFill>
              </a:rPr>
              <a:t> </a:t>
            </a:r>
            <a:r>
              <a:rPr lang="cs-CZ" sz="2400" dirty="0" err="1">
                <a:solidFill>
                  <a:srgbClr val="2A2A2A"/>
                </a:solidFill>
              </a:rPr>
              <a:t>reads</a:t>
            </a:r>
            <a:r>
              <a:rPr lang="cs-CZ" sz="2400" dirty="0">
                <a:solidFill>
                  <a:srgbClr val="2A2A2A"/>
                </a:solidFill>
              </a:rPr>
              <a:t> </a:t>
            </a:r>
            <a:r>
              <a:rPr lang="cs-CZ" sz="2400" dirty="0" err="1">
                <a:solidFill>
                  <a:srgbClr val="2A2A2A"/>
                </a:solidFill>
              </a:rPr>
              <a:t>only</a:t>
            </a:r>
            <a:endParaRPr lang="cs-CZ" sz="2400" dirty="0">
              <a:solidFill>
                <a:srgbClr val="2A2A2A"/>
              </a:solidFill>
            </a:endParaRPr>
          </a:p>
          <a:p>
            <a:pPr marL="527050" indent="0">
              <a:buNone/>
              <a:tabLst>
                <a:tab pos="809625" algn="l"/>
              </a:tabLst>
            </a:pPr>
            <a:r>
              <a:rPr lang="cs-CZ" sz="2400" dirty="0" err="1">
                <a:solidFill>
                  <a:srgbClr val="2A2A2A"/>
                </a:solidFill>
              </a:rPr>
              <a:t>discards</a:t>
            </a:r>
            <a:r>
              <a:rPr lang="cs-CZ" sz="2400" dirty="0">
                <a:solidFill>
                  <a:srgbClr val="2A2A2A"/>
                </a:solidFill>
              </a:rPr>
              <a:t> </a:t>
            </a:r>
            <a:r>
              <a:rPr lang="cs-CZ" sz="2400" dirty="0" err="1">
                <a:solidFill>
                  <a:srgbClr val="2A2A2A"/>
                </a:solidFill>
              </a:rPr>
              <a:t>reads</a:t>
            </a:r>
            <a:r>
              <a:rPr lang="cs-CZ" sz="2400" dirty="0">
                <a:solidFill>
                  <a:srgbClr val="2A2A2A"/>
                </a:solidFill>
              </a:rPr>
              <a:t> </a:t>
            </a:r>
            <a:r>
              <a:rPr lang="cs-CZ" sz="2400" dirty="0" err="1">
                <a:solidFill>
                  <a:srgbClr val="2A2A2A"/>
                </a:solidFill>
              </a:rPr>
              <a:t>mapping</a:t>
            </a:r>
            <a:r>
              <a:rPr lang="cs-CZ" sz="2400" dirty="0">
                <a:solidFill>
                  <a:srgbClr val="2A2A2A"/>
                </a:solidFill>
              </a:rPr>
              <a:t> to </a:t>
            </a:r>
            <a:r>
              <a:rPr lang="cs-CZ" sz="2400" b="1" dirty="0" err="1">
                <a:solidFill>
                  <a:srgbClr val="2A2A2A"/>
                </a:solidFill>
              </a:rPr>
              <a:t>multiple</a:t>
            </a:r>
            <a:r>
              <a:rPr lang="cs-CZ" sz="2400" b="1" dirty="0">
                <a:solidFill>
                  <a:srgbClr val="2A2A2A"/>
                </a:solidFill>
              </a:rPr>
              <a:t> </a:t>
            </a:r>
            <a:r>
              <a:rPr lang="cs-CZ" sz="2400" b="1" dirty="0" err="1">
                <a:solidFill>
                  <a:srgbClr val="2A2A2A"/>
                </a:solidFill>
              </a:rPr>
              <a:t>positions</a:t>
            </a:r>
            <a:r>
              <a:rPr lang="cs-CZ" sz="2400" b="1" dirty="0">
                <a:solidFill>
                  <a:srgbClr val="2A2A2A"/>
                </a:solidFill>
              </a:rPr>
              <a:t> </a:t>
            </a:r>
            <a:r>
              <a:rPr lang="cs-CZ" sz="2400" dirty="0" err="1">
                <a:solidFill>
                  <a:srgbClr val="2A2A2A"/>
                </a:solidFill>
              </a:rPr>
              <a:t>or</a:t>
            </a:r>
            <a:r>
              <a:rPr lang="cs-CZ" sz="2400" dirty="0">
                <a:solidFill>
                  <a:srgbClr val="2A2A2A"/>
                </a:solidFill>
              </a:rPr>
              <a:t> </a:t>
            </a:r>
            <a:r>
              <a:rPr lang="cs-CZ" sz="2400" b="1" dirty="0" err="1">
                <a:solidFill>
                  <a:srgbClr val="2A2A2A"/>
                </a:solidFill>
              </a:rPr>
              <a:t>overlapping</a:t>
            </a:r>
            <a:r>
              <a:rPr lang="cs-CZ" sz="2400" b="1" dirty="0">
                <a:solidFill>
                  <a:srgbClr val="2A2A2A"/>
                </a:solidFill>
              </a:rPr>
              <a:t> </a:t>
            </a:r>
            <a:r>
              <a:rPr lang="cs-CZ" sz="2400" dirty="0" err="1">
                <a:solidFill>
                  <a:srgbClr val="2A2A2A"/>
                </a:solidFill>
              </a:rPr>
              <a:t>multiple</a:t>
            </a:r>
            <a:r>
              <a:rPr lang="cs-CZ" sz="2400" dirty="0">
                <a:solidFill>
                  <a:srgbClr val="2A2A2A"/>
                </a:solidFill>
              </a:rPr>
              <a:t> </a:t>
            </a:r>
            <a:r>
              <a:rPr lang="cs-CZ" sz="2400" dirty="0" err="1">
                <a:solidFill>
                  <a:srgbClr val="2A2A2A"/>
                </a:solidFill>
              </a:rPr>
              <a:t>features</a:t>
            </a:r>
            <a:endParaRPr lang="cs-CZ" sz="2400" dirty="0">
              <a:solidFill>
                <a:srgbClr val="2A2A2A"/>
              </a:solidFill>
            </a:endParaRPr>
          </a:p>
          <a:p>
            <a:pPr marL="527050" indent="0">
              <a:buNone/>
              <a:tabLst>
                <a:tab pos="809625" algn="l"/>
              </a:tabLst>
            </a:pPr>
            <a:r>
              <a:rPr lang="cs-CZ" sz="2400" dirty="0" err="1">
                <a:solidFill>
                  <a:srgbClr val="2A2A2A"/>
                </a:solidFill>
              </a:rPr>
              <a:t>for</a:t>
            </a:r>
            <a:r>
              <a:rPr lang="cs-CZ" sz="2400" dirty="0">
                <a:solidFill>
                  <a:srgbClr val="2A2A2A"/>
                </a:solidFill>
              </a:rPr>
              <a:t> pair-end </a:t>
            </a:r>
            <a:r>
              <a:rPr lang="cs-CZ" sz="2400" dirty="0" err="1">
                <a:solidFill>
                  <a:srgbClr val="2A2A2A"/>
                </a:solidFill>
              </a:rPr>
              <a:t>counts</a:t>
            </a:r>
            <a:r>
              <a:rPr lang="cs-CZ" sz="2400" dirty="0">
                <a:solidFill>
                  <a:srgbClr val="2A2A2A"/>
                </a:solidFill>
              </a:rPr>
              <a:t> </a:t>
            </a:r>
            <a:r>
              <a:rPr lang="cs-CZ" sz="2400" b="1" dirty="0" err="1">
                <a:solidFill>
                  <a:srgbClr val="2A2A2A"/>
                </a:solidFill>
              </a:rPr>
              <a:t>fragments</a:t>
            </a:r>
            <a:r>
              <a:rPr lang="cs-CZ" sz="2400" dirty="0">
                <a:solidFill>
                  <a:srgbClr val="2A2A2A"/>
                </a:solidFill>
              </a:rPr>
              <a:t>, not </a:t>
            </a:r>
            <a:r>
              <a:rPr lang="cs-CZ" sz="2400" dirty="0" err="1">
                <a:solidFill>
                  <a:srgbClr val="2A2A2A"/>
                </a:solidFill>
              </a:rPr>
              <a:t>reads</a:t>
            </a:r>
            <a:endParaRPr lang="cs-CZ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2A2A2A"/>
                </a:solidFill>
              </a:rPr>
              <a:t>table</a:t>
            </a:r>
            <a:r>
              <a:rPr lang="cs-CZ" sz="2400" dirty="0">
                <a:solidFill>
                  <a:srgbClr val="2A2A2A"/>
                </a:solidFill>
              </a:rPr>
              <a:t> </a:t>
            </a:r>
            <a:r>
              <a:rPr lang="cs-CZ" sz="2400" dirty="0" err="1">
                <a:solidFill>
                  <a:srgbClr val="2A2A2A"/>
                </a:solidFill>
              </a:rPr>
              <a:t>with</a:t>
            </a:r>
            <a:endParaRPr lang="cs-CZ" sz="2400" dirty="0">
              <a:solidFill>
                <a:srgbClr val="2A2A2A"/>
              </a:solidFill>
            </a:endParaRPr>
          </a:p>
          <a:p>
            <a:pPr marL="531813" indent="0">
              <a:buNone/>
            </a:pPr>
            <a:r>
              <a:rPr lang="en-US" sz="2400" dirty="0">
                <a:solidFill>
                  <a:srgbClr val="2A2A2A"/>
                </a:solidFill>
              </a:rPr>
              <a:t>counts for each feature</a:t>
            </a:r>
            <a:br>
              <a:rPr lang="cs-CZ" sz="2400" dirty="0">
                <a:solidFill>
                  <a:srgbClr val="2A2A2A"/>
                </a:solidFill>
              </a:rPr>
            </a:br>
            <a:r>
              <a:rPr lang="en-US" sz="2400" dirty="0">
                <a:solidFill>
                  <a:srgbClr val="2A2A2A"/>
                </a:solidFill>
              </a:rPr>
              <a:t>special counters</a:t>
            </a:r>
            <a:r>
              <a:rPr lang="cs-CZ" sz="2400" dirty="0">
                <a:solidFill>
                  <a:srgbClr val="2A2A2A"/>
                </a:solidFill>
              </a:rPr>
              <a:t> (</a:t>
            </a:r>
            <a:r>
              <a:rPr lang="en-US" sz="2400" dirty="0">
                <a:solidFill>
                  <a:srgbClr val="2A2A2A"/>
                </a:solidFill>
              </a:rPr>
              <a:t>reads that were not counted for any feature</a:t>
            </a:r>
            <a:r>
              <a:rPr lang="cs-CZ" sz="2400" dirty="0">
                <a:solidFill>
                  <a:srgbClr val="2A2A2A"/>
                </a:solidFill>
              </a:rPr>
              <a:t>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BDA11FA-E724-79F8-5B46-F2A91C0B02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153" r="5043"/>
          <a:stretch/>
        </p:blipFill>
        <p:spPr>
          <a:xfrm>
            <a:off x="344970" y="5106936"/>
            <a:ext cx="1034980" cy="103641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A3A4382-C888-7D1E-E382-0501BB2619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062" r="50000"/>
          <a:stretch/>
        </p:blipFill>
        <p:spPr>
          <a:xfrm>
            <a:off x="288028" y="819585"/>
            <a:ext cx="1091922" cy="103641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B49FCB75-1A4D-48DA-0700-26A641779F3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429" b="93429" l="9942" r="96199">
                        <a14:foregroundMark x1="52047" y1="9714" x2="48538" y2="9714"/>
                        <a14:foregroundMark x1="48830" y1="13429" x2="46199" y2="14000"/>
                        <a14:foregroundMark x1="52924" y1="13429" x2="33041" y2="24286"/>
                        <a14:foregroundMark x1="33041" y1="24286" x2="33918" y2="27714"/>
                        <a14:foregroundMark x1="38596" y1="18571" x2="44737" y2="13714"/>
                        <a14:foregroundMark x1="90351" y1="37143" x2="90643" y2="46000"/>
                        <a14:foregroundMark x1="93567" y1="42286" x2="92982" y2="45714"/>
                        <a14:foregroundMark x1="96491" y1="44000" x2="96491" y2="44000"/>
                        <a14:foregroundMark x1="82749" y1="87429" x2="82749" y2="87429"/>
                        <a14:foregroundMark x1="83626" y1="84000" x2="83626" y2="83429"/>
                        <a14:foregroundMark x1="67251" y1="77143" x2="69006" y2="76857"/>
                        <a14:foregroundMark x1="48538" y1="93143" x2="48538" y2="93429"/>
                        <a14:foregroundMark x1="50000" y1="92571" x2="48538" y2="93143"/>
                        <a14:foregroundMark x1="34503" y1="21714" x2="37427" y2="18286"/>
                        <a14:backgroundMark x1="83626" y1="12571" x2="92105" y2="13429"/>
                      </a14:backgroundRemoval>
                    </a14:imgEffect>
                  </a14:imgLayer>
                </a14:imgProps>
              </a:ext>
            </a:extLst>
          </a:blip>
          <a:srcRect l="14526" t="3337"/>
          <a:stretch/>
        </p:blipFill>
        <p:spPr>
          <a:xfrm>
            <a:off x="508566" y="2552127"/>
            <a:ext cx="1270815" cy="1470775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B19BF1AE-F53A-10A8-9579-8B3445AC7E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1592" y="4849296"/>
            <a:ext cx="2758679" cy="1188823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7A379ED9-3799-5E62-CDA9-5058885490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15935" y="4791997"/>
            <a:ext cx="2911092" cy="1234547"/>
          </a:xfrm>
          <a:prstGeom prst="rect">
            <a:avLst/>
          </a:prstGeom>
        </p:spPr>
      </p:pic>
      <p:pic>
        <p:nvPicPr>
          <p:cNvPr id="22" name="Obrázek 21">
            <a:extLst>
              <a:ext uri="{FF2B5EF4-FFF2-40B4-BE49-F238E27FC236}">
                <a16:creationId xmlns:a16="http://schemas.microsoft.com/office/drawing/2014/main" id="{8A9CA55E-6C8E-5AD4-D9F5-1AA3BC780D7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94331" y="4768846"/>
            <a:ext cx="2918713" cy="123454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0EDAE9B-5E3D-15BD-96AE-0BEC871B94FA}"/>
              </a:ext>
            </a:extLst>
          </p:cNvPr>
          <p:cNvSpPr txBox="1"/>
          <p:nvPr/>
        </p:nvSpPr>
        <p:spPr>
          <a:xfrm>
            <a:off x="4915935" y="1967352"/>
            <a:ext cx="24258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/>
              <a:t>HTSeq-count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4871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1.85185E-6 L -4.375E-6 -0.2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447321B-E340-03DC-64EA-4B0201E40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100012"/>
            <a:ext cx="6486525" cy="665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D4AB1B-4181-CF23-93E7-BD011595B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5915" y="704850"/>
            <a:ext cx="5046562" cy="5472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 err="1"/>
              <a:t>If</a:t>
            </a:r>
            <a:r>
              <a:rPr lang="cs-CZ" sz="2600" dirty="0"/>
              <a:t> a </a:t>
            </a:r>
            <a:r>
              <a:rPr lang="cs-CZ" sz="2600" dirty="0" err="1"/>
              <a:t>read</a:t>
            </a:r>
            <a:r>
              <a:rPr lang="cs-CZ" sz="2600" dirty="0"/>
              <a:t> </a:t>
            </a:r>
            <a:r>
              <a:rPr lang="cs-CZ" sz="2600" dirty="0" err="1"/>
              <a:t>maps</a:t>
            </a:r>
            <a:r>
              <a:rPr lang="cs-CZ" sz="2600" dirty="0"/>
              <a:t> on </a:t>
            </a:r>
            <a:r>
              <a:rPr lang="cs-CZ" sz="2600" dirty="0" err="1"/>
              <a:t>multiple</a:t>
            </a:r>
            <a:r>
              <a:rPr lang="cs-CZ" sz="2600" dirty="0"/>
              <a:t> </a:t>
            </a:r>
            <a:r>
              <a:rPr lang="cs-CZ" sz="2600" dirty="0" err="1"/>
              <a:t>features</a:t>
            </a:r>
            <a:r>
              <a:rPr lang="cs-CZ" sz="2600" dirty="0"/>
              <a:t>:</a:t>
            </a:r>
          </a:p>
          <a:p>
            <a:pPr marL="0" indent="0">
              <a:buNone/>
            </a:pPr>
            <a:endParaRPr lang="cs-CZ" sz="2600" dirty="0"/>
          </a:p>
          <a:p>
            <a:pPr marL="531813" indent="0" defTabSz="784225">
              <a:buNone/>
            </a:pPr>
            <a:r>
              <a:rPr lang="cs-CZ" sz="2600" dirty="0"/>
              <a:t>--</a:t>
            </a:r>
            <a:r>
              <a:rPr lang="cs-CZ" sz="2600" dirty="0" err="1"/>
              <a:t>nonunique</a:t>
            </a:r>
            <a:r>
              <a:rPr lang="cs-CZ" sz="2600" dirty="0"/>
              <a:t> </a:t>
            </a:r>
            <a:r>
              <a:rPr lang="cs-CZ" sz="2600" b="1" dirty="0" err="1"/>
              <a:t>none</a:t>
            </a:r>
            <a:r>
              <a:rPr lang="cs-CZ" sz="2600" b="1" dirty="0"/>
              <a:t>	</a:t>
            </a:r>
            <a:r>
              <a:rPr lang="cs-CZ" sz="2600" dirty="0"/>
              <a:t>(default)</a:t>
            </a:r>
          </a:p>
          <a:p>
            <a:pPr marL="531813" indent="0">
              <a:buNone/>
            </a:pPr>
            <a:r>
              <a:rPr lang="cs-CZ" sz="2600" dirty="0"/>
              <a:t>--</a:t>
            </a:r>
            <a:r>
              <a:rPr lang="cs-CZ" sz="2600" dirty="0" err="1"/>
              <a:t>nonunique</a:t>
            </a:r>
            <a:r>
              <a:rPr lang="cs-CZ" sz="2600" dirty="0"/>
              <a:t> </a:t>
            </a:r>
            <a:r>
              <a:rPr lang="cs-CZ" sz="2600" b="1" dirty="0" err="1"/>
              <a:t>all</a:t>
            </a:r>
            <a:endParaRPr lang="cs-CZ" sz="2600" b="1" dirty="0"/>
          </a:p>
          <a:p>
            <a:pPr marL="531813" indent="0">
              <a:buNone/>
            </a:pPr>
            <a:r>
              <a:rPr lang="cs-CZ" sz="2600" dirty="0"/>
              <a:t>--</a:t>
            </a:r>
            <a:r>
              <a:rPr lang="cs-CZ" sz="2600" dirty="0" err="1"/>
              <a:t>nonunique</a:t>
            </a:r>
            <a:r>
              <a:rPr lang="cs-CZ" sz="2600" dirty="0"/>
              <a:t> </a:t>
            </a:r>
            <a:r>
              <a:rPr lang="cs-CZ" sz="2600" b="1" dirty="0" err="1"/>
              <a:t>fraction</a:t>
            </a:r>
            <a:endParaRPr lang="cs-CZ" sz="2600" b="1" dirty="0"/>
          </a:p>
          <a:p>
            <a:pPr marL="531813" indent="0">
              <a:buNone/>
            </a:pPr>
            <a:r>
              <a:rPr lang="cs-CZ" sz="2600" dirty="0"/>
              <a:t>--</a:t>
            </a:r>
            <a:r>
              <a:rPr lang="cs-CZ" sz="2600" dirty="0" err="1"/>
              <a:t>nonunique</a:t>
            </a:r>
            <a:r>
              <a:rPr lang="cs-CZ" sz="2600" dirty="0"/>
              <a:t> </a:t>
            </a:r>
            <a:r>
              <a:rPr lang="cs-CZ" sz="2600" b="1" dirty="0" err="1"/>
              <a:t>random</a:t>
            </a:r>
            <a:endParaRPr lang="cs-CZ" sz="2600" b="1" dirty="0"/>
          </a:p>
          <a:p>
            <a:pPr marL="531813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3139015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206</Words>
  <Application>Microsoft Office PowerPoint</Application>
  <PresentationFormat>Širokoúhlá obrazovka</PresentationFormat>
  <Paragraphs>27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</vt:lpstr>
      <vt:lpstr>Calibri Light</vt:lpstr>
      <vt:lpstr>Motiv Office</vt:lpstr>
      <vt:lpstr>Prezentace aplikace PowerPoint</vt:lpstr>
      <vt:lpstr>HTSeq – a Python framework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Vendula Koublová</dc:creator>
  <cp:lastModifiedBy>Vendula Koublová</cp:lastModifiedBy>
  <cp:revision>9</cp:revision>
  <dcterms:created xsi:type="dcterms:W3CDTF">2022-11-15T15:11:48Z</dcterms:created>
  <dcterms:modified xsi:type="dcterms:W3CDTF">2022-11-15T23:22:25Z</dcterms:modified>
</cp:coreProperties>
</file>