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13"/>
  </p:notesMasterIdLst>
  <p:handoutMasterIdLst>
    <p:handoutMasterId r:id="rId14"/>
  </p:handoutMasterIdLst>
  <p:sldIdLst>
    <p:sldId id="256" r:id="rId5"/>
    <p:sldId id="257" r:id="rId6"/>
    <p:sldId id="258" r:id="rId7"/>
    <p:sldId id="263" r:id="rId8"/>
    <p:sldId id="262" r:id="rId9"/>
    <p:sldId id="259" r:id="rId10"/>
    <p:sldId id="261" r:id="rId11"/>
    <p:sldId id="260" r:id="rId12"/>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91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0771EB-2D3F-1E4F-9A10-074399BCD3BC}" v="11" dt="2022-11-23T01:31:52.040"/>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06" autoAdjust="0"/>
    <p:restoredTop sz="95768" autoAdjust="0"/>
  </p:normalViewPr>
  <p:slideViewPr>
    <p:cSldViewPr snapToGrid="0">
      <p:cViewPr varScale="1">
        <p:scale>
          <a:sx n="121" d="100"/>
          <a:sy n="121" d="100"/>
        </p:scale>
        <p:origin x="472" y="168"/>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er Guman" userId="19772a73-68c2-4f89-9b56-f83c8f1c4e29" providerId="ADAL" clId="{010771EB-2D3F-1E4F-9A10-074399BCD3BC}"/>
    <pc:docChg chg="undo custSel addSld delSld modSld sldOrd">
      <pc:chgData name="Peter Guman" userId="19772a73-68c2-4f89-9b56-f83c8f1c4e29" providerId="ADAL" clId="{010771EB-2D3F-1E4F-9A10-074399BCD3BC}" dt="2022-11-23T01:31:39.726" v="4123"/>
      <pc:docMkLst>
        <pc:docMk/>
      </pc:docMkLst>
      <pc:sldChg chg="modSp mod">
        <pc:chgData name="Peter Guman" userId="19772a73-68c2-4f89-9b56-f83c8f1c4e29" providerId="ADAL" clId="{010771EB-2D3F-1E4F-9A10-074399BCD3BC}" dt="2022-11-23T00:20:15.474" v="19" actId="20577"/>
        <pc:sldMkLst>
          <pc:docMk/>
          <pc:sldMk cId="3263342447" sldId="256"/>
        </pc:sldMkLst>
        <pc:spChg chg="mod">
          <ac:chgData name="Peter Guman" userId="19772a73-68c2-4f89-9b56-f83c8f1c4e29" providerId="ADAL" clId="{010771EB-2D3F-1E4F-9A10-074399BCD3BC}" dt="2022-11-23T00:20:12.905" v="8" actId="20577"/>
          <ac:spMkLst>
            <pc:docMk/>
            <pc:sldMk cId="3263342447" sldId="256"/>
            <ac:spMk id="4" creationId="{2491EF5B-3067-7546-837B-2D005F3ED499}"/>
          </ac:spMkLst>
        </pc:spChg>
        <pc:spChg chg="mod">
          <ac:chgData name="Peter Guman" userId="19772a73-68c2-4f89-9b56-f83c8f1c4e29" providerId="ADAL" clId="{010771EB-2D3F-1E4F-9A10-074399BCD3BC}" dt="2022-11-23T00:20:15.474" v="19" actId="20577"/>
          <ac:spMkLst>
            <pc:docMk/>
            <pc:sldMk cId="3263342447" sldId="256"/>
            <ac:spMk id="5" creationId="{BDA74EBB-06F9-2F42-BBA7-49358111EC86}"/>
          </ac:spMkLst>
        </pc:spChg>
      </pc:sldChg>
      <pc:sldChg chg="modSp new mod">
        <pc:chgData name="Peter Guman" userId="19772a73-68c2-4f89-9b56-f83c8f1c4e29" providerId="ADAL" clId="{010771EB-2D3F-1E4F-9A10-074399BCD3BC}" dt="2022-11-23T01:28:39.830" v="3888" actId="20577"/>
        <pc:sldMkLst>
          <pc:docMk/>
          <pc:sldMk cId="4036833751" sldId="257"/>
        </pc:sldMkLst>
        <pc:spChg chg="mod">
          <ac:chgData name="Peter Guman" userId="19772a73-68c2-4f89-9b56-f83c8f1c4e29" providerId="ADAL" clId="{010771EB-2D3F-1E4F-9A10-074399BCD3BC}" dt="2022-11-23T01:28:39.830" v="3888" actId="20577"/>
          <ac:spMkLst>
            <pc:docMk/>
            <pc:sldMk cId="4036833751" sldId="257"/>
            <ac:spMk id="2" creationId="{A15DDE4B-B6AA-673C-4DCC-5242EFA2FBCC}"/>
          </ac:spMkLst>
        </pc:spChg>
        <pc:spChg chg="mod">
          <ac:chgData name="Peter Guman" userId="19772a73-68c2-4f89-9b56-f83c8f1c4e29" providerId="ADAL" clId="{010771EB-2D3F-1E4F-9A10-074399BCD3BC}" dt="2022-11-23T00:21:47.094" v="217" actId="20577"/>
          <ac:spMkLst>
            <pc:docMk/>
            <pc:sldMk cId="4036833751" sldId="257"/>
            <ac:spMk id="4" creationId="{4D473224-8E72-B2B0-E61E-667F55ACC596}"/>
          </ac:spMkLst>
        </pc:spChg>
        <pc:spChg chg="mod">
          <ac:chgData name="Peter Guman" userId="19772a73-68c2-4f89-9b56-f83c8f1c4e29" providerId="ADAL" clId="{010771EB-2D3F-1E4F-9A10-074399BCD3BC}" dt="2022-11-23T00:27:22.773" v="1045" actId="20577"/>
          <ac:spMkLst>
            <pc:docMk/>
            <pc:sldMk cId="4036833751" sldId="257"/>
            <ac:spMk id="5" creationId="{0570EE55-E659-9A68-247A-7608C3E3375B}"/>
          </ac:spMkLst>
        </pc:spChg>
      </pc:sldChg>
      <pc:sldChg chg="modSp new mod">
        <pc:chgData name="Peter Guman" userId="19772a73-68c2-4f89-9b56-f83c8f1c4e29" providerId="ADAL" clId="{010771EB-2D3F-1E4F-9A10-074399BCD3BC}" dt="2022-11-23T01:28:44.931" v="3897" actId="20577"/>
        <pc:sldMkLst>
          <pc:docMk/>
          <pc:sldMk cId="2031971429" sldId="258"/>
        </pc:sldMkLst>
        <pc:spChg chg="mod">
          <ac:chgData name="Peter Guman" userId="19772a73-68c2-4f89-9b56-f83c8f1c4e29" providerId="ADAL" clId="{010771EB-2D3F-1E4F-9A10-074399BCD3BC}" dt="2022-11-23T01:28:44.931" v="3897" actId="20577"/>
          <ac:spMkLst>
            <pc:docMk/>
            <pc:sldMk cId="2031971429" sldId="258"/>
            <ac:spMk id="2" creationId="{EB26604D-C9E0-2009-BC1F-E24D6AF3595D}"/>
          </ac:spMkLst>
        </pc:spChg>
        <pc:spChg chg="mod">
          <ac:chgData name="Peter Guman" userId="19772a73-68c2-4f89-9b56-f83c8f1c4e29" providerId="ADAL" clId="{010771EB-2D3F-1E4F-9A10-074399BCD3BC}" dt="2022-11-23T00:42:30.274" v="2325" actId="1076"/>
          <ac:spMkLst>
            <pc:docMk/>
            <pc:sldMk cId="2031971429" sldId="258"/>
            <ac:spMk id="4" creationId="{638A97A3-C210-A196-C614-6C6D58679E64}"/>
          </ac:spMkLst>
        </pc:spChg>
        <pc:spChg chg="mod">
          <ac:chgData name="Peter Guman" userId="19772a73-68c2-4f89-9b56-f83c8f1c4e29" providerId="ADAL" clId="{010771EB-2D3F-1E4F-9A10-074399BCD3BC}" dt="2022-11-23T00:42:47.612" v="2328" actId="20577"/>
          <ac:spMkLst>
            <pc:docMk/>
            <pc:sldMk cId="2031971429" sldId="258"/>
            <ac:spMk id="5" creationId="{4767CA27-CE10-AA35-6D9C-7C1EAB41C72A}"/>
          </ac:spMkLst>
        </pc:spChg>
      </pc:sldChg>
      <pc:sldChg chg="modSp new mod ord">
        <pc:chgData name="Peter Guman" userId="19772a73-68c2-4f89-9b56-f83c8f1c4e29" providerId="ADAL" clId="{010771EB-2D3F-1E4F-9A10-074399BCD3BC}" dt="2022-11-23T01:30:26.421" v="4056" actId="20577"/>
        <pc:sldMkLst>
          <pc:docMk/>
          <pc:sldMk cId="3939045390" sldId="259"/>
        </pc:sldMkLst>
        <pc:spChg chg="mod">
          <ac:chgData name="Peter Guman" userId="19772a73-68c2-4f89-9b56-f83c8f1c4e29" providerId="ADAL" clId="{010771EB-2D3F-1E4F-9A10-074399BCD3BC}" dt="2022-11-23T01:30:26.421" v="4056" actId="20577"/>
          <ac:spMkLst>
            <pc:docMk/>
            <pc:sldMk cId="3939045390" sldId="259"/>
            <ac:spMk id="2" creationId="{7C261AF0-CB9D-B009-1A34-34B2B78109AD}"/>
          </ac:spMkLst>
        </pc:spChg>
        <pc:spChg chg="mod">
          <ac:chgData name="Peter Guman" userId="19772a73-68c2-4f89-9b56-f83c8f1c4e29" providerId="ADAL" clId="{010771EB-2D3F-1E4F-9A10-074399BCD3BC}" dt="2022-11-23T00:43:18.150" v="2370" actId="20577"/>
          <ac:spMkLst>
            <pc:docMk/>
            <pc:sldMk cId="3939045390" sldId="259"/>
            <ac:spMk id="4" creationId="{C2B6D51F-3924-0C42-5B73-198C857029FD}"/>
          </ac:spMkLst>
        </pc:spChg>
        <pc:spChg chg="mod">
          <ac:chgData name="Peter Guman" userId="19772a73-68c2-4f89-9b56-f83c8f1c4e29" providerId="ADAL" clId="{010771EB-2D3F-1E4F-9A10-074399BCD3BC}" dt="2022-11-23T00:50:22.857" v="2886" actId="20577"/>
          <ac:spMkLst>
            <pc:docMk/>
            <pc:sldMk cId="3939045390" sldId="259"/>
            <ac:spMk id="5" creationId="{720C2AEE-014F-2167-7151-625B253107AD}"/>
          </ac:spMkLst>
        </pc:spChg>
      </pc:sldChg>
      <pc:sldChg chg="modSp new add del mod">
        <pc:chgData name="Peter Guman" userId="19772a73-68c2-4f89-9b56-f83c8f1c4e29" providerId="ADAL" clId="{010771EB-2D3F-1E4F-9A10-074399BCD3BC}" dt="2022-11-23T01:31:39.726" v="4123"/>
        <pc:sldMkLst>
          <pc:docMk/>
          <pc:sldMk cId="2342749116" sldId="260"/>
        </pc:sldMkLst>
        <pc:spChg chg="mod">
          <ac:chgData name="Peter Guman" userId="19772a73-68c2-4f89-9b56-f83c8f1c4e29" providerId="ADAL" clId="{010771EB-2D3F-1E4F-9A10-074399BCD3BC}" dt="2022-11-23T01:30:41.857" v="4095" actId="20577"/>
          <ac:spMkLst>
            <pc:docMk/>
            <pc:sldMk cId="2342749116" sldId="260"/>
            <ac:spMk id="4" creationId="{3B1BE2FE-E785-811D-2BCF-197A95E8908C}"/>
          </ac:spMkLst>
        </pc:spChg>
        <pc:spChg chg="mod">
          <ac:chgData name="Peter Guman" userId="19772a73-68c2-4f89-9b56-f83c8f1c4e29" providerId="ADAL" clId="{010771EB-2D3F-1E4F-9A10-074399BCD3BC}" dt="2022-11-23T01:31:39.726" v="4123"/>
          <ac:spMkLst>
            <pc:docMk/>
            <pc:sldMk cId="2342749116" sldId="260"/>
            <ac:spMk id="5" creationId="{9F53FF8B-5C49-A556-ED15-53B421CA4EAB}"/>
          </ac:spMkLst>
        </pc:spChg>
      </pc:sldChg>
      <pc:sldChg chg="delSp modSp add mod ord">
        <pc:chgData name="Peter Guman" userId="19772a73-68c2-4f89-9b56-f83c8f1c4e29" providerId="ADAL" clId="{010771EB-2D3F-1E4F-9A10-074399BCD3BC}" dt="2022-11-23T01:28:31.668" v="3877" actId="1076"/>
        <pc:sldMkLst>
          <pc:docMk/>
          <pc:sldMk cId="0" sldId="261"/>
        </pc:sldMkLst>
        <pc:picChg chg="del">
          <ac:chgData name="Peter Guman" userId="19772a73-68c2-4f89-9b56-f83c8f1c4e29" providerId="ADAL" clId="{010771EB-2D3F-1E4F-9A10-074399BCD3BC}" dt="2022-11-23T00:51:21.231" v="2890" actId="478"/>
          <ac:picMkLst>
            <pc:docMk/>
            <pc:sldMk cId="0" sldId="261"/>
            <ac:picMk id="5124" creationId="{00000000-0000-0000-0000-000000000000}"/>
          </ac:picMkLst>
        </pc:picChg>
        <pc:picChg chg="mod">
          <ac:chgData name="Peter Guman" userId="19772a73-68c2-4f89-9b56-f83c8f1c4e29" providerId="ADAL" clId="{010771EB-2D3F-1E4F-9A10-074399BCD3BC}" dt="2022-11-23T01:28:31.668" v="3877" actId="1076"/>
          <ac:picMkLst>
            <pc:docMk/>
            <pc:sldMk cId="0" sldId="261"/>
            <ac:picMk id="5125" creationId="{00000000-0000-0000-0000-000000000000}"/>
          </ac:picMkLst>
        </pc:picChg>
      </pc:sldChg>
      <pc:sldChg chg="addSp delSp modSp new mod ord">
        <pc:chgData name="Peter Guman" userId="19772a73-68c2-4f89-9b56-f83c8f1c4e29" providerId="ADAL" clId="{010771EB-2D3F-1E4F-9A10-074399BCD3BC}" dt="2022-11-23T01:30:21.050" v="4039" actId="20577"/>
        <pc:sldMkLst>
          <pc:docMk/>
          <pc:sldMk cId="3758447922" sldId="262"/>
        </pc:sldMkLst>
        <pc:spChg chg="mod">
          <ac:chgData name="Peter Guman" userId="19772a73-68c2-4f89-9b56-f83c8f1c4e29" providerId="ADAL" clId="{010771EB-2D3F-1E4F-9A10-074399BCD3BC}" dt="2022-11-23T01:30:21.050" v="4039" actId="20577"/>
          <ac:spMkLst>
            <pc:docMk/>
            <pc:sldMk cId="3758447922" sldId="262"/>
            <ac:spMk id="2" creationId="{37DFEAAA-5E8F-2714-84F0-154F9ACF37B5}"/>
          </ac:spMkLst>
        </pc:spChg>
        <pc:spChg chg="del">
          <ac:chgData name="Peter Guman" userId="19772a73-68c2-4f89-9b56-f83c8f1c4e29" providerId="ADAL" clId="{010771EB-2D3F-1E4F-9A10-074399BCD3BC}" dt="2022-11-23T01:27:44.931" v="3873" actId="21"/>
          <ac:spMkLst>
            <pc:docMk/>
            <pc:sldMk cId="3758447922" sldId="262"/>
            <ac:spMk id="4" creationId="{0C933DD6-C2BD-5D75-6E87-966FFE855562}"/>
          </ac:spMkLst>
        </pc:spChg>
        <pc:spChg chg="del">
          <ac:chgData name="Peter Guman" userId="19772a73-68c2-4f89-9b56-f83c8f1c4e29" providerId="ADAL" clId="{010771EB-2D3F-1E4F-9A10-074399BCD3BC}" dt="2022-11-23T01:15:45.515" v="2919"/>
          <ac:spMkLst>
            <pc:docMk/>
            <pc:sldMk cId="3758447922" sldId="262"/>
            <ac:spMk id="5" creationId="{EEE526CF-1A9F-EB20-C27C-ABEFCFF8C9ED}"/>
          </ac:spMkLst>
        </pc:spChg>
        <pc:spChg chg="add del mod">
          <ac:chgData name="Peter Guman" userId="19772a73-68c2-4f89-9b56-f83c8f1c4e29" providerId="ADAL" clId="{010771EB-2D3F-1E4F-9A10-074399BCD3BC}" dt="2022-11-23T01:28:34.053" v="3879" actId="21"/>
          <ac:spMkLst>
            <pc:docMk/>
            <pc:sldMk cId="3758447922" sldId="262"/>
            <ac:spMk id="6" creationId="{69705F16-13EE-181D-747F-F39AC854A60F}"/>
          </ac:spMkLst>
        </pc:spChg>
        <pc:picChg chg="add mod">
          <ac:chgData name="Peter Guman" userId="19772a73-68c2-4f89-9b56-f83c8f1c4e29" providerId="ADAL" clId="{010771EB-2D3F-1E4F-9A10-074399BCD3BC}" dt="2022-11-23T01:30:00.201" v="4030" actId="1076"/>
          <ac:picMkLst>
            <pc:docMk/>
            <pc:sldMk cId="3758447922" sldId="262"/>
            <ac:picMk id="1026" creationId="{23E590A8-F939-82C8-65E9-8A5BD432DCBF}"/>
          </ac:picMkLst>
        </pc:picChg>
        <pc:picChg chg="add del mod">
          <ac:chgData name="Peter Guman" userId="19772a73-68c2-4f89-9b56-f83c8f1c4e29" providerId="ADAL" clId="{010771EB-2D3F-1E4F-9A10-074399BCD3BC}" dt="2022-11-23T01:15:48.437" v="2920" actId="478"/>
          <ac:picMkLst>
            <pc:docMk/>
            <pc:sldMk cId="3758447922" sldId="262"/>
            <ac:picMk id="1028" creationId="{CF002FDD-1AA8-6287-4570-4CBDA37A9CD0}"/>
          </ac:picMkLst>
        </pc:picChg>
      </pc:sldChg>
      <pc:sldChg chg="modSp new mod">
        <pc:chgData name="Peter Guman" userId="19772a73-68c2-4f89-9b56-f83c8f1c4e29" providerId="ADAL" clId="{010771EB-2D3F-1E4F-9A10-074399BCD3BC}" dt="2022-11-23T01:29:42.906" v="4027" actId="20577"/>
        <pc:sldMkLst>
          <pc:docMk/>
          <pc:sldMk cId="629242568" sldId="263"/>
        </pc:sldMkLst>
        <pc:spChg chg="mod">
          <ac:chgData name="Peter Guman" userId="19772a73-68c2-4f89-9b56-f83c8f1c4e29" providerId="ADAL" clId="{010771EB-2D3F-1E4F-9A10-074399BCD3BC}" dt="2022-11-23T01:29:31.990" v="4012" actId="20577"/>
          <ac:spMkLst>
            <pc:docMk/>
            <pc:sldMk cId="629242568" sldId="263"/>
            <ac:spMk id="2" creationId="{6C3E2B85-0002-4307-FD0E-59C2D22F97EF}"/>
          </ac:spMkLst>
        </pc:spChg>
        <pc:spChg chg="mod">
          <ac:chgData name="Peter Guman" userId="19772a73-68c2-4f89-9b56-f83c8f1c4e29" providerId="ADAL" clId="{010771EB-2D3F-1E4F-9A10-074399BCD3BC}" dt="2022-11-23T01:16:40.175" v="2947" actId="20577"/>
          <ac:spMkLst>
            <pc:docMk/>
            <pc:sldMk cId="629242568" sldId="263"/>
            <ac:spMk id="4" creationId="{F0D559AA-D06A-5B95-1299-34D9C7E6DA65}"/>
          </ac:spMkLst>
        </pc:spChg>
        <pc:spChg chg="mod">
          <ac:chgData name="Peter Guman" userId="19772a73-68c2-4f89-9b56-f83c8f1c4e29" providerId="ADAL" clId="{010771EB-2D3F-1E4F-9A10-074399BCD3BC}" dt="2022-11-23T01:29:42.906" v="4027" actId="20577"/>
          <ac:spMkLst>
            <pc:docMk/>
            <pc:sldMk cId="629242568" sldId="263"/>
            <ac:spMk id="5" creationId="{9E7074B8-D47B-7E3F-9ED8-A9B48C13BB8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idx="2"/>
          </p:nvPr>
        </p:nvSpPr>
        <p:spPr>
          <a:xfrm>
            <a:off x="381000" y="685800"/>
            <a:ext cx="6096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An overview of our RABT assembly method. First paired-end reads (mates shown connected by solid lines) are mapped to the genome using a spliced read mapper that can map reads across junctions (shown in dotted lines). The reference annotation (blue) is used to generate faux-read alignments that tile the transcripts (green). The faux-read alignments are used together with the spliced read alignments to generate a reference genome-based assembly (black). This assembly is merged with the reference annotation, and ‘noisy’ read mappings are filtered resulting in all reference annotation transcripts in the output (blue) as well as novel transcripts (light blue).
</a:t>
            </a: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 The Author 2011. Published by Oxford University Press. All rights reserved. For Permissions, please email: journals.permissions@oup.com</a:t>
            </a: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2A73B38-1C06-4A2E-9BEF-CC05623779C8}" type="slidenum">
              <a:rPr lang="en-US" altLang="en-US" sz="1200"/>
              <a:t>7</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2325600" cy="673200"/>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1">
            <a:extLst>
              <a:ext uri="{FF2B5EF4-FFF2-40B4-BE49-F238E27FC236}">
                <a16:creationId xmlns:a16="http://schemas.microsoft.com/office/drawing/2014/main" id="{7A558590-3D19-6C48-A2E2-AA9685798C9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1">
            <a:extLst>
              <a:ext uri="{FF2B5EF4-FFF2-40B4-BE49-F238E27FC236}">
                <a16:creationId xmlns:a16="http://schemas.microsoft.com/office/drawing/2014/main" id="{0F2C13CE-A0CC-E748-B805-EB1352FB7DC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10" name="Obrázek 8">
            <a:extLst>
              <a:ext uri="{FF2B5EF4-FFF2-40B4-BE49-F238E27FC236}">
                <a16:creationId xmlns:a16="http://schemas.microsoft.com/office/drawing/2014/main" id="{3DA34264-82BA-334B-A52D-7C7E3907532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2325600" cy="673200"/>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00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62FAE87C-EBEA-6046-B188-17A3FDF54E5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2325600" cy="673200"/>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00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pic>
        <p:nvPicPr>
          <p:cNvPr id="11" name="Obrázek 8">
            <a:extLst>
              <a:ext uri="{FF2B5EF4-FFF2-40B4-BE49-F238E27FC236}">
                <a16:creationId xmlns:a16="http://schemas.microsoft.com/office/drawing/2014/main" id="{FF2AF076-03BF-A840-9AC6-67D6A53082E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2325600" cy="673200"/>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00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3" cy="3240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logo slide">
    <p:bg>
      <p:bgPr>
        <a:solidFill>
          <a:srgbClr val="00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3297000" y="2618763"/>
            <a:ext cx="5598000" cy="1620473"/>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Title and Content">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80731"/>
            <a:ext cx="109728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609601" y="425451"/>
            <a:ext cx="8145137"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10236200" cy="863600"/>
          </a:xfrm>
          <a:prstGeom prst="rect">
            <a:avLst/>
          </a:prstGeom>
        </p:spPr>
        <p:txBody>
          <a:bodyPr vert="horz" lIns="180000" tIns="0" rIns="180000" bIns="0" rtlCol="0" anchor="ctr"/>
          <a:lstStyle>
            <a:lvl1pPr eaLnBrk="0" hangingPunct="0">
              <a:defRPr sz="1000"/>
            </a:lvl1pPr>
          </a:lstStyle>
          <a:p>
            <a:pPr>
              <a:spcAft>
                <a:spcPts val="600"/>
              </a:spcAft>
              <a:defRPr/>
            </a:pPr>
            <a:endParaRPr lang="en-US">
              <a:solidFill>
                <a:srgbClr val="2A2A2A"/>
              </a:solidFill>
              <a:ea typeface="ＭＳ Ｐゴシック" pitchFamily="34" charset="-128"/>
            </a:endParaRPr>
          </a:p>
        </p:txBody>
      </p:sp>
    </p:spTree>
    <p:extLst>
      <p:ext uri="{BB962C8B-B14F-4D97-AF65-F5344CB8AC3E}">
        <p14:creationId xmlns:p14="http://schemas.microsoft.com/office/powerpoint/2010/main" val="33169521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7" name="Obrázek 1">
            <a:extLst>
              <a:ext uri="{FF2B5EF4-FFF2-40B4-BE49-F238E27FC236}">
                <a16:creationId xmlns:a16="http://schemas.microsoft.com/office/drawing/2014/main" id="{CFFDD51A-A9F8-FE4E-B3A4-730012EB1A4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8" name="Obrázek 1">
            <a:extLst>
              <a:ext uri="{FF2B5EF4-FFF2-40B4-BE49-F238E27FC236}">
                <a16:creationId xmlns:a16="http://schemas.microsoft.com/office/drawing/2014/main" id="{B8CF8514-A699-7446-A004-D53B6C058A7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1">
            <a:extLst>
              <a:ext uri="{FF2B5EF4-FFF2-40B4-BE49-F238E27FC236}">
                <a16:creationId xmlns:a16="http://schemas.microsoft.com/office/drawing/2014/main" id="{56972E37-6C79-104E-9A2E-0A7D6AE76D0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1">
            <a:extLst>
              <a:ext uri="{FF2B5EF4-FFF2-40B4-BE49-F238E27FC236}">
                <a16:creationId xmlns:a16="http://schemas.microsoft.com/office/drawing/2014/main" id="{7BC10773-D561-EC40-B870-2EB7E6832CA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2" name="Obrázek 1">
            <a:extLst>
              <a:ext uri="{FF2B5EF4-FFF2-40B4-BE49-F238E27FC236}">
                <a16:creationId xmlns:a16="http://schemas.microsoft.com/office/drawing/2014/main" id="{AAC051C2-3678-DC41-8EFB-F28692213E0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1">
            <a:extLst>
              <a:ext uri="{FF2B5EF4-FFF2-40B4-BE49-F238E27FC236}">
                <a16:creationId xmlns:a16="http://schemas.microsoft.com/office/drawing/2014/main" id="{0354C595-25A7-D342-992D-A47A315A96E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6" name="Obrázek 1">
            <a:extLst>
              <a:ext uri="{FF2B5EF4-FFF2-40B4-BE49-F238E27FC236}">
                <a16:creationId xmlns:a16="http://schemas.microsoft.com/office/drawing/2014/main" id="{8CCE2A48-C459-CA4C-978D-0CE03EA53FE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8" name="Obrázek 1">
            <a:extLst>
              <a:ext uri="{FF2B5EF4-FFF2-40B4-BE49-F238E27FC236}">
                <a16:creationId xmlns:a16="http://schemas.microsoft.com/office/drawing/2014/main" id="{B8E44221-4107-1D4F-ACA7-8A5430625CB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0"/>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doi.org/10.1093/bioinformatics/btr355" TargetMode="External"/><Relationship Id="rId2" Type="http://schemas.openxmlformats.org/officeDocument/2006/relationships/notesSlide" Target="../notesSlides/notesSlide1.xml"/><Relationship Id="rId1" Type="http://schemas.openxmlformats.org/officeDocument/2006/relationships/slideLayout" Target="../slideLayouts/slideLayout18.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hyperlink" Target="http://cole-trapnell-lab.github.io/cufflinks/" TargetMode="External"/><Relationship Id="rId2" Type="http://schemas.openxmlformats.org/officeDocument/2006/relationships/hyperlink" Target="https://doi.org/10.1093/bioinformatics/btr355"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a:t>Zápatí prezentace</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p:txBody>
          <a:bodyPr/>
          <a:lstStyle/>
          <a:p>
            <a:r>
              <a:rPr lang="cs-CZ" dirty="0" err="1"/>
              <a:t>Cufflinks</a:t>
            </a:r>
            <a:endParaRPr lang="cs-CZ"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p:txBody>
          <a:bodyPr/>
          <a:lstStyle/>
          <a:p>
            <a:r>
              <a:rPr lang="cs-CZ" dirty="0"/>
              <a:t>Peter </a:t>
            </a:r>
            <a:r>
              <a:rPr lang="cs-CZ" dirty="0" err="1"/>
              <a:t>Guman</a:t>
            </a:r>
            <a:endParaRPr lang="cs-CZ" dirty="0"/>
          </a:p>
        </p:txBody>
      </p:sp>
    </p:spTree>
    <p:extLst>
      <p:ext uri="{BB962C8B-B14F-4D97-AF65-F5344CB8AC3E}">
        <p14:creationId xmlns:p14="http://schemas.microsoft.com/office/powerpoint/2010/main" val="3263342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15DDE4B-B6AA-673C-4DCC-5242EFA2FBCC}"/>
              </a:ext>
            </a:extLst>
          </p:cNvPr>
          <p:cNvSpPr>
            <a:spLocks noGrp="1"/>
          </p:cNvSpPr>
          <p:nvPr>
            <p:ph type="ftr" sz="quarter" idx="10"/>
          </p:nvPr>
        </p:nvSpPr>
        <p:spPr/>
        <p:txBody>
          <a:bodyPr/>
          <a:lstStyle/>
          <a:p>
            <a:r>
              <a:rPr lang="cs-CZ" dirty="0" err="1"/>
              <a:t>Cufflinks</a:t>
            </a:r>
            <a:endParaRPr lang="cs-CZ" dirty="0"/>
          </a:p>
        </p:txBody>
      </p:sp>
      <p:sp>
        <p:nvSpPr>
          <p:cNvPr id="3" name="Slide Number Placeholder 2">
            <a:extLst>
              <a:ext uri="{FF2B5EF4-FFF2-40B4-BE49-F238E27FC236}">
                <a16:creationId xmlns:a16="http://schemas.microsoft.com/office/drawing/2014/main" id="{D99D2953-F959-7BF3-07E8-A2E31D3F9FEF}"/>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Title 3">
            <a:extLst>
              <a:ext uri="{FF2B5EF4-FFF2-40B4-BE49-F238E27FC236}">
                <a16:creationId xmlns:a16="http://schemas.microsoft.com/office/drawing/2014/main" id="{4D473224-8E72-B2B0-E61E-667F55ACC596}"/>
              </a:ext>
            </a:extLst>
          </p:cNvPr>
          <p:cNvSpPr>
            <a:spLocks noGrp="1"/>
          </p:cNvSpPr>
          <p:nvPr>
            <p:ph type="title"/>
          </p:nvPr>
        </p:nvSpPr>
        <p:spPr/>
        <p:txBody>
          <a:bodyPr/>
          <a:lstStyle/>
          <a:p>
            <a:r>
              <a:rPr lang="en-SK" dirty="0"/>
              <a:t>Cufflinks</a:t>
            </a:r>
          </a:p>
        </p:txBody>
      </p:sp>
      <p:sp>
        <p:nvSpPr>
          <p:cNvPr id="5" name="Content Placeholder 4">
            <a:extLst>
              <a:ext uri="{FF2B5EF4-FFF2-40B4-BE49-F238E27FC236}">
                <a16:creationId xmlns:a16="http://schemas.microsoft.com/office/drawing/2014/main" id="{0570EE55-E659-9A68-247A-7608C3E3375B}"/>
              </a:ext>
            </a:extLst>
          </p:cNvPr>
          <p:cNvSpPr>
            <a:spLocks noGrp="1"/>
          </p:cNvSpPr>
          <p:nvPr>
            <p:ph idx="1"/>
          </p:nvPr>
        </p:nvSpPr>
        <p:spPr/>
        <p:txBody>
          <a:bodyPr/>
          <a:lstStyle/>
          <a:p>
            <a:r>
              <a:rPr lang="en-SK" sz="2400" dirty="0"/>
              <a:t>Open-source software developed by laboratories at UC Berkeley and Johns Hopkins University</a:t>
            </a:r>
          </a:p>
          <a:p>
            <a:r>
              <a:rPr lang="en-SK" sz="2400" dirty="0"/>
              <a:t>Cufflinks may be: </a:t>
            </a:r>
          </a:p>
          <a:p>
            <a:pPr lvl="1"/>
            <a:r>
              <a:rPr lang="en-SK" sz="2400" b="1" dirty="0"/>
              <a:t>name of the RNA-Seq workflow: </a:t>
            </a:r>
            <a:r>
              <a:rPr lang="en-SK" sz="2400" dirty="0"/>
              <a:t>together with read mapper TopHat, tools Cuffmerge, Cuffdiff or Cuffnorm</a:t>
            </a:r>
          </a:p>
          <a:p>
            <a:pPr lvl="1"/>
            <a:r>
              <a:rPr lang="en-SK" sz="2400" b="1" dirty="0"/>
              <a:t>name of the standalone tool </a:t>
            </a:r>
            <a:r>
              <a:rPr lang="en-SK" sz="2400" dirty="0"/>
              <a:t>used for the assembly of mapped reads to assemble transcriptomes and evaluate the expression</a:t>
            </a:r>
          </a:p>
          <a:p>
            <a:pPr lvl="1"/>
            <a:r>
              <a:rPr lang="en-SK" sz="2400" dirty="0"/>
              <a:t>developed mainly in C++ and C languages allowing to have low-level control and optimized performance</a:t>
            </a:r>
          </a:p>
        </p:txBody>
      </p:sp>
    </p:spTree>
    <p:extLst>
      <p:ext uri="{BB962C8B-B14F-4D97-AF65-F5344CB8AC3E}">
        <p14:creationId xmlns:p14="http://schemas.microsoft.com/office/powerpoint/2010/main" val="4036833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B26604D-C9E0-2009-BC1F-E24D6AF3595D}"/>
              </a:ext>
            </a:extLst>
          </p:cNvPr>
          <p:cNvSpPr>
            <a:spLocks noGrp="1"/>
          </p:cNvSpPr>
          <p:nvPr>
            <p:ph type="ftr" sz="quarter" idx="10"/>
          </p:nvPr>
        </p:nvSpPr>
        <p:spPr/>
        <p:txBody>
          <a:bodyPr/>
          <a:lstStyle/>
          <a:p>
            <a:r>
              <a:rPr lang="cs-CZ" dirty="0" err="1"/>
              <a:t>Cufflinks</a:t>
            </a:r>
            <a:endParaRPr lang="cs-CZ" dirty="0"/>
          </a:p>
        </p:txBody>
      </p:sp>
      <p:sp>
        <p:nvSpPr>
          <p:cNvPr id="3" name="Slide Number Placeholder 2">
            <a:extLst>
              <a:ext uri="{FF2B5EF4-FFF2-40B4-BE49-F238E27FC236}">
                <a16:creationId xmlns:a16="http://schemas.microsoft.com/office/drawing/2014/main" id="{287FC313-C550-7800-C050-78FFA90E4250}"/>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Title 3">
            <a:extLst>
              <a:ext uri="{FF2B5EF4-FFF2-40B4-BE49-F238E27FC236}">
                <a16:creationId xmlns:a16="http://schemas.microsoft.com/office/drawing/2014/main" id="{638A97A3-C210-A196-C614-6C6D58679E64}"/>
              </a:ext>
            </a:extLst>
          </p:cNvPr>
          <p:cNvSpPr>
            <a:spLocks noGrp="1"/>
          </p:cNvSpPr>
          <p:nvPr>
            <p:ph type="title"/>
          </p:nvPr>
        </p:nvSpPr>
        <p:spPr>
          <a:xfrm>
            <a:off x="719400" y="629999"/>
            <a:ext cx="10753200" cy="451576"/>
          </a:xfrm>
        </p:spPr>
        <p:txBody>
          <a:bodyPr/>
          <a:lstStyle/>
          <a:p>
            <a:r>
              <a:rPr lang="en-SK" dirty="0"/>
              <a:t>What does Cufflinks do?	</a:t>
            </a:r>
          </a:p>
        </p:txBody>
      </p:sp>
      <p:sp>
        <p:nvSpPr>
          <p:cNvPr id="5" name="Content Placeholder 4">
            <a:extLst>
              <a:ext uri="{FF2B5EF4-FFF2-40B4-BE49-F238E27FC236}">
                <a16:creationId xmlns:a16="http://schemas.microsoft.com/office/drawing/2014/main" id="{4767CA27-CE10-AA35-6D9C-7C1EAB41C72A}"/>
              </a:ext>
            </a:extLst>
          </p:cNvPr>
          <p:cNvSpPr>
            <a:spLocks noGrp="1"/>
          </p:cNvSpPr>
          <p:nvPr>
            <p:ph idx="1"/>
          </p:nvPr>
        </p:nvSpPr>
        <p:spPr>
          <a:xfrm>
            <a:off x="720000" y="1248021"/>
            <a:ext cx="10753200" cy="4361957"/>
          </a:xfrm>
        </p:spPr>
        <p:txBody>
          <a:bodyPr/>
          <a:lstStyle/>
          <a:p>
            <a:r>
              <a:rPr lang="en-SK" dirty="0"/>
              <a:t>After the mapping phase of RNA-Seq workflow: assembly of different transcriptions/alternative splicings </a:t>
            </a:r>
          </a:p>
          <a:p>
            <a:r>
              <a:rPr lang="en-SK" dirty="0"/>
              <a:t>Takes </a:t>
            </a:r>
            <a:r>
              <a:rPr lang="en-SK" b="1" dirty="0"/>
              <a:t>input: </a:t>
            </a:r>
            <a:r>
              <a:rPr lang="en-SK" i="1" dirty="0"/>
              <a:t>aligned reads </a:t>
            </a:r>
            <a:r>
              <a:rPr lang="en-SK" dirty="0"/>
              <a:t>in SAM/BAM file format</a:t>
            </a:r>
          </a:p>
          <a:p>
            <a:r>
              <a:rPr lang="en-SK" dirty="0"/>
              <a:t>Produces </a:t>
            </a:r>
            <a:r>
              <a:rPr lang="en-SK" b="1" dirty="0"/>
              <a:t>output:</a:t>
            </a:r>
          </a:p>
          <a:p>
            <a:pPr marL="781200" lvl="1" indent="-457200">
              <a:buFont typeface="+mj-lt"/>
              <a:buAutoNum type="arabicPeriod"/>
            </a:pPr>
            <a:r>
              <a:rPr lang="en-SK" sz="2200" b="1" dirty="0"/>
              <a:t>Transcriptome assembly </a:t>
            </a:r>
            <a:r>
              <a:rPr lang="en-SK" sz="2200" dirty="0"/>
              <a:t>in GTF/GFF format. It has isoforms produced by Cufflink with 7 standard GTF columns with optional information about genes and transcripts. </a:t>
            </a:r>
          </a:p>
          <a:p>
            <a:pPr marL="781200" lvl="1" indent="-457200">
              <a:buFont typeface="+mj-lt"/>
              <a:buAutoNum type="arabicPeriod"/>
            </a:pPr>
            <a:r>
              <a:rPr lang="en-SK" sz="2200" b="1" dirty="0"/>
              <a:t>Transcript-level expression </a:t>
            </a:r>
            <a:r>
              <a:rPr lang="en-SK" sz="2200" dirty="0"/>
              <a:t>in FPKM Tracking file format contains isoform-level expressions. </a:t>
            </a:r>
          </a:p>
          <a:p>
            <a:pPr marL="781200" lvl="1" indent="-457200">
              <a:buFont typeface="+mj-lt"/>
              <a:buAutoNum type="arabicPeriod"/>
            </a:pPr>
            <a:r>
              <a:rPr lang="en-SK" sz="2200" b="1" dirty="0"/>
              <a:t>Gene-level expression </a:t>
            </a:r>
            <a:r>
              <a:rPr lang="en-SK" sz="2200" dirty="0"/>
              <a:t>in FPKM Tracking file format on the gene level. </a:t>
            </a:r>
          </a:p>
          <a:p>
            <a:r>
              <a:rPr lang="en-SK" dirty="0"/>
              <a:t>Optional: give the Cufflinks tool additional </a:t>
            </a:r>
            <a:r>
              <a:rPr lang="en-SK" i="1" dirty="0"/>
              <a:t>reference annotation</a:t>
            </a:r>
            <a:r>
              <a:rPr lang="en-SK" dirty="0"/>
              <a:t>. This way, Cufflinks can improve already known references.</a:t>
            </a:r>
          </a:p>
        </p:txBody>
      </p:sp>
    </p:spTree>
    <p:extLst>
      <p:ext uri="{BB962C8B-B14F-4D97-AF65-F5344CB8AC3E}">
        <p14:creationId xmlns:p14="http://schemas.microsoft.com/office/powerpoint/2010/main" val="2031971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6C3E2B85-0002-4307-FD0E-59C2D22F97EF}"/>
              </a:ext>
            </a:extLst>
          </p:cNvPr>
          <p:cNvSpPr>
            <a:spLocks noGrp="1"/>
          </p:cNvSpPr>
          <p:nvPr>
            <p:ph type="ftr" sz="quarter" idx="10"/>
          </p:nvPr>
        </p:nvSpPr>
        <p:spPr/>
        <p:txBody>
          <a:bodyPr/>
          <a:lstStyle/>
          <a:p>
            <a:r>
              <a:rPr lang="cs-CZ" dirty="0" err="1"/>
              <a:t>Cufflinks</a:t>
            </a:r>
            <a:endParaRPr lang="cs-CZ" dirty="0"/>
          </a:p>
        </p:txBody>
      </p:sp>
      <p:sp>
        <p:nvSpPr>
          <p:cNvPr id="3" name="Slide Number Placeholder 2">
            <a:extLst>
              <a:ext uri="{FF2B5EF4-FFF2-40B4-BE49-F238E27FC236}">
                <a16:creationId xmlns:a16="http://schemas.microsoft.com/office/drawing/2014/main" id="{46376412-E8E9-1D04-C2BB-B61B8D06A431}"/>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Title 3">
            <a:extLst>
              <a:ext uri="{FF2B5EF4-FFF2-40B4-BE49-F238E27FC236}">
                <a16:creationId xmlns:a16="http://schemas.microsoft.com/office/drawing/2014/main" id="{F0D559AA-D06A-5B95-1299-34D9C7E6DA65}"/>
              </a:ext>
            </a:extLst>
          </p:cNvPr>
          <p:cNvSpPr>
            <a:spLocks noGrp="1"/>
          </p:cNvSpPr>
          <p:nvPr>
            <p:ph type="title"/>
          </p:nvPr>
        </p:nvSpPr>
        <p:spPr/>
        <p:txBody>
          <a:bodyPr/>
          <a:lstStyle/>
          <a:p>
            <a:r>
              <a:rPr lang="en-SK" dirty="0"/>
              <a:t>Cufflinks algorithm</a:t>
            </a:r>
          </a:p>
        </p:txBody>
      </p:sp>
      <p:sp>
        <p:nvSpPr>
          <p:cNvPr id="5" name="Content Placeholder 4">
            <a:extLst>
              <a:ext uri="{FF2B5EF4-FFF2-40B4-BE49-F238E27FC236}">
                <a16:creationId xmlns:a16="http://schemas.microsoft.com/office/drawing/2014/main" id="{9E7074B8-D47B-7E3F-9ED8-A9B48C13BB81}"/>
              </a:ext>
            </a:extLst>
          </p:cNvPr>
          <p:cNvSpPr>
            <a:spLocks noGrp="1"/>
          </p:cNvSpPr>
          <p:nvPr>
            <p:ph idx="1"/>
          </p:nvPr>
        </p:nvSpPr>
        <p:spPr/>
        <p:txBody>
          <a:bodyPr/>
          <a:lstStyle/>
          <a:p>
            <a:r>
              <a:rPr lang="en-SK" dirty="0"/>
              <a:t>Creation of tree: Compatible fragments are connected when they are compatible*, and they have overlap in the genome</a:t>
            </a:r>
          </a:p>
          <a:p>
            <a:r>
              <a:rPr lang="en-SK" dirty="0"/>
              <a:t>'incompatible’ fragments must have come from differently spliced isoforms</a:t>
            </a:r>
          </a:p>
          <a:p>
            <a:r>
              <a:rPr lang="en-SK" dirty="0"/>
              <a:t>isoform transcripts are generated, and an estimation of abundance follows. Estimation is based on the assumption that the probability of observing each function is linear to the abundance of transcripts of their origin.</a:t>
            </a:r>
          </a:p>
          <a:p>
            <a:endParaRPr lang="en-SK" sz="4000" dirty="0"/>
          </a:p>
          <a:p>
            <a:endParaRPr lang="en-SK" sz="4000" dirty="0"/>
          </a:p>
          <a:p>
            <a:pPr marL="72000" indent="0">
              <a:buNone/>
            </a:pPr>
            <a:r>
              <a:rPr lang="en-SK" sz="2400" dirty="0"/>
              <a:t>								*</a:t>
            </a:r>
            <a:r>
              <a:rPr lang="en-SK" sz="1400" dirty="0">
                <a:latin typeface="+mj-lt"/>
              </a:rPr>
              <a:t>according the </a:t>
            </a:r>
            <a:r>
              <a:rPr lang="en-GB" sz="1400" b="0" i="0" dirty="0">
                <a:solidFill>
                  <a:srgbClr val="333333"/>
                </a:solidFill>
                <a:effectLst/>
                <a:latin typeface="+mj-lt"/>
              </a:rPr>
              <a:t>Dilworth's Theorem</a:t>
            </a:r>
            <a:endParaRPr lang="en-SK" sz="2400" dirty="0">
              <a:latin typeface="+mj-lt"/>
            </a:endParaRPr>
          </a:p>
          <a:p>
            <a:pPr marL="72000" indent="0">
              <a:buNone/>
            </a:pPr>
            <a:endParaRPr lang="en-SK" sz="2400" dirty="0"/>
          </a:p>
        </p:txBody>
      </p:sp>
    </p:spTree>
    <p:extLst>
      <p:ext uri="{BB962C8B-B14F-4D97-AF65-F5344CB8AC3E}">
        <p14:creationId xmlns:p14="http://schemas.microsoft.com/office/powerpoint/2010/main" val="629242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37DFEAAA-5E8F-2714-84F0-154F9ACF37B5}"/>
              </a:ext>
            </a:extLst>
          </p:cNvPr>
          <p:cNvSpPr>
            <a:spLocks noGrp="1"/>
          </p:cNvSpPr>
          <p:nvPr>
            <p:ph type="ftr" sz="quarter" idx="10"/>
          </p:nvPr>
        </p:nvSpPr>
        <p:spPr/>
        <p:txBody>
          <a:bodyPr/>
          <a:lstStyle/>
          <a:p>
            <a:r>
              <a:rPr lang="cs-CZ" dirty="0" err="1"/>
              <a:t>Cufflinks</a:t>
            </a:r>
            <a:endParaRPr lang="cs-CZ" dirty="0"/>
          </a:p>
        </p:txBody>
      </p:sp>
      <p:sp>
        <p:nvSpPr>
          <p:cNvPr id="3" name="Slide Number Placeholder 2">
            <a:extLst>
              <a:ext uri="{FF2B5EF4-FFF2-40B4-BE49-F238E27FC236}">
                <a16:creationId xmlns:a16="http://schemas.microsoft.com/office/drawing/2014/main" id="{E509A3CA-007A-9C95-6686-DCC2BE963CDF}"/>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pic>
        <p:nvPicPr>
          <p:cNvPr id="1026" name="Picture 2">
            <a:extLst>
              <a:ext uri="{FF2B5EF4-FFF2-40B4-BE49-F238E27FC236}">
                <a16:creationId xmlns:a16="http://schemas.microsoft.com/office/drawing/2014/main" id="{23E590A8-F939-82C8-65E9-8A5BD432DC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6773" y="-2581538"/>
            <a:ext cx="5331591" cy="9439538"/>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5">
            <a:extLst>
              <a:ext uri="{FF2B5EF4-FFF2-40B4-BE49-F238E27FC236}">
                <a16:creationId xmlns:a16="http://schemas.microsoft.com/office/drawing/2014/main" id="{69705F16-13EE-181D-747F-F39AC854A60F}"/>
              </a:ext>
            </a:extLst>
          </p:cNvPr>
          <p:cNvSpPr>
            <a:spLocks noGrp="1"/>
          </p:cNvSpPr>
          <p:nvPr>
            <p:ph idx="1"/>
          </p:nvPr>
        </p:nvSpPr>
        <p:spPr/>
        <p:txBody>
          <a:bodyPr/>
          <a:lstStyle/>
          <a:p>
            <a:endParaRPr lang="en-SK" dirty="0"/>
          </a:p>
        </p:txBody>
      </p:sp>
    </p:spTree>
    <p:extLst>
      <p:ext uri="{BB962C8B-B14F-4D97-AF65-F5344CB8AC3E}">
        <p14:creationId xmlns:p14="http://schemas.microsoft.com/office/powerpoint/2010/main" val="3758447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C261AF0-CB9D-B009-1A34-34B2B78109AD}"/>
              </a:ext>
            </a:extLst>
          </p:cNvPr>
          <p:cNvSpPr>
            <a:spLocks noGrp="1"/>
          </p:cNvSpPr>
          <p:nvPr>
            <p:ph type="ftr" sz="quarter" idx="10"/>
          </p:nvPr>
        </p:nvSpPr>
        <p:spPr/>
        <p:txBody>
          <a:bodyPr/>
          <a:lstStyle/>
          <a:p>
            <a:r>
              <a:rPr lang="cs-CZ" dirty="0" err="1"/>
              <a:t>Cufflinks</a:t>
            </a:r>
            <a:endParaRPr lang="cs-CZ" dirty="0"/>
          </a:p>
        </p:txBody>
      </p:sp>
      <p:sp>
        <p:nvSpPr>
          <p:cNvPr id="3" name="Slide Number Placeholder 2">
            <a:extLst>
              <a:ext uri="{FF2B5EF4-FFF2-40B4-BE49-F238E27FC236}">
                <a16:creationId xmlns:a16="http://schemas.microsoft.com/office/drawing/2014/main" id="{3F6402C8-D3B6-1FA5-0040-88FCE45B27C0}"/>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Title 3">
            <a:extLst>
              <a:ext uri="{FF2B5EF4-FFF2-40B4-BE49-F238E27FC236}">
                <a16:creationId xmlns:a16="http://schemas.microsoft.com/office/drawing/2014/main" id="{C2B6D51F-3924-0C42-5B73-198C857029FD}"/>
              </a:ext>
            </a:extLst>
          </p:cNvPr>
          <p:cNvSpPr>
            <a:spLocks noGrp="1"/>
          </p:cNvSpPr>
          <p:nvPr>
            <p:ph type="title"/>
          </p:nvPr>
        </p:nvSpPr>
        <p:spPr/>
        <p:txBody>
          <a:bodyPr/>
          <a:lstStyle/>
          <a:p>
            <a:r>
              <a:rPr lang="en-SK" dirty="0"/>
              <a:t>Assembler</a:t>
            </a:r>
          </a:p>
        </p:txBody>
      </p:sp>
      <p:sp>
        <p:nvSpPr>
          <p:cNvPr id="5" name="Content Placeholder 4">
            <a:extLst>
              <a:ext uri="{FF2B5EF4-FFF2-40B4-BE49-F238E27FC236}">
                <a16:creationId xmlns:a16="http://schemas.microsoft.com/office/drawing/2014/main" id="{720C2AEE-014F-2167-7151-625B253107AD}"/>
              </a:ext>
            </a:extLst>
          </p:cNvPr>
          <p:cNvSpPr>
            <a:spLocks noGrp="1"/>
          </p:cNvSpPr>
          <p:nvPr>
            <p:ph idx="1"/>
          </p:nvPr>
        </p:nvSpPr>
        <p:spPr/>
        <p:txBody>
          <a:bodyPr/>
          <a:lstStyle/>
          <a:p>
            <a:r>
              <a:rPr lang="en-SK" dirty="0"/>
              <a:t>Basic Cufflinks assembler creates Directed Acyclic Graph from the reads and finds the shortest path between them (in a </a:t>
            </a:r>
            <a:r>
              <a:rPr lang="en-GB" dirty="0"/>
              <a:t>maximum parsimony fashion). Does not need a prior reference annotation. </a:t>
            </a:r>
          </a:p>
          <a:p>
            <a:pPr marL="72000" indent="0">
              <a:buNone/>
            </a:pPr>
            <a:endParaRPr lang="en-GB" dirty="0"/>
          </a:p>
          <a:p>
            <a:r>
              <a:rPr lang="en-GB" i="1" dirty="0"/>
              <a:t>reference annotation-based transcript (RABT) assembly </a:t>
            </a:r>
            <a:r>
              <a:rPr lang="en-GB" dirty="0"/>
              <a:t>is an improved algorithm. It requires additional annotation of the already known genome. </a:t>
            </a:r>
          </a:p>
        </p:txBody>
      </p:sp>
    </p:spTree>
    <p:extLst>
      <p:ext uri="{BB962C8B-B14F-4D97-AF65-F5344CB8AC3E}">
        <p14:creationId xmlns:p14="http://schemas.microsoft.com/office/powerpoint/2010/main" val="3939045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3"/>
          <p:cNvSpPr>
            <a:spLocks noGrp="1"/>
          </p:cNvSpPr>
          <p:nvPr>
            <p:ph type="ftr" idx="10"/>
          </p:nvPr>
        </p:nvSpPr>
        <p:spPr>
          <a:xfrm>
            <a:off x="1524000" y="5994400"/>
            <a:ext cx="7677150" cy="863600"/>
          </a:xfrm>
          <a:prstGeom prst="rect">
            <a:avLst/>
          </a:prstGeom>
          <a:noFill/>
          <a:ln>
            <a:noFill/>
            <a:miter lim="800000"/>
          </a:ln>
        </p:spPr>
        <p:txBody>
          <a:bodyPr vert="horz" wrap="square" lIns="180000" tIns="0" rIns="180000" bIns="0" numCol="1" rtlCol="0" anchor="ctr" anchorCtr="0" compatLnSpc="1">
            <a:prstTxWarp prst="textNoShape">
              <a:avLst/>
            </a:prstTxWarp>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indent="0" eaLnBrk="1" hangingPunct="1">
              <a:spcBef>
                <a:spcPct val="0"/>
              </a:spcBef>
              <a:spcAft>
                <a:spcPts val="600"/>
              </a:spcAft>
              <a:buNone/>
            </a:pPr>
            <a:r>
              <a:rPr lang="en-US" altLang="en-US" sz="1000" i="1">
                <a:solidFill>
                  <a:srgbClr val="333333"/>
                </a:solidFill>
              </a:rPr>
              <a:t>Bioinformatics</a:t>
            </a:r>
            <a:r>
              <a:rPr lang="en-US" altLang="en-US" sz="1000">
                <a:solidFill>
                  <a:srgbClr val="333333"/>
                </a:solidFill>
              </a:rPr>
              <a:t>, Volume 27, Issue 17, 1 September 2011, Pages 2325–2329, </a:t>
            </a:r>
            <a:r>
              <a:rPr lang="en-US" altLang="en-US" sz="1000">
                <a:solidFill>
                  <a:srgbClr val="333333"/>
                </a:solidFill>
                <a:hlinkClick r:id="rId3"/>
              </a:rPr>
              <a:t>https://doi.org/10.1093/bioinformatics/btr355</a:t>
            </a:r>
            <a:endParaRPr lang="en-US" altLang="en-US" sz="1000">
              <a:solidFill>
                <a:srgbClr val="333333"/>
              </a:solidFill>
            </a:endParaRPr>
          </a:p>
          <a:p>
            <a:pPr marL="0" indent="0" eaLnBrk="1" hangingPunct="1">
              <a:spcBef>
                <a:spcPct val="0"/>
              </a:spcBef>
              <a:spcAft>
                <a:spcPts val="600"/>
              </a:spcAft>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1981200" y="425451"/>
            <a:ext cx="6108700" cy="612775"/>
          </a:xfrm>
          <a:prstGeom prst="rect">
            <a:avLst/>
          </a:prstGeom>
          <a:noFill/>
          <a:ln>
            <a:miter lim="800000"/>
          </a:ln>
        </p:spPr>
        <p:txBody>
          <a:bodyPr vert="horz" wrap="square" lIns="0" tIns="0" rIns="0" bIns="0" rtlCol="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An overview of our RABT assembly method. First paired-end reads (mates shown connected by solid lines) are ...</a:t>
            </a:r>
          </a:p>
        </p:txBody>
      </p:sp>
      <p:pic>
        <p:nvPicPr>
          <p:cNvPr id="5125" name="New picture"/>
          <p:cNvPicPr/>
          <p:nvPr/>
        </p:nvPicPr>
        <p:blipFill>
          <a:blip r:embed="rId4"/>
          <a:stretch>
            <a:fillRect/>
          </a:stretch>
        </p:blipFill>
        <p:spPr>
          <a:xfrm>
            <a:off x="1255617" y="1224455"/>
            <a:ext cx="9154362" cy="4062248"/>
          </a:xfrm>
          <a:prstGeom prst="rect">
            <a:avLst/>
          </a:prstGeom>
        </p:spPr>
      </p:pic>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793CA0D-0115-20D3-9C3B-23258F7F434F}"/>
              </a:ext>
            </a:extLst>
          </p:cNvPr>
          <p:cNvSpPr>
            <a:spLocks noGrp="1"/>
          </p:cNvSpPr>
          <p:nvPr>
            <p:ph type="ftr" sz="quarter" idx="10"/>
          </p:nvPr>
        </p:nvSpPr>
        <p:spPr/>
        <p:txBody>
          <a:bodyPr/>
          <a:lstStyle/>
          <a:p>
            <a:r>
              <a:rPr lang="cs-CZ"/>
              <a:t>Zápatí prezentace</a:t>
            </a:r>
            <a:endParaRPr lang="cs-CZ" dirty="0"/>
          </a:p>
        </p:txBody>
      </p:sp>
      <p:sp>
        <p:nvSpPr>
          <p:cNvPr id="3" name="Slide Number Placeholder 2">
            <a:extLst>
              <a:ext uri="{FF2B5EF4-FFF2-40B4-BE49-F238E27FC236}">
                <a16:creationId xmlns:a16="http://schemas.microsoft.com/office/drawing/2014/main" id="{37B73B7E-C7ED-74E1-EF63-BCFA83D60F9F}"/>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Title 3">
            <a:extLst>
              <a:ext uri="{FF2B5EF4-FFF2-40B4-BE49-F238E27FC236}">
                <a16:creationId xmlns:a16="http://schemas.microsoft.com/office/drawing/2014/main" id="{3B1BE2FE-E785-811D-2BCF-197A95E8908C}"/>
              </a:ext>
            </a:extLst>
          </p:cNvPr>
          <p:cNvSpPr>
            <a:spLocks noGrp="1"/>
          </p:cNvSpPr>
          <p:nvPr>
            <p:ph type="title"/>
          </p:nvPr>
        </p:nvSpPr>
        <p:spPr/>
        <p:txBody>
          <a:bodyPr/>
          <a:lstStyle/>
          <a:p>
            <a:r>
              <a:rPr lang="en-SK" dirty="0"/>
              <a:t>Recources</a:t>
            </a:r>
          </a:p>
        </p:txBody>
      </p:sp>
      <p:sp>
        <p:nvSpPr>
          <p:cNvPr id="5" name="Content Placeholder 4">
            <a:extLst>
              <a:ext uri="{FF2B5EF4-FFF2-40B4-BE49-F238E27FC236}">
                <a16:creationId xmlns:a16="http://schemas.microsoft.com/office/drawing/2014/main" id="{9F53FF8B-5C49-A556-ED15-53B421CA4EAB}"/>
              </a:ext>
            </a:extLst>
          </p:cNvPr>
          <p:cNvSpPr>
            <a:spLocks noGrp="1"/>
          </p:cNvSpPr>
          <p:nvPr>
            <p:ph idx="1"/>
          </p:nvPr>
        </p:nvSpPr>
        <p:spPr/>
        <p:txBody>
          <a:bodyPr/>
          <a:lstStyle/>
          <a:p>
            <a:r>
              <a:rPr lang="en-GB" sz="1600" b="0" i="0" dirty="0">
                <a:solidFill>
                  <a:srgbClr val="2A2A2A"/>
                </a:solidFill>
                <a:effectLst/>
                <a:latin typeface="Source Sans Pro" panose="020F0502020204030204" pitchFamily="34" charset="0"/>
              </a:rPr>
              <a:t>Adam Roberts, Harold Pimentel, Cole </a:t>
            </a:r>
            <a:r>
              <a:rPr lang="en-GB" sz="1600" b="0" i="0" dirty="0" err="1">
                <a:solidFill>
                  <a:srgbClr val="2A2A2A"/>
                </a:solidFill>
                <a:effectLst/>
                <a:latin typeface="Source Sans Pro" panose="020F0502020204030204" pitchFamily="34" charset="0"/>
              </a:rPr>
              <a:t>Trapnell</a:t>
            </a:r>
            <a:r>
              <a:rPr lang="en-GB" sz="1600" b="0" i="0" dirty="0">
                <a:solidFill>
                  <a:srgbClr val="2A2A2A"/>
                </a:solidFill>
                <a:effectLst/>
                <a:latin typeface="Source Sans Pro" panose="020F0502020204030204" pitchFamily="34" charset="0"/>
              </a:rPr>
              <a:t>, </a:t>
            </a:r>
            <a:r>
              <a:rPr lang="en-GB" sz="1600" b="0" i="0" dirty="0" err="1">
                <a:solidFill>
                  <a:srgbClr val="2A2A2A"/>
                </a:solidFill>
                <a:effectLst/>
                <a:latin typeface="Source Sans Pro" panose="020F0502020204030204" pitchFamily="34" charset="0"/>
              </a:rPr>
              <a:t>Lior</a:t>
            </a:r>
            <a:r>
              <a:rPr lang="en-GB" sz="1600" b="0" i="0" dirty="0">
                <a:solidFill>
                  <a:srgbClr val="2A2A2A"/>
                </a:solidFill>
                <a:effectLst/>
                <a:latin typeface="Source Sans Pro" panose="020F0502020204030204" pitchFamily="34" charset="0"/>
              </a:rPr>
              <a:t> </a:t>
            </a:r>
            <a:r>
              <a:rPr lang="en-GB" sz="1600" b="0" i="0" dirty="0" err="1">
                <a:solidFill>
                  <a:srgbClr val="2A2A2A"/>
                </a:solidFill>
                <a:effectLst/>
                <a:latin typeface="Source Sans Pro" panose="020F0502020204030204" pitchFamily="34" charset="0"/>
              </a:rPr>
              <a:t>Pachter</a:t>
            </a:r>
            <a:r>
              <a:rPr lang="en-GB" sz="1600" b="0" i="0" dirty="0">
                <a:solidFill>
                  <a:srgbClr val="2A2A2A"/>
                </a:solidFill>
                <a:effectLst/>
                <a:latin typeface="Source Sans Pro" panose="020F0502020204030204" pitchFamily="34" charset="0"/>
              </a:rPr>
              <a:t>, Identification of novel transcripts in annotated genomes using RNA-</a:t>
            </a:r>
            <a:r>
              <a:rPr lang="en-GB" sz="1600" b="0" i="0" dirty="0" err="1">
                <a:solidFill>
                  <a:srgbClr val="2A2A2A"/>
                </a:solidFill>
                <a:effectLst/>
                <a:latin typeface="Source Sans Pro" panose="020F0502020204030204" pitchFamily="34" charset="0"/>
              </a:rPr>
              <a:t>Seq</a:t>
            </a:r>
            <a:r>
              <a:rPr lang="en-GB" sz="1600" b="0" i="0" dirty="0">
                <a:solidFill>
                  <a:srgbClr val="2A2A2A"/>
                </a:solidFill>
                <a:effectLst/>
                <a:latin typeface="Source Sans Pro" panose="020F0502020204030204" pitchFamily="34" charset="0"/>
              </a:rPr>
              <a:t>, </a:t>
            </a:r>
            <a:r>
              <a:rPr lang="en-GB" sz="1600" b="0" i="1" dirty="0">
                <a:solidFill>
                  <a:srgbClr val="2A2A2A"/>
                </a:solidFill>
                <a:effectLst/>
                <a:latin typeface="Source Sans Pro" panose="020F0502020204030204" pitchFamily="34" charset="0"/>
              </a:rPr>
              <a:t>Bioinformatics</a:t>
            </a:r>
            <a:r>
              <a:rPr lang="en-GB" sz="1600" b="0" i="0" dirty="0">
                <a:solidFill>
                  <a:srgbClr val="2A2A2A"/>
                </a:solidFill>
                <a:effectLst/>
                <a:latin typeface="Source Sans Pro" panose="020F0502020204030204" pitchFamily="34" charset="0"/>
              </a:rPr>
              <a:t>, Volume 27, Issue 17, 1 September 2011, Pages 2325–2329, </a:t>
            </a:r>
            <a:r>
              <a:rPr lang="en-GB" sz="1600" b="0" i="0" u="none" strike="noStrike" dirty="0">
                <a:solidFill>
                  <a:srgbClr val="006FB7"/>
                </a:solidFill>
                <a:effectLst/>
                <a:latin typeface="Source Sans Pro" panose="020F0502020204030204" pitchFamily="34" charset="0"/>
                <a:hlinkClick r:id="rId2"/>
              </a:rPr>
              <a:t>https://doi.org/10.1093/bioinformatics/btr355</a:t>
            </a:r>
            <a:endParaRPr lang="en-GB" sz="1600" b="0" i="0" u="none" strike="noStrike" dirty="0">
              <a:solidFill>
                <a:srgbClr val="006FB7"/>
              </a:solidFill>
              <a:effectLst/>
              <a:latin typeface="Source Sans Pro" panose="020F0502020204030204" pitchFamily="34" charset="0"/>
            </a:endParaRPr>
          </a:p>
          <a:p>
            <a:pPr algn="l"/>
            <a:r>
              <a:rPr lang="en-GB" sz="1600" b="0" i="0" dirty="0" err="1">
                <a:solidFill>
                  <a:srgbClr val="212121"/>
                </a:solidFill>
                <a:effectLst/>
                <a:latin typeface="Roboto" panose="02000000000000000000" pitchFamily="2" charset="0"/>
              </a:rPr>
              <a:t>Trapnell</a:t>
            </a:r>
            <a:r>
              <a:rPr lang="en-GB" sz="1600" b="0" i="0" dirty="0">
                <a:solidFill>
                  <a:srgbClr val="212121"/>
                </a:solidFill>
                <a:effectLst/>
                <a:latin typeface="Roboto" panose="02000000000000000000" pitchFamily="2" charset="0"/>
              </a:rPr>
              <a:t> C, Williams BA, </a:t>
            </a:r>
            <a:r>
              <a:rPr lang="en-GB" sz="1600" b="0" i="0" dirty="0" err="1">
                <a:solidFill>
                  <a:srgbClr val="212121"/>
                </a:solidFill>
                <a:effectLst/>
                <a:latin typeface="Roboto" panose="02000000000000000000" pitchFamily="2" charset="0"/>
              </a:rPr>
              <a:t>Pertea</a:t>
            </a:r>
            <a:r>
              <a:rPr lang="en-GB" sz="1600" b="0" i="0" dirty="0">
                <a:solidFill>
                  <a:srgbClr val="212121"/>
                </a:solidFill>
                <a:effectLst/>
                <a:latin typeface="Roboto" panose="02000000000000000000" pitchFamily="2" charset="0"/>
              </a:rPr>
              <a:t> G, Mortazavi A, Kwan G, van Baren MJ, </a:t>
            </a:r>
            <a:r>
              <a:rPr lang="en-GB" sz="1600" b="0" i="0" dirty="0" err="1">
                <a:solidFill>
                  <a:srgbClr val="212121"/>
                </a:solidFill>
                <a:effectLst/>
                <a:latin typeface="Roboto" panose="02000000000000000000" pitchFamily="2" charset="0"/>
              </a:rPr>
              <a:t>Salzberg</a:t>
            </a:r>
            <a:r>
              <a:rPr lang="en-GB" sz="1600" b="0" i="0" dirty="0">
                <a:solidFill>
                  <a:srgbClr val="212121"/>
                </a:solidFill>
                <a:effectLst/>
                <a:latin typeface="Roboto" panose="02000000000000000000" pitchFamily="2" charset="0"/>
              </a:rPr>
              <a:t> SL, </a:t>
            </a:r>
            <a:r>
              <a:rPr lang="en-GB" sz="1600" b="0" i="0" dirty="0" err="1">
                <a:solidFill>
                  <a:srgbClr val="212121"/>
                </a:solidFill>
                <a:effectLst/>
                <a:latin typeface="Roboto" panose="02000000000000000000" pitchFamily="2" charset="0"/>
              </a:rPr>
              <a:t>Wold</a:t>
            </a:r>
            <a:r>
              <a:rPr lang="en-GB" sz="1600" b="0" i="0" dirty="0">
                <a:solidFill>
                  <a:srgbClr val="212121"/>
                </a:solidFill>
                <a:effectLst/>
                <a:latin typeface="Roboto" panose="02000000000000000000" pitchFamily="2" charset="0"/>
              </a:rPr>
              <a:t> BJ, </a:t>
            </a:r>
            <a:r>
              <a:rPr lang="en-GB" sz="1600" b="0" i="0" dirty="0" err="1">
                <a:solidFill>
                  <a:srgbClr val="212121"/>
                </a:solidFill>
                <a:effectLst/>
                <a:latin typeface="Roboto" panose="02000000000000000000" pitchFamily="2" charset="0"/>
              </a:rPr>
              <a:t>Pachter</a:t>
            </a:r>
            <a:r>
              <a:rPr lang="en-GB" sz="1600" b="0" i="0" dirty="0">
                <a:solidFill>
                  <a:srgbClr val="212121"/>
                </a:solidFill>
                <a:effectLst/>
                <a:latin typeface="Roboto" panose="02000000000000000000" pitchFamily="2" charset="0"/>
              </a:rPr>
              <a:t> L. Transcript assembly and quantification by RNA-</a:t>
            </a:r>
            <a:r>
              <a:rPr lang="en-GB" sz="1600" b="0" i="0" dirty="0" err="1">
                <a:solidFill>
                  <a:srgbClr val="212121"/>
                </a:solidFill>
                <a:effectLst/>
                <a:latin typeface="Roboto" panose="02000000000000000000" pitchFamily="2" charset="0"/>
              </a:rPr>
              <a:t>Seq</a:t>
            </a:r>
            <a:r>
              <a:rPr lang="en-GB" sz="1600" b="0" i="0" dirty="0">
                <a:solidFill>
                  <a:srgbClr val="212121"/>
                </a:solidFill>
                <a:effectLst/>
                <a:latin typeface="Roboto" panose="02000000000000000000" pitchFamily="2" charset="0"/>
              </a:rPr>
              <a:t> reveals unannotated transcripts and isoform switching during cell differentiation. Nat </a:t>
            </a:r>
            <a:r>
              <a:rPr lang="en-GB" sz="1600" b="0" i="0" dirty="0" err="1">
                <a:solidFill>
                  <a:srgbClr val="212121"/>
                </a:solidFill>
                <a:effectLst/>
                <a:latin typeface="Roboto" panose="02000000000000000000" pitchFamily="2" charset="0"/>
              </a:rPr>
              <a:t>Biotechnol</a:t>
            </a:r>
            <a:r>
              <a:rPr lang="en-GB" sz="1600" b="0" i="0" dirty="0">
                <a:solidFill>
                  <a:srgbClr val="212121"/>
                </a:solidFill>
                <a:effectLst/>
                <a:latin typeface="Roboto" panose="02000000000000000000" pitchFamily="2" charset="0"/>
              </a:rPr>
              <a:t>. 2010 May;28(5):511-5. </a:t>
            </a:r>
            <a:r>
              <a:rPr lang="en-GB" sz="1600" b="0" i="0" dirty="0" err="1">
                <a:solidFill>
                  <a:srgbClr val="212121"/>
                </a:solidFill>
                <a:effectLst/>
                <a:latin typeface="Roboto" panose="02000000000000000000" pitchFamily="2" charset="0"/>
              </a:rPr>
              <a:t>doi</a:t>
            </a:r>
            <a:r>
              <a:rPr lang="en-GB" sz="1600" b="0" i="0" dirty="0">
                <a:solidFill>
                  <a:srgbClr val="212121"/>
                </a:solidFill>
                <a:effectLst/>
                <a:latin typeface="Roboto" panose="02000000000000000000" pitchFamily="2" charset="0"/>
              </a:rPr>
              <a:t>: 10.1038/nbt.1621. </a:t>
            </a:r>
            <a:r>
              <a:rPr lang="en-GB" sz="1600" b="0" i="0" dirty="0" err="1">
                <a:solidFill>
                  <a:srgbClr val="212121"/>
                </a:solidFill>
                <a:effectLst/>
                <a:latin typeface="Roboto" panose="02000000000000000000" pitchFamily="2" charset="0"/>
              </a:rPr>
              <a:t>Epub</a:t>
            </a:r>
            <a:r>
              <a:rPr lang="en-GB" sz="1600" b="0" i="0" dirty="0">
                <a:solidFill>
                  <a:srgbClr val="212121"/>
                </a:solidFill>
                <a:effectLst/>
                <a:latin typeface="Roboto" panose="02000000000000000000" pitchFamily="2" charset="0"/>
              </a:rPr>
              <a:t> 2010 May 2. PMID: 20436464; PMCID: PMC3146043.</a:t>
            </a:r>
          </a:p>
          <a:p>
            <a:pPr algn="l"/>
            <a:r>
              <a:rPr lang="en-GB" b="0" i="0" dirty="0">
                <a:solidFill>
                  <a:srgbClr val="212121"/>
                </a:solidFill>
                <a:effectLst/>
                <a:latin typeface="Roboto" panose="02000000000000000000" pitchFamily="2" charset="0"/>
              </a:rPr>
              <a:t>official site: </a:t>
            </a:r>
            <a:r>
              <a:rPr lang="en-GB" b="0" i="0" dirty="0" err="1">
                <a:solidFill>
                  <a:srgbClr val="212121"/>
                </a:solidFill>
                <a:effectLst/>
                <a:latin typeface="Roboto" panose="02000000000000000000" pitchFamily="2" charset="0"/>
                <a:hlinkClick r:id="rId3"/>
              </a:rPr>
              <a:t>cole-trapnell-lab.github.io</a:t>
            </a:r>
            <a:r>
              <a:rPr lang="en-GB" b="0" i="0" dirty="0">
                <a:solidFill>
                  <a:srgbClr val="212121"/>
                </a:solidFill>
                <a:effectLst/>
                <a:latin typeface="Roboto" panose="02000000000000000000" pitchFamily="2" charset="0"/>
                <a:hlinkClick r:id="rId3"/>
              </a:rPr>
              <a:t>/cufflinks/</a:t>
            </a:r>
            <a:br>
              <a:rPr lang="en-GB" b="0" i="0" dirty="0">
                <a:solidFill>
                  <a:srgbClr val="212121"/>
                </a:solidFill>
                <a:effectLst/>
                <a:latin typeface="Roboto" panose="02000000000000000000" pitchFamily="2" charset="0"/>
                <a:hlinkClick r:id="rId3"/>
              </a:rPr>
            </a:br>
            <a:endParaRPr lang="en-GB" b="0" i="0" dirty="0">
              <a:solidFill>
                <a:srgbClr val="212121"/>
              </a:solidFill>
              <a:effectLst/>
              <a:latin typeface="Roboto" panose="02000000000000000000" pitchFamily="2" charset="0"/>
            </a:endParaRPr>
          </a:p>
          <a:p>
            <a:endParaRPr lang="en-SK" dirty="0"/>
          </a:p>
        </p:txBody>
      </p:sp>
    </p:spTree>
    <p:extLst>
      <p:ext uri="{BB962C8B-B14F-4D97-AF65-F5344CB8AC3E}">
        <p14:creationId xmlns:p14="http://schemas.microsoft.com/office/powerpoint/2010/main" val="2342749116"/>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prezentace-16-9-cz-v11.potx" id="{A1E069AA-5EB2-4FA2-9367-6D040ACEC8D2}" vid="{BC2189E0-F5C8-4AB2-8946-E3011F185C79}"/>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A8BAC94BA468D488F31B2478A655CDC" ma:contentTypeVersion="2" ma:contentTypeDescription="Create a new document." ma:contentTypeScope="" ma:versionID="ee33a842da3844a56f5f7ee8bb88b81c">
  <xsd:schema xmlns:xsd="http://www.w3.org/2001/XMLSchema" xmlns:xs="http://www.w3.org/2001/XMLSchema" xmlns:p="http://schemas.microsoft.com/office/2006/metadata/properties" xmlns:ns2="76d5652a-9cd3-465f-98c7-aa8090bd65c7" targetNamespace="http://schemas.microsoft.com/office/2006/metadata/properties" ma:root="true" ma:fieldsID="0e2306b8fccc60975f3c3727b2649f8a" ns2:_="">
    <xsd:import namespace="76d5652a-9cd3-465f-98c7-aa8090bd65c7"/>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d5652a-9cd3-465f-98c7-aa8090bd65c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9E3290C-3117-4A6A-9DCF-829B9405CFED}">
  <ds:schemaRefs>
    <ds:schemaRef ds:uri="http://schemas.microsoft.com/sharepoint/v3/contenttype/forms"/>
  </ds:schemaRefs>
</ds:datastoreItem>
</file>

<file path=customXml/itemProps2.xml><?xml version="1.0" encoding="utf-8"?>
<ds:datastoreItem xmlns:ds="http://schemas.openxmlformats.org/officeDocument/2006/customXml" ds:itemID="{E9A9DA32-314D-4E23-A415-CB0ABC533483}">
  <ds:schemaRefs>
    <ds:schemaRef ds:uri="http://schemas.microsoft.com/office/2006/documentManagement/types"/>
    <ds:schemaRef ds:uri="http://purl.org/dc/elements/1.1/"/>
    <ds:schemaRef ds:uri="http://schemas.openxmlformats.org/package/2006/metadata/core-properties"/>
    <ds:schemaRef ds:uri="http://schemas.microsoft.com/office/2006/metadata/properties"/>
    <ds:schemaRef ds:uri="http://www.w3.org/XML/1998/namespace"/>
    <ds:schemaRef ds:uri="http://purl.org/dc/terms/"/>
    <ds:schemaRef ds:uri="http://schemas.microsoft.com/office/infopath/2007/PartnerControls"/>
    <ds:schemaRef ds:uri="76d5652a-9cd3-465f-98c7-aa8090bd65c7"/>
    <ds:schemaRef ds:uri="http://purl.org/dc/dcmitype/"/>
  </ds:schemaRefs>
</ds:datastoreItem>
</file>

<file path=customXml/itemProps3.xml><?xml version="1.0" encoding="utf-8"?>
<ds:datastoreItem xmlns:ds="http://schemas.openxmlformats.org/officeDocument/2006/customXml" ds:itemID="{1B093BE1-5244-4309-9522-3BD8A54641C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6d5652a-9cd3-465f-98c7-aa8090bd65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Prezentace_MU_CZ</Template>
  <TotalTime>70</TotalTime>
  <Words>735</Words>
  <Application>Microsoft Macintosh PowerPoint</Application>
  <PresentationFormat>Widescreen</PresentationFormat>
  <Paragraphs>51</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Roboto</vt:lpstr>
      <vt:lpstr>Source Sans Pro</vt:lpstr>
      <vt:lpstr>Tahoma</vt:lpstr>
      <vt:lpstr>Wingdings</vt:lpstr>
      <vt:lpstr>Prezentace_MU_CZ</vt:lpstr>
      <vt:lpstr>Cufflinks</vt:lpstr>
      <vt:lpstr>Cufflinks</vt:lpstr>
      <vt:lpstr>What does Cufflinks do? </vt:lpstr>
      <vt:lpstr>Cufflinks algorithm</vt:lpstr>
      <vt:lpstr>PowerPoint Presentation</vt:lpstr>
      <vt:lpstr>Assembler</vt:lpstr>
      <vt:lpstr>Fig. 2. An overview of our RABT assembly method. First paired-end reads (mates shown connected by solid lines) are ...</vt:lpstr>
      <vt:lpstr>Recources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Guman</dc:creator>
  <cp:lastModifiedBy>Peter Guman</cp:lastModifiedBy>
  <cp:revision>1</cp:revision>
  <cp:lastPrinted>1601-01-01T00:00:00Z</cp:lastPrinted>
  <dcterms:created xsi:type="dcterms:W3CDTF">2022-11-23T00:19:41Z</dcterms:created>
  <dcterms:modified xsi:type="dcterms:W3CDTF">2022-11-23T01:31:53Z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0x0101008A8BAC94BA468D488F31B2478A655CDC</vt:lpwstr>
  </property>
</Properties>
</file>