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4" r:id="rId6"/>
    <p:sldId id="262" r:id="rId7"/>
    <p:sldId id="259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B14FBC-7973-42AE-9317-75F3C366E7EA}" v="505" dt="2022-11-21T09:47:11.822"/>
    <p1510:client id="{20F6D0C1-E753-456D-A6DD-AB460F1FF50A}" v="2055" dt="2022-11-21T09:53:41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9254C-E2CF-4772-8F20-60E32F52417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ACF2D-4C5F-45D6-B776-A1841215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7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03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1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6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3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29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1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4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5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1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5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1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B365A6D-6430-4134-ADB3-A5540ECA51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D47A6C-9D2C-4AAE-88B5-6CF3C777E4D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68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DD8B8-4504-E2E1-5FA4-D16FC1A682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/>
              <a:t>mmquant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D7D08B-9CE7-948C-656A-67E5D9A3B1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Veronika </a:t>
            </a:r>
            <a:r>
              <a:rPr lang="en-US" err="1"/>
              <a:t>Chalupov</a:t>
            </a:r>
            <a:r>
              <a:rPr lang="cs-CZ"/>
              <a:t>á </a:t>
            </a:r>
            <a:r>
              <a:rPr lang="en-US"/>
              <a:t>&amp; </a:t>
            </a:r>
            <a:r>
              <a:rPr lang="cs-CZ"/>
              <a:t>Hana Boháčová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8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3F42D0-E743-D0FB-F416-BBD69496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mmquant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938D2-736D-9770-B4D2-F9968E979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  A tool to quantify gene expression</a:t>
            </a:r>
            <a:r>
              <a:rPr lang="en-US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>
              <a:buNone/>
            </a:pPr>
            <a:r>
              <a:rPr lang="en-US"/>
              <a:t> Published on: 15 September 2017 by Matthias </a:t>
            </a:r>
            <a:r>
              <a:rPr lang="en-US" err="1"/>
              <a:t>Zytnicki</a:t>
            </a:r>
            <a:endParaRPr lang="en-US"/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</a:rPr>
              <a:t> Last upload: 8 months and 28 days ago</a:t>
            </a:r>
          </a:p>
          <a:p>
            <a:pPr marL="0" indent="0">
              <a:buNone/>
            </a:pPr>
            <a:r>
              <a:rPr lang="en-US"/>
              <a:t>  version: </a:t>
            </a:r>
            <a:r>
              <a:rPr lang="en-US" b="0" i="0">
                <a:effectLst/>
              </a:rPr>
              <a:t>1.3</a:t>
            </a:r>
            <a:endParaRPr lang="en-US"/>
          </a:p>
          <a:p>
            <a:pPr marL="0" indent="0">
              <a:buNone/>
            </a:pPr>
            <a:r>
              <a:rPr lang="en-US" b="0" i="0">
                <a:effectLst/>
              </a:rPr>
              <a:t> Language used: C++</a:t>
            </a:r>
          </a:p>
          <a:p>
            <a:pPr marL="0" indent="0">
              <a:buNone/>
            </a:pPr>
            <a:r>
              <a:rPr lang="en-US">
                <a:solidFill>
                  <a:srgbClr val="12016B"/>
                </a:solidFill>
              </a:rPr>
              <a:t> </a:t>
            </a:r>
            <a:r>
              <a:rPr lang="en-US" b="0" i="0" u="none" strike="noStrike">
                <a:solidFill>
                  <a:srgbClr val="12016B"/>
                </a:solidFill>
                <a:effectLst/>
              </a:rPr>
              <a:t>Operating system</a:t>
            </a:r>
            <a:r>
              <a:rPr lang="en-US" b="0" i="0">
                <a:effectLst/>
              </a:rPr>
              <a:t>: Linux; Mac OS X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6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97DB1-F089-1D38-62CF-82EB475C0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7606E-C317-5D83-8716-84CFD829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1944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counts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duplicated</a:t>
            </a:r>
            <a:r>
              <a:rPr lang="cs-CZ" dirty="0"/>
              <a:t> </a:t>
            </a:r>
            <a:r>
              <a:rPr lang="cs-CZ" dirty="0" err="1"/>
              <a:t>genes</a:t>
            </a:r>
            <a:r>
              <a:rPr lang="cs-CZ" dirty="0"/>
              <a:t>: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maps</a:t>
            </a:r>
            <a:r>
              <a:rPr lang="cs-CZ" dirty="0"/>
              <a:t> to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positions</a:t>
            </a:r>
            <a:r>
              <a:rPr lang="cs-CZ" dirty="0"/>
              <a:t>, </a:t>
            </a:r>
            <a:r>
              <a:rPr lang="cs-CZ" dirty="0" err="1"/>
              <a:t>corresponding</a:t>
            </a:r>
            <a:r>
              <a:rPr lang="cs-CZ" dirty="0"/>
              <a:t> </a:t>
            </a:r>
            <a:r>
              <a:rPr lang="cs-CZ" dirty="0" err="1"/>
              <a:t>genes</a:t>
            </a:r>
            <a:r>
              <a:rPr lang="cs-CZ" dirty="0"/>
              <a:t> are </a:t>
            </a:r>
            <a:r>
              <a:rPr lang="cs-CZ" dirty="0" err="1"/>
              <a:t>duplicated</a:t>
            </a:r>
            <a:r>
              <a:rPr lang="cs-CZ" dirty="0"/>
              <a:t> -&gt;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creates</a:t>
            </a:r>
            <a:r>
              <a:rPr lang="cs-CZ" dirty="0"/>
              <a:t> a </a:t>
            </a:r>
            <a:r>
              <a:rPr lang="cs-CZ" dirty="0" err="1"/>
              <a:t>merged</a:t>
            </a:r>
            <a:r>
              <a:rPr lang="cs-CZ" dirty="0"/>
              <a:t> gene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by default,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supposes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reads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sorted</a:t>
            </a:r>
            <a:r>
              <a:rPr lang="cs-CZ" dirty="0"/>
              <a:t> </a:t>
            </a:r>
            <a:r>
              <a:rPr lang="cs-CZ" dirty="0" err="1"/>
              <a:t>beforehand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if</a:t>
            </a:r>
            <a:r>
              <a:rPr lang="cs-CZ" dirty="0"/>
              <a:t> not: </a:t>
            </a:r>
            <a:r>
              <a:rPr lang="cs-CZ" dirty="0" err="1"/>
              <a:t>genes</a:t>
            </a:r>
            <a:r>
              <a:rPr lang="cs-CZ" dirty="0"/>
              <a:t> are </a:t>
            </a:r>
            <a:r>
              <a:rPr lang="cs-CZ" dirty="0" err="1"/>
              <a:t>sorted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a </a:t>
            </a:r>
            <a:r>
              <a:rPr lang="cs-CZ" dirty="0" err="1"/>
              <a:t>vector</a:t>
            </a:r>
            <a:r>
              <a:rPr lang="cs-CZ" dirty="0"/>
              <a:t>, </a:t>
            </a:r>
            <a:r>
              <a:rPr lang="cs-CZ" dirty="0" err="1"/>
              <a:t>cutted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non-</a:t>
            </a:r>
            <a:r>
              <a:rPr lang="cs-CZ" dirty="0" err="1"/>
              <a:t>overlapping</a:t>
            </a:r>
            <a:r>
              <a:rPr lang="cs-CZ" dirty="0"/>
              <a:t> </a:t>
            </a:r>
            <a:r>
              <a:rPr lang="cs-CZ" dirty="0" err="1"/>
              <a:t>bins</a:t>
            </a:r>
            <a:r>
              <a:rPr lang="cs-CZ" dirty="0"/>
              <a:t> and index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gene in bin;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genes</a:t>
            </a:r>
            <a:r>
              <a:rPr lang="cs-CZ" dirty="0"/>
              <a:t> are </a:t>
            </a:r>
            <a:r>
              <a:rPr lang="cs-CZ" dirty="0" err="1"/>
              <a:t>scaned</a:t>
            </a:r>
            <a:r>
              <a:rPr lang="cs-CZ" dirty="0"/>
              <a:t> </a:t>
            </a:r>
            <a:r>
              <a:rPr lang="cs-CZ" dirty="0" err="1"/>
              <a:t>starting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gene in bin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979315-0761-90A5-2A46-963F30649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580" y="2645492"/>
            <a:ext cx="5449800" cy="192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6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E568D-BA5C-ABA2-308D-3EA71BF9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step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genes</a:t>
            </a:r>
            <a:r>
              <a:rPr lang="cs-CZ" dirty="0"/>
              <a:t> </a:t>
            </a:r>
            <a:r>
              <a:rPr lang="cs-CZ" err="1"/>
              <a:t>quantification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DD777D-4981-8446-7E8C-53BECB330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580" y="1845733"/>
            <a:ext cx="10058400" cy="4451371"/>
          </a:xfrm>
        </p:spPr>
        <p:txBody>
          <a:bodyPr>
            <a:normAutofit/>
          </a:bodyPr>
          <a:lstStyle/>
          <a:p>
            <a:r>
              <a:rPr lang="cs-CZ" dirty="0"/>
              <a:t>= </a:t>
            </a:r>
            <a:r>
              <a:rPr lang="cs-CZ" dirty="0" err="1"/>
              <a:t>searching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reads</a:t>
            </a:r>
            <a:r>
              <a:rPr lang="cs-CZ" dirty="0"/>
              <a:t> </a:t>
            </a:r>
            <a:r>
              <a:rPr lang="cs-CZ" dirty="0" err="1"/>
              <a:t>matching</a:t>
            </a:r>
            <a:r>
              <a:rPr lang="cs-CZ" dirty="0"/>
              <a:t> </a:t>
            </a:r>
            <a:r>
              <a:rPr lang="cs-CZ" dirty="0" err="1"/>
              <a:t>genes</a:t>
            </a:r>
            <a:endParaRPr lang="cs-CZ" dirty="0"/>
          </a:p>
          <a:p>
            <a:r>
              <a:rPr lang="en-US"/>
              <a:t>The way a read R is mapped to a gene A depends on the -l </a:t>
            </a:r>
            <a:r>
              <a:rPr lang="en-US" i="1"/>
              <a:t>n</a:t>
            </a:r>
            <a:r>
              <a:rPr lang="en-US"/>
              <a:t> value set by user:</a:t>
            </a:r>
          </a:p>
          <a:p>
            <a:endParaRPr lang="en-US"/>
          </a:p>
          <a:p>
            <a:endParaRPr lang="cs-CZ"/>
          </a:p>
          <a:p>
            <a:endParaRPr lang="cs-CZ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err="1"/>
              <a:t>if</a:t>
            </a:r>
            <a:r>
              <a:rPr lang="cs-CZ" dirty="0"/>
              <a:t> 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mapped</a:t>
            </a:r>
            <a:r>
              <a:rPr lang="cs-CZ" dirty="0"/>
              <a:t> to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locations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sets</a:t>
            </a:r>
            <a:r>
              <a:rPr lang="cs-CZ" dirty="0"/>
              <a:t> </a:t>
            </a:r>
            <a:r>
              <a:rPr lang="cs-CZ" i="1" dirty="0"/>
              <a:t>NH</a:t>
            </a:r>
            <a:r>
              <a:rPr lang="cs-CZ" dirty="0"/>
              <a:t> tag </a:t>
            </a:r>
            <a:r>
              <a:rPr lang="cs-CZ" dirty="0" err="1"/>
              <a:t>of</a:t>
            </a:r>
            <a:r>
              <a:rPr lang="cs-CZ" dirty="0"/>
              <a:t> SAM/BAM </a:t>
            </a:r>
            <a:r>
              <a:rPr lang="cs-CZ" dirty="0" err="1"/>
              <a:t>file</a:t>
            </a:r>
            <a:r>
              <a:rPr lang="cs-CZ" dirty="0"/>
              <a:t> to </a:t>
            </a:r>
            <a:r>
              <a:rPr lang="cs-CZ" dirty="0" err="1"/>
              <a:t>value</a:t>
            </a:r>
            <a:r>
              <a:rPr lang="cs-CZ" dirty="0"/>
              <a:t> &gt;1</a:t>
            </a:r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C26575D-AFCC-3111-412E-24DAE8B6B857}"/>
              </a:ext>
            </a:extLst>
          </p:cNvPr>
          <p:cNvSpPr txBox="1"/>
          <p:nvPr/>
        </p:nvSpPr>
        <p:spPr>
          <a:xfrm>
            <a:off x="1307684" y="5016648"/>
            <a:ext cx="9002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608" lvl="1" indent="0">
              <a:buNone/>
            </a:pP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htseq-count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union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lang="cs-CZ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intersection-strict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lang="cs-CZ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intersection-nonempty</a:t>
            </a:r>
            <a:endParaRPr lang="cs-CZ" sz="1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92608" lvl="1" indent="0">
              <a:buNone/>
            </a:pP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mmquant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    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-l 1   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             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-l -1             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  <a:r>
              <a:rPr lang="cs-CZ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</a:t>
            </a:r>
            <a:r>
              <a:rPr lang="cs-CZ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alternative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ambiguous</a:t>
            </a:r>
            <a:r>
              <a:rPr lang="cs-CZ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reads</a:t>
            </a:r>
            <a:r>
              <a:rPr lang="cs-CZ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are </a:t>
            </a:r>
            <a:r>
              <a:rPr lang="cs-CZ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discarded</a:t>
            </a:r>
            <a:r>
              <a:rPr lang="cs-CZ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86DA7C-9B5B-67A2-D4E2-3DCA4D340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760977"/>
            <a:ext cx="8610607" cy="226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1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FDE96-B519-93A4-9B70-260AD189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step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genes</a:t>
            </a:r>
            <a:r>
              <a:rPr lang="cs-CZ" dirty="0"/>
              <a:t> </a:t>
            </a:r>
            <a:r>
              <a:rPr lang="cs-CZ" dirty="0" err="1"/>
              <a:t>quantification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BC923D-2339-6A8B-6B05-60C3B0DD1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4558802" cy="442309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= </a:t>
            </a:r>
            <a:r>
              <a:rPr lang="cs-CZ" dirty="0" err="1"/>
              <a:t>resolving</a:t>
            </a:r>
            <a:r>
              <a:rPr lang="cs-CZ" dirty="0"/>
              <a:t> </a:t>
            </a:r>
            <a:r>
              <a:rPr lang="cs-CZ" dirty="0" err="1"/>
              <a:t>ambiguities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matches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genes</a:t>
            </a:r>
            <a:r>
              <a:rPr lang="cs-CZ" dirty="0"/>
              <a:t>,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discarded</a:t>
            </a:r>
            <a:r>
              <a:rPr lang="cs-CZ" dirty="0"/>
              <a:t> </a:t>
            </a:r>
            <a:r>
              <a:rPr lang="cs-CZ" dirty="0" err="1"/>
              <a:t>depending</a:t>
            </a:r>
            <a:r>
              <a:rPr lang="cs-CZ" dirty="0"/>
              <a:t> on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overlapping</a:t>
            </a:r>
            <a:r>
              <a:rPr lang="cs-CZ" dirty="0"/>
              <a:t> base </a:t>
            </a:r>
            <a:r>
              <a:rPr lang="cs-CZ" dirty="0" err="1"/>
              <a:t>pairs</a:t>
            </a:r>
            <a:r>
              <a:rPr lang="cs-CZ" dirty="0"/>
              <a:t> </a:t>
            </a:r>
          </a:p>
          <a:p>
            <a:r>
              <a:rPr lang="en-US" dirty="0"/>
              <a:t>-d </a:t>
            </a:r>
            <a:r>
              <a:rPr lang="en-US" i="1" dirty="0"/>
              <a:t>n</a:t>
            </a:r>
            <a:r>
              <a:rPr lang="en-US" dirty="0"/>
              <a:t> computes the differences of overlapping nucleotides</a:t>
            </a:r>
            <a:r>
              <a:rPr lang="cs-CZ" dirty="0"/>
              <a:t> (N_A, N_B)</a:t>
            </a:r>
            <a:r>
              <a:rPr lang="en-US" dirty="0"/>
              <a:t>. If N_A </a:t>
            </a:r>
            <a:r>
              <a:rPr lang="cs-CZ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≥</a:t>
            </a:r>
            <a:r>
              <a:rPr lang="en-US" dirty="0"/>
              <a:t> N_B + </a:t>
            </a:r>
            <a:r>
              <a:rPr lang="en-US" i="1" dirty="0"/>
              <a:t>n</a:t>
            </a:r>
            <a:r>
              <a:rPr lang="en-US" dirty="0"/>
              <a:t>, then the read will be attributed to gene A only.</a:t>
            </a:r>
          </a:p>
          <a:p>
            <a:r>
              <a:rPr lang="en-US" dirty="0"/>
              <a:t>-D </a:t>
            </a:r>
            <a:r>
              <a:rPr lang="en-US" i="1" dirty="0"/>
              <a:t>m</a:t>
            </a:r>
            <a:r>
              <a:rPr lang="en-US" dirty="0"/>
              <a:t> compares the ratio of overlapping nucleotides. If N_A / N_B </a:t>
            </a:r>
            <a:r>
              <a:rPr lang="cs-CZ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≥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, then the read will be attributed to gene A only.</a:t>
            </a:r>
            <a:endParaRPr lang="cs-CZ" dirty="0"/>
          </a:p>
          <a:p>
            <a:endParaRPr lang="cs-CZ" dirty="0"/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- </a:t>
            </a:r>
            <a:r>
              <a:rPr lang="cs-CZ" dirty="0" err="1"/>
              <a:t>featureCounts</a:t>
            </a:r>
            <a:r>
              <a:rPr lang="cs-CZ" dirty="0"/>
              <a:t>: </a:t>
            </a:r>
            <a:r>
              <a:rPr lang="cs-CZ" dirty="0" err="1"/>
              <a:t>option</a:t>
            </a:r>
            <a:r>
              <a:rPr lang="cs-CZ" dirty="0"/>
              <a:t> </a:t>
            </a:r>
            <a:r>
              <a:rPr lang="cs-CZ" b="1" dirty="0" err="1"/>
              <a:t>largestOverlap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assigns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gene 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largest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overlapping</a:t>
            </a:r>
            <a:r>
              <a:rPr lang="cs-CZ" dirty="0"/>
              <a:t> </a:t>
            </a:r>
            <a:r>
              <a:rPr lang="cs-CZ" dirty="0" err="1"/>
              <a:t>bases</a:t>
            </a:r>
            <a:r>
              <a:rPr lang="cs-CZ" dirty="0"/>
              <a:t>)</a:t>
            </a:r>
          </a:p>
          <a:p>
            <a:pPr marL="292608" lvl="1" indent="0">
              <a:buNone/>
            </a:pPr>
            <a:r>
              <a:rPr lang="cs-CZ" dirty="0"/>
              <a:t>- </a:t>
            </a:r>
            <a:r>
              <a:rPr lang="cs-CZ" dirty="0" err="1"/>
              <a:t>mmquant</a:t>
            </a:r>
            <a:r>
              <a:rPr lang="cs-CZ" dirty="0"/>
              <a:t>: </a:t>
            </a:r>
            <a:r>
              <a:rPr lang="cs-CZ" dirty="0" err="1"/>
              <a:t>emulates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strat</a:t>
            </a:r>
            <a:r>
              <a:rPr lang="en-US" dirty="0"/>
              <a:t>e</a:t>
            </a:r>
            <a:r>
              <a:rPr lang="cs-CZ" dirty="0" err="1"/>
              <a:t>gy</a:t>
            </a:r>
            <a:r>
              <a:rPr lang="cs-CZ" dirty="0"/>
              <a:t> by –d and –D </a:t>
            </a:r>
            <a:r>
              <a:rPr lang="cs-CZ"/>
              <a:t>parameters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Fig. 3">
            <a:extLst>
              <a:ext uri="{FF2B5EF4-FFF2-40B4-BE49-F238E27FC236}">
                <a16:creationId xmlns:a16="http://schemas.microsoft.com/office/drawing/2014/main" id="{D9C13441-A882-0139-8D4E-96BBCDFF8C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283"/>
          <a:stretch/>
        </p:blipFill>
        <p:spPr bwMode="auto">
          <a:xfrm>
            <a:off x="5863472" y="2167797"/>
            <a:ext cx="6157707" cy="128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ig. 3">
            <a:extLst>
              <a:ext uri="{FF2B5EF4-FFF2-40B4-BE49-F238E27FC236}">
                <a16:creationId xmlns:a16="http://schemas.microsoft.com/office/drawing/2014/main" id="{9852BD9F-9598-EEDF-432A-F817B72A5B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42" b="29851"/>
          <a:stretch/>
        </p:blipFill>
        <p:spPr bwMode="auto">
          <a:xfrm>
            <a:off x="5863471" y="3770722"/>
            <a:ext cx="6157708" cy="141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79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538D1-6728-14FD-59E2-FC9C66509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				   Output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D68B6-CA55-1137-00B4-2104CE69DB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Compulsory options:</a:t>
            </a:r>
          </a:p>
          <a:p>
            <a:pPr marL="292608" lvl="1" indent="0">
              <a:buNone/>
            </a:pPr>
            <a:r>
              <a:rPr lang="en-US"/>
              <a:t>annotation file in GTF format</a:t>
            </a:r>
          </a:p>
          <a:p>
            <a:pPr marL="292608" lvl="1" indent="0">
              <a:buNone/>
            </a:pPr>
            <a:r>
              <a:rPr lang="en-US"/>
              <a:t>reads in BAM/SAM format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2AF384-40A0-4103-CBA3-64F357E381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The output is a tab-separated file. It also provides output stats on hits.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99364CB-9BCE-51D4-E4EE-296EB9D1B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014" y="3205636"/>
            <a:ext cx="8789811" cy="220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39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93BDA-E683-831D-6370-A9B646C0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1C082-55A9-289A-D666-7D1D27B10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• </a:t>
            </a:r>
            <a:r>
              <a:rPr lang="cs-CZ" dirty="0" err="1"/>
              <a:t>time</a:t>
            </a:r>
            <a:r>
              <a:rPr lang="cs-CZ" dirty="0"/>
              <a:t>:</a:t>
            </a:r>
          </a:p>
          <a:p>
            <a:pPr marL="578358" lvl="1" indent="-285750">
              <a:buFontTx/>
              <a:buChar char="-"/>
            </a:pP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fastest</a:t>
            </a:r>
            <a:r>
              <a:rPr lang="cs-CZ" sz="2000" dirty="0"/>
              <a:t>: </a:t>
            </a:r>
            <a:r>
              <a:rPr lang="cs-CZ" sz="2000" dirty="0" err="1"/>
              <a:t>featureCounts</a:t>
            </a:r>
            <a:endParaRPr lang="cs-CZ" sz="2000" dirty="0"/>
          </a:p>
          <a:p>
            <a:pPr marL="578358" lvl="1" indent="-285750">
              <a:buFontTx/>
              <a:buChar char="-"/>
            </a:pPr>
            <a:r>
              <a:rPr lang="cs-CZ" sz="2000" dirty="0" err="1"/>
              <a:t>also</a:t>
            </a:r>
            <a:r>
              <a:rPr lang="cs-CZ" sz="2000" dirty="0"/>
              <a:t> fast: </a:t>
            </a:r>
            <a:r>
              <a:rPr lang="cs-CZ" sz="2000" dirty="0" err="1"/>
              <a:t>mmquant</a:t>
            </a:r>
            <a:endParaRPr lang="cs-CZ" sz="2000" dirty="0"/>
          </a:p>
          <a:p>
            <a:pPr marL="578358" lvl="1" indent="-285750">
              <a:buFontTx/>
              <a:buChar char="-"/>
            </a:pPr>
            <a:r>
              <a:rPr lang="cs-CZ" sz="2000" dirty="0" err="1"/>
              <a:t>slowest</a:t>
            </a:r>
            <a:r>
              <a:rPr lang="cs-CZ" sz="2000" dirty="0"/>
              <a:t>: </a:t>
            </a:r>
            <a:r>
              <a:rPr lang="cs-CZ" sz="2000" dirty="0" err="1"/>
              <a:t>htseq-count</a:t>
            </a:r>
            <a:r>
              <a:rPr lang="cs-CZ" sz="2000" dirty="0"/>
              <a:t> </a:t>
            </a:r>
          </a:p>
          <a:p>
            <a:endParaRPr lang="cs-CZ" dirty="0"/>
          </a:p>
          <a:p>
            <a:r>
              <a:rPr lang="cs-CZ" dirty="0"/>
              <a:t>•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expressed</a:t>
            </a:r>
            <a:r>
              <a:rPr lang="cs-CZ" dirty="0"/>
              <a:t> </a:t>
            </a:r>
            <a:r>
              <a:rPr lang="cs-CZ" dirty="0" err="1"/>
              <a:t>genes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by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comparable</a:t>
            </a:r>
            <a:endParaRPr lang="cs-CZ" dirty="0"/>
          </a:p>
          <a:p>
            <a:pPr marL="635508" lvl="1" indent="-342900">
              <a:buFontTx/>
              <a:buChar char="-"/>
            </a:pPr>
            <a:r>
              <a:rPr lang="cs-CZ" sz="2000" dirty="0"/>
              <a:t>but </a:t>
            </a:r>
            <a:r>
              <a:rPr lang="cs-CZ" sz="2000" dirty="0" err="1"/>
              <a:t>multi-mapping</a:t>
            </a:r>
            <a:r>
              <a:rPr lang="cs-CZ" sz="2000" dirty="0"/>
              <a:t> </a:t>
            </a:r>
            <a:r>
              <a:rPr lang="cs-CZ" sz="2000" dirty="0" err="1"/>
              <a:t>genes</a:t>
            </a:r>
            <a:r>
              <a:rPr lang="cs-CZ" sz="2000" dirty="0"/>
              <a:t> </a:t>
            </a:r>
            <a:r>
              <a:rPr lang="cs-CZ" sz="2000" dirty="0" err="1"/>
              <a:t>could</a:t>
            </a:r>
            <a:r>
              <a:rPr lang="cs-CZ" sz="2000" dirty="0"/>
              <a:t> </a:t>
            </a:r>
            <a:r>
              <a:rPr lang="cs-CZ" sz="2000" dirty="0" err="1"/>
              <a:t>provide</a:t>
            </a:r>
            <a:r>
              <a:rPr lang="cs-CZ" sz="2000" dirty="0"/>
              <a:t> up to 25%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new</a:t>
            </a:r>
            <a:r>
              <a:rPr lang="cs-CZ" sz="2000" dirty="0"/>
              <a:t> </a:t>
            </a:r>
            <a:r>
              <a:rPr lang="cs-CZ" sz="2000" dirty="0" err="1"/>
              <a:t>genes</a:t>
            </a:r>
            <a:endParaRPr lang="cs-CZ" sz="2000" dirty="0"/>
          </a:p>
          <a:p>
            <a:pPr marL="635508" lvl="1" indent="-342900">
              <a:buFontTx/>
              <a:buChar char="-"/>
            </a:pPr>
            <a:r>
              <a:rPr lang="cs-CZ" sz="2000" dirty="0" err="1"/>
              <a:t>without</a:t>
            </a:r>
            <a:r>
              <a:rPr lang="cs-CZ" sz="2000" dirty="0"/>
              <a:t> </a:t>
            </a:r>
            <a:r>
              <a:rPr lang="cs-CZ" sz="2000" dirty="0" err="1"/>
              <a:t>them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results</a:t>
            </a:r>
            <a:r>
              <a:rPr lang="cs-CZ" sz="2000" dirty="0"/>
              <a:t> </a:t>
            </a:r>
            <a:r>
              <a:rPr lang="cs-CZ" sz="2000" dirty="0" err="1"/>
              <a:t>could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biased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600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1884A-8321-0156-6E3D-757628714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/>
              <a:t>Thank you for your attention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4784FA-29B2-E2DB-3D46-32C39181FC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790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442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Retrospektiva</vt:lpstr>
      <vt:lpstr>mmquant</vt:lpstr>
      <vt:lpstr>mmquant</vt:lpstr>
      <vt:lpstr>How does it work</vt:lpstr>
      <vt:lpstr>1. step of genes quantification</vt:lpstr>
      <vt:lpstr>2. step of genes quantification</vt:lpstr>
      <vt:lpstr>Input       Output</vt:lpstr>
      <vt:lpstr>Comparison with other tools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Boháčová</dc:creator>
  <cp:lastModifiedBy>Veronika Chalupová</cp:lastModifiedBy>
  <cp:revision>2</cp:revision>
  <dcterms:created xsi:type="dcterms:W3CDTF">2022-11-21T08:20:13Z</dcterms:created>
  <dcterms:modified xsi:type="dcterms:W3CDTF">2022-11-21T09:53:41Z</dcterms:modified>
</cp:coreProperties>
</file>