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321" r:id="rId2"/>
    <p:sldId id="385" r:id="rId3"/>
    <p:sldId id="401" r:id="rId4"/>
    <p:sldId id="400" r:id="rId5"/>
    <p:sldId id="358" r:id="rId6"/>
    <p:sldId id="384" r:id="rId7"/>
    <p:sldId id="398" r:id="rId8"/>
    <p:sldId id="390" r:id="rId9"/>
    <p:sldId id="293" r:id="rId10"/>
    <p:sldId id="364" r:id="rId11"/>
    <p:sldId id="357" r:id="rId12"/>
    <p:sldId id="347" r:id="rId13"/>
    <p:sldId id="271" r:id="rId14"/>
    <p:sldId id="392" r:id="rId15"/>
    <p:sldId id="368" r:id="rId16"/>
    <p:sldId id="375" r:id="rId17"/>
    <p:sldId id="369" r:id="rId18"/>
    <p:sldId id="372" r:id="rId19"/>
    <p:sldId id="377" r:id="rId20"/>
    <p:sldId id="291" r:id="rId21"/>
    <p:sldId id="333" r:id="rId22"/>
    <p:sldId id="324" r:id="rId23"/>
    <p:sldId id="325" r:id="rId24"/>
    <p:sldId id="296" r:id="rId25"/>
    <p:sldId id="330" r:id="rId26"/>
    <p:sldId id="331" r:id="rId27"/>
    <p:sldId id="334" r:id="rId28"/>
    <p:sldId id="335" r:id="rId29"/>
    <p:sldId id="336" r:id="rId30"/>
    <p:sldId id="316" r:id="rId31"/>
    <p:sldId id="344" r:id="rId32"/>
    <p:sldId id="318" r:id="rId33"/>
    <p:sldId id="338" r:id="rId34"/>
    <p:sldId id="319" r:id="rId35"/>
    <p:sldId id="341" r:id="rId36"/>
    <p:sldId id="314" r:id="rId37"/>
    <p:sldId id="363" r:id="rId38"/>
    <p:sldId id="315" r:id="rId39"/>
    <p:sldId id="365" r:id="rId40"/>
    <p:sldId id="343" r:id="rId41"/>
    <p:sldId id="389" r:id="rId42"/>
    <p:sldId id="349" r:id="rId43"/>
    <p:sldId id="350" r:id="rId44"/>
    <p:sldId id="352" r:id="rId45"/>
    <p:sldId id="360" r:id="rId46"/>
    <p:sldId id="393" r:id="rId47"/>
    <p:sldId id="397" r:id="rId48"/>
    <p:sldId id="395" r:id="rId49"/>
    <p:sldId id="394" r:id="rId50"/>
    <p:sldId id="396" r:id="rId51"/>
    <p:sldId id="380" r:id="rId52"/>
    <p:sldId id="381" r:id="rId53"/>
    <p:sldId id="379" r:id="rId54"/>
    <p:sldId id="309" r:id="rId55"/>
    <p:sldId id="378" r:id="rId56"/>
    <p:sldId id="388" r:id="rId57"/>
    <p:sldId id="258" r:id="rId58"/>
    <p:sldId id="323" r:id="rId59"/>
    <p:sldId id="387" r:id="rId60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EC7786FB-A65F-4A2F-87CA-046431406CD6}">
          <p14:sldIdLst>
            <p14:sldId id="321"/>
            <p14:sldId id="385"/>
            <p14:sldId id="401"/>
            <p14:sldId id="400"/>
            <p14:sldId id="358"/>
            <p14:sldId id="384"/>
            <p14:sldId id="398"/>
            <p14:sldId id="390"/>
            <p14:sldId id="293"/>
            <p14:sldId id="364"/>
            <p14:sldId id="357"/>
            <p14:sldId id="347"/>
            <p14:sldId id="271"/>
            <p14:sldId id="392"/>
            <p14:sldId id="368"/>
            <p14:sldId id="375"/>
            <p14:sldId id="369"/>
            <p14:sldId id="372"/>
            <p14:sldId id="377"/>
          </p14:sldIdLst>
        </p14:section>
        <p14:section name="Oddíl bez názvu" id="{3876C817-492C-4ADA-AE7C-BEAD4972E692}">
          <p14:sldIdLst>
            <p14:sldId id="291"/>
            <p14:sldId id="333"/>
            <p14:sldId id="324"/>
            <p14:sldId id="325"/>
            <p14:sldId id="296"/>
            <p14:sldId id="330"/>
            <p14:sldId id="331"/>
            <p14:sldId id="334"/>
            <p14:sldId id="335"/>
            <p14:sldId id="336"/>
            <p14:sldId id="316"/>
            <p14:sldId id="344"/>
            <p14:sldId id="318"/>
            <p14:sldId id="338"/>
            <p14:sldId id="319"/>
            <p14:sldId id="341"/>
            <p14:sldId id="314"/>
            <p14:sldId id="363"/>
            <p14:sldId id="315"/>
            <p14:sldId id="365"/>
            <p14:sldId id="343"/>
            <p14:sldId id="389"/>
            <p14:sldId id="349"/>
            <p14:sldId id="350"/>
            <p14:sldId id="352"/>
            <p14:sldId id="360"/>
            <p14:sldId id="393"/>
            <p14:sldId id="397"/>
            <p14:sldId id="395"/>
            <p14:sldId id="394"/>
            <p14:sldId id="396"/>
            <p14:sldId id="380"/>
            <p14:sldId id="381"/>
            <p14:sldId id="379"/>
            <p14:sldId id="309"/>
            <p14:sldId id="378"/>
            <p14:sldId id="388"/>
            <p14:sldId id="258"/>
            <p14:sldId id="323"/>
            <p14:sldId id="3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CBDD"/>
    <a:srgbClr val="00CC00"/>
    <a:srgbClr val="00F200"/>
    <a:srgbClr val="E58A11"/>
    <a:srgbClr val="0000FF"/>
    <a:srgbClr val="FF9F9F"/>
    <a:srgbClr val="00E600"/>
    <a:srgbClr val="9900CC"/>
    <a:srgbClr val="6600FF"/>
    <a:srgbClr val="FDA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87539" autoAdjust="0"/>
  </p:normalViewPr>
  <p:slideViewPr>
    <p:cSldViewPr snapToGrid="0">
      <p:cViewPr varScale="1">
        <p:scale>
          <a:sx n="85" d="100"/>
          <a:sy n="85" d="100"/>
        </p:scale>
        <p:origin x="547" y="3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553" cy="497923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532" y="0"/>
            <a:ext cx="2945553" cy="497923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r">
              <a:defRPr sz="1200"/>
            </a:lvl1pPr>
          </a:lstStyle>
          <a:p>
            <a:fld id="{7E96AC59-96A2-4E1B-A591-5B4E93F55E8D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716"/>
            <a:ext cx="2945553" cy="497922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532" y="9428716"/>
            <a:ext cx="2945553" cy="497922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r">
              <a:defRPr sz="1200"/>
            </a:lvl1pPr>
          </a:lstStyle>
          <a:p>
            <a:fld id="{64D1F9AD-D4F0-4B74-98D0-05344FDFC3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387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1614" tIns="45807" rIns="91614" bIns="45807" rtlCol="0"/>
          <a:lstStyle>
            <a:lvl1pPr algn="r">
              <a:defRPr sz="1200"/>
            </a:lvl1pPr>
          </a:lstStyle>
          <a:p>
            <a:fld id="{600853E3-1112-4576-9814-462DEF62E856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14" tIns="45807" rIns="91614" bIns="45807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614" tIns="45807" rIns="91614" bIns="45807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614" tIns="45807" rIns="91614" bIns="45807" rtlCol="0" anchor="b"/>
          <a:lstStyle>
            <a:lvl1pPr algn="r">
              <a:defRPr sz="1200"/>
            </a:lvl1pPr>
          </a:lstStyle>
          <a:p>
            <a:fld id="{108F7B88-1C3B-476C-AD3C-B8EDBE9923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32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12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6137">
              <a:defRPr/>
            </a:pPr>
            <a:r>
              <a:rPr lang="en-US" dirty="0"/>
              <a:t>A Liquid That Pours Itself! </a:t>
            </a:r>
            <a:r>
              <a:rPr lang="en-US"/>
              <a:t>The Self-Siphoning Fluid: Polyethylene Glycol</a:t>
            </a:r>
          </a:p>
          <a:p>
            <a:r>
              <a:rPr lang="en-US"/>
              <a:t>: </a:t>
            </a:r>
            <a:r>
              <a:rPr lang="en-US" dirty="0"/>
              <a:t>https://www.youtube.com/watch?v=t3neqUhoDRA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7B88-1C3B-476C-AD3C-B8EDBE992329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549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10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7831" indent="-30660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9715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0942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13816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8559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63301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38044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2786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23291F-32A0-4CB2-AF98-4C83C79E9514}" type="slidenum">
              <a:rPr lang="cs-CZ" altLang="en-US" sz="1200" i="0"/>
              <a:pPr/>
              <a:t>21</a:t>
            </a:fld>
            <a:endParaRPr lang="cs-CZ" altLang="en-US" sz="1200" i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6218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7831" indent="-30660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9715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0942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13816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8559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63301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38044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2786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23291F-32A0-4CB2-AF98-4C83C79E9514}" type="slidenum">
              <a:rPr lang="cs-CZ" altLang="en-US" sz="1200" i="0"/>
              <a:pPr/>
              <a:t>22</a:t>
            </a:fld>
            <a:endParaRPr lang="cs-CZ" altLang="en-US" sz="1200" i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76769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97831" indent="-30660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9715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20942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13816" indent="-245614"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88559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163301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38044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2786" indent="-245614" eaLnBrk="0" fontAlgn="base" hangingPunct="0">
              <a:spcBef>
                <a:spcPct val="0"/>
              </a:spcBef>
              <a:spcAft>
                <a:spcPct val="0"/>
              </a:spcAft>
              <a:defRPr sz="15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23291F-32A0-4CB2-AF98-4C83C79E9514}" type="slidenum">
              <a:rPr lang="cs-CZ" altLang="en-US" sz="1200" i="0"/>
              <a:pPr/>
              <a:t>23</a:t>
            </a:fld>
            <a:endParaRPr lang="cs-CZ" altLang="en-US" sz="1200" i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6137">
              <a:defRPr/>
            </a:pPr>
            <a:r>
              <a:rPr lang="en-US" b="1" dirty="0" err="1"/>
              <a:t>Zastav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a </a:t>
            </a:r>
            <a:r>
              <a:rPr lang="en-US" b="1" dirty="0" err="1"/>
              <a:t>diskutuj</a:t>
            </a:r>
            <a:r>
              <a:rPr lang="en-US" b="1" dirty="0"/>
              <a:t> Ra!!!!</a:t>
            </a: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58062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362" indent="-28629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5172" indent="-2290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3240" indent="-2290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1309" indent="-2290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9378" indent="-2290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7446" indent="-2290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5515" indent="-2290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3584" indent="-2290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2894CD-8FC8-4CF6-81BC-6FD5B3FCE0CF}" type="slidenum">
              <a:rPr lang="cs-CZ" altLang="cs-CZ"/>
              <a:pPr eaLnBrk="1" hangingPunct="1"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2154854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4EA362-B523-48FC-A2DE-FA4AE2D9C7A7}" type="slidenum">
              <a:rPr lang="cs-CZ" altLang="en-US"/>
              <a:pPr/>
              <a:t>25</a:t>
            </a:fld>
            <a:endParaRPr lang="cs-CZ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76894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4EA362-B523-48FC-A2DE-FA4AE2D9C7A7}" type="slidenum">
              <a:rPr lang="cs-CZ" altLang="en-US"/>
              <a:pPr/>
              <a:t>26</a:t>
            </a:fld>
            <a:endParaRPr lang="cs-CZ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48284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2B411-2A97-4A76-A207-3AD60961EED2}" type="slidenum">
              <a:rPr lang="cs-CZ" altLang="en-US"/>
              <a:pPr/>
              <a:t>30</a:t>
            </a:fld>
            <a:endParaRPr lang="cs-CZ" altLang="en-US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028911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2B411-2A97-4A76-A207-3AD60961EED2}" type="slidenum">
              <a:rPr lang="cs-CZ" altLang="en-US"/>
              <a:pPr/>
              <a:t>31</a:t>
            </a:fld>
            <a:endParaRPr lang="cs-CZ" altLang="en-US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/>
              <a:t>Interesting dynamical transitions: In the seemingly</a:t>
            </a:r>
            <a:r>
              <a:rPr lang="en-GB" altLang="en-US" baseline="0" dirty="0"/>
              <a:t> trivial laminar regime, many transitions connected to bifurcations. On the other hand, in the seemingly random turbulent regime, appearance of coherent structures  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070253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never too much good art…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7B88-1C3B-476C-AD3C-B8EDBE9923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4515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804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17FC7-8A41-4872-BDEB-45842DEB77DF}" type="slidenum">
              <a:rPr lang="cs-CZ" altLang="en-US"/>
              <a:pPr/>
              <a:t>33</a:t>
            </a:fld>
            <a:endParaRPr lang="cs-CZ" altLang="en-US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60858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918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en-US" dirty="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362" indent="-286293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5172" indent="-229034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3240" indent="-229034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1309" indent="-229034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9378" indent="-229034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7446" indent="-229034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5515" indent="-229034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3584" indent="-229034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6F456D-D3A4-49E8-9B1D-E2CB976A2E55}" type="slidenum">
              <a:rPr lang="cs-CZ" altLang="en-US" sz="1200" i="0"/>
              <a:pPr/>
              <a:t>35</a:t>
            </a:fld>
            <a:endParaRPr lang="cs-CZ" altLang="en-US" sz="1200" i="0"/>
          </a:p>
        </p:txBody>
      </p:sp>
    </p:spTree>
    <p:extLst>
      <p:ext uri="{BB962C8B-B14F-4D97-AF65-F5344CB8AC3E}">
        <p14:creationId xmlns:p14="http://schemas.microsoft.com/office/powerpoint/2010/main" val="4250679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48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possible nature of this transition</a:t>
            </a:r>
            <a:r>
              <a:rPr lang="en-US" baseline="0" dirty="0"/>
              <a:t> will be discussed now…</a:t>
            </a:r>
          </a:p>
          <a:p>
            <a:r>
              <a:rPr lang="en-US" baseline="0" dirty="0"/>
              <a:t>We measure temperature fluctuations in the bulk, at four positions near the </a:t>
            </a:r>
            <a:r>
              <a:rPr lang="en-US" baseline="0" dirty="0" err="1"/>
              <a:t>midplane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59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32B411-2A97-4A76-A207-3AD60961EED2}" type="slidenum">
              <a:rPr lang="cs-CZ" altLang="en-US"/>
              <a:pPr/>
              <a:t>39</a:t>
            </a:fld>
            <a:endParaRPr lang="cs-CZ" altLang="en-US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104886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same experiments simultaneously.. Four sensors</a:t>
            </a:r>
            <a:r>
              <a:rPr lang="en-US" baseline="0" dirty="0"/>
              <a:t> near sidewalls… Properties of LSC …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116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Oscilace</a:t>
            </a:r>
            <a:r>
              <a:rPr lang="en-US" dirty="0"/>
              <a:t> + </a:t>
            </a:r>
            <a:r>
              <a:rPr lang="en-US" dirty="0" err="1"/>
              <a:t>stochastics</a:t>
            </a:r>
            <a:r>
              <a:rPr lang="en-US" baseline="0" dirty="0"/>
              <a:t> of LSC: sideward sloshing seen here (</a:t>
            </a:r>
            <a:r>
              <a:rPr lang="en-US" baseline="0" dirty="0" err="1"/>
              <a:t>okrem</a:t>
            </a:r>
            <a:r>
              <a:rPr lang="en-US" baseline="0" dirty="0"/>
              <a:t> </a:t>
            </a:r>
            <a:r>
              <a:rPr lang="en-US" baseline="0" dirty="0" err="1"/>
              <a:t>toho</a:t>
            </a:r>
            <a:r>
              <a:rPr lang="en-US" baseline="0" dirty="0"/>
              <a:t> twisting, </a:t>
            </a:r>
            <a:r>
              <a:rPr lang="en-US" baseline="0" dirty="0" err="1"/>
              <a:t>ktory</a:t>
            </a:r>
            <a:r>
              <a:rPr lang="en-US" baseline="0" dirty="0"/>
              <a:t> v </a:t>
            </a:r>
            <a:r>
              <a:rPr lang="en-US" baseline="0" dirty="0" err="1"/>
              <a:t>strede</a:t>
            </a:r>
            <a:r>
              <a:rPr lang="en-US" baseline="0" dirty="0"/>
              <a:t> </a:t>
            </a:r>
            <a:r>
              <a:rPr lang="en-US" baseline="0" dirty="0" err="1"/>
              <a:t>nevidime</a:t>
            </a:r>
            <a:r>
              <a:rPr lang="en-US" baseline="0" dirty="0"/>
              <a:t>…</a:t>
            </a:r>
            <a:r>
              <a:rPr lang="en-US" baseline="0" dirty="0" err="1"/>
              <a:t>atd</a:t>
            </a:r>
            <a:r>
              <a:rPr lang="en-US" baseline="0" dirty="0"/>
              <a:t>… Brown, </a:t>
            </a:r>
            <a:r>
              <a:rPr lang="en-US" baseline="0" dirty="0" err="1"/>
              <a:t>Ahlers</a:t>
            </a:r>
            <a:r>
              <a:rPr lang="en-US" baseline="0" dirty="0"/>
              <a:t>, </a:t>
            </a:r>
            <a:r>
              <a:rPr lang="en-US" b="1" baseline="0" dirty="0"/>
              <a:t>Weiss</a:t>
            </a:r>
            <a:r>
              <a:rPr lang="en-US" baseline="0" dirty="0"/>
              <a:t>…V </a:t>
            </a:r>
            <a:r>
              <a:rPr lang="en-US" baseline="0" dirty="0" err="1"/>
              <a:t>zavislosti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polohe</a:t>
            </a:r>
            <a:r>
              <a:rPr lang="en-US" baseline="0" dirty="0"/>
              <a:t> </a:t>
            </a:r>
            <a:r>
              <a:rPr lang="en-US" baseline="0" dirty="0" err="1"/>
              <a:t>snimacov</a:t>
            </a:r>
            <a:r>
              <a:rPr lang="en-US" baseline="0" dirty="0"/>
              <a:t>, </a:t>
            </a:r>
            <a:r>
              <a:rPr lang="en-US" baseline="0" dirty="0" err="1"/>
              <a:t>su</a:t>
            </a:r>
            <a:r>
              <a:rPr lang="en-US" baseline="0" dirty="0"/>
              <a:t> </a:t>
            </a:r>
            <a:r>
              <a:rPr lang="en-US" baseline="0" dirty="0" err="1"/>
              <a:t>merania</a:t>
            </a:r>
            <a:r>
              <a:rPr lang="en-US" baseline="0" dirty="0"/>
              <a:t> </a:t>
            </a:r>
            <a:r>
              <a:rPr lang="en-US" baseline="0" dirty="0" err="1"/>
              <a:t>citlive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rozne</a:t>
            </a:r>
            <a:r>
              <a:rPr lang="en-US" baseline="0" dirty="0"/>
              <a:t> </a:t>
            </a:r>
            <a:r>
              <a:rPr lang="en-US" baseline="0" dirty="0" err="1"/>
              <a:t>vlastnosti</a:t>
            </a:r>
            <a:r>
              <a:rPr lang="en-US" baseline="0" dirty="0"/>
              <a:t> </a:t>
            </a:r>
            <a:r>
              <a:rPr lang="en-US" baseline="0" dirty="0" err="1"/>
              <a:t>velkych</a:t>
            </a:r>
            <a:r>
              <a:rPr lang="en-US" baseline="0" dirty="0"/>
              <a:t> </a:t>
            </a:r>
            <a:r>
              <a:rPr lang="en-US" baseline="0" dirty="0" err="1"/>
              <a:t>struktur</a:t>
            </a:r>
            <a:r>
              <a:rPr lang="en-US" baseline="0" dirty="0"/>
              <a:t> (LCS, plumy…)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442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Oscilace</a:t>
            </a:r>
            <a:r>
              <a:rPr lang="en-US" dirty="0"/>
              <a:t> + stochastics</a:t>
            </a:r>
            <a:r>
              <a:rPr lang="en-US" baseline="0" dirty="0"/>
              <a:t> of LSC: sideward sloshing seen here (</a:t>
            </a:r>
            <a:r>
              <a:rPr lang="en-US" baseline="0" dirty="0" err="1"/>
              <a:t>okrem</a:t>
            </a:r>
            <a:r>
              <a:rPr lang="en-US" baseline="0" dirty="0"/>
              <a:t> </a:t>
            </a:r>
            <a:r>
              <a:rPr lang="en-US" baseline="0" dirty="0" err="1"/>
              <a:t>toho</a:t>
            </a:r>
            <a:r>
              <a:rPr lang="en-US" baseline="0" dirty="0"/>
              <a:t> twisting, </a:t>
            </a:r>
            <a:r>
              <a:rPr lang="en-US" baseline="0" dirty="0" err="1"/>
              <a:t>ktory</a:t>
            </a:r>
            <a:r>
              <a:rPr lang="en-US" baseline="0" dirty="0"/>
              <a:t> v </a:t>
            </a:r>
            <a:r>
              <a:rPr lang="en-US" baseline="0" dirty="0" err="1"/>
              <a:t>strede</a:t>
            </a:r>
            <a:r>
              <a:rPr lang="en-US" baseline="0" dirty="0"/>
              <a:t> </a:t>
            </a:r>
            <a:r>
              <a:rPr lang="en-US" baseline="0" dirty="0" err="1"/>
              <a:t>nevidime</a:t>
            </a:r>
            <a:r>
              <a:rPr lang="en-US" baseline="0" dirty="0"/>
              <a:t>…</a:t>
            </a:r>
            <a:r>
              <a:rPr lang="en-US" baseline="0" dirty="0" err="1"/>
              <a:t>atd</a:t>
            </a:r>
            <a:r>
              <a:rPr lang="en-US" baseline="0" dirty="0"/>
              <a:t>… Brown, </a:t>
            </a:r>
            <a:r>
              <a:rPr lang="en-US" baseline="0" dirty="0" err="1"/>
              <a:t>Ahlers</a:t>
            </a:r>
            <a:r>
              <a:rPr lang="en-US" baseline="0" dirty="0"/>
              <a:t>, </a:t>
            </a:r>
            <a:r>
              <a:rPr lang="en-US" b="1" baseline="0" dirty="0"/>
              <a:t>Weiss</a:t>
            </a:r>
            <a:r>
              <a:rPr lang="en-US" baseline="0" dirty="0"/>
              <a:t>…V </a:t>
            </a:r>
            <a:r>
              <a:rPr lang="en-US" baseline="0" dirty="0" err="1"/>
              <a:t>zavislosti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polohe</a:t>
            </a:r>
            <a:r>
              <a:rPr lang="en-US" baseline="0" dirty="0"/>
              <a:t> </a:t>
            </a:r>
            <a:r>
              <a:rPr lang="en-US" baseline="0" dirty="0" err="1"/>
              <a:t>snimacov</a:t>
            </a:r>
            <a:r>
              <a:rPr lang="en-US" baseline="0" dirty="0"/>
              <a:t>, </a:t>
            </a:r>
            <a:r>
              <a:rPr lang="en-US" baseline="0" dirty="0" err="1"/>
              <a:t>su</a:t>
            </a:r>
            <a:r>
              <a:rPr lang="en-US" baseline="0" dirty="0"/>
              <a:t> </a:t>
            </a:r>
            <a:r>
              <a:rPr lang="en-US" baseline="0" dirty="0" err="1"/>
              <a:t>merania</a:t>
            </a:r>
            <a:r>
              <a:rPr lang="en-US" baseline="0" dirty="0"/>
              <a:t> </a:t>
            </a:r>
            <a:r>
              <a:rPr lang="en-US" baseline="0" dirty="0" err="1"/>
              <a:t>citlive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rozne</a:t>
            </a:r>
            <a:r>
              <a:rPr lang="en-US" baseline="0" dirty="0"/>
              <a:t> </a:t>
            </a:r>
            <a:r>
              <a:rPr lang="en-US" baseline="0" dirty="0" err="1"/>
              <a:t>vlastnosti</a:t>
            </a:r>
            <a:r>
              <a:rPr lang="en-US" baseline="0" dirty="0"/>
              <a:t> </a:t>
            </a:r>
            <a:r>
              <a:rPr lang="en-US" baseline="0" dirty="0" err="1"/>
              <a:t>velkych</a:t>
            </a:r>
            <a:r>
              <a:rPr lang="en-US" baseline="0" dirty="0"/>
              <a:t> </a:t>
            </a:r>
            <a:r>
              <a:rPr lang="en-US" baseline="0" dirty="0" err="1"/>
              <a:t>struktur</a:t>
            </a:r>
            <a:r>
              <a:rPr lang="en-US" baseline="0" dirty="0"/>
              <a:t> (LCS, plumy…). Na </a:t>
            </a:r>
            <a:r>
              <a:rPr lang="en-US" baseline="0" dirty="0" err="1"/>
              <a:t>rozdiel</a:t>
            </a:r>
            <a:r>
              <a:rPr lang="en-US" baseline="0" dirty="0"/>
              <a:t> od </a:t>
            </a:r>
            <a:r>
              <a:rPr lang="en-US" baseline="0" dirty="0" err="1"/>
              <a:t>predchadzajuceho</a:t>
            </a:r>
            <a:r>
              <a:rPr lang="en-US" baseline="0" dirty="0"/>
              <a:t> </a:t>
            </a:r>
            <a:r>
              <a:rPr lang="en-US" baseline="0" dirty="0" err="1"/>
              <a:t>slidu</a:t>
            </a:r>
            <a:r>
              <a:rPr lang="en-US" baseline="0" dirty="0"/>
              <a:t> – </a:t>
            </a:r>
            <a:r>
              <a:rPr lang="en-US" baseline="0" dirty="0" err="1"/>
              <a:t>Re_p</a:t>
            </a:r>
            <a:r>
              <a:rPr lang="en-US" baseline="0" dirty="0"/>
              <a:t> - </a:t>
            </a:r>
            <a:r>
              <a:rPr lang="en-US" baseline="0" dirty="0" err="1"/>
              <a:t>nemame</a:t>
            </a:r>
            <a:r>
              <a:rPr lang="en-US" baseline="0" dirty="0"/>
              <a:t> </a:t>
            </a:r>
            <a:r>
              <a:rPr lang="en-US" baseline="0" dirty="0" err="1"/>
              <a:t>porovnanie</a:t>
            </a:r>
            <a:r>
              <a:rPr lang="en-US" baseline="0" dirty="0"/>
              <a:t> s </a:t>
            </a:r>
            <a:r>
              <a:rPr lang="en-US" baseline="0" dirty="0" err="1"/>
              <a:t>kryo</a:t>
            </a:r>
            <a:r>
              <a:rPr lang="en-US" baseline="0" dirty="0"/>
              <a:t>, </a:t>
            </a:r>
            <a:r>
              <a:rPr lang="en-US" baseline="0" dirty="0" err="1"/>
              <a:t>len</a:t>
            </a:r>
            <a:r>
              <a:rPr lang="en-US" baseline="0" dirty="0"/>
              <a:t> s SF_6…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50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331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vidime</a:t>
            </a:r>
            <a:r>
              <a:rPr lang="en-US" dirty="0"/>
              <a:t>… V GL </a:t>
            </a:r>
            <a:r>
              <a:rPr lang="en-US" dirty="0" err="1"/>
              <a:t>teorii</a:t>
            </a:r>
            <a:r>
              <a:rPr lang="en-US" dirty="0"/>
              <a:t> </a:t>
            </a:r>
            <a:r>
              <a:rPr lang="en-US" dirty="0" err="1"/>
              <a:t>prechod</a:t>
            </a:r>
            <a:r>
              <a:rPr lang="en-US" dirty="0"/>
              <a:t> </a:t>
            </a:r>
            <a:r>
              <a:rPr lang="en-US" dirty="0" err="1"/>
              <a:t>nie</a:t>
            </a:r>
            <a:r>
              <a:rPr lang="en-US" dirty="0"/>
              <a:t> je bud</a:t>
            </a:r>
            <a:r>
              <a:rPr lang="en-US" baseline="0" dirty="0"/>
              <a:t> </a:t>
            </a:r>
            <a:r>
              <a:rPr lang="en-US" baseline="0" dirty="0" err="1"/>
              <a:t>vobec</a:t>
            </a:r>
            <a:r>
              <a:rPr lang="en-US" baseline="0" dirty="0"/>
              <a:t> (</a:t>
            </a:r>
            <a:r>
              <a:rPr lang="en-US" baseline="0" dirty="0" err="1"/>
              <a:t>novy</a:t>
            </a:r>
            <a:r>
              <a:rPr lang="en-US" baseline="0" dirty="0"/>
              <a:t> fit Stevens), </a:t>
            </a:r>
            <a:r>
              <a:rPr lang="en-US" baseline="0" dirty="0" err="1"/>
              <a:t>alebo</a:t>
            </a:r>
            <a:r>
              <a:rPr lang="en-US" baseline="0" dirty="0"/>
              <a:t> </a:t>
            </a:r>
            <a:r>
              <a:rPr lang="en-US" baseline="0" dirty="0" err="1"/>
              <a:t>velmi</a:t>
            </a:r>
            <a:r>
              <a:rPr lang="en-US" baseline="0" dirty="0"/>
              <a:t> </a:t>
            </a:r>
            <a:r>
              <a:rPr lang="en-US" baseline="0" dirty="0" err="1"/>
              <a:t>slabo</a:t>
            </a:r>
            <a:r>
              <a:rPr lang="en-US" baseline="0" dirty="0"/>
              <a:t>/</a:t>
            </a:r>
            <a:r>
              <a:rPr lang="en-US" baseline="0" dirty="0" err="1"/>
              <a:t>nevyrazne</a:t>
            </a:r>
            <a:r>
              <a:rPr lang="en-US" baseline="0" dirty="0"/>
              <a:t>. </a:t>
            </a:r>
            <a:r>
              <a:rPr lang="en-US" baseline="0" dirty="0" err="1"/>
              <a:t>Podla</a:t>
            </a:r>
            <a:r>
              <a:rPr lang="en-US" baseline="0" dirty="0"/>
              <a:t> GL by </a:t>
            </a:r>
            <a:r>
              <a:rPr lang="en-US" baseline="0" dirty="0" err="1"/>
              <a:t>prechod</a:t>
            </a:r>
            <a:r>
              <a:rPr lang="en-US" baseline="0" dirty="0"/>
              <a:t> v Nu(Ra) mal </a:t>
            </a:r>
            <a:r>
              <a:rPr lang="en-US" baseline="0" dirty="0" err="1"/>
              <a:t>suvisiet</a:t>
            </a:r>
            <a:r>
              <a:rPr lang="en-US" baseline="0" dirty="0"/>
              <a:t> s </a:t>
            </a:r>
            <a:r>
              <a:rPr lang="en-US" baseline="0" dirty="0" err="1"/>
              <a:t>chovanim</a:t>
            </a:r>
            <a:r>
              <a:rPr lang="en-US" baseline="0" dirty="0"/>
              <a:t> </a:t>
            </a:r>
            <a:r>
              <a:rPr lang="en-US" baseline="0" dirty="0" err="1"/>
              <a:t>medznych</a:t>
            </a:r>
            <a:r>
              <a:rPr lang="en-US" baseline="0" dirty="0"/>
              <a:t> </a:t>
            </a:r>
            <a:r>
              <a:rPr lang="en-US" baseline="0" dirty="0" err="1"/>
              <a:t>vrstiev</a:t>
            </a:r>
            <a:r>
              <a:rPr lang="en-US" baseline="0" dirty="0"/>
              <a:t> (</a:t>
            </a:r>
            <a:r>
              <a:rPr lang="en-US" baseline="0" dirty="0" err="1"/>
              <a:t>stary</a:t>
            </a:r>
            <a:r>
              <a:rPr lang="en-US" baseline="0" dirty="0"/>
              <a:t> fit </a:t>
            </a:r>
            <a:r>
              <a:rPr lang="en-US" baseline="0" dirty="0" err="1"/>
              <a:t>predpoveda</a:t>
            </a:r>
            <a:r>
              <a:rPr lang="en-US" baseline="0" dirty="0"/>
              <a:t> v </a:t>
            </a:r>
            <a:r>
              <a:rPr lang="en-US" baseline="0" dirty="0" err="1"/>
              <a:t>danom</a:t>
            </a:r>
            <a:r>
              <a:rPr lang="en-US" baseline="0" dirty="0"/>
              <a:t> </a:t>
            </a:r>
            <a:r>
              <a:rPr lang="en-US" baseline="0" dirty="0" err="1"/>
              <a:t>mieste</a:t>
            </a:r>
            <a:r>
              <a:rPr lang="en-US" baseline="0" dirty="0"/>
              <a:t> </a:t>
            </a:r>
            <a:r>
              <a:rPr lang="en-US" baseline="0" dirty="0" err="1"/>
              <a:t>prechod</a:t>
            </a:r>
            <a:r>
              <a:rPr lang="en-US" baseline="0" dirty="0"/>
              <a:t> v BL </a:t>
            </a:r>
            <a:r>
              <a:rPr lang="en-US" baseline="0" dirty="0" err="1"/>
              <a:t>typu</a:t>
            </a:r>
            <a:r>
              <a:rPr lang="en-US" baseline="0" dirty="0"/>
              <a:t> </a:t>
            </a:r>
            <a:r>
              <a:rPr lang="en-US" baseline="0" dirty="0" err="1"/>
              <a:t>IV_u</a:t>
            </a:r>
            <a:r>
              <a:rPr lang="en-US" baseline="0" dirty="0"/>
              <a:t> – </a:t>
            </a:r>
            <a:r>
              <a:rPr lang="en-US" baseline="0" dirty="0" err="1"/>
              <a:t>IV_l</a:t>
            </a:r>
            <a:r>
              <a:rPr lang="en-US" baseline="0" dirty="0"/>
              <a:t>), </a:t>
            </a:r>
            <a:r>
              <a:rPr lang="en-US" b="1" baseline="0" dirty="0"/>
              <a:t> </a:t>
            </a:r>
          </a:p>
          <a:p>
            <a:r>
              <a:rPr lang="en-US" baseline="0" dirty="0" err="1"/>
              <a:t>Odpoved</a:t>
            </a:r>
            <a:r>
              <a:rPr lang="en-US" baseline="0" dirty="0"/>
              <a:t> </a:t>
            </a:r>
            <a:r>
              <a:rPr lang="en-US" baseline="0" dirty="0" err="1"/>
              <a:t>moze</a:t>
            </a:r>
            <a:r>
              <a:rPr lang="en-US" baseline="0" dirty="0"/>
              <a:t> </a:t>
            </a:r>
            <a:r>
              <a:rPr lang="en-US" baseline="0" dirty="0" err="1"/>
              <a:t>naznacit</a:t>
            </a:r>
            <a:r>
              <a:rPr lang="en-US" baseline="0" dirty="0"/>
              <a:t> </a:t>
            </a:r>
            <a:r>
              <a:rPr lang="en-US" baseline="0" dirty="0" err="1"/>
              <a:t>chovanie</a:t>
            </a:r>
            <a:r>
              <a:rPr lang="en-US" baseline="0" dirty="0"/>
              <a:t> LSC, 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857CF-F6B2-41C5-B829-A379C3F8A2F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65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never too much good art…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7B88-1C3B-476C-AD3C-B8EDBE99232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9948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never too much good art…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7B88-1C3B-476C-AD3C-B8EDBE99232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4909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There’s never too much good art…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7B88-1C3B-476C-AD3C-B8EDBE992329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006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362" indent="-28629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5172" indent="-2290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3240" indent="-2290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1309" indent="-2290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9378" indent="-229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7446" indent="-229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5515" indent="-229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3584" indent="-22903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8682C43-1628-4910-8A51-66588B2EB965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703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6137">
              <a:defRPr/>
            </a:pPr>
            <a:r>
              <a:rPr lang="en-US" dirty="0"/>
              <a:t>A Liquid That Pours Itself! </a:t>
            </a:r>
            <a:r>
              <a:rPr lang="en-US"/>
              <a:t>The Self-Siphoning Fluid: Polyethylene Glycol</a:t>
            </a:r>
          </a:p>
          <a:p>
            <a:r>
              <a:rPr lang="en-US"/>
              <a:t>: </a:t>
            </a:r>
            <a:r>
              <a:rPr lang="en-US" dirty="0"/>
              <a:t>https://www.youtube.com/watch?v=t3neqUhoDRA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7B88-1C3B-476C-AD3C-B8EDBE992329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601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6137">
              <a:defRPr/>
            </a:pPr>
            <a:r>
              <a:rPr lang="en-US" dirty="0"/>
              <a:t>A Liquid That Pours Itself! </a:t>
            </a:r>
            <a:r>
              <a:rPr lang="en-US"/>
              <a:t>The Self-Siphoning Fluid: Polyethylene Glycol</a:t>
            </a:r>
          </a:p>
          <a:p>
            <a:r>
              <a:rPr lang="en-US"/>
              <a:t>: </a:t>
            </a:r>
            <a:r>
              <a:rPr lang="en-US" dirty="0"/>
              <a:t>https://www.youtube.com/watch?v=t3neqUhoDRA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7B88-1C3B-476C-AD3C-B8EDBE992329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601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886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31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454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130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0415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096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41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932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636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6619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90183-71C1-488A-97A9-03770CD35ADC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56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90183-71C1-488A-97A9-03770CD35ADC}" type="datetimeFigureOut">
              <a:rPr lang="cs-CZ" smtClean="0"/>
              <a:t>30.11.2022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72BB3-4BE9-41F4-A739-0CDCFE5B91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510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27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wmf"/><Relationship Id="rId11" Type="http://schemas.openxmlformats.org/officeDocument/2006/relationships/image" Target="../media/image33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9.jpeg"/><Relationship Id="rId4" Type="http://schemas.openxmlformats.org/officeDocument/2006/relationships/image" Target="../media/image25.png"/><Relationship Id="rId9" Type="http://schemas.openxmlformats.org/officeDocument/2006/relationships/image" Target="../media/image2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avier%E2%80%93Stokes_existence_and_smoothness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hyperlink" Target="https://en.wikipedia.org/wiki/Energy" TargetMode="External"/><Relationship Id="rId4" Type="http://schemas.openxmlformats.org/officeDocument/2006/relationships/hyperlink" Target="https://en.wikipedia.org/wiki/Smooth_function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140.png"/><Relationship Id="rId7" Type="http://schemas.openxmlformats.org/officeDocument/2006/relationships/image" Target="../media/image370.png"/><Relationship Id="rId12" Type="http://schemas.openxmlformats.org/officeDocument/2006/relationships/image" Target="../media/image4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41.png"/><Relationship Id="rId9" Type="http://schemas.openxmlformats.org/officeDocument/2006/relationships/image" Target="../media/image39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340.png"/><Relationship Id="rId18" Type="http://schemas.openxmlformats.org/officeDocument/2006/relationships/image" Target="../media/image61.wmf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5.bin"/><Relationship Id="rId17" Type="http://schemas.openxmlformats.org/officeDocument/2006/relationships/oleObject" Target="../embeddings/oleObject7.bin"/><Relationship Id="rId2" Type="http://schemas.openxmlformats.org/officeDocument/2006/relationships/video" Target="../media/media1.mp4"/><Relationship Id="rId16" Type="http://schemas.openxmlformats.org/officeDocument/2006/relationships/image" Target="../media/image60.png"/><Relationship Id="rId1" Type="http://schemas.microsoft.com/office/2007/relationships/media" Target="../media/media1.mp4"/><Relationship Id="rId6" Type="http://schemas.openxmlformats.org/officeDocument/2006/relationships/image" Target="../media/image54.wmf"/><Relationship Id="rId11" Type="http://schemas.openxmlformats.org/officeDocument/2006/relationships/image" Target="../media/image58.pn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59.wmf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6.png"/><Relationship Id="rId14" Type="http://schemas.openxmlformats.org/officeDocument/2006/relationships/oleObject" Target="../embeddings/oleObject6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image" Target="../media/image75.png"/><Relationship Id="rId7" Type="http://schemas.openxmlformats.org/officeDocument/2006/relationships/oleObject" Target="../embeddings/oleObject1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emf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wmf"/><Relationship Id="rId11" Type="http://schemas.openxmlformats.org/officeDocument/2006/relationships/image" Target="../media/image780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87.wmf"/><Relationship Id="rId9" Type="http://schemas.openxmlformats.org/officeDocument/2006/relationships/image" Target="http://graphics8.nytimes.com/images/2008/03/08/us/08kraichna.190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emf"/><Relationship Id="rId3" Type="http://schemas.openxmlformats.org/officeDocument/2006/relationships/image" Target="../media/image92.emf"/><Relationship Id="rId7" Type="http://schemas.openxmlformats.org/officeDocument/2006/relationships/image" Target="../media/image9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Relationship Id="rId9" Type="http://schemas.openxmlformats.org/officeDocument/2006/relationships/image" Target="../media/image9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14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76.png"/><Relationship Id="rId7" Type="http://schemas.openxmlformats.org/officeDocument/2006/relationships/image" Target="../media/image74.w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77.wmf"/><Relationship Id="rId4" Type="http://schemas.openxmlformats.org/officeDocument/2006/relationships/oleObject" Target="../embeddings/oleObject15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emf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emf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7" Type="http://schemas.openxmlformats.org/officeDocument/2006/relationships/image" Target="../media/image11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emf"/><Relationship Id="rId5" Type="http://schemas.openxmlformats.org/officeDocument/2006/relationships/image" Target="../media/image116.emf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120.png"/><Relationship Id="rId7" Type="http://schemas.openxmlformats.org/officeDocument/2006/relationships/image" Target="../media/image104.emf"/><Relationship Id="rId12" Type="http://schemas.openxmlformats.org/officeDocument/2006/relationships/image" Target="../media/image12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emf"/><Relationship Id="rId11" Type="http://schemas.openxmlformats.org/officeDocument/2006/relationships/image" Target="../media/image125.wmf"/><Relationship Id="rId5" Type="http://schemas.openxmlformats.org/officeDocument/2006/relationships/image" Target="../media/image122.emf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121.emf"/><Relationship Id="rId9" Type="http://schemas.openxmlformats.org/officeDocument/2006/relationships/image" Target="../media/image12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7" Type="http://schemas.openxmlformats.org/officeDocument/2006/relationships/image" Target="../media/image130.pn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emf"/><Relationship Id="rId5" Type="http://schemas.openxmlformats.org/officeDocument/2006/relationships/image" Target="../media/image120.png"/><Relationship Id="rId4" Type="http://schemas.openxmlformats.org/officeDocument/2006/relationships/image" Target="../media/image126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9.emf"/><Relationship Id="rId5" Type="http://schemas.openxmlformats.org/officeDocument/2006/relationships/image" Target="../media/image148.png"/><Relationship Id="rId4" Type="http://schemas.openxmlformats.org/officeDocument/2006/relationships/image" Target="../media/image147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3.png"/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emf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g"/><Relationship Id="rId13" Type="http://schemas.openxmlformats.org/officeDocument/2006/relationships/image" Target="../media/image175.png"/><Relationship Id="rId3" Type="http://schemas.openxmlformats.org/officeDocument/2006/relationships/image" Target="../media/image165.jpg"/><Relationship Id="rId7" Type="http://schemas.openxmlformats.org/officeDocument/2006/relationships/image" Target="../media/image169.jpg"/><Relationship Id="rId12" Type="http://schemas.openxmlformats.org/officeDocument/2006/relationships/image" Target="../media/image174.png"/><Relationship Id="rId2" Type="http://schemas.openxmlformats.org/officeDocument/2006/relationships/image" Target="../media/image164.jpg"/><Relationship Id="rId16" Type="http://schemas.openxmlformats.org/officeDocument/2006/relationships/image" Target="../media/image17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11" Type="http://schemas.openxmlformats.org/officeDocument/2006/relationships/image" Target="../media/image173.jpeg"/><Relationship Id="rId5" Type="http://schemas.openxmlformats.org/officeDocument/2006/relationships/image" Target="../media/image167.jpg"/><Relationship Id="rId15" Type="http://schemas.openxmlformats.org/officeDocument/2006/relationships/image" Target="../media/image133.png"/><Relationship Id="rId10" Type="http://schemas.openxmlformats.org/officeDocument/2006/relationships/image" Target="../media/image172.jpg"/><Relationship Id="rId4" Type="http://schemas.openxmlformats.org/officeDocument/2006/relationships/image" Target="../media/image166.jpg"/><Relationship Id="rId9" Type="http://schemas.openxmlformats.org/officeDocument/2006/relationships/image" Target="../media/image171.jpg"/><Relationship Id="rId14" Type="http://schemas.openxmlformats.org/officeDocument/2006/relationships/image" Target="../media/image1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0" y="283456"/>
            <a:ext cx="12192000" cy="3086100"/>
          </a:xfrm>
          <a:prstGeom prst="rect">
            <a:avLst/>
          </a:prstGeom>
          <a:solidFill>
            <a:schemeClr val="bg1">
              <a:alpha val="97000"/>
            </a:schemeClr>
          </a:solidFill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100" b="1" dirty="0">
                <a:solidFill>
                  <a:srgbClr val="FF0000"/>
                </a:solidFill>
                <a:latin typeface="+mn-lt"/>
              </a:rPr>
              <a:t>Transport of heat </a:t>
            </a:r>
            <a:r>
              <a:rPr lang="en-US" sz="5100" dirty="0">
                <a:solidFill>
                  <a:srgbClr val="FF0000"/>
                </a:solidFill>
                <a:latin typeface="+mn-lt"/>
              </a:rPr>
              <a:t>by </a:t>
            </a:r>
            <a:br>
              <a:rPr lang="en-US" sz="5100" dirty="0">
                <a:solidFill>
                  <a:srgbClr val="FF0000"/>
                </a:solidFill>
                <a:latin typeface="+mn-lt"/>
              </a:rPr>
            </a:br>
            <a:r>
              <a:rPr lang="en-US" sz="5100" dirty="0">
                <a:solidFill>
                  <a:srgbClr val="FF0000"/>
                </a:solidFill>
                <a:latin typeface="+mn-lt"/>
              </a:rPr>
              <a:t>classical and quantum </a:t>
            </a:r>
            <a:r>
              <a:rPr lang="en-US" sz="5100" b="1" dirty="0">
                <a:solidFill>
                  <a:srgbClr val="FF0000"/>
                </a:solidFill>
                <a:latin typeface="+mn-lt"/>
              </a:rPr>
              <a:t>turbulent flows </a:t>
            </a:r>
            <a:br>
              <a:rPr lang="en-US" sz="5100" dirty="0">
                <a:solidFill>
                  <a:srgbClr val="FF0000"/>
                </a:solidFill>
                <a:latin typeface="+mn-lt"/>
              </a:rPr>
            </a:br>
            <a:r>
              <a:rPr lang="en-US" sz="5100" dirty="0">
                <a:solidFill>
                  <a:srgbClr val="FF0000"/>
                </a:solidFill>
                <a:latin typeface="+mn-lt"/>
              </a:rPr>
              <a:t>in </a:t>
            </a:r>
            <a:r>
              <a:rPr lang="en-US" sz="5100" b="1" dirty="0">
                <a:solidFill>
                  <a:srgbClr val="FF0000"/>
                </a:solidFill>
                <a:latin typeface="+mn-lt"/>
              </a:rPr>
              <a:t>cryogenic </a:t>
            </a:r>
            <a:r>
              <a:rPr lang="sk-SK" sz="5100" b="1" dirty="0">
                <a:solidFill>
                  <a:srgbClr val="FF0000"/>
                </a:solidFill>
                <a:latin typeface="+mn-lt"/>
              </a:rPr>
              <a:t>h</a:t>
            </a:r>
            <a:r>
              <a:rPr lang="en-US" sz="5100" b="1" dirty="0" err="1">
                <a:solidFill>
                  <a:srgbClr val="FF0000"/>
                </a:solidFill>
                <a:latin typeface="+mn-lt"/>
              </a:rPr>
              <a:t>elium</a:t>
            </a:r>
            <a:r>
              <a:rPr lang="sk-SK" sz="51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5100" b="1" baseline="30000" dirty="0">
                <a:solidFill>
                  <a:srgbClr val="FF0000"/>
                </a:solidFill>
                <a:latin typeface="+mn-lt"/>
              </a:rPr>
              <a:t>4</a:t>
            </a:r>
            <a:r>
              <a:rPr lang="en-US" sz="5100" b="1" dirty="0">
                <a:solidFill>
                  <a:srgbClr val="FF0000"/>
                </a:solidFill>
                <a:latin typeface="+mn-lt"/>
              </a:rPr>
              <a:t>He</a:t>
            </a:r>
            <a:br>
              <a:rPr lang="en-US" dirty="0"/>
            </a:br>
            <a:endParaRPr lang="cs-CZ" dirty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0" y="2941481"/>
            <a:ext cx="12192000" cy="165576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/>
              <a:t>Michal Macek</a:t>
            </a:r>
            <a:endParaRPr lang="en-US" sz="3200" b="1" dirty="0"/>
          </a:p>
          <a:p>
            <a:r>
              <a:rPr lang="en-US" sz="3200" dirty="0"/>
              <a:t>The Czech Academy of Sciences</a:t>
            </a:r>
            <a:endParaRPr lang="sk-SK" sz="3200" dirty="0"/>
          </a:p>
          <a:p>
            <a:r>
              <a:rPr lang="en-US" sz="3200" dirty="0"/>
              <a:t>Institute of Scientific Instruments, </a:t>
            </a:r>
            <a:r>
              <a:rPr lang="sk-SK" sz="3200" dirty="0"/>
              <a:t>Brno</a:t>
            </a:r>
            <a:endParaRPr lang="en-US" sz="3200" dirty="0"/>
          </a:p>
          <a:p>
            <a:r>
              <a:rPr lang="sk-SK" sz="3200" dirty="0">
                <a:solidFill>
                  <a:srgbClr val="FF0000"/>
                </a:solidFill>
              </a:rPr>
              <a:t>Group of </a:t>
            </a:r>
            <a:r>
              <a:rPr lang="en-US" sz="3200" dirty="0">
                <a:solidFill>
                  <a:srgbClr val="FF0000"/>
                </a:solidFill>
              </a:rPr>
              <a:t>Cryogenics and Superconductivity</a:t>
            </a:r>
          </a:p>
          <a:p>
            <a:r>
              <a:rPr lang="en-US" sz="3200" dirty="0"/>
              <a:t>michal.macek@isibrno.cz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9" y="4004078"/>
            <a:ext cx="1913813" cy="184637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0" y="6411817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err="1"/>
              <a:t>PřF</a:t>
            </a:r>
            <a:r>
              <a:rPr lang="cs-CZ" sz="1800" dirty="0"/>
              <a:t> MUNI: F3250 - </a:t>
            </a:r>
            <a:r>
              <a:rPr lang="en-US" sz="1800" dirty="0"/>
              <a:t>Modern</a:t>
            </a:r>
            <a:r>
              <a:rPr lang="cs-CZ" sz="1800" dirty="0"/>
              <a:t>í témata fyziky kondenzované fáze :: </a:t>
            </a:r>
            <a:r>
              <a:rPr lang="en-US" sz="1800" dirty="0"/>
              <a:t>30</a:t>
            </a:r>
            <a:r>
              <a:rPr lang="cs-CZ" sz="1800" dirty="0"/>
              <a:t>.1</a:t>
            </a:r>
            <a:r>
              <a:rPr lang="en-US" sz="1800" dirty="0"/>
              <a:t>1</a:t>
            </a:r>
            <a:r>
              <a:rPr lang="cs-CZ" sz="1800" dirty="0"/>
              <a:t>.202</a:t>
            </a:r>
            <a:r>
              <a:rPr lang="en-US" sz="1800" dirty="0"/>
              <a:t>2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627183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099"/>
            <a:ext cx="3542517" cy="5107815"/>
          </a:xfrm>
          <a:prstGeom prst="rect">
            <a:avLst/>
          </a:prstGeom>
        </p:spPr>
      </p:pic>
      <p:grpSp>
        <p:nvGrpSpPr>
          <p:cNvPr id="31" name="Skupina 30"/>
          <p:cNvGrpSpPr/>
          <p:nvPr/>
        </p:nvGrpSpPr>
        <p:grpSpPr>
          <a:xfrm>
            <a:off x="0" y="0"/>
            <a:ext cx="1978927" cy="3209687"/>
            <a:chOff x="0" y="0"/>
            <a:chExt cx="1978927" cy="3209687"/>
          </a:xfrm>
        </p:grpSpPr>
        <p:pic>
          <p:nvPicPr>
            <p:cNvPr id="32" name="Obrázek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562230" cy="2362092"/>
            </a:xfrm>
            <a:prstGeom prst="rect">
              <a:avLst/>
            </a:prstGeom>
          </p:spPr>
        </p:pic>
        <p:sp>
          <p:nvSpPr>
            <p:cNvPr id="33" name="TextovéPole 32"/>
            <p:cNvSpPr txBox="1"/>
            <p:nvPr/>
          </p:nvSpPr>
          <p:spPr>
            <a:xfrm>
              <a:off x="0" y="2618756"/>
              <a:ext cx="1978927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dirty="0">
                  <a:latin typeface="+mj-lt"/>
                  <a:ea typeface="+mj-ea"/>
                  <a:cs typeface="+mj-cs"/>
                </a:rPr>
                <a:t>Leonardo da Vinci (1452-1519)</a:t>
              </a:r>
            </a:p>
          </p:txBody>
        </p:sp>
      </p:grpSp>
      <p:sp>
        <p:nvSpPr>
          <p:cNvPr id="34" name="TextovéPole 33"/>
          <p:cNvSpPr txBox="1"/>
          <p:nvPr/>
        </p:nvSpPr>
        <p:spPr>
          <a:xfrm>
            <a:off x="0" y="3150825"/>
            <a:ext cx="28420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  <a:ea typeface="+mj-ea"/>
                <a:cs typeface="+mj-cs"/>
              </a:rPr>
              <a:t>‘Drawing of Water Vortex,’ </a:t>
            </a:r>
          </a:p>
          <a:p>
            <a:r>
              <a:rPr lang="en-US" sz="1000" dirty="0" err="1">
                <a:latin typeface="+mj-lt"/>
                <a:ea typeface="+mj-ea"/>
                <a:cs typeface="+mj-cs"/>
              </a:rPr>
              <a:t>cca</a:t>
            </a:r>
            <a:r>
              <a:rPr lang="en-US" sz="1000" dirty="0">
                <a:latin typeface="+mj-lt"/>
                <a:ea typeface="+mj-ea"/>
                <a:cs typeface="+mj-cs"/>
              </a:rPr>
              <a:t>. 1510 - 1513. </a:t>
            </a:r>
          </a:p>
          <a:p>
            <a:r>
              <a:rPr lang="en-US" sz="1000" dirty="0">
                <a:latin typeface="+mj-lt"/>
                <a:ea typeface="+mj-ea"/>
                <a:cs typeface="+mj-cs"/>
              </a:rPr>
              <a:t>Royal Collection Windsor, UK</a:t>
            </a:r>
            <a:endParaRPr lang="cs-CZ" sz="1000" dirty="0">
              <a:latin typeface="+mj-lt"/>
              <a:ea typeface="+mj-ea"/>
              <a:cs typeface="+mj-cs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3705056" y="1394558"/>
            <a:ext cx="8486944" cy="5407658"/>
            <a:chOff x="3705056" y="1394558"/>
            <a:chExt cx="8486944" cy="5407658"/>
          </a:xfrm>
        </p:grpSpPr>
        <p:pic>
          <p:nvPicPr>
            <p:cNvPr id="21" name="Picture 4" descr="Lewis Fry Richardson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5056" y="3629416"/>
              <a:ext cx="2095500" cy="304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Skupina 22"/>
            <p:cNvGrpSpPr/>
            <p:nvPr/>
          </p:nvGrpSpPr>
          <p:grpSpPr>
            <a:xfrm>
              <a:off x="6519329" y="1394558"/>
              <a:ext cx="5672671" cy="5407658"/>
              <a:chOff x="6519329" y="1394558"/>
              <a:chExt cx="5672671" cy="5407658"/>
            </a:xfrm>
          </p:grpSpPr>
          <p:sp>
            <p:nvSpPr>
              <p:cNvPr id="27" name="TextovéPole 26"/>
              <p:cNvSpPr txBox="1"/>
              <p:nvPr/>
            </p:nvSpPr>
            <p:spPr>
              <a:xfrm>
                <a:off x="7475411" y="1394558"/>
                <a:ext cx="388456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Richardson cascade  </a:t>
                </a:r>
              </a:p>
              <a:p>
                <a:pPr algn="r"/>
                <a:endParaRPr lang="en-US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8" name="Picture 2" descr="Direct cascade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9329" y="2639431"/>
                <a:ext cx="5672671" cy="4053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TextovéPole 28"/>
              <p:cNvSpPr txBox="1"/>
              <p:nvPr/>
            </p:nvSpPr>
            <p:spPr>
              <a:xfrm>
                <a:off x="6856278" y="6525217"/>
                <a:ext cx="51228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Adapted from: Uriel Frisch. 1995. Turbulence: The Legacy of A. N. Kolmogorov.</a:t>
                </a:r>
                <a:endParaRPr lang="cs-CZ" sz="1200" dirty="0"/>
              </a:p>
            </p:txBody>
          </p:sp>
          <p:sp>
            <p:nvSpPr>
              <p:cNvPr id="36" name="TextovéPole 35"/>
              <p:cNvSpPr txBox="1"/>
              <p:nvPr/>
            </p:nvSpPr>
            <p:spPr>
              <a:xfrm>
                <a:off x="7475410" y="1695425"/>
                <a:ext cx="470393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Starting at forcing scale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Ending at viscous dissipation scale</a:t>
                </a:r>
              </a:p>
            </p:txBody>
          </p:sp>
        </p:grpSp>
      </p:grpSp>
      <p:sp>
        <p:nvSpPr>
          <p:cNvPr id="37" name="TextovéPole 36"/>
          <p:cNvSpPr txBox="1"/>
          <p:nvPr/>
        </p:nvSpPr>
        <p:spPr>
          <a:xfrm>
            <a:off x="3705056" y="1252740"/>
            <a:ext cx="3346193" cy="2239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“Big whirls have little whirls,</a:t>
            </a:r>
          </a:p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That feed on their velocity,</a:t>
            </a:r>
          </a:p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And little whirls have lesser whirls,</a:t>
            </a:r>
          </a:p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And so on to viscosity.”</a:t>
            </a:r>
          </a:p>
          <a:p>
            <a:r>
              <a:rPr lang="en-US" dirty="0">
                <a:latin typeface="+mj-lt"/>
                <a:ea typeface="+mj-ea"/>
                <a:cs typeface="+mj-cs"/>
              </a:rPr>
              <a:t>	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+mj-lt"/>
                <a:ea typeface="+mj-ea"/>
                <a:cs typeface="+mj-cs"/>
              </a:rPr>
              <a:t>                      Lewis Fry Richardson     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+mj-lt"/>
                <a:ea typeface="+mj-ea"/>
                <a:cs typeface="+mj-cs"/>
              </a:rPr>
              <a:t>                                  (1881 – 1953)</a:t>
            </a:r>
          </a:p>
          <a:p>
            <a:pPr>
              <a:lnSpc>
                <a:spcPct val="110000"/>
              </a:lnSpc>
            </a:pPr>
            <a:r>
              <a:rPr lang="en-US" sz="900" dirty="0">
                <a:latin typeface="+mj-lt"/>
                <a:ea typeface="+mj-ea"/>
                <a:cs typeface="+mj-cs"/>
              </a:rPr>
              <a:t>[a take/parody on Jonathan Swift’s  "On Poetry: a Rhapsody" (1733)]</a:t>
            </a:r>
            <a:endParaRPr lang="cs-CZ" sz="900" dirty="0">
              <a:latin typeface="+mj-lt"/>
              <a:ea typeface="+mj-ea"/>
              <a:cs typeface="+mj-cs"/>
            </a:endParaRPr>
          </a:p>
        </p:txBody>
      </p:sp>
      <p:grpSp>
        <p:nvGrpSpPr>
          <p:cNvPr id="16" name="Skupina 15"/>
          <p:cNvGrpSpPr/>
          <p:nvPr/>
        </p:nvGrpSpPr>
        <p:grpSpPr>
          <a:xfrm>
            <a:off x="5987459" y="4121349"/>
            <a:ext cx="2712044" cy="2220491"/>
            <a:chOff x="5987459" y="4121349"/>
            <a:chExt cx="2712044" cy="2220491"/>
          </a:xfrm>
        </p:grpSpPr>
        <p:cxnSp>
          <p:nvCxnSpPr>
            <p:cNvPr id="7" name="Přímá spojnice se šipkou 6"/>
            <p:cNvCxnSpPr/>
            <p:nvPr/>
          </p:nvCxnSpPr>
          <p:spPr>
            <a:xfrm>
              <a:off x="6356790" y="4121349"/>
              <a:ext cx="0" cy="1721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Přímá spojnice se šipkou 37"/>
            <p:cNvCxnSpPr/>
            <p:nvPr/>
          </p:nvCxnSpPr>
          <p:spPr>
            <a:xfrm flipV="1">
              <a:off x="6682167" y="5987511"/>
              <a:ext cx="2017336" cy="38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ovéPole 10"/>
            <p:cNvSpPr txBox="1"/>
            <p:nvPr/>
          </p:nvSpPr>
          <p:spPr>
            <a:xfrm>
              <a:off x="7341232" y="5972508"/>
              <a:ext cx="796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space</a:t>
              </a:r>
              <a:endParaRPr lang="cs-CZ" dirty="0">
                <a:solidFill>
                  <a:schemeClr val="accent1"/>
                </a:solidFill>
              </a:endParaRPr>
            </a:p>
          </p:txBody>
        </p:sp>
        <p:sp>
          <p:nvSpPr>
            <p:cNvPr id="39" name="TextovéPole 38"/>
            <p:cNvSpPr txBox="1"/>
            <p:nvPr/>
          </p:nvSpPr>
          <p:spPr>
            <a:xfrm rot="16200000">
              <a:off x="5773656" y="4598728"/>
              <a:ext cx="796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time</a:t>
              </a:r>
              <a:endParaRPr lang="cs-CZ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40" name="Obdélník 39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Nadpis 1"/>
          <p:cNvSpPr txBox="1">
            <a:spLocks/>
          </p:cNvSpPr>
          <p:nvPr/>
        </p:nvSpPr>
        <p:spPr>
          <a:xfrm>
            <a:off x="187569" y="374193"/>
            <a:ext cx="12179346" cy="740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Turbulence: Scales And Cascades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9173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0" y="78151"/>
            <a:ext cx="12192000" cy="836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Turbulence: Scales And Cascades</a:t>
            </a:r>
            <a:endParaRPr lang="cs-CZ" dirty="0"/>
          </a:p>
        </p:txBody>
      </p:sp>
      <p:grpSp>
        <p:nvGrpSpPr>
          <p:cNvPr id="62" name="Skupina 61"/>
          <p:cNvGrpSpPr/>
          <p:nvPr/>
        </p:nvGrpSpPr>
        <p:grpSpPr>
          <a:xfrm>
            <a:off x="170005" y="1394558"/>
            <a:ext cx="8486944" cy="5407658"/>
            <a:chOff x="3705056" y="1394558"/>
            <a:chExt cx="8486944" cy="5407658"/>
          </a:xfrm>
        </p:grpSpPr>
        <p:pic>
          <p:nvPicPr>
            <p:cNvPr id="63" name="Picture 4" descr="Lewis Fry Richardso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5056" y="3629416"/>
              <a:ext cx="2095500" cy="304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5" name="Skupina 64"/>
            <p:cNvGrpSpPr/>
            <p:nvPr/>
          </p:nvGrpSpPr>
          <p:grpSpPr>
            <a:xfrm>
              <a:off x="6519329" y="1394558"/>
              <a:ext cx="5672671" cy="5407658"/>
              <a:chOff x="6519329" y="1394558"/>
              <a:chExt cx="5672671" cy="5407658"/>
            </a:xfrm>
          </p:grpSpPr>
          <p:sp>
            <p:nvSpPr>
              <p:cNvPr id="66" name="TextovéPole 65"/>
              <p:cNvSpPr txBox="1"/>
              <p:nvPr/>
            </p:nvSpPr>
            <p:spPr>
              <a:xfrm>
                <a:off x="7475411" y="1394558"/>
                <a:ext cx="388456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Richardson – </a:t>
                </a:r>
                <a:r>
                  <a:rPr lang="en-US" dirty="0">
                    <a:solidFill>
                      <a:schemeClr val="accent1"/>
                    </a:solidFill>
                  </a:rPr>
                  <a:t>Kolmogorov cascade  </a:t>
                </a:r>
              </a:p>
              <a:p>
                <a:pPr algn="r"/>
                <a:endParaRPr lang="en-US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67" name="Picture 2" descr="Direct cascad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9329" y="2639431"/>
                <a:ext cx="5672671" cy="4053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" name="TextovéPole 67"/>
              <p:cNvSpPr txBox="1"/>
              <p:nvPr/>
            </p:nvSpPr>
            <p:spPr>
              <a:xfrm>
                <a:off x="6856278" y="6525217"/>
                <a:ext cx="51228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Adapted from: Uriel Frisch. 1995. Turbulence: The Legacy of A. N. Kolmogorov.</a:t>
                </a:r>
                <a:endParaRPr lang="cs-CZ" sz="1200" dirty="0"/>
              </a:p>
            </p:txBody>
          </p:sp>
          <p:sp>
            <p:nvSpPr>
              <p:cNvPr id="69" name="TextovéPole 68"/>
              <p:cNvSpPr txBox="1"/>
              <p:nvPr/>
            </p:nvSpPr>
            <p:spPr>
              <a:xfrm>
                <a:off x="7475410" y="1695425"/>
                <a:ext cx="4703937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Starting at forcing scale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Ending at viscous dissipation scale</a:t>
                </a:r>
              </a:p>
            </p:txBody>
          </p:sp>
        </p:grpSp>
      </p:grpSp>
      <p:sp>
        <p:nvSpPr>
          <p:cNvPr id="115" name="TextovéPole 114"/>
          <p:cNvSpPr txBox="1"/>
          <p:nvPr/>
        </p:nvSpPr>
        <p:spPr>
          <a:xfrm>
            <a:off x="7383507" y="1430021"/>
            <a:ext cx="194253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Andrey </a:t>
            </a:r>
            <a:r>
              <a:rPr lang="en-US" dirty="0" err="1">
                <a:latin typeface="+mj-lt"/>
                <a:ea typeface="+mj-ea"/>
                <a:cs typeface="+mj-cs"/>
              </a:rPr>
              <a:t>Nikolaevich</a:t>
            </a:r>
            <a:endParaRPr lang="en-US" dirty="0"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Kolmogorov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(1903-1987)</a:t>
            </a:r>
          </a:p>
        </p:txBody>
      </p:sp>
      <p:grpSp>
        <p:nvGrpSpPr>
          <p:cNvPr id="116" name="Skupina 115"/>
          <p:cNvGrpSpPr/>
          <p:nvPr/>
        </p:nvGrpSpPr>
        <p:grpSpPr>
          <a:xfrm>
            <a:off x="2491785" y="4142073"/>
            <a:ext cx="2712044" cy="2220491"/>
            <a:chOff x="5987459" y="4121349"/>
            <a:chExt cx="2712044" cy="2220491"/>
          </a:xfrm>
        </p:grpSpPr>
        <p:cxnSp>
          <p:nvCxnSpPr>
            <p:cNvPr id="117" name="Přímá spojnice se šipkou 116"/>
            <p:cNvCxnSpPr/>
            <p:nvPr/>
          </p:nvCxnSpPr>
          <p:spPr>
            <a:xfrm>
              <a:off x="6356790" y="4121349"/>
              <a:ext cx="0" cy="17217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Přímá spojnice se šipkou 117"/>
            <p:cNvCxnSpPr/>
            <p:nvPr/>
          </p:nvCxnSpPr>
          <p:spPr>
            <a:xfrm flipV="1">
              <a:off x="6682167" y="5987511"/>
              <a:ext cx="2017336" cy="38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TextovéPole 118"/>
            <p:cNvSpPr txBox="1"/>
            <p:nvPr/>
          </p:nvSpPr>
          <p:spPr>
            <a:xfrm>
              <a:off x="7341232" y="5972508"/>
              <a:ext cx="796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space</a:t>
              </a:r>
              <a:endParaRPr lang="cs-CZ" dirty="0">
                <a:solidFill>
                  <a:schemeClr val="accent1"/>
                </a:solidFill>
              </a:endParaRPr>
            </a:p>
          </p:txBody>
        </p:sp>
        <p:sp>
          <p:nvSpPr>
            <p:cNvPr id="120" name="TextovéPole 119"/>
            <p:cNvSpPr txBox="1"/>
            <p:nvPr/>
          </p:nvSpPr>
          <p:spPr>
            <a:xfrm rot="16200000">
              <a:off x="5773656" y="4598728"/>
              <a:ext cx="796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time</a:t>
              </a:r>
              <a:endParaRPr lang="cs-CZ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21" name="Skupina 120"/>
          <p:cNvGrpSpPr/>
          <p:nvPr/>
        </p:nvGrpSpPr>
        <p:grpSpPr>
          <a:xfrm>
            <a:off x="3163388" y="1402962"/>
            <a:ext cx="8506120" cy="5745336"/>
            <a:chOff x="264491" y="1453316"/>
            <a:chExt cx="8506120" cy="5745336"/>
          </a:xfrm>
        </p:grpSpPr>
        <p:grpSp>
          <p:nvGrpSpPr>
            <p:cNvPr id="122" name="Skupina 121"/>
            <p:cNvGrpSpPr/>
            <p:nvPr/>
          </p:nvGrpSpPr>
          <p:grpSpPr>
            <a:xfrm>
              <a:off x="264491" y="1453316"/>
              <a:ext cx="8506120" cy="5745336"/>
              <a:chOff x="3855884" y="1204728"/>
              <a:chExt cx="8506120" cy="5745336"/>
            </a:xfrm>
          </p:grpSpPr>
          <p:sp>
            <p:nvSpPr>
              <p:cNvPr id="128" name="Obdélník 127"/>
              <p:cNvSpPr/>
              <p:nvPr/>
            </p:nvSpPr>
            <p:spPr>
              <a:xfrm>
                <a:off x="4185501" y="2157388"/>
                <a:ext cx="1243645" cy="6235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grpSp>
            <p:nvGrpSpPr>
              <p:cNvPr id="129" name="Skupina 128"/>
              <p:cNvGrpSpPr/>
              <p:nvPr/>
            </p:nvGrpSpPr>
            <p:grpSpPr>
              <a:xfrm>
                <a:off x="3855884" y="1204728"/>
                <a:ext cx="8506120" cy="5745336"/>
                <a:chOff x="3363877" y="1053435"/>
                <a:chExt cx="8506120" cy="5745336"/>
              </a:xfrm>
            </p:grpSpPr>
            <p:pic>
              <p:nvPicPr>
                <p:cNvPr id="135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486046" y="1053435"/>
                  <a:ext cx="2383951" cy="34887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7" name="Obrázek 136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63877" y="2259400"/>
                  <a:ext cx="6104768" cy="4539371"/>
                </a:xfrm>
                <a:prstGeom prst="rect">
                  <a:avLst/>
                </a:prstGeom>
              </p:spPr>
            </p:pic>
          </p:grpSp>
          <p:sp>
            <p:nvSpPr>
              <p:cNvPr id="130" name="TextovéPole 129"/>
              <p:cNvSpPr txBox="1"/>
              <p:nvPr/>
            </p:nvSpPr>
            <p:spPr>
              <a:xfrm>
                <a:off x="8746046" y="6252367"/>
                <a:ext cx="7825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log(k)</a:t>
                </a:r>
                <a:endParaRPr lang="cs-CZ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TextovéPole 130"/>
              <p:cNvSpPr txBox="1"/>
              <p:nvPr/>
            </p:nvSpPr>
            <p:spPr>
              <a:xfrm>
                <a:off x="4184799" y="2927646"/>
                <a:ext cx="596532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log E(k)</a:t>
                </a:r>
                <a:endParaRPr lang="cs-CZ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TextovéPole 131"/>
              <p:cNvSpPr txBox="1"/>
              <p:nvPr/>
            </p:nvSpPr>
            <p:spPr>
              <a:xfrm>
                <a:off x="5703855" y="4185610"/>
                <a:ext cx="12654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E(k) ~ k </a:t>
                </a:r>
                <a:r>
                  <a:rPr lang="en-US" i="1" baseline="300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-5/3</a:t>
                </a:r>
                <a:endParaRPr lang="cs-CZ" i="1" baseline="30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TextovéPole 132"/>
              <p:cNvSpPr txBox="1"/>
              <p:nvPr/>
            </p:nvSpPr>
            <p:spPr>
              <a:xfrm>
                <a:off x="9324825" y="4721891"/>
                <a:ext cx="294518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Kolmogorov scale: </a:t>
                </a:r>
              </a:p>
              <a:p>
                <a:r>
                  <a:rPr lang="el-GR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η</a:t>
                </a:r>
                <a:r>
                  <a:rPr lang="en-US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(</a:t>
                </a:r>
                <a:r>
                  <a:rPr lang="el-GR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ν</a:t>
                </a:r>
                <a:r>
                  <a:rPr lang="en-US" i="1" baseline="300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l-GR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ε</a:t>
                </a:r>
                <a:r>
                  <a:rPr lang="en-US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i="1" baseline="300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1/4</a:t>
                </a:r>
              </a:p>
              <a:p>
                <a:endParaRPr lang="en-US" i="1" baseline="30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:r>
                  <a:rPr lang="en-US" i="1" u="sng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&lt; </a:t>
                </a:r>
                <a:r>
                  <a:rPr lang="el-GR" i="1" u="sng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η</a:t>
                </a:r>
                <a:r>
                  <a:rPr lang="en-US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viscosity dominates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flow is </a:t>
                </a:r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laminar </a:t>
                </a:r>
                <a:endParaRPr lang="cs-CZ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4" name="Přímá spojnice se šipkou 133"/>
              <p:cNvCxnSpPr/>
              <p:nvPr/>
            </p:nvCxnSpPr>
            <p:spPr>
              <a:xfrm flipH="1">
                <a:off x="8400842" y="5230457"/>
                <a:ext cx="873832" cy="7806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Skupina 123"/>
            <p:cNvGrpSpPr/>
            <p:nvPr/>
          </p:nvGrpSpPr>
          <p:grpSpPr>
            <a:xfrm>
              <a:off x="2039274" y="3013581"/>
              <a:ext cx="4228865" cy="646331"/>
              <a:chOff x="1451320" y="4016702"/>
              <a:chExt cx="4228865" cy="646331"/>
            </a:xfrm>
          </p:grpSpPr>
          <p:sp>
            <p:nvSpPr>
              <p:cNvPr id="126" name="TextovéPole 125"/>
              <p:cNvSpPr txBox="1"/>
              <p:nvPr/>
            </p:nvSpPr>
            <p:spPr>
              <a:xfrm>
                <a:off x="1451320" y="4016702"/>
                <a:ext cx="42288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 </a:t>
                </a:r>
                <a:r>
                  <a:rPr lang="en-US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i="1" baseline="-250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i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</a:t>
                </a:r>
                <a:r>
                  <a:rPr lang="en-US" i="1" baseline="-250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i="1" u="sng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&gt; </a:t>
                </a:r>
                <a:r>
                  <a:rPr lang="el-GR" i="1" u="sng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η</a:t>
                </a:r>
                <a:r>
                  <a:rPr lang="en-US" i="1" u="sng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inertial cascade of vortices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viscosity negligible             flow is </a:t>
                </a:r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turbulent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cs-CZ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7" name="Přímá spojnice se šipkou 126"/>
              <p:cNvCxnSpPr/>
              <p:nvPr/>
            </p:nvCxnSpPr>
            <p:spPr>
              <a:xfrm>
                <a:off x="3424799" y="4498859"/>
                <a:ext cx="52735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5" name="Obdélník 124"/>
            <p:cNvSpPr/>
            <p:nvPr/>
          </p:nvSpPr>
          <p:spPr>
            <a:xfrm>
              <a:off x="5733432" y="4972774"/>
              <a:ext cx="1894754" cy="63879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39" name="TextovéPole 138"/>
          <p:cNvSpPr txBox="1"/>
          <p:nvPr/>
        </p:nvSpPr>
        <p:spPr>
          <a:xfrm>
            <a:off x="170005" y="1252740"/>
            <a:ext cx="3346193" cy="22390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“Big whirls have little whirls,</a:t>
            </a:r>
          </a:p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That feed on their velocity,</a:t>
            </a:r>
          </a:p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And little whirls have lesser whirls,</a:t>
            </a:r>
          </a:p>
          <a:p>
            <a:pPr algn="ctr"/>
            <a:r>
              <a:rPr lang="en-US" dirty="0">
                <a:latin typeface="+mj-lt"/>
                <a:ea typeface="+mj-ea"/>
                <a:cs typeface="+mj-cs"/>
              </a:rPr>
              <a:t>And so on to viscosity.”</a:t>
            </a:r>
          </a:p>
          <a:p>
            <a:r>
              <a:rPr lang="en-US" dirty="0">
                <a:latin typeface="+mj-lt"/>
                <a:ea typeface="+mj-ea"/>
                <a:cs typeface="+mj-cs"/>
              </a:rPr>
              <a:t>	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+mj-lt"/>
                <a:ea typeface="+mj-ea"/>
                <a:cs typeface="+mj-cs"/>
              </a:rPr>
              <a:t>                      Lewis Fry Richardson      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+mj-lt"/>
                <a:ea typeface="+mj-ea"/>
                <a:cs typeface="+mj-cs"/>
              </a:rPr>
              <a:t>                                  (1881 – 1953)</a:t>
            </a:r>
          </a:p>
          <a:p>
            <a:pPr>
              <a:lnSpc>
                <a:spcPct val="110000"/>
              </a:lnSpc>
            </a:pPr>
            <a:r>
              <a:rPr lang="en-US" sz="900" dirty="0">
                <a:latin typeface="+mj-lt"/>
                <a:ea typeface="+mj-ea"/>
                <a:cs typeface="+mj-cs"/>
              </a:rPr>
              <a:t>[a take/parody on Jonathan Swift’s  "On Poetry: a Rhapsody" (1733)]</a:t>
            </a:r>
            <a:endParaRPr lang="cs-CZ" sz="900" dirty="0">
              <a:latin typeface="+mj-lt"/>
              <a:ea typeface="+mj-ea"/>
              <a:cs typeface="+mj-cs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2424439" y="3892482"/>
            <a:ext cx="831935" cy="2224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0" name="TextovéPole 139"/>
          <p:cNvSpPr txBox="1"/>
          <p:nvPr/>
        </p:nvSpPr>
        <p:spPr>
          <a:xfrm>
            <a:off x="3940359" y="1728671"/>
            <a:ext cx="470393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Starting at forcing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Ending at viscous dissipation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Broad and smooth kinetic energy spectrum</a:t>
            </a:r>
          </a:p>
        </p:txBody>
      </p:sp>
      <p:sp>
        <p:nvSpPr>
          <p:cNvPr id="141" name="Obdélník 140"/>
          <p:cNvSpPr/>
          <p:nvPr/>
        </p:nvSpPr>
        <p:spPr>
          <a:xfrm>
            <a:off x="0" y="11723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2" name="TextovéPole 141"/>
          <p:cNvSpPr txBox="1"/>
          <p:nvPr/>
        </p:nvSpPr>
        <p:spPr>
          <a:xfrm>
            <a:off x="7383871" y="1436959"/>
            <a:ext cx="194253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Andrey </a:t>
            </a:r>
            <a:r>
              <a:rPr lang="en-US" dirty="0" err="1">
                <a:latin typeface="+mj-lt"/>
                <a:ea typeface="+mj-ea"/>
                <a:cs typeface="+mj-cs"/>
              </a:rPr>
              <a:t>Nikolaevich</a:t>
            </a:r>
            <a:endParaRPr lang="en-US" dirty="0">
              <a:latin typeface="+mj-lt"/>
              <a:ea typeface="+mj-ea"/>
              <a:cs typeface="+mj-cs"/>
            </a:endParaRP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Kolmogorov</a:t>
            </a:r>
          </a:p>
          <a:p>
            <a:pPr algn="r"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latin typeface="+mj-lt"/>
                <a:ea typeface="+mj-ea"/>
                <a:cs typeface="+mj-cs"/>
              </a:rPr>
              <a:t>(1903-1987)</a:t>
            </a:r>
          </a:p>
        </p:txBody>
      </p:sp>
      <p:sp>
        <p:nvSpPr>
          <p:cNvPr id="144" name="Obdélník 143"/>
          <p:cNvSpPr/>
          <p:nvPr/>
        </p:nvSpPr>
        <p:spPr>
          <a:xfrm>
            <a:off x="4179249" y="2679747"/>
            <a:ext cx="784581" cy="412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5" name="Obdélník 144"/>
          <p:cNvSpPr/>
          <p:nvPr/>
        </p:nvSpPr>
        <p:spPr>
          <a:xfrm>
            <a:off x="7268969" y="4226145"/>
            <a:ext cx="913497" cy="454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6" name="Obdélník 145"/>
          <p:cNvSpPr/>
          <p:nvPr/>
        </p:nvSpPr>
        <p:spPr>
          <a:xfrm>
            <a:off x="5878544" y="3624406"/>
            <a:ext cx="1203674" cy="412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7" name="Přímá spojnice se šipkou 146"/>
          <p:cNvCxnSpPr/>
          <p:nvPr/>
        </p:nvCxnSpPr>
        <p:spPr>
          <a:xfrm flipH="1">
            <a:off x="5747571" y="3401121"/>
            <a:ext cx="4268801" cy="9827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47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4" grpId="0" animBg="1"/>
      <p:bldP spid="145" grpId="0" animBg="1"/>
      <p:bldP spid="1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7276578"/>
              </p:ext>
            </p:extLst>
          </p:nvPr>
        </p:nvGraphicFramePr>
        <p:xfrm>
          <a:off x="540774" y="2154199"/>
          <a:ext cx="3146323" cy="2462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2762636" imgH="2161905" progId="Paint.Picture">
                  <p:embed/>
                </p:oleObj>
              </mc:Choice>
              <mc:Fallback>
                <p:oleObj name="Bitmap Image" r:id="rId3" imgW="2762636" imgH="2161905" progId="Paint.Picture">
                  <p:embed/>
                  <p:pic>
                    <p:nvPicPr>
                      <p:cNvPr id="61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774" y="2154199"/>
                        <a:ext cx="3146323" cy="24623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168588"/>
            <a:ext cx="12192000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sk-SK" altLang="en-US" sz="4400" dirty="0" err="1">
                <a:latin typeface="+mj-lt"/>
                <a:ea typeface="+mj-ea"/>
                <a:cs typeface="+mj-cs"/>
              </a:rPr>
              <a:t>Characteristic</a:t>
            </a:r>
            <a:r>
              <a:rPr lang="sk-SK" altLang="en-US" sz="4400" dirty="0">
                <a:latin typeface="+mj-lt"/>
                <a:ea typeface="+mj-ea"/>
                <a:cs typeface="+mj-cs"/>
              </a:rPr>
              <a:t> </a:t>
            </a:r>
            <a:r>
              <a:rPr lang="sk-SK" altLang="en-US" sz="4400" dirty="0" err="1">
                <a:latin typeface="+mj-lt"/>
                <a:ea typeface="+mj-ea"/>
                <a:cs typeface="+mj-cs"/>
              </a:rPr>
              <a:t>scales</a:t>
            </a:r>
            <a:r>
              <a:rPr lang="sk-SK" altLang="en-US" sz="4400" dirty="0">
                <a:latin typeface="+mj-lt"/>
                <a:ea typeface="+mj-ea"/>
                <a:cs typeface="+mj-cs"/>
              </a:rPr>
              <a:t> of </a:t>
            </a:r>
            <a:r>
              <a:rPr lang="sk-SK" altLang="en-US" sz="4400" dirty="0" err="1">
                <a:latin typeface="+mj-lt"/>
                <a:ea typeface="+mj-ea"/>
                <a:cs typeface="+mj-cs"/>
              </a:rPr>
              <a:t>turbulence</a:t>
            </a:r>
            <a:r>
              <a:rPr lang="en-US" altLang="en-US" sz="4400" dirty="0">
                <a:latin typeface="+mj-lt"/>
                <a:ea typeface="+mj-ea"/>
                <a:cs typeface="+mj-cs"/>
              </a:rPr>
              <a:t> in Nature</a:t>
            </a:r>
          </a:p>
        </p:txBody>
      </p:sp>
      <p:graphicFrame>
        <p:nvGraphicFramePr>
          <p:cNvPr id="61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242118"/>
              </p:ext>
            </p:extLst>
          </p:nvPr>
        </p:nvGraphicFramePr>
        <p:xfrm>
          <a:off x="1404759" y="1508178"/>
          <a:ext cx="2017713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61669" imgH="203112" progId="Equation.DSMT4">
                  <p:embed/>
                </p:oleObj>
              </mc:Choice>
              <mc:Fallback>
                <p:oleObj name="Equation" r:id="rId5" imgW="761669" imgH="203112" progId="Equation.DSMT4">
                  <p:embed/>
                  <p:pic>
                    <p:nvPicPr>
                      <p:cNvPr id="614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4759" y="1508178"/>
                        <a:ext cx="2017713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959" y="2227314"/>
            <a:ext cx="2868612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1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5402833"/>
              </p:ext>
            </p:extLst>
          </p:nvPr>
        </p:nvGraphicFramePr>
        <p:xfrm>
          <a:off x="9203096" y="1508178"/>
          <a:ext cx="1366838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57002" imgH="203112" progId="Equation.DSMT4">
                  <p:embed/>
                </p:oleObj>
              </mc:Choice>
              <mc:Fallback>
                <p:oleObj name="Equation" r:id="rId8" imgW="457002" imgH="203112" progId="Equation.DSMT4">
                  <p:embed/>
                  <p:pic>
                    <p:nvPicPr>
                      <p:cNvPr id="615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03096" y="1508178"/>
                        <a:ext cx="1366838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8377085" y="4603803"/>
            <a:ext cx="36379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 dirty="0" err="1">
                <a:latin typeface="+mn-lt"/>
              </a:rPr>
              <a:t>Quantum</a:t>
            </a:r>
            <a:r>
              <a:rPr lang="cs-CZ" altLang="en-US" sz="1800" dirty="0">
                <a:latin typeface="+mn-lt"/>
              </a:rPr>
              <a:t> </a:t>
            </a:r>
            <a:r>
              <a:rPr lang="cs-CZ" altLang="en-US" sz="1800" dirty="0" err="1">
                <a:latin typeface="+mn-lt"/>
              </a:rPr>
              <a:t>vortex</a:t>
            </a:r>
            <a:r>
              <a:rPr lang="cs-CZ" altLang="en-US" sz="1800" dirty="0">
                <a:latin typeface="+mn-lt"/>
              </a:rPr>
              <a:t> in </a:t>
            </a:r>
            <a:r>
              <a:rPr lang="cs-CZ" altLang="en-US" sz="1800" dirty="0" err="1">
                <a:latin typeface="+mn-lt"/>
              </a:rPr>
              <a:t>superfluid</a:t>
            </a:r>
            <a:r>
              <a:rPr lang="cs-CZ" altLang="en-US" sz="1800" dirty="0">
                <a:latin typeface="+mn-lt"/>
              </a:rPr>
              <a:t> He II</a:t>
            </a:r>
            <a:endParaRPr lang="en-US" altLang="en-US" sz="1800" dirty="0">
              <a:latin typeface="+mn-lt"/>
            </a:endParaRP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89" y="4026575"/>
            <a:ext cx="2951163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47688" y="4743505"/>
            <a:ext cx="3608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M</a:t>
            </a:r>
            <a:r>
              <a:rPr lang="en-US" dirty="0"/>
              <a:t>100 galaxy </a:t>
            </a:r>
          </a:p>
          <a:p>
            <a:pPr algn="ctr"/>
            <a:r>
              <a:rPr lang="en-US" dirty="0"/>
              <a:t>as seen through Hubble telescope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4972" y="1280673"/>
            <a:ext cx="3633493" cy="2423511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4314972" y="6187739"/>
            <a:ext cx="3963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</a:t>
            </a:r>
            <a:r>
              <a:rPr lang="en-US" dirty="0" err="1"/>
              <a:t>aelstrom</a:t>
            </a:r>
            <a:r>
              <a:rPr lang="en-US" dirty="0"/>
              <a:t>, </a:t>
            </a:r>
            <a:r>
              <a:rPr lang="en-US" dirty="0" err="1"/>
              <a:t>Saltstraumen</a:t>
            </a:r>
            <a:r>
              <a:rPr lang="en-US" dirty="0"/>
              <a:t>, Norway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14972" y="3767151"/>
            <a:ext cx="3633493" cy="2434502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0751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187366" cy="941557"/>
          </a:xfrm>
        </p:spPr>
        <p:txBody>
          <a:bodyPr/>
          <a:lstStyle/>
          <a:p>
            <a:pPr algn="ctr"/>
            <a:r>
              <a:rPr lang="cs-CZ" dirty="0"/>
              <a:t>Turbulence: </a:t>
            </a:r>
            <a:r>
              <a:rPr lang="en-US" dirty="0"/>
              <a:t>Major open scientific problem</a:t>
            </a:r>
            <a:endParaRPr lang="cs-CZ" dirty="0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86" y="1014703"/>
            <a:ext cx="6647587" cy="553243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9429404" y="5436132"/>
            <a:ext cx="2605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Clear Ideas </a:t>
            </a:r>
          </a:p>
          <a:p>
            <a:pPr algn="ctr"/>
            <a:r>
              <a:rPr lang="en-US" sz="2000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by Ren</a:t>
            </a:r>
            <a:r>
              <a:rPr lang="sk-SK" sz="2000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e </a:t>
            </a:r>
            <a:r>
              <a:rPr lang="sk-SK" sz="2000" dirty="0" err="1">
                <a:latin typeface="Adobe Song Std L" panose="02020300000000000000" pitchFamily="18" charset="-128"/>
                <a:ea typeface="Adobe Song Std L" panose="02020300000000000000" pitchFamily="18" charset="-128"/>
              </a:rPr>
              <a:t>Magritte</a:t>
            </a:r>
            <a:r>
              <a:rPr lang="sk-SK" sz="2000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, 1958</a:t>
            </a:r>
            <a:endParaRPr lang="cs-CZ" sz="2000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grpSp>
        <p:nvGrpSpPr>
          <p:cNvPr id="6" name="Skupina 5"/>
          <p:cNvGrpSpPr/>
          <p:nvPr/>
        </p:nvGrpSpPr>
        <p:grpSpPr>
          <a:xfrm>
            <a:off x="2592886" y="1039166"/>
            <a:ext cx="6647586" cy="3689628"/>
            <a:chOff x="1997131" y="-2798031"/>
            <a:chExt cx="8013469" cy="3940920"/>
          </a:xfrm>
        </p:grpSpPr>
        <p:sp>
          <p:nvSpPr>
            <p:cNvPr id="9" name="TextovéPole 8"/>
            <p:cNvSpPr txBox="1"/>
            <p:nvPr/>
          </p:nvSpPr>
          <p:spPr>
            <a:xfrm>
              <a:off x="1997131" y="-895290"/>
              <a:ext cx="8013469" cy="2038179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 w="4762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Clay Mathematics Institute</a:t>
              </a:r>
              <a:r>
                <a:rPr lang="en-US" b="1" dirty="0">
                  <a:solidFill>
                    <a:srgbClr val="FF0000"/>
                  </a:solidFill>
                </a:rPr>
                <a:t> </a:t>
              </a:r>
              <a:r>
                <a:rPr lang="en-US" b="1" u="sng" dirty="0">
                  <a:solidFill>
                    <a:srgbClr val="FF0000"/>
                  </a:solidFill>
                </a:rPr>
                <a:t>$1 000 000 prize</a:t>
              </a:r>
              <a:r>
                <a:rPr lang="en-US" b="1" dirty="0"/>
                <a:t>:</a:t>
              </a:r>
            </a:p>
            <a:p>
              <a:r>
                <a:rPr lang="en-US" i="1" dirty="0" err="1">
                  <a:hlinkClick r:id="rId3" tooltip="Navier–Stokes existence and smoothness"/>
                </a:rPr>
                <a:t>Navier</a:t>
              </a:r>
              <a:r>
                <a:rPr lang="en-US" i="1" dirty="0">
                  <a:hlinkClick r:id="rId3" tooltip="Navier–Stokes existence and smoothness"/>
                </a:rPr>
                <a:t>–Stokes existence and smoothness</a:t>
              </a:r>
              <a:r>
                <a:rPr lang="en-US" dirty="0"/>
                <a:t> problem:</a:t>
              </a:r>
            </a:p>
            <a:p>
              <a:r>
                <a:rPr lang="en-US" sz="1500" dirty="0"/>
                <a:t>Even basic properties of the solutions to </a:t>
              </a:r>
              <a:r>
                <a:rPr lang="en-US" sz="1500" dirty="0" err="1"/>
                <a:t>Navier</a:t>
              </a:r>
              <a:r>
                <a:rPr lang="en-US" sz="1500" dirty="0"/>
                <a:t>–Stokes have never been proven. For the three-dimensional system of equations, and given some initial conditions, mathematicians have not yet proved that </a:t>
              </a:r>
              <a:r>
                <a:rPr lang="en-US" sz="1500" dirty="0">
                  <a:hlinkClick r:id="rId4" tooltip="Smooth function"/>
                </a:rPr>
                <a:t>smooth solutions</a:t>
              </a:r>
              <a:r>
                <a:rPr lang="en-US" sz="1500" dirty="0"/>
                <a:t> always exist,                  or that if they do exist, they have </a:t>
              </a:r>
              <a:r>
                <a:rPr lang="en-US" sz="1500" u="sng" dirty="0">
                  <a:solidFill>
                    <a:srgbClr val="0070C0"/>
                  </a:solidFill>
                </a:rPr>
                <a:t>bounded </a:t>
              </a:r>
              <a:r>
                <a:rPr lang="en-US" sz="1500" dirty="0">
                  <a:hlinkClick r:id="rId5" tooltip="Energy"/>
                </a:rPr>
                <a:t>energy</a:t>
              </a:r>
              <a:r>
                <a:rPr lang="en-US" sz="1500" dirty="0"/>
                <a:t> per unit mass.</a:t>
              </a:r>
            </a:p>
            <a:p>
              <a:r>
                <a:rPr lang="en-US" dirty="0"/>
                <a:t> </a:t>
              </a:r>
            </a:p>
          </p:txBody>
        </p:sp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97131" y="-2798031"/>
              <a:ext cx="8013469" cy="1902741"/>
            </a:xfrm>
            <a:prstGeom prst="rect">
              <a:avLst/>
            </a:prstGeom>
            <a:ln w="47625">
              <a:solidFill>
                <a:schemeClr val="tx1"/>
              </a:solidFill>
            </a:ln>
          </p:spPr>
        </p:pic>
      </p:grpSp>
      <p:sp>
        <p:nvSpPr>
          <p:cNvPr id="13" name="Obdélník 12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407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12654" y="374192"/>
            <a:ext cx="12179346" cy="13129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Turbulence onset and development:   </a:t>
            </a:r>
          </a:p>
          <a:p>
            <a:pPr algn="ctr"/>
            <a:r>
              <a:rPr lang="en-US" dirty="0"/>
              <a:t>Reynolds number</a:t>
            </a:r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3374274" y="2588654"/>
                <a:ext cx="3193960" cy="897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𝑅𝑒</m:t>
                      </m:r>
                      <m:r>
                        <a:rPr lang="en-US" sz="28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𝑈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.</m:t>
                          </m:r>
                          <m:r>
                            <a:rPr lang="en-US" sz="2800" b="0" i="1" smtClean="0">
                              <a:latin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274" y="2588654"/>
                <a:ext cx="3193960" cy="89768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Skupina 17"/>
          <p:cNvGrpSpPr/>
          <p:nvPr/>
        </p:nvGrpSpPr>
        <p:grpSpPr>
          <a:xfrm>
            <a:off x="4945496" y="1811889"/>
            <a:ext cx="6645496" cy="1384995"/>
            <a:chOff x="4185635" y="1747494"/>
            <a:chExt cx="6645496" cy="1384995"/>
          </a:xfrm>
        </p:grpSpPr>
        <p:sp>
          <p:nvSpPr>
            <p:cNvPr id="4" name="Ovál 3"/>
            <p:cNvSpPr/>
            <p:nvPr/>
          </p:nvSpPr>
          <p:spPr>
            <a:xfrm>
              <a:off x="4185635" y="2458076"/>
              <a:ext cx="1004551" cy="515023"/>
            </a:xfrm>
            <a:prstGeom prst="ellipse">
              <a:avLst/>
            </a:prstGeom>
            <a:noFill/>
            <a:ln w="3810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6323524" y="1747494"/>
              <a:ext cx="450760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CC00"/>
                  </a:solidFill>
                </a:rPr>
                <a:t>inertial effects</a:t>
              </a:r>
            </a:p>
            <a:p>
              <a:r>
                <a:rPr lang="en-US" sz="2800" dirty="0"/>
                <a:t>(characteristic scales of</a:t>
              </a:r>
            </a:p>
            <a:p>
              <a:r>
                <a:rPr lang="en-US" sz="2800" u="sng" dirty="0"/>
                <a:t>velocity </a:t>
              </a:r>
              <a:r>
                <a:rPr lang="en-US" sz="2800" i="1" u="sng" dirty="0"/>
                <a:t>U </a:t>
              </a:r>
              <a:r>
                <a:rPr lang="en-US" sz="2800" u="sng" dirty="0"/>
                <a:t>and length </a:t>
              </a:r>
              <a:r>
                <a:rPr lang="en-US" sz="2800" i="1" u="sng" dirty="0"/>
                <a:t>L</a:t>
              </a:r>
              <a:r>
                <a:rPr lang="en-US" sz="2800" dirty="0"/>
                <a:t>)</a:t>
              </a:r>
              <a:endParaRPr lang="en-US" sz="2800" dirty="0">
                <a:solidFill>
                  <a:srgbClr val="00CC00"/>
                </a:solidFill>
              </a:endParaRP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4932617" y="3114471"/>
            <a:ext cx="5653824" cy="1469130"/>
            <a:chOff x="4172756" y="3050076"/>
            <a:chExt cx="5653824" cy="1469130"/>
          </a:xfrm>
        </p:grpSpPr>
        <p:sp>
          <p:nvSpPr>
            <p:cNvPr id="8" name="Ovál 7"/>
            <p:cNvSpPr/>
            <p:nvPr/>
          </p:nvSpPr>
          <p:spPr>
            <a:xfrm>
              <a:off x="4172756" y="3050076"/>
              <a:ext cx="1004551" cy="515023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ovéPole 11"/>
                <p:cNvSpPr txBox="1"/>
                <p:nvPr/>
              </p:nvSpPr>
              <p:spPr>
                <a:xfrm>
                  <a:off x="6323525" y="3565099"/>
                  <a:ext cx="3503055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accent1"/>
                      </a:solidFill>
                    </a:rPr>
                    <a:t>viscous effects</a:t>
                  </a:r>
                </a:p>
                <a:p>
                  <a:r>
                    <a:rPr lang="en-US" sz="2800" dirty="0">
                      <a:solidFill>
                        <a:schemeClr val="tx1"/>
                      </a:solidFill>
                    </a:rPr>
                    <a:t>(kinematic </a:t>
                  </a:r>
                  <a:r>
                    <a:rPr lang="en-US" sz="2800" u="sng" dirty="0">
                      <a:solidFill>
                        <a:schemeClr val="tx1"/>
                      </a:solidFill>
                    </a:rPr>
                    <a:t>viscosity </a:t>
                  </a:r>
                  <a14:m>
                    <m:oMath xmlns:m="http://schemas.openxmlformats.org/officeDocument/2006/math">
                      <m:r>
                        <a:rPr lang="en-US" sz="2800" i="1" u="sng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</m:oMath>
                  </a14:m>
                  <a:r>
                    <a:rPr lang="en-US" sz="2800" dirty="0">
                      <a:solidFill>
                        <a:schemeClr val="tx1"/>
                      </a:solidFill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12" name="TextovéPole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23525" y="3565099"/>
                  <a:ext cx="3503055" cy="95410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3652" t="-5732" b="-1719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ovéPole 21"/>
              <p:cNvSpPr txBox="1"/>
              <p:nvPr/>
            </p:nvSpPr>
            <p:spPr>
              <a:xfrm>
                <a:off x="115908" y="4519415"/>
                <a:ext cx="1195159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</a:rPr>
                  <a:t>Critical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𝑅𝑒</m:t>
                        </m:r>
                      </m:e>
                      <m:sub>
                        <m:r>
                          <a:rPr lang="en-US" sz="2800" i="1" dirty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sz="2800" i="1" dirty="0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sz="2800" b="0" i="1" dirty="0" smtClean="0">
                        <a:latin typeface="Cambria Math"/>
                        <a:ea typeface="Cambria Math"/>
                      </a:rPr>
                      <m:t>1000</m:t>
                    </m:r>
                  </m:oMath>
                </a14:m>
                <a:endParaRPr lang="en-US" sz="2800" b="0" i="1" dirty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ovéPol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08" y="4519415"/>
                <a:ext cx="11951596" cy="954107"/>
              </a:xfrm>
              <a:prstGeom prst="rect">
                <a:avLst/>
              </a:prstGeom>
              <a:blipFill rotWithShape="0">
                <a:blip r:embed="rId4"/>
                <a:stretch>
                  <a:fillRect l="-1020" t="-573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ovéPole 28"/>
          <p:cNvSpPr txBox="1"/>
          <p:nvPr/>
        </p:nvSpPr>
        <p:spPr>
          <a:xfrm>
            <a:off x="122901" y="3667006"/>
            <a:ext cx="5968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Dimensionless “flow-similarity” number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14" y="253226"/>
            <a:ext cx="1669170" cy="212541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09320" y="2658601"/>
            <a:ext cx="230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Osborne Reynolds (</a:t>
            </a:r>
            <a:r>
              <a:rPr lang="cs-CZ" dirty="0"/>
              <a:t>1842</a:t>
            </a:r>
            <a:r>
              <a:rPr lang="en-US" dirty="0"/>
              <a:t>-1912)</a:t>
            </a:r>
            <a:endParaRPr lang="cs-CZ" dirty="0"/>
          </a:p>
        </p:txBody>
      </p:sp>
      <p:grpSp>
        <p:nvGrpSpPr>
          <p:cNvPr id="42" name="Skupina 41"/>
          <p:cNvGrpSpPr/>
          <p:nvPr/>
        </p:nvGrpSpPr>
        <p:grpSpPr>
          <a:xfrm>
            <a:off x="7110539" y="4555622"/>
            <a:ext cx="4675852" cy="2325686"/>
            <a:chOff x="7110539" y="4555622"/>
            <a:chExt cx="4675852" cy="2325686"/>
          </a:xfrm>
        </p:grpSpPr>
        <p:grpSp>
          <p:nvGrpSpPr>
            <p:cNvPr id="17" name="Skupina 16"/>
            <p:cNvGrpSpPr/>
            <p:nvPr/>
          </p:nvGrpSpPr>
          <p:grpSpPr>
            <a:xfrm>
              <a:off x="7110539" y="4555622"/>
              <a:ext cx="4675852" cy="2325686"/>
              <a:chOff x="7516148" y="4564358"/>
              <a:chExt cx="4675852" cy="2325686"/>
            </a:xfrm>
          </p:grpSpPr>
          <p:pic>
            <p:nvPicPr>
              <p:cNvPr id="14" name="Obrázek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16148" y="4564358"/>
                <a:ext cx="4675852" cy="232568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ovéPole 35"/>
                  <p:cNvSpPr txBox="1"/>
                  <p:nvPr/>
                </p:nvSpPr>
                <p:spPr>
                  <a:xfrm>
                    <a:off x="9023600" y="5644522"/>
                    <a:ext cx="2673767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𝑅𝑒</m:t>
                        </m:r>
                      </m:oMath>
                    </a14:m>
                    <a:r>
                      <a:rPr lang="en-US" sz="2800" dirty="0">
                        <a:solidFill>
                          <a:schemeClr val="accent1"/>
                        </a:solidFill>
                      </a:rPr>
                      <a:t> </a:t>
                    </a:r>
                    <a:r>
                      <a:rPr lang="en-US" sz="2800" dirty="0"/>
                      <a:t>&gt;&gt;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𝑅𝑒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oMath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6" name="TextovéPole 3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23600" y="5644522"/>
                    <a:ext cx="2673767" cy="523220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t="-11765" b="-34118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7" name="TextovéPole 36"/>
            <p:cNvSpPr txBox="1"/>
            <p:nvPr/>
          </p:nvSpPr>
          <p:spPr>
            <a:xfrm>
              <a:off x="7901540" y="4577135"/>
              <a:ext cx="3801956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CC00"/>
                  </a:solidFill>
                </a:rPr>
                <a:t>Turbulent flows </a:t>
              </a:r>
            </a:p>
            <a:p>
              <a:r>
                <a:rPr lang="en-US" sz="2400" dirty="0"/>
                <a:t>– inertia dominates</a:t>
              </a: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7127274" y="41421"/>
            <a:ext cx="5013422" cy="2259525"/>
            <a:chOff x="7127274" y="41421"/>
            <a:chExt cx="5013422" cy="2259525"/>
          </a:xfrm>
        </p:grpSpPr>
        <p:grpSp>
          <p:nvGrpSpPr>
            <p:cNvPr id="15" name="Skupina 14"/>
            <p:cNvGrpSpPr/>
            <p:nvPr/>
          </p:nvGrpSpPr>
          <p:grpSpPr>
            <a:xfrm>
              <a:off x="7127274" y="46946"/>
              <a:ext cx="4641928" cy="2254000"/>
              <a:chOff x="7545438" y="44614"/>
              <a:chExt cx="4641928" cy="2254000"/>
            </a:xfrm>
          </p:grpSpPr>
          <p:grpSp>
            <p:nvGrpSpPr>
              <p:cNvPr id="28" name="Skupina 27"/>
              <p:cNvGrpSpPr/>
              <p:nvPr/>
            </p:nvGrpSpPr>
            <p:grpSpPr>
              <a:xfrm>
                <a:off x="11476892" y="44614"/>
                <a:ext cx="710474" cy="861774"/>
                <a:chOff x="11476892" y="44614"/>
                <a:chExt cx="710474" cy="861774"/>
              </a:xfrm>
            </p:grpSpPr>
            <p:sp>
              <p:nvSpPr>
                <p:cNvPr id="33" name="TextovéPole 32"/>
                <p:cNvSpPr txBox="1"/>
                <p:nvPr/>
              </p:nvSpPr>
              <p:spPr>
                <a:xfrm>
                  <a:off x="11476892" y="44614"/>
                  <a:ext cx="710474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>
                      <a:solidFill>
                        <a:srgbClr val="E58A11"/>
                      </a:solidFill>
                    </a:rPr>
                    <a:t>2.1</a:t>
                  </a:r>
                </a:p>
                <a:p>
                  <a:pPr algn="ctr"/>
                  <a:r>
                    <a:rPr lang="en-US" sz="1600" dirty="0">
                      <a:solidFill>
                        <a:srgbClr val="E58A11"/>
                      </a:solidFill>
                    </a:rPr>
                    <a:t>22/40</a:t>
                  </a:r>
                </a:p>
                <a:p>
                  <a:endParaRPr lang="en-US" dirty="0">
                    <a:solidFill>
                      <a:srgbClr val="E58A11"/>
                    </a:solidFill>
                  </a:endParaRPr>
                </a:p>
              </p:txBody>
            </p:sp>
            <p:cxnSp>
              <p:nvCxnSpPr>
                <p:cNvPr id="34" name="Přímá spojnice 33"/>
                <p:cNvCxnSpPr/>
                <p:nvPr/>
              </p:nvCxnSpPr>
              <p:spPr>
                <a:xfrm>
                  <a:off x="11481524" y="56337"/>
                  <a:ext cx="0" cy="635325"/>
                </a:xfrm>
                <a:prstGeom prst="line">
                  <a:avLst/>
                </a:prstGeom>
                <a:ln w="76200">
                  <a:solidFill>
                    <a:schemeClr val="accent2">
                      <a:lumMod val="50000"/>
                      <a:alpha val="4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Přímá spojnice 34"/>
                <p:cNvCxnSpPr/>
                <p:nvPr/>
              </p:nvCxnSpPr>
              <p:spPr>
                <a:xfrm>
                  <a:off x="11512061" y="656493"/>
                  <a:ext cx="609599" cy="0"/>
                </a:xfrm>
                <a:prstGeom prst="line">
                  <a:avLst/>
                </a:prstGeom>
                <a:ln w="76200">
                  <a:solidFill>
                    <a:schemeClr val="accent2">
                      <a:lumMod val="50000"/>
                      <a:alpha val="4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" name="Obrázek 9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45438" y="44615"/>
                <a:ext cx="4601663" cy="225399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ovéPole 29"/>
                  <p:cNvSpPr txBox="1"/>
                  <p:nvPr/>
                </p:nvSpPr>
                <p:spPr>
                  <a:xfrm>
                    <a:off x="9111870" y="925175"/>
                    <a:ext cx="2673767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𝑅𝑒</m:t>
                        </m:r>
                      </m:oMath>
                    </a14:m>
                    <a:r>
                      <a:rPr lang="en-US" sz="2800" dirty="0">
                        <a:solidFill>
                          <a:schemeClr val="accent1"/>
                        </a:solidFill>
                      </a:rPr>
                      <a:t> </a:t>
                    </a:r>
                    <a:r>
                      <a:rPr lang="en-US" sz="2800" dirty="0"/>
                      <a:t>&lt;&lt;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𝑅𝑒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oMath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0" name="TextovéPole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11870" y="925175"/>
                    <a:ext cx="2673767" cy="523220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t="-10465" b="-32558"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0" name="TextovéPole 39"/>
            <p:cNvSpPr txBox="1"/>
            <p:nvPr/>
          </p:nvSpPr>
          <p:spPr>
            <a:xfrm>
              <a:off x="7887609" y="41421"/>
              <a:ext cx="4253087" cy="8925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/>
                  </a:solidFill>
                </a:rPr>
                <a:t>Laminar flows </a:t>
              </a:r>
            </a:p>
            <a:p>
              <a:r>
                <a:rPr lang="en-US" sz="2400" dirty="0"/>
                <a:t>– viscosity dominates</a:t>
              </a: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7110539" y="2293463"/>
            <a:ext cx="4618398" cy="2284987"/>
            <a:chOff x="7110539" y="2293463"/>
            <a:chExt cx="4618398" cy="2284987"/>
          </a:xfrm>
        </p:grpSpPr>
        <p:grpSp>
          <p:nvGrpSpPr>
            <p:cNvPr id="16" name="Skupina 15"/>
            <p:cNvGrpSpPr/>
            <p:nvPr/>
          </p:nvGrpSpPr>
          <p:grpSpPr>
            <a:xfrm>
              <a:off x="7110539" y="2293463"/>
              <a:ext cx="4618398" cy="2284987"/>
              <a:chOff x="7528704" y="2291533"/>
              <a:chExt cx="4618398" cy="2284987"/>
            </a:xfrm>
          </p:grpSpPr>
          <p:pic>
            <p:nvPicPr>
              <p:cNvPr id="13" name="Obrázek 1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28704" y="2291533"/>
                <a:ext cx="4618398" cy="2284987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ovéPole 30"/>
                  <p:cNvSpPr txBox="1"/>
                  <p:nvPr/>
                </p:nvSpPr>
                <p:spPr>
                  <a:xfrm>
                    <a:off x="9095435" y="3245315"/>
                    <a:ext cx="2673767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chemeClr val="accent1"/>
                            </a:solidFill>
                            <a:latin typeface="Cambria Math"/>
                          </a:rPr>
                          <m:t>𝑅𝑒</m:t>
                        </m:r>
                      </m:oMath>
                    </a14:m>
                    <a:r>
                      <a:rPr lang="en-US" sz="2800" dirty="0">
                        <a:solidFill>
                          <a:schemeClr val="accent1"/>
                        </a:solidFill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800" i="1" dirty="0">
                            <a:latin typeface="Cambria Math"/>
                            <a:ea typeface="Cambria Math"/>
                          </a:rPr>
                          <m:t>≈</m:t>
                        </m:r>
                      </m:oMath>
                    </a14:m>
                    <a:r>
                      <a:rPr lang="en-US" sz="2800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𝑅𝑒</m:t>
                            </m:r>
                          </m:e>
                          <m:sub>
                            <m:r>
                              <a:rPr lang="en-US" sz="2800" b="0" i="1" dirty="0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</m:oMath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31" name="TextovéPole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95435" y="3245315"/>
                    <a:ext cx="2673767" cy="523220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cs-CZ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ovéPole 40"/>
                <p:cNvSpPr txBox="1"/>
                <p:nvPr/>
              </p:nvSpPr>
              <p:spPr>
                <a:xfrm>
                  <a:off x="7836814" y="2338128"/>
                  <a:ext cx="3892123" cy="89255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rgbClr val="FF0000"/>
                      </a:solidFill>
                    </a:rPr>
                    <a:t>Transitional flows </a:t>
                  </a:r>
                </a:p>
                <a:p>
                  <a:r>
                    <a:rPr lang="en-US" sz="2400" dirty="0"/>
                    <a:t>– viscosity </a:t>
                  </a:r>
                  <a14:m>
                    <m:oMath xmlns:m="http://schemas.openxmlformats.org/officeDocument/2006/math">
                      <m:r>
                        <a:rPr lang="en-US" sz="2400" i="1" dirty="0">
                          <a:latin typeface="Cambria Math"/>
                          <a:ea typeface="Cambria Math"/>
                        </a:rPr>
                        <m:t>≈</m:t>
                      </m:r>
                    </m:oMath>
                  </a14:m>
                  <a:r>
                    <a:rPr lang="en-US" sz="2400" dirty="0"/>
                    <a:t>  inertia</a:t>
                  </a:r>
                </a:p>
              </p:txBody>
            </p:sp>
          </mc:Choice>
          <mc:Fallback xmlns="">
            <p:sp>
              <p:nvSpPr>
                <p:cNvPr id="41" name="TextovéPole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6814" y="2338128"/>
                  <a:ext cx="3892123" cy="89255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l="-3292" t="-6849" b="-15068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" name="Obdélník 42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6" name="Skupina 45"/>
          <p:cNvGrpSpPr/>
          <p:nvPr/>
        </p:nvGrpSpPr>
        <p:grpSpPr>
          <a:xfrm>
            <a:off x="115908" y="4227738"/>
            <a:ext cx="5540235" cy="2523578"/>
            <a:chOff x="115908" y="4227738"/>
            <a:chExt cx="5540235" cy="2523578"/>
          </a:xfrm>
        </p:grpSpPr>
        <p:pic>
          <p:nvPicPr>
            <p:cNvPr id="44" name="Obrázek 4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5908" y="4269543"/>
              <a:ext cx="5029200" cy="2481773"/>
            </a:xfrm>
            <a:prstGeom prst="rect">
              <a:avLst/>
            </a:prstGeom>
          </p:spPr>
        </p:pic>
        <p:sp>
          <p:nvSpPr>
            <p:cNvPr id="45" name="TextovéPole 44"/>
            <p:cNvSpPr txBox="1"/>
            <p:nvPr/>
          </p:nvSpPr>
          <p:spPr>
            <a:xfrm>
              <a:off x="4234848" y="4227738"/>
              <a:ext cx="14212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(1883)</a:t>
              </a:r>
              <a:endParaRPr lang="cs-CZ" sz="28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291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8880"/>
            <a:ext cx="10515600" cy="1325563"/>
          </a:xfrm>
        </p:spPr>
        <p:txBody>
          <a:bodyPr/>
          <a:lstStyle/>
          <a:p>
            <a:r>
              <a:rPr lang="en-US" dirty="0"/>
              <a:t>Turbulent mixing: very efficient heat transport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2856" y="1354443"/>
            <a:ext cx="9070465" cy="487682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  </a:t>
            </a:r>
            <a:r>
              <a:rPr lang="en-US" u="sng" dirty="0"/>
              <a:t>Temperature is a scalar quantity </a:t>
            </a:r>
            <a:r>
              <a:rPr lang="en-US" dirty="0"/>
              <a:t>(of course), </a:t>
            </a:r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u="sng" dirty="0"/>
              <a:t>like</a:t>
            </a:r>
            <a:r>
              <a:rPr lang="en-US" dirty="0"/>
              <a:t> e.g. concentration of </a:t>
            </a:r>
            <a:r>
              <a:rPr lang="en-US" u="sng" dirty="0"/>
              <a:t>cream in coffee</a:t>
            </a:r>
          </a:p>
          <a:p>
            <a:pPr marL="0" indent="0">
              <a:buNone/>
            </a:pPr>
            <a:r>
              <a:rPr lang="en-US" dirty="0"/>
              <a:t>    – it is governed by similar (advection-diffusion) equations. </a:t>
            </a:r>
          </a:p>
          <a:p>
            <a:r>
              <a:rPr lang="en-US" dirty="0"/>
              <a:t>  Velocity of the fluid flow is a vector field (of course).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841" y="4044973"/>
            <a:ext cx="28575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7227" y="1390918"/>
            <a:ext cx="2862114" cy="254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301762" y="1019911"/>
            <a:ext cx="8771279" cy="48320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Surface of the drop deforms and grows in area rapidly, due to turbulent flow fluctuations.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Compared to </a:t>
            </a:r>
            <a:r>
              <a:rPr lang="en-US" sz="2800" dirty="0">
                <a:solidFill>
                  <a:schemeClr val="accent1"/>
                </a:solidFill>
              </a:rPr>
              <a:t>transport by molecular diffusion</a:t>
            </a:r>
            <a:r>
              <a:rPr lang="en-US" sz="2800" dirty="0"/>
              <a:t>, 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mixing by turbulent flows </a:t>
            </a:r>
            <a:r>
              <a:rPr lang="en-US" sz="2800" dirty="0"/>
              <a:t>is thus able to </a:t>
            </a:r>
          </a:p>
          <a:p>
            <a:r>
              <a:rPr lang="en-US" sz="2800" dirty="0"/>
              <a:t>      </a:t>
            </a:r>
            <a:r>
              <a:rPr lang="en-US" sz="2800" u="sng" dirty="0"/>
              <a:t>enhance scalar transport by many orders of magnitude.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Example: </a:t>
            </a:r>
            <a:r>
              <a:rPr lang="en-US" sz="2800" u="sng" dirty="0"/>
              <a:t>In a 1km thick atmospheric boundary layer, </a:t>
            </a:r>
          </a:p>
          <a:p>
            <a:r>
              <a:rPr lang="en-US" sz="2800" dirty="0"/>
              <a:t>      </a:t>
            </a:r>
            <a:r>
              <a:rPr lang="en-US" sz="2800" u="sng" dirty="0"/>
              <a:t>turbulent convection transfers heat at least</a:t>
            </a:r>
          </a:p>
          <a:p>
            <a:r>
              <a:rPr lang="en-US" sz="2800" b="1" dirty="0"/>
              <a:t>      </a:t>
            </a:r>
            <a:r>
              <a:rPr lang="en-US" sz="2800" b="1" u="sng" dirty="0"/>
              <a:t>10</a:t>
            </a:r>
            <a:r>
              <a:rPr lang="en-US" sz="2800" b="1" u="sng" baseline="30000" dirty="0"/>
              <a:t>5 </a:t>
            </a:r>
            <a:r>
              <a:rPr lang="en-US" sz="2800" b="1" u="sng" dirty="0"/>
              <a:t>more efficiently(!)</a:t>
            </a:r>
            <a:endParaRPr lang="cs-CZ" sz="2800" b="1" u="sng" dirty="0"/>
          </a:p>
        </p:txBody>
      </p:sp>
      <p:cxnSp>
        <p:nvCxnSpPr>
          <p:cNvPr id="11" name="Přímá spojnice se šipkou 10"/>
          <p:cNvCxnSpPr/>
          <p:nvPr/>
        </p:nvCxnSpPr>
        <p:spPr>
          <a:xfrm>
            <a:off x="6787299" y="2073897"/>
            <a:ext cx="2780907" cy="1036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45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138" y="1"/>
            <a:ext cx="9079606" cy="6858000"/>
          </a:xfrm>
          <a:prstGeom prst="rect">
            <a:avLst/>
          </a:prstGeom>
        </p:spPr>
      </p:pic>
      <p:grpSp>
        <p:nvGrpSpPr>
          <p:cNvPr id="3" name="Skupina 2"/>
          <p:cNvGrpSpPr/>
          <p:nvPr/>
        </p:nvGrpSpPr>
        <p:grpSpPr>
          <a:xfrm>
            <a:off x="284" y="1"/>
            <a:ext cx="2071344" cy="4274153"/>
            <a:chOff x="284" y="1"/>
            <a:chExt cx="2071344" cy="4274153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" y="1"/>
              <a:ext cx="2071344" cy="3872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154548" y="3504713"/>
              <a:ext cx="18674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+mj-lt"/>
                  <a:ea typeface="+mj-ea"/>
                  <a:cs typeface="+mj-cs"/>
                </a:rPr>
                <a:t>Helium</a:t>
              </a:r>
              <a:endParaRPr lang="cs-CZ" sz="4400" dirty="0"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2" name="Obdélník 11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8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55151" y="1053025"/>
            <a:ext cx="4809879" cy="1206105"/>
          </a:xfrm>
        </p:spPr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“Classical flows”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US" sz="2000" dirty="0"/>
              <a:t>in </a:t>
            </a:r>
            <a:r>
              <a:rPr lang="en-US" sz="2000" dirty="0">
                <a:solidFill>
                  <a:srgbClr val="FF9933"/>
                </a:solidFill>
              </a:rPr>
              <a:t>liquid (He-I) </a:t>
            </a:r>
            <a:r>
              <a:rPr lang="en-US" sz="2000" dirty="0"/>
              <a:t>and </a:t>
            </a:r>
            <a:r>
              <a:rPr lang="en-US" sz="2000" dirty="0">
                <a:solidFill>
                  <a:schemeClr val="accent6"/>
                </a:solidFill>
              </a:rPr>
              <a:t>gaseous (</a:t>
            </a:r>
            <a:r>
              <a:rPr lang="en-US" sz="2000" dirty="0" err="1">
                <a:solidFill>
                  <a:schemeClr val="accent6"/>
                </a:solidFill>
              </a:rPr>
              <a:t>GHe</a:t>
            </a:r>
            <a:r>
              <a:rPr lang="en-US" sz="2000" dirty="0">
                <a:solidFill>
                  <a:schemeClr val="accent6"/>
                </a:solidFill>
              </a:rPr>
              <a:t>) </a:t>
            </a:r>
            <a:r>
              <a:rPr lang="en-US" sz="2000" dirty="0"/>
              <a:t>phases</a:t>
            </a:r>
          </a:p>
          <a:p>
            <a:pPr marL="0" indent="0" algn="ctr">
              <a:buNone/>
            </a:pPr>
            <a:r>
              <a:rPr lang="en-US" dirty="0"/>
              <a:t>     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868" y="2468636"/>
            <a:ext cx="6092189" cy="4236700"/>
          </a:xfrm>
          <a:prstGeom prst="rect">
            <a:avLst/>
          </a:prstGeom>
        </p:spPr>
      </p:pic>
      <p:sp>
        <p:nvSpPr>
          <p:cNvPr id="13" name="Nadpis 1"/>
          <p:cNvSpPr txBox="1">
            <a:spLocks/>
          </p:cNvSpPr>
          <p:nvPr/>
        </p:nvSpPr>
        <p:spPr>
          <a:xfrm>
            <a:off x="-59728" y="-49186"/>
            <a:ext cx="12251728" cy="704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127730" y="61914"/>
            <a:ext cx="94843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Helium </a:t>
            </a:r>
            <a:r>
              <a:rPr lang="en-US" sz="4400" baseline="30000" dirty="0">
                <a:latin typeface="+mj-lt"/>
              </a:rPr>
              <a:t>4</a:t>
            </a:r>
            <a:r>
              <a:rPr lang="en-US" sz="4400" dirty="0">
                <a:latin typeface="+mj-lt"/>
              </a:rPr>
              <a:t>He: Three fluid phases </a:t>
            </a:r>
            <a:endParaRPr lang="cs-CZ" sz="4400" dirty="0">
              <a:latin typeface="+mj-lt"/>
            </a:endParaRPr>
          </a:p>
          <a:p>
            <a:endParaRPr lang="cs-CZ" dirty="0"/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7861955" y="3992806"/>
            <a:ext cx="843444" cy="13479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 flipV="1">
            <a:off x="8705399" y="3862673"/>
            <a:ext cx="1484976" cy="130134"/>
          </a:xfrm>
          <a:prstGeom prst="line">
            <a:avLst/>
          </a:prstGeom>
          <a:ln w="412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ál 18"/>
          <p:cNvSpPr/>
          <p:nvPr/>
        </p:nvSpPr>
        <p:spPr>
          <a:xfrm>
            <a:off x="8507249" y="3873848"/>
            <a:ext cx="252842" cy="2757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8829623" y="4395047"/>
            <a:ext cx="3154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4</a:t>
            </a:r>
            <a:r>
              <a:rPr lang="en-US" sz="2000" dirty="0"/>
              <a:t>He </a:t>
            </a:r>
            <a:r>
              <a:rPr lang="cs-CZ" sz="2000" dirty="0" err="1">
                <a:solidFill>
                  <a:srgbClr val="FF0000"/>
                </a:solidFill>
              </a:rPr>
              <a:t>Critical</a:t>
            </a:r>
            <a:r>
              <a:rPr lang="cs-CZ" sz="2000" dirty="0">
                <a:solidFill>
                  <a:srgbClr val="FF0000"/>
                </a:solidFill>
              </a:rPr>
              <a:t> point </a:t>
            </a:r>
            <a:r>
              <a:rPr lang="cs-CZ" sz="2000" dirty="0"/>
              <a:t>(CP)</a:t>
            </a:r>
            <a:r>
              <a:rPr lang="en-US" sz="2000" dirty="0"/>
              <a:t>: </a:t>
            </a:r>
          </a:p>
          <a:p>
            <a:r>
              <a:rPr lang="cs-CZ" sz="2000" dirty="0"/>
              <a:t>P</a:t>
            </a:r>
            <a:r>
              <a:rPr lang="en-US" sz="2000" baseline="-25000" dirty="0"/>
              <a:t>c</a:t>
            </a:r>
            <a:r>
              <a:rPr lang="cs-CZ" sz="2000" dirty="0"/>
              <a:t> </a:t>
            </a:r>
            <a:r>
              <a:rPr lang="en-US" sz="2000" dirty="0"/>
              <a:t>=</a:t>
            </a:r>
            <a:r>
              <a:rPr lang="cs-CZ" sz="2000" dirty="0"/>
              <a:t>227 </a:t>
            </a:r>
            <a:r>
              <a:rPr lang="cs-CZ" sz="2000" dirty="0" err="1"/>
              <a:t>kPa</a:t>
            </a:r>
            <a:r>
              <a:rPr lang="cs-CZ" sz="2000" dirty="0"/>
              <a:t>, T</a:t>
            </a:r>
            <a:r>
              <a:rPr lang="en-US" sz="2000" baseline="-25000" dirty="0"/>
              <a:t>c </a:t>
            </a:r>
            <a:r>
              <a:rPr lang="en-US" sz="2000" dirty="0"/>
              <a:t>=</a:t>
            </a:r>
            <a:r>
              <a:rPr lang="cs-CZ" sz="2000" dirty="0"/>
              <a:t> 5.20 K</a:t>
            </a:r>
            <a:endParaRPr lang="en-GB" sz="2000" dirty="0"/>
          </a:p>
        </p:txBody>
      </p:sp>
      <p:cxnSp>
        <p:nvCxnSpPr>
          <p:cNvPr id="23" name="Přímá spojnice se šipkou 22"/>
          <p:cNvCxnSpPr/>
          <p:nvPr/>
        </p:nvCxnSpPr>
        <p:spPr>
          <a:xfrm flipH="1" flipV="1">
            <a:off x="8933839" y="4161362"/>
            <a:ext cx="518510" cy="22251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787607" y="1108354"/>
            <a:ext cx="3655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rgbClr val="FF0000"/>
                </a:solidFill>
              </a:rPr>
              <a:t>“Quantum flows”</a:t>
            </a:r>
          </a:p>
          <a:p>
            <a:pPr algn="ctr"/>
            <a:r>
              <a:rPr lang="en-US" sz="2000" dirty="0"/>
              <a:t>in </a:t>
            </a:r>
            <a:r>
              <a:rPr lang="en-US" sz="2000" dirty="0">
                <a:solidFill>
                  <a:schemeClr val="accent1"/>
                </a:solidFill>
              </a:rPr>
              <a:t>superfluid (He-II) </a:t>
            </a:r>
            <a:r>
              <a:rPr lang="en-US" sz="2000" dirty="0"/>
              <a:t>phase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1276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355151" y="1053025"/>
            <a:ext cx="4809879" cy="1206105"/>
          </a:xfrm>
        </p:spPr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rgbClr val="FF0000"/>
                </a:solidFill>
              </a:rPr>
              <a:t>“Classical flows”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US" sz="2000" dirty="0"/>
              <a:t>in </a:t>
            </a:r>
            <a:r>
              <a:rPr lang="en-US" sz="2000" dirty="0">
                <a:solidFill>
                  <a:srgbClr val="FF9933"/>
                </a:solidFill>
              </a:rPr>
              <a:t>liquid (He-I) </a:t>
            </a:r>
            <a:r>
              <a:rPr lang="en-US" sz="2000" dirty="0"/>
              <a:t>and </a:t>
            </a:r>
            <a:r>
              <a:rPr lang="en-US" sz="2000" dirty="0">
                <a:solidFill>
                  <a:schemeClr val="accent6"/>
                </a:solidFill>
              </a:rPr>
              <a:t>gaseous (</a:t>
            </a:r>
            <a:r>
              <a:rPr lang="en-US" sz="2000" dirty="0" err="1">
                <a:solidFill>
                  <a:schemeClr val="accent6"/>
                </a:solidFill>
              </a:rPr>
              <a:t>GHe</a:t>
            </a:r>
            <a:r>
              <a:rPr lang="en-US" sz="2000" dirty="0">
                <a:solidFill>
                  <a:schemeClr val="accent6"/>
                </a:solidFill>
              </a:rPr>
              <a:t>) </a:t>
            </a:r>
            <a:r>
              <a:rPr lang="en-US" sz="2000" dirty="0"/>
              <a:t>phases</a:t>
            </a:r>
          </a:p>
          <a:p>
            <a:pPr marL="0" indent="0" algn="ctr">
              <a:buNone/>
            </a:pPr>
            <a:r>
              <a:rPr lang="en-US" dirty="0"/>
              <a:t>     </a:t>
            </a: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-59728" y="-49186"/>
            <a:ext cx="12251728" cy="704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127730" y="61914"/>
            <a:ext cx="94843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Helium </a:t>
            </a:r>
            <a:r>
              <a:rPr lang="en-US" sz="4400" baseline="30000" dirty="0">
                <a:latin typeface="+mj-lt"/>
              </a:rPr>
              <a:t>4</a:t>
            </a:r>
            <a:r>
              <a:rPr lang="en-US" sz="4400" dirty="0">
                <a:latin typeface="+mj-lt"/>
              </a:rPr>
              <a:t>He: Three fluid phases </a:t>
            </a:r>
            <a:endParaRPr lang="cs-CZ" sz="4400" dirty="0">
              <a:latin typeface="+mj-lt"/>
            </a:endParaRPr>
          </a:p>
          <a:p>
            <a:endParaRPr lang="cs-CZ" dirty="0"/>
          </a:p>
        </p:txBody>
      </p:sp>
      <p:sp>
        <p:nvSpPr>
          <p:cNvPr id="14" name="Obdélník 1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0" name="Skupina 9"/>
          <p:cNvGrpSpPr/>
          <p:nvPr/>
        </p:nvGrpSpPr>
        <p:grpSpPr>
          <a:xfrm>
            <a:off x="6825007" y="1727277"/>
            <a:ext cx="5159607" cy="4597644"/>
            <a:chOff x="6133158" y="1690222"/>
            <a:chExt cx="5159607" cy="4597644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3158" y="1690222"/>
              <a:ext cx="3926430" cy="2943939"/>
            </a:xfrm>
            <a:prstGeom prst="rect">
              <a:avLst/>
            </a:prstGeom>
          </p:spPr>
        </p:pic>
        <p:sp>
          <p:nvSpPr>
            <p:cNvPr id="4" name="TextovéPole 3"/>
            <p:cNvSpPr txBox="1"/>
            <p:nvPr/>
          </p:nvSpPr>
          <p:spPr>
            <a:xfrm>
              <a:off x="8931823" y="2685137"/>
              <a:ext cx="703622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/>
                  </a:solidFill>
                </a:rPr>
                <a:t>GHe</a:t>
              </a:r>
              <a:endParaRPr lang="cs-CZ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7845402" y="3838482"/>
              <a:ext cx="703622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9933"/>
                  </a:solidFill>
                </a:rPr>
                <a:t>He-I</a:t>
              </a:r>
              <a:endParaRPr lang="cs-CZ" dirty="0"/>
            </a:p>
          </p:txBody>
        </p:sp>
        <p:sp>
          <p:nvSpPr>
            <p:cNvPr id="24" name="Ovál 23"/>
            <p:cNvSpPr/>
            <p:nvPr/>
          </p:nvSpPr>
          <p:spPr>
            <a:xfrm>
              <a:off x="7642842" y="3529166"/>
              <a:ext cx="195953" cy="19753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ovéPole 6"/>
                <p:cNvSpPr txBox="1"/>
                <p:nvPr/>
              </p:nvSpPr>
              <p:spPr>
                <a:xfrm>
                  <a:off x="7381187" y="4533540"/>
                  <a:ext cx="3911578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Near the critical point:</a:t>
                  </a:r>
                </a:p>
                <a:p>
                  <a:r>
                    <a:rPr lang="en-US" u="sng" dirty="0"/>
                    <a:t>Kinematic viscosity </a:t>
                  </a:r>
                  <a:r>
                    <a:rPr lang="el-GR" u="sng" dirty="0"/>
                    <a:t>ν≈</a:t>
                  </a:r>
                  <a:r>
                    <a:rPr lang="en-US" u="sng" dirty="0"/>
                    <a:t>10</a:t>
                  </a:r>
                  <a:r>
                    <a:rPr lang="en-US" u="sng" baseline="30000" dirty="0"/>
                    <a:t>-8</a:t>
                  </a:r>
                  <a:r>
                    <a:rPr lang="en-US" u="sng" dirty="0"/>
                    <a:t> </a:t>
                  </a:r>
                  <a:r>
                    <a:rPr lang="en-US" dirty="0"/>
                    <a:t> </a:t>
                  </a:r>
                </a:p>
                <a:p>
                  <a:endParaRPr lang="en-US" u="sng" baseline="30000" dirty="0"/>
                </a:p>
                <a:p>
                  <a:r>
                    <a:rPr lang="en-US" baseline="30000" dirty="0"/>
                    <a:t>Compare: Air at T ~ 300K: 1.5E-5</a:t>
                  </a:r>
                </a:p>
                <a:p>
                  <a:r>
                    <a:rPr lang="en-US" baseline="30000" dirty="0"/>
                    <a:t>              Water at T ~ 300K: 1E-6</a:t>
                  </a:r>
                </a:p>
                <a:p>
                  <a:endParaRPr lang="en-US" baseline="30000" dirty="0"/>
                </a:p>
                <a:p>
                  <a14:m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400" i="1" baseline="3000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𝑅𝑒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~ 1/ </m:t>
                      </m:r>
                      <m:r>
                        <a:rPr lang="el-GR" sz="2400" i="1" dirty="0">
                          <a:latin typeface="Cambria Math" panose="02040503050406030204" pitchFamily="18" charset="0"/>
                        </a:rPr>
                        <m:t>𝜈</m:t>
                      </m:r>
                    </m:oMath>
                  </a14:m>
                  <a:r>
                    <a:rPr lang="en-US" sz="2400" baseline="30000" dirty="0"/>
                    <a:t>     </a:t>
                  </a:r>
                  <a:r>
                    <a:rPr lang="en-US" sz="2400" dirty="0"/>
                    <a:t>is high</a:t>
                  </a:r>
                  <a:endParaRPr lang="cs-CZ" sz="2400" baseline="30000" dirty="0"/>
                </a:p>
              </p:txBody>
            </p:sp>
          </mc:Choice>
          <mc:Fallback xmlns="">
            <p:sp>
              <p:nvSpPr>
                <p:cNvPr id="7" name="TextovéPole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1187" y="4533540"/>
                  <a:ext cx="3911578" cy="1754326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46" t="-2083" b="-6944"/>
                  </a:stretch>
                </a:blipFill>
              </p:spPr>
              <p:txBody>
                <a:bodyPr/>
                <a:lstStyle/>
                <a:p>
                  <a:r>
                    <a:rPr lang="cs-CZ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Obdélník 7"/>
            <p:cNvSpPr/>
            <p:nvPr/>
          </p:nvSpPr>
          <p:spPr>
            <a:xfrm>
              <a:off x="7381187" y="5839640"/>
              <a:ext cx="1879049" cy="44822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42" name="Skupina 41"/>
          <p:cNvGrpSpPr/>
          <p:nvPr/>
        </p:nvGrpSpPr>
        <p:grpSpPr>
          <a:xfrm>
            <a:off x="2360868" y="2468636"/>
            <a:ext cx="9623746" cy="4236700"/>
            <a:chOff x="2360868" y="2468636"/>
            <a:chExt cx="9623746" cy="4236700"/>
          </a:xfrm>
        </p:grpSpPr>
        <p:pic>
          <p:nvPicPr>
            <p:cNvPr id="35" name="Obrázek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868" y="2468636"/>
              <a:ext cx="6092189" cy="4236700"/>
            </a:xfrm>
            <a:prstGeom prst="rect">
              <a:avLst/>
            </a:prstGeom>
          </p:spPr>
        </p:pic>
        <p:cxnSp>
          <p:nvCxnSpPr>
            <p:cNvPr id="36" name="Přímá spojnice 35"/>
            <p:cNvCxnSpPr/>
            <p:nvPr/>
          </p:nvCxnSpPr>
          <p:spPr>
            <a:xfrm flipV="1">
              <a:off x="7861955" y="3992806"/>
              <a:ext cx="843444" cy="134794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36"/>
            <p:cNvCxnSpPr/>
            <p:nvPr/>
          </p:nvCxnSpPr>
          <p:spPr>
            <a:xfrm flipV="1">
              <a:off x="8705399" y="3862673"/>
              <a:ext cx="1484976" cy="130134"/>
            </a:xfrm>
            <a:prstGeom prst="line">
              <a:avLst/>
            </a:prstGeom>
            <a:ln w="412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ál 37"/>
            <p:cNvSpPr/>
            <p:nvPr/>
          </p:nvSpPr>
          <p:spPr>
            <a:xfrm>
              <a:off x="8507249" y="3873848"/>
              <a:ext cx="252842" cy="2757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8829623" y="4395047"/>
              <a:ext cx="3154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aseline="30000" dirty="0"/>
                <a:t>4</a:t>
              </a:r>
              <a:r>
                <a:rPr lang="en-US" sz="2000" dirty="0"/>
                <a:t>He </a:t>
              </a:r>
              <a:r>
                <a:rPr lang="cs-CZ" sz="2000" dirty="0" err="1">
                  <a:solidFill>
                    <a:srgbClr val="FF0000"/>
                  </a:solidFill>
                </a:rPr>
                <a:t>Critical</a:t>
              </a:r>
              <a:r>
                <a:rPr lang="cs-CZ" sz="2000" dirty="0">
                  <a:solidFill>
                    <a:srgbClr val="FF0000"/>
                  </a:solidFill>
                </a:rPr>
                <a:t> point </a:t>
              </a:r>
              <a:r>
                <a:rPr lang="cs-CZ" sz="2000" dirty="0"/>
                <a:t>(CP)</a:t>
              </a:r>
              <a:r>
                <a:rPr lang="en-US" sz="2000" dirty="0"/>
                <a:t>: </a:t>
              </a:r>
            </a:p>
            <a:p>
              <a:r>
                <a:rPr lang="cs-CZ" sz="2000" dirty="0"/>
                <a:t>P</a:t>
              </a:r>
              <a:r>
                <a:rPr lang="en-US" sz="2000" baseline="-25000" dirty="0"/>
                <a:t>c</a:t>
              </a:r>
              <a:r>
                <a:rPr lang="cs-CZ" sz="2000" dirty="0"/>
                <a:t> </a:t>
              </a:r>
              <a:r>
                <a:rPr lang="en-US" sz="2000" dirty="0"/>
                <a:t>=</a:t>
              </a:r>
              <a:r>
                <a:rPr lang="cs-CZ" sz="2000" dirty="0"/>
                <a:t>227 </a:t>
              </a:r>
              <a:r>
                <a:rPr lang="cs-CZ" sz="2000" dirty="0" err="1"/>
                <a:t>kPa</a:t>
              </a:r>
              <a:r>
                <a:rPr lang="cs-CZ" sz="2000" dirty="0"/>
                <a:t>, T</a:t>
              </a:r>
              <a:r>
                <a:rPr lang="en-US" sz="2000" baseline="-25000" dirty="0"/>
                <a:t>c </a:t>
              </a:r>
              <a:r>
                <a:rPr lang="en-US" sz="2000"/>
                <a:t>=</a:t>
              </a:r>
              <a:r>
                <a:rPr lang="cs-CZ" sz="2000"/>
                <a:t> 5.20 </a:t>
              </a:r>
              <a:r>
                <a:rPr lang="cs-CZ" sz="2000" dirty="0"/>
                <a:t>K</a:t>
              </a:r>
              <a:endParaRPr lang="en-GB" sz="2000" dirty="0"/>
            </a:p>
          </p:txBody>
        </p:sp>
        <p:cxnSp>
          <p:nvCxnSpPr>
            <p:cNvPr id="40" name="Přímá spojnice se šipkou 39"/>
            <p:cNvCxnSpPr/>
            <p:nvPr/>
          </p:nvCxnSpPr>
          <p:spPr>
            <a:xfrm flipH="1" flipV="1">
              <a:off x="8933839" y="4161362"/>
              <a:ext cx="518510" cy="22251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534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-0.45508 0.003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4556 -0.0020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-11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0.45547 0.0060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73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022E-16 L -0.39466 0.002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4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"/>
          <p:cNvSpPr txBox="1">
            <a:spLocks/>
          </p:cNvSpPr>
          <p:nvPr/>
        </p:nvSpPr>
        <p:spPr>
          <a:xfrm>
            <a:off x="-59728" y="-49186"/>
            <a:ext cx="12251728" cy="7047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127730" y="61914"/>
            <a:ext cx="94843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Helium </a:t>
            </a:r>
            <a:r>
              <a:rPr lang="en-US" sz="4400" baseline="30000" dirty="0">
                <a:latin typeface="+mj-lt"/>
              </a:rPr>
              <a:t>4</a:t>
            </a:r>
            <a:r>
              <a:rPr lang="en-US" sz="4400" dirty="0">
                <a:latin typeface="+mj-lt"/>
              </a:rPr>
              <a:t>He: Three fluid phases </a:t>
            </a:r>
            <a:endParaRPr lang="cs-CZ" sz="4400" dirty="0">
              <a:latin typeface="+mj-lt"/>
            </a:endParaRPr>
          </a:p>
          <a:p>
            <a:endParaRPr lang="cs-CZ" dirty="0"/>
          </a:p>
        </p:txBody>
      </p:sp>
      <p:grpSp>
        <p:nvGrpSpPr>
          <p:cNvPr id="4" name="Skupina 3"/>
          <p:cNvGrpSpPr/>
          <p:nvPr/>
        </p:nvGrpSpPr>
        <p:grpSpPr>
          <a:xfrm>
            <a:off x="-2296314" y="2515808"/>
            <a:ext cx="9623746" cy="4236700"/>
            <a:chOff x="2360868" y="2468636"/>
            <a:chExt cx="9623746" cy="4236700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868" y="2468636"/>
              <a:ext cx="6092189" cy="4236700"/>
            </a:xfrm>
            <a:prstGeom prst="rect">
              <a:avLst/>
            </a:prstGeom>
          </p:spPr>
        </p:pic>
        <p:cxnSp>
          <p:nvCxnSpPr>
            <p:cNvPr id="9" name="Přímá spojnice 8"/>
            <p:cNvCxnSpPr/>
            <p:nvPr/>
          </p:nvCxnSpPr>
          <p:spPr>
            <a:xfrm flipV="1">
              <a:off x="7861955" y="3992806"/>
              <a:ext cx="843444" cy="134794"/>
            </a:xfrm>
            <a:prstGeom prst="line">
              <a:avLst/>
            </a:prstGeom>
            <a:ln w="412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 flipV="1">
              <a:off x="8705399" y="3862673"/>
              <a:ext cx="1484976" cy="130134"/>
            </a:xfrm>
            <a:prstGeom prst="line">
              <a:avLst/>
            </a:prstGeom>
            <a:ln w="41275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ál 18"/>
            <p:cNvSpPr/>
            <p:nvPr/>
          </p:nvSpPr>
          <p:spPr>
            <a:xfrm>
              <a:off x="8507249" y="3873848"/>
              <a:ext cx="252842" cy="27572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8829623" y="4395047"/>
              <a:ext cx="3154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aseline="30000" dirty="0"/>
                <a:t>4</a:t>
              </a:r>
              <a:r>
                <a:rPr lang="en-US" sz="2000" dirty="0"/>
                <a:t>He </a:t>
              </a:r>
              <a:r>
                <a:rPr lang="cs-CZ" sz="2000" dirty="0" err="1">
                  <a:solidFill>
                    <a:srgbClr val="FF0000"/>
                  </a:solidFill>
                </a:rPr>
                <a:t>Critical</a:t>
              </a:r>
              <a:r>
                <a:rPr lang="cs-CZ" sz="2000" dirty="0">
                  <a:solidFill>
                    <a:srgbClr val="FF0000"/>
                  </a:solidFill>
                </a:rPr>
                <a:t> point </a:t>
              </a:r>
              <a:r>
                <a:rPr lang="cs-CZ" sz="2000" dirty="0"/>
                <a:t>(CP)</a:t>
              </a:r>
              <a:r>
                <a:rPr lang="en-US" sz="2000" dirty="0"/>
                <a:t>: </a:t>
              </a:r>
            </a:p>
            <a:p>
              <a:r>
                <a:rPr lang="cs-CZ" sz="2000" dirty="0"/>
                <a:t>P</a:t>
              </a:r>
              <a:r>
                <a:rPr lang="en-US" sz="2000" baseline="-25000" dirty="0"/>
                <a:t>c</a:t>
              </a:r>
              <a:r>
                <a:rPr lang="cs-CZ" sz="2000" dirty="0"/>
                <a:t> </a:t>
              </a:r>
              <a:r>
                <a:rPr lang="en-US" sz="2000" dirty="0"/>
                <a:t>=</a:t>
              </a:r>
              <a:r>
                <a:rPr lang="cs-CZ" sz="2000" dirty="0"/>
                <a:t>227 </a:t>
              </a:r>
              <a:r>
                <a:rPr lang="cs-CZ" sz="2000" dirty="0" err="1"/>
                <a:t>kPa</a:t>
              </a:r>
              <a:r>
                <a:rPr lang="cs-CZ" sz="2000" dirty="0"/>
                <a:t>, T</a:t>
              </a:r>
              <a:r>
                <a:rPr lang="en-US" sz="2000" baseline="-25000" dirty="0"/>
                <a:t>c </a:t>
              </a:r>
              <a:r>
                <a:rPr lang="en-US" sz="2000" dirty="0"/>
                <a:t>=</a:t>
              </a:r>
              <a:r>
                <a:rPr lang="cs-CZ" sz="2000" dirty="0"/>
                <a:t> 5.20 K</a:t>
              </a:r>
              <a:endParaRPr lang="en-GB" sz="2000" dirty="0"/>
            </a:p>
          </p:txBody>
        </p:sp>
        <p:cxnSp>
          <p:nvCxnSpPr>
            <p:cNvPr id="23" name="Přímá spojnice se šipkou 22"/>
            <p:cNvCxnSpPr/>
            <p:nvPr/>
          </p:nvCxnSpPr>
          <p:spPr>
            <a:xfrm flipH="1" flipV="1">
              <a:off x="8933839" y="4161362"/>
              <a:ext cx="518510" cy="22251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ovéPole 1"/>
          <p:cNvSpPr txBox="1"/>
          <p:nvPr/>
        </p:nvSpPr>
        <p:spPr>
          <a:xfrm>
            <a:off x="-3443879" y="1408832"/>
            <a:ext cx="3655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u="sng" dirty="0">
                <a:solidFill>
                  <a:srgbClr val="FF0000"/>
                </a:solidFill>
              </a:rPr>
              <a:t>“Quantum flows”</a:t>
            </a:r>
          </a:p>
          <a:p>
            <a:pPr algn="ctr"/>
            <a:r>
              <a:rPr lang="en-US" sz="2000" dirty="0"/>
              <a:t>in </a:t>
            </a:r>
            <a:r>
              <a:rPr lang="en-US" sz="2000" dirty="0">
                <a:solidFill>
                  <a:schemeClr val="accent1"/>
                </a:solidFill>
              </a:rPr>
              <a:t>superfluid (He-II) </a:t>
            </a:r>
            <a:r>
              <a:rPr lang="en-US" sz="2000" dirty="0"/>
              <a:t>phase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2" name="Skupina 21"/>
          <p:cNvGrpSpPr/>
          <p:nvPr/>
        </p:nvGrpSpPr>
        <p:grpSpPr>
          <a:xfrm>
            <a:off x="160851" y="1714364"/>
            <a:ext cx="7166581" cy="5063447"/>
            <a:chOff x="160852" y="3981840"/>
            <a:chExt cx="3414686" cy="2746848"/>
          </a:xfrm>
        </p:grpSpPr>
        <p:pic>
          <p:nvPicPr>
            <p:cNvPr id="24" name="Picture 2" descr="https://www.superfluid.cz/upload/intro/sf_density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852" y="4313990"/>
              <a:ext cx="3219597" cy="2414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ovéPole 24"/>
            <p:cNvSpPr txBox="1"/>
            <p:nvPr/>
          </p:nvSpPr>
          <p:spPr>
            <a:xfrm>
              <a:off x="254636" y="3981840"/>
              <a:ext cx="3320902" cy="3506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u="sng" dirty="0"/>
                <a:t>Actually NOT quite simply</a:t>
              </a:r>
              <a:r>
                <a:rPr lang="en-US" dirty="0"/>
                <a:t>:</a:t>
              </a:r>
            </a:p>
            <a:p>
              <a:r>
                <a:rPr lang="en-US" dirty="0"/>
                <a:t>Two-fluid model of He-II (Tisza, Landau</a:t>
              </a:r>
              <a:r>
                <a:rPr lang="en-US" sz="1500" dirty="0"/>
                <a:t>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ovéPole 25"/>
              <p:cNvSpPr txBox="1"/>
              <p:nvPr/>
            </p:nvSpPr>
            <p:spPr>
              <a:xfrm>
                <a:off x="4605866" y="1193800"/>
                <a:ext cx="4000805" cy="1200329"/>
              </a:xfrm>
              <a:prstGeom prst="rect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Superfluid Phase He-II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&lt;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l-GR" i="1" baseline="-25000" dirty="0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~2.2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dirty="0"/>
                  <a:t>) Does it mean that: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/>
                  <a:t> 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→∞</m:t>
                    </m:r>
                  </m:oMath>
                </a14:m>
                <a:r>
                  <a:rPr lang="en-US" dirty="0"/>
                  <a:t> ?</a:t>
                </a:r>
                <a:endParaRPr lang="cs-CZ" dirty="0"/>
              </a:p>
            </p:txBody>
          </p:sp>
        </mc:Choice>
        <mc:Fallback xmlns="">
          <p:sp>
            <p:nvSpPr>
              <p:cNvPr id="26" name="TextovéPol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866" y="1193800"/>
                <a:ext cx="4000805" cy="1200329"/>
              </a:xfrm>
              <a:prstGeom prst="rect">
                <a:avLst/>
              </a:prstGeom>
              <a:blipFill>
                <a:blip r:embed="rId5"/>
                <a:stretch>
                  <a:fillRect l="-1214" t="-2500" r="-303" b="-6000"/>
                </a:stretch>
              </a:blipFill>
              <a:ln w="1905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993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88177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89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95065 -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2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 animBg="1"/>
      <p:bldP spid="2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2949439" y="64256"/>
            <a:ext cx="9232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</a:rPr>
              <a:t>Institute of Scientific Instruments of the CAS</a:t>
            </a:r>
          </a:p>
        </p:txBody>
      </p:sp>
      <p:sp>
        <p:nvSpPr>
          <p:cNvPr id="43" name="TextovéPole 1"/>
          <p:cNvSpPr txBox="1">
            <a:spLocks noChangeArrowheads="1"/>
          </p:cNvSpPr>
          <p:nvPr/>
        </p:nvSpPr>
        <p:spPr bwMode="auto">
          <a:xfrm rot="16200000">
            <a:off x="10061640" y="2780694"/>
            <a:ext cx="335263" cy="40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cs-CZ" sz="2000" dirty="0">
                <a:solidFill>
                  <a:schemeClr val="bg1"/>
                </a:solidFill>
                <a:latin typeface="Calibri" panose="020F0502020204030204" pitchFamily="34" charset="0"/>
              </a:rPr>
              <a:t>U</a:t>
            </a:r>
            <a:endParaRPr lang="en-GB" altLang="cs-CZ" sz="2000" baseline="-25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70315"/>
            <a:ext cx="6483076" cy="530013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943601" y="3392488"/>
            <a:ext cx="129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ALISI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490" y="0"/>
            <a:ext cx="5106905" cy="3065166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490" y="3277039"/>
            <a:ext cx="5051149" cy="2895750"/>
          </a:xfrm>
          <a:prstGeom prst="rect">
            <a:avLst/>
          </a:prstGeom>
        </p:spPr>
      </p:pic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2949439" y="494819"/>
            <a:ext cx="68069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1" i="0" dirty="0">
                <a:solidFill>
                  <a:srgbClr val="FF0000"/>
                </a:solidFill>
                <a:latin typeface="Calibri" panose="020F0502020204030204" pitchFamily="34" charset="0"/>
              </a:rPr>
              <a:t>research departments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716454" y="404176"/>
            <a:ext cx="222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 </a:t>
            </a:r>
            <a:r>
              <a:rPr lang="en-GB" dirty="0"/>
              <a:t>1967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5716454" y="3349806"/>
            <a:ext cx="186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2021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949439" y="6345831"/>
            <a:ext cx="1902372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www.isibrno.cz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276709" y="3392488"/>
            <a:ext cx="4097548" cy="65330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487" y="4714317"/>
            <a:ext cx="3149851" cy="214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10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0875" y="-90368"/>
            <a:ext cx="8229600" cy="979961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Myriad Pro" pitchFamily="34" charset="0"/>
                <a:ea typeface="+mn-ea"/>
                <a:cs typeface="+mn-cs"/>
              </a:rPr>
              <a:t>Group of Cryogenics and Superconductivity</a:t>
            </a:r>
            <a:endParaRPr lang="cs-CZ" sz="2800" i="1" dirty="0">
              <a:solidFill>
                <a:schemeClr val="bg1"/>
              </a:solidFill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103582" y="795945"/>
            <a:ext cx="78867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" dirty="0"/>
              <a:t> </a:t>
            </a:r>
          </a:p>
          <a:p>
            <a:r>
              <a:rPr lang="en-US" sz="200" dirty="0"/>
              <a:t> </a:t>
            </a:r>
          </a:p>
          <a:p>
            <a:endParaRPr lang="en-US" sz="2100" dirty="0"/>
          </a:p>
          <a:p>
            <a:r>
              <a:rPr lang="en-US" sz="2100" dirty="0"/>
              <a:t> </a:t>
            </a:r>
            <a:endParaRPr lang="cs-CZ" sz="21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157525" y="965836"/>
            <a:ext cx="116195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Long-time tradition in development and construction of </a:t>
            </a:r>
            <a:r>
              <a:rPr lang="cs-CZ" sz="2100" b="1" dirty="0" err="1"/>
              <a:t>cryogenic</a:t>
            </a:r>
            <a:r>
              <a:rPr lang="cs-CZ" sz="2100" b="1" dirty="0"/>
              <a:t> </a:t>
            </a:r>
            <a:r>
              <a:rPr lang="en-US" sz="2100" b="1" dirty="0"/>
              <a:t>instruments for </a:t>
            </a:r>
            <a:r>
              <a:rPr lang="sk-SK" sz="2100" b="1" dirty="0" err="1"/>
              <a:t>Basic</a:t>
            </a:r>
            <a:r>
              <a:rPr lang="sk-SK" sz="2100" b="1" dirty="0"/>
              <a:t> </a:t>
            </a:r>
            <a:r>
              <a:rPr lang="sk-SK" sz="2100" b="1" dirty="0" err="1"/>
              <a:t>Research</a:t>
            </a:r>
            <a:r>
              <a:rPr lang="en-US" sz="2100" b="1" dirty="0"/>
              <a:t>:</a:t>
            </a:r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0" y="0"/>
            <a:ext cx="12191999" cy="1077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 Cryogenics and Superconductivity group at ISI Brno</a:t>
            </a:r>
            <a:endParaRPr lang="cs-CZ" sz="4000" dirty="0"/>
          </a:p>
        </p:txBody>
      </p:sp>
      <p:grpSp>
        <p:nvGrpSpPr>
          <p:cNvPr id="8" name="Skupina 7"/>
          <p:cNvGrpSpPr/>
          <p:nvPr/>
        </p:nvGrpSpPr>
        <p:grpSpPr>
          <a:xfrm>
            <a:off x="6328768" y="1104254"/>
            <a:ext cx="5948141" cy="4977640"/>
            <a:chOff x="145366" y="988761"/>
            <a:chExt cx="5948141" cy="4977640"/>
          </a:xfrm>
        </p:grpSpPr>
        <p:sp>
          <p:nvSpPr>
            <p:cNvPr id="27" name="TextovéPole 26"/>
            <p:cNvSpPr txBox="1"/>
            <p:nvPr/>
          </p:nvSpPr>
          <p:spPr>
            <a:xfrm>
              <a:off x="145366" y="988761"/>
              <a:ext cx="5863232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100" u="sng" dirty="0"/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100" u="sng" dirty="0"/>
                <a:t>Heat transport by Convection</a:t>
              </a:r>
              <a:r>
                <a:rPr lang="sk-SK" sz="2100" u="sng" dirty="0"/>
                <a:t> </a:t>
              </a:r>
              <a:r>
                <a:rPr lang="en-US" sz="800" dirty="0"/>
                <a:t>  </a:t>
              </a:r>
            </a:p>
            <a:p>
              <a:r>
                <a:rPr lang="en-US" sz="800" dirty="0"/>
                <a:t>     </a:t>
              </a:r>
              <a:endParaRPr lang="sk-SK" sz="800" dirty="0"/>
            </a:p>
            <a:p>
              <a:r>
                <a:rPr lang="en-US" sz="2100" dirty="0" err="1"/>
                <a:t>ConEV</a:t>
              </a:r>
              <a:r>
                <a:rPr lang="en-US" sz="2100" dirty="0"/>
                <a:t> apparatus </a:t>
              </a:r>
              <a:r>
                <a:rPr lang="sk-SK" sz="200" dirty="0"/>
                <a:t>   </a:t>
              </a:r>
              <a:r>
                <a:rPr lang="en-US" sz="2100" dirty="0"/>
                <a:t>(Convection Experimental Vessel) </a:t>
              </a:r>
              <a:endParaRPr lang="sk-SK" sz="2100" dirty="0"/>
            </a:p>
          </p:txBody>
        </p:sp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6253" y="2220296"/>
              <a:ext cx="2808606" cy="3746105"/>
            </a:xfrm>
            <a:prstGeom prst="rect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</p:pic>
        <p:sp>
          <p:nvSpPr>
            <p:cNvPr id="29" name="TextovéPole 28"/>
            <p:cNvSpPr txBox="1"/>
            <p:nvPr/>
          </p:nvSpPr>
          <p:spPr>
            <a:xfrm>
              <a:off x="588807" y="5526405"/>
              <a:ext cx="2149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>
                  <a:solidFill>
                    <a:schemeClr val="bg1"/>
                  </a:solidFill>
                </a:rPr>
                <a:t>discussed</a:t>
              </a:r>
              <a:r>
                <a:rPr lang="cs-CZ" dirty="0">
                  <a:solidFill>
                    <a:schemeClr val="bg1"/>
                  </a:solidFill>
                </a:rPr>
                <a:t> in </a:t>
              </a:r>
              <a:r>
                <a:rPr lang="cs-CZ" dirty="0" err="1">
                  <a:solidFill>
                    <a:schemeClr val="bg1"/>
                  </a:solidFill>
                </a:rPr>
                <a:t>this</a:t>
              </a:r>
              <a:r>
                <a:rPr lang="cs-CZ" dirty="0">
                  <a:solidFill>
                    <a:schemeClr val="bg1"/>
                  </a:solidFill>
                </a:rPr>
                <a:t> talk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3282462" y="3310414"/>
              <a:ext cx="281104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PRL </a:t>
              </a:r>
              <a:r>
                <a:rPr lang="en-GB" b="1" dirty="0"/>
                <a:t>107</a:t>
              </a:r>
              <a:r>
                <a:rPr lang="en-GB" dirty="0"/>
                <a:t> 014302 (2011)</a:t>
              </a:r>
              <a:r>
                <a:rPr lang="cs-CZ" dirty="0"/>
                <a:t>, </a:t>
              </a:r>
              <a:endParaRPr lang="en-US" dirty="0"/>
            </a:p>
            <a:p>
              <a:r>
                <a:rPr lang="en-US" dirty="0"/>
                <a:t>PRL 109 154301 (2012),</a:t>
              </a:r>
            </a:p>
            <a:p>
              <a:r>
                <a:rPr lang="en-US" dirty="0"/>
                <a:t>PRL </a:t>
              </a:r>
              <a:r>
                <a:rPr lang="en-US" b="1" dirty="0"/>
                <a:t>110</a:t>
              </a:r>
              <a:r>
                <a:rPr lang="en-US" dirty="0"/>
                <a:t> 199402 (2013),</a:t>
              </a:r>
            </a:p>
            <a:p>
              <a:r>
                <a:rPr lang="en-US" dirty="0"/>
                <a:t>RSI </a:t>
              </a:r>
              <a:r>
                <a:rPr lang="en-US" b="1" dirty="0"/>
                <a:t>81</a:t>
              </a:r>
              <a:r>
                <a:rPr lang="en-US" dirty="0"/>
                <a:t> 085103 (2010), </a:t>
              </a:r>
            </a:p>
            <a:p>
              <a:r>
                <a:rPr lang="en-US" dirty="0"/>
                <a:t>PNAS </a:t>
              </a:r>
              <a:r>
                <a:rPr lang="cs-CZ" b="1" dirty="0"/>
                <a:t>110</a:t>
              </a:r>
              <a:r>
                <a:rPr lang="en-US" dirty="0"/>
                <a:t> </a:t>
              </a:r>
              <a:r>
                <a:rPr lang="cs-CZ" dirty="0"/>
                <a:t>8036</a:t>
              </a:r>
              <a:r>
                <a:rPr lang="en-US" dirty="0"/>
                <a:t> (2013),</a:t>
              </a:r>
            </a:p>
            <a:p>
              <a:r>
                <a:rPr lang="en-US" dirty="0"/>
                <a:t>JFM </a:t>
              </a:r>
              <a:r>
                <a:rPr lang="en-US" b="1" dirty="0"/>
                <a:t>785</a:t>
              </a:r>
              <a:r>
                <a:rPr lang="en-US" dirty="0"/>
                <a:t> 270 (2015), </a:t>
              </a:r>
            </a:p>
            <a:p>
              <a:r>
                <a:rPr lang="en-US" dirty="0"/>
                <a:t>JFM </a:t>
              </a:r>
              <a:r>
                <a:rPr lang="en-US" b="1" dirty="0"/>
                <a:t>832</a:t>
              </a:r>
              <a:r>
                <a:rPr lang="en-US" dirty="0"/>
                <a:t> 721 (2017),</a:t>
              </a:r>
            </a:p>
            <a:p>
              <a:r>
                <a:rPr lang="cs-CZ" dirty="0"/>
                <a:t>PR</a:t>
              </a:r>
              <a:r>
                <a:rPr lang="en-US" dirty="0"/>
                <a:t>E</a:t>
              </a:r>
              <a:r>
                <a:rPr lang="en-GB" dirty="0"/>
                <a:t> </a:t>
              </a:r>
              <a:r>
                <a:rPr lang="en-GB" b="1" dirty="0"/>
                <a:t>99 (R)</a:t>
              </a:r>
              <a:r>
                <a:rPr lang="en-GB" dirty="0"/>
                <a:t> 011101 (2019), </a:t>
              </a:r>
            </a:p>
            <a:p>
              <a:r>
                <a:rPr lang="en-GB" dirty="0"/>
                <a:t>…</a:t>
              </a:r>
            </a:p>
          </p:txBody>
        </p:sp>
      </p:grpSp>
      <p:sp>
        <p:nvSpPr>
          <p:cNvPr id="38" name="Obdélník 37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6" name="Picture 2" descr="https://lh3.googleusercontent.com/fxgH52ZEhtL3v_-NS7yBQd4g2RILyeRje6y4hVdqE2RX_Xg_aHJLSFFFzqdF9QP7NMzRHy4LZrhBGlnEmVJT8Euip_qjp3TEEdeTdp2Er6A-LRt9JyryNH0hWdwIl5kx8B6tk1X5r_ajPY9lTPm4u4a3nSs0E3kJpnhQ9WbGd3ubH6MxU_m18X0D_pwvGNlgVl1vgfZgmoeXGTIqG-C6IjOp2eETfPovYeryngb2orZnTDX4WOcR5n5HYkTR1JDEYnDI7tNOjeQ5ZpPfF8YSgxeFbm3aX_Tkh5ETHgmuI9OWCGcDlyjWJdKzjMY2CsSxJwelJWy63qR6DqhP4QXJywXhkpydrHPyqDY4dCCf5HwRqweHao7kXE8PUJ_cwjb52M7wOn_e4PYwvFoTuReLJQ8uf4ux1dV8nu41d3qgIe6aTvylCj2tNJL6ClN8bS5l258FZ0D_It5QTib9BUFYPhk5IJhHULVKuCsK-cnYLO8Z_KqWV9kMZCLcyQhv7OaF2vgENUAxrDJaOJhyRnPyJ8b6zlt6Vu9vlQrkwJ6wK8NczWPQNUAJzG3Ap2ua1G2Eo672uuR-dcNzB8TExCwQpYhiF-HDzxrNdS95GNJyjawwyGr7uVNLcJ19a3UVq-N3FGJlwOHfeX5kJQGCeVfxi2htekI5gWqdP9X7DRypLmE9vnUeCsIezecB5p5Iy0o=w930-h697-no?authus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6" y="2064479"/>
            <a:ext cx="5354633" cy="4017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Skupina 56"/>
          <p:cNvGrpSpPr/>
          <p:nvPr/>
        </p:nvGrpSpPr>
        <p:grpSpPr>
          <a:xfrm>
            <a:off x="297197" y="1327043"/>
            <a:ext cx="7549543" cy="4952863"/>
            <a:chOff x="2060622" y="1032510"/>
            <a:chExt cx="7549543" cy="4952863"/>
          </a:xfrm>
        </p:grpSpPr>
        <p:grpSp>
          <p:nvGrpSpPr>
            <p:cNvPr id="58" name="Skupina 57"/>
            <p:cNvGrpSpPr/>
            <p:nvPr/>
          </p:nvGrpSpPr>
          <p:grpSpPr>
            <a:xfrm>
              <a:off x="2183755" y="1032510"/>
              <a:ext cx="5810415" cy="4800463"/>
              <a:chOff x="2143368" y="1225319"/>
              <a:chExt cx="5810415" cy="4800463"/>
            </a:xfrm>
          </p:grpSpPr>
          <p:grpSp>
            <p:nvGrpSpPr>
              <p:cNvPr id="67" name="Skupina 66"/>
              <p:cNvGrpSpPr/>
              <p:nvPr/>
            </p:nvGrpSpPr>
            <p:grpSpPr>
              <a:xfrm>
                <a:off x="2143368" y="1225319"/>
                <a:ext cx="4422236" cy="4800463"/>
                <a:chOff x="927346" y="1793796"/>
                <a:chExt cx="4422236" cy="4800463"/>
              </a:xfrm>
            </p:grpSpPr>
            <p:pic>
              <p:nvPicPr>
                <p:cNvPr id="71" name="Picture 7" descr="Sestava_Cela_Rez_Celek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7346" y="2196993"/>
                  <a:ext cx="3849183" cy="43972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" name="TextovéPole 71"/>
                <p:cNvSpPr txBox="1"/>
                <p:nvPr/>
              </p:nvSpPr>
              <p:spPr>
                <a:xfrm>
                  <a:off x="1090374" y="1793796"/>
                  <a:ext cx="4259208" cy="7386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u="sng" dirty="0"/>
                    <a:t>Rayleigh B</a:t>
                  </a:r>
                  <a:r>
                    <a:rPr lang="sk-SK" sz="2100" u="sng" dirty="0"/>
                    <a:t>é</a:t>
                  </a:r>
                  <a:r>
                    <a:rPr lang="en-US" sz="2100" u="sng" dirty="0"/>
                    <a:t>nard convection (RBC) cell</a:t>
                  </a:r>
                </a:p>
                <a:p>
                  <a:r>
                    <a:rPr lang="en-US" sz="2100" dirty="0"/>
                    <a:t>Size L = H = 30 cm</a:t>
                  </a:r>
                  <a:endParaRPr lang="cs-CZ" sz="2100" dirty="0"/>
                </a:p>
              </p:txBody>
            </p:sp>
          </p:grpSp>
          <p:sp>
            <p:nvSpPr>
              <p:cNvPr id="70" name="TextovéPole 69"/>
              <p:cNvSpPr txBox="1"/>
              <p:nvPr/>
            </p:nvSpPr>
            <p:spPr>
              <a:xfrm>
                <a:off x="5276570" y="3937749"/>
                <a:ext cx="26772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RBC cell </a:t>
                </a:r>
              </a:p>
              <a:p>
                <a:pPr algn="ctr"/>
                <a:r>
                  <a:rPr lang="en-US" dirty="0"/>
                  <a:t>inside the cryostat</a:t>
                </a:r>
                <a:endParaRPr lang="cs-CZ" dirty="0"/>
              </a:p>
            </p:txBody>
          </p:sp>
        </p:grpSp>
        <p:sp>
          <p:nvSpPr>
            <p:cNvPr id="59" name="Obdélník 58"/>
            <p:cNvSpPr/>
            <p:nvPr/>
          </p:nvSpPr>
          <p:spPr>
            <a:xfrm>
              <a:off x="2060622" y="1086801"/>
              <a:ext cx="6031572" cy="48374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Skupina 59"/>
            <p:cNvGrpSpPr/>
            <p:nvPr/>
          </p:nvGrpSpPr>
          <p:grpSpPr>
            <a:xfrm>
              <a:off x="2336155" y="1184910"/>
              <a:ext cx="7274010" cy="4800463"/>
              <a:chOff x="2143368" y="1225319"/>
              <a:chExt cx="7274010" cy="4800463"/>
            </a:xfrm>
          </p:grpSpPr>
          <p:grpSp>
            <p:nvGrpSpPr>
              <p:cNvPr id="61" name="Skupina 60"/>
              <p:cNvGrpSpPr/>
              <p:nvPr/>
            </p:nvGrpSpPr>
            <p:grpSpPr>
              <a:xfrm>
                <a:off x="2143368" y="1225319"/>
                <a:ext cx="4422236" cy="4800463"/>
                <a:chOff x="927346" y="1793796"/>
                <a:chExt cx="4422236" cy="4800463"/>
              </a:xfrm>
            </p:grpSpPr>
            <p:pic>
              <p:nvPicPr>
                <p:cNvPr id="65" name="Picture 7" descr="Sestava_Cela_Rez_Celek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27346" y="2196993"/>
                  <a:ext cx="3849183" cy="43972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6" name="TextovéPole 65"/>
                <p:cNvSpPr txBox="1"/>
                <p:nvPr/>
              </p:nvSpPr>
              <p:spPr>
                <a:xfrm>
                  <a:off x="1090374" y="1793796"/>
                  <a:ext cx="4259208" cy="73866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100" u="sng" dirty="0"/>
                    <a:t>Rayleigh B</a:t>
                  </a:r>
                  <a:r>
                    <a:rPr lang="sk-SK" sz="2100" u="sng" dirty="0"/>
                    <a:t>é</a:t>
                  </a:r>
                  <a:r>
                    <a:rPr lang="en-US" sz="2100" u="sng" dirty="0"/>
                    <a:t>nard convection (RBC) cell</a:t>
                  </a:r>
                </a:p>
                <a:p>
                  <a:r>
                    <a:rPr lang="en-US" sz="2100" dirty="0"/>
                    <a:t>Size L = H = 30 cm</a:t>
                  </a:r>
                  <a:endParaRPr lang="cs-CZ" sz="2100" dirty="0"/>
                </a:p>
              </p:txBody>
            </p:sp>
          </p:grpSp>
          <p:grpSp>
            <p:nvGrpSpPr>
              <p:cNvPr id="62" name="Skupina 61"/>
              <p:cNvGrpSpPr/>
              <p:nvPr/>
            </p:nvGrpSpPr>
            <p:grpSpPr>
              <a:xfrm>
                <a:off x="5276570" y="3937749"/>
                <a:ext cx="4140808" cy="646331"/>
                <a:chOff x="3890829" y="4352529"/>
                <a:chExt cx="4140808" cy="646331"/>
              </a:xfrm>
            </p:grpSpPr>
            <p:cxnSp>
              <p:nvCxnSpPr>
                <p:cNvPr id="63" name="Přímá spojnice se šipkou 62"/>
                <p:cNvCxnSpPr/>
                <p:nvPr/>
              </p:nvCxnSpPr>
              <p:spPr>
                <a:xfrm flipV="1">
                  <a:off x="3996965" y="4675695"/>
                  <a:ext cx="4034672" cy="28280"/>
                </a:xfrm>
                <a:prstGeom prst="straightConnector1">
                  <a:avLst/>
                </a:prstGeom>
                <a:ln w="25400">
                  <a:solidFill>
                    <a:srgbClr val="1DCBDD">
                      <a:alpha val="94902"/>
                    </a:srgb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TextovéPole 63"/>
                <p:cNvSpPr txBox="1"/>
                <p:nvPr/>
              </p:nvSpPr>
              <p:spPr>
                <a:xfrm>
                  <a:off x="3890829" y="4352529"/>
                  <a:ext cx="267721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RBC cell </a:t>
                  </a:r>
                </a:p>
                <a:p>
                  <a:pPr algn="ctr"/>
                  <a:r>
                    <a:rPr lang="en-US" dirty="0"/>
                    <a:t>inside the cryostat</a:t>
                  </a:r>
                  <a:endParaRPr lang="cs-CZ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6249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805138" y="87900"/>
            <a:ext cx="9028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Rayleigh-Bénard convection – </a:t>
            </a: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</a:rPr>
              <a:t> </a:t>
            </a:r>
            <a:endParaRPr lang="en-GB" altLang="en-US" sz="2800" dirty="0">
              <a:solidFill>
                <a:schemeClr val="bg1"/>
              </a:solidFill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en-US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62107" y="156028"/>
            <a:ext cx="9758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  <a:ea typeface="+mj-ea"/>
                <a:cs typeface="+mj-cs"/>
              </a:rPr>
              <a:t>Rayleigh-B</a:t>
            </a:r>
            <a:r>
              <a:rPr lang="sk-SK" sz="4400" dirty="0">
                <a:latin typeface="+mj-lt"/>
                <a:ea typeface="+mj-ea"/>
                <a:cs typeface="+mj-cs"/>
              </a:rPr>
              <a:t>é</a:t>
            </a:r>
            <a:r>
              <a:rPr lang="en-US" sz="4400" dirty="0">
                <a:latin typeface="+mj-lt"/>
                <a:ea typeface="+mj-ea"/>
                <a:cs typeface="+mj-cs"/>
              </a:rPr>
              <a:t>nard model of convection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  <p:grpSp>
        <p:nvGrpSpPr>
          <p:cNvPr id="16" name="Skupina 15"/>
          <p:cNvGrpSpPr/>
          <p:nvPr/>
        </p:nvGrpSpPr>
        <p:grpSpPr>
          <a:xfrm>
            <a:off x="5751807" y="3227657"/>
            <a:ext cx="6134281" cy="3211057"/>
            <a:chOff x="564741" y="4098411"/>
            <a:chExt cx="6134281" cy="2763458"/>
          </a:xfrm>
        </p:grpSpPr>
        <p:graphicFrame>
          <p:nvGraphicFramePr>
            <p:cNvPr id="615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707368"/>
                </p:ext>
              </p:extLst>
            </p:nvPr>
          </p:nvGraphicFramePr>
          <p:xfrm>
            <a:off x="4108185" y="4505717"/>
            <a:ext cx="827074" cy="6941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Rovnice" r:id="rId5" imgW="469696" imgH="393529" progId="Equation.3">
                    <p:embed/>
                  </p:oleObj>
                </mc:Choice>
                <mc:Fallback>
                  <p:oleObj name="Rovnice" r:id="rId5" imgW="469696" imgH="393529" progId="Equation.3">
                    <p:embed/>
                    <p:pic>
                      <p:nvPicPr>
                        <p:cNvPr id="615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08185" y="4505717"/>
                          <a:ext cx="827074" cy="694104"/>
                        </a:xfrm>
                        <a:prstGeom prst="rect">
                          <a:avLst/>
                        </a:prstGeom>
                        <a:noFill/>
                        <a:ln w="22225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5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8097578"/>
                </p:ext>
              </p:extLst>
            </p:nvPr>
          </p:nvGraphicFramePr>
          <p:xfrm>
            <a:off x="776228" y="4533223"/>
            <a:ext cx="2359167" cy="7027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Rovnice" r:id="rId7" imgW="1460160" imgH="431640" progId="Equation.3">
                    <p:embed/>
                  </p:oleObj>
                </mc:Choice>
                <mc:Fallback>
                  <p:oleObj name="Rovnice" r:id="rId7" imgW="1460160" imgH="431640" progId="Equation.3">
                    <p:embed/>
                    <p:pic>
                      <p:nvPicPr>
                        <p:cNvPr id="6155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6228" y="4533223"/>
                          <a:ext cx="2359167" cy="702731"/>
                        </a:xfrm>
                        <a:prstGeom prst="rect">
                          <a:avLst/>
                        </a:prstGeom>
                        <a:noFill/>
                        <a:ln w="22225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" name="Text Box 6"/>
            <p:cNvSpPr txBox="1">
              <a:spLocks noChangeArrowheads="1"/>
            </p:cNvSpPr>
            <p:nvPr/>
          </p:nvSpPr>
          <p:spPr bwMode="auto">
            <a:xfrm>
              <a:off x="564741" y="4098411"/>
              <a:ext cx="58084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2000" i="0" dirty="0">
                  <a:solidFill>
                    <a:srgbClr val="0000CC"/>
                  </a:solidFill>
                  <a:latin typeface="Calibri" panose="020F0502020204030204" pitchFamily="34" charset="0"/>
                </a:rPr>
                <a:t>Control parameters for RBC (adjustable)</a:t>
              </a:r>
              <a:r>
                <a:rPr lang="en-GB" altLang="en-US" sz="1800" i="0" dirty="0">
                  <a:solidFill>
                    <a:srgbClr val="0000CC"/>
                  </a:solidFill>
                  <a:latin typeface="Symbol" panose="05050102010706020507" pitchFamily="18" charset="2"/>
                </a:rPr>
                <a:t>:</a:t>
              </a:r>
              <a:endParaRPr lang="en-GB" altLang="en-US" sz="1800" i="0" dirty="0">
                <a:solidFill>
                  <a:srgbClr val="0000CC"/>
                </a:solidFill>
              </a:endParaRPr>
            </a:p>
          </p:txBody>
        </p:sp>
        <p:sp>
          <p:nvSpPr>
            <p:cNvPr id="40" name="Text Box 6"/>
            <p:cNvSpPr txBox="1">
              <a:spLocks noChangeArrowheads="1"/>
            </p:cNvSpPr>
            <p:nvPr/>
          </p:nvSpPr>
          <p:spPr bwMode="auto">
            <a:xfrm>
              <a:off x="564741" y="5583781"/>
              <a:ext cx="5808438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2000" i="0" dirty="0">
                  <a:solidFill>
                    <a:srgbClr val="C00000"/>
                  </a:solidFill>
                  <a:latin typeface="Calibri" panose="020F0502020204030204" pitchFamily="34" charset="0"/>
                </a:rPr>
                <a:t>Order parameters for RBC (response of the system)</a:t>
              </a:r>
              <a:r>
                <a:rPr lang="en-GB" altLang="en-US" sz="1800" i="0" dirty="0">
                  <a:solidFill>
                    <a:srgbClr val="C00000"/>
                  </a:solidFill>
                  <a:latin typeface="Symbol" panose="05050102010706020507" pitchFamily="18" charset="2"/>
                </a:rPr>
                <a:t>:</a:t>
              </a:r>
              <a:endParaRPr lang="en-GB" altLang="en-US" sz="1800" i="0" dirty="0">
                <a:solidFill>
                  <a:srgbClr val="C00000"/>
                </a:solidFill>
              </a:endParaRPr>
            </a:p>
          </p:txBody>
        </p:sp>
        <p:pic>
          <p:nvPicPr>
            <p:cNvPr id="44" name="Obrázek 4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6229" y="6035178"/>
              <a:ext cx="1769644" cy="58521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71960" y="6032088"/>
              <a:ext cx="1185159" cy="589705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43" name="TextovéPole 42"/>
            <p:cNvSpPr txBox="1"/>
            <p:nvPr/>
          </p:nvSpPr>
          <p:spPr>
            <a:xfrm>
              <a:off x="4336132" y="5934808"/>
              <a:ext cx="2362890" cy="927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u="sng" dirty="0">
                  <a:solidFill>
                    <a:srgbClr val="0000FF"/>
                  </a:solidFill>
                </a:rPr>
                <a:t>Ra, </a:t>
              </a:r>
              <a:r>
                <a:rPr lang="en-US" sz="1600" i="1" u="sng" dirty="0" err="1">
                  <a:solidFill>
                    <a:srgbClr val="0000FF"/>
                  </a:solidFill>
                </a:rPr>
                <a:t>Pr</a:t>
              </a:r>
              <a:r>
                <a:rPr lang="en-US" sz="1600" i="1" u="sng" dirty="0">
                  <a:solidFill>
                    <a:srgbClr val="0000FF"/>
                  </a:solidFill>
                </a:rPr>
                <a:t>, Nu, Re: </a:t>
              </a:r>
              <a:r>
                <a:rPr lang="en-US" sz="1600" dirty="0">
                  <a:solidFill>
                    <a:srgbClr val="0000FF"/>
                  </a:solidFill>
                </a:rPr>
                <a:t>Dimensionless numbers related to intensity of turbulence</a:t>
              </a:r>
              <a:endParaRPr lang="cs-CZ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8" name="TextovéPole 17"/>
          <p:cNvSpPr txBox="1"/>
          <p:nvPr/>
        </p:nvSpPr>
        <p:spPr>
          <a:xfrm>
            <a:off x="5868119" y="4525560"/>
            <a:ext cx="175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Rayleigh number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8920985" y="4494835"/>
            <a:ext cx="175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Prandtl</a:t>
            </a:r>
            <a:r>
              <a:rPr lang="en-US" dirty="0"/>
              <a:t> number</a:t>
            </a:r>
            <a:endParaRPr lang="cs-CZ" dirty="0"/>
          </a:p>
        </p:txBody>
      </p:sp>
      <p:pic>
        <p:nvPicPr>
          <p:cNvPr id="60" name="RBC-1-1e9">
            <a:hlinkClick r:id="" action="ppaction://media"/>
            <a:extLst>
              <a:ext uri="{FF2B5EF4-FFF2-40B4-BE49-F238E27FC236}">
                <a16:creationId xmlns:a16="http://schemas.microsoft.com/office/drawing/2014/main" id="{2E031FF7-798D-4871-AE07-DF92724F5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6202" y="2175997"/>
            <a:ext cx="3293097" cy="2784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ástupný symbol pro datum 3">
                <a:extLst>
                  <a:ext uri="{FF2B5EF4-FFF2-40B4-BE49-F238E27FC236}">
                    <a16:creationId xmlns:a16="http://schemas.microsoft.com/office/drawing/2014/main" id="{693781CD-365C-4431-A498-0A80585FC93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04756" y="1873431"/>
                <a:ext cx="2676182" cy="4222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𝑅𝑎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cs-CZ" sz="20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cs-CZ" sz="2000" i="1" dirty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𝑃𝑟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cs-CZ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61" name="Zástupný symbol pro datum 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93781CD-365C-4431-A498-0A80585FC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756" y="1873431"/>
                <a:ext cx="2676182" cy="422289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ovéPole 61">
            <a:extLst>
              <a:ext uri="{FF2B5EF4-FFF2-40B4-BE49-F238E27FC236}">
                <a16:creationId xmlns:a16="http://schemas.microsoft.com/office/drawing/2014/main" id="{69B71309-3E97-435D-B006-49F1278F7180}"/>
              </a:ext>
            </a:extLst>
          </p:cNvPr>
          <p:cNvSpPr txBox="1"/>
          <p:nvPr/>
        </p:nvSpPr>
        <p:spPr>
          <a:xfrm>
            <a:off x="1888257" y="4895082"/>
            <a:ext cx="1765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simulation from</a:t>
            </a:r>
          </a:p>
          <a:p>
            <a:pPr algn="ctr"/>
            <a:r>
              <a:rPr lang="en-US" dirty="0" err="1"/>
              <a:t>Shishkina</a:t>
            </a:r>
            <a:r>
              <a:rPr lang="en-US" dirty="0"/>
              <a:t> et al. PRL </a:t>
            </a:r>
            <a:r>
              <a:rPr lang="en-US" b="1" dirty="0"/>
              <a:t>114 </a:t>
            </a:r>
            <a:r>
              <a:rPr lang="en-US" dirty="0"/>
              <a:t>(2015) </a:t>
            </a:r>
            <a:endParaRPr lang="cs-CZ" dirty="0"/>
          </a:p>
        </p:txBody>
      </p:sp>
      <p:sp>
        <p:nvSpPr>
          <p:cNvPr id="84" name="TextovéPole 83"/>
          <p:cNvSpPr txBox="1"/>
          <p:nvPr/>
        </p:nvSpPr>
        <p:spPr>
          <a:xfrm>
            <a:off x="5908842" y="6145412"/>
            <a:ext cx="175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Nusselt</a:t>
            </a:r>
            <a:r>
              <a:rPr lang="en-US" dirty="0"/>
              <a:t> number</a:t>
            </a:r>
            <a:endParaRPr lang="cs-CZ" dirty="0"/>
          </a:p>
        </p:txBody>
      </p:sp>
      <p:sp>
        <p:nvSpPr>
          <p:cNvPr id="85" name="TextovéPole 84"/>
          <p:cNvSpPr txBox="1"/>
          <p:nvPr/>
        </p:nvSpPr>
        <p:spPr>
          <a:xfrm>
            <a:off x="8032203" y="6131430"/>
            <a:ext cx="1864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Reynolds number</a:t>
            </a:r>
            <a:endParaRPr lang="cs-CZ" dirty="0"/>
          </a:p>
        </p:txBody>
      </p:sp>
      <p:grpSp>
        <p:nvGrpSpPr>
          <p:cNvPr id="31" name="Skupina 30"/>
          <p:cNvGrpSpPr/>
          <p:nvPr/>
        </p:nvGrpSpPr>
        <p:grpSpPr>
          <a:xfrm>
            <a:off x="781728" y="1263760"/>
            <a:ext cx="11244861" cy="3604860"/>
            <a:chOff x="6412126" y="1145706"/>
            <a:chExt cx="6050955" cy="3604860"/>
          </a:xfrm>
        </p:grpSpPr>
        <p:sp>
          <p:nvSpPr>
            <p:cNvPr id="63" name="Obdélník 1"/>
            <p:cNvSpPr>
              <a:spLocks noChangeArrowheads="1"/>
            </p:cNvSpPr>
            <p:nvPr/>
          </p:nvSpPr>
          <p:spPr bwMode="auto">
            <a:xfrm rot="16200000">
              <a:off x="7179255" y="3136522"/>
              <a:ext cx="2551113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2400" i="0" dirty="0">
                  <a:latin typeface="Calibri" panose="020F0502020204030204" pitchFamily="34" charset="0"/>
                </a:rPr>
                <a:t>Adiabatic sidewalls</a:t>
              </a:r>
              <a:endParaRPr lang="en-GB" altLang="cs-CZ" sz="2400" dirty="0">
                <a:latin typeface="Calibri" panose="020F0502020204030204" pitchFamily="34" charset="0"/>
              </a:endParaRPr>
            </a:p>
          </p:txBody>
        </p:sp>
        <p:grpSp>
          <p:nvGrpSpPr>
            <p:cNvPr id="30" name="Skupina 29"/>
            <p:cNvGrpSpPr/>
            <p:nvPr/>
          </p:nvGrpSpPr>
          <p:grpSpPr>
            <a:xfrm>
              <a:off x="6412126" y="1145706"/>
              <a:ext cx="6050955" cy="3604860"/>
              <a:chOff x="7343521" y="1145706"/>
              <a:chExt cx="11154899" cy="3604860"/>
            </a:xfrm>
          </p:grpSpPr>
          <p:grpSp>
            <p:nvGrpSpPr>
              <p:cNvPr id="21" name="Skupina 20"/>
              <p:cNvGrpSpPr/>
              <p:nvPr/>
            </p:nvGrpSpPr>
            <p:grpSpPr>
              <a:xfrm>
                <a:off x="7656188" y="1145706"/>
                <a:ext cx="10842232" cy="3604860"/>
                <a:chOff x="7759885" y="910032"/>
                <a:chExt cx="10842232" cy="3604860"/>
              </a:xfrm>
            </p:grpSpPr>
            <p:sp>
              <p:nvSpPr>
                <p:cNvPr id="51" name="TextovéPole 3"/>
                <p:cNvSpPr txBox="1">
                  <a:spLocks noChangeArrowheads="1"/>
                </p:cNvSpPr>
                <p:nvPr/>
              </p:nvSpPr>
              <p:spPr bwMode="auto">
                <a:xfrm>
                  <a:off x="7759885" y="910032"/>
                  <a:ext cx="3064891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400" i="1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GB" altLang="en-US" sz="2400" i="0" u="sng" dirty="0">
                      <a:latin typeface="Calibri" panose="020F0502020204030204" pitchFamily="34" charset="0"/>
                    </a:rPr>
                    <a:t>Finite Cell: Diameter </a:t>
                  </a:r>
                  <a:r>
                    <a:rPr lang="en-GB" altLang="en-US" sz="2400" u="sng" dirty="0">
                      <a:latin typeface="Calibri" panose="020F0502020204030204" pitchFamily="34" charset="0"/>
                    </a:rPr>
                    <a:t>D</a:t>
                  </a:r>
                </a:p>
              </p:txBody>
            </p:sp>
            <p:grpSp>
              <p:nvGrpSpPr>
                <p:cNvPr id="19" name="Skupina 18"/>
                <p:cNvGrpSpPr/>
                <p:nvPr/>
              </p:nvGrpSpPr>
              <p:grpSpPr>
                <a:xfrm>
                  <a:off x="17274416" y="3328033"/>
                  <a:ext cx="1327701" cy="1186859"/>
                  <a:chOff x="21883782" y="1640971"/>
                  <a:chExt cx="1327701" cy="1186859"/>
                </a:xfrm>
              </p:grpSpPr>
              <p:sp>
                <p:nvSpPr>
                  <p:cNvPr id="56" name="TextovéPole 55"/>
                  <p:cNvSpPr txBox="1"/>
                  <p:nvPr/>
                </p:nvSpPr>
                <p:spPr>
                  <a:xfrm>
                    <a:off x="21883782" y="2458498"/>
                    <a:ext cx="1327701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Aspect ratio</a:t>
                    </a:r>
                  </a:p>
                </p:txBody>
              </p:sp>
              <p:graphicFrame>
                <p:nvGraphicFramePr>
                  <p:cNvPr id="57" name="Object 1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674488348"/>
                      </p:ext>
                    </p:extLst>
                  </p:nvPr>
                </p:nvGraphicFramePr>
                <p:xfrm>
                  <a:off x="22257707" y="1640971"/>
                  <a:ext cx="764977" cy="78825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Rovnice" r:id="rId14" imgW="444307" imgH="393529" progId="Equation.3">
                          <p:embed/>
                        </p:oleObj>
                      </mc:Choice>
                      <mc:Fallback>
                        <p:oleObj name="Rovnice" r:id="rId14" imgW="444307" imgH="393529" progId="Equation.3">
                          <p:embed/>
                          <p:pic>
                            <p:nvPicPr>
                              <p:cNvPr id="57" name="Object 11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5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257707" y="1640971"/>
                                <a:ext cx="764977" cy="788253"/>
                              </a:xfrm>
                              <a:prstGeom prst="rect">
                                <a:avLst/>
                              </a:prstGeom>
                              <a:noFill/>
                              <a:ln w="22225">
                                <a:solidFill>
                                  <a:schemeClr val="tx1"/>
                                </a:solidFill>
                              </a:ln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sp>
            <p:nvSpPr>
              <p:cNvPr id="93" name="TextovéPole 25"/>
              <p:cNvSpPr txBox="1">
                <a:spLocks noChangeArrowheads="1"/>
              </p:cNvSpPr>
              <p:nvPr/>
            </p:nvSpPr>
            <p:spPr bwMode="auto">
              <a:xfrm rot="16200000">
                <a:off x="6961116" y="3061259"/>
                <a:ext cx="12264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GB" altLang="en-US" sz="2400" i="0" u="sng" dirty="0">
                    <a:latin typeface="Calibri" panose="020F0502020204030204" pitchFamily="34" charset="0"/>
                  </a:rPr>
                  <a:t>Height </a:t>
                </a:r>
                <a:r>
                  <a:rPr lang="en-GB" altLang="en-US" sz="2400" u="sng" dirty="0">
                    <a:latin typeface="Calibri" panose="020F0502020204030204" pitchFamily="34" charset="0"/>
                  </a:rPr>
                  <a:t>L</a:t>
                </a:r>
              </a:p>
            </p:txBody>
          </p:sp>
        </p:grpSp>
      </p:grpSp>
      <p:grpSp>
        <p:nvGrpSpPr>
          <p:cNvPr id="137" name="Skupina 136"/>
          <p:cNvGrpSpPr/>
          <p:nvPr/>
        </p:nvGrpSpPr>
        <p:grpSpPr>
          <a:xfrm>
            <a:off x="410871" y="1771837"/>
            <a:ext cx="4983653" cy="3989052"/>
            <a:chOff x="499077" y="1029080"/>
            <a:chExt cx="4983653" cy="3989052"/>
          </a:xfrm>
        </p:grpSpPr>
        <p:grpSp>
          <p:nvGrpSpPr>
            <p:cNvPr id="138" name="Skupina 137"/>
            <p:cNvGrpSpPr/>
            <p:nvPr/>
          </p:nvGrpSpPr>
          <p:grpSpPr>
            <a:xfrm>
              <a:off x="869934" y="1029080"/>
              <a:ext cx="3863694" cy="3989052"/>
              <a:chOff x="11738662" y="1993221"/>
              <a:chExt cx="3863694" cy="3989052"/>
            </a:xfrm>
          </p:grpSpPr>
          <p:grpSp>
            <p:nvGrpSpPr>
              <p:cNvPr id="147" name="Skupina 146"/>
              <p:cNvGrpSpPr/>
              <p:nvPr/>
            </p:nvGrpSpPr>
            <p:grpSpPr>
              <a:xfrm>
                <a:off x="12042682" y="1993221"/>
                <a:ext cx="3559674" cy="3989052"/>
                <a:chOff x="12174734" y="2741164"/>
                <a:chExt cx="3559674" cy="3989052"/>
              </a:xfrm>
            </p:grpSpPr>
            <p:sp>
              <p:nvSpPr>
                <p:cNvPr id="149" name="Obdélník 148"/>
                <p:cNvSpPr/>
                <p:nvPr/>
              </p:nvSpPr>
              <p:spPr>
                <a:xfrm>
                  <a:off x="12174734" y="2741164"/>
                  <a:ext cx="3559674" cy="39890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150" name="Picture 34" descr="Image result for RAyleigh Benard Convection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324954" y="3635625"/>
                  <a:ext cx="3301512" cy="165592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48" name="TextovéPole 25"/>
              <p:cNvSpPr txBox="1">
                <a:spLocks noChangeArrowheads="1"/>
              </p:cNvSpPr>
              <p:nvPr/>
            </p:nvSpPr>
            <p:spPr bwMode="auto">
              <a:xfrm rot="16200000">
                <a:off x="11356257" y="3400696"/>
                <a:ext cx="12264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i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GB" altLang="en-US" sz="2400" i="0" u="sng" dirty="0">
                    <a:latin typeface="Calibri" panose="020F0502020204030204" pitchFamily="34" charset="0"/>
                  </a:rPr>
                  <a:t>Height </a:t>
                </a:r>
                <a:r>
                  <a:rPr lang="en-GB" altLang="en-US" sz="2400" u="sng" dirty="0">
                    <a:latin typeface="Calibri" panose="020F0502020204030204" pitchFamily="34" charset="0"/>
                  </a:rPr>
                  <a:t>L</a:t>
                </a:r>
              </a:p>
            </p:txBody>
          </p:sp>
        </p:grpSp>
        <p:grpSp>
          <p:nvGrpSpPr>
            <p:cNvPr id="139" name="Skupina 138"/>
            <p:cNvGrpSpPr/>
            <p:nvPr/>
          </p:nvGrpSpPr>
          <p:grpSpPr>
            <a:xfrm>
              <a:off x="2044850" y="1493602"/>
              <a:ext cx="1716196" cy="498152"/>
              <a:chOff x="8748074" y="1631340"/>
              <a:chExt cx="1716196" cy="498152"/>
            </a:xfrm>
          </p:grpSpPr>
          <p:sp>
            <p:nvSpPr>
              <p:cNvPr id="145" name="TextovéPole 144"/>
              <p:cNvSpPr txBox="1"/>
              <p:nvPr/>
            </p:nvSpPr>
            <p:spPr>
              <a:xfrm>
                <a:off x="8748074" y="1631340"/>
                <a:ext cx="17161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Ra</a:t>
                </a:r>
                <a:r>
                  <a:rPr lang="en-US" dirty="0"/>
                  <a:t> &gt; </a:t>
                </a:r>
                <a:r>
                  <a:rPr lang="en-US" i="1" dirty="0" err="1"/>
                  <a:t>Ra</a:t>
                </a:r>
                <a:r>
                  <a:rPr lang="en-US" i="1" baseline="-25000" dirty="0" err="1"/>
                  <a:t>c</a:t>
                </a:r>
                <a:r>
                  <a:rPr lang="en-US" dirty="0"/>
                  <a:t> = 1708</a:t>
                </a:r>
                <a:endParaRPr lang="cs-CZ" dirty="0"/>
              </a:p>
            </p:txBody>
          </p:sp>
          <p:sp>
            <p:nvSpPr>
              <p:cNvPr id="146" name="TextovéPole 145"/>
              <p:cNvSpPr txBox="1"/>
              <p:nvPr/>
            </p:nvSpPr>
            <p:spPr>
              <a:xfrm>
                <a:off x="9027454" y="1760160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~</a:t>
                </a:r>
                <a:endParaRPr lang="cs-CZ" dirty="0"/>
              </a:p>
            </p:txBody>
          </p:sp>
        </p:grpSp>
        <p:cxnSp>
          <p:nvCxnSpPr>
            <p:cNvPr id="140" name="Přímá spojnice se šipkou 139"/>
            <p:cNvCxnSpPr/>
            <p:nvPr/>
          </p:nvCxnSpPr>
          <p:spPr>
            <a:xfrm>
              <a:off x="3362532" y="3367156"/>
              <a:ext cx="1636732" cy="0"/>
            </a:xfrm>
            <a:prstGeom prst="straightConnector1">
              <a:avLst/>
            </a:prstGeom>
            <a:ln w="254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Přímá spojnice se šipkou 140"/>
            <p:cNvCxnSpPr/>
            <p:nvPr/>
          </p:nvCxnSpPr>
          <p:spPr>
            <a:xfrm flipH="1">
              <a:off x="862508" y="2137552"/>
              <a:ext cx="874302" cy="15497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ovéPole 141"/>
            <p:cNvSpPr txBox="1"/>
            <p:nvPr/>
          </p:nvSpPr>
          <p:spPr>
            <a:xfrm>
              <a:off x="499077" y="1987237"/>
              <a:ext cx="465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/>
                <a:t>∞</a:t>
              </a:r>
            </a:p>
          </p:txBody>
        </p:sp>
        <p:sp>
          <p:nvSpPr>
            <p:cNvPr id="143" name="TextovéPole 142"/>
            <p:cNvSpPr txBox="1"/>
            <p:nvPr/>
          </p:nvSpPr>
          <p:spPr>
            <a:xfrm>
              <a:off x="5017681" y="3191917"/>
              <a:ext cx="4650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/>
                <a:t>∞</a:t>
              </a:r>
            </a:p>
          </p:txBody>
        </p:sp>
        <p:sp>
          <p:nvSpPr>
            <p:cNvPr id="144" name="TextovéPole 3"/>
            <p:cNvSpPr txBox="1">
              <a:spLocks noChangeArrowheads="1"/>
            </p:cNvSpPr>
            <p:nvPr/>
          </p:nvSpPr>
          <p:spPr bwMode="auto">
            <a:xfrm>
              <a:off x="1949523" y="3706071"/>
              <a:ext cx="2231375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sz="2800" dirty="0">
                  <a:solidFill>
                    <a:srgbClr val="FF0000"/>
                  </a:solidFill>
                  <a:latin typeface="+mn-lt"/>
                </a:rPr>
                <a:t>T</a:t>
              </a:r>
              <a:r>
                <a:rPr lang="en-GB" altLang="en-US" sz="2800" baseline="-25000" dirty="0">
                  <a:solidFill>
                    <a:srgbClr val="FF0000"/>
                  </a:solidFill>
                  <a:latin typeface="+mn-lt"/>
                </a:rPr>
                <a:t>b</a:t>
              </a:r>
              <a:r>
                <a:rPr lang="en-GB" altLang="en-US" sz="2800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GB" altLang="en-US" sz="2800" dirty="0">
                  <a:latin typeface="+mn-lt"/>
                </a:rPr>
                <a:t>=</a:t>
              </a:r>
              <a:r>
                <a:rPr lang="en-GB" altLang="en-US" sz="2800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GB" altLang="en-US" sz="2800" dirty="0">
                  <a:solidFill>
                    <a:srgbClr val="0000FF"/>
                  </a:solidFill>
                  <a:latin typeface="+mn-lt"/>
                </a:rPr>
                <a:t>T</a:t>
              </a:r>
              <a:r>
                <a:rPr lang="en-GB" altLang="en-US" sz="2800" baseline="-25000" dirty="0">
                  <a:solidFill>
                    <a:srgbClr val="0000FF"/>
                  </a:solidFill>
                  <a:latin typeface="+mn-lt"/>
                </a:rPr>
                <a:t>t</a:t>
              </a:r>
              <a:r>
                <a:rPr lang="en-GB" altLang="en-US" sz="2800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GB" altLang="en-US" sz="2800" dirty="0">
                  <a:latin typeface="+mn-lt"/>
                </a:rPr>
                <a:t>+ </a:t>
              </a:r>
              <a:r>
                <a:rPr lang="el-GR" altLang="en-US" sz="2800" i="0" dirty="0">
                  <a:latin typeface="+mn-lt"/>
                </a:rPr>
                <a:t>Δ</a:t>
              </a:r>
              <a:r>
                <a:rPr lang="en-GB" altLang="en-US" sz="2800" dirty="0">
                  <a:latin typeface="+mn-lt"/>
                </a:rPr>
                <a:t>T</a:t>
              </a:r>
              <a:r>
                <a:rPr lang="en-GB" altLang="en-US" sz="2800" dirty="0">
                  <a:solidFill>
                    <a:srgbClr val="FF0000"/>
                  </a:solidFill>
                  <a:latin typeface="+mn-lt"/>
                </a:rPr>
                <a:t> </a:t>
              </a:r>
            </a:p>
          </p:txBody>
        </p:sp>
      </p:grpSp>
      <p:grpSp>
        <p:nvGrpSpPr>
          <p:cNvPr id="151" name="Skupina 150"/>
          <p:cNvGrpSpPr/>
          <p:nvPr/>
        </p:nvGrpSpPr>
        <p:grpSpPr>
          <a:xfrm>
            <a:off x="2737593" y="3135381"/>
            <a:ext cx="901260" cy="736693"/>
            <a:chOff x="9286231" y="2939314"/>
            <a:chExt cx="901260" cy="736693"/>
          </a:xfrm>
        </p:grpSpPr>
        <p:sp>
          <p:nvSpPr>
            <p:cNvPr id="152" name="Šrafovaná šipka doprava 151"/>
            <p:cNvSpPr/>
            <p:nvPr/>
          </p:nvSpPr>
          <p:spPr>
            <a:xfrm rot="16200000">
              <a:off x="9071138" y="3154407"/>
              <a:ext cx="736693" cy="306507"/>
            </a:xfrm>
            <a:prstGeom prst="stripedRightArrow">
              <a:avLst/>
            </a:prstGeom>
            <a:solidFill>
              <a:schemeClr val="accent4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3" name="TextovéPole 152"/>
            <p:cNvSpPr txBox="1"/>
            <p:nvPr/>
          </p:nvSpPr>
          <p:spPr>
            <a:xfrm>
              <a:off x="9476732" y="3202795"/>
              <a:ext cx="710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heat</a:t>
              </a:r>
              <a:endParaRPr lang="cs-CZ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2" name="Skupina 1"/>
          <p:cNvGrpSpPr/>
          <p:nvPr/>
        </p:nvGrpSpPr>
        <p:grpSpPr>
          <a:xfrm>
            <a:off x="5805590" y="993597"/>
            <a:ext cx="6253514" cy="2209526"/>
            <a:chOff x="381698" y="4348726"/>
            <a:chExt cx="6253514" cy="2209526"/>
          </a:xfrm>
        </p:grpSpPr>
        <p:graphicFrame>
          <p:nvGraphicFramePr>
            <p:cNvPr id="58" name="Objekt 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2027119"/>
                </p:ext>
              </p:extLst>
            </p:nvPr>
          </p:nvGraphicFramePr>
          <p:xfrm>
            <a:off x="1478222" y="6160215"/>
            <a:ext cx="1746600" cy="398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939600" imgH="228600" progId="Equation.DSMT4">
                    <p:embed/>
                  </p:oleObj>
                </mc:Choice>
                <mc:Fallback>
                  <p:oleObj name="Equation" r:id="rId17" imgW="9396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1478222" y="6160215"/>
                          <a:ext cx="1746600" cy="398037"/>
                        </a:xfrm>
                        <a:prstGeom prst="rect">
                          <a:avLst/>
                        </a:prstGeom>
                        <a:ln w="22225">
                          <a:solidFill>
                            <a:schemeClr val="tx1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" name="TextovéPole 58"/>
            <p:cNvSpPr txBox="1"/>
            <p:nvPr/>
          </p:nvSpPr>
          <p:spPr>
            <a:xfrm>
              <a:off x="381698" y="4348726"/>
              <a:ext cx="6253514" cy="2108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000" dirty="0" err="1">
                  <a:solidFill>
                    <a:schemeClr val="accent6"/>
                  </a:solidFill>
                  <a:latin typeface="Calibri" panose="020F0502020204030204" pitchFamily="34" charset="0"/>
                </a:rPr>
                <a:t>Oberbeck-Boussinesq</a:t>
              </a:r>
              <a:r>
                <a:rPr lang="en-GB" altLang="en-US" sz="2000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 (OB) fluid:</a:t>
              </a:r>
              <a:endParaRPr lang="en-GB" altLang="en-US" sz="1000" dirty="0">
                <a:solidFill>
                  <a:schemeClr val="accent6"/>
                </a:solidFill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cs-CZ" altLang="en-US" dirty="0">
                  <a:latin typeface="Calibri" panose="020F0502020204030204" pitchFamily="34" charset="0"/>
                </a:rPr>
                <a:t>c</a:t>
              </a:r>
              <a:r>
                <a:rPr lang="en-GB" altLang="en-US" dirty="0" err="1">
                  <a:latin typeface="Calibri" panose="020F0502020204030204" pitchFamily="34" charset="0"/>
                </a:rPr>
                <a:t>onstant</a:t>
              </a:r>
              <a:r>
                <a:rPr lang="en-GB" altLang="en-US" dirty="0">
                  <a:latin typeface="Calibri" panose="020F0502020204030204" pitchFamily="34" charset="0"/>
                </a:rPr>
                <a:t> </a:t>
              </a:r>
              <a:r>
                <a:rPr lang="en-GB" altLang="en-US" b="1" dirty="0">
                  <a:latin typeface="Calibri" panose="020F0502020204030204" pitchFamily="34" charset="0"/>
                </a:rPr>
                <a:t>fluid properties </a:t>
              </a:r>
              <a:r>
                <a:rPr lang="en-GB" altLang="en-US" dirty="0">
                  <a:latin typeface="Calibri" panose="020F0502020204030204" pitchFamily="34" charset="0"/>
                </a:rPr>
                <a:t>within </a:t>
              </a:r>
              <a:r>
                <a:rPr lang="en-GB" altLang="en-US" dirty="0">
                  <a:latin typeface="Symbol" panose="05050102010706020507" pitchFamily="18" charset="2"/>
                </a:rPr>
                <a:t>D</a:t>
              </a:r>
              <a:r>
                <a:rPr lang="en-GB" altLang="en-US" dirty="0">
                  <a:latin typeface="Calibri" panose="020F0502020204030204" pitchFamily="34" charset="0"/>
                </a:rPr>
                <a:t>T:</a:t>
              </a: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endParaRPr lang="en-GB" altLang="en-US" sz="80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endParaRPr lang="en-GB" altLang="en-US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GB" altLang="en-US" dirty="0">
                  <a:latin typeface="Calibri" panose="020F0502020204030204" pitchFamily="34" charset="0"/>
                </a:rPr>
                <a:t>density </a:t>
              </a:r>
              <a:r>
                <a:rPr lang="en-GB" altLang="en-US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r</a:t>
              </a:r>
              <a:r>
                <a:rPr lang="en-GB" altLang="en-US" dirty="0">
                  <a:latin typeface="Calibri" panose="020F0502020204030204" pitchFamily="34" charset="0"/>
                </a:rPr>
                <a:t> is assumed to linearly depend on temperature T</a:t>
              </a:r>
            </a:p>
            <a:p>
              <a:endParaRPr lang="cs-CZ" dirty="0"/>
            </a:p>
          </p:txBody>
        </p:sp>
        <p:grpSp>
          <p:nvGrpSpPr>
            <p:cNvPr id="64" name="Skupina 63"/>
            <p:cNvGrpSpPr/>
            <p:nvPr/>
          </p:nvGrpSpPr>
          <p:grpSpPr>
            <a:xfrm>
              <a:off x="641301" y="5111360"/>
              <a:ext cx="5842867" cy="646526"/>
              <a:chOff x="497970" y="4958087"/>
              <a:chExt cx="5842867" cy="646526"/>
            </a:xfrm>
          </p:grpSpPr>
          <p:sp>
            <p:nvSpPr>
              <p:cNvPr id="65" name="TextovéPole 64"/>
              <p:cNvSpPr txBox="1"/>
              <p:nvPr/>
            </p:nvSpPr>
            <p:spPr>
              <a:xfrm>
                <a:off x="554530" y="4958087"/>
                <a:ext cx="33456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a</a:t>
                </a:r>
                <a:r>
                  <a:rPr lang="en-GB" altLang="en-US" dirty="0"/>
                  <a:t> - </a:t>
                </a:r>
                <a:r>
                  <a:rPr lang="en-GB" altLang="en-US" dirty="0">
                    <a:latin typeface="Calibri" panose="020F0502020204030204" pitchFamily="34" charset="0"/>
                  </a:rPr>
                  <a:t>thermal expansion coefficient</a:t>
                </a:r>
                <a:endParaRPr lang="cs-CZ" dirty="0"/>
              </a:p>
            </p:txBody>
          </p:sp>
          <p:sp>
            <p:nvSpPr>
              <p:cNvPr id="66" name="TextovéPole 65"/>
              <p:cNvSpPr txBox="1"/>
              <p:nvPr/>
            </p:nvSpPr>
            <p:spPr>
              <a:xfrm>
                <a:off x="573384" y="5235281"/>
                <a:ext cx="2938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altLang="en-US" i="1" dirty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λ</a:t>
                </a:r>
                <a:r>
                  <a:rPr lang="en-GB" altLang="en-US" dirty="0">
                    <a:latin typeface="Calibri" panose="020F0502020204030204" pitchFamily="34" charset="0"/>
                  </a:rPr>
                  <a:t> </a:t>
                </a:r>
                <a:r>
                  <a:rPr lang="en-GB" altLang="en-US" dirty="0"/>
                  <a:t>- </a:t>
                </a:r>
                <a:r>
                  <a:rPr lang="en-GB" altLang="en-US" dirty="0">
                    <a:latin typeface="Calibri" panose="020F0502020204030204" pitchFamily="34" charset="0"/>
                  </a:rPr>
                  <a:t>fluid thermal conductivity </a:t>
                </a:r>
              </a:p>
            </p:txBody>
          </p:sp>
          <p:sp>
            <p:nvSpPr>
              <p:cNvPr id="67" name="TextovéPole 66"/>
              <p:cNvSpPr txBox="1"/>
              <p:nvPr/>
            </p:nvSpPr>
            <p:spPr>
              <a:xfrm>
                <a:off x="4018418" y="4986554"/>
                <a:ext cx="22710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altLang="en-US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altLang="en-US" dirty="0"/>
                  <a:t> - </a:t>
                </a:r>
                <a:r>
                  <a:rPr lang="en-GB" altLang="en-US" dirty="0">
                    <a:latin typeface="Calibri" panose="020F0502020204030204" pitchFamily="34" charset="0"/>
                  </a:rPr>
                  <a:t>kinematic viscosity </a:t>
                </a:r>
                <a:endParaRPr lang="cs-CZ" dirty="0"/>
              </a:p>
            </p:txBody>
          </p:sp>
          <p:sp>
            <p:nvSpPr>
              <p:cNvPr id="68" name="TextovéPole 67"/>
              <p:cNvSpPr txBox="1"/>
              <p:nvPr/>
            </p:nvSpPr>
            <p:spPr>
              <a:xfrm>
                <a:off x="4021457" y="5229258"/>
                <a:ext cx="2199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altLang="en-US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k</a:t>
                </a:r>
                <a:r>
                  <a:rPr lang="en-GB" altLang="en-US" dirty="0"/>
                  <a:t> - </a:t>
                </a:r>
                <a:r>
                  <a:rPr lang="en-GB" altLang="en-US" dirty="0">
                    <a:latin typeface="Calibri" panose="020F0502020204030204" pitchFamily="34" charset="0"/>
                  </a:rPr>
                  <a:t>thermal diffusivity</a:t>
                </a:r>
              </a:p>
            </p:txBody>
          </p:sp>
          <p:sp>
            <p:nvSpPr>
              <p:cNvPr id="69" name="Obdélník 68"/>
              <p:cNvSpPr/>
              <p:nvPr/>
            </p:nvSpPr>
            <p:spPr>
              <a:xfrm>
                <a:off x="497970" y="5032041"/>
                <a:ext cx="5842867" cy="526639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74" name="Obdélník 7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61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417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video>
              <p:cMediaNode vol="80000"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6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805138" y="87900"/>
            <a:ext cx="9028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Rayleigh-Bénard convection – </a:t>
            </a: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</a:rPr>
              <a:t> </a:t>
            </a:r>
            <a:endParaRPr lang="en-GB" altLang="en-US" sz="2800" dirty="0">
              <a:solidFill>
                <a:schemeClr val="bg1"/>
              </a:solidFill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43" name="Text Box 2"/>
          <p:cNvSpPr txBox="1">
            <a:spLocks noChangeArrowheads="1"/>
          </p:cNvSpPr>
          <p:nvPr/>
        </p:nvSpPr>
        <p:spPr bwMode="auto">
          <a:xfrm>
            <a:off x="4079776" y="-99317"/>
            <a:ext cx="745717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				a simple</a:t>
            </a:r>
            <a:br>
              <a:rPr lang="en-GB" altLang="en-US" sz="2800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</a:b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				model system</a:t>
            </a:r>
          </a:p>
        </p:txBody>
      </p:sp>
      <p:grpSp>
        <p:nvGrpSpPr>
          <p:cNvPr id="71" name="Skupina 70"/>
          <p:cNvGrpSpPr/>
          <p:nvPr/>
        </p:nvGrpSpPr>
        <p:grpSpPr>
          <a:xfrm>
            <a:off x="132282" y="167"/>
            <a:ext cx="12059718" cy="5648402"/>
            <a:chOff x="1680048" y="628391"/>
            <a:chExt cx="12059718" cy="5648402"/>
          </a:xfrm>
        </p:grpSpPr>
        <p:sp>
          <p:nvSpPr>
            <p:cNvPr id="72" name="Text Box 3"/>
            <p:cNvSpPr txBox="1">
              <a:spLocks noChangeArrowheads="1"/>
            </p:cNvSpPr>
            <p:nvPr/>
          </p:nvSpPr>
          <p:spPr bwMode="auto">
            <a:xfrm>
              <a:off x="2071968" y="1818016"/>
              <a:ext cx="7778750" cy="3016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2000" i="0" dirty="0" err="1">
                  <a:solidFill>
                    <a:srgbClr val="0000CC"/>
                  </a:solidFill>
                  <a:latin typeface="Calibri" panose="020F0502020204030204" pitchFamily="34" charset="0"/>
                </a:rPr>
                <a:t>Oberbeck-Boussinesq</a:t>
              </a:r>
              <a:r>
                <a:rPr lang="en-GB" altLang="en-US" sz="2000" i="0" dirty="0">
                  <a:solidFill>
                    <a:srgbClr val="0000CC"/>
                  </a:solidFill>
                  <a:latin typeface="Calibri" panose="020F0502020204030204" pitchFamily="34" charset="0"/>
                </a:rPr>
                <a:t> (OB) fluid:</a:t>
              </a: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cs-CZ" altLang="en-US" sz="2000" i="0" dirty="0">
                  <a:latin typeface="Calibri" panose="020F0502020204030204" pitchFamily="34" charset="0"/>
                </a:rPr>
                <a:t>c</a:t>
              </a:r>
              <a:r>
                <a:rPr lang="en-GB" altLang="en-US" sz="2000" i="0" dirty="0" err="1">
                  <a:latin typeface="Calibri" panose="020F0502020204030204" pitchFamily="34" charset="0"/>
                </a:rPr>
                <a:t>onstant</a:t>
              </a:r>
              <a:r>
                <a:rPr lang="en-GB" altLang="en-US" sz="2000" i="0" dirty="0">
                  <a:latin typeface="Calibri" panose="020F0502020204030204" pitchFamily="34" charset="0"/>
                </a:rPr>
                <a:t> </a:t>
              </a:r>
              <a:r>
                <a:rPr lang="en-GB" altLang="en-US" sz="2000" b="1" i="0" dirty="0">
                  <a:latin typeface="Calibri" panose="020F0502020204030204" pitchFamily="34" charset="0"/>
                </a:rPr>
                <a:t>fluid properties </a:t>
              </a:r>
              <a:r>
                <a:rPr lang="en-GB" altLang="en-US" sz="2000" i="0" dirty="0">
                  <a:latin typeface="Calibri" panose="020F0502020204030204" pitchFamily="34" charset="0"/>
                </a:rPr>
                <a:t>within </a:t>
              </a:r>
              <a:r>
                <a:rPr lang="en-GB" altLang="en-US" sz="2000" i="0" dirty="0">
                  <a:latin typeface="Symbol" panose="05050102010706020507" pitchFamily="18" charset="2"/>
                </a:rPr>
                <a:t>D</a:t>
              </a:r>
              <a:r>
                <a:rPr lang="en-GB" altLang="en-US" sz="2000" i="0" dirty="0">
                  <a:latin typeface="Calibri" panose="020F0502020204030204" pitchFamily="34" charset="0"/>
                </a:rPr>
                <a:t>T</a:t>
              </a: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endParaRPr lang="en-GB" altLang="en-US" sz="2000" i="0" dirty="0">
                <a:latin typeface="Calibri" panose="020F0502020204030204" pitchFamily="34" charset="0"/>
              </a:endParaRPr>
            </a:p>
            <a:p>
              <a:pPr eaLnBrk="1" hangingPunct="1">
                <a:spcBef>
                  <a:spcPct val="50000"/>
                </a:spcBef>
              </a:pPr>
              <a:endParaRPr lang="en-GB" altLang="en-US" sz="2000" i="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endParaRPr lang="en-GB" altLang="en-US" sz="2000" i="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GB" altLang="en-US" sz="2000" i="0" dirty="0">
                  <a:latin typeface="Calibri" panose="020F0502020204030204" pitchFamily="34" charset="0"/>
                </a:rPr>
                <a:t>density </a:t>
              </a:r>
              <a:r>
                <a:rPr lang="en-GB" altLang="en-US" sz="2000" b="1" dirty="0">
                  <a:solidFill>
                    <a:schemeClr val="accent6"/>
                  </a:solidFill>
                  <a:latin typeface="Symbol" panose="05050102010706020507" pitchFamily="18" charset="2"/>
                </a:rPr>
                <a:t>r</a:t>
              </a:r>
              <a:r>
                <a:rPr lang="en-GB" altLang="en-US" sz="2000" i="0" dirty="0">
                  <a:latin typeface="Calibri" panose="020F0502020204030204" pitchFamily="34" charset="0"/>
                </a:rPr>
                <a:t> is assumed to linearly depend</a:t>
              </a:r>
              <a:br>
                <a:rPr lang="en-GB" altLang="en-US" sz="20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latin typeface="Calibri" panose="020F0502020204030204" pitchFamily="34" charset="0"/>
                </a:rPr>
                <a:t>on temperature</a:t>
              </a:r>
            </a:p>
          </p:txBody>
        </p:sp>
        <p:sp>
          <p:nvSpPr>
            <p:cNvPr id="73" name="Rectangle 4"/>
            <p:cNvSpPr>
              <a:spLocks noChangeArrowheads="1"/>
            </p:cNvSpPr>
            <p:nvPr/>
          </p:nvSpPr>
          <p:spPr bwMode="auto">
            <a:xfrm>
              <a:off x="3016432" y="628391"/>
              <a:ext cx="18473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GB" altLang="en-US" dirty="0"/>
            </a:p>
          </p:txBody>
        </p:sp>
        <p:sp>
          <p:nvSpPr>
            <p:cNvPr id="74" name="Text Box 10"/>
            <p:cNvSpPr txBox="1">
              <a:spLocks noChangeArrowheads="1"/>
            </p:cNvSpPr>
            <p:nvPr/>
          </p:nvSpPr>
          <p:spPr bwMode="auto">
            <a:xfrm>
              <a:off x="2517997" y="2724933"/>
              <a:ext cx="2993745" cy="13234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2000" i="0" dirty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thermal expansion coefficient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solidFill>
                    <a:srgbClr val="0070C0"/>
                  </a:solidFill>
                  <a:latin typeface="Symbol" panose="05050102010706020507" pitchFamily="18" charset="2"/>
                </a:rPr>
                <a:t>n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kinematic viscosity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solidFill>
                    <a:schemeClr val="accent6">
                      <a:lumMod val="50000"/>
                    </a:schemeClr>
                  </a:solidFill>
                  <a:latin typeface="Symbol" panose="05050102010706020507" pitchFamily="18" charset="2"/>
                </a:rPr>
                <a:t>k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thermal diffusivity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solidFill>
                    <a:schemeClr val="accent2"/>
                  </a:solidFill>
                  <a:latin typeface="Calibri" panose="020F0502020204030204" pitchFamily="34" charset="0"/>
                </a:rPr>
                <a:t>λ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 </a:t>
              </a:r>
              <a:r>
                <a:rPr lang="en-GB" altLang="en-US" sz="1600" i="0" dirty="0"/>
                <a:t>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fluid thermal conductivity</a:t>
              </a:r>
            </a:p>
          </p:txBody>
        </p:sp>
        <p:cxnSp>
          <p:nvCxnSpPr>
            <p:cNvPr id="75" name="Straight Arrow Connector 19"/>
            <p:cNvCxnSpPr/>
            <p:nvPr/>
          </p:nvCxnSpPr>
          <p:spPr>
            <a:xfrm>
              <a:off x="2198994" y="2850628"/>
              <a:ext cx="0" cy="115212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 Box 10"/>
            <p:cNvSpPr txBox="1">
              <a:spLocks noChangeArrowheads="1"/>
            </p:cNvSpPr>
            <p:nvPr/>
          </p:nvSpPr>
          <p:spPr bwMode="auto">
            <a:xfrm>
              <a:off x="2836999" y="2817794"/>
              <a:ext cx="2993745" cy="13234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2000" i="0" dirty="0">
                  <a:latin typeface="Symbol" panose="05050102010706020507" pitchFamily="18" charset="2"/>
                </a:rPr>
                <a:t>a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thermal expansion coefficient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latin typeface="Symbol" panose="05050102010706020507" pitchFamily="18" charset="2"/>
                </a:rPr>
                <a:t>n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kinematic viscosity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latin typeface="Symbol" panose="05050102010706020507" pitchFamily="18" charset="2"/>
                </a:rPr>
                <a:t>k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thermal diffusivity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latin typeface="Calibri" panose="020F0502020204030204" pitchFamily="34" charset="0"/>
                </a:rPr>
                <a:t>λ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 </a:t>
              </a:r>
              <a:r>
                <a:rPr lang="en-GB" altLang="en-US" sz="1600" i="0" dirty="0"/>
                <a:t>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fluid thermal conductivity</a:t>
              </a:r>
            </a:p>
          </p:txBody>
        </p:sp>
        <p:sp>
          <p:nvSpPr>
            <p:cNvPr id="77" name="Text Box 3"/>
            <p:cNvSpPr txBox="1">
              <a:spLocks noChangeArrowheads="1"/>
            </p:cNvSpPr>
            <p:nvPr/>
          </p:nvSpPr>
          <p:spPr bwMode="auto">
            <a:xfrm>
              <a:off x="1988547" y="1806338"/>
              <a:ext cx="11751219" cy="4470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US" altLang="en-US" sz="1800" i="0" dirty="0" err="1">
                  <a:latin typeface="Calibri" panose="020F0502020204030204" pitchFamily="34" charset="0"/>
                </a:rPr>
                <a:t>Navier</a:t>
              </a:r>
              <a:r>
                <a:rPr lang="en-US" altLang="en-US" sz="1800" i="0" dirty="0">
                  <a:latin typeface="Calibri" panose="020F0502020204030204" pitchFamily="34" charset="0"/>
                </a:rPr>
                <a:t>-Stokes equation = Newton equation for continuum - a </a:t>
              </a:r>
              <a:r>
                <a:rPr lang="en-US" altLang="en-US" sz="1800" i="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viscous fluid </a:t>
              </a:r>
              <a:r>
                <a:rPr lang="en-US" altLang="en-US" sz="1800" i="0" dirty="0">
                  <a:latin typeface="Calibri" panose="020F0502020204030204" pitchFamily="34" charset="0"/>
                </a:rPr>
                <a:t>with </a:t>
              </a:r>
              <a:r>
                <a:rPr lang="en-US" altLang="en-US" sz="1800" i="0" dirty="0">
                  <a:solidFill>
                    <a:schemeClr val="accent6"/>
                  </a:solidFill>
                  <a:latin typeface="Calibri" panose="020F0502020204030204" pitchFamily="34" charset="0"/>
                </a:rPr>
                <a:t>pressure </a:t>
              </a:r>
              <a:r>
                <a:rPr lang="en-US" altLang="en-US" sz="1800" i="0" dirty="0">
                  <a:latin typeface="Calibri" panose="020F0502020204030204" pitchFamily="34" charset="0"/>
                </a:rPr>
                <a:t>and </a:t>
              </a:r>
              <a:r>
                <a:rPr lang="en-US" altLang="en-US" sz="1800" i="0" dirty="0">
                  <a:solidFill>
                    <a:srgbClr val="FF0000"/>
                  </a:solidFill>
                  <a:latin typeface="Calibri" panose="020F0502020204030204" pitchFamily="34" charset="0"/>
                </a:rPr>
                <a:t>upward buoyancy </a:t>
              </a:r>
              <a:r>
                <a:rPr lang="en-US" altLang="en-US" sz="1800" i="0" dirty="0">
                  <a:latin typeface="Calibri" panose="020F0502020204030204" pitchFamily="34" charset="0"/>
                </a:rPr>
                <a:t>forcing:</a:t>
              </a:r>
              <a:endParaRPr lang="en-GB" altLang="en-US" sz="1800" i="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endParaRPr lang="en-GB" altLang="en-US" sz="2000" i="0" dirty="0">
                <a:latin typeface="Calibri" panose="020F0502020204030204" pitchFamily="34" charset="0"/>
              </a:endParaRPr>
            </a:p>
            <a:p>
              <a:pPr eaLnBrk="1" hangingPunct="1">
                <a:spcBef>
                  <a:spcPct val="50000"/>
                </a:spcBef>
              </a:pPr>
              <a:endParaRPr lang="en-GB" altLang="en-US" sz="2000" i="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GB" altLang="en-US" sz="2000" i="0" dirty="0">
                  <a:latin typeface="Calibri" panose="020F0502020204030204" pitchFamily="34" charset="0"/>
                </a:rPr>
                <a:t>Heat advection</a:t>
              </a:r>
              <a:endParaRPr lang="cs-CZ" sz="2000" i="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endParaRPr lang="en-GB" altLang="en-US" sz="1900" i="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GB" altLang="en-US" sz="2000" i="0" dirty="0">
                  <a:latin typeface="Calibri" panose="020F0502020204030204" pitchFamily="34" charset="0"/>
                </a:rPr>
                <a:t>Incompressibility                                                                                                                                                              condition:</a:t>
              </a: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endParaRPr lang="en-GB" altLang="en-US" sz="800" i="0" dirty="0">
                <a:latin typeface="Calibri" panose="020F0502020204030204" pitchFamily="34" charset="0"/>
              </a:endParaRPr>
            </a:p>
            <a:p>
              <a:pPr marL="342900" indent="-34290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en-GB" altLang="en-US" sz="2000" i="0" dirty="0">
                  <a:latin typeface="Calibri" panose="020F0502020204030204" pitchFamily="34" charset="0"/>
                </a:rPr>
                <a:t>Heat conduction:                                                                                                                                                                                (Fourier’s law)</a:t>
              </a:r>
            </a:p>
            <a:p>
              <a:pPr>
                <a:spcBef>
                  <a:spcPct val="50000"/>
                </a:spcBef>
              </a:pPr>
              <a:endParaRPr lang="en-GB" altLang="en-US" sz="800" i="0" dirty="0">
                <a:latin typeface="Calibri" panose="020F0502020204030204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n-GB" altLang="en-US" sz="800" i="0" dirty="0">
                  <a:latin typeface="Calibri" panose="020F0502020204030204" pitchFamily="34" charset="0"/>
                </a:rPr>
                <a:t>                </a:t>
              </a:r>
            </a:p>
            <a:p>
              <a:pPr>
                <a:spcBef>
                  <a:spcPct val="50000"/>
                </a:spcBef>
              </a:pPr>
              <a:r>
                <a:rPr lang="en-GB" altLang="en-US" sz="800" i="0" dirty="0">
                  <a:latin typeface="Calibri" panose="020F0502020204030204" pitchFamily="34" charset="0"/>
                </a:rPr>
                <a:t>              </a:t>
              </a:r>
              <a:endParaRPr lang="en-GB" altLang="en-US" sz="1900" dirty="0">
                <a:solidFill>
                  <a:srgbClr val="00CC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Text Box 10"/>
            <p:cNvSpPr txBox="1">
              <a:spLocks noChangeArrowheads="1"/>
            </p:cNvSpPr>
            <p:nvPr/>
          </p:nvSpPr>
          <p:spPr bwMode="auto">
            <a:xfrm>
              <a:off x="10090975" y="4337801"/>
              <a:ext cx="2993745" cy="1938992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2000" i="0" dirty="0">
                  <a:latin typeface="Symbol" panose="05050102010706020507" pitchFamily="18" charset="2"/>
                </a:rPr>
                <a:t>a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thermal expansion coefficient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latin typeface="Symbol" panose="05050102010706020507" pitchFamily="18" charset="2"/>
                </a:rPr>
                <a:t>n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kinematic viscosity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latin typeface="Symbol" panose="05050102010706020507" pitchFamily="18" charset="2"/>
                </a:rPr>
                <a:t>k</a:t>
              </a:r>
              <a:r>
                <a:rPr lang="en-GB" altLang="en-US" sz="1600" i="0" dirty="0"/>
                <a:t> 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thermal diffusivity</a:t>
              </a:r>
              <a:br>
                <a:rPr lang="en-GB" altLang="en-US" sz="1600" i="0" dirty="0">
                  <a:latin typeface="Calibri" panose="020F0502020204030204" pitchFamily="34" charset="0"/>
                </a:rPr>
              </a:br>
              <a:r>
                <a:rPr lang="en-GB" altLang="en-US" sz="2000" i="0" dirty="0">
                  <a:latin typeface="Calibri" panose="020F0502020204030204" pitchFamily="34" charset="0"/>
                </a:rPr>
                <a:t>λ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  </a:t>
              </a:r>
              <a:r>
                <a:rPr lang="en-GB" altLang="en-US" sz="1600" i="0" dirty="0"/>
                <a:t>- </a:t>
              </a:r>
              <a:r>
                <a:rPr lang="en-GB" altLang="en-US" sz="1600" i="0" dirty="0">
                  <a:latin typeface="Calibri" panose="020F0502020204030204" pitchFamily="34" charset="0"/>
                </a:rPr>
                <a:t>fluid thermal conductivity        </a:t>
              </a:r>
              <a:r>
                <a:rPr lang="el-GR" altLang="en-US" sz="2000" i="0" dirty="0">
                  <a:latin typeface="Calibri" panose="020F0502020204030204" pitchFamily="34" charset="0"/>
                </a:rPr>
                <a:t>ρ</a:t>
              </a:r>
              <a:r>
                <a:rPr lang="sk-SK" altLang="en-US" sz="2000" i="0" baseline="-25000" dirty="0">
                  <a:latin typeface="Calibri" panose="020F0502020204030204" pitchFamily="34" charset="0"/>
                </a:rPr>
                <a:t>0 </a:t>
              </a:r>
              <a:r>
                <a:rPr lang="en-US" altLang="en-US" sz="1600" i="0" dirty="0"/>
                <a:t>-</a:t>
              </a:r>
              <a:r>
                <a:rPr lang="sk-SK" altLang="en-US" sz="1600" i="0" dirty="0"/>
                <a:t> </a:t>
              </a:r>
              <a:r>
                <a:rPr lang="sk-SK" altLang="en-US" sz="1600" i="0" dirty="0" err="1">
                  <a:latin typeface="Calibri" panose="020F0502020204030204" pitchFamily="34" charset="0"/>
                </a:rPr>
                <a:t>mean</a:t>
              </a:r>
              <a:r>
                <a:rPr lang="sk-SK" altLang="en-US" sz="1600" i="0" dirty="0">
                  <a:latin typeface="Calibri" panose="020F0502020204030204" pitchFamily="34" charset="0"/>
                </a:rPr>
                <a:t> </a:t>
              </a:r>
              <a:r>
                <a:rPr lang="sk-SK" altLang="en-US" sz="1600" i="0" dirty="0" err="1">
                  <a:latin typeface="Calibri" panose="020F0502020204030204" pitchFamily="34" charset="0"/>
                </a:rPr>
                <a:t>density</a:t>
              </a:r>
              <a:r>
                <a:rPr lang="en-US" altLang="en-US" sz="1600" i="0" dirty="0">
                  <a:latin typeface="Calibri" panose="020F0502020204030204" pitchFamily="34" charset="0"/>
                </a:rPr>
                <a:t>                             </a:t>
              </a:r>
              <a:r>
                <a:rPr lang="en-US" altLang="en-US" sz="2000" i="0" dirty="0">
                  <a:latin typeface="Calibri" panose="020F0502020204030204" pitchFamily="34" charset="0"/>
                </a:rPr>
                <a:t>g</a:t>
              </a:r>
              <a:r>
                <a:rPr lang="en-US" altLang="en-US" sz="1600" i="0" dirty="0">
                  <a:latin typeface="Calibri" panose="020F0502020204030204" pitchFamily="34" charset="0"/>
                </a:rPr>
                <a:t>  </a:t>
              </a:r>
              <a:r>
                <a:rPr lang="en-US" altLang="en-US" sz="1600" i="0" dirty="0"/>
                <a:t>-</a:t>
              </a:r>
              <a:r>
                <a:rPr lang="en-US" altLang="en-US" sz="1600" i="0" dirty="0">
                  <a:latin typeface="Calibri" panose="020F0502020204030204" pitchFamily="34" charset="0"/>
                </a:rPr>
                <a:t> gravity acceleration</a:t>
              </a:r>
              <a:endParaRPr lang="en-GB" altLang="en-US" sz="1600" i="0" dirty="0">
                <a:latin typeface="Calibri" panose="020F0502020204030204" pitchFamily="34" charset="0"/>
              </a:endParaRPr>
            </a:p>
          </p:txBody>
        </p:sp>
        <p:pic>
          <p:nvPicPr>
            <p:cNvPr id="79" name="Obrázek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7866" y="4104871"/>
              <a:ext cx="1079684" cy="487358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pic>
          <p:nvPicPr>
            <p:cNvPr id="80" name="Obrázek 7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7866" y="3251785"/>
              <a:ext cx="2810508" cy="635464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pic>
          <p:nvPicPr>
            <p:cNvPr id="82" name="Obrázek 8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2192" y="2429236"/>
              <a:ext cx="4596182" cy="677906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sp>
          <p:nvSpPr>
            <p:cNvPr id="83" name="TextovéPole 3"/>
            <p:cNvSpPr txBox="1">
              <a:spLocks noChangeArrowheads="1"/>
            </p:cNvSpPr>
            <p:nvPr/>
          </p:nvSpPr>
          <p:spPr bwMode="auto">
            <a:xfrm>
              <a:off x="1680048" y="765381"/>
              <a:ext cx="1093509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GB" altLang="en-US" sz="4400" i="0" dirty="0">
                  <a:latin typeface="+mj-lt"/>
                  <a:ea typeface="+mj-ea"/>
                  <a:cs typeface="+mj-cs"/>
                </a:rPr>
                <a:t>Equations and Scale-Similarity of solutions</a:t>
              </a:r>
            </a:p>
          </p:txBody>
        </p:sp>
        <p:pic>
          <p:nvPicPr>
            <p:cNvPr id="84" name="Obrázek 8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47866" y="5111634"/>
              <a:ext cx="1966534" cy="399069"/>
            </a:xfrm>
            <a:prstGeom prst="rect">
              <a:avLst/>
            </a:prstGeom>
            <a:ln w="25400">
              <a:solidFill>
                <a:srgbClr val="C00000"/>
              </a:solidFill>
            </a:ln>
          </p:spPr>
        </p:pic>
      </p:grpSp>
      <p:sp>
        <p:nvSpPr>
          <p:cNvPr id="8" name="TextovéPole 7"/>
          <p:cNvSpPr txBox="1"/>
          <p:nvPr/>
        </p:nvSpPr>
        <p:spPr>
          <a:xfrm>
            <a:off x="6397302" y="2335695"/>
            <a:ext cx="2111925" cy="92333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altLang="en-US" dirty="0">
                <a:solidFill>
                  <a:srgbClr val="0000FF"/>
                </a:solidFill>
                <a:latin typeface="Calibri" panose="020F0502020204030204" pitchFamily="34" charset="0"/>
              </a:rPr>
              <a:t>u - velocity field</a:t>
            </a:r>
            <a:r>
              <a:rPr lang="en-GB" altLang="en-US" dirty="0">
                <a:latin typeface="Calibri" panose="020F0502020204030204" pitchFamily="34" charset="0"/>
              </a:rPr>
              <a:t> </a:t>
            </a:r>
          </a:p>
          <a:p>
            <a:r>
              <a:rPr lang="el-GR" alt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θ </a:t>
            </a:r>
            <a:r>
              <a:rPr lang="en-US" alt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- 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temperature field</a:t>
            </a:r>
            <a:endParaRPr lang="en-GB" altLang="en-US" dirty="0">
              <a:latin typeface="Calibri" panose="020F0502020204030204" pitchFamily="34" charset="0"/>
            </a:endParaRPr>
          </a:p>
          <a:p>
            <a:r>
              <a:rPr lang="en-GB" altLang="en-US" dirty="0">
                <a:solidFill>
                  <a:srgbClr val="00CC00"/>
                </a:solidFill>
                <a:latin typeface="Calibri" panose="020F0502020204030204" pitchFamily="34" charset="0"/>
              </a:rPr>
              <a:t>p - pressure field</a:t>
            </a:r>
            <a:endParaRPr lang="cs-CZ" dirty="0"/>
          </a:p>
        </p:txBody>
      </p:sp>
      <p:sp>
        <p:nvSpPr>
          <p:cNvPr id="85" name="TextovéPole 84"/>
          <p:cNvSpPr txBox="1"/>
          <p:nvPr/>
        </p:nvSpPr>
        <p:spPr>
          <a:xfrm>
            <a:off x="6010229" y="3628885"/>
            <a:ext cx="25681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>
                <a:latin typeface="Calibri" panose="020F0502020204030204" pitchFamily="34" charset="0"/>
              </a:rPr>
              <a:t>Fluid properties:</a:t>
            </a:r>
          </a:p>
          <a:p>
            <a:r>
              <a:rPr lang="en-GB" altLang="en-US" sz="2000" dirty="0">
                <a:latin typeface="Calibri" panose="020F0502020204030204" pitchFamily="34" charset="0"/>
              </a:rPr>
              <a:t> (</a:t>
            </a:r>
            <a:r>
              <a:rPr lang="en-GB" altLang="en-US" sz="2000" u="sng" dirty="0">
                <a:latin typeface="Calibri" panose="020F0502020204030204" pitchFamily="34" charset="0"/>
              </a:rPr>
              <a:t>considered constant</a:t>
            </a:r>
            <a:r>
              <a:rPr lang="en-GB" altLang="en-US" sz="2000" dirty="0">
                <a:latin typeface="Calibri" panose="020F0502020204030204" pitchFamily="34" charset="0"/>
              </a:rPr>
              <a:t>!)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grpSp>
        <p:nvGrpSpPr>
          <p:cNvPr id="5" name="Skupina 4"/>
          <p:cNvGrpSpPr/>
          <p:nvPr/>
        </p:nvGrpSpPr>
        <p:grpSpPr>
          <a:xfrm>
            <a:off x="684091" y="1638361"/>
            <a:ext cx="7407164" cy="3812579"/>
            <a:chOff x="483553" y="5695105"/>
            <a:chExt cx="7407164" cy="3812579"/>
          </a:xfrm>
        </p:grpSpPr>
        <p:sp>
          <p:nvSpPr>
            <p:cNvPr id="11" name="Zaoblený obdélník 10"/>
            <p:cNvSpPr/>
            <p:nvPr/>
          </p:nvSpPr>
          <p:spPr>
            <a:xfrm>
              <a:off x="483553" y="5695105"/>
              <a:ext cx="5216935" cy="2534076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grpSp>
          <p:nvGrpSpPr>
            <p:cNvPr id="4" name="Skupina 3"/>
            <p:cNvGrpSpPr/>
            <p:nvPr/>
          </p:nvGrpSpPr>
          <p:grpSpPr>
            <a:xfrm>
              <a:off x="5125606" y="8154870"/>
              <a:ext cx="2765111" cy="1352814"/>
              <a:chOff x="4840338" y="6456689"/>
              <a:chExt cx="2765111" cy="1352814"/>
            </a:xfrm>
          </p:grpSpPr>
          <p:grpSp>
            <p:nvGrpSpPr>
              <p:cNvPr id="16" name="Skupina 15"/>
              <p:cNvGrpSpPr/>
              <p:nvPr/>
            </p:nvGrpSpPr>
            <p:grpSpPr>
              <a:xfrm>
                <a:off x="4840338" y="7163172"/>
                <a:ext cx="2765111" cy="646331"/>
                <a:chOff x="4924614" y="4938082"/>
                <a:chExt cx="2765111" cy="646331"/>
              </a:xfrm>
            </p:grpSpPr>
            <p:sp>
              <p:nvSpPr>
                <p:cNvPr id="12" name="TextovéPole 11"/>
                <p:cNvSpPr txBox="1"/>
                <p:nvPr/>
              </p:nvSpPr>
              <p:spPr>
                <a:xfrm>
                  <a:off x="5119244" y="4938082"/>
                  <a:ext cx="249200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0066FF"/>
                      </a:solidFill>
                    </a:rPr>
                    <a:t>“</a:t>
                  </a:r>
                  <a:r>
                    <a:rPr lang="en-US" dirty="0" err="1">
                      <a:solidFill>
                        <a:srgbClr val="0066FF"/>
                      </a:solidFill>
                    </a:rPr>
                    <a:t>Boussinesq</a:t>
                  </a:r>
                  <a:r>
                    <a:rPr lang="en-US" dirty="0">
                      <a:solidFill>
                        <a:srgbClr val="0066FF"/>
                      </a:solidFill>
                    </a:rPr>
                    <a:t> equations” </a:t>
                  </a:r>
                </a:p>
                <a:p>
                  <a:pPr algn="ctr"/>
                  <a:r>
                    <a:rPr lang="en-US" dirty="0">
                      <a:solidFill>
                        <a:srgbClr val="0066FF"/>
                      </a:solidFill>
                    </a:rPr>
                    <a:t>of RBC</a:t>
                  </a:r>
                  <a:endParaRPr lang="cs-CZ" dirty="0">
                    <a:solidFill>
                      <a:srgbClr val="0066FF"/>
                    </a:solidFill>
                  </a:endParaRPr>
                </a:p>
              </p:txBody>
            </p:sp>
            <p:sp>
              <p:nvSpPr>
                <p:cNvPr id="15" name="Zaoblený obdélník 14"/>
                <p:cNvSpPr/>
                <p:nvPr/>
              </p:nvSpPr>
              <p:spPr>
                <a:xfrm>
                  <a:off x="4924614" y="4974310"/>
                  <a:ext cx="2765111" cy="571534"/>
                </a:xfrm>
                <a:prstGeom prst="roundRect">
                  <a:avLst/>
                </a:prstGeom>
                <a:noFill/>
                <a:ln w="254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18" name="Přímá spojnice se šipkou 17"/>
              <p:cNvCxnSpPr/>
              <p:nvPr/>
            </p:nvCxnSpPr>
            <p:spPr>
              <a:xfrm flipH="1" flipV="1">
                <a:off x="5339960" y="6456689"/>
                <a:ext cx="857839" cy="715910"/>
              </a:xfrm>
              <a:prstGeom prst="straightConnector1">
                <a:avLst/>
              </a:prstGeom>
              <a:ln w="25400"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ovéPole 1"/>
          <p:cNvSpPr txBox="1"/>
          <p:nvPr/>
        </p:nvSpPr>
        <p:spPr>
          <a:xfrm>
            <a:off x="778101" y="2811181"/>
            <a:ext cx="1196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latin typeface="Calibri" panose="020F0502020204030204" pitchFamily="34" charset="0"/>
              </a:rPr>
              <a:t>equation: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3054426" y="1454702"/>
            <a:ext cx="6447793" cy="1111248"/>
            <a:chOff x="3054426" y="1454702"/>
            <a:chExt cx="6447793" cy="1111248"/>
          </a:xfrm>
        </p:grpSpPr>
        <p:sp>
          <p:nvSpPr>
            <p:cNvPr id="9" name="TextovéPole 8"/>
            <p:cNvSpPr txBox="1"/>
            <p:nvPr/>
          </p:nvSpPr>
          <p:spPr>
            <a:xfrm>
              <a:off x="6022995" y="1888842"/>
              <a:ext cx="270710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altLang="en-US" sz="2000" dirty="0">
                  <a:latin typeface="Calibri" panose="020F0502020204030204" pitchFamily="34" charset="0"/>
                </a:rPr>
                <a:t>Dynamical variables: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cs-CZ" dirty="0"/>
            </a:p>
          </p:txBody>
        </p:sp>
        <p:grpSp>
          <p:nvGrpSpPr>
            <p:cNvPr id="23" name="Skupina 22"/>
            <p:cNvGrpSpPr/>
            <p:nvPr/>
          </p:nvGrpSpPr>
          <p:grpSpPr>
            <a:xfrm>
              <a:off x="3054426" y="1454702"/>
              <a:ext cx="6447793" cy="956198"/>
              <a:chOff x="3054426" y="1454702"/>
              <a:chExt cx="6447793" cy="956198"/>
            </a:xfrm>
          </p:grpSpPr>
          <p:sp>
            <p:nvSpPr>
              <p:cNvPr id="7" name="Ovál 6"/>
              <p:cNvSpPr/>
              <p:nvPr/>
            </p:nvSpPr>
            <p:spPr>
              <a:xfrm>
                <a:off x="4978400" y="1888842"/>
                <a:ext cx="703385" cy="510481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13" name="Přímá spojnice se šipkou 12"/>
              <p:cNvCxnSpPr/>
              <p:nvPr/>
            </p:nvCxnSpPr>
            <p:spPr>
              <a:xfrm flipH="1">
                <a:off x="5681785" y="1517715"/>
                <a:ext cx="3820434" cy="57899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ál 37"/>
              <p:cNvSpPr/>
              <p:nvPr/>
            </p:nvSpPr>
            <p:spPr>
              <a:xfrm>
                <a:off x="3054426" y="1900419"/>
                <a:ext cx="810410" cy="510481"/>
              </a:xfrm>
              <a:prstGeom prst="ellipse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39" name="Přímá spojnice se šipkou 38"/>
              <p:cNvCxnSpPr/>
              <p:nvPr/>
            </p:nvCxnSpPr>
            <p:spPr>
              <a:xfrm flipH="1">
                <a:off x="3838109" y="1454702"/>
                <a:ext cx="3820434" cy="578994"/>
              </a:xfrm>
              <a:prstGeom prst="straightConnector1">
                <a:avLst/>
              </a:prstGeom>
              <a:ln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se šipkou 43"/>
              <p:cNvCxnSpPr/>
              <p:nvPr/>
            </p:nvCxnSpPr>
            <p:spPr>
              <a:xfrm flipH="1">
                <a:off x="4896865" y="1490914"/>
                <a:ext cx="3653970" cy="542782"/>
              </a:xfrm>
              <a:prstGeom prst="straightConnector1">
                <a:avLst/>
              </a:prstGeom>
              <a:ln>
                <a:solidFill>
                  <a:srgbClr val="00E6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Ovál 34"/>
            <p:cNvSpPr/>
            <p:nvPr/>
          </p:nvSpPr>
          <p:spPr>
            <a:xfrm>
              <a:off x="4336600" y="1907609"/>
              <a:ext cx="506643" cy="510481"/>
            </a:xfrm>
            <a:prstGeom prst="ellipse">
              <a:avLst/>
            </a:prstGeom>
            <a:noFill/>
            <a:ln w="28575">
              <a:solidFill>
                <a:srgbClr val="00E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Obdélník 9"/>
          <p:cNvSpPr/>
          <p:nvPr/>
        </p:nvSpPr>
        <p:spPr>
          <a:xfrm>
            <a:off x="3157979" y="87900"/>
            <a:ext cx="7484883" cy="9961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6" name="Obdélník 45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090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805138" y="87900"/>
            <a:ext cx="9028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  <a:ea typeface="+mj-ea"/>
                <a:cs typeface="+mj-cs"/>
              </a:rPr>
              <a:t>Rayleigh-Bénard convection – </a:t>
            </a:r>
            <a:r>
              <a:rPr lang="en-GB" altLang="en-US" sz="2800" dirty="0">
                <a:solidFill>
                  <a:schemeClr val="bg1"/>
                </a:solidFill>
                <a:latin typeface="Myriad Pro" pitchFamily="34" charset="0"/>
              </a:rPr>
              <a:t> </a:t>
            </a:r>
            <a:endParaRPr lang="en-GB" altLang="en-US" sz="2800" dirty="0">
              <a:solidFill>
                <a:schemeClr val="bg1"/>
              </a:solidFill>
              <a:latin typeface="Myriad Pro" pitchFamily="34" charset="0"/>
              <a:ea typeface="+mj-ea"/>
              <a:cs typeface="+mj-cs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GB" altLang="en-US" dirty="0"/>
          </a:p>
        </p:txBody>
      </p:sp>
      <p:sp>
        <p:nvSpPr>
          <p:cNvPr id="18" name="TextovéPole 3"/>
          <p:cNvSpPr txBox="1">
            <a:spLocks noChangeArrowheads="1"/>
          </p:cNvSpPr>
          <p:nvPr/>
        </p:nvSpPr>
        <p:spPr bwMode="auto">
          <a:xfrm>
            <a:off x="132282" y="137157"/>
            <a:ext cx="10935093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4400" i="0" dirty="0">
                <a:latin typeface="+mj-lt"/>
                <a:ea typeface="+mj-ea"/>
                <a:cs typeface="+mj-cs"/>
              </a:rPr>
              <a:t>Equations and Scale-Similarity of solutions</a:t>
            </a:r>
          </a:p>
        </p:txBody>
      </p:sp>
      <p:grpSp>
        <p:nvGrpSpPr>
          <p:cNvPr id="4" name="Skupina 3"/>
          <p:cNvGrpSpPr/>
          <p:nvPr/>
        </p:nvGrpSpPr>
        <p:grpSpPr>
          <a:xfrm>
            <a:off x="760078" y="2265680"/>
            <a:ext cx="6100535" cy="2054595"/>
            <a:chOff x="760078" y="2265680"/>
            <a:chExt cx="6100535" cy="2054595"/>
          </a:xfrm>
        </p:grpSpPr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0078" y="2265680"/>
              <a:ext cx="6100535" cy="940151"/>
            </a:xfrm>
            <a:prstGeom prst="rect">
              <a:avLst/>
            </a:prstGeom>
            <a:ln w="28575">
              <a:solidFill>
                <a:srgbClr val="0066FF"/>
              </a:solidFill>
            </a:ln>
          </p:spPr>
        </p:pic>
        <p:pic>
          <p:nvPicPr>
            <p:cNvPr id="22" name="Obrázek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46888" y="3420705"/>
              <a:ext cx="4809290" cy="899570"/>
            </a:xfrm>
            <a:prstGeom prst="rect">
              <a:avLst/>
            </a:prstGeom>
            <a:ln w="25400">
              <a:solidFill>
                <a:srgbClr val="0066FF"/>
              </a:solidFill>
            </a:ln>
          </p:spPr>
        </p:pic>
      </p:grpSp>
      <p:grpSp>
        <p:nvGrpSpPr>
          <p:cNvPr id="10" name="Skupina 9"/>
          <p:cNvGrpSpPr/>
          <p:nvPr/>
        </p:nvGrpSpPr>
        <p:grpSpPr>
          <a:xfrm>
            <a:off x="7903174" y="1023350"/>
            <a:ext cx="3812846" cy="3296925"/>
            <a:chOff x="7254529" y="2116562"/>
            <a:chExt cx="3812846" cy="3296925"/>
          </a:xfrm>
        </p:grpSpPr>
        <p:pic>
          <p:nvPicPr>
            <p:cNvPr id="32" name="Obrázek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4529" y="2116562"/>
              <a:ext cx="3812846" cy="1609336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33" name="Obrázek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6969" y="3994262"/>
              <a:ext cx="2790825" cy="1419225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</p:grpSp>
      <p:sp>
        <p:nvSpPr>
          <p:cNvPr id="11" name="TextovéPole 10"/>
          <p:cNvSpPr txBox="1"/>
          <p:nvPr/>
        </p:nvSpPr>
        <p:spPr>
          <a:xfrm>
            <a:off x="727055" y="1174962"/>
            <a:ext cx="74489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>
                <a:latin typeface="Calibri" panose="020F0502020204030204" pitchFamily="34" charset="0"/>
              </a:rPr>
              <a:t>“</a:t>
            </a:r>
            <a:r>
              <a:rPr lang="en-US" altLang="en-US" sz="2000" u="sng" dirty="0">
                <a:latin typeface="Calibri" panose="020F0502020204030204" pitchFamily="34" charset="0"/>
              </a:rPr>
              <a:t>Non-</a:t>
            </a:r>
            <a:r>
              <a:rPr lang="en-US" altLang="en-US" sz="2000" u="sng" dirty="0" err="1">
                <a:latin typeface="Calibri" panose="020F0502020204030204" pitchFamily="34" charset="0"/>
              </a:rPr>
              <a:t>dimensionalize</a:t>
            </a:r>
            <a:r>
              <a:rPr lang="en-US" altLang="en-US" sz="2000" dirty="0">
                <a:latin typeface="Calibri" panose="020F0502020204030204" pitchFamily="34" charset="0"/>
              </a:rPr>
              <a:t>” using </a:t>
            </a:r>
          </a:p>
          <a:p>
            <a:r>
              <a:rPr lang="en-US" altLang="en-US" sz="2000" dirty="0">
                <a:latin typeface="Calibri" panose="020F0502020204030204" pitchFamily="34" charset="0"/>
              </a:rPr>
              <a:t>  spatial, temporal, velocity, temperature and pressure scales: </a:t>
            </a:r>
            <a:endParaRPr lang="en-GB" altLang="en-US" sz="2000" dirty="0">
              <a:latin typeface="Calibri" panose="020F0502020204030204" pitchFamily="34" charset="0"/>
            </a:endParaRPr>
          </a:p>
          <a:p>
            <a:endParaRPr lang="cs-CZ" dirty="0"/>
          </a:p>
        </p:txBody>
      </p:sp>
      <p:grpSp>
        <p:nvGrpSpPr>
          <p:cNvPr id="8" name="Skupina 7"/>
          <p:cNvGrpSpPr/>
          <p:nvPr/>
        </p:nvGrpSpPr>
        <p:grpSpPr>
          <a:xfrm>
            <a:off x="1970978" y="5498806"/>
            <a:ext cx="4885200" cy="400110"/>
            <a:chOff x="2805138" y="5130390"/>
            <a:chExt cx="5651108" cy="400110"/>
          </a:xfrm>
        </p:grpSpPr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2805138" y="5130390"/>
              <a:ext cx="5651108" cy="4001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2000" i="0" dirty="0">
                  <a:latin typeface="Symbol" panose="05050102010706020507" pitchFamily="18" charset="2"/>
                </a:rPr>
                <a:t>a</a:t>
              </a:r>
              <a:r>
                <a:rPr lang="en-GB" altLang="en-US" sz="2000" i="0" dirty="0"/>
                <a:t> ,</a:t>
              </a:r>
              <a:r>
                <a:rPr lang="en-GB" altLang="en-US" sz="2000" i="0" dirty="0">
                  <a:latin typeface="Symbol" panose="05050102010706020507" pitchFamily="18" charset="2"/>
                </a:rPr>
                <a:t>n</a:t>
              </a:r>
              <a:r>
                <a:rPr lang="en-GB" altLang="en-US" sz="2000" i="0" dirty="0"/>
                <a:t>, </a:t>
              </a:r>
              <a:r>
                <a:rPr lang="en-GB" altLang="en-US" sz="2000" i="0" dirty="0">
                  <a:latin typeface="Symbol" panose="05050102010706020507" pitchFamily="18" charset="2"/>
                </a:rPr>
                <a:t>k</a:t>
              </a:r>
              <a:r>
                <a:rPr lang="en-GB" altLang="en-US" sz="2000" i="0" dirty="0"/>
                <a:t>, </a:t>
              </a:r>
              <a:r>
                <a:rPr lang="el-GR" altLang="en-US" sz="2000" i="0" dirty="0">
                  <a:latin typeface="Calibri" panose="020F0502020204030204" pitchFamily="34" charset="0"/>
                </a:rPr>
                <a:t>ρ</a:t>
              </a:r>
              <a:r>
                <a:rPr lang="sk-SK" altLang="en-US" sz="2000" i="0" baseline="-25000" dirty="0">
                  <a:latin typeface="Calibri" panose="020F0502020204030204" pitchFamily="34" charset="0"/>
                </a:rPr>
                <a:t>0 </a:t>
              </a:r>
              <a:r>
                <a:rPr lang="en-US" altLang="en-US" sz="2000" i="0" dirty="0">
                  <a:latin typeface="+mn-lt"/>
                </a:rPr>
                <a:t>(and g)			</a:t>
              </a:r>
              <a:r>
                <a:rPr lang="en-US" altLang="en-US" sz="2000" dirty="0">
                  <a:solidFill>
                    <a:srgbClr val="0000FF"/>
                  </a:solidFill>
                  <a:latin typeface="+mn-lt"/>
                </a:rPr>
                <a:t>Ra</a:t>
              </a:r>
              <a:r>
                <a:rPr lang="en-US" altLang="en-US" sz="2000" dirty="0">
                  <a:latin typeface="+mn-lt"/>
                </a:rPr>
                <a:t>,</a:t>
              </a:r>
              <a:r>
                <a:rPr lang="en-US" altLang="en-US" sz="2000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en-US" altLang="en-US" sz="2000" dirty="0" err="1">
                  <a:solidFill>
                    <a:schemeClr val="accent6"/>
                  </a:solidFill>
                  <a:latin typeface="+mn-lt"/>
                </a:rPr>
                <a:t>Pr</a:t>
              </a:r>
              <a:endParaRPr lang="en-GB" altLang="en-US" sz="2000" dirty="0"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7" name="Šipka doprava 6"/>
            <p:cNvSpPr/>
            <p:nvPr/>
          </p:nvSpPr>
          <p:spPr>
            <a:xfrm>
              <a:off x="5343526" y="5322982"/>
              <a:ext cx="1406769" cy="781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605915" y="4818572"/>
            <a:ext cx="1011052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>
                <a:latin typeface="Calibri" panose="020F0502020204030204" pitchFamily="34" charset="0"/>
              </a:rPr>
              <a:t>Character of RBC solutions depends only on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2 essential parameters</a:t>
            </a:r>
            <a:r>
              <a:rPr lang="en-US" altLang="en-US" sz="2000" dirty="0">
                <a:latin typeface="Calibri" panose="020F0502020204030204" pitchFamily="34" charset="0"/>
              </a:rPr>
              <a:t> – </a:t>
            </a:r>
            <a:r>
              <a:rPr lang="en-US" altLang="en-US" sz="2000" i="1" dirty="0">
                <a:solidFill>
                  <a:srgbClr val="0000FF"/>
                </a:solidFill>
                <a:latin typeface="Calibri" panose="020F0502020204030204" pitchFamily="34" charset="0"/>
              </a:rPr>
              <a:t>Ra</a:t>
            </a:r>
            <a:r>
              <a:rPr lang="en-US" altLang="en-US" sz="2000" dirty="0">
                <a:latin typeface="Calibri" panose="020F0502020204030204" pitchFamily="34" charset="0"/>
              </a:rPr>
              <a:t> &amp; </a:t>
            </a:r>
            <a:r>
              <a:rPr lang="en-US" altLang="en-US" sz="2000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Pr</a:t>
            </a:r>
            <a:r>
              <a:rPr lang="en-US" altLang="en-US" sz="2000" dirty="0">
                <a:latin typeface="Calibri" panose="020F0502020204030204" pitchFamily="34" charset="0"/>
              </a:rPr>
              <a:t> - </a:t>
            </a:r>
            <a:r>
              <a:rPr lang="en-US" altLang="en-US" sz="2000" dirty="0">
                <a:solidFill>
                  <a:srgbClr val="0070C0"/>
                </a:solidFill>
                <a:latin typeface="Calibri" panose="020F0502020204030204" pitchFamily="34" charset="0"/>
              </a:rPr>
              <a:t>instead of 5</a:t>
            </a:r>
            <a:r>
              <a:rPr lang="en-US" altLang="en-US" sz="2000" dirty="0">
                <a:latin typeface="Calibri" panose="020F0502020204030204" pitchFamily="34" charset="0"/>
              </a:rPr>
              <a:t>!</a:t>
            </a:r>
          </a:p>
          <a:p>
            <a:endParaRPr lang="cs-CZ" dirty="0"/>
          </a:p>
        </p:txBody>
      </p:sp>
      <p:sp>
        <p:nvSpPr>
          <p:cNvPr id="17" name="Obdélník 16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128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-311284" y="-1326648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3389641" y="2785331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3389641" y="2785331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grpSp>
        <p:nvGrpSpPr>
          <p:cNvPr id="23" name="Group 18"/>
          <p:cNvGrpSpPr>
            <a:grpSpLocks/>
          </p:cNvGrpSpPr>
          <p:nvPr/>
        </p:nvGrpSpPr>
        <p:grpSpPr bwMode="auto">
          <a:xfrm>
            <a:off x="8445116" y="2535939"/>
            <a:ext cx="3733942" cy="3874744"/>
            <a:chOff x="3" y="1263"/>
            <a:chExt cx="1698" cy="1769"/>
          </a:xfrm>
        </p:grpSpPr>
        <p:pic>
          <p:nvPicPr>
            <p:cNvPr id="24" name="Picture 19" descr="BRC_nature_ai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" y="1263"/>
              <a:ext cx="1610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113" y="2100"/>
              <a:ext cx="1588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000" b="1" i="0">
                  <a:latin typeface="Calibri" panose="020F0502020204030204" pitchFamily="34" charset="0"/>
                </a:rPr>
                <a:t>Atmosphere: </a:t>
              </a:r>
              <a:r>
                <a:rPr lang="en-GB" altLang="en-US" sz="2000" b="1">
                  <a:latin typeface="Calibri" panose="020F0502020204030204" pitchFamily="34" charset="0"/>
                </a:rPr>
                <a:t>Ra</a:t>
              </a:r>
              <a:r>
                <a:rPr lang="en-GB" altLang="en-US" sz="2000" b="1" i="0">
                  <a:latin typeface="Calibri" panose="020F0502020204030204" pitchFamily="34" charset="0"/>
                </a:rPr>
                <a:t> ≈ 10</a:t>
              </a:r>
              <a:r>
                <a:rPr lang="en-GB" altLang="en-US" sz="2000" b="1" i="0" baseline="30000">
                  <a:latin typeface="Calibri" panose="020F0502020204030204" pitchFamily="34" charset="0"/>
                </a:rPr>
                <a:t>17</a:t>
              </a:r>
              <a:endParaRPr lang="en-GB" altLang="en-US" sz="2000" b="1" i="0">
                <a:latin typeface="Calibri" panose="020F0502020204030204" pitchFamily="34" charset="0"/>
              </a:endParaRPr>
            </a:p>
          </p:txBody>
        </p:sp>
      </p:grpSp>
      <p:grpSp>
        <p:nvGrpSpPr>
          <p:cNvPr id="27" name="Group 19"/>
          <p:cNvGrpSpPr>
            <a:grpSpLocks/>
          </p:cNvGrpSpPr>
          <p:nvPr/>
        </p:nvGrpSpPr>
        <p:grpSpPr bwMode="auto">
          <a:xfrm>
            <a:off x="3797741" y="3640099"/>
            <a:ext cx="3848589" cy="2860542"/>
            <a:chOff x="113" y="2811"/>
            <a:chExt cx="2132" cy="1442"/>
          </a:xfrm>
        </p:grpSpPr>
        <p:pic>
          <p:nvPicPr>
            <p:cNvPr id="28" name="Picture 16" descr="BRC_nature_su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62"/>
            <a:stretch>
              <a:fillRect/>
            </a:stretch>
          </p:blipFill>
          <p:spPr bwMode="auto">
            <a:xfrm>
              <a:off x="113" y="2811"/>
              <a:ext cx="2132" cy="1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113" y="2811"/>
              <a:ext cx="1361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000" b="1" i="0">
                  <a:solidFill>
                    <a:schemeClr val="bg1"/>
                  </a:solidFill>
                  <a:latin typeface="Calibri" panose="020F0502020204030204" pitchFamily="34" charset="0"/>
                </a:rPr>
                <a:t>Sun: </a:t>
              </a:r>
              <a:r>
                <a:rPr lang="en-GB" altLang="en-US" sz="2000" b="1">
                  <a:solidFill>
                    <a:schemeClr val="bg1"/>
                  </a:solidFill>
                  <a:latin typeface="Calibri" panose="020F0502020204030204" pitchFamily="34" charset="0"/>
                </a:rPr>
                <a:t>Ra</a:t>
              </a:r>
              <a:r>
                <a:rPr lang="en-GB" altLang="en-US" sz="2000" b="1" i="0">
                  <a:solidFill>
                    <a:schemeClr val="bg1"/>
                  </a:solidFill>
                  <a:latin typeface="Calibri" panose="020F0502020204030204" pitchFamily="34" charset="0"/>
                </a:rPr>
                <a:t> ≈ 10</a:t>
              </a:r>
              <a:r>
                <a:rPr lang="en-GB" altLang="en-US" sz="2000" b="1" i="0" baseline="30000">
                  <a:solidFill>
                    <a:schemeClr val="bg1"/>
                  </a:solidFill>
                  <a:latin typeface="Calibri" panose="020F0502020204030204" pitchFamily="34" charset="0"/>
                </a:rPr>
                <a:t>30</a:t>
              </a:r>
              <a:endParaRPr lang="en-GB" altLang="en-US" sz="2000" b="1" i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0" name="Group 125"/>
          <p:cNvGrpSpPr>
            <a:grpSpLocks/>
          </p:cNvGrpSpPr>
          <p:nvPr/>
        </p:nvGrpSpPr>
        <p:grpSpPr bwMode="auto">
          <a:xfrm>
            <a:off x="3522442" y="1206059"/>
            <a:ext cx="4298950" cy="2316162"/>
            <a:chOff x="2587" y="2559"/>
            <a:chExt cx="2477" cy="1311"/>
          </a:xfrm>
        </p:grpSpPr>
        <p:pic>
          <p:nvPicPr>
            <p:cNvPr id="31" name="Picture 17" descr="BRC_nature_ocea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823"/>
            <a:stretch>
              <a:fillRect/>
            </a:stretch>
          </p:blipFill>
          <p:spPr bwMode="auto">
            <a:xfrm>
              <a:off x="2587" y="2559"/>
              <a:ext cx="2477" cy="1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14"/>
            <p:cNvSpPr txBox="1">
              <a:spLocks noChangeArrowheads="1"/>
            </p:cNvSpPr>
            <p:nvPr/>
          </p:nvSpPr>
          <p:spPr bwMode="auto">
            <a:xfrm>
              <a:off x="3343" y="2877"/>
              <a:ext cx="139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000" b="1" i="0">
                  <a:latin typeface="Calibri" panose="020F0502020204030204" pitchFamily="34" charset="0"/>
                </a:rPr>
                <a:t>Ocean: </a:t>
              </a:r>
              <a:r>
                <a:rPr lang="en-GB" altLang="en-US" sz="2000" b="1">
                  <a:latin typeface="Calibri" panose="020F0502020204030204" pitchFamily="34" charset="0"/>
                </a:rPr>
                <a:t>Ra</a:t>
              </a:r>
              <a:r>
                <a:rPr lang="en-GB" altLang="en-US" sz="2000" b="1" i="0">
                  <a:latin typeface="Calibri" panose="020F0502020204030204" pitchFamily="34" charset="0"/>
                </a:rPr>
                <a:t> ≈ 10</a:t>
              </a:r>
              <a:r>
                <a:rPr lang="en-GB" altLang="en-US" sz="2000" b="1" i="0" baseline="30000">
                  <a:latin typeface="Calibri" panose="020F0502020204030204" pitchFamily="34" charset="0"/>
                </a:rPr>
                <a:t>20</a:t>
              </a:r>
              <a:endParaRPr lang="en-GB" altLang="en-US" sz="2000" b="1" i="0"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463717" y="3522221"/>
            <a:ext cx="2535238" cy="773113"/>
            <a:chOff x="7014823" y="5095813"/>
            <a:chExt cx="2535238" cy="773113"/>
          </a:xfrm>
        </p:grpSpPr>
        <p:graphicFrame>
          <p:nvGraphicFramePr>
            <p:cNvPr id="3077" name="Object 5"/>
            <p:cNvGraphicFramePr>
              <a:graphicFrameLocks noChangeAspect="1"/>
            </p:cNvGraphicFramePr>
            <p:nvPr/>
          </p:nvGraphicFramePr>
          <p:xfrm>
            <a:off x="7014823" y="5095813"/>
            <a:ext cx="2535238" cy="7731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Rovnice" r:id="rId6" imgW="1295400" imgH="393700" progId="Equation.3">
                    <p:embed/>
                  </p:oleObj>
                </mc:Choice>
                <mc:Fallback>
                  <p:oleObj name="Rovnice" r:id="rId6" imgW="1295400" imgH="393700" progId="Equation.3">
                    <p:embed/>
                    <p:pic>
                      <p:nvPicPr>
                        <p:cNvPr id="307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14823" y="5095813"/>
                          <a:ext cx="2535238" cy="773113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rgbClr val="0000FF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05" name="Rectangle 83"/>
            <p:cNvSpPr>
              <a:spLocks noChangeArrowheads="1"/>
            </p:cNvSpPr>
            <p:nvPr/>
          </p:nvSpPr>
          <p:spPr bwMode="auto">
            <a:xfrm>
              <a:off x="9147246" y="5264372"/>
              <a:ext cx="400110" cy="376584"/>
            </a:xfrm>
            <a:prstGeom prst="rect">
              <a:avLst/>
            </a:prstGeom>
            <a:noFill/>
            <a:ln w="19050" algn="ctr">
              <a:solidFill>
                <a:srgbClr val="C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square" anchor="ctr">
              <a:spAutoFit/>
            </a:bodyPr>
            <a:lstStyle>
              <a:lvl1pPr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34" name="Text Box 44"/>
          <p:cNvSpPr txBox="1">
            <a:spLocks noChangeArrowheads="1"/>
          </p:cNvSpPr>
          <p:nvPr/>
        </p:nvSpPr>
        <p:spPr bwMode="auto">
          <a:xfrm>
            <a:off x="358151" y="1461892"/>
            <a:ext cx="289049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en-US" sz="2000" i="0" dirty="0">
                <a:latin typeface="Calibri" panose="020F0502020204030204" pitchFamily="34" charset="0"/>
              </a:rPr>
              <a:t>N</a:t>
            </a:r>
            <a:r>
              <a:rPr lang="en-GB" altLang="en-US" sz="2000" i="0" dirty="0" err="1">
                <a:latin typeface="Calibri" panose="020F0502020204030204" pitchFamily="34" charset="0"/>
              </a:rPr>
              <a:t>atural</a:t>
            </a:r>
            <a:r>
              <a:rPr lang="en-GB" altLang="en-US" sz="2000" i="0" dirty="0">
                <a:latin typeface="Calibri" panose="020F0502020204030204" pitchFamily="34" charset="0"/>
              </a:rPr>
              <a:t> convection often occurs on large scale distances </a:t>
            </a:r>
            <a:r>
              <a:rPr lang="en-GB" altLang="en-US" sz="2000" b="1" dirty="0">
                <a:solidFill>
                  <a:srgbClr val="0000FF"/>
                </a:solidFill>
                <a:latin typeface="Calibri" panose="020F0502020204030204" pitchFamily="34" charset="0"/>
              </a:rPr>
              <a:t>L</a:t>
            </a:r>
            <a:r>
              <a:rPr lang="en-GB" altLang="en-US" sz="2000" i="0" dirty="0">
                <a:latin typeface="Calibri" panose="020F0502020204030204" pitchFamily="34" charset="0"/>
              </a:rPr>
              <a:t> and thus is characterized  by </a:t>
            </a:r>
            <a:r>
              <a:rPr lang="cs-CZ" altLang="en-US" sz="2000" i="0" dirty="0">
                <a:latin typeface="Calibri" panose="020F0502020204030204" pitchFamily="34" charset="0"/>
              </a:rPr>
              <a:t>very </a:t>
            </a:r>
            <a:r>
              <a:rPr lang="en-GB" altLang="en-US" sz="2000" i="0" dirty="0">
                <a:latin typeface="Calibri" panose="020F0502020204030204" pitchFamily="34" charset="0"/>
              </a:rPr>
              <a:t>high values of </a:t>
            </a:r>
            <a:r>
              <a:rPr lang="en-GB" altLang="en-US" sz="2000" dirty="0">
                <a:solidFill>
                  <a:srgbClr val="0000CC"/>
                </a:solidFill>
                <a:latin typeface="Calibri" panose="020F0502020204030204" pitchFamily="34" charset="0"/>
              </a:rPr>
              <a:t>Ra</a:t>
            </a:r>
            <a:r>
              <a:rPr lang="en-GB" altLang="en-US" sz="2000" i="0" dirty="0">
                <a:latin typeface="Calibri" panose="020F0502020204030204" pitchFamily="34" charset="0"/>
              </a:rPr>
              <a:t> number.</a:t>
            </a:r>
            <a:r>
              <a:rPr lang="en-GB" altLang="en-US" sz="2000" dirty="0">
                <a:latin typeface="Calibri" panose="020F0502020204030204" pitchFamily="34" charset="0"/>
              </a:rPr>
              <a:t> </a:t>
            </a:r>
            <a:endParaRPr lang="en-GB" altLang="en-US" sz="2000" i="0" baseline="30000" dirty="0">
              <a:latin typeface="Calibri" panose="020F0502020204030204" pitchFamily="34" charset="0"/>
            </a:endParaRPr>
          </a:p>
        </p:txBody>
      </p:sp>
      <p:sp>
        <p:nvSpPr>
          <p:cNvPr id="2" name="Ovál 1"/>
          <p:cNvSpPr/>
          <p:nvPr/>
        </p:nvSpPr>
        <p:spPr>
          <a:xfrm>
            <a:off x="1380334" y="3319570"/>
            <a:ext cx="816078" cy="10819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Nadpis 2"/>
          <p:cNvSpPr txBox="1">
            <a:spLocks/>
          </p:cNvSpPr>
          <p:nvPr/>
        </p:nvSpPr>
        <p:spPr>
          <a:xfrm>
            <a:off x="358151" y="118784"/>
            <a:ext cx="8873150" cy="7004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Large-scale Convection in Nature</a:t>
            </a:r>
            <a:endParaRPr lang="cs-CZ" sz="4400" dirty="0"/>
          </a:p>
        </p:txBody>
      </p:sp>
      <p:sp>
        <p:nvSpPr>
          <p:cNvPr id="22" name="Obdélník 21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358151" y="4368672"/>
            <a:ext cx="1611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working fluid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properties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2261388" y="4398460"/>
            <a:ext cx="131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system size</a:t>
            </a:r>
          </a:p>
        </p:txBody>
      </p:sp>
    </p:spTree>
    <p:extLst>
      <p:ext uri="{BB962C8B-B14F-4D97-AF65-F5344CB8AC3E}">
        <p14:creationId xmlns:p14="http://schemas.microsoft.com/office/powerpoint/2010/main" val="158119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1160207" y="230374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214022" name="Text Box 6"/>
          <p:cNvSpPr txBox="1">
            <a:spLocks noChangeArrowheads="1"/>
          </p:cNvSpPr>
          <p:nvPr/>
        </p:nvSpPr>
        <p:spPr bwMode="auto">
          <a:xfrm>
            <a:off x="4138236" y="2350349"/>
            <a:ext cx="562365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dirty="0">
                <a:solidFill>
                  <a:srgbClr val="FF0000"/>
                </a:solidFill>
              </a:rPr>
              <a:t>Laboratory experiment</a:t>
            </a:r>
            <a:r>
              <a:rPr lang="cs-CZ" altLang="en-US" sz="2000" dirty="0">
                <a:solidFill>
                  <a:srgbClr val="FF0000"/>
                </a:solidFill>
              </a:rPr>
              <a:t>s</a:t>
            </a:r>
            <a:r>
              <a:rPr lang="en-GB" altLang="en-US" sz="2000" dirty="0">
                <a:solidFill>
                  <a:srgbClr val="FF0000"/>
                </a:solidFill>
              </a:rPr>
              <a:t>:</a:t>
            </a:r>
            <a:r>
              <a:rPr lang="cs-CZ" altLang="en-US" sz="2000" dirty="0">
                <a:solidFill>
                  <a:srgbClr val="FF0000"/>
                </a:solidFill>
              </a:rPr>
              <a:t> </a:t>
            </a:r>
            <a:r>
              <a:rPr lang="en-GB" altLang="en-US" sz="2000" dirty="0"/>
              <a:t>high </a:t>
            </a:r>
            <a:r>
              <a:rPr lang="en-GB" altLang="en-US" sz="2000" i="1" dirty="0">
                <a:solidFill>
                  <a:srgbClr val="0000FF"/>
                </a:solidFill>
              </a:rPr>
              <a:t>Ra</a:t>
            </a:r>
            <a:r>
              <a:rPr lang="cs-CZ" altLang="en-US" sz="2000" dirty="0">
                <a:solidFill>
                  <a:srgbClr val="0000FF"/>
                </a:solidFill>
              </a:rPr>
              <a:t> </a:t>
            </a:r>
            <a:r>
              <a:rPr lang="cs-CZ" altLang="en-US" sz="2000" dirty="0" err="1"/>
              <a:t>at</a:t>
            </a:r>
            <a:r>
              <a:rPr lang="cs-CZ" altLang="en-US" sz="2000" dirty="0"/>
              <a:t> </a:t>
            </a:r>
            <a:r>
              <a:rPr lang="cs-CZ" altLang="en-US" sz="2000" dirty="0" err="1"/>
              <a:t>low</a:t>
            </a:r>
            <a:r>
              <a:rPr lang="en-GB" altLang="en-US" sz="2000" dirty="0"/>
              <a:t> </a:t>
            </a:r>
            <a:r>
              <a:rPr lang="en-GB" altLang="en-US" sz="2000" i="1" dirty="0">
                <a:solidFill>
                  <a:srgbClr val="0000FF"/>
                </a:solidFill>
              </a:rPr>
              <a:t>L</a:t>
            </a:r>
            <a:r>
              <a:rPr lang="en-GB" altLang="en-US" sz="2000" dirty="0"/>
              <a:t>.</a:t>
            </a:r>
          </a:p>
        </p:txBody>
      </p:sp>
      <p:sp>
        <p:nvSpPr>
          <p:cNvPr id="214023" name="Rectangle 7"/>
          <p:cNvSpPr>
            <a:spLocks noChangeArrowheads="1"/>
          </p:cNvSpPr>
          <p:nvPr/>
        </p:nvSpPr>
        <p:spPr bwMode="auto">
          <a:xfrm>
            <a:off x="1160207" y="230374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214024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876549"/>
              </p:ext>
            </p:extLst>
          </p:nvPr>
        </p:nvGraphicFramePr>
        <p:xfrm>
          <a:off x="410647" y="1252320"/>
          <a:ext cx="3512423" cy="1889693"/>
        </p:xfrm>
        <a:graphic>
          <a:graphicData uri="http://schemas.openxmlformats.org/drawingml/2006/table">
            <a:tbl>
              <a:tblPr/>
              <a:tblGrid>
                <a:gridCol w="17327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96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" algn="l"/>
                        </a:tabLst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Examples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415925" algn="ctr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415925" algn="ctr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415925" algn="ctr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415925" algn="ctr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415925" algn="ctr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5925" algn="ctr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5925" algn="ctr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5925" algn="ctr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415925" algn="ctr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15925" algn="ctr"/>
                        </a:tabLst>
                      </a:pPr>
                      <a:r>
                        <a:rPr kumimoji="0" lang="en-GB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" algn="l"/>
                        </a:tabLst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Atmosphere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163" algn="l"/>
                        </a:tabLst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≈ 10</a:t>
                      </a:r>
                      <a:r>
                        <a:rPr kumimoji="0" lang="en-GB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  <a:endParaRPr kumimoji="0" lang="en-GB" alt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" algn="l"/>
                        </a:tabLst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Ocean</a:t>
                      </a:r>
                      <a:endParaRPr kumimoji="0" lang="en-GB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3016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163" algn="l"/>
                        </a:tabLst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≈</a:t>
                      </a: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kumimoji="0" lang="en-GB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65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" algn="l"/>
                        </a:tabLst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Laboratory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163" algn="l"/>
                        </a:tabLst>
                        <a:defRPr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≈ 10</a:t>
                      </a:r>
                      <a:r>
                        <a:rPr kumimoji="0" lang="en-GB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" algn="l"/>
                        </a:tabLst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anose="020B0604020202020204" pitchFamily="34" charset="0"/>
                        </a:rPr>
                        <a:t>Computer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163" algn="l"/>
                        </a:tabLst>
                        <a:defRPr/>
                      </a:pPr>
                      <a:r>
                        <a:rPr kumimoji="0" lang="en-GB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anose="020B0604020202020204" pitchFamily="34" charset="0"/>
                        </a:rPr>
                        <a:t>≈ 10</a:t>
                      </a:r>
                      <a:r>
                        <a:rPr kumimoji="0" lang="en-US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  <a:endParaRPr kumimoji="0" lang="en-GB" alt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4041" name="Rectangle 25"/>
          <p:cNvSpPr>
            <a:spLocks noChangeArrowheads="1"/>
          </p:cNvSpPr>
          <p:nvPr/>
        </p:nvSpPr>
        <p:spPr bwMode="auto">
          <a:xfrm>
            <a:off x="1160207" y="228469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214044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2664104"/>
              </p:ext>
            </p:extLst>
          </p:nvPr>
        </p:nvGraphicFramePr>
        <p:xfrm>
          <a:off x="410647" y="3686394"/>
          <a:ext cx="7455178" cy="2910670"/>
        </p:xfrm>
        <a:graphic>
          <a:graphicData uri="http://schemas.openxmlformats.org/drawingml/2006/table">
            <a:tbl>
              <a:tblPr/>
              <a:tblGrid>
                <a:gridCol w="2694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1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9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2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525" algn="l"/>
                        </a:tabLst>
                      </a:pP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Fluid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425" algn="l"/>
                        </a:tabLst>
                      </a:pP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Temperature</a:t>
                      </a:r>
                      <a:r>
                        <a:rPr kumimoji="0" lang="en-GB" alt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8255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8255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8255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8255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8255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55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55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55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255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2550" algn="l"/>
                        </a:tabLst>
                      </a:pP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kumimoji="0" lang="en-GB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cs typeface="Times New Roman" panose="02020603050405020304" pitchFamily="18" charset="0"/>
                        </a:rPr>
                        <a:t>nk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anose="05050102010706020507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5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Air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4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20°C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1138" algn="dec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0.122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5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Water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4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20°C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1138" algn="dec"/>
                        </a:tabLst>
                      </a:pPr>
                      <a:r>
                        <a:rPr kumimoji="0" lang="en-GB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14.4</a:t>
                      </a:r>
                      <a:endParaRPr kumimoji="0" lang="en-GB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2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5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Helium </a:t>
                      </a:r>
                      <a:r>
                        <a:rPr kumimoji="0" lang="cs-CZ" alt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cs-CZ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He </a:t>
                      </a: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(gas)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4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5.5 K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1138" algn="dec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1.41×10</a:t>
                      </a:r>
                      <a:r>
                        <a:rPr kumimoji="0" lang="en-GB" alt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GB" alt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5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5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Helium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cs-CZ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(liquid)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98425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8425" algn="l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2.25 K</a:t>
                      </a:r>
                      <a:endParaRPr kumimoji="0" lang="en-GB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211138" algn="dec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11138" algn="dec"/>
                        </a:tabLst>
                      </a:pPr>
                      <a:r>
                        <a:rPr kumimoji="0" lang="en-GB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3.25×10</a:t>
                      </a:r>
                      <a:r>
                        <a:rPr kumimoji="0" lang="en-GB" alt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-5</a:t>
                      </a:r>
                      <a:endParaRPr kumimoji="0" lang="en-GB" alt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" name="Nadpis 2"/>
          <p:cNvSpPr txBox="1">
            <a:spLocks/>
          </p:cNvSpPr>
          <p:nvPr/>
        </p:nvSpPr>
        <p:spPr>
          <a:xfrm>
            <a:off x="133861" y="125256"/>
            <a:ext cx="11704177" cy="8233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sk-SK" sz="4400" dirty="0" err="1"/>
              <a:t>Ra</a:t>
            </a:r>
            <a:r>
              <a:rPr lang="sk-SK" sz="4400" dirty="0"/>
              <a:t> </a:t>
            </a:r>
            <a:r>
              <a:rPr lang="sk-SK" sz="4400" dirty="0" err="1"/>
              <a:t>values</a:t>
            </a:r>
            <a:r>
              <a:rPr lang="sk-SK" sz="4400" dirty="0"/>
              <a:t> </a:t>
            </a:r>
            <a:r>
              <a:rPr lang="sk-SK" sz="4400" dirty="0" err="1"/>
              <a:t>attainable</a:t>
            </a:r>
            <a:r>
              <a:rPr lang="sk-SK" sz="4400" dirty="0"/>
              <a:t> </a:t>
            </a:r>
            <a:r>
              <a:rPr lang="sk-SK" sz="4400" dirty="0" err="1"/>
              <a:t>with</a:t>
            </a:r>
            <a:r>
              <a:rPr lang="sk-SK" sz="4400" dirty="0"/>
              <a:t> </a:t>
            </a:r>
            <a:r>
              <a:rPr lang="sk-SK" sz="4400" dirty="0" err="1"/>
              <a:t>different</a:t>
            </a:r>
            <a:r>
              <a:rPr lang="sk-SK" sz="4400" dirty="0"/>
              <a:t> </a:t>
            </a:r>
            <a:r>
              <a:rPr lang="sk-SK" sz="4400" dirty="0" err="1"/>
              <a:t>fluids</a:t>
            </a:r>
            <a:r>
              <a:rPr lang="sk-SK" sz="4400" dirty="0"/>
              <a:t> </a:t>
            </a:r>
            <a:endParaRPr lang="cs-CZ" sz="4400" dirty="0"/>
          </a:p>
        </p:txBody>
      </p:sp>
      <p:cxnSp>
        <p:nvCxnSpPr>
          <p:cNvPr id="12" name="Straight Arrow Connector 34"/>
          <p:cNvCxnSpPr/>
          <p:nvPr/>
        </p:nvCxnSpPr>
        <p:spPr>
          <a:xfrm flipH="1" flipV="1">
            <a:off x="7326562" y="4006393"/>
            <a:ext cx="2543302" cy="1602555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4639553"/>
              </p:ext>
            </p:extLst>
          </p:nvPr>
        </p:nvGraphicFramePr>
        <p:xfrm>
          <a:off x="8150354" y="5476973"/>
          <a:ext cx="3714089" cy="1107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3" imgW="1459866" imgH="431613" progId="Equation.3">
                  <p:embed/>
                </p:oleObj>
              </mc:Choice>
              <mc:Fallback>
                <p:oleObj name="Rovnice" r:id="rId3" imgW="1459866" imgH="431613" progId="Equation.3">
                  <p:embed/>
                  <p:pic>
                    <p:nvPicPr>
                      <p:cNvPr id="14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0354" y="5476973"/>
                        <a:ext cx="3714089" cy="110736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accent1">
                            <a:shade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délník 14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049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7" name="TextovéPole 6"/>
          <p:cNvSpPr txBox="1"/>
          <p:nvPr/>
        </p:nvSpPr>
        <p:spPr>
          <a:xfrm>
            <a:off x="7254468" y="1573192"/>
            <a:ext cx="49119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/>
              <a:t>4</a:t>
            </a:r>
            <a:r>
              <a:rPr lang="en-US" sz="2000" dirty="0"/>
              <a:t>He </a:t>
            </a:r>
            <a:r>
              <a:rPr lang="cs-CZ" sz="2000" dirty="0" err="1"/>
              <a:t>Critical</a:t>
            </a:r>
            <a:r>
              <a:rPr lang="cs-CZ" sz="2000" dirty="0"/>
              <a:t> point (CP)</a:t>
            </a:r>
            <a:r>
              <a:rPr lang="en-US" sz="2000" dirty="0"/>
              <a:t>: </a:t>
            </a:r>
            <a:r>
              <a:rPr lang="cs-CZ" sz="2000" dirty="0"/>
              <a:t>P</a:t>
            </a:r>
            <a:r>
              <a:rPr lang="en-US" sz="2000" baseline="-25000" dirty="0"/>
              <a:t>c</a:t>
            </a:r>
            <a:r>
              <a:rPr lang="cs-CZ" sz="2000" dirty="0"/>
              <a:t> </a:t>
            </a:r>
            <a:r>
              <a:rPr lang="en-US" sz="2000" dirty="0"/>
              <a:t>=</a:t>
            </a:r>
            <a:r>
              <a:rPr lang="cs-CZ" sz="2000" dirty="0"/>
              <a:t>227 </a:t>
            </a:r>
            <a:r>
              <a:rPr lang="cs-CZ" sz="2000" dirty="0" err="1"/>
              <a:t>kPa</a:t>
            </a:r>
            <a:r>
              <a:rPr lang="cs-CZ" sz="2000" dirty="0"/>
              <a:t>, T</a:t>
            </a:r>
            <a:r>
              <a:rPr lang="en-US" sz="2000" baseline="-25000" dirty="0"/>
              <a:t>c </a:t>
            </a:r>
            <a:r>
              <a:rPr lang="en-US" sz="2000" dirty="0"/>
              <a:t>=</a:t>
            </a:r>
            <a:r>
              <a:rPr lang="cs-CZ" sz="2000" dirty="0"/>
              <a:t> 5.20 K</a:t>
            </a:r>
            <a:endParaRPr lang="en-GB" sz="2000" dirty="0"/>
          </a:p>
        </p:txBody>
      </p:sp>
      <p:grpSp>
        <p:nvGrpSpPr>
          <p:cNvPr id="4" name="Skupina 3"/>
          <p:cNvGrpSpPr/>
          <p:nvPr/>
        </p:nvGrpSpPr>
        <p:grpSpPr>
          <a:xfrm>
            <a:off x="612821" y="1237416"/>
            <a:ext cx="6651481" cy="4316489"/>
            <a:chOff x="1524001" y="1268413"/>
            <a:chExt cx="6651481" cy="4316489"/>
          </a:xfrm>
        </p:grpSpPr>
        <p:sp>
          <p:nvSpPr>
            <p:cNvPr id="214021" name="Rectangle 5"/>
            <p:cNvSpPr>
              <a:spLocks noChangeArrowheads="1"/>
            </p:cNvSpPr>
            <p:nvPr/>
          </p:nvSpPr>
          <p:spPr bwMode="auto">
            <a:xfrm>
              <a:off x="1524001" y="3045897"/>
              <a:ext cx="18473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14023" name="Rectangle 7"/>
            <p:cNvSpPr>
              <a:spLocks noChangeArrowheads="1"/>
            </p:cNvSpPr>
            <p:nvPr/>
          </p:nvSpPr>
          <p:spPr bwMode="auto">
            <a:xfrm>
              <a:off x="1524001" y="3045897"/>
              <a:ext cx="18473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14041" name="Rectangle 25"/>
            <p:cNvSpPr>
              <a:spLocks noChangeArrowheads="1"/>
            </p:cNvSpPr>
            <p:nvPr/>
          </p:nvSpPr>
          <p:spPr bwMode="auto">
            <a:xfrm>
              <a:off x="1524001" y="3026847"/>
              <a:ext cx="18473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214075" name="Text Box 59"/>
            <p:cNvSpPr txBox="1">
              <a:spLocks noChangeArrowheads="1"/>
            </p:cNvSpPr>
            <p:nvPr/>
          </p:nvSpPr>
          <p:spPr bwMode="auto">
            <a:xfrm>
              <a:off x="3935413" y="1268413"/>
              <a:ext cx="153035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GB" altLang="en-US"/>
            </a:p>
          </p:txBody>
        </p:sp>
        <p:grpSp>
          <p:nvGrpSpPr>
            <p:cNvPr id="15" name="Skupina 14"/>
            <p:cNvGrpSpPr/>
            <p:nvPr/>
          </p:nvGrpSpPr>
          <p:grpSpPr>
            <a:xfrm>
              <a:off x="1570796" y="1422002"/>
              <a:ext cx="6604686" cy="4162900"/>
              <a:chOff x="4311991" y="3487548"/>
              <a:chExt cx="4523592" cy="3348746"/>
            </a:xfrm>
          </p:grpSpPr>
          <p:pic>
            <p:nvPicPr>
              <p:cNvPr id="16" name="Obrázek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1991" y="3487548"/>
                <a:ext cx="4523592" cy="33487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ovéPole 16"/>
              <p:cNvSpPr txBox="1"/>
              <p:nvPr/>
            </p:nvSpPr>
            <p:spPr>
              <a:xfrm>
                <a:off x="7767523" y="3753823"/>
                <a:ext cx="1015196" cy="106460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000" b="1" dirty="0">
                    <a:solidFill>
                      <a:srgbClr val="FF0000"/>
                    </a:solidFill>
                  </a:rPr>
                  <a:t>HIGHEST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b="1" i="1" dirty="0">
                    <a:solidFill>
                      <a:srgbClr val="FF0000"/>
                    </a:solidFill>
                  </a:rPr>
                  <a:t>Ra</a:t>
                </a:r>
                <a:br>
                  <a:rPr lang="cs-CZ" sz="2000" b="1" i="1" dirty="0">
                    <a:solidFill>
                      <a:srgbClr val="FF0000"/>
                    </a:solidFill>
                  </a:rPr>
                </a:br>
                <a:r>
                  <a:rPr lang="cs-CZ" sz="2000" b="1" dirty="0" err="1">
                    <a:solidFill>
                      <a:srgbClr val="FF0000"/>
                    </a:solidFill>
                  </a:rPr>
                  <a:t>near</a:t>
                </a:r>
                <a:r>
                  <a:rPr lang="cs-CZ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cs-CZ" sz="2000" b="1" dirty="0" err="1">
                    <a:solidFill>
                      <a:srgbClr val="FF0000"/>
                    </a:solidFill>
                  </a:rPr>
                  <a:t>the</a:t>
                </a:r>
                <a:r>
                  <a:rPr lang="cs-CZ" sz="2000" b="1" dirty="0">
                    <a:solidFill>
                      <a:srgbClr val="FF0000"/>
                    </a:solidFill>
                  </a:rPr>
                  <a:t> </a:t>
                </a:r>
                <a:r>
                  <a:rPr lang="cs-CZ" sz="2000" b="1" dirty="0" err="1">
                    <a:solidFill>
                      <a:srgbClr val="FF0000"/>
                    </a:solidFill>
                  </a:rPr>
                  <a:t>critical</a:t>
                </a:r>
                <a:br>
                  <a:rPr lang="cs-CZ" sz="2000" b="1" dirty="0">
                    <a:solidFill>
                      <a:srgbClr val="FF0000"/>
                    </a:solidFill>
                  </a:rPr>
                </a:br>
                <a:r>
                  <a:rPr lang="cs-CZ" sz="2000" b="1" dirty="0">
                    <a:solidFill>
                      <a:srgbClr val="FF0000"/>
                    </a:solidFill>
                  </a:rPr>
                  <a:t>point</a:t>
                </a:r>
                <a:endParaRPr lang="en-GB" sz="2000" b="1" i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8" name="Straight Arrow Connector 34"/>
              <p:cNvCxnSpPr>
                <a:stCxn id="17" idx="1"/>
              </p:cNvCxnSpPr>
              <p:nvPr/>
            </p:nvCxnSpPr>
            <p:spPr>
              <a:xfrm flipH="1">
                <a:off x="6984731" y="4286128"/>
                <a:ext cx="782792" cy="144026"/>
              </a:xfrm>
              <a:prstGeom prst="straightConnector1">
                <a:avLst/>
              </a:prstGeom>
              <a:ln w="3492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ovéPole 18"/>
              <p:cNvSpPr txBox="1"/>
              <p:nvPr/>
            </p:nvSpPr>
            <p:spPr>
              <a:xfrm>
                <a:off x="5204289" y="4670699"/>
                <a:ext cx="936104" cy="297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Liquid</a:t>
                </a:r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ovéPole 19"/>
              <p:cNvSpPr txBox="1"/>
              <p:nvPr/>
            </p:nvSpPr>
            <p:spPr>
              <a:xfrm>
                <a:off x="7510299" y="5114733"/>
                <a:ext cx="936104" cy="297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Vapor</a:t>
                </a:r>
                <a:endParaRPr lang="en-GB" dirty="0"/>
              </a:p>
            </p:txBody>
          </p:sp>
        </p:grpSp>
        <p:sp>
          <p:nvSpPr>
            <p:cNvPr id="2" name="TextovéPole 1"/>
            <p:cNvSpPr txBox="1"/>
            <p:nvPr/>
          </p:nvSpPr>
          <p:spPr>
            <a:xfrm>
              <a:off x="6240497" y="3503452"/>
              <a:ext cx="6833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Gas</a:t>
              </a:r>
              <a:endParaRPr lang="cs-CZ" dirty="0"/>
            </a:p>
          </p:txBody>
        </p:sp>
      </p:grpSp>
      <p:pic>
        <p:nvPicPr>
          <p:cNvPr id="28" name="Obrázek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650" y="2599533"/>
            <a:ext cx="4705350" cy="4147444"/>
          </a:xfrm>
          <a:prstGeom prst="rect">
            <a:avLst/>
          </a:prstGeom>
        </p:spPr>
      </p:pic>
      <p:sp>
        <p:nvSpPr>
          <p:cNvPr id="29" name="Rounded Rectangle 7"/>
          <p:cNvSpPr/>
          <p:nvPr/>
        </p:nvSpPr>
        <p:spPr>
          <a:xfrm>
            <a:off x="8546830" y="3601387"/>
            <a:ext cx="1008112" cy="6480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3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619870"/>
              </p:ext>
            </p:extLst>
          </p:nvPr>
        </p:nvGraphicFramePr>
        <p:xfrm>
          <a:off x="8631987" y="3524442"/>
          <a:ext cx="864096" cy="725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69800" imgH="393480" progId="Equation.DSMT4">
                  <p:embed/>
                </p:oleObj>
              </mc:Choice>
              <mc:Fallback>
                <p:oleObj name="Equation" r:id="rId5" imgW="469800" imgH="393480" progId="Equation.DSMT4">
                  <p:embed/>
                  <p:pic>
                    <p:nvPicPr>
                      <p:cNvPr id="3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1987" y="3524442"/>
                        <a:ext cx="864096" cy="7250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Arrow Connector 34"/>
          <p:cNvCxnSpPr>
            <a:endCxn id="30" idx="0"/>
          </p:cNvCxnSpPr>
          <p:nvPr/>
        </p:nvCxnSpPr>
        <p:spPr>
          <a:xfrm flipH="1">
            <a:off x="9064035" y="2861806"/>
            <a:ext cx="1201755" cy="662636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3329181" y="5686013"/>
            <a:ext cx="3857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u="sng" dirty="0" err="1"/>
              <a:t>Other</a:t>
            </a:r>
            <a:r>
              <a:rPr lang="sk-SK" u="sng" dirty="0"/>
              <a:t> i</a:t>
            </a:r>
            <a:r>
              <a:rPr lang="en-US" u="sng" dirty="0" err="1"/>
              <a:t>nteresting</a:t>
            </a:r>
            <a:r>
              <a:rPr lang="en-US" u="sng" dirty="0"/>
              <a:t> regions </a:t>
            </a:r>
            <a:r>
              <a:rPr lang="sk-SK" u="sng" dirty="0" err="1"/>
              <a:t>besides</a:t>
            </a:r>
            <a:r>
              <a:rPr lang="sk-SK" u="sng" dirty="0"/>
              <a:t> </a:t>
            </a:r>
            <a:r>
              <a:rPr lang="sk-SK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u="sng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Saturated Vapor Curve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SVC</a:t>
            </a:r>
            <a:r>
              <a:rPr lang="en-US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Critical </a:t>
            </a:r>
            <a:r>
              <a:rPr lang="en-US" dirty="0" err="1"/>
              <a:t>Isochore</a:t>
            </a:r>
            <a:r>
              <a:rPr lang="en-US" dirty="0"/>
              <a:t>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</a:t>
            </a:r>
            <a:r>
              <a:rPr lang="en-US" dirty="0"/>
              <a:t>)</a:t>
            </a:r>
            <a:endParaRPr lang="cs-CZ" dirty="0"/>
          </a:p>
        </p:txBody>
      </p:sp>
      <p:sp>
        <p:nvSpPr>
          <p:cNvPr id="32" name="Nadpis 2"/>
          <p:cNvSpPr txBox="1">
            <a:spLocks/>
          </p:cNvSpPr>
          <p:nvPr/>
        </p:nvSpPr>
        <p:spPr>
          <a:xfrm>
            <a:off x="416379" y="248786"/>
            <a:ext cx="1170417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/>
              <a:t>Rayleigh-B</a:t>
            </a:r>
            <a:r>
              <a:rPr lang="sk-SK" sz="4800" dirty="0"/>
              <a:t>é</a:t>
            </a:r>
            <a:r>
              <a:rPr lang="en-US" sz="4800" dirty="0"/>
              <a:t>nard Convection in </a:t>
            </a:r>
            <a:r>
              <a:rPr lang="en-US" sz="4800" baseline="30000" dirty="0"/>
              <a:t>4</a:t>
            </a:r>
            <a:r>
              <a:rPr lang="en-US" sz="4800" dirty="0"/>
              <a:t>He</a:t>
            </a:r>
            <a:br>
              <a:rPr lang="en-US" dirty="0"/>
            </a:br>
            <a:endParaRPr lang="cs-CZ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7294394" y="1021972"/>
            <a:ext cx="4716496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Brno cell </a:t>
            </a:r>
            <a:r>
              <a:rPr lang="en-US" sz="2000" i="1" dirty="0">
                <a:solidFill>
                  <a:srgbClr val="0000FF"/>
                </a:solidFill>
              </a:rPr>
              <a:t>L</a:t>
            </a:r>
            <a:r>
              <a:rPr lang="en-US" sz="2000" i="1" dirty="0"/>
              <a:t> </a:t>
            </a:r>
            <a:r>
              <a:rPr lang="en-US" sz="2000" dirty="0"/>
              <a:t>= </a:t>
            </a:r>
            <a:r>
              <a:rPr lang="en-US" sz="2000" dirty="0">
                <a:solidFill>
                  <a:srgbClr val="0000FF"/>
                </a:solidFill>
              </a:rPr>
              <a:t>30 cm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FF0000"/>
                </a:solidFill>
              </a:rPr>
              <a:t>Ra</a:t>
            </a:r>
            <a:r>
              <a:rPr lang="en-US" sz="2000" dirty="0"/>
              <a:t> from 10</a:t>
            </a:r>
            <a:r>
              <a:rPr lang="sk-SK" sz="2000" baseline="30000" dirty="0"/>
              <a:t>6</a:t>
            </a:r>
            <a:r>
              <a:rPr lang="sk-SK" sz="2000" dirty="0"/>
              <a:t> </a:t>
            </a:r>
            <a:r>
              <a:rPr lang="en-US" sz="2000" dirty="0"/>
              <a:t>up to </a:t>
            </a:r>
            <a:r>
              <a:rPr lang="en-US" sz="2000" dirty="0">
                <a:solidFill>
                  <a:srgbClr val="FF0000"/>
                </a:solidFill>
              </a:rPr>
              <a:t>10</a:t>
            </a:r>
            <a:r>
              <a:rPr lang="en-US" sz="2000" baseline="30000" dirty="0">
                <a:solidFill>
                  <a:srgbClr val="FF0000"/>
                </a:solidFill>
              </a:rPr>
              <a:t>15</a:t>
            </a:r>
            <a:endParaRPr lang="en-GB" sz="2000" baseline="30000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811559" y="3506443"/>
            <a:ext cx="71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SVC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4712457" y="1666682"/>
            <a:ext cx="71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4014912" y="2230201"/>
            <a:ext cx="71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631459"/>
              </p:ext>
            </p:extLst>
          </p:nvPr>
        </p:nvGraphicFramePr>
        <p:xfrm>
          <a:off x="9416273" y="2235701"/>
          <a:ext cx="240665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7" imgW="1459866" imgH="431613" progId="Equation.3">
                  <p:embed/>
                </p:oleObj>
              </mc:Choice>
              <mc:Fallback>
                <p:oleObj name="Rovnice" r:id="rId7" imgW="1459866" imgH="431613" progId="Equation.3">
                  <p:embed/>
                  <p:pic>
                    <p:nvPicPr>
                      <p:cNvPr id="3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6273" y="2235701"/>
                        <a:ext cx="2406650" cy="717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Obdélník 35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E58A11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050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85" y="1002891"/>
            <a:ext cx="7159276" cy="548640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785" y="0"/>
            <a:ext cx="8944825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133" y="150832"/>
            <a:ext cx="2739923" cy="205494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122133" y="2375361"/>
            <a:ext cx="2765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Coherent structures / patterns observed in a fluid-filled pot heated from below</a:t>
            </a:r>
            <a:endParaRPr lang="cs-CZ" sz="1600" dirty="0"/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2">
                <a:lumMod val="50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100193" y="125728"/>
            <a:ext cx="1611376" cy="175432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History </a:t>
            </a:r>
          </a:p>
          <a:p>
            <a:pPr algn="ctr"/>
            <a:r>
              <a:rPr lang="en-US" sz="3600" dirty="0"/>
              <a:t>detour </a:t>
            </a:r>
          </a:p>
          <a:p>
            <a:pPr algn="ctr"/>
            <a:r>
              <a:rPr lang="en-US" sz="3600" dirty="0"/>
              <a:t>#1:</a:t>
            </a:r>
            <a:endParaRPr lang="cs-CZ" sz="3600" dirty="0"/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2960013" y="5279010"/>
            <a:ext cx="6476214" cy="94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9888714" y="5071621"/>
            <a:ext cx="1272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…it is not as simple …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271855" y="1002891"/>
            <a:ext cx="3148553" cy="36933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Shadowgraph seen from above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768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05" y="-110749"/>
            <a:ext cx="9162853" cy="6968750"/>
          </a:xfrm>
          <a:prstGeom prst="rect">
            <a:avLst/>
          </a:prstGeom>
        </p:spPr>
      </p:pic>
      <p:grpSp>
        <p:nvGrpSpPr>
          <p:cNvPr id="16" name="Skupina 15"/>
          <p:cNvGrpSpPr/>
          <p:nvPr/>
        </p:nvGrpSpPr>
        <p:grpSpPr>
          <a:xfrm>
            <a:off x="7959366" y="4711404"/>
            <a:ext cx="4232634" cy="1943113"/>
            <a:chOff x="7959366" y="4711404"/>
            <a:chExt cx="4232634" cy="1943113"/>
          </a:xfrm>
        </p:grpSpPr>
        <p:sp>
          <p:nvSpPr>
            <p:cNvPr id="4" name="TextovéPole 3"/>
            <p:cNvSpPr txBox="1"/>
            <p:nvPr/>
          </p:nvSpPr>
          <p:spPr>
            <a:xfrm>
              <a:off x="7959366" y="4711404"/>
              <a:ext cx="42326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dirty="0"/>
                <a:t>Formulated </a:t>
              </a:r>
              <a:r>
                <a:rPr lang="en-US" sz="1500" dirty="0" err="1"/>
                <a:t>eqations</a:t>
              </a:r>
              <a:r>
                <a:rPr lang="en-US" sz="1500" dirty="0"/>
                <a:t> for system with </a:t>
              </a:r>
              <a:r>
                <a:rPr lang="en-US" sz="1500" dirty="0">
                  <a:solidFill>
                    <a:srgbClr val="0070C0"/>
                  </a:solidFill>
                </a:rPr>
                <a:t>∞ plates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500" u="sng" dirty="0"/>
                <a:t>Predicted </a:t>
              </a:r>
              <a:r>
                <a:rPr lang="en-US" sz="1500" u="sng" dirty="0">
                  <a:solidFill>
                    <a:srgbClr val="FF0000"/>
                  </a:solidFill>
                </a:rPr>
                <a:t>critical value </a:t>
              </a:r>
              <a:r>
                <a:rPr lang="en-US" sz="1500" dirty="0"/>
                <a:t>of the control parameter (now “</a:t>
              </a:r>
              <a:r>
                <a:rPr lang="en-US" sz="1500" dirty="0">
                  <a:solidFill>
                    <a:srgbClr val="FF0000"/>
                  </a:solidFill>
                </a:rPr>
                <a:t>Rayleigh number</a:t>
              </a:r>
              <a:r>
                <a:rPr lang="en-US" sz="1500" dirty="0"/>
                <a:t>”)                                                 for </a:t>
              </a:r>
              <a:r>
                <a:rPr lang="en-US" sz="1500" u="sng" dirty="0">
                  <a:solidFill>
                    <a:schemeClr val="accent6"/>
                  </a:solidFill>
                </a:rPr>
                <a:t>conduction - convection transition</a:t>
              </a:r>
              <a:endParaRPr lang="cs-CZ" sz="1500" dirty="0">
                <a:solidFill>
                  <a:schemeClr val="accent6"/>
                </a:solidFill>
              </a:endParaRPr>
            </a:p>
          </p:txBody>
        </p:sp>
        <p:sp>
          <p:nvSpPr>
            <p:cNvPr id="2" name="TextovéPole 1"/>
            <p:cNvSpPr txBox="1"/>
            <p:nvPr/>
          </p:nvSpPr>
          <p:spPr>
            <a:xfrm>
              <a:off x="8116478" y="5731187"/>
              <a:ext cx="39121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i="1" dirty="0" err="1">
                  <a:solidFill>
                    <a:srgbClr val="FF0000"/>
                  </a:solidFill>
                </a:rPr>
                <a:t>Ra</a:t>
              </a:r>
              <a:r>
                <a:rPr lang="cs-CZ" i="1" baseline="-25000" dirty="0" err="1">
                  <a:solidFill>
                    <a:srgbClr val="FF0000"/>
                  </a:solidFill>
                </a:rPr>
                <a:t>c</a:t>
              </a:r>
              <a:r>
                <a:rPr lang="cs-CZ" dirty="0">
                  <a:solidFill>
                    <a:srgbClr val="FF0000"/>
                  </a:solidFill>
                </a:rPr>
                <a:t> = 1708</a:t>
              </a:r>
            </a:p>
            <a:p>
              <a:pPr algn="ctr"/>
              <a:r>
                <a:rPr lang="cs-CZ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Experimental</a:t>
              </a:r>
              <a:r>
                <a:rPr lang="en-US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ly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confirmed with high accuracy</a:t>
              </a:r>
              <a:endParaRPr lang="cs-CZ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7" name="Obdélník 6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2">
                <a:lumMod val="50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100193" y="125728"/>
            <a:ext cx="1611376" cy="175432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History </a:t>
            </a:r>
          </a:p>
          <a:p>
            <a:pPr algn="ctr"/>
            <a:r>
              <a:rPr lang="en-US" sz="3600" dirty="0"/>
              <a:t>detour </a:t>
            </a:r>
          </a:p>
          <a:p>
            <a:pPr algn="ctr"/>
            <a:r>
              <a:rPr lang="en-US" sz="3600" dirty="0"/>
              <a:t>#2:</a:t>
            </a:r>
            <a:endParaRPr lang="cs-CZ" sz="3600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7145518" y="4703975"/>
            <a:ext cx="537327" cy="742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2733773" y="4911365"/>
            <a:ext cx="4986780" cy="2828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177592" y="5118327"/>
            <a:ext cx="4590853" cy="287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185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851890" y="3519550"/>
            <a:ext cx="192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{\</a:t>
            </a:r>
            <a:r>
              <a:rPr lang="cs-CZ" dirty="0" err="1"/>
              <a:t>color</a:t>
            </a:r>
            <a:r>
              <a:rPr lang="cs-CZ" dirty="0"/>
              <a:t>{</a:t>
            </a:r>
            <a:r>
              <a:rPr lang="cs-CZ" dirty="0" err="1"/>
              <a:t>red</a:t>
            </a:r>
            <a:r>
              <a:rPr lang="cs-CZ" dirty="0"/>
              <a:t>}\rho_0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13" y="3518280"/>
            <a:ext cx="6189205" cy="322410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83" y="1133447"/>
            <a:ext cx="3857537" cy="5479367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849471" y="42654"/>
            <a:ext cx="98900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dirty="0">
                <a:latin typeface="+mj-lt"/>
                <a:ea typeface="+mj-ea"/>
                <a:cs typeface="+mj-cs"/>
              </a:rPr>
              <a:t>Edward </a:t>
            </a:r>
            <a:r>
              <a:rPr lang="sk-SK" sz="4400" dirty="0" err="1">
                <a:latin typeface="+mj-lt"/>
                <a:ea typeface="+mj-ea"/>
                <a:cs typeface="+mj-cs"/>
              </a:rPr>
              <a:t>Lorenz</a:t>
            </a:r>
            <a:r>
              <a:rPr lang="en-US" sz="4400" dirty="0">
                <a:latin typeface="+mj-lt"/>
                <a:ea typeface="+mj-ea"/>
                <a:cs typeface="+mj-cs"/>
              </a:rPr>
              <a:t>: computer-ready model for </a:t>
            </a:r>
            <a:r>
              <a:rPr lang="en-US" sz="4400" u="sng" dirty="0">
                <a:latin typeface="+mj-lt"/>
                <a:ea typeface="+mj-ea"/>
                <a:cs typeface="+mj-cs"/>
              </a:rPr>
              <a:t>weather prediction</a:t>
            </a:r>
            <a:r>
              <a:rPr lang="sk-SK" sz="4400" u="sng" dirty="0">
                <a:latin typeface="+mj-lt"/>
                <a:ea typeface="+mj-ea"/>
                <a:cs typeface="+mj-cs"/>
              </a:rPr>
              <a:t> </a:t>
            </a:r>
            <a:endParaRPr lang="en-US" sz="4400" u="sng" dirty="0">
              <a:latin typeface="+mj-lt"/>
              <a:ea typeface="+mj-ea"/>
              <a:cs typeface="+mj-cs"/>
            </a:endParaRPr>
          </a:p>
          <a:p>
            <a:pPr algn="r"/>
            <a:r>
              <a:rPr lang="en-US" dirty="0"/>
              <a:t>(</a:t>
            </a:r>
            <a:r>
              <a:rPr lang="sk-SK" dirty="0" err="1"/>
              <a:t>PhD</a:t>
            </a:r>
            <a:r>
              <a:rPr lang="sk-SK" dirty="0"/>
              <a:t> </a:t>
            </a:r>
            <a:r>
              <a:rPr lang="sk-SK" dirty="0" err="1"/>
              <a:t>Thesis</a:t>
            </a:r>
            <a:r>
              <a:rPr lang="en-US" dirty="0"/>
              <a:t>, 1948, MIT)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789110" y="6373050"/>
            <a:ext cx="308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strange attractor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2">
                <a:lumMod val="50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/>
          <p:cNvSpPr txBox="1"/>
          <p:nvPr/>
        </p:nvSpPr>
        <p:spPr>
          <a:xfrm>
            <a:off x="100193" y="125728"/>
            <a:ext cx="1611376" cy="175432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History </a:t>
            </a:r>
          </a:p>
          <a:p>
            <a:pPr algn="ctr"/>
            <a:r>
              <a:rPr lang="en-US" sz="3600" dirty="0"/>
              <a:t>detour </a:t>
            </a:r>
          </a:p>
          <a:p>
            <a:pPr algn="ctr"/>
            <a:r>
              <a:rPr lang="en-US" sz="3600" dirty="0"/>
              <a:t>#3:</a:t>
            </a:r>
            <a:endParaRPr lang="cs-CZ" sz="3600" dirty="0"/>
          </a:p>
        </p:txBody>
      </p:sp>
      <p:sp>
        <p:nvSpPr>
          <p:cNvPr id="3" name="Obdélník 2"/>
          <p:cNvSpPr/>
          <p:nvPr/>
        </p:nvSpPr>
        <p:spPr>
          <a:xfrm>
            <a:off x="5789110" y="3520430"/>
            <a:ext cx="3939352" cy="3224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5288437" y="125728"/>
            <a:ext cx="6694381" cy="628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1849471" y="837218"/>
            <a:ext cx="4419354" cy="6438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3" name="Skupina 22"/>
          <p:cNvGrpSpPr/>
          <p:nvPr/>
        </p:nvGrpSpPr>
        <p:grpSpPr>
          <a:xfrm>
            <a:off x="7890235" y="198520"/>
            <a:ext cx="4092583" cy="3214903"/>
            <a:chOff x="8059747" y="198520"/>
            <a:chExt cx="3923071" cy="3135367"/>
          </a:xfrm>
        </p:grpSpPr>
        <p:pic>
          <p:nvPicPr>
            <p:cNvPr id="24" name="Obrázek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9747" y="198520"/>
              <a:ext cx="3923071" cy="3135367"/>
            </a:xfrm>
            <a:prstGeom prst="rect">
              <a:avLst/>
            </a:prstGeom>
          </p:spPr>
        </p:pic>
        <p:sp>
          <p:nvSpPr>
            <p:cNvPr id="25" name="TextovéPole 24"/>
            <p:cNvSpPr txBox="1"/>
            <p:nvPr/>
          </p:nvSpPr>
          <p:spPr>
            <a:xfrm>
              <a:off x="9367780" y="2469189"/>
              <a:ext cx="2604589" cy="830997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chemeClr val="bg1"/>
                  </a:solidFill>
                </a:rPr>
                <a:t>“butterfly wing effect” </a:t>
              </a:r>
            </a:p>
            <a:p>
              <a:pPr algn="r"/>
              <a:r>
                <a:rPr lang="en-US" sz="1600" dirty="0">
                  <a:solidFill>
                    <a:schemeClr val="bg1"/>
                  </a:solidFill>
                </a:rPr>
                <a:t>– </a:t>
              </a:r>
              <a:r>
                <a:rPr lang="en-US" sz="1400" dirty="0">
                  <a:solidFill>
                    <a:schemeClr val="bg1"/>
                  </a:solidFill>
                </a:rPr>
                <a:t>sensitivity to initial conditions: </a:t>
              </a:r>
            </a:p>
            <a:p>
              <a:pPr algn="r"/>
              <a:r>
                <a:rPr lang="en-US" sz="1400" dirty="0">
                  <a:solidFill>
                    <a:srgbClr val="FF0000"/>
                  </a:solidFill>
                </a:rPr>
                <a:t>deterministic chaos</a:t>
              </a:r>
              <a:endParaRPr lang="cs-CZ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5197855" y="1544439"/>
            <a:ext cx="2044773" cy="2989854"/>
            <a:chOff x="5197855" y="1544439"/>
            <a:chExt cx="2044773" cy="2989854"/>
          </a:xfrm>
        </p:grpSpPr>
        <p:sp>
          <p:nvSpPr>
            <p:cNvPr id="21" name="TextovéPole 20"/>
            <p:cNvSpPr txBox="1"/>
            <p:nvPr/>
          </p:nvSpPr>
          <p:spPr>
            <a:xfrm>
              <a:off x="5200305" y="3525557"/>
              <a:ext cx="2042323" cy="10087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Simple 3D dynamical system derived from </a:t>
              </a:r>
              <a:r>
                <a:rPr lang="en-US" sz="1400" dirty="0" err="1">
                  <a:solidFill>
                    <a:schemeClr val="bg1"/>
                  </a:solidFill>
                </a:rPr>
                <a:t>Boussinesq</a:t>
              </a:r>
              <a:r>
                <a:rPr lang="en-US" sz="1400" dirty="0">
                  <a:solidFill>
                    <a:schemeClr val="bg1"/>
                  </a:solidFill>
                </a:rPr>
                <a:t> equations of RBC</a:t>
              </a:r>
              <a:endParaRPr lang="cs-CZ" sz="1400" dirty="0">
                <a:solidFill>
                  <a:schemeClr val="bg1"/>
                </a:solidFill>
              </a:endParaRPr>
            </a:p>
          </p:txBody>
        </p:sp>
        <p:pic>
          <p:nvPicPr>
            <p:cNvPr id="26" name="Obrázek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97855" y="1544439"/>
              <a:ext cx="2044773" cy="186898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25343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D8766-AD36-5DC4-EDA2-0693F32F7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572F68-4296-B224-7479-106F6DD0D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CBEBCDD-B90B-EF98-DBDC-B0FD96264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65" y="0"/>
            <a:ext cx="10664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34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Text Box 2"/>
          <p:cNvSpPr txBox="1">
            <a:spLocks noChangeArrowheads="1"/>
          </p:cNvSpPr>
          <p:nvPr/>
        </p:nvSpPr>
        <p:spPr bwMode="auto">
          <a:xfrm>
            <a:off x="2762326" y="-10513"/>
            <a:ext cx="8829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i="1" dirty="0">
                <a:solidFill>
                  <a:schemeClr val="bg1"/>
                </a:solidFill>
                <a:latin typeface="Myriad Pro" pitchFamily="34" charset="0"/>
              </a:rPr>
              <a:t>Grenoble </a:t>
            </a:r>
            <a:r>
              <a:rPr lang="cs-CZ" altLang="en-US" sz="2800" baseline="30000" dirty="0">
                <a:solidFill>
                  <a:schemeClr val="bg1"/>
                </a:solidFill>
                <a:latin typeface="Myriad Pro" pitchFamily="34" charset="0"/>
              </a:rPr>
              <a:t>4</a:t>
            </a:r>
            <a:r>
              <a:rPr lang="cs-CZ" altLang="en-US" sz="2800" i="1" dirty="0">
                <a:solidFill>
                  <a:schemeClr val="bg1"/>
                </a:solidFill>
                <a:latin typeface="Myriad Pro" pitchFamily="34" charset="0"/>
              </a:rPr>
              <a:t>He c</a:t>
            </a:r>
            <a:r>
              <a:rPr lang="en-GB" altLang="en-US" sz="2800" i="1" dirty="0" err="1">
                <a:solidFill>
                  <a:schemeClr val="bg1"/>
                </a:solidFill>
                <a:latin typeface="Myriad Pro" pitchFamily="34" charset="0"/>
              </a:rPr>
              <a:t>ryogenic</a:t>
            </a:r>
            <a:r>
              <a:rPr lang="en-GB" altLang="en-US" sz="2800" i="1" dirty="0">
                <a:solidFill>
                  <a:schemeClr val="bg1"/>
                </a:solidFill>
                <a:latin typeface="Myriad Pro" pitchFamily="34" charset="0"/>
              </a:rPr>
              <a:t> experiment</a:t>
            </a:r>
          </a:p>
        </p:txBody>
      </p:sp>
      <p:grpSp>
        <p:nvGrpSpPr>
          <p:cNvPr id="406532" name="Group 4"/>
          <p:cNvGrpSpPr>
            <a:grpSpLocks/>
          </p:cNvGrpSpPr>
          <p:nvPr/>
        </p:nvGrpSpPr>
        <p:grpSpPr bwMode="auto">
          <a:xfrm>
            <a:off x="2965200" y="984237"/>
            <a:ext cx="6172362" cy="5043507"/>
            <a:chOff x="-4" y="827"/>
            <a:chExt cx="3069" cy="2567"/>
          </a:xfrm>
        </p:grpSpPr>
        <p:pic>
          <p:nvPicPr>
            <p:cNvPr id="406533" name="Picture 5" descr="RaNu_98_Grenob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827"/>
              <a:ext cx="3069" cy="2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6534" name="Text Box 6"/>
            <p:cNvSpPr txBox="1">
              <a:spLocks noChangeArrowheads="1"/>
            </p:cNvSpPr>
            <p:nvPr/>
          </p:nvSpPr>
          <p:spPr bwMode="auto">
            <a:xfrm>
              <a:off x="1247" y="2402"/>
              <a:ext cx="1666" cy="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X.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Chavanne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F.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Chilla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B.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Castaing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B.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Hébral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B.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Chabaud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 and J.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Chaussy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Phys. Rev. Lett. 79, 3648 (1997)</a:t>
              </a:r>
            </a:p>
          </p:txBody>
        </p:sp>
      </p:grp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2965200" y="7051594"/>
            <a:ext cx="95885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/>
              <a:t>Transition in the vicinity of </a:t>
            </a:r>
            <a:r>
              <a:rPr lang="en-GB" altLang="en-US" sz="2000" dirty="0">
                <a:solidFill>
                  <a:srgbClr val="0000CC"/>
                </a:solidFill>
              </a:rPr>
              <a:t>Ra</a:t>
            </a:r>
            <a:r>
              <a:rPr lang="en-GB" altLang="en-US" sz="2000" dirty="0"/>
              <a:t> ~ </a:t>
            </a:r>
            <a:r>
              <a:rPr lang="en-GB" altLang="en-US" sz="2000" dirty="0">
                <a:solidFill>
                  <a:srgbClr val="0000CC"/>
                </a:solidFill>
              </a:rPr>
              <a:t>10</a:t>
            </a:r>
            <a:r>
              <a:rPr lang="en-GB" altLang="en-US" sz="2000" baseline="30000" dirty="0">
                <a:solidFill>
                  <a:srgbClr val="0000CC"/>
                </a:solidFill>
              </a:rPr>
              <a:t>11</a:t>
            </a:r>
            <a:r>
              <a:rPr lang="en-GB" altLang="en-US" sz="2000" dirty="0"/>
              <a:t> - interpreted as regime with </a:t>
            </a:r>
            <a:r>
              <a:rPr lang="en-GB" altLang="en-US" sz="2000" dirty="0">
                <a:solidFill>
                  <a:srgbClr val="0000CC"/>
                </a:solidFill>
              </a:rPr>
              <a:t>Nu</a:t>
            </a:r>
            <a:r>
              <a:rPr lang="en-GB" altLang="en-US" sz="2000" dirty="0"/>
              <a:t> ~  </a:t>
            </a:r>
            <a:r>
              <a:rPr lang="en-GB" altLang="en-US" sz="2000" dirty="0">
                <a:solidFill>
                  <a:srgbClr val="0000CC"/>
                </a:solidFill>
              </a:rPr>
              <a:t>Ra</a:t>
            </a:r>
            <a:r>
              <a:rPr lang="en-GB" altLang="en-US" sz="2000" baseline="30000" dirty="0">
                <a:solidFill>
                  <a:srgbClr val="0000CC"/>
                </a:solidFill>
              </a:rPr>
              <a:t>1/2</a:t>
            </a:r>
            <a:r>
              <a:rPr lang="en-GB" alt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/>
              <a:t>Transition observed also in the cell geometry </a:t>
            </a:r>
            <a:r>
              <a:rPr lang="en-GB" altLang="en-US" sz="2000" i="1" dirty="0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en-GB" altLang="en-US" sz="2000" dirty="0"/>
              <a:t> = </a:t>
            </a:r>
            <a:r>
              <a:rPr lang="en-GB" altLang="en-US" sz="2000" dirty="0">
                <a:solidFill>
                  <a:srgbClr val="0000CC"/>
                </a:solidFill>
              </a:rPr>
              <a:t>1.14</a:t>
            </a:r>
            <a:r>
              <a:rPr lang="en-GB" altLang="en-US" sz="2000" dirty="0"/>
              <a:t> and </a:t>
            </a:r>
            <a:r>
              <a:rPr lang="en-GB" altLang="en-US" sz="2000" dirty="0">
                <a:solidFill>
                  <a:srgbClr val="0000CC"/>
                </a:solidFill>
              </a:rPr>
              <a:t>0.23.</a:t>
            </a:r>
            <a:endParaRPr lang="en-GB" altLang="en-US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938909" y="908460"/>
            <a:ext cx="3012399" cy="2232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Pravá složená závorka 3"/>
          <p:cNvSpPr/>
          <p:nvPr/>
        </p:nvSpPr>
        <p:spPr>
          <a:xfrm rot="5400000">
            <a:off x="4584585" y="4984312"/>
            <a:ext cx="152135" cy="373301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2" name="Skupina 41"/>
          <p:cNvGrpSpPr/>
          <p:nvPr/>
        </p:nvGrpSpPr>
        <p:grpSpPr>
          <a:xfrm>
            <a:off x="245097" y="2625826"/>
            <a:ext cx="4213079" cy="2801667"/>
            <a:chOff x="245097" y="2625826"/>
            <a:chExt cx="4213079" cy="2801667"/>
          </a:xfrm>
        </p:grpSpPr>
        <p:grpSp>
          <p:nvGrpSpPr>
            <p:cNvPr id="10" name="Skupina 9"/>
            <p:cNvGrpSpPr/>
            <p:nvPr/>
          </p:nvGrpSpPr>
          <p:grpSpPr>
            <a:xfrm>
              <a:off x="245097" y="2625826"/>
              <a:ext cx="4140090" cy="2283976"/>
              <a:chOff x="245097" y="2625826"/>
              <a:chExt cx="4140090" cy="2283976"/>
            </a:xfrm>
          </p:grpSpPr>
          <p:sp>
            <p:nvSpPr>
              <p:cNvPr id="3" name="TextovéPole 2"/>
              <p:cNvSpPr txBox="1"/>
              <p:nvPr/>
            </p:nvSpPr>
            <p:spPr>
              <a:xfrm>
                <a:off x="245097" y="2625826"/>
                <a:ext cx="3127462" cy="64633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Critical point #1:</a:t>
                </a:r>
              </a:p>
              <a:p>
                <a:r>
                  <a:rPr lang="en-US" dirty="0"/>
                  <a:t>Onset of (laminar) Convection </a:t>
                </a:r>
                <a:endParaRPr lang="cs-CZ" dirty="0"/>
              </a:p>
            </p:txBody>
          </p:sp>
          <p:cxnSp>
            <p:nvCxnSpPr>
              <p:cNvPr id="6" name="Přímá spojnice se šipkou 5"/>
              <p:cNvCxnSpPr/>
              <p:nvPr/>
            </p:nvCxnSpPr>
            <p:spPr>
              <a:xfrm>
                <a:off x="3372559" y="3272157"/>
                <a:ext cx="1012628" cy="1637645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Přímá spojnice 42"/>
            <p:cNvCxnSpPr/>
            <p:nvPr/>
          </p:nvCxnSpPr>
          <p:spPr>
            <a:xfrm>
              <a:off x="4458176" y="2867809"/>
              <a:ext cx="0" cy="2559684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Skupina 49"/>
          <p:cNvGrpSpPr/>
          <p:nvPr/>
        </p:nvGrpSpPr>
        <p:grpSpPr>
          <a:xfrm>
            <a:off x="3943251" y="2227411"/>
            <a:ext cx="2876792" cy="3200082"/>
            <a:chOff x="8675142" y="1020119"/>
            <a:chExt cx="2876792" cy="3200082"/>
          </a:xfrm>
        </p:grpSpPr>
        <p:grpSp>
          <p:nvGrpSpPr>
            <p:cNvPr id="51" name="Skupina 50"/>
            <p:cNvGrpSpPr/>
            <p:nvPr/>
          </p:nvGrpSpPr>
          <p:grpSpPr>
            <a:xfrm>
              <a:off x="8675142" y="1020119"/>
              <a:ext cx="2876792" cy="1955096"/>
              <a:chOff x="8722074" y="552769"/>
              <a:chExt cx="2876792" cy="1955096"/>
            </a:xfrm>
          </p:grpSpPr>
          <p:sp>
            <p:nvSpPr>
              <p:cNvPr id="53" name="TextovéPole 52"/>
              <p:cNvSpPr txBox="1"/>
              <p:nvPr/>
            </p:nvSpPr>
            <p:spPr>
              <a:xfrm>
                <a:off x="8722074" y="552769"/>
                <a:ext cx="2876792" cy="64633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“Critical point #2”:</a:t>
                </a:r>
              </a:p>
              <a:p>
                <a:r>
                  <a:rPr lang="en-US" dirty="0"/>
                  <a:t>Transition to Turbulence</a:t>
                </a:r>
                <a:endParaRPr lang="cs-CZ" dirty="0"/>
              </a:p>
            </p:txBody>
          </p:sp>
          <p:cxnSp>
            <p:nvCxnSpPr>
              <p:cNvPr id="54" name="Přímá spojnice se šipkou 53"/>
              <p:cNvCxnSpPr/>
              <p:nvPr/>
            </p:nvCxnSpPr>
            <p:spPr>
              <a:xfrm flipH="1">
                <a:off x="9693342" y="1211322"/>
                <a:ext cx="474512" cy="1296543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Přímá spojnice 51"/>
            <p:cNvCxnSpPr/>
            <p:nvPr/>
          </p:nvCxnSpPr>
          <p:spPr>
            <a:xfrm flipH="1">
              <a:off x="9569790" y="1655231"/>
              <a:ext cx="11381" cy="256497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Skupina 66"/>
          <p:cNvGrpSpPr/>
          <p:nvPr/>
        </p:nvGrpSpPr>
        <p:grpSpPr>
          <a:xfrm>
            <a:off x="3097161" y="5108689"/>
            <a:ext cx="1356953" cy="720261"/>
            <a:chOff x="3097161" y="5108689"/>
            <a:chExt cx="1356953" cy="720261"/>
          </a:xfrm>
        </p:grpSpPr>
        <p:sp>
          <p:nvSpPr>
            <p:cNvPr id="40" name="Pravá složená závorka 39"/>
            <p:cNvSpPr/>
            <p:nvPr/>
          </p:nvSpPr>
          <p:spPr>
            <a:xfrm rot="5400000">
              <a:off x="4191396" y="4998106"/>
              <a:ext cx="152135" cy="373301"/>
            </a:xfrm>
            <a:prstGeom prst="rightBrac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3097161" y="5459618"/>
              <a:ext cx="1288026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Conduction</a:t>
              </a:r>
              <a:endParaRPr lang="cs-CZ" dirty="0"/>
            </a:p>
          </p:txBody>
        </p:sp>
      </p:grpSp>
      <p:sp>
        <p:nvSpPr>
          <p:cNvPr id="62" name="TextovéPole 61"/>
          <p:cNvSpPr txBox="1"/>
          <p:nvPr/>
        </p:nvSpPr>
        <p:spPr>
          <a:xfrm>
            <a:off x="3737831" y="5889158"/>
            <a:ext cx="2073034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Laminar convection</a:t>
            </a:r>
            <a:endParaRPr lang="cs-CZ" dirty="0"/>
          </a:p>
        </p:txBody>
      </p:sp>
      <p:cxnSp>
        <p:nvCxnSpPr>
          <p:cNvPr id="26" name="Přímá spojnice 25"/>
          <p:cNvCxnSpPr/>
          <p:nvPr/>
        </p:nvCxnSpPr>
        <p:spPr>
          <a:xfrm flipH="1">
            <a:off x="5149811" y="2247232"/>
            <a:ext cx="3543572" cy="189033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1"/>
          <p:cNvSpPr txBox="1">
            <a:spLocks noChangeArrowheads="1"/>
          </p:cNvSpPr>
          <p:nvPr/>
        </p:nvSpPr>
        <p:spPr bwMode="auto">
          <a:xfrm>
            <a:off x="381091" y="129685"/>
            <a:ext cx="7856514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4400" i="0" dirty="0">
                <a:latin typeface="+mj-lt"/>
                <a:ea typeface="+mj-ea"/>
                <a:cs typeface="+mj-cs"/>
              </a:rPr>
              <a:t>Regimes of RBC: </a:t>
            </a:r>
            <a:r>
              <a:rPr lang="en-US" altLang="en-US" sz="4400" i="0" u="sng" dirty="0">
                <a:latin typeface="+mj-lt"/>
                <a:ea typeface="+mj-ea"/>
                <a:cs typeface="+mj-cs"/>
              </a:rPr>
              <a:t>Heat Transport </a:t>
            </a:r>
            <a:endParaRPr lang="en-GB" altLang="en-US" sz="4400" i="0" u="sng" dirty="0">
              <a:latin typeface="+mj-lt"/>
              <a:ea typeface="+mj-ea"/>
              <a:cs typeface="+mj-cs"/>
            </a:endParaRPr>
          </a:p>
        </p:txBody>
      </p:sp>
      <p:cxnSp>
        <p:nvCxnSpPr>
          <p:cNvPr id="64" name="Přímá spojnice 63"/>
          <p:cNvCxnSpPr/>
          <p:nvPr/>
        </p:nvCxnSpPr>
        <p:spPr>
          <a:xfrm flipH="1" flipV="1">
            <a:off x="4042250" y="1838227"/>
            <a:ext cx="5095312" cy="188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ovéPole 69"/>
          <p:cNvSpPr txBox="1"/>
          <p:nvPr/>
        </p:nvSpPr>
        <p:spPr>
          <a:xfrm>
            <a:off x="378460" y="1190548"/>
            <a:ext cx="4006727" cy="80021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/>
              <a:t>Nusselt</a:t>
            </a:r>
            <a:r>
              <a:rPr lang="en-US" sz="2800" u="sng" dirty="0"/>
              <a:t> number </a:t>
            </a:r>
            <a:r>
              <a:rPr lang="en-US" sz="2800" i="1" u="sng" dirty="0"/>
              <a:t>Nu</a:t>
            </a:r>
          </a:p>
          <a:p>
            <a:pPr algn="ctr"/>
            <a:r>
              <a:rPr lang="en-US" dirty="0"/>
              <a:t>(dimensionless heat transfer coefficient):</a:t>
            </a:r>
          </a:p>
        </p:txBody>
      </p:sp>
      <p:cxnSp>
        <p:nvCxnSpPr>
          <p:cNvPr id="71" name="Přímá spojnice 70"/>
          <p:cNvCxnSpPr/>
          <p:nvPr/>
        </p:nvCxnSpPr>
        <p:spPr>
          <a:xfrm flipH="1" flipV="1">
            <a:off x="4385187" y="1846537"/>
            <a:ext cx="4752375" cy="105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Obdélník 71"/>
          <p:cNvSpPr/>
          <p:nvPr/>
        </p:nvSpPr>
        <p:spPr>
          <a:xfrm>
            <a:off x="7269935" y="3021404"/>
            <a:ext cx="1266831" cy="683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3" name="TextovéPole 72"/>
          <p:cNvSpPr txBox="1"/>
          <p:nvPr/>
        </p:nvSpPr>
        <p:spPr>
          <a:xfrm>
            <a:off x="6950794" y="3317090"/>
            <a:ext cx="459716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accent1"/>
                </a:solidFill>
              </a:rPr>
              <a:t>Power law dependences </a:t>
            </a:r>
            <a:r>
              <a:rPr lang="en-US" dirty="0">
                <a:solidFill>
                  <a:schemeClr val="accent1"/>
                </a:solidFill>
              </a:rPr>
              <a:t>in turbulent regime(s) are good approximation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74" name="TextovéPole 73"/>
          <p:cNvSpPr txBox="1"/>
          <p:nvPr/>
        </p:nvSpPr>
        <p:spPr>
          <a:xfrm>
            <a:off x="8572888" y="5853591"/>
            <a:ext cx="61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</a:t>
            </a:r>
            <a:endParaRPr lang="cs-CZ" dirty="0"/>
          </a:p>
        </p:txBody>
      </p:sp>
      <p:grpSp>
        <p:nvGrpSpPr>
          <p:cNvPr id="5" name="Skupina 4"/>
          <p:cNvGrpSpPr/>
          <p:nvPr/>
        </p:nvGrpSpPr>
        <p:grpSpPr>
          <a:xfrm>
            <a:off x="4848378" y="5108689"/>
            <a:ext cx="3967643" cy="1146906"/>
            <a:chOff x="4848378" y="5108689"/>
            <a:chExt cx="3967643" cy="1146906"/>
          </a:xfrm>
        </p:grpSpPr>
        <p:sp>
          <p:nvSpPr>
            <p:cNvPr id="39" name="Pravá složená závorka 38"/>
            <p:cNvSpPr/>
            <p:nvPr/>
          </p:nvSpPr>
          <p:spPr>
            <a:xfrm rot="5400000">
              <a:off x="6761331" y="3195736"/>
              <a:ext cx="141737" cy="3967643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Obdélník 32"/>
            <p:cNvSpPr/>
            <p:nvPr/>
          </p:nvSpPr>
          <p:spPr>
            <a:xfrm>
              <a:off x="6400800" y="5828950"/>
              <a:ext cx="419243" cy="3939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5" name="TextovéPole 74"/>
            <p:cNvSpPr txBox="1"/>
            <p:nvPr/>
          </p:nvSpPr>
          <p:spPr>
            <a:xfrm>
              <a:off x="5923497" y="5886263"/>
              <a:ext cx="2230943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Turbulent convection</a:t>
              </a:r>
              <a:endParaRPr lang="cs-CZ" dirty="0"/>
            </a:p>
          </p:txBody>
        </p:sp>
      </p:grpSp>
      <p:grpSp>
        <p:nvGrpSpPr>
          <p:cNvPr id="77" name="Skupina 76"/>
          <p:cNvGrpSpPr/>
          <p:nvPr/>
        </p:nvGrpSpPr>
        <p:grpSpPr>
          <a:xfrm>
            <a:off x="7673419" y="1923069"/>
            <a:ext cx="1385740" cy="259149"/>
            <a:chOff x="7673419" y="1923069"/>
            <a:chExt cx="1385740" cy="259149"/>
          </a:xfrm>
        </p:grpSpPr>
        <p:sp>
          <p:nvSpPr>
            <p:cNvPr id="78" name="Obdélník 77"/>
            <p:cNvSpPr/>
            <p:nvPr/>
          </p:nvSpPr>
          <p:spPr>
            <a:xfrm>
              <a:off x="7673419" y="1923069"/>
              <a:ext cx="1385740" cy="208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9" name="Obdélník 78"/>
            <p:cNvSpPr/>
            <p:nvPr/>
          </p:nvSpPr>
          <p:spPr>
            <a:xfrm>
              <a:off x="8572887" y="2077615"/>
              <a:ext cx="486271" cy="104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1" name="Obdélník 40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148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2" grpId="0" animBg="1"/>
      <p:bldP spid="7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Text Box 2"/>
          <p:cNvSpPr txBox="1">
            <a:spLocks noChangeArrowheads="1"/>
          </p:cNvSpPr>
          <p:nvPr/>
        </p:nvSpPr>
        <p:spPr bwMode="auto">
          <a:xfrm>
            <a:off x="2762326" y="-10513"/>
            <a:ext cx="8829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i="1" dirty="0">
                <a:solidFill>
                  <a:schemeClr val="bg1"/>
                </a:solidFill>
                <a:latin typeface="Myriad Pro" pitchFamily="34" charset="0"/>
              </a:rPr>
              <a:t>Grenoble </a:t>
            </a:r>
            <a:r>
              <a:rPr lang="cs-CZ" altLang="en-US" sz="2800" baseline="30000" dirty="0">
                <a:solidFill>
                  <a:schemeClr val="bg1"/>
                </a:solidFill>
                <a:latin typeface="Myriad Pro" pitchFamily="34" charset="0"/>
              </a:rPr>
              <a:t>4</a:t>
            </a:r>
            <a:r>
              <a:rPr lang="cs-CZ" altLang="en-US" sz="2800" i="1" dirty="0">
                <a:solidFill>
                  <a:schemeClr val="bg1"/>
                </a:solidFill>
                <a:latin typeface="Myriad Pro" pitchFamily="34" charset="0"/>
              </a:rPr>
              <a:t>He c</a:t>
            </a:r>
            <a:r>
              <a:rPr lang="en-GB" altLang="en-US" sz="2800" i="1" dirty="0" err="1">
                <a:solidFill>
                  <a:schemeClr val="bg1"/>
                </a:solidFill>
                <a:latin typeface="Myriad Pro" pitchFamily="34" charset="0"/>
              </a:rPr>
              <a:t>ryogenic</a:t>
            </a:r>
            <a:r>
              <a:rPr lang="en-GB" altLang="en-US" sz="2800" i="1" dirty="0">
                <a:solidFill>
                  <a:schemeClr val="bg1"/>
                </a:solidFill>
                <a:latin typeface="Myriad Pro" pitchFamily="34" charset="0"/>
              </a:rPr>
              <a:t> experiment</a:t>
            </a:r>
          </a:p>
        </p:txBody>
      </p:sp>
      <p:grpSp>
        <p:nvGrpSpPr>
          <p:cNvPr id="406532" name="Group 4"/>
          <p:cNvGrpSpPr>
            <a:grpSpLocks/>
          </p:cNvGrpSpPr>
          <p:nvPr/>
        </p:nvGrpSpPr>
        <p:grpSpPr bwMode="auto">
          <a:xfrm>
            <a:off x="2965200" y="984237"/>
            <a:ext cx="6172362" cy="5043507"/>
            <a:chOff x="-4" y="827"/>
            <a:chExt cx="3069" cy="2567"/>
          </a:xfrm>
        </p:grpSpPr>
        <p:pic>
          <p:nvPicPr>
            <p:cNvPr id="406533" name="Picture 5" descr="RaNu_98_Grenob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827"/>
              <a:ext cx="3069" cy="2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6534" name="Text Box 6"/>
            <p:cNvSpPr txBox="1">
              <a:spLocks noChangeArrowheads="1"/>
            </p:cNvSpPr>
            <p:nvPr/>
          </p:nvSpPr>
          <p:spPr bwMode="auto">
            <a:xfrm>
              <a:off x="1247" y="2402"/>
              <a:ext cx="1666" cy="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X.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Chavanne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F.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Chilla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B.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Castaing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B.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Hébral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B.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Chabaud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 and J. </a:t>
              </a:r>
              <a:r>
                <a:rPr lang="en-GB" altLang="en-US" sz="1600" dirty="0" err="1">
                  <a:solidFill>
                    <a:schemeClr val="bg1">
                      <a:lumMod val="50000"/>
                    </a:schemeClr>
                  </a:solidFill>
                </a:rPr>
                <a:t>Chaussy</a:t>
              </a:r>
              <a:r>
                <a:rPr lang="en-GB" altLang="en-US" sz="1600" dirty="0">
                  <a:solidFill>
                    <a:schemeClr val="bg1">
                      <a:lumMod val="50000"/>
                    </a:schemeClr>
                  </a:solidFill>
                </a:rPr>
                <a:t>, Phys. Rev. Lett. 79, 3648 (1997)</a:t>
              </a:r>
            </a:p>
          </p:txBody>
        </p:sp>
      </p:grp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2965200" y="7051594"/>
            <a:ext cx="95885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/>
              <a:t>Transition in the vicinity of </a:t>
            </a:r>
            <a:r>
              <a:rPr lang="en-GB" altLang="en-US" sz="2000" dirty="0">
                <a:solidFill>
                  <a:srgbClr val="0000CC"/>
                </a:solidFill>
              </a:rPr>
              <a:t>Ra</a:t>
            </a:r>
            <a:r>
              <a:rPr lang="en-GB" altLang="en-US" sz="2000" dirty="0"/>
              <a:t> ~ </a:t>
            </a:r>
            <a:r>
              <a:rPr lang="en-GB" altLang="en-US" sz="2000" dirty="0">
                <a:solidFill>
                  <a:srgbClr val="0000CC"/>
                </a:solidFill>
              </a:rPr>
              <a:t>10</a:t>
            </a:r>
            <a:r>
              <a:rPr lang="en-GB" altLang="en-US" sz="2000" baseline="30000" dirty="0">
                <a:solidFill>
                  <a:srgbClr val="0000CC"/>
                </a:solidFill>
              </a:rPr>
              <a:t>11</a:t>
            </a:r>
            <a:r>
              <a:rPr lang="en-GB" altLang="en-US" sz="2000" dirty="0"/>
              <a:t> - interpreted as regime with </a:t>
            </a:r>
            <a:r>
              <a:rPr lang="en-GB" altLang="en-US" sz="2000" dirty="0">
                <a:solidFill>
                  <a:srgbClr val="0000CC"/>
                </a:solidFill>
              </a:rPr>
              <a:t>Nu</a:t>
            </a:r>
            <a:r>
              <a:rPr lang="en-GB" altLang="en-US" sz="2000" dirty="0"/>
              <a:t> ~  </a:t>
            </a:r>
            <a:r>
              <a:rPr lang="en-GB" altLang="en-US" sz="2000" dirty="0">
                <a:solidFill>
                  <a:srgbClr val="0000CC"/>
                </a:solidFill>
              </a:rPr>
              <a:t>Ra</a:t>
            </a:r>
            <a:r>
              <a:rPr lang="en-GB" altLang="en-US" sz="2000" baseline="30000" dirty="0">
                <a:solidFill>
                  <a:srgbClr val="0000CC"/>
                </a:solidFill>
              </a:rPr>
              <a:t>1/2</a:t>
            </a:r>
            <a:r>
              <a:rPr lang="en-GB" alt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sz="2000" dirty="0"/>
              <a:t>Transition observed also in the cell geometry </a:t>
            </a:r>
            <a:r>
              <a:rPr lang="en-GB" altLang="en-US" sz="2000" i="1" dirty="0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en-GB" altLang="en-US" sz="2000" dirty="0"/>
              <a:t> = </a:t>
            </a:r>
            <a:r>
              <a:rPr lang="en-GB" altLang="en-US" sz="2000" dirty="0">
                <a:solidFill>
                  <a:srgbClr val="0000CC"/>
                </a:solidFill>
              </a:rPr>
              <a:t>1.14</a:t>
            </a:r>
            <a:r>
              <a:rPr lang="en-GB" altLang="en-US" sz="2000" dirty="0"/>
              <a:t> and </a:t>
            </a:r>
            <a:r>
              <a:rPr lang="en-GB" altLang="en-US" sz="2000" dirty="0">
                <a:solidFill>
                  <a:srgbClr val="0000CC"/>
                </a:solidFill>
              </a:rPr>
              <a:t>0.23.</a:t>
            </a:r>
            <a:endParaRPr lang="en-GB" altLang="en-US" sz="2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938909" y="908460"/>
            <a:ext cx="3012399" cy="2232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pSp>
        <p:nvGrpSpPr>
          <p:cNvPr id="68" name="Skupina 67"/>
          <p:cNvGrpSpPr/>
          <p:nvPr/>
        </p:nvGrpSpPr>
        <p:grpSpPr>
          <a:xfrm>
            <a:off x="4848380" y="5098293"/>
            <a:ext cx="3983479" cy="1160197"/>
            <a:chOff x="4848380" y="5098293"/>
            <a:chExt cx="3983479" cy="1160197"/>
          </a:xfrm>
        </p:grpSpPr>
        <p:sp>
          <p:nvSpPr>
            <p:cNvPr id="39" name="Pravá složená závorka 38"/>
            <p:cNvSpPr/>
            <p:nvPr/>
          </p:nvSpPr>
          <p:spPr>
            <a:xfrm rot="5400000">
              <a:off x="6764053" y="3182620"/>
              <a:ext cx="152133" cy="3983479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5923354" y="5889158"/>
              <a:ext cx="2230943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Turbulent convection</a:t>
              </a:r>
              <a:endParaRPr lang="cs-CZ" dirty="0"/>
            </a:p>
          </p:txBody>
        </p:sp>
      </p:grpSp>
      <p:sp>
        <p:nvSpPr>
          <p:cNvPr id="7" name="TextovéPole 6"/>
          <p:cNvSpPr txBox="1"/>
          <p:nvPr/>
        </p:nvSpPr>
        <p:spPr>
          <a:xfrm>
            <a:off x="3567085" y="2233573"/>
            <a:ext cx="456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“standard RBC turbulence” regimes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41" name="Ovál 40"/>
          <p:cNvSpPr/>
          <p:nvPr/>
        </p:nvSpPr>
        <p:spPr>
          <a:xfrm rot="19894131">
            <a:off x="5076405" y="3535266"/>
            <a:ext cx="1705232" cy="409260"/>
          </a:xfrm>
          <a:prstGeom prst="ellipse">
            <a:avLst/>
          </a:prstGeom>
          <a:solidFill>
            <a:schemeClr val="accent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765237" y="2649716"/>
            <a:ext cx="1273589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 ~ Ra</a:t>
            </a:r>
            <a:r>
              <a:rPr lang="en-US" i="1" baseline="30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1/3</a:t>
            </a:r>
            <a:endParaRPr lang="cs-CZ" i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378460" y="1190548"/>
            <a:ext cx="4006727" cy="80021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/>
              <a:t>Nusselt</a:t>
            </a:r>
            <a:r>
              <a:rPr lang="en-US" sz="2800" u="sng" dirty="0"/>
              <a:t> number </a:t>
            </a:r>
            <a:r>
              <a:rPr lang="en-US" sz="2800" i="1" u="sng" dirty="0"/>
              <a:t>Nu</a:t>
            </a:r>
          </a:p>
          <a:p>
            <a:pPr algn="ctr"/>
            <a:r>
              <a:rPr lang="en-US" dirty="0"/>
              <a:t>(dimensionless heat transfer coefficient):</a:t>
            </a:r>
          </a:p>
        </p:txBody>
      </p:sp>
      <p:cxnSp>
        <p:nvCxnSpPr>
          <p:cNvPr id="50" name="Přímá spojnice 49"/>
          <p:cNvCxnSpPr/>
          <p:nvPr/>
        </p:nvCxnSpPr>
        <p:spPr>
          <a:xfrm flipH="1" flipV="1">
            <a:off x="4385187" y="1846537"/>
            <a:ext cx="4752375" cy="105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ovéPole 50"/>
          <p:cNvSpPr txBox="1"/>
          <p:nvPr/>
        </p:nvSpPr>
        <p:spPr>
          <a:xfrm>
            <a:off x="8572888" y="5853591"/>
            <a:ext cx="612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</a:t>
            </a:r>
            <a:endParaRPr lang="cs-CZ" dirty="0"/>
          </a:p>
        </p:txBody>
      </p:sp>
      <p:grpSp>
        <p:nvGrpSpPr>
          <p:cNvPr id="52" name="Skupina 51"/>
          <p:cNvGrpSpPr/>
          <p:nvPr/>
        </p:nvGrpSpPr>
        <p:grpSpPr>
          <a:xfrm>
            <a:off x="7673419" y="1923069"/>
            <a:ext cx="1385740" cy="259149"/>
            <a:chOff x="7673419" y="1923069"/>
            <a:chExt cx="1385740" cy="259149"/>
          </a:xfrm>
        </p:grpSpPr>
        <p:sp>
          <p:nvSpPr>
            <p:cNvPr id="53" name="Obdélník 52"/>
            <p:cNvSpPr/>
            <p:nvPr/>
          </p:nvSpPr>
          <p:spPr>
            <a:xfrm>
              <a:off x="7673419" y="1923069"/>
              <a:ext cx="1385740" cy="208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Obdélník 53"/>
            <p:cNvSpPr/>
            <p:nvPr/>
          </p:nvSpPr>
          <p:spPr>
            <a:xfrm>
              <a:off x="8572887" y="2077615"/>
              <a:ext cx="486271" cy="104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7" name="TextovéPole 56"/>
          <p:cNvSpPr txBox="1"/>
          <p:nvPr/>
        </p:nvSpPr>
        <p:spPr>
          <a:xfrm>
            <a:off x="8456043" y="2262720"/>
            <a:ext cx="27435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“ultimate RBC turbulence”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regime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61" name="Přímá spojnice 60"/>
          <p:cNvCxnSpPr/>
          <p:nvPr/>
        </p:nvCxnSpPr>
        <p:spPr>
          <a:xfrm flipH="1">
            <a:off x="4837899" y="2862523"/>
            <a:ext cx="11381" cy="256497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ovéPole 63"/>
          <p:cNvSpPr txBox="1"/>
          <p:nvPr/>
        </p:nvSpPr>
        <p:spPr>
          <a:xfrm>
            <a:off x="4946279" y="3106217"/>
            <a:ext cx="127358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 ~ Ra</a:t>
            </a:r>
            <a:r>
              <a:rPr lang="en-US" i="1" baseline="30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2/7</a:t>
            </a:r>
            <a:endParaRPr lang="cs-CZ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Obdélník 65"/>
          <p:cNvSpPr/>
          <p:nvPr/>
        </p:nvSpPr>
        <p:spPr>
          <a:xfrm>
            <a:off x="7269935" y="3021404"/>
            <a:ext cx="1266831" cy="683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9" name="Ovál 68"/>
          <p:cNvSpPr/>
          <p:nvPr/>
        </p:nvSpPr>
        <p:spPr>
          <a:xfrm rot="19768186">
            <a:off x="6604618" y="2763785"/>
            <a:ext cx="905653" cy="662865"/>
          </a:xfrm>
          <a:prstGeom prst="ellipse">
            <a:avLst/>
          </a:prstGeom>
          <a:solidFill>
            <a:schemeClr val="accent6">
              <a:alpha val="27000"/>
            </a:schemeClr>
          </a:solidFill>
          <a:ln>
            <a:solidFill>
              <a:schemeClr val="accent1">
                <a:shade val="50000"/>
                <a:alpha val="1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0" name="Přímá spojnice se šipkou 69"/>
          <p:cNvCxnSpPr/>
          <p:nvPr/>
        </p:nvCxnSpPr>
        <p:spPr>
          <a:xfrm flipH="1" flipV="1">
            <a:off x="6776228" y="3431357"/>
            <a:ext cx="736935" cy="113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Přímá spojnice se šipkou 70"/>
          <p:cNvCxnSpPr/>
          <p:nvPr/>
        </p:nvCxnSpPr>
        <p:spPr>
          <a:xfrm flipH="1" flipV="1">
            <a:off x="7500671" y="2897230"/>
            <a:ext cx="115187" cy="471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7500671" y="3355016"/>
            <a:ext cx="1456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transitions?</a:t>
            </a:r>
            <a:endParaRPr lang="cs-CZ" sz="1600" dirty="0"/>
          </a:p>
        </p:txBody>
      </p:sp>
      <p:sp>
        <p:nvSpPr>
          <p:cNvPr id="72" name="TextovéPole 71"/>
          <p:cNvSpPr txBox="1"/>
          <p:nvPr/>
        </p:nvSpPr>
        <p:spPr>
          <a:xfrm>
            <a:off x="7912139" y="2729918"/>
            <a:ext cx="114155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 ~ Ra</a:t>
            </a:r>
            <a:r>
              <a:rPr lang="en-US" i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cs-CZ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Ovál 72"/>
          <p:cNvSpPr/>
          <p:nvPr/>
        </p:nvSpPr>
        <p:spPr>
          <a:xfrm rot="19226682">
            <a:off x="7344216" y="2188142"/>
            <a:ext cx="1221852" cy="460773"/>
          </a:xfrm>
          <a:prstGeom prst="ellipse">
            <a:avLst/>
          </a:prstGeom>
          <a:solidFill>
            <a:srgbClr val="C00000">
              <a:alpha val="5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381091" y="129685"/>
            <a:ext cx="7856514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4400" i="0" dirty="0">
                <a:latin typeface="+mj-lt"/>
                <a:ea typeface="+mj-ea"/>
                <a:cs typeface="+mj-cs"/>
              </a:rPr>
              <a:t>Regimes of RBC: </a:t>
            </a:r>
            <a:r>
              <a:rPr lang="en-US" altLang="en-US" sz="4400" i="0" u="sng" dirty="0">
                <a:latin typeface="+mj-lt"/>
                <a:ea typeface="+mj-ea"/>
                <a:cs typeface="+mj-cs"/>
              </a:rPr>
              <a:t>Heat Transport </a:t>
            </a:r>
            <a:endParaRPr lang="en-GB" altLang="en-US" sz="4400" i="0" u="sng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30929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261149"/>
              </p:ext>
            </p:extLst>
          </p:nvPr>
        </p:nvGraphicFramePr>
        <p:xfrm>
          <a:off x="5535563" y="1466913"/>
          <a:ext cx="1568978" cy="460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11000" imgH="203040" progId="Equation.DSMT4">
                  <p:embed/>
                </p:oleObj>
              </mc:Choice>
              <mc:Fallback>
                <p:oleObj name="Equation" r:id="rId3" imgW="711000" imgH="203040" progId="Equation.DSMT4">
                  <p:embed/>
                  <p:pic>
                    <p:nvPicPr>
                      <p:cNvPr id="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5563" y="1466913"/>
                        <a:ext cx="1568978" cy="4607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214362"/>
              </p:ext>
            </p:extLst>
          </p:nvPr>
        </p:nvGraphicFramePr>
        <p:xfrm>
          <a:off x="843524" y="1465459"/>
          <a:ext cx="1540477" cy="462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98400" imgH="203040" progId="Equation.DSMT4">
                  <p:embed/>
                </p:oleObj>
              </mc:Choice>
              <mc:Fallback>
                <p:oleObj name="Equation" r:id="rId5" imgW="698400" imgH="203040" progId="Equation.DSMT4">
                  <p:embed/>
                  <p:pic>
                    <p:nvPicPr>
                      <p:cNvPr id="6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524" y="1465459"/>
                        <a:ext cx="1540477" cy="4622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Box 9"/>
          <p:cNvSpPr txBox="1"/>
          <p:nvPr/>
        </p:nvSpPr>
        <p:spPr>
          <a:xfrm>
            <a:off x="472101" y="1907101"/>
            <a:ext cx="3531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Malkus</a:t>
            </a:r>
            <a:r>
              <a:rPr lang="en-GB" sz="2000" dirty="0"/>
              <a:t>, Priestley, Spiegel (1954)</a:t>
            </a:r>
          </a:p>
        </p:txBody>
      </p:sp>
      <p:sp>
        <p:nvSpPr>
          <p:cNvPr id="68" name="TextBox 9"/>
          <p:cNvSpPr txBox="1"/>
          <p:nvPr/>
        </p:nvSpPr>
        <p:spPr>
          <a:xfrm>
            <a:off x="4908541" y="1871707"/>
            <a:ext cx="3006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Shraiman</a:t>
            </a:r>
            <a:r>
              <a:rPr lang="en-GB" sz="2000" dirty="0"/>
              <a:t> and </a:t>
            </a:r>
            <a:r>
              <a:rPr lang="en-GB" sz="2000" dirty="0" err="1"/>
              <a:t>Siggia</a:t>
            </a:r>
            <a:r>
              <a:rPr lang="en-GB" sz="2000" dirty="0"/>
              <a:t> (1990) </a:t>
            </a:r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 cstate="print"/>
          <a:srcRect b="67647"/>
          <a:stretch>
            <a:fillRect/>
          </a:stretch>
        </p:blipFill>
        <p:spPr bwMode="auto">
          <a:xfrm>
            <a:off x="2671679" y="3444686"/>
            <a:ext cx="8799244" cy="1604477"/>
          </a:xfrm>
          <a:prstGeom prst="rec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1" name="TextBox 30"/>
          <p:cNvSpPr txBox="1"/>
          <p:nvPr/>
        </p:nvSpPr>
        <p:spPr>
          <a:xfrm>
            <a:off x="6679476" y="5283575"/>
            <a:ext cx="253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Ra* ≈ 10</a:t>
            </a:r>
            <a:r>
              <a:rPr lang="en-GB" sz="2400" baseline="30000" dirty="0">
                <a:solidFill>
                  <a:srgbClr val="FF0000"/>
                </a:solidFill>
              </a:rPr>
              <a:t>21</a:t>
            </a:r>
            <a:r>
              <a:rPr lang="en-GB" sz="2400" dirty="0">
                <a:solidFill>
                  <a:srgbClr val="FF0000"/>
                </a:solidFill>
              </a:rPr>
              <a:t> – 10</a:t>
            </a:r>
            <a:r>
              <a:rPr lang="en-GB" sz="2400" baseline="30000" dirty="0">
                <a:solidFill>
                  <a:srgbClr val="FF0000"/>
                </a:solidFill>
              </a:rPr>
              <a:t>24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72" name="TextBox 30"/>
          <p:cNvSpPr txBox="1"/>
          <p:nvPr/>
        </p:nvSpPr>
        <p:spPr>
          <a:xfrm>
            <a:off x="676720" y="5952771"/>
            <a:ext cx="9918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fully turbulent boundary layers</a:t>
            </a:r>
          </a:p>
        </p:txBody>
      </p:sp>
      <p:sp>
        <p:nvSpPr>
          <p:cNvPr id="73" name="TextBox 30"/>
          <p:cNvSpPr txBox="1"/>
          <p:nvPr/>
        </p:nvSpPr>
        <p:spPr>
          <a:xfrm>
            <a:off x="4487102" y="5944744"/>
            <a:ext cx="4946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0000"/>
                </a:solidFill>
              </a:rPr>
              <a:t>ballistic heat transfer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en-GB" sz="2000" dirty="0">
                <a:solidFill>
                  <a:srgbClr val="FF0000"/>
                </a:solidFill>
              </a:rPr>
              <a:t>independent of </a:t>
            </a:r>
            <a:r>
              <a:rPr lang="en-GB" sz="2000" i="1" dirty="0">
                <a:solidFill>
                  <a:srgbClr val="FF0000"/>
                </a:solidFill>
                <a:latin typeface="Symbol" panose="05050102010706020507" pitchFamily="18" charset="2"/>
              </a:rPr>
              <a:t>k</a:t>
            </a:r>
            <a:r>
              <a:rPr lang="en-GB" sz="2000" dirty="0">
                <a:solidFill>
                  <a:srgbClr val="FF0000"/>
                </a:solidFill>
              </a:rPr>
              <a:t> an </a:t>
            </a:r>
            <a:r>
              <a:rPr lang="en-GB" sz="2000" i="1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endParaRPr lang="en-GB" sz="2400" b="1" dirty="0">
              <a:solidFill>
                <a:srgbClr val="FF0000"/>
              </a:solidFill>
            </a:endParaRPr>
          </a:p>
        </p:txBody>
      </p:sp>
      <p:pic>
        <p:nvPicPr>
          <p:cNvPr id="74" name="Picture 18" descr="http://graphics8.nytimes.com/images/2008/03/08/us/08kraichna.190.jpg"/>
          <p:cNvPicPr>
            <a:picLocks noChangeAspect="1" noChangeArrowheads="1"/>
          </p:cNvPicPr>
          <p:nvPr/>
        </p:nvPicPr>
        <p:blipFill>
          <a:blip r:embed="rId8" r:link="rId9" cstate="print"/>
          <a:srcRect l="25861"/>
          <a:stretch>
            <a:fillRect/>
          </a:stretch>
        </p:blipFill>
        <p:spPr bwMode="auto">
          <a:xfrm>
            <a:off x="1019583" y="3570789"/>
            <a:ext cx="1188357" cy="117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" name="TextBox 30"/>
          <p:cNvSpPr txBox="1"/>
          <p:nvPr/>
        </p:nvSpPr>
        <p:spPr>
          <a:xfrm>
            <a:off x="623512" y="1023834"/>
            <a:ext cx="386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</a:rPr>
              <a:t>“Standard </a:t>
            </a:r>
            <a:r>
              <a:rPr lang="sk-SK" sz="2400" b="1" u="sng" dirty="0" err="1">
                <a:solidFill>
                  <a:srgbClr val="C00000"/>
                </a:solidFill>
              </a:rPr>
              <a:t>turbulent</a:t>
            </a:r>
            <a:r>
              <a:rPr lang="en-US" sz="2400" b="1" u="sng" dirty="0">
                <a:solidFill>
                  <a:srgbClr val="C00000"/>
                </a:solidFill>
              </a:rPr>
              <a:t>”</a:t>
            </a:r>
            <a:r>
              <a:rPr lang="sk-SK" sz="2400" b="1" u="sng" dirty="0">
                <a:solidFill>
                  <a:srgbClr val="C00000"/>
                </a:solidFill>
              </a:rPr>
              <a:t> </a:t>
            </a:r>
            <a:r>
              <a:rPr lang="en-GB" sz="2400" b="1" u="sng" dirty="0">
                <a:solidFill>
                  <a:srgbClr val="C00000"/>
                </a:solidFill>
              </a:rPr>
              <a:t>RBC</a:t>
            </a:r>
            <a:endParaRPr lang="en-GB" sz="2400" b="1" i="1" u="sng" dirty="0">
              <a:solidFill>
                <a:srgbClr val="C00000"/>
              </a:solidFill>
            </a:endParaRPr>
          </a:p>
        </p:txBody>
      </p:sp>
      <p:sp>
        <p:nvSpPr>
          <p:cNvPr id="76" name="TextBox 30"/>
          <p:cNvSpPr txBox="1"/>
          <p:nvPr/>
        </p:nvSpPr>
        <p:spPr>
          <a:xfrm>
            <a:off x="623512" y="2866686"/>
            <a:ext cx="564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>
                <a:solidFill>
                  <a:srgbClr val="C00000"/>
                </a:solidFill>
              </a:rPr>
              <a:t>U</a:t>
            </a:r>
            <a:r>
              <a:rPr lang="en-GB" sz="2400" b="1" u="sng" dirty="0">
                <a:solidFill>
                  <a:srgbClr val="C00000"/>
                </a:solidFill>
              </a:rPr>
              <a:t>l</a:t>
            </a:r>
            <a:r>
              <a:rPr lang="cs-CZ" sz="2400" b="1" u="sng" dirty="0" err="1">
                <a:solidFill>
                  <a:srgbClr val="C00000"/>
                </a:solidFill>
              </a:rPr>
              <a:t>timate</a:t>
            </a:r>
            <a:r>
              <a:rPr lang="cs-CZ" sz="2400" b="1" u="sng" dirty="0">
                <a:solidFill>
                  <a:srgbClr val="C00000"/>
                </a:solidFill>
              </a:rPr>
              <a:t> / </a:t>
            </a:r>
            <a:r>
              <a:rPr lang="cs-CZ" sz="2400" b="1" u="sng" dirty="0" err="1">
                <a:solidFill>
                  <a:srgbClr val="C00000"/>
                </a:solidFill>
              </a:rPr>
              <a:t>asymptotic</a:t>
            </a:r>
            <a:r>
              <a:rPr lang="en-GB" sz="2400" b="1" u="sng" dirty="0">
                <a:solidFill>
                  <a:srgbClr val="C00000"/>
                </a:solidFill>
              </a:rPr>
              <a:t> turbulent RBC</a:t>
            </a:r>
            <a:endParaRPr lang="en-GB" sz="2400" b="1" i="1" u="sng" dirty="0">
              <a:solidFill>
                <a:srgbClr val="C00000"/>
              </a:solidFill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1950601" y="2311201"/>
            <a:ext cx="68728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000" dirty="0"/>
              <a:t>laminar boundary layers (BL) + weak or</a:t>
            </a:r>
            <a:r>
              <a:rPr lang="cs-CZ" altLang="en-US" sz="2000" dirty="0"/>
              <a:t> no</a:t>
            </a:r>
            <a:r>
              <a:rPr lang="en-GB" altLang="en-US" sz="2000" dirty="0"/>
              <a:t> dependence on </a:t>
            </a:r>
            <a:r>
              <a:rPr lang="en-GB" altLang="en-US" sz="2000" dirty="0" err="1">
                <a:solidFill>
                  <a:srgbClr val="0000CC"/>
                </a:solidFill>
              </a:rPr>
              <a:t>Pr</a:t>
            </a:r>
            <a:endParaRPr lang="en-GB" altLang="en-US" sz="2000" dirty="0"/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333820" y="5310223"/>
            <a:ext cx="30230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000" dirty="0"/>
              <a:t>weak dependence on </a:t>
            </a:r>
            <a:r>
              <a:rPr lang="en-GB" altLang="en-US" sz="2000" dirty="0" err="1">
                <a:solidFill>
                  <a:srgbClr val="0000CC"/>
                </a:solidFill>
              </a:rPr>
              <a:t>Pr</a:t>
            </a:r>
            <a:endParaRPr lang="en-GB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676719" y="5283574"/>
                <a:ext cx="2158562" cy="4469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𝑁𝑢</m:t>
                      </m:r>
                      <m:r>
                        <a:rPr lang="en-US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~ </m:t>
                      </m:r>
                      <m:sSup>
                        <m:sSupPr>
                          <m:ctrlP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𝑅𝑎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en-GB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19" y="5283574"/>
                <a:ext cx="2158562" cy="44698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81090" y="129685"/>
            <a:ext cx="10310355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en-US" sz="4400" i="0" dirty="0">
                <a:latin typeface="+mj-lt"/>
                <a:ea typeface="+mj-ea"/>
                <a:cs typeface="+mj-cs"/>
              </a:rPr>
              <a:t>Ultimate regime of</a:t>
            </a:r>
            <a:r>
              <a:rPr lang="sk-SK" altLang="en-US" sz="4400" i="0" dirty="0">
                <a:latin typeface="+mj-lt"/>
                <a:ea typeface="+mj-ea"/>
                <a:cs typeface="+mj-cs"/>
              </a:rPr>
              <a:t> </a:t>
            </a:r>
            <a:r>
              <a:rPr lang="en-US" altLang="en-US" sz="4400" i="0" dirty="0">
                <a:latin typeface="+mj-lt"/>
                <a:ea typeface="+mj-ea"/>
                <a:cs typeface="+mj-cs"/>
              </a:rPr>
              <a:t>heat transport in RBC</a:t>
            </a:r>
            <a:endParaRPr lang="en-GB" altLang="en-US" sz="4400" i="0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562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7" name="Rectangle 3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431109" name="Rectangle 5"/>
          <p:cNvSpPr>
            <a:spLocks noChangeArrowheads="1"/>
          </p:cNvSpPr>
          <p:nvPr/>
        </p:nvSpPr>
        <p:spPr bwMode="auto">
          <a:xfrm>
            <a:off x="1524001" y="30458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431110" name="Rectangle 6"/>
          <p:cNvSpPr>
            <a:spLocks noChangeArrowheads="1"/>
          </p:cNvSpPr>
          <p:nvPr/>
        </p:nvSpPr>
        <p:spPr bwMode="auto">
          <a:xfrm>
            <a:off x="1524001" y="30458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431111" name="Rectangle 7"/>
          <p:cNvSpPr>
            <a:spLocks noChangeArrowheads="1"/>
          </p:cNvSpPr>
          <p:nvPr/>
        </p:nvSpPr>
        <p:spPr bwMode="auto">
          <a:xfrm>
            <a:off x="1524001" y="302684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431112" name="Text Box 8"/>
          <p:cNvSpPr txBox="1">
            <a:spLocks noChangeArrowheads="1"/>
          </p:cNvSpPr>
          <p:nvPr/>
        </p:nvSpPr>
        <p:spPr bwMode="auto">
          <a:xfrm>
            <a:off x="3935413" y="1268413"/>
            <a:ext cx="15303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GB" altLang="en-US"/>
          </a:p>
        </p:txBody>
      </p:sp>
      <p:sp>
        <p:nvSpPr>
          <p:cNvPr id="431115" name="Text Box 11"/>
          <p:cNvSpPr txBox="1">
            <a:spLocks noChangeArrowheads="1"/>
          </p:cNvSpPr>
          <p:nvPr/>
        </p:nvSpPr>
        <p:spPr bwMode="auto">
          <a:xfrm>
            <a:off x="380763" y="114328"/>
            <a:ext cx="956187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en-US" sz="4400" dirty="0">
                <a:latin typeface="+mj-lt"/>
                <a:ea typeface="+mj-ea"/>
                <a:cs typeface="+mj-cs"/>
              </a:rPr>
              <a:t>Extrapolations to large-scale flows?</a:t>
            </a:r>
          </a:p>
          <a:p>
            <a:r>
              <a:rPr lang="en-GB" altLang="en-US" dirty="0"/>
              <a:t>exponents </a:t>
            </a:r>
            <a:r>
              <a:rPr lang="cs-CZ" altLang="en-US" dirty="0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cs-CZ" altLang="en-US" dirty="0"/>
              <a:t> = </a:t>
            </a:r>
            <a:r>
              <a:rPr lang="en-GB" altLang="en-US" dirty="0">
                <a:solidFill>
                  <a:srgbClr val="0000CC"/>
                </a:solidFill>
              </a:rPr>
              <a:t>1/3</a:t>
            </a:r>
            <a:r>
              <a:rPr lang="en-GB" altLang="en-US" dirty="0"/>
              <a:t> and </a:t>
            </a:r>
            <a:r>
              <a:rPr lang="cs-CZ" altLang="en-US" dirty="0">
                <a:solidFill>
                  <a:srgbClr val="0000CC"/>
                </a:solidFill>
                <a:latin typeface="Symbol" panose="05050102010706020507" pitchFamily="18" charset="2"/>
              </a:rPr>
              <a:t>g</a:t>
            </a:r>
            <a:r>
              <a:rPr lang="cs-CZ" altLang="en-US" dirty="0">
                <a:solidFill>
                  <a:srgbClr val="0000CC"/>
                </a:solidFill>
              </a:rPr>
              <a:t> = 1/2</a:t>
            </a:r>
            <a:endParaRPr lang="en-GB" altLang="en-US" dirty="0"/>
          </a:p>
        </p:txBody>
      </p:sp>
      <p:sp>
        <p:nvSpPr>
          <p:cNvPr id="431117" name="Text Box 13"/>
          <p:cNvSpPr txBox="1">
            <a:spLocks noChangeArrowheads="1"/>
          </p:cNvSpPr>
          <p:nvPr/>
        </p:nvSpPr>
        <p:spPr bwMode="auto">
          <a:xfrm>
            <a:off x="1641475" y="6423026"/>
            <a:ext cx="88058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GB" altLang="en-US" b="1" dirty="0">
                <a:solidFill>
                  <a:srgbClr val="0000CC"/>
                </a:solidFill>
              </a:rPr>
              <a:t>Confirmation of existence of the ultimate regime is great challenge in this field of study</a:t>
            </a:r>
            <a:r>
              <a:rPr lang="cs-CZ" altLang="en-US" b="1" dirty="0">
                <a:solidFill>
                  <a:srgbClr val="0000CC"/>
                </a:solidFill>
              </a:rPr>
              <a:t>! </a:t>
            </a:r>
            <a:endParaRPr lang="en-GB" altLang="en-US" b="1" dirty="0">
              <a:solidFill>
                <a:srgbClr val="0000CC"/>
              </a:solidFill>
            </a:endParaRPr>
          </a:p>
        </p:txBody>
      </p:sp>
      <p:pic>
        <p:nvPicPr>
          <p:cNvPr id="431130" name="Picture 26" descr="RBC_ultimate_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1587228"/>
            <a:ext cx="7248525" cy="489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1131" name="Text Box 27"/>
          <p:cNvSpPr txBox="1">
            <a:spLocks noChangeArrowheads="1"/>
          </p:cNvSpPr>
          <p:nvPr/>
        </p:nvSpPr>
        <p:spPr bwMode="auto">
          <a:xfrm>
            <a:off x="9291639" y="1849302"/>
            <a:ext cx="1249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dirty="0">
                <a:latin typeface="Symbol" panose="05050102010706020507" pitchFamily="18" charset="2"/>
              </a:rPr>
              <a:t>g</a:t>
            </a:r>
            <a:r>
              <a:rPr lang="cs-CZ" altLang="en-US" dirty="0"/>
              <a:t> </a:t>
            </a:r>
            <a:r>
              <a:rPr lang="en-US" altLang="en-US" dirty="0"/>
              <a:t>= </a:t>
            </a:r>
            <a:r>
              <a:rPr lang="cs-CZ" altLang="en-US" dirty="0"/>
              <a:t>1/2</a:t>
            </a:r>
            <a:endParaRPr lang="en-GB" altLang="en-US" dirty="0"/>
          </a:p>
        </p:txBody>
      </p:sp>
      <p:sp>
        <p:nvSpPr>
          <p:cNvPr id="431132" name="Text Box 28"/>
          <p:cNvSpPr txBox="1">
            <a:spLocks noChangeArrowheads="1"/>
          </p:cNvSpPr>
          <p:nvPr/>
        </p:nvSpPr>
        <p:spPr bwMode="auto">
          <a:xfrm>
            <a:off x="9291638" y="2690813"/>
            <a:ext cx="1014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>
                <a:latin typeface="Symbol" panose="05050102010706020507" pitchFamily="18" charset="2"/>
              </a:rPr>
              <a:t>g</a:t>
            </a:r>
            <a:r>
              <a:rPr lang="cs-CZ" altLang="en-US"/>
              <a:t> </a:t>
            </a:r>
            <a:r>
              <a:rPr lang="en-US" altLang="en-US"/>
              <a:t>= </a:t>
            </a:r>
            <a:r>
              <a:rPr lang="cs-CZ" altLang="en-US"/>
              <a:t>1/</a:t>
            </a:r>
            <a:r>
              <a:rPr lang="en-US" altLang="en-US"/>
              <a:t>3</a:t>
            </a:r>
            <a:endParaRPr lang="en-GB" altLang="en-US"/>
          </a:p>
        </p:txBody>
      </p:sp>
      <p:sp>
        <p:nvSpPr>
          <p:cNvPr id="13" name="Obdélník 12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21208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3171725" y="129086"/>
            <a:ext cx="9232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2800" dirty="0" err="1">
                <a:solidFill>
                  <a:schemeClr val="bg1"/>
                </a:solidFill>
                <a:latin typeface="Myriad Pro" pitchFamily="34" charset="0"/>
              </a:rPr>
              <a:t>Motivation</a:t>
            </a:r>
            <a:r>
              <a:rPr lang="en-US" altLang="en-US" sz="2800" dirty="0">
                <a:solidFill>
                  <a:schemeClr val="bg1"/>
                </a:solidFill>
                <a:latin typeface="Myriad Pro" pitchFamily="34" charset="0"/>
              </a:rPr>
              <a:t> for this talk</a:t>
            </a:r>
            <a:endParaRPr lang="en-GB" altLang="en-US" sz="28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797169" y="1164492"/>
            <a:ext cx="2296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Clanky</a:t>
            </a:r>
            <a:r>
              <a:rPr lang="en-US" dirty="0"/>
              <a:t> </a:t>
            </a:r>
            <a:r>
              <a:rPr lang="en-US" dirty="0" err="1"/>
              <a:t>ktore</a:t>
            </a:r>
            <a:r>
              <a:rPr lang="en-US" dirty="0"/>
              <a:t> </a:t>
            </a:r>
            <a:r>
              <a:rPr lang="en-US" dirty="0" err="1"/>
              <a:t>tvrdia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vidia</a:t>
            </a:r>
            <a:r>
              <a:rPr lang="en-US" dirty="0"/>
              <a:t>~!</a:t>
            </a:r>
          </a:p>
          <a:p>
            <a:r>
              <a:rPr lang="en-US" dirty="0"/>
              <a:t>PRL (Grenoble)</a:t>
            </a:r>
          </a:p>
          <a:p>
            <a:r>
              <a:rPr lang="en-US" dirty="0"/>
              <a:t>PRL (</a:t>
            </a:r>
            <a:r>
              <a:rPr lang="en-US" dirty="0" err="1"/>
              <a:t>Goettingen</a:t>
            </a:r>
            <a:r>
              <a:rPr lang="en-US" dirty="0"/>
              <a:t>)</a:t>
            </a:r>
          </a:p>
          <a:p>
            <a:r>
              <a:rPr lang="en-US" dirty="0"/>
              <a:t>….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21" y="781392"/>
            <a:ext cx="5293111" cy="19430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591" y="4930162"/>
            <a:ext cx="5282153" cy="160569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22" y="2976516"/>
            <a:ext cx="5406276" cy="1746314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275296" y="6443948"/>
            <a:ext cx="5469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Numerical simulation in 2D  (</a:t>
            </a:r>
            <a:r>
              <a:rPr lang="en-US" dirty="0" err="1">
                <a:solidFill>
                  <a:srgbClr val="FF0000"/>
                </a:solidFill>
              </a:rPr>
              <a:t>Twente</a:t>
            </a:r>
            <a:r>
              <a:rPr lang="en-US" dirty="0">
                <a:solidFill>
                  <a:srgbClr val="FF0000"/>
                </a:solidFill>
              </a:rPr>
              <a:t>, Rome, </a:t>
            </a:r>
            <a:r>
              <a:rPr lang="en-US" dirty="0" err="1">
                <a:solidFill>
                  <a:srgbClr val="FF0000"/>
                </a:solidFill>
              </a:rPr>
              <a:t>Goettingen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303322" y="4606996"/>
            <a:ext cx="4927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Room-temperature high-pressure SF</a:t>
            </a:r>
            <a:r>
              <a:rPr lang="en-US" baseline="-25000" dirty="0">
                <a:solidFill>
                  <a:srgbClr val="FF0000"/>
                </a:solidFill>
              </a:rPr>
              <a:t>6</a:t>
            </a:r>
            <a:r>
              <a:rPr lang="en-US" dirty="0">
                <a:solidFill>
                  <a:srgbClr val="FF0000"/>
                </a:solidFill>
              </a:rPr>
              <a:t> experiment (</a:t>
            </a:r>
            <a:r>
              <a:rPr lang="en-US" dirty="0" err="1">
                <a:solidFill>
                  <a:srgbClr val="FF0000"/>
                </a:solidFill>
              </a:rPr>
              <a:t>Goettingen</a:t>
            </a:r>
            <a:r>
              <a:rPr lang="en-US" dirty="0">
                <a:solidFill>
                  <a:srgbClr val="FF0000"/>
                </a:solidFill>
              </a:rPr>
              <a:t>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303322" y="2570284"/>
            <a:ext cx="2960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Cryogenic </a:t>
            </a:r>
            <a:r>
              <a:rPr lang="en-US" baseline="30000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0000"/>
                </a:solidFill>
              </a:rPr>
              <a:t>He experiment (Grenoble)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23" name="Přímá spojnice 22"/>
          <p:cNvCxnSpPr/>
          <p:nvPr/>
        </p:nvCxnSpPr>
        <p:spPr>
          <a:xfrm flipH="1">
            <a:off x="5821410" y="0"/>
            <a:ext cx="20776" cy="6813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-33129" y="19236"/>
            <a:ext cx="5842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  <a:ea typeface="+mj-ea"/>
                <a:cs typeface="+mj-cs"/>
              </a:rPr>
              <a:t>OBSERVED…?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5831798" y="62909"/>
            <a:ext cx="6349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  <a:ea typeface="+mj-ea"/>
                <a:cs typeface="+mj-cs"/>
              </a:rPr>
              <a:t>NO…?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8726145" y="6124405"/>
            <a:ext cx="1449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…</a:t>
            </a:r>
            <a:endParaRPr lang="cs-CZ" sz="4400" b="1" dirty="0"/>
          </a:p>
        </p:txBody>
      </p:sp>
      <p:grpSp>
        <p:nvGrpSpPr>
          <p:cNvPr id="6" name="Skupina 5"/>
          <p:cNvGrpSpPr/>
          <p:nvPr/>
        </p:nvGrpSpPr>
        <p:grpSpPr>
          <a:xfrm>
            <a:off x="5881713" y="652306"/>
            <a:ext cx="6249983" cy="3403574"/>
            <a:chOff x="5809057" y="592066"/>
            <a:chExt cx="6249983" cy="3403574"/>
          </a:xfrm>
        </p:grpSpPr>
        <p:grpSp>
          <p:nvGrpSpPr>
            <p:cNvPr id="17" name="Skupina 16"/>
            <p:cNvGrpSpPr/>
            <p:nvPr/>
          </p:nvGrpSpPr>
          <p:grpSpPr>
            <a:xfrm>
              <a:off x="5809057" y="592066"/>
              <a:ext cx="6249983" cy="3403574"/>
              <a:chOff x="5863510" y="209903"/>
              <a:chExt cx="6249983" cy="3403574"/>
            </a:xfrm>
          </p:grpSpPr>
          <p:pic>
            <p:nvPicPr>
              <p:cNvPr id="13" name="Obrázek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63510" y="265521"/>
                <a:ext cx="6249983" cy="3347956"/>
              </a:xfrm>
              <a:prstGeom prst="rect">
                <a:avLst/>
              </a:prstGeom>
            </p:spPr>
          </p:pic>
          <p:pic>
            <p:nvPicPr>
              <p:cNvPr id="15" name="Obrázek 1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63510" y="209903"/>
                <a:ext cx="4737939" cy="469757"/>
              </a:xfrm>
              <a:prstGeom prst="rect">
                <a:avLst/>
              </a:prstGeom>
            </p:spPr>
          </p:pic>
        </p:grpSp>
        <p:sp>
          <p:nvSpPr>
            <p:cNvPr id="20" name="TextovéPole 19"/>
            <p:cNvSpPr txBox="1"/>
            <p:nvPr/>
          </p:nvSpPr>
          <p:spPr>
            <a:xfrm>
              <a:off x="9006705" y="1429756"/>
              <a:ext cx="3011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Cryogenic </a:t>
              </a:r>
              <a:r>
                <a:rPr lang="en-US" baseline="30000" dirty="0">
                  <a:solidFill>
                    <a:srgbClr val="0000FF"/>
                  </a:solidFill>
                </a:rPr>
                <a:t>4</a:t>
              </a:r>
              <a:r>
                <a:rPr lang="en-US" dirty="0">
                  <a:solidFill>
                    <a:srgbClr val="0000FF"/>
                  </a:solidFill>
                </a:rPr>
                <a:t>He experiment (Oregon)</a:t>
              </a:r>
              <a:endParaRPr lang="cs-CZ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6421137" y="2641820"/>
            <a:ext cx="5025822" cy="2038297"/>
            <a:chOff x="6475590" y="2244361"/>
            <a:chExt cx="5025822" cy="2038297"/>
          </a:xfrm>
        </p:grpSpPr>
        <p:pic>
          <p:nvPicPr>
            <p:cNvPr id="19" name="Obrázek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75590" y="2244361"/>
              <a:ext cx="5025822" cy="2038297"/>
            </a:xfrm>
            <a:prstGeom prst="rect">
              <a:avLst/>
            </a:prstGeom>
            <a:ln w="28575">
              <a:solidFill>
                <a:srgbClr val="0000FF"/>
              </a:solidFill>
            </a:ln>
          </p:spPr>
        </p:pic>
        <p:sp>
          <p:nvSpPr>
            <p:cNvPr id="24" name="TextovéPole 23"/>
            <p:cNvSpPr txBox="1"/>
            <p:nvPr/>
          </p:nvSpPr>
          <p:spPr>
            <a:xfrm>
              <a:off x="6516101" y="3112791"/>
              <a:ext cx="44215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Cryogenic </a:t>
              </a:r>
              <a:r>
                <a:rPr lang="en-US" baseline="30000" dirty="0">
                  <a:solidFill>
                    <a:srgbClr val="0000FF"/>
                  </a:solidFill>
                </a:rPr>
                <a:t>4</a:t>
              </a:r>
              <a:r>
                <a:rPr lang="en-US" dirty="0">
                  <a:solidFill>
                    <a:srgbClr val="0000FF"/>
                  </a:solidFill>
                </a:rPr>
                <a:t>He experiment (Brno)</a:t>
              </a:r>
              <a:endParaRPr lang="cs-CZ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6039888" y="4809554"/>
            <a:ext cx="5817972" cy="1895251"/>
            <a:chOff x="6070881" y="4412650"/>
            <a:chExt cx="5817972" cy="1895251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70881" y="4412650"/>
              <a:ext cx="5817972" cy="1895251"/>
            </a:xfrm>
            <a:prstGeom prst="rect">
              <a:avLst/>
            </a:prstGeom>
            <a:ln w="31750">
              <a:solidFill>
                <a:srgbClr val="0000FF"/>
              </a:solidFill>
            </a:ln>
          </p:spPr>
        </p:pic>
        <p:sp>
          <p:nvSpPr>
            <p:cNvPr id="29" name="TextovéPole 28"/>
            <p:cNvSpPr txBox="1"/>
            <p:nvPr/>
          </p:nvSpPr>
          <p:spPr>
            <a:xfrm>
              <a:off x="7467323" y="4717283"/>
              <a:ext cx="44215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Cryogenic </a:t>
              </a:r>
              <a:r>
                <a:rPr lang="en-US" baseline="30000" dirty="0">
                  <a:solidFill>
                    <a:srgbClr val="0000FF"/>
                  </a:solidFill>
                </a:rPr>
                <a:t>4</a:t>
              </a:r>
              <a:r>
                <a:rPr lang="en-US" dirty="0">
                  <a:solidFill>
                    <a:srgbClr val="0000FF"/>
                  </a:solidFill>
                </a:rPr>
                <a:t>He experiment (Brno)</a:t>
              </a:r>
              <a:endParaRPr lang="cs-CZ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49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1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edNu_Hong-Kong_2012_Fig_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015" y="1312984"/>
            <a:ext cx="8559275" cy="554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4323564" y="2163407"/>
            <a:ext cx="526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2000" i="0" dirty="0">
                <a:solidFill>
                  <a:srgbClr val="008000"/>
                </a:solidFill>
                <a:latin typeface="Calibri" panose="020F0502020204030204" pitchFamily="34" charset="0"/>
              </a:rPr>
              <a:t>Grenoble (triangles)</a:t>
            </a: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4323564" y="2498370"/>
            <a:ext cx="44434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000" i="0" dirty="0">
                <a:solidFill>
                  <a:srgbClr val="0000CC"/>
                </a:solidFill>
                <a:latin typeface="Calibri" panose="020F0502020204030204" pitchFamily="34" charset="0"/>
              </a:rPr>
              <a:t>Trieste</a:t>
            </a:r>
            <a:r>
              <a:rPr lang="cs-CZ" altLang="en-US" sz="2000" i="0" dirty="0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i="0" dirty="0">
                <a:solidFill>
                  <a:srgbClr val="0000CC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000" i="0" dirty="0" err="1">
                <a:solidFill>
                  <a:srgbClr val="0000CC"/>
                </a:solidFill>
                <a:latin typeface="Calibri" panose="020F0502020204030204" pitchFamily="34" charset="0"/>
              </a:rPr>
              <a:t>squares</a:t>
            </a:r>
            <a:r>
              <a:rPr lang="en-US" altLang="en-US" sz="2000" i="0" dirty="0">
                <a:solidFill>
                  <a:srgbClr val="0000CC"/>
                </a:solidFill>
                <a:latin typeface="Calibri" panose="020F0502020204030204" pitchFamily="34" charset="0"/>
              </a:rPr>
              <a:t>)</a:t>
            </a:r>
            <a:endParaRPr lang="en-GB" altLang="en-US" sz="2000" i="0" dirty="0">
              <a:latin typeface="Calibri" panose="020F0502020204030204" pitchFamily="34" charset="0"/>
            </a:endParaRP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4323564" y="2898420"/>
            <a:ext cx="44434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en-US" sz="2000" i="0" dirty="0">
                <a:solidFill>
                  <a:srgbClr val="FF0000"/>
                </a:solidFill>
                <a:latin typeface="Calibri" panose="020F0502020204030204" pitchFamily="34" charset="0"/>
              </a:rPr>
              <a:t>Brno </a:t>
            </a:r>
            <a:r>
              <a:rPr lang="en-US" altLang="en-US" sz="2000" i="0" dirty="0">
                <a:solidFill>
                  <a:srgbClr val="FF0000"/>
                </a:solidFill>
                <a:latin typeface="Calibri" panose="020F0502020204030204" pitchFamily="34" charset="0"/>
              </a:rPr>
              <a:t>(</a:t>
            </a:r>
            <a:r>
              <a:rPr lang="cs-CZ" altLang="en-US" sz="2000" i="0" dirty="0" err="1">
                <a:solidFill>
                  <a:srgbClr val="FF0000"/>
                </a:solidFill>
                <a:latin typeface="Calibri" panose="020F0502020204030204" pitchFamily="34" charset="0"/>
              </a:rPr>
              <a:t>circles</a:t>
            </a:r>
            <a:r>
              <a:rPr lang="en-US" altLang="en-US" sz="2000" i="0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endParaRPr lang="en-GB" altLang="en-US" sz="2000" i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178112" y="727738"/>
            <a:ext cx="7166292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C</a:t>
            </a:r>
            <a:r>
              <a:rPr lang="cs-CZ" sz="2800" u="sng" dirty="0" err="1"/>
              <a:t>ryogenic</a:t>
            </a:r>
            <a:r>
              <a:rPr lang="cs-CZ" sz="2800" u="sng" dirty="0"/>
              <a:t> </a:t>
            </a:r>
            <a:r>
              <a:rPr lang="en-US" sz="2800" u="sng" dirty="0"/>
              <a:t>E</a:t>
            </a:r>
            <a:r>
              <a:rPr lang="cs-CZ" sz="2800" u="sng" dirty="0" err="1"/>
              <a:t>xperiments</a:t>
            </a:r>
            <a:r>
              <a:rPr lang="en-US" sz="2800" u="sng" dirty="0"/>
              <a:t> </a:t>
            </a:r>
            <a:r>
              <a:rPr lang="cs-CZ" sz="2800" u="sng" dirty="0" err="1"/>
              <a:t>with</a:t>
            </a:r>
            <a:r>
              <a:rPr lang="cs-CZ" sz="2800" u="sng" dirty="0"/>
              <a:t> </a:t>
            </a:r>
            <a:r>
              <a:rPr lang="cs-CZ" sz="2800" u="sng" dirty="0" err="1"/>
              <a:t>aspect</a:t>
            </a:r>
            <a:r>
              <a:rPr lang="cs-CZ" sz="2800" u="sng" dirty="0"/>
              <a:t> ratio </a:t>
            </a:r>
            <a:r>
              <a:rPr lang="el-GR" sz="2800" b="1" i="1" u="sng" dirty="0"/>
              <a:t>Γ</a:t>
            </a:r>
            <a:r>
              <a:rPr lang="cs-CZ" sz="2800" b="1" i="1" u="sng" dirty="0"/>
              <a:t> = 1</a:t>
            </a:r>
            <a:r>
              <a:rPr lang="en-US" sz="2800" b="1" i="1" u="sng" dirty="0"/>
              <a:t>:</a:t>
            </a:r>
            <a:endParaRPr lang="cs-CZ" sz="2800" u="sng" dirty="0"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225284" y="4976850"/>
            <a:ext cx="345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00FF"/>
                </a:solidFill>
              </a:rPr>
              <a:t>Urban et al.</a:t>
            </a:r>
          </a:p>
          <a:p>
            <a:r>
              <a:rPr lang="en-US" sz="1600" i="1" dirty="0">
                <a:solidFill>
                  <a:srgbClr val="0000FF"/>
                </a:solidFill>
              </a:rPr>
              <a:t>Phys. Rev. Lett. </a:t>
            </a:r>
            <a:r>
              <a:rPr lang="en-GB" sz="1600" i="1" dirty="0">
                <a:solidFill>
                  <a:srgbClr val="0000FF"/>
                </a:solidFill>
              </a:rPr>
              <a:t>014302 (2011</a:t>
            </a:r>
            <a:r>
              <a:rPr lang="en-US" sz="1600" i="1" dirty="0">
                <a:solidFill>
                  <a:srgbClr val="0000FF"/>
                </a:solidFill>
              </a:rPr>
              <a:t>) and</a:t>
            </a:r>
          </a:p>
          <a:p>
            <a:r>
              <a:rPr lang="cs-CZ" sz="1600" i="1" dirty="0">
                <a:solidFill>
                  <a:srgbClr val="0000FF"/>
                </a:solidFill>
              </a:rPr>
              <a:t>New J. </a:t>
            </a:r>
            <a:r>
              <a:rPr lang="cs-CZ" sz="1600" i="1" dirty="0" err="1">
                <a:solidFill>
                  <a:srgbClr val="0000FF"/>
                </a:solidFill>
              </a:rPr>
              <a:t>Phys</a:t>
            </a:r>
            <a:r>
              <a:rPr lang="cs-CZ" sz="1600" i="1" dirty="0">
                <a:solidFill>
                  <a:srgbClr val="0000FF"/>
                </a:solidFill>
              </a:rPr>
              <a:t>. </a:t>
            </a:r>
            <a:r>
              <a:rPr lang="cs-CZ" sz="1600" b="1" dirty="0">
                <a:solidFill>
                  <a:srgbClr val="0000FF"/>
                </a:solidFill>
              </a:rPr>
              <a:t>16</a:t>
            </a:r>
            <a:r>
              <a:rPr lang="cs-CZ" sz="1600" dirty="0">
                <a:solidFill>
                  <a:srgbClr val="0000FF"/>
                </a:solidFill>
              </a:rPr>
              <a:t>, 053042 (2014)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04802" y="1482801"/>
            <a:ext cx="2430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Nusselt</a:t>
            </a:r>
            <a:r>
              <a:rPr lang="en-US" sz="2400" dirty="0">
                <a:solidFill>
                  <a:srgbClr val="FF0000"/>
                </a:solidFill>
              </a:rPr>
              <a:t> no.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reduced by Ra</a:t>
            </a:r>
            <a:r>
              <a:rPr lang="en-US" sz="2400" baseline="30000" dirty="0">
                <a:solidFill>
                  <a:srgbClr val="FF0000"/>
                </a:solidFill>
              </a:rPr>
              <a:t>1/3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4382406" y="7141735"/>
            <a:ext cx="20326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PRL (2011) – </a:t>
            </a:r>
            <a:r>
              <a:rPr lang="en-US" dirty="0" err="1">
                <a:solidFill>
                  <a:srgbClr val="FF0000"/>
                </a:solidFill>
              </a:rPr>
              <a:t>prvy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clanok</a:t>
            </a:r>
            <a:r>
              <a:rPr lang="en-US" dirty="0">
                <a:solidFill>
                  <a:srgbClr val="FF0000"/>
                </a:solidFill>
              </a:rPr>
              <a:t> ISI Brno</a:t>
            </a:r>
          </a:p>
          <a:p>
            <a:r>
              <a:rPr lang="en-US" dirty="0" err="1">
                <a:solidFill>
                  <a:srgbClr val="FF0000"/>
                </a:solidFill>
              </a:rPr>
              <a:t>Dolezita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vhodna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korekcia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na</a:t>
            </a:r>
            <a:r>
              <a:rPr lang="en-US" dirty="0">
                <a:solidFill>
                  <a:srgbClr val="FF0000"/>
                </a:solidFill>
              </a:rPr>
              <a:t> ne-</a:t>
            </a:r>
            <a:r>
              <a:rPr lang="en-US" dirty="0" err="1">
                <a:solidFill>
                  <a:srgbClr val="FF0000"/>
                </a:solidFill>
              </a:rPr>
              <a:t>adiabatickost</a:t>
            </a:r>
            <a:r>
              <a:rPr lang="en-US" dirty="0">
                <a:solidFill>
                  <a:srgbClr val="FF0000"/>
                </a:solidFill>
              </a:rPr>
              <a:t> stein -&gt; </a:t>
            </a:r>
            <a:r>
              <a:rPr lang="en-US" dirty="0" err="1">
                <a:solidFill>
                  <a:srgbClr val="FF0000"/>
                </a:solidFill>
              </a:rPr>
              <a:t>kolaps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dat</a:t>
            </a:r>
            <a:r>
              <a:rPr lang="en-US" dirty="0">
                <a:solidFill>
                  <a:srgbClr val="FF0000"/>
                </a:solidFill>
              </a:rPr>
              <a:t>!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55886" y="6890881"/>
            <a:ext cx="28752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Data </a:t>
            </a:r>
            <a:r>
              <a:rPr lang="en-US" dirty="0" err="1">
                <a:solidFill>
                  <a:srgbClr val="0070C0"/>
                </a:solidFill>
              </a:rPr>
              <a:t>sleduju</a:t>
            </a:r>
            <a:r>
              <a:rPr lang="en-US" dirty="0">
                <a:solidFill>
                  <a:srgbClr val="0070C0"/>
                </a:solidFill>
              </a:rPr>
              <a:t> 2/7 </a:t>
            </a:r>
            <a:r>
              <a:rPr lang="en-US" dirty="0" err="1">
                <a:solidFill>
                  <a:srgbClr val="0070C0"/>
                </a:solidFill>
              </a:rPr>
              <a:t>zavislost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az</a:t>
            </a:r>
            <a:r>
              <a:rPr lang="en-US" dirty="0">
                <a:solidFill>
                  <a:srgbClr val="0070C0"/>
                </a:solidFill>
              </a:rPr>
              <a:t> do…</a:t>
            </a:r>
            <a:r>
              <a:rPr lang="en-US" dirty="0" err="1">
                <a:solidFill>
                  <a:srgbClr val="0070C0"/>
                </a:solidFill>
              </a:rPr>
              <a:t>Potom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niektore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prechadzaju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na</a:t>
            </a:r>
            <a:r>
              <a:rPr lang="en-US" dirty="0">
                <a:solidFill>
                  <a:srgbClr val="0070C0"/>
                </a:solidFill>
              </a:rPr>
              <a:t> ½ (Grenoble, ..v SF6 </a:t>
            </a:r>
            <a:r>
              <a:rPr lang="en-US" dirty="0" err="1">
                <a:solidFill>
                  <a:srgbClr val="0070C0"/>
                </a:solidFill>
              </a:rPr>
              <a:t>tiez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Goettingen</a:t>
            </a:r>
            <a:r>
              <a:rPr lang="en-US" dirty="0">
                <a:solidFill>
                  <a:srgbClr val="0070C0"/>
                </a:solidFill>
              </a:rPr>
              <a:t>…) a </a:t>
            </a:r>
            <a:r>
              <a:rPr lang="en-US" dirty="0" err="1">
                <a:solidFill>
                  <a:srgbClr val="0070C0"/>
                </a:solidFill>
              </a:rPr>
              <a:t>niektore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na</a:t>
            </a:r>
            <a:r>
              <a:rPr lang="en-US" dirty="0">
                <a:solidFill>
                  <a:srgbClr val="0070C0"/>
                </a:solidFill>
              </a:rPr>
              <a:t> 1/3 (Brno, Oregon) a </a:t>
            </a:r>
            <a:r>
              <a:rPr lang="en-US" dirty="0" err="1">
                <a:solidFill>
                  <a:srgbClr val="0070C0"/>
                </a:solidFill>
              </a:rPr>
              <a:t>niektore</a:t>
            </a:r>
            <a:r>
              <a:rPr lang="en-US" dirty="0">
                <a:solidFill>
                  <a:srgbClr val="0070C0"/>
                </a:solidFill>
              </a:rPr>
              <a:t> (</a:t>
            </a:r>
            <a:r>
              <a:rPr lang="en-US" dirty="0" err="1">
                <a:solidFill>
                  <a:srgbClr val="0070C0"/>
                </a:solidFill>
              </a:rPr>
              <a:t>Terst</a:t>
            </a:r>
            <a:r>
              <a:rPr lang="en-US" dirty="0">
                <a:solidFill>
                  <a:srgbClr val="0070C0"/>
                </a:solidFill>
              </a:rPr>
              <a:t>) </a:t>
            </a:r>
            <a:r>
              <a:rPr lang="en-US" dirty="0" err="1">
                <a:solidFill>
                  <a:srgbClr val="0070C0"/>
                </a:solidFill>
              </a:rPr>
              <a:t>na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nieco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medzi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  <a:p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954052" y="7472200"/>
            <a:ext cx="351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Zdorazni</a:t>
            </a:r>
            <a:r>
              <a:rPr lang="en-US" dirty="0">
                <a:solidFill>
                  <a:schemeClr val="accent6"/>
                </a:solidFill>
              </a:rPr>
              <a:t> Ra~~ 1E11! – </a:t>
            </a:r>
            <a:r>
              <a:rPr lang="en-US" dirty="0" err="1">
                <a:solidFill>
                  <a:schemeClr val="accent6"/>
                </a:solidFill>
              </a:rPr>
              <a:t>potom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ve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Reynoldsovi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sa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err="1">
                <a:solidFill>
                  <a:schemeClr val="accent6"/>
                </a:solidFill>
              </a:rPr>
              <a:t>odkaz</a:t>
            </a:r>
            <a:r>
              <a:rPr lang="en-US" dirty="0">
                <a:solidFill>
                  <a:schemeClr val="accent6"/>
                </a:solidFill>
              </a:rPr>
              <a:t>…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831798" y="62909"/>
            <a:ext cx="6349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  <a:ea typeface="+mj-ea"/>
                <a:cs typeface="+mj-cs"/>
              </a:rPr>
              <a:t>NO…?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-33129" y="19236"/>
            <a:ext cx="5842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  <a:ea typeface="+mj-ea"/>
                <a:cs typeface="+mj-cs"/>
              </a:rPr>
              <a:t>OBSERVED…?</a:t>
            </a:r>
            <a:endParaRPr lang="cs-CZ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673588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0" y="519113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000">
              <a:latin typeface="Calibri" panose="020F050202020403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906589" y="6553200"/>
            <a:ext cx="70834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cs-CZ" sz="2000">
              <a:latin typeface="Calibri" panose="020F0502020204030204" pitchFamily="34" charset="0"/>
            </a:endParaRPr>
          </a:p>
        </p:txBody>
      </p:sp>
      <p:pic>
        <p:nvPicPr>
          <p:cNvPr id="10" name="Picture 32" descr="Fig04_Upper_RNu_RNuKorSw_upra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79" y="1653865"/>
            <a:ext cx="4824536" cy="387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249412" y="5528382"/>
            <a:ext cx="4979328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>
                <a:latin typeface="+mn-lt"/>
              </a:rPr>
              <a:t>P. Urban, P. </a:t>
            </a:r>
            <a:r>
              <a:rPr lang="en-GB" altLang="en-US" dirty="0" err="1">
                <a:latin typeface="+mn-lt"/>
              </a:rPr>
              <a:t>Hanzelka</a:t>
            </a:r>
            <a:r>
              <a:rPr lang="en-GB" altLang="en-US" dirty="0">
                <a:latin typeface="+mn-lt"/>
              </a:rPr>
              <a:t>, T. </a:t>
            </a:r>
            <a:r>
              <a:rPr lang="en-GB" altLang="en-US" dirty="0" err="1">
                <a:latin typeface="+mn-lt"/>
              </a:rPr>
              <a:t>Kralik</a:t>
            </a:r>
            <a:r>
              <a:rPr lang="en-GB" altLang="en-US" dirty="0">
                <a:latin typeface="+mn-lt"/>
              </a:rPr>
              <a:t>, V. </a:t>
            </a:r>
            <a:r>
              <a:rPr lang="en-GB" altLang="en-US" dirty="0" err="1">
                <a:latin typeface="+mn-lt"/>
              </a:rPr>
              <a:t>Musilova</a:t>
            </a:r>
            <a:r>
              <a:rPr lang="en-GB" altLang="en-US" dirty="0">
                <a:latin typeface="+mn-lt"/>
              </a:rPr>
              <a:t>, A. </a:t>
            </a:r>
            <a:r>
              <a:rPr lang="en-GB" altLang="en-US" dirty="0" err="1">
                <a:latin typeface="+mn-lt"/>
              </a:rPr>
              <a:t>Srnka</a:t>
            </a:r>
            <a:r>
              <a:rPr lang="en-GB" altLang="en-US" dirty="0">
                <a:latin typeface="+mn-lt"/>
              </a:rPr>
              <a:t> and L. </a:t>
            </a:r>
            <a:r>
              <a:rPr lang="en-GB" altLang="en-US" dirty="0" err="1">
                <a:latin typeface="+mn-lt"/>
              </a:rPr>
              <a:t>Skrbek</a:t>
            </a:r>
            <a:r>
              <a:rPr lang="en-GB" altLang="en-US" dirty="0">
                <a:latin typeface="+mn-lt"/>
              </a:rPr>
              <a:t>,               </a:t>
            </a:r>
            <a:r>
              <a:rPr lang="en-GB" altLang="en-US" dirty="0">
                <a:solidFill>
                  <a:srgbClr val="0000CC"/>
                </a:solidFill>
                <a:latin typeface="+mn-lt"/>
              </a:rPr>
              <a:t>Phys. Rev. Lett. </a:t>
            </a:r>
            <a:r>
              <a:rPr lang="en-GB" altLang="en-US" b="1" dirty="0">
                <a:solidFill>
                  <a:srgbClr val="0000CC"/>
                </a:solidFill>
                <a:latin typeface="+mn-lt"/>
              </a:rPr>
              <a:t>109</a:t>
            </a:r>
            <a:r>
              <a:rPr lang="en-GB" altLang="en-US" dirty="0">
                <a:solidFill>
                  <a:srgbClr val="0000CC"/>
                </a:solidFill>
                <a:latin typeface="+mn-lt"/>
              </a:rPr>
              <a:t>, 154301 (2012)</a:t>
            </a:r>
            <a:r>
              <a:rPr lang="cs-CZ" altLang="en-US" dirty="0">
                <a:solidFill>
                  <a:srgbClr val="0000CC"/>
                </a:solidFill>
                <a:latin typeface="+mn-lt"/>
              </a:rPr>
              <a:t>.</a:t>
            </a:r>
          </a:p>
          <a:p>
            <a:pPr algn="ctr"/>
            <a:r>
              <a:rPr lang="cs-CZ" dirty="0">
                <a:latin typeface="+mn-lt"/>
              </a:rPr>
              <a:t>P. Urban, P. Hanzelka, T. Králík, MM, V. Musilová, L. Skrbek </a:t>
            </a:r>
            <a:r>
              <a:rPr lang="en-US" dirty="0">
                <a:latin typeface="+mn-lt"/>
              </a:rPr>
              <a:t>             </a:t>
            </a:r>
          </a:p>
          <a:p>
            <a:pPr algn="ctr"/>
            <a:r>
              <a:rPr lang="en-US" dirty="0">
                <a:solidFill>
                  <a:srgbClr val="0000CC"/>
                </a:solidFill>
                <a:latin typeface="+mn-lt"/>
              </a:rPr>
              <a:t>Phys. Rev. E </a:t>
            </a:r>
            <a:r>
              <a:rPr lang="en-US" b="1" dirty="0">
                <a:solidFill>
                  <a:srgbClr val="0000CC"/>
                </a:solidFill>
                <a:latin typeface="+mn-lt"/>
              </a:rPr>
              <a:t>99</a:t>
            </a:r>
            <a:r>
              <a:rPr lang="en-US" dirty="0">
                <a:solidFill>
                  <a:srgbClr val="0000CC"/>
                </a:solidFill>
                <a:latin typeface="+mn-lt"/>
              </a:rPr>
              <a:t>, 011101 (R) (2019).   </a:t>
            </a:r>
            <a:endParaRPr lang="sk-SK" dirty="0">
              <a:solidFill>
                <a:srgbClr val="0000CC"/>
              </a:solidFill>
              <a:latin typeface="+mn-lt"/>
            </a:endParaRPr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947052"/>
              </p:ext>
            </p:extLst>
          </p:nvPr>
        </p:nvGraphicFramePr>
        <p:xfrm>
          <a:off x="9751763" y="1439552"/>
          <a:ext cx="1668462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4" imgW="799920" imgH="203040" progId="Equation.3">
                  <p:embed/>
                </p:oleObj>
              </mc:Choice>
              <mc:Fallback>
                <p:oleObj name="Rovnice" r:id="rId4" imgW="799920" imgH="203040" progId="Equation.3">
                  <p:embed/>
                  <p:pic>
                    <p:nvPicPr>
                      <p:cNvPr id="20" name="Objek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1763" y="1439552"/>
                        <a:ext cx="1668462" cy="428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ovéPole 20"/>
          <p:cNvSpPr txBox="1"/>
          <p:nvPr/>
        </p:nvSpPr>
        <p:spPr>
          <a:xfrm>
            <a:off x="96459" y="65725"/>
            <a:ext cx="105598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  <a:ea typeface="+mj-ea"/>
                <a:cs typeface="+mj-cs"/>
              </a:rPr>
              <a:t>Transitions observed at ISI Brno: </a:t>
            </a:r>
            <a:r>
              <a:rPr lang="en-US" dirty="0"/>
              <a:t>	              </a:t>
            </a:r>
          </a:p>
          <a:p>
            <a:r>
              <a:rPr lang="en-US" dirty="0"/>
              <a:t>				 </a:t>
            </a:r>
            <a:r>
              <a:rPr lang="en-US" dirty="0">
                <a:solidFill>
                  <a:srgbClr val="0000FF"/>
                </a:solidFill>
              </a:rPr>
              <a:t>1. Transition at Ra &gt;~ 10</a:t>
            </a:r>
            <a:r>
              <a:rPr lang="en-US" baseline="30000" dirty="0">
                <a:solidFill>
                  <a:srgbClr val="0000FF"/>
                </a:solidFill>
              </a:rPr>
              <a:t>14</a:t>
            </a:r>
            <a:r>
              <a:rPr lang="en-US" dirty="0">
                <a:solidFill>
                  <a:srgbClr val="0000FF"/>
                </a:solidFill>
              </a:rPr>
              <a:t>: Ultimate regime transition or NOB effects ? </a:t>
            </a:r>
          </a:p>
          <a:p>
            <a:r>
              <a:rPr lang="en-US" dirty="0"/>
              <a:t>	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       	                  2. Transition at Ra~ 10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10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-10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11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 ?</a:t>
            </a:r>
          </a:p>
          <a:p>
            <a:r>
              <a:rPr lang="en-US" dirty="0"/>
              <a:t>		          	</a:t>
            </a:r>
            <a:endParaRPr lang="cs-CZ" dirty="0"/>
          </a:p>
        </p:txBody>
      </p:sp>
      <p:cxnSp>
        <p:nvCxnSpPr>
          <p:cNvPr id="4" name="Přímá spojnice se šipkou 3"/>
          <p:cNvCxnSpPr/>
          <p:nvPr/>
        </p:nvCxnSpPr>
        <p:spPr>
          <a:xfrm flipH="1">
            <a:off x="8585905" y="1875692"/>
            <a:ext cx="1165858" cy="1636465"/>
          </a:xfrm>
          <a:prstGeom prst="straightConnector1">
            <a:avLst/>
          </a:prstGeom>
          <a:ln w="222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5842599" y="4096418"/>
            <a:ext cx="109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b="1" i="1" dirty="0">
                <a:latin typeface="Symbol" panose="05050102010706020507" pitchFamily="18" charset="2"/>
              </a:rPr>
              <a:t>G</a:t>
            </a:r>
            <a:r>
              <a:rPr lang="en-GB" altLang="en-US" sz="2400" b="1" dirty="0">
                <a:latin typeface="Calibri" panose="020F0502020204030204" pitchFamily="34" charset="0"/>
              </a:rPr>
              <a:t> = 1</a:t>
            </a:r>
            <a:endParaRPr lang="cs-CZ" sz="24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9751763" y="3033124"/>
            <a:ext cx="1465043" cy="1236525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NOB effects </a:t>
            </a:r>
            <a:r>
              <a:rPr lang="en-US" dirty="0">
                <a:solidFill>
                  <a:srgbClr val="FF0000"/>
                </a:solidFill>
              </a:rPr>
              <a:t>near the Critical Point </a:t>
            </a:r>
            <a:r>
              <a:rPr lang="en-US" dirty="0"/>
              <a:t>of </a:t>
            </a:r>
            <a:r>
              <a:rPr lang="en-US" baseline="30000" dirty="0"/>
              <a:t>4</a:t>
            </a:r>
            <a:r>
              <a:rPr lang="en-US" dirty="0"/>
              <a:t>He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2" name="Skupina 21"/>
          <p:cNvGrpSpPr/>
          <p:nvPr/>
        </p:nvGrpSpPr>
        <p:grpSpPr>
          <a:xfrm>
            <a:off x="265812" y="1754696"/>
            <a:ext cx="3923158" cy="3793380"/>
            <a:chOff x="184519" y="2475036"/>
            <a:chExt cx="3923158" cy="3793380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2645753" y="3256768"/>
              <a:ext cx="184150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2000">
                <a:latin typeface="Calibri" panose="020F0502020204030204" pitchFamily="34" charset="0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2645753" y="3256768"/>
              <a:ext cx="184150" cy="400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sz="2000">
                <a:latin typeface="Calibri" panose="020F0502020204030204" pitchFamily="34" charset="0"/>
              </a:endParaRPr>
            </a:p>
          </p:txBody>
        </p:sp>
        <p:grpSp>
          <p:nvGrpSpPr>
            <p:cNvPr id="17" name="Skupina 16"/>
            <p:cNvGrpSpPr/>
            <p:nvPr/>
          </p:nvGrpSpPr>
          <p:grpSpPr>
            <a:xfrm>
              <a:off x="880259" y="2475036"/>
              <a:ext cx="2873795" cy="646331"/>
              <a:chOff x="1233882" y="2006619"/>
              <a:chExt cx="2873795" cy="646331"/>
            </a:xfrm>
          </p:grpSpPr>
          <p:sp>
            <p:nvSpPr>
              <p:cNvPr id="3" name="TextovéPole 2"/>
              <p:cNvSpPr txBox="1"/>
              <p:nvPr/>
            </p:nvSpPr>
            <p:spPr>
              <a:xfrm>
                <a:off x="1233882" y="2006619"/>
                <a:ext cx="287379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NOB: T</a:t>
                </a:r>
                <a:r>
                  <a:rPr lang="en-US" baseline="-25000" dirty="0">
                    <a:solidFill>
                      <a:schemeClr val="accent2"/>
                    </a:solidFill>
                  </a:rPr>
                  <a:t>m</a:t>
                </a:r>
                <a:r>
                  <a:rPr lang="en-US" dirty="0">
                    <a:solidFill>
                      <a:schemeClr val="accent2"/>
                    </a:solidFill>
                  </a:rPr>
                  <a:t> ≠ T</a:t>
                </a:r>
                <a:r>
                  <a:rPr lang="en-US" baseline="-25000" dirty="0">
                    <a:solidFill>
                      <a:schemeClr val="accent2"/>
                    </a:solidFill>
                  </a:rPr>
                  <a:t>c</a:t>
                </a:r>
                <a:r>
                  <a:rPr lang="en-US" dirty="0">
                    <a:solidFill>
                      <a:schemeClr val="accent2"/>
                    </a:solidFill>
                  </a:rPr>
                  <a:t>: </a:t>
                </a:r>
                <a:r>
                  <a:rPr lang="en-US" dirty="0">
                    <a:solidFill>
                      <a:srgbClr val="FF0000"/>
                    </a:solidFill>
                  </a:rPr>
                  <a:t>BL asymmetry</a:t>
                </a:r>
                <a:endParaRPr lang="cs-CZ" dirty="0">
                  <a:solidFill>
                    <a:srgbClr val="FF0000"/>
                  </a:solidFill>
                </a:endParaRPr>
              </a:p>
              <a:p>
                <a:endParaRPr lang="cs-CZ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" name="TextovéPole 1"/>
              <p:cNvSpPr txBox="1"/>
              <p:nvPr/>
            </p:nvSpPr>
            <p:spPr>
              <a:xfrm>
                <a:off x="1236659" y="2034938"/>
                <a:ext cx="2713172" cy="369332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cs-CZ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9" name="Obrázek 18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19" y="3140568"/>
              <a:ext cx="3923158" cy="2227827"/>
            </a:xfrm>
            <a:prstGeom prst="rect">
              <a:avLst/>
            </a:prstGeom>
          </p:spPr>
        </p:pic>
        <p:sp>
          <p:nvSpPr>
            <p:cNvPr id="15" name="TextovéPole 14"/>
            <p:cNvSpPr txBox="1"/>
            <p:nvPr/>
          </p:nvSpPr>
          <p:spPr>
            <a:xfrm>
              <a:off x="784380" y="5529752"/>
              <a:ext cx="2865175" cy="738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i="1" dirty="0"/>
                <a:t>J</a:t>
              </a:r>
              <a:r>
                <a:rPr lang="en-US" sz="1400" i="1" dirty="0"/>
                <a:t>.</a:t>
              </a:r>
              <a:r>
                <a:rPr lang="cs-CZ" sz="1400" i="1" dirty="0" err="1"/>
                <a:t>Drahotský</a:t>
              </a:r>
              <a:r>
                <a:rPr lang="cs-CZ" sz="1400" i="1" dirty="0"/>
                <a:t>, P</a:t>
              </a:r>
              <a:r>
                <a:rPr lang="en-US" sz="1400" i="1" dirty="0"/>
                <a:t>.</a:t>
              </a:r>
              <a:r>
                <a:rPr lang="cs-CZ" sz="1400" i="1" dirty="0"/>
                <a:t> Hanzelka, V</a:t>
              </a:r>
              <a:r>
                <a:rPr lang="en-US" sz="1400" i="1" dirty="0"/>
                <a:t>. M</a:t>
              </a:r>
              <a:r>
                <a:rPr lang="cs-CZ" sz="1400" i="1" dirty="0" err="1"/>
                <a:t>usilová</a:t>
              </a:r>
              <a:r>
                <a:rPr lang="cs-CZ" sz="1400" i="1" dirty="0"/>
                <a:t>,</a:t>
              </a:r>
              <a:endParaRPr lang="en-US" sz="1400" i="1" dirty="0"/>
            </a:p>
            <a:p>
              <a:pPr algn="ctr"/>
              <a:r>
                <a:rPr lang="en-US" sz="1400" i="1" dirty="0"/>
                <a:t>MM</a:t>
              </a:r>
              <a:r>
                <a:rPr lang="cs-CZ" sz="1400" i="1" dirty="0"/>
                <a:t>, R</a:t>
              </a:r>
              <a:r>
                <a:rPr lang="en-US" sz="1400" i="1" dirty="0"/>
                <a:t>.</a:t>
              </a:r>
              <a:r>
                <a:rPr lang="cs-CZ" sz="1400" i="1" dirty="0"/>
                <a:t> </a:t>
              </a:r>
              <a:r>
                <a:rPr lang="cs-CZ" sz="1400" i="1" dirty="0" err="1"/>
                <a:t>du</a:t>
              </a:r>
              <a:r>
                <a:rPr lang="en-US" sz="1400" i="1" dirty="0"/>
                <a:t> </a:t>
              </a:r>
              <a:r>
                <a:rPr lang="cs-CZ" sz="1400" i="1" dirty="0" err="1"/>
                <a:t>Puits</a:t>
              </a:r>
              <a:r>
                <a:rPr lang="cs-CZ" sz="1400" i="1" dirty="0"/>
                <a:t> and P</a:t>
              </a:r>
              <a:r>
                <a:rPr lang="en-US" sz="1400" i="1" dirty="0"/>
                <a:t>.</a:t>
              </a:r>
              <a:r>
                <a:rPr lang="cs-CZ" sz="1400" i="1" dirty="0"/>
                <a:t> Urban</a:t>
              </a:r>
              <a:endParaRPr lang="en-US" sz="1400" i="1" dirty="0"/>
            </a:p>
            <a:p>
              <a:pPr algn="ctr"/>
              <a:r>
                <a:rPr lang="en-US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EPJ </a:t>
              </a:r>
              <a:r>
                <a:rPr lang="en-US" sz="1400" i="1" dirty="0" err="1">
                  <a:solidFill>
                    <a:srgbClr val="0000CC"/>
                  </a:solidFill>
                  <a:latin typeface="Calibri" panose="020F0502020204030204" pitchFamily="34" charset="0"/>
                </a:rPr>
                <a:t>Conf</a:t>
              </a:r>
              <a:r>
                <a:rPr lang="en-US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 S. </a:t>
              </a:r>
              <a:r>
                <a:rPr lang="cs-CZ" sz="1400" b="1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180</a:t>
              </a:r>
              <a:r>
                <a:rPr lang="cs-CZ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,</a:t>
              </a:r>
              <a:r>
                <a:rPr lang="en-US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 </a:t>
              </a:r>
              <a:r>
                <a:rPr lang="cs-CZ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02020</a:t>
              </a:r>
              <a:r>
                <a:rPr lang="en-US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 (</a:t>
              </a:r>
              <a:r>
                <a:rPr lang="cs-CZ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2018</a:t>
              </a:r>
              <a:r>
                <a:rPr lang="en-US" sz="1400" i="1" dirty="0">
                  <a:solidFill>
                    <a:srgbClr val="0000CC"/>
                  </a:solidFill>
                  <a:latin typeface="Calibri" panose="020F0502020204030204" pitchFamily="34" charset="0"/>
                </a:rPr>
                <a:t>)</a:t>
              </a:r>
              <a:endParaRPr lang="cs-CZ" sz="1400" i="1" dirty="0">
                <a:solidFill>
                  <a:srgbClr val="0000CC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551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66" y="131201"/>
            <a:ext cx="10952109" cy="290192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79493" y="1397496"/>
            <a:ext cx="306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Brno – </a:t>
            </a:r>
            <a:r>
              <a:rPr lang="en-US" baseline="30000" dirty="0"/>
              <a:t>4</a:t>
            </a:r>
            <a:r>
              <a:rPr lang="en-US" dirty="0"/>
              <a:t>He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900737" y="890037"/>
            <a:ext cx="3068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Goettingen</a:t>
            </a:r>
            <a:r>
              <a:rPr lang="en-US" dirty="0"/>
              <a:t> – SF</a:t>
            </a:r>
            <a:r>
              <a:rPr lang="en-US" baseline="-25000" dirty="0"/>
              <a:t>6</a:t>
            </a:r>
            <a:endParaRPr lang="cs-CZ" baseline="-25000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238" y="3414233"/>
            <a:ext cx="3315879" cy="2922720"/>
          </a:xfrm>
          <a:prstGeom prst="rect">
            <a:avLst/>
          </a:prstGeom>
        </p:spPr>
      </p:pic>
      <p:sp>
        <p:nvSpPr>
          <p:cNvPr id="13" name="Rounded Rectangle 7"/>
          <p:cNvSpPr/>
          <p:nvPr/>
        </p:nvSpPr>
        <p:spPr>
          <a:xfrm>
            <a:off x="2070059" y="4039131"/>
            <a:ext cx="710421" cy="4392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819862"/>
              </p:ext>
            </p:extLst>
          </p:nvPr>
        </p:nvGraphicFramePr>
        <p:xfrm>
          <a:off x="2070059" y="3993054"/>
          <a:ext cx="608932" cy="510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69800" imgH="393480" progId="Equation.DSMT4">
                  <p:embed/>
                </p:oleObj>
              </mc:Choice>
              <mc:Fallback>
                <p:oleObj name="Equation" r:id="rId4" imgW="469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0059" y="3993054"/>
                        <a:ext cx="608932" cy="5109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34"/>
          <p:cNvCxnSpPr/>
          <p:nvPr/>
        </p:nvCxnSpPr>
        <p:spPr>
          <a:xfrm flipH="1">
            <a:off x="2622854" y="3633289"/>
            <a:ext cx="570682" cy="362889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6043933"/>
              </p:ext>
            </p:extLst>
          </p:nvPr>
        </p:nvGraphicFramePr>
        <p:xfrm>
          <a:off x="2622854" y="3199822"/>
          <a:ext cx="1695976" cy="505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ovnice" r:id="rId6" imgW="1459866" imgH="431613" progId="Equation.3">
                  <p:embed/>
                </p:oleObj>
              </mc:Choice>
              <mc:Fallback>
                <p:oleObj name="Rovnice" r:id="rId6" imgW="1459866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2854" y="3199822"/>
                        <a:ext cx="1695976" cy="505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Obrázek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7386" y="4451050"/>
            <a:ext cx="5941022" cy="1935335"/>
          </a:xfrm>
          <a:prstGeom prst="rect">
            <a:avLst/>
          </a:prstGeom>
          <a:ln w="31750">
            <a:solidFill>
              <a:srgbClr val="0000FF"/>
            </a:solidFill>
          </a:ln>
        </p:spPr>
      </p:pic>
      <p:sp>
        <p:nvSpPr>
          <p:cNvPr id="26" name="TextovéPole 25"/>
          <p:cNvSpPr txBox="1"/>
          <p:nvPr/>
        </p:nvSpPr>
        <p:spPr>
          <a:xfrm>
            <a:off x="9434763" y="3033124"/>
            <a:ext cx="2103645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NOB effects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near the    Saturation Curves of                          </a:t>
            </a:r>
            <a:r>
              <a:rPr lang="en-US" baseline="30000" dirty="0"/>
              <a:t>4</a:t>
            </a:r>
            <a:r>
              <a:rPr lang="en-US" dirty="0"/>
              <a:t>He and SF</a:t>
            </a:r>
            <a:r>
              <a:rPr lang="en-US" baseline="-25000" dirty="0"/>
              <a:t>6</a:t>
            </a:r>
            <a:endParaRPr lang="cs-CZ" dirty="0"/>
          </a:p>
        </p:txBody>
      </p:sp>
      <p:sp>
        <p:nvSpPr>
          <p:cNvPr id="21" name="Obdélník 20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6"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534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711624" y="116633"/>
            <a:ext cx="7488832" cy="64807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Myriad Pro" pitchFamily="34" charset="0"/>
              </a:rPr>
              <a:t>Results: Global heat transfer – Nu(Ra)    </a:t>
            </a:r>
            <a:endParaRPr lang="cs-CZ" sz="2800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0" y="519113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000">
              <a:latin typeface="Calibri" panose="020F050202020403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24000" y="3749675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000">
              <a:latin typeface="Calibri" panose="020F0502020204030204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0" y="3749675"/>
            <a:ext cx="1841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2000">
              <a:latin typeface="Calibri" panose="020F0502020204030204" pitchFamily="34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906589" y="6553200"/>
            <a:ext cx="70834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cs-CZ" sz="2000">
              <a:latin typeface="Calibri" panose="020F050202020403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406361" y="1657886"/>
            <a:ext cx="284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Transition: </a:t>
            </a:r>
            <a:r>
              <a:rPr lang="en-US" i="1" dirty="0"/>
              <a:t>Nu ~ Ra</a:t>
            </a:r>
            <a:r>
              <a:rPr lang="en-US" i="1" baseline="30000" dirty="0"/>
              <a:t>2/7 </a:t>
            </a:r>
            <a:r>
              <a:rPr lang="en-US" i="1" dirty="0"/>
              <a:t>- Ra</a:t>
            </a:r>
            <a:r>
              <a:rPr lang="en-US" i="1" baseline="30000" dirty="0"/>
              <a:t>1/3</a:t>
            </a:r>
            <a:r>
              <a:rPr lang="en-US" i="1" dirty="0"/>
              <a:t> 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18" y="3201709"/>
            <a:ext cx="1881635" cy="1872024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00F2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6" name="Picture 32" descr="Fig04_Upper_RNu_RNuKorSw_uprav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79" y="1653865"/>
            <a:ext cx="4824536" cy="387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Přímá spojnice se šipkou 26"/>
          <p:cNvCxnSpPr/>
          <p:nvPr/>
        </p:nvCxnSpPr>
        <p:spPr>
          <a:xfrm>
            <a:off x="4920792" y="1395167"/>
            <a:ext cx="2342391" cy="225621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4446953" y="5544620"/>
            <a:ext cx="6323074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/>
              <a:t>V. </a:t>
            </a:r>
            <a:r>
              <a:rPr lang="en-GB" altLang="en-US" dirty="0" err="1"/>
              <a:t>Musi</a:t>
            </a:r>
            <a:r>
              <a:rPr lang="sk-SK" altLang="en-US" dirty="0"/>
              <a:t>l</a:t>
            </a:r>
            <a:r>
              <a:rPr lang="en-GB" altLang="en-US" dirty="0" err="1"/>
              <a:t>ov</a:t>
            </a:r>
            <a:r>
              <a:rPr lang="sk-SK" altLang="en-US" dirty="0"/>
              <a:t>á</a:t>
            </a:r>
            <a:r>
              <a:rPr lang="en-US" altLang="en-US" dirty="0"/>
              <a:t>, T. Kr</a:t>
            </a:r>
            <a:r>
              <a:rPr lang="sk-SK" altLang="en-US" dirty="0" err="1"/>
              <a:t>álík</a:t>
            </a:r>
            <a:r>
              <a:rPr lang="sk-SK" altLang="en-US" dirty="0"/>
              <a:t>, M. La </a:t>
            </a:r>
            <a:r>
              <a:rPr lang="sk-SK" altLang="en-US" dirty="0" err="1"/>
              <a:t>Mantia</a:t>
            </a:r>
            <a:r>
              <a:rPr lang="sk-SK" altLang="en-US" dirty="0"/>
              <a:t>, MM., P. Urban, L. </a:t>
            </a:r>
            <a:r>
              <a:rPr lang="sk-SK" altLang="en-US" dirty="0" err="1"/>
              <a:t>Skrbek</a:t>
            </a:r>
            <a:r>
              <a:rPr lang="sk-SK" altLang="en-US" dirty="0"/>
              <a:t>.</a:t>
            </a:r>
            <a:r>
              <a:rPr lang="en-US" altLang="en-US" dirty="0"/>
              <a:t>                        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J. Fluid. Mech. 832, 721 – 744 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(201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7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r>
              <a:rPr lang="cs-CZ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nn-NO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65812" y="2363610"/>
            <a:ext cx="4181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Change in shape of </a:t>
            </a:r>
            <a:r>
              <a:rPr lang="en-US" dirty="0"/>
              <a:t>the coherent flow structure -</a:t>
            </a:r>
            <a:r>
              <a:rPr lang="en-US" dirty="0">
                <a:solidFill>
                  <a:srgbClr val="FF0000"/>
                </a:solidFill>
              </a:rPr>
              <a:t> the mean wind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96459" y="65725"/>
            <a:ext cx="1055981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  <a:ea typeface="+mj-ea"/>
                <a:cs typeface="+mj-cs"/>
              </a:rPr>
              <a:t>Transitions observed at ISI Brno: </a:t>
            </a:r>
            <a:r>
              <a:rPr lang="en-US" dirty="0"/>
              <a:t>	              </a:t>
            </a:r>
          </a:p>
          <a:p>
            <a:r>
              <a:rPr lang="en-US" dirty="0"/>
              <a:t>				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1. Transition at Ra &gt;~ 10</a:t>
            </a:r>
            <a:r>
              <a:rPr lang="en-US" baseline="30000" dirty="0">
                <a:solidFill>
                  <a:schemeClr val="bg1">
                    <a:lumMod val="65000"/>
                  </a:schemeClr>
                </a:solidFill>
              </a:rPr>
              <a:t>14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: Ultimate regime transition or NOB effects ? </a:t>
            </a:r>
          </a:p>
          <a:p>
            <a:r>
              <a:rPr lang="en-US" dirty="0"/>
              <a:t>		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         	                  </a:t>
            </a:r>
            <a:r>
              <a:rPr lang="en-US" dirty="0">
                <a:solidFill>
                  <a:srgbClr val="FF0000"/>
                </a:solidFill>
              </a:rPr>
              <a:t>2. Transition at Ra~ 10</a:t>
            </a:r>
            <a:r>
              <a:rPr lang="en-US" baseline="30000" dirty="0">
                <a:solidFill>
                  <a:srgbClr val="FF0000"/>
                </a:solidFill>
              </a:rPr>
              <a:t>10</a:t>
            </a:r>
            <a:r>
              <a:rPr lang="en-US" dirty="0">
                <a:solidFill>
                  <a:srgbClr val="FF0000"/>
                </a:solidFill>
              </a:rPr>
              <a:t>-10</a:t>
            </a:r>
            <a:r>
              <a:rPr lang="en-US" baseline="30000" dirty="0">
                <a:solidFill>
                  <a:srgbClr val="FF0000"/>
                </a:solidFill>
              </a:rPr>
              <a:t>11</a:t>
            </a:r>
            <a:r>
              <a:rPr lang="en-US" dirty="0">
                <a:solidFill>
                  <a:srgbClr val="FF0000"/>
                </a:solidFill>
              </a:rPr>
              <a:t>: ?</a:t>
            </a:r>
          </a:p>
          <a:p>
            <a:r>
              <a:rPr lang="en-US" dirty="0"/>
              <a:t>		          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5044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Text Box 2"/>
          <p:cNvSpPr txBox="1">
            <a:spLocks noChangeArrowheads="1"/>
          </p:cNvSpPr>
          <p:nvPr/>
        </p:nvSpPr>
        <p:spPr bwMode="auto">
          <a:xfrm>
            <a:off x="2762326" y="-10513"/>
            <a:ext cx="8829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2800" i="1" dirty="0">
                <a:solidFill>
                  <a:schemeClr val="bg1"/>
                </a:solidFill>
                <a:latin typeface="Myriad Pro" pitchFamily="34" charset="0"/>
              </a:rPr>
              <a:t>Grenoble </a:t>
            </a:r>
            <a:r>
              <a:rPr lang="cs-CZ" altLang="en-US" sz="2800" baseline="30000" dirty="0">
                <a:solidFill>
                  <a:schemeClr val="bg1"/>
                </a:solidFill>
                <a:latin typeface="Myriad Pro" pitchFamily="34" charset="0"/>
              </a:rPr>
              <a:t>4</a:t>
            </a:r>
            <a:r>
              <a:rPr lang="cs-CZ" altLang="en-US" sz="2800" i="1" dirty="0">
                <a:solidFill>
                  <a:schemeClr val="bg1"/>
                </a:solidFill>
                <a:latin typeface="Myriad Pro" pitchFamily="34" charset="0"/>
              </a:rPr>
              <a:t>He c</a:t>
            </a:r>
            <a:r>
              <a:rPr lang="en-GB" altLang="en-US" sz="2800" i="1" dirty="0" err="1">
                <a:solidFill>
                  <a:schemeClr val="bg1"/>
                </a:solidFill>
                <a:latin typeface="Myriad Pro" pitchFamily="34" charset="0"/>
              </a:rPr>
              <a:t>ryogenic</a:t>
            </a:r>
            <a:r>
              <a:rPr lang="en-GB" altLang="en-US" sz="2800" i="1" dirty="0">
                <a:solidFill>
                  <a:schemeClr val="bg1"/>
                </a:solidFill>
                <a:latin typeface="Myriad Pro" pitchFamily="34" charset="0"/>
              </a:rPr>
              <a:t> experiment</a:t>
            </a:r>
          </a:p>
        </p:txBody>
      </p:sp>
      <p:grpSp>
        <p:nvGrpSpPr>
          <p:cNvPr id="406532" name="Group 4"/>
          <p:cNvGrpSpPr>
            <a:grpSpLocks/>
          </p:cNvGrpSpPr>
          <p:nvPr/>
        </p:nvGrpSpPr>
        <p:grpSpPr bwMode="auto">
          <a:xfrm>
            <a:off x="2965200" y="984237"/>
            <a:ext cx="6172362" cy="5043507"/>
            <a:chOff x="-4" y="827"/>
            <a:chExt cx="3069" cy="2567"/>
          </a:xfrm>
        </p:grpSpPr>
        <p:pic>
          <p:nvPicPr>
            <p:cNvPr id="406533" name="Picture 5" descr="RaNu_98_Grenob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827"/>
              <a:ext cx="3069" cy="2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6534" name="Text Box 6"/>
            <p:cNvSpPr txBox="1">
              <a:spLocks noChangeArrowheads="1"/>
            </p:cNvSpPr>
            <p:nvPr/>
          </p:nvSpPr>
          <p:spPr bwMode="auto">
            <a:xfrm>
              <a:off x="1247" y="2402"/>
              <a:ext cx="1666" cy="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1600" dirty="0">
                  <a:solidFill>
                    <a:srgbClr val="0000FF"/>
                  </a:solidFill>
                </a:rPr>
                <a:t>X. </a:t>
              </a:r>
              <a:r>
                <a:rPr lang="en-GB" altLang="en-US" sz="1600" dirty="0" err="1">
                  <a:solidFill>
                    <a:srgbClr val="0000FF"/>
                  </a:solidFill>
                </a:rPr>
                <a:t>Chavanne</a:t>
              </a:r>
              <a:r>
                <a:rPr lang="en-GB" altLang="en-US" sz="1600" dirty="0">
                  <a:solidFill>
                    <a:srgbClr val="0000FF"/>
                  </a:solidFill>
                </a:rPr>
                <a:t>, F. </a:t>
              </a:r>
              <a:r>
                <a:rPr lang="en-GB" altLang="en-US" sz="1600" dirty="0" err="1">
                  <a:solidFill>
                    <a:srgbClr val="0000FF"/>
                  </a:solidFill>
                </a:rPr>
                <a:t>Chilla</a:t>
              </a:r>
              <a:r>
                <a:rPr lang="en-GB" altLang="en-US" sz="1600" dirty="0">
                  <a:solidFill>
                    <a:srgbClr val="0000FF"/>
                  </a:solidFill>
                </a:rPr>
                <a:t>, B. </a:t>
              </a:r>
              <a:r>
                <a:rPr lang="en-GB" altLang="en-US" sz="1600" dirty="0" err="1">
                  <a:solidFill>
                    <a:srgbClr val="0000FF"/>
                  </a:solidFill>
                </a:rPr>
                <a:t>Castaing</a:t>
              </a:r>
              <a:r>
                <a:rPr lang="en-GB" altLang="en-US" sz="1600" dirty="0">
                  <a:solidFill>
                    <a:srgbClr val="0000FF"/>
                  </a:solidFill>
                </a:rPr>
                <a:t>, B. </a:t>
              </a:r>
              <a:r>
                <a:rPr lang="en-GB" altLang="en-US" sz="1600" dirty="0" err="1">
                  <a:solidFill>
                    <a:srgbClr val="0000FF"/>
                  </a:solidFill>
                </a:rPr>
                <a:t>Hébral</a:t>
              </a:r>
              <a:r>
                <a:rPr lang="en-GB" altLang="en-US" sz="1600" dirty="0">
                  <a:solidFill>
                    <a:srgbClr val="0000FF"/>
                  </a:solidFill>
                </a:rPr>
                <a:t>, B. </a:t>
              </a:r>
              <a:r>
                <a:rPr lang="en-GB" altLang="en-US" sz="1600" dirty="0" err="1">
                  <a:solidFill>
                    <a:srgbClr val="0000FF"/>
                  </a:solidFill>
                </a:rPr>
                <a:t>Chabaud</a:t>
              </a:r>
              <a:r>
                <a:rPr lang="en-GB" altLang="en-US" sz="1600" dirty="0">
                  <a:solidFill>
                    <a:srgbClr val="0000FF"/>
                  </a:solidFill>
                </a:rPr>
                <a:t> and J. </a:t>
              </a:r>
              <a:r>
                <a:rPr lang="en-GB" altLang="en-US" sz="1600" dirty="0" err="1">
                  <a:solidFill>
                    <a:srgbClr val="0000FF"/>
                  </a:solidFill>
                </a:rPr>
                <a:t>Chaussy</a:t>
              </a:r>
              <a:r>
                <a:rPr lang="en-GB" altLang="en-US" sz="1600" dirty="0">
                  <a:solidFill>
                    <a:srgbClr val="0000FF"/>
                  </a:solidFill>
                </a:rPr>
                <a:t>, Phys. Rev. Lett. 79, 3648 (1997)</a:t>
              </a:r>
            </a:p>
          </p:txBody>
        </p:sp>
      </p:grpSp>
      <p:sp>
        <p:nvSpPr>
          <p:cNvPr id="2" name="TextovéPole 1"/>
          <p:cNvSpPr txBox="1"/>
          <p:nvPr/>
        </p:nvSpPr>
        <p:spPr>
          <a:xfrm>
            <a:off x="3938909" y="908460"/>
            <a:ext cx="3012399" cy="22324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Pravá složená závorka 3"/>
          <p:cNvSpPr/>
          <p:nvPr/>
        </p:nvSpPr>
        <p:spPr>
          <a:xfrm rot="5400000">
            <a:off x="4584585" y="4984312"/>
            <a:ext cx="152135" cy="373301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2" name="Skupina 41"/>
          <p:cNvGrpSpPr/>
          <p:nvPr/>
        </p:nvGrpSpPr>
        <p:grpSpPr>
          <a:xfrm>
            <a:off x="252164" y="2426535"/>
            <a:ext cx="4206012" cy="3000958"/>
            <a:chOff x="252164" y="2426535"/>
            <a:chExt cx="4206012" cy="3000958"/>
          </a:xfrm>
        </p:grpSpPr>
        <p:grpSp>
          <p:nvGrpSpPr>
            <p:cNvPr id="10" name="Skupina 9"/>
            <p:cNvGrpSpPr/>
            <p:nvPr/>
          </p:nvGrpSpPr>
          <p:grpSpPr>
            <a:xfrm>
              <a:off x="252164" y="2426535"/>
              <a:ext cx="4133023" cy="2483267"/>
              <a:chOff x="252164" y="2426535"/>
              <a:chExt cx="4133023" cy="2483267"/>
            </a:xfrm>
          </p:grpSpPr>
          <p:sp>
            <p:nvSpPr>
              <p:cNvPr id="3" name="TextovéPole 2"/>
              <p:cNvSpPr txBox="1"/>
              <p:nvPr/>
            </p:nvSpPr>
            <p:spPr>
              <a:xfrm>
                <a:off x="252164" y="2426535"/>
                <a:ext cx="3120396" cy="120032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Onset of (laminar) Convection: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Different forms of    coherent structures seen  (Pattern formation) </a:t>
                </a:r>
                <a:endParaRPr lang="cs-CZ" dirty="0"/>
              </a:p>
            </p:txBody>
          </p:sp>
          <p:cxnSp>
            <p:nvCxnSpPr>
              <p:cNvPr id="6" name="Přímá spojnice se šipkou 5"/>
              <p:cNvCxnSpPr/>
              <p:nvPr/>
            </p:nvCxnSpPr>
            <p:spPr>
              <a:xfrm>
                <a:off x="3372559" y="3272157"/>
                <a:ext cx="1012628" cy="1637645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Přímá spojnice 42"/>
            <p:cNvCxnSpPr/>
            <p:nvPr/>
          </p:nvCxnSpPr>
          <p:spPr>
            <a:xfrm>
              <a:off x="4458176" y="2867809"/>
              <a:ext cx="0" cy="2559684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Skupina 49"/>
          <p:cNvGrpSpPr/>
          <p:nvPr/>
        </p:nvGrpSpPr>
        <p:grpSpPr>
          <a:xfrm>
            <a:off x="3935503" y="1963767"/>
            <a:ext cx="3091407" cy="3463726"/>
            <a:chOff x="8667394" y="756475"/>
            <a:chExt cx="3091407" cy="3463726"/>
          </a:xfrm>
        </p:grpSpPr>
        <p:grpSp>
          <p:nvGrpSpPr>
            <p:cNvPr id="51" name="Skupina 50"/>
            <p:cNvGrpSpPr/>
            <p:nvPr/>
          </p:nvGrpSpPr>
          <p:grpSpPr>
            <a:xfrm>
              <a:off x="8667394" y="756475"/>
              <a:ext cx="3091407" cy="2218740"/>
              <a:chOff x="8714326" y="289125"/>
              <a:chExt cx="3091407" cy="2218740"/>
            </a:xfrm>
          </p:grpSpPr>
          <p:sp>
            <p:nvSpPr>
              <p:cNvPr id="53" name="TextovéPole 52"/>
              <p:cNvSpPr txBox="1"/>
              <p:nvPr/>
            </p:nvSpPr>
            <p:spPr>
              <a:xfrm>
                <a:off x="8714326" y="289125"/>
                <a:ext cx="3091407" cy="92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Transition to Turbulence: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FF0000"/>
                    </a:solidFill>
                  </a:rPr>
                  <a:t>Coherent structures persist</a:t>
                </a:r>
                <a:r>
                  <a:rPr lang="en-US" dirty="0"/>
                  <a:t>!</a:t>
                </a:r>
              </a:p>
              <a:p>
                <a:r>
                  <a:rPr lang="en-US" dirty="0"/>
                  <a:t>     (on average - mean flows)</a:t>
                </a:r>
                <a:endParaRPr lang="cs-CZ" dirty="0"/>
              </a:p>
            </p:txBody>
          </p:sp>
          <p:cxnSp>
            <p:nvCxnSpPr>
              <p:cNvPr id="54" name="Přímá spojnice se šipkou 53"/>
              <p:cNvCxnSpPr/>
              <p:nvPr/>
            </p:nvCxnSpPr>
            <p:spPr>
              <a:xfrm flipH="1">
                <a:off x="9693342" y="1211322"/>
                <a:ext cx="474512" cy="1296543"/>
              </a:xfrm>
              <a:prstGeom prst="straightConnector1">
                <a:avLst/>
              </a:prstGeom>
              <a:ln w="2540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Přímá spojnice 51"/>
            <p:cNvCxnSpPr/>
            <p:nvPr/>
          </p:nvCxnSpPr>
          <p:spPr>
            <a:xfrm flipH="1">
              <a:off x="9569790" y="1655231"/>
              <a:ext cx="11381" cy="256497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Skupina 66"/>
          <p:cNvGrpSpPr/>
          <p:nvPr/>
        </p:nvGrpSpPr>
        <p:grpSpPr>
          <a:xfrm>
            <a:off x="3097161" y="5108689"/>
            <a:ext cx="1356953" cy="720261"/>
            <a:chOff x="3097161" y="5108689"/>
            <a:chExt cx="1356953" cy="720261"/>
          </a:xfrm>
        </p:grpSpPr>
        <p:sp>
          <p:nvSpPr>
            <p:cNvPr id="40" name="Pravá složená závorka 39"/>
            <p:cNvSpPr/>
            <p:nvPr/>
          </p:nvSpPr>
          <p:spPr>
            <a:xfrm rot="5400000">
              <a:off x="4191396" y="4998106"/>
              <a:ext cx="152135" cy="373301"/>
            </a:xfrm>
            <a:prstGeom prst="rightBrac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TextovéPole 54"/>
            <p:cNvSpPr txBox="1"/>
            <p:nvPr/>
          </p:nvSpPr>
          <p:spPr>
            <a:xfrm>
              <a:off x="3097161" y="5459618"/>
              <a:ext cx="1288026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Conduction</a:t>
              </a:r>
              <a:endParaRPr lang="cs-CZ" dirty="0"/>
            </a:p>
          </p:txBody>
        </p:sp>
      </p:grpSp>
      <p:sp>
        <p:nvSpPr>
          <p:cNvPr id="62" name="TextovéPole 61"/>
          <p:cNvSpPr txBox="1"/>
          <p:nvPr/>
        </p:nvSpPr>
        <p:spPr>
          <a:xfrm>
            <a:off x="3737831" y="5889158"/>
            <a:ext cx="2073034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Laminar convection</a:t>
            </a:r>
            <a:endParaRPr lang="cs-CZ" dirty="0"/>
          </a:p>
        </p:txBody>
      </p:sp>
      <p:grpSp>
        <p:nvGrpSpPr>
          <p:cNvPr id="68" name="Skupina 67"/>
          <p:cNvGrpSpPr/>
          <p:nvPr/>
        </p:nvGrpSpPr>
        <p:grpSpPr>
          <a:xfrm>
            <a:off x="4859300" y="5112253"/>
            <a:ext cx="3983479" cy="1136268"/>
            <a:chOff x="4848380" y="4664542"/>
            <a:chExt cx="3983479" cy="1136268"/>
          </a:xfrm>
        </p:grpSpPr>
        <p:sp>
          <p:nvSpPr>
            <p:cNvPr id="39" name="Pravá složená závorka 38"/>
            <p:cNvSpPr/>
            <p:nvPr/>
          </p:nvSpPr>
          <p:spPr>
            <a:xfrm rot="5400000">
              <a:off x="6764053" y="2748869"/>
              <a:ext cx="152133" cy="3983479"/>
            </a:xfrm>
            <a:prstGeom prst="righ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5908266" y="5431478"/>
              <a:ext cx="2230943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Turbulent convection</a:t>
              </a:r>
              <a:endParaRPr lang="cs-CZ" dirty="0"/>
            </a:p>
          </p:txBody>
        </p:sp>
      </p:grpSp>
      <p:sp>
        <p:nvSpPr>
          <p:cNvPr id="58" name="Obdélník 57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00F2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1" name="Skupina 10"/>
          <p:cNvGrpSpPr/>
          <p:nvPr/>
        </p:nvGrpSpPr>
        <p:grpSpPr>
          <a:xfrm>
            <a:off x="264451" y="3843075"/>
            <a:ext cx="2703528" cy="2145115"/>
            <a:chOff x="264451" y="3843075"/>
            <a:chExt cx="2703528" cy="2145115"/>
          </a:xfrm>
        </p:grpSpPr>
        <p:pic>
          <p:nvPicPr>
            <p:cNvPr id="59" name="Picture 34" descr="Image result for RAyleigh Benard Convecti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816" y="3843075"/>
              <a:ext cx="2126797" cy="1066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ovéPole 59"/>
            <p:cNvSpPr txBox="1"/>
            <p:nvPr/>
          </p:nvSpPr>
          <p:spPr>
            <a:xfrm>
              <a:off x="264451" y="5064860"/>
              <a:ext cx="27035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Regimes near onset of convection:</a:t>
              </a:r>
            </a:p>
            <a:p>
              <a:pPr algn="ctr"/>
              <a:r>
                <a:rPr lang="en-US" dirty="0"/>
                <a:t>Studied in cells with </a:t>
              </a:r>
              <a:r>
                <a:rPr lang="el-GR" dirty="0"/>
                <a:t>Γ</a:t>
              </a:r>
              <a:r>
                <a:rPr lang="en-US" dirty="0"/>
                <a:t> &gt;&gt; 1.</a:t>
              </a:r>
              <a:endParaRPr lang="cs-CZ" dirty="0"/>
            </a:p>
          </p:txBody>
        </p:sp>
      </p:grpSp>
      <p:sp>
        <p:nvSpPr>
          <p:cNvPr id="92" name="TextBox 1"/>
          <p:cNvSpPr txBox="1">
            <a:spLocks noChangeArrowheads="1"/>
          </p:cNvSpPr>
          <p:nvPr/>
        </p:nvSpPr>
        <p:spPr bwMode="auto">
          <a:xfrm>
            <a:off x="381091" y="129685"/>
            <a:ext cx="88972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i="0" dirty="0">
                <a:latin typeface="+mj-lt"/>
                <a:ea typeface="+mj-ea"/>
                <a:cs typeface="+mj-cs"/>
              </a:rPr>
              <a:t>Regimes of RBC: </a:t>
            </a:r>
            <a:r>
              <a:rPr lang="en-US" altLang="en-US" sz="4400" i="0" u="sng" dirty="0">
                <a:latin typeface="+mj-lt"/>
                <a:ea typeface="+mj-ea"/>
                <a:cs typeface="+mj-cs"/>
              </a:rPr>
              <a:t>Coherent structures</a:t>
            </a:r>
            <a:endParaRPr lang="en-GB" altLang="en-US" sz="4400" i="0" u="sng" dirty="0">
              <a:latin typeface="+mj-lt"/>
              <a:ea typeface="+mj-ea"/>
              <a:cs typeface="+mj-cs"/>
            </a:endParaRPr>
          </a:p>
        </p:txBody>
      </p:sp>
      <p:cxnSp>
        <p:nvCxnSpPr>
          <p:cNvPr id="94" name="Přímá spojnice 93"/>
          <p:cNvCxnSpPr/>
          <p:nvPr/>
        </p:nvCxnSpPr>
        <p:spPr>
          <a:xfrm flipH="1" flipV="1">
            <a:off x="4385188" y="1846537"/>
            <a:ext cx="2202787" cy="109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Skupina 71"/>
          <p:cNvGrpSpPr/>
          <p:nvPr/>
        </p:nvGrpSpPr>
        <p:grpSpPr>
          <a:xfrm>
            <a:off x="5893625" y="834925"/>
            <a:ext cx="5535796" cy="5879526"/>
            <a:chOff x="7321375" y="6166117"/>
            <a:chExt cx="5535796" cy="5879526"/>
          </a:xfrm>
        </p:grpSpPr>
        <p:grpSp>
          <p:nvGrpSpPr>
            <p:cNvPr id="73" name="Skupina 72"/>
            <p:cNvGrpSpPr/>
            <p:nvPr/>
          </p:nvGrpSpPr>
          <p:grpSpPr>
            <a:xfrm>
              <a:off x="7321375" y="6166117"/>
              <a:ext cx="5535796" cy="5879526"/>
              <a:chOff x="12538314" y="1035416"/>
              <a:chExt cx="5535796" cy="5879526"/>
            </a:xfrm>
          </p:grpSpPr>
          <p:grpSp>
            <p:nvGrpSpPr>
              <p:cNvPr id="76" name="Skupina 75"/>
              <p:cNvGrpSpPr/>
              <p:nvPr/>
            </p:nvGrpSpPr>
            <p:grpSpPr>
              <a:xfrm>
                <a:off x="12538314" y="1155821"/>
                <a:ext cx="5535796" cy="5759121"/>
                <a:chOff x="-930165" y="7294690"/>
                <a:chExt cx="5832983" cy="5949540"/>
              </a:xfrm>
            </p:grpSpPr>
            <p:pic>
              <p:nvPicPr>
                <p:cNvPr id="78" name="Obrázek 7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930165" y="7294690"/>
                  <a:ext cx="5832983" cy="5949540"/>
                </a:xfrm>
                <a:prstGeom prst="rect">
                  <a:avLst/>
                </a:prstGeom>
              </p:spPr>
            </p:pic>
            <p:sp>
              <p:nvSpPr>
                <p:cNvPr id="79" name="TextovéPole 78"/>
                <p:cNvSpPr txBox="1"/>
                <p:nvPr/>
              </p:nvSpPr>
              <p:spPr>
                <a:xfrm>
                  <a:off x="-811179" y="11403386"/>
                  <a:ext cx="1635624" cy="858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Adapted from </a:t>
                  </a:r>
                  <a:r>
                    <a:rPr lang="en-US" sz="1200" dirty="0" err="1"/>
                    <a:t>Bodenschats</a:t>
                  </a:r>
                  <a:r>
                    <a:rPr lang="en-US" sz="1200" dirty="0"/>
                    <a:t> et al., </a:t>
                  </a:r>
                </a:p>
                <a:p>
                  <a:r>
                    <a:rPr lang="en-US" sz="1200" dirty="0" err="1"/>
                    <a:t>Annu.Re.Fluid.Mech</a:t>
                  </a:r>
                  <a:r>
                    <a:rPr lang="en-US" sz="1200" dirty="0"/>
                    <a:t> (2000)</a:t>
                  </a:r>
                  <a:endParaRPr lang="cs-CZ" sz="1200" dirty="0"/>
                </a:p>
              </p:txBody>
            </p:sp>
          </p:grpSp>
          <p:sp>
            <p:nvSpPr>
              <p:cNvPr id="77" name="TextovéPole 76"/>
              <p:cNvSpPr txBox="1"/>
              <p:nvPr/>
            </p:nvSpPr>
            <p:spPr>
              <a:xfrm>
                <a:off x="14385304" y="1035416"/>
                <a:ext cx="3544478" cy="369332"/>
              </a:xfrm>
              <a:prstGeom prst="rect">
                <a:avLst/>
              </a:prstGeom>
              <a:solidFill>
                <a:schemeClr val="bg2">
                  <a:alpha val="67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Shadowgraph images seen from top</a:t>
                </a:r>
                <a:endParaRPr lang="cs-CZ" dirty="0"/>
              </a:p>
            </p:txBody>
          </p:sp>
        </p:grpSp>
        <p:cxnSp>
          <p:nvCxnSpPr>
            <p:cNvPr id="74" name="Přímá spojnice se šipkou 73"/>
            <p:cNvCxnSpPr/>
            <p:nvPr/>
          </p:nvCxnSpPr>
          <p:spPr>
            <a:xfrm flipH="1">
              <a:off x="9540662" y="6920199"/>
              <a:ext cx="9427" cy="329955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ovéPole 74"/>
            <p:cNvSpPr txBox="1"/>
            <p:nvPr/>
          </p:nvSpPr>
          <p:spPr>
            <a:xfrm>
              <a:off x="9740301" y="8474697"/>
              <a:ext cx="1471892" cy="369332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Increasing Ra</a:t>
              </a:r>
              <a:endParaRPr lang="cs-CZ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8728612" y="392878"/>
            <a:ext cx="3311175" cy="6388975"/>
            <a:chOff x="6737541" y="1259886"/>
            <a:chExt cx="3311175" cy="6388975"/>
          </a:xfrm>
        </p:grpSpPr>
        <p:grpSp>
          <p:nvGrpSpPr>
            <p:cNvPr id="12" name="Skupina 11"/>
            <p:cNvGrpSpPr/>
            <p:nvPr/>
          </p:nvGrpSpPr>
          <p:grpSpPr>
            <a:xfrm>
              <a:off x="6750875" y="1259886"/>
              <a:ext cx="3286125" cy="5834977"/>
              <a:chOff x="11485078" y="1364552"/>
              <a:chExt cx="3286125" cy="5834977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85078" y="1398804"/>
                <a:ext cx="3286125" cy="5800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ovéPole 8"/>
              <p:cNvSpPr txBox="1"/>
              <p:nvPr/>
            </p:nvSpPr>
            <p:spPr>
              <a:xfrm>
                <a:off x="11497269" y="1364552"/>
                <a:ext cx="3261742" cy="646331"/>
              </a:xfrm>
              <a:prstGeom prst="rect">
                <a:avLst/>
              </a:prstGeom>
              <a:solidFill>
                <a:schemeClr val="bg1">
                  <a:alpha val="91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Low Ra  - instant. snapshot (spiral defect chaos - SDC)</a:t>
                </a:r>
              </a:p>
            </p:txBody>
          </p:sp>
          <p:sp>
            <p:nvSpPr>
              <p:cNvPr id="80" name="TextovéPole 79"/>
              <p:cNvSpPr txBox="1"/>
              <p:nvPr/>
            </p:nvSpPr>
            <p:spPr>
              <a:xfrm>
                <a:off x="11509461" y="3143107"/>
                <a:ext cx="3261742" cy="646331"/>
              </a:xfrm>
              <a:prstGeom prst="rect">
                <a:avLst/>
              </a:prstGeom>
              <a:solidFill>
                <a:schemeClr val="bg1">
                  <a:alpha val="91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Moderate Ra  - instant. snapshot (disorder, strong fluctuations)</a:t>
                </a:r>
              </a:p>
            </p:txBody>
          </p:sp>
          <p:sp>
            <p:nvSpPr>
              <p:cNvPr id="88" name="TextovéPole 87"/>
              <p:cNvSpPr txBox="1"/>
              <p:nvPr/>
            </p:nvSpPr>
            <p:spPr>
              <a:xfrm>
                <a:off x="11485078" y="5155690"/>
                <a:ext cx="3261742" cy="646331"/>
              </a:xfrm>
              <a:prstGeom prst="rect">
                <a:avLst/>
              </a:prstGeom>
              <a:solidFill>
                <a:schemeClr val="bg1">
                  <a:alpha val="91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Moderate Ra  - averaged image</a:t>
                </a:r>
              </a:p>
              <a:p>
                <a:pPr algn="ctr"/>
                <a:r>
                  <a:rPr lang="en-US" dirty="0"/>
                  <a:t>(SDC recovered)</a:t>
                </a:r>
              </a:p>
            </p:txBody>
          </p:sp>
        </p:grpSp>
        <p:sp>
          <p:nvSpPr>
            <p:cNvPr id="89" name="TextovéPole 88"/>
            <p:cNvSpPr txBox="1"/>
            <p:nvPr/>
          </p:nvSpPr>
          <p:spPr>
            <a:xfrm>
              <a:off x="6737541" y="7094863"/>
              <a:ext cx="331117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dirty="0" err="1"/>
                <a:t>Emran</a:t>
              </a:r>
              <a:r>
                <a:rPr lang="en-US" sz="1500" dirty="0"/>
                <a:t>, Schumacher, JFM </a:t>
              </a:r>
              <a:r>
                <a:rPr lang="en-US" sz="1500" b="1" dirty="0"/>
                <a:t>776</a:t>
              </a:r>
              <a:r>
                <a:rPr lang="en-US" sz="1500" dirty="0"/>
                <a:t>, 96 (2015)</a:t>
              </a:r>
            </a:p>
            <a:p>
              <a:r>
                <a:rPr lang="en-US" sz="1500" dirty="0"/>
                <a:t>MM, Schumacher, in preparation</a:t>
              </a:r>
              <a:endParaRPr lang="cs-CZ" sz="1500" dirty="0"/>
            </a:p>
          </p:txBody>
        </p:sp>
      </p:grpSp>
      <p:grpSp>
        <p:nvGrpSpPr>
          <p:cNvPr id="56" name="Skupina 55"/>
          <p:cNvGrpSpPr/>
          <p:nvPr/>
        </p:nvGrpSpPr>
        <p:grpSpPr>
          <a:xfrm>
            <a:off x="9112965" y="3144202"/>
            <a:ext cx="3098284" cy="2843988"/>
            <a:chOff x="2795341" y="6588358"/>
            <a:chExt cx="3098284" cy="2843988"/>
          </a:xfrm>
        </p:grpSpPr>
        <p:grpSp>
          <p:nvGrpSpPr>
            <p:cNvPr id="41" name="Skupina 40"/>
            <p:cNvGrpSpPr/>
            <p:nvPr/>
          </p:nvGrpSpPr>
          <p:grpSpPr>
            <a:xfrm>
              <a:off x="3758460" y="6588358"/>
              <a:ext cx="1686920" cy="2589985"/>
              <a:chOff x="10223180" y="2701504"/>
              <a:chExt cx="1815829" cy="2556280"/>
            </a:xfrm>
          </p:grpSpPr>
          <p:grpSp>
            <p:nvGrpSpPr>
              <p:cNvPr id="13" name="Group 8"/>
              <p:cNvGrpSpPr>
                <a:grpSpLocks/>
              </p:cNvGrpSpPr>
              <p:nvPr/>
            </p:nvGrpSpPr>
            <p:grpSpPr bwMode="auto">
              <a:xfrm>
                <a:off x="10270891" y="2701504"/>
                <a:ext cx="1736964" cy="2479791"/>
                <a:chOff x="4118" y="426"/>
                <a:chExt cx="925" cy="1362"/>
              </a:xfrm>
            </p:grpSpPr>
            <p:sp>
              <p:nvSpPr>
                <p:cNvPr id="14" name="Rectangle 9"/>
                <p:cNvSpPr>
                  <a:spLocks noChangeArrowheads="1"/>
                </p:cNvSpPr>
                <p:nvPr/>
              </p:nvSpPr>
              <p:spPr bwMode="auto">
                <a:xfrm>
                  <a:off x="4118" y="504"/>
                  <a:ext cx="674" cy="96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5" name="Rectangle 10"/>
                <p:cNvSpPr>
                  <a:spLocks noChangeArrowheads="1"/>
                </p:cNvSpPr>
                <p:nvPr/>
              </p:nvSpPr>
              <p:spPr bwMode="auto">
                <a:xfrm>
                  <a:off x="4118" y="426"/>
                  <a:ext cx="674" cy="78"/>
                </a:xfrm>
                <a:prstGeom prst="rect">
                  <a:avLst/>
                </a:prstGeom>
                <a:solidFill>
                  <a:srgbClr val="3366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6" name="Rectangle 11"/>
                <p:cNvSpPr>
                  <a:spLocks noChangeArrowheads="1"/>
                </p:cNvSpPr>
                <p:nvPr/>
              </p:nvSpPr>
              <p:spPr bwMode="auto">
                <a:xfrm>
                  <a:off x="4118" y="1471"/>
                  <a:ext cx="674" cy="76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7" name="Line 12"/>
                <p:cNvSpPr>
                  <a:spLocks noChangeShapeType="1"/>
                </p:cNvSpPr>
                <p:nvPr/>
              </p:nvSpPr>
              <p:spPr bwMode="auto">
                <a:xfrm>
                  <a:off x="4118" y="1547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" name="Line 13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4520" y="982"/>
                  <a:ext cx="96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4118" y="1573"/>
                  <a:ext cx="853" cy="2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GB" altLang="en-US" i="1" dirty="0"/>
                    <a:t>D</a:t>
                  </a:r>
                  <a:r>
                    <a:rPr lang="en-GB" altLang="en-US" dirty="0"/>
                    <a:t> = 10 cm</a:t>
                  </a:r>
                </a:p>
              </p:txBody>
            </p:sp>
            <p:sp>
              <p:nvSpPr>
                <p:cNvPr id="20" name="Text Box 15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4578" y="838"/>
                  <a:ext cx="734" cy="1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r>
                    <a:rPr lang="en-GB" altLang="en-US" i="1" dirty="0"/>
                    <a:t>L</a:t>
                  </a:r>
                  <a:r>
                    <a:rPr lang="cs-CZ" altLang="en-US" dirty="0"/>
                    <a:t> </a:t>
                  </a:r>
                  <a:r>
                    <a:rPr lang="en-GB" altLang="en-US" dirty="0"/>
                    <a:t>= 20 cm</a:t>
                  </a:r>
                </a:p>
              </p:txBody>
            </p:sp>
            <p:sp>
              <p:nvSpPr>
                <p:cNvPr id="21" name="Line 16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4118" y="1765"/>
                  <a:ext cx="67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8" name="Line 21"/>
                <p:cNvSpPr>
                  <a:spLocks noChangeShapeType="1"/>
                </p:cNvSpPr>
                <p:nvPr/>
              </p:nvSpPr>
              <p:spPr bwMode="auto">
                <a:xfrm>
                  <a:off x="4792" y="1548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9" name="Line 22"/>
                <p:cNvSpPr>
                  <a:spLocks noChangeShapeType="1"/>
                </p:cNvSpPr>
                <p:nvPr/>
              </p:nvSpPr>
              <p:spPr bwMode="auto">
                <a:xfrm rot="-5400000">
                  <a:off x="4920" y="385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" name="Line 23"/>
                <p:cNvSpPr>
                  <a:spLocks noChangeShapeType="1"/>
                </p:cNvSpPr>
                <p:nvPr/>
              </p:nvSpPr>
              <p:spPr bwMode="auto">
                <a:xfrm rot="-5400000">
                  <a:off x="4920" y="1352"/>
                  <a:ext cx="0" cy="24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38" name="Obdélník 37"/>
              <p:cNvSpPr/>
              <p:nvPr/>
            </p:nvSpPr>
            <p:spPr>
              <a:xfrm>
                <a:off x="10223180" y="4762180"/>
                <a:ext cx="1514613" cy="4956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96" name="Obdélník 95"/>
              <p:cNvSpPr/>
              <p:nvPr/>
            </p:nvSpPr>
            <p:spPr>
              <a:xfrm>
                <a:off x="11559668" y="2785782"/>
                <a:ext cx="479341" cy="18732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49" name="Skupina 48"/>
            <p:cNvGrpSpPr/>
            <p:nvPr/>
          </p:nvGrpSpPr>
          <p:grpSpPr>
            <a:xfrm>
              <a:off x="2795341" y="8658120"/>
              <a:ext cx="3098284" cy="774226"/>
              <a:chOff x="2795341" y="8658120"/>
              <a:chExt cx="3098284" cy="774226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5274336" y="9058145"/>
                <a:ext cx="223797" cy="374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~</a:t>
                </a:r>
                <a:endParaRPr lang="cs-CZ" dirty="0"/>
              </a:p>
            </p:txBody>
          </p:sp>
          <p:sp>
            <p:nvSpPr>
              <p:cNvPr id="90" name="TextovéPole 89"/>
              <p:cNvSpPr txBox="1"/>
              <p:nvPr/>
            </p:nvSpPr>
            <p:spPr>
              <a:xfrm>
                <a:off x="2795341" y="8658120"/>
                <a:ext cx="3098284" cy="654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High </a:t>
                </a:r>
                <a:r>
                  <a:rPr lang="en-US" i="1" dirty="0"/>
                  <a:t>Ra </a:t>
                </a:r>
                <a:r>
                  <a:rPr lang="en-US" dirty="0"/>
                  <a:t>regimes: </a:t>
                </a:r>
              </a:p>
              <a:p>
                <a:pPr algn="ctr"/>
                <a:r>
                  <a:rPr lang="en-US" dirty="0"/>
                  <a:t>Studied in </a:t>
                </a:r>
                <a:r>
                  <a:rPr lang="en-US" u="sng" dirty="0"/>
                  <a:t>tall cells</a:t>
                </a:r>
                <a:r>
                  <a:rPr lang="en-US" dirty="0"/>
                  <a:t> with </a:t>
                </a:r>
                <a:r>
                  <a:rPr lang="el-GR" dirty="0"/>
                  <a:t>Γ</a:t>
                </a:r>
                <a:r>
                  <a:rPr lang="en-US" dirty="0"/>
                  <a:t> &lt; 1.</a:t>
                </a:r>
                <a:endParaRPr lang="cs-CZ" dirty="0"/>
              </a:p>
            </p:txBody>
          </p:sp>
        </p:grpSp>
        <p:sp>
          <p:nvSpPr>
            <p:cNvPr id="37" name="Ovál 36"/>
            <p:cNvSpPr/>
            <p:nvPr/>
          </p:nvSpPr>
          <p:spPr>
            <a:xfrm>
              <a:off x="3878873" y="6853073"/>
              <a:ext cx="1035646" cy="147807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Přímá spojnice se šipkou 44"/>
            <p:cNvCxnSpPr/>
            <p:nvPr/>
          </p:nvCxnSpPr>
          <p:spPr>
            <a:xfrm flipV="1">
              <a:off x="3878873" y="7432430"/>
              <a:ext cx="11723" cy="2065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Přímá spojnice se šipkou 96"/>
            <p:cNvCxnSpPr>
              <a:stCxn id="37" idx="6"/>
            </p:cNvCxnSpPr>
            <p:nvPr/>
          </p:nvCxnSpPr>
          <p:spPr>
            <a:xfrm flipH="1">
              <a:off x="4913053" y="7592110"/>
              <a:ext cx="1466" cy="14344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Skupina 98"/>
          <p:cNvGrpSpPr/>
          <p:nvPr/>
        </p:nvGrpSpPr>
        <p:grpSpPr>
          <a:xfrm>
            <a:off x="9559746" y="2923272"/>
            <a:ext cx="2475659" cy="3062777"/>
            <a:chOff x="2162438" y="5879189"/>
            <a:chExt cx="2105025" cy="2629416"/>
          </a:xfrm>
        </p:grpSpPr>
        <p:pic>
          <p:nvPicPr>
            <p:cNvPr id="100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438" y="5879189"/>
              <a:ext cx="2105025" cy="211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TextovéPole 100"/>
            <p:cNvSpPr txBox="1"/>
            <p:nvPr/>
          </p:nvSpPr>
          <p:spPr>
            <a:xfrm>
              <a:off x="2172406" y="7954607"/>
              <a:ext cx="2083105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err="1"/>
                <a:t>Zwirner</a:t>
              </a:r>
              <a:r>
                <a:rPr lang="en-US" sz="1500" dirty="0"/>
                <a:t> &amp; </a:t>
              </a:r>
              <a:r>
                <a:rPr lang="en-US" sz="1500" dirty="0" err="1"/>
                <a:t>Shishkina</a:t>
              </a:r>
              <a:r>
                <a:rPr lang="en-US" sz="1500" dirty="0"/>
                <a:t>,  JFM </a:t>
              </a:r>
              <a:r>
                <a:rPr lang="en-US" sz="1500" b="1" dirty="0"/>
                <a:t>850</a:t>
              </a:r>
              <a:r>
                <a:rPr lang="en-US" sz="1500" dirty="0"/>
                <a:t>, 984 (2018)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868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AE394C1-96F5-AD34-9D7D-83144C804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0354235" cy="6866245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E44D4920-ECA9-80AA-184F-7D0155885FF2}"/>
              </a:ext>
            </a:extLst>
          </p:cNvPr>
          <p:cNvSpPr txBox="1">
            <a:spLocks/>
          </p:cNvSpPr>
          <p:nvPr/>
        </p:nvSpPr>
        <p:spPr>
          <a:xfrm>
            <a:off x="223524" y="17279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Cryogenics at ISI CAS Brno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E12E342-2F83-AE1D-9044-137B079BA6F5}"/>
              </a:ext>
            </a:extLst>
          </p:cNvPr>
          <p:cNvSpPr txBox="1"/>
          <p:nvPr/>
        </p:nvSpPr>
        <p:spPr>
          <a:xfrm>
            <a:off x="8302705" y="6407519"/>
            <a:ext cx="2535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© Jiri </a:t>
            </a:r>
            <a:r>
              <a:rPr lang="en-US" dirty="0" err="1">
                <a:solidFill>
                  <a:schemeClr val="bg1"/>
                </a:solidFill>
              </a:rPr>
              <a:t>Frolec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B1A6719C-DF21-98A6-896A-B58719CA4BCC}"/>
              </a:ext>
            </a:extLst>
          </p:cNvPr>
          <p:cNvGrpSpPr/>
          <p:nvPr/>
        </p:nvGrpSpPr>
        <p:grpSpPr>
          <a:xfrm>
            <a:off x="4862272" y="1723737"/>
            <a:ext cx="7329728" cy="5146783"/>
            <a:chOff x="4862272" y="1711217"/>
            <a:chExt cx="7329728" cy="5146783"/>
          </a:xfrm>
        </p:grpSpPr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9748E8DA-FBA4-D66A-9A7F-C100F9BD4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62272" y="1711217"/>
              <a:ext cx="7329728" cy="5146783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46D2AB48-7E22-7A1C-CC2C-C45761F60CD8}"/>
                </a:ext>
              </a:extLst>
            </p:cNvPr>
            <p:cNvSpPr txBox="1"/>
            <p:nvPr/>
          </p:nvSpPr>
          <p:spPr>
            <a:xfrm>
              <a:off x="10354234" y="6304003"/>
              <a:ext cx="1837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© Tomas </a:t>
              </a:r>
              <a:r>
                <a:rPr lang="en-US" dirty="0" err="1">
                  <a:solidFill>
                    <a:schemeClr val="bg1"/>
                  </a:solidFill>
                </a:rPr>
                <a:t>Danek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01577F4-C493-3D27-8AFD-EF6E85E58B59}"/>
              </a:ext>
            </a:extLst>
          </p:cNvPr>
          <p:cNvGrpSpPr/>
          <p:nvPr/>
        </p:nvGrpSpPr>
        <p:grpSpPr>
          <a:xfrm>
            <a:off x="0" y="1506601"/>
            <a:ext cx="8722429" cy="5359643"/>
            <a:chOff x="0" y="1498357"/>
            <a:chExt cx="8722429" cy="5359643"/>
          </a:xfrm>
        </p:grpSpPr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C12B453C-1C1B-00D4-732D-C4173FD27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98357"/>
              <a:ext cx="8722429" cy="5359643"/>
            </a:xfrm>
            <a:prstGeom prst="rect">
              <a:avLst/>
            </a:prstGeom>
          </p:spPr>
        </p:pic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75540997-A656-8861-1F06-AA5674C92E46}"/>
                </a:ext>
              </a:extLst>
            </p:cNvPr>
            <p:cNvSpPr txBox="1"/>
            <p:nvPr/>
          </p:nvSpPr>
          <p:spPr>
            <a:xfrm>
              <a:off x="904974" y="6488668"/>
              <a:ext cx="2535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© Tomas </a:t>
              </a:r>
              <a:r>
                <a:rPr lang="en-US" dirty="0" err="1">
                  <a:solidFill>
                    <a:schemeClr val="bg1"/>
                  </a:solidFill>
                </a:rPr>
                <a:t>Danek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Obrázek 17">
            <a:extLst>
              <a:ext uri="{FF2B5EF4-FFF2-40B4-BE49-F238E27FC236}">
                <a16:creationId xmlns:a16="http://schemas.microsoft.com/office/drawing/2014/main" id="{6FE160B1-5F76-042A-74F5-58F2D2681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8209" y="0"/>
            <a:ext cx="3213791" cy="229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4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37" y="684736"/>
            <a:ext cx="11724362" cy="648071"/>
          </a:xfrm>
        </p:spPr>
        <p:txBody>
          <a:bodyPr>
            <a:noAutofit/>
          </a:bodyPr>
          <a:lstStyle/>
          <a:p>
            <a:pPr algn="l"/>
            <a:r>
              <a:rPr lang="cs-CZ" sz="4400" dirty="0" err="1"/>
              <a:t>Reynolds</a:t>
            </a:r>
            <a:r>
              <a:rPr lang="cs-CZ" sz="4400" dirty="0"/>
              <a:t> </a:t>
            </a:r>
            <a:r>
              <a:rPr lang="en-US" sz="4400" dirty="0"/>
              <a:t>measurements at ISI Brno: </a:t>
            </a:r>
            <a:br>
              <a:rPr lang="en-US" sz="4400" dirty="0"/>
            </a:br>
            <a:r>
              <a:rPr lang="en-US" sz="4400" dirty="0"/>
              <a:t>Temperature fluctuations in the turbulent bulk</a:t>
            </a:r>
            <a:endParaRPr lang="cs-CZ" sz="4400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4029033" y="1278551"/>
            <a:ext cx="7666680" cy="2952861"/>
            <a:chOff x="4029033" y="1278551"/>
            <a:chExt cx="7666680" cy="2952861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29033" y="1309456"/>
              <a:ext cx="5944836" cy="2921956"/>
            </a:xfrm>
            <a:prstGeom prst="rect">
              <a:avLst/>
            </a:prstGeom>
          </p:spPr>
        </p:pic>
        <p:sp>
          <p:nvSpPr>
            <p:cNvPr id="7" name="Ovál 6"/>
            <p:cNvSpPr/>
            <p:nvPr/>
          </p:nvSpPr>
          <p:spPr>
            <a:xfrm>
              <a:off x="9467541" y="2227917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ál 7"/>
            <p:cNvSpPr/>
            <p:nvPr/>
          </p:nvSpPr>
          <p:spPr>
            <a:xfrm>
              <a:off x="9467541" y="2659965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ál 8"/>
            <p:cNvSpPr/>
            <p:nvPr/>
          </p:nvSpPr>
          <p:spPr>
            <a:xfrm>
              <a:off x="8315413" y="2659965"/>
              <a:ext cx="216024" cy="216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ál 9"/>
            <p:cNvSpPr/>
            <p:nvPr/>
          </p:nvSpPr>
          <p:spPr>
            <a:xfrm>
              <a:off x="8315413" y="2227917"/>
              <a:ext cx="216024" cy="2160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Obrázek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74584" y="1483777"/>
              <a:ext cx="1621129" cy="2162254"/>
            </a:xfrm>
            <a:prstGeom prst="rect">
              <a:avLst/>
            </a:prstGeom>
            <a:ln w="12700">
              <a:solidFill>
                <a:schemeClr val="accent2">
                  <a:lumMod val="50000"/>
                </a:schemeClr>
              </a:solidFill>
            </a:ln>
          </p:spPr>
        </p:pic>
        <p:sp>
          <p:nvSpPr>
            <p:cNvPr id="13" name="Obdélník 12"/>
            <p:cNvSpPr/>
            <p:nvPr/>
          </p:nvSpPr>
          <p:spPr>
            <a:xfrm>
              <a:off x="4029033" y="1278551"/>
              <a:ext cx="3757507" cy="26647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84841" y="2475068"/>
            <a:ext cx="6583141" cy="4365941"/>
            <a:chOff x="84841" y="2475068"/>
            <a:chExt cx="6583141" cy="4365941"/>
          </a:xfrm>
        </p:grpSpPr>
        <p:pic>
          <p:nvPicPr>
            <p:cNvPr id="20" name="Obrázek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841" y="2862531"/>
              <a:ext cx="6583141" cy="3978478"/>
            </a:xfrm>
            <a:prstGeom prst="rect">
              <a:avLst/>
            </a:prstGeom>
          </p:spPr>
        </p:pic>
        <p:sp>
          <p:nvSpPr>
            <p:cNvPr id="21" name="TextovéPole 20"/>
            <p:cNvSpPr txBox="1"/>
            <p:nvPr/>
          </p:nvSpPr>
          <p:spPr>
            <a:xfrm>
              <a:off x="169137" y="2475068"/>
              <a:ext cx="54298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u="sng" dirty="0"/>
                <a:t>Temperature fluctuations time series </a:t>
              </a:r>
              <a:r>
                <a:rPr lang="en-US" dirty="0"/>
                <a:t>(</a:t>
              </a:r>
              <a:r>
                <a:rPr lang="el-GR" dirty="0">
                  <a:solidFill>
                    <a:srgbClr val="FF0000"/>
                  </a:solidFill>
                </a:rPr>
                <a:t>δ</a:t>
              </a:r>
              <a:r>
                <a:rPr lang="en-US" dirty="0">
                  <a:solidFill>
                    <a:srgbClr val="FF0000"/>
                  </a:solidFill>
                </a:rPr>
                <a:t>T ~ 1mK</a:t>
              </a:r>
              <a:r>
                <a:rPr lang="en-US" dirty="0"/>
                <a:t>)</a:t>
              </a:r>
            </a:p>
          </p:txBody>
        </p:sp>
      </p:grpSp>
      <p:sp>
        <p:nvSpPr>
          <p:cNvPr id="23" name="TextovéPole 22"/>
          <p:cNvSpPr txBox="1"/>
          <p:nvPr/>
        </p:nvSpPr>
        <p:spPr>
          <a:xfrm>
            <a:off x="196249" y="1341364"/>
            <a:ext cx="5799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Four small cubic Ge thermistors (T</a:t>
            </a:r>
            <a:r>
              <a:rPr lang="en-US" b="1" u="sng" baseline="-25000" dirty="0"/>
              <a:t>1</a:t>
            </a:r>
            <a:r>
              <a:rPr lang="en-US" b="1" u="sng" dirty="0"/>
              <a:t> – T</a:t>
            </a:r>
            <a:r>
              <a:rPr lang="en-US" b="1" u="sng" baseline="-25000" dirty="0"/>
              <a:t>4</a:t>
            </a:r>
            <a:r>
              <a:rPr lang="en-US" b="1" u="sng" dirty="0"/>
              <a:t>) near sidewalls</a:t>
            </a:r>
            <a:r>
              <a:rPr lang="en-US" b="1" u="sng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                                                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   </a:t>
            </a:r>
            <a:endParaRPr lang="en-US" dirty="0"/>
          </a:p>
        </p:txBody>
      </p:sp>
      <p:cxnSp>
        <p:nvCxnSpPr>
          <p:cNvPr id="25" name="Přímá spojnice se šipkou 24"/>
          <p:cNvCxnSpPr/>
          <p:nvPr/>
        </p:nvCxnSpPr>
        <p:spPr>
          <a:xfrm>
            <a:off x="5598976" y="1580772"/>
            <a:ext cx="2434923" cy="6462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283759" y="1809621"/>
            <a:ext cx="305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respect to LSC direction: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                      </a:t>
            </a:r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3166112" y="1688461"/>
            <a:ext cx="2630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 T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 – “leading sensors”                             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3136403" y="1980816"/>
            <a:ext cx="312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baseline="-25000" dirty="0">
                <a:solidFill>
                  <a:srgbClr val="0000FF"/>
                </a:solidFill>
              </a:rPr>
              <a:t>2</a:t>
            </a:r>
            <a:r>
              <a:rPr lang="en-US" dirty="0">
                <a:solidFill>
                  <a:srgbClr val="0000FF"/>
                </a:solidFill>
              </a:rPr>
              <a:t>, T</a:t>
            </a:r>
            <a:r>
              <a:rPr lang="en-US" baseline="-25000" dirty="0">
                <a:solidFill>
                  <a:srgbClr val="0000FF"/>
                </a:solidFill>
              </a:rPr>
              <a:t>4</a:t>
            </a:r>
            <a:r>
              <a:rPr lang="en-US" dirty="0">
                <a:solidFill>
                  <a:srgbClr val="0000FF"/>
                </a:solidFill>
              </a:rPr>
              <a:t> – “trailing sensors” </a:t>
            </a:r>
            <a:endParaRPr lang="cs-CZ" dirty="0"/>
          </a:p>
        </p:txBody>
      </p:sp>
      <p:sp>
        <p:nvSpPr>
          <p:cNvPr id="30" name="Obdélník 29"/>
          <p:cNvSpPr/>
          <p:nvPr/>
        </p:nvSpPr>
        <p:spPr>
          <a:xfrm>
            <a:off x="6585511" y="3903345"/>
            <a:ext cx="5601855" cy="2954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       Statistical analysis (see next slide)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Temperature fluctuations PDFs </a:t>
            </a:r>
          </a:p>
          <a:p>
            <a:r>
              <a:rPr lang="en-US" dirty="0"/>
              <a:t>       (in turbulence: non-Gaussian, heavy tails, rare events)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Power spectra</a:t>
            </a:r>
          </a:p>
          <a:p>
            <a:r>
              <a:rPr lang="en-US" dirty="0"/>
              <a:t>       (in turbulence: broad due to “Richardson cascade” </a:t>
            </a:r>
          </a:p>
          <a:p>
            <a:r>
              <a:rPr lang="en-US" dirty="0"/>
              <a:t>         transferring energy over wide range of scales)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Auto- and Cross-correlations</a:t>
            </a:r>
          </a:p>
          <a:p>
            <a:r>
              <a:rPr lang="en-US" dirty="0"/>
              <a:t>       (Fourier transform of spectra)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Reynolds numbers </a:t>
            </a:r>
            <a:r>
              <a:rPr lang="en-US" dirty="0"/>
              <a:t>(different types)</a:t>
            </a:r>
          </a:p>
        </p:txBody>
      </p:sp>
      <p:cxnSp>
        <p:nvCxnSpPr>
          <p:cNvPr id="32" name="Přímá spojnice se šipkou 31"/>
          <p:cNvCxnSpPr/>
          <p:nvPr/>
        </p:nvCxnSpPr>
        <p:spPr>
          <a:xfrm>
            <a:off x="196249" y="2679963"/>
            <a:ext cx="750412" cy="0"/>
          </a:xfrm>
          <a:prstGeom prst="straightConnector1">
            <a:avLst/>
          </a:prstGeom>
          <a:ln w="254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00F2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F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548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/>
          </p:cNvSpPr>
          <p:nvPr/>
        </p:nvSpPr>
        <p:spPr>
          <a:xfrm>
            <a:off x="169137" y="66645"/>
            <a:ext cx="11724362" cy="6480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Temperature fluctuations in the turbulent bulk</a:t>
            </a:r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36" y="714717"/>
            <a:ext cx="9885103" cy="6143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29" y="714717"/>
            <a:ext cx="9885103" cy="617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28" y="714717"/>
            <a:ext cx="9885103" cy="612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8861778" y="1083733"/>
            <a:ext cx="169333" cy="190782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3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1050597" y="2943146"/>
            <a:ext cx="2712993" cy="3170099"/>
            <a:chOff x="251519" y="3356992"/>
            <a:chExt cx="2712993" cy="3170099"/>
          </a:xfrm>
        </p:grpSpPr>
        <p:sp>
          <p:nvSpPr>
            <p:cNvPr id="13" name="TextovéPole 12"/>
            <p:cNvSpPr txBox="1"/>
            <p:nvPr/>
          </p:nvSpPr>
          <p:spPr>
            <a:xfrm>
              <a:off x="251519" y="3356992"/>
              <a:ext cx="2712993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Brno data fitted by a two-fold power law</a:t>
              </a:r>
            </a:p>
            <a:p>
              <a:pPr algn="ctr"/>
              <a:endParaRPr lang="en-US" sz="2000" dirty="0"/>
            </a:p>
            <a:p>
              <a:pPr algn="ctr"/>
              <a:endParaRPr lang="en-US" sz="2000" dirty="0"/>
            </a:p>
            <a:p>
              <a:pPr algn="ctr"/>
              <a:r>
                <a:rPr lang="en-US" sz="2000" dirty="0"/>
                <a:t>where </a:t>
              </a:r>
            </a:p>
            <a:p>
              <a:pPr algn="ctr"/>
              <a:endParaRPr lang="en-US" sz="2000" dirty="0"/>
            </a:p>
            <a:p>
              <a:pPr algn="ctr"/>
              <a:endParaRPr lang="en-US" sz="2000" dirty="0"/>
            </a:p>
            <a:p>
              <a:pPr algn="ctr"/>
              <a:r>
                <a:rPr lang="en-US" sz="2000" dirty="0"/>
                <a:t>above / below the </a:t>
              </a:r>
              <a:r>
                <a:rPr lang="en-US" sz="2000" b="1" dirty="0"/>
                <a:t>transition point </a:t>
              </a:r>
            </a:p>
            <a:p>
              <a:pPr algn="ctr"/>
              <a:r>
                <a:rPr lang="en-US" sz="2000" b="1" dirty="0"/>
                <a:t>Ra = </a:t>
              </a:r>
              <a:r>
                <a:rPr lang="en-US" sz="2000" b="1" dirty="0" err="1"/>
                <a:t>Ra</a:t>
              </a:r>
              <a:r>
                <a:rPr lang="en-US" sz="2000" b="1" baseline="-25000" dirty="0" err="1"/>
                <a:t>c</a:t>
              </a:r>
              <a:r>
                <a:rPr lang="en-US" sz="2000" b="1" dirty="0"/>
                <a:t> </a:t>
              </a: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7" y="4150208"/>
              <a:ext cx="2448271" cy="398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23" y="5013176"/>
              <a:ext cx="2200077" cy="309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Skupina 2"/>
          <p:cNvGrpSpPr/>
          <p:nvPr/>
        </p:nvGrpSpPr>
        <p:grpSpPr>
          <a:xfrm>
            <a:off x="1059823" y="1814781"/>
            <a:ext cx="2592288" cy="1006712"/>
            <a:chOff x="2063552" y="2206264"/>
            <a:chExt cx="2592288" cy="1006712"/>
          </a:xfrm>
        </p:grpSpPr>
        <p:pic>
          <p:nvPicPr>
            <p:cNvPr id="17" name="Obrázek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63552" y="2206264"/>
              <a:ext cx="2592288" cy="1006712"/>
            </a:xfrm>
            <a:prstGeom prst="rect">
              <a:avLst/>
            </a:prstGeom>
          </p:spPr>
        </p:pic>
        <p:sp>
          <p:nvSpPr>
            <p:cNvPr id="18" name="Obdélník 17"/>
            <p:cNvSpPr/>
            <p:nvPr/>
          </p:nvSpPr>
          <p:spPr>
            <a:xfrm>
              <a:off x="2279576" y="2206264"/>
              <a:ext cx="2035596" cy="1006712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ovéPole 19"/>
          <p:cNvSpPr txBox="1"/>
          <p:nvPr/>
        </p:nvSpPr>
        <p:spPr>
          <a:xfrm>
            <a:off x="425560" y="1108950"/>
            <a:ext cx="3879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One-point measurements: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Frequency Reynolds number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338629" y="4527321"/>
            <a:ext cx="1296144" cy="432048"/>
          </a:xfrm>
          <a:prstGeom prst="rect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138829" y="4527321"/>
            <a:ext cx="451420" cy="432048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130717" y="3663225"/>
            <a:ext cx="576064" cy="5029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5435144" y="6264648"/>
            <a:ext cx="6323074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/>
              <a:t>V. </a:t>
            </a:r>
            <a:r>
              <a:rPr lang="en-GB" altLang="en-US" dirty="0" err="1"/>
              <a:t>Musi</a:t>
            </a:r>
            <a:r>
              <a:rPr lang="sk-SK" altLang="en-US" dirty="0"/>
              <a:t>l</a:t>
            </a:r>
            <a:r>
              <a:rPr lang="en-GB" altLang="en-US" dirty="0" err="1"/>
              <a:t>ov</a:t>
            </a:r>
            <a:r>
              <a:rPr lang="sk-SK" altLang="en-US" dirty="0"/>
              <a:t>á</a:t>
            </a:r>
            <a:r>
              <a:rPr lang="en-US" altLang="en-US" dirty="0"/>
              <a:t>, T. Kr</a:t>
            </a:r>
            <a:r>
              <a:rPr lang="sk-SK" altLang="en-US" dirty="0" err="1"/>
              <a:t>álík</a:t>
            </a:r>
            <a:r>
              <a:rPr lang="sk-SK" altLang="en-US" dirty="0"/>
              <a:t>, M. La </a:t>
            </a:r>
            <a:r>
              <a:rPr lang="sk-SK" altLang="en-US" dirty="0" err="1"/>
              <a:t>Mantia</a:t>
            </a:r>
            <a:r>
              <a:rPr lang="sk-SK" altLang="en-US" dirty="0"/>
              <a:t>, MM., P. Urban, L. </a:t>
            </a:r>
            <a:r>
              <a:rPr lang="sk-SK" altLang="en-US" dirty="0" err="1"/>
              <a:t>Skrbek</a:t>
            </a:r>
            <a:r>
              <a:rPr lang="sk-SK" altLang="en-US" dirty="0"/>
              <a:t>.</a:t>
            </a:r>
            <a:r>
              <a:rPr lang="en-US" altLang="en-US" dirty="0"/>
              <a:t>                        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J. Fluid. Mech. 832, 721 – 744 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(201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7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r>
              <a:rPr lang="cs-CZ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nn-NO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37" name="Skupina 36"/>
          <p:cNvGrpSpPr/>
          <p:nvPr/>
        </p:nvGrpSpPr>
        <p:grpSpPr>
          <a:xfrm>
            <a:off x="5364871" y="1964040"/>
            <a:ext cx="6393348" cy="4222328"/>
            <a:chOff x="748229" y="2574580"/>
            <a:chExt cx="6393348" cy="4222328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29" y="2727888"/>
              <a:ext cx="6393347" cy="4069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" name="Skupina 38"/>
            <p:cNvGrpSpPr/>
            <p:nvPr/>
          </p:nvGrpSpPr>
          <p:grpSpPr>
            <a:xfrm>
              <a:off x="1828350" y="3222652"/>
              <a:ext cx="5313227" cy="936104"/>
              <a:chOff x="3491880" y="3284984"/>
              <a:chExt cx="5313227" cy="936104"/>
            </a:xfrm>
          </p:grpSpPr>
          <p:cxnSp>
            <p:nvCxnSpPr>
              <p:cNvPr id="43" name="Přímá spojnice 42"/>
              <p:cNvCxnSpPr/>
              <p:nvPr/>
            </p:nvCxnSpPr>
            <p:spPr>
              <a:xfrm flipH="1">
                <a:off x="3491880" y="4149080"/>
                <a:ext cx="5313226" cy="72008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>
              <a:xfrm flipH="1">
                <a:off x="3491880" y="3284984"/>
                <a:ext cx="5313227" cy="0"/>
              </a:xfrm>
              <a:prstGeom prst="line">
                <a:avLst/>
              </a:prstGeom>
              <a:ln w="22225">
                <a:solidFill>
                  <a:srgbClr val="FFC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Skupina 39"/>
            <p:cNvGrpSpPr/>
            <p:nvPr/>
          </p:nvGrpSpPr>
          <p:grpSpPr>
            <a:xfrm>
              <a:off x="1817551" y="2574580"/>
              <a:ext cx="4392488" cy="3527176"/>
              <a:chOff x="-1548680" y="2998168"/>
              <a:chExt cx="4392488" cy="3527176"/>
            </a:xfrm>
          </p:grpSpPr>
          <p:cxnSp>
            <p:nvCxnSpPr>
              <p:cNvPr id="41" name="Přímá spojnice 40"/>
              <p:cNvCxnSpPr/>
              <p:nvPr/>
            </p:nvCxnSpPr>
            <p:spPr>
              <a:xfrm flipV="1">
                <a:off x="-1548680" y="4221088"/>
                <a:ext cx="2952328" cy="2304256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Přímá spojnice 41"/>
              <p:cNvCxnSpPr/>
              <p:nvPr/>
            </p:nvCxnSpPr>
            <p:spPr>
              <a:xfrm flipV="1">
                <a:off x="1403648" y="2998168"/>
                <a:ext cx="1440160" cy="1222920"/>
              </a:xfrm>
              <a:prstGeom prst="line">
                <a:avLst/>
              </a:prstGeom>
              <a:ln w="22225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Obdélník 14"/>
          <p:cNvSpPr/>
          <p:nvPr/>
        </p:nvSpPr>
        <p:spPr>
          <a:xfrm>
            <a:off x="5280647" y="1881130"/>
            <a:ext cx="6477571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6" name="Skupina 45"/>
          <p:cNvGrpSpPr/>
          <p:nvPr/>
        </p:nvGrpSpPr>
        <p:grpSpPr>
          <a:xfrm>
            <a:off x="5416466" y="84843"/>
            <a:ext cx="6063421" cy="5453887"/>
            <a:chOff x="3102349" y="1124744"/>
            <a:chExt cx="6063421" cy="5453887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349" y="1844824"/>
              <a:ext cx="6063421" cy="4733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Obdélník 47"/>
            <p:cNvSpPr/>
            <p:nvPr/>
          </p:nvSpPr>
          <p:spPr>
            <a:xfrm>
              <a:off x="4932040" y="1124744"/>
              <a:ext cx="3024336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9" name="Přímá spojnice 48"/>
          <p:cNvCxnSpPr/>
          <p:nvPr/>
        </p:nvCxnSpPr>
        <p:spPr>
          <a:xfrm flipV="1">
            <a:off x="6746572" y="3077588"/>
            <a:ext cx="2880320" cy="14235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 flipH="1" flipV="1">
            <a:off x="7924759" y="3495015"/>
            <a:ext cx="3357373" cy="209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Nadpis 1"/>
          <p:cNvSpPr txBox="1">
            <a:spLocks/>
          </p:cNvSpPr>
          <p:nvPr/>
        </p:nvSpPr>
        <p:spPr>
          <a:xfrm>
            <a:off x="188536" y="109821"/>
            <a:ext cx="10992256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Reynolds numbers (one-point measurements)</a:t>
            </a:r>
            <a:endParaRPr lang="cs-CZ" dirty="0"/>
          </a:p>
        </p:txBody>
      </p:sp>
      <p:sp>
        <p:nvSpPr>
          <p:cNvPr id="30" name="Obdélník 29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00F2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F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2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5353807" y="1953061"/>
            <a:ext cx="6393348" cy="4222328"/>
            <a:chOff x="748229" y="2574580"/>
            <a:chExt cx="6393348" cy="4222328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229" y="2727888"/>
              <a:ext cx="6393347" cy="40690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7" name="Skupina 16"/>
            <p:cNvGrpSpPr/>
            <p:nvPr/>
          </p:nvGrpSpPr>
          <p:grpSpPr>
            <a:xfrm>
              <a:off x="1828350" y="3222652"/>
              <a:ext cx="5313227" cy="936104"/>
              <a:chOff x="3491880" y="3284984"/>
              <a:chExt cx="5313227" cy="936104"/>
            </a:xfrm>
          </p:grpSpPr>
          <p:cxnSp>
            <p:nvCxnSpPr>
              <p:cNvPr id="9" name="Přímá spojnice 8"/>
              <p:cNvCxnSpPr/>
              <p:nvPr/>
            </p:nvCxnSpPr>
            <p:spPr>
              <a:xfrm flipH="1">
                <a:off x="3491880" y="4149080"/>
                <a:ext cx="5313226" cy="72008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nice 14"/>
              <p:cNvCxnSpPr/>
              <p:nvPr/>
            </p:nvCxnSpPr>
            <p:spPr>
              <a:xfrm flipH="1">
                <a:off x="3491880" y="3284984"/>
                <a:ext cx="5313227" cy="0"/>
              </a:xfrm>
              <a:prstGeom prst="line">
                <a:avLst/>
              </a:prstGeom>
              <a:ln w="22225">
                <a:solidFill>
                  <a:srgbClr val="FFC000"/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Skupina 26"/>
            <p:cNvGrpSpPr/>
            <p:nvPr/>
          </p:nvGrpSpPr>
          <p:grpSpPr>
            <a:xfrm>
              <a:off x="1817551" y="2574580"/>
              <a:ext cx="4392488" cy="3527176"/>
              <a:chOff x="-1548680" y="2998168"/>
              <a:chExt cx="4392488" cy="3527176"/>
            </a:xfrm>
          </p:grpSpPr>
          <p:cxnSp>
            <p:nvCxnSpPr>
              <p:cNvPr id="3" name="Přímá spojnice 2"/>
              <p:cNvCxnSpPr/>
              <p:nvPr/>
            </p:nvCxnSpPr>
            <p:spPr>
              <a:xfrm flipV="1">
                <a:off x="-1548680" y="4221088"/>
                <a:ext cx="2952328" cy="2304256"/>
              </a:xfrm>
              <a:prstGeom prst="line">
                <a:avLst/>
              </a:prstGeom>
              <a:ln w="2222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nice 18"/>
              <p:cNvCxnSpPr/>
              <p:nvPr/>
            </p:nvCxnSpPr>
            <p:spPr>
              <a:xfrm flipV="1">
                <a:off x="1403648" y="2998168"/>
                <a:ext cx="1440160" cy="1222920"/>
              </a:xfrm>
              <a:prstGeom prst="line">
                <a:avLst/>
              </a:prstGeom>
              <a:ln w="22225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Skupina 5"/>
          <p:cNvGrpSpPr/>
          <p:nvPr/>
        </p:nvGrpSpPr>
        <p:grpSpPr>
          <a:xfrm>
            <a:off x="224429" y="1102433"/>
            <a:ext cx="5129378" cy="4770537"/>
            <a:chOff x="224429" y="1102433"/>
            <a:chExt cx="5129378" cy="4770537"/>
          </a:xfrm>
        </p:grpSpPr>
        <p:grpSp>
          <p:nvGrpSpPr>
            <p:cNvPr id="4" name="Skupina 3"/>
            <p:cNvGrpSpPr/>
            <p:nvPr/>
          </p:nvGrpSpPr>
          <p:grpSpPr>
            <a:xfrm>
              <a:off x="224429" y="2239271"/>
              <a:ext cx="4391106" cy="2216015"/>
              <a:chOff x="7012379" y="957482"/>
              <a:chExt cx="3347718" cy="1767021"/>
            </a:xfrm>
          </p:grpSpPr>
          <p:pic>
            <p:nvPicPr>
              <p:cNvPr id="7" name="Obrázek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12380" y="965146"/>
                <a:ext cx="3347717" cy="1759357"/>
              </a:xfrm>
              <a:prstGeom prst="rect">
                <a:avLst/>
              </a:prstGeom>
            </p:spPr>
          </p:pic>
          <p:sp>
            <p:nvSpPr>
              <p:cNvPr id="8" name="Obdélník 7"/>
              <p:cNvSpPr/>
              <p:nvPr/>
            </p:nvSpPr>
            <p:spPr>
              <a:xfrm>
                <a:off x="7012379" y="957482"/>
                <a:ext cx="1182777" cy="1767020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ovéPole 28"/>
            <p:cNvSpPr txBox="1"/>
            <p:nvPr/>
          </p:nvSpPr>
          <p:spPr>
            <a:xfrm>
              <a:off x="369272" y="1102433"/>
              <a:ext cx="4984535" cy="4770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 </a:t>
              </a:r>
              <a:r>
                <a:rPr lang="en-US" sz="2000" b="1" dirty="0"/>
                <a:t>Two-point measurements:</a:t>
              </a:r>
            </a:p>
            <a:p>
              <a:pPr marL="285750" indent="-285750">
                <a:buFont typeface="Arial" pitchFamily="34" charset="0"/>
                <a:buChar char="•"/>
              </a:pPr>
              <a:r>
                <a:rPr lang="en-US" sz="2000" dirty="0">
                  <a:solidFill>
                    <a:srgbClr val="FF0000"/>
                  </a:solidFill>
                </a:rPr>
                <a:t>“Elliptic approximation Reynolds numbers”</a:t>
              </a:r>
            </a:p>
            <a:p>
              <a:r>
                <a:rPr lang="en-US" sz="2000" dirty="0"/>
                <a:t>         </a:t>
              </a:r>
              <a:r>
                <a:rPr lang="en-US" sz="1400" i="1" dirty="0">
                  <a:latin typeface="Arial" panose="020B0604020202020204" pitchFamily="34" charset="0"/>
                </a:rPr>
                <a:t>G.W. He &amp; </a:t>
              </a:r>
              <a:r>
                <a:rPr lang="en-US" sz="1400" i="1" dirty="0" err="1">
                  <a:latin typeface="Arial" panose="020B0604020202020204" pitchFamily="34" charset="0"/>
                </a:rPr>
                <a:t>J.B.Zhang</a:t>
              </a:r>
              <a:r>
                <a:rPr lang="en-US" sz="1400" i="1" dirty="0">
                  <a:latin typeface="Arial" panose="020B0604020202020204" pitchFamily="34" charset="0"/>
                </a:rPr>
                <a:t> </a:t>
              </a:r>
              <a:r>
                <a:rPr lang="en-US" sz="1400" i="1" dirty="0" err="1">
                  <a:latin typeface="Arial" panose="020B0604020202020204" pitchFamily="34" charset="0"/>
                </a:rPr>
                <a:t>Phys.Rev</a:t>
              </a:r>
              <a:r>
                <a:rPr lang="en-US" sz="1400" i="1" dirty="0">
                  <a:latin typeface="Arial" panose="020B0604020202020204" pitchFamily="34" charset="0"/>
                </a:rPr>
                <a:t>. E 73 055303 (2006)</a:t>
              </a: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0000"/>
                  </a:solidFill>
                </a:rPr>
                <a:t>Brno data compared with SF</a:t>
              </a:r>
              <a:r>
                <a:rPr lang="en-US" sz="2000" baseline="-25000" dirty="0">
                  <a:solidFill>
                    <a:srgbClr val="FF0000"/>
                  </a:solidFill>
                </a:rPr>
                <a:t>6 </a:t>
              </a:r>
              <a:r>
                <a:rPr lang="en-US" sz="2000" dirty="0">
                  <a:solidFill>
                    <a:srgbClr val="FF0000"/>
                  </a:solidFill>
                </a:rPr>
                <a:t>data by </a:t>
              </a:r>
            </a:p>
            <a:p>
              <a:r>
                <a:rPr lang="en-US" sz="1400" i="1" dirty="0">
                  <a:latin typeface="Arial" panose="020B0604020202020204" pitchFamily="34" charset="0"/>
                </a:rPr>
                <a:t>          X. He et al. New J. Phys 17 063028 (2015) </a:t>
              </a:r>
              <a:endParaRPr lang="cs-CZ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  <a:p>
              <a:endParaRPr lang="en-US" sz="1400" i="1" dirty="0">
                <a:latin typeface="Arial" panose="020B0604020202020204" pitchFamily="34" charset="0"/>
              </a:endParaRPr>
            </a:p>
          </p:txBody>
        </p:sp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424080" y="6253669"/>
            <a:ext cx="6323074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/>
              <a:t>V. </a:t>
            </a:r>
            <a:r>
              <a:rPr lang="en-GB" altLang="en-US" dirty="0" err="1"/>
              <a:t>Musi</a:t>
            </a:r>
            <a:r>
              <a:rPr lang="sk-SK" altLang="en-US" dirty="0"/>
              <a:t>l</a:t>
            </a:r>
            <a:r>
              <a:rPr lang="en-GB" altLang="en-US" dirty="0" err="1"/>
              <a:t>ov</a:t>
            </a:r>
            <a:r>
              <a:rPr lang="sk-SK" altLang="en-US" dirty="0"/>
              <a:t>á</a:t>
            </a:r>
            <a:r>
              <a:rPr lang="en-US" altLang="en-US" dirty="0"/>
              <a:t>, T. Kr</a:t>
            </a:r>
            <a:r>
              <a:rPr lang="sk-SK" altLang="en-US" dirty="0" err="1"/>
              <a:t>álík</a:t>
            </a:r>
            <a:r>
              <a:rPr lang="sk-SK" altLang="en-US" dirty="0"/>
              <a:t>, M. La </a:t>
            </a:r>
            <a:r>
              <a:rPr lang="sk-SK" altLang="en-US" dirty="0" err="1"/>
              <a:t>Mantia</a:t>
            </a:r>
            <a:r>
              <a:rPr lang="sk-SK" altLang="en-US" dirty="0"/>
              <a:t>, MM., P. Urban, L. </a:t>
            </a:r>
            <a:r>
              <a:rPr lang="sk-SK" altLang="en-US" dirty="0" err="1"/>
              <a:t>Skrbek</a:t>
            </a:r>
            <a:r>
              <a:rPr lang="sk-SK" altLang="en-US" dirty="0"/>
              <a:t>.</a:t>
            </a:r>
            <a:r>
              <a:rPr lang="en-US" altLang="en-US" dirty="0"/>
              <a:t>                        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J. Fluid. Mech. 832, 721 – 744 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(201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7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r>
              <a:rPr lang="cs-CZ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nn-NO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Nadpis 1"/>
          <p:cNvSpPr txBox="1">
            <a:spLocks/>
          </p:cNvSpPr>
          <p:nvPr/>
        </p:nvSpPr>
        <p:spPr>
          <a:xfrm>
            <a:off x="188536" y="109821"/>
            <a:ext cx="10992256" cy="6480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Reynolds numbers (two-point measurements)</a:t>
            </a:r>
            <a:endParaRPr lang="cs-CZ" dirty="0"/>
          </a:p>
        </p:txBody>
      </p:sp>
      <p:sp>
        <p:nvSpPr>
          <p:cNvPr id="18" name="Obdélník 17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00F2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F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919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19" y="2266165"/>
            <a:ext cx="1705395" cy="181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Ovál 31"/>
          <p:cNvSpPr/>
          <p:nvPr/>
        </p:nvSpPr>
        <p:spPr>
          <a:xfrm>
            <a:off x="3109390" y="2839897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ál 32"/>
          <p:cNvSpPr/>
          <p:nvPr/>
        </p:nvSpPr>
        <p:spPr>
          <a:xfrm>
            <a:off x="3109390" y="3207712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ál 33"/>
          <p:cNvSpPr/>
          <p:nvPr/>
        </p:nvSpPr>
        <p:spPr>
          <a:xfrm>
            <a:off x="2138117" y="3207712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ál 34"/>
          <p:cNvSpPr/>
          <p:nvPr/>
        </p:nvSpPr>
        <p:spPr>
          <a:xfrm>
            <a:off x="2138117" y="2851620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07" y="889825"/>
            <a:ext cx="3336160" cy="272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135" y="3406749"/>
            <a:ext cx="3258812" cy="269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Obrázek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2103" y="886468"/>
            <a:ext cx="7200800" cy="5165474"/>
          </a:xfrm>
          <a:prstGeom prst="rect">
            <a:avLst/>
          </a:prstGeom>
        </p:spPr>
      </p:pic>
      <p:sp>
        <p:nvSpPr>
          <p:cNvPr id="45" name="Obdélník 44"/>
          <p:cNvSpPr/>
          <p:nvPr/>
        </p:nvSpPr>
        <p:spPr>
          <a:xfrm>
            <a:off x="4335855" y="1257870"/>
            <a:ext cx="270792" cy="1644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bdélník 45"/>
          <p:cNvSpPr/>
          <p:nvPr/>
        </p:nvSpPr>
        <p:spPr>
          <a:xfrm>
            <a:off x="4354111" y="3922166"/>
            <a:ext cx="270792" cy="1644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bdélník 46"/>
          <p:cNvSpPr/>
          <p:nvPr/>
        </p:nvSpPr>
        <p:spPr>
          <a:xfrm>
            <a:off x="7882504" y="1327608"/>
            <a:ext cx="288032" cy="1644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bdélník 47"/>
          <p:cNvSpPr/>
          <p:nvPr/>
        </p:nvSpPr>
        <p:spPr>
          <a:xfrm>
            <a:off x="7882503" y="3778150"/>
            <a:ext cx="288032" cy="1644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ál 48"/>
          <p:cNvSpPr/>
          <p:nvPr/>
        </p:nvSpPr>
        <p:spPr>
          <a:xfrm>
            <a:off x="5146199" y="4230194"/>
            <a:ext cx="432048" cy="688722"/>
          </a:xfrm>
          <a:prstGeom prst="ellipse">
            <a:avLst/>
          </a:prstGeom>
          <a:solidFill>
            <a:srgbClr val="0000FF">
              <a:alpha val="1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bdélník 49"/>
          <p:cNvSpPr/>
          <p:nvPr/>
        </p:nvSpPr>
        <p:spPr>
          <a:xfrm>
            <a:off x="6157587" y="3586768"/>
            <a:ext cx="106374" cy="1836204"/>
          </a:xfrm>
          <a:prstGeom prst="rect">
            <a:avLst/>
          </a:prstGeom>
          <a:solidFill>
            <a:srgbClr val="0000FF">
              <a:alpha val="1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ovéPole 18"/>
          <p:cNvSpPr txBox="1"/>
          <p:nvPr/>
        </p:nvSpPr>
        <p:spPr>
          <a:xfrm rot="16200000">
            <a:off x="3219903" y="17802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n-US" b="1" baseline="-25000" dirty="0"/>
              <a:t>3 </a:t>
            </a:r>
            <a:r>
              <a:rPr lang="en-US" b="1" dirty="0"/>
              <a:t>(</a:t>
            </a:r>
            <a:r>
              <a:rPr lang="en-US" b="1" dirty="0" err="1"/>
              <a:t>Skewness</a:t>
            </a:r>
            <a:r>
              <a:rPr lang="en-US" b="1" dirty="0"/>
              <a:t>)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2211791" y="175483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“leading sensors” 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2230383" y="432020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“trailing sensors” 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9106639" y="38241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n-US" b="1" baseline="-25000" dirty="0"/>
              <a:t>4 </a:t>
            </a:r>
            <a:r>
              <a:rPr lang="en-US" b="1" dirty="0"/>
              <a:t>(Flatness)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8098527" y="370730"/>
            <a:ext cx="3635896" cy="5849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Skupina 12"/>
          <p:cNvGrpSpPr/>
          <p:nvPr/>
        </p:nvGrpSpPr>
        <p:grpSpPr>
          <a:xfrm>
            <a:off x="7991023" y="362331"/>
            <a:ext cx="3635896" cy="5864821"/>
            <a:chOff x="9577064" y="960646"/>
            <a:chExt cx="3635896" cy="5864821"/>
          </a:xfrm>
        </p:grpSpPr>
        <p:grpSp>
          <p:nvGrpSpPr>
            <p:cNvPr id="39" name="Skupina 38"/>
            <p:cNvGrpSpPr/>
            <p:nvPr/>
          </p:nvGrpSpPr>
          <p:grpSpPr>
            <a:xfrm>
              <a:off x="9577064" y="960646"/>
              <a:ext cx="3635896" cy="5849447"/>
              <a:chOff x="5508104" y="963929"/>
              <a:chExt cx="3635896" cy="5849447"/>
            </a:xfrm>
          </p:grpSpPr>
          <p:sp>
            <p:nvSpPr>
              <p:cNvPr id="40" name="TextovéPole 39"/>
              <p:cNvSpPr txBox="1"/>
              <p:nvPr/>
            </p:nvSpPr>
            <p:spPr>
              <a:xfrm>
                <a:off x="6588224" y="963929"/>
                <a:ext cx="20162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M</a:t>
                </a:r>
                <a:r>
                  <a:rPr lang="en-US" b="1" baseline="-25000" dirty="0"/>
                  <a:t>4 </a:t>
                </a:r>
                <a:r>
                  <a:rPr lang="en-US" b="1" dirty="0"/>
                  <a:t>(Flatness)</a:t>
                </a:r>
              </a:p>
            </p:txBody>
          </p:sp>
          <p:sp>
            <p:nvSpPr>
              <p:cNvPr id="41" name="Obdélník 40"/>
              <p:cNvSpPr/>
              <p:nvPr/>
            </p:nvSpPr>
            <p:spPr>
              <a:xfrm>
                <a:off x="5508104" y="980728"/>
                <a:ext cx="3635896" cy="58326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Obrázek 4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21896" y="2552942"/>
                <a:ext cx="2664296" cy="2650688"/>
              </a:xfrm>
              <a:prstGeom prst="rect">
                <a:avLst/>
              </a:prstGeom>
            </p:spPr>
          </p:pic>
          <p:sp>
            <p:nvSpPr>
              <p:cNvPr id="43" name="Ovál 42"/>
              <p:cNvSpPr/>
              <p:nvPr/>
            </p:nvSpPr>
            <p:spPr>
              <a:xfrm>
                <a:off x="8100392" y="3560242"/>
                <a:ext cx="216024" cy="21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ál 50"/>
              <p:cNvSpPr/>
              <p:nvPr/>
            </p:nvSpPr>
            <p:spPr>
              <a:xfrm>
                <a:off x="8100392" y="3992290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ál 51"/>
              <p:cNvSpPr/>
              <p:nvPr/>
            </p:nvSpPr>
            <p:spPr>
              <a:xfrm>
                <a:off x="6156176" y="3962946"/>
                <a:ext cx="216024" cy="21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ál 52"/>
              <p:cNvSpPr/>
              <p:nvPr/>
            </p:nvSpPr>
            <p:spPr>
              <a:xfrm>
                <a:off x="6156176" y="3560242"/>
                <a:ext cx="216024" cy="21602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4" name="Skupina 53"/>
              <p:cNvGrpSpPr/>
              <p:nvPr/>
            </p:nvGrpSpPr>
            <p:grpSpPr>
              <a:xfrm>
                <a:off x="5957531" y="1412776"/>
                <a:ext cx="2646917" cy="923330"/>
                <a:chOff x="5957531" y="1279592"/>
                <a:chExt cx="2646917" cy="923330"/>
              </a:xfrm>
            </p:grpSpPr>
            <p:graphicFrame>
              <p:nvGraphicFramePr>
                <p:cNvPr id="58" name="Objekt 57"/>
                <p:cNvGraphicFramePr>
                  <a:graphicFrameLocks noChangeAspect="1"/>
                </p:cNvGraphicFramePr>
                <p:nvPr/>
              </p:nvGraphicFramePr>
              <p:xfrm>
                <a:off x="7596336" y="1583251"/>
                <a:ext cx="845022" cy="29064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Rovnice" r:id="rId8" imgW="596880" imgH="203040" progId="Equation.3">
                        <p:embed/>
                      </p:oleObj>
                    </mc:Choice>
                    <mc:Fallback>
                      <p:oleObj name="Rovnice" r:id="rId8" imgW="596880" imgH="203040" progId="Equation.3">
                        <p:embed/>
                        <p:pic>
                          <p:nvPicPr>
                            <p:cNvPr id="58" name="Objekt 5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596336" y="1583251"/>
                              <a:ext cx="845022" cy="290644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9" name="TextovéPole 58"/>
                <p:cNvSpPr txBox="1"/>
                <p:nvPr/>
              </p:nvSpPr>
              <p:spPr>
                <a:xfrm>
                  <a:off x="5957531" y="1279592"/>
                  <a:ext cx="2646917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rgbClr val="0000FF"/>
                      </a:solidFill>
                    </a:rPr>
                    <a:t>Trailing sensors </a:t>
                  </a:r>
                  <a:r>
                    <a:rPr lang="en-US" dirty="0"/>
                    <a:t>outside main LSC roll for                :</a:t>
                  </a:r>
                </a:p>
                <a:p>
                  <a:pPr algn="ctr"/>
                  <a:r>
                    <a:rPr lang="en-US" u="sng" dirty="0"/>
                    <a:t>Tilted elliptical  LSC</a:t>
                  </a:r>
                </a:p>
              </p:txBody>
            </p:sp>
          </p:grpSp>
          <p:grpSp>
            <p:nvGrpSpPr>
              <p:cNvPr id="55" name="Skupina 54"/>
              <p:cNvGrpSpPr/>
              <p:nvPr/>
            </p:nvGrpSpPr>
            <p:grpSpPr>
              <a:xfrm>
                <a:off x="5652120" y="5441742"/>
                <a:ext cx="3186469" cy="923330"/>
                <a:chOff x="5957531" y="5742548"/>
                <a:chExt cx="3186469" cy="923330"/>
              </a:xfrm>
            </p:grpSpPr>
            <p:sp>
              <p:nvSpPr>
                <p:cNvPr id="56" name="TextovéPole 55"/>
                <p:cNvSpPr txBox="1"/>
                <p:nvPr/>
              </p:nvSpPr>
              <p:spPr>
                <a:xfrm>
                  <a:off x="5957531" y="5742548"/>
                  <a:ext cx="318646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All sensors inside</a:t>
                  </a:r>
                </a:p>
                <a:p>
                  <a:pPr algn="ctr"/>
                  <a:r>
                    <a:rPr lang="en-US" dirty="0"/>
                    <a:t> the main LSC roll for                 :</a:t>
                  </a:r>
                </a:p>
                <a:p>
                  <a:pPr algn="ctr"/>
                  <a:r>
                    <a:rPr lang="en-US" u="sng" dirty="0" err="1"/>
                    <a:t>Squarish</a:t>
                  </a:r>
                  <a:r>
                    <a:rPr lang="en-US" u="sng" dirty="0"/>
                    <a:t> LSC shape  </a:t>
                  </a:r>
                </a:p>
              </p:txBody>
            </p:sp>
            <p:graphicFrame>
              <p:nvGraphicFramePr>
                <p:cNvPr id="57" name="Objekt 56"/>
                <p:cNvGraphicFramePr>
                  <a:graphicFrameLocks noChangeAspect="1"/>
                </p:cNvGraphicFramePr>
                <p:nvPr/>
              </p:nvGraphicFramePr>
              <p:xfrm>
                <a:off x="8119938" y="6021288"/>
                <a:ext cx="844550" cy="29051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Rovnice" r:id="rId10" imgW="596880" imgH="203040" progId="Equation.3">
                        <p:embed/>
                      </p:oleObj>
                    </mc:Choice>
                    <mc:Fallback>
                      <p:oleObj name="Rovnice" r:id="rId10" imgW="596880" imgH="203040" progId="Equation.3">
                        <p:embed/>
                        <p:pic>
                          <p:nvPicPr>
                            <p:cNvPr id="57" name="Objekt 56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19938" y="6021288"/>
                              <a:ext cx="844550" cy="290512"/>
                            </a:xfrm>
                            <a:prstGeom prst="rect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60" name="TextovéPole 59"/>
            <p:cNvSpPr txBox="1"/>
            <p:nvPr/>
          </p:nvSpPr>
          <p:spPr>
            <a:xfrm>
              <a:off x="10116616" y="6302247"/>
              <a:ext cx="2880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>
                  <a:latin typeface="Arial" panose="020B0604020202020204" pitchFamily="34" charset="0"/>
                </a:rPr>
                <a:t>See also </a:t>
              </a:r>
              <a:r>
                <a:rPr lang="en-US" sz="1400" i="1" dirty="0" err="1">
                  <a:latin typeface="Arial" panose="020B0604020202020204" pitchFamily="34" charset="0"/>
                </a:rPr>
                <a:t>Niemela</a:t>
              </a:r>
              <a:r>
                <a:rPr lang="en-US" sz="1400" i="1" dirty="0">
                  <a:latin typeface="Arial" panose="020B0604020202020204" pitchFamily="34" charset="0"/>
                </a:rPr>
                <a:t>, </a:t>
              </a:r>
              <a:r>
                <a:rPr lang="en-US" sz="1400" i="1" dirty="0" err="1">
                  <a:latin typeface="Arial" panose="020B0604020202020204" pitchFamily="34" charset="0"/>
                </a:rPr>
                <a:t>Sreenivasan</a:t>
              </a:r>
              <a:r>
                <a:rPr lang="en-US" sz="1400" i="1" dirty="0">
                  <a:latin typeface="Arial" panose="020B0604020202020204" pitchFamily="34" charset="0"/>
                </a:rPr>
                <a:t> </a:t>
              </a:r>
            </a:p>
            <a:p>
              <a:r>
                <a:rPr lang="en-US" sz="1400" i="1" dirty="0" err="1">
                  <a:latin typeface="Arial" panose="020B0604020202020204" pitchFamily="34" charset="0"/>
                </a:rPr>
                <a:t>Europhys</a:t>
              </a:r>
              <a:r>
                <a:rPr lang="en-US" sz="1400" i="1" dirty="0">
                  <a:latin typeface="Arial" panose="020B0604020202020204" pitchFamily="34" charset="0"/>
                </a:rPr>
                <a:t>. </a:t>
              </a:r>
              <a:r>
                <a:rPr lang="en-US" sz="1400" i="1" dirty="0" err="1">
                  <a:latin typeface="Arial" panose="020B0604020202020204" pitchFamily="34" charset="0"/>
                </a:rPr>
                <a:t>Lett</a:t>
              </a:r>
              <a:r>
                <a:rPr lang="en-US" sz="1400" i="1" dirty="0">
                  <a:latin typeface="Arial" panose="020B0604020202020204" pitchFamily="34" charset="0"/>
                </a:rPr>
                <a:t>. (2003) 62, 859</a:t>
              </a:r>
            </a:p>
          </p:txBody>
        </p:sp>
      </p:grpSp>
      <p:pic>
        <p:nvPicPr>
          <p:cNvPr id="62" name="Obrázek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" y="780000"/>
            <a:ext cx="1974413" cy="1480810"/>
          </a:xfrm>
          <a:prstGeom prst="rect">
            <a:avLst/>
          </a:prstGeom>
        </p:spPr>
      </p:pic>
      <p:sp>
        <p:nvSpPr>
          <p:cNvPr id="63" name="Text Box 3"/>
          <p:cNvSpPr txBox="1">
            <a:spLocks noChangeArrowheads="1"/>
          </p:cNvSpPr>
          <p:nvPr/>
        </p:nvSpPr>
        <p:spPr bwMode="auto">
          <a:xfrm>
            <a:off x="1502593" y="6127232"/>
            <a:ext cx="6323074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dirty="0"/>
              <a:t>V. </a:t>
            </a:r>
            <a:r>
              <a:rPr lang="en-GB" altLang="en-US" dirty="0" err="1"/>
              <a:t>Musi</a:t>
            </a:r>
            <a:r>
              <a:rPr lang="sk-SK" altLang="en-US" dirty="0"/>
              <a:t>l</a:t>
            </a:r>
            <a:r>
              <a:rPr lang="en-GB" altLang="en-US" dirty="0" err="1"/>
              <a:t>ov</a:t>
            </a:r>
            <a:r>
              <a:rPr lang="sk-SK" altLang="en-US" dirty="0"/>
              <a:t>á</a:t>
            </a:r>
            <a:r>
              <a:rPr lang="en-US" altLang="en-US" dirty="0"/>
              <a:t>, T. Kr</a:t>
            </a:r>
            <a:r>
              <a:rPr lang="sk-SK" altLang="en-US" dirty="0" err="1"/>
              <a:t>álík</a:t>
            </a:r>
            <a:r>
              <a:rPr lang="sk-SK" altLang="en-US" dirty="0"/>
              <a:t>, M. La </a:t>
            </a:r>
            <a:r>
              <a:rPr lang="sk-SK" altLang="en-US" dirty="0" err="1"/>
              <a:t>Mantia</a:t>
            </a:r>
            <a:r>
              <a:rPr lang="sk-SK" altLang="en-US" dirty="0"/>
              <a:t>, MM., P. Urban, L. </a:t>
            </a:r>
            <a:r>
              <a:rPr lang="sk-SK" altLang="en-US" dirty="0" err="1"/>
              <a:t>Skrbek</a:t>
            </a:r>
            <a:r>
              <a:rPr lang="sk-SK" altLang="en-US" dirty="0"/>
              <a:t>.</a:t>
            </a:r>
            <a:r>
              <a:rPr lang="en-US" altLang="en-US" dirty="0"/>
              <a:t>                        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J. Fluid. Mech. 832, 721 – 744 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(201</a:t>
            </a:r>
            <a:r>
              <a:rPr lang="sk-SK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7</a:t>
            </a: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)</a:t>
            </a:r>
            <a:r>
              <a:rPr lang="cs-CZ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.</a:t>
            </a:r>
            <a:endParaRPr lang="nn-NO" altLang="en-US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5" name="TextovéPole 64"/>
          <p:cNvSpPr txBox="1"/>
          <p:nvPr/>
        </p:nvSpPr>
        <p:spPr>
          <a:xfrm rot="16200000">
            <a:off x="3246214" y="412050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n-US" b="1" baseline="-25000" dirty="0"/>
              <a:t>3 </a:t>
            </a:r>
            <a:r>
              <a:rPr lang="en-US" b="1" dirty="0"/>
              <a:t>(</a:t>
            </a:r>
            <a:r>
              <a:rPr lang="en-US" b="1" dirty="0" err="1"/>
              <a:t>Skewness</a:t>
            </a:r>
            <a:r>
              <a:rPr lang="en-US" b="1" dirty="0"/>
              <a:t>)</a:t>
            </a:r>
          </a:p>
        </p:txBody>
      </p:sp>
      <p:sp>
        <p:nvSpPr>
          <p:cNvPr id="66" name="Nadpis 1"/>
          <p:cNvSpPr txBox="1">
            <a:spLocks/>
          </p:cNvSpPr>
          <p:nvPr/>
        </p:nvSpPr>
        <p:spPr>
          <a:xfrm>
            <a:off x="194504" y="131291"/>
            <a:ext cx="11208470" cy="6480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Fluctuation PDFs: Evidence for LSC shape change</a:t>
            </a:r>
            <a:endParaRPr lang="cs-CZ" sz="4400" dirty="0"/>
          </a:p>
        </p:txBody>
      </p:sp>
      <p:sp>
        <p:nvSpPr>
          <p:cNvPr id="64" name="Obdélník 6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00F2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F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3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8" y="338987"/>
            <a:ext cx="10058400" cy="519116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585" y="-182645"/>
            <a:ext cx="13683050" cy="706185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4340170" y="204825"/>
            <a:ext cx="5599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Bulk temperature fluctuations – measurement #f078:    </a:t>
            </a:r>
          </a:p>
          <a:p>
            <a:r>
              <a:rPr lang="en-US" i="1" dirty="0"/>
              <a:t>Ra</a:t>
            </a:r>
            <a:r>
              <a:rPr lang="en-US" dirty="0"/>
              <a:t> = 8.86*10</a:t>
            </a:r>
            <a:r>
              <a:rPr lang="en-US" baseline="30000" dirty="0"/>
              <a:t>12 </a:t>
            </a:r>
            <a:r>
              <a:rPr lang="en-US" baseline="-25000" dirty="0"/>
              <a:t> </a:t>
            </a:r>
            <a:r>
              <a:rPr lang="en-US" dirty="0"/>
              <a:t>, </a:t>
            </a:r>
            <a:r>
              <a:rPr lang="en-US" i="1" dirty="0" err="1"/>
              <a:t>Pr</a:t>
            </a:r>
            <a:r>
              <a:rPr lang="en-US" dirty="0"/>
              <a:t> = 1.34, &lt;</a:t>
            </a:r>
            <a:r>
              <a:rPr lang="en-US" i="1" dirty="0"/>
              <a:t>Nu</a:t>
            </a:r>
            <a:r>
              <a:rPr lang="en-US" dirty="0"/>
              <a:t>&gt; = 1280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091380" y="802640"/>
            <a:ext cx="51127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T1</a:t>
            </a:r>
            <a:endParaRPr lang="cs-CZ" sz="14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1041725" y="2216009"/>
            <a:ext cx="51127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T2</a:t>
            </a:r>
            <a:endParaRPr lang="cs-CZ" sz="14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041725" y="3336142"/>
            <a:ext cx="51127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T3</a:t>
            </a:r>
            <a:endParaRPr lang="cs-CZ" sz="14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1091380" y="4456275"/>
            <a:ext cx="51127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T4</a:t>
            </a:r>
            <a:endParaRPr lang="cs-CZ" sz="1400" dirty="0"/>
          </a:p>
        </p:txBody>
      </p:sp>
      <p:cxnSp>
        <p:nvCxnSpPr>
          <p:cNvPr id="24" name="Přímá spojnice 23"/>
          <p:cNvCxnSpPr/>
          <p:nvPr/>
        </p:nvCxnSpPr>
        <p:spPr>
          <a:xfrm flipV="1">
            <a:off x="840745" y="2863781"/>
            <a:ext cx="8932892" cy="23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 flipV="1">
            <a:off x="923702" y="4044501"/>
            <a:ext cx="8932892" cy="23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 flipV="1">
            <a:off x="923702" y="5201709"/>
            <a:ext cx="8932892" cy="23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178822" y="785281"/>
            <a:ext cx="680777" cy="539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/>
        </p:nvSpPr>
        <p:spPr>
          <a:xfrm>
            <a:off x="8968185" y="677072"/>
            <a:ext cx="1706169" cy="539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8" name="Obrázek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340" y="3708303"/>
            <a:ext cx="2808150" cy="2106113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001" y="545249"/>
            <a:ext cx="2425700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Ovál 29"/>
          <p:cNvSpPr/>
          <p:nvPr/>
        </p:nvSpPr>
        <p:spPr>
          <a:xfrm>
            <a:off x="11282348" y="144095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ál 30"/>
          <p:cNvSpPr/>
          <p:nvPr/>
        </p:nvSpPr>
        <p:spPr>
          <a:xfrm>
            <a:off x="11291775" y="1999985"/>
            <a:ext cx="216024" cy="21602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ál 31"/>
          <p:cNvSpPr/>
          <p:nvPr/>
        </p:nvSpPr>
        <p:spPr>
          <a:xfrm>
            <a:off x="9884875" y="1990558"/>
            <a:ext cx="216024" cy="21602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ál 32"/>
          <p:cNvSpPr/>
          <p:nvPr/>
        </p:nvSpPr>
        <p:spPr>
          <a:xfrm>
            <a:off x="9885598" y="1450668"/>
            <a:ext cx="216024" cy="216024"/>
          </a:xfrm>
          <a:prstGeom prst="ellipse">
            <a:avLst/>
          </a:prstGeom>
          <a:solidFill>
            <a:srgbClr val="99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Nadpis 1"/>
          <p:cNvSpPr>
            <a:spLocks noGrp="1"/>
          </p:cNvSpPr>
          <p:nvPr>
            <p:ph type="ctrTitle"/>
          </p:nvPr>
        </p:nvSpPr>
        <p:spPr>
          <a:xfrm>
            <a:off x="178822" y="146736"/>
            <a:ext cx="11724362" cy="648071"/>
          </a:xfrm>
        </p:spPr>
        <p:txBody>
          <a:bodyPr>
            <a:noAutofit/>
          </a:bodyPr>
          <a:lstStyle/>
          <a:p>
            <a:pPr algn="l"/>
            <a:r>
              <a:rPr lang="en-US" sz="4400" dirty="0"/>
              <a:t>Wind reversals</a:t>
            </a:r>
            <a:endParaRPr lang="cs-CZ" sz="4400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126073" y="2523786"/>
            <a:ext cx="808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</a:t>
            </a:r>
            <a:r>
              <a:rPr lang="en-US" dirty="0" err="1"/>
              <a:t>corr</a:t>
            </a:r>
            <a:endParaRPr lang="en-US" dirty="0"/>
          </a:p>
          <a:p>
            <a:r>
              <a:rPr lang="en-US" dirty="0"/>
              <a:t>delay</a:t>
            </a:r>
            <a:endParaRPr lang="cs-CZ" dirty="0"/>
          </a:p>
        </p:txBody>
      </p:sp>
      <p:sp>
        <p:nvSpPr>
          <p:cNvPr id="37" name="TextovéPole 36"/>
          <p:cNvSpPr txBox="1"/>
          <p:nvPr/>
        </p:nvSpPr>
        <p:spPr>
          <a:xfrm>
            <a:off x="127833" y="3695620"/>
            <a:ext cx="808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X-</a:t>
            </a:r>
            <a:r>
              <a:rPr lang="en-US" dirty="0" err="1"/>
              <a:t>corr</a:t>
            </a:r>
            <a:endParaRPr lang="en-US" dirty="0"/>
          </a:p>
          <a:p>
            <a:r>
              <a:rPr lang="en-US" dirty="0"/>
              <a:t>delay</a:t>
            </a:r>
            <a:endParaRPr lang="cs-CZ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-16114" y="4790997"/>
            <a:ext cx="1070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PDF skewness</a:t>
            </a:r>
            <a:endParaRPr lang="cs-CZ" sz="16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-28923" y="1360407"/>
            <a:ext cx="1070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PDF skewness</a:t>
            </a:r>
            <a:endParaRPr lang="cs-CZ" sz="16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114786" y="5409154"/>
            <a:ext cx="764242" cy="73866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sliding window analysis</a:t>
            </a:r>
            <a:endParaRPr lang="cs-CZ" sz="1400" dirty="0">
              <a:solidFill>
                <a:schemeClr val="accent1"/>
              </a:solidFill>
            </a:endParaRPr>
          </a:p>
        </p:txBody>
      </p:sp>
      <p:sp>
        <p:nvSpPr>
          <p:cNvPr id="34" name="Obdélník 33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00F2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00F200"/>
              </a:solidFill>
            </a:endParaRPr>
          </a:p>
        </p:txBody>
      </p:sp>
      <p:pic>
        <p:nvPicPr>
          <p:cNvPr id="45" name="Obrázek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144528" y="1900464"/>
            <a:ext cx="1331061" cy="8461083"/>
          </a:xfrm>
          <a:prstGeom prst="rect">
            <a:avLst/>
          </a:prstGeom>
        </p:spPr>
      </p:pic>
      <p:pic>
        <p:nvPicPr>
          <p:cNvPr id="46" name="Obrázek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4814" y="3688036"/>
            <a:ext cx="1964303" cy="17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0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>
                <a:lumMod val="95000"/>
                <a:lumOff val="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03" y="753162"/>
            <a:ext cx="9735959" cy="6006357"/>
          </a:xfrm>
          <a:prstGeom prst="rect">
            <a:avLst/>
          </a:prstGeom>
        </p:spPr>
      </p:pic>
      <p:sp>
        <p:nvSpPr>
          <p:cNvPr id="18" name="Nadpis 1"/>
          <p:cNvSpPr txBox="1">
            <a:spLocks/>
          </p:cNvSpPr>
          <p:nvPr/>
        </p:nvSpPr>
        <p:spPr>
          <a:xfrm>
            <a:off x="78103" y="148911"/>
            <a:ext cx="11845848" cy="9850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Outlook 1: </a:t>
            </a:r>
          </a:p>
          <a:p>
            <a:r>
              <a:rPr lang="en-US" sz="3600" dirty="0"/>
              <a:t>Attractors in RBC and Data-based Mathematical models </a:t>
            </a:r>
            <a:endParaRPr lang="cs-CZ" sz="3600" dirty="0"/>
          </a:p>
        </p:txBody>
      </p:sp>
      <p:grpSp>
        <p:nvGrpSpPr>
          <p:cNvPr id="5" name="Skupina 4"/>
          <p:cNvGrpSpPr/>
          <p:nvPr/>
        </p:nvGrpSpPr>
        <p:grpSpPr>
          <a:xfrm>
            <a:off x="9614305" y="1133998"/>
            <a:ext cx="2461737" cy="4136110"/>
            <a:chOff x="9536816" y="1114120"/>
            <a:chExt cx="2461737" cy="4136110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36816" y="1114120"/>
              <a:ext cx="2461737" cy="3151023"/>
            </a:xfrm>
            <a:prstGeom prst="rect">
              <a:avLst/>
            </a:prstGeom>
          </p:spPr>
        </p:pic>
        <p:sp>
          <p:nvSpPr>
            <p:cNvPr id="4" name="TextovéPole 3"/>
            <p:cNvSpPr txBox="1"/>
            <p:nvPr/>
          </p:nvSpPr>
          <p:spPr>
            <a:xfrm>
              <a:off x="9785132" y="4326900"/>
              <a:ext cx="22134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Jakub </a:t>
              </a:r>
              <a:r>
                <a:rPr lang="en-US" dirty="0" err="1"/>
                <a:t>Ka</a:t>
              </a:r>
              <a:r>
                <a:rPr lang="cs-CZ" dirty="0" err="1"/>
                <a:t>šný</a:t>
              </a:r>
              <a:r>
                <a:rPr lang="cs-CZ" dirty="0"/>
                <a:t>, FSI VUT</a:t>
              </a:r>
            </a:p>
            <a:p>
              <a:r>
                <a:rPr lang="cs-CZ" dirty="0"/>
                <a:t>BP 2022, </a:t>
              </a:r>
            </a:p>
            <a:p>
              <a:r>
                <a:rPr lang="cs-CZ" dirty="0"/>
                <a:t>to </a:t>
              </a:r>
              <a:r>
                <a:rPr lang="cs-CZ" dirty="0" err="1"/>
                <a:t>be</a:t>
              </a:r>
              <a:r>
                <a:rPr lang="cs-CZ" dirty="0"/>
                <a:t> </a:t>
              </a:r>
              <a:r>
                <a:rPr lang="cs-CZ" dirty="0" err="1"/>
                <a:t>submitted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4301595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7205870" cy="277789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637" y="2809905"/>
            <a:ext cx="7791363" cy="404809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870" y="170688"/>
            <a:ext cx="4986129" cy="227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601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>
                <a:lumMod val="95000"/>
                <a:lumOff val="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78103" y="148911"/>
            <a:ext cx="11845848" cy="9850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Outlook 1: </a:t>
            </a:r>
          </a:p>
          <a:p>
            <a:r>
              <a:rPr lang="en-US" sz="3600" dirty="0"/>
              <a:t>Attractors in RBC and Data-based Mathematical models </a:t>
            </a:r>
            <a:endParaRPr lang="cs-CZ" sz="3600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9614305" y="1133998"/>
            <a:ext cx="2461737" cy="4136110"/>
            <a:chOff x="9536816" y="1114120"/>
            <a:chExt cx="2461737" cy="4136110"/>
          </a:xfrm>
        </p:grpSpPr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36816" y="1114120"/>
              <a:ext cx="2461737" cy="3151023"/>
            </a:xfrm>
            <a:prstGeom prst="rect">
              <a:avLst/>
            </a:prstGeom>
          </p:spPr>
        </p:pic>
        <p:sp>
          <p:nvSpPr>
            <p:cNvPr id="15" name="TextovéPole 14"/>
            <p:cNvSpPr txBox="1"/>
            <p:nvPr/>
          </p:nvSpPr>
          <p:spPr>
            <a:xfrm>
              <a:off x="9785132" y="4326900"/>
              <a:ext cx="22134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Jakub </a:t>
              </a:r>
              <a:r>
                <a:rPr lang="en-US" dirty="0" err="1"/>
                <a:t>Ka</a:t>
              </a:r>
              <a:r>
                <a:rPr lang="cs-CZ" dirty="0" err="1"/>
                <a:t>šný</a:t>
              </a:r>
              <a:r>
                <a:rPr lang="cs-CZ" dirty="0"/>
                <a:t>, FSI VUT</a:t>
              </a:r>
            </a:p>
            <a:p>
              <a:r>
                <a:rPr lang="cs-CZ" dirty="0"/>
                <a:t>BP 2022, </a:t>
              </a:r>
            </a:p>
            <a:p>
              <a:r>
                <a:rPr lang="cs-CZ" dirty="0"/>
                <a:t>to </a:t>
              </a:r>
              <a:r>
                <a:rPr lang="cs-CZ" dirty="0" err="1"/>
                <a:t>be</a:t>
              </a:r>
              <a:r>
                <a:rPr lang="cs-CZ" dirty="0"/>
                <a:t> </a:t>
              </a:r>
              <a:r>
                <a:rPr lang="cs-CZ" dirty="0" err="1"/>
                <a:t>submitted</a:t>
              </a:r>
              <a:endParaRPr lang="cs-CZ" dirty="0"/>
            </a:p>
          </p:txBody>
        </p:sp>
      </p:grpSp>
      <p:pic>
        <p:nvPicPr>
          <p:cNvPr id="19" name="Obráze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44" y="1282909"/>
            <a:ext cx="6963723" cy="5492387"/>
          </a:xfrm>
          <a:prstGeom prst="rect">
            <a:avLst/>
          </a:prstGeom>
        </p:spPr>
      </p:pic>
      <p:grpSp>
        <p:nvGrpSpPr>
          <p:cNvPr id="20" name="Skupina 19"/>
          <p:cNvGrpSpPr/>
          <p:nvPr/>
        </p:nvGrpSpPr>
        <p:grpSpPr>
          <a:xfrm>
            <a:off x="5795939" y="1282909"/>
            <a:ext cx="3750572" cy="5110576"/>
            <a:chOff x="5863733" y="1350823"/>
            <a:chExt cx="3750572" cy="5110576"/>
          </a:xfrm>
        </p:grpSpPr>
        <p:pic>
          <p:nvPicPr>
            <p:cNvPr id="21" name="Obrázek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3733" y="1350823"/>
              <a:ext cx="3750572" cy="5110576"/>
            </a:xfrm>
            <a:prstGeom prst="rect">
              <a:avLst/>
            </a:prstGeom>
          </p:spPr>
        </p:pic>
        <p:pic>
          <p:nvPicPr>
            <p:cNvPr id="25" name="Obrázek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47253" y="1350823"/>
              <a:ext cx="2115168" cy="583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0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>
                <a:lumMod val="95000"/>
                <a:lumOff val="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8" name="Nadpis 1"/>
          <p:cNvSpPr txBox="1">
            <a:spLocks/>
          </p:cNvSpPr>
          <p:nvPr/>
        </p:nvSpPr>
        <p:spPr>
          <a:xfrm>
            <a:off x="78103" y="148911"/>
            <a:ext cx="11845848" cy="9850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Outlook 1: </a:t>
            </a:r>
          </a:p>
          <a:p>
            <a:r>
              <a:rPr lang="en-US" sz="3600" dirty="0"/>
              <a:t>Attractors in RBC and Data-based Mathematical models </a:t>
            </a:r>
            <a:endParaRPr lang="cs-CZ" sz="36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4" y="1113046"/>
            <a:ext cx="9800937" cy="5735046"/>
          </a:xfrm>
          <a:prstGeom prst="rect">
            <a:avLst/>
          </a:prstGeom>
        </p:spPr>
      </p:pic>
      <p:grpSp>
        <p:nvGrpSpPr>
          <p:cNvPr id="13" name="Skupina 12"/>
          <p:cNvGrpSpPr/>
          <p:nvPr/>
        </p:nvGrpSpPr>
        <p:grpSpPr>
          <a:xfrm>
            <a:off x="9614305" y="1133998"/>
            <a:ext cx="2461737" cy="4136110"/>
            <a:chOff x="9536816" y="1114120"/>
            <a:chExt cx="2461737" cy="4136110"/>
          </a:xfrm>
        </p:grpSpPr>
        <p:pic>
          <p:nvPicPr>
            <p:cNvPr id="14" name="Obrázek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36816" y="1114120"/>
              <a:ext cx="2461737" cy="3151023"/>
            </a:xfrm>
            <a:prstGeom prst="rect">
              <a:avLst/>
            </a:prstGeom>
          </p:spPr>
        </p:pic>
        <p:sp>
          <p:nvSpPr>
            <p:cNvPr id="15" name="TextovéPole 14"/>
            <p:cNvSpPr txBox="1"/>
            <p:nvPr/>
          </p:nvSpPr>
          <p:spPr>
            <a:xfrm>
              <a:off x="9785132" y="4326900"/>
              <a:ext cx="22134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Jakub </a:t>
              </a:r>
              <a:r>
                <a:rPr lang="en-US" dirty="0" err="1"/>
                <a:t>Ka</a:t>
              </a:r>
              <a:r>
                <a:rPr lang="cs-CZ" dirty="0" err="1"/>
                <a:t>šný</a:t>
              </a:r>
              <a:r>
                <a:rPr lang="cs-CZ" dirty="0"/>
                <a:t>, FSI VUT</a:t>
              </a:r>
            </a:p>
            <a:p>
              <a:r>
                <a:rPr lang="cs-CZ" dirty="0"/>
                <a:t>BP 2022, </a:t>
              </a:r>
            </a:p>
            <a:p>
              <a:r>
                <a:rPr lang="cs-CZ" dirty="0"/>
                <a:t>to </a:t>
              </a:r>
              <a:r>
                <a:rPr lang="cs-CZ" dirty="0" err="1"/>
                <a:t>be</a:t>
              </a:r>
              <a:r>
                <a:rPr lang="cs-CZ" dirty="0"/>
                <a:t> </a:t>
              </a:r>
              <a:r>
                <a:rPr lang="cs-CZ" dirty="0" err="1"/>
                <a:t>submitted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4282405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 txBox="1">
            <a:spLocks/>
          </p:cNvSpPr>
          <p:nvPr/>
        </p:nvSpPr>
        <p:spPr>
          <a:xfrm>
            <a:off x="2499608" y="-284741"/>
            <a:ext cx="630373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Outline of Lecture #1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86118" y="690804"/>
            <a:ext cx="110498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dirty="0">
                <a:solidFill>
                  <a:srgbClr val="C00000"/>
                </a:solidFill>
              </a:rPr>
              <a:t>Basic aspects</a:t>
            </a:r>
          </a:p>
          <a:p>
            <a:pPr marL="514350" indent="-514350">
              <a:buAutoNum type="arabicPeriod"/>
            </a:pPr>
            <a:endParaRPr lang="en-US" sz="2800" b="1" dirty="0">
              <a:solidFill>
                <a:srgbClr val="C00000"/>
              </a:solidFill>
            </a:endParaRPr>
          </a:p>
          <a:p>
            <a:pPr marL="400050" indent="-400050">
              <a:buAutoNum type="romanUcPeriod"/>
            </a:pPr>
            <a:endParaRPr lang="en-US" sz="2800" b="1" dirty="0">
              <a:solidFill>
                <a:srgbClr val="C00000"/>
              </a:solidFill>
            </a:endParaRPr>
          </a:p>
          <a:p>
            <a:pPr marL="400050" indent="-400050">
              <a:buAutoNum type="romanUcPeriod"/>
            </a:pPr>
            <a:endParaRPr lang="en-US" sz="2800" b="1" dirty="0">
              <a:solidFill>
                <a:srgbClr val="C00000"/>
              </a:solidFill>
            </a:endParaRPr>
          </a:p>
          <a:p>
            <a:pPr marL="400050" indent="-400050">
              <a:buAutoNum type="romanUcPeriod"/>
            </a:pPr>
            <a:endParaRPr lang="cs-CZ" sz="2800" b="1" dirty="0">
              <a:solidFill>
                <a:srgbClr val="C00000"/>
              </a:solidFill>
            </a:endParaRPr>
          </a:p>
          <a:p>
            <a:r>
              <a:rPr lang="en-US" sz="2600" b="1" dirty="0">
                <a:solidFill>
                  <a:schemeClr val="accent6"/>
                </a:solidFill>
              </a:rPr>
              <a:t>2.   </a:t>
            </a:r>
            <a:r>
              <a:rPr lang="cs-CZ" sz="2800" b="1" dirty="0" err="1">
                <a:solidFill>
                  <a:schemeClr val="accent6"/>
                </a:solidFill>
              </a:rPr>
              <a:t>Experiments</a:t>
            </a:r>
            <a:r>
              <a:rPr lang="cs-CZ" sz="2800" b="1" dirty="0">
                <a:solidFill>
                  <a:schemeClr val="accent6"/>
                </a:solidFill>
              </a:rPr>
              <a:t> in </a:t>
            </a:r>
            <a:r>
              <a:rPr lang="en-US" sz="2800" b="1" dirty="0">
                <a:solidFill>
                  <a:schemeClr val="accent6"/>
                </a:solidFill>
              </a:rPr>
              <a:t>Brno: Classical turbulent </a:t>
            </a:r>
            <a:r>
              <a:rPr lang="cs-CZ" sz="2800" b="1" dirty="0" err="1">
                <a:solidFill>
                  <a:schemeClr val="accent6"/>
                </a:solidFill>
              </a:rPr>
              <a:t>Rayleigh-Benard</a:t>
            </a:r>
            <a:r>
              <a:rPr lang="cs-CZ" sz="2800" b="1" dirty="0">
                <a:solidFill>
                  <a:schemeClr val="accent6"/>
                </a:solidFill>
              </a:rPr>
              <a:t> </a:t>
            </a:r>
            <a:r>
              <a:rPr lang="en-US" sz="2800" b="1" dirty="0">
                <a:solidFill>
                  <a:schemeClr val="accent6"/>
                </a:solidFill>
              </a:rPr>
              <a:t>convection</a:t>
            </a:r>
          </a:p>
          <a:p>
            <a:pPr marL="400050" indent="-400050">
              <a:buAutoNum type="romanUcPeriod"/>
            </a:pPr>
            <a:endParaRPr lang="en-US" sz="2800" b="1" dirty="0">
              <a:solidFill>
                <a:schemeClr val="accent6"/>
              </a:solidFill>
            </a:endParaRPr>
          </a:p>
          <a:p>
            <a:pPr marL="400050" indent="-400050">
              <a:buAutoNum type="romanUcPeriod"/>
            </a:pPr>
            <a:endParaRPr lang="en-US" sz="2800" b="1" dirty="0">
              <a:solidFill>
                <a:schemeClr val="accent6"/>
              </a:solidFill>
            </a:endParaRPr>
          </a:p>
          <a:p>
            <a:pPr marL="400050" indent="-400050">
              <a:buAutoNum type="romanUcPeriod"/>
            </a:pPr>
            <a:endParaRPr lang="en-US" sz="1000" b="1" dirty="0"/>
          </a:p>
          <a:p>
            <a:pPr marL="400050" indent="-400050">
              <a:buAutoNum type="romanUcPeriod"/>
            </a:pPr>
            <a:endParaRPr lang="en-US" sz="800" b="1" dirty="0"/>
          </a:p>
          <a:p>
            <a:r>
              <a:rPr lang="en-US" sz="2800" b="1" dirty="0">
                <a:solidFill>
                  <a:schemeClr val="accent1"/>
                </a:solidFill>
              </a:rPr>
              <a:t>3. </a:t>
            </a:r>
            <a:r>
              <a:rPr lang="cs-CZ" sz="2800" b="1" dirty="0">
                <a:solidFill>
                  <a:schemeClr val="accent1"/>
                </a:solidFill>
              </a:rPr>
              <a:t> New </a:t>
            </a:r>
            <a:r>
              <a:rPr lang="cs-CZ" sz="2800" b="1" dirty="0" err="1">
                <a:solidFill>
                  <a:schemeClr val="accent1"/>
                </a:solidFill>
              </a:rPr>
              <a:t>research</a:t>
            </a:r>
            <a:r>
              <a:rPr lang="cs-CZ" sz="2800" b="1" dirty="0">
                <a:solidFill>
                  <a:schemeClr val="accent1"/>
                </a:solidFill>
              </a:rPr>
              <a:t> </a:t>
            </a:r>
            <a:r>
              <a:rPr lang="cs-CZ" sz="2800" b="1" dirty="0" err="1">
                <a:solidFill>
                  <a:schemeClr val="accent1"/>
                </a:solidFill>
              </a:rPr>
              <a:t>directions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382766" y="1192982"/>
            <a:ext cx="35727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[1 a]	</a:t>
            </a:r>
            <a:r>
              <a:rPr lang="cs-CZ" sz="2800" b="1" dirty="0"/>
              <a:t>Heat Transport </a:t>
            </a:r>
          </a:p>
          <a:p>
            <a:r>
              <a:rPr lang="en-US" sz="2800" b="1" dirty="0"/>
              <a:t>[1 </a:t>
            </a:r>
            <a:r>
              <a:rPr lang="cs-CZ" sz="2800" b="1" dirty="0"/>
              <a:t>b</a:t>
            </a:r>
            <a:r>
              <a:rPr lang="en-US" sz="2800" b="1" dirty="0"/>
              <a:t>]	Turbulent Flow</a:t>
            </a:r>
            <a:r>
              <a:rPr lang="cs-CZ" sz="2800" b="1" dirty="0"/>
              <a:t>s</a:t>
            </a:r>
            <a:r>
              <a:rPr lang="en-US" sz="2800" b="1" dirty="0"/>
              <a:t> </a:t>
            </a:r>
          </a:p>
          <a:p>
            <a:r>
              <a:rPr lang="en-US" sz="2800" b="1" dirty="0"/>
              <a:t>[1 c]   Helium </a:t>
            </a:r>
            <a:r>
              <a:rPr lang="en-US" sz="2800" b="1" baseline="30000" dirty="0"/>
              <a:t>4</a:t>
            </a:r>
            <a:r>
              <a:rPr lang="en-US" sz="2800" b="1" dirty="0"/>
              <a:t>He</a:t>
            </a:r>
            <a:endParaRPr lang="cs-CZ" sz="28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96781" y="3399015"/>
            <a:ext cx="8663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 [2 a] 	Nu(Ra) - Heat trans</a:t>
            </a:r>
            <a:r>
              <a:rPr lang="cs-CZ" sz="2800" b="1" dirty="0"/>
              <a:t>port</a:t>
            </a:r>
            <a:r>
              <a:rPr lang="en-US" sz="2800" b="1" dirty="0"/>
              <a:t> efficiency               </a:t>
            </a:r>
          </a:p>
          <a:p>
            <a:r>
              <a:rPr lang="en-US" sz="2800" b="1" dirty="0"/>
              <a:t> [2 b] 	Re(Ra) - Dynamics of coherent structures (wind)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382766" y="4875210"/>
            <a:ext cx="103198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[3 a]   Attractors in RBC </a:t>
            </a:r>
            <a:endParaRPr lang="cs-CZ" sz="2800" b="1" dirty="0"/>
          </a:p>
          <a:p>
            <a:r>
              <a:rPr lang="en-US" sz="2800" b="1" dirty="0"/>
              <a:t>[3 b] </a:t>
            </a:r>
            <a:r>
              <a:rPr lang="cs-CZ" sz="2800" b="1" dirty="0"/>
              <a:t>  </a:t>
            </a:r>
            <a:r>
              <a:rPr lang="cs-CZ" sz="2800" b="1" dirty="0" err="1"/>
              <a:t>Modulated</a:t>
            </a:r>
            <a:r>
              <a:rPr lang="cs-CZ" sz="2800" b="1" dirty="0"/>
              <a:t> </a:t>
            </a:r>
            <a:r>
              <a:rPr lang="en-US" sz="2800" b="1" dirty="0"/>
              <a:t>Convection and Rotation</a:t>
            </a:r>
          </a:p>
          <a:p>
            <a:r>
              <a:rPr lang="en-US" sz="2800" b="1" dirty="0"/>
              <a:t>[3 </a:t>
            </a:r>
            <a:r>
              <a:rPr lang="cs-CZ" sz="2800" b="1" dirty="0"/>
              <a:t>c</a:t>
            </a:r>
            <a:r>
              <a:rPr lang="en-US" sz="2800" b="1" dirty="0"/>
              <a:t>]	Visualization of </a:t>
            </a:r>
            <a:r>
              <a:rPr lang="en-US" sz="2800" b="1" baseline="30000" dirty="0"/>
              <a:t>4</a:t>
            </a:r>
            <a:r>
              <a:rPr lang="en-US" sz="2800" b="1" dirty="0"/>
              <a:t>He flows</a:t>
            </a:r>
            <a:r>
              <a:rPr lang="cs-CZ" sz="2800" b="1" dirty="0"/>
              <a:t> – </a:t>
            </a:r>
            <a:r>
              <a:rPr lang="cs-CZ" sz="2800" b="1" dirty="0" err="1"/>
              <a:t>metastable</a:t>
            </a:r>
            <a:r>
              <a:rPr lang="cs-CZ" sz="2800" b="1" dirty="0"/>
              <a:t> </a:t>
            </a:r>
            <a:r>
              <a:rPr lang="cs-CZ" sz="2800" b="1" dirty="0" err="1"/>
              <a:t>molecular</a:t>
            </a:r>
            <a:r>
              <a:rPr lang="cs-CZ" sz="2800" b="1" dirty="0"/>
              <a:t> </a:t>
            </a:r>
            <a:r>
              <a:rPr lang="cs-CZ" sz="2800" b="1" dirty="0" err="1"/>
              <a:t>excimers</a:t>
            </a:r>
            <a:endParaRPr lang="en-US" sz="2800" b="1" dirty="0"/>
          </a:p>
          <a:p>
            <a:r>
              <a:rPr lang="en-US" sz="2800" b="1" dirty="0"/>
              <a:t>[3 </a:t>
            </a:r>
            <a:r>
              <a:rPr lang="cs-CZ" sz="2800" b="1" dirty="0"/>
              <a:t>d</a:t>
            </a:r>
            <a:r>
              <a:rPr lang="en-US" sz="2800" b="1" dirty="0"/>
              <a:t>]	Classical and Quantum heat transfers</a:t>
            </a:r>
            <a:r>
              <a:rPr lang="cs-CZ" sz="2800" b="1" dirty="0"/>
              <a:t> - </a:t>
            </a:r>
            <a:r>
              <a:rPr lang="cs-CZ" sz="2800" b="1" dirty="0" err="1"/>
              <a:t>analogies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1447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13" y="979138"/>
            <a:ext cx="9460712" cy="2885726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75540" y="87951"/>
            <a:ext cx="10705546" cy="9850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Outlook 2: </a:t>
            </a:r>
            <a:r>
              <a:rPr lang="cs-CZ" sz="3600" dirty="0" err="1"/>
              <a:t>Temperature</a:t>
            </a:r>
            <a:r>
              <a:rPr lang="cs-CZ" sz="3600" dirty="0"/>
              <a:t> </a:t>
            </a:r>
            <a:r>
              <a:rPr lang="cs-CZ" sz="3600" dirty="0" err="1"/>
              <a:t>modulation</a:t>
            </a:r>
            <a:r>
              <a:rPr lang="cs-CZ" sz="3600" dirty="0"/>
              <a:t> and </a:t>
            </a:r>
            <a:r>
              <a:rPr lang="cs-CZ" sz="3600" dirty="0" err="1"/>
              <a:t>rotation</a:t>
            </a:r>
            <a:r>
              <a:rPr lang="cs-CZ" sz="3600" dirty="0"/>
              <a:t> </a:t>
            </a:r>
          </a:p>
          <a:p>
            <a:pPr algn="r"/>
            <a:r>
              <a:rPr lang="cs-CZ" sz="3600" dirty="0"/>
              <a:t>in </a:t>
            </a:r>
            <a:r>
              <a:rPr lang="en-US" sz="3600" dirty="0"/>
              <a:t>Classical RBC and Quantum </a:t>
            </a:r>
            <a:r>
              <a:rPr lang="en-US" sz="3600" dirty="0" err="1"/>
              <a:t>Counterflow</a:t>
            </a:r>
            <a:endParaRPr lang="cs-CZ" sz="36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07" y="3493872"/>
            <a:ext cx="4425758" cy="33641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784" y="2887358"/>
            <a:ext cx="4373910" cy="39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31" y="465451"/>
            <a:ext cx="8775342" cy="6256083"/>
          </a:xfrm>
          <a:prstGeom prst="rect">
            <a:avLst/>
          </a:prstGeom>
        </p:spPr>
      </p:pic>
      <p:grpSp>
        <p:nvGrpSpPr>
          <p:cNvPr id="32" name="Skupina 31"/>
          <p:cNvGrpSpPr/>
          <p:nvPr/>
        </p:nvGrpSpPr>
        <p:grpSpPr>
          <a:xfrm>
            <a:off x="106687" y="1133998"/>
            <a:ext cx="2309446" cy="897715"/>
            <a:chOff x="892515" y="-751038"/>
            <a:chExt cx="2309446" cy="897715"/>
          </a:xfrm>
        </p:grpSpPr>
        <p:cxnSp>
          <p:nvCxnSpPr>
            <p:cNvPr id="34" name="Přímá spojnice se šipkou 33"/>
            <p:cNvCxnSpPr/>
            <p:nvPr/>
          </p:nvCxnSpPr>
          <p:spPr>
            <a:xfrm>
              <a:off x="2084987" y="-407768"/>
              <a:ext cx="0" cy="55444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ovéPole 34"/>
            <p:cNvSpPr txBox="1"/>
            <p:nvPr/>
          </p:nvSpPr>
          <p:spPr>
            <a:xfrm>
              <a:off x="892515" y="-751038"/>
              <a:ext cx="2309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Prof. </a:t>
              </a:r>
              <a:r>
                <a:rPr lang="en-US" sz="1600" dirty="0" err="1">
                  <a:solidFill>
                    <a:srgbClr val="FF0000"/>
                  </a:solidFill>
                </a:rPr>
                <a:t>Ladislav</a:t>
              </a:r>
              <a:r>
                <a:rPr lang="en-US" sz="1600" dirty="0">
                  <a:solidFill>
                    <a:srgbClr val="FF0000"/>
                  </a:solidFill>
                </a:rPr>
                <a:t> </a:t>
              </a:r>
              <a:r>
                <a:rPr lang="en-US" sz="1600" dirty="0" err="1">
                  <a:solidFill>
                    <a:srgbClr val="FF0000"/>
                  </a:solidFill>
                </a:rPr>
                <a:t>Skrbek</a:t>
              </a:r>
              <a:r>
                <a:rPr lang="en-US" sz="1600" dirty="0">
                  <a:solidFill>
                    <a:srgbClr val="FF0000"/>
                  </a:solidFill>
                </a:rPr>
                <a:t> (Prague)</a:t>
              </a:r>
            </a:p>
          </p:txBody>
        </p:sp>
      </p:grpSp>
      <p:sp>
        <p:nvSpPr>
          <p:cNvPr id="16" name="Nadpis 1"/>
          <p:cNvSpPr txBox="1">
            <a:spLocks/>
          </p:cNvSpPr>
          <p:nvPr/>
        </p:nvSpPr>
        <p:spPr>
          <a:xfrm>
            <a:off x="78103" y="148911"/>
            <a:ext cx="11845848" cy="9850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Outlook 2: </a:t>
            </a:r>
          </a:p>
          <a:p>
            <a:r>
              <a:rPr lang="en-US" sz="3600" dirty="0"/>
              <a:t>Rotating platforms for Classical RBC and Quantum </a:t>
            </a:r>
            <a:r>
              <a:rPr lang="en-US" sz="3600" dirty="0" err="1"/>
              <a:t>Counterflow</a:t>
            </a:r>
            <a:endParaRPr lang="cs-CZ" sz="3600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11588108" y="6541"/>
            <a:ext cx="671686" cy="669414"/>
            <a:chOff x="11383106" y="44614"/>
            <a:chExt cx="895580" cy="892551"/>
          </a:xfrm>
        </p:grpSpPr>
        <p:sp>
          <p:nvSpPr>
            <p:cNvPr id="22" name="TextovéPole 21"/>
            <p:cNvSpPr txBox="1"/>
            <p:nvPr/>
          </p:nvSpPr>
          <p:spPr>
            <a:xfrm>
              <a:off x="11383106" y="44614"/>
              <a:ext cx="895580" cy="892551"/>
            </a:xfrm>
            <a:prstGeom prst="rect">
              <a:avLst/>
            </a:prstGeom>
            <a:noFill/>
            <a:ln>
              <a:solidFill>
                <a:schemeClr val="tx1">
                  <a:alpha val="46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3.2</a:t>
              </a:r>
            </a:p>
            <a:p>
              <a:pPr algn="ctr"/>
              <a:r>
                <a:rPr lang="en-US" sz="1200" dirty="0"/>
                <a:t>38/40</a:t>
              </a:r>
            </a:p>
            <a:p>
              <a:endParaRPr lang="en-US" sz="1350" dirty="0"/>
            </a:p>
          </p:txBody>
        </p:sp>
        <p:cxnSp>
          <p:nvCxnSpPr>
            <p:cNvPr id="23" name="Přímá spojnice 22"/>
            <p:cNvCxnSpPr/>
            <p:nvPr/>
          </p:nvCxnSpPr>
          <p:spPr>
            <a:xfrm flipH="1">
              <a:off x="11471924" y="44614"/>
              <a:ext cx="4968" cy="656647"/>
            </a:xfrm>
            <a:prstGeom prst="line">
              <a:avLst/>
            </a:prstGeom>
            <a:ln w="76200">
              <a:solidFill>
                <a:schemeClr val="tx1"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>
              <a:off x="11512061" y="656493"/>
              <a:ext cx="609599" cy="0"/>
            </a:xfrm>
            <a:prstGeom prst="line">
              <a:avLst/>
            </a:prstGeom>
            <a:ln w="76200">
              <a:solidFill>
                <a:schemeClr val="tx1">
                  <a:alpha val="4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986" y="1509295"/>
            <a:ext cx="7123014" cy="5393658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3392920" y="1127372"/>
            <a:ext cx="564665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Rotating RBC experiment under preparation at ISI Brno and Charles University Prague </a:t>
            </a: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418" y="20872"/>
            <a:ext cx="2808606" cy="3746105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sp>
        <p:nvSpPr>
          <p:cNvPr id="21" name="Obdélník 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>
                <a:lumMod val="95000"/>
                <a:lumOff val="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342997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>
                <a:lumMod val="95000"/>
                <a:lumOff val="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31" name="Nadpis 1"/>
          <p:cNvSpPr txBox="1">
            <a:spLocks/>
          </p:cNvSpPr>
          <p:nvPr/>
        </p:nvSpPr>
        <p:spPr>
          <a:xfrm>
            <a:off x="78103" y="148911"/>
            <a:ext cx="11845848" cy="9850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Outlook 2: </a:t>
            </a:r>
          </a:p>
          <a:p>
            <a:r>
              <a:rPr lang="en-US" sz="3600" dirty="0"/>
              <a:t>Rotating platforms for Classical RBC and Quantum </a:t>
            </a:r>
            <a:r>
              <a:rPr lang="en-US" sz="3600" dirty="0" err="1"/>
              <a:t>Counterflow</a:t>
            </a:r>
            <a:endParaRPr lang="cs-CZ" sz="3600" dirty="0"/>
          </a:p>
        </p:txBody>
      </p:sp>
      <p:pic>
        <p:nvPicPr>
          <p:cNvPr id="36" name="Obrázek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2661" y="1780329"/>
            <a:ext cx="7748231" cy="5033281"/>
          </a:xfrm>
          <a:prstGeom prst="rect">
            <a:avLst/>
          </a:prstGeom>
        </p:spPr>
      </p:pic>
      <p:pic>
        <p:nvPicPr>
          <p:cNvPr id="17" name="JAMStevens_Ra4_5e9_Pr4_38_Ro0_30_color2_lowresrendering_we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126" y="1829341"/>
            <a:ext cx="2563591" cy="4935256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426994" y="-914276"/>
            <a:ext cx="3805623" cy="937622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83164" y="1133998"/>
            <a:ext cx="564665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Rotating RBC simulation from Richard Stevens</a:t>
            </a:r>
          </a:p>
          <a:p>
            <a:r>
              <a:rPr lang="en-US" dirty="0">
                <a:solidFill>
                  <a:schemeClr val="bg1"/>
                </a:solidFill>
              </a:rPr>
              <a:t>https://stevensrjam.github.io/Website/research_rrb.html]</a:t>
            </a:r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3304032" y="2119085"/>
            <a:ext cx="8071104" cy="523220"/>
            <a:chOff x="3304032" y="2119085"/>
            <a:chExt cx="8071104" cy="523220"/>
          </a:xfrm>
        </p:grpSpPr>
        <p:cxnSp>
          <p:nvCxnSpPr>
            <p:cNvPr id="3" name="Přímá spojnice se šipkou 2"/>
            <p:cNvCxnSpPr/>
            <p:nvPr/>
          </p:nvCxnSpPr>
          <p:spPr>
            <a:xfrm flipH="1">
              <a:off x="3304032" y="2119085"/>
              <a:ext cx="7888224" cy="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ovéPole 3"/>
            <p:cNvSpPr txBox="1"/>
            <p:nvPr/>
          </p:nvSpPr>
          <p:spPr>
            <a:xfrm>
              <a:off x="7705519" y="2119085"/>
              <a:ext cx="36696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800" dirty="0" err="1">
                  <a:solidFill>
                    <a:srgbClr val="FF0000"/>
                  </a:solidFill>
                </a:rPr>
                <a:t>Increasing</a:t>
              </a:r>
              <a:r>
                <a:rPr lang="cs-CZ" sz="2800" dirty="0">
                  <a:solidFill>
                    <a:srgbClr val="FF0000"/>
                  </a:solidFill>
                </a:rPr>
                <a:t> </a:t>
              </a:r>
              <a:r>
                <a:rPr lang="cs-CZ" sz="2800" dirty="0" err="1">
                  <a:solidFill>
                    <a:srgbClr val="FF0000"/>
                  </a:solidFill>
                </a:rPr>
                <a:t>rotation</a:t>
              </a:r>
              <a:r>
                <a:rPr lang="cs-CZ" sz="2800" dirty="0">
                  <a:solidFill>
                    <a:srgbClr val="FF0000"/>
                  </a:solidFill>
                </a:rPr>
                <a:t> </a:t>
              </a:r>
              <a:r>
                <a:rPr lang="cs-CZ" sz="2800" dirty="0" err="1">
                  <a:solidFill>
                    <a:srgbClr val="FF0000"/>
                  </a:solidFill>
                </a:rPr>
                <a:t>rate</a:t>
              </a:r>
              <a:endParaRPr lang="cs-CZ" sz="28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2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510120" y="862519"/>
            <a:ext cx="50762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Many visualization methods exist: </a:t>
            </a:r>
          </a:p>
          <a:p>
            <a:r>
              <a:rPr lang="en-US" dirty="0"/>
              <a:t>Smoke, Ink or Dye…</a:t>
            </a:r>
          </a:p>
          <a:p>
            <a:r>
              <a:rPr lang="en-US" dirty="0"/>
              <a:t>Particle Tracking Velocimetry, </a:t>
            </a:r>
          </a:p>
          <a:p>
            <a:r>
              <a:rPr lang="en-US" dirty="0"/>
              <a:t>Particle Image Velocimetry, </a:t>
            </a:r>
          </a:p>
          <a:p>
            <a:r>
              <a:rPr lang="en-US" dirty="0"/>
              <a:t>Laser Doppler Velocimetry</a:t>
            </a:r>
          </a:p>
          <a:p>
            <a:r>
              <a:rPr lang="en-US" dirty="0" err="1"/>
              <a:t>Shadograph</a:t>
            </a:r>
            <a:r>
              <a:rPr lang="en-US" dirty="0"/>
              <a:t>, </a:t>
            </a:r>
            <a:r>
              <a:rPr lang="en-US" dirty="0" err="1"/>
              <a:t>Schlieren</a:t>
            </a:r>
            <a:r>
              <a:rPr lang="en-US" dirty="0"/>
              <a:t>, etc…</a:t>
            </a:r>
          </a:p>
          <a:p>
            <a:endParaRPr lang="en-US" dirty="0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1565171" y="48377"/>
            <a:ext cx="8834991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Outlook 3: Flow visualization at high Ra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10262649" y="2226511"/>
            <a:ext cx="1838227" cy="364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20" name="Obdélník 19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noFill/>
          <a:ln w="127000">
            <a:solidFill>
              <a:schemeClr val="accent1">
                <a:lumMod val="7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grpSp>
        <p:nvGrpSpPr>
          <p:cNvPr id="25" name="Skupina 24"/>
          <p:cNvGrpSpPr/>
          <p:nvPr/>
        </p:nvGrpSpPr>
        <p:grpSpPr>
          <a:xfrm>
            <a:off x="8780779" y="3447842"/>
            <a:ext cx="2148817" cy="1630387"/>
            <a:chOff x="9675703" y="3454120"/>
            <a:chExt cx="2865089" cy="2173848"/>
          </a:xfrm>
        </p:grpSpPr>
        <p:sp>
          <p:nvSpPr>
            <p:cNvPr id="19" name="TextovéPole 18"/>
            <p:cNvSpPr txBox="1"/>
            <p:nvPr/>
          </p:nvSpPr>
          <p:spPr>
            <a:xfrm>
              <a:off x="9675703" y="3454120"/>
              <a:ext cx="2418605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bg1">
                      <a:lumMod val="85000"/>
                    </a:schemeClr>
                  </a:solidFill>
                </a:rPr>
                <a:t>Tracer “Clouds”</a:t>
              </a:r>
            </a:p>
            <a:p>
              <a:endParaRPr lang="en-US" sz="135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en-US" sz="1350" dirty="0">
                  <a:solidFill>
                    <a:schemeClr val="bg1">
                      <a:lumMod val="85000"/>
                    </a:schemeClr>
                  </a:solidFill>
                </a:rPr>
                <a:t>(may be more </a:t>
              </a:r>
              <a:r>
                <a:rPr lang="en-US" sz="1350" dirty="0" err="1">
                  <a:solidFill>
                    <a:schemeClr val="bg1">
                      <a:lumMod val="85000"/>
                    </a:schemeClr>
                  </a:solidFill>
                </a:rPr>
                <a:t>cvonvenient</a:t>
              </a:r>
              <a:r>
                <a:rPr lang="en-US" sz="1350" dirty="0">
                  <a:solidFill>
                    <a:schemeClr val="bg1">
                      <a:lumMod val="85000"/>
                    </a:schemeClr>
                  </a:solidFill>
                </a:rPr>
                <a:t> for RBC BL)</a:t>
              </a:r>
              <a:endParaRPr lang="cs-CZ" sz="135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10563704" y="5227859"/>
              <a:ext cx="197708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chemeClr val="bg1">
                      <a:lumMod val="85000"/>
                    </a:schemeClr>
                  </a:solidFill>
                </a:rPr>
                <a:t>Tracer Line</a:t>
              </a:r>
              <a:endParaRPr lang="cs-CZ" sz="135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pic>
        <p:nvPicPr>
          <p:cNvPr id="28" name="Obrázek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8562" y="801438"/>
            <a:ext cx="2140215" cy="1335494"/>
          </a:xfrm>
          <a:prstGeom prst="rect">
            <a:avLst/>
          </a:prstGeom>
        </p:spPr>
      </p:pic>
      <p:pic>
        <p:nvPicPr>
          <p:cNvPr id="13313" name="Obrázek 133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60" y="806987"/>
            <a:ext cx="1917688" cy="2130027"/>
          </a:xfrm>
          <a:prstGeom prst="rect">
            <a:avLst/>
          </a:prstGeom>
        </p:spPr>
      </p:pic>
      <p:pic>
        <p:nvPicPr>
          <p:cNvPr id="13315" name="Obrázek 133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130" y="3464293"/>
            <a:ext cx="5822243" cy="3275011"/>
          </a:xfrm>
          <a:prstGeom prst="rect">
            <a:avLst/>
          </a:prstGeo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024" y="2262063"/>
            <a:ext cx="2443325" cy="2480533"/>
          </a:xfrm>
          <a:prstGeom prst="rect">
            <a:avLst/>
          </a:prstGeom>
        </p:spPr>
      </p:pic>
      <p:sp>
        <p:nvSpPr>
          <p:cNvPr id="13316" name="TextovéPole 13315"/>
          <p:cNvSpPr txBox="1"/>
          <p:nvPr/>
        </p:nvSpPr>
        <p:spPr>
          <a:xfrm>
            <a:off x="562260" y="2937015"/>
            <a:ext cx="24756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Ernst Mach &amp;Peter </a:t>
            </a:r>
            <a:r>
              <a:rPr lang="en-US" sz="1050" dirty="0" err="1"/>
              <a:t>Salcher</a:t>
            </a:r>
            <a:r>
              <a:rPr lang="en-US" sz="1050" dirty="0"/>
              <a:t>, </a:t>
            </a:r>
            <a:r>
              <a:rPr lang="en-US" sz="1050" dirty="0" err="1"/>
              <a:t>cca</a:t>
            </a:r>
            <a:r>
              <a:rPr lang="en-US" sz="1050" dirty="0"/>
              <a:t>. 1890</a:t>
            </a:r>
            <a:endParaRPr lang="cs-CZ" sz="1050" dirty="0"/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924" y="3447842"/>
            <a:ext cx="4173383" cy="329146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4832056" y="2602308"/>
            <a:ext cx="43180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u="sng" dirty="0">
                <a:solidFill>
                  <a:srgbClr val="FF0000"/>
                </a:solidFill>
              </a:rPr>
              <a:t>None allow to reach “ultimate” </a:t>
            </a:r>
            <a:r>
              <a:rPr lang="en-US" i="1" u="sng" dirty="0">
                <a:solidFill>
                  <a:srgbClr val="FF0000"/>
                </a:solidFill>
              </a:rPr>
              <a:t>Ra</a:t>
            </a:r>
            <a:r>
              <a:rPr lang="en-US" u="sng" dirty="0">
                <a:solidFill>
                  <a:srgbClr val="FF0000"/>
                </a:solidFill>
              </a:rPr>
              <a:t>!</a:t>
            </a:r>
          </a:p>
          <a:p>
            <a:pPr algn="r"/>
            <a:r>
              <a:rPr lang="en-US" dirty="0"/>
              <a:t>(enabling direct velocity information in RBC)</a:t>
            </a:r>
            <a:endParaRPr lang="en-US" u="sng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628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3230" y="1011966"/>
            <a:ext cx="49675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</a:t>
            </a:r>
            <a:r>
              <a:rPr lang="en-US" dirty="0" err="1">
                <a:solidFill>
                  <a:srgbClr val="FF0000"/>
                </a:solidFill>
              </a:rPr>
              <a:t>promissing</a:t>
            </a:r>
            <a:r>
              <a:rPr lang="en-US" dirty="0">
                <a:solidFill>
                  <a:srgbClr val="FF0000"/>
                </a:solidFill>
              </a:rPr>
              <a:t> visualization method was developed </a:t>
            </a:r>
            <a:r>
              <a:rPr lang="en-US" dirty="0"/>
              <a:t> </a:t>
            </a:r>
            <a:r>
              <a:rPr lang="en-US" i="1" dirty="0"/>
              <a:t>McKinsey et al. Phys. Rev. Lett. </a:t>
            </a:r>
            <a:r>
              <a:rPr lang="en-US" b="1" i="1" dirty="0"/>
              <a:t>95</a:t>
            </a:r>
            <a:r>
              <a:rPr lang="en-US" i="1" dirty="0"/>
              <a:t>, 111101 (2005) </a:t>
            </a:r>
          </a:p>
          <a:p>
            <a:r>
              <a:rPr lang="en-US" i="1" dirty="0"/>
              <a:t>W. </a:t>
            </a:r>
            <a:r>
              <a:rPr lang="en-US" i="1" dirty="0" err="1"/>
              <a:t>Guo</a:t>
            </a:r>
            <a:r>
              <a:rPr lang="en-US" i="1" dirty="0"/>
              <a:t> et al. Phys. Rev. Lett., 105, 045301 (2010)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1651530" y="1825680"/>
            <a:ext cx="2450969" cy="485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6" name="Skupina 15"/>
          <p:cNvGrpSpPr/>
          <p:nvPr/>
        </p:nvGrpSpPr>
        <p:grpSpPr>
          <a:xfrm>
            <a:off x="5036367" y="1030393"/>
            <a:ext cx="4112335" cy="4842387"/>
            <a:chOff x="4610103" y="1746869"/>
            <a:chExt cx="4112335" cy="4842387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10103" y="1746869"/>
              <a:ext cx="4112335" cy="4842387"/>
            </a:xfrm>
            <a:prstGeom prst="rect">
              <a:avLst/>
            </a:prstGeom>
          </p:spPr>
        </p:pic>
        <p:sp>
          <p:nvSpPr>
            <p:cNvPr id="15" name="Obdélník 14"/>
            <p:cNvSpPr/>
            <p:nvPr/>
          </p:nvSpPr>
          <p:spPr>
            <a:xfrm>
              <a:off x="7098384" y="1753584"/>
              <a:ext cx="1621410" cy="4835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6" name="Skupina 5"/>
          <p:cNvGrpSpPr/>
          <p:nvPr/>
        </p:nvGrpSpPr>
        <p:grpSpPr>
          <a:xfrm>
            <a:off x="7698154" y="3816330"/>
            <a:ext cx="4212491" cy="2877272"/>
            <a:chOff x="7384461" y="3158943"/>
            <a:chExt cx="5066512" cy="3461597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5019" y="3158943"/>
              <a:ext cx="3927940" cy="2839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7384461" y="6213231"/>
              <a:ext cx="5066512" cy="407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/>
                <a:t>J. Gao et al. Rev. Sci. </a:t>
              </a:r>
              <a:r>
                <a:rPr lang="en-US" sz="1600" i="1" dirty="0" err="1"/>
                <a:t>Instrum</a:t>
              </a:r>
              <a:r>
                <a:rPr lang="en-US" sz="1600" i="1" dirty="0"/>
                <a:t>. 86, 093904 (2015)</a:t>
              </a: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133457" y="2115306"/>
            <a:ext cx="4936934" cy="2312980"/>
            <a:chOff x="7196900" y="1007310"/>
            <a:chExt cx="4936934" cy="2312980"/>
          </a:xfrm>
        </p:grpSpPr>
        <p:sp>
          <p:nvSpPr>
            <p:cNvPr id="21" name="TextovéPole 20"/>
            <p:cNvSpPr txBox="1"/>
            <p:nvPr/>
          </p:nvSpPr>
          <p:spPr>
            <a:xfrm>
              <a:off x="7196900" y="1007310"/>
              <a:ext cx="493693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Long-living (&gt; 10s) molecular triplet excimer He2* </a:t>
              </a:r>
            </a:p>
            <a:p>
              <a:r>
                <a:rPr lang="en-US" sz="1600" i="1" dirty="0"/>
                <a:t>McKinsey et al. Phys. Rev. A </a:t>
              </a:r>
              <a:r>
                <a:rPr lang="en-US" sz="1600" b="1" i="1" dirty="0"/>
                <a:t>59</a:t>
              </a:r>
              <a:r>
                <a:rPr lang="en-US" sz="1600" i="1" dirty="0"/>
                <a:t>, 200 (1999)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8018585" y="1887054"/>
              <a:ext cx="29424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7629013" y="1565964"/>
              <a:ext cx="439886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   </a:t>
              </a:r>
              <a:r>
                <a:rPr lang="en-US" sz="1700" dirty="0"/>
                <a:t>Excimers </a:t>
              </a:r>
              <a:r>
                <a:rPr lang="en-US" sz="1700" u="sng" dirty="0"/>
                <a:t>form after He ionization                  </a:t>
              </a:r>
              <a:r>
                <a:rPr lang="en-US" sz="1700" dirty="0"/>
                <a:t>(by fs-lasers, radioactivity, intense electric field ionization, </a:t>
              </a:r>
              <a:r>
                <a:rPr lang="en-US" sz="1700" dirty="0" err="1"/>
                <a:t>etc</a:t>
              </a:r>
              <a:r>
                <a:rPr lang="en-US" sz="1700" dirty="0"/>
                <a:t>…)</a:t>
              </a:r>
            </a:p>
            <a:p>
              <a:pPr marL="285750" indent="-285750">
                <a:buFontTx/>
                <a:buChar char="-"/>
              </a:pPr>
              <a:r>
                <a:rPr lang="en-US" sz="1700" dirty="0"/>
                <a:t>Can be visualized by molecular tagging via                                               </a:t>
              </a:r>
              <a:r>
                <a:rPr lang="en-US" sz="1700" u="sng" dirty="0"/>
                <a:t>laser-induced fluorescence </a:t>
              </a:r>
              <a:r>
                <a:rPr lang="en-US" sz="1700" dirty="0"/>
                <a:t>(LIF)</a:t>
              </a:r>
              <a:endParaRPr lang="cs-CZ" sz="1700" dirty="0"/>
            </a:p>
            <a:p>
              <a:endParaRPr lang="en-US" dirty="0"/>
            </a:p>
          </p:txBody>
        </p:sp>
      </p:grpSp>
      <p:sp>
        <p:nvSpPr>
          <p:cNvPr id="26" name="TextovéPole 25"/>
          <p:cNvSpPr txBox="1"/>
          <p:nvPr/>
        </p:nvSpPr>
        <p:spPr>
          <a:xfrm>
            <a:off x="7424229" y="1027111"/>
            <a:ext cx="48299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Quantum counter-flow (CF) of superfluid He-II:</a:t>
            </a:r>
          </a:p>
          <a:p>
            <a:r>
              <a:rPr lang="en-US" sz="800" u="sng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1700" dirty="0">
                <a:solidFill>
                  <a:schemeClr val="accent1"/>
                </a:solidFill>
              </a:rPr>
              <a:t>Thermally induced relative flow of the normal and superfluid components</a:t>
            </a:r>
          </a:p>
          <a:p>
            <a:pPr marL="285750" indent="-285750">
              <a:buFontTx/>
              <a:buChar char="-"/>
            </a:pPr>
            <a:r>
              <a:rPr lang="en-US" sz="1700" dirty="0"/>
              <a:t>Analogous heat transfer scaling laws experimentally observed for CF and classical RBC [</a:t>
            </a:r>
            <a:r>
              <a:rPr lang="en-US" sz="1700" i="1" dirty="0" err="1"/>
              <a:t>Skrbek</a:t>
            </a:r>
            <a:r>
              <a:rPr lang="en-US" sz="1700" i="1" dirty="0"/>
              <a:t>, Gordeev, </a:t>
            </a:r>
            <a:r>
              <a:rPr lang="en-US" sz="1700" i="1" dirty="0" err="1"/>
              <a:t>Soukup</a:t>
            </a:r>
            <a:r>
              <a:rPr lang="en-US" sz="1700" i="1" dirty="0"/>
              <a:t>, PRE (2003)</a:t>
            </a:r>
            <a:r>
              <a:rPr lang="en-US" sz="1700" dirty="0"/>
              <a:t>]</a:t>
            </a:r>
            <a:endParaRPr lang="cs-CZ" sz="1700" dirty="0"/>
          </a:p>
          <a:p>
            <a:pPr marL="285750" indent="-285750">
              <a:buFontTx/>
              <a:buChar char="-"/>
            </a:pPr>
            <a:r>
              <a:rPr lang="en-US" sz="1700" dirty="0"/>
              <a:t>Analogous roles of gravitational potential in RBC and chemical potential in CF;          </a:t>
            </a:r>
          </a:p>
          <a:p>
            <a:pPr marL="285750" indent="-285750">
              <a:buFontTx/>
              <a:buChar char="-"/>
            </a:pPr>
            <a:r>
              <a:rPr lang="en-US" sz="1700" dirty="0"/>
              <a:t>Detailed theory being developed (MM) …</a:t>
            </a:r>
          </a:p>
          <a:p>
            <a:endParaRPr lang="en-US" dirty="0"/>
          </a:p>
        </p:txBody>
      </p:sp>
      <p:grpSp>
        <p:nvGrpSpPr>
          <p:cNvPr id="17" name="Skupina 16"/>
          <p:cNvGrpSpPr/>
          <p:nvPr/>
        </p:nvGrpSpPr>
        <p:grpSpPr>
          <a:xfrm>
            <a:off x="330710" y="4496537"/>
            <a:ext cx="4173846" cy="2224523"/>
            <a:chOff x="250966" y="1959002"/>
            <a:chExt cx="4173846" cy="2224523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610" y="1959002"/>
              <a:ext cx="4171202" cy="1893686"/>
            </a:xfrm>
            <a:prstGeom prst="rect">
              <a:avLst/>
            </a:prstGeom>
          </p:spPr>
        </p:pic>
        <p:sp>
          <p:nvSpPr>
            <p:cNvPr id="13" name="TextovéPole 12"/>
            <p:cNvSpPr txBox="1"/>
            <p:nvPr/>
          </p:nvSpPr>
          <p:spPr>
            <a:xfrm>
              <a:off x="250966" y="3844971"/>
              <a:ext cx="27006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/>
                <a:t>W. </a:t>
              </a:r>
              <a:r>
                <a:rPr lang="en-US" sz="1600" i="1" dirty="0" err="1"/>
                <a:t>Guo</a:t>
              </a:r>
              <a:r>
                <a:rPr lang="en-US" sz="1600" i="1" dirty="0"/>
                <a:t> et al. PNAS (2013) </a:t>
              </a:r>
              <a:endParaRPr lang="cs-CZ" sz="1600" i="1" dirty="0"/>
            </a:p>
          </p:txBody>
        </p:sp>
      </p:grp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798" y="999399"/>
            <a:ext cx="9644153" cy="591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Obdélník 28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accent1">
                <a:lumMod val="7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Nadpis 1"/>
          <p:cNvSpPr txBox="1">
            <a:spLocks/>
          </p:cNvSpPr>
          <p:nvPr/>
        </p:nvSpPr>
        <p:spPr>
          <a:xfrm>
            <a:off x="1565171" y="48377"/>
            <a:ext cx="883499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Outlook 3: Flow visualization at high 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690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937473" y="2191105"/>
            <a:ext cx="4417773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/>
              <a:t>Many visualization methods exist: PTV, PIV, </a:t>
            </a:r>
            <a:r>
              <a:rPr lang="en-US" sz="1013" dirty="0" err="1"/>
              <a:t>shadograph</a:t>
            </a:r>
            <a:r>
              <a:rPr lang="en-US" sz="1013" dirty="0"/>
              <a:t>…</a:t>
            </a:r>
          </a:p>
          <a:p>
            <a:endParaRPr lang="en-US" sz="1013" dirty="0"/>
          </a:p>
          <a:p>
            <a:r>
              <a:rPr lang="en-US" sz="1013" dirty="0"/>
              <a:t>None has so far been realized in fluids allowing to reach “ultimate” Rayleigh numbers (ultimate turbulent heat transport).</a:t>
            </a:r>
          </a:p>
          <a:p>
            <a:endParaRPr lang="cs-CZ" sz="1013" dirty="0"/>
          </a:p>
        </p:txBody>
      </p:sp>
      <p:sp>
        <p:nvSpPr>
          <p:cNvPr id="5" name="TextovéPole 4"/>
          <p:cNvSpPr txBox="1"/>
          <p:nvPr/>
        </p:nvSpPr>
        <p:spPr>
          <a:xfrm>
            <a:off x="2849512" y="4550665"/>
            <a:ext cx="5724219" cy="715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13" u="sng" dirty="0"/>
              <a:t>Besides (and more importantly):</a:t>
            </a:r>
          </a:p>
          <a:p>
            <a:pPr algn="r"/>
            <a:r>
              <a:rPr lang="en-US" sz="1013" dirty="0"/>
              <a:t>At </a:t>
            </a:r>
            <a:r>
              <a:rPr lang="en-US" sz="1013" b="1" dirty="0"/>
              <a:t>high </a:t>
            </a:r>
            <a:r>
              <a:rPr lang="en-US" sz="1013" b="1" i="1" dirty="0"/>
              <a:t>Ra</a:t>
            </a:r>
            <a:r>
              <a:rPr lang="en-US" sz="1013" b="1" dirty="0"/>
              <a:t>, only temperature </a:t>
            </a:r>
            <a:r>
              <a:rPr lang="en-US" sz="1013" dirty="0"/>
              <a:t>information is experimentally known;</a:t>
            </a:r>
          </a:p>
          <a:p>
            <a:pPr algn="r"/>
            <a:r>
              <a:rPr lang="en-US" sz="1013" dirty="0"/>
              <a:t>Visualization technique would enable measuring </a:t>
            </a:r>
            <a:r>
              <a:rPr lang="en-US" sz="1013" b="1" dirty="0"/>
              <a:t>velocity field</a:t>
            </a:r>
            <a:r>
              <a:rPr lang="en-US" sz="1013" dirty="0"/>
              <a:t> too!</a:t>
            </a:r>
            <a:endParaRPr lang="cs-CZ" sz="1013" dirty="0"/>
          </a:p>
          <a:p>
            <a:endParaRPr lang="cs-CZ" sz="1013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512" y="1820138"/>
            <a:ext cx="6147979" cy="3445091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849511" y="4550663"/>
            <a:ext cx="6236282" cy="752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013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78" y="865007"/>
            <a:ext cx="8388772" cy="514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kupina 13"/>
          <p:cNvGrpSpPr/>
          <p:nvPr/>
        </p:nvGrpSpPr>
        <p:grpSpPr>
          <a:xfrm>
            <a:off x="1524002" y="1946098"/>
            <a:ext cx="5471766" cy="4100407"/>
            <a:chOff x="2962624" y="195658"/>
            <a:chExt cx="7295688" cy="5467209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624" y="195658"/>
              <a:ext cx="7237047" cy="5427785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3394128" y="5170424"/>
              <a:ext cx="6864184" cy="49244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err="1">
                  <a:solidFill>
                    <a:schemeClr val="bg1"/>
                  </a:solidFill>
                </a:rPr>
                <a:t>Thanks</a:t>
              </a:r>
              <a:r>
                <a:rPr lang="cs-CZ" dirty="0">
                  <a:solidFill>
                    <a:schemeClr val="bg1"/>
                  </a:solidFill>
                </a:rPr>
                <a:t> to</a:t>
              </a:r>
              <a:r>
                <a:rPr lang="sk-SK" dirty="0">
                  <a:solidFill>
                    <a:schemeClr val="bg1"/>
                  </a:solidFill>
                </a:rPr>
                <a:t>: </a:t>
              </a:r>
              <a:r>
                <a:rPr lang="sk-SK" dirty="0" err="1">
                  <a:solidFill>
                    <a:schemeClr val="bg1"/>
                  </a:solidFill>
                </a:rPr>
                <a:t>Jan</a:t>
              </a:r>
              <a:r>
                <a:rPr lang="sk-SK" dirty="0">
                  <a:solidFill>
                    <a:schemeClr val="bg1"/>
                  </a:solidFill>
                </a:rPr>
                <a:t> Je</a:t>
              </a:r>
              <a:r>
                <a:rPr lang="cs-CZ" dirty="0" err="1">
                  <a:solidFill>
                    <a:schemeClr val="bg1"/>
                  </a:solidFill>
                </a:rPr>
                <a:t>žek</a:t>
              </a:r>
              <a:r>
                <a:rPr lang="cs-CZ" dirty="0">
                  <a:solidFill>
                    <a:schemeClr val="bg1"/>
                  </a:solidFill>
                </a:rPr>
                <a:t>, Minh Tuan </a:t>
              </a:r>
              <a:r>
                <a:rPr lang="cs-CZ" dirty="0" err="1">
                  <a:solidFill>
                    <a:schemeClr val="bg1"/>
                  </a:solidFill>
                </a:rPr>
                <a:t>Pham</a:t>
              </a:r>
              <a:r>
                <a:rPr lang="cs-CZ" dirty="0">
                  <a:solidFill>
                    <a:schemeClr val="bg1"/>
                  </a:solidFill>
                </a:rPr>
                <a:t>, Jakub Grim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3375405" y="202847"/>
              <a:ext cx="6821227" cy="86177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>
                  <a:solidFill>
                    <a:schemeClr val="bg1"/>
                  </a:solidFill>
                </a:rPr>
                <a:t>Laser </a:t>
              </a:r>
              <a:r>
                <a:rPr lang="cs-CZ" dirty="0" err="1">
                  <a:solidFill>
                    <a:schemeClr val="bg1"/>
                  </a:solidFill>
                </a:rPr>
                <a:t>ionization</a:t>
              </a:r>
              <a:r>
                <a:rPr lang="cs-CZ" dirty="0">
                  <a:solidFill>
                    <a:schemeClr val="bg1"/>
                  </a:solidFill>
                </a:rPr>
                <a:t> </a:t>
              </a:r>
              <a:r>
                <a:rPr lang="cs-CZ" dirty="0" err="1">
                  <a:solidFill>
                    <a:schemeClr val="bg1"/>
                  </a:solidFill>
                </a:rPr>
                <a:t>of</a:t>
              </a:r>
              <a:r>
                <a:rPr lang="cs-CZ" dirty="0">
                  <a:solidFill>
                    <a:schemeClr val="bg1"/>
                  </a:solidFill>
                </a:rPr>
                <a:t> Helium </a:t>
              </a:r>
              <a:r>
                <a:rPr lang="cs-CZ" dirty="0" err="1">
                  <a:solidFill>
                    <a:schemeClr val="bg1"/>
                  </a:solidFill>
                </a:rPr>
                <a:t>gas</a:t>
              </a:r>
              <a:r>
                <a:rPr lang="cs-CZ" dirty="0">
                  <a:solidFill>
                    <a:schemeClr val="bg1"/>
                  </a:solidFill>
                </a:rPr>
                <a:t> by </a:t>
              </a:r>
              <a:r>
                <a:rPr lang="cs-CZ" dirty="0" err="1">
                  <a:solidFill>
                    <a:schemeClr val="bg1"/>
                  </a:solidFill>
                </a:rPr>
                <a:t>the</a:t>
              </a:r>
              <a:r>
                <a:rPr lang="cs-CZ" dirty="0">
                  <a:solidFill>
                    <a:schemeClr val="bg1"/>
                  </a:solidFill>
                </a:rPr>
                <a:t> </a:t>
              </a:r>
              <a:r>
                <a:rPr lang="cs-CZ" dirty="0" err="1">
                  <a:solidFill>
                    <a:schemeClr val="bg1"/>
                  </a:solidFill>
                </a:rPr>
                <a:t>Brilliant</a:t>
              </a:r>
              <a:r>
                <a:rPr lang="cs-CZ" dirty="0">
                  <a:solidFill>
                    <a:schemeClr val="bg1"/>
                  </a:solidFill>
                </a:rPr>
                <a:t> </a:t>
              </a:r>
              <a:r>
                <a:rPr lang="cs-CZ" dirty="0" err="1">
                  <a:solidFill>
                    <a:schemeClr val="bg1"/>
                  </a:solidFill>
                </a:rPr>
                <a:t>nanosecond</a:t>
              </a:r>
              <a:r>
                <a:rPr lang="cs-CZ" dirty="0">
                  <a:solidFill>
                    <a:schemeClr val="bg1"/>
                  </a:solidFill>
                </a:rPr>
                <a:t> laser </a:t>
              </a:r>
              <a:r>
                <a:rPr lang="cs-CZ" dirty="0" err="1">
                  <a:solidFill>
                    <a:schemeClr val="bg1"/>
                  </a:solidFill>
                </a:rPr>
                <a:t>succesfully</a:t>
              </a:r>
              <a:r>
                <a:rPr lang="cs-CZ" dirty="0">
                  <a:solidFill>
                    <a:schemeClr val="bg1"/>
                  </a:solidFill>
                </a:rPr>
                <a:t> </a:t>
              </a:r>
              <a:r>
                <a:rPr lang="cs-CZ" dirty="0" err="1">
                  <a:solidFill>
                    <a:schemeClr val="bg1"/>
                  </a:solidFill>
                </a:rPr>
                <a:t>accomplished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ovéPole 19"/>
          <p:cNvSpPr txBox="1"/>
          <p:nvPr/>
        </p:nvSpPr>
        <p:spPr>
          <a:xfrm>
            <a:off x="1833588" y="448952"/>
            <a:ext cx="8391662" cy="4154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u="sng" dirty="0">
                <a:solidFill>
                  <a:schemeClr val="bg1"/>
                </a:solidFill>
              </a:rPr>
              <a:t>R&amp;D for </a:t>
            </a:r>
            <a:r>
              <a:rPr lang="sk-SK" sz="2100" u="sng" dirty="0" err="1">
                <a:solidFill>
                  <a:schemeClr val="bg1"/>
                </a:solidFill>
              </a:rPr>
              <a:t>turbulent</a:t>
            </a:r>
            <a:r>
              <a:rPr lang="en-US" sz="2100" u="sng" dirty="0">
                <a:solidFill>
                  <a:schemeClr val="bg1"/>
                </a:solidFill>
              </a:rPr>
              <a:t> flow visualization in helium gas at ISI Brno</a:t>
            </a:r>
            <a:endParaRPr lang="cs-CZ" sz="2100" u="sng" dirty="0">
              <a:solidFill>
                <a:schemeClr val="bg1"/>
              </a:solidFill>
            </a:endParaRPr>
          </a:p>
        </p:txBody>
      </p:sp>
      <p:grpSp>
        <p:nvGrpSpPr>
          <p:cNvPr id="30" name="Skupina 29"/>
          <p:cNvGrpSpPr/>
          <p:nvPr/>
        </p:nvGrpSpPr>
        <p:grpSpPr>
          <a:xfrm>
            <a:off x="6937743" y="1907947"/>
            <a:ext cx="3386619" cy="4446076"/>
            <a:chOff x="7218323" y="1400929"/>
            <a:chExt cx="4515492" cy="5928101"/>
          </a:xfrm>
        </p:grpSpPr>
        <p:pic>
          <p:nvPicPr>
            <p:cNvPr id="27" name="Obrázek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4007" y="2033243"/>
              <a:ext cx="4499808" cy="5295787"/>
            </a:xfrm>
            <a:prstGeom prst="rect">
              <a:avLst/>
            </a:prstGeom>
          </p:spPr>
        </p:pic>
        <p:pic>
          <p:nvPicPr>
            <p:cNvPr id="28" name="Obrázek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18323" y="1400929"/>
              <a:ext cx="4499808" cy="2151377"/>
            </a:xfrm>
            <a:prstGeom prst="rect">
              <a:avLst/>
            </a:prstGeom>
          </p:spPr>
        </p:pic>
      </p:grpSp>
      <p:pic>
        <p:nvPicPr>
          <p:cNvPr id="1026" name="Picture 2" descr="figure.lp.vsp-em._full._visible._spectrum._range.0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76" y="3542927"/>
            <a:ext cx="3388896" cy="211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7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738" y="3767169"/>
            <a:ext cx="1640184" cy="164018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773" y="3723545"/>
            <a:ext cx="1320876" cy="174795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66" y="2040616"/>
            <a:ext cx="1282357" cy="161198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13" y="1932313"/>
            <a:ext cx="1397207" cy="174650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636" y="3750051"/>
            <a:ext cx="1326512" cy="169646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39" y="1990974"/>
            <a:ext cx="1371603" cy="174650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029" y="1993065"/>
            <a:ext cx="1317740" cy="175698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606" y="3753030"/>
            <a:ext cx="1271255" cy="167381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032" y="1941482"/>
            <a:ext cx="1320592" cy="184002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325" y="3767170"/>
            <a:ext cx="1320876" cy="1761168"/>
          </a:xfrm>
          <a:prstGeom prst="rect">
            <a:avLst/>
          </a:prstGeom>
        </p:spPr>
      </p:pic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1396496" y="1053516"/>
            <a:ext cx="8111836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Big Thanks to My </a:t>
            </a:r>
            <a:r>
              <a:rPr lang="en-US" u="sng" dirty="0"/>
              <a:t>ISI </a:t>
            </a:r>
            <a:r>
              <a:rPr lang="en-US" u="sng" dirty="0" err="1"/>
              <a:t>Cryo</a:t>
            </a:r>
            <a:r>
              <a:rPr lang="en-US" dirty="0"/>
              <a:t> - Colleagues!</a:t>
            </a:r>
            <a:endParaRPr lang="cs-CZ" dirty="0"/>
          </a:p>
        </p:txBody>
      </p:sp>
      <p:cxnSp>
        <p:nvCxnSpPr>
          <p:cNvPr id="21" name="Přímá spojnice 20"/>
          <p:cNvCxnSpPr/>
          <p:nvPr/>
        </p:nvCxnSpPr>
        <p:spPr>
          <a:xfrm>
            <a:off x="6706373" y="1878467"/>
            <a:ext cx="22052" cy="3593036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5252243" y="1874359"/>
            <a:ext cx="26230" cy="3657721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3882609" y="1898069"/>
            <a:ext cx="6303" cy="3573434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 flipH="1">
            <a:off x="2451988" y="1898069"/>
            <a:ext cx="14977" cy="3634010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1104720" y="1898069"/>
            <a:ext cx="4810" cy="3634011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 flipV="1">
            <a:off x="1044257" y="5460065"/>
            <a:ext cx="7174976" cy="11438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1044257" y="1929018"/>
            <a:ext cx="5684168" cy="33829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1044258" y="3720247"/>
            <a:ext cx="7147307" cy="0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8156325" y="3678821"/>
            <a:ext cx="620" cy="1845394"/>
          </a:xfrm>
          <a:prstGeom prst="line">
            <a:avLst/>
          </a:prstGeom>
          <a:ln w="190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8069" y="2047688"/>
            <a:ext cx="1172293" cy="155786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04878" y="3802438"/>
            <a:ext cx="1501972" cy="1572746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9397486" y="3513499"/>
            <a:ext cx="401313" cy="201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83608" y="3765862"/>
            <a:ext cx="1353389" cy="1596095"/>
          </a:xfrm>
          <a:prstGeom prst="rect">
            <a:avLst/>
          </a:prstGeom>
        </p:spPr>
      </p:pic>
      <p:pic>
        <p:nvPicPr>
          <p:cNvPr id="33" name="Obrázek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83608" y="2025694"/>
            <a:ext cx="1256276" cy="1608033"/>
          </a:xfrm>
          <a:prstGeom prst="rect">
            <a:avLst/>
          </a:prstGeom>
        </p:spPr>
      </p:pic>
      <p:pic>
        <p:nvPicPr>
          <p:cNvPr id="34" name="Obrázek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1936" y="-313539"/>
            <a:ext cx="9837676" cy="8429649"/>
          </a:xfrm>
          <a:prstGeom prst="rect">
            <a:avLst/>
          </a:prstGeom>
        </p:spPr>
      </p:pic>
      <p:sp>
        <p:nvSpPr>
          <p:cNvPr id="35" name="Obdélník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>
            <a:solidFill>
              <a:schemeClr val="tx1">
                <a:lumMod val="95000"/>
                <a:lumOff val="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</p:spTree>
    <p:extLst>
      <p:ext uri="{BB962C8B-B14F-4D97-AF65-F5344CB8AC3E}">
        <p14:creationId xmlns:p14="http://schemas.microsoft.com/office/powerpoint/2010/main" val="228185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03477 -0.21991 L 0.1306 -0.21991 L 0.1004 -0.35463 L 0.14753 -0.32454 L 0.12904 -0.36297 L 0.15378 -0.35324 L 0.14987 -0.3794 L 0.16224 -0.3713 L 0.16068 -0.3919 L 0.18399 -0.41783 L 0.18321 -0.41783 L 0.18321 -0.41459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-209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8355" y="365125"/>
            <a:ext cx="11407125" cy="1325563"/>
          </a:xfrm>
        </p:spPr>
        <p:txBody>
          <a:bodyPr/>
          <a:lstStyle/>
          <a:p>
            <a:r>
              <a:rPr lang="en-US" dirty="0"/>
              <a:t>and colleagues in Prague, </a:t>
            </a:r>
            <a:r>
              <a:rPr lang="en-US" dirty="0" err="1"/>
              <a:t>Ilmenau</a:t>
            </a:r>
            <a:r>
              <a:rPr lang="en-US" dirty="0"/>
              <a:t>, Florida…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13" y="2006546"/>
            <a:ext cx="5801784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5" y="2006546"/>
            <a:ext cx="5159172" cy="2971843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tx1">
                <a:lumMod val="95000"/>
                <a:lumOff val="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3393649" y="2317997"/>
            <a:ext cx="559839" cy="5547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14" name="Přímá spojnice se šipkou 13"/>
          <p:cNvCxnSpPr>
            <a:endCxn id="13" idx="0"/>
          </p:cNvCxnSpPr>
          <p:nvPr/>
        </p:nvCxnSpPr>
        <p:spPr>
          <a:xfrm>
            <a:off x="3591612" y="1705440"/>
            <a:ext cx="81957" cy="6125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2589765" y="1366886"/>
            <a:ext cx="349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Prague group of prof. </a:t>
            </a:r>
            <a:r>
              <a:rPr lang="en-US" sz="1600" dirty="0" err="1">
                <a:solidFill>
                  <a:srgbClr val="FF0000"/>
                </a:solidFill>
              </a:rPr>
              <a:t>Ladislav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Skrbek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Ovál 16"/>
          <p:cNvSpPr/>
          <p:nvPr/>
        </p:nvSpPr>
        <p:spPr>
          <a:xfrm>
            <a:off x="6553200" y="3563907"/>
            <a:ext cx="559839" cy="554769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6553200" y="3318724"/>
            <a:ext cx="158685" cy="245183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5902599" y="2772009"/>
            <a:ext cx="224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Ilmenau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group of </a:t>
            </a:r>
          </a:p>
          <a:p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prof. </a:t>
            </a:r>
            <a:r>
              <a:rPr lang="en-US" sz="1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Joerg</a:t>
            </a: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Schumacher</a:t>
            </a:r>
          </a:p>
        </p:txBody>
      </p:sp>
      <p:sp>
        <p:nvSpPr>
          <p:cNvPr id="24" name="Ovál 23"/>
          <p:cNvSpPr/>
          <p:nvPr/>
        </p:nvSpPr>
        <p:spPr>
          <a:xfrm>
            <a:off x="8524974" y="3318724"/>
            <a:ext cx="468198" cy="507564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25" name="Přímá spojnice se šipkou 24"/>
          <p:cNvCxnSpPr/>
          <p:nvPr/>
        </p:nvCxnSpPr>
        <p:spPr>
          <a:xfrm flipH="1">
            <a:off x="8993172" y="3102953"/>
            <a:ext cx="402126" cy="392475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/>
          <p:cNvSpPr txBox="1"/>
          <p:nvPr/>
        </p:nvSpPr>
        <p:spPr>
          <a:xfrm>
            <a:off x="8571748" y="2594795"/>
            <a:ext cx="2242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and </a:t>
            </a:r>
          </a:p>
          <a:p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prof. Ronald du </a:t>
            </a:r>
            <a:r>
              <a:rPr lang="en-US" sz="16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Puits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121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364174" y="492370"/>
            <a:ext cx="11551306" cy="4903787"/>
          </a:xfrm>
        </p:spPr>
        <p:txBody>
          <a:bodyPr>
            <a:normAutofit/>
          </a:bodyPr>
          <a:lstStyle/>
          <a:p>
            <a:pPr algn="l">
              <a:spcBef>
                <a:spcPct val="0"/>
              </a:spcBef>
            </a:pPr>
            <a:r>
              <a:rPr lang="en-US" sz="4400" dirty="0">
                <a:latin typeface="+mj-lt"/>
                <a:ea typeface="+mj-ea"/>
                <a:cs typeface="+mj-cs"/>
              </a:rPr>
              <a:t>Summary: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Turbulence is an open theoretical and experimental problem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One of major open questions:                                                                                                       Existence of the </a:t>
            </a:r>
            <a:r>
              <a:rPr lang="en-US" u="sng" dirty="0"/>
              <a:t>ultimate regime</a:t>
            </a:r>
            <a:r>
              <a:rPr lang="en-US" dirty="0"/>
              <a:t>, relevant e.g. at extremely large spatial scales in Nature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Can be studied in Lab in cryogenic Helium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u="sng" dirty="0"/>
              <a:t>Information on velocity field</a:t>
            </a:r>
            <a:r>
              <a:rPr lang="en-US" dirty="0"/>
              <a:t> missing at high Ra                                                                             -    Need for high </a:t>
            </a:r>
            <a:r>
              <a:rPr lang="en-US" i="1" dirty="0"/>
              <a:t>Ra</a:t>
            </a:r>
            <a:r>
              <a:rPr lang="en-US" dirty="0"/>
              <a:t> </a:t>
            </a:r>
            <a:r>
              <a:rPr lang="en-US" u="sng" dirty="0"/>
              <a:t>visualization experiments</a:t>
            </a:r>
            <a:r>
              <a:rPr lang="en-US" dirty="0"/>
              <a:t>, possibly with He</a:t>
            </a:r>
            <a:r>
              <a:rPr lang="en-US" baseline="-25000" dirty="0"/>
              <a:t>2</a:t>
            </a:r>
            <a:r>
              <a:rPr lang="en-US" baseline="30000" dirty="0"/>
              <a:t>* </a:t>
            </a:r>
            <a:r>
              <a:rPr lang="en-US" dirty="0"/>
              <a:t>excimers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Analogous transitions laws in </a:t>
            </a:r>
            <a:r>
              <a:rPr lang="en-US" u="sng" dirty="0"/>
              <a:t>classical and quantum heat transfer</a:t>
            </a:r>
            <a:r>
              <a:rPr lang="en-US" dirty="0"/>
              <a:t> not well understood…</a:t>
            </a:r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chemeClr val="tx1">
                <a:lumMod val="95000"/>
                <a:lumOff val="5000"/>
                <a:alpha val="4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826089" y="5048856"/>
            <a:ext cx="970856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You!</a:t>
            </a:r>
            <a:endParaRPr lang="cs-CZ" dirty="0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826089" y="3473664"/>
            <a:ext cx="282804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8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0232" y="0"/>
            <a:ext cx="10515600" cy="1325563"/>
          </a:xfrm>
        </p:spPr>
        <p:txBody>
          <a:bodyPr/>
          <a:lstStyle/>
          <a:p>
            <a:r>
              <a:rPr lang="en-US" u="sng" dirty="0"/>
              <a:t>Open BSc. and MSc. Thesis Topics: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1482" y="1325563"/>
            <a:ext cx="11713101" cy="509043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[Experiment]</a:t>
            </a:r>
          </a:p>
          <a:p>
            <a:r>
              <a:rPr lang="en-US" dirty="0"/>
              <a:t>Rotating Rayleigh-</a:t>
            </a:r>
            <a:r>
              <a:rPr lang="en-US" dirty="0" err="1"/>
              <a:t>Benard</a:t>
            </a:r>
            <a:r>
              <a:rPr lang="en-US" dirty="0"/>
              <a:t> Convection (with Pavel Urban)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[Theory] </a:t>
            </a:r>
          </a:p>
          <a:p>
            <a:r>
              <a:rPr lang="en-US" u="sng" dirty="0"/>
              <a:t>Classical-Quantum Analogy for heat transport laws </a:t>
            </a:r>
            <a:r>
              <a:rPr lang="en-US" dirty="0"/>
              <a:t>in Rayleigh-</a:t>
            </a:r>
            <a:r>
              <a:rPr lang="en-US" dirty="0" err="1"/>
              <a:t>Benard</a:t>
            </a:r>
            <a:r>
              <a:rPr lang="en-US" dirty="0"/>
              <a:t> Convection in </a:t>
            </a:r>
            <a:r>
              <a:rPr lang="en-US" dirty="0" err="1"/>
              <a:t>GHe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and Counter-Flow in He-II (with Michal </a:t>
            </a:r>
            <a:r>
              <a:rPr lang="en-US" dirty="0" err="1"/>
              <a:t>Macek</a:t>
            </a:r>
            <a:r>
              <a:rPr lang="en-US" dirty="0"/>
              <a:t>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[Data Analysis] </a:t>
            </a:r>
          </a:p>
          <a:p>
            <a:r>
              <a:rPr lang="en-US" u="sng" dirty="0"/>
              <a:t>Attractors in turbulent Rayleigh </a:t>
            </a:r>
            <a:r>
              <a:rPr lang="en-US" u="sng" dirty="0" err="1"/>
              <a:t>Benard</a:t>
            </a:r>
            <a:r>
              <a:rPr lang="en-US" u="sng" dirty="0"/>
              <a:t> Convection (with Michal Macek)</a:t>
            </a:r>
          </a:p>
          <a:p>
            <a:r>
              <a:rPr lang="en-US" u="sng" dirty="0"/>
              <a:t>Ultimate Regime of Convection or NOB Convection?  (</a:t>
            </a:r>
            <a:r>
              <a:rPr lang="en-US" dirty="0"/>
              <a:t>with Michal </a:t>
            </a:r>
            <a:r>
              <a:rPr lang="en-US" dirty="0" err="1"/>
              <a:t>Macek</a:t>
            </a:r>
            <a:r>
              <a:rPr lang="en-US" dirty="0"/>
              <a:t>)</a:t>
            </a:r>
            <a:endParaRPr lang="en-US" u="sng" dirty="0"/>
          </a:p>
          <a:p>
            <a:pPr marL="0" indent="0">
              <a:buNone/>
            </a:pPr>
            <a:r>
              <a:rPr lang="en-US" dirty="0"/>
              <a:t>      Analyze and compare classical Rayleigh-</a:t>
            </a:r>
            <a:r>
              <a:rPr lang="en-US" dirty="0" err="1"/>
              <a:t>Benard</a:t>
            </a:r>
            <a:r>
              <a:rPr lang="en-US" dirty="0"/>
              <a:t> Convection data from:</a:t>
            </a:r>
          </a:p>
          <a:p>
            <a:pPr algn="r"/>
            <a:r>
              <a:rPr lang="en-US" sz="2400" dirty="0"/>
              <a:t>Cryogenic </a:t>
            </a:r>
            <a:r>
              <a:rPr lang="en-US" sz="2400" dirty="0" err="1"/>
              <a:t>GHe</a:t>
            </a:r>
            <a:r>
              <a:rPr lang="en-US" sz="2400" dirty="0"/>
              <a:t> experiments at ISI Brno</a:t>
            </a:r>
          </a:p>
          <a:p>
            <a:pPr algn="r"/>
            <a:r>
              <a:rPr lang="en-US" sz="2400" dirty="0"/>
              <a:t>Dry air experiments at </a:t>
            </a:r>
            <a:r>
              <a:rPr lang="en-US" sz="2400" dirty="0" err="1"/>
              <a:t>Barrell</a:t>
            </a:r>
            <a:r>
              <a:rPr lang="en-US" sz="2400" dirty="0"/>
              <a:t> of </a:t>
            </a:r>
            <a:r>
              <a:rPr lang="en-US" sz="2400" dirty="0" err="1"/>
              <a:t>Ilmenau</a:t>
            </a:r>
            <a:r>
              <a:rPr lang="en-US" sz="2400" dirty="0"/>
              <a:t> by group of prof. De </a:t>
            </a:r>
            <a:r>
              <a:rPr lang="en-US" sz="2400" dirty="0" err="1"/>
              <a:t>Puits</a:t>
            </a:r>
            <a:r>
              <a:rPr lang="en-US" sz="2400" dirty="0"/>
              <a:t> (DE) </a:t>
            </a:r>
          </a:p>
          <a:p>
            <a:pPr algn="r"/>
            <a:r>
              <a:rPr lang="en-US" sz="2400" dirty="0"/>
              <a:t>Highly parallel direct numerical simulations by group of prof. Schumacher (TU </a:t>
            </a:r>
            <a:r>
              <a:rPr lang="en-US" sz="2400" dirty="0" err="1"/>
              <a:t>Ilmenau</a:t>
            </a:r>
            <a:r>
              <a:rPr lang="en-US" sz="2400" dirty="0"/>
              <a:t>, DE)</a:t>
            </a:r>
          </a:p>
          <a:p>
            <a:pPr algn="r"/>
            <a:r>
              <a:rPr lang="en-US" sz="2400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4243CAE-AB76-7D7F-69C9-6FF76B4A80C7}"/>
              </a:ext>
            </a:extLst>
          </p:cNvPr>
          <p:cNvSpPr txBox="1"/>
          <p:nvPr/>
        </p:nvSpPr>
        <p:spPr>
          <a:xfrm>
            <a:off x="600637" y="6184775"/>
            <a:ext cx="45271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michal.macek@isibrno.cz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953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:\Prezentace tymu\Workshop_UPT_2014\Dílčí prezentace\p1010034_U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08" y="2109113"/>
            <a:ext cx="1862369" cy="3978541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0" descr="nf_celky_pc_12_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570" y="2109113"/>
            <a:ext cx="968607" cy="397854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20"/>
          <p:cNvPicPr/>
          <p:nvPr/>
        </p:nvPicPr>
        <p:blipFill>
          <a:blip r:embed="rId5"/>
          <a:stretch>
            <a:fillRect/>
          </a:stretch>
        </p:blipFill>
        <p:spPr>
          <a:xfrm rot="5400000" flipV="1">
            <a:off x="-129620" y="2977815"/>
            <a:ext cx="3978537" cy="22207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3854674" y="1370449"/>
            <a:ext cx="27237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EWA </a:t>
            </a:r>
            <a:r>
              <a:rPr lang="sk-SK" sz="2100" dirty="0" err="1"/>
              <a:t>apparatu</a:t>
            </a:r>
            <a:r>
              <a:rPr lang="en-US" sz="2100" dirty="0"/>
              <a:t>s</a:t>
            </a:r>
            <a:br>
              <a:rPr lang="cs-CZ" sz="2100" dirty="0"/>
            </a:br>
            <a:r>
              <a:rPr lang="en-US" sz="2100" dirty="0"/>
              <a:t>(n</a:t>
            </a:r>
            <a:r>
              <a:rPr lang="sk-SK" sz="2100" dirty="0" err="1"/>
              <a:t>ear</a:t>
            </a:r>
            <a:r>
              <a:rPr lang="sk-SK" sz="2100" dirty="0"/>
              <a:t>-</a:t>
            </a:r>
            <a:r>
              <a:rPr lang="en-US" sz="2100" dirty="0"/>
              <a:t>f</a:t>
            </a:r>
            <a:r>
              <a:rPr lang="sk-SK" sz="2100" dirty="0" err="1"/>
              <a:t>ield</a:t>
            </a:r>
            <a:r>
              <a:rPr lang="sk-SK" sz="2100" dirty="0"/>
              <a:t> </a:t>
            </a:r>
            <a:r>
              <a:rPr lang="sk-SK" sz="2100" dirty="0" err="1"/>
              <a:t>regime</a:t>
            </a:r>
            <a:r>
              <a:rPr lang="en-US" sz="2100" dirty="0"/>
              <a:t>)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7520257" y="551408"/>
            <a:ext cx="414539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1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u="sng" dirty="0"/>
              <a:t>Heat transport by </a:t>
            </a:r>
            <a:r>
              <a:rPr lang="en-US" sz="2100" b="1" u="sng" dirty="0"/>
              <a:t>Convection</a:t>
            </a:r>
            <a:r>
              <a:rPr lang="en-US" sz="2100" b="1" dirty="0"/>
              <a:t>  </a:t>
            </a:r>
          </a:p>
          <a:p>
            <a:r>
              <a:rPr lang="en-US" sz="2100" dirty="0"/>
              <a:t>     </a:t>
            </a:r>
            <a:r>
              <a:rPr lang="en-US" dirty="0"/>
              <a:t>  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7108" y="2098937"/>
            <a:ext cx="2978844" cy="3973166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1317928" y="6262140"/>
            <a:ext cx="490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PRL </a:t>
            </a:r>
            <a:r>
              <a:rPr lang="en-GB" b="1" dirty="0"/>
              <a:t>109</a:t>
            </a:r>
            <a:r>
              <a:rPr lang="en-GB" dirty="0"/>
              <a:t>, 224302 (2012)</a:t>
            </a:r>
            <a:r>
              <a:rPr lang="cs-CZ" dirty="0"/>
              <a:t>, PRB</a:t>
            </a:r>
            <a:r>
              <a:rPr lang="en-GB" dirty="0"/>
              <a:t> </a:t>
            </a:r>
            <a:r>
              <a:rPr lang="en-GB" b="1" dirty="0"/>
              <a:t>99</a:t>
            </a:r>
            <a:r>
              <a:rPr lang="en-GB" dirty="0"/>
              <a:t>, 024511 (2019)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-249172" y="1369776"/>
            <a:ext cx="4495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/>
              <a:t>Emister</a:t>
            </a:r>
            <a:r>
              <a:rPr lang="en-US" sz="2100" dirty="0"/>
              <a:t> apparatus</a:t>
            </a:r>
            <a:endParaRPr lang="cs-CZ" sz="2100" dirty="0"/>
          </a:p>
          <a:p>
            <a:pPr algn="ctr"/>
            <a:r>
              <a:rPr lang="en-US" sz="2100" dirty="0"/>
              <a:t>(far-field regime)</a:t>
            </a:r>
            <a:endParaRPr lang="cs-CZ" sz="2100" dirty="0"/>
          </a:p>
          <a:p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1018484" y="722858"/>
            <a:ext cx="4864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b="1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sk-SK" sz="2100" u="sng" dirty="0" err="1"/>
              <a:t>Heat</a:t>
            </a:r>
            <a:r>
              <a:rPr lang="sk-SK" sz="2100" u="sng" dirty="0"/>
              <a:t> transport by </a:t>
            </a:r>
            <a:r>
              <a:rPr lang="en-US" sz="2100" b="1" u="sng" dirty="0"/>
              <a:t>R</a:t>
            </a:r>
            <a:r>
              <a:rPr lang="sk-SK" sz="2100" b="1" u="sng" dirty="0" err="1"/>
              <a:t>adiation</a:t>
            </a:r>
            <a:endParaRPr lang="cs-CZ" b="1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8067108" y="6262140"/>
            <a:ext cx="3410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</a:t>
            </a:r>
            <a:r>
              <a:rPr lang="cs-CZ" dirty="0"/>
              <a:t> </a:t>
            </a:r>
            <a:r>
              <a:rPr lang="en-US" dirty="0"/>
              <a:t>discussed </a:t>
            </a:r>
            <a:r>
              <a:rPr lang="cs-CZ" dirty="0"/>
              <a:t>in detail</a:t>
            </a:r>
            <a:r>
              <a:rPr lang="en-US" dirty="0"/>
              <a:t> today</a:t>
            </a:r>
            <a:endParaRPr lang="en-GB" dirty="0"/>
          </a:p>
        </p:txBody>
      </p:sp>
      <p:sp>
        <p:nvSpPr>
          <p:cNvPr id="14" name="Nadpis 1"/>
          <p:cNvSpPr txBox="1">
            <a:spLocks/>
          </p:cNvSpPr>
          <p:nvPr/>
        </p:nvSpPr>
        <p:spPr>
          <a:xfrm>
            <a:off x="371306" y="-168947"/>
            <a:ext cx="100137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Heat Transport at Low Temperatures (~5K)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688651" y="1307633"/>
            <a:ext cx="3789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/>
              <a:t>ConEV</a:t>
            </a:r>
            <a:r>
              <a:rPr lang="en-US" sz="2100" dirty="0"/>
              <a:t> apparatus                                                (Rayleigh-B</a:t>
            </a:r>
            <a:r>
              <a:rPr lang="cs-CZ" sz="2100" dirty="0"/>
              <a:t>é</a:t>
            </a:r>
            <a:r>
              <a:rPr lang="en-US" sz="2100" dirty="0"/>
              <a:t>nard convection) </a:t>
            </a:r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097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Heat transport mechanisms: Recall…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1100515" cy="4351338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rgbClr val="FF0000"/>
                </a:solidFill>
              </a:rPr>
              <a:t>1.</a:t>
            </a:r>
            <a:r>
              <a:rPr lang="en-US" dirty="0">
                <a:solidFill>
                  <a:srgbClr val="FF0000"/>
                </a:solidFill>
              </a:rPr>
              <a:t>    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u="sng" dirty="0">
                <a:solidFill>
                  <a:schemeClr val="accent1"/>
                </a:solidFill>
              </a:rPr>
              <a:t>2.</a:t>
            </a:r>
            <a:r>
              <a:rPr lang="en-US" dirty="0">
                <a:solidFill>
                  <a:schemeClr val="accent1"/>
                </a:solidFill>
              </a:rPr>
              <a:t>     ??</a:t>
            </a:r>
          </a:p>
          <a:p>
            <a:endParaRPr lang="en-US" u="sng" dirty="0">
              <a:solidFill>
                <a:schemeClr val="accent1"/>
              </a:solidFill>
            </a:endParaRPr>
          </a:p>
          <a:p>
            <a:endParaRPr lang="en-US" dirty="0"/>
          </a:p>
          <a:p>
            <a:r>
              <a:rPr lang="en-US" u="sng" dirty="0">
                <a:solidFill>
                  <a:srgbClr val="00CC00"/>
                </a:solidFill>
              </a:rPr>
              <a:t>3.</a:t>
            </a:r>
            <a:r>
              <a:rPr lang="en-US" dirty="0">
                <a:solidFill>
                  <a:srgbClr val="00CC00"/>
                </a:solidFill>
              </a:rPr>
              <a:t>     ???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200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Heat transport mechanisms: Recall…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100515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u="sng" dirty="0">
                    <a:solidFill>
                      <a:srgbClr val="FF0000"/>
                    </a:solidFill>
                  </a:rPr>
                  <a:t>1. Radiation</a:t>
                </a:r>
                <a:r>
                  <a:rPr lang="en-US" u="sng" dirty="0"/>
                  <a:t> (everywhere, including vacuum)</a:t>
                </a:r>
                <a:r>
                  <a:rPr lang="en-US" dirty="0"/>
                  <a:t>: </a:t>
                </a:r>
              </a:p>
              <a:p>
                <a:pPr marL="0" indent="0">
                  <a:buNone/>
                </a:pPr>
                <a:r>
                  <a:rPr lang="en-US" dirty="0"/>
                  <a:t>          Stefan-Boltzmann’s law: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/>
                          </a:rPr>
                          <m:t>𝑞</m:t>
                        </m:r>
                      </m:e>
                    </m:acc>
                    <m:r>
                      <a:rPr lang="en-US" i="1" dirty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</a:rPr>
                      <m:t>σ</m:t>
                    </m:r>
                    <m:r>
                      <a:rPr lang="el-GR" i="1" dirty="0" smtClean="0">
                        <a:latin typeface="Cambria Math"/>
                        <a:ea typeface="Cambria Math"/>
                      </a:rPr>
                      <m:t>𝜀</m:t>
                    </m:r>
                    <m:sSup>
                      <m:sSupPr>
                        <m:ctrlPr>
                          <a:rPr lang="el-GR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  <a:ea typeface="Cambria Math"/>
                          </a:rPr>
                          <m:t>𝑇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4</m:t>
                        </m:r>
                      </m:sup>
                    </m:sSup>
                    <m:acc>
                      <m:accPr>
                        <m:chr m:val="⃗"/>
                        <m:ctrlPr>
                          <a:rPr lang="el-GR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/>
                            <a:ea typeface="Cambria Math"/>
                          </a:rPr>
                          <m:t>𝑛</m:t>
                        </m:r>
                      </m:e>
                    </m:acc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u="sng" dirty="0">
                    <a:solidFill>
                      <a:schemeClr val="accent1"/>
                    </a:solidFill>
                  </a:rPr>
                  <a:t>2. Conduction</a:t>
                </a:r>
                <a:r>
                  <a:rPr lang="en-US" u="sng" dirty="0"/>
                  <a:t> (</a:t>
                </a:r>
                <a:r>
                  <a:rPr lang="cs-CZ" u="sng" dirty="0" err="1"/>
                  <a:t>all</a:t>
                </a:r>
                <a:r>
                  <a:rPr lang="cs-CZ" u="sng" dirty="0"/>
                  <a:t> </a:t>
                </a:r>
                <a:r>
                  <a:rPr lang="en-US" u="sng" dirty="0"/>
                  <a:t>matter: solid bodies or motionless fluids)</a:t>
                </a:r>
                <a:r>
                  <a:rPr lang="en-US" dirty="0"/>
                  <a:t>: </a:t>
                </a:r>
              </a:p>
              <a:p>
                <a:pPr marL="0" indent="0">
                  <a:buNone/>
                </a:pPr>
                <a:r>
                  <a:rPr lang="en-US" dirty="0"/>
                  <a:t>          Fourier’s law: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/>
                          </a:rPr>
                          <m:t>𝑞</m:t>
                        </m:r>
                      </m:e>
                    </m:acc>
                    <m:r>
                      <a:rPr lang="en-US" i="1" dirty="0">
                        <a:latin typeface="Cambria Math"/>
                      </a:rPr>
                      <m:t>=−</m:t>
                    </m:r>
                    <m:r>
                      <a:rPr lang="en-US" i="1" dirty="0" err="1">
                        <a:latin typeface="Cambria Math"/>
                        <a:ea typeface="Cambria Math"/>
                      </a:rPr>
                      <m:t>𝜆</m:t>
                    </m:r>
                    <m:acc>
                      <m:accPr>
                        <m:chr m:val="⃗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dirty="0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en-US" i="1" dirty="0" err="1">
                        <a:latin typeface="Cambria Math"/>
                        <a:ea typeface="Cambria Math"/>
                      </a:rPr>
                      <m:t>𝑇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u="sng" dirty="0">
                    <a:solidFill>
                      <a:srgbClr val="00CC00"/>
                    </a:solidFill>
                  </a:rPr>
                  <a:t>3. Convection</a:t>
                </a:r>
                <a:r>
                  <a:rPr lang="en-US" u="sng" dirty="0"/>
                  <a:t> (in flowing matter):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</a:t>
                </a:r>
              </a:p>
            </p:txBody>
          </p:sp>
        </mc:Choice>
        <mc:Fallback xmlns="">
          <p:sp>
            <p:nvSpPr>
              <p:cNvPr id="3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100515" cy="4351338"/>
              </a:xfrm>
              <a:blipFill rotWithShape="0">
                <a:blip r:embed="rId2"/>
                <a:stretch>
                  <a:fillRect l="-934" t="-308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965914" y="5331856"/>
                <a:ext cx="4649276" cy="578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“Fourier-like law”: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latin typeface="Cambria Math"/>
                          </a:rPr>
                          <m:t>𝑞</m:t>
                        </m:r>
                      </m:e>
                    </m:acc>
                    <m:r>
                      <a:rPr lang="en-US" sz="2800" i="1" dirty="0">
                        <a:latin typeface="Cambria Math"/>
                      </a:rPr>
                      <m:t>=−</m:t>
                    </m:r>
                    <m:sSup>
                      <m:sSup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p>
                        <m:r>
                          <a:rPr lang="en-US" sz="2800" b="0" i="1" dirty="0" smtClean="0">
                            <a:latin typeface="Cambria Math"/>
                          </a:rPr>
                          <m:t>∗</m:t>
                        </m:r>
                      </m:sup>
                    </m:sSup>
                    <m:acc>
                      <m:accPr>
                        <m:chr m:val="⃗"/>
                        <m:ctrlPr>
                          <a:rPr lang="en-US" sz="28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sz="2800" dirty="0">
                            <a:latin typeface="Cambria Math"/>
                            <a:ea typeface="Cambria Math"/>
                          </a:rPr>
                          <m:t>𝛻</m:t>
                        </m:r>
                      </m:e>
                    </m:acc>
                    <m:r>
                      <a:rPr lang="en-US" sz="2800" i="1" dirty="0" err="1">
                        <a:latin typeface="Cambria Math"/>
                        <a:ea typeface="Cambria Math"/>
                      </a:rPr>
                      <m:t>𝑇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914" y="5331856"/>
                <a:ext cx="4649276" cy="578107"/>
              </a:xfrm>
              <a:prstGeom prst="rect">
                <a:avLst/>
              </a:prstGeom>
              <a:blipFill rotWithShape="1">
                <a:blip r:embed="rId3"/>
                <a:stretch>
                  <a:fillRect l="-2621" b="-30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6029607" y="5371233"/>
                <a:ext cx="6162393" cy="1661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rgbClr val="00CC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rgbClr val="00CC00"/>
                            </a:solidFill>
                            <a:latin typeface="Cambria Math"/>
                            <a:ea typeface="Cambria Math"/>
                          </a:rPr>
                          <m:t>𝜆</m:t>
                        </m:r>
                      </m:e>
                      <m:sup>
                        <m:r>
                          <a:rPr lang="en-US" sz="2800" i="1" dirty="0">
                            <a:solidFill>
                              <a:srgbClr val="00CC00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sz="2800" i="1" dirty="0">
                        <a:solidFill>
                          <a:srgbClr val="00CC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00CC00"/>
                    </a:solidFill>
                  </a:rPr>
                  <a:t>effective conductivity </a:t>
                </a:r>
                <a:endParaRPr lang="en-US" sz="2800" dirty="0"/>
              </a:p>
              <a:p>
                <a:pPr algn="r"/>
                <a:r>
                  <a:rPr lang="en-US" sz="2800" dirty="0"/>
                  <a:t>– </a:t>
                </a:r>
                <a:r>
                  <a:rPr lang="en-US" sz="2800" u="sng" dirty="0"/>
                  <a:t>depends on the nature of the flow field</a:t>
                </a:r>
              </a:p>
              <a:p>
                <a:pPr algn="r"/>
                <a:r>
                  <a:rPr lang="en-US" sz="2800" u="sng" dirty="0"/>
                  <a:t>(laminar/turbulent)</a:t>
                </a:r>
              </a:p>
              <a:p>
                <a:pPr algn="r"/>
                <a:endParaRPr lang="en-US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607" y="5371233"/>
                <a:ext cx="6162393" cy="1661993"/>
              </a:xfrm>
              <a:prstGeom prst="rect">
                <a:avLst/>
              </a:prstGeom>
              <a:blipFill rotWithShape="1">
                <a:blip r:embed="rId4"/>
                <a:stretch>
                  <a:fillRect l="-890" t="-3297" r="-2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ovéPole 8"/>
              <p:cNvSpPr txBox="1"/>
              <p:nvPr/>
            </p:nvSpPr>
            <p:spPr>
              <a:xfrm>
                <a:off x="6029607" y="3707712"/>
                <a:ext cx="5812873" cy="1661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a:rPr lang="en-US" sz="2800" i="1" dirty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sz="2800" i="1" dirty="0">
                        <a:solidFill>
                          <a:schemeClr val="accent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</a:rPr>
                  <a:t>  microscopic conductivity </a:t>
                </a:r>
              </a:p>
              <a:p>
                <a:pPr algn="r"/>
                <a:r>
                  <a:rPr lang="en-US" sz="2800" dirty="0"/>
                  <a:t>– </a:t>
                </a:r>
                <a:r>
                  <a:rPr lang="en-US" sz="2800" u="sng" dirty="0"/>
                  <a:t>depends on structure of the material</a:t>
                </a:r>
              </a:p>
              <a:p>
                <a:pPr algn="r"/>
                <a:r>
                  <a:rPr lang="en-US" sz="2800" u="sng" dirty="0"/>
                  <a:t>(molecular/crystal lattice,…)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ovéPol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607" y="3707712"/>
                <a:ext cx="5812873" cy="1661993"/>
              </a:xfrm>
              <a:prstGeom prst="rect">
                <a:avLst/>
              </a:prstGeom>
              <a:blipFill rotWithShape="1">
                <a:blip r:embed="rId5"/>
                <a:stretch>
                  <a:fillRect l="-943" t="-3297" r="-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ovéPole 9"/>
              <p:cNvSpPr txBox="1"/>
              <p:nvPr/>
            </p:nvSpPr>
            <p:spPr>
              <a:xfrm>
                <a:off x="8166191" y="2210101"/>
                <a:ext cx="3583545" cy="1231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𝜎</m:t>
                    </m:r>
                    <m:r>
                      <a:rPr lang="en-US" sz="2800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</a:rPr>
                  <a:t> black-body constant </a:t>
                </a:r>
              </a:p>
              <a:p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𝜀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  surface emissivity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ovéPol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191" y="2210101"/>
                <a:ext cx="3583545" cy="1231106"/>
              </a:xfrm>
              <a:prstGeom prst="rect">
                <a:avLst/>
              </a:prstGeom>
              <a:blipFill rotWithShape="1">
                <a:blip r:embed="rId6"/>
                <a:stretch>
                  <a:fillRect t="-4455" r="-25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bdélník 7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6191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49" y="1761659"/>
            <a:ext cx="4585554" cy="336491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4099"/>
            <a:ext cx="3542517" cy="5107815"/>
          </a:xfrm>
          <a:prstGeom prst="rect">
            <a:avLst/>
          </a:prstGeom>
        </p:spPr>
      </p:pic>
      <p:grpSp>
        <p:nvGrpSpPr>
          <p:cNvPr id="9" name="Skupina 8"/>
          <p:cNvGrpSpPr/>
          <p:nvPr/>
        </p:nvGrpSpPr>
        <p:grpSpPr>
          <a:xfrm>
            <a:off x="0" y="0"/>
            <a:ext cx="1978927" cy="3209687"/>
            <a:chOff x="0" y="0"/>
            <a:chExt cx="1978927" cy="3209687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562230" cy="2362092"/>
            </a:xfrm>
            <a:prstGeom prst="rect">
              <a:avLst/>
            </a:prstGeom>
          </p:spPr>
        </p:pic>
        <p:sp>
          <p:nvSpPr>
            <p:cNvPr id="2" name="TextovéPole 1"/>
            <p:cNvSpPr txBox="1"/>
            <p:nvPr/>
          </p:nvSpPr>
          <p:spPr>
            <a:xfrm>
              <a:off x="0" y="2618756"/>
              <a:ext cx="1978927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dirty="0">
                  <a:latin typeface="+mj-lt"/>
                  <a:ea typeface="+mj-ea"/>
                  <a:cs typeface="+mj-cs"/>
                </a:rPr>
                <a:t>Leonardo da Vinci (1452-1519)</a:t>
              </a: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6662391" y="3360712"/>
            <a:ext cx="3385134" cy="3502453"/>
            <a:chOff x="6662391" y="3360712"/>
            <a:chExt cx="3385134" cy="3502453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2643" y="3360712"/>
              <a:ext cx="1854882" cy="3502453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</p:spPr>
        </p:pic>
        <p:sp>
          <p:nvSpPr>
            <p:cNvPr id="14" name="TextovéPole 13"/>
            <p:cNvSpPr txBox="1"/>
            <p:nvPr/>
          </p:nvSpPr>
          <p:spPr>
            <a:xfrm>
              <a:off x="6662391" y="5706086"/>
              <a:ext cx="1497966" cy="1089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dirty="0">
                  <a:latin typeface="+mj-lt"/>
                  <a:ea typeface="+mj-ea"/>
                  <a:cs typeface="+mj-cs"/>
                </a:rPr>
                <a:t>Katsushika Hokusai 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dirty="0">
                  <a:latin typeface="+mj-lt"/>
                  <a:ea typeface="+mj-ea"/>
                  <a:cs typeface="+mj-cs"/>
                </a:rPr>
                <a:t>(1760-1849)</a:t>
              </a:r>
            </a:p>
            <a:p>
              <a:pPr>
                <a:lnSpc>
                  <a:spcPct val="90000"/>
                </a:lnSpc>
                <a:spcBef>
                  <a:spcPct val="0"/>
                </a:spcBef>
              </a:pPr>
              <a:endParaRPr lang="en-US" dirty="0"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6712926" y="0"/>
            <a:ext cx="5479074" cy="3946478"/>
            <a:chOff x="6712926" y="0"/>
            <a:chExt cx="5479074" cy="3946478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926" y="0"/>
              <a:ext cx="1449926" cy="1761660"/>
            </a:xfrm>
            <a:prstGeom prst="rect">
              <a:avLst/>
            </a:prstGeom>
          </p:spPr>
        </p:pic>
        <p:sp>
          <p:nvSpPr>
            <p:cNvPr id="16" name="TextovéPole 15"/>
            <p:cNvSpPr txBox="1"/>
            <p:nvPr/>
          </p:nvSpPr>
          <p:spPr>
            <a:xfrm>
              <a:off x="10331355" y="3355547"/>
              <a:ext cx="1860645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dirty="0">
                  <a:latin typeface="+mj-lt"/>
                  <a:ea typeface="+mj-ea"/>
                  <a:cs typeface="+mj-cs"/>
                </a:rPr>
                <a:t>Vincent van Gogh (1853-1890)</a:t>
              </a:r>
            </a:p>
          </p:txBody>
        </p:sp>
      </p:grpSp>
      <p:sp>
        <p:nvSpPr>
          <p:cNvPr id="17" name="Nadpis 1"/>
          <p:cNvSpPr txBox="1">
            <a:spLocks/>
          </p:cNvSpPr>
          <p:nvPr/>
        </p:nvSpPr>
        <p:spPr>
          <a:xfrm>
            <a:off x="2499608" y="85964"/>
            <a:ext cx="41095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Turbulence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434693" y="5199705"/>
            <a:ext cx="28420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  <a:ea typeface="+mj-ea"/>
                <a:cs typeface="+mj-cs"/>
              </a:rPr>
              <a:t>‘Mount Fuji viewed from the sea,’ </a:t>
            </a:r>
          </a:p>
          <a:p>
            <a:r>
              <a:rPr lang="en-US" sz="1000" dirty="0">
                <a:latin typeface="+mj-lt"/>
                <a:ea typeface="+mj-ea"/>
                <a:cs typeface="+mj-cs"/>
              </a:rPr>
              <a:t>from One Hundred Views of Mount Fuji, ca. 1834. </a:t>
            </a:r>
          </a:p>
          <a:p>
            <a:r>
              <a:rPr lang="en-US" sz="1000" dirty="0">
                <a:latin typeface="+mj-lt"/>
                <a:ea typeface="+mj-ea"/>
                <a:cs typeface="+mj-cs"/>
              </a:rPr>
              <a:t>British Museum</a:t>
            </a:r>
            <a:endParaRPr lang="cs-CZ" sz="1000" dirty="0">
              <a:latin typeface="+mj-lt"/>
              <a:ea typeface="+mj-ea"/>
              <a:cs typeface="+mj-cs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1005977" y="3946478"/>
            <a:ext cx="1207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  <a:ea typeface="+mj-ea"/>
                <a:cs typeface="+mj-cs"/>
              </a:rPr>
              <a:t>‘Starry Night’ 1889. </a:t>
            </a:r>
          </a:p>
          <a:p>
            <a:r>
              <a:rPr lang="en-US" sz="1000" dirty="0">
                <a:latin typeface="+mj-lt"/>
                <a:ea typeface="+mj-ea"/>
                <a:cs typeface="+mj-cs"/>
              </a:rPr>
              <a:t>MoMA, New York</a:t>
            </a:r>
            <a:endParaRPr lang="cs-CZ" sz="1000" dirty="0">
              <a:latin typeface="+mj-lt"/>
              <a:ea typeface="+mj-ea"/>
              <a:cs typeface="+mj-cs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0" y="3150825"/>
            <a:ext cx="28420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  <a:ea typeface="+mj-ea"/>
                <a:cs typeface="+mj-cs"/>
              </a:rPr>
              <a:t>‘Drawing of Water Vortex,’ </a:t>
            </a:r>
          </a:p>
          <a:p>
            <a:r>
              <a:rPr lang="en-US" sz="1000" dirty="0" err="1">
                <a:latin typeface="+mj-lt"/>
                <a:ea typeface="+mj-ea"/>
                <a:cs typeface="+mj-cs"/>
              </a:rPr>
              <a:t>cca</a:t>
            </a:r>
            <a:r>
              <a:rPr lang="en-US" sz="1000" dirty="0">
                <a:latin typeface="+mj-lt"/>
                <a:ea typeface="+mj-ea"/>
                <a:cs typeface="+mj-cs"/>
              </a:rPr>
              <a:t>. 1510 - 1513. </a:t>
            </a:r>
          </a:p>
          <a:p>
            <a:r>
              <a:rPr lang="en-US" sz="1000" dirty="0">
                <a:latin typeface="+mj-lt"/>
                <a:ea typeface="+mj-ea"/>
                <a:cs typeface="+mj-cs"/>
              </a:rPr>
              <a:t>Royal Collection Windsor, UK</a:t>
            </a:r>
            <a:endParaRPr lang="cs-CZ" sz="1000" dirty="0">
              <a:latin typeface="+mj-lt"/>
              <a:ea typeface="+mj-ea"/>
              <a:cs typeface="+mj-cs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11476892" y="68060"/>
            <a:ext cx="710474" cy="873497"/>
            <a:chOff x="11476892" y="68060"/>
            <a:chExt cx="710474" cy="873497"/>
          </a:xfrm>
        </p:grpSpPr>
        <p:sp>
          <p:nvSpPr>
            <p:cNvPr id="21" name="TextovéPole 20"/>
            <p:cNvSpPr txBox="1"/>
            <p:nvPr/>
          </p:nvSpPr>
          <p:spPr>
            <a:xfrm>
              <a:off x="11476892" y="79783"/>
              <a:ext cx="71047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1.1</a:t>
              </a:r>
            </a:p>
            <a:p>
              <a:pPr algn="ctr"/>
              <a:r>
                <a:rPr lang="en-US" sz="1600" dirty="0">
                  <a:solidFill>
                    <a:srgbClr val="C00000"/>
                  </a:solidFill>
                </a:rPr>
                <a:t>3/40</a:t>
              </a:r>
            </a:p>
            <a:p>
              <a:endParaRPr lang="en-US" dirty="0"/>
            </a:p>
          </p:txBody>
        </p:sp>
        <p:cxnSp>
          <p:nvCxnSpPr>
            <p:cNvPr id="23" name="Přímá spojnice 22"/>
            <p:cNvCxnSpPr/>
            <p:nvPr/>
          </p:nvCxnSpPr>
          <p:spPr>
            <a:xfrm>
              <a:off x="11481524" y="68060"/>
              <a:ext cx="0" cy="635325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23"/>
            <p:cNvCxnSpPr/>
            <p:nvPr/>
          </p:nvCxnSpPr>
          <p:spPr>
            <a:xfrm>
              <a:off x="11512061" y="668216"/>
              <a:ext cx="609599" cy="0"/>
            </a:xfrm>
            <a:prstGeom prst="line">
              <a:avLst/>
            </a:prstGeom>
            <a:ln w="76200">
              <a:solidFill>
                <a:srgbClr val="C00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Zástupný symbol pro obsah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787" y="5165"/>
            <a:ext cx="4026656" cy="3355547"/>
          </a:xfrm>
          <a:prstGeom prst="rect">
            <a:avLst/>
          </a:prstGeom>
        </p:spPr>
      </p:pic>
      <p:sp>
        <p:nvSpPr>
          <p:cNvPr id="26" name="Obdélník 25"/>
          <p:cNvSpPr/>
          <p:nvPr/>
        </p:nvSpPr>
        <p:spPr>
          <a:xfrm>
            <a:off x="0" y="0"/>
            <a:ext cx="12192000" cy="6871914"/>
          </a:xfrm>
          <a:prstGeom prst="rect">
            <a:avLst/>
          </a:prstGeom>
          <a:noFill/>
          <a:ln w="127000">
            <a:solidFill>
              <a:srgbClr val="C00000">
                <a:alpha val="4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0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52409</TotalTime>
  <Words>4747</Words>
  <Application>Microsoft Office PowerPoint</Application>
  <PresentationFormat>Širokoúhlá obrazovka</PresentationFormat>
  <Paragraphs>761</Paragraphs>
  <Slides>59</Slides>
  <Notes>30</Notes>
  <HiddenSlides>0</HiddenSlides>
  <MMClips>2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59</vt:i4>
      </vt:variant>
    </vt:vector>
  </HeadingPairs>
  <TitlesOfParts>
    <vt:vector size="72" baseType="lpstr">
      <vt:lpstr>Adobe Song Std L</vt:lpstr>
      <vt:lpstr>Arial</vt:lpstr>
      <vt:lpstr>Arial Narrow</vt:lpstr>
      <vt:lpstr>Calibri</vt:lpstr>
      <vt:lpstr>Calibri Light</vt:lpstr>
      <vt:lpstr>Cambria Math</vt:lpstr>
      <vt:lpstr>Myriad Pro</vt:lpstr>
      <vt:lpstr>Symbol</vt:lpstr>
      <vt:lpstr>Times New Roman</vt:lpstr>
      <vt:lpstr>Motiv Office</vt:lpstr>
      <vt:lpstr>Bitmap Image</vt:lpstr>
      <vt:lpstr>Equation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Basic Heat transport mechanisms: Recall…</vt:lpstr>
      <vt:lpstr>Basic Heat transport mechanisms: Recall…</vt:lpstr>
      <vt:lpstr>Prezentace aplikace PowerPoint</vt:lpstr>
      <vt:lpstr>Prezentace aplikace PowerPoint</vt:lpstr>
      <vt:lpstr>Prezentace aplikace PowerPoint</vt:lpstr>
      <vt:lpstr>Prezentace aplikace PowerPoint</vt:lpstr>
      <vt:lpstr>Turbulence: Major open scientific problem</vt:lpstr>
      <vt:lpstr>Prezentace aplikace PowerPoint</vt:lpstr>
      <vt:lpstr>Turbulent mixing: very efficient heat transport</vt:lpstr>
      <vt:lpstr>Prezentace aplikace PowerPoint</vt:lpstr>
      <vt:lpstr>Prezentace aplikace PowerPoint</vt:lpstr>
      <vt:lpstr>Prezentace aplikace PowerPoint</vt:lpstr>
      <vt:lpstr>Prezentace aplikace PowerPoint</vt:lpstr>
      <vt:lpstr>Group of Cryogenics and Superconductivity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Results: Global heat transfer – Nu(Ra)    </vt:lpstr>
      <vt:lpstr>Prezentace aplikace PowerPoint</vt:lpstr>
      <vt:lpstr>Reynolds measurements at ISI Brno:  Temperature fluctuations in the turbulent bulk</vt:lpstr>
      <vt:lpstr>Prezentace aplikace PowerPoint</vt:lpstr>
      <vt:lpstr>Prezentace aplikace PowerPoint</vt:lpstr>
      <vt:lpstr>Prezentace aplikace PowerPoint</vt:lpstr>
      <vt:lpstr>Prezentace aplikace PowerPoint</vt:lpstr>
      <vt:lpstr>Wind reversals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Outlook 3: Flow visualization at high Ra</vt:lpstr>
      <vt:lpstr>Prezentace aplikace PowerPoint</vt:lpstr>
      <vt:lpstr>Prezentace aplikace PowerPoint</vt:lpstr>
      <vt:lpstr>Big Thanks to My ISI Cryo - Colleagues!</vt:lpstr>
      <vt:lpstr>and colleagues in Prague, Ilmenau, Florida…</vt:lpstr>
      <vt:lpstr>Prezentace aplikace PowerPoint</vt:lpstr>
      <vt:lpstr>Open BSc. and MSc. Thesis Topics: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Heat transport turbulent flows in cryogenic Helium-4</dc:title>
  <dc:creator>Michal Macek</dc:creator>
  <cp:lastModifiedBy>Michal Macek</cp:lastModifiedBy>
  <cp:revision>743</cp:revision>
  <cp:lastPrinted>2019-09-30T07:21:04Z</cp:lastPrinted>
  <dcterms:created xsi:type="dcterms:W3CDTF">2018-03-09T10:23:56Z</dcterms:created>
  <dcterms:modified xsi:type="dcterms:W3CDTF">2022-11-30T12:11:40Z</dcterms:modified>
</cp:coreProperties>
</file>