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326" r:id="rId6"/>
    <p:sldId id="327" r:id="rId7"/>
    <p:sldId id="257" r:id="rId8"/>
    <p:sldId id="258" r:id="rId9"/>
    <p:sldId id="297" r:id="rId10"/>
    <p:sldId id="296" r:id="rId11"/>
    <p:sldId id="298" r:id="rId12"/>
    <p:sldId id="299" r:id="rId13"/>
    <p:sldId id="259" r:id="rId14"/>
    <p:sldId id="325" r:id="rId15"/>
    <p:sldId id="269" r:id="rId16"/>
    <p:sldId id="268" r:id="rId17"/>
    <p:sldId id="311" r:id="rId18"/>
    <p:sldId id="313" r:id="rId19"/>
    <p:sldId id="261" r:id="rId20"/>
    <p:sldId id="312" r:id="rId21"/>
    <p:sldId id="300" r:id="rId22"/>
    <p:sldId id="265" r:id="rId23"/>
    <p:sldId id="324" r:id="rId24"/>
    <p:sldId id="301" r:id="rId25"/>
    <p:sldId id="314" r:id="rId26"/>
    <p:sldId id="302" r:id="rId27"/>
    <p:sldId id="315" r:id="rId28"/>
    <p:sldId id="322" r:id="rId29"/>
    <p:sldId id="303" r:id="rId30"/>
    <p:sldId id="305" r:id="rId31"/>
    <p:sldId id="306" r:id="rId32"/>
    <p:sldId id="304" r:id="rId33"/>
    <p:sldId id="308" r:id="rId34"/>
    <p:sldId id="316" r:id="rId35"/>
    <p:sldId id="317" r:id="rId36"/>
    <p:sldId id="309" r:id="rId37"/>
    <p:sldId id="318" r:id="rId38"/>
    <p:sldId id="319" r:id="rId39"/>
    <p:sldId id="323" r:id="rId40"/>
    <p:sldId id="310" r:id="rId41"/>
    <p:sldId id="320" r:id="rId42"/>
    <p:sldId id="321" r:id="rId43"/>
    <p:sldId id="282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272B2-F8D4-486B-95E5-6E193D6E8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279FFF-8C8C-4F1E-BD5F-F71442049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22A4C3-222C-4DC3-8719-5A0225B4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D4C66B-8117-499A-94E8-ED39C7C6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4674BF-B74F-4DD4-9BD9-CD02D21B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13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086C7-C681-4C25-82A8-9B22EBD1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C0AE04-64A4-4F93-B3EB-6ED95ED37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87915E-FAF4-4510-8342-DE79A70D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07C36F-6CE9-4309-ABEC-F30D7E4A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F5D81C-30C7-433C-9F28-B1F7FB10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64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8FAAA16-E9F9-491B-8D82-3411535E2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32E6AC-C0CC-4581-BA89-20BDBE2CD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B2AED2-C89E-47ED-871F-66625418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FB2219-7238-4E4F-B183-598A8FD1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521974-3B8F-4C06-966A-981B61AE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18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41B31E-312A-4D44-8914-1A17DC18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36BD88-2517-4B7C-A979-76C2319B3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600DB8-8C70-46D4-8912-27F98254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620A9B-FFA8-4DDC-9A9E-D0AD0618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3ECEEA-07B9-45CA-93FE-E98EF11F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63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847FF6-0CD7-4044-AEAF-B76C67F0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D8AB5B-A641-4CC5-BA0B-2531B0940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56ED0E-8AAC-4E7C-9034-B8282305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903656-5064-4A19-9445-5B4BD779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3569B7-9AE2-4A4A-94AC-5ADCED57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2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9B5A-6ACF-4E0D-B098-FA1028ED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D8FD5A-4175-4E42-A362-797A25BCC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35042B-ECAD-4D59-9268-E476BABD3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246F75-87C2-4DB8-BE8D-F5028537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1A028A-D14C-4473-B6D2-96DCE7ED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44D67F-D0D2-41FF-84E5-3814C362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85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03AD4-7A7A-4627-8E27-0B467B7E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B18AC7-A8F5-4996-A904-54AAE3870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8829C9-36F2-4E81-BD67-9B6E023C2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0170FC6-52E3-42CA-910F-EFDD5B2DF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A961423-94C2-4A6D-A07D-8643C4990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B10BEF0-FDD8-4756-938B-A19C1C8B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99AD286-E448-4F04-BDF0-C7229958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EF79EC8-7E92-4C5D-A45F-3191D9AF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30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78894-C39D-4732-AB5B-C2610A7E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C4312BD-E5D7-4D62-9350-C4F563FD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FD2719-FDAD-4F57-B151-2862809C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C850F0F-1126-4D8F-81BE-2AAEF8D5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91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FDC6B6-A875-4DF8-8A6C-1C74A062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37F1745-7650-48FB-AA14-2983F0B3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32F1654-87EB-4798-86E1-0FBD273D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91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2BB06-F999-4391-96BC-3FA75F0F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C4A7-CDB9-4A7B-9AFB-0E4889845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FDD2B8-E8D8-42B4-A343-8A14D693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36E1A4-7E8E-4341-92FF-65C7DAB1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80E632-A09E-4ECE-8012-507F5D989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808B48-36F4-4710-A600-24A0E1B6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87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18B8-E3F5-46A0-AB1F-1BD7D6B7F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4AE121B-646C-4830-A263-FD22205CF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9E5371-B426-42EC-86B5-8780A9580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598320-8B97-422A-9D2E-98557FD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028797-A424-4B3A-A5AD-F8621B15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C14F14-5F04-443C-BCDE-E01B9AB5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66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5F05D02-4F1E-4EED-8ABE-C2206138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C38E8D-84B4-4E15-8F75-F08EE46F1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0E2E92-BFC7-4B92-8201-15B6D6FA2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3ABFE-10DE-4062-A438-128F7A9A04E8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FEE659-C6E6-4497-BA70-C79051EF6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0F508C-61B5-4A4C-A0D8-2570FC1BB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84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mineralogie.sci.muni.cz/kap_7_14_tektosil/kap7_14_tektosil.htm" TargetMode="External"/><Relationship Id="rId3" Type="http://schemas.openxmlformats.org/officeDocument/2006/relationships/hyperlink" Target="http://www.webmineral.com/" TargetMode="External"/><Relationship Id="rId7" Type="http://schemas.openxmlformats.org/officeDocument/2006/relationships/hyperlink" Target="http://mineralogie.sci.muni.cz/kap_7_13_fylosil/kap_7_13_fylosil.htm" TargetMode="External"/><Relationship Id="rId2" Type="http://schemas.openxmlformats.org/officeDocument/2006/relationships/hyperlink" Target="https://www.minda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nerals.net/" TargetMode="External"/><Relationship Id="rId5" Type="http://schemas.openxmlformats.org/officeDocument/2006/relationships/hyperlink" Target="https://www.mineralogist.cz/" TargetMode="External"/><Relationship Id="rId4" Type="http://schemas.openxmlformats.org/officeDocument/2006/relationships/hyperlink" Target="https://mineraly.sci.muni.cz/" TargetMode="External"/><Relationship Id="rId9" Type="http://schemas.openxmlformats.org/officeDocument/2006/relationships/hyperlink" Target="http://geologie.vsb.cz/mali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3EB33-46A2-4D21-BA53-91721CE8F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884" y="6594402"/>
            <a:ext cx="1883768" cy="26359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1400" dirty="0"/>
              <a:t>Mgr. Lenka Skřápková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84B32E7-3325-C0B1-A198-277BC52EB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7106" y="948905"/>
            <a:ext cx="8617788" cy="4960189"/>
          </a:xfrm>
        </p:spPr>
        <p:txBody>
          <a:bodyPr>
            <a:normAutofit/>
          </a:bodyPr>
          <a:lstStyle/>
          <a:p>
            <a:r>
              <a:rPr lang="cs-CZ" b="1" dirty="0"/>
              <a:t>SILIKÁTY III</a:t>
            </a:r>
            <a:br>
              <a:rPr lang="cs-CZ" b="1" dirty="0"/>
            </a:br>
            <a:br>
              <a:rPr lang="cs-CZ" b="1" dirty="0"/>
            </a:br>
            <a:r>
              <a:rPr lang="cs-CZ" sz="4800" b="1" dirty="0" err="1"/>
              <a:t>Fylosilikáty</a:t>
            </a:r>
            <a:r>
              <a:rPr lang="cs-CZ" sz="4800" b="1" dirty="0"/>
              <a:t> + </a:t>
            </a:r>
            <a:r>
              <a:rPr lang="cs-CZ" sz="4800" b="1" dirty="0" err="1"/>
              <a:t>Tektosilikáty</a:t>
            </a:r>
            <a:br>
              <a:rPr lang="cs-CZ" b="1" dirty="0"/>
            </a:br>
            <a:br>
              <a:rPr lang="cs-CZ" b="1" dirty="0"/>
            </a:br>
            <a:r>
              <a:rPr lang="cs-CZ" sz="4000" b="1" dirty="0"/>
              <a:t>Mineralogie I</a:t>
            </a:r>
            <a:br>
              <a:rPr lang="cs-CZ" b="1" dirty="0"/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62310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CD98E-C53E-49CA-903B-D813232E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slíd</a:t>
            </a:r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28996BFF-A3D1-46AD-915C-49971FDB0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506957"/>
              </p:ext>
            </p:extLst>
          </p:nvPr>
        </p:nvGraphicFramePr>
        <p:xfrm>
          <a:off x="976222" y="2198202"/>
          <a:ext cx="4140198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4888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125310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I M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(OH,F)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I = K, Na, Ca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M = Mg, Fe</a:t>
                      </a:r>
                      <a:r>
                        <a:rPr lang="cs-CZ" sz="2000" b="0" baseline="30000" dirty="0"/>
                        <a:t>2+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Li</a:t>
                      </a:r>
                      <a:r>
                        <a:rPr lang="cs-CZ" sz="2000" b="0" dirty="0"/>
                        <a:t>, Al, Fe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79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Další prvky: Ba, B, </a:t>
                      </a:r>
                      <a:r>
                        <a:rPr lang="cs-CZ" sz="2000" b="0" dirty="0" err="1"/>
                        <a:t>Mn</a:t>
                      </a:r>
                      <a:r>
                        <a:rPr lang="cs-CZ" sz="2000" b="0" dirty="0"/>
                        <a:t>, Zn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747500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5BE80480-1022-4FE5-B963-1F1D14797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880411"/>
              </p:ext>
            </p:extLst>
          </p:nvPr>
        </p:nvGraphicFramePr>
        <p:xfrm>
          <a:off x="6877173" y="2198202"/>
          <a:ext cx="4630465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0873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179592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latin typeface="+mn-lt"/>
                        </a:rPr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Muskovit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K</a:t>
                      </a:r>
                      <a:r>
                        <a:rPr lang="cs-CZ" sz="2000" b="1" dirty="0">
                          <a:latin typeface="+mn-lt"/>
                        </a:rPr>
                        <a:t>Al</a:t>
                      </a:r>
                      <a:r>
                        <a:rPr lang="cs-CZ" sz="2000" b="0" baseline="-25000" dirty="0">
                          <a:latin typeface="+mn-lt"/>
                        </a:rPr>
                        <a:t>2</a:t>
                      </a:r>
                      <a:r>
                        <a:rPr lang="cs-CZ" sz="2000" b="0" baseline="0" dirty="0">
                          <a:latin typeface="+mn-lt"/>
                        </a:rPr>
                        <a:t>(</a:t>
                      </a:r>
                      <a:r>
                        <a:rPr lang="cs-CZ" sz="2000" b="0" dirty="0">
                          <a:latin typeface="+mn-lt"/>
                        </a:rPr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dirty="0">
                          <a:latin typeface="+mn-lt"/>
                        </a:rPr>
                        <a:t>Al)O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>
                          <a:latin typeface="+mn-lt"/>
                        </a:rPr>
                        <a:t>Illit</a:t>
                      </a:r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r>
                        <a:rPr kumimoji="0" lang="cs-CZ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(Si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Al)O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>
                          <a:latin typeface="+mn-lt"/>
                        </a:rPr>
                        <a:t>Annit</a:t>
                      </a:r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cs-CZ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(Si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Al)O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(OH,F)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645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+mn-lt"/>
                        </a:rPr>
                        <a:t>Flogopit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cs-CZ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(Si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Al)O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(OH,F)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437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+mn-lt"/>
                        </a:rPr>
                        <a:t>Lepidolit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K(</a:t>
                      </a:r>
                      <a:r>
                        <a:rPr kumimoji="0" lang="cs-CZ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Li,Al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(Si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Al)O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(OH,F)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66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>
                          <a:latin typeface="+mn-lt"/>
                        </a:rPr>
                        <a:t>Zinnwaldit</a:t>
                      </a:r>
                      <a:endParaRPr lang="cs-CZ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K(</a:t>
                      </a:r>
                      <a:r>
                        <a:rPr kumimoji="0" lang="cs-CZ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Li,Al,Fe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(Si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Al)O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(OH,F)</a:t>
                      </a:r>
                      <a:r>
                        <a:rPr kumimoji="0" lang="cs-CZ" sz="2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277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+mn-lt"/>
                        </a:rPr>
                        <a:t>Margarit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latin typeface="+mn-lt"/>
                        </a:rPr>
                        <a:t>CaAl</a:t>
                      </a:r>
                      <a:r>
                        <a:rPr lang="cs-CZ" sz="2000" b="0" baseline="-25000" dirty="0">
                          <a:latin typeface="+mn-lt"/>
                        </a:rPr>
                        <a:t>2</a:t>
                      </a:r>
                      <a:r>
                        <a:rPr lang="cs-CZ" sz="2000" b="0" baseline="0" dirty="0">
                          <a:latin typeface="+mn-lt"/>
                        </a:rPr>
                        <a:t>(</a:t>
                      </a:r>
                      <a:r>
                        <a:rPr lang="cs-CZ" sz="2000" b="0" dirty="0">
                          <a:latin typeface="+mn-lt"/>
                        </a:rPr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>
                          <a:latin typeface="+mn-lt"/>
                        </a:rPr>
                        <a:t>Al</a:t>
                      </a:r>
                      <a:r>
                        <a:rPr lang="cs-CZ" sz="2000" b="0" baseline="-25000" dirty="0">
                          <a:latin typeface="+mn-lt"/>
                        </a:rPr>
                        <a:t>2</a:t>
                      </a:r>
                      <a:r>
                        <a:rPr lang="cs-CZ" sz="2000" b="0" dirty="0">
                          <a:latin typeface="+mn-lt"/>
                        </a:rPr>
                        <a:t>)O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684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+mn-lt"/>
                        </a:rPr>
                        <a:t>Glaukonit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K(Fe,Al,Mg)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(AlSi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(OH)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411833"/>
                  </a:ext>
                </a:extLst>
              </a:tr>
            </a:tbl>
          </a:graphicData>
        </a:graphic>
      </p:graphicFrame>
      <p:sp>
        <p:nvSpPr>
          <p:cNvPr id="3" name="Levá složená závorka 2">
            <a:extLst>
              <a:ext uri="{FF2B5EF4-FFF2-40B4-BE49-F238E27FC236}">
                <a16:creationId xmlns:a16="http://schemas.microsoft.com/office/drawing/2014/main" id="{8B3E27FF-37A2-431E-AF44-9093D3C71F3B}"/>
              </a:ext>
            </a:extLst>
          </p:cNvPr>
          <p:cNvSpPr/>
          <p:nvPr/>
        </p:nvSpPr>
        <p:spPr>
          <a:xfrm>
            <a:off x="6641028" y="3507412"/>
            <a:ext cx="228600" cy="551497"/>
          </a:xfrm>
          <a:prstGeom prst="leftBrac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EB7ECB7-882D-463E-BBC7-8265FB53F194}"/>
              </a:ext>
            </a:extLst>
          </p:cNvPr>
          <p:cNvSpPr txBox="1"/>
          <p:nvPr/>
        </p:nvSpPr>
        <p:spPr>
          <a:xfrm>
            <a:off x="5879028" y="3598494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all" dirty="0"/>
              <a:t>Biotit</a:t>
            </a:r>
          </a:p>
        </p:txBody>
      </p:sp>
      <p:graphicFrame>
        <p:nvGraphicFramePr>
          <p:cNvPr id="5" name="Tabulka 7">
            <a:extLst>
              <a:ext uri="{FF2B5EF4-FFF2-40B4-BE49-F238E27FC236}">
                <a16:creationId xmlns:a16="http://schemas.microsoft.com/office/drawing/2014/main" id="{9D29BF49-9D39-E189-9E1E-7903DD1C3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0955"/>
              </p:ext>
            </p:extLst>
          </p:nvPr>
        </p:nvGraphicFramePr>
        <p:xfrm>
          <a:off x="976222" y="4290676"/>
          <a:ext cx="4284000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000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142000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Lepidolit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Zinnwaldit</a:t>
                      </a:r>
                      <a:endParaRPr lang="cs-CZ" sz="20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</a:tbl>
          </a:graphicData>
        </a:graphic>
      </p:graphicFrame>
      <p:graphicFrame>
        <p:nvGraphicFramePr>
          <p:cNvPr id="6" name="Tabulka 7">
            <a:extLst>
              <a:ext uri="{FF2B5EF4-FFF2-40B4-BE49-F238E27FC236}">
                <a16:creationId xmlns:a16="http://schemas.microsoft.com/office/drawing/2014/main" id="{C620C98A-0A20-6DA4-6305-2560A3509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810536"/>
              </p:ext>
            </p:extLst>
          </p:nvPr>
        </p:nvGraphicFramePr>
        <p:xfrm>
          <a:off x="976222" y="5228080"/>
          <a:ext cx="428400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000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142000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baseline="0" dirty="0" err="1"/>
                        <a:t>Trilithionit</a:t>
                      </a:r>
                      <a:r>
                        <a:rPr lang="cs-CZ" sz="2000" b="0" baseline="0" dirty="0"/>
                        <a:t> (</a:t>
                      </a:r>
                      <a:r>
                        <a:rPr lang="cs-CZ" sz="2000" b="0" baseline="0" dirty="0" err="1"/>
                        <a:t>Li+Al</a:t>
                      </a:r>
                      <a:r>
                        <a:rPr lang="cs-CZ" sz="2000" b="0" baseline="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Siderofylit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000" b="0" baseline="0" dirty="0"/>
                        <a:t>(</a:t>
                      </a:r>
                      <a:r>
                        <a:rPr lang="cs-CZ" sz="2000" b="0" baseline="0" dirty="0" err="1"/>
                        <a:t>Fe+Al</a:t>
                      </a:r>
                      <a:r>
                        <a:rPr lang="cs-CZ" sz="2000" b="0" baseline="0" dirty="0"/>
                        <a:t>)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+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365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baseline="0" dirty="0" err="1"/>
                        <a:t>Polylithionit</a:t>
                      </a:r>
                      <a:r>
                        <a:rPr lang="cs-CZ" sz="2000" b="0" baseline="0" dirty="0"/>
                        <a:t> (</a:t>
                      </a:r>
                      <a:r>
                        <a:rPr lang="cs-CZ" sz="2000" b="0" baseline="0" dirty="0" err="1"/>
                        <a:t>Li+Al</a:t>
                      </a:r>
                      <a:r>
                        <a:rPr lang="cs-CZ" sz="2000" b="0" baseline="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Polylithionit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000" b="0" baseline="0" dirty="0"/>
                        <a:t>(</a:t>
                      </a:r>
                      <a:r>
                        <a:rPr lang="cs-CZ" sz="2000" b="0" baseline="0" dirty="0" err="1"/>
                        <a:t>Li+Al</a:t>
                      </a:r>
                      <a:r>
                        <a:rPr lang="cs-CZ" sz="2000" b="0" baseline="0" dirty="0"/>
                        <a:t>)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3644846"/>
                  </a:ext>
                </a:extLst>
              </a:tr>
            </a:tbl>
          </a:graphicData>
        </a:graphic>
      </p:graphicFrame>
      <p:sp>
        <p:nvSpPr>
          <p:cNvPr id="9" name="Šipka: dvojitá 8">
            <a:extLst>
              <a:ext uri="{FF2B5EF4-FFF2-40B4-BE49-F238E27FC236}">
                <a16:creationId xmlns:a16="http://schemas.microsoft.com/office/drawing/2014/main" id="{C118EEE0-7B0D-49EB-F348-ECED1BDC090F}"/>
              </a:ext>
            </a:extLst>
          </p:cNvPr>
          <p:cNvSpPr/>
          <p:nvPr/>
        </p:nvSpPr>
        <p:spPr>
          <a:xfrm rot="5400000">
            <a:off x="2006692" y="4810178"/>
            <a:ext cx="172720" cy="2946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Šipka: dvojitá 10">
            <a:extLst>
              <a:ext uri="{FF2B5EF4-FFF2-40B4-BE49-F238E27FC236}">
                <a16:creationId xmlns:a16="http://schemas.microsoft.com/office/drawing/2014/main" id="{849131E9-9879-4AF2-2EC8-4EED3E8B411C}"/>
              </a:ext>
            </a:extLst>
          </p:cNvPr>
          <p:cNvSpPr/>
          <p:nvPr/>
        </p:nvSpPr>
        <p:spPr>
          <a:xfrm rot="5400000">
            <a:off x="4136098" y="4813820"/>
            <a:ext cx="172720" cy="2946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69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CD98E-C53E-49CA-903B-D813232E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slíd</a:t>
            </a: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9A834F5D-437E-40B9-8CB5-58D1CC041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302322"/>
              </p:ext>
            </p:extLst>
          </p:nvPr>
        </p:nvGraphicFramePr>
        <p:xfrm>
          <a:off x="1194961" y="1813393"/>
          <a:ext cx="9802077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1846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8470231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bezbarvá, nazelenalá, narůžovělá (muskovit,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illit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), hnědá (flogopit), černá (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annit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), fialová, růžová až nazelenalá (lepidolit),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zelená-žlutozelená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(glaukonit)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perleťový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2.5-4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2.5-3.4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Substituce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ideálně mísitelné Mn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-Fe</a:t>
                      </a:r>
                      <a:r>
                        <a:rPr lang="cs-CZ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2+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-Mg, 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Al-Fe</a:t>
                      </a:r>
                      <a:r>
                        <a:rPr lang="cs-CZ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3+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Si-Al, K-Na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846298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Slídy jsou výborně ŠTĚPNÉ podle 001.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Krystaly jsou lupenité až tabulkovité. Lupínky jsou typicky pružné a elastické. Agregáty lupenité až jemně zrnité. Glaukonit tvoří </a:t>
                      </a:r>
                      <a:r>
                        <a:rPr lang="cs-CZ" sz="2000" dirty="0" err="1"/>
                        <a:t>kulatá-oválná</a:t>
                      </a:r>
                      <a:r>
                        <a:rPr lang="cs-CZ" sz="2000" dirty="0"/>
                        <a:t> zrna.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092478"/>
                  </a:ext>
                </a:extLst>
              </a:tr>
            </a:tbl>
          </a:graphicData>
        </a:graphic>
      </p:graphicFrame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3901044B-97C1-4275-834E-7A84D065E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480246"/>
              </p:ext>
            </p:extLst>
          </p:nvPr>
        </p:nvGraphicFramePr>
        <p:xfrm>
          <a:off x="2328422" y="6111858"/>
          <a:ext cx="7535153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35153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/>
                        <a:t>Sericit</a:t>
                      </a:r>
                      <a:r>
                        <a:rPr lang="cs-CZ" b="0" dirty="0"/>
                        <a:t> – velmi jemnozrnná forma muskovitu vznikající typicky při hydrotermální alteraci či slabé metamorfóze </a:t>
                      </a:r>
                      <a:r>
                        <a:rPr lang="cs-CZ" b="0" dirty="0"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cs-CZ" b="1" cap="all" baseline="0" dirty="0" err="1">
                          <a:sym typeface="Symbol" panose="05050102010706020507" pitchFamily="18" charset="2"/>
                        </a:rPr>
                        <a:t>sericitizace</a:t>
                      </a:r>
                      <a:r>
                        <a:rPr lang="cs-CZ" b="0" dirty="0">
                          <a:sym typeface="Symbol" panose="05050102010706020507" pitchFamily="18" charset="2"/>
                        </a:rPr>
                        <a:t>.</a:t>
                      </a:r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030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CAF8E-A79D-40A1-B109-237585563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slíd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5F7E2DD-C86D-4F54-B1F7-C5F18CD92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331093"/>
              </p:ext>
            </p:extLst>
          </p:nvPr>
        </p:nvGraphicFramePr>
        <p:xfrm>
          <a:off x="708004" y="1825441"/>
          <a:ext cx="10775992" cy="4418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928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9371064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Velmi rozšířené horninotvorné minerály vyskytující se napříč celým spektrem různých typů hornin.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  <a:tr h="425132">
                <a:tc>
                  <a:txBody>
                    <a:bodyPr/>
                    <a:lstStyle/>
                    <a:p>
                      <a:r>
                        <a:rPr lang="cs-CZ" sz="2000" b="0" dirty="0"/>
                        <a:t>Muskovit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Kyselé magmatické a metamorfované horniny (granit, pegmatit, svory, fylity), 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částečně i v sedimentech.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425132">
                <a:tc>
                  <a:txBody>
                    <a:bodyPr/>
                    <a:lstStyle/>
                    <a:p>
                      <a:r>
                        <a:rPr lang="cs-CZ" sz="2000" b="0" dirty="0" err="1"/>
                        <a:t>Illit</a:t>
                      </a:r>
                      <a:endParaRPr lang="cs-CZ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Velmi častý v sedimentech, běžně se vyskytuje s kaolinitem.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937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Biotit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Magmatické a metamorfované horniny (granodiorit, diorit, syenit, pegmatit, svory, ruly). V sedimentech moc ne – biotit je poměrně nestabilní a rychle podléhá zvětrávání (přeměňuje se na chlority, vermikulit, atd.).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Lepidolit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Výhradně pegmatity bohaté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(typová lokalita Rožná).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9036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/>
                        <a:t>Zinnwaldit</a:t>
                      </a:r>
                      <a:endParaRPr lang="cs-CZ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Typicky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greiseny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-W zrudnění i pegmatity.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124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Glaukonit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Velmi typický pro klastické mořské (může mít i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nemořský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původ) sedimenty (pískovce) jako akcesorický minerál.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625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1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7992C-C645-40DD-8B62-24688D82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691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muskovit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2F49E1-CF62-4EF8-A156-E08F7E102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37" y="2141163"/>
            <a:ext cx="4212439" cy="316119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9B95659-1CA2-42AF-B640-CE3A66F5989E}"/>
              </a:ext>
            </a:extLst>
          </p:cNvPr>
          <p:cNvSpPr txBox="1"/>
          <p:nvPr/>
        </p:nvSpPr>
        <p:spPr>
          <a:xfrm>
            <a:off x="136451" y="5302357"/>
            <a:ext cx="4263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Lokalita: Dolní Bory, foto: Lukáš </a:t>
            </a:r>
            <a:r>
              <a:rPr lang="cs-CZ" sz="1100" dirty="0" err="1"/>
              <a:t>Křesina</a:t>
            </a:r>
            <a:endParaRPr lang="cs-CZ" sz="11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ADF517-2464-4186-8C47-29CB3C439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159" y="2141163"/>
            <a:ext cx="4214925" cy="316119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E9753EF-EAAD-4219-902B-55CEBB5C66F9}"/>
              </a:ext>
            </a:extLst>
          </p:cNvPr>
          <p:cNvSpPr txBox="1"/>
          <p:nvPr/>
        </p:nvSpPr>
        <p:spPr>
          <a:xfrm>
            <a:off x="4389357" y="5302065"/>
            <a:ext cx="4263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Lokalita: Pegmatit u Golčova Jeníkova, foto: Tomáš Kadlec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F86AD01-66F6-43C6-AB84-715E6A40F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r="17799"/>
          <a:stretch/>
        </p:blipFill>
        <p:spPr>
          <a:xfrm>
            <a:off x="8685567" y="2140871"/>
            <a:ext cx="3424627" cy="316119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BEF907B-8367-43DF-9B55-FFBFA7DCDD6D}"/>
              </a:ext>
            </a:extLst>
          </p:cNvPr>
          <p:cNvSpPr txBox="1"/>
          <p:nvPr/>
        </p:nvSpPr>
        <p:spPr>
          <a:xfrm>
            <a:off x="8653013" y="5302065"/>
            <a:ext cx="4263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Lokalita: Lhenice</a:t>
            </a:r>
          </a:p>
        </p:txBody>
      </p:sp>
    </p:spTree>
    <p:extLst>
      <p:ext uri="{BB962C8B-B14F-4D97-AF65-F5344CB8AC3E}">
        <p14:creationId xmlns:p14="http://schemas.microsoft.com/office/powerpoint/2010/main" val="2369417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7992C-C645-40DD-8B62-24688D82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biotit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8D2D431-915B-40D1-A61D-1F62C04B8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3227"/>
            <a:ext cx="5114932" cy="384898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9761C16-A1AD-4087-A20E-A095BDE5CA8F}"/>
              </a:ext>
            </a:extLst>
          </p:cNvPr>
          <p:cNvSpPr txBox="1"/>
          <p:nvPr/>
        </p:nvSpPr>
        <p:spPr>
          <a:xfrm>
            <a:off x="838200" y="5713663"/>
            <a:ext cx="4263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Lokalita: Dolní Třebonín, foto: Jakub Jirásek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CB9A47B-C30D-4F7C-A817-1ACB54C6F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875" y="1903228"/>
            <a:ext cx="5114932" cy="384898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1B5C41D-6964-4F6A-B27C-41073C8B8807}"/>
              </a:ext>
            </a:extLst>
          </p:cNvPr>
          <p:cNvSpPr txBox="1"/>
          <p:nvPr/>
        </p:nvSpPr>
        <p:spPr>
          <a:xfrm>
            <a:off x="6452875" y="5713116"/>
            <a:ext cx="4263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Lokalita: Heřmanov, foto: Jakub Jirásek</a:t>
            </a:r>
          </a:p>
        </p:txBody>
      </p:sp>
    </p:spTree>
    <p:extLst>
      <p:ext uri="{BB962C8B-B14F-4D97-AF65-F5344CB8AC3E}">
        <p14:creationId xmlns:p14="http://schemas.microsoft.com/office/powerpoint/2010/main" val="182835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BBDD7C4-6AFE-47D0-ADED-73AC1EDC8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3" y="231169"/>
            <a:ext cx="4063409" cy="30475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DA7CA-63B7-4C35-BD6D-AE69F44EA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490" y="231169"/>
            <a:ext cx="4063409" cy="303401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EDA070-5939-4C77-9CB6-BA67EF79EFA6}"/>
              </a:ext>
            </a:extLst>
          </p:cNvPr>
          <p:cNvSpPr txBox="1"/>
          <p:nvPr/>
        </p:nvSpPr>
        <p:spPr>
          <a:xfrm>
            <a:off x="4388590" y="3270424"/>
            <a:ext cx="4263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Lepidolit. Lokalita: Dolní Bory, foto: Lukáš </a:t>
            </a:r>
            <a:r>
              <a:rPr lang="cs-CZ" sz="1100" dirty="0" err="1"/>
              <a:t>Křesina</a:t>
            </a:r>
            <a:endParaRPr lang="cs-CZ" sz="11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83D7AFE-4D6F-4F8A-8151-BE196D01DD62}"/>
              </a:ext>
            </a:extLst>
          </p:cNvPr>
          <p:cNvSpPr txBox="1"/>
          <p:nvPr/>
        </p:nvSpPr>
        <p:spPr>
          <a:xfrm>
            <a:off x="178983" y="3270424"/>
            <a:ext cx="4263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Lepidolit. Lokalita: Lhenice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0675C5-ABBD-4FF7-9175-FE22AA8F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r="11890"/>
          <a:stretch/>
        </p:blipFill>
        <p:spPr bwMode="auto">
          <a:xfrm>
            <a:off x="178983" y="3537277"/>
            <a:ext cx="3396216" cy="304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E724350-521F-4805-8DD3-7E712F5B9E71}"/>
              </a:ext>
            </a:extLst>
          </p:cNvPr>
          <p:cNvSpPr txBox="1"/>
          <p:nvPr/>
        </p:nvSpPr>
        <p:spPr>
          <a:xfrm>
            <a:off x="178983" y="6567927"/>
            <a:ext cx="3396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Zinnwaldit</a:t>
            </a:r>
            <a:r>
              <a:rPr lang="cs-CZ" sz="1100" dirty="0"/>
              <a:t>. Lokalita: Krupka, foto: Petr Fuchs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290925C-3086-4D46-B831-A5378DFFA8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65" r="25261"/>
          <a:stretch/>
        </p:blipFill>
        <p:spPr>
          <a:xfrm>
            <a:off x="8652246" y="231169"/>
            <a:ext cx="3159750" cy="303401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6437C57-23DF-449D-853E-BD9F2DEFAF1B}"/>
              </a:ext>
            </a:extLst>
          </p:cNvPr>
          <p:cNvSpPr txBox="1"/>
          <p:nvPr/>
        </p:nvSpPr>
        <p:spPr>
          <a:xfrm>
            <a:off x="8607058" y="3263030"/>
            <a:ext cx="3204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Masivní lepidolit s mikroklinem. Lokalita: </a:t>
            </a:r>
            <a:r>
              <a:rPr lang="cs-CZ" sz="1100" dirty="0" err="1"/>
              <a:t>Skuleboda</a:t>
            </a:r>
            <a:r>
              <a:rPr lang="cs-CZ" sz="1100" dirty="0"/>
              <a:t>, foto: Ch. </a:t>
            </a:r>
            <a:r>
              <a:rPr lang="cs-CZ" sz="1100" dirty="0" err="1"/>
              <a:t>Ottesen</a:t>
            </a:r>
            <a:endParaRPr lang="cs-CZ" sz="11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14D06F6-4932-41C9-9EE5-C1F6655C4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907" y="3623054"/>
            <a:ext cx="3946711" cy="296178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ADBA429-21B8-413A-BF9E-97DBA822013D}"/>
              </a:ext>
            </a:extLst>
          </p:cNvPr>
          <p:cNvSpPr txBox="1"/>
          <p:nvPr/>
        </p:nvSpPr>
        <p:spPr>
          <a:xfrm>
            <a:off x="3723169" y="6567927"/>
            <a:ext cx="3396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Glaukonit. Lokalita: </a:t>
            </a:r>
            <a:r>
              <a:rPr lang="cs-CZ" sz="1100" dirty="0" err="1"/>
              <a:t>Goslar</a:t>
            </a:r>
            <a:r>
              <a:rPr lang="cs-CZ" sz="1100" dirty="0"/>
              <a:t> </a:t>
            </a:r>
            <a:r>
              <a:rPr lang="cs-CZ" sz="1100" dirty="0" err="1"/>
              <a:t>District</a:t>
            </a:r>
            <a:r>
              <a:rPr lang="cs-CZ" sz="1100" dirty="0"/>
              <a:t>, foto: D. </a:t>
            </a:r>
            <a:r>
              <a:rPr lang="cs-CZ" sz="1100" dirty="0" err="1"/>
              <a:t>Harries</a:t>
            </a:r>
            <a:endParaRPr lang="cs-CZ" sz="11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0279E91-BBBB-4ED2-AA5E-46CC5BF90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3866" y="3713287"/>
            <a:ext cx="3778130" cy="283526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E38F891-5591-4A1B-82E0-916ADD1ED219}"/>
              </a:ext>
            </a:extLst>
          </p:cNvPr>
          <p:cNvSpPr txBox="1"/>
          <p:nvPr/>
        </p:nvSpPr>
        <p:spPr>
          <a:xfrm>
            <a:off x="8033866" y="6567927"/>
            <a:ext cx="4158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Glaukonit. Lokalita: </a:t>
            </a:r>
            <a:r>
              <a:rPr lang="cs-CZ" sz="1100" dirty="0" err="1"/>
              <a:t>Bovenste</a:t>
            </a:r>
            <a:r>
              <a:rPr lang="cs-CZ" sz="1100" dirty="0"/>
              <a:t> Bosch </a:t>
            </a:r>
            <a:r>
              <a:rPr lang="cs-CZ" sz="1100" dirty="0" err="1"/>
              <a:t>Quarry</a:t>
            </a:r>
            <a:r>
              <a:rPr lang="cs-CZ" sz="1100" dirty="0"/>
              <a:t>, foto: G. van der </a:t>
            </a:r>
            <a:r>
              <a:rPr lang="cs-CZ" sz="1100" dirty="0" err="1"/>
              <a:t>Veldt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7003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chloritů</a:t>
            </a:r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CC804C98-6DB4-4536-9F45-260DBC375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815689"/>
              </p:ext>
            </p:extLst>
          </p:nvPr>
        </p:nvGraphicFramePr>
        <p:xfrm>
          <a:off x="992200" y="1832735"/>
          <a:ext cx="455930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9650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279650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A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6-8</a:t>
                      </a:r>
                      <a:r>
                        <a:rPr lang="cs-CZ" sz="2000" b="1" dirty="0"/>
                        <a:t>Z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1" dirty="0"/>
                        <a:t>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1" dirty="0"/>
                        <a:t>(OH,O)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A = Mg, Fe</a:t>
                      </a:r>
                      <a:r>
                        <a:rPr lang="cs-CZ" sz="2000" b="0" baseline="30000" dirty="0"/>
                        <a:t>2+</a:t>
                      </a:r>
                      <a:r>
                        <a:rPr lang="cs-CZ" sz="2000" b="0" dirty="0"/>
                        <a:t>, Fe</a:t>
                      </a:r>
                      <a:r>
                        <a:rPr lang="cs-CZ" sz="2000" b="0" baseline="30000" dirty="0"/>
                        <a:t>3+</a:t>
                      </a:r>
                      <a:r>
                        <a:rPr lang="cs-CZ" sz="2000" b="0" dirty="0"/>
                        <a:t>, Al, </a:t>
                      </a:r>
                      <a:r>
                        <a:rPr lang="cs-CZ" sz="2000" b="0" dirty="0" err="1"/>
                        <a:t>Li</a:t>
                      </a:r>
                      <a:endParaRPr lang="cs-CZ" sz="2000" b="0" dirty="0"/>
                    </a:p>
                    <a:p>
                      <a:r>
                        <a:rPr lang="cs-CZ" sz="2000" b="0" dirty="0"/>
                        <a:t>Z = Si, Al</a:t>
                      </a:r>
                      <a:r>
                        <a:rPr lang="cs-CZ" sz="2000" b="0" baseline="0" dirty="0"/>
                        <a:t>, B</a:t>
                      </a:r>
                    </a:p>
                    <a:p>
                      <a:r>
                        <a:rPr lang="cs-CZ" sz="2000" b="0" baseline="0" dirty="0"/>
                        <a:t>Další prvky: </a:t>
                      </a:r>
                      <a:r>
                        <a:rPr lang="cs-CZ" sz="2000" b="0" baseline="0" dirty="0" err="1"/>
                        <a:t>Mn</a:t>
                      </a:r>
                      <a:r>
                        <a:rPr lang="cs-CZ" sz="2000" b="0" baseline="0" dirty="0"/>
                        <a:t>, Ni, </a:t>
                      </a:r>
                      <a:r>
                        <a:rPr lang="cs-CZ" sz="2000" b="0" baseline="0" dirty="0" err="1"/>
                        <a:t>Cr</a:t>
                      </a:r>
                      <a:endParaRPr lang="cs-CZ" sz="20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448231"/>
              </p:ext>
            </p:extLst>
          </p:nvPr>
        </p:nvGraphicFramePr>
        <p:xfrm>
          <a:off x="992200" y="3563157"/>
          <a:ext cx="455930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327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106023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/>
                        <a:t>klinochlor</a:t>
                      </a:r>
                      <a:endParaRPr lang="cs-CZ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(Mg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Al)</a:t>
                      </a:r>
                      <a:r>
                        <a:rPr lang="cs-CZ" sz="2000" b="0" dirty="0"/>
                        <a:t>(Si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dirty="0"/>
                        <a:t>Al)O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chamosit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(Fe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Al)(</a:t>
                      </a:r>
                      <a:r>
                        <a:rPr lang="cs-CZ" sz="2000" b="0" dirty="0"/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dirty="0"/>
                        <a:t>Al)O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F5B6EDB-CE6B-443A-BD87-44D5F1CE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13358"/>
              </p:ext>
            </p:extLst>
          </p:nvPr>
        </p:nvGraphicFramePr>
        <p:xfrm>
          <a:off x="6250000" y="1598063"/>
          <a:ext cx="5338813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5196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733617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různé odstíny zelené až černá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skelný/perleťový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2.5-3.5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2.5-3.5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Chlority jsou výborně ŠTĚPNÉ podle 001.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Krystaly tabulkovité. Nejčastěji se vyskytují v podobě jemně lupenitých agregátů. Lupínky jsou na rozdíl od slíd křehké.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1667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F413456-0717-4FBB-B526-3023F44D2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184021"/>
              </p:ext>
            </p:extLst>
          </p:nvPr>
        </p:nvGraphicFramePr>
        <p:xfrm>
          <a:off x="543489" y="5060501"/>
          <a:ext cx="5456722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6722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479791"/>
                  </a:ext>
                </a:extLst>
              </a:tr>
              <a:tr h="967734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Chlority jsou typické pro nízce metamorfované horniny (</a:t>
                      </a:r>
                      <a:r>
                        <a:rPr lang="cs-CZ" sz="2000" b="0" dirty="0" err="1"/>
                        <a:t>chloritické</a:t>
                      </a:r>
                      <a:r>
                        <a:rPr lang="cs-CZ" sz="2000" b="0" dirty="0"/>
                        <a:t> břidlice, </a:t>
                      </a:r>
                      <a:r>
                        <a:rPr lang="cs-CZ" sz="2000" b="0" dirty="0" err="1"/>
                        <a:t>serpetinit</a:t>
                      </a:r>
                      <a:r>
                        <a:rPr lang="cs-CZ" sz="2000" b="0" dirty="0"/>
                        <a:t>), vyskytují se i v sedimentárních horninách a hydrotermálních žilách (alpská parageneze).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5D93C8C-ADDD-4B85-87B8-17055EBBC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36155"/>
              </p:ext>
            </p:extLst>
          </p:nvPr>
        </p:nvGraphicFramePr>
        <p:xfrm>
          <a:off x="6249999" y="5468286"/>
          <a:ext cx="5338813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8813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891541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Chlority nejsou příliš odolné vůči zvětrávání a hydrotermálním alteracím, ale sami jsou velmi často produktem těchto alterací, např. </a:t>
                      </a:r>
                      <a:r>
                        <a:rPr lang="cs-CZ" sz="2000" b="0" dirty="0" err="1"/>
                        <a:t>chloritizace</a:t>
                      </a:r>
                      <a:r>
                        <a:rPr lang="cs-CZ" sz="2000" b="0" dirty="0"/>
                        <a:t> biotitu, amfibolu atd.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410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 1332">
            <a:extLst>
              <a:ext uri="{FF2B5EF4-FFF2-40B4-BE49-F238E27FC236}">
                <a16:creationId xmlns:a16="http://schemas.microsoft.com/office/drawing/2014/main" id="{9CA50C0B-F9CC-408B-9AF8-6B65847A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3" y="2046767"/>
            <a:ext cx="5835472" cy="389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8D699E8-5E09-473E-B6AC-E8D8C811ECEB}"/>
              </a:ext>
            </a:extLst>
          </p:cNvPr>
          <p:cNvSpPr txBox="1"/>
          <p:nvPr/>
        </p:nvSpPr>
        <p:spPr>
          <a:xfrm>
            <a:off x="349103" y="5938283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Epidot,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prehnit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,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klinochlor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 – kamenolom Stříbrná Skalice. Sběr a foto T. Kadlec.</a:t>
            </a:r>
            <a:endParaRPr lang="cs-CZ" sz="1000" dirty="0">
              <a:latin typeface="Calibri 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20C085-2399-4DD5-A2D3-76BA4E8B9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23" r="16715"/>
          <a:stretch/>
        </p:blipFill>
        <p:spPr>
          <a:xfrm>
            <a:off x="6370423" y="2046767"/>
            <a:ext cx="5573485" cy="389151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0A314B1-DAA5-492C-9C05-C18D0D5B7A20}"/>
              </a:ext>
            </a:extLst>
          </p:cNvPr>
          <p:cNvSpPr txBox="1"/>
          <p:nvPr/>
        </p:nvSpPr>
        <p:spPr>
          <a:xfrm>
            <a:off x="6370423" y="5938282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Chlorit. Lokalita: Venezuela. Foto: Charlie Smith..</a:t>
            </a:r>
            <a:endParaRPr lang="cs-CZ" sz="1000" dirty="0">
              <a:latin typeface="Calibri 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0EF53C8-5A5D-464F-AFCF-81CA29D93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chloritů</a:t>
            </a:r>
          </a:p>
        </p:txBody>
      </p:sp>
    </p:spTree>
    <p:extLst>
      <p:ext uri="{BB962C8B-B14F-4D97-AF65-F5344CB8AC3E}">
        <p14:creationId xmlns:p14="http://schemas.microsoft.com/office/powerpoint/2010/main" val="34326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kaolinitu a serpentinu</a:t>
            </a:r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CC804C98-6DB4-4536-9F45-260DBC375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39892"/>
              </p:ext>
            </p:extLst>
          </p:nvPr>
        </p:nvGraphicFramePr>
        <p:xfrm>
          <a:off x="585356" y="1896428"/>
          <a:ext cx="4858486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5392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3043094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M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4-6</a:t>
                      </a:r>
                      <a:r>
                        <a:rPr lang="cs-CZ" sz="2000" b="1" dirty="0"/>
                        <a:t>Z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1" dirty="0"/>
                        <a:t>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1" dirty="0"/>
                        <a:t>(OH)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nH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cs-CZ" sz="2000" b="1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M = Al, Fe</a:t>
                      </a:r>
                      <a:r>
                        <a:rPr lang="cs-CZ" sz="2000" b="0" baseline="30000" dirty="0"/>
                        <a:t>2+</a:t>
                      </a:r>
                      <a:r>
                        <a:rPr lang="cs-CZ" sz="2000" b="0" dirty="0"/>
                        <a:t>, Fe</a:t>
                      </a:r>
                      <a:r>
                        <a:rPr lang="cs-CZ" sz="2000" b="0" baseline="30000" dirty="0"/>
                        <a:t>3+</a:t>
                      </a:r>
                      <a:r>
                        <a:rPr lang="cs-CZ" sz="2000" b="0" dirty="0"/>
                        <a:t>, Mg, </a:t>
                      </a:r>
                      <a:r>
                        <a:rPr lang="cs-CZ" sz="2000" b="0" dirty="0" err="1"/>
                        <a:t>vakance</a:t>
                      </a:r>
                      <a:endParaRPr lang="cs-CZ" sz="2000" b="0" dirty="0"/>
                    </a:p>
                    <a:p>
                      <a:r>
                        <a:rPr lang="cs-CZ" sz="2000" b="0" dirty="0"/>
                        <a:t>Z = Si, Al</a:t>
                      </a:r>
                      <a:r>
                        <a:rPr lang="cs-CZ" sz="2000" b="0" baseline="0" dirty="0"/>
                        <a:t>, </a:t>
                      </a:r>
                      <a:r>
                        <a:rPr lang="cs-CZ" sz="2000" b="0" dirty="0"/>
                        <a:t>Fe</a:t>
                      </a:r>
                      <a:r>
                        <a:rPr lang="cs-CZ" sz="2000" b="0" baseline="30000" dirty="0"/>
                        <a:t>3+</a:t>
                      </a:r>
                      <a:r>
                        <a:rPr lang="cs-CZ" sz="2000" b="0" dirty="0"/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241621"/>
              </p:ext>
            </p:extLst>
          </p:nvPr>
        </p:nvGraphicFramePr>
        <p:xfrm>
          <a:off x="585357" y="3429000"/>
          <a:ext cx="4858485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8642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309843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kaolinit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serpentin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Mg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dirty="0"/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F5B6EDB-CE6B-443A-BD87-44D5F1CE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942869"/>
              </p:ext>
            </p:extLst>
          </p:nvPr>
        </p:nvGraphicFramePr>
        <p:xfrm>
          <a:off x="5650030" y="1431357"/>
          <a:ext cx="6413057" cy="530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184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4484873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kaolinit: bílá, nažloutlá, hnědavá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serpentin: různé </a:t>
                      </a:r>
                      <a:r>
                        <a:rPr lang="cs-CZ" sz="20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odstíny zelené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monoklinická: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antigorit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chryzotil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triklinická: kaolinit,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lizardit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mastný až skelný: 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antigorit</a:t>
                      </a:r>
                      <a:endParaRPr lang="cs-CZ" sz="2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hedvábný: 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chyzotil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matný: kaolinit, 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lizardit</a:t>
                      </a:r>
                      <a:endParaRPr lang="cs-CZ" sz="2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cca 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Minerály této skupiny jsou výborně ŠTĚPNÉ podle 001.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Kaolinit tvoří mikroskopicky destičkovité až šupinkaté krystaly, agregáty celistvé. Ve vlhku je plastický. </a:t>
                      </a:r>
                      <a:r>
                        <a:rPr lang="cs-CZ" sz="2000" dirty="0" err="1"/>
                        <a:t>Antigorit</a:t>
                      </a:r>
                      <a:r>
                        <a:rPr lang="cs-CZ" sz="2000" dirty="0"/>
                        <a:t> tvoří nejčastěji lupenité agregáty, chryzotil vláknité až tence jehlicovité agregáty.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1667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F413456-0717-4FBB-B526-3023F44D2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814741"/>
              </p:ext>
            </p:extLst>
          </p:nvPr>
        </p:nvGraphicFramePr>
        <p:xfrm>
          <a:off x="585356" y="5053012"/>
          <a:ext cx="4858485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8485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967734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Serpentin je všeobecný název pro hořečnaté hydratované </a:t>
                      </a:r>
                      <a:r>
                        <a:rPr lang="cs-CZ" sz="2000" b="0" dirty="0" err="1"/>
                        <a:t>fylosilikáty</a:t>
                      </a:r>
                      <a:r>
                        <a:rPr lang="cs-CZ" sz="2000" b="0" dirty="0"/>
                        <a:t>, nejběžnější je </a:t>
                      </a:r>
                      <a:r>
                        <a:rPr lang="cs-CZ" sz="2000" b="0" dirty="0" err="1"/>
                        <a:t>antigorit</a:t>
                      </a:r>
                      <a:r>
                        <a:rPr lang="cs-CZ" sz="2000" b="0" dirty="0"/>
                        <a:t>, chryzotil, příp. </a:t>
                      </a:r>
                      <a:r>
                        <a:rPr lang="cs-CZ" sz="2000" b="0" dirty="0" err="1"/>
                        <a:t>lizardit</a:t>
                      </a:r>
                      <a:r>
                        <a:rPr lang="cs-CZ" sz="2000" b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928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5604B-1916-4CA2-9B4B-13F7EE825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kaolinitu a serpentinu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742F57E-00B4-4872-9901-945CE6A7B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244379"/>
              </p:ext>
            </p:extLst>
          </p:nvPr>
        </p:nvGraphicFramePr>
        <p:xfrm>
          <a:off x="504187" y="1811820"/>
          <a:ext cx="11077876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1073">
                  <a:extLst>
                    <a:ext uri="{9D8B030D-6E8A-4147-A177-3AD203B41FA5}">
                      <a16:colId xmlns:a16="http://schemas.microsoft.com/office/drawing/2014/main" val="3473727598"/>
                    </a:ext>
                  </a:extLst>
                </a:gridCol>
                <a:gridCol w="9886803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248979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Kaolinit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Vznik zvětráváním živců nejčastěji v granitech nebo arkózách, běžný v sedimentech.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Serpentin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Vznik hydrotermální alterací olivínu nebo hořečnatých pyroxenů v ultrabazických horninách.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252172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EB985EB-7E5B-4508-B62F-554768670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472" y="3125219"/>
            <a:ext cx="4141307" cy="311633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61D8982-ECB2-4576-9BB1-8C4B79DA7E94}"/>
              </a:ext>
            </a:extLst>
          </p:cNvPr>
          <p:cNvSpPr txBox="1"/>
          <p:nvPr/>
        </p:nvSpPr>
        <p:spPr>
          <a:xfrm>
            <a:off x="3951206" y="6250070"/>
            <a:ext cx="37729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Antigorit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 Lokalita: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Tinos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 Foto: Christopher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O´Neill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E0A4BB-2EE4-4E69-91FB-17498F772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/>
          <a:stretch/>
        </p:blipFill>
        <p:spPr>
          <a:xfrm>
            <a:off x="8194721" y="3125219"/>
            <a:ext cx="3885482" cy="31225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4389579-DAB1-45F1-8A57-A0908BCA9B41}"/>
              </a:ext>
            </a:extLst>
          </p:cNvPr>
          <p:cNvSpPr txBox="1"/>
          <p:nvPr/>
        </p:nvSpPr>
        <p:spPr>
          <a:xfrm>
            <a:off x="8194721" y="6241553"/>
            <a:ext cx="34149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Chryzotil. Lokalita: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Cassiar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 Mine. Foto: Jakub Jirásek.</a:t>
            </a:r>
            <a:endParaRPr lang="cs-CZ" sz="1000" dirty="0">
              <a:latin typeface="Calibri 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DDD4FAC-860E-465B-A8E4-AF2D4DD13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5" r="3232"/>
          <a:stretch/>
        </p:blipFill>
        <p:spPr>
          <a:xfrm>
            <a:off x="85074" y="3128766"/>
            <a:ext cx="3806456" cy="312211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3C98215-C0CD-46F2-8C51-AD586DAF8C31}"/>
              </a:ext>
            </a:extLst>
          </p:cNvPr>
          <p:cNvSpPr txBox="1"/>
          <p:nvPr/>
        </p:nvSpPr>
        <p:spPr>
          <a:xfrm>
            <a:off x="85074" y="6241552"/>
            <a:ext cx="37851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Kaolinit. Lokalita: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Milos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 Island. Foto: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Triantafillos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Soldatos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8042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F1F25-F685-4C7E-AB62-475FC027F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72D4B-D20B-4B62-9A84-D87AA0D19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Silikáty = největší a nejdůležitější skupina minerálů.</a:t>
            </a:r>
          </a:p>
          <a:p>
            <a:r>
              <a:rPr lang="cs-CZ" dirty="0"/>
              <a:t>Strukturu silikátů tvoří tetraedry [SiO</a:t>
            </a:r>
            <a:r>
              <a:rPr lang="cs-CZ" baseline="-25000" dirty="0"/>
              <a:t>4</a:t>
            </a:r>
            <a:r>
              <a:rPr lang="cs-CZ" dirty="0"/>
              <a:t>]</a:t>
            </a:r>
            <a:r>
              <a:rPr lang="cs-CZ" baseline="30000" dirty="0"/>
              <a:t>4-</a:t>
            </a:r>
            <a:r>
              <a:rPr lang="cs-CZ" dirty="0"/>
              <a:t>  (příp. tetraedry [AlO</a:t>
            </a:r>
            <a:r>
              <a:rPr lang="cs-CZ" baseline="-25000" dirty="0"/>
              <a:t>4</a:t>
            </a:r>
            <a:r>
              <a:rPr lang="cs-CZ" dirty="0"/>
              <a:t>]</a:t>
            </a:r>
            <a:r>
              <a:rPr lang="cs-CZ" baseline="30000" dirty="0"/>
              <a:t>5-</a:t>
            </a:r>
            <a:r>
              <a:rPr lang="cs-CZ" dirty="0"/>
              <a:t>) + kationty kovů (např. Ca, </a:t>
            </a:r>
            <a:r>
              <a:rPr lang="cs-CZ" dirty="0" err="1"/>
              <a:t>Fe</a:t>
            </a:r>
            <a:r>
              <a:rPr lang="cs-CZ" dirty="0"/>
              <a:t>, Mg, Al, Na), které jsou umístěny ve středu strukturních polyedrů.</a:t>
            </a:r>
          </a:p>
          <a:p>
            <a:r>
              <a:rPr lang="cs-CZ" dirty="0"/>
              <a:t>Podle uspořádání SiO</a:t>
            </a:r>
            <a:r>
              <a:rPr lang="cs-CZ" baseline="-25000" dirty="0"/>
              <a:t>4 </a:t>
            </a:r>
            <a:r>
              <a:rPr lang="cs-CZ" dirty="0"/>
              <a:t>tetraedrů se dělí na:</a:t>
            </a:r>
            <a:endParaRPr lang="cs-CZ" baseline="-25000" dirty="0"/>
          </a:p>
          <a:p>
            <a:pPr lvl="1"/>
            <a:r>
              <a:rPr lang="cs-CZ" dirty="0" err="1"/>
              <a:t>Nesosilikáty</a:t>
            </a:r>
            <a:r>
              <a:rPr lang="cs-CZ" dirty="0"/>
              <a:t> – tetraedry izolované</a:t>
            </a:r>
          </a:p>
          <a:p>
            <a:pPr lvl="1"/>
            <a:r>
              <a:rPr lang="cs-CZ" dirty="0" err="1"/>
              <a:t>Sorosilikáty</a:t>
            </a:r>
            <a:r>
              <a:rPr lang="cs-CZ" dirty="0"/>
              <a:t> – dva spojené tetraedry</a:t>
            </a:r>
          </a:p>
          <a:p>
            <a:pPr lvl="1"/>
            <a:r>
              <a:rPr lang="cs-CZ" dirty="0" err="1"/>
              <a:t>Cyklosilikáty</a:t>
            </a:r>
            <a:r>
              <a:rPr lang="cs-CZ" dirty="0"/>
              <a:t> – tetraedry spojené do cyklů</a:t>
            </a:r>
          </a:p>
          <a:p>
            <a:pPr lvl="1"/>
            <a:r>
              <a:rPr lang="cs-CZ" dirty="0" err="1"/>
              <a:t>Inosilikáty</a:t>
            </a:r>
            <a:r>
              <a:rPr lang="cs-CZ" dirty="0"/>
              <a:t> – tetraedry spojené do řetězců</a:t>
            </a:r>
          </a:p>
          <a:p>
            <a:pPr lvl="1"/>
            <a:r>
              <a:rPr lang="cs-CZ" b="1" dirty="0" err="1"/>
              <a:t>Fylosilikáty</a:t>
            </a:r>
            <a:r>
              <a:rPr lang="cs-CZ" b="1"/>
              <a:t> – tetraedry spojené v ploše</a:t>
            </a:r>
            <a:endParaRPr lang="cs-CZ" dirty="0"/>
          </a:p>
          <a:p>
            <a:pPr lvl="1"/>
            <a:r>
              <a:rPr lang="cs-CZ" b="1" dirty="0" err="1"/>
              <a:t>Tektosilikáty</a:t>
            </a:r>
            <a:r>
              <a:rPr lang="cs-CZ" b="1" dirty="0"/>
              <a:t> – tetraedry tvořící prostorovou kostru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ark Gray Tetrahedron">
                <a:extLst>
                  <a:ext uri="{FF2B5EF4-FFF2-40B4-BE49-F238E27FC236}">
                    <a16:creationId xmlns:a16="http://schemas.microsoft.com/office/drawing/2014/main" id="{315E0BCC-0813-45E8-88AC-F587A0003E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18210" y="2986712"/>
              <a:ext cx="4143184" cy="31902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143184" cy="319025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742719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90" d="1000000"/>
                    <am3d:preTrans dx="531" dy="-15492322" dz="-5131587"/>
                    <am3d:scale>
                      <am3d:sx n="1000000" d="1000000"/>
                      <am3d:sy n="1000000" d="1000000"/>
                      <am3d:sz n="1000000" d="1000000"/>
                    </am3d:scale>
                    <am3d:rot ax="-8151250" ay="-2830809" az="867305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ark Gray Tetrahedron">
                <a:extLst>
                  <a:ext uri="{FF2B5EF4-FFF2-40B4-BE49-F238E27FC236}">
                    <a16:creationId xmlns:a16="http://schemas.microsoft.com/office/drawing/2014/main" id="{315E0BCC-0813-45E8-88AC-F587A0003E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18210" y="2986712"/>
                <a:ext cx="4143184" cy="3190251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3306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1F4589-C9FA-4561-AF76-4005467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kaolinitu a serpentinu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7DE7D6-BA6E-4C3A-8479-A436EA1CB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79" y="2164113"/>
            <a:ext cx="3849912" cy="289705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06FE544-54A7-4D31-8FD9-005E805294D1}"/>
              </a:ext>
            </a:extLst>
          </p:cNvPr>
          <p:cNvSpPr txBox="1"/>
          <p:nvPr/>
        </p:nvSpPr>
        <p:spPr>
          <a:xfrm>
            <a:off x="217034" y="5061172"/>
            <a:ext cx="37851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Kaolinit. Lokalita: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Walton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 baryte mine. Foto: R. Van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Dommelen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25D9A4-A0BA-45FA-9CDB-96BB7D4C0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947" y="2164113"/>
            <a:ext cx="3860467" cy="289705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7FB96C9-648D-436F-AB80-54FC039983F5}"/>
              </a:ext>
            </a:extLst>
          </p:cNvPr>
          <p:cNvSpPr txBox="1"/>
          <p:nvPr/>
        </p:nvSpPr>
        <p:spPr>
          <a:xfrm>
            <a:off x="4142224" y="5061172"/>
            <a:ext cx="37851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Antigorit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 Lokalita: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Ropes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 Gold mine. </a:t>
            </a:r>
            <a:endParaRPr lang="cs-CZ" sz="1000" dirty="0">
              <a:latin typeface="Calibri 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947A8BF-CBAD-47FA-983A-7C5E0360E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37" y="2164113"/>
            <a:ext cx="3849912" cy="289705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5ABAB26-1B0B-415B-A72D-8877FDD26E3F}"/>
              </a:ext>
            </a:extLst>
          </p:cNvPr>
          <p:cNvSpPr txBox="1"/>
          <p:nvPr/>
        </p:nvSpPr>
        <p:spPr>
          <a:xfrm>
            <a:off x="8183531" y="5023932"/>
            <a:ext cx="37851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Chryzotil. Lokalita: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Tuva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 Foto: B. Z. Kantor.</a:t>
            </a:r>
            <a:endParaRPr lang="cs-CZ" sz="10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647279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</a:t>
            </a:r>
            <a:r>
              <a:rPr lang="cs-CZ" dirty="0" err="1"/>
              <a:t>smektitů</a:t>
            </a:r>
            <a:endParaRPr lang="cs-CZ" dirty="0"/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CC804C98-6DB4-4536-9F45-260DBC375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324997"/>
              </p:ext>
            </p:extLst>
          </p:nvPr>
        </p:nvGraphicFramePr>
        <p:xfrm>
          <a:off x="522496" y="1801826"/>
          <a:ext cx="5760000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000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Důležitá skupina minerálů, která tvoří podstatnou část tzv. </a:t>
                      </a:r>
                      <a:r>
                        <a:rPr lang="cs-CZ" sz="2000" b="1" dirty="0"/>
                        <a:t>jílových minerálů</a:t>
                      </a:r>
                      <a:r>
                        <a:rPr lang="cs-CZ" sz="2000" b="0" dirty="0"/>
                        <a:t>. Bentonit = jílovitá hornina s vysokým podílem </a:t>
                      </a:r>
                      <a:r>
                        <a:rPr lang="cs-CZ" sz="2000" b="0" dirty="0" err="1"/>
                        <a:t>smektitů</a:t>
                      </a:r>
                      <a:r>
                        <a:rPr lang="cs-CZ" sz="2000" b="0" dirty="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012070"/>
              </p:ext>
            </p:extLst>
          </p:nvPr>
        </p:nvGraphicFramePr>
        <p:xfrm>
          <a:off x="522496" y="3261050"/>
          <a:ext cx="576000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2759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997241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montmorillonit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(</a:t>
                      </a:r>
                      <a:r>
                        <a:rPr lang="cs-CZ" sz="2000" b="0" dirty="0" err="1"/>
                        <a:t>Na,Ca</a:t>
                      </a:r>
                      <a:r>
                        <a:rPr lang="cs-CZ" sz="2000" b="0" dirty="0"/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r>
                        <a:rPr lang="cs-CZ" sz="2000" b="0" dirty="0"/>
                        <a:t>(</a:t>
                      </a:r>
                      <a:r>
                        <a:rPr lang="cs-CZ" sz="2000" b="0" dirty="0" err="1"/>
                        <a:t>Al,Mg</a:t>
                      </a:r>
                      <a:r>
                        <a:rPr lang="cs-CZ" sz="2000" b="0" dirty="0"/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. nH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nontronit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Na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r>
                        <a:rPr lang="cs-CZ" sz="2000" b="0" dirty="0"/>
                        <a:t>(Fe</a:t>
                      </a:r>
                      <a:r>
                        <a:rPr lang="cs-CZ" sz="2000" b="0" baseline="30000" dirty="0"/>
                        <a:t>3+</a:t>
                      </a:r>
                      <a:r>
                        <a:rPr lang="cs-CZ" sz="2000" b="0" dirty="0"/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. nH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F5B6EDB-CE6B-443A-BD87-44D5F1CE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51491"/>
              </p:ext>
            </p:extLst>
          </p:nvPr>
        </p:nvGraphicFramePr>
        <p:xfrm>
          <a:off x="6545993" y="1801826"/>
          <a:ext cx="5062871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223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540641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světlá s různými odstíny, zelenožlutá (nontronit)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matný, zemitý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1.7-2.7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Minerály jsou výborně ŠTĚPNÉ podle 001.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Tvoří jemně zrnité, celistvé, zemité agregáty.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1667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F413456-0717-4FBB-B526-3023F44D2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223662"/>
              </p:ext>
            </p:extLst>
          </p:nvPr>
        </p:nvGraphicFramePr>
        <p:xfrm>
          <a:off x="522496" y="4903154"/>
          <a:ext cx="576000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479791"/>
                  </a:ext>
                </a:extLst>
              </a:tr>
              <a:tr h="967734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Běžná součást jílových sedimentů. Vznik zvětráváním tufitických hornin a vulkanických skel, případně i </a:t>
                      </a:r>
                      <a:r>
                        <a:rPr lang="cs-CZ" sz="2000" b="0" dirty="0" err="1"/>
                        <a:t>serpentinitů</a:t>
                      </a:r>
                      <a:r>
                        <a:rPr lang="cs-CZ" sz="2000" b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5D93C8C-ADDD-4B85-87B8-17055EBBC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232430"/>
              </p:ext>
            </p:extLst>
          </p:nvPr>
        </p:nvGraphicFramePr>
        <p:xfrm>
          <a:off x="6545993" y="5604194"/>
          <a:ext cx="506287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6287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476568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Typickým znakem je schopnost absorbovat do struktury různé látky.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532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8B5EB6B-6D2B-4691-8F3C-7D836978E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3216"/>
            <a:ext cx="5782508" cy="435133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5BA54B2-6033-4F33-9AED-52B3E6275F93}"/>
              </a:ext>
            </a:extLst>
          </p:cNvPr>
          <p:cNvSpPr txBox="1"/>
          <p:nvPr/>
        </p:nvSpPr>
        <p:spPr>
          <a:xfrm>
            <a:off x="838200" y="6320861"/>
            <a:ext cx="27768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Lokalita: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Bodai</a:t>
            </a:r>
            <a:r>
              <a:rPr lang="cs-CZ" sz="1000" dirty="0" err="1">
                <a:solidFill>
                  <a:srgbClr val="364149"/>
                </a:solidFill>
                <a:latin typeface="Calibri "/>
              </a:rPr>
              <a:t>-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Machi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 Foto: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Alfredo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 Petrov.</a:t>
            </a:r>
            <a:endParaRPr lang="cs-CZ" sz="1000" dirty="0">
              <a:latin typeface="Calibri 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33D925-1A05-4E6E-9A95-B0CF7803E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9" r="14505"/>
          <a:stretch/>
        </p:blipFill>
        <p:spPr>
          <a:xfrm>
            <a:off x="6739270" y="1953216"/>
            <a:ext cx="4614530" cy="436764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31CD3A-A631-4E62-8AF2-B805907BD9C4}"/>
              </a:ext>
            </a:extLst>
          </p:cNvPr>
          <p:cNvSpPr txBox="1"/>
          <p:nvPr/>
        </p:nvSpPr>
        <p:spPr>
          <a:xfrm>
            <a:off x="6739270" y="6337168"/>
            <a:ext cx="33287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Lokalita: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Füledugo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Quarry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 Foto: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Tamás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 </a:t>
            </a:r>
            <a:r>
              <a:rPr lang="cs-CZ" sz="1000" b="0" i="0" dirty="0" err="1">
                <a:solidFill>
                  <a:srgbClr val="364149"/>
                </a:solidFill>
                <a:effectLst/>
                <a:latin typeface="Calibri "/>
              </a:rPr>
              <a:t>Ungváry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0548B6E5-4152-47D2-ADBB-9BC4F5F8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</a:t>
            </a:r>
            <a:r>
              <a:rPr lang="cs-CZ" dirty="0" err="1"/>
              <a:t>smektitů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7572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299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mastku a pyrofylitu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82218"/>
              </p:ext>
            </p:extLst>
          </p:nvPr>
        </p:nvGraphicFramePr>
        <p:xfrm>
          <a:off x="653602" y="2637150"/>
          <a:ext cx="45593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327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106023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/>
                        <a:t>Mastek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/>
                        <a:t>Mg</a:t>
                      </a:r>
                      <a:r>
                        <a:rPr lang="cs-CZ" b="0" baseline="-25000" dirty="0"/>
                        <a:t>3</a:t>
                      </a:r>
                      <a:r>
                        <a:rPr lang="cs-CZ" b="0" dirty="0"/>
                        <a:t>Si</a:t>
                      </a:r>
                      <a:r>
                        <a:rPr lang="cs-CZ" sz="18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b="0" dirty="0"/>
                        <a:t>O</a:t>
                      </a:r>
                      <a:r>
                        <a:rPr lang="cs-CZ" sz="18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b="0" dirty="0"/>
                        <a:t>(OH)</a:t>
                      </a:r>
                      <a:r>
                        <a:rPr lang="cs-CZ" sz="18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b="0" dirty="0"/>
                        <a:t> </a:t>
                      </a:r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/>
                        <a:t>Pyrofylit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/>
                        <a:t>Al</a:t>
                      </a:r>
                      <a:r>
                        <a:rPr lang="cs-CZ" b="0" baseline="-25000" dirty="0"/>
                        <a:t>2</a:t>
                      </a:r>
                      <a:r>
                        <a:rPr lang="cs-CZ" b="0" dirty="0"/>
                        <a:t>Si</a:t>
                      </a:r>
                      <a:r>
                        <a:rPr lang="cs-CZ" sz="18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b="0" dirty="0"/>
                        <a:t>O</a:t>
                      </a:r>
                      <a:r>
                        <a:rPr lang="cs-CZ" sz="18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b="0" dirty="0"/>
                        <a:t>(OH)</a:t>
                      </a:r>
                      <a:r>
                        <a:rPr lang="cs-CZ" sz="18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b="0" dirty="0"/>
                        <a:t> </a:t>
                      </a:r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52491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F5B6EDB-CE6B-443A-BD87-44D5F1CE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427623"/>
              </p:ext>
            </p:extLst>
          </p:nvPr>
        </p:nvGraphicFramePr>
        <p:xfrm>
          <a:off x="5814235" y="1446487"/>
          <a:ext cx="6226969" cy="499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2234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4354735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bílá, šedá, nažloutlá, nazelenalá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mastek: monoklinická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pyrofylit: triklinická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mastek: mastný až perleťový</a:t>
                      </a:r>
                    </a:p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pyrofylit: perleťový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mastek: 1</a:t>
                      </a:r>
                    </a:p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pyrofylit: 1.5-2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Oba minerály jsou výborně ŠTĚPNÉ podle 001.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Krystaly mastku jsou tence tabulkovité, ale tvoří se vzácně. Většinou celistvé, šupinkaté nebo jemně zrnité agregáty. Pyrofylit tvoří tabulkovité krystaly a zrnité, lupenité příp. vláknité agregáty.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1667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F413456-0717-4FBB-B526-3023F44D2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775684"/>
              </p:ext>
            </p:extLst>
          </p:nvPr>
        </p:nvGraphicFramePr>
        <p:xfrm>
          <a:off x="260638" y="4220850"/>
          <a:ext cx="5345229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45229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18540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Výskyt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736227"/>
                  </a:ext>
                </a:extLst>
              </a:tr>
              <a:tr h="185400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Vznik během nízkého stupně metamorfózy (mastková břidlice), hydrotermální alterace </a:t>
                      </a:r>
                      <a:r>
                        <a:rPr lang="cs-CZ" b="0" dirty="0" err="1"/>
                        <a:t>ultrabazik</a:t>
                      </a:r>
                      <a:r>
                        <a:rPr lang="cs-CZ" b="0" dirty="0"/>
                        <a:t> (</a:t>
                      </a:r>
                      <a:r>
                        <a:rPr lang="cs-CZ" b="0" dirty="0" err="1"/>
                        <a:t>serpentinitů</a:t>
                      </a:r>
                      <a:r>
                        <a:rPr lang="cs-CZ" b="0" dirty="0"/>
                        <a:t>) nebo při zvětrávání. Pyrofylit vzniká i jako produkt vysokoteplotní alterace živců.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329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76C7DF2-0757-4C9F-A003-973819F08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57" y="1842134"/>
            <a:ext cx="3263503" cy="435133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509901-B79A-4DAD-A034-A499EC9025EC}"/>
              </a:ext>
            </a:extLst>
          </p:cNvPr>
          <p:cNvSpPr txBox="1"/>
          <p:nvPr/>
        </p:nvSpPr>
        <p:spPr>
          <a:xfrm>
            <a:off x="192505" y="6174613"/>
            <a:ext cx="3611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effectLst/>
                <a:latin typeface="Calibri "/>
              </a:rPr>
              <a:t>Mastek. Lokalita: </a:t>
            </a:r>
            <a:r>
              <a:rPr lang="cs-CZ" sz="1000" b="0" i="0" dirty="0" err="1">
                <a:effectLst/>
                <a:latin typeface="Calibri "/>
              </a:rPr>
              <a:t>Múranska</a:t>
            </a:r>
            <a:r>
              <a:rPr lang="cs-CZ" sz="1000" b="0" i="0" dirty="0">
                <a:effectLst/>
                <a:latin typeface="Calibri "/>
              </a:rPr>
              <a:t> </a:t>
            </a:r>
            <a:r>
              <a:rPr lang="cs-CZ" sz="1000" b="0" i="0" dirty="0" err="1">
                <a:effectLst/>
                <a:latin typeface="Calibri "/>
              </a:rPr>
              <a:t>dlhá</a:t>
            </a:r>
            <a:r>
              <a:rPr lang="cs-CZ" sz="1000" b="0" i="0" dirty="0">
                <a:effectLst/>
                <a:latin typeface="Calibri "/>
              </a:rPr>
              <a:t> </a:t>
            </a:r>
            <a:r>
              <a:rPr lang="cs-CZ" sz="1000" b="0" i="0" dirty="0" err="1">
                <a:effectLst/>
                <a:latin typeface="Calibri "/>
              </a:rPr>
              <a:t>lúka</a:t>
            </a:r>
            <a:r>
              <a:rPr lang="cs-CZ" sz="1000" b="0" i="0" dirty="0">
                <a:effectLst/>
                <a:latin typeface="Calibri "/>
              </a:rPr>
              <a:t>. Foto: Rob </a:t>
            </a:r>
            <a:r>
              <a:rPr lang="cs-CZ" sz="1000" b="0" i="0" dirty="0" err="1">
                <a:effectLst/>
                <a:latin typeface="Calibri "/>
              </a:rPr>
              <a:t>Lavinsky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CFB3577-4066-4E28-85B9-98D3090F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mastku a pyrofylitu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639C41-8992-4075-A453-B6F0480BD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839" y="1842134"/>
            <a:ext cx="5801783" cy="435133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6858E8B-E36E-4A93-A48F-3B5B8CFAD6CD}"/>
              </a:ext>
            </a:extLst>
          </p:cNvPr>
          <p:cNvSpPr txBox="1"/>
          <p:nvPr/>
        </p:nvSpPr>
        <p:spPr>
          <a:xfrm>
            <a:off x="4803716" y="6174613"/>
            <a:ext cx="43939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   Mastek. Lokalita: </a:t>
            </a:r>
            <a:r>
              <a:rPr lang="cs-CZ" sz="1000" dirty="0" err="1"/>
              <a:t>Kohútik</a:t>
            </a:r>
            <a:r>
              <a:rPr lang="cs-CZ" sz="1000" dirty="0"/>
              <a:t> u </a:t>
            </a:r>
            <a:r>
              <a:rPr lang="cs-CZ" sz="1000" dirty="0" err="1"/>
              <a:t>Jelšavy</a:t>
            </a:r>
            <a:r>
              <a:rPr lang="cs-CZ" sz="1000" dirty="0"/>
              <a:t>. Foto: J. Jirásek.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06987F8-5488-A650-A2DB-0FC9F15C1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12818" y="2565119"/>
            <a:ext cx="4332478" cy="28865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9CFC3E3-137F-2A97-492E-5E8257E88AAB}"/>
              </a:ext>
            </a:extLst>
          </p:cNvPr>
          <p:cNvSpPr txBox="1"/>
          <p:nvPr/>
        </p:nvSpPr>
        <p:spPr>
          <a:xfrm>
            <a:off x="9846939" y="6174613"/>
            <a:ext cx="34467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Mastek. Lokalita: Vernířovice</a:t>
            </a:r>
          </a:p>
        </p:txBody>
      </p:sp>
    </p:spTree>
    <p:extLst>
      <p:ext uri="{BB962C8B-B14F-4D97-AF65-F5344CB8AC3E}">
        <p14:creationId xmlns:p14="http://schemas.microsoft.com/office/powerpoint/2010/main" val="901787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5202057-EA2E-48A1-993B-DA255790D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skupina mastku a pyrofylitu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9E2108-A127-4D32-9977-A1DA19414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10" y="1881963"/>
            <a:ext cx="5505829" cy="41431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05DB3A-0A84-4C1F-8733-FE74D17DCB68}"/>
              </a:ext>
            </a:extLst>
          </p:cNvPr>
          <p:cNvSpPr txBox="1"/>
          <p:nvPr/>
        </p:nvSpPr>
        <p:spPr>
          <a:xfrm>
            <a:off x="551110" y="5998433"/>
            <a:ext cx="33595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effectLst/>
                <a:latin typeface="Calibri "/>
              </a:rPr>
              <a:t>Pyrofylit. Lokalita: St. </a:t>
            </a:r>
            <a:r>
              <a:rPr lang="cs-CZ" sz="1000" b="0" i="0" dirty="0" err="1">
                <a:effectLst/>
                <a:latin typeface="Calibri "/>
              </a:rPr>
              <a:t>Niklaus</a:t>
            </a:r>
            <a:r>
              <a:rPr lang="cs-CZ" sz="1000" b="0" i="0" dirty="0">
                <a:effectLst/>
                <a:latin typeface="Calibri "/>
              </a:rPr>
              <a:t>. Foto: Ch. </a:t>
            </a:r>
            <a:r>
              <a:rPr lang="cs-CZ" sz="1000" b="0" i="0" dirty="0" err="1">
                <a:effectLst/>
                <a:latin typeface="Calibri "/>
              </a:rPr>
              <a:t>Creekmur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7E4EDF-2510-4822-924E-03AD42B1A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010" y="1881963"/>
            <a:ext cx="5520924" cy="41431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E616DDC-1FD0-4563-9E8A-E5E711AAE794}"/>
              </a:ext>
            </a:extLst>
          </p:cNvPr>
          <p:cNvSpPr txBox="1"/>
          <p:nvPr/>
        </p:nvSpPr>
        <p:spPr>
          <a:xfrm>
            <a:off x="6156010" y="6025099"/>
            <a:ext cx="33595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effectLst/>
                <a:latin typeface="Calibri "/>
              </a:rPr>
              <a:t>Pyrofylit. Lokalita: Graves </a:t>
            </a:r>
            <a:r>
              <a:rPr lang="cs-CZ" sz="1000" b="0" i="0" dirty="0" err="1">
                <a:effectLst/>
                <a:latin typeface="Calibri "/>
              </a:rPr>
              <a:t>Mountain</a:t>
            </a:r>
            <a:r>
              <a:rPr lang="cs-CZ" sz="1000" b="0" i="0" dirty="0">
                <a:effectLst/>
                <a:latin typeface="Calibri "/>
              </a:rPr>
              <a:t>. Foto: </a:t>
            </a:r>
            <a:r>
              <a:rPr lang="cs-CZ" sz="1000" dirty="0">
                <a:latin typeface="Calibri "/>
              </a:rPr>
              <a:t>P. </a:t>
            </a:r>
            <a:r>
              <a:rPr lang="cs-CZ" sz="1000" dirty="0" err="1">
                <a:latin typeface="Calibri "/>
              </a:rPr>
              <a:t>Cristofono</a:t>
            </a:r>
            <a:r>
              <a:rPr lang="cs-CZ" sz="1000" b="0" i="0" dirty="0">
                <a:solidFill>
                  <a:srgbClr val="364149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446185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F1F25-F685-4C7E-AB62-475FC027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94524"/>
            <a:ext cx="10515600" cy="1325563"/>
          </a:xfrm>
        </p:spPr>
        <p:txBody>
          <a:bodyPr/>
          <a:lstStyle/>
          <a:p>
            <a:r>
              <a:rPr lang="cs-CZ" dirty="0" err="1"/>
              <a:t>Tektosilikáty</a:t>
            </a:r>
            <a:r>
              <a:rPr lang="cs-CZ" dirty="0"/>
              <a:t> - struktura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0234223-96CF-4E6D-9A08-A093DDD9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214563"/>
            <a:ext cx="11391900" cy="435133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SiO</a:t>
            </a:r>
            <a:r>
              <a:rPr lang="cs-CZ" baseline="-25000" dirty="0"/>
              <a:t>4</a:t>
            </a:r>
            <a:r>
              <a:rPr lang="cs-CZ" dirty="0"/>
              <a:t> tetraedry vytváří prostorovou kostru – všechny jsou vzájemně propojeny apikálními kyslíky.</a:t>
            </a:r>
          </a:p>
          <a:p>
            <a:endParaRPr lang="cs-CZ" dirty="0"/>
          </a:p>
          <a:p>
            <a:r>
              <a:rPr lang="cs-CZ" dirty="0"/>
              <a:t>U některých </a:t>
            </a:r>
            <a:r>
              <a:rPr lang="cs-CZ" dirty="0" err="1"/>
              <a:t>tektosilikátů</a:t>
            </a:r>
            <a:r>
              <a:rPr lang="cs-CZ" dirty="0"/>
              <a:t> dochází ke vzniku poměrně velkých dutin ve struktuře, které jsou obsazovány komplexy hydratovaných kationtů (např. zeolity).</a:t>
            </a:r>
          </a:p>
          <a:p>
            <a:endParaRPr lang="cs-CZ" dirty="0"/>
          </a:p>
          <a:p>
            <a:r>
              <a:rPr lang="cs-CZ" dirty="0"/>
              <a:t>Skupina živců</a:t>
            </a:r>
          </a:p>
          <a:p>
            <a:r>
              <a:rPr lang="cs-CZ" dirty="0"/>
              <a:t>Skupina </a:t>
            </a:r>
            <a:r>
              <a:rPr lang="cs-CZ" dirty="0" err="1"/>
              <a:t>foidů</a:t>
            </a:r>
            <a:endParaRPr lang="cs-CZ" dirty="0"/>
          </a:p>
          <a:p>
            <a:r>
              <a:rPr lang="cs-CZ" dirty="0"/>
              <a:t>Skupina zeolitů</a:t>
            </a:r>
          </a:p>
          <a:p>
            <a:pPr lvl="2"/>
            <a:endParaRPr lang="cs-CZ" dirty="0"/>
          </a:p>
          <a:p>
            <a:endParaRPr lang="cs-CZ" baseline="30000" dirty="0"/>
          </a:p>
        </p:txBody>
      </p:sp>
    </p:spTree>
    <p:extLst>
      <p:ext uri="{BB962C8B-B14F-4D97-AF65-F5344CB8AC3E}">
        <p14:creationId xmlns:p14="http://schemas.microsoft.com/office/powerpoint/2010/main" val="645020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64"/>
            <a:ext cx="10515600" cy="1325563"/>
          </a:xfrm>
        </p:spPr>
        <p:txBody>
          <a:bodyPr/>
          <a:lstStyle/>
          <a:p>
            <a:r>
              <a:rPr lang="cs-CZ" dirty="0" err="1"/>
              <a:t>Tektosilikáty</a:t>
            </a:r>
            <a:r>
              <a:rPr lang="cs-CZ" dirty="0"/>
              <a:t> – živce</a:t>
            </a:r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CC804C98-6DB4-4536-9F45-260DBC375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073583"/>
              </p:ext>
            </p:extLst>
          </p:nvPr>
        </p:nvGraphicFramePr>
        <p:xfrm>
          <a:off x="838199" y="1543342"/>
          <a:ext cx="5052460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6230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526230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AT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cs-CZ" sz="2000" b="1" dirty="0"/>
                        <a:t>(T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1" dirty="0"/>
                        <a:t>)</a:t>
                      </a:r>
                      <a:r>
                        <a:rPr lang="cs-CZ" sz="2000" b="1" baseline="-25000" dirty="0"/>
                        <a:t>3</a:t>
                      </a:r>
                      <a:r>
                        <a:rPr lang="cs-CZ" sz="2000" b="1" dirty="0"/>
                        <a:t>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A = Na, K, Ca</a:t>
                      </a:r>
                    </a:p>
                    <a:p>
                      <a:r>
                        <a:rPr lang="cs-CZ" sz="2000" b="0" dirty="0"/>
                        <a:t>T</a:t>
                      </a:r>
                      <a:r>
                        <a:rPr lang="cs-CZ" sz="2000" b="0" baseline="-25000" dirty="0"/>
                        <a:t>1</a:t>
                      </a:r>
                      <a:r>
                        <a:rPr lang="cs-CZ" sz="2000" b="0" dirty="0"/>
                        <a:t> = Al</a:t>
                      </a:r>
                    </a:p>
                    <a:p>
                      <a:r>
                        <a:rPr lang="cs-CZ" sz="2000" b="0" dirty="0"/>
                        <a:t>T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 = Si, Al</a:t>
                      </a:r>
                    </a:p>
                    <a:p>
                      <a:r>
                        <a:rPr lang="cs-CZ" sz="2000" b="0" dirty="0"/>
                        <a:t>Další prvky: Ba, </a:t>
                      </a:r>
                      <a:r>
                        <a:rPr lang="cs-CZ" sz="2000" b="0" dirty="0" err="1"/>
                        <a:t>Rb</a:t>
                      </a:r>
                      <a:r>
                        <a:rPr lang="cs-CZ" sz="2000" b="0" dirty="0"/>
                        <a:t>, Cs, </a:t>
                      </a:r>
                      <a:r>
                        <a:rPr lang="cs-CZ" sz="2000" b="0" dirty="0" err="1"/>
                        <a:t>Sr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Pb</a:t>
                      </a:r>
                      <a:r>
                        <a:rPr lang="cs-CZ" sz="2000" b="0" dirty="0"/>
                        <a:t>, 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38491"/>
              </p:ext>
            </p:extLst>
          </p:nvPr>
        </p:nvGraphicFramePr>
        <p:xfrm>
          <a:off x="838199" y="3335569"/>
          <a:ext cx="5052461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472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441989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 – alkalické živce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Sanidin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(</a:t>
                      </a:r>
                      <a:r>
                        <a:rPr lang="cs-CZ" sz="2000" b="0" dirty="0" err="1"/>
                        <a:t>K,Na</a:t>
                      </a:r>
                      <a:r>
                        <a:rPr lang="cs-CZ" sz="2000" b="0" dirty="0"/>
                        <a:t>)AlSi</a:t>
                      </a:r>
                      <a:r>
                        <a:rPr lang="cs-CZ" sz="2000" b="0" baseline="-25000" dirty="0"/>
                        <a:t>3</a:t>
                      </a:r>
                      <a:r>
                        <a:rPr lang="cs-CZ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Ortoklas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KAlSi</a:t>
                      </a:r>
                      <a:r>
                        <a:rPr lang="cs-CZ" sz="2000" b="0" baseline="-25000" dirty="0"/>
                        <a:t>3</a:t>
                      </a:r>
                      <a:r>
                        <a:rPr lang="cs-CZ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61547">
                <a:tc>
                  <a:txBody>
                    <a:bodyPr/>
                    <a:lstStyle/>
                    <a:p>
                      <a:r>
                        <a:rPr lang="cs-CZ" sz="2000" dirty="0"/>
                        <a:t>Mikroklin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KAlSi</a:t>
                      </a:r>
                      <a:r>
                        <a:rPr lang="cs-CZ" sz="2000" b="0" baseline="-25000" dirty="0"/>
                        <a:t>3</a:t>
                      </a:r>
                      <a:r>
                        <a:rPr lang="cs-CZ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55514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903F038A-515D-4F77-826B-EE034E6D2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074459"/>
              </p:ext>
            </p:extLst>
          </p:nvPr>
        </p:nvGraphicFramePr>
        <p:xfrm>
          <a:off x="838199" y="5078158"/>
          <a:ext cx="5052462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472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44199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 – sodnovápenaté živce (plagioklasy)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Albit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NaAlSi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Anortit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CaAl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albit-oligoklas-</a:t>
                      </a:r>
                      <a:r>
                        <a:rPr lang="cs-CZ" sz="1600" b="1" dirty="0" err="1"/>
                        <a:t>andezin</a:t>
                      </a:r>
                      <a:r>
                        <a:rPr lang="cs-CZ" sz="1600" b="1" dirty="0"/>
                        <a:t>-labradorit-</a:t>
                      </a:r>
                      <a:r>
                        <a:rPr lang="cs-CZ" sz="1600" b="1" dirty="0" err="1"/>
                        <a:t>bytownit</a:t>
                      </a:r>
                      <a:r>
                        <a:rPr lang="cs-CZ" sz="1600" b="1" dirty="0"/>
                        <a:t>-anortit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081903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F376E9D5-CC09-4114-954F-3EB5B4B8D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429832"/>
              </p:ext>
            </p:extLst>
          </p:nvPr>
        </p:nvGraphicFramePr>
        <p:xfrm>
          <a:off x="6681610" y="3369055"/>
          <a:ext cx="455930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327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106023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 – barnaté živce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/>
                        <a:t>Celsian</a:t>
                      </a:r>
                      <a:endParaRPr lang="cs-CZ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BaAl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Hyalofan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(</a:t>
                      </a:r>
                      <a:r>
                        <a:rPr lang="cs-CZ" sz="2000" b="0" dirty="0" err="1"/>
                        <a:t>K,Ba</a:t>
                      </a:r>
                      <a:r>
                        <a:rPr lang="cs-CZ" sz="2000" b="0" dirty="0"/>
                        <a:t>)AlSi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4D75829D-08B3-4453-99F5-F93463256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143483"/>
              </p:ext>
            </p:extLst>
          </p:nvPr>
        </p:nvGraphicFramePr>
        <p:xfrm>
          <a:off x="6681610" y="4741926"/>
          <a:ext cx="4559300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9322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349978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65937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 – další živce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Adulár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alkalický živec vzniklý při hydrotermálních pochodech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Amazonit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zelený mikroklin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Perthit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prorůstání ortoklasu albitem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307224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7A531768-A831-4810-AD42-D2F94F1F1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814" y="402410"/>
            <a:ext cx="3692891" cy="277621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3BE86E-AAAE-46F0-8762-F7067822A643}"/>
              </a:ext>
            </a:extLst>
          </p:cNvPr>
          <p:cNvSpPr txBox="1"/>
          <p:nvPr/>
        </p:nvSpPr>
        <p:spPr>
          <a:xfrm>
            <a:off x="10807705" y="2624628"/>
            <a:ext cx="15764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Hyalofan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Lokalita: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Zagradski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 Potok Mine. Foto: K.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Nash</a:t>
            </a:r>
            <a:endParaRPr lang="cs-CZ" sz="10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5274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8035F5A-DA15-44F5-8790-82BEA019A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1" b="3552"/>
          <a:stretch/>
        </p:blipFill>
        <p:spPr>
          <a:xfrm>
            <a:off x="3044650" y="1423064"/>
            <a:ext cx="6102699" cy="5145172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F196A029-BE11-495F-98EB-2AB27257427C}"/>
              </a:ext>
            </a:extLst>
          </p:cNvPr>
          <p:cNvSpPr txBox="1">
            <a:spLocks/>
          </p:cNvSpPr>
          <p:nvPr/>
        </p:nvSpPr>
        <p:spPr>
          <a:xfrm>
            <a:off x="838200" y="2897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Tektosilikáty – živce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2172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36AD325-A81A-48E2-A018-6DC0E0F5E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994549"/>
              </p:ext>
            </p:extLst>
          </p:nvPr>
        </p:nvGraphicFramePr>
        <p:xfrm>
          <a:off x="303910" y="2084452"/>
          <a:ext cx="5628465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2285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93618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světlá-bílá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 různými odstíny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6-6.5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2.6-2.8, barnaté živce ±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Substituce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Ca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, 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KBa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, 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NaSiCaAl</a:t>
                      </a:r>
                      <a:endParaRPr lang="cs-CZ" sz="2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772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Živce jsou dokonale ŠTĚPNÉ podle 001 a dobře ŠTĚPNÉ podle 010.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Krystaly jsou tabulkovité nebo </a:t>
                      </a:r>
                      <a:r>
                        <a:rPr lang="cs-CZ" sz="2000" dirty="0" err="1"/>
                        <a:t>sloupečkovité</a:t>
                      </a:r>
                      <a:r>
                        <a:rPr lang="cs-CZ" sz="2000" dirty="0"/>
                        <a:t>, často </a:t>
                      </a:r>
                      <a:r>
                        <a:rPr lang="cs-CZ" sz="2000" dirty="0" err="1"/>
                        <a:t>dvojčatí</a:t>
                      </a:r>
                      <a:r>
                        <a:rPr lang="cs-CZ" sz="2000" dirty="0"/>
                        <a:t>. Velmi časté jsou dokonale štěpné zrnité agregáty, např. cukrový albit.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89419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Často dochází ke vzájemnému zatlačování živců.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254529"/>
                  </a:ext>
                </a:extLst>
              </a:tr>
            </a:tbl>
          </a:graphicData>
        </a:graphic>
      </p:graphicFrame>
      <p:sp>
        <p:nvSpPr>
          <p:cNvPr id="5" name="Nadpis 1">
            <a:extLst>
              <a:ext uri="{FF2B5EF4-FFF2-40B4-BE49-F238E27FC236}">
                <a16:creationId xmlns:a16="http://schemas.microsoft.com/office/drawing/2014/main" id="{33719A83-EC65-4167-9759-9FABC3572903}"/>
              </a:ext>
            </a:extLst>
          </p:cNvPr>
          <p:cNvSpPr txBox="1">
            <a:spLocks/>
          </p:cNvSpPr>
          <p:nvPr/>
        </p:nvSpPr>
        <p:spPr>
          <a:xfrm>
            <a:off x="927100" y="3722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Tektosilikáty</a:t>
            </a:r>
            <a:r>
              <a:rPr lang="cs-CZ" dirty="0"/>
              <a:t> – živce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E27D0D1-D4A4-4591-85DE-A86ADE0A1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444886"/>
              </p:ext>
            </p:extLst>
          </p:nvPr>
        </p:nvGraphicFramePr>
        <p:xfrm>
          <a:off x="6106504" y="824222"/>
          <a:ext cx="5811345" cy="460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8221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4603124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59024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 - soustava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Sanidin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 (stabilní nad 1000 °C)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r>
                        <a:rPr lang="cs-CZ" sz="2000" b="0" dirty="0"/>
                        <a:t>Ortoklas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 (teploty pod 800 °C)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Mikroklin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triklinická 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(teploty pod 600 °C)</a:t>
                      </a:r>
                      <a:endParaRPr lang="cs-CZ" sz="2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Albit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triklinická (za vysokých teplot izomorfně mísitelný se sanidinem; při nízkých teplotách dochází k 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exsoluci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 vzniku 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perthitů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Anortit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triklinická (ideálně mísitelný pouze s albitem)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Čím nižší teplota, tím více uspořádaná struktura v tetraedrech (kationty Al a Si)  </a:t>
                      </a:r>
                      <a:r>
                        <a:rPr lang="cs-CZ" sz="2000" dirty="0">
                          <a:sym typeface="Symbol" panose="05050102010706020507" pitchFamily="18" charset="2"/>
                        </a:rPr>
                        <a:t> pokles symetrie na triklinickou.</a:t>
                      </a:r>
                      <a:endParaRPr lang="cs-CZ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4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126564"/>
                  </a:ext>
                </a:extLst>
              </a:tr>
            </a:tbl>
          </a:graphicData>
        </a:graphic>
      </p:graphicFrame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574006AE-94FD-482C-A7EC-7B51E1136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720045"/>
              </p:ext>
            </p:extLst>
          </p:nvPr>
        </p:nvGraphicFramePr>
        <p:xfrm>
          <a:off x="6106504" y="5559172"/>
          <a:ext cx="5811345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11345">
                  <a:extLst>
                    <a:ext uri="{9D8B030D-6E8A-4147-A177-3AD203B41FA5}">
                      <a16:colId xmlns:a16="http://schemas.microsoft.com/office/drawing/2014/main" val="2852610068"/>
                    </a:ext>
                  </a:extLst>
                </a:gridCol>
              </a:tblGrid>
              <a:tr h="702911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Živce nejsou příliš odolné vůči hydrotermálním alteracím a zvětrávání, dochází ke kaolinizaci a </a:t>
                      </a:r>
                      <a:r>
                        <a:rPr lang="cs-CZ" sz="2000" dirty="0" err="1"/>
                        <a:t>sericitizaci</a:t>
                      </a:r>
                      <a:r>
                        <a:rPr lang="cs-CZ" sz="2000" dirty="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306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09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BCFA6BEE-3EDD-4286-B0B0-E5D0A8C4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107" y="47846"/>
            <a:ext cx="4646968" cy="67623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76D0BF2-9393-4EF6-A78F-8507F176E9B8}"/>
              </a:ext>
            </a:extLst>
          </p:cNvPr>
          <p:cNvSpPr txBox="1"/>
          <p:nvPr/>
        </p:nvSpPr>
        <p:spPr>
          <a:xfrm>
            <a:off x="8344075" y="6610098"/>
            <a:ext cx="218233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00" dirty="0"/>
              <a:t>https://www.britannica.com/science/silicate-mineral</a:t>
            </a:r>
          </a:p>
        </p:txBody>
      </p:sp>
    </p:spTree>
    <p:extLst>
      <p:ext uri="{BB962C8B-B14F-4D97-AF65-F5344CB8AC3E}">
        <p14:creationId xmlns:p14="http://schemas.microsoft.com/office/powerpoint/2010/main" val="1461444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5604B-1916-4CA2-9B4B-13F7EE825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Tektosilikáty</a:t>
            </a:r>
            <a:r>
              <a:rPr lang="cs-CZ" dirty="0"/>
              <a:t> – skupina živců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742F57E-00B4-4872-9901-945CE6A7B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803831"/>
              </p:ext>
            </p:extLst>
          </p:nvPr>
        </p:nvGraphicFramePr>
        <p:xfrm>
          <a:off x="838200" y="1690688"/>
          <a:ext cx="10515600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473727598"/>
                    </a:ext>
                  </a:extLst>
                </a:gridCol>
              </a:tblGrid>
              <a:tr h="248979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/>
                        <a:t>Živce jsou jedny z nejrozšířenějších horninotvorných minerálů, které se vyskytují ve všech typech hornin – magmatických, metamorfovaných i sedimentárních.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5E84FB05-23A4-4D3C-9DC7-07FD6F041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2" r="-2118"/>
          <a:stretch/>
        </p:blipFill>
        <p:spPr>
          <a:xfrm>
            <a:off x="233044" y="2979888"/>
            <a:ext cx="3910980" cy="316142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6C07CA-633F-4F4A-8D33-66BD416E5654}"/>
              </a:ext>
            </a:extLst>
          </p:cNvPr>
          <p:cNvSpPr txBox="1"/>
          <p:nvPr/>
        </p:nvSpPr>
        <p:spPr>
          <a:xfrm>
            <a:off x="185816" y="6131622"/>
            <a:ext cx="39109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b="0" i="0" dirty="0">
                <a:solidFill>
                  <a:srgbClr val="000000"/>
                </a:solidFill>
                <a:effectLst/>
              </a:rPr>
              <a:t>Srostlice krystalů ortoklasu podle karlovarského zákona. Lokalita: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Łomnica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Polsko. Sbírka L.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Malysze</a:t>
            </a:r>
            <a:endParaRPr lang="cs-CZ" sz="10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152A00-D01F-459C-B008-2C67A94EF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8"/>
          <a:stretch/>
        </p:blipFill>
        <p:spPr>
          <a:xfrm>
            <a:off x="4144024" y="2979888"/>
            <a:ext cx="3910980" cy="316142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40D8B7C-2FF9-4DF6-9A11-6576307DFDB9}"/>
              </a:ext>
            </a:extLst>
          </p:cNvPr>
          <p:cNvSpPr txBox="1"/>
          <p:nvPr/>
        </p:nvSpPr>
        <p:spPr>
          <a:xfrm>
            <a:off x="4144024" y="6121935"/>
            <a:ext cx="39039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algn="just">
              <a:defRPr sz="1100" b="0"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cs-CZ" sz="1000" dirty="0"/>
              <a:t>Bílé krystaly mikroklinu v žulovém pegmatitu. Lokalita: Žulová. Foto J. Jirásek.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ABD4E6C-EA5A-42F6-AE74-78858D7A45BA}"/>
              </a:ext>
            </a:extLst>
          </p:cNvPr>
          <p:cNvSpPr txBox="1"/>
          <p:nvPr/>
        </p:nvSpPr>
        <p:spPr>
          <a:xfrm>
            <a:off x="8142434" y="6121935"/>
            <a:ext cx="4049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000000"/>
                </a:solidFill>
              </a:rPr>
              <a:t>Krystal zelené odrůdy mikroklinu (amazonitu). Lokalita: </a:t>
            </a:r>
            <a:r>
              <a:rPr lang="cs-CZ" sz="1000" dirty="0" err="1">
                <a:solidFill>
                  <a:srgbClr val="000000"/>
                </a:solidFill>
              </a:rPr>
              <a:t>Konso</a:t>
            </a:r>
            <a:r>
              <a:rPr lang="cs-CZ" sz="1000" dirty="0">
                <a:solidFill>
                  <a:srgbClr val="000000"/>
                </a:solidFill>
              </a:rPr>
              <a:t>, Etiopie. Foto R. </a:t>
            </a:r>
            <a:r>
              <a:rPr lang="cs-CZ" sz="1000" dirty="0" err="1">
                <a:solidFill>
                  <a:srgbClr val="000000"/>
                </a:solidFill>
              </a:rPr>
              <a:t>Lavinsky</a:t>
            </a:r>
            <a:r>
              <a:rPr lang="cs-CZ" sz="1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CEFDD5F-56E0-423C-84F3-4D28E12A0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4"/>
          <a:stretch/>
        </p:blipFill>
        <p:spPr>
          <a:xfrm>
            <a:off x="8142433" y="2999261"/>
            <a:ext cx="3910981" cy="31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2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316B485-1EC5-439C-88F9-21AF67473A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Tektosilikáty</a:t>
            </a:r>
            <a:r>
              <a:rPr lang="cs-CZ" dirty="0"/>
              <a:t> – živce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6AF6744-E9C2-4782-97D0-3BBB476769E8}"/>
              </a:ext>
            </a:extLst>
          </p:cNvPr>
          <p:cNvSpPr txBox="1"/>
          <p:nvPr/>
        </p:nvSpPr>
        <p:spPr>
          <a:xfrm>
            <a:off x="838200" y="5301963"/>
            <a:ext cx="27212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Labradorit.Lokalita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: Madagaskar. Foto M. C.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Roarke</a:t>
            </a:r>
            <a:endParaRPr lang="cs-CZ" sz="10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CF9DF60-3C91-4368-B72E-FF84A8BE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419" y="2340565"/>
            <a:ext cx="3965944" cy="298437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A5CFBC8-D370-4715-BF90-4CE8129B75CF}"/>
              </a:ext>
            </a:extLst>
          </p:cNvPr>
          <p:cNvSpPr txBox="1"/>
          <p:nvPr/>
        </p:nvSpPr>
        <p:spPr>
          <a:xfrm>
            <a:off x="3559419" y="5322124"/>
            <a:ext cx="37850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1000" b="0"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cs-CZ" dirty="0"/>
              <a:t>Albit. Lokalita: Dolní Bory. Foto Lukáš </a:t>
            </a:r>
            <a:r>
              <a:rPr lang="cs-CZ" dirty="0" err="1"/>
              <a:t>Křesina</a:t>
            </a:r>
            <a:r>
              <a:rPr lang="cs-CZ" dirty="0"/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AACC93C-C2F5-44CB-8E89-EC21D5A5B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6" t="19225" r="16089" b="5324"/>
          <a:stretch/>
        </p:blipFill>
        <p:spPr>
          <a:xfrm>
            <a:off x="7774812" y="2343381"/>
            <a:ext cx="3654931" cy="297874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2640FDD-8376-4533-88E1-422A36A3AD1B}"/>
              </a:ext>
            </a:extLst>
          </p:cNvPr>
          <p:cNvSpPr txBox="1"/>
          <p:nvPr/>
        </p:nvSpPr>
        <p:spPr>
          <a:xfrm>
            <a:off x="7709755" y="5301963"/>
            <a:ext cx="37850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1000" b="0"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cs-CZ" dirty="0"/>
              <a:t>Albit. Lokalita: Horní Bory. Foto Robert </a:t>
            </a:r>
            <a:r>
              <a:rPr lang="cs-CZ" dirty="0" err="1"/>
              <a:t>Vaňo</a:t>
            </a:r>
            <a:r>
              <a:rPr lang="cs-CZ" dirty="0"/>
              <a:t>.</a:t>
            </a:r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454B851C-7B3A-438B-90F3-A8B5FF331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9432" r="29269"/>
          <a:stretch/>
        </p:blipFill>
        <p:spPr>
          <a:xfrm>
            <a:off x="838200" y="2320406"/>
            <a:ext cx="2602587" cy="298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07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minerálu">
            <a:extLst>
              <a:ext uri="{FF2B5EF4-FFF2-40B4-BE49-F238E27FC236}">
                <a16:creationId xmlns:a16="http://schemas.microsoft.com/office/drawing/2014/main" id="{8745003E-10C3-4373-B3CC-4FC68E0DF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9"/>
          <a:stretch/>
        </p:blipFill>
        <p:spPr bwMode="auto">
          <a:xfrm>
            <a:off x="152953" y="311815"/>
            <a:ext cx="3876757" cy="290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7385592-8C07-48A4-BFDA-2EFD66DFE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20" y="319084"/>
            <a:ext cx="3876757" cy="290928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4719B81-C341-4FC5-90BC-3DD45DA8FEAF}"/>
              </a:ext>
            </a:extLst>
          </p:cNvPr>
          <p:cNvSpPr txBox="1"/>
          <p:nvPr/>
        </p:nvSpPr>
        <p:spPr>
          <a:xfrm>
            <a:off x="152953" y="3228366"/>
            <a:ext cx="2583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Albit. Lokalita: </a:t>
            </a:r>
            <a:r>
              <a:rPr lang="cs-CZ" sz="1100" dirty="0" err="1"/>
              <a:t>Schmirn</a:t>
            </a:r>
            <a:r>
              <a:rPr lang="cs-CZ" sz="1100" dirty="0"/>
              <a:t>, Tyroly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5F03BD-FD69-45EA-B218-5CA55D4555BB}"/>
              </a:ext>
            </a:extLst>
          </p:cNvPr>
          <p:cNvSpPr txBox="1"/>
          <p:nvPr/>
        </p:nvSpPr>
        <p:spPr>
          <a:xfrm>
            <a:off x="4172120" y="3221098"/>
            <a:ext cx="35978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Anortit. Lokalita: </a:t>
            </a:r>
            <a:r>
              <a:rPr lang="cs-CZ" sz="1100" dirty="0" err="1"/>
              <a:t>Biachella</a:t>
            </a:r>
            <a:r>
              <a:rPr lang="cs-CZ" sz="1100" dirty="0"/>
              <a:t> </a:t>
            </a:r>
            <a:r>
              <a:rPr lang="cs-CZ" sz="1100" dirty="0" err="1"/>
              <a:t>Valley</a:t>
            </a:r>
            <a:r>
              <a:rPr lang="cs-CZ" sz="1100" dirty="0"/>
              <a:t>. Foto: E. </a:t>
            </a:r>
            <a:r>
              <a:rPr lang="cs-CZ" sz="1100" dirty="0" err="1"/>
              <a:t>Bonacica</a:t>
            </a:r>
            <a:endParaRPr lang="cs-CZ" sz="11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8A99EE9-618A-45B2-A947-361FD9F55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287" y="319084"/>
            <a:ext cx="3876757" cy="2909284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2FDE30B-E3BA-43C8-8E4B-40EB132C10B7}"/>
              </a:ext>
            </a:extLst>
          </p:cNvPr>
          <p:cNvSpPr txBox="1"/>
          <p:nvPr/>
        </p:nvSpPr>
        <p:spPr>
          <a:xfrm>
            <a:off x="8191287" y="3221098"/>
            <a:ext cx="35978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Pertit</a:t>
            </a:r>
            <a:r>
              <a:rPr lang="cs-CZ" sz="1100" dirty="0"/>
              <a:t>. Lokalita: </a:t>
            </a:r>
            <a:r>
              <a:rPr lang="cs-CZ" sz="1100" dirty="0" err="1"/>
              <a:t>Reynolds</a:t>
            </a:r>
            <a:r>
              <a:rPr lang="cs-CZ" sz="1100" dirty="0"/>
              <a:t> Mine. Foto: P. </a:t>
            </a:r>
            <a:r>
              <a:rPr lang="cs-CZ" sz="1100" dirty="0" err="1"/>
              <a:t>Cristofono</a:t>
            </a:r>
            <a:endParaRPr lang="cs-CZ" sz="11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FA4C718-35B6-47BB-AAE2-12DA6FB21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3" y="3497244"/>
            <a:ext cx="3876757" cy="29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AD22810-396D-4D24-B09C-CA9B34D3B637}"/>
              </a:ext>
            </a:extLst>
          </p:cNvPr>
          <p:cNvSpPr txBox="1"/>
          <p:nvPr/>
        </p:nvSpPr>
        <p:spPr>
          <a:xfrm>
            <a:off x="152953" y="6427113"/>
            <a:ext cx="38767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Namodralý albit, narůžovělý ortoklas a křemen. Lokalita: San </a:t>
            </a:r>
            <a:r>
              <a:rPr lang="cs-CZ" sz="1100" dirty="0" err="1"/>
              <a:t>Piero</a:t>
            </a:r>
            <a:r>
              <a:rPr lang="cs-CZ" sz="1100" dirty="0"/>
              <a:t> in </a:t>
            </a:r>
            <a:r>
              <a:rPr lang="cs-CZ" sz="1100" dirty="0" err="1"/>
              <a:t>Campo</a:t>
            </a:r>
            <a:r>
              <a:rPr lang="cs-CZ" sz="1100" dirty="0"/>
              <a:t>. Foto: S. </a:t>
            </a:r>
            <a:r>
              <a:rPr lang="cs-CZ" sz="1100" dirty="0" err="1"/>
              <a:t>Sudcowsky</a:t>
            </a:r>
            <a:endParaRPr lang="cs-CZ" sz="11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DAEDBC5-3A3B-4BC5-9C40-EEC15A52F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120" y="3482707"/>
            <a:ext cx="3912831" cy="294440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1CFB4C6-BFBC-4CA0-8CF5-F1A83C0C5001}"/>
              </a:ext>
            </a:extLst>
          </p:cNvPr>
          <p:cNvSpPr txBox="1"/>
          <p:nvPr/>
        </p:nvSpPr>
        <p:spPr>
          <a:xfrm>
            <a:off x="4157622" y="6384722"/>
            <a:ext cx="38767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Srůsty sanidinu podle karlovarského zákona. Lokalita: </a:t>
            </a:r>
            <a:r>
              <a:rPr lang="cs-CZ" sz="1100" dirty="0" err="1"/>
              <a:t>Evros</a:t>
            </a:r>
            <a:r>
              <a:rPr lang="cs-CZ" sz="1100" dirty="0"/>
              <a:t>, Řecko. Foto: T. </a:t>
            </a:r>
            <a:r>
              <a:rPr lang="cs-CZ" sz="1100" dirty="0" err="1"/>
              <a:t>Soldatos</a:t>
            </a:r>
            <a:endParaRPr lang="cs-CZ" sz="11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9A823E3-DE36-48F1-AAB7-7B0DF3346F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25" r="22122"/>
          <a:stretch/>
        </p:blipFill>
        <p:spPr>
          <a:xfrm>
            <a:off x="8227361" y="3497244"/>
            <a:ext cx="3650747" cy="292986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263C2F62-2A69-4352-A898-E4EF6D406598}"/>
              </a:ext>
            </a:extLst>
          </p:cNvPr>
          <p:cNvSpPr txBox="1"/>
          <p:nvPr/>
        </p:nvSpPr>
        <p:spPr>
          <a:xfrm>
            <a:off x="8227361" y="6388925"/>
            <a:ext cx="3811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Albit, záhněda, muskovit. Lokalita: Rousměrov. Foto: R. </a:t>
            </a:r>
            <a:r>
              <a:rPr lang="cs-CZ" sz="1100" dirty="0" err="1"/>
              <a:t>Vaňo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4266933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76" y="241899"/>
            <a:ext cx="10515600" cy="1325563"/>
          </a:xfrm>
        </p:spPr>
        <p:txBody>
          <a:bodyPr/>
          <a:lstStyle/>
          <a:p>
            <a:r>
              <a:rPr lang="cs-CZ" dirty="0" err="1"/>
              <a:t>Tektosilikáty</a:t>
            </a:r>
            <a:r>
              <a:rPr lang="cs-CZ" dirty="0"/>
              <a:t> – skupina </a:t>
            </a:r>
            <a:r>
              <a:rPr lang="cs-CZ" dirty="0" err="1"/>
              <a:t>foidů</a:t>
            </a:r>
            <a:endParaRPr lang="cs-CZ" dirty="0"/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CC804C98-6DB4-4536-9F45-260DBC375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148281"/>
              </p:ext>
            </p:extLst>
          </p:nvPr>
        </p:nvGraphicFramePr>
        <p:xfrm>
          <a:off x="235761" y="1567462"/>
          <a:ext cx="5295828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95828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„Zástupci živců“ – vázány na magmatické horniny s deficitem SiO</a:t>
                      </a:r>
                      <a:r>
                        <a:rPr lang="cs-CZ" sz="2000" b="0" baseline="-25000" dirty="0"/>
                        <a:t>2</a:t>
                      </a:r>
                      <a:r>
                        <a:rPr lang="cs-CZ" sz="2000" b="0" baseline="0" dirty="0"/>
                        <a:t> </a:t>
                      </a:r>
                      <a:r>
                        <a:rPr lang="cs-CZ" sz="2000" b="0" baseline="0" dirty="0"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000" b="0" baseline="0" dirty="0"/>
                        <a:t> většina </a:t>
                      </a:r>
                      <a:r>
                        <a:rPr lang="cs-CZ" sz="2000" b="0" baseline="0" dirty="0" err="1"/>
                        <a:t>foidů</a:t>
                      </a:r>
                      <a:r>
                        <a:rPr lang="cs-CZ" sz="2000" b="0" baseline="0" dirty="0"/>
                        <a:t> se vyskytuje v horninách, kde není přítomen křemen. </a:t>
                      </a:r>
                      <a:endParaRPr lang="cs-CZ" sz="2000" b="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490653"/>
              </p:ext>
            </p:extLst>
          </p:nvPr>
        </p:nvGraphicFramePr>
        <p:xfrm>
          <a:off x="235761" y="2644323"/>
          <a:ext cx="5295828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071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675118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/>
                        <a:t>Nefelín</a:t>
                      </a:r>
                      <a:endParaRPr lang="cs-CZ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cs-CZ" sz="2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Na,K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)AlSiO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Leucit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KAlSi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Sodalit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958548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F5B6EDB-CE6B-443A-BD87-44D5F1CE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322264"/>
              </p:ext>
            </p:extLst>
          </p:nvPr>
        </p:nvGraphicFramePr>
        <p:xfrm>
          <a:off x="5671213" y="1191344"/>
          <a:ext cx="6432611" cy="560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5280611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nefelín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bílá, našedlá, bezbarvá, žlutavá, zelenavá 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leucit: bílá, našedlá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sodalit: modrá, bezbarvá, žlutavá, zelenavá, bílá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nefelín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hexagonální 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leucit: tetragonální, nad 605 °C kubická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sodalit: kubická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5.5-6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2.3-2.7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 err="1"/>
                        <a:t>Nefelín</a:t>
                      </a:r>
                      <a:r>
                        <a:rPr lang="cs-CZ" sz="2000" dirty="0"/>
                        <a:t> a sodalit jsou nedokonale ŠTĚPNÉ, </a:t>
                      </a:r>
                    </a:p>
                    <a:p>
                      <a:pPr algn="ctr"/>
                      <a:r>
                        <a:rPr lang="cs-CZ" sz="2000" dirty="0"/>
                        <a:t>leucitu štěpnost chybí.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 err="1"/>
                        <a:t>Nefelín</a:t>
                      </a:r>
                      <a:r>
                        <a:rPr lang="cs-CZ" sz="2000" dirty="0"/>
                        <a:t> tvoří hexagonální krátce </a:t>
                      </a:r>
                      <a:r>
                        <a:rPr lang="cs-CZ" sz="2000" dirty="0" err="1"/>
                        <a:t>sloupečkovité</a:t>
                      </a:r>
                      <a:r>
                        <a:rPr lang="cs-CZ" sz="2000" dirty="0"/>
                        <a:t> krystaly nebo nepravidelná zrna. Leucit tvoří dobře omezené kubické krystaly. Sodalit nejčastěji tvoří nepravidelná zarostlá zrna, méně krystaly ve tvaru rombického dodekaedru.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1667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F413456-0717-4FBB-B526-3023F44D2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345314"/>
              </p:ext>
            </p:extLst>
          </p:nvPr>
        </p:nvGraphicFramePr>
        <p:xfrm>
          <a:off x="235761" y="5681965"/>
          <a:ext cx="5295828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95828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479791"/>
                  </a:ext>
                </a:extLst>
              </a:tr>
              <a:tr h="64543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Typické minerály alkalických magmatických hornin, např. syenit, fonolit, </a:t>
                      </a:r>
                      <a:r>
                        <a:rPr lang="cs-CZ" sz="2000" b="0" dirty="0" err="1"/>
                        <a:t>leucitit</a:t>
                      </a:r>
                      <a:r>
                        <a:rPr lang="cs-CZ" sz="2000" b="0" dirty="0"/>
                        <a:t>, bazanit).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5D93C8C-ADDD-4B85-87B8-17055EBBC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580616"/>
              </p:ext>
            </p:extLst>
          </p:nvPr>
        </p:nvGraphicFramePr>
        <p:xfrm>
          <a:off x="235761" y="4300304"/>
          <a:ext cx="5295828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95828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476568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Jsou málo odolné vůči hydrotermálním alteracím, např. leucit je nahrazen </a:t>
                      </a:r>
                      <a:r>
                        <a:rPr lang="cs-CZ" sz="2000" b="0" dirty="0" err="1"/>
                        <a:t>pseudoleucitem</a:t>
                      </a:r>
                      <a:r>
                        <a:rPr lang="cs-CZ" sz="2000" b="0" dirty="0"/>
                        <a:t> (směsí ortoklasu a </a:t>
                      </a:r>
                      <a:r>
                        <a:rPr lang="cs-CZ" sz="2000" b="0" dirty="0" err="1"/>
                        <a:t>nefelínu</a:t>
                      </a:r>
                      <a:r>
                        <a:rPr lang="cs-CZ" sz="2000" b="0" dirty="0"/>
                        <a:t>), ale můžou být sami produkty alterací (</a:t>
                      </a:r>
                      <a:r>
                        <a:rPr lang="cs-CZ" sz="2000" b="0" dirty="0" err="1"/>
                        <a:t>nefelinizace</a:t>
                      </a:r>
                      <a:r>
                        <a:rPr lang="cs-CZ" sz="2000" b="0" dirty="0"/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5506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267941C-43C0-48E6-8449-D581DB22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37144"/>
            <a:ext cx="5008783" cy="37588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7D09C5F-BFB3-47B9-8351-EEA55BA47D56}"/>
              </a:ext>
            </a:extLst>
          </p:cNvPr>
          <p:cNvSpPr txBox="1"/>
          <p:nvPr/>
        </p:nvSpPr>
        <p:spPr>
          <a:xfrm>
            <a:off x="838200" y="5895948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Nefelín</a:t>
            </a:r>
            <a:r>
              <a:rPr lang="cs-CZ" sz="1100" dirty="0"/>
              <a:t>. Lokalita: </a:t>
            </a:r>
            <a:r>
              <a:rPr lang="cs-CZ" sz="1100" dirty="0" err="1"/>
              <a:t>Graulay</a:t>
            </a:r>
            <a:r>
              <a:rPr lang="cs-CZ" sz="1100" dirty="0"/>
              <a:t>. Foto: S. </a:t>
            </a:r>
            <a:r>
              <a:rPr lang="cs-CZ" sz="1100" dirty="0" err="1"/>
              <a:t>Wolfsried</a:t>
            </a:r>
            <a:endParaRPr lang="cs-CZ" sz="11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CC1067E-13BB-4822-AEA7-90594F023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Tektosilikáty</a:t>
            </a:r>
            <a:r>
              <a:rPr lang="cs-CZ" dirty="0"/>
              <a:t> – skupina </a:t>
            </a:r>
            <a:r>
              <a:rPr lang="cs-CZ" dirty="0" err="1"/>
              <a:t>foidů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92B310-E8E4-4DA8-B3F2-50581EBD2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404" y="2133930"/>
            <a:ext cx="5008783" cy="376910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393F357-E9DD-4880-91F0-F371CEE1FA79}"/>
              </a:ext>
            </a:extLst>
          </p:cNvPr>
          <p:cNvSpPr txBox="1"/>
          <p:nvPr/>
        </p:nvSpPr>
        <p:spPr>
          <a:xfrm>
            <a:off x="6260404" y="5890715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Nefelín</a:t>
            </a:r>
            <a:r>
              <a:rPr lang="cs-CZ" sz="1100" dirty="0"/>
              <a:t>. Lokalita: Podhora.</a:t>
            </a:r>
          </a:p>
        </p:txBody>
      </p:sp>
    </p:spTree>
    <p:extLst>
      <p:ext uri="{BB962C8B-B14F-4D97-AF65-F5344CB8AC3E}">
        <p14:creationId xmlns:p14="http://schemas.microsoft.com/office/powerpoint/2010/main" val="4056229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7D09C5F-BFB3-47B9-8351-EEA55BA47D56}"/>
              </a:ext>
            </a:extLst>
          </p:cNvPr>
          <p:cNvSpPr txBox="1"/>
          <p:nvPr/>
        </p:nvSpPr>
        <p:spPr>
          <a:xfrm>
            <a:off x="1231605" y="5682268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Leucit. Lokalita: </a:t>
            </a:r>
            <a:r>
              <a:rPr lang="cs-CZ" sz="1100" dirty="0" err="1"/>
              <a:t>Löhley</a:t>
            </a:r>
            <a:r>
              <a:rPr lang="cs-CZ" sz="1100" dirty="0"/>
              <a:t>. Foto: S. </a:t>
            </a:r>
            <a:r>
              <a:rPr lang="cs-CZ" sz="1100" dirty="0" err="1"/>
              <a:t>Wolfsried</a:t>
            </a:r>
            <a:endParaRPr lang="cs-CZ" sz="11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CC1067E-13BB-4822-AEA7-90594F023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Tektosilikáty</a:t>
            </a:r>
            <a:r>
              <a:rPr lang="cs-CZ" dirty="0"/>
              <a:t> – skupina </a:t>
            </a:r>
            <a:r>
              <a:rPr lang="cs-CZ" dirty="0" err="1"/>
              <a:t>foidů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93F357-E9DD-4880-91F0-F371CEE1FA79}"/>
              </a:ext>
            </a:extLst>
          </p:cNvPr>
          <p:cNvSpPr txBox="1"/>
          <p:nvPr/>
        </p:nvSpPr>
        <p:spPr>
          <a:xfrm>
            <a:off x="6282935" y="5673860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Leucit. Lokalita: </a:t>
            </a:r>
            <a:r>
              <a:rPr lang="cs-CZ" sz="1100" dirty="0" err="1"/>
              <a:t>Roccamonfina</a:t>
            </a:r>
            <a:r>
              <a:rPr lang="cs-CZ" sz="1100" dirty="0"/>
              <a:t>. Foto: A. </a:t>
            </a:r>
            <a:r>
              <a:rPr lang="cs-CZ" sz="1100" dirty="0" err="1"/>
              <a:t>Borrelli</a:t>
            </a:r>
            <a:r>
              <a:rPr lang="cs-CZ" sz="1100" dirty="0"/>
              <a:t>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2621289-8FF5-4379-AF4F-1F4562E8F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05" y="2200940"/>
            <a:ext cx="4633060" cy="347684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607EF43-E579-4780-A380-1A6CE7AA9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935" y="2200941"/>
            <a:ext cx="4633061" cy="34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5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7D09C5F-BFB3-47B9-8351-EEA55BA47D56}"/>
              </a:ext>
            </a:extLst>
          </p:cNvPr>
          <p:cNvSpPr txBox="1"/>
          <p:nvPr/>
        </p:nvSpPr>
        <p:spPr>
          <a:xfrm>
            <a:off x="340243" y="4905701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Sodalit - dodekaedr. Lokalita: </a:t>
            </a:r>
            <a:r>
              <a:rPr lang="cs-CZ" sz="1100" dirty="0" err="1"/>
              <a:t>Tre</a:t>
            </a:r>
            <a:r>
              <a:rPr lang="cs-CZ" sz="1100" dirty="0"/>
              <a:t> </a:t>
            </a:r>
            <a:r>
              <a:rPr lang="cs-CZ" sz="1100" dirty="0" err="1"/>
              <a:t>Croci</a:t>
            </a:r>
            <a:r>
              <a:rPr lang="cs-CZ" sz="1100" dirty="0"/>
              <a:t>. Foto: E. </a:t>
            </a:r>
            <a:r>
              <a:rPr lang="cs-CZ" sz="1100" dirty="0" err="1"/>
              <a:t>Bonacina</a:t>
            </a:r>
            <a:r>
              <a:rPr lang="cs-CZ" sz="1100" dirty="0"/>
              <a:t>.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CC1067E-13BB-4822-AEA7-90594F023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Tektosilikáty</a:t>
            </a:r>
            <a:r>
              <a:rPr lang="cs-CZ" dirty="0"/>
              <a:t> – skupina </a:t>
            </a:r>
            <a:r>
              <a:rPr lang="cs-CZ" dirty="0" err="1"/>
              <a:t>foidů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93F357-E9DD-4880-91F0-F371CEE1FA79}"/>
              </a:ext>
            </a:extLst>
          </p:cNvPr>
          <p:cNvSpPr txBox="1"/>
          <p:nvPr/>
        </p:nvSpPr>
        <p:spPr>
          <a:xfrm>
            <a:off x="4520311" y="5276177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Sodalit. Lokalita: </a:t>
            </a:r>
            <a:r>
              <a:rPr lang="cs-CZ" sz="1100" dirty="0" err="1"/>
              <a:t>Hiassu</a:t>
            </a:r>
            <a:r>
              <a:rPr lang="cs-CZ" sz="1100" dirty="0"/>
              <a:t> </a:t>
            </a:r>
            <a:r>
              <a:rPr lang="cs-CZ" sz="1100" dirty="0" err="1"/>
              <a:t>Farm</a:t>
            </a:r>
            <a:r>
              <a:rPr lang="cs-CZ" sz="1100" dirty="0"/>
              <a:t>. Foto: M. da Pedra.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49E8E6-F963-49A6-A132-A7265649E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3" y="1912648"/>
            <a:ext cx="4041220" cy="30327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4C4BB8-FC65-4A31-B33B-CF4E46907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02" b="1904"/>
          <a:stretch/>
        </p:blipFill>
        <p:spPr>
          <a:xfrm>
            <a:off x="4530944" y="1539290"/>
            <a:ext cx="3279595" cy="377941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3E761D-1025-4E73-9BA6-035E79BAC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594" y="1912648"/>
            <a:ext cx="4041297" cy="303276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0CB0AB6-D198-4DF1-86B1-F9C2562F01A7}"/>
              </a:ext>
            </a:extLst>
          </p:cNvPr>
          <p:cNvSpPr txBox="1"/>
          <p:nvPr/>
        </p:nvSpPr>
        <p:spPr>
          <a:xfrm>
            <a:off x="7926594" y="4927675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Sodalit. Lokalita: </a:t>
            </a:r>
            <a:r>
              <a:rPr lang="cs-CZ" sz="1100" dirty="0" err="1"/>
              <a:t>Hiassu</a:t>
            </a:r>
            <a:r>
              <a:rPr lang="cs-CZ" sz="1100" dirty="0"/>
              <a:t> </a:t>
            </a:r>
            <a:r>
              <a:rPr lang="cs-CZ" sz="1100" dirty="0" err="1"/>
              <a:t>Farm</a:t>
            </a:r>
            <a:r>
              <a:rPr lang="cs-CZ" sz="1100" dirty="0"/>
              <a:t>. Foto: M. da Pedra.</a:t>
            </a:r>
          </a:p>
        </p:txBody>
      </p:sp>
    </p:spTree>
    <p:extLst>
      <p:ext uri="{BB962C8B-B14F-4D97-AF65-F5344CB8AC3E}">
        <p14:creationId xmlns:p14="http://schemas.microsoft.com/office/powerpoint/2010/main" val="4100957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67" y="349384"/>
            <a:ext cx="10515600" cy="1325563"/>
          </a:xfrm>
        </p:spPr>
        <p:txBody>
          <a:bodyPr/>
          <a:lstStyle/>
          <a:p>
            <a:r>
              <a:rPr lang="cs-CZ" dirty="0" err="1"/>
              <a:t>Tektosilikáty</a:t>
            </a:r>
            <a:r>
              <a:rPr lang="cs-CZ" dirty="0"/>
              <a:t> – skupina zeolitů</a:t>
            </a:r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CC804C98-6DB4-4536-9F45-260DBC375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364259"/>
              </p:ext>
            </p:extLst>
          </p:nvPr>
        </p:nvGraphicFramePr>
        <p:xfrm>
          <a:off x="205514" y="2967167"/>
          <a:ext cx="5542781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2781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</a:tblGrid>
              <a:tr h="270659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Schopnost výměny kationtů ve struktuře bez jejího porušení díky přítomnosti dutin nebo kanálů.</a:t>
                      </a:r>
                      <a:endParaRPr lang="cs-CZ" sz="2000" b="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755978"/>
              </p:ext>
            </p:extLst>
          </p:nvPr>
        </p:nvGraphicFramePr>
        <p:xfrm>
          <a:off x="205514" y="1674947"/>
          <a:ext cx="5542781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6286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846495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Natrolit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. 2H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Stilbit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NaCa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(Al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. 28-32H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F5B6EDB-CE6B-443A-BD87-44D5F1CE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50980"/>
              </p:ext>
            </p:extLst>
          </p:nvPr>
        </p:nvGraphicFramePr>
        <p:xfrm>
          <a:off x="5830486" y="1407856"/>
          <a:ext cx="6156000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6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504000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natrolit: bezbarvá, bílá, našedlá, narůžovělá, nažloutlá</a:t>
                      </a:r>
                    </a:p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stilbit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bezbarvá, bílá, žlutá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natrolit: rombická </a:t>
                      </a:r>
                    </a:p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stilbit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monoklinická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natrolit: skelný</a:t>
                      </a:r>
                    </a:p>
                    <a:p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stilbit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skelný a na rovinách štěpnosti perleťový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natrolit: 5.5-6 /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stilbit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3.5-4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natrolit: 2.2-2.6 /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stilbit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2.09-2.20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Natrolit má dokonalou ŠTEPNOST podle 110 a dobrou podle 010. </a:t>
                      </a:r>
                      <a:r>
                        <a:rPr lang="cs-CZ" sz="2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Stilbit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je dokonale ŠTĚPNÝ podle 101.</a:t>
                      </a:r>
                      <a:endParaRPr lang="cs-CZ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F413456-0717-4FBB-B526-3023F44D2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328690"/>
              </p:ext>
            </p:extLst>
          </p:nvPr>
        </p:nvGraphicFramePr>
        <p:xfrm>
          <a:off x="337966" y="5803873"/>
          <a:ext cx="11516067" cy="101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1606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479791"/>
                  </a:ext>
                </a:extLst>
              </a:tr>
              <a:tr h="609449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Typické nízkoteplotní a nízkotlaké minerály, které vznikají zvětráváním silikátů při vysokém pH procesy diageneze, hydrotermální alterace a nízké regionální metamorfózy; např. alpská parageneze, dutiny vulkanitů.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82B9E9-4C6E-48C2-B0D7-B605BBE6A643}"/>
              </a:ext>
            </a:extLst>
          </p:cNvPr>
          <p:cNvSpPr txBox="1"/>
          <p:nvPr/>
        </p:nvSpPr>
        <p:spPr>
          <a:xfrm>
            <a:off x="205514" y="3766544"/>
            <a:ext cx="5542780" cy="193899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/>
              <a:t>Natrolit tvoří dlouze sloupcovité až jehlicovité krystaly, agregáty snopkovité, vláknité až radiálně paprsčité. Může tvořit dvojčata. </a:t>
            </a:r>
            <a:r>
              <a:rPr lang="cs-CZ" sz="2000" dirty="0" err="1"/>
              <a:t>Stilbit</a:t>
            </a:r>
            <a:r>
              <a:rPr lang="cs-CZ" sz="2000" dirty="0"/>
              <a:t> tvoří sloupcovité až jehlicovité krystaly, můžou být vzájemně prorostlé do tvaru kříže. Agregáty paprsčité.</a:t>
            </a:r>
          </a:p>
        </p:txBody>
      </p:sp>
    </p:spTree>
    <p:extLst>
      <p:ext uri="{BB962C8B-B14F-4D97-AF65-F5344CB8AC3E}">
        <p14:creationId xmlns:p14="http://schemas.microsoft.com/office/powerpoint/2010/main" val="3788600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3199319-447B-4421-BE23-E13675F7BAFC}"/>
              </a:ext>
            </a:extLst>
          </p:cNvPr>
          <p:cNvSpPr txBox="1">
            <a:spLocks/>
          </p:cNvSpPr>
          <p:nvPr/>
        </p:nvSpPr>
        <p:spPr>
          <a:xfrm>
            <a:off x="838200" y="3706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Tektosilikáty</a:t>
            </a:r>
            <a:r>
              <a:rPr lang="cs-CZ" dirty="0"/>
              <a:t> – skupina zeolitů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130587-D988-4768-9EEE-F2024EB6C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0" y="2360331"/>
            <a:ext cx="4097597" cy="30834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DB16260-3855-46A6-B2BE-3A89CCB59F6B}"/>
              </a:ext>
            </a:extLst>
          </p:cNvPr>
          <p:cNvSpPr txBox="1"/>
          <p:nvPr/>
        </p:nvSpPr>
        <p:spPr>
          <a:xfrm>
            <a:off x="237424" y="5396750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Natrolit. Lokalita: Těchlovice.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9B5B3A7-E48C-4B69-9276-DC4D23851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088" y="2370964"/>
            <a:ext cx="4083467" cy="307280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D557DC5-3C13-49B7-A5CA-1942363B668F}"/>
              </a:ext>
            </a:extLst>
          </p:cNvPr>
          <p:cNvSpPr txBox="1"/>
          <p:nvPr/>
        </p:nvSpPr>
        <p:spPr>
          <a:xfrm>
            <a:off x="4386595" y="5443773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Natrolit. Lokalita: Soutěsky.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62E0FE1-AA85-4973-9946-9B436A121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2" r="2593"/>
          <a:stretch/>
        </p:blipFill>
        <p:spPr>
          <a:xfrm>
            <a:off x="8548663" y="2370964"/>
            <a:ext cx="3445079" cy="307280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EF28F04-65E4-482D-9E47-924672E4591E}"/>
              </a:ext>
            </a:extLst>
          </p:cNvPr>
          <p:cNvSpPr txBox="1"/>
          <p:nvPr/>
        </p:nvSpPr>
        <p:spPr>
          <a:xfrm>
            <a:off x="8548663" y="5443773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Natrolit. Lokalita: Dobrná. Foto: Jakub Jirásek.</a:t>
            </a:r>
          </a:p>
        </p:txBody>
      </p:sp>
    </p:spTree>
    <p:extLst>
      <p:ext uri="{BB962C8B-B14F-4D97-AF65-F5344CB8AC3E}">
        <p14:creationId xmlns:p14="http://schemas.microsoft.com/office/powerpoint/2010/main" val="3700378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3199319-447B-4421-BE23-E13675F7BAFC}"/>
              </a:ext>
            </a:extLst>
          </p:cNvPr>
          <p:cNvSpPr txBox="1">
            <a:spLocks/>
          </p:cNvSpPr>
          <p:nvPr/>
        </p:nvSpPr>
        <p:spPr>
          <a:xfrm>
            <a:off x="838200" y="3706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Tektosilikáty</a:t>
            </a:r>
            <a:r>
              <a:rPr lang="cs-CZ" dirty="0"/>
              <a:t> – skupina zeolitů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DB16260-3855-46A6-B2BE-3A89CCB59F6B}"/>
              </a:ext>
            </a:extLst>
          </p:cNvPr>
          <p:cNvSpPr txBox="1"/>
          <p:nvPr/>
        </p:nvSpPr>
        <p:spPr>
          <a:xfrm>
            <a:off x="256917" y="5396750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Stilbit</a:t>
            </a:r>
            <a:r>
              <a:rPr lang="cs-CZ" sz="1100" dirty="0"/>
              <a:t>. Lokalita: Příbram. Foto: Gerald van der </a:t>
            </a:r>
            <a:r>
              <a:rPr lang="cs-CZ" sz="1100" dirty="0" err="1"/>
              <a:t>Veldt</a:t>
            </a:r>
            <a:r>
              <a:rPr lang="cs-CZ" sz="1100" dirty="0"/>
              <a:t>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D557DC5-3C13-49B7-A5CA-1942363B668F}"/>
              </a:ext>
            </a:extLst>
          </p:cNvPr>
          <p:cNvSpPr txBox="1"/>
          <p:nvPr/>
        </p:nvSpPr>
        <p:spPr>
          <a:xfrm>
            <a:off x="3500772" y="5418207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Stilbit</a:t>
            </a:r>
            <a:r>
              <a:rPr lang="cs-CZ" sz="1100" dirty="0"/>
              <a:t>. Lokalita: Markovice. Foto: </a:t>
            </a:r>
            <a:r>
              <a:rPr lang="cs-CZ" sz="1100" dirty="0" err="1"/>
              <a:t>LukySKS</a:t>
            </a:r>
            <a:endParaRPr lang="cs-CZ" sz="11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EF28F04-65E4-482D-9E47-924672E4591E}"/>
              </a:ext>
            </a:extLst>
          </p:cNvPr>
          <p:cNvSpPr txBox="1"/>
          <p:nvPr/>
        </p:nvSpPr>
        <p:spPr>
          <a:xfrm>
            <a:off x="8548663" y="4833451"/>
            <a:ext cx="355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Stilbit</a:t>
            </a:r>
            <a:r>
              <a:rPr lang="cs-CZ" sz="1100" dirty="0"/>
              <a:t>. Lokalita: Ostředek.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49D5C36-C324-4BB4-B5FB-8819519C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79" y="1663075"/>
            <a:ext cx="2800257" cy="373367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7AAC114-8D79-4395-AE9C-B31C7AE59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772" y="1662285"/>
            <a:ext cx="4962744" cy="373446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7AE982D-18EC-4650-BCE8-4726DA3B8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953"/>
          <a:stretch/>
        </p:blipFill>
        <p:spPr>
          <a:xfrm>
            <a:off x="8548663" y="2029544"/>
            <a:ext cx="3362792" cy="279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44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F1F25-F685-4C7E-AB62-475FC027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65125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- struktura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72D4B-D20B-4B62-9A84-D87AA0D1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1989248"/>
            <a:ext cx="11391900" cy="4351338"/>
          </a:xfrm>
        </p:spPr>
        <p:txBody>
          <a:bodyPr>
            <a:normAutofit/>
          </a:bodyPr>
          <a:lstStyle/>
          <a:p>
            <a:r>
              <a:rPr lang="cs-CZ" dirty="0"/>
              <a:t>Struktura </a:t>
            </a:r>
            <a:r>
              <a:rPr lang="cs-CZ" dirty="0" err="1"/>
              <a:t>fylosilikátů</a:t>
            </a:r>
            <a:r>
              <a:rPr lang="cs-CZ" dirty="0"/>
              <a:t> se skládá z:</a:t>
            </a:r>
          </a:p>
          <a:p>
            <a:endParaRPr lang="cs-CZ" dirty="0"/>
          </a:p>
          <a:p>
            <a:pPr lvl="1"/>
            <a:r>
              <a:rPr lang="cs-CZ" b="1" dirty="0"/>
              <a:t>tetraedrické vrstvy, </a:t>
            </a:r>
            <a:r>
              <a:rPr lang="cs-CZ" dirty="0"/>
              <a:t>kdy</a:t>
            </a:r>
            <a:r>
              <a:rPr lang="cs-CZ" b="1" dirty="0"/>
              <a:t> </a:t>
            </a:r>
            <a:r>
              <a:rPr lang="cs-CZ" dirty="0"/>
              <a:t>se periodicky opakuje motiv Si</a:t>
            </a:r>
            <a:r>
              <a:rPr lang="cs-CZ" baseline="-25000" dirty="0"/>
              <a:t>4</a:t>
            </a:r>
            <a:r>
              <a:rPr lang="cs-CZ" dirty="0"/>
              <a:t>O</a:t>
            </a:r>
            <a:r>
              <a:rPr lang="cs-CZ" baseline="-25000" dirty="0"/>
              <a:t>10</a:t>
            </a:r>
            <a:r>
              <a:rPr lang="cs-CZ" baseline="30000" dirty="0"/>
              <a:t>4-</a:t>
            </a:r>
            <a:r>
              <a:rPr lang="cs-CZ" dirty="0"/>
              <a:t>, příp. do tetraedrických pozic může vstupovat i Al </a:t>
            </a:r>
            <a:r>
              <a:rPr lang="cs-CZ" dirty="0">
                <a:sym typeface="Symbol" panose="05050102010706020507" pitchFamily="18" charset="2"/>
              </a:rPr>
              <a:t></a:t>
            </a:r>
            <a:r>
              <a:rPr lang="cs-CZ" dirty="0"/>
              <a:t> (Si</a:t>
            </a:r>
            <a:r>
              <a:rPr lang="cs-CZ" baseline="-25000" dirty="0"/>
              <a:t>3</a:t>
            </a:r>
            <a:r>
              <a:rPr lang="cs-CZ" dirty="0"/>
              <a:t>Al)O</a:t>
            </a:r>
            <a:r>
              <a:rPr lang="cs-CZ" baseline="-25000" dirty="0"/>
              <a:t>10</a:t>
            </a:r>
            <a:r>
              <a:rPr lang="cs-CZ" baseline="30000" dirty="0"/>
              <a:t>3-</a:t>
            </a:r>
          </a:p>
          <a:p>
            <a:pPr lvl="2"/>
            <a:r>
              <a:rPr lang="cs-CZ" dirty="0"/>
              <a:t>SiO</a:t>
            </a:r>
            <a:r>
              <a:rPr lang="cs-CZ" baseline="-25000" dirty="0"/>
              <a:t>4 </a:t>
            </a:r>
            <a:r>
              <a:rPr lang="cs-CZ" dirty="0"/>
              <a:t>tetraedry jsou propojeny třemi vrcholy do nekonečných rovinných sítí s hexagonální nebo </a:t>
            </a:r>
            <a:r>
              <a:rPr lang="cs-CZ" dirty="0" err="1"/>
              <a:t>pseudohexagonální</a:t>
            </a:r>
            <a:r>
              <a:rPr lang="cs-CZ" dirty="0"/>
              <a:t> symetrií (čtvrtý vrchol tetraedru směřuje kolmo nad rovinu sítě).</a:t>
            </a:r>
          </a:p>
          <a:p>
            <a:pPr lvl="2"/>
            <a:endParaRPr lang="cs-CZ" dirty="0"/>
          </a:p>
          <a:p>
            <a:pPr lvl="1"/>
            <a:r>
              <a:rPr lang="cs-CZ" b="1" dirty="0"/>
              <a:t>oktaedrické vrstvy</a:t>
            </a:r>
            <a:r>
              <a:rPr lang="cs-CZ" dirty="0"/>
              <a:t>, ve které jsou jednotlivé oktaedry propojeny nejen vrcholy, ale i polovinou hran </a:t>
            </a:r>
          </a:p>
          <a:p>
            <a:pPr lvl="2"/>
            <a:r>
              <a:rPr lang="cs-CZ" dirty="0"/>
              <a:t>jednotlivé oktaedry jsou uloženy plochami kolmo k [001] </a:t>
            </a:r>
            <a:r>
              <a:rPr lang="cs-CZ" dirty="0">
                <a:sym typeface="Symbol" panose="05050102010706020507" pitchFamily="18" charset="2"/>
              </a:rPr>
              <a:t> vznik horní a dolní vrstvy </a:t>
            </a:r>
            <a:r>
              <a:rPr lang="cs-CZ" dirty="0"/>
              <a:t>aniontů kyslíku (každá vrstva je složená ze 3 aniontů) a mezi nimi leží vrstva kationtů, nejčastěji Al, </a:t>
            </a:r>
            <a:r>
              <a:rPr lang="cs-CZ" dirty="0" err="1"/>
              <a:t>Fe</a:t>
            </a:r>
            <a:r>
              <a:rPr lang="cs-CZ" dirty="0"/>
              <a:t> a Mg</a:t>
            </a:r>
          </a:p>
          <a:p>
            <a:pPr lvl="2"/>
            <a:endParaRPr lang="cs-CZ" dirty="0"/>
          </a:p>
          <a:p>
            <a:endParaRPr lang="cs-CZ" baseline="300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etragonal Pyramid Red">
                <a:extLst>
                  <a:ext uri="{FF2B5EF4-FFF2-40B4-BE49-F238E27FC236}">
                    <a16:creationId xmlns:a16="http://schemas.microsoft.com/office/drawing/2014/main" id="{76A7AA9A-2190-4B44-AB94-46E60F7FA2C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729482"/>
                  </p:ext>
                </p:extLst>
              </p:nvPr>
            </p:nvGraphicFramePr>
            <p:xfrm rot="17918972">
              <a:off x="8287065" y="-278589"/>
              <a:ext cx="2501267" cy="3661551"/>
            </p:xfrm>
            <a:graphic>
              <a:graphicData uri="http://schemas.microsoft.com/office/drawing/2017/model3d">
                <am3d:model3d r:embed="rId2">
                  <am3d:spPr>
                    <a:xfrm rot="17918972">
                      <a:off x="0" y="0"/>
                      <a:ext cx="2501267" cy="3661551"/>
                    </a:xfrm>
                    <a:prstGeom prst="rect">
                      <a:avLst/>
                    </a:prstGeom>
                  </am3d:spPr>
                  <am3d:camera>
                    <am3d:pos x="0" y="0" z="665193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424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96337" ay="1609048" az="-13396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734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etragonal Pyramid Red">
                <a:extLst>
                  <a:ext uri="{FF2B5EF4-FFF2-40B4-BE49-F238E27FC236}">
                    <a16:creationId xmlns:a16="http://schemas.microsoft.com/office/drawing/2014/main" id="{76A7AA9A-2190-4B44-AB94-46E60F7FA2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7918972">
                <a:off x="8287065" y="-278589"/>
                <a:ext cx="2501267" cy="366155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Ovál 5">
            <a:extLst>
              <a:ext uri="{FF2B5EF4-FFF2-40B4-BE49-F238E27FC236}">
                <a16:creationId xmlns:a16="http://schemas.microsoft.com/office/drawing/2014/main" id="{50B1C821-FD9B-46CB-BDC9-EA91A67BA45F}"/>
              </a:ext>
            </a:extLst>
          </p:cNvPr>
          <p:cNvSpPr/>
          <p:nvPr/>
        </p:nvSpPr>
        <p:spPr>
          <a:xfrm>
            <a:off x="7903474" y="569702"/>
            <a:ext cx="292100" cy="2667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41E8A087-42D8-4A6D-87FF-23D8817970A2}"/>
              </a:ext>
            </a:extLst>
          </p:cNvPr>
          <p:cNvSpPr/>
          <p:nvPr/>
        </p:nvSpPr>
        <p:spPr>
          <a:xfrm>
            <a:off x="9615676" y="793750"/>
            <a:ext cx="292100" cy="2667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8D161E4-DE3A-4B4C-A36E-492609C9102D}"/>
              </a:ext>
            </a:extLst>
          </p:cNvPr>
          <p:cNvSpPr/>
          <p:nvPr/>
        </p:nvSpPr>
        <p:spPr>
          <a:xfrm>
            <a:off x="9907776" y="511120"/>
            <a:ext cx="292100" cy="2667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5FB05C6-6330-4031-AD72-EBD0EBC9B310}"/>
              </a:ext>
            </a:extLst>
          </p:cNvPr>
          <p:cNvSpPr/>
          <p:nvPr/>
        </p:nvSpPr>
        <p:spPr>
          <a:xfrm>
            <a:off x="8750292" y="2472552"/>
            <a:ext cx="292100" cy="2667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D4CF2B6B-404B-49B5-BF07-0228FFE650C5}"/>
              </a:ext>
            </a:extLst>
          </p:cNvPr>
          <p:cNvSpPr/>
          <p:nvPr/>
        </p:nvSpPr>
        <p:spPr>
          <a:xfrm>
            <a:off x="10977830" y="2255285"/>
            <a:ext cx="292100" cy="2667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2A865C31-8522-401F-9D35-CCCE65C532B6}"/>
              </a:ext>
            </a:extLst>
          </p:cNvPr>
          <p:cNvCxnSpPr>
            <a:cxnSpLocks/>
          </p:cNvCxnSpPr>
          <p:nvPr/>
        </p:nvCxnSpPr>
        <p:spPr>
          <a:xfrm>
            <a:off x="6823495" y="1690688"/>
            <a:ext cx="221889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BE8A69F-217E-4887-8958-6F13E732C9D8}"/>
              </a:ext>
            </a:extLst>
          </p:cNvPr>
          <p:cNvSpPr txBox="1"/>
          <p:nvPr/>
        </p:nvSpPr>
        <p:spPr>
          <a:xfrm>
            <a:off x="6702726" y="1413689"/>
            <a:ext cx="2501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cap="all" dirty="0"/>
              <a:t>ve středu oktaedru leží kationt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7F79B4C9-42E3-4411-94D3-19ADDB679788}"/>
              </a:ext>
            </a:extLst>
          </p:cNvPr>
          <p:cNvCxnSpPr>
            <a:cxnSpLocks/>
          </p:cNvCxnSpPr>
          <p:nvPr/>
        </p:nvCxnSpPr>
        <p:spPr>
          <a:xfrm flipH="1">
            <a:off x="10261600" y="365125"/>
            <a:ext cx="520700" cy="1491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7C12F71-1AEA-4006-B22A-5050D1F5F442}"/>
              </a:ext>
            </a:extLst>
          </p:cNvPr>
          <p:cNvSpPr txBox="1"/>
          <p:nvPr/>
        </p:nvSpPr>
        <p:spPr>
          <a:xfrm>
            <a:off x="10782300" y="196878"/>
            <a:ext cx="961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cap="all" dirty="0"/>
              <a:t>kyslíky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58199DD0-69A5-AD32-9623-3D87BEF1C218}"/>
              </a:ext>
            </a:extLst>
          </p:cNvPr>
          <p:cNvSpPr/>
          <p:nvPr/>
        </p:nvSpPr>
        <p:spPr>
          <a:xfrm>
            <a:off x="9204103" y="1345061"/>
            <a:ext cx="540584" cy="540584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190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85C3E-8806-4FA2-8F18-16456943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E637B8-8D9D-4B8A-88FA-62DCD912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1138"/>
          </a:xfrm>
        </p:spPr>
        <p:txBody>
          <a:bodyPr>
            <a:normAutofit/>
          </a:bodyPr>
          <a:lstStyle/>
          <a:p>
            <a:r>
              <a:rPr lang="cs-CZ" sz="1400" dirty="0">
                <a:hlinkClick r:id="rId2"/>
              </a:rPr>
              <a:t>https://www.mindat.org/</a:t>
            </a:r>
            <a:endParaRPr lang="cs-CZ" sz="1400" dirty="0"/>
          </a:p>
          <a:p>
            <a:r>
              <a:rPr lang="cs-CZ" sz="1400" dirty="0">
                <a:hlinkClick r:id="rId3"/>
              </a:rPr>
              <a:t>http://www.webmineral.com/</a:t>
            </a:r>
            <a:endParaRPr lang="cs-CZ" sz="1400" dirty="0"/>
          </a:p>
          <a:p>
            <a:r>
              <a:rPr lang="cs-CZ" sz="1400" dirty="0">
                <a:hlinkClick r:id="rId4"/>
              </a:rPr>
              <a:t>https://mineraly.sci.muni.cz/</a:t>
            </a:r>
            <a:endParaRPr lang="cs-CZ" sz="1400" dirty="0"/>
          </a:p>
          <a:p>
            <a:r>
              <a:rPr lang="cs-CZ" sz="1400" dirty="0">
                <a:hlinkClick r:id="rId5"/>
              </a:rPr>
              <a:t>https://www.mineralogist.cz/</a:t>
            </a:r>
            <a:endParaRPr lang="cs-CZ" sz="1400" dirty="0"/>
          </a:p>
          <a:p>
            <a:r>
              <a:rPr lang="cs-CZ" sz="1400" dirty="0">
                <a:hlinkClick r:id="rId6"/>
              </a:rPr>
              <a:t>https://www.minerals.net/</a:t>
            </a:r>
            <a:endParaRPr lang="cs-CZ" sz="1400" dirty="0"/>
          </a:p>
          <a:p>
            <a:r>
              <a:rPr lang="cs-CZ" sz="1400" dirty="0">
                <a:hlinkClick r:id="rId7"/>
              </a:rPr>
              <a:t>http://mineralogie.sci.muni.cz/kap_7_13_fylosil/kap_7_13_fylosil.htm</a:t>
            </a:r>
            <a:endParaRPr lang="cs-CZ" sz="1400" dirty="0"/>
          </a:p>
          <a:p>
            <a:r>
              <a:rPr lang="cs-CZ" sz="1400" dirty="0">
                <a:hlinkClick r:id="rId8"/>
              </a:rPr>
              <a:t>http://mineralogie.sci.muni.cz/kap_7_14_tektosil/kap7_14_tektosil.htm</a:t>
            </a:r>
            <a:endParaRPr lang="cs-CZ" sz="1400" dirty="0"/>
          </a:p>
          <a:p>
            <a:r>
              <a:rPr lang="cs-CZ" sz="1400" dirty="0"/>
              <a:t>Přednášky prof. Nováka, Mineralogie II</a:t>
            </a:r>
          </a:p>
          <a:p>
            <a:r>
              <a:rPr lang="cs-CZ" sz="1400" dirty="0">
                <a:hlinkClick r:id="rId9"/>
              </a:rPr>
              <a:t>http://geologie.vsb.cz/malis/</a:t>
            </a:r>
            <a:endParaRPr lang="cs-CZ" sz="1400" dirty="0"/>
          </a:p>
          <a:p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6014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ABA5C4B-699A-4B83-8723-336A51882027}"/>
              </a:ext>
            </a:extLst>
          </p:cNvPr>
          <p:cNvSpPr txBox="1"/>
          <p:nvPr/>
        </p:nvSpPr>
        <p:spPr>
          <a:xfrm>
            <a:off x="4553218" y="6288485"/>
            <a:ext cx="3001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http://mineralogie.sci.muni.cz/kap_7_13_fylosil/obrazek713_1.htm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5EDFE669-19EB-4EAB-9EC3-D0D34360DD58}"/>
              </a:ext>
            </a:extLst>
          </p:cNvPr>
          <p:cNvGrpSpPr>
            <a:grpSpLocks noChangeAspect="1"/>
          </p:cNvGrpSpPr>
          <p:nvPr/>
        </p:nvGrpSpPr>
        <p:grpSpPr>
          <a:xfrm>
            <a:off x="3729746" y="1232591"/>
            <a:ext cx="4732508" cy="5055894"/>
            <a:chOff x="826685" y="1941738"/>
            <a:chExt cx="2575446" cy="2751434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762EF92-0313-4D77-8BFB-8EC3DD870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6685" y="1941738"/>
              <a:ext cx="2575446" cy="2751434"/>
            </a:xfrm>
            <a:prstGeom prst="rect">
              <a:avLst/>
            </a:prstGeom>
          </p:spPr>
        </p:pic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BA8B8D0F-A9B3-429A-8A2F-29F834B541D0}"/>
                </a:ext>
              </a:extLst>
            </p:cNvPr>
            <p:cNvSpPr/>
            <p:nvPr/>
          </p:nvSpPr>
          <p:spPr>
            <a:xfrm>
              <a:off x="2015005" y="2948167"/>
              <a:ext cx="297607" cy="2714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D9C0038A-05B7-47AE-8FBB-A6F6673CBFD2}"/>
                </a:ext>
              </a:extLst>
            </p:cNvPr>
            <p:cNvSpPr/>
            <p:nvPr/>
          </p:nvSpPr>
          <p:spPr>
            <a:xfrm>
              <a:off x="1653496" y="2684530"/>
              <a:ext cx="297607" cy="2714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7446E8DF-CF11-48D4-9F6B-496240E612A4}"/>
                </a:ext>
              </a:extLst>
            </p:cNvPr>
            <p:cNvSpPr/>
            <p:nvPr/>
          </p:nvSpPr>
          <p:spPr>
            <a:xfrm>
              <a:off x="2007910" y="2473247"/>
              <a:ext cx="297607" cy="2714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C02924A-F971-44C5-8DB4-0F2A59DED74B}"/>
              </a:ext>
            </a:extLst>
          </p:cNvPr>
          <p:cNvSpPr txBox="1"/>
          <p:nvPr/>
        </p:nvSpPr>
        <p:spPr>
          <a:xfrm>
            <a:off x="4616859" y="863259"/>
            <a:ext cx="36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/>
              <a:t>Propojení tetraedrů SiO</a:t>
            </a:r>
            <a:r>
              <a:rPr lang="cs-CZ" cap="all" baseline="-2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89326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F1F25-F685-4C7E-AB62-475FC027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94524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struktura » střídání vrstev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0234223-96CF-4E6D-9A08-A093DDD9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62" y="2257695"/>
            <a:ext cx="11391900" cy="4351337"/>
          </a:xfrm>
        </p:spPr>
        <p:txBody>
          <a:bodyPr>
            <a:normAutofit/>
          </a:bodyPr>
          <a:lstStyle/>
          <a:p>
            <a:r>
              <a:rPr lang="cs-CZ" b="1" cap="all" dirty="0"/>
              <a:t>Dvojvrstevné struktury </a:t>
            </a:r>
            <a:r>
              <a:rPr lang="cs-CZ" b="1" dirty="0"/>
              <a:t>(T-O)</a:t>
            </a:r>
          </a:p>
          <a:p>
            <a:pPr lvl="1"/>
            <a:r>
              <a:rPr lang="cs-CZ" dirty="0"/>
              <a:t>tetraedrická a oktaedrická vrstva je spojená apikálními kyslíky </a:t>
            </a:r>
          </a:p>
          <a:p>
            <a:pPr lvl="1"/>
            <a:r>
              <a:rPr lang="cs-CZ" dirty="0"/>
              <a:t>vzácnější, např. kaolinit a serpentin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r>
              <a:rPr lang="cs-CZ" b="1" cap="all" dirty="0"/>
              <a:t>Trojvrstevné struktury </a:t>
            </a:r>
            <a:r>
              <a:rPr lang="cs-CZ" b="1" dirty="0"/>
              <a:t>(T-O-T)</a:t>
            </a:r>
          </a:p>
          <a:p>
            <a:pPr lvl="1"/>
            <a:r>
              <a:rPr lang="cs-CZ" dirty="0"/>
              <a:t>oktaedrická vrstva je sevřená mezi dvěma tetraedrickými vrstvami </a:t>
            </a:r>
            <a:r>
              <a:rPr lang="cs-CZ" dirty="0">
                <a:sym typeface="Symbol" panose="05050102010706020507" pitchFamily="18" charset="2"/>
              </a:rPr>
              <a:t> tetraedrické vrstvy jsou připojeny k oktaedrické opět apikálními kyslíky</a:t>
            </a:r>
            <a:endParaRPr lang="cs-CZ" dirty="0"/>
          </a:p>
          <a:p>
            <a:pPr lvl="1"/>
            <a:r>
              <a:rPr lang="cs-CZ" dirty="0"/>
              <a:t>častější, např. slídy, chlority, </a:t>
            </a:r>
            <a:r>
              <a:rPr lang="cs-CZ" dirty="0" err="1"/>
              <a:t>smektity</a:t>
            </a:r>
            <a:endParaRPr lang="cs-CZ" dirty="0"/>
          </a:p>
          <a:p>
            <a:pPr lvl="2"/>
            <a:endParaRPr lang="cs-CZ" dirty="0"/>
          </a:p>
          <a:p>
            <a:endParaRPr lang="cs-CZ" baseline="30000" dirty="0"/>
          </a:p>
        </p:txBody>
      </p:sp>
    </p:spTree>
    <p:extLst>
      <p:ext uri="{BB962C8B-B14F-4D97-AF65-F5344CB8AC3E}">
        <p14:creationId xmlns:p14="http://schemas.microsoft.com/office/powerpoint/2010/main" val="287145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F1F25-F685-4C7E-AB62-475FC027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94524"/>
            <a:ext cx="84709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struktura » oktaedrická vrstva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72D4B-D20B-4B62-9A84-D87AA0D1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214459"/>
            <a:ext cx="11127836" cy="4643541"/>
          </a:xfrm>
        </p:spPr>
        <p:txBody>
          <a:bodyPr>
            <a:normAutofit/>
          </a:bodyPr>
          <a:lstStyle/>
          <a:p>
            <a:r>
              <a:rPr lang="cs-CZ" dirty="0"/>
              <a:t>Na základě valence kationtů uvnitř oktaedrické vrstvy dělíme dvojvrstevné a trojvrstevné struktury dále na:</a:t>
            </a:r>
          </a:p>
          <a:p>
            <a:endParaRPr lang="cs-CZ" sz="1400" dirty="0"/>
          </a:p>
          <a:p>
            <a:pPr lvl="1"/>
            <a:r>
              <a:rPr lang="cs-CZ" b="1" cap="all" dirty="0" err="1"/>
              <a:t>trioktaedrické</a:t>
            </a:r>
            <a:r>
              <a:rPr lang="cs-CZ" b="1" cap="all" dirty="0"/>
              <a:t> vrstvy</a:t>
            </a:r>
          </a:p>
          <a:p>
            <a:pPr lvl="2"/>
            <a:r>
              <a:rPr lang="cs-CZ" dirty="0"/>
              <a:t>vrstva je tvořená dvojmocnými kationty (Mg</a:t>
            </a:r>
            <a:r>
              <a:rPr lang="cs-CZ" baseline="30000" dirty="0"/>
              <a:t>2+</a:t>
            </a:r>
            <a:r>
              <a:rPr lang="cs-CZ" dirty="0"/>
              <a:t>, Fe</a:t>
            </a:r>
            <a:r>
              <a:rPr lang="cs-CZ" baseline="30000" dirty="0"/>
              <a:t>2+</a:t>
            </a:r>
            <a:r>
              <a:rPr lang="cs-CZ" dirty="0"/>
              <a:t>), které obsazují všechny oktaedrické pozice </a:t>
            </a:r>
            <a:r>
              <a:rPr lang="cs-CZ" dirty="0">
                <a:sym typeface="Symbol" panose="05050102010706020507" pitchFamily="18" charset="2"/>
              </a:rPr>
              <a:t> tzv. </a:t>
            </a:r>
            <a:r>
              <a:rPr lang="cs-CZ" dirty="0" err="1">
                <a:sym typeface="Symbol" panose="05050102010706020507" pitchFamily="18" charset="2"/>
              </a:rPr>
              <a:t>brucitová</a:t>
            </a:r>
            <a:r>
              <a:rPr lang="cs-CZ" dirty="0">
                <a:sym typeface="Symbol" panose="05050102010706020507" pitchFamily="18" charset="2"/>
              </a:rPr>
              <a:t> vrstva</a:t>
            </a:r>
          </a:p>
          <a:p>
            <a:pPr lvl="2"/>
            <a:r>
              <a:rPr lang="cs-CZ" dirty="0">
                <a:sym typeface="Symbol" panose="05050102010706020507" pitchFamily="18" charset="2"/>
              </a:rPr>
              <a:t>např. biotit</a:t>
            </a:r>
          </a:p>
          <a:p>
            <a:pPr lvl="2"/>
            <a:endParaRPr lang="cs-CZ" dirty="0"/>
          </a:p>
          <a:p>
            <a:pPr lvl="1"/>
            <a:r>
              <a:rPr lang="cs-CZ" b="1" cap="all" dirty="0" err="1"/>
              <a:t>dioktaedrické</a:t>
            </a:r>
            <a:r>
              <a:rPr lang="cs-CZ" b="1" cap="all" dirty="0"/>
              <a:t> vrstvy</a:t>
            </a:r>
          </a:p>
          <a:p>
            <a:pPr lvl="2"/>
            <a:r>
              <a:rPr lang="cs-CZ" dirty="0"/>
              <a:t>vrstva je tvořená trojmocnými kationty (Al</a:t>
            </a:r>
            <a:r>
              <a:rPr lang="cs-CZ" baseline="30000" dirty="0"/>
              <a:t>3+</a:t>
            </a:r>
            <a:r>
              <a:rPr lang="cs-CZ" dirty="0"/>
              <a:t>, Fe</a:t>
            </a:r>
            <a:r>
              <a:rPr lang="cs-CZ" baseline="30000" dirty="0"/>
              <a:t>3+</a:t>
            </a:r>
            <a:r>
              <a:rPr lang="cs-CZ" dirty="0"/>
              <a:t>), které obsazují 2 ze 3 oktaedrických pozic (třetí je </a:t>
            </a:r>
            <a:r>
              <a:rPr lang="cs-CZ" dirty="0" err="1"/>
              <a:t>vakantní</a:t>
            </a:r>
            <a:r>
              <a:rPr lang="cs-CZ" dirty="0"/>
              <a:t>)</a:t>
            </a:r>
            <a:r>
              <a:rPr lang="cs-CZ" dirty="0">
                <a:sym typeface="Symbol" panose="05050102010706020507" pitchFamily="18" charset="2"/>
              </a:rPr>
              <a:t>  tzv. </a:t>
            </a:r>
            <a:r>
              <a:rPr lang="cs-CZ" dirty="0" err="1">
                <a:sym typeface="Symbol" panose="05050102010706020507" pitchFamily="18" charset="2"/>
              </a:rPr>
              <a:t>gibbsitová</a:t>
            </a:r>
            <a:r>
              <a:rPr lang="cs-CZ" dirty="0">
                <a:sym typeface="Symbol" panose="05050102010706020507" pitchFamily="18" charset="2"/>
              </a:rPr>
              <a:t> vrstva</a:t>
            </a:r>
          </a:p>
          <a:p>
            <a:pPr lvl="2"/>
            <a:r>
              <a:rPr lang="cs-CZ" dirty="0">
                <a:sym typeface="Symbol" panose="05050102010706020507" pitchFamily="18" charset="2"/>
              </a:rPr>
              <a:t>např. muskovit</a:t>
            </a:r>
            <a:endParaRPr lang="cs-CZ" dirty="0"/>
          </a:p>
          <a:p>
            <a:pPr lvl="2"/>
            <a:endParaRPr lang="cs-CZ" dirty="0"/>
          </a:p>
          <a:p>
            <a:endParaRPr lang="cs-CZ" baseline="300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Tetragonal Pyramid Red">
                <a:extLst>
                  <a:ext uri="{FF2B5EF4-FFF2-40B4-BE49-F238E27FC236}">
                    <a16:creationId xmlns:a16="http://schemas.microsoft.com/office/drawing/2014/main" id="{FBA0EF26-2540-4F6B-B826-9A6C9EA54D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6808177"/>
                  </p:ext>
                </p:extLst>
              </p:nvPr>
            </p:nvGraphicFramePr>
            <p:xfrm rot="17918972">
              <a:off x="9320979" y="-565670"/>
              <a:ext cx="2179488" cy="3282127"/>
            </p:xfrm>
            <a:graphic>
              <a:graphicData uri="http://schemas.microsoft.com/office/drawing/2017/model3d">
                <am3d:model3d r:embed="rId2">
                  <am3d:spPr>
                    <a:xfrm rot="17918972">
                      <a:off x="0" y="0"/>
                      <a:ext cx="2179488" cy="3282127"/>
                    </a:xfrm>
                    <a:prstGeom prst="rect">
                      <a:avLst/>
                    </a:prstGeom>
                  </am3d:spPr>
                  <am3d:camera>
                    <am3d:pos x="0" y="0" z="665193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424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96337" ay="1609048" az="-13396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6821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Tetragonal Pyramid Red">
                <a:extLst>
                  <a:ext uri="{FF2B5EF4-FFF2-40B4-BE49-F238E27FC236}">
                    <a16:creationId xmlns:a16="http://schemas.microsoft.com/office/drawing/2014/main" id="{FBA0EF26-2540-4F6B-B826-9A6C9EA54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7918972">
                <a:off x="9320979" y="-565670"/>
                <a:ext cx="2179488" cy="3282127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Ovál 36">
            <a:extLst>
              <a:ext uri="{FF2B5EF4-FFF2-40B4-BE49-F238E27FC236}">
                <a16:creationId xmlns:a16="http://schemas.microsoft.com/office/drawing/2014/main" id="{73965496-3C44-4A5E-A83C-3523B5F8BC21}"/>
              </a:ext>
            </a:extLst>
          </p:cNvPr>
          <p:cNvSpPr/>
          <p:nvPr/>
        </p:nvSpPr>
        <p:spPr>
          <a:xfrm>
            <a:off x="10020300" y="818325"/>
            <a:ext cx="698500" cy="607391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A3659223-5EF2-43DD-AF65-16B7E5932BB7}"/>
              </a:ext>
            </a:extLst>
          </p:cNvPr>
          <p:cNvSpPr txBox="1"/>
          <p:nvPr/>
        </p:nvSpPr>
        <p:spPr>
          <a:xfrm>
            <a:off x="9951292" y="968131"/>
            <a:ext cx="1063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cap="all" dirty="0"/>
              <a:t>kationt</a:t>
            </a:r>
          </a:p>
        </p:txBody>
      </p:sp>
    </p:spTree>
    <p:extLst>
      <p:ext uri="{BB962C8B-B14F-4D97-AF65-F5344CB8AC3E}">
        <p14:creationId xmlns:p14="http://schemas.microsoft.com/office/powerpoint/2010/main" val="314623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1C56799-54AD-4353-8207-77873A811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2" y="2333625"/>
            <a:ext cx="5715000" cy="21907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97A4F81-FD7B-4BF4-B935-5C79153EDC49}"/>
              </a:ext>
            </a:extLst>
          </p:cNvPr>
          <p:cNvSpPr txBox="1"/>
          <p:nvPr/>
        </p:nvSpPr>
        <p:spPr>
          <a:xfrm>
            <a:off x="6350002" y="4524375"/>
            <a:ext cx="36703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http://mineralogie.sci.muni.cz/kap_7_13_fylosil/obrazek713_11.htm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0EF62F4-3F31-489A-9EC1-25E3302E4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17"/>
          <a:stretch/>
        </p:blipFill>
        <p:spPr>
          <a:xfrm>
            <a:off x="131671" y="2333625"/>
            <a:ext cx="6015129" cy="219075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EE16BE8-3C2E-4C7F-99FF-8A967877366B}"/>
              </a:ext>
            </a:extLst>
          </p:cNvPr>
          <p:cNvSpPr txBox="1"/>
          <p:nvPr/>
        </p:nvSpPr>
        <p:spPr>
          <a:xfrm>
            <a:off x="131671" y="4524375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http://mineralogie.sci.muni.cz/kap_7_13_fylosil/obrazek713_10.htm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DCBA3AF-445B-4453-998F-FCADA7527673}"/>
              </a:ext>
            </a:extLst>
          </p:cNvPr>
          <p:cNvSpPr txBox="1"/>
          <p:nvPr/>
        </p:nvSpPr>
        <p:spPr>
          <a:xfrm>
            <a:off x="1405686" y="1974274"/>
            <a:ext cx="346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all" dirty="0"/>
              <a:t>Dvojvrstevná struktura T-O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D4FE6DA-CA51-4A2E-8744-DEE56B2CA133}"/>
              </a:ext>
            </a:extLst>
          </p:cNvPr>
          <p:cNvSpPr txBox="1"/>
          <p:nvPr/>
        </p:nvSpPr>
        <p:spPr>
          <a:xfrm>
            <a:off x="7473953" y="1964293"/>
            <a:ext cx="346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all" dirty="0"/>
              <a:t>Trojvrstevná struktura T-O-T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543AC0-0AAB-5EE4-1627-3A1CADEC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65125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- struktura</a:t>
            </a:r>
          </a:p>
        </p:txBody>
      </p:sp>
    </p:spTree>
    <p:extLst>
      <p:ext uri="{BB962C8B-B14F-4D97-AF65-F5344CB8AC3E}">
        <p14:creationId xmlns:p14="http://schemas.microsoft.com/office/powerpoint/2010/main" val="2686389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F1F25-F685-4C7E-AB62-475FC027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94524"/>
            <a:ext cx="10515600" cy="1325563"/>
          </a:xfrm>
        </p:spPr>
        <p:txBody>
          <a:bodyPr/>
          <a:lstStyle/>
          <a:p>
            <a:r>
              <a:rPr lang="cs-CZ" dirty="0" err="1"/>
              <a:t>Fylosilikáty</a:t>
            </a:r>
            <a:r>
              <a:rPr lang="cs-CZ" dirty="0"/>
              <a:t> – hlavní skupiny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0234223-96CF-4E6D-9A08-A093DDD9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697163"/>
            <a:ext cx="11391900" cy="3106737"/>
          </a:xfrm>
        </p:spPr>
        <p:txBody>
          <a:bodyPr>
            <a:normAutofit/>
          </a:bodyPr>
          <a:lstStyle/>
          <a:p>
            <a:r>
              <a:rPr lang="cs-CZ" dirty="0"/>
              <a:t>Skupina slíd</a:t>
            </a:r>
          </a:p>
          <a:p>
            <a:r>
              <a:rPr lang="cs-CZ" dirty="0"/>
              <a:t>Skupina kaolinitu a serpentinu</a:t>
            </a:r>
          </a:p>
          <a:p>
            <a:r>
              <a:rPr lang="cs-CZ" dirty="0"/>
              <a:t>Skupina chloritů</a:t>
            </a:r>
          </a:p>
          <a:p>
            <a:r>
              <a:rPr lang="cs-CZ" dirty="0"/>
              <a:t>Skupina </a:t>
            </a:r>
            <a:r>
              <a:rPr lang="cs-CZ" dirty="0" err="1"/>
              <a:t>smektitů</a:t>
            </a:r>
            <a:endParaRPr lang="cs-CZ" dirty="0"/>
          </a:p>
          <a:p>
            <a:r>
              <a:rPr lang="cs-CZ" dirty="0"/>
              <a:t>Skupina mastku a pyrofylitu</a:t>
            </a:r>
          </a:p>
          <a:p>
            <a:pPr lvl="2"/>
            <a:endParaRPr lang="cs-CZ" dirty="0"/>
          </a:p>
          <a:p>
            <a:endParaRPr lang="cs-CZ" baseline="30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56B8B1-6DE1-4096-972F-E7226172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411" y="1563750"/>
            <a:ext cx="6287377" cy="52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528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91C05CFDF5ED47BC240D965D7579C7" ma:contentTypeVersion="2" ma:contentTypeDescription="Vytvoří nový dokument" ma:contentTypeScope="" ma:versionID="3c90d47c247a657e7debda776b0e8c65">
  <xsd:schema xmlns:xsd="http://www.w3.org/2001/XMLSchema" xmlns:xs="http://www.w3.org/2001/XMLSchema" xmlns:p="http://schemas.microsoft.com/office/2006/metadata/properties" xmlns:ns2="ec97901d-1c11-49ec-ad2e-0f1193156904" targetNamespace="http://schemas.microsoft.com/office/2006/metadata/properties" ma:root="true" ma:fieldsID="4ebe2c94a46389ff3ceb06e08056a78e" ns2:_="">
    <xsd:import namespace="ec97901d-1c11-49ec-ad2e-0f1193156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7901d-1c11-49ec-ad2e-0f1193156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40047C-3E1C-46F9-876E-294E059BAD0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E490C22-D841-4ABD-A669-24559D2F01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08BCCA-D7B0-4C88-8EDC-03E16F62A2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97901d-1c11-49ec-ad2e-0f11931569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4082</TotalTime>
  <Words>2922</Words>
  <Application>Microsoft Office PowerPoint</Application>
  <PresentationFormat>Širokoúhlá obrazovka</PresentationFormat>
  <Paragraphs>431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</vt:lpstr>
      <vt:lpstr>Calibri Light</vt:lpstr>
      <vt:lpstr>Symbol</vt:lpstr>
      <vt:lpstr>Motiv Office</vt:lpstr>
      <vt:lpstr>SILIKÁTY III  Fylosilikáty + Tektosilikáty  Mineralogie I </vt:lpstr>
      <vt:lpstr>Úvod</vt:lpstr>
      <vt:lpstr>Prezentace aplikace PowerPoint</vt:lpstr>
      <vt:lpstr>Fylosilikáty - struktura</vt:lpstr>
      <vt:lpstr>Prezentace aplikace PowerPoint</vt:lpstr>
      <vt:lpstr>Fylosilikáty – struktura » střídání vrstev</vt:lpstr>
      <vt:lpstr>Fylosilikáty – struktura » oktaedrická vrstva</vt:lpstr>
      <vt:lpstr>Fylosilikáty - struktura</vt:lpstr>
      <vt:lpstr>Fylosilikáty – hlavní skupiny</vt:lpstr>
      <vt:lpstr>Fylosilikáty – skupina slíd</vt:lpstr>
      <vt:lpstr>Fylosilikáty – skupina slíd</vt:lpstr>
      <vt:lpstr>Fylosilikáty – skupina slíd</vt:lpstr>
      <vt:lpstr>Fylosilikáty – muskovit</vt:lpstr>
      <vt:lpstr>Fylosilikáty – biotit</vt:lpstr>
      <vt:lpstr>Prezentace aplikace PowerPoint</vt:lpstr>
      <vt:lpstr>Fylosilikáty – skupina chloritů</vt:lpstr>
      <vt:lpstr>Fylosilikáty – skupina chloritů</vt:lpstr>
      <vt:lpstr>Fylosilikáty – skupina kaolinitu a serpentinu</vt:lpstr>
      <vt:lpstr>Fylosilikáty – skupina kaolinitu a serpentinu</vt:lpstr>
      <vt:lpstr>Fylosilikáty – skupina kaolinitu a serpentinu</vt:lpstr>
      <vt:lpstr>Fylosilikáty – skupina smektitů</vt:lpstr>
      <vt:lpstr>Fylosilikáty – skupina smektitů</vt:lpstr>
      <vt:lpstr>Fylosilikáty – skupina mastku a pyrofylitu</vt:lpstr>
      <vt:lpstr>Fylosilikáty – skupina mastku a pyrofylitu</vt:lpstr>
      <vt:lpstr>Fylosilikáty – skupina mastku a pyrofylitu</vt:lpstr>
      <vt:lpstr>Tektosilikáty - struktura</vt:lpstr>
      <vt:lpstr>Tektosilikáty – živce</vt:lpstr>
      <vt:lpstr>Prezentace aplikace PowerPoint</vt:lpstr>
      <vt:lpstr>Prezentace aplikace PowerPoint</vt:lpstr>
      <vt:lpstr>Tektosilikáty – skupina živců</vt:lpstr>
      <vt:lpstr>Tektosilikáty – živce</vt:lpstr>
      <vt:lpstr>Prezentace aplikace PowerPoint</vt:lpstr>
      <vt:lpstr>Tektosilikáty – skupina foidů</vt:lpstr>
      <vt:lpstr>Tektosilikáty – skupina foidů</vt:lpstr>
      <vt:lpstr>Tektosilikáty – skupina foidů</vt:lpstr>
      <vt:lpstr>Tektosilikáty – skupina foidů</vt:lpstr>
      <vt:lpstr>Tektosilikáty – skupina zeolitů</vt:lpstr>
      <vt:lpstr>Prezentace aplikace PowerPoint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SILIKÁTY</dc:title>
  <dc:creator>HP</dc:creator>
  <cp:lastModifiedBy>Lenka Skřápková</cp:lastModifiedBy>
  <cp:revision>298</cp:revision>
  <dcterms:created xsi:type="dcterms:W3CDTF">2020-12-06T18:28:16Z</dcterms:created>
  <dcterms:modified xsi:type="dcterms:W3CDTF">2022-12-04T17:02:39Z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0x0101003791C05CFDF5ED47BC240D965D7579C7</vt:lpwstr>
  </property>
</Properties>
</file>