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9" r:id="rId3"/>
    <p:sldId id="257" r:id="rId4"/>
    <p:sldId id="258" r:id="rId5"/>
    <p:sldId id="261" r:id="rId6"/>
    <p:sldId id="259" r:id="rId7"/>
    <p:sldId id="456" r:id="rId8"/>
    <p:sldId id="280" r:id="rId9"/>
    <p:sldId id="306" r:id="rId10"/>
    <p:sldId id="298" r:id="rId11"/>
    <p:sldId id="295" r:id="rId12"/>
    <p:sldId id="296" r:id="rId13"/>
    <p:sldId id="466" r:id="rId14"/>
    <p:sldId id="297" r:id="rId15"/>
    <p:sldId id="458" r:id="rId16"/>
    <p:sldId id="457" r:id="rId17"/>
    <p:sldId id="460" r:id="rId18"/>
    <p:sldId id="472" r:id="rId19"/>
    <p:sldId id="303" r:id="rId20"/>
    <p:sldId id="305" r:id="rId21"/>
    <p:sldId id="271" r:id="rId22"/>
    <p:sldId id="311" r:id="rId23"/>
    <p:sldId id="312" r:id="rId24"/>
    <p:sldId id="313" r:id="rId25"/>
    <p:sldId id="31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5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9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5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3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7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6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8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9E3F-10A6-48E6-A489-C6B2D1177D83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F9EE-EBC2-4085-B3AA-1ACEFF47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Pokročilá historická a stratigrafická geologie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87838"/>
            <a:ext cx="9144000" cy="1655762"/>
          </a:xfrm>
        </p:spPr>
        <p:txBody>
          <a:bodyPr>
            <a:normAutofit/>
          </a:bodyPr>
          <a:lstStyle/>
          <a:p>
            <a:r>
              <a:rPr lang="cs-CZ" sz="6000" dirty="0"/>
              <a:t>Úvod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0075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657011" y="347490"/>
            <a:ext cx="11443856" cy="536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Eustatické změny hladiny moří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dirty="0"/>
              <a:t>– globální eustatická změna hladiny (mezi hladinou a středem Země) 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072" y="1997839"/>
            <a:ext cx="5129928" cy="398603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93113ED-E580-477C-B356-4BB210B2CBF6}"/>
              </a:ext>
            </a:extLst>
          </p:cNvPr>
          <p:cNvSpPr txBox="1"/>
          <p:nvPr/>
        </p:nvSpPr>
        <p:spPr>
          <a:xfrm>
            <a:off x="141500" y="1997839"/>
            <a:ext cx="69205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Eustatická hladina -</a:t>
            </a:r>
            <a:r>
              <a:rPr lang="cs-CZ" dirty="0"/>
              <a:t>hladina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moře,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která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by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byla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výsledkem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rovnoměrného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dirty="0"/>
              <a:t>rozložení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vody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po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rigidní</a:t>
            </a:r>
            <a:r>
              <a:rPr lang="cs-CZ" dirty="0"/>
              <a:t>,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nerotující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planetě, se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zanedbatelnou vlastní gravitací,</a:t>
            </a:r>
          </a:p>
          <a:p>
            <a:pPr marL="285750" indent="-285750">
              <a:buFontTx/>
              <a:buChar char="-"/>
            </a:pPr>
            <a:r>
              <a:rPr lang="cs-CZ" dirty="0"/>
              <a:t>Ve skutečnosti není možno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zaznamenat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eustatickou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hladinu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moře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(a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její </a:t>
            </a:r>
            <a:r>
              <a:rPr lang="cs-CZ" dirty="0"/>
              <a:t>změnu)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v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žádném místě na Zemi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285750" indent="-285750">
              <a:buFontTx/>
              <a:buChar char="-"/>
            </a:pPr>
            <a:r>
              <a:rPr lang="cs-CZ" dirty="0"/>
              <a:t>všechna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měření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změn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hladiny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moří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 </a:t>
            </a:r>
            <a:r>
              <a:rPr lang="cs-CZ" dirty="0"/>
              <a:t>vždy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lokální,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br>
              <a:rPr lang="cs-CZ" b="0" i="0" dirty="0">
                <a:solidFill>
                  <a:srgbClr val="000000"/>
                </a:solidFill>
                <a:effectLst/>
              </a:rPr>
            </a:br>
            <a:r>
              <a:rPr lang="cs-CZ" dirty="0"/>
              <a:t>„relativní“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nebo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„regionální“,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b="1" dirty="0"/>
              <a:t>i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b="1" dirty="0"/>
              <a:t>když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b="1" dirty="0"/>
              <a:t>existuje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b="1" dirty="0"/>
              <a:t>silný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b="1" dirty="0"/>
              <a:t>globální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</a:t>
            </a:r>
            <a:r>
              <a:rPr lang="cs-CZ" b="1" dirty="0"/>
              <a:t>signál</a:t>
            </a:r>
            <a:r>
              <a:rPr lang="cs-CZ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285750" indent="-285750">
              <a:buFontTx/>
              <a:buChar char="-"/>
            </a:pPr>
            <a:r>
              <a:rPr lang="cs-CZ" dirty="0"/>
              <a:t>Eustatické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amplitudy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změny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hladiny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moře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nelze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měřit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–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jedná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se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o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průměrné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globální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odhady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eustatických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změn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ve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vztahu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k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určitému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bodu,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například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středu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dirty="0"/>
              <a:t>Země</a:t>
            </a:r>
            <a:r>
              <a:rPr lang="cs-CZ" b="0" i="0" dirty="0">
                <a:solidFill>
                  <a:srgbClr val="000000"/>
                </a:solidFill>
                <a:effectLst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7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94271" y="-71920"/>
            <a:ext cx="12406307" cy="1325563"/>
          </a:xfrm>
        </p:spPr>
        <p:txBody>
          <a:bodyPr/>
          <a:lstStyle/>
          <a:p>
            <a:r>
              <a:rPr lang="cs-CZ" b="1" dirty="0"/>
              <a:t>Změny hladiny moří - objem pánví</a:t>
            </a:r>
            <a:endParaRPr lang="en-GB" b="1" dirty="0"/>
          </a:p>
        </p:txBody>
      </p:sp>
      <p:sp>
        <p:nvSpPr>
          <p:cNvPr id="9" name="Zástupný symbol pro obsah 9"/>
          <p:cNvSpPr>
            <a:spLocks noGrp="1"/>
          </p:cNvSpPr>
          <p:nvPr>
            <p:ph idx="1"/>
          </p:nvPr>
        </p:nvSpPr>
        <p:spPr>
          <a:xfrm>
            <a:off x="293517" y="1253643"/>
            <a:ext cx="11730183" cy="2160749"/>
          </a:xfrm>
        </p:spPr>
        <p:txBody>
          <a:bodyPr>
            <a:normAutofit/>
          </a:bodyPr>
          <a:lstStyle/>
          <a:p>
            <a:r>
              <a:rPr lang="cs-CZ" sz="2000" dirty="0"/>
              <a:t>Změny rozměrů a tvarů pánví s vodu (jak na oceánské tak kont. kůře) </a:t>
            </a:r>
          </a:p>
          <a:p>
            <a:r>
              <a:rPr lang="cs-CZ" sz="2000" u="sng" dirty="0"/>
              <a:t>Řízeno především deskovou tektonikou</a:t>
            </a:r>
          </a:p>
          <a:p>
            <a:r>
              <a:rPr lang="cs-CZ" sz="2000" b="1" dirty="0"/>
              <a:t>Extenzní fáze</a:t>
            </a:r>
            <a:r>
              <a:rPr lang="cs-CZ" sz="2000" dirty="0"/>
              <a:t>: </a:t>
            </a:r>
            <a:br>
              <a:rPr lang="cs-CZ" sz="2000" dirty="0"/>
            </a:br>
            <a:r>
              <a:rPr lang="cs-CZ" sz="2000" dirty="0"/>
              <a:t>  zvýšení intenzity </a:t>
            </a:r>
            <a:r>
              <a:rPr lang="cs-CZ" sz="2000" dirty="0" err="1"/>
              <a:t>spreadingu</a:t>
            </a:r>
            <a:r>
              <a:rPr lang="cs-CZ" sz="2000" dirty="0"/>
              <a:t> = nárůst délky i výšky riftů = </a:t>
            </a:r>
            <a:r>
              <a:rPr lang="cs-CZ" sz="2000" b="1" dirty="0"/>
              <a:t>zmenšení objemu pánve</a:t>
            </a:r>
            <a:r>
              <a:rPr lang="cs-CZ" sz="2000" i="1" dirty="0"/>
              <a:t> = </a:t>
            </a:r>
            <a:r>
              <a:rPr lang="cs-CZ" sz="2000" b="1" i="1" dirty="0"/>
              <a:t>transgrese</a:t>
            </a:r>
            <a:endParaRPr lang="cs-CZ" sz="2000" i="1" dirty="0"/>
          </a:p>
          <a:p>
            <a:r>
              <a:rPr lang="cs-CZ" sz="2000" b="1" dirty="0"/>
              <a:t>Kompresní fáze</a:t>
            </a:r>
            <a:r>
              <a:rPr lang="cs-CZ" sz="2000" dirty="0"/>
              <a:t>: kolizní akrece způsobí </a:t>
            </a:r>
            <a:r>
              <a:rPr lang="cs-CZ" sz="2000" b="1" dirty="0"/>
              <a:t>zvětšení okolní oceánské pánve </a:t>
            </a:r>
            <a:r>
              <a:rPr lang="cs-CZ" sz="2000" dirty="0"/>
              <a:t>= </a:t>
            </a:r>
            <a:r>
              <a:rPr lang="cs-CZ" sz="2000" b="1" i="1" dirty="0"/>
              <a:t>regrese</a:t>
            </a:r>
            <a:endParaRPr lang="cs-CZ" sz="20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293517" y="3645791"/>
            <a:ext cx="4167114" cy="27884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b="1" u="sng" dirty="0" err="1">
                <a:latin typeface="Cambria" panose="02040503050406030204" pitchFamily="18" charset="0"/>
              </a:rPr>
              <a:t>Tektonoeustáze</a:t>
            </a:r>
            <a:endParaRPr lang="cs-CZ" altLang="en-US" sz="2000" b="1" u="sng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1800" dirty="0">
                <a:latin typeface="Cambria" panose="02040503050406030204" pitchFamily="18" charset="0"/>
              </a:rPr>
              <a:t>globální změny hladiny nejnižších řádů (I. a II.)</a:t>
            </a:r>
            <a:br>
              <a:rPr lang="cs-CZ" altLang="en-US" sz="1800" dirty="0">
                <a:latin typeface="Cambria" panose="02040503050406030204" pitchFamily="18" charset="0"/>
              </a:rPr>
            </a:br>
            <a:r>
              <a:rPr lang="cs-CZ" altLang="en-US" sz="1800" dirty="0">
                <a:latin typeface="Cambria" panose="02040503050406030204" pitchFamily="18" charset="0"/>
              </a:rPr>
              <a:t>- velmi dlouhodobé trendy (desítky až stovky milionů let)</a:t>
            </a:r>
            <a:br>
              <a:rPr lang="cs-CZ" altLang="en-US" sz="1800" dirty="0">
                <a:latin typeface="Cambria" panose="02040503050406030204" pitchFamily="18" charset="0"/>
              </a:rPr>
            </a:br>
            <a:r>
              <a:rPr lang="cs-CZ" altLang="en-US" sz="1800" dirty="0">
                <a:latin typeface="Cambria" panose="02040503050406030204" pitchFamily="18" charset="0"/>
              </a:rPr>
              <a:t>- spojené s Wilsonovým cyklem</a:t>
            </a:r>
            <a:br>
              <a:rPr lang="cs-CZ" altLang="en-US" sz="1800" dirty="0">
                <a:latin typeface="Cambria" panose="02040503050406030204" pitchFamily="18" charset="0"/>
              </a:rPr>
            </a:br>
            <a:br>
              <a:rPr lang="cs-CZ" altLang="en-US" b="1" dirty="0">
                <a:latin typeface="Cambria" panose="02040503050406030204" pitchFamily="18" charset="0"/>
              </a:rPr>
            </a:br>
            <a:endParaRPr lang="en-GB" altLang="en-US" b="1" dirty="0">
              <a:solidFill>
                <a:srgbClr val="286D7F"/>
              </a:solidFill>
              <a:latin typeface="Cambria" panose="02040503050406030204" pitchFamily="18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591515" y="2839064"/>
            <a:ext cx="7502161" cy="3831006"/>
            <a:chOff x="4591515" y="2839064"/>
            <a:chExt cx="7502161" cy="3831006"/>
          </a:xfrm>
        </p:grpSpPr>
        <p:pic>
          <p:nvPicPr>
            <p:cNvPr id="11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515" y="3871452"/>
              <a:ext cx="4147746" cy="256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883" y="2839064"/>
              <a:ext cx="3030793" cy="3831006"/>
            </a:xfrm>
            <a:prstGeom prst="rect">
              <a:avLst/>
            </a:prstGeom>
          </p:spPr>
        </p:pic>
      </p:grpSp>
      <p:sp>
        <p:nvSpPr>
          <p:cNvPr id="12" name="Nadpis 1"/>
          <p:cNvSpPr txBox="1">
            <a:spLocks/>
          </p:cNvSpPr>
          <p:nvPr/>
        </p:nvSpPr>
        <p:spPr>
          <a:xfrm>
            <a:off x="6452615" y="831271"/>
            <a:ext cx="5871839" cy="53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Jaké procesy ovlivňují změny objemu pánví?</a:t>
            </a:r>
            <a:endParaRPr lang="en-GB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7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74072" y="1421941"/>
            <a:ext cx="11443856" cy="2007059"/>
          </a:xfrm>
        </p:spPr>
        <p:txBody>
          <a:bodyPr>
            <a:normAutofit/>
          </a:bodyPr>
          <a:lstStyle/>
          <a:p>
            <a:r>
              <a:rPr lang="cs-CZ" dirty="0"/>
              <a:t>Zatížení kontinentu ledovci – </a:t>
            </a:r>
            <a:r>
              <a:rPr lang="cs-CZ" u="sng" dirty="0" err="1"/>
              <a:t>subsidence</a:t>
            </a:r>
            <a:r>
              <a:rPr lang="cs-CZ" dirty="0"/>
              <a:t>; </a:t>
            </a:r>
            <a:r>
              <a:rPr lang="cs-CZ" dirty="0" err="1"/>
              <a:t>isostatický</a:t>
            </a:r>
            <a:r>
              <a:rPr lang="cs-CZ" dirty="0"/>
              <a:t> výzdvih po jejich </a:t>
            </a:r>
            <a:r>
              <a:rPr lang="cs-CZ" dirty="0" err="1"/>
              <a:t>odtání</a:t>
            </a:r>
            <a:endParaRPr lang="cs-CZ" dirty="0"/>
          </a:p>
          <a:p>
            <a:r>
              <a:rPr lang="cs-CZ" b="1" dirty="0"/>
              <a:t>Zatížení pánve sedimentem </a:t>
            </a:r>
            <a:r>
              <a:rPr lang="cs-CZ" dirty="0"/>
              <a:t>– </a:t>
            </a:r>
            <a:r>
              <a:rPr lang="cs-CZ" u="sng" dirty="0" err="1"/>
              <a:t>subsidence</a:t>
            </a:r>
            <a:r>
              <a:rPr lang="cs-CZ" dirty="0"/>
              <a:t> okrajů pánve (spojeno s </a:t>
            </a:r>
            <a:r>
              <a:rPr lang="cs-CZ" b="1" i="1" dirty="0" err="1"/>
              <a:t>isostází</a:t>
            </a:r>
            <a:r>
              <a:rPr lang="cs-CZ" dirty="0"/>
              <a:t>)+ změny objemu sedimentu </a:t>
            </a:r>
            <a:r>
              <a:rPr lang="cs-CZ" b="1" i="1" dirty="0" err="1"/>
              <a:t>kompakcí</a:t>
            </a:r>
            <a:r>
              <a:rPr lang="cs-CZ" dirty="0"/>
              <a:t> (opět </a:t>
            </a:r>
            <a:r>
              <a:rPr lang="cs-CZ" dirty="0" err="1"/>
              <a:t>subsidence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6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1817" y="-34925"/>
            <a:ext cx="11339858" cy="1325563"/>
          </a:xfrm>
        </p:spPr>
        <p:txBody>
          <a:bodyPr/>
          <a:lstStyle/>
          <a:p>
            <a:r>
              <a:rPr lang="cs-CZ" b="1" dirty="0"/>
              <a:t>Změny hladiny moří - objem vody v mořích</a:t>
            </a:r>
            <a:endParaRPr lang="en-GB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1039753" y="2083119"/>
            <a:ext cx="10487602" cy="1879281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i="1" dirty="0"/>
              <a:t>voda je také derivovaná z vulkanizmu a odstraňovaná z hydrosféry subdukcí </a:t>
            </a:r>
            <a:br>
              <a:rPr lang="cs-CZ" sz="2400" i="1" dirty="0"/>
            </a:br>
            <a:r>
              <a:rPr lang="cs-CZ" sz="2400" i="1" dirty="0"/>
              <a:t>–  tyto procesy způsobující jen zanedbatelné a dlouhodobé fluktuace mořské hladiny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32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1817" y="-34925"/>
            <a:ext cx="11339858" cy="1325563"/>
          </a:xfrm>
        </p:spPr>
        <p:txBody>
          <a:bodyPr/>
          <a:lstStyle/>
          <a:p>
            <a:r>
              <a:rPr lang="cs-CZ" b="1" dirty="0"/>
              <a:t>Změny hladiny moří - objem vody v mořích</a:t>
            </a:r>
            <a:endParaRPr lang="en-GB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1816" y="1032261"/>
            <a:ext cx="11443856" cy="5361149"/>
          </a:xfrm>
        </p:spPr>
        <p:txBody>
          <a:bodyPr>
            <a:normAutofit/>
          </a:bodyPr>
          <a:lstStyle/>
          <a:p>
            <a:r>
              <a:rPr lang="cs-CZ" dirty="0"/>
              <a:t>během „</a:t>
            </a:r>
            <a:r>
              <a:rPr lang="cs-CZ" dirty="0" err="1"/>
              <a:t>ice</a:t>
            </a:r>
            <a:r>
              <a:rPr lang="cs-CZ" dirty="0"/>
              <a:t>-house“ klimatických režimů je významná změna objemu mořských vod vázáním vody v ledovcích a jejich </a:t>
            </a:r>
            <a:r>
              <a:rPr lang="cs-CZ"/>
              <a:t>tání </a:t>
            </a:r>
            <a:br>
              <a:rPr lang="cs-CZ"/>
            </a:br>
            <a:r>
              <a:rPr lang="cs-CZ"/>
              <a:t>– </a:t>
            </a:r>
            <a:r>
              <a:rPr lang="cs-CZ" b="1" u="sng" dirty="0"/>
              <a:t>GLACIOEUSTÁZE </a:t>
            </a:r>
          </a:p>
          <a:p>
            <a:pPr lvl="1"/>
            <a:r>
              <a:rPr lang="cs-CZ" dirty="0"/>
              <a:t>Amplituda </a:t>
            </a:r>
            <a:r>
              <a:rPr lang="cs-CZ" dirty="0" err="1"/>
              <a:t>glacioeustatických</a:t>
            </a:r>
            <a:r>
              <a:rPr lang="cs-CZ" dirty="0"/>
              <a:t> fluktuací až stovky metrů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44" y="2863301"/>
            <a:ext cx="7459201" cy="37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7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2324" y="-183996"/>
            <a:ext cx="11339858" cy="1325563"/>
          </a:xfrm>
        </p:spPr>
        <p:txBody>
          <a:bodyPr/>
          <a:lstStyle/>
          <a:p>
            <a:r>
              <a:rPr lang="cs-CZ" b="1" dirty="0"/>
              <a:t>Změny hladiny moří - objem vody v mořích</a:t>
            </a:r>
            <a:endParaRPr lang="en-GB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09818" y="901874"/>
            <a:ext cx="11443856" cy="5361149"/>
          </a:xfrm>
        </p:spPr>
        <p:txBody>
          <a:bodyPr>
            <a:normAutofit/>
          </a:bodyPr>
          <a:lstStyle/>
          <a:p>
            <a:r>
              <a:rPr lang="cs-CZ" dirty="0"/>
              <a:t>V obdobích globálního režimu skleníkového efektu  </a:t>
            </a:r>
            <a:br>
              <a:rPr lang="cs-CZ" dirty="0"/>
            </a:br>
            <a:r>
              <a:rPr lang="cs-CZ" dirty="0"/>
              <a:t>- značný význam na fluktuaci mořské hladiny </a:t>
            </a:r>
            <a:br>
              <a:rPr lang="cs-CZ" dirty="0"/>
            </a:br>
            <a:r>
              <a:rPr lang="cs-CZ" b="1" dirty="0" err="1"/>
              <a:t>hydroeustáze</a:t>
            </a:r>
            <a:r>
              <a:rPr lang="cs-CZ" b="1" dirty="0"/>
              <a:t> / kolektorová </a:t>
            </a:r>
            <a:r>
              <a:rPr lang="cs-CZ" b="1" dirty="0" err="1"/>
              <a:t>eustáze</a:t>
            </a:r>
            <a:endParaRPr lang="cs-CZ" b="1" dirty="0"/>
          </a:p>
          <a:p>
            <a:pPr lvl="1"/>
            <a:r>
              <a:rPr lang="cs-CZ" dirty="0"/>
              <a:t>Zadržování/uvolňování vody z pevniny (hlavní rezervoár v pórovém horninovém prostředí nad hladinou moře, dále v půdě, minimum v jezerech, horská zalednění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50" y="2898501"/>
            <a:ext cx="7730750" cy="39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1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1817" y="-34925"/>
            <a:ext cx="11339858" cy="1325563"/>
          </a:xfrm>
        </p:spPr>
        <p:txBody>
          <a:bodyPr/>
          <a:lstStyle/>
          <a:p>
            <a:r>
              <a:rPr lang="cs-CZ" b="1" dirty="0"/>
              <a:t>Změny hladiny moří - objem vody v mořích</a:t>
            </a:r>
            <a:endParaRPr lang="en-GB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61817" y="1215141"/>
            <a:ext cx="11443856" cy="5716601"/>
          </a:xfrm>
        </p:spPr>
        <p:txBody>
          <a:bodyPr>
            <a:normAutofit/>
          </a:bodyPr>
          <a:lstStyle/>
          <a:p>
            <a:r>
              <a:rPr lang="cs-CZ" dirty="0"/>
              <a:t>Tepelná roztažnost vody – oteplení o 10°C ~ 10 m růst hladiny</a:t>
            </a:r>
          </a:p>
          <a:p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84" y="1805658"/>
            <a:ext cx="9088754" cy="47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4DF1486-C1B5-48A0-AACA-E0D344363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09637"/>
            <a:ext cx="11296650" cy="50387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D2264B-3203-483C-B448-E599B66B725A}"/>
              </a:ext>
            </a:extLst>
          </p:cNvPr>
          <p:cNvSpPr txBox="1"/>
          <p:nvPr/>
        </p:nvSpPr>
        <p:spPr>
          <a:xfrm>
            <a:off x="3705225" y="3428999"/>
            <a:ext cx="2074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(teplotní roztažnost,</a:t>
            </a:r>
            <a:br>
              <a:rPr lang="cs-CZ" dirty="0"/>
            </a:br>
            <a:r>
              <a:rPr lang="cs-CZ" dirty="0"/>
              <a:t>změny salinity)</a:t>
            </a:r>
          </a:p>
        </p:txBody>
      </p:sp>
    </p:spTree>
    <p:extLst>
      <p:ext uri="{BB962C8B-B14F-4D97-AF65-F5344CB8AC3E}">
        <p14:creationId xmlns:p14="http://schemas.microsoft.com/office/powerpoint/2010/main" val="24024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6066" y="2103437"/>
            <a:ext cx="9618133" cy="207063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Vliv změn hladiny moří na depoziční prostředí a jeho záznam</a:t>
            </a:r>
          </a:p>
        </p:txBody>
      </p:sp>
    </p:spTree>
    <p:extLst>
      <p:ext uri="{BB962C8B-B14F-4D97-AF65-F5344CB8AC3E}">
        <p14:creationId xmlns:p14="http://schemas.microsoft.com/office/powerpoint/2010/main" val="2496967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390795" y="451661"/>
            <a:ext cx="11443856" cy="536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Akomodační prostor</a:t>
            </a:r>
          </a:p>
          <a:p>
            <a:r>
              <a:rPr lang="cs-CZ" dirty="0"/>
              <a:t>Dostupný prostor pro hromadění sedimentu </a:t>
            </a:r>
            <a:br>
              <a:rPr lang="cs-CZ" dirty="0"/>
            </a:br>
            <a:r>
              <a:rPr lang="cs-CZ" dirty="0"/>
              <a:t>(mezi dnem s hladinou = relativní úroveň hladiny moří)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73" y="2435860"/>
            <a:ext cx="11525927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3" y="1221297"/>
            <a:ext cx="5130491" cy="48866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49" y="0"/>
            <a:ext cx="531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5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8531"/>
            <a:ext cx="12025358" cy="3912515"/>
          </a:xfrm>
          <a:prstGeom prst="rect">
            <a:avLst/>
          </a:prstGeom>
        </p:spPr>
      </p:pic>
      <p:sp>
        <p:nvSpPr>
          <p:cNvPr id="6" name="Zástupný symbol pro obsah 9"/>
          <p:cNvSpPr>
            <a:spLocks noGrp="1"/>
          </p:cNvSpPr>
          <p:nvPr>
            <p:ph idx="1"/>
          </p:nvPr>
        </p:nvSpPr>
        <p:spPr>
          <a:xfrm>
            <a:off x="159027" y="75742"/>
            <a:ext cx="12032973" cy="3353258"/>
          </a:xfrm>
        </p:spPr>
        <p:txBody>
          <a:bodyPr>
            <a:normAutofit/>
          </a:bodyPr>
          <a:lstStyle/>
          <a:p>
            <a:r>
              <a:rPr lang="cs-CZ" sz="2400" dirty="0"/>
              <a:t>transport z terestriálních do marinních sedimentárních systémů u </a:t>
            </a:r>
            <a:r>
              <a:rPr lang="cs-CZ" sz="2400" dirty="0" err="1"/>
              <a:t>siliciklastických</a:t>
            </a:r>
            <a:r>
              <a:rPr lang="cs-CZ" sz="2400" dirty="0"/>
              <a:t> prostředí</a:t>
            </a:r>
          </a:p>
          <a:p>
            <a:r>
              <a:rPr lang="cs-CZ" sz="2400" dirty="0"/>
              <a:t>maximální tvorba karbonátu v karbonátovém mořském prostředí</a:t>
            </a:r>
          </a:p>
          <a:p>
            <a:r>
              <a:rPr lang="cs-CZ" sz="2400" dirty="0"/>
              <a:t>v hlubokých mořích obrovské množství akomodačního prostoru </a:t>
            </a:r>
            <a:br>
              <a:rPr lang="cs-CZ" sz="2400" dirty="0"/>
            </a:br>
            <a:r>
              <a:rPr lang="cs-CZ" sz="2000" dirty="0"/>
              <a:t>-„</a:t>
            </a:r>
            <a:r>
              <a:rPr lang="cs-CZ" sz="2000" dirty="0" err="1"/>
              <a:t>podsycené</a:t>
            </a:r>
            <a:r>
              <a:rPr lang="cs-CZ" sz="2000" dirty="0"/>
              <a:t> pánve“, kam se sediment nedostává, protože je zadržován na šelfu</a:t>
            </a:r>
            <a:endParaRPr lang="cs-CZ" sz="2400" dirty="0"/>
          </a:p>
          <a:p>
            <a:r>
              <a:rPr lang="cs-CZ" sz="2400" dirty="0"/>
              <a:t>šelf je místem „dopravní špičky/zácpy“ v transportu sedimentu </a:t>
            </a:r>
          </a:p>
          <a:p>
            <a:r>
              <a:rPr lang="cs-CZ" sz="2400" dirty="0"/>
              <a:t>proto jsou sedimenty šelfových prostředí nejmocnější</a:t>
            </a:r>
          </a:p>
          <a:p>
            <a:r>
              <a:rPr lang="cs-CZ" sz="2400" dirty="0"/>
              <a:t>citlivé na změny úrovně hladiny moří (</a:t>
            </a:r>
            <a:r>
              <a:rPr lang="cs-CZ" sz="2400" b="1" dirty="0"/>
              <a:t>a stratigraficky nejčitelnější</a:t>
            </a:r>
            <a:r>
              <a:rPr lang="cs-CZ" sz="2400" dirty="0"/>
              <a:t>) – fluktuace hladiny významně ovlivňuje rozsah přílivu, odlivu, vlnových bází …  </a:t>
            </a:r>
          </a:p>
        </p:txBody>
      </p:sp>
    </p:spTree>
    <p:extLst>
      <p:ext uri="{BB962C8B-B14F-4D97-AF65-F5344CB8AC3E}">
        <p14:creationId xmlns:p14="http://schemas.microsoft.com/office/powerpoint/2010/main" val="111313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0"/>
            <a:ext cx="12076468" cy="448056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952965" y="289877"/>
            <a:ext cx="103323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Walterovo pravidlo</a:t>
            </a:r>
          </a:p>
        </p:txBody>
      </p:sp>
    </p:spTree>
    <p:extLst>
      <p:ext uri="{BB962C8B-B14F-4D97-AF65-F5344CB8AC3E}">
        <p14:creationId xmlns:p14="http://schemas.microsoft.com/office/powerpoint/2010/main" val="133703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sah 2"/>
          <p:cNvSpPr txBox="1">
            <a:spLocks/>
          </p:cNvSpPr>
          <p:nvPr/>
        </p:nvSpPr>
        <p:spPr bwMode="auto">
          <a:xfrm>
            <a:off x="623888" y="981076"/>
            <a:ext cx="11168062" cy="561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Změny úrovně hladiny  - posuny faciálních pásů - změny depozičních charakteristik prostředí</a:t>
            </a:r>
            <a:endParaRPr lang="cs-CZ" altLang="en-US" sz="1600" dirty="0">
              <a:solidFill>
                <a:srgbClr val="286D7F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Důležitými faktory jsou </a:t>
            </a:r>
            <a:b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b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- kapacita </a:t>
            </a:r>
            <a:r>
              <a:rPr lang="cs-CZ" altLang="en-US" sz="2000" b="1" dirty="0">
                <a:solidFill>
                  <a:srgbClr val="286D7F"/>
                </a:solidFill>
                <a:latin typeface="Cambria" panose="02040503050406030204" pitchFamily="18" charset="0"/>
              </a:rPr>
              <a:t>akomodačního prostoru  </a:t>
            </a:r>
            <a:br>
              <a:rPr lang="cs-CZ" altLang="en-US" sz="2000" b="1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br>
              <a:rPr lang="cs-CZ" altLang="en-US" sz="2000" b="1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- množství klastického materiálů </a:t>
            </a:r>
            <a:r>
              <a:rPr lang="cs-CZ" altLang="en-US" sz="2000" b="1" dirty="0">
                <a:solidFill>
                  <a:srgbClr val="286D7F"/>
                </a:solidFill>
                <a:latin typeface="Cambria" panose="02040503050406030204" pitchFamily="18" charset="0"/>
              </a:rPr>
              <a:t>transportovaného do pánve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/nebo míra </a:t>
            </a:r>
            <a:r>
              <a:rPr lang="cs-CZ" altLang="en-US" sz="2000" b="1" dirty="0">
                <a:solidFill>
                  <a:srgbClr val="286D7F"/>
                </a:solidFill>
                <a:latin typeface="Cambria" panose="02040503050406030204" pitchFamily="18" charset="0"/>
              </a:rPr>
              <a:t>produkce karbonátu 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nebo dalších </a:t>
            </a:r>
            <a:r>
              <a:rPr lang="cs-CZ" altLang="en-US" sz="2000" dirty="0" err="1">
                <a:solidFill>
                  <a:srgbClr val="286D7F"/>
                </a:solidFill>
                <a:latin typeface="Cambria" panose="02040503050406030204" pitchFamily="18" charset="0"/>
              </a:rPr>
              <a:t>biochemogenních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 sedimentárních zrn</a:t>
            </a:r>
          </a:p>
        </p:txBody>
      </p:sp>
      <p:sp>
        <p:nvSpPr>
          <p:cNvPr id="44035" name="Nadpis 12"/>
          <p:cNvSpPr>
            <a:spLocks noGrp="1"/>
          </p:cNvSpPr>
          <p:nvPr>
            <p:ph type="title"/>
          </p:nvPr>
        </p:nvSpPr>
        <p:spPr>
          <a:xfrm>
            <a:off x="623888" y="-119063"/>
            <a:ext cx="12646025" cy="1296988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Migrace faciálních pásů</a:t>
            </a:r>
          </a:p>
        </p:txBody>
      </p:sp>
      <p:pic>
        <p:nvPicPr>
          <p:cNvPr id="4403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0" y="3428999"/>
            <a:ext cx="10033601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2"/>
          <p:cNvSpPr txBox="1">
            <a:spLocks/>
          </p:cNvSpPr>
          <p:nvPr/>
        </p:nvSpPr>
        <p:spPr bwMode="auto">
          <a:xfrm>
            <a:off x="588963" y="836614"/>
            <a:ext cx="10872788" cy="561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Posunu faciálních pásů do pánve; dochází k tzv. </a:t>
            </a:r>
            <a:r>
              <a:rPr lang="cs-CZ" altLang="en-US" sz="2000" b="1" dirty="0" err="1">
                <a:solidFill>
                  <a:srgbClr val="286D7F"/>
                </a:solidFill>
                <a:latin typeface="Cambria" panose="02040503050406030204" pitchFamily="18" charset="0"/>
              </a:rPr>
              <a:t>progradaci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 facií/těles sedimentů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zmenšování </a:t>
            </a:r>
            <a:r>
              <a:rPr lang="cs-CZ" altLang="en-US" sz="2000" b="1" dirty="0">
                <a:solidFill>
                  <a:srgbClr val="286D7F"/>
                </a:solidFill>
                <a:latin typeface="Cambria" panose="02040503050406030204" pitchFamily="18" charset="0"/>
              </a:rPr>
              <a:t>akomodačního prostoru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 vyplňováním („zasypáváním“) sedimentem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množství transportovaného sedimentu vyšší než rychlost růstu akomodačního prostoru </a:t>
            </a:r>
            <a:endParaRPr lang="cs-CZ" altLang="en-US" dirty="0">
              <a:solidFill>
                <a:srgbClr val="286D7F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i="1" dirty="0">
                <a:solidFill>
                  <a:srgbClr val="286D7F"/>
                </a:solidFill>
                <a:latin typeface="Cambria" panose="02040503050406030204" pitchFamily="18" charset="0"/>
              </a:rPr>
              <a:t>akomodační prostor se zmenšuje pokud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		- dochází k ústupu moře/pádu hladiny (</a:t>
            </a:r>
            <a:r>
              <a:rPr lang="cs-CZ" altLang="en-US" sz="2000" b="1" dirty="0" err="1">
                <a:solidFill>
                  <a:srgbClr val="286D7F"/>
                </a:solidFill>
                <a:latin typeface="Cambria" panose="02040503050406030204" pitchFamily="18" charset="0"/>
              </a:rPr>
              <a:t>glacioeustáze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)</a:t>
            </a:r>
            <a:br>
              <a:rPr lang="cs-CZ" altLang="en-US" sz="16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1600" dirty="0">
                <a:solidFill>
                  <a:srgbClr val="286D7F"/>
                </a:solidFill>
                <a:latin typeface="Cambria" panose="02040503050406030204" pitchFamily="18" charset="0"/>
              </a:rPr>
              <a:t>		- 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zvýšení přínosu klastického materiálu/karbonátové produkce</a:t>
            </a:r>
            <a:b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		- tektonickému výzdvihu pánve</a:t>
            </a:r>
          </a:p>
        </p:txBody>
      </p:sp>
      <p:sp>
        <p:nvSpPr>
          <p:cNvPr id="45059" name="Nadpis 12"/>
          <p:cNvSpPr>
            <a:spLocks noGrp="1"/>
          </p:cNvSpPr>
          <p:nvPr>
            <p:ph type="title"/>
          </p:nvPr>
        </p:nvSpPr>
        <p:spPr>
          <a:xfrm>
            <a:off x="588963" y="-140039"/>
            <a:ext cx="12646025" cy="1296988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Regrese</a:t>
            </a:r>
          </a:p>
        </p:txBody>
      </p:sp>
      <p:pic>
        <p:nvPicPr>
          <p:cNvPr id="45060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151884"/>
            <a:ext cx="73326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 flipV="1">
            <a:off x="2927350" y="5096446"/>
            <a:ext cx="0" cy="647700"/>
          </a:xfrm>
          <a:prstGeom prst="line">
            <a:avLst/>
          </a:prstGeom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8150225" y="4609083"/>
            <a:ext cx="1655762" cy="50323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8145462" y="5118672"/>
            <a:ext cx="1079500" cy="288925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8139112" y="5407596"/>
            <a:ext cx="865188" cy="22860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9821862" y="4609083"/>
            <a:ext cx="980974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/>
              <a:t>pískovce</a:t>
            </a:r>
            <a:endParaRPr lang="en-GB" altLang="en-US"/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8988425" y="5307583"/>
            <a:ext cx="968342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/>
              <a:t>vápence</a:t>
            </a:r>
            <a:endParaRPr lang="en-GB" altLang="en-US"/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9237662" y="5039296"/>
            <a:ext cx="883768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/>
              <a:t>kalovce</a:t>
            </a:r>
            <a:endParaRPr lang="en-GB" altLang="en-US"/>
          </a:p>
        </p:txBody>
      </p:sp>
      <p:sp>
        <p:nvSpPr>
          <p:cNvPr id="13" name="Šipka dolů 12"/>
          <p:cNvSpPr/>
          <p:nvPr/>
        </p:nvSpPr>
        <p:spPr>
          <a:xfrm rot="8315776">
            <a:off x="2900362" y="5037709"/>
            <a:ext cx="431800" cy="269875"/>
          </a:xfrm>
          <a:prstGeom prst="down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Šipka dolů 13"/>
          <p:cNvSpPr/>
          <p:nvPr/>
        </p:nvSpPr>
        <p:spPr>
          <a:xfrm rot="8315776">
            <a:off x="2924176" y="5309172"/>
            <a:ext cx="433387" cy="2698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Šipka dolů 14"/>
          <p:cNvSpPr/>
          <p:nvPr/>
        </p:nvSpPr>
        <p:spPr>
          <a:xfrm rot="8315776">
            <a:off x="2905125" y="5537772"/>
            <a:ext cx="431800" cy="269875"/>
          </a:xfrm>
          <a:prstGeom prst="downArrow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996238" y="5894958"/>
            <a:ext cx="3465513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 sz="1500">
                <a:latin typeface="Cambria" panose="02040503050406030204" pitchFamily="18" charset="0"/>
              </a:rPr>
              <a:t>Velmi obecně: při regresi se směrem do nadloží facie „změlčují“, hrubnou a rostou mocnosti</a:t>
            </a:r>
            <a:endParaRPr lang="en-GB" altLang="en-US" sz="15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/>
          <p:cNvSpPr txBox="1">
            <a:spLocks/>
          </p:cNvSpPr>
          <p:nvPr/>
        </p:nvSpPr>
        <p:spPr bwMode="auto">
          <a:xfrm>
            <a:off x="588963" y="836614"/>
            <a:ext cx="10872788" cy="561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Posunu faciálních pásů do pevniny; dochází k tzv. </a:t>
            </a:r>
            <a:r>
              <a:rPr lang="cs-CZ" altLang="en-US" sz="2000" b="1" dirty="0" err="1">
                <a:solidFill>
                  <a:srgbClr val="286D7F"/>
                </a:solidFill>
                <a:latin typeface="Cambria" panose="02040503050406030204" pitchFamily="18" charset="0"/>
              </a:rPr>
              <a:t>retrogradaci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 facií/ těles sedimentů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zvětšování </a:t>
            </a:r>
            <a:r>
              <a:rPr lang="cs-CZ" altLang="en-US" sz="2000" b="1" dirty="0">
                <a:solidFill>
                  <a:srgbClr val="286D7F"/>
                </a:solidFill>
                <a:latin typeface="Cambria" panose="02040503050406030204" pitchFamily="18" charset="0"/>
              </a:rPr>
              <a:t>akomodačního prostoru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, posun břežních čar do pevniny</a:t>
            </a:r>
            <a:b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	- množství transportovaného sedimentu je nižší než rychlost růstu akomodačního 	prostoru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 i="1" dirty="0">
                <a:solidFill>
                  <a:srgbClr val="286D7F"/>
                </a:solidFill>
                <a:latin typeface="Cambria" panose="02040503050406030204" pitchFamily="18" charset="0"/>
              </a:rPr>
              <a:t>akomodační prostor se zvětšuje pokud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 </a:t>
            </a:r>
            <a:b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		- dochází k růstu mořské hladiny (</a:t>
            </a:r>
            <a:r>
              <a:rPr lang="cs-CZ" altLang="en-US" sz="2000" b="1" dirty="0" err="1">
                <a:solidFill>
                  <a:srgbClr val="286D7F"/>
                </a:solidFill>
                <a:latin typeface="Cambria" panose="02040503050406030204" pitchFamily="18" charset="0"/>
              </a:rPr>
              <a:t>glacioeustáze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)</a:t>
            </a:r>
            <a:br>
              <a:rPr lang="cs-CZ" altLang="en-US" sz="16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1600" dirty="0">
                <a:solidFill>
                  <a:srgbClr val="286D7F"/>
                </a:solidFill>
                <a:latin typeface="Cambria" panose="02040503050406030204" pitchFamily="18" charset="0"/>
              </a:rPr>
              <a:t>		- 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se sníží přínos klastického materiálu/karbonátové produkce</a:t>
            </a:r>
            <a:b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</a:b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		- dochází k </a:t>
            </a:r>
            <a:r>
              <a:rPr lang="cs-CZ" altLang="en-US" sz="2000" dirty="0" err="1">
                <a:solidFill>
                  <a:srgbClr val="286D7F"/>
                </a:solidFill>
                <a:latin typeface="Cambria" panose="02040503050406030204" pitchFamily="18" charset="0"/>
              </a:rPr>
              <a:t>subsidenci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 pánve (tektonické + </a:t>
            </a:r>
            <a:r>
              <a:rPr lang="cs-CZ" altLang="en-US" sz="2000" dirty="0" err="1">
                <a:solidFill>
                  <a:srgbClr val="286D7F"/>
                </a:solidFill>
                <a:latin typeface="Cambria" panose="02040503050406030204" pitchFamily="18" charset="0"/>
              </a:rPr>
              <a:t>kompakční</a:t>
            </a:r>
            <a:r>
              <a:rPr lang="cs-CZ" altLang="en-US" sz="2000" dirty="0">
                <a:solidFill>
                  <a:srgbClr val="286D7F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6083" name="Nadpis 12"/>
          <p:cNvSpPr>
            <a:spLocks noGrp="1"/>
          </p:cNvSpPr>
          <p:nvPr>
            <p:ph type="title"/>
          </p:nvPr>
        </p:nvSpPr>
        <p:spPr>
          <a:xfrm>
            <a:off x="704711" y="-300320"/>
            <a:ext cx="12646025" cy="1296988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Transgrese</a:t>
            </a:r>
          </a:p>
        </p:txBody>
      </p:sp>
      <p:pic>
        <p:nvPicPr>
          <p:cNvPr id="4608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4210051"/>
            <a:ext cx="66960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 flipV="1">
            <a:off x="3790951" y="4797425"/>
            <a:ext cx="0" cy="647700"/>
          </a:xfrm>
          <a:prstGeom prst="line">
            <a:avLst/>
          </a:prstGeom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978776" y="5194300"/>
            <a:ext cx="1657350" cy="50323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7978777" y="4881564"/>
            <a:ext cx="1081087" cy="312737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bdélník 9"/>
          <p:cNvSpPr/>
          <p:nvPr/>
        </p:nvSpPr>
        <p:spPr>
          <a:xfrm>
            <a:off x="7967663" y="4605339"/>
            <a:ext cx="865188" cy="288925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9636126" y="5249863"/>
            <a:ext cx="980974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/>
              <a:t>pískovce</a:t>
            </a:r>
            <a:endParaRPr lang="en-GB" altLang="en-US"/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8924926" y="4475163"/>
            <a:ext cx="968342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/>
              <a:t>vápence</a:t>
            </a:r>
            <a:endParaRPr lang="en-GB" altLang="en-US"/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9070976" y="4814888"/>
            <a:ext cx="883768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/>
              <a:t>kalovce</a:t>
            </a:r>
            <a:endParaRPr lang="en-GB" altLang="en-US"/>
          </a:p>
        </p:txBody>
      </p:sp>
      <p:sp>
        <p:nvSpPr>
          <p:cNvPr id="8" name="Šipka dolů 7"/>
          <p:cNvSpPr/>
          <p:nvPr/>
        </p:nvSpPr>
        <p:spPr>
          <a:xfrm rot="8315776">
            <a:off x="3721101" y="5230814"/>
            <a:ext cx="431800" cy="269875"/>
          </a:xfrm>
          <a:prstGeom prst="down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Šipka dolů 14"/>
          <p:cNvSpPr/>
          <p:nvPr/>
        </p:nvSpPr>
        <p:spPr>
          <a:xfrm rot="8315776">
            <a:off x="3757613" y="5002213"/>
            <a:ext cx="431800" cy="2714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Šipka dolů 15"/>
          <p:cNvSpPr/>
          <p:nvPr/>
        </p:nvSpPr>
        <p:spPr>
          <a:xfrm rot="8315776">
            <a:off x="3740151" y="4791076"/>
            <a:ext cx="431800" cy="269875"/>
          </a:xfrm>
          <a:prstGeom prst="downArrow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391402" y="5673725"/>
            <a:ext cx="4173537" cy="75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cs-CZ" altLang="en-US" sz="1500" dirty="0">
                <a:latin typeface="Cambria" panose="02040503050406030204" pitchFamily="18" charset="0"/>
              </a:rPr>
              <a:t>Velmi obecně: při transgresi se směrem do nadloží facie „prohlubují“, zjemňují a klesají mocnosti</a:t>
            </a:r>
            <a:endParaRPr lang="en-GB" alt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7" grpId="0"/>
      <p:bldP spid="12" grpId="0"/>
      <p:bldP spid="13" grpId="0"/>
      <p:bldP spid="8" grpId="0" animBg="1"/>
      <p:bldP spid="15" grpId="0" animBg="1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2"/>
          <p:cNvSpPr txBox="1">
            <a:spLocks/>
          </p:cNvSpPr>
          <p:nvPr/>
        </p:nvSpPr>
        <p:spPr bwMode="auto">
          <a:xfrm>
            <a:off x="588963" y="836614"/>
            <a:ext cx="10872788" cy="561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5000"/>
              </a:lnSpc>
              <a:spcBef>
                <a:spcPts val="1863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47688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822325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96963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371600" indent="-228600">
              <a:lnSpc>
                <a:spcPct val="95000"/>
              </a:lnSpc>
              <a:spcBef>
                <a:spcPts val="1063"/>
              </a:spcBef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8288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2860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7432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200400" indent="-228600" eaLnBrk="0" fontAlgn="base" hangingPunct="0">
              <a:lnSpc>
                <a:spcPct val="95000"/>
              </a:lnSpc>
              <a:spcBef>
                <a:spcPts val="1063"/>
              </a:spcBef>
              <a:spcAft>
                <a:spcPct val="0"/>
              </a:spcAft>
              <a:buSzPct val="100000"/>
              <a:buFont typeface="Century Gothic" panose="020B0502020202020204" pitchFamily="34" charset="0"/>
              <a:buChar char="–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>
                <a:solidFill>
                  <a:srgbClr val="286D7F"/>
                </a:solidFill>
                <a:latin typeface="Cambria" panose="02040503050406030204" pitchFamily="18" charset="0"/>
              </a:rPr>
              <a:t>Nedochází k posunu faciálních pásů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286D7F"/>
              </a:buClr>
            </a:pPr>
            <a:r>
              <a:rPr lang="cs-CZ" altLang="en-US" sz="2000">
                <a:solidFill>
                  <a:srgbClr val="286D7F"/>
                </a:solidFill>
                <a:latin typeface="Cambria" panose="02040503050406030204" pitchFamily="18" charset="0"/>
              </a:rPr>
              <a:t>Přínos klastického materiálu/karbonátové produkce je vyrovnaný se změnami kapacity akomodačního prostoru</a:t>
            </a:r>
          </a:p>
        </p:txBody>
      </p:sp>
      <p:sp>
        <p:nvSpPr>
          <p:cNvPr id="47107" name="Nadpis 12"/>
          <p:cNvSpPr>
            <a:spLocks noGrp="1"/>
          </p:cNvSpPr>
          <p:nvPr>
            <p:ph type="title"/>
          </p:nvPr>
        </p:nvSpPr>
        <p:spPr>
          <a:xfrm>
            <a:off x="588963" y="-242445"/>
            <a:ext cx="12646025" cy="1296988"/>
          </a:xfrm>
        </p:spPr>
        <p:txBody>
          <a:bodyPr/>
          <a:lstStyle/>
          <a:p>
            <a:pPr defTabSz="1216025"/>
            <a:r>
              <a:rPr lang="cs-CZ" altLang="en-US" sz="3800" dirty="0">
                <a:solidFill>
                  <a:srgbClr val="374C81"/>
                </a:solidFill>
                <a:latin typeface="Cambria" panose="02040503050406030204" pitchFamily="18" charset="0"/>
              </a:rPr>
              <a:t>Agradace</a:t>
            </a:r>
          </a:p>
        </p:txBody>
      </p:sp>
      <p:pic>
        <p:nvPicPr>
          <p:cNvPr id="4710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429001"/>
            <a:ext cx="59531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geologických procesů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Vulkanické horniny - záznam erupcí; sledy láv anebo </a:t>
            </a:r>
            <a:r>
              <a:rPr lang="cs-CZ" dirty="0" err="1"/>
              <a:t>pyroklastik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			- erupce jsou střídány dlouhým obdobím klidu</a:t>
            </a:r>
          </a:p>
          <a:p>
            <a:r>
              <a:rPr lang="cs-CZ" dirty="0"/>
              <a:t>Metamorfované horniny – záznamy orogenních epizod atd.</a:t>
            </a:r>
            <a:br>
              <a:rPr lang="cs-CZ" dirty="0"/>
            </a:br>
            <a:r>
              <a:rPr lang="cs-CZ" dirty="0"/>
              <a:t>			- opět sporadické události</a:t>
            </a:r>
          </a:p>
          <a:p>
            <a:r>
              <a:rPr lang="cs-CZ" dirty="0"/>
              <a:t>Sedimentární horniny – záznam exogenních procesů, orogenezí, 					</a:t>
            </a:r>
            <a:r>
              <a:rPr lang="cs-CZ" dirty="0" err="1"/>
              <a:t>extraterestrických</a:t>
            </a:r>
            <a:r>
              <a:rPr lang="cs-CZ" dirty="0"/>
              <a:t> procesů …</a:t>
            </a:r>
            <a:br>
              <a:rPr lang="cs-CZ" dirty="0"/>
            </a:br>
            <a:r>
              <a:rPr lang="cs-CZ" dirty="0"/>
              <a:t>			- obecně nejkontinuálnější záznam z uvedených</a:t>
            </a:r>
            <a:br>
              <a:rPr lang="cs-CZ" dirty="0"/>
            </a:br>
            <a:r>
              <a:rPr lang="cs-CZ" dirty="0"/>
              <a:t>			- ALE (!): : </a:t>
            </a:r>
            <a:r>
              <a:rPr lang="cs-CZ" sz="2200" i="1" dirty="0"/>
              <a:t>„… skutečný sedimentární záznam je 						většinou nic a jenom občas něco …“</a:t>
            </a:r>
            <a:br>
              <a:rPr lang="cs-CZ" sz="2200" i="1" dirty="0"/>
            </a:br>
            <a:r>
              <a:rPr lang="cs-CZ" sz="2200" i="1" dirty="0"/>
              <a:t>				</a:t>
            </a:r>
            <a:r>
              <a:rPr lang="en-GB" sz="2200" i="1" dirty="0"/>
              <a:t> “</a:t>
            </a:r>
            <a:r>
              <a:rPr lang="cs-CZ" sz="2200" i="1" dirty="0"/>
              <a:t> … </a:t>
            </a:r>
            <a:r>
              <a:rPr lang="en-GB" sz="2200" i="1" dirty="0"/>
              <a:t>the stratigraphic record is more gap than record.”</a:t>
            </a:r>
            <a:r>
              <a:rPr lang="cs-CZ" sz="2200" i="1" dirty="0"/>
              <a:t>  										</a:t>
            </a:r>
            <a:r>
              <a:rPr lang="cs-CZ" sz="2000" i="1" dirty="0" err="1"/>
              <a:t>D.Ager</a:t>
            </a:r>
            <a:endParaRPr lang="cs-CZ" sz="2000" i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0" y="1337645"/>
            <a:ext cx="5871839" cy="53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Jaká záznamová média geologických procesů znáte?</a:t>
            </a:r>
            <a:endParaRPr lang="en-GB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133529"/>
            <a:ext cx="9000477" cy="659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geologických procesů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7466"/>
            <a:ext cx="111111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Bailey and Smith (2010, p. 57-58)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Sedimentární procesy jsou</a:t>
            </a:r>
            <a:r>
              <a:rPr lang="en-GB" dirty="0"/>
              <a:t> </a:t>
            </a:r>
            <a:r>
              <a:rPr lang="cs-CZ" dirty="0"/>
              <a:t>ve své povaze pomíjivé/dočasné</a:t>
            </a:r>
          </a:p>
          <a:p>
            <a:pPr>
              <a:buFontTx/>
              <a:buChar char="-"/>
            </a:pPr>
            <a:r>
              <a:rPr lang="cs-CZ" dirty="0"/>
              <a:t>Velmi nízká šance zachování sedimentu</a:t>
            </a:r>
          </a:p>
          <a:p>
            <a:pPr>
              <a:buFontTx/>
              <a:buChar char="-"/>
            </a:pPr>
            <a:r>
              <a:rPr lang="cs-CZ" dirty="0"/>
              <a:t>Př.: v sed. záznamu zůstane pouze jedna z tisíců či milionů příbřežních </a:t>
            </a:r>
            <a:r>
              <a:rPr lang="cs-CZ" dirty="0" err="1"/>
              <a:t>čeřinových</a:t>
            </a:r>
            <a:r>
              <a:rPr lang="cs-CZ" dirty="0"/>
              <a:t> poloh, které jsou denně tvořeny a destruovány </a:t>
            </a:r>
          </a:p>
          <a:p>
            <a:pPr>
              <a:buFontTx/>
              <a:buChar char="-"/>
            </a:pPr>
            <a:r>
              <a:rPr lang="cs-CZ" dirty="0"/>
              <a:t>Stratigrafický záznam je spíše výsledek zpomalení/zastavení eroze a redistribuce sedimentu</a:t>
            </a:r>
            <a:r>
              <a:rPr lang="en-GB" dirty="0"/>
              <a:t> </a:t>
            </a:r>
            <a:r>
              <a:rPr lang="cs-CZ" dirty="0"/>
              <a:t>(</a:t>
            </a:r>
            <a:r>
              <a:rPr lang="en-GB" dirty="0"/>
              <a:t>‘frozen accidents’ of accumulation</a:t>
            </a:r>
            <a:r>
              <a:rPr lang="cs-CZ" dirty="0"/>
              <a:t>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91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099" y="0"/>
            <a:ext cx="10515600" cy="1325563"/>
          </a:xfrm>
        </p:spPr>
        <p:txBody>
          <a:bodyPr/>
          <a:lstStyle/>
          <a:p>
            <a:r>
              <a:rPr lang="cs-CZ" dirty="0"/>
              <a:t>Sedimentární záznam geologických procesů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473" y="1745979"/>
            <a:ext cx="9977377" cy="4583573"/>
          </a:xfrm>
        </p:spPr>
        <p:txBody>
          <a:bodyPr>
            <a:normAutofit/>
          </a:bodyPr>
          <a:lstStyle/>
          <a:p>
            <a:r>
              <a:rPr lang="cs-CZ" dirty="0"/>
              <a:t>Marinní prostředí je nejpříhodnější pro dlouhodobě souvislejší sedimentaci protože</a:t>
            </a:r>
          </a:p>
          <a:p>
            <a:pPr lvl="1"/>
            <a:r>
              <a:rPr lang="cs-CZ" i="1" dirty="0"/>
              <a:t>Je dostatek dostupného prostoru pro sediment (</a:t>
            </a:r>
            <a:r>
              <a:rPr lang="cs-CZ" b="1" i="1" dirty="0"/>
              <a:t>akomodační prostor</a:t>
            </a:r>
            <a:r>
              <a:rPr lang="cs-CZ" i="1" dirty="0"/>
              <a:t>)</a:t>
            </a:r>
          </a:p>
          <a:p>
            <a:pPr lvl="1"/>
            <a:r>
              <a:rPr lang="cs-CZ" i="1" dirty="0"/>
              <a:t>Sedimenty jsou převážně transportovány z pevniny do moří </a:t>
            </a:r>
            <a:br>
              <a:rPr lang="cs-CZ" i="1" dirty="0"/>
            </a:br>
            <a:r>
              <a:rPr lang="cs-CZ" i="1" dirty="0"/>
              <a:t>(opačně velmi zřídka – např. při hurikánech, tsunami atd.)</a:t>
            </a:r>
          </a:p>
          <a:p>
            <a:r>
              <a:rPr lang="cs-CZ" sz="2400" i="1" dirty="0"/>
              <a:t>Kromě terigenního materiálu vzniká další část sedimentů  </a:t>
            </a:r>
            <a:br>
              <a:rPr lang="cs-CZ" sz="2400" i="1" dirty="0"/>
            </a:br>
            <a:r>
              <a:rPr lang="cs-CZ" sz="2400" i="1" dirty="0"/>
              <a:t>biologicky či chemicky přímo v moři</a:t>
            </a:r>
          </a:p>
        </p:txBody>
      </p:sp>
    </p:spTree>
    <p:extLst>
      <p:ext uri="{BB962C8B-B14F-4D97-AF65-F5344CB8AC3E}">
        <p14:creationId xmlns:p14="http://schemas.microsoft.com/office/powerpoint/2010/main" val="277599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8099" y="0"/>
            <a:ext cx="10515600" cy="1325563"/>
          </a:xfrm>
        </p:spPr>
        <p:txBody>
          <a:bodyPr/>
          <a:lstStyle/>
          <a:p>
            <a:r>
              <a:rPr lang="cs-CZ" dirty="0"/>
              <a:t>Sedimentární záznam geologických procesů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0283" y="1292791"/>
            <a:ext cx="9977377" cy="49713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Interní x externí procesy</a:t>
            </a:r>
          </a:p>
          <a:p>
            <a:pPr lvl="1"/>
            <a:r>
              <a:rPr lang="cs-CZ" dirty="0"/>
              <a:t>Interní: např. přeložení koryta řeky, </a:t>
            </a:r>
            <a:br>
              <a:rPr lang="cs-CZ" dirty="0"/>
            </a:br>
            <a:r>
              <a:rPr lang="cs-CZ" dirty="0"/>
              <a:t>vytvoření mrtvého ramene, vyplnění</a:t>
            </a:r>
            <a:br>
              <a:rPr lang="cs-CZ" dirty="0"/>
            </a:br>
            <a:r>
              <a:rPr lang="cs-CZ" dirty="0" err="1"/>
              <a:t>akomod</a:t>
            </a:r>
            <a:r>
              <a:rPr lang="cs-CZ" dirty="0"/>
              <a:t>. prostoru sedimentem</a:t>
            </a:r>
          </a:p>
          <a:p>
            <a:pPr lvl="1"/>
            <a:r>
              <a:rPr lang="cs-CZ" dirty="0"/>
              <a:t>Externí: např. </a:t>
            </a:r>
            <a:r>
              <a:rPr lang="cs-CZ" dirty="0" err="1"/>
              <a:t>glacioeustáze</a:t>
            </a:r>
            <a:r>
              <a:rPr lang="cs-CZ" dirty="0"/>
              <a:t>, </a:t>
            </a:r>
            <a:r>
              <a:rPr lang="cs-CZ" dirty="0" err="1"/>
              <a:t>subsidence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orbitální vlivy …</a:t>
            </a:r>
          </a:p>
          <a:p>
            <a:endParaRPr lang="cs-CZ" sz="2400" dirty="0"/>
          </a:p>
          <a:p>
            <a:r>
              <a:rPr lang="cs-CZ" sz="2400" dirty="0"/>
              <a:t>Oba typy procesů se dobře odráží </a:t>
            </a:r>
            <a:br>
              <a:rPr lang="cs-CZ" sz="2400" dirty="0"/>
            </a:br>
            <a:r>
              <a:rPr lang="cs-CZ" sz="2400" dirty="0"/>
              <a:t>ve změně hladiny moří a tím ovlivňují </a:t>
            </a:r>
            <a:br>
              <a:rPr lang="cs-CZ" sz="2400" dirty="0"/>
            </a:br>
            <a:r>
              <a:rPr lang="cs-CZ" sz="2400" dirty="0"/>
              <a:t>zachování sedimentů</a:t>
            </a:r>
            <a:br>
              <a:rPr lang="cs-CZ" sz="2400" dirty="0"/>
            </a:br>
            <a:r>
              <a:rPr lang="cs-CZ" sz="2400" dirty="0"/>
              <a:t>(</a:t>
            </a:r>
            <a:r>
              <a:rPr lang="cs-CZ" sz="2400" b="1" dirty="0"/>
              <a:t>změny depozičních prostředí</a:t>
            </a:r>
            <a:r>
              <a:rPr lang="cs-CZ" sz="2400" dirty="0"/>
              <a:t>)</a:t>
            </a:r>
            <a:endParaRPr lang="cs-CZ" sz="700" i="1" dirty="0"/>
          </a:p>
          <a:p>
            <a:r>
              <a:rPr lang="cs-CZ" sz="2400" dirty="0"/>
              <a:t>Často cyklické </a:t>
            </a:r>
            <a:br>
              <a:rPr lang="cs-CZ" sz="2400" dirty="0"/>
            </a:br>
            <a:r>
              <a:rPr lang="cs-CZ" sz="2400" dirty="0"/>
              <a:t>– </a:t>
            </a:r>
            <a:r>
              <a:rPr lang="cs-CZ" sz="2400" dirty="0" err="1"/>
              <a:t>autocykly</a:t>
            </a:r>
            <a:r>
              <a:rPr lang="cs-CZ" sz="2400" dirty="0"/>
              <a:t> (interní p.)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allocykly</a:t>
            </a:r>
            <a:r>
              <a:rPr lang="cs-CZ" sz="2400" dirty="0"/>
              <a:t> (externí p.)</a:t>
            </a:r>
            <a:r>
              <a:rPr lang="cs-CZ" dirty="0"/>
              <a:t>	</a:t>
            </a:r>
            <a:endParaRPr lang="cs-CZ" sz="16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9" y="2026514"/>
            <a:ext cx="5403213" cy="48314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52458" y="1785777"/>
            <a:ext cx="3464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Transgrese – </a:t>
            </a:r>
            <a:r>
              <a:rPr lang="cs-CZ" sz="1600" i="1" dirty="0" err="1"/>
              <a:t>retrogradace</a:t>
            </a:r>
            <a:r>
              <a:rPr lang="cs-CZ" sz="1600" i="1" dirty="0"/>
              <a:t> faciální pásů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75899" y="3778463"/>
            <a:ext cx="3088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Regrese – </a:t>
            </a:r>
            <a:r>
              <a:rPr lang="cs-CZ" sz="1600" i="1" dirty="0" err="1"/>
              <a:t>progradace</a:t>
            </a:r>
            <a:r>
              <a:rPr lang="cs-CZ" sz="1600" i="1" dirty="0"/>
              <a:t> faciální pásů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175899" y="858302"/>
            <a:ext cx="5871839" cy="53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Jaké procesy ovlivňují změnu sedimentace v čase?</a:t>
            </a:r>
            <a:endParaRPr lang="en-GB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0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235"/>
            <a:ext cx="12192000" cy="3597725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95613E2-2D97-4BFA-F9EF-13EF51F7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0"/>
            <a:ext cx="10515600" cy="1325563"/>
          </a:xfrm>
        </p:spPr>
        <p:txBody>
          <a:bodyPr/>
          <a:lstStyle/>
          <a:p>
            <a:r>
              <a:rPr lang="cs-CZ" dirty="0"/>
              <a:t>Sedimentární záznam geologických procesů</a:t>
            </a:r>
            <a:endParaRPr lang="en-GB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BA9C463-AE38-6745-2633-F544A202239F}"/>
              </a:ext>
            </a:extLst>
          </p:cNvPr>
          <p:cNvSpPr txBox="1">
            <a:spLocks/>
          </p:cNvSpPr>
          <p:nvPr/>
        </p:nvSpPr>
        <p:spPr>
          <a:xfrm>
            <a:off x="6175899" y="858302"/>
            <a:ext cx="5871839" cy="53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 dirty="0">
                <a:solidFill>
                  <a:schemeClr val="bg1">
                    <a:lumMod val="50000"/>
                  </a:schemeClr>
                </a:solidFill>
              </a:rPr>
              <a:t>Jaké procesy ovlivňují změnu sedimentace v čase?</a:t>
            </a:r>
            <a:endParaRPr lang="en-GB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1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058" y="1706437"/>
            <a:ext cx="6629942" cy="5151563"/>
          </a:xfrm>
          <a:prstGeom prst="rect">
            <a:avLst/>
          </a:prstGeom>
        </p:spPr>
      </p:pic>
      <p:sp>
        <p:nvSpPr>
          <p:cNvPr id="7" name="Zástupný symbol pro obsah 9"/>
          <p:cNvSpPr>
            <a:spLocks noGrp="1"/>
          </p:cNvSpPr>
          <p:nvPr>
            <p:ph idx="1"/>
          </p:nvPr>
        </p:nvSpPr>
        <p:spPr>
          <a:xfrm>
            <a:off x="286622" y="185444"/>
            <a:ext cx="11443856" cy="5361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Relativní změny hladiny moří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každém geografickém bodě a v čase je hladina moře rozdílem mezi povrchem geoidu (hladinou moře) a pevným horninovým povrchem Země (měřeno směrem ke středu Země)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hladiny moře = změna výšky hladiny moře minus změna výšky dna ve sledovaném období </a:t>
            </a:r>
          </a:p>
        </p:txBody>
      </p:sp>
    </p:spTree>
    <p:extLst>
      <p:ext uri="{BB962C8B-B14F-4D97-AF65-F5344CB8AC3E}">
        <p14:creationId xmlns:p14="http://schemas.microsoft.com/office/powerpoint/2010/main" val="35196955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1179</Words>
  <Application>Microsoft Office PowerPoint</Application>
  <PresentationFormat>Širokoúhlá obrazovka</PresentationFormat>
  <Paragraphs>104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Motiv Office</vt:lpstr>
      <vt:lpstr>Pokročilá historická a stratigrafická geologie</vt:lpstr>
      <vt:lpstr>Prezentace aplikace PowerPoint</vt:lpstr>
      <vt:lpstr>Záznam geologických procesů</vt:lpstr>
      <vt:lpstr>Prezentace aplikace PowerPoint</vt:lpstr>
      <vt:lpstr>Záznam geologických procesů</vt:lpstr>
      <vt:lpstr>Sedimentární záznam geologických procesů</vt:lpstr>
      <vt:lpstr>Sedimentární záznam geologických procesů</vt:lpstr>
      <vt:lpstr>Sedimentární záznam geologických procesů</vt:lpstr>
      <vt:lpstr>Prezentace aplikace PowerPoint</vt:lpstr>
      <vt:lpstr>Prezentace aplikace PowerPoint</vt:lpstr>
      <vt:lpstr>Změny hladiny moří - objem pánví</vt:lpstr>
      <vt:lpstr>Prezentace aplikace PowerPoint</vt:lpstr>
      <vt:lpstr>Změny hladiny moří - objem vody v mořích</vt:lpstr>
      <vt:lpstr>Změny hladiny moří - objem vody v mořích</vt:lpstr>
      <vt:lpstr>Změny hladiny moří - objem vody v mořích</vt:lpstr>
      <vt:lpstr>Změny hladiny moří - objem vody v mořích</vt:lpstr>
      <vt:lpstr>Prezentace aplikace PowerPoint</vt:lpstr>
      <vt:lpstr>Vliv změn hladiny moří na depoziční prostředí a jeho záznam</vt:lpstr>
      <vt:lpstr>Prezentace aplikace PowerPoint</vt:lpstr>
      <vt:lpstr>Prezentace aplikace PowerPoint</vt:lpstr>
      <vt:lpstr>Prezentace aplikace PowerPoint</vt:lpstr>
      <vt:lpstr>Migrace faciálních pásů</vt:lpstr>
      <vt:lpstr>Regrese</vt:lpstr>
      <vt:lpstr>Transgrese</vt:lpstr>
      <vt:lpstr>Agradace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</dc:creator>
  <cp:lastModifiedBy>Tomáš Kumpan</cp:lastModifiedBy>
  <cp:revision>284</cp:revision>
  <dcterms:created xsi:type="dcterms:W3CDTF">2016-11-08T11:34:48Z</dcterms:created>
  <dcterms:modified xsi:type="dcterms:W3CDTF">2022-09-21T05:04:25Z</dcterms:modified>
</cp:coreProperties>
</file>