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2"/>
  </p:notesMasterIdLst>
  <p:sldIdLst>
    <p:sldId id="376" r:id="rId3"/>
    <p:sldId id="348" r:id="rId4"/>
    <p:sldId id="365" r:id="rId5"/>
    <p:sldId id="257" r:id="rId6"/>
    <p:sldId id="377" r:id="rId7"/>
    <p:sldId id="327" r:id="rId8"/>
    <p:sldId id="367" r:id="rId9"/>
    <p:sldId id="378" r:id="rId10"/>
    <p:sldId id="379" r:id="rId11"/>
    <p:sldId id="286" r:id="rId12"/>
    <p:sldId id="316" r:id="rId13"/>
    <p:sldId id="345" r:id="rId14"/>
    <p:sldId id="388" r:id="rId15"/>
    <p:sldId id="317" r:id="rId16"/>
    <p:sldId id="392" r:id="rId17"/>
    <p:sldId id="354" r:id="rId18"/>
    <p:sldId id="393" r:id="rId19"/>
    <p:sldId id="347" r:id="rId20"/>
    <p:sldId id="344" r:id="rId21"/>
    <p:sldId id="391" r:id="rId22"/>
    <p:sldId id="390" r:id="rId23"/>
    <p:sldId id="382" r:id="rId24"/>
    <p:sldId id="270" r:id="rId25"/>
    <p:sldId id="371" r:id="rId26"/>
    <p:sldId id="369" r:id="rId27"/>
    <p:sldId id="318" r:id="rId28"/>
    <p:sldId id="287" r:id="rId29"/>
    <p:sldId id="373" r:id="rId30"/>
    <p:sldId id="258" r:id="rId31"/>
    <p:sldId id="319" r:id="rId32"/>
    <p:sldId id="288" r:id="rId33"/>
    <p:sldId id="259" r:id="rId34"/>
    <p:sldId id="271" r:id="rId35"/>
    <p:sldId id="283" r:id="rId36"/>
    <p:sldId id="260" r:id="rId37"/>
    <p:sldId id="261" r:id="rId38"/>
    <p:sldId id="289" r:id="rId39"/>
    <p:sldId id="290" r:id="rId40"/>
    <p:sldId id="292" r:id="rId41"/>
    <p:sldId id="294" r:id="rId42"/>
    <p:sldId id="285" r:id="rId43"/>
    <p:sldId id="298" r:id="rId44"/>
    <p:sldId id="300" r:id="rId45"/>
    <p:sldId id="387" r:id="rId46"/>
    <p:sldId id="302" r:id="rId47"/>
    <p:sldId id="362" r:id="rId48"/>
    <p:sldId id="374" r:id="rId49"/>
    <p:sldId id="384" r:id="rId50"/>
    <p:sldId id="364" r:id="rId51"/>
    <p:sldId id="263" r:id="rId52"/>
    <p:sldId id="264" r:id="rId53"/>
    <p:sldId id="265" r:id="rId54"/>
    <p:sldId id="361" r:id="rId55"/>
    <p:sldId id="356" r:id="rId56"/>
    <p:sldId id="336" r:id="rId57"/>
    <p:sldId id="334" r:id="rId58"/>
    <p:sldId id="350" r:id="rId59"/>
    <p:sldId id="335" r:id="rId60"/>
    <p:sldId id="305" r:id="rId61"/>
    <p:sldId id="304" r:id="rId62"/>
    <p:sldId id="306" r:id="rId63"/>
    <p:sldId id="303" r:id="rId64"/>
    <p:sldId id="375" r:id="rId65"/>
    <p:sldId id="307" r:id="rId66"/>
    <p:sldId id="266" r:id="rId67"/>
    <p:sldId id="337" r:id="rId68"/>
    <p:sldId id="268" r:id="rId69"/>
    <p:sldId id="276" r:id="rId70"/>
    <p:sldId id="277" r:id="rId71"/>
    <p:sldId id="308" r:id="rId72"/>
    <p:sldId id="278" r:id="rId73"/>
    <p:sldId id="269" r:id="rId74"/>
    <p:sldId id="274" r:id="rId75"/>
    <p:sldId id="363" r:id="rId76"/>
    <p:sldId id="351" r:id="rId77"/>
    <p:sldId id="310" r:id="rId78"/>
    <p:sldId id="311" r:id="rId79"/>
    <p:sldId id="312" r:id="rId80"/>
    <p:sldId id="313" r:id="rId81"/>
    <p:sldId id="273" r:id="rId82"/>
    <p:sldId id="279" r:id="rId83"/>
    <p:sldId id="341" r:id="rId84"/>
    <p:sldId id="284" r:id="rId85"/>
    <p:sldId id="340" r:id="rId86"/>
    <p:sldId id="280" r:id="rId87"/>
    <p:sldId id="352" r:id="rId88"/>
    <p:sldId id="281" r:id="rId89"/>
    <p:sldId id="322" r:id="rId90"/>
    <p:sldId id="338" r:id="rId9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76" d="100"/>
          <a:sy n="76" d="100"/>
        </p:scale>
        <p:origin x="166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3B9EEE8-FD16-49B7-ADEB-D2322913ADF8}" type="datetimeFigureOut">
              <a:rPr lang="cs-CZ"/>
              <a:pPr>
                <a:defRPr/>
              </a:pPr>
              <a:t>09.09.2022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491EBC8-20A7-4651-ABC4-1D53E6472D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8D1981-4C68-46F4-9746-A882B13F7630}" type="slidenum">
              <a:rPr lang="cs-CZ" altLang="cs-CZ" smtClean="0"/>
              <a:pPr/>
              <a:t>34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CE519-18F0-40C4-BDEF-F95DC64323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237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2B9E5-7953-4DFD-8095-765634A697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1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569C5-7F59-4671-82B8-16B20CC97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9443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612B8D-BB91-4F8C-BC6B-B360754CD9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6964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4851B1-BD0F-466E-8E6C-B5B08816E8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42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204723-E543-444E-BA92-698AEC9359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644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797684-8D84-4909-97D9-EF3A34E2E6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02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D28E73-0B28-4AD7-AF5D-C022E36D46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580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3370EE-60EC-4F3B-A0E3-DDA67E79B5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837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C50DBE-3EB9-4579-8BCE-6C7742B643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124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77A04C-DAFB-4EF2-8FC1-DFBD46DD9B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409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298A1-7329-4841-BC12-2543048008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4305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E14FF3-E7E1-418C-893E-6FF08C8C5D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9766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803218-CB03-4954-AE08-F27650D0E4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167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4980F0-52FB-487D-B29D-D3766EC2FA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871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383D6-08D9-4B21-A5FF-A07065A6F9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407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562A6-1D31-431B-AC33-ABBFCC05F4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237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341E-339A-493F-90C8-23EFC3DF2C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509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9A9B-1DAE-4D40-A65B-E97224C7F4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39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E0AAF-637F-4A16-A595-F5D9C29608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726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B463F-684D-41A6-A9E5-F1F6C839E4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075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7CBF-0778-4295-98A5-54D4F57C44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552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EC1B840-357B-495A-935C-60FE9DD3D9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F7D171-AE37-41AB-B1D9-5772289FBDB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hyperlink" Target="http://www.google.cz/url?sa=i&amp;rct=j&amp;q=&amp;esrc=s&amp;source=imgres&amp;cd=&amp;cad=rja&amp;uact=8&amp;ved=0ahUKEwjuiaeG2ILQAhVHahoKHZo-BQAQjRwIBw&amp;url=http://egeology.blogfa.com/90052.aspx&amp;psig=AFQjCNE7Ycc1wvk8eZZQ9JWBizL1Frf5mQ&amp;ust=1477922382078547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8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1"/>
          <p:cNvSpPr txBox="1">
            <a:spLocks noChangeArrowheads="1"/>
          </p:cNvSpPr>
          <p:nvPr/>
        </p:nvSpPr>
        <p:spPr bwMode="auto">
          <a:xfrm>
            <a:off x="1116013" y="2020888"/>
            <a:ext cx="72723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Proterozoikum a spodní paleozoikum tepelsko-barrandienské oblasti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3863"/>
            <a:ext cx="89154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403350" y="2636838"/>
            <a:ext cx="583723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Proterozoic of Tepla-Barrandian region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792163" y="984250"/>
            <a:ext cx="69723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Cadomian orogenic cycle- Panafrican orogeny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684213" y="908050"/>
            <a:ext cx="7702550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e-BY" altLang="cs-CZ" sz="1800"/>
              <a:t>The Avalonian–Cadomian belt developed as a collage of microcontinents,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e-BY" altLang="cs-CZ" sz="1800"/>
              <a:t>accretionary complexes, island arcs, and intervening</a:t>
            </a:r>
            <a:r>
              <a:rPr lang="cs-CZ" altLang="cs-CZ" sz="1800"/>
              <a:t> </a:t>
            </a:r>
            <a:r>
              <a:rPr lang="be-BY" altLang="cs-CZ" sz="1800"/>
              <a:t>sedimentary basins 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e-BY" altLang="cs-CZ" sz="1800"/>
              <a:t>along the northern active margin of Gondwana</a:t>
            </a:r>
            <a:r>
              <a:rPr lang="cs-CZ" altLang="cs-CZ" sz="1800"/>
              <a:t> </a:t>
            </a:r>
            <a:r>
              <a:rPr lang="be-BY" altLang="cs-CZ" sz="1800"/>
              <a:t>during Late Neoproterozoic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Grafik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33375"/>
            <a:ext cx="5865813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070475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849438" y="7938"/>
            <a:ext cx="3770312" cy="942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Deposited on the strongly subsiding marginal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sea floor situated most likely on the oceanic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crust bordering the northern margin of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Gondwana</a:t>
            </a:r>
            <a:r>
              <a:rPr lang="en-US" altLang="cs-CZ" sz="1400"/>
              <a:t>. Thickness up to 10 km.</a:t>
            </a:r>
            <a:endParaRPr lang="cs-CZ" altLang="cs-CZ" sz="1400"/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4962525" y="4651375"/>
            <a:ext cx="3713931" cy="116955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err="1" smtClean="0"/>
              <a:t>Blovický</a:t>
            </a:r>
            <a:r>
              <a:rPr lang="cs-CZ" altLang="cs-CZ" sz="1400" dirty="0" smtClean="0"/>
              <a:t> akreční komplex je tvořen třemi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/>
              <a:t>pásy hlubokomořských </a:t>
            </a:r>
            <a:r>
              <a:rPr lang="cs-CZ" altLang="cs-CZ" sz="1400" dirty="0" err="1" smtClean="0"/>
              <a:t>siliciklastických</a:t>
            </a:r>
            <a:r>
              <a:rPr lang="cs-CZ" altLang="cs-CZ" sz="1400" dirty="0" smtClean="0"/>
              <a:t> sedimentů (pás I-III), které se střídají se třemi pásy </a:t>
            </a:r>
            <a:r>
              <a:rPr lang="cs-CZ" altLang="cs-CZ" sz="1400" dirty="0" err="1" smtClean="0"/>
              <a:t>ofiolitové</a:t>
            </a:r>
            <a:r>
              <a:rPr lang="cs-CZ" altLang="cs-CZ" sz="1400" dirty="0" smtClean="0"/>
              <a:t> melanže obsahující bazické vulkanity oceánského dna</a:t>
            </a:r>
            <a:endParaRPr lang="cs-CZ" altLang="cs-CZ" sz="1400" dirty="0"/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070475" y="3363913"/>
            <a:ext cx="3665537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err="1"/>
              <a:t>Volcanites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submarine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extrusions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mostly</a:t>
            </a:r>
            <a:r>
              <a:rPr lang="cs-CZ" altLang="cs-CZ" sz="1200" dirty="0"/>
              <a:t> </a:t>
            </a:r>
            <a:r>
              <a:rPr lang="cs-CZ" altLang="cs-CZ" sz="1200" dirty="0" err="1"/>
              <a:t>basaltic</a:t>
            </a:r>
            <a:r>
              <a:rPr lang="cs-CZ" altLang="cs-CZ" sz="12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err="1"/>
              <a:t>changing</a:t>
            </a:r>
            <a:r>
              <a:rPr lang="cs-CZ" altLang="cs-CZ" sz="1200" dirty="0"/>
              <a:t>  in </a:t>
            </a:r>
            <a:r>
              <a:rPr lang="cs-CZ" altLang="cs-CZ" sz="1200" dirty="0" err="1"/>
              <a:t>time</a:t>
            </a:r>
            <a:r>
              <a:rPr lang="cs-CZ" altLang="cs-CZ" sz="1200" dirty="0"/>
              <a:t> and </a:t>
            </a:r>
            <a:r>
              <a:rPr lang="cs-CZ" altLang="cs-CZ" sz="1200" dirty="0" err="1" smtClean="0"/>
              <a:t>space</a:t>
            </a:r>
            <a:r>
              <a:rPr lang="cs-CZ" altLang="cs-CZ" sz="1200" dirty="0" smtClean="0"/>
              <a:t> </a:t>
            </a:r>
            <a:endParaRPr lang="cs-CZ" altLang="cs-CZ" sz="1200" dirty="0"/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5435600" y="4651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e-BY" altLang="cs-CZ" sz="1800"/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5235575" y="1484313"/>
            <a:ext cx="3908425" cy="63976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Štěchovice Group  -flysc</a:t>
            </a:r>
            <a:r>
              <a:rPr lang="en-US" altLang="cs-CZ" sz="1200"/>
              <a:t>h</a:t>
            </a:r>
            <a:r>
              <a:rPr lang="cs-CZ" altLang="cs-CZ" sz="1200"/>
              <a:t>, rhytmic alternation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greywackes, siltstones and dark claystones,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petromictic conglomerates</a:t>
            </a:r>
            <a:r>
              <a:rPr lang="en-US" altLang="cs-CZ" sz="1200"/>
              <a:t>, onset of Cadomian orogeny</a:t>
            </a:r>
            <a:endParaRPr lang="cs-CZ" altLang="cs-CZ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03" y="1401904"/>
            <a:ext cx="8791194" cy="405419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21907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47700"/>
            <a:ext cx="22669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52450"/>
            <a:ext cx="22669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59063"/>
            <a:ext cx="2286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2601913"/>
            <a:ext cx="28384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544763"/>
            <a:ext cx="30384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3057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Obdélník 1"/>
          <p:cNvSpPr>
            <a:spLocks noChangeArrowheads="1"/>
          </p:cNvSpPr>
          <p:nvPr/>
        </p:nvSpPr>
        <p:spPr bwMode="auto">
          <a:xfrm>
            <a:off x="3563938" y="4508500"/>
            <a:ext cx="4572000" cy="203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>
                <a:latin typeface="AdvPSFT-BC"/>
              </a:rPr>
              <a:t>Fig. 6 </a:t>
            </a:r>
            <a:r>
              <a:rPr lang="en-US" altLang="cs-CZ" sz="1400">
                <a:latin typeface="AdvTimes"/>
              </a:rPr>
              <a:t>Idealized model for the growth</a:t>
            </a:r>
            <a:r>
              <a:rPr lang="cs-CZ" altLang="cs-CZ" sz="1400">
                <a:latin typeface="AdvTimes"/>
              </a:rPr>
              <a:t> </a:t>
            </a:r>
            <a:r>
              <a:rPr lang="en-US" altLang="cs-CZ" sz="1400">
                <a:latin typeface="AdvTimes"/>
              </a:rPr>
              <a:t>of the Blovice accretionary complex via</a:t>
            </a:r>
            <a:r>
              <a:rPr lang="cs-CZ" altLang="cs-CZ" sz="1400">
                <a:latin typeface="AdvTimes"/>
              </a:rPr>
              <a:t> </a:t>
            </a:r>
            <a:r>
              <a:rPr lang="en-US" altLang="cs-CZ" sz="1400">
                <a:latin typeface="AdvTimes"/>
              </a:rPr>
              <a:t>accretion of coherent units (B, D, F)</a:t>
            </a:r>
            <a:r>
              <a:rPr lang="cs-CZ" altLang="cs-CZ" sz="1400">
                <a:latin typeface="AdvTimes"/>
              </a:rPr>
              <a:t> </a:t>
            </a:r>
            <a:r>
              <a:rPr lang="en-US" altLang="cs-CZ" sz="1400">
                <a:latin typeface="AdvTimes"/>
              </a:rPr>
              <a:t>interrupted by pulses of ophiolitic</a:t>
            </a:r>
            <a:r>
              <a:rPr lang="cs-CZ" altLang="cs-CZ" sz="1400">
                <a:latin typeface="AdvTimes"/>
              </a:rPr>
              <a:t> </a:t>
            </a:r>
            <a:r>
              <a:rPr lang="en-US" altLang="cs-CZ" sz="1400">
                <a:latin typeface="AdvTimes"/>
              </a:rPr>
              <a:t>melange formation during the subduction</a:t>
            </a:r>
            <a:r>
              <a:rPr lang="cs-CZ" altLang="cs-CZ" sz="1400">
                <a:latin typeface="AdvTimes"/>
              </a:rPr>
              <a:t> of trench-parallel volcanic ridges </a:t>
            </a:r>
            <a:r>
              <a:rPr lang="en-US" altLang="cs-CZ" sz="1400">
                <a:latin typeface="AdvTimes"/>
              </a:rPr>
              <a:t>(A, C, E). The subduction and accretionary</a:t>
            </a:r>
            <a:r>
              <a:rPr lang="cs-CZ" altLang="cs-CZ" sz="1400">
                <a:latin typeface="AdvTimes"/>
              </a:rPr>
              <a:t> </a:t>
            </a:r>
            <a:r>
              <a:rPr lang="en-US" altLang="cs-CZ" sz="1400">
                <a:latin typeface="AdvTimes"/>
              </a:rPr>
              <a:t>processes may have been terminated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dvTimes"/>
              </a:rPr>
              <a:t>by arc/ridge</a:t>
            </a:r>
            <a:r>
              <a:rPr lang="cs-CZ" altLang="cs-CZ" sz="1400">
                <a:latin typeface="AdvTT3713a231+20"/>
              </a:rPr>
              <a:t>–</a:t>
            </a:r>
            <a:r>
              <a:rPr lang="cs-CZ" altLang="cs-CZ" sz="1400">
                <a:latin typeface="AdvTimes"/>
              </a:rPr>
              <a:t>trench collision and </a:t>
            </a:r>
            <a:r>
              <a:rPr lang="en-US" altLang="cs-CZ" sz="1400">
                <a:latin typeface="AdvTimes"/>
              </a:rPr>
              <a:t>subsequent slab break-off during the</a:t>
            </a:r>
            <a:r>
              <a:rPr lang="cs-CZ" altLang="cs-CZ" sz="1400">
                <a:latin typeface="AdvTimes"/>
              </a:rPr>
              <a:t> </a:t>
            </a:r>
            <a:r>
              <a:rPr lang="en-US" altLang="cs-CZ" sz="1400">
                <a:latin typeface="AdvTimes"/>
              </a:rPr>
              <a:t>early Cambrian. See text for discussion.</a:t>
            </a:r>
            <a:r>
              <a:rPr lang="cs-CZ" altLang="cs-CZ" sz="1400">
                <a:latin typeface="AdvTimes"/>
              </a:rPr>
              <a:t> MLC, Marianske Lazne complex.</a:t>
            </a:r>
            <a:endParaRPr lang="cs-CZ" altLang="cs-CZ" sz="1400"/>
          </a:p>
        </p:txBody>
      </p:sp>
      <p:sp>
        <p:nvSpPr>
          <p:cNvPr id="43018" name="TextovéPole 1"/>
          <p:cNvSpPr txBox="1">
            <a:spLocks noChangeArrowheads="1"/>
          </p:cNvSpPr>
          <p:nvPr/>
        </p:nvSpPr>
        <p:spPr bwMode="auto">
          <a:xfrm>
            <a:off x="2586038" y="88900"/>
            <a:ext cx="3967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Blovické souvrství – akreční komplex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67" y="645935"/>
            <a:ext cx="8138865" cy="556613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560388"/>
            <a:ext cx="6683375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23717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ovéPole 7"/>
          <p:cNvSpPr txBox="1">
            <a:spLocks noChangeArrowheads="1"/>
          </p:cNvSpPr>
          <p:nvPr/>
        </p:nvSpPr>
        <p:spPr bwMode="auto">
          <a:xfrm>
            <a:off x="3563938" y="2924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038" name="TextovéPole 10"/>
          <p:cNvSpPr txBox="1">
            <a:spLocks noChangeArrowheads="1"/>
          </p:cNvSpPr>
          <p:nvPr/>
        </p:nvSpPr>
        <p:spPr bwMode="auto">
          <a:xfrm>
            <a:off x="3559175" y="3259138"/>
            <a:ext cx="1628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Skryjsko-týřovická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molasa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96975"/>
            <a:ext cx="8639175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03213" y="5576888"/>
            <a:ext cx="8732837" cy="10620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e-BY" altLang="cs-CZ" sz="900" b="1" dirty="0"/>
              <a:t>Domain 1</a:t>
            </a:r>
            <a:r>
              <a:rPr lang="cs-CZ" altLang="cs-CZ" sz="900" dirty="0"/>
              <a:t>(</a:t>
            </a:r>
            <a:r>
              <a:rPr lang="cs-CZ" altLang="cs-CZ" sz="900" dirty="0" err="1"/>
              <a:t>greywackes</a:t>
            </a:r>
            <a:r>
              <a:rPr lang="cs-CZ" altLang="cs-CZ" sz="900" dirty="0"/>
              <a:t>, </a:t>
            </a:r>
            <a:r>
              <a:rPr lang="cs-CZ" altLang="cs-CZ" sz="900" dirty="0" err="1"/>
              <a:t>slates</a:t>
            </a:r>
            <a:r>
              <a:rPr lang="cs-CZ" altLang="cs-CZ" sz="900" dirty="0"/>
              <a:t>)</a:t>
            </a:r>
            <a:r>
              <a:rPr lang="be-BY" altLang="cs-CZ" sz="900" dirty="0"/>
              <a:t> to the NW is the most outboard (trenchward) unit which has never been significantly buried</a:t>
            </a:r>
            <a:r>
              <a:rPr lang="cs-CZ" altLang="cs-CZ" sz="900" dirty="0"/>
              <a:t> </a:t>
            </a:r>
            <a:r>
              <a:rPr lang="be-BY" altLang="cs-CZ" sz="900" dirty="0"/>
              <a:t>and experienced only weak deformation and folding.</a:t>
            </a:r>
            <a:endParaRPr lang="cs-CZ" altLang="cs-CZ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e-BY" altLang="cs-CZ" sz="900" dirty="0"/>
              <a:t>The central, melange-like </a:t>
            </a:r>
            <a:r>
              <a:rPr lang="be-BY" altLang="cs-CZ" sz="900" b="1" dirty="0"/>
              <a:t>Domain 2</a:t>
            </a:r>
            <a:r>
              <a:rPr lang="be-BY" altLang="cs-CZ" sz="900" dirty="0"/>
              <a:t> is characterized</a:t>
            </a:r>
            <a:r>
              <a:rPr lang="cs-CZ" altLang="cs-CZ" sz="900" dirty="0"/>
              <a:t> </a:t>
            </a:r>
            <a:r>
              <a:rPr lang="be-BY" altLang="cs-CZ" sz="900" dirty="0"/>
              <a:t>by heterogenous intense deformation developed under lower greenschist facies conditions, and was</a:t>
            </a:r>
            <a:r>
              <a:rPr lang="cs-CZ" altLang="cs-CZ" sz="900" dirty="0"/>
              <a:t> </a:t>
            </a:r>
            <a:r>
              <a:rPr lang="be-BY" altLang="cs-CZ" sz="900" dirty="0"/>
              <a:t>thrust NW over Domain 1 along a SE-dipping fault.</a:t>
            </a:r>
            <a:endParaRPr lang="cs-CZ" altLang="cs-CZ" sz="9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900" dirty="0"/>
              <a:t>To </a:t>
            </a:r>
            <a:r>
              <a:rPr lang="cs-CZ" altLang="cs-CZ" sz="900" dirty="0" err="1"/>
              <a:t>the</a:t>
            </a:r>
            <a:r>
              <a:rPr lang="cs-CZ" altLang="cs-CZ" sz="900" dirty="0"/>
              <a:t> SE, </a:t>
            </a:r>
            <a:r>
              <a:rPr lang="cs-CZ" altLang="cs-CZ" sz="900" dirty="0" err="1"/>
              <a:t>the</a:t>
            </a:r>
            <a:r>
              <a:rPr lang="cs-CZ" altLang="cs-CZ" sz="900" dirty="0"/>
              <a:t> most </a:t>
            </a:r>
            <a:r>
              <a:rPr lang="cs-CZ" altLang="cs-CZ" sz="900" dirty="0" err="1"/>
              <a:t>inboard</a:t>
            </a:r>
            <a:r>
              <a:rPr lang="cs-CZ" altLang="cs-CZ" sz="900" dirty="0"/>
              <a:t> (</a:t>
            </a:r>
            <a:r>
              <a:rPr lang="cs-CZ" altLang="cs-CZ" sz="900" dirty="0" err="1"/>
              <a:t>arcward</a:t>
            </a:r>
            <a:r>
              <a:rPr lang="cs-CZ" altLang="cs-CZ" sz="900" dirty="0"/>
              <a:t>) </a:t>
            </a:r>
            <a:r>
              <a:rPr lang="cs-CZ" altLang="cs-CZ" sz="900" b="1" dirty="0" err="1"/>
              <a:t>Domain</a:t>
            </a:r>
            <a:r>
              <a:rPr lang="cs-CZ" altLang="cs-CZ" sz="900" b="1" dirty="0"/>
              <a:t> 3</a:t>
            </a:r>
            <a:r>
              <a:rPr lang="cs-CZ" altLang="cs-CZ" sz="900" dirty="0"/>
              <a:t> </a:t>
            </a:r>
            <a:r>
              <a:rPr lang="cs-CZ" altLang="cs-CZ" sz="900" dirty="0" err="1"/>
              <a:t>is</a:t>
            </a:r>
            <a:r>
              <a:rPr lang="cs-CZ" altLang="cs-CZ" sz="900" dirty="0"/>
              <a:t> </a:t>
            </a:r>
            <a:r>
              <a:rPr lang="cs-CZ" altLang="cs-CZ" sz="900" dirty="0" err="1"/>
              <a:t>lithologically</a:t>
            </a:r>
            <a:r>
              <a:rPr lang="cs-CZ" altLang="cs-CZ" sz="900" dirty="0"/>
              <a:t> </a:t>
            </a:r>
            <a:r>
              <a:rPr lang="cs-CZ" altLang="cs-CZ" sz="900" dirty="0" err="1"/>
              <a:t>monotonous</a:t>
            </a:r>
            <a:r>
              <a:rPr lang="cs-CZ" altLang="cs-CZ" sz="900" dirty="0"/>
              <a:t> (</a:t>
            </a:r>
            <a:r>
              <a:rPr lang="cs-CZ" altLang="cs-CZ" sz="900" dirty="0" err="1"/>
              <a:t>dominated</a:t>
            </a:r>
            <a:r>
              <a:rPr lang="cs-CZ" altLang="cs-CZ" sz="900" dirty="0"/>
              <a:t> by </a:t>
            </a:r>
            <a:r>
              <a:rPr lang="cs-CZ" altLang="cs-CZ" sz="900" dirty="0" err="1"/>
              <a:t>graywackes</a:t>
            </a:r>
            <a:r>
              <a:rPr lang="cs-CZ" altLang="cs-CZ" sz="900" dirty="0"/>
              <a:t> and </a:t>
            </a:r>
            <a:r>
              <a:rPr lang="cs-CZ" altLang="cs-CZ" sz="900" dirty="0" err="1"/>
              <a:t>slates</a:t>
            </a:r>
            <a:r>
              <a:rPr lang="cs-CZ" altLang="cs-CZ" sz="900" dirty="0"/>
              <a:t>), </a:t>
            </a:r>
            <a:r>
              <a:rPr lang="cs-CZ" altLang="cs-CZ" sz="900" dirty="0" err="1"/>
              <a:t>was</a:t>
            </a:r>
            <a:r>
              <a:rPr lang="cs-CZ" altLang="cs-CZ" sz="900" dirty="0"/>
              <a:t> </a:t>
            </a:r>
            <a:r>
              <a:rPr lang="cs-CZ" altLang="cs-CZ" sz="900" dirty="0" err="1"/>
              <a:t>buried</a:t>
            </a:r>
            <a:r>
              <a:rPr lang="cs-CZ" altLang="cs-CZ" sz="900" dirty="0"/>
              <a:t> to </a:t>
            </a:r>
            <a:r>
              <a:rPr lang="cs-CZ" altLang="cs-CZ" sz="900" dirty="0" err="1"/>
              <a:t>depths</a:t>
            </a:r>
            <a:r>
              <a:rPr lang="cs-CZ" altLang="cs-CZ" sz="900" dirty="0"/>
              <a:t> </a:t>
            </a:r>
            <a:r>
              <a:rPr lang="cs-CZ" altLang="cs-CZ" sz="900" dirty="0" err="1"/>
              <a:t>corresponding</a:t>
            </a:r>
            <a:r>
              <a:rPr lang="cs-CZ" altLang="cs-CZ" sz="900" dirty="0"/>
              <a:t> up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900" dirty="0"/>
              <a:t>to </a:t>
            </a:r>
            <a:r>
              <a:rPr lang="cs-CZ" altLang="cs-CZ" sz="900" dirty="0" err="1"/>
              <a:t>the</a:t>
            </a:r>
            <a:r>
              <a:rPr lang="cs-CZ" altLang="cs-CZ" sz="900" dirty="0"/>
              <a:t> </a:t>
            </a:r>
            <a:r>
              <a:rPr lang="cs-CZ" altLang="cs-CZ" sz="900" dirty="0" err="1"/>
              <a:t>lower</a:t>
            </a:r>
            <a:r>
              <a:rPr lang="cs-CZ" altLang="cs-CZ" sz="900" dirty="0"/>
              <a:t> </a:t>
            </a:r>
            <a:r>
              <a:rPr lang="cs-CZ" altLang="cs-CZ" sz="900" dirty="0" err="1"/>
              <a:t>greenschist</a:t>
            </a:r>
            <a:r>
              <a:rPr lang="cs-CZ" altLang="cs-CZ" sz="900" dirty="0"/>
              <a:t> facies </a:t>
            </a:r>
            <a:r>
              <a:rPr lang="cs-CZ" altLang="cs-CZ" sz="900" dirty="0" err="1"/>
              <a:t>conditions</a:t>
            </a:r>
            <a:r>
              <a:rPr lang="cs-CZ" altLang="cs-CZ" sz="900" dirty="0"/>
              <a:t>, </a:t>
            </a:r>
            <a:r>
              <a:rPr lang="cs-CZ" altLang="cs-CZ" sz="900" dirty="0" err="1"/>
              <a:t>where</a:t>
            </a:r>
            <a:r>
              <a:rPr lang="cs-CZ" altLang="cs-CZ" sz="900" dirty="0"/>
              <a:t> </a:t>
            </a:r>
            <a:r>
              <a:rPr lang="cs-CZ" altLang="cs-CZ" sz="900" dirty="0" err="1"/>
              <a:t>it</a:t>
            </a:r>
            <a:r>
              <a:rPr lang="cs-CZ" altLang="cs-CZ" sz="900" dirty="0"/>
              <a:t> </a:t>
            </a:r>
            <a:r>
              <a:rPr lang="cs-CZ" altLang="cs-CZ" sz="900" dirty="0" err="1"/>
              <a:t>was</a:t>
            </a:r>
            <a:r>
              <a:rPr lang="cs-CZ" altLang="cs-CZ" sz="900" dirty="0"/>
              <a:t> </a:t>
            </a:r>
            <a:r>
              <a:rPr lang="cs-CZ" altLang="cs-CZ" sz="900" dirty="0" err="1"/>
              <a:t>overprinted</a:t>
            </a:r>
            <a:r>
              <a:rPr lang="cs-CZ" altLang="cs-CZ" sz="900" dirty="0"/>
              <a:t> by a </a:t>
            </a:r>
            <a:r>
              <a:rPr lang="cs-CZ" altLang="cs-CZ" sz="900" dirty="0" err="1"/>
              <a:t>pervasive</a:t>
            </a:r>
            <a:r>
              <a:rPr lang="cs-CZ" altLang="cs-CZ" sz="900" dirty="0"/>
              <a:t> SE-</a:t>
            </a:r>
            <a:r>
              <a:rPr lang="cs-CZ" altLang="cs-CZ" sz="900" dirty="0" err="1"/>
              <a:t>dipping</a:t>
            </a:r>
            <a:r>
              <a:rPr lang="cs-CZ" altLang="cs-CZ" sz="900" dirty="0"/>
              <a:t> </a:t>
            </a:r>
            <a:r>
              <a:rPr lang="cs-CZ" altLang="cs-CZ" sz="900" dirty="0" err="1"/>
              <a:t>cleavageand</a:t>
            </a:r>
            <a:r>
              <a:rPr lang="cs-CZ" altLang="cs-CZ" sz="900" dirty="0"/>
              <a:t> </a:t>
            </a:r>
            <a:r>
              <a:rPr lang="cs-CZ" altLang="cs-CZ" sz="900" dirty="0" err="1"/>
              <a:t>then</a:t>
            </a:r>
            <a:r>
              <a:rPr lang="cs-CZ" altLang="cs-CZ" sz="900" dirty="0"/>
              <a:t> </a:t>
            </a:r>
            <a:r>
              <a:rPr lang="cs-CZ" altLang="cs-CZ" sz="900" dirty="0" err="1"/>
              <a:t>was</a:t>
            </a:r>
            <a:r>
              <a:rPr lang="cs-CZ" altLang="cs-CZ" sz="900" dirty="0"/>
              <a:t> </a:t>
            </a:r>
            <a:r>
              <a:rPr lang="cs-CZ" altLang="cs-CZ" sz="900" dirty="0" err="1"/>
              <a:t>exhumed</a:t>
            </a:r>
            <a:r>
              <a:rPr lang="cs-CZ" altLang="cs-CZ" sz="900" dirty="0"/>
              <a:t> </a:t>
            </a:r>
            <a:r>
              <a:rPr lang="cs-CZ" altLang="cs-CZ" sz="900" dirty="0" err="1"/>
              <a:t>along</a:t>
            </a:r>
            <a:r>
              <a:rPr lang="cs-CZ" altLang="cs-CZ" sz="900" dirty="0"/>
              <a:t> a major NW-</a:t>
            </a:r>
            <a:r>
              <a:rPr lang="cs-CZ" altLang="cs-CZ" sz="900" dirty="0" err="1"/>
              <a:t>dipping</a:t>
            </a:r>
            <a:r>
              <a:rPr lang="cs-CZ" altLang="cs-CZ" sz="900" dirty="0"/>
              <a:t> </a:t>
            </a:r>
            <a:r>
              <a:rPr lang="cs-CZ" altLang="cs-CZ" sz="900" dirty="0" err="1"/>
              <a:t>normal</a:t>
            </a:r>
            <a:r>
              <a:rPr lang="cs-CZ" altLang="cs-CZ" sz="900" dirty="0"/>
              <a:t> </a:t>
            </a:r>
            <a:r>
              <a:rPr lang="cs-CZ" altLang="cs-CZ" sz="900" dirty="0" err="1"/>
              <a:t>fault</a:t>
            </a:r>
            <a:r>
              <a:rPr lang="cs-CZ" altLang="cs-CZ" sz="9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e-BY" altLang="cs-CZ" sz="900" dirty="0"/>
          </a:p>
        </p:txBody>
      </p:sp>
      <p:sp>
        <p:nvSpPr>
          <p:cNvPr id="41988" name="TextovéPole 1"/>
          <p:cNvSpPr txBox="1">
            <a:spLocks noChangeArrowheads="1"/>
          </p:cNvSpPr>
          <p:nvPr/>
        </p:nvSpPr>
        <p:spPr bwMode="auto">
          <a:xfrm>
            <a:off x="3144838" y="2505075"/>
            <a:ext cx="2246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Kralupsko-zbraslavská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skupina</a:t>
            </a:r>
          </a:p>
        </p:txBody>
      </p:sp>
      <p:sp>
        <p:nvSpPr>
          <p:cNvPr id="41989" name="TextovéPole 4"/>
          <p:cNvSpPr txBox="1">
            <a:spLocks noChangeArrowheads="1"/>
          </p:cNvSpPr>
          <p:nvPr/>
        </p:nvSpPr>
        <p:spPr bwMode="auto">
          <a:xfrm>
            <a:off x="3362325" y="3033713"/>
            <a:ext cx="226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Blovický akreční komplex</a:t>
            </a:r>
            <a:r>
              <a:rPr lang="cs-CZ" altLang="cs-CZ" sz="1800"/>
              <a:t>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2940050" cy="729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ovéPole 1"/>
          <p:cNvSpPr txBox="1">
            <a:spLocks noChangeArrowheads="1"/>
          </p:cNvSpPr>
          <p:nvPr/>
        </p:nvSpPr>
        <p:spPr bwMode="auto">
          <a:xfrm>
            <a:off x="3690938" y="256857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Cadomian orogeny</a:t>
            </a:r>
          </a:p>
        </p:txBody>
      </p:sp>
      <p:sp>
        <p:nvSpPr>
          <p:cNvPr id="20484" name="TextovéPole 2"/>
          <p:cNvSpPr txBox="1">
            <a:spLocks noChangeArrowheads="1"/>
          </p:cNvSpPr>
          <p:nvPr/>
        </p:nvSpPr>
        <p:spPr bwMode="auto">
          <a:xfrm>
            <a:off x="3819525" y="3070225"/>
            <a:ext cx="1890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Cadomian flysch</a:t>
            </a:r>
          </a:p>
        </p:txBody>
      </p:sp>
      <p:sp>
        <p:nvSpPr>
          <p:cNvPr id="20485" name="TextovéPole 1"/>
          <p:cNvSpPr txBox="1">
            <a:spLocks noChangeArrowheads="1"/>
          </p:cNvSpPr>
          <p:nvPr/>
        </p:nvSpPr>
        <p:spPr bwMode="auto">
          <a:xfrm>
            <a:off x="3675063" y="836613"/>
            <a:ext cx="154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Prague basin</a:t>
            </a:r>
          </a:p>
        </p:txBody>
      </p:sp>
      <p:sp>
        <p:nvSpPr>
          <p:cNvPr id="2" name="Šipka nahoru 1"/>
          <p:cNvSpPr/>
          <p:nvPr/>
        </p:nvSpPr>
        <p:spPr>
          <a:xfrm>
            <a:off x="6011863" y="347663"/>
            <a:ext cx="484187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487" name="TextovéPole 2"/>
          <p:cNvSpPr txBox="1">
            <a:spLocks noChangeArrowheads="1"/>
          </p:cNvSpPr>
          <p:nvPr/>
        </p:nvSpPr>
        <p:spPr bwMode="auto">
          <a:xfrm>
            <a:off x="4859338" y="30163"/>
            <a:ext cx="3938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Variscan orogeny – middle Devonian</a:t>
            </a:r>
          </a:p>
        </p:txBody>
      </p:sp>
      <p:sp>
        <p:nvSpPr>
          <p:cNvPr id="20488" name="TextovéPole 2"/>
          <p:cNvSpPr txBox="1">
            <a:spLocks noChangeArrowheads="1"/>
          </p:cNvSpPr>
          <p:nvPr/>
        </p:nvSpPr>
        <p:spPr bwMode="auto">
          <a:xfrm>
            <a:off x="3684588" y="1484313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Cadomian molasse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1524000"/>
            <a:ext cx="8181975" cy="3810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52120" y="16288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</a:t>
            </a:r>
            <a:r>
              <a:rPr lang="cs-CZ" smtClean="0"/>
              <a:t>avelský </a:t>
            </a:r>
            <a:r>
              <a:rPr lang="cs-CZ" dirty="0" err="1" smtClean="0"/>
              <a:t>vulkan</a:t>
            </a:r>
            <a:r>
              <a:rPr lang="cs-CZ" dirty="0" smtClean="0"/>
              <a:t>. komplex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04664"/>
            <a:ext cx="4399319" cy="62646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629346" y="3429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Davelský vulkanický komplex je produktem vulkanické činnosti ostrovního oblouku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635689" y="40914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nejkomplexněji zachovaná sekvence</a:t>
            </a:r>
          </a:p>
          <a:p>
            <a:r>
              <a:rPr lang="cs-CZ" dirty="0" smtClean="0"/>
              <a:t>vulkanitů </a:t>
            </a:r>
            <a:r>
              <a:rPr lang="cs-CZ" dirty="0" err="1" smtClean="0"/>
              <a:t>kadomského</a:t>
            </a:r>
            <a:r>
              <a:rPr lang="cs-CZ" dirty="0" smtClean="0"/>
              <a:t> ostrovního oblouku na severním okraji </a:t>
            </a:r>
            <a:r>
              <a:rPr lang="cs-CZ" dirty="0" err="1" smtClean="0"/>
              <a:t>Gondwany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137525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Obdélník 1"/>
          <p:cNvSpPr>
            <a:spLocks noChangeArrowheads="1"/>
          </p:cNvSpPr>
          <p:nvPr/>
        </p:nvSpPr>
        <p:spPr bwMode="auto">
          <a:xfrm>
            <a:off x="1122363" y="5949950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AdvTT5235d5a9"/>
              </a:rPr>
              <a:t>Structure and stratigraphy of the Teplá</a:t>
            </a:r>
            <a:r>
              <a:rPr lang="en-US" altLang="cs-CZ" sz="1600">
                <a:solidFill>
                  <a:srgbClr val="000000"/>
                </a:solidFill>
                <a:latin typeface="AdvTT5235d5a9+20"/>
              </a:rPr>
              <a:t>–</a:t>
            </a:r>
            <a:r>
              <a:rPr lang="en-US" altLang="cs-CZ" sz="1600">
                <a:solidFill>
                  <a:srgbClr val="000000"/>
                </a:solidFill>
                <a:latin typeface="AdvTT5235d5a9"/>
              </a:rPr>
              <a:t>Barrandian Neoproterozoic, Bohemian</a:t>
            </a:r>
            <a:r>
              <a:rPr lang="cs-CZ" altLang="cs-CZ" sz="1600">
                <a:solidFill>
                  <a:srgbClr val="000000"/>
                </a:solidFill>
                <a:latin typeface="AdvTT5235d5a9"/>
              </a:rPr>
              <a:t>Massif: A new plate-tectonic reinterpretation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Jaroslava Hajná 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a</a:t>
            </a:r>
            <a:r>
              <a:rPr lang="cs-CZ" altLang="cs-CZ" sz="800">
                <a:solidFill>
                  <a:srgbClr val="000000"/>
                </a:solidFill>
                <a:latin typeface="AdvTT5235d5a9"/>
              </a:rPr>
              <a:t>,</a:t>
            </a:r>
            <a:r>
              <a:rPr lang="cs-CZ" altLang="cs-CZ" sz="1600">
                <a:solidFill>
                  <a:srgbClr val="0000FF"/>
                </a:solidFill>
                <a:latin typeface="AdvTT5235d5a9+20"/>
              </a:rPr>
              <a:t>⁎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, Ji</a:t>
            </a:r>
            <a:r>
              <a:rPr lang="cs-CZ" altLang="cs-CZ" sz="1100">
                <a:solidFill>
                  <a:srgbClr val="000000"/>
                </a:solidFill>
                <a:latin typeface="AdvTT5235d5a9+01"/>
              </a:rPr>
              <a:t>ř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í </a:t>
            </a:r>
            <a:r>
              <a:rPr lang="cs-CZ" altLang="cs-CZ" sz="1100">
                <a:solidFill>
                  <a:srgbClr val="000000"/>
                </a:solidFill>
                <a:latin typeface="AdvTT5235d5a9+01"/>
              </a:rPr>
              <a:t>Ž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ák 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a</a:t>
            </a:r>
            <a:r>
              <a:rPr lang="cs-CZ" altLang="cs-CZ" sz="800">
                <a:solidFill>
                  <a:srgbClr val="000000"/>
                </a:solidFill>
                <a:latin typeface="AdvTT5235d5a9"/>
              </a:rPr>
              <a:t>,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b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, Václav Kachlík 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a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Grafik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32656"/>
            <a:ext cx="5865813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868144" y="548680"/>
            <a:ext cx="3275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Štěchovická skupina se nachází jižně od Prahy, jihovýchodně od </a:t>
            </a:r>
            <a:r>
              <a:rPr lang="cs-CZ" sz="1400" dirty="0" err="1" smtClean="0"/>
              <a:t>blovického</a:t>
            </a:r>
            <a:r>
              <a:rPr lang="cs-CZ" sz="1400" dirty="0" smtClean="0"/>
              <a:t> akrečního komplexu a severozápadně od jílovského pásma a nasedá konkordantně na </a:t>
            </a:r>
            <a:r>
              <a:rPr lang="cs-CZ" sz="1400" dirty="0" err="1" smtClean="0"/>
              <a:t>lečické</a:t>
            </a:r>
            <a:r>
              <a:rPr lang="cs-CZ" sz="1400" dirty="0" smtClean="0"/>
              <a:t> vrstvy davelského vulkanického komplexu. Je tvořena flyšovým materiálem sneseným turbiditními proudy z přilehlého vulkanického oblouku. Jsou zde rytmicky se střídající břidlice, prachovce a </a:t>
            </a:r>
            <a:r>
              <a:rPr lang="cs-CZ" sz="1400" dirty="0" err="1" smtClean="0"/>
              <a:t>metadroby</a:t>
            </a:r>
            <a:r>
              <a:rPr lang="cs-CZ" sz="1400" dirty="0" smtClean="0"/>
              <a:t> s polohami slepenců (Fiala, 1948), které se ukládaly v poměrně hlubokomořském prostředí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420938"/>
            <a:ext cx="88947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ovéPole 1"/>
          <p:cNvSpPr txBox="1">
            <a:spLocks noChangeArrowheads="1"/>
          </p:cNvSpPr>
          <p:nvPr/>
        </p:nvSpPr>
        <p:spPr bwMode="auto">
          <a:xfrm>
            <a:off x="2771775" y="5516563"/>
            <a:ext cx="277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Blovický akreční komplex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76250"/>
            <a:ext cx="8137525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Obdélník 1"/>
          <p:cNvSpPr>
            <a:spLocks noChangeArrowheads="1"/>
          </p:cNvSpPr>
          <p:nvPr/>
        </p:nvSpPr>
        <p:spPr bwMode="auto">
          <a:xfrm>
            <a:off x="1122363" y="5949950"/>
            <a:ext cx="66246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AdvTT5235d5a9"/>
              </a:rPr>
              <a:t>Structure and stratigraphy of the Teplá</a:t>
            </a:r>
            <a:r>
              <a:rPr lang="en-US" altLang="cs-CZ" sz="1600">
                <a:solidFill>
                  <a:srgbClr val="000000"/>
                </a:solidFill>
                <a:latin typeface="AdvTT5235d5a9+20"/>
              </a:rPr>
              <a:t>–</a:t>
            </a:r>
            <a:r>
              <a:rPr lang="en-US" altLang="cs-CZ" sz="1600">
                <a:solidFill>
                  <a:srgbClr val="000000"/>
                </a:solidFill>
                <a:latin typeface="AdvTT5235d5a9"/>
              </a:rPr>
              <a:t>Barrandian Neoproterozoic, Bohemian</a:t>
            </a:r>
            <a:r>
              <a:rPr lang="cs-CZ" altLang="cs-CZ" sz="1600">
                <a:solidFill>
                  <a:srgbClr val="000000"/>
                </a:solidFill>
                <a:latin typeface="AdvTT5235d5a9"/>
              </a:rPr>
              <a:t>Massif: A new plate-tectonic reinterpretation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Jaroslava Hajná 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a</a:t>
            </a:r>
            <a:r>
              <a:rPr lang="cs-CZ" altLang="cs-CZ" sz="800">
                <a:solidFill>
                  <a:srgbClr val="000000"/>
                </a:solidFill>
                <a:latin typeface="AdvTT5235d5a9"/>
              </a:rPr>
              <a:t>,</a:t>
            </a:r>
            <a:r>
              <a:rPr lang="cs-CZ" altLang="cs-CZ" sz="1600">
                <a:solidFill>
                  <a:srgbClr val="0000FF"/>
                </a:solidFill>
                <a:latin typeface="AdvTT5235d5a9+20"/>
              </a:rPr>
              <a:t>⁎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, Ji</a:t>
            </a:r>
            <a:r>
              <a:rPr lang="cs-CZ" altLang="cs-CZ" sz="1100">
                <a:solidFill>
                  <a:srgbClr val="000000"/>
                </a:solidFill>
                <a:latin typeface="AdvTT5235d5a9+01"/>
              </a:rPr>
              <a:t>ř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í </a:t>
            </a:r>
            <a:r>
              <a:rPr lang="cs-CZ" altLang="cs-CZ" sz="1100">
                <a:solidFill>
                  <a:srgbClr val="000000"/>
                </a:solidFill>
                <a:latin typeface="AdvTT5235d5a9+01"/>
              </a:rPr>
              <a:t>Ž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ák 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a</a:t>
            </a:r>
            <a:r>
              <a:rPr lang="cs-CZ" altLang="cs-CZ" sz="800">
                <a:solidFill>
                  <a:srgbClr val="000000"/>
                </a:solidFill>
                <a:latin typeface="AdvTT5235d5a9"/>
              </a:rPr>
              <a:t>,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b</a:t>
            </a:r>
            <a:r>
              <a:rPr lang="cs-CZ" altLang="cs-CZ" sz="1100">
                <a:solidFill>
                  <a:srgbClr val="000000"/>
                </a:solidFill>
                <a:latin typeface="AdvTT5235d5a9"/>
              </a:rPr>
              <a:t>, Václav Kachlík </a:t>
            </a:r>
            <a:r>
              <a:rPr lang="cs-CZ" altLang="cs-CZ" sz="800">
                <a:solidFill>
                  <a:srgbClr val="0000FF"/>
                </a:solidFill>
                <a:latin typeface="AdvTT5235d5a9"/>
              </a:rPr>
              <a:t>a</a:t>
            </a: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7425"/>
            <a:ext cx="8915400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1"/>
          <p:cNvSpPr txBox="1">
            <a:spLocks noChangeArrowheads="1"/>
          </p:cNvSpPr>
          <p:nvPr/>
        </p:nvSpPr>
        <p:spPr bwMode="auto">
          <a:xfrm>
            <a:off x="900113" y="476250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Cadomian molasse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288925" y="1108075"/>
            <a:ext cx="70881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Kambrium</a:t>
            </a:r>
            <a:r>
              <a:rPr lang="cs-CZ" altLang="cs-CZ" sz="2400">
                <a:latin typeface="Times New Roman" panose="02020603050405020304" pitchFamily="18" charset="0"/>
              </a:rPr>
              <a:t> – </a:t>
            </a:r>
            <a:r>
              <a:rPr lang="cs-CZ" altLang="cs-CZ" sz="2000">
                <a:latin typeface="Times New Roman" panose="02020603050405020304" pitchFamily="18" charset="0"/>
              </a:rPr>
              <a:t>kadomská molasa, severní okraj Gondwany,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mediterranní subprovincie, příbramsko-jinecká a skryjsko-týřovická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Pánev, rožmitálský ostrov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365125" y="2251075"/>
            <a:ext cx="87407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Příbramsko-jinecká pánev</a:t>
            </a:r>
            <a:r>
              <a:rPr lang="cs-CZ" altLang="cs-CZ" sz="2400">
                <a:latin typeface="Times New Roman" panose="02020603050405020304" pitchFamily="18" charset="0"/>
              </a:rPr>
              <a:t> – </a:t>
            </a:r>
            <a:r>
              <a:rPr lang="cs-CZ" altLang="cs-CZ" sz="2000">
                <a:latin typeface="Times New Roman" panose="02020603050405020304" pitchFamily="18" charset="0"/>
              </a:rPr>
              <a:t>kontinentální sedimentace (aluviální kužely,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divočíci řeky, méně lakustrinni sedimenty. Kodymirus vagans. Střední kambrium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</a:rPr>
              <a:t>jinecké</a:t>
            </a:r>
            <a:r>
              <a:rPr lang="cs-CZ" altLang="cs-CZ" sz="2000">
                <a:latin typeface="Times New Roman" panose="02020603050405020304" pitchFamily="18" charset="0"/>
              </a:rPr>
              <a:t> souvrství – hojní trilobiti. Svrchni kambrium – fluviolakustrinní sedimenty,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kyselé vulkanity strašického pásma</a:t>
            </a:r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212725" y="3775075"/>
            <a:ext cx="8923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Skryjsko-týřovická pánev</a:t>
            </a:r>
            <a:r>
              <a:rPr lang="cs-CZ" altLang="cs-CZ" sz="2400">
                <a:latin typeface="Times New Roman" panose="02020603050405020304" pitchFamily="18" charset="0"/>
              </a:rPr>
              <a:t> </a:t>
            </a:r>
            <a:r>
              <a:rPr lang="cs-CZ" altLang="cs-CZ" sz="2000">
                <a:latin typeface="Times New Roman" panose="02020603050405020304" pitchFamily="18" charset="0"/>
              </a:rPr>
              <a:t>– střední kambrium – marinní . Svrchní kambrium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Andesit-ryolitová asociace křivoklátsko-rokycanského pásma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819275"/>
            <a:ext cx="91059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Grafik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4188"/>
            <a:ext cx="67691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61055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1"/>
          <p:cNvSpPr txBox="1">
            <a:spLocks noChangeArrowheads="1"/>
          </p:cNvSpPr>
          <p:nvPr/>
        </p:nvSpPr>
        <p:spPr bwMode="auto">
          <a:xfrm>
            <a:off x="179388" y="8366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Variscan orogeny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3863"/>
            <a:ext cx="89154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1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5926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4054475" cy="344805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Příbramsko-jinecká pánev</a:t>
            </a:r>
            <a:r>
              <a:rPr lang="cs-CZ" altLang="cs-CZ" sz="2400">
                <a:latin typeface="Times New Roman" panose="02020603050405020304" pitchFamily="18" charset="0"/>
              </a:rPr>
              <a:t> – </a:t>
            </a:r>
            <a:r>
              <a:rPr lang="cs-CZ" altLang="cs-CZ" sz="2000">
                <a:latin typeface="Times New Roman" panose="02020603050405020304" pitchFamily="18" charset="0"/>
              </a:rPr>
              <a:t>kontinentální sedimentace (aluviální kužely,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divočíci řeky, méně lakustrinni sedimenty. Kodymirus vagans. Střední kambrium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jinecké souvrství – hojní trilobiti. Svrchni kambrium – fluviolakustrinní sedimenty,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kyselé vulkanity strašického pásma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Grafik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79438"/>
            <a:ext cx="67691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B-KAMB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76200"/>
            <a:ext cx="56372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Grafika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204913"/>
            <a:ext cx="6913563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Grafika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38138"/>
            <a:ext cx="5199063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Grafik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697388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83768" y="1916832"/>
            <a:ext cx="437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Typičtí trilobiti v </a:t>
            </a:r>
            <a:r>
              <a:rPr lang="cs-CZ" dirty="0" err="1" smtClean="0"/>
              <a:t>příbramsko.jinecké</a:t>
            </a:r>
            <a:r>
              <a:rPr lang="cs-CZ" dirty="0" smtClean="0"/>
              <a:t> pánvi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llips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8575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17525" y="4659313"/>
            <a:ext cx="170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Ellipsocephalus hoffi</a:t>
            </a:r>
          </a:p>
        </p:txBody>
      </p:sp>
      <p:pic>
        <p:nvPicPr>
          <p:cNvPr id="59396" name="Picture 4" descr="e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"/>
            <a:ext cx="54911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784725" y="4506913"/>
            <a:ext cx="30495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Ptychoparia striata #252</a:t>
            </a:r>
            <a:br>
              <a:rPr lang="cs-CZ" altLang="cs-CZ" sz="1400">
                <a:latin typeface="Times New Roman" panose="02020603050405020304" pitchFamily="18" charset="0"/>
              </a:rPr>
            </a:br>
            <a:r>
              <a:rPr lang="cs-CZ" altLang="cs-CZ" sz="1400">
                <a:latin typeface="Times New Roman" panose="02020603050405020304" pitchFamily="18" charset="0"/>
              </a:rPr>
              <a:t>Middle Cambrian, 530 million years old</a:t>
            </a:r>
            <a:br>
              <a:rPr lang="cs-CZ" altLang="cs-CZ" sz="1400">
                <a:latin typeface="Times New Roman" panose="02020603050405020304" pitchFamily="18" charset="0"/>
              </a:rPr>
            </a:br>
            <a:r>
              <a:rPr lang="cs-CZ" altLang="cs-CZ" sz="1400">
                <a:latin typeface="Times New Roman" panose="02020603050405020304" pitchFamily="18" charset="0"/>
              </a:rPr>
              <a:t>Jince, Czech Republic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Times New Roman" panose="02020603050405020304" pitchFamily="18" charset="0"/>
            </a:endParaRPr>
          </a:p>
        </p:txBody>
      </p:sp>
      <p:pic>
        <p:nvPicPr>
          <p:cNvPr id="60419" name="Picture 3" descr="252ptychoparia.jpg (1200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268605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98525" y="5878513"/>
            <a:ext cx="166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Conocoryphe sulzeri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Grafik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196975"/>
            <a:ext cx="7685087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1"/>
          <p:cNvSpPr txBox="1">
            <a:spLocks noChangeArrowheads="1"/>
          </p:cNvSpPr>
          <p:nvPr/>
        </p:nvSpPr>
        <p:spPr bwMode="auto">
          <a:xfrm>
            <a:off x="4284663" y="1373188"/>
            <a:ext cx="218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Moldanubický terán</a:t>
            </a:r>
          </a:p>
        </p:txBody>
      </p:sp>
      <p:cxnSp>
        <p:nvCxnSpPr>
          <p:cNvPr id="4" name="Přímá spojnice 3"/>
          <p:cNvCxnSpPr/>
          <p:nvPr/>
        </p:nvCxnSpPr>
        <p:spPr>
          <a:xfrm>
            <a:off x="2555875" y="1557338"/>
            <a:ext cx="0" cy="719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5940425" y="1557338"/>
            <a:ext cx="0" cy="792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4" name="TextovéPole 1"/>
          <p:cNvSpPr txBox="1">
            <a:spLocks noChangeArrowheads="1"/>
          </p:cNvSpPr>
          <p:nvPr/>
        </p:nvSpPr>
        <p:spPr bwMode="auto">
          <a:xfrm>
            <a:off x="900113" y="1546225"/>
            <a:ext cx="1735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Terán saxoturingika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838200" y="3886200"/>
            <a:ext cx="30495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Hydrocephalus minor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Middle Cambrian, 530 million years old</a:t>
            </a:r>
            <a:br>
              <a:rPr lang="cs-CZ" altLang="cs-CZ" sz="1400">
                <a:latin typeface="Times New Roman" panose="02020603050405020304" pitchFamily="18" charset="0"/>
              </a:rPr>
            </a:br>
            <a:r>
              <a:rPr lang="cs-CZ" altLang="cs-CZ" sz="1400">
                <a:latin typeface="Times New Roman" panose="02020603050405020304" pitchFamily="18" charset="0"/>
              </a:rPr>
              <a:t>Jince, Czech Republic </a:t>
            </a:r>
          </a:p>
        </p:txBody>
      </p:sp>
      <p:pic>
        <p:nvPicPr>
          <p:cNvPr id="61443" name="Picture 3" descr="280newparadox.jpg (11400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006 Hydrocephalus.JPG (1327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257800" y="3962400"/>
            <a:ext cx="3049588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Paradoxides gracilis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Middle Cambrian, 530 million years old</a:t>
            </a:r>
            <a:br>
              <a:rPr lang="cs-CZ" altLang="cs-CZ" sz="1400">
                <a:latin typeface="Times New Roman" panose="02020603050405020304" pitchFamily="18" charset="0"/>
              </a:rPr>
            </a:br>
            <a:r>
              <a:rPr lang="cs-CZ" altLang="cs-CZ" sz="1400">
                <a:latin typeface="Times New Roman" panose="02020603050405020304" pitchFamily="18" charset="0"/>
              </a:rPr>
              <a:t>Jince, Czech Republic </a:t>
            </a:r>
            <a:br>
              <a:rPr lang="cs-CZ" altLang="cs-CZ" sz="1400">
                <a:latin typeface="Times New Roman" panose="02020603050405020304" pitchFamily="18" charset="0"/>
              </a:rPr>
            </a:br>
            <a:endParaRPr lang="cs-CZ" altLang="cs-CZ" sz="1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o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3722688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350saohirsuta.jpg (12203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4724400" y="3962400"/>
            <a:ext cx="2881313" cy="304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Sao hirsuta, Middle Cambrian, Skryje</a:t>
            </a:r>
          </a:p>
        </p:txBody>
      </p:sp>
      <p:pic>
        <p:nvPicPr>
          <p:cNvPr id="67588" name="Picture 4" descr="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8575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65125" y="4506913"/>
            <a:ext cx="979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Times New Roman" panose="02020603050405020304" pitchFamily="18" charset="0"/>
              </a:rPr>
              <a:t>Sao hirsuta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475656" y="5445224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Endemický druh </a:t>
            </a:r>
            <a:r>
              <a:rPr lang="cs-CZ" dirty="0" err="1" smtClean="0"/>
              <a:t>Sao</a:t>
            </a:r>
            <a:r>
              <a:rPr lang="cs-CZ" dirty="0" smtClean="0"/>
              <a:t> </a:t>
            </a:r>
            <a:r>
              <a:rPr lang="cs-CZ" dirty="0" err="1" smtClean="0"/>
              <a:t>hirsuta</a:t>
            </a:r>
            <a:r>
              <a:rPr lang="cs-CZ" dirty="0" smtClean="0"/>
              <a:t> ze skryjsko-týřovické pánve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669925" y="650875"/>
            <a:ext cx="5310188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Ordovicko-devonský sedimentační cyklus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1938338" cy="46037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Pražská pánev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441325" y="2271713"/>
            <a:ext cx="8339138" cy="58420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Ordovik – Selenopeltisová provincie – regionální členění, postupný přesun do nižších zeměpisných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šířek během siluru a devonu (tropické pásmo)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04800" y="3429000"/>
            <a:ext cx="8159750" cy="107315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Ordovický diabasový vulkanismus – bazická iniciální fáze variského tektonomagmatického cyklu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Silur – bazický až ultrabazický vulkanismus oceánského typu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Devon- ve spodní části doznívání bazaltoidního vulkanismu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Times New Roman" panose="02020603050405020304" pitchFamily="18" charset="0"/>
            </a:endParaRPr>
          </a:p>
        </p:txBody>
      </p:sp>
      <p:sp>
        <p:nvSpPr>
          <p:cNvPr id="68614" name="TextovéPole 1"/>
          <p:cNvSpPr txBox="1">
            <a:spLocks noChangeArrowheads="1"/>
          </p:cNvSpPr>
          <p:nvPr/>
        </p:nvSpPr>
        <p:spPr bwMode="auto">
          <a:xfrm>
            <a:off x="479425" y="5013325"/>
            <a:ext cx="8262938" cy="9239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dvPTimes"/>
              </a:rPr>
              <a:t>The basin formed on eroded Cadomian basement,</a:t>
            </a:r>
            <a:r>
              <a:rPr lang="cs-CZ" altLang="cs-CZ" sz="1800">
                <a:latin typeface="AdvPTimes"/>
              </a:rPr>
              <a:t> </a:t>
            </a:r>
            <a:r>
              <a:rPr lang="en-US" altLang="cs-CZ" sz="1800">
                <a:latin typeface="AdvPTimes"/>
              </a:rPr>
              <a:t>interpreted as an accretionary wedge (Hajna´ et al. 2010,</a:t>
            </a:r>
            <a:r>
              <a:rPr lang="cs-CZ" altLang="cs-CZ" sz="1800">
                <a:latin typeface="AdvPTimes"/>
              </a:rPr>
              <a:t> </a:t>
            </a:r>
            <a:r>
              <a:rPr lang="en-US" altLang="cs-CZ" sz="1800">
                <a:latin typeface="AdvPTimes"/>
              </a:rPr>
              <a:t>2011; Slama et al. 2008), presumably through reactivation</a:t>
            </a:r>
            <a:r>
              <a:rPr lang="cs-CZ" altLang="cs-CZ" sz="1800">
                <a:latin typeface="AdvPTimes"/>
              </a:rPr>
              <a:t> </a:t>
            </a:r>
            <a:r>
              <a:rPr lang="en-US" altLang="cs-CZ" sz="1800">
                <a:latin typeface="AdvPTimes"/>
              </a:rPr>
              <a:t>of inherited NE–SW-trending Cadomian faults.</a:t>
            </a: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slide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5138"/>
            <a:ext cx="7705725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3863"/>
            <a:ext cx="89154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96875"/>
            <a:ext cx="4608512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32063"/>
            <a:ext cx="8494713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TextovéPole 1"/>
          <p:cNvSpPr txBox="1">
            <a:spLocks noChangeArrowheads="1"/>
          </p:cNvSpPr>
          <p:nvPr/>
        </p:nvSpPr>
        <p:spPr bwMode="auto">
          <a:xfrm>
            <a:off x="3708400" y="2276475"/>
            <a:ext cx="183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Terán saxothuringika</a:t>
            </a:r>
          </a:p>
        </p:txBody>
      </p:sp>
      <p:sp>
        <p:nvSpPr>
          <p:cNvPr id="73732" name="TextovéPole 2"/>
          <p:cNvSpPr txBox="1">
            <a:spLocks noChangeArrowheads="1"/>
          </p:cNvSpPr>
          <p:nvPr/>
        </p:nvSpPr>
        <p:spPr bwMode="auto">
          <a:xfrm>
            <a:off x="5940425" y="2281238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Moldanubický terán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123950"/>
            <a:ext cx="62452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ovéPole 2"/>
          <p:cNvSpPr txBox="1">
            <a:spLocks noChangeArrowheads="1"/>
          </p:cNvSpPr>
          <p:nvPr/>
        </p:nvSpPr>
        <p:spPr bwMode="auto">
          <a:xfrm>
            <a:off x="1547813" y="620713"/>
            <a:ext cx="154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Early Silurian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61055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5888"/>
            <a:ext cx="594201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9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Grafik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930275"/>
            <a:ext cx="546417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3063875" cy="47085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Ordovik</a:t>
            </a:r>
            <a:r>
              <a:rPr lang="cs-CZ" altLang="cs-CZ" sz="1600">
                <a:latin typeface="Times New Roman" panose="02020603050405020304" pitchFamily="18" charset="0"/>
              </a:rPr>
              <a:t> – na kambriu se skrytou a na proterozoiku s úhlovou diskordancí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Tremadok</a:t>
            </a:r>
            <a:r>
              <a:rPr lang="cs-CZ" altLang="cs-CZ" sz="1600">
                <a:latin typeface="Times New Roman" panose="02020603050405020304" pitchFamily="18" charset="0"/>
              </a:rPr>
              <a:t> – marinní a fluviomarinní pískovce, arkózy a droby, výše silicity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Arenig až spodní beroun</a:t>
            </a:r>
            <a:r>
              <a:rPr lang="cs-CZ" altLang="cs-CZ" sz="1600">
                <a:latin typeface="Times New Roman" panose="02020603050405020304" pitchFamily="18" charset="0"/>
              </a:rPr>
              <a:t> –diferenciace, vulkanogenní sedimenty, hlubokomořské facie břidlic a prachovců,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polohy sedimentárních železných rud, mělkovodní křemence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Svrchní ordovik</a:t>
            </a:r>
            <a:r>
              <a:rPr lang="cs-CZ" altLang="cs-CZ" sz="1600">
                <a:latin typeface="Times New Roman" panose="02020603050405020304" pitchFamily="18" charset="0"/>
              </a:rPr>
              <a:t> – vulkanity vzácné, břidlice, prachovce, méně droby (letenské s.)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Kosov</a:t>
            </a:r>
            <a:r>
              <a:rPr lang="cs-CZ" altLang="cs-CZ" sz="1600">
                <a:latin typeface="Times New Roman" panose="02020603050405020304" pitchFamily="18" charset="0"/>
              </a:rPr>
              <a:t> – hruběji klastické sedimenty (droby a pískovce), dropstony.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Times New Roman" panose="02020603050405020304" pitchFamily="18" charset="0"/>
            </a:endParaRPr>
          </a:p>
        </p:txBody>
      </p:sp>
      <p:pic>
        <p:nvPicPr>
          <p:cNvPr id="78851" name="Picture 8" descr="B-ORDO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532765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9"/>
          <p:cNvSpPr txBox="1">
            <a:spLocks noChangeArrowheads="1"/>
          </p:cNvSpPr>
          <p:nvPr/>
        </p:nvSpPr>
        <p:spPr bwMode="auto">
          <a:xfrm>
            <a:off x="158750" y="5032375"/>
            <a:ext cx="3189288" cy="942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Ve stupni arenigu začíná vulkanická činnost </a:t>
            </a:r>
            <a:r>
              <a:rPr lang="cs-CZ" altLang="cs-CZ" sz="1400" b="1" i="1"/>
              <a:t>komárovského komplexu</a:t>
            </a:r>
            <a:r>
              <a:rPr lang="cs-CZ" altLang="cs-CZ" sz="1400"/>
              <a:t> </a:t>
            </a:r>
            <a:r>
              <a:rPr lang="en-US" altLang="cs-CZ" sz="1400"/>
              <a:t>– magmatity bazaltového typu a pyroklastika.</a:t>
            </a:r>
            <a:endParaRPr lang="cs-CZ" altLang="cs-CZ" sz="1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Grafika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0538"/>
            <a:ext cx="727233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0"/>
            <a:ext cx="8051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ovéPole 1"/>
          <p:cNvSpPr txBox="1">
            <a:spLocks noChangeArrowheads="1"/>
          </p:cNvSpPr>
          <p:nvPr/>
        </p:nvSpPr>
        <p:spPr bwMode="auto">
          <a:xfrm>
            <a:off x="114300" y="5516563"/>
            <a:ext cx="8929688" cy="11699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Detailed stratigraphic chart integrating lithostratigraphy and graptolite biostratigratigraphy for the lower part of the Ordovician volcano-sedimentary successions of the Prague Basin; modified after Kraft and Kraft (2003). The basalt and rhyolite dikes (indicated by stars)occupy various stratigraphic levels precisely constrained by the graptolite biozones. Along with the Koma´rov Volcanic Complex, the dikes reveal a general compositional shift from felsic to basic during Floian to Sandbian, with the peak of the submarine basaltic volcanism in the Dapingian to Darriwilian. </a:t>
            </a:r>
            <a:endParaRPr lang="cs-CZ" altLang="cs-CZ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062038"/>
            <a:ext cx="72580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sejmou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4475"/>
            <a:ext cx="7561263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4400">
                <a:solidFill>
                  <a:schemeClr val="tx2"/>
                </a:solidFill>
              </a:rPr>
              <a:t>Ordovician Paleogeography</a:t>
            </a:r>
          </a:p>
        </p:txBody>
      </p:sp>
      <p:pic>
        <p:nvPicPr>
          <p:cNvPr id="83971" name="Picture 5" descr="F13_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8740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slid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5138"/>
            <a:ext cx="7705725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Eugene_Pi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7929563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ropst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0825"/>
            <a:ext cx="4276725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5165725" y="1260475"/>
            <a:ext cx="1576388" cy="46037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Dropstones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078537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867400" y="1700213"/>
            <a:ext cx="287972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Fig. 7. Configuration of terranes at the NW edge of the Bohemian Massif (West Bohemia-Northeast Bavaria). The NW-thrusting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Erbendorf-Litomefice Fault Zone represents the terrane boundary (suture) between the Moldanubicum and Bohemicum/Mari~insk6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L~izn6 Complex (MLC) in the south and the Saxothuringicum in the north. It is assumed that parts of the high-grade metamorphic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MLC/Bohemicum complexes are buried in the deeper crust beneath the Moldanubicum of the Oberpfalz Block (Behr, 1992) west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the Bohemian Pfahl/Mari~insk6 L~izn6 Fault Zone (West Bohemian Fault Zone). The highly reflective zone of the Erbendorf Body (EB)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possibly represents the concealed continuation of the Marifinsk6 L~izn6 Complex. MLC and ZEV are regarded as suture complexes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were exhumed from the deeper crust and which are tied up to the junction of the ENE-WSW terrane boundary with the NNW-SSE Oberpfalz Block.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"/>
    </mc:Choice>
    <mc:Fallback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10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111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146925" y="1108075"/>
            <a:ext cx="1671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Selenopeltis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0" y="765175"/>
            <a:ext cx="3673475" cy="314960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Silur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imes New Roman" panose="02020603050405020304" pitchFamily="18" charset="0"/>
              </a:rPr>
              <a:t>Náhlý nástup </a:t>
            </a:r>
            <a:r>
              <a:rPr lang="cs-CZ" altLang="cs-CZ" sz="1600">
                <a:latin typeface="Times New Roman" panose="02020603050405020304" pitchFamily="18" charset="0"/>
              </a:rPr>
              <a:t>graptolitov</a:t>
            </a:r>
            <a:r>
              <a:rPr lang="en-US" altLang="cs-CZ" sz="1600">
                <a:latin typeface="Times New Roman" panose="02020603050405020304" pitchFamily="18" charset="0"/>
              </a:rPr>
              <a:t>ých</a:t>
            </a:r>
            <a:r>
              <a:rPr lang="cs-CZ" altLang="cs-CZ" sz="1600">
                <a:latin typeface="Times New Roman" panose="02020603050405020304" pitchFamily="18" charset="0"/>
              </a:rPr>
              <a:t> </a:t>
            </a:r>
            <a:r>
              <a:rPr lang="en-US" altLang="cs-CZ" sz="1600">
                <a:latin typeface="Times New Roman" panose="02020603050405020304" pitchFamily="18" charset="0"/>
              </a:rPr>
              <a:t>aj. </a:t>
            </a:r>
            <a:r>
              <a:rPr lang="cs-CZ" altLang="cs-CZ" sz="1600">
                <a:latin typeface="Times New Roman" panose="02020603050405020304" pitchFamily="18" charset="0"/>
              </a:rPr>
              <a:t>břidlic, vápence, vulkanity.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Llandover</a:t>
            </a:r>
            <a:r>
              <a:rPr lang="cs-CZ" altLang="cs-CZ" sz="1600">
                <a:latin typeface="Times New Roman" panose="02020603050405020304" pitchFamily="18" charset="0"/>
              </a:rPr>
              <a:t> – </a:t>
            </a:r>
            <a:r>
              <a:rPr lang="en-US" altLang="cs-CZ" sz="1600">
                <a:latin typeface="Times New Roman" panose="02020603050405020304" pitchFamily="18" charset="0"/>
              </a:rPr>
              <a:t>graptolitové </a:t>
            </a:r>
            <a:r>
              <a:rPr lang="cs-CZ" altLang="cs-CZ" sz="1600">
                <a:latin typeface="Times New Roman" panose="02020603050405020304" pitchFamily="18" charset="0"/>
              </a:rPr>
              <a:t>břidlice.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Wenlock</a:t>
            </a:r>
            <a:r>
              <a:rPr lang="cs-CZ" altLang="cs-CZ" sz="1600">
                <a:latin typeface="Times New Roman" panose="02020603050405020304" pitchFamily="18" charset="0"/>
              </a:rPr>
              <a:t>-</a:t>
            </a:r>
            <a:r>
              <a:rPr lang="cs-CZ" altLang="cs-CZ" sz="1600" b="1">
                <a:latin typeface="Times New Roman" panose="02020603050405020304" pitchFamily="18" charset="0"/>
              </a:rPr>
              <a:t>ludlow</a:t>
            </a:r>
            <a:r>
              <a:rPr lang="cs-CZ" altLang="cs-CZ" sz="1600">
                <a:latin typeface="Times New Roman" panose="02020603050405020304" pitchFamily="18" charset="0"/>
              </a:rPr>
              <a:t> – maximum vulkanické aktivity a  faciálního rozrůznění, mělkovodní biostronové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vápence, ortocerové vápence,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graptolitové břidlice.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Přídolí</a:t>
            </a:r>
            <a:r>
              <a:rPr lang="cs-CZ" altLang="cs-CZ" sz="1600">
                <a:latin typeface="Times New Roman" panose="02020603050405020304" pitchFamily="18" charset="0"/>
              </a:rPr>
              <a:t> – karbonáty, hranice silur/devon – scyphokrinitový horizont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Times New Roman" panose="02020603050405020304" pitchFamily="18" charset="0"/>
            </a:endParaRPr>
          </a:p>
        </p:txBody>
      </p:sp>
      <p:pic>
        <p:nvPicPr>
          <p:cNvPr id="89091" name="Picture 5" descr="B-SI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0"/>
            <a:ext cx="5659437" cy="67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32063"/>
            <a:ext cx="8494713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ovéPole 1"/>
          <p:cNvSpPr txBox="1">
            <a:spLocks noChangeArrowheads="1"/>
          </p:cNvSpPr>
          <p:nvPr/>
        </p:nvSpPr>
        <p:spPr bwMode="auto">
          <a:xfrm>
            <a:off x="3708400" y="2276475"/>
            <a:ext cx="183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Terán saxothuringika</a:t>
            </a:r>
          </a:p>
        </p:txBody>
      </p:sp>
      <p:sp>
        <p:nvSpPr>
          <p:cNvPr id="90116" name="TextovéPole 2"/>
          <p:cNvSpPr txBox="1">
            <a:spLocks noChangeArrowheads="1"/>
          </p:cNvSpPr>
          <p:nvPr/>
        </p:nvSpPr>
        <p:spPr bwMode="auto">
          <a:xfrm>
            <a:off x="5940425" y="2281238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Moldanubický terán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3863"/>
            <a:ext cx="89154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Grafika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417638"/>
            <a:ext cx="597058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sejmou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9550"/>
            <a:ext cx="6459537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Grafika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64540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Grafika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6524956" cy="4752528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Grafika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74613"/>
            <a:ext cx="9317038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Výsledek obrázku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844675"/>
            <a:ext cx="576103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ovéPole 1"/>
          <p:cNvSpPr txBox="1">
            <a:spLocks noChangeArrowheads="1"/>
          </p:cNvSpPr>
          <p:nvPr/>
        </p:nvSpPr>
        <p:spPr bwMode="auto">
          <a:xfrm>
            <a:off x="755650" y="981075"/>
            <a:ext cx="699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Panafrická (kadomská) orogeneze – konec proterozoika-kambrium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Proterozoikum tepelsko-barrandienské oblasti, kambrická molasa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Aulacopleu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56552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52400" y="2667000"/>
            <a:ext cx="243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99"/>
                </a:solidFill>
              </a:rPr>
              <a:t>Aulacopleura konincki</a:t>
            </a:r>
            <a:r>
              <a:rPr lang="cs-CZ" altLang="cs-CZ" sz="2400" b="1">
                <a:solidFill>
                  <a:srgbClr val="000099"/>
                </a:solidFill>
              </a:rPr>
              <a:t>,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1366838" y="1096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7285" name="Picture 6" descr="Scyp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39763"/>
            <a:ext cx="44577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ovéPole 2"/>
          <p:cNvSpPr txBox="1">
            <a:spLocks noChangeArrowheads="1"/>
          </p:cNvSpPr>
          <p:nvPr/>
        </p:nvSpPr>
        <p:spPr bwMode="auto">
          <a:xfrm>
            <a:off x="4067175" y="404813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Scyphocrinites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7" descr="Grafika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15888"/>
            <a:ext cx="4692650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8"/>
          <p:cNvSpPr txBox="1">
            <a:spLocks noChangeArrowheads="1"/>
          </p:cNvSpPr>
          <p:nvPr/>
        </p:nvSpPr>
        <p:spPr bwMode="auto">
          <a:xfrm>
            <a:off x="228600" y="457200"/>
            <a:ext cx="4206875" cy="32734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Devon</a:t>
            </a:r>
            <a:r>
              <a:rPr lang="cs-CZ" altLang="cs-CZ" sz="1600">
                <a:latin typeface="Times New Roman" panose="02020603050405020304" pitchFamily="18" charset="0"/>
              </a:rPr>
              <a:t> –převaha karbonátů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Lochkov</a:t>
            </a:r>
            <a:r>
              <a:rPr lang="cs-CZ" altLang="cs-CZ" sz="1600">
                <a:latin typeface="Times New Roman" panose="02020603050405020304" pitchFamily="18" charset="0"/>
              </a:rPr>
              <a:t> – lochkovské souvrství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Prag</a:t>
            </a:r>
            <a:r>
              <a:rPr lang="cs-CZ" altLang="cs-CZ" sz="1600">
                <a:latin typeface="Times New Roman" panose="02020603050405020304" pitchFamily="18" charset="0"/>
              </a:rPr>
              <a:t> – maximální faciální diferenciace, koněpruské vápence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Zlíchov</a:t>
            </a:r>
            <a:r>
              <a:rPr lang="cs-CZ" altLang="cs-CZ" sz="1600">
                <a:latin typeface="Times New Roman" panose="02020603050405020304" pitchFamily="18" charset="0"/>
              </a:rPr>
              <a:t> – hlavně hlíznaté vápence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Dalej</a:t>
            </a:r>
            <a:r>
              <a:rPr lang="cs-CZ" altLang="cs-CZ" sz="1600">
                <a:latin typeface="Times New Roman" panose="02020603050405020304" pitchFamily="18" charset="0"/>
              </a:rPr>
              <a:t> – dalejské tentakulitové břidlice, vápence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Eifel</a:t>
            </a:r>
            <a:r>
              <a:rPr lang="cs-CZ" altLang="cs-CZ" sz="1600">
                <a:latin typeface="Times New Roman" panose="02020603050405020304" pitchFamily="18" charset="0"/>
              </a:rPr>
              <a:t> – bioklastické kalciturbidity, radiolariové rohovce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Eifel</a:t>
            </a:r>
            <a:r>
              <a:rPr lang="cs-CZ" altLang="cs-CZ" sz="1600">
                <a:latin typeface="Times New Roman" panose="02020603050405020304" pitchFamily="18" charset="0"/>
              </a:rPr>
              <a:t>/</a:t>
            </a:r>
            <a:r>
              <a:rPr lang="cs-CZ" altLang="cs-CZ" sz="1600" b="1">
                <a:latin typeface="Times New Roman" panose="02020603050405020304" pitchFamily="18" charset="0"/>
              </a:rPr>
              <a:t>givet</a:t>
            </a:r>
            <a:r>
              <a:rPr lang="cs-CZ" altLang="cs-CZ" sz="1600">
                <a:latin typeface="Times New Roman" panose="02020603050405020304" pitchFamily="18" charset="0"/>
              </a:rPr>
              <a:t> – kačácké vrstvy, kačácký anoxický event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Times New Roman" panose="02020603050405020304" pitchFamily="18" charset="0"/>
              </a:rPr>
              <a:t>Givet</a:t>
            </a:r>
            <a:r>
              <a:rPr lang="cs-CZ" altLang="cs-CZ" sz="1600">
                <a:latin typeface="Times New Roman" panose="02020603050405020304" pitchFamily="18" charset="0"/>
              </a:rPr>
              <a:t> – siliciklastické turbidity (variský flyš), nejvýše molasa (Koněprusy)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B-DEV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188913"/>
            <a:ext cx="54991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7"/>
          <p:cNvSpPr>
            <a:spLocks noChangeArrowheads="1"/>
          </p:cNvSpPr>
          <p:nvPr/>
        </p:nvSpPr>
        <p:spPr bwMode="auto">
          <a:xfrm>
            <a:off x="250825" y="1341438"/>
            <a:ext cx="3313113" cy="22193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Devonian sequence of dxc Prague Basin is characterized by two major lithofacies- the first one is represented by shallow water biedetrital, mostly crinoidal limestenes and includes also local reef develepment of Pragian age near Koncprusy.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The second principal facies is a deeper water one. It is represented mostly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by miicritic limestones and rare shales.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61055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400N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16718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340N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0973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066800" y="76200"/>
            <a:ext cx="6934200" cy="3968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</a:rPr>
              <a:t>Vývoj variského orogenu v devonu a spodním karbonu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3863"/>
            <a:ext cx="89154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476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Phacops</a:t>
            </a:r>
          </a:p>
        </p:txBody>
      </p:sp>
      <p:pic>
        <p:nvPicPr>
          <p:cNvPr id="103428" name="Picture 4" descr="trilo.10.0014.jpg (57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403066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724400" y="6248400"/>
            <a:ext cx="1233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Reedops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5546725" y="727075"/>
            <a:ext cx="184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DEVONIAN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3352800" y="457200"/>
            <a:ext cx="168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Odontochile</a:t>
            </a:r>
          </a:p>
        </p:txBody>
      </p:sp>
      <p:pic>
        <p:nvPicPr>
          <p:cNvPr id="104451" name="Picture 3" descr="Odontochile formos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2244725"/>
            <a:ext cx="29718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tentaculit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580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898525" y="193675"/>
            <a:ext cx="16700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Tentaculites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992188"/>
            <a:ext cx="640715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Grafik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7848600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Grafika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76250"/>
            <a:ext cx="2828925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5"/>
          <p:cNvSpPr txBox="1">
            <a:spLocks noChangeArrowheads="1"/>
          </p:cNvSpPr>
          <p:nvPr/>
        </p:nvSpPr>
        <p:spPr bwMode="auto">
          <a:xfrm>
            <a:off x="3708400" y="260350"/>
            <a:ext cx="123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Volcanism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179388" y="476250"/>
            <a:ext cx="868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Ordovický vulkanismus – komárovský komplex, bazické vyvřeliny bazaltového typu,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tufy, tufity</a:t>
            </a:r>
          </a:p>
        </p:txBody>
      </p:sp>
      <p:pic>
        <p:nvPicPr>
          <p:cNvPr id="108547" name="Picture 5" descr="Grafika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36625"/>
            <a:ext cx="65659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Grafika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096963"/>
            <a:ext cx="6451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592138" y="712788"/>
            <a:ext cx="8070850" cy="91598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Silurský vulkanismus – vyznačuje se  tvorbou četných subvulkanických těles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Zejména ložních žil a doleritických bazaltů. Většinou vnitrodeskový charakter,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pouze některé členy podobné bazaltům středooceanských hřbetů.</a:t>
            </a:r>
          </a:p>
        </p:txBody>
      </p:sp>
      <p:sp>
        <p:nvSpPr>
          <p:cNvPr id="110595" name="Text Box 6"/>
          <p:cNvSpPr txBox="1">
            <a:spLocks noChangeArrowheads="1"/>
          </p:cNvSpPr>
          <p:nvPr/>
        </p:nvSpPr>
        <p:spPr bwMode="auto">
          <a:xfrm>
            <a:off x="735013" y="1936750"/>
            <a:ext cx="64579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Devonský vulkanismus – alkalické bazalty, pikrobazalty a tufy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 dalejsko-třebotovském souvrství.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3863"/>
            <a:ext cx="8915400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Grafika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8913"/>
            <a:ext cx="6364288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3419475" y="692150"/>
            <a:ext cx="15049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Železné hory</a:t>
            </a:r>
          </a:p>
        </p:txBody>
      </p:sp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488950" y="1844675"/>
            <a:ext cx="688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Cambrian – Heřmanův Městec, equivalents of the Jinec Formation</a:t>
            </a:r>
          </a:p>
        </p:txBody>
      </p:sp>
      <p:sp>
        <p:nvSpPr>
          <p:cNvPr id="114692" name="Text Box 6"/>
          <p:cNvSpPr txBox="1">
            <a:spLocks noChangeArrowheads="1"/>
          </p:cNvSpPr>
          <p:nvPr/>
        </p:nvSpPr>
        <p:spPr bwMode="auto">
          <a:xfrm>
            <a:off x="488950" y="2205038"/>
            <a:ext cx="8655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Ordovician – Přelouč syncline, conglomerates, siltstones, sandstones, Tremadocian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-Vápenný Podol syncline, more complete sequence, comparable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with Barrandian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</a:t>
            </a:r>
          </a:p>
        </p:txBody>
      </p:sp>
      <p:sp>
        <p:nvSpPr>
          <p:cNvPr id="114693" name="Text Box 7"/>
          <p:cNvSpPr txBox="1">
            <a:spLocks noChangeArrowheads="1"/>
          </p:cNvSpPr>
          <p:nvPr/>
        </p:nvSpPr>
        <p:spPr bwMode="auto">
          <a:xfrm>
            <a:off x="488950" y="3573463"/>
            <a:ext cx="843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Silurian – Vápenný Podol syncline, graptolite shales, limestones, comparable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Barrandian, possible Devonian- crystalline limestones</a:t>
            </a:r>
          </a:p>
        </p:txBody>
      </p:sp>
      <p:sp>
        <p:nvSpPr>
          <p:cNvPr id="114694" name="Text Box 8"/>
          <p:cNvSpPr txBox="1">
            <a:spLocks noChangeArrowheads="1"/>
          </p:cNvSpPr>
          <p:nvPr/>
        </p:nvSpPr>
        <p:spPr bwMode="auto">
          <a:xfrm>
            <a:off x="1281113" y="5013325"/>
            <a:ext cx="327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Weak regional metamorphosis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608138"/>
            <a:ext cx="789305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1412</Words>
  <Application>Microsoft Office PowerPoint</Application>
  <PresentationFormat>Předvádění na obrazovce (4:3)</PresentationFormat>
  <Paragraphs>150</Paragraphs>
  <Slides>89</Slides>
  <Notes>1</Notes>
  <HiddenSlides>0</HiddenSlides>
  <MMClips>38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89</vt:i4>
      </vt:variant>
    </vt:vector>
  </HeadingPairs>
  <TitlesOfParts>
    <vt:vector size="101" baseType="lpstr">
      <vt:lpstr>AdvPSFT-BC</vt:lpstr>
      <vt:lpstr>AdvPTimes</vt:lpstr>
      <vt:lpstr>AdvTimes</vt:lpstr>
      <vt:lpstr>AdvTT3713a231+20</vt:lpstr>
      <vt:lpstr>AdvTT5235d5a9</vt:lpstr>
      <vt:lpstr>AdvTT5235d5a9+01</vt:lpstr>
      <vt:lpstr>AdvTT5235d5a9+20</vt:lpstr>
      <vt:lpstr>Arial</vt:lpstr>
      <vt:lpstr>Calibri</vt:lpstr>
      <vt:lpstr>Times New Roman</vt:lpstr>
      <vt:lpstr>Výchozí návrh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Jiří Kalvoda</dc:creator>
  <cp:lastModifiedBy>Uživatel systému Windows</cp:lastModifiedBy>
  <cp:revision>130</cp:revision>
  <dcterms:created xsi:type="dcterms:W3CDTF">2005-10-03T06:52:10Z</dcterms:created>
  <dcterms:modified xsi:type="dcterms:W3CDTF">2022-09-09T12:39:53Z</dcterms:modified>
</cp:coreProperties>
</file>