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695" r:id="rId4"/>
    <p:sldMasterId id="2147483740" r:id="rId5"/>
  </p:sldMasterIdLst>
  <p:notesMasterIdLst>
    <p:notesMasterId r:id="rId60"/>
  </p:notesMasterIdLst>
  <p:sldIdLst>
    <p:sldId id="256" r:id="rId6"/>
    <p:sldId id="322" r:id="rId7"/>
    <p:sldId id="284" r:id="rId8"/>
    <p:sldId id="314" r:id="rId9"/>
    <p:sldId id="337" r:id="rId10"/>
    <p:sldId id="324" r:id="rId11"/>
    <p:sldId id="315" r:id="rId12"/>
    <p:sldId id="283" r:id="rId13"/>
    <p:sldId id="328" r:id="rId14"/>
    <p:sldId id="329" r:id="rId15"/>
    <p:sldId id="335" r:id="rId16"/>
    <p:sldId id="282" r:id="rId17"/>
    <p:sldId id="317" r:id="rId18"/>
    <p:sldId id="316" r:id="rId19"/>
    <p:sldId id="285" r:id="rId20"/>
    <p:sldId id="297" r:id="rId21"/>
    <p:sldId id="293" r:id="rId22"/>
    <p:sldId id="310" r:id="rId23"/>
    <p:sldId id="295" r:id="rId24"/>
    <p:sldId id="294" r:id="rId25"/>
    <p:sldId id="330" r:id="rId26"/>
    <p:sldId id="313" r:id="rId27"/>
    <p:sldId id="260" r:id="rId28"/>
    <p:sldId id="288" r:id="rId29"/>
    <p:sldId id="290" r:id="rId30"/>
    <p:sldId id="344" r:id="rId31"/>
    <p:sldId id="289" r:id="rId32"/>
    <p:sldId id="318" r:id="rId33"/>
    <p:sldId id="331" r:id="rId34"/>
    <p:sldId id="321" r:id="rId35"/>
    <p:sldId id="272" r:id="rId36"/>
    <p:sldId id="308" r:id="rId37"/>
    <p:sldId id="276" r:id="rId38"/>
    <p:sldId id="274" r:id="rId39"/>
    <p:sldId id="332" r:id="rId40"/>
    <p:sldId id="311" r:id="rId41"/>
    <p:sldId id="291" r:id="rId42"/>
    <p:sldId id="339" r:id="rId43"/>
    <p:sldId id="304" r:id="rId44"/>
    <p:sldId id="305" r:id="rId45"/>
    <p:sldId id="292" r:id="rId46"/>
    <p:sldId id="299" r:id="rId47"/>
    <p:sldId id="300" r:id="rId48"/>
    <p:sldId id="341" r:id="rId49"/>
    <p:sldId id="264" r:id="rId50"/>
    <p:sldId id="301" r:id="rId51"/>
    <p:sldId id="312" r:id="rId52"/>
    <p:sldId id="325" r:id="rId53"/>
    <p:sldId id="342" r:id="rId54"/>
    <p:sldId id="326" r:id="rId55"/>
    <p:sldId id="327" r:id="rId56"/>
    <p:sldId id="302" r:id="rId57"/>
    <p:sldId id="333" r:id="rId58"/>
    <p:sldId id="307" r:id="rId5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CC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3" autoAdjust="0"/>
    <p:restoredTop sz="94660"/>
  </p:normalViewPr>
  <p:slideViewPr>
    <p:cSldViewPr>
      <p:cViewPr varScale="1">
        <p:scale>
          <a:sx n="76" d="100"/>
          <a:sy n="76" d="100"/>
        </p:scale>
        <p:origin x="172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210798-8F5B-46E7-8506-84D5F92CB7F6}" type="datetimeFigureOut">
              <a:rPr lang="cs-CZ"/>
              <a:pPr>
                <a:defRPr/>
              </a:pPr>
              <a:t>13.10.2020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60A482-1A9F-447D-B6CD-475D5D7211A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4D6E176-D191-415E-9CC3-7CFCDE3AA233}" type="slidenum">
              <a:rPr lang="cs-CZ" altLang="cs-CZ"/>
              <a:pPr eaLnBrk="1" hangingPunct="1"/>
              <a:t>43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1C7D8-2194-4B8C-ADC8-4728B0003B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1214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E2B92-528B-403A-A49A-3C683E3BC7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625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32D3F-6B47-4E0C-899C-40A00574ED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549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52F710-4B6F-47C0-A7C4-7415E73620A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1417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FCB0CF-BB37-4F3B-8407-E5164197956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8492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B3BFF-E259-48D7-A65C-87CE27C1AAA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4812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28BB4-8DC9-4157-BD09-C7F413DC43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9794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AEBF2-F449-4C17-8F9D-FF896719A7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0501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A5680-4ACC-4F0B-B1F1-E3C52ABCF0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127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20F72-2470-4915-8BDF-B5316BA36D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840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EECA04-CF61-411B-A220-48A0DCB5A68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8990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08ED8-DB0F-47D8-BD09-FD86E31CD1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3122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19B32-BBC9-42CB-A63C-192FC484D4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8647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16148-FCCD-42D9-9AE7-1BCD6DE49C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8489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A3222-D1F3-4D52-B4F5-D1F2C8E7F1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8286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72741-B9D1-43E3-9216-F1133926C1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3679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0565E-6F5C-450D-8598-96CC16FD93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036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236702-11A6-4735-9793-AD638DE24D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6648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CE31C-9EC7-4BB5-91D6-0B70030994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299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49FA0-624B-4A9B-9287-71B5E56BD2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6319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1CC98-A465-4302-9FCB-B527D052990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515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1C25B-B022-4639-A339-2AB63268F8C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217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4AD33-50EC-492D-8C22-B5704F15686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5450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E88BC-E405-4D64-B53A-9DD25F960A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1471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43F9E-AD6D-4094-BB9D-E14291F69C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2598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93279-6055-4603-8DF1-154E163B71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5584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DC781-7DF6-4800-BD23-9BDF9F402A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9628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BC506C-E45F-4779-BD66-78A2658854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0907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A851F-464C-4A7C-AA4A-DD80492E50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8232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F4987A-E952-492B-AA99-E80E046D7E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563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C8A13-CF61-45C5-ACA0-5C436F9615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7062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B6D44-CC2B-4724-BE52-8241B11D24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125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506458-1C9C-46CC-ABEE-EF93090A69C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843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FFB9D-DE83-4414-AD58-5487DA15C1D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7681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4C69D-382C-458C-86DB-1E94558C20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9007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66721-20A1-4AAA-844A-3A6D9474EAD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1906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FB245E-DB8C-4489-8719-CD2870C8FB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4913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03CCC1-B662-488D-8AED-8797E27668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2100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00B3B-E4AD-4B53-82DC-BEE13282F3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9324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516B9FD-910A-426F-BC51-87CC67EC6A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3664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3037F91-7C5C-4122-BCCF-520599706F3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3656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F263ECE-3BA9-4C15-955F-1CE5539E2D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1149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B3C1BAB-8684-420A-BD05-23C9F8A5B3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7980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E1835DB-C937-44A8-9D01-6B7DBF1FA2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223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C573D-C66D-4BA9-8E11-94D1DC76D7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76712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24EB511-94E7-4A5A-AB19-D363C59DDC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04487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3B7BEFC-D7CD-4662-AF68-81145DB518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1934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2C1B5D3-24F3-48E2-8DB7-BBA0F32386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0927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14908A-39EF-4B81-AF6F-6A5581A420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0570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0F9C936-48CC-4086-B347-348C44BB38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0157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D38532-3D0F-4589-A5E0-B6ACBAFA29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3548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0DDF6A2-F8EA-4D0B-A6FE-B2C2A3982E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50370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61FE3B1-A1EE-4A0C-A6A7-B1FF0FF3DC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570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C8F38-CE3F-4FF1-A010-437C97F60F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408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DA6695-4246-4094-9E61-679B50D32D9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571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C62D6-716D-4516-89C4-0847327019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381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669D1-22E2-4A15-9F41-3787F9F122B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36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1002FFF-25E7-48D6-8C50-85D4E76373D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BF8B6785-7C0E-4A31-A080-41085A27EAA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8E3AE6D-54A2-482D-A1D0-F58BA8BCDFA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804EB4A8-D864-451C-A151-8938E985DCA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24F460E-CD55-425D-9ABE-20C73B2CCA7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1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oleObject" Target="../embeddings/oleObject2.bin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://museum.pku.edu.cn/exp/3d/paleo/WanZu/131/fossil%20131.wr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4.jpeg"/><Relationship Id="rId4" Type="http://schemas.openxmlformats.org/officeDocument/2006/relationships/image" Target="../media/image3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3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hyperlink" Target="http://www.google.cz/url?sa=i&amp;rct=j&amp;q=&amp;esrc=s&amp;source=images&amp;cd=&amp;cad=rja&amp;uact=8&amp;ved=0ahUKEwi2ybno-5nQAhUKahoKHfzrBv0QjRwIBw&amp;url=http://pruvodce.geol.cechy.sci.muni.cz/regionalni_geol/podkrkokon_permokarbon.htm&amp;psig=AFQjCNEMf8DYWPu2EutfZt8ORgEnLws68A&amp;ust=1478722254782896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468313" y="1052513"/>
          <a:ext cx="3921125" cy="462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CorelDRAW" r:id="rId5" imgW="3921661" imgH="4625315" progId="CorelDRAW.Graphic.12">
                  <p:embed/>
                </p:oleObj>
              </mc:Choice>
              <mc:Fallback>
                <p:oleObj name="CorelDRAW" r:id="rId5" imgW="3921661" imgH="4625315" progId="CorelDRAW.Graphic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052513"/>
                        <a:ext cx="3921125" cy="462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6"/>
          <p:cNvGraphicFramePr>
            <a:graphicFrameLocks noChangeAspect="1"/>
          </p:cNvGraphicFramePr>
          <p:nvPr/>
        </p:nvGraphicFramePr>
        <p:xfrm>
          <a:off x="4284663" y="1196975"/>
          <a:ext cx="4608512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Fotografie" r:id="rId7" imgW="12154953" imgH="10524132" progId="MSPhotoEd.3">
                  <p:embed/>
                </p:oleObj>
              </mc:Choice>
              <mc:Fallback>
                <p:oleObj name="Fotografie" r:id="rId7" imgW="12154953" imgH="1052413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196975"/>
                        <a:ext cx="4608512" cy="399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ovéPole 1"/>
          <p:cNvSpPr txBox="1">
            <a:spLocks noChangeArrowheads="1"/>
          </p:cNvSpPr>
          <p:nvPr/>
        </p:nvSpPr>
        <p:spPr bwMode="auto">
          <a:xfrm>
            <a:off x="4643438" y="5661025"/>
            <a:ext cx="4359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Brunovistlulický</a:t>
            </a:r>
            <a:r>
              <a:rPr lang="cs-CZ" altLang="cs-CZ" dirty="0"/>
              <a:t> </a:t>
            </a:r>
            <a:r>
              <a:rPr lang="cs-CZ" altLang="cs-CZ" dirty="0" err="1"/>
              <a:t>terán</a:t>
            </a:r>
            <a:r>
              <a:rPr lang="cs-CZ" altLang="cs-CZ" dirty="0"/>
              <a:t> – </a:t>
            </a:r>
            <a:r>
              <a:rPr lang="cs-CZ" altLang="cs-CZ" dirty="0" err="1"/>
              <a:t>brunovistulikum</a:t>
            </a:r>
            <a:r>
              <a:rPr lang="cs-CZ" altLang="cs-CZ" dirty="0"/>
              <a:t>+</a:t>
            </a:r>
          </a:p>
          <a:p>
            <a:pPr eaLnBrk="1" hangingPunct="1"/>
            <a:r>
              <a:rPr lang="cs-CZ" altLang="cs-CZ" dirty="0" err="1" smtClean="0"/>
              <a:t>Moravikum+silesikum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0" y="188640"/>
            <a:ext cx="863704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ovéPole 1"/>
          <p:cNvSpPr txBox="1">
            <a:spLocks noChangeArrowheads="1"/>
          </p:cNvSpPr>
          <p:nvPr/>
        </p:nvSpPr>
        <p:spPr bwMode="auto">
          <a:xfrm>
            <a:off x="250825" y="609282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11113"/>
            <a:ext cx="4283075" cy="671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2339975" y="1989138"/>
            <a:ext cx="4297363" cy="8223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Devonian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(preorogenic sedimentation)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808038" y="3808413"/>
            <a:ext cx="3092450" cy="146526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Drahany </a:t>
            </a:r>
            <a:r>
              <a:rPr lang="cs-CZ" altLang="cs-CZ" sz="1800" dirty="0" err="1"/>
              <a:t>development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Vrbno </a:t>
            </a:r>
            <a:r>
              <a:rPr lang="cs-CZ" altLang="cs-CZ" sz="1800" dirty="0" err="1"/>
              <a:t>development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Ludmírov </a:t>
            </a:r>
            <a:r>
              <a:rPr lang="cs-CZ" altLang="cs-CZ" sz="1800" dirty="0" err="1"/>
              <a:t>development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Moravian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Karst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development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Tišnov </a:t>
            </a:r>
            <a:r>
              <a:rPr lang="cs-CZ" altLang="cs-CZ" sz="1800" dirty="0" err="1"/>
              <a:t>Development</a:t>
            </a:r>
            <a:endParaRPr lang="cs-CZ" altLang="cs-CZ" sz="1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5888"/>
            <a:ext cx="5849937" cy="661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2" descr="http://geologie.vsb.cz/reg_geol_cr/6_obr/6_15_devon_facie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80962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400N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6250"/>
            <a:ext cx="4167187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8"/>
          <p:cNvSpPr txBox="1">
            <a:spLocks noChangeArrowheads="1"/>
          </p:cNvSpPr>
          <p:nvPr/>
        </p:nvSpPr>
        <p:spPr bwMode="auto">
          <a:xfrm>
            <a:off x="6300788" y="1412875"/>
            <a:ext cx="240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Brunovistulian terrane</a:t>
            </a:r>
          </a:p>
        </p:txBody>
      </p:sp>
      <p:sp>
        <p:nvSpPr>
          <p:cNvPr id="34820" name="AutoShape 9"/>
          <p:cNvSpPr>
            <a:spLocks noChangeArrowheads="1"/>
          </p:cNvSpPr>
          <p:nvPr/>
        </p:nvSpPr>
        <p:spPr bwMode="auto">
          <a:xfrm rot="4352910">
            <a:off x="5569744" y="1131094"/>
            <a:ext cx="142875" cy="1439863"/>
          </a:xfrm>
          <a:prstGeom prst="downArrow">
            <a:avLst>
              <a:gd name="adj1" fmla="val 50000"/>
              <a:gd name="adj2" fmla="val 25194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5"/>
          <p:cNvGraphicFramePr>
            <a:graphicFrameLocks noChangeAspect="1"/>
          </p:cNvGraphicFramePr>
          <p:nvPr/>
        </p:nvGraphicFramePr>
        <p:xfrm>
          <a:off x="468313" y="2060575"/>
          <a:ext cx="8177212" cy="241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CorelDRAW" r:id="rId5" imgW="6275070" imgH="1854518" progId="CorelDRAW.Graphic.12">
                  <p:embed/>
                </p:oleObj>
              </mc:Choice>
              <mc:Fallback>
                <p:oleObj name="CorelDRAW" r:id="rId5" imgW="6275070" imgH="1854518" progId="CorelDRAW.Graphic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060575"/>
                        <a:ext cx="8177212" cy="241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4"/>
          <p:cNvGraphicFramePr>
            <a:graphicFrameLocks noChangeAspect="1"/>
          </p:cNvGraphicFramePr>
          <p:nvPr/>
        </p:nvGraphicFramePr>
        <p:xfrm>
          <a:off x="827088" y="981075"/>
          <a:ext cx="7620000" cy="405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5" name="Fotografie" r:id="rId5" imgW="14761905" imgH="7857143" progId="MSPhotoEd.3">
                  <p:embed/>
                </p:oleObj>
              </mc:Choice>
              <mc:Fallback>
                <p:oleObj name="Fotografie" r:id="rId5" imgW="14761905" imgH="785714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981075"/>
                        <a:ext cx="7620000" cy="405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2" descr="http://geologie.vsb.cz/reg_geol_cr/6_obr/6_15_devon_faci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80962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5"/>
          <p:cNvGraphicFramePr>
            <a:graphicFrameLocks noChangeAspect="1"/>
          </p:cNvGraphicFramePr>
          <p:nvPr/>
        </p:nvGraphicFramePr>
        <p:xfrm>
          <a:off x="2630488" y="260350"/>
          <a:ext cx="3841750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name="Fotografie" r:id="rId3" imgW="9716856" imgH="16209524" progId="MSPhotoEd.3">
                  <p:embed/>
                </p:oleObj>
              </mc:Choice>
              <mc:Fallback>
                <p:oleObj name="Fotografie" r:id="rId3" imgW="9716856" imgH="1620952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0488" y="260350"/>
                        <a:ext cx="3841750" cy="640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Grafik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338263"/>
            <a:ext cx="7685087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4"/>
          <p:cNvGraphicFramePr>
            <a:graphicFrameLocks noChangeAspect="1"/>
          </p:cNvGraphicFramePr>
          <p:nvPr/>
        </p:nvGraphicFramePr>
        <p:xfrm>
          <a:off x="827088" y="404813"/>
          <a:ext cx="7416800" cy="609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Fotografie" r:id="rId3" imgW="14746758" imgH="12114286" progId="MSPhotoEd.3">
                  <p:embed/>
                </p:oleObj>
              </mc:Choice>
              <mc:Fallback>
                <p:oleObj name="Fotografie" r:id="rId3" imgW="14746758" imgH="121142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04813"/>
                        <a:ext cx="7416800" cy="609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bdélník 1"/>
          <p:cNvSpPr>
            <a:spLocks noChangeArrowheads="1"/>
          </p:cNvSpPr>
          <p:nvPr/>
        </p:nvSpPr>
        <p:spPr bwMode="auto">
          <a:xfrm>
            <a:off x="971550" y="260350"/>
            <a:ext cx="334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Vrbno (basinal) development</a:t>
            </a:r>
          </a:p>
        </p:txBody>
      </p:sp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468313" y="1196975"/>
            <a:ext cx="5832475" cy="2032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Vrbno Group – Hruby Jesenik Mts., more than 1000m. Basal phyllites overlain by Drakov quartzites.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These metaquartzites contain early devonian fauna of brachiopods, tentaculites, bivalves, trilobites.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Rhenish character. Metamorphosis up to tle garnet and staurolite zone.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Higher up phyllites and mica-schists with abundant basic and rare acid volcanites. Final member – crystalline Heřmanovice Limestone -Givetian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5888"/>
            <a:ext cx="1403350" cy="660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http://geologie.vsb.cz/reg_geol_cr/6_obr/6_8_akrecni_kl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0962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ovéPole 1"/>
          <p:cNvSpPr txBox="1">
            <a:spLocks noChangeArrowheads="1"/>
          </p:cNvSpPr>
          <p:nvPr/>
        </p:nvSpPr>
        <p:spPr bwMode="auto">
          <a:xfrm>
            <a:off x="179388" y="3357563"/>
            <a:ext cx="83597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Obr. 6.8</a:t>
            </a:r>
            <a:r>
              <a:rPr lang="cs-CZ" altLang="cs-CZ" sz="1800"/>
              <a:t> Schématický strukturně-tektonický profil moravskoslezskou zónou (upraveno podle Grygara 1997). Dominantním rysem akrečního klínu jsou východovergentní násuny (vyznačeny plnými červenými liniemi). Západně od šternbersko-hornobenešovského pásma však dominují zpětné násuny (modré linie) a společně s čelními násuny vytváří odraz typické vějířovité stavby flyšové předhlubně. Konturové diagramy pro jednotlivé vyznačené úseky reprezentují póly hlavních planárních strukturních systémů (vrstvy, resp. na západě kliváž a hlavní metamorfní foliace).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2843213" y="188913"/>
            <a:ext cx="3359150" cy="3667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Drahany (basinal) development</a:t>
            </a:r>
          </a:p>
        </p:txBody>
      </p:sp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179388" y="1196975"/>
            <a:ext cx="5905500" cy="246221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Drahany Upland, Šternberk-Hornobenešov belt.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Basal clastics – only Konice area, early Devonian fauna. Conlomerates, sandstones, sandy limestones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Stínava-Chabičov Formation, shales silty shales, basic vulcanites. Stinava Beds – early Devonian fauna.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Chabičov Beds – Emsian, Eifellian. Tentaculites, trilobites.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Jesenec Limestones – calciturbidites, middle Devonian- Tournaisian.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Ponikev Formation - shales, radiolarites. Frasnian to the uppermost Tournaisian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Volcanism – spilite-keratophyre, predominance of spilites, early Devonian to early Carboniferous.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-30163"/>
            <a:ext cx="2089150" cy="646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808038" y="496888"/>
            <a:ext cx="4171950" cy="3667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Ludmírov (transitional) Development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07950" y="1104900"/>
            <a:ext cx="6911975" cy="18161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Basal clastic formation – quartz conglomerates passing to sandy limestones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Stínava-Chabičov Formation – rich fauna of trilobites, goniatites, bivalves,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gastropods, corals etc. Similar lithology to Drahany development, no volcanites.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Equivalents of tle Macocha Formation, limestones with corals, srtromatoporoids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Alternating with calciturbidites and hemipelagic limestones.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Equivalents of Lišeň formation – Famennian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Ponikev Formation – shales with radiolarites, intercalations of limestones.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Němčice-Vratíkov belt, Konice area</a:t>
            </a:r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8128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47638"/>
            <a:ext cx="104140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539750" y="333375"/>
            <a:ext cx="4171950" cy="3667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Moravian Karst (platform) Development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0" y="842963"/>
            <a:ext cx="7451725" cy="418623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Basal clastics</a:t>
            </a:r>
            <a:r>
              <a:rPr lang="cs-CZ" altLang="cs-CZ" sz="1400"/>
              <a:t> – red colour, conglomerates, sandstones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Macocha Formation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Josefov Formation – brachiopods (Bornhardtina, Stringocephalus).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Lažánky Limestones – dark grey, branched stromatoporoids (Amphipora, Stachyodes)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Vilémovice Limestones – abundant corals, stromatopotroids, calcareous algae.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4 cycles – Čelechovice, Býčí Skala, Ochoz and Mokrá starting with pioneering associations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(darker limestones)  to the flourishing of reef asociations (light limestones)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Líšeň Formation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Křtiny Limestones nodular, micritic, pelagic and benthic fauna (conodonts, radiolarians),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hemilelagic limestones, mud calciturbidites, higher content of clay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Hády-Říčka Limestones – bioclastic(crinoids, foraminifers, calcareous algae), intercalations of shales.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Calciturbidites, benthic and nectonic fauna. Hemipelagic parts – nectonic and planctonic fauna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(conodonts, radiolarians)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Hněvotím limestones – thin bedded (laminated), calciturbidites.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Dražovice Limestones – boreholes eastern part of Moravia, below units of West Carpathians,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shallow water platform limestones with crinoids, calcareous algae and foraminifers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0"/>
            <a:ext cx="1060450" cy="624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4450"/>
            <a:ext cx="730250" cy="62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4"/>
          <p:cNvGraphicFramePr>
            <a:graphicFrameLocks noChangeAspect="1"/>
          </p:cNvGraphicFramePr>
          <p:nvPr/>
        </p:nvGraphicFramePr>
        <p:xfrm>
          <a:off x="827088" y="404813"/>
          <a:ext cx="7416800" cy="609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Fotografie" r:id="rId5" imgW="14746758" imgH="12114286" progId="MSPhotoEd.3">
                  <p:embed/>
                </p:oleObj>
              </mc:Choice>
              <mc:Fallback>
                <p:oleObj name="Fotografie" r:id="rId5" imgW="14746758" imgH="121142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04813"/>
                        <a:ext cx="7416800" cy="609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49275"/>
            <a:ext cx="6911975" cy="58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468313" y="115888"/>
            <a:ext cx="8108950" cy="6413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Laterální zastupování hádsko-říčských vápenců a březinského souvrství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 okolí Mokré u Brna</a:t>
            </a:r>
          </a:p>
        </p:txBody>
      </p:sp>
      <p:graphicFrame>
        <p:nvGraphicFramePr>
          <p:cNvPr id="48131" name="Object 4"/>
          <p:cNvGraphicFramePr>
            <a:graphicFrameLocks noChangeAspect="1"/>
          </p:cNvGraphicFramePr>
          <p:nvPr/>
        </p:nvGraphicFramePr>
        <p:xfrm>
          <a:off x="2051050" y="593725"/>
          <a:ext cx="5092700" cy="626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1" name="CorelDRAW" r:id="rId5" imgW="6693694" imgH="8233886" progId="CorelDRAW.Graphic.12">
                  <p:embed/>
                </p:oleObj>
              </mc:Choice>
              <mc:Fallback>
                <p:oleObj name="CorelDRAW" r:id="rId5" imgW="6693694" imgH="8233886" progId="CorelDRAW.Graphic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593725"/>
                        <a:ext cx="5092700" cy="626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4"/>
          <p:cNvGraphicFramePr>
            <a:graphicFrameLocks noChangeAspect="1"/>
          </p:cNvGraphicFramePr>
          <p:nvPr/>
        </p:nvGraphicFramePr>
        <p:xfrm>
          <a:off x="827088" y="981075"/>
          <a:ext cx="7620000" cy="405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" name="Fotografie" r:id="rId3" imgW="14761905" imgH="7857143" progId="MSPhotoEd.3">
                  <p:embed/>
                </p:oleObj>
              </mc:Choice>
              <mc:Fallback>
                <p:oleObj name="Fotografie" r:id="rId3" imgW="14761905" imgH="785714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981075"/>
                        <a:ext cx="7620000" cy="405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303485"/>
              </p:ext>
            </p:extLst>
          </p:nvPr>
        </p:nvGraphicFramePr>
        <p:xfrm>
          <a:off x="2051720" y="188640"/>
          <a:ext cx="5544616" cy="653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Fotografie" r:id="rId5" imgW="18428571" imgH="21714286" progId="MSPhotoEd.3">
                  <p:embed/>
                </p:oleObj>
              </mc:Choice>
              <mc:Fallback>
                <p:oleObj name="Fotografie" r:id="rId5" imgW="18428571" imgH="217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88640"/>
                        <a:ext cx="5544616" cy="65320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4676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-4848225" y="149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1203" name="Picture 3" descr="o_mk1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589588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203325" y="5451475"/>
            <a:ext cx="252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Amphipora ramosa</a:t>
            </a:r>
          </a:p>
        </p:txBody>
      </p:sp>
      <p:pic>
        <p:nvPicPr>
          <p:cNvPr id="51205" name="Picture 5" descr="Alternate click to en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35375"/>
            <a:ext cx="44005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131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0350"/>
            <a:ext cx="30511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6659563" y="2997200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Bornhardtina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4"/>
          <p:cNvGraphicFramePr>
            <a:graphicFrameLocks noChangeAspect="1"/>
          </p:cNvGraphicFramePr>
          <p:nvPr/>
        </p:nvGraphicFramePr>
        <p:xfrm>
          <a:off x="1957388" y="1397000"/>
          <a:ext cx="52292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name="CorelDRAW" r:id="rId3" imgW="0" imgH="0" progId="CorelDRAW.Graphic.13">
                  <p:embed/>
                </p:oleObj>
              </mc:Choice>
              <mc:Fallback>
                <p:oleObj name="CorelDRAW" r:id="rId3" imgW="0" imgH="0" progId="CorelDRAW.Graphic.1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388" y="1397000"/>
                        <a:ext cx="522922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2428875" y="2108200"/>
            <a:ext cx="4286250" cy="2522538"/>
            <a:chOff x="0" y="0"/>
            <a:chExt cx="2700" cy="1589"/>
          </a:xfrm>
        </p:grpSpPr>
        <p:sp>
          <p:nvSpPr>
            <p:cNvPr id="5325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700" cy="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53257" name="Group 4"/>
            <p:cNvGrpSpPr>
              <a:grpSpLocks/>
            </p:cNvGrpSpPr>
            <p:nvPr/>
          </p:nvGrpSpPr>
          <p:grpSpPr bwMode="auto">
            <a:xfrm>
              <a:off x="0" y="0"/>
              <a:ext cx="1669" cy="1589"/>
              <a:chOff x="0" y="0"/>
              <a:chExt cx="1669" cy="1589"/>
            </a:xfrm>
          </p:grpSpPr>
          <p:sp>
            <p:nvSpPr>
              <p:cNvPr id="53258" name="Rectangle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55" cy="0"/>
              </a:xfrm>
              <a:prstGeom prst="rect">
                <a:avLst/>
              </a:prstGeom>
              <a:solidFill>
                <a:srgbClr val="F5F5F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3259" name="Rectangle 6"/>
              <p:cNvSpPr>
                <a:spLocks noChangeArrowheads="1"/>
              </p:cNvSpPr>
              <p:nvPr/>
            </p:nvSpPr>
            <p:spPr bwMode="auto">
              <a:xfrm>
                <a:off x="0" y="8"/>
                <a:ext cx="1669" cy="1581"/>
              </a:xfrm>
              <a:prstGeom prst="rect">
                <a:avLst/>
              </a:prstGeom>
              <a:solidFill>
                <a:srgbClr val="F5F5F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t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800" i="1">
                    <a:solidFill>
                      <a:srgbClr val="666666"/>
                    </a:solidFill>
                    <a:cs typeface="Arial" panose="020B0604020202020204" pitchFamily="34" charset="0"/>
                  </a:rPr>
                  <a:t>  </a:t>
                </a:r>
                <a:r>
                  <a:rPr lang="cs-CZ" altLang="cs-CZ" sz="16200" i="1">
                    <a:solidFill>
                      <a:srgbClr val="666666"/>
                    </a:solidFill>
                    <a:cs typeface="Arial" panose="020B0604020202020204" pitchFamily="34" charset="0"/>
                  </a:rPr>
                  <a:t> </a:t>
                </a:r>
                <a:r>
                  <a:rPr lang="cs-CZ" altLang="cs-CZ" sz="800" i="1">
                    <a:solidFill>
                      <a:srgbClr val="666666"/>
                    </a:solidFill>
                    <a:cs typeface="Arial" panose="020B0604020202020204" pitchFamily="34" charset="0"/>
                  </a:rPr>
                  <a:t>                                                           </a:t>
                </a:r>
              </a:p>
            </p:txBody>
          </p:sp>
        </p:grpSp>
      </p:grpSp>
      <p:sp>
        <p:nvSpPr>
          <p:cNvPr id="53251" name="Picture 7" descr="Conodont Palmatolepis rhenana rhenana aus dem Oberdevon"/>
          <p:cNvSpPr>
            <a:spLocks noChangeAspect="1" noChangeArrowheads="1"/>
          </p:cNvSpPr>
          <p:nvPr/>
        </p:nvSpPr>
        <p:spPr bwMode="auto">
          <a:xfrm>
            <a:off x="395288" y="188913"/>
            <a:ext cx="1714500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252" name="Text Box 8"/>
          <p:cNvSpPr txBox="1">
            <a:spLocks noChangeArrowheads="1"/>
          </p:cNvSpPr>
          <p:nvPr/>
        </p:nvSpPr>
        <p:spPr bwMode="auto">
          <a:xfrm>
            <a:off x="323850" y="2997200"/>
            <a:ext cx="175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Palmatolepis</a:t>
            </a:r>
          </a:p>
        </p:txBody>
      </p:sp>
      <p:graphicFrame>
        <p:nvGraphicFramePr>
          <p:cNvPr id="53253" name="Object 9"/>
          <p:cNvGraphicFramePr>
            <a:graphicFrameLocks noChangeAspect="1"/>
          </p:cNvGraphicFramePr>
          <p:nvPr/>
        </p:nvGraphicFramePr>
        <p:xfrm>
          <a:off x="3635375" y="549275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8" name="Snímek" r:id="rId3" imgW="4572000" imgH="3429000" progId="PowerPoint.Slide.8">
                  <p:embed/>
                </p:oleObj>
              </mc:Choice>
              <mc:Fallback>
                <p:oleObj name="Snímek" r:id="rId3" imgW="4572000" imgH="3429000" progId="PowerPoint.Slid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549275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4" name="Text Box 10"/>
          <p:cNvSpPr txBox="1">
            <a:spLocks noChangeArrowheads="1"/>
          </p:cNvSpPr>
          <p:nvPr/>
        </p:nvSpPr>
        <p:spPr bwMode="auto">
          <a:xfrm>
            <a:off x="5003800" y="260350"/>
            <a:ext cx="134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Nanicella</a:t>
            </a:r>
          </a:p>
        </p:txBody>
      </p:sp>
      <p:pic>
        <p:nvPicPr>
          <p:cNvPr id="53255" name="Picture 11" descr="konodon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3529012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lymenia1_2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1450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127125" y="5527675"/>
            <a:ext cx="1366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Clymenia</a:t>
            </a:r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3733800" y="2686050"/>
          <a:ext cx="5562600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5" name="Snímek" r:id="rId4" imgW="0" imgH="0" progId="PowerPoint.Slide.8">
                  <p:embed/>
                </p:oleObj>
              </mc:Choice>
              <mc:Fallback>
                <p:oleObj name="Snímek" r:id="rId4" imgW="0" imgH="0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686050"/>
                        <a:ext cx="5562600" cy="417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-171450"/>
            <a:ext cx="3240088" cy="626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ovéPole 1"/>
          <p:cNvSpPr txBox="1">
            <a:spLocks noChangeArrowheads="1"/>
          </p:cNvSpPr>
          <p:nvPr/>
        </p:nvSpPr>
        <p:spPr bwMode="auto">
          <a:xfrm>
            <a:off x="28575" y="333375"/>
            <a:ext cx="5545138" cy="2030413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Tišnovský vývoj</a:t>
            </a:r>
            <a:r>
              <a:rPr lang="cs-CZ" altLang="cs-CZ" sz="1800" dirty="0"/>
              <a:t> je rozšířen při západním okraji devonského sedimentačního prostoru v dyjské a svratecké klenbě. Vyznačuje se značnými mocnostmi bazálních </a:t>
            </a:r>
            <a:r>
              <a:rPr lang="cs-CZ" altLang="cs-CZ" sz="1800" dirty="0" err="1"/>
              <a:t>siliciklastických</a:t>
            </a:r>
            <a:r>
              <a:rPr lang="cs-CZ" altLang="cs-CZ" sz="1800" dirty="0"/>
              <a:t> písčitých sedimentů (pískovců, slepenců ) a </a:t>
            </a:r>
            <a:r>
              <a:rPr lang="cs-CZ" altLang="cs-CZ" sz="1800" dirty="0" err="1" smtClean="0"/>
              <a:t>mělkovodními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karbonátovými sekvencemi </a:t>
            </a:r>
            <a:r>
              <a:rPr lang="cs-CZ" altLang="cs-CZ" sz="1800" dirty="0" err="1"/>
              <a:t>středno</a:t>
            </a:r>
            <a:r>
              <a:rPr lang="cs-CZ" altLang="cs-CZ" sz="1800" dirty="0"/>
              <a:t> až </a:t>
            </a:r>
            <a:r>
              <a:rPr lang="cs-CZ" altLang="cs-CZ" sz="1800" dirty="0" err="1"/>
              <a:t>svrchnodevonského</a:t>
            </a:r>
            <a:r>
              <a:rPr lang="cs-CZ" altLang="cs-CZ" sz="1800" dirty="0"/>
              <a:t> stáří.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2595563" y="3255963"/>
          <a:ext cx="3952875" cy="1214437"/>
        </p:xfrm>
        <a:graphic>
          <a:graphicData uri="http://schemas.openxmlformats.org/drawingml/2006/table">
            <a:tbl>
              <a:tblPr/>
              <a:tblGrid>
                <a:gridCol w="395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marL="0" indent="457200" algn="just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endParaRPr lang="cs-CZ" sz="1100"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797">
                <a:tc>
                  <a:txBody>
                    <a:bodyPr/>
                    <a:lstStyle/>
                    <a:p>
                      <a:pPr algn="l"/>
                      <a:endParaRPr lang="cs-CZ" sz="18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6325" name="Picture 2" descr="http://geologie.vsb.cz/reg_geol_cr/6_obr/6_3_Drinovske_nasunu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962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Obdélník 5"/>
          <p:cNvSpPr>
            <a:spLocks noChangeArrowheads="1"/>
          </p:cNvSpPr>
          <p:nvPr/>
        </p:nvSpPr>
        <p:spPr bwMode="auto">
          <a:xfrm>
            <a:off x="1116013" y="4941888"/>
            <a:ext cx="66786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Obr. 6.3</a:t>
            </a:r>
            <a:r>
              <a:rPr lang="cs-CZ" altLang="cs-CZ" sz="1200"/>
              <a:t> Nasunutí morávních příkrovů (červená čárkovaná linie) na autochtonní epizonálně metamorfované devonské vápence tišnovského vývoje spočívající na silně dynamometamorfně přeměněných - mylonitizovaných granitoidech brunovistulika vystupujících v tzv. "morávním okně" (pravá části snímku) svratecké klenby. Činný lom u Dřínové nedaleko Tišnova. Foto R. Grygar.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116013" y="1484313"/>
            <a:ext cx="5948362" cy="46196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Synorogenetická (flyšová) sedimentace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5"/>
          <p:cNvGraphicFramePr>
            <a:graphicFrameLocks noChangeAspect="1"/>
          </p:cNvGraphicFramePr>
          <p:nvPr/>
        </p:nvGraphicFramePr>
        <p:xfrm>
          <a:off x="2630488" y="260350"/>
          <a:ext cx="3841750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9" name="Fotografie" r:id="rId3" imgW="9716856" imgH="16209524" progId="MSPhotoEd.3">
                  <p:embed/>
                </p:oleObj>
              </mc:Choice>
              <mc:Fallback>
                <p:oleObj name="Fotografie" r:id="rId3" imgW="9716856" imgH="1620952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0488" y="260350"/>
                        <a:ext cx="3841750" cy="640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2339975" y="549275"/>
            <a:ext cx="3268663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Drahanská vrchovina</a:t>
            </a: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447675" y="2728913"/>
            <a:ext cx="8301038" cy="17399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Ve svrchním tournai až středním visé se hádsko-říčské vápence laterálně zastupují s </a:t>
            </a:r>
            <a:r>
              <a:rPr lang="cs-CZ" altLang="cs-CZ" sz="1800" b="1"/>
              <a:t>březinským souvrstvím</a:t>
            </a:r>
            <a:r>
              <a:rPr lang="cs-CZ" altLang="cs-CZ" sz="1800"/>
              <a:t>, jehož plošné rozšíření směrem do nadloží narůstá. Březinské souvrství je tvořeno břidlicemi a prachovci místy jsou hojné vložky kalciturbiditů i arenitických siliciklastických turbiditů (droby, vápnité pískovce, arkózy). V břidlicích je místy bohatá trilobitová fauna. Březinské souvrství reprezentuje přechod k flyšové kulmské sedimentaci.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577649" y="0"/>
            <a:ext cx="3070071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solidFill>
                  <a:srgbClr val="000000"/>
                </a:solidFill>
              </a:rPr>
              <a:t>Late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Proterozoic</a:t>
            </a:r>
            <a:r>
              <a:rPr lang="cs-CZ" altLang="cs-CZ" sz="1800" dirty="0" smtClean="0">
                <a:solidFill>
                  <a:srgbClr val="000000"/>
                </a:solidFill>
              </a:rPr>
              <a:t> -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Cambrian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79747" y="366712"/>
            <a:ext cx="8784976" cy="95410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rgbClr val="000000"/>
                </a:solidFill>
              </a:rPr>
              <a:t>Basal</a:t>
            </a:r>
            <a:r>
              <a:rPr lang="cs-CZ" altLang="cs-CZ" sz="1400" b="1" dirty="0">
                <a:solidFill>
                  <a:srgbClr val="000000"/>
                </a:solidFill>
              </a:rPr>
              <a:t> </a:t>
            </a:r>
            <a:r>
              <a:rPr lang="cs-CZ" altLang="cs-CZ" sz="1400" b="1" dirty="0" err="1">
                <a:solidFill>
                  <a:srgbClr val="000000"/>
                </a:solidFill>
              </a:rPr>
              <a:t>clastic</a:t>
            </a:r>
            <a:r>
              <a:rPr lang="cs-CZ" altLang="cs-CZ" sz="1400" b="1" dirty="0">
                <a:solidFill>
                  <a:srgbClr val="000000"/>
                </a:solidFill>
              </a:rPr>
              <a:t> </a:t>
            </a:r>
            <a:r>
              <a:rPr lang="cs-CZ" altLang="cs-CZ" sz="1400" b="1" dirty="0" err="1">
                <a:solidFill>
                  <a:srgbClr val="000000"/>
                </a:solidFill>
              </a:rPr>
              <a:t>Formation</a:t>
            </a:r>
            <a:r>
              <a:rPr lang="cs-CZ" altLang="cs-CZ" sz="1400" dirty="0">
                <a:solidFill>
                  <a:srgbClr val="000000"/>
                </a:solidFill>
              </a:rPr>
              <a:t> – </a:t>
            </a:r>
            <a:r>
              <a:rPr lang="cs-CZ" altLang="cs-CZ" sz="1400" dirty="0" err="1">
                <a:solidFill>
                  <a:srgbClr val="000000"/>
                </a:solidFill>
              </a:rPr>
              <a:t>originally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regarded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all</a:t>
            </a:r>
            <a:r>
              <a:rPr lang="cs-CZ" altLang="cs-CZ" sz="1400" dirty="0">
                <a:solidFill>
                  <a:srgbClr val="000000"/>
                </a:solidFill>
              </a:rPr>
              <a:t> as </a:t>
            </a:r>
            <a:r>
              <a:rPr lang="cs-CZ" altLang="cs-CZ" sz="1400" dirty="0" err="1">
                <a:solidFill>
                  <a:srgbClr val="000000"/>
                </a:solidFill>
              </a:rPr>
              <a:t>Devonian</a:t>
            </a:r>
            <a:r>
              <a:rPr lang="cs-CZ" altLang="cs-CZ" sz="1400" dirty="0">
                <a:solidFill>
                  <a:srgbClr val="000000"/>
                </a:solidFill>
              </a:rPr>
              <a:t> in </a:t>
            </a:r>
            <a:r>
              <a:rPr lang="cs-CZ" altLang="cs-CZ" sz="1400" dirty="0" err="1">
                <a:solidFill>
                  <a:srgbClr val="000000"/>
                </a:solidFill>
              </a:rPr>
              <a:t>age</a:t>
            </a:r>
            <a:r>
              <a:rPr lang="cs-CZ" altLang="cs-CZ" sz="1400" dirty="0">
                <a:solidFill>
                  <a:srgbClr val="000000"/>
                </a:solidFill>
              </a:rPr>
              <a:t>. </a:t>
            </a:r>
            <a:r>
              <a:rPr lang="cs-CZ" altLang="cs-CZ" sz="1400" dirty="0" smtClean="0">
                <a:solidFill>
                  <a:srgbClr val="000000"/>
                </a:solidFill>
              </a:rPr>
              <a:t>Late </a:t>
            </a:r>
            <a:r>
              <a:rPr lang="cs-CZ" altLang="cs-CZ" sz="1400" dirty="0" err="1" smtClean="0">
                <a:solidFill>
                  <a:srgbClr val="000000"/>
                </a:solidFill>
              </a:rPr>
              <a:t>Proterozoic</a:t>
            </a:r>
            <a:r>
              <a:rPr lang="cs-CZ" altLang="cs-CZ" sz="1400" dirty="0" smtClean="0">
                <a:solidFill>
                  <a:srgbClr val="000000"/>
                </a:solidFill>
              </a:rPr>
              <a:t> -</a:t>
            </a:r>
            <a:r>
              <a:rPr lang="cs-CZ" altLang="cs-CZ" sz="1400" dirty="0" err="1" smtClean="0">
                <a:solidFill>
                  <a:srgbClr val="000000"/>
                </a:solidFill>
              </a:rPr>
              <a:t>Lower</a:t>
            </a:r>
            <a:r>
              <a:rPr lang="cs-CZ" altLang="cs-CZ" sz="1400" dirty="0" smtClean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Cambrian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acritarchs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smtClean="0">
                <a:solidFill>
                  <a:srgbClr val="000000"/>
                </a:solidFill>
              </a:rPr>
              <a:t>in </a:t>
            </a:r>
            <a:r>
              <a:rPr lang="cs-CZ" altLang="cs-CZ" sz="1400" dirty="0" err="1" smtClean="0">
                <a:solidFill>
                  <a:srgbClr val="000000"/>
                </a:solidFill>
              </a:rPr>
              <a:t>Boreholes</a:t>
            </a:r>
            <a:r>
              <a:rPr lang="cs-CZ" altLang="cs-CZ" sz="1400" dirty="0" smtClean="0">
                <a:solidFill>
                  <a:srgbClr val="000000"/>
                </a:solidFill>
              </a:rPr>
              <a:t> </a:t>
            </a:r>
            <a:r>
              <a:rPr lang="cs-CZ" altLang="cs-CZ" sz="1400" dirty="0">
                <a:solidFill>
                  <a:srgbClr val="000000"/>
                </a:solidFill>
              </a:rPr>
              <a:t>in SE Moravia Měnín, Němčičky). </a:t>
            </a:r>
            <a:r>
              <a:rPr lang="cs-CZ" altLang="cs-CZ" sz="1400" dirty="0" err="1">
                <a:solidFill>
                  <a:srgbClr val="000000"/>
                </a:solidFill>
              </a:rPr>
              <a:t>Shallow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marine</a:t>
            </a:r>
            <a:r>
              <a:rPr lang="cs-CZ" altLang="cs-CZ" sz="1400" dirty="0">
                <a:solidFill>
                  <a:srgbClr val="000000"/>
                </a:solidFill>
              </a:rPr>
              <a:t>, </a:t>
            </a:r>
            <a:r>
              <a:rPr lang="cs-CZ" altLang="cs-CZ" sz="1400" dirty="0" err="1">
                <a:solidFill>
                  <a:srgbClr val="000000"/>
                </a:solidFill>
              </a:rPr>
              <a:t>grainstones</a:t>
            </a:r>
            <a:r>
              <a:rPr lang="cs-CZ" altLang="cs-CZ" sz="1400" dirty="0">
                <a:solidFill>
                  <a:srgbClr val="000000"/>
                </a:solidFill>
              </a:rPr>
              <a:t>, </a:t>
            </a:r>
            <a:r>
              <a:rPr lang="cs-CZ" altLang="cs-CZ" sz="1400" dirty="0" err="1">
                <a:solidFill>
                  <a:srgbClr val="000000"/>
                </a:solidFill>
              </a:rPr>
              <a:t>conglomerates</a:t>
            </a:r>
            <a:r>
              <a:rPr lang="cs-CZ" altLang="cs-CZ" sz="1400" dirty="0">
                <a:solidFill>
                  <a:srgbClr val="000000"/>
                </a:solidFill>
              </a:rPr>
              <a:t>, hard to </a:t>
            </a:r>
            <a:r>
              <a:rPr lang="cs-CZ" altLang="cs-CZ" sz="1400" dirty="0" err="1" smtClean="0">
                <a:solidFill>
                  <a:srgbClr val="000000"/>
                </a:solidFill>
              </a:rPr>
              <a:t>distinguish</a:t>
            </a:r>
            <a:r>
              <a:rPr lang="cs-CZ" altLang="cs-CZ" sz="1400" dirty="0" smtClean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from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Devonian</a:t>
            </a:r>
            <a:r>
              <a:rPr lang="cs-CZ" altLang="cs-CZ" sz="1400" dirty="0">
                <a:solidFill>
                  <a:srgbClr val="000000"/>
                </a:solidFill>
              </a:rPr>
              <a:t> – </a:t>
            </a:r>
            <a:r>
              <a:rPr lang="cs-CZ" altLang="cs-CZ" sz="1400" dirty="0" err="1">
                <a:solidFill>
                  <a:srgbClr val="000000"/>
                </a:solidFill>
              </a:rPr>
              <a:t>same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provenance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of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clastic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material</a:t>
            </a:r>
            <a:r>
              <a:rPr lang="cs-CZ" altLang="cs-CZ" sz="1400" dirty="0">
                <a:solidFill>
                  <a:srgbClr val="000000"/>
                </a:solidFill>
              </a:rPr>
              <a:t>. </a:t>
            </a:r>
            <a:r>
              <a:rPr lang="cs-CZ" altLang="cs-CZ" sz="1400" dirty="0" err="1">
                <a:solidFill>
                  <a:srgbClr val="000000"/>
                </a:solidFill>
              </a:rPr>
              <a:t>Cadomian</a:t>
            </a:r>
            <a:r>
              <a:rPr lang="cs-CZ" altLang="cs-CZ" sz="1400" dirty="0">
                <a:solidFill>
                  <a:srgbClr val="000000"/>
                </a:solidFill>
              </a:rPr>
              <a:t> </a:t>
            </a:r>
            <a:r>
              <a:rPr lang="cs-CZ" altLang="cs-CZ" sz="1400" dirty="0" err="1">
                <a:solidFill>
                  <a:srgbClr val="000000"/>
                </a:solidFill>
              </a:rPr>
              <a:t>molasse</a:t>
            </a:r>
            <a:r>
              <a:rPr lang="cs-CZ" altLang="cs-CZ" sz="14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solidFill>
                <a:srgbClr val="000000"/>
              </a:solidFill>
            </a:endParaRPr>
          </a:p>
        </p:txBody>
      </p:sp>
      <p:pic>
        <p:nvPicPr>
          <p:cNvPr id="2253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59055"/>
            <a:ext cx="5328121" cy="394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2243" y="1641365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Ediacaran</a:t>
            </a:r>
            <a:r>
              <a:rPr lang="cs-CZ" sz="1400" dirty="0" smtClean="0"/>
              <a:t> </a:t>
            </a:r>
            <a:r>
              <a:rPr lang="cs-CZ" sz="1400" dirty="0" err="1" smtClean="0"/>
              <a:t>age</a:t>
            </a:r>
            <a:r>
              <a:rPr lang="cs-CZ" sz="1400" dirty="0" smtClean="0"/>
              <a:t> </a:t>
            </a:r>
            <a:r>
              <a:rPr lang="cs-CZ" sz="1400" dirty="0" err="1" smtClean="0"/>
              <a:t>is</a:t>
            </a:r>
            <a:r>
              <a:rPr lang="cs-CZ" sz="1400" dirty="0" smtClean="0"/>
              <a:t> </a:t>
            </a:r>
            <a:r>
              <a:rPr lang="cs-CZ" sz="1400" dirty="0" err="1" smtClean="0"/>
              <a:t>supported</a:t>
            </a:r>
            <a:r>
              <a:rPr lang="cs-CZ" sz="1400" dirty="0" smtClean="0"/>
              <a:t> </a:t>
            </a:r>
            <a:r>
              <a:rPr lang="cs-CZ" sz="1400" dirty="0" err="1" smtClean="0"/>
              <a:t>also</a:t>
            </a:r>
            <a:r>
              <a:rPr lang="cs-CZ" sz="1400" dirty="0" smtClean="0"/>
              <a:t> by </a:t>
            </a:r>
            <a:r>
              <a:rPr lang="cs-CZ" sz="1400" dirty="0" err="1" smtClean="0"/>
              <a:t>the</a:t>
            </a:r>
            <a:r>
              <a:rPr lang="cs-CZ" sz="1400" dirty="0" smtClean="0"/>
              <a:t> LA-ICP-MS </a:t>
            </a:r>
            <a:r>
              <a:rPr lang="cs-CZ" sz="1400" dirty="0" err="1" smtClean="0"/>
              <a:t>zircon</a:t>
            </a:r>
            <a:r>
              <a:rPr lang="cs-CZ" sz="1400" dirty="0" smtClean="0"/>
              <a:t> </a:t>
            </a:r>
            <a:r>
              <a:rPr lang="cs-CZ" sz="1400" dirty="0" err="1" smtClean="0"/>
              <a:t>ages</a:t>
            </a:r>
            <a:r>
              <a:rPr lang="cs-CZ" sz="1400" dirty="0" smtClean="0"/>
              <a:t> in </a:t>
            </a:r>
            <a:r>
              <a:rPr lang="cs-CZ" sz="1400" dirty="0" err="1" smtClean="0"/>
              <a:t>tuffs</a:t>
            </a:r>
            <a:r>
              <a:rPr lang="cs-CZ" sz="1400" dirty="0" smtClean="0"/>
              <a:t> </a:t>
            </a:r>
            <a:r>
              <a:rPr lang="cs-CZ" sz="1400" dirty="0" err="1" smtClean="0"/>
              <a:t>within</a:t>
            </a:r>
            <a:r>
              <a:rPr lang="cs-CZ" sz="1400" dirty="0" smtClean="0"/>
              <a:t> </a:t>
            </a:r>
            <a:r>
              <a:rPr lang="cs-CZ" sz="1400" dirty="0" err="1" smtClean="0"/>
              <a:t>basal</a:t>
            </a:r>
            <a:r>
              <a:rPr lang="cs-CZ" sz="1400" dirty="0" smtClean="0"/>
              <a:t> </a:t>
            </a:r>
            <a:r>
              <a:rPr lang="cs-CZ" sz="1400" dirty="0" err="1" smtClean="0"/>
              <a:t>clastics</a:t>
            </a:r>
            <a:r>
              <a:rPr lang="cs-CZ" sz="1400" dirty="0" smtClean="0"/>
              <a:t> </a:t>
            </a:r>
            <a:r>
              <a:rPr lang="cs-CZ" sz="1400" dirty="0" err="1" smtClean="0"/>
              <a:t>indicating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deposition</a:t>
            </a:r>
            <a:r>
              <a:rPr lang="cs-CZ" sz="1400" dirty="0" smtClean="0"/>
              <a:t> </a:t>
            </a:r>
            <a:r>
              <a:rPr lang="cs-CZ" sz="1400" dirty="0" err="1" smtClean="0"/>
              <a:t>around</a:t>
            </a:r>
            <a:r>
              <a:rPr lang="cs-CZ" sz="1400" dirty="0" smtClean="0"/>
              <a:t> 550 </a:t>
            </a:r>
            <a:r>
              <a:rPr lang="cs-CZ" sz="1400" dirty="0" err="1" smtClean="0"/>
              <a:t>Ma</a:t>
            </a:r>
            <a:r>
              <a:rPr lang="cs-CZ" sz="1400" dirty="0" smtClean="0"/>
              <a:t> </a:t>
            </a:r>
            <a:r>
              <a:rPr lang="cs-CZ" sz="1400" dirty="0" err="1" smtClean="0"/>
              <a:t>Bilovice</a:t>
            </a:r>
            <a:r>
              <a:rPr lang="cs-CZ" sz="1400" dirty="0" smtClean="0"/>
              <a:t> and Šumbera (</a:t>
            </a:r>
            <a:r>
              <a:rPr lang="cs-CZ" sz="1400" dirty="0" err="1" smtClean="0"/>
              <a:t>Timmermann</a:t>
            </a:r>
            <a:r>
              <a:rPr lang="cs-CZ" sz="1400" dirty="0" smtClean="0"/>
              <a:t> et al- 2019)</a:t>
            </a:r>
            <a:endParaRPr lang="cs-CZ" sz="1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"/>
          <p:cNvSpPr txBox="1">
            <a:spLocks noChangeArrowheads="1"/>
          </p:cNvSpPr>
          <p:nvPr/>
        </p:nvSpPr>
        <p:spPr bwMode="auto">
          <a:xfrm>
            <a:off x="468313" y="115888"/>
            <a:ext cx="8108950" cy="6413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Laterální zastupování hádsko-říčských vápenců a březinského souvrství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 okolí Mokré u Brna</a:t>
            </a:r>
          </a:p>
        </p:txBody>
      </p:sp>
      <p:graphicFrame>
        <p:nvGraphicFramePr>
          <p:cNvPr id="61443" name="Object 4"/>
          <p:cNvGraphicFramePr>
            <a:graphicFrameLocks noChangeAspect="1"/>
          </p:cNvGraphicFramePr>
          <p:nvPr/>
        </p:nvGraphicFramePr>
        <p:xfrm>
          <a:off x="2051050" y="593725"/>
          <a:ext cx="5092700" cy="626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2" name="CorelDRAW" r:id="rId3" imgW="6693694" imgH="8233886" progId="CorelDRAW.Graphic.12">
                  <p:embed/>
                </p:oleObj>
              </mc:Choice>
              <mc:Fallback>
                <p:oleObj name="CorelDRAW" r:id="rId3" imgW="6693694" imgH="8233886" progId="CorelDRAW.Graphic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593725"/>
                        <a:ext cx="5092700" cy="626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3375"/>
            <a:ext cx="6769100" cy="632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592138" y="784225"/>
            <a:ext cx="8228012" cy="39703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Kulmská flyšová sedimentace </a:t>
            </a:r>
            <a:r>
              <a:rPr lang="cs-CZ" altLang="cs-CZ" sz="1800"/>
              <a:t>v oblastech stektonickými útržky  </a:t>
            </a:r>
            <a:r>
              <a:rPr lang="cs-CZ" altLang="cs-CZ" sz="1800" b="1"/>
              <a:t>drahanského </a:t>
            </a:r>
            <a:r>
              <a:rPr lang="cs-CZ" altLang="cs-CZ" sz="1800"/>
              <a:t>a</a:t>
            </a:r>
            <a:r>
              <a:rPr lang="cs-CZ" altLang="cs-CZ" sz="1800" b="1"/>
              <a:t> ludmírovského</a:t>
            </a:r>
            <a:r>
              <a:rPr lang="cs-CZ" altLang="cs-CZ" sz="1800"/>
              <a:t> vývoje nastupuje poblíž hranice tournai a visé a je reprezentována </a:t>
            </a:r>
            <a:r>
              <a:rPr lang="cs-CZ" altLang="cs-CZ" sz="1800" b="1"/>
              <a:t>protivanovským</a:t>
            </a:r>
            <a:r>
              <a:rPr lang="cs-CZ" altLang="cs-CZ" sz="1800"/>
              <a:t> </a:t>
            </a:r>
            <a:r>
              <a:rPr lang="cs-CZ" altLang="cs-CZ" sz="1800" b="1"/>
              <a:t>souvrstvím</a:t>
            </a:r>
            <a:r>
              <a:rPr lang="cs-CZ" altLang="cs-CZ" sz="1800"/>
              <a:t>. Na bázi vystupují břidlice velenovské, výše potom brodecké droby. Stratigraficky významné jsou polohy kořeneckého slepence obsahující valouny vápenců vyššího spodního visé. Nad ním se ukládají facie </a:t>
            </a:r>
            <a:r>
              <a:rPr lang="cs-CZ" altLang="cs-CZ" sz="1800" b="1"/>
              <a:t>rozstáňského souvrství</a:t>
            </a:r>
            <a:r>
              <a:rPr lang="cs-CZ" altLang="cs-CZ" sz="1800"/>
              <a:t> (střední až počátek svrchního visé) reprezentované jemně rytmickým flyšem. Nejmladší kulmskou jednotkou v nadloží rozstáňského souvrství reprezentuje </a:t>
            </a:r>
            <a:r>
              <a:rPr lang="cs-CZ" altLang="cs-CZ" sz="1800" b="1"/>
              <a:t>souvrství myslejovické</a:t>
            </a:r>
            <a:r>
              <a:rPr lang="cs-CZ" altLang="cs-CZ" sz="1800"/>
              <a:t>. Je tvořeno slepenci, drobami a břidlicemi. Významné jsou zejména materiálově odlišné polohy </a:t>
            </a:r>
            <a:r>
              <a:rPr lang="cs-CZ" altLang="cs-CZ" sz="1800" b="1"/>
              <a:t>slepenců</a:t>
            </a:r>
            <a:r>
              <a:rPr lang="cs-CZ" altLang="cs-CZ" sz="1800"/>
              <a:t> </a:t>
            </a:r>
            <a:r>
              <a:rPr lang="cs-CZ" altLang="cs-CZ" sz="1800" b="1"/>
              <a:t>račických</a:t>
            </a:r>
            <a:r>
              <a:rPr lang="cs-CZ" altLang="cs-CZ" sz="1800"/>
              <a:t> (starší) a </a:t>
            </a:r>
            <a:r>
              <a:rPr lang="cs-CZ" altLang="cs-CZ" sz="1800" b="1"/>
              <a:t>lulečských</a:t>
            </a:r>
            <a:r>
              <a:rPr lang="cs-CZ" altLang="cs-CZ" sz="1800"/>
              <a:t> (mladší). Břidlice obsahují faunu nejvyšího visé (</a:t>
            </a:r>
            <a:r>
              <a:rPr lang="cs-CZ" altLang="cs-CZ" sz="1800" i="1"/>
              <a:t>Archegonus moravicus, Posidonia</a:t>
            </a:r>
            <a:r>
              <a:rPr lang="cs-CZ" altLang="cs-CZ" sz="1800"/>
              <a:t> </a:t>
            </a:r>
            <a:r>
              <a:rPr lang="cs-CZ" altLang="cs-CZ" sz="1800" i="1"/>
              <a:t>becheri</a:t>
            </a:r>
            <a:r>
              <a:rPr lang="cs-CZ" altLang="cs-CZ" sz="1800"/>
              <a:t>, zástupci rodu </a:t>
            </a:r>
            <a:r>
              <a:rPr lang="cs-CZ" altLang="cs-CZ" sz="1800" i="1"/>
              <a:t>Gonitatites</a:t>
            </a:r>
            <a:r>
              <a:rPr lang="cs-CZ" altLang="cs-CZ" sz="1800"/>
              <a:t>). Za distální ekvivalent myslejovického souvrství jsou považovány sedimenty moravického a hradecko-kyjovického souvrství v Nízkém Jeseníku.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8301038" cy="618648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Nízký Jeseník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 nejnižší části spodního karbonu pokračuje </a:t>
            </a:r>
            <a:r>
              <a:rPr lang="cs-CZ" altLang="cs-CZ" sz="1800" b="1"/>
              <a:t>předflyšová sedimentace</a:t>
            </a:r>
            <a:r>
              <a:rPr lang="cs-CZ" altLang="cs-CZ" sz="1800"/>
              <a:t> ukládáním pánevních facíí</a:t>
            </a:r>
            <a:r>
              <a:rPr lang="cs-CZ" altLang="cs-CZ" sz="1800" b="1"/>
              <a:t> ponikevského souvrství</a:t>
            </a:r>
            <a:r>
              <a:rPr lang="cs-CZ" altLang="cs-CZ" sz="1800"/>
              <a:t>, které se laterálně zastupují v blízkosti vulkanických elevací s </a:t>
            </a:r>
            <a:r>
              <a:rPr lang="cs-CZ" altLang="cs-CZ" sz="1800" b="1"/>
              <a:t>jeseneckými vápenci</a:t>
            </a:r>
            <a:r>
              <a:rPr lang="cs-CZ" altLang="cs-CZ" sz="1800"/>
              <a:t>. Ve východnějších oblastech se vlivy karbonátové platformy projevují v ukládání facií </a:t>
            </a:r>
            <a:r>
              <a:rPr lang="cs-CZ" altLang="cs-CZ" sz="1800" b="1"/>
              <a:t>líšeňského souvrství</a:t>
            </a:r>
            <a:r>
              <a:rPr lang="cs-CZ" altLang="cs-CZ" sz="1800"/>
              <a:t>.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Kulmská flyšová sedimentace</a:t>
            </a:r>
            <a:r>
              <a:rPr lang="cs-CZ" altLang="cs-CZ" sz="1800"/>
              <a:t> vykazuje výraznou polaritu. Nejstarší dílčí pánve vznikaly na západě a jejich depocentra se spolu se sunutím příkrovů přesouvala postupně na východ a vytlačovala karbonátovou sedimentaci. Nejstarší </a:t>
            </a:r>
            <a:r>
              <a:rPr lang="cs-CZ" altLang="cs-CZ" sz="1800" b="1"/>
              <a:t>andělskohorské souvrství</a:t>
            </a:r>
            <a:r>
              <a:rPr lang="cs-CZ" altLang="cs-CZ" sz="1800"/>
              <a:t> je tvořeno rytmicky zvrstvenými drobami a prachovci s polohami slepenců. Ve spodní části se laterálně zastupuje s ponikevským souvrstvím, ve vyšší části potom se souvrstvím hornobenešovským, do kterého přechází i do nadloží. </a:t>
            </a:r>
            <a:r>
              <a:rPr lang="cs-CZ" altLang="cs-CZ" sz="1800" b="1"/>
              <a:t>Hornobenešovské souvrství</a:t>
            </a:r>
            <a:r>
              <a:rPr lang="cs-CZ" altLang="cs-CZ" sz="1800"/>
              <a:t> je tvořeno převážně drobami a představuje časový i materiálový ekvivalent protivanovského souvrství. Andělskohorské a hornobenešovské souvrství tvoří </a:t>
            </a:r>
            <a:r>
              <a:rPr lang="cs-CZ" altLang="cs-CZ" sz="1800" b="1"/>
              <a:t>západojesenický příkrov</a:t>
            </a:r>
            <a:r>
              <a:rPr lang="cs-CZ" altLang="cs-CZ" sz="1800"/>
              <a:t>.  V </a:t>
            </a:r>
            <a:r>
              <a:rPr lang="cs-CZ" altLang="cs-CZ" sz="1800" b="1"/>
              <a:t>moravickém souvrství</a:t>
            </a:r>
            <a:r>
              <a:rPr lang="cs-CZ" altLang="cs-CZ" sz="1800"/>
              <a:t> převažují distální turbidity reprezentované prachovci a břidlicemi. Jedná se o distálnější ekvivalenty myslejovického souvrství se kterým je pojí obdobná zdrojová oblast. Ve spodní části </a:t>
            </a:r>
            <a:r>
              <a:rPr lang="cs-CZ" altLang="cs-CZ" sz="1800" b="1"/>
              <a:t>hradecko-kyjovického souvrství</a:t>
            </a:r>
            <a:r>
              <a:rPr lang="cs-CZ" altLang="cs-CZ" sz="1800"/>
              <a:t> převažují droby s polohami slepenců na bázi, do nadloží přecházejí do prachovito-jílovitých rytmitů. Vývoj tohoto souvrství tak zachycuje přechod od flyšové do molasové sedimentace. Moravické a hrádecko-kyjovické soubvrství tvoří</a:t>
            </a:r>
            <a:r>
              <a:rPr lang="cs-CZ" altLang="cs-CZ" sz="1800" b="1"/>
              <a:t> východojesenický příkrov</a:t>
            </a:r>
            <a:r>
              <a:rPr lang="cs-CZ" altLang="cs-CZ" sz="18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5"/>
          <p:cNvGraphicFramePr>
            <a:graphicFrameLocks noChangeAspect="1"/>
          </p:cNvGraphicFramePr>
          <p:nvPr/>
        </p:nvGraphicFramePr>
        <p:xfrm>
          <a:off x="2630488" y="260350"/>
          <a:ext cx="3841750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7" name="Fotografie" r:id="rId3" imgW="9716856" imgH="16209524" progId="MSPhotoEd.3">
                  <p:embed/>
                </p:oleObj>
              </mc:Choice>
              <mc:Fallback>
                <p:oleObj name="Fotografie" r:id="rId3" imgW="9716856" imgH="1620952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0488" y="260350"/>
                        <a:ext cx="3841750" cy="640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936625"/>
            <a:ext cx="8034337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395536" y="1412776"/>
            <a:ext cx="8301038" cy="258603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Hornoslezská pánev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Z Polska na naše území zasahuje pouze jihozápadní výběžek. Další výskyty na východní Moravě v </a:t>
            </a:r>
            <a:r>
              <a:rPr lang="cs-CZ" altLang="cs-CZ" sz="1800" dirty="0" err="1"/>
              <a:t>podložé</a:t>
            </a:r>
            <a:r>
              <a:rPr lang="cs-CZ" altLang="cs-CZ" sz="1800" dirty="0"/>
              <a:t> karpatského flyše (např. Rožnov) Představuje </a:t>
            </a:r>
            <a:r>
              <a:rPr lang="cs-CZ" altLang="cs-CZ" sz="1800" b="1" dirty="0" err="1"/>
              <a:t>molasovou</a:t>
            </a:r>
            <a:r>
              <a:rPr lang="cs-CZ" altLang="cs-CZ" sz="1800" b="1" dirty="0"/>
              <a:t> pánev</a:t>
            </a:r>
            <a:r>
              <a:rPr lang="cs-CZ" altLang="cs-CZ" sz="1800" dirty="0"/>
              <a:t> v předpolí </a:t>
            </a:r>
            <a:r>
              <a:rPr lang="cs-CZ" altLang="cs-CZ" sz="1800" dirty="0" err="1"/>
              <a:t>orogénu</a:t>
            </a:r>
            <a:r>
              <a:rPr lang="cs-CZ" altLang="cs-CZ" sz="1800" dirty="0"/>
              <a:t>, tj. v </a:t>
            </a:r>
            <a:r>
              <a:rPr lang="cs-CZ" altLang="cs-CZ" sz="1800" b="1" dirty="0" err="1"/>
              <a:t>subvariské</a:t>
            </a:r>
            <a:r>
              <a:rPr lang="cs-CZ" altLang="cs-CZ" sz="1800" b="1" dirty="0"/>
              <a:t> zóně</a:t>
            </a:r>
            <a:r>
              <a:rPr lang="cs-CZ" altLang="cs-CZ" sz="1800" dirty="0"/>
              <a:t>. Ve spodní části se uložilo </a:t>
            </a:r>
            <a:r>
              <a:rPr lang="cs-CZ" altLang="cs-CZ" sz="1800" b="1" dirty="0"/>
              <a:t>ostravské souvrství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namur</a:t>
            </a:r>
            <a:r>
              <a:rPr lang="cs-CZ" altLang="cs-CZ" sz="1800" dirty="0"/>
              <a:t> A-B) v paralickém vývoji s </a:t>
            </a:r>
            <a:r>
              <a:rPr lang="cs-CZ" altLang="cs-CZ" sz="1800" dirty="0" err="1"/>
              <a:t>cyklotémami</a:t>
            </a:r>
            <a:r>
              <a:rPr lang="cs-CZ" altLang="cs-CZ" sz="1800" dirty="0"/>
              <a:t>. Je tvořeno především drobovými nebo arkózovými </a:t>
            </a:r>
            <a:r>
              <a:rPr lang="cs-CZ" altLang="cs-CZ" sz="1800" dirty="0" err="1"/>
              <a:t>karbonatickými</a:t>
            </a:r>
            <a:r>
              <a:rPr lang="cs-CZ" altLang="cs-CZ" sz="1800" dirty="0"/>
              <a:t> pískovci, prachovci a jílovci o mocnosti přes 2,5 km a obsahuje asi 100 těžitelných hlavních slojí. Nadložní </a:t>
            </a:r>
            <a:r>
              <a:rPr lang="cs-CZ" altLang="cs-CZ" sz="1800" b="1" dirty="0"/>
              <a:t>karvinské souvrství</a:t>
            </a:r>
            <a:r>
              <a:rPr lang="cs-CZ" altLang="cs-CZ" sz="1800" dirty="0"/>
              <a:t> se </a:t>
            </a:r>
            <a:r>
              <a:rPr lang="cs-CZ" altLang="cs-CZ" sz="1800" dirty="0" err="1"/>
              <a:t>ukladálo</a:t>
            </a:r>
            <a:r>
              <a:rPr lang="cs-CZ" altLang="cs-CZ" sz="1800" dirty="0"/>
              <a:t> v limnickém prostředí. Obsahuje menší počet slojí, které však dosahují větších mocností.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627784" y="332656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Molasová</a:t>
            </a:r>
            <a:r>
              <a:rPr lang="cs-CZ" sz="2400" b="1" dirty="0" smtClean="0"/>
              <a:t> sedimentace</a:t>
            </a:r>
            <a:endParaRPr lang="cs-CZ" sz="2400" b="1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geologie.vsb.cz/reg_geol_cr/6_obr/6_28_HSP_strat_tabulk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7153275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548563" y="3408363"/>
            <a:ext cx="1487487" cy="1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8612" name="TextovéPole 3"/>
          <p:cNvSpPr txBox="1">
            <a:spLocks noChangeArrowheads="1"/>
          </p:cNvSpPr>
          <p:nvPr/>
        </p:nvSpPr>
        <p:spPr bwMode="auto">
          <a:xfrm>
            <a:off x="7667625" y="407670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mississip</a:t>
            </a:r>
          </a:p>
        </p:txBody>
      </p:sp>
      <p:sp>
        <p:nvSpPr>
          <p:cNvPr id="68613" name="TextovéPole 4"/>
          <p:cNvSpPr txBox="1">
            <a:spLocks noChangeArrowheads="1"/>
          </p:cNvSpPr>
          <p:nvPr/>
        </p:nvSpPr>
        <p:spPr bwMode="auto">
          <a:xfrm>
            <a:off x="7585075" y="2708275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pensylvan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4"/>
          <p:cNvSpPr txBox="1">
            <a:spLocks noChangeArrowheads="1"/>
          </p:cNvSpPr>
          <p:nvPr/>
        </p:nvSpPr>
        <p:spPr bwMode="auto">
          <a:xfrm>
            <a:off x="2555875" y="333375"/>
            <a:ext cx="3495675" cy="46037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Permocarboniferous basins</a:t>
            </a:r>
          </a:p>
        </p:txBody>
      </p:sp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457200" y="1676400"/>
            <a:ext cx="4040188" cy="30797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Coal-bearing, mainly  from Westhlaian  to Stephanian</a:t>
            </a:r>
          </a:p>
        </p:txBody>
      </p:sp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468313" y="2060575"/>
            <a:ext cx="6796087" cy="30797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Most complete sedimentation - Innersudetic Basin, communication with Podkrkonoše Basin.</a:t>
            </a:r>
          </a:p>
        </p:txBody>
      </p:sp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457200" y="2514600"/>
            <a:ext cx="1978025" cy="30797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Central Bohemian basins</a:t>
            </a:r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468313" y="2997200"/>
            <a:ext cx="7593012" cy="30797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Boskovice furrow. Halfgraben basin, originated during the gravitational colaps of the Variscan orogene.</a:t>
            </a:r>
          </a:p>
        </p:txBody>
      </p:sp>
      <p:sp>
        <p:nvSpPr>
          <p:cNvPr id="69639" name="Text Box 9"/>
          <p:cNvSpPr txBox="1">
            <a:spLocks noChangeArrowheads="1"/>
          </p:cNvSpPr>
          <p:nvPr/>
        </p:nvSpPr>
        <p:spPr bwMode="auto">
          <a:xfrm>
            <a:off x="447675" y="1195388"/>
            <a:ext cx="8094663" cy="3143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Originated mostly after the main phases of the Variscan orogeny, not  strongly tectonically influenced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Výsledek obrázku pro permokarbonské pánv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6063"/>
            <a:ext cx="7056437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735013"/>
            <a:ext cx="4362450" cy="57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67691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76327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735013" y="928688"/>
            <a:ext cx="8085137" cy="3937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Boskovická brázda </a:t>
            </a:r>
            <a:r>
              <a:rPr lang="cs-CZ" altLang="cs-CZ" sz="1800"/>
              <a:t>představuje výrazně asymetrickou příkopovou propadlinu SSV-JJZ směru táhnoucí se od Moravského Krumlova až k Městečku Trnávka. Vznikla při gravitačním kolapsu variského orogénu v nejvyšším karbonu. V karbonu se ukládaly v rosicko-oslavanské části pánve při západním okraji bazální </a:t>
            </a:r>
            <a:r>
              <a:rPr lang="cs-CZ" altLang="cs-CZ" sz="1800" b="1"/>
              <a:t>balínské slepence</a:t>
            </a:r>
            <a:r>
              <a:rPr lang="cs-CZ" altLang="cs-CZ" sz="1800"/>
              <a:t> a nadložní šedá klastika s </a:t>
            </a:r>
            <a:r>
              <a:rPr lang="cs-CZ" altLang="cs-CZ" sz="1800" b="1"/>
              <a:t>rosickooslavanským souslojím</a:t>
            </a:r>
            <a:r>
              <a:rPr lang="cs-CZ" altLang="cs-CZ" sz="1800"/>
              <a:t>. Nejvyšší sloj je již permského stáří. Hlavní část výplně tvoří často červeně zbarvené spodnopermské sedimenty. Při východním okraji brázdy se uložily především </a:t>
            </a:r>
            <a:r>
              <a:rPr lang="cs-CZ" altLang="cs-CZ" sz="1800" b="1"/>
              <a:t>rokytenské slepence</a:t>
            </a:r>
            <a:r>
              <a:rPr lang="cs-CZ" altLang="cs-CZ" sz="1800"/>
              <a:t>, které směrem k západu přecházejí do jemnějších facií arkóz, pískovců a prachovců. Jedná se o denudační relikt původně mnohem rozšířenější sedimentace v limnickém a fluviálním prostředí a v prostředí aluviálních kuželů. Místy jsou vyvinuty polohy šedých bituminózních vápenců a pelitů s hojnou flórou (např. </a:t>
            </a:r>
            <a:r>
              <a:rPr lang="cs-CZ" altLang="cs-CZ" sz="1800" i="1"/>
              <a:t>Callipteris conferta</a:t>
            </a:r>
            <a:r>
              <a:rPr lang="cs-CZ" altLang="cs-CZ" sz="1800"/>
              <a:t>), faunou krytolebců (např. </a:t>
            </a:r>
            <a:r>
              <a:rPr lang="cs-CZ" altLang="cs-CZ" sz="1800" i="1"/>
              <a:t>Discosauriscus</a:t>
            </a:r>
            <a:r>
              <a:rPr lang="cs-CZ" altLang="cs-CZ" sz="1800"/>
              <a:t>), paprskoploutvých ryb (hlavně </a:t>
            </a:r>
            <a:r>
              <a:rPr lang="cs-CZ" altLang="cs-CZ" sz="1800" i="1"/>
              <a:t>Paleoniscus</a:t>
            </a:r>
            <a:r>
              <a:rPr lang="cs-CZ" altLang="cs-CZ" sz="1800"/>
              <a:t>) a hmyzu.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1052513"/>
            <a:ext cx="6530975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231775" y="496888"/>
            <a:ext cx="2971800" cy="61341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000000"/>
                </a:solidFill>
              </a:rPr>
              <a:t>Boskovická brázda </a:t>
            </a:r>
            <a:r>
              <a:rPr lang="en-US" altLang="cs-CZ" sz="1800">
                <a:solidFill>
                  <a:srgbClr val="000000"/>
                </a:solidFill>
              </a:rPr>
              <a:t>představuje výrazně asymetrickou příkopovou propadlinu SSV-JJZ směru táhnoucí se od Moravského Krumlova až k Městečku Trnávka. Jedná se o denudační relikt původně mnohem rozšířenější sedimentace v limnickém a fluviálním prostředí a v prostředí aluviálních kuželů kde probíhala sedimentace od stefanu až do spodního permu. Místy jsou vyvinuty polohy šedých bituminózních vápenců a pelitů s hojnou flórou (např. </a:t>
            </a:r>
            <a:r>
              <a:rPr lang="en-US" altLang="cs-CZ" sz="1800" i="1">
                <a:solidFill>
                  <a:srgbClr val="000000"/>
                </a:solidFill>
              </a:rPr>
              <a:t>Callipteris conferta</a:t>
            </a:r>
            <a:r>
              <a:rPr lang="en-US" altLang="cs-CZ" sz="1800">
                <a:solidFill>
                  <a:srgbClr val="000000"/>
                </a:solidFill>
              </a:rPr>
              <a:t>), faunou krytolebců (např. </a:t>
            </a:r>
            <a:r>
              <a:rPr lang="en-US" altLang="cs-CZ" sz="1800" i="1">
                <a:solidFill>
                  <a:srgbClr val="000000"/>
                </a:solidFill>
              </a:rPr>
              <a:t>Discosauriscus</a:t>
            </a:r>
            <a:r>
              <a:rPr lang="en-US" altLang="cs-CZ" sz="1800">
                <a:solidFill>
                  <a:srgbClr val="000000"/>
                </a:solidFill>
              </a:rPr>
              <a:t>), paprskoploutvých ryb (hlavně </a:t>
            </a:r>
            <a:r>
              <a:rPr lang="en-US" altLang="cs-CZ" sz="1800" i="1">
                <a:solidFill>
                  <a:srgbClr val="000000"/>
                </a:solidFill>
              </a:rPr>
              <a:t>Paleoniscus</a:t>
            </a:r>
            <a:r>
              <a:rPr lang="en-US" altLang="cs-CZ" sz="1800">
                <a:solidFill>
                  <a:srgbClr val="000000"/>
                </a:solidFill>
              </a:rPr>
              <a:t>) a hmyzu.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628775"/>
            <a:ext cx="850423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5545138" y="188640"/>
            <a:ext cx="3349625" cy="523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/>
              <a:t>Cambrian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position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of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the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Brunovistulian</a:t>
            </a:r>
            <a:r>
              <a:rPr lang="cs-CZ" altLang="cs-CZ" sz="14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/>
              <a:t>Terrane</a:t>
            </a:r>
            <a:r>
              <a:rPr lang="cs-CZ" altLang="cs-CZ" sz="1400" dirty="0"/>
              <a:t> – </a:t>
            </a:r>
            <a:r>
              <a:rPr lang="cs-CZ" altLang="cs-CZ" sz="1400" dirty="0" err="1"/>
              <a:t>probbaly</a:t>
            </a:r>
            <a:r>
              <a:rPr lang="cs-CZ" altLang="cs-CZ" sz="1400" dirty="0"/>
              <a:t> </a:t>
            </a:r>
            <a:r>
              <a:rPr lang="cs-CZ" altLang="cs-CZ" sz="1400" dirty="0" err="1"/>
              <a:t>margin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of</a:t>
            </a:r>
            <a:r>
              <a:rPr lang="cs-CZ" altLang="cs-CZ" sz="1400" dirty="0"/>
              <a:t> </a:t>
            </a:r>
            <a:r>
              <a:rPr lang="cs-CZ" altLang="cs-CZ" sz="1400" dirty="0" err="1"/>
              <a:t>Baltica</a:t>
            </a:r>
            <a:endParaRPr lang="cs-CZ" altLang="cs-CZ" sz="1400" dirty="0"/>
          </a:p>
        </p:txBody>
      </p:sp>
      <p:pic>
        <p:nvPicPr>
          <p:cNvPr id="25603" name="Picture 7" descr="86103_period_pal_map_16_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5832251" cy="51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755650" y="1773238"/>
            <a:ext cx="8161338" cy="3079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Rare occurrence in boreholes in tle northern part of Brunovistulian terrane in Poland, not found in ČR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808038" y="1217613"/>
            <a:ext cx="1276350" cy="3667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Ordovician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735013" y="2370138"/>
            <a:ext cx="946150" cy="3667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Silurian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592138" y="2995613"/>
            <a:ext cx="8228012" cy="116998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Only Stínava near Prostějov, grey shales with limestone intercalations, strongly tectonized between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the Devonian and Culm sediments, Llandovery-přídolí. Graptolites. </a:t>
            </a:r>
            <a:r>
              <a:rPr lang="cs-CZ" altLang="cs-CZ" sz="1400">
                <a:solidFill>
                  <a:srgbClr val="000000"/>
                </a:solidFill>
              </a:rPr>
              <a:t>Facies similar to Barrandian. Extensiomal basin at the margin of the Brunovistulian terrane or margins of the Rheic ocean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Problematic occurrences in crystalline units of Silesicum (Branna Group).</a:t>
            </a:r>
            <a:endParaRPr lang="cs-CZ" altLang="cs-CZ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1248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1"/>
          <p:cNvSpPr txBox="1">
            <a:spLocks noChangeArrowheads="1"/>
          </p:cNvSpPr>
          <p:nvPr/>
        </p:nvSpPr>
        <p:spPr bwMode="auto">
          <a:xfrm>
            <a:off x="611188" y="4286250"/>
            <a:ext cx="7273925" cy="6461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dvPTimes"/>
              </a:rPr>
              <a:t>Geological profile in the </a:t>
            </a:r>
            <a:r>
              <a:rPr lang="en-US" altLang="cs-CZ" sz="1800">
                <a:solidFill>
                  <a:srgbClr val="000000"/>
                </a:solidFill>
                <a:latin typeface="AdvPTimes"/>
              </a:rPr>
              <a:t>central part of the Drahany</a:t>
            </a:r>
            <a:r>
              <a:rPr lang="cs-CZ" altLang="cs-CZ" sz="1800">
                <a:solidFill>
                  <a:srgbClr val="000000"/>
                </a:solidFill>
                <a:latin typeface="AdvPTimes"/>
              </a:rPr>
              <a:t> Upland showing the tectonic position of the Silurian sediments. </a:t>
            </a:r>
            <a:endParaRPr lang="cs-CZ" altLang="cs-CZ" sz="1800"/>
          </a:p>
        </p:txBody>
      </p:sp>
      <p:sp>
        <p:nvSpPr>
          <p:cNvPr id="27652" name="TextovéPole 1"/>
          <p:cNvSpPr txBox="1">
            <a:spLocks noChangeArrowheads="1"/>
          </p:cNvSpPr>
          <p:nvPr/>
        </p:nvSpPr>
        <p:spPr bwMode="auto">
          <a:xfrm>
            <a:off x="1547813" y="765175"/>
            <a:ext cx="2347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West Drahany nappe</a:t>
            </a:r>
          </a:p>
        </p:txBody>
      </p:sp>
      <p:sp>
        <p:nvSpPr>
          <p:cNvPr id="27653" name="TextovéPole 2"/>
          <p:cNvSpPr txBox="1">
            <a:spLocks noChangeArrowheads="1"/>
          </p:cNvSpPr>
          <p:nvPr/>
        </p:nvSpPr>
        <p:spPr bwMode="auto">
          <a:xfrm>
            <a:off x="5003800" y="833438"/>
            <a:ext cx="228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East Drahany nappe</a:t>
            </a:r>
          </a:p>
        </p:txBody>
      </p:sp>
      <p:sp>
        <p:nvSpPr>
          <p:cNvPr id="27654" name="TextovéPole 3"/>
          <p:cNvSpPr txBox="1">
            <a:spLocks noChangeArrowheads="1"/>
          </p:cNvSpPr>
          <p:nvPr/>
        </p:nvSpPr>
        <p:spPr bwMode="auto">
          <a:xfrm>
            <a:off x="3132138" y="260350"/>
            <a:ext cx="2154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Variscan flysch belt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1057</Words>
  <Application>Microsoft Office PowerPoint</Application>
  <PresentationFormat>Předvádění na obrazovce (4:3)</PresentationFormat>
  <Paragraphs>98</Paragraphs>
  <Slides>54</Slides>
  <Notes>1</Notes>
  <HiddenSlides>0</HiddenSlides>
  <MMClips>31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5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54</vt:i4>
      </vt:variant>
    </vt:vector>
  </HeadingPairs>
  <TitlesOfParts>
    <vt:vector size="67" baseType="lpstr">
      <vt:lpstr>AdvPTimes</vt:lpstr>
      <vt:lpstr>Arial</vt:lpstr>
      <vt:lpstr>Calibri</vt:lpstr>
      <vt:lpstr>Times New Roman</vt:lpstr>
      <vt:lpstr>Verdana</vt:lpstr>
      <vt:lpstr>Výchozí návrh</vt:lpstr>
      <vt:lpstr>1_Výchozí návrh</vt:lpstr>
      <vt:lpstr>2_Výchozí návrh</vt:lpstr>
      <vt:lpstr>3_Výchozí návrh</vt:lpstr>
      <vt:lpstr>Default Design</vt:lpstr>
      <vt:lpstr>CorelDRAW</vt:lpstr>
      <vt:lpstr>Fotografie</vt:lpstr>
      <vt:lpstr>Snímek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Jiří Kalvoda</dc:creator>
  <cp:lastModifiedBy>Uživatel systému Windows</cp:lastModifiedBy>
  <cp:revision>79</cp:revision>
  <dcterms:created xsi:type="dcterms:W3CDTF">2005-10-25T06:45:45Z</dcterms:created>
  <dcterms:modified xsi:type="dcterms:W3CDTF">2020-10-13T11:08:26Z</dcterms:modified>
</cp:coreProperties>
</file>