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25"/>
  </p:notesMasterIdLst>
  <p:handoutMasterIdLst>
    <p:handoutMasterId r:id="rId26"/>
  </p:handoutMasterIdLst>
  <p:sldIdLst>
    <p:sldId id="263" r:id="rId2"/>
    <p:sldId id="318" r:id="rId3"/>
    <p:sldId id="349" r:id="rId4"/>
    <p:sldId id="367" r:id="rId5"/>
    <p:sldId id="382" r:id="rId6"/>
    <p:sldId id="383" r:id="rId7"/>
    <p:sldId id="335" r:id="rId8"/>
    <p:sldId id="378" r:id="rId9"/>
    <p:sldId id="379" r:id="rId10"/>
    <p:sldId id="385" r:id="rId11"/>
    <p:sldId id="380" r:id="rId12"/>
    <p:sldId id="375" r:id="rId13"/>
    <p:sldId id="370" r:id="rId14"/>
    <p:sldId id="366" r:id="rId15"/>
    <p:sldId id="341" r:id="rId16"/>
    <p:sldId id="337" r:id="rId17"/>
    <p:sldId id="368" r:id="rId18"/>
    <p:sldId id="369" r:id="rId19"/>
    <p:sldId id="387" r:id="rId20"/>
    <p:sldId id="373" r:id="rId21"/>
    <p:sldId id="374" r:id="rId22"/>
    <p:sldId id="386" r:id="rId23"/>
    <p:sldId id="350" r:id="rId24"/>
  </p:sldIdLst>
  <p:sldSz cx="9144000" cy="6858000" type="screen4x3"/>
  <p:notesSz cx="7099300" cy="10234613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9933"/>
    <a:srgbClr val="336600"/>
    <a:srgbClr val="008080"/>
    <a:srgbClr val="00CC99"/>
    <a:srgbClr val="000099"/>
    <a:srgbClr val="006600"/>
    <a:srgbClr val="F4F296"/>
    <a:srgbClr val="D7D0B7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9" autoAdjust="0"/>
    <p:restoredTop sz="95980" autoAdjust="0"/>
  </p:normalViewPr>
  <p:slideViewPr>
    <p:cSldViewPr snapToGrid="0" snapToObjects="1">
      <p:cViewPr>
        <p:scale>
          <a:sx n="110" d="100"/>
          <a:sy n="110" d="100"/>
        </p:scale>
        <p:origin x="-854" y="4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2097ECAD-D309-40FB-A718-ACC2A2493639}" type="datetimeFigureOut">
              <a:rPr lang="fr-FR"/>
              <a:pPr>
                <a:defRPr/>
              </a:pPr>
              <a:t>25/08/2017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E89BCC7-00BE-42E3-8985-CFFE21CE672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719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88D34FE-6247-4EE9-B473-656CBFCEC823}" type="datetimeFigureOut">
              <a:rPr lang="fr-FR"/>
              <a:pPr>
                <a:defRPr/>
              </a:pPr>
              <a:t>25/08/2017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2D3A9F93-4D50-428D-AACC-9508BF077DF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802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cs-CZ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 r="-609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447929" y="6215455"/>
            <a:ext cx="3655039" cy="6985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fr-FR" sz="2400" b="1" dirty="0">
                <a:solidFill>
                  <a:schemeClr val="bg1"/>
                </a:solidFill>
                <a:latin typeface="Verdana" pitchFamily="34" charset="0"/>
              </a:rPr>
              <a:t>Norway Grants</a:t>
            </a:r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457199" y="3634547"/>
            <a:ext cx="8102813" cy="18709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cs-CZ" dirty="0">
                <a:latin typeface="Verdana" pitchFamily="34" charset="0"/>
                <a:cs typeface="+mn-cs"/>
              </a:rPr>
              <a:t>J. Francu</a:t>
            </a:r>
            <a:r>
              <a:rPr lang="cs-CZ" baseline="30000" dirty="0">
                <a:latin typeface="Verdana" pitchFamily="34" charset="0"/>
                <a:cs typeface="+mn-cs"/>
              </a:rPr>
              <a:t>1</a:t>
            </a:r>
            <a:r>
              <a:rPr lang="cs-CZ" dirty="0">
                <a:latin typeface="Verdana" pitchFamily="34" charset="0"/>
                <a:cs typeface="+mn-cs"/>
              </a:rPr>
              <a:t>, V. Hladik</a:t>
            </a:r>
            <a:r>
              <a:rPr lang="cs-CZ" baseline="30000" dirty="0">
                <a:latin typeface="Verdana" pitchFamily="34" charset="0"/>
                <a:cs typeface="+mn-cs"/>
              </a:rPr>
              <a:t>1</a:t>
            </a:r>
            <a:r>
              <a:rPr lang="cs-CZ" dirty="0" smtClean="0">
                <a:latin typeface="Verdana" pitchFamily="34" charset="0"/>
                <a:cs typeface="+mn-cs"/>
              </a:rPr>
              <a:t>, F. Buzek</a:t>
            </a:r>
            <a:r>
              <a:rPr lang="cs-CZ" baseline="30000" dirty="0" smtClean="0">
                <a:latin typeface="Verdana" pitchFamily="34" charset="0"/>
              </a:rPr>
              <a:t>1</a:t>
            </a:r>
            <a:r>
              <a:rPr lang="cs-CZ" dirty="0" smtClean="0">
                <a:latin typeface="Verdana" pitchFamily="34" charset="0"/>
                <a:cs typeface="+mn-cs"/>
              </a:rPr>
              <a:t>, O</a:t>
            </a:r>
            <a:r>
              <a:rPr lang="cs-CZ" dirty="0">
                <a:latin typeface="Verdana" pitchFamily="34" charset="0"/>
                <a:cs typeface="+mn-cs"/>
              </a:rPr>
              <a:t>. Prokop</a:t>
            </a:r>
            <a:r>
              <a:rPr lang="cs-CZ" baseline="30000" dirty="0">
                <a:latin typeface="Verdana" pitchFamily="34" charset="0"/>
                <a:cs typeface="+mn-cs"/>
              </a:rPr>
              <a:t>1</a:t>
            </a:r>
            <a:r>
              <a:rPr lang="cs-CZ" dirty="0">
                <a:latin typeface="Verdana" pitchFamily="34" charset="0"/>
                <a:cs typeface="+mn-cs"/>
              </a:rPr>
              <a:t>, L. Jurenka</a:t>
            </a:r>
            <a:r>
              <a:rPr lang="cs-CZ" baseline="30000" dirty="0">
                <a:latin typeface="Verdana" pitchFamily="34" charset="0"/>
                <a:cs typeface="+mn-cs"/>
              </a:rPr>
              <a:t>1</a:t>
            </a:r>
            <a:r>
              <a:rPr lang="cs-CZ" dirty="0">
                <a:latin typeface="Verdana" pitchFamily="34" charset="0"/>
                <a:cs typeface="+mn-cs"/>
              </a:rPr>
              <a:t>, V. Kolejka</a:t>
            </a:r>
            <a:r>
              <a:rPr lang="cs-CZ" baseline="30000" dirty="0">
                <a:latin typeface="Verdana" pitchFamily="34" charset="0"/>
                <a:cs typeface="+mn-cs"/>
              </a:rPr>
              <a:t>1</a:t>
            </a:r>
            <a:r>
              <a:rPr lang="cs-CZ" dirty="0">
                <a:latin typeface="Verdana" pitchFamily="34" charset="0"/>
                <a:cs typeface="+mn-cs"/>
              </a:rPr>
              <a:t>, </a:t>
            </a:r>
            <a:r>
              <a:rPr lang="cs-CZ" dirty="0" smtClean="0">
                <a:latin typeface="Verdana" pitchFamily="34" charset="0"/>
                <a:cs typeface="+mn-cs"/>
              </a:rPr>
              <a:t>M</a:t>
            </a:r>
            <a:r>
              <a:rPr lang="cs-CZ" dirty="0">
                <a:latin typeface="Verdana" pitchFamily="34" charset="0"/>
                <a:cs typeface="+mn-cs"/>
              </a:rPr>
              <a:t>. </a:t>
            </a:r>
            <a:r>
              <a:rPr lang="cs-CZ" dirty="0" err="1" smtClean="0">
                <a:latin typeface="Verdana" pitchFamily="34" charset="0"/>
                <a:cs typeface="+mn-cs"/>
              </a:rPr>
              <a:t>Pereszlenyi</a:t>
            </a:r>
            <a:r>
              <a:rPr lang="cs-CZ" baseline="30000" dirty="0">
                <a:latin typeface="Verdana" pitchFamily="34" charset="0"/>
              </a:rPr>
              <a:t> 1</a:t>
            </a:r>
            <a:r>
              <a:rPr lang="cs-CZ" dirty="0" smtClean="0">
                <a:latin typeface="Verdana" pitchFamily="34" charset="0"/>
                <a:cs typeface="+mn-cs"/>
              </a:rPr>
              <a:t>, and </a:t>
            </a:r>
            <a:r>
              <a:rPr lang="cs-CZ" dirty="0" smtClean="0">
                <a:latin typeface="Verdana" pitchFamily="34" charset="0"/>
              </a:rPr>
              <a:t>E</a:t>
            </a:r>
            <a:r>
              <a:rPr lang="cs-CZ" dirty="0">
                <a:latin typeface="Verdana" pitchFamily="34" charset="0"/>
              </a:rPr>
              <a:t>. Ford</a:t>
            </a:r>
            <a:r>
              <a:rPr lang="cs-CZ" baseline="30000" dirty="0">
                <a:latin typeface="Verdana" pitchFamily="34" charset="0"/>
              </a:rPr>
              <a:t>2</a:t>
            </a:r>
            <a:endParaRPr lang="cs-CZ" dirty="0">
              <a:latin typeface="Verdana" pitchFamily="34" charset="0"/>
              <a:cs typeface="+mn-cs"/>
            </a:endParaRPr>
          </a:p>
          <a:p>
            <a:pPr algn="ctr">
              <a:defRPr/>
            </a:pPr>
            <a:r>
              <a:rPr lang="cs-CZ" baseline="30000" dirty="0">
                <a:latin typeface="Verdana" pitchFamily="34" charset="0"/>
                <a:cs typeface="+mn-cs"/>
              </a:rPr>
              <a:t>1</a:t>
            </a:r>
            <a:r>
              <a:rPr lang="cs-CZ" dirty="0">
                <a:latin typeface="Verdana" pitchFamily="34" charset="0"/>
                <a:cs typeface="+mn-cs"/>
              </a:rPr>
              <a:t> Czech </a:t>
            </a:r>
            <a:r>
              <a:rPr lang="cs-CZ" dirty="0" err="1">
                <a:latin typeface="Verdana" pitchFamily="34" charset="0"/>
                <a:cs typeface="+mn-cs"/>
              </a:rPr>
              <a:t>Geological</a:t>
            </a:r>
            <a:r>
              <a:rPr lang="cs-CZ" dirty="0">
                <a:latin typeface="Verdana" pitchFamily="34" charset="0"/>
                <a:cs typeface="+mn-cs"/>
              </a:rPr>
              <a:t> </a:t>
            </a:r>
            <a:r>
              <a:rPr lang="cs-CZ" dirty="0" err="1">
                <a:latin typeface="Verdana" pitchFamily="34" charset="0"/>
                <a:cs typeface="+mn-cs"/>
              </a:rPr>
              <a:t>Survey</a:t>
            </a:r>
            <a:r>
              <a:rPr lang="cs-CZ" dirty="0">
                <a:latin typeface="Verdana" pitchFamily="34" charset="0"/>
                <a:cs typeface="+mn-cs"/>
              </a:rPr>
              <a:t> (CGS), </a:t>
            </a:r>
            <a:r>
              <a:rPr lang="cs-CZ" baseline="30000" dirty="0" smtClean="0">
                <a:latin typeface="Verdana" pitchFamily="34" charset="0"/>
                <a:cs typeface="+mn-cs"/>
              </a:rPr>
              <a:t>2 </a:t>
            </a:r>
            <a:r>
              <a:rPr lang="cs-CZ" dirty="0" smtClean="0">
                <a:latin typeface="Verdana" pitchFamily="34" charset="0"/>
                <a:cs typeface="+mn-cs"/>
              </a:rPr>
              <a:t>International </a:t>
            </a:r>
            <a:r>
              <a:rPr lang="cs-CZ" dirty="0" err="1">
                <a:latin typeface="Verdana" pitchFamily="34" charset="0"/>
                <a:cs typeface="+mn-cs"/>
              </a:rPr>
              <a:t>Research</a:t>
            </a:r>
            <a:r>
              <a:rPr lang="cs-CZ" dirty="0">
                <a:latin typeface="Verdana" pitchFamily="34" charset="0"/>
                <a:cs typeface="+mn-cs"/>
              </a:rPr>
              <a:t> Institute </a:t>
            </a:r>
            <a:r>
              <a:rPr lang="cs-CZ" dirty="0" err="1">
                <a:latin typeface="Verdana" pitchFamily="34" charset="0"/>
                <a:cs typeface="+mn-cs"/>
              </a:rPr>
              <a:t>of</a:t>
            </a:r>
            <a:r>
              <a:rPr lang="cs-CZ" dirty="0">
                <a:latin typeface="Verdana" pitchFamily="34" charset="0"/>
                <a:cs typeface="+mn-cs"/>
              </a:rPr>
              <a:t> </a:t>
            </a:r>
            <a:r>
              <a:rPr lang="cs-CZ" dirty="0" err="1">
                <a:latin typeface="Verdana" pitchFamily="34" charset="0"/>
                <a:cs typeface="+mn-cs"/>
              </a:rPr>
              <a:t>Stavanger</a:t>
            </a:r>
            <a:r>
              <a:rPr lang="cs-CZ" dirty="0">
                <a:latin typeface="Verdana" pitchFamily="34" charset="0"/>
                <a:cs typeface="+mn-cs"/>
              </a:rPr>
              <a:t> (IRIS</a:t>
            </a:r>
            <a:r>
              <a:rPr lang="cs-CZ" dirty="0" smtClean="0">
                <a:latin typeface="Verdana" pitchFamily="34" charset="0"/>
                <a:cs typeface="+mn-cs"/>
              </a:rPr>
              <a:t>)</a:t>
            </a:r>
            <a:endParaRPr lang="cs-CZ" dirty="0">
              <a:latin typeface="Verdana" pitchFamily="34" charset="0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803400" y="570244"/>
            <a:ext cx="478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336699"/>
                </a:solidFill>
              </a:rPr>
              <a:t>Preparation for a pilot project of CO2 geological storage in the Czech Republic</a:t>
            </a:r>
            <a:endParaRPr lang="en-US" b="1" i="1" dirty="0">
              <a:solidFill>
                <a:srgbClr val="336699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1076" y="1709990"/>
            <a:ext cx="80089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Baseline monitoring of CO2 and methane for risk assessment of a future pilot CCS site LBr-1: relationship to the residual oil and gas field saturation</a:t>
            </a:r>
            <a:endParaRPr lang="sk-SK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42367"/>
            <a:ext cx="8048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508605" y="6418945"/>
            <a:ext cx="431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k-SK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Trondheim</a:t>
            </a:r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CCS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13 June, 2017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 Vrtane sondy V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44"/>
            <a:ext cx="4556139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887675" y="287866"/>
            <a:ext cx="221416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3200" dirty="0" err="1" smtClean="0"/>
              <a:t>Lithology</a:t>
            </a:r>
            <a:endParaRPr lang="cs-CZ" sz="32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887675" y="1376752"/>
            <a:ext cx="318675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2400" dirty="0" err="1" smtClean="0"/>
              <a:t>Lithological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profiles</a:t>
            </a:r>
            <a:endParaRPr lang="cs-CZ" sz="2400" dirty="0" smtClean="0"/>
          </a:p>
          <a:p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Soil</a:t>
            </a:r>
            <a:r>
              <a:rPr lang="cs-CZ" sz="2400" dirty="0" smtClean="0"/>
              <a:t> / </a:t>
            </a:r>
            <a:r>
              <a:rPr lang="cs-CZ" sz="2400" dirty="0" err="1" smtClean="0"/>
              <a:t>Subsoil</a:t>
            </a:r>
            <a:endParaRPr lang="cs-CZ" sz="2400" dirty="0" smtClean="0"/>
          </a:p>
        </p:txBody>
      </p:sp>
      <p:sp>
        <p:nvSpPr>
          <p:cNvPr id="16" name="TextovéPole 15"/>
          <p:cNvSpPr txBox="1"/>
          <p:nvPr/>
        </p:nvSpPr>
        <p:spPr>
          <a:xfrm>
            <a:off x="1458677" y="180144"/>
            <a:ext cx="249610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1800" dirty="0" err="1" smtClean="0"/>
              <a:t>Drilled</a:t>
            </a:r>
            <a:r>
              <a:rPr lang="cs-CZ" sz="1800" dirty="0" smtClean="0"/>
              <a:t> 2 – 3 m holes </a:t>
            </a:r>
            <a:endParaRPr lang="en-US" sz="1800" dirty="0"/>
          </a:p>
        </p:txBody>
      </p:sp>
      <p:sp>
        <p:nvSpPr>
          <p:cNvPr id="2" name="Obdélník 1"/>
          <p:cNvSpPr/>
          <p:nvPr/>
        </p:nvSpPr>
        <p:spPr>
          <a:xfrm>
            <a:off x="4622536" y="2615466"/>
            <a:ext cx="380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rgbClr val="002060"/>
                </a:solidFill>
              </a:rPr>
              <a:t>Ground</a:t>
            </a: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err="1">
                <a:solidFill>
                  <a:srgbClr val="002060"/>
                </a:solidFill>
              </a:rPr>
              <a:t>Water</a:t>
            </a: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Level</a:t>
            </a:r>
            <a:endParaRPr lang="cs-CZ" sz="2400" b="1" dirty="0">
              <a:solidFill>
                <a:srgbClr val="002060"/>
              </a:solidFill>
            </a:endParaRPr>
          </a:p>
          <a:p>
            <a:pPr algn="ctr"/>
            <a:r>
              <a:rPr lang="cs-CZ" sz="2400" b="1" dirty="0" err="1" smtClean="0">
                <a:solidFill>
                  <a:srgbClr val="002060"/>
                </a:solidFill>
              </a:rPr>
              <a:t>measurements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 bwMode="auto">
          <a:xfrm flipH="1">
            <a:off x="4282440" y="2819400"/>
            <a:ext cx="6052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240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4"/>
          <p:cNvSpPr txBox="1"/>
          <p:nvPr/>
        </p:nvSpPr>
        <p:spPr>
          <a:xfrm>
            <a:off x="1165860" y="136945"/>
            <a:ext cx="592497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sk-SK" dirty="0" err="1" smtClean="0"/>
              <a:t>Effect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ground</a:t>
            </a:r>
            <a:r>
              <a:rPr lang="sk-SK" dirty="0" smtClean="0"/>
              <a:t> </a:t>
            </a:r>
            <a:r>
              <a:rPr lang="sk-SK" dirty="0" err="1" smtClean="0"/>
              <a:t>water</a:t>
            </a:r>
            <a:r>
              <a:rPr lang="sk-SK" dirty="0" smtClean="0"/>
              <a:t> </a:t>
            </a:r>
            <a:r>
              <a:rPr lang="sk-SK" dirty="0" err="1" smtClean="0"/>
              <a:t>level</a:t>
            </a:r>
            <a:r>
              <a:rPr lang="sk-SK" dirty="0" smtClean="0"/>
              <a:t> </a:t>
            </a:r>
            <a:r>
              <a:rPr lang="sk-SK" dirty="0" err="1" smtClean="0"/>
              <a:t>fluctuation</a:t>
            </a:r>
            <a:endParaRPr lang="sk-S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908481"/>
            <a:ext cx="8505295" cy="426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40135" y="6400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Winter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170175" y="6400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Winter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28015" y="64008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Summer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891295" y="640437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Summer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38695" y="636853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Winter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4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4"/>
          <p:cNvSpPr txBox="1"/>
          <p:nvPr/>
        </p:nvSpPr>
        <p:spPr>
          <a:xfrm>
            <a:off x="4861560" y="0"/>
            <a:ext cx="2225040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sk-SK" sz="3200" dirty="0" err="1" smtClean="0"/>
              <a:t>Effect</a:t>
            </a:r>
            <a:r>
              <a:rPr lang="sk-SK" sz="3200" dirty="0" smtClean="0"/>
              <a:t> </a:t>
            </a:r>
            <a:r>
              <a:rPr lang="sk-SK" sz="3200" dirty="0" err="1" smtClean="0"/>
              <a:t>of</a:t>
            </a:r>
            <a:r>
              <a:rPr lang="sk-SK" sz="3200" dirty="0" smtClean="0"/>
              <a:t> </a:t>
            </a:r>
          </a:p>
          <a:p>
            <a:r>
              <a:rPr lang="sk-SK" sz="3200" dirty="0" err="1" smtClean="0"/>
              <a:t>soil</a:t>
            </a:r>
            <a:r>
              <a:rPr lang="sk-SK" sz="3200" dirty="0" smtClean="0"/>
              <a:t> type</a:t>
            </a:r>
            <a:endParaRPr lang="sk-SK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70"/>
            <a:ext cx="4892040" cy="679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4"/>
          <p:cNvSpPr txBox="1"/>
          <p:nvPr/>
        </p:nvSpPr>
        <p:spPr>
          <a:xfrm>
            <a:off x="5273040" y="1568772"/>
            <a:ext cx="3627120" cy="47500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sk-SK" dirty="0" err="1" smtClean="0"/>
              <a:t>At</a:t>
            </a:r>
            <a:r>
              <a:rPr lang="sk-SK" dirty="0" smtClean="0"/>
              <a:t> </a:t>
            </a:r>
            <a:r>
              <a:rPr lang="sk-SK" dirty="0" err="1" smtClean="0"/>
              <a:t>least</a:t>
            </a:r>
            <a:r>
              <a:rPr lang="sk-SK" dirty="0" smtClean="0"/>
              <a:t> </a:t>
            </a:r>
            <a:r>
              <a:rPr lang="sk-SK" dirty="0" err="1" smtClean="0"/>
              <a:t>once</a:t>
            </a:r>
            <a:r>
              <a:rPr lang="sk-SK" dirty="0" smtClean="0"/>
              <a:t> a </a:t>
            </a:r>
            <a:r>
              <a:rPr lang="sk-SK" dirty="0" err="1" smtClean="0"/>
              <a:t>year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Controled</a:t>
            </a:r>
            <a:r>
              <a:rPr lang="sk-SK" dirty="0" smtClean="0"/>
              <a:t> </a:t>
            </a:r>
            <a:r>
              <a:rPr lang="sk-SK" dirty="0" err="1" smtClean="0"/>
              <a:t>flooding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Gley</a:t>
            </a:r>
            <a:r>
              <a:rPr lang="sk-SK" dirty="0" smtClean="0"/>
              <a:t> </a:t>
            </a:r>
            <a:r>
              <a:rPr lang="sk-SK" dirty="0" err="1" smtClean="0"/>
              <a:t>rich</a:t>
            </a:r>
            <a:r>
              <a:rPr lang="sk-SK" dirty="0" smtClean="0"/>
              <a:t> </a:t>
            </a:r>
            <a:r>
              <a:rPr lang="sk-SK" dirty="0" err="1" smtClean="0"/>
              <a:t>soils</a:t>
            </a:r>
            <a:r>
              <a:rPr lang="sk-SK" dirty="0" smtClean="0"/>
              <a:t> </a:t>
            </a:r>
            <a:r>
              <a:rPr lang="sk-SK" dirty="0" err="1" smtClean="0"/>
              <a:t>form</a:t>
            </a:r>
            <a:endParaRPr lang="sk-SK" dirty="0" smtClean="0"/>
          </a:p>
          <a:p>
            <a:r>
              <a:rPr lang="sk-SK" dirty="0" err="1" smtClean="0"/>
              <a:t>Quaternary</a:t>
            </a:r>
            <a:r>
              <a:rPr lang="sk-SK" dirty="0" smtClean="0"/>
              <a:t> </a:t>
            </a:r>
            <a:r>
              <a:rPr lang="sk-SK" dirty="0" err="1" smtClean="0"/>
              <a:t>sedim</a:t>
            </a:r>
            <a:r>
              <a:rPr lang="sk-SK" dirty="0" smtClean="0"/>
              <a:t>. are poor in CaCO</a:t>
            </a:r>
            <a:r>
              <a:rPr lang="sk-SK" baseline="-25000" dirty="0" smtClean="0"/>
              <a:t>3</a:t>
            </a:r>
          </a:p>
          <a:p>
            <a:endParaRPr lang="sk-SK" baseline="-25000" dirty="0"/>
          </a:p>
          <a:p>
            <a:r>
              <a:rPr lang="sk-SK" dirty="0" err="1"/>
              <a:t>Oxbows</a:t>
            </a:r>
            <a:r>
              <a:rPr lang="sk-SK" dirty="0"/>
              <a:t> </a:t>
            </a:r>
            <a:r>
              <a:rPr lang="sk-SK" dirty="0" err="1"/>
              <a:t>meanders</a:t>
            </a:r>
            <a:r>
              <a:rPr lang="sk-SK" dirty="0"/>
              <a:t> </a:t>
            </a:r>
          </a:p>
          <a:p>
            <a:r>
              <a:rPr lang="sk-SK" dirty="0"/>
              <a:t>- </a:t>
            </a:r>
            <a:r>
              <a:rPr lang="sk-SK" dirty="0" err="1"/>
              <a:t>Sandy</a:t>
            </a:r>
            <a:r>
              <a:rPr lang="sk-SK" dirty="0"/>
              <a:t> </a:t>
            </a:r>
            <a:r>
              <a:rPr lang="sk-SK" dirty="0" err="1"/>
              <a:t>channels</a:t>
            </a:r>
            <a:r>
              <a:rPr lang="sk-SK" dirty="0"/>
              <a:t> </a:t>
            </a:r>
          </a:p>
          <a:p>
            <a:r>
              <a:rPr lang="sk-SK" dirty="0"/>
              <a:t>- </a:t>
            </a:r>
            <a:r>
              <a:rPr lang="sk-SK" dirty="0" err="1"/>
              <a:t>O</a:t>
            </a:r>
            <a:r>
              <a:rPr lang="sk-SK" dirty="0" err="1" smtClean="0"/>
              <a:t>verbank</a:t>
            </a:r>
            <a:r>
              <a:rPr lang="sk-SK" dirty="0" smtClean="0"/>
              <a:t> </a:t>
            </a:r>
            <a:r>
              <a:rPr lang="sk-SK" dirty="0"/>
              <a:t>sed. </a:t>
            </a:r>
            <a:r>
              <a:rPr lang="sk-SK" dirty="0" err="1" smtClean="0"/>
              <a:t>enriched</a:t>
            </a:r>
            <a:r>
              <a:rPr lang="sk-SK" dirty="0" smtClean="0"/>
              <a:t> in </a:t>
            </a:r>
            <a:r>
              <a:rPr lang="sk-SK" dirty="0" err="1" smtClean="0"/>
              <a:t>clay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906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49829" y="180144"/>
            <a:ext cx="562247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Br</a:t>
            </a:r>
            <a:endParaRPr lang="en-US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974314" y="778820"/>
            <a:ext cx="3186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1800" dirty="0" smtClean="0"/>
              <a:t>profile</a:t>
            </a:r>
            <a:endParaRPr lang="en-US" sz="18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329906" y="1359515"/>
            <a:ext cx="2496103" cy="50167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3200" dirty="0" err="1" smtClean="0"/>
              <a:t>Effect</a:t>
            </a:r>
            <a:r>
              <a:rPr lang="cs-CZ" sz="3200" dirty="0" smtClean="0"/>
              <a:t> </a:t>
            </a:r>
            <a:r>
              <a:rPr lang="cs-CZ" sz="3200" dirty="0" err="1" smtClean="0"/>
              <a:t>of</a:t>
            </a:r>
            <a:r>
              <a:rPr lang="cs-CZ" sz="3200" dirty="0" smtClean="0"/>
              <a:t> </a:t>
            </a:r>
            <a:r>
              <a:rPr lang="cs-CZ" sz="3200" dirty="0" err="1" smtClean="0"/>
              <a:t>clay</a:t>
            </a:r>
            <a:r>
              <a:rPr lang="cs-CZ" sz="3200" dirty="0" smtClean="0"/>
              <a:t>/ </a:t>
            </a:r>
            <a:r>
              <a:rPr lang="cs-CZ" sz="3200" dirty="0" err="1" smtClean="0"/>
              <a:t>sand</a:t>
            </a:r>
            <a:r>
              <a:rPr lang="cs-CZ" sz="3200" dirty="0" smtClean="0"/>
              <a:t> </a:t>
            </a:r>
            <a:r>
              <a:rPr lang="cs-CZ" sz="3200" dirty="0" err="1" smtClean="0"/>
              <a:t>content</a:t>
            </a:r>
            <a:r>
              <a:rPr lang="cs-CZ" sz="3200" dirty="0" smtClean="0"/>
              <a:t> </a:t>
            </a:r>
          </a:p>
          <a:p>
            <a:endParaRPr lang="cs-CZ" sz="3200" dirty="0" smtClean="0"/>
          </a:p>
          <a:p>
            <a:r>
              <a:rPr lang="cs-CZ" sz="3200" dirty="0" smtClean="0"/>
              <a:t>2D </a:t>
            </a:r>
            <a:r>
              <a:rPr lang="cs-CZ" sz="3200" dirty="0" err="1" smtClean="0"/>
              <a:t>Soil</a:t>
            </a:r>
            <a:r>
              <a:rPr lang="cs-CZ" sz="3200" dirty="0" smtClean="0"/>
              <a:t> </a:t>
            </a:r>
            <a:r>
              <a:rPr lang="cs-CZ" sz="3200" dirty="0" err="1" smtClean="0"/>
              <a:t>Profiles</a:t>
            </a:r>
            <a:r>
              <a:rPr lang="cs-CZ" sz="3200" dirty="0" smtClean="0"/>
              <a:t> </a:t>
            </a:r>
            <a:r>
              <a:rPr lang="cs-CZ" sz="3200" dirty="0" err="1" smtClean="0"/>
              <a:t>help</a:t>
            </a:r>
            <a:r>
              <a:rPr lang="cs-CZ" sz="3200" dirty="0" smtClean="0"/>
              <a:t> to </a:t>
            </a:r>
            <a:r>
              <a:rPr lang="cs-CZ" sz="3200" dirty="0" err="1" smtClean="0"/>
              <a:t>understand</a:t>
            </a:r>
            <a:r>
              <a:rPr lang="cs-CZ" sz="3200" dirty="0" smtClean="0"/>
              <a:t> </a:t>
            </a:r>
            <a:r>
              <a:rPr lang="cs-CZ" sz="3200" dirty="0" err="1" smtClean="0"/>
              <a:t>the</a:t>
            </a:r>
            <a:r>
              <a:rPr lang="cs-CZ" sz="3200" dirty="0" smtClean="0"/>
              <a:t> </a:t>
            </a:r>
            <a:r>
              <a:rPr lang="cs-CZ" sz="3200" dirty="0" err="1" smtClean="0"/>
              <a:t>regional</a:t>
            </a:r>
            <a:r>
              <a:rPr lang="cs-CZ" sz="3200" dirty="0" smtClean="0"/>
              <a:t> </a:t>
            </a:r>
            <a:r>
              <a:rPr lang="cs-CZ" sz="3200" dirty="0" err="1" smtClean="0"/>
              <a:t>trends</a:t>
            </a:r>
            <a:r>
              <a:rPr lang="cs-CZ" sz="3200" dirty="0" smtClean="0"/>
              <a:t> </a:t>
            </a:r>
            <a:endParaRPr lang="en-US" sz="3200" dirty="0"/>
          </a:p>
        </p:txBody>
      </p:sp>
      <p:pic>
        <p:nvPicPr>
          <p:cNvPr id="3074" name="Picture 2" descr="Profil%20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0" y="0"/>
            <a:ext cx="5617266" cy="267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rofil%20BB%20+%20c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" y="2895600"/>
            <a:ext cx="59674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70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49829" y="180144"/>
            <a:ext cx="562247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dirty="0" err="1" smtClean="0"/>
              <a:t>Effect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Oil </a:t>
            </a:r>
            <a:r>
              <a:rPr lang="cs-CZ" dirty="0" smtClean="0"/>
              <a:t>and </a:t>
            </a:r>
            <a:r>
              <a:rPr lang="cs-CZ" dirty="0" err="1" smtClean="0"/>
              <a:t>Gas</a:t>
            </a:r>
            <a:r>
              <a:rPr lang="cs-CZ" dirty="0" smtClean="0"/>
              <a:t> </a:t>
            </a:r>
            <a:r>
              <a:rPr lang="cs-CZ" dirty="0" err="1" smtClean="0"/>
              <a:t>accumulation</a:t>
            </a:r>
            <a:r>
              <a:rPr lang="cs-CZ" dirty="0" smtClean="0"/>
              <a:t> and </a:t>
            </a:r>
            <a:r>
              <a:rPr lang="cs-CZ" dirty="0" err="1" smtClean="0"/>
              <a:t>wells</a:t>
            </a:r>
            <a:endParaRPr lang="en-US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36334" y="5723220"/>
            <a:ext cx="8594306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dirty="0" smtClean="0"/>
              <a:t>55 </a:t>
            </a:r>
            <a:r>
              <a:rPr lang="cs-CZ" dirty="0" err="1" smtClean="0"/>
              <a:t>Deep</a:t>
            </a:r>
            <a:r>
              <a:rPr lang="cs-CZ" dirty="0" smtClean="0"/>
              <a:t> </a:t>
            </a:r>
            <a:r>
              <a:rPr lang="cs-CZ" dirty="0" err="1" smtClean="0"/>
              <a:t>exploration</a:t>
            </a:r>
            <a:r>
              <a:rPr lang="cs-CZ" dirty="0" smtClean="0"/>
              <a:t> </a:t>
            </a:r>
            <a:r>
              <a:rPr lang="cs-CZ" dirty="0" err="1" smtClean="0"/>
              <a:t>wells</a:t>
            </a:r>
            <a:r>
              <a:rPr lang="cs-CZ" dirty="0" smtClean="0"/>
              <a:t>, </a:t>
            </a:r>
            <a:r>
              <a:rPr lang="cs-CZ" dirty="0" err="1" smtClean="0"/>
              <a:t>oil</a:t>
            </a:r>
            <a:r>
              <a:rPr lang="cs-CZ" dirty="0" smtClean="0"/>
              <a:t> and </a:t>
            </a:r>
            <a:r>
              <a:rPr lang="cs-CZ" dirty="0" err="1" smtClean="0"/>
              <a:t>gas</a:t>
            </a:r>
            <a:r>
              <a:rPr lang="cs-CZ" dirty="0" smtClean="0"/>
              <a:t> </a:t>
            </a:r>
            <a:r>
              <a:rPr lang="cs-CZ" dirty="0" err="1" smtClean="0"/>
              <a:t>field</a:t>
            </a:r>
            <a:endParaRPr lang="cs-CZ" dirty="0" smtClean="0"/>
          </a:p>
          <a:p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depth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smtClean="0"/>
              <a:t>1080-1110 </a:t>
            </a:r>
            <a:r>
              <a:rPr lang="cs-CZ" dirty="0" smtClean="0"/>
              <a:t>m </a:t>
            </a:r>
            <a:r>
              <a:rPr lang="cs-CZ" dirty="0" err="1" smtClean="0"/>
              <a:t>Mid</a:t>
            </a:r>
            <a:r>
              <a:rPr lang="cs-CZ" dirty="0" smtClean="0"/>
              <a:t>. </a:t>
            </a:r>
            <a:r>
              <a:rPr lang="cs-CZ" dirty="0" err="1" smtClean="0"/>
              <a:t>Badenian</a:t>
            </a:r>
            <a:r>
              <a:rPr lang="cs-CZ" dirty="0" smtClean="0"/>
              <a:t> </a:t>
            </a:r>
            <a:r>
              <a:rPr lang="cs-CZ" dirty="0" err="1" smtClean="0"/>
              <a:t>reservoir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334" y="2423160"/>
            <a:ext cx="8594306" cy="31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27540" r="12761" b="10311"/>
          <a:stretch/>
        </p:blipFill>
        <p:spPr bwMode="auto">
          <a:xfrm>
            <a:off x="826476" y="1213338"/>
            <a:ext cx="6365631" cy="537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4"/>
          <p:cNvSpPr txBox="1"/>
          <p:nvPr/>
        </p:nvSpPr>
        <p:spPr>
          <a:xfrm>
            <a:off x="1092200" y="163254"/>
            <a:ext cx="6099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700" b="1" smtClean="0">
                <a:solidFill>
                  <a:srgbClr val="336699"/>
                </a:solidFill>
              </a:rPr>
              <a:t>3D Model in </a:t>
            </a:r>
            <a:r>
              <a:rPr lang="sk-SK" sz="2700" b="1" err="1" smtClean="0">
                <a:solidFill>
                  <a:srgbClr val="336699"/>
                </a:solidFill>
              </a:rPr>
              <a:t>Petrel</a:t>
            </a:r>
            <a:r>
              <a:rPr lang="sk-SK" sz="2700" b="1" smtClean="0">
                <a:solidFill>
                  <a:srgbClr val="336699"/>
                </a:solidFill>
              </a:rPr>
              <a:t> </a:t>
            </a:r>
          </a:p>
          <a:p>
            <a:pPr algn="ctr"/>
            <a:r>
              <a:rPr lang="sk-SK" sz="2700" b="1" err="1" smtClean="0">
                <a:solidFill>
                  <a:srgbClr val="336699"/>
                </a:solidFill>
              </a:rPr>
              <a:t>of</a:t>
            </a:r>
            <a:r>
              <a:rPr lang="sk-SK" sz="2700" b="1" smtClean="0">
                <a:solidFill>
                  <a:srgbClr val="336699"/>
                </a:solidFill>
              </a:rPr>
              <a:t> </a:t>
            </a:r>
            <a:r>
              <a:rPr lang="sk-SK" sz="2700" b="1" err="1" smtClean="0">
                <a:solidFill>
                  <a:srgbClr val="336699"/>
                </a:solidFill>
              </a:rPr>
              <a:t>the</a:t>
            </a:r>
            <a:r>
              <a:rPr lang="sk-SK" sz="2700" b="1" smtClean="0">
                <a:solidFill>
                  <a:srgbClr val="336699"/>
                </a:solidFill>
              </a:rPr>
              <a:t> CO</a:t>
            </a:r>
            <a:r>
              <a:rPr lang="sk-SK" sz="2700" b="1" baseline="-25000" smtClean="0">
                <a:solidFill>
                  <a:srgbClr val="336699"/>
                </a:solidFill>
              </a:rPr>
              <a:t>2</a:t>
            </a:r>
            <a:r>
              <a:rPr lang="sk-SK" sz="2700" b="1" smtClean="0">
                <a:solidFill>
                  <a:srgbClr val="336699"/>
                </a:solidFill>
              </a:rPr>
              <a:t> </a:t>
            </a:r>
            <a:r>
              <a:rPr lang="sk-SK" sz="2700" b="1" err="1" smtClean="0">
                <a:solidFill>
                  <a:srgbClr val="336699"/>
                </a:solidFill>
              </a:rPr>
              <a:t>Storage</a:t>
            </a:r>
            <a:r>
              <a:rPr lang="sk-SK" sz="2700" b="1" smtClean="0">
                <a:solidFill>
                  <a:srgbClr val="336699"/>
                </a:solidFill>
              </a:rPr>
              <a:t> </a:t>
            </a:r>
            <a:r>
              <a:rPr lang="sk-SK" sz="2700" b="1" err="1" smtClean="0">
                <a:solidFill>
                  <a:srgbClr val="336699"/>
                </a:solidFill>
              </a:rPr>
              <a:t>Complex</a:t>
            </a:r>
            <a:r>
              <a:rPr lang="sk-SK" sz="2700" b="1" smtClean="0">
                <a:solidFill>
                  <a:srgbClr val="336699"/>
                </a:solidFill>
              </a:rPr>
              <a:t> </a:t>
            </a:r>
            <a:endParaRPr lang="sk-SK" sz="2700" b="1">
              <a:solidFill>
                <a:srgbClr val="336699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391325" y="4844398"/>
            <a:ext cx="1503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336699"/>
                </a:solidFill>
              </a:rPr>
              <a:t>Base </a:t>
            </a:r>
            <a:r>
              <a:rPr lang="sk-SK" sz="2400" b="1" dirty="0" err="1" smtClean="0">
                <a:solidFill>
                  <a:srgbClr val="336699"/>
                </a:solidFill>
              </a:rPr>
              <a:t>of</a:t>
            </a:r>
            <a:r>
              <a:rPr lang="sk-SK" sz="2400" b="1" dirty="0" smtClean="0">
                <a:solidFill>
                  <a:srgbClr val="336699"/>
                </a:solidFill>
              </a:rPr>
              <a:t> </a:t>
            </a:r>
            <a:r>
              <a:rPr lang="sk-SK" sz="2400" b="1" dirty="0" err="1" smtClean="0">
                <a:solidFill>
                  <a:srgbClr val="336699"/>
                </a:solidFill>
              </a:rPr>
              <a:t>the</a:t>
            </a:r>
            <a:r>
              <a:rPr lang="sk-SK" sz="2400" b="1" dirty="0" smtClean="0">
                <a:solidFill>
                  <a:srgbClr val="336699"/>
                </a:solidFill>
              </a:rPr>
              <a:t> </a:t>
            </a:r>
            <a:r>
              <a:rPr lang="sk-SK" sz="2400" b="1" dirty="0" err="1" smtClean="0">
                <a:solidFill>
                  <a:srgbClr val="336699"/>
                </a:solidFill>
              </a:rPr>
              <a:t>Lab</a:t>
            </a:r>
            <a:r>
              <a:rPr lang="sk-SK" sz="2400" b="1" dirty="0" smtClean="0">
                <a:solidFill>
                  <a:srgbClr val="336699"/>
                </a:solidFill>
              </a:rPr>
              <a:t> </a:t>
            </a:r>
            <a:r>
              <a:rPr lang="sk-SK" sz="2400" b="1" dirty="0" err="1" smtClean="0">
                <a:solidFill>
                  <a:srgbClr val="336699"/>
                </a:solidFill>
              </a:rPr>
              <a:t>reservoir</a:t>
            </a:r>
            <a:endParaRPr lang="sk-SK" sz="2400" b="1" dirty="0">
              <a:solidFill>
                <a:srgbClr val="336699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232328" y="3461088"/>
            <a:ext cx="59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smtClean="0">
                <a:solidFill>
                  <a:srgbClr val="336699"/>
                </a:solidFill>
              </a:rPr>
              <a:t>L1</a:t>
            </a:r>
            <a:endParaRPr lang="sk-SK" sz="2400" b="1">
              <a:solidFill>
                <a:srgbClr val="336699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67463" y="3628617"/>
            <a:ext cx="59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smtClean="0">
                <a:solidFill>
                  <a:srgbClr val="336699"/>
                </a:solidFill>
              </a:rPr>
              <a:t>L2</a:t>
            </a:r>
            <a:endParaRPr lang="sk-SK" sz="2400" b="1">
              <a:solidFill>
                <a:srgbClr val="336699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098365" y="3859449"/>
            <a:ext cx="59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smtClean="0">
                <a:solidFill>
                  <a:srgbClr val="336699"/>
                </a:solidFill>
              </a:rPr>
              <a:t>L3</a:t>
            </a:r>
            <a:endParaRPr lang="sk-SK" sz="2400" b="1">
              <a:solidFill>
                <a:srgbClr val="336699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474235" y="4090281"/>
            <a:ext cx="59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smtClean="0">
                <a:solidFill>
                  <a:srgbClr val="336699"/>
                </a:solidFill>
              </a:rPr>
              <a:t>L4</a:t>
            </a:r>
            <a:endParaRPr lang="sk-SK" sz="2400" b="1">
              <a:solidFill>
                <a:srgbClr val="336699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 bwMode="auto">
          <a:xfrm flipH="1">
            <a:off x="7040033" y="3859449"/>
            <a:ext cx="230395" cy="6330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 bwMode="auto">
          <a:xfrm flipH="1">
            <a:off x="7040033" y="3922753"/>
            <a:ext cx="717101" cy="12074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stCxn id="8" idx="1"/>
          </p:cNvCxnSpPr>
          <p:nvPr/>
        </p:nvCxnSpPr>
        <p:spPr bwMode="auto">
          <a:xfrm flipH="1">
            <a:off x="7040033" y="4090282"/>
            <a:ext cx="1058332" cy="6037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stCxn id="9" idx="1"/>
          </p:cNvCxnSpPr>
          <p:nvPr/>
        </p:nvCxnSpPr>
        <p:spPr bwMode="auto">
          <a:xfrm flipH="1" flipV="1">
            <a:off x="7040033" y="4318184"/>
            <a:ext cx="1434202" cy="293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 bwMode="auto">
          <a:xfrm flipH="1" flipV="1">
            <a:off x="6967322" y="4505840"/>
            <a:ext cx="564675" cy="5041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701988" y="4455040"/>
            <a:ext cx="1503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err="1" smtClean="0">
                <a:solidFill>
                  <a:schemeClr val="bg1"/>
                </a:solidFill>
              </a:rPr>
              <a:t>Fault</a:t>
            </a:r>
            <a:r>
              <a:rPr lang="sk-SK" sz="2000" b="1" smtClean="0">
                <a:solidFill>
                  <a:schemeClr val="bg1"/>
                </a:solidFill>
              </a:rPr>
              <a:t> 1</a:t>
            </a:r>
            <a:endParaRPr lang="sk-SK" sz="2000" b="1">
              <a:solidFill>
                <a:schemeClr val="bg1"/>
              </a:solidFill>
            </a:endParaRPr>
          </a:p>
        </p:txBody>
      </p:sp>
      <p:cxnSp>
        <p:nvCxnSpPr>
          <p:cNvPr id="28" name="Přímá spojnice se šipkou 27"/>
          <p:cNvCxnSpPr/>
          <p:nvPr/>
        </p:nvCxnSpPr>
        <p:spPr bwMode="auto">
          <a:xfrm flipV="1">
            <a:off x="1948180" y="4505840"/>
            <a:ext cx="167640" cy="461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ovéPole 29"/>
          <p:cNvSpPr txBox="1"/>
          <p:nvPr/>
        </p:nvSpPr>
        <p:spPr>
          <a:xfrm>
            <a:off x="7346627" y="1199106"/>
            <a:ext cx="1503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>
                <a:solidFill>
                  <a:srgbClr val="336699"/>
                </a:solidFill>
              </a:rPr>
              <a:t>4 </a:t>
            </a:r>
            <a:r>
              <a:rPr lang="sk-SK" sz="2400" b="1" err="1">
                <a:solidFill>
                  <a:srgbClr val="336699"/>
                </a:solidFill>
              </a:rPr>
              <a:t>tops</a:t>
            </a:r>
            <a:r>
              <a:rPr lang="sk-SK" sz="2400" b="1">
                <a:solidFill>
                  <a:srgbClr val="336699"/>
                </a:solidFill>
              </a:rPr>
              <a:t> </a:t>
            </a:r>
            <a:r>
              <a:rPr lang="sk-SK" sz="2400" b="1" err="1">
                <a:solidFill>
                  <a:srgbClr val="336699"/>
                </a:solidFill>
              </a:rPr>
              <a:t>of</a:t>
            </a:r>
            <a:r>
              <a:rPr lang="sk-SK" sz="2400" b="1">
                <a:solidFill>
                  <a:srgbClr val="336699"/>
                </a:solidFill>
              </a:rPr>
              <a:t> </a:t>
            </a:r>
            <a:r>
              <a:rPr lang="sk-SK" sz="2400" b="1" err="1">
                <a:solidFill>
                  <a:srgbClr val="336699"/>
                </a:solidFill>
              </a:rPr>
              <a:t>the</a:t>
            </a:r>
            <a:r>
              <a:rPr lang="sk-SK" sz="2400" b="1">
                <a:solidFill>
                  <a:srgbClr val="336699"/>
                </a:solidFill>
              </a:rPr>
              <a:t> </a:t>
            </a:r>
            <a:r>
              <a:rPr lang="sk-SK" sz="2400" b="1" err="1">
                <a:solidFill>
                  <a:srgbClr val="336699"/>
                </a:solidFill>
              </a:rPr>
              <a:t>partial</a:t>
            </a:r>
            <a:r>
              <a:rPr lang="sk-SK" sz="2400" b="1">
                <a:solidFill>
                  <a:srgbClr val="336699"/>
                </a:solidFill>
              </a:rPr>
              <a:t> </a:t>
            </a:r>
            <a:r>
              <a:rPr lang="sk-SK" sz="2400" b="1" err="1">
                <a:solidFill>
                  <a:srgbClr val="336699"/>
                </a:solidFill>
              </a:rPr>
              <a:t>layers</a:t>
            </a:r>
            <a:r>
              <a:rPr lang="sk-SK" sz="2400" b="1">
                <a:solidFill>
                  <a:srgbClr val="336699"/>
                </a:solidFill>
              </a:rPr>
              <a:t> </a:t>
            </a:r>
            <a:r>
              <a:rPr lang="sk-SK" sz="2400" b="1" err="1">
                <a:solidFill>
                  <a:srgbClr val="336699"/>
                </a:solidFill>
              </a:rPr>
              <a:t>of</a:t>
            </a:r>
            <a:r>
              <a:rPr lang="sk-SK" sz="2400" b="1">
                <a:solidFill>
                  <a:srgbClr val="336699"/>
                </a:solidFill>
              </a:rPr>
              <a:t> </a:t>
            </a:r>
            <a:r>
              <a:rPr lang="sk-SK" sz="2400" b="1" err="1">
                <a:solidFill>
                  <a:srgbClr val="336699"/>
                </a:solidFill>
              </a:rPr>
              <a:t>the</a:t>
            </a:r>
            <a:r>
              <a:rPr lang="sk-SK" sz="2400" b="1">
                <a:solidFill>
                  <a:srgbClr val="336699"/>
                </a:solidFill>
              </a:rPr>
              <a:t> </a:t>
            </a:r>
            <a:r>
              <a:rPr lang="sk-SK" sz="2400" b="1" err="1">
                <a:solidFill>
                  <a:srgbClr val="336699"/>
                </a:solidFill>
              </a:rPr>
              <a:t>Lab</a:t>
            </a:r>
            <a:r>
              <a:rPr lang="sk-SK" sz="2400" b="1">
                <a:solidFill>
                  <a:srgbClr val="336699"/>
                </a:solidFill>
              </a:rPr>
              <a:t> </a:t>
            </a:r>
            <a:r>
              <a:rPr lang="sk-SK" sz="2400" b="1" err="1">
                <a:solidFill>
                  <a:srgbClr val="336699"/>
                </a:solidFill>
              </a:rPr>
              <a:t>reservoir</a:t>
            </a:r>
            <a:endParaRPr lang="sk-SK" sz="2400" b="1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2605" r="8482" b="15710"/>
          <a:stretch/>
        </p:blipFill>
        <p:spPr bwMode="auto">
          <a:xfrm>
            <a:off x="360943" y="2779437"/>
            <a:ext cx="5590743" cy="3064236"/>
          </a:xfrm>
          <a:prstGeom prst="rect">
            <a:avLst/>
          </a:prstGeom>
          <a:noFill/>
        </p:spPr>
      </p:pic>
      <p:sp>
        <p:nvSpPr>
          <p:cNvPr id="8" name="Obdĺžnik 7"/>
          <p:cNvSpPr/>
          <p:nvPr/>
        </p:nvSpPr>
        <p:spPr>
          <a:xfrm>
            <a:off x="231993" y="1394442"/>
            <a:ext cx="58486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i="1" dirty="0"/>
              <a:t>3D </a:t>
            </a:r>
            <a:r>
              <a:rPr lang="cs-CZ" sz="2800" b="1" i="1" dirty="0" err="1" smtClean="0"/>
              <a:t>view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of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the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Lab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reservoir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Attribute</a:t>
            </a:r>
            <a:r>
              <a:rPr lang="cs-CZ" sz="2800" b="1" i="1" dirty="0" smtClean="0"/>
              <a:t>: </a:t>
            </a:r>
            <a:r>
              <a:rPr lang="cs-CZ" sz="2800" b="1" i="1" dirty="0" err="1" smtClean="0"/>
              <a:t>Average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Absolute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Amplitude</a:t>
            </a:r>
            <a:endParaRPr lang="cs-CZ" sz="2800" b="1" i="1" dirty="0" smtClean="0"/>
          </a:p>
        </p:txBody>
      </p:sp>
      <p:sp>
        <p:nvSpPr>
          <p:cNvPr id="6" name="TextovéPole 4"/>
          <p:cNvSpPr txBox="1"/>
          <p:nvPr/>
        </p:nvSpPr>
        <p:spPr>
          <a:xfrm>
            <a:off x="1463186" y="287329"/>
            <a:ext cx="5623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 smtClean="0">
                <a:solidFill>
                  <a:srgbClr val="336699"/>
                </a:solidFill>
              </a:rPr>
              <a:t>Seismic</a:t>
            </a:r>
            <a:r>
              <a:rPr lang="sk-SK" sz="3200" b="1" dirty="0" smtClean="0">
                <a:solidFill>
                  <a:srgbClr val="336699"/>
                </a:solidFill>
              </a:rPr>
              <a:t> A</a:t>
            </a:r>
            <a:r>
              <a:rPr lang="en-US" sz="3200" b="1" dirty="0" smtClean="0">
                <a:solidFill>
                  <a:srgbClr val="336699"/>
                </a:solidFill>
              </a:rPr>
              <a:t>t</a:t>
            </a:r>
            <a:r>
              <a:rPr lang="sk-SK" sz="3200" b="1" dirty="0" err="1" smtClean="0">
                <a:solidFill>
                  <a:srgbClr val="336699"/>
                </a:solidFill>
              </a:rPr>
              <a:t>tribut</a:t>
            </a:r>
            <a:r>
              <a:rPr lang="en-US" sz="3200" b="1" dirty="0" err="1" smtClean="0">
                <a:solidFill>
                  <a:srgbClr val="336699"/>
                </a:solidFill>
              </a:rPr>
              <a:t>es</a:t>
            </a:r>
            <a:r>
              <a:rPr lang="cs-CZ" sz="3200" b="1" dirty="0" smtClean="0">
                <a:solidFill>
                  <a:srgbClr val="336699"/>
                </a:solidFill>
              </a:rPr>
              <a:t> </a:t>
            </a:r>
            <a:r>
              <a:rPr lang="cs-CZ" sz="3200" b="1" dirty="0" err="1" smtClean="0">
                <a:solidFill>
                  <a:srgbClr val="336699"/>
                </a:solidFill>
              </a:rPr>
              <a:t>Analysis</a:t>
            </a:r>
            <a:endParaRPr lang="sk-SK" sz="3200" b="1" dirty="0">
              <a:solidFill>
                <a:srgbClr val="336699"/>
              </a:solidFill>
            </a:endParaRPr>
          </a:p>
        </p:txBody>
      </p:sp>
      <p:pic>
        <p:nvPicPr>
          <p:cNvPr id="7170" name="Picture 2" descr="C:\Users\user\Desktop\LAUSANE\at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1523" y="1125197"/>
            <a:ext cx="2583328" cy="534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7"/>
          <p:cNvSpPr/>
          <p:nvPr/>
        </p:nvSpPr>
        <p:spPr>
          <a:xfrm>
            <a:off x="0" y="5843673"/>
            <a:ext cx="5848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i="1" dirty="0" err="1" smtClean="0"/>
              <a:t>Reveals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residual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Oil</a:t>
            </a:r>
            <a:r>
              <a:rPr lang="cs-CZ" sz="2800" b="1" i="1" dirty="0" smtClean="0"/>
              <a:t> </a:t>
            </a:r>
            <a:r>
              <a:rPr lang="en-US" sz="2800" b="1" i="1" dirty="0" smtClean="0"/>
              <a:t>&amp;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Gas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saturation</a:t>
            </a:r>
            <a:endParaRPr lang="cs-CZ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999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49829" y="180144"/>
            <a:ext cx="562247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dirty="0" smtClean="0"/>
              <a:t>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/>
              <a:t>M</a:t>
            </a:r>
            <a:r>
              <a:rPr lang="cs-CZ" dirty="0" err="1" smtClean="0"/>
              <a:t>ethane</a:t>
            </a:r>
            <a:r>
              <a:rPr lang="cs-CZ" dirty="0" smtClean="0"/>
              <a:t>/ CO</a:t>
            </a:r>
            <a:r>
              <a:rPr lang="cs-CZ" baseline="-25000" dirty="0" smtClean="0"/>
              <a:t>2</a:t>
            </a:r>
            <a:r>
              <a:rPr lang="cs-CZ" dirty="0" smtClean="0"/>
              <a:t> </a:t>
            </a:r>
            <a:r>
              <a:rPr lang="cs-CZ" dirty="0" err="1" smtClean="0"/>
              <a:t>Leakage</a:t>
            </a:r>
            <a:endParaRPr lang="en-US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602480" y="1208990"/>
            <a:ext cx="4459044" cy="56938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dirty="0" err="1"/>
              <a:t>Abandoned</a:t>
            </a:r>
            <a:r>
              <a:rPr lang="cs-CZ" dirty="0"/>
              <a:t> </a:t>
            </a:r>
            <a:r>
              <a:rPr lang="en-US" dirty="0"/>
              <a:t>B</a:t>
            </a:r>
            <a:r>
              <a:rPr lang="cs-CZ" dirty="0"/>
              <a:t>R </a:t>
            </a:r>
            <a:r>
              <a:rPr lang="cs-CZ" dirty="0" err="1" smtClean="0"/>
              <a:t>Wells</a:t>
            </a:r>
            <a:r>
              <a:rPr lang="cs-CZ" dirty="0" smtClean="0"/>
              <a:t> </a:t>
            </a:r>
            <a:r>
              <a:rPr lang="cs-CZ" dirty="0" err="1" smtClean="0"/>
              <a:t>Well</a:t>
            </a:r>
            <a:r>
              <a:rPr lang="cs-CZ" dirty="0" smtClean="0"/>
              <a:t> design</a:t>
            </a:r>
          </a:p>
          <a:p>
            <a:endParaRPr lang="cs-CZ" dirty="0"/>
          </a:p>
          <a:p>
            <a:r>
              <a:rPr lang="cs-CZ" dirty="0" err="1" smtClean="0"/>
              <a:t>Mud</a:t>
            </a:r>
            <a:r>
              <a:rPr lang="cs-CZ" dirty="0" smtClean="0"/>
              <a:t> and </a:t>
            </a:r>
          </a:p>
          <a:p>
            <a:r>
              <a:rPr lang="cs-CZ" dirty="0" smtClean="0"/>
              <a:t>Cement </a:t>
            </a:r>
            <a:r>
              <a:rPr lang="cs-CZ" dirty="0" err="1" smtClean="0"/>
              <a:t>Plugs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spite of plugging</a:t>
            </a:r>
          </a:p>
          <a:p>
            <a:r>
              <a:rPr lang="en-US" dirty="0" smtClean="0"/>
              <a:t>The old wells</a:t>
            </a:r>
          </a:p>
          <a:p>
            <a:r>
              <a:rPr lang="en-US" dirty="0" smtClean="0"/>
              <a:t>Make potential conduits for minor gas migration and often show increased values of methane and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6" name="Obrázek 5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838200"/>
            <a:ext cx="440436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49829" y="134424"/>
            <a:ext cx="562247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dirty="0" err="1" smtClean="0"/>
              <a:t>Maps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CO</a:t>
            </a:r>
            <a:r>
              <a:rPr lang="cs-CZ" baseline="-25000" dirty="0" smtClean="0"/>
              <a:t>2</a:t>
            </a:r>
            <a:r>
              <a:rPr lang="cs-CZ" dirty="0" smtClean="0"/>
              <a:t> in </a:t>
            </a:r>
            <a:r>
              <a:rPr lang="cs-CZ" dirty="0" err="1" smtClean="0"/>
              <a:t>Soil</a:t>
            </a:r>
            <a:r>
              <a:rPr lang="cs-CZ" dirty="0" smtClean="0"/>
              <a:t> </a:t>
            </a:r>
            <a:r>
              <a:rPr lang="cs-CZ" dirty="0" err="1" smtClean="0"/>
              <a:t>Gas</a:t>
            </a:r>
            <a:endParaRPr lang="en-US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7549" y="703365"/>
            <a:ext cx="303395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2400" dirty="0" err="1" smtClean="0"/>
              <a:t>Oil</a:t>
            </a:r>
            <a:r>
              <a:rPr lang="cs-CZ" sz="2400" dirty="0" smtClean="0"/>
              <a:t> and </a:t>
            </a:r>
            <a:r>
              <a:rPr lang="cs-CZ" sz="2400" dirty="0" err="1" smtClean="0"/>
              <a:t>Gas</a:t>
            </a:r>
            <a:r>
              <a:rPr lang="cs-CZ" sz="2400" dirty="0" smtClean="0"/>
              <a:t> </a:t>
            </a:r>
            <a:r>
              <a:rPr lang="cs-CZ" sz="2400" dirty="0" err="1" smtClean="0"/>
              <a:t>zones</a:t>
            </a:r>
            <a:endParaRPr lang="en-US" sz="2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293903" y="703364"/>
            <a:ext cx="2496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2400" dirty="0" err="1" smtClean="0"/>
              <a:t>Warm</a:t>
            </a:r>
            <a:r>
              <a:rPr lang="cs-CZ" sz="2400" dirty="0" smtClean="0"/>
              <a:t> </a:t>
            </a:r>
            <a:r>
              <a:rPr lang="cs-CZ" sz="2400" dirty="0" err="1" smtClean="0"/>
              <a:t>Season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0" y="1125709"/>
            <a:ext cx="8564010" cy="549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6370320" y="768583"/>
            <a:ext cx="2072640" cy="3571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8543" y="694913"/>
            <a:ext cx="2496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2400" dirty="0" err="1" smtClean="0"/>
              <a:t>Cold</a:t>
            </a:r>
            <a:r>
              <a:rPr lang="cs-CZ" sz="2400" dirty="0" smtClean="0"/>
              <a:t> </a:t>
            </a:r>
            <a:r>
              <a:rPr lang="cs-CZ" sz="2400" dirty="0" err="1" smtClean="0"/>
              <a:t>Season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cxnSp>
        <p:nvCxnSpPr>
          <p:cNvPr id="4" name="Přímá spojnice 3"/>
          <p:cNvCxnSpPr/>
          <p:nvPr/>
        </p:nvCxnSpPr>
        <p:spPr bwMode="auto">
          <a:xfrm>
            <a:off x="1495740" y="1635020"/>
            <a:ext cx="1034100" cy="31046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660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 bwMode="auto">
          <a:xfrm>
            <a:off x="1" y="1682617"/>
            <a:ext cx="9130714" cy="49445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65502" y="247687"/>
            <a:ext cx="562247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dirty="0" smtClean="0"/>
              <a:t>CO</a:t>
            </a:r>
            <a:r>
              <a:rPr lang="cs-CZ" baseline="-25000" dirty="0" smtClean="0"/>
              <a:t>2</a:t>
            </a:r>
            <a:r>
              <a:rPr lang="cs-CZ" dirty="0" smtClean="0"/>
              <a:t> in </a:t>
            </a:r>
            <a:r>
              <a:rPr lang="cs-CZ" dirty="0" err="1" smtClean="0"/>
              <a:t>Soil</a:t>
            </a:r>
            <a:r>
              <a:rPr lang="cs-CZ" dirty="0" smtClean="0"/>
              <a:t> </a:t>
            </a:r>
            <a:r>
              <a:rPr lang="cs-CZ" dirty="0" err="1" smtClean="0"/>
              <a:t>Gas</a:t>
            </a:r>
            <a:r>
              <a:rPr lang="en-US" dirty="0" smtClean="0"/>
              <a:t> – 2D Profiles</a:t>
            </a:r>
            <a:endParaRPr lang="en-US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13658" y="1094537"/>
            <a:ext cx="9209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SW</a:t>
            </a:r>
            <a:endParaRPr lang="en-US" sz="2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382171" y="1094536"/>
            <a:ext cx="2496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Warm Season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6" b="8303"/>
          <a:stretch/>
        </p:blipFill>
        <p:spPr bwMode="auto">
          <a:xfrm>
            <a:off x="181829" y="1682617"/>
            <a:ext cx="4500460" cy="151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81488" y="1122784"/>
            <a:ext cx="9209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NE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7770"/>
          <a:stretch/>
        </p:blipFill>
        <p:spPr bwMode="auto">
          <a:xfrm>
            <a:off x="4682288" y="1741309"/>
            <a:ext cx="4458970" cy="145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427246" y="3621631"/>
            <a:ext cx="2496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Cold Season</a:t>
            </a:r>
            <a:endParaRPr lang="en-US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02418" y="1094534"/>
            <a:ext cx="9209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SW</a:t>
            </a:r>
            <a:endParaRPr lang="en-US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209783" y="1154984"/>
            <a:ext cx="9209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NE</a:t>
            </a:r>
            <a:endParaRPr lang="en-US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 b="7431"/>
          <a:stretch/>
        </p:blipFill>
        <p:spPr bwMode="auto">
          <a:xfrm>
            <a:off x="1184911" y="4116852"/>
            <a:ext cx="6994754" cy="214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69848" y="3336729"/>
            <a:ext cx="342616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1800" dirty="0" smtClean="0"/>
              <a:t>Relative Distance (m)</a:t>
            </a:r>
            <a:endParaRPr lang="en-US" sz="1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511109" y="3327180"/>
            <a:ext cx="342616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1800" dirty="0" smtClean="0"/>
              <a:t>Relative Distance (m)</a:t>
            </a:r>
            <a:endParaRPr lang="en-US" sz="18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2828869" y="6257872"/>
            <a:ext cx="342616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1800" dirty="0" smtClean="0"/>
              <a:t>Relative Distance (m)</a:t>
            </a:r>
            <a:endParaRPr lang="en-US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190037" y="3839789"/>
            <a:ext cx="9209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SSE</a:t>
            </a:r>
            <a:endParaRPr lang="en-US" sz="2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7627759" y="3852464"/>
            <a:ext cx="92093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NNW</a:t>
            </a:r>
            <a:endParaRPr lang="en-US" sz="2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754389" y="1124503"/>
            <a:ext cx="2496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sz="2400" dirty="0" smtClean="0"/>
              <a:t>Cold Season</a:t>
            </a:r>
            <a:endParaRPr lang="en-US" sz="2400" dirty="0"/>
          </a:p>
        </p:txBody>
      </p:sp>
      <p:sp>
        <p:nvSpPr>
          <p:cNvPr id="3" name="Obdélník 2"/>
          <p:cNvSpPr/>
          <p:nvPr/>
        </p:nvSpPr>
        <p:spPr bwMode="auto">
          <a:xfrm>
            <a:off x="1776413" y="3153020"/>
            <a:ext cx="1209675" cy="45719"/>
          </a:xfrm>
          <a:prstGeom prst="rect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Obdélník 22"/>
          <p:cNvSpPr/>
          <p:nvPr/>
        </p:nvSpPr>
        <p:spPr bwMode="auto">
          <a:xfrm>
            <a:off x="1650502" y="3195137"/>
            <a:ext cx="1209675" cy="45719"/>
          </a:xfrm>
          <a:prstGeom prst="rect">
            <a:avLst/>
          </a:prstGeom>
          <a:solidFill>
            <a:srgbClr val="00B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Obdélník 23"/>
          <p:cNvSpPr/>
          <p:nvPr/>
        </p:nvSpPr>
        <p:spPr bwMode="auto">
          <a:xfrm>
            <a:off x="6324601" y="3156622"/>
            <a:ext cx="1209675" cy="45719"/>
          </a:xfrm>
          <a:prstGeom prst="rect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Obdélník 24"/>
          <p:cNvSpPr/>
          <p:nvPr/>
        </p:nvSpPr>
        <p:spPr bwMode="auto">
          <a:xfrm>
            <a:off x="6198690" y="3198739"/>
            <a:ext cx="1209675" cy="45719"/>
          </a:xfrm>
          <a:prstGeom prst="rect">
            <a:avLst/>
          </a:prstGeom>
          <a:solidFill>
            <a:srgbClr val="00B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1953" y="3137184"/>
            <a:ext cx="8114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Gas zone</a:t>
            </a:r>
          </a:p>
          <a:p>
            <a:r>
              <a:rPr lang="en-US" sz="1100" b="1" dirty="0" smtClean="0">
                <a:solidFill>
                  <a:srgbClr val="003300"/>
                </a:solidFill>
              </a:rPr>
              <a:t>Oil zone</a:t>
            </a:r>
            <a:endParaRPr lang="cs-CZ" sz="1100" b="1" dirty="0">
              <a:solidFill>
                <a:srgbClr val="003300"/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 bwMode="auto">
          <a:xfrm flipV="1">
            <a:off x="5429250" y="3175880"/>
            <a:ext cx="838544" cy="883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Přímá spojnice se šipkou 30"/>
          <p:cNvCxnSpPr/>
          <p:nvPr/>
        </p:nvCxnSpPr>
        <p:spPr bwMode="auto">
          <a:xfrm flipH="1" flipV="1">
            <a:off x="3024188" y="3195137"/>
            <a:ext cx="1517765" cy="457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Přímá spojnice se šipkou 33"/>
          <p:cNvCxnSpPr/>
          <p:nvPr/>
        </p:nvCxnSpPr>
        <p:spPr bwMode="auto">
          <a:xfrm flipH="1" flipV="1">
            <a:off x="2860178" y="3265450"/>
            <a:ext cx="1681775" cy="163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Přímá spojnice se šipkou 35"/>
          <p:cNvCxnSpPr/>
          <p:nvPr/>
        </p:nvCxnSpPr>
        <p:spPr bwMode="auto">
          <a:xfrm flipV="1">
            <a:off x="5248275" y="3244458"/>
            <a:ext cx="900113" cy="1845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748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503483" y="25767"/>
            <a:ext cx="5477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Principle steps in </a:t>
            </a:r>
            <a:r>
              <a:rPr lang="cs-CZ" sz="2800" b="1" dirty="0" err="1" smtClean="0">
                <a:solidFill>
                  <a:srgbClr val="002060"/>
                </a:solidFill>
              </a:rPr>
              <a:t>Soil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Gas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Baseline</a:t>
            </a:r>
            <a:r>
              <a:rPr lang="cs-CZ" sz="2800" b="1" dirty="0" smtClean="0">
                <a:solidFill>
                  <a:srgbClr val="002060"/>
                </a:solidFill>
              </a:rPr>
              <a:t> Monitoring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ovéPole 2"/>
          <p:cNvSpPr txBox="1"/>
          <p:nvPr/>
        </p:nvSpPr>
        <p:spPr>
          <a:xfrm>
            <a:off x="612045" y="1722911"/>
            <a:ext cx="794320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</a:rPr>
              <a:t>Screening soil gas measurements  </a:t>
            </a:r>
          </a:p>
          <a:p>
            <a:pPr marL="457200" indent="-45720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</a:rPr>
              <a:t>Finding elevated CO</a:t>
            </a:r>
            <a:r>
              <a:rPr lang="en-US" sz="32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</a:rPr>
              <a:t> and CH</a:t>
            </a:r>
            <a:r>
              <a:rPr lang="en-US" sz="3200" b="1" baseline="-25000" dirty="0" smtClean="0">
                <a:solidFill>
                  <a:srgbClr val="002060"/>
                </a:solidFill>
              </a:rPr>
              <a:t>4</a:t>
            </a:r>
            <a:r>
              <a:rPr lang="en-US" sz="3200" b="1" dirty="0" smtClean="0">
                <a:solidFill>
                  <a:srgbClr val="002060"/>
                </a:solidFill>
              </a:rPr>
              <a:t>  </a:t>
            </a:r>
          </a:p>
          <a:p>
            <a:pPr marL="457200" indent="-457200"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</a:rPr>
              <a:t>Instalation</a:t>
            </a:r>
            <a:r>
              <a:rPr lang="en-US" sz="3200" b="1" dirty="0" smtClean="0">
                <a:solidFill>
                  <a:srgbClr val="002060"/>
                </a:solidFill>
              </a:rPr>
              <a:t> of </a:t>
            </a:r>
            <a:r>
              <a:rPr lang="cs-CZ" sz="3200" b="1" dirty="0" err="1" smtClean="0">
                <a:solidFill>
                  <a:srgbClr val="002060"/>
                </a:solidFill>
              </a:rPr>
              <a:t>automatic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stations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4. </a:t>
            </a:r>
            <a:r>
              <a:rPr lang="cs-CZ" sz="3200" b="1" dirty="0" err="1" smtClean="0">
                <a:solidFill>
                  <a:srgbClr val="002060"/>
                </a:solidFill>
              </a:rPr>
              <a:t>Meteo</a:t>
            </a:r>
            <a:r>
              <a:rPr lang="cs-CZ" sz="3200" b="1" dirty="0" smtClean="0">
                <a:solidFill>
                  <a:srgbClr val="002060"/>
                </a:solidFill>
              </a:rPr>
              <a:t> data</a:t>
            </a:r>
            <a:endParaRPr lang="cs-CZ" sz="3200" b="1" dirty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5. </a:t>
            </a:r>
            <a:r>
              <a:rPr lang="cs-CZ" sz="3200" b="1" dirty="0" err="1" smtClean="0">
                <a:solidFill>
                  <a:srgbClr val="002060"/>
                </a:solidFill>
              </a:rPr>
              <a:t>Soil</a:t>
            </a:r>
            <a:r>
              <a:rPr lang="cs-CZ" sz="3200" b="1" dirty="0" smtClean="0">
                <a:solidFill>
                  <a:srgbClr val="002060"/>
                </a:solidFill>
              </a:rPr>
              <a:t> and </a:t>
            </a:r>
            <a:r>
              <a:rPr lang="cs-CZ" sz="3200" b="1" dirty="0" err="1" smtClean="0">
                <a:solidFill>
                  <a:srgbClr val="002060"/>
                </a:solidFill>
              </a:rPr>
              <a:t>subsoil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clay</a:t>
            </a:r>
            <a:r>
              <a:rPr lang="cs-CZ" sz="3200" b="1" dirty="0" smtClean="0">
                <a:solidFill>
                  <a:srgbClr val="002060"/>
                </a:solidFill>
              </a:rPr>
              <a:t>/</a:t>
            </a:r>
            <a:r>
              <a:rPr lang="cs-CZ" sz="3200" b="1" dirty="0" err="1" smtClean="0">
                <a:solidFill>
                  <a:srgbClr val="002060"/>
                </a:solidFill>
              </a:rPr>
              <a:t>sand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content</a:t>
            </a:r>
            <a:endParaRPr lang="cs-CZ" sz="3200" b="1" dirty="0" smtClean="0">
              <a:solidFill>
                <a:srgbClr val="002060"/>
              </a:solidFill>
            </a:endParaRPr>
          </a:p>
          <a:p>
            <a:r>
              <a:rPr lang="cs-CZ" sz="3200" b="1" dirty="0" smtClean="0">
                <a:solidFill>
                  <a:srgbClr val="002060"/>
                </a:solidFill>
              </a:rPr>
              <a:t>6. </a:t>
            </a:r>
            <a:r>
              <a:rPr lang="cs-CZ" sz="3200" b="1" dirty="0" err="1" smtClean="0">
                <a:solidFill>
                  <a:srgbClr val="002060"/>
                </a:solidFill>
              </a:rPr>
              <a:t>Old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wells</a:t>
            </a:r>
            <a:r>
              <a:rPr lang="cs-CZ" sz="3200" b="1" dirty="0" smtClean="0">
                <a:solidFill>
                  <a:srgbClr val="002060"/>
                </a:solidFill>
              </a:rPr>
              <a:t> and </a:t>
            </a:r>
            <a:r>
              <a:rPr lang="cs-CZ" sz="3200" b="1" dirty="0" err="1" smtClean="0">
                <a:solidFill>
                  <a:srgbClr val="002060"/>
                </a:solidFill>
              </a:rPr>
              <a:t>abandoned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oil</a:t>
            </a:r>
            <a:r>
              <a:rPr lang="cs-CZ" sz="3200" b="1" dirty="0" smtClean="0">
                <a:solidFill>
                  <a:srgbClr val="002060"/>
                </a:solidFill>
              </a:rPr>
              <a:t>/</a:t>
            </a:r>
            <a:r>
              <a:rPr lang="cs-CZ" sz="3200" b="1" dirty="0" err="1" smtClean="0">
                <a:solidFill>
                  <a:srgbClr val="002060"/>
                </a:solidFill>
              </a:rPr>
              <a:t>gas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field</a:t>
            </a:r>
            <a:endParaRPr lang="cs-CZ" sz="3200" b="1" dirty="0" smtClean="0">
              <a:solidFill>
                <a:srgbClr val="002060"/>
              </a:solidFill>
            </a:endParaRPr>
          </a:p>
          <a:p>
            <a:r>
              <a:rPr lang="cs-CZ" sz="3200" b="1" dirty="0" smtClean="0">
                <a:solidFill>
                  <a:srgbClr val="002060"/>
                </a:solidFill>
              </a:rPr>
              <a:t>7. </a:t>
            </a:r>
            <a:r>
              <a:rPr lang="cs-CZ" sz="3200" b="1" dirty="0" err="1" smtClean="0">
                <a:solidFill>
                  <a:srgbClr val="002060"/>
                </a:solidFill>
              </a:rPr>
              <a:t>Ground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water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level</a:t>
            </a:r>
            <a:endParaRPr lang="cs-CZ" sz="3200" b="1" dirty="0" smtClean="0">
              <a:solidFill>
                <a:srgbClr val="002060"/>
              </a:solidFill>
            </a:endParaRPr>
          </a:p>
          <a:p>
            <a:r>
              <a:rPr lang="cs-CZ" sz="3200" b="1" dirty="0" smtClean="0">
                <a:solidFill>
                  <a:srgbClr val="002060"/>
                </a:solidFill>
              </a:rPr>
              <a:t>8. </a:t>
            </a:r>
            <a:r>
              <a:rPr lang="cs-CZ" sz="3200" b="1" dirty="0" err="1" smtClean="0">
                <a:solidFill>
                  <a:srgbClr val="002060"/>
                </a:solidFill>
              </a:rPr>
              <a:t>Isotopes</a:t>
            </a:r>
            <a:endParaRPr lang="cs-CZ" sz="3200" b="1" dirty="0" smtClean="0">
              <a:solidFill>
                <a:srgbClr val="002060"/>
              </a:solidFill>
            </a:endParaRPr>
          </a:p>
          <a:p>
            <a:r>
              <a:rPr lang="cs-CZ" sz="3200" b="1" dirty="0" smtClean="0">
                <a:solidFill>
                  <a:srgbClr val="002060"/>
                </a:solidFill>
              </a:rPr>
              <a:t>9. Background </a:t>
            </a:r>
            <a:r>
              <a:rPr lang="cs-CZ" sz="3200" b="1" dirty="0" err="1" smtClean="0">
                <a:solidFill>
                  <a:srgbClr val="002060"/>
                </a:solidFill>
              </a:rPr>
              <a:t>values</a:t>
            </a:r>
            <a:r>
              <a:rPr lang="cs-CZ" sz="3200" b="1" dirty="0" smtClean="0">
                <a:solidFill>
                  <a:srgbClr val="002060"/>
                </a:solidFill>
              </a:rPr>
              <a:t> and </a:t>
            </a:r>
            <a:r>
              <a:rPr lang="cs-CZ" sz="3200" b="1" dirty="0" err="1" smtClean="0">
                <a:solidFill>
                  <a:srgbClr val="002060"/>
                </a:solidFill>
              </a:rPr>
              <a:t>Anomalies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121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4"/>
          <p:cNvSpPr txBox="1"/>
          <p:nvPr/>
        </p:nvSpPr>
        <p:spPr>
          <a:xfrm>
            <a:off x="1248833" y="75985"/>
            <a:ext cx="5842000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sk-SK" dirty="0" err="1" smtClean="0"/>
              <a:t>Isotopes</a:t>
            </a:r>
            <a:r>
              <a:rPr lang="sk-SK" dirty="0" smtClean="0"/>
              <a:t> – </a:t>
            </a:r>
            <a:r>
              <a:rPr lang="sk-SK" dirty="0" err="1" smtClean="0"/>
              <a:t>Evidence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Methane</a:t>
            </a:r>
            <a:r>
              <a:rPr lang="sk-SK" dirty="0" smtClean="0"/>
              <a:t> – to – CO</a:t>
            </a:r>
            <a:r>
              <a:rPr lang="sk-SK" baseline="-25000" dirty="0" smtClean="0"/>
              <a:t>2</a:t>
            </a:r>
            <a:r>
              <a:rPr lang="sk-SK" dirty="0" smtClean="0"/>
              <a:t> </a:t>
            </a:r>
            <a:r>
              <a:rPr lang="sk-SK" dirty="0" err="1" smtClean="0"/>
              <a:t>oxidation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86" y="1266824"/>
            <a:ext cx="5705475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90833" y="1371600"/>
            <a:ext cx="1794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Soil</a:t>
            </a:r>
            <a:r>
              <a:rPr lang="cs-CZ" sz="2400" dirty="0" smtClean="0"/>
              <a:t> </a:t>
            </a:r>
            <a:r>
              <a:rPr lang="cs-CZ" sz="2400" dirty="0" err="1" smtClean="0"/>
              <a:t>gas</a:t>
            </a:r>
            <a:r>
              <a:rPr lang="cs-CZ" sz="2400" dirty="0" smtClean="0"/>
              <a:t> has a </a:t>
            </a:r>
            <a:r>
              <a:rPr lang="cs-CZ" sz="2400" dirty="0" err="1" smtClean="0"/>
              <a:t>surprisingly</a:t>
            </a:r>
            <a:r>
              <a:rPr lang="cs-CZ" sz="2400" dirty="0" smtClean="0"/>
              <a:t> </a:t>
            </a:r>
            <a:r>
              <a:rPr lang="cs-CZ" sz="2400" dirty="0" err="1" smtClean="0"/>
              <a:t>elevated</a:t>
            </a:r>
            <a:r>
              <a:rPr lang="cs-CZ" sz="2400" dirty="0" smtClean="0"/>
              <a:t> </a:t>
            </a:r>
            <a:r>
              <a:rPr lang="cs-CZ" sz="2400" dirty="0" err="1" smtClean="0"/>
              <a:t>amount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CO2 </a:t>
            </a:r>
            <a:r>
              <a:rPr lang="cs-CZ" sz="2400" dirty="0" err="1" smtClean="0"/>
              <a:t>when</a:t>
            </a:r>
            <a:r>
              <a:rPr lang="cs-CZ" sz="2400" dirty="0" smtClean="0"/>
              <a:t> </a:t>
            </a:r>
            <a:r>
              <a:rPr lang="cs-CZ" sz="2400" dirty="0" err="1" smtClean="0"/>
              <a:t>compared</a:t>
            </a:r>
            <a:r>
              <a:rPr lang="cs-CZ" sz="2400" dirty="0" smtClean="0"/>
              <a:t> to </a:t>
            </a:r>
            <a:r>
              <a:rPr lang="cs-CZ" sz="2400" dirty="0" err="1" smtClean="0"/>
              <a:t>normal</a:t>
            </a:r>
            <a:r>
              <a:rPr lang="cs-CZ" sz="2400" dirty="0" smtClean="0"/>
              <a:t> </a:t>
            </a:r>
            <a:r>
              <a:rPr lang="cs-CZ" sz="2400" dirty="0" err="1" smtClean="0"/>
              <a:t>forest</a:t>
            </a:r>
            <a:r>
              <a:rPr lang="cs-CZ" sz="2400" dirty="0" smtClean="0"/>
              <a:t> </a:t>
            </a:r>
            <a:r>
              <a:rPr lang="cs-CZ" sz="2400" dirty="0" err="1" smtClean="0"/>
              <a:t>soil</a:t>
            </a:r>
            <a:endParaRPr lang="cs-CZ" sz="2400" dirty="0" smtClean="0"/>
          </a:p>
          <a:p>
            <a:r>
              <a:rPr lang="cs-CZ" sz="2400" dirty="0" smtClean="0"/>
              <a:t>CO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isotopically</a:t>
            </a:r>
            <a:r>
              <a:rPr lang="cs-CZ" sz="2400" dirty="0" smtClean="0"/>
              <a:t> very </a:t>
            </a:r>
            <a:r>
              <a:rPr lang="cs-CZ" sz="2400" dirty="0" err="1" smtClean="0"/>
              <a:t>light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12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4"/>
          <p:cNvSpPr txBox="1"/>
          <p:nvPr/>
        </p:nvSpPr>
        <p:spPr>
          <a:xfrm>
            <a:off x="1248833" y="274105"/>
            <a:ext cx="584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sk-SK" dirty="0" err="1" smtClean="0"/>
              <a:t>Isotopes</a:t>
            </a:r>
            <a:r>
              <a:rPr lang="sk-SK" dirty="0" smtClean="0"/>
              <a:t> delta</a:t>
            </a:r>
            <a:r>
              <a:rPr lang="sk-SK" baseline="30000" dirty="0" smtClean="0"/>
              <a:t>13</a:t>
            </a:r>
            <a:r>
              <a:rPr lang="sk-SK" dirty="0" smtClean="0"/>
              <a:t>C CO</a:t>
            </a:r>
            <a:r>
              <a:rPr lang="sk-SK" baseline="-25000" dirty="0" smtClean="0"/>
              <a:t>2</a:t>
            </a:r>
            <a:endParaRPr lang="sk-SK" baseline="-25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0" y="1287145"/>
            <a:ext cx="6344965" cy="543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90833" y="1767840"/>
            <a:ext cx="17940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We</a:t>
            </a:r>
            <a:r>
              <a:rPr lang="cs-CZ" sz="2400" dirty="0" smtClean="0"/>
              <a:t>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distinguish</a:t>
            </a:r>
            <a:r>
              <a:rPr lang="cs-CZ" sz="2400" dirty="0" smtClean="0"/>
              <a:t> </a:t>
            </a:r>
            <a:r>
              <a:rPr lang="cs-CZ" sz="2400" dirty="0" err="1" smtClean="0"/>
              <a:t>three</a:t>
            </a:r>
            <a:r>
              <a:rPr lang="cs-CZ" sz="2400" dirty="0" smtClean="0"/>
              <a:t> </a:t>
            </a:r>
            <a:r>
              <a:rPr lang="cs-CZ" sz="2400" dirty="0" err="1" smtClean="0"/>
              <a:t>types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CO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 :</a:t>
            </a:r>
          </a:p>
          <a:p>
            <a:pPr marL="457200" indent="-457200">
              <a:buAutoNum type="arabicPeriod"/>
            </a:pPr>
            <a:r>
              <a:rPr lang="cs-CZ" sz="2400" dirty="0" err="1" smtClean="0"/>
              <a:t>Normal</a:t>
            </a:r>
            <a:endParaRPr lang="cs-CZ" sz="2400" dirty="0" smtClean="0"/>
          </a:p>
          <a:p>
            <a:pPr marL="457200" indent="-457200">
              <a:buAutoNum type="arabicPeriod"/>
            </a:pPr>
            <a:r>
              <a:rPr lang="cs-CZ" sz="2400" dirty="0" err="1" smtClean="0"/>
              <a:t>Mixed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3. CO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microbial</a:t>
            </a:r>
            <a:r>
              <a:rPr lang="cs-CZ" sz="2400" dirty="0" smtClean="0"/>
              <a:t> </a:t>
            </a:r>
            <a:r>
              <a:rPr lang="cs-CZ" sz="2400" dirty="0" err="1" smtClean="0"/>
              <a:t>oxidation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methane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507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503483" y="25767"/>
            <a:ext cx="5477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Principle steps in </a:t>
            </a:r>
            <a:r>
              <a:rPr lang="cs-CZ" sz="2800" b="1" dirty="0" err="1" smtClean="0">
                <a:solidFill>
                  <a:srgbClr val="002060"/>
                </a:solidFill>
              </a:rPr>
              <a:t>Soil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Gas</a:t>
            </a: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err="1" smtClean="0">
                <a:solidFill>
                  <a:srgbClr val="002060"/>
                </a:solidFill>
              </a:rPr>
              <a:t>Baseline</a:t>
            </a:r>
            <a:r>
              <a:rPr lang="cs-CZ" sz="2800" b="1" dirty="0" smtClean="0">
                <a:solidFill>
                  <a:srgbClr val="002060"/>
                </a:solidFill>
              </a:rPr>
              <a:t> Monitoring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ovéPole 2"/>
          <p:cNvSpPr txBox="1"/>
          <p:nvPr/>
        </p:nvSpPr>
        <p:spPr>
          <a:xfrm>
            <a:off x="292004" y="1722909"/>
            <a:ext cx="86995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</a:rPr>
              <a:t>Screening data </a:t>
            </a:r>
            <a:r>
              <a:rPr lang="cs-CZ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smtClean="0">
                <a:solidFill>
                  <a:srgbClr val="002060"/>
                </a:solidFill>
              </a:rPr>
              <a:t>&gt; very dependent on </a:t>
            </a:r>
            <a:r>
              <a:rPr lang="en-US" sz="3200" b="1" dirty="0" err="1" smtClean="0">
                <a:solidFill>
                  <a:srgbClr val="002060"/>
                </a:solidFill>
              </a:rPr>
              <a:t>p,T</a:t>
            </a:r>
            <a:r>
              <a:rPr lang="en-US" sz="3200" b="1" dirty="0" smtClean="0">
                <a:solidFill>
                  <a:srgbClr val="002060"/>
                </a:solidFill>
              </a:rPr>
              <a:t>, time, </a:t>
            </a:r>
            <a:r>
              <a:rPr lang="cs-CZ" sz="3200" b="1" dirty="0" err="1" smtClean="0">
                <a:solidFill>
                  <a:srgbClr val="002060"/>
                </a:solidFill>
              </a:rPr>
              <a:t>daily</a:t>
            </a:r>
            <a:r>
              <a:rPr lang="cs-CZ" sz="3200" b="1" dirty="0" smtClean="0">
                <a:solidFill>
                  <a:srgbClr val="002060"/>
                </a:solidFill>
              </a:rPr>
              <a:t>/ </a:t>
            </a:r>
            <a:r>
              <a:rPr lang="cs-CZ" sz="3200" b="1" dirty="0" err="1" smtClean="0">
                <a:solidFill>
                  <a:srgbClr val="002060"/>
                </a:solidFill>
              </a:rPr>
              <a:t>seasonal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variations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</a:p>
          <a:p>
            <a:pPr marL="457200" indent="-457200">
              <a:buAutoNum type="arabicPeriod"/>
            </a:pPr>
            <a:r>
              <a:rPr lang="cs-CZ" sz="3200" b="1" dirty="0" err="1" smtClean="0">
                <a:solidFill>
                  <a:srgbClr val="002060"/>
                </a:solidFill>
              </a:rPr>
              <a:t>Maps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of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CO</a:t>
            </a:r>
            <a:r>
              <a:rPr lang="en-US" sz="32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</a:rPr>
              <a:t> and CH</a:t>
            </a:r>
            <a:r>
              <a:rPr lang="en-US" sz="3200" b="1" baseline="-25000" dirty="0" smtClean="0">
                <a:solidFill>
                  <a:srgbClr val="002060"/>
                </a:solidFill>
              </a:rPr>
              <a:t>4</a:t>
            </a:r>
            <a:r>
              <a:rPr lang="en-US" sz="3200" b="1" dirty="0" smtClean="0">
                <a:solidFill>
                  <a:srgbClr val="002060"/>
                </a:solidFill>
              </a:rPr>
              <a:t>  </a:t>
            </a:r>
          </a:p>
          <a:p>
            <a:pPr marL="457200" indent="-457200">
              <a:buAutoNum type="arabicPeriod"/>
            </a:pPr>
            <a:r>
              <a:rPr lang="cs-CZ" sz="3200" b="1" dirty="0" err="1" smtClean="0">
                <a:solidFill>
                  <a:srgbClr val="002060"/>
                </a:solidFill>
              </a:rPr>
              <a:t>Every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hour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sampling</a:t>
            </a:r>
            <a:r>
              <a:rPr lang="cs-CZ" sz="3200" b="1" dirty="0">
                <a:solidFill>
                  <a:srgbClr val="002060"/>
                </a:solidFill>
              </a:rPr>
              <a:t> - </a:t>
            </a:r>
            <a:r>
              <a:rPr lang="en-US" sz="3200" b="1" dirty="0" smtClean="0">
                <a:solidFill>
                  <a:srgbClr val="002060"/>
                </a:solidFill>
              </a:rPr>
              <a:t>&gt;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details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4. </a:t>
            </a:r>
            <a:r>
              <a:rPr lang="cs-CZ" sz="3200" b="1" dirty="0" smtClean="0">
                <a:solidFill>
                  <a:srgbClr val="002060"/>
                </a:solidFill>
              </a:rPr>
              <a:t>Drop in </a:t>
            </a:r>
            <a:r>
              <a:rPr lang="cs-CZ" sz="3200" b="1" dirty="0" err="1" smtClean="0">
                <a:solidFill>
                  <a:srgbClr val="002060"/>
                </a:solidFill>
              </a:rPr>
              <a:t>Atm</a:t>
            </a:r>
            <a:r>
              <a:rPr lang="cs-CZ" sz="3200" b="1" dirty="0" smtClean="0">
                <a:solidFill>
                  <a:srgbClr val="002060"/>
                </a:solidFill>
              </a:rPr>
              <a:t>. </a:t>
            </a:r>
            <a:r>
              <a:rPr lang="cs-CZ" sz="3200" b="1" dirty="0" err="1" smtClean="0">
                <a:solidFill>
                  <a:srgbClr val="002060"/>
                </a:solidFill>
              </a:rPr>
              <a:t>Pressure</a:t>
            </a:r>
            <a:r>
              <a:rPr lang="cs-CZ" sz="3200" b="1" dirty="0">
                <a:solidFill>
                  <a:srgbClr val="002060"/>
                </a:solidFill>
              </a:rPr>
              <a:t> - </a:t>
            </a:r>
            <a:r>
              <a:rPr lang="en-US" sz="3200" b="1" dirty="0" smtClean="0">
                <a:solidFill>
                  <a:srgbClr val="002060"/>
                </a:solidFill>
              </a:rPr>
              <a:t>&gt;</a:t>
            </a:r>
            <a:r>
              <a:rPr lang="cs-CZ" sz="3200" b="1" dirty="0" smtClean="0">
                <a:solidFill>
                  <a:srgbClr val="002060"/>
                </a:solidFill>
              </a:rPr>
              <a:t> more </a:t>
            </a:r>
            <a:r>
              <a:rPr lang="cs-CZ" sz="3200" b="1" dirty="0" err="1" smtClean="0">
                <a:solidFill>
                  <a:srgbClr val="002060"/>
                </a:solidFill>
              </a:rPr>
              <a:t>gas</a:t>
            </a:r>
            <a:endParaRPr lang="cs-CZ" sz="3200" b="1" dirty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5. </a:t>
            </a:r>
            <a:r>
              <a:rPr lang="cs-CZ" sz="3200" b="1" dirty="0" err="1" smtClean="0">
                <a:solidFill>
                  <a:srgbClr val="002060"/>
                </a:solidFill>
              </a:rPr>
              <a:t>Soil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clay</a:t>
            </a:r>
            <a:r>
              <a:rPr lang="cs-CZ" sz="3200" b="1" dirty="0" smtClean="0">
                <a:solidFill>
                  <a:srgbClr val="002060"/>
                </a:solidFill>
              </a:rPr>
              <a:t> = </a:t>
            </a:r>
            <a:r>
              <a:rPr lang="cs-CZ" sz="3200" b="1" dirty="0" err="1" smtClean="0">
                <a:solidFill>
                  <a:srgbClr val="002060"/>
                </a:solidFill>
              </a:rPr>
              <a:t>seal</a:t>
            </a:r>
            <a:r>
              <a:rPr lang="cs-CZ" sz="3200" b="1" dirty="0" smtClean="0">
                <a:solidFill>
                  <a:srgbClr val="002060"/>
                </a:solidFill>
              </a:rPr>
              <a:t> / </a:t>
            </a:r>
            <a:r>
              <a:rPr lang="cs-CZ" sz="3200" b="1" dirty="0" err="1" smtClean="0">
                <a:solidFill>
                  <a:srgbClr val="002060"/>
                </a:solidFill>
              </a:rPr>
              <a:t>sand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permeable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zone</a:t>
            </a:r>
            <a:endParaRPr lang="cs-CZ" sz="3200" b="1" dirty="0" smtClean="0">
              <a:solidFill>
                <a:srgbClr val="002060"/>
              </a:solidFill>
            </a:endParaRPr>
          </a:p>
          <a:p>
            <a:r>
              <a:rPr lang="cs-CZ" sz="3200" b="1" dirty="0" smtClean="0">
                <a:solidFill>
                  <a:srgbClr val="002060"/>
                </a:solidFill>
              </a:rPr>
              <a:t>6. </a:t>
            </a:r>
            <a:r>
              <a:rPr lang="cs-CZ" sz="3200" b="1" dirty="0" err="1" smtClean="0">
                <a:solidFill>
                  <a:srgbClr val="002060"/>
                </a:solidFill>
              </a:rPr>
              <a:t>Old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wells</a:t>
            </a:r>
            <a:r>
              <a:rPr lang="cs-CZ" sz="3200" b="1" dirty="0" smtClean="0">
                <a:solidFill>
                  <a:srgbClr val="002060"/>
                </a:solidFill>
              </a:rPr>
              <a:t> – </a:t>
            </a:r>
            <a:r>
              <a:rPr lang="cs-CZ" sz="3200" b="1" dirty="0" err="1" smtClean="0">
                <a:solidFill>
                  <a:srgbClr val="002060"/>
                </a:solidFill>
              </a:rPr>
              <a:t>migration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avenues</a:t>
            </a:r>
            <a:endParaRPr lang="cs-CZ" sz="3200" b="1" dirty="0" smtClean="0">
              <a:solidFill>
                <a:srgbClr val="002060"/>
              </a:solidFill>
            </a:endParaRPr>
          </a:p>
          <a:p>
            <a:r>
              <a:rPr lang="cs-CZ" sz="3200" b="1" dirty="0" smtClean="0">
                <a:solidFill>
                  <a:srgbClr val="002060"/>
                </a:solidFill>
              </a:rPr>
              <a:t>7. </a:t>
            </a:r>
            <a:r>
              <a:rPr lang="cs-CZ" sz="3200" b="1" dirty="0" err="1" smtClean="0">
                <a:solidFill>
                  <a:srgbClr val="002060"/>
                </a:solidFill>
              </a:rPr>
              <a:t>Ground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water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level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rise</a:t>
            </a:r>
            <a:r>
              <a:rPr lang="cs-CZ" sz="3200" b="1" dirty="0">
                <a:solidFill>
                  <a:srgbClr val="002060"/>
                </a:solidFill>
              </a:rPr>
              <a:t> - </a:t>
            </a:r>
            <a:r>
              <a:rPr lang="en-US" sz="3200" b="1" dirty="0" smtClean="0">
                <a:solidFill>
                  <a:srgbClr val="002060"/>
                </a:solidFill>
              </a:rPr>
              <a:t>&gt;</a:t>
            </a:r>
            <a:r>
              <a:rPr lang="cs-CZ" sz="3200" b="1" dirty="0" smtClean="0">
                <a:solidFill>
                  <a:srgbClr val="002060"/>
                </a:solidFill>
              </a:rPr>
              <a:t> more CO</a:t>
            </a:r>
            <a:r>
              <a:rPr lang="cs-CZ" sz="3200" b="1" baseline="-25000" dirty="0" smtClean="0">
                <a:solidFill>
                  <a:srgbClr val="002060"/>
                </a:solidFill>
              </a:rPr>
              <a:t>2  </a:t>
            </a:r>
            <a:r>
              <a:rPr lang="cs-CZ" sz="3200" b="1" dirty="0" smtClean="0">
                <a:solidFill>
                  <a:srgbClr val="002060"/>
                </a:solidFill>
              </a:rPr>
              <a:t>met</a:t>
            </a:r>
          </a:p>
          <a:p>
            <a:r>
              <a:rPr lang="cs-CZ" sz="3200" b="1" dirty="0" smtClean="0">
                <a:solidFill>
                  <a:srgbClr val="002060"/>
                </a:solidFill>
              </a:rPr>
              <a:t>8. </a:t>
            </a:r>
            <a:r>
              <a:rPr lang="cs-CZ" sz="3200" b="1" dirty="0" err="1" smtClean="0">
                <a:solidFill>
                  <a:srgbClr val="002060"/>
                </a:solidFill>
              </a:rPr>
              <a:t>Isotopes</a:t>
            </a:r>
            <a:r>
              <a:rPr lang="cs-CZ" sz="3200" b="1" dirty="0" smtClean="0">
                <a:solidFill>
                  <a:srgbClr val="002060"/>
                </a:solidFill>
              </a:rPr>
              <a:t> - </a:t>
            </a:r>
            <a:r>
              <a:rPr lang="en-US" sz="3200" b="1" dirty="0" smtClean="0">
                <a:solidFill>
                  <a:srgbClr val="002060"/>
                </a:solidFill>
              </a:rPr>
              <a:t>&gt; </a:t>
            </a:r>
            <a:r>
              <a:rPr lang="cs-CZ" sz="3200" b="1" dirty="0" err="1" smtClean="0">
                <a:solidFill>
                  <a:srgbClr val="002060"/>
                </a:solidFill>
              </a:rPr>
              <a:t>Microbial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methane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err="1" smtClean="0">
                <a:solidFill>
                  <a:srgbClr val="002060"/>
                </a:solidFill>
              </a:rPr>
              <a:t>oxidation</a:t>
            </a:r>
            <a:endParaRPr lang="cs-CZ" sz="3200" b="1" dirty="0" smtClean="0">
              <a:solidFill>
                <a:srgbClr val="002060"/>
              </a:solidFill>
            </a:endParaRPr>
          </a:p>
          <a:p>
            <a:r>
              <a:rPr lang="cs-CZ" sz="3200" b="1" dirty="0" smtClean="0">
                <a:solidFill>
                  <a:srgbClr val="002060"/>
                </a:solidFill>
              </a:rPr>
              <a:t>9. Background 0.5-1% </a:t>
            </a:r>
            <a:r>
              <a:rPr lang="cs-CZ" sz="3200" b="1" dirty="0" err="1" smtClean="0">
                <a:solidFill>
                  <a:srgbClr val="002060"/>
                </a:solidFill>
              </a:rPr>
              <a:t>Anomalies</a:t>
            </a:r>
            <a:r>
              <a:rPr lang="cs-CZ" sz="3200" b="1" dirty="0" smtClean="0">
                <a:solidFill>
                  <a:srgbClr val="002060"/>
                </a:solidFill>
              </a:rPr>
              <a:t> 1-8% CO</a:t>
            </a:r>
            <a:r>
              <a:rPr lang="cs-CZ" sz="3200" b="1" baseline="-25000" dirty="0" smtClean="0">
                <a:solidFill>
                  <a:srgbClr val="002060"/>
                </a:solidFill>
              </a:rPr>
              <a:t>2</a:t>
            </a:r>
            <a:endParaRPr lang="en-US" sz="32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773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oto\15\150705 Soutok na kole\IMG_87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4" y="1121613"/>
            <a:ext cx="6566476" cy="492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/>
          <p:cNvSpPr/>
          <p:nvPr/>
        </p:nvSpPr>
        <p:spPr>
          <a:xfrm>
            <a:off x="1611870" y="367097"/>
            <a:ext cx="4968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 smtClean="0"/>
              <a:t>Thank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you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your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attention</a:t>
            </a:r>
            <a:endParaRPr lang="sk-SK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4943353" y="125603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REPP-CO2 team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0980" y="6150114"/>
            <a:ext cx="8694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Acknowledgements</a:t>
            </a:r>
            <a:r>
              <a:rPr lang="cs-CZ" sz="2000" dirty="0" smtClean="0"/>
              <a:t>: </a:t>
            </a:r>
            <a:r>
              <a:rPr lang="cs-CZ" sz="2000" dirty="0" err="1" smtClean="0"/>
              <a:t>The</a:t>
            </a:r>
            <a:r>
              <a:rPr lang="cs-CZ" sz="2000" dirty="0" smtClean="0"/>
              <a:t> REPP-CO2 </a:t>
            </a:r>
            <a:r>
              <a:rPr lang="cs-CZ" sz="2000" dirty="0" err="1" smtClean="0"/>
              <a:t>project</a:t>
            </a:r>
            <a:r>
              <a:rPr lang="cs-CZ" sz="2000" dirty="0" smtClean="0"/>
              <a:t> </a:t>
            </a:r>
            <a:r>
              <a:rPr lang="cs-CZ" sz="2000" dirty="0" err="1" smtClean="0"/>
              <a:t>benefited</a:t>
            </a:r>
            <a:r>
              <a:rPr lang="cs-CZ" sz="2000" dirty="0" smtClean="0"/>
              <a:t> </a:t>
            </a:r>
            <a:r>
              <a:rPr lang="cs-CZ" sz="2000" dirty="0" err="1" smtClean="0"/>
              <a:t>from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Norway</a:t>
            </a:r>
            <a:r>
              <a:rPr lang="cs-CZ" sz="2000" dirty="0" smtClean="0"/>
              <a:t> </a:t>
            </a:r>
            <a:r>
              <a:rPr lang="cs-CZ" sz="2000" dirty="0" err="1" smtClean="0"/>
              <a:t>Grants</a:t>
            </a:r>
            <a:r>
              <a:rPr lang="cs-CZ" sz="2000" dirty="0" smtClean="0"/>
              <a:t>, </a:t>
            </a:r>
            <a:r>
              <a:rPr lang="cs-CZ" sz="2000" dirty="0" err="1" smtClean="0"/>
              <a:t>Proj</a:t>
            </a:r>
            <a:r>
              <a:rPr lang="cs-CZ" sz="2000" dirty="0" smtClean="0"/>
              <a:t>. No. </a:t>
            </a:r>
            <a:r>
              <a:rPr lang="cs-CZ" sz="2000" dirty="0"/>
              <a:t>NF-CZ08-OV-1-006-2015</a:t>
            </a:r>
          </a:p>
        </p:txBody>
      </p:sp>
    </p:spTree>
    <p:extLst>
      <p:ext uri="{BB962C8B-B14F-4D97-AF65-F5344CB8AC3E}">
        <p14:creationId xmlns:p14="http://schemas.microsoft.com/office/powerpoint/2010/main" val="35602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49829" y="64531"/>
            <a:ext cx="562247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LBr-1 CO</a:t>
            </a:r>
            <a:r>
              <a:rPr lang="en-US" baseline="-25000" dirty="0" smtClean="0"/>
              <a:t>2</a:t>
            </a:r>
            <a:r>
              <a:rPr lang="en-US" dirty="0" smtClean="0"/>
              <a:t>-Storage Complex Well locations and 3D </a:t>
            </a:r>
            <a:r>
              <a:rPr lang="en-US" dirty="0" err="1" smtClean="0"/>
              <a:t>seismics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631" y="1099042"/>
            <a:ext cx="2778188" cy="553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A BRODSKE\Brodske vstupne udaje\1 Data\02 Mapy obrazky\Topo Brods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97" y="1092513"/>
            <a:ext cx="5079206" cy="54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47194" y="6482980"/>
            <a:ext cx="6596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FF0000"/>
                </a:solidFill>
              </a:rPr>
              <a:t>Three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state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borderlines</a:t>
            </a:r>
            <a:r>
              <a:rPr lang="cs-CZ" sz="2000" b="1" dirty="0" smtClean="0">
                <a:solidFill>
                  <a:srgbClr val="FF0000"/>
                </a:solidFill>
              </a:rPr>
              <a:t> Czech R. – Slovakia - </a:t>
            </a:r>
            <a:r>
              <a:rPr lang="cs-CZ" sz="2000" b="1" dirty="0" err="1" smtClean="0">
                <a:solidFill>
                  <a:srgbClr val="FF0000"/>
                </a:solidFill>
              </a:rPr>
              <a:t>Austria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1864" y="1092513"/>
            <a:ext cx="2346960" cy="23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8268600" y="2472267"/>
            <a:ext cx="113603" cy="84666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49829" y="255600"/>
            <a:ext cx="562247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dirty="0" err="1" smtClean="0"/>
              <a:t>Field</a:t>
            </a:r>
            <a:r>
              <a:rPr lang="cs-CZ" dirty="0" smtClean="0"/>
              <a:t> </a:t>
            </a:r>
            <a:r>
              <a:rPr lang="cs-CZ" dirty="0" err="1" smtClean="0"/>
              <a:t>screening</a:t>
            </a:r>
            <a:r>
              <a:rPr lang="cs-CZ" dirty="0" smtClean="0"/>
              <a:t> </a:t>
            </a:r>
            <a:r>
              <a:rPr lang="cs-CZ" dirty="0" err="1" smtClean="0"/>
              <a:t>measurements</a:t>
            </a:r>
            <a:endParaRPr lang="en-US" dirty="0"/>
          </a:p>
        </p:txBody>
      </p:sp>
      <p:pic>
        <p:nvPicPr>
          <p:cNvPr id="2051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3" y="1359665"/>
            <a:ext cx="2861529" cy="42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995" y="1337440"/>
            <a:ext cx="2894137" cy="42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69" y="1337440"/>
            <a:ext cx="4151625" cy="42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825462" y="5815310"/>
            <a:ext cx="120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Sniffing</a:t>
            </a:r>
            <a:endParaRPr lang="cs-CZ" sz="2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081479" y="5683120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Portable</a:t>
            </a:r>
          </a:p>
          <a:p>
            <a:r>
              <a:rPr lang="cs-CZ" sz="2400" dirty="0" smtClean="0"/>
              <a:t>Instrument</a:t>
            </a:r>
            <a:endParaRPr lang="cs-CZ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575688" y="5867787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Early </a:t>
            </a:r>
            <a:r>
              <a:rPr lang="cs-CZ" sz="2400" dirty="0" err="1" smtClean="0"/>
              <a:t>Spring</a:t>
            </a:r>
            <a:r>
              <a:rPr lang="cs-CZ" sz="2400" dirty="0" smtClean="0"/>
              <a:t> </a:t>
            </a:r>
            <a:r>
              <a:rPr lang="cs-CZ" sz="2400" dirty="0" err="1" smtClean="0"/>
              <a:t>flooding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2332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3" y="1249752"/>
            <a:ext cx="8150907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84542" y="5815310"/>
            <a:ext cx="201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/>
              <a:t>Soil</a:t>
            </a:r>
            <a:r>
              <a:rPr lang="cs-CZ" sz="2400" dirty="0" smtClean="0"/>
              <a:t> </a:t>
            </a:r>
            <a:r>
              <a:rPr lang="cs-CZ" sz="2400" dirty="0" err="1" smtClean="0"/>
              <a:t>probe</a:t>
            </a:r>
            <a:r>
              <a:rPr lang="cs-CZ" sz="2400" dirty="0" smtClean="0"/>
              <a:t> </a:t>
            </a:r>
          </a:p>
          <a:p>
            <a:pPr algn="ctr"/>
            <a:r>
              <a:rPr lang="cs-CZ" sz="2400" dirty="0" err="1" smtClean="0"/>
              <a:t>makes</a:t>
            </a:r>
            <a:r>
              <a:rPr lang="cs-CZ" sz="2400" dirty="0" smtClean="0"/>
              <a:t> a hole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57758" y="5815310"/>
            <a:ext cx="1709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/>
              <a:t>Soil</a:t>
            </a:r>
            <a:r>
              <a:rPr lang="cs-CZ" sz="2400" dirty="0" smtClean="0"/>
              <a:t> profile </a:t>
            </a:r>
          </a:p>
          <a:p>
            <a:pPr algn="ctr"/>
            <a:r>
              <a:rPr lang="cs-CZ" sz="2400" dirty="0" err="1" smtClean="0"/>
              <a:t>description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16187" y="5815309"/>
            <a:ext cx="2512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/>
              <a:t>Gas</a:t>
            </a:r>
            <a:r>
              <a:rPr lang="cs-CZ" sz="2400" dirty="0" smtClean="0"/>
              <a:t> </a:t>
            </a:r>
            <a:r>
              <a:rPr lang="cs-CZ" sz="2400" dirty="0" err="1" smtClean="0"/>
              <a:t>sampling</a:t>
            </a:r>
            <a:r>
              <a:rPr lang="cs-CZ" sz="2400" dirty="0" smtClean="0"/>
              <a:t> </a:t>
            </a:r>
          </a:p>
          <a:p>
            <a:pPr algn="ctr"/>
            <a:r>
              <a:rPr lang="en-US" sz="2400" dirty="0" smtClean="0"/>
              <a:t>&amp; </a:t>
            </a:r>
            <a:r>
              <a:rPr lang="cs-CZ" sz="2400" dirty="0" err="1" smtClean="0"/>
              <a:t>measurements</a:t>
            </a:r>
            <a:endParaRPr 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661160" y="243839"/>
            <a:ext cx="5083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Soil</a:t>
            </a:r>
            <a:r>
              <a:rPr lang="cs-CZ" sz="3200" dirty="0" smtClean="0"/>
              <a:t> </a:t>
            </a:r>
            <a:r>
              <a:rPr lang="cs-CZ" sz="3200" dirty="0" err="1" smtClean="0"/>
              <a:t>profiles</a:t>
            </a:r>
            <a:r>
              <a:rPr lang="cs-CZ" sz="3200" dirty="0" smtClean="0"/>
              <a:t> </a:t>
            </a:r>
            <a:r>
              <a:rPr lang="en-US" sz="3200" dirty="0" smtClean="0"/>
              <a:t>&amp;</a:t>
            </a:r>
            <a:r>
              <a:rPr lang="cs-CZ" sz="3200" dirty="0" smtClean="0"/>
              <a:t> </a:t>
            </a:r>
            <a:r>
              <a:rPr lang="cs-CZ" sz="3200" dirty="0" err="1" smtClean="0"/>
              <a:t>Gs</a:t>
            </a:r>
            <a:r>
              <a:rPr lang="cs-CZ" sz="3200" dirty="0" smtClean="0"/>
              <a:t> </a:t>
            </a:r>
            <a:r>
              <a:rPr lang="cs-CZ" sz="3200" dirty="0" err="1" smtClean="0"/>
              <a:t>sampling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6948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49829" y="180144"/>
            <a:ext cx="562247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dirty="0" err="1" smtClean="0"/>
              <a:t>Automatic</a:t>
            </a:r>
            <a:r>
              <a:rPr lang="cs-CZ" dirty="0" smtClean="0"/>
              <a:t> </a:t>
            </a:r>
            <a:r>
              <a:rPr lang="cs-CZ" dirty="0" err="1" smtClean="0"/>
              <a:t>stations</a:t>
            </a:r>
            <a:r>
              <a:rPr lang="cs-CZ" dirty="0" smtClean="0"/>
              <a:t> </a:t>
            </a:r>
            <a:endParaRPr lang="en-US" dirty="0" smtClean="0"/>
          </a:p>
          <a:p>
            <a:r>
              <a:rPr lang="cs-CZ" dirty="0" smtClean="0"/>
              <a:t>CO</a:t>
            </a:r>
            <a:r>
              <a:rPr lang="cs-CZ" baseline="-25000" dirty="0" smtClean="0"/>
              <a:t>2</a:t>
            </a:r>
            <a:r>
              <a:rPr lang="cs-CZ" dirty="0" smtClean="0"/>
              <a:t> </a:t>
            </a:r>
            <a:r>
              <a:rPr lang="en-US" dirty="0" smtClean="0"/>
              <a:t>&amp; Methane monitoring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1395413"/>
            <a:ext cx="6944345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74314" y="5408680"/>
            <a:ext cx="3725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/>
              <a:t>Automatic</a:t>
            </a:r>
            <a:r>
              <a:rPr lang="cs-CZ" sz="2400" dirty="0" smtClean="0"/>
              <a:t> CO2 / </a:t>
            </a:r>
            <a:r>
              <a:rPr lang="cs-CZ" sz="2400" dirty="0" err="1" smtClean="0"/>
              <a:t>methane</a:t>
            </a:r>
            <a:endParaRPr lang="cs-CZ" sz="2400" dirty="0" smtClean="0"/>
          </a:p>
          <a:p>
            <a:pPr algn="ctr"/>
            <a:r>
              <a:rPr lang="cs-CZ" sz="2400" dirty="0" smtClean="0"/>
              <a:t>IGS station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49562" y="5408679"/>
            <a:ext cx="22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/>
              <a:t>Instalation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</a:p>
          <a:p>
            <a:pPr algn="ctr"/>
            <a:r>
              <a:rPr lang="cs-CZ" sz="2400" dirty="0" err="1" smtClean="0"/>
              <a:t>the</a:t>
            </a:r>
            <a:r>
              <a:rPr lang="cs-CZ" sz="2400" dirty="0" smtClean="0"/>
              <a:t> IGS station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9801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4"/>
          <p:cNvSpPr txBox="1"/>
          <p:nvPr/>
        </p:nvSpPr>
        <p:spPr>
          <a:xfrm>
            <a:off x="1248833" y="274105"/>
            <a:ext cx="584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sk-SK" dirty="0" err="1" smtClean="0"/>
              <a:t>Continuous</a:t>
            </a:r>
            <a:r>
              <a:rPr lang="sk-SK" dirty="0" smtClean="0"/>
              <a:t> CO</a:t>
            </a:r>
            <a:r>
              <a:rPr lang="sk-SK" baseline="-25000" dirty="0" smtClean="0"/>
              <a:t>2</a:t>
            </a:r>
            <a:r>
              <a:rPr lang="sk-SK" dirty="0" smtClean="0"/>
              <a:t> </a:t>
            </a:r>
            <a:r>
              <a:rPr lang="sk-SK" dirty="0" err="1" smtClean="0"/>
              <a:t>measurements</a:t>
            </a:r>
            <a:endParaRPr lang="sk-SK" dirty="0"/>
          </a:p>
        </p:txBody>
      </p:sp>
      <p:sp>
        <p:nvSpPr>
          <p:cNvPr id="2" name="Obdélník 1"/>
          <p:cNvSpPr/>
          <p:nvPr/>
        </p:nvSpPr>
        <p:spPr bwMode="auto">
          <a:xfrm>
            <a:off x="396240" y="1112520"/>
            <a:ext cx="8321040" cy="54559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4" y="1201859"/>
            <a:ext cx="7730179" cy="553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6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 bwMode="auto">
          <a:xfrm>
            <a:off x="335280" y="1097281"/>
            <a:ext cx="8704389" cy="39532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ovéPole 4"/>
          <p:cNvSpPr txBox="1"/>
          <p:nvPr/>
        </p:nvSpPr>
        <p:spPr>
          <a:xfrm>
            <a:off x="1291166" y="274105"/>
            <a:ext cx="584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sk-SK" dirty="0" err="1" smtClean="0"/>
              <a:t>Clay</a:t>
            </a:r>
            <a:r>
              <a:rPr lang="sk-SK" dirty="0" smtClean="0"/>
              <a:t> </a:t>
            </a:r>
            <a:r>
              <a:rPr lang="sk-SK" dirty="0" err="1" smtClean="0"/>
              <a:t>dominated</a:t>
            </a:r>
            <a:r>
              <a:rPr lang="sk-SK" dirty="0" smtClean="0"/>
              <a:t> </a:t>
            </a:r>
            <a:r>
              <a:rPr lang="sk-SK" dirty="0" err="1" smtClean="0"/>
              <a:t>soil</a:t>
            </a:r>
            <a:r>
              <a:rPr lang="sk-SK" dirty="0" smtClean="0"/>
              <a:t> profile</a:t>
            </a:r>
            <a:endParaRPr lang="sk-SK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1" y="1545759"/>
            <a:ext cx="516655" cy="25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83" y="1264631"/>
            <a:ext cx="3570817" cy="35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9" y="1314575"/>
            <a:ext cx="3484562" cy="3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980" y="1625759"/>
            <a:ext cx="522287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85330" y="5050564"/>
            <a:ext cx="8554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Less</a:t>
            </a:r>
            <a:r>
              <a:rPr lang="cs-CZ" sz="2400" dirty="0" smtClean="0"/>
              <a:t> </a:t>
            </a:r>
            <a:r>
              <a:rPr lang="cs-CZ" sz="2400" dirty="0" err="1" smtClean="0"/>
              <a:t>permeable</a:t>
            </a:r>
            <a:r>
              <a:rPr lang="cs-CZ" sz="2400" dirty="0" smtClean="0"/>
              <a:t> </a:t>
            </a:r>
            <a:r>
              <a:rPr lang="cs-CZ" sz="2400" dirty="0" err="1" smtClean="0"/>
              <a:t>clay-rich</a:t>
            </a:r>
            <a:r>
              <a:rPr lang="cs-CZ" sz="2400" dirty="0" smtClean="0"/>
              <a:t> </a:t>
            </a:r>
            <a:r>
              <a:rPr lang="cs-CZ" sz="2400" dirty="0" err="1" smtClean="0"/>
              <a:t>soil</a:t>
            </a:r>
            <a:r>
              <a:rPr lang="cs-CZ" sz="2400" dirty="0" smtClean="0"/>
              <a:t> and </a:t>
            </a:r>
            <a:r>
              <a:rPr lang="cs-CZ" sz="2400" dirty="0" err="1" smtClean="0"/>
              <a:t>subsoil</a:t>
            </a:r>
            <a:endParaRPr lang="cs-CZ" sz="2400" dirty="0" smtClean="0"/>
          </a:p>
          <a:p>
            <a:r>
              <a:rPr lang="cs-CZ" sz="2400" dirty="0" err="1" smtClean="0"/>
              <a:t>Gas</a:t>
            </a:r>
            <a:r>
              <a:rPr lang="cs-CZ" sz="2400" dirty="0" smtClean="0"/>
              <a:t> </a:t>
            </a:r>
            <a:r>
              <a:rPr lang="cs-CZ" sz="2400" dirty="0" err="1" smtClean="0"/>
              <a:t>inflow</a:t>
            </a:r>
            <a:r>
              <a:rPr lang="cs-CZ" sz="2400" dirty="0" smtClean="0"/>
              <a:t> limited  - </a:t>
            </a:r>
            <a:r>
              <a:rPr lang="cs-CZ" sz="2400" dirty="0" err="1" smtClean="0"/>
              <a:t>Shalow</a:t>
            </a:r>
            <a:r>
              <a:rPr lang="cs-CZ" sz="2400" dirty="0" smtClean="0"/>
              <a:t> </a:t>
            </a:r>
            <a:r>
              <a:rPr lang="cs-CZ" sz="2400" dirty="0" err="1" smtClean="0"/>
              <a:t>measurements</a:t>
            </a:r>
            <a:r>
              <a:rPr lang="cs-CZ" sz="2400" dirty="0" smtClean="0"/>
              <a:t> air </a:t>
            </a:r>
            <a:r>
              <a:rPr lang="cs-CZ" sz="2400" dirty="0" err="1" smtClean="0"/>
              <a:t>contaminated</a:t>
            </a:r>
            <a:endParaRPr lang="cs-CZ" sz="2400" dirty="0" smtClean="0"/>
          </a:p>
          <a:p>
            <a:r>
              <a:rPr lang="cs-CZ" sz="2400" dirty="0" smtClean="0"/>
              <a:t>	</a:t>
            </a:r>
            <a:r>
              <a:rPr lang="cs-CZ" sz="2400" dirty="0" err="1" smtClean="0"/>
              <a:t>Deeper</a:t>
            </a:r>
            <a:r>
              <a:rPr lang="cs-CZ" sz="2400" dirty="0" smtClean="0"/>
              <a:t> </a:t>
            </a:r>
            <a:r>
              <a:rPr lang="cs-CZ" sz="2400" dirty="0" err="1" smtClean="0"/>
              <a:t>measurements</a:t>
            </a:r>
            <a:r>
              <a:rPr lang="cs-CZ" sz="2400" dirty="0" smtClean="0"/>
              <a:t> – </a:t>
            </a:r>
            <a:r>
              <a:rPr lang="cs-CZ" sz="2400" dirty="0" err="1" smtClean="0"/>
              <a:t>higher</a:t>
            </a:r>
            <a:r>
              <a:rPr lang="cs-CZ" sz="2400" dirty="0" smtClean="0"/>
              <a:t> CO</a:t>
            </a:r>
            <a:r>
              <a:rPr lang="cs-CZ" sz="2400" baseline="-25000" dirty="0" smtClean="0"/>
              <a:t>2 , </a:t>
            </a:r>
          </a:p>
          <a:p>
            <a:r>
              <a:rPr lang="cs-CZ" sz="2400" baseline="-25000" dirty="0"/>
              <a:t>	</a:t>
            </a:r>
            <a:r>
              <a:rPr lang="cs-CZ" sz="2400" dirty="0" err="1" smtClean="0"/>
              <a:t>further</a:t>
            </a:r>
            <a:r>
              <a:rPr lang="cs-CZ" sz="2400" dirty="0" smtClean="0"/>
              <a:t> </a:t>
            </a:r>
            <a:r>
              <a:rPr lang="cs-CZ" sz="2400" dirty="0" err="1" smtClean="0"/>
              <a:t>pumping</a:t>
            </a:r>
            <a:r>
              <a:rPr lang="cs-CZ" sz="2400" dirty="0" smtClean="0"/>
              <a:t> </a:t>
            </a:r>
            <a:r>
              <a:rPr lang="cs-CZ" sz="2400" dirty="0" err="1" smtClean="0"/>
              <a:t>brings</a:t>
            </a:r>
            <a:r>
              <a:rPr lang="cs-CZ" sz="2400" dirty="0" smtClean="0"/>
              <a:t> air </a:t>
            </a:r>
            <a:r>
              <a:rPr lang="cs-CZ" sz="2400" dirty="0" err="1" smtClean="0"/>
              <a:t>contamination</a:t>
            </a:r>
            <a:endParaRPr lang="cs-CZ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7772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 bwMode="auto">
          <a:xfrm>
            <a:off x="685799" y="1264919"/>
            <a:ext cx="7147561" cy="39971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ovéPole 4"/>
          <p:cNvSpPr txBox="1"/>
          <p:nvPr/>
        </p:nvSpPr>
        <p:spPr>
          <a:xfrm>
            <a:off x="1248833" y="274105"/>
            <a:ext cx="584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sk-SK" dirty="0" err="1" smtClean="0"/>
              <a:t>Sandy-silty</a:t>
            </a:r>
            <a:r>
              <a:rPr lang="sk-SK" dirty="0" smtClean="0"/>
              <a:t> </a:t>
            </a:r>
            <a:r>
              <a:rPr lang="sk-SK" dirty="0" err="1" smtClean="0"/>
              <a:t>soil</a:t>
            </a:r>
            <a:r>
              <a:rPr lang="sk-SK" dirty="0" smtClean="0"/>
              <a:t> profile</a:t>
            </a:r>
            <a:endParaRPr lang="sk-S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24" y="1556657"/>
            <a:ext cx="3721927" cy="37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51" y="2139383"/>
            <a:ext cx="512763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5656" y="5443671"/>
            <a:ext cx="8554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Permeable</a:t>
            </a:r>
            <a:r>
              <a:rPr lang="cs-CZ" sz="2400" dirty="0" smtClean="0"/>
              <a:t> </a:t>
            </a:r>
            <a:r>
              <a:rPr lang="cs-CZ" sz="2400" dirty="0" err="1" smtClean="0"/>
              <a:t>sandy</a:t>
            </a:r>
            <a:r>
              <a:rPr lang="cs-CZ" sz="2400" dirty="0" smtClean="0"/>
              <a:t> </a:t>
            </a:r>
            <a:r>
              <a:rPr lang="cs-CZ" sz="2400" dirty="0" err="1" smtClean="0"/>
              <a:t>soil</a:t>
            </a:r>
            <a:r>
              <a:rPr lang="cs-CZ" sz="2400" dirty="0" smtClean="0"/>
              <a:t> and </a:t>
            </a:r>
            <a:r>
              <a:rPr lang="cs-CZ" sz="2400" dirty="0" err="1" smtClean="0"/>
              <a:t>subsoil</a:t>
            </a:r>
            <a:endParaRPr lang="cs-CZ" sz="2400" dirty="0" smtClean="0"/>
          </a:p>
          <a:p>
            <a:r>
              <a:rPr lang="cs-CZ" sz="2400" dirty="0" err="1" smtClean="0"/>
              <a:t>Gas</a:t>
            </a:r>
            <a:r>
              <a:rPr lang="cs-CZ" sz="2400" dirty="0" smtClean="0"/>
              <a:t> </a:t>
            </a:r>
            <a:r>
              <a:rPr lang="cs-CZ" sz="2400" dirty="0" err="1" smtClean="0"/>
              <a:t>inflow</a:t>
            </a:r>
            <a:r>
              <a:rPr lang="cs-CZ" sz="2400" dirty="0" smtClean="0"/>
              <a:t> </a:t>
            </a:r>
            <a:r>
              <a:rPr lang="cs-CZ" sz="2400" dirty="0" err="1" smtClean="0"/>
              <a:t>sufficient</a:t>
            </a:r>
            <a:r>
              <a:rPr lang="cs-CZ" sz="2400" dirty="0" smtClean="0"/>
              <a:t>  -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steeper</a:t>
            </a:r>
            <a:r>
              <a:rPr lang="cs-CZ" sz="2400" dirty="0" smtClean="0"/>
              <a:t> </a:t>
            </a:r>
            <a:r>
              <a:rPr lang="cs-CZ" sz="2400" dirty="0" err="1" smtClean="0"/>
              <a:t>incipient</a:t>
            </a:r>
            <a:r>
              <a:rPr lang="cs-CZ" sz="2400" dirty="0" smtClean="0"/>
              <a:t> part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curve</a:t>
            </a:r>
            <a:endParaRPr lang="cs-CZ" sz="2400" dirty="0" smtClean="0"/>
          </a:p>
          <a:p>
            <a:r>
              <a:rPr lang="cs-CZ" sz="2400" dirty="0" smtClean="0"/>
              <a:t>	</a:t>
            </a:r>
            <a:r>
              <a:rPr lang="cs-CZ" sz="2400" dirty="0" err="1"/>
              <a:t>i</a:t>
            </a:r>
            <a:r>
              <a:rPr lang="cs-CZ" sz="2400" dirty="0" err="1" smtClean="0"/>
              <a:t>ndicates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gas</a:t>
            </a:r>
            <a:r>
              <a:rPr lang="cs-CZ" sz="2400" dirty="0" smtClean="0"/>
              <a:t> flux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423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3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C3300"/>
      </a:accent2>
      <a:accent3>
        <a:srgbClr val="FFFFFF"/>
      </a:accent3>
      <a:accent4>
        <a:srgbClr val="000000"/>
      </a:accent4>
      <a:accent5>
        <a:srgbClr val="B2C1DB"/>
      </a:accent5>
      <a:accent6>
        <a:srgbClr val="B92D00"/>
      </a:accent6>
      <a:hlink>
        <a:srgbClr val="0099FF"/>
      </a:hlink>
      <a:folHlink>
        <a:srgbClr val="777777"/>
      </a:folHlink>
    </a:clrScheme>
    <a:fontScheme name="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B92D00"/>
        </a:accent6>
        <a:hlink>
          <a:srgbClr val="0099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B92D00"/>
        </a:accent6>
        <a:hlink>
          <a:srgbClr val="0099FF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7138</TotalTime>
  <Words>664</Words>
  <Application>Microsoft Office PowerPoint</Application>
  <PresentationFormat>Předvádění na obrazovce (4:3)</PresentationFormat>
  <Paragraphs>139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Thème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disparities _x0003_Strengthening relations</dc:title>
  <dc:creator>Utilisateur de Microsoft Office</dc:creator>
  <cp:lastModifiedBy>Franců Juraj</cp:lastModifiedBy>
  <cp:revision>525</cp:revision>
  <cp:lastPrinted>2017-06-14T08:01:04Z</cp:lastPrinted>
  <dcterms:created xsi:type="dcterms:W3CDTF">2012-01-31T09:44:04Z</dcterms:created>
  <dcterms:modified xsi:type="dcterms:W3CDTF">2017-08-25T09:16:40Z</dcterms:modified>
</cp:coreProperties>
</file>