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D854-5A25-4EF0-B0FF-A5BA22BF2D9D}" type="datetimeFigureOut">
              <a:rPr lang="cs-CZ" smtClean="0"/>
              <a:t>16.12.2022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4B06-078E-4085-86D9-EEA42FFB2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93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D854-5A25-4EF0-B0FF-A5BA22BF2D9D}" type="datetimeFigureOut">
              <a:rPr lang="cs-CZ" smtClean="0"/>
              <a:t>16.12.2022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4B06-078E-4085-86D9-EEA42FFB2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98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D854-5A25-4EF0-B0FF-A5BA22BF2D9D}" type="datetimeFigureOut">
              <a:rPr lang="cs-CZ" smtClean="0"/>
              <a:t>16.12.2022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4B06-078E-4085-86D9-EEA42FFB2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075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D854-5A25-4EF0-B0FF-A5BA22BF2D9D}" type="datetimeFigureOut">
              <a:rPr lang="cs-CZ" smtClean="0"/>
              <a:t>16.12.2022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4B06-078E-4085-86D9-EEA42FFB27B3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2162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D854-5A25-4EF0-B0FF-A5BA22BF2D9D}" type="datetimeFigureOut">
              <a:rPr lang="cs-CZ" smtClean="0"/>
              <a:t>16.12.2022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4B06-078E-4085-86D9-EEA42FFB2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627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D854-5A25-4EF0-B0FF-A5BA22BF2D9D}" type="datetimeFigureOut">
              <a:rPr lang="cs-CZ" smtClean="0"/>
              <a:t>16.12.2022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4B06-078E-4085-86D9-EEA42FFB2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851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D854-5A25-4EF0-B0FF-A5BA22BF2D9D}" type="datetimeFigureOut">
              <a:rPr lang="cs-CZ" smtClean="0"/>
              <a:t>16.12.2022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4B06-078E-4085-86D9-EEA42FFB2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43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D854-5A25-4EF0-B0FF-A5BA22BF2D9D}" type="datetimeFigureOut">
              <a:rPr lang="cs-CZ" smtClean="0"/>
              <a:t>16.12.2022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4B06-078E-4085-86D9-EEA42FFB2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730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D854-5A25-4EF0-B0FF-A5BA22BF2D9D}" type="datetimeFigureOut">
              <a:rPr lang="cs-CZ" smtClean="0"/>
              <a:t>16.12.2022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4B06-078E-4085-86D9-EEA42FFB2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52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D854-5A25-4EF0-B0FF-A5BA22BF2D9D}" type="datetimeFigureOut">
              <a:rPr lang="cs-CZ" smtClean="0"/>
              <a:t>16.12.2022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4B06-078E-4085-86D9-EEA42FFB2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10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D854-5A25-4EF0-B0FF-A5BA22BF2D9D}" type="datetimeFigureOut">
              <a:rPr lang="cs-CZ" smtClean="0"/>
              <a:t>16.12.2022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4B06-078E-4085-86D9-EEA42FFB2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387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D854-5A25-4EF0-B0FF-A5BA22BF2D9D}" type="datetimeFigureOut">
              <a:rPr lang="cs-CZ" smtClean="0"/>
              <a:t>16.12.2022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4B06-078E-4085-86D9-EEA42FFB2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45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D854-5A25-4EF0-B0FF-A5BA22BF2D9D}" type="datetimeFigureOut">
              <a:rPr lang="cs-CZ" smtClean="0"/>
              <a:t>16.12.2022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4B06-078E-4085-86D9-EEA42FFB2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66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D854-5A25-4EF0-B0FF-A5BA22BF2D9D}" type="datetimeFigureOut">
              <a:rPr lang="cs-CZ" smtClean="0"/>
              <a:t>16.12.2022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4B06-078E-4085-86D9-EEA42FFB2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22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D854-5A25-4EF0-B0FF-A5BA22BF2D9D}" type="datetimeFigureOut">
              <a:rPr lang="cs-CZ" smtClean="0"/>
              <a:t>16.12.2022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4B06-078E-4085-86D9-EEA42FFB2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96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D854-5A25-4EF0-B0FF-A5BA22BF2D9D}" type="datetimeFigureOut">
              <a:rPr lang="cs-CZ" smtClean="0"/>
              <a:t>16.12.2022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4B06-078E-4085-86D9-EEA42FFB2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12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D854-5A25-4EF0-B0FF-A5BA22BF2D9D}" type="datetimeFigureOut">
              <a:rPr lang="cs-CZ" smtClean="0"/>
              <a:t>16.12.2022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4B06-078E-4085-86D9-EEA42FFB2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72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29ED854-5A25-4EF0-B0FF-A5BA22BF2D9D}" type="datetimeFigureOut">
              <a:rPr lang="cs-CZ" smtClean="0"/>
              <a:t>16.12.2022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14B06-078E-4085-86D9-EEA42FFB2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6026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0DFBBB-2D2B-3B9C-20C6-E772742789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Skladování vodíku a jeho interakce s horninami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2BAF18-8891-0138-B421-62615CBA71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Jiří Kolenčík</a:t>
            </a:r>
          </a:p>
          <a:p>
            <a:r>
              <a:rPr lang="cs-CZ" dirty="0" err="1"/>
              <a:t>Geoenergie</a:t>
            </a:r>
            <a:r>
              <a:rPr lang="cs-CZ" dirty="0"/>
              <a:t> a obnovitelné zdroje</a:t>
            </a:r>
          </a:p>
        </p:txBody>
      </p:sp>
    </p:spTree>
    <p:extLst>
      <p:ext uri="{BB962C8B-B14F-4D97-AF65-F5344CB8AC3E}">
        <p14:creationId xmlns:p14="http://schemas.microsoft.com/office/powerpoint/2010/main" val="596464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0F41F9-7FFA-0627-A045-72BA1575D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9252154" cy="1223983"/>
          </a:xfrm>
        </p:spPr>
        <p:txBody>
          <a:bodyPr>
            <a:normAutofit/>
          </a:bodyPr>
          <a:lstStyle/>
          <a:p>
            <a:r>
              <a:rPr lang="cs-CZ" dirty="0"/>
              <a:t>Tradiční skladování	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86FE266-A240-509E-5F78-06D80BF655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15" y="2099131"/>
            <a:ext cx="5451627" cy="410234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BE64F8-59E4-A545-ACF2-FDEF9AB81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5729" y="2052214"/>
            <a:ext cx="4415293" cy="4196185"/>
          </a:xfrm>
        </p:spPr>
        <p:txBody>
          <a:bodyPr>
            <a:normAutofit/>
          </a:bodyPr>
          <a:lstStyle/>
          <a:p>
            <a:r>
              <a:rPr lang="cs-CZ"/>
              <a:t>V tlakových nádobách – 7,8kg/m3 (20°C, 100 bar)</a:t>
            </a:r>
          </a:p>
          <a:p>
            <a:r>
              <a:rPr lang="cs-CZ"/>
              <a:t>Hydrogen </a:t>
            </a:r>
            <a:r>
              <a:rPr lang="cs-CZ" err="1"/>
              <a:t>embrittlement</a:t>
            </a:r>
            <a:r>
              <a:rPr lang="cs-CZ"/>
              <a:t> – degradace oceli – zvyšuje náklady na údržbu</a:t>
            </a:r>
          </a:p>
          <a:p>
            <a:r>
              <a:rPr lang="cs-CZ" err="1"/>
              <a:t>Skallen</a:t>
            </a:r>
            <a:r>
              <a:rPr lang="cs-CZ"/>
              <a:t> </a:t>
            </a:r>
            <a:r>
              <a:rPr lang="cs-CZ" err="1"/>
              <a:t>Sweeden</a:t>
            </a:r>
            <a:r>
              <a:rPr lang="cs-CZ"/>
              <a:t> – ocelová nádoba zabraňuje únikům a horniny udržují tlak</a:t>
            </a:r>
          </a:p>
          <a:p>
            <a:r>
              <a:rPr lang="cs-CZ"/>
              <a:t>Salt </a:t>
            </a:r>
            <a:r>
              <a:rPr lang="cs-CZ" err="1"/>
              <a:t>cave</a:t>
            </a:r>
            <a:r>
              <a:rPr lang="cs-CZ"/>
              <a:t> v Texasu, </a:t>
            </a:r>
            <a:r>
              <a:rPr lang="cs-CZ" err="1"/>
              <a:t>Teeside</a:t>
            </a:r>
            <a:r>
              <a:rPr lang="cs-CZ"/>
              <a:t> UK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C29085D-DA4C-9D85-8488-CC9C9E19B9C2}"/>
              </a:ext>
            </a:extLst>
          </p:cNvPr>
          <p:cNvSpPr txBox="1"/>
          <p:nvPr/>
        </p:nvSpPr>
        <p:spPr>
          <a:xfrm>
            <a:off x="636915" y="6262695"/>
            <a:ext cx="2081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Skallen</a:t>
            </a:r>
            <a:r>
              <a:rPr lang="cs-CZ" dirty="0"/>
              <a:t> </a:t>
            </a:r>
            <a:r>
              <a:rPr lang="cs-CZ" dirty="0" err="1"/>
              <a:t>Sweeden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784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8A3C342-1D03-412F-8DD3-BF519E8E0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9AA8CF4-3748-DAA4-B3B6-7A3E66459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6188190" cy="1622321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EBEBEB"/>
                </a:solidFill>
              </a:rPr>
              <a:t>Zkapalněný vodík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EF0BC0-26A1-6836-7B54-7C5F595B1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6188189" cy="3785419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70kg/m3, bod varu -253°C </a:t>
            </a:r>
          </a:p>
          <a:p>
            <a:r>
              <a:rPr lang="cs-CZ">
                <a:solidFill>
                  <a:srgbClr val="FFFFFF"/>
                </a:solidFill>
              </a:rPr>
              <a:t>Energeticky náročné</a:t>
            </a:r>
          </a:p>
          <a:p>
            <a:r>
              <a:rPr lang="cs-CZ">
                <a:solidFill>
                  <a:srgbClr val="FFFFFF"/>
                </a:solidFill>
              </a:rPr>
              <a:t>Nutnost podchladit tekutým dusíkem na -73°C pro klasické zkapalňování – do této teploty se zahřívá při zvětšování objemu</a:t>
            </a:r>
          </a:p>
          <a:p>
            <a:r>
              <a:rPr lang="cs-CZ">
                <a:solidFill>
                  <a:srgbClr val="FFFFFF"/>
                </a:solidFill>
              </a:rPr>
              <a:t>Cape Canaveral Florida – největší úložiště 230t až 270t</a:t>
            </a:r>
          </a:p>
        </p:txBody>
      </p:sp>
      <p:sp>
        <p:nvSpPr>
          <p:cNvPr id="12" name="Freeform 31">
            <a:extLst>
              <a:ext uri="{FF2B5EF4-FFF2-40B4-BE49-F238E27FC236}">
                <a16:creationId xmlns:a16="http://schemas.microsoft.com/office/drawing/2014/main" id="{81CC9B02-E087-4350-AEBD-2C3CF001A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15974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obloha, budova, exteriér, kupole&#10;&#10;Popis byl vytvořen automaticky">
            <a:extLst>
              <a:ext uri="{FF2B5EF4-FFF2-40B4-BE49-F238E27FC236}">
                <a16:creationId xmlns:a16="http://schemas.microsoft.com/office/drawing/2014/main" id="{94E6B591-40B8-2BC5-4F1F-A3CF37BE3C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7" r="32281" b="1"/>
          <a:stretch/>
        </p:blipFill>
        <p:spPr>
          <a:xfrm>
            <a:off x="7229175" y="1"/>
            <a:ext cx="4963245" cy="6858001"/>
          </a:xfrm>
          <a:custGeom>
            <a:avLst/>
            <a:gdLst/>
            <a:ahLst/>
            <a:cxnLst/>
            <a:rect l="l" t="t" r="r" b="b"/>
            <a:pathLst>
              <a:path w="4963245" h="6858001">
                <a:moveTo>
                  <a:pt x="1177" y="0"/>
                </a:moveTo>
                <a:lnTo>
                  <a:pt x="1344715" y="0"/>
                </a:lnTo>
                <a:lnTo>
                  <a:pt x="1344715" y="1"/>
                </a:lnTo>
                <a:lnTo>
                  <a:pt x="4963245" y="1"/>
                </a:lnTo>
                <a:lnTo>
                  <a:pt x="4963244" y="6858001"/>
                </a:lnTo>
                <a:lnTo>
                  <a:pt x="900697" y="6858001"/>
                </a:lnTo>
                <a:lnTo>
                  <a:pt x="900697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9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9" y="5934227"/>
                </a:lnTo>
                <a:lnTo>
                  <a:pt x="132454" y="5753862"/>
                </a:lnTo>
                <a:lnTo>
                  <a:pt x="150776" y="5561838"/>
                </a:lnTo>
                <a:lnTo>
                  <a:pt x="167753" y="5354726"/>
                </a:lnTo>
                <a:lnTo>
                  <a:pt x="184058" y="5138013"/>
                </a:lnTo>
                <a:lnTo>
                  <a:pt x="198849" y="4908956"/>
                </a:lnTo>
                <a:lnTo>
                  <a:pt x="212969" y="4670298"/>
                </a:lnTo>
                <a:lnTo>
                  <a:pt x="226248" y="4421352"/>
                </a:lnTo>
                <a:lnTo>
                  <a:pt x="230955" y="4293793"/>
                </a:lnTo>
                <a:lnTo>
                  <a:pt x="236165" y="4163492"/>
                </a:lnTo>
                <a:lnTo>
                  <a:pt x="241040" y="4031133"/>
                </a:lnTo>
                <a:lnTo>
                  <a:pt x="244234" y="3898087"/>
                </a:lnTo>
                <a:lnTo>
                  <a:pt x="247091" y="3762299"/>
                </a:lnTo>
                <a:lnTo>
                  <a:pt x="250117" y="3625139"/>
                </a:lnTo>
                <a:lnTo>
                  <a:pt x="252134" y="3485236"/>
                </a:lnTo>
                <a:lnTo>
                  <a:pt x="252134" y="3343961"/>
                </a:lnTo>
                <a:lnTo>
                  <a:pt x="253142" y="3201315"/>
                </a:lnTo>
                <a:lnTo>
                  <a:pt x="252134" y="3057297"/>
                </a:lnTo>
                <a:lnTo>
                  <a:pt x="250117" y="2911221"/>
                </a:lnTo>
                <a:lnTo>
                  <a:pt x="248268" y="2765146"/>
                </a:lnTo>
                <a:lnTo>
                  <a:pt x="244234" y="2617013"/>
                </a:lnTo>
                <a:lnTo>
                  <a:pt x="240032" y="2467509"/>
                </a:lnTo>
                <a:lnTo>
                  <a:pt x="235157" y="2318004"/>
                </a:lnTo>
                <a:lnTo>
                  <a:pt x="228266" y="2167128"/>
                </a:lnTo>
                <a:lnTo>
                  <a:pt x="220029" y="2014881"/>
                </a:lnTo>
                <a:lnTo>
                  <a:pt x="212129" y="1861947"/>
                </a:lnTo>
                <a:lnTo>
                  <a:pt x="202044" y="1709014"/>
                </a:lnTo>
                <a:lnTo>
                  <a:pt x="189941" y="1554023"/>
                </a:lnTo>
                <a:lnTo>
                  <a:pt x="177839" y="1401090"/>
                </a:lnTo>
                <a:lnTo>
                  <a:pt x="163887" y="1245413"/>
                </a:lnTo>
                <a:lnTo>
                  <a:pt x="148591" y="1089051"/>
                </a:lnTo>
                <a:lnTo>
                  <a:pt x="132455" y="934746"/>
                </a:lnTo>
                <a:lnTo>
                  <a:pt x="113629" y="778383"/>
                </a:lnTo>
                <a:lnTo>
                  <a:pt x="93458" y="622707"/>
                </a:lnTo>
                <a:lnTo>
                  <a:pt x="73455" y="466344"/>
                </a:lnTo>
                <a:lnTo>
                  <a:pt x="50091" y="310668"/>
                </a:lnTo>
                <a:lnTo>
                  <a:pt x="26222" y="15567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116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E217DC-503E-001C-A0AA-34168BC89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Karbonátové horniny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AA51F4-B2A1-1B41-78FC-2BCCBDFDD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Probíhá rozpouštění za přítomnosti vodíku a solanky</a:t>
            </a:r>
          </a:p>
          <a:p>
            <a:r>
              <a:rPr lang="cs-CZ" sz="2400" dirty="0"/>
              <a:t>Změna mechanických vlastností hornin dlouhodobě</a:t>
            </a:r>
          </a:p>
          <a:p>
            <a:r>
              <a:rPr lang="cs-CZ" sz="2400" dirty="0"/>
              <a:t>Spotřeba vodíku při reakcích, změna pH</a:t>
            </a:r>
          </a:p>
          <a:p>
            <a:r>
              <a:rPr lang="cs-CZ" sz="2400" dirty="0"/>
              <a:t>Vhodnější pro sezónní skladování</a:t>
            </a:r>
          </a:p>
          <a:p>
            <a:r>
              <a:rPr lang="cs-CZ" sz="2400" dirty="0"/>
              <a:t>Nižší teplota = rychlejší rozpouštění</a:t>
            </a:r>
          </a:p>
          <a:p>
            <a:r>
              <a:rPr lang="cs-CZ" sz="2400" dirty="0"/>
              <a:t>Nižší salinita a teplota (30°C) – riziko mikrobiální přeměny</a:t>
            </a:r>
            <a:endParaRPr lang="cs-CZ" sz="2200" dirty="0"/>
          </a:p>
          <a:p>
            <a:pPr lvl="1"/>
            <a:r>
              <a:rPr lang="cs-CZ" sz="2000" dirty="0"/>
              <a:t>CO</a:t>
            </a:r>
            <a:r>
              <a:rPr lang="cs-CZ" sz="2000" baseline="-25000" dirty="0"/>
              <a:t>3</a:t>
            </a:r>
            <a:r>
              <a:rPr lang="cs-CZ" sz="2000" baseline="30000" dirty="0"/>
              <a:t>-2 </a:t>
            </a:r>
            <a:r>
              <a:rPr lang="cs-CZ" sz="2000" dirty="0"/>
              <a:t>+ 2H</a:t>
            </a:r>
            <a:r>
              <a:rPr lang="cs-CZ" sz="2000" baseline="30000" dirty="0"/>
              <a:t>+</a:t>
            </a:r>
            <a:r>
              <a:rPr lang="cs-CZ" sz="2000" dirty="0"/>
              <a:t> = CO</a:t>
            </a:r>
            <a:r>
              <a:rPr lang="cs-CZ" sz="2000" baseline="-25000" dirty="0"/>
              <a:t>2</a:t>
            </a:r>
            <a:r>
              <a:rPr lang="cs-CZ" sz="2000" dirty="0"/>
              <a:t> + H</a:t>
            </a:r>
            <a:r>
              <a:rPr lang="cs-CZ" sz="2000" baseline="-25000" dirty="0"/>
              <a:t>2</a:t>
            </a:r>
            <a:r>
              <a:rPr lang="cs-CZ" sz="2000" dirty="0"/>
              <a:t>O (-61,036 </a:t>
            </a:r>
            <a:r>
              <a:rPr lang="cs-CZ" sz="2000" dirty="0" err="1"/>
              <a:t>kJ</a:t>
            </a:r>
            <a:r>
              <a:rPr lang="cs-CZ" sz="2000" dirty="0"/>
              <a:t>/mol)</a:t>
            </a:r>
          </a:p>
          <a:p>
            <a:pPr lvl="1"/>
            <a:r>
              <a:rPr lang="cs-CZ" sz="2200" dirty="0"/>
              <a:t>CO</a:t>
            </a:r>
            <a:r>
              <a:rPr lang="cs-CZ" sz="2200" baseline="-25000" dirty="0"/>
              <a:t>3</a:t>
            </a:r>
            <a:r>
              <a:rPr lang="cs-CZ" sz="2200" baseline="30000" dirty="0"/>
              <a:t>-2</a:t>
            </a:r>
            <a:r>
              <a:rPr lang="cs-CZ" sz="2200" dirty="0"/>
              <a:t> + 10H</a:t>
            </a:r>
            <a:r>
              <a:rPr lang="cs-CZ" sz="2200" baseline="30000" dirty="0"/>
              <a:t>+</a:t>
            </a:r>
            <a:r>
              <a:rPr lang="cs-CZ" sz="2200" dirty="0"/>
              <a:t> = CH</a:t>
            </a:r>
            <a:r>
              <a:rPr lang="cs-CZ" sz="2200" baseline="-25000" dirty="0"/>
              <a:t>4</a:t>
            </a:r>
            <a:r>
              <a:rPr lang="cs-CZ" sz="2200" dirty="0"/>
              <a:t> + 3H</a:t>
            </a:r>
            <a:r>
              <a:rPr lang="cs-CZ" sz="2200" baseline="-25000" dirty="0"/>
              <a:t>2</a:t>
            </a:r>
            <a:r>
              <a:rPr lang="cs-CZ" sz="2200" dirty="0"/>
              <a:t>O (-5,738 </a:t>
            </a:r>
            <a:r>
              <a:rPr lang="cs-CZ" sz="2200" dirty="0" err="1"/>
              <a:t>kJ</a:t>
            </a:r>
            <a:r>
              <a:rPr lang="cs-CZ" sz="2200" dirty="0"/>
              <a:t>/mol)	</a:t>
            </a:r>
          </a:p>
        </p:txBody>
      </p:sp>
    </p:spTree>
    <p:extLst>
      <p:ext uri="{BB962C8B-B14F-4D97-AF65-F5344CB8AC3E}">
        <p14:creationId xmlns:p14="http://schemas.microsoft.com/office/powerpoint/2010/main" val="1121116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F3258D-3726-9480-1A14-0104DADDE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Pískovcové horniny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2110AB-A30A-E094-9F33-2D88895F5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Ideální pro skladování vodíku </a:t>
            </a:r>
          </a:p>
          <a:p>
            <a:r>
              <a:rPr lang="cs-CZ" sz="2400" dirty="0"/>
              <a:t>Žádné významné reakce s pískovci</a:t>
            </a:r>
          </a:p>
          <a:p>
            <a:r>
              <a:rPr lang="cs-CZ" sz="2400" dirty="0"/>
              <a:t>Reakce s akcesorickými minerály a sírany</a:t>
            </a:r>
          </a:p>
          <a:p>
            <a:pPr lvl="1"/>
            <a:r>
              <a:rPr lang="cs-CZ" sz="2000" dirty="0"/>
              <a:t>Goethit na pyrhotin a pyrit </a:t>
            </a:r>
          </a:p>
          <a:p>
            <a:r>
              <a:rPr lang="cs-CZ" sz="2400" dirty="0" err="1"/>
              <a:t>Tubrigdi</a:t>
            </a:r>
            <a:r>
              <a:rPr lang="cs-CZ" sz="2400" dirty="0"/>
              <a:t>, Austrálie – 3w% karbonátů v pískovcích – rozpuštění do 100 let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294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2B1D21-7E5D-3053-9156-152DA4EAD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20444D-2194-80A5-858C-6C0A4A481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7720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97</TotalTime>
  <Words>216</Words>
  <Application>Microsoft Office PowerPoint</Application>
  <PresentationFormat>Širokoúhlá obrazovka</PresentationFormat>
  <Paragraphs>30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Skladování vodíku a jeho interakce s horninami</vt:lpstr>
      <vt:lpstr>Tradiční skladování </vt:lpstr>
      <vt:lpstr>Zkapalněný vodík</vt:lpstr>
      <vt:lpstr>Karbonátové horniny</vt:lpstr>
      <vt:lpstr>Pískovcové horniny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Skladování vodíku a jeho interakce s horninami</dc:title>
  <dc:creator>Jiří Kolenčík</dc:creator>
  <cp:lastModifiedBy>Jiří Kolenčík</cp:lastModifiedBy>
  <cp:revision>2</cp:revision>
  <dcterms:created xsi:type="dcterms:W3CDTF">2022-12-09T05:48:29Z</dcterms:created>
  <dcterms:modified xsi:type="dcterms:W3CDTF">2022-12-16T06:18:17Z</dcterms:modified>
</cp:coreProperties>
</file>