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52" r:id="rId2"/>
    <p:sldId id="363" r:id="rId3"/>
    <p:sldId id="355" r:id="rId4"/>
    <p:sldId id="357" r:id="rId5"/>
    <p:sldId id="356" r:id="rId6"/>
    <p:sldId id="358" r:id="rId7"/>
    <p:sldId id="360" r:id="rId8"/>
    <p:sldId id="366" r:id="rId9"/>
    <p:sldId id="365" r:id="rId10"/>
    <p:sldId id="368" r:id="rId11"/>
    <p:sldId id="375" r:id="rId12"/>
    <p:sldId id="362" r:id="rId13"/>
    <p:sldId id="372" r:id="rId14"/>
    <p:sldId id="371" r:id="rId15"/>
    <p:sldId id="376" r:id="rId16"/>
    <p:sldId id="373" r:id="rId17"/>
    <p:sldId id="374" r:id="rId18"/>
    <p:sldId id="369" r:id="rId19"/>
    <p:sldId id="364" r:id="rId20"/>
    <p:sldId id="348" r:id="rId21"/>
    <p:sldId id="349" r:id="rId22"/>
    <p:sldId id="370" r:id="rId23"/>
    <p:sldId id="359" r:id="rId24"/>
    <p:sldId id="353" r:id="rId25"/>
    <p:sldId id="378" r:id="rId26"/>
    <p:sldId id="354" r:id="rId27"/>
    <p:sldId id="351" r:id="rId28"/>
    <p:sldId id="379" r:id="rId29"/>
    <p:sldId id="3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1" autoAdjust="0"/>
    <p:restoredTop sz="94618" autoAdjust="0"/>
  </p:normalViewPr>
  <p:slideViewPr>
    <p:cSldViewPr>
      <p:cViewPr varScale="1">
        <p:scale>
          <a:sx n="64" d="100"/>
          <a:sy n="64" d="100"/>
        </p:scale>
        <p:origin x="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notesViewPr>
    <p:cSldViewPr>
      <p:cViewPr varScale="1">
        <p:scale>
          <a:sx n="44" d="100"/>
          <a:sy n="44" d="100"/>
        </p:scale>
        <p:origin x="-15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51DB99-2947-4928-818C-BCDE4C5366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2EC37-2C5E-48AF-B184-BCCC80D6E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6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2174-9C75-4263-AA66-0B050FEB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9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C382-6FE1-4B96-922D-41AA59C27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1BB7D-F038-4374-A876-9C72B842A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9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78BA-EF51-4762-B353-61D895590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1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CF7EF-1689-46AB-A2A6-0456CE606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67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24DF-21A3-4007-A52F-914AF198F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7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6CDE2-1E9D-40A1-B812-D86365DA4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6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FE27-E0FC-4AC2-A6C9-32393771B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3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0291C-38FB-447E-957F-CA111D4CE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9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295CF-E7B9-4FEF-9E00-E5AC9F896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51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5C54C6-3F22-4609-801E-4B46A4C432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6AC8C-FF21-D873-9E18-C4579A305831}"/>
              </a:ext>
            </a:extLst>
          </p:cNvPr>
          <p:cNvSpPr txBox="1"/>
          <p:nvPr/>
        </p:nvSpPr>
        <p:spPr>
          <a:xfrm>
            <a:off x="381000" y="457200"/>
            <a:ext cx="7802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GI 261 </a:t>
            </a:r>
            <a:r>
              <a:rPr lang="en-US" sz="3200" dirty="0" err="1">
                <a:solidFill>
                  <a:srgbClr val="FFFF00"/>
                </a:solidFill>
              </a:rPr>
              <a:t>Cyclostratigraphy</a:t>
            </a:r>
            <a:r>
              <a:rPr lang="en-US" sz="3200" dirty="0">
                <a:solidFill>
                  <a:srgbClr val="FFFF00"/>
                </a:solidFill>
              </a:rPr>
              <a:t> and </a:t>
            </a:r>
            <a:r>
              <a:rPr lang="en-US" sz="3200" dirty="0" err="1">
                <a:solidFill>
                  <a:srgbClr val="FFFF00"/>
                </a:solidFill>
              </a:rPr>
              <a:t>Astrochronology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Examples of </a:t>
            </a:r>
            <a:r>
              <a:rPr lang="en-US" sz="3200" dirty="0" err="1">
                <a:solidFill>
                  <a:srgbClr val="FFFF00"/>
                </a:solidFill>
              </a:rPr>
              <a:t>cyclostratigraphy</a:t>
            </a:r>
            <a:r>
              <a:rPr lang="en-US" sz="3200" dirty="0">
                <a:solidFill>
                  <a:srgbClr val="FFFF00"/>
                </a:solidFill>
              </a:rPr>
              <a:t> given in Strasser et al., 2006</a:t>
            </a:r>
          </a:p>
        </p:txBody>
      </p:sp>
    </p:spTree>
    <p:extLst>
      <p:ext uri="{BB962C8B-B14F-4D97-AF65-F5344CB8AC3E}">
        <p14:creationId xmlns:p14="http://schemas.microsoft.com/office/powerpoint/2010/main" val="347142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1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Jurassic Period - Geology Page">
            <a:extLst>
              <a:ext uri="{FF2B5EF4-FFF2-40B4-BE49-F238E27FC236}">
                <a16:creationId xmlns:a16="http://schemas.microsoft.com/office/drawing/2014/main" id="{60603CD5-40A5-8250-13DF-BA96BBF7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FAE61-83FC-9B76-85C6-F1EE8FEED879}"/>
              </a:ext>
            </a:extLst>
          </p:cNvPr>
          <p:cNvSpPr txBox="1"/>
          <p:nvPr/>
        </p:nvSpPr>
        <p:spPr>
          <a:xfrm>
            <a:off x="0" y="6488668"/>
            <a:ext cx="624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C000"/>
                </a:solidFill>
                <a:effectLst/>
                <a:latin typeface="+mn-lt"/>
              </a:rPr>
              <a:t>Ron Blakey and Colorado Plateau Geosystems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/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247605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98EF5-6129-BE62-D3FF-7264A311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1906"/>
            <a:ext cx="4579965" cy="6846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61389-20A2-757F-4E3D-62F9C6E70DCB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</p:spTree>
    <p:extLst>
      <p:ext uri="{BB962C8B-B14F-4D97-AF65-F5344CB8AC3E}">
        <p14:creationId xmlns:p14="http://schemas.microsoft.com/office/powerpoint/2010/main" val="304201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41F86B-287F-9D85-851F-2F320A0E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7A875-546D-08AD-9AC6-71452914DAD4}"/>
              </a:ext>
            </a:extLst>
          </p:cNvPr>
          <p:cNvSpPr txBox="1"/>
          <p:nvPr/>
        </p:nvSpPr>
        <p:spPr>
          <a:xfrm>
            <a:off x="228600" y="6396335"/>
            <a:ext cx="853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i="0" dirty="0">
                <a:solidFill>
                  <a:srgbClr val="FFC000"/>
                </a:solidFill>
                <a:effectLst/>
                <a:latin typeface="Linux Libertine"/>
              </a:rPr>
              <a:t>Chapeau de gendarme (Jura); https://fr.m.wikipedia.org/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355391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727ED-4717-2A9D-9FBE-E90CC95C81D8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74AC1-617C-A39D-10FC-B404B540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424"/>
            <a:ext cx="9126734" cy="58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98EF5-6129-BE62-D3FF-7264A311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1906"/>
            <a:ext cx="4579965" cy="6846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61389-20A2-757F-4E3D-62F9C6E70DCB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</p:spTree>
    <p:extLst>
      <p:ext uri="{BB962C8B-B14F-4D97-AF65-F5344CB8AC3E}">
        <p14:creationId xmlns:p14="http://schemas.microsoft.com/office/powerpoint/2010/main" val="220360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43806-FDFC-106B-E8E6-8F80D6896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1759"/>
            <a:ext cx="9199586" cy="6513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5BC71-5EA4-952B-8DC1-5114D7AD9B43}"/>
              </a:ext>
            </a:extLst>
          </p:cNvPr>
          <p:cNvSpPr txBox="1"/>
          <p:nvPr/>
        </p:nvSpPr>
        <p:spPr>
          <a:xfrm>
            <a:off x="0" y="304800"/>
            <a:ext cx="2667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 err="1">
                <a:effectLst/>
                <a:cs typeface="Times New Roman" panose="02020603050405020304" pitchFamily="18" charset="0"/>
              </a:rPr>
              <a:t>Pasquier</a:t>
            </a:r>
            <a:r>
              <a:rPr lang="en-US" sz="1600" b="0" i="0" dirty="0">
                <a:effectLst/>
                <a:cs typeface="Times New Roman" panose="02020603050405020304" pitchFamily="18" charset="0"/>
              </a:rPr>
              <a:t> and Strasser, 1997 </a:t>
            </a:r>
          </a:p>
        </p:txBody>
      </p:sp>
    </p:spTree>
    <p:extLst>
      <p:ext uri="{BB962C8B-B14F-4D97-AF65-F5344CB8AC3E}">
        <p14:creationId xmlns:p14="http://schemas.microsoft.com/office/powerpoint/2010/main" val="158405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B6482-008E-8626-8D86-3400B3A9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1026"/>
            <a:ext cx="9129089" cy="6105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46F75-FF57-B992-B046-ED064E2FAD49}"/>
              </a:ext>
            </a:extLst>
          </p:cNvPr>
          <p:cNvSpPr txBox="1"/>
          <p:nvPr/>
        </p:nvSpPr>
        <p:spPr>
          <a:xfrm>
            <a:off x="152400" y="457200"/>
            <a:ext cx="2667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 err="1">
                <a:effectLst/>
                <a:cs typeface="Times New Roman" panose="02020603050405020304" pitchFamily="18" charset="0"/>
              </a:rPr>
              <a:t>Pasquier</a:t>
            </a:r>
            <a:r>
              <a:rPr lang="en-US" sz="1600" b="0" i="0" dirty="0">
                <a:effectLst/>
                <a:cs typeface="Times New Roman" panose="02020603050405020304" pitchFamily="18" charset="0"/>
              </a:rPr>
              <a:t> and Strasser, 1997 </a:t>
            </a:r>
          </a:p>
        </p:txBody>
      </p:sp>
    </p:spTree>
    <p:extLst>
      <p:ext uri="{BB962C8B-B14F-4D97-AF65-F5344CB8AC3E}">
        <p14:creationId xmlns:p14="http://schemas.microsoft.com/office/powerpoint/2010/main" val="38287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0" name="Picture 4" descr="Carboniferous | Fossil Wiki | Fandom">
            <a:extLst>
              <a:ext uri="{FF2B5EF4-FFF2-40B4-BE49-F238E27FC236}">
                <a16:creationId xmlns:a16="http://schemas.microsoft.com/office/drawing/2014/main" id="{C8DF7091-3E4A-5785-8B3E-CBABD2EA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24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8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Early Pliocene paleogeography of the Mediterranean and Eastern... |  Download Scientific Diagram">
            <a:extLst>
              <a:ext uri="{FF2B5EF4-FFF2-40B4-BE49-F238E27FC236}">
                <a16:creationId xmlns:a16="http://schemas.microsoft.com/office/drawing/2014/main" id="{7D6912F6-55C3-A7ED-2D88-BB4EDD836B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Middle Miocene | asgrace4">
            <a:extLst>
              <a:ext uri="{FF2B5EF4-FFF2-40B4-BE49-F238E27FC236}">
                <a16:creationId xmlns:a16="http://schemas.microsoft.com/office/drawing/2014/main" id="{A64BA993-768C-5A5A-1865-2D1BE5E2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0"/>
            <a:ext cx="824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F5013-AFC7-80D3-FCEE-F3C67EB9773C}"/>
              </a:ext>
            </a:extLst>
          </p:cNvPr>
          <p:cNvSpPr txBox="1"/>
          <p:nvPr/>
        </p:nvSpPr>
        <p:spPr>
          <a:xfrm>
            <a:off x="450850" y="6396335"/>
            <a:ext cx="624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C000"/>
                </a:solidFill>
                <a:effectLst/>
                <a:latin typeface="+mn-lt"/>
              </a:rPr>
              <a:t>Ron Blakey and Colorado Plateau Geosystems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/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254132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reeform 2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3" name="Freeform 3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4" y="0"/>
            <a:ext cx="555256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14" y="2264569"/>
            <a:ext cx="3409221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reeform 2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7" name="Freeform 3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4388" name="Picture 4" descr="2003iii23-17 - K-10 at Kill Creek - Phil Heckel and Eudora Sh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C63D9-65C9-1CF2-5EE4-D95F869C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499"/>
            <a:ext cx="9144000" cy="5041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727ED-4717-2A9D-9FBE-E90CC95C81D8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</p:spTree>
    <p:extLst>
      <p:ext uri="{BB962C8B-B14F-4D97-AF65-F5344CB8AC3E}">
        <p14:creationId xmlns:p14="http://schemas.microsoft.com/office/powerpoint/2010/main" val="214199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DD793-56AA-E4CA-8EEE-9B95DC1E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87" y="152400"/>
            <a:ext cx="9200087" cy="6210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1F152-9D74-E778-8106-8BBEF89B7D60}"/>
              </a:ext>
            </a:extLst>
          </p:cNvPr>
          <p:cNvSpPr txBox="1"/>
          <p:nvPr/>
        </p:nvSpPr>
        <p:spPr>
          <a:xfrm>
            <a:off x="336321" y="6426440"/>
            <a:ext cx="847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Ames Limestone, top of Glenshaw Formation, Conemaugh Group, Allegheny County, PA</a:t>
            </a:r>
          </a:p>
        </p:txBody>
      </p:sp>
    </p:spTree>
    <p:extLst>
      <p:ext uri="{BB962C8B-B14F-4D97-AF65-F5344CB8AC3E}">
        <p14:creationId xmlns:p14="http://schemas.microsoft.com/office/powerpoint/2010/main" val="354079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93BC1-2A64-17E5-3476-8E0C7A01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-76200"/>
            <a:ext cx="40621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771E2-45EA-E1B2-99C0-B43E8085B1AC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</p:spTree>
    <p:extLst>
      <p:ext uri="{BB962C8B-B14F-4D97-AF65-F5344CB8AC3E}">
        <p14:creationId xmlns:p14="http://schemas.microsoft.com/office/powerpoint/2010/main" val="4204451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511F8E-D099-EB26-07A7-6820DF06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8"/>
            <a:ext cx="7469632" cy="68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61FCF-8AFB-7098-EA00-91B9C33A2A74}"/>
              </a:ext>
            </a:extLst>
          </p:cNvPr>
          <p:cNvSpPr txBox="1"/>
          <p:nvPr/>
        </p:nvSpPr>
        <p:spPr>
          <a:xfrm>
            <a:off x="6869018" y="2667000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Cecil et al., 2014</a:t>
            </a:r>
          </a:p>
        </p:txBody>
      </p:sp>
    </p:spTree>
    <p:extLst>
      <p:ext uri="{BB962C8B-B14F-4D97-AF65-F5344CB8AC3E}">
        <p14:creationId xmlns:p14="http://schemas.microsoft.com/office/powerpoint/2010/main" val="2665012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8ED7B-1CFC-C93E-3093-2AA41510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400" cy="6874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890C5-4564-C336-F8B1-D67176C3ED28}"/>
              </a:ext>
            </a:extLst>
          </p:cNvPr>
          <p:cNvSpPr txBox="1"/>
          <p:nvPr/>
        </p:nvSpPr>
        <p:spPr>
          <a:xfrm>
            <a:off x="609600" y="63246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962683-BDDA-E39E-ED71-7B9220C9EF7C}"/>
              </a:ext>
            </a:extLst>
          </p:cNvPr>
          <p:cNvSpPr/>
          <p:nvPr/>
        </p:nvSpPr>
        <p:spPr>
          <a:xfrm>
            <a:off x="762000" y="2921000"/>
            <a:ext cx="1489075" cy="2794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098B96-2E34-B546-C5F3-BAAD92DB1F45}"/>
              </a:ext>
            </a:extLst>
          </p:cNvPr>
          <p:cNvSpPr/>
          <p:nvPr/>
        </p:nvSpPr>
        <p:spPr>
          <a:xfrm>
            <a:off x="6288842" y="2272064"/>
            <a:ext cx="1489075" cy="2794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DF4FAF-CBE8-FA69-DD31-98685217B1BA}"/>
              </a:ext>
            </a:extLst>
          </p:cNvPr>
          <p:cNvSpPr/>
          <p:nvPr/>
        </p:nvSpPr>
        <p:spPr>
          <a:xfrm>
            <a:off x="762000" y="2272064"/>
            <a:ext cx="1489075" cy="2794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855E94-8F11-FD44-F2B7-C1BF894BC848}"/>
              </a:ext>
            </a:extLst>
          </p:cNvPr>
          <p:cNvSpPr/>
          <p:nvPr/>
        </p:nvSpPr>
        <p:spPr>
          <a:xfrm>
            <a:off x="765748" y="3278044"/>
            <a:ext cx="1489075" cy="2794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82" y="80042"/>
            <a:ext cx="2453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problem: Carboniferous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strata in  Kansas-Oklahoma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16" y="0"/>
            <a:ext cx="542031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2F6561-840D-B022-60E2-A6C3401376BE}"/>
              </a:ext>
            </a:extLst>
          </p:cNvPr>
          <p:cNvCxnSpPr>
            <a:cxnSpLocks/>
          </p:cNvCxnSpPr>
          <p:nvPr/>
        </p:nvCxnSpPr>
        <p:spPr>
          <a:xfrm flipV="1">
            <a:off x="4876800" y="6096000"/>
            <a:ext cx="1524000" cy="5334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15D7B-AB34-F40B-D189-85ADAD77FE56}"/>
              </a:ext>
            </a:extLst>
          </p:cNvPr>
          <p:cNvCxnSpPr>
            <a:cxnSpLocks/>
          </p:cNvCxnSpPr>
          <p:nvPr/>
        </p:nvCxnSpPr>
        <p:spPr>
          <a:xfrm flipV="1">
            <a:off x="4876800" y="838200"/>
            <a:ext cx="1524000" cy="21133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B601747-D220-8CC0-D676-E0361FA6FDFA}"/>
              </a:ext>
            </a:extLst>
          </p:cNvPr>
          <p:cNvSpPr/>
          <p:nvPr/>
        </p:nvSpPr>
        <p:spPr>
          <a:xfrm>
            <a:off x="1104900" y="25146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4D2A50-A3D8-5EE1-186C-2A17E7FAEF4C}"/>
              </a:ext>
            </a:extLst>
          </p:cNvPr>
          <p:cNvSpPr/>
          <p:nvPr/>
        </p:nvSpPr>
        <p:spPr>
          <a:xfrm>
            <a:off x="1104900" y="28194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0604A5-78CA-367C-8D2E-BB8C58DBE690}"/>
              </a:ext>
            </a:extLst>
          </p:cNvPr>
          <p:cNvSpPr/>
          <p:nvPr/>
        </p:nvSpPr>
        <p:spPr>
          <a:xfrm>
            <a:off x="1905000" y="1905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D1CC32-ED76-0485-8A8C-C789775F0AFC}"/>
              </a:ext>
            </a:extLst>
          </p:cNvPr>
          <p:cNvSpPr/>
          <p:nvPr/>
        </p:nvSpPr>
        <p:spPr>
          <a:xfrm>
            <a:off x="1104900" y="3086366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6CA56B-6974-75D9-0EE0-E80A05928A3D}"/>
              </a:ext>
            </a:extLst>
          </p:cNvPr>
          <p:cNvSpPr/>
          <p:nvPr/>
        </p:nvSpPr>
        <p:spPr>
          <a:xfrm>
            <a:off x="1104900" y="3353332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2843C2-A6F0-108C-D6AA-9045F695F3F2}"/>
              </a:ext>
            </a:extLst>
          </p:cNvPr>
          <p:cNvSpPr/>
          <p:nvPr/>
        </p:nvSpPr>
        <p:spPr>
          <a:xfrm>
            <a:off x="1104900" y="3620298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06A38D-8862-106D-0999-B1A068B95384}"/>
              </a:ext>
            </a:extLst>
          </p:cNvPr>
          <p:cNvSpPr/>
          <p:nvPr/>
        </p:nvSpPr>
        <p:spPr>
          <a:xfrm>
            <a:off x="1104900" y="388726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800AB3-72F3-7995-0570-941D700B255D}"/>
              </a:ext>
            </a:extLst>
          </p:cNvPr>
          <p:cNvSpPr/>
          <p:nvPr/>
        </p:nvSpPr>
        <p:spPr>
          <a:xfrm>
            <a:off x="1104900" y="415423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D5AC90-2166-BBFA-A94C-34A7DB3CBE8B}"/>
              </a:ext>
            </a:extLst>
          </p:cNvPr>
          <p:cNvSpPr/>
          <p:nvPr/>
        </p:nvSpPr>
        <p:spPr>
          <a:xfrm>
            <a:off x="1104900" y="4421196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6C3A92-6B19-2386-CD9D-4424C39F54CE}"/>
              </a:ext>
            </a:extLst>
          </p:cNvPr>
          <p:cNvSpPr/>
          <p:nvPr/>
        </p:nvSpPr>
        <p:spPr>
          <a:xfrm>
            <a:off x="1104900" y="4688162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8931F2-3563-595B-1FD9-4CAD7D38EA7E}"/>
              </a:ext>
            </a:extLst>
          </p:cNvPr>
          <p:cNvSpPr/>
          <p:nvPr/>
        </p:nvSpPr>
        <p:spPr>
          <a:xfrm>
            <a:off x="1104900" y="4955128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9EB6B7-E0F5-472F-ABBE-7BE6835B8C7A}"/>
              </a:ext>
            </a:extLst>
          </p:cNvPr>
          <p:cNvSpPr/>
          <p:nvPr/>
        </p:nvSpPr>
        <p:spPr>
          <a:xfrm>
            <a:off x="1104900" y="522209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065D90-37B1-CB33-4C23-55F90F84266E}"/>
              </a:ext>
            </a:extLst>
          </p:cNvPr>
          <p:cNvSpPr/>
          <p:nvPr/>
        </p:nvSpPr>
        <p:spPr>
          <a:xfrm>
            <a:off x="6531817" y="6858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15440AF-113C-B457-8F2D-EFC50F292A0C}"/>
              </a:ext>
            </a:extLst>
          </p:cNvPr>
          <p:cNvSpPr/>
          <p:nvPr/>
        </p:nvSpPr>
        <p:spPr>
          <a:xfrm>
            <a:off x="4440983" y="943869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4C1E8E0-308E-CEE9-49F8-9212F2903D79}"/>
              </a:ext>
            </a:extLst>
          </p:cNvPr>
          <p:cNvSpPr/>
          <p:nvPr/>
        </p:nvSpPr>
        <p:spPr>
          <a:xfrm>
            <a:off x="6629400" y="59436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CCDB36-239E-C845-03E4-055593B42FE4}"/>
              </a:ext>
            </a:extLst>
          </p:cNvPr>
          <p:cNvSpPr/>
          <p:nvPr/>
        </p:nvSpPr>
        <p:spPr>
          <a:xfrm>
            <a:off x="4419600" y="6523573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A55725-13FC-CDD3-5E5C-A785FE8C5544}"/>
              </a:ext>
            </a:extLst>
          </p:cNvPr>
          <p:cNvSpPr/>
          <p:nvPr/>
        </p:nvSpPr>
        <p:spPr>
          <a:xfrm>
            <a:off x="1905000" y="2176728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2390606-D325-16F8-10FE-82DF7A8C4F01}"/>
              </a:ext>
            </a:extLst>
          </p:cNvPr>
          <p:cNvSpPr/>
          <p:nvPr/>
        </p:nvSpPr>
        <p:spPr>
          <a:xfrm flipV="1">
            <a:off x="1905000" y="2481527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FECC61-D447-0A68-A6E9-402302662325}"/>
              </a:ext>
            </a:extLst>
          </p:cNvPr>
          <p:cNvSpPr/>
          <p:nvPr/>
        </p:nvSpPr>
        <p:spPr>
          <a:xfrm flipV="1">
            <a:off x="1905000" y="2786326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E5174C-0198-FA2F-0FF6-0A68AEBF922A}"/>
              </a:ext>
            </a:extLst>
          </p:cNvPr>
          <p:cNvSpPr/>
          <p:nvPr/>
        </p:nvSpPr>
        <p:spPr>
          <a:xfrm flipV="1">
            <a:off x="1905000" y="3091125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EFCC7E-838B-49BF-E1BB-3AF224C56F23}"/>
              </a:ext>
            </a:extLst>
          </p:cNvPr>
          <p:cNvSpPr/>
          <p:nvPr/>
        </p:nvSpPr>
        <p:spPr>
          <a:xfrm flipV="1">
            <a:off x="1905000" y="3395924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516478D-5DB8-6597-56EB-69C5900D9941}"/>
              </a:ext>
            </a:extLst>
          </p:cNvPr>
          <p:cNvSpPr/>
          <p:nvPr/>
        </p:nvSpPr>
        <p:spPr>
          <a:xfrm flipV="1">
            <a:off x="1905000" y="3700723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843FA0-EC54-C9F6-B738-428E7BE5D4FA}"/>
              </a:ext>
            </a:extLst>
          </p:cNvPr>
          <p:cNvSpPr/>
          <p:nvPr/>
        </p:nvSpPr>
        <p:spPr>
          <a:xfrm flipV="1">
            <a:off x="1905000" y="4005522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82ADEDE-95EF-B6AC-0DE9-8897B87644CF}"/>
              </a:ext>
            </a:extLst>
          </p:cNvPr>
          <p:cNvSpPr/>
          <p:nvPr/>
        </p:nvSpPr>
        <p:spPr>
          <a:xfrm flipV="1">
            <a:off x="1905000" y="4310321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238DAB6-F6C8-EB05-7ED9-AD72641753E1}"/>
              </a:ext>
            </a:extLst>
          </p:cNvPr>
          <p:cNvSpPr/>
          <p:nvPr/>
        </p:nvSpPr>
        <p:spPr>
          <a:xfrm flipV="1">
            <a:off x="1905000" y="4615120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C33E3D6-82D1-BAA4-8E77-9C9EB637C4A6}"/>
              </a:ext>
            </a:extLst>
          </p:cNvPr>
          <p:cNvSpPr/>
          <p:nvPr/>
        </p:nvSpPr>
        <p:spPr>
          <a:xfrm flipV="1">
            <a:off x="1905000" y="4919919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E75F05-E44F-1ECD-E4BB-6341F85AAFF5}"/>
              </a:ext>
            </a:extLst>
          </p:cNvPr>
          <p:cNvSpPr/>
          <p:nvPr/>
        </p:nvSpPr>
        <p:spPr>
          <a:xfrm flipV="1">
            <a:off x="1905000" y="5224718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F776CD3-2C9A-373A-01DF-5C1E513BA694}"/>
              </a:ext>
            </a:extLst>
          </p:cNvPr>
          <p:cNvSpPr/>
          <p:nvPr/>
        </p:nvSpPr>
        <p:spPr>
          <a:xfrm flipV="1">
            <a:off x="1905000" y="5529517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0E484E-A5CD-96E5-7AED-57BCBFB983CF}"/>
              </a:ext>
            </a:extLst>
          </p:cNvPr>
          <p:cNvSpPr/>
          <p:nvPr/>
        </p:nvSpPr>
        <p:spPr>
          <a:xfrm flipV="1">
            <a:off x="1905000" y="5834316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98511A0-C0EF-A1C2-1C3B-08D03E523F18}"/>
              </a:ext>
            </a:extLst>
          </p:cNvPr>
          <p:cNvSpPr/>
          <p:nvPr/>
        </p:nvSpPr>
        <p:spPr>
          <a:xfrm>
            <a:off x="1104900" y="537449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381D9B2-213A-82D6-5EEE-E1F7B6D411B9}"/>
              </a:ext>
            </a:extLst>
          </p:cNvPr>
          <p:cNvSpPr/>
          <p:nvPr/>
        </p:nvSpPr>
        <p:spPr>
          <a:xfrm>
            <a:off x="1104900" y="552689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C145D2-4475-120F-B6D9-AA6D474FF970}"/>
              </a:ext>
            </a:extLst>
          </p:cNvPr>
          <p:cNvSpPr/>
          <p:nvPr/>
        </p:nvSpPr>
        <p:spPr>
          <a:xfrm>
            <a:off x="1104900" y="567929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3E19BF-A983-E74D-ACB6-81D98BFC44A2}"/>
              </a:ext>
            </a:extLst>
          </p:cNvPr>
          <p:cNvSpPr/>
          <p:nvPr/>
        </p:nvSpPr>
        <p:spPr>
          <a:xfrm>
            <a:off x="1104900" y="583169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9CC575A-6852-FC15-85A2-42EA71EB2A6C}"/>
              </a:ext>
            </a:extLst>
          </p:cNvPr>
          <p:cNvSpPr/>
          <p:nvPr/>
        </p:nvSpPr>
        <p:spPr>
          <a:xfrm>
            <a:off x="1104900" y="5984094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7761483-CB4A-FB40-C2C1-32A93950E274}"/>
              </a:ext>
            </a:extLst>
          </p:cNvPr>
          <p:cNvSpPr/>
          <p:nvPr/>
        </p:nvSpPr>
        <p:spPr>
          <a:xfrm flipV="1">
            <a:off x="2286000" y="2133600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E71BA4-41B4-B1AA-0C90-E86F026ADD41}"/>
              </a:ext>
            </a:extLst>
          </p:cNvPr>
          <p:cNvSpPr/>
          <p:nvPr/>
        </p:nvSpPr>
        <p:spPr>
          <a:xfrm flipV="1">
            <a:off x="2286000" y="2438399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8C2DC9F-6E81-11A4-B808-922ED9E84529}"/>
              </a:ext>
            </a:extLst>
          </p:cNvPr>
          <p:cNvSpPr/>
          <p:nvPr/>
        </p:nvSpPr>
        <p:spPr>
          <a:xfrm flipV="1">
            <a:off x="2286000" y="2743198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1AC81B-AA8E-C822-A69A-CEB9B842D23E}"/>
              </a:ext>
            </a:extLst>
          </p:cNvPr>
          <p:cNvSpPr/>
          <p:nvPr/>
        </p:nvSpPr>
        <p:spPr>
          <a:xfrm flipV="1">
            <a:off x="2286000" y="3047997"/>
            <a:ext cx="152400" cy="15239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F50E893-CD1F-9C06-6887-4454E031C9B4}"/>
              </a:ext>
            </a:extLst>
          </p:cNvPr>
          <p:cNvCxnSpPr>
            <a:cxnSpLocks/>
          </p:cNvCxnSpPr>
          <p:nvPr/>
        </p:nvCxnSpPr>
        <p:spPr>
          <a:xfrm flipV="1">
            <a:off x="317920" y="2209799"/>
            <a:ext cx="1344192" cy="76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EFA69C-FE7C-7775-85D5-24C1785B30FB}"/>
              </a:ext>
            </a:extLst>
          </p:cNvPr>
          <p:cNvCxnSpPr>
            <a:cxnSpLocks/>
          </p:cNvCxnSpPr>
          <p:nvPr/>
        </p:nvCxnSpPr>
        <p:spPr>
          <a:xfrm flipV="1">
            <a:off x="258342" y="2076582"/>
            <a:ext cx="1303758" cy="6549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2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849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E169F-31B1-8089-A9F9-D44E7F79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454"/>
            <a:ext cx="5521608" cy="68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Monte dei Corvi (Ancona)">
            <a:extLst>
              <a:ext uri="{FF2B5EF4-FFF2-40B4-BE49-F238E27FC236}">
                <a16:creationId xmlns:a16="http://schemas.microsoft.com/office/drawing/2014/main" id="{0D30A018-67E0-27C5-BFC4-84C6270D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224A98-AFC2-5647-E63B-F47D5A50815A}"/>
              </a:ext>
            </a:extLst>
          </p:cNvPr>
          <p:cNvSpPr txBox="1"/>
          <p:nvPr/>
        </p:nvSpPr>
        <p:spPr>
          <a:xfrm>
            <a:off x="3962718" y="6396335"/>
            <a:ext cx="5463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http://sgi.isprambiente.it/gssp/Corvi.aspx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56D3F-9D62-0BF2-1ECF-709F7B96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588" y="0"/>
            <a:ext cx="1649412" cy="16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D0E29-4A94-DBD8-4DE9-2942F577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12" y="76200"/>
            <a:ext cx="4332445" cy="6722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CAD48-6D26-3A7A-A1A2-C60AF34C4789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</p:spTree>
    <p:extLst>
      <p:ext uri="{BB962C8B-B14F-4D97-AF65-F5344CB8AC3E}">
        <p14:creationId xmlns:p14="http://schemas.microsoft.com/office/powerpoint/2010/main" val="225541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42F736-BE05-61E0-3D1A-904C7BE3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75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13175-1AC2-8B0A-3E3A-85478CCA5246}"/>
              </a:ext>
            </a:extLst>
          </p:cNvPr>
          <p:cNvSpPr txBox="1"/>
          <p:nvPr/>
        </p:nvSpPr>
        <p:spPr>
          <a:xfrm>
            <a:off x="6995495" y="644797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C000"/>
                </a:solidFill>
              </a:rPr>
              <a:t>Husing</a:t>
            </a:r>
            <a:r>
              <a:rPr lang="en-US" sz="1800" dirty="0">
                <a:solidFill>
                  <a:srgbClr val="FFC000"/>
                </a:solidFill>
              </a:rPr>
              <a:t> et al., 2009</a:t>
            </a:r>
          </a:p>
        </p:txBody>
      </p:sp>
    </p:spTree>
    <p:extLst>
      <p:ext uri="{BB962C8B-B14F-4D97-AF65-F5344CB8AC3E}">
        <p14:creationId xmlns:p14="http://schemas.microsoft.com/office/powerpoint/2010/main" val="299236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8CA94-B4B2-2BE5-44FD-57E75BEF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-30480"/>
            <a:ext cx="8656320" cy="653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D299E-6F77-0677-F93B-4B3E3546B0F4}"/>
              </a:ext>
            </a:extLst>
          </p:cNvPr>
          <p:cNvSpPr txBox="1"/>
          <p:nvPr/>
        </p:nvSpPr>
        <p:spPr>
          <a:xfrm>
            <a:off x="6995495" y="644797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C000"/>
                </a:solidFill>
              </a:rPr>
              <a:t>Husing</a:t>
            </a:r>
            <a:r>
              <a:rPr lang="en-US" sz="1800" dirty="0">
                <a:solidFill>
                  <a:srgbClr val="FFC000"/>
                </a:solidFill>
              </a:rPr>
              <a:t> et al., 2009</a:t>
            </a:r>
          </a:p>
        </p:txBody>
      </p:sp>
    </p:spTree>
    <p:extLst>
      <p:ext uri="{BB962C8B-B14F-4D97-AF65-F5344CB8AC3E}">
        <p14:creationId xmlns:p14="http://schemas.microsoft.com/office/powerpoint/2010/main" val="222398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CAD48-6D26-3A7A-A1A2-C60AF34C4789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4FA54-6A69-8F8B-9BEA-BD40E00D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00"/>
            <a:ext cx="5836412" cy="6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CAD48-6D26-3A7A-A1A2-C60AF34C4789}"/>
              </a:ext>
            </a:extLst>
          </p:cNvPr>
          <p:cNvSpPr txBox="1"/>
          <p:nvPr/>
        </p:nvSpPr>
        <p:spPr>
          <a:xfrm>
            <a:off x="6995495" y="644797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Strasser et al., 2006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CFDC5-E344-D423-A000-46290E7E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392"/>
            <a:ext cx="6151298" cy="66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Freeform 6"/>
          <p:cNvSpPr>
            <a:spLocks/>
          </p:cNvSpPr>
          <p:nvPr/>
        </p:nvSpPr>
        <p:spPr bwMode="auto">
          <a:xfrm>
            <a:off x="6694488" y="2921000"/>
            <a:ext cx="1489075" cy="2208213"/>
          </a:xfrm>
          <a:custGeom>
            <a:avLst/>
            <a:gdLst>
              <a:gd name="T0" fmla="*/ 625 w 938"/>
              <a:gd name="T1" fmla="*/ 1391 h 1391"/>
              <a:gd name="T2" fmla="*/ 733 w 938"/>
              <a:gd name="T3" fmla="*/ 1382 h 1391"/>
              <a:gd name="T4" fmla="*/ 814 w 938"/>
              <a:gd name="T5" fmla="*/ 1346 h 1391"/>
              <a:gd name="T6" fmla="*/ 832 w 938"/>
              <a:gd name="T7" fmla="*/ 1319 h 1391"/>
              <a:gd name="T8" fmla="*/ 859 w 938"/>
              <a:gd name="T9" fmla="*/ 1301 h 1391"/>
              <a:gd name="T10" fmla="*/ 922 w 938"/>
              <a:gd name="T11" fmla="*/ 1193 h 1391"/>
              <a:gd name="T12" fmla="*/ 877 w 938"/>
              <a:gd name="T13" fmla="*/ 941 h 1391"/>
              <a:gd name="T14" fmla="*/ 787 w 938"/>
              <a:gd name="T15" fmla="*/ 815 h 1391"/>
              <a:gd name="T16" fmla="*/ 679 w 938"/>
              <a:gd name="T17" fmla="*/ 662 h 1391"/>
              <a:gd name="T18" fmla="*/ 643 w 938"/>
              <a:gd name="T19" fmla="*/ 617 h 1391"/>
              <a:gd name="T20" fmla="*/ 598 w 938"/>
              <a:gd name="T21" fmla="*/ 572 h 1391"/>
              <a:gd name="T22" fmla="*/ 580 w 938"/>
              <a:gd name="T23" fmla="*/ 545 h 1391"/>
              <a:gd name="T24" fmla="*/ 526 w 938"/>
              <a:gd name="T25" fmla="*/ 527 h 1391"/>
              <a:gd name="T26" fmla="*/ 454 w 938"/>
              <a:gd name="T27" fmla="*/ 473 h 1391"/>
              <a:gd name="T28" fmla="*/ 355 w 938"/>
              <a:gd name="T29" fmla="*/ 374 h 1391"/>
              <a:gd name="T30" fmla="*/ 319 w 938"/>
              <a:gd name="T31" fmla="*/ 329 h 1391"/>
              <a:gd name="T32" fmla="*/ 283 w 938"/>
              <a:gd name="T33" fmla="*/ 284 h 1391"/>
              <a:gd name="T34" fmla="*/ 247 w 938"/>
              <a:gd name="T35" fmla="*/ 248 h 1391"/>
              <a:gd name="T36" fmla="*/ 229 w 938"/>
              <a:gd name="T37" fmla="*/ 221 h 1391"/>
              <a:gd name="T38" fmla="*/ 175 w 938"/>
              <a:gd name="T39" fmla="*/ 185 h 1391"/>
              <a:gd name="T40" fmla="*/ 121 w 938"/>
              <a:gd name="T41" fmla="*/ 131 h 1391"/>
              <a:gd name="T42" fmla="*/ 67 w 938"/>
              <a:gd name="T43" fmla="*/ 86 h 1391"/>
              <a:gd name="T44" fmla="*/ 22 w 938"/>
              <a:gd name="T45" fmla="*/ 2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8" h="1391">
                <a:moveTo>
                  <a:pt x="625" y="1391"/>
                </a:moveTo>
                <a:cubicBezTo>
                  <a:pt x="661" y="1388"/>
                  <a:pt x="697" y="1387"/>
                  <a:pt x="733" y="1382"/>
                </a:cubicBezTo>
                <a:cubicBezTo>
                  <a:pt x="763" y="1378"/>
                  <a:pt x="786" y="1355"/>
                  <a:pt x="814" y="1346"/>
                </a:cubicBezTo>
                <a:cubicBezTo>
                  <a:pt x="820" y="1337"/>
                  <a:pt x="824" y="1327"/>
                  <a:pt x="832" y="1319"/>
                </a:cubicBezTo>
                <a:cubicBezTo>
                  <a:pt x="840" y="1311"/>
                  <a:pt x="852" y="1309"/>
                  <a:pt x="859" y="1301"/>
                </a:cubicBezTo>
                <a:cubicBezTo>
                  <a:pt x="891" y="1265"/>
                  <a:pt x="897" y="1231"/>
                  <a:pt x="922" y="1193"/>
                </a:cubicBezTo>
                <a:cubicBezTo>
                  <a:pt x="938" y="1098"/>
                  <a:pt x="918" y="1023"/>
                  <a:pt x="877" y="941"/>
                </a:cubicBezTo>
                <a:cubicBezTo>
                  <a:pt x="852" y="892"/>
                  <a:pt x="833" y="846"/>
                  <a:pt x="787" y="815"/>
                </a:cubicBezTo>
                <a:cubicBezTo>
                  <a:pt x="769" y="760"/>
                  <a:pt x="728" y="695"/>
                  <a:pt x="679" y="662"/>
                </a:cubicBezTo>
                <a:cubicBezTo>
                  <a:pt x="661" y="609"/>
                  <a:pt x="684" y="658"/>
                  <a:pt x="643" y="617"/>
                </a:cubicBezTo>
                <a:cubicBezTo>
                  <a:pt x="583" y="557"/>
                  <a:pt x="670" y="620"/>
                  <a:pt x="598" y="572"/>
                </a:cubicBezTo>
                <a:cubicBezTo>
                  <a:pt x="592" y="563"/>
                  <a:pt x="589" y="551"/>
                  <a:pt x="580" y="545"/>
                </a:cubicBezTo>
                <a:cubicBezTo>
                  <a:pt x="564" y="535"/>
                  <a:pt x="526" y="527"/>
                  <a:pt x="526" y="527"/>
                </a:cubicBezTo>
                <a:cubicBezTo>
                  <a:pt x="502" y="491"/>
                  <a:pt x="489" y="497"/>
                  <a:pt x="454" y="473"/>
                </a:cubicBezTo>
                <a:cubicBezTo>
                  <a:pt x="420" y="422"/>
                  <a:pt x="405" y="407"/>
                  <a:pt x="355" y="374"/>
                </a:cubicBezTo>
                <a:cubicBezTo>
                  <a:pt x="332" y="306"/>
                  <a:pt x="366" y="387"/>
                  <a:pt x="319" y="329"/>
                </a:cubicBezTo>
                <a:cubicBezTo>
                  <a:pt x="269" y="267"/>
                  <a:pt x="360" y="336"/>
                  <a:pt x="283" y="284"/>
                </a:cubicBezTo>
                <a:cubicBezTo>
                  <a:pt x="263" y="225"/>
                  <a:pt x="291" y="283"/>
                  <a:pt x="247" y="248"/>
                </a:cubicBezTo>
                <a:cubicBezTo>
                  <a:pt x="239" y="241"/>
                  <a:pt x="237" y="228"/>
                  <a:pt x="229" y="221"/>
                </a:cubicBezTo>
                <a:cubicBezTo>
                  <a:pt x="213" y="207"/>
                  <a:pt x="193" y="197"/>
                  <a:pt x="175" y="185"/>
                </a:cubicBezTo>
                <a:cubicBezTo>
                  <a:pt x="154" y="171"/>
                  <a:pt x="139" y="149"/>
                  <a:pt x="121" y="131"/>
                </a:cubicBezTo>
                <a:cubicBezTo>
                  <a:pt x="69" y="79"/>
                  <a:pt x="119" y="152"/>
                  <a:pt x="67" y="86"/>
                </a:cubicBezTo>
                <a:cubicBezTo>
                  <a:pt x="0" y="0"/>
                  <a:pt x="52" y="53"/>
                  <a:pt x="22" y="23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315075" y="1671638"/>
            <a:ext cx="1179513" cy="1185862"/>
          </a:xfrm>
          <a:custGeom>
            <a:avLst/>
            <a:gdLst>
              <a:gd name="T0" fmla="*/ 261 w 743"/>
              <a:gd name="T1" fmla="*/ 747 h 747"/>
              <a:gd name="T2" fmla="*/ 486 w 743"/>
              <a:gd name="T3" fmla="*/ 702 h 747"/>
              <a:gd name="T4" fmla="*/ 612 w 743"/>
              <a:gd name="T5" fmla="*/ 666 h 747"/>
              <a:gd name="T6" fmla="*/ 666 w 743"/>
              <a:gd name="T7" fmla="*/ 648 h 747"/>
              <a:gd name="T8" fmla="*/ 702 w 743"/>
              <a:gd name="T9" fmla="*/ 504 h 747"/>
              <a:gd name="T10" fmla="*/ 675 w 743"/>
              <a:gd name="T11" fmla="*/ 477 h 747"/>
              <a:gd name="T12" fmla="*/ 531 w 743"/>
              <a:gd name="T13" fmla="*/ 396 h 747"/>
              <a:gd name="T14" fmla="*/ 477 w 743"/>
              <a:gd name="T15" fmla="*/ 360 h 747"/>
              <a:gd name="T16" fmla="*/ 324 w 743"/>
              <a:gd name="T17" fmla="*/ 243 h 747"/>
              <a:gd name="T18" fmla="*/ 162 w 743"/>
              <a:gd name="T19" fmla="*/ 135 h 747"/>
              <a:gd name="T20" fmla="*/ 108 w 743"/>
              <a:gd name="T21" fmla="*/ 99 h 747"/>
              <a:gd name="T22" fmla="*/ 54 w 743"/>
              <a:gd name="T23" fmla="*/ 54 h 747"/>
              <a:gd name="T24" fmla="*/ 0 w 743"/>
              <a:gd name="T2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3" h="747">
                <a:moveTo>
                  <a:pt x="261" y="747"/>
                </a:moveTo>
                <a:cubicBezTo>
                  <a:pt x="325" y="704"/>
                  <a:pt x="412" y="709"/>
                  <a:pt x="486" y="702"/>
                </a:cubicBezTo>
                <a:cubicBezTo>
                  <a:pt x="528" y="688"/>
                  <a:pt x="570" y="679"/>
                  <a:pt x="612" y="666"/>
                </a:cubicBezTo>
                <a:cubicBezTo>
                  <a:pt x="630" y="661"/>
                  <a:pt x="666" y="648"/>
                  <a:pt x="666" y="648"/>
                </a:cubicBezTo>
                <a:cubicBezTo>
                  <a:pt x="714" y="576"/>
                  <a:pt x="743" y="659"/>
                  <a:pt x="702" y="504"/>
                </a:cubicBezTo>
                <a:cubicBezTo>
                  <a:pt x="699" y="492"/>
                  <a:pt x="685" y="485"/>
                  <a:pt x="675" y="477"/>
                </a:cubicBezTo>
                <a:cubicBezTo>
                  <a:pt x="630" y="442"/>
                  <a:pt x="579" y="423"/>
                  <a:pt x="531" y="396"/>
                </a:cubicBezTo>
                <a:cubicBezTo>
                  <a:pt x="512" y="385"/>
                  <a:pt x="477" y="360"/>
                  <a:pt x="477" y="360"/>
                </a:cubicBezTo>
                <a:cubicBezTo>
                  <a:pt x="442" y="308"/>
                  <a:pt x="376" y="278"/>
                  <a:pt x="324" y="243"/>
                </a:cubicBezTo>
                <a:cubicBezTo>
                  <a:pt x="270" y="207"/>
                  <a:pt x="216" y="171"/>
                  <a:pt x="162" y="135"/>
                </a:cubicBezTo>
                <a:cubicBezTo>
                  <a:pt x="144" y="123"/>
                  <a:pt x="123" y="114"/>
                  <a:pt x="108" y="99"/>
                </a:cubicBezTo>
                <a:cubicBezTo>
                  <a:pt x="73" y="64"/>
                  <a:pt x="92" y="79"/>
                  <a:pt x="54" y="54"/>
                </a:cubicBezTo>
                <a:cubicBezTo>
                  <a:pt x="37" y="29"/>
                  <a:pt x="21" y="21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5FAF5-35F1-D4A6-9849-89E33D47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7" y="0"/>
            <a:ext cx="71350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F78DD-57C7-E427-FE1D-1EFFE543D7EF}"/>
              </a:ext>
            </a:extLst>
          </p:cNvPr>
          <p:cNvSpPr txBox="1"/>
          <p:nvPr/>
        </p:nvSpPr>
        <p:spPr>
          <a:xfrm>
            <a:off x="6904831" y="91964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Kuiper et al., 2008</a:t>
            </a:r>
          </a:p>
        </p:txBody>
      </p:sp>
    </p:spTree>
    <p:extLst>
      <p:ext uri="{BB962C8B-B14F-4D97-AF65-F5344CB8AC3E}">
        <p14:creationId xmlns:p14="http://schemas.microsoft.com/office/powerpoint/2010/main" val="537023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159</Words>
  <Application>Microsoft Office PowerPoint</Application>
  <PresentationFormat>On-screen Show (4:3)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Linux Libertine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Geological Sciences 105 N/Environmental Science</dc:title>
  <dc:creator>over</dc:creator>
  <cp:lastModifiedBy> </cp:lastModifiedBy>
  <cp:revision>83</cp:revision>
  <dcterms:created xsi:type="dcterms:W3CDTF">2002-08-06T01:42:10Z</dcterms:created>
  <dcterms:modified xsi:type="dcterms:W3CDTF">2022-10-06T10:23:49Z</dcterms:modified>
</cp:coreProperties>
</file>