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7"/>
  </p:notesMasterIdLst>
  <p:sldIdLst>
    <p:sldId id="293" r:id="rId2"/>
    <p:sldId id="292" r:id="rId3"/>
    <p:sldId id="457" r:id="rId4"/>
    <p:sldId id="295" r:id="rId5"/>
    <p:sldId id="296" r:id="rId6"/>
    <p:sldId id="297" r:id="rId7"/>
    <p:sldId id="463" r:id="rId8"/>
    <p:sldId id="464" r:id="rId9"/>
    <p:sldId id="465" r:id="rId10"/>
    <p:sldId id="466" r:id="rId11"/>
    <p:sldId id="467" r:id="rId12"/>
    <p:sldId id="274" r:id="rId13"/>
    <p:sldId id="264" r:id="rId14"/>
    <p:sldId id="377" r:id="rId15"/>
    <p:sldId id="291" r:id="rId16"/>
    <p:sldId id="307" r:id="rId17"/>
    <p:sldId id="375" r:id="rId18"/>
    <p:sldId id="444" r:id="rId19"/>
    <p:sldId id="425" r:id="rId20"/>
    <p:sldId id="448" r:id="rId21"/>
    <p:sldId id="449" r:id="rId22"/>
    <p:sldId id="447" r:id="rId23"/>
    <p:sldId id="262" r:id="rId24"/>
    <p:sldId id="450" r:id="rId25"/>
    <p:sldId id="374" r:id="rId26"/>
    <p:sldId id="455" r:id="rId27"/>
    <p:sldId id="451" r:id="rId28"/>
    <p:sldId id="452" r:id="rId29"/>
    <p:sldId id="453" r:id="rId30"/>
    <p:sldId id="454" r:id="rId31"/>
    <p:sldId id="458" r:id="rId32"/>
    <p:sldId id="468" r:id="rId33"/>
    <p:sldId id="459" r:id="rId34"/>
    <p:sldId id="460" r:id="rId35"/>
    <p:sldId id="461" r:id="rId36"/>
    <p:sldId id="462" r:id="rId37"/>
    <p:sldId id="305" r:id="rId38"/>
    <p:sldId id="300" r:id="rId39"/>
    <p:sldId id="299" r:id="rId40"/>
    <p:sldId id="301" r:id="rId41"/>
    <p:sldId id="456" r:id="rId42"/>
    <p:sldId id="303" r:id="rId43"/>
    <p:sldId id="469" r:id="rId44"/>
    <p:sldId id="379" r:id="rId45"/>
    <p:sldId id="290" r:id="rId4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339933"/>
    <a:srgbClr val="FB661B"/>
    <a:srgbClr val="000062"/>
    <a:srgbClr val="000099"/>
    <a:srgbClr val="B2B2B2"/>
    <a:srgbClr val="3366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74" autoAdjust="0"/>
    <p:restoredTop sz="94618" autoAdjust="0"/>
  </p:normalViewPr>
  <p:slideViewPr>
    <p:cSldViewPr>
      <p:cViewPr varScale="1">
        <p:scale>
          <a:sx n="67" d="100"/>
          <a:sy n="67" d="100"/>
        </p:scale>
        <p:origin x="98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BCC75F-C967-4973-9067-AE43CD7055E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smtClean="0"/>
            </a:lvl1pPr>
          </a:lstStyle>
          <a:p>
            <a:pPr>
              <a:defRPr/>
            </a:pPr>
            <a:endParaRPr lang="en-US"/>
          </a:p>
        </p:txBody>
      </p:sp>
      <p:sp>
        <p:nvSpPr>
          <p:cNvPr id="3" name="Date Placeholder 2">
            <a:extLst>
              <a:ext uri="{FF2B5EF4-FFF2-40B4-BE49-F238E27FC236}">
                <a16:creationId xmlns:a16="http://schemas.microsoft.com/office/drawing/2014/main" id="{EF94F215-A664-46D9-A222-0C1207FB703F}"/>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smtClean="0"/>
            </a:lvl1pPr>
          </a:lstStyle>
          <a:p>
            <a:pPr>
              <a:defRPr/>
            </a:pPr>
            <a:fld id="{6F9977B7-D68F-4563-A8A2-FF5877CCE8F6}" type="datetimeFigureOut">
              <a:rPr lang="en-US"/>
              <a:pPr>
                <a:defRPr/>
              </a:pPr>
              <a:t>9/22/2022</a:t>
            </a:fld>
            <a:endParaRPr lang="en-US"/>
          </a:p>
        </p:txBody>
      </p:sp>
      <p:sp>
        <p:nvSpPr>
          <p:cNvPr id="4" name="Slide Image Placeholder 3">
            <a:extLst>
              <a:ext uri="{FF2B5EF4-FFF2-40B4-BE49-F238E27FC236}">
                <a16:creationId xmlns:a16="http://schemas.microsoft.com/office/drawing/2014/main" id="{84CB9A71-D3B1-4E15-B191-484028C27016}"/>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060A43CA-9107-49CC-8E11-FE5E4377BAB3}"/>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C959D7E-D497-4459-8621-2ABFAFC4962C}"/>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smtClean="0"/>
            </a:lvl1pPr>
          </a:lstStyle>
          <a:p>
            <a:pPr>
              <a:defRPr/>
            </a:pPr>
            <a:endParaRPr lang="en-US"/>
          </a:p>
        </p:txBody>
      </p:sp>
      <p:sp>
        <p:nvSpPr>
          <p:cNvPr id="7" name="Slide Number Placeholder 6">
            <a:extLst>
              <a:ext uri="{FF2B5EF4-FFF2-40B4-BE49-F238E27FC236}">
                <a16:creationId xmlns:a16="http://schemas.microsoft.com/office/drawing/2014/main" id="{5844943D-6EB5-4335-8F8D-F0BB30D6A5A7}"/>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3F5100F6-43F3-4E19-9B31-3F456344954F}"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1E46B707-4B4E-483A-84EE-3A08D0A8F9A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419C7ED9-D953-4055-8325-394763F041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Center Hill Tephra at Hurricane Bridge, TN</a:t>
            </a:r>
          </a:p>
        </p:txBody>
      </p:sp>
      <p:sp>
        <p:nvSpPr>
          <p:cNvPr id="20484" name="Slide Number Placeholder 3">
            <a:extLst>
              <a:ext uri="{FF2B5EF4-FFF2-40B4-BE49-F238E27FC236}">
                <a16:creationId xmlns:a16="http://schemas.microsoft.com/office/drawing/2014/main" id="{34280F6D-F4AE-477B-AC06-D2AB90A3068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5902CEF-E978-4084-B921-8BC015FD74E5}" type="slidenum">
              <a:rPr lang="en-US" altLang="en-US" sz="1200"/>
              <a:pPr/>
              <a:t>10</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9FD237DC-F7A0-DF32-E933-5F18E7576E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D144ED89-4633-C0A0-D384-B6D4EA53B7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148" name="Slide Number Placeholder 3">
            <a:extLst>
              <a:ext uri="{FF2B5EF4-FFF2-40B4-BE49-F238E27FC236}">
                <a16:creationId xmlns:a16="http://schemas.microsoft.com/office/drawing/2014/main" id="{78C5CB57-45A2-2B4F-FF31-F79EA60ED2BA}"/>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101F425D-7BC0-4ECA-9913-5AC0E40DFDBC}" type="slidenum">
              <a:rPr lang="en-US" altLang="en-US" sz="1200"/>
              <a:pPr algn="r"/>
              <a:t>11</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1E46B707-4B4E-483A-84EE-3A08D0A8F9A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419C7ED9-D953-4055-8325-394763F041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Center Hill Tephra at Hurricane Bridge, TN</a:t>
            </a:r>
          </a:p>
        </p:txBody>
      </p:sp>
      <p:sp>
        <p:nvSpPr>
          <p:cNvPr id="20484" name="Slide Number Placeholder 3">
            <a:extLst>
              <a:ext uri="{FF2B5EF4-FFF2-40B4-BE49-F238E27FC236}">
                <a16:creationId xmlns:a16="http://schemas.microsoft.com/office/drawing/2014/main" id="{34280F6D-F4AE-477B-AC06-D2AB90A3068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5902CEF-E978-4084-B921-8BC015FD74E5}" type="slidenum">
              <a:rPr lang="en-US" altLang="en-US" sz="1200"/>
              <a:pPr/>
              <a:t>12</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B60CDD9F-5C63-4449-9CD5-B1B27A80BF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D1B6A8CE-A534-4CF2-8AE7-A871CCE175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Jura Creek</a:t>
            </a:r>
          </a:p>
        </p:txBody>
      </p:sp>
      <p:sp>
        <p:nvSpPr>
          <p:cNvPr id="15364" name="Slide Number Placeholder 3">
            <a:extLst>
              <a:ext uri="{FF2B5EF4-FFF2-40B4-BE49-F238E27FC236}">
                <a16:creationId xmlns:a16="http://schemas.microsoft.com/office/drawing/2014/main" id="{7EECBB50-6F7B-414D-A97F-D8E552B4A0C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CAD5C8B-DF05-424D-81D3-4D516189C109}" type="slidenum">
              <a:rPr lang="en-US" altLang="en-US" sz="1200"/>
              <a:pPr/>
              <a:t>15</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B60CDD9F-5C63-4449-9CD5-B1B27A80BF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D1B6A8CE-A534-4CF2-8AE7-A871CCE175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Jura Creek</a:t>
            </a:r>
          </a:p>
        </p:txBody>
      </p:sp>
      <p:sp>
        <p:nvSpPr>
          <p:cNvPr id="15364" name="Slide Number Placeholder 3">
            <a:extLst>
              <a:ext uri="{FF2B5EF4-FFF2-40B4-BE49-F238E27FC236}">
                <a16:creationId xmlns:a16="http://schemas.microsoft.com/office/drawing/2014/main" id="{7EECBB50-6F7B-414D-A97F-D8E552B4A0C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CAD5C8B-DF05-424D-81D3-4D516189C109}" type="slidenum">
              <a:rPr lang="en-US" altLang="en-US" sz="1200"/>
              <a:pPr/>
              <a:t>16</a:t>
            </a:fld>
            <a:endParaRPr lang="en-US" altLang="en-US" sz="1200"/>
          </a:p>
        </p:txBody>
      </p:sp>
    </p:spTree>
    <p:extLst>
      <p:ext uri="{BB962C8B-B14F-4D97-AF65-F5344CB8AC3E}">
        <p14:creationId xmlns:p14="http://schemas.microsoft.com/office/powerpoint/2010/main" val="4163230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B51E867-6CA9-4B49-8DBC-7C6204FFE00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7D78E2-9042-4D20-9B81-5EEA5D68313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AFEF51C-3AC9-4343-B2B4-B30627DF4BD2}"/>
              </a:ext>
            </a:extLst>
          </p:cNvPr>
          <p:cNvSpPr>
            <a:spLocks noGrp="1" noChangeArrowheads="1"/>
          </p:cNvSpPr>
          <p:nvPr>
            <p:ph type="sldNum" sz="quarter" idx="12"/>
          </p:nvPr>
        </p:nvSpPr>
        <p:spPr>
          <a:ln/>
        </p:spPr>
        <p:txBody>
          <a:bodyPr/>
          <a:lstStyle>
            <a:lvl1pPr>
              <a:defRPr/>
            </a:lvl1pPr>
          </a:lstStyle>
          <a:p>
            <a:fld id="{F1D1D141-9C8A-4BD0-B816-0B70C292CC1D}" type="slidenum">
              <a:rPr lang="en-US" altLang="en-US"/>
              <a:pPr/>
              <a:t>‹#›</a:t>
            </a:fld>
            <a:endParaRPr lang="en-US" altLang="en-US"/>
          </a:p>
        </p:txBody>
      </p:sp>
    </p:spTree>
    <p:extLst>
      <p:ext uri="{BB962C8B-B14F-4D97-AF65-F5344CB8AC3E}">
        <p14:creationId xmlns:p14="http://schemas.microsoft.com/office/powerpoint/2010/main" val="2138507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5202CE9-C00D-4D6B-AEAD-0808CDDFCE9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F97BAC2-74A2-4DAD-9D4C-C4F4C7BB90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3E89B82-09C0-44D1-B68C-1676A7B846F4}"/>
              </a:ext>
            </a:extLst>
          </p:cNvPr>
          <p:cNvSpPr>
            <a:spLocks noGrp="1" noChangeArrowheads="1"/>
          </p:cNvSpPr>
          <p:nvPr>
            <p:ph type="sldNum" sz="quarter" idx="12"/>
          </p:nvPr>
        </p:nvSpPr>
        <p:spPr>
          <a:ln/>
        </p:spPr>
        <p:txBody>
          <a:bodyPr/>
          <a:lstStyle>
            <a:lvl1pPr>
              <a:defRPr/>
            </a:lvl1pPr>
          </a:lstStyle>
          <a:p>
            <a:fld id="{E7A11526-0A02-486E-AAF9-4DD445AE1072}" type="slidenum">
              <a:rPr lang="en-US" altLang="en-US"/>
              <a:pPr/>
              <a:t>‹#›</a:t>
            </a:fld>
            <a:endParaRPr lang="en-US" altLang="en-US"/>
          </a:p>
        </p:txBody>
      </p:sp>
    </p:spTree>
    <p:extLst>
      <p:ext uri="{BB962C8B-B14F-4D97-AF65-F5344CB8AC3E}">
        <p14:creationId xmlns:p14="http://schemas.microsoft.com/office/powerpoint/2010/main" val="3835719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54453DD-7CA0-400D-B880-989F91FF00A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77111B3-7706-40BB-AF91-8FC254385E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04CF8BE-AFE4-444D-B773-92B05FDBAE31}"/>
              </a:ext>
            </a:extLst>
          </p:cNvPr>
          <p:cNvSpPr>
            <a:spLocks noGrp="1" noChangeArrowheads="1"/>
          </p:cNvSpPr>
          <p:nvPr>
            <p:ph type="sldNum" sz="quarter" idx="12"/>
          </p:nvPr>
        </p:nvSpPr>
        <p:spPr>
          <a:ln/>
        </p:spPr>
        <p:txBody>
          <a:bodyPr/>
          <a:lstStyle>
            <a:lvl1pPr>
              <a:defRPr/>
            </a:lvl1pPr>
          </a:lstStyle>
          <a:p>
            <a:fld id="{0C67B826-D209-4CA7-A886-07C77AC21005}" type="slidenum">
              <a:rPr lang="en-US" altLang="en-US"/>
              <a:pPr/>
              <a:t>‹#›</a:t>
            </a:fld>
            <a:endParaRPr lang="en-US" altLang="en-US"/>
          </a:p>
        </p:txBody>
      </p:sp>
    </p:spTree>
    <p:extLst>
      <p:ext uri="{BB962C8B-B14F-4D97-AF65-F5344CB8AC3E}">
        <p14:creationId xmlns:p14="http://schemas.microsoft.com/office/powerpoint/2010/main" val="2710918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64FD9476-FBD8-4A41-8D9C-FE781741059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B5FAD91-DD40-4BCC-8BB5-6B16E913D0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1BAB93B-C01B-4352-8223-EC6F3B9CA2DC}"/>
              </a:ext>
            </a:extLst>
          </p:cNvPr>
          <p:cNvSpPr>
            <a:spLocks noGrp="1" noChangeArrowheads="1"/>
          </p:cNvSpPr>
          <p:nvPr>
            <p:ph type="sldNum" sz="quarter" idx="12"/>
          </p:nvPr>
        </p:nvSpPr>
        <p:spPr>
          <a:ln/>
        </p:spPr>
        <p:txBody>
          <a:bodyPr/>
          <a:lstStyle>
            <a:lvl1pPr>
              <a:defRPr/>
            </a:lvl1pPr>
          </a:lstStyle>
          <a:p>
            <a:fld id="{E2203174-5EAF-487B-88CE-1A34A04931CC}" type="slidenum">
              <a:rPr lang="en-US" altLang="en-US"/>
              <a:pPr/>
              <a:t>‹#›</a:t>
            </a:fld>
            <a:endParaRPr lang="en-US" altLang="en-US"/>
          </a:p>
        </p:txBody>
      </p:sp>
    </p:spTree>
    <p:extLst>
      <p:ext uri="{BB962C8B-B14F-4D97-AF65-F5344CB8AC3E}">
        <p14:creationId xmlns:p14="http://schemas.microsoft.com/office/powerpoint/2010/main" val="484099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08ECE1E-0EE2-4814-AE27-728011577A4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146A802-91C1-4BA7-9BE5-0BF3FF66A7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6F06C79-047E-43AB-BB7B-FACB370239E8}"/>
              </a:ext>
            </a:extLst>
          </p:cNvPr>
          <p:cNvSpPr>
            <a:spLocks noGrp="1" noChangeArrowheads="1"/>
          </p:cNvSpPr>
          <p:nvPr>
            <p:ph type="sldNum" sz="quarter" idx="12"/>
          </p:nvPr>
        </p:nvSpPr>
        <p:spPr>
          <a:ln/>
        </p:spPr>
        <p:txBody>
          <a:bodyPr/>
          <a:lstStyle>
            <a:lvl1pPr>
              <a:defRPr/>
            </a:lvl1pPr>
          </a:lstStyle>
          <a:p>
            <a:fld id="{7C52F630-397D-4787-B262-793AC5BF30CB}" type="slidenum">
              <a:rPr lang="en-US" altLang="en-US"/>
              <a:pPr/>
              <a:t>‹#›</a:t>
            </a:fld>
            <a:endParaRPr lang="en-US" altLang="en-US"/>
          </a:p>
        </p:txBody>
      </p:sp>
    </p:spTree>
    <p:extLst>
      <p:ext uri="{BB962C8B-B14F-4D97-AF65-F5344CB8AC3E}">
        <p14:creationId xmlns:p14="http://schemas.microsoft.com/office/powerpoint/2010/main" val="2371465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BB4F134-1317-46D9-B6AF-9CEA99EBD70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70B9EB6-F256-4C4B-BFC5-823B94A290A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372B167-7DFF-4CE9-96C5-76F20B447BC1}"/>
              </a:ext>
            </a:extLst>
          </p:cNvPr>
          <p:cNvSpPr>
            <a:spLocks noGrp="1" noChangeArrowheads="1"/>
          </p:cNvSpPr>
          <p:nvPr>
            <p:ph type="sldNum" sz="quarter" idx="12"/>
          </p:nvPr>
        </p:nvSpPr>
        <p:spPr>
          <a:ln/>
        </p:spPr>
        <p:txBody>
          <a:bodyPr/>
          <a:lstStyle>
            <a:lvl1pPr>
              <a:defRPr/>
            </a:lvl1pPr>
          </a:lstStyle>
          <a:p>
            <a:fld id="{15C9394C-BCF8-40AB-A18D-628276A94C53}" type="slidenum">
              <a:rPr lang="en-US" altLang="en-US"/>
              <a:pPr/>
              <a:t>‹#›</a:t>
            </a:fld>
            <a:endParaRPr lang="en-US" altLang="en-US"/>
          </a:p>
        </p:txBody>
      </p:sp>
    </p:spTree>
    <p:extLst>
      <p:ext uri="{BB962C8B-B14F-4D97-AF65-F5344CB8AC3E}">
        <p14:creationId xmlns:p14="http://schemas.microsoft.com/office/powerpoint/2010/main" val="3038785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D3B2481-B4D3-48A7-B426-273985C78D0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AB7264E-43B7-4380-8285-846703E152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BB42A8D-B019-45AE-9882-BB1439210525}"/>
              </a:ext>
            </a:extLst>
          </p:cNvPr>
          <p:cNvSpPr>
            <a:spLocks noGrp="1" noChangeArrowheads="1"/>
          </p:cNvSpPr>
          <p:nvPr>
            <p:ph type="sldNum" sz="quarter" idx="12"/>
          </p:nvPr>
        </p:nvSpPr>
        <p:spPr>
          <a:ln/>
        </p:spPr>
        <p:txBody>
          <a:bodyPr/>
          <a:lstStyle>
            <a:lvl1pPr>
              <a:defRPr/>
            </a:lvl1pPr>
          </a:lstStyle>
          <a:p>
            <a:fld id="{26B5A17F-896F-4251-8CF8-DED984F82949}" type="slidenum">
              <a:rPr lang="en-US" altLang="en-US"/>
              <a:pPr/>
              <a:t>‹#›</a:t>
            </a:fld>
            <a:endParaRPr lang="en-US" altLang="en-US"/>
          </a:p>
        </p:txBody>
      </p:sp>
    </p:spTree>
    <p:extLst>
      <p:ext uri="{BB962C8B-B14F-4D97-AF65-F5344CB8AC3E}">
        <p14:creationId xmlns:p14="http://schemas.microsoft.com/office/powerpoint/2010/main" val="63830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4E5BAC2-6B7B-4694-A1B3-68045DB030B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359F840-0AF0-4076-A29E-0D2FD3318F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4F00803-821B-45EF-ADF1-206D8B6E0796}"/>
              </a:ext>
            </a:extLst>
          </p:cNvPr>
          <p:cNvSpPr>
            <a:spLocks noGrp="1" noChangeArrowheads="1"/>
          </p:cNvSpPr>
          <p:nvPr>
            <p:ph type="sldNum" sz="quarter" idx="12"/>
          </p:nvPr>
        </p:nvSpPr>
        <p:spPr>
          <a:ln/>
        </p:spPr>
        <p:txBody>
          <a:bodyPr/>
          <a:lstStyle>
            <a:lvl1pPr>
              <a:defRPr/>
            </a:lvl1pPr>
          </a:lstStyle>
          <a:p>
            <a:fld id="{14021BFA-77ED-44F4-9698-9A10606D1B4D}" type="slidenum">
              <a:rPr lang="en-US" altLang="en-US"/>
              <a:pPr/>
              <a:t>‹#›</a:t>
            </a:fld>
            <a:endParaRPr lang="en-US" altLang="en-US"/>
          </a:p>
        </p:txBody>
      </p:sp>
    </p:spTree>
    <p:extLst>
      <p:ext uri="{BB962C8B-B14F-4D97-AF65-F5344CB8AC3E}">
        <p14:creationId xmlns:p14="http://schemas.microsoft.com/office/powerpoint/2010/main" val="3181026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760D1D9-AA7D-4295-B04E-C4349AC8075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F41C050-5C24-4D87-A907-D083B3FB61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979D9D1-9DEB-4C11-8A5D-0990D37D379E}"/>
              </a:ext>
            </a:extLst>
          </p:cNvPr>
          <p:cNvSpPr>
            <a:spLocks noGrp="1" noChangeArrowheads="1"/>
          </p:cNvSpPr>
          <p:nvPr>
            <p:ph type="sldNum" sz="quarter" idx="12"/>
          </p:nvPr>
        </p:nvSpPr>
        <p:spPr>
          <a:ln/>
        </p:spPr>
        <p:txBody>
          <a:bodyPr/>
          <a:lstStyle>
            <a:lvl1pPr>
              <a:defRPr/>
            </a:lvl1pPr>
          </a:lstStyle>
          <a:p>
            <a:fld id="{4E276D9E-3634-4249-B5A5-7F5B02ED4785}" type="slidenum">
              <a:rPr lang="en-US" altLang="en-US"/>
              <a:pPr/>
              <a:t>‹#›</a:t>
            </a:fld>
            <a:endParaRPr lang="en-US" altLang="en-US"/>
          </a:p>
        </p:txBody>
      </p:sp>
    </p:spTree>
    <p:extLst>
      <p:ext uri="{BB962C8B-B14F-4D97-AF65-F5344CB8AC3E}">
        <p14:creationId xmlns:p14="http://schemas.microsoft.com/office/powerpoint/2010/main" val="1485734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BB31C71-F5EB-4852-89B9-DDA4BC6270D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7FC9010-99FA-45AE-8026-DDA66BB898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A69D9DC-E221-4926-9B16-063A01AB5B69}"/>
              </a:ext>
            </a:extLst>
          </p:cNvPr>
          <p:cNvSpPr>
            <a:spLocks noGrp="1" noChangeArrowheads="1"/>
          </p:cNvSpPr>
          <p:nvPr>
            <p:ph type="sldNum" sz="quarter" idx="12"/>
          </p:nvPr>
        </p:nvSpPr>
        <p:spPr>
          <a:ln/>
        </p:spPr>
        <p:txBody>
          <a:bodyPr/>
          <a:lstStyle>
            <a:lvl1pPr>
              <a:defRPr/>
            </a:lvl1pPr>
          </a:lstStyle>
          <a:p>
            <a:fld id="{22C9293D-AD06-42C9-83A1-656C1CB0DF96}" type="slidenum">
              <a:rPr lang="en-US" altLang="en-US"/>
              <a:pPr/>
              <a:t>‹#›</a:t>
            </a:fld>
            <a:endParaRPr lang="en-US" altLang="en-US"/>
          </a:p>
        </p:txBody>
      </p:sp>
    </p:spTree>
    <p:extLst>
      <p:ext uri="{BB962C8B-B14F-4D97-AF65-F5344CB8AC3E}">
        <p14:creationId xmlns:p14="http://schemas.microsoft.com/office/powerpoint/2010/main" val="937464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2FFDFF7-DDC2-49E7-B181-9B565D78B7B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BA734E6-5413-4538-B0F3-9C078041BE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BB9F315-7574-4625-AEDC-3C591F806E37}"/>
              </a:ext>
            </a:extLst>
          </p:cNvPr>
          <p:cNvSpPr>
            <a:spLocks noGrp="1" noChangeArrowheads="1"/>
          </p:cNvSpPr>
          <p:nvPr>
            <p:ph type="sldNum" sz="quarter" idx="12"/>
          </p:nvPr>
        </p:nvSpPr>
        <p:spPr>
          <a:ln/>
        </p:spPr>
        <p:txBody>
          <a:bodyPr/>
          <a:lstStyle>
            <a:lvl1pPr>
              <a:defRPr/>
            </a:lvl1pPr>
          </a:lstStyle>
          <a:p>
            <a:fld id="{AC0FB654-DD15-4695-A8A8-8536497AE00E}" type="slidenum">
              <a:rPr lang="en-US" altLang="en-US"/>
              <a:pPr/>
              <a:t>‹#›</a:t>
            </a:fld>
            <a:endParaRPr lang="en-US" altLang="en-US"/>
          </a:p>
        </p:txBody>
      </p:sp>
    </p:spTree>
    <p:extLst>
      <p:ext uri="{BB962C8B-B14F-4D97-AF65-F5344CB8AC3E}">
        <p14:creationId xmlns:p14="http://schemas.microsoft.com/office/powerpoint/2010/main" val="270257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583A840-1531-49AC-97D5-D10823C81F7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B675B7C-9062-4430-A978-637926B6E8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00EDC7D-A1CB-4B8D-B438-375568D740C1}"/>
              </a:ext>
            </a:extLst>
          </p:cNvPr>
          <p:cNvSpPr>
            <a:spLocks noGrp="1" noChangeArrowheads="1"/>
          </p:cNvSpPr>
          <p:nvPr>
            <p:ph type="sldNum" sz="quarter" idx="12"/>
          </p:nvPr>
        </p:nvSpPr>
        <p:spPr>
          <a:ln/>
        </p:spPr>
        <p:txBody>
          <a:bodyPr/>
          <a:lstStyle>
            <a:lvl1pPr>
              <a:defRPr/>
            </a:lvl1pPr>
          </a:lstStyle>
          <a:p>
            <a:fld id="{1156F393-8CAF-496C-9DB0-DC3FD11286EF}" type="slidenum">
              <a:rPr lang="en-US" altLang="en-US"/>
              <a:pPr/>
              <a:t>‹#›</a:t>
            </a:fld>
            <a:endParaRPr lang="en-US" altLang="en-US"/>
          </a:p>
        </p:txBody>
      </p:sp>
    </p:spTree>
    <p:extLst>
      <p:ext uri="{BB962C8B-B14F-4D97-AF65-F5344CB8AC3E}">
        <p14:creationId xmlns:p14="http://schemas.microsoft.com/office/powerpoint/2010/main" val="3891363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2"/>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E4389A5-E5B9-45F1-BF79-93C88446A335}"/>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3B2B7C7-3F87-412E-92E6-3D83EACAB206}"/>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6EDFA23-3B17-487C-BECF-7B591E88F4F0}"/>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a:extLst>
              <a:ext uri="{FF2B5EF4-FFF2-40B4-BE49-F238E27FC236}">
                <a16:creationId xmlns:a16="http://schemas.microsoft.com/office/drawing/2014/main" id="{B29488CB-D05A-4550-BF6A-F830D222CECE}"/>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a:extLst>
              <a:ext uri="{FF2B5EF4-FFF2-40B4-BE49-F238E27FC236}">
                <a16:creationId xmlns:a16="http://schemas.microsoft.com/office/drawing/2014/main" id="{795C7A22-BBD5-4EAD-83F4-DAA970CBE0E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018E7C8-CE49-4AD3-8CA5-55DAEE7D755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oleObject" Target="../embeddings/oleObject1.bin"/><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5" Type="http://schemas.openxmlformats.org/officeDocument/2006/relationships/image" Target="../media/image22.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 Id="rId14" Type="http://schemas.openxmlformats.org/officeDocument/2006/relationships/image" Target="../media/image21.wmf"/></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oleObject" Target="../embeddings/oleObject2.bin"/><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5" Type="http://schemas.openxmlformats.org/officeDocument/2006/relationships/image" Target="../media/image22.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 Id="rId14" Type="http://schemas.openxmlformats.org/officeDocument/2006/relationships/image" Target="../media/image21.wmf"/></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ww.usgs.gov/news/researcher-spotlight-jin-si-over" TargetMode="External"/><Relationship Id="rId2" Type="http://schemas.openxmlformats.org/officeDocument/2006/relationships/hyperlink" Target="https://www.usgs.gov/staff-profiles/jin-si-r-over" TargetMode="Externa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us.fulbrightonline.org/" TargetMode="Externa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9CDFE4-538F-298F-F9D3-2D5116E8112E}"/>
              </a:ext>
            </a:extLst>
          </p:cNvPr>
          <p:cNvSpPr txBox="1"/>
          <p:nvPr/>
        </p:nvSpPr>
        <p:spPr>
          <a:xfrm>
            <a:off x="609600" y="685800"/>
            <a:ext cx="6875600" cy="1446550"/>
          </a:xfrm>
          <a:prstGeom prst="rect">
            <a:avLst/>
          </a:prstGeom>
          <a:noFill/>
        </p:spPr>
        <p:txBody>
          <a:bodyPr wrap="none" rtlCol="0">
            <a:spAutoFit/>
          </a:bodyPr>
          <a:lstStyle/>
          <a:p>
            <a:r>
              <a:rPr lang="en-US" sz="4400" dirty="0">
                <a:solidFill>
                  <a:srgbClr val="FFFF00"/>
                </a:solidFill>
              </a:rPr>
              <a:t>GI 261 – Cyclic Stratigraphy </a:t>
            </a:r>
          </a:p>
          <a:p>
            <a:r>
              <a:rPr lang="en-US" sz="4400" dirty="0">
                <a:solidFill>
                  <a:srgbClr val="FFFF00"/>
                </a:solidFill>
              </a:rPr>
              <a:t>and </a:t>
            </a:r>
            <a:r>
              <a:rPr lang="en-US" sz="4400" dirty="0" err="1">
                <a:solidFill>
                  <a:srgbClr val="FFFF00"/>
                </a:solidFill>
              </a:rPr>
              <a:t>Astrochronology</a:t>
            </a:r>
            <a:endParaRPr lang="en-US" sz="4400" dirty="0">
              <a:solidFill>
                <a:srgbClr val="FFFF00"/>
              </a:solidFill>
            </a:endParaRPr>
          </a:p>
        </p:txBody>
      </p:sp>
      <p:sp>
        <p:nvSpPr>
          <p:cNvPr id="4" name="TextBox 3">
            <a:extLst>
              <a:ext uri="{FF2B5EF4-FFF2-40B4-BE49-F238E27FC236}">
                <a16:creationId xmlns:a16="http://schemas.microsoft.com/office/drawing/2014/main" id="{16CB1FA2-4FBC-25AE-F081-F1668EAB86B0}"/>
              </a:ext>
            </a:extLst>
          </p:cNvPr>
          <p:cNvSpPr txBox="1"/>
          <p:nvPr/>
        </p:nvSpPr>
        <p:spPr>
          <a:xfrm>
            <a:off x="609600" y="2459504"/>
            <a:ext cx="4572000" cy="1938992"/>
          </a:xfrm>
          <a:prstGeom prst="rect">
            <a:avLst/>
          </a:prstGeom>
          <a:noFill/>
        </p:spPr>
        <p:txBody>
          <a:bodyPr wrap="square">
            <a:spAutoFit/>
          </a:bodyPr>
          <a:lstStyle/>
          <a:p>
            <a:r>
              <a:rPr lang="en-US" sz="2400" dirty="0">
                <a:solidFill>
                  <a:srgbClr val="FFFF00"/>
                </a:solidFill>
              </a:rPr>
              <a:t>Who am I</a:t>
            </a:r>
          </a:p>
          <a:p>
            <a:r>
              <a:rPr lang="en-US" dirty="0">
                <a:solidFill>
                  <a:srgbClr val="FFFF00"/>
                </a:solidFill>
              </a:rPr>
              <a:t>Who are you</a:t>
            </a:r>
            <a:endParaRPr lang="en-US" sz="2400" dirty="0">
              <a:solidFill>
                <a:srgbClr val="FFFF00"/>
              </a:solidFill>
            </a:endParaRPr>
          </a:p>
          <a:p>
            <a:r>
              <a:rPr lang="en-US" dirty="0">
                <a:solidFill>
                  <a:srgbClr val="FFFF00"/>
                </a:solidFill>
              </a:rPr>
              <a:t>What the class is about</a:t>
            </a:r>
          </a:p>
          <a:p>
            <a:r>
              <a:rPr lang="en-US" sz="2400" dirty="0">
                <a:solidFill>
                  <a:srgbClr val="FFFF00"/>
                </a:solidFill>
              </a:rPr>
              <a:t>What you need to know</a:t>
            </a:r>
          </a:p>
          <a:p>
            <a:r>
              <a:rPr lang="en-US" dirty="0">
                <a:solidFill>
                  <a:srgbClr val="FFFF00"/>
                </a:solidFill>
              </a:rPr>
              <a:t>What you need to do</a:t>
            </a:r>
            <a:endParaRPr lang="en-US" sz="2400" dirty="0">
              <a:solidFill>
                <a:srgbClr val="FFFF00"/>
              </a:solidFill>
            </a:endParaRPr>
          </a:p>
        </p:txBody>
      </p:sp>
    </p:spTree>
    <p:extLst>
      <p:ext uri="{BB962C8B-B14F-4D97-AF65-F5344CB8AC3E}">
        <p14:creationId xmlns:p14="http://schemas.microsoft.com/office/powerpoint/2010/main" val="3331022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7" descr="hb-ff section">
            <a:extLst>
              <a:ext uri="{FF2B5EF4-FFF2-40B4-BE49-F238E27FC236}">
                <a16:creationId xmlns:a16="http://schemas.microsoft.com/office/drawing/2014/main" id="{A9AFFE3C-0AB2-476F-9DC5-DEEBC8D323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09600"/>
            <a:ext cx="2971800" cy="546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8" descr="00281-hb435cm">
            <a:extLst>
              <a:ext uri="{FF2B5EF4-FFF2-40B4-BE49-F238E27FC236}">
                <a16:creationId xmlns:a16="http://schemas.microsoft.com/office/drawing/2014/main" id="{0ABDFC2D-EADF-472B-B847-469CC2CBCA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4300538"/>
            <a:ext cx="1752600" cy="255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9" descr="00690-hb435cm">
            <a:extLst>
              <a:ext uri="{FF2B5EF4-FFF2-40B4-BE49-F238E27FC236}">
                <a16:creationId xmlns:a16="http://schemas.microsoft.com/office/drawing/2014/main" id="{0BAB1CD9-902F-4BB3-A86C-8CC88213DD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800600"/>
            <a:ext cx="11445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0" descr="00699-hb435cm">
            <a:extLst>
              <a:ext uri="{FF2B5EF4-FFF2-40B4-BE49-F238E27FC236}">
                <a16:creationId xmlns:a16="http://schemas.microsoft.com/office/drawing/2014/main" id="{5D2B8687-D1E2-4284-9EE5-18D9F5830B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4648200"/>
            <a:ext cx="12049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Line 11">
            <a:extLst>
              <a:ext uri="{FF2B5EF4-FFF2-40B4-BE49-F238E27FC236}">
                <a16:creationId xmlns:a16="http://schemas.microsoft.com/office/drawing/2014/main" id="{98527453-28B1-431B-AED7-ADFBED712843}"/>
              </a:ext>
            </a:extLst>
          </p:cNvPr>
          <p:cNvSpPr>
            <a:spLocks noChangeShapeType="1"/>
          </p:cNvSpPr>
          <p:nvPr/>
        </p:nvSpPr>
        <p:spPr bwMode="auto">
          <a:xfrm flipH="1" flipV="1">
            <a:off x="2438400" y="5486400"/>
            <a:ext cx="228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63" name="Line 12">
            <a:extLst>
              <a:ext uri="{FF2B5EF4-FFF2-40B4-BE49-F238E27FC236}">
                <a16:creationId xmlns:a16="http://schemas.microsoft.com/office/drawing/2014/main" id="{7462867A-B1C7-43D0-8DFE-93F4C2406DC6}"/>
              </a:ext>
            </a:extLst>
          </p:cNvPr>
          <p:cNvSpPr>
            <a:spLocks noChangeShapeType="1"/>
          </p:cNvSpPr>
          <p:nvPr/>
        </p:nvSpPr>
        <p:spPr bwMode="auto">
          <a:xfrm flipH="1" flipV="1">
            <a:off x="2438400" y="2667000"/>
            <a:ext cx="228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64" name="Line 13">
            <a:extLst>
              <a:ext uri="{FF2B5EF4-FFF2-40B4-BE49-F238E27FC236}">
                <a16:creationId xmlns:a16="http://schemas.microsoft.com/office/drawing/2014/main" id="{342179D6-3E96-408C-AD5A-A709235FDC6D}"/>
              </a:ext>
            </a:extLst>
          </p:cNvPr>
          <p:cNvSpPr>
            <a:spLocks noChangeShapeType="1"/>
          </p:cNvSpPr>
          <p:nvPr/>
        </p:nvSpPr>
        <p:spPr bwMode="auto">
          <a:xfrm flipH="1" flipV="1">
            <a:off x="2971800" y="1600200"/>
            <a:ext cx="228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65" name="Line 14">
            <a:extLst>
              <a:ext uri="{FF2B5EF4-FFF2-40B4-BE49-F238E27FC236}">
                <a16:creationId xmlns:a16="http://schemas.microsoft.com/office/drawing/2014/main" id="{2ACF1DBD-71FE-4711-ADE0-1AE54071D77D}"/>
              </a:ext>
            </a:extLst>
          </p:cNvPr>
          <p:cNvSpPr>
            <a:spLocks noChangeShapeType="1"/>
          </p:cNvSpPr>
          <p:nvPr/>
        </p:nvSpPr>
        <p:spPr bwMode="auto">
          <a:xfrm flipH="1" flipV="1">
            <a:off x="2971800" y="1828800"/>
            <a:ext cx="228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19466" name="Picture 15" descr="00249-hb515cm">
            <a:extLst>
              <a:ext uri="{FF2B5EF4-FFF2-40B4-BE49-F238E27FC236}">
                <a16:creationId xmlns:a16="http://schemas.microsoft.com/office/drawing/2014/main" id="{FAA34E84-13A6-4F96-9AF2-CBE71A29AF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1200" y="0"/>
            <a:ext cx="14827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19" descr="00703-hb500cm">
            <a:extLst>
              <a:ext uri="{FF2B5EF4-FFF2-40B4-BE49-F238E27FC236}">
                <a16:creationId xmlns:a16="http://schemas.microsoft.com/office/drawing/2014/main" id="{40A22037-CD46-4A0F-88E4-174EEB9A9F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2400" y="2743200"/>
            <a:ext cx="106203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Picture 17" descr="00262-hb500cm">
            <a:extLst>
              <a:ext uri="{FF2B5EF4-FFF2-40B4-BE49-F238E27FC236}">
                <a16:creationId xmlns:a16="http://schemas.microsoft.com/office/drawing/2014/main" id="{7FBBF1E8-3E98-4B9B-B0CA-BAAF228164D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0" y="2057400"/>
            <a:ext cx="12636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9" name="Picture 20" descr="00693-hb435cm">
            <a:extLst>
              <a:ext uri="{FF2B5EF4-FFF2-40B4-BE49-F238E27FC236}">
                <a16:creationId xmlns:a16="http://schemas.microsoft.com/office/drawing/2014/main" id="{FF9C13DD-A59A-4E59-BBED-B96BF815F24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91375" y="4373563"/>
            <a:ext cx="1952625"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0" name="Picture 18" descr="00692-hb435cm">
            <a:extLst>
              <a:ext uri="{FF2B5EF4-FFF2-40B4-BE49-F238E27FC236}">
                <a16:creationId xmlns:a16="http://schemas.microsoft.com/office/drawing/2014/main" id="{B1A10398-20B0-46A2-9C51-9C1F82F7C4B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7000" y="3200400"/>
            <a:ext cx="135255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1" name="Picture 21" descr="00695-hb435cm">
            <a:extLst>
              <a:ext uri="{FF2B5EF4-FFF2-40B4-BE49-F238E27FC236}">
                <a16:creationId xmlns:a16="http://schemas.microsoft.com/office/drawing/2014/main" id="{96E4E9DE-7FA0-42A8-880C-506C7FCF63F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81900" y="1676400"/>
            <a:ext cx="1562100"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472" name="Object 22">
            <a:extLst>
              <a:ext uri="{FF2B5EF4-FFF2-40B4-BE49-F238E27FC236}">
                <a16:creationId xmlns:a16="http://schemas.microsoft.com/office/drawing/2014/main" id="{C5C2CA97-BB56-482C-A645-DB8E3A378D2E}"/>
              </a:ext>
            </a:extLst>
          </p:cNvPr>
          <p:cNvGraphicFramePr>
            <a:graphicFrameLocks noChangeAspect="1"/>
          </p:cNvGraphicFramePr>
          <p:nvPr/>
        </p:nvGraphicFramePr>
        <p:xfrm>
          <a:off x="5105400" y="3124200"/>
          <a:ext cx="1371600" cy="958850"/>
        </p:xfrm>
        <a:graphic>
          <a:graphicData uri="http://schemas.openxmlformats.org/presentationml/2006/ole">
            <mc:AlternateContent xmlns:mc="http://schemas.openxmlformats.org/markup-compatibility/2006">
              <mc:Choice xmlns:v="urn:schemas-microsoft-com:vml" Requires="v">
                <p:oleObj name="CorelDRAW" r:id="rId13" imgW="3086100" imgH="2162175" progId="CorelDRAW.Graphic.10">
                  <p:embed/>
                </p:oleObj>
              </mc:Choice>
              <mc:Fallback>
                <p:oleObj name="CorelDRAW" r:id="rId13" imgW="3086100" imgH="2162175" progId="CorelDRAW.Graphic.10">
                  <p:embed/>
                  <p:pic>
                    <p:nvPicPr>
                      <p:cNvPr id="19472" name="Object 22">
                        <a:extLst>
                          <a:ext uri="{FF2B5EF4-FFF2-40B4-BE49-F238E27FC236}">
                            <a16:creationId xmlns:a16="http://schemas.microsoft.com/office/drawing/2014/main" id="{C5C2CA97-BB56-482C-A645-DB8E3A378D2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105400" y="3124200"/>
                        <a:ext cx="1371600" cy="95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9473" name="Picture 16" descr="00252-hb510cm">
            <a:extLst>
              <a:ext uri="{FF2B5EF4-FFF2-40B4-BE49-F238E27FC236}">
                <a16:creationId xmlns:a16="http://schemas.microsoft.com/office/drawing/2014/main" id="{9F1C6AA6-71BB-428E-96F1-BA6B2219E1B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10000" y="304800"/>
            <a:ext cx="162401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4" name="Line 23">
            <a:extLst>
              <a:ext uri="{FF2B5EF4-FFF2-40B4-BE49-F238E27FC236}">
                <a16:creationId xmlns:a16="http://schemas.microsoft.com/office/drawing/2014/main" id="{F8114D38-B1F1-4138-A7C5-7EDE0144E592}"/>
              </a:ext>
            </a:extLst>
          </p:cNvPr>
          <p:cNvSpPr>
            <a:spLocks noChangeShapeType="1"/>
          </p:cNvSpPr>
          <p:nvPr/>
        </p:nvSpPr>
        <p:spPr bwMode="auto">
          <a:xfrm flipH="1" flipV="1">
            <a:off x="2362200" y="3810000"/>
            <a:ext cx="228600" cy="0"/>
          </a:xfrm>
          <a:prstGeom prst="line">
            <a:avLst/>
          </a:prstGeom>
          <a:noFill/>
          <a:ln w="76200">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a:extLst>
              <a:ext uri="{FF2B5EF4-FFF2-40B4-BE49-F238E27FC236}">
                <a16:creationId xmlns:a16="http://schemas.microsoft.com/office/drawing/2014/main" id="{7A994134-ECDF-7AD7-D141-A4B3C9F003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3813"/>
            <a:ext cx="883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CD44D50C-E37C-E8F0-966D-99FFD84CF7A6}"/>
              </a:ext>
            </a:extLst>
          </p:cNvPr>
          <p:cNvGrpSpPr/>
          <p:nvPr/>
        </p:nvGrpSpPr>
        <p:grpSpPr>
          <a:xfrm>
            <a:off x="8686800" y="4267200"/>
            <a:ext cx="152400" cy="381000"/>
            <a:chOff x="8610600" y="4724400"/>
            <a:chExt cx="152400" cy="381000"/>
          </a:xfrm>
        </p:grpSpPr>
        <p:cxnSp>
          <p:nvCxnSpPr>
            <p:cNvPr id="5123" name="Straight Connector 2">
              <a:extLst>
                <a:ext uri="{FF2B5EF4-FFF2-40B4-BE49-F238E27FC236}">
                  <a16:creationId xmlns:a16="http://schemas.microsoft.com/office/drawing/2014/main" id="{D8A5F12F-EF44-9FA3-D701-52D32C1F2DE3}"/>
                </a:ext>
              </a:extLst>
            </p:cNvPr>
            <p:cNvCxnSpPr>
              <a:cxnSpLocks noChangeShapeType="1"/>
            </p:cNvCxnSpPr>
            <p:nvPr/>
          </p:nvCxnSpPr>
          <p:spPr bwMode="auto">
            <a:xfrm>
              <a:off x="8610600" y="4724400"/>
              <a:ext cx="152400"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5124" name="Straight Connector 5">
              <a:extLst>
                <a:ext uri="{FF2B5EF4-FFF2-40B4-BE49-F238E27FC236}">
                  <a16:creationId xmlns:a16="http://schemas.microsoft.com/office/drawing/2014/main" id="{D6C741F3-21A0-5844-312D-3903E72614D5}"/>
                </a:ext>
              </a:extLst>
            </p:cNvPr>
            <p:cNvCxnSpPr>
              <a:cxnSpLocks noChangeShapeType="1"/>
            </p:cNvCxnSpPr>
            <p:nvPr/>
          </p:nvCxnSpPr>
          <p:spPr bwMode="auto">
            <a:xfrm>
              <a:off x="8763000" y="4724400"/>
              <a:ext cx="0" cy="38100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5125" name="Straight Connector 8">
              <a:extLst>
                <a:ext uri="{FF2B5EF4-FFF2-40B4-BE49-F238E27FC236}">
                  <a16:creationId xmlns:a16="http://schemas.microsoft.com/office/drawing/2014/main" id="{3170B716-E5B5-A853-F564-2E2E6FC9D29C}"/>
                </a:ext>
              </a:extLst>
            </p:cNvPr>
            <p:cNvCxnSpPr>
              <a:cxnSpLocks noChangeShapeType="1"/>
            </p:cNvCxnSpPr>
            <p:nvPr/>
          </p:nvCxnSpPr>
          <p:spPr bwMode="auto">
            <a:xfrm flipH="1">
              <a:off x="8610600" y="5105400"/>
              <a:ext cx="152400"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8" name="Picture 7" descr="hb-ff section">
            <a:extLst>
              <a:ext uri="{FF2B5EF4-FFF2-40B4-BE49-F238E27FC236}">
                <a16:creationId xmlns:a16="http://schemas.microsoft.com/office/drawing/2014/main" id="{A9AFFE3C-0AB2-476F-9DC5-DEEBC8D323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09600"/>
            <a:ext cx="2971800" cy="546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8" descr="00281-hb435cm">
            <a:extLst>
              <a:ext uri="{FF2B5EF4-FFF2-40B4-BE49-F238E27FC236}">
                <a16:creationId xmlns:a16="http://schemas.microsoft.com/office/drawing/2014/main" id="{0ABDFC2D-EADF-472B-B847-469CC2CBCA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4300538"/>
            <a:ext cx="1752600" cy="255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9" descr="00690-hb435cm">
            <a:extLst>
              <a:ext uri="{FF2B5EF4-FFF2-40B4-BE49-F238E27FC236}">
                <a16:creationId xmlns:a16="http://schemas.microsoft.com/office/drawing/2014/main" id="{0BAB1CD9-902F-4BB3-A86C-8CC88213DD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800600"/>
            <a:ext cx="11445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0" descr="00699-hb435cm">
            <a:extLst>
              <a:ext uri="{FF2B5EF4-FFF2-40B4-BE49-F238E27FC236}">
                <a16:creationId xmlns:a16="http://schemas.microsoft.com/office/drawing/2014/main" id="{5D2B8687-D1E2-4284-9EE5-18D9F5830B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4648200"/>
            <a:ext cx="12049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Line 11">
            <a:extLst>
              <a:ext uri="{FF2B5EF4-FFF2-40B4-BE49-F238E27FC236}">
                <a16:creationId xmlns:a16="http://schemas.microsoft.com/office/drawing/2014/main" id="{98527453-28B1-431B-AED7-ADFBED712843}"/>
              </a:ext>
            </a:extLst>
          </p:cNvPr>
          <p:cNvSpPr>
            <a:spLocks noChangeShapeType="1"/>
          </p:cNvSpPr>
          <p:nvPr/>
        </p:nvSpPr>
        <p:spPr bwMode="auto">
          <a:xfrm flipH="1" flipV="1">
            <a:off x="2438400" y="5486400"/>
            <a:ext cx="228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63" name="Line 12">
            <a:extLst>
              <a:ext uri="{FF2B5EF4-FFF2-40B4-BE49-F238E27FC236}">
                <a16:creationId xmlns:a16="http://schemas.microsoft.com/office/drawing/2014/main" id="{7462867A-B1C7-43D0-8DFE-93F4C2406DC6}"/>
              </a:ext>
            </a:extLst>
          </p:cNvPr>
          <p:cNvSpPr>
            <a:spLocks noChangeShapeType="1"/>
          </p:cNvSpPr>
          <p:nvPr/>
        </p:nvSpPr>
        <p:spPr bwMode="auto">
          <a:xfrm flipH="1" flipV="1">
            <a:off x="2438400" y="2667000"/>
            <a:ext cx="228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64" name="Line 13">
            <a:extLst>
              <a:ext uri="{FF2B5EF4-FFF2-40B4-BE49-F238E27FC236}">
                <a16:creationId xmlns:a16="http://schemas.microsoft.com/office/drawing/2014/main" id="{342179D6-3E96-408C-AD5A-A709235FDC6D}"/>
              </a:ext>
            </a:extLst>
          </p:cNvPr>
          <p:cNvSpPr>
            <a:spLocks noChangeShapeType="1"/>
          </p:cNvSpPr>
          <p:nvPr/>
        </p:nvSpPr>
        <p:spPr bwMode="auto">
          <a:xfrm flipH="1" flipV="1">
            <a:off x="2971800" y="1600200"/>
            <a:ext cx="228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65" name="Line 14">
            <a:extLst>
              <a:ext uri="{FF2B5EF4-FFF2-40B4-BE49-F238E27FC236}">
                <a16:creationId xmlns:a16="http://schemas.microsoft.com/office/drawing/2014/main" id="{2ACF1DBD-71FE-4711-ADE0-1AE54071D77D}"/>
              </a:ext>
            </a:extLst>
          </p:cNvPr>
          <p:cNvSpPr>
            <a:spLocks noChangeShapeType="1"/>
          </p:cNvSpPr>
          <p:nvPr/>
        </p:nvSpPr>
        <p:spPr bwMode="auto">
          <a:xfrm flipH="1" flipV="1">
            <a:off x="2971800" y="1828800"/>
            <a:ext cx="228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19466" name="Picture 15" descr="00249-hb515cm">
            <a:extLst>
              <a:ext uri="{FF2B5EF4-FFF2-40B4-BE49-F238E27FC236}">
                <a16:creationId xmlns:a16="http://schemas.microsoft.com/office/drawing/2014/main" id="{FAA34E84-13A6-4F96-9AF2-CBE71A29AF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1200" y="0"/>
            <a:ext cx="14827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19" descr="00703-hb500cm">
            <a:extLst>
              <a:ext uri="{FF2B5EF4-FFF2-40B4-BE49-F238E27FC236}">
                <a16:creationId xmlns:a16="http://schemas.microsoft.com/office/drawing/2014/main" id="{40A22037-CD46-4A0F-88E4-174EEB9A9F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2400" y="2743200"/>
            <a:ext cx="106203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Picture 17" descr="00262-hb500cm">
            <a:extLst>
              <a:ext uri="{FF2B5EF4-FFF2-40B4-BE49-F238E27FC236}">
                <a16:creationId xmlns:a16="http://schemas.microsoft.com/office/drawing/2014/main" id="{7FBBF1E8-3E98-4B9B-B0CA-BAAF228164D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0" y="2057400"/>
            <a:ext cx="12636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9" name="Picture 20" descr="00693-hb435cm">
            <a:extLst>
              <a:ext uri="{FF2B5EF4-FFF2-40B4-BE49-F238E27FC236}">
                <a16:creationId xmlns:a16="http://schemas.microsoft.com/office/drawing/2014/main" id="{FF9C13DD-A59A-4E59-BBED-B96BF815F24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91375" y="4373563"/>
            <a:ext cx="1952625"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0" name="Picture 18" descr="00692-hb435cm">
            <a:extLst>
              <a:ext uri="{FF2B5EF4-FFF2-40B4-BE49-F238E27FC236}">
                <a16:creationId xmlns:a16="http://schemas.microsoft.com/office/drawing/2014/main" id="{B1A10398-20B0-46A2-9C51-9C1F82F7C4B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7000" y="3200400"/>
            <a:ext cx="135255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1" name="Picture 21" descr="00695-hb435cm">
            <a:extLst>
              <a:ext uri="{FF2B5EF4-FFF2-40B4-BE49-F238E27FC236}">
                <a16:creationId xmlns:a16="http://schemas.microsoft.com/office/drawing/2014/main" id="{96E4E9DE-7FA0-42A8-880C-506C7FCF63F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81900" y="1676400"/>
            <a:ext cx="1562100"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472" name="Object 22">
            <a:extLst>
              <a:ext uri="{FF2B5EF4-FFF2-40B4-BE49-F238E27FC236}">
                <a16:creationId xmlns:a16="http://schemas.microsoft.com/office/drawing/2014/main" id="{C5C2CA97-BB56-482C-A645-DB8E3A378D2E}"/>
              </a:ext>
            </a:extLst>
          </p:cNvPr>
          <p:cNvGraphicFramePr>
            <a:graphicFrameLocks noChangeAspect="1"/>
          </p:cNvGraphicFramePr>
          <p:nvPr/>
        </p:nvGraphicFramePr>
        <p:xfrm>
          <a:off x="5105400" y="3124200"/>
          <a:ext cx="1371600" cy="958850"/>
        </p:xfrm>
        <a:graphic>
          <a:graphicData uri="http://schemas.openxmlformats.org/presentationml/2006/ole">
            <mc:AlternateContent xmlns:mc="http://schemas.openxmlformats.org/markup-compatibility/2006">
              <mc:Choice xmlns:v="urn:schemas-microsoft-com:vml" Requires="v">
                <p:oleObj name="CorelDRAW" r:id="rId13" imgW="3086100" imgH="2162175" progId="CorelDRAW.Graphic.10">
                  <p:embed/>
                </p:oleObj>
              </mc:Choice>
              <mc:Fallback>
                <p:oleObj name="CorelDRAW" r:id="rId13" imgW="3086100" imgH="2162175" progId="CorelDRAW.Graphic.10">
                  <p:embed/>
                  <p:pic>
                    <p:nvPicPr>
                      <p:cNvPr id="0" name="Object 2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105400" y="3124200"/>
                        <a:ext cx="1371600" cy="95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9473" name="Picture 16" descr="00252-hb510cm">
            <a:extLst>
              <a:ext uri="{FF2B5EF4-FFF2-40B4-BE49-F238E27FC236}">
                <a16:creationId xmlns:a16="http://schemas.microsoft.com/office/drawing/2014/main" id="{9F1C6AA6-71BB-428E-96F1-BA6B2219E1B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10000" y="304800"/>
            <a:ext cx="162401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4" name="Line 23">
            <a:extLst>
              <a:ext uri="{FF2B5EF4-FFF2-40B4-BE49-F238E27FC236}">
                <a16:creationId xmlns:a16="http://schemas.microsoft.com/office/drawing/2014/main" id="{F8114D38-B1F1-4138-A7C5-7EDE0144E592}"/>
              </a:ext>
            </a:extLst>
          </p:cNvPr>
          <p:cNvSpPr>
            <a:spLocks noChangeShapeType="1"/>
          </p:cNvSpPr>
          <p:nvPr/>
        </p:nvSpPr>
        <p:spPr bwMode="auto">
          <a:xfrm flipH="1" flipV="1">
            <a:off x="2362200" y="3810000"/>
            <a:ext cx="228600" cy="0"/>
          </a:xfrm>
          <a:prstGeom prst="line">
            <a:avLst/>
          </a:prstGeom>
          <a:noFill/>
          <a:ln w="76200">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8" descr="fig13-wny-ff-c">
            <a:extLst>
              <a:ext uri="{FF2B5EF4-FFF2-40B4-BE49-F238E27FC236}">
                <a16:creationId xmlns:a16="http://schemas.microsoft.com/office/drawing/2014/main" id="{BF018054-759D-4B91-A30D-748807870FC8}"/>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279400"/>
            <a:ext cx="9144000" cy="6129338"/>
          </a:xfr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Mt Rundle, Vermillion Lakes : Photos, Diagrams &amp; Topos : SummitPost">
            <a:extLst>
              <a:ext uri="{FF2B5EF4-FFF2-40B4-BE49-F238E27FC236}">
                <a16:creationId xmlns:a16="http://schemas.microsoft.com/office/drawing/2014/main" id="{B7D8CA35-195A-91DA-2C1E-497A7C233B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5DD8CA5-1E3A-DE30-6C17-E122FE71C9E4}"/>
              </a:ext>
            </a:extLst>
          </p:cNvPr>
          <p:cNvSpPr txBox="1"/>
          <p:nvPr/>
        </p:nvSpPr>
        <p:spPr>
          <a:xfrm>
            <a:off x="7620000" y="6519446"/>
            <a:ext cx="1242648" cy="338554"/>
          </a:xfrm>
          <a:prstGeom prst="rect">
            <a:avLst/>
          </a:prstGeom>
          <a:noFill/>
        </p:spPr>
        <p:txBody>
          <a:bodyPr wrap="none" rtlCol="0">
            <a:spAutoFit/>
          </a:bodyPr>
          <a:lstStyle/>
          <a:p>
            <a:r>
              <a:rPr lang="en-US" sz="1600" dirty="0">
                <a:solidFill>
                  <a:srgbClr val="FFC000"/>
                </a:solidFill>
              </a:rPr>
              <a:t>Summit Post</a:t>
            </a:r>
          </a:p>
        </p:txBody>
      </p:sp>
    </p:spTree>
    <p:extLst>
      <p:ext uri="{BB962C8B-B14F-4D97-AF65-F5344CB8AC3E}">
        <p14:creationId xmlns:p14="http://schemas.microsoft.com/office/powerpoint/2010/main" val="1599448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descr="C:\1-OVER-Files and Data\DATA-OVER\Photos\2013 summer\2013 Alberta-Montana photos\2013vi08 Jura Creek Exshaw 06.JPG">
            <a:extLst>
              <a:ext uri="{FF2B5EF4-FFF2-40B4-BE49-F238E27FC236}">
                <a16:creationId xmlns:a16="http://schemas.microsoft.com/office/drawing/2014/main" id="{1910A064-EF4A-4D09-B6D2-200DED5FCE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 y="3629"/>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37EEA7BD-B1BE-40E4-B3BC-7C526CFBC2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0"/>
            <a:ext cx="6315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58220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Content Placeholder 8">
            <a:extLst>
              <a:ext uri="{FF2B5EF4-FFF2-40B4-BE49-F238E27FC236}">
                <a16:creationId xmlns:a16="http://schemas.microsoft.com/office/drawing/2014/main" id="{ECEACC97-FFFF-457F-AEBE-019F55BC3AA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5400"/>
            <a:ext cx="57912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Content Placeholder 8"/>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52400" y="228600"/>
            <a:ext cx="5110163" cy="6096000"/>
          </a:xfrm>
        </p:spPr>
      </p:pic>
      <p:pic>
        <p:nvPicPr>
          <p:cNvPr id="4096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9750" y="4763"/>
            <a:ext cx="321945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0964" name="Straight Arrow Connector 5"/>
          <p:cNvCxnSpPr>
            <a:cxnSpLocks noChangeShapeType="1"/>
          </p:cNvCxnSpPr>
          <p:nvPr/>
        </p:nvCxnSpPr>
        <p:spPr bwMode="auto">
          <a:xfrm>
            <a:off x="7467600" y="4419600"/>
            <a:ext cx="0" cy="2209800"/>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0965" name="Straight Arrow Connector 8"/>
          <p:cNvCxnSpPr>
            <a:cxnSpLocks noChangeShapeType="1"/>
          </p:cNvCxnSpPr>
          <p:nvPr/>
        </p:nvCxnSpPr>
        <p:spPr bwMode="auto">
          <a:xfrm flipV="1">
            <a:off x="7467600" y="533400"/>
            <a:ext cx="0" cy="2743200"/>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0966" name="TextBox 9"/>
          <p:cNvSpPr txBox="1">
            <a:spLocks noChangeArrowheads="1"/>
          </p:cNvSpPr>
          <p:nvPr/>
        </p:nvSpPr>
        <p:spPr bwMode="auto">
          <a:xfrm rot="-5400000">
            <a:off x="6877844" y="3637756"/>
            <a:ext cx="1184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800,000</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400"/>
            <a:ext cx="395605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Box 2"/>
          <p:cNvSpPr txBox="1">
            <a:spLocks noChangeArrowheads="1"/>
          </p:cNvSpPr>
          <p:nvPr/>
        </p:nvSpPr>
        <p:spPr bwMode="auto">
          <a:xfrm>
            <a:off x="7010400" y="6400800"/>
            <a:ext cx="196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dirty="0" err="1">
                <a:solidFill>
                  <a:srgbClr val="FFFF00"/>
                </a:solidFill>
              </a:rPr>
              <a:t>Gereke</a:t>
            </a:r>
            <a:r>
              <a:rPr lang="en-US" altLang="en-US" sz="1200" dirty="0">
                <a:solidFill>
                  <a:srgbClr val="FFFF00"/>
                </a:solidFill>
              </a:rPr>
              <a:t> and Schindler, 2012</a:t>
            </a:r>
          </a:p>
          <a:p>
            <a:pPr>
              <a:spcBef>
                <a:spcPct val="0"/>
              </a:spcBef>
              <a:buFontTx/>
              <a:buNone/>
            </a:pPr>
            <a:r>
              <a:rPr lang="en-US" altLang="en-US" sz="1200" dirty="0">
                <a:solidFill>
                  <a:srgbClr val="FFFF00"/>
                </a:solidFill>
              </a:rPr>
              <a:t>Schmitz pers . comm., 2014</a:t>
            </a:r>
          </a:p>
        </p:txBody>
      </p:sp>
      <p:pic>
        <p:nvPicPr>
          <p:cNvPr id="399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4325" y="1447800"/>
            <a:ext cx="5019675"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Box 5"/>
          <p:cNvSpPr txBox="1">
            <a:spLocks noChangeArrowheads="1"/>
          </p:cNvSpPr>
          <p:nvPr/>
        </p:nvSpPr>
        <p:spPr bwMode="auto">
          <a:xfrm>
            <a:off x="8039100" y="5638800"/>
            <a:ext cx="1104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solidFill>
                  <a:srgbClr val="FFFF00"/>
                </a:solidFill>
              </a:rPr>
              <a:t>Benner Quarry</a:t>
            </a:r>
          </a:p>
        </p:txBody>
      </p:sp>
      <p:sp>
        <p:nvSpPr>
          <p:cNvPr id="39942" name="TextBox 6"/>
          <p:cNvSpPr txBox="1">
            <a:spLocks noChangeArrowheads="1"/>
          </p:cNvSpPr>
          <p:nvPr/>
        </p:nvSpPr>
        <p:spPr bwMode="auto">
          <a:xfrm>
            <a:off x="1524000" y="4343400"/>
            <a:ext cx="11350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t>372.28 +/- 0.15</a:t>
            </a:r>
          </a:p>
        </p:txBody>
      </p:sp>
      <p:cxnSp>
        <p:nvCxnSpPr>
          <p:cNvPr id="39943" name="Straight Arrow Connector 20"/>
          <p:cNvCxnSpPr>
            <a:cxnSpLocks noChangeShapeType="1"/>
          </p:cNvCxnSpPr>
          <p:nvPr/>
        </p:nvCxnSpPr>
        <p:spPr bwMode="auto">
          <a:xfrm flipH="1">
            <a:off x="1524000" y="4953000"/>
            <a:ext cx="152400" cy="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9944" name="Straight Connector 24"/>
          <p:cNvCxnSpPr>
            <a:cxnSpLocks noChangeShapeType="1"/>
          </p:cNvCxnSpPr>
          <p:nvPr/>
        </p:nvCxnSpPr>
        <p:spPr bwMode="auto">
          <a:xfrm flipV="1">
            <a:off x="1676400" y="4572000"/>
            <a:ext cx="304800" cy="3810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9945" name="TextBox 27"/>
          <p:cNvSpPr txBox="1">
            <a:spLocks noChangeArrowheads="1"/>
          </p:cNvSpPr>
          <p:nvPr/>
        </p:nvSpPr>
        <p:spPr bwMode="auto">
          <a:xfrm>
            <a:off x="1525588" y="5715000"/>
            <a:ext cx="6080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b="1"/>
              <a:t>372.55</a:t>
            </a:r>
          </a:p>
        </p:txBody>
      </p:sp>
      <p:sp>
        <p:nvSpPr>
          <p:cNvPr id="39946" name="TextBox 28"/>
          <p:cNvSpPr txBox="1">
            <a:spLocks noChangeArrowheads="1"/>
          </p:cNvSpPr>
          <p:nvPr/>
        </p:nvSpPr>
        <p:spPr bwMode="auto">
          <a:xfrm>
            <a:off x="1525588" y="2590800"/>
            <a:ext cx="6080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b="1"/>
              <a:t>371.85</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36EFE8-FD95-BF1A-C556-B26A118C93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5362449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5" name="Picture 9" descr="C:\djo\conodont work-transfer folder\1999iv Morroco\1999iv19-mrirt - Bou Ounabdau near II - section w schindler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4293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1999iv19-mrirt - Bou Ounabdau near II - 0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7590" name="Line 6"/>
          <p:cNvSpPr>
            <a:spLocks noChangeShapeType="1"/>
          </p:cNvSpPr>
          <p:nvPr/>
        </p:nvSpPr>
        <p:spPr bwMode="auto">
          <a:xfrm flipH="1" flipV="1">
            <a:off x="7772400" y="304800"/>
            <a:ext cx="533400" cy="624840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592" name="Line 8"/>
          <p:cNvSpPr>
            <a:spLocks noChangeShapeType="1"/>
          </p:cNvSpPr>
          <p:nvPr/>
        </p:nvSpPr>
        <p:spPr bwMode="auto">
          <a:xfrm flipH="1" flipV="1">
            <a:off x="6477000" y="762000"/>
            <a:ext cx="304800" cy="556260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593" name="Line 9"/>
          <p:cNvSpPr>
            <a:spLocks noChangeShapeType="1"/>
          </p:cNvSpPr>
          <p:nvPr/>
        </p:nvSpPr>
        <p:spPr bwMode="auto">
          <a:xfrm flipV="1">
            <a:off x="1905000" y="228600"/>
            <a:ext cx="533400" cy="5029200"/>
          </a:xfrm>
          <a:prstGeom prst="line">
            <a:avLst/>
          </a:prstGeom>
          <a:noFill/>
          <a:ln w="571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594" name="Line 10"/>
          <p:cNvSpPr>
            <a:spLocks noChangeShapeType="1"/>
          </p:cNvSpPr>
          <p:nvPr/>
        </p:nvSpPr>
        <p:spPr bwMode="auto">
          <a:xfrm flipV="1">
            <a:off x="1143000" y="304800"/>
            <a:ext cx="685800" cy="4724400"/>
          </a:xfrm>
          <a:prstGeom prst="line">
            <a:avLst/>
          </a:prstGeom>
          <a:noFill/>
          <a:ln w="571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8854103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759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59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759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75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7" descr="gsa2003 mrirt-morocco-sea level cur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2075"/>
            <a:ext cx="7315200" cy="679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6" name="Rectangle 8"/>
          <p:cNvSpPr>
            <a:spLocks noChangeArrowheads="1"/>
          </p:cNvSpPr>
          <p:nvPr/>
        </p:nvSpPr>
        <p:spPr bwMode="auto">
          <a:xfrm>
            <a:off x="3843338" y="5080000"/>
            <a:ext cx="1387475" cy="817563"/>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3497" name="Rectangle 9"/>
          <p:cNvSpPr>
            <a:spLocks noChangeArrowheads="1"/>
          </p:cNvSpPr>
          <p:nvPr/>
        </p:nvSpPr>
        <p:spPr bwMode="auto">
          <a:xfrm>
            <a:off x="3760788" y="1965325"/>
            <a:ext cx="1552575" cy="490538"/>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63498" name="Rectangle 10"/>
          <p:cNvSpPr>
            <a:spLocks noChangeArrowheads="1"/>
          </p:cNvSpPr>
          <p:nvPr/>
        </p:nvSpPr>
        <p:spPr bwMode="auto">
          <a:xfrm>
            <a:off x="3760788" y="885825"/>
            <a:ext cx="1552575" cy="898525"/>
          </a:xfrm>
          <a:prstGeom prst="rect">
            <a:avLst/>
          </a:prstGeom>
          <a:solidFill>
            <a:srgbClr val="FB661B"/>
          </a:solidFill>
          <a:ln w="9525">
            <a:solidFill>
              <a:srgbClr val="FB661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Tree>
    <p:extLst>
      <p:ext uri="{BB962C8B-B14F-4D97-AF65-F5344CB8AC3E}">
        <p14:creationId xmlns:p14="http://schemas.microsoft.com/office/powerpoint/2010/main" val="20808374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9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49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4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6" grpId="0" animBg="1"/>
      <p:bldP spid="63497" grpId="0" animBg="1"/>
      <p:bldP spid="6349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85" name="Picture 21">
            <a:extLst>
              <a:ext uri="{FF2B5EF4-FFF2-40B4-BE49-F238E27FC236}">
                <a16:creationId xmlns:a16="http://schemas.microsoft.com/office/drawing/2014/main" id="{9218A918-5577-479F-932B-404B56986C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74613"/>
            <a:ext cx="7048500" cy="6783387"/>
          </a:xfrm>
          <a:prstGeom prst="rect">
            <a:avLst/>
          </a:prstGeom>
          <a:noFill/>
          <a:extLst>
            <a:ext uri="{909E8E84-426E-40DD-AFC4-6F175D3DCCD1}">
              <a14:hiddenFill xmlns:a14="http://schemas.microsoft.com/office/drawing/2010/main">
                <a:solidFill>
                  <a:srgbClr val="FFFFFF"/>
                </a:solidFill>
              </a14:hiddenFill>
            </a:ext>
          </a:extLst>
        </p:spPr>
      </p:pic>
      <p:sp>
        <p:nvSpPr>
          <p:cNvPr id="11286" name="Rectangle 22">
            <a:extLst>
              <a:ext uri="{FF2B5EF4-FFF2-40B4-BE49-F238E27FC236}">
                <a16:creationId xmlns:a16="http://schemas.microsoft.com/office/drawing/2014/main" id="{C8C8A69C-F42C-44C7-BF78-9DB04AB8A078}"/>
              </a:ext>
            </a:extLst>
          </p:cNvPr>
          <p:cNvSpPr>
            <a:spLocks noChangeArrowheads="1"/>
          </p:cNvSpPr>
          <p:nvPr/>
        </p:nvSpPr>
        <p:spPr bwMode="auto">
          <a:xfrm>
            <a:off x="2619375" y="5932488"/>
            <a:ext cx="2562225" cy="544512"/>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87" name="Rectangle 23">
            <a:extLst>
              <a:ext uri="{FF2B5EF4-FFF2-40B4-BE49-F238E27FC236}">
                <a16:creationId xmlns:a16="http://schemas.microsoft.com/office/drawing/2014/main" id="{1B985373-3F9A-4814-8F7D-FBD75E5EE705}"/>
              </a:ext>
            </a:extLst>
          </p:cNvPr>
          <p:cNvSpPr>
            <a:spLocks noChangeArrowheads="1"/>
          </p:cNvSpPr>
          <p:nvPr/>
        </p:nvSpPr>
        <p:spPr bwMode="auto">
          <a:xfrm>
            <a:off x="2854325" y="1749425"/>
            <a:ext cx="2174875" cy="155575"/>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88" name="Rectangle 24">
            <a:extLst>
              <a:ext uri="{FF2B5EF4-FFF2-40B4-BE49-F238E27FC236}">
                <a16:creationId xmlns:a16="http://schemas.microsoft.com/office/drawing/2014/main" id="{E5DDA1DA-2240-4670-980A-3A3CDB5FC1FB}"/>
              </a:ext>
            </a:extLst>
          </p:cNvPr>
          <p:cNvSpPr>
            <a:spLocks noChangeArrowheads="1"/>
          </p:cNvSpPr>
          <p:nvPr/>
        </p:nvSpPr>
        <p:spPr bwMode="auto">
          <a:xfrm>
            <a:off x="2776538" y="676275"/>
            <a:ext cx="2252662" cy="466725"/>
          </a:xfrm>
          <a:prstGeom prst="rect">
            <a:avLst/>
          </a:prstGeom>
          <a:solidFill>
            <a:srgbClr val="FB661B"/>
          </a:solidFill>
          <a:ln w="9525">
            <a:solidFill>
              <a:srgbClr val="FB661B"/>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28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28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2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Content Placeholder 8"/>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52400" y="228600"/>
            <a:ext cx="5110163" cy="6096000"/>
          </a:xfrm>
        </p:spPr>
      </p:pic>
      <p:pic>
        <p:nvPicPr>
          <p:cNvPr id="4096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9750" y="4763"/>
            <a:ext cx="321945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0964" name="Straight Arrow Connector 5"/>
          <p:cNvCxnSpPr>
            <a:cxnSpLocks noChangeShapeType="1"/>
          </p:cNvCxnSpPr>
          <p:nvPr/>
        </p:nvCxnSpPr>
        <p:spPr bwMode="auto">
          <a:xfrm>
            <a:off x="7467600" y="4419600"/>
            <a:ext cx="0" cy="2209800"/>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0965" name="Straight Arrow Connector 8"/>
          <p:cNvCxnSpPr>
            <a:cxnSpLocks noChangeShapeType="1"/>
          </p:cNvCxnSpPr>
          <p:nvPr/>
        </p:nvCxnSpPr>
        <p:spPr bwMode="auto">
          <a:xfrm flipV="1">
            <a:off x="7467600" y="533400"/>
            <a:ext cx="0" cy="2743200"/>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0966" name="TextBox 9"/>
          <p:cNvSpPr txBox="1">
            <a:spLocks noChangeArrowheads="1"/>
          </p:cNvSpPr>
          <p:nvPr/>
        </p:nvSpPr>
        <p:spPr bwMode="auto">
          <a:xfrm rot="-5400000">
            <a:off x="6877844" y="3637756"/>
            <a:ext cx="1184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800,000</a:t>
            </a:r>
          </a:p>
        </p:txBody>
      </p:sp>
    </p:spTree>
    <p:extLst>
      <p:ext uri="{BB962C8B-B14F-4D97-AF65-F5344CB8AC3E}">
        <p14:creationId xmlns:p14="http://schemas.microsoft.com/office/powerpoint/2010/main" val="38852469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B2D7F23-1C16-4F50-831D-C92900ED70AB}"/>
              </a:ext>
            </a:extLst>
          </p:cNvPr>
          <p:cNvSpPr>
            <a:spLocks noGrp="1"/>
          </p:cNvSpPr>
          <p:nvPr>
            <p:ph type="body" sz="half" idx="2"/>
          </p:nvPr>
        </p:nvSpPr>
        <p:spPr>
          <a:xfrm>
            <a:off x="-76200" y="295274"/>
            <a:ext cx="3262313" cy="5194300"/>
          </a:xfrm>
        </p:spPr>
        <p:txBody>
          <a:bodyPr/>
          <a:lstStyle/>
          <a:p>
            <a:pPr marL="342900" indent="-342900">
              <a:buFont typeface="Arial" panose="020B0604020202020204" pitchFamily="34" charset="0"/>
              <a:buChar char="•"/>
              <a:defRPr/>
            </a:pPr>
            <a:r>
              <a:rPr lang="en-US" sz="2400" dirty="0">
                <a:solidFill>
                  <a:srgbClr val="FFFF00"/>
                </a:solidFill>
              </a:rPr>
              <a:t>Short Eccentricity cycles: ~5 m</a:t>
            </a:r>
          </a:p>
          <a:p>
            <a:pPr marL="342900" indent="-342900">
              <a:buFont typeface="Arial" panose="020B0604020202020204" pitchFamily="34" charset="0"/>
              <a:buChar char="•"/>
              <a:defRPr/>
            </a:pPr>
            <a:r>
              <a:rPr lang="en-US" sz="2400" dirty="0">
                <a:solidFill>
                  <a:srgbClr val="FFFF00"/>
                </a:solidFill>
              </a:rPr>
              <a:t>Obliquity cycles: </a:t>
            </a:r>
          </a:p>
          <a:p>
            <a:pPr marL="342900" indent="-342900">
              <a:buFont typeface="Arial" panose="020B0604020202020204" pitchFamily="34" charset="0"/>
              <a:buChar char="•"/>
              <a:defRPr/>
            </a:pPr>
            <a:r>
              <a:rPr lang="en-US" sz="2400" dirty="0">
                <a:solidFill>
                  <a:srgbClr val="FFFF00"/>
                </a:solidFill>
              </a:rPr>
              <a:t>~2 m </a:t>
            </a:r>
          </a:p>
          <a:p>
            <a:pPr marL="342900" indent="-342900">
              <a:buFont typeface="Arial" panose="020B0604020202020204" pitchFamily="34" charset="0"/>
              <a:buChar char="•"/>
              <a:defRPr/>
            </a:pPr>
            <a:r>
              <a:rPr lang="en-US" sz="2400" dirty="0">
                <a:solidFill>
                  <a:srgbClr val="FFFF00"/>
                </a:solidFill>
              </a:rPr>
              <a:t>Precession cycles: ~60 cm </a:t>
            </a:r>
          </a:p>
          <a:p>
            <a:pPr marL="342900" indent="-342900">
              <a:buFont typeface="Arial" panose="020B0604020202020204" pitchFamily="34" charset="0"/>
              <a:buChar char="•"/>
              <a:defRPr/>
            </a:pPr>
            <a:r>
              <a:rPr lang="en-US" sz="2400" dirty="0">
                <a:solidFill>
                  <a:srgbClr val="FFFF00"/>
                </a:solidFill>
              </a:rPr>
              <a:t>Cycles occur with measured accuracy</a:t>
            </a:r>
          </a:p>
          <a:p>
            <a:pPr marL="342900" indent="-342900">
              <a:buFont typeface="Arial" panose="020B0604020202020204" pitchFamily="34" charset="0"/>
              <a:buChar char="•"/>
              <a:defRPr/>
            </a:pPr>
            <a:r>
              <a:rPr lang="en-US" sz="2400" dirty="0">
                <a:solidFill>
                  <a:srgbClr val="FFFF00"/>
                </a:solidFill>
              </a:rPr>
              <a:t>Dominant cycle can be used to assess deposition rate, latitude, and duration</a:t>
            </a:r>
          </a:p>
          <a:p>
            <a:pPr marL="342900" indent="-342900">
              <a:buFont typeface="Arial" panose="020B0604020202020204" pitchFamily="34" charset="0"/>
              <a:buChar char="•"/>
              <a:defRPr/>
            </a:pPr>
            <a:r>
              <a:rPr lang="en-US" sz="2400" dirty="0" err="1">
                <a:solidFill>
                  <a:srgbClr val="FFFF00"/>
                </a:solidFill>
              </a:rPr>
              <a:t>Haalstaat</a:t>
            </a:r>
            <a:r>
              <a:rPr lang="en-US" sz="2400" dirty="0">
                <a:solidFill>
                  <a:srgbClr val="FFFF00"/>
                </a:solidFill>
              </a:rPr>
              <a:t> cycles – </a:t>
            </a:r>
            <a:r>
              <a:rPr lang="en-US" sz="2400" dirty="0" err="1">
                <a:solidFill>
                  <a:srgbClr val="FFFF00"/>
                </a:solidFill>
              </a:rPr>
              <a:t>subprecession</a:t>
            </a:r>
            <a:r>
              <a:rPr lang="en-US" sz="2400" dirty="0">
                <a:solidFill>
                  <a:srgbClr val="FFFF00"/>
                </a:solidFill>
              </a:rPr>
              <a:t> millennial scale ~5cm</a:t>
            </a:r>
          </a:p>
          <a:p>
            <a:pPr>
              <a:defRPr/>
            </a:pPr>
            <a:endParaRPr lang="en-US" sz="2400" dirty="0"/>
          </a:p>
          <a:p>
            <a:pPr>
              <a:defRPr/>
            </a:pPr>
            <a:endParaRPr lang="en-US" dirty="0"/>
          </a:p>
          <a:p>
            <a:pPr>
              <a:defRPr/>
            </a:pPr>
            <a:endParaRPr lang="en-US" dirty="0"/>
          </a:p>
        </p:txBody>
      </p:sp>
      <p:sp>
        <p:nvSpPr>
          <p:cNvPr id="26" name="Freeform 25">
            <a:extLst>
              <a:ext uri="{FF2B5EF4-FFF2-40B4-BE49-F238E27FC236}">
                <a16:creationId xmlns:a16="http://schemas.microsoft.com/office/drawing/2014/main" id="{84922863-6A91-400C-88C6-F8C6F4BE07F7}"/>
              </a:ext>
            </a:extLst>
          </p:cNvPr>
          <p:cNvSpPr/>
          <p:nvPr/>
        </p:nvSpPr>
        <p:spPr>
          <a:xfrm rot="16200000">
            <a:off x="5139532" y="2853531"/>
            <a:ext cx="6477000" cy="1379537"/>
          </a:xfrm>
          <a:custGeom>
            <a:avLst/>
            <a:gdLst>
              <a:gd name="connsiteX0" fmla="*/ 0 w 8102379"/>
              <a:gd name="connsiteY0" fmla="*/ 506155 h 2668229"/>
              <a:gd name="connsiteX1" fmla="*/ 63610 w 8102379"/>
              <a:gd name="connsiteY1" fmla="*/ 2414468 h 2668229"/>
              <a:gd name="connsiteX2" fmla="*/ 111318 w 8102379"/>
              <a:gd name="connsiteY2" fmla="*/ 2215686 h 2668229"/>
              <a:gd name="connsiteX3" fmla="*/ 182880 w 8102379"/>
              <a:gd name="connsiteY3" fmla="*/ 132444 h 2668229"/>
              <a:gd name="connsiteX4" fmla="*/ 246490 w 8102379"/>
              <a:gd name="connsiteY4" fmla="*/ 537960 h 2668229"/>
              <a:gd name="connsiteX5" fmla="*/ 302149 w 8102379"/>
              <a:gd name="connsiteY5" fmla="*/ 2382663 h 2668229"/>
              <a:gd name="connsiteX6" fmla="*/ 349857 w 8102379"/>
              <a:gd name="connsiteY6" fmla="*/ 2478079 h 2668229"/>
              <a:gd name="connsiteX7" fmla="*/ 365760 w 8102379"/>
              <a:gd name="connsiteY7" fmla="*/ 1420555 h 2668229"/>
              <a:gd name="connsiteX8" fmla="*/ 421419 w 8102379"/>
              <a:gd name="connsiteY8" fmla="*/ 188103 h 2668229"/>
              <a:gd name="connsiteX9" fmla="*/ 461175 w 8102379"/>
              <a:gd name="connsiteY9" fmla="*/ 227860 h 2668229"/>
              <a:gd name="connsiteX10" fmla="*/ 500932 w 8102379"/>
              <a:gd name="connsiteY10" fmla="*/ 1484166 h 2668229"/>
              <a:gd name="connsiteX11" fmla="*/ 532737 w 8102379"/>
              <a:gd name="connsiteY11" fmla="*/ 2454225 h 2668229"/>
              <a:gd name="connsiteX12" fmla="*/ 580445 w 8102379"/>
              <a:gd name="connsiteY12" fmla="*/ 2327004 h 2668229"/>
              <a:gd name="connsiteX13" fmla="*/ 652007 w 8102379"/>
              <a:gd name="connsiteY13" fmla="*/ 633376 h 2668229"/>
              <a:gd name="connsiteX14" fmla="*/ 644055 w 8102379"/>
              <a:gd name="connsiteY14" fmla="*/ 180152 h 2668229"/>
              <a:gd name="connsiteX15" fmla="*/ 707666 w 8102379"/>
              <a:gd name="connsiteY15" fmla="*/ 227860 h 2668229"/>
              <a:gd name="connsiteX16" fmla="*/ 755374 w 8102379"/>
              <a:gd name="connsiteY16" fmla="*/ 1659094 h 2668229"/>
              <a:gd name="connsiteX17" fmla="*/ 779227 w 8102379"/>
              <a:gd name="connsiteY17" fmla="*/ 2327004 h 2668229"/>
              <a:gd name="connsiteX18" fmla="*/ 818984 w 8102379"/>
              <a:gd name="connsiteY18" fmla="*/ 2319053 h 2668229"/>
              <a:gd name="connsiteX19" fmla="*/ 898497 w 8102379"/>
              <a:gd name="connsiteY19" fmla="*/ 410740 h 2668229"/>
              <a:gd name="connsiteX20" fmla="*/ 946205 w 8102379"/>
              <a:gd name="connsiteY20" fmla="*/ 442545 h 2668229"/>
              <a:gd name="connsiteX21" fmla="*/ 1025718 w 8102379"/>
              <a:gd name="connsiteY21" fmla="*/ 2183880 h 2668229"/>
              <a:gd name="connsiteX22" fmla="*/ 1057523 w 8102379"/>
              <a:gd name="connsiteY22" fmla="*/ 2128221 h 2668229"/>
              <a:gd name="connsiteX23" fmla="*/ 1137036 w 8102379"/>
              <a:gd name="connsiteY23" fmla="*/ 490253 h 2668229"/>
              <a:gd name="connsiteX24" fmla="*/ 1184744 w 8102379"/>
              <a:gd name="connsiteY24" fmla="*/ 553863 h 2668229"/>
              <a:gd name="connsiteX25" fmla="*/ 1256306 w 8102379"/>
              <a:gd name="connsiteY25" fmla="*/ 2144124 h 2668229"/>
              <a:gd name="connsiteX26" fmla="*/ 1304014 w 8102379"/>
              <a:gd name="connsiteY26" fmla="*/ 2008952 h 2668229"/>
              <a:gd name="connsiteX27" fmla="*/ 1367624 w 8102379"/>
              <a:gd name="connsiteY27" fmla="*/ 593620 h 2668229"/>
              <a:gd name="connsiteX28" fmla="*/ 1431234 w 8102379"/>
              <a:gd name="connsiteY28" fmla="*/ 689035 h 2668229"/>
              <a:gd name="connsiteX29" fmla="*/ 1502796 w 8102379"/>
              <a:gd name="connsiteY29" fmla="*/ 2072562 h 2668229"/>
              <a:gd name="connsiteX30" fmla="*/ 1558455 w 8102379"/>
              <a:gd name="connsiteY30" fmla="*/ 2032806 h 2668229"/>
              <a:gd name="connsiteX31" fmla="*/ 1630017 w 8102379"/>
              <a:gd name="connsiteY31" fmla="*/ 617474 h 2668229"/>
              <a:gd name="connsiteX32" fmla="*/ 1693627 w 8102379"/>
              <a:gd name="connsiteY32" fmla="*/ 712889 h 2668229"/>
              <a:gd name="connsiteX33" fmla="*/ 1749287 w 8102379"/>
              <a:gd name="connsiteY33" fmla="*/ 2096416 h 2668229"/>
              <a:gd name="connsiteX34" fmla="*/ 1796994 w 8102379"/>
              <a:gd name="connsiteY34" fmla="*/ 2001000 h 2668229"/>
              <a:gd name="connsiteX35" fmla="*/ 1828800 w 8102379"/>
              <a:gd name="connsiteY35" fmla="*/ 1388750 h 2668229"/>
              <a:gd name="connsiteX36" fmla="*/ 1860605 w 8102379"/>
              <a:gd name="connsiteY36" fmla="*/ 585668 h 2668229"/>
              <a:gd name="connsiteX37" fmla="*/ 1924215 w 8102379"/>
              <a:gd name="connsiteY37" fmla="*/ 569766 h 2668229"/>
              <a:gd name="connsiteX38" fmla="*/ 1987826 w 8102379"/>
              <a:gd name="connsiteY38" fmla="*/ 2136173 h 2668229"/>
              <a:gd name="connsiteX39" fmla="*/ 2059387 w 8102379"/>
              <a:gd name="connsiteY39" fmla="*/ 1985098 h 2668229"/>
              <a:gd name="connsiteX40" fmla="*/ 2107095 w 8102379"/>
              <a:gd name="connsiteY40" fmla="*/ 537960 h 2668229"/>
              <a:gd name="connsiteX41" fmla="*/ 2186608 w 8102379"/>
              <a:gd name="connsiteY41" fmla="*/ 522058 h 2668229"/>
              <a:gd name="connsiteX42" fmla="*/ 2226365 w 8102379"/>
              <a:gd name="connsiteY42" fmla="*/ 2231588 h 2668229"/>
              <a:gd name="connsiteX43" fmla="*/ 2274073 w 8102379"/>
              <a:gd name="connsiteY43" fmla="*/ 2088465 h 2668229"/>
              <a:gd name="connsiteX44" fmla="*/ 2345634 w 8102379"/>
              <a:gd name="connsiteY44" fmla="*/ 418691 h 2668229"/>
              <a:gd name="connsiteX45" fmla="*/ 2401294 w 8102379"/>
              <a:gd name="connsiteY45" fmla="*/ 490253 h 2668229"/>
              <a:gd name="connsiteX46" fmla="*/ 2472855 w 8102379"/>
              <a:gd name="connsiteY46" fmla="*/ 2366760 h 2668229"/>
              <a:gd name="connsiteX47" fmla="*/ 2536466 w 8102379"/>
              <a:gd name="connsiteY47" fmla="*/ 2072562 h 2668229"/>
              <a:gd name="connsiteX48" fmla="*/ 2592125 w 8102379"/>
              <a:gd name="connsiteY48" fmla="*/ 363032 h 2668229"/>
              <a:gd name="connsiteX49" fmla="*/ 2647784 w 8102379"/>
              <a:gd name="connsiteY49" fmla="*/ 402788 h 2668229"/>
              <a:gd name="connsiteX50" fmla="*/ 2703443 w 8102379"/>
              <a:gd name="connsiteY50" fmla="*/ 2390614 h 2668229"/>
              <a:gd name="connsiteX51" fmla="*/ 2759102 w 8102379"/>
              <a:gd name="connsiteY51" fmla="*/ 2303150 h 2668229"/>
              <a:gd name="connsiteX52" fmla="*/ 2838615 w 8102379"/>
              <a:gd name="connsiteY52" fmla="*/ 506155 h 2668229"/>
              <a:gd name="connsiteX53" fmla="*/ 2854518 w 8102379"/>
              <a:gd name="connsiteY53" fmla="*/ 156298 h 2668229"/>
              <a:gd name="connsiteX54" fmla="*/ 2846567 w 8102379"/>
              <a:gd name="connsiteY54" fmla="*/ 124493 h 2668229"/>
              <a:gd name="connsiteX55" fmla="*/ 2886323 w 8102379"/>
              <a:gd name="connsiteY55" fmla="*/ 259665 h 2668229"/>
              <a:gd name="connsiteX56" fmla="*/ 2949934 w 8102379"/>
              <a:gd name="connsiteY56" fmla="*/ 2493981 h 2668229"/>
              <a:gd name="connsiteX57" fmla="*/ 3005593 w 8102379"/>
              <a:gd name="connsiteY57" fmla="*/ 2263394 h 2668229"/>
              <a:gd name="connsiteX58" fmla="*/ 3069203 w 8102379"/>
              <a:gd name="connsiteY58" fmla="*/ 211957 h 2668229"/>
              <a:gd name="connsiteX59" fmla="*/ 3124862 w 8102379"/>
              <a:gd name="connsiteY59" fmla="*/ 378934 h 2668229"/>
              <a:gd name="connsiteX60" fmla="*/ 3204375 w 8102379"/>
              <a:gd name="connsiteY60" fmla="*/ 2493981 h 2668229"/>
              <a:gd name="connsiteX61" fmla="*/ 3244132 w 8102379"/>
              <a:gd name="connsiteY61" fmla="*/ 2199783 h 2668229"/>
              <a:gd name="connsiteX62" fmla="*/ 3315694 w 8102379"/>
              <a:gd name="connsiteY62" fmla="*/ 196054 h 2668229"/>
              <a:gd name="connsiteX63" fmla="*/ 3363401 w 8102379"/>
              <a:gd name="connsiteY63" fmla="*/ 331227 h 2668229"/>
              <a:gd name="connsiteX64" fmla="*/ 3427012 w 8102379"/>
              <a:gd name="connsiteY64" fmla="*/ 2454225 h 2668229"/>
              <a:gd name="connsiteX65" fmla="*/ 3482671 w 8102379"/>
              <a:gd name="connsiteY65" fmla="*/ 2183880 h 2668229"/>
              <a:gd name="connsiteX66" fmla="*/ 3546281 w 8102379"/>
              <a:gd name="connsiteY66" fmla="*/ 299421 h 2668229"/>
              <a:gd name="connsiteX67" fmla="*/ 3609892 w 8102379"/>
              <a:gd name="connsiteY67" fmla="*/ 410740 h 2668229"/>
              <a:gd name="connsiteX68" fmla="*/ 3657600 w 8102379"/>
              <a:gd name="connsiteY68" fmla="*/ 2279296 h 2668229"/>
              <a:gd name="connsiteX69" fmla="*/ 3721210 w 8102379"/>
              <a:gd name="connsiteY69" fmla="*/ 2199783 h 2668229"/>
              <a:gd name="connsiteX70" fmla="*/ 3768918 w 8102379"/>
              <a:gd name="connsiteY70" fmla="*/ 386886 h 2668229"/>
              <a:gd name="connsiteX71" fmla="*/ 3840480 w 8102379"/>
              <a:gd name="connsiteY71" fmla="*/ 450496 h 2668229"/>
              <a:gd name="connsiteX72" fmla="*/ 3896139 w 8102379"/>
              <a:gd name="connsiteY72" fmla="*/ 2263394 h 2668229"/>
              <a:gd name="connsiteX73" fmla="*/ 3951798 w 8102379"/>
              <a:gd name="connsiteY73" fmla="*/ 2112319 h 2668229"/>
              <a:gd name="connsiteX74" fmla="*/ 4031311 w 8102379"/>
              <a:gd name="connsiteY74" fmla="*/ 363032 h 2668229"/>
              <a:gd name="connsiteX75" fmla="*/ 4094921 w 8102379"/>
              <a:gd name="connsiteY75" fmla="*/ 681084 h 2668229"/>
              <a:gd name="connsiteX76" fmla="*/ 4134678 w 8102379"/>
              <a:gd name="connsiteY76" fmla="*/ 2247491 h 2668229"/>
              <a:gd name="connsiteX77" fmla="*/ 4190337 w 8102379"/>
              <a:gd name="connsiteY77" fmla="*/ 2128221 h 2668229"/>
              <a:gd name="connsiteX78" fmla="*/ 4245996 w 8102379"/>
              <a:gd name="connsiteY78" fmla="*/ 482301 h 2668229"/>
              <a:gd name="connsiteX79" fmla="*/ 4317558 w 8102379"/>
              <a:gd name="connsiteY79" fmla="*/ 545912 h 2668229"/>
              <a:gd name="connsiteX80" fmla="*/ 4373217 w 8102379"/>
              <a:gd name="connsiteY80" fmla="*/ 2160027 h 2668229"/>
              <a:gd name="connsiteX81" fmla="*/ 4412974 w 8102379"/>
              <a:gd name="connsiteY81" fmla="*/ 2001000 h 2668229"/>
              <a:gd name="connsiteX82" fmla="*/ 4484535 w 8102379"/>
              <a:gd name="connsiteY82" fmla="*/ 569766 h 2668229"/>
              <a:gd name="connsiteX83" fmla="*/ 4548146 w 8102379"/>
              <a:gd name="connsiteY83" fmla="*/ 641327 h 2668229"/>
              <a:gd name="connsiteX84" fmla="*/ 4611756 w 8102379"/>
              <a:gd name="connsiteY84" fmla="*/ 2080514 h 2668229"/>
              <a:gd name="connsiteX85" fmla="*/ 4659464 w 8102379"/>
              <a:gd name="connsiteY85" fmla="*/ 1945341 h 2668229"/>
              <a:gd name="connsiteX86" fmla="*/ 4731026 w 8102379"/>
              <a:gd name="connsiteY86" fmla="*/ 633376 h 2668229"/>
              <a:gd name="connsiteX87" fmla="*/ 4786685 w 8102379"/>
              <a:gd name="connsiteY87" fmla="*/ 736743 h 2668229"/>
              <a:gd name="connsiteX88" fmla="*/ 4850295 w 8102379"/>
              <a:gd name="connsiteY88" fmla="*/ 1993049 h 2668229"/>
              <a:gd name="connsiteX89" fmla="*/ 4882100 w 8102379"/>
              <a:gd name="connsiteY89" fmla="*/ 1889682 h 2668229"/>
              <a:gd name="connsiteX90" fmla="*/ 4961614 w 8102379"/>
              <a:gd name="connsiteY90" fmla="*/ 728792 h 2668229"/>
              <a:gd name="connsiteX91" fmla="*/ 5017273 w 8102379"/>
              <a:gd name="connsiteY91" fmla="*/ 800354 h 2668229"/>
              <a:gd name="connsiteX92" fmla="*/ 5072932 w 8102379"/>
              <a:gd name="connsiteY92" fmla="*/ 1977147 h 2668229"/>
              <a:gd name="connsiteX93" fmla="*/ 5136542 w 8102379"/>
              <a:gd name="connsiteY93" fmla="*/ 1834023 h 2668229"/>
              <a:gd name="connsiteX94" fmla="*/ 5184250 w 8102379"/>
              <a:gd name="connsiteY94" fmla="*/ 752646 h 2668229"/>
              <a:gd name="connsiteX95" fmla="*/ 5247860 w 8102379"/>
              <a:gd name="connsiteY95" fmla="*/ 848061 h 2668229"/>
              <a:gd name="connsiteX96" fmla="*/ 5311471 w 8102379"/>
              <a:gd name="connsiteY96" fmla="*/ 1873780 h 2668229"/>
              <a:gd name="connsiteX97" fmla="*/ 5359179 w 8102379"/>
              <a:gd name="connsiteY97" fmla="*/ 1834023 h 2668229"/>
              <a:gd name="connsiteX98" fmla="*/ 5422789 w 8102379"/>
              <a:gd name="connsiteY98" fmla="*/ 760597 h 2668229"/>
              <a:gd name="connsiteX99" fmla="*/ 5470497 w 8102379"/>
              <a:gd name="connsiteY99" fmla="*/ 887818 h 2668229"/>
              <a:gd name="connsiteX100" fmla="*/ 5542059 w 8102379"/>
              <a:gd name="connsiteY100" fmla="*/ 1865828 h 2668229"/>
              <a:gd name="connsiteX101" fmla="*/ 5605669 w 8102379"/>
              <a:gd name="connsiteY101" fmla="*/ 1778364 h 2668229"/>
              <a:gd name="connsiteX102" fmla="*/ 5653377 w 8102379"/>
              <a:gd name="connsiteY102" fmla="*/ 800354 h 2668229"/>
              <a:gd name="connsiteX103" fmla="*/ 5716987 w 8102379"/>
              <a:gd name="connsiteY103" fmla="*/ 887818 h 2668229"/>
              <a:gd name="connsiteX104" fmla="*/ 5756744 w 8102379"/>
              <a:gd name="connsiteY104" fmla="*/ 1826072 h 2668229"/>
              <a:gd name="connsiteX105" fmla="*/ 5820354 w 8102379"/>
              <a:gd name="connsiteY105" fmla="*/ 1746559 h 2668229"/>
              <a:gd name="connsiteX106" fmla="*/ 5868062 w 8102379"/>
              <a:gd name="connsiteY106" fmla="*/ 792402 h 2668229"/>
              <a:gd name="connsiteX107" fmla="*/ 5939624 w 8102379"/>
              <a:gd name="connsiteY107" fmla="*/ 840110 h 2668229"/>
              <a:gd name="connsiteX108" fmla="*/ 5995283 w 8102379"/>
              <a:gd name="connsiteY108" fmla="*/ 1849926 h 2668229"/>
              <a:gd name="connsiteX109" fmla="*/ 6066845 w 8102379"/>
              <a:gd name="connsiteY109" fmla="*/ 1818120 h 2668229"/>
              <a:gd name="connsiteX110" fmla="*/ 6098650 w 8102379"/>
              <a:gd name="connsiteY110" fmla="*/ 792402 h 2668229"/>
              <a:gd name="connsiteX111" fmla="*/ 6170212 w 8102379"/>
              <a:gd name="connsiteY111" fmla="*/ 824207 h 2668229"/>
              <a:gd name="connsiteX112" fmla="*/ 6209968 w 8102379"/>
              <a:gd name="connsiteY112" fmla="*/ 1921487 h 2668229"/>
              <a:gd name="connsiteX113" fmla="*/ 6281530 w 8102379"/>
              <a:gd name="connsiteY113" fmla="*/ 1818120 h 2668229"/>
              <a:gd name="connsiteX114" fmla="*/ 6329238 w 8102379"/>
              <a:gd name="connsiteY114" fmla="*/ 712889 h 2668229"/>
              <a:gd name="connsiteX115" fmla="*/ 6384897 w 8102379"/>
              <a:gd name="connsiteY115" fmla="*/ 752646 h 2668229"/>
              <a:gd name="connsiteX116" fmla="*/ 6448507 w 8102379"/>
              <a:gd name="connsiteY116" fmla="*/ 1953293 h 2668229"/>
              <a:gd name="connsiteX117" fmla="*/ 6496215 w 8102379"/>
              <a:gd name="connsiteY117" fmla="*/ 1921487 h 2668229"/>
              <a:gd name="connsiteX118" fmla="*/ 6575728 w 8102379"/>
              <a:gd name="connsiteY118" fmla="*/ 689035 h 2668229"/>
              <a:gd name="connsiteX119" fmla="*/ 6615485 w 8102379"/>
              <a:gd name="connsiteY119" fmla="*/ 744694 h 2668229"/>
              <a:gd name="connsiteX120" fmla="*/ 6694998 w 8102379"/>
              <a:gd name="connsiteY120" fmla="*/ 2016903 h 2668229"/>
              <a:gd name="connsiteX121" fmla="*/ 6742706 w 8102379"/>
              <a:gd name="connsiteY121" fmla="*/ 1913536 h 2668229"/>
              <a:gd name="connsiteX122" fmla="*/ 6798365 w 8102379"/>
              <a:gd name="connsiteY122" fmla="*/ 689035 h 2668229"/>
              <a:gd name="connsiteX123" fmla="*/ 6854024 w 8102379"/>
              <a:gd name="connsiteY123" fmla="*/ 728792 h 2668229"/>
              <a:gd name="connsiteX124" fmla="*/ 6909683 w 8102379"/>
              <a:gd name="connsiteY124" fmla="*/ 2016903 h 2668229"/>
              <a:gd name="connsiteX125" fmla="*/ 6981245 w 8102379"/>
              <a:gd name="connsiteY125" fmla="*/ 1826072 h 2668229"/>
              <a:gd name="connsiteX126" fmla="*/ 7036904 w 8102379"/>
              <a:gd name="connsiteY126" fmla="*/ 704938 h 2668229"/>
              <a:gd name="connsiteX127" fmla="*/ 7092563 w 8102379"/>
              <a:gd name="connsiteY127" fmla="*/ 736743 h 2668229"/>
              <a:gd name="connsiteX128" fmla="*/ 7148222 w 8102379"/>
              <a:gd name="connsiteY128" fmla="*/ 2016903 h 2668229"/>
              <a:gd name="connsiteX129" fmla="*/ 7211833 w 8102379"/>
              <a:gd name="connsiteY129" fmla="*/ 1841974 h 2668229"/>
              <a:gd name="connsiteX130" fmla="*/ 7259540 w 8102379"/>
              <a:gd name="connsiteY130" fmla="*/ 704938 h 2668229"/>
              <a:gd name="connsiteX131" fmla="*/ 7331102 w 8102379"/>
              <a:gd name="connsiteY131" fmla="*/ 784451 h 2668229"/>
              <a:gd name="connsiteX132" fmla="*/ 7378810 w 8102379"/>
              <a:gd name="connsiteY132" fmla="*/ 1977147 h 2668229"/>
              <a:gd name="connsiteX133" fmla="*/ 7434469 w 8102379"/>
              <a:gd name="connsiteY133" fmla="*/ 1897634 h 2668229"/>
              <a:gd name="connsiteX134" fmla="*/ 7498080 w 8102379"/>
              <a:gd name="connsiteY134" fmla="*/ 736743 h 2668229"/>
              <a:gd name="connsiteX135" fmla="*/ 7569641 w 8102379"/>
              <a:gd name="connsiteY135" fmla="*/ 816256 h 2668229"/>
              <a:gd name="connsiteX136" fmla="*/ 7625300 w 8102379"/>
              <a:gd name="connsiteY136" fmla="*/ 1985098 h 2668229"/>
              <a:gd name="connsiteX137" fmla="*/ 7673008 w 8102379"/>
              <a:gd name="connsiteY137" fmla="*/ 1770413 h 2668229"/>
              <a:gd name="connsiteX138" fmla="*/ 7736619 w 8102379"/>
              <a:gd name="connsiteY138" fmla="*/ 744694 h 2668229"/>
              <a:gd name="connsiteX139" fmla="*/ 7800229 w 8102379"/>
              <a:gd name="connsiteY139" fmla="*/ 832159 h 2668229"/>
              <a:gd name="connsiteX140" fmla="*/ 7863840 w 8102379"/>
              <a:gd name="connsiteY140" fmla="*/ 1881731 h 2668229"/>
              <a:gd name="connsiteX141" fmla="*/ 7919499 w 8102379"/>
              <a:gd name="connsiteY141" fmla="*/ 1770413 h 2668229"/>
              <a:gd name="connsiteX142" fmla="*/ 7967207 w 8102379"/>
              <a:gd name="connsiteY142" fmla="*/ 784451 h 2668229"/>
              <a:gd name="connsiteX143" fmla="*/ 8030817 w 8102379"/>
              <a:gd name="connsiteY143" fmla="*/ 879867 h 2668229"/>
              <a:gd name="connsiteX144" fmla="*/ 8102379 w 8102379"/>
              <a:gd name="connsiteY144" fmla="*/ 1810169 h 266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8102379" h="2668229">
                <a:moveTo>
                  <a:pt x="0" y="506155"/>
                </a:moveTo>
                <a:cubicBezTo>
                  <a:pt x="22528" y="1317850"/>
                  <a:pt x="45057" y="2129546"/>
                  <a:pt x="63610" y="2414468"/>
                </a:cubicBezTo>
                <a:cubicBezTo>
                  <a:pt x="82163" y="2699390"/>
                  <a:pt x="91440" y="2596023"/>
                  <a:pt x="111318" y="2215686"/>
                </a:cubicBezTo>
                <a:cubicBezTo>
                  <a:pt x="131196" y="1835349"/>
                  <a:pt x="160351" y="412065"/>
                  <a:pt x="182880" y="132444"/>
                </a:cubicBezTo>
                <a:cubicBezTo>
                  <a:pt x="205409" y="-147177"/>
                  <a:pt x="226612" y="162924"/>
                  <a:pt x="246490" y="537960"/>
                </a:cubicBezTo>
                <a:cubicBezTo>
                  <a:pt x="266368" y="912996"/>
                  <a:pt x="284921" y="2059310"/>
                  <a:pt x="302149" y="2382663"/>
                </a:cubicBezTo>
                <a:cubicBezTo>
                  <a:pt x="319377" y="2706016"/>
                  <a:pt x="339255" y="2638430"/>
                  <a:pt x="349857" y="2478079"/>
                </a:cubicBezTo>
                <a:cubicBezTo>
                  <a:pt x="360459" y="2317728"/>
                  <a:pt x="353833" y="1802218"/>
                  <a:pt x="365760" y="1420555"/>
                </a:cubicBezTo>
                <a:cubicBezTo>
                  <a:pt x="377687" y="1038892"/>
                  <a:pt x="405517" y="386885"/>
                  <a:pt x="421419" y="188103"/>
                </a:cubicBezTo>
                <a:cubicBezTo>
                  <a:pt x="437322" y="-10680"/>
                  <a:pt x="447923" y="11850"/>
                  <a:pt x="461175" y="227860"/>
                </a:cubicBezTo>
                <a:cubicBezTo>
                  <a:pt x="474427" y="443870"/>
                  <a:pt x="489005" y="1113105"/>
                  <a:pt x="500932" y="1484166"/>
                </a:cubicBezTo>
                <a:cubicBezTo>
                  <a:pt x="512859" y="1855227"/>
                  <a:pt x="519485" y="2313752"/>
                  <a:pt x="532737" y="2454225"/>
                </a:cubicBezTo>
                <a:cubicBezTo>
                  <a:pt x="545989" y="2594698"/>
                  <a:pt x="560567" y="2630479"/>
                  <a:pt x="580445" y="2327004"/>
                </a:cubicBezTo>
                <a:cubicBezTo>
                  <a:pt x="600323" y="2023529"/>
                  <a:pt x="641405" y="991185"/>
                  <a:pt x="652007" y="633376"/>
                </a:cubicBezTo>
                <a:cubicBezTo>
                  <a:pt x="662609" y="275567"/>
                  <a:pt x="634779" y="247738"/>
                  <a:pt x="644055" y="180152"/>
                </a:cubicBezTo>
                <a:cubicBezTo>
                  <a:pt x="653331" y="112566"/>
                  <a:pt x="689113" y="-18630"/>
                  <a:pt x="707666" y="227860"/>
                </a:cubicBezTo>
                <a:cubicBezTo>
                  <a:pt x="726219" y="474350"/>
                  <a:pt x="743447" y="1309237"/>
                  <a:pt x="755374" y="1659094"/>
                </a:cubicBezTo>
                <a:cubicBezTo>
                  <a:pt x="767301" y="2008951"/>
                  <a:pt x="768625" y="2217011"/>
                  <a:pt x="779227" y="2327004"/>
                </a:cubicBezTo>
                <a:cubicBezTo>
                  <a:pt x="789829" y="2436997"/>
                  <a:pt x="799106" y="2638430"/>
                  <a:pt x="818984" y="2319053"/>
                </a:cubicBezTo>
                <a:cubicBezTo>
                  <a:pt x="838862" y="1999676"/>
                  <a:pt x="877294" y="723491"/>
                  <a:pt x="898497" y="410740"/>
                </a:cubicBezTo>
                <a:cubicBezTo>
                  <a:pt x="919701" y="97989"/>
                  <a:pt x="925001" y="147022"/>
                  <a:pt x="946205" y="442545"/>
                </a:cubicBezTo>
                <a:cubicBezTo>
                  <a:pt x="967409" y="738068"/>
                  <a:pt x="1007165" y="1902934"/>
                  <a:pt x="1025718" y="2183880"/>
                </a:cubicBezTo>
                <a:cubicBezTo>
                  <a:pt x="1044271" y="2464826"/>
                  <a:pt x="1038970" y="2410492"/>
                  <a:pt x="1057523" y="2128221"/>
                </a:cubicBezTo>
                <a:cubicBezTo>
                  <a:pt x="1076076" y="1845950"/>
                  <a:pt x="1115833" y="752646"/>
                  <a:pt x="1137036" y="490253"/>
                </a:cubicBezTo>
                <a:cubicBezTo>
                  <a:pt x="1158239" y="227860"/>
                  <a:pt x="1164866" y="278218"/>
                  <a:pt x="1184744" y="553863"/>
                </a:cubicBezTo>
                <a:cubicBezTo>
                  <a:pt x="1204622" y="829508"/>
                  <a:pt x="1236428" y="1901609"/>
                  <a:pt x="1256306" y="2144124"/>
                </a:cubicBezTo>
                <a:cubicBezTo>
                  <a:pt x="1276184" y="2386639"/>
                  <a:pt x="1285461" y="2267369"/>
                  <a:pt x="1304014" y="2008952"/>
                </a:cubicBezTo>
                <a:cubicBezTo>
                  <a:pt x="1322567" y="1750535"/>
                  <a:pt x="1346421" y="813606"/>
                  <a:pt x="1367624" y="593620"/>
                </a:cubicBezTo>
                <a:cubicBezTo>
                  <a:pt x="1388827" y="373634"/>
                  <a:pt x="1408705" y="442545"/>
                  <a:pt x="1431234" y="689035"/>
                </a:cubicBezTo>
                <a:cubicBezTo>
                  <a:pt x="1453763" y="935525"/>
                  <a:pt x="1481593" y="1848600"/>
                  <a:pt x="1502796" y="2072562"/>
                </a:cubicBezTo>
                <a:cubicBezTo>
                  <a:pt x="1523999" y="2296524"/>
                  <a:pt x="1537252" y="2275321"/>
                  <a:pt x="1558455" y="2032806"/>
                </a:cubicBezTo>
                <a:cubicBezTo>
                  <a:pt x="1579658" y="1790291"/>
                  <a:pt x="1607488" y="837460"/>
                  <a:pt x="1630017" y="617474"/>
                </a:cubicBezTo>
                <a:cubicBezTo>
                  <a:pt x="1652546" y="397488"/>
                  <a:pt x="1673749" y="466399"/>
                  <a:pt x="1693627" y="712889"/>
                </a:cubicBezTo>
                <a:cubicBezTo>
                  <a:pt x="1713505" y="959379"/>
                  <a:pt x="1732059" y="1881731"/>
                  <a:pt x="1749287" y="2096416"/>
                </a:cubicBezTo>
                <a:cubicBezTo>
                  <a:pt x="1766515" y="2311101"/>
                  <a:pt x="1783742" y="2118944"/>
                  <a:pt x="1796994" y="2001000"/>
                </a:cubicBezTo>
                <a:cubicBezTo>
                  <a:pt x="1810246" y="1883056"/>
                  <a:pt x="1818198" y="1624639"/>
                  <a:pt x="1828800" y="1388750"/>
                </a:cubicBezTo>
                <a:cubicBezTo>
                  <a:pt x="1839402" y="1152861"/>
                  <a:pt x="1844703" y="722165"/>
                  <a:pt x="1860605" y="585668"/>
                </a:cubicBezTo>
                <a:cubicBezTo>
                  <a:pt x="1876507" y="449171"/>
                  <a:pt x="1903012" y="311348"/>
                  <a:pt x="1924215" y="569766"/>
                </a:cubicBezTo>
                <a:cubicBezTo>
                  <a:pt x="1945419" y="828184"/>
                  <a:pt x="1965297" y="1900284"/>
                  <a:pt x="1987826" y="2136173"/>
                </a:cubicBezTo>
                <a:cubicBezTo>
                  <a:pt x="2010355" y="2372062"/>
                  <a:pt x="2039509" y="2251467"/>
                  <a:pt x="2059387" y="1985098"/>
                </a:cubicBezTo>
                <a:cubicBezTo>
                  <a:pt x="2079265" y="1718729"/>
                  <a:pt x="2085892" y="781800"/>
                  <a:pt x="2107095" y="537960"/>
                </a:cubicBezTo>
                <a:cubicBezTo>
                  <a:pt x="2128298" y="294120"/>
                  <a:pt x="2166730" y="239787"/>
                  <a:pt x="2186608" y="522058"/>
                </a:cubicBezTo>
                <a:cubicBezTo>
                  <a:pt x="2206486" y="804329"/>
                  <a:pt x="2211788" y="1970520"/>
                  <a:pt x="2226365" y="2231588"/>
                </a:cubicBezTo>
                <a:cubicBezTo>
                  <a:pt x="2240943" y="2492656"/>
                  <a:pt x="2254195" y="2390614"/>
                  <a:pt x="2274073" y="2088465"/>
                </a:cubicBezTo>
                <a:cubicBezTo>
                  <a:pt x="2293951" y="1786316"/>
                  <a:pt x="2324431" y="685060"/>
                  <a:pt x="2345634" y="418691"/>
                </a:cubicBezTo>
                <a:cubicBezTo>
                  <a:pt x="2366837" y="152322"/>
                  <a:pt x="2380091" y="165575"/>
                  <a:pt x="2401294" y="490253"/>
                </a:cubicBezTo>
                <a:cubicBezTo>
                  <a:pt x="2422497" y="814931"/>
                  <a:pt x="2450326" y="2103042"/>
                  <a:pt x="2472855" y="2366760"/>
                </a:cubicBezTo>
                <a:cubicBezTo>
                  <a:pt x="2495384" y="2630478"/>
                  <a:pt x="2516588" y="2406516"/>
                  <a:pt x="2536466" y="2072562"/>
                </a:cubicBezTo>
                <a:cubicBezTo>
                  <a:pt x="2556344" y="1738608"/>
                  <a:pt x="2573572" y="641328"/>
                  <a:pt x="2592125" y="363032"/>
                </a:cubicBezTo>
                <a:cubicBezTo>
                  <a:pt x="2610678" y="84736"/>
                  <a:pt x="2629231" y="64858"/>
                  <a:pt x="2647784" y="402788"/>
                </a:cubicBezTo>
                <a:cubicBezTo>
                  <a:pt x="2666337" y="740718"/>
                  <a:pt x="2684890" y="2073887"/>
                  <a:pt x="2703443" y="2390614"/>
                </a:cubicBezTo>
                <a:cubicBezTo>
                  <a:pt x="2721996" y="2707341"/>
                  <a:pt x="2736573" y="2617226"/>
                  <a:pt x="2759102" y="2303150"/>
                </a:cubicBezTo>
                <a:cubicBezTo>
                  <a:pt x="2781631" y="1989074"/>
                  <a:pt x="2822712" y="863964"/>
                  <a:pt x="2838615" y="506155"/>
                </a:cubicBezTo>
                <a:cubicBezTo>
                  <a:pt x="2854518" y="148346"/>
                  <a:pt x="2853193" y="219908"/>
                  <a:pt x="2854518" y="156298"/>
                </a:cubicBezTo>
                <a:cubicBezTo>
                  <a:pt x="2855843" y="92688"/>
                  <a:pt x="2841266" y="107265"/>
                  <a:pt x="2846567" y="124493"/>
                </a:cubicBezTo>
                <a:cubicBezTo>
                  <a:pt x="2851868" y="141721"/>
                  <a:pt x="2869095" y="-135250"/>
                  <a:pt x="2886323" y="259665"/>
                </a:cubicBezTo>
                <a:cubicBezTo>
                  <a:pt x="2903551" y="654580"/>
                  <a:pt x="2930056" y="2160026"/>
                  <a:pt x="2949934" y="2493981"/>
                </a:cubicBezTo>
                <a:cubicBezTo>
                  <a:pt x="2969812" y="2827936"/>
                  <a:pt x="2985715" y="2643731"/>
                  <a:pt x="3005593" y="2263394"/>
                </a:cubicBezTo>
                <a:cubicBezTo>
                  <a:pt x="3025471" y="1883057"/>
                  <a:pt x="3049325" y="526034"/>
                  <a:pt x="3069203" y="211957"/>
                </a:cubicBezTo>
                <a:cubicBezTo>
                  <a:pt x="3089081" y="-102120"/>
                  <a:pt x="3102333" y="-1403"/>
                  <a:pt x="3124862" y="378934"/>
                </a:cubicBezTo>
                <a:cubicBezTo>
                  <a:pt x="3147391" y="759271"/>
                  <a:pt x="3184497" y="2190506"/>
                  <a:pt x="3204375" y="2493981"/>
                </a:cubicBezTo>
                <a:cubicBezTo>
                  <a:pt x="3224253" y="2797456"/>
                  <a:pt x="3225579" y="2582771"/>
                  <a:pt x="3244132" y="2199783"/>
                </a:cubicBezTo>
                <a:cubicBezTo>
                  <a:pt x="3262685" y="1816795"/>
                  <a:pt x="3295816" y="507480"/>
                  <a:pt x="3315694" y="196054"/>
                </a:cubicBezTo>
                <a:cubicBezTo>
                  <a:pt x="3335572" y="-115372"/>
                  <a:pt x="3344848" y="-45135"/>
                  <a:pt x="3363401" y="331227"/>
                </a:cubicBezTo>
                <a:cubicBezTo>
                  <a:pt x="3381954" y="707589"/>
                  <a:pt x="3407134" y="2145450"/>
                  <a:pt x="3427012" y="2454225"/>
                </a:cubicBezTo>
                <a:cubicBezTo>
                  <a:pt x="3446890" y="2763000"/>
                  <a:pt x="3462793" y="2543014"/>
                  <a:pt x="3482671" y="2183880"/>
                </a:cubicBezTo>
                <a:cubicBezTo>
                  <a:pt x="3502549" y="1824746"/>
                  <a:pt x="3525077" y="594944"/>
                  <a:pt x="3546281" y="299421"/>
                </a:cubicBezTo>
                <a:cubicBezTo>
                  <a:pt x="3567485" y="3898"/>
                  <a:pt x="3591339" y="80761"/>
                  <a:pt x="3609892" y="410740"/>
                </a:cubicBezTo>
                <a:cubicBezTo>
                  <a:pt x="3628445" y="740719"/>
                  <a:pt x="3639047" y="1981122"/>
                  <a:pt x="3657600" y="2279296"/>
                </a:cubicBezTo>
                <a:cubicBezTo>
                  <a:pt x="3676153" y="2577470"/>
                  <a:pt x="3702657" y="2515185"/>
                  <a:pt x="3721210" y="2199783"/>
                </a:cubicBezTo>
                <a:cubicBezTo>
                  <a:pt x="3739763" y="1884381"/>
                  <a:pt x="3749040" y="678434"/>
                  <a:pt x="3768918" y="386886"/>
                </a:cubicBezTo>
                <a:cubicBezTo>
                  <a:pt x="3788796" y="95338"/>
                  <a:pt x="3819277" y="137745"/>
                  <a:pt x="3840480" y="450496"/>
                </a:cubicBezTo>
                <a:cubicBezTo>
                  <a:pt x="3861684" y="763247"/>
                  <a:pt x="3877586" y="1986424"/>
                  <a:pt x="3896139" y="2263394"/>
                </a:cubicBezTo>
                <a:cubicBezTo>
                  <a:pt x="3914692" y="2540365"/>
                  <a:pt x="3929269" y="2429046"/>
                  <a:pt x="3951798" y="2112319"/>
                </a:cubicBezTo>
                <a:cubicBezTo>
                  <a:pt x="3974327" y="1795592"/>
                  <a:pt x="4007457" y="601571"/>
                  <a:pt x="4031311" y="363032"/>
                </a:cubicBezTo>
                <a:cubicBezTo>
                  <a:pt x="4055165" y="124493"/>
                  <a:pt x="4077693" y="367008"/>
                  <a:pt x="4094921" y="681084"/>
                </a:cubicBezTo>
                <a:cubicBezTo>
                  <a:pt x="4112149" y="995160"/>
                  <a:pt x="4118775" y="2006301"/>
                  <a:pt x="4134678" y="2247491"/>
                </a:cubicBezTo>
                <a:cubicBezTo>
                  <a:pt x="4150581" y="2488681"/>
                  <a:pt x="4171784" y="2422419"/>
                  <a:pt x="4190337" y="2128221"/>
                </a:cubicBezTo>
                <a:cubicBezTo>
                  <a:pt x="4208890" y="1834023"/>
                  <a:pt x="4224793" y="746019"/>
                  <a:pt x="4245996" y="482301"/>
                </a:cubicBezTo>
                <a:cubicBezTo>
                  <a:pt x="4267200" y="218583"/>
                  <a:pt x="4296355" y="266291"/>
                  <a:pt x="4317558" y="545912"/>
                </a:cubicBezTo>
                <a:cubicBezTo>
                  <a:pt x="4338761" y="825533"/>
                  <a:pt x="4357314" y="1917512"/>
                  <a:pt x="4373217" y="2160027"/>
                </a:cubicBezTo>
                <a:cubicBezTo>
                  <a:pt x="4389120" y="2402542"/>
                  <a:pt x="4394421" y="2266044"/>
                  <a:pt x="4412974" y="2001000"/>
                </a:cubicBezTo>
                <a:cubicBezTo>
                  <a:pt x="4431527" y="1735957"/>
                  <a:pt x="4462006" y="796378"/>
                  <a:pt x="4484535" y="569766"/>
                </a:cubicBezTo>
                <a:cubicBezTo>
                  <a:pt x="4507064" y="343154"/>
                  <a:pt x="4526942" y="389536"/>
                  <a:pt x="4548146" y="641327"/>
                </a:cubicBezTo>
                <a:cubicBezTo>
                  <a:pt x="4569350" y="893118"/>
                  <a:pt x="4593203" y="1863178"/>
                  <a:pt x="4611756" y="2080514"/>
                </a:cubicBezTo>
                <a:cubicBezTo>
                  <a:pt x="4630309" y="2297850"/>
                  <a:pt x="4639586" y="2186531"/>
                  <a:pt x="4659464" y="1945341"/>
                </a:cubicBezTo>
                <a:cubicBezTo>
                  <a:pt x="4679342" y="1704151"/>
                  <a:pt x="4709823" y="834809"/>
                  <a:pt x="4731026" y="633376"/>
                </a:cubicBezTo>
                <a:cubicBezTo>
                  <a:pt x="4752230" y="431943"/>
                  <a:pt x="4766807" y="510131"/>
                  <a:pt x="4786685" y="736743"/>
                </a:cubicBezTo>
                <a:cubicBezTo>
                  <a:pt x="4806563" y="963355"/>
                  <a:pt x="4834393" y="1800893"/>
                  <a:pt x="4850295" y="1993049"/>
                </a:cubicBezTo>
                <a:cubicBezTo>
                  <a:pt x="4866197" y="2185205"/>
                  <a:pt x="4863547" y="2100392"/>
                  <a:pt x="4882100" y="1889682"/>
                </a:cubicBezTo>
                <a:cubicBezTo>
                  <a:pt x="4900653" y="1678973"/>
                  <a:pt x="4939085" y="910347"/>
                  <a:pt x="4961614" y="728792"/>
                </a:cubicBezTo>
                <a:cubicBezTo>
                  <a:pt x="4984143" y="547237"/>
                  <a:pt x="4998720" y="592295"/>
                  <a:pt x="5017273" y="800354"/>
                </a:cubicBezTo>
                <a:cubicBezTo>
                  <a:pt x="5035826" y="1008413"/>
                  <a:pt x="5053054" y="1804869"/>
                  <a:pt x="5072932" y="1977147"/>
                </a:cubicBezTo>
                <a:cubicBezTo>
                  <a:pt x="5092810" y="2149425"/>
                  <a:pt x="5117989" y="2038106"/>
                  <a:pt x="5136542" y="1834023"/>
                </a:cubicBezTo>
                <a:cubicBezTo>
                  <a:pt x="5155095" y="1629940"/>
                  <a:pt x="5165697" y="916973"/>
                  <a:pt x="5184250" y="752646"/>
                </a:cubicBezTo>
                <a:cubicBezTo>
                  <a:pt x="5202803" y="588319"/>
                  <a:pt x="5226657" y="661205"/>
                  <a:pt x="5247860" y="848061"/>
                </a:cubicBezTo>
                <a:cubicBezTo>
                  <a:pt x="5269064" y="1034917"/>
                  <a:pt x="5292918" y="1709453"/>
                  <a:pt x="5311471" y="1873780"/>
                </a:cubicBezTo>
                <a:cubicBezTo>
                  <a:pt x="5330024" y="2038107"/>
                  <a:pt x="5340626" y="2019554"/>
                  <a:pt x="5359179" y="1834023"/>
                </a:cubicBezTo>
                <a:cubicBezTo>
                  <a:pt x="5377732" y="1648492"/>
                  <a:pt x="5404236" y="918298"/>
                  <a:pt x="5422789" y="760597"/>
                </a:cubicBezTo>
                <a:cubicBezTo>
                  <a:pt x="5441342" y="602896"/>
                  <a:pt x="5450619" y="703613"/>
                  <a:pt x="5470497" y="887818"/>
                </a:cubicBezTo>
                <a:cubicBezTo>
                  <a:pt x="5490375" y="1072023"/>
                  <a:pt x="5519530" y="1717404"/>
                  <a:pt x="5542059" y="1865828"/>
                </a:cubicBezTo>
                <a:cubicBezTo>
                  <a:pt x="5564588" y="2014252"/>
                  <a:pt x="5587116" y="1955943"/>
                  <a:pt x="5605669" y="1778364"/>
                </a:cubicBezTo>
                <a:cubicBezTo>
                  <a:pt x="5624222" y="1600785"/>
                  <a:pt x="5634824" y="948778"/>
                  <a:pt x="5653377" y="800354"/>
                </a:cubicBezTo>
                <a:cubicBezTo>
                  <a:pt x="5671930" y="651930"/>
                  <a:pt x="5699759" y="716865"/>
                  <a:pt x="5716987" y="887818"/>
                </a:cubicBezTo>
                <a:cubicBezTo>
                  <a:pt x="5734215" y="1058771"/>
                  <a:pt x="5739516" y="1682949"/>
                  <a:pt x="5756744" y="1826072"/>
                </a:cubicBezTo>
                <a:cubicBezTo>
                  <a:pt x="5773972" y="1969195"/>
                  <a:pt x="5801801" y="1918837"/>
                  <a:pt x="5820354" y="1746559"/>
                </a:cubicBezTo>
                <a:cubicBezTo>
                  <a:pt x="5838907" y="1574281"/>
                  <a:pt x="5848184" y="943477"/>
                  <a:pt x="5868062" y="792402"/>
                </a:cubicBezTo>
                <a:cubicBezTo>
                  <a:pt x="5887940" y="641327"/>
                  <a:pt x="5918421" y="663856"/>
                  <a:pt x="5939624" y="840110"/>
                </a:cubicBezTo>
                <a:cubicBezTo>
                  <a:pt x="5960827" y="1016364"/>
                  <a:pt x="5974080" y="1686924"/>
                  <a:pt x="5995283" y="1849926"/>
                </a:cubicBezTo>
                <a:cubicBezTo>
                  <a:pt x="6016486" y="2012928"/>
                  <a:pt x="6049617" y="1994374"/>
                  <a:pt x="6066845" y="1818120"/>
                </a:cubicBezTo>
                <a:cubicBezTo>
                  <a:pt x="6084073" y="1641866"/>
                  <a:pt x="6081422" y="958054"/>
                  <a:pt x="6098650" y="792402"/>
                </a:cubicBezTo>
                <a:cubicBezTo>
                  <a:pt x="6115878" y="626750"/>
                  <a:pt x="6151659" y="636026"/>
                  <a:pt x="6170212" y="824207"/>
                </a:cubicBezTo>
                <a:cubicBezTo>
                  <a:pt x="6188765" y="1012388"/>
                  <a:pt x="6191415" y="1755835"/>
                  <a:pt x="6209968" y="1921487"/>
                </a:cubicBezTo>
                <a:cubicBezTo>
                  <a:pt x="6228521" y="2087139"/>
                  <a:pt x="6261652" y="2019553"/>
                  <a:pt x="6281530" y="1818120"/>
                </a:cubicBezTo>
                <a:cubicBezTo>
                  <a:pt x="6301408" y="1616687"/>
                  <a:pt x="6312010" y="890468"/>
                  <a:pt x="6329238" y="712889"/>
                </a:cubicBezTo>
                <a:cubicBezTo>
                  <a:pt x="6346466" y="535310"/>
                  <a:pt x="6365019" y="545912"/>
                  <a:pt x="6384897" y="752646"/>
                </a:cubicBezTo>
                <a:cubicBezTo>
                  <a:pt x="6404775" y="959380"/>
                  <a:pt x="6429954" y="1758486"/>
                  <a:pt x="6448507" y="1953293"/>
                </a:cubicBezTo>
                <a:cubicBezTo>
                  <a:pt x="6467060" y="2148100"/>
                  <a:pt x="6475012" y="2132197"/>
                  <a:pt x="6496215" y="1921487"/>
                </a:cubicBezTo>
                <a:cubicBezTo>
                  <a:pt x="6517418" y="1710777"/>
                  <a:pt x="6555850" y="885167"/>
                  <a:pt x="6575728" y="689035"/>
                </a:cubicBezTo>
                <a:cubicBezTo>
                  <a:pt x="6595606" y="492903"/>
                  <a:pt x="6595607" y="523383"/>
                  <a:pt x="6615485" y="744694"/>
                </a:cubicBezTo>
                <a:cubicBezTo>
                  <a:pt x="6635363" y="966005"/>
                  <a:pt x="6673794" y="1822096"/>
                  <a:pt x="6694998" y="2016903"/>
                </a:cubicBezTo>
                <a:cubicBezTo>
                  <a:pt x="6716202" y="2211710"/>
                  <a:pt x="6725478" y="2134847"/>
                  <a:pt x="6742706" y="1913536"/>
                </a:cubicBezTo>
                <a:cubicBezTo>
                  <a:pt x="6759934" y="1692225"/>
                  <a:pt x="6779812" y="886492"/>
                  <a:pt x="6798365" y="689035"/>
                </a:cubicBezTo>
                <a:cubicBezTo>
                  <a:pt x="6816918" y="491578"/>
                  <a:pt x="6835471" y="507481"/>
                  <a:pt x="6854024" y="728792"/>
                </a:cubicBezTo>
                <a:cubicBezTo>
                  <a:pt x="6872577" y="950103"/>
                  <a:pt x="6888480" y="1834023"/>
                  <a:pt x="6909683" y="2016903"/>
                </a:cubicBezTo>
                <a:cubicBezTo>
                  <a:pt x="6930886" y="2199783"/>
                  <a:pt x="6960042" y="2044733"/>
                  <a:pt x="6981245" y="1826072"/>
                </a:cubicBezTo>
                <a:cubicBezTo>
                  <a:pt x="7002448" y="1607411"/>
                  <a:pt x="7018351" y="886493"/>
                  <a:pt x="7036904" y="704938"/>
                </a:cubicBezTo>
                <a:cubicBezTo>
                  <a:pt x="7055457" y="523383"/>
                  <a:pt x="7074010" y="518082"/>
                  <a:pt x="7092563" y="736743"/>
                </a:cubicBezTo>
                <a:cubicBezTo>
                  <a:pt x="7111116" y="955404"/>
                  <a:pt x="7128344" y="1832698"/>
                  <a:pt x="7148222" y="2016903"/>
                </a:cubicBezTo>
                <a:cubicBezTo>
                  <a:pt x="7168100" y="2201108"/>
                  <a:pt x="7193280" y="2060635"/>
                  <a:pt x="7211833" y="1841974"/>
                </a:cubicBezTo>
                <a:cubicBezTo>
                  <a:pt x="7230386" y="1623313"/>
                  <a:pt x="7239662" y="881192"/>
                  <a:pt x="7259540" y="704938"/>
                </a:cubicBezTo>
                <a:cubicBezTo>
                  <a:pt x="7279418" y="528684"/>
                  <a:pt x="7311224" y="572416"/>
                  <a:pt x="7331102" y="784451"/>
                </a:cubicBezTo>
                <a:cubicBezTo>
                  <a:pt x="7350980" y="996486"/>
                  <a:pt x="7361582" y="1791617"/>
                  <a:pt x="7378810" y="1977147"/>
                </a:cubicBezTo>
                <a:cubicBezTo>
                  <a:pt x="7396038" y="2162677"/>
                  <a:pt x="7414591" y="2104368"/>
                  <a:pt x="7434469" y="1897634"/>
                </a:cubicBezTo>
                <a:cubicBezTo>
                  <a:pt x="7454347" y="1690900"/>
                  <a:pt x="7475551" y="916973"/>
                  <a:pt x="7498080" y="736743"/>
                </a:cubicBezTo>
                <a:cubicBezTo>
                  <a:pt x="7520609" y="556513"/>
                  <a:pt x="7548438" y="608197"/>
                  <a:pt x="7569641" y="816256"/>
                </a:cubicBezTo>
                <a:cubicBezTo>
                  <a:pt x="7590844" y="1024315"/>
                  <a:pt x="7608072" y="1826072"/>
                  <a:pt x="7625300" y="1985098"/>
                </a:cubicBezTo>
                <a:cubicBezTo>
                  <a:pt x="7642528" y="2144124"/>
                  <a:pt x="7654455" y="1977147"/>
                  <a:pt x="7673008" y="1770413"/>
                </a:cubicBezTo>
                <a:cubicBezTo>
                  <a:pt x="7691561" y="1563679"/>
                  <a:pt x="7715416" y="901070"/>
                  <a:pt x="7736619" y="744694"/>
                </a:cubicBezTo>
                <a:cubicBezTo>
                  <a:pt x="7757822" y="588318"/>
                  <a:pt x="7779026" y="642653"/>
                  <a:pt x="7800229" y="832159"/>
                </a:cubicBezTo>
                <a:cubicBezTo>
                  <a:pt x="7821432" y="1021665"/>
                  <a:pt x="7843962" y="1725355"/>
                  <a:pt x="7863840" y="1881731"/>
                </a:cubicBezTo>
                <a:cubicBezTo>
                  <a:pt x="7883718" y="2038107"/>
                  <a:pt x="7902271" y="1953293"/>
                  <a:pt x="7919499" y="1770413"/>
                </a:cubicBezTo>
                <a:cubicBezTo>
                  <a:pt x="7936727" y="1587533"/>
                  <a:pt x="7948654" y="932875"/>
                  <a:pt x="7967207" y="784451"/>
                </a:cubicBezTo>
                <a:cubicBezTo>
                  <a:pt x="7985760" y="636027"/>
                  <a:pt x="8008288" y="708914"/>
                  <a:pt x="8030817" y="879867"/>
                </a:cubicBezTo>
                <a:cubicBezTo>
                  <a:pt x="8053346" y="1050820"/>
                  <a:pt x="8077862" y="1430494"/>
                  <a:pt x="8102379" y="1810169"/>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32" name="Straight Connector 131">
            <a:extLst>
              <a:ext uri="{FF2B5EF4-FFF2-40B4-BE49-F238E27FC236}">
                <a16:creationId xmlns:a16="http://schemas.microsoft.com/office/drawing/2014/main" id="{5C89A46D-3FA3-45B8-B856-D1486EC874AE}"/>
              </a:ext>
            </a:extLst>
          </p:cNvPr>
          <p:cNvCxnSpPr/>
          <p:nvPr/>
        </p:nvCxnSpPr>
        <p:spPr>
          <a:xfrm flipV="1">
            <a:off x="4648200" y="4343400"/>
            <a:ext cx="1600200" cy="0"/>
          </a:xfrm>
          <a:prstGeom prst="line">
            <a:avLst/>
          </a:prstGeom>
          <a:ln w="38100">
            <a:solidFill>
              <a:srgbClr val="E4EDF8"/>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71157111-4A27-41F3-B8A4-85E8CCBA3702}"/>
              </a:ext>
            </a:extLst>
          </p:cNvPr>
          <p:cNvCxnSpPr/>
          <p:nvPr/>
        </p:nvCxnSpPr>
        <p:spPr>
          <a:xfrm>
            <a:off x="4572000" y="5334000"/>
            <a:ext cx="1600200" cy="0"/>
          </a:xfrm>
          <a:prstGeom prst="line">
            <a:avLst/>
          </a:prstGeom>
          <a:ln w="38100">
            <a:solidFill>
              <a:srgbClr val="E4EDF8"/>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661960F3-3573-451F-811C-7C0E2F5F1E97}"/>
              </a:ext>
            </a:extLst>
          </p:cNvPr>
          <p:cNvCxnSpPr/>
          <p:nvPr/>
        </p:nvCxnSpPr>
        <p:spPr>
          <a:xfrm flipV="1">
            <a:off x="4648200" y="6477000"/>
            <a:ext cx="1600200" cy="0"/>
          </a:xfrm>
          <a:prstGeom prst="line">
            <a:avLst/>
          </a:prstGeom>
          <a:ln w="38100">
            <a:solidFill>
              <a:srgbClr val="E4EDF8"/>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F9FBD222-3354-485F-9ABA-F2670D59D2EB}"/>
              </a:ext>
            </a:extLst>
          </p:cNvPr>
          <p:cNvCxnSpPr/>
          <p:nvPr/>
        </p:nvCxnSpPr>
        <p:spPr>
          <a:xfrm flipV="1">
            <a:off x="4724400" y="2514600"/>
            <a:ext cx="2667000" cy="0"/>
          </a:xfrm>
          <a:prstGeom prst="line">
            <a:avLst/>
          </a:prstGeom>
          <a:ln w="38100">
            <a:solidFill>
              <a:srgbClr val="99FF66"/>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1F729214-71D0-4C18-A5CC-B3730F74473B}"/>
              </a:ext>
            </a:extLst>
          </p:cNvPr>
          <p:cNvCxnSpPr/>
          <p:nvPr/>
        </p:nvCxnSpPr>
        <p:spPr>
          <a:xfrm flipV="1">
            <a:off x="4724400" y="2209800"/>
            <a:ext cx="2667000" cy="0"/>
          </a:xfrm>
          <a:prstGeom prst="line">
            <a:avLst/>
          </a:prstGeom>
          <a:ln w="38100">
            <a:solidFill>
              <a:srgbClr val="99FF66"/>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EE0DEF8C-E382-4D83-8F60-E969CE4D7B39}"/>
              </a:ext>
            </a:extLst>
          </p:cNvPr>
          <p:cNvCxnSpPr/>
          <p:nvPr/>
        </p:nvCxnSpPr>
        <p:spPr>
          <a:xfrm flipV="1">
            <a:off x="4724400" y="2819400"/>
            <a:ext cx="2667000" cy="0"/>
          </a:xfrm>
          <a:prstGeom prst="line">
            <a:avLst/>
          </a:prstGeom>
          <a:ln w="38100">
            <a:solidFill>
              <a:srgbClr val="99FF66"/>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240DE13E-C8C5-41C6-B636-5306195AB6C3}"/>
              </a:ext>
            </a:extLst>
          </p:cNvPr>
          <p:cNvCxnSpPr/>
          <p:nvPr/>
        </p:nvCxnSpPr>
        <p:spPr>
          <a:xfrm flipV="1">
            <a:off x="4724400" y="3124200"/>
            <a:ext cx="2667000" cy="0"/>
          </a:xfrm>
          <a:prstGeom prst="line">
            <a:avLst/>
          </a:prstGeom>
          <a:ln w="38100">
            <a:solidFill>
              <a:srgbClr val="99FF66"/>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A73EC493-8ECA-4B2D-AF7A-80D5A2184207}"/>
              </a:ext>
            </a:extLst>
          </p:cNvPr>
          <p:cNvCxnSpPr/>
          <p:nvPr/>
        </p:nvCxnSpPr>
        <p:spPr>
          <a:xfrm>
            <a:off x="4572000" y="5562600"/>
            <a:ext cx="4362450" cy="0"/>
          </a:xfrm>
          <a:prstGeom prst="line">
            <a:avLst/>
          </a:prstGeom>
          <a:ln w="38100">
            <a:solidFill>
              <a:srgbClr val="FF9999"/>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BCA92F4E-8DB6-431F-965C-80B3988F8BBA}"/>
              </a:ext>
            </a:extLst>
          </p:cNvPr>
          <p:cNvCxnSpPr/>
          <p:nvPr/>
        </p:nvCxnSpPr>
        <p:spPr>
          <a:xfrm flipV="1">
            <a:off x="4572000" y="5791200"/>
            <a:ext cx="4362450" cy="0"/>
          </a:xfrm>
          <a:prstGeom prst="line">
            <a:avLst/>
          </a:prstGeom>
          <a:ln w="38100">
            <a:solidFill>
              <a:srgbClr val="FF9999"/>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9D04512D-D314-4596-8B36-643108FF5818}"/>
              </a:ext>
            </a:extLst>
          </p:cNvPr>
          <p:cNvCxnSpPr/>
          <p:nvPr/>
        </p:nvCxnSpPr>
        <p:spPr>
          <a:xfrm flipV="1">
            <a:off x="4572000" y="5943600"/>
            <a:ext cx="4362450" cy="0"/>
          </a:xfrm>
          <a:prstGeom prst="line">
            <a:avLst/>
          </a:prstGeom>
          <a:ln w="38100">
            <a:solidFill>
              <a:srgbClr val="FF9999"/>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99C079F9-564F-4AFF-B3F6-8AB2FCAA4EBF}"/>
              </a:ext>
            </a:extLst>
          </p:cNvPr>
          <p:cNvCxnSpPr/>
          <p:nvPr/>
        </p:nvCxnSpPr>
        <p:spPr>
          <a:xfrm flipV="1">
            <a:off x="4495800" y="6172200"/>
            <a:ext cx="4362450" cy="0"/>
          </a:xfrm>
          <a:prstGeom prst="line">
            <a:avLst/>
          </a:prstGeom>
          <a:ln w="38100">
            <a:solidFill>
              <a:srgbClr val="FF9999"/>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7774F709-CD77-43B8-9538-1EB705205E73}"/>
              </a:ext>
            </a:extLst>
          </p:cNvPr>
          <p:cNvCxnSpPr/>
          <p:nvPr/>
        </p:nvCxnSpPr>
        <p:spPr>
          <a:xfrm>
            <a:off x="4495800" y="6324600"/>
            <a:ext cx="4362450" cy="0"/>
          </a:xfrm>
          <a:prstGeom prst="line">
            <a:avLst/>
          </a:prstGeom>
          <a:ln w="38100">
            <a:solidFill>
              <a:srgbClr val="FF9999"/>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EB2DDA16-D349-49D0-86BA-EB1E7E00299B}"/>
              </a:ext>
            </a:extLst>
          </p:cNvPr>
          <p:cNvCxnSpPr/>
          <p:nvPr/>
        </p:nvCxnSpPr>
        <p:spPr>
          <a:xfrm>
            <a:off x="4552950" y="6553200"/>
            <a:ext cx="4362450" cy="0"/>
          </a:xfrm>
          <a:prstGeom prst="line">
            <a:avLst/>
          </a:prstGeom>
          <a:ln w="38100">
            <a:solidFill>
              <a:srgbClr val="FF9999"/>
            </a:solidFill>
          </a:ln>
        </p:spPr>
        <p:style>
          <a:lnRef idx="1">
            <a:schemeClr val="accent1"/>
          </a:lnRef>
          <a:fillRef idx="0">
            <a:schemeClr val="accent1"/>
          </a:fillRef>
          <a:effectRef idx="0">
            <a:schemeClr val="accent1"/>
          </a:effectRef>
          <a:fontRef idx="minor">
            <a:schemeClr val="tx1"/>
          </a:fontRef>
        </p:style>
      </p:cxnSp>
      <p:pic>
        <p:nvPicPr>
          <p:cNvPr id="44049" name="Picture 2">
            <a:extLst>
              <a:ext uri="{FF2B5EF4-FFF2-40B4-BE49-F238E27FC236}">
                <a16:creationId xmlns:a16="http://schemas.microsoft.com/office/drawing/2014/main" id="{4B4FFA34-36C4-4C44-ACCD-CD3CBD0CC8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28575"/>
            <a:ext cx="1743075" cy="680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0" name="Freeform 26">
            <a:extLst>
              <a:ext uri="{FF2B5EF4-FFF2-40B4-BE49-F238E27FC236}">
                <a16:creationId xmlns:a16="http://schemas.microsoft.com/office/drawing/2014/main" id="{B275C220-55E4-4818-953C-A33DE7D1A809}"/>
              </a:ext>
            </a:extLst>
          </p:cNvPr>
          <p:cNvSpPr>
            <a:spLocks/>
          </p:cNvSpPr>
          <p:nvPr/>
        </p:nvSpPr>
        <p:spPr bwMode="auto">
          <a:xfrm>
            <a:off x="6324600" y="304800"/>
            <a:ext cx="1187450" cy="6438900"/>
          </a:xfrm>
          <a:custGeom>
            <a:avLst/>
            <a:gdLst>
              <a:gd name="T0" fmla="*/ 804864 w 1187449"/>
              <a:gd name="T1" fmla="*/ 0 h 6286500"/>
              <a:gd name="T2" fmla="*/ 61912 w 1187449"/>
              <a:gd name="T3" fmla="*/ 102346 h 6286500"/>
              <a:gd name="T4" fmla="*/ 1176339 w 1187449"/>
              <a:gd name="T5" fmla="*/ 266101 h 6286500"/>
              <a:gd name="T6" fmla="*/ 71437 w 1187449"/>
              <a:gd name="T7" fmla="*/ 429855 h 6286500"/>
              <a:gd name="T8" fmla="*/ 1166814 w 1187449"/>
              <a:gd name="T9" fmla="*/ 603845 h 6286500"/>
              <a:gd name="T10" fmla="*/ 71437 w 1187449"/>
              <a:gd name="T11" fmla="*/ 777834 h 6286500"/>
              <a:gd name="T12" fmla="*/ 1176339 w 1187449"/>
              <a:gd name="T13" fmla="*/ 941589 h 6286500"/>
              <a:gd name="T14" fmla="*/ 61912 w 1187449"/>
              <a:gd name="T15" fmla="*/ 1115577 h 6286500"/>
              <a:gd name="T16" fmla="*/ 1166814 w 1187449"/>
              <a:gd name="T17" fmla="*/ 1279332 h 6286500"/>
              <a:gd name="T18" fmla="*/ 61912 w 1187449"/>
              <a:gd name="T19" fmla="*/ 1453321 h 6286500"/>
              <a:gd name="T20" fmla="*/ 1176339 w 1187449"/>
              <a:gd name="T21" fmla="*/ 1627311 h 6286500"/>
              <a:gd name="T22" fmla="*/ 80962 w 1187449"/>
              <a:gd name="T23" fmla="*/ 1791065 h 6286500"/>
              <a:gd name="T24" fmla="*/ 1176339 w 1187449"/>
              <a:gd name="T25" fmla="*/ 1965053 h 6286500"/>
              <a:gd name="T26" fmla="*/ 61912 w 1187449"/>
              <a:gd name="T27" fmla="*/ 2139043 h 6286500"/>
              <a:gd name="T28" fmla="*/ 1166814 w 1187449"/>
              <a:gd name="T29" fmla="*/ 2292564 h 6286500"/>
              <a:gd name="T30" fmla="*/ 71437 w 1187449"/>
              <a:gd name="T31" fmla="*/ 2466551 h 6286500"/>
              <a:gd name="T32" fmla="*/ 1176339 w 1187449"/>
              <a:gd name="T33" fmla="*/ 2630306 h 6286500"/>
              <a:gd name="T34" fmla="*/ 71437 w 1187449"/>
              <a:gd name="T35" fmla="*/ 2814529 h 6286500"/>
              <a:gd name="T36" fmla="*/ 1166814 w 1187449"/>
              <a:gd name="T37" fmla="*/ 2978284 h 6286500"/>
              <a:gd name="T38" fmla="*/ 71437 w 1187449"/>
              <a:gd name="T39" fmla="*/ 3142039 h 6286500"/>
              <a:gd name="T40" fmla="*/ 1176339 w 1187449"/>
              <a:gd name="T41" fmla="*/ 3316029 h 6286500"/>
              <a:gd name="T42" fmla="*/ 61912 w 1187449"/>
              <a:gd name="T43" fmla="*/ 3479783 h 6286500"/>
              <a:gd name="T44" fmla="*/ 1176339 w 1187449"/>
              <a:gd name="T45" fmla="*/ 3653771 h 6286500"/>
              <a:gd name="T46" fmla="*/ 71437 w 1187449"/>
              <a:gd name="T47" fmla="*/ 3827762 h 6286500"/>
              <a:gd name="T48" fmla="*/ 1185864 w 1187449"/>
              <a:gd name="T49" fmla="*/ 4001749 h 6286500"/>
              <a:gd name="T50" fmla="*/ 80962 w 1187449"/>
              <a:gd name="T51" fmla="*/ 4165504 h 6286500"/>
              <a:gd name="T52" fmla="*/ 1166814 w 1187449"/>
              <a:gd name="T53" fmla="*/ 4329258 h 6286500"/>
              <a:gd name="T54" fmla="*/ 80962 w 1187449"/>
              <a:gd name="T55" fmla="*/ 4503249 h 6286500"/>
              <a:gd name="T56" fmla="*/ 1185864 w 1187449"/>
              <a:gd name="T57" fmla="*/ 4667004 h 6286500"/>
              <a:gd name="T58" fmla="*/ 80962 w 1187449"/>
              <a:gd name="T59" fmla="*/ 4840993 h 6286500"/>
              <a:gd name="T60" fmla="*/ 1166814 w 1187449"/>
              <a:gd name="T61" fmla="*/ 5004747 h 6286500"/>
              <a:gd name="T62" fmla="*/ 71437 w 1187449"/>
              <a:gd name="T63" fmla="*/ 5178734 h 6286500"/>
              <a:gd name="T64" fmla="*/ 1166814 w 1187449"/>
              <a:gd name="T65" fmla="*/ 5342489 h 6286500"/>
              <a:gd name="T66" fmla="*/ 71437 w 1187449"/>
              <a:gd name="T67" fmla="*/ 5516476 h 6286500"/>
              <a:gd name="T68" fmla="*/ 1157289 w 1187449"/>
              <a:gd name="T69" fmla="*/ 5690470 h 6286500"/>
              <a:gd name="T70" fmla="*/ 71437 w 1187449"/>
              <a:gd name="T71" fmla="*/ 5843985 h 6286500"/>
              <a:gd name="T72" fmla="*/ 1176339 w 1187449"/>
              <a:gd name="T73" fmla="*/ 6017978 h 6286500"/>
              <a:gd name="T74" fmla="*/ 71437 w 1187449"/>
              <a:gd name="T75" fmla="*/ 6191966 h 6286500"/>
              <a:gd name="T76" fmla="*/ 1166814 w 1187449"/>
              <a:gd name="T77" fmla="*/ 6365954 h 6286500"/>
              <a:gd name="T78" fmla="*/ 80962 w 1187449"/>
              <a:gd name="T79" fmla="*/ 6539943 h 6286500"/>
              <a:gd name="T80" fmla="*/ 1157289 w 1187449"/>
              <a:gd name="T81" fmla="*/ 6693463 h 6286500"/>
              <a:gd name="T82" fmla="*/ 919164 w 1187449"/>
              <a:gd name="T83" fmla="*/ 6754874 h 6286500"/>
              <a:gd name="T84" fmla="*/ 919164 w 1187449"/>
              <a:gd name="T85" fmla="*/ 6754874 h 6286500"/>
              <a:gd name="T86" fmla="*/ 919164 w 1187449"/>
              <a:gd name="T87" fmla="*/ 6754874 h 62865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87449" h="6286500">
                <a:moveTo>
                  <a:pt x="804862" y="0"/>
                </a:moveTo>
                <a:cubicBezTo>
                  <a:pt x="402431" y="26987"/>
                  <a:pt x="0" y="53975"/>
                  <a:pt x="61912" y="95250"/>
                </a:cubicBezTo>
                <a:cubicBezTo>
                  <a:pt x="123824" y="136525"/>
                  <a:pt x="1174750" y="196850"/>
                  <a:pt x="1176337" y="247650"/>
                </a:cubicBezTo>
                <a:cubicBezTo>
                  <a:pt x="1177925" y="298450"/>
                  <a:pt x="73024" y="347663"/>
                  <a:pt x="71437" y="400050"/>
                </a:cubicBezTo>
                <a:cubicBezTo>
                  <a:pt x="69850" y="452437"/>
                  <a:pt x="1166812" y="508000"/>
                  <a:pt x="1166812" y="561975"/>
                </a:cubicBezTo>
                <a:cubicBezTo>
                  <a:pt x="1166812" y="615950"/>
                  <a:pt x="69850" y="671513"/>
                  <a:pt x="71437" y="723900"/>
                </a:cubicBezTo>
                <a:cubicBezTo>
                  <a:pt x="73024" y="776287"/>
                  <a:pt x="1177924" y="823913"/>
                  <a:pt x="1176337" y="876300"/>
                </a:cubicBezTo>
                <a:cubicBezTo>
                  <a:pt x="1174750" y="928687"/>
                  <a:pt x="63499" y="985838"/>
                  <a:pt x="61912" y="1038225"/>
                </a:cubicBezTo>
                <a:cubicBezTo>
                  <a:pt x="60325" y="1090612"/>
                  <a:pt x="1166812" y="1138238"/>
                  <a:pt x="1166812" y="1190625"/>
                </a:cubicBezTo>
                <a:cubicBezTo>
                  <a:pt x="1166812" y="1243012"/>
                  <a:pt x="60325" y="1298575"/>
                  <a:pt x="61912" y="1352550"/>
                </a:cubicBezTo>
                <a:cubicBezTo>
                  <a:pt x="63500" y="1406525"/>
                  <a:pt x="1173162" y="1462088"/>
                  <a:pt x="1176337" y="1514475"/>
                </a:cubicBezTo>
                <a:cubicBezTo>
                  <a:pt x="1179512" y="1566862"/>
                  <a:pt x="80962" y="1614488"/>
                  <a:pt x="80962" y="1666875"/>
                </a:cubicBezTo>
                <a:cubicBezTo>
                  <a:pt x="80962" y="1719262"/>
                  <a:pt x="1179512" y="1774825"/>
                  <a:pt x="1176337" y="1828800"/>
                </a:cubicBezTo>
                <a:cubicBezTo>
                  <a:pt x="1173162" y="1882775"/>
                  <a:pt x="63500" y="1939925"/>
                  <a:pt x="61912" y="1990725"/>
                </a:cubicBezTo>
                <a:cubicBezTo>
                  <a:pt x="60325" y="2041525"/>
                  <a:pt x="1165225" y="2082800"/>
                  <a:pt x="1166812" y="2133600"/>
                </a:cubicBezTo>
                <a:cubicBezTo>
                  <a:pt x="1168400" y="2184400"/>
                  <a:pt x="69850" y="2243138"/>
                  <a:pt x="71437" y="2295525"/>
                </a:cubicBezTo>
                <a:cubicBezTo>
                  <a:pt x="73024" y="2347912"/>
                  <a:pt x="1176337" y="2393950"/>
                  <a:pt x="1176337" y="2447925"/>
                </a:cubicBezTo>
                <a:cubicBezTo>
                  <a:pt x="1176337" y="2501900"/>
                  <a:pt x="73025" y="2565400"/>
                  <a:pt x="71437" y="2619375"/>
                </a:cubicBezTo>
                <a:cubicBezTo>
                  <a:pt x="69850" y="2673350"/>
                  <a:pt x="1166812" y="2720975"/>
                  <a:pt x="1166812" y="2771775"/>
                </a:cubicBezTo>
                <a:cubicBezTo>
                  <a:pt x="1166812" y="2822575"/>
                  <a:pt x="69850" y="2871788"/>
                  <a:pt x="71437" y="2924175"/>
                </a:cubicBezTo>
                <a:cubicBezTo>
                  <a:pt x="73024" y="2976562"/>
                  <a:pt x="1177924" y="3033713"/>
                  <a:pt x="1176337" y="3086100"/>
                </a:cubicBezTo>
                <a:cubicBezTo>
                  <a:pt x="1174750" y="3138487"/>
                  <a:pt x="61912" y="3186113"/>
                  <a:pt x="61912" y="3238500"/>
                </a:cubicBezTo>
                <a:cubicBezTo>
                  <a:pt x="61912" y="3290887"/>
                  <a:pt x="1174750" y="3346450"/>
                  <a:pt x="1176337" y="3400425"/>
                </a:cubicBezTo>
                <a:cubicBezTo>
                  <a:pt x="1177925" y="3454400"/>
                  <a:pt x="69850" y="3508375"/>
                  <a:pt x="71437" y="3562350"/>
                </a:cubicBezTo>
                <a:cubicBezTo>
                  <a:pt x="73025" y="3616325"/>
                  <a:pt x="1184275" y="3671888"/>
                  <a:pt x="1185862" y="3724275"/>
                </a:cubicBezTo>
                <a:cubicBezTo>
                  <a:pt x="1187449" y="3776662"/>
                  <a:pt x="84137" y="3825875"/>
                  <a:pt x="80962" y="3876675"/>
                </a:cubicBezTo>
                <a:cubicBezTo>
                  <a:pt x="77787" y="3927475"/>
                  <a:pt x="1166812" y="3976688"/>
                  <a:pt x="1166812" y="4029075"/>
                </a:cubicBezTo>
                <a:cubicBezTo>
                  <a:pt x="1166812" y="4081462"/>
                  <a:pt x="77787" y="4138613"/>
                  <a:pt x="80962" y="4191000"/>
                </a:cubicBezTo>
                <a:cubicBezTo>
                  <a:pt x="84137" y="4243387"/>
                  <a:pt x="1185862" y="4291013"/>
                  <a:pt x="1185862" y="4343400"/>
                </a:cubicBezTo>
                <a:cubicBezTo>
                  <a:pt x="1185862" y="4395787"/>
                  <a:pt x="84137" y="4452938"/>
                  <a:pt x="80962" y="4505325"/>
                </a:cubicBezTo>
                <a:cubicBezTo>
                  <a:pt x="77787" y="4557712"/>
                  <a:pt x="1168399" y="4605338"/>
                  <a:pt x="1166812" y="4657725"/>
                </a:cubicBezTo>
                <a:cubicBezTo>
                  <a:pt x="1165225" y="4710112"/>
                  <a:pt x="71437" y="4767263"/>
                  <a:pt x="71437" y="4819650"/>
                </a:cubicBezTo>
                <a:cubicBezTo>
                  <a:pt x="71437" y="4872037"/>
                  <a:pt x="1166812" y="4919663"/>
                  <a:pt x="1166812" y="4972050"/>
                </a:cubicBezTo>
                <a:cubicBezTo>
                  <a:pt x="1166812" y="5024437"/>
                  <a:pt x="73025" y="5080000"/>
                  <a:pt x="71437" y="5133975"/>
                </a:cubicBezTo>
                <a:cubicBezTo>
                  <a:pt x="69850" y="5187950"/>
                  <a:pt x="1157287" y="5245100"/>
                  <a:pt x="1157287" y="5295900"/>
                </a:cubicBezTo>
                <a:cubicBezTo>
                  <a:pt x="1157287" y="5346700"/>
                  <a:pt x="68262" y="5387975"/>
                  <a:pt x="71437" y="5438775"/>
                </a:cubicBezTo>
                <a:cubicBezTo>
                  <a:pt x="74612" y="5489575"/>
                  <a:pt x="1176337" y="5546725"/>
                  <a:pt x="1176337" y="5600700"/>
                </a:cubicBezTo>
                <a:cubicBezTo>
                  <a:pt x="1176337" y="5654675"/>
                  <a:pt x="73025" y="5708650"/>
                  <a:pt x="71437" y="5762625"/>
                </a:cubicBezTo>
                <a:cubicBezTo>
                  <a:pt x="69850" y="5816600"/>
                  <a:pt x="1165225" y="5870575"/>
                  <a:pt x="1166812" y="5924550"/>
                </a:cubicBezTo>
                <a:cubicBezTo>
                  <a:pt x="1168400" y="5978525"/>
                  <a:pt x="82550" y="6035675"/>
                  <a:pt x="80962" y="6086475"/>
                </a:cubicBezTo>
                <a:cubicBezTo>
                  <a:pt x="79375" y="6137275"/>
                  <a:pt x="1017587" y="6196012"/>
                  <a:pt x="1157287" y="6229350"/>
                </a:cubicBezTo>
                <a:lnTo>
                  <a:pt x="919162" y="6286500"/>
                </a:lnTo>
              </a:path>
            </a:pathLst>
          </a:custGeom>
          <a:noFill/>
          <a:ln w="28575" cap="flat" cmpd="sng" algn="ctr">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51" name="Freeform 27">
            <a:extLst>
              <a:ext uri="{FF2B5EF4-FFF2-40B4-BE49-F238E27FC236}">
                <a16:creationId xmlns:a16="http://schemas.microsoft.com/office/drawing/2014/main" id="{C70A448C-5DC6-4F41-AFC2-2726D3A6F49D}"/>
              </a:ext>
            </a:extLst>
          </p:cNvPr>
          <p:cNvSpPr>
            <a:spLocks/>
          </p:cNvSpPr>
          <p:nvPr/>
        </p:nvSpPr>
        <p:spPr bwMode="auto">
          <a:xfrm>
            <a:off x="5029200" y="304800"/>
            <a:ext cx="1139825" cy="6410325"/>
          </a:xfrm>
          <a:custGeom>
            <a:avLst/>
            <a:gdLst>
              <a:gd name="T0" fmla="*/ 1109662 w 1139825"/>
              <a:gd name="T1" fmla="*/ 0 h 6257925"/>
              <a:gd name="T2" fmla="*/ 4762 w 1139825"/>
              <a:gd name="T3" fmla="*/ 491422 h 6257925"/>
              <a:gd name="T4" fmla="*/ 1138237 w 1139825"/>
              <a:gd name="T5" fmla="*/ 1013560 h 6257925"/>
              <a:gd name="T6" fmla="*/ 14287 w 1139825"/>
              <a:gd name="T7" fmla="*/ 1535697 h 6257925"/>
              <a:gd name="T8" fmla="*/ 1119187 w 1139825"/>
              <a:gd name="T9" fmla="*/ 2057833 h 6257925"/>
              <a:gd name="T10" fmla="*/ 42862 w 1139825"/>
              <a:gd name="T11" fmla="*/ 2579970 h 6257925"/>
              <a:gd name="T12" fmla="*/ 1081087 w 1139825"/>
              <a:gd name="T13" fmla="*/ 3112344 h 6257925"/>
              <a:gd name="T14" fmla="*/ 80962 w 1139825"/>
              <a:gd name="T15" fmla="*/ 3634480 h 6257925"/>
              <a:gd name="T16" fmla="*/ 1062037 w 1139825"/>
              <a:gd name="T17" fmla="*/ 4166854 h 6257925"/>
              <a:gd name="T18" fmla="*/ 100012 w 1139825"/>
              <a:gd name="T19" fmla="*/ 4699228 h 6257925"/>
              <a:gd name="T20" fmla="*/ 1042987 w 1139825"/>
              <a:gd name="T21" fmla="*/ 5262318 h 6257925"/>
              <a:gd name="T22" fmla="*/ 90487 w 1139825"/>
              <a:gd name="T23" fmla="*/ 5774219 h 6257925"/>
              <a:gd name="T24" fmla="*/ 1052512 w 1139825"/>
              <a:gd name="T25" fmla="*/ 6306594 h 6257925"/>
              <a:gd name="T26" fmla="*/ 166687 w 1139825"/>
              <a:gd name="T27" fmla="*/ 6726349 h 6257925"/>
              <a:gd name="T28" fmla="*/ 166687 w 1139825"/>
              <a:gd name="T29" fmla="*/ 6726349 h 6257925"/>
              <a:gd name="T30" fmla="*/ 176212 w 1139825"/>
              <a:gd name="T31" fmla="*/ 6726349 h 62579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39825" h="6257925">
                <a:moveTo>
                  <a:pt x="1109662" y="0"/>
                </a:moveTo>
                <a:cubicBezTo>
                  <a:pt x="554831" y="150019"/>
                  <a:pt x="0" y="300038"/>
                  <a:pt x="4762" y="457200"/>
                </a:cubicBezTo>
                <a:cubicBezTo>
                  <a:pt x="9524" y="614362"/>
                  <a:pt x="1136650" y="781050"/>
                  <a:pt x="1138237" y="942975"/>
                </a:cubicBezTo>
                <a:cubicBezTo>
                  <a:pt x="1139825" y="1104900"/>
                  <a:pt x="17462" y="1266825"/>
                  <a:pt x="14287" y="1428750"/>
                </a:cubicBezTo>
                <a:cubicBezTo>
                  <a:pt x="11112" y="1590675"/>
                  <a:pt x="1114425" y="1752600"/>
                  <a:pt x="1119187" y="1914525"/>
                </a:cubicBezTo>
                <a:cubicBezTo>
                  <a:pt x="1123950" y="2076450"/>
                  <a:pt x="49212" y="2236788"/>
                  <a:pt x="42862" y="2400300"/>
                </a:cubicBezTo>
                <a:cubicBezTo>
                  <a:pt x="36512" y="2563813"/>
                  <a:pt x="1074737" y="2732088"/>
                  <a:pt x="1081087" y="2895600"/>
                </a:cubicBezTo>
                <a:cubicBezTo>
                  <a:pt x="1087437" y="3059113"/>
                  <a:pt x="84137" y="3217863"/>
                  <a:pt x="80962" y="3381375"/>
                </a:cubicBezTo>
                <a:cubicBezTo>
                  <a:pt x="77787" y="3544887"/>
                  <a:pt x="1058862" y="3711575"/>
                  <a:pt x="1062037" y="3876675"/>
                </a:cubicBezTo>
                <a:cubicBezTo>
                  <a:pt x="1065212" y="4041775"/>
                  <a:pt x="103187" y="4202113"/>
                  <a:pt x="100012" y="4371975"/>
                </a:cubicBezTo>
                <a:cubicBezTo>
                  <a:pt x="96837" y="4541837"/>
                  <a:pt x="1044574" y="4729163"/>
                  <a:pt x="1042987" y="4895850"/>
                </a:cubicBezTo>
                <a:cubicBezTo>
                  <a:pt x="1041400" y="5062537"/>
                  <a:pt x="88900" y="5210175"/>
                  <a:pt x="90487" y="5372100"/>
                </a:cubicBezTo>
                <a:cubicBezTo>
                  <a:pt x="92075" y="5534025"/>
                  <a:pt x="1039812" y="5719763"/>
                  <a:pt x="1052512" y="5867400"/>
                </a:cubicBezTo>
                <a:cubicBezTo>
                  <a:pt x="1065212" y="6015037"/>
                  <a:pt x="166687" y="6257925"/>
                  <a:pt x="166687" y="6257925"/>
                </a:cubicBezTo>
                <a:lnTo>
                  <a:pt x="176212" y="6257925"/>
                </a:lnTo>
              </a:path>
            </a:pathLst>
          </a:custGeom>
          <a:noFill/>
          <a:ln w="38100" cap="flat" cmpd="sng" algn="ctr">
            <a:solidFill>
              <a:srgbClr val="00B0F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29" name="Straight Connector 28">
            <a:extLst>
              <a:ext uri="{FF2B5EF4-FFF2-40B4-BE49-F238E27FC236}">
                <a16:creationId xmlns:a16="http://schemas.microsoft.com/office/drawing/2014/main" id="{72B4B8F4-7EB8-4385-B862-4DE7AF164087}"/>
              </a:ext>
            </a:extLst>
          </p:cNvPr>
          <p:cNvCxnSpPr/>
          <p:nvPr/>
        </p:nvCxnSpPr>
        <p:spPr>
          <a:xfrm flipV="1">
            <a:off x="4648200" y="3276600"/>
            <a:ext cx="1600200" cy="0"/>
          </a:xfrm>
          <a:prstGeom prst="line">
            <a:avLst/>
          </a:prstGeom>
          <a:ln w="38100">
            <a:solidFill>
              <a:srgbClr val="E4EDF8"/>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4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4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4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4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5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5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5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52"/>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51"/>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2E0FAC-A19D-CDB1-87AE-DEC659566A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034292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48CDDB02-6B3A-B5CE-5D8F-8CEC0E10A64F}"/>
              </a:ext>
            </a:extLst>
          </p:cNvPr>
          <p:cNvPicPr>
            <a:picLocks noChangeAspect="1"/>
          </p:cNvPicPr>
          <p:nvPr/>
        </p:nvPicPr>
        <p:blipFill>
          <a:blip r:embed="rId2"/>
          <a:stretch>
            <a:fillRect/>
          </a:stretch>
        </p:blipFill>
        <p:spPr>
          <a:xfrm>
            <a:off x="1295400" y="37637"/>
            <a:ext cx="6589563" cy="6820363"/>
          </a:xfrm>
          <a:prstGeom prst="rect">
            <a:avLst/>
          </a:prstGeom>
          <a:ln w="12700">
            <a:solidFill>
              <a:schemeClr val="tx1"/>
            </a:solidFill>
          </a:ln>
        </p:spPr>
      </p:pic>
    </p:spTree>
    <p:extLst>
      <p:ext uri="{BB962C8B-B14F-4D97-AF65-F5344CB8AC3E}">
        <p14:creationId xmlns:p14="http://schemas.microsoft.com/office/powerpoint/2010/main" val="27980213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chart&#10;&#10;Description automatically generated">
            <a:extLst>
              <a:ext uri="{FF2B5EF4-FFF2-40B4-BE49-F238E27FC236}">
                <a16:creationId xmlns:a16="http://schemas.microsoft.com/office/drawing/2014/main" id="{5F0B6961-72A8-92F6-CA6F-82A196D499B2}"/>
              </a:ext>
            </a:extLst>
          </p:cNvPr>
          <p:cNvPicPr>
            <a:picLocks noChangeAspect="1"/>
          </p:cNvPicPr>
          <p:nvPr/>
        </p:nvPicPr>
        <p:blipFill>
          <a:blip r:embed="rId2"/>
          <a:stretch>
            <a:fillRect/>
          </a:stretch>
        </p:blipFill>
        <p:spPr>
          <a:xfrm>
            <a:off x="1" y="102578"/>
            <a:ext cx="9144000" cy="6652846"/>
          </a:xfrm>
          <a:prstGeom prst="rect">
            <a:avLst/>
          </a:prstGeom>
          <a:ln w="12700">
            <a:solidFill>
              <a:schemeClr val="tx1"/>
            </a:solidFill>
          </a:ln>
        </p:spPr>
      </p:pic>
    </p:spTree>
    <p:extLst>
      <p:ext uri="{BB962C8B-B14F-4D97-AF65-F5344CB8AC3E}">
        <p14:creationId xmlns:p14="http://schemas.microsoft.com/office/powerpoint/2010/main" val="17870180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10;&#10;Description automatically generated">
            <a:extLst>
              <a:ext uri="{FF2B5EF4-FFF2-40B4-BE49-F238E27FC236}">
                <a16:creationId xmlns:a16="http://schemas.microsoft.com/office/drawing/2014/main" id="{51C3EA16-B60B-A332-9A40-78F71D5B420B}"/>
              </a:ext>
            </a:extLst>
          </p:cNvPr>
          <p:cNvPicPr>
            <a:picLocks noChangeAspect="1"/>
          </p:cNvPicPr>
          <p:nvPr/>
        </p:nvPicPr>
        <p:blipFill>
          <a:blip r:embed="rId2"/>
          <a:stretch>
            <a:fillRect/>
          </a:stretch>
        </p:blipFill>
        <p:spPr>
          <a:xfrm>
            <a:off x="152400" y="152400"/>
            <a:ext cx="8859246" cy="5257800"/>
          </a:xfrm>
          <a:prstGeom prst="rect">
            <a:avLst/>
          </a:prstGeom>
          <a:ln w="12700">
            <a:solidFill>
              <a:schemeClr val="tx1"/>
            </a:solidFill>
          </a:ln>
        </p:spPr>
      </p:pic>
      <p:sp>
        <p:nvSpPr>
          <p:cNvPr id="4" name="TextBox 3">
            <a:extLst>
              <a:ext uri="{FF2B5EF4-FFF2-40B4-BE49-F238E27FC236}">
                <a16:creationId xmlns:a16="http://schemas.microsoft.com/office/drawing/2014/main" id="{22FCB71F-EE8F-CC25-BD02-F0B1DC8515FB}"/>
              </a:ext>
            </a:extLst>
          </p:cNvPr>
          <p:cNvSpPr txBox="1"/>
          <p:nvPr/>
        </p:nvSpPr>
        <p:spPr>
          <a:xfrm>
            <a:off x="180975" y="5715000"/>
            <a:ext cx="8879292" cy="646331"/>
          </a:xfrm>
          <a:prstGeom prst="rect">
            <a:avLst/>
          </a:prstGeom>
          <a:noFill/>
        </p:spPr>
        <p:txBody>
          <a:bodyPr wrap="square">
            <a:spAutoFit/>
          </a:bodyPr>
          <a:lstStyle/>
          <a:p>
            <a:r>
              <a:rPr lang="en-US" sz="1200" dirty="0">
                <a:solidFill>
                  <a:srgbClr val="FFFF00"/>
                </a:solidFill>
                <a:effectLst/>
                <a:latin typeface="Times New Roman" panose="02020603050405020304" pitchFamily="18" charset="0"/>
                <a:ea typeface="Calibri" panose="020F0502020204030204" pitchFamily="34" charset="0"/>
              </a:rPr>
              <a:t>Fourier plot of the delta MS data showing peaks of interest for determination of cycles. A 400 Ky x-axis time limit is used in order to view the big picture of all of the cycles. The red arrow is pointing at a cycle occurring at 100 Ky. The blue line represents the data with an 82,516-year interval. The red line represents the data with a 92,516-year interval. The green line represents the data with a 102,516-year interval.</a:t>
            </a:r>
            <a:endParaRPr lang="en-US" sz="1200" dirty="0">
              <a:solidFill>
                <a:srgbClr val="FFFF00"/>
              </a:solidFill>
            </a:endParaRPr>
          </a:p>
        </p:txBody>
      </p:sp>
    </p:spTree>
    <p:extLst>
      <p:ext uri="{BB962C8B-B14F-4D97-AF65-F5344CB8AC3E}">
        <p14:creationId xmlns:p14="http://schemas.microsoft.com/office/powerpoint/2010/main" val="3869390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BE3A1C-1BCE-47A1-E750-8F707CCFE1CB}"/>
              </a:ext>
            </a:extLst>
          </p:cNvPr>
          <p:cNvSpPr txBox="1"/>
          <p:nvPr/>
        </p:nvSpPr>
        <p:spPr>
          <a:xfrm>
            <a:off x="304800" y="5029200"/>
            <a:ext cx="8534400" cy="1200329"/>
          </a:xfrm>
          <a:prstGeom prst="rect">
            <a:avLst/>
          </a:prstGeom>
          <a:noFill/>
        </p:spPr>
        <p:txBody>
          <a:bodyPr wrap="square">
            <a:spAutoFit/>
          </a:bodyPr>
          <a:lstStyle/>
          <a:p>
            <a:r>
              <a:rPr lang="en-US" dirty="0">
                <a:solidFill>
                  <a:srgbClr val="FFC000"/>
                </a:solidFill>
                <a:hlinkClick r:id="rId2"/>
              </a:rPr>
              <a:t>https://www.usgs.gov/staff-profiles/jin-si-r-over</a:t>
            </a:r>
            <a:endParaRPr lang="en-US" dirty="0">
              <a:solidFill>
                <a:srgbClr val="FFC000"/>
              </a:solidFill>
            </a:endParaRPr>
          </a:p>
          <a:p>
            <a:r>
              <a:rPr lang="en-US" dirty="0">
                <a:solidFill>
                  <a:srgbClr val="FFC000"/>
                </a:solidFill>
                <a:hlinkClick r:id="rId3"/>
              </a:rPr>
              <a:t>https://www.usgs.gov/news/researcher-spotlight-jin-si-over</a:t>
            </a:r>
            <a:endParaRPr lang="en-US" dirty="0">
              <a:solidFill>
                <a:srgbClr val="FFC000"/>
              </a:solidFill>
            </a:endParaRPr>
          </a:p>
          <a:p>
            <a:endParaRPr lang="en-US" dirty="0">
              <a:solidFill>
                <a:srgbClr val="FFC000"/>
              </a:solidFill>
            </a:endParaRPr>
          </a:p>
        </p:txBody>
      </p:sp>
      <p:pic>
        <p:nvPicPr>
          <p:cNvPr id="5" name="Picture 4">
            <a:extLst>
              <a:ext uri="{FF2B5EF4-FFF2-40B4-BE49-F238E27FC236}">
                <a16:creationId xmlns:a16="http://schemas.microsoft.com/office/drawing/2014/main" id="{708B4F72-E32D-5B2F-A627-847E896002E2}"/>
              </a:ext>
            </a:extLst>
          </p:cNvPr>
          <p:cNvPicPr>
            <a:picLocks noChangeAspect="1"/>
          </p:cNvPicPr>
          <p:nvPr/>
        </p:nvPicPr>
        <p:blipFill>
          <a:blip r:embed="rId4"/>
          <a:stretch>
            <a:fillRect/>
          </a:stretch>
        </p:blipFill>
        <p:spPr>
          <a:xfrm>
            <a:off x="0" y="838200"/>
            <a:ext cx="9144000" cy="3183085"/>
          </a:xfrm>
          <a:prstGeom prst="rect">
            <a:avLst/>
          </a:prstGeom>
        </p:spPr>
      </p:pic>
    </p:spTree>
    <p:extLst>
      <p:ext uri="{BB962C8B-B14F-4D97-AF65-F5344CB8AC3E}">
        <p14:creationId xmlns:p14="http://schemas.microsoft.com/office/powerpoint/2010/main" val="17746650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10;&#10;Description automatically generated">
            <a:extLst>
              <a:ext uri="{FF2B5EF4-FFF2-40B4-BE49-F238E27FC236}">
                <a16:creationId xmlns:a16="http://schemas.microsoft.com/office/drawing/2014/main" id="{B41AD055-F124-4828-8FED-74F82EA74CA9}"/>
              </a:ext>
            </a:extLst>
          </p:cNvPr>
          <p:cNvPicPr>
            <a:picLocks noChangeAspect="1"/>
          </p:cNvPicPr>
          <p:nvPr/>
        </p:nvPicPr>
        <p:blipFill rotWithShape="1">
          <a:blip r:embed="rId2"/>
          <a:srcRect l="2873"/>
          <a:stretch/>
        </p:blipFill>
        <p:spPr bwMode="auto">
          <a:xfrm>
            <a:off x="152400" y="23812"/>
            <a:ext cx="8839199" cy="5477219"/>
          </a:xfrm>
          <a:prstGeom prst="rect">
            <a:avLst/>
          </a:prstGeom>
          <a:ln w="12700"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10B0C8A3-649D-0B16-BE44-C32F894C96C0}"/>
              </a:ext>
            </a:extLst>
          </p:cNvPr>
          <p:cNvSpPr txBox="1"/>
          <p:nvPr/>
        </p:nvSpPr>
        <p:spPr>
          <a:xfrm>
            <a:off x="304802" y="5715000"/>
            <a:ext cx="8839198" cy="873124"/>
          </a:xfrm>
          <a:prstGeom prst="rect">
            <a:avLst/>
          </a:prstGeom>
          <a:noFill/>
        </p:spPr>
        <p:txBody>
          <a:bodyPr wrap="square">
            <a:spAutoFit/>
          </a:bodyPr>
          <a:lstStyle/>
          <a:p>
            <a:pPr marL="0" marR="0">
              <a:lnSpc>
                <a:spcPct val="107000"/>
              </a:lnSpc>
              <a:spcBef>
                <a:spcPts val="0"/>
              </a:spcBef>
              <a:spcAft>
                <a:spcPts val="800"/>
              </a:spcAft>
            </a:pPr>
            <a:r>
              <a:rPr lang="en-US" sz="12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Fourier plot of the delta MS data showing peaks of interest for determination of cycles. A 25 Ky x-axis time limit is used in order to pick out both precession and sub-precession cycles. The red arrows are pointing to cycles occurring at 7 Ky 10-11 Ky and 19-21 Ky. The blue line represents the data with an 82,516-year interval. The red line represents the data with a 92,516-year interval. The green line represents the data with a 102,516-year interval.</a:t>
            </a:r>
            <a:endParaRPr lang="en-US" sz="1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74422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 line chart&#10;&#10;Description automatically generated">
            <a:extLst>
              <a:ext uri="{FF2B5EF4-FFF2-40B4-BE49-F238E27FC236}">
                <a16:creationId xmlns:a16="http://schemas.microsoft.com/office/drawing/2014/main" id="{FC6EA6AB-C508-3C47-6E00-1F0BE00F27D2}"/>
              </a:ext>
            </a:extLst>
          </p:cNvPr>
          <p:cNvPicPr>
            <a:picLocks noChangeAspect="1"/>
          </p:cNvPicPr>
          <p:nvPr/>
        </p:nvPicPr>
        <p:blipFill>
          <a:blip r:embed="rId2"/>
          <a:stretch>
            <a:fillRect/>
          </a:stretch>
        </p:blipFill>
        <p:spPr>
          <a:xfrm>
            <a:off x="180658" y="76200"/>
            <a:ext cx="8820467" cy="5929314"/>
          </a:xfrm>
          <a:prstGeom prst="rect">
            <a:avLst/>
          </a:prstGeom>
          <a:ln w="12700">
            <a:solidFill>
              <a:schemeClr val="tx1"/>
            </a:solidFill>
          </a:ln>
        </p:spPr>
      </p:pic>
      <p:sp>
        <p:nvSpPr>
          <p:cNvPr id="4" name="TextBox 3">
            <a:extLst>
              <a:ext uri="{FF2B5EF4-FFF2-40B4-BE49-F238E27FC236}">
                <a16:creationId xmlns:a16="http://schemas.microsoft.com/office/drawing/2014/main" id="{9BF144EC-50F2-ECB5-28D0-9A81828267A3}"/>
              </a:ext>
            </a:extLst>
          </p:cNvPr>
          <p:cNvSpPr txBox="1"/>
          <p:nvPr/>
        </p:nvSpPr>
        <p:spPr>
          <a:xfrm>
            <a:off x="180658" y="6027003"/>
            <a:ext cx="8820467" cy="830997"/>
          </a:xfrm>
          <a:prstGeom prst="rect">
            <a:avLst/>
          </a:prstGeom>
          <a:noFill/>
        </p:spPr>
        <p:txBody>
          <a:bodyPr wrap="square">
            <a:spAutoFit/>
          </a:bodyPr>
          <a:lstStyle/>
          <a:p>
            <a:r>
              <a:rPr lang="en-US" sz="1200" dirty="0">
                <a:solidFill>
                  <a:srgbClr val="FFFF00"/>
                </a:solidFill>
                <a:effectLst/>
                <a:latin typeface="Times New Roman" panose="02020603050405020304" pitchFamily="18" charset="0"/>
                <a:ea typeface="Calibri" panose="020F0502020204030204" pitchFamily="34" charset="0"/>
              </a:rPr>
              <a:t>Fourier plot of the delta MS data showing peaks of interest for determination of cycles. A 3.5 Ky x-axis time limit is used in order to view the fine scale sub-precession cycles. The red arrows are pointing to cycles occurring at 2.0-2.05 Ky and 3.2-3.3 Ky. The blue line represents the data with an 82,516-year interval. The red line represents the data with a 92,516-year interval. The green line represents the data with a 102,516-year interval.</a:t>
            </a:r>
            <a:endParaRPr lang="en-US" sz="1200" dirty="0">
              <a:solidFill>
                <a:srgbClr val="FFFF00"/>
              </a:solidFill>
            </a:endParaRPr>
          </a:p>
        </p:txBody>
      </p:sp>
    </p:spTree>
    <p:extLst>
      <p:ext uri="{BB962C8B-B14F-4D97-AF65-F5344CB8AC3E}">
        <p14:creationId xmlns:p14="http://schemas.microsoft.com/office/powerpoint/2010/main" val="34385351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E8C6AB-18BC-1883-7074-D0951F60DAA4}"/>
              </a:ext>
            </a:extLst>
          </p:cNvPr>
          <p:cNvPicPr>
            <a:picLocks noChangeAspect="1"/>
          </p:cNvPicPr>
          <p:nvPr/>
        </p:nvPicPr>
        <p:blipFill>
          <a:blip r:embed="rId2"/>
          <a:stretch>
            <a:fillRect/>
          </a:stretch>
        </p:blipFill>
        <p:spPr>
          <a:xfrm>
            <a:off x="-22257" y="152400"/>
            <a:ext cx="9166257" cy="6400800"/>
          </a:xfrm>
          <a:prstGeom prst="rect">
            <a:avLst/>
          </a:prstGeom>
        </p:spPr>
      </p:pic>
    </p:spTree>
    <p:extLst>
      <p:ext uri="{BB962C8B-B14F-4D97-AF65-F5344CB8AC3E}">
        <p14:creationId xmlns:p14="http://schemas.microsoft.com/office/powerpoint/2010/main" val="3474702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assy field with trees and buildings in the background&#10;&#10;Description automatically generated with medium confidence">
            <a:extLst>
              <a:ext uri="{FF2B5EF4-FFF2-40B4-BE49-F238E27FC236}">
                <a16:creationId xmlns:a16="http://schemas.microsoft.com/office/drawing/2014/main" id="{209257DC-76BE-64A1-FE8B-5D48F8FD60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37" y="0"/>
            <a:ext cx="9110663" cy="6832998"/>
          </a:xfrm>
          <a:prstGeom prst="rect">
            <a:avLst/>
          </a:prstGeom>
          <a:ln>
            <a:solidFill>
              <a:schemeClr val="tx1"/>
            </a:solidFill>
          </a:ln>
        </p:spPr>
      </p:pic>
    </p:spTree>
    <p:extLst>
      <p:ext uri="{BB962C8B-B14F-4D97-AF65-F5344CB8AC3E}">
        <p14:creationId xmlns:p14="http://schemas.microsoft.com/office/powerpoint/2010/main" val="34107197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B419C5-96E2-45D7-59DE-D207FC4653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965813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B32DFE-24F2-B8C5-6D8A-1E7E0A103A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97012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3F94AE-B486-4010-F255-91A7069DE3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775770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9727F6-8389-A0F9-16AF-92622CA680F0}"/>
              </a:ext>
            </a:extLst>
          </p:cNvPr>
          <p:cNvSpPr txBox="1"/>
          <p:nvPr/>
        </p:nvSpPr>
        <p:spPr>
          <a:xfrm>
            <a:off x="2286000" y="3198168"/>
            <a:ext cx="4572000" cy="830997"/>
          </a:xfrm>
          <a:prstGeom prst="rect">
            <a:avLst/>
          </a:prstGeom>
          <a:noFill/>
        </p:spPr>
        <p:txBody>
          <a:bodyPr wrap="square">
            <a:spAutoFit/>
          </a:bodyPr>
          <a:lstStyle/>
          <a:p>
            <a:r>
              <a:rPr lang="en-US" sz="2400" dirty="0">
                <a:solidFill>
                  <a:srgbClr val="FFFF00"/>
                </a:solidFill>
              </a:rPr>
              <a:t>Who am I – trying to figure out how to play tennis here</a:t>
            </a:r>
          </a:p>
        </p:txBody>
      </p:sp>
      <p:pic>
        <p:nvPicPr>
          <p:cNvPr id="4098" name="Picture 2" descr="SUNY Geneseo Tennis Courts">
            <a:extLst>
              <a:ext uri="{FF2B5EF4-FFF2-40B4-BE49-F238E27FC236}">
                <a16:creationId xmlns:a16="http://schemas.microsoft.com/office/drawing/2014/main" id="{D0101ECB-A0D0-C218-2C92-BB80612C21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4202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9727F6-8389-A0F9-16AF-92622CA680F0}"/>
              </a:ext>
            </a:extLst>
          </p:cNvPr>
          <p:cNvSpPr txBox="1"/>
          <p:nvPr/>
        </p:nvSpPr>
        <p:spPr>
          <a:xfrm>
            <a:off x="228600" y="1612642"/>
            <a:ext cx="8763000" cy="5016758"/>
          </a:xfrm>
          <a:prstGeom prst="rect">
            <a:avLst/>
          </a:prstGeom>
          <a:noFill/>
        </p:spPr>
        <p:txBody>
          <a:bodyPr wrap="square">
            <a:spAutoFit/>
          </a:bodyPr>
          <a:lstStyle/>
          <a:p>
            <a:r>
              <a:rPr lang="en-US" sz="3200" dirty="0">
                <a:solidFill>
                  <a:srgbClr val="FFFF00"/>
                </a:solidFill>
                <a:hlinkClick r:id="rId2"/>
              </a:rPr>
              <a:t>https://us.fulbrightonline.org/</a:t>
            </a:r>
            <a:endParaRPr lang="en-US" sz="3200" dirty="0">
              <a:solidFill>
                <a:srgbClr val="FFFF00"/>
              </a:solidFill>
            </a:endParaRPr>
          </a:p>
          <a:p>
            <a:endParaRPr lang="en-US" sz="3200" dirty="0">
              <a:solidFill>
                <a:srgbClr val="FFFF00"/>
              </a:solidFill>
            </a:endParaRPr>
          </a:p>
          <a:p>
            <a:r>
              <a:rPr lang="en-US" sz="3200" dirty="0">
                <a:solidFill>
                  <a:srgbClr val="FFFF00"/>
                </a:solidFill>
              </a:rPr>
              <a:t>Who am I – Fulbright scholar – funded by the Congress of the United States.</a:t>
            </a:r>
          </a:p>
          <a:p>
            <a:r>
              <a:rPr lang="en-US" sz="3200" dirty="0">
                <a:solidFill>
                  <a:srgbClr val="FFFF00"/>
                </a:solidFill>
              </a:rPr>
              <a:t>The idea is that you learn more about the United States, you get to work on your English skills; I get to learn more about Czechia and take this information back to the US,  develop Czech language skills, and work with Dr. </a:t>
            </a:r>
            <a:r>
              <a:rPr lang="en-US" sz="3200" dirty="0" err="1">
                <a:solidFill>
                  <a:srgbClr val="FFFF00"/>
                </a:solidFill>
              </a:rPr>
              <a:t>Kumpan</a:t>
            </a:r>
            <a:r>
              <a:rPr lang="en-US" sz="3200" dirty="0">
                <a:solidFill>
                  <a:srgbClr val="FFFF00"/>
                </a:solidFill>
              </a:rPr>
              <a:t> as well as others on collaborative research projects.</a:t>
            </a:r>
          </a:p>
        </p:txBody>
      </p:sp>
      <p:pic>
        <p:nvPicPr>
          <p:cNvPr id="5" name="Picture 4">
            <a:extLst>
              <a:ext uri="{FF2B5EF4-FFF2-40B4-BE49-F238E27FC236}">
                <a16:creationId xmlns:a16="http://schemas.microsoft.com/office/drawing/2014/main" id="{1AD72459-CDFF-BB47-B08F-3C9C33E1E5AF}"/>
              </a:ext>
            </a:extLst>
          </p:cNvPr>
          <p:cNvPicPr>
            <a:picLocks noChangeAspect="1"/>
          </p:cNvPicPr>
          <p:nvPr/>
        </p:nvPicPr>
        <p:blipFill>
          <a:blip r:embed="rId3"/>
          <a:stretch>
            <a:fillRect/>
          </a:stretch>
        </p:blipFill>
        <p:spPr>
          <a:xfrm>
            <a:off x="228600" y="100012"/>
            <a:ext cx="3960254" cy="1371600"/>
          </a:xfrm>
          <a:prstGeom prst="rect">
            <a:avLst/>
          </a:prstGeom>
        </p:spPr>
      </p:pic>
    </p:spTree>
    <p:extLst>
      <p:ext uri="{BB962C8B-B14F-4D97-AF65-F5344CB8AC3E}">
        <p14:creationId xmlns:p14="http://schemas.microsoft.com/office/powerpoint/2010/main" val="25187032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9727F6-8389-A0F9-16AF-92622CA680F0}"/>
              </a:ext>
            </a:extLst>
          </p:cNvPr>
          <p:cNvSpPr txBox="1"/>
          <p:nvPr/>
        </p:nvSpPr>
        <p:spPr>
          <a:xfrm>
            <a:off x="762000" y="990600"/>
            <a:ext cx="3581400" cy="646331"/>
          </a:xfrm>
          <a:prstGeom prst="rect">
            <a:avLst/>
          </a:prstGeom>
          <a:noFill/>
        </p:spPr>
        <p:txBody>
          <a:bodyPr wrap="square">
            <a:spAutoFit/>
          </a:bodyPr>
          <a:lstStyle/>
          <a:p>
            <a:r>
              <a:rPr lang="en-US" sz="3600" dirty="0">
                <a:solidFill>
                  <a:srgbClr val="FFFF00"/>
                </a:solidFill>
              </a:rPr>
              <a:t>Who are you?</a:t>
            </a:r>
          </a:p>
        </p:txBody>
      </p:sp>
    </p:spTree>
    <p:extLst>
      <p:ext uri="{BB962C8B-B14F-4D97-AF65-F5344CB8AC3E}">
        <p14:creationId xmlns:p14="http://schemas.microsoft.com/office/powerpoint/2010/main" val="204724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yrmarachne formicaria - Spider Identification &amp; Pictures">
            <a:extLst>
              <a:ext uri="{FF2B5EF4-FFF2-40B4-BE49-F238E27FC236}">
                <a16:creationId xmlns:a16="http://schemas.microsoft.com/office/drawing/2014/main" id="{67234287-9FEE-6F13-1052-12A4B65DE6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6050" y="4648200"/>
            <a:ext cx="2647950" cy="27146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291A58D-EB7E-2C16-32F5-F34ADB8A5777}"/>
              </a:ext>
            </a:extLst>
          </p:cNvPr>
          <p:cNvPicPr>
            <a:picLocks noChangeAspect="1"/>
          </p:cNvPicPr>
          <p:nvPr/>
        </p:nvPicPr>
        <p:blipFill>
          <a:blip r:embed="rId3"/>
          <a:stretch>
            <a:fillRect/>
          </a:stretch>
        </p:blipFill>
        <p:spPr>
          <a:xfrm>
            <a:off x="-6287" y="-3630"/>
            <a:ext cx="9150287" cy="5281684"/>
          </a:xfrm>
          <a:prstGeom prst="rect">
            <a:avLst/>
          </a:prstGeom>
        </p:spPr>
      </p:pic>
      <p:sp>
        <p:nvSpPr>
          <p:cNvPr id="2" name="Rectangle 1">
            <a:extLst>
              <a:ext uri="{FF2B5EF4-FFF2-40B4-BE49-F238E27FC236}">
                <a16:creationId xmlns:a16="http://schemas.microsoft.com/office/drawing/2014/main" id="{D59A62A6-8000-48FB-1ECB-67424F040227}"/>
              </a:ext>
            </a:extLst>
          </p:cNvPr>
          <p:cNvSpPr/>
          <p:nvPr/>
        </p:nvSpPr>
        <p:spPr bwMode="auto">
          <a:xfrm>
            <a:off x="76200" y="1295400"/>
            <a:ext cx="7696200" cy="284546"/>
          </a:xfrm>
          <a:prstGeom prst="rect">
            <a:avLst/>
          </a:prstGeom>
          <a:solidFill>
            <a:srgbClr val="FFFF00">
              <a:alpha val="2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1540857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9607C6-350C-8E6A-E782-8AF9230DDE67}"/>
              </a:ext>
            </a:extLst>
          </p:cNvPr>
          <p:cNvSpPr txBox="1"/>
          <p:nvPr/>
        </p:nvSpPr>
        <p:spPr>
          <a:xfrm>
            <a:off x="189271" y="-5417"/>
            <a:ext cx="8878529" cy="6863417"/>
          </a:xfrm>
          <a:prstGeom prst="rect">
            <a:avLst/>
          </a:prstGeom>
          <a:noFill/>
        </p:spPr>
        <p:txBody>
          <a:bodyPr wrap="square">
            <a:spAutoFit/>
          </a:bodyPr>
          <a:lstStyle/>
          <a:p>
            <a:r>
              <a:rPr lang="en-US" sz="3200" dirty="0">
                <a:solidFill>
                  <a:srgbClr val="FFFF00"/>
                </a:solidFill>
              </a:rPr>
              <a:t>What the class is about – Cyclic Stratigraphy and </a:t>
            </a:r>
            <a:r>
              <a:rPr lang="en-US" sz="3200" dirty="0" err="1">
                <a:solidFill>
                  <a:srgbClr val="FFFF00"/>
                </a:solidFill>
              </a:rPr>
              <a:t>Astrochronology</a:t>
            </a:r>
            <a:endParaRPr lang="en-US" sz="3200" dirty="0">
              <a:solidFill>
                <a:srgbClr val="FFFF00"/>
              </a:solidFill>
            </a:endParaRPr>
          </a:p>
          <a:p>
            <a:endParaRPr lang="en-US" sz="1200" dirty="0">
              <a:solidFill>
                <a:srgbClr val="FFFF00"/>
              </a:solidFill>
            </a:endParaRPr>
          </a:p>
          <a:p>
            <a:pPr marL="0" marR="0">
              <a:spcBef>
                <a:spcPts val="0"/>
              </a:spcBef>
              <a:spcAft>
                <a:spcPts val="0"/>
              </a:spcAft>
            </a:pPr>
            <a:r>
              <a:rPr lang="en-US" sz="28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This course will review and discuss cyclic processes in the stratigraphic record and methodology for interpretation of the duration of the different cycles: </a:t>
            </a:r>
            <a:r>
              <a:rPr lang="en-US" sz="28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Sloss</a:t>
            </a:r>
            <a:r>
              <a:rPr lang="en-US" sz="28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super cycles, First, Second, and Third order sequences - global tectonics; Milankovitch cycles - orbital perturbations; Millennial-scale cycles - orbital perturbations and climate dynamics; and smaller scale cycles. </a:t>
            </a:r>
            <a:r>
              <a:rPr lang="en-US" sz="2800" dirty="0">
                <a:solidFill>
                  <a:srgbClr val="FFFF00"/>
                </a:solidFill>
                <a:effectLst/>
                <a:latin typeface="Times New Roman" panose="02020603050405020304" pitchFamily="18" charset="0"/>
                <a:ea typeface="Calibri" panose="020F0502020204030204" pitchFamily="34" charset="0"/>
              </a:rPr>
              <a:t>This is a dynamic topic with relevance from Holocene to Archean climate, hydrological, and depositional studies that has implications in all aspects of sedimentary geology as the changes in climate have an impact on the distribution of organisms, weather patterns, and generation of clastic particles.</a:t>
            </a:r>
            <a:endParaRPr lang="en-US" sz="2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2800" dirty="0">
              <a:solidFill>
                <a:srgbClr val="FFFF00"/>
              </a:solidFill>
            </a:endParaRPr>
          </a:p>
        </p:txBody>
      </p:sp>
    </p:spTree>
    <p:extLst>
      <p:ext uri="{BB962C8B-B14F-4D97-AF65-F5344CB8AC3E}">
        <p14:creationId xmlns:p14="http://schemas.microsoft.com/office/powerpoint/2010/main" val="34557064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9607C6-350C-8E6A-E782-8AF9230DDE67}"/>
              </a:ext>
            </a:extLst>
          </p:cNvPr>
          <p:cNvSpPr txBox="1"/>
          <p:nvPr/>
        </p:nvSpPr>
        <p:spPr>
          <a:xfrm>
            <a:off x="189271" y="-5417"/>
            <a:ext cx="8878529" cy="6432530"/>
          </a:xfrm>
          <a:prstGeom prst="rect">
            <a:avLst/>
          </a:prstGeom>
          <a:noFill/>
        </p:spPr>
        <p:txBody>
          <a:bodyPr wrap="square">
            <a:spAutoFit/>
          </a:bodyPr>
          <a:lstStyle/>
          <a:p>
            <a:r>
              <a:rPr lang="en-US" sz="3200" dirty="0">
                <a:solidFill>
                  <a:srgbClr val="FFFF00"/>
                </a:solidFill>
              </a:rPr>
              <a:t>What the class is about – Cyclic Stratigraphy and </a:t>
            </a:r>
            <a:r>
              <a:rPr lang="en-US" sz="3200" dirty="0" err="1">
                <a:solidFill>
                  <a:srgbClr val="FFFF00"/>
                </a:solidFill>
              </a:rPr>
              <a:t>Astrochronology</a:t>
            </a:r>
            <a:endParaRPr lang="en-US" sz="3200" dirty="0">
              <a:solidFill>
                <a:srgbClr val="FFFF00"/>
              </a:solidFill>
            </a:endParaRPr>
          </a:p>
          <a:p>
            <a:endParaRPr lang="en-US" sz="1200" dirty="0">
              <a:solidFill>
                <a:srgbClr val="FFFF00"/>
              </a:solidFill>
            </a:endParaRPr>
          </a:p>
          <a:p>
            <a:endParaRPr lang="en-US" sz="2800" dirty="0">
              <a:solidFill>
                <a:srgbClr val="FFFF00"/>
              </a:solidFill>
            </a:endParaRPr>
          </a:p>
          <a:p>
            <a:r>
              <a:rPr lang="en-US" sz="2800" dirty="0">
                <a:solidFill>
                  <a:srgbClr val="FFFF00"/>
                </a:solidFill>
              </a:rPr>
              <a:t>General review and major resources:</a:t>
            </a:r>
          </a:p>
          <a:p>
            <a:pPr marL="228600" marR="0" indent="-228600">
              <a:spcBef>
                <a:spcPts val="0"/>
              </a:spcBef>
              <a:spcAft>
                <a:spcPts val="0"/>
              </a:spcAft>
              <a:tabLst>
                <a:tab pos="228600" algn="l"/>
              </a:tabLst>
            </a:pPr>
            <a:r>
              <a:rPr lang="en-US" dirty="0">
                <a:solidFill>
                  <a:srgbClr val="FFFF00"/>
                </a:solidFill>
              </a:rPr>
              <a:t> </a:t>
            </a:r>
            <a:r>
              <a:rPr lang="en-US" sz="28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Hinnov</a:t>
            </a:r>
            <a:r>
              <a:rPr lang="en-US" sz="28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L.A., </a:t>
            </a:r>
            <a:r>
              <a:rPr lang="en-US" sz="28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Hilgen</a:t>
            </a:r>
            <a:r>
              <a:rPr lang="en-US" sz="28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F.J., 2012. Chapter 4. </a:t>
            </a:r>
            <a:r>
              <a:rPr lang="en-US" sz="28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Cyclostratigraphy</a:t>
            </a:r>
            <a:r>
              <a:rPr lang="en-US" sz="28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and </a:t>
            </a:r>
            <a:r>
              <a:rPr lang="en-US" sz="28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Astrochronology</a:t>
            </a:r>
            <a:r>
              <a:rPr lang="en-US" sz="28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In</a:t>
            </a:r>
            <a:r>
              <a:rPr lang="en-US" sz="28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Gradstein, F.M., </a:t>
            </a:r>
            <a:r>
              <a:rPr lang="en-US" sz="28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Ogg</a:t>
            </a:r>
            <a:r>
              <a:rPr lang="en-US" sz="28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J., Schmitz, M., </a:t>
            </a:r>
            <a:r>
              <a:rPr lang="en-US" sz="28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Ogg</a:t>
            </a:r>
            <a:r>
              <a:rPr lang="en-US" sz="28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G. (eds.), The Geologic Time Scale 2012, Elsevier. p. 63–83.</a:t>
            </a:r>
            <a:endParaRPr lang="en-US" sz="2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marL="228600" marR="0" indent="-228600">
              <a:spcBef>
                <a:spcPts val="0"/>
              </a:spcBef>
              <a:spcAft>
                <a:spcPts val="0"/>
              </a:spcAft>
              <a:tabLst>
                <a:tab pos="228600" algn="l"/>
              </a:tabLst>
            </a:pPr>
            <a:r>
              <a:rPr lang="en-US" sz="28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Laskar</a:t>
            </a:r>
            <a:r>
              <a:rPr lang="en-US" sz="28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J., 2020. </a:t>
            </a:r>
            <a:r>
              <a:rPr lang="en-US" sz="28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Astrochronology</a:t>
            </a:r>
            <a:r>
              <a:rPr lang="en-US" sz="28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In</a:t>
            </a:r>
            <a:r>
              <a:rPr lang="en-US" sz="28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Gradstein, F.M., </a:t>
            </a:r>
            <a:r>
              <a:rPr lang="en-US" sz="28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Ogg</a:t>
            </a:r>
            <a:r>
              <a:rPr lang="en-US" sz="28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J.G., Schmitz, M., </a:t>
            </a:r>
            <a:r>
              <a:rPr lang="en-US" sz="28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Ogg</a:t>
            </a:r>
            <a:r>
              <a:rPr lang="en-US" sz="28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G. (eds.), The Geologic Time Scale 2020. Elsevier, Amsterdam, p. 139-158.</a:t>
            </a:r>
            <a:endParaRPr lang="en-US" sz="2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marL="228600" marR="0" indent="-228600">
              <a:spcBef>
                <a:spcPts val="0"/>
              </a:spcBef>
              <a:spcAft>
                <a:spcPts val="0"/>
              </a:spcAft>
              <a:tabLst>
                <a:tab pos="228600" algn="l"/>
              </a:tabLst>
            </a:pPr>
            <a:r>
              <a:rPr lang="en-US" sz="28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Strasser, A., </a:t>
            </a:r>
            <a:r>
              <a:rPr lang="en-US" sz="28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Hilgen</a:t>
            </a:r>
            <a:r>
              <a:rPr lang="en-US" sz="28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F.J., </a:t>
            </a:r>
            <a:r>
              <a:rPr lang="en-US" sz="28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Heckel</a:t>
            </a:r>
            <a:r>
              <a:rPr lang="en-US" sz="28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P.H., 2006. </a:t>
            </a:r>
            <a:r>
              <a:rPr lang="en-US" sz="28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Cyclostratigraphy</a:t>
            </a:r>
            <a:r>
              <a:rPr lang="en-US" sz="28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 concepts, deﬁnitions, and applications. Newsletter in Stratigraphy 42:75–114.</a:t>
            </a:r>
            <a:endParaRPr lang="en-US" sz="2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861491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A410AD-6893-EB9B-9E52-6C620891CA47}"/>
              </a:ext>
            </a:extLst>
          </p:cNvPr>
          <p:cNvSpPr txBox="1"/>
          <p:nvPr/>
        </p:nvSpPr>
        <p:spPr>
          <a:xfrm>
            <a:off x="990600" y="533400"/>
            <a:ext cx="4572000" cy="3785652"/>
          </a:xfrm>
          <a:prstGeom prst="rect">
            <a:avLst/>
          </a:prstGeom>
          <a:noFill/>
        </p:spPr>
        <p:txBody>
          <a:bodyPr wrap="square">
            <a:spAutoFit/>
          </a:bodyPr>
          <a:lstStyle/>
          <a:p>
            <a:r>
              <a:rPr lang="en-US" dirty="0">
                <a:solidFill>
                  <a:srgbClr val="FFFF00"/>
                </a:solidFill>
              </a:rPr>
              <a:t>What you need to do...</a:t>
            </a:r>
          </a:p>
          <a:p>
            <a:endParaRPr lang="en-US" dirty="0">
              <a:solidFill>
                <a:srgbClr val="FFFF00"/>
              </a:solidFill>
            </a:endParaRPr>
          </a:p>
          <a:p>
            <a:r>
              <a:rPr lang="en-US" dirty="0">
                <a:solidFill>
                  <a:srgbClr val="FFFF00"/>
                </a:solidFill>
              </a:rPr>
              <a:t>syllabus</a:t>
            </a:r>
          </a:p>
          <a:p>
            <a:endParaRPr lang="en-US" dirty="0">
              <a:solidFill>
                <a:srgbClr val="FFFF00"/>
              </a:solidFill>
            </a:endParaRPr>
          </a:p>
          <a:p>
            <a:r>
              <a:rPr lang="en-US" dirty="0">
                <a:solidFill>
                  <a:srgbClr val="FFFF00"/>
                </a:solidFill>
              </a:rPr>
              <a:t>readings</a:t>
            </a:r>
          </a:p>
          <a:p>
            <a:endParaRPr lang="en-US" dirty="0">
              <a:solidFill>
                <a:srgbClr val="FFFF00"/>
              </a:solidFill>
            </a:endParaRPr>
          </a:p>
          <a:p>
            <a:r>
              <a:rPr lang="en-US" dirty="0">
                <a:solidFill>
                  <a:srgbClr val="FFFF00"/>
                </a:solidFill>
              </a:rPr>
              <a:t>students guide discussion and assign readings</a:t>
            </a:r>
          </a:p>
          <a:p>
            <a:endParaRPr lang="en-US" dirty="0">
              <a:solidFill>
                <a:srgbClr val="FFFF00"/>
              </a:solidFill>
            </a:endParaRPr>
          </a:p>
          <a:p>
            <a:endParaRPr lang="en-US" dirty="0">
              <a:solidFill>
                <a:srgbClr val="FFFF00"/>
              </a:solidFill>
            </a:endParaRPr>
          </a:p>
        </p:txBody>
      </p:sp>
    </p:spTree>
    <p:extLst>
      <p:ext uri="{BB962C8B-B14F-4D97-AF65-F5344CB8AC3E}">
        <p14:creationId xmlns:p14="http://schemas.microsoft.com/office/powerpoint/2010/main" val="42229962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E074B6-56AA-E783-B719-49EFFB8D2463}"/>
              </a:ext>
            </a:extLst>
          </p:cNvPr>
          <p:cNvPicPr>
            <a:picLocks noChangeAspect="1"/>
          </p:cNvPicPr>
          <p:nvPr/>
        </p:nvPicPr>
        <p:blipFill>
          <a:blip r:embed="rId2"/>
          <a:stretch>
            <a:fillRect/>
          </a:stretch>
        </p:blipFill>
        <p:spPr>
          <a:xfrm>
            <a:off x="304800" y="0"/>
            <a:ext cx="8618620" cy="6791631"/>
          </a:xfrm>
          <a:prstGeom prst="rect">
            <a:avLst/>
          </a:prstGeom>
        </p:spPr>
      </p:pic>
    </p:spTree>
    <p:extLst>
      <p:ext uri="{BB962C8B-B14F-4D97-AF65-F5344CB8AC3E}">
        <p14:creationId xmlns:p14="http://schemas.microsoft.com/office/powerpoint/2010/main" val="9557042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65BB66-1D8F-6416-525A-79EC5F0654A5}"/>
              </a:ext>
            </a:extLst>
          </p:cNvPr>
          <p:cNvSpPr txBox="1"/>
          <p:nvPr/>
        </p:nvSpPr>
        <p:spPr>
          <a:xfrm>
            <a:off x="685800" y="76200"/>
            <a:ext cx="7543800" cy="6370975"/>
          </a:xfrm>
          <a:prstGeom prst="rect">
            <a:avLst/>
          </a:prstGeom>
          <a:noFill/>
        </p:spPr>
        <p:txBody>
          <a:bodyPr wrap="square">
            <a:spAutoFit/>
          </a:bodyPr>
          <a:lstStyle/>
          <a:p>
            <a:r>
              <a:rPr lang="en-US" dirty="0">
                <a:solidFill>
                  <a:srgbClr val="FFFF00"/>
                </a:solidFill>
              </a:rPr>
              <a:t>What you need to do...</a:t>
            </a:r>
          </a:p>
          <a:p>
            <a:endParaRPr lang="en-US" dirty="0">
              <a:solidFill>
                <a:srgbClr val="FFFF00"/>
              </a:solidFill>
            </a:endParaRPr>
          </a:p>
          <a:p>
            <a:pPr marL="228600" marR="0" indent="-228600">
              <a:spcBef>
                <a:spcPts val="0"/>
              </a:spcBef>
              <a:spcAft>
                <a:spcPts val="0"/>
              </a:spcAft>
              <a:tabLst>
                <a:tab pos="228600" algn="l"/>
              </a:tabLst>
            </a:pPr>
            <a:r>
              <a:rPr lang="en-US" dirty="0">
                <a:solidFill>
                  <a:srgbClr val="FFFF00"/>
                </a:solidFill>
              </a:rPr>
              <a:t>For our next meeting you need to read </a:t>
            </a:r>
            <a:r>
              <a:rPr lang="en-US" sz="24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Hinnov</a:t>
            </a:r>
            <a:r>
              <a:rPr lang="en-US" sz="24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L.A., </a:t>
            </a:r>
            <a:r>
              <a:rPr lang="en-US" sz="24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Hilgen</a:t>
            </a:r>
            <a:r>
              <a:rPr lang="en-US" sz="24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F.J., 2012. Chapter 4. </a:t>
            </a:r>
            <a:r>
              <a:rPr lang="en-US" sz="24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Cyclostratigraphy</a:t>
            </a:r>
            <a:r>
              <a:rPr lang="en-US" sz="24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and </a:t>
            </a:r>
            <a:r>
              <a:rPr lang="en-US" sz="24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Astrochronology</a:t>
            </a:r>
            <a:r>
              <a:rPr lang="en-US" sz="24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In</a:t>
            </a:r>
            <a:r>
              <a:rPr lang="en-US" sz="24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Gradstein, F.M., </a:t>
            </a:r>
            <a:r>
              <a:rPr lang="en-US" sz="24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Ogg</a:t>
            </a:r>
            <a:r>
              <a:rPr lang="en-US" sz="24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J., Schmitz, M., </a:t>
            </a:r>
            <a:r>
              <a:rPr lang="en-US" sz="24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Ogg</a:t>
            </a:r>
            <a:r>
              <a:rPr lang="en-US" sz="24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G. (eds.), The Geologic Time Scale 2012, Elsevier. p. 63–83.</a:t>
            </a:r>
            <a:endParaRPr lang="en-US" sz="2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marL="228600" marR="0" indent="-228600">
              <a:spcBef>
                <a:spcPts val="0"/>
              </a:spcBef>
              <a:spcAft>
                <a:spcPts val="0"/>
              </a:spcAft>
              <a:tabLst>
                <a:tab pos="228600" algn="l"/>
              </a:tabLst>
            </a:pPr>
            <a:r>
              <a:rPr lang="en-US" sz="24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Laskar</a:t>
            </a:r>
            <a:r>
              <a:rPr lang="en-US" sz="24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J., 2020. </a:t>
            </a:r>
            <a:r>
              <a:rPr lang="en-US" sz="24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Astrochronology</a:t>
            </a:r>
            <a:r>
              <a:rPr lang="en-US" sz="24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In</a:t>
            </a:r>
            <a:r>
              <a:rPr lang="en-US" sz="24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Gradstein, F.M., </a:t>
            </a:r>
            <a:r>
              <a:rPr lang="en-US" sz="24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Ogg</a:t>
            </a:r>
            <a:r>
              <a:rPr lang="en-US" sz="24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J.G., Schmitz, M., </a:t>
            </a:r>
            <a:r>
              <a:rPr lang="en-US" sz="24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Ogg</a:t>
            </a:r>
            <a:r>
              <a:rPr lang="en-US" sz="24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G. (eds.), The Geologic Time Scale 2020. Elsevier, Amsterdam, p. 139-158.</a:t>
            </a:r>
            <a:endParaRPr lang="en-US" sz="2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marL="228600" marR="0" indent="-228600">
              <a:spcBef>
                <a:spcPts val="0"/>
              </a:spcBef>
              <a:spcAft>
                <a:spcPts val="0"/>
              </a:spcAft>
              <a:tabLst>
                <a:tab pos="228600" algn="l"/>
              </a:tabLst>
            </a:pPr>
            <a:r>
              <a:rPr lang="en-US" sz="24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Strasser, A., </a:t>
            </a:r>
            <a:r>
              <a:rPr lang="en-US" sz="24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Hilgen</a:t>
            </a:r>
            <a:r>
              <a:rPr lang="en-US" sz="24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F.J., </a:t>
            </a:r>
            <a:r>
              <a:rPr lang="en-US" sz="24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Heckel</a:t>
            </a:r>
            <a:r>
              <a:rPr lang="en-US" sz="24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P.H., 2006. </a:t>
            </a:r>
            <a:r>
              <a:rPr lang="en-US" sz="24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Cyclostratigraphy</a:t>
            </a:r>
            <a:r>
              <a:rPr lang="en-US" sz="24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 concepts, deﬁnitions, and applications. Newsletter in Stratigraphy 42:75–114.</a:t>
            </a:r>
            <a:endParaRPr lang="en-US" sz="2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solidFill>
                <a:srgbClr val="FFFF00"/>
              </a:solidFill>
            </a:endParaRPr>
          </a:p>
          <a:p>
            <a:r>
              <a:rPr lang="en-US" dirty="0">
                <a:solidFill>
                  <a:srgbClr val="FFFF00"/>
                </a:solidFill>
              </a:rPr>
              <a:t>At our next meeting we will discuss these articles and then plan for the rest of the semester which will involve assigning when you will be in charge of discussion.</a:t>
            </a:r>
          </a:p>
        </p:txBody>
      </p:sp>
    </p:spTree>
    <p:extLst>
      <p:ext uri="{BB962C8B-B14F-4D97-AF65-F5344CB8AC3E}">
        <p14:creationId xmlns:p14="http://schemas.microsoft.com/office/powerpoint/2010/main" val="38339740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734C1C-E2D4-7BE9-040C-9CDB09C433B7}"/>
              </a:ext>
            </a:extLst>
          </p:cNvPr>
          <p:cNvSpPr txBox="1"/>
          <p:nvPr/>
        </p:nvSpPr>
        <p:spPr>
          <a:xfrm>
            <a:off x="990600" y="1295400"/>
            <a:ext cx="4572000" cy="461665"/>
          </a:xfrm>
          <a:prstGeom prst="rect">
            <a:avLst/>
          </a:prstGeom>
          <a:noFill/>
        </p:spPr>
        <p:txBody>
          <a:bodyPr wrap="square">
            <a:spAutoFit/>
          </a:bodyPr>
          <a:lstStyle/>
          <a:p>
            <a:r>
              <a:rPr lang="en-US" sz="2400" dirty="0">
                <a:solidFill>
                  <a:srgbClr val="FFFF00"/>
                </a:solidFill>
              </a:rPr>
              <a:t>Who am I – map of New York</a:t>
            </a:r>
          </a:p>
        </p:txBody>
      </p:sp>
      <p:pic>
        <p:nvPicPr>
          <p:cNvPr id="1026" name="Picture 2" descr="Map of the State of New York, USA - Nations Online Project">
            <a:extLst>
              <a:ext uri="{FF2B5EF4-FFF2-40B4-BE49-F238E27FC236}">
                <a16:creationId xmlns:a16="http://schemas.microsoft.com/office/drawing/2014/main" id="{9095BE60-C370-3943-FE49-F5C5056E57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2F9906B-A0DA-B856-29F6-06BA3E8E99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30770" cy="1905000"/>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Shape 1">
            <a:extLst>
              <a:ext uri="{FF2B5EF4-FFF2-40B4-BE49-F238E27FC236}">
                <a16:creationId xmlns:a16="http://schemas.microsoft.com/office/drawing/2014/main" id="{946680A4-BF45-F31A-E91D-47ACF1FB876E}"/>
              </a:ext>
            </a:extLst>
          </p:cNvPr>
          <p:cNvSpPr/>
          <p:nvPr/>
        </p:nvSpPr>
        <p:spPr bwMode="auto">
          <a:xfrm>
            <a:off x="1635928" y="1901371"/>
            <a:ext cx="5257800" cy="2873005"/>
          </a:xfrm>
          <a:custGeom>
            <a:avLst/>
            <a:gdLst>
              <a:gd name="connsiteX0" fmla="*/ 19050 w 2748311"/>
              <a:gd name="connsiteY0" fmla="*/ 406739 h 1549739"/>
              <a:gd name="connsiteX1" fmla="*/ 47625 w 2748311"/>
              <a:gd name="connsiteY1" fmla="*/ 416264 h 1549739"/>
              <a:gd name="connsiteX2" fmla="*/ 52388 w 2748311"/>
              <a:gd name="connsiteY2" fmla="*/ 430551 h 1549739"/>
              <a:gd name="connsiteX3" fmla="*/ 61913 w 2748311"/>
              <a:gd name="connsiteY3" fmla="*/ 444839 h 1549739"/>
              <a:gd name="connsiteX4" fmla="*/ 80963 w 2748311"/>
              <a:gd name="connsiteY4" fmla="*/ 473414 h 1549739"/>
              <a:gd name="connsiteX5" fmla="*/ 95250 w 2748311"/>
              <a:gd name="connsiteY5" fmla="*/ 463889 h 1549739"/>
              <a:gd name="connsiteX6" fmla="*/ 119063 w 2748311"/>
              <a:gd name="connsiteY6" fmla="*/ 425789 h 1549739"/>
              <a:gd name="connsiteX7" fmla="*/ 128588 w 2748311"/>
              <a:gd name="connsiteY7" fmla="*/ 392451 h 1549739"/>
              <a:gd name="connsiteX8" fmla="*/ 176213 w 2748311"/>
              <a:gd name="connsiteY8" fmla="*/ 344826 h 1549739"/>
              <a:gd name="connsiteX9" fmla="*/ 200025 w 2748311"/>
              <a:gd name="connsiteY9" fmla="*/ 335301 h 1549739"/>
              <a:gd name="connsiteX10" fmla="*/ 233363 w 2748311"/>
              <a:gd name="connsiteY10" fmla="*/ 330539 h 1549739"/>
              <a:gd name="connsiteX11" fmla="*/ 247650 w 2748311"/>
              <a:gd name="connsiteY11" fmla="*/ 325776 h 1549739"/>
              <a:gd name="connsiteX12" fmla="*/ 271463 w 2748311"/>
              <a:gd name="connsiteY12" fmla="*/ 316251 h 1549739"/>
              <a:gd name="connsiteX13" fmla="*/ 395288 w 2748311"/>
              <a:gd name="connsiteY13" fmla="*/ 311489 h 1549739"/>
              <a:gd name="connsiteX14" fmla="*/ 409575 w 2748311"/>
              <a:gd name="connsiteY14" fmla="*/ 301964 h 1549739"/>
              <a:gd name="connsiteX15" fmla="*/ 428625 w 2748311"/>
              <a:gd name="connsiteY15" fmla="*/ 282914 h 1549739"/>
              <a:gd name="connsiteX16" fmla="*/ 452438 w 2748311"/>
              <a:gd name="connsiteY16" fmla="*/ 249576 h 1549739"/>
              <a:gd name="connsiteX17" fmla="*/ 485775 w 2748311"/>
              <a:gd name="connsiteY17" fmla="*/ 244814 h 1549739"/>
              <a:gd name="connsiteX18" fmla="*/ 566738 w 2748311"/>
              <a:gd name="connsiteY18" fmla="*/ 235289 h 1549739"/>
              <a:gd name="connsiteX19" fmla="*/ 590550 w 2748311"/>
              <a:gd name="connsiteY19" fmla="*/ 201951 h 1549739"/>
              <a:gd name="connsiteX20" fmla="*/ 604838 w 2748311"/>
              <a:gd name="connsiteY20" fmla="*/ 197189 h 1549739"/>
              <a:gd name="connsiteX21" fmla="*/ 657225 w 2748311"/>
              <a:gd name="connsiteY21" fmla="*/ 178139 h 1549739"/>
              <a:gd name="connsiteX22" fmla="*/ 681038 w 2748311"/>
              <a:gd name="connsiteY22" fmla="*/ 168614 h 1549739"/>
              <a:gd name="connsiteX23" fmla="*/ 700088 w 2748311"/>
              <a:gd name="connsiteY23" fmla="*/ 163851 h 1549739"/>
              <a:gd name="connsiteX24" fmla="*/ 728663 w 2748311"/>
              <a:gd name="connsiteY24" fmla="*/ 144801 h 1549739"/>
              <a:gd name="connsiteX25" fmla="*/ 747713 w 2748311"/>
              <a:gd name="connsiteY25" fmla="*/ 130514 h 1549739"/>
              <a:gd name="connsiteX26" fmla="*/ 785813 w 2748311"/>
              <a:gd name="connsiteY26" fmla="*/ 111464 h 1549739"/>
              <a:gd name="connsiteX27" fmla="*/ 809625 w 2748311"/>
              <a:gd name="connsiteY27" fmla="*/ 97176 h 1549739"/>
              <a:gd name="connsiteX28" fmla="*/ 852488 w 2748311"/>
              <a:gd name="connsiteY28" fmla="*/ 92414 h 1549739"/>
              <a:gd name="connsiteX29" fmla="*/ 866775 w 2748311"/>
              <a:gd name="connsiteY29" fmla="*/ 87651 h 1549739"/>
              <a:gd name="connsiteX30" fmla="*/ 919163 w 2748311"/>
              <a:gd name="connsiteY30" fmla="*/ 73364 h 1549739"/>
              <a:gd name="connsiteX31" fmla="*/ 919163 w 2748311"/>
              <a:gd name="connsiteY31" fmla="*/ 35264 h 1549739"/>
              <a:gd name="connsiteX32" fmla="*/ 904875 w 2748311"/>
              <a:gd name="connsiteY32" fmla="*/ 30501 h 1549739"/>
              <a:gd name="connsiteX33" fmla="*/ 900113 w 2748311"/>
              <a:gd name="connsiteY33" fmla="*/ 11451 h 1549739"/>
              <a:gd name="connsiteX34" fmla="*/ 928688 w 2748311"/>
              <a:gd name="connsiteY34" fmla="*/ 1926 h 1549739"/>
              <a:gd name="connsiteX35" fmla="*/ 995363 w 2748311"/>
              <a:gd name="connsiteY35" fmla="*/ 6689 h 1549739"/>
              <a:gd name="connsiteX36" fmla="*/ 1023938 w 2748311"/>
              <a:gd name="connsiteY36" fmla="*/ 11451 h 1549739"/>
              <a:gd name="connsiteX37" fmla="*/ 1033463 w 2748311"/>
              <a:gd name="connsiteY37" fmla="*/ 25739 h 1549739"/>
              <a:gd name="connsiteX38" fmla="*/ 1047750 w 2748311"/>
              <a:gd name="connsiteY38" fmla="*/ 44789 h 1549739"/>
              <a:gd name="connsiteX39" fmla="*/ 1052513 w 2748311"/>
              <a:gd name="connsiteY39" fmla="*/ 59076 h 1549739"/>
              <a:gd name="connsiteX40" fmla="*/ 1057275 w 2748311"/>
              <a:gd name="connsiteY40" fmla="*/ 82889 h 1549739"/>
              <a:gd name="connsiteX41" fmla="*/ 1066800 w 2748311"/>
              <a:gd name="connsiteY41" fmla="*/ 97176 h 1549739"/>
              <a:gd name="connsiteX42" fmla="*/ 1147763 w 2748311"/>
              <a:gd name="connsiteY42" fmla="*/ 82889 h 1549739"/>
              <a:gd name="connsiteX43" fmla="*/ 1166813 w 2748311"/>
              <a:gd name="connsiteY43" fmla="*/ 68601 h 1549739"/>
              <a:gd name="connsiteX44" fmla="*/ 1190625 w 2748311"/>
              <a:gd name="connsiteY44" fmla="*/ 63839 h 1549739"/>
              <a:gd name="connsiteX45" fmla="*/ 1200150 w 2748311"/>
              <a:gd name="connsiteY45" fmla="*/ 16214 h 1549739"/>
              <a:gd name="connsiteX46" fmla="*/ 1219200 w 2748311"/>
              <a:gd name="connsiteY46" fmla="*/ 1926 h 1549739"/>
              <a:gd name="connsiteX47" fmla="*/ 1290638 w 2748311"/>
              <a:gd name="connsiteY47" fmla="*/ 6689 h 1549739"/>
              <a:gd name="connsiteX48" fmla="*/ 1295400 w 2748311"/>
              <a:gd name="connsiteY48" fmla="*/ 49551 h 1549739"/>
              <a:gd name="connsiteX49" fmla="*/ 1309688 w 2748311"/>
              <a:gd name="connsiteY49" fmla="*/ 87651 h 1549739"/>
              <a:gd name="connsiteX50" fmla="*/ 1338263 w 2748311"/>
              <a:gd name="connsiteY50" fmla="*/ 106701 h 1549739"/>
              <a:gd name="connsiteX51" fmla="*/ 1362075 w 2748311"/>
              <a:gd name="connsiteY51" fmla="*/ 120989 h 1549739"/>
              <a:gd name="connsiteX52" fmla="*/ 1381125 w 2748311"/>
              <a:gd name="connsiteY52" fmla="*/ 140039 h 1549739"/>
              <a:gd name="connsiteX53" fmla="*/ 1404938 w 2748311"/>
              <a:gd name="connsiteY53" fmla="*/ 144801 h 1549739"/>
              <a:gd name="connsiteX54" fmla="*/ 1504950 w 2748311"/>
              <a:gd name="connsiteY54" fmla="*/ 154326 h 1549739"/>
              <a:gd name="connsiteX55" fmla="*/ 1519238 w 2748311"/>
              <a:gd name="connsiteY55" fmla="*/ 168614 h 1549739"/>
              <a:gd name="connsiteX56" fmla="*/ 1543050 w 2748311"/>
              <a:gd name="connsiteY56" fmla="*/ 197189 h 1549739"/>
              <a:gd name="connsiteX57" fmla="*/ 1547813 w 2748311"/>
              <a:gd name="connsiteY57" fmla="*/ 221001 h 1549739"/>
              <a:gd name="connsiteX58" fmla="*/ 1571625 w 2748311"/>
              <a:gd name="connsiteY58" fmla="*/ 225764 h 1549739"/>
              <a:gd name="connsiteX59" fmla="*/ 1743075 w 2748311"/>
              <a:gd name="connsiteY59" fmla="*/ 230526 h 1549739"/>
              <a:gd name="connsiteX60" fmla="*/ 1747838 w 2748311"/>
              <a:gd name="connsiteY60" fmla="*/ 263864 h 1549739"/>
              <a:gd name="connsiteX61" fmla="*/ 1743075 w 2748311"/>
              <a:gd name="connsiteY61" fmla="*/ 287676 h 1549739"/>
              <a:gd name="connsiteX62" fmla="*/ 1714500 w 2748311"/>
              <a:gd name="connsiteY62" fmla="*/ 321014 h 1549739"/>
              <a:gd name="connsiteX63" fmla="*/ 1700213 w 2748311"/>
              <a:gd name="connsiteY63" fmla="*/ 330539 h 1549739"/>
              <a:gd name="connsiteX64" fmla="*/ 1685925 w 2748311"/>
              <a:gd name="connsiteY64" fmla="*/ 344826 h 1549739"/>
              <a:gd name="connsiteX65" fmla="*/ 1704975 w 2748311"/>
              <a:gd name="connsiteY65" fmla="*/ 373401 h 1549739"/>
              <a:gd name="connsiteX66" fmla="*/ 1733550 w 2748311"/>
              <a:gd name="connsiteY66" fmla="*/ 382926 h 1549739"/>
              <a:gd name="connsiteX67" fmla="*/ 1747838 w 2748311"/>
              <a:gd name="connsiteY67" fmla="*/ 401976 h 1549739"/>
              <a:gd name="connsiteX68" fmla="*/ 1766888 w 2748311"/>
              <a:gd name="connsiteY68" fmla="*/ 430551 h 1549739"/>
              <a:gd name="connsiteX69" fmla="*/ 1790700 w 2748311"/>
              <a:gd name="connsiteY69" fmla="*/ 449601 h 1549739"/>
              <a:gd name="connsiteX70" fmla="*/ 1800225 w 2748311"/>
              <a:gd name="connsiteY70" fmla="*/ 468651 h 1549739"/>
              <a:gd name="connsiteX71" fmla="*/ 1809750 w 2748311"/>
              <a:gd name="connsiteY71" fmla="*/ 501989 h 1549739"/>
              <a:gd name="connsiteX72" fmla="*/ 1819275 w 2748311"/>
              <a:gd name="connsiteY72" fmla="*/ 521039 h 1549739"/>
              <a:gd name="connsiteX73" fmla="*/ 1857375 w 2748311"/>
              <a:gd name="connsiteY73" fmla="*/ 563901 h 1549739"/>
              <a:gd name="connsiteX74" fmla="*/ 1900238 w 2748311"/>
              <a:gd name="connsiteY74" fmla="*/ 521039 h 1549739"/>
              <a:gd name="connsiteX75" fmla="*/ 1919288 w 2748311"/>
              <a:gd name="connsiteY75" fmla="*/ 506751 h 1549739"/>
              <a:gd name="connsiteX76" fmla="*/ 1933575 w 2748311"/>
              <a:gd name="connsiteY76" fmla="*/ 492464 h 1549739"/>
              <a:gd name="connsiteX77" fmla="*/ 1971675 w 2748311"/>
              <a:gd name="connsiteY77" fmla="*/ 482939 h 1549739"/>
              <a:gd name="connsiteX78" fmla="*/ 1985963 w 2748311"/>
              <a:gd name="connsiteY78" fmla="*/ 463889 h 1549739"/>
              <a:gd name="connsiteX79" fmla="*/ 1990725 w 2748311"/>
              <a:gd name="connsiteY79" fmla="*/ 444839 h 1549739"/>
              <a:gd name="connsiteX80" fmla="*/ 1995488 w 2748311"/>
              <a:gd name="connsiteY80" fmla="*/ 387689 h 1549739"/>
              <a:gd name="connsiteX81" fmla="*/ 2052638 w 2748311"/>
              <a:gd name="connsiteY81" fmla="*/ 392451 h 1549739"/>
              <a:gd name="connsiteX82" fmla="*/ 2066925 w 2748311"/>
              <a:gd name="connsiteY82" fmla="*/ 406739 h 1549739"/>
              <a:gd name="connsiteX83" fmla="*/ 2114550 w 2748311"/>
              <a:gd name="connsiteY83" fmla="*/ 421026 h 1549739"/>
              <a:gd name="connsiteX84" fmla="*/ 2176463 w 2748311"/>
              <a:gd name="connsiteY84" fmla="*/ 463889 h 1549739"/>
              <a:gd name="connsiteX85" fmla="*/ 2190750 w 2748311"/>
              <a:gd name="connsiteY85" fmla="*/ 468651 h 1549739"/>
              <a:gd name="connsiteX86" fmla="*/ 2219325 w 2748311"/>
              <a:gd name="connsiteY86" fmla="*/ 459126 h 1549739"/>
              <a:gd name="connsiteX87" fmla="*/ 2271713 w 2748311"/>
              <a:gd name="connsiteY87" fmla="*/ 430551 h 1549739"/>
              <a:gd name="connsiteX88" fmla="*/ 2276475 w 2748311"/>
              <a:gd name="connsiteY88" fmla="*/ 497226 h 1549739"/>
              <a:gd name="connsiteX89" fmla="*/ 2257425 w 2748311"/>
              <a:gd name="connsiteY89" fmla="*/ 525801 h 1549739"/>
              <a:gd name="connsiteX90" fmla="*/ 2266950 w 2748311"/>
              <a:gd name="connsiteY90" fmla="*/ 540089 h 1549739"/>
              <a:gd name="connsiteX91" fmla="*/ 2281238 w 2748311"/>
              <a:gd name="connsiteY91" fmla="*/ 554376 h 1549739"/>
              <a:gd name="connsiteX92" fmla="*/ 2324100 w 2748311"/>
              <a:gd name="connsiteY92" fmla="*/ 625814 h 1549739"/>
              <a:gd name="connsiteX93" fmla="*/ 2347913 w 2748311"/>
              <a:gd name="connsiteY93" fmla="*/ 649626 h 1549739"/>
              <a:gd name="connsiteX94" fmla="*/ 2381250 w 2748311"/>
              <a:gd name="connsiteY94" fmla="*/ 616289 h 1549739"/>
              <a:gd name="connsiteX95" fmla="*/ 2471738 w 2748311"/>
              <a:gd name="connsiteY95" fmla="*/ 606764 h 1549739"/>
              <a:gd name="connsiteX96" fmla="*/ 2509838 w 2748311"/>
              <a:gd name="connsiteY96" fmla="*/ 587714 h 1549739"/>
              <a:gd name="connsiteX97" fmla="*/ 2581275 w 2748311"/>
              <a:gd name="connsiteY97" fmla="*/ 602001 h 1549739"/>
              <a:gd name="connsiteX98" fmla="*/ 2600325 w 2748311"/>
              <a:gd name="connsiteY98" fmla="*/ 616289 h 1549739"/>
              <a:gd name="connsiteX99" fmla="*/ 2614613 w 2748311"/>
              <a:gd name="connsiteY99" fmla="*/ 625814 h 1549739"/>
              <a:gd name="connsiteX100" fmla="*/ 2647950 w 2748311"/>
              <a:gd name="connsiteY100" fmla="*/ 659151 h 1549739"/>
              <a:gd name="connsiteX101" fmla="*/ 2657475 w 2748311"/>
              <a:gd name="connsiteY101" fmla="*/ 682964 h 1549739"/>
              <a:gd name="connsiteX102" fmla="*/ 2671763 w 2748311"/>
              <a:gd name="connsiteY102" fmla="*/ 716301 h 1549739"/>
              <a:gd name="connsiteX103" fmla="*/ 2681288 w 2748311"/>
              <a:gd name="connsiteY103" fmla="*/ 749639 h 1549739"/>
              <a:gd name="connsiteX104" fmla="*/ 2695575 w 2748311"/>
              <a:gd name="connsiteY104" fmla="*/ 768689 h 1549739"/>
              <a:gd name="connsiteX105" fmla="*/ 2705100 w 2748311"/>
              <a:gd name="connsiteY105" fmla="*/ 787739 h 1549739"/>
              <a:gd name="connsiteX106" fmla="*/ 2719388 w 2748311"/>
              <a:gd name="connsiteY106" fmla="*/ 797264 h 1549739"/>
              <a:gd name="connsiteX107" fmla="*/ 2743200 w 2748311"/>
              <a:gd name="connsiteY107" fmla="*/ 830601 h 1549739"/>
              <a:gd name="connsiteX108" fmla="*/ 2743200 w 2748311"/>
              <a:gd name="connsiteY108" fmla="*/ 935376 h 1549739"/>
              <a:gd name="connsiteX109" fmla="*/ 2686050 w 2748311"/>
              <a:gd name="connsiteY109" fmla="*/ 949664 h 1549739"/>
              <a:gd name="connsiteX110" fmla="*/ 2657475 w 2748311"/>
              <a:gd name="connsiteY110" fmla="*/ 978239 h 1549739"/>
              <a:gd name="connsiteX111" fmla="*/ 2638425 w 2748311"/>
              <a:gd name="connsiteY111" fmla="*/ 997289 h 1549739"/>
              <a:gd name="connsiteX112" fmla="*/ 2633663 w 2748311"/>
              <a:gd name="connsiteY112" fmla="*/ 1021101 h 1549739"/>
              <a:gd name="connsiteX113" fmla="*/ 2605088 w 2748311"/>
              <a:gd name="connsiteY113" fmla="*/ 1035389 h 1549739"/>
              <a:gd name="connsiteX114" fmla="*/ 2547938 w 2748311"/>
              <a:gd name="connsiteY114" fmla="*/ 1049676 h 1549739"/>
              <a:gd name="connsiteX115" fmla="*/ 2519363 w 2748311"/>
              <a:gd name="connsiteY115" fmla="*/ 1073489 h 1549739"/>
              <a:gd name="connsiteX116" fmla="*/ 2500313 w 2748311"/>
              <a:gd name="connsiteY116" fmla="*/ 1083014 h 1549739"/>
              <a:gd name="connsiteX117" fmla="*/ 2490788 w 2748311"/>
              <a:gd name="connsiteY117" fmla="*/ 1121114 h 1549739"/>
              <a:gd name="connsiteX118" fmla="*/ 2471738 w 2748311"/>
              <a:gd name="connsiteY118" fmla="*/ 1154451 h 1549739"/>
              <a:gd name="connsiteX119" fmla="*/ 2466975 w 2748311"/>
              <a:gd name="connsiteY119" fmla="*/ 1168739 h 1549739"/>
              <a:gd name="connsiteX120" fmla="*/ 2457450 w 2748311"/>
              <a:gd name="connsiteY120" fmla="*/ 1206839 h 1549739"/>
              <a:gd name="connsiteX121" fmla="*/ 2452688 w 2748311"/>
              <a:gd name="connsiteY121" fmla="*/ 1221126 h 1549739"/>
              <a:gd name="connsiteX122" fmla="*/ 2438400 w 2748311"/>
              <a:gd name="connsiteY122" fmla="*/ 1225889 h 1549739"/>
              <a:gd name="connsiteX123" fmla="*/ 2419350 w 2748311"/>
              <a:gd name="connsiteY123" fmla="*/ 1244939 h 1549739"/>
              <a:gd name="connsiteX124" fmla="*/ 2386013 w 2748311"/>
              <a:gd name="connsiteY124" fmla="*/ 1263989 h 1549739"/>
              <a:gd name="connsiteX125" fmla="*/ 2376488 w 2748311"/>
              <a:gd name="connsiteY125" fmla="*/ 1283039 h 1549739"/>
              <a:gd name="connsiteX126" fmla="*/ 2371725 w 2748311"/>
              <a:gd name="connsiteY126" fmla="*/ 1297326 h 1549739"/>
              <a:gd name="connsiteX127" fmla="*/ 2343150 w 2748311"/>
              <a:gd name="connsiteY127" fmla="*/ 1306851 h 1549739"/>
              <a:gd name="connsiteX128" fmla="*/ 2328863 w 2748311"/>
              <a:gd name="connsiteY128" fmla="*/ 1316376 h 1549739"/>
              <a:gd name="connsiteX129" fmla="*/ 2314575 w 2748311"/>
              <a:gd name="connsiteY129" fmla="*/ 1321139 h 1549739"/>
              <a:gd name="connsiteX130" fmla="*/ 2266950 w 2748311"/>
              <a:gd name="connsiteY130" fmla="*/ 1330664 h 1549739"/>
              <a:gd name="connsiteX131" fmla="*/ 2228850 w 2748311"/>
              <a:gd name="connsiteY131" fmla="*/ 1335426 h 1549739"/>
              <a:gd name="connsiteX132" fmla="*/ 2176463 w 2748311"/>
              <a:gd name="connsiteY132" fmla="*/ 1340189 h 1549739"/>
              <a:gd name="connsiteX133" fmla="*/ 2105025 w 2748311"/>
              <a:gd name="connsiteY133" fmla="*/ 1349714 h 1549739"/>
              <a:gd name="connsiteX134" fmla="*/ 2090738 w 2748311"/>
              <a:gd name="connsiteY134" fmla="*/ 1364001 h 1549739"/>
              <a:gd name="connsiteX135" fmla="*/ 2076450 w 2748311"/>
              <a:gd name="connsiteY135" fmla="*/ 1368764 h 1549739"/>
              <a:gd name="connsiteX136" fmla="*/ 2057400 w 2748311"/>
              <a:gd name="connsiteY136" fmla="*/ 1435439 h 1549739"/>
              <a:gd name="connsiteX137" fmla="*/ 2047875 w 2748311"/>
              <a:gd name="connsiteY137" fmla="*/ 1449726 h 1549739"/>
              <a:gd name="connsiteX138" fmla="*/ 2038350 w 2748311"/>
              <a:gd name="connsiteY138" fmla="*/ 1483064 h 1549739"/>
              <a:gd name="connsiteX139" fmla="*/ 2028825 w 2748311"/>
              <a:gd name="connsiteY139" fmla="*/ 1497351 h 1549739"/>
              <a:gd name="connsiteX140" fmla="*/ 2014538 w 2748311"/>
              <a:gd name="connsiteY140" fmla="*/ 1502114 h 1549739"/>
              <a:gd name="connsiteX141" fmla="*/ 2000250 w 2748311"/>
              <a:gd name="connsiteY141" fmla="*/ 1511639 h 1549739"/>
              <a:gd name="connsiteX142" fmla="*/ 1966913 w 2748311"/>
              <a:gd name="connsiteY142" fmla="*/ 1483064 h 1549739"/>
              <a:gd name="connsiteX143" fmla="*/ 1933575 w 2748311"/>
              <a:gd name="connsiteY143" fmla="*/ 1478301 h 1549739"/>
              <a:gd name="connsiteX144" fmla="*/ 1919288 w 2748311"/>
              <a:gd name="connsiteY144" fmla="*/ 1468776 h 1549739"/>
              <a:gd name="connsiteX145" fmla="*/ 1885950 w 2748311"/>
              <a:gd name="connsiteY145" fmla="*/ 1435439 h 1549739"/>
              <a:gd name="connsiteX146" fmla="*/ 1838325 w 2748311"/>
              <a:gd name="connsiteY146" fmla="*/ 1425914 h 1549739"/>
              <a:gd name="connsiteX147" fmla="*/ 1781175 w 2748311"/>
              <a:gd name="connsiteY147" fmla="*/ 1430676 h 1549739"/>
              <a:gd name="connsiteX148" fmla="*/ 1762125 w 2748311"/>
              <a:gd name="connsiteY148" fmla="*/ 1435439 h 1549739"/>
              <a:gd name="connsiteX149" fmla="*/ 1709738 w 2748311"/>
              <a:gd name="connsiteY149" fmla="*/ 1430676 h 1549739"/>
              <a:gd name="connsiteX150" fmla="*/ 1609725 w 2748311"/>
              <a:gd name="connsiteY150" fmla="*/ 1416389 h 1549739"/>
              <a:gd name="connsiteX151" fmla="*/ 1585913 w 2748311"/>
              <a:gd name="connsiteY151" fmla="*/ 1406864 h 1549739"/>
              <a:gd name="connsiteX152" fmla="*/ 1571625 w 2748311"/>
              <a:gd name="connsiteY152" fmla="*/ 1402101 h 1549739"/>
              <a:gd name="connsiteX153" fmla="*/ 1552575 w 2748311"/>
              <a:gd name="connsiteY153" fmla="*/ 1387814 h 1549739"/>
              <a:gd name="connsiteX154" fmla="*/ 1538288 w 2748311"/>
              <a:gd name="connsiteY154" fmla="*/ 1373526 h 1549739"/>
              <a:gd name="connsiteX155" fmla="*/ 1471613 w 2748311"/>
              <a:gd name="connsiteY155" fmla="*/ 1364001 h 1549739"/>
              <a:gd name="connsiteX156" fmla="*/ 1433513 w 2748311"/>
              <a:gd name="connsiteY156" fmla="*/ 1344951 h 1549739"/>
              <a:gd name="connsiteX157" fmla="*/ 1400175 w 2748311"/>
              <a:gd name="connsiteY157" fmla="*/ 1325901 h 1549739"/>
              <a:gd name="connsiteX158" fmla="*/ 1371600 w 2748311"/>
              <a:gd name="connsiteY158" fmla="*/ 1316376 h 1549739"/>
              <a:gd name="connsiteX159" fmla="*/ 1352550 w 2748311"/>
              <a:gd name="connsiteY159" fmla="*/ 1306851 h 1549739"/>
              <a:gd name="connsiteX160" fmla="*/ 1285875 w 2748311"/>
              <a:gd name="connsiteY160" fmla="*/ 1297326 h 1549739"/>
              <a:gd name="connsiteX161" fmla="*/ 1262063 w 2748311"/>
              <a:gd name="connsiteY161" fmla="*/ 1292564 h 1549739"/>
              <a:gd name="connsiteX162" fmla="*/ 1228725 w 2748311"/>
              <a:gd name="connsiteY162" fmla="*/ 1268751 h 1549739"/>
              <a:gd name="connsiteX163" fmla="*/ 1209675 w 2748311"/>
              <a:gd name="connsiteY163" fmla="*/ 1278276 h 1549739"/>
              <a:gd name="connsiteX164" fmla="*/ 1204913 w 2748311"/>
              <a:gd name="connsiteY164" fmla="*/ 1325901 h 1549739"/>
              <a:gd name="connsiteX165" fmla="*/ 1195388 w 2748311"/>
              <a:gd name="connsiteY165" fmla="*/ 1354476 h 1549739"/>
              <a:gd name="connsiteX166" fmla="*/ 1176338 w 2748311"/>
              <a:gd name="connsiteY166" fmla="*/ 1383051 h 1549739"/>
              <a:gd name="connsiteX167" fmla="*/ 1147763 w 2748311"/>
              <a:gd name="connsiteY167" fmla="*/ 1402101 h 1549739"/>
              <a:gd name="connsiteX168" fmla="*/ 1119188 w 2748311"/>
              <a:gd name="connsiteY168" fmla="*/ 1416389 h 1549739"/>
              <a:gd name="connsiteX169" fmla="*/ 1109663 w 2748311"/>
              <a:gd name="connsiteY169" fmla="*/ 1435439 h 1549739"/>
              <a:gd name="connsiteX170" fmla="*/ 1090613 w 2748311"/>
              <a:gd name="connsiteY170" fmla="*/ 1449726 h 1549739"/>
              <a:gd name="connsiteX171" fmla="*/ 1081088 w 2748311"/>
              <a:gd name="connsiteY171" fmla="*/ 1487826 h 1549739"/>
              <a:gd name="connsiteX172" fmla="*/ 1066800 w 2748311"/>
              <a:gd name="connsiteY172" fmla="*/ 1506876 h 1549739"/>
              <a:gd name="connsiteX173" fmla="*/ 942975 w 2748311"/>
              <a:gd name="connsiteY173" fmla="*/ 1525926 h 1549739"/>
              <a:gd name="connsiteX174" fmla="*/ 928688 w 2748311"/>
              <a:gd name="connsiteY174" fmla="*/ 1535451 h 1549739"/>
              <a:gd name="connsiteX175" fmla="*/ 914400 w 2748311"/>
              <a:gd name="connsiteY175" fmla="*/ 1540214 h 1549739"/>
              <a:gd name="connsiteX176" fmla="*/ 866775 w 2748311"/>
              <a:gd name="connsiteY176" fmla="*/ 1549739 h 1549739"/>
              <a:gd name="connsiteX177" fmla="*/ 795338 w 2748311"/>
              <a:gd name="connsiteY177" fmla="*/ 1540214 h 1549739"/>
              <a:gd name="connsiteX178" fmla="*/ 781050 w 2748311"/>
              <a:gd name="connsiteY178" fmla="*/ 1530689 h 1549739"/>
              <a:gd name="connsiteX179" fmla="*/ 742950 w 2748311"/>
              <a:gd name="connsiteY179" fmla="*/ 1478301 h 1549739"/>
              <a:gd name="connsiteX180" fmla="*/ 733425 w 2748311"/>
              <a:gd name="connsiteY180" fmla="*/ 1454489 h 1549739"/>
              <a:gd name="connsiteX181" fmla="*/ 728663 w 2748311"/>
              <a:gd name="connsiteY181" fmla="*/ 1440201 h 1549739"/>
              <a:gd name="connsiteX182" fmla="*/ 714375 w 2748311"/>
              <a:gd name="connsiteY182" fmla="*/ 1425914 h 1549739"/>
              <a:gd name="connsiteX183" fmla="*/ 690563 w 2748311"/>
              <a:gd name="connsiteY183" fmla="*/ 1402101 h 1549739"/>
              <a:gd name="connsiteX184" fmla="*/ 661988 w 2748311"/>
              <a:gd name="connsiteY184" fmla="*/ 1364001 h 1549739"/>
              <a:gd name="connsiteX185" fmla="*/ 642938 w 2748311"/>
              <a:gd name="connsiteY185" fmla="*/ 1344951 h 1549739"/>
              <a:gd name="connsiteX186" fmla="*/ 614363 w 2748311"/>
              <a:gd name="connsiteY186" fmla="*/ 1325901 h 1549739"/>
              <a:gd name="connsiteX187" fmla="*/ 600075 w 2748311"/>
              <a:gd name="connsiteY187" fmla="*/ 1316376 h 1549739"/>
              <a:gd name="connsiteX188" fmla="*/ 585788 w 2748311"/>
              <a:gd name="connsiteY188" fmla="*/ 1306851 h 1549739"/>
              <a:gd name="connsiteX189" fmla="*/ 557213 w 2748311"/>
              <a:gd name="connsiteY189" fmla="*/ 1297326 h 1549739"/>
              <a:gd name="connsiteX190" fmla="*/ 514350 w 2748311"/>
              <a:gd name="connsiteY190" fmla="*/ 1254464 h 1549739"/>
              <a:gd name="connsiteX191" fmla="*/ 509588 w 2748311"/>
              <a:gd name="connsiteY191" fmla="*/ 1240176 h 1549739"/>
              <a:gd name="connsiteX192" fmla="*/ 500063 w 2748311"/>
              <a:gd name="connsiteY192" fmla="*/ 1225889 h 1549739"/>
              <a:gd name="connsiteX193" fmla="*/ 476250 w 2748311"/>
              <a:gd name="connsiteY193" fmla="*/ 1192551 h 1549739"/>
              <a:gd name="connsiteX194" fmla="*/ 452438 w 2748311"/>
              <a:gd name="connsiteY194" fmla="*/ 1183026 h 1549739"/>
              <a:gd name="connsiteX195" fmla="*/ 423863 w 2748311"/>
              <a:gd name="connsiteY195" fmla="*/ 1149689 h 1549739"/>
              <a:gd name="connsiteX196" fmla="*/ 404813 w 2748311"/>
              <a:gd name="connsiteY196" fmla="*/ 1140164 h 1549739"/>
              <a:gd name="connsiteX197" fmla="*/ 381000 w 2748311"/>
              <a:gd name="connsiteY197" fmla="*/ 1125876 h 1549739"/>
              <a:gd name="connsiteX198" fmla="*/ 357188 w 2748311"/>
              <a:gd name="connsiteY198" fmla="*/ 1102064 h 1549739"/>
              <a:gd name="connsiteX199" fmla="*/ 347663 w 2748311"/>
              <a:gd name="connsiteY199" fmla="*/ 1087776 h 1549739"/>
              <a:gd name="connsiteX200" fmla="*/ 333375 w 2748311"/>
              <a:gd name="connsiteY200" fmla="*/ 1054439 h 1549739"/>
              <a:gd name="connsiteX201" fmla="*/ 300038 w 2748311"/>
              <a:gd name="connsiteY201" fmla="*/ 1040151 h 1549739"/>
              <a:gd name="connsiteX202" fmla="*/ 280988 w 2748311"/>
              <a:gd name="connsiteY202" fmla="*/ 1030626 h 1549739"/>
              <a:gd name="connsiteX203" fmla="*/ 247650 w 2748311"/>
              <a:gd name="connsiteY203" fmla="*/ 997289 h 1549739"/>
              <a:gd name="connsiteX204" fmla="*/ 233363 w 2748311"/>
              <a:gd name="connsiteY204" fmla="*/ 987764 h 1549739"/>
              <a:gd name="connsiteX205" fmla="*/ 209550 w 2748311"/>
              <a:gd name="connsiteY205" fmla="*/ 959189 h 1549739"/>
              <a:gd name="connsiteX206" fmla="*/ 176213 w 2748311"/>
              <a:gd name="connsiteY206" fmla="*/ 921089 h 1549739"/>
              <a:gd name="connsiteX207" fmla="*/ 142875 w 2748311"/>
              <a:gd name="connsiteY207" fmla="*/ 863939 h 1549739"/>
              <a:gd name="connsiteX208" fmla="*/ 138113 w 2748311"/>
              <a:gd name="connsiteY208" fmla="*/ 849651 h 1549739"/>
              <a:gd name="connsiteX209" fmla="*/ 128588 w 2748311"/>
              <a:gd name="connsiteY209" fmla="*/ 835364 h 1549739"/>
              <a:gd name="connsiteX210" fmla="*/ 123825 w 2748311"/>
              <a:gd name="connsiteY210" fmla="*/ 816314 h 1549739"/>
              <a:gd name="connsiteX211" fmla="*/ 138113 w 2748311"/>
              <a:gd name="connsiteY211" fmla="*/ 725826 h 1549739"/>
              <a:gd name="connsiteX212" fmla="*/ 142875 w 2748311"/>
              <a:gd name="connsiteY212" fmla="*/ 706776 h 1549739"/>
              <a:gd name="connsiteX213" fmla="*/ 171450 w 2748311"/>
              <a:gd name="connsiteY213" fmla="*/ 678201 h 1549739"/>
              <a:gd name="connsiteX214" fmla="*/ 166688 w 2748311"/>
              <a:gd name="connsiteY214" fmla="*/ 640101 h 1549739"/>
              <a:gd name="connsiteX215" fmla="*/ 147638 w 2748311"/>
              <a:gd name="connsiteY215" fmla="*/ 630576 h 1549739"/>
              <a:gd name="connsiteX216" fmla="*/ 128588 w 2748311"/>
              <a:gd name="connsiteY216" fmla="*/ 616289 h 1549739"/>
              <a:gd name="connsiteX217" fmla="*/ 109538 w 2748311"/>
              <a:gd name="connsiteY217" fmla="*/ 611526 h 1549739"/>
              <a:gd name="connsiteX218" fmla="*/ 76200 w 2748311"/>
              <a:gd name="connsiteY218" fmla="*/ 597239 h 1549739"/>
              <a:gd name="connsiteX219" fmla="*/ 57150 w 2748311"/>
              <a:gd name="connsiteY219" fmla="*/ 578189 h 1549739"/>
              <a:gd name="connsiteX220" fmla="*/ 47625 w 2748311"/>
              <a:gd name="connsiteY220" fmla="*/ 549614 h 1549739"/>
              <a:gd name="connsiteX221" fmla="*/ 42863 w 2748311"/>
              <a:gd name="connsiteY221" fmla="*/ 530564 h 1549739"/>
              <a:gd name="connsiteX222" fmla="*/ 19050 w 2748311"/>
              <a:gd name="connsiteY222" fmla="*/ 487701 h 1549739"/>
              <a:gd name="connsiteX223" fmla="*/ 0 w 2748311"/>
              <a:gd name="connsiteY223" fmla="*/ 459126 h 1549739"/>
              <a:gd name="connsiteX224" fmla="*/ 19050 w 2748311"/>
              <a:gd name="connsiteY224" fmla="*/ 406739 h 154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Lst>
            <a:rect l="l" t="t" r="r" b="b"/>
            <a:pathLst>
              <a:path w="2748311" h="1549739">
                <a:moveTo>
                  <a:pt x="19050" y="406739"/>
                </a:moveTo>
                <a:cubicBezTo>
                  <a:pt x="26987" y="399595"/>
                  <a:pt x="39455" y="410428"/>
                  <a:pt x="47625" y="416264"/>
                </a:cubicBezTo>
                <a:cubicBezTo>
                  <a:pt x="51710" y="419182"/>
                  <a:pt x="50143" y="426061"/>
                  <a:pt x="52388" y="430551"/>
                </a:cubicBezTo>
                <a:cubicBezTo>
                  <a:pt x="54948" y="435671"/>
                  <a:pt x="58738" y="440076"/>
                  <a:pt x="61913" y="444839"/>
                </a:cubicBezTo>
                <a:cubicBezTo>
                  <a:pt x="64303" y="454398"/>
                  <a:pt x="64517" y="473414"/>
                  <a:pt x="80963" y="473414"/>
                </a:cubicBezTo>
                <a:cubicBezTo>
                  <a:pt x="86687" y="473414"/>
                  <a:pt x="90488" y="467064"/>
                  <a:pt x="95250" y="463889"/>
                </a:cubicBezTo>
                <a:cubicBezTo>
                  <a:pt x="106507" y="418866"/>
                  <a:pt x="89464" y="473149"/>
                  <a:pt x="119063" y="425789"/>
                </a:cubicBezTo>
                <a:cubicBezTo>
                  <a:pt x="134959" y="400355"/>
                  <a:pt x="114149" y="414109"/>
                  <a:pt x="128588" y="392451"/>
                </a:cubicBezTo>
                <a:cubicBezTo>
                  <a:pt x="162270" y="341928"/>
                  <a:pt x="145513" y="356339"/>
                  <a:pt x="176213" y="344826"/>
                </a:cubicBezTo>
                <a:cubicBezTo>
                  <a:pt x="184217" y="341824"/>
                  <a:pt x="191731" y="337374"/>
                  <a:pt x="200025" y="335301"/>
                </a:cubicBezTo>
                <a:cubicBezTo>
                  <a:pt x="210915" y="332579"/>
                  <a:pt x="222250" y="332126"/>
                  <a:pt x="233363" y="330539"/>
                </a:cubicBezTo>
                <a:cubicBezTo>
                  <a:pt x="238125" y="328951"/>
                  <a:pt x="242950" y="327539"/>
                  <a:pt x="247650" y="325776"/>
                </a:cubicBezTo>
                <a:cubicBezTo>
                  <a:pt x="255655" y="322774"/>
                  <a:pt x="262954" y="317074"/>
                  <a:pt x="271463" y="316251"/>
                </a:cubicBezTo>
                <a:cubicBezTo>
                  <a:pt x="312576" y="312272"/>
                  <a:pt x="354013" y="313076"/>
                  <a:pt x="395288" y="311489"/>
                </a:cubicBezTo>
                <a:cubicBezTo>
                  <a:pt x="400050" y="308314"/>
                  <a:pt x="405999" y="306433"/>
                  <a:pt x="409575" y="301964"/>
                </a:cubicBezTo>
                <a:cubicBezTo>
                  <a:pt x="428047" y="278874"/>
                  <a:pt x="397455" y="293303"/>
                  <a:pt x="428625" y="282914"/>
                </a:cubicBezTo>
                <a:cubicBezTo>
                  <a:pt x="433530" y="273104"/>
                  <a:pt x="440370" y="254403"/>
                  <a:pt x="452438" y="249576"/>
                </a:cubicBezTo>
                <a:cubicBezTo>
                  <a:pt x="462860" y="245407"/>
                  <a:pt x="474637" y="246206"/>
                  <a:pt x="485775" y="244814"/>
                </a:cubicBezTo>
                <a:lnTo>
                  <a:pt x="566738" y="235289"/>
                </a:lnTo>
                <a:cubicBezTo>
                  <a:pt x="571081" y="228774"/>
                  <a:pt x="586120" y="205643"/>
                  <a:pt x="590550" y="201951"/>
                </a:cubicBezTo>
                <a:cubicBezTo>
                  <a:pt x="594407" y="198737"/>
                  <a:pt x="600075" y="198776"/>
                  <a:pt x="604838" y="197189"/>
                </a:cubicBezTo>
                <a:cubicBezTo>
                  <a:pt x="631415" y="170610"/>
                  <a:pt x="606285" y="189894"/>
                  <a:pt x="657225" y="178139"/>
                </a:cubicBezTo>
                <a:cubicBezTo>
                  <a:pt x="665555" y="176217"/>
                  <a:pt x="672928" y="171318"/>
                  <a:pt x="681038" y="168614"/>
                </a:cubicBezTo>
                <a:cubicBezTo>
                  <a:pt x="687248" y="166544"/>
                  <a:pt x="693738" y="165439"/>
                  <a:pt x="700088" y="163851"/>
                </a:cubicBezTo>
                <a:cubicBezTo>
                  <a:pt x="733333" y="130606"/>
                  <a:pt x="696500" y="163180"/>
                  <a:pt x="728663" y="144801"/>
                </a:cubicBezTo>
                <a:cubicBezTo>
                  <a:pt x="735555" y="140863"/>
                  <a:pt x="740857" y="134513"/>
                  <a:pt x="747713" y="130514"/>
                </a:cubicBezTo>
                <a:cubicBezTo>
                  <a:pt x="759978" y="123360"/>
                  <a:pt x="773638" y="118770"/>
                  <a:pt x="785813" y="111464"/>
                </a:cubicBezTo>
                <a:cubicBezTo>
                  <a:pt x="793750" y="106701"/>
                  <a:pt x="800725" y="99719"/>
                  <a:pt x="809625" y="97176"/>
                </a:cubicBezTo>
                <a:cubicBezTo>
                  <a:pt x="823447" y="93227"/>
                  <a:pt x="838200" y="94001"/>
                  <a:pt x="852488" y="92414"/>
                </a:cubicBezTo>
                <a:cubicBezTo>
                  <a:pt x="857250" y="90826"/>
                  <a:pt x="861932" y="88972"/>
                  <a:pt x="866775" y="87651"/>
                </a:cubicBezTo>
                <a:cubicBezTo>
                  <a:pt x="925883" y="71530"/>
                  <a:pt x="886267" y="84328"/>
                  <a:pt x="919163" y="73364"/>
                </a:cubicBezTo>
                <a:cubicBezTo>
                  <a:pt x="923712" y="59714"/>
                  <a:pt x="929379" y="50588"/>
                  <a:pt x="919163" y="35264"/>
                </a:cubicBezTo>
                <a:cubicBezTo>
                  <a:pt x="916378" y="31087"/>
                  <a:pt x="909638" y="32089"/>
                  <a:pt x="904875" y="30501"/>
                </a:cubicBezTo>
                <a:cubicBezTo>
                  <a:pt x="903288" y="24151"/>
                  <a:pt x="895923" y="16479"/>
                  <a:pt x="900113" y="11451"/>
                </a:cubicBezTo>
                <a:cubicBezTo>
                  <a:pt x="906541" y="3738"/>
                  <a:pt x="928688" y="1926"/>
                  <a:pt x="928688" y="1926"/>
                </a:cubicBezTo>
                <a:cubicBezTo>
                  <a:pt x="950913" y="3514"/>
                  <a:pt x="973192" y="4472"/>
                  <a:pt x="995363" y="6689"/>
                </a:cubicBezTo>
                <a:cubicBezTo>
                  <a:pt x="1004971" y="7650"/>
                  <a:pt x="1015301" y="7133"/>
                  <a:pt x="1023938" y="11451"/>
                </a:cubicBezTo>
                <a:cubicBezTo>
                  <a:pt x="1029058" y="14011"/>
                  <a:pt x="1030136" y="21081"/>
                  <a:pt x="1033463" y="25739"/>
                </a:cubicBezTo>
                <a:cubicBezTo>
                  <a:pt x="1038076" y="32198"/>
                  <a:pt x="1042988" y="38439"/>
                  <a:pt x="1047750" y="44789"/>
                </a:cubicBezTo>
                <a:cubicBezTo>
                  <a:pt x="1049338" y="49551"/>
                  <a:pt x="1051295" y="54206"/>
                  <a:pt x="1052513" y="59076"/>
                </a:cubicBezTo>
                <a:cubicBezTo>
                  <a:pt x="1054476" y="66929"/>
                  <a:pt x="1054433" y="75310"/>
                  <a:pt x="1057275" y="82889"/>
                </a:cubicBezTo>
                <a:cubicBezTo>
                  <a:pt x="1059285" y="88248"/>
                  <a:pt x="1063625" y="92414"/>
                  <a:pt x="1066800" y="97176"/>
                </a:cubicBezTo>
                <a:cubicBezTo>
                  <a:pt x="1131935" y="86320"/>
                  <a:pt x="1105012" y="91438"/>
                  <a:pt x="1147763" y="82889"/>
                </a:cubicBezTo>
                <a:cubicBezTo>
                  <a:pt x="1154113" y="78126"/>
                  <a:pt x="1159560" y="71825"/>
                  <a:pt x="1166813" y="68601"/>
                </a:cubicBezTo>
                <a:cubicBezTo>
                  <a:pt x="1174210" y="65313"/>
                  <a:pt x="1185357" y="69985"/>
                  <a:pt x="1190625" y="63839"/>
                </a:cubicBezTo>
                <a:cubicBezTo>
                  <a:pt x="1192323" y="61858"/>
                  <a:pt x="1195853" y="22230"/>
                  <a:pt x="1200150" y="16214"/>
                </a:cubicBezTo>
                <a:cubicBezTo>
                  <a:pt x="1204764" y="9755"/>
                  <a:pt x="1212850" y="6689"/>
                  <a:pt x="1219200" y="1926"/>
                </a:cubicBezTo>
                <a:cubicBezTo>
                  <a:pt x="1243013" y="3514"/>
                  <a:pt x="1270400" y="-5960"/>
                  <a:pt x="1290638" y="6689"/>
                </a:cubicBezTo>
                <a:cubicBezTo>
                  <a:pt x="1302828" y="14308"/>
                  <a:pt x="1293214" y="35343"/>
                  <a:pt x="1295400" y="49551"/>
                </a:cubicBezTo>
                <a:cubicBezTo>
                  <a:pt x="1296849" y="58972"/>
                  <a:pt x="1302698" y="80661"/>
                  <a:pt x="1309688" y="87651"/>
                </a:cubicBezTo>
                <a:cubicBezTo>
                  <a:pt x="1317783" y="95746"/>
                  <a:pt x="1328605" y="100555"/>
                  <a:pt x="1338263" y="106701"/>
                </a:cubicBezTo>
                <a:cubicBezTo>
                  <a:pt x="1346072" y="111671"/>
                  <a:pt x="1355530" y="114444"/>
                  <a:pt x="1362075" y="120989"/>
                </a:cubicBezTo>
                <a:cubicBezTo>
                  <a:pt x="1368425" y="127339"/>
                  <a:pt x="1373275" y="135678"/>
                  <a:pt x="1381125" y="140039"/>
                </a:cubicBezTo>
                <a:cubicBezTo>
                  <a:pt x="1388201" y="143970"/>
                  <a:pt x="1397036" y="143045"/>
                  <a:pt x="1404938" y="144801"/>
                </a:cubicBezTo>
                <a:cubicBezTo>
                  <a:pt x="1457920" y="156575"/>
                  <a:pt x="1385631" y="147308"/>
                  <a:pt x="1504950" y="154326"/>
                </a:cubicBezTo>
                <a:cubicBezTo>
                  <a:pt x="1509713" y="159089"/>
                  <a:pt x="1514926" y="163440"/>
                  <a:pt x="1519238" y="168614"/>
                </a:cubicBezTo>
                <a:cubicBezTo>
                  <a:pt x="1552398" y="208406"/>
                  <a:pt x="1501300" y="155436"/>
                  <a:pt x="1543050" y="197189"/>
                </a:cubicBezTo>
                <a:cubicBezTo>
                  <a:pt x="1544638" y="205126"/>
                  <a:pt x="1542089" y="215277"/>
                  <a:pt x="1547813" y="221001"/>
                </a:cubicBezTo>
                <a:cubicBezTo>
                  <a:pt x="1553537" y="226725"/>
                  <a:pt x="1563540" y="225370"/>
                  <a:pt x="1571625" y="225764"/>
                </a:cubicBezTo>
                <a:cubicBezTo>
                  <a:pt x="1628729" y="228550"/>
                  <a:pt x="1685925" y="228939"/>
                  <a:pt x="1743075" y="230526"/>
                </a:cubicBezTo>
                <a:cubicBezTo>
                  <a:pt x="1744663" y="241639"/>
                  <a:pt x="1747838" y="252638"/>
                  <a:pt x="1747838" y="263864"/>
                </a:cubicBezTo>
                <a:cubicBezTo>
                  <a:pt x="1747838" y="271959"/>
                  <a:pt x="1745917" y="280097"/>
                  <a:pt x="1743075" y="287676"/>
                </a:cubicBezTo>
                <a:cubicBezTo>
                  <a:pt x="1739083" y="298321"/>
                  <a:pt x="1721102" y="315355"/>
                  <a:pt x="1714500" y="321014"/>
                </a:cubicBezTo>
                <a:cubicBezTo>
                  <a:pt x="1710154" y="324739"/>
                  <a:pt x="1704610" y="326875"/>
                  <a:pt x="1700213" y="330539"/>
                </a:cubicBezTo>
                <a:cubicBezTo>
                  <a:pt x="1695039" y="334851"/>
                  <a:pt x="1690688" y="340064"/>
                  <a:pt x="1685925" y="344826"/>
                </a:cubicBezTo>
                <a:cubicBezTo>
                  <a:pt x="1690666" y="363787"/>
                  <a:pt x="1686475" y="365179"/>
                  <a:pt x="1704975" y="373401"/>
                </a:cubicBezTo>
                <a:cubicBezTo>
                  <a:pt x="1714150" y="377479"/>
                  <a:pt x="1733550" y="382926"/>
                  <a:pt x="1733550" y="382926"/>
                </a:cubicBezTo>
                <a:cubicBezTo>
                  <a:pt x="1738313" y="389276"/>
                  <a:pt x="1743286" y="395473"/>
                  <a:pt x="1747838" y="401976"/>
                </a:cubicBezTo>
                <a:cubicBezTo>
                  <a:pt x="1754403" y="411354"/>
                  <a:pt x="1759230" y="422042"/>
                  <a:pt x="1766888" y="430551"/>
                </a:cubicBezTo>
                <a:cubicBezTo>
                  <a:pt x="1773688" y="438106"/>
                  <a:pt x="1782763" y="443251"/>
                  <a:pt x="1790700" y="449601"/>
                </a:cubicBezTo>
                <a:cubicBezTo>
                  <a:pt x="1793875" y="455951"/>
                  <a:pt x="1797428" y="462126"/>
                  <a:pt x="1800225" y="468651"/>
                </a:cubicBezTo>
                <a:cubicBezTo>
                  <a:pt x="1811743" y="495526"/>
                  <a:pt x="1797662" y="469754"/>
                  <a:pt x="1809750" y="501989"/>
                </a:cubicBezTo>
                <a:cubicBezTo>
                  <a:pt x="1812243" y="508637"/>
                  <a:pt x="1815698" y="514907"/>
                  <a:pt x="1819275" y="521039"/>
                </a:cubicBezTo>
                <a:cubicBezTo>
                  <a:pt x="1843558" y="562666"/>
                  <a:pt x="1829614" y="554648"/>
                  <a:pt x="1857375" y="563901"/>
                </a:cubicBezTo>
                <a:cubicBezTo>
                  <a:pt x="1900705" y="549460"/>
                  <a:pt x="1824439" y="577891"/>
                  <a:pt x="1900238" y="521039"/>
                </a:cubicBezTo>
                <a:cubicBezTo>
                  <a:pt x="1906588" y="516276"/>
                  <a:pt x="1913261" y="511917"/>
                  <a:pt x="1919288" y="506751"/>
                </a:cubicBezTo>
                <a:cubicBezTo>
                  <a:pt x="1924402" y="502368"/>
                  <a:pt x="1927444" y="495251"/>
                  <a:pt x="1933575" y="492464"/>
                </a:cubicBezTo>
                <a:cubicBezTo>
                  <a:pt x="1945493" y="487047"/>
                  <a:pt x="1971675" y="482939"/>
                  <a:pt x="1971675" y="482939"/>
                </a:cubicBezTo>
                <a:cubicBezTo>
                  <a:pt x="1976438" y="476589"/>
                  <a:pt x="1982413" y="470989"/>
                  <a:pt x="1985963" y="463889"/>
                </a:cubicBezTo>
                <a:cubicBezTo>
                  <a:pt x="1988890" y="458035"/>
                  <a:pt x="1989913" y="451334"/>
                  <a:pt x="1990725" y="444839"/>
                </a:cubicBezTo>
                <a:cubicBezTo>
                  <a:pt x="1993096" y="425871"/>
                  <a:pt x="1993900" y="406739"/>
                  <a:pt x="1995488" y="387689"/>
                </a:cubicBezTo>
                <a:cubicBezTo>
                  <a:pt x="2014538" y="389276"/>
                  <a:pt x="2034167" y="387525"/>
                  <a:pt x="2052638" y="392451"/>
                </a:cubicBezTo>
                <a:cubicBezTo>
                  <a:pt x="2059146" y="394186"/>
                  <a:pt x="2060810" y="403917"/>
                  <a:pt x="2066925" y="406739"/>
                </a:cubicBezTo>
                <a:cubicBezTo>
                  <a:pt x="2081973" y="413684"/>
                  <a:pt x="2098675" y="416264"/>
                  <a:pt x="2114550" y="421026"/>
                </a:cubicBezTo>
                <a:cubicBezTo>
                  <a:pt x="2134380" y="435899"/>
                  <a:pt x="2154009" y="452662"/>
                  <a:pt x="2176463" y="463889"/>
                </a:cubicBezTo>
                <a:cubicBezTo>
                  <a:pt x="2180953" y="466134"/>
                  <a:pt x="2185988" y="467064"/>
                  <a:pt x="2190750" y="468651"/>
                </a:cubicBezTo>
                <a:cubicBezTo>
                  <a:pt x="2200275" y="465476"/>
                  <a:pt x="2210345" y="463616"/>
                  <a:pt x="2219325" y="459126"/>
                </a:cubicBezTo>
                <a:cubicBezTo>
                  <a:pt x="2262545" y="437516"/>
                  <a:pt x="2245611" y="447952"/>
                  <a:pt x="2271713" y="430551"/>
                </a:cubicBezTo>
                <a:cubicBezTo>
                  <a:pt x="2288290" y="455418"/>
                  <a:pt x="2289946" y="451424"/>
                  <a:pt x="2276475" y="497226"/>
                </a:cubicBezTo>
                <a:cubicBezTo>
                  <a:pt x="2273245" y="508208"/>
                  <a:pt x="2257425" y="525801"/>
                  <a:pt x="2257425" y="525801"/>
                </a:cubicBezTo>
                <a:cubicBezTo>
                  <a:pt x="2260600" y="530564"/>
                  <a:pt x="2263286" y="535692"/>
                  <a:pt x="2266950" y="540089"/>
                </a:cubicBezTo>
                <a:cubicBezTo>
                  <a:pt x="2271262" y="545263"/>
                  <a:pt x="2278451" y="548245"/>
                  <a:pt x="2281238" y="554376"/>
                </a:cubicBezTo>
                <a:cubicBezTo>
                  <a:pt x="2327193" y="655475"/>
                  <a:pt x="2242348" y="525893"/>
                  <a:pt x="2324100" y="625814"/>
                </a:cubicBezTo>
                <a:cubicBezTo>
                  <a:pt x="2346168" y="652786"/>
                  <a:pt x="2319608" y="640192"/>
                  <a:pt x="2347913" y="649626"/>
                </a:cubicBezTo>
                <a:cubicBezTo>
                  <a:pt x="2359025" y="638514"/>
                  <a:pt x="2365599" y="617712"/>
                  <a:pt x="2381250" y="616289"/>
                </a:cubicBezTo>
                <a:cubicBezTo>
                  <a:pt x="2446384" y="610367"/>
                  <a:pt x="2416239" y="613701"/>
                  <a:pt x="2471738" y="606764"/>
                </a:cubicBezTo>
                <a:cubicBezTo>
                  <a:pt x="2484438" y="600414"/>
                  <a:pt x="2495915" y="584929"/>
                  <a:pt x="2509838" y="587714"/>
                </a:cubicBezTo>
                <a:lnTo>
                  <a:pt x="2581275" y="602001"/>
                </a:lnTo>
                <a:cubicBezTo>
                  <a:pt x="2587625" y="606764"/>
                  <a:pt x="2593866" y="611675"/>
                  <a:pt x="2600325" y="616289"/>
                </a:cubicBezTo>
                <a:cubicBezTo>
                  <a:pt x="2604983" y="619616"/>
                  <a:pt x="2610358" y="621985"/>
                  <a:pt x="2614613" y="625814"/>
                </a:cubicBezTo>
                <a:cubicBezTo>
                  <a:pt x="2626294" y="636327"/>
                  <a:pt x="2647950" y="659151"/>
                  <a:pt x="2647950" y="659151"/>
                </a:cubicBezTo>
                <a:cubicBezTo>
                  <a:pt x="2651125" y="667089"/>
                  <a:pt x="2654003" y="675152"/>
                  <a:pt x="2657475" y="682964"/>
                </a:cubicBezTo>
                <a:cubicBezTo>
                  <a:pt x="2667632" y="705817"/>
                  <a:pt x="2665895" y="695765"/>
                  <a:pt x="2671763" y="716301"/>
                </a:cubicBezTo>
                <a:cubicBezTo>
                  <a:pt x="2673090" y="720946"/>
                  <a:pt x="2678023" y="743926"/>
                  <a:pt x="2681288" y="749639"/>
                </a:cubicBezTo>
                <a:cubicBezTo>
                  <a:pt x="2685226" y="756531"/>
                  <a:pt x="2691368" y="761958"/>
                  <a:pt x="2695575" y="768689"/>
                </a:cubicBezTo>
                <a:cubicBezTo>
                  <a:pt x="2699338" y="774709"/>
                  <a:pt x="2700555" y="782285"/>
                  <a:pt x="2705100" y="787739"/>
                </a:cubicBezTo>
                <a:cubicBezTo>
                  <a:pt x="2708764" y="792136"/>
                  <a:pt x="2714991" y="793600"/>
                  <a:pt x="2719388" y="797264"/>
                </a:cubicBezTo>
                <a:cubicBezTo>
                  <a:pt x="2735937" y="811054"/>
                  <a:pt x="2733571" y="811343"/>
                  <a:pt x="2743200" y="830601"/>
                </a:cubicBezTo>
                <a:cubicBezTo>
                  <a:pt x="2743964" y="839768"/>
                  <a:pt x="2754309" y="922045"/>
                  <a:pt x="2743200" y="935376"/>
                </a:cubicBezTo>
                <a:cubicBezTo>
                  <a:pt x="2742600" y="936096"/>
                  <a:pt x="2698045" y="943666"/>
                  <a:pt x="2686050" y="949664"/>
                </a:cubicBezTo>
                <a:cubicBezTo>
                  <a:pt x="2666789" y="959295"/>
                  <a:pt x="2672936" y="960570"/>
                  <a:pt x="2657475" y="978239"/>
                </a:cubicBezTo>
                <a:cubicBezTo>
                  <a:pt x="2651561" y="984997"/>
                  <a:pt x="2644775" y="990939"/>
                  <a:pt x="2638425" y="997289"/>
                </a:cubicBezTo>
                <a:cubicBezTo>
                  <a:pt x="2636838" y="1005226"/>
                  <a:pt x="2637679" y="1014073"/>
                  <a:pt x="2633663" y="1021101"/>
                </a:cubicBezTo>
                <a:cubicBezTo>
                  <a:pt x="2628204" y="1030654"/>
                  <a:pt x="2613398" y="1031234"/>
                  <a:pt x="2605088" y="1035389"/>
                </a:cubicBezTo>
                <a:cubicBezTo>
                  <a:pt x="2567593" y="1054137"/>
                  <a:pt x="2624732" y="1041144"/>
                  <a:pt x="2547938" y="1049676"/>
                </a:cubicBezTo>
                <a:cubicBezTo>
                  <a:pt x="2516172" y="1060265"/>
                  <a:pt x="2552390" y="1045180"/>
                  <a:pt x="2519363" y="1073489"/>
                </a:cubicBezTo>
                <a:cubicBezTo>
                  <a:pt x="2513973" y="1078109"/>
                  <a:pt x="2506663" y="1079839"/>
                  <a:pt x="2500313" y="1083014"/>
                </a:cubicBezTo>
                <a:cubicBezTo>
                  <a:pt x="2497519" y="1096984"/>
                  <a:pt x="2496278" y="1108304"/>
                  <a:pt x="2490788" y="1121114"/>
                </a:cubicBezTo>
                <a:cubicBezTo>
                  <a:pt x="2465751" y="1179536"/>
                  <a:pt x="2495643" y="1106642"/>
                  <a:pt x="2471738" y="1154451"/>
                </a:cubicBezTo>
                <a:cubicBezTo>
                  <a:pt x="2469493" y="1158941"/>
                  <a:pt x="2468296" y="1163896"/>
                  <a:pt x="2466975" y="1168739"/>
                </a:cubicBezTo>
                <a:cubicBezTo>
                  <a:pt x="2463530" y="1181369"/>
                  <a:pt x="2461589" y="1194420"/>
                  <a:pt x="2457450" y="1206839"/>
                </a:cubicBezTo>
                <a:cubicBezTo>
                  <a:pt x="2455863" y="1211601"/>
                  <a:pt x="2456238" y="1217576"/>
                  <a:pt x="2452688" y="1221126"/>
                </a:cubicBezTo>
                <a:cubicBezTo>
                  <a:pt x="2449138" y="1224676"/>
                  <a:pt x="2443163" y="1224301"/>
                  <a:pt x="2438400" y="1225889"/>
                </a:cubicBezTo>
                <a:cubicBezTo>
                  <a:pt x="2432050" y="1232239"/>
                  <a:pt x="2426168" y="1239095"/>
                  <a:pt x="2419350" y="1244939"/>
                </a:cubicBezTo>
                <a:cubicBezTo>
                  <a:pt x="2409925" y="1253018"/>
                  <a:pt x="2396825" y="1258583"/>
                  <a:pt x="2386013" y="1263989"/>
                </a:cubicBezTo>
                <a:cubicBezTo>
                  <a:pt x="2382838" y="1270339"/>
                  <a:pt x="2379285" y="1276514"/>
                  <a:pt x="2376488" y="1283039"/>
                </a:cubicBezTo>
                <a:cubicBezTo>
                  <a:pt x="2374510" y="1287653"/>
                  <a:pt x="2375810" y="1294408"/>
                  <a:pt x="2371725" y="1297326"/>
                </a:cubicBezTo>
                <a:cubicBezTo>
                  <a:pt x="2363555" y="1303162"/>
                  <a:pt x="2343150" y="1306851"/>
                  <a:pt x="2343150" y="1306851"/>
                </a:cubicBezTo>
                <a:cubicBezTo>
                  <a:pt x="2338388" y="1310026"/>
                  <a:pt x="2333982" y="1313816"/>
                  <a:pt x="2328863" y="1316376"/>
                </a:cubicBezTo>
                <a:cubicBezTo>
                  <a:pt x="2324373" y="1318621"/>
                  <a:pt x="2319467" y="1320010"/>
                  <a:pt x="2314575" y="1321139"/>
                </a:cubicBezTo>
                <a:cubicBezTo>
                  <a:pt x="2298800" y="1324779"/>
                  <a:pt x="2283014" y="1328656"/>
                  <a:pt x="2266950" y="1330664"/>
                </a:cubicBezTo>
                <a:lnTo>
                  <a:pt x="2228850" y="1335426"/>
                </a:lnTo>
                <a:cubicBezTo>
                  <a:pt x="2211412" y="1337262"/>
                  <a:pt x="2193882" y="1338179"/>
                  <a:pt x="2176463" y="1340189"/>
                </a:cubicBezTo>
                <a:cubicBezTo>
                  <a:pt x="2152598" y="1342943"/>
                  <a:pt x="2128838" y="1346539"/>
                  <a:pt x="2105025" y="1349714"/>
                </a:cubicBezTo>
                <a:cubicBezTo>
                  <a:pt x="2100263" y="1354476"/>
                  <a:pt x="2096342" y="1360265"/>
                  <a:pt x="2090738" y="1364001"/>
                </a:cubicBezTo>
                <a:cubicBezTo>
                  <a:pt x="2086561" y="1366786"/>
                  <a:pt x="2078573" y="1364215"/>
                  <a:pt x="2076450" y="1368764"/>
                </a:cubicBezTo>
                <a:cubicBezTo>
                  <a:pt x="2066675" y="1389710"/>
                  <a:pt x="2070222" y="1416207"/>
                  <a:pt x="2057400" y="1435439"/>
                </a:cubicBezTo>
                <a:lnTo>
                  <a:pt x="2047875" y="1449726"/>
                </a:lnTo>
                <a:cubicBezTo>
                  <a:pt x="2046348" y="1455834"/>
                  <a:pt x="2041768" y="1476229"/>
                  <a:pt x="2038350" y="1483064"/>
                </a:cubicBezTo>
                <a:cubicBezTo>
                  <a:pt x="2035790" y="1488183"/>
                  <a:pt x="2033294" y="1493775"/>
                  <a:pt x="2028825" y="1497351"/>
                </a:cubicBezTo>
                <a:cubicBezTo>
                  <a:pt x="2024905" y="1500487"/>
                  <a:pt x="2019028" y="1499869"/>
                  <a:pt x="2014538" y="1502114"/>
                </a:cubicBezTo>
                <a:cubicBezTo>
                  <a:pt x="2009418" y="1504674"/>
                  <a:pt x="2005013" y="1508464"/>
                  <a:pt x="2000250" y="1511639"/>
                </a:cubicBezTo>
                <a:cubicBezTo>
                  <a:pt x="1995036" y="1506425"/>
                  <a:pt x="1977274" y="1486172"/>
                  <a:pt x="1966913" y="1483064"/>
                </a:cubicBezTo>
                <a:cubicBezTo>
                  <a:pt x="1956161" y="1479838"/>
                  <a:pt x="1944688" y="1479889"/>
                  <a:pt x="1933575" y="1478301"/>
                </a:cubicBezTo>
                <a:cubicBezTo>
                  <a:pt x="1928813" y="1475126"/>
                  <a:pt x="1923013" y="1473122"/>
                  <a:pt x="1919288" y="1468776"/>
                </a:cubicBezTo>
                <a:cubicBezTo>
                  <a:pt x="1899834" y="1446079"/>
                  <a:pt x="1914440" y="1443579"/>
                  <a:pt x="1885950" y="1435439"/>
                </a:cubicBezTo>
                <a:cubicBezTo>
                  <a:pt x="1870384" y="1430991"/>
                  <a:pt x="1838325" y="1425914"/>
                  <a:pt x="1838325" y="1425914"/>
                </a:cubicBezTo>
                <a:cubicBezTo>
                  <a:pt x="1819275" y="1427501"/>
                  <a:pt x="1800143" y="1428305"/>
                  <a:pt x="1781175" y="1430676"/>
                </a:cubicBezTo>
                <a:cubicBezTo>
                  <a:pt x="1774680" y="1431488"/>
                  <a:pt x="1768670" y="1435439"/>
                  <a:pt x="1762125" y="1435439"/>
                </a:cubicBezTo>
                <a:cubicBezTo>
                  <a:pt x="1744591" y="1435439"/>
                  <a:pt x="1727165" y="1432612"/>
                  <a:pt x="1709738" y="1430676"/>
                </a:cubicBezTo>
                <a:cubicBezTo>
                  <a:pt x="1638667" y="1422779"/>
                  <a:pt x="1654477" y="1425338"/>
                  <a:pt x="1609725" y="1416389"/>
                </a:cubicBezTo>
                <a:cubicBezTo>
                  <a:pt x="1601788" y="1413214"/>
                  <a:pt x="1593917" y="1409866"/>
                  <a:pt x="1585913" y="1406864"/>
                </a:cubicBezTo>
                <a:cubicBezTo>
                  <a:pt x="1581212" y="1405101"/>
                  <a:pt x="1575984" y="1404592"/>
                  <a:pt x="1571625" y="1402101"/>
                </a:cubicBezTo>
                <a:cubicBezTo>
                  <a:pt x="1564733" y="1398163"/>
                  <a:pt x="1558601" y="1392980"/>
                  <a:pt x="1552575" y="1387814"/>
                </a:cubicBezTo>
                <a:cubicBezTo>
                  <a:pt x="1547461" y="1383431"/>
                  <a:pt x="1544749" y="1375426"/>
                  <a:pt x="1538288" y="1373526"/>
                </a:cubicBezTo>
                <a:cubicBezTo>
                  <a:pt x="1516750" y="1367191"/>
                  <a:pt x="1493838" y="1367176"/>
                  <a:pt x="1471613" y="1364001"/>
                </a:cubicBezTo>
                <a:cubicBezTo>
                  <a:pt x="1458913" y="1357651"/>
                  <a:pt x="1445327" y="1352827"/>
                  <a:pt x="1433513" y="1344951"/>
                </a:cubicBezTo>
                <a:cubicBezTo>
                  <a:pt x="1420626" y="1336360"/>
                  <a:pt x="1415280" y="1331943"/>
                  <a:pt x="1400175" y="1325901"/>
                </a:cubicBezTo>
                <a:cubicBezTo>
                  <a:pt x="1390853" y="1322172"/>
                  <a:pt x="1380580" y="1320866"/>
                  <a:pt x="1371600" y="1316376"/>
                </a:cubicBezTo>
                <a:cubicBezTo>
                  <a:pt x="1365250" y="1313201"/>
                  <a:pt x="1359285" y="1309096"/>
                  <a:pt x="1352550" y="1306851"/>
                </a:cubicBezTo>
                <a:cubicBezTo>
                  <a:pt x="1336404" y="1301469"/>
                  <a:pt x="1298133" y="1299077"/>
                  <a:pt x="1285875" y="1297326"/>
                </a:cubicBezTo>
                <a:cubicBezTo>
                  <a:pt x="1277862" y="1296181"/>
                  <a:pt x="1270000" y="1294151"/>
                  <a:pt x="1262063" y="1292564"/>
                </a:cubicBezTo>
                <a:cubicBezTo>
                  <a:pt x="1254649" y="1285150"/>
                  <a:pt x="1241262" y="1268751"/>
                  <a:pt x="1228725" y="1268751"/>
                </a:cubicBezTo>
                <a:cubicBezTo>
                  <a:pt x="1221625" y="1268751"/>
                  <a:pt x="1216025" y="1275101"/>
                  <a:pt x="1209675" y="1278276"/>
                </a:cubicBezTo>
                <a:cubicBezTo>
                  <a:pt x="1208088" y="1294151"/>
                  <a:pt x="1207853" y="1310220"/>
                  <a:pt x="1204913" y="1325901"/>
                </a:cubicBezTo>
                <a:cubicBezTo>
                  <a:pt x="1203063" y="1335769"/>
                  <a:pt x="1198563" y="1344951"/>
                  <a:pt x="1195388" y="1354476"/>
                </a:cubicBezTo>
                <a:cubicBezTo>
                  <a:pt x="1189825" y="1371164"/>
                  <a:pt x="1192391" y="1370566"/>
                  <a:pt x="1176338" y="1383051"/>
                </a:cubicBezTo>
                <a:cubicBezTo>
                  <a:pt x="1167302" y="1390079"/>
                  <a:pt x="1157288" y="1395751"/>
                  <a:pt x="1147763" y="1402101"/>
                </a:cubicBezTo>
                <a:cubicBezTo>
                  <a:pt x="1129299" y="1414410"/>
                  <a:pt x="1138904" y="1409816"/>
                  <a:pt x="1119188" y="1416389"/>
                </a:cubicBezTo>
                <a:cubicBezTo>
                  <a:pt x="1116013" y="1422739"/>
                  <a:pt x="1114283" y="1430049"/>
                  <a:pt x="1109663" y="1435439"/>
                </a:cubicBezTo>
                <a:cubicBezTo>
                  <a:pt x="1104497" y="1441465"/>
                  <a:pt x="1094414" y="1442758"/>
                  <a:pt x="1090613" y="1449726"/>
                </a:cubicBezTo>
                <a:cubicBezTo>
                  <a:pt x="1084344" y="1461218"/>
                  <a:pt x="1088943" y="1477353"/>
                  <a:pt x="1081088" y="1487826"/>
                </a:cubicBezTo>
                <a:lnTo>
                  <a:pt x="1066800" y="1506876"/>
                </a:lnTo>
                <a:cubicBezTo>
                  <a:pt x="1049115" y="1559938"/>
                  <a:pt x="1069934" y="1512324"/>
                  <a:pt x="942975" y="1525926"/>
                </a:cubicBezTo>
                <a:cubicBezTo>
                  <a:pt x="937284" y="1526536"/>
                  <a:pt x="933807" y="1532891"/>
                  <a:pt x="928688" y="1535451"/>
                </a:cubicBezTo>
                <a:cubicBezTo>
                  <a:pt x="924198" y="1537696"/>
                  <a:pt x="919292" y="1539085"/>
                  <a:pt x="914400" y="1540214"/>
                </a:cubicBezTo>
                <a:cubicBezTo>
                  <a:pt x="898625" y="1543854"/>
                  <a:pt x="866775" y="1549739"/>
                  <a:pt x="866775" y="1549739"/>
                </a:cubicBezTo>
                <a:cubicBezTo>
                  <a:pt x="854013" y="1548675"/>
                  <a:pt x="814790" y="1549940"/>
                  <a:pt x="795338" y="1540214"/>
                </a:cubicBezTo>
                <a:cubicBezTo>
                  <a:pt x="790218" y="1537654"/>
                  <a:pt x="785447" y="1534353"/>
                  <a:pt x="781050" y="1530689"/>
                </a:cubicBezTo>
                <a:cubicBezTo>
                  <a:pt x="765312" y="1517574"/>
                  <a:pt x="750012" y="1495956"/>
                  <a:pt x="742950" y="1478301"/>
                </a:cubicBezTo>
                <a:cubicBezTo>
                  <a:pt x="739775" y="1470364"/>
                  <a:pt x="736427" y="1462494"/>
                  <a:pt x="733425" y="1454489"/>
                </a:cubicBezTo>
                <a:cubicBezTo>
                  <a:pt x="731662" y="1449788"/>
                  <a:pt x="731448" y="1444378"/>
                  <a:pt x="728663" y="1440201"/>
                </a:cubicBezTo>
                <a:cubicBezTo>
                  <a:pt x="724927" y="1434597"/>
                  <a:pt x="718687" y="1431088"/>
                  <a:pt x="714375" y="1425914"/>
                </a:cubicBezTo>
                <a:cubicBezTo>
                  <a:pt x="694529" y="1402099"/>
                  <a:pt x="716758" y="1419565"/>
                  <a:pt x="690563" y="1402101"/>
                </a:cubicBezTo>
                <a:cubicBezTo>
                  <a:pt x="679647" y="1385728"/>
                  <a:pt x="677070" y="1380968"/>
                  <a:pt x="661988" y="1364001"/>
                </a:cubicBezTo>
                <a:cubicBezTo>
                  <a:pt x="656022" y="1357289"/>
                  <a:pt x="649950" y="1350561"/>
                  <a:pt x="642938" y="1344951"/>
                </a:cubicBezTo>
                <a:cubicBezTo>
                  <a:pt x="633999" y="1337800"/>
                  <a:pt x="623888" y="1332251"/>
                  <a:pt x="614363" y="1325901"/>
                </a:cubicBezTo>
                <a:lnTo>
                  <a:pt x="600075" y="1316376"/>
                </a:lnTo>
                <a:cubicBezTo>
                  <a:pt x="595313" y="1313201"/>
                  <a:pt x="591218" y="1308661"/>
                  <a:pt x="585788" y="1306851"/>
                </a:cubicBezTo>
                <a:lnTo>
                  <a:pt x="557213" y="1297326"/>
                </a:lnTo>
                <a:cubicBezTo>
                  <a:pt x="535643" y="1281149"/>
                  <a:pt x="531686" y="1280468"/>
                  <a:pt x="514350" y="1254464"/>
                </a:cubicBezTo>
                <a:cubicBezTo>
                  <a:pt x="511565" y="1250287"/>
                  <a:pt x="511833" y="1244666"/>
                  <a:pt x="509588" y="1240176"/>
                </a:cubicBezTo>
                <a:cubicBezTo>
                  <a:pt x="507028" y="1235057"/>
                  <a:pt x="502903" y="1230859"/>
                  <a:pt x="500063" y="1225889"/>
                </a:cubicBezTo>
                <a:cubicBezTo>
                  <a:pt x="491523" y="1210945"/>
                  <a:pt x="491766" y="1202248"/>
                  <a:pt x="476250" y="1192551"/>
                </a:cubicBezTo>
                <a:cubicBezTo>
                  <a:pt x="469001" y="1188020"/>
                  <a:pt x="460375" y="1186201"/>
                  <a:pt x="452438" y="1183026"/>
                </a:cubicBezTo>
                <a:cubicBezTo>
                  <a:pt x="444934" y="1173022"/>
                  <a:pt x="434577" y="1157342"/>
                  <a:pt x="423863" y="1149689"/>
                </a:cubicBezTo>
                <a:cubicBezTo>
                  <a:pt x="418086" y="1145563"/>
                  <a:pt x="411019" y="1143612"/>
                  <a:pt x="404813" y="1140164"/>
                </a:cubicBezTo>
                <a:cubicBezTo>
                  <a:pt x="396721" y="1135668"/>
                  <a:pt x="388938" y="1130639"/>
                  <a:pt x="381000" y="1125876"/>
                </a:cubicBezTo>
                <a:cubicBezTo>
                  <a:pt x="355597" y="1087773"/>
                  <a:pt x="388940" y="1133817"/>
                  <a:pt x="357188" y="1102064"/>
                </a:cubicBezTo>
                <a:cubicBezTo>
                  <a:pt x="353141" y="1098016"/>
                  <a:pt x="350838" y="1092539"/>
                  <a:pt x="347663" y="1087776"/>
                </a:cubicBezTo>
                <a:cubicBezTo>
                  <a:pt x="344679" y="1075842"/>
                  <a:pt x="343761" y="1063094"/>
                  <a:pt x="333375" y="1054439"/>
                </a:cubicBezTo>
                <a:cubicBezTo>
                  <a:pt x="322228" y="1045150"/>
                  <a:pt x="312297" y="1045405"/>
                  <a:pt x="300038" y="1040151"/>
                </a:cubicBezTo>
                <a:cubicBezTo>
                  <a:pt x="293513" y="1037354"/>
                  <a:pt x="287008" y="1034389"/>
                  <a:pt x="280988" y="1030626"/>
                </a:cubicBezTo>
                <a:cubicBezTo>
                  <a:pt x="247123" y="1009461"/>
                  <a:pt x="275166" y="1024805"/>
                  <a:pt x="247650" y="997289"/>
                </a:cubicBezTo>
                <a:cubicBezTo>
                  <a:pt x="243603" y="993242"/>
                  <a:pt x="238125" y="990939"/>
                  <a:pt x="233363" y="987764"/>
                </a:cubicBezTo>
                <a:cubicBezTo>
                  <a:pt x="199331" y="936714"/>
                  <a:pt x="252326" y="1014185"/>
                  <a:pt x="209550" y="959189"/>
                </a:cubicBezTo>
                <a:cubicBezTo>
                  <a:pt x="179630" y="920721"/>
                  <a:pt x="203872" y="939529"/>
                  <a:pt x="176213" y="921089"/>
                </a:cubicBezTo>
                <a:cubicBezTo>
                  <a:pt x="153613" y="875889"/>
                  <a:pt x="165683" y="894348"/>
                  <a:pt x="142875" y="863939"/>
                </a:cubicBezTo>
                <a:cubicBezTo>
                  <a:pt x="141288" y="859176"/>
                  <a:pt x="140358" y="854141"/>
                  <a:pt x="138113" y="849651"/>
                </a:cubicBezTo>
                <a:cubicBezTo>
                  <a:pt x="135553" y="844532"/>
                  <a:pt x="130843" y="840625"/>
                  <a:pt x="128588" y="835364"/>
                </a:cubicBezTo>
                <a:cubicBezTo>
                  <a:pt x="126010" y="829348"/>
                  <a:pt x="125413" y="822664"/>
                  <a:pt x="123825" y="816314"/>
                </a:cubicBezTo>
                <a:cubicBezTo>
                  <a:pt x="131307" y="711583"/>
                  <a:pt x="119504" y="781657"/>
                  <a:pt x="138113" y="725826"/>
                </a:cubicBezTo>
                <a:cubicBezTo>
                  <a:pt x="140183" y="719616"/>
                  <a:pt x="139948" y="712630"/>
                  <a:pt x="142875" y="706776"/>
                </a:cubicBezTo>
                <a:cubicBezTo>
                  <a:pt x="151735" y="689055"/>
                  <a:pt x="156949" y="687869"/>
                  <a:pt x="171450" y="678201"/>
                </a:cubicBezTo>
                <a:cubicBezTo>
                  <a:pt x="176776" y="662224"/>
                  <a:pt x="181722" y="657641"/>
                  <a:pt x="166688" y="640101"/>
                </a:cubicBezTo>
                <a:cubicBezTo>
                  <a:pt x="162068" y="634711"/>
                  <a:pt x="153658" y="634339"/>
                  <a:pt x="147638" y="630576"/>
                </a:cubicBezTo>
                <a:cubicBezTo>
                  <a:pt x="140907" y="626369"/>
                  <a:pt x="135687" y="619839"/>
                  <a:pt x="128588" y="616289"/>
                </a:cubicBezTo>
                <a:cubicBezTo>
                  <a:pt x="122734" y="613362"/>
                  <a:pt x="115832" y="613324"/>
                  <a:pt x="109538" y="611526"/>
                </a:cubicBezTo>
                <a:cubicBezTo>
                  <a:pt x="99632" y="608696"/>
                  <a:pt x="84018" y="603103"/>
                  <a:pt x="76200" y="597239"/>
                </a:cubicBezTo>
                <a:cubicBezTo>
                  <a:pt x="69016" y="591851"/>
                  <a:pt x="63500" y="584539"/>
                  <a:pt x="57150" y="578189"/>
                </a:cubicBezTo>
                <a:cubicBezTo>
                  <a:pt x="53975" y="568664"/>
                  <a:pt x="50060" y="559355"/>
                  <a:pt x="47625" y="549614"/>
                </a:cubicBezTo>
                <a:cubicBezTo>
                  <a:pt x="46038" y="543264"/>
                  <a:pt x="45161" y="536693"/>
                  <a:pt x="42863" y="530564"/>
                </a:cubicBezTo>
                <a:cubicBezTo>
                  <a:pt x="38712" y="519496"/>
                  <a:pt x="24585" y="496399"/>
                  <a:pt x="19050" y="487701"/>
                </a:cubicBezTo>
                <a:cubicBezTo>
                  <a:pt x="12904" y="478043"/>
                  <a:pt x="0" y="459126"/>
                  <a:pt x="0" y="459126"/>
                </a:cubicBezTo>
                <a:cubicBezTo>
                  <a:pt x="4921" y="409922"/>
                  <a:pt x="11113" y="413883"/>
                  <a:pt x="19050" y="406739"/>
                </a:cubicBezTo>
                <a:close/>
              </a:path>
            </a:pathLst>
          </a:cu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28575">
                <a:solidFill>
                  <a:schemeClr val="bg1"/>
                </a:solidFill>
              </a:ln>
              <a:noFill/>
              <a:effectLst/>
              <a:latin typeface="Times New Roman" pitchFamily="18" charset="0"/>
            </a:endParaRPr>
          </a:p>
        </p:txBody>
      </p:sp>
      <p:cxnSp>
        <p:nvCxnSpPr>
          <p:cNvPr id="5" name="Connector: Curved 4">
            <a:extLst>
              <a:ext uri="{FF2B5EF4-FFF2-40B4-BE49-F238E27FC236}">
                <a16:creationId xmlns:a16="http://schemas.microsoft.com/office/drawing/2014/main" id="{862D9CD3-FA26-CFA1-987B-2EF71EFB4CDD}"/>
              </a:ext>
            </a:extLst>
          </p:cNvPr>
          <p:cNvCxnSpPr>
            <a:cxnSpLocks/>
          </p:cNvCxnSpPr>
          <p:nvPr/>
        </p:nvCxnSpPr>
        <p:spPr bwMode="auto">
          <a:xfrm flipV="1">
            <a:off x="600249" y="3377671"/>
            <a:ext cx="1730271" cy="1589667"/>
          </a:xfrm>
          <a:prstGeom prst="curvedConnector3">
            <a:avLst>
              <a:gd name="adj1" fmla="val 50000"/>
            </a:avLst>
          </a:prstGeom>
          <a:solidFill>
            <a:schemeClr val="accent1"/>
          </a:solidFill>
          <a:ln w="76200" cap="flat" cmpd="sng" algn="ctr">
            <a:solidFill>
              <a:schemeClr val="tx1"/>
            </a:solidFill>
            <a:prstDash val="solid"/>
            <a:round/>
            <a:headEnd type="none" w="med" len="med"/>
            <a:tailEnd type="triangle"/>
          </a:ln>
          <a:effectLst/>
        </p:spPr>
      </p:cxnSp>
      <p:sp>
        <p:nvSpPr>
          <p:cNvPr id="4" name="Freeform: Shape 3">
            <a:extLst>
              <a:ext uri="{FF2B5EF4-FFF2-40B4-BE49-F238E27FC236}">
                <a16:creationId xmlns:a16="http://schemas.microsoft.com/office/drawing/2014/main" id="{B1E33244-2EB2-7EA0-FE49-880F6DE0B059}"/>
              </a:ext>
            </a:extLst>
          </p:cNvPr>
          <p:cNvSpPr/>
          <p:nvPr/>
        </p:nvSpPr>
        <p:spPr bwMode="auto">
          <a:xfrm>
            <a:off x="2362200" y="457200"/>
            <a:ext cx="228600" cy="152400"/>
          </a:xfrm>
          <a:custGeom>
            <a:avLst/>
            <a:gdLst>
              <a:gd name="connsiteX0" fmla="*/ 19050 w 2748311"/>
              <a:gd name="connsiteY0" fmla="*/ 406739 h 1549739"/>
              <a:gd name="connsiteX1" fmla="*/ 47625 w 2748311"/>
              <a:gd name="connsiteY1" fmla="*/ 416264 h 1549739"/>
              <a:gd name="connsiteX2" fmla="*/ 52388 w 2748311"/>
              <a:gd name="connsiteY2" fmla="*/ 430551 h 1549739"/>
              <a:gd name="connsiteX3" fmla="*/ 61913 w 2748311"/>
              <a:gd name="connsiteY3" fmla="*/ 444839 h 1549739"/>
              <a:gd name="connsiteX4" fmla="*/ 80963 w 2748311"/>
              <a:gd name="connsiteY4" fmla="*/ 473414 h 1549739"/>
              <a:gd name="connsiteX5" fmla="*/ 95250 w 2748311"/>
              <a:gd name="connsiteY5" fmla="*/ 463889 h 1549739"/>
              <a:gd name="connsiteX6" fmla="*/ 119063 w 2748311"/>
              <a:gd name="connsiteY6" fmla="*/ 425789 h 1549739"/>
              <a:gd name="connsiteX7" fmla="*/ 128588 w 2748311"/>
              <a:gd name="connsiteY7" fmla="*/ 392451 h 1549739"/>
              <a:gd name="connsiteX8" fmla="*/ 176213 w 2748311"/>
              <a:gd name="connsiteY8" fmla="*/ 344826 h 1549739"/>
              <a:gd name="connsiteX9" fmla="*/ 200025 w 2748311"/>
              <a:gd name="connsiteY9" fmla="*/ 335301 h 1549739"/>
              <a:gd name="connsiteX10" fmla="*/ 233363 w 2748311"/>
              <a:gd name="connsiteY10" fmla="*/ 330539 h 1549739"/>
              <a:gd name="connsiteX11" fmla="*/ 247650 w 2748311"/>
              <a:gd name="connsiteY11" fmla="*/ 325776 h 1549739"/>
              <a:gd name="connsiteX12" fmla="*/ 271463 w 2748311"/>
              <a:gd name="connsiteY12" fmla="*/ 316251 h 1549739"/>
              <a:gd name="connsiteX13" fmla="*/ 395288 w 2748311"/>
              <a:gd name="connsiteY13" fmla="*/ 311489 h 1549739"/>
              <a:gd name="connsiteX14" fmla="*/ 409575 w 2748311"/>
              <a:gd name="connsiteY14" fmla="*/ 301964 h 1549739"/>
              <a:gd name="connsiteX15" fmla="*/ 428625 w 2748311"/>
              <a:gd name="connsiteY15" fmla="*/ 282914 h 1549739"/>
              <a:gd name="connsiteX16" fmla="*/ 452438 w 2748311"/>
              <a:gd name="connsiteY16" fmla="*/ 249576 h 1549739"/>
              <a:gd name="connsiteX17" fmla="*/ 485775 w 2748311"/>
              <a:gd name="connsiteY17" fmla="*/ 244814 h 1549739"/>
              <a:gd name="connsiteX18" fmla="*/ 566738 w 2748311"/>
              <a:gd name="connsiteY18" fmla="*/ 235289 h 1549739"/>
              <a:gd name="connsiteX19" fmla="*/ 590550 w 2748311"/>
              <a:gd name="connsiteY19" fmla="*/ 201951 h 1549739"/>
              <a:gd name="connsiteX20" fmla="*/ 604838 w 2748311"/>
              <a:gd name="connsiteY20" fmla="*/ 197189 h 1549739"/>
              <a:gd name="connsiteX21" fmla="*/ 657225 w 2748311"/>
              <a:gd name="connsiteY21" fmla="*/ 178139 h 1549739"/>
              <a:gd name="connsiteX22" fmla="*/ 681038 w 2748311"/>
              <a:gd name="connsiteY22" fmla="*/ 168614 h 1549739"/>
              <a:gd name="connsiteX23" fmla="*/ 700088 w 2748311"/>
              <a:gd name="connsiteY23" fmla="*/ 163851 h 1549739"/>
              <a:gd name="connsiteX24" fmla="*/ 728663 w 2748311"/>
              <a:gd name="connsiteY24" fmla="*/ 144801 h 1549739"/>
              <a:gd name="connsiteX25" fmla="*/ 747713 w 2748311"/>
              <a:gd name="connsiteY25" fmla="*/ 130514 h 1549739"/>
              <a:gd name="connsiteX26" fmla="*/ 785813 w 2748311"/>
              <a:gd name="connsiteY26" fmla="*/ 111464 h 1549739"/>
              <a:gd name="connsiteX27" fmla="*/ 809625 w 2748311"/>
              <a:gd name="connsiteY27" fmla="*/ 97176 h 1549739"/>
              <a:gd name="connsiteX28" fmla="*/ 852488 w 2748311"/>
              <a:gd name="connsiteY28" fmla="*/ 92414 h 1549739"/>
              <a:gd name="connsiteX29" fmla="*/ 866775 w 2748311"/>
              <a:gd name="connsiteY29" fmla="*/ 87651 h 1549739"/>
              <a:gd name="connsiteX30" fmla="*/ 919163 w 2748311"/>
              <a:gd name="connsiteY30" fmla="*/ 73364 h 1549739"/>
              <a:gd name="connsiteX31" fmla="*/ 919163 w 2748311"/>
              <a:gd name="connsiteY31" fmla="*/ 35264 h 1549739"/>
              <a:gd name="connsiteX32" fmla="*/ 904875 w 2748311"/>
              <a:gd name="connsiteY32" fmla="*/ 30501 h 1549739"/>
              <a:gd name="connsiteX33" fmla="*/ 900113 w 2748311"/>
              <a:gd name="connsiteY33" fmla="*/ 11451 h 1549739"/>
              <a:gd name="connsiteX34" fmla="*/ 928688 w 2748311"/>
              <a:gd name="connsiteY34" fmla="*/ 1926 h 1549739"/>
              <a:gd name="connsiteX35" fmla="*/ 995363 w 2748311"/>
              <a:gd name="connsiteY35" fmla="*/ 6689 h 1549739"/>
              <a:gd name="connsiteX36" fmla="*/ 1023938 w 2748311"/>
              <a:gd name="connsiteY36" fmla="*/ 11451 h 1549739"/>
              <a:gd name="connsiteX37" fmla="*/ 1033463 w 2748311"/>
              <a:gd name="connsiteY37" fmla="*/ 25739 h 1549739"/>
              <a:gd name="connsiteX38" fmla="*/ 1047750 w 2748311"/>
              <a:gd name="connsiteY38" fmla="*/ 44789 h 1549739"/>
              <a:gd name="connsiteX39" fmla="*/ 1052513 w 2748311"/>
              <a:gd name="connsiteY39" fmla="*/ 59076 h 1549739"/>
              <a:gd name="connsiteX40" fmla="*/ 1057275 w 2748311"/>
              <a:gd name="connsiteY40" fmla="*/ 82889 h 1549739"/>
              <a:gd name="connsiteX41" fmla="*/ 1066800 w 2748311"/>
              <a:gd name="connsiteY41" fmla="*/ 97176 h 1549739"/>
              <a:gd name="connsiteX42" fmla="*/ 1147763 w 2748311"/>
              <a:gd name="connsiteY42" fmla="*/ 82889 h 1549739"/>
              <a:gd name="connsiteX43" fmla="*/ 1166813 w 2748311"/>
              <a:gd name="connsiteY43" fmla="*/ 68601 h 1549739"/>
              <a:gd name="connsiteX44" fmla="*/ 1190625 w 2748311"/>
              <a:gd name="connsiteY44" fmla="*/ 63839 h 1549739"/>
              <a:gd name="connsiteX45" fmla="*/ 1200150 w 2748311"/>
              <a:gd name="connsiteY45" fmla="*/ 16214 h 1549739"/>
              <a:gd name="connsiteX46" fmla="*/ 1219200 w 2748311"/>
              <a:gd name="connsiteY46" fmla="*/ 1926 h 1549739"/>
              <a:gd name="connsiteX47" fmla="*/ 1290638 w 2748311"/>
              <a:gd name="connsiteY47" fmla="*/ 6689 h 1549739"/>
              <a:gd name="connsiteX48" fmla="*/ 1295400 w 2748311"/>
              <a:gd name="connsiteY48" fmla="*/ 49551 h 1549739"/>
              <a:gd name="connsiteX49" fmla="*/ 1309688 w 2748311"/>
              <a:gd name="connsiteY49" fmla="*/ 87651 h 1549739"/>
              <a:gd name="connsiteX50" fmla="*/ 1338263 w 2748311"/>
              <a:gd name="connsiteY50" fmla="*/ 106701 h 1549739"/>
              <a:gd name="connsiteX51" fmla="*/ 1362075 w 2748311"/>
              <a:gd name="connsiteY51" fmla="*/ 120989 h 1549739"/>
              <a:gd name="connsiteX52" fmla="*/ 1381125 w 2748311"/>
              <a:gd name="connsiteY52" fmla="*/ 140039 h 1549739"/>
              <a:gd name="connsiteX53" fmla="*/ 1404938 w 2748311"/>
              <a:gd name="connsiteY53" fmla="*/ 144801 h 1549739"/>
              <a:gd name="connsiteX54" fmla="*/ 1504950 w 2748311"/>
              <a:gd name="connsiteY54" fmla="*/ 154326 h 1549739"/>
              <a:gd name="connsiteX55" fmla="*/ 1519238 w 2748311"/>
              <a:gd name="connsiteY55" fmla="*/ 168614 h 1549739"/>
              <a:gd name="connsiteX56" fmla="*/ 1543050 w 2748311"/>
              <a:gd name="connsiteY56" fmla="*/ 197189 h 1549739"/>
              <a:gd name="connsiteX57" fmla="*/ 1547813 w 2748311"/>
              <a:gd name="connsiteY57" fmla="*/ 221001 h 1549739"/>
              <a:gd name="connsiteX58" fmla="*/ 1571625 w 2748311"/>
              <a:gd name="connsiteY58" fmla="*/ 225764 h 1549739"/>
              <a:gd name="connsiteX59" fmla="*/ 1743075 w 2748311"/>
              <a:gd name="connsiteY59" fmla="*/ 230526 h 1549739"/>
              <a:gd name="connsiteX60" fmla="*/ 1747838 w 2748311"/>
              <a:gd name="connsiteY60" fmla="*/ 263864 h 1549739"/>
              <a:gd name="connsiteX61" fmla="*/ 1743075 w 2748311"/>
              <a:gd name="connsiteY61" fmla="*/ 287676 h 1549739"/>
              <a:gd name="connsiteX62" fmla="*/ 1714500 w 2748311"/>
              <a:gd name="connsiteY62" fmla="*/ 321014 h 1549739"/>
              <a:gd name="connsiteX63" fmla="*/ 1700213 w 2748311"/>
              <a:gd name="connsiteY63" fmla="*/ 330539 h 1549739"/>
              <a:gd name="connsiteX64" fmla="*/ 1685925 w 2748311"/>
              <a:gd name="connsiteY64" fmla="*/ 344826 h 1549739"/>
              <a:gd name="connsiteX65" fmla="*/ 1704975 w 2748311"/>
              <a:gd name="connsiteY65" fmla="*/ 373401 h 1549739"/>
              <a:gd name="connsiteX66" fmla="*/ 1733550 w 2748311"/>
              <a:gd name="connsiteY66" fmla="*/ 382926 h 1549739"/>
              <a:gd name="connsiteX67" fmla="*/ 1747838 w 2748311"/>
              <a:gd name="connsiteY67" fmla="*/ 401976 h 1549739"/>
              <a:gd name="connsiteX68" fmla="*/ 1766888 w 2748311"/>
              <a:gd name="connsiteY68" fmla="*/ 430551 h 1549739"/>
              <a:gd name="connsiteX69" fmla="*/ 1790700 w 2748311"/>
              <a:gd name="connsiteY69" fmla="*/ 449601 h 1549739"/>
              <a:gd name="connsiteX70" fmla="*/ 1800225 w 2748311"/>
              <a:gd name="connsiteY70" fmla="*/ 468651 h 1549739"/>
              <a:gd name="connsiteX71" fmla="*/ 1809750 w 2748311"/>
              <a:gd name="connsiteY71" fmla="*/ 501989 h 1549739"/>
              <a:gd name="connsiteX72" fmla="*/ 1819275 w 2748311"/>
              <a:gd name="connsiteY72" fmla="*/ 521039 h 1549739"/>
              <a:gd name="connsiteX73" fmla="*/ 1857375 w 2748311"/>
              <a:gd name="connsiteY73" fmla="*/ 563901 h 1549739"/>
              <a:gd name="connsiteX74" fmla="*/ 1900238 w 2748311"/>
              <a:gd name="connsiteY74" fmla="*/ 521039 h 1549739"/>
              <a:gd name="connsiteX75" fmla="*/ 1919288 w 2748311"/>
              <a:gd name="connsiteY75" fmla="*/ 506751 h 1549739"/>
              <a:gd name="connsiteX76" fmla="*/ 1933575 w 2748311"/>
              <a:gd name="connsiteY76" fmla="*/ 492464 h 1549739"/>
              <a:gd name="connsiteX77" fmla="*/ 1971675 w 2748311"/>
              <a:gd name="connsiteY77" fmla="*/ 482939 h 1549739"/>
              <a:gd name="connsiteX78" fmla="*/ 1985963 w 2748311"/>
              <a:gd name="connsiteY78" fmla="*/ 463889 h 1549739"/>
              <a:gd name="connsiteX79" fmla="*/ 1990725 w 2748311"/>
              <a:gd name="connsiteY79" fmla="*/ 444839 h 1549739"/>
              <a:gd name="connsiteX80" fmla="*/ 1995488 w 2748311"/>
              <a:gd name="connsiteY80" fmla="*/ 387689 h 1549739"/>
              <a:gd name="connsiteX81" fmla="*/ 2052638 w 2748311"/>
              <a:gd name="connsiteY81" fmla="*/ 392451 h 1549739"/>
              <a:gd name="connsiteX82" fmla="*/ 2066925 w 2748311"/>
              <a:gd name="connsiteY82" fmla="*/ 406739 h 1549739"/>
              <a:gd name="connsiteX83" fmla="*/ 2114550 w 2748311"/>
              <a:gd name="connsiteY83" fmla="*/ 421026 h 1549739"/>
              <a:gd name="connsiteX84" fmla="*/ 2176463 w 2748311"/>
              <a:gd name="connsiteY84" fmla="*/ 463889 h 1549739"/>
              <a:gd name="connsiteX85" fmla="*/ 2190750 w 2748311"/>
              <a:gd name="connsiteY85" fmla="*/ 468651 h 1549739"/>
              <a:gd name="connsiteX86" fmla="*/ 2219325 w 2748311"/>
              <a:gd name="connsiteY86" fmla="*/ 459126 h 1549739"/>
              <a:gd name="connsiteX87" fmla="*/ 2271713 w 2748311"/>
              <a:gd name="connsiteY87" fmla="*/ 430551 h 1549739"/>
              <a:gd name="connsiteX88" fmla="*/ 2276475 w 2748311"/>
              <a:gd name="connsiteY88" fmla="*/ 497226 h 1549739"/>
              <a:gd name="connsiteX89" fmla="*/ 2257425 w 2748311"/>
              <a:gd name="connsiteY89" fmla="*/ 525801 h 1549739"/>
              <a:gd name="connsiteX90" fmla="*/ 2266950 w 2748311"/>
              <a:gd name="connsiteY90" fmla="*/ 540089 h 1549739"/>
              <a:gd name="connsiteX91" fmla="*/ 2281238 w 2748311"/>
              <a:gd name="connsiteY91" fmla="*/ 554376 h 1549739"/>
              <a:gd name="connsiteX92" fmla="*/ 2324100 w 2748311"/>
              <a:gd name="connsiteY92" fmla="*/ 625814 h 1549739"/>
              <a:gd name="connsiteX93" fmla="*/ 2347913 w 2748311"/>
              <a:gd name="connsiteY93" fmla="*/ 649626 h 1549739"/>
              <a:gd name="connsiteX94" fmla="*/ 2381250 w 2748311"/>
              <a:gd name="connsiteY94" fmla="*/ 616289 h 1549739"/>
              <a:gd name="connsiteX95" fmla="*/ 2471738 w 2748311"/>
              <a:gd name="connsiteY95" fmla="*/ 606764 h 1549739"/>
              <a:gd name="connsiteX96" fmla="*/ 2509838 w 2748311"/>
              <a:gd name="connsiteY96" fmla="*/ 587714 h 1549739"/>
              <a:gd name="connsiteX97" fmla="*/ 2581275 w 2748311"/>
              <a:gd name="connsiteY97" fmla="*/ 602001 h 1549739"/>
              <a:gd name="connsiteX98" fmla="*/ 2600325 w 2748311"/>
              <a:gd name="connsiteY98" fmla="*/ 616289 h 1549739"/>
              <a:gd name="connsiteX99" fmla="*/ 2614613 w 2748311"/>
              <a:gd name="connsiteY99" fmla="*/ 625814 h 1549739"/>
              <a:gd name="connsiteX100" fmla="*/ 2647950 w 2748311"/>
              <a:gd name="connsiteY100" fmla="*/ 659151 h 1549739"/>
              <a:gd name="connsiteX101" fmla="*/ 2657475 w 2748311"/>
              <a:gd name="connsiteY101" fmla="*/ 682964 h 1549739"/>
              <a:gd name="connsiteX102" fmla="*/ 2671763 w 2748311"/>
              <a:gd name="connsiteY102" fmla="*/ 716301 h 1549739"/>
              <a:gd name="connsiteX103" fmla="*/ 2681288 w 2748311"/>
              <a:gd name="connsiteY103" fmla="*/ 749639 h 1549739"/>
              <a:gd name="connsiteX104" fmla="*/ 2695575 w 2748311"/>
              <a:gd name="connsiteY104" fmla="*/ 768689 h 1549739"/>
              <a:gd name="connsiteX105" fmla="*/ 2705100 w 2748311"/>
              <a:gd name="connsiteY105" fmla="*/ 787739 h 1549739"/>
              <a:gd name="connsiteX106" fmla="*/ 2719388 w 2748311"/>
              <a:gd name="connsiteY106" fmla="*/ 797264 h 1549739"/>
              <a:gd name="connsiteX107" fmla="*/ 2743200 w 2748311"/>
              <a:gd name="connsiteY107" fmla="*/ 830601 h 1549739"/>
              <a:gd name="connsiteX108" fmla="*/ 2743200 w 2748311"/>
              <a:gd name="connsiteY108" fmla="*/ 935376 h 1549739"/>
              <a:gd name="connsiteX109" fmla="*/ 2686050 w 2748311"/>
              <a:gd name="connsiteY109" fmla="*/ 949664 h 1549739"/>
              <a:gd name="connsiteX110" fmla="*/ 2657475 w 2748311"/>
              <a:gd name="connsiteY110" fmla="*/ 978239 h 1549739"/>
              <a:gd name="connsiteX111" fmla="*/ 2638425 w 2748311"/>
              <a:gd name="connsiteY111" fmla="*/ 997289 h 1549739"/>
              <a:gd name="connsiteX112" fmla="*/ 2633663 w 2748311"/>
              <a:gd name="connsiteY112" fmla="*/ 1021101 h 1549739"/>
              <a:gd name="connsiteX113" fmla="*/ 2605088 w 2748311"/>
              <a:gd name="connsiteY113" fmla="*/ 1035389 h 1549739"/>
              <a:gd name="connsiteX114" fmla="*/ 2547938 w 2748311"/>
              <a:gd name="connsiteY114" fmla="*/ 1049676 h 1549739"/>
              <a:gd name="connsiteX115" fmla="*/ 2519363 w 2748311"/>
              <a:gd name="connsiteY115" fmla="*/ 1073489 h 1549739"/>
              <a:gd name="connsiteX116" fmla="*/ 2500313 w 2748311"/>
              <a:gd name="connsiteY116" fmla="*/ 1083014 h 1549739"/>
              <a:gd name="connsiteX117" fmla="*/ 2490788 w 2748311"/>
              <a:gd name="connsiteY117" fmla="*/ 1121114 h 1549739"/>
              <a:gd name="connsiteX118" fmla="*/ 2471738 w 2748311"/>
              <a:gd name="connsiteY118" fmla="*/ 1154451 h 1549739"/>
              <a:gd name="connsiteX119" fmla="*/ 2466975 w 2748311"/>
              <a:gd name="connsiteY119" fmla="*/ 1168739 h 1549739"/>
              <a:gd name="connsiteX120" fmla="*/ 2457450 w 2748311"/>
              <a:gd name="connsiteY120" fmla="*/ 1206839 h 1549739"/>
              <a:gd name="connsiteX121" fmla="*/ 2452688 w 2748311"/>
              <a:gd name="connsiteY121" fmla="*/ 1221126 h 1549739"/>
              <a:gd name="connsiteX122" fmla="*/ 2438400 w 2748311"/>
              <a:gd name="connsiteY122" fmla="*/ 1225889 h 1549739"/>
              <a:gd name="connsiteX123" fmla="*/ 2419350 w 2748311"/>
              <a:gd name="connsiteY123" fmla="*/ 1244939 h 1549739"/>
              <a:gd name="connsiteX124" fmla="*/ 2386013 w 2748311"/>
              <a:gd name="connsiteY124" fmla="*/ 1263989 h 1549739"/>
              <a:gd name="connsiteX125" fmla="*/ 2376488 w 2748311"/>
              <a:gd name="connsiteY125" fmla="*/ 1283039 h 1549739"/>
              <a:gd name="connsiteX126" fmla="*/ 2371725 w 2748311"/>
              <a:gd name="connsiteY126" fmla="*/ 1297326 h 1549739"/>
              <a:gd name="connsiteX127" fmla="*/ 2343150 w 2748311"/>
              <a:gd name="connsiteY127" fmla="*/ 1306851 h 1549739"/>
              <a:gd name="connsiteX128" fmla="*/ 2328863 w 2748311"/>
              <a:gd name="connsiteY128" fmla="*/ 1316376 h 1549739"/>
              <a:gd name="connsiteX129" fmla="*/ 2314575 w 2748311"/>
              <a:gd name="connsiteY129" fmla="*/ 1321139 h 1549739"/>
              <a:gd name="connsiteX130" fmla="*/ 2266950 w 2748311"/>
              <a:gd name="connsiteY130" fmla="*/ 1330664 h 1549739"/>
              <a:gd name="connsiteX131" fmla="*/ 2228850 w 2748311"/>
              <a:gd name="connsiteY131" fmla="*/ 1335426 h 1549739"/>
              <a:gd name="connsiteX132" fmla="*/ 2176463 w 2748311"/>
              <a:gd name="connsiteY132" fmla="*/ 1340189 h 1549739"/>
              <a:gd name="connsiteX133" fmla="*/ 2105025 w 2748311"/>
              <a:gd name="connsiteY133" fmla="*/ 1349714 h 1549739"/>
              <a:gd name="connsiteX134" fmla="*/ 2090738 w 2748311"/>
              <a:gd name="connsiteY134" fmla="*/ 1364001 h 1549739"/>
              <a:gd name="connsiteX135" fmla="*/ 2076450 w 2748311"/>
              <a:gd name="connsiteY135" fmla="*/ 1368764 h 1549739"/>
              <a:gd name="connsiteX136" fmla="*/ 2057400 w 2748311"/>
              <a:gd name="connsiteY136" fmla="*/ 1435439 h 1549739"/>
              <a:gd name="connsiteX137" fmla="*/ 2047875 w 2748311"/>
              <a:gd name="connsiteY137" fmla="*/ 1449726 h 1549739"/>
              <a:gd name="connsiteX138" fmla="*/ 2038350 w 2748311"/>
              <a:gd name="connsiteY138" fmla="*/ 1483064 h 1549739"/>
              <a:gd name="connsiteX139" fmla="*/ 2028825 w 2748311"/>
              <a:gd name="connsiteY139" fmla="*/ 1497351 h 1549739"/>
              <a:gd name="connsiteX140" fmla="*/ 2014538 w 2748311"/>
              <a:gd name="connsiteY140" fmla="*/ 1502114 h 1549739"/>
              <a:gd name="connsiteX141" fmla="*/ 2000250 w 2748311"/>
              <a:gd name="connsiteY141" fmla="*/ 1511639 h 1549739"/>
              <a:gd name="connsiteX142" fmla="*/ 1966913 w 2748311"/>
              <a:gd name="connsiteY142" fmla="*/ 1483064 h 1549739"/>
              <a:gd name="connsiteX143" fmla="*/ 1933575 w 2748311"/>
              <a:gd name="connsiteY143" fmla="*/ 1478301 h 1549739"/>
              <a:gd name="connsiteX144" fmla="*/ 1919288 w 2748311"/>
              <a:gd name="connsiteY144" fmla="*/ 1468776 h 1549739"/>
              <a:gd name="connsiteX145" fmla="*/ 1885950 w 2748311"/>
              <a:gd name="connsiteY145" fmla="*/ 1435439 h 1549739"/>
              <a:gd name="connsiteX146" fmla="*/ 1838325 w 2748311"/>
              <a:gd name="connsiteY146" fmla="*/ 1425914 h 1549739"/>
              <a:gd name="connsiteX147" fmla="*/ 1781175 w 2748311"/>
              <a:gd name="connsiteY147" fmla="*/ 1430676 h 1549739"/>
              <a:gd name="connsiteX148" fmla="*/ 1762125 w 2748311"/>
              <a:gd name="connsiteY148" fmla="*/ 1435439 h 1549739"/>
              <a:gd name="connsiteX149" fmla="*/ 1709738 w 2748311"/>
              <a:gd name="connsiteY149" fmla="*/ 1430676 h 1549739"/>
              <a:gd name="connsiteX150" fmla="*/ 1609725 w 2748311"/>
              <a:gd name="connsiteY150" fmla="*/ 1416389 h 1549739"/>
              <a:gd name="connsiteX151" fmla="*/ 1585913 w 2748311"/>
              <a:gd name="connsiteY151" fmla="*/ 1406864 h 1549739"/>
              <a:gd name="connsiteX152" fmla="*/ 1571625 w 2748311"/>
              <a:gd name="connsiteY152" fmla="*/ 1402101 h 1549739"/>
              <a:gd name="connsiteX153" fmla="*/ 1552575 w 2748311"/>
              <a:gd name="connsiteY153" fmla="*/ 1387814 h 1549739"/>
              <a:gd name="connsiteX154" fmla="*/ 1538288 w 2748311"/>
              <a:gd name="connsiteY154" fmla="*/ 1373526 h 1549739"/>
              <a:gd name="connsiteX155" fmla="*/ 1471613 w 2748311"/>
              <a:gd name="connsiteY155" fmla="*/ 1364001 h 1549739"/>
              <a:gd name="connsiteX156" fmla="*/ 1433513 w 2748311"/>
              <a:gd name="connsiteY156" fmla="*/ 1344951 h 1549739"/>
              <a:gd name="connsiteX157" fmla="*/ 1400175 w 2748311"/>
              <a:gd name="connsiteY157" fmla="*/ 1325901 h 1549739"/>
              <a:gd name="connsiteX158" fmla="*/ 1371600 w 2748311"/>
              <a:gd name="connsiteY158" fmla="*/ 1316376 h 1549739"/>
              <a:gd name="connsiteX159" fmla="*/ 1352550 w 2748311"/>
              <a:gd name="connsiteY159" fmla="*/ 1306851 h 1549739"/>
              <a:gd name="connsiteX160" fmla="*/ 1285875 w 2748311"/>
              <a:gd name="connsiteY160" fmla="*/ 1297326 h 1549739"/>
              <a:gd name="connsiteX161" fmla="*/ 1262063 w 2748311"/>
              <a:gd name="connsiteY161" fmla="*/ 1292564 h 1549739"/>
              <a:gd name="connsiteX162" fmla="*/ 1228725 w 2748311"/>
              <a:gd name="connsiteY162" fmla="*/ 1268751 h 1549739"/>
              <a:gd name="connsiteX163" fmla="*/ 1209675 w 2748311"/>
              <a:gd name="connsiteY163" fmla="*/ 1278276 h 1549739"/>
              <a:gd name="connsiteX164" fmla="*/ 1204913 w 2748311"/>
              <a:gd name="connsiteY164" fmla="*/ 1325901 h 1549739"/>
              <a:gd name="connsiteX165" fmla="*/ 1195388 w 2748311"/>
              <a:gd name="connsiteY165" fmla="*/ 1354476 h 1549739"/>
              <a:gd name="connsiteX166" fmla="*/ 1176338 w 2748311"/>
              <a:gd name="connsiteY166" fmla="*/ 1383051 h 1549739"/>
              <a:gd name="connsiteX167" fmla="*/ 1147763 w 2748311"/>
              <a:gd name="connsiteY167" fmla="*/ 1402101 h 1549739"/>
              <a:gd name="connsiteX168" fmla="*/ 1119188 w 2748311"/>
              <a:gd name="connsiteY168" fmla="*/ 1416389 h 1549739"/>
              <a:gd name="connsiteX169" fmla="*/ 1109663 w 2748311"/>
              <a:gd name="connsiteY169" fmla="*/ 1435439 h 1549739"/>
              <a:gd name="connsiteX170" fmla="*/ 1090613 w 2748311"/>
              <a:gd name="connsiteY170" fmla="*/ 1449726 h 1549739"/>
              <a:gd name="connsiteX171" fmla="*/ 1081088 w 2748311"/>
              <a:gd name="connsiteY171" fmla="*/ 1487826 h 1549739"/>
              <a:gd name="connsiteX172" fmla="*/ 1066800 w 2748311"/>
              <a:gd name="connsiteY172" fmla="*/ 1506876 h 1549739"/>
              <a:gd name="connsiteX173" fmla="*/ 942975 w 2748311"/>
              <a:gd name="connsiteY173" fmla="*/ 1525926 h 1549739"/>
              <a:gd name="connsiteX174" fmla="*/ 928688 w 2748311"/>
              <a:gd name="connsiteY174" fmla="*/ 1535451 h 1549739"/>
              <a:gd name="connsiteX175" fmla="*/ 914400 w 2748311"/>
              <a:gd name="connsiteY175" fmla="*/ 1540214 h 1549739"/>
              <a:gd name="connsiteX176" fmla="*/ 866775 w 2748311"/>
              <a:gd name="connsiteY176" fmla="*/ 1549739 h 1549739"/>
              <a:gd name="connsiteX177" fmla="*/ 795338 w 2748311"/>
              <a:gd name="connsiteY177" fmla="*/ 1540214 h 1549739"/>
              <a:gd name="connsiteX178" fmla="*/ 781050 w 2748311"/>
              <a:gd name="connsiteY178" fmla="*/ 1530689 h 1549739"/>
              <a:gd name="connsiteX179" fmla="*/ 742950 w 2748311"/>
              <a:gd name="connsiteY179" fmla="*/ 1478301 h 1549739"/>
              <a:gd name="connsiteX180" fmla="*/ 733425 w 2748311"/>
              <a:gd name="connsiteY180" fmla="*/ 1454489 h 1549739"/>
              <a:gd name="connsiteX181" fmla="*/ 728663 w 2748311"/>
              <a:gd name="connsiteY181" fmla="*/ 1440201 h 1549739"/>
              <a:gd name="connsiteX182" fmla="*/ 714375 w 2748311"/>
              <a:gd name="connsiteY182" fmla="*/ 1425914 h 1549739"/>
              <a:gd name="connsiteX183" fmla="*/ 690563 w 2748311"/>
              <a:gd name="connsiteY183" fmla="*/ 1402101 h 1549739"/>
              <a:gd name="connsiteX184" fmla="*/ 661988 w 2748311"/>
              <a:gd name="connsiteY184" fmla="*/ 1364001 h 1549739"/>
              <a:gd name="connsiteX185" fmla="*/ 642938 w 2748311"/>
              <a:gd name="connsiteY185" fmla="*/ 1344951 h 1549739"/>
              <a:gd name="connsiteX186" fmla="*/ 614363 w 2748311"/>
              <a:gd name="connsiteY186" fmla="*/ 1325901 h 1549739"/>
              <a:gd name="connsiteX187" fmla="*/ 600075 w 2748311"/>
              <a:gd name="connsiteY187" fmla="*/ 1316376 h 1549739"/>
              <a:gd name="connsiteX188" fmla="*/ 585788 w 2748311"/>
              <a:gd name="connsiteY188" fmla="*/ 1306851 h 1549739"/>
              <a:gd name="connsiteX189" fmla="*/ 557213 w 2748311"/>
              <a:gd name="connsiteY189" fmla="*/ 1297326 h 1549739"/>
              <a:gd name="connsiteX190" fmla="*/ 514350 w 2748311"/>
              <a:gd name="connsiteY190" fmla="*/ 1254464 h 1549739"/>
              <a:gd name="connsiteX191" fmla="*/ 509588 w 2748311"/>
              <a:gd name="connsiteY191" fmla="*/ 1240176 h 1549739"/>
              <a:gd name="connsiteX192" fmla="*/ 500063 w 2748311"/>
              <a:gd name="connsiteY192" fmla="*/ 1225889 h 1549739"/>
              <a:gd name="connsiteX193" fmla="*/ 476250 w 2748311"/>
              <a:gd name="connsiteY193" fmla="*/ 1192551 h 1549739"/>
              <a:gd name="connsiteX194" fmla="*/ 452438 w 2748311"/>
              <a:gd name="connsiteY194" fmla="*/ 1183026 h 1549739"/>
              <a:gd name="connsiteX195" fmla="*/ 423863 w 2748311"/>
              <a:gd name="connsiteY195" fmla="*/ 1149689 h 1549739"/>
              <a:gd name="connsiteX196" fmla="*/ 404813 w 2748311"/>
              <a:gd name="connsiteY196" fmla="*/ 1140164 h 1549739"/>
              <a:gd name="connsiteX197" fmla="*/ 381000 w 2748311"/>
              <a:gd name="connsiteY197" fmla="*/ 1125876 h 1549739"/>
              <a:gd name="connsiteX198" fmla="*/ 357188 w 2748311"/>
              <a:gd name="connsiteY198" fmla="*/ 1102064 h 1549739"/>
              <a:gd name="connsiteX199" fmla="*/ 347663 w 2748311"/>
              <a:gd name="connsiteY199" fmla="*/ 1087776 h 1549739"/>
              <a:gd name="connsiteX200" fmla="*/ 333375 w 2748311"/>
              <a:gd name="connsiteY200" fmla="*/ 1054439 h 1549739"/>
              <a:gd name="connsiteX201" fmla="*/ 300038 w 2748311"/>
              <a:gd name="connsiteY201" fmla="*/ 1040151 h 1549739"/>
              <a:gd name="connsiteX202" fmla="*/ 280988 w 2748311"/>
              <a:gd name="connsiteY202" fmla="*/ 1030626 h 1549739"/>
              <a:gd name="connsiteX203" fmla="*/ 247650 w 2748311"/>
              <a:gd name="connsiteY203" fmla="*/ 997289 h 1549739"/>
              <a:gd name="connsiteX204" fmla="*/ 233363 w 2748311"/>
              <a:gd name="connsiteY204" fmla="*/ 987764 h 1549739"/>
              <a:gd name="connsiteX205" fmla="*/ 209550 w 2748311"/>
              <a:gd name="connsiteY205" fmla="*/ 959189 h 1549739"/>
              <a:gd name="connsiteX206" fmla="*/ 176213 w 2748311"/>
              <a:gd name="connsiteY206" fmla="*/ 921089 h 1549739"/>
              <a:gd name="connsiteX207" fmla="*/ 142875 w 2748311"/>
              <a:gd name="connsiteY207" fmla="*/ 863939 h 1549739"/>
              <a:gd name="connsiteX208" fmla="*/ 138113 w 2748311"/>
              <a:gd name="connsiteY208" fmla="*/ 849651 h 1549739"/>
              <a:gd name="connsiteX209" fmla="*/ 128588 w 2748311"/>
              <a:gd name="connsiteY209" fmla="*/ 835364 h 1549739"/>
              <a:gd name="connsiteX210" fmla="*/ 123825 w 2748311"/>
              <a:gd name="connsiteY210" fmla="*/ 816314 h 1549739"/>
              <a:gd name="connsiteX211" fmla="*/ 138113 w 2748311"/>
              <a:gd name="connsiteY211" fmla="*/ 725826 h 1549739"/>
              <a:gd name="connsiteX212" fmla="*/ 142875 w 2748311"/>
              <a:gd name="connsiteY212" fmla="*/ 706776 h 1549739"/>
              <a:gd name="connsiteX213" fmla="*/ 171450 w 2748311"/>
              <a:gd name="connsiteY213" fmla="*/ 678201 h 1549739"/>
              <a:gd name="connsiteX214" fmla="*/ 166688 w 2748311"/>
              <a:gd name="connsiteY214" fmla="*/ 640101 h 1549739"/>
              <a:gd name="connsiteX215" fmla="*/ 147638 w 2748311"/>
              <a:gd name="connsiteY215" fmla="*/ 630576 h 1549739"/>
              <a:gd name="connsiteX216" fmla="*/ 128588 w 2748311"/>
              <a:gd name="connsiteY216" fmla="*/ 616289 h 1549739"/>
              <a:gd name="connsiteX217" fmla="*/ 109538 w 2748311"/>
              <a:gd name="connsiteY217" fmla="*/ 611526 h 1549739"/>
              <a:gd name="connsiteX218" fmla="*/ 76200 w 2748311"/>
              <a:gd name="connsiteY218" fmla="*/ 597239 h 1549739"/>
              <a:gd name="connsiteX219" fmla="*/ 57150 w 2748311"/>
              <a:gd name="connsiteY219" fmla="*/ 578189 h 1549739"/>
              <a:gd name="connsiteX220" fmla="*/ 47625 w 2748311"/>
              <a:gd name="connsiteY220" fmla="*/ 549614 h 1549739"/>
              <a:gd name="connsiteX221" fmla="*/ 42863 w 2748311"/>
              <a:gd name="connsiteY221" fmla="*/ 530564 h 1549739"/>
              <a:gd name="connsiteX222" fmla="*/ 19050 w 2748311"/>
              <a:gd name="connsiteY222" fmla="*/ 487701 h 1549739"/>
              <a:gd name="connsiteX223" fmla="*/ 0 w 2748311"/>
              <a:gd name="connsiteY223" fmla="*/ 459126 h 1549739"/>
              <a:gd name="connsiteX224" fmla="*/ 19050 w 2748311"/>
              <a:gd name="connsiteY224" fmla="*/ 406739 h 154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Lst>
            <a:rect l="l" t="t" r="r" b="b"/>
            <a:pathLst>
              <a:path w="2748311" h="1549739">
                <a:moveTo>
                  <a:pt x="19050" y="406739"/>
                </a:moveTo>
                <a:cubicBezTo>
                  <a:pt x="26987" y="399595"/>
                  <a:pt x="39455" y="410428"/>
                  <a:pt x="47625" y="416264"/>
                </a:cubicBezTo>
                <a:cubicBezTo>
                  <a:pt x="51710" y="419182"/>
                  <a:pt x="50143" y="426061"/>
                  <a:pt x="52388" y="430551"/>
                </a:cubicBezTo>
                <a:cubicBezTo>
                  <a:pt x="54948" y="435671"/>
                  <a:pt x="58738" y="440076"/>
                  <a:pt x="61913" y="444839"/>
                </a:cubicBezTo>
                <a:cubicBezTo>
                  <a:pt x="64303" y="454398"/>
                  <a:pt x="64517" y="473414"/>
                  <a:pt x="80963" y="473414"/>
                </a:cubicBezTo>
                <a:cubicBezTo>
                  <a:pt x="86687" y="473414"/>
                  <a:pt x="90488" y="467064"/>
                  <a:pt x="95250" y="463889"/>
                </a:cubicBezTo>
                <a:cubicBezTo>
                  <a:pt x="106507" y="418866"/>
                  <a:pt x="89464" y="473149"/>
                  <a:pt x="119063" y="425789"/>
                </a:cubicBezTo>
                <a:cubicBezTo>
                  <a:pt x="134959" y="400355"/>
                  <a:pt x="114149" y="414109"/>
                  <a:pt x="128588" y="392451"/>
                </a:cubicBezTo>
                <a:cubicBezTo>
                  <a:pt x="162270" y="341928"/>
                  <a:pt x="145513" y="356339"/>
                  <a:pt x="176213" y="344826"/>
                </a:cubicBezTo>
                <a:cubicBezTo>
                  <a:pt x="184217" y="341824"/>
                  <a:pt x="191731" y="337374"/>
                  <a:pt x="200025" y="335301"/>
                </a:cubicBezTo>
                <a:cubicBezTo>
                  <a:pt x="210915" y="332579"/>
                  <a:pt x="222250" y="332126"/>
                  <a:pt x="233363" y="330539"/>
                </a:cubicBezTo>
                <a:cubicBezTo>
                  <a:pt x="238125" y="328951"/>
                  <a:pt x="242950" y="327539"/>
                  <a:pt x="247650" y="325776"/>
                </a:cubicBezTo>
                <a:cubicBezTo>
                  <a:pt x="255655" y="322774"/>
                  <a:pt x="262954" y="317074"/>
                  <a:pt x="271463" y="316251"/>
                </a:cubicBezTo>
                <a:cubicBezTo>
                  <a:pt x="312576" y="312272"/>
                  <a:pt x="354013" y="313076"/>
                  <a:pt x="395288" y="311489"/>
                </a:cubicBezTo>
                <a:cubicBezTo>
                  <a:pt x="400050" y="308314"/>
                  <a:pt x="405999" y="306433"/>
                  <a:pt x="409575" y="301964"/>
                </a:cubicBezTo>
                <a:cubicBezTo>
                  <a:pt x="428047" y="278874"/>
                  <a:pt x="397455" y="293303"/>
                  <a:pt x="428625" y="282914"/>
                </a:cubicBezTo>
                <a:cubicBezTo>
                  <a:pt x="433530" y="273104"/>
                  <a:pt x="440370" y="254403"/>
                  <a:pt x="452438" y="249576"/>
                </a:cubicBezTo>
                <a:cubicBezTo>
                  <a:pt x="462860" y="245407"/>
                  <a:pt x="474637" y="246206"/>
                  <a:pt x="485775" y="244814"/>
                </a:cubicBezTo>
                <a:lnTo>
                  <a:pt x="566738" y="235289"/>
                </a:lnTo>
                <a:cubicBezTo>
                  <a:pt x="571081" y="228774"/>
                  <a:pt x="586120" y="205643"/>
                  <a:pt x="590550" y="201951"/>
                </a:cubicBezTo>
                <a:cubicBezTo>
                  <a:pt x="594407" y="198737"/>
                  <a:pt x="600075" y="198776"/>
                  <a:pt x="604838" y="197189"/>
                </a:cubicBezTo>
                <a:cubicBezTo>
                  <a:pt x="631415" y="170610"/>
                  <a:pt x="606285" y="189894"/>
                  <a:pt x="657225" y="178139"/>
                </a:cubicBezTo>
                <a:cubicBezTo>
                  <a:pt x="665555" y="176217"/>
                  <a:pt x="672928" y="171318"/>
                  <a:pt x="681038" y="168614"/>
                </a:cubicBezTo>
                <a:cubicBezTo>
                  <a:pt x="687248" y="166544"/>
                  <a:pt x="693738" y="165439"/>
                  <a:pt x="700088" y="163851"/>
                </a:cubicBezTo>
                <a:cubicBezTo>
                  <a:pt x="733333" y="130606"/>
                  <a:pt x="696500" y="163180"/>
                  <a:pt x="728663" y="144801"/>
                </a:cubicBezTo>
                <a:cubicBezTo>
                  <a:pt x="735555" y="140863"/>
                  <a:pt x="740857" y="134513"/>
                  <a:pt x="747713" y="130514"/>
                </a:cubicBezTo>
                <a:cubicBezTo>
                  <a:pt x="759978" y="123360"/>
                  <a:pt x="773638" y="118770"/>
                  <a:pt x="785813" y="111464"/>
                </a:cubicBezTo>
                <a:cubicBezTo>
                  <a:pt x="793750" y="106701"/>
                  <a:pt x="800725" y="99719"/>
                  <a:pt x="809625" y="97176"/>
                </a:cubicBezTo>
                <a:cubicBezTo>
                  <a:pt x="823447" y="93227"/>
                  <a:pt x="838200" y="94001"/>
                  <a:pt x="852488" y="92414"/>
                </a:cubicBezTo>
                <a:cubicBezTo>
                  <a:pt x="857250" y="90826"/>
                  <a:pt x="861932" y="88972"/>
                  <a:pt x="866775" y="87651"/>
                </a:cubicBezTo>
                <a:cubicBezTo>
                  <a:pt x="925883" y="71530"/>
                  <a:pt x="886267" y="84328"/>
                  <a:pt x="919163" y="73364"/>
                </a:cubicBezTo>
                <a:cubicBezTo>
                  <a:pt x="923712" y="59714"/>
                  <a:pt x="929379" y="50588"/>
                  <a:pt x="919163" y="35264"/>
                </a:cubicBezTo>
                <a:cubicBezTo>
                  <a:pt x="916378" y="31087"/>
                  <a:pt x="909638" y="32089"/>
                  <a:pt x="904875" y="30501"/>
                </a:cubicBezTo>
                <a:cubicBezTo>
                  <a:pt x="903288" y="24151"/>
                  <a:pt x="895923" y="16479"/>
                  <a:pt x="900113" y="11451"/>
                </a:cubicBezTo>
                <a:cubicBezTo>
                  <a:pt x="906541" y="3738"/>
                  <a:pt x="928688" y="1926"/>
                  <a:pt x="928688" y="1926"/>
                </a:cubicBezTo>
                <a:cubicBezTo>
                  <a:pt x="950913" y="3514"/>
                  <a:pt x="973192" y="4472"/>
                  <a:pt x="995363" y="6689"/>
                </a:cubicBezTo>
                <a:cubicBezTo>
                  <a:pt x="1004971" y="7650"/>
                  <a:pt x="1015301" y="7133"/>
                  <a:pt x="1023938" y="11451"/>
                </a:cubicBezTo>
                <a:cubicBezTo>
                  <a:pt x="1029058" y="14011"/>
                  <a:pt x="1030136" y="21081"/>
                  <a:pt x="1033463" y="25739"/>
                </a:cubicBezTo>
                <a:cubicBezTo>
                  <a:pt x="1038076" y="32198"/>
                  <a:pt x="1042988" y="38439"/>
                  <a:pt x="1047750" y="44789"/>
                </a:cubicBezTo>
                <a:cubicBezTo>
                  <a:pt x="1049338" y="49551"/>
                  <a:pt x="1051295" y="54206"/>
                  <a:pt x="1052513" y="59076"/>
                </a:cubicBezTo>
                <a:cubicBezTo>
                  <a:pt x="1054476" y="66929"/>
                  <a:pt x="1054433" y="75310"/>
                  <a:pt x="1057275" y="82889"/>
                </a:cubicBezTo>
                <a:cubicBezTo>
                  <a:pt x="1059285" y="88248"/>
                  <a:pt x="1063625" y="92414"/>
                  <a:pt x="1066800" y="97176"/>
                </a:cubicBezTo>
                <a:cubicBezTo>
                  <a:pt x="1131935" y="86320"/>
                  <a:pt x="1105012" y="91438"/>
                  <a:pt x="1147763" y="82889"/>
                </a:cubicBezTo>
                <a:cubicBezTo>
                  <a:pt x="1154113" y="78126"/>
                  <a:pt x="1159560" y="71825"/>
                  <a:pt x="1166813" y="68601"/>
                </a:cubicBezTo>
                <a:cubicBezTo>
                  <a:pt x="1174210" y="65313"/>
                  <a:pt x="1185357" y="69985"/>
                  <a:pt x="1190625" y="63839"/>
                </a:cubicBezTo>
                <a:cubicBezTo>
                  <a:pt x="1192323" y="61858"/>
                  <a:pt x="1195853" y="22230"/>
                  <a:pt x="1200150" y="16214"/>
                </a:cubicBezTo>
                <a:cubicBezTo>
                  <a:pt x="1204764" y="9755"/>
                  <a:pt x="1212850" y="6689"/>
                  <a:pt x="1219200" y="1926"/>
                </a:cubicBezTo>
                <a:cubicBezTo>
                  <a:pt x="1243013" y="3514"/>
                  <a:pt x="1270400" y="-5960"/>
                  <a:pt x="1290638" y="6689"/>
                </a:cubicBezTo>
                <a:cubicBezTo>
                  <a:pt x="1302828" y="14308"/>
                  <a:pt x="1293214" y="35343"/>
                  <a:pt x="1295400" y="49551"/>
                </a:cubicBezTo>
                <a:cubicBezTo>
                  <a:pt x="1296849" y="58972"/>
                  <a:pt x="1302698" y="80661"/>
                  <a:pt x="1309688" y="87651"/>
                </a:cubicBezTo>
                <a:cubicBezTo>
                  <a:pt x="1317783" y="95746"/>
                  <a:pt x="1328605" y="100555"/>
                  <a:pt x="1338263" y="106701"/>
                </a:cubicBezTo>
                <a:cubicBezTo>
                  <a:pt x="1346072" y="111671"/>
                  <a:pt x="1355530" y="114444"/>
                  <a:pt x="1362075" y="120989"/>
                </a:cubicBezTo>
                <a:cubicBezTo>
                  <a:pt x="1368425" y="127339"/>
                  <a:pt x="1373275" y="135678"/>
                  <a:pt x="1381125" y="140039"/>
                </a:cubicBezTo>
                <a:cubicBezTo>
                  <a:pt x="1388201" y="143970"/>
                  <a:pt x="1397036" y="143045"/>
                  <a:pt x="1404938" y="144801"/>
                </a:cubicBezTo>
                <a:cubicBezTo>
                  <a:pt x="1457920" y="156575"/>
                  <a:pt x="1385631" y="147308"/>
                  <a:pt x="1504950" y="154326"/>
                </a:cubicBezTo>
                <a:cubicBezTo>
                  <a:pt x="1509713" y="159089"/>
                  <a:pt x="1514926" y="163440"/>
                  <a:pt x="1519238" y="168614"/>
                </a:cubicBezTo>
                <a:cubicBezTo>
                  <a:pt x="1552398" y="208406"/>
                  <a:pt x="1501300" y="155436"/>
                  <a:pt x="1543050" y="197189"/>
                </a:cubicBezTo>
                <a:cubicBezTo>
                  <a:pt x="1544638" y="205126"/>
                  <a:pt x="1542089" y="215277"/>
                  <a:pt x="1547813" y="221001"/>
                </a:cubicBezTo>
                <a:cubicBezTo>
                  <a:pt x="1553537" y="226725"/>
                  <a:pt x="1563540" y="225370"/>
                  <a:pt x="1571625" y="225764"/>
                </a:cubicBezTo>
                <a:cubicBezTo>
                  <a:pt x="1628729" y="228550"/>
                  <a:pt x="1685925" y="228939"/>
                  <a:pt x="1743075" y="230526"/>
                </a:cubicBezTo>
                <a:cubicBezTo>
                  <a:pt x="1744663" y="241639"/>
                  <a:pt x="1747838" y="252638"/>
                  <a:pt x="1747838" y="263864"/>
                </a:cubicBezTo>
                <a:cubicBezTo>
                  <a:pt x="1747838" y="271959"/>
                  <a:pt x="1745917" y="280097"/>
                  <a:pt x="1743075" y="287676"/>
                </a:cubicBezTo>
                <a:cubicBezTo>
                  <a:pt x="1739083" y="298321"/>
                  <a:pt x="1721102" y="315355"/>
                  <a:pt x="1714500" y="321014"/>
                </a:cubicBezTo>
                <a:cubicBezTo>
                  <a:pt x="1710154" y="324739"/>
                  <a:pt x="1704610" y="326875"/>
                  <a:pt x="1700213" y="330539"/>
                </a:cubicBezTo>
                <a:cubicBezTo>
                  <a:pt x="1695039" y="334851"/>
                  <a:pt x="1690688" y="340064"/>
                  <a:pt x="1685925" y="344826"/>
                </a:cubicBezTo>
                <a:cubicBezTo>
                  <a:pt x="1690666" y="363787"/>
                  <a:pt x="1686475" y="365179"/>
                  <a:pt x="1704975" y="373401"/>
                </a:cubicBezTo>
                <a:cubicBezTo>
                  <a:pt x="1714150" y="377479"/>
                  <a:pt x="1733550" y="382926"/>
                  <a:pt x="1733550" y="382926"/>
                </a:cubicBezTo>
                <a:cubicBezTo>
                  <a:pt x="1738313" y="389276"/>
                  <a:pt x="1743286" y="395473"/>
                  <a:pt x="1747838" y="401976"/>
                </a:cubicBezTo>
                <a:cubicBezTo>
                  <a:pt x="1754403" y="411354"/>
                  <a:pt x="1759230" y="422042"/>
                  <a:pt x="1766888" y="430551"/>
                </a:cubicBezTo>
                <a:cubicBezTo>
                  <a:pt x="1773688" y="438106"/>
                  <a:pt x="1782763" y="443251"/>
                  <a:pt x="1790700" y="449601"/>
                </a:cubicBezTo>
                <a:cubicBezTo>
                  <a:pt x="1793875" y="455951"/>
                  <a:pt x="1797428" y="462126"/>
                  <a:pt x="1800225" y="468651"/>
                </a:cubicBezTo>
                <a:cubicBezTo>
                  <a:pt x="1811743" y="495526"/>
                  <a:pt x="1797662" y="469754"/>
                  <a:pt x="1809750" y="501989"/>
                </a:cubicBezTo>
                <a:cubicBezTo>
                  <a:pt x="1812243" y="508637"/>
                  <a:pt x="1815698" y="514907"/>
                  <a:pt x="1819275" y="521039"/>
                </a:cubicBezTo>
                <a:cubicBezTo>
                  <a:pt x="1843558" y="562666"/>
                  <a:pt x="1829614" y="554648"/>
                  <a:pt x="1857375" y="563901"/>
                </a:cubicBezTo>
                <a:cubicBezTo>
                  <a:pt x="1900705" y="549460"/>
                  <a:pt x="1824439" y="577891"/>
                  <a:pt x="1900238" y="521039"/>
                </a:cubicBezTo>
                <a:cubicBezTo>
                  <a:pt x="1906588" y="516276"/>
                  <a:pt x="1913261" y="511917"/>
                  <a:pt x="1919288" y="506751"/>
                </a:cubicBezTo>
                <a:cubicBezTo>
                  <a:pt x="1924402" y="502368"/>
                  <a:pt x="1927444" y="495251"/>
                  <a:pt x="1933575" y="492464"/>
                </a:cubicBezTo>
                <a:cubicBezTo>
                  <a:pt x="1945493" y="487047"/>
                  <a:pt x="1971675" y="482939"/>
                  <a:pt x="1971675" y="482939"/>
                </a:cubicBezTo>
                <a:cubicBezTo>
                  <a:pt x="1976438" y="476589"/>
                  <a:pt x="1982413" y="470989"/>
                  <a:pt x="1985963" y="463889"/>
                </a:cubicBezTo>
                <a:cubicBezTo>
                  <a:pt x="1988890" y="458035"/>
                  <a:pt x="1989913" y="451334"/>
                  <a:pt x="1990725" y="444839"/>
                </a:cubicBezTo>
                <a:cubicBezTo>
                  <a:pt x="1993096" y="425871"/>
                  <a:pt x="1993900" y="406739"/>
                  <a:pt x="1995488" y="387689"/>
                </a:cubicBezTo>
                <a:cubicBezTo>
                  <a:pt x="2014538" y="389276"/>
                  <a:pt x="2034167" y="387525"/>
                  <a:pt x="2052638" y="392451"/>
                </a:cubicBezTo>
                <a:cubicBezTo>
                  <a:pt x="2059146" y="394186"/>
                  <a:pt x="2060810" y="403917"/>
                  <a:pt x="2066925" y="406739"/>
                </a:cubicBezTo>
                <a:cubicBezTo>
                  <a:pt x="2081973" y="413684"/>
                  <a:pt x="2098675" y="416264"/>
                  <a:pt x="2114550" y="421026"/>
                </a:cubicBezTo>
                <a:cubicBezTo>
                  <a:pt x="2134380" y="435899"/>
                  <a:pt x="2154009" y="452662"/>
                  <a:pt x="2176463" y="463889"/>
                </a:cubicBezTo>
                <a:cubicBezTo>
                  <a:pt x="2180953" y="466134"/>
                  <a:pt x="2185988" y="467064"/>
                  <a:pt x="2190750" y="468651"/>
                </a:cubicBezTo>
                <a:cubicBezTo>
                  <a:pt x="2200275" y="465476"/>
                  <a:pt x="2210345" y="463616"/>
                  <a:pt x="2219325" y="459126"/>
                </a:cubicBezTo>
                <a:cubicBezTo>
                  <a:pt x="2262545" y="437516"/>
                  <a:pt x="2245611" y="447952"/>
                  <a:pt x="2271713" y="430551"/>
                </a:cubicBezTo>
                <a:cubicBezTo>
                  <a:pt x="2288290" y="455418"/>
                  <a:pt x="2289946" y="451424"/>
                  <a:pt x="2276475" y="497226"/>
                </a:cubicBezTo>
                <a:cubicBezTo>
                  <a:pt x="2273245" y="508208"/>
                  <a:pt x="2257425" y="525801"/>
                  <a:pt x="2257425" y="525801"/>
                </a:cubicBezTo>
                <a:cubicBezTo>
                  <a:pt x="2260600" y="530564"/>
                  <a:pt x="2263286" y="535692"/>
                  <a:pt x="2266950" y="540089"/>
                </a:cubicBezTo>
                <a:cubicBezTo>
                  <a:pt x="2271262" y="545263"/>
                  <a:pt x="2278451" y="548245"/>
                  <a:pt x="2281238" y="554376"/>
                </a:cubicBezTo>
                <a:cubicBezTo>
                  <a:pt x="2327193" y="655475"/>
                  <a:pt x="2242348" y="525893"/>
                  <a:pt x="2324100" y="625814"/>
                </a:cubicBezTo>
                <a:cubicBezTo>
                  <a:pt x="2346168" y="652786"/>
                  <a:pt x="2319608" y="640192"/>
                  <a:pt x="2347913" y="649626"/>
                </a:cubicBezTo>
                <a:cubicBezTo>
                  <a:pt x="2359025" y="638514"/>
                  <a:pt x="2365599" y="617712"/>
                  <a:pt x="2381250" y="616289"/>
                </a:cubicBezTo>
                <a:cubicBezTo>
                  <a:pt x="2446384" y="610367"/>
                  <a:pt x="2416239" y="613701"/>
                  <a:pt x="2471738" y="606764"/>
                </a:cubicBezTo>
                <a:cubicBezTo>
                  <a:pt x="2484438" y="600414"/>
                  <a:pt x="2495915" y="584929"/>
                  <a:pt x="2509838" y="587714"/>
                </a:cubicBezTo>
                <a:lnTo>
                  <a:pt x="2581275" y="602001"/>
                </a:lnTo>
                <a:cubicBezTo>
                  <a:pt x="2587625" y="606764"/>
                  <a:pt x="2593866" y="611675"/>
                  <a:pt x="2600325" y="616289"/>
                </a:cubicBezTo>
                <a:cubicBezTo>
                  <a:pt x="2604983" y="619616"/>
                  <a:pt x="2610358" y="621985"/>
                  <a:pt x="2614613" y="625814"/>
                </a:cubicBezTo>
                <a:cubicBezTo>
                  <a:pt x="2626294" y="636327"/>
                  <a:pt x="2647950" y="659151"/>
                  <a:pt x="2647950" y="659151"/>
                </a:cubicBezTo>
                <a:cubicBezTo>
                  <a:pt x="2651125" y="667089"/>
                  <a:pt x="2654003" y="675152"/>
                  <a:pt x="2657475" y="682964"/>
                </a:cubicBezTo>
                <a:cubicBezTo>
                  <a:pt x="2667632" y="705817"/>
                  <a:pt x="2665895" y="695765"/>
                  <a:pt x="2671763" y="716301"/>
                </a:cubicBezTo>
                <a:cubicBezTo>
                  <a:pt x="2673090" y="720946"/>
                  <a:pt x="2678023" y="743926"/>
                  <a:pt x="2681288" y="749639"/>
                </a:cubicBezTo>
                <a:cubicBezTo>
                  <a:pt x="2685226" y="756531"/>
                  <a:pt x="2691368" y="761958"/>
                  <a:pt x="2695575" y="768689"/>
                </a:cubicBezTo>
                <a:cubicBezTo>
                  <a:pt x="2699338" y="774709"/>
                  <a:pt x="2700555" y="782285"/>
                  <a:pt x="2705100" y="787739"/>
                </a:cubicBezTo>
                <a:cubicBezTo>
                  <a:pt x="2708764" y="792136"/>
                  <a:pt x="2714991" y="793600"/>
                  <a:pt x="2719388" y="797264"/>
                </a:cubicBezTo>
                <a:cubicBezTo>
                  <a:pt x="2735937" y="811054"/>
                  <a:pt x="2733571" y="811343"/>
                  <a:pt x="2743200" y="830601"/>
                </a:cubicBezTo>
                <a:cubicBezTo>
                  <a:pt x="2743964" y="839768"/>
                  <a:pt x="2754309" y="922045"/>
                  <a:pt x="2743200" y="935376"/>
                </a:cubicBezTo>
                <a:cubicBezTo>
                  <a:pt x="2742600" y="936096"/>
                  <a:pt x="2698045" y="943666"/>
                  <a:pt x="2686050" y="949664"/>
                </a:cubicBezTo>
                <a:cubicBezTo>
                  <a:pt x="2666789" y="959295"/>
                  <a:pt x="2672936" y="960570"/>
                  <a:pt x="2657475" y="978239"/>
                </a:cubicBezTo>
                <a:cubicBezTo>
                  <a:pt x="2651561" y="984997"/>
                  <a:pt x="2644775" y="990939"/>
                  <a:pt x="2638425" y="997289"/>
                </a:cubicBezTo>
                <a:cubicBezTo>
                  <a:pt x="2636838" y="1005226"/>
                  <a:pt x="2637679" y="1014073"/>
                  <a:pt x="2633663" y="1021101"/>
                </a:cubicBezTo>
                <a:cubicBezTo>
                  <a:pt x="2628204" y="1030654"/>
                  <a:pt x="2613398" y="1031234"/>
                  <a:pt x="2605088" y="1035389"/>
                </a:cubicBezTo>
                <a:cubicBezTo>
                  <a:pt x="2567593" y="1054137"/>
                  <a:pt x="2624732" y="1041144"/>
                  <a:pt x="2547938" y="1049676"/>
                </a:cubicBezTo>
                <a:cubicBezTo>
                  <a:pt x="2516172" y="1060265"/>
                  <a:pt x="2552390" y="1045180"/>
                  <a:pt x="2519363" y="1073489"/>
                </a:cubicBezTo>
                <a:cubicBezTo>
                  <a:pt x="2513973" y="1078109"/>
                  <a:pt x="2506663" y="1079839"/>
                  <a:pt x="2500313" y="1083014"/>
                </a:cubicBezTo>
                <a:cubicBezTo>
                  <a:pt x="2497519" y="1096984"/>
                  <a:pt x="2496278" y="1108304"/>
                  <a:pt x="2490788" y="1121114"/>
                </a:cubicBezTo>
                <a:cubicBezTo>
                  <a:pt x="2465751" y="1179536"/>
                  <a:pt x="2495643" y="1106642"/>
                  <a:pt x="2471738" y="1154451"/>
                </a:cubicBezTo>
                <a:cubicBezTo>
                  <a:pt x="2469493" y="1158941"/>
                  <a:pt x="2468296" y="1163896"/>
                  <a:pt x="2466975" y="1168739"/>
                </a:cubicBezTo>
                <a:cubicBezTo>
                  <a:pt x="2463530" y="1181369"/>
                  <a:pt x="2461589" y="1194420"/>
                  <a:pt x="2457450" y="1206839"/>
                </a:cubicBezTo>
                <a:cubicBezTo>
                  <a:pt x="2455863" y="1211601"/>
                  <a:pt x="2456238" y="1217576"/>
                  <a:pt x="2452688" y="1221126"/>
                </a:cubicBezTo>
                <a:cubicBezTo>
                  <a:pt x="2449138" y="1224676"/>
                  <a:pt x="2443163" y="1224301"/>
                  <a:pt x="2438400" y="1225889"/>
                </a:cubicBezTo>
                <a:cubicBezTo>
                  <a:pt x="2432050" y="1232239"/>
                  <a:pt x="2426168" y="1239095"/>
                  <a:pt x="2419350" y="1244939"/>
                </a:cubicBezTo>
                <a:cubicBezTo>
                  <a:pt x="2409925" y="1253018"/>
                  <a:pt x="2396825" y="1258583"/>
                  <a:pt x="2386013" y="1263989"/>
                </a:cubicBezTo>
                <a:cubicBezTo>
                  <a:pt x="2382838" y="1270339"/>
                  <a:pt x="2379285" y="1276514"/>
                  <a:pt x="2376488" y="1283039"/>
                </a:cubicBezTo>
                <a:cubicBezTo>
                  <a:pt x="2374510" y="1287653"/>
                  <a:pt x="2375810" y="1294408"/>
                  <a:pt x="2371725" y="1297326"/>
                </a:cubicBezTo>
                <a:cubicBezTo>
                  <a:pt x="2363555" y="1303162"/>
                  <a:pt x="2343150" y="1306851"/>
                  <a:pt x="2343150" y="1306851"/>
                </a:cubicBezTo>
                <a:cubicBezTo>
                  <a:pt x="2338388" y="1310026"/>
                  <a:pt x="2333982" y="1313816"/>
                  <a:pt x="2328863" y="1316376"/>
                </a:cubicBezTo>
                <a:cubicBezTo>
                  <a:pt x="2324373" y="1318621"/>
                  <a:pt x="2319467" y="1320010"/>
                  <a:pt x="2314575" y="1321139"/>
                </a:cubicBezTo>
                <a:cubicBezTo>
                  <a:pt x="2298800" y="1324779"/>
                  <a:pt x="2283014" y="1328656"/>
                  <a:pt x="2266950" y="1330664"/>
                </a:cubicBezTo>
                <a:lnTo>
                  <a:pt x="2228850" y="1335426"/>
                </a:lnTo>
                <a:cubicBezTo>
                  <a:pt x="2211412" y="1337262"/>
                  <a:pt x="2193882" y="1338179"/>
                  <a:pt x="2176463" y="1340189"/>
                </a:cubicBezTo>
                <a:cubicBezTo>
                  <a:pt x="2152598" y="1342943"/>
                  <a:pt x="2128838" y="1346539"/>
                  <a:pt x="2105025" y="1349714"/>
                </a:cubicBezTo>
                <a:cubicBezTo>
                  <a:pt x="2100263" y="1354476"/>
                  <a:pt x="2096342" y="1360265"/>
                  <a:pt x="2090738" y="1364001"/>
                </a:cubicBezTo>
                <a:cubicBezTo>
                  <a:pt x="2086561" y="1366786"/>
                  <a:pt x="2078573" y="1364215"/>
                  <a:pt x="2076450" y="1368764"/>
                </a:cubicBezTo>
                <a:cubicBezTo>
                  <a:pt x="2066675" y="1389710"/>
                  <a:pt x="2070222" y="1416207"/>
                  <a:pt x="2057400" y="1435439"/>
                </a:cubicBezTo>
                <a:lnTo>
                  <a:pt x="2047875" y="1449726"/>
                </a:lnTo>
                <a:cubicBezTo>
                  <a:pt x="2046348" y="1455834"/>
                  <a:pt x="2041768" y="1476229"/>
                  <a:pt x="2038350" y="1483064"/>
                </a:cubicBezTo>
                <a:cubicBezTo>
                  <a:pt x="2035790" y="1488183"/>
                  <a:pt x="2033294" y="1493775"/>
                  <a:pt x="2028825" y="1497351"/>
                </a:cubicBezTo>
                <a:cubicBezTo>
                  <a:pt x="2024905" y="1500487"/>
                  <a:pt x="2019028" y="1499869"/>
                  <a:pt x="2014538" y="1502114"/>
                </a:cubicBezTo>
                <a:cubicBezTo>
                  <a:pt x="2009418" y="1504674"/>
                  <a:pt x="2005013" y="1508464"/>
                  <a:pt x="2000250" y="1511639"/>
                </a:cubicBezTo>
                <a:cubicBezTo>
                  <a:pt x="1995036" y="1506425"/>
                  <a:pt x="1977274" y="1486172"/>
                  <a:pt x="1966913" y="1483064"/>
                </a:cubicBezTo>
                <a:cubicBezTo>
                  <a:pt x="1956161" y="1479838"/>
                  <a:pt x="1944688" y="1479889"/>
                  <a:pt x="1933575" y="1478301"/>
                </a:cubicBezTo>
                <a:cubicBezTo>
                  <a:pt x="1928813" y="1475126"/>
                  <a:pt x="1923013" y="1473122"/>
                  <a:pt x="1919288" y="1468776"/>
                </a:cubicBezTo>
                <a:cubicBezTo>
                  <a:pt x="1899834" y="1446079"/>
                  <a:pt x="1914440" y="1443579"/>
                  <a:pt x="1885950" y="1435439"/>
                </a:cubicBezTo>
                <a:cubicBezTo>
                  <a:pt x="1870384" y="1430991"/>
                  <a:pt x="1838325" y="1425914"/>
                  <a:pt x="1838325" y="1425914"/>
                </a:cubicBezTo>
                <a:cubicBezTo>
                  <a:pt x="1819275" y="1427501"/>
                  <a:pt x="1800143" y="1428305"/>
                  <a:pt x="1781175" y="1430676"/>
                </a:cubicBezTo>
                <a:cubicBezTo>
                  <a:pt x="1774680" y="1431488"/>
                  <a:pt x="1768670" y="1435439"/>
                  <a:pt x="1762125" y="1435439"/>
                </a:cubicBezTo>
                <a:cubicBezTo>
                  <a:pt x="1744591" y="1435439"/>
                  <a:pt x="1727165" y="1432612"/>
                  <a:pt x="1709738" y="1430676"/>
                </a:cubicBezTo>
                <a:cubicBezTo>
                  <a:pt x="1638667" y="1422779"/>
                  <a:pt x="1654477" y="1425338"/>
                  <a:pt x="1609725" y="1416389"/>
                </a:cubicBezTo>
                <a:cubicBezTo>
                  <a:pt x="1601788" y="1413214"/>
                  <a:pt x="1593917" y="1409866"/>
                  <a:pt x="1585913" y="1406864"/>
                </a:cubicBezTo>
                <a:cubicBezTo>
                  <a:pt x="1581212" y="1405101"/>
                  <a:pt x="1575984" y="1404592"/>
                  <a:pt x="1571625" y="1402101"/>
                </a:cubicBezTo>
                <a:cubicBezTo>
                  <a:pt x="1564733" y="1398163"/>
                  <a:pt x="1558601" y="1392980"/>
                  <a:pt x="1552575" y="1387814"/>
                </a:cubicBezTo>
                <a:cubicBezTo>
                  <a:pt x="1547461" y="1383431"/>
                  <a:pt x="1544749" y="1375426"/>
                  <a:pt x="1538288" y="1373526"/>
                </a:cubicBezTo>
                <a:cubicBezTo>
                  <a:pt x="1516750" y="1367191"/>
                  <a:pt x="1493838" y="1367176"/>
                  <a:pt x="1471613" y="1364001"/>
                </a:cubicBezTo>
                <a:cubicBezTo>
                  <a:pt x="1458913" y="1357651"/>
                  <a:pt x="1445327" y="1352827"/>
                  <a:pt x="1433513" y="1344951"/>
                </a:cubicBezTo>
                <a:cubicBezTo>
                  <a:pt x="1420626" y="1336360"/>
                  <a:pt x="1415280" y="1331943"/>
                  <a:pt x="1400175" y="1325901"/>
                </a:cubicBezTo>
                <a:cubicBezTo>
                  <a:pt x="1390853" y="1322172"/>
                  <a:pt x="1380580" y="1320866"/>
                  <a:pt x="1371600" y="1316376"/>
                </a:cubicBezTo>
                <a:cubicBezTo>
                  <a:pt x="1365250" y="1313201"/>
                  <a:pt x="1359285" y="1309096"/>
                  <a:pt x="1352550" y="1306851"/>
                </a:cubicBezTo>
                <a:cubicBezTo>
                  <a:pt x="1336404" y="1301469"/>
                  <a:pt x="1298133" y="1299077"/>
                  <a:pt x="1285875" y="1297326"/>
                </a:cubicBezTo>
                <a:cubicBezTo>
                  <a:pt x="1277862" y="1296181"/>
                  <a:pt x="1270000" y="1294151"/>
                  <a:pt x="1262063" y="1292564"/>
                </a:cubicBezTo>
                <a:cubicBezTo>
                  <a:pt x="1254649" y="1285150"/>
                  <a:pt x="1241262" y="1268751"/>
                  <a:pt x="1228725" y="1268751"/>
                </a:cubicBezTo>
                <a:cubicBezTo>
                  <a:pt x="1221625" y="1268751"/>
                  <a:pt x="1216025" y="1275101"/>
                  <a:pt x="1209675" y="1278276"/>
                </a:cubicBezTo>
                <a:cubicBezTo>
                  <a:pt x="1208088" y="1294151"/>
                  <a:pt x="1207853" y="1310220"/>
                  <a:pt x="1204913" y="1325901"/>
                </a:cubicBezTo>
                <a:cubicBezTo>
                  <a:pt x="1203063" y="1335769"/>
                  <a:pt x="1198563" y="1344951"/>
                  <a:pt x="1195388" y="1354476"/>
                </a:cubicBezTo>
                <a:cubicBezTo>
                  <a:pt x="1189825" y="1371164"/>
                  <a:pt x="1192391" y="1370566"/>
                  <a:pt x="1176338" y="1383051"/>
                </a:cubicBezTo>
                <a:cubicBezTo>
                  <a:pt x="1167302" y="1390079"/>
                  <a:pt x="1157288" y="1395751"/>
                  <a:pt x="1147763" y="1402101"/>
                </a:cubicBezTo>
                <a:cubicBezTo>
                  <a:pt x="1129299" y="1414410"/>
                  <a:pt x="1138904" y="1409816"/>
                  <a:pt x="1119188" y="1416389"/>
                </a:cubicBezTo>
                <a:cubicBezTo>
                  <a:pt x="1116013" y="1422739"/>
                  <a:pt x="1114283" y="1430049"/>
                  <a:pt x="1109663" y="1435439"/>
                </a:cubicBezTo>
                <a:cubicBezTo>
                  <a:pt x="1104497" y="1441465"/>
                  <a:pt x="1094414" y="1442758"/>
                  <a:pt x="1090613" y="1449726"/>
                </a:cubicBezTo>
                <a:cubicBezTo>
                  <a:pt x="1084344" y="1461218"/>
                  <a:pt x="1088943" y="1477353"/>
                  <a:pt x="1081088" y="1487826"/>
                </a:cubicBezTo>
                <a:lnTo>
                  <a:pt x="1066800" y="1506876"/>
                </a:lnTo>
                <a:cubicBezTo>
                  <a:pt x="1049115" y="1559938"/>
                  <a:pt x="1069934" y="1512324"/>
                  <a:pt x="942975" y="1525926"/>
                </a:cubicBezTo>
                <a:cubicBezTo>
                  <a:pt x="937284" y="1526536"/>
                  <a:pt x="933807" y="1532891"/>
                  <a:pt x="928688" y="1535451"/>
                </a:cubicBezTo>
                <a:cubicBezTo>
                  <a:pt x="924198" y="1537696"/>
                  <a:pt x="919292" y="1539085"/>
                  <a:pt x="914400" y="1540214"/>
                </a:cubicBezTo>
                <a:cubicBezTo>
                  <a:pt x="898625" y="1543854"/>
                  <a:pt x="866775" y="1549739"/>
                  <a:pt x="866775" y="1549739"/>
                </a:cubicBezTo>
                <a:cubicBezTo>
                  <a:pt x="854013" y="1548675"/>
                  <a:pt x="814790" y="1549940"/>
                  <a:pt x="795338" y="1540214"/>
                </a:cubicBezTo>
                <a:cubicBezTo>
                  <a:pt x="790218" y="1537654"/>
                  <a:pt x="785447" y="1534353"/>
                  <a:pt x="781050" y="1530689"/>
                </a:cubicBezTo>
                <a:cubicBezTo>
                  <a:pt x="765312" y="1517574"/>
                  <a:pt x="750012" y="1495956"/>
                  <a:pt x="742950" y="1478301"/>
                </a:cubicBezTo>
                <a:cubicBezTo>
                  <a:pt x="739775" y="1470364"/>
                  <a:pt x="736427" y="1462494"/>
                  <a:pt x="733425" y="1454489"/>
                </a:cubicBezTo>
                <a:cubicBezTo>
                  <a:pt x="731662" y="1449788"/>
                  <a:pt x="731448" y="1444378"/>
                  <a:pt x="728663" y="1440201"/>
                </a:cubicBezTo>
                <a:cubicBezTo>
                  <a:pt x="724927" y="1434597"/>
                  <a:pt x="718687" y="1431088"/>
                  <a:pt x="714375" y="1425914"/>
                </a:cubicBezTo>
                <a:cubicBezTo>
                  <a:pt x="694529" y="1402099"/>
                  <a:pt x="716758" y="1419565"/>
                  <a:pt x="690563" y="1402101"/>
                </a:cubicBezTo>
                <a:cubicBezTo>
                  <a:pt x="679647" y="1385728"/>
                  <a:pt x="677070" y="1380968"/>
                  <a:pt x="661988" y="1364001"/>
                </a:cubicBezTo>
                <a:cubicBezTo>
                  <a:pt x="656022" y="1357289"/>
                  <a:pt x="649950" y="1350561"/>
                  <a:pt x="642938" y="1344951"/>
                </a:cubicBezTo>
                <a:cubicBezTo>
                  <a:pt x="633999" y="1337800"/>
                  <a:pt x="623888" y="1332251"/>
                  <a:pt x="614363" y="1325901"/>
                </a:cubicBezTo>
                <a:lnTo>
                  <a:pt x="600075" y="1316376"/>
                </a:lnTo>
                <a:cubicBezTo>
                  <a:pt x="595313" y="1313201"/>
                  <a:pt x="591218" y="1308661"/>
                  <a:pt x="585788" y="1306851"/>
                </a:cubicBezTo>
                <a:lnTo>
                  <a:pt x="557213" y="1297326"/>
                </a:lnTo>
                <a:cubicBezTo>
                  <a:pt x="535643" y="1281149"/>
                  <a:pt x="531686" y="1280468"/>
                  <a:pt x="514350" y="1254464"/>
                </a:cubicBezTo>
                <a:cubicBezTo>
                  <a:pt x="511565" y="1250287"/>
                  <a:pt x="511833" y="1244666"/>
                  <a:pt x="509588" y="1240176"/>
                </a:cubicBezTo>
                <a:cubicBezTo>
                  <a:pt x="507028" y="1235057"/>
                  <a:pt x="502903" y="1230859"/>
                  <a:pt x="500063" y="1225889"/>
                </a:cubicBezTo>
                <a:cubicBezTo>
                  <a:pt x="491523" y="1210945"/>
                  <a:pt x="491766" y="1202248"/>
                  <a:pt x="476250" y="1192551"/>
                </a:cubicBezTo>
                <a:cubicBezTo>
                  <a:pt x="469001" y="1188020"/>
                  <a:pt x="460375" y="1186201"/>
                  <a:pt x="452438" y="1183026"/>
                </a:cubicBezTo>
                <a:cubicBezTo>
                  <a:pt x="444934" y="1173022"/>
                  <a:pt x="434577" y="1157342"/>
                  <a:pt x="423863" y="1149689"/>
                </a:cubicBezTo>
                <a:cubicBezTo>
                  <a:pt x="418086" y="1145563"/>
                  <a:pt x="411019" y="1143612"/>
                  <a:pt x="404813" y="1140164"/>
                </a:cubicBezTo>
                <a:cubicBezTo>
                  <a:pt x="396721" y="1135668"/>
                  <a:pt x="388938" y="1130639"/>
                  <a:pt x="381000" y="1125876"/>
                </a:cubicBezTo>
                <a:cubicBezTo>
                  <a:pt x="355597" y="1087773"/>
                  <a:pt x="388940" y="1133817"/>
                  <a:pt x="357188" y="1102064"/>
                </a:cubicBezTo>
                <a:cubicBezTo>
                  <a:pt x="353141" y="1098016"/>
                  <a:pt x="350838" y="1092539"/>
                  <a:pt x="347663" y="1087776"/>
                </a:cubicBezTo>
                <a:cubicBezTo>
                  <a:pt x="344679" y="1075842"/>
                  <a:pt x="343761" y="1063094"/>
                  <a:pt x="333375" y="1054439"/>
                </a:cubicBezTo>
                <a:cubicBezTo>
                  <a:pt x="322228" y="1045150"/>
                  <a:pt x="312297" y="1045405"/>
                  <a:pt x="300038" y="1040151"/>
                </a:cubicBezTo>
                <a:cubicBezTo>
                  <a:pt x="293513" y="1037354"/>
                  <a:pt x="287008" y="1034389"/>
                  <a:pt x="280988" y="1030626"/>
                </a:cubicBezTo>
                <a:cubicBezTo>
                  <a:pt x="247123" y="1009461"/>
                  <a:pt x="275166" y="1024805"/>
                  <a:pt x="247650" y="997289"/>
                </a:cubicBezTo>
                <a:cubicBezTo>
                  <a:pt x="243603" y="993242"/>
                  <a:pt x="238125" y="990939"/>
                  <a:pt x="233363" y="987764"/>
                </a:cubicBezTo>
                <a:cubicBezTo>
                  <a:pt x="199331" y="936714"/>
                  <a:pt x="252326" y="1014185"/>
                  <a:pt x="209550" y="959189"/>
                </a:cubicBezTo>
                <a:cubicBezTo>
                  <a:pt x="179630" y="920721"/>
                  <a:pt x="203872" y="939529"/>
                  <a:pt x="176213" y="921089"/>
                </a:cubicBezTo>
                <a:cubicBezTo>
                  <a:pt x="153613" y="875889"/>
                  <a:pt x="165683" y="894348"/>
                  <a:pt x="142875" y="863939"/>
                </a:cubicBezTo>
                <a:cubicBezTo>
                  <a:pt x="141288" y="859176"/>
                  <a:pt x="140358" y="854141"/>
                  <a:pt x="138113" y="849651"/>
                </a:cubicBezTo>
                <a:cubicBezTo>
                  <a:pt x="135553" y="844532"/>
                  <a:pt x="130843" y="840625"/>
                  <a:pt x="128588" y="835364"/>
                </a:cubicBezTo>
                <a:cubicBezTo>
                  <a:pt x="126010" y="829348"/>
                  <a:pt x="125413" y="822664"/>
                  <a:pt x="123825" y="816314"/>
                </a:cubicBezTo>
                <a:cubicBezTo>
                  <a:pt x="131307" y="711583"/>
                  <a:pt x="119504" y="781657"/>
                  <a:pt x="138113" y="725826"/>
                </a:cubicBezTo>
                <a:cubicBezTo>
                  <a:pt x="140183" y="719616"/>
                  <a:pt x="139948" y="712630"/>
                  <a:pt x="142875" y="706776"/>
                </a:cubicBezTo>
                <a:cubicBezTo>
                  <a:pt x="151735" y="689055"/>
                  <a:pt x="156949" y="687869"/>
                  <a:pt x="171450" y="678201"/>
                </a:cubicBezTo>
                <a:cubicBezTo>
                  <a:pt x="176776" y="662224"/>
                  <a:pt x="181722" y="657641"/>
                  <a:pt x="166688" y="640101"/>
                </a:cubicBezTo>
                <a:cubicBezTo>
                  <a:pt x="162068" y="634711"/>
                  <a:pt x="153658" y="634339"/>
                  <a:pt x="147638" y="630576"/>
                </a:cubicBezTo>
                <a:cubicBezTo>
                  <a:pt x="140907" y="626369"/>
                  <a:pt x="135687" y="619839"/>
                  <a:pt x="128588" y="616289"/>
                </a:cubicBezTo>
                <a:cubicBezTo>
                  <a:pt x="122734" y="613362"/>
                  <a:pt x="115832" y="613324"/>
                  <a:pt x="109538" y="611526"/>
                </a:cubicBezTo>
                <a:cubicBezTo>
                  <a:pt x="99632" y="608696"/>
                  <a:pt x="84018" y="603103"/>
                  <a:pt x="76200" y="597239"/>
                </a:cubicBezTo>
                <a:cubicBezTo>
                  <a:pt x="69016" y="591851"/>
                  <a:pt x="63500" y="584539"/>
                  <a:pt x="57150" y="578189"/>
                </a:cubicBezTo>
                <a:cubicBezTo>
                  <a:pt x="53975" y="568664"/>
                  <a:pt x="50060" y="559355"/>
                  <a:pt x="47625" y="549614"/>
                </a:cubicBezTo>
                <a:cubicBezTo>
                  <a:pt x="46038" y="543264"/>
                  <a:pt x="45161" y="536693"/>
                  <a:pt x="42863" y="530564"/>
                </a:cubicBezTo>
                <a:cubicBezTo>
                  <a:pt x="38712" y="519496"/>
                  <a:pt x="24585" y="496399"/>
                  <a:pt x="19050" y="487701"/>
                </a:cubicBezTo>
                <a:cubicBezTo>
                  <a:pt x="12904" y="478043"/>
                  <a:pt x="0" y="459126"/>
                  <a:pt x="0" y="459126"/>
                </a:cubicBezTo>
                <a:cubicBezTo>
                  <a:pt x="4921" y="409922"/>
                  <a:pt x="11113" y="413883"/>
                  <a:pt x="19050" y="406739"/>
                </a:cubicBezTo>
                <a:close/>
              </a:path>
            </a:pathLst>
          </a:custGeom>
          <a:noFill/>
          <a:ln w="127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28575">
                <a:solidFill>
                  <a:schemeClr val="bg1"/>
                </a:solidFill>
              </a:ln>
              <a:noFill/>
              <a:effectLst/>
              <a:latin typeface="Times New Roman" pitchFamily="18" charset="0"/>
            </a:endParaRPr>
          </a:p>
        </p:txBody>
      </p:sp>
    </p:spTree>
    <p:extLst>
      <p:ext uri="{BB962C8B-B14F-4D97-AF65-F5344CB8AC3E}">
        <p14:creationId xmlns:p14="http://schemas.microsoft.com/office/powerpoint/2010/main" val="2224284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9727F6-8389-A0F9-16AF-92622CA680F0}"/>
              </a:ext>
            </a:extLst>
          </p:cNvPr>
          <p:cNvSpPr txBox="1"/>
          <p:nvPr/>
        </p:nvSpPr>
        <p:spPr>
          <a:xfrm>
            <a:off x="2286000" y="3198168"/>
            <a:ext cx="4572000" cy="461665"/>
          </a:xfrm>
          <a:prstGeom prst="rect">
            <a:avLst/>
          </a:prstGeom>
          <a:noFill/>
        </p:spPr>
        <p:txBody>
          <a:bodyPr wrap="square">
            <a:spAutoFit/>
          </a:bodyPr>
          <a:lstStyle/>
          <a:p>
            <a:r>
              <a:rPr lang="en-US" sz="2400" dirty="0">
                <a:solidFill>
                  <a:srgbClr val="FFFF00"/>
                </a:solidFill>
              </a:rPr>
              <a:t>Who am I – picture of college</a:t>
            </a:r>
          </a:p>
        </p:txBody>
      </p:sp>
      <p:pic>
        <p:nvPicPr>
          <p:cNvPr id="3074" name="Picture 2" descr="SUNY Geneseo - Humans of University">
            <a:extLst>
              <a:ext uri="{FF2B5EF4-FFF2-40B4-BE49-F238E27FC236}">
                <a16:creationId xmlns:a16="http://schemas.microsoft.com/office/drawing/2014/main" id="{EBA797DC-0F55-8E55-9672-FB32EAA1D9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494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Building schedules Start Feb 8th | SUNY Geneseo">
            <a:extLst>
              <a:ext uri="{FF2B5EF4-FFF2-40B4-BE49-F238E27FC236}">
                <a16:creationId xmlns:a16="http://schemas.microsoft.com/office/drawing/2014/main" id="{ACFF1820-DB73-A217-008F-85284340AE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4701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D12793-1176-AEAB-D748-6BAB891A08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90886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udents enjoying their time and discussing their findings.">
            <a:extLst>
              <a:ext uri="{FF2B5EF4-FFF2-40B4-BE49-F238E27FC236}">
                <a16:creationId xmlns:a16="http://schemas.microsoft.com/office/drawing/2014/main" id="{AAA3FAB2-282D-960E-05A6-0230148799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609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970409"/>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1618</TotalTime>
  <Words>968</Words>
  <Application>Microsoft Office PowerPoint</Application>
  <PresentationFormat>On-screen Show (4:3)</PresentationFormat>
  <Paragraphs>70</Paragraphs>
  <Slides>45</Slides>
  <Notes>5</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50" baseType="lpstr">
      <vt:lpstr>Arial</vt:lpstr>
      <vt:lpstr>Calibri</vt:lpstr>
      <vt:lpstr>Times New Roman</vt:lpstr>
      <vt:lpstr>Default Design</vt:lpstr>
      <vt:lpstr>CorelDRAW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private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Over/Leong</dc:creator>
  <cp:lastModifiedBy> </cp:lastModifiedBy>
  <cp:revision>69</cp:revision>
  <dcterms:created xsi:type="dcterms:W3CDTF">2001-10-26T23:58:53Z</dcterms:created>
  <dcterms:modified xsi:type="dcterms:W3CDTF">2022-09-22T08:21:24Z</dcterms:modified>
</cp:coreProperties>
</file>