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6"/>
  </p:notesMasterIdLst>
  <p:sldIdLst>
    <p:sldId id="287" r:id="rId3"/>
    <p:sldId id="284" r:id="rId4"/>
    <p:sldId id="268" r:id="rId5"/>
    <p:sldId id="266" r:id="rId6"/>
    <p:sldId id="267" r:id="rId7"/>
    <p:sldId id="288" r:id="rId8"/>
    <p:sldId id="265" r:id="rId9"/>
    <p:sldId id="273" r:id="rId10"/>
    <p:sldId id="289" r:id="rId11"/>
    <p:sldId id="290" r:id="rId12"/>
    <p:sldId id="292" r:id="rId13"/>
    <p:sldId id="293" r:id="rId14"/>
    <p:sldId id="29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4949"/>
    <a:srgbClr val="CD9F9F"/>
    <a:srgbClr val="EDF1F9"/>
    <a:srgbClr val="00F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5105" autoAdjust="0"/>
  </p:normalViewPr>
  <p:slideViewPr>
    <p:cSldViewPr snapToGrid="0" showGuides="1">
      <p:cViewPr varScale="1">
        <p:scale>
          <a:sx n="79" d="100"/>
          <a:sy n="79" d="100"/>
        </p:scale>
        <p:origin x="1330" y="82"/>
      </p:cViewPr>
      <p:guideLst>
        <p:guide pos="2880"/>
        <p:guide orient="horz" pos="2160"/>
      </p:guideLst>
    </p:cSldViewPr>
  </p:slideViewPr>
  <p:outlineViewPr>
    <p:cViewPr>
      <p:scale>
        <a:sx n="25" d="100"/>
        <a:sy n="25" d="100"/>
      </p:scale>
      <p:origin x="0" y="-754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87A84-BA69-4AA4-A0C3-B5D58B4C87D1}" type="datetimeFigureOut">
              <a:rPr lang="sk-SK" smtClean="0"/>
              <a:t>19. 10. 2022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D26F-9BD7-409E-9915-B3E0744E13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918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6054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1143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6829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505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974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909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3727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174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2539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1959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2333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028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19. 10. 2022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674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19. 10. 2022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294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19. 10. 2022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727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19. 10. 2022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148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19. 10. 2022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8570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19. 10. 2022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580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19. 10. 2022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552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19. 10. 2022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8451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19. 10. 2022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567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19. 10. 2022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4780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C71615F-670C-4518-9013-4C614170C597}" type="datetimeFigureOut">
              <a:rPr lang="sk-SK" smtClean="0"/>
              <a:t>19. 10. 2022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938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19. 10. 2022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1706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19. 10. 2022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825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19. 10. 2022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7965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19. 10. 2022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395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19. 10. 2022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440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19. 10. 2022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564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19. 10. 2022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92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19. 10. 2022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719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19. 10. 2022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363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19. 10. 2022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421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19. 10. 2022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115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6000">
              <a:srgbClr val="97AACB"/>
            </a:gs>
            <a:gs pos="10000">
              <a:schemeClr val="bg1"/>
            </a:gs>
            <a:gs pos="3000">
              <a:schemeClr val="accent1">
                <a:lumMod val="7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1615F-670C-4518-9013-4C614170C597}" type="datetimeFigureOut">
              <a:rPr lang="sk-SK" smtClean="0"/>
              <a:t>19. 10. 2022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506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71615F-670C-4518-9013-4C614170C597}" type="datetimeFigureOut">
              <a:rPr lang="sk-SK" smtClean="0"/>
              <a:t>19. 10. 2022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14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474426@muni.cz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 l="-7000" t="-10000" r="-7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">
            <a:extLst>
              <a:ext uri="{FF2B5EF4-FFF2-40B4-BE49-F238E27FC236}">
                <a16:creationId xmlns:a16="http://schemas.microsoft.com/office/drawing/2014/main" id="{27B83C2E-8C04-405D-9FC9-AD7B07B02965}"/>
              </a:ext>
            </a:extLst>
          </p:cNvPr>
          <p:cNvSpPr txBox="1">
            <a:spLocks/>
          </p:cNvSpPr>
          <p:nvPr/>
        </p:nvSpPr>
        <p:spPr>
          <a:xfrm>
            <a:off x="602720" y="5324524"/>
            <a:ext cx="7772400" cy="406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Z0059 </a:t>
            </a:r>
            <a:r>
              <a:rPr lang="sk-SK" sz="28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Hydrologie</a:t>
            </a:r>
            <a:r>
              <a:rPr lang="sk-SK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– Cvičení 3</a:t>
            </a:r>
          </a:p>
        </p:txBody>
      </p:sp>
      <p:sp>
        <p:nvSpPr>
          <p:cNvPr id="21" name="Podnadpis 2">
            <a:extLst>
              <a:ext uri="{FF2B5EF4-FFF2-40B4-BE49-F238E27FC236}">
                <a16:creationId xmlns:a16="http://schemas.microsoft.com/office/drawing/2014/main" id="{89324ECF-9C4E-4028-916B-B51476F97BF4}"/>
              </a:ext>
            </a:extLst>
          </p:cNvPr>
          <p:cNvSpPr txBox="1">
            <a:spLocks/>
          </p:cNvSpPr>
          <p:nvPr/>
        </p:nvSpPr>
        <p:spPr>
          <a:xfrm>
            <a:off x="6067653" y="6141488"/>
            <a:ext cx="2848096" cy="66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Simona </a:t>
            </a:r>
            <a:r>
              <a:rPr lang="sk-SK" sz="18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Koreňová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; 474426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u="sng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474426@muni</a:t>
            </a:r>
            <a:r>
              <a:rPr lang="sk-SK" sz="18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.cz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D2BB2377-9989-457A-9AE4-28C22D308DD9}"/>
              </a:ext>
            </a:extLst>
          </p:cNvPr>
          <p:cNvSpPr txBox="1">
            <a:spLocks/>
          </p:cNvSpPr>
          <p:nvPr/>
        </p:nvSpPr>
        <p:spPr>
          <a:xfrm>
            <a:off x="685800" y="4244995"/>
            <a:ext cx="7772400" cy="669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sk-SK" b="1" dirty="0">
                <a:solidFill>
                  <a:schemeClr val="accent1">
                    <a:lumMod val="50000"/>
                  </a:schemeClr>
                </a:solidFill>
                <a:effectLst>
                  <a:outerShdw dist="508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Hydrometrie</a:t>
            </a:r>
          </a:p>
        </p:txBody>
      </p:sp>
      <p:sp>
        <p:nvSpPr>
          <p:cNvPr id="23" name="Podnadpis 2">
            <a:extLst>
              <a:ext uri="{FF2B5EF4-FFF2-40B4-BE49-F238E27FC236}">
                <a16:creationId xmlns:a16="http://schemas.microsoft.com/office/drawing/2014/main" id="{F383242A-F56D-4019-BC0B-5ADB0E8386A4}"/>
              </a:ext>
            </a:extLst>
          </p:cNvPr>
          <p:cNvSpPr txBox="1">
            <a:spLocks/>
          </p:cNvSpPr>
          <p:nvPr/>
        </p:nvSpPr>
        <p:spPr>
          <a:xfrm>
            <a:off x="156740" y="6223566"/>
            <a:ext cx="2594282" cy="5803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Brno</a:t>
            </a:r>
          </a:p>
          <a:p>
            <a:pPr algn="l">
              <a:spcBef>
                <a:spcPts val="0"/>
              </a:spcBef>
            </a:pPr>
            <a:r>
              <a:rPr lang="sk-SK" sz="1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Podzim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 2022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7C549E3-30AE-D9A3-C143-A8FCF11EF6ED}"/>
              </a:ext>
            </a:extLst>
          </p:cNvPr>
          <p:cNvSpPr txBox="1"/>
          <p:nvPr/>
        </p:nvSpPr>
        <p:spPr>
          <a:xfrm>
            <a:off x="0" y="32070"/>
            <a:ext cx="1082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ni" panose="00000500000000000000" pitchFamily="50" charset="-18"/>
              </a:rPr>
              <a:t>MUNI</a:t>
            </a:r>
          </a:p>
          <a:p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ni" panose="00000500000000000000" pitchFamily="50" charset="-18"/>
              </a:rPr>
              <a:t>SCI</a:t>
            </a:r>
          </a:p>
        </p:txBody>
      </p:sp>
    </p:spTree>
    <p:extLst>
      <p:ext uri="{BB962C8B-B14F-4D97-AF65-F5344CB8AC3E}">
        <p14:creationId xmlns:p14="http://schemas.microsoft.com/office/powerpoint/2010/main" val="75657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3BEC48D-EF92-4145-8AB0-9ACCA002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692075"/>
            <a:ext cx="7600950" cy="838522"/>
          </a:xfrm>
        </p:spPr>
        <p:txBody>
          <a:bodyPr>
            <a:normAutofit fontScale="90000"/>
          </a:bodyPr>
          <a:lstStyle/>
          <a:p>
            <a:r>
              <a:rPr lang="sk-SK" sz="4000" b="1" cap="small" dirty="0">
                <a:latin typeface="Gill Sans MT" panose="020B0502020104020203" pitchFamily="34" charset="-18"/>
              </a:rPr>
              <a:t>Postup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r>
              <a:rPr lang="sk-SK" sz="2000" cap="small" dirty="0" err="1">
                <a:latin typeface="Gill Sans MT" panose="020B0502020104020203" pitchFamily="34" charset="-18"/>
              </a:rPr>
              <a:t>Tabulka</a:t>
            </a:r>
            <a:r>
              <a:rPr lang="sk-SK" sz="2000" cap="small" dirty="0">
                <a:latin typeface="Gill Sans MT" panose="020B0502020104020203" pitchFamily="34" charset="-18"/>
              </a:rPr>
              <a:t> 3 – bodové </a:t>
            </a:r>
            <a:r>
              <a:rPr lang="sk-SK" sz="2000" cap="small" dirty="0" err="1">
                <a:latin typeface="Gill Sans MT" panose="020B0502020104020203" pitchFamily="34" charset="-18"/>
              </a:rPr>
              <a:t>rychlosti</a:t>
            </a:r>
            <a:r>
              <a:rPr lang="sk-SK" sz="2000" cap="small" dirty="0">
                <a:latin typeface="Gill Sans MT" panose="020B0502020104020203" pitchFamily="34" charset="-18"/>
              </a:rPr>
              <a:t> a </a:t>
            </a:r>
            <a:r>
              <a:rPr lang="sk-SK" sz="2000" cap="small" dirty="0" err="1">
                <a:latin typeface="Gill Sans MT" panose="020B0502020104020203" pitchFamily="34" charset="-18"/>
              </a:rPr>
              <a:t>průměrná</a:t>
            </a:r>
            <a:r>
              <a:rPr lang="sk-SK" sz="2000" cap="small" dirty="0">
                <a:latin typeface="Gill Sans MT" panose="020B0502020104020203" pitchFamily="34" charset="-18"/>
              </a:rPr>
              <a:t> </a:t>
            </a:r>
            <a:r>
              <a:rPr lang="sk-SK" sz="2000" cap="small" dirty="0" err="1">
                <a:latin typeface="Gill Sans MT" panose="020B0502020104020203" pitchFamily="34" charset="-18"/>
              </a:rPr>
              <a:t>svislicová</a:t>
            </a:r>
            <a:r>
              <a:rPr lang="sk-SK" sz="2000" cap="small" dirty="0">
                <a:latin typeface="Gill Sans MT" panose="020B0502020104020203" pitchFamily="34" charset="-18"/>
              </a:rPr>
              <a:t> </a:t>
            </a:r>
            <a:r>
              <a:rPr lang="sk-SK" sz="2000" cap="small" dirty="0" err="1">
                <a:latin typeface="Gill Sans MT" panose="020B0502020104020203" pitchFamily="34" charset="-18"/>
              </a:rPr>
              <a:t>rychlost</a:t>
            </a:r>
            <a:endParaRPr 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64E12B70-03CB-1B95-EA41-D18045F528B4}"/>
              </a:ext>
            </a:extLst>
          </p:cNvPr>
          <p:cNvSpPr txBox="1"/>
          <p:nvPr/>
        </p:nvSpPr>
        <p:spPr>
          <a:xfrm>
            <a:off x="914398" y="1822727"/>
            <a:ext cx="75194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sk-SK" sz="1800" b="0" i="0" u="none" strike="noStrike" baseline="0" dirty="0">
                <a:latin typeface="CIDFont+F10"/>
              </a:rPr>
              <a:t>výpočet </a:t>
            </a:r>
            <a:r>
              <a:rPr lang="sk-SK" sz="1800" b="0" i="0" u="none" strike="noStrike" baseline="0" dirty="0" err="1">
                <a:latin typeface="CIDFont+F10"/>
              </a:rPr>
              <a:t>průměrných</a:t>
            </a:r>
            <a:r>
              <a:rPr lang="sk-SK" sz="1800" b="0" i="0" u="none" strike="noStrike" baseline="0" dirty="0">
                <a:latin typeface="CIDFont+F10"/>
              </a:rPr>
              <a:t> bodových </a:t>
            </a:r>
            <a:r>
              <a:rPr lang="sk-SK" sz="1800" b="0" i="0" u="none" strike="noStrike" baseline="0" dirty="0" err="1">
                <a:latin typeface="CIDFont+F10"/>
              </a:rPr>
              <a:t>rychlostí</a:t>
            </a:r>
            <a:r>
              <a:rPr lang="sk-SK" sz="1800" b="0" i="0" u="none" strike="noStrike" baseline="0" dirty="0">
                <a:latin typeface="CIDFont+F10"/>
              </a:rPr>
              <a:t> (kalibrační rovnice)</a:t>
            </a:r>
          </a:p>
          <a:p>
            <a:pPr algn="l"/>
            <a:r>
              <a:rPr lang="pt-BR" sz="1400" b="0" i="0" u="none" strike="noStrike" baseline="0" dirty="0">
                <a:latin typeface="CIDFont+F4"/>
              </a:rPr>
              <a:t>• </a:t>
            </a:r>
            <a:r>
              <a:rPr lang="pt-BR" sz="1400" b="0" i="0" u="none" strike="noStrike" baseline="0" dirty="0">
                <a:latin typeface="CIDFont+F10"/>
              </a:rPr>
              <a:t>n &lt; 0,40 → v = 0 [</a:t>
            </a:r>
            <a:r>
              <a:rPr lang="pt-BR" sz="1400" b="0" i="0" u="none" strike="noStrike" baseline="0" dirty="0">
                <a:latin typeface="CIDFont+F9"/>
              </a:rPr>
              <a:t>m.s-1</a:t>
            </a:r>
            <a:r>
              <a:rPr lang="pt-BR" sz="1400" b="0" i="0" u="none" strike="noStrike" baseline="0" dirty="0">
                <a:latin typeface="CIDFont+F10"/>
              </a:rPr>
              <a:t>]</a:t>
            </a:r>
          </a:p>
          <a:p>
            <a:pPr algn="l"/>
            <a:r>
              <a:rPr lang="pt-BR" sz="1400" b="0" i="0" u="none" strike="noStrike" baseline="0" dirty="0">
                <a:latin typeface="CIDFont+F4"/>
              </a:rPr>
              <a:t>• </a:t>
            </a:r>
            <a:r>
              <a:rPr lang="pt-BR" sz="1400" b="0" i="0" u="none" strike="noStrike" baseline="0" dirty="0">
                <a:latin typeface="CIDFont+F10"/>
              </a:rPr>
              <a:t>n &lt;0,40; 0,96&gt; → v = 0,0347 + 0,1137n [</a:t>
            </a:r>
            <a:r>
              <a:rPr lang="pt-BR" sz="1400" b="0" i="0" u="none" strike="noStrike" baseline="0" dirty="0">
                <a:latin typeface="CIDFont+F9"/>
              </a:rPr>
              <a:t>m.s-1</a:t>
            </a:r>
            <a:r>
              <a:rPr lang="pt-BR" sz="1400" b="0" i="0" u="none" strike="noStrike" baseline="0" dirty="0">
                <a:latin typeface="CIDFont+F10"/>
              </a:rPr>
              <a:t>]</a:t>
            </a:r>
          </a:p>
          <a:p>
            <a:pPr algn="l"/>
            <a:r>
              <a:rPr lang="pt-BR" sz="1400" b="0" i="0" u="none" strike="noStrike" baseline="0" dirty="0">
                <a:latin typeface="CIDFont+F4"/>
              </a:rPr>
              <a:t>• </a:t>
            </a:r>
            <a:r>
              <a:rPr lang="pt-BR" sz="1400" b="0" i="0" u="none" strike="noStrike" baseline="0" dirty="0">
                <a:latin typeface="CIDFont+F10"/>
              </a:rPr>
              <a:t>n (0,96; 22,77&gt;→ v = 0,0443 + 0,1037n [</a:t>
            </a:r>
            <a:r>
              <a:rPr lang="pt-BR" sz="1400" b="0" i="0" u="none" strike="noStrike" baseline="0" dirty="0">
                <a:latin typeface="CIDFont+F9"/>
              </a:rPr>
              <a:t>m.s-1</a:t>
            </a:r>
            <a:r>
              <a:rPr lang="pt-BR" sz="1400" b="0" i="0" u="none" strike="noStrike" baseline="0" dirty="0">
                <a:latin typeface="CIDFont+F10"/>
              </a:rPr>
              <a:t>]</a:t>
            </a:r>
            <a:endParaRPr lang="sk-SK" sz="1400" b="0" i="0" u="none" strike="noStrike" baseline="0" dirty="0">
              <a:latin typeface="CIDFont+F10"/>
            </a:endParaRPr>
          </a:p>
          <a:p>
            <a:pPr algn="l"/>
            <a:endParaRPr lang="sk-SK" dirty="0">
              <a:latin typeface="CIDFont+F1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sk-SK" dirty="0">
                <a:latin typeface="CIDFont+F10"/>
              </a:rPr>
              <a:t>v</a:t>
            </a:r>
            <a:r>
              <a:rPr lang="sk-SK" sz="1800" b="0" i="0" u="none" strike="noStrike" baseline="0" dirty="0">
                <a:latin typeface="CIDFont+F10"/>
              </a:rPr>
              <a:t>ýpočet </a:t>
            </a:r>
            <a:r>
              <a:rPr lang="sk-SK" sz="1800" b="0" i="0" u="none" strike="noStrike" baseline="0" dirty="0" err="1">
                <a:latin typeface="CIDFont+F10"/>
              </a:rPr>
              <a:t>průměrné</a:t>
            </a:r>
            <a:r>
              <a:rPr lang="sk-SK" sz="1800" b="0" i="0" u="none" strike="noStrike" baseline="0" dirty="0">
                <a:latin typeface="CIDFont+F10"/>
              </a:rPr>
              <a:t> </a:t>
            </a:r>
            <a:r>
              <a:rPr lang="sk-SK" sz="1800" b="0" i="0" u="none" strike="noStrike" baseline="0" dirty="0" err="1">
                <a:latin typeface="CIDFont+F10"/>
              </a:rPr>
              <a:t>svislicové</a:t>
            </a:r>
            <a:r>
              <a:rPr lang="sk-SK" sz="1800" b="0" i="0" u="none" strike="noStrike" baseline="0" dirty="0">
                <a:latin typeface="CIDFont+F10"/>
              </a:rPr>
              <a:t> </a:t>
            </a:r>
            <a:r>
              <a:rPr lang="sk-SK" sz="1800" b="0" i="0" u="none" strike="noStrike" baseline="0" dirty="0" err="1">
                <a:latin typeface="CIDFont+F10"/>
              </a:rPr>
              <a:t>rychlosti</a:t>
            </a:r>
            <a:r>
              <a:rPr lang="sk-SK" sz="1800" b="0" i="0" u="none" strike="noStrike" baseline="0" dirty="0">
                <a:latin typeface="CIDFont+F10"/>
              </a:rPr>
              <a:t> </a:t>
            </a:r>
            <a:r>
              <a:rPr lang="sk-SK" sz="1800" b="0" i="0" u="none" strike="noStrike" baseline="0" dirty="0" err="1">
                <a:latin typeface="CIDFont+F10"/>
              </a:rPr>
              <a:t>V</a:t>
            </a:r>
            <a:r>
              <a:rPr lang="sk-SK" sz="1800" b="0" i="0" u="none" strike="noStrike" baseline="-25000" dirty="0" err="1">
                <a:latin typeface="CIDFont+F10"/>
              </a:rPr>
              <a:t>s</a:t>
            </a:r>
            <a:endParaRPr lang="cs-CZ" baseline="-25000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6876175F-7915-E0F8-1E66-7B91063DDD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45" r="21573"/>
          <a:stretch/>
        </p:blipFill>
        <p:spPr>
          <a:xfrm>
            <a:off x="5233480" y="2910400"/>
            <a:ext cx="3686199" cy="518600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B10570F5-CD04-BFA6-4CC5-59480B6A4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376" y="3429000"/>
            <a:ext cx="4583685" cy="273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97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3BEC48D-EF92-4145-8AB0-9ACCA002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692075"/>
            <a:ext cx="7600950" cy="838522"/>
          </a:xfrm>
        </p:spPr>
        <p:txBody>
          <a:bodyPr>
            <a:normAutofit fontScale="90000"/>
          </a:bodyPr>
          <a:lstStyle/>
          <a:p>
            <a:r>
              <a:rPr lang="sk-SK" sz="4000" b="1" cap="small" dirty="0">
                <a:latin typeface="Gill Sans MT" panose="020B0502020104020203" pitchFamily="34" charset="-18"/>
              </a:rPr>
              <a:t>Postup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r>
              <a:rPr lang="sk-SK" sz="2000" cap="small" dirty="0" err="1">
                <a:latin typeface="Gill Sans MT" panose="020B0502020104020203" pitchFamily="34" charset="-18"/>
              </a:rPr>
              <a:t>Tabulka</a:t>
            </a:r>
            <a:r>
              <a:rPr lang="sk-SK" sz="2000" cap="small" dirty="0">
                <a:latin typeface="Gill Sans MT" panose="020B0502020104020203" pitchFamily="34" charset="-18"/>
              </a:rPr>
              <a:t> 4 – </a:t>
            </a:r>
            <a:r>
              <a:rPr lang="sk-SK" sz="2000" cap="small" dirty="0" err="1">
                <a:latin typeface="Gill Sans MT" panose="020B0502020104020203" pitchFamily="34" charset="-18"/>
              </a:rPr>
              <a:t>průtočné</a:t>
            </a:r>
            <a:r>
              <a:rPr lang="sk-SK" sz="2000" cap="small" dirty="0">
                <a:latin typeface="Gill Sans MT" panose="020B0502020104020203" pitchFamily="34" charset="-18"/>
              </a:rPr>
              <a:t> plochy koryta </a:t>
            </a:r>
            <a:endParaRPr 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64E12B70-03CB-1B95-EA41-D18045F528B4}"/>
              </a:ext>
            </a:extLst>
          </p:cNvPr>
          <p:cNvSpPr txBox="1"/>
          <p:nvPr/>
        </p:nvSpPr>
        <p:spPr>
          <a:xfrm>
            <a:off x="914398" y="1942940"/>
            <a:ext cx="7519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výpočet průtočné plochy S</a:t>
            </a:r>
            <a:r>
              <a:rPr lang="cs-CZ" baseline="-25000" dirty="0"/>
              <a:t>i </a:t>
            </a:r>
            <a:r>
              <a:rPr lang="cs-CZ" dirty="0"/>
              <a:t>[m</a:t>
            </a:r>
            <a:r>
              <a:rPr lang="cs-CZ" baseline="30000" dirty="0"/>
              <a:t>2</a:t>
            </a:r>
            <a:r>
              <a:rPr lang="cs-CZ" dirty="0"/>
              <a:t>]</a:t>
            </a:r>
            <a:endParaRPr lang="cs-CZ" baseline="-25000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CFD5A9F1-6A83-5109-9C05-8D4BD0F57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786" y="1937280"/>
            <a:ext cx="2111408" cy="657652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61302CD2-B43D-EA20-22E4-F0EDC59A6B4B}"/>
              </a:ext>
            </a:extLst>
          </p:cNvPr>
          <p:cNvSpPr txBox="1"/>
          <p:nvPr/>
        </p:nvSpPr>
        <p:spPr>
          <a:xfrm>
            <a:off x="6079786" y="2724615"/>
            <a:ext cx="278211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k-SK" sz="1800" b="1" i="0" u="none" strike="noStrike" baseline="0" dirty="0" err="1">
                <a:latin typeface="CIDFont+F12"/>
              </a:rPr>
              <a:t>h</a:t>
            </a:r>
            <a:r>
              <a:rPr lang="sk-SK" sz="1400" b="1" i="0" u="none" strike="noStrike" baseline="0" dirty="0" err="1">
                <a:latin typeface="CIDFont+F12"/>
              </a:rPr>
              <a:t>i</a:t>
            </a:r>
            <a:r>
              <a:rPr lang="sk-SK" sz="1800" b="1" i="0" u="none" strike="noStrike" baseline="0" dirty="0">
                <a:latin typeface="CIDFont+F2"/>
              </a:rPr>
              <a:t>, </a:t>
            </a:r>
            <a:r>
              <a:rPr lang="sk-SK" sz="1800" b="1" i="0" u="none" strike="noStrike" baseline="0" dirty="0">
                <a:latin typeface="CIDFont+F12"/>
              </a:rPr>
              <a:t>h</a:t>
            </a:r>
            <a:r>
              <a:rPr lang="sk-SK" sz="1400" b="1" i="0" u="none" strike="noStrike" baseline="0" dirty="0">
                <a:latin typeface="CIDFont+F12"/>
              </a:rPr>
              <a:t>i-1 </a:t>
            </a:r>
            <a:r>
              <a:rPr lang="sk-SK" sz="1800" b="0" i="0" u="none" strike="noStrike" baseline="0" dirty="0">
                <a:latin typeface="CIDFont+F12"/>
              </a:rPr>
              <a:t>– </a:t>
            </a:r>
            <a:r>
              <a:rPr lang="sk-SK" sz="1400" b="0" i="0" u="none" strike="noStrike" baseline="0" dirty="0">
                <a:latin typeface="CIDFont+F2"/>
              </a:rPr>
              <a:t>výšky jednotlivých </a:t>
            </a:r>
            <a:r>
              <a:rPr lang="sk-SK" sz="1400" b="0" i="0" u="none" strike="noStrike" baseline="0" dirty="0" err="1">
                <a:latin typeface="CIDFont+F2"/>
              </a:rPr>
              <a:t>svislic</a:t>
            </a:r>
            <a:r>
              <a:rPr lang="sk-SK" sz="1400" b="0" i="0" u="none" strike="noStrike" baseline="0" dirty="0">
                <a:latin typeface="CIDFont+F2"/>
              </a:rPr>
              <a:t> </a:t>
            </a:r>
          </a:p>
          <a:p>
            <a:pPr algn="l"/>
            <a:r>
              <a:rPr lang="sk-SK" sz="1400" b="0" i="0" u="none" strike="noStrike" baseline="0" dirty="0">
                <a:latin typeface="CIDFont+F2"/>
              </a:rPr>
              <a:t>(</a:t>
            </a:r>
            <a:r>
              <a:rPr lang="sk-SK" sz="1400" b="0" i="0" u="none" strike="noStrike" baseline="0" dirty="0" err="1">
                <a:latin typeface="CIDFont+F2"/>
              </a:rPr>
              <a:t>hi</a:t>
            </a:r>
            <a:r>
              <a:rPr lang="sk-SK" sz="1400" b="0" i="0" u="none" strike="noStrike" baseline="0" dirty="0">
                <a:latin typeface="CIDFont+F2"/>
              </a:rPr>
              <a:t> </a:t>
            </a:r>
            <a:r>
              <a:rPr lang="sk-SK" sz="1400" b="0" i="0" u="none" strike="noStrike" baseline="0" dirty="0" err="1">
                <a:latin typeface="CIDFont+F2"/>
              </a:rPr>
              <a:t>začíná</a:t>
            </a:r>
            <a:r>
              <a:rPr lang="sk-SK" sz="1400" dirty="0">
                <a:latin typeface="CIDFont+F2"/>
              </a:rPr>
              <a:t> </a:t>
            </a:r>
            <a:r>
              <a:rPr lang="sk-SK" sz="1400" b="0" i="0" u="none" strike="noStrike" baseline="0" dirty="0" err="1">
                <a:latin typeface="CIDFont+F2"/>
              </a:rPr>
              <a:t>svislicí</a:t>
            </a:r>
            <a:r>
              <a:rPr lang="sk-SK" sz="1400" b="0" i="0" u="none" strike="noStrike" baseline="0" dirty="0">
                <a:latin typeface="CIDFont+F2"/>
              </a:rPr>
              <a:t> č. 2, </a:t>
            </a:r>
            <a:r>
              <a:rPr lang="sk-SK" sz="1400" b="0" i="0" u="none" strike="noStrike" baseline="0" dirty="0" err="1">
                <a:latin typeface="CIDFont+F2"/>
              </a:rPr>
              <a:t>protože</a:t>
            </a:r>
            <a:r>
              <a:rPr lang="sk-SK" sz="1400" b="0" i="0" u="none" strike="noStrike" baseline="0" dirty="0">
                <a:latin typeface="CIDFont+F2"/>
              </a:rPr>
              <a:t> pro zvislicu č.1 neexistuje hi-1)</a:t>
            </a:r>
          </a:p>
          <a:p>
            <a:pPr algn="l"/>
            <a:r>
              <a:rPr lang="sk-SK" sz="1800" b="1" i="0" u="none" strike="noStrike" baseline="0" dirty="0">
                <a:latin typeface="CIDFont+F12"/>
              </a:rPr>
              <a:t>d</a:t>
            </a:r>
            <a:r>
              <a:rPr lang="sk-SK" sz="1400" b="1" i="0" u="none" strike="noStrike" baseline="0" dirty="0">
                <a:latin typeface="CIDFont+F12"/>
              </a:rPr>
              <a:t>i </a:t>
            </a:r>
            <a:r>
              <a:rPr lang="sk-SK" sz="1800" b="0" i="0" u="none" strike="noStrike" baseline="0" dirty="0">
                <a:latin typeface="CIDFont+F12"/>
              </a:rPr>
              <a:t>- </a:t>
            </a:r>
            <a:r>
              <a:rPr lang="sk-SK" sz="1400" b="0" i="0" u="none" strike="noStrike" baseline="0" dirty="0" err="1">
                <a:latin typeface="CIDFont+F2"/>
              </a:rPr>
              <a:t>vzdálenost</a:t>
            </a:r>
            <a:r>
              <a:rPr lang="sk-SK" sz="1400" b="0" i="0" u="none" strike="noStrike" baseline="0" dirty="0">
                <a:latin typeface="CIDFont+F2"/>
              </a:rPr>
              <a:t> daných </a:t>
            </a:r>
            <a:r>
              <a:rPr lang="sk-SK" sz="1400" b="0" i="0" u="none" strike="noStrike" baseline="0" dirty="0" err="1">
                <a:latin typeface="CIDFont+F2"/>
              </a:rPr>
              <a:t>svislic</a:t>
            </a:r>
            <a:r>
              <a:rPr lang="sk-SK" sz="1400" b="0" i="0" u="none" strike="noStrike" baseline="0" dirty="0">
                <a:latin typeface="CIDFont+F2"/>
              </a:rPr>
              <a:t> (vždy </a:t>
            </a:r>
            <a:r>
              <a:rPr lang="sk-SK" sz="1400" b="0" i="0" u="none" strike="noStrike" baseline="0" dirty="0" err="1">
                <a:latin typeface="CIDFont+F2"/>
              </a:rPr>
              <a:t>stejná</a:t>
            </a:r>
            <a:r>
              <a:rPr lang="sk-SK" sz="1400" b="0" i="0" u="none" strike="noStrike" baseline="0" dirty="0">
                <a:latin typeface="CIDFont+F2"/>
              </a:rPr>
              <a:t>)</a:t>
            </a:r>
            <a:endParaRPr lang="sk-SK" sz="1400" dirty="0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4CE3D0C9-050A-8A28-CD6B-C5900B762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156" y="2396328"/>
            <a:ext cx="3319374" cy="367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94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3BEC48D-EF92-4145-8AB0-9ACCA002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692075"/>
            <a:ext cx="7600950" cy="838522"/>
          </a:xfrm>
        </p:spPr>
        <p:txBody>
          <a:bodyPr>
            <a:normAutofit fontScale="90000"/>
          </a:bodyPr>
          <a:lstStyle/>
          <a:p>
            <a:r>
              <a:rPr lang="sk-SK" sz="4000" b="1" cap="small" dirty="0">
                <a:latin typeface="Gill Sans MT" panose="020B0502020104020203" pitchFamily="34" charset="-18"/>
              </a:rPr>
              <a:t>Postup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r>
              <a:rPr lang="sk-SK" sz="2000" cap="small" dirty="0" err="1">
                <a:latin typeface="Gill Sans MT" panose="020B0502020104020203" pitchFamily="34" charset="-18"/>
              </a:rPr>
              <a:t>Tabulka</a:t>
            </a:r>
            <a:r>
              <a:rPr lang="sk-SK" sz="2000" cap="small" dirty="0">
                <a:latin typeface="Gill Sans MT" panose="020B0502020104020203" pitchFamily="34" charset="-18"/>
              </a:rPr>
              <a:t> 5 – obsah </a:t>
            </a:r>
            <a:r>
              <a:rPr lang="sk-SK" sz="2000" cap="small" dirty="0" err="1">
                <a:latin typeface="Gill Sans MT" panose="020B0502020104020203" pitchFamily="34" charset="-18"/>
              </a:rPr>
              <a:t>ploch</a:t>
            </a:r>
            <a:r>
              <a:rPr lang="sk-SK" sz="2000" cap="small" dirty="0">
                <a:latin typeface="Gill Sans MT" panose="020B0502020104020203" pitchFamily="34" charset="-18"/>
              </a:rPr>
              <a:t> </a:t>
            </a:r>
            <a:r>
              <a:rPr lang="sk-SK" sz="2000" cap="small" dirty="0" err="1">
                <a:latin typeface="Gill Sans MT" panose="020B0502020104020203" pitchFamily="34" charset="-18"/>
              </a:rPr>
              <a:t>myšleného</a:t>
            </a:r>
            <a:r>
              <a:rPr lang="sk-SK" sz="2000" cap="small" dirty="0">
                <a:latin typeface="Gill Sans MT" panose="020B0502020104020203" pitchFamily="34" charset="-18"/>
              </a:rPr>
              <a:t> obrazce profilu koryta</a:t>
            </a:r>
            <a:endParaRPr 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64E12B70-03CB-1B95-EA41-D18045F528B4}"/>
              </a:ext>
            </a:extLst>
          </p:cNvPr>
          <p:cNvSpPr txBox="1"/>
          <p:nvPr/>
        </p:nvSpPr>
        <p:spPr>
          <a:xfrm>
            <a:off x="914398" y="1942940"/>
            <a:ext cx="7519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výpočet ploch myšleného obrazce </a:t>
            </a:r>
            <a:r>
              <a:rPr lang="cs-CZ" dirty="0" err="1"/>
              <a:t>S</a:t>
            </a:r>
            <a:r>
              <a:rPr lang="cs-CZ" baseline="-25000" dirty="0" err="1"/>
              <a:t>mo</a:t>
            </a:r>
            <a:r>
              <a:rPr lang="cs-CZ" baseline="-25000" dirty="0"/>
              <a:t> </a:t>
            </a:r>
            <a:r>
              <a:rPr lang="cs-CZ" dirty="0"/>
              <a:t>[m</a:t>
            </a:r>
            <a:r>
              <a:rPr lang="cs-CZ" baseline="30000" dirty="0"/>
              <a:t>2</a:t>
            </a:r>
            <a:r>
              <a:rPr lang="cs-CZ" dirty="0"/>
              <a:t>]</a:t>
            </a:r>
            <a:endParaRPr lang="cs-CZ" baseline="-25000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1302CD2-B43D-EA20-22E4-F0EDC59A6B4B}"/>
              </a:ext>
            </a:extLst>
          </p:cNvPr>
          <p:cNvSpPr txBox="1"/>
          <p:nvPr/>
        </p:nvSpPr>
        <p:spPr>
          <a:xfrm>
            <a:off x="5743984" y="2731575"/>
            <a:ext cx="27821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k-SK" b="1" dirty="0">
                <a:latin typeface="CIDFont+F12"/>
              </a:rPr>
              <a:t>v</a:t>
            </a:r>
            <a:r>
              <a:rPr lang="sk-SK" sz="1400" b="1" i="0" u="none" strike="noStrike" baseline="0" dirty="0">
                <a:latin typeface="CIDFont+F12"/>
              </a:rPr>
              <a:t>i</a:t>
            </a:r>
            <a:r>
              <a:rPr lang="sk-SK" sz="1800" b="1" i="0" u="none" strike="noStrike" baseline="0" dirty="0">
                <a:latin typeface="CIDFont+F2"/>
              </a:rPr>
              <a:t>, </a:t>
            </a:r>
            <a:r>
              <a:rPr lang="sk-SK" b="1" dirty="0">
                <a:latin typeface="CIDFont+F12"/>
              </a:rPr>
              <a:t>v</a:t>
            </a:r>
            <a:r>
              <a:rPr lang="sk-SK" sz="1400" b="1" i="0" u="none" strike="noStrike" baseline="0" dirty="0">
                <a:latin typeface="CIDFont+F12"/>
              </a:rPr>
              <a:t>i-1 </a:t>
            </a:r>
            <a:r>
              <a:rPr lang="sk-SK" sz="1800" b="0" i="0" u="none" strike="noStrike" baseline="0" dirty="0">
                <a:latin typeface="CIDFont+F12"/>
              </a:rPr>
              <a:t>– </a:t>
            </a:r>
            <a:r>
              <a:rPr lang="sk-SK" sz="1400" b="0" i="0" u="none" strike="noStrike" baseline="0" dirty="0">
                <a:latin typeface="CIDFont+F2"/>
              </a:rPr>
              <a:t>hodnota priemernej </a:t>
            </a:r>
            <a:r>
              <a:rPr lang="sk-SK" sz="1400" b="0" i="0" u="none" strike="noStrike" baseline="0" dirty="0" err="1">
                <a:latin typeface="CIDFont+F2"/>
              </a:rPr>
              <a:t>svislicovej</a:t>
            </a:r>
            <a:r>
              <a:rPr lang="sk-SK" sz="1400" b="0" i="0" u="none" strike="noStrike" baseline="0" dirty="0">
                <a:latin typeface="CIDFont+F2"/>
              </a:rPr>
              <a:t> </a:t>
            </a:r>
            <a:r>
              <a:rPr lang="sk-SK" sz="1400" b="0" i="0" u="none" strike="noStrike" baseline="0" dirty="0" err="1">
                <a:latin typeface="CIDFont+F2"/>
              </a:rPr>
              <a:t>rychlosti</a:t>
            </a:r>
            <a:endParaRPr lang="sk-SK" sz="1400" b="0" i="0" u="none" strike="noStrike" baseline="0" dirty="0">
              <a:latin typeface="CIDFont+F2"/>
            </a:endParaRPr>
          </a:p>
          <a:p>
            <a:pPr algn="l"/>
            <a:r>
              <a:rPr lang="sk-SK" sz="1800" b="1" i="0" u="none" strike="noStrike" baseline="0" dirty="0">
                <a:latin typeface="CIDFont+F12"/>
              </a:rPr>
              <a:t>d</a:t>
            </a:r>
            <a:r>
              <a:rPr lang="sk-SK" sz="1400" b="1" i="0" u="none" strike="noStrike" baseline="0" dirty="0">
                <a:latin typeface="CIDFont+F12"/>
              </a:rPr>
              <a:t>i </a:t>
            </a:r>
            <a:r>
              <a:rPr lang="sk-SK" sz="1800" b="0" i="0" u="none" strike="noStrike" baseline="0" dirty="0">
                <a:latin typeface="CIDFont+F12"/>
              </a:rPr>
              <a:t>- </a:t>
            </a:r>
            <a:r>
              <a:rPr lang="sk-SK" sz="1400" b="0" i="0" u="none" strike="noStrike" baseline="0" dirty="0" err="1">
                <a:latin typeface="CIDFont+F2"/>
              </a:rPr>
              <a:t>vzdálenost</a:t>
            </a:r>
            <a:r>
              <a:rPr lang="sk-SK" sz="1400" b="0" i="0" u="none" strike="noStrike" baseline="0" dirty="0">
                <a:latin typeface="CIDFont+F2"/>
              </a:rPr>
              <a:t> daných </a:t>
            </a:r>
            <a:r>
              <a:rPr lang="sk-SK" sz="1400" b="0" i="0" u="none" strike="noStrike" baseline="0" dirty="0" err="1">
                <a:latin typeface="CIDFont+F2"/>
              </a:rPr>
              <a:t>svislic</a:t>
            </a:r>
            <a:r>
              <a:rPr lang="sk-SK" sz="1400" b="0" i="0" u="none" strike="noStrike" baseline="0" dirty="0">
                <a:latin typeface="CIDFont+F2"/>
              </a:rPr>
              <a:t> (vždy </a:t>
            </a:r>
            <a:r>
              <a:rPr lang="sk-SK" sz="1400" b="0" i="0" u="none" strike="noStrike" baseline="0" dirty="0" err="1">
                <a:latin typeface="CIDFont+F2"/>
              </a:rPr>
              <a:t>stejná</a:t>
            </a:r>
            <a:r>
              <a:rPr lang="sk-SK" sz="1400" b="0" i="0" u="none" strike="noStrike" baseline="0" dirty="0">
                <a:latin typeface="CIDFont+F2"/>
              </a:rPr>
              <a:t>)</a:t>
            </a:r>
            <a:endParaRPr lang="sk-SK" sz="14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59913799-0C8F-2248-2D9D-F3D697D8E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459" y="1913865"/>
            <a:ext cx="2736422" cy="796813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AD40F4FF-8357-543C-D5E3-11D62412D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99" y="2529597"/>
            <a:ext cx="3902627" cy="34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30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3BEC48D-EF92-4145-8AB0-9ACCA002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692075"/>
            <a:ext cx="7600950" cy="838522"/>
          </a:xfrm>
        </p:spPr>
        <p:txBody>
          <a:bodyPr>
            <a:normAutofit fontScale="90000"/>
          </a:bodyPr>
          <a:lstStyle/>
          <a:p>
            <a:r>
              <a:rPr lang="sk-SK" sz="4000" b="1" cap="small" dirty="0">
                <a:latin typeface="Gill Sans MT" panose="020B0502020104020203" pitchFamily="34" charset="-18"/>
              </a:rPr>
              <a:t>Postup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r>
              <a:rPr lang="sk-SK" sz="2000" cap="small" dirty="0">
                <a:latin typeface="Gill Sans MT" panose="020B0502020104020203" pitchFamily="34" charset="-18"/>
              </a:rPr>
              <a:t>Výpočet </a:t>
            </a:r>
            <a:r>
              <a:rPr lang="sk-SK" sz="2000" cap="small" dirty="0" err="1">
                <a:latin typeface="Gill Sans MT" panose="020B0502020104020203" pitchFamily="34" charset="-18"/>
              </a:rPr>
              <a:t>průměrné</a:t>
            </a:r>
            <a:r>
              <a:rPr lang="sk-SK" sz="2000" cap="small" dirty="0">
                <a:latin typeface="Gill Sans MT" panose="020B0502020104020203" pitchFamily="34" charset="-18"/>
              </a:rPr>
              <a:t> </a:t>
            </a:r>
            <a:r>
              <a:rPr lang="sk-SK" sz="2000" cap="small" dirty="0" err="1">
                <a:latin typeface="Gill Sans MT" panose="020B0502020104020203" pitchFamily="34" charset="-18"/>
              </a:rPr>
              <a:t>rychlosti</a:t>
            </a:r>
            <a:r>
              <a:rPr lang="sk-SK" sz="2000" cap="small" dirty="0">
                <a:latin typeface="Gill Sans MT" panose="020B0502020104020203" pitchFamily="34" charset="-18"/>
              </a:rPr>
              <a:t> </a:t>
            </a:r>
            <a:r>
              <a:rPr lang="sk-SK" sz="2000" cap="small" dirty="0" err="1">
                <a:latin typeface="Gill Sans MT" panose="020B0502020104020203" pitchFamily="34" charset="-18"/>
              </a:rPr>
              <a:t>proudění</a:t>
            </a:r>
            <a:r>
              <a:rPr lang="sk-SK" sz="2000" cap="small" dirty="0">
                <a:latin typeface="Gill Sans MT" panose="020B0502020104020203" pitchFamily="34" charset="-18"/>
              </a:rPr>
              <a:t> vody a </a:t>
            </a:r>
            <a:r>
              <a:rPr lang="sk-SK" sz="2000" cap="small" dirty="0" err="1">
                <a:latin typeface="Gill Sans MT" panose="020B0502020104020203" pitchFamily="34" charset="-18"/>
              </a:rPr>
              <a:t>průtoku</a:t>
            </a:r>
            <a:endParaRPr 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64E12B70-03CB-1B95-EA41-D18045F528B4}"/>
              </a:ext>
            </a:extLst>
          </p:cNvPr>
          <p:cNvSpPr txBox="1"/>
          <p:nvPr/>
        </p:nvSpPr>
        <p:spPr>
          <a:xfrm>
            <a:off x="932199" y="2000180"/>
            <a:ext cx="751948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výpočet průměrné rychlosti proudění V [m*s</a:t>
            </a:r>
            <a:r>
              <a:rPr lang="cs-CZ" baseline="30000" dirty="0"/>
              <a:t>-1</a:t>
            </a:r>
            <a:r>
              <a:rPr lang="cs-CZ" dirty="0"/>
              <a:t>]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aseline="-25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aseline="-25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aseline="-25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aseline="-25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aseline="-25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aseline="-25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aseline="-25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aseline="-25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aseline="-25000" dirty="0"/>
          </a:p>
          <a:p>
            <a:endParaRPr lang="cs-CZ" baseline="-25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Výpočet průtoku Q [m</a:t>
            </a:r>
            <a:r>
              <a:rPr lang="cs-CZ" baseline="30000" dirty="0"/>
              <a:t>3</a:t>
            </a:r>
            <a:r>
              <a:rPr lang="cs-CZ" dirty="0"/>
              <a:t>*s</a:t>
            </a:r>
            <a:r>
              <a:rPr lang="cs-CZ" baseline="30000" dirty="0"/>
              <a:t>-1</a:t>
            </a:r>
            <a:r>
              <a:rPr lang="cs-CZ" dirty="0"/>
              <a:t>]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1302CD2-B43D-EA20-22E4-F0EDC59A6B4B}"/>
              </a:ext>
            </a:extLst>
          </p:cNvPr>
          <p:cNvSpPr txBox="1"/>
          <p:nvPr/>
        </p:nvSpPr>
        <p:spPr>
          <a:xfrm>
            <a:off x="5433097" y="2901591"/>
            <a:ext cx="3205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k-SK" b="1" dirty="0">
                <a:latin typeface="CIDFont+F12"/>
              </a:rPr>
              <a:t>Smo</a:t>
            </a:r>
            <a:r>
              <a:rPr lang="sk-SK" b="1" baseline="-25000" dirty="0">
                <a:latin typeface="CIDFont+F12"/>
              </a:rPr>
              <a:t>1,2...n </a:t>
            </a:r>
            <a:r>
              <a:rPr lang="sk-SK" sz="1800" b="0" i="0" u="none" strike="noStrike" baseline="0" dirty="0">
                <a:latin typeface="CIDFont+F12"/>
              </a:rPr>
              <a:t>– </a:t>
            </a:r>
            <a:r>
              <a:rPr lang="sk-SK" sz="1400" b="0" i="0" u="none" strike="noStrike" baseline="0" dirty="0">
                <a:latin typeface="CIDFont+F12"/>
              </a:rPr>
              <a:t>obsah </a:t>
            </a:r>
            <a:r>
              <a:rPr lang="sk-SK" sz="1400" b="0" i="0" u="none" strike="noStrike" baseline="0" dirty="0" err="1">
                <a:latin typeface="CIDFont+F12"/>
              </a:rPr>
              <a:t>myšleného</a:t>
            </a:r>
            <a:r>
              <a:rPr lang="sk-SK" sz="1400" b="0" i="0" u="none" strike="noStrike" baseline="0" dirty="0">
                <a:latin typeface="CIDFont+F12"/>
              </a:rPr>
              <a:t> obrazce</a:t>
            </a:r>
          </a:p>
          <a:p>
            <a:pPr algn="l"/>
            <a:r>
              <a:rPr lang="sk-SK" sz="1800" b="1" i="0" u="none" strike="noStrike" baseline="0" dirty="0">
                <a:latin typeface="CIDFont+F12"/>
              </a:rPr>
              <a:t>b</a:t>
            </a:r>
            <a:r>
              <a:rPr lang="sk-SK" sz="1400" b="1" i="0" u="none" strike="noStrike" baseline="0" dirty="0">
                <a:latin typeface="CIDFont+F12"/>
              </a:rPr>
              <a:t> </a:t>
            </a:r>
            <a:r>
              <a:rPr lang="sk-SK" sz="1800" b="0" i="0" u="none" strike="noStrike" baseline="0" dirty="0">
                <a:latin typeface="CIDFont+F12"/>
              </a:rPr>
              <a:t>– </a:t>
            </a:r>
            <a:r>
              <a:rPr lang="sk-SK" sz="1400" b="0" i="0" u="none" strike="noStrike" baseline="0" dirty="0" err="1">
                <a:latin typeface="CIDFont+F2"/>
              </a:rPr>
              <a:t>šířka</a:t>
            </a:r>
            <a:r>
              <a:rPr lang="sk-SK" sz="1400" b="0" i="0" u="none" strike="noStrike" baseline="0" dirty="0">
                <a:latin typeface="CIDFont+F2"/>
              </a:rPr>
              <a:t> hladiny</a:t>
            </a:r>
            <a:endParaRPr lang="sk-SK" sz="1400" dirty="0"/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5120050E-F66E-9087-DBA6-BBCDD7B46A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56" r="39927" b="-6558"/>
          <a:stretch/>
        </p:blipFill>
        <p:spPr>
          <a:xfrm>
            <a:off x="1721796" y="2627944"/>
            <a:ext cx="2227634" cy="1193627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343E77E3-BFAA-E4B5-399B-CB99CDE604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912" t="1" r="38672" b="-4040"/>
          <a:stretch/>
        </p:blipFill>
        <p:spPr>
          <a:xfrm>
            <a:off x="1721796" y="4654007"/>
            <a:ext cx="2553072" cy="933854"/>
          </a:xfrm>
          <a:prstGeom prst="rect">
            <a:avLst/>
          </a:prstGeom>
        </p:spPr>
      </p:pic>
      <p:sp>
        <p:nvSpPr>
          <p:cNvPr id="17" name="BlokTextu 16">
            <a:extLst>
              <a:ext uri="{FF2B5EF4-FFF2-40B4-BE49-F238E27FC236}">
                <a16:creationId xmlns:a16="http://schemas.microsoft.com/office/drawing/2014/main" id="{430D32C4-F7EC-B686-E8AC-B579BE4EE027}"/>
              </a:ext>
            </a:extLst>
          </p:cNvPr>
          <p:cNvSpPr txBox="1"/>
          <p:nvPr/>
        </p:nvSpPr>
        <p:spPr>
          <a:xfrm>
            <a:off x="5622985" y="4645121"/>
            <a:ext cx="30155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k-SK" b="1" dirty="0">
                <a:latin typeface="CIDFont+F12"/>
              </a:rPr>
              <a:t>Si</a:t>
            </a:r>
            <a:r>
              <a:rPr lang="sk-SK" b="1" baseline="-25000" dirty="0">
                <a:latin typeface="CIDFont+F12"/>
              </a:rPr>
              <a:t>1,2...n </a:t>
            </a:r>
            <a:r>
              <a:rPr lang="sk-SK" sz="2400" b="0" i="0" u="none" strike="noStrike" baseline="0" dirty="0">
                <a:latin typeface="CIDFont+F12"/>
              </a:rPr>
              <a:t>– </a:t>
            </a:r>
            <a:r>
              <a:rPr lang="sk-SK" sz="1400" b="0" i="0" u="none" strike="noStrike" baseline="0" dirty="0" err="1">
                <a:latin typeface="CIDFont+F12"/>
              </a:rPr>
              <a:t>průtočná</a:t>
            </a:r>
            <a:r>
              <a:rPr lang="sk-SK" sz="1400" b="0" i="0" u="none" strike="noStrike" baseline="0" dirty="0">
                <a:latin typeface="CIDFont+F12"/>
              </a:rPr>
              <a:t> plocha</a:t>
            </a:r>
          </a:p>
          <a:p>
            <a:pPr algn="l"/>
            <a:r>
              <a:rPr lang="sk-SK" sz="2400" b="1" dirty="0">
                <a:latin typeface="CIDFont+F12"/>
              </a:rPr>
              <a:t>V</a:t>
            </a:r>
            <a:r>
              <a:rPr lang="sk-SK" sz="1800" b="1" i="0" u="none" strike="noStrike" baseline="0" dirty="0">
                <a:latin typeface="CIDFont+F12"/>
              </a:rPr>
              <a:t> </a:t>
            </a:r>
            <a:r>
              <a:rPr lang="sk-SK" sz="2400" b="0" i="0" u="none" strike="noStrike" baseline="0" dirty="0">
                <a:latin typeface="CIDFont+F12"/>
              </a:rPr>
              <a:t>– </a:t>
            </a:r>
            <a:r>
              <a:rPr lang="sk-SK" sz="1400" b="0" i="0" u="none" strike="noStrike" baseline="0" dirty="0" err="1">
                <a:latin typeface="CIDFont+F2"/>
              </a:rPr>
              <a:t>průměrná</a:t>
            </a:r>
            <a:r>
              <a:rPr lang="sk-SK" sz="1400" b="0" i="0" u="none" strike="noStrike" baseline="0" dirty="0">
                <a:latin typeface="CIDFont+F2"/>
              </a:rPr>
              <a:t> </a:t>
            </a:r>
            <a:r>
              <a:rPr lang="sk-SK" sz="1400" b="0" i="0" u="none" strike="noStrike" baseline="0" dirty="0" err="1">
                <a:latin typeface="CIDFont+F2"/>
              </a:rPr>
              <a:t>rychlost</a:t>
            </a:r>
            <a:r>
              <a:rPr lang="sk-SK" sz="1400" b="0" i="0" u="none" strike="noStrike" baseline="0" dirty="0">
                <a:latin typeface="CIDFont+F2"/>
              </a:rPr>
              <a:t> </a:t>
            </a:r>
            <a:r>
              <a:rPr lang="sk-SK" sz="1400" b="0" i="0" u="none" strike="noStrike" baseline="0" dirty="0" err="1">
                <a:latin typeface="CIDFont+F2"/>
              </a:rPr>
              <a:t>proudění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17576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/>
          </a:bodyPr>
          <a:lstStyle/>
          <a:p>
            <a:r>
              <a:rPr lang="sk-SK" sz="3600" cap="small" dirty="0" err="1">
                <a:latin typeface="Gill Sans MT" panose="020B0502020104020203" pitchFamily="34" charset="-18"/>
              </a:rPr>
              <a:t>Měření</a:t>
            </a:r>
            <a:r>
              <a:rPr lang="sk-SK" sz="3600" cap="small" dirty="0">
                <a:latin typeface="Gill Sans MT" panose="020B0502020104020203" pitchFamily="34" charset="-18"/>
              </a:rPr>
              <a:t> </a:t>
            </a:r>
            <a:r>
              <a:rPr lang="sk-SK" sz="3600" cap="small" dirty="0" err="1">
                <a:latin typeface="Gill Sans MT" panose="020B0502020104020203" pitchFamily="34" charset="-18"/>
              </a:rPr>
              <a:t>průtoků</a:t>
            </a:r>
            <a:endParaRPr lang="sk-SK" sz="3600" dirty="0">
              <a:latin typeface="Gill Sans MT" panose="020B0502020104020203" pitchFamily="34" charset="-18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09190E2-49E9-4672-85D5-ACEB7457D434}"/>
              </a:ext>
            </a:extLst>
          </p:cNvPr>
          <p:cNvSpPr txBox="1">
            <a:spLocks/>
          </p:cNvSpPr>
          <p:nvPr/>
        </p:nvSpPr>
        <p:spPr>
          <a:xfrm>
            <a:off x="626722" y="2277281"/>
            <a:ext cx="8176306" cy="303215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sk-SK" sz="1800" b="1" i="0" u="none" strike="noStrike" baseline="0" dirty="0" err="1">
                <a:latin typeface="CIDFont+F5"/>
              </a:rPr>
              <a:t>Přímé</a:t>
            </a:r>
            <a:endParaRPr lang="sk-SK" sz="1800" b="1" i="0" u="none" strike="noStrike" baseline="0" dirty="0">
              <a:latin typeface="CIDFont+F5"/>
            </a:endParaRPr>
          </a:p>
          <a:p>
            <a:pPr algn="l"/>
            <a:r>
              <a:rPr lang="sk-SK" sz="1800" b="0" i="0" u="none" strike="noStrike" baseline="0" dirty="0">
                <a:latin typeface="CIDFont+F4"/>
              </a:rPr>
              <a:t> </a:t>
            </a:r>
            <a:r>
              <a:rPr lang="sk-SK" sz="1800" dirty="0" err="1">
                <a:latin typeface="CIDFont+F2"/>
              </a:rPr>
              <a:t>M</a:t>
            </a:r>
            <a:r>
              <a:rPr lang="sk-SK" sz="1800" b="0" i="0" u="none" strike="noStrike" baseline="0" dirty="0" err="1">
                <a:latin typeface="CIDFont+F2"/>
              </a:rPr>
              <a:t>ěření</a:t>
            </a:r>
            <a:r>
              <a:rPr lang="sk-SK" sz="1800" b="0" i="0" u="none" strike="noStrike" baseline="0" dirty="0">
                <a:latin typeface="CIDFont+F2"/>
              </a:rPr>
              <a:t> pomocí nádoby</a:t>
            </a:r>
          </a:p>
          <a:p>
            <a:pPr algn="l"/>
            <a:r>
              <a:rPr lang="sk-SK" sz="1800" b="0" i="0" u="none" strike="noStrike" baseline="0" dirty="0">
                <a:latin typeface="CIDFont+F4"/>
              </a:rPr>
              <a:t> </a:t>
            </a:r>
            <a:r>
              <a:rPr lang="sk-SK" sz="1800" dirty="0" err="1">
                <a:latin typeface="CIDFont+F2"/>
              </a:rPr>
              <a:t>M</a:t>
            </a:r>
            <a:r>
              <a:rPr lang="sk-SK" sz="1800" b="0" i="0" u="none" strike="noStrike" baseline="0" dirty="0" err="1">
                <a:latin typeface="CIDFont+F2"/>
              </a:rPr>
              <a:t>ěrné</a:t>
            </a:r>
            <a:r>
              <a:rPr lang="sk-SK" sz="1800" b="0" i="0" u="none" strike="noStrike" baseline="0" dirty="0">
                <a:latin typeface="CIDFont+F2"/>
              </a:rPr>
              <a:t> </a:t>
            </a:r>
            <a:r>
              <a:rPr lang="sk-SK" sz="1800" b="0" i="0" u="none" strike="noStrike" baseline="0" dirty="0" err="1">
                <a:latin typeface="CIDFont+F2"/>
              </a:rPr>
              <a:t>přepady</a:t>
            </a:r>
            <a:endParaRPr lang="sk-SK" sz="1800" b="0" i="0" u="none" strike="noStrike" baseline="0" dirty="0">
              <a:latin typeface="CIDFont+F2"/>
            </a:endParaRPr>
          </a:p>
          <a:p>
            <a:pPr marL="0" indent="0" algn="l">
              <a:buNone/>
            </a:pPr>
            <a:endParaRPr lang="sk-SK" sz="1800" b="1" i="0" u="none" strike="noStrike" baseline="0" dirty="0">
              <a:latin typeface="CIDFont+F5"/>
            </a:endParaRPr>
          </a:p>
          <a:p>
            <a:pPr marL="0" indent="0" algn="l">
              <a:buNone/>
            </a:pPr>
            <a:endParaRPr lang="sk-SK" sz="1800" b="1" dirty="0">
              <a:latin typeface="CIDFont+F5"/>
            </a:endParaRPr>
          </a:p>
          <a:p>
            <a:pPr marL="0" indent="0" algn="l">
              <a:buNone/>
            </a:pPr>
            <a:endParaRPr lang="sk-SK" sz="1800" b="1" i="0" u="none" strike="noStrike" baseline="0" dirty="0">
              <a:latin typeface="CIDFont+F5"/>
            </a:endParaRPr>
          </a:p>
          <a:p>
            <a:pPr marL="0" indent="0" algn="l">
              <a:buNone/>
            </a:pPr>
            <a:endParaRPr lang="sk-SK" sz="1800" b="1" dirty="0">
              <a:latin typeface="CIDFont+F5"/>
            </a:endParaRPr>
          </a:p>
          <a:p>
            <a:pPr marL="0" indent="0" algn="l">
              <a:buNone/>
            </a:pPr>
            <a:endParaRPr lang="sk-SK" sz="1800" b="1" i="0" u="none" strike="noStrike" baseline="0" dirty="0">
              <a:latin typeface="CIDFont+F5"/>
            </a:endParaRPr>
          </a:p>
          <a:p>
            <a:pPr marL="0" indent="0" algn="l">
              <a:buNone/>
            </a:pPr>
            <a:r>
              <a:rPr lang="sk-SK" sz="1800" b="1" i="0" u="none" strike="noStrike" baseline="0" dirty="0" err="1">
                <a:latin typeface="CIDFont+F5"/>
              </a:rPr>
              <a:t>Nepřímé</a:t>
            </a:r>
            <a:endParaRPr lang="sk-SK" sz="1800" b="1" i="0" u="none" strike="noStrike" baseline="0" dirty="0">
              <a:latin typeface="CIDFont+F5"/>
            </a:endParaRPr>
          </a:p>
          <a:p>
            <a:pPr algn="l"/>
            <a:r>
              <a:rPr lang="sk-SK" sz="1800" dirty="0" err="1">
                <a:latin typeface="CIDFont+F2"/>
              </a:rPr>
              <a:t>H</a:t>
            </a:r>
            <a:r>
              <a:rPr lang="sk-SK" sz="1800" b="0" i="0" u="none" strike="noStrike" baseline="0" dirty="0" err="1">
                <a:latin typeface="CIDFont+F2"/>
              </a:rPr>
              <a:t>ydrometrování</a:t>
            </a:r>
            <a:r>
              <a:rPr lang="sk-SK" sz="1800" dirty="0">
                <a:latin typeface="CIDFont+F2"/>
              </a:rPr>
              <a:t> (Hydrometrické vrtule)</a:t>
            </a:r>
          </a:p>
          <a:p>
            <a:r>
              <a:rPr lang="sk-SK" sz="1800" b="0" i="0" u="none" strike="noStrike" baseline="0" dirty="0">
                <a:latin typeface="CIDFont+F2"/>
              </a:rPr>
              <a:t>Indikátorové </a:t>
            </a:r>
            <a:r>
              <a:rPr lang="sk-SK" sz="1800" b="0" i="0" u="none" strike="noStrike" baseline="0" dirty="0" err="1">
                <a:latin typeface="CIDFont+F2"/>
              </a:rPr>
              <a:t>metody</a:t>
            </a:r>
            <a:endParaRPr lang="sk-SK" sz="1800" b="0" i="0" u="none" strike="noStrike" baseline="0" dirty="0">
              <a:latin typeface="CIDFont+F2"/>
            </a:endParaRPr>
          </a:p>
          <a:p>
            <a:r>
              <a:rPr lang="sk-SK" sz="1800" dirty="0">
                <a:latin typeface="CIDFont+F2"/>
              </a:rPr>
              <a:t>Ultrazvukové </a:t>
            </a:r>
            <a:r>
              <a:rPr lang="sk-SK" sz="1800" dirty="0" err="1">
                <a:latin typeface="CIDFont+F2"/>
              </a:rPr>
              <a:t>metody</a:t>
            </a:r>
            <a:endParaRPr lang="sk-SK" sz="1800" dirty="0">
              <a:latin typeface="CIDFont+F2"/>
            </a:endParaRPr>
          </a:p>
          <a:p>
            <a:r>
              <a:rPr lang="sk-SK" sz="1800" b="0" i="0" u="none" strike="noStrike" baseline="0" dirty="0" err="1">
                <a:latin typeface="CIDFont+F2"/>
              </a:rPr>
              <a:t>Metody</a:t>
            </a:r>
            <a:r>
              <a:rPr lang="sk-SK" sz="1800" b="0" i="0" u="none" strike="noStrike" baseline="0" dirty="0">
                <a:latin typeface="CIDFont+F2"/>
              </a:rPr>
              <a:t> elektromagnetické </a:t>
            </a:r>
            <a:r>
              <a:rPr lang="sk-SK" sz="1800" b="0" i="0" u="none" strike="noStrike" baseline="0" dirty="0" err="1">
                <a:latin typeface="CIDFont+F2"/>
              </a:rPr>
              <a:t>indukce</a:t>
            </a:r>
            <a:endParaRPr lang="sk-SK" sz="1800" b="0" i="0" u="none" strike="noStrike" baseline="0" dirty="0">
              <a:latin typeface="CIDFont+F2"/>
            </a:endParaRPr>
          </a:p>
        </p:txBody>
      </p:sp>
    </p:spTree>
    <p:extLst>
      <p:ext uri="{BB962C8B-B14F-4D97-AF65-F5344CB8AC3E}">
        <p14:creationId xmlns:p14="http://schemas.microsoft.com/office/powerpoint/2010/main" val="125523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7" y="649188"/>
            <a:ext cx="7600950" cy="838522"/>
          </a:xfrm>
        </p:spPr>
        <p:txBody>
          <a:bodyPr>
            <a:normAutofit/>
          </a:bodyPr>
          <a:lstStyle/>
          <a:p>
            <a:r>
              <a:rPr lang="sk-SK" sz="4400" b="0" i="0" u="none" strike="noStrike" baseline="0" dirty="0" err="1">
                <a:latin typeface="CIDFont+F3"/>
              </a:rPr>
              <a:t>Přepady</a:t>
            </a:r>
            <a:endParaRPr lang="cs-CZ" sz="4000" dirty="0">
              <a:latin typeface="Gill Sans MT" panose="020B0502020104020203" pitchFamily="34" charset="-18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BE7D215-44B2-4C0C-A5BB-6AC6E068E6E2}"/>
              </a:ext>
            </a:extLst>
          </p:cNvPr>
          <p:cNvSpPr txBox="1">
            <a:spLocks/>
          </p:cNvSpPr>
          <p:nvPr/>
        </p:nvSpPr>
        <p:spPr>
          <a:xfrm>
            <a:off x="914398" y="1993581"/>
            <a:ext cx="7763071" cy="545049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sk-SK" sz="1800" b="1" i="0" u="none" strike="noStrike" baseline="0" dirty="0" err="1">
                <a:latin typeface="CIDFont+F5"/>
              </a:rPr>
              <a:t>Ponceletův</a:t>
            </a:r>
            <a:endParaRPr lang="sk-SK" sz="1800" b="1" i="0" u="none" strike="noStrike" baseline="0" dirty="0">
              <a:latin typeface="CIDFont+F5"/>
            </a:endParaRPr>
          </a:p>
          <a:p>
            <a:pPr marL="0" indent="0" algn="l">
              <a:buNone/>
            </a:pPr>
            <a:r>
              <a:rPr lang="sk-SK" sz="1800" b="1" i="0" u="none" strike="noStrike" baseline="0" dirty="0" err="1">
                <a:latin typeface="CIDFont+F5"/>
              </a:rPr>
              <a:t>Tomsonův</a:t>
            </a:r>
            <a:endParaRPr lang="sk-SK" sz="1800" b="1" i="0" u="none" strike="noStrike" baseline="0" dirty="0">
              <a:latin typeface="CIDFont+F5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CD54065-E019-48D6-8D61-6CF065919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101" y="2373767"/>
            <a:ext cx="3432771" cy="274554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C0F4E04-49DC-45E0-8188-D8AE8180EE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134" t="16154" r="11250" b="13931"/>
          <a:stretch/>
        </p:blipFill>
        <p:spPr>
          <a:xfrm>
            <a:off x="1011464" y="2373767"/>
            <a:ext cx="3463821" cy="274554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3A28269-FBA0-425B-A09E-EFDE2CCD8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527" y="5274188"/>
            <a:ext cx="2782767" cy="60688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95F3830-1136-45EE-B744-A4A2B8740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4708" y="5274187"/>
            <a:ext cx="2820210" cy="60688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D861042-96F3-42D4-BB8A-21A48D7B87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7598" y="765862"/>
            <a:ext cx="1829503" cy="8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3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/>
          </a:bodyPr>
          <a:lstStyle/>
          <a:p>
            <a:r>
              <a:rPr lang="cs-CZ" sz="4000" dirty="0" err="1">
                <a:latin typeface="Gill Sans MT" panose="020B0502020104020203" pitchFamily="34" charset="-18"/>
              </a:rPr>
              <a:t>Hydrometrování</a:t>
            </a:r>
            <a:endParaRPr lang="cs-CZ" sz="4000" dirty="0">
              <a:latin typeface="Gill Sans MT" panose="020B0502020104020203" pitchFamily="34" charset="-18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66C1C838-D678-4CE3-B87F-FCBAB1C562A6}"/>
              </a:ext>
            </a:extLst>
          </p:cNvPr>
          <p:cNvSpPr txBox="1">
            <a:spLocks/>
          </p:cNvSpPr>
          <p:nvPr/>
        </p:nvSpPr>
        <p:spPr>
          <a:xfrm>
            <a:off x="626722" y="2277280"/>
            <a:ext cx="8176306" cy="3938881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sk-SK" sz="1800" b="1" i="0" u="none" strike="noStrike" baseline="0" dirty="0">
                <a:latin typeface="CIDFont+F5"/>
              </a:rPr>
              <a:t>Hydrometrická vrtule</a:t>
            </a:r>
          </a:p>
          <a:p>
            <a:pPr algn="l"/>
            <a:r>
              <a:rPr lang="sk-SK" sz="1800" b="0" i="0" u="none" strike="noStrike" baseline="0" dirty="0">
                <a:latin typeface="CIDFont+F2"/>
              </a:rPr>
              <a:t>m</a:t>
            </a:r>
            <a:r>
              <a:rPr lang="sk-SK" sz="1800" dirty="0">
                <a:latin typeface="CIDFont+F2"/>
              </a:rPr>
              <a:t>alé </a:t>
            </a:r>
            <a:r>
              <a:rPr lang="sk-SK" sz="1800" b="1" dirty="0">
                <a:latin typeface="CIDFont+F2"/>
              </a:rPr>
              <a:t>x</a:t>
            </a:r>
            <a:r>
              <a:rPr lang="sk-SK" sz="1800" dirty="0">
                <a:latin typeface="CIDFont+F2"/>
              </a:rPr>
              <a:t> </a:t>
            </a:r>
            <a:r>
              <a:rPr lang="sk-SK" sz="1800" dirty="0" err="1">
                <a:latin typeface="CIDFont+F2"/>
              </a:rPr>
              <a:t>velké</a:t>
            </a:r>
            <a:r>
              <a:rPr lang="sk-SK" sz="1800" dirty="0">
                <a:latin typeface="CIDFont+F2"/>
              </a:rPr>
              <a:t> (záleží od </a:t>
            </a:r>
            <a:r>
              <a:rPr lang="sk-SK" sz="1800" dirty="0" err="1">
                <a:latin typeface="CIDFont+F2"/>
              </a:rPr>
              <a:t>velikosti</a:t>
            </a:r>
            <a:r>
              <a:rPr lang="sk-SK" sz="1800" dirty="0">
                <a:latin typeface="CIDFont+F2"/>
              </a:rPr>
              <a:t> </a:t>
            </a:r>
            <a:r>
              <a:rPr lang="sk-SK" sz="1800" dirty="0" err="1">
                <a:latin typeface="CIDFont+F2"/>
              </a:rPr>
              <a:t>vodního</a:t>
            </a:r>
            <a:r>
              <a:rPr lang="sk-SK" sz="1800" dirty="0">
                <a:latin typeface="CIDFont+F2"/>
              </a:rPr>
              <a:t> toku)</a:t>
            </a:r>
            <a:endParaRPr lang="sk-SK" sz="1800" b="0" i="0" u="none" strike="noStrike" baseline="0" dirty="0">
              <a:latin typeface="CIDFont+F2"/>
            </a:endParaRPr>
          </a:p>
          <a:p>
            <a:pPr algn="l"/>
            <a:r>
              <a:rPr lang="sk-SK" sz="1800" b="0" i="0" u="none" strike="noStrike" baseline="0" dirty="0">
                <a:latin typeface="CIDFont+F4"/>
              </a:rPr>
              <a:t>počet </a:t>
            </a:r>
            <a:r>
              <a:rPr lang="sk-SK" sz="1800" b="0" i="0" u="none" strike="noStrike" baseline="0" dirty="0" err="1">
                <a:latin typeface="CIDFont+F4"/>
              </a:rPr>
              <a:t>otáček</a:t>
            </a:r>
            <a:r>
              <a:rPr lang="sk-SK" sz="1800" b="0" i="0" u="none" strike="noStrike" baseline="0" dirty="0">
                <a:latin typeface="CIDFont+F4"/>
              </a:rPr>
              <a:t>                          </a:t>
            </a:r>
            <a:r>
              <a:rPr lang="sk-SK" sz="1800" b="0" i="0" u="none" strike="noStrike" baseline="0" dirty="0" err="1">
                <a:latin typeface="CIDFont+F4"/>
              </a:rPr>
              <a:t>rychlost</a:t>
            </a:r>
            <a:r>
              <a:rPr lang="sk-SK" sz="1800" b="0" i="0" u="none" strike="noStrike" baseline="0" dirty="0">
                <a:latin typeface="CIDFont+F4"/>
              </a:rPr>
              <a:t> </a:t>
            </a:r>
            <a:r>
              <a:rPr lang="sk-SK" sz="1800" b="0" i="0" u="none" strike="noStrike" baseline="0" dirty="0" err="1">
                <a:latin typeface="CIDFont+F4"/>
              </a:rPr>
              <a:t>proudění</a:t>
            </a:r>
            <a:endParaRPr lang="sk-SK" sz="1800" b="0" i="0" u="none" strike="noStrike" baseline="0" dirty="0">
              <a:latin typeface="CIDFont+F4"/>
            </a:endParaRPr>
          </a:p>
          <a:p>
            <a:pPr algn="l"/>
            <a:r>
              <a:rPr lang="sk-SK" sz="1800" dirty="0">
                <a:latin typeface="CIDFont+F4"/>
              </a:rPr>
              <a:t>použití </a:t>
            </a:r>
            <a:r>
              <a:rPr lang="sk-SK" sz="1800" dirty="0" err="1">
                <a:latin typeface="CIDFont+F4"/>
              </a:rPr>
              <a:t>kalibračních</a:t>
            </a:r>
            <a:r>
              <a:rPr lang="sk-SK" sz="1800" dirty="0">
                <a:latin typeface="CIDFont+F4"/>
              </a:rPr>
              <a:t> </a:t>
            </a:r>
            <a:r>
              <a:rPr lang="sk-SK" sz="1800" dirty="0" err="1">
                <a:latin typeface="CIDFont+F4"/>
              </a:rPr>
              <a:t>rovnic</a:t>
            </a:r>
            <a:endParaRPr lang="sk-SK" sz="1800" dirty="0">
              <a:latin typeface="CIDFont+F4"/>
            </a:endParaRPr>
          </a:p>
          <a:p>
            <a:pPr algn="l"/>
            <a:r>
              <a:rPr lang="sk-SK" sz="1800" i="0" u="none" strike="noStrike" baseline="0" dirty="0">
                <a:latin typeface="CIDFont+F4"/>
              </a:rPr>
              <a:t>Hodnota </a:t>
            </a:r>
            <a:r>
              <a:rPr lang="sk-SK" sz="1800" i="0" u="none" strike="noStrike" baseline="0" dirty="0" err="1">
                <a:latin typeface="CIDFont+F4"/>
              </a:rPr>
              <a:t>průtoku</a:t>
            </a:r>
            <a:r>
              <a:rPr lang="sk-SK" sz="1800" i="0" u="none" strike="noStrike" baseline="0" dirty="0">
                <a:latin typeface="CIDFont+F4"/>
              </a:rPr>
              <a:t> je </a:t>
            </a:r>
            <a:r>
              <a:rPr lang="sk-SK" sz="1800" i="0" u="none" strike="noStrike" baseline="0" dirty="0" err="1">
                <a:latin typeface="CIDFont+F4"/>
              </a:rPr>
              <a:t>dopočítávána</a:t>
            </a:r>
            <a:endParaRPr lang="sk-SK" sz="1800" i="0" u="none" strike="noStrike" baseline="0" dirty="0">
              <a:latin typeface="CIDFont+F5"/>
            </a:endParaRPr>
          </a:p>
          <a:p>
            <a:pPr marL="0" indent="0" algn="l">
              <a:buNone/>
            </a:pPr>
            <a:endParaRPr lang="sk-SK" sz="1800" b="1" dirty="0">
              <a:latin typeface="CIDFont+F5"/>
            </a:endParaRPr>
          </a:p>
          <a:p>
            <a:pPr marL="0" indent="0" algn="l">
              <a:buNone/>
            </a:pPr>
            <a:endParaRPr lang="sk-SK" sz="1800" b="1" i="0" u="none" strike="noStrike" baseline="0" dirty="0">
              <a:latin typeface="CIDFont+F5"/>
            </a:endParaRPr>
          </a:p>
          <a:p>
            <a:pPr marL="0" indent="0" algn="l">
              <a:buNone/>
            </a:pPr>
            <a:endParaRPr lang="sk-SK" sz="1800" b="1" dirty="0">
              <a:latin typeface="CIDFont+F5"/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2236DE9F-AC6C-4152-9BAC-AA62416AFD75}"/>
              </a:ext>
            </a:extLst>
          </p:cNvPr>
          <p:cNvCxnSpPr/>
          <p:nvPr/>
        </p:nvCxnSpPr>
        <p:spPr>
          <a:xfrm>
            <a:off x="2347546" y="3194932"/>
            <a:ext cx="11166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AB3AEACE-2B38-4FDC-B732-C1FF53791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922" y="3826451"/>
            <a:ext cx="1204522" cy="344149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6220B3AF-2A48-4A72-AC1B-3137BD44416B}"/>
              </a:ext>
            </a:extLst>
          </p:cNvPr>
          <p:cNvCxnSpPr/>
          <p:nvPr/>
        </p:nvCxnSpPr>
        <p:spPr>
          <a:xfrm>
            <a:off x="4269398" y="3998526"/>
            <a:ext cx="11166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6FB65D2A-DBC5-4AEA-B40E-85950049C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922" y="4246720"/>
            <a:ext cx="1772586" cy="439140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2474808F-43AB-4754-A42D-FE26669404BB}"/>
              </a:ext>
            </a:extLst>
          </p:cNvPr>
          <p:cNvSpPr/>
          <p:nvPr/>
        </p:nvSpPr>
        <p:spPr>
          <a:xfrm>
            <a:off x="971867" y="5825720"/>
            <a:ext cx="2340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b="1" dirty="0">
                <a:latin typeface="CIDFont+F5"/>
              </a:rPr>
              <a:t>Malá hydrometrická vrtule na tyči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1CEC9F43-0015-409D-BC28-62448F95A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6993" y="4433079"/>
            <a:ext cx="1194787" cy="1286694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A2CF93D3-A414-43BF-B86A-4C64B904D59A}"/>
              </a:ext>
            </a:extLst>
          </p:cNvPr>
          <p:cNvSpPr/>
          <p:nvPr/>
        </p:nvSpPr>
        <p:spPr>
          <a:xfrm>
            <a:off x="3600312" y="5798822"/>
            <a:ext cx="1908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b="1" dirty="0" err="1">
                <a:latin typeface="CIDFont+F5"/>
              </a:rPr>
              <a:t>Velká</a:t>
            </a:r>
            <a:r>
              <a:rPr lang="sk-SK" sz="1200" b="1" dirty="0">
                <a:latin typeface="CIDFont+F5"/>
              </a:rPr>
              <a:t> hydrometrická vrtule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6E42923-DBCE-4837-801F-3C862F442C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676" y="4433079"/>
            <a:ext cx="1933556" cy="128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4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65BCB790-9C91-4571-A8E4-C16A83799028}"/>
              </a:ext>
            </a:extLst>
          </p:cNvPr>
          <p:cNvSpPr txBox="1">
            <a:spLocks/>
          </p:cNvSpPr>
          <p:nvPr/>
        </p:nvSpPr>
        <p:spPr>
          <a:xfrm>
            <a:off x="1076519" y="684176"/>
            <a:ext cx="7600950" cy="8385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err="1">
                <a:latin typeface="Gill Sans MT" panose="020B0502020104020203" pitchFamily="34" charset="-18"/>
              </a:rPr>
              <a:t>Hydrometrování</a:t>
            </a:r>
            <a:endParaRPr lang="cs-CZ" sz="4000" dirty="0">
              <a:latin typeface="Gill Sans MT" panose="020B0502020104020203" pitchFamily="34" charset="-18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4D744F77-610B-ECBF-5480-8DBC18EC258D}"/>
              </a:ext>
            </a:extLst>
          </p:cNvPr>
          <p:cNvSpPr txBox="1"/>
          <p:nvPr/>
        </p:nvSpPr>
        <p:spPr>
          <a:xfrm>
            <a:off x="914398" y="1942940"/>
            <a:ext cx="7519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 err="1"/>
              <a:t>Průměrná</a:t>
            </a:r>
            <a:r>
              <a:rPr lang="sk-SK" dirty="0"/>
              <a:t> </a:t>
            </a:r>
            <a:r>
              <a:rPr lang="sk-SK" dirty="0" err="1"/>
              <a:t>rychlost</a:t>
            </a:r>
            <a:r>
              <a:rPr lang="sk-SK" dirty="0"/>
              <a:t> </a:t>
            </a:r>
            <a:r>
              <a:rPr lang="sk-SK" dirty="0" err="1"/>
              <a:t>ve</a:t>
            </a:r>
            <a:r>
              <a:rPr lang="sk-SK" dirty="0"/>
              <a:t> zvislici </a:t>
            </a:r>
            <a:r>
              <a:rPr lang="sk-SK" dirty="0" err="1"/>
              <a:t>se</a:t>
            </a:r>
            <a:r>
              <a:rPr lang="sk-SK" dirty="0"/>
              <a:t> </a:t>
            </a:r>
            <a:r>
              <a:rPr lang="sk-SK" dirty="0" err="1"/>
              <a:t>může</a:t>
            </a:r>
            <a:r>
              <a:rPr lang="sk-SK" dirty="0"/>
              <a:t> stanoviť jednou z </a:t>
            </a:r>
            <a:r>
              <a:rPr lang="sk-SK" dirty="0" err="1"/>
              <a:t>nasledujících</a:t>
            </a:r>
            <a:r>
              <a:rPr lang="sk-SK" dirty="0"/>
              <a:t> </a:t>
            </a:r>
            <a:r>
              <a:rPr lang="sk-SK" dirty="0" err="1"/>
              <a:t>metod</a:t>
            </a:r>
            <a:r>
              <a:rPr lang="sk-SK" dirty="0"/>
              <a:t>: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6BA79FF8-E11F-95A5-D3EC-0721AE4E6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570" y="2616312"/>
            <a:ext cx="3409039" cy="3643740"/>
          </a:xfrm>
          <a:prstGeom prst="rect">
            <a:avLst/>
          </a:prstGeom>
        </p:spPr>
      </p:pic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8908F478-B1CD-3553-BF1A-3F98BA22079D}"/>
              </a:ext>
            </a:extLst>
          </p:cNvPr>
          <p:cNvCxnSpPr/>
          <p:nvPr/>
        </p:nvCxnSpPr>
        <p:spPr>
          <a:xfrm>
            <a:off x="1746621" y="3307404"/>
            <a:ext cx="10019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>
            <a:extLst>
              <a:ext uri="{FF2B5EF4-FFF2-40B4-BE49-F238E27FC236}">
                <a16:creationId xmlns:a16="http://schemas.microsoft.com/office/drawing/2014/main" id="{5B1D0AA5-D4C1-4242-9B2A-00EB96520253}"/>
              </a:ext>
            </a:extLst>
          </p:cNvPr>
          <p:cNvCxnSpPr/>
          <p:nvPr/>
        </p:nvCxnSpPr>
        <p:spPr>
          <a:xfrm>
            <a:off x="1792522" y="6134911"/>
            <a:ext cx="10019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>
            <a:extLst>
              <a:ext uri="{FF2B5EF4-FFF2-40B4-BE49-F238E27FC236}">
                <a16:creationId xmlns:a16="http://schemas.microsoft.com/office/drawing/2014/main" id="{15DEDEC1-42DE-6329-B9CF-B6F8C2047A11}"/>
              </a:ext>
            </a:extLst>
          </p:cNvPr>
          <p:cNvSpPr txBox="1"/>
          <p:nvPr/>
        </p:nvSpPr>
        <p:spPr>
          <a:xfrm>
            <a:off x="914398" y="3122738"/>
            <a:ext cx="1001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hladina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205347F2-E9C6-2B5E-0AB1-0711A24F435D}"/>
              </a:ext>
            </a:extLst>
          </p:cNvPr>
          <p:cNvSpPr txBox="1"/>
          <p:nvPr/>
        </p:nvSpPr>
        <p:spPr>
          <a:xfrm>
            <a:off x="1144619" y="5950245"/>
            <a:ext cx="1001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dno</a:t>
            </a:r>
          </a:p>
        </p:txBody>
      </p:sp>
    </p:spTree>
    <p:extLst>
      <p:ext uri="{BB962C8B-B14F-4D97-AF65-F5344CB8AC3E}">
        <p14:creationId xmlns:p14="http://schemas.microsoft.com/office/powerpoint/2010/main" val="404272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876D36D9-59FA-3CB3-BBE9-05FA9B237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23"/>
          <a:stretch/>
        </p:blipFill>
        <p:spPr>
          <a:xfrm>
            <a:off x="1488331" y="2356038"/>
            <a:ext cx="6595353" cy="3302711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9DEA9D9F-FFB2-0E1D-9571-F66952AAB942}"/>
              </a:ext>
            </a:extLst>
          </p:cNvPr>
          <p:cNvSpPr txBox="1">
            <a:spLocks/>
          </p:cNvSpPr>
          <p:nvPr/>
        </p:nvSpPr>
        <p:spPr>
          <a:xfrm>
            <a:off x="985533" y="644550"/>
            <a:ext cx="7600950" cy="8385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err="1">
                <a:latin typeface="Gill Sans MT" panose="020B0502020104020203" pitchFamily="34" charset="-18"/>
              </a:rPr>
              <a:t>Hydrometrování</a:t>
            </a:r>
            <a:endParaRPr lang="cs-CZ" sz="4000" dirty="0">
              <a:latin typeface="Gill Sans MT" panose="020B0502020104020203" pitchFamily="34" charset="-18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67723AC4-676B-8F73-0667-482F61F1A9E9}"/>
              </a:ext>
            </a:extLst>
          </p:cNvPr>
          <p:cNvSpPr txBox="1"/>
          <p:nvPr/>
        </p:nvSpPr>
        <p:spPr>
          <a:xfrm>
            <a:off x="894944" y="184189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 err="1"/>
              <a:t>Rychlosti</a:t>
            </a:r>
            <a:r>
              <a:rPr lang="sk-SK" dirty="0"/>
              <a:t> a plochy </a:t>
            </a:r>
            <a:r>
              <a:rPr lang="sk-SK" dirty="0" err="1"/>
              <a:t>průtočného</a:t>
            </a:r>
            <a:r>
              <a:rPr lang="sk-SK" dirty="0"/>
              <a:t> profilu</a:t>
            </a:r>
          </a:p>
        </p:txBody>
      </p:sp>
    </p:spTree>
    <p:extLst>
      <p:ext uri="{BB962C8B-B14F-4D97-AF65-F5344CB8AC3E}">
        <p14:creationId xmlns:p14="http://schemas.microsoft.com/office/powerpoint/2010/main" val="306974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0497"/>
            <a:ext cx="7600950" cy="838522"/>
          </a:xfrm>
        </p:spPr>
        <p:txBody>
          <a:bodyPr>
            <a:normAutofit fontScale="90000"/>
          </a:bodyPr>
          <a:lstStyle/>
          <a:p>
            <a:r>
              <a:rPr lang="sk-SK" sz="4000" b="1" cap="small" dirty="0">
                <a:latin typeface="Gill Sans MT" panose="020B0502020104020203" pitchFamily="34" charset="-18"/>
              </a:rPr>
              <a:t>Hydrometrie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r>
              <a:rPr lang="sk-SK" sz="2000" cap="small" dirty="0" err="1">
                <a:latin typeface="Gill Sans MT" panose="020B0502020104020203" pitchFamily="34" charset="-18"/>
              </a:rPr>
              <a:t>Zadání</a:t>
            </a:r>
            <a:r>
              <a:rPr lang="sk-SK" sz="2000" cap="small" dirty="0">
                <a:latin typeface="Gill Sans MT" panose="020B0502020104020203" pitchFamily="34" charset="-18"/>
              </a:rPr>
              <a:t> cvičení č. 3</a:t>
            </a:r>
            <a:endParaRPr 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BE7D215-44B2-4C0C-A5BB-6AC6E068E6E2}"/>
              </a:ext>
            </a:extLst>
          </p:cNvPr>
          <p:cNvSpPr txBox="1">
            <a:spLocks/>
          </p:cNvSpPr>
          <p:nvPr/>
        </p:nvSpPr>
        <p:spPr>
          <a:xfrm>
            <a:off x="525293" y="1938620"/>
            <a:ext cx="8453337" cy="36256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cs-CZ" sz="1400" b="1" dirty="0">
                <a:latin typeface="Garamond" panose="02020404030301010803" pitchFamily="18" charset="0"/>
              </a:rPr>
              <a:t>ZADÁNÍ: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dirty="0">
                <a:latin typeface="Garamond" panose="02020404030301010803" pitchFamily="18" charset="0"/>
              </a:rPr>
              <a:t>Z výsledků měření hydrometrickou vrtulí na malém vodním toku vypočtěte jeho průtok.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800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400" b="1" dirty="0">
                <a:latin typeface="Garamond" panose="02020404030301010803" pitchFamily="18" charset="0"/>
              </a:rPr>
              <a:t>ZDROJE:</a:t>
            </a:r>
          </a:p>
          <a:p>
            <a:pPr lvl="0" algn="just">
              <a:spcBef>
                <a:spcPts val="0"/>
              </a:spcBef>
            </a:pPr>
            <a:r>
              <a:rPr lang="cs-CZ" sz="1600" dirty="0">
                <a:latin typeface="Garamond" panose="02020404030301010803" pitchFamily="18" charset="0"/>
              </a:rPr>
              <a:t>hydrometrický zápisník (studijní materiály v </a:t>
            </a:r>
            <a:r>
              <a:rPr lang="cs-CZ" sz="1600" dirty="0" err="1">
                <a:latin typeface="Garamond" panose="02020404030301010803" pitchFamily="18" charset="0"/>
              </a:rPr>
              <a:t>ISu</a:t>
            </a:r>
            <a:r>
              <a:rPr lang="cs-CZ" sz="1600" dirty="0">
                <a:latin typeface="Garamond" panose="02020404030301010803" pitchFamily="18" charset="0"/>
              </a:rPr>
              <a:t> )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400" b="1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400" b="1" dirty="0">
                <a:latin typeface="Garamond" panose="02020404030301010803" pitchFamily="18" charset="0"/>
              </a:rPr>
              <a:t>VÝSTUPY: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>
                <a:latin typeface="Garamond" panose="02020404030301010803" pitchFamily="18" charset="0"/>
              </a:rPr>
              <a:t>t</a:t>
            </a:r>
            <a:r>
              <a:rPr lang="cs-CZ" sz="1600" dirty="0">
                <a:latin typeface="Garamond" panose="02020404030301010803" pitchFamily="18" charset="0"/>
              </a:rPr>
              <a:t>abulka se vstupnými hodnotami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600" dirty="0">
                <a:latin typeface="Garamond" panose="02020404030301010803" pitchFamily="18" charset="0"/>
              </a:rPr>
              <a:t>tabulka s počtem otáček vrtule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600" dirty="0">
                <a:latin typeface="Garamond" panose="02020404030301010803" pitchFamily="18" charset="0"/>
              </a:rPr>
              <a:t>tabulka s počtem otáček vrtule za sekundu (každá výška na každé svislici), bodové rychlosti přepočítané pomocí kalibračních rovnic + průměrná svislicová rychlost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600" dirty="0">
                <a:latin typeface="Garamond" panose="02020404030301010803" pitchFamily="18" charset="0"/>
              </a:rPr>
              <a:t>tabulka s průtočnými plochami profilu koryta + </a:t>
            </a:r>
            <a:r>
              <a:rPr lang="el-GR" sz="1600" dirty="0">
                <a:latin typeface="Garamond" panose="02020404030301010803" pitchFamily="18" charset="0"/>
              </a:rPr>
              <a:t>Σ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600" dirty="0">
                <a:latin typeface="Garamond" panose="02020404030301010803" pitchFamily="18" charset="0"/>
              </a:rPr>
              <a:t>tabulka s obsahem ploch myšleného obrazce profilu koryta vytvořené z průměrných svislicových rychlostí + </a:t>
            </a:r>
            <a:r>
              <a:rPr lang="el-GR" sz="1600" dirty="0">
                <a:latin typeface="Garamond" panose="02020404030301010803" pitchFamily="18" charset="0"/>
              </a:rPr>
              <a:t>Σ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600" dirty="0">
                <a:latin typeface="Garamond" panose="02020404030301010803" pitchFamily="18" charset="0"/>
              </a:rPr>
              <a:t>použité vzorce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600" dirty="0">
                <a:latin typeface="Garamond" panose="02020404030301010803" pitchFamily="18" charset="0"/>
              </a:rPr>
              <a:t>hodnota rychlosti proudění a průtoku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>
                <a:latin typeface="Garamond" panose="02020404030301010803" pitchFamily="18" charset="0"/>
              </a:rPr>
              <a:t>ZÁVĚR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600" dirty="0">
              <a:latin typeface="Garamond" panose="02020404030301010803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A8A5BDA-74B8-40A1-AB21-659964B00887}"/>
              </a:ext>
            </a:extLst>
          </p:cNvPr>
          <p:cNvSpPr txBox="1"/>
          <p:nvPr/>
        </p:nvSpPr>
        <p:spPr>
          <a:xfrm>
            <a:off x="1265461" y="5883647"/>
            <a:ext cx="672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Garamond" panose="02020404030301010803" pitchFamily="18" charset="0"/>
              </a:rPr>
              <a:t>Cvičení 3 </a:t>
            </a:r>
            <a:r>
              <a:rPr lang="cs-CZ" dirty="0">
                <a:latin typeface="Garamond" panose="02020404030301010803" pitchFamily="18" charset="0"/>
              </a:rPr>
              <a:t>odevzdat do příslušné </a:t>
            </a:r>
            <a:r>
              <a:rPr lang="sk-SK" dirty="0" err="1">
                <a:latin typeface="Garamond" panose="02020404030301010803" pitchFamily="18" charset="0"/>
              </a:rPr>
              <a:t>odevzdávárny</a:t>
            </a:r>
            <a:r>
              <a:rPr lang="sk-SK" dirty="0">
                <a:latin typeface="Garamond" panose="02020404030301010803" pitchFamily="18" charset="0"/>
              </a:rPr>
              <a:t> </a:t>
            </a:r>
            <a:r>
              <a:rPr lang="sk-SK" b="1" dirty="0">
                <a:latin typeface="Garamond" panose="02020404030301010803" pitchFamily="18" charset="0"/>
              </a:rPr>
              <a:t>do 10:00 26.10.2022</a:t>
            </a:r>
            <a:endParaRPr lang="sk-SK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8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3BEC48D-EF92-4145-8AB0-9ACCA002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692075"/>
            <a:ext cx="7600950" cy="838522"/>
          </a:xfrm>
        </p:spPr>
        <p:txBody>
          <a:bodyPr>
            <a:normAutofit fontScale="90000"/>
          </a:bodyPr>
          <a:lstStyle/>
          <a:p>
            <a:r>
              <a:rPr lang="sk-SK" sz="4000" b="1" cap="small" dirty="0">
                <a:latin typeface="Gill Sans MT" panose="020B0502020104020203" pitchFamily="34" charset="-18"/>
              </a:rPr>
              <a:t>Postup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r>
              <a:rPr lang="sk-SK" sz="2000" cap="small" dirty="0" err="1">
                <a:latin typeface="Gill Sans MT" panose="020B0502020104020203" pitchFamily="34" charset="-18"/>
              </a:rPr>
              <a:t>Tabulka</a:t>
            </a:r>
            <a:r>
              <a:rPr lang="sk-SK" sz="2000" cap="small" dirty="0">
                <a:latin typeface="Gill Sans MT" panose="020B0502020104020203" pitchFamily="34" charset="-18"/>
              </a:rPr>
              <a:t> 1 – vstupní hodnoty </a:t>
            </a:r>
            <a:endParaRPr lang="sk-SK" sz="1600" b="1" dirty="0">
              <a:latin typeface="Gill Sans MT" panose="020B0502020104020203" pitchFamily="34" charset="-18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C2ECB238-3528-6062-8743-BC503BE97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006" y="2725042"/>
            <a:ext cx="5257800" cy="3139440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64E12B70-03CB-1B95-EA41-D18045F528B4}"/>
              </a:ext>
            </a:extLst>
          </p:cNvPr>
          <p:cNvSpPr txBox="1"/>
          <p:nvPr/>
        </p:nvSpPr>
        <p:spPr>
          <a:xfrm>
            <a:off x="914398" y="1942940"/>
            <a:ext cx="7519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Studijní materiály (hydrometrický zápisník):</a:t>
            </a:r>
          </a:p>
        </p:txBody>
      </p:sp>
    </p:spTree>
    <p:extLst>
      <p:ext uri="{BB962C8B-B14F-4D97-AF65-F5344CB8AC3E}">
        <p14:creationId xmlns:p14="http://schemas.microsoft.com/office/powerpoint/2010/main" val="158997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3BEC48D-EF92-4145-8AB0-9ACCA002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692075"/>
            <a:ext cx="7600950" cy="838522"/>
          </a:xfrm>
        </p:spPr>
        <p:txBody>
          <a:bodyPr>
            <a:normAutofit fontScale="90000"/>
          </a:bodyPr>
          <a:lstStyle/>
          <a:p>
            <a:r>
              <a:rPr lang="sk-SK" sz="4000" b="1" cap="small" dirty="0">
                <a:latin typeface="Gill Sans MT" panose="020B0502020104020203" pitchFamily="34" charset="-18"/>
              </a:rPr>
              <a:t>Postup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r>
              <a:rPr lang="sk-SK" sz="2000" cap="small" dirty="0" err="1">
                <a:latin typeface="Gill Sans MT" panose="020B0502020104020203" pitchFamily="34" charset="-18"/>
              </a:rPr>
              <a:t>Tabulka</a:t>
            </a:r>
            <a:r>
              <a:rPr lang="sk-SK" sz="2000" cap="small" dirty="0">
                <a:latin typeface="Gill Sans MT" panose="020B0502020104020203" pitchFamily="34" charset="-18"/>
              </a:rPr>
              <a:t> 2 – počet </a:t>
            </a:r>
            <a:r>
              <a:rPr lang="sk-SK" sz="2000" cap="small" dirty="0" err="1">
                <a:latin typeface="Gill Sans MT" panose="020B0502020104020203" pitchFamily="34" charset="-18"/>
              </a:rPr>
              <a:t>otáček</a:t>
            </a:r>
            <a:r>
              <a:rPr lang="sk-SK" sz="2000" cap="small" dirty="0">
                <a:latin typeface="Gill Sans MT" panose="020B0502020104020203" pitchFamily="34" charset="-18"/>
              </a:rPr>
              <a:t> za 1 s</a:t>
            </a:r>
            <a:endParaRPr 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64E12B70-03CB-1B95-EA41-D18045F528B4}"/>
              </a:ext>
            </a:extLst>
          </p:cNvPr>
          <p:cNvSpPr txBox="1"/>
          <p:nvPr/>
        </p:nvSpPr>
        <p:spPr>
          <a:xfrm>
            <a:off x="914398" y="1942940"/>
            <a:ext cx="7519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Interval měření je počet otáček za 30sekund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 nutné zjistit počet otáček za 1 sekundu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1E468C97-B9E1-C6DA-6734-9782DCBA5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2812591"/>
            <a:ext cx="5257800" cy="31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607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ktíva">
  <a:themeElements>
    <a:clrScheme name="Retrospektí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9915</TotalTime>
  <Words>462</Words>
  <Application>Microsoft Office PowerPoint</Application>
  <PresentationFormat>Prezentácia na obrazovke (4:3)</PresentationFormat>
  <Paragraphs>117</Paragraphs>
  <Slides>13</Slides>
  <Notes>12</Notes>
  <HiddenSlides>0</HiddenSlides>
  <MMClips>0</MMClips>
  <ScaleCrop>false</ScaleCrop>
  <HeadingPairs>
    <vt:vector size="6" baseType="variant">
      <vt:variant>
        <vt:lpstr>Použité písma</vt:lpstr>
      </vt:variant>
      <vt:variant>
        <vt:i4>14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13</vt:i4>
      </vt:variant>
    </vt:vector>
  </HeadingPairs>
  <TitlesOfParts>
    <vt:vector size="29" baseType="lpstr">
      <vt:lpstr>Arial</vt:lpstr>
      <vt:lpstr>Calibri</vt:lpstr>
      <vt:lpstr>Calibri Light</vt:lpstr>
      <vt:lpstr>CIDFont+F10</vt:lpstr>
      <vt:lpstr>CIDFont+F12</vt:lpstr>
      <vt:lpstr>CIDFont+F2</vt:lpstr>
      <vt:lpstr>CIDFont+F3</vt:lpstr>
      <vt:lpstr>CIDFont+F4</vt:lpstr>
      <vt:lpstr>CIDFont+F5</vt:lpstr>
      <vt:lpstr>CIDFont+F9</vt:lpstr>
      <vt:lpstr>Garamond</vt:lpstr>
      <vt:lpstr>Gill Sans MT</vt:lpstr>
      <vt:lpstr>Muni</vt:lpstr>
      <vt:lpstr>Wingdings</vt:lpstr>
      <vt:lpstr>Motiv Office</vt:lpstr>
      <vt:lpstr>Retrospektíva</vt:lpstr>
      <vt:lpstr>Prezentácia programu PowerPoint</vt:lpstr>
      <vt:lpstr>Měření průtoků</vt:lpstr>
      <vt:lpstr>Přepady</vt:lpstr>
      <vt:lpstr>Hydrometrování</vt:lpstr>
      <vt:lpstr>Prezentácia programu PowerPoint</vt:lpstr>
      <vt:lpstr>Prezentácia programu PowerPoint</vt:lpstr>
      <vt:lpstr>Hydrometrie Zadání cvičení č. 3</vt:lpstr>
      <vt:lpstr>Postup Tabulka 1 – vstupní hodnoty </vt:lpstr>
      <vt:lpstr>Postup Tabulka 2 – počet otáček za 1 s</vt:lpstr>
      <vt:lpstr>Postup Tabulka 3 – bodové rychlosti a průměrná svislicová rychlost</vt:lpstr>
      <vt:lpstr>Postup Tabulka 4 – průtočné plochy koryta </vt:lpstr>
      <vt:lpstr>Postup Tabulka 5 – obsah ploch myšleného obrazce profilu koryta</vt:lpstr>
      <vt:lpstr>Postup Výpočet průměrné rychlosti proudění vody a průtoku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PřF:Z0026 Fyzická geografie</dc:title>
  <dc:creator>Lukáš Patrnčiak</dc:creator>
  <cp:lastModifiedBy>Simona Koreňová</cp:lastModifiedBy>
  <cp:revision>231</cp:revision>
  <dcterms:created xsi:type="dcterms:W3CDTF">2018-06-25T12:58:03Z</dcterms:created>
  <dcterms:modified xsi:type="dcterms:W3CDTF">2022-10-19T07:24:02Z</dcterms:modified>
</cp:coreProperties>
</file>