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0" r:id="rId4"/>
    <p:sldId id="291" r:id="rId5"/>
    <p:sldId id="293" r:id="rId6"/>
    <p:sldId id="294" r:id="rId7"/>
    <p:sldId id="292" r:id="rId8"/>
    <p:sldId id="277" r:id="rId9"/>
    <p:sldId id="289" r:id="rId10"/>
    <p:sldId id="279" r:id="rId11"/>
    <p:sldId id="295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696" y="6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29.09.2022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65212" y="3403600"/>
            <a:ext cx="5029201" cy="889496"/>
          </a:xfrm>
        </p:spPr>
        <p:txBody>
          <a:bodyPr>
            <a:normAutofit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0C746A-CA5D-4ED8-BDD1-3F2BC2D0BED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1804" y="4288511"/>
            <a:ext cx="2232248" cy="355600"/>
          </a:xfrm>
        </p:spPr>
        <p:txBody>
          <a:bodyPr/>
          <a:lstStyle/>
          <a:p>
            <a:fld id="{210EABBC-8493-40E4-9400-43344D782731}" type="datetime1">
              <a:rPr lang="cs-CZ" sz="2400" smtClean="0"/>
              <a:t>29.09.2022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http://www.fotohistorie.cz/image.jpg.ashx?photoID=374&amp;photoType=1</a:t>
            </a:r>
          </a:p>
          <a:p>
            <a:r>
              <a:rPr lang="cs-CZ" dirty="0"/>
              <a:t>http://www.fotohistorie.cz/image.jpg.ashx?photoID=6144&amp;photoType=0</a:t>
            </a:r>
          </a:p>
          <a:p>
            <a:r>
              <a:rPr lang="cs-CZ" dirty="0"/>
              <a:t>https://i1.wp.com/writingcities.com/wp-content/uploads/2016/09/81xXRjoPrnL.jpg</a:t>
            </a:r>
          </a:p>
          <a:p>
            <a:r>
              <a:rPr lang="cs-CZ" dirty="0"/>
              <a:t>https://upload.wikimedia.org/wikipedia/commons/3/3d/Garden_City_Concept_by_Howard.jpg</a:t>
            </a:r>
          </a:p>
          <a:p>
            <a:r>
              <a:rPr lang="cs-CZ" dirty="0"/>
              <a:t>https://upload.wikimedia.org/wikipedia/commons/9/9f/Old_Josefov%2C_Prague.jpg</a:t>
            </a:r>
          </a:p>
          <a:p>
            <a:r>
              <a:rPr lang="cs-CZ" dirty="0"/>
              <a:t>mapy.cz</a:t>
            </a:r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73B72-C17F-4D42-8FA2-C5D5EF00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začátek…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96466A-CDF1-4BEF-92EB-E227DA650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10069760" cy="4191000"/>
          </a:xfrm>
        </p:spPr>
        <p:txBody>
          <a:bodyPr/>
          <a:lstStyle/>
          <a:p>
            <a:r>
              <a:rPr lang="cs-CZ" dirty="0"/>
              <a:t>V jakém století docházelo zejména k zakládání měst a k osídlování odlehlejších částí v prostoru dnešní ČR?</a:t>
            </a:r>
          </a:p>
          <a:p>
            <a:r>
              <a:rPr lang="cs-CZ" u="sng" dirty="0"/>
              <a:t>V 13. st.</a:t>
            </a:r>
          </a:p>
          <a:p>
            <a:r>
              <a:rPr lang="cs-CZ" dirty="0"/>
              <a:t>Jaká byla funkce lokátora?</a:t>
            </a:r>
          </a:p>
          <a:p>
            <a:r>
              <a:rPr lang="cs-CZ" u="sng" dirty="0"/>
              <a:t>Organizátor a správce nového města (obce)</a:t>
            </a:r>
          </a:p>
          <a:p>
            <a:r>
              <a:rPr lang="cs-CZ" dirty="0"/>
              <a:t>Jaký je nejčastější typ (moravských) zakládaných měst?</a:t>
            </a:r>
          </a:p>
          <a:p>
            <a:r>
              <a:rPr lang="cs-CZ" u="sng" dirty="0"/>
              <a:t>Pravoúhlý typ s ústředním čtvercovým nebo obdélníkovým tržištěm</a:t>
            </a:r>
          </a:p>
          <a:p>
            <a:r>
              <a:rPr lang="cs-CZ" dirty="0"/>
              <a:t>Jak se jmenuje právo, které znemožňuje zakládání města v blízkosti daného města?</a:t>
            </a:r>
          </a:p>
          <a:p>
            <a:r>
              <a:rPr lang="cs-CZ" u="sng" dirty="0"/>
              <a:t>Mílové právo</a:t>
            </a:r>
          </a:p>
        </p:txBody>
      </p:sp>
    </p:spTree>
    <p:extLst>
      <p:ext uri="{BB962C8B-B14F-4D97-AF65-F5344CB8AC3E}">
        <p14:creationId xmlns:p14="http://schemas.microsoft.com/office/powerpoint/2010/main" val="39313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D6BDD-AE47-474B-A5DD-A9F3802C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jaký tvar náměstí jde u Vyškova?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BDDE36-7355-436A-B96F-38EDADFF6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951" y="2492896"/>
            <a:ext cx="3695585" cy="502568"/>
          </a:xfrm>
        </p:spPr>
        <p:txBody>
          <a:bodyPr/>
          <a:lstStyle/>
          <a:p>
            <a:r>
              <a:rPr lang="cs-CZ" u="sng" dirty="0"/>
              <a:t>Klínový, resp. trojúhelníkový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DC6BD4B-373A-4CC5-816C-3ED989CAD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639055"/>
            <a:ext cx="6946739" cy="46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374B3-1FBE-4506-9D49-ADF0C19F76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/>
          <a:p>
            <a:r>
              <a:rPr lang="cs-CZ" dirty="0"/>
              <a:t>Města v období industrializace</a:t>
            </a:r>
          </a:p>
        </p:txBody>
      </p:sp>
      <p:pic>
        <p:nvPicPr>
          <p:cNvPr id="5" name="Obrázek 4" descr="Obsah obrázku text, budova, země, exteriér&#10;&#10;Popis byl vytvořen automaticky">
            <a:extLst>
              <a:ext uri="{FF2B5EF4-FFF2-40B4-BE49-F238E27FC236}">
                <a16:creationId xmlns:a16="http://schemas.microsoft.com/office/drawing/2014/main" id="{11F7761C-A58F-4FEA-B521-07B3A795E5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r="4599" b="1"/>
          <a:stretch/>
        </p:blipFill>
        <p:spPr>
          <a:xfrm>
            <a:off x="5865813" y="533400"/>
            <a:ext cx="5867400" cy="5486400"/>
          </a:xfrm>
          <a:prstGeom prst="rect">
            <a:avLst/>
          </a:prstGeom>
          <a:noFill/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A77664-8C63-4DF3-816C-43F1CA97BFAE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065213" y="2209800"/>
            <a:ext cx="4800600" cy="381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Nejprve slabý vliv, textilní průmysl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Změna s využitím uhlí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Rychlý nárůst obyvatelstva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Nabídka pracovních míst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Nutná pozdější asanace?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Hygiena (včetně vzduchu), snížení hustoty zalidnění, nadměrná zastavěnost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Někdy značná demolice</a:t>
            </a:r>
          </a:p>
          <a:p>
            <a:pPr>
              <a:lnSpc>
                <a:spcPct val="100000"/>
              </a:lnSpc>
            </a:pPr>
            <a:r>
              <a:rPr lang="cs-CZ" sz="2000" dirty="0" err="1"/>
              <a:t>Haussmannizace</a:t>
            </a:r>
            <a:r>
              <a:rPr lang="cs-CZ" sz="2000" dirty="0"/>
              <a:t> Paříže (polovina 19. století)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Praha - židovské město, Josefov… co Brno?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02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46FB92B-BD9A-4FA2-A34F-2200561D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980728"/>
            <a:ext cx="7847980" cy="538006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9A99D3-F9FF-4ADC-890F-CE33CDDA1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2" y="0"/>
            <a:ext cx="1065818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D901848-DBC7-4AB5-9D93-97CAF4679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" y="0"/>
            <a:ext cx="1060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629D2-CC89-4DFE-BCC1-78D7D7941B4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Koncepce 19. a počátku 20 st.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65AAAA-4F8C-4455-A09A-E0F943B934D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7788" y="1700808"/>
            <a:ext cx="4453135" cy="48965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Lineární město - Artura </a:t>
            </a:r>
            <a:r>
              <a:rPr lang="cs-CZ" dirty="0" err="1"/>
              <a:t>Soriay</a:t>
            </a:r>
            <a:r>
              <a:rPr lang="cs-CZ" dirty="0"/>
              <a:t> y Mata</a:t>
            </a:r>
          </a:p>
          <a:p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„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the human organism has a heart that pumps blood and carries activity, life and movement to the whole body, so the city needs a center of activity that irradiates urban life and business life. The planned heart of the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Cite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Linéaire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Beige, which I have named Forum, will have, like the ancient roman forum, a triple aspect of place of amusement, center of public life and business center.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Gonzalez del Castillo IN Lejeune (2019, p. 128).</a:t>
            </a:r>
            <a:endParaRPr lang="cs-CZ" dirty="0"/>
          </a:p>
          <a:p>
            <a:endParaRPr lang="cs-CZ" dirty="0"/>
          </a:p>
          <a:p>
            <a:r>
              <a:rPr lang="cs-CZ" dirty="0"/>
              <a:t>Zahradní město - </a:t>
            </a:r>
            <a:r>
              <a:rPr lang="cs-CZ" dirty="0" err="1"/>
              <a:t>Ebenezen</a:t>
            </a:r>
            <a:r>
              <a:rPr lang="cs-CZ" dirty="0"/>
              <a:t> Howard</a:t>
            </a:r>
          </a:p>
          <a:p>
            <a:r>
              <a:rPr lang="cs-CZ" dirty="0"/>
              <a:t>Viz přednáška…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118A9D-14BA-4578-8440-784C46DC35F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86300" y="2348880"/>
            <a:ext cx="6871519" cy="25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760EC-77B8-4982-B457-4BC5EC92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CDDB6-F256-4FFC-AC0C-1115FDAFA57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err="1"/>
              <a:t>Camilo</a:t>
            </a:r>
            <a:r>
              <a:rPr lang="cs-CZ" sz="2400" dirty="0"/>
              <a:t> Sitte (17. 4. 1843 – 11. 11. 1903)</a:t>
            </a:r>
          </a:p>
          <a:p>
            <a:r>
              <a:rPr lang="cs-CZ" sz="2400" dirty="0"/>
              <a:t>Kritik vůči modernistickým krokům a asanačním zásahům (</a:t>
            </a:r>
            <a:r>
              <a:rPr lang="cs-CZ" sz="2400" dirty="0" err="1"/>
              <a:t>Ringstrasse</a:t>
            </a:r>
            <a:r>
              <a:rPr lang="cs-CZ" sz="2400" dirty="0"/>
              <a:t>)</a:t>
            </a:r>
          </a:p>
          <a:p>
            <a:r>
              <a:rPr lang="cs-CZ" sz="2400" dirty="0"/>
              <a:t>Zastánce organicky rostlých středověkých měst</a:t>
            </a:r>
          </a:p>
          <a:p>
            <a:r>
              <a:rPr lang="cs-CZ" sz="2400" dirty="0"/>
              <a:t>Obdiv uměleckých hodnot a malebnost</a:t>
            </a:r>
          </a:p>
          <a:p>
            <a:r>
              <a:rPr lang="cs-CZ" sz="2400" dirty="0"/>
              <a:t>Průkopník urbanistické literatury (ne </a:t>
            </a:r>
            <a:r>
              <a:rPr lang="cs-CZ" sz="2400" dirty="0" err="1"/>
              <a:t>tech</a:t>
            </a:r>
            <a:r>
              <a:rPr lang="cs-CZ" sz="2400" dirty="0"/>
              <a:t>.)</a:t>
            </a:r>
          </a:p>
          <a:p>
            <a:r>
              <a:rPr lang="cs-CZ" sz="2400" dirty="0"/>
              <a:t>Ostrava (Mariánské Hory, Přívoz), Brno, Liberec, Norimberk, Mnichov…</a:t>
            </a:r>
          </a:p>
          <a:p>
            <a:endParaRPr lang="cs-CZ" sz="2400" dirty="0"/>
          </a:p>
          <a:p>
            <a:r>
              <a:rPr lang="cs-CZ" sz="2400" dirty="0"/>
              <a:t>Stavba měst podle uměleckých zásad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8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760EC-77B8-4982-B457-4BC5EC9229D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CDDB6-F256-4FFC-AC0C-1115FDAFA57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 dvojicích se v publikaci se zaměřte na:</a:t>
            </a:r>
          </a:p>
          <a:p>
            <a:pPr lvl="1"/>
            <a:r>
              <a:rPr lang="cs-CZ" sz="2400" dirty="0" err="1"/>
              <a:t>Sitteho</a:t>
            </a:r>
            <a:r>
              <a:rPr lang="cs-CZ" sz="2400" dirty="0"/>
              <a:t> poznámky k pozitivním stránkám rostlé městské struktury</a:t>
            </a:r>
          </a:p>
          <a:p>
            <a:pPr lvl="1"/>
            <a:r>
              <a:rPr lang="cs-CZ" sz="2400" dirty="0"/>
              <a:t>Argumenty hovořící proti moderním systémovým regulacím</a:t>
            </a:r>
          </a:p>
          <a:p>
            <a:r>
              <a:rPr lang="cs-CZ" sz="2400" dirty="0"/>
              <a:t>Rozsah: stručný text asi na ½ až max. 1 stranu A4.</a:t>
            </a:r>
          </a:p>
          <a:p>
            <a:r>
              <a:rPr lang="cs-CZ" sz="2400" dirty="0">
                <a:solidFill>
                  <a:srgbClr val="FF0000"/>
                </a:solidFill>
              </a:rPr>
              <a:t>Na začátku příštího cvičení bude krátká diskuze o zjištěních</a:t>
            </a:r>
          </a:p>
          <a:p>
            <a:r>
              <a:rPr lang="cs-CZ" sz="2400" dirty="0"/>
              <a:t>Datum odevzdání 5. 10. 2022</a:t>
            </a:r>
          </a:p>
          <a:p>
            <a:r>
              <a:rPr lang="cs-CZ" sz="2400" dirty="0"/>
              <a:t>Kniha v </a:t>
            </a:r>
            <a:r>
              <a:rPr lang="cs-CZ" sz="2400" dirty="0" err="1"/>
              <a:t>ISu</a:t>
            </a:r>
            <a:r>
              <a:rPr lang="cs-CZ" sz="2400" dirty="0"/>
              <a:t> ve studijních materiálech, nebo tištěná k zapůjčení</a:t>
            </a:r>
          </a:p>
        </p:txBody>
      </p:sp>
    </p:spTree>
    <p:extLst>
      <p:ext uri="{BB962C8B-B14F-4D97-AF65-F5344CB8AC3E}">
        <p14:creationId xmlns:p14="http://schemas.microsoft.com/office/powerpoint/2010/main" val="33308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4" name="Obrázek 3" descr="81xXRjoPr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594" y="785794"/>
            <a:ext cx="5786454" cy="57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514</Words>
  <Application>Microsoft Office PowerPoint</Application>
  <PresentationFormat>Vlastní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Franklin Gothic Medium</vt:lpstr>
      <vt:lpstr>Business Contrast 16x9</vt:lpstr>
      <vt:lpstr>Cvičení č. 2</vt:lpstr>
      <vt:lpstr>Na začátek…</vt:lpstr>
      <vt:lpstr>O jaký tvar náměstí jde u Vyškova?</vt:lpstr>
      <vt:lpstr>Města v období industrializace</vt:lpstr>
      <vt:lpstr>Prezentace aplikace PowerPoint</vt:lpstr>
      <vt:lpstr>Koncepce 19. a počátku 20 st.</vt:lpstr>
      <vt:lpstr>Zadání cvičení</vt:lpstr>
      <vt:lpstr>Zadání cvičení</vt:lpstr>
      <vt:lpstr>Díky za pozornost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2022-09-29T09:49:19Z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