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4"/>
  </p:notesMasterIdLst>
  <p:sldIdLst>
    <p:sldId id="256" r:id="rId5"/>
    <p:sldId id="272" r:id="rId6"/>
    <p:sldId id="273" r:id="rId7"/>
    <p:sldId id="270" r:id="rId8"/>
    <p:sldId id="277" r:id="rId9"/>
    <p:sldId id="278" r:id="rId10"/>
    <p:sldId id="279" r:id="rId11"/>
    <p:sldId id="281" r:id="rId12"/>
    <p:sldId id="280" r:id="rId13"/>
    <p:sldId id="276" r:id="rId14"/>
    <p:sldId id="282" r:id="rId15"/>
    <p:sldId id="285" r:id="rId16"/>
    <p:sldId id="283" r:id="rId17"/>
    <p:sldId id="284" r:id="rId18"/>
    <p:sldId id="286" r:id="rId19"/>
    <p:sldId id="287" r:id="rId20"/>
    <p:sldId id="288" r:id="rId21"/>
    <p:sldId id="289" r:id="rId22"/>
    <p:sldId id="290" r:id="rId23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rny\Downloads\DATA_VEKOVA_STRUKTU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7217453867271186"/>
          <c:y val="1.552644584678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'1991'!$G$4:$G$21</c:f>
              <c:numCache>
                <c:formatCode>General</c:formatCode>
                <c:ptCount val="18"/>
                <c:pt idx="0">
                  <c:v>-82</c:v>
                </c:pt>
                <c:pt idx="1">
                  <c:v>-49</c:v>
                </c:pt>
                <c:pt idx="2">
                  <c:v>-92</c:v>
                </c:pt>
                <c:pt idx="3">
                  <c:v>-82</c:v>
                </c:pt>
                <c:pt idx="4">
                  <c:v>-60</c:v>
                </c:pt>
                <c:pt idx="5">
                  <c:v>-74</c:v>
                </c:pt>
                <c:pt idx="6">
                  <c:v>-57</c:v>
                </c:pt>
                <c:pt idx="7">
                  <c:v>-92</c:v>
                </c:pt>
                <c:pt idx="8">
                  <c:v>-78</c:v>
                </c:pt>
                <c:pt idx="9">
                  <c:v>-45</c:v>
                </c:pt>
                <c:pt idx="10">
                  <c:v>-50</c:v>
                </c:pt>
                <c:pt idx="11">
                  <c:v>-51</c:v>
                </c:pt>
                <c:pt idx="12">
                  <c:v>-46</c:v>
                </c:pt>
                <c:pt idx="13">
                  <c:v>-46</c:v>
                </c:pt>
                <c:pt idx="14">
                  <c:v>-29</c:v>
                </c:pt>
                <c:pt idx="15">
                  <c:v>-14</c:v>
                </c:pt>
                <c:pt idx="16">
                  <c:v>-6</c:v>
                </c:pt>
                <c:pt idx="17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9-4771-ADBF-5BB884D960E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'1991'!$H$4:$H$21</c:f>
              <c:numCache>
                <c:formatCode>General</c:formatCode>
                <c:ptCount val="18"/>
                <c:pt idx="0">
                  <c:v>83</c:v>
                </c:pt>
                <c:pt idx="1">
                  <c:v>50</c:v>
                </c:pt>
                <c:pt idx="2">
                  <c:v>70</c:v>
                </c:pt>
                <c:pt idx="3">
                  <c:v>63</c:v>
                </c:pt>
                <c:pt idx="4">
                  <c:v>76</c:v>
                </c:pt>
                <c:pt idx="5">
                  <c:v>62</c:v>
                </c:pt>
                <c:pt idx="6">
                  <c:v>49</c:v>
                </c:pt>
                <c:pt idx="7">
                  <c:v>71</c:v>
                </c:pt>
                <c:pt idx="8">
                  <c:v>61</c:v>
                </c:pt>
                <c:pt idx="9">
                  <c:v>60</c:v>
                </c:pt>
                <c:pt idx="10">
                  <c:v>38</c:v>
                </c:pt>
                <c:pt idx="11">
                  <c:v>47</c:v>
                </c:pt>
                <c:pt idx="12">
                  <c:v>69</c:v>
                </c:pt>
                <c:pt idx="13">
                  <c:v>58</c:v>
                </c:pt>
                <c:pt idx="14">
                  <c:v>35</c:v>
                </c:pt>
                <c:pt idx="15">
                  <c:v>24</c:v>
                </c:pt>
                <c:pt idx="16">
                  <c:v>22</c:v>
                </c:pt>
                <c:pt idx="1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F9-4771-ADBF-5BB884D96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2305007"/>
        <c:axId val="1832340159"/>
      </c:barChart>
      <c:catAx>
        <c:axId val="1772305007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2340159"/>
        <c:crosses val="autoZero"/>
        <c:auto val="1"/>
        <c:lblAlgn val="ctr"/>
        <c:lblOffset val="100"/>
        <c:noMultiLvlLbl val="0"/>
      </c:catAx>
      <c:valAx>
        <c:axId val="1832340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2305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23404-FC9A-4E1F-BDF8-924F595B42AA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DEE1C-8A19-4FA7-9C82-B07F0EE39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22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3EA6E3-6DE0-4BFF-B3C0-2D9880DBFEA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4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6E3-6DE0-4BFF-B3C0-2D9880DBFEA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3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3EA6E3-6DE0-4BFF-B3C0-2D9880DBFEA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92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6E3-6DE0-4BFF-B3C0-2D9880DBFEA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1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3EA6E3-6DE0-4BFF-B3C0-2D9880DBFEA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40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6E3-6DE0-4BFF-B3C0-2D9880DBFEA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41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6E3-6DE0-4BFF-B3C0-2D9880DBFEA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6E3-6DE0-4BFF-B3C0-2D9880DBFEA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76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6E3-6DE0-4BFF-B3C0-2D9880DBFEA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70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3EA6E3-6DE0-4BFF-B3C0-2D9880DBFEA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43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6E3-6DE0-4BFF-B3C0-2D9880DBFEA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35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A3EA6E3-6DE0-4BFF-B3C0-2D9880DBFEA6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4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rny.david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zso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EE77D-B294-45B6-8794-A4194BB65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4" y="809632"/>
            <a:ext cx="10993549" cy="173736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Humánní geografie – 10. cvičení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28.11. 2022 – 29.11. 2022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382493-A921-438A-9DAE-C55CE9897A8C}"/>
              </a:ext>
            </a:extLst>
          </p:cNvPr>
          <p:cNvSpPr txBox="1"/>
          <p:nvPr/>
        </p:nvSpPr>
        <p:spPr>
          <a:xfrm>
            <a:off x="1727430" y="3636262"/>
            <a:ext cx="8737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Cvičení vede: Mgr. David Gorný (460 634)     –  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gorny.david@mail.muni.cz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F8C890C-DBA3-42B8-8F54-2649D1C5DA0B}"/>
              </a:ext>
            </a:extLst>
          </p:cNvPr>
          <p:cNvSpPr/>
          <p:nvPr/>
        </p:nvSpPr>
        <p:spPr>
          <a:xfrm>
            <a:off x="0" y="4737368"/>
            <a:ext cx="11777472" cy="173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69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55B0C-31D9-4016-A990-E5250216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94944"/>
            <a:ext cx="11029616" cy="78326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VZOR - PODOBA GRAFŮ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411E3D-E0D8-4C01-AE65-D47DDAD2A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46" y="2308512"/>
            <a:ext cx="6673860" cy="406453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0492963-5147-4CCD-B206-3A5E8C385FE4}"/>
              </a:ext>
            </a:extLst>
          </p:cNvPr>
          <p:cNvSpPr txBox="1"/>
          <p:nvPr/>
        </p:nvSpPr>
        <p:spPr>
          <a:xfrm>
            <a:off x="7562088" y="2125726"/>
            <a:ext cx="4348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musí být vlevo, nikoliv uprostřed.</a:t>
            </a:r>
          </a:p>
          <a:p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Popisky os.</a:t>
            </a:r>
          </a:p>
          <a:p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Legenda.</a:t>
            </a:r>
          </a:p>
          <a:p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jasné, co jsou muži, a co ženy. </a:t>
            </a:r>
          </a:p>
          <a:p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tabulce při vytváření grafu důležité </a:t>
            </a:r>
            <a:b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MÍNUS u mužů, v grafu mínus nesmí být, musí se to opět ručně upravit! </a:t>
            </a:r>
          </a:p>
          <a:p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zvykem, že název grafu se maže. </a:t>
            </a:r>
          </a:p>
          <a:p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 se popisuje stejně jako obrázek</a:t>
            </a:r>
            <a:b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popis pod grafem</a:t>
            </a:r>
            <a:b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nepíše se Graf 1, ale píše se standardně Obr. 1, Obr. 2, Obr. 3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1A56E4-C39C-4287-989D-80DD28980283}"/>
              </a:ext>
            </a:extLst>
          </p:cNvPr>
          <p:cNvSpPr txBox="1"/>
          <p:nvPr/>
        </p:nvSpPr>
        <p:spPr>
          <a:xfrm>
            <a:off x="3617976" y="6257627"/>
            <a:ext cx="4523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chemeClr val="bg2">
                    <a:lumMod val="50000"/>
                  </a:schemeClr>
                </a:solidFill>
              </a:rPr>
              <a:t>Počet</a:t>
            </a:r>
          </a:p>
        </p:txBody>
      </p:sp>
    </p:spTree>
    <p:extLst>
      <p:ext uri="{BB962C8B-B14F-4D97-AF65-F5344CB8AC3E}">
        <p14:creationId xmlns:p14="http://schemas.microsoft.com/office/powerpoint/2010/main" val="11985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83B2F-9FFC-4008-BEF7-9805DA58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23544"/>
            <a:ext cx="11029614" cy="609531"/>
          </a:xfrm>
        </p:spPr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VĚKOVÉ PYRAMIDY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23CB3B-9E37-433B-9E54-E03722CDC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JAK SE JEDNOTLIVÉ PODOBY OZNAČUJÍ?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JAKÝCH REGIONECH V MĚŘÍTKU SVĚTA / ČESKA BYSTE JE OČEKÁVALI?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JAKÝMI TERMÍNY SE OZNAČUJÍ POPULACE (0-14, 15-64, 65+)? 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F25E98-0EF6-4A47-B984-EE6605402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48" y="3871742"/>
            <a:ext cx="6936901" cy="225667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E38AF27-D7DF-4BF7-A796-A91F2ADCE793}"/>
              </a:ext>
            </a:extLst>
          </p:cNvPr>
          <p:cNvSpPr/>
          <p:nvPr/>
        </p:nvSpPr>
        <p:spPr>
          <a:xfrm>
            <a:off x="3154680" y="5989320"/>
            <a:ext cx="6693408" cy="530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13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C2241E7-C220-4737-AA42-C5569D6DA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35" y="0"/>
            <a:ext cx="5430756" cy="6858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BC5F963-F3F4-44E9-93C7-C8131FC4FE95}"/>
              </a:ext>
            </a:extLst>
          </p:cNvPr>
          <p:cNvSpPr/>
          <p:nvPr/>
        </p:nvSpPr>
        <p:spPr>
          <a:xfrm>
            <a:off x="8654045" y="6142982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eea.europa.eu</a:t>
            </a:r>
          </a:p>
        </p:txBody>
      </p:sp>
    </p:spTree>
    <p:extLst>
      <p:ext uri="{BB962C8B-B14F-4D97-AF65-F5344CB8AC3E}">
        <p14:creationId xmlns:p14="http://schemas.microsoft.com/office/powerpoint/2010/main" val="224848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7C8E6-1473-4956-94B2-830A688B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99201"/>
            <a:ext cx="11029616" cy="554668"/>
          </a:xfrm>
        </p:spPr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DEMOGRAFICKÉ STÁRNUTÍ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29BE8D-B376-400F-B28B-F6721032B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JAKÉ DEMOGRAFICKÉ UKAZATELE BYSTE POUŽILI K JEHO IDENTIFIKACI? </a:t>
            </a:r>
          </a:p>
        </p:txBody>
      </p:sp>
    </p:spTree>
    <p:extLst>
      <p:ext uri="{BB962C8B-B14F-4D97-AF65-F5344CB8AC3E}">
        <p14:creationId xmlns:p14="http://schemas.microsoft.com/office/powerpoint/2010/main" val="3819609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7C8E6-1473-4956-94B2-830A688B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99201"/>
            <a:ext cx="11029616" cy="554668"/>
          </a:xfrm>
        </p:spPr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DEMOGRAFICKÉ STÁRNUTÍ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29BE8D-B376-400F-B28B-F6721032B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JAKÉ DEMOGRAFICKÉ UKAZATELE BYSTE POUŽILI K JEHO IDENTIFIKACI?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Index stáří.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Věkový medián.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Průměrný věk. 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Věkový modus. </a:t>
            </a:r>
          </a:p>
        </p:txBody>
      </p:sp>
    </p:spTree>
    <p:extLst>
      <p:ext uri="{BB962C8B-B14F-4D97-AF65-F5344CB8AC3E}">
        <p14:creationId xmlns:p14="http://schemas.microsoft.com/office/powerpoint/2010/main" val="74555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15140-194A-453A-9FEB-B568C6F2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32688"/>
            <a:ext cx="11029616" cy="563812"/>
          </a:xfrm>
        </p:spPr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PRVNÍ DEMOGRAFICKÝ PŘECHOD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92A3A0-CC3A-46A2-9240-20CE06C03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 JAKÝMI UKAZATELI SOUVISÍ PRVNÍ DEMOGRAFICKÝ PŘECHOD A JAK SE TYTO UKAZATELE V JEDNOTLIVÝCH FÁZÍCH MĚNILY? </a:t>
            </a:r>
          </a:p>
        </p:txBody>
      </p:sp>
    </p:spTree>
    <p:extLst>
      <p:ext uri="{BB962C8B-B14F-4D97-AF65-F5344CB8AC3E}">
        <p14:creationId xmlns:p14="http://schemas.microsoft.com/office/powerpoint/2010/main" val="3721817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15140-194A-453A-9FEB-B568C6F2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32104"/>
            <a:ext cx="11029616" cy="646108"/>
          </a:xfrm>
        </p:spPr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PRVNÍ DEMOGRAFICKÝ PŘECHOD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A5B977-EA15-431F-8739-8EFFCE57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23" y="2070418"/>
            <a:ext cx="8035553" cy="44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70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ACB3F-4E52-4BF1-A1F1-BD43C296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68680"/>
            <a:ext cx="11029616" cy="609532"/>
          </a:xfrm>
        </p:spPr>
        <p:txBody>
          <a:bodyPr/>
          <a:lstStyle/>
          <a:p>
            <a:pPr algn="ctr"/>
            <a:r>
              <a:rPr lang="cs-CZ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DRUHÝ DEMOGRAFICKÝ PŘECHOD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259C34-124B-4EA1-992E-56B473147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D8428"/>
              </a:buClr>
            </a:pPr>
            <a:r>
              <a:rPr lang="cs-CZ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JAKÝM UKAZATEL SOUVISÍ DRUHÝ DEMOGRAFICKÝ PŘECHOD A JAK SE TYTO UKAZATELE V JEDNOTLIVÝCH FÁZÍCH MĚNILY?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61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ACB3F-4E52-4BF1-A1F1-BD43C296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96112"/>
            <a:ext cx="11029616" cy="563812"/>
          </a:xfrm>
        </p:spPr>
        <p:txBody>
          <a:bodyPr/>
          <a:lstStyle/>
          <a:p>
            <a:pPr algn="ctr"/>
            <a:r>
              <a:rPr lang="cs-CZ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DRUHÝ DEMOGRAFICKÝ PŘECHOD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259C34-124B-4EA1-992E-56B473147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D8428"/>
              </a:buClr>
            </a:pPr>
            <a:r>
              <a:rPr lang="cs-CZ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JAKÝM UKAZATEL NEJVÍCE SOUVISÍ DRUHÝ DEMOGRAFICKÝ PŘECHOD A JAK SE TYTO UKAZATELE V JEDNOTLIVÝCH FÁZÍCH MĚNILY? </a:t>
            </a:r>
          </a:p>
          <a:p>
            <a:pPr lvl="0">
              <a:buClr>
                <a:srgbClr val="ED8428"/>
              </a:buClr>
            </a:pPr>
            <a:endParaRPr lang="cs-CZ" b="1" dirty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/>
              <a:t>Úhrnná plodnost. </a:t>
            </a:r>
          </a:p>
        </p:txBody>
      </p:sp>
    </p:spTree>
    <p:extLst>
      <p:ext uri="{BB962C8B-B14F-4D97-AF65-F5344CB8AC3E}">
        <p14:creationId xmlns:p14="http://schemas.microsoft.com/office/powerpoint/2010/main" val="4188028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BF0F320-EF17-4BF3-A686-3C27BF6B1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26933"/>
            <a:ext cx="6138673" cy="68310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971DAC8-8AA6-4C60-8716-84F4B206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596" y="182383"/>
            <a:ext cx="4423975" cy="32331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8CCE664-52DF-427D-BD68-697D37DEC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312" y="3211161"/>
            <a:ext cx="4644259" cy="34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B07F0-3363-425E-B088-0401FE3B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59536"/>
            <a:ext cx="11029616" cy="591244"/>
          </a:xfrm>
        </p:spPr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Zadání 10. cvičení – téma demografie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473FD3-2EE3-4360-A502-A3B2C3DE7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92" y="2061624"/>
            <a:ext cx="11370015" cy="4357464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rámci libovolného kraje ČR si vyberte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tři obce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či města a u nich vytvořte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graf věkové pyramidy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Vyberte si obce, u nichž očekáváte jisté odlišnosti.   </a:t>
            </a:r>
          </a:p>
          <a:p>
            <a:pPr marL="342900" indent="-342900">
              <a:buAutoNum type="arabicParenR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Výběr těchto tří obcí či měst v protokolu vysvětlete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napište, jaké věkové složení obyvatel byste vzhledem k jejich POLOZE V RÁMCI ČR / KRAJE / METROPOLITNÍHO REGIONU očekávali.</a:t>
            </a:r>
          </a:p>
          <a:p>
            <a:pPr marL="342900" indent="-342900">
              <a:buAutoNum type="arabicParenR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Okomentujte věkovou strukturu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ve vybraných obcích 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popište odlišnosti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věkových pyramid mezi nimi.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 textu začleňte odpovědi i na tyto otázky: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Proč jste předpokládali odlišnost věkových pyramid mezi těmito obcemi? 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Naplnil se tento předpoklad? 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Jaké faktory mají na výslednou podobu věkové pyramidy vliv? Čím jsou tyto odlišnosti způsobeny?</a:t>
            </a:r>
          </a:p>
        </p:txBody>
      </p:sp>
    </p:spTree>
    <p:extLst>
      <p:ext uri="{BB962C8B-B14F-4D97-AF65-F5344CB8AC3E}">
        <p14:creationId xmlns:p14="http://schemas.microsoft.com/office/powerpoint/2010/main" val="215720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BD471-9B24-4EDD-80F3-037EED09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99201"/>
            <a:ext cx="11029616" cy="527236"/>
          </a:xfrm>
        </p:spPr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OBSAH PROTOKOLU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B9AF48-3890-4AB5-8553-F3F2EA108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grafy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věkových pyramid – se správnou formální úpravou grafů. Tabulky tam neházejte.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Text obsahující všechny podmínky uvedené v bodech 1), 2), 3).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minimálně 1 A4 textu. Kratší text neuznán.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 vědeckých pracích se používá patkové písmo – Times New Roman,12.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4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17ADF-A831-4255-A427-F654CD66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94722"/>
            <a:ext cx="11029616" cy="716755"/>
          </a:xfrm>
        </p:spPr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DEADLINE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FAB79A-AAA9-439A-8FC3-8D03A1FF3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Pondělní skupina – </a:t>
            </a: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4.12. 2022 23:59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Úterní skupina – </a:t>
            </a: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5.12. 2022 23:59 </a:t>
            </a:r>
          </a:p>
        </p:txBody>
      </p:sp>
      <p:pic>
        <p:nvPicPr>
          <p:cNvPr id="1026" name="Picture 2" descr="Čert - Princezna ze mlejna - POSTAVY.cz">
            <a:extLst>
              <a:ext uri="{FF2B5EF4-FFF2-40B4-BE49-F238E27FC236}">
                <a16:creationId xmlns:a16="http://schemas.microsoft.com/office/drawing/2014/main" id="{B2EE0580-6942-4FD4-8603-2F61ABDE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204" y="365265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9ADB5C9-A379-47B6-A90D-A50107258DD1}"/>
              </a:ext>
            </a:extLst>
          </p:cNvPr>
          <p:cNvSpPr txBox="1"/>
          <p:nvPr/>
        </p:nvSpPr>
        <p:spPr>
          <a:xfrm>
            <a:off x="7525512" y="3091181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 pozdní odevzdání se postará: </a:t>
            </a:r>
          </a:p>
        </p:txBody>
      </p:sp>
    </p:spTree>
    <p:extLst>
      <p:ext uri="{BB962C8B-B14F-4D97-AF65-F5344CB8AC3E}">
        <p14:creationId xmlns:p14="http://schemas.microsoft.com/office/powerpoint/2010/main" val="264879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3CDCC-3B2B-4F6D-AD4A-BB1E4FDC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8510"/>
            <a:ext cx="11029616" cy="76428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DATA a postup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BF6E14-9AB1-4708-994B-EAA420144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88" y="2228022"/>
            <a:ext cx="11029615" cy="367830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ČESKÝ STATISTICKÝ ÚŘAD – 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www.czso.cz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Vyberete si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kraj.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Následně záložka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STATISTIKA.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zobrazeném podoknu záložka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OBYVATELSTVO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okně OBYVATELSTVO záložka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s-CZ" dirty="0"/>
          </a:p>
        </p:txBody>
      </p:sp>
      <p:pic>
        <p:nvPicPr>
          <p:cNvPr id="3074" name="Obrázek 1">
            <a:extLst>
              <a:ext uri="{FF2B5EF4-FFF2-40B4-BE49-F238E27FC236}">
                <a16:creationId xmlns:a16="http://schemas.microsoft.com/office/drawing/2014/main" id="{7CEFF92F-FF9C-407E-B68D-302C64C4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95" y="1984291"/>
            <a:ext cx="1446228" cy="121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Obrázek 1">
            <a:extLst>
              <a:ext uri="{FF2B5EF4-FFF2-40B4-BE49-F238E27FC236}">
                <a16:creationId xmlns:a16="http://schemas.microsoft.com/office/drawing/2014/main" id="{C243DA40-B290-42A0-A248-4E22C789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29000"/>
            <a:ext cx="597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4">
            <a:extLst>
              <a:ext uri="{FF2B5EF4-FFF2-40B4-BE49-F238E27FC236}">
                <a16:creationId xmlns:a16="http://schemas.microsoft.com/office/drawing/2014/main" id="{63C51599-13D1-4ED5-8DF3-BE921D82E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363" y="3871912"/>
            <a:ext cx="1001713" cy="390525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7" name="Obrázek 1">
            <a:extLst>
              <a:ext uri="{FF2B5EF4-FFF2-40B4-BE49-F238E27FC236}">
                <a16:creationId xmlns:a16="http://schemas.microsoft.com/office/drawing/2014/main" id="{55E9546C-B3EE-4092-8251-FC3DF0E3C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33" y="4665299"/>
            <a:ext cx="4416195" cy="179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1D8DAAAF-65D2-453E-B08C-2BEB2967A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1229" y="5035487"/>
            <a:ext cx="1001713" cy="390525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079" name="Obrázek 1">
            <a:extLst>
              <a:ext uri="{FF2B5EF4-FFF2-40B4-BE49-F238E27FC236}">
                <a16:creationId xmlns:a16="http://schemas.microsoft.com/office/drawing/2014/main" id="{A5228607-DAEE-462E-B422-7872AB763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49" y="5171094"/>
            <a:ext cx="4703975" cy="14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4">
            <a:extLst>
              <a:ext uri="{FF2B5EF4-FFF2-40B4-BE49-F238E27FC236}">
                <a16:creationId xmlns:a16="http://schemas.microsoft.com/office/drawing/2014/main" id="{2215191F-72EC-4B21-B808-5A3BA93B1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97" y="6150056"/>
            <a:ext cx="1001713" cy="390525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3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3CDCC-3B2B-4F6D-AD4A-BB1E4FDC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41248"/>
            <a:ext cx="11029616" cy="691828"/>
          </a:xfrm>
        </p:spPr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POSTUP II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BF6E14-9AB1-4708-994B-EAA420144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88" y="2228022"/>
            <a:ext cx="11029615" cy="3916746"/>
          </a:xfrm>
        </p:spPr>
        <p:txBody>
          <a:bodyPr/>
          <a:lstStyle/>
          <a:p>
            <a:pPr lv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záložce OBYVATELSTVO-OBCE najít soubor </a:t>
            </a:r>
            <a:r>
              <a:rPr lang="cs-CZ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cs-CZ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Stáhnout „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Věkové složení obyvatelstva v obcích XY kraje k 31. 12. 2021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Názvy se u jednotlivých krajů mohou drobně lišit, někde mohou být data jen k 31. 12. 2020,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takže vzít nejnovější data.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Jedná se o data za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pětileté věkové kategorie!! </a:t>
            </a:r>
          </a:p>
          <a:p>
            <a:pPr lv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třeba pracovat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 daty zvlášť za muže a za ženy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nikoliv za obě pohlaví dohromady!!</a:t>
            </a:r>
          </a:p>
        </p:txBody>
      </p:sp>
    </p:spTree>
    <p:extLst>
      <p:ext uri="{BB962C8B-B14F-4D97-AF65-F5344CB8AC3E}">
        <p14:creationId xmlns:p14="http://schemas.microsoft.com/office/powerpoint/2010/main" val="96791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37F4C-01EE-4535-BEC1-F96F23FE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Odborný název: VĚKOVÉ KOHORTY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E5E4EA-3E0C-496D-BFCB-1F7C52664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39760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0–4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5–9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10–14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15–19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20–24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25–29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30–34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35–39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40–44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45–49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50–54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55–59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60–64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65–69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70–74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75–79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80–84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85+ </a:t>
            </a:r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5127076-0A74-4C3D-BE88-66E48BEF9A62}"/>
              </a:ext>
            </a:extLst>
          </p:cNvPr>
          <p:cNvCxnSpPr>
            <a:cxnSpLocks/>
          </p:cNvCxnSpPr>
          <p:nvPr/>
        </p:nvCxnSpPr>
        <p:spPr>
          <a:xfrm flipV="1">
            <a:off x="1481328" y="4855464"/>
            <a:ext cx="4773168" cy="1344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AE50EE9E-8ACF-4532-8C49-3F2F68928BBE}"/>
              </a:ext>
            </a:extLst>
          </p:cNvPr>
          <p:cNvSpPr txBox="1"/>
          <p:nvPr/>
        </p:nvSpPr>
        <p:spPr>
          <a:xfrm>
            <a:off x="5950671" y="4092047"/>
            <a:ext cx="566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KATEGORII 85+ JE TŘEBA DOPOČÍTAT.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ZVYKEM, ŽE SE NEUVÁDÍ DO VĚKOVÉ PYRAMIDY NĚCO JAKO 85-90, … !!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242700B-8373-4440-A997-BB76A207B3FB}"/>
              </a:ext>
            </a:extLst>
          </p:cNvPr>
          <p:cNvSpPr/>
          <p:nvPr/>
        </p:nvSpPr>
        <p:spPr>
          <a:xfrm>
            <a:off x="6373368" y="3959352"/>
            <a:ext cx="5111496" cy="1344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95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2BB0907-523E-4314-9A6D-8520949E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702"/>
            <a:ext cx="12192000" cy="5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5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F8A66-3FE6-440C-8E31-549CEA74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41248"/>
            <a:ext cx="11029616" cy="627820"/>
          </a:xfrm>
        </p:spPr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ZPRACOVÁNÍ DAT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1CC6E2-D1AE-47A5-9F34-274BB3396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12" y="2180495"/>
            <a:ext cx="11029615" cy="367830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dat v případě mužů přidělit znaménko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MÍNUS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= potřeba ke správnému zobrazení grafu.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GRAF = SKLÁDANÝ PRUHOVÝ.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AE1242-DDE0-4DFD-BEB5-560A2F7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150" y="2050569"/>
            <a:ext cx="2431811" cy="4157612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6C62B34-5466-4133-A882-8ABBF0E1A3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493562"/>
              </p:ext>
            </p:extLst>
          </p:nvPr>
        </p:nvGraphicFramePr>
        <p:xfrm>
          <a:off x="1845619" y="3658457"/>
          <a:ext cx="6219825" cy="327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65AA53B9-2D90-4FCC-8FED-42CCD282A80D}"/>
              </a:ext>
            </a:extLst>
          </p:cNvPr>
          <p:cNvSpPr txBox="1"/>
          <p:nvPr/>
        </p:nvSpPr>
        <p:spPr>
          <a:xfrm>
            <a:off x="6111158" y="2876377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Vyskočí tohle – ale to nestačí.</a:t>
            </a:r>
          </a:p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POTŘEBA UPRAVIT! 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1152495-7018-4FD8-A552-492EC88795EB}"/>
              </a:ext>
            </a:extLst>
          </p:cNvPr>
          <p:cNvCxnSpPr/>
          <p:nvPr/>
        </p:nvCxnSpPr>
        <p:spPr>
          <a:xfrm flipV="1">
            <a:off x="6491870" y="3588509"/>
            <a:ext cx="676656" cy="240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0622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5" ma:contentTypeDescription="Vytvoří nový dokument" ma:contentTypeScope="" ma:versionID="7120a9bc62c383fd0f2279d3165285d7">
  <xsd:schema xmlns:xsd="http://www.w3.org/2001/XMLSchema" xmlns:xs="http://www.w3.org/2001/XMLSchema" xmlns:p="http://schemas.microsoft.com/office/2006/metadata/properties" xmlns:ns3="2b2ac763-2a82-42d3-894b-8c19e4f57a2a" xmlns:ns4="45fb4870-e8c9-4f9e-95f4-cc79c406e0f1" targetNamespace="http://schemas.microsoft.com/office/2006/metadata/properties" ma:root="true" ma:fieldsID="adf8dd17a309e0fefa1cd38068e87601" ns3:_="" ns4:_="">
    <xsd:import namespace="2b2ac763-2a82-42d3-894b-8c19e4f57a2a"/>
    <xsd:import namespace="45fb4870-e8c9-4f9e-95f4-cc79c406e0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60168F-986A-4532-ACF7-5E75AF146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ac763-2a82-42d3-894b-8c19e4f57a2a"/>
    <ds:schemaRef ds:uri="45fb4870-e8c9-4f9e-95f4-cc79c406e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E6BA47-87C2-4C02-BF62-13456AC512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E64EE8-E493-4662-9EEE-98B18F638CC9}">
  <ds:schemaRefs>
    <ds:schemaRef ds:uri="http://purl.org/dc/terms/"/>
    <ds:schemaRef ds:uri="2b2ac763-2a82-42d3-894b-8c19e4f57a2a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5fb4870-e8c9-4f9e-95f4-cc79c406e0f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1665</TotalTime>
  <Words>690</Words>
  <Application>Microsoft Office PowerPoint</Application>
  <PresentationFormat>Širokoúhlá obrazovka</PresentationFormat>
  <Paragraphs>78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Wingdings 2</vt:lpstr>
      <vt:lpstr>Dividenda</vt:lpstr>
      <vt:lpstr>  Humánní geografie – 10. cvičení 28.11. 2022 – 29.11. 2022</vt:lpstr>
      <vt:lpstr>Zadání 10. cvičení – téma demografie</vt:lpstr>
      <vt:lpstr>OBSAH PROTOKOLU</vt:lpstr>
      <vt:lpstr>DEADLINE</vt:lpstr>
      <vt:lpstr>DATA a postup</vt:lpstr>
      <vt:lpstr>POSTUP II </vt:lpstr>
      <vt:lpstr>Odborný název: VĚKOVÉ KOHORTY </vt:lpstr>
      <vt:lpstr>Prezentace aplikace PowerPoint</vt:lpstr>
      <vt:lpstr>ZPRACOVÁNÍ DAT</vt:lpstr>
      <vt:lpstr>VZOR - PODOBA GRAFŮ</vt:lpstr>
      <vt:lpstr>VĚKOVÉ PYRAMIDY</vt:lpstr>
      <vt:lpstr>Prezentace aplikace PowerPoint</vt:lpstr>
      <vt:lpstr>DEMOGRAFICKÉ STÁRNUTÍ</vt:lpstr>
      <vt:lpstr>DEMOGRAFICKÉ STÁRNUTÍ</vt:lpstr>
      <vt:lpstr>PRVNÍ DEMOGRAFICKÝ PŘECHOD</vt:lpstr>
      <vt:lpstr>PRVNÍ DEMOGRAFICKÝ PŘECHOD</vt:lpstr>
      <vt:lpstr>DRUHÝ DEMOGRAFICKÝ PŘECHOD</vt:lpstr>
      <vt:lpstr>DRUHÝ DEMOGRAFICKÝ PŘECHOD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Gorný</dc:creator>
  <cp:lastModifiedBy>David Gorný</cp:lastModifiedBy>
  <cp:revision>94</cp:revision>
  <cp:lastPrinted>2022-11-14T08:04:49Z</cp:lastPrinted>
  <dcterms:created xsi:type="dcterms:W3CDTF">2022-09-20T14:17:00Z</dcterms:created>
  <dcterms:modified xsi:type="dcterms:W3CDTF">2022-11-29T11:02:08Z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