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8" r:id="rId22"/>
    <p:sldId id="277" r:id="rId23"/>
    <p:sldId id="261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6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5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82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00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68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94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69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12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93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9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75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267A-F056-4B3E-8E08-655B0474C8EA}" type="datetimeFigureOut">
              <a:rPr lang="cs-CZ" smtClean="0"/>
              <a:t>13.12.2022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437-F43A-4EDB-BB9E-60B526E3B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050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2AFDF-069D-AD00-2C08-A6B111D20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ZÁVĚREČNÝ KVÍZ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E1A96C-4D24-9DF2-B1C0-A6314A426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HUMÁNNÍ GEOGRAFIE</a:t>
            </a:r>
          </a:p>
        </p:txBody>
      </p:sp>
    </p:spTree>
    <p:extLst>
      <p:ext uri="{BB962C8B-B14F-4D97-AF65-F5344CB8AC3E}">
        <p14:creationId xmlns:p14="http://schemas.microsoft.com/office/powerpoint/2010/main" val="74553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16A41-51AF-C458-A2CE-43EB8A54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 POJEM RELAČNÍ PROSTOR ZAVEDL: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DFEB5-CD69-51AB-AC21-F71C83CB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120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Albert Einstein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Immanuel Kant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Gottfried Wilhelm Leibniz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err="1"/>
              <a:t>Bernhardus</a:t>
            </a:r>
            <a:r>
              <a:rPr lang="cs-CZ" dirty="0"/>
              <a:t> </a:t>
            </a:r>
            <a:r>
              <a:rPr lang="cs-CZ" dirty="0" err="1"/>
              <a:t>Varenius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1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F2E13-6111-BD4D-B50D-6763E5FE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093"/>
            <a:ext cx="10515600" cy="1325563"/>
          </a:xfrm>
        </p:spPr>
        <p:txBody>
          <a:bodyPr/>
          <a:lstStyle/>
          <a:p>
            <a:r>
              <a:rPr lang="cs-CZ" dirty="0"/>
              <a:t>10 POJEM URBANIZACE ZNAMENÁ: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FC300-4EC7-CB64-4EDA-B2F16223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Přesun obyvatelstva z jádrového města na periferii.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Koncentrace obyvatelstva do chatařských oblastí.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Koncentrace obyvatelstva do městských sídel.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Přesun obyvatelstva z periferie jednoho města na periferii jiného města. </a:t>
            </a:r>
          </a:p>
        </p:txBody>
      </p:sp>
    </p:spTree>
    <p:extLst>
      <p:ext uri="{BB962C8B-B14F-4D97-AF65-F5344CB8AC3E}">
        <p14:creationId xmlns:p14="http://schemas.microsoft.com/office/powerpoint/2010/main" val="67724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21FC9-A5D1-648A-0ED0-447916DB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 CO JE ZOBRAZENO NA TÉTO MAPĚ?   </a:t>
            </a:r>
            <a:br>
              <a:rPr lang="cs-CZ" dirty="0"/>
            </a:br>
            <a:r>
              <a:rPr lang="cs-CZ" sz="2400" dirty="0"/>
              <a:t>(POJEM O 3 SLOVECH)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219EED7-B82B-C72B-9D0C-7F40BC6E6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026925"/>
              </p:ext>
            </p:extLst>
          </p:nvPr>
        </p:nvGraphicFramePr>
        <p:xfrm>
          <a:off x="2170048" y="1798303"/>
          <a:ext cx="7851904" cy="484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109640" imgH="4389120" progId="PBrush">
                  <p:embed/>
                </p:oleObj>
              </mc:Choice>
              <mc:Fallback>
                <p:oleObj name="Bitmap Image" r:id="rId2" imgW="7109640" imgH="4389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0048" y="1798303"/>
                        <a:ext cx="7851904" cy="4847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61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546FA-87A2-F587-5F64-D77ABAB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568325"/>
            <a:ext cx="10515600" cy="1325563"/>
          </a:xfrm>
        </p:spPr>
        <p:txBody>
          <a:bodyPr/>
          <a:lstStyle/>
          <a:p>
            <a:r>
              <a:rPr lang="cs-CZ" dirty="0"/>
              <a:t>12 ZVOLTE SPRÁVNÉ </a:t>
            </a:r>
            <a:br>
              <a:rPr lang="cs-CZ" dirty="0"/>
            </a:br>
            <a:r>
              <a:rPr lang="cs-CZ" dirty="0"/>
              <a:t>POŘADÍ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2792E-EF87-4B92-07F7-BBB4312C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" y="4339639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Urbanizace, suburbanizace, </a:t>
            </a:r>
            <a:r>
              <a:rPr lang="cs-CZ" dirty="0" err="1"/>
              <a:t>desurbanizace</a:t>
            </a:r>
            <a:r>
              <a:rPr lang="cs-CZ" dirty="0"/>
              <a:t>, </a:t>
            </a:r>
            <a:r>
              <a:rPr lang="cs-CZ" dirty="0" err="1"/>
              <a:t>reurbanizace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Urbanizace, suburbanizace, </a:t>
            </a:r>
            <a:r>
              <a:rPr lang="cs-CZ" dirty="0" err="1"/>
              <a:t>desuburbanizace</a:t>
            </a:r>
            <a:r>
              <a:rPr lang="cs-CZ" dirty="0"/>
              <a:t>, </a:t>
            </a:r>
            <a:r>
              <a:rPr lang="cs-CZ" dirty="0" err="1"/>
              <a:t>reurbanizace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Urbanizace, </a:t>
            </a:r>
            <a:r>
              <a:rPr lang="cs-CZ" dirty="0" err="1"/>
              <a:t>reurbanizace</a:t>
            </a:r>
            <a:r>
              <a:rPr lang="cs-CZ" dirty="0"/>
              <a:t>, suburbanizace, </a:t>
            </a:r>
            <a:r>
              <a:rPr lang="cs-CZ" dirty="0" err="1"/>
              <a:t>desurbanizace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Suburbanizace, </a:t>
            </a:r>
            <a:r>
              <a:rPr lang="cs-CZ" dirty="0" err="1"/>
              <a:t>desuburbanizace</a:t>
            </a:r>
            <a:r>
              <a:rPr lang="cs-CZ" dirty="0"/>
              <a:t>, </a:t>
            </a:r>
            <a:r>
              <a:rPr lang="cs-CZ" dirty="0" err="1"/>
              <a:t>reurbanizace</a:t>
            </a:r>
            <a:r>
              <a:rPr lang="cs-CZ" dirty="0"/>
              <a:t>, urbanizace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67066D8-9CE8-5A58-8125-CA2DD3DA2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453532"/>
              </p:ext>
            </p:extLst>
          </p:nvPr>
        </p:nvGraphicFramePr>
        <p:xfrm>
          <a:off x="5100320" y="173197"/>
          <a:ext cx="6939280" cy="397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542080" imgH="4892040" progId="PBrush">
                  <p:embed/>
                </p:oleObj>
              </mc:Choice>
              <mc:Fallback>
                <p:oleObj name="Bitmap Image" r:id="rId2" imgW="8542080" imgH="4892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0320" y="173197"/>
                        <a:ext cx="6939280" cy="3974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346BAA1-7555-9361-F75A-F21FE1F291DF}"/>
              </a:ext>
            </a:extLst>
          </p:cNvPr>
          <p:cNvSpPr txBox="1"/>
          <p:nvPr/>
        </p:nvSpPr>
        <p:spPr>
          <a:xfrm flipH="1">
            <a:off x="6629398" y="3689677"/>
            <a:ext cx="408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1                   2                   3                   4          </a:t>
            </a:r>
          </a:p>
        </p:txBody>
      </p:sp>
    </p:spTree>
    <p:extLst>
      <p:ext uri="{BB962C8B-B14F-4D97-AF65-F5344CB8AC3E}">
        <p14:creationId xmlns:p14="http://schemas.microsoft.com/office/powerpoint/2010/main" val="85977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E9F07-EBE8-5294-AB93-C1ED03C3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13 DOPLŇ POJEM: </a:t>
            </a:r>
            <a:br>
              <a:rPr lang="cs-CZ" dirty="0"/>
            </a:br>
            <a:r>
              <a:rPr lang="cs-CZ" dirty="0"/>
              <a:t>VELIKOSTNÍ POŘADÍ MĚST – VZTAH MEZI POŘADÍM MĚSTA A JEHO VELIKOSTÍ (VIZ GRAF) UDÁVÁ…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C123AE6-A07A-557F-5ABA-8AE55AD7C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147385"/>
              </p:ext>
            </p:extLst>
          </p:nvPr>
        </p:nvGraphicFramePr>
        <p:xfrm>
          <a:off x="2430462" y="2073275"/>
          <a:ext cx="73310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30320" imgH="4419720" progId="PBrush">
                  <p:embed/>
                </p:oleObj>
              </mc:Choice>
              <mc:Fallback>
                <p:oleObj name="Bitmap Image" r:id="rId2" imgW="7330320" imgH="4419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0462" y="2073275"/>
                        <a:ext cx="7331075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6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FA868-EF1D-F6C8-C7CD-34DB64E2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80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14 Podle Christallera má nejoptimálnější prostorová organizace podobu: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732216-8D52-BD47-185F-4140AB59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018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Pravidelných a nepřekrývajících se kruhů.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Pravidelných a nepřekrývajících se šestiúhelníků.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Pravidelných a nepřekrývajících čtverců.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Pravidelných šestiúhelníků, které se mohou překrývat. Nejde totiž </a:t>
            </a:r>
            <a:br>
              <a:rPr lang="cs-CZ" dirty="0"/>
            </a:br>
            <a:r>
              <a:rPr lang="cs-CZ" dirty="0"/>
              <a:t>o překryv, ale střed šestiúhelníku. 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04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57DD-0A60-6D5A-AE25-27532CF9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525"/>
            <a:ext cx="10515600" cy="2337435"/>
          </a:xfrm>
        </p:spPr>
        <p:txBody>
          <a:bodyPr>
            <a:normAutofit fontScale="90000"/>
          </a:bodyPr>
          <a:lstStyle/>
          <a:p>
            <a:r>
              <a:rPr lang="cs-CZ" dirty="0"/>
              <a:t>15 DOPLŇ POJEM:</a:t>
            </a:r>
            <a:br>
              <a:rPr lang="cs-CZ" dirty="0"/>
            </a:br>
            <a:br>
              <a:rPr lang="cs-CZ" dirty="0"/>
            </a:br>
            <a:r>
              <a:rPr lang="cs-CZ" dirty="0">
                <a:latin typeface="+mn-lt"/>
              </a:rPr>
              <a:t>Snadnost/obtížnost přepravy osob či zboží mezi dvěma místy se označuje jako …. </a:t>
            </a:r>
          </a:p>
        </p:txBody>
      </p:sp>
    </p:spTree>
    <p:extLst>
      <p:ext uri="{BB962C8B-B14F-4D97-AF65-F5344CB8AC3E}">
        <p14:creationId xmlns:p14="http://schemas.microsoft.com/office/powerpoint/2010/main" val="301703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23B26-8AC9-F4F0-878C-8305623D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685"/>
            <a:ext cx="10515600" cy="1325563"/>
          </a:xfrm>
        </p:spPr>
        <p:txBody>
          <a:bodyPr/>
          <a:lstStyle/>
          <a:p>
            <a:r>
              <a:rPr lang="cs-CZ" dirty="0"/>
              <a:t>16 JAKÉ TYPY DOPRAVNÍCH SÍTÍ JSOU NA TOMTO OBRÁZKU?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99F477C-D31B-06BE-A505-3B91DEBA5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68604"/>
              </p:ext>
            </p:extLst>
          </p:nvPr>
        </p:nvGraphicFramePr>
        <p:xfrm>
          <a:off x="1268412" y="1804035"/>
          <a:ext cx="965517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654480" imgH="4892040" progId="PBrush">
                  <p:embed/>
                </p:oleObj>
              </mc:Choice>
              <mc:Fallback>
                <p:oleObj name="Bitmap Image" r:id="rId2" imgW="9654480" imgH="4892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8412" y="1804035"/>
                        <a:ext cx="9655175" cy="489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76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78DB6-710C-9AC7-C85D-597CCFCD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17 NAPIŠTE VZOREC:</a:t>
            </a:r>
            <a:br>
              <a:rPr lang="cs-CZ" dirty="0"/>
            </a:br>
            <a:r>
              <a:rPr lang="cs-CZ" b="1" dirty="0"/>
              <a:t>KVOCIENT KOJENECKÉ ÚMRTNOSTI</a:t>
            </a:r>
          </a:p>
        </p:txBody>
      </p:sp>
    </p:spTree>
    <p:extLst>
      <p:ext uri="{BB962C8B-B14F-4D97-AF65-F5344CB8AC3E}">
        <p14:creationId xmlns:p14="http://schemas.microsoft.com/office/powerpoint/2010/main" val="60415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D87E8-E023-27A1-8D47-639B5F46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cs-CZ" dirty="0"/>
              <a:t>18 ČASOPROSTOROVÝ PRŮBĚH DEMOGRAFICKÉHO PŘECHODU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76660-B279-D818-7163-D002FE75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32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Západní Evropa, jižní Evropa, severní Evropa, východní Evropa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Západní Evropa, severní Evropa, jižní a východní Evropa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Východní Evropa, západní Evropa, jižní a severní Evropa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Severní Evropa, Západní Evropa, Jižní Evropa, východní Evropa</a:t>
            </a:r>
          </a:p>
        </p:txBody>
      </p:sp>
    </p:spTree>
    <p:extLst>
      <p:ext uri="{BB962C8B-B14F-4D97-AF65-F5344CB8AC3E}">
        <p14:creationId xmlns:p14="http://schemas.microsoft.com/office/powerpoint/2010/main" val="107976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910F1-CB78-FB5F-A0C4-C11DE2E4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 CO JE ČASOPROSTOROVÁ KOMPRESE?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9CC03-4CC6-4950-66AB-DD59ED88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Matematické vyjádření vzájemného přiblížení či vzdálení dvou míst v rámci zvolené metriky.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Stlačení našich současných prostorových a časových světů - vyjadřovaná kvalitativně.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Statistické vyjádření antiglobalizačních tendencí.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Zpracování počítačových dat s cílem zmenšit jejich objem. </a:t>
            </a:r>
          </a:p>
        </p:txBody>
      </p:sp>
    </p:spTree>
    <p:extLst>
      <p:ext uri="{BB962C8B-B14F-4D97-AF65-F5344CB8AC3E}">
        <p14:creationId xmlns:p14="http://schemas.microsoft.com/office/powerpoint/2010/main" val="388812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8F1E1-46D6-CC8C-197D-745A6007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605"/>
            <a:ext cx="10515600" cy="1325563"/>
          </a:xfrm>
        </p:spPr>
        <p:txBody>
          <a:bodyPr/>
          <a:lstStyle/>
          <a:p>
            <a:r>
              <a:rPr lang="cs-CZ" dirty="0"/>
              <a:t>19 MIGRAČNÍ ZÁKONITOSTI DEFINOVAL: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50689-E9AE-F157-8679-DAA03534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90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Richard Hartshorne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Tomio Okamura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Ernst Ravenstein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Doreen Massey 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84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579C7-CC92-DF47-51DD-46D33FC6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 LOKALIZAČNÍ 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BEAC0-9686-DC01-7164-E073D9EA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Vyplývají z prostorové koncentrace lidí, firem a aktivit ve městech či urbanizovaných regionech – firmám umožňují sdílet velké městské trhy a infrastrukturu.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Vyplývají ze situace, kdy jsou firmy podnikající ve stejném či podobném odvětví lokalizovány ve stejném místě – využívají nabídky specificky kvalifikované pracovní síly, specifických služeb a sdílejí inovace v rámci odvětví.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Vyplývají z minimalizace počátečních nákladů v dané lokalitě.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Vyplývají z maximalizace počátečních nákladů v dané lokalitě. </a:t>
            </a:r>
          </a:p>
        </p:txBody>
      </p:sp>
    </p:spTree>
    <p:extLst>
      <p:ext uri="{BB962C8B-B14F-4D97-AF65-F5344CB8AC3E}">
        <p14:creationId xmlns:p14="http://schemas.microsoft.com/office/powerpoint/2010/main" val="1132117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BB754-9640-5863-1B1F-85AE8E08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21 MEZI REGIONY „NOVÉ EKONOMIKY“ SE ŘADÍ: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36CCE-1A35-8FEA-9C16-D5406794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139"/>
            <a:ext cx="10515600" cy="269039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 Oblast Hamburgu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Region </a:t>
            </a:r>
            <a:r>
              <a:rPr lang="cs-CZ" dirty="0" err="1"/>
              <a:t>Le</a:t>
            </a:r>
            <a:r>
              <a:rPr lang="cs-CZ" dirty="0"/>
              <a:t> Havre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Oblast Baden-</a:t>
            </a:r>
            <a:r>
              <a:rPr lang="cs-CZ" dirty="0" err="1"/>
              <a:t>Wurttemberg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Oblast Katowic</a:t>
            </a:r>
          </a:p>
        </p:txBody>
      </p:sp>
    </p:spTree>
    <p:extLst>
      <p:ext uri="{BB962C8B-B14F-4D97-AF65-F5344CB8AC3E}">
        <p14:creationId xmlns:p14="http://schemas.microsoft.com/office/powerpoint/2010/main" val="264153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FF571-3925-C58E-0D4E-A4D7FF05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6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22 KDO VEDL CVIČENÍ HUMÁNNÍ GEOGRAFIE</a:t>
            </a:r>
            <a:br>
              <a:rPr lang="cs-CZ" dirty="0"/>
            </a:br>
            <a:r>
              <a:rPr lang="cs-CZ" dirty="0"/>
              <a:t>V PONDĚLÍ 14.LISTOPADU A ÚTERÝ 15.LISTOPADU?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E5987-4F27-14D3-AF65-36A6705B4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52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Ondřej Myšák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Šašek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David Gorný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Ondřej Mulíček 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DFBBDA-9FEE-2100-1471-20DB4FA2834C}"/>
              </a:ext>
            </a:extLst>
          </p:cNvPr>
          <p:cNvSpPr txBox="1"/>
          <p:nvPr/>
        </p:nvSpPr>
        <p:spPr>
          <a:xfrm flipH="1">
            <a:off x="7410080" y="5533103"/>
            <a:ext cx="518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(Pozn: Pouze jedna správná odpověď.)</a:t>
            </a:r>
          </a:p>
        </p:txBody>
      </p:sp>
    </p:spTree>
    <p:extLst>
      <p:ext uri="{BB962C8B-B14F-4D97-AF65-F5344CB8AC3E}">
        <p14:creationId xmlns:p14="http://schemas.microsoft.com/office/powerpoint/2010/main" val="350342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910F1-CB78-FB5F-A0C4-C11DE2E4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 CO JE ČASOPROSTOROVÁ KOMPRESE?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9CC03-4CC6-4950-66AB-DD59ED88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Matematické vyjádření vzájemného přiblížení či vzdálení dvou míst v rámci zvolené metriky.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Stlačení našich současných prostorových a časových světů - vyjadřovaná kvalitativně.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Statistické vyjádření antiglobalizačních tendencí.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Zpracování počítačových dat s cílem zmenšit jejich objem. </a:t>
            </a:r>
          </a:p>
        </p:txBody>
      </p:sp>
    </p:spTree>
    <p:extLst>
      <p:ext uri="{BB962C8B-B14F-4D97-AF65-F5344CB8AC3E}">
        <p14:creationId xmlns:p14="http://schemas.microsoft.com/office/powerpoint/2010/main" val="2083444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74F62-B705-8CDB-335B-744A38F2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0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2 POJMENUJTE TYPY DEMOGRAFICKÉHO </a:t>
            </a:r>
            <a:br>
              <a:rPr lang="cs-CZ" b="1" dirty="0"/>
            </a:br>
            <a:r>
              <a:rPr lang="cs-CZ" b="1" dirty="0"/>
              <a:t>PŘECHODU PODLE OBRÁZKU </a:t>
            </a:r>
            <a:br>
              <a:rPr lang="cs-CZ" b="1" dirty="0"/>
            </a:br>
            <a:r>
              <a:rPr lang="cs-CZ" b="1" dirty="0"/>
              <a:t>(shora-dolů)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478B5-D2A3-FEE9-E7EA-2D896D18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908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Japonsko-mexický, anglický, francouzský typ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Francouzský, japonsko-mexický, anglický typ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Český, anglický, japonsko-mexický typ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Francouzský, anglický, japonsko-mexický typ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C1CB1B4-F8BA-F232-BE14-5310570E58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8090" y="1038919"/>
          <a:ext cx="3775587" cy="573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32640" imgH="4602600" progId="PBrush">
                  <p:embed/>
                </p:oleObj>
              </mc:Choice>
              <mc:Fallback>
                <p:oleObj name="Bitmap Image" r:id="rId2" imgW="3032640" imgH="4602600" progId="PBrush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C1CB1B4-F8BA-F232-BE14-5310570E5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8090" y="1038919"/>
                        <a:ext cx="3775587" cy="5730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C4E3D-3511-40A7-5855-A69FD03B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8665" cy="1325563"/>
          </a:xfrm>
        </p:spPr>
        <p:txBody>
          <a:bodyPr>
            <a:normAutofit/>
          </a:bodyPr>
          <a:lstStyle/>
          <a:p>
            <a:r>
              <a:rPr lang="cs-CZ" dirty="0"/>
              <a:t>3 JAKÝM TERMÍNEM SE OZNAČUJE ZAKROUŽKOVANÝ POHYB V TOMTO OBRÁZKU?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A49226-77CE-176B-337D-008AC6B9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4321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Kolaborace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err="1"/>
              <a:t>Deemigrace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Reemigrace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Reinkarnace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2BE473F-554F-0590-8FC2-B779CD1843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3003" y="2391698"/>
          <a:ext cx="5976206" cy="389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26280" imgH="2949120" progId="PBrush">
                  <p:embed/>
                </p:oleObj>
              </mc:Choice>
              <mc:Fallback>
                <p:oleObj name="Bitmap Image" r:id="rId2" imgW="4526280" imgH="294912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2BE473F-554F-0590-8FC2-B779CD184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3003" y="2391698"/>
                        <a:ext cx="5976206" cy="389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012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8DA83-E291-E9B3-C145-7C3F9A9C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4 JAK SE ODBORNĚ OZNAČUJE PROCES, KTERÝ LZE NAZVAT JAKO: </a:t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ROZŠÍŘENÍ EKONOMICKÝCH AKTIVIT ZA STÁTNÍ HRANICE?“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A2CE1C-9F4D-F611-FD45-E27309036C17}"/>
              </a:ext>
            </a:extLst>
          </p:cNvPr>
          <p:cNvSpPr txBox="1"/>
          <p:nvPr/>
        </p:nvSpPr>
        <p:spPr>
          <a:xfrm>
            <a:off x="3851212" y="5497391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INTERNACIONALIZACE</a:t>
            </a:r>
          </a:p>
        </p:txBody>
      </p:sp>
    </p:spTree>
    <p:extLst>
      <p:ext uri="{BB962C8B-B14F-4D97-AF65-F5344CB8AC3E}">
        <p14:creationId xmlns:p14="http://schemas.microsoft.com/office/powerpoint/2010/main" val="1282603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F05ED-9CDB-F6C6-A136-B493EAE0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9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5 Členění nadnárodních společností na </a:t>
            </a:r>
            <a:r>
              <a:rPr lang="cs-CZ" b="1" dirty="0"/>
              <a:t>etnocentrické, polycentrické, geocentrické </a:t>
            </a:r>
            <a:r>
              <a:rPr lang="cs-CZ" dirty="0"/>
              <a:t>použil/a: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4E0EE6-925C-B106-F5A4-3AE74917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985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Henri Lefebvre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Anthony Giddens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Peter Dicken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Immanuel Kant</a:t>
            </a:r>
          </a:p>
        </p:txBody>
      </p:sp>
    </p:spTree>
    <p:extLst>
      <p:ext uri="{BB962C8B-B14F-4D97-AF65-F5344CB8AC3E}">
        <p14:creationId xmlns:p14="http://schemas.microsoft.com/office/powerpoint/2010/main" val="3359197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3A32-12CA-73BA-F0E3-10C4F442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 Subsekventní typ hranice:</a:t>
            </a:r>
            <a:br>
              <a:rPr lang="cs-CZ" dirty="0"/>
            </a:br>
            <a:r>
              <a:rPr lang="cs-CZ" dirty="0"/>
              <a:t>                                               (dle R. Hartshorne)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65A22-21E8-FCEA-C3ED-4CA86D57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851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Představuje typ hranice, která existovala už před současným osídlením – často přirozeného původu (např. hory).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Je násilně zanesená hranice do jednotné kulturní krajiny, dochází k rozdělení jednoho národa/etnika.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Představuje typ hranice, které formálně již neexistují, přesto jsou patrné a vnímané.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Vzniká jako důsledek dlouhodobého vývoje – tedy až po stabilizaci osídlení. </a:t>
            </a:r>
          </a:p>
        </p:txBody>
      </p:sp>
    </p:spTree>
    <p:extLst>
      <p:ext uri="{BB962C8B-B14F-4D97-AF65-F5344CB8AC3E}">
        <p14:creationId xmlns:p14="http://schemas.microsoft.com/office/powerpoint/2010/main" val="416103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74F62-B705-8CDB-335B-744A38F2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0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2 POJMENUJTE TYPY DEMOGRAFICKÉHO </a:t>
            </a:r>
            <a:br>
              <a:rPr lang="cs-CZ" b="1" dirty="0"/>
            </a:br>
            <a:r>
              <a:rPr lang="cs-CZ" b="1" dirty="0"/>
              <a:t>PŘECHODU PODLE OBRÁZKU </a:t>
            </a:r>
            <a:br>
              <a:rPr lang="cs-CZ" b="1" dirty="0"/>
            </a:br>
            <a:r>
              <a:rPr lang="cs-CZ" b="1" dirty="0"/>
              <a:t>(shora-dolů)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478B5-D2A3-FEE9-E7EA-2D896D18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908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Japonsko-mexický, anglický, francouzský typ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Francouzský, japonsko-mexický, anglický typ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Český, anglický, japonsko-mexický typ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Francouzský, anglický, japonsko-mexický typ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C1CB1B4-F8BA-F232-BE14-5310570E5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94481"/>
              </p:ext>
            </p:extLst>
          </p:nvPr>
        </p:nvGraphicFramePr>
        <p:xfrm>
          <a:off x="8318090" y="1038919"/>
          <a:ext cx="3775587" cy="573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32640" imgH="4602600" progId="PBrush">
                  <p:embed/>
                </p:oleObj>
              </mc:Choice>
              <mc:Fallback>
                <p:oleObj name="Bitmap Image" r:id="rId2" imgW="3032640" imgH="46026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8090" y="1038919"/>
                        <a:ext cx="3775587" cy="5730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504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278A-67DA-AEE2-9EF6-8FB6632B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012" y="1033720"/>
            <a:ext cx="10515600" cy="4639494"/>
          </a:xfrm>
        </p:spPr>
        <p:txBody>
          <a:bodyPr>
            <a:normAutofit fontScale="90000"/>
          </a:bodyPr>
          <a:lstStyle/>
          <a:p>
            <a:r>
              <a:rPr lang="cs-CZ" sz="4900" dirty="0"/>
              <a:t>7 JAKÝ POJEM SE SKRÝVÁ POD TĚMITO TEZEMI?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 </a:t>
            </a:r>
            <a:br>
              <a:rPr lang="cs-CZ" dirty="0">
                <a:latin typeface="+mn-lt"/>
              </a:rPr>
            </a:br>
            <a:r>
              <a:rPr lang="cs-CZ" sz="3600" dirty="0">
                <a:latin typeface="+mn-lt"/>
              </a:rPr>
              <a:t>začátek od 60. a 70. let 20. století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zavádění nových a výnosnějších odrůd obilovin a jiných plodin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často důsledek laboratorních výzkumů, genetické inženýrství, biotechnologie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otázka možného řešení problému světového hladu</a:t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110AD7-2ED1-B98D-0370-C1188B3C9E5D}"/>
              </a:ext>
            </a:extLst>
          </p:cNvPr>
          <p:cNvSpPr txBox="1"/>
          <p:nvPr/>
        </p:nvSpPr>
        <p:spPr>
          <a:xfrm>
            <a:off x="3234035" y="5366762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TŘETÍ ZEMĚDĚLSKÁ REVOLUCE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(ZELENÁ REVOLUCE)</a:t>
            </a:r>
          </a:p>
        </p:txBody>
      </p:sp>
    </p:spTree>
    <p:extLst>
      <p:ext uri="{BB962C8B-B14F-4D97-AF65-F5344CB8AC3E}">
        <p14:creationId xmlns:p14="http://schemas.microsoft.com/office/powerpoint/2010/main" val="2817959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278A-67DA-AEE2-9EF6-8FB6632B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846" y="922440"/>
            <a:ext cx="10515600" cy="4639494"/>
          </a:xfrm>
        </p:spPr>
        <p:txBody>
          <a:bodyPr>
            <a:normAutofit/>
          </a:bodyPr>
          <a:lstStyle/>
          <a:p>
            <a:r>
              <a:rPr lang="cs-CZ" dirty="0"/>
              <a:t>8 JAKÝ POJEM SE SKRÝVÁ POD TĚMITO TEZEMI?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 </a:t>
            </a:r>
            <a:br>
              <a:rPr lang="cs-CZ" dirty="0">
                <a:latin typeface="+mn-lt"/>
              </a:rPr>
            </a:br>
            <a:r>
              <a:rPr lang="cs-CZ" sz="3200" dirty="0">
                <a:latin typeface="+mn-lt"/>
              </a:rPr>
              <a:t>masová výroba a masová spotřeba</a:t>
            </a:r>
            <a:br>
              <a:rPr lang="cs-CZ" sz="3200" dirty="0">
                <a:latin typeface="+mn-lt"/>
              </a:rPr>
            </a:br>
            <a:r>
              <a:rPr lang="cs-CZ" sz="3200" dirty="0">
                <a:latin typeface="+mn-lt"/>
              </a:rPr>
              <a:t>výrobní pásy, resp. pásová výroba; „vědecký“ styl řízení výroby</a:t>
            </a:r>
            <a:br>
              <a:rPr lang="cs-CZ" sz="3200" dirty="0">
                <a:latin typeface="+mn-lt"/>
              </a:rPr>
            </a:br>
            <a:r>
              <a:rPr lang="cs-CZ" sz="3200" dirty="0">
                <a:latin typeface="+mn-lt"/>
              </a:rPr>
              <a:t>snaha snížit náklady a lidské zásahy, naopak zvýšit produktivitu</a:t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E8C1CC-D167-E4AA-9E84-DC5B5E4CFC23}"/>
              </a:ext>
            </a:extLst>
          </p:cNvPr>
          <p:cNvSpPr txBox="1"/>
          <p:nvPr/>
        </p:nvSpPr>
        <p:spPr>
          <a:xfrm>
            <a:off x="4653644" y="544140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FORDISMUS</a:t>
            </a:r>
          </a:p>
        </p:txBody>
      </p:sp>
    </p:spTree>
    <p:extLst>
      <p:ext uri="{BB962C8B-B14F-4D97-AF65-F5344CB8AC3E}">
        <p14:creationId xmlns:p14="http://schemas.microsoft.com/office/powerpoint/2010/main" val="1040952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16A41-51AF-C458-A2CE-43EB8A54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 POJEM RELAČNÍ PROSTOR ZAVEDL: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DFEB5-CD69-51AB-AC21-F71C83CB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120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Albert Einstein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Immanuel Kant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Gottfried Wilhelm Leibniz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err="1"/>
              <a:t>Bernhardus</a:t>
            </a:r>
            <a:r>
              <a:rPr lang="cs-CZ" dirty="0"/>
              <a:t> </a:t>
            </a:r>
            <a:r>
              <a:rPr lang="cs-CZ" dirty="0" err="1"/>
              <a:t>Varenius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489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F2E13-6111-BD4D-B50D-6763E5FE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093"/>
            <a:ext cx="10515600" cy="1325563"/>
          </a:xfrm>
        </p:spPr>
        <p:txBody>
          <a:bodyPr/>
          <a:lstStyle/>
          <a:p>
            <a:r>
              <a:rPr lang="cs-CZ" dirty="0"/>
              <a:t>10 POJEM URBANIZACE ZNAMENÁ: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FC300-4EC7-CB64-4EDA-B2F16223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Přesun obyvatelstva z jádrového města na periferii.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Koncentrace obyvatelstva do chatařských oblastí.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Koncentrace obyvatelstva do městských sídel.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Přesun obyvatelstva z periferie jednoho města na periferii jiného města. </a:t>
            </a:r>
          </a:p>
        </p:txBody>
      </p:sp>
    </p:spTree>
    <p:extLst>
      <p:ext uri="{BB962C8B-B14F-4D97-AF65-F5344CB8AC3E}">
        <p14:creationId xmlns:p14="http://schemas.microsoft.com/office/powerpoint/2010/main" val="52167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21FC9-A5D1-648A-0ED0-447916DB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 CO JE ZOBRAZENO NA TÉTO MAPĚ?   </a:t>
            </a:r>
            <a:br>
              <a:rPr lang="cs-CZ" dirty="0"/>
            </a:br>
            <a:r>
              <a:rPr lang="cs-CZ" sz="2400" dirty="0"/>
              <a:t>(POJEM O 3 SLOVECH)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219EED7-B82B-C72B-9D0C-7F40BC6E6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27891"/>
              </p:ext>
            </p:extLst>
          </p:nvPr>
        </p:nvGraphicFramePr>
        <p:xfrm>
          <a:off x="206732" y="1645697"/>
          <a:ext cx="7851904" cy="484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109640" imgH="4389120" progId="PBrush">
                  <p:embed/>
                </p:oleObj>
              </mc:Choice>
              <mc:Fallback>
                <p:oleObj name="Bitmap Image" r:id="rId2" imgW="7109640" imgH="438912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219EED7-B82B-C72B-9D0C-7F40BC6E64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732" y="1645697"/>
                        <a:ext cx="7851904" cy="4847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002FDE23-919F-59CB-D614-E2D517405D81}"/>
              </a:ext>
            </a:extLst>
          </p:cNvPr>
          <p:cNvSpPr txBox="1"/>
          <p:nvPr/>
        </p:nvSpPr>
        <p:spPr>
          <a:xfrm>
            <a:off x="9272297" y="2959465"/>
            <a:ext cx="3510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FUNKČNÍ MĚSTSKÉ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REGIONY</a:t>
            </a:r>
          </a:p>
        </p:txBody>
      </p:sp>
    </p:spTree>
    <p:extLst>
      <p:ext uri="{BB962C8B-B14F-4D97-AF65-F5344CB8AC3E}">
        <p14:creationId xmlns:p14="http://schemas.microsoft.com/office/powerpoint/2010/main" val="3079867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546FA-87A2-F587-5F64-D77ABAB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568325"/>
            <a:ext cx="10515600" cy="1325563"/>
          </a:xfrm>
        </p:spPr>
        <p:txBody>
          <a:bodyPr/>
          <a:lstStyle/>
          <a:p>
            <a:r>
              <a:rPr lang="cs-CZ" dirty="0"/>
              <a:t>12 ZVOLTE SPRÁVNÉ </a:t>
            </a:r>
            <a:br>
              <a:rPr lang="cs-CZ" dirty="0"/>
            </a:br>
            <a:r>
              <a:rPr lang="cs-CZ" dirty="0"/>
              <a:t>POŘADÍ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2792E-EF87-4B92-07F7-BBB4312C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" y="4339639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Urbanizace, suburbanizace, </a:t>
            </a:r>
            <a:r>
              <a:rPr lang="cs-CZ" dirty="0" err="1">
                <a:solidFill>
                  <a:srgbClr val="FFC000"/>
                </a:solidFill>
              </a:rPr>
              <a:t>desurbanizace</a:t>
            </a:r>
            <a:r>
              <a:rPr lang="cs-CZ" dirty="0">
                <a:solidFill>
                  <a:srgbClr val="FFC000"/>
                </a:solidFill>
              </a:rPr>
              <a:t>, </a:t>
            </a:r>
            <a:r>
              <a:rPr lang="cs-CZ" dirty="0" err="1">
                <a:solidFill>
                  <a:srgbClr val="FFC000"/>
                </a:solidFill>
              </a:rPr>
              <a:t>reurbanizace</a:t>
            </a:r>
            <a:endParaRPr lang="cs-CZ" dirty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Urbanizace, suburbanizace, </a:t>
            </a:r>
            <a:r>
              <a:rPr lang="cs-CZ" dirty="0" err="1"/>
              <a:t>desuburbanizace</a:t>
            </a:r>
            <a:r>
              <a:rPr lang="cs-CZ" dirty="0"/>
              <a:t>, </a:t>
            </a:r>
            <a:r>
              <a:rPr lang="cs-CZ" dirty="0" err="1"/>
              <a:t>reurbanizace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Urbanizace, </a:t>
            </a:r>
            <a:r>
              <a:rPr lang="cs-CZ" dirty="0" err="1"/>
              <a:t>reurbanizace</a:t>
            </a:r>
            <a:r>
              <a:rPr lang="cs-CZ" dirty="0"/>
              <a:t>, suburbanizace, </a:t>
            </a:r>
            <a:r>
              <a:rPr lang="cs-CZ" dirty="0" err="1"/>
              <a:t>desurbanizace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Suburbanizace, </a:t>
            </a:r>
            <a:r>
              <a:rPr lang="cs-CZ" dirty="0" err="1"/>
              <a:t>desuburbanizace</a:t>
            </a:r>
            <a:r>
              <a:rPr lang="cs-CZ" dirty="0"/>
              <a:t>, </a:t>
            </a:r>
            <a:r>
              <a:rPr lang="cs-CZ" dirty="0" err="1"/>
              <a:t>reurbanizace</a:t>
            </a:r>
            <a:r>
              <a:rPr lang="cs-CZ" dirty="0"/>
              <a:t>, urbanizace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67066D8-9CE8-5A58-8125-CA2DD3DA26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0320" y="173197"/>
          <a:ext cx="6939280" cy="397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542080" imgH="4892040" progId="PBrush">
                  <p:embed/>
                </p:oleObj>
              </mc:Choice>
              <mc:Fallback>
                <p:oleObj name="Bitmap Image" r:id="rId2" imgW="8542080" imgH="489204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67066D8-9CE8-5A58-8125-CA2DD3DA2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0320" y="173197"/>
                        <a:ext cx="6939280" cy="3974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346BAA1-7555-9361-F75A-F21FE1F291DF}"/>
              </a:ext>
            </a:extLst>
          </p:cNvPr>
          <p:cNvSpPr txBox="1"/>
          <p:nvPr/>
        </p:nvSpPr>
        <p:spPr>
          <a:xfrm flipH="1">
            <a:off x="6629398" y="3689677"/>
            <a:ext cx="408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1                   2                   3                   4          </a:t>
            </a:r>
          </a:p>
        </p:txBody>
      </p:sp>
    </p:spTree>
    <p:extLst>
      <p:ext uri="{BB962C8B-B14F-4D97-AF65-F5344CB8AC3E}">
        <p14:creationId xmlns:p14="http://schemas.microsoft.com/office/powerpoint/2010/main" val="694954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E9F07-EBE8-5294-AB93-C1ED03C3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13 DOPLŇ POJEM: </a:t>
            </a:r>
            <a:br>
              <a:rPr lang="cs-CZ" dirty="0"/>
            </a:br>
            <a:r>
              <a:rPr lang="cs-CZ" dirty="0"/>
              <a:t>VELIKOSTNÍ POŘADÍ MĚST – VZTAH MEZI POŘADÍM MĚSTA A JEHO VELIKOSTÍ (VIZ GRAF) UDÁVÁ…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C123AE6-A07A-557F-5ABA-8AE55AD7C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21995"/>
              </p:ext>
            </p:extLst>
          </p:nvPr>
        </p:nvGraphicFramePr>
        <p:xfrm>
          <a:off x="228438" y="2073275"/>
          <a:ext cx="73310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30320" imgH="4419720" progId="PBrush">
                  <p:embed/>
                </p:oleObj>
              </mc:Choice>
              <mc:Fallback>
                <p:oleObj name="Bitmap Image" r:id="rId2" imgW="7330320" imgH="441972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C123AE6-A07A-557F-5ABA-8AE55AD7C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438" y="2073275"/>
                        <a:ext cx="7331075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84D53B4E-BF1E-731E-8E0B-A41AEC3B8B61}"/>
              </a:ext>
            </a:extLst>
          </p:cNvPr>
          <p:cNvSpPr txBox="1"/>
          <p:nvPr/>
        </p:nvSpPr>
        <p:spPr>
          <a:xfrm>
            <a:off x="8136294" y="3528631"/>
            <a:ext cx="4142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RANK-SIZE RULE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(ZIPFOVA KŘIVKA)</a:t>
            </a:r>
          </a:p>
        </p:txBody>
      </p:sp>
    </p:spTree>
    <p:extLst>
      <p:ext uri="{BB962C8B-B14F-4D97-AF65-F5344CB8AC3E}">
        <p14:creationId xmlns:p14="http://schemas.microsoft.com/office/powerpoint/2010/main" val="1719956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FA868-EF1D-F6C8-C7CD-34DB64E2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80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14 Podle Christallera má nejoptimálnější prostorová organizace podobu: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732216-8D52-BD47-185F-4140AB59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018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Pravidelných a nepřekrývajících se kruhů.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Pravidelných a nepřekrývajících se šestiúhelníků.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Pravidelných a nepřekrývajících čtverců.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Pravidelných šestiúhelníků, které se mohou překrývat. Nejde totiž </a:t>
            </a:r>
            <a:br>
              <a:rPr lang="cs-CZ" dirty="0"/>
            </a:br>
            <a:r>
              <a:rPr lang="cs-CZ" dirty="0"/>
              <a:t>o překryv, ale střed šestiúhelníku. 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498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57DD-0A60-6D5A-AE25-27532CF9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525"/>
            <a:ext cx="10515600" cy="2337435"/>
          </a:xfrm>
        </p:spPr>
        <p:txBody>
          <a:bodyPr>
            <a:normAutofit fontScale="90000"/>
          </a:bodyPr>
          <a:lstStyle/>
          <a:p>
            <a:r>
              <a:rPr lang="cs-CZ" dirty="0"/>
              <a:t>15 DOPLŇ POJEM:</a:t>
            </a:r>
            <a:br>
              <a:rPr lang="cs-CZ" dirty="0"/>
            </a:br>
            <a:br>
              <a:rPr lang="cs-CZ" dirty="0"/>
            </a:br>
            <a:r>
              <a:rPr lang="cs-CZ" dirty="0">
                <a:latin typeface="+mn-lt"/>
              </a:rPr>
              <a:t>Snadnost/obtížnost přepravy osob či zboží mezi dvěma místy se označuje jako ….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D2CAC3-17D4-3F4F-9751-9247D6E562FE}"/>
              </a:ext>
            </a:extLst>
          </p:cNvPr>
          <p:cNvSpPr txBox="1"/>
          <p:nvPr/>
        </p:nvSpPr>
        <p:spPr>
          <a:xfrm flipH="1">
            <a:off x="4266733" y="4516017"/>
            <a:ext cx="365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C000"/>
                </a:solidFill>
              </a:rPr>
              <a:t>TRANSFERABILITA</a:t>
            </a:r>
          </a:p>
        </p:txBody>
      </p:sp>
    </p:spTree>
    <p:extLst>
      <p:ext uri="{BB962C8B-B14F-4D97-AF65-F5344CB8AC3E}">
        <p14:creationId xmlns:p14="http://schemas.microsoft.com/office/powerpoint/2010/main" val="53601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23B26-8AC9-F4F0-878C-8305623D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685"/>
            <a:ext cx="10515600" cy="1325563"/>
          </a:xfrm>
        </p:spPr>
        <p:txBody>
          <a:bodyPr/>
          <a:lstStyle/>
          <a:p>
            <a:r>
              <a:rPr lang="cs-CZ" dirty="0"/>
              <a:t>16 JAKÉ TYPY DOPRAVNÍCH SÍTÍ JSOU NA TOMTO OBRÁZKU?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99F477C-D31B-06BE-A505-3B91DEBA5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421701"/>
              </p:ext>
            </p:extLst>
          </p:nvPr>
        </p:nvGraphicFramePr>
        <p:xfrm>
          <a:off x="838199" y="2289228"/>
          <a:ext cx="5848958" cy="296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654480" imgH="4892040" progId="PBrush">
                  <p:embed/>
                </p:oleObj>
              </mc:Choice>
              <mc:Fallback>
                <p:oleObj name="Bitmap Image" r:id="rId2" imgW="9654480" imgH="489204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99F477C-D31B-06BE-A505-3B91DEBA52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199" y="2289228"/>
                        <a:ext cx="5848958" cy="2963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13C6D86-5436-4D7D-E398-8E45DF77C578}"/>
              </a:ext>
            </a:extLst>
          </p:cNvPr>
          <p:cNvSpPr txBox="1"/>
          <p:nvPr/>
        </p:nvSpPr>
        <p:spPr>
          <a:xfrm>
            <a:off x="4432041" y="5619950"/>
            <a:ext cx="7100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POINT-TO-POINT a HUB-AND-SPOKE</a:t>
            </a:r>
          </a:p>
        </p:txBody>
      </p:sp>
    </p:spTree>
    <p:extLst>
      <p:ext uri="{BB962C8B-B14F-4D97-AF65-F5344CB8AC3E}">
        <p14:creationId xmlns:p14="http://schemas.microsoft.com/office/powerpoint/2010/main" val="207016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C4E3D-3511-40A7-5855-A69FD03B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8665" cy="1325563"/>
          </a:xfrm>
        </p:spPr>
        <p:txBody>
          <a:bodyPr>
            <a:normAutofit/>
          </a:bodyPr>
          <a:lstStyle/>
          <a:p>
            <a:r>
              <a:rPr lang="cs-CZ" dirty="0"/>
              <a:t>3 JAKÝM TERMÍNEM SE OZNAČUJE ZAKROUŽKOVANÝ POHYB V TOMTO OBRÁZKU?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A49226-77CE-176B-337D-008AC6B9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4321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Kolaborace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err="1"/>
              <a:t>Deemigrace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Reemigrace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Reinkarnace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2BE473F-554F-0590-8FC2-B779CD184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21835"/>
              </p:ext>
            </p:extLst>
          </p:nvPr>
        </p:nvGraphicFramePr>
        <p:xfrm>
          <a:off x="5253003" y="2391698"/>
          <a:ext cx="5976206" cy="389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26280" imgH="2949120" progId="PBrush">
                  <p:embed/>
                </p:oleObj>
              </mc:Choice>
              <mc:Fallback>
                <p:oleObj name="Bitmap Image" r:id="rId2" imgW="4526280" imgH="2949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3003" y="2391698"/>
                        <a:ext cx="5976206" cy="389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573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78DB6-710C-9AC7-C85D-597CCFCD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1170683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17 NAPIŠTE VZOREC:</a:t>
            </a:r>
            <a:br>
              <a:rPr lang="cs-CZ" dirty="0"/>
            </a:br>
            <a:r>
              <a:rPr lang="cs-CZ" b="1" dirty="0"/>
              <a:t>KVOCIENT KOJENECKÉ ÚMRTNOSTI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6580DC-D42D-309E-F7CE-613636DDE8AA}"/>
              </a:ext>
            </a:extLst>
          </p:cNvPr>
          <p:cNvSpPr txBox="1"/>
          <p:nvPr/>
        </p:nvSpPr>
        <p:spPr>
          <a:xfrm>
            <a:off x="2443065" y="3676261"/>
            <a:ext cx="8845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>
                <a:solidFill>
                  <a:srgbClr val="FFC000"/>
                </a:solidFill>
              </a:rPr>
              <a:t>kú</a:t>
            </a:r>
            <a:r>
              <a:rPr lang="cs-CZ" sz="4800" dirty="0">
                <a:solidFill>
                  <a:srgbClr val="FFC000"/>
                </a:solidFill>
              </a:rPr>
              <a:t> = D0 / </a:t>
            </a:r>
            <a:r>
              <a:rPr lang="cs-CZ" sz="4800" dirty="0" err="1">
                <a:solidFill>
                  <a:srgbClr val="FFC000"/>
                </a:solidFill>
              </a:rPr>
              <a:t>Nv</a:t>
            </a:r>
            <a:r>
              <a:rPr lang="cs-CZ" sz="4800" dirty="0">
                <a:solidFill>
                  <a:srgbClr val="FFC000"/>
                </a:solidFill>
              </a:rPr>
              <a:t> * 1 000 (‰)</a:t>
            </a:r>
          </a:p>
          <a:p>
            <a:r>
              <a:rPr lang="cs-CZ" sz="4800" dirty="0">
                <a:solidFill>
                  <a:srgbClr val="FFC000"/>
                </a:solidFill>
              </a:rPr>
              <a:t>Zemřelí do 1 roku, živě narození</a:t>
            </a:r>
          </a:p>
        </p:txBody>
      </p:sp>
    </p:spTree>
    <p:extLst>
      <p:ext uri="{BB962C8B-B14F-4D97-AF65-F5344CB8AC3E}">
        <p14:creationId xmlns:p14="http://schemas.microsoft.com/office/powerpoint/2010/main" val="3865427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D87E8-E023-27A1-8D47-639B5F46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cs-CZ" dirty="0"/>
              <a:t>18 ČASOPROSTOROVÝ PRŮBĚH DEMOGRAFICKÉHO PŘECHODU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76660-B279-D818-7163-D002FE75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32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Západní Evropa, jižní Evropa, severní Evropa, východní Evropa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Západní Evropa, severní Evropa, jižní a východní Evropa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Východní Evropa, západní Evropa, jižní a severní Evropa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Severní Evropa, Západní Evropa, Jižní Evropa, východní Evropa</a:t>
            </a:r>
          </a:p>
        </p:txBody>
      </p:sp>
    </p:spTree>
    <p:extLst>
      <p:ext uri="{BB962C8B-B14F-4D97-AF65-F5344CB8AC3E}">
        <p14:creationId xmlns:p14="http://schemas.microsoft.com/office/powerpoint/2010/main" val="3677709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8F1E1-46D6-CC8C-197D-745A6007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605"/>
            <a:ext cx="10515600" cy="1325563"/>
          </a:xfrm>
        </p:spPr>
        <p:txBody>
          <a:bodyPr/>
          <a:lstStyle/>
          <a:p>
            <a:r>
              <a:rPr lang="cs-CZ" dirty="0"/>
              <a:t>19 MIGRAČNÍ ZÁKONITOSTI DEFINOVAL: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50689-E9AE-F157-8679-DAA03534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90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Richard Hartshorne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Tomio Okamura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Ernst Ravenstein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Doreen Massey 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803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579C7-CC92-DF47-51DD-46D33FC6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 LOKALIZAČNÍ 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BEAC0-9686-DC01-7164-E073D9EA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Vyplývají z prostorové koncentrace lidí, firem a aktivit ve městech či urbanizovaných regionech – firmám umožňují sdílet velké městské trhy a infrastrukturu.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Vyplývají ze situace, kdy jsou firmy podnikající ve stejném či podobném odvětví lokalizovány ve stejném místě – využívají nabídky specificky kvalifikované pracovní síly, specifických služeb a sdílejí inovace v rámci odvětví.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Vyplývají z minimalizace počátečních nákladů v dané lokalitě.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Vyplývají z maximalizace počátečních nákladů v dané lokalitě. </a:t>
            </a:r>
          </a:p>
        </p:txBody>
      </p:sp>
    </p:spTree>
    <p:extLst>
      <p:ext uri="{BB962C8B-B14F-4D97-AF65-F5344CB8AC3E}">
        <p14:creationId xmlns:p14="http://schemas.microsoft.com/office/powerpoint/2010/main" val="3531972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BB754-9640-5863-1B1F-85AE8E08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21 MEZI REGIONY „NOVÉ EKONOMIKY“ SE ŘADÍ: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36CCE-1A35-8FEA-9C16-D5406794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139"/>
            <a:ext cx="10515600" cy="269039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 Oblast Hamburgu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Region </a:t>
            </a:r>
            <a:r>
              <a:rPr lang="cs-CZ" dirty="0" err="1"/>
              <a:t>Le</a:t>
            </a:r>
            <a:r>
              <a:rPr lang="cs-CZ" dirty="0"/>
              <a:t> Havre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Oblast Baden-</a:t>
            </a:r>
            <a:r>
              <a:rPr lang="cs-CZ" dirty="0" err="1">
                <a:solidFill>
                  <a:srgbClr val="FFC000"/>
                </a:solidFill>
              </a:rPr>
              <a:t>Wurttemberg</a:t>
            </a:r>
            <a:endParaRPr lang="cs-CZ" dirty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Oblast Katowic</a:t>
            </a:r>
          </a:p>
        </p:txBody>
      </p:sp>
    </p:spTree>
    <p:extLst>
      <p:ext uri="{BB962C8B-B14F-4D97-AF65-F5344CB8AC3E}">
        <p14:creationId xmlns:p14="http://schemas.microsoft.com/office/powerpoint/2010/main" val="1689448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FF571-3925-C58E-0D4E-A4D7FF05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6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22 KDO VEDL CVIČENÍ HUMÁNNÍ GEOGRAFIE</a:t>
            </a:r>
            <a:br>
              <a:rPr lang="cs-CZ" dirty="0"/>
            </a:br>
            <a:r>
              <a:rPr lang="cs-CZ" dirty="0"/>
              <a:t>V PONDĚLÍ 14.LISTOPADU A ÚTERÝ 15.LISTOPADU?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E5987-4F27-14D3-AF65-36A6705B4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52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Ondřej Myšák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Šašek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FFC000"/>
                </a:solidFill>
              </a:rPr>
              <a:t>David Gorný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Ondřej Mulíček 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DFBBDA-9FEE-2100-1471-20DB4FA2834C}"/>
              </a:ext>
            </a:extLst>
          </p:cNvPr>
          <p:cNvSpPr txBox="1"/>
          <p:nvPr/>
        </p:nvSpPr>
        <p:spPr>
          <a:xfrm flipH="1">
            <a:off x="7410080" y="5533103"/>
            <a:ext cx="518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(Pozn: Pouze jedna správná odpověď.)</a:t>
            </a:r>
          </a:p>
        </p:txBody>
      </p:sp>
    </p:spTree>
    <p:extLst>
      <p:ext uri="{BB962C8B-B14F-4D97-AF65-F5344CB8AC3E}">
        <p14:creationId xmlns:p14="http://schemas.microsoft.com/office/powerpoint/2010/main" val="11002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8DA83-E291-E9B3-C145-7C3F9A9C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4 JAK SE ODBORNĚ OZNAČUJE PROCES, KTERÝ LZE NAZVAT JAKO: </a:t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ROZŠÍŘENÍ EKONOMICKÝCH AKTIVIT ZA STÁTNÍ HRANICE?“</a:t>
            </a:r>
          </a:p>
        </p:txBody>
      </p:sp>
    </p:spTree>
    <p:extLst>
      <p:ext uri="{BB962C8B-B14F-4D97-AF65-F5344CB8AC3E}">
        <p14:creationId xmlns:p14="http://schemas.microsoft.com/office/powerpoint/2010/main" val="167003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F05ED-9CDB-F6C6-A136-B493EAE0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9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5 Členění nadnárodních společností na </a:t>
            </a:r>
            <a:r>
              <a:rPr lang="cs-CZ" b="1" dirty="0"/>
              <a:t>etnocentrické, polycentrické, geocentrické </a:t>
            </a:r>
            <a:r>
              <a:rPr lang="cs-CZ" dirty="0"/>
              <a:t>použil/a: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4E0EE6-925C-B106-F5A4-3AE74917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985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Henri Lefebvre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Anthony Giddens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Peter Dicken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Immanuel Kant </a:t>
            </a:r>
          </a:p>
        </p:txBody>
      </p:sp>
    </p:spTree>
    <p:extLst>
      <p:ext uri="{BB962C8B-B14F-4D97-AF65-F5344CB8AC3E}">
        <p14:creationId xmlns:p14="http://schemas.microsoft.com/office/powerpoint/2010/main" val="122495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3A32-12CA-73BA-F0E3-10C4F442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 Subsekventní typ hranice:</a:t>
            </a:r>
            <a:br>
              <a:rPr lang="cs-CZ" dirty="0"/>
            </a:br>
            <a:r>
              <a:rPr lang="cs-CZ" dirty="0"/>
              <a:t>                                               (dle R. Hartshorne)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65A22-21E8-FCEA-C3ED-4CA86D57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851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Představuje typ hranice, která existovala už před současným osídlením – často přirozeného původu (např. hory).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Je násilně zanesená hranice do jednotné kulturní krajiny, dochází k rozdělení jednoho národa/etnika.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Představuje typ hranice, které formálně již neexistují, přesto jsou patrné a vnímané.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Vzniká jako důsledek dlouhodobého vývoje – tedy až po stabilizaci osídlení. </a:t>
            </a:r>
          </a:p>
        </p:txBody>
      </p:sp>
    </p:spTree>
    <p:extLst>
      <p:ext uri="{BB962C8B-B14F-4D97-AF65-F5344CB8AC3E}">
        <p14:creationId xmlns:p14="http://schemas.microsoft.com/office/powerpoint/2010/main" val="273477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278A-67DA-AEE2-9EF6-8FB6632B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012" y="1033720"/>
            <a:ext cx="10515600" cy="4639494"/>
          </a:xfrm>
        </p:spPr>
        <p:txBody>
          <a:bodyPr>
            <a:normAutofit fontScale="90000"/>
          </a:bodyPr>
          <a:lstStyle/>
          <a:p>
            <a:r>
              <a:rPr lang="cs-CZ" sz="4900" dirty="0"/>
              <a:t>7 JAKÝ POJEM SE SKRÝVÁ POD TĚMITO TEZEMI?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 </a:t>
            </a:r>
            <a:br>
              <a:rPr lang="cs-CZ" dirty="0">
                <a:latin typeface="+mn-lt"/>
              </a:rPr>
            </a:br>
            <a:r>
              <a:rPr lang="cs-CZ" sz="3600" dirty="0">
                <a:latin typeface="+mn-lt"/>
              </a:rPr>
              <a:t>začátek od 60. a 70. let 20. století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zavádění nových a výnosnějších odrůd obilovin a jiných plodin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často důsledek laboratorních výzkumů, genetické inženýrství, biotechnologie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otázka možného řešení problému světového hladu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40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278A-67DA-AEE2-9EF6-8FB6632B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846" y="922440"/>
            <a:ext cx="10515600" cy="4639494"/>
          </a:xfrm>
        </p:spPr>
        <p:txBody>
          <a:bodyPr>
            <a:normAutofit/>
          </a:bodyPr>
          <a:lstStyle/>
          <a:p>
            <a:r>
              <a:rPr lang="cs-CZ" dirty="0"/>
              <a:t>8 JAKÝ POJEM SE SKRÝVÁ POD TĚMITO TEZEMI?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 </a:t>
            </a:r>
            <a:br>
              <a:rPr lang="cs-CZ" dirty="0">
                <a:latin typeface="+mn-lt"/>
              </a:rPr>
            </a:br>
            <a:r>
              <a:rPr lang="cs-CZ" sz="3200" dirty="0">
                <a:latin typeface="+mn-lt"/>
              </a:rPr>
              <a:t>masová výroba a masová spotřeba</a:t>
            </a:r>
            <a:br>
              <a:rPr lang="cs-CZ" sz="3200" dirty="0">
                <a:latin typeface="+mn-lt"/>
              </a:rPr>
            </a:br>
            <a:r>
              <a:rPr lang="cs-CZ" sz="3200" dirty="0">
                <a:latin typeface="+mn-lt"/>
              </a:rPr>
              <a:t>výrobní pásy, resp. pásová výroba; „vědecký“ styl řízení výroby</a:t>
            </a:r>
            <a:br>
              <a:rPr lang="cs-CZ" sz="3200" dirty="0">
                <a:latin typeface="+mn-lt"/>
              </a:rPr>
            </a:br>
            <a:r>
              <a:rPr lang="cs-CZ" sz="3200" dirty="0">
                <a:latin typeface="+mn-lt"/>
              </a:rPr>
              <a:t>snaha snížit náklady a lidské zásahy, naopak zvýšit produktivitu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40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1458</Words>
  <Application>Microsoft Office PowerPoint</Application>
  <PresentationFormat>Širokoúhlá obrazovka</PresentationFormat>
  <Paragraphs>178</Paragraphs>
  <Slides>45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Bitmap Image</vt:lpstr>
      <vt:lpstr>ZÁVĚREČNÝ KVÍZ</vt:lpstr>
      <vt:lpstr>1 CO JE ČASOPROSTOROVÁ KOMPRESE?</vt:lpstr>
      <vt:lpstr>2 POJMENUJTE TYPY DEMOGRAFICKÉHO  PŘECHODU PODLE OBRÁZKU  (shora-dolů)</vt:lpstr>
      <vt:lpstr>3 JAKÝM TERMÍNEM SE OZNAČUJE ZAKROUŽKOVANÝ POHYB V TOMTO OBRÁZKU?</vt:lpstr>
      <vt:lpstr>4 JAK SE ODBORNĚ OZNAČUJE PROCES, KTERÝ LZE NAZVAT JAKO:  „ROZŠÍŘENÍ EKONOMICKÝCH AKTIVIT ZA STÁTNÍ HRANICE?“</vt:lpstr>
      <vt:lpstr>5 Členění nadnárodních společností na etnocentrické, polycentrické, geocentrické použil/a:</vt:lpstr>
      <vt:lpstr>6 Subsekventní typ hranice:                                                (dle R. Hartshorne)</vt:lpstr>
      <vt:lpstr>7 JAKÝ POJEM SE SKRÝVÁ POD TĚMITO TEZEMI?   začátek od 60. a 70. let 20. století zavádění nových a výnosnějších odrůd obilovin a jiných plodin často důsledek laboratorních výzkumů, genetické inženýrství, biotechnologie otázka možného řešení problému světového hladu </vt:lpstr>
      <vt:lpstr>8 JAKÝ POJEM SE SKRÝVÁ POD TĚMITO TEZEMI?   masová výroba a masová spotřeba výrobní pásy, resp. pásová výroba; „vědecký“ styl řízení výroby snaha snížit náklady a lidské zásahy, naopak zvýšit produktivitu </vt:lpstr>
      <vt:lpstr>9 POJEM RELAČNÍ PROSTOR ZAVEDL:</vt:lpstr>
      <vt:lpstr>10 POJEM URBANIZACE ZNAMENÁ:</vt:lpstr>
      <vt:lpstr>11 CO JE ZOBRAZENO NA TÉTO MAPĚ?    (POJEM O 3 SLOVECH)</vt:lpstr>
      <vt:lpstr>12 ZVOLTE SPRÁVNÉ  POŘADÍ</vt:lpstr>
      <vt:lpstr>13 DOPLŇ POJEM:  VELIKOSTNÍ POŘADÍ MĚST – VZTAH MEZI POŘADÍM MĚSTA A JEHO VELIKOSTÍ (VIZ GRAF) UDÁVÁ…</vt:lpstr>
      <vt:lpstr>14 Podle Christallera má nejoptimálnější prostorová organizace podobu:</vt:lpstr>
      <vt:lpstr>15 DOPLŇ POJEM:  Snadnost/obtížnost přepravy osob či zboží mezi dvěma místy se označuje jako …. </vt:lpstr>
      <vt:lpstr>16 JAKÉ TYPY DOPRAVNÍCH SÍTÍ JSOU NA TOMTO OBRÁZKU?</vt:lpstr>
      <vt:lpstr>17 NAPIŠTE VZOREC: KVOCIENT KOJENECKÉ ÚMRTNOSTI</vt:lpstr>
      <vt:lpstr>18 ČASOPROSTOROVÝ PRŮBĚH DEMOGRAFICKÉHO PŘECHODU</vt:lpstr>
      <vt:lpstr>19 MIGRAČNÍ ZÁKONITOSTI DEFINOVAL:</vt:lpstr>
      <vt:lpstr>20 LOKALIZAČNÍ VÝHODY</vt:lpstr>
      <vt:lpstr>21 MEZI REGIONY „NOVÉ EKONOMIKY“ SE ŘADÍ:</vt:lpstr>
      <vt:lpstr>22 KDO VEDL CVIČENÍ HUMÁNNÍ GEOGRAFIE V PONDĚLÍ 14.LISTOPADU A ÚTERÝ 15.LISTOPADU?</vt:lpstr>
      <vt:lpstr>1 CO JE ČASOPROSTOROVÁ KOMPRESE?</vt:lpstr>
      <vt:lpstr>2 POJMENUJTE TYPY DEMOGRAFICKÉHO  PŘECHODU PODLE OBRÁZKU  (shora-dolů)</vt:lpstr>
      <vt:lpstr>3 JAKÝM TERMÍNEM SE OZNAČUJE ZAKROUŽKOVANÝ POHYB V TOMTO OBRÁZKU?</vt:lpstr>
      <vt:lpstr>4 JAK SE ODBORNĚ OZNAČUJE PROCES, KTERÝ LZE NAZVAT JAKO:  „ROZŠÍŘENÍ EKONOMICKÝCH AKTIVIT ZA STÁTNÍ HRANICE?“</vt:lpstr>
      <vt:lpstr>5 Členění nadnárodních společností na etnocentrické, polycentrické, geocentrické použil/a:</vt:lpstr>
      <vt:lpstr>6 Subsekventní typ hranice:                                                (dle R. Hartshorne)</vt:lpstr>
      <vt:lpstr>7 JAKÝ POJEM SE SKRÝVÁ POD TĚMITO TEZEMI?   začátek od 60. a 70. let 20. století zavádění nových a výnosnějších odrůd obilovin a jiných plodin často důsledek laboratorních výzkumů, genetické inženýrství, biotechnologie otázka možného řešení problému světového hladu </vt:lpstr>
      <vt:lpstr>8 JAKÝ POJEM SE SKRÝVÁ POD TĚMITO TEZEMI?   masová výroba a masová spotřeba výrobní pásy, resp. pásová výroba; „vědecký“ styl řízení výroby snaha snížit náklady a lidské zásahy, naopak zvýšit produktivitu </vt:lpstr>
      <vt:lpstr>9 POJEM RELAČNÍ PROSTOR ZAVEDL:</vt:lpstr>
      <vt:lpstr>10 POJEM URBANIZACE ZNAMENÁ:</vt:lpstr>
      <vt:lpstr>11 CO JE ZOBRAZENO NA TÉTO MAPĚ?    (POJEM O 3 SLOVECH)</vt:lpstr>
      <vt:lpstr>12 ZVOLTE SPRÁVNÉ  POŘADÍ</vt:lpstr>
      <vt:lpstr>13 DOPLŇ POJEM:  VELIKOSTNÍ POŘADÍ MĚST – VZTAH MEZI POŘADÍM MĚSTA A JEHO VELIKOSTÍ (VIZ GRAF) UDÁVÁ…</vt:lpstr>
      <vt:lpstr>14 Podle Christallera má nejoptimálnější prostorová organizace podobu:</vt:lpstr>
      <vt:lpstr>15 DOPLŇ POJEM:  Snadnost/obtížnost přepravy osob či zboží mezi dvěma místy se označuje jako …. </vt:lpstr>
      <vt:lpstr>16 JAKÉ TYPY DOPRAVNÍCH SÍTÍ JSOU NA TOMTO OBRÁZKU?</vt:lpstr>
      <vt:lpstr>17 NAPIŠTE VZOREC: KVOCIENT KOJENECKÉ ÚMRTNOSTI</vt:lpstr>
      <vt:lpstr>18 ČASOPROSTOROVÝ PRŮBĚH DEMOGRAFICKÉHO PŘECHODU</vt:lpstr>
      <vt:lpstr>19 MIGRAČNÍ ZÁKONITOSTI DEFINOVAL:</vt:lpstr>
      <vt:lpstr>20 LOKALIZAČNÍ VÝHODY</vt:lpstr>
      <vt:lpstr>21 MEZI REGIONY „NOVÉ EKONOMIKY“ SE ŘADÍ:</vt:lpstr>
      <vt:lpstr>22 KDO VEDL CVIČENÍ HUMÁNNÍ GEOGRAFIE V PONDĚLÍ 14.LISTOPADU A ÚTERÝ 15.LISTOPADU?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18</cp:revision>
  <dcterms:created xsi:type="dcterms:W3CDTF">2022-12-09T11:33:10Z</dcterms:created>
  <dcterms:modified xsi:type="dcterms:W3CDTF">2022-12-13T13:56:50Z</dcterms:modified>
</cp:coreProperties>
</file>