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8" r:id="rId6"/>
    <p:sldId id="269" r:id="rId7"/>
    <p:sldId id="273" r:id="rId8"/>
    <p:sldId id="271" r:id="rId9"/>
    <p:sldId id="280" r:id="rId10"/>
    <p:sldId id="277" r:id="rId11"/>
    <p:sldId id="272" r:id="rId12"/>
    <p:sldId id="275" r:id="rId13"/>
    <p:sldId id="274" r:id="rId14"/>
    <p:sldId id="276" r:id="rId15"/>
    <p:sldId id="279" r:id="rId16"/>
    <p:sldId id="27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40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4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EE77D-B294-45B6-8794-A4194BB65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4" y="809632"/>
            <a:ext cx="10993549" cy="173736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 </a:t>
            </a:r>
            <a:br>
              <a:rPr lang="cs-CZ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Humánní geografie – 4. cvičení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17.10. 2022 – 18.10. 2022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382493-A921-438A-9DAE-C55CE9897A8C}"/>
              </a:ext>
            </a:extLst>
          </p:cNvPr>
          <p:cNvSpPr txBox="1"/>
          <p:nvPr/>
        </p:nvSpPr>
        <p:spPr>
          <a:xfrm>
            <a:off x="1727430" y="3636262"/>
            <a:ext cx="87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 vede: Mgr. David Gorný (460 634)     –   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gorny.david@mail.muni.cz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8C890C-DBA3-42B8-8F54-2649D1C5DA0B}"/>
              </a:ext>
            </a:extLst>
          </p:cNvPr>
          <p:cNvSpPr/>
          <p:nvPr/>
        </p:nvSpPr>
        <p:spPr>
          <a:xfrm>
            <a:off x="0" y="4673360"/>
            <a:ext cx="11777472" cy="1737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9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81B20-BB21-4196-A003-2686F9D6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GLOBÁLNÍ PRODUKČNÍ SÍTĚ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DB69BA-E36B-40E5-BD1E-D4ACB3D2F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838864"/>
            <a:ext cx="11029615" cy="367830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rámci ekonomiky existují sítě / vztahy mezi různými firmami: </a:t>
            </a: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DODAVATEL – ODBĚRATEL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Řetězce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dodavatel 1.řádu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dodavatel 2. řádu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dodavatel 3. řádu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Také je pak zajímavé zkoumat tyto vztahy – jaká je v nich mocenská asymetrie, apod.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Volný tvar: obrazec 3">
            <a:extLst>
              <a:ext uri="{FF2B5EF4-FFF2-40B4-BE49-F238E27FC236}">
                <a16:creationId xmlns:a16="http://schemas.microsoft.com/office/drawing/2014/main" id="{C5954F65-538A-469F-924E-1B259AE1BE70}"/>
              </a:ext>
            </a:extLst>
          </p:cNvPr>
          <p:cNvSpPr/>
          <p:nvPr/>
        </p:nvSpPr>
        <p:spPr>
          <a:xfrm>
            <a:off x="1560606" y="3172968"/>
            <a:ext cx="8424642" cy="2880360"/>
          </a:xfrm>
          <a:custGeom>
            <a:avLst/>
            <a:gdLst>
              <a:gd name="connsiteX0" fmla="*/ 4401282 w 8424642"/>
              <a:gd name="connsiteY0" fmla="*/ 0 h 2880360"/>
              <a:gd name="connsiteX1" fmla="*/ 4419570 w 8424642"/>
              <a:gd name="connsiteY1" fmla="*/ 137160 h 2880360"/>
              <a:gd name="connsiteX2" fmla="*/ 4437858 w 8424642"/>
              <a:gd name="connsiteY2" fmla="*/ 164592 h 2880360"/>
              <a:gd name="connsiteX3" fmla="*/ 4456146 w 8424642"/>
              <a:gd name="connsiteY3" fmla="*/ 201168 h 2880360"/>
              <a:gd name="connsiteX4" fmla="*/ 4529298 w 8424642"/>
              <a:gd name="connsiteY4" fmla="*/ 228600 h 2880360"/>
              <a:gd name="connsiteX5" fmla="*/ 4602450 w 8424642"/>
              <a:gd name="connsiteY5" fmla="*/ 246888 h 2880360"/>
              <a:gd name="connsiteX6" fmla="*/ 4629882 w 8424642"/>
              <a:gd name="connsiteY6" fmla="*/ 256032 h 2880360"/>
              <a:gd name="connsiteX7" fmla="*/ 4721322 w 8424642"/>
              <a:gd name="connsiteY7" fmla="*/ 265176 h 2880360"/>
              <a:gd name="connsiteX8" fmla="*/ 4785330 w 8424642"/>
              <a:gd name="connsiteY8" fmla="*/ 274320 h 2880360"/>
              <a:gd name="connsiteX9" fmla="*/ 5288250 w 8424642"/>
              <a:gd name="connsiteY9" fmla="*/ 256032 h 2880360"/>
              <a:gd name="connsiteX10" fmla="*/ 5315682 w 8424642"/>
              <a:gd name="connsiteY10" fmla="*/ 246888 h 2880360"/>
              <a:gd name="connsiteX11" fmla="*/ 5352258 w 8424642"/>
              <a:gd name="connsiteY11" fmla="*/ 237744 h 2880360"/>
              <a:gd name="connsiteX12" fmla="*/ 5379690 w 8424642"/>
              <a:gd name="connsiteY12" fmla="*/ 228600 h 2880360"/>
              <a:gd name="connsiteX13" fmla="*/ 5443698 w 8424642"/>
              <a:gd name="connsiteY13" fmla="*/ 210312 h 2880360"/>
              <a:gd name="connsiteX14" fmla="*/ 5498562 w 8424642"/>
              <a:gd name="connsiteY14" fmla="*/ 192024 h 2880360"/>
              <a:gd name="connsiteX15" fmla="*/ 5553426 w 8424642"/>
              <a:gd name="connsiteY15" fmla="*/ 182880 h 2880360"/>
              <a:gd name="connsiteX16" fmla="*/ 5599146 w 8424642"/>
              <a:gd name="connsiteY16" fmla="*/ 173736 h 2880360"/>
              <a:gd name="connsiteX17" fmla="*/ 5626578 w 8424642"/>
              <a:gd name="connsiteY17" fmla="*/ 164592 h 2880360"/>
              <a:gd name="connsiteX18" fmla="*/ 5708874 w 8424642"/>
              <a:gd name="connsiteY18" fmla="*/ 155448 h 2880360"/>
              <a:gd name="connsiteX19" fmla="*/ 5782026 w 8424642"/>
              <a:gd name="connsiteY19" fmla="*/ 137160 h 2880360"/>
              <a:gd name="connsiteX20" fmla="*/ 5873466 w 8424642"/>
              <a:gd name="connsiteY20" fmla="*/ 118872 h 2880360"/>
              <a:gd name="connsiteX21" fmla="*/ 5919186 w 8424642"/>
              <a:gd name="connsiteY21" fmla="*/ 109728 h 2880360"/>
              <a:gd name="connsiteX22" fmla="*/ 5955762 w 8424642"/>
              <a:gd name="connsiteY22" fmla="*/ 100584 h 2880360"/>
              <a:gd name="connsiteX23" fmla="*/ 6028914 w 8424642"/>
              <a:gd name="connsiteY23" fmla="*/ 91440 h 2880360"/>
              <a:gd name="connsiteX24" fmla="*/ 6102066 w 8424642"/>
              <a:gd name="connsiteY24" fmla="*/ 73152 h 2880360"/>
              <a:gd name="connsiteX25" fmla="*/ 6166074 w 8424642"/>
              <a:gd name="connsiteY25" fmla="*/ 64008 h 2880360"/>
              <a:gd name="connsiteX26" fmla="*/ 6220938 w 8424642"/>
              <a:gd name="connsiteY26" fmla="*/ 54864 h 2880360"/>
              <a:gd name="connsiteX27" fmla="*/ 6751290 w 8424642"/>
              <a:gd name="connsiteY27" fmla="*/ 45720 h 2880360"/>
              <a:gd name="connsiteX28" fmla="*/ 7217634 w 8424642"/>
              <a:gd name="connsiteY28" fmla="*/ 64008 h 2880360"/>
              <a:gd name="connsiteX29" fmla="*/ 7309074 w 8424642"/>
              <a:gd name="connsiteY29" fmla="*/ 82296 h 2880360"/>
              <a:gd name="connsiteX30" fmla="*/ 7427946 w 8424642"/>
              <a:gd name="connsiteY30" fmla="*/ 109728 h 2880360"/>
              <a:gd name="connsiteX31" fmla="*/ 7546818 w 8424642"/>
              <a:gd name="connsiteY31" fmla="*/ 128016 h 2880360"/>
              <a:gd name="connsiteX32" fmla="*/ 7647402 w 8424642"/>
              <a:gd name="connsiteY32" fmla="*/ 146304 h 2880360"/>
              <a:gd name="connsiteX33" fmla="*/ 7757130 w 8424642"/>
              <a:gd name="connsiteY33" fmla="*/ 164592 h 2880360"/>
              <a:gd name="connsiteX34" fmla="*/ 7839426 w 8424642"/>
              <a:gd name="connsiteY34" fmla="*/ 201168 h 2880360"/>
              <a:gd name="connsiteX35" fmla="*/ 7903434 w 8424642"/>
              <a:gd name="connsiteY35" fmla="*/ 228600 h 2880360"/>
              <a:gd name="connsiteX36" fmla="*/ 7967442 w 8424642"/>
              <a:gd name="connsiteY36" fmla="*/ 283464 h 2880360"/>
              <a:gd name="connsiteX37" fmla="*/ 8031450 w 8424642"/>
              <a:gd name="connsiteY37" fmla="*/ 329184 h 2880360"/>
              <a:gd name="connsiteX38" fmla="*/ 8095458 w 8424642"/>
              <a:gd name="connsiteY38" fmla="*/ 384048 h 2880360"/>
              <a:gd name="connsiteX39" fmla="*/ 8150322 w 8424642"/>
              <a:gd name="connsiteY39" fmla="*/ 429768 h 2880360"/>
              <a:gd name="connsiteX40" fmla="*/ 8186898 w 8424642"/>
              <a:gd name="connsiteY40" fmla="*/ 466344 h 2880360"/>
              <a:gd name="connsiteX41" fmla="*/ 8232618 w 8424642"/>
              <a:gd name="connsiteY41" fmla="*/ 493776 h 2880360"/>
              <a:gd name="connsiteX42" fmla="*/ 8260050 w 8424642"/>
              <a:gd name="connsiteY42" fmla="*/ 530352 h 2880360"/>
              <a:gd name="connsiteX43" fmla="*/ 8296626 w 8424642"/>
              <a:gd name="connsiteY43" fmla="*/ 621792 h 2880360"/>
              <a:gd name="connsiteX44" fmla="*/ 8314914 w 8424642"/>
              <a:gd name="connsiteY44" fmla="*/ 658368 h 2880360"/>
              <a:gd name="connsiteX45" fmla="*/ 8333202 w 8424642"/>
              <a:gd name="connsiteY45" fmla="*/ 722376 h 2880360"/>
              <a:gd name="connsiteX46" fmla="*/ 8378922 w 8424642"/>
              <a:gd name="connsiteY46" fmla="*/ 795528 h 2880360"/>
              <a:gd name="connsiteX47" fmla="*/ 8406354 w 8424642"/>
              <a:gd name="connsiteY47" fmla="*/ 950976 h 2880360"/>
              <a:gd name="connsiteX48" fmla="*/ 8424642 w 8424642"/>
              <a:gd name="connsiteY48" fmla="*/ 1115568 h 2880360"/>
              <a:gd name="connsiteX49" fmla="*/ 8406354 w 8424642"/>
              <a:gd name="connsiteY49" fmla="*/ 1307592 h 2880360"/>
              <a:gd name="connsiteX50" fmla="*/ 8397210 w 8424642"/>
              <a:gd name="connsiteY50" fmla="*/ 1335024 h 2880360"/>
              <a:gd name="connsiteX51" fmla="*/ 8378922 w 8424642"/>
              <a:gd name="connsiteY51" fmla="*/ 1380744 h 2880360"/>
              <a:gd name="connsiteX52" fmla="*/ 8342346 w 8424642"/>
              <a:gd name="connsiteY52" fmla="*/ 1463040 h 2880360"/>
              <a:gd name="connsiteX53" fmla="*/ 8296626 w 8424642"/>
              <a:gd name="connsiteY53" fmla="*/ 1554480 h 2880360"/>
              <a:gd name="connsiteX54" fmla="*/ 8296626 w 8424642"/>
              <a:gd name="connsiteY54" fmla="*/ 1554480 h 2880360"/>
              <a:gd name="connsiteX55" fmla="*/ 8287482 w 8424642"/>
              <a:gd name="connsiteY55" fmla="*/ 1581912 h 2880360"/>
              <a:gd name="connsiteX56" fmla="*/ 8241762 w 8424642"/>
              <a:gd name="connsiteY56" fmla="*/ 1618488 h 2880360"/>
              <a:gd name="connsiteX57" fmla="*/ 8186898 w 8424642"/>
              <a:gd name="connsiteY57" fmla="*/ 1655064 h 2880360"/>
              <a:gd name="connsiteX58" fmla="*/ 8159466 w 8424642"/>
              <a:gd name="connsiteY58" fmla="*/ 1682496 h 2880360"/>
              <a:gd name="connsiteX59" fmla="*/ 8132034 w 8424642"/>
              <a:gd name="connsiteY59" fmla="*/ 1691640 h 2880360"/>
              <a:gd name="connsiteX60" fmla="*/ 8086314 w 8424642"/>
              <a:gd name="connsiteY60" fmla="*/ 1719072 h 2880360"/>
              <a:gd name="connsiteX61" fmla="*/ 8049738 w 8424642"/>
              <a:gd name="connsiteY61" fmla="*/ 1746504 h 2880360"/>
              <a:gd name="connsiteX62" fmla="*/ 7921722 w 8424642"/>
              <a:gd name="connsiteY62" fmla="*/ 1783080 h 2880360"/>
              <a:gd name="connsiteX63" fmla="*/ 7866858 w 8424642"/>
              <a:gd name="connsiteY63" fmla="*/ 1801368 h 2880360"/>
              <a:gd name="connsiteX64" fmla="*/ 7821138 w 8424642"/>
              <a:gd name="connsiteY64" fmla="*/ 1810512 h 2880360"/>
              <a:gd name="connsiteX65" fmla="*/ 7674834 w 8424642"/>
              <a:gd name="connsiteY65" fmla="*/ 1828800 h 2880360"/>
              <a:gd name="connsiteX66" fmla="*/ 4410426 w 8424642"/>
              <a:gd name="connsiteY66" fmla="*/ 1828800 h 2880360"/>
              <a:gd name="connsiteX67" fmla="*/ 4346418 w 8424642"/>
              <a:gd name="connsiteY67" fmla="*/ 1819656 h 2880360"/>
              <a:gd name="connsiteX68" fmla="*/ 3953226 w 8424642"/>
              <a:gd name="connsiteY68" fmla="*/ 1801368 h 2880360"/>
              <a:gd name="connsiteX69" fmla="*/ 3550890 w 8424642"/>
              <a:gd name="connsiteY69" fmla="*/ 1737360 h 2880360"/>
              <a:gd name="connsiteX70" fmla="*/ 3377154 w 8424642"/>
              <a:gd name="connsiteY70" fmla="*/ 1691640 h 2880360"/>
              <a:gd name="connsiteX71" fmla="*/ 3011394 w 8424642"/>
              <a:gd name="connsiteY71" fmla="*/ 1627632 h 2880360"/>
              <a:gd name="connsiteX72" fmla="*/ 2837658 w 8424642"/>
              <a:gd name="connsiteY72" fmla="*/ 1591056 h 2880360"/>
              <a:gd name="connsiteX73" fmla="*/ 2426178 w 8424642"/>
              <a:gd name="connsiteY73" fmla="*/ 1517904 h 2880360"/>
              <a:gd name="connsiteX74" fmla="*/ 2243298 w 8424642"/>
              <a:gd name="connsiteY74" fmla="*/ 1481328 h 2880360"/>
              <a:gd name="connsiteX75" fmla="*/ 1932402 w 8424642"/>
              <a:gd name="connsiteY75" fmla="*/ 1453896 h 2880360"/>
              <a:gd name="connsiteX76" fmla="*/ 1036290 w 8424642"/>
              <a:gd name="connsiteY76" fmla="*/ 1463040 h 2880360"/>
              <a:gd name="connsiteX77" fmla="*/ 981426 w 8424642"/>
              <a:gd name="connsiteY77" fmla="*/ 1481328 h 2880360"/>
              <a:gd name="connsiteX78" fmla="*/ 908274 w 8424642"/>
              <a:gd name="connsiteY78" fmla="*/ 1508760 h 2880360"/>
              <a:gd name="connsiteX79" fmla="*/ 816834 w 8424642"/>
              <a:gd name="connsiteY79" fmla="*/ 1545336 h 2880360"/>
              <a:gd name="connsiteX80" fmla="*/ 771114 w 8424642"/>
              <a:gd name="connsiteY80" fmla="*/ 1563624 h 2880360"/>
              <a:gd name="connsiteX81" fmla="*/ 624810 w 8424642"/>
              <a:gd name="connsiteY81" fmla="*/ 1636776 h 2880360"/>
              <a:gd name="connsiteX82" fmla="*/ 460218 w 8424642"/>
              <a:gd name="connsiteY82" fmla="*/ 1709928 h 2880360"/>
              <a:gd name="connsiteX83" fmla="*/ 304770 w 8424642"/>
              <a:gd name="connsiteY83" fmla="*/ 1783080 h 2880360"/>
              <a:gd name="connsiteX84" fmla="*/ 231618 w 8424642"/>
              <a:gd name="connsiteY84" fmla="*/ 1828800 h 2880360"/>
              <a:gd name="connsiteX85" fmla="*/ 149322 w 8424642"/>
              <a:gd name="connsiteY85" fmla="*/ 1911096 h 2880360"/>
              <a:gd name="connsiteX86" fmla="*/ 85314 w 8424642"/>
              <a:gd name="connsiteY86" fmla="*/ 1956816 h 2880360"/>
              <a:gd name="connsiteX87" fmla="*/ 12162 w 8424642"/>
              <a:gd name="connsiteY87" fmla="*/ 2057400 h 2880360"/>
              <a:gd name="connsiteX88" fmla="*/ 21306 w 8424642"/>
              <a:gd name="connsiteY88" fmla="*/ 2276856 h 2880360"/>
              <a:gd name="connsiteX89" fmla="*/ 48738 w 8424642"/>
              <a:gd name="connsiteY89" fmla="*/ 2313432 h 2880360"/>
              <a:gd name="connsiteX90" fmla="*/ 140178 w 8424642"/>
              <a:gd name="connsiteY90" fmla="*/ 2395728 h 2880360"/>
              <a:gd name="connsiteX91" fmla="*/ 167610 w 8424642"/>
              <a:gd name="connsiteY91" fmla="*/ 2404872 h 2880360"/>
              <a:gd name="connsiteX92" fmla="*/ 213330 w 8424642"/>
              <a:gd name="connsiteY92" fmla="*/ 2450592 h 2880360"/>
              <a:gd name="connsiteX93" fmla="*/ 332202 w 8424642"/>
              <a:gd name="connsiteY93" fmla="*/ 2551176 h 2880360"/>
              <a:gd name="connsiteX94" fmla="*/ 359634 w 8424642"/>
              <a:gd name="connsiteY94" fmla="*/ 2560320 h 2880360"/>
              <a:gd name="connsiteX95" fmla="*/ 432786 w 8424642"/>
              <a:gd name="connsiteY95" fmla="*/ 2596896 h 2880360"/>
              <a:gd name="connsiteX96" fmla="*/ 469362 w 8424642"/>
              <a:gd name="connsiteY96" fmla="*/ 2606040 h 2880360"/>
              <a:gd name="connsiteX97" fmla="*/ 533370 w 8424642"/>
              <a:gd name="connsiteY97" fmla="*/ 2642616 h 2880360"/>
              <a:gd name="connsiteX98" fmla="*/ 560802 w 8424642"/>
              <a:gd name="connsiteY98" fmla="*/ 2651760 h 2880360"/>
              <a:gd name="connsiteX99" fmla="*/ 633954 w 8424642"/>
              <a:gd name="connsiteY99" fmla="*/ 2660904 h 2880360"/>
              <a:gd name="connsiteX100" fmla="*/ 725394 w 8424642"/>
              <a:gd name="connsiteY100" fmla="*/ 2688336 h 2880360"/>
              <a:gd name="connsiteX101" fmla="*/ 844266 w 8424642"/>
              <a:gd name="connsiteY101" fmla="*/ 2697480 h 2880360"/>
              <a:gd name="connsiteX102" fmla="*/ 972282 w 8424642"/>
              <a:gd name="connsiteY102" fmla="*/ 2724912 h 2880360"/>
              <a:gd name="connsiteX103" fmla="*/ 1008858 w 8424642"/>
              <a:gd name="connsiteY103" fmla="*/ 2734056 h 2880360"/>
              <a:gd name="connsiteX104" fmla="*/ 1045434 w 8424642"/>
              <a:gd name="connsiteY104" fmla="*/ 2743200 h 2880360"/>
              <a:gd name="connsiteX105" fmla="*/ 1072866 w 8424642"/>
              <a:gd name="connsiteY105" fmla="*/ 2752344 h 2880360"/>
              <a:gd name="connsiteX106" fmla="*/ 1255746 w 8424642"/>
              <a:gd name="connsiteY106" fmla="*/ 2779776 h 2880360"/>
              <a:gd name="connsiteX107" fmla="*/ 1301466 w 8424642"/>
              <a:gd name="connsiteY107" fmla="*/ 2788920 h 2880360"/>
              <a:gd name="connsiteX108" fmla="*/ 1356330 w 8424642"/>
              <a:gd name="connsiteY108" fmla="*/ 2798064 h 2880360"/>
              <a:gd name="connsiteX109" fmla="*/ 1447770 w 8424642"/>
              <a:gd name="connsiteY109" fmla="*/ 2816352 h 2880360"/>
              <a:gd name="connsiteX110" fmla="*/ 1502634 w 8424642"/>
              <a:gd name="connsiteY110" fmla="*/ 2834640 h 2880360"/>
              <a:gd name="connsiteX111" fmla="*/ 1749522 w 8424642"/>
              <a:gd name="connsiteY111" fmla="*/ 2852928 h 2880360"/>
              <a:gd name="connsiteX112" fmla="*/ 1804386 w 8424642"/>
              <a:gd name="connsiteY112" fmla="*/ 2862072 h 2880360"/>
              <a:gd name="connsiteX113" fmla="*/ 1923258 w 8424642"/>
              <a:gd name="connsiteY113" fmla="*/ 2880360 h 2880360"/>
              <a:gd name="connsiteX114" fmla="*/ 2435322 w 8424642"/>
              <a:gd name="connsiteY114" fmla="*/ 2862072 h 2880360"/>
              <a:gd name="connsiteX115" fmla="*/ 2398746 w 8424642"/>
              <a:gd name="connsiteY115" fmla="*/ 2807208 h 2880360"/>
              <a:gd name="connsiteX116" fmla="*/ 2362170 w 8424642"/>
              <a:gd name="connsiteY116" fmla="*/ 2734056 h 2880360"/>
              <a:gd name="connsiteX117" fmla="*/ 2325594 w 8424642"/>
              <a:gd name="connsiteY117" fmla="*/ 2660904 h 2880360"/>
              <a:gd name="connsiteX118" fmla="*/ 2270730 w 8424642"/>
              <a:gd name="connsiteY118" fmla="*/ 2569464 h 2880360"/>
              <a:gd name="connsiteX119" fmla="*/ 2252442 w 8424642"/>
              <a:gd name="connsiteY119" fmla="*/ 2532888 h 2880360"/>
              <a:gd name="connsiteX120" fmla="*/ 2188434 w 8424642"/>
              <a:gd name="connsiteY120" fmla="*/ 2450592 h 2880360"/>
              <a:gd name="connsiteX121" fmla="*/ 2170146 w 8424642"/>
              <a:gd name="connsiteY121" fmla="*/ 2423160 h 2880360"/>
              <a:gd name="connsiteX122" fmla="*/ 2087850 w 8424642"/>
              <a:gd name="connsiteY122" fmla="*/ 2359152 h 2880360"/>
              <a:gd name="connsiteX123" fmla="*/ 2060418 w 8424642"/>
              <a:gd name="connsiteY123" fmla="*/ 233172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8424642" h="2880360">
                <a:moveTo>
                  <a:pt x="4401282" y="0"/>
                </a:moveTo>
                <a:cubicBezTo>
                  <a:pt x="4403325" y="24515"/>
                  <a:pt x="4400895" y="99809"/>
                  <a:pt x="4419570" y="137160"/>
                </a:cubicBezTo>
                <a:cubicBezTo>
                  <a:pt x="4424485" y="146990"/>
                  <a:pt x="4432406" y="155050"/>
                  <a:pt x="4437858" y="164592"/>
                </a:cubicBezTo>
                <a:cubicBezTo>
                  <a:pt x="4444621" y="176427"/>
                  <a:pt x="4447420" y="190696"/>
                  <a:pt x="4456146" y="201168"/>
                </a:cubicBezTo>
                <a:cubicBezTo>
                  <a:pt x="4475567" y="224473"/>
                  <a:pt x="4502419" y="222397"/>
                  <a:pt x="4529298" y="228600"/>
                </a:cubicBezTo>
                <a:cubicBezTo>
                  <a:pt x="4553789" y="234252"/>
                  <a:pt x="4578605" y="238940"/>
                  <a:pt x="4602450" y="246888"/>
                </a:cubicBezTo>
                <a:cubicBezTo>
                  <a:pt x="4611594" y="249936"/>
                  <a:pt x="4620355" y="254566"/>
                  <a:pt x="4629882" y="256032"/>
                </a:cubicBezTo>
                <a:cubicBezTo>
                  <a:pt x="4660158" y="260690"/>
                  <a:pt x="4690900" y="261597"/>
                  <a:pt x="4721322" y="265176"/>
                </a:cubicBezTo>
                <a:cubicBezTo>
                  <a:pt x="4742727" y="267694"/>
                  <a:pt x="4763994" y="271272"/>
                  <a:pt x="4785330" y="274320"/>
                </a:cubicBezTo>
                <a:cubicBezTo>
                  <a:pt x="4795289" y="274108"/>
                  <a:pt x="5149126" y="281327"/>
                  <a:pt x="5288250" y="256032"/>
                </a:cubicBezTo>
                <a:cubicBezTo>
                  <a:pt x="5297733" y="254308"/>
                  <a:pt x="5306414" y="249536"/>
                  <a:pt x="5315682" y="246888"/>
                </a:cubicBezTo>
                <a:cubicBezTo>
                  <a:pt x="5327766" y="243436"/>
                  <a:pt x="5340174" y="241196"/>
                  <a:pt x="5352258" y="237744"/>
                </a:cubicBezTo>
                <a:cubicBezTo>
                  <a:pt x="5361526" y="235096"/>
                  <a:pt x="5370458" y="231370"/>
                  <a:pt x="5379690" y="228600"/>
                </a:cubicBezTo>
                <a:cubicBezTo>
                  <a:pt x="5400944" y="222224"/>
                  <a:pt x="5422489" y="216838"/>
                  <a:pt x="5443698" y="210312"/>
                </a:cubicBezTo>
                <a:cubicBezTo>
                  <a:pt x="5462123" y="204643"/>
                  <a:pt x="5479860" y="196699"/>
                  <a:pt x="5498562" y="192024"/>
                </a:cubicBezTo>
                <a:cubicBezTo>
                  <a:pt x="5516549" y="187527"/>
                  <a:pt x="5535185" y="186197"/>
                  <a:pt x="5553426" y="182880"/>
                </a:cubicBezTo>
                <a:cubicBezTo>
                  <a:pt x="5568717" y="180100"/>
                  <a:pt x="5584068" y="177505"/>
                  <a:pt x="5599146" y="173736"/>
                </a:cubicBezTo>
                <a:cubicBezTo>
                  <a:pt x="5608497" y="171398"/>
                  <a:pt x="5617071" y="166177"/>
                  <a:pt x="5626578" y="164592"/>
                </a:cubicBezTo>
                <a:cubicBezTo>
                  <a:pt x="5653803" y="160054"/>
                  <a:pt x="5681442" y="158496"/>
                  <a:pt x="5708874" y="155448"/>
                </a:cubicBezTo>
                <a:cubicBezTo>
                  <a:pt x="5733258" y="149352"/>
                  <a:pt x="5757380" y="142089"/>
                  <a:pt x="5782026" y="137160"/>
                </a:cubicBezTo>
                <a:lnTo>
                  <a:pt x="5873466" y="118872"/>
                </a:lnTo>
                <a:cubicBezTo>
                  <a:pt x="5888706" y="115824"/>
                  <a:pt x="5904108" y="113497"/>
                  <a:pt x="5919186" y="109728"/>
                </a:cubicBezTo>
                <a:cubicBezTo>
                  <a:pt x="5931378" y="106680"/>
                  <a:pt x="5943366" y="102650"/>
                  <a:pt x="5955762" y="100584"/>
                </a:cubicBezTo>
                <a:cubicBezTo>
                  <a:pt x="5980001" y="96544"/>
                  <a:pt x="6004761" y="95969"/>
                  <a:pt x="6028914" y="91440"/>
                </a:cubicBezTo>
                <a:cubicBezTo>
                  <a:pt x="6053618" y="86808"/>
                  <a:pt x="6077184" y="76707"/>
                  <a:pt x="6102066" y="73152"/>
                </a:cubicBezTo>
                <a:lnTo>
                  <a:pt x="6166074" y="64008"/>
                </a:lnTo>
                <a:cubicBezTo>
                  <a:pt x="6184399" y="61189"/>
                  <a:pt x="6202407" y="55443"/>
                  <a:pt x="6220938" y="54864"/>
                </a:cubicBezTo>
                <a:cubicBezTo>
                  <a:pt x="6397662" y="49341"/>
                  <a:pt x="6574506" y="48768"/>
                  <a:pt x="6751290" y="45720"/>
                </a:cubicBezTo>
                <a:cubicBezTo>
                  <a:pt x="6906738" y="51816"/>
                  <a:pt x="7062400" y="53829"/>
                  <a:pt x="7217634" y="64008"/>
                </a:cubicBezTo>
                <a:cubicBezTo>
                  <a:pt x="7248651" y="66042"/>
                  <a:pt x="7278413" y="77186"/>
                  <a:pt x="7309074" y="82296"/>
                </a:cubicBezTo>
                <a:cubicBezTo>
                  <a:pt x="7444434" y="104856"/>
                  <a:pt x="7275967" y="74656"/>
                  <a:pt x="7427946" y="109728"/>
                </a:cubicBezTo>
                <a:cubicBezTo>
                  <a:pt x="7454262" y="115801"/>
                  <a:pt x="7522356" y="123939"/>
                  <a:pt x="7546818" y="128016"/>
                </a:cubicBezTo>
                <a:cubicBezTo>
                  <a:pt x="7718017" y="156549"/>
                  <a:pt x="7449208" y="115813"/>
                  <a:pt x="7647402" y="146304"/>
                </a:cubicBezTo>
                <a:cubicBezTo>
                  <a:pt x="7745699" y="161427"/>
                  <a:pt x="7676645" y="148495"/>
                  <a:pt x="7757130" y="164592"/>
                </a:cubicBezTo>
                <a:cubicBezTo>
                  <a:pt x="7837823" y="218387"/>
                  <a:pt x="7708846" y="135878"/>
                  <a:pt x="7839426" y="201168"/>
                </a:cubicBezTo>
                <a:cubicBezTo>
                  <a:pt x="7884623" y="223767"/>
                  <a:pt x="7863070" y="215145"/>
                  <a:pt x="7903434" y="228600"/>
                </a:cubicBezTo>
                <a:cubicBezTo>
                  <a:pt x="7936666" y="261832"/>
                  <a:pt x="7926386" y="254138"/>
                  <a:pt x="7967442" y="283464"/>
                </a:cubicBezTo>
                <a:cubicBezTo>
                  <a:pt x="7985614" y="296444"/>
                  <a:pt x="8016508" y="314242"/>
                  <a:pt x="8031450" y="329184"/>
                </a:cubicBezTo>
                <a:cubicBezTo>
                  <a:pt x="8090021" y="387755"/>
                  <a:pt x="8041622" y="366103"/>
                  <a:pt x="8095458" y="384048"/>
                </a:cubicBezTo>
                <a:cubicBezTo>
                  <a:pt x="8169432" y="482681"/>
                  <a:pt x="8082654" y="381433"/>
                  <a:pt x="8150322" y="429768"/>
                </a:cubicBezTo>
                <a:cubicBezTo>
                  <a:pt x="8164352" y="439790"/>
                  <a:pt x="8173288" y="455758"/>
                  <a:pt x="8186898" y="466344"/>
                </a:cubicBezTo>
                <a:cubicBezTo>
                  <a:pt x="8200927" y="477255"/>
                  <a:pt x="8217378" y="484632"/>
                  <a:pt x="8232618" y="493776"/>
                </a:cubicBezTo>
                <a:cubicBezTo>
                  <a:pt x="8241762" y="505968"/>
                  <a:pt x="8251973" y="517429"/>
                  <a:pt x="8260050" y="530352"/>
                </a:cubicBezTo>
                <a:cubicBezTo>
                  <a:pt x="8299999" y="594270"/>
                  <a:pt x="8255586" y="539713"/>
                  <a:pt x="8296626" y="621792"/>
                </a:cubicBezTo>
                <a:cubicBezTo>
                  <a:pt x="8302722" y="633984"/>
                  <a:pt x="8309544" y="645839"/>
                  <a:pt x="8314914" y="658368"/>
                </a:cubicBezTo>
                <a:cubicBezTo>
                  <a:pt x="8337020" y="709949"/>
                  <a:pt x="8310001" y="660507"/>
                  <a:pt x="8333202" y="722376"/>
                </a:cubicBezTo>
                <a:cubicBezTo>
                  <a:pt x="8345754" y="755847"/>
                  <a:pt x="8357345" y="766758"/>
                  <a:pt x="8378922" y="795528"/>
                </a:cubicBezTo>
                <a:cubicBezTo>
                  <a:pt x="8401697" y="863853"/>
                  <a:pt x="8386703" y="813418"/>
                  <a:pt x="8406354" y="950976"/>
                </a:cubicBezTo>
                <a:cubicBezTo>
                  <a:pt x="8420259" y="1048312"/>
                  <a:pt x="8413547" y="993520"/>
                  <a:pt x="8424642" y="1115568"/>
                </a:cubicBezTo>
                <a:cubicBezTo>
                  <a:pt x="8418546" y="1179576"/>
                  <a:pt x="8414329" y="1243791"/>
                  <a:pt x="8406354" y="1307592"/>
                </a:cubicBezTo>
                <a:cubicBezTo>
                  <a:pt x="8405158" y="1317156"/>
                  <a:pt x="8400594" y="1325999"/>
                  <a:pt x="8397210" y="1335024"/>
                </a:cubicBezTo>
                <a:cubicBezTo>
                  <a:pt x="8391447" y="1350393"/>
                  <a:pt x="8384531" y="1365318"/>
                  <a:pt x="8378922" y="1380744"/>
                </a:cubicBezTo>
                <a:cubicBezTo>
                  <a:pt x="8352806" y="1452563"/>
                  <a:pt x="8373808" y="1415846"/>
                  <a:pt x="8342346" y="1463040"/>
                </a:cubicBezTo>
                <a:cubicBezTo>
                  <a:pt x="8327871" y="1520939"/>
                  <a:pt x="8340173" y="1489159"/>
                  <a:pt x="8296626" y="1554480"/>
                </a:cubicBezTo>
                <a:lnTo>
                  <a:pt x="8296626" y="1554480"/>
                </a:lnTo>
                <a:cubicBezTo>
                  <a:pt x="8293578" y="1563624"/>
                  <a:pt x="8293755" y="1574594"/>
                  <a:pt x="8287482" y="1581912"/>
                </a:cubicBezTo>
                <a:cubicBezTo>
                  <a:pt x="8274781" y="1596730"/>
                  <a:pt x="8256450" y="1605636"/>
                  <a:pt x="8241762" y="1618488"/>
                </a:cubicBezTo>
                <a:cubicBezTo>
                  <a:pt x="8199611" y="1655370"/>
                  <a:pt x="8232489" y="1639867"/>
                  <a:pt x="8186898" y="1655064"/>
                </a:cubicBezTo>
                <a:cubicBezTo>
                  <a:pt x="8177754" y="1664208"/>
                  <a:pt x="8170226" y="1675323"/>
                  <a:pt x="8159466" y="1682496"/>
                </a:cubicBezTo>
                <a:cubicBezTo>
                  <a:pt x="8151446" y="1687843"/>
                  <a:pt x="8140655" y="1687329"/>
                  <a:pt x="8132034" y="1691640"/>
                </a:cubicBezTo>
                <a:cubicBezTo>
                  <a:pt x="8116138" y="1699588"/>
                  <a:pt x="8101102" y="1709213"/>
                  <a:pt x="8086314" y="1719072"/>
                </a:cubicBezTo>
                <a:cubicBezTo>
                  <a:pt x="8073634" y="1727526"/>
                  <a:pt x="8063575" y="1740118"/>
                  <a:pt x="8049738" y="1746504"/>
                </a:cubicBezTo>
                <a:cubicBezTo>
                  <a:pt x="7965504" y="1785381"/>
                  <a:pt x="7988913" y="1764755"/>
                  <a:pt x="7921722" y="1783080"/>
                </a:cubicBezTo>
                <a:cubicBezTo>
                  <a:pt x="7903124" y="1788152"/>
                  <a:pt x="7885456" y="1796296"/>
                  <a:pt x="7866858" y="1801368"/>
                </a:cubicBezTo>
                <a:cubicBezTo>
                  <a:pt x="7851864" y="1805457"/>
                  <a:pt x="7836429" y="1807732"/>
                  <a:pt x="7821138" y="1810512"/>
                </a:cubicBezTo>
                <a:cubicBezTo>
                  <a:pt x="7751814" y="1823116"/>
                  <a:pt x="7758691" y="1820414"/>
                  <a:pt x="7674834" y="1828800"/>
                </a:cubicBezTo>
                <a:cubicBezTo>
                  <a:pt x="6619187" y="2092712"/>
                  <a:pt x="5498545" y="1834845"/>
                  <a:pt x="4410426" y="1828800"/>
                </a:cubicBezTo>
                <a:cubicBezTo>
                  <a:pt x="4388874" y="1828680"/>
                  <a:pt x="4367890" y="1821523"/>
                  <a:pt x="4346418" y="1819656"/>
                </a:cubicBezTo>
                <a:cubicBezTo>
                  <a:pt x="4229867" y="1809521"/>
                  <a:pt x="4060276" y="1805333"/>
                  <a:pt x="3953226" y="1801368"/>
                </a:cubicBezTo>
                <a:cubicBezTo>
                  <a:pt x="3781876" y="1779018"/>
                  <a:pt x="3716905" y="1774713"/>
                  <a:pt x="3550890" y="1737360"/>
                </a:cubicBezTo>
                <a:cubicBezTo>
                  <a:pt x="3492467" y="1724215"/>
                  <a:pt x="3435836" y="1703575"/>
                  <a:pt x="3377154" y="1691640"/>
                </a:cubicBezTo>
                <a:cubicBezTo>
                  <a:pt x="3255864" y="1666971"/>
                  <a:pt x="3132512" y="1653130"/>
                  <a:pt x="3011394" y="1627632"/>
                </a:cubicBezTo>
                <a:cubicBezTo>
                  <a:pt x="2953482" y="1615440"/>
                  <a:pt x="2895826" y="1601962"/>
                  <a:pt x="2837658" y="1591056"/>
                </a:cubicBezTo>
                <a:cubicBezTo>
                  <a:pt x="2700733" y="1565383"/>
                  <a:pt x="2562783" y="1545225"/>
                  <a:pt x="2426178" y="1517904"/>
                </a:cubicBezTo>
                <a:cubicBezTo>
                  <a:pt x="2365218" y="1505712"/>
                  <a:pt x="2304705" y="1491024"/>
                  <a:pt x="2243298" y="1481328"/>
                </a:cubicBezTo>
                <a:cubicBezTo>
                  <a:pt x="2134678" y="1464177"/>
                  <a:pt x="2041267" y="1460700"/>
                  <a:pt x="1932402" y="1453896"/>
                </a:cubicBezTo>
                <a:lnTo>
                  <a:pt x="1036290" y="1463040"/>
                </a:lnTo>
                <a:cubicBezTo>
                  <a:pt x="1017021" y="1463596"/>
                  <a:pt x="999890" y="1475789"/>
                  <a:pt x="981426" y="1481328"/>
                </a:cubicBezTo>
                <a:cubicBezTo>
                  <a:pt x="887768" y="1509425"/>
                  <a:pt x="1003661" y="1467880"/>
                  <a:pt x="908274" y="1508760"/>
                </a:cubicBezTo>
                <a:cubicBezTo>
                  <a:pt x="878100" y="1521692"/>
                  <a:pt x="847314" y="1533144"/>
                  <a:pt x="816834" y="1545336"/>
                </a:cubicBezTo>
                <a:cubicBezTo>
                  <a:pt x="801594" y="1551432"/>
                  <a:pt x="785795" y="1556283"/>
                  <a:pt x="771114" y="1563624"/>
                </a:cubicBezTo>
                <a:cubicBezTo>
                  <a:pt x="722346" y="1588008"/>
                  <a:pt x="676536" y="1619534"/>
                  <a:pt x="624810" y="1636776"/>
                </a:cubicBezTo>
                <a:cubicBezTo>
                  <a:pt x="479703" y="1685145"/>
                  <a:pt x="603649" y="1638213"/>
                  <a:pt x="460218" y="1709928"/>
                </a:cubicBezTo>
                <a:cubicBezTo>
                  <a:pt x="367829" y="1756122"/>
                  <a:pt x="391314" y="1734399"/>
                  <a:pt x="304770" y="1783080"/>
                </a:cubicBezTo>
                <a:cubicBezTo>
                  <a:pt x="279708" y="1797177"/>
                  <a:pt x="253815" y="1810520"/>
                  <a:pt x="231618" y="1828800"/>
                </a:cubicBezTo>
                <a:cubicBezTo>
                  <a:pt x="201671" y="1853462"/>
                  <a:pt x="180891" y="1888547"/>
                  <a:pt x="149322" y="1911096"/>
                </a:cubicBezTo>
                <a:cubicBezTo>
                  <a:pt x="127986" y="1926336"/>
                  <a:pt x="103854" y="1938276"/>
                  <a:pt x="85314" y="1956816"/>
                </a:cubicBezTo>
                <a:cubicBezTo>
                  <a:pt x="64828" y="1977302"/>
                  <a:pt x="32585" y="2026766"/>
                  <a:pt x="12162" y="2057400"/>
                </a:cubicBezTo>
                <a:cubicBezTo>
                  <a:pt x="-3036" y="2148589"/>
                  <a:pt x="-8024" y="2147804"/>
                  <a:pt x="21306" y="2276856"/>
                </a:cubicBezTo>
                <a:cubicBezTo>
                  <a:pt x="24684" y="2291717"/>
                  <a:pt x="38543" y="2302104"/>
                  <a:pt x="48738" y="2313432"/>
                </a:cubicBezTo>
                <a:cubicBezTo>
                  <a:pt x="68707" y="2335620"/>
                  <a:pt x="109823" y="2378382"/>
                  <a:pt x="140178" y="2395728"/>
                </a:cubicBezTo>
                <a:cubicBezTo>
                  <a:pt x="148547" y="2400510"/>
                  <a:pt x="158466" y="2401824"/>
                  <a:pt x="167610" y="2404872"/>
                </a:cubicBezTo>
                <a:cubicBezTo>
                  <a:pt x="202831" y="2457704"/>
                  <a:pt x="165917" y="2409952"/>
                  <a:pt x="213330" y="2450592"/>
                </a:cubicBezTo>
                <a:cubicBezTo>
                  <a:pt x="250784" y="2482695"/>
                  <a:pt x="284057" y="2535128"/>
                  <a:pt x="332202" y="2551176"/>
                </a:cubicBezTo>
                <a:cubicBezTo>
                  <a:pt x="341346" y="2554224"/>
                  <a:pt x="350859" y="2556332"/>
                  <a:pt x="359634" y="2560320"/>
                </a:cubicBezTo>
                <a:cubicBezTo>
                  <a:pt x="384453" y="2571601"/>
                  <a:pt x="406338" y="2590284"/>
                  <a:pt x="432786" y="2596896"/>
                </a:cubicBezTo>
                <a:lnTo>
                  <a:pt x="469362" y="2606040"/>
                </a:lnTo>
                <a:cubicBezTo>
                  <a:pt x="496912" y="2624406"/>
                  <a:pt x="500886" y="2628694"/>
                  <a:pt x="533370" y="2642616"/>
                </a:cubicBezTo>
                <a:cubicBezTo>
                  <a:pt x="542229" y="2646413"/>
                  <a:pt x="551319" y="2650036"/>
                  <a:pt x="560802" y="2651760"/>
                </a:cubicBezTo>
                <a:cubicBezTo>
                  <a:pt x="584979" y="2656156"/>
                  <a:pt x="609570" y="2657856"/>
                  <a:pt x="633954" y="2660904"/>
                </a:cubicBezTo>
                <a:cubicBezTo>
                  <a:pt x="648709" y="2665822"/>
                  <a:pt x="704037" y="2685823"/>
                  <a:pt x="725394" y="2688336"/>
                </a:cubicBezTo>
                <a:cubicBezTo>
                  <a:pt x="764863" y="2692979"/>
                  <a:pt x="804642" y="2694432"/>
                  <a:pt x="844266" y="2697480"/>
                </a:cubicBezTo>
                <a:cubicBezTo>
                  <a:pt x="923922" y="2710756"/>
                  <a:pt x="881143" y="2702127"/>
                  <a:pt x="972282" y="2724912"/>
                </a:cubicBezTo>
                <a:lnTo>
                  <a:pt x="1008858" y="2734056"/>
                </a:lnTo>
                <a:cubicBezTo>
                  <a:pt x="1021050" y="2737104"/>
                  <a:pt x="1033512" y="2739226"/>
                  <a:pt x="1045434" y="2743200"/>
                </a:cubicBezTo>
                <a:cubicBezTo>
                  <a:pt x="1054578" y="2746248"/>
                  <a:pt x="1063474" y="2750177"/>
                  <a:pt x="1072866" y="2752344"/>
                </a:cubicBezTo>
                <a:cubicBezTo>
                  <a:pt x="1198462" y="2781328"/>
                  <a:pt x="1129317" y="2762919"/>
                  <a:pt x="1255746" y="2779776"/>
                </a:cubicBezTo>
                <a:cubicBezTo>
                  <a:pt x="1271151" y="2781830"/>
                  <a:pt x="1286175" y="2786140"/>
                  <a:pt x="1301466" y="2788920"/>
                </a:cubicBezTo>
                <a:cubicBezTo>
                  <a:pt x="1319707" y="2792237"/>
                  <a:pt x="1338107" y="2794647"/>
                  <a:pt x="1356330" y="2798064"/>
                </a:cubicBezTo>
                <a:cubicBezTo>
                  <a:pt x="1386881" y="2803792"/>
                  <a:pt x="1418281" y="2806522"/>
                  <a:pt x="1447770" y="2816352"/>
                </a:cubicBezTo>
                <a:cubicBezTo>
                  <a:pt x="1466058" y="2822448"/>
                  <a:pt x="1483475" y="2832511"/>
                  <a:pt x="1502634" y="2834640"/>
                </a:cubicBezTo>
                <a:cubicBezTo>
                  <a:pt x="1639543" y="2849852"/>
                  <a:pt x="1557372" y="2842253"/>
                  <a:pt x="1749522" y="2852928"/>
                </a:cubicBezTo>
                <a:cubicBezTo>
                  <a:pt x="1767810" y="2855976"/>
                  <a:pt x="1785989" y="2859772"/>
                  <a:pt x="1804386" y="2862072"/>
                </a:cubicBezTo>
                <a:cubicBezTo>
                  <a:pt x="1917540" y="2876216"/>
                  <a:pt x="1862951" y="2860258"/>
                  <a:pt x="1923258" y="2880360"/>
                </a:cubicBezTo>
                <a:cubicBezTo>
                  <a:pt x="2093946" y="2874264"/>
                  <a:pt x="2266511" y="2888043"/>
                  <a:pt x="2435322" y="2862072"/>
                </a:cubicBezTo>
                <a:cubicBezTo>
                  <a:pt x="2457046" y="2858730"/>
                  <a:pt x="2406909" y="2827615"/>
                  <a:pt x="2398746" y="2807208"/>
                </a:cubicBezTo>
                <a:cubicBezTo>
                  <a:pt x="2376377" y="2751284"/>
                  <a:pt x="2389563" y="2775145"/>
                  <a:pt x="2362170" y="2734056"/>
                </a:cubicBezTo>
                <a:cubicBezTo>
                  <a:pt x="2346708" y="2672208"/>
                  <a:pt x="2363746" y="2720251"/>
                  <a:pt x="2325594" y="2660904"/>
                </a:cubicBezTo>
                <a:cubicBezTo>
                  <a:pt x="2306373" y="2631004"/>
                  <a:pt x="2286626" y="2601257"/>
                  <a:pt x="2270730" y="2569464"/>
                </a:cubicBezTo>
                <a:cubicBezTo>
                  <a:pt x="2264634" y="2557272"/>
                  <a:pt x="2259455" y="2544577"/>
                  <a:pt x="2252442" y="2532888"/>
                </a:cubicBezTo>
                <a:cubicBezTo>
                  <a:pt x="2193014" y="2433841"/>
                  <a:pt x="2240632" y="2513230"/>
                  <a:pt x="2188434" y="2450592"/>
                </a:cubicBezTo>
                <a:cubicBezTo>
                  <a:pt x="2181399" y="2442149"/>
                  <a:pt x="2177181" y="2431603"/>
                  <a:pt x="2170146" y="2423160"/>
                </a:cubicBezTo>
                <a:cubicBezTo>
                  <a:pt x="2143287" y="2390930"/>
                  <a:pt x="2126083" y="2384641"/>
                  <a:pt x="2087850" y="2359152"/>
                </a:cubicBezTo>
                <a:cubicBezTo>
                  <a:pt x="2057882" y="2339173"/>
                  <a:pt x="2060418" y="2351854"/>
                  <a:pt x="2060418" y="2331720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E709B71A-F189-4CF2-AE5A-664AB2086CCD}"/>
              </a:ext>
            </a:extLst>
          </p:cNvPr>
          <p:cNvSpPr/>
          <p:nvPr/>
        </p:nvSpPr>
        <p:spPr>
          <a:xfrm>
            <a:off x="3483864" y="6071616"/>
            <a:ext cx="512064" cy="292936"/>
          </a:xfrm>
          <a:custGeom>
            <a:avLst/>
            <a:gdLst>
              <a:gd name="connsiteX0" fmla="*/ 512064 w 512064"/>
              <a:gd name="connsiteY0" fmla="*/ 0 h 292936"/>
              <a:gd name="connsiteX1" fmla="*/ 429768 w 512064"/>
              <a:gd name="connsiteY1" fmla="*/ 54864 h 292936"/>
              <a:gd name="connsiteX2" fmla="*/ 374904 w 512064"/>
              <a:gd name="connsiteY2" fmla="*/ 91440 h 292936"/>
              <a:gd name="connsiteX3" fmla="*/ 338328 w 512064"/>
              <a:gd name="connsiteY3" fmla="*/ 118872 h 292936"/>
              <a:gd name="connsiteX4" fmla="*/ 256032 w 512064"/>
              <a:gd name="connsiteY4" fmla="*/ 155448 h 292936"/>
              <a:gd name="connsiteX5" fmla="*/ 219456 w 512064"/>
              <a:gd name="connsiteY5" fmla="*/ 173736 h 292936"/>
              <a:gd name="connsiteX6" fmla="*/ 192024 w 512064"/>
              <a:gd name="connsiteY6" fmla="*/ 192024 h 292936"/>
              <a:gd name="connsiteX7" fmla="*/ 164592 w 512064"/>
              <a:gd name="connsiteY7" fmla="*/ 201168 h 292936"/>
              <a:gd name="connsiteX8" fmla="*/ 137160 w 512064"/>
              <a:gd name="connsiteY8" fmla="*/ 219456 h 292936"/>
              <a:gd name="connsiteX9" fmla="*/ 109728 w 512064"/>
              <a:gd name="connsiteY9" fmla="*/ 228600 h 292936"/>
              <a:gd name="connsiteX10" fmla="*/ 54864 w 512064"/>
              <a:gd name="connsiteY10" fmla="*/ 256032 h 292936"/>
              <a:gd name="connsiteX11" fmla="*/ 9144 w 512064"/>
              <a:gd name="connsiteY11" fmla="*/ 292608 h 292936"/>
              <a:gd name="connsiteX12" fmla="*/ 0 w 512064"/>
              <a:gd name="connsiteY12" fmla="*/ 292608 h 292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2064" h="292936">
                <a:moveTo>
                  <a:pt x="512064" y="0"/>
                </a:moveTo>
                <a:cubicBezTo>
                  <a:pt x="423658" y="53044"/>
                  <a:pt x="505959" y="1530"/>
                  <a:pt x="429768" y="54864"/>
                </a:cubicBezTo>
                <a:cubicBezTo>
                  <a:pt x="411762" y="67468"/>
                  <a:pt x="392488" y="78252"/>
                  <a:pt x="374904" y="91440"/>
                </a:cubicBezTo>
                <a:cubicBezTo>
                  <a:pt x="362712" y="100584"/>
                  <a:pt x="351251" y="110795"/>
                  <a:pt x="338328" y="118872"/>
                </a:cubicBezTo>
                <a:cubicBezTo>
                  <a:pt x="310623" y="136187"/>
                  <a:pt x="286047" y="142108"/>
                  <a:pt x="256032" y="155448"/>
                </a:cubicBezTo>
                <a:cubicBezTo>
                  <a:pt x="243576" y="160984"/>
                  <a:pt x="231291" y="166973"/>
                  <a:pt x="219456" y="173736"/>
                </a:cubicBezTo>
                <a:cubicBezTo>
                  <a:pt x="209914" y="179188"/>
                  <a:pt x="201854" y="187109"/>
                  <a:pt x="192024" y="192024"/>
                </a:cubicBezTo>
                <a:cubicBezTo>
                  <a:pt x="183403" y="196335"/>
                  <a:pt x="173213" y="196857"/>
                  <a:pt x="164592" y="201168"/>
                </a:cubicBezTo>
                <a:cubicBezTo>
                  <a:pt x="154762" y="206083"/>
                  <a:pt x="146990" y="214541"/>
                  <a:pt x="137160" y="219456"/>
                </a:cubicBezTo>
                <a:cubicBezTo>
                  <a:pt x="128539" y="223767"/>
                  <a:pt x="118349" y="224289"/>
                  <a:pt x="109728" y="228600"/>
                </a:cubicBezTo>
                <a:cubicBezTo>
                  <a:pt x="38824" y="264052"/>
                  <a:pt x="123815" y="233048"/>
                  <a:pt x="54864" y="256032"/>
                </a:cubicBezTo>
                <a:cubicBezTo>
                  <a:pt x="34107" y="287167"/>
                  <a:pt x="44478" y="283775"/>
                  <a:pt x="9144" y="292608"/>
                </a:cubicBezTo>
                <a:cubicBezTo>
                  <a:pt x="6187" y="293347"/>
                  <a:pt x="3048" y="292608"/>
                  <a:pt x="0" y="292608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F1A139F-90DE-41B4-A1B7-16308896A6F6}"/>
              </a:ext>
            </a:extLst>
          </p:cNvPr>
          <p:cNvSpPr txBox="1"/>
          <p:nvPr/>
        </p:nvSpPr>
        <p:spPr>
          <a:xfrm>
            <a:off x="4107794" y="5865174"/>
            <a:ext cx="3976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RELAČNÍ PROSTOR (viz cvičení 1)</a:t>
            </a:r>
          </a:p>
        </p:txBody>
      </p:sp>
    </p:spTree>
    <p:extLst>
      <p:ext uri="{BB962C8B-B14F-4D97-AF65-F5344CB8AC3E}">
        <p14:creationId xmlns:p14="http://schemas.microsoft.com/office/powerpoint/2010/main" val="3246123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4E9BE-45A3-4A93-8CEA-86E8D593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Nová MEZINÁRODNÍ dělba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7B317-B3BA-454D-96D6-7978A39C6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312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Konečný In Krejčí a kol. (2010)</a:t>
            </a:r>
          </a:p>
        </p:txBody>
      </p:sp>
      <p:pic>
        <p:nvPicPr>
          <p:cNvPr id="6146" name="Picture 2" descr="Popis není dostupný.">
            <a:extLst>
              <a:ext uri="{FF2B5EF4-FFF2-40B4-BE49-F238E27FC236}">
                <a16:creationId xmlns:a16="http://schemas.microsoft.com/office/drawing/2014/main" id="{483F4762-8D04-4AB0-AF46-16C0C9609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52" y="2180496"/>
            <a:ext cx="8522262" cy="354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95CE3AB-E8F5-49BB-8912-D46CFDFBEEBF}"/>
              </a:ext>
            </a:extLst>
          </p:cNvPr>
          <p:cNvSpPr txBox="1"/>
          <p:nvPr/>
        </p:nvSpPr>
        <p:spPr>
          <a:xfrm>
            <a:off x="9416832" y="2688336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Deindustrializace</a:t>
            </a:r>
          </a:p>
        </p:txBody>
      </p:sp>
    </p:spTree>
    <p:extLst>
      <p:ext uri="{BB962C8B-B14F-4D97-AF65-F5344CB8AC3E}">
        <p14:creationId xmlns:p14="http://schemas.microsoft.com/office/powerpoint/2010/main" val="2447600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A94DB-DA60-391D-68B6-D95FF8603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EKONOMICKÁ GLOBALIZACE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EB5EC-C01D-E346-C261-6BE97E07A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8298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z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měny v </a:t>
            </a:r>
            <a:r>
              <a:rPr lang="cs-CZ" sz="1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organizaci a řízení výroby a služeb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světové úrovni.</a:t>
            </a:r>
          </a:p>
          <a:p>
            <a:pPr marL="0" indent="0">
              <a:buNone/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Podporuje specializaci, posiluje mezinárodní vztahy, … …. ….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Posiluje růst průmyslu v rozvíjejících se zemí. </a:t>
            </a:r>
          </a:p>
          <a:p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Pozitivní a negativní efekty na různé regiony.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rozvojové impulsy, růst ekonomiky, snížení nezaměstnanosti ?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odliv zisku z rozvojových do vyspělých zemí ?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prohlubování nerovností ?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211518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69162-15DD-4C99-8B00-B7264161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„NÁSTRAHY“ SOUČASNÉ DĚLBY PRÁCE?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166CC7-B9F2-4035-98D1-F5C8BF6C8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Pandemie?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Geopolitika?</a:t>
            </a:r>
          </a:p>
        </p:txBody>
      </p:sp>
    </p:spTree>
    <p:extLst>
      <p:ext uri="{BB962C8B-B14F-4D97-AF65-F5344CB8AC3E}">
        <p14:creationId xmlns:p14="http://schemas.microsoft.com/office/powerpoint/2010/main" val="240800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17685-67A9-A0E4-20D3-ABACF5FE1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Zadání 4. cvičení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D35B8-1E22-EC48-86A5-0778CB52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52926"/>
            <a:ext cx="11029615" cy="4322194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Vyberte si libovolnou nadnárodní společnost a pomocí internetu zjistěte její prostorovou strukturu.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Všímejte si rozložení jednotlivých poboček, pokud budete mít k dispozici informace, zachyťte rozmístění ústředí firmy (ředitelství), jednotlivých regionálních či výrobních poboček.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Pokuste se zjištěnou prostorovou strukturu nadnárodní společnosti geograficky interpretovat (jádrové x periferní regiony, rozvinuté x rozvojové země atd.).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DEADLINE: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23.10.2022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(pondělní skupiny) 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24.10.2022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(úterní skupina) do 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23:59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9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9268B-2056-D859-663D-71EB1C45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 protokolu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5A789-971C-A278-1FCD-E6E186D02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473959" cy="4444239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vybrané nadnárodní společnosti.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rozmístění poboček (jakékoliv provedení – nemusí být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ArcGISu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Komentář 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interpretace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zjištěných údajů.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příčiny takové lokalizace</a:t>
            </a:r>
            <a:br>
              <a:rPr lang="cs-CZ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proč jsou pobočky právě v těchto zemích</a:t>
            </a:r>
            <a:br>
              <a:rPr lang="cs-CZ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proč je v nějaké zemi umístěna výroba, v jiné zemi vývojové centrum / sídlo společnosti</a:t>
            </a:r>
            <a:b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….</a:t>
            </a:r>
            <a:b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….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78EBC51-D4F6-44D7-8F44-154718675E17}"/>
              </a:ext>
            </a:extLst>
          </p:cNvPr>
          <p:cNvSpPr txBox="1"/>
          <p:nvPr/>
        </p:nvSpPr>
        <p:spPr>
          <a:xfrm>
            <a:off x="8183880" y="5971178"/>
            <a:ext cx="28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#přemýšlím_jak_geograf</a:t>
            </a:r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97D9DE1D-D084-4A9E-BB1B-FFC1D66C0450}"/>
              </a:ext>
            </a:extLst>
          </p:cNvPr>
          <p:cNvSpPr/>
          <p:nvPr/>
        </p:nvSpPr>
        <p:spPr>
          <a:xfrm>
            <a:off x="7772400" y="5705856"/>
            <a:ext cx="3794760" cy="886968"/>
          </a:xfrm>
          <a:custGeom>
            <a:avLst/>
            <a:gdLst>
              <a:gd name="connsiteX0" fmla="*/ 2112264 w 3794760"/>
              <a:gd name="connsiteY0" fmla="*/ 73152 h 886968"/>
              <a:gd name="connsiteX1" fmla="*/ 1645920 w 3794760"/>
              <a:gd name="connsiteY1" fmla="*/ 45720 h 886968"/>
              <a:gd name="connsiteX2" fmla="*/ 1609344 w 3794760"/>
              <a:gd name="connsiteY2" fmla="*/ 27432 h 886968"/>
              <a:gd name="connsiteX3" fmla="*/ 1554480 w 3794760"/>
              <a:gd name="connsiteY3" fmla="*/ 0 h 886968"/>
              <a:gd name="connsiteX4" fmla="*/ 1298448 w 3794760"/>
              <a:gd name="connsiteY4" fmla="*/ 27432 h 886968"/>
              <a:gd name="connsiteX5" fmla="*/ 1261872 w 3794760"/>
              <a:gd name="connsiteY5" fmla="*/ 45720 h 886968"/>
              <a:gd name="connsiteX6" fmla="*/ 1170432 w 3794760"/>
              <a:gd name="connsiteY6" fmla="*/ 64008 h 886968"/>
              <a:gd name="connsiteX7" fmla="*/ 749808 w 3794760"/>
              <a:gd name="connsiteY7" fmla="*/ 54864 h 886968"/>
              <a:gd name="connsiteX8" fmla="*/ 484632 w 3794760"/>
              <a:gd name="connsiteY8" fmla="*/ 73152 h 886968"/>
              <a:gd name="connsiteX9" fmla="*/ 457200 w 3794760"/>
              <a:gd name="connsiteY9" fmla="*/ 91440 h 886968"/>
              <a:gd name="connsiteX10" fmla="*/ 256032 w 3794760"/>
              <a:gd name="connsiteY10" fmla="*/ 109728 h 886968"/>
              <a:gd name="connsiteX11" fmla="*/ 219456 w 3794760"/>
              <a:gd name="connsiteY11" fmla="*/ 118872 h 886968"/>
              <a:gd name="connsiteX12" fmla="*/ 192024 w 3794760"/>
              <a:gd name="connsiteY12" fmla="*/ 128016 h 886968"/>
              <a:gd name="connsiteX13" fmla="*/ 146304 w 3794760"/>
              <a:gd name="connsiteY13" fmla="*/ 137160 h 886968"/>
              <a:gd name="connsiteX14" fmla="*/ 82296 w 3794760"/>
              <a:gd name="connsiteY14" fmla="*/ 192024 h 886968"/>
              <a:gd name="connsiteX15" fmla="*/ 64008 w 3794760"/>
              <a:gd name="connsiteY15" fmla="*/ 219456 h 886968"/>
              <a:gd name="connsiteX16" fmla="*/ 54864 w 3794760"/>
              <a:gd name="connsiteY16" fmla="*/ 256032 h 886968"/>
              <a:gd name="connsiteX17" fmla="*/ 0 w 3794760"/>
              <a:gd name="connsiteY17" fmla="*/ 356616 h 886968"/>
              <a:gd name="connsiteX18" fmla="*/ 9144 w 3794760"/>
              <a:gd name="connsiteY18" fmla="*/ 649224 h 886968"/>
              <a:gd name="connsiteX19" fmla="*/ 18288 w 3794760"/>
              <a:gd name="connsiteY19" fmla="*/ 676656 h 886968"/>
              <a:gd name="connsiteX20" fmla="*/ 36576 w 3794760"/>
              <a:gd name="connsiteY20" fmla="*/ 704088 h 886968"/>
              <a:gd name="connsiteX21" fmla="*/ 54864 w 3794760"/>
              <a:gd name="connsiteY21" fmla="*/ 740664 h 886968"/>
              <a:gd name="connsiteX22" fmla="*/ 82296 w 3794760"/>
              <a:gd name="connsiteY22" fmla="*/ 749808 h 886968"/>
              <a:gd name="connsiteX23" fmla="*/ 201168 w 3794760"/>
              <a:gd name="connsiteY23" fmla="*/ 777240 h 886968"/>
              <a:gd name="connsiteX24" fmla="*/ 320040 w 3794760"/>
              <a:gd name="connsiteY24" fmla="*/ 804672 h 886968"/>
              <a:gd name="connsiteX25" fmla="*/ 411480 w 3794760"/>
              <a:gd name="connsiteY25" fmla="*/ 822960 h 886968"/>
              <a:gd name="connsiteX26" fmla="*/ 2276856 w 3794760"/>
              <a:gd name="connsiteY26" fmla="*/ 822960 h 886968"/>
              <a:gd name="connsiteX27" fmla="*/ 2313432 w 3794760"/>
              <a:gd name="connsiteY27" fmla="*/ 832104 h 886968"/>
              <a:gd name="connsiteX28" fmla="*/ 2386584 w 3794760"/>
              <a:gd name="connsiteY28" fmla="*/ 841248 h 886968"/>
              <a:gd name="connsiteX29" fmla="*/ 2523744 w 3794760"/>
              <a:gd name="connsiteY29" fmla="*/ 859536 h 886968"/>
              <a:gd name="connsiteX30" fmla="*/ 2606040 w 3794760"/>
              <a:gd name="connsiteY30" fmla="*/ 877824 h 886968"/>
              <a:gd name="connsiteX31" fmla="*/ 2633472 w 3794760"/>
              <a:gd name="connsiteY31" fmla="*/ 886968 h 886968"/>
              <a:gd name="connsiteX32" fmla="*/ 2871216 w 3794760"/>
              <a:gd name="connsiteY32" fmla="*/ 877824 h 886968"/>
              <a:gd name="connsiteX33" fmla="*/ 2935224 w 3794760"/>
              <a:gd name="connsiteY33" fmla="*/ 868680 h 886968"/>
              <a:gd name="connsiteX34" fmla="*/ 3008376 w 3794760"/>
              <a:gd name="connsiteY34" fmla="*/ 850392 h 886968"/>
              <a:gd name="connsiteX35" fmla="*/ 3273552 w 3794760"/>
              <a:gd name="connsiteY35" fmla="*/ 841248 h 886968"/>
              <a:gd name="connsiteX36" fmla="*/ 3328416 w 3794760"/>
              <a:gd name="connsiteY36" fmla="*/ 822960 h 886968"/>
              <a:gd name="connsiteX37" fmla="*/ 3364992 w 3794760"/>
              <a:gd name="connsiteY37" fmla="*/ 813816 h 886968"/>
              <a:gd name="connsiteX38" fmla="*/ 3419856 w 3794760"/>
              <a:gd name="connsiteY38" fmla="*/ 795528 h 886968"/>
              <a:gd name="connsiteX39" fmla="*/ 3538728 w 3794760"/>
              <a:gd name="connsiteY39" fmla="*/ 786384 h 886968"/>
              <a:gd name="connsiteX40" fmla="*/ 3584448 w 3794760"/>
              <a:gd name="connsiteY40" fmla="*/ 749808 h 886968"/>
              <a:gd name="connsiteX41" fmla="*/ 3611880 w 3794760"/>
              <a:gd name="connsiteY41" fmla="*/ 731520 h 886968"/>
              <a:gd name="connsiteX42" fmla="*/ 3666744 w 3794760"/>
              <a:gd name="connsiteY42" fmla="*/ 667512 h 886968"/>
              <a:gd name="connsiteX43" fmla="*/ 3694176 w 3794760"/>
              <a:gd name="connsiteY43" fmla="*/ 640080 h 886968"/>
              <a:gd name="connsiteX44" fmla="*/ 3730752 w 3794760"/>
              <a:gd name="connsiteY44" fmla="*/ 576072 h 886968"/>
              <a:gd name="connsiteX45" fmla="*/ 3739896 w 3794760"/>
              <a:gd name="connsiteY45" fmla="*/ 539496 h 886968"/>
              <a:gd name="connsiteX46" fmla="*/ 3776472 w 3794760"/>
              <a:gd name="connsiteY46" fmla="*/ 475488 h 886968"/>
              <a:gd name="connsiteX47" fmla="*/ 3794760 w 3794760"/>
              <a:gd name="connsiteY47" fmla="*/ 411480 h 886968"/>
              <a:gd name="connsiteX48" fmla="*/ 3785616 w 3794760"/>
              <a:gd name="connsiteY48" fmla="*/ 356616 h 886968"/>
              <a:gd name="connsiteX49" fmla="*/ 3675888 w 3794760"/>
              <a:gd name="connsiteY49" fmla="*/ 274320 h 886968"/>
              <a:gd name="connsiteX50" fmla="*/ 3648456 w 3794760"/>
              <a:gd name="connsiteY50" fmla="*/ 256032 h 886968"/>
              <a:gd name="connsiteX51" fmla="*/ 3621024 w 3794760"/>
              <a:gd name="connsiteY51" fmla="*/ 246888 h 886968"/>
              <a:gd name="connsiteX52" fmla="*/ 3529584 w 3794760"/>
              <a:gd name="connsiteY52" fmla="*/ 228600 h 886968"/>
              <a:gd name="connsiteX53" fmla="*/ 3493008 w 3794760"/>
              <a:gd name="connsiteY53" fmla="*/ 210312 h 886968"/>
              <a:gd name="connsiteX54" fmla="*/ 3438144 w 3794760"/>
              <a:gd name="connsiteY54" fmla="*/ 182880 h 886968"/>
              <a:gd name="connsiteX55" fmla="*/ 3191256 w 3794760"/>
              <a:gd name="connsiteY55" fmla="*/ 164592 h 886968"/>
              <a:gd name="connsiteX56" fmla="*/ 3081528 w 3794760"/>
              <a:gd name="connsiteY56" fmla="*/ 155448 h 886968"/>
              <a:gd name="connsiteX57" fmla="*/ 3044952 w 3794760"/>
              <a:gd name="connsiteY57" fmla="*/ 146304 h 886968"/>
              <a:gd name="connsiteX58" fmla="*/ 2816352 w 3794760"/>
              <a:gd name="connsiteY58" fmla="*/ 128016 h 886968"/>
              <a:gd name="connsiteX59" fmla="*/ 2761488 w 3794760"/>
              <a:gd name="connsiteY59" fmla="*/ 118872 h 886968"/>
              <a:gd name="connsiteX60" fmla="*/ 2670048 w 3794760"/>
              <a:gd name="connsiteY60" fmla="*/ 128016 h 886968"/>
              <a:gd name="connsiteX61" fmla="*/ 2258568 w 3794760"/>
              <a:gd name="connsiteY61" fmla="*/ 109728 h 886968"/>
              <a:gd name="connsiteX62" fmla="*/ 2203704 w 3794760"/>
              <a:gd name="connsiteY62" fmla="*/ 100584 h 886968"/>
              <a:gd name="connsiteX63" fmla="*/ 2176272 w 3794760"/>
              <a:gd name="connsiteY63" fmla="*/ 82296 h 886968"/>
              <a:gd name="connsiteX64" fmla="*/ 2148840 w 3794760"/>
              <a:gd name="connsiteY64" fmla="*/ 73152 h 886968"/>
              <a:gd name="connsiteX65" fmla="*/ 2112264 w 3794760"/>
              <a:gd name="connsiteY65" fmla="*/ 73152 h 88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794760" h="886968">
                <a:moveTo>
                  <a:pt x="2112264" y="73152"/>
                </a:moveTo>
                <a:cubicBezTo>
                  <a:pt x="2028444" y="68580"/>
                  <a:pt x="2138414" y="75873"/>
                  <a:pt x="1645920" y="45720"/>
                </a:cubicBezTo>
                <a:cubicBezTo>
                  <a:pt x="1632314" y="44887"/>
                  <a:pt x="1621873" y="32802"/>
                  <a:pt x="1609344" y="27432"/>
                </a:cubicBezTo>
                <a:cubicBezTo>
                  <a:pt x="1556343" y="4717"/>
                  <a:pt x="1607198" y="35145"/>
                  <a:pt x="1554480" y="0"/>
                </a:cubicBezTo>
                <a:cubicBezTo>
                  <a:pt x="1485409" y="3140"/>
                  <a:pt x="1373526" y="-10107"/>
                  <a:pt x="1298448" y="27432"/>
                </a:cubicBezTo>
                <a:cubicBezTo>
                  <a:pt x="1286256" y="33528"/>
                  <a:pt x="1274979" y="41975"/>
                  <a:pt x="1261872" y="45720"/>
                </a:cubicBezTo>
                <a:cubicBezTo>
                  <a:pt x="1231984" y="54259"/>
                  <a:pt x="1170432" y="64008"/>
                  <a:pt x="1170432" y="64008"/>
                </a:cubicBezTo>
                <a:cubicBezTo>
                  <a:pt x="1030224" y="60960"/>
                  <a:pt x="890049" y="54864"/>
                  <a:pt x="749808" y="54864"/>
                </a:cubicBezTo>
                <a:cubicBezTo>
                  <a:pt x="563779" y="54864"/>
                  <a:pt x="591754" y="51728"/>
                  <a:pt x="484632" y="73152"/>
                </a:cubicBezTo>
                <a:cubicBezTo>
                  <a:pt x="475488" y="79248"/>
                  <a:pt x="467726" y="88282"/>
                  <a:pt x="457200" y="91440"/>
                </a:cubicBezTo>
                <a:cubicBezTo>
                  <a:pt x="421488" y="102154"/>
                  <a:pt x="258101" y="109590"/>
                  <a:pt x="256032" y="109728"/>
                </a:cubicBezTo>
                <a:cubicBezTo>
                  <a:pt x="243840" y="112776"/>
                  <a:pt x="231540" y="115420"/>
                  <a:pt x="219456" y="118872"/>
                </a:cubicBezTo>
                <a:cubicBezTo>
                  <a:pt x="210188" y="121520"/>
                  <a:pt x="201375" y="125678"/>
                  <a:pt x="192024" y="128016"/>
                </a:cubicBezTo>
                <a:cubicBezTo>
                  <a:pt x="176946" y="131785"/>
                  <a:pt x="161544" y="134112"/>
                  <a:pt x="146304" y="137160"/>
                </a:cubicBezTo>
                <a:cubicBezTo>
                  <a:pt x="113948" y="158731"/>
                  <a:pt x="111861" y="157532"/>
                  <a:pt x="82296" y="192024"/>
                </a:cubicBezTo>
                <a:cubicBezTo>
                  <a:pt x="75144" y="200368"/>
                  <a:pt x="70104" y="210312"/>
                  <a:pt x="64008" y="219456"/>
                </a:cubicBezTo>
                <a:cubicBezTo>
                  <a:pt x="60960" y="231648"/>
                  <a:pt x="59698" y="244431"/>
                  <a:pt x="54864" y="256032"/>
                </a:cubicBezTo>
                <a:cubicBezTo>
                  <a:pt x="31814" y="311353"/>
                  <a:pt x="25977" y="317651"/>
                  <a:pt x="0" y="356616"/>
                </a:cubicBezTo>
                <a:cubicBezTo>
                  <a:pt x="3048" y="454152"/>
                  <a:pt x="3577" y="551799"/>
                  <a:pt x="9144" y="649224"/>
                </a:cubicBezTo>
                <a:cubicBezTo>
                  <a:pt x="9694" y="658847"/>
                  <a:pt x="13977" y="668035"/>
                  <a:pt x="18288" y="676656"/>
                </a:cubicBezTo>
                <a:cubicBezTo>
                  <a:pt x="23203" y="686486"/>
                  <a:pt x="31124" y="694546"/>
                  <a:pt x="36576" y="704088"/>
                </a:cubicBezTo>
                <a:cubicBezTo>
                  <a:pt x="43339" y="715923"/>
                  <a:pt x="45225" y="731025"/>
                  <a:pt x="54864" y="740664"/>
                </a:cubicBezTo>
                <a:cubicBezTo>
                  <a:pt x="61680" y="747480"/>
                  <a:pt x="73437" y="746011"/>
                  <a:pt x="82296" y="749808"/>
                </a:cubicBezTo>
                <a:cubicBezTo>
                  <a:pt x="157343" y="781971"/>
                  <a:pt x="77414" y="763490"/>
                  <a:pt x="201168" y="777240"/>
                </a:cubicBezTo>
                <a:cubicBezTo>
                  <a:pt x="292404" y="807652"/>
                  <a:pt x="219143" y="786867"/>
                  <a:pt x="320040" y="804672"/>
                </a:cubicBezTo>
                <a:cubicBezTo>
                  <a:pt x="350651" y="810074"/>
                  <a:pt x="411480" y="822960"/>
                  <a:pt x="411480" y="822960"/>
                </a:cubicBezTo>
                <a:cubicBezTo>
                  <a:pt x="1261931" y="814622"/>
                  <a:pt x="1426405" y="806914"/>
                  <a:pt x="2276856" y="822960"/>
                </a:cubicBezTo>
                <a:cubicBezTo>
                  <a:pt x="2289421" y="823197"/>
                  <a:pt x="2301036" y="830038"/>
                  <a:pt x="2313432" y="832104"/>
                </a:cubicBezTo>
                <a:cubicBezTo>
                  <a:pt x="2337671" y="836144"/>
                  <a:pt x="2362345" y="837208"/>
                  <a:pt x="2386584" y="841248"/>
                </a:cubicBezTo>
                <a:cubicBezTo>
                  <a:pt x="2531982" y="865481"/>
                  <a:pt x="2206618" y="830706"/>
                  <a:pt x="2523744" y="859536"/>
                </a:cubicBezTo>
                <a:cubicBezTo>
                  <a:pt x="2555171" y="865821"/>
                  <a:pt x="2575909" y="869215"/>
                  <a:pt x="2606040" y="877824"/>
                </a:cubicBezTo>
                <a:cubicBezTo>
                  <a:pt x="2615308" y="880472"/>
                  <a:pt x="2624328" y="883920"/>
                  <a:pt x="2633472" y="886968"/>
                </a:cubicBezTo>
                <a:cubicBezTo>
                  <a:pt x="2712720" y="883920"/>
                  <a:pt x="2792055" y="882622"/>
                  <a:pt x="2871216" y="877824"/>
                </a:cubicBezTo>
                <a:cubicBezTo>
                  <a:pt x="2892729" y="876520"/>
                  <a:pt x="2914090" y="872907"/>
                  <a:pt x="2935224" y="868680"/>
                </a:cubicBezTo>
                <a:cubicBezTo>
                  <a:pt x="2983018" y="859121"/>
                  <a:pt x="2944147" y="854170"/>
                  <a:pt x="3008376" y="850392"/>
                </a:cubicBezTo>
                <a:cubicBezTo>
                  <a:pt x="3096668" y="845198"/>
                  <a:pt x="3185160" y="844296"/>
                  <a:pt x="3273552" y="841248"/>
                </a:cubicBezTo>
                <a:cubicBezTo>
                  <a:pt x="3291840" y="835152"/>
                  <a:pt x="3309714" y="827635"/>
                  <a:pt x="3328416" y="822960"/>
                </a:cubicBezTo>
                <a:cubicBezTo>
                  <a:pt x="3340608" y="819912"/>
                  <a:pt x="3352955" y="817427"/>
                  <a:pt x="3364992" y="813816"/>
                </a:cubicBezTo>
                <a:cubicBezTo>
                  <a:pt x="3383456" y="808277"/>
                  <a:pt x="3400636" y="797006"/>
                  <a:pt x="3419856" y="795528"/>
                </a:cubicBezTo>
                <a:lnTo>
                  <a:pt x="3538728" y="786384"/>
                </a:lnTo>
                <a:cubicBezTo>
                  <a:pt x="3592132" y="768583"/>
                  <a:pt x="3543088" y="791168"/>
                  <a:pt x="3584448" y="749808"/>
                </a:cubicBezTo>
                <a:cubicBezTo>
                  <a:pt x="3592219" y="742037"/>
                  <a:pt x="3603437" y="738555"/>
                  <a:pt x="3611880" y="731520"/>
                </a:cubicBezTo>
                <a:cubicBezTo>
                  <a:pt x="3645914" y="703158"/>
                  <a:pt x="3636472" y="702829"/>
                  <a:pt x="3666744" y="667512"/>
                </a:cubicBezTo>
                <a:cubicBezTo>
                  <a:pt x="3675160" y="657694"/>
                  <a:pt x="3685897" y="650014"/>
                  <a:pt x="3694176" y="640080"/>
                </a:cubicBezTo>
                <a:cubicBezTo>
                  <a:pt x="3706235" y="625609"/>
                  <a:pt x="3724654" y="592333"/>
                  <a:pt x="3730752" y="576072"/>
                </a:cubicBezTo>
                <a:cubicBezTo>
                  <a:pt x="3735165" y="564305"/>
                  <a:pt x="3735483" y="551263"/>
                  <a:pt x="3739896" y="539496"/>
                </a:cubicBezTo>
                <a:cubicBezTo>
                  <a:pt x="3763942" y="475372"/>
                  <a:pt x="3749943" y="528547"/>
                  <a:pt x="3776472" y="475488"/>
                </a:cubicBezTo>
                <a:cubicBezTo>
                  <a:pt x="3783031" y="462370"/>
                  <a:pt x="3791830" y="423199"/>
                  <a:pt x="3794760" y="411480"/>
                </a:cubicBezTo>
                <a:cubicBezTo>
                  <a:pt x="3791712" y="393192"/>
                  <a:pt x="3791479" y="374205"/>
                  <a:pt x="3785616" y="356616"/>
                </a:cubicBezTo>
                <a:cubicBezTo>
                  <a:pt x="3771152" y="313223"/>
                  <a:pt x="3700610" y="290802"/>
                  <a:pt x="3675888" y="274320"/>
                </a:cubicBezTo>
                <a:cubicBezTo>
                  <a:pt x="3666744" y="268224"/>
                  <a:pt x="3658286" y="260947"/>
                  <a:pt x="3648456" y="256032"/>
                </a:cubicBezTo>
                <a:cubicBezTo>
                  <a:pt x="3639835" y="251721"/>
                  <a:pt x="3630416" y="249055"/>
                  <a:pt x="3621024" y="246888"/>
                </a:cubicBezTo>
                <a:cubicBezTo>
                  <a:pt x="3590736" y="239899"/>
                  <a:pt x="3529584" y="228600"/>
                  <a:pt x="3529584" y="228600"/>
                </a:cubicBezTo>
                <a:cubicBezTo>
                  <a:pt x="3517392" y="222504"/>
                  <a:pt x="3504843" y="217075"/>
                  <a:pt x="3493008" y="210312"/>
                </a:cubicBezTo>
                <a:cubicBezTo>
                  <a:pt x="3458243" y="190446"/>
                  <a:pt x="3475400" y="192194"/>
                  <a:pt x="3438144" y="182880"/>
                </a:cubicBezTo>
                <a:cubicBezTo>
                  <a:pt x="3352266" y="161411"/>
                  <a:pt x="3297107" y="170819"/>
                  <a:pt x="3191256" y="164592"/>
                </a:cubicBezTo>
                <a:cubicBezTo>
                  <a:pt x="3154617" y="162437"/>
                  <a:pt x="3118104" y="158496"/>
                  <a:pt x="3081528" y="155448"/>
                </a:cubicBezTo>
                <a:cubicBezTo>
                  <a:pt x="3069336" y="152400"/>
                  <a:pt x="3057453" y="147597"/>
                  <a:pt x="3044952" y="146304"/>
                </a:cubicBezTo>
                <a:cubicBezTo>
                  <a:pt x="2968914" y="138438"/>
                  <a:pt x="2891755" y="140583"/>
                  <a:pt x="2816352" y="128016"/>
                </a:cubicBezTo>
                <a:lnTo>
                  <a:pt x="2761488" y="118872"/>
                </a:lnTo>
                <a:cubicBezTo>
                  <a:pt x="2731008" y="121920"/>
                  <a:pt x="2700680" y="128016"/>
                  <a:pt x="2670048" y="128016"/>
                </a:cubicBezTo>
                <a:cubicBezTo>
                  <a:pt x="2529285" y="128016"/>
                  <a:pt x="2397430" y="118407"/>
                  <a:pt x="2258568" y="109728"/>
                </a:cubicBezTo>
                <a:cubicBezTo>
                  <a:pt x="2240280" y="106680"/>
                  <a:pt x="2221293" y="106447"/>
                  <a:pt x="2203704" y="100584"/>
                </a:cubicBezTo>
                <a:cubicBezTo>
                  <a:pt x="2193278" y="97109"/>
                  <a:pt x="2186102" y="87211"/>
                  <a:pt x="2176272" y="82296"/>
                </a:cubicBezTo>
                <a:cubicBezTo>
                  <a:pt x="2167651" y="77985"/>
                  <a:pt x="2158323" y="74876"/>
                  <a:pt x="2148840" y="73152"/>
                </a:cubicBezTo>
                <a:cubicBezTo>
                  <a:pt x="2096469" y="63630"/>
                  <a:pt x="2196084" y="77724"/>
                  <a:pt x="2112264" y="73152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57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9268B-2056-D859-663D-71EB1C45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 protokolu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5A789-971C-A278-1FCD-E6E186D02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473959" cy="4444239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Nestačí pouze popis.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protokolu bude hodnoceno to, co je za tím rozmístěním!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Důležité je řádně ocitovat VŠECHNY zdroje.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1) „Zdroje “ na konci protokolu.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2) Zdroje ve formě zkrácené citace pod obrázkem (mapou).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3) Citace v textu použijete-li informace o nadnárodní společnosti.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„Společnost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Husqvarna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sídlící ve Švédsku vyrábí nářadí pro údržbu zahrad a další venkovní vegetace (HUSQVARNA.COM, 2022). Je inovátorem a světovou autoritou především ve výrobě strojů, které mají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tradici už mnoho let (BUSINESSINFO.CZ, 2022).“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Nedávat do protokolu nic navíc, co není v zadání (tabulky, obrázky výrobků, fotku ředitele, …).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Volný tvar: obrazec 3">
            <a:extLst>
              <a:ext uri="{FF2B5EF4-FFF2-40B4-BE49-F238E27FC236}">
                <a16:creationId xmlns:a16="http://schemas.microsoft.com/office/drawing/2014/main" id="{C3726F83-2BC8-47D2-BC2D-A63DA3CF3848}"/>
              </a:ext>
            </a:extLst>
          </p:cNvPr>
          <p:cNvSpPr/>
          <p:nvPr/>
        </p:nvSpPr>
        <p:spPr>
          <a:xfrm>
            <a:off x="1865376" y="4477896"/>
            <a:ext cx="2670048" cy="405000"/>
          </a:xfrm>
          <a:custGeom>
            <a:avLst/>
            <a:gdLst>
              <a:gd name="connsiteX0" fmla="*/ 0 w 2670048"/>
              <a:gd name="connsiteY0" fmla="*/ 0 h 405000"/>
              <a:gd name="connsiteX1" fmla="*/ 27432 w 2670048"/>
              <a:gd name="connsiteY1" fmla="*/ 73152 h 405000"/>
              <a:gd name="connsiteX2" fmla="*/ 54864 w 2670048"/>
              <a:gd name="connsiteY2" fmla="*/ 128016 h 405000"/>
              <a:gd name="connsiteX3" fmla="*/ 118872 w 2670048"/>
              <a:gd name="connsiteY3" fmla="*/ 164592 h 405000"/>
              <a:gd name="connsiteX4" fmla="*/ 146304 w 2670048"/>
              <a:gd name="connsiteY4" fmla="*/ 182880 h 405000"/>
              <a:gd name="connsiteX5" fmla="*/ 246888 w 2670048"/>
              <a:gd name="connsiteY5" fmla="*/ 201168 h 405000"/>
              <a:gd name="connsiteX6" fmla="*/ 274320 w 2670048"/>
              <a:gd name="connsiteY6" fmla="*/ 210312 h 405000"/>
              <a:gd name="connsiteX7" fmla="*/ 886968 w 2670048"/>
              <a:gd name="connsiteY7" fmla="*/ 210312 h 405000"/>
              <a:gd name="connsiteX8" fmla="*/ 1143000 w 2670048"/>
              <a:gd name="connsiteY8" fmla="*/ 192024 h 405000"/>
              <a:gd name="connsiteX9" fmla="*/ 1170432 w 2670048"/>
              <a:gd name="connsiteY9" fmla="*/ 182880 h 405000"/>
              <a:gd name="connsiteX10" fmla="*/ 1225296 w 2670048"/>
              <a:gd name="connsiteY10" fmla="*/ 173736 h 405000"/>
              <a:gd name="connsiteX11" fmla="*/ 1271016 w 2670048"/>
              <a:gd name="connsiteY11" fmla="*/ 164592 h 405000"/>
              <a:gd name="connsiteX12" fmla="*/ 1463040 w 2670048"/>
              <a:gd name="connsiteY12" fmla="*/ 155448 h 405000"/>
              <a:gd name="connsiteX13" fmla="*/ 1801368 w 2670048"/>
              <a:gd name="connsiteY13" fmla="*/ 137160 h 405000"/>
              <a:gd name="connsiteX14" fmla="*/ 2039112 w 2670048"/>
              <a:gd name="connsiteY14" fmla="*/ 128016 h 405000"/>
              <a:gd name="connsiteX15" fmla="*/ 2075688 w 2670048"/>
              <a:gd name="connsiteY15" fmla="*/ 118872 h 405000"/>
              <a:gd name="connsiteX16" fmla="*/ 2103120 w 2670048"/>
              <a:gd name="connsiteY16" fmla="*/ 109728 h 405000"/>
              <a:gd name="connsiteX17" fmla="*/ 2148840 w 2670048"/>
              <a:gd name="connsiteY17" fmla="*/ 100584 h 405000"/>
              <a:gd name="connsiteX18" fmla="*/ 2185416 w 2670048"/>
              <a:gd name="connsiteY18" fmla="*/ 91440 h 405000"/>
              <a:gd name="connsiteX19" fmla="*/ 2231136 w 2670048"/>
              <a:gd name="connsiteY19" fmla="*/ 82296 h 405000"/>
              <a:gd name="connsiteX20" fmla="*/ 2286000 w 2670048"/>
              <a:gd name="connsiteY20" fmla="*/ 64008 h 405000"/>
              <a:gd name="connsiteX21" fmla="*/ 2569464 w 2670048"/>
              <a:gd name="connsiteY21" fmla="*/ 82296 h 405000"/>
              <a:gd name="connsiteX22" fmla="*/ 2596896 w 2670048"/>
              <a:gd name="connsiteY22" fmla="*/ 91440 h 405000"/>
              <a:gd name="connsiteX23" fmla="*/ 2651760 w 2670048"/>
              <a:gd name="connsiteY23" fmla="*/ 201168 h 405000"/>
              <a:gd name="connsiteX24" fmla="*/ 2660904 w 2670048"/>
              <a:gd name="connsiteY24" fmla="*/ 228600 h 405000"/>
              <a:gd name="connsiteX25" fmla="*/ 2670048 w 2670048"/>
              <a:gd name="connsiteY25" fmla="*/ 256032 h 405000"/>
              <a:gd name="connsiteX26" fmla="*/ 2660904 w 2670048"/>
              <a:gd name="connsiteY26" fmla="*/ 402336 h 405000"/>
              <a:gd name="connsiteX27" fmla="*/ 2633472 w 2670048"/>
              <a:gd name="connsiteY27" fmla="*/ 384048 h 405000"/>
              <a:gd name="connsiteX28" fmla="*/ 2606040 w 2670048"/>
              <a:gd name="connsiteY28" fmla="*/ 374904 h 405000"/>
              <a:gd name="connsiteX29" fmla="*/ 2578608 w 2670048"/>
              <a:gd name="connsiteY29" fmla="*/ 356616 h 405000"/>
              <a:gd name="connsiteX30" fmla="*/ 2551176 w 2670048"/>
              <a:gd name="connsiteY30" fmla="*/ 347472 h 405000"/>
              <a:gd name="connsiteX31" fmla="*/ 2523744 w 2670048"/>
              <a:gd name="connsiteY31" fmla="*/ 329184 h 405000"/>
              <a:gd name="connsiteX32" fmla="*/ 2459736 w 2670048"/>
              <a:gd name="connsiteY32" fmla="*/ 320040 h 405000"/>
              <a:gd name="connsiteX33" fmla="*/ 2468880 w 2670048"/>
              <a:gd name="connsiteY33" fmla="*/ 292608 h 4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70048" h="405000">
                <a:moveTo>
                  <a:pt x="0" y="0"/>
                </a:moveTo>
                <a:cubicBezTo>
                  <a:pt x="17642" y="88209"/>
                  <a:pt x="-3962" y="10364"/>
                  <a:pt x="27432" y="73152"/>
                </a:cubicBezTo>
                <a:cubicBezTo>
                  <a:pt x="42306" y="102900"/>
                  <a:pt x="28659" y="101811"/>
                  <a:pt x="54864" y="128016"/>
                </a:cubicBezTo>
                <a:cubicBezTo>
                  <a:pt x="69716" y="142868"/>
                  <a:pt x="102138" y="155030"/>
                  <a:pt x="118872" y="164592"/>
                </a:cubicBezTo>
                <a:cubicBezTo>
                  <a:pt x="128414" y="170044"/>
                  <a:pt x="136474" y="177965"/>
                  <a:pt x="146304" y="182880"/>
                </a:cubicBezTo>
                <a:cubicBezTo>
                  <a:pt x="174496" y="196976"/>
                  <a:pt x="221671" y="198016"/>
                  <a:pt x="246888" y="201168"/>
                </a:cubicBezTo>
                <a:cubicBezTo>
                  <a:pt x="256032" y="204216"/>
                  <a:pt x="264911" y="208221"/>
                  <a:pt x="274320" y="210312"/>
                </a:cubicBezTo>
                <a:cubicBezTo>
                  <a:pt x="457128" y="250936"/>
                  <a:pt x="867083" y="210638"/>
                  <a:pt x="886968" y="210312"/>
                </a:cubicBezTo>
                <a:cubicBezTo>
                  <a:pt x="1001909" y="181577"/>
                  <a:pt x="868249" y="212376"/>
                  <a:pt x="1143000" y="192024"/>
                </a:cubicBezTo>
                <a:cubicBezTo>
                  <a:pt x="1152612" y="191312"/>
                  <a:pt x="1161023" y="184971"/>
                  <a:pt x="1170432" y="182880"/>
                </a:cubicBezTo>
                <a:cubicBezTo>
                  <a:pt x="1188531" y="178858"/>
                  <a:pt x="1207055" y="177053"/>
                  <a:pt x="1225296" y="173736"/>
                </a:cubicBezTo>
                <a:cubicBezTo>
                  <a:pt x="1240587" y="170956"/>
                  <a:pt x="1255520" y="165784"/>
                  <a:pt x="1271016" y="164592"/>
                </a:cubicBezTo>
                <a:cubicBezTo>
                  <a:pt x="1334908" y="159677"/>
                  <a:pt x="1399032" y="158496"/>
                  <a:pt x="1463040" y="155448"/>
                </a:cubicBezTo>
                <a:cubicBezTo>
                  <a:pt x="1597895" y="121734"/>
                  <a:pt x="1481825" y="147992"/>
                  <a:pt x="1801368" y="137160"/>
                </a:cubicBezTo>
                <a:lnTo>
                  <a:pt x="2039112" y="128016"/>
                </a:lnTo>
                <a:cubicBezTo>
                  <a:pt x="2051304" y="124968"/>
                  <a:pt x="2063604" y="122324"/>
                  <a:pt x="2075688" y="118872"/>
                </a:cubicBezTo>
                <a:cubicBezTo>
                  <a:pt x="2084956" y="116224"/>
                  <a:pt x="2093769" y="112066"/>
                  <a:pt x="2103120" y="109728"/>
                </a:cubicBezTo>
                <a:cubicBezTo>
                  <a:pt x="2118198" y="105959"/>
                  <a:pt x="2133668" y="103955"/>
                  <a:pt x="2148840" y="100584"/>
                </a:cubicBezTo>
                <a:cubicBezTo>
                  <a:pt x="2161108" y="97858"/>
                  <a:pt x="2173148" y="94166"/>
                  <a:pt x="2185416" y="91440"/>
                </a:cubicBezTo>
                <a:cubicBezTo>
                  <a:pt x="2200588" y="88069"/>
                  <a:pt x="2216142" y="86385"/>
                  <a:pt x="2231136" y="82296"/>
                </a:cubicBezTo>
                <a:cubicBezTo>
                  <a:pt x="2249734" y="77224"/>
                  <a:pt x="2286000" y="64008"/>
                  <a:pt x="2286000" y="64008"/>
                </a:cubicBezTo>
                <a:cubicBezTo>
                  <a:pt x="2390336" y="68021"/>
                  <a:pt x="2475165" y="58721"/>
                  <a:pt x="2569464" y="82296"/>
                </a:cubicBezTo>
                <a:cubicBezTo>
                  <a:pt x="2578815" y="84634"/>
                  <a:pt x="2587752" y="88392"/>
                  <a:pt x="2596896" y="91440"/>
                </a:cubicBezTo>
                <a:cubicBezTo>
                  <a:pt x="2644165" y="162344"/>
                  <a:pt x="2626521" y="125452"/>
                  <a:pt x="2651760" y="201168"/>
                </a:cubicBezTo>
                <a:lnTo>
                  <a:pt x="2660904" y="228600"/>
                </a:lnTo>
                <a:lnTo>
                  <a:pt x="2670048" y="256032"/>
                </a:lnTo>
                <a:cubicBezTo>
                  <a:pt x="2667000" y="304800"/>
                  <a:pt x="2674328" y="355353"/>
                  <a:pt x="2660904" y="402336"/>
                </a:cubicBezTo>
                <a:cubicBezTo>
                  <a:pt x="2657885" y="412903"/>
                  <a:pt x="2643302" y="388963"/>
                  <a:pt x="2633472" y="384048"/>
                </a:cubicBezTo>
                <a:cubicBezTo>
                  <a:pt x="2624851" y="379737"/>
                  <a:pt x="2614661" y="379215"/>
                  <a:pt x="2606040" y="374904"/>
                </a:cubicBezTo>
                <a:cubicBezTo>
                  <a:pt x="2596210" y="369989"/>
                  <a:pt x="2588438" y="361531"/>
                  <a:pt x="2578608" y="356616"/>
                </a:cubicBezTo>
                <a:cubicBezTo>
                  <a:pt x="2569987" y="352305"/>
                  <a:pt x="2559797" y="351783"/>
                  <a:pt x="2551176" y="347472"/>
                </a:cubicBezTo>
                <a:cubicBezTo>
                  <a:pt x="2541346" y="342557"/>
                  <a:pt x="2534270" y="332342"/>
                  <a:pt x="2523744" y="329184"/>
                </a:cubicBezTo>
                <a:cubicBezTo>
                  <a:pt x="2503100" y="322991"/>
                  <a:pt x="2481072" y="323088"/>
                  <a:pt x="2459736" y="320040"/>
                </a:cubicBezTo>
                <a:lnTo>
                  <a:pt x="2468880" y="292608"/>
                </a:ln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2"/>
              </a:solidFill>
            </a:endParaRPr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E9BBD4B5-60F1-4540-A0E5-7652172109FC}"/>
              </a:ext>
            </a:extLst>
          </p:cNvPr>
          <p:cNvSpPr/>
          <p:nvPr/>
        </p:nvSpPr>
        <p:spPr>
          <a:xfrm>
            <a:off x="4535424" y="4773168"/>
            <a:ext cx="173736" cy="109728"/>
          </a:xfrm>
          <a:custGeom>
            <a:avLst/>
            <a:gdLst>
              <a:gd name="connsiteX0" fmla="*/ 0 w 173736"/>
              <a:gd name="connsiteY0" fmla="*/ 109728 h 109728"/>
              <a:gd name="connsiteX1" fmla="*/ 109728 w 173736"/>
              <a:gd name="connsiteY1" fmla="*/ 36576 h 109728"/>
              <a:gd name="connsiteX2" fmla="*/ 137160 w 173736"/>
              <a:gd name="connsiteY2" fmla="*/ 18288 h 109728"/>
              <a:gd name="connsiteX3" fmla="*/ 173736 w 173736"/>
              <a:gd name="connsiteY3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736" h="109728">
                <a:moveTo>
                  <a:pt x="0" y="109728"/>
                </a:moveTo>
                <a:lnTo>
                  <a:pt x="109728" y="36576"/>
                </a:lnTo>
                <a:cubicBezTo>
                  <a:pt x="118872" y="30480"/>
                  <a:pt x="126734" y="21763"/>
                  <a:pt x="137160" y="18288"/>
                </a:cubicBezTo>
                <a:cubicBezTo>
                  <a:pt x="168681" y="7781"/>
                  <a:pt x="157776" y="15960"/>
                  <a:pt x="173736" y="0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E9E705E-9E21-4114-874F-E6FDA8BB238B}"/>
              </a:ext>
            </a:extLst>
          </p:cNvPr>
          <p:cNvSpPr txBox="1"/>
          <p:nvPr/>
        </p:nvSpPr>
        <p:spPr>
          <a:xfrm>
            <a:off x="9107424" y="3602736"/>
            <a:ext cx="2600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#nekrademe_citujeme</a:t>
            </a:r>
          </a:p>
        </p:txBody>
      </p:sp>
      <p:sp>
        <p:nvSpPr>
          <p:cNvPr id="7" name="Volný tvar: obrazec 6">
            <a:extLst>
              <a:ext uri="{FF2B5EF4-FFF2-40B4-BE49-F238E27FC236}">
                <a16:creationId xmlns:a16="http://schemas.microsoft.com/office/drawing/2014/main" id="{DC82A68C-4557-4185-9B59-3B41B1E732DE}"/>
              </a:ext>
            </a:extLst>
          </p:cNvPr>
          <p:cNvSpPr/>
          <p:nvPr/>
        </p:nvSpPr>
        <p:spPr>
          <a:xfrm>
            <a:off x="8906256" y="3300573"/>
            <a:ext cx="2889504" cy="923955"/>
          </a:xfrm>
          <a:custGeom>
            <a:avLst/>
            <a:gdLst>
              <a:gd name="connsiteX0" fmla="*/ 1545336 w 2889504"/>
              <a:gd name="connsiteY0" fmla="*/ 82707 h 923955"/>
              <a:gd name="connsiteX1" fmla="*/ 1517904 w 2889504"/>
              <a:gd name="connsiteY1" fmla="*/ 128427 h 923955"/>
              <a:gd name="connsiteX2" fmla="*/ 1490472 w 2889504"/>
              <a:gd name="connsiteY2" fmla="*/ 137571 h 923955"/>
              <a:gd name="connsiteX3" fmla="*/ 1426464 w 2889504"/>
              <a:gd name="connsiteY3" fmla="*/ 155859 h 923955"/>
              <a:gd name="connsiteX4" fmla="*/ 1234440 w 2889504"/>
              <a:gd name="connsiteY4" fmla="*/ 146715 h 923955"/>
              <a:gd name="connsiteX5" fmla="*/ 1207008 w 2889504"/>
              <a:gd name="connsiteY5" fmla="*/ 128427 h 923955"/>
              <a:gd name="connsiteX6" fmla="*/ 1152144 w 2889504"/>
              <a:gd name="connsiteY6" fmla="*/ 119283 h 923955"/>
              <a:gd name="connsiteX7" fmla="*/ 1097280 w 2889504"/>
              <a:gd name="connsiteY7" fmla="*/ 100995 h 923955"/>
              <a:gd name="connsiteX8" fmla="*/ 1060704 w 2889504"/>
              <a:gd name="connsiteY8" fmla="*/ 91851 h 923955"/>
              <a:gd name="connsiteX9" fmla="*/ 914400 w 2889504"/>
              <a:gd name="connsiteY9" fmla="*/ 100995 h 923955"/>
              <a:gd name="connsiteX10" fmla="*/ 859536 w 2889504"/>
              <a:gd name="connsiteY10" fmla="*/ 119283 h 923955"/>
              <a:gd name="connsiteX11" fmla="*/ 832104 w 2889504"/>
              <a:gd name="connsiteY11" fmla="*/ 137571 h 923955"/>
              <a:gd name="connsiteX12" fmla="*/ 713232 w 2889504"/>
              <a:gd name="connsiteY12" fmla="*/ 146715 h 923955"/>
              <a:gd name="connsiteX13" fmla="*/ 320040 w 2889504"/>
              <a:gd name="connsiteY13" fmla="*/ 165003 h 923955"/>
              <a:gd name="connsiteX14" fmla="*/ 246888 w 2889504"/>
              <a:gd name="connsiteY14" fmla="*/ 183291 h 923955"/>
              <a:gd name="connsiteX15" fmla="*/ 182880 w 2889504"/>
              <a:gd name="connsiteY15" fmla="*/ 229011 h 923955"/>
              <a:gd name="connsiteX16" fmla="*/ 128016 w 2889504"/>
              <a:gd name="connsiteY16" fmla="*/ 265587 h 923955"/>
              <a:gd name="connsiteX17" fmla="*/ 109728 w 2889504"/>
              <a:gd name="connsiteY17" fmla="*/ 293019 h 923955"/>
              <a:gd name="connsiteX18" fmla="*/ 73152 w 2889504"/>
              <a:gd name="connsiteY18" fmla="*/ 320451 h 923955"/>
              <a:gd name="connsiteX19" fmla="*/ 45720 w 2889504"/>
              <a:gd name="connsiteY19" fmla="*/ 347883 h 923955"/>
              <a:gd name="connsiteX20" fmla="*/ 36576 w 2889504"/>
              <a:gd name="connsiteY20" fmla="*/ 375315 h 923955"/>
              <a:gd name="connsiteX21" fmla="*/ 27432 w 2889504"/>
              <a:gd name="connsiteY21" fmla="*/ 411891 h 923955"/>
              <a:gd name="connsiteX22" fmla="*/ 0 w 2889504"/>
              <a:gd name="connsiteY22" fmla="*/ 485043 h 923955"/>
              <a:gd name="connsiteX23" fmla="*/ 9144 w 2889504"/>
              <a:gd name="connsiteY23" fmla="*/ 603915 h 923955"/>
              <a:gd name="connsiteX24" fmla="*/ 27432 w 2889504"/>
              <a:gd name="connsiteY24" fmla="*/ 631347 h 923955"/>
              <a:gd name="connsiteX25" fmla="*/ 109728 w 2889504"/>
              <a:gd name="connsiteY25" fmla="*/ 677067 h 923955"/>
              <a:gd name="connsiteX26" fmla="*/ 173736 w 2889504"/>
              <a:gd name="connsiteY26" fmla="*/ 731931 h 923955"/>
              <a:gd name="connsiteX27" fmla="*/ 210312 w 2889504"/>
              <a:gd name="connsiteY27" fmla="*/ 741075 h 923955"/>
              <a:gd name="connsiteX28" fmla="*/ 338328 w 2889504"/>
              <a:gd name="connsiteY28" fmla="*/ 768507 h 923955"/>
              <a:gd name="connsiteX29" fmla="*/ 420624 w 2889504"/>
              <a:gd name="connsiteY29" fmla="*/ 786795 h 923955"/>
              <a:gd name="connsiteX30" fmla="*/ 1033272 w 2889504"/>
              <a:gd name="connsiteY30" fmla="*/ 795939 h 923955"/>
              <a:gd name="connsiteX31" fmla="*/ 1152144 w 2889504"/>
              <a:gd name="connsiteY31" fmla="*/ 805083 h 923955"/>
              <a:gd name="connsiteX32" fmla="*/ 1188720 w 2889504"/>
              <a:gd name="connsiteY32" fmla="*/ 814227 h 923955"/>
              <a:gd name="connsiteX33" fmla="*/ 1234440 w 2889504"/>
              <a:gd name="connsiteY33" fmla="*/ 823371 h 923955"/>
              <a:gd name="connsiteX34" fmla="*/ 1335024 w 2889504"/>
              <a:gd name="connsiteY34" fmla="*/ 850803 h 923955"/>
              <a:gd name="connsiteX35" fmla="*/ 1426464 w 2889504"/>
              <a:gd name="connsiteY35" fmla="*/ 869091 h 923955"/>
              <a:gd name="connsiteX36" fmla="*/ 1499616 w 2889504"/>
              <a:gd name="connsiteY36" fmla="*/ 878235 h 923955"/>
              <a:gd name="connsiteX37" fmla="*/ 1536192 w 2889504"/>
              <a:gd name="connsiteY37" fmla="*/ 887379 h 923955"/>
              <a:gd name="connsiteX38" fmla="*/ 1682496 w 2889504"/>
              <a:gd name="connsiteY38" fmla="*/ 896523 h 923955"/>
              <a:gd name="connsiteX39" fmla="*/ 1746504 w 2889504"/>
              <a:gd name="connsiteY39" fmla="*/ 914811 h 923955"/>
              <a:gd name="connsiteX40" fmla="*/ 1947672 w 2889504"/>
              <a:gd name="connsiteY40" fmla="*/ 923955 h 923955"/>
              <a:gd name="connsiteX41" fmla="*/ 2258568 w 2889504"/>
              <a:gd name="connsiteY41" fmla="*/ 914811 h 923955"/>
              <a:gd name="connsiteX42" fmla="*/ 2313432 w 2889504"/>
              <a:gd name="connsiteY42" fmla="*/ 887379 h 923955"/>
              <a:gd name="connsiteX43" fmla="*/ 2368296 w 2889504"/>
              <a:gd name="connsiteY43" fmla="*/ 869091 h 923955"/>
              <a:gd name="connsiteX44" fmla="*/ 2404872 w 2889504"/>
              <a:gd name="connsiteY44" fmla="*/ 850803 h 923955"/>
              <a:gd name="connsiteX45" fmla="*/ 2478024 w 2889504"/>
              <a:gd name="connsiteY45" fmla="*/ 832515 h 923955"/>
              <a:gd name="connsiteX46" fmla="*/ 2514600 w 2889504"/>
              <a:gd name="connsiteY46" fmla="*/ 814227 h 923955"/>
              <a:gd name="connsiteX47" fmla="*/ 2560320 w 2889504"/>
              <a:gd name="connsiteY47" fmla="*/ 805083 h 923955"/>
              <a:gd name="connsiteX48" fmla="*/ 2615184 w 2889504"/>
              <a:gd name="connsiteY48" fmla="*/ 768507 h 923955"/>
              <a:gd name="connsiteX49" fmla="*/ 2642616 w 2889504"/>
              <a:gd name="connsiteY49" fmla="*/ 759363 h 923955"/>
              <a:gd name="connsiteX50" fmla="*/ 2706624 w 2889504"/>
              <a:gd name="connsiteY50" fmla="*/ 731931 h 923955"/>
              <a:gd name="connsiteX51" fmla="*/ 2798064 w 2889504"/>
              <a:gd name="connsiteY51" fmla="*/ 704499 h 923955"/>
              <a:gd name="connsiteX52" fmla="*/ 2825496 w 2889504"/>
              <a:gd name="connsiteY52" fmla="*/ 695355 h 923955"/>
              <a:gd name="connsiteX53" fmla="*/ 2852928 w 2889504"/>
              <a:gd name="connsiteY53" fmla="*/ 686211 h 923955"/>
              <a:gd name="connsiteX54" fmla="*/ 2871216 w 2889504"/>
              <a:gd name="connsiteY54" fmla="*/ 658779 h 923955"/>
              <a:gd name="connsiteX55" fmla="*/ 2889504 w 2889504"/>
              <a:gd name="connsiteY55" fmla="*/ 603915 h 923955"/>
              <a:gd name="connsiteX56" fmla="*/ 2871216 w 2889504"/>
              <a:gd name="connsiteY56" fmla="*/ 448467 h 923955"/>
              <a:gd name="connsiteX57" fmla="*/ 2825496 w 2889504"/>
              <a:gd name="connsiteY57" fmla="*/ 393603 h 923955"/>
              <a:gd name="connsiteX58" fmla="*/ 2761488 w 2889504"/>
              <a:gd name="connsiteY58" fmla="*/ 366171 h 923955"/>
              <a:gd name="connsiteX59" fmla="*/ 2670048 w 2889504"/>
              <a:gd name="connsiteY59" fmla="*/ 329595 h 923955"/>
              <a:gd name="connsiteX60" fmla="*/ 2642616 w 2889504"/>
              <a:gd name="connsiteY60" fmla="*/ 320451 h 923955"/>
              <a:gd name="connsiteX61" fmla="*/ 2560320 w 2889504"/>
              <a:gd name="connsiteY61" fmla="*/ 311307 h 923955"/>
              <a:gd name="connsiteX62" fmla="*/ 2450592 w 2889504"/>
              <a:gd name="connsiteY62" fmla="*/ 293019 h 923955"/>
              <a:gd name="connsiteX63" fmla="*/ 2414016 w 2889504"/>
              <a:gd name="connsiteY63" fmla="*/ 283875 h 923955"/>
              <a:gd name="connsiteX64" fmla="*/ 2368296 w 2889504"/>
              <a:gd name="connsiteY64" fmla="*/ 274731 h 923955"/>
              <a:gd name="connsiteX65" fmla="*/ 2313432 w 2889504"/>
              <a:gd name="connsiteY65" fmla="*/ 256443 h 923955"/>
              <a:gd name="connsiteX66" fmla="*/ 2286000 w 2889504"/>
              <a:gd name="connsiteY66" fmla="*/ 247299 h 923955"/>
              <a:gd name="connsiteX67" fmla="*/ 2221992 w 2889504"/>
              <a:gd name="connsiteY67" fmla="*/ 201579 h 923955"/>
              <a:gd name="connsiteX68" fmla="*/ 2185416 w 2889504"/>
              <a:gd name="connsiteY68" fmla="*/ 183291 h 923955"/>
              <a:gd name="connsiteX69" fmla="*/ 2157984 w 2889504"/>
              <a:gd name="connsiteY69" fmla="*/ 174147 h 923955"/>
              <a:gd name="connsiteX70" fmla="*/ 2130552 w 2889504"/>
              <a:gd name="connsiteY70" fmla="*/ 155859 h 923955"/>
              <a:gd name="connsiteX71" fmla="*/ 2093976 w 2889504"/>
              <a:gd name="connsiteY71" fmla="*/ 128427 h 923955"/>
              <a:gd name="connsiteX72" fmla="*/ 2002536 w 2889504"/>
              <a:gd name="connsiteY72" fmla="*/ 91851 h 923955"/>
              <a:gd name="connsiteX73" fmla="*/ 1975104 w 2889504"/>
              <a:gd name="connsiteY73" fmla="*/ 73563 h 923955"/>
              <a:gd name="connsiteX74" fmla="*/ 1920240 w 2889504"/>
              <a:gd name="connsiteY74" fmla="*/ 55275 h 923955"/>
              <a:gd name="connsiteX75" fmla="*/ 1828800 w 2889504"/>
              <a:gd name="connsiteY75" fmla="*/ 18699 h 923955"/>
              <a:gd name="connsiteX76" fmla="*/ 1728216 w 2889504"/>
              <a:gd name="connsiteY76" fmla="*/ 411 h 923955"/>
              <a:gd name="connsiteX77" fmla="*/ 1572768 w 2889504"/>
              <a:gd name="connsiteY77" fmla="*/ 27843 h 923955"/>
              <a:gd name="connsiteX78" fmla="*/ 1554480 w 2889504"/>
              <a:gd name="connsiteY78" fmla="*/ 55275 h 923955"/>
              <a:gd name="connsiteX79" fmla="*/ 1545336 w 2889504"/>
              <a:gd name="connsiteY79" fmla="*/ 82707 h 92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889504" h="923955">
                <a:moveTo>
                  <a:pt x="1545336" y="82707"/>
                </a:moveTo>
                <a:cubicBezTo>
                  <a:pt x="1539240" y="94899"/>
                  <a:pt x="1530471" y="115860"/>
                  <a:pt x="1517904" y="128427"/>
                </a:cubicBezTo>
                <a:cubicBezTo>
                  <a:pt x="1511088" y="135243"/>
                  <a:pt x="1499740" y="134923"/>
                  <a:pt x="1490472" y="137571"/>
                </a:cubicBezTo>
                <a:cubicBezTo>
                  <a:pt x="1410100" y="160534"/>
                  <a:pt x="1492237" y="133935"/>
                  <a:pt x="1426464" y="155859"/>
                </a:cubicBezTo>
                <a:cubicBezTo>
                  <a:pt x="1362456" y="152811"/>
                  <a:pt x="1298026" y="154663"/>
                  <a:pt x="1234440" y="146715"/>
                </a:cubicBezTo>
                <a:cubicBezTo>
                  <a:pt x="1223535" y="145352"/>
                  <a:pt x="1217434" y="131902"/>
                  <a:pt x="1207008" y="128427"/>
                </a:cubicBezTo>
                <a:cubicBezTo>
                  <a:pt x="1189419" y="122564"/>
                  <a:pt x="1170131" y="123780"/>
                  <a:pt x="1152144" y="119283"/>
                </a:cubicBezTo>
                <a:cubicBezTo>
                  <a:pt x="1133442" y="114608"/>
                  <a:pt x="1115982" y="105670"/>
                  <a:pt x="1097280" y="100995"/>
                </a:cubicBezTo>
                <a:lnTo>
                  <a:pt x="1060704" y="91851"/>
                </a:lnTo>
                <a:cubicBezTo>
                  <a:pt x="1011936" y="94899"/>
                  <a:pt x="962815" y="94393"/>
                  <a:pt x="914400" y="100995"/>
                </a:cubicBezTo>
                <a:cubicBezTo>
                  <a:pt x="895300" y="103600"/>
                  <a:pt x="875576" y="108590"/>
                  <a:pt x="859536" y="119283"/>
                </a:cubicBezTo>
                <a:cubicBezTo>
                  <a:pt x="850392" y="125379"/>
                  <a:pt x="842905" y="135546"/>
                  <a:pt x="832104" y="137571"/>
                </a:cubicBezTo>
                <a:cubicBezTo>
                  <a:pt x="793044" y="144895"/>
                  <a:pt x="752856" y="143667"/>
                  <a:pt x="713232" y="146715"/>
                </a:cubicBezTo>
                <a:cubicBezTo>
                  <a:pt x="557516" y="185644"/>
                  <a:pt x="724980" y="146597"/>
                  <a:pt x="320040" y="165003"/>
                </a:cubicBezTo>
                <a:cubicBezTo>
                  <a:pt x="308563" y="165525"/>
                  <a:pt x="261966" y="175752"/>
                  <a:pt x="246888" y="183291"/>
                </a:cubicBezTo>
                <a:cubicBezTo>
                  <a:pt x="232024" y="190723"/>
                  <a:pt x="193235" y="221763"/>
                  <a:pt x="182880" y="229011"/>
                </a:cubicBezTo>
                <a:cubicBezTo>
                  <a:pt x="164874" y="241615"/>
                  <a:pt x="128016" y="265587"/>
                  <a:pt x="128016" y="265587"/>
                </a:cubicBezTo>
                <a:cubicBezTo>
                  <a:pt x="121920" y="274731"/>
                  <a:pt x="117499" y="285248"/>
                  <a:pt x="109728" y="293019"/>
                </a:cubicBezTo>
                <a:cubicBezTo>
                  <a:pt x="98952" y="303795"/>
                  <a:pt x="84723" y="310533"/>
                  <a:pt x="73152" y="320451"/>
                </a:cubicBezTo>
                <a:cubicBezTo>
                  <a:pt x="63334" y="328867"/>
                  <a:pt x="54864" y="338739"/>
                  <a:pt x="45720" y="347883"/>
                </a:cubicBezTo>
                <a:cubicBezTo>
                  <a:pt x="42672" y="357027"/>
                  <a:pt x="39224" y="366047"/>
                  <a:pt x="36576" y="375315"/>
                </a:cubicBezTo>
                <a:cubicBezTo>
                  <a:pt x="33124" y="387399"/>
                  <a:pt x="31845" y="400124"/>
                  <a:pt x="27432" y="411891"/>
                </a:cubicBezTo>
                <a:cubicBezTo>
                  <a:pt x="-8430" y="507524"/>
                  <a:pt x="23471" y="391158"/>
                  <a:pt x="0" y="485043"/>
                </a:cubicBezTo>
                <a:cubicBezTo>
                  <a:pt x="3048" y="524667"/>
                  <a:pt x="1820" y="564855"/>
                  <a:pt x="9144" y="603915"/>
                </a:cubicBezTo>
                <a:cubicBezTo>
                  <a:pt x="11169" y="614716"/>
                  <a:pt x="19161" y="624110"/>
                  <a:pt x="27432" y="631347"/>
                </a:cubicBezTo>
                <a:cubicBezTo>
                  <a:pt x="66130" y="665208"/>
                  <a:pt x="72051" y="664508"/>
                  <a:pt x="109728" y="677067"/>
                </a:cubicBezTo>
                <a:cubicBezTo>
                  <a:pt x="126764" y="694103"/>
                  <a:pt x="149365" y="721486"/>
                  <a:pt x="173736" y="731931"/>
                </a:cubicBezTo>
                <a:cubicBezTo>
                  <a:pt x="185287" y="736881"/>
                  <a:pt x="198275" y="737464"/>
                  <a:pt x="210312" y="741075"/>
                </a:cubicBezTo>
                <a:cubicBezTo>
                  <a:pt x="330655" y="777178"/>
                  <a:pt x="192296" y="744168"/>
                  <a:pt x="338328" y="768507"/>
                </a:cubicBezTo>
                <a:cubicBezTo>
                  <a:pt x="362776" y="772582"/>
                  <a:pt x="396226" y="786117"/>
                  <a:pt x="420624" y="786795"/>
                </a:cubicBezTo>
                <a:cubicBezTo>
                  <a:pt x="624784" y="792466"/>
                  <a:pt x="829056" y="792891"/>
                  <a:pt x="1033272" y="795939"/>
                </a:cubicBezTo>
                <a:cubicBezTo>
                  <a:pt x="1072896" y="798987"/>
                  <a:pt x="1112675" y="800440"/>
                  <a:pt x="1152144" y="805083"/>
                </a:cubicBezTo>
                <a:cubicBezTo>
                  <a:pt x="1164625" y="806551"/>
                  <a:pt x="1176452" y="811501"/>
                  <a:pt x="1188720" y="814227"/>
                </a:cubicBezTo>
                <a:cubicBezTo>
                  <a:pt x="1203892" y="817598"/>
                  <a:pt x="1219200" y="820323"/>
                  <a:pt x="1234440" y="823371"/>
                </a:cubicBezTo>
                <a:cubicBezTo>
                  <a:pt x="1296295" y="854299"/>
                  <a:pt x="1248032" y="834986"/>
                  <a:pt x="1335024" y="850803"/>
                </a:cubicBezTo>
                <a:cubicBezTo>
                  <a:pt x="1457210" y="873019"/>
                  <a:pt x="1259440" y="845230"/>
                  <a:pt x="1426464" y="869091"/>
                </a:cubicBezTo>
                <a:cubicBezTo>
                  <a:pt x="1450791" y="872566"/>
                  <a:pt x="1475377" y="874195"/>
                  <a:pt x="1499616" y="878235"/>
                </a:cubicBezTo>
                <a:cubicBezTo>
                  <a:pt x="1512012" y="880301"/>
                  <a:pt x="1523687" y="886129"/>
                  <a:pt x="1536192" y="887379"/>
                </a:cubicBezTo>
                <a:cubicBezTo>
                  <a:pt x="1584813" y="892241"/>
                  <a:pt x="1633728" y="893475"/>
                  <a:pt x="1682496" y="896523"/>
                </a:cubicBezTo>
                <a:cubicBezTo>
                  <a:pt x="1698074" y="901716"/>
                  <a:pt x="1731578" y="913663"/>
                  <a:pt x="1746504" y="914811"/>
                </a:cubicBezTo>
                <a:cubicBezTo>
                  <a:pt x="1813432" y="919959"/>
                  <a:pt x="1880616" y="920907"/>
                  <a:pt x="1947672" y="923955"/>
                </a:cubicBezTo>
                <a:cubicBezTo>
                  <a:pt x="2051304" y="920907"/>
                  <a:pt x="2155042" y="920407"/>
                  <a:pt x="2258568" y="914811"/>
                </a:cubicBezTo>
                <a:cubicBezTo>
                  <a:pt x="2287042" y="913272"/>
                  <a:pt x="2288679" y="898380"/>
                  <a:pt x="2313432" y="887379"/>
                </a:cubicBezTo>
                <a:cubicBezTo>
                  <a:pt x="2331048" y="879550"/>
                  <a:pt x="2350398" y="876250"/>
                  <a:pt x="2368296" y="869091"/>
                </a:cubicBezTo>
                <a:cubicBezTo>
                  <a:pt x="2380952" y="864029"/>
                  <a:pt x="2392343" y="856173"/>
                  <a:pt x="2404872" y="850803"/>
                </a:cubicBezTo>
                <a:cubicBezTo>
                  <a:pt x="2429475" y="840259"/>
                  <a:pt x="2451189" y="837882"/>
                  <a:pt x="2478024" y="832515"/>
                </a:cubicBezTo>
                <a:cubicBezTo>
                  <a:pt x="2490216" y="826419"/>
                  <a:pt x="2501668" y="818538"/>
                  <a:pt x="2514600" y="814227"/>
                </a:cubicBezTo>
                <a:cubicBezTo>
                  <a:pt x="2529344" y="809312"/>
                  <a:pt x="2546171" y="811514"/>
                  <a:pt x="2560320" y="805083"/>
                </a:cubicBezTo>
                <a:cubicBezTo>
                  <a:pt x="2580329" y="795988"/>
                  <a:pt x="2594332" y="775458"/>
                  <a:pt x="2615184" y="768507"/>
                </a:cubicBezTo>
                <a:cubicBezTo>
                  <a:pt x="2624328" y="765459"/>
                  <a:pt x="2633757" y="763160"/>
                  <a:pt x="2642616" y="759363"/>
                </a:cubicBezTo>
                <a:cubicBezTo>
                  <a:pt x="2691384" y="738462"/>
                  <a:pt x="2663735" y="744185"/>
                  <a:pt x="2706624" y="731931"/>
                </a:cubicBezTo>
                <a:cubicBezTo>
                  <a:pt x="2803360" y="704292"/>
                  <a:pt x="2667684" y="747959"/>
                  <a:pt x="2798064" y="704499"/>
                </a:cubicBezTo>
                <a:lnTo>
                  <a:pt x="2825496" y="695355"/>
                </a:lnTo>
                <a:lnTo>
                  <a:pt x="2852928" y="686211"/>
                </a:lnTo>
                <a:cubicBezTo>
                  <a:pt x="2859024" y="677067"/>
                  <a:pt x="2866753" y="668822"/>
                  <a:pt x="2871216" y="658779"/>
                </a:cubicBezTo>
                <a:cubicBezTo>
                  <a:pt x="2879045" y="641163"/>
                  <a:pt x="2889504" y="603915"/>
                  <a:pt x="2889504" y="603915"/>
                </a:cubicBezTo>
                <a:cubicBezTo>
                  <a:pt x="2888059" y="583688"/>
                  <a:pt x="2891999" y="490033"/>
                  <a:pt x="2871216" y="448467"/>
                </a:cubicBezTo>
                <a:cubicBezTo>
                  <a:pt x="2862305" y="430644"/>
                  <a:pt x="2841225" y="404838"/>
                  <a:pt x="2825496" y="393603"/>
                </a:cubicBezTo>
                <a:cubicBezTo>
                  <a:pt x="2795169" y="371941"/>
                  <a:pt x="2791337" y="378963"/>
                  <a:pt x="2761488" y="366171"/>
                </a:cubicBezTo>
                <a:cubicBezTo>
                  <a:pt x="2667306" y="325807"/>
                  <a:pt x="2794926" y="371221"/>
                  <a:pt x="2670048" y="329595"/>
                </a:cubicBezTo>
                <a:cubicBezTo>
                  <a:pt x="2660904" y="326547"/>
                  <a:pt x="2652196" y="321515"/>
                  <a:pt x="2642616" y="320451"/>
                </a:cubicBezTo>
                <a:lnTo>
                  <a:pt x="2560320" y="311307"/>
                </a:lnTo>
                <a:cubicBezTo>
                  <a:pt x="2478010" y="290730"/>
                  <a:pt x="2579025" y="314425"/>
                  <a:pt x="2450592" y="293019"/>
                </a:cubicBezTo>
                <a:cubicBezTo>
                  <a:pt x="2438196" y="290953"/>
                  <a:pt x="2426284" y="286601"/>
                  <a:pt x="2414016" y="283875"/>
                </a:cubicBezTo>
                <a:cubicBezTo>
                  <a:pt x="2398844" y="280504"/>
                  <a:pt x="2383290" y="278820"/>
                  <a:pt x="2368296" y="274731"/>
                </a:cubicBezTo>
                <a:cubicBezTo>
                  <a:pt x="2349698" y="269659"/>
                  <a:pt x="2331720" y="262539"/>
                  <a:pt x="2313432" y="256443"/>
                </a:cubicBezTo>
                <a:lnTo>
                  <a:pt x="2286000" y="247299"/>
                </a:lnTo>
                <a:cubicBezTo>
                  <a:pt x="2270299" y="235524"/>
                  <a:pt x="2240711" y="212276"/>
                  <a:pt x="2221992" y="201579"/>
                </a:cubicBezTo>
                <a:cubicBezTo>
                  <a:pt x="2210157" y="194816"/>
                  <a:pt x="2197945" y="188661"/>
                  <a:pt x="2185416" y="183291"/>
                </a:cubicBezTo>
                <a:cubicBezTo>
                  <a:pt x="2176557" y="179494"/>
                  <a:pt x="2166605" y="178458"/>
                  <a:pt x="2157984" y="174147"/>
                </a:cubicBezTo>
                <a:cubicBezTo>
                  <a:pt x="2148154" y="169232"/>
                  <a:pt x="2139495" y="162247"/>
                  <a:pt x="2130552" y="155859"/>
                </a:cubicBezTo>
                <a:cubicBezTo>
                  <a:pt x="2118151" y="147001"/>
                  <a:pt x="2107607" y="135243"/>
                  <a:pt x="2093976" y="128427"/>
                </a:cubicBezTo>
                <a:cubicBezTo>
                  <a:pt x="1944101" y="53490"/>
                  <a:pt x="2114393" y="155769"/>
                  <a:pt x="2002536" y="91851"/>
                </a:cubicBezTo>
                <a:cubicBezTo>
                  <a:pt x="1992994" y="86399"/>
                  <a:pt x="1985147" y="78026"/>
                  <a:pt x="1975104" y="73563"/>
                </a:cubicBezTo>
                <a:cubicBezTo>
                  <a:pt x="1957488" y="65734"/>
                  <a:pt x="1937482" y="63896"/>
                  <a:pt x="1920240" y="55275"/>
                </a:cubicBezTo>
                <a:cubicBezTo>
                  <a:pt x="1891989" y="41150"/>
                  <a:pt x="1860438" y="23219"/>
                  <a:pt x="1828800" y="18699"/>
                </a:cubicBezTo>
                <a:cubicBezTo>
                  <a:pt x="1752351" y="7778"/>
                  <a:pt x="1785701" y="14782"/>
                  <a:pt x="1728216" y="411"/>
                </a:cubicBezTo>
                <a:cubicBezTo>
                  <a:pt x="1677314" y="4047"/>
                  <a:pt x="1613170" y="-12559"/>
                  <a:pt x="1572768" y="27843"/>
                </a:cubicBezTo>
                <a:cubicBezTo>
                  <a:pt x="1564997" y="35614"/>
                  <a:pt x="1561074" y="46483"/>
                  <a:pt x="1554480" y="55275"/>
                </a:cubicBezTo>
                <a:cubicBezTo>
                  <a:pt x="1551894" y="58723"/>
                  <a:pt x="1551432" y="70515"/>
                  <a:pt x="1545336" y="82707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03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4085D-0EC0-5E82-B9DF-561B2371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PODOBA MAPY v protokolu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997AC3-22F8-4FAA-816C-E9AF7FEE9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853" y="1874939"/>
            <a:ext cx="8120293" cy="498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8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DEB15-67C3-C0B4-14F5-4FF1D22E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PŘÍKLADY Významných SPOLEČNOSTÍ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CA755C-73AB-F908-776B-08876EFC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Automobilky (BMW Group, Hyundai, Toyota...)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Oděvní průmysl (H&amp;M, Adidas, C&amp;A…)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Potravinový průmysl (Pepsi, Burger King, Starbucks…)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Elektronika (Apple, Samsung, …)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7594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A1E69-6A7F-43C1-8C3B-18150AD7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d. Massey (teorie územní dělby práce): TYPY firem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52E7A1-E6BE-4F71-BAB1-3364664C0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9448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Lokálně koncentrovaná prostorová struktura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-&gt; společnost působí v jednom regionu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Klonová prostorová struktura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Společnost -&gt; pobočky v několika regionech – zastoupení celého procesu výroby.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Pobočky nejsou vzájemně příliš propojeny + silněji navázány na ostatní firmy v regionu.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Procesně rozčleněná prostorová struktura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Společnost -&gt; specializované pobočky v několika regionech – v každé se dělá něco jiného.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(dle možností daného regionu)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Vysoká propojenost mezi pobočkami + na ostatní firmy v regionu nejsou navázány.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</a:t>
            </a: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 KATEDRÁLY V POUŠTI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900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DE11F-335A-48D6-A572-5A43969E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R.VERNON - TEORIE VÝROBNÍCH CYKLŮ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491FC-B690-4F4D-83F1-88B5AF6FC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Jednotlivé regiony mají predispozice pro vyráběný určitého produktu v závislosti na jeho životním cyklu.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 fáze – nový výrobek – v nejvyspělejších regionech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(technologie, know-how, role vědy výzkumu, marketingu)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fáze – zralý výrobek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3. fáze – standardizovaný výrobek – méně vyspělé regiony s levnou pracovní silou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(rutinní činnost, nenáročnost na pracovní sílu)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Posun z nejvyspělejších zemí na „periferii“. </a:t>
            </a:r>
          </a:p>
        </p:txBody>
      </p:sp>
    </p:spTree>
    <p:extLst>
      <p:ext uri="{BB962C8B-B14F-4D97-AF65-F5344CB8AC3E}">
        <p14:creationId xmlns:p14="http://schemas.microsoft.com/office/powerpoint/2010/main" val="379702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72220-3BA4-49D0-BD02-084A6671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GIDDENS – ROZDĚLENÍ NADNÁRODNÍCH KONCERNŮ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40BA0B-9E07-46C1-A6FB-7C8747353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ETNOCENTRICKÉ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Strategie firmy je určována z ústředí (sídla jejího vzniku). </a:t>
            </a:r>
          </a:p>
          <a:p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POLYCENTRICKÉ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Pobočky jsou relativně nezávislé a mohou praktikovat relativně autonomní politiku. </a:t>
            </a:r>
          </a:p>
          <a:p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GEOCENTRICKÉ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manažerská struktura, manažeři se dle potřeby pohybují z jednoho státu do druhého. </a:t>
            </a:r>
          </a:p>
        </p:txBody>
      </p:sp>
    </p:spTree>
    <p:extLst>
      <p:ext uri="{BB962C8B-B14F-4D97-AF65-F5344CB8AC3E}">
        <p14:creationId xmlns:p14="http://schemas.microsoft.com/office/powerpoint/2010/main" val="277427389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5" ma:contentTypeDescription="Vytvoří nový dokument" ma:contentTypeScope="" ma:versionID="7120a9bc62c383fd0f2279d3165285d7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adf8dd17a309e0fefa1cd38068e87601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60168F-986A-4532-ACF7-5E75AF146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E6BA47-87C2-4C02-BF62-13456AC512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64EE8-E493-4662-9EEE-98B18F638CC9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45fb4870-e8c9-4f9e-95f4-cc79c406e0f1"/>
    <ds:schemaRef ds:uri="2b2ac763-2a82-42d3-894b-8c19e4f57a2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891</TotalTime>
  <Words>757</Words>
  <Application>Microsoft Office PowerPoint</Application>
  <PresentationFormat>Širokoúhlá obrazovka</PresentationFormat>
  <Paragraphs>84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Gill Sans MT</vt:lpstr>
      <vt:lpstr>Times New Roman</vt:lpstr>
      <vt:lpstr>Wingdings 2</vt:lpstr>
      <vt:lpstr>Dividenda</vt:lpstr>
      <vt:lpstr>  Humánní geografie – 4. cvičení 17.10. 2022 – 18.10. 2022</vt:lpstr>
      <vt:lpstr>Zadání 4. cvičení</vt:lpstr>
      <vt:lpstr>Obsah protokolu</vt:lpstr>
      <vt:lpstr>Obsah protokolu</vt:lpstr>
      <vt:lpstr>PODOBA MAPY v protokolu</vt:lpstr>
      <vt:lpstr>PŘÍKLADY Významných SPOLEČNOSTÍ</vt:lpstr>
      <vt:lpstr>d. Massey (teorie územní dělby práce): TYPY firem</vt:lpstr>
      <vt:lpstr>R.VERNON - TEORIE VÝROBNÍCH CYKLŮ</vt:lpstr>
      <vt:lpstr>GIDDENS – ROZDĚLENÍ NADNÁRODNÍCH KONCERNŮ</vt:lpstr>
      <vt:lpstr>GLOBÁLNÍ PRODUKČNÍ SÍTĚ</vt:lpstr>
      <vt:lpstr>Nová MEZINÁRODNÍ dělba práce</vt:lpstr>
      <vt:lpstr>EKONOMICKÁ GLOBALIZACE</vt:lpstr>
      <vt:lpstr>„NÁSTRAHY“ SOUČASNÉ DĚLBY PRÁCE?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Gorný</dc:creator>
  <cp:lastModifiedBy>David Gorný</cp:lastModifiedBy>
  <cp:revision>45</cp:revision>
  <dcterms:created xsi:type="dcterms:W3CDTF">2022-09-20T14:17:00Z</dcterms:created>
  <dcterms:modified xsi:type="dcterms:W3CDTF">2022-10-17T14:20:32Z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