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7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4" r:id="rId13"/>
    <p:sldId id="313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03" r:id="rId32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6754" autoAdjust="0"/>
  </p:normalViewPr>
  <p:slideViewPr>
    <p:cSldViewPr snapToGrid="0">
      <p:cViewPr varScale="1">
        <p:scale>
          <a:sx n="111" d="100"/>
          <a:sy n="111" d="100"/>
        </p:scale>
        <p:origin x="786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a 12. října 2022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5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10554" y="414002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3" y="718715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10. a 12. října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4" y="718715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10. a 12. října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Z3090p Humánní geografie, 10. a 12. října 2022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8069" y="6129339"/>
            <a:ext cx="1126967" cy="3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pl-PL" smtClean="0"/>
              <a:t>Z3090p Humánní geografie, 10. a 12. října 2022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33744" y="2477312"/>
            <a:ext cx="5672264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7784FCF-CA63-43D5-9F7A-283B5FF3D2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pl-PL" smtClean="0"/>
              <a:t>Z3090p Humánní geografie, 10. a 12. října 2022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657C0906-8176-4053-9581-FB903F818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pl-PL" smtClean="0"/>
              <a:t>Z3090p Humánní geografie, 10. a 12. října 2022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Z3090p Humánní geografie, 10. a 12. října 2022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5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10554" y="414002"/>
            <a:ext cx="2350877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pl-PL" smtClean="0"/>
              <a:t>Z3090p Humánní geografie, 10. a 12. října 2022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10. a 12. října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8" y="1695077"/>
            <a:ext cx="3914489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10. a 12. října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80" y="1692005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10. a 12. října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4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80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4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9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6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1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4" y="1692005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5" y="1692005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10. a 12. října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8" y="692153"/>
            <a:ext cx="3914489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10. a 12. října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5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l-PL" smtClean="0"/>
              <a:t>Z3090p Humánní geografie, 10. a 12. října 2022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5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4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ondrej.sery@mail.muni.cz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a 12.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11454" y="3085217"/>
            <a:ext cx="8522680" cy="687566"/>
          </a:xfrm>
        </p:spPr>
        <p:txBody>
          <a:bodyPr/>
          <a:lstStyle/>
          <a:p>
            <a:pPr algn="ctr"/>
            <a:r>
              <a:rPr lang="cs-CZ" sz="4050" dirty="0"/>
              <a:t>Globalizace</a:t>
            </a:r>
            <a:br>
              <a:rPr lang="cs-CZ" sz="405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84996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a 12.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57" y="135057"/>
            <a:ext cx="7000875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2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a 12.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Ekonomická globalizace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491762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výrazné změny v organizaci a řízení výroby a služeb na světové úrovni</a:t>
            </a:r>
          </a:p>
          <a:p>
            <a:pPr marL="72000" indent="0">
              <a:buNone/>
            </a:pPr>
            <a:r>
              <a:rPr lang="cs-CZ" sz="1600" dirty="0"/>
              <a:t>– ústup lokalizovaného charakteru výroby</a:t>
            </a:r>
          </a:p>
          <a:p>
            <a:pPr marL="72000" indent="0">
              <a:buNone/>
            </a:pPr>
            <a:r>
              <a:rPr lang="cs-CZ" sz="1600" dirty="0"/>
              <a:t>– postupné začleňování do regionální, národní či mezinárodní dělby práce</a:t>
            </a:r>
          </a:p>
          <a:p>
            <a:pPr marL="72000" indent="0">
              <a:buNone/>
            </a:pPr>
            <a:r>
              <a:rPr lang="cs-CZ" sz="1600" dirty="0"/>
              <a:t>– přechod od ekonomik národních států (vliv hranic, cel a dalších bariér) k ekonomice celosvětově lokalizované výroby</a:t>
            </a:r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podstata globalizace (hlavní body)</a:t>
            </a:r>
          </a:p>
          <a:p>
            <a:pPr marL="72000" indent="0">
              <a:buNone/>
            </a:pPr>
            <a:r>
              <a:rPr lang="cs-CZ" sz="1600" dirty="0"/>
              <a:t>I.) integrace národních ekonomik do světového systému</a:t>
            </a:r>
          </a:p>
          <a:p>
            <a:pPr marL="72000" indent="0">
              <a:buNone/>
            </a:pPr>
            <a:r>
              <a:rPr lang="cs-CZ" sz="1600" dirty="0"/>
              <a:t>II.) růst znalostní ekonomiky a ekonomiky služeb</a:t>
            </a:r>
          </a:p>
          <a:p>
            <a:pPr marL="72000" indent="0">
              <a:buNone/>
            </a:pPr>
            <a:r>
              <a:rPr lang="cs-CZ" sz="1600" dirty="0"/>
              <a:t>III.) konec bipolárního uspořádání světa (Západ vs. Východ)</a:t>
            </a:r>
          </a:p>
          <a:p>
            <a:pPr marL="72000" indent="0">
              <a:buNone/>
            </a:pPr>
            <a:r>
              <a:rPr lang="cs-CZ" sz="1600" dirty="0"/>
              <a:t>IV.) vytvoření nových obchodních bloků</a:t>
            </a:r>
          </a:p>
        </p:txBody>
      </p:sp>
    </p:spTree>
    <p:extLst>
      <p:ext uri="{BB962C8B-B14F-4D97-AF65-F5344CB8AC3E}">
        <p14:creationId xmlns:p14="http://schemas.microsoft.com/office/powerpoint/2010/main" val="1179970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a 12.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Internacionalizace vs. globalizace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491762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internacionalizace</a:t>
            </a:r>
          </a:p>
          <a:p>
            <a:pPr marL="72000" indent="0">
              <a:buNone/>
            </a:pPr>
            <a:r>
              <a:rPr lang="cs-CZ" sz="1600" dirty="0"/>
              <a:t>– pouze rozšíření ekonomických aktivit za státní hranice</a:t>
            </a:r>
          </a:p>
          <a:p>
            <a:pPr marL="72000" indent="0">
              <a:buNone/>
            </a:pPr>
            <a:r>
              <a:rPr lang="cs-CZ" sz="1600" dirty="0"/>
              <a:t>– obchod s produkty vytvořenými v rámci národních hospodářství</a:t>
            </a:r>
          </a:p>
          <a:p>
            <a:pPr marL="72000" indent="0">
              <a:buNone/>
            </a:pPr>
            <a:r>
              <a:rPr lang="cs-CZ" sz="1600" dirty="0"/>
              <a:t>– výrobní proces vázán na státy</a:t>
            </a:r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globalizace</a:t>
            </a:r>
          </a:p>
          <a:p>
            <a:pPr marL="72000" indent="0">
              <a:buNone/>
            </a:pPr>
            <a:r>
              <a:rPr lang="cs-CZ" sz="1600" dirty="0"/>
              <a:t>– specializace regionů v rámci globální dělby práce</a:t>
            </a:r>
          </a:p>
          <a:p>
            <a:pPr marL="72000" indent="0">
              <a:buNone/>
            </a:pPr>
            <a:r>
              <a:rPr lang="cs-CZ" sz="1600" dirty="0"/>
              <a:t>– role nadnárodních společností</a:t>
            </a:r>
          </a:p>
          <a:p>
            <a:pPr marL="72000" indent="0">
              <a:buNone/>
            </a:pPr>
            <a:r>
              <a:rPr lang="cs-CZ" sz="1600" dirty="0"/>
              <a:t>– výrobní proces není vázán na státy</a:t>
            </a:r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obě varianty spolu koexistují</a:t>
            </a:r>
          </a:p>
          <a:p>
            <a:pPr marL="7200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91300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a 12.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3 fáze ekonomické globalizace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493604"/>
            <a:ext cx="8491762" cy="507973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fáze 1: od 19. století do druhé světové války</a:t>
            </a:r>
          </a:p>
          <a:p>
            <a:pPr marL="72000" indent="0">
              <a:buNone/>
            </a:pPr>
            <a:r>
              <a:rPr lang="cs-CZ" sz="1600" dirty="0"/>
              <a:t>– zahraniční investice kvůli zajištění surovinových</a:t>
            </a:r>
          </a:p>
          <a:p>
            <a:pPr marL="72000" indent="0">
              <a:buNone/>
            </a:pPr>
            <a:r>
              <a:rPr lang="cs-CZ" sz="1600" dirty="0"/>
              <a:t>zdrojů pro národní ekonomiky</a:t>
            </a:r>
          </a:p>
          <a:p>
            <a:pPr marL="72000" indent="0">
              <a:buNone/>
            </a:pPr>
            <a:r>
              <a:rPr lang="cs-CZ" sz="1600" dirty="0"/>
              <a:t>– období kolonialismu (kolonie jako zdroj surovin a</a:t>
            </a:r>
          </a:p>
          <a:p>
            <a:pPr marL="72000" indent="0">
              <a:buNone/>
            </a:pPr>
            <a:r>
              <a:rPr lang="cs-CZ" sz="1600" dirty="0"/>
              <a:t>později odbytiště výrobků)</a:t>
            </a:r>
          </a:p>
          <a:p>
            <a:pPr marL="72000" indent="0">
              <a:buNone/>
            </a:pPr>
            <a:r>
              <a:rPr lang="cs-CZ" sz="1600" dirty="0"/>
              <a:t>– „</a:t>
            </a:r>
            <a:r>
              <a:rPr lang="cs-CZ" sz="1600" dirty="0" err="1"/>
              <a:t>backward</a:t>
            </a:r>
            <a:r>
              <a:rPr lang="cs-CZ" sz="1600" dirty="0"/>
              <a:t> </a:t>
            </a:r>
            <a:r>
              <a:rPr lang="cs-CZ" sz="1600" dirty="0" err="1"/>
              <a:t>linkages</a:t>
            </a:r>
            <a:r>
              <a:rPr lang="cs-CZ" sz="1600" dirty="0"/>
              <a:t>“ (proti směru) a </a:t>
            </a:r>
          </a:p>
          <a:p>
            <a:pPr marL="72000" indent="0">
              <a:buNone/>
            </a:pPr>
            <a:r>
              <a:rPr lang="cs-CZ" sz="1600" dirty="0"/>
              <a:t>„forward </a:t>
            </a:r>
            <a:r>
              <a:rPr lang="cs-CZ" sz="1600" dirty="0" err="1"/>
              <a:t>linkages</a:t>
            </a:r>
            <a:r>
              <a:rPr lang="cs-CZ" sz="1600" dirty="0"/>
              <a:t>“ (po směru) výrobního procesu</a:t>
            </a:r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fáze 2: 40. až 70. léta 20. století</a:t>
            </a:r>
          </a:p>
          <a:p>
            <a:pPr marL="72000" indent="0">
              <a:buNone/>
            </a:pPr>
            <a:r>
              <a:rPr lang="cs-CZ" sz="1600" dirty="0"/>
              <a:t>– americká expanze do Evropy (Marshallův plán,</a:t>
            </a:r>
          </a:p>
          <a:p>
            <a:pPr marL="72000" indent="0">
              <a:buNone/>
            </a:pPr>
            <a:r>
              <a:rPr lang="cs-CZ" sz="1600" dirty="0"/>
              <a:t>NATO, americká vojska v Evropě)</a:t>
            </a:r>
          </a:p>
          <a:p>
            <a:pPr marL="72000" indent="0">
              <a:buNone/>
            </a:pPr>
            <a:r>
              <a:rPr lang="cs-CZ" sz="1600" dirty="0"/>
              <a:t>– přiblížení výroby k trhu, nově budované závody</a:t>
            </a:r>
          </a:p>
          <a:p>
            <a:pPr marL="72000" indent="0">
              <a:buNone/>
            </a:pPr>
            <a:r>
              <a:rPr lang="cs-CZ" sz="1600" dirty="0"/>
              <a:t>k dodávkám pro místní trhy</a:t>
            </a:r>
          </a:p>
          <a:p>
            <a:pPr marL="72000" indent="0">
              <a:buNone/>
            </a:pPr>
            <a:endParaRPr lang="cs-CZ" sz="1600" dirty="0"/>
          </a:p>
        </p:txBody>
      </p:sp>
      <p:pic>
        <p:nvPicPr>
          <p:cNvPr id="4098" name="Picture 2" descr="Marshallův plán postavil poválečnou západní Evropu na nohy, Československo  stálo mimo — ČT24 — Česká televiz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493" y="2148526"/>
            <a:ext cx="3287847" cy="390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790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a 12.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3 fáze ekonomické globalizace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493604"/>
            <a:ext cx="8491762" cy="507973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fáze 3: od konce 60. let / od první poloviny 70. let 20. století</a:t>
            </a:r>
          </a:p>
          <a:p>
            <a:pPr marL="72000" indent="0">
              <a:buNone/>
            </a:pPr>
            <a:r>
              <a:rPr lang="cs-CZ" sz="1600" dirty="0"/>
              <a:t>– zpomalení poválečného růstu</a:t>
            </a:r>
          </a:p>
          <a:p>
            <a:pPr marL="72000" indent="0">
              <a:buNone/>
            </a:pPr>
            <a:r>
              <a:rPr lang="cs-CZ" sz="1600" dirty="0"/>
              <a:t>– ropná krize z první poloviny 70. let, snaha firem o radikální snižování nákladů</a:t>
            </a:r>
          </a:p>
          <a:p>
            <a:pPr marL="72000" indent="0">
              <a:buNone/>
            </a:pPr>
            <a:r>
              <a:rPr lang="cs-CZ" sz="1600" dirty="0"/>
              <a:t>– mezinárodní expanze</a:t>
            </a:r>
          </a:p>
          <a:p>
            <a:pPr marL="72000" indent="0">
              <a:buNone/>
            </a:pPr>
            <a:r>
              <a:rPr lang="cs-CZ" sz="1600" dirty="0"/>
              <a:t>– evropské a japonské firmy vstupují na americký trh</a:t>
            </a:r>
          </a:p>
          <a:p>
            <a:pPr marL="72000" indent="0">
              <a:buNone/>
            </a:pPr>
            <a:r>
              <a:rPr lang="cs-CZ" sz="1600" dirty="0"/>
              <a:t>– silná konkurence </a:t>
            </a:r>
            <a:r>
              <a:rPr lang="cs-CZ" sz="1600" dirty="0" err="1"/>
              <a:t>NICs</a:t>
            </a:r>
            <a:r>
              <a:rPr lang="cs-CZ" sz="1600" dirty="0"/>
              <a:t> (</a:t>
            </a:r>
            <a:r>
              <a:rPr lang="cs-CZ" sz="1600" dirty="0" err="1"/>
              <a:t>newly</a:t>
            </a:r>
            <a:r>
              <a:rPr lang="cs-CZ" sz="1600" dirty="0"/>
              <a:t> </a:t>
            </a:r>
            <a:r>
              <a:rPr lang="cs-CZ" sz="1600" dirty="0" err="1"/>
              <a:t>industrialized</a:t>
            </a:r>
            <a:r>
              <a:rPr lang="cs-CZ" sz="1600" dirty="0"/>
              <a:t> </a:t>
            </a:r>
            <a:r>
              <a:rPr lang="cs-CZ" sz="1600" dirty="0" err="1"/>
              <a:t>countries</a:t>
            </a:r>
            <a:r>
              <a:rPr lang="cs-CZ" sz="1600" dirty="0"/>
              <a:t>), např. Jižní Korea, Mexiko, </a:t>
            </a:r>
            <a:r>
              <a:rPr lang="cs-CZ" sz="1600" dirty="0" err="1"/>
              <a:t>Taiwan</a:t>
            </a:r>
            <a:endParaRPr lang="cs-CZ" sz="1600" dirty="0"/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výrazný předpoklad – deregulace</a:t>
            </a:r>
          </a:p>
          <a:p>
            <a:pPr marL="72000" indent="0">
              <a:buNone/>
            </a:pPr>
            <a:r>
              <a:rPr lang="cs-CZ" sz="1600" dirty="0"/>
              <a:t>– postupné odstraňování bariér volného obchodu</a:t>
            </a:r>
          </a:p>
          <a:p>
            <a:pPr marL="72000" indent="0">
              <a:buNone/>
            </a:pPr>
            <a:r>
              <a:rPr lang="cs-CZ" sz="1600" dirty="0"/>
              <a:t>– jednání GATT (General </a:t>
            </a:r>
            <a:r>
              <a:rPr lang="cs-CZ" sz="1600" dirty="0" err="1"/>
              <a:t>Agreement</a:t>
            </a:r>
            <a:r>
              <a:rPr lang="cs-CZ" sz="1600" dirty="0"/>
              <a:t> on </a:t>
            </a:r>
            <a:r>
              <a:rPr lang="cs-CZ" sz="1600" dirty="0" err="1"/>
              <a:t>Tarrifs</a:t>
            </a:r>
            <a:r>
              <a:rPr lang="cs-CZ" sz="1600" dirty="0"/>
              <a:t> and </a:t>
            </a:r>
            <a:r>
              <a:rPr lang="cs-CZ" sz="1600" dirty="0" err="1"/>
              <a:t>Trade</a:t>
            </a:r>
            <a:r>
              <a:rPr lang="cs-CZ" sz="1600" dirty="0"/>
              <a:t>,</a:t>
            </a:r>
          </a:p>
          <a:p>
            <a:pPr marL="72000" indent="0">
              <a:buNone/>
            </a:pPr>
            <a:r>
              <a:rPr lang="cs-CZ" sz="1600" dirty="0"/>
              <a:t>tj. Všeobecné dohody o clech a obchodu)</a:t>
            </a:r>
          </a:p>
          <a:p>
            <a:pPr marL="72000" indent="0">
              <a:buNone/>
            </a:pPr>
            <a:endParaRPr lang="cs-CZ" sz="1600" dirty="0"/>
          </a:p>
        </p:txBody>
      </p:sp>
      <p:pic>
        <p:nvPicPr>
          <p:cNvPr id="6146" name="Picture 2" descr="The World Trade Organisation | AANZFTA L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419" y="3943822"/>
            <a:ext cx="19621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660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a 12.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Nadnárodní firmy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05442" y="1493604"/>
            <a:ext cx="8626415" cy="507973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národní státy hlavními hráči globálního politického řádu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velké korporace hlavními hráči globálního ekonomického řádu</a:t>
            </a:r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vůdčími aktéry globalizace jsou nadnárodní firmy / nadnárodní korporace</a:t>
            </a:r>
          </a:p>
          <a:p>
            <a:pPr marL="72000" indent="0">
              <a:buNone/>
            </a:pPr>
            <a:r>
              <a:rPr lang="cs-CZ" sz="1600" dirty="0"/>
              <a:t>– zkratky NNS = </a:t>
            </a:r>
            <a:r>
              <a:rPr lang="cs-CZ" sz="1600" dirty="0" err="1"/>
              <a:t>MNCs</a:t>
            </a:r>
            <a:r>
              <a:rPr lang="cs-CZ" sz="1600" dirty="0"/>
              <a:t> = </a:t>
            </a:r>
            <a:r>
              <a:rPr lang="cs-CZ" sz="1600" dirty="0" err="1"/>
              <a:t>TNCs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předchůdci dnešních </a:t>
            </a:r>
            <a:r>
              <a:rPr lang="cs-CZ" sz="1600" dirty="0" err="1"/>
              <a:t>MNCs</a:t>
            </a:r>
            <a:r>
              <a:rPr lang="cs-CZ" sz="1600" dirty="0"/>
              <a:t>: East India </a:t>
            </a:r>
            <a:r>
              <a:rPr lang="cs-CZ" sz="1600" dirty="0" err="1"/>
              <a:t>Company</a:t>
            </a:r>
            <a:r>
              <a:rPr lang="cs-CZ" sz="1600" dirty="0"/>
              <a:t> či </a:t>
            </a:r>
            <a:r>
              <a:rPr lang="cs-CZ" sz="1600" dirty="0" err="1"/>
              <a:t>Hudson's</a:t>
            </a:r>
            <a:r>
              <a:rPr lang="cs-CZ" sz="1600" dirty="0"/>
              <a:t> </a:t>
            </a:r>
            <a:r>
              <a:rPr lang="cs-CZ" sz="1600" dirty="0" err="1"/>
              <a:t>Bay</a:t>
            </a:r>
            <a:r>
              <a:rPr lang="cs-CZ" sz="1600" dirty="0"/>
              <a:t> </a:t>
            </a:r>
            <a:r>
              <a:rPr lang="cs-CZ" sz="1600" dirty="0" err="1"/>
              <a:t>Company</a:t>
            </a:r>
            <a:r>
              <a:rPr lang="cs-CZ" sz="1600" dirty="0"/>
              <a:t> v 15. století v Evropě, a to z důvodu obchodu</a:t>
            </a:r>
          </a:p>
          <a:p>
            <a:pPr marL="72000" indent="0">
              <a:buNone/>
            </a:pPr>
            <a:r>
              <a:rPr lang="cs-CZ" sz="1600" dirty="0"/>
              <a:t>– výrazné rozšíření / nárůst </a:t>
            </a:r>
            <a:r>
              <a:rPr lang="cs-CZ" sz="1600" dirty="0" err="1"/>
              <a:t>MNCs</a:t>
            </a:r>
            <a:r>
              <a:rPr lang="cs-CZ" sz="1600" dirty="0"/>
              <a:t> až po druhé světové válce a zejména v 80. letech 20. století</a:t>
            </a:r>
          </a:p>
        </p:txBody>
      </p:sp>
      <p:pic>
        <p:nvPicPr>
          <p:cNvPr id="7170" name="Picture 2" descr="The Role of Multinational Corporations in Promoting European Integr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55" y="4623523"/>
            <a:ext cx="2780003" cy="144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ultinational Corporation - MNC - Msr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627" y="4623523"/>
            <a:ext cx="3317653" cy="165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efine and Discuss on Multinational Corporation - Msrbl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738" y="4623523"/>
            <a:ext cx="2122661" cy="150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133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hat is a Product Life Cycle? (Definition, Stages and Examples) - TW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58" y="4038813"/>
            <a:ext cx="3126133" cy="238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a 12.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Nadnárodní firmy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05442" y="1493604"/>
            <a:ext cx="8626415" cy="507973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obrat řady </a:t>
            </a:r>
            <a:r>
              <a:rPr lang="cs-CZ" sz="2000" dirty="0" err="1"/>
              <a:t>MNCs</a:t>
            </a:r>
            <a:r>
              <a:rPr lang="cs-CZ" sz="2000" dirty="0"/>
              <a:t> je větší než HDP řady národních států </a:t>
            </a:r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obecné tři úrovně </a:t>
            </a:r>
            <a:r>
              <a:rPr lang="cs-CZ" sz="2000" dirty="0" err="1"/>
              <a:t>MNCs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ústředí: dlouhodobé plánování, kreativní a nerutinní činnosti, časté face-to-face kontakty</a:t>
            </a:r>
          </a:p>
          <a:p>
            <a:pPr marL="72000" indent="0">
              <a:buNone/>
            </a:pPr>
            <a:r>
              <a:rPr lang="cs-CZ" sz="1600" dirty="0"/>
              <a:t>– rutinní administrativní činnost</a:t>
            </a:r>
          </a:p>
          <a:p>
            <a:pPr marL="72000" indent="0">
              <a:buNone/>
            </a:pPr>
            <a:r>
              <a:rPr lang="cs-CZ" sz="1600" dirty="0"/>
              <a:t>– rutinní výrobní činnost</a:t>
            </a:r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teorie životního cyklu výrobku (</a:t>
            </a:r>
            <a:r>
              <a:rPr lang="cs-CZ" sz="2000" dirty="0" err="1"/>
              <a:t>product</a:t>
            </a:r>
            <a:r>
              <a:rPr lang="cs-CZ" sz="2000" dirty="0"/>
              <a:t> </a:t>
            </a:r>
            <a:r>
              <a:rPr lang="cs-CZ" sz="2000" dirty="0" err="1"/>
              <a:t>life</a:t>
            </a:r>
            <a:r>
              <a:rPr lang="cs-CZ" sz="2000" dirty="0"/>
              <a:t> </a:t>
            </a:r>
            <a:r>
              <a:rPr lang="cs-CZ" sz="2000" dirty="0" err="1"/>
              <a:t>cycle</a:t>
            </a:r>
            <a:r>
              <a:rPr lang="cs-CZ" sz="2000" dirty="0"/>
              <a:t>) </a:t>
            </a:r>
          </a:p>
          <a:p>
            <a:pPr marL="7200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227718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a 12.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Nadnárodní firmy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05442" y="1493604"/>
            <a:ext cx="8626415" cy="507973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členění </a:t>
            </a:r>
            <a:r>
              <a:rPr lang="cs-CZ" sz="2000" dirty="0" err="1"/>
              <a:t>MNCs</a:t>
            </a:r>
            <a:r>
              <a:rPr lang="cs-CZ" sz="2000" dirty="0"/>
              <a:t> (dle </a:t>
            </a:r>
            <a:r>
              <a:rPr lang="cs-CZ" sz="2000" dirty="0" err="1"/>
              <a:t>Giddens</a:t>
            </a:r>
            <a:r>
              <a:rPr lang="cs-CZ" sz="2000" dirty="0"/>
              <a:t>)</a:t>
            </a:r>
          </a:p>
          <a:p>
            <a:pPr marL="72000" indent="0">
              <a:buNone/>
            </a:pPr>
            <a:r>
              <a:rPr lang="cs-CZ" sz="1600" dirty="0"/>
              <a:t>I.) etnocentrické: jedno ústředí, zbytek spíše „klony“ s uniformními standardy a normami</a:t>
            </a:r>
          </a:p>
          <a:p>
            <a:pPr marL="72000" indent="0">
              <a:buNone/>
            </a:pPr>
            <a:r>
              <a:rPr lang="cs-CZ" sz="1600" dirty="0"/>
              <a:t>II.) polycentrické: relativně nezávislé pobočky</a:t>
            </a:r>
          </a:p>
          <a:p>
            <a:pPr marL="72000" indent="0">
              <a:buNone/>
            </a:pPr>
            <a:r>
              <a:rPr lang="cs-CZ" sz="1600" dirty="0"/>
              <a:t>III.) geocentrické: manažeři (řízení) se pohybuje dle potřeby z jednoho státu do druhého</a:t>
            </a:r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členění </a:t>
            </a:r>
            <a:r>
              <a:rPr lang="cs-CZ" sz="2000" dirty="0" err="1"/>
              <a:t>MNCs</a:t>
            </a:r>
            <a:r>
              <a:rPr lang="cs-CZ" sz="2000" dirty="0"/>
              <a:t> (dle </a:t>
            </a:r>
            <a:r>
              <a:rPr lang="cs-CZ" sz="2000" dirty="0" err="1"/>
              <a:t>Dicken</a:t>
            </a:r>
            <a:r>
              <a:rPr lang="cs-CZ" sz="2000" dirty="0"/>
              <a:t>)</a:t>
            </a:r>
          </a:p>
          <a:p>
            <a:pPr marL="72000" indent="0">
              <a:buNone/>
            </a:pPr>
            <a:r>
              <a:rPr lang="cs-CZ" sz="1600" dirty="0"/>
              <a:t>I.) multinárodní model: velká autonomie poboček, ústředí koordinuje, celá firma spíše soubor několika nadnárodních firem, přizpůsobení místním trhům, často evropské firmy</a:t>
            </a:r>
          </a:p>
          <a:p>
            <a:pPr marL="72000" indent="0">
              <a:buNone/>
            </a:pPr>
            <a:r>
              <a:rPr lang="cs-CZ" sz="1600" dirty="0"/>
              <a:t>II.) mezinárodní model: centralizované řízení, silnější kontrola poboček, často americké firmy</a:t>
            </a:r>
          </a:p>
          <a:p>
            <a:pPr marL="72000" indent="0">
              <a:buNone/>
            </a:pPr>
            <a:r>
              <a:rPr lang="cs-CZ" sz="1600" dirty="0"/>
              <a:t>III.) klasický globální model: velmi centralizované řízení, zvláštnosti místních trhů ignorovány, často japonské firmy</a:t>
            </a:r>
          </a:p>
          <a:p>
            <a:pPr marL="72000" indent="0">
              <a:buNone/>
            </a:pPr>
            <a:r>
              <a:rPr lang="cs-CZ" sz="1600" dirty="0"/>
              <a:t>IV.) komplexní globální model: snaha brát přednosti každého z předchozích modelů, velmi flexibilní, odstup od hierarchické struktury, spíše sítě / kooperace / clustery</a:t>
            </a:r>
          </a:p>
        </p:txBody>
      </p:sp>
    </p:spTree>
    <p:extLst>
      <p:ext uri="{BB962C8B-B14F-4D97-AF65-F5344CB8AC3E}">
        <p14:creationId xmlns:p14="http://schemas.microsoft.com/office/powerpoint/2010/main" val="1343669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a 12.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76" y="120770"/>
            <a:ext cx="8411237" cy="58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39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a 12.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2" y="0"/>
            <a:ext cx="7000875" cy="36861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677" y="3137813"/>
            <a:ext cx="581025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42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a 12.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Globalizace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vznik nové </a:t>
            </a:r>
            <a:r>
              <a:rPr lang="cs-CZ" sz="2000" dirty="0" err="1"/>
              <a:t>řádovostní</a:t>
            </a:r>
            <a:r>
              <a:rPr lang="cs-CZ" sz="2000" dirty="0"/>
              <a:t> úrovně organizace společnosti – globální</a:t>
            </a:r>
          </a:p>
          <a:p>
            <a:pPr marL="72000" indent="0">
              <a:buNone/>
            </a:pPr>
            <a:r>
              <a:rPr lang="cs-CZ" sz="1600" dirty="0"/>
              <a:t>– ovlivňuje společenský rozvoj i na nižších </a:t>
            </a:r>
            <a:r>
              <a:rPr lang="cs-CZ" sz="1600" dirty="0" err="1"/>
              <a:t>řádovostních</a:t>
            </a:r>
            <a:r>
              <a:rPr lang="cs-CZ" sz="1600" dirty="0"/>
              <a:t> úrovních</a:t>
            </a:r>
          </a:p>
          <a:p>
            <a:pPr marL="72000" indent="0">
              <a:buNone/>
            </a:pPr>
            <a:r>
              <a:rPr lang="cs-CZ" sz="1600" dirty="0"/>
              <a:t>– nové vztahy mezi globálním a lokálním, regionálním, národním a nadnárodním</a:t>
            </a:r>
          </a:p>
          <a:p>
            <a:pPr marL="72000" indent="0">
              <a:buNone/>
            </a:pPr>
            <a:r>
              <a:rPr lang="cs-CZ" sz="1600" dirty="0"/>
              <a:t>– globalizace je proces, kdy události, aktivity či rozhodnutí v jedné části světa mají významný dopad v jiné, velmi vzdálené části světa</a:t>
            </a:r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prostorová a neprostorová složka globalizace</a:t>
            </a:r>
          </a:p>
          <a:p>
            <a:pPr marL="72000" indent="0">
              <a:buNone/>
            </a:pPr>
            <a:r>
              <a:rPr lang="cs-CZ" sz="1600" dirty="0"/>
              <a:t>– prostorová: procesy se odehrávají ve stále větším měřítku (tzv. </a:t>
            </a:r>
            <a:r>
              <a:rPr lang="cs-CZ" sz="1600" dirty="0" err="1"/>
              <a:t>stretching</a:t>
            </a:r>
            <a:r>
              <a:rPr lang="cs-CZ" sz="1600" dirty="0"/>
              <a:t>)</a:t>
            </a:r>
          </a:p>
          <a:p>
            <a:pPr marL="72000" indent="0">
              <a:buNone/>
            </a:pPr>
            <a:r>
              <a:rPr lang="cs-CZ" sz="1600" dirty="0"/>
              <a:t>– neprostorová: v jednom prostoru neustále přibývá intenzita vazeb a procesů (tzv. </a:t>
            </a:r>
            <a:r>
              <a:rPr lang="cs-CZ" sz="1600" dirty="0" err="1"/>
              <a:t>deepening</a:t>
            </a:r>
            <a:r>
              <a:rPr lang="cs-CZ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79855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a 12.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pic>
        <p:nvPicPr>
          <p:cNvPr id="1026" name="Picture 2" descr="TNCs">
            <a:extLst>
              <a:ext uri="{FF2B5EF4-FFF2-40B4-BE49-F238E27FC236}">
                <a16:creationId xmlns:a16="http://schemas.microsoft.com/office/drawing/2014/main" id="{AF68CBDB-FB2F-40C2-9637-618A2FCAC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6" y="74428"/>
            <a:ext cx="60960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E92EFAD-2363-435C-BE3E-E7A7B7888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689" y="3249614"/>
            <a:ext cx="6096000" cy="359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91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a 12.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5FD30D5-71FB-4559-AF85-F526DAABE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2" y="216531"/>
            <a:ext cx="9030684" cy="552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84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a 12.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Mezinárodní dělba práce, PZI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05442" y="1493604"/>
            <a:ext cx="8626415" cy="507973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nová mezinárodní dělba práce</a:t>
            </a:r>
          </a:p>
          <a:p>
            <a:pPr marL="72000" indent="0">
              <a:buNone/>
            </a:pPr>
            <a:r>
              <a:rPr lang="cs-CZ" sz="1600" dirty="0"/>
              <a:t>– v různých regionech světa odlišné dopady</a:t>
            </a:r>
          </a:p>
          <a:p>
            <a:pPr marL="72000" indent="0">
              <a:buNone/>
            </a:pPr>
            <a:r>
              <a:rPr lang="cs-CZ" sz="1600" dirty="0"/>
              <a:t>– z vyspělých zemí se do rozvojových zemí přemisťují primární výroby = </a:t>
            </a:r>
            <a:r>
              <a:rPr lang="cs-CZ" sz="1600" dirty="0" err="1"/>
              <a:t>deindustrializace</a:t>
            </a:r>
            <a:r>
              <a:rPr lang="cs-CZ" sz="1600" dirty="0"/>
              <a:t>, </a:t>
            </a:r>
          </a:p>
          <a:p>
            <a:pPr marL="72000" indent="0">
              <a:buNone/>
            </a:pPr>
            <a:r>
              <a:rPr lang="cs-CZ" sz="1600" dirty="0"/>
              <a:t>naopak se koncentrují ředitelství </a:t>
            </a:r>
            <a:r>
              <a:rPr lang="cs-CZ" sz="1600" dirty="0" err="1"/>
              <a:t>MNCs</a:t>
            </a:r>
            <a:r>
              <a:rPr lang="cs-CZ" sz="1600" dirty="0"/>
              <a:t>, oddělení VVI a technologicky náročná odvětví, probíhá proces </a:t>
            </a:r>
            <a:r>
              <a:rPr lang="cs-CZ" sz="1600" dirty="0" err="1"/>
              <a:t>terciarizace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země </a:t>
            </a:r>
            <a:r>
              <a:rPr lang="cs-CZ" sz="1600" dirty="0" err="1"/>
              <a:t>semiperiferie</a:t>
            </a:r>
            <a:r>
              <a:rPr lang="cs-CZ" sz="1600" dirty="0"/>
              <a:t> (zejména </a:t>
            </a:r>
            <a:r>
              <a:rPr lang="cs-CZ" sz="1600" dirty="0" err="1"/>
              <a:t>NICs</a:t>
            </a:r>
            <a:r>
              <a:rPr lang="cs-CZ" sz="1600" dirty="0"/>
              <a:t>) získávají rozvojové impulzy z participace na rozvoji globální ekonomiky, lokalizovány zejména v hlavních a největších městech, přinášejí především pracovní místa, lepší technologie a celkový ekonomický rozvoj, často výroby náročné na množství pracovní síly</a:t>
            </a:r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přímé zahraniční investice (PZI) = </a:t>
            </a:r>
            <a:r>
              <a:rPr lang="cs-CZ" sz="2000" dirty="0" err="1"/>
              <a:t>foreign</a:t>
            </a:r>
            <a:r>
              <a:rPr lang="cs-CZ" sz="2000" dirty="0"/>
              <a:t> direct </a:t>
            </a:r>
            <a:r>
              <a:rPr lang="cs-CZ" sz="2000" dirty="0" err="1"/>
              <a:t>investments</a:t>
            </a:r>
            <a:r>
              <a:rPr lang="cs-CZ" sz="2000" dirty="0"/>
              <a:t> (FDI)</a:t>
            </a:r>
          </a:p>
          <a:p>
            <a:pPr marL="72000" indent="0">
              <a:buNone/>
            </a:pPr>
            <a:r>
              <a:rPr lang="cs-CZ" sz="1600" dirty="0"/>
              <a:t>– skrze ně je zprostředkovávána ekonomická globalizace</a:t>
            </a:r>
          </a:p>
          <a:p>
            <a:pPr marL="72000" indent="0">
              <a:buNone/>
            </a:pPr>
            <a:r>
              <a:rPr lang="cs-CZ" sz="1600" dirty="0"/>
              <a:t>– určitý ukazatel aktivit a prostorového rozložení </a:t>
            </a:r>
            <a:r>
              <a:rPr lang="cs-CZ" sz="1600" dirty="0" err="1"/>
              <a:t>MNCs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501991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a 12.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pic>
        <p:nvPicPr>
          <p:cNvPr id="2050" name="Picture 2" descr="Mapped: Foreign Direct Investment by Country">
            <a:extLst>
              <a:ext uri="{FF2B5EF4-FFF2-40B4-BE49-F238E27FC236}">
                <a16:creationId xmlns:a16="http://schemas.microsoft.com/office/drawing/2014/main" id="{142695AE-0C36-4133-9510-9A80C0F8F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000"/>
            <a:ext cx="9145588" cy="559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865140D-AE88-42EA-ADAE-FDA63AC86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62948" cy="60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66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a 12.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pic>
        <p:nvPicPr>
          <p:cNvPr id="4102" name="Picture 6" descr="Image">
            <a:extLst>
              <a:ext uri="{FF2B5EF4-FFF2-40B4-BE49-F238E27FC236}">
                <a16:creationId xmlns:a16="http://schemas.microsoft.com/office/drawing/2014/main" id="{60DAABAF-B960-4D76-91F7-0CCF5F5E9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713"/>
            <a:ext cx="9145588" cy="560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386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a 12.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pic>
        <p:nvPicPr>
          <p:cNvPr id="5122" name="Picture 2" descr="Chart 1: The composition of capital inflows has shifted away from bank loans and toward FDI and portfolio investment">
            <a:extLst>
              <a:ext uri="{FF2B5EF4-FFF2-40B4-BE49-F238E27FC236}">
                <a16:creationId xmlns:a16="http://schemas.microsoft.com/office/drawing/2014/main" id="{B96BC464-150C-446F-B784-90EA796EB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12" y="80890"/>
            <a:ext cx="4262032" cy="264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inance &amp;amp; Development, June 2001 - How Beneficial Is Foreign Direct  Investment for Developing Countries?">
            <a:extLst>
              <a:ext uri="{FF2B5EF4-FFF2-40B4-BE49-F238E27FC236}">
                <a16:creationId xmlns:a16="http://schemas.microsoft.com/office/drawing/2014/main" id="{F4D01F84-0E65-4023-B9C7-3B7CF4747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151" y="80890"/>
            <a:ext cx="4228885" cy="264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Global foreign direct investment set to partially recover in 2021 but  uncertainty remains | UNCTAD">
            <a:extLst>
              <a:ext uri="{FF2B5EF4-FFF2-40B4-BE49-F238E27FC236}">
                <a16:creationId xmlns:a16="http://schemas.microsoft.com/office/drawing/2014/main" id="{9727AEB9-A624-409C-BCB7-9C1538D1D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12" y="2945219"/>
            <a:ext cx="8809964" cy="312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648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a 12.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Globalizace finančního trhu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05442" y="1493604"/>
            <a:ext cx="8626415" cy="507973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nový mezinárodní finanční systém</a:t>
            </a:r>
          </a:p>
          <a:p>
            <a:pPr marL="72000" indent="0">
              <a:buNone/>
            </a:pPr>
            <a:r>
              <a:rPr lang="cs-CZ" sz="1600" dirty="0"/>
              <a:t>– kontinuální 24-hodinové obchodování s měnami, akciemi a dalšími produkty</a:t>
            </a:r>
          </a:p>
          <a:p>
            <a:pPr marL="72000" indent="0">
              <a:buNone/>
            </a:pPr>
            <a:r>
              <a:rPr lang="cs-CZ" sz="1600" dirty="0"/>
              <a:t>– tři centra: New York, Londýn a Tokio</a:t>
            </a:r>
          </a:p>
          <a:p>
            <a:pPr marL="72000" indent="0">
              <a:buNone/>
            </a:pPr>
            <a:r>
              <a:rPr lang="cs-CZ" sz="1600" dirty="0"/>
              <a:t>– v 70. letech vytvořeny eurodolarové trhy + deregulace finančních trhů v 80. letech</a:t>
            </a:r>
          </a:p>
          <a:p>
            <a:pPr marL="72000" indent="0">
              <a:buNone/>
            </a:pPr>
            <a:r>
              <a:rPr lang="cs-CZ" sz="1600" dirty="0"/>
              <a:t>– finanční trhy elektronizovány, skončily fixní kurzy měn </a:t>
            </a:r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kasinové ekonomiky</a:t>
            </a:r>
          </a:p>
          <a:p>
            <a:pPr marL="72000" indent="0">
              <a:buNone/>
            </a:pPr>
            <a:r>
              <a:rPr lang="cs-CZ" sz="1600" dirty="0"/>
              <a:t>– virtuální ekonomiky, kde spekulanti s kurzy,</a:t>
            </a:r>
          </a:p>
          <a:p>
            <a:pPr marL="72000" indent="0">
              <a:buNone/>
            </a:pPr>
            <a:r>
              <a:rPr lang="cs-CZ" sz="1600" dirty="0"/>
              <a:t>akciemi a produkty přemísťují v rámci globální</a:t>
            </a:r>
          </a:p>
          <a:p>
            <a:pPr marL="72000" indent="0">
              <a:buNone/>
            </a:pPr>
            <a:r>
              <a:rPr lang="cs-CZ" sz="1600" dirty="0"/>
              <a:t>ekonomiky obrovské sumy peněz</a:t>
            </a:r>
          </a:p>
          <a:p>
            <a:pPr marL="72000" indent="0">
              <a:buNone/>
            </a:pPr>
            <a:r>
              <a:rPr lang="cs-CZ" sz="1600" dirty="0"/>
              <a:t>– postupné oddělení reálné ekonomiky</a:t>
            </a:r>
          </a:p>
          <a:p>
            <a:pPr marL="72000" indent="0">
              <a:buNone/>
            </a:pPr>
            <a:r>
              <a:rPr lang="cs-CZ" sz="1600" dirty="0"/>
              <a:t>(výroba a služby) od symbolické ekonomiky</a:t>
            </a:r>
          </a:p>
          <a:p>
            <a:pPr marL="72000" indent="0">
              <a:buNone/>
            </a:pPr>
            <a:r>
              <a:rPr lang="cs-CZ" sz="1600" dirty="0"/>
              <a:t>finančních transakcí</a:t>
            </a:r>
          </a:p>
        </p:txBody>
      </p:sp>
      <p:pic>
        <p:nvPicPr>
          <p:cNvPr id="6146" name="Picture 2" descr="Speculation - Learn how Speculation Affects Different Types of Markets">
            <a:extLst>
              <a:ext uri="{FF2B5EF4-FFF2-40B4-BE49-F238E27FC236}">
                <a16:creationId xmlns:a16="http://schemas.microsoft.com/office/drawing/2014/main" id="{AEE54278-6A75-4879-B42C-6731C25BE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140" y="3553285"/>
            <a:ext cx="3838537" cy="230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320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a 12.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Kulturní globalizace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05442" y="1493604"/>
            <a:ext cx="8626415" cy="507973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k</a:t>
            </a:r>
            <a:r>
              <a:rPr lang="cs-CZ" sz="2000" dirty="0" smtClean="0"/>
              <a:t>ulturní homogenizace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sbližování jednotlivých národních a regionálních kultur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vlivem časoprostorové komprese, resp. globálních médií a komunikačních systémů</a:t>
            </a:r>
            <a:endParaRPr lang="cs-CZ" sz="1600" dirty="0"/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g</a:t>
            </a:r>
            <a:r>
              <a:rPr lang="cs-CZ" sz="2000" dirty="0" smtClean="0"/>
              <a:t>lobalizace spotřeby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spotřebitelé v různých zemích poptávají podobné věci a sdílejí podobné kulturní symboly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vytváření univerzálního marketingového prostředí bez ohledu na regionální specifika</a:t>
            </a:r>
          </a:p>
          <a:p>
            <a:pPr marL="72000" indent="0">
              <a:buNone/>
            </a:pPr>
            <a:r>
              <a:rPr lang="cs-CZ" sz="1600" dirty="0" smtClean="0"/>
              <a:t>– působení globálních reklamních kampaní</a:t>
            </a:r>
          </a:p>
          <a:p>
            <a:pPr marL="72000" indent="0">
              <a:buNone/>
            </a:pPr>
            <a:r>
              <a:rPr lang="cs-CZ" sz="1600" dirty="0" smtClean="0"/>
              <a:t>– vznik tzv. globálních značek (</a:t>
            </a:r>
            <a:r>
              <a:rPr lang="cs-CZ" sz="1600" dirty="0" err="1" smtClean="0"/>
              <a:t>global</a:t>
            </a:r>
            <a:r>
              <a:rPr lang="cs-CZ" sz="1600" dirty="0" smtClean="0"/>
              <a:t> </a:t>
            </a:r>
            <a:r>
              <a:rPr lang="cs-CZ" sz="1600" dirty="0" err="1" smtClean="0"/>
              <a:t>brands</a:t>
            </a:r>
            <a:r>
              <a:rPr lang="cs-CZ" sz="1600" dirty="0" smtClean="0"/>
              <a:t>)</a:t>
            </a:r>
            <a:endParaRPr lang="cs-CZ" sz="1600" dirty="0"/>
          </a:p>
        </p:txBody>
      </p:sp>
      <p:pic>
        <p:nvPicPr>
          <p:cNvPr id="1026" name="Picture 2" descr="Top 15 Best Global Brands Ranking (2000-2018) - A Growth Hac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610" y="4033471"/>
            <a:ext cx="3843682" cy="199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579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a 12.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Kulturní globalizace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05442" y="1493604"/>
            <a:ext cx="8626415" cy="507973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g</a:t>
            </a:r>
            <a:r>
              <a:rPr lang="cs-CZ" sz="2000" dirty="0" smtClean="0"/>
              <a:t>lobalizace médií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nutná podmínka pro započetí mechanismů kulturní globalizace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noviny jako první masmédia na konci 19. století aneb poprvé mnoho různých typů informací na jednom rozsahem omezeném a snadno reprodukovatelném formátu</a:t>
            </a:r>
          </a:p>
          <a:p>
            <a:pPr marL="72000" indent="0">
              <a:buNone/>
            </a:pPr>
            <a:r>
              <a:rPr lang="cs-CZ" sz="1600" dirty="0" smtClean="0"/>
              <a:t>– noviny postupně vystřídány rozhlasem, filmem, televizí a internetem (sociálními sítěmi)</a:t>
            </a:r>
          </a:p>
          <a:p>
            <a:pPr marL="72000" indent="0">
              <a:buNone/>
            </a:pPr>
            <a:r>
              <a:rPr lang="cs-CZ" sz="1600" dirty="0" smtClean="0"/>
              <a:t>– vzniká hyperrealista</a:t>
            </a:r>
          </a:p>
          <a:p>
            <a:pPr marL="72000" indent="0">
              <a:buNone/>
            </a:pPr>
            <a:r>
              <a:rPr lang="cs-CZ" sz="1600" dirty="0" smtClean="0"/>
              <a:t>– zpravodajský svět se rozvíjí nerovnoměrně, silné postavení vyspělých států (zejména USA), diskuze o tzv. mediálním imperialismu (zejména chudé země nedokáží udržet kulturní a mediální nezávislost), nahlížení na svět pohledem Západu</a:t>
            </a:r>
            <a:endParaRPr lang="cs-CZ" sz="16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t="23855"/>
          <a:stretch/>
        </p:blipFill>
        <p:spPr>
          <a:xfrm>
            <a:off x="405071" y="4916181"/>
            <a:ext cx="2847975" cy="1218481"/>
          </a:xfrm>
          <a:prstGeom prst="rect">
            <a:avLst/>
          </a:prstGeom>
        </p:spPr>
      </p:pic>
      <p:pic>
        <p:nvPicPr>
          <p:cNvPr id="2052" name="Picture 4" descr="CNN, BBC, AL JAZEERA TURN BLIND EYE TO ALIYU ABUBAKAR TRIAL IN ITALY | Cnn,  Bbc, Blind ey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030" y="4916181"/>
            <a:ext cx="1565578" cy="156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329" y="4965365"/>
            <a:ext cx="3298318" cy="151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670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a 12.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Kulturní globalizace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05442" y="1493604"/>
            <a:ext cx="8626415" cy="507973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kultura vyžadující jedinečnou lokalizaci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kulturně-intelektuální města: Athény a Florencie (minulost), Paříž a Berlín (současnost)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kulturně-technologická města: Hollywood, </a:t>
            </a:r>
            <a:r>
              <a:rPr lang="cs-CZ" sz="1600" dirty="0" err="1" smtClean="0"/>
              <a:t>Bollywood</a:t>
            </a:r>
            <a:r>
              <a:rPr lang="cs-CZ" sz="1600" dirty="0" smtClean="0"/>
              <a:t>, Lipsko, Rotterdam</a:t>
            </a:r>
            <a:endParaRPr lang="cs-CZ" sz="1600" dirty="0"/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kultura bez nutnosti specifické lokalizace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např. audiovizuální služby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globální kulturní regiony: </a:t>
            </a:r>
            <a:r>
              <a:rPr lang="cs-CZ" sz="1600" dirty="0" err="1" smtClean="0"/>
              <a:t>anglo</a:t>
            </a:r>
            <a:r>
              <a:rPr lang="cs-CZ" sz="1600" dirty="0" smtClean="0"/>
              <a:t>-americký region, západní Evropa, jižní a JV Asie</a:t>
            </a:r>
          </a:p>
        </p:txBody>
      </p:sp>
      <p:pic>
        <p:nvPicPr>
          <p:cNvPr id="3074" name="Picture 2" descr="Bollywood - an Overview of India&amp;#39;s Movie Indust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71" y="4105669"/>
            <a:ext cx="2941978" cy="196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ilarious moment confused BBC News presenter struggles to find the right  camera in &amp;#39;car crash&amp;#39; live TV repo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737" y="4093290"/>
            <a:ext cx="3493827" cy="197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05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a 12.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Globální vesnice 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úpadek vertikálních vztahů, nárůst horizontálních vztahů</a:t>
            </a:r>
          </a:p>
          <a:p>
            <a:pPr marL="72000" indent="0">
              <a:buNone/>
            </a:pPr>
            <a:r>
              <a:rPr lang="cs-CZ" sz="1600" dirty="0"/>
              <a:t>– vertikální vztahy = vztahy</a:t>
            </a:r>
          </a:p>
          <a:p>
            <a:pPr marL="72000" indent="0">
              <a:buNone/>
            </a:pPr>
            <a:r>
              <a:rPr lang="cs-CZ" sz="1600" dirty="0"/>
              <a:t>k danému místu či regionu,</a:t>
            </a:r>
          </a:p>
          <a:p>
            <a:pPr marL="72000" indent="0">
              <a:buNone/>
            </a:pPr>
            <a:r>
              <a:rPr lang="cs-CZ" sz="1600" dirty="0"/>
              <a:t>provázanost místního prostředí</a:t>
            </a:r>
          </a:p>
          <a:p>
            <a:pPr marL="72000" indent="0">
              <a:buNone/>
            </a:pPr>
            <a:r>
              <a:rPr lang="cs-CZ" sz="1600" dirty="0"/>
              <a:t>a místní lidské společnosti</a:t>
            </a:r>
          </a:p>
          <a:p>
            <a:pPr marL="72000" indent="0">
              <a:buNone/>
            </a:pPr>
            <a:endParaRPr lang="cs-CZ" sz="500" dirty="0"/>
          </a:p>
          <a:p>
            <a:pPr marL="72000" indent="0">
              <a:buNone/>
            </a:pPr>
            <a:r>
              <a:rPr lang="cs-CZ" sz="1600" dirty="0"/>
              <a:t>– horizontální vztahy = výměnné</a:t>
            </a:r>
          </a:p>
          <a:p>
            <a:pPr marL="72000" indent="0">
              <a:buNone/>
            </a:pPr>
            <a:r>
              <a:rPr lang="cs-CZ" sz="1600" dirty="0"/>
              <a:t>vztahy, vzájemné vztahy mezi</a:t>
            </a:r>
          </a:p>
          <a:p>
            <a:pPr marL="72000" indent="0">
              <a:buNone/>
            </a:pPr>
            <a:r>
              <a:rPr lang="cs-CZ" sz="1600" dirty="0"/>
              <a:t>jednotlivými lokalitami či regiony,</a:t>
            </a:r>
          </a:p>
          <a:p>
            <a:pPr marL="72000" indent="0">
              <a:buNone/>
            </a:pPr>
            <a:r>
              <a:rPr lang="cs-CZ" sz="1600" dirty="0"/>
              <a:t>závislost se odehrává</a:t>
            </a:r>
          </a:p>
          <a:p>
            <a:pPr marL="72000" indent="0">
              <a:buNone/>
            </a:pPr>
            <a:r>
              <a:rPr lang="cs-CZ" sz="1600" dirty="0"/>
              <a:t>v globálním měřítku</a:t>
            </a:r>
          </a:p>
          <a:p>
            <a:pPr marL="72000" indent="0">
              <a:buNone/>
            </a:pPr>
            <a:endParaRPr lang="cs-CZ" sz="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536" y="2199735"/>
            <a:ext cx="5483817" cy="382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318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a 12.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/>
              <a:t>Glokalizace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05442" y="1493604"/>
            <a:ext cx="8626415" cy="507973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kombinace slov „globalizace“ a „lokalizace“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produkty a služby jsou vyráběny, poskytovány a distribuovány globálně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ALE přizpůsobují se uživateli / spotřebiteli na místním trhu</a:t>
            </a:r>
            <a:endParaRPr lang="cs-CZ" sz="1600" dirty="0"/>
          </a:p>
        </p:txBody>
      </p:sp>
      <p:pic>
        <p:nvPicPr>
          <p:cNvPr id="4098" name="Picture 2" descr="What Is Glocalization?McDonald&amp;#39;s, KFC, Nokia and more successful global  brands - Busi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151" y="2758800"/>
            <a:ext cx="5409133" cy="322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543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a 12.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</p:spPr>
        <p:txBody>
          <a:bodyPr/>
          <a:lstStyle/>
          <a:p>
            <a:r>
              <a:rPr lang="cs-CZ" sz="3600" dirty="0"/>
              <a:t>Děkuji za pozornost !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3191774"/>
            <a:ext cx="8319233" cy="28294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RNDr. Ondřej Šerý, Ph.D.</a:t>
            </a:r>
          </a:p>
          <a:p>
            <a:pPr marL="72000" indent="0">
              <a:buNone/>
            </a:pPr>
            <a:endParaRPr lang="cs-CZ" sz="800" dirty="0"/>
          </a:p>
          <a:p>
            <a:pPr marL="72000" indent="0">
              <a:buNone/>
            </a:pPr>
            <a:r>
              <a:rPr lang="cs-CZ" sz="1600" dirty="0"/>
              <a:t>Geografický ústav</a:t>
            </a:r>
          </a:p>
          <a:p>
            <a:pPr marL="72000" indent="0">
              <a:buNone/>
            </a:pPr>
            <a:r>
              <a:rPr lang="cs-CZ" sz="1600" dirty="0"/>
              <a:t>Přírodovědecká fakulta</a:t>
            </a:r>
          </a:p>
          <a:p>
            <a:pPr marL="72000" indent="0">
              <a:buNone/>
            </a:pPr>
            <a:r>
              <a:rPr lang="cs-CZ" sz="1600" dirty="0"/>
              <a:t>Masarykova univerzita</a:t>
            </a:r>
          </a:p>
          <a:p>
            <a:pPr marL="72000" indent="0">
              <a:buNone/>
            </a:pPr>
            <a:r>
              <a:rPr lang="cs-CZ" sz="1600" dirty="0"/>
              <a:t>Kotlářská 2, 611 37 Brno</a:t>
            </a:r>
          </a:p>
          <a:p>
            <a:pPr marL="72000" indent="0">
              <a:buNone/>
            </a:pPr>
            <a:endParaRPr lang="cs-CZ" sz="800" dirty="0"/>
          </a:p>
          <a:p>
            <a:pPr marL="72000" indent="0">
              <a:buNone/>
            </a:pPr>
            <a:r>
              <a:rPr lang="cs-CZ" sz="1600" dirty="0"/>
              <a:t>e-mail: </a:t>
            </a:r>
            <a:r>
              <a:rPr lang="cs-CZ" sz="1600" dirty="0">
                <a:hlinkClick r:id="rId2"/>
              </a:rPr>
              <a:t>ondrej.sery@mail.muni.cz</a:t>
            </a:r>
            <a:endParaRPr lang="cs-CZ" sz="1600" dirty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000" dirty="0"/>
          </a:p>
        </p:txBody>
      </p:sp>
      <p:sp>
        <p:nvSpPr>
          <p:cNvPr id="6" name="Nadpis 3"/>
          <p:cNvSpPr txBox="1">
            <a:spLocks/>
          </p:cNvSpPr>
          <p:nvPr/>
        </p:nvSpPr>
        <p:spPr>
          <a:xfrm>
            <a:off x="537225" y="2054217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600" kern="0" dirty="0"/>
              <a:t>Dotazy ?</a:t>
            </a:r>
          </a:p>
        </p:txBody>
      </p:sp>
    </p:spTree>
    <p:extLst>
      <p:ext uri="{BB962C8B-B14F-4D97-AF65-F5344CB8AC3E}">
        <p14:creationId xmlns:p14="http://schemas.microsoft.com/office/powerpoint/2010/main" val="659940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a 12.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Globální jevy, procesy a problémy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globální jevy mohou, ale nemusí souviset s globalizací</a:t>
            </a:r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err="1"/>
              <a:t>fyzickogeografické</a:t>
            </a:r>
            <a:r>
              <a:rPr lang="cs-CZ" sz="1600" dirty="0"/>
              <a:t> jevy na planetární úrovni (např. oceánské proudění)</a:t>
            </a:r>
          </a:p>
          <a:p>
            <a:pPr marL="72000" indent="0">
              <a:buNone/>
            </a:pPr>
            <a:r>
              <a:rPr lang="cs-CZ" sz="1600" dirty="0"/>
              <a:t>– řada </a:t>
            </a:r>
            <a:r>
              <a:rPr lang="cs-CZ" sz="1600" dirty="0" err="1"/>
              <a:t>sociálněgeografických</a:t>
            </a:r>
            <a:r>
              <a:rPr lang="cs-CZ" sz="1600" dirty="0"/>
              <a:t> a </a:t>
            </a:r>
            <a:r>
              <a:rPr lang="cs-CZ" sz="1600" dirty="0" err="1"/>
              <a:t>ekonomickogeografických</a:t>
            </a:r>
            <a:r>
              <a:rPr lang="cs-CZ" sz="1600" dirty="0"/>
              <a:t> jevů vytvořila pro rozvoj globalizace vhodné podmínky (šíření průmyslové revoluce, urbanizace či demografického přechodu)</a:t>
            </a:r>
          </a:p>
          <a:p>
            <a:pPr marL="72000" indent="0">
              <a:buNone/>
            </a:pPr>
            <a:r>
              <a:rPr lang="cs-CZ" sz="1600" dirty="0"/>
              <a:t>– ekonomická globalizace znamená zvýšení cest a kontaktů po celém světě, to vytváří podmínky např. pro šíření nemocí, ty však globalizačními procesy nejsou</a:t>
            </a:r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globalizace prohlubuje nerovnoměrný geografický vývoj</a:t>
            </a:r>
          </a:p>
          <a:p>
            <a:pPr marL="72000" indent="0">
              <a:buNone/>
            </a:pPr>
            <a:r>
              <a:rPr lang="cs-CZ" sz="1600" dirty="0"/>
              <a:t>– lokality, města či regiony nejsou integrovány do globálního systému stejně</a:t>
            </a:r>
          </a:p>
          <a:p>
            <a:pPr marL="72000" indent="0">
              <a:buNone/>
            </a:pPr>
            <a:r>
              <a:rPr lang="cs-CZ" sz="1600" dirty="0"/>
              <a:t>– vliv mají specifické místní podmínky, regionální a národní kontext</a:t>
            </a:r>
          </a:p>
        </p:txBody>
      </p:sp>
    </p:spTree>
    <p:extLst>
      <p:ext uri="{BB962C8B-B14F-4D97-AF65-F5344CB8AC3E}">
        <p14:creationId xmlns:p14="http://schemas.microsoft.com/office/powerpoint/2010/main" val="2070157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a 12.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Globalizace x národní státy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491762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pojem globalizace (</a:t>
            </a:r>
            <a:r>
              <a:rPr lang="cs-CZ" sz="2000" dirty="0" err="1"/>
              <a:t>global</a:t>
            </a:r>
            <a:r>
              <a:rPr lang="cs-CZ" sz="2000" dirty="0"/>
              <a:t> </a:t>
            </a:r>
            <a:r>
              <a:rPr lang="cs-CZ" sz="2000" dirty="0" err="1"/>
              <a:t>village</a:t>
            </a:r>
            <a:r>
              <a:rPr lang="cs-CZ" sz="2000" dirty="0"/>
              <a:t>) poprvé použit v 60. letech 20. století</a:t>
            </a:r>
          </a:p>
          <a:p>
            <a:pPr marL="72000" indent="0">
              <a:buNone/>
            </a:pPr>
            <a:r>
              <a:rPr lang="cs-CZ" sz="1600" dirty="0"/>
              <a:t>– Kanaďan </a:t>
            </a:r>
            <a:r>
              <a:rPr lang="cs-CZ" sz="1600" dirty="0" err="1"/>
              <a:t>Marshall</a:t>
            </a:r>
            <a:r>
              <a:rPr lang="cs-CZ" sz="1600" dirty="0"/>
              <a:t> </a:t>
            </a:r>
            <a:r>
              <a:rPr lang="cs-CZ" sz="1600" dirty="0" err="1"/>
              <a:t>McLuhan</a:t>
            </a:r>
            <a:r>
              <a:rPr lang="cs-CZ" sz="1600" dirty="0"/>
              <a:t>: dokumentování dopadů rozvoje nových komunikačních technologií, proměna měřítka nejintenzivnějších lidských vztahů</a:t>
            </a:r>
          </a:p>
          <a:p>
            <a:pPr marL="72000" indent="0">
              <a:buNone/>
            </a:pPr>
            <a:r>
              <a:rPr lang="cs-CZ" sz="1600" dirty="0"/>
              <a:t>– žádná společnost na Zemi (až na výjimky) není zcela oddělena od ostatních společností</a:t>
            </a:r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úpadek národních států</a:t>
            </a:r>
          </a:p>
          <a:p>
            <a:pPr marL="72000" indent="0">
              <a:buNone/>
            </a:pPr>
            <a:r>
              <a:rPr lang="cs-CZ" sz="1600" dirty="0"/>
              <a:t>– ekonomické i kulturní vztahy se přenesly na globální úroveň</a:t>
            </a:r>
          </a:p>
          <a:p>
            <a:pPr marL="72000" indent="0">
              <a:buNone/>
            </a:pPr>
            <a:r>
              <a:rPr lang="cs-CZ" sz="1600" dirty="0"/>
              <a:t>– místní (lokální), regionální a národní vztahy oslabují</a:t>
            </a:r>
          </a:p>
          <a:p>
            <a:pPr marL="72000" indent="0">
              <a:buNone/>
            </a:pPr>
            <a:r>
              <a:rPr lang="cs-CZ" sz="1600" dirty="0"/>
              <a:t>– ekonomická globalizace = globalizace kapitálu (zejména prostřednictvím </a:t>
            </a:r>
            <a:r>
              <a:rPr lang="cs-CZ" sz="1600" dirty="0" err="1"/>
              <a:t>MNCs</a:t>
            </a:r>
            <a:r>
              <a:rPr lang="cs-CZ" sz="1600" dirty="0"/>
              <a:t>)</a:t>
            </a:r>
          </a:p>
          <a:p>
            <a:pPr marL="72000" indent="0">
              <a:buNone/>
            </a:pPr>
            <a:r>
              <a:rPr lang="cs-CZ" sz="1600" dirty="0"/>
              <a:t>– kulturní globalizace = globalizace kultury, standardizace poptávky a spotřeby (zejména prostřednictvím médií)</a:t>
            </a:r>
          </a:p>
        </p:txBody>
      </p:sp>
    </p:spTree>
    <p:extLst>
      <p:ext uri="{BB962C8B-B14F-4D97-AF65-F5344CB8AC3E}">
        <p14:creationId xmlns:p14="http://schemas.microsoft.com/office/powerpoint/2010/main" val="887365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a 12.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1026" name="Picture 2" descr="Culture impact of global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52" y="100011"/>
            <a:ext cx="7932684" cy="595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947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a 12.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Kolaps geografického prostoru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491762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„kolaps geografického prostoru“ = „smrt vzdálenosti“</a:t>
            </a:r>
          </a:p>
          <a:p>
            <a:pPr marL="72000" indent="0">
              <a:buNone/>
            </a:pPr>
            <a:r>
              <a:rPr lang="cs-CZ" sz="1600" dirty="0"/>
              <a:t>– fyzická vzdálenost má na intenzitu vztahů (ekonomických, společenských) stále menší vliv</a:t>
            </a:r>
          </a:p>
          <a:p>
            <a:pPr marL="72000" indent="0">
              <a:buNone/>
            </a:pPr>
            <a:r>
              <a:rPr lang="cs-CZ" sz="1600" dirty="0"/>
              <a:t>– role mobility (dopravy) a informačních a komunikačních technologií</a:t>
            </a:r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časoprostorová komprese</a:t>
            </a:r>
          </a:p>
          <a:p>
            <a:pPr marL="72000" indent="0">
              <a:buNone/>
            </a:pPr>
            <a:r>
              <a:rPr lang="cs-CZ" sz="1600" dirty="0"/>
              <a:t>– komprese (stlačení) našich současných prostorových a časových světů</a:t>
            </a:r>
          </a:p>
          <a:p>
            <a:pPr marL="72000" indent="0">
              <a:buNone/>
            </a:pPr>
            <a:r>
              <a:rPr lang="cs-CZ" sz="1600" dirty="0"/>
              <a:t>– nebývá vyjadřována kvantitativně, jde o proměňující se vnímání a reprezentaci</a:t>
            </a:r>
          </a:p>
          <a:p>
            <a:pPr marL="72000" indent="0">
              <a:buNone/>
            </a:pPr>
            <a:r>
              <a:rPr lang="cs-CZ" sz="1600" dirty="0"/>
              <a:t>– je nerovnoměrná (z hlediska obyvatel, podniků i regionů)</a:t>
            </a:r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časoprostorová konvergence</a:t>
            </a:r>
          </a:p>
          <a:p>
            <a:pPr marL="72000" indent="0">
              <a:buNone/>
            </a:pPr>
            <a:r>
              <a:rPr lang="cs-CZ" sz="1600" dirty="0"/>
              <a:t>– zpravidla vyjadřována kvantitativně</a:t>
            </a:r>
          </a:p>
          <a:p>
            <a:pPr marL="72000" indent="0">
              <a:buNone/>
            </a:pPr>
            <a:r>
              <a:rPr lang="cs-CZ" sz="1600" dirty="0"/>
              <a:t>– matematické vyjádření vzájemného přiblížení či vzdálení dvou míst v rámci zvolené metriky</a:t>
            </a:r>
          </a:p>
          <a:p>
            <a:pPr marL="7200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494195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a 12.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Časoprostorová komprese</a:t>
            </a:r>
          </a:p>
        </p:txBody>
      </p:sp>
      <p:pic>
        <p:nvPicPr>
          <p:cNvPr id="2050" name="Picture 2" descr="It&amp;#39;s a small world. You may have heard of the &amp;#39;time-space… | by Michelle  Appeah | bitmaker |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94" y="1229412"/>
            <a:ext cx="3657300" cy="499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stance Decay &amp;amp; Time Space - Ms. New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245" y="2869413"/>
            <a:ext cx="447675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070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a 12. října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Časoprostorová konvergence</a:t>
            </a:r>
          </a:p>
        </p:txBody>
      </p:sp>
      <p:pic>
        <p:nvPicPr>
          <p:cNvPr id="3074" name="Picture 2" descr="Time – Space Convergence - ppt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66" y="2260121"/>
            <a:ext cx="3331712" cy="249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ime-for-maps: The unevenness of time-space convergence. | Space time, Map,  Space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469" y="1432838"/>
            <a:ext cx="47625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10731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UNI-CZ.potx" id="{5F7917F3-E447-47A0-8B0D-912AAB3F7016}" vid="{6FE485AA-A959-491A-A866-CC2F0E710D0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prezentace-muni-cz-4-3</Template>
  <TotalTime>2735</TotalTime>
  <Words>1908</Words>
  <Application>Microsoft Office PowerPoint</Application>
  <PresentationFormat>Vlastní</PresentationFormat>
  <Paragraphs>258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5" baseType="lpstr">
      <vt:lpstr>Arial</vt:lpstr>
      <vt:lpstr>Tahoma</vt:lpstr>
      <vt:lpstr>Wingdings</vt:lpstr>
      <vt:lpstr>Prezentace_MU_CZ</vt:lpstr>
      <vt:lpstr>Globalizace </vt:lpstr>
      <vt:lpstr>Globalizace</vt:lpstr>
      <vt:lpstr>Globální vesnice ?</vt:lpstr>
      <vt:lpstr>Globální jevy, procesy a problémy</vt:lpstr>
      <vt:lpstr>Globalizace x národní státy</vt:lpstr>
      <vt:lpstr>Prezentace aplikace PowerPoint</vt:lpstr>
      <vt:lpstr>Kolaps geografického prostoru</vt:lpstr>
      <vt:lpstr>Časoprostorová komprese</vt:lpstr>
      <vt:lpstr>Časoprostorová konvergence</vt:lpstr>
      <vt:lpstr>Prezentace aplikace PowerPoint</vt:lpstr>
      <vt:lpstr>Ekonomická globalizace</vt:lpstr>
      <vt:lpstr>Internacionalizace vs. globalizace</vt:lpstr>
      <vt:lpstr>3 fáze ekonomické globalizace</vt:lpstr>
      <vt:lpstr>3 fáze ekonomické globalizace</vt:lpstr>
      <vt:lpstr>Nadnárodní firmy</vt:lpstr>
      <vt:lpstr>Nadnárodní firmy</vt:lpstr>
      <vt:lpstr>Nadnárodní firmy</vt:lpstr>
      <vt:lpstr>Prezentace aplikace PowerPoint</vt:lpstr>
      <vt:lpstr>Prezentace aplikace PowerPoint</vt:lpstr>
      <vt:lpstr>Prezentace aplikace PowerPoint</vt:lpstr>
      <vt:lpstr>Prezentace aplikace PowerPoint</vt:lpstr>
      <vt:lpstr>Mezinárodní dělba práce, PZI</vt:lpstr>
      <vt:lpstr>Prezentace aplikace PowerPoint</vt:lpstr>
      <vt:lpstr>Prezentace aplikace PowerPoint</vt:lpstr>
      <vt:lpstr>Prezentace aplikace PowerPoint</vt:lpstr>
      <vt:lpstr>Globalizace finančního trhu</vt:lpstr>
      <vt:lpstr>Kulturní globalizace</vt:lpstr>
      <vt:lpstr>Kulturní globalizace</vt:lpstr>
      <vt:lpstr>Kulturní globalizace</vt:lpstr>
      <vt:lpstr>Glokalizace</vt:lpstr>
      <vt:lpstr>Děkuji za pozornost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„Velké dějiny“ a sociální geografie na Přírodovědecké fakultě MU</dc:title>
  <dc:creator>user</dc:creator>
  <cp:lastModifiedBy>Ondřej Šerý</cp:lastModifiedBy>
  <cp:revision>194</cp:revision>
  <cp:lastPrinted>1601-01-01T00:00:00Z</cp:lastPrinted>
  <dcterms:created xsi:type="dcterms:W3CDTF">2019-11-07T07:58:28Z</dcterms:created>
  <dcterms:modified xsi:type="dcterms:W3CDTF">2022-10-10T07:09:23Z</dcterms:modified>
</cp:coreProperties>
</file>