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7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03" r:id="rId29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6754" autoAdjust="0"/>
  </p:normalViewPr>
  <p:slideViewPr>
    <p:cSldViewPr snapToGrid="0">
      <p:cViewPr varScale="1">
        <p:scale>
          <a:sx n="111" d="100"/>
          <a:sy n="111" d="100"/>
        </p:scale>
        <p:origin x="786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3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12. a 17. října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4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12. a 17. října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8069" y="6129339"/>
            <a:ext cx="1126967" cy="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33744" y="2477312"/>
            <a:ext cx="567226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77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12. a 17. října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1695077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12. a 17. října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80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12. a 17. října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4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80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4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9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6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1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4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5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12. a 17. října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692153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12. a 17. října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5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5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4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ondrej.sery@mail.muni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1454" y="3085217"/>
            <a:ext cx="8522680" cy="687566"/>
          </a:xfrm>
        </p:spPr>
        <p:txBody>
          <a:bodyPr/>
          <a:lstStyle/>
          <a:p>
            <a:pPr algn="ctr"/>
            <a:r>
              <a:rPr lang="cs-CZ" sz="4050" dirty="0" smtClean="0"/>
              <a:t>Zemědělství</a:t>
            </a:r>
            <a:r>
              <a:rPr lang="cs-CZ" sz="4050" dirty="0"/>
              <a:t/>
            </a:r>
            <a:br>
              <a:rPr lang="cs-CZ" sz="405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8499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Vznik a vývoj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o</a:t>
            </a:r>
            <a:r>
              <a:rPr lang="cs-CZ" sz="2000" dirty="0" smtClean="0"/>
              <a:t>blasti vzniku osevního zemědělství = první zemědělská revoluce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nezávisle v pěti jádrech (západní Indie, severní Čína, Etiopie, Mexiko a Peru)</a:t>
            </a:r>
          </a:p>
          <a:p>
            <a:pPr marL="72000" indent="0">
              <a:buNone/>
            </a:pPr>
            <a:r>
              <a:rPr lang="cs-CZ" sz="1600" dirty="0" smtClean="0"/>
              <a:t>– zhruba před 10 tis. lety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1600" dirty="0" smtClean="0"/>
              <a:t>– klíčová oblast západní Indie a JZ Asie: domestikace pšenice a ječmene, chov zvířat nejprve k přípravě půdy (orba) a později i využití živočišných produktů (mléko, maso, kůže), nejprve dobytek, ovce a kozy; významná oblast Mezopotámie </a:t>
            </a:r>
          </a:p>
          <a:p>
            <a:pPr marL="72000" indent="0">
              <a:buNone/>
            </a:pPr>
            <a:r>
              <a:rPr lang="cs-CZ" sz="1600" dirty="0" smtClean="0"/>
              <a:t>– expanze z jádrových oblastí</a:t>
            </a:r>
          </a:p>
          <a:p>
            <a:pPr marL="72000" indent="0">
              <a:buNone/>
            </a:pPr>
            <a:r>
              <a:rPr lang="cs-CZ" sz="1600" dirty="0" smtClean="0"/>
              <a:t>– neolitická revoluce = přechod od </a:t>
            </a:r>
          </a:p>
          <a:p>
            <a:pPr marL="72000" indent="0">
              <a:buNone/>
            </a:pPr>
            <a:r>
              <a:rPr lang="cs-CZ" sz="1600" dirty="0"/>
              <a:t>l</a:t>
            </a:r>
            <a:r>
              <a:rPr lang="cs-CZ" sz="1600" dirty="0" smtClean="0"/>
              <a:t>ovců a sběračů k usedlé a </a:t>
            </a:r>
          </a:p>
          <a:p>
            <a:pPr marL="72000" indent="0">
              <a:buNone/>
            </a:pPr>
            <a:r>
              <a:rPr lang="cs-CZ" sz="1600" dirty="0"/>
              <a:t>z</a:t>
            </a:r>
            <a:r>
              <a:rPr lang="cs-CZ" sz="1600" dirty="0" smtClean="0"/>
              <a:t>emědělské společnosti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648" y="4118016"/>
            <a:ext cx="5278955" cy="266129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034" y="6067418"/>
            <a:ext cx="1299481" cy="65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83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Vznik a vývoj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aralelní vznik zemědělství v různých oblastech světa způsobil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rozdíly ve způsobech a formách zemědělství</a:t>
            </a:r>
          </a:p>
          <a:p>
            <a:pPr marL="72000" indent="0">
              <a:buNone/>
            </a:pPr>
            <a:r>
              <a:rPr lang="cs-CZ" sz="1600" dirty="0" smtClean="0"/>
              <a:t>– produkci různých plodin a tudíž i následně různých potravin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1600" dirty="0" smtClean="0"/>
              <a:t>– plodiny se začaly šířit po celém světě v souvislosti se zámořskými objevy od 15. století</a:t>
            </a:r>
          </a:p>
        </p:txBody>
      </p:sp>
      <p:pic>
        <p:nvPicPr>
          <p:cNvPr id="4098" name="Picture 2" descr="Christopher Columbus and the potato that changed the world — The Washington  Post | Christopher columbus, Christopher columbus voyages, Colum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5" y="3460426"/>
            <a:ext cx="2905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966" y="3622726"/>
            <a:ext cx="4601059" cy="306538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616" y="5032052"/>
            <a:ext cx="1755580" cy="159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96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Vznik a vývoj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ruhá zemědělská revoluce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17. a 18. století v Evropě, těsně před průmyslovou revolucí</a:t>
            </a:r>
          </a:p>
          <a:p>
            <a:pPr marL="72000" indent="0">
              <a:buNone/>
            </a:pPr>
            <a:r>
              <a:rPr lang="cs-CZ" sz="1600" dirty="0" smtClean="0"/>
              <a:t>– řada inovací v zemědělství: zlepšení používání nástrojů a vybavení, modernizace metod zemědělské práce (čtyřpolní systém, hnojení, příprava půdy, lepší péče o plodiny), zefektivnění organizace zemědělství (skladování, distribuce potravin)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1600" dirty="0" smtClean="0"/>
              <a:t>– dochází k růstu produktivity zemědělství</a:t>
            </a:r>
          </a:p>
          <a:p>
            <a:pPr marL="72000" indent="0">
              <a:buNone/>
            </a:pPr>
            <a:r>
              <a:rPr lang="cs-CZ" sz="1600" dirty="0" smtClean="0"/>
              <a:t>– růst koncentrace obyvatel ve městech </a:t>
            </a:r>
          </a:p>
          <a:p>
            <a:pPr marL="72000" indent="0">
              <a:buNone/>
            </a:pPr>
            <a:r>
              <a:rPr lang="cs-CZ" sz="1600" dirty="0" smtClean="0"/>
              <a:t>– možnost nástupu průmyslové revoluce</a:t>
            </a:r>
          </a:p>
          <a:p>
            <a:pPr marL="72000" indent="0">
              <a:buNone/>
            </a:pPr>
            <a:r>
              <a:rPr lang="cs-CZ" sz="1600" dirty="0" smtClean="0"/>
              <a:t>– zpětné posílení zemědělství (přes </a:t>
            </a:r>
          </a:p>
          <a:p>
            <a:pPr marL="72000" indent="0">
              <a:buNone/>
            </a:pPr>
            <a:r>
              <a:rPr lang="cs-CZ" sz="1600" dirty="0"/>
              <a:t>m</a:t>
            </a:r>
            <a:r>
              <a:rPr lang="cs-CZ" sz="1600" dirty="0" smtClean="0"/>
              <a:t>echanizaci a následně industrializaci</a:t>
            </a:r>
          </a:p>
          <a:p>
            <a:pPr marL="72000" indent="0">
              <a:buNone/>
            </a:pPr>
            <a:r>
              <a:rPr lang="cs-CZ" sz="1600" dirty="0"/>
              <a:t>z</a:t>
            </a:r>
            <a:r>
              <a:rPr lang="cs-CZ" sz="1600" dirty="0" smtClean="0"/>
              <a:t>emědělství)</a:t>
            </a:r>
          </a:p>
        </p:txBody>
      </p:sp>
      <p:pic>
        <p:nvPicPr>
          <p:cNvPr id="7172" name="Picture 4" descr="Historie traktorů v zemědělství. Parní stroje | AGROjournal.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125" y="4927590"/>
            <a:ext cx="2550731" cy="18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růmyslová revoluce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245" y="3732273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729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Vznik a vývoj zemědělství</a:t>
            </a:r>
            <a:endParaRPr lang="cs-CZ" sz="3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79" y="1673525"/>
            <a:ext cx="6355947" cy="3734876"/>
          </a:xfrm>
          <a:prstGeom prst="rect">
            <a:avLst/>
          </a:prstGeom>
        </p:spPr>
      </p:pic>
      <p:pic>
        <p:nvPicPr>
          <p:cNvPr id="8194" name="Picture 2" descr="Trojpolní systém – Wikiped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071" y="3252158"/>
            <a:ext cx="1790672" cy="140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997" y="1673525"/>
            <a:ext cx="2034820" cy="129014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282" y="4562599"/>
            <a:ext cx="1822552" cy="182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24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Vznik a vývoj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třetí zemědělská revoluce (též Zelená revoluce)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začátek od 60. a 70. let 20. století, v době maximálního tempa růstu světové populace</a:t>
            </a:r>
          </a:p>
          <a:p>
            <a:pPr marL="72000" indent="0">
              <a:buNone/>
            </a:pPr>
            <a:r>
              <a:rPr lang="cs-CZ" sz="1600" dirty="0" smtClean="0"/>
              <a:t>– zavádění nových a výnosnějších odrůd obilovin a jiných plodin</a:t>
            </a:r>
          </a:p>
          <a:p>
            <a:pPr marL="72000" indent="0">
              <a:buNone/>
            </a:pPr>
            <a:r>
              <a:rPr lang="cs-CZ" sz="1600" dirty="0" smtClean="0"/>
              <a:t>– často důsledek laboratorních výzkumů, genetické inženýrství, biotechnologie</a:t>
            </a:r>
          </a:p>
          <a:p>
            <a:pPr marL="72000" indent="0">
              <a:buNone/>
            </a:pPr>
            <a:r>
              <a:rPr lang="cs-CZ" sz="1600" dirty="0" smtClean="0"/>
              <a:t>– otázka možného řešení problému světového hladu</a:t>
            </a:r>
          </a:p>
          <a:p>
            <a:pPr marL="72000" indent="0">
              <a:buNone/>
            </a:pPr>
            <a:endParaRPr lang="cs-CZ" sz="5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71" y="4221014"/>
            <a:ext cx="5272442" cy="1073719"/>
          </a:xfrm>
          <a:prstGeom prst="rect">
            <a:avLst/>
          </a:prstGeom>
        </p:spPr>
      </p:pic>
      <p:pic>
        <p:nvPicPr>
          <p:cNvPr id="9218" name="Picture 2" descr="Block on GM rice &amp;#39;has cost millions of lives and led to child blindness&amp;#39; |  GM | The Guardi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691" y="3579456"/>
            <a:ext cx="2356833" cy="235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416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817" y="720000"/>
            <a:ext cx="8867954" cy="451576"/>
          </a:xfrm>
        </p:spPr>
        <p:txBody>
          <a:bodyPr/>
          <a:lstStyle/>
          <a:p>
            <a:r>
              <a:rPr lang="cs-CZ" sz="3600" dirty="0" smtClean="0"/>
              <a:t>Současná témata geografie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řírodní podstata zemědělství a jeho „industrializace“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na jedné straně přírodní / biologická podstata na pěstování plodin a chov živočichů: neexistuje syntetická náhrada půdy či slunečního svitu, tento proces nelze jednoduše urychlovat a standardizovat, pracovní tempo se podřizuje biologickým danostem, klíčová omezení pro produktivitu práce a výši investic</a:t>
            </a:r>
          </a:p>
          <a:p>
            <a:pPr marL="72000" indent="0">
              <a:buNone/>
            </a:pPr>
            <a:r>
              <a:rPr lang="cs-CZ" sz="1600" dirty="0" smtClean="0"/>
              <a:t>– na druhé straně snaha maximalizovat a zaručit zisky a výnosy („industrializace“)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rostorová podmíněnost zemědělství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ke zvětšení / zmenšení výroby je třeba často zvětšit / zmenšit osevní plochy</a:t>
            </a:r>
          </a:p>
          <a:p>
            <a:pPr marL="72000" indent="0">
              <a:buNone/>
            </a:pPr>
            <a:r>
              <a:rPr lang="cs-CZ" sz="1600" dirty="0" smtClean="0"/>
              <a:t>– půda je fixovaný a omezený zdroj (vliv způsobu držby a vlastnictví půdy)</a:t>
            </a:r>
          </a:p>
          <a:p>
            <a:pPr marL="72000" indent="0">
              <a:buNone/>
            </a:pPr>
            <a:r>
              <a:rPr lang="cs-CZ" sz="1600" dirty="0" smtClean="0"/>
              <a:t>– zemědělci nemohou pružně přizpůsobovat velikost výroby  rychle se měnící poptávce</a:t>
            </a: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500" dirty="0" smtClean="0"/>
          </a:p>
        </p:txBody>
      </p:sp>
    </p:spTree>
    <p:extLst>
      <p:ext uri="{BB962C8B-B14F-4D97-AF65-F5344CB8AC3E}">
        <p14:creationId xmlns:p14="http://schemas.microsoft.com/office/powerpoint/2010/main" val="3144144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817" y="720000"/>
            <a:ext cx="8867954" cy="451576"/>
          </a:xfrm>
        </p:spPr>
        <p:txBody>
          <a:bodyPr/>
          <a:lstStyle/>
          <a:p>
            <a:r>
              <a:rPr lang="cs-CZ" sz="3600" dirty="0" smtClean="0"/>
              <a:t>Současná témata geografie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s</a:t>
            </a:r>
            <a:r>
              <a:rPr lang="cs-CZ" sz="2000" dirty="0" smtClean="0"/>
              <a:t>nahy o „industrializaci“ zemědělství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„</a:t>
            </a:r>
            <a:r>
              <a:rPr lang="cs-CZ" sz="1600" dirty="0" err="1" smtClean="0"/>
              <a:t>appropriationism</a:t>
            </a:r>
            <a:r>
              <a:rPr lang="cs-CZ" sz="1600" dirty="0" smtClean="0"/>
              <a:t>“ = vyvázání některých činností ze zemědělství a jejich industrializace, stávají se kupovanou a placenou službou (např. zemědělské stroje, chemické přípravky na hnojení a hubení škůdců, GMO plodiny, výstavba stájí)</a:t>
            </a:r>
          </a:p>
          <a:p>
            <a:pPr marL="72000" indent="0">
              <a:buNone/>
            </a:pPr>
            <a:r>
              <a:rPr lang="cs-CZ" sz="1600" dirty="0" smtClean="0"/>
              <a:t>– „</a:t>
            </a:r>
            <a:r>
              <a:rPr lang="cs-CZ" sz="1600" dirty="0" err="1" smtClean="0"/>
              <a:t>substitutionism</a:t>
            </a:r>
            <a:r>
              <a:rPr lang="cs-CZ" sz="1600" dirty="0" smtClean="0"/>
              <a:t>“ = unifikace výrobků kvůli snazšímu zpracování a delší trvanlivosti, případně náhrada zemědělských produktů syntetickými nezemědělskými produkty (např. umělá sladidla)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„</a:t>
            </a:r>
            <a:r>
              <a:rPr lang="cs-CZ" sz="2000" dirty="0" err="1" smtClean="0"/>
              <a:t>agroindustrializace</a:t>
            </a:r>
            <a:r>
              <a:rPr lang="cs-CZ" sz="2000" dirty="0" smtClean="0"/>
              <a:t>“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zejména v rozvinutých zemích tak vzrostla produktivita zemědělství i při nízké zaměstnanosti, vznikají výrazné potravinové přebytky</a:t>
            </a:r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500" dirty="0" smtClean="0"/>
          </a:p>
        </p:txBody>
      </p:sp>
    </p:spTree>
    <p:extLst>
      <p:ext uri="{BB962C8B-B14F-4D97-AF65-F5344CB8AC3E}">
        <p14:creationId xmlns:p14="http://schemas.microsoft.com/office/powerpoint/2010/main" val="3900216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1026" name="Picture 2" descr="r/europe - Map of Europeans employed in Agriculture and Fishe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r="1"/>
          <a:stretch/>
        </p:blipFill>
        <p:spPr bwMode="auto">
          <a:xfrm>
            <a:off x="25880" y="372588"/>
            <a:ext cx="4200765" cy="549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ployment in Agriculture - Our World in Da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" r="1351"/>
          <a:stretch/>
        </p:blipFill>
        <p:spPr bwMode="auto">
          <a:xfrm>
            <a:off x="3407432" y="1048137"/>
            <a:ext cx="5702060" cy="413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97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7" y="204620"/>
            <a:ext cx="9078515" cy="644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10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817" y="720000"/>
            <a:ext cx="8867954" cy="451576"/>
          </a:xfrm>
        </p:spPr>
        <p:txBody>
          <a:bodyPr/>
          <a:lstStyle/>
          <a:p>
            <a:r>
              <a:rPr lang="cs-CZ" sz="3600" dirty="0" smtClean="0"/>
              <a:t>Současná témata geografie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g</a:t>
            </a:r>
            <a:r>
              <a:rPr lang="cs-CZ" sz="2000" dirty="0" smtClean="0"/>
              <a:t>lobalizace zemědělství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již dlouho internacionální a později i globální charakter zemědělství</a:t>
            </a:r>
          </a:p>
          <a:p>
            <a:pPr marL="72000" indent="0">
              <a:buNone/>
            </a:pPr>
            <a:r>
              <a:rPr lang="cs-CZ" sz="1600" dirty="0" smtClean="0"/>
              <a:t>– výraznější obchod se zemědělskými komoditami již ve středověku</a:t>
            </a:r>
          </a:p>
          <a:p>
            <a:pPr marL="72000" indent="0">
              <a:buNone/>
            </a:pPr>
            <a:r>
              <a:rPr lang="cs-CZ" sz="1600" dirty="0" smtClean="0"/>
              <a:t>– ve druhé polovině 20. století však výrazné zintenzivnění globalizace</a:t>
            </a:r>
          </a:p>
          <a:p>
            <a:pPr marL="72000" indent="0">
              <a:buNone/>
            </a:pPr>
            <a:r>
              <a:rPr lang="cs-CZ" sz="1600" dirty="0" smtClean="0"/>
              <a:t>– řeší se otázky globálního charakteru regulací v zemědělství a rostoucího vlivu </a:t>
            </a:r>
            <a:r>
              <a:rPr lang="cs-CZ" sz="1600" dirty="0" err="1" smtClean="0"/>
              <a:t>MNCs</a:t>
            </a:r>
            <a:endParaRPr lang="cs-CZ" sz="1600" dirty="0" smtClean="0"/>
          </a:p>
          <a:p>
            <a:pPr marL="72000" indent="0">
              <a:buNone/>
            </a:pPr>
            <a:endParaRPr lang="cs-CZ" sz="500" dirty="0" smtClean="0"/>
          </a:p>
        </p:txBody>
      </p:sp>
      <p:pic>
        <p:nvPicPr>
          <p:cNvPr id="2050" name="Picture 2" descr="Inter-Region Agricultural Trade, 2005 – Mapping Globa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12" y="3638916"/>
            <a:ext cx="5115164" cy="248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77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Geografie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o 50. let 20. století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dílčí disciplína ekonomické geografie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studium prostorového rozložení zemědělských činností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rozdíly a změny v zemědělském </a:t>
            </a:r>
            <a:r>
              <a:rPr lang="cs-CZ" sz="1600" dirty="0" err="1" smtClean="0"/>
              <a:t>land</a:t>
            </a:r>
            <a:r>
              <a:rPr lang="cs-CZ" sz="1600" dirty="0" smtClean="0"/>
              <a:t>-use, klasifikace typů zemědělství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s poklesem ekonomického významu zemědělství i pokles zájmu jako předmět studia</a:t>
            </a:r>
            <a:endParaRPr lang="cs-CZ" sz="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88" y="3762001"/>
            <a:ext cx="5080940" cy="280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55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817" y="720000"/>
            <a:ext cx="8867954" cy="451576"/>
          </a:xfrm>
        </p:spPr>
        <p:txBody>
          <a:bodyPr/>
          <a:lstStyle/>
          <a:p>
            <a:r>
              <a:rPr lang="cs-CZ" sz="3600" dirty="0" smtClean="0"/>
              <a:t>Současná témata geografie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regulace zemědělství / zásahy veřejné sféry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po 2. světové válce zaváděny zejména ve vyspělých zemích modely regulace zemědělství (zemědělská politika USA, Společná zemědělská politika EU)</a:t>
            </a:r>
          </a:p>
          <a:p>
            <a:pPr marL="72000" indent="0">
              <a:buNone/>
            </a:pPr>
            <a:r>
              <a:rPr lang="cs-CZ" sz="1600" dirty="0" smtClean="0"/>
              <a:t>– nejprve řada nástrojů k podpoře domácí zemědělské produkce (garance minimálních cen, odkoupení přebytků, podpora prodeje přebytků do zahraničí), důvodem byla situace v zemědělství po válce (snaha o soběstačnost, zajištění potravin)</a:t>
            </a:r>
          </a:p>
          <a:p>
            <a:pPr marL="72000" indent="0">
              <a:buNone/>
            </a:pPr>
            <a:r>
              <a:rPr lang="cs-CZ" sz="1600" dirty="0" smtClean="0"/>
              <a:t>– v 70. letech dosažena soběstačnost v zemědělství, nastala nadprodukce potravin a přesycení trhů, přebytky se nedařilo vyvážet, dopad na všechny části světa</a:t>
            </a:r>
          </a:p>
          <a:p>
            <a:pPr marL="72000" indent="0">
              <a:buNone/>
            </a:pPr>
            <a:r>
              <a:rPr lang="cs-CZ" sz="1600" dirty="0" smtClean="0"/>
              <a:t>– od 90. let snahy o deregulaci zemědělství a větší otevřenost světovému trhu (role WTO, spory USA a EU), snaha pomoci méně rozvinutým (zemědělským) zemím, ale těží z toho i </a:t>
            </a:r>
            <a:r>
              <a:rPr lang="cs-CZ" sz="1600" dirty="0" err="1" smtClean="0"/>
              <a:t>MNCs</a:t>
            </a:r>
            <a:r>
              <a:rPr lang="cs-CZ" sz="1600" dirty="0" smtClean="0"/>
              <a:t> v zemědělství</a:t>
            </a:r>
          </a:p>
          <a:p>
            <a:pPr marL="72000" indent="0">
              <a:buNone/>
            </a:pPr>
            <a:endParaRPr lang="cs-CZ" sz="500" dirty="0" smtClean="0"/>
          </a:p>
        </p:txBody>
      </p:sp>
    </p:spTree>
    <p:extLst>
      <p:ext uri="{BB962C8B-B14F-4D97-AF65-F5344CB8AC3E}">
        <p14:creationId xmlns:p14="http://schemas.microsoft.com/office/powerpoint/2010/main" val="2095534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817" y="720000"/>
            <a:ext cx="8867954" cy="451576"/>
          </a:xfrm>
        </p:spPr>
        <p:txBody>
          <a:bodyPr/>
          <a:lstStyle/>
          <a:p>
            <a:r>
              <a:rPr lang="cs-CZ" sz="3600" dirty="0" smtClean="0"/>
              <a:t>Současná témata geografie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r</a:t>
            </a:r>
            <a:r>
              <a:rPr lang="cs-CZ" sz="2000" dirty="0" smtClean="0"/>
              <a:t>ostoucí vliv </a:t>
            </a:r>
            <a:r>
              <a:rPr lang="cs-CZ" sz="2000" dirty="0" err="1" smtClean="0"/>
              <a:t>MNCs</a:t>
            </a:r>
            <a:r>
              <a:rPr lang="cs-CZ" sz="2000" dirty="0" smtClean="0"/>
              <a:t> v zemědělství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kontrola světové produkce potravin malým množstvím obřích firem</a:t>
            </a:r>
          </a:p>
          <a:p>
            <a:pPr marL="72000" indent="0">
              <a:buNone/>
            </a:pPr>
            <a:r>
              <a:rPr lang="cs-CZ" sz="1600" dirty="0" smtClean="0"/>
              <a:t>– nová podoba globálního trhu se zemědělskými potravinami (např. obchod s řezanými květinami a čerstvým ovocem)</a:t>
            </a:r>
          </a:p>
          <a:p>
            <a:pPr marL="72000" indent="0">
              <a:buNone/>
            </a:pPr>
            <a:r>
              <a:rPr lang="cs-CZ" sz="1600" dirty="0" smtClean="0"/>
              <a:t>– snaha standardizovat výrobky na celém světě („</a:t>
            </a:r>
            <a:r>
              <a:rPr lang="cs-CZ" sz="1600" dirty="0" err="1" smtClean="0"/>
              <a:t>McDonaldisation</a:t>
            </a:r>
            <a:r>
              <a:rPr lang="cs-CZ" sz="1600" dirty="0" smtClean="0"/>
              <a:t>“)</a:t>
            </a:r>
          </a:p>
          <a:p>
            <a:pPr marL="72000" indent="0">
              <a:buNone/>
            </a:pPr>
            <a:r>
              <a:rPr lang="cs-CZ" sz="1600" dirty="0" smtClean="0"/>
              <a:t>– firmy </a:t>
            </a:r>
            <a:r>
              <a:rPr lang="cs-CZ" sz="1600" dirty="0" err="1" smtClean="0"/>
              <a:t>McDonalds</a:t>
            </a:r>
            <a:r>
              <a:rPr lang="cs-CZ" sz="1600" dirty="0" smtClean="0"/>
              <a:t>, Coca-Cola, </a:t>
            </a:r>
            <a:r>
              <a:rPr lang="cs-CZ" sz="1600" dirty="0" err="1" smtClean="0"/>
              <a:t>Unilever</a:t>
            </a:r>
            <a:r>
              <a:rPr lang="cs-CZ" sz="1600" dirty="0" smtClean="0"/>
              <a:t>, Nestlé atd.</a:t>
            </a:r>
          </a:p>
          <a:p>
            <a:pPr marL="72000" indent="0">
              <a:buNone/>
            </a:pPr>
            <a:endParaRPr lang="cs-CZ" sz="500" dirty="0" smtClean="0"/>
          </a:p>
        </p:txBody>
      </p:sp>
      <p:pic>
        <p:nvPicPr>
          <p:cNvPr id="4098" name="Picture 2" descr="McDonaldisation: A simple explanation - Tourism Teach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2"/>
          <a:stretch/>
        </p:blipFill>
        <p:spPr bwMode="auto">
          <a:xfrm>
            <a:off x="6521632" y="3838755"/>
            <a:ext cx="2441810" cy="288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McDonaldisation of Society – jessicalilypar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44" b="17680"/>
          <a:stretch/>
        </p:blipFill>
        <p:spPr bwMode="auto">
          <a:xfrm>
            <a:off x="3666526" y="4140814"/>
            <a:ext cx="2647262" cy="188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rexit could wilt huge Dutch flower trade | CTV New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9" y="4140814"/>
            <a:ext cx="3357089" cy="188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94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817" y="720000"/>
            <a:ext cx="8867954" cy="451576"/>
          </a:xfrm>
        </p:spPr>
        <p:txBody>
          <a:bodyPr/>
          <a:lstStyle/>
          <a:p>
            <a:r>
              <a:rPr lang="cs-CZ" sz="3600" dirty="0" smtClean="0"/>
              <a:t>Současná témata geografie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ůsledky globalizace v zemědělství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posílení dominance rozvinutých zemí nad rozvojovými zeměmi (nejen v zemědělství)</a:t>
            </a:r>
          </a:p>
          <a:p>
            <a:pPr marL="72000" indent="0">
              <a:buNone/>
            </a:pPr>
            <a:r>
              <a:rPr lang="cs-CZ" sz="1600" dirty="0" smtClean="0"/>
              <a:t>– vznik systému nadstátních regulačních orgánů (Společná zemědělská politika EU, WTO, Organizace OSN pro výživu a zemědělství, ...)</a:t>
            </a:r>
          </a:p>
          <a:p>
            <a:pPr marL="72000" indent="0">
              <a:buNone/>
            </a:pPr>
            <a:r>
              <a:rPr lang="cs-CZ" sz="1600" dirty="0" smtClean="0"/>
              <a:t>– větší vliv </a:t>
            </a:r>
            <a:r>
              <a:rPr lang="cs-CZ" sz="1600" dirty="0" err="1" smtClean="0"/>
              <a:t>MNCs</a:t>
            </a:r>
            <a:r>
              <a:rPr lang="cs-CZ" sz="1600" dirty="0" smtClean="0"/>
              <a:t> v zemědělství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z</a:t>
            </a:r>
            <a:r>
              <a:rPr lang="cs-CZ" sz="2000" dirty="0" smtClean="0"/>
              <a:t>emědělství rozvojových zemí v globálním světě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err="1" smtClean="0"/>
              <a:t>reorientováno</a:t>
            </a:r>
            <a:r>
              <a:rPr lang="cs-CZ" sz="1600" dirty="0" smtClean="0"/>
              <a:t> z produkce pro místní trhy na produkci pro export do vyspělého světa (ovoce a zelenina, pochutiny: káva, kakao, čaj, technické plodiny: bavlna, kaučuk)</a:t>
            </a:r>
          </a:p>
          <a:p>
            <a:pPr marL="72000" indent="0">
              <a:buNone/>
            </a:pPr>
            <a:r>
              <a:rPr lang="cs-CZ" sz="1600" dirty="0" smtClean="0"/>
              <a:t>– naopak základní potraviny musí řada států dovážet z jiných částí světa, závislost na proměnlivých cenách na světových trzích</a:t>
            </a: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500" dirty="0" smtClean="0"/>
          </a:p>
        </p:txBody>
      </p:sp>
    </p:spTree>
    <p:extLst>
      <p:ext uri="{BB962C8B-B14F-4D97-AF65-F5344CB8AC3E}">
        <p14:creationId xmlns:p14="http://schemas.microsoft.com/office/powerpoint/2010/main" val="3526941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817" y="720000"/>
            <a:ext cx="8867954" cy="451576"/>
          </a:xfrm>
        </p:spPr>
        <p:txBody>
          <a:bodyPr/>
          <a:lstStyle/>
          <a:p>
            <a:r>
              <a:rPr lang="cs-CZ" sz="3600" dirty="0" smtClean="0"/>
              <a:t>Současná témata geografie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otravinový problém / hlad ve světě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pro zdravý život je třeba přijmout 2 100 až 2 500 kalorií denně</a:t>
            </a:r>
          </a:p>
          <a:p>
            <a:pPr marL="72000" indent="0">
              <a:buNone/>
            </a:pPr>
            <a:r>
              <a:rPr lang="cs-CZ" sz="1600" dirty="0" smtClean="0"/>
              <a:t>– na světě velká nerovnoměrnost (hlad a podvýživa zejména v saharské a subsaharské Africe a některých státech jižní poloviny Asie) </a:t>
            </a:r>
          </a:p>
          <a:p>
            <a:pPr marL="72000" indent="0">
              <a:buNone/>
            </a:pPr>
            <a:r>
              <a:rPr lang="cs-CZ" sz="1600" dirty="0" smtClean="0"/>
              <a:t>– důležitá je též struktura přijímaných kalorií: bílkovinný hlad (klíčové zejména u dětí do 6 let, kdy nedostatek může vést k poškození mozku a stavby těla)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500" dirty="0" smtClean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49" y="3994028"/>
            <a:ext cx="3623746" cy="203835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629" y="3994028"/>
            <a:ext cx="3639923" cy="20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13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19" y="65029"/>
            <a:ext cx="8888151" cy="601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7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Klasifikace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s</a:t>
            </a:r>
            <a:r>
              <a:rPr lang="cs-CZ" sz="2000" dirty="0" smtClean="0"/>
              <a:t>amozásobitelské x tržní zemědělství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samozásobitelské (subsistenční) zemědělství: výroba potravin především pro spotřebu vlastní rodiny, v nejméně rozvinutých státech světa</a:t>
            </a:r>
          </a:p>
          <a:p>
            <a:pPr marL="72000" indent="0">
              <a:buNone/>
            </a:pPr>
            <a:r>
              <a:rPr lang="cs-CZ" sz="1600" dirty="0" smtClean="0"/>
              <a:t>– tržní zemědělství: výroba potravin především na prodej z farmy, v rozvinutých a rozvinutějších státech světa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z</a:t>
            </a:r>
            <a:r>
              <a:rPr lang="cs-CZ" sz="2000" dirty="0" smtClean="0"/>
              <a:t>ákladní rozdíly samozásobitelství </a:t>
            </a:r>
            <a:r>
              <a:rPr lang="cs-CZ" sz="2000" dirty="0"/>
              <a:t>x tržní zemědělství</a:t>
            </a:r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účel hospodaření</a:t>
            </a:r>
          </a:p>
          <a:p>
            <a:pPr marL="72000" indent="0">
              <a:buNone/>
            </a:pPr>
            <a:r>
              <a:rPr lang="cs-CZ" sz="1600" dirty="0" smtClean="0"/>
              <a:t>– podíl zemědělců na pracovní síle / zaměstnanosti</a:t>
            </a:r>
          </a:p>
          <a:p>
            <a:pPr marL="72000" indent="0">
              <a:buNone/>
            </a:pPr>
            <a:r>
              <a:rPr lang="cs-CZ" sz="1600" dirty="0" smtClean="0"/>
              <a:t>– využití mechanizace a dalších technologií v zemědělství</a:t>
            </a:r>
          </a:p>
          <a:p>
            <a:pPr marL="72000" indent="0">
              <a:buNone/>
            </a:pPr>
            <a:r>
              <a:rPr lang="cs-CZ" sz="1600" dirty="0" smtClean="0"/>
              <a:t>– velikost farmy / zemědělského podniku</a:t>
            </a:r>
          </a:p>
          <a:p>
            <a:pPr marL="72000" indent="0">
              <a:buNone/>
            </a:pPr>
            <a:r>
              <a:rPr lang="cs-CZ" sz="1600" dirty="0" smtClean="0"/>
              <a:t>– vztah zemědělství k dalším hospodářským odvětvím (</a:t>
            </a:r>
            <a:r>
              <a:rPr lang="cs-CZ" sz="1600" dirty="0" err="1" smtClean="0"/>
              <a:t>agrobyznysu</a:t>
            </a:r>
            <a:r>
              <a:rPr lang="cs-CZ" sz="1600" dirty="0" smtClean="0"/>
              <a:t>)</a:t>
            </a: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500" dirty="0" smtClean="0"/>
          </a:p>
        </p:txBody>
      </p:sp>
    </p:spTree>
    <p:extLst>
      <p:ext uri="{BB962C8B-B14F-4D97-AF65-F5344CB8AC3E}">
        <p14:creationId xmlns:p14="http://schemas.microsoft.com/office/powerpoint/2010/main" val="608903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Klasifikace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11 typů zemědělství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značně schematické, na jednom území často kombinace několika typů</a:t>
            </a:r>
          </a:p>
          <a:p>
            <a:pPr marL="72000" indent="0">
              <a:buNone/>
            </a:pPr>
            <a:r>
              <a:rPr lang="cs-CZ" sz="1600" dirty="0" smtClean="0"/>
              <a:t>– typy 1 až 5 jsou typické pro méně rozvinuté oblasti</a:t>
            </a:r>
          </a:p>
          <a:p>
            <a:pPr marL="72000" indent="0">
              <a:buNone/>
            </a:pPr>
            <a:endParaRPr lang="cs-CZ" sz="500" dirty="0"/>
          </a:p>
          <a:p>
            <a:pPr marL="414900" indent="-342900">
              <a:buAutoNum type="arabicParenR"/>
            </a:pPr>
            <a:r>
              <a:rPr lang="cs-CZ" sz="1600" dirty="0" smtClean="0"/>
              <a:t>„stěhovavé“ zemědělství</a:t>
            </a:r>
          </a:p>
          <a:p>
            <a:pPr marL="414900" indent="-342900">
              <a:buAutoNum type="arabicParenR"/>
            </a:pPr>
            <a:r>
              <a:rPr lang="cs-CZ" sz="1600" dirty="0" smtClean="0"/>
              <a:t>pastevecký </a:t>
            </a:r>
            <a:r>
              <a:rPr lang="cs-CZ" sz="1600" dirty="0" err="1" smtClean="0"/>
              <a:t>nomádismus</a:t>
            </a:r>
            <a:endParaRPr lang="cs-CZ" sz="1600" dirty="0" smtClean="0"/>
          </a:p>
          <a:p>
            <a:pPr marL="414900" indent="-342900">
              <a:buAutoNum type="arabicParenR"/>
            </a:pPr>
            <a:r>
              <a:rPr lang="cs-CZ" sz="1600" dirty="0"/>
              <a:t>i</a:t>
            </a:r>
            <a:r>
              <a:rPr lang="cs-CZ" sz="1600" dirty="0" smtClean="0"/>
              <a:t>ntenzivní zemědělství s dominancí rýže</a:t>
            </a:r>
          </a:p>
          <a:p>
            <a:pPr marL="414900" indent="-342900">
              <a:buAutoNum type="arabicParenR"/>
            </a:pPr>
            <a:r>
              <a:rPr lang="cs-CZ" sz="1600" dirty="0"/>
              <a:t>i</a:t>
            </a:r>
            <a:r>
              <a:rPr lang="cs-CZ" sz="1600" dirty="0" smtClean="0"/>
              <a:t>ntenzivní zemědělství s dominancí jiné plodiny</a:t>
            </a:r>
          </a:p>
          <a:p>
            <a:pPr marL="414900" indent="-342900">
              <a:buAutoNum type="arabicParenR"/>
            </a:pPr>
            <a:r>
              <a:rPr lang="cs-CZ" sz="1600" dirty="0"/>
              <a:t>p</a:t>
            </a:r>
            <a:r>
              <a:rPr lang="cs-CZ" sz="1600" dirty="0" smtClean="0"/>
              <a:t>lantážní zemědělství</a:t>
            </a:r>
            <a:endParaRPr lang="cs-CZ" sz="800" dirty="0" smtClean="0"/>
          </a:p>
          <a:p>
            <a:pPr marL="300600" indent="-228600">
              <a:buAutoNum type="arabicParenR"/>
            </a:pPr>
            <a:endParaRPr lang="cs-CZ" sz="500" dirty="0"/>
          </a:p>
        </p:txBody>
      </p:sp>
      <p:pic>
        <p:nvPicPr>
          <p:cNvPr id="9218" name="Picture 2" descr="SCIplanet - Shifting Cultiv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4" y="4960832"/>
            <a:ext cx="2613503" cy="1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ncyclopædia Iranica على تويتر: &amp;quot;Enc. #iranica entry pastoral #nomadism  https://t.co/oa6dGnknDk pic @PascalMannaerts @SultanofOman @pedestrian  @kevankharris @FaghihiRohollah… https://t.co/e1aBn4gTAS&amp;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761" y="4960831"/>
            <a:ext cx="3350643" cy="1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What it&amp;#39;s like to be a rice farmer | The World from PR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45" y="2892815"/>
            <a:ext cx="3084951" cy="17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Palmový olej. O palme olejnej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141" y="4960832"/>
            <a:ext cx="2886346" cy="173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01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Klasifikace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11 typů zemědělství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značně schematické, na jednom území často kombinace několika typů</a:t>
            </a:r>
          </a:p>
          <a:p>
            <a:pPr marL="72000" indent="0">
              <a:buNone/>
            </a:pPr>
            <a:r>
              <a:rPr lang="cs-CZ" sz="1600" dirty="0" smtClean="0"/>
              <a:t>– typy 6 až 11 jsou typické pro rozvinuté oblasti</a:t>
            </a:r>
          </a:p>
          <a:p>
            <a:pPr marL="72000" indent="0">
              <a:buNone/>
            </a:pPr>
            <a:endParaRPr lang="cs-CZ" sz="500" dirty="0"/>
          </a:p>
          <a:p>
            <a:pPr marL="414900" indent="-342900">
              <a:buFont typeface="+mj-lt"/>
              <a:buAutoNum type="arabicParenR" startAt="6"/>
            </a:pPr>
            <a:r>
              <a:rPr lang="cs-CZ" sz="1600" dirty="0"/>
              <a:t>s</a:t>
            </a:r>
            <a:r>
              <a:rPr lang="cs-CZ" sz="1600" dirty="0" smtClean="0"/>
              <a:t>míšená rostlinná a živočišná výroba</a:t>
            </a:r>
          </a:p>
          <a:p>
            <a:pPr marL="414900" indent="-342900">
              <a:buAutoNum type="arabicParenR" startAt="6"/>
            </a:pPr>
            <a:r>
              <a:rPr lang="cs-CZ" sz="1600" dirty="0" smtClean="0"/>
              <a:t>mlékárenství</a:t>
            </a:r>
          </a:p>
          <a:p>
            <a:pPr marL="414900" indent="-342900">
              <a:buAutoNum type="arabicParenR" startAt="6"/>
            </a:pPr>
            <a:r>
              <a:rPr lang="cs-CZ" sz="1600" dirty="0"/>
              <a:t>p</a:t>
            </a:r>
            <a:r>
              <a:rPr lang="cs-CZ" sz="1600" dirty="0" smtClean="0"/>
              <a:t>ěstování obilovin</a:t>
            </a:r>
          </a:p>
          <a:p>
            <a:pPr marL="414900" indent="-342900">
              <a:buAutoNum type="arabicParenR" startAt="6"/>
            </a:pPr>
            <a:r>
              <a:rPr lang="cs-CZ" sz="1600" dirty="0"/>
              <a:t>c</a:t>
            </a:r>
            <a:r>
              <a:rPr lang="cs-CZ" sz="1600" dirty="0" smtClean="0"/>
              <a:t>hov dobytka (rančerství)</a:t>
            </a:r>
          </a:p>
          <a:p>
            <a:pPr marL="414900" indent="-342900">
              <a:buAutoNum type="arabicParenR" startAt="6"/>
            </a:pPr>
            <a:r>
              <a:rPr lang="cs-CZ" sz="1600" dirty="0" smtClean="0"/>
              <a:t>středomořské zemědělství</a:t>
            </a:r>
          </a:p>
          <a:p>
            <a:pPr marL="414900" indent="-342900">
              <a:buAutoNum type="arabicParenR" startAt="6"/>
            </a:pPr>
            <a:r>
              <a:rPr lang="cs-CZ" sz="1600" dirty="0"/>
              <a:t>t</a:t>
            </a:r>
            <a:r>
              <a:rPr lang="cs-CZ" sz="1600" dirty="0" smtClean="0"/>
              <a:t>ržní ovocnictví a zahradnictví</a:t>
            </a:r>
            <a:endParaRPr lang="cs-CZ" sz="800" dirty="0" smtClean="0"/>
          </a:p>
          <a:p>
            <a:pPr marL="300600" indent="-228600">
              <a:buAutoNum type="arabicParenR" startAt="6"/>
            </a:pPr>
            <a:endParaRPr lang="cs-CZ" sz="500" dirty="0"/>
          </a:p>
        </p:txBody>
      </p:sp>
      <p:pic>
        <p:nvPicPr>
          <p:cNvPr id="10242" name="Picture 2" descr="Dairying in South Africa faces fierce competition | Southern Idaho  Agriculture News | magicvalley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481" y="3313580"/>
            <a:ext cx="2407026" cy="180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ussian livestock producers concerned as grain prices soar - All About Fe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89" y="2577682"/>
            <a:ext cx="2495842" cy="166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The Long Arc of Cattle Ranching - Western Ranch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89" y="4342181"/>
            <a:ext cx="2495842" cy="166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Mediterranean wines: a list of wines you should know abou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975" y="5186468"/>
            <a:ext cx="2407026" cy="160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Nepostradatelná část tuzemské krajiny? Ovocné sady | Prosperita Fresh Tim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" b="8926"/>
          <a:stretch/>
        </p:blipFill>
        <p:spPr bwMode="auto">
          <a:xfrm>
            <a:off x="496964" y="5201730"/>
            <a:ext cx="2946811" cy="163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7709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 sz="3600" dirty="0"/>
              <a:t>Děkuji za pozornost !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3191774"/>
            <a:ext cx="8319233" cy="28294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RNDr. Ondřej Šerý, Ph.D.</a:t>
            </a:r>
          </a:p>
          <a:p>
            <a:pPr marL="72000" indent="0">
              <a:buNone/>
            </a:pPr>
            <a:endParaRPr lang="cs-CZ" sz="800" dirty="0"/>
          </a:p>
          <a:p>
            <a:pPr marL="72000" indent="0">
              <a:buNone/>
            </a:pPr>
            <a:r>
              <a:rPr lang="cs-CZ" sz="1600" dirty="0"/>
              <a:t>Geografický ústav</a:t>
            </a:r>
          </a:p>
          <a:p>
            <a:pPr marL="72000" indent="0">
              <a:buNone/>
            </a:pPr>
            <a:r>
              <a:rPr lang="cs-CZ" sz="1600" dirty="0"/>
              <a:t>Přírodovědecká fakulta</a:t>
            </a:r>
          </a:p>
          <a:p>
            <a:pPr marL="72000" indent="0">
              <a:buNone/>
            </a:pPr>
            <a:r>
              <a:rPr lang="cs-CZ" sz="1600" dirty="0"/>
              <a:t>Masarykova univerzita</a:t>
            </a:r>
          </a:p>
          <a:p>
            <a:pPr marL="72000" indent="0">
              <a:buNone/>
            </a:pPr>
            <a:r>
              <a:rPr lang="cs-CZ" sz="1600" dirty="0"/>
              <a:t>Kotlářská 2, 611 37 Brno</a:t>
            </a:r>
          </a:p>
          <a:p>
            <a:pPr marL="72000" indent="0">
              <a:buNone/>
            </a:pPr>
            <a:endParaRPr lang="cs-CZ" sz="800" dirty="0"/>
          </a:p>
          <a:p>
            <a:pPr marL="72000" indent="0">
              <a:buNone/>
            </a:pPr>
            <a:r>
              <a:rPr lang="cs-CZ" sz="1600" dirty="0"/>
              <a:t>e-mail: </a:t>
            </a:r>
            <a:r>
              <a:rPr lang="cs-CZ" sz="1600" dirty="0">
                <a:hlinkClick r:id="rId2"/>
              </a:rPr>
              <a:t>ondrej.sery@mail.muni.cz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000" dirty="0"/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537225" y="2054217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600" kern="0" dirty="0"/>
              <a:t>Dotazy ?</a:t>
            </a:r>
          </a:p>
        </p:txBody>
      </p:sp>
    </p:spTree>
    <p:extLst>
      <p:ext uri="{BB962C8B-B14F-4D97-AF65-F5344CB8AC3E}">
        <p14:creationId xmlns:p14="http://schemas.microsoft.com/office/powerpoint/2010/main" val="65994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Geografie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70. a 80. léta 20. století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stimuly z prostředí politické ekonomie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pozornost na komplexní vztahy zemědělství s </a:t>
            </a:r>
            <a:r>
              <a:rPr lang="cs-CZ" sz="1600" dirty="0" err="1" smtClean="0"/>
              <a:t>mimozemědělskou</a:t>
            </a:r>
            <a:r>
              <a:rPr lang="cs-CZ" sz="1600" dirty="0" smtClean="0"/>
              <a:t> činností = </a:t>
            </a:r>
            <a:r>
              <a:rPr lang="cs-CZ" sz="1600" dirty="0" err="1" smtClean="0"/>
              <a:t>agrobyznys</a:t>
            </a:r>
            <a:r>
              <a:rPr lang="cs-CZ" sz="1600" dirty="0" smtClean="0"/>
              <a:t> / „</a:t>
            </a:r>
            <a:r>
              <a:rPr lang="cs-CZ" sz="1600" dirty="0" err="1" smtClean="0"/>
              <a:t>agro</a:t>
            </a:r>
            <a:r>
              <a:rPr lang="cs-CZ" sz="1600" dirty="0" smtClean="0"/>
              <a:t>-food </a:t>
            </a:r>
            <a:r>
              <a:rPr lang="cs-CZ" sz="1600" dirty="0" err="1" smtClean="0"/>
              <a:t>sector</a:t>
            </a:r>
            <a:r>
              <a:rPr lang="cs-CZ" sz="1600" dirty="0" smtClean="0"/>
              <a:t>“ (zemědělské stroje, hnojiva, potravinářství, ...)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využití interdisciplinárních přístupů (sociologie venkova, politická ekonomie, ...)</a:t>
            </a:r>
            <a:endParaRPr lang="cs-CZ" sz="5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63" y="3699700"/>
            <a:ext cx="7799023" cy="304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6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Geografie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o</a:t>
            </a:r>
            <a:r>
              <a:rPr lang="cs-CZ" sz="2000" dirty="0" smtClean="0"/>
              <a:t>d 90. let 20. století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cesty akumulace kapitálu v </a:t>
            </a:r>
            <a:r>
              <a:rPr lang="cs-CZ" sz="1600" dirty="0" err="1" smtClean="0"/>
              <a:t>agro</a:t>
            </a:r>
            <a:r>
              <a:rPr lang="cs-CZ" sz="1600" dirty="0" smtClean="0"/>
              <a:t>-byznysu: vazby mezi vlastní produkcí potravin, zemědělskými technologiemi a zpracováním produktů (včetně prodeje a spotřeby)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výzkum způsobů regulace v </a:t>
            </a:r>
            <a:r>
              <a:rPr lang="cs-CZ" sz="1600" dirty="0" err="1" smtClean="0"/>
              <a:t>agro</a:t>
            </a:r>
            <a:r>
              <a:rPr lang="cs-CZ" sz="1600" dirty="0" smtClean="0"/>
              <a:t>-byznysu, zejména politická podpora zemědělských trhů na státní a nadnárodní úrovni (např. společná zemědělská politika EU)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ýzkum inspirovaný přístupy politické ekonomie (protiklady)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zemědělství a potravinářství jako každé jiné výrobní odvětví (např. globalizace)</a:t>
            </a:r>
          </a:p>
          <a:p>
            <a:pPr marL="72000" indent="0">
              <a:buNone/>
            </a:pPr>
            <a:r>
              <a:rPr lang="cs-CZ" sz="1600" dirty="0"/>
              <a:t>	</a:t>
            </a:r>
            <a:r>
              <a:rPr lang="cs-CZ" sz="1600" dirty="0" smtClean="0"/>
              <a:t>		   vs.</a:t>
            </a:r>
          </a:p>
          <a:p>
            <a:pPr marL="72000" indent="0">
              <a:buNone/>
            </a:pPr>
            <a:r>
              <a:rPr lang="cs-CZ" sz="1600" dirty="0" smtClean="0"/>
              <a:t>– odlišné rysy organizace zemědělství a průmyslu (např. rodinné farmy)</a:t>
            </a:r>
          </a:p>
          <a:p>
            <a:pPr marL="72000" indent="0">
              <a:buNone/>
            </a:pPr>
            <a:endParaRPr lang="cs-CZ" sz="500" dirty="0"/>
          </a:p>
          <a:p>
            <a:pPr marL="72000" indent="0">
              <a:buNone/>
            </a:pPr>
            <a:r>
              <a:rPr lang="cs-CZ" sz="1600" dirty="0" smtClean="0"/>
              <a:t>– řada geografů se zaměřuje na sociální a ekonomické vazby, využívá oba přístupy (globální a lokální úroveň, korporátní a rodinná forma výroby, ...)</a:t>
            </a:r>
            <a:endParaRPr lang="cs-CZ" sz="1600" dirty="0"/>
          </a:p>
          <a:p>
            <a:pPr marL="72000" indent="0">
              <a:buNone/>
            </a:pPr>
            <a:endParaRPr lang="cs-CZ" sz="500" dirty="0"/>
          </a:p>
        </p:txBody>
      </p:sp>
    </p:spTree>
    <p:extLst>
      <p:ext uri="{BB962C8B-B14F-4D97-AF65-F5344CB8AC3E}">
        <p14:creationId xmlns:p14="http://schemas.microsoft.com/office/powerpoint/2010/main" val="2232427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Geografie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t</a:t>
            </a:r>
            <a:r>
              <a:rPr lang="cs-CZ" sz="2000" dirty="0" smtClean="0"/>
              <a:t>ři výrazná témata současné geografie zemědělství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otázka přírodní podstaty zemědělství: biologický základ pěstování rostlin a chování zvířat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otázka spotřeby potravin: sociální konstrukce kvality potravin (např. bioprodukty a </a:t>
            </a:r>
            <a:r>
              <a:rPr lang="cs-CZ" sz="1600" dirty="0" err="1" smtClean="0"/>
              <a:t>fairtrade</a:t>
            </a:r>
            <a:r>
              <a:rPr lang="cs-CZ" sz="1600" dirty="0" smtClean="0"/>
              <a:t>) a vliv kulturních zvyků a praktik (např. food </a:t>
            </a:r>
            <a:r>
              <a:rPr lang="cs-CZ" sz="1600" dirty="0" err="1" smtClean="0"/>
              <a:t>taboos</a:t>
            </a:r>
            <a:r>
              <a:rPr lang="cs-CZ" sz="1600" dirty="0" smtClean="0"/>
              <a:t>) </a:t>
            </a:r>
          </a:p>
          <a:p>
            <a:pPr marL="72000" indent="0">
              <a:buNone/>
            </a:pPr>
            <a:r>
              <a:rPr lang="cs-CZ" sz="1600" dirty="0" smtClean="0"/>
              <a:t>– otázka „body </a:t>
            </a:r>
            <a:r>
              <a:rPr lang="cs-CZ" sz="1600" dirty="0" err="1" smtClean="0"/>
              <a:t>geography</a:t>
            </a:r>
            <a:r>
              <a:rPr lang="cs-CZ" sz="1600" dirty="0" smtClean="0"/>
              <a:t>“ (např. GMO potraviny, chemizace zemědělství a důsledky)</a:t>
            </a:r>
            <a:endParaRPr lang="cs-CZ" sz="500" dirty="0"/>
          </a:p>
        </p:txBody>
      </p:sp>
      <p:pic>
        <p:nvPicPr>
          <p:cNvPr id="1026" name="Picture 2" descr="Food taboos | Bio for the Bio-Bu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5" y="4059337"/>
            <a:ext cx="5518023" cy="204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118" y="4059337"/>
            <a:ext cx="2884670" cy="120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69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Vznik a vývoj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s</a:t>
            </a:r>
            <a:r>
              <a:rPr lang="cs-CZ" sz="2000" dirty="0" smtClean="0"/>
              <a:t>ložitost interpretace počátků zemědělství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odehrálo se ještě před písemnými a jinými záznamy</a:t>
            </a:r>
          </a:p>
          <a:p>
            <a:pPr marL="72000" indent="0">
              <a:buNone/>
            </a:pPr>
            <a:r>
              <a:rPr lang="cs-CZ" sz="1600" dirty="0" smtClean="0"/>
              <a:t>– snaha rekonstruovat logický sled událostí (odhad dávných zemědělských činností a environmentálních podmínek, předpoklad pomalého a dlouhodobého vývoje)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efinice zemědělství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nutná pro určení počátku zemědělství a následný vývoj</a:t>
            </a:r>
            <a:endParaRPr lang="cs-CZ" sz="500" dirty="0"/>
          </a:p>
          <a:p>
            <a:pPr marL="72000" indent="0">
              <a:buNone/>
            </a:pPr>
            <a:r>
              <a:rPr lang="cs-CZ" sz="1600" dirty="0" smtClean="0"/>
              <a:t>– zemědělství = úmyslná modifikace povrchu Země prostřednictvím pěstování rostlin (plodin) a chovu zvířat, a to s cílem výroby potravin a jiných ekonomických zisků</a:t>
            </a:r>
          </a:p>
          <a:p>
            <a:pPr marL="72000" indent="0">
              <a:buNone/>
            </a:pPr>
            <a:r>
              <a:rPr lang="cs-CZ" sz="1600" dirty="0" smtClean="0"/>
              <a:t>– zemědělství má ale také silnou mimoprodukční funkci !!! (např. údržba krajiny)</a:t>
            </a:r>
            <a:endParaRPr lang="cs-CZ" sz="1600" dirty="0"/>
          </a:p>
          <a:p>
            <a:pPr marL="72000" indent="0">
              <a:buNone/>
            </a:pPr>
            <a:endParaRPr lang="cs-CZ" sz="500" dirty="0"/>
          </a:p>
        </p:txBody>
      </p:sp>
    </p:spTree>
    <p:extLst>
      <p:ext uri="{BB962C8B-B14F-4D97-AF65-F5344CB8AC3E}">
        <p14:creationId xmlns:p14="http://schemas.microsoft.com/office/powerpoint/2010/main" val="53916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Vznik a vývoj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řed vznikem zemědělství, období lovu a sběru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obživa získávána lovem zvířat (včetně rybolovu) a sběrem rostlin (včetně kořenů)</a:t>
            </a:r>
          </a:p>
          <a:p>
            <a:pPr marL="72000" indent="0">
              <a:buNone/>
            </a:pPr>
            <a:r>
              <a:rPr lang="cs-CZ" sz="1600" dirty="0" smtClean="0"/>
              <a:t>– život v malých skupinách (větší množství osob by vyčerpalo zdroje)</a:t>
            </a:r>
          </a:p>
          <a:p>
            <a:pPr marL="72000" indent="0">
              <a:buNone/>
            </a:pPr>
            <a:r>
              <a:rPr lang="cs-CZ" sz="1600" dirty="0" smtClean="0"/>
              <a:t>– časté přesouvání skupin (dle migrace lovné zvěře a sezónního výskytu rostlin)</a:t>
            </a:r>
          </a:p>
          <a:p>
            <a:pPr marL="72000" indent="0">
              <a:buNone/>
            </a:pPr>
            <a:r>
              <a:rPr lang="cs-CZ" sz="1600" dirty="0" smtClean="0"/>
              <a:t>– určitá omezená komunikace mezi skupinami (jinak riziko genetické degradace)</a:t>
            </a:r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obživa lovem a sběrem i v současnosti,</a:t>
            </a:r>
          </a:p>
          <a:p>
            <a:pPr marL="72000" indent="0">
              <a:buNone/>
            </a:pPr>
            <a:r>
              <a:rPr lang="cs-CZ" sz="1600" dirty="0" smtClean="0"/>
              <a:t>dle odhadů 250 tis. osob (0,005 % populace),</a:t>
            </a:r>
          </a:p>
          <a:p>
            <a:pPr marL="72000" indent="0">
              <a:buNone/>
            </a:pPr>
            <a:r>
              <a:rPr lang="cs-CZ" sz="1600" dirty="0" smtClean="0"/>
              <a:t>v izolovaných oblastech světa (arktické oblasti,</a:t>
            </a:r>
          </a:p>
          <a:p>
            <a:pPr marL="72000" indent="0">
              <a:buNone/>
            </a:pPr>
            <a:r>
              <a:rPr lang="cs-CZ" sz="1600" dirty="0" smtClean="0"/>
              <a:t>vnitrozemí Afriky, vnitrozemí Austrálie, Amazonie)</a:t>
            </a:r>
            <a:endParaRPr lang="cs-CZ" sz="500" dirty="0"/>
          </a:p>
        </p:txBody>
      </p:sp>
      <p:pic>
        <p:nvPicPr>
          <p:cNvPr id="2050" name="Picture 2" descr="Het bewegingspatroon van de oermens - Het Paleo Principe - zo fit als een  oermens met Evert Berkelaar - Sinds 20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7"/>
          <a:stretch/>
        </p:blipFill>
        <p:spPr bwMode="auto">
          <a:xfrm>
            <a:off x="5242309" y="3856415"/>
            <a:ext cx="3523021" cy="19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87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Vznik a vývoj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znik zemědělství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nutné poznatky (růst nových rostlin ze zbytků, efekt zalití či přidání hnoje)</a:t>
            </a:r>
          </a:p>
          <a:p>
            <a:pPr marL="72000" indent="0">
              <a:buNone/>
            </a:pPr>
            <a:r>
              <a:rPr lang="cs-CZ" sz="1600" dirty="0" smtClean="0"/>
              <a:t>– pěstování rostlin se vyvinulo jako důsledek kombinace náhodných událostí a úmyslných experimentů</a:t>
            </a:r>
          </a:p>
          <a:p>
            <a:pPr marL="72000" indent="0">
              <a:buNone/>
            </a:pPr>
            <a:r>
              <a:rPr lang="cs-CZ" sz="1600" dirty="0" smtClean="0"/>
              <a:t>– domestikaci zvířat způsobily patrně neekonomické důvody (obětiny, domácí mazlíčci)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vě formy zemědělství (pěstování rostlin), otázka reprodukce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vegetativní způsob: starší forma, přímým klonováním (např. řízkování, dělení kořenů)</a:t>
            </a:r>
          </a:p>
          <a:p>
            <a:pPr marL="72000" indent="0">
              <a:buNone/>
            </a:pPr>
            <a:r>
              <a:rPr lang="cs-CZ" sz="1600" dirty="0" smtClean="0"/>
              <a:t>– osevní způsob: mladší a dominantnější forma, prostřednictvím semen</a:t>
            </a:r>
          </a:p>
        </p:txBody>
      </p:sp>
      <p:pic>
        <p:nvPicPr>
          <p:cNvPr id="3074" name="Picture 2" descr="Pokojové rostliny si snadno namnožíte řízkováním | iReceptář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94" y="5039876"/>
            <a:ext cx="3441640" cy="158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dravé osivo – zdravé rostliny | AGROjournal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738" y="5039876"/>
            <a:ext cx="2499645" cy="158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442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12. a 17.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Vznik a vývoj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o</a:t>
            </a:r>
            <a:r>
              <a:rPr lang="cs-CZ" sz="2000" dirty="0" smtClean="0"/>
              <a:t>blasti vzniku vegetativního pěstování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patrně nezávisle na sobě ve více oblastech („</a:t>
            </a:r>
            <a:r>
              <a:rPr lang="cs-CZ" sz="1600" dirty="0" err="1" smtClean="0"/>
              <a:t>agriculture</a:t>
            </a:r>
            <a:r>
              <a:rPr lang="cs-CZ" sz="1600" dirty="0" smtClean="0"/>
              <a:t> </a:t>
            </a:r>
            <a:r>
              <a:rPr lang="cs-CZ" sz="1600" dirty="0" err="1" smtClean="0"/>
              <a:t>hearts</a:t>
            </a:r>
            <a:r>
              <a:rPr lang="cs-CZ" sz="1600" dirty="0" smtClean="0"/>
              <a:t>“)</a:t>
            </a:r>
          </a:p>
          <a:p>
            <a:pPr marL="72000" indent="0">
              <a:buNone/>
            </a:pPr>
            <a:r>
              <a:rPr lang="cs-CZ" sz="1600" dirty="0" smtClean="0"/>
              <a:t>– cca dříve než před 10 tis. lety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1600" dirty="0" smtClean="0"/>
              <a:t>– nejdříve JV Asie: klimatická a topografická diverzita, vysoký podíl rybolovu, vyšší usedlost obyvatel a tím i čas na pěstování plodin z nejrůznějších řízků a kořínků, první domestikované rostliny – taro, yam, banány, kokosové palmy</a:t>
            </a:r>
          </a:p>
          <a:p>
            <a:pPr marL="72000" indent="0">
              <a:buNone/>
            </a:pPr>
            <a:r>
              <a:rPr lang="cs-CZ" sz="1600" dirty="0" smtClean="0"/>
              <a:t>– další oblasti: západní Afrika a </a:t>
            </a:r>
          </a:p>
          <a:p>
            <a:pPr marL="72000" indent="0">
              <a:buNone/>
            </a:pPr>
            <a:r>
              <a:rPr lang="cs-CZ" sz="1600" dirty="0" smtClean="0"/>
              <a:t>severozápad Jižní Ameriky</a:t>
            </a:r>
          </a:p>
          <a:p>
            <a:pPr marL="72000" indent="0">
              <a:buNone/>
            </a:pPr>
            <a:r>
              <a:rPr lang="cs-CZ" sz="1600" dirty="0" smtClean="0"/>
              <a:t>– z jader se postupně šířilo dále</a:t>
            </a:r>
          </a:p>
          <a:p>
            <a:pPr marL="72000" indent="0">
              <a:buNone/>
            </a:pPr>
            <a:r>
              <a:rPr lang="cs-CZ" sz="1600" dirty="0" smtClean="0"/>
              <a:t>(druhotné jádro Mezopotámie)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652" y="4114798"/>
            <a:ext cx="5573936" cy="27184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027" y="6115059"/>
            <a:ext cx="1133625" cy="57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5581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prezentace-muni-cz-4-3</Template>
  <TotalTime>3016</TotalTime>
  <Words>2147</Words>
  <Application>Microsoft Office PowerPoint</Application>
  <PresentationFormat>Vlastní</PresentationFormat>
  <Paragraphs>248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Tahoma</vt:lpstr>
      <vt:lpstr>Wingdings</vt:lpstr>
      <vt:lpstr>Prezentace_MU_CZ</vt:lpstr>
      <vt:lpstr>Zemědělství </vt:lpstr>
      <vt:lpstr>Geografie zemědělství</vt:lpstr>
      <vt:lpstr>Geografie zemědělství</vt:lpstr>
      <vt:lpstr>Geografie zemědělství</vt:lpstr>
      <vt:lpstr>Geografie zemědělství</vt:lpstr>
      <vt:lpstr>Vznik a vývoj zemědělství</vt:lpstr>
      <vt:lpstr>Vznik a vývoj zemědělství</vt:lpstr>
      <vt:lpstr>Vznik a vývoj zemědělství</vt:lpstr>
      <vt:lpstr>Vznik a vývoj zemědělství</vt:lpstr>
      <vt:lpstr>Vznik a vývoj zemědělství</vt:lpstr>
      <vt:lpstr>Vznik a vývoj zemědělství</vt:lpstr>
      <vt:lpstr>Vznik a vývoj zemědělství</vt:lpstr>
      <vt:lpstr>Vznik a vývoj zemědělství</vt:lpstr>
      <vt:lpstr>Vznik a vývoj zemědělství</vt:lpstr>
      <vt:lpstr>Současná témata geografie zemědělství</vt:lpstr>
      <vt:lpstr>Současná témata geografie zemědělství</vt:lpstr>
      <vt:lpstr>Prezentace aplikace PowerPoint</vt:lpstr>
      <vt:lpstr>Prezentace aplikace PowerPoint</vt:lpstr>
      <vt:lpstr>Současná témata geografie zemědělství</vt:lpstr>
      <vt:lpstr>Současná témata geografie zemědělství</vt:lpstr>
      <vt:lpstr>Současná témata geografie zemědělství</vt:lpstr>
      <vt:lpstr>Současná témata geografie zemědělství</vt:lpstr>
      <vt:lpstr>Současná témata geografie zemědělství</vt:lpstr>
      <vt:lpstr>Prezentace aplikace PowerPoint</vt:lpstr>
      <vt:lpstr>Klasifikace zemědělství</vt:lpstr>
      <vt:lpstr>Klasifikace zemědělství</vt:lpstr>
      <vt:lpstr>Klasifikace zemědělství</vt:lpstr>
      <vt:lpstr>Děkuji za pozornost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„Velké dějiny“ a sociální geografie na Přírodovědecké fakultě MU</dc:title>
  <dc:creator>user</dc:creator>
  <cp:lastModifiedBy>Ondřej Šerý</cp:lastModifiedBy>
  <cp:revision>225</cp:revision>
  <cp:lastPrinted>1601-01-01T00:00:00Z</cp:lastPrinted>
  <dcterms:created xsi:type="dcterms:W3CDTF">2019-11-07T07:58:28Z</dcterms:created>
  <dcterms:modified xsi:type="dcterms:W3CDTF">2022-10-11T13:47:30Z</dcterms:modified>
</cp:coreProperties>
</file>