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65"/>
  </p:notesMasterIdLst>
  <p:handoutMasterIdLst>
    <p:handoutMasterId r:id="rId66"/>
  </p:handoutMasterIdLst>
  <p:sldIdLst>
    <p:sldId id="256" r:id="rId2"/>
    <p:sldId id="277" r:id="rId3"/>
    <p:sldId id="304" r:id="rId4"/>
    <p:sldId id="305" r:id="rId5"/>
    <p:sldId id="306" r:id="rId6"/>
    <p:sldId id="307" r:id="rId7"/>
    <p:sldId id="308" r:id="rId8"/>
    <p:sldId id="362" r:id="rId9"/>
    <p:sldId id="309" r:id="rId10"/>
    <p:sldId id="310" r:id="rId11"/>
    <p:sldId id="311" r:id="rId12"/>
    <p:sldId id="313" r:id="rId13"/>
    <p:sldId id="312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5" r:id="rId25"/>
    <p:sldId id="324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7" r:id="rId35"/>
    <p:sldId id="334" r:id="rId36"/>
    <p:sldId id="335" r:id="rId37"/>
    <p:sldId id="344" r:id="rId38"/>
    <p:sldId id="336" r:id="rId39"/>
    <p:sldId id="340" r:id="rId40"/>
    <p:sldId id="338" r:id="rId41"/>
    <p:sldId id="339" r:id="rId42"/>
    <p:sldId id="341" r:id="rId43"/>
    <p:sldId id="342" r:id="rId44"/>
    <p:sldId id="343" r:id="rId45"/>
    <p:sldId id="346" r:id="rId46"/>
    <p:sldId id="345" r:id="rId47"/>
    <p:sldId id="347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356" r:id="rId56"/>
    <p:sldId id="357" r:id="rId57"/>
    <p:sldId id="363" r:id="rId58"/>
    <p:sldId id="355" r:id="rId59"/>
    <p:sldId id="358" r:id="rId60"/>
    <p:sldId id="359" r:id="rId61"/>
    <p:sldId id="360" r:id="rId62"/>
    <p:sldId id="361" r:id="rId63"/>
    <p:sldId id="303" r:id="rId64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6754" autoAdjust="0"/>
  </p:normalViewPr>
  <p:slideViewPr>
    <p:cSldViewPr snapToGrid="0">
      <p:cViewPr varScale="1">
        <p:scale>
          <a:sx n="111" d="100"/>
          <a:sy n="111" d="100"/>
        </p:scale>
        <p:origin x="786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00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3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23., 28. a 30. listopadu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4" y="718715"/>
            <a:ext cx="391568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23., 28. a 30. listopadu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8069" y="6129339"/>
            <a:ext cx="1126967" cy="3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33744" y="2477312"/>
            <a:ext cx="5672264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7784FCF-CA63-43D5-9F7A-283B5FF3D2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657C0906-8176-4053-9581-FB903F818F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5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5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554" y="414002"/>
            <a:ext cx="2350877" cy="67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23., 28. a 30. listopadu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5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1695077"/>
            <a:ext cx="3914489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23., 28. a 30. listopadu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80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23., 28. a 30. listopadu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4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80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4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9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6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1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4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5" y="1692005"/>
            <a:ext cx="248407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23., 28. a 30. listopadu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8" y="692153"/>
            <a:ext cx="3914489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cs-CZ" smtClean="0"/>
              <a:t>Z3090p Humánní geografie, 23., 28. a 30. listopadu 2022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5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7318" y="6129337"/>
            <a:ext cx="1127716" cy="32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5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4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png"/><Relationship Id="rId7" Type="http://schemas.openxmlformats.org/officeDocument/2006/relationships/image" Target="../media/image76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mailto:ondrej.sery@mail.muni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11454" y="3085217"/>
            <a:ext cx="8522680" cy="687566"/>
          </a:xfrm>
        </p:spPr>
        <p:txBody>
          <a:bodyPr/>
          <a:lstStyle/>
          <a:p>
            <a:pPr algn="ctr"/>
            <a:r>
              <a:rPr lang="cs-CZ" sz="4050" dirty="0" smtClean="0"/>
              <a:t>Demografie</a:t>
            </a:r>
            <a:r>
              <a:rPr lang="cs-CZ" sz="4050" dirty="0"/>
              <a:t/>
            </a:r>
            <a:br>
              <a:rPr lang="cs-CZ" sz="4050" dirty="0"/>
            </a:b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8499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Tempo růstu populace světa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26747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roblém = růst počtu obyvatel koncentrován do méně vyspělých zemí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 období 1950 až 2000 připadalo 89 % celkového přírůstku na </a:t>
            </a:r>
            <a:r>
              <a:rPr lang="cs-CZ" sz="1600" dirty="0" err="1" smtClean="0"/>
              <a:t>LDRs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projekce OSN odhadují, že v období 2000 až 2050 proběhne v </a:t>
            </a:r>
            <a:r>
              <a:rPr lang="cs-CZ" sz="1600" dirty="0" err="1" smtClean="0"/>
              <a:t>LDRs</a:t>
            </a:r>
            <a:r>
              <a:rPr lang="cs-CZ" sz="1600" dirty="0" smtClean="0"/>
              <a:t> celý přírůstek </a:t>
            </a:r>
          </a:p>
          <a:p>
            <a:pPr marL="72000" indent="0">
              <a:buNone/>
            </a:pPr>
            <a:r>
              <a:rPr lang="cs-CZ" sz="1600" dirty="0" smtClean="0"/>
              <a:t>– navíc </a:t>
            </a:r>
            <a:r>
              <a:rPr lang="cs-CZ" sz="1600" dirty="0" err="1" smtClean="0"/>
              <a:t>MDRs</a:t>
            </a:r>
            <a:r>
              <a:rPr lang="cs-CZ" sz="1600" dirty="0" smtClean="0"/>
              <a:t> zaznamenávají jako celek pokles populace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</p:txBody>
      </p:sp>
      <p:pic>
        <p:nvPicPr>
          <p:cNvPr id="4098" name="Picture 2" descr="Population growth in Africa is projected to remain strong throughout this centur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4"/>
          <a:stretch/>
        </p:blipFill>
        <p:spPr bwMode="auto">
          <a:xfrm>
            <a:off x="548720" y="3337983"/>
            <a:ext cx="5432066" cy="335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y 2100, five of the world's 10 largest countries are projected to be in Af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681" y="3183805"/>
            <a:ext cx="2976059" cy="282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47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Státy světa dle vyspělosti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26747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a</a:t>
            </a:r>
            <a:r>
              <a:rPr lang="cs-CZ" sz="2000" dirty="0" smtClean="0"/>
              <a:t>bsolutně největší nárůst populace v </a:t>
            </a:r>
            <a:r>
              <a:rPr lang="cs-CZ" sz="2000" dirty="0" err="1" smtClean="0"/>
              <a:t>LDCs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err="1" smtClean="0"/>
              <a:t>MDRs</a:t>
            </a:r>
            <a:r>
              <a:rPr lang="cs-CZ" sz="1600" dirty="0" smtClean="0"/>
              <a:t> (More </a:t>
            </a:r>
            <a:r>
              <a:rPr lang="cs-CZ" sz="1600" dirty="0" err="1" smtClean="0"/>
              <a:t>Developed</a:t>
            </a:r>
            <a:r>
              <a:rPr lang="cs-CZ" sz="1600" dirty="0" smtClean="0"/>
              <a:t> </a:t>
            </a:r>
            <a:r>
              <a:rPr lang="cs-CZ" sz="1600" dirty="0" err="1" smtClean="0"/>
              <a:t>Regions</a:t>
            </a:r>
            <a:r>
              <a:rPr lang="cs-CZ" sz="1600" dirty="0" smtClean="0"/>
              <a:t>): Evropa, Severní Amerika, Austrálie, Japonsko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LDRs</a:t>
            </a:r>
            <a:r>
              <a:rPr lang="cs-CZ" sz="1600" dirty="0" smtClean="0"/>
              <a:t> (</a:t>
            </a:r>
            <a:r>
              <a:rPr lang="cs-CZ" sz="1600" dirty="0" err="1" smtClean="0"/>
              <a:t>Less</a:t>
            </a:r>
            <a:r>
              <a:rPr lang="cs-CZ" sz="1600" dirty="0" smtClean="0"/>
              <a:t> </a:t>
            </a:r>
            <a:r>
              <a:rPr lang="cs-CZ" sz="1600" dirty="0" err="1" smtClean="0"/>
              <a:t>Developed</a:t>
            </a:r>
            <a:r>
              <a:rPr lang="cs-CZ" sz="1600" dirty="0" smtClean="0"/>
              <a:t> </a:t>
            </a:r>
            <a:r>
              <a:rPr lang="cs-CZ" sz="1600" dirty="0" err="1" smtClean="0"/>
              <a:t>Regions</a:t>
            </a:r>
            <a:r>
              <a:rPr lang="cs-CZ" sz="1600" dirty="0" smtClean="0"/>
              <a:t>): zbytek světa kromě </a:t>
            </a:r>
            <a:r>
              <a:rPr lang="cs-CZ" sz="1600" dirty="0" err="1" smtClean="0"/>
              <a:t>LDCs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LDCs</a:t>
            </a:r>
            <a:r>
              <a:rPr lang="cs-CZ" sz="1600" dirty="0" smtClean="0"/>
              <a:t> (Least </a:t>
            </a:r>
            <a:r>
              <a:rPr lang="cs-CZ" sz="1600" dirty="0" err="1" smtClean="0"/>
              <a:t>Developing</a:t>
            </a:r>
            <a:r>
              <a:rPr lang="cs-CZ" sz="1600" dirty="0" smtClean="0"/>
              <a:t> </a:t>
            </a:r>
            <a:r>
              <a:rPr lang="cs-CZ" sz="1600" dirty="0" err="1" smtClean="0"/>
              <a:t>Countries</a:t>
            </a:r>
            <a:r>
              <a:rPr lang="cs-CZ" sz="1600" dirty="0" smtClean="0"/>
              <a:t>): cca 50 nejchudších, zejména Afrika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</p:txBody>
      </p:sp>
      <p:pic>
        <p:nvPicPr>
          <p:cNvPr id="6146" name="Picture 2" descr="https://upload.wikimedia.org/wikipedia/commons/thumb/1/15/Imf-advanced-un-least-developed-2008.svg/1920px-Imf-advanced-un-least-developed-2008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72" y="3290025"/>
            <a:ext cx="6647870" cy="33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55" y="5201155"/>
            <a:ext cx="1957932" cy="68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8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Tempo růstu populace světa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26747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z</a:t>
            </a:r>
            <a:r>
              <a:rPr lang="cs-CZ" sz="2000" dirty="0" smtClean="0"/>
              <a:t>měna rozložení obyvatelstva na globální úrovni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ubyde obyvatelstva v </a:t>
            </a:r>
            <a:r>
              <a:rPr lang="cs-CZ" sz="1600" dirty="0" err="1" smtClean="0"/>
              <a:t>MDRs</a:t>
            </a:r>
            <a:r>
              <a:rPr lang="cs-CZ" sz="1600" dirty="0" smtClean="0"/>
              <a:t>, přibyde obyvatelstva v </a:t>
            </a:r>
            <a:r>
              <a:rPr lang="cs-CZ" sz="1600" dirty="0" err="1" smtClean="0"/>
              <a:t>LDRs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promění se struktura obyvatel světa (věková, etnická, náboženská, kulturní atd.)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5" y="2973410"/>
            <a:ext cx="4511611" cy="3637268"/>
          </a:xfrm>
          <a:prstGeom prst="rect">
            <a:avLst/>
          </a:prstGeom>
        </p:spPr>
      </p:pic>
      <p:pic>
        <p:nvPicPr>
          <p:cNvPr id="7170" name="Picture 2" descr="https://population.un.org/wpp/Graphs/1_Demographic%20Profiles/World/Line%20Charts/2-Population%20by%20broad%20age%20group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16" y="3245751"/>
            <a:ext cx="4154505" cy="28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066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51" y="874216"/>
            <a:ext cx="8911087" cy="5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15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12799"/>
            <a:ext cx="8066301" cy="451576"/>
          </a:xfrm>
        </p:spPr>
        <p:txBody>
          <a:bodyPr/>
          <a:lstStyle/>
          <a:p>
            <a:r>
              <a:rPr lang="cs-CZ" sz="3600" dirty="0" smtClean="0"/>
              <a:t>Pravidelné prognózy OSN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464375"/>
            <a:ext cx="826747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err="1" smtClean="0"/>
              <a:t>World</a:t>
            </a:r>
            <a:r>
              <a:rPr lang="cs-CZ" sz="2000" dirty="0" smtClean="0"/>
              <a:t> </a:t>
            </a:r>
            <a:r>
              <a:rPr lang="cs-CZ" sz="2000" dirty="0" err="1" smtClean="0"/>
              <a:t>Population</a:t>
            </a:r>
            <a:r>
              <a:rPr lang="cs-CZ" sz="2000" dirty="0" smtClean="0"/>
              <a:t> </a:t>
            </a:r>
            <a:r>
              <a:rPr lang="cs-CZ" sz="2000" dirty="0" err="1" smtClean="0"/>
              <a:t>Prospects</a:t>
            </a:r>
            <a:r>
              <a:rPr lang="cs-CZ" sz="2000" dirty="0"/>
              <a:t> (https://population.un.org/</a:t>
            </a:r>
            <a:r>
              <a:rPr lang="cs-CZ" sz="2000" dirty="0" err="1"/>
              <a:t>wpp</a:t>
            </a:r>
            <a:r>
              <a:rPr lang="cs-CZ" sz="2000" dirty="0"/>
              <a:t>/)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</p:txBody>
      </p:sp>
      <p:pic>
        <p:nvPicPr>
          <p:cNvPr id="9218" name="Picture 2" descr="https://population.un.org/wpp/Graphs/1_Demographic%20Profiles/World/Line%20Charts/1-Total%20Popul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94" y="1017918"/>
            <a:ext cx="3960000" cy="273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population.un.org/wpp/Graphs/1_Demographic%20Profiles/World/Line%20Charts/3-Average%20annual%20rate%20of%20population%20chan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009" y="1017918"/>
            <a:ext cx="3960000" cy="273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population.un.org/wpp/Graphs/1_Demographic%20Profiles/Europe/Line%20Charts/1-Total%20Popul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94" y="3951167"/>
            <a:ext cx="3960000" cy="273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population.un.org/wpp/Graphs/1_Demographic%20Profiles/Europe/Line%20Charts/3-Average%20annual%20rate%20of%20population%20chan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009" y="3951167"/>
            <a:ext cx="3960000" cy="273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631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Demografický přechod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k</a:t>
            </a:r>
            <a:r>
              <a:rPr lang="cs-CZ" sz="2000" dirty="0" smtClean="0"/>
              <a:t>oncept demografického přechodu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snaží se zevšeobecnit změny růstu počtu obyvatel v čase, má 4 fáze</a:t>
            </a:r>
          </a:p>
          <a:p>
            <a:pPr marL="72000" indent="0">
              <a:buNone/>
            </a:pPr>
            <a:r>
              <a:rPr lang="cs-CZ" sz="1600" dirty="0" smtClean="0"/>
              <a:t>– vysvětluje kulminaci populačního růstu světa ve druhé polovině 20. století (ve druhé a třetí fázi se tehdy nacházela většina rozvojových států)</a:t>
            </a:r>
          </a:p>
          <a:p>
            <a:pPr marL="72000" indent="0">
              <a:buNone/>
            </a:pPr>
            <a:r>
              <a:rPr lang="cs-CZ" sz="1600" dirty="0" smtClean="0"/>
              <a:t>– vysvětluje očekávaný pokles tempa růstu světové populace v první polovině 21. století (většina rozvojových zemí se dostane do čtvrté fáze)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emografický „přechod“ = přechodné období demografických procesů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tradiční společnost = nízký přirozený přírůstek = 1. rovnovážný stav</a:t>
            </a:r>
          </a:p>
          <a:p>
            <a:pPr marL="72000" indent="0">
              <a:buNone/>
            </a:pPr>
            <a:r>
              <a:rPr lang="cs-CZ" sz="1600" dirty="0" smtClean="0"/>
              <a:t>– vlastní (demografický) přechod = vysoký přirozený přírůstek = dynamická fáze</a:t>
            </a:r>
          </a:p>
          <a:p>
            <a:pPr marL="72000" indent="0">
              <a:buNone/>
            </a:pPr>
            <a:r>
              <a:rPr lang="cs-CZ" sz="1600" dirty="0" smtClean="0"/>
              <a:t>– industriální společnost = nízký přirozený přírůstek = 2. rovnovážný stav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047270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Demografický přechod</a:t>
            </a:r>
            <a:endParaRPr lang="cs-CZ" sz="3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94" y="1399905"/>
            <a:ext cx="7596000" cy="436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43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Demografický přechod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rvní fáze (</a:t>
            </a:r>
            <a:r>
              <a:rPr lang="cs-CZ" sz="2000" dirty="0" err="1" smtClean="0"/>
              <a:t>high-stationary</a:t>
            </a:r>
            <a:r>
              <a:rPr lang="cs-CZ" sz="2000" dirty="0" smtClean="0"/>
              <a:t> </a:t>
            </a:r>
            <a:r>
              <a:rPr lang="cs-CZ" sz="2000" dirty="0" err="1" smtClean="0"/>
              <a:t>phase</a:t>
            </a:r>
            <a:r>
              <a:rPr lang="cs-CZ" sz="2000" dirty="0" smtClean="0"/>
              <a:t>)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vysoká míra porodnosti i vysoká míra úmrtnosti</a:t>
            </a:r>
          </a:p>
          <a:p>
            <a:pPr marL="72000" indent="0">
              <a:buNone/>
            </a:pPr>
            <a:r>
              <a:rPr lang="cs-CZ" sz="1600" dirty="0" smtClean="0"/>
              <a:t>– větší variabilita u úmrtnosti (neúrody a hladomory, války, epidemie atd.)</a:t>
            </a:r>
          </a:p>
          <a:p>
            <a:pPr marL="72000" indent="0">
              <a:buNone/>
            </a:pPr>
            <a:r>
              <a:rPr lang="cs-CZ" sz="1600" dirty="0" smtClean="0"/>
              <a:t>– střídají se období nižší a vyšší úmrtnosti = minimální celkový populační růst</a:t>
            </a:r>
          </a:p>
          <a:p>
            <a:pPr marL="72000" indent="0">
              <a:buNone/>
            </a:pPr>
            <a:r>
              <a:rPr lang="cs-CZ" sz="1600" dirty="0" smtClean="0"/>
              <a:t>– populace zůstává na početně nízké avšak kolísající úrovni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1600" dirty="0" smtClean="0"/>
              <a:t>– odpovídá Evropě do počátku 19. století a </a:t>
            </a:r>
            <a:r>
              <a:rPr lang="cs-CZ" sz="1600" dirty="0" err="1" smtClean="0"/>
              <a:t>LDRs</a:t>
            </a:r>
            <a:r>
              <a:rPr lang="cs-CZ" sz="1600" dirty="0" smtClean="0"/>
              <a:t> do počátku 20. století</a:t>
            </a:r>
          </a:p>
          <a:p>
            <a:pPr marL="72000" indent="0">
              <a:buNone/>
            </a:pPr>
            <a:endParaRPr lang="cs-CZ" sz="500" dirty="0"/>
          </a:p>
          <a:p>
            <a:pPr marL="72000" indent="0">
              <a:buNone/>
            </a:pPr>
            <a:r>
              <a:rPr lang="cs-CZ" sz="1600" dirty="0" smtClean="0"/>
              <a:t>– pro státy v této fázi charakteristické:</a:t>
            </a:r>
            <a:r>
              <a:rPr lang="cs-CZ" sz="1600" dirty="0"/>
              <a:t> </a:t>
            </a:r>
            <a:r>
              <a:rPr lang="cs-CZ" sz="1600" dirty="0" smtClean="0"/>
              <a:t>nízké průměrné příjmy, nízká úroveň gramotnosti, nízké zastoupení průmyslu, nízký stupeň urbanizace, špatná lékařská péče o malé děti, špatná dopravní dostupnost, špatná sociální pozice žen</a:t>
            </a:r>
          </a:p>
          <a:p>
            <a:pPr marL="72000" indent="0">
              <a:buNone/>
            </a:pPr>
            <a:r>
              <a:rPr lang="cs-CZ" sz="1600" dirty="0" smtClean="0"/>
              <a:t>– většinou chudé, zaostalé, agrární a odlehlé státy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303" y="5080958"/>
            <a:ext cx="2885083" cy="16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51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Demografický přechod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druhá fáze (early-</a:t>
            </a:r>
            <a:r>
              <a:rPr lang="cs-CZ" sz="2000" dirty="0" err="1" smtClean="0"/>
              <a:t>expanding</a:t>
            </a:r>
            <a:r>
              <a:rPr lang="cs-CZ" sz="2000" dirty="0" smtClean="0"/>
              <a:t> </a:t>
            </a:r>
            <a:r>
              <a:rPr lang="cs-CZ" sz="2000" dirty="0" err="1" smtClean="0"/>
              <a:t>phase</a:t>
            </a:r>
            <a:r>
              <a:rPr lang="cs-CZ" sz="2000" dirty="0" smtClean="0"/>
              <a:t>)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vysoká míra porodnosti a pokles míry úmrtnosti</a:t>
            </a:r>
          </a:p>
          <a:p>
            <a:pPr marL="72000" indent="0">
              <a:buNone/>
            </a:pPr>
            <a:r>
              <a:rPr lang="cs-CZ" sz="1600" dirty="0" smtClean="0"/>
              <a:t>– zvyšuje se naděje dožití, populace začíná výrazně početně růst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1600" dirty="0" smtClean="0"/>
              <a:t>– faktory této změny:</a:t>
            </a:r>
            <a:endParaRPr lang="cs-CZ" sz="500" dirty="0"/>
          </a:p>
          <a:p>
            <a:pPr marL="72000" indent="0">
              <a:buNone/>
            </a:pPr>
            <a:r>
              <a:rPr lang="cs-CZ" sz="1600" dirty="0" smtClean="0"/>
              <a:t>a) rozvoj biologie a lékařských oborů: výrazně přispělo ke zvládnutí řady epidemií</a:t>
            </a:r>
          </a:p>
          <a:p>
            <a:pPr marL="72000" indent="0">
              <a:buNone/>
            </a:pPr>
            <a:r>
              <a:rPr lang="cs-CZ" sz="1600" dirty="0" smtClean="0"/>
              <a:t>b) růst zemědělské produkce (brambory, obilí): zlepšila se výživa obyvatelstva, podařilo se odstranit hrozbu masových hladomorů</a:t>
            </a:r>
          </a:p>
          <a:p>
            <a:pPr marL="72000" indent="0">
              <a:buNone/>
            </a:pPr>
            <a:r>
              <a:rPr lang="cs-CZ" sz="1600" dirty="0" smtClean="0"/>
              <a:t>c) zlepšení sanitárních a hygienických podmínek života: sociální péče, individuální hygiena</a:t>
            </a:r>
          </a:p>
          <a:p>
            <a:pPr marL="72000" indent="0">
              <a:buNone/>
            </a:pPr>
            <a:r>
              <a:rPr lang="cs-CZ" sz="1600" dirty="0" smtClean="0"/>
              <a:t>d) rozvoj dopravy: usnadnění zásobování</a:t>
            </a:r>
          </a:p>
          <a:p>
            <a:pPr marL="72000" indent="0">
              <a:buNone/>
            </a:pPr>
            <a:r>
              <a:rPr lang="cs-CZ" sz="1600" dirty="0" smtClean="0"/>
              <a:t>e) částečně zlepšení bezpečnostní situace (kriminalita)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303" y="5080958"/>
            <a:ext cx="2885083" cy="16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92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Demografický přechod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třetí fáze (</a:t>
            </a:r>
            <a:r>
              <a:rPr lang="cs-CZ" sz="2000" dirty="0" err="1" smtClean="0"/>
              <a:t>late-expanding</a:t>
            </a:r>
            <a:r>
              <a:rPr lang="cs-CZ" sz="2000" dirty="0" smtClean="0"/>
              <a:t> </a:t>
            </a:r>
            <a:r>
              <a:rPr lang="cs-CZ" sz="2000" dirty="0" err="1" smtClean="0"/>
              <a:t>phase</a:t>
            </a:r>
            <a:r>
              <a:rPr lang="cs-CZ" sz="2000" dirty="0" smtClean="0"/>
              <a:t>)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pokles míry porodnosti a nízká míra úmrtnosti</a:t>
            </a:r>
          </a:p>
          <a:p>
            <a:pPr marL="72000" indent="0">
              <a:buNone/>
            </a:pPr>
            <a:r>
              <a:rPr lang="cs-CZ" sz="1600" dirty="0" smtClean="0"/>
              <a:t>– zpomaluje se populační růst, nastupuje urbánně-industriální společnost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1600" dirty="0" smtClean="0"/>
              <a:t>– téměř všechny narozené děti se dožijí dospělosti („není třeba rodit tolik dětí“)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zákaz dětské práce („mít hodně dětí už nepřináší takový ekonomický benefit“)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1600" dirty="0" smtClean="0"/>
              <a:t>– faktory této změny</a:t>
            </a:r>
          </a:p>
          <a:p>
            <a:pPr marL="72000" indent="0">
              <a:buNone/>
            </a:pPr>
            <a:r>
              <a:rPr lang="cs-CZ" sz="1600" dirty="0" smtClean="0"/>
              <a:t>a) stupeň urbanizace, dle urbanizační teorie jsou na venkově nižší náklady na výchovu dětí (vykonávají pomocné práce), ve městech navíc stísněné bytové prostory</a:t>
            </a:r>
          </a:p>
          <a:p>
            <a:pPr marL="72000" indent="0">
              <a:buNone/>
            </a:pPr>
            <a:r>
              <a:rPr lang="cs-CZ" sz="1600" dirty="0" smtClean="0"/>
              <a:t>b) vliv ekonomických podmínek, dle teorie životní úrovně / </a:t>
            </a:r>
          </a:p>
          <a:p>
            <a:pPr marL="72000" indent="0">
              <a:buNone/>
            </a:pPr>
            <a:r>
              <a:rPr lang="cs-CZ" sz="1600" dirty="0"/>
              <a:t>e</a:t>
            </a:r>
            <a:r>
              <a:rPr lang="cs-CZ" sz="1600" dirty="0" smtClean="0"/>
              <a:t>mancipační teorie mají ekonomicky vyspělé země nižší </a:t>
            </a:r>
          </a:p>
          <a:p>
            <a:pPr marL="72000" indent="0">
              <a:buNone/>
            </a:pPr>
            <a:r>
              <a:rPr lang="cs-CZ" sz="1600" dirty="0" smtClean="0"/>
              <a:t>porodnost, tzv. zúžená reprodukce </a:t>
            </a:r>
            <a:endParaRPr lang="cs-CZ" sz="5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303" y="5080958"/>
            <a:ext cx="2885083" cy="165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08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Úvod do demografie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emografie = </a:t>
            </a:r>
            <a:r>
              <a:rPr lang="cs-CZ" sz="2000" dirty="0" err="1" smtClean="0"/>
              <a:t>demos</a:t>
            </a:r>
            <a:r>
              <a:rPr lang="cs-CZ" sz="2000" dirty="0" smtClean="0"/>
              <a:t> (lid) + </a:t>
            </a:r>
            <a:r>
              <a:rPr lang="cs-CZ" sz="2000" dirty="0" err="1" smtClean="0"/>
              <a:t>grafein</a:t>
            </a:r>
            <a:r>
              <a:rPr lang="cs-CZ" sz="2000" dirty="0" smtClean="0"/>
              <a:t> (psáti / popisovati), z řečtiny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předmět studia: demografická / populační reprodukce = neustálá obnova populací v důsledku procesů rození a umírání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objekt studia: lidská populace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emografický / populační vývoj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oproti demografické / populační reprodukci obsahově širší pojem, zahrnuje též prostorovou mobilitu obyvatelstva (tj. migraci)</a:t>
            </a:r>
          </a:p>
          <a:p>
            <a:pPr marL="72000" indent="0">
              <a:buNone/>
            </a:pPr>
            <a:r>
              <a:rPr lang="cs-CZ" sz="1600" dirty="0" smtClean="0"/>
              <a:t>– čím menší je územní jednotka, tím větší má migrace vliv (při studiu světové populace nulový vliv, malý vliv často i na území celých států)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b="1" dirty="0" smtClean="0"/>
              <a:t>geografie obyvatelstva</a:t>
            </a:r>
            <a:r>
              <a:rPr lang="cs-CZ" sz="1600" dirty="0" smtClean="0"/>
              <a:t> zahrnuje oproti demografii navíc migraci a studium rozmístění lidí na Zemi včetně jeho podmíněnosti (vnější faktory, kauzalita)</a:t>
            </a:r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4798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Demografický přechod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146705" cy="4450006"/>
          </a:xfrm>
        </p:spPr>
        <p:txBody>
          <a:bodyPr/>
          <a:lstStyle/>
          <a:p>
            <a:pPr marL="72000" indent="0">
              <a:buNone/>
            </a:pPr>
            <a:r>
              <a:rPr lang="cs-CZ" sz="1600" dirty="0"/>
              <a:t>c</a:t>
            </a:r>
            <a:r>
              <a:rPr lang="cs-CZ" sz="1600" dirty="0" smtClean="0"/>
              <a:t>) vliv tradic a náboženství</a:t>
            </a:r>
          </a:p>
          <a:p>
            <a:pPr marL="72000" indent="0">
              <a:buNone/>
            </a:pPr>
            <a:r>
              <a:rPr lang="cs-CZ" sz="1600" dirty="0"/>
              <a:t>d</a:t>
            </a:r>
            <a:r>
              <a:rPr lang="cs-CZ" sz="1600" dirty="0" smtClean="0"/>
              <a:t>) </a:t>
            </a:r>
            <a:r>
              <a:rPr lang="cs-CZ" sz="1600" dirty="0"/>
              <a:t>p</a:t>
            </a:r>
            <a:r>
              <a:rPr lang="cs-CZ" sz="1600" dirty="0" smtClean="0"/>
              <a:t>reventivní prostředky, regulace porodnosti: znalost a používání (zejména hormonální) antikoncepce, primárně v ekonomicky vyspělých zemích, role sociální strukturace (společenské třídy) i prostorové strukturace (metropole x venkov)</a:t>
            </a:r>
          </a:p>
          <a:p>
            <a:pPr marL="72000" indent="0">
              <a:buNone/>
            </a:pPr>
            <a:r>
              <a:rPr lang="cs-CZ" sz="1600" dirty="0" smtClean="0"/>
              <a:t>e) uplatňování </a:t>
            </a:r>
            <a:r>
              <a:rPr lang="cs-CZ" sz="1600" dirty="0" err="1" smtClean="0"/>
              <a:t>pronatalitních</a:t>
            </a:r>
            <a:r>
              <a:rPr lang="cs-CZ" sz="1600" dirty="0" smtClean="0"/>
              <a:t> či </a:t>
            </a:r>
            <a:r>
              <a:rPr lang="cs-CZ" sz="1600" dirty="0" err="1" smtClean="0"/>
              <a:t>antinatalitních</a:t>
            </a:r>
            <a:r>
              <a:rPr lang="cs-CZ" sz="1600" dirty="0" smtClean="0"/>
              <a:t> opatření (politik) </a:t>
            </a:r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Společnost, která kontrolujete úmrtnost,</a:t>
            </a:r>
          </a:p>
          <a:p>
            <a:pPr marL="72000" indent="0">
              <a:buNone/>
            </a:pPr>
            <a:r>
              <a:rPr lang="cs-CZ" sz="1600" dirty="0" smtClean="0"/>
              <a:t>si může dovolit kontrolovat i porodnost.</a:t>
            </a:r>
          </a:p>
          <a:p>
            <a:pPr marL="72000" indent="0">
              <a:buNone/>
            </a:pPr>
            <a:endParaRPr lang="cs-CZ" sz="5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551" y="3668315"/>
            <a:ext cx="3145994" cy="291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12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Demografický přechod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čtvrtá fáze (</a:t>
            </a:r>
            <a:r>
              <a:rPr lang="cs-CZ" sz="2000" dirty="0" err="1" smtClean="0"/>
              <a:t>low-stationary</a:t>
            </a:r>
            <a:r>
              <a:rPr lang="cs-CZ" sz="2000" dirty="0" smtClean="0"/>
              <a:t> </a:t>
            </a:r>
            <a:r>
              <a:rPr lang="cs-CZ" sz="2000" dirty="0" err="1" smtClean="0"/>
              <a:t>phase</a:t>
            </a:r>
            <a:r>
              <a:rPr lang="cs-CZ" sz="2000" dirty="0" smtClean="0"/>
              <a:t>)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nízká </a:t>
            </a:r>
            <a:r>
              <a:rPr lang="cs-CZ" sz="1600" dirty="0"/>
              <a:t>míra porodnosti i </a:t>
            </a:r>
            <a:r>
              <a:rPr lang="cs-CZ" sz="1600" dirty="0" smtClean="0"/>
              <a:t>nízká </a:t>
            </a:r>
            <a:r>
              <a:rPr lang="cs-CZ" sz="1600" dirty="0"/>
              <a:t>míra úmrtnosti</a:t>
            </a:r>
          </a:p>
          <a:p>
            <a:pPr marL="72000" indent="0">
              <a:buNone/>
            </a:pPr>
            <a:r>
              <a:rPr lang="cs-CZ" sz="1600" dirty="0" smtClean="0"/>
              <a:t>– dojde k velikostní stabilizaci populace (stacionární populace)</a:t>
            </a:r>
            <a:endParaRPr lang="cs-CZ" sz="500" dirty="0" smtClean="0"/>
          </a:p>
          <a:p>
            <a:pPr marL="72000" indent="0">
              <a:buNone/>
            </a:pPr>
            <a:r>
              <a:rPr lang="cs-CZ" sz="1600" dirty="0" smtClean="0"/>
              <a:t>– zachování nízké porodnosti a malých rodin pod vlivem sociálních, institucionálních a ekonomických faktorů</a:t>
            </a:r>
            <a:endParaRPr lang="cs-CZ" sz="1600" dirty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1600" dirty="0" smtClean="0"/>
              <a:t>– oproti první fázi nastává</a:t>
            </a:r>
          </a:p>
          <a:p>
            <a:pPr marL="72000" indent="0">
              <a:buNone/>
            </a:pPr>
            <a:r>
              <a:rPr lang="cs-CZ" sz="1600" dirty="0" smtClean="0"/>
              <a:t>větší variabilita u porodnosti</a:t>
            </a:r>
          </a:p>
          <a:p>
            <a:pPr marL="72000" indent="0">
              <a:buNone/>
            </a:pPr>
            <a:r>
              <a:rPr lang="cs-CZ" sz="1600" dirty="0" smtClean="0"/>
              <a:t>(různé hospodářské a sociální</a:t>
            </a:r>
          </a:p>
          <a:p>
            <a:pPr marL="72000" indent="0">
              <a:buNone/>
            </a:pPr>
            <a:r>
              <a:rPr lang="cs-CZ" sz="1600" dirty="0" smtClean="0"/>
              <a:t> krize, resp. motivace)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6303" y="5080958"/>
            <a:ext cx="2885083" cy="1657387"/>
          </a:xfrm>
          <a:prstGeom prst="rect">
            <a:avLst/>
          </a:prstGeom>
        </p:spPr>
      </p:pic>
      <p:pic>
        <p:nvPicPr>
          <p:cNvPr id="1026" name="Picture 2" descr="Česká-republika:Obyvatelstvo: Demografická situace, jazyky a náboženství |  Euryd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163" y="3343512"/>
            <a:ext cx="2606942" cy="28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539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Tři typy demografického přechodu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f</a:t>
            </a:r>
            <a:r>
              <a:rPr lang="cs-CZ" sz="2000" dirty="0" smtClean="0"/>
              <a:t>rancouzský typ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současně klesá porodnost i úmrtnost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malý přirozený přírůstek</a:t>
            </a:r>
            <a:r>
              <a:rPr lang="cs-CZ" sz="500" dirty="0" smtClean="0"/>
              <a:t>, </a:t>
            </a:r>
            <a:r>
              <a:rPr lang="cs-CZ" sz="1600" dirty="0" smtClean="0"/>
              <a:t>i růst počtu obyvatel</a:t>
            </a:r>
            <a:endParaRPr lang="cs-CZ" sz="1600" dirty="0"/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anglický </a:t>
            </a:r>
            <a:r>
              <a:rPr lang="cs-CZ" sz="2000" dirty="0"/>
              <a:t>typ</a:t>
            </a:r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trvalý pokles úmrtnosti při zachování vysoké</a:t>
            </a:r>
          </a:p>
          <a:p>
            <a:pPr marL="72000" indent="0">
              <a:buNone/>
            </a:pPr>
            <a:r>
              <a:rPr lang="cs-CZ" sz="1600" dirty="0"/>
              <a:t>p</a:t>
            </a:r>
            <a:r>
              <a:rPr lang="cs-CZ" sz="1600" dirty="0" smtClean="0"/>
              <a:t>orodnosti, později prudce klesne i ona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velký přirozený přírůstek i růst počtu obyvatel</a:t>
            </a:r>
          </a:p>
          <a:p>
            <a:pPr marL="72000" indent="0">
              <a:buNone/>
            </a:pPr>
            <a:r>
              <a:rPr lang="cs-CZ" sz="1600" dirty="0" smtClean="0"/>
              <a:t>– modelový příklad demografického přechodu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j</a:t>
            </a:r>
            <a:r>
              <a:rPr lang="cs-CZ" sz="2000" dirty="0" smtClean="0"/>
              <a:t>aponsko-mexický </a:t>
            </a:r>
            <a:r>
              <a:rPr lang="cs-CZ" sz="2000" dirty="0"/>
              <a:t>typ</a:t>
            </a:r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úmrtnost klesá, ale porodnost nejprve roste (klesá později)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velmi vysoký </a:t>
            </a:r>
            <a:r>
              <a:rPr lang="cs-CZ" sz="1600" dirty="0"/>
              <a:t>přirozený přírůstek</a:t>
            </a:r>
            <a:r>
              <a:rPr lang="cs-CZ" sz="500" dirty="0"/>
              <a:t>, </a:t>
            </a:r>
            <a:r>
              <a:rPr lang="cs-CZ" sz="1600" dirty="0"/>
              <a:t>i růst počtu obyvatel</a:t>
            </a:r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r="4405"/>
          <a:stretch/>
        </p:blipFill>
        <p:spPr>
          <a:xfrm>
            <a:off x="6050404" y="1354461"/>
            <a:ext cx="3023935" cy="465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Demografický přechod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t</a:t>
            </a:r>
            <a:r>
              <a:rPr lang="cs-CZ" sz="2000" dirty="0" smtClean="0"/>
              <a:t>řeba zasadit do širšího kontextu sociálních změn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nedochází pouze ke změnám demografických měr (porodnost a úmrtnost), ale též:</a:t>
            </a:r>
          </a:p>
          <a:p>
            <a:pPr marL="72000" indent="0">
              <a:buNone/>
            </a:pPr>
            <a:r>
              <a:rPr lang="cs-CZ" sz="1600" dirty="0"/>
              <a:t>a) p</a:t>
            </a:r>
            <a:r>
              <a:rPr lang="cs-CZ" sz="1600" dirty="0" smtClean="0"/>
              <a:t>roměna věkové struktury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b) p</a:t>
            </a:r>
            <a:r>
              <a:rPr lang="cs-CZ" sz="1600" dirty="0" smtClean="0"/>
              <a:t>roměna struktury zaměstnanosti (včetně ekonomické aktivity žen)</a:t>
            </a:r>
          </a:p>
          <a:p>
            <a:pPr marL="72000" indent="0">
              <a:buNone/>
            </a:pPr>
            <a:r>
              <a:rPr lang="cs-CZ" sz="1600" dirty="0" smtClean="0"/>
              <a:t>c) proměna rozložení populace v prostoru (včetně míry urbanizace)</a:t>
            </a:r>
            <a:endParaRPr lang="cs-CZ" sz="1600" dirty="0"/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š</a:t>
            </a:r>
            <a:r>
              <a:rPr lang="cs-CZ" sz="2000" dirty="0" smtClean="0"/>
              <a:t>védská populace často využívána jako standard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unikátně dlouhé řady záznamů, data od roku 1750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malá „narušenost“ různými vlivy, jako jsou války, epidemie atd.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7969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Demografický přechod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pPr marL="72000" indent="0">
              <a:buNone/>
            </a:pPr>
            <a:endParaRPr lang="cs-CZ" dirty="0" smtClean="0"/>
          </a:p>
          <a:p>
            <a:pPr marL="72000" indent="0">
              <a:buNone/>
            </a:pPr>
            <a:r>
              <a:rPr lang="cs-CZ" sz="1000" dirty="0" smtClean="0"/>
              <a:t>Zdroj: HAGGETT, P. (2001): </a:t>
            </a:r>
            <a:r>
              <a:rPr lang="cs-CZ" sz="1000" dirty="0" err="1" smtClean="0"/>
              <a:t>Geography</a:t>
            </a:r>
            <a:r>
              <a:rPr lang="cs-CZ" sz="1000" dirty="0" smtClean="0"/>
              <a:t>. A </a:t>
            </a:r>
            <a:r>
              <a:rPr lang="cs-CZ" sz="1000" dirty="0" err="1" smtClean="0"/>
              <a:t>Global</a:t>
            </a:r>
            <a:r>
              <a:rPr lang="cs-CZ" sz="1000" dirty="0" smtClean="0"/>
              <a:t> </a:t>
            </a:r>
            <a:r>
              <a:rPr lang="cs-CZ" sz="1000" dirty="0" err="1" smtClean="0"/>
              <a:t>Synthesis</a:t>
            </a:r>
            <a:r>
              <a:rPr lang="cs-CZ" sz="1000" dirty="0" smtClean="0"/>
              <a:t>. </a:t>
            </a:r>
            <a:r>
              <a:rPr lang="cs-CZ" sz="1000" dirty="0" err="1" smtClean="0"/>
              <a:t>Harlow</a:t>
            </a:r>
            <a:r>
              <a:rPr lang="cs-CZ" sz="1000" dirty="0" smtClean="0"/>
              <a:t>: </a:t>
            </a:r>
            <a:r>
              <a:rPr lang="cs-CZ" sz="1000" dirty="0" err="1" smtClean="0"/>
              <a:t>Prentice</a:t>
            </a:r>
            <a:r>
              <a:rPr lang="cs-CZ" sz="1000" dirty="0" smtClean="0"/>
              <a:t> </a:t>
            </a:r>
            <a:r>
              <a:rPr lang="cs-CZ" sz="1000" dirty="0" err="1" smtClean="0"/>
              <a:t>Hall</a:t>
            </a:r>
            <a:r>
              <a:rPr lang="cs-CZ" sz="1000" dirty="0" smtClean="0"/>
              <a:t>, p. 193.</a:t>
            </a:r>
            <a:endParaRPr lang="cs-CZ" sz="1000" dirty="0"/>
          </a:p>
        </p:txBody>
      </p:sp>
      <p:pic>
        <p:nvPicPr>
          <p:cNvPr id="1028" name="Picture 4" descr="Popis není dostupný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5" t="3157" r="15765" b="2881"/>
          <a:stretch/>
        </p:blipFill>
        <p:spPr bwMode="auto">
          <a:xfrm rot="16200000">
            <a:off x="2668194" y="-461976"/>
            <a:ext cx="3911770" cy="816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495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Časoprostorový průběh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 různých částech světa v různou dobu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 Evropě v průběhu 19. století, ukončen na začátku 20. století, nejdříve západní Evropa, následně severní Evropa a nakonec jižní a východní Evropa</a:t>
            </a:r>
          </a:p>
          <a:p>
            <a:pPr marL="72000" indent="0">
              <a:buNone/>
            </a:pPr>
            <a:r>
              <a:rPr lang="cs-CZ" sz="1600" dirty="0" smtClean="0"/>
              <a:t>– s malým zpožděním v oblastech s výraznými kolonizačními vlnami evropského vystěhovalectví (Severní Evropa a Austrálie), přelom 19. a 20. století</a:t>
            </a:r>
          </a:p>
          <a:p>
            <a:pPr marL="72000" indent="0">
              <a:buNone/>
            </a:pPr>
            <a:r>
              <a:rPr lang="cs-CZ" sz="1600" dirty="0" smtClean="0"/>
              <a:t>– ve zbytku světa až po 2. světové válce = kulminace tempa populačního růstu světa</a:t>
            </a:r>
            <a:endParaRPr lang="cs-CZ" sz="1600" dirty="0"/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ětšina světa dnes ve čtvrté fázi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= příčina předpokládaného poklesu tempa populačního růstu v 21. století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výjimky: východní subsaharská Afrika (fáze I), střední a západní subsaharská Afrika (přelom fáze I a II), některé státy JZ Asie, Oceánie mimo Austrálii a Nový Zéland (začátek fáze III) 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522286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38023" y="720000"/>
            <a:ext cx="8669543" cy="451576"/>
          </a:xfrm>
        </p:spPr>
        <p:txBody>
          <a:bodyPr/>
          <a:lstStyle/>
          <a:p>
            <a:r>
              <a:rPr lang="cs-CZ" sz="3600" dirty="0" smtClean="0"/>
              <a:t>Kritika teorie demografického přechodu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t</a:t>
            </a:r>
            <a:r>
              <a:rPr lang="cs-CZ" sz="2000" dirty="0" smtClean="0"/>
              <a:t>endence zaznamenané v Evropě se mechanicky přenášejí na svět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vývoj v ostatních částech světa má ale specifické podmínky a znaky</a:t>
            </a:r>
          </a:p>
          <a:p>
            <a:pPr marL="72000" indent="0">
              <a:buNone/>
            </a:pPr>
            <a:r>
              <a:rPr lang="cs-CZ" sz="1600" dirty="0" smtClean="0"/>
              <a:t>– demografický přechod v jiných částech světa nastává za mnohem vyšší porodnosti a úmrtnosti, než tomu bylo v předindustriální Evropě</a:t>
            </a:r>
          </a:p>
          <a:p>
            <a:pPr marL="72000" indent="0">
              <a:buNone/>
            </a:pPr>
            <a:r>
              <a:rPr lang="cs-CZ" sz="1600" dirty="0" smtClean="0"/>
              <a:t>– úmrtnost se snižuje kvůli různým faktorům a opatřením rapidně, což má za následek extrémně vysoké populační přírůstky (populační exploze)</a:t>
            </a:r>
          </a:p>
          <a:p>
            <a:pPr marL="72000" indent="0">
              <a:buNone/>
            </a:pPr>
            <a:r>
              <a:rPr lang="cs-CZ" sz="1600" dirty="0" smtClean="0"/>
              <a:t>– úvodní fáze probíhají mnohem rychleji, nestačí se přizpůsobit ostatní složky společenského vývoje (zabezpečení potravin, vzdělání, urbanizace atd.)</a:t>
            </a:r>
            <a:endParaRPr lang="cs-CZ" sz="1600" dirty="0"/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o ukončení procesu v Africe, Asii a Latinské Americe bude muset být teorie do jisté míry modifikována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procesy v těchto částech světa totiž probíhají za jiných podmínek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4181280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38023" y="720000"/>
            <a:ext cx="8669543" cy="451576"/>
          </a:xfrm>
        </p:spPr>
        <p:txBody>
          <a:bodyPr/>
          <a:lstStyle/>
          <a:p>
            <a:r>
              <a:rPr lang="cs-CZ" sz="3600" dirty="0" smtClean="0"/>
              <a:t>Kritika teorie demografického přechodu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m</a:t>
            </a:r>
            <a:r>
              <a:rPr lang="cs-CZ" sz="2000" dirty="0" smtClean="0"/>
              <a:t>odel nezohledňuje vliv migrací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zejména v území malého rozsahu může být značný, např. mladí migranti a vysoký PP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opulační růst v Evropě už před rokem 1750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v některých evropských regionech zaznamenán poměrně rychlý populační růst už od poloviny 15. století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a</a:t>
            </a:r>
            <a:r>
              <a:rPr lang="cs-CZ" sz="2000" dirty="0" smtClean="0"/>
              <a:t>nalýza historicko-demografických dat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otázka dostupnosti a vypovídací schopnosti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6" name="Picture 4" descr="4 Stages of Demographic Transition you say? tell me more - Willy Wonka |  Meme Genera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367" y="3620338"/>
            <a:ext cx="2153490" cy="215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86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Druhý demografický přechod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493604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s</a:t>
            </a:r>
            <a:r>
              <a:rPr lang="cs-CZ" sz="2000" dirty="0" smtClean="0"/>
              <a:t>naha vysvětlit dramatický pokles plodnosti v Evropě od půli 60. let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nejprve identifikováno v západní a severní Evropě, později i v jižní a střední Evropě</a:t>
            </a:r>
          </a:p>
          <a:p>
            <a:pPr marL="72000" indent="0">
              <a:buNone/>
            </a:pPr>
            <a:r>
              <a:rPr lang="cs-CZ" sz="1600" dirty="0" smtClean="0"/>
              <a:t>– poprvé publikováno v roce 1986 (Belgičan Ron </a:t>
            </a:r>
            <a:r>
              <a:rPr lang="cs-CZ" sz="1600" dirty="0" err="1" smtClean="0"/>
              <a:t>Lesthaeghe</a:t>
            </a:r>
            <a:r>
              <a:rPr lang="cs-CZ" sz="1600" dirty="0" smtClean="0"/>
              <a:t> a Dán </a:t>
            </a:r>
            <a:r>
              <a:rPr lang="cs-CZ" sz="1600" dirty="0" err="1" smtClean="0"/>
              <a:t>Dirk</a:t>
            </a:r>
            <a:r>
              <a:rPr lang="cs-CZ" sz="1600" dirty="0" smtClean="0"/>
              <a:t> van de </a:t>
            </a:r>
            <a:r>
              <a:rPr lang="cs-CZ" sz="1600" dirty="0" err="1" smtClean="0"/>
              <a:t>Kaa</a:t>
            </a:r>
            <a:r>
              <a:rPr lang="cs-CZ" sz="1600" dirty="0" smtClean="0"/>
              <a:t>)</a:t>
            </a:r>
          </a:p>
          <a:p>
            <a:pPr marL="72000" indent="0">
              <a:buNone/>
            </a:pPr>
            <a:r>
              <a:rPr lang="cs-CZ" sz="1600" dirty="0" smtClean="0"/>
              <a:t>– týká se především </a:t>
            </a:r>
            <a:r>
              <a:rPr lang="cs-CZ" sz="1600" dirty="0" err="1" smtClean="0"/>
              <a:t>MDRs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typický projev: pokles úhrnné plodnosti pod hodnotu 2,1 (prostá reprodukce)</a:t>
            </a:r>
            <a:endParaRPr lang="cs-CZ" sz="1600" dirty="0"/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š</a:t>
            </a:r>
            <a:r>
              <a:rPr lang="cs-CZ" sz="2000" dirty="0" smtClean="0"/>
              <a:t>irší myšlenkový základ, kompletní změna postojů a norem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počátek nové éry v demografické historii, posun od „altruismu“ k „individualismu“</a:t>
            </a:r>
          </a:p>
          <a:p>
            <a:pPr marL="72000" indent="0">
              <a:buNone/>
            </a:pPr>
            <a:r>
              <a:rPr lang="cs-CZ" sz="1600" dirty="0" smtClean="0"/>
              <a:t>– proměna přemýšlení o velikosti rodiny</a:t>
            </a:r>
          </a:p>
          <a:p>
            <a:pPr marL="72000" indent="0">
              <a:buNone/>
            </a:pPr>
            <a:r>
              <a:rPr lang="cs-CZ" sz="1600" dirty="0" smtClean="0"/>
              <a:t>– první demografický přechod se týkal zajištění vysokého životního standardu a zlepšení šancí pro příští generace (děti chápány jako výraz úspěšnosti rodiny) = altruismus</a:t>
            </a:r>
          </a:p>
          <a:p>
            <a:pPr marL="72000" indent="0">
              <a:buNone/>
            </a:pPr>
            <a:r>
              <a:rPr lang="cs-CZ" sz="1600" dirty="0" smtClean="0"/>
              <a:t>– druhý demografický přechod zdůrazňuje práva a životní naplnění jednotlivců, rodiče se snaží o svůj životní úspěch, děti jako „omezení“ či „překážka“ = individualismus  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161408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Druhý demografický přechod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493604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r</a:t>
            </a:r>
            <a:r>
              <a:rPr lang="cs-CZ" sz="2000" dirty="0" smtClean="0"/>
              <a:t>adikální proměna postavení ženy ve společnosti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větší svoboda a šance zvolit si vlastní uplatnění, dříve toto v důsledku vysoké plodnosti omezeno</a:t>
            </a:r>
          </a:p>
          <a:p>
            <a:pPr marL="72000" indent="0">
              <a:buNone/>
            </a:pPr>
            <a:r>
              <a:rPr lang="cs-CZ" sz="1600" dirty="0" smtClean="0"/>
              <a:t>– emancipace žen ve vyšším vzdělání, na pracovním trhu a ve finanční nezávislosti</a:t>
            </a:r>
          </a:p>
          <a:p>
            <a:pPr marL="72000" indent="0">
              <a:buNone/>
            </a:pPr>
            <a:r>
              <a:rPr lang="cs-CZ" sz="1600" dirty="0" smtClean="0"/>
              <a:t>– snadná dostupnost jednoduše použitelné a spolehlivé antikoncepce</a:t>
            </a:r>
          </a:p>
          <a:p>
            <a:pPr marL="72000" indent="0">
              <a:buNone/>
            </a:pPr>
            <a:r>
              <a:rPr lang="cs-CZ" sz="1600" dirty="0" smtClean="0"/>
              <a:t>– nové postoje k potratům</a:t>
            </a:r>
            <a:endParaRPr lang="cs-CZ" sz="1600" dirty="0"/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z</a:t>
            </a:r>
            <a:r>
              <a:rPr lang="cs-CZ" sz="2000" dirty="0" smtClean="0"/>
              <a:t>výšila se různorodost způsobů a uspořádání života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snížila se atraktivnost modelu tradiční rodiny</a:t>
            </a:r>
          </a:p>
          <a:p>
            <a:pPr marL="72000" indent="0">
              <a:buNone/>
            </a:pPr>
            <a:r>
              <a:rPr lang="cs-CZ" sz="1600" dirty="0" smtClean="0"/>
              <a:t>– zvýšení počtu a usnadnění rozvodů</a:t>
            </a:r>
          </a:p>
          <a:p>
            <a:pPr marL="72000" indent="0">
              <a:buNone/>
            </a:pPr>
            <a:r>
              <a:rPr lang="cs-CZ" sz="1600" dirty="0" smtClean="0"/>
              <a:t>– nesezdaná soužití, partneři nežijící v jedné domácnosti, </a:t>
            </a:r>
            <a:r>
              <a:rPr lang="cs-CZ" sz="1600" dirty="0" err="1" smtClean="0"/>
              <a:t>singles</a:t>
            </a:r>
            <a:r>
              <a:rPr lang="cs-CZ" sz="1600" dirty="0" smtClean="0"/>
              <a:t> (někteří dobrovolně a i ve vyšším věku), stejnopohlavní páry a obecně </a:t>
            </a:r>
            <a:r>
              <a:rPr lang="cs-CZ" sz="1600" dirty="0" err="1" smtClean="0"/>
              <a:t>queer</a:t>
            </a:r>
            <a:r>
              <a:rPr lang="cs-CZ" sz="1600" dirty="0" smtClean="0"/>
              <a:t> lidé a formy soužití atd.</a:t>
            </a:r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058850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Úvod do demografie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o</a:t>
            </a:r>
            <a:r>
              <a:rPr lang="cs-CZ" sz="2000" dirty="0" smtClean="0"/>
              <a:t>byvatelstvo x (lidská) populace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obyvatelstvo = soubor lidí žijících na určitém území (stát, kraj, obec)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(lidská) populace = soubor lidí, mezi nimiž dochází k demografické reprodukci</a:t>
            </a:r>
          </a:p>
          <a:p>
            <a:pPr marL="72000" indent="0">
              <a:buNone/>
            </a:pPr>
            <a:r>
              <a:rPr lang="cs-CZ" sz="1600" dirty="0" smtClean="0"/>
              <a:t>– obyvatelstvo jednoho státu se může skládat z několika populací, jedna populace může být rozdělena do několika států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vnější podmínky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je nutné studovat i společenský, biologický a geografický kontext</a:t>
            </a:r>
          </a:p>
          <a:p>
            <a:pPr marL="72000" indent="0">
              <a:buNone/>
            </a:pPr>
            <a:r>
              <a:rPr lang="cs-CZ" sz="1600" dirty="0" smtClean="0"/>
              <a:t>– některé faktory jsou prakticky demografické (sňatečnost, rozvodovost, sterilita, migrace atd.)</a:t>
            </a:r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37267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Druhý demografický přechod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493604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z</a:t>
            </a:r>
            <a:r>
              <a:rPr lang="cs-CZ" sz="2000" dirty="0" smtClean="0"/>
              <a:t>ásadní proměny z demografického hlediska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zvýšení podílu (dobrovolně) bezdětných žen</a:t>
            </a:r>
          </a:p>
          <a:p>
            <a:pPr marL="72000" indent="0">
              <a:buNone/>
            </a:pPr>
            <a:r>
              <a:rPr lang="cs-CZ" sz="1600" dirty="0" smtClean="0"/>
              <a:t>– odklad těhotenství a rození dětí do vyššího reprodukčního věku ženy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emografický modernismus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označení pro řadu výše popsaných jevů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spojení s postmoderní a postindustriální společností</a:t>
            </a:r>
          </a:p>
          <a:p>
            <a:pPr marL="72000" indent="0">
              <a:buNone/>
            </a:pPr>
            <a:r>
              <a:rPr lang="cs-CZ" sz="1600" dirty="0" smtClean="0"/>
              <a:t>– dle některých nikoliv posun od altruismu k individualismu, ale až k </a:t>
            </a:r>
            <a:r>
              <a:rPr lang="cs-CZ" sz="1600" dirty="0" err="1" smtClean="0"/>
              <a:t>hedónismu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v některých státech / regionech konzervativní odpověď / „protiútok“</a:t>
            </a:r>
            <a:endParaRPr lang="cs-CZ" sz="1600" dirty="0"/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rimárně záležitost Evropy, Severní Ameriky a dalších </a:t>
            </a:r>
            <a:r>
              <a:rPr lang="cs-CZ" sz="2000" dirty="0" err="1" smtClean="0"/>
              <a:t>MDRs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otázka šíření do dalších částí světa a podoby v nich ?</a:t>
            </a:r>
          </a:p>
          <a:p>
            <a:pPr marL="72000" indent="0">
              <a:buNone/>
            </a:pPr>
            <a:r>
              <a:rPr lang="cs-CZ" sz="1600" dirty="0" smtClean="0"/>
              <a:t>– pozice </a:t>
            </a:r>
            <a:r>
              <a:rPr lang="cs-CZ" sz="1600" dirty="0" err="1" smtClean="0"/>
              <a:t>LDRs</a:t>
            </a:r>
            <a:r>
              <a:rPr lang="cs-CZ" sz="1600" dirty="0" smtClean="0"/>
              <a:t> a </a:t>
            </a:r>
            <a:r>
              <a:rPr lang="cs-CZ" sz="1600" dirty="0" err="1" smtClean="0"/>
              <a:t>LDCs</a:t>
            </a:r>
            <a:r>
              <a:rPr lang="cs-CZ" sz="1600" dirty="0" smtClean="0"/>
              <a:t> ?</a:t>
            </a:r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052239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Druhý demografický přechod</a:t>
            </a:r>
            <a:endParaRPr lang="cs-CZ" sz="3600" dirty="0"/>
          </a:p>
        </p:txBody>
      </p:sp>
      <p:pic>
        <p:nvPicPr>
          <p:cNvPr id="2050" name="Picture 2" descr="Model of first and Second Demographic transitions Source: van de kaa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783" y="1501462"/>
            <a:ext cx="6420022" cy="439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079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Demografie 1950–2050 (2100)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493604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orodnost a plodnost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primární složka reprodukčního chování</a:t>
            </a:r>
          </a:p>
          <a:p>
            <a:pPr marL="72000" indent="0">
              <a:buNone/>
            </a:pPr>
            <a:r>
              <a:rPr lang="cs-CZ" sz="1600" dirty="0" smtClean="0"/>
              <a:t>– na celosvětové úrovni téměř výhradně, na menších územích i faktor migrace</a:t>
            </a:r>
          </a:p>
          <a:p>
            <a:pPr marL="72000" indent="0">
              <a:buNone/>
            </a:pPr>
            <a:r>
              <a:rPr lang="cs-CZ" sz="1600" dirty="0" smtClean="0"/>
              <a:t>– i malé změny plodnosti mohou v dlouhodobém horizontu způsobit velké změny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va základní ukazatele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hrubá míra porodnosti = počet živě narozených na 1 000 obyvatel středního stavu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hmp</a:t>
            </a:r>
            <a:r>
              <a:rPr lang="cs-CZ" sz="1600" dirty="0" smtClean="0"/>
              <a:t> = </a:t>
            </a:r>
            <a:r>
              <a:rPr lang="cs-CZ" sz="1600" dirty="0" err="1" smtClean="0"/>
              <a:t>N</a:t>
            </a:r>
            <a:r>
              <a:rPr lang="cs-CZ" sz="1600" baseline="30000" dirty="0" err="1"/>
              <a:t>v</a:t>
            </a:r>
            <a:r>
              <a:rPr lang="cs-CZ" sz="1600" dirty="0" smtClean="0"/>
              <a:t> / P * 1 000 (‰)</a:t>
            </a:r>
          </a:p>
          <a:p>
            <a:pPr marL="72000" indent="0">
              <a:buNone/>
            </a:pPr>
            <a:endParaRPr lang="cs-CZ" sz="5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úhrnná plodnost = součet specifických měr plodnosti žen v reprodukčním věku (15–49 let) podle jednotek věku = počet dětí narozených jedné ženě za reprodukční období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f</a:t>
            </a:r>
            <a:r>
              <a:rPr lang="cs-CZ" sz="1600" baseline="-25000" dirty="0" err="1"/>
              <a:t>x</a:t>
            </a:r>
            <a:r>
              <a:rPr lang="cs-CZ" sz="1600" dirty="0" smtClean="0"/>
              <a:t> = </a:t>
            </a:r>
            <a:r>
              <a:rPr lang="cs-CZ" sz="1600" dirty="0" err="1" smtClean="0"/>
              <a:t>N</a:t>
            </a:r>
            <a:r>
              <a:rPr lang="cs-CZ" sz="1600" baseline="30000" dirty="0" err="1"/>
              <a:t>v</a:t>
            </a:r>
            <a:r>
              <a:rPr lang="cs-CZ" sz="1600" baseline="-25000" dirty="0" err="1" smtClean="0"/>
              <a:t>x</a:t>
            </a:r>
            <a:r>
              <a:rPr lang="cs-CZ" sz="1600" dirty="0" smtClean="0"/>
              <a:t> / </a:t>
            </a:r>
            <a:r>
              <a:rPr lang="cs-CZ" sz="1600" dirty="0" err="1" smtClean="0"/>
              <a:t>F</a:t>
            </a:r>
            <a:r>
              <a:rPr lang="cs-CZ" sz="1600" baseline="-25000" dirty="0" err="1"/>
              <a:t>x</a:t>
            </a:r>
            <a:r>
              <a:rPr lang="cs-CZ" sz="1600" dirty="0" smtClean="0"/>
              <a:t> (eventuálně krát 1 000, pak ‰)</a:t>
            </a:r>
            <a:endParaRPr lang="cs-CZ" sz="1600" dirty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852466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4" y="304469"/>
            <a:ext cx="9000000" cy="574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98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pic>
        <p:nvPicPr>
          <p:cNvPr id="5122" name="Picture 2" descr="https://population.un.org/wpp/Maps/2_Total%20Fertility%20Rate/TFR-LowRes-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4" y="137602"/>
            <a:ext cx="9000000" cy="506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947" y="4287493"/>
            <a:ext cx="4728099" cy="250176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465462" y="4304745"/>
            <a:ext cx="1443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Česká republika: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5162794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Demografie 1950–2050</a:t>
            </a:r>
            <a:endParaRPr lang="cs-CZ" sz="3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9" y="60387"/>
            <a:ext cx="5934254" cy="330948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380" y="3147383"/>
            <a:ext cx="4277329" cy="371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38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pic>
        <p:nvPicPr>
          <p:cNvPr id="6146" name="Picture 2" descr="https://population.un.org/wpp/Graphs/1_Demographic%20Profiles/Africa/Line%20Charts/6-Total%20fertil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028"/>
            <a:ext cx="4320000" cy="29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opulation.un.org/wpp/Graphs/1_Demographic%20Profiles/Asia/Line%20Charts/6-Total%20fertil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662" y="232028"/>
            <a:ext cx="4500000" cy="310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population.un.org/wpp/Graphs/1_Demographic%20Profiles/Latin%20America%20and%20the%20Caribbean/Line%20Charts/6-Total%20fertili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9577"/>
            <a:ext cx="4320000" cy="29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population.un.org/wpp/Graphs/1_Demographic%20Profiles/Europe/Line%20Charts/6-Total%20ferti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662" y="3519577"/>
            <a:ext cx="4320000" cy="29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524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Demografie 1950–2050 (2100)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441848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f</a:t>
            </a:r>
            <a:r>
              <a:rPr lang="cs-CZ" sz="2000" dirty="0" smtClean="0"/>
              <a:t>aktory poklesu porodnosti a plodnosti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rozšíření vzdělávacích a pracovních příležitostí pro ženy, lepší postavení ve společnosti</a:t>
            </a:r>
          </a:p>
          <a:p>
            <a:pPr marL="72000" indent="0">
              <a:buNone/>
            </a:pPr>
            <a:r>
              <a:rPr lang="cs-CZ" sz="1600" dirty="0" smtClean="0"/>
              <a:t>– celkové zlepšení ekonomické situace, často až konzumní styl života</a:t>
            </a:r>
          </a:p>
          <a:p>
            <a:pPr marL="72000" indent="0">
              <a:buNone/>
            </a:pPr>
            <a:r>
              <a:rPr lang="cs-CZ" sz="1600" dirty="0" smtClean="0"/>
              <a:t>– rozšíření a aplikace programů plánování rodiny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va extrémy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a) africké státy a státy JZ Asie (vysoké hodnoty)</a:t>
            </a:r>
            <a:endParaRPr lang="cs-CZ" sz="5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poklesu hodnot brání nízká ekonomická vyspělost, náboženské vyznání a hodnoty</a:t>
            </a:r>
          </a:p>
          <a:p>
            <a:pPr marL="72000" indent="0">
              <a:buNone/>
            </a:pPr>
            <a:r>
              <a:rPr lang="cs-CZ" sz="1600" dirty="0" smtClean="0"/>
              <a:t>– průměr 2015–20: Niger (6,95), Somálsko (6,12), DR Kongo (5,96), Mali (5,92)</a:t>
            </a:r>
          </a:p>
          <a:p>
            <a:pPr marL="72000" indent="0">
              <a:buNone/>
            </a:pPr>
            <a:r>
              <a:rPr lang="cs-CZ" sz="1600" dirty="0" smtClean="0"/>
              <a:t>b) evropské státy (nízké hodnoty)</a:t>
            </a:r>
          </a:p>
          <a:p>
            <a:pPr marL="72000" indent="0">
              <a:buNone/>
            </a:pPr>
            <a:r>
              <a:rPr lang="cs-CZ" sz="1600" dirty="0" smtClean="0"/>
              <a:t>– vliv druhého demografického přechodu (postupně prošel jednotlivé části Evropy)</a:t>
            </a:r>
          </a:p>
          <a:p>
            <a:pPr marL="72000" indent="0">
              <a:buNone/>
            </a:pPr>
            <a:r>
              <a:rPr lang="cs-CZ" sz="1600" dirty="0" smtClean="0"/>
              <a:t>– max. průměr 2015–20: Švédsko (1,85), Francie (1,85), Irsko (1,84), Rusko (1,82)</a:t>
            </a:r>
          </a:p>
          <a:p>
            <a:pPr marL="72000" indent="0">
              <a:buNone/>
            </a:pPr>
            <a:r>
              <a:rPr lang="cs-CZ" sz="1600" dirty="0" smtClean="0"/>
              <a:t>– min. průměr 2015–20: Moldavsko (1,26), </a:t>
            </a:r>
            <a:r>
              <a:rPr lang="cs-CZ" sz="1600" dirty="0" err="1" smtClean="0"/>
              <a:t>BaH</a:t>
            </a:r>
            <a:r>
              <a:rPr lang="cs-CZ" sz="1600" dirty="0" smtClean="0"/>
              <a:t> (1,27), Portugalsko (1,29), Řecko (1,30)</a:t>
            </a:r>
            <a:endParaRPr lang="cs-CZ" sz="1600" dirty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1246218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Demografie 1950–2050 (2100)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úmrtnost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značný pokrok ve snížení úmrtnosti a prodloužení naděje dožití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tři základní ukazatele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hrubá míra úmrtnosti = počet zemřelých na 1 000 obyvatel středního stavu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hmú</a:t>
            </a:r>
            <a:r>
              <a:rPr lang="cs-CZ" sz="1600" dirty="0" smtClean="0"/>
              <a:t> = D / P * 1 000 (‰)</a:t>
            </a:r>
          </a:p>
          <a:p>
            <a:pPr marL="72000" indent="0">
              <a:buNone/>
            </a:pPr>
            <a:endParaRPr lang="cs-CZ" sz="5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naděje dožití = střední délka života = pravděpodobnost dožití, tj. kolik let života má před sebou osoba určitého věku (nejčastěji se používá naděje dožití novorozenců)</a:t>
            </a:r>
          </a:p>
          <a:p>
            <a:pPr marL="72000" indent="0">
              <a:buNone/>
            </a:pPr>
            <a:r>
              <a:rPr lang="cs-CZ" sz="1600" dirty="0" smtClean="0"/>
              <a:t>– ukazatel se obvykle člení dle pohlaví, u žen bývá hodnota vyšší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1600" dirty="0" smtClean="0"/>
              <a:t>– kvocient kojenecké úmrtnosti = počet zemřelých ve stáří do jednoho roku na 1 000 živě narozených téhož kalendářního roku; často používán jako ukazatel životní úrovně</a:t>
            </a:r>
          </a:p>
          <a:p>
            <a:pPr marL="72000" indent="0">
              <a:buNone/>
            </a:pPr>
            <a:r>
              <a:rPr lang="cs-CZ" sz="1600" dirty="0" smtClean="0"/>
              <a:t>– zejména v Evropě a Severní Americe přiblížení biologickým limitům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k</a:t>
            </a:r>
            <a:r>
              <a:rPr lang="cs-CZ" sz="1600" baseline="-25000" dirty="0" err="1" smtClean="0"/>
              <a:t>ú</a:t>
            </a:r>
            <a:r>
              <a:rPr lang="cs-CZ" sz="1600" dirty="0" smtClean="0"/>
              <a:t> = D</a:t>
            </a:r>
            <a:r>
              <a:rPr lang="cs-CZ" sz="1600" baseline="-25000" dirty="0" smtClean="0"/>
              <a:t>0</a:t>
            </a:r>
            <a:r>
              <a:rPr lang="cs-CZ" sz="1600" dirty="0" smtClean="0"/>
              <a:t> / </a:t>
            </a:r>
            <a:r>
              <a:rPr lang="cs-CZ" sz="1600" dirty="0" err="1" smtClean="0"/>
              <a:t>N</a:t>
            </a:r>
            <a:r>
              <a:rPr lang="cs-CZ" sz="1600" baseline="-25000" dirty="0" err="1" smtClean="0"/>
              <a:t>v</a:t>
            </a:r>
            <a:r>
              <a:rPr lang="cs-CZ" sz="1600" dirty="0" smtClean="0"/>
              <a:t> * 1 000 (‰)</a:t>
            </a:r>
            <a:endParaRPr lang="cs-CZ" sz="1600" dirty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40846909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4" y="215658"/>
            <a:ext cx="9000000" cy="57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0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Zdroje demografických dat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155331" cy="4450006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1) sčítání lidu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týká se v určitém okamžiku všech osob v zemi nebo ve vymezené části země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jednotná metodika od poloviny 19. století, srovnatelnost dat, dlouhé časové řady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2000" dirty="0" smtClean="0"/>
              <a:t>2) běžná evidence přirozené měny 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matriky: zejména evidence narozených</a:t>
            </a:r>
            <a:r>
              <a:rPr lang="cs-CZ" sz="1600" dirty="0"/>
              <a:t> </a:t>
            </a:r>
            <a:r>
              <a:rPr lang="cs-CZ" sz="1600" dirty="0" smtClean="0"/>
              <a:t>a zemřelých, ale též sňatky, rozvody a potraty</a:t>
            </a:r>
          </a:p>
          <a:p>
            <a:pPr marL="72000" indent="0">
              <a:buNone/>
            </a:pPr>
            <a:endParaRPr lang="cs-CZ" sz="500" dirty="0"/>
          </a:p>
          <a:p>
            <a:pPr marL="72000" indent="0">
              <a:buNone/>
            </a:pPr>
            <a:r>
              <a:rPr lang="cs-CZ" sz="2000" dirty="0" smtClean="0"/>
              <a:t>3) </a:t>
            </a:r>
            <a:r>
              <a:rPr lang="cs-CZ" sz="2000" dirty="0"/>
              <a:t>běžná evidence </a:t>
            </a:r>
            <a:r>
              <a:rPr lang="cs-CZ" sz="2000" dirty="0" smtClean="0"/>
              <a:t>migrací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provádí obecní úřady (dříve policie): evidence vnější a vnitřní migrace (stěhování), kdy musí dojít k překročení hranice obce</a:t>
            </a:r>
          </a:p>
          <a:p>
            <a:pPr marL="72000" indent="0">
              <a:buNone/>
            </a:pPr>
            <a:endParaRPr lang="cs-CZ" sz="500" dirty="0"/>
          </a:p>
          <a:p>
            <a:pPr marL="72000" indent="0">
              <a:buNone/>
            </a:pPr>
            <a:r>
              <a:rPr lang="cs-CZ" sz="1600" dirty="0" smtClean="0"/>
              <a:t> 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 </a:t>
            </a:r>
          </a:p>
          <a:p>
            <a:pPr marL="72000" indent="0">
              <a:buNone/>
            </a:pPr>
            <a:endParaRPr lang="cs-CZ" sz="1600" dirty="0"/>
          </a:p>
        </p:txBody>
      </p:sp>
      <p:pic>
        <p:nvPicPr>
          <p:cNvPr id="1026" name="Picture 2" descr="1991 | SLDB | Statistika&amp;amp;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23" y="5200680"/>
            <a:ext cx="1165009" cy="94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ky SLDB 2011 | SLDB 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53" y="5276056"/>
            <a:ext cx="160020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IS Fórum blog: SLDB 2021: územní příprava pomocí otevřených nástrojů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8" r="8312"/>
          <a:stretch/>
        </p:blipFill>
        <p:spPr bwMode="auto">
          <a:xfrm>
            <a:off x="6090249" y="5148924"/>
            <a:ext cx="1483744" cy="107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oletí sčítání v samostatné republice | Statistika&amp;amp;M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087" y="5271080"/>
            <a:ext cx="1227111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4882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pic>
        <p:nvPicPr>
          <p:cNvPr id="8194" name="Picture 2" descr="https://population.un.org/wpp/Maps/6.2_Life%20Expectancy%20-%20Male/e0Male-LowRes-2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8" y="34512"/>
            <a:ext cx="6840000" cy="384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population.un.org/wpp/Maps/6.3_Life%20Expectancy%20-%20Female/e0Female-LowRes-20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336" y="2984736"/>
            <a:ext cx="6840000" cy="384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2143" y="4620014"/>
            <a:ext cx="21761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+mn-lt"/>
              </a:rPr>
              <a:t>Naděje dožití ČR (2020)</a:t>
            </a:r>
          </a:p>
          <a:p>
            <a:r>
              <a:rPr lang="cs-CZ" sz="1400" dirty="0" smtClean="0">
                <a:latin typeface="+mn-lt"/>
              </a:rPr>
              <a:t>– muži: 75,3 let</a:t>
            </a:r>
          </a:p>
          <a:p>
            <a:r>
              <a:rPr lang="cs-CZ" sz="1400" dirty="0" smtClean="0">
                <a:latin typeface="+mn-lt"/>
              </a:rPr>
              <a:t>– ženy: 81,4 let</a:t>
            </a:r>
            <a:endParaRPr lang="cs-CZ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75752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4" y="293302"/>
            <a:ext cx="9000000" cy="578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591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Demografie 1950–2050 (2100)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146705" cy="48640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úmrtnost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v letech 1950 až 2000 klesla ve světě jako celku úmrtnost na polovinu, zejména v </a:t>
            </a:r>
            <a:r>
              <a:rPr lang="cs-CZ" sz="1600" dirty="0" err="1" smtClean="0"/>
              <a:t>LDRs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v </a:t>
            </a:r>
            <a:r>
              <a:rPr lang="cs-CZ" sz="1600" dirty="0" err="1" smtClean="0"/>
              <a:t>MDRs</a:t>
            </a:r>
            <a:r>
              <a:rPr lang="cs-CZ" sz="1600" dirty="0" smtClean="0"/>
              <a:t> se úmrtnost mírně zvyšuje z důvodu stárnutí populace (růst podílu seniorů) 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n</a:t>
            </a:r>
            <a:r>
              <a:rPr lang="cs-CZ" sz="2000" dirty="0" smtClean="0"/>
              <a:t>aděje dožití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velikost ukazatele není ovlivněna věkovou strukturou, proto vhodnější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MDRs</a:t>
            </a:r>
            <a:r>
              <a:rPr lang="cs-CZ" sz="1600" dirty="0" smtClean="0"/>
              <a:t> pokračují v prodlužování naděje dožití, byť nárůst zpomaluje</a:t>
            </a:r>
          </a:p>
          <a:p>
            <a:pPr marL="72000" indent="0">
              <a:buNone/>
            </a:pPr>
            <a:r>
              <a:rPr lang="cs-CZ" sz="1600" dirty="0" smtClean="0"/>
              <a:t>– ve východní Evropě došlo se negativně projevil komunismus, v Rusku i 90. léta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v </a:t>
            </a:r>
            <a:r>
              <a:rPr lang="cs-CZ" sz="1600" dirty="0" err="1" smtClean="0"/>
              <a:t>LDRs</a:t>
            </a:r>
            <a:r>
              <a:rPr lang="cs-CZ" sz="1600" dirty="0" smtClean="0"/>
              <a:t> také nárůst naděje dožití, a to i rychleji než v </a:t>
            </a:r>
            <a:r>
              <a:rPr lang="cs-CZ" sz="1600" dirty="0" err="1" smtClean="0"/>
              <a:t>MDRs</a:t>
            </a:r>
            <a:r>
              <a:rPr lang="cs-CZ" sz="1600" dirty="0" smtClean="0"/>
              <a:t>, díky omezení malárie a programům kontroly šíření infekčních chorob a ve vodě se šířících chorob (neštovice, tuberkulóza, cholera)</a:t>
            </a:r>
          </a:p>
          <a:p>
            <a:pPr marL="72000" indent="0">
              <a:buNone/>
            </a:pPr>
            <a:r>
              <a:rPr lang="cs-CZ" sz="1600" dirty="0" smtClean="0"/>
              <a:t>– nejnižší obecně v nejméně rozvinutých zemích, zejména v subsaharské Africe (vliv občanských válek a doprovodných ekonomických a sociálních otřesů)</a:t>
            </a:r>
            <a:endParaRPr lang="cs-CZ" sz="500" dirty="0" smtClean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1579144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Demografie 1950–2050 (2100)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146705" cy="48640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důvody nízké naděje dožití v některých státech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1) epidemie HIV/AIDS</a:t>
            </a:r>
          </a:p>
          <a:p>
            <a:pPr marL="72000" indent="0">
              <a:buNone/>
            </a:pPr>
            <a:r>
              <a:rPr lang="cs-CZ" sz="1600" dirty="0" smtClean="0"/>
              <a:t>– jedna z hlavních příčin úmrtí v některých zemích, vedlo i ke snížení populačních projekcí, v Africe nastal i pokles naděje dožití na konci 80. let a v 90. letech, pak zlepšení</a:t>
            </a:r>
          </a:p>
          <a:p>
            <a:pPr marL="72000" indent="0">
              <a:buNone/>
            </a:pPr>
            <a:r>
              <a:rPr lang="cs-CZ" sz="1600" dirty="0" smtClean="0"/>
              <a:t>– v roce 2021 na světě nakaženo přes 43 mil. osob, z toho 2/3 v subsaharské Africe, v některých zemích nakažený každý třetí dospělý, v Evropě hlavně Ukrajina a Rusko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1026" name="Picture 2" descr="https://population.un.org/wpp/Graphs/1_Demographic%20Profiles/Africa/Line%20Charts/8-Life%20expectancy%20at%20birth%20by%20s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17" y="3669768"/>
            <a:ext cx="3597257" cy="248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lobální poh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27" y="3718607"/>
            <a:ext cx="4888154" cy="223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8858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146705" cy="4864054"/>
          </a:xfrm>
        </p:spPr>
        <p:txBody>
          <a:bodyPr/>
          <a:lstStyle/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2) kojenecká a dětská úmrtnost</a:t>
            </a:r>
          </a:p>
          <a:p>
            <a:pPr marL="72000" indent="0">
              <a:buNone/>
            </a:pPr>
            <a:r>
              <a:rPr lang="cs-CZ" sz="1600" dirty="0" smtClean="0"/>
              <a:t>– kvocient kojenecké úmrtnosti často využíván pro vymezení rozvojového světa, zprostředkovaně totiž hovoří o kvalitě životní úrovně, zdravotní péče či kulturní úrovni (silná a vyspělá společnost se stará o ty nejslabší a nejzranitelnější)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5" y="4891177"/>
            <a:ext cx="3534854" cy="108764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949" y="4817938"/>
            <a:ext cx="2731293" cy="133269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84672" y="4477109"/>
            <a:ext cx="8376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i="1" dirty="0" smtClean="0">
                <a:latin typeface="+mn-lt"/>
              </a:rPr>
              <a:t>Státy s nejvyšší a nejnižší hodnotou kojenecké úmrtnosti v roce 2021 (ČR 2,42 ‰, 9. nejnižší hodnota) </a:t>
            </a:r>
            <a:endParaRPr lang="cs-CZ" sz="1400" i="1" dirty="0">
              <a:latin typeface="+mn-lt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6" y="163903"/>
            <a:ext cx="2847367" cy="236086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5935" y="58954"/>
            <a:ext cx="3088848" cy="2571211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9815" y="354463"/>
            <a:ext cx="2814285" cy="209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028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Demografie 1950–2050 (2100)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řirozený přírůstek / přirozený úbytek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poměr porodnosti a úmrtnosti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jeden základní ukazatel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míra přirozeného přírůstku = velikost přirozeného přírůstku (živě narození – zemřelí) na 1 000 obyvatel středního stavu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mpp</a:t>
            </a:r>
            <a:r>
              <a:rPr lang="cs-CZ" sz="1600" dirty="0" smtClean="0"/>
              <a:t> = (</a:t>
            </a:r>
            <a:r>
              <a:rPr lang="cs-CZ" sz="1600" dirty="0" err="1" smtClean="0"/>
              <a:t>N</a:t>
            </a:r>
            <a:r>
              <a:rPr lang="cs-CZ" sz="1600" baseline="30000" dirty="0" err="1" smtClean="0"/>
              <a:t>v</a:t>
            </a:r>
            <a:r>
              <a:rPr lang="cs-CZ" sz="1600" dirty="0" smtClean="0"/>
              <a:t> – D) / P * 1 000 (‰) = </a:t>
            </a:r>
            <a:r>
              <a:rPr lang="cs-CZ" sz="1600" dirty="0" err="1" smtClean="0"/>
              <a:t>hmp</a:t>
            </a:r>
            <a:r>
              <a:rPr lang="cs-CZ" sz="1600" dirty="0" smtClean="0"/>
              <a:t> </a:t>
            </a:r>
            <a:r>
              <a:rPr lang="cs-CZ" sz="1600" dirty="0"/>
              <a:t>– </a:t>
            </a:r>
            <a:r>
              <a:rPr lang="cs-CZ" sz="1600" dirty="0" err="1"/>
              <a:t>hmú</a:t>
            </a:r>
            <a:r>
              <a:rPr lang="cs-CZ" sz="1600" dirty="0"/>
              <a:t> (‰)</a:t>
            </a:r>
            <a:endParaRPr lang="cs-CZ" sz="1600" dirty="0" smtClean="0"/>
          </a:p>
          <a:p>
            <a:pPr marL="72000" indent="0">
              <a:buNone/>
            </a:pPr>
            <a:endParaRPr lang="cs-CZ" sz="5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err="1" smtClean="0"/>
              <a:t>MDRs</a:t>
            </a:r>
            <a:r>
              <a:rPr lang="cs-CZ" sz="1600" dirty="0" smtClean="0"/>
              <a:t> jako celek záporný přirozený přírůstek (nejvíce Evropa)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LDRs</a:t>
            </a:r>
            <a:r>
              <a:rPr lang="cs-CZ" sz="1600" dirty="0" smtClean="0"/>
              <a:t> jako celek kladný přirozený přírůstek (nejvíce </a:t>
            </a:r>
            <a:r>
              <a:rPr lang="cs-CZ" sz="1600" dirty="0" err="1" smtClean="0"/>
              <a:t>LDCs</a:t>
            </a:r>
            <a:r>
              <a:rPr lang="cs-CZ" sz="1600" dirty="0" smtClean="0"/>
              <a:t>)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1600" dirty="0" smtClean="0"/>
              <a:t>– nejvyšší př. úbytek: Bulharsko (-6,4), Ukrajina (-5,6), Chorvatsko (-4,2), Lotyšsko (-3,8)</a:t>
            </a:r>
          </a:p>
          <a:p>
            <a:pPr marL="72000" indent="0">
              <a:buNone/>
            </a:pPr>
            <a:r>
              <a:rPr lang="cs-CZ" sz="1600" dirty="0" smtClean="0"/>
              <a:t>– nejvyšší př. </a:t>
            </a:r>
            <a:r>
              <a:rPr lang="cs-CZ" sz="1600" dirty="0"/>
              <a:t>p</a:t>
            </a:r>
            <a:r>
              <a:rPr lang="cs-CZ" sz="1600" dirty="0" smtClean="0"/>
              <a:t>řírůstek: Niger (37,9), Angola (32,6), Mali (32,0), Uganda (31,8)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8564063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Demografie 1950–2050 (2100)</a:t>
            </a:r>
            <a:endParaRPr lang="cs-CZ" sz="3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103038" y="5872584"/>
            <a:ext cx="4939512" cy="813430"/>
          </a:xfrm>
        </p:spPr>
        <p:txBody>
          <a:bodyPr/>
          <a:lstStyle/>
          <a:p>
            <a:pPr marL="72000" indent="0">
              <a:buNone/>
            </a:pPr>
            <a:r>
              <a:rPr lang="cs-CZ" sz="1200" dirty="0" smtClean="0"/>
              <a:t>Pozor !!!: špatné jednotky, správně má být * 1 000 ‰ (nikoliv * 100 %)</a:t>
            </a:r>
            <a:endParaRPr lang="cs-CZ" sz="12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4" y="55624"/>
            <a:ext cx="9000000" cy="581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009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Změny struktury obyvatelstva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146705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ýše popsané způsobí významné změny struktury obyvatelstva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populační dynamika: náboženská, rasová, národnostní, etnická, jazyková atd. struktura</a:t>
            </a:r>
          </a:p>
          <a:p>
            <a:pPr marL="72000" indent="0">
              <a:buNone/>
            </a:pPr>
            <a:r>
              <a:rPr lang="cs-CZ" sz="1600" dirty="0" smtClean="0"/>
              <a:t>– sociální a ekonomická dynamika: struktura podle vzdělání, ekonomické aktivity, rodinného stavu, ...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emograficky pravděpodobně nejvýznamnější změna: věkové složení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důsledek prvního a druhého demografického přechodu</a:t>
            </a:r>
          </a:p>
          <a:p>
            <a:pPr marL="72000" indent="0">
              <a:buNone/>
            </a:pPr>
            <a:r>
              <a:rPr lang="cs-CZ" sz="1600" dirty="0" smtClean="0"/>
              <a:t>– stárnutí obyvatelstva = demografické stárnutí</a:t>
            </a:r>
          </a:p>
          <a:p>
            <a:pPr marL="72000" indent="0">
              <a:buNone/>
            </a:pPr>
            <a:endParaRPr lang="cs-CZ" sz="500" dirty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1026" name="Picture 2" descr="What To Do If The Older People In Your Life Are Sharing False Or Extreme  Content | Aging population, Internet skills, Online hab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884" y="3992455"/>
            <a:ext cx="3803950" cy="19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8092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Demografické stárnutí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250222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z</a:t>
            </a:r>
            <a:r>
              <a:rPr lang="cs-CZ" sz="2000" dirty="0" smtClean="0"/>
              <a:t>většování podílu starších složek na celkovém obyvatelstvu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dvě příčiny:</a:t>
            </a:r>
          </a:p>
          <a:p>
            <a:pPr marL="72000" indent="0">
              <a:buNone/>
            </a:pPr>
            <a:r>
              <a:rPr lang="cs-CZ" sz="1600" dirty="0" smtClean="0"/>
              <a:t>a) stárnutí shora věkové pyramidy = lidé žijí déle, prodlužuje se naděje dožití</a:t>
            </a:r>
          </a:p>
          <a:p>
            <a:pPr marL="72000" indent="0">
              <a:buNone/>
            </a:pPr>
            <a:r>
              <a:rPr lang="cs-CZ" sz="1600" dirty="0" smtClean="0"/>
              <a:t>b) </a:t>
            </a:r>
            <a:r>
              <a:rPr lang="cs-CZ" sz="1600" dirty="0"/>
              <a:t>stárnutí </a:t>
            </a:r>
            <a:r>
              <a:rPr lang="cs-CZ" sz="1600" dirty="0" smtClean="0"/>
              <a:t>zdola </a:t>
            </a:r>
            <a:r>
              <a:rPr lang="cs-CZ" sz="1600" dirty="0"/>
              <a:t>věkové pyramidy = </a:t>
            </a:r>
            <a:r>
              <a:rPr lang="cs-CZ" sz="1600" dirty="0" smtClean="0"/>
              <a:t>rodí se méně dětí, pokles porodnosti a plodnosti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n</a:t>
            </a:r>
            <a:r>
              <a:rPr lang="cs-CZ" sz="2000" dirty="0" smtClean="0"/>
              <a:t>árůst podílu seniorů (%) ve věku 65 let a více na obyvatelstvu celkem</a:t>
            </a:r>
            <a:endParaRPr lang="cs-CZ" sz="2000" dirty="0"/>
          </a:p>
          <a:p>
            <a:pPr marL="72000" indent="0">
              <a:buNone/>
            </a:pPr>
            <a:endParaRPr lang="cs-CZ" sz="500" dirty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R</a:t>
            </a: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678309"/>
              </p:ext>
            </p:extLst>
          </p:nvPr>
        </p:nvGraphicFramePr>
        <p:xfrm>
          <a:off x="215668" y="3504789"/>
          <a:ext cx="5382133" cy="247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043">
                  <a:extLst>
                    <a:ext uri="{9D8B030D-6E8A-4147-A177-3AD203B41FA5}">
                      <a16:colId xmlns:a16="http://schemas.microsoft.com/office/drawing/2014/main" val="3097398175"/>
                    </a:ext>
                  </a:extLst>
                </a:gridCol>
                <a:gridCol w="761818">
                  <a:extLst>
                    <a:ext uri="{9D8B030D-6E8A-4147-A177-3AD203B41FA5}">
                      <a16:colId xmlns:a16="http://schemas.microsoft.com/office/drawing/2014/main" val="3371526209"/>
                    </a:ext>
                  </a:extLst>
                </a:gridCol>
                <a:gridCol w="761818">
                  <a:extLst>
                    <a:ext uri="{9D8B030D-6E8A-4147-A177-3AD203B41FA5}">
                      <a16:colId xmlns:a16="http://schemas.microsoft.com/office/drawing/2014/main" val="3188550073"/>
                    </a:ext>
                  </a:extLst>
                </a:gridCol>
                <a:gridCol w="761818">
                  <a:extLst>
                    <a:ext uri="{9D8B030D-6E8A-4147-A177-3AD203B41FA5}">
                      <a16:colId xmlns:a16="http://schemas.microsoft.com/office/drawing/2014/main" val="1158415384"/>
                    </a:ext>
                  </a:extLst>
                </a:gridCol>
                <a:gridCol w="761818">
                  <a:extLst>
                    <a:ext uri="{9D8B030D-6E8A-4147-A177-3AD203B41FA5}">
                      <a16:colId xmlns:a16="http://schemas.microsoft.com/office/drawing/2014/main" val="1970375520"/>
                    </a:ext>
                  </a:extLst>
                </a:gridCol>
                <a:gridCol w="761818">
                  <a:extLst>
                    <a:ext uri="{9D8B030D-6E8A-4147-A177-3AD203B41FA5}">
                      <a16:colId xmlns:a16="http://schemas.microsoft.com/office/drawing/2014/main" val="1291526000"/>
                    </a:ext>
                  </a:extLst>
                </a:gridCol>
              </a:tblGrid>
              <a:tr h="309688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1980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1990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2000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2010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2020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685203"/>
                  </a:ext>
                </a:extLst>
              </a:tr>
              <a:tr h="30968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svět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5,9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6,2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6,9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7,6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9,3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8469288"/>
                  </a:ext>
                </a:extLst>
              </a:tr>
              <a:tr h="309688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MDRs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11,7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12,5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14,3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16,0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19,3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264445"/>
                  </a:ext>
                </a:extLst>
              </a:tr>
              <a:tr h="309688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LDRs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4,0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4,4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5,1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5,7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7,4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316906"/>
                  </a:ext>
                </a:extLst>
              </a:tr>
              <a:tr h="30968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Evropa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12,4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12,7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14,7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16,3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19,1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5071009"/>
                  </a:ext>
                </a:extLst>
              </a:tr>
              <a:tr h="30968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Severní Amerika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11,3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12,5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12,4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13,1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16,8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710754"/>
                  </a:ext>
                </a:extLst>
              </a:tr>
              <a:tr h="30968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Afrika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3,2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3,2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3,4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3,3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3,5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999319"/>
                  </a:ext>
                </a:extLst>
              </a:tr>
              <a:tr h="30968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Asie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4,3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4,9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5,8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6,7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8,9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5359448"/>
                  </a:ext>
                </a:extLst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66426"/>
              </p:ext>
            </p:extLst>
          </p:nvPr>
        </p:nvGraphicFramePr>
        <p:xfrm>
          <a:off x="5840083" y="3418529"/>
          <a:ext cx="3019238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351">
                  <a:extLst>
                    <a:ext uri="{9D8B030D-6E8A-4147-A177-3AD203B41FA5}">
                      <a16:colId xmlns:a16="http://schemas.microsoft.com/office/drawing/2014/main" val="3222709441"/>
                    </a:ext>
                  </a:extLst>
                </a:gridCol>
                <a:gridCol w="797887">
                  <a:extLst>
                    <a:ext uri="{9D8B030D-6E8A-4147-A177-3AD203B41FA5}">
                      <a16:colId xmlns:a16="http://schemas.microsoft.com/office/drawing/2014/main" val="3037664498"/>
                    </a:ext>
                  </a:extLst>
                </a:gridCol>
              </a:tblGrid>
              <a:tr h="238963">
                <a:tc gridSpan="2"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solidFill>
                            <a:schemeClr val="tx1"/>
                          </a:solidFill>
                        </a:rPr>
                        <a:t>Rok 2020 (podíl 65+ v %)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131682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Japonsko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28,4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143749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Itálie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23,3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254946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Portugalsko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22,8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511941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Finsko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22,6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5989379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Řecko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22,3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587135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Spojené</a:t>
                      </a:r>
                      <a:r>
                        <a:rPr lang="cs-CZ" sz="1400" baseline="0" dirty="0" smtClean="0"/>
                        <a:t> arabské emiráty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1,3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986491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Katar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1,7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317800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Uganda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2,0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240094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Zambie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2,1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854940"/>
                  </a:ext>
                </a:extLst>
              </a:tr>
              <a:tr h="238963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Angola 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2,2</a:t>
                      </a:r>
                      <a:endParaRPr lang="cs-CZ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668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6369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Demografické stárnutí</a:t>
            </a:r>
            <a:endParaRPr lang="cs-CZ" sz="36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4" y="650989"/>
            <a:ext cx="9000000" cy="527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6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Zdroje demografických dat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155331" cy="4450006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 smtClean="0"/>
              <a:t>4) </a:t>
            </a:r>
            <a:r>
              <a:rPr lang="cs-CZ" sz="2000" dirty="0"/>
              <a:t>p</a:t>
            </a:r>
            <a:r>
              <a:rPr lang="cs-CZ" sz="2000" dirty="0" smtClean="0"/>
              <a:t>opulační registr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centrální registr občanů: funguje na principu registračních lístků (v elektronické podobě)</a:t>
            </a:r>
          </a:p>
          <a:p>
            <a:pPr marL="72000" indent="0">
              <a:buNone/>
            </a:pPr>
            <a:r>
              <a:rPr lang="cs-CZ" sz="1600" dirty="0" smtClean="0"/>
              <a:t>– založí se při narození každé osoby a průběžně se do nich zapisují všechny demografické události (sňatek, narození dítěte, změna trvalého bydliště, rozvod atd.)</a:t>
            </a:r>
          </a:p>
          <a:p>
            <a:pPr marL="72000" indent="0">
              <a:buNone/>
            </a:pPr>
            <a:endParaRPr lang="cs-CZ" sz="500" dirty="0"/>
          </a:p>
          <a:p>
            <a:pPr marL="72000" indent="0">
              <a:buNone/>
            </a:pPr>
            <a:r>
              <a:rPr lang="cs-CZ" sz="2000" dirty="0" smtClean="0"/>
              <a:t>5) </a:t>
            </a:r>
            <a:r>
              <a:rPr lang="cs-CZ" sz="2000" dirty="0"/>
              <a:t>z</a:t>
            </a:r>
            <a:r>
              <a:rPr lang="cs-CZ" sz="2000" dirty="0" smtClean="0"/>
              <a:t>vláštní šetření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výběrová šetření (např. mikrocensus): údaje jen za reprezentativní vzorek</a:t>
            </a:r>
          </a:p>
          <a:p>
            <a:pPr marL="72000" indent="0">
              <a:buNone/>
            </a:pPr>
            <a:r>
              <a:rPr lang="cs-CZ" sz="1600" dirty="0" smtClean="0"/>
              <a:t>– šetření populačního klimatu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 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 </a:t>
            </a:r>
          </a:p>
          <a:p>
            <a:pPr marL="72000" indent="0">
              <a:buNone/>
            </a:pPr>
            <a:endParaRPr lang="cs-CZ" sz="1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994" y="4488971"/>
            <a:ext cx="28956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044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Věkové pyramidy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250222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vhodný nástroj pro analýzu vývoje věkové struktury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tři základní typy: </a:t>
            </a:r>
          </a:p>
          <a:p>
            <a:pPr marL="72000" indent="0">
              <a:buNone/>
            </a:pPr>
            <a:r>
              <a:rPr lang="cs-CZ" sz="1600" dirty="0" smtClean="0"/>
              <a:t>1) progresivní typ populace = klasická věková pyramida</a:t>
            </a:r>
          </a:p>
          <a:p>
            <a:pPr marL="72000" indent="0">
              <a:buNone/>
            </a:pPr>
            <a:r>
              <a:rPr lang="cs-CZ" sz="1600" dirty="0" smtClean="0"/>
              <a:t>– vysoký podíl mladého obyvatelstva</a:t>
            </a:r>
          </a:p>
          <a:p>
            <a:pPr marL="72000" indent="0">
              <a:buNone/>
            </a:pPr>
            <a:r>
              <a:rPr lang="cs-CZ" sz="1600" dirty="0" smtClean="0"/>
              <a:t>– každý následující ročník narozených je početnější, tj. rozšířená reprodukce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1600" dirty="0" smtClean="0"/>
              <a:t>2) stacionární typ populace = „srovnaná“ věková pyramida</a:t>
            </a:r>
          </a:p>
          <a:p>
            <a:pPr marL="72000" indent="0">
              <a:buNone/>
            </a:pPr>
            <a:r>
              <a:rPr lang="cs-CZ" sz="1600" dirty="0" smtClean="0"/>
              <a:t>– stejná početnost všech kategorií obyvatelstva dětského věku</a:t>
            </a:r>
          </a:p>
          <a:p>
            <a:pPr marL="72000" indent="0">
              <a:buNone/>
            </a:pPr>
            <a:r>
              <a:rPr lang="cs-CZ" sz="1600" dirty="0" smtClean="0"/>
              <a:t>– vyrovnané počty narozených a zemřelých, tj. jednoduchá / čistá / prostá reprodukce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r>
              <a:rPr lang="cs-CZ" sz="1600" dirty="0" smtClean="0"/>
              <a:t>3) regresivní typ populace = „urnová“ věková pyramida</a:t>
            </a:r>
          </a:p>
          <a:p>
            <a:pPr marL="72000" indent="0">
              <a:buNone/>
            </a:pPr>
            <a:r>
              <a:rPr lang="cs-CZ" sz="1600" dirty="0" smtClean="0"/>
              <a:t>– relativně malý podíl dětského / mladého obyvatelstva</a:t>
            </a:r>
          </a:p>
          <a:p>
            <a:pPr marL="72000" indent="0">
              <a:buNone/>
            </a:pPr>
            <a:r>
              <a:rPr lang="cs-CZ" sz="1600" dirty="0" smtClean="0"/>
              <a:t>– stálý pokles počtu narozených, tj. zúžená reprodukce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590" y="5607170"/>
            <a:ext cx="3716276" cy="120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160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143" y="476251"/>
            <a:ext cx="4320000" cy="299372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73" y="476251"/>
            <a:ext cx="4320000" cy="296940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64" y="3689140"/>
            <a:ext cx="4320000" cy="292873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896" y="3650222"/>
            <a:ext cx="4320000" cy="296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54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Věkové pyramidy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250222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emografické stárnutí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progresivní populace → stacionární populace → regresivní populace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demografické </a:t>
            </a:r>
            <a:r>
              <a:rPr lang="cs-CZ" sz="2000" dirty="0" smtClean="0"/>
              <a:t>mládnutí („zmlazení“ populace)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regresivní </a:t>
            </a:r>
            <a:r>
              <a:rPr lang="cs-CZ" sz="1600" dirty="0"/>
              <a:t>populace → stacionární populace → </a:t>
            </a:r>
            <a:r>
              <a:rPr lang="cs-CZ" sz="1600" dirty="0" smtClean="0"/>
              <a:t>progresivní </a:t>
            </a:r>
            <a:r>
              <a:rPr lang="cs-CZ" sz="1600" dirty="0"/>
              <a:t>populace </a:t>
            </a:r>
            <a:endParaRPr lang="cs-CZ" sz="1600" dirty="0" smtClean="0"/>
          </a:p>
          <a:p>
            <a:pPr marL="72000" indent="0">
              <a:buNone/>
            </a:pPr>
            <a:r>
              <a:rPr lang="cs-CZ" sz="1600" dirty="0" smtClean="0"/>
              <a:t>– je to však reálné?</a:t>
            </a:r>
          </a:p>
          <a:p>
            <a:pPr marL="72000" indent="0">
              <a:buNone/>
            </a:pPr>
            <a:endParaRPr lang="cs-CZ" sz="5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n</a:t>
            </a:r>
            <a:r>
              <a:rPr lang="cs-CZ" sz="2000" dirty="0" smtClean="0"/>
              <a:t>epříznivé důsledky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zhoršení ekonomických relací mezi produktivní a neproduktivní složkou populace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tlak na systém zdravotní a sociální péče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 </a:t>
            </a:r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t="63937" b="6798"/>
          <a:stretch/>
        </p:blipFill>
        <p:spPr>
          <a:xfrm>
            <a:off x="6155385" y="4856831"/>
            <a:ext cx="2880000" cy="123480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b="69939"/>
          <a:stretch/>
        </p:blipFill>
        <p:spPr>
          <a:xfrm>
            <a:off x="94261" y="4854287"/>
            <a:ext cx="2880000" cy="126841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/>
          <a:srcRect t="31772" b="38322"/>
          <a:stretch/>
        </p:blipFill>
        <p:spPr>
          <a:xfrm>
            <a:off x="3116194" y="4843319"/>
            <a:ext cx="2880000" cy="126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138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Demografické stárnutí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146705" cy="48640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d</a:t>
            </a:r>
            <a:r>
              <a:rPr lang="cs-CZ" sz="2000" dirty="0" smtClean="0"/>
              <a:t>va základní ukazatele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index stáří = poměr postproduktivní (seniorské) a předproduktivní (dětské) složky obyvatelstva, produktivní složka je ve věkové kategorii 15–64 let (dříve 15–60 let)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 err="1" smtClean="0"/>
              <a:t>i</a:t>
            </a:r>
            <a:r>
              <a:rPr lang="cs-CZ" sz="1600" baseline="-25000" dirty="0" err="1" smtClean="0"/>
              <a:t>s</a:t>
            </a:r>
            <a:r>
              <a:rPr lang="cs-CZ" sz="1600" dirty="0" smtClean="0"/>
              <a:t> = P</a:t>
            </a:r>
            <a:r>
              <a:rPr lang="cs-CZ" sz="1600" baseline="-25000" dirty="0" smtClean="0"/>
              <a:t>65+</a:t>
            </a:r>
            <a:r>
              <a:rPr lang="cs-CZ" sz="1600" dirty="0" smtClean="0"/>
              <a:t> / P</a:t>
            </a:r>
            <a:r>
              <a:rPr lang="cs-CZ" sz="1600" baseline="-25000" dirty="0" smtClean="0"/>
              <a:t>0–14</a:t>
            </a:r>
            <a:r>
              <a:rPr lang="cs-CZ" sz="1600" dirty="0" smtClean="0"/>
              <a:t> * 100</a:t>
            </a:r>
          </a:p>
          <a:p>
            <a:pPr marL="72000" indent="0">
              <a:buNone/>
            </a:pPr>
            <a:endParaRPr lang="cs-CZ" sz="500" dirty="0"/>
          </a:p>
          <a:p>
            <a:pPr marL="72000" indent="0">
              <a:buNone/>
            </a:pPr>
            <a:r>
              <a:rPr lang="cs-CZ" sz="1600" dirty="0" smtClean="0"/>
              <a:t>– věkový medián = střední hodnota, která obyvatelstvo rozděluje na dvě početně stejně velké poloviny (polovina je mladší, polovina je starší) = věk, kterého dosáhla právě polovina populace</a:t>
            </a:r>
          </a:p>
          <a:p>
            <a:pPr marL="72000" indent="0">
              <a:buNone/>
            </a:pPr>
            <a:endParaRPr lang="cs-CZ" sz="500" dirty="0" smtClean="0"/>
          </a:p>
          <a:p>
            <a:pPr lvl="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další </a:t>
            </a:r>
            <a:r>
              <a:rPr lang="cs-CZ" sz="2000" dirty="0">
                <a:solidFill>
                  <a:srgbClr val="000000"/>
                </a:solidFill>
              </a:rPr>
              <a:t>ukazatele</a:t>
            </a:r>
          </a:p>
          <a:p>
            <a:pPr marL="72000" lvl="0" indent="0">
              <a:buClr>
                <a:srgbClr val="0000DC"/>
              </a:buClr>
              <a:buNone/>
            </a:pPr>
            <a:r>
              <a:rPr lang="cs-CZ" sz="1600" dirty="0">
                <a:solidFill>
                  <a:srgbClr val="000000"/>
                </a:solidFill>
              </a:rPr>
              <a:t>– </a:t>
            </a:r>
            <a:r>
              <a:rPr lang="cs-CZ" sz="1600" dirty="0" smtClean="0">
                <a:solidFill>
                  <a:srgbClr val="000000"/>
                </a:solidFill>
              </a:rPr>
              <a:t>průměrný věk</a:t>
            </a:r>
          </a:p>
          <a:p>
            <a:pPr marL="72000" lvl="0" indent="0">
              <a:buClr>
                <a:srgbClr val="0000DC"/>
              </a:buClr>
              <a:buNone/>
            </a:pPr>
            <a:r>
              <a:rPr lang="cs-CZ" sz="1600" dirty="0" smtClean="0">
                <a:solidFill>
                  <a:srgbClr val="000000"/>
                </a:solidFill>
              </a:rPr>
              <a:t>– věkový modus = modální věk = věk nejčastěji se vyskytující v dané populaci, nic neříká o struktuře obyvatelstva</a:t>
            </a:r>
            <a:endParaRPr lang="cs-CZ" sz="1600" dirty="0">
              <a:solidFill>
                <a:srgbClr val="000000"/>
              </a:solidFill>
            </a:endParaRP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1722134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Demografické stárnutí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146705" cy="48640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e 2. polovině 20. století se ještě nejednalo o významný jev ve světě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hodnoty indexu stáří a věkového mediánu rostly pouze mírně</a:t>
            </a:r>
          </a:p>
          <a:p>
            <a:pPr marL="72000" indent="0">
              <a:buNone/>
            </a:pPr>
            <a:r>
              <a:rPr lang="cs-CZ" sz="1600" dirty="0" smtClean="0"/>
              <a:t>– výjimku tvořily </a:t>
            </a:r>
            <a:r>
              <a:rPr lang="cs-CZ" sz="1600" dirty="0" err="1" smtClean="0"/>
              <a:t>MDRs</a:t>
            </a:r>
            <a:r>
              <a:rPr lang="cs-CZ" sz="1600" dirty="0" smtClean="0"/>
              <a:t> a speciálně Evropa</a:t>
            </a:r>
          </a:p>
          <a:p>
            <a:pPr marL="72000" indent="0">
              <a:buNone/>
            </a:pPr>
            <a:endParaRPr lang="cs-CZ" sz="500" dirty="0" smtClean="0"/>
          </a:p>
          <a:p>
            <a:pPr lvl="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v</a:t>
            </a:r>
            <a:r>
              <a:rPr lang="cs-CZ" sz="2000" dirty="0" smtClean="0">
                <a:solidFill>
                  <a:srgbClr val="000000"/>
                </a:solidFill>
              </a:rPr>
              <a:t> 21. století se proces demografického stárnutí zrychlí</a:t>
            </a:r>
            <a:endParaRPr lang="cs-CZ" sz="2000" dirty="0">
              <a:solidFill>
                <a:srgbClr val="000000"/>
              </a:solidFill>
            </a:endParaRPr>
          </a:p>
          <a:p>
            <a:pPr marL="72000" lvl="0" indent="0">
              <a:buClr>
                <a:srgbClr val="0000DC"/>
              </a:buClr>
              <a:buNone/>
            </a:pPr>
            <a:r>
              <a:rPr lang="cs-CZ" sz="1600" dirty="0">
                <a:solidFill>
                  <a:srgbClr val="000000"/>
                </a:solidFill>
              </a:rPr>
              <a:t>– </a:t>
            </a:r>
            <a:r>
              <a:rPr lang="cs-CZ" sz="1600" dirty="0" smtClean="0">
                <a:solidFill>
                  <a:srgbClr val="000000"/>
                </a:solidFill>
              </a:rPr>
              <a:t>zasáhl či zasáhne i </a:t>
            </a:r>
            <a:r>
              <a:rPr lang="cs-CZ" sz="1600" dirty="0" err="1" smtClean="0">
                <a:solidFill>
                  <a:srgbClr val="000000"/>
                </a:solidFill>
              </a:rPr>
              <a:t>LDRs</a:t>
            </a:r>
            <a:r>
              <a:rPr lang="cs-CZ" sz="1600" dirty="0" smtClean="0">
                <a:solidFill>
                  <a:srgbClr val="000000"/>
                </a:solidFill>
              </a:rPr>
              <a:t> a </a:t>
            </a:r>
            <a:r>
              <a:rPr lang="cs-CZ" sz="1600" dirty="0" err="1" smtClean="0">
                <a:solidFill>
                  <a:srgbClr val="000000"/>
                </a:solidFill>
              </a:rPr>
              <a:t>LDCs</a:t>
            </a:r>
            <a:r>
              <a:rPr lang="cs-CZ" sz="1600" dirty="0" smtClean="0">
                <a:solidFill>
                  <a:srgbClr val="000000"/>
                </a:solidFill>
              </a:rPr>
              <a:t>, v rámci </a:t>
            </a:r>
            <a:r>
              <a:rPr lang="cs-CZ" sz="1600" dirty="0" err="1" smtClean="0">
                <a:solidFill>
                  <a:srgbClr val="000000"/>
                </a:solidFill>
              </a:rPr>
              <a:t>MDRs</a:t>
            </a:r>
            <a:r>
              <a:rPr lang="cs-CZ" sz="1600" dirty="0" smtClean="0">
                <a:solidFill>
                  <a:srgbClr val="000000"/>
                </a:solidFill>
              </a:rPr>
              <a:t> intenzivní demografické stárnutí</a:t>
            </a:r>
          </a:p>
          <a:p>
            <a:pPr marL="72000" indent="0">
              <a:buNone/>
            </a:pPr>
            <a:endParaRPr lang="cs-CZ" sz="500" dirty="0" smtClean="0"/>
          </a:p>
          <a:p>
            <a:pPr lvl="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negativa demografického stárnutí</a:t>
            </a:r>
            <a:endParaRPr lang="cs-CZ" sz="2000" dirty="0">
              <a:solidFill>
                <a:srgbClr val="000000"/>
              </a:solidFill>
            </a:endParaRPr>
          </a:p>
          <a:p>
            <a:pPr marL="72000" lvl="0" indent="0">
              <a:buClr>
                <a:srgbClr val="0000DC"/>
              </a:buClr>
              <a:buNone/>
            </a:pPr>
            <a:r>
              <a:rPr lang="cs-CZ" sz="1600" dirty="0">
                <a:solidFill>
                  <a:srgbClr val="000000"/>
                </a:solidFill>
              </a:rPr>
              <a:t>– </a:t>
            </a:r>
            <a:r>
              <a:rPr lang="cs-CZ" sz="1600" dirty="0" smtClean="0">
                <a:solidFill>
                  <a:srgbClr val="000000"/>
                </a:solidFill>
              </a:rPr>
              <a:t>velká výzva pro </a:t>
            </a:r>
            <a:r>
              <a:rPr lang="cs-CZ" sz="1600" dirty="0" err="1" smtClean="0">
                <a:solidFill>
                  <a:srgbClr val="000000"/>
                </a:solidFill>
              </a:rPr>
              <a:t>MDRs</a:t>
            </a:r>
            <a:r>
              <a:rPr lang="cs-CZ" sz="1600" dirty="0">
                <a:solidFill>
                  <a:srgbClr val="000000"/>
                </a:solidFill>
              </a:rPr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→ riziko soumraku sociálního státu (snižující se počet produktivního obyvatelstva financuje penze, zdravotní a sociální péči hlavně pro seniory)</a:t>
            </a:r>
          </a:p>
          <a:p>
            <a:pPr marL="72000" lvl="0" indent="0">
              <a:buClr>
                <a:srgbClr val="0000DC"/>
              </a:buClr>
              <a:buNone/>
            </a:pPr>
            <a:r>
              <a:rPr lang="cs-CZ" sz="1600" dirty="0" smtClean="0">
                <a:solidFill>
                  <a:srgbClr val="000000"/>
                </a:solidFill>
              </a:rPr>
              <a:t>– ještě větší výzva pro </a:t>
            </a:r>
            <a:r>
              <a:rPr lang="cs-CZ" sz="1600" dirty="0" err="1" smtClean="0">
                <a:solidFill>
                  <a:srgbClr val="000000"/>
                </a:solidFill>
              </a:rPr>
              <a:t>LDRs</a:t>
            </a:r>
            <a:r>
              <a:rPr lang="cs-CZ" sz="1600" dirty="0" smtClean="0">
                <a:solidFill>
                  <a:srgbClr val="000000"/>
                </a:solidFill>
              </a:rPr>
              <a:t> → seniorů budou mít ještě více → zátěž pro už tak slabé a zranitelné ekonomiky </a:t>
            </a:r>
            <a:endParaRPr lang="cs-CZ" sz="1600" dirty="0">
              <a:solidFill>
                <a:srgbClr val="000000"/>
              </a:solidFill>
            </a:endParaRPr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13965138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Demografické stárnutí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146705" cy="48640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ěkový medián v letech (2020)</a:t>
            </a:r>
          </a:p>
          <a:p>
            <a:pPr marL="72000" indent="0">
              <a:buNone/>
            </a:pPr>
            <a:r>
              <a:rPr lang="cs-CZ" sz="1600" dirty="0" smtClean="0"/>
              <a:t>– svět 30,9 x </a:t>
            </a:r>
            <a:r>
              <a:rPr lang="cs-CZ" sz="1600" dirty="0" err="1" smtClean="0"/>
              <a:t>MDRs</a:t>
            </a:r>
            <a:r>
              <a:rPr lang="cs-CZ" sz="1600" dirty="0" smtClean="0"/>
              <a:t> 42,0 x </a:t>
            </a:r>
            <a:r>
              <a:rPr lang="cs-CZ" sz="1600" dirty="0" err="1" smtClean="0"/>
              <a:t>LDRs</a:t>
            </a:r>
            <a:r>
              <a:rPr lang="cs-CZ" sz="1600" dirty="0" smtClean="0"/>
              <a:t> 29,0 </a:t>
            </a:r>
            <a:endParaRPr lang="cs-CZ" sz="1600" dirty="0"/>
          </a:p>
          <a:p>
            <a:pPr marL="72000" indent="0">
              <a:buNone/>
            </a:pPr>
            <a:r>
              <a:rPr lang="cs-CZ" sz="1600" dirty="0" smtClean="0"/>
              <a:t>– nejvyšší hodnoty: Japonsko (48,4), Itálie (47,3), Portugalsko (46,2), Německo (45,7)</a:t>
            </a:r>
          </a:p>
          <a:p>
            <a:pPr marL="72000" indent="0">
              <a:buNone/>
            </a:pPr>
            <a:r>
              <a:rPr lang="cs-CZ" sz="1600" dirty="0" smtClean="0"/>
              <a:t>– nejnižší hodnoty: Niger (15,2), Mali (16,3), Čad (16,6), Somálsko (16,7), Uganda (16,7)</a:t>
            </a: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8196" name="Picture 4" descr="https://population.un.org/wpp/Graphs/1_Demographic%20Profiles/Europe/Line%20Charts/9-Life%20expectancy%20at%20birth%20(both%20sexes%20combined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" y="3234912"/>
            <a:ext cx="4320000" cy="297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944" y="3385744"/>
            <a:ext cx="4726944" cy="239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196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09975" cy="84772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94" y="651023"/>
            <a:ext cx="5170322" cy="5576977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4278702" y="207034"/>
            <a:ext cx="879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2018</a:t>
            </a:r>
            <a:endParaRPr lang="cs-CZ" dirty="0"/>
          </a:p>
        </p:txBody>
      </p:sp>
      <p:graphicFrame>
        <p:nvGraphicFramePr>
          <p:cNvPr id="12" name="Tabul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537820"/>
              </p:ext>
            </p:extLst>
          </p:nvPr>
        </p:nvGraphicFramePr>
        <p:xfrm>
          <a:off x="5460022" y="651023"/>
          <a:ext cx="359605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1">
                  <a:extLst>
                    <a:ext uri="{9D8B030D-6E8A-4147-A177-3AD203B41FA5}">
                      <a16:colId xmlns:a16="http://schemas.microsoft.com/office/drawing/2014/main" val="2802214636"/>
                    </a:ext>
                  </a:extLst>
                </a:gridCol>
                <a:gridCol w="870439">
                  <a:extLst>
                    <a:ext uri="{9D8B030D-6E8A-4147-A177-3AD203B41FA5}">
                      <a16:colId xmlns:a16="http://schemas.microsoft.com/office/drawing/2014/main" val="3567402810"/>
                    </a:ext>
                  </a:extLst>
                </a:gridCol>
                <a:gridCol w="734158">
                  <a:extLst>
                    <a:ext uri="{9D8B030D-6E8A-4147-A177-3AD203B41FA5}">
                      <a16:colId xmlns:a16="http://schemas.microsoft.com/office/drawing/2014/main" val="947307993"/>
                    </a:ext>
                  </a:extLst>
                </a:gridCol>
                <a:gridCol w="734158">
                  <a:extLst>
                    <a:ext uri="{9D8B030D-6E8A-4147-A177-3AD203B41FA5}">
                      <a16:colId xmlns:a16="http://schemas.microsoft.com/office/drawing/2014/main" val="1468309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Celkem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Ženy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Muži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11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svět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72,28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74,73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69,92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200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MDRs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79,24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82,29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76,16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007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LDRs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70,69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72,87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68,64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537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Evropa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78,33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81,62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74,95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67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Afrika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62,66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64,44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60,89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027093"/>
                  </a:ext>
                </a:extLst>
              </a:tr>
            </a:tbl>
          </a:graphicData>
        </a:graphic>
      </p:graphicFrame>
      <p:sp>
        <p:nvSpPr>
          <p:cNvPr id="13" name="TextovéPole 12"/>
          <p:cNvSpPr txBox="1"/>
          <p:nvPr/>
        </p:nvSpPr>
        <p:spPr>
          <a:xfrm>
            <a:off x="5908431" y="272562"/>
            <a:ext cx="3006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smtClean="0">
                <a:latin typeface="+mn-lt"/>
              </a:rPr>
              <a:t>Naděje dožití 2015–2020</a:t>
            </a:r>
            <a:endParaRPr lang="cs-CZ" sz="1800" dirty="0">
              <a:latin typeface="+mn-lt"/>
            </a:endParaRP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221821"/>
              </p:ext>
            </p:extLst>
          </p:nvPr>
        </p:nvGraphicFramePr>
        <p:xfrm>
          <a:off x="5375931" y="2979494"/>
          <a:ext cx="375207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850">
                  <a:extLst>
                    <a:ext uri="{9D8B030D-6E8A-4147-A177-3AD203B41FA5}">
                      <a16:colId xmlns:a16="http://schemas.microsoft.com/office/drawing/2014/main" val="812380496"/>
                    </a:ext>
                  </a:extLst>
                </a:gridCol>
                <a:gridCol w="908203">
                  <a:extLst>
                    <a:ext uri="{9D8B030D-6E8A-4147-A177-3AD203B41FA5}">
                      <a16:colId xmlns:a16="http://schemas.microsoft.com/office/drawing/2014/main" val="75555400"/>
                    </a:ext>
                  </a:extLst>
                </a:gridCol>
                <a:gridCol w="766010">
                  <a:extLst>
                    <a:ext uri="{9D8B030D-6E8A-4147-A177-3AD203B41FA5}">
                      <a16:colId xmlns:a16="http://schemas.microsoft.com/office/drawing/2014/main" val="842864400"/>
                    </a:ext>
                  </a:extLst>
                </a:gridCol>
                <a:gridCol w="766010">
                  <a:extLst>
                    <a:ext uri="{9D8B030D-6E8A-4147-A177-3AD203B41FA5}">
                      <a16:colId xmlns:a16="http://schemas.microsoft.com/office/drawing/2014/main" val="15078537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Celkem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Ženy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Muži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478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Japonsko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84,43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87,47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81,28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810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Švýcarsko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83,56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85,41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81,60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034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Singapur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83,39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85,52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81,25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248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070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Středoafr</a:t>
                      </a:r>
                      <a:r>
                        <a:rPr lang="cs-CZ" sz="1400" dirty="0" smtClean="0"/>
                        <a:t>. </a:t>
                      </a:r>
                      <a:r>
                        <a:rPr lang="cs-CZ" sz="1400" dirty="0" err="1" smtClean="0"/>
                        <a:t>rep</a:t>
                      </a:r>
                      <a:r>
                        <a:rPr lang="cs-CZ" sz="1400" dirty="0" smtClean="0"/>
                        <a:t>.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52,67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54,87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50,50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972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Lesotho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53,51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56,75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50,40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4770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Čad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53,80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55,21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52,41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779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8162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05071" y="328848"/>
            <a:ext cx="8066301" cy="451576"/>
          </a:xfrm>
        </p:spPr>
        <p:txBody>
          <a:bodyPr/>
          <a:lstStyle/>
          <a:p>
            <a:r>
              <a:rPr lang="cs-CZ" sz="3600" dirty="0" err="1" smtClean="0"/>
              <a:t>Covid</a:t>
            </a:r>
            <a:r>
              <a:rPr lang="cs-CZ" sz="3600" dirty="0" smtClean="0"/>
              <a:t> a naděje dožití v ČR</a:t>
            </a:r>
            <a:endParaRPr lang="cs-CZ" sz="36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358" y="3667846"/>
            <a:ext cx="3663366" cy="281215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543" y="948875"/>
            <a:ext cx="2500995" cy="255052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87" y="1093531"/>
            <a:ext cx="3712921" cy="222184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176" y="3545637"/>
            <a:ext cx="4172145" cy="305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552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Demografické stárnutí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146705" cy="48640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ředstavuje šanci na delší život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prodlužuje se naděje dožití (střední délka života)</a:t>
            </a:r>
          </a:p>
          <a:p>
            <a:pPr marL="72000" indent="0">
              <a:buNone/>
            </a:pPr>
            <a:endParaRPr lang="cs-CZ" sz="500" dirty="0" smtClean="0"/>
          </a:p>
          <a:p>
            <a:pPr lvl="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rgbClr val="000000"/>
                </a:solidFill>
              </a:rPr>
              <a:t>l</a:t>
            </a:r>
            <a:r>
              <a:rPr lang="cs-CZ" sz="2000" dirty="0" err="1" smtClean="0">
                <a:solidFill>
                  <a:srgbClr val="000000"/>
                </a:solidFill>
              </a:rPr>
              <a:t>ongevity</a:t>
            </a:r>
            <a:r>
              <a:rPr lang="cs-CZ" sz="2000" dirty="0" smtClean="0">
                <a:solidFill>
                  <a:srgbClr val="000000"/>
                </a:solidFill>
              </a:rPr>
              <a:t> dividend (dividenda dlouhověkosti)</a:t>
            </a:r>
            <a:endParaRPr lang="cs-CZ" sz="2000" dirty="0">
              <a:solidFill>
                <a:srgbClr val="000000"/>
              </a:solidFill>
            </a:endParaRPr>
          </a:p>
          <a:p>
            <a:pPr marL="72000" lvl="0" indent="0">
              <a:buClr>
                <a:srgbClr val="0000DC"/>
              </a:buClr>
              <a:buNone/>
            </a:pPr>
            <a:r>
              <a:rPr lang="cs-CZ" sz="1600" dirty="0">
                <a:solidFill>
                  <a:srgbClr val="000000"/>
                </a:solidFill>
              </a:rPr>
              <a:t>– </a:t>
            </a:r>
            <a:r>
              <a:rPr lang="cs-CZ" sz="1600" dirty="0" smtClean="0">
                <a:solidFill>
                  <a:srgbClr val="000000"/>
                </a:solidFill>
              </a:rPr>
              <a:t>snaha o zdravý, aktivní a plnohodnotný život ve vyšším věku</a:t>
            </a:r>
          </a:p>
          <a:p>
            <a:pPr marL="72000" lvl="0" indent="0">
              <a:buClr>
                <a:srgbClr val="0000DC"/>
              </a:buClr>
              <a:buNone/>
            </a:pPr>
            <a:r>
              <a:rPr lang="cs-CZ" sz="1600" dirty="0" smtClean="0">
                <a:solidFill>
                  <a:srgbClr val="000000"/>
                </a:solidFill>
              </a:rPr>
              <a:t>– anti-</a:t>
            </a:r>
            <a:r>
              <a:rPr lang="cs-CZ" sz="1600" dirty="0" err="1" smtClean="0">
                <a:solidFill>
                  <a:srgbClr val="000000"/>
                </a:solidFill>
              </a:rPr>
              <a:t>ageing</a:t>
            </a:r>
            <a:r>
              <a:rPr lang="cs-CZ" sz="1600" dirty="0" smtClean="0">
                <a:solidFill>
                  <a:srgbClr val="000000"/>
                </a:solidFill>
              </a:rPr>
              <a:t>, zpomalení stárnutí</a:t>
            </a:r>
          </a:p>
          <a:p>
            <a:pPr marL="72000" lvl="0" indent="0">
              <a:buClr>
                <a:srgbClr val="0000DC"/>
              </a:buClr>
              <a:buNone/>
            </a:pPr>
            <a:r>
              <a:rPr lang="cs-CZ" sz="1600" dirty="0" smtClean="0">
                <a:solidFill>
                  <a:srgbClr val="000000"/>
                </a:solidFill>
              </a:rPr>
              <a:t>– ekonomika orientovaná na seniory (výrobky a služby)</a:t>
            </a:r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2050" name="Picture 2" descr="Tapping Technology to Maximize the Longevity Dividend in Asia | Asian  Development Ba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5" y="3813037"/>
            <a:ext cx="2691142" cy="141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292" y="4893325"/>
            <a:ext cx="2591983" cy="1295992"/>
          </a:xfrm>
          <a:prstGeom prst="rect">
            <a:avLst/>
          </a:prstGeom>
        </p:spPr>
      </p:pic>
      <p:pic>
        <p:nvPicPr>
          <p:cNvPr id="2054" name="Picture 6" descr="Aligator A675 Senior červená - Mobilní telef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09" y="207474"/>
            <a:ext cx="2080845" cy="208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517" y="3813036"/>
            <a:ext cx="2075955" cy="138145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6"/>
          <a:srcRect t="35308" b="22428"/>
          <a:stretch/>
        </p:blipFill>
        <p:spPr>
          <a:xfrm>
            <a:off x="4956815" y="5283544"/>
            <a:ext cx="2143125" cy="905773"/>
          </a:xfrm>
          <a:prstGeom prst="rect">
            <a:avLst/>
          </a:prstGeom>
        </p:spPr>
      </p:pic>
      <p:pic>
        <p:nvPicPr>
          <p:cNvPr id="2060" name="Picture 12" descr="Život 90 pomáhá seniorům žít důstojně a bezpečně. Napadené seniorce pomohlo  nouzové tlačítko | Tíseň T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09" y="2462937"/>
            <a:ext cx="2214355" cy="133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Preparations for senior tourism - Dr Prem Travel &amp;amp; Tourism Guide,  Consultancy &amp;amp; Magaz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509" y="3930111"/>
            <a:ext cx="2354712" cy="122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5389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5. fáze demografického přechodu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146705" cy="48640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átá fáze jako možná budoucí fáze demografického přechodu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mezi odborníky však nepanuje shoda, jak bude vypadat</a:t>
            </a:r>
          </a:p>
          <a:p>
            <a:pPr marL="72000" indent="0">
              <a:buNone/>
            </a:pPr>
            <a:r>
              <a:rPr lang="cs-CZ" sz="1600" dirty="0" smtClean="0"/>
              <a:t>– jedna část předpovídá zvýšení porodnosti (země s vysokým indexem lidského rozvoje)</a:t>
            </a:r>
          </a:p>
          <a:p>
            <a:pPr marL="72000" indent="0">
              <a:buNone/>
            </a:pPr>
            <a:r>
              <a:rPr lang="cs-CZ" sz="1600" dirty="0" smtClean="0"/>
              <a:t>– druhá část předpovídá snížení porodnosti (typické pro Německo či Japonsko)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427" y="3209191"/>
            <a:ext cx="4050260" cy="2633296"/>
          </a:xfrm>
          <a:prstGeom prst="rect">
            <a:avLst/>
          </a:prstGeom>
        </p:spPr>
      </p:pic>
      <p:pic>
        <p:nvPicPr>
          <p:cNvPr id="9218" name="Picture 2" descr="Demographic transition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72" y="2906532"/>
            <a:ext cx="4285368" cy="323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90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Demografický vývoj světa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v</a:t>
            </a:r>
            <a:r>
              <a:rPr lang="cs-CZ" sz="2000" dirty="0" smtClean="0"/>
              <a:t>ětšina populací se proměňuje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možnost udržet populaci v určité velikosti a struktuře je spíše teoretická</a:t>
            </a:r>
          </a:p>
          <a:p>
            <a:pPr marL="72000" indent="0">
              <a:buNone/>
            </a:pPr>
            <a:r>
              <a:rPr lang="cs-CZ" sz="1600" dirty="0" smtClean="0"/>
              <a:t>– platí to pro celý svět, světové regiony i jednotlivé státy</a:t>
            </a:r>
          </a:p>
          <a:p>
            <a:pPr marL="72000" indent="0">
              <a:buNone/>
            </a:pPr>
            <a:r>
              <a:rPr lang="cs-CZ" sz="1600" dirty="0" smtClean="0"/>
              <a:t>– proměny velikosti: růst či pokles</a:t>
            </a:r>
          </a:p>
          <a:p>
            <a:pPr marL="72000" indent="0">
              <a:buNone/>
            </a:pPr>
            <a:r>
              <a:rPr lang="cs-CZ" sz="1600" dirty="0" smtClean="0"/>
              <a:t>– proměny struktury: věkové složení, sociální struktura, etnické složení atd.</a:t>
            </a:r>
          </a:p>
          <a:p>
            <a:pPr marL="72000" indent="0">
              <a:buNone/>
            </a:pPr>
            <a:r>
              <a:rPr lang="cs-CZ" sz="1600" dirty="0" smtClean="0"/>
              <a:t>– proměňuje se i způsob života a životní zkušenosti, současné životní šance a normy chování jsou velmi odlišné od předchozích generací (naděje dožití, vhodný věk pro sňatek atd.)</a:t>
            </a:r>
            <a:endParaRPr lang="cs-CZ" sz="1600" dirty="0"/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Svět se v demografickém slova smyslu v současném období velmi výrazně mění.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je vhodné studovat a modelovat minulý i budoucí demografický vývoj</a:t>
            </a:r>
          </a:p>
          <a:p>
            <a:pPr marL="72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9647709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5. fáze demografického přechodu</a:t>
            </a:r>
            <a:endParaRPr lang="cs-CZ" sz="36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3" y="1705708"/>
            <a:ext cx="4116343" cy="380816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3009" y="1793632"/>
            <a:ext cx="4148398" cy="1159184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009" y="2968199"/>
            <a:ext cx="4267048" cy="98774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009" y="4097216"/>
            <a:ext cx="4271531" cy="132763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009" y="5513876"/>
            <a:ext cx="4057222" cy="1242007"/>
          </a:xfrm>
          <a:prstGeom prst="rect">
            <a:avLst/>
          </a:prstGeom>
        </p:spPr>
      </p:pic>
      <p:sp>
        <p:nvSpPr>
          <p:cNvPr id="13" name="Násobení 12"/>
          <p:cNvSpPr/>
          <p:nvPr/>
        </p:nvSpPr>
        <p:spPr bwMode="auto">
          <a:xfrm>
            <a:off x="4197366" y="2739753"/>
            <a:ext cx="606669" cy="1205946"/>
          </a:xfrm>
          <a:prstGeom prst="mathMultipl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3487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Demografie do poloviny 21. století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146705" cy="486405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p</a:t>
            </a:r>
            <a:r>
              <a:rPr lang="cs-CZ" sz="2000" dirty="0" smtClean="0"/>
              <a:t>ravděpodobná budoucnost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 smtClean="0"/>
              <a:t>– světová populace naroste v období 2020 až 2050 o další 2 mld. osob</a:t>
            </a:r>
          </a:p>
          <a:p>
            <a:pPr marL="72000" indent="0">
              <a:buNone/>
            </a:pPr>
            <a:r>
              <a:rPr lang="cs-CZ" sz="1600" dirty="0" smtClean="0"/>
              <a:t>– veškerý populační růst proběhne v </a:t>
            </a:r>
            <a:r>
              <a:rPr lang="cs-CZ" sz="1600" dirty="0" err="1" smtClean="0"/>
              <a:t>LDRs</a:t>
            </a:r>
            <a:r>
              <a:rPr lang="cs-CZ" sz="1600" dirty="0" smtClean="0"/>
              <a:t>, čímž se sníží podíl </a:t>
            </a:r>
            <a:r>
              <a:rPr lang="cs-CZ" sz="1600" dirty="0" err="1" smtClean="0"/>
              <a:t>MDRs</a:t>
            </a:r>
            <a:r>
              <a:rPr lang="cs-CZ" sz="1600" dirty="0" smtClean="0"/>
              <a:t> na obyvatelstvu</a:t>
            </a:r>
          </a:p>
          <a:p>
            <a:pPr marL="72000" indent="0">
              <a:buNone/>
            </a:pPr>
            <a:r>
              <a:rPr lang="cs-CZ" sz="1600" dirty="0" smtClean="0"/>
              <a:t>– i nadále bude probíhat demografické stárnutí</a:t>
            </a:r>
          </a:p>
          <a:p>
            <a:pPr marL="72000" indent="0">
              <a:buNone/>
            </a:pPr>
            <a:r>
              <a:rPr lang="cs-CZ" sz="1600" dirty="0" smtClean="0"/>
              <a:t>– podíl bílé a převážně křesťanské populace bude klesat na úkor africké a asijské populace nekřesťanského vyznání (muslimské a další vyznání) → v tomto smyslu se patrně zvýší napětí mezi zeměmi i uvnitř zemí (týká se i etnických menšin v </a:t>
            </a:r>
            <a:r>
              <a:rPr lang="cs-CZ" sz="1600" dirty="0" err="1" smtClean="0"/>
              <a:t>MDRs</a:t>
            </a:r>
            <a:r>
              <a:rPr lang="cs-CZ" sz="1600" dirty="0" smtClean="0"/>
              <a:t>)</a:t>
            </a:r>
          </a:p>
          <a:p>
            <a:pPr marL="72000" indent="0">
              <a:buNone/>
            </a:pPr>
            <a:r>
              <a:rPr lang="cs-CZ" sz="1600" dirty="0" smtClean="0"/>
              <a:t>– tlak zejména v hustě zalidněných oblastech a oblastech s nedostatkem vodních zdrojů</a:t>
            </a:r>
            <a:endParaRPr lang="cs-CZ" sz="500" dirty="0"/>
          </a:p>
          <a:p>
            <a:pPr marL="72000" indent="0">
              <a:buNone/>
            </a:pPr>
            <a:endParaRPr lang="cs-CZ" sz="500" dirty="0" smtClean="0"/>
          </a:p>
          <a:p>
            <a:pPr lvl="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m</a:t>
            </a:r>
            <a:r>
              <a:rPr lang="cs-CZ" sz="2000" dirty="0" smtClean="0">
                <a:solidFill>
                  <a:srgbClr val="000000"/>
                </a:solidFill>
              </a:rPr>
              <a:t>ožná narušení předpovědi budoucnosti</a:t>
            </a:r>
            <a:endParaRPr lang="cs-CZ" sz="2000" dirty="0">
              <a:solidFill>
                <a:srgbClr val="000000"/>
              </a:solidFill>
            </a:endParaRPr>
          </a:p>
          <a:p>
            <a:pPr marL="72000" lvl="0" indent="0">
              <a:buClr>
                <a:srgbClr val="0000DC"/>
              </a:buClr>
              <a:buNone/>
            </a:pPr>
            <a:r>
              <a:rPr lang="cs-CZ" sz="1600" dirty="0">
                <a:solidFill>
                  <a:srgbClr val="000000"/>
                </a:solidFill>
              </a:rPr>
              <a:t>– </a:t>
            </a:r>
            <a:r>
              <a:rPr lang="cs-CZ" sz="1600" dirty="0" smtClean="0">
                <a:solidFill>
                  <a:srgbClr val="000000"/>
                </a:solidFill>
              </a:rPr>
              <a:t>války (etnické konflikty), epidemie nemocí (HIV/AIDS, </a:t>
            </a:r>
            <a:r>
              <a:rPr lang="cs-CZ" sz="1600" dirty="0" err="1" smtClean="0">
                <a:solidFill>
                  <a:srgbClr val="000000"/>
                </a:solidFill>
              </a:rPr>
              <a:t>covid</a:t>
            </a:r>
            <a:r>
              <a:rPr lang="cs-CZ" sz="1600" dirty="0" smtClean="0">
                <a:solidFill>
                  <a:srgbClr val="000000"/>
                </a:solidFill>
              </a:rPr>
              <a:t>), hladomory</a:t>
            </a:r>
          </a:p>
          <a:p>
            <a:pPr marL="72000" lvl="0" indent="0">
              <a:buClr>
                <a:srgbClr val="0000DC"/>
              </a:buClr>
              <a:buNone/>
            </a:pPr>
            <a:r>
              <a:rPr lang="cs-CZ" sz="1600" dirty="0" smtClean="0">
                <a:solidFill>
                  <a:srgbClr val="000000"/>
                </a:solidFill>
              </a:rPr>
              <a:t>– část zemí vykazuje rychlý populační růst a nízkou ekonomickou úroveň → nejsou splněny podmínky ke zmenšení velikosti rodiny</a:t>
            </a: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20590174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Demografie do poloviny 21. století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286580"/>
            <a:ext cx="8146705" cy="4864054"/>
          </a:xfrm>
        </p:spPr>
        <p:txBody>
          <a:bodyPr/>
          <a:lstStyle/>
          <a:p>
            <a:pPr lvl="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2000" dirty="0" smtClean="0">
                <a:solidFill>
                  <a:srgbClr val="000000"/>
                </a:solidFill>
              </a:rPr>
              <a:t>možná narušení předpovědi budoucnosti</a:t>
            </a:r>
            <a:endParaRPr lang="cs-CZ" sz="2000" dirty="0">
              <a:solidFill>
                <a:srgbClr val="000000"/>
              </a:solidFill>
            </a:endParaRPr>
          </a:p>
          <a:p>
            <a:pPr marL="72000" lvl="0" indent="0">
              <a:buClr>
                <a:srgbClr val="0000DC"/>
              </a:buClr>
              <a:buNone/>
            </a:pPr>
            <a:r>
              <a:rPr lang="cs-CZ" sz="1600" dirty="0" smtClean="0">
                <a:solidFill>
                  <a:srgbClr val="000000"/>
                </a:solidFill>
              </a:rPr>
              <a:t>– významný a těžko odhadnutelný vliv migrací (motivy ekonomické, environmentální, bezpečnostní a další)</a:t>
            </a:r>
          </a:p>
          <a:p>
            <a:pPr marL="72000" lvl="0" indent="0">
              <a:buClr>
                <a:srgbClr val="0000DC"/>
              </a:buClr>
              <a:buNone/>
            </a:pPr>
            <a:r>
              <a:rPr lang="cs-CZ" sz="1600" dirty="0" smtClean="0">
                <a:solidFill>
                  <a:srgbClr val="000000"/>
                </a:solidFill>
              </a:rPr>
              <a:t>– další, dosud neznámý faktor ???</a:t>
            </a:r>
          </a:p>
          <a:p>
            <a:pPr marL="72000" lvl="0" indent="0">
              <a:buClr>
                <a:srgbClr val="0000DC"/>
              </a:buClr>
              <a:buNone/>
            </a:pPr>
            <a:endParaRPr lang="cs-CZ" sz="1600" dirty="0">
              <a:solidFill>
                <a:srgbClr val="000000"/>
              </a:solidFill>
            </a:endParaRPr>
          </a:p>
          <a:p>
            <a:pPr marL="72000" lvl="0" indent="0">
              <a:buClr>
                <a:srgbClr val="0000DC"/>
              </a:buClr>
              <a:buNone/>
            </a:pPr>
            <a:endParaRPr lang="cs-CZ" sz="1600" dirty="0" smtClean="0">
              <a:solidFill>
                <a:srgbClr val="000000"/>
              </a:solidFill>
            </a:endParaRPr>
          </a:p>
          <a:p>
            <a:pPr marL="72000" lvl="0" indent="0">
              <a:buClr>
                <a:srgbClr val="0000DC"/>
              </a:buClr>
              <a:buNone/>
            </a:pPr>
            <a:endParaRPr lang="cs-CZ" sz="1600" dirty="0">
              <a:solidFill>
                <a:srgbClr val="000000"/>
              </a:solidFill>
            </a:endParaRPr>
          </a:p>
          <a:p>
            <a:pPr marL="72000" lvl="0" indent="0">
              <a:buClr>
                <a:srgbClr val="0000DC"/>
              </a:buClr>
              <a:buNone/>
            </a:pPr>
            <a:endParaRPr lang="cs-CZ" sz="1600" dirty="0" smtClean="0">
              <a:solidFill>
                <a:srgbClr val="000000"/>
              </a:solidFill>
            </a:endParaRPr>
          </a:p>
          <a:p>
            <a:pPr marL="72000" lvl="0" indent="0">
              <a:buClr>
                <a:srgbClr val="0000DC"/>
              </a:buClr>
              <a:buNone/>
            </a:pPr>
            <a:endParaRPr lang="cs-CZ" sz="1600" dirty="0">
              <a:solidFill>
                <a:srgbClr val="000000"/>
              </a:solidFill>
            </a:endParaRPr>
          </a:p>
          <a:p>
            <a:pPr marL="72000" lvl="0" indent="0">
              <a:buClr>
                <a:srgbClr val="0000DC"/>
              </a:buClr>
              <a:buNone/>
            </a:pPr>
            <a:endParaRPr lang="cs-CZ" sz="1600" dirty="0" smtClean="0">
              <a:solidFill>
                <a:srgbClr val="000000"/>
              </a:solidFill>
            </a:endParaRPr>
          </a:p>
          <a:p>
            <a:pPr marL="72000" lvl="0" indent="0">
              <a:buClr>
                <a:srgbClr val="0000DC"/>
              </a:buClr>
              <a:buNone/>
            </a:pPr>
            <a:endParaRPr lang="cs-CZ" sz="1600" dirty="0" smtClean="0">
              <a:solidFill>
                <a:srgbClr val="000000"/>
              </a:solidFill>
            </a:endParaRPr>
          </a:p>
          <a:p>
            <a:pPr lvl="0">
              <a:buClr>
                <a:srgbClr val="0000DC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000000"/>
                </a:solidFill>
              </a:rPr>
              <a:t>d</a:t>
            </a:r>
            <a:r>
              <a:rPr lang="cs-CZ" sz="2000" dirty="0" smtClean="0">
                <a:solidFill>
                  <a:srgbClr val="000000"/>
                </a:solidFill>
              </a:rPr>
              <a:t>emografické změny představují jednu z globálních výzev 21. století</a:t>
            </a:r>
            <a:endParaRPr lang="cs-CZ" sz="2000" dirty="0">
              <a:solidFill>
                <a:srgbClr val="000000"/>
              </a:solidFill>
            </a:endParaRPr>
          </a:p>
          <a:p>
            <a:pPr marL="72000" lvl="0" indent="0">
              <a:buClr>
                <a:srgbClr val="0000DC"/>
              </a:buClr>
              <a:buNone/>
            </a:pPr>
            <a:endParaRPr lang="cs-CZ" sz="1600" dirty="0" smtClean="0">
              <a:solidFill>
                <a:srgbClr val="000000"/>
              </a:solidFill>
            </a:endParaRPr>
          </a:p>
          <a:p>
            <a:pPr marL="72000" indent="0">
              <a:buNone/>
            </a:pPr>
            <a:endParaRPr lang="cs-CZ" sz="500" dirty="0" smtClean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600" dirty="0" smtClean="0"/>
          </a:p>
        </p:txBody>
      </p:sp>
      <p:pic>
        <p:nvPicPr>
          <p:cNvPr id="11266" name="Picture 2" descr="SpongeBob Hates Logic memes | quickmeme | Whatsapp lustig, Dumme memes,  Lustige profilbil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52" y="2974140"/>
            <a:ext cx="3018448" cy="226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Křišťálová koule 2019 | Peníze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10" y="2974140"/>
            <a:ext cx="4079631" cy="224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629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5" y="720000"/>
            <a:ext cx="8066301" cy="451576"/>
          </a:xfrm>
        </p:spPr>
        <p:txBody>
          <a:bodyPr/>
          <a:lstStyle/>
          <a:p>
            <a:r>
              <a:rPr lang="cs-CZ" sz="3600" dirty="0"/>
              <a:t>Děkuji za pozornost !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3191774"/>
            <a:ext cx="8319233" cy="28294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RNDr. Ondřej Šerý, Ph.D.</a:t>
            </a:r>
          </a:p>
          <a:p>
            <a:pPr marL="72000" indent="0">
              <a:buNone/>
            </a:pPr>
            <a:endParaRPr lang="cs-CZ" sz="800" dirty="0"/>
          </a:p>
          <a:p>
            <a:pPr marL="72000" indent="0">
              <a:buNone/>
            </a:pPr>
            <a:r>
              <a:rPr lang="cs-CZ" sz="1600" dirty="0"/>
              <a:t>Geografický ústav</a:t>
            </a:r>
          </a:p>
          <a:p>
            <a:pPr marL="72000" indent="0">
              <a:buNone/>
            </a:pPr>
            <a:r>
              <a:rPr lang="cs-CZ" sz="1600" dirty="0"/>
              <a:t>Přírodovědecká fakulta</a:t>
            </a:r>
          </a:p>
          <a:p>
            <a:pPr marL="72000" indent="0">
              <a:buNone/>
            </a:pPr>
            <a:r>
              <a:rPr lang="cs-CZ" sz="1600" dirty="0"/>
              <a:t>Masarykova univerzita</a:t>
            </a:r>
          </a:p>
          <a:p>
            <a:pPr marL="72000" indent="0">
              <a:buNone/>
            </a:pPr>
            <a:r>
              <a:rPr lang="cs-CZ" sz="1600" dirty="0"/>
              <a:t>Kotlářská 2, 611 37 Brno</a:t>
            </a:r>
          </a:p>
          <a:p>
            <a:pPr marL="72000" indent="0">
              <a:buNone/>
            </a:pPr>
            <a:endParaRPr lang="cs-CZ" sz="800" dirty="0"/>
          </a:p>
          <a:p>
            <a:pPr marL="72000" indent="0">
              <a:buNone/>
            </a:pPr>
            <a:r>
              <a:rPr lang="cs-CZ" sz="1600" dirty="0"/>
              <a:t>e-mail: </a:t>
            </a:r>
            <a:r>
              <a:rPr lang="cs-CZ" sz="1600" dirty="0">
                <a:hlinkClick r:id="rId2"/>
              </a:rPr>
              <a:t>ondrej.sery@mail.muni.cz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  <a:p>
            <a:pPr marL="72000" indent="0">
              <a:buNone/>
            </a:pPr>
            <a:endParaRPr lang="cs-CZ" sz="1000" dirty="0"/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537225" y="2054217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600" kern="0" dirty="0"/>
              <a:t>Dotazy ?</a:t>
            </a:r>
          </a:p>
        </p:txBody>
      </p:sp>
    </p:spTree>
    <p:extLst>
      <p:ext uri="{BB962C8B-B14F-4D97-AF65-F5344CB8AC3E}">
        <p14:creationId xmlns:p14="http://schemas.microsoft.com/office/powerpoint/2010/main" val="6599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Tempo růstu populace světa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n</a:t>
            </a:r>
            <a:r>
              <a:rPr lang="cs-CZ" sz="2000" dirty="0" smtClean="0"/>
              <a:t>a Zemi dnes žije nejvíce obyvatel v historii 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a to lze konstatovat i přes neexistenci dat z dávné minulosti</a:t>
            </a:r>
          </a:p>
          <a:p>
            <a:pPr marL="72000" indent="0">
              <a:buNone/>
            </a:pPr>
            <a:r>
              <a:rPr lang="cs-CZ" sz="1600" dirty="0" smtClean="0"/>
              <a:t>– 1 mld.: 1804</a:t>
            </a:r>
          </a:p>
          <a:p>
            <a:pPr marL="72000" indent="0">
              <a:buNone/>
            </a:pPr>
            <a:r>
              <a:rPr lang="cs-CZ" sz="1600" dirty="0" smtClean="0"/>
              <a:t>– 2 mld.: 1927</a:t>
            </a:r>
          </a:p>
          <a:p>
            <a:pPr marL="72000" indent="0">
              <a:buNone/>
            </a:pPr>
            <a:r>
              <a:rPr lang="cs-CZ" sz="1600" dirty="0" smtClean="0"/>
              <a:t>– 3 mld.: 1960</a:t>
            </a:r>
          </a:p>
          <a:p>
            <a:pPr marL="72000" indent="0">
              <a:buNone/>
            </a:pPr>
            <a:r>
              <a:rPr lang="cs-CZ" sz="1600" dirty="0" smtClean="0"/>
              <a:t>– 4 mld.: 1974</a:t>
            </a:r>
          </a:p>
          <a:p>
            <a:pPr marL="72000" indent="0">
              <a:buNone/>
            </a:pPr>
            <a:r>
              <a:rPr lang="cs-CZ" sz="1600" dirty="0" smtClean="0"/>
              <a:t>– 5 mld.: 1987</a:t>
            </a:r>
          </a:p>
          <a:p>
            <a:pPr marL="72000" indent="0">
              <a:buNone/>
            </a:pPr>
            <a:r>
              <a:rPr lang="cs-CZ" sz="1600" dirty="0" smtClean="0"/>
              <a:t>– 6 mld.: 1999</a:t>
            </a:r>
          </a:p>
          <a:p>
            <a:pPr marL="72000" indent="0">
              <a:buNone/>
            </a:pPr>
            <a:r>
              <a:rPr lang="cs-CZ" sz="1600" dirty="0" smtClean="0"/>
              <a:t>– 7 mld.: 2011</a:t>
            </a:r>
          </a:p>
          <a:p>
            <a:pPr marL="72000" indent="0">
              <a:buNone/>
            </a:pPr>
            <a:r>
              <a:rPr lang="cs-CZ" sz="1600" dirty="0" smtClean="0"/>
              <a:t>– </a:t>
            </a:r>
            <a:r>
              <a:rPr lang="cs-CZ" sz="1600" dirty="0"/>
              <a:t>8</a:t>
            </a:r>
            <a:r>
              <a:rPr lang="cs-CZ" sz="1600" dirty="0" smtClean="0"/>
              <a:t> mld.: 2022 (populační hodiny</a:t>
            </a:r>
            <a:r>
              <a:rPr lang="cs-CZ" sz="1600" dirty="0"/>
              <a:t>, např.: https://www.worldometers.info/</a:t>
            </a:r>
            <a:r>
              <a:rPr lang="cs-CZ" sz="1600" dirty="0" err="1"/>
              <a:t>cz</a:t>
            </a:r>
            <a:r>
              <a:rPr lang="cs-CZ" sz="1600" dirty="0"/>
              <a:t>/)</a:t>
            </a:r>
          </a:p>
          <a:p>
            <a:pPr marL="72000" indent="0">
              <a:buNone/>
            </a:pPr>
            <a:r>
              <a:rPr lang="cs-CZ" sz="1600" dirty="0" smtClean="0"/>
              <a:t>– podle odhadů žilo za celou dobu existence člověka na Zemi asi pouze 100 mld. osob (Homo sapiens existuje zhruba 200 000 let)</a:t>
            </a:r>
          </a:p>
          <a:p>
            <a:pPr marL="72000" indent="0">
              <a:buNone/>
            </a:pPr>
            <a:endParaRPr lang="cs-CZ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827" y="2587925"/>
            <a:ext cx="4142377" cy="245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1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0094" y="407445"/>
            <a:ext cx="8066301" cy="451576"/>
          </a:xfrm>
        </p:spPr>
        <p:txBody>
          <a:bodyPr/>
          <a:lstStyle/>
          <a:p>
            <a:r>
              <a:rPr lang="cs-CZ" sz="3600" dirty="0" smtClean="0"/>
              <a:t>Je nás 8 miliard</a:t>
            </a:r>
            <a:endParaRPr lang="cs-CZ" sz="36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0" y="1503106"/>
            <a:ext cx="4804354" cy="219668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6" y="5784216"/>
            <a:ext cx="4782101" cy="96413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492" y="3699787"/>
            <a:ext cx="3228181" cy="2014042"/>
          </a:xfrm>
          <a:prstGeom prst="rect">
            <a:avLst/>
          </a:prstGeom>
        </p:spPr>
      </p:pic>
      <p:pic>
        <p:nvPicPr>
          <p:cNvPr id="1026" name="Picture 2" descr="https://pbs.twimg.com/media/FhrAsfaXEAEuki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804" y="94891"/>
            <a:ext cx="4345455" cy="666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35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Z3090p Humánní geografie, 23., 28. a 30. listopadu 2022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Tempo růstu populace světa</a:t>
            </a:r>
            <a:endParaRPr lang="cs-CZ" sz="36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5" y="1692002"/>
            <a:ext cx="8066301" cy="44500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000" dirty="0" smtClean="0"/>
              <a:t>intenzivní růst světové populace především v posledním období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</a:t>
            </a:r>
            <a:r>
              <a:rPr lang="cs-CZ" sz="1600" dirty="0" smtClean="0"/>
              <a:t>v prvním tisíciletí (0 až 1 000): světová populace cca 300 mil. lidí, téměř žádný růst</a:t>
            </a:r>
          </a:p>
          <a:p>
            <a:pPr marL="72000" indent="0">
              <a:buNone/>
            </a:pPr>
            <a:r>
              <a:rPr lang="cs-CZ" sz="1600" dirty="0" smtClean="0"/>
              <a:t>– ve druhém tisíciletí (1 000 až 2 000): dvacetinásobné zvětšení populace</a:t>
            </a:r>
          </a:p>
          <a:p>
            <a:pPr marL="72000" indent="0">
              <a:buNone/>
            </a:pPr>
            <a:r>
              <a:rPr lang="cs-CZ" sz="1600" dirty="0" smtClean="0"/>
              <a:t>– v roce 1900 cca 1,5 mld. obyvatel, v roce 2000 cca 6 mld. obyvatel</a:t>
            </a:r>
          </a:p>
          <a:p>
            <a:pPr marL="72000" indent="0">
              <a:buNone/>
            </a:pPr>
            <a:r>
              <a:rPr lang="cs-CZ" sz="1600" dirty="0" smtClean="0"/>
              <a:t>– tempo růstu se zvyšovalo i v prvních desetiletích 20. století </a:t>
            </a:r>
          </a:p>
          <a:p>
            <a:pPr marL="72000" indent="0">
              <a:buNone/>
            </a:pPr>
            <a:endParaRPr lang="cs-CZ" sz="5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000" dirty="0"/>
              <a:t>k</a:t>
            </a:r>
            <a:r>
              <a:rPr lang="cs-CZ" sz="2000" dirty="0" smtClean="0"/>
              <a:t>ulminace tempa růstu</a:t>
            </a:r>
            <a:endParaRPr lang="cs-CZ" sz="2000" dirty="0"/>
          </a:p>
          <a:p>
            <a:pPr marL="72000" indent="0">
              <a:buNone/>
            </a:pPr>
            <a:r>
              <a:rPr lang="cs-CZ" sz="1600" dirty="0"/>
              <a:t>– v </a:t>
            </a:r>
            <a:r>
              <a:rPr lang="cs-CZ" sz="1600" dirty="0" smtClean="0"/>
              <a:t>současné době existují důkazy,</a:t>
            </a:r>
          </a:p>
          <a:p>
            <a:pPr marL="72000" indent="0">
              <a:buNone/>
            </a:pPr>
            <a:r>
              <a:rPr lang="cs-CZ" sz="1600" dirty="0" smtClean="0"/>
              <a:t>že míra světového růstu dosáhla</a:t>
            </a:r>
          </a:p>
          <a:p>
            <a:pPr marL="72000" indent="0">
              <a:buNone/>
            </a:pPr>
            <a:r>
              <a:rPr lang="cs-CZ" sz="1600" dirty="0" smtClean="0"/>
              <a:t>vrcholu a pomalu klesá</a:t>
            </a:r>
          </a:p>
          <a:p>
            <a:pPr marL="72000" indent="0">
              <a:buNone/>
            </a:pPr>
            <a:r>
              <a:rPr lang="cs-CZ" sz="1600" dirty="0" smtClean="0"/>
              <a:t>– meziroční přírůstku asi o 2 %</a:t>
            </a:r>
            <a:endParaRPr lang="cs-CZ" sz="1600" dirty="0"/>
          </a:p>
          <a:p>
            <a:pPr marL="72000" indent="0">
              <a:buNone/>
            </a:pPr>
            <a:endParaRPr lang="cs-CZ" sz="1600" dirty="0"/>
          </a:p>
        </p:txBody>
      </p:sp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04" y="3743198"/>
            <a:ext cx="3277738" cy="291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58121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UNI-CZ.potx" id="{5F7917F3-E447-47A0-8B0D-912AAB3F7016}" vid="{6FE485AA-A959-491A-A866-CC2F0E710D0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prezentace-muni-cz-4-3</Template>
  <TotalTime>4461</TotalTime>
  <Words>4999</Words>
  <Application>Microsoft Office PowerPoint</Application>
  <PresentationFormat>Vlastní</PresentationFormat>
  <Paragraphs>724</Paragraphs>
  <Slides>63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7" baseType="lpstr">
      <vt:lpstr>Arial</vt:lpstr>
      <vt:lpstr>Tahoma</vt:lpstr>
      <vt:lpstr>Wingdings</vt:lpstr>
      <vt:lpstr>Prezentace_MU_CZ</vt:lpstr>
      <vt:lpstr>Demografie </vt:lpstr>
      <vt:lpstr>Úvod do demografie</vt:lpstr>
      <vt:lpstr>Úvod do demografie</vt:lpstr>
      <vt:lpstr>Zdroje demografických dat</vt:lpstr>
      <vt:lpstr>Zdroje demografických dat</vt:lpstr>
      <vt:lpstr>Demografický vývoj světa</vt:lpstr>
      <vt:lpstr>Tempo růstu populace světa</vt:lpstr>
      <vt:lpstr>Je nás 8 miliard</vt:lpstr>
      <vt:lpstr>Tempo růstu populace světa</vt:lpstr>
      <vt:lpstr>Tempo růstu populace světa</vt:lpstr>
      <vt:lpstr>Státy světa dle vyspělosti</vt:lpstr>
      <vt:lpstr>Tempo růstu populace světa</vt:lpstr>
      <vt:lpstr>Prezentace aplikace PowerPoint</vt:lpstr>
      <vt:lpstr>Pravidelné prognózy OSN</vt:lpstr>
      <vt:lpstr>Demografický přechod</vt:lpstr>
      <vt:lpstr>Demografický přechod</vt:lpstr>
      <vt:lpstr>Demografický přechod</vt:lpstr>
      <vt:lpstr>Demografický přechod</vt:lpstr>
      <vt:lpstr>Demografický přechod</vt:lpstr>
      <vt:lpstr>Demografický přechod</vt:lpstr>
      <vt:lpstr>Demografický přechod</vt:lpstr>
      <vt:lpstr>Tři typy demografického přechodu</vt:lpstr>
      <vt:lpstr>Demografický přechod</vt:lpstr>
      <vt:lpstr>Demografický přechod</vt:lpstr>
      <vt:lpstr>Časoprostorový průběh</vt:lpstr>
      <vt:lpstr>Kritika teorie demografického přechodu</vt:lpstr>
      <vt:lpstr>Kritika teorie demografického přechodu</vt:lpstr>
      <vt:lpstr>Druhý demografický přechod</vt:lpstr>
      <vt:lpstr>Druhý demografický přechod</vt:lpstr>
      <vt:lpstr>Druhý demografický přechod</vt:lpstr>
      <vt:lpstr>Druhý demografický přechod</vt:lpstr>
      <vt:lpstr>Demografie 1950–2050 (2100)</vt:lpstr>
      <vt:lpstr>Prezentace aplikace PowerPoint</vt:lpstr>
      <vt:lpstr>Prezentace aplikace PowerPoint</vt:lpstr>
      <vt:lpstr>Demografie 1950–2050</vt:lpstr>
      <vt:lpstr>Prezentace aplikace PowerPoint</vt:lpstr>
      <vt:lpstr>Demografie 1950–2050 (2100)</vt:lpstr>
      <vt:lpstr>Demografie 1950–2050 (2100)</vt:lpstr>
      <vt:lpstr>Prezentace aplikace PowerPoint</vt:lpstr>
      <vt:lpstr>Prezentace aplikace PowerPoint</vt:lpstr>
      <vt:lpstr>Prezentace aplikace PowerPoint</vt:lpstr>
      <vt:lpstr>Demografie 1950–2050 (2100)</vt:lpstr>
      <vt:lpstr>Demografie 1950–2050 (2100)</vt:lpstr>
      <vt:lpstr>Prezentace aplikace PowerPoint</vt:lpstr>
      <vt:lpstr>Demografie 1950–2050 (2100)</vt:lpstr>
      <vt:lpstr>Demografie 1950–2050 (2100)</vt:lpstr>
      <vt:lpstr>Změny struktury obyvatelstva</vt:lpstr>
      <vt:lpstr>Demografické stárnutí</vt:lpstr>
      <vt:lpstr>Demografické stárnutí</vt:lpstr>
      <vt:lpstr>Věkové pyramidy</vt:lpstr>
      <vt:lpstr>Prezentace aplikace PowerPoint</vt:lpstr>
      <vt:lpstr>Věkové pyramidy</vt:lpstr>
      <vt:lpstr>Demografické stárnutí</vt:lpstr>
      <vt:lpstr>Demografické stárnutí</vt:lpstr>
      <vt:lpstr>Demografické stárnutí</vt:lpstr>
      <vt:lpstr>Prezentace aplikace PowerPoint</vt:lpstr>
      <vt:lpstr>Covid a naděje dožití v ČR</vt:lpstr>
      <vt:lpstr>Demografické stárnutí</vt:lpstr>
      <vt:lpstr>5. fáze demografického přechodu</vt:lpstr>
      <vt:lpstr>5. fáze demografického přechodu</vt:lpstr>
      <vt:lpstr>Demografie do poloviny 21. století</vt:lpstr>
      <vt:lpstr>Demografie do poloviny 21. století</vt:lpstr>
      <vt:lpstr>Děkuji za pozornost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„Velké dějiny“ a sociální geografie na Přírodovědecké fakultě MU</dc:title>
  <dc:creator>user</dc:creator>
  <cp:lastModifiedBy>Ondřej Šerý</cp:lastModifiedBy>
  <cp:revision>337</cp:revision>
  <cp:lastPrinted>1601-01-01T00:00:00Z</cp:lastPrinted>
  <dcterms:created xsi:type="dcterms:W3CDTF">2019-11-07T07:58:28Z</dcterms:created>
  <dcterms:modified xsi:type="dcterms:W3CDTF">2022-11-30T14:16:49Z</dcterms:modified>
</cp:coreProperties>
</file>