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23"/>
  </p:notesMasterIdLst>
  <p:sldIdLst>
    <p:sldId id="256" r:id="rId2"/>
    <p:sldId id="262" r:id="rId3"/>
    <p:sldId id="276" r:id="rId4"/>
    <p:sldId id="279" r:id="rId5"/>
    <p:sldId id="273" r:id="rId6"/>
    <p:sldId id="274" r:id="rId7"/>
    <p:sldId id="277" r:id="rId8"/>
    <p:sldId id="283" r:id="rId9"/>
    <p:sldId id="278" r:id="rId10"/>
    <p:sldId id="263" r:id="rId11"/>
    <p:sldId id="264" r:id="rId12"/>
    <p:sldId id="265" r:id="rId13"/>
    <p:sldId id="266" r:id="rId14"/>
    <p:sldId id="267" r:id="rId15"/>
    <p:sldId id="268" r:id="rId16"/>
    <p:sldId id="269" r:id="rId17"/>
    <p:sldId id="270" r:id="rId18"/>
    <p:sldId id="271" r:id="rId19"/>
    <p:sldId id="272" r:id="rId20"/>
    <p:sldId id="281" r:id="rId21"/>
    <p:sldId id="26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3796" autoAdjust="0"/>
  </p:normalViewPr>
  <p:slideViewPr>
    <p:cSldViewPr>
      <p:cViewPr varScale="1">
        <p:scale>
          <a:sx n="84" d="100"/>
          <a:sy n="84" d="100"/>
        </p:scale>
        <p:origin x="2598"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2C3A9-2DA8-42F1-9990-D6C96742B2F3}" type="datetimeFigureOut">
              <a:rPr lang="cs-CZ" smtClean="0"/>
              <a:t>9. 11. 2022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AC720-B271-4CBA-8FFE-E668B0391A7F}" type="slidenum">
              <a:rPr lang="cs-CZ" smtClean="0"/>
              <a:t>‹#›</a:t>
            </a:fld>
            <a:endParaRPr lang="cs-CZ"/>
          </a:p>
        </p:txBody>
      </p:sp>
    </p:spTree>
    <p:extLst>
      <p:ext uri="{BB962C8B-B14F-4D97-AF65-F5344CB8AC3E}">
        <p14:creationId xmlns:p14="http://schemas.microsoft.com/office/powerpoint/2010/main" val="210818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333333"/>
                </a:solidFill>
                <a:effectLst/>
                <a:latin typeface="Georgia" panose="02040502050405020303" pitchFamily="18" charset="0"/>
              </a:rPr>
              <a:t>Technically open:</a:t>
            </a:r>
            <a:r>
              <a:rPr lang="en-US" b="0" i="0" dirty="0">
                <a:solidFill>
                  <a:srgbClr val="333333"/>
                </a:solidFill>
                <a:effectLst/>
                <a:latin typeface="Georgia" panose="02040502050405020303" pitchFamily="18" charset="0"/>
              </a:rPr>
              <a:t> [data] available in a machine-readable standard format, which means it can be retrieved and meaningfully processed by a computer application.</a:t>
            </a:r>
            <a:br>
              <a:rPr lang="en-US" dirty="0"/>
            </a:br>
            <a:br>
              <a:rPr lang="en-US" dirty="0"/>
            </a:br>
            <a:r>
              <a:rPr lang="en-US" b="1" i="0" dirty="0">
                <a:solidFill>
                  <a:srgbClr val="333333"/>
                </a:solidFill>
                <a:effectLst/>
                <a:latin typeface="Georgia" panose="02040502050405020303" pitchFamily="18" charset="0"/>
              </a:rPr>
              <a:t>Legally open:</a:t>
            </a:r>
            <a:r>
              <a:rPr lang="en-US" b="0" i="0" dirty="0">
                <a:solidFill>
                  <a:srgbClr val="333333"/>
                </a:solidFill>
                <a:effectLst/>
                <a:latin typeface="Georgia" panose="02040502050405020303" pitchFamily="18" charset="0"/>
              </a:rPr>
              <a:t> [data] explicitly licensed in a way that permits commercial and non-commercial use and re-use without restrictions.</a:t>
            </a:r>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2</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14</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15</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16</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17</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18</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19</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20</a:t>
            </a:fld>
            <a:endParaRPr lang="cs-CZ"/>
          </a:p>
        </p:txBody>
      </p:sp>
    </p:spTree>
    <p:extLst>
      <p:ext uri="{BB962C8B-B14F-4D97-AF65-F5344CB8AC3E}">
        <p14:creationId xmlns:p14="http://schemas.microsoft.com/office/powerpoint/2010/main" val="284009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0002D"/>
                </a:solidFill>
                <a:effectLst/>
                <a:latin typeface="Roboto"/>
              </a:rPr>
              <a:t>The more data you have access to, the easier it is to identify trends and the more evidence there can be to support claims</a:t>
            </a:r>
            <a:endParaRPr lang="sk-SK" b="0" i="0" dirty="0">
              <a:solidFill>
                <a:srgbClr val="00002D"/>
              </a:solidFill>
              <a:effectLst/>
              <a:latin typeface="Roboto"/>
            </a:endParaRP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AC720-B271-4CBA-8FFE-E668B0391A7F}"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18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Arial" panose="020B0604020202020204" pitchFamily="34" charset="0"/>
              <a:buNone/>
            </a:pPr>
            <a:r>
              <a:rPr lang="sk-SK" b="0" i="0" dirty="0">
                <a:solidFill>
                  <a:srgbClr val="FFFFFF"/>
                </a:solidFill>
                <a:effectLst/>
                <a:latin typeface="Lora"/>
              </a:rPr>
              <a:t>1*- </a:t>
            </a:r>
            <a:r>
              <a:rPr lang="en-US" b="0" i="0" dirty="0">
                <a:solidFill>
                  <a:srgbClr val="FFFFFF"/>
                </a:solidFill>
                <a:effectLst/>
                <a:latin typeface="Lora"/>
              </a:rPr>
              <a:t>You can look at it. You can print it. You can store it locally (on your hard drive or on an USB stick). You can enter the data into any other system. You can change the data as you wish</a:t>
            </a:r>
            <a:endParaRPr lang="cs-CZ" dirty="0"/>
          </a:p>
          <a:p>
            <a:r>
              <a:rPr lang="cs-CZ" dirty="0"/>
              <a:t>2* - </a:t>
            </a:r>
            <a:r>
              <a:rPr lang="en-US" b="0" i="0" dirty="0">
                <a:solidFill>
                  <a:srgbClr val="575757"/>
                </a:solidFill>
                <a:effectLst/>
                <a:latin typeface="Roboto"/>
              </a:rPr>
              <a:t> However, that type of data is still locked up because users depend on proprietary software to be able to get the data out of a document.</a:t>
            </a:r>
            <a:endParaRPr lang="sk-SK" b="0" i="0" dirty="0">
              <a:solidFill>
                <a:srgbClr val="575757"/>
              </a:solidFill>
              <a:effectLst/>
              <a:latin typeface="Roboto"/>
            </a:endParaRPr>
          </a:p>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5</a:t>
            </a:fld>
            <a:endParaRPr lang="cs-CZ"/>
          </a:p>
        </p:txBody>
      </p:sp>
    </p:spTree>
    <p:extLst>
      <p:ext uri="{BB962C8B-B14F-4D97-AF65-F5344CB8AC3E}">
        <p14:creationId xmlns:p14="http://schemas.microsoft.com/office/powerpoint/2010/main" val="31947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0" i="0" dirty="0">
                <a:solidFill>
                  <a:srgbClr val="333333"/>
                </a:solidFill>
                <a:effectLst/>
                <a:latin typeface="'Helvetica Neue'"/>
              </a:rPr>
              <a:t>Vocabularies are used to classify the terms that can be used in a particular application, characterize possible relationships, and define possible constraints </a:t>
            </a:r>
            <a:endParaRPr lang="sk-SK" dirty="0"/>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6</a:t>
            </a:fld>
            <a:endParaRPr lang="cs-CZ"/>
          </a:p>
        </p:txBody>
      </p:sp>
    </p:spTree>
    <p:extLst>
      <p:ext uri="{BB962C8B-B14F-4D97-AF65-F5344CB8AC3E}">
        <p14:creationId xmlns:p14="http://schemas.microsoft.com/office/powerpoint/2010/main" val="401147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9</a:t>
            </a:fld>
            <a:endParaRPr lang="cs-CZ"/>
          </a:p>
        </p:txBody>
      </p:sp>
    </p:spTree>
    <p:extLst>
      <p:ext uri="{BB962C8B-B14F-4D97-AF65-F5344CB8AC3E}">
        <p14:creationId xmlns:p14="http://schemas.microsoft.com/office/powerpoint/2010/main" val="21202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10</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11</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12</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13</a:t>
            </a:fld>
            <a:endParaRPr lang="cs-CZ"/>
          </a:p>
        </p:txBody>
      </p:sp>
    </p:spTree>
    <p:extLst>
      <p:ext uri="{BB962C8B-B14F-4D97-AF65-F5344CB8AC3E}">
        <p14:creationId xmlns:p14="http://schemas.microsoft.com/office/powerpoint/2010/main" val="253511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0305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82004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43603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402071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k-SK"/>
              <a:t>Kliknutím upravte štýl predlohy nadpisu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33776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1885979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29842" y="2505075"/>
            <a:ext cx="3868340"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4629150" y="2505075"/>
            <a:ext cx="3887391"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5140898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28599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87381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Kliknutím upravte štýl predlohy nadpisu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3082470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AA3AC62-B993-4710-A279-24CEDE0078AC}" type="datetimeFigureOut">
              <a:rPr lang="cs-CZ" smtClean="0"/>
              <a:pPr/>
              <a:t>9. 11. 2022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31026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3AC62-B993-4710-A279-24CEDE0078AC}" type="datetimeFigureOut">
              <a:rPr lang="cs-CZ" smtClean="0"/>
              <a:pPr/>
              <a:t>9. 11. 2022</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0B7ED-838E-4693-AA73-5D7C6A6541E3}" type="slidenum">
              <a:rPr lang="cs-CZ" smtClean="0"/>
              <a:pPr/>
              <a:t>‹#›</a:t>
            </a:fld>
            <a:endParaRPr lang="cs-CZ"/>
          </a:p>
        </p:txBody>
      </p:sp>
    </p:spTree>
    <p:extLst>
      <p:ext uri="{BB962C8B-B14F-4D97-AF65-F5344CB8AC3E}">
        <p14:creationId xmlns:p14="http://schemas.microsoft.com/office/powerpoint/2010/main" val="3685515203"/>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ata.brno.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geoportalpraha.c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opendata.praha.e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opendata.ostrava.c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mapy.ostrava.cz/"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pendata.plzen.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opendata.mmhk.c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data.gov.c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data.gov.s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hyperlink" Target="https://oppnadata.se/" TargetMode="External"/><Relationship Id="rId13" Type="http://schemas.openxmlformats.org/officeDocument/2006/relationships/hyperlink" Target="https://data.gov.hr/data/search" TargetMode="External"/><Relationship Id="rId3" Type="http://schemas.openxmlformats.org/officeDocument/2006/relationships/hyperlink" Target="https://data.europa.eu/euodp/cs/data" TargetMode="External"/><Relationship Id="rId7" Type="http://schemas.openxmlformats.org/officeDocument/2006/relationships/hyperlink" Target="https://opendata.swiss/en/" TargetMode="External"/><Relationship Id="rId12" Type="http://schemas.openxmlformats.org/officeDocument/2006/relationships/hyperlink" Target="https://opendata.riik.ee/datasets/" TargetMode="External"/><Relationship Id="rId2" Type="http://schemas.openxmlformats.org/officeDocument/2006/relationships/notesSlide" Target="../notesSlides/notesSlide13.xml"/><Relationship Id="rId16" Type="http://schemas.openxmlformats.org/officeDocument/2006/relationships/hyperlink" Target="https://data.gov.uk/" TargetMode="External"/><Relationship Id="rId1" Type="http://schemas.openxmlformats.org/officeDocument/2006/relationships/slideLayout" Target="../slideLayouts/slideLayout2.xml"/><Relationship Id="rId6" Type="http://schemas.openxmlformats.org/officeDocument/2006/relationships/hyperlink" Target="https://www.govdata.de/" TargetMode="External"/><Relationship Id="rId11" Type="http://schemas.openxmlformats.org/officeDocument/2006/relationships/hyperlink" Target="https://www.avoindata.fi/fi" TargetMode="External"/><Relationship Id="rId5" Type="http://schemas.openxmlformats.org/officeDocument/2006/relationships/hyperlink" Target="https://www.data.gv.at/" TargetMode="External"/><Relationship Id="rId15" Type="http://schemas.openxmlformats.org/officeDocument/2006/relationships/hyperlink" Target="https://data.gov.ru/opendata?language=en" TargetMode="External"/><Relationship Id="rId10" Type="http://schemas.openxmlformats.org/officeDocument/2006/relationships/hyperlink" Target="https://portal.opendata.dk/" TargetMode="External"/><Relationship Id="rId4" Type="http://schemas.openxmlformats.org/officeDocument/2006/relationships/hyperlink" Target="http://dataportals.org/" TargetMode="External"/><Relationship Id="rId9" Type="http://schemas.openxmlformats.org/officeDocument/2006/relationships/hyperlink" Target="https://data.norge.no/" TargetMode="External"/><Relationship Id="rId14" Type="http://schemas.openxmlformats.org/officeDocument/2006/relationships/hyperlink" Target="https://data.overheid.n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data.stadt-zuerich.ch/" TargetMode="External"/><Relationship Id="rId3" Type="http://schemas.openxmlformats.org/officeDocument/2006/relationships/hyperlink" Target="https://www.opendata.sachsen.de/" TargetMode="External"/><Relationship Id="rId7" Type="http://schemas.openxmlformats.org/officeDocument/2006/relationships/hyperlink" Target="https://www.opengov-muenchen.de/" TargetMode="External"/><Relationship Id="rId12" Type="http://schemas.openxmlformats.org/officeDocument/2006/relationships/hyperlink" Target="https://data.london.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ten.berlin.de/" TargetMode="External"/><Relationship Id="rId11" Type="http://schemas.openxmlformats.org/officeDocument/2006/relationships/hyperlink" Target="https://data.amsterdam.nl/" TargetMode="External"/><Relationship Id="rId5" Type="http://schemas.openxmlformats.org/officeDocument/2006/relationships/hyperlink" Target="https://data.graz.gv.at/" TargetMode="External"/><Relationship Id="rId10" Type="http://schemas.openxmlformats.org/officeDocument/2006/relationships/hyperlink" Target="https://data.kk.dk/" TargetMode="External"/><Relationship Id="rId4" Type="http://schemas.openxmlformats.org/officeDocument/2006/relationships/hyperlink" Target="https://open.wien.gv.at/site/open-data/" TargetMode="External"/><Relationship Id="rId9" Type="http://schemas.openxmlformats.org/officeDocument/2006/relationships/hyperlink" Target="https://open.stockholm.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rozhlas.cz/zpravy-domov/chmu-soud-pocasi-zaznamy_1807030700_cib" TargetMode="External"/><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dwd.de/EN/ourservices/opendata/opendata.html" TargetMode="External"/><Relationship Id="rId4" Type="http://schemas.openxmlformats.org/officeDocument/2006/relationships/hyperlink" Target="https://www.chmi.cz/historicka-data/pocasi/denni-data/Denni-data-dle-z.-123-1998-S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portal.rsd.cz/automaticke-scitani-dopravy" TargetMode="External"/><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rsd.cz/wps/portal/web/Silnice-a-dalnice/Scitani-dopravy" TargetMode="External"/><Relationship Id="rId4" Type="http://schemas.openxmlformats.org/officeDocument/2006/relationships/hyperlink" Target="http://radary.rsd.c.z/"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od-cloud.ne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bpedia.org/snorq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1846371"/>
            <a:ext cx="9036622" cy="3165257"/>
            <a:chOff x="143163" y="5763486"/>
            <a:chExt cx="12048829"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564" y="389517"/>
            <a:ext cx="5014971"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716973" y="968432"/>
            <a:ext cx="4197927" cy="4921136"/>
          </a:xfrm>
        </p:spPr>
        <p:txBody>
          <a:bodyPr anchor="ctr">
            <a:normAutofit/>
          </a:bodyPr>
          <a:lstStyle/>
          <a:p>
            <a:pPr algn="l"/>
            <a:r>
              <a:rPr lang="cs-CZ"/>
              <a:t>Open data</a:t>
            </a:r>
          </a:p>
        </p:txBody>
      </p:sp>
      <p:sp>
        <p:nvSpPr>
          <p:cNvPr id="3" name="Podnadpis 2"/>
          <p:cNvSpPr>
            <a:spLocks noGrp="1"/>
          </p:cNvSpPr>
          <p:nvPr>
            <p:ph type="subTitle" idx="1"/>
          </p:nvPr>
        </p:nvSpPr>
        <p:spPr>
          <a:xfrm>
            <a:off x="5644706" y="2366751"/>
            <a:ext cx="2713786" cy="2124496"/>
          </a:xfrm>
        </p:spPr>
        <p:txBody>
          <a:bodyPr anchor="ctr">
            <a:normAutofit/>
          </a:bodyPr>
          <a:lstStyle/>
          <a:p>
            <a:pPr algn="l"/>
            <a:r>
              <a:rPr lang="cs-CZ" b="1">
                <a:latin typeface="Calibri" pitchFamily="34" charset="0"/>
              </a:rPr>
              <a:t>Z8105 Mapové zdroje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Brno</a:t>
            </a:r>
          </a:p>
        </p:txBody>
      </p:sp>
      <p:sp>
        <p:nvSpPr>
          <p:cNvPr id="74" name="Rectangle 7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rmAutofit fontScale="85000" lnSpcReduction="20000"/>
          </a:bodyPr>
          <a:lstStyle/>
          <a:p>
            <a:r>
              <a:rPr lang="cs-CZ" sz="1900" dirty="0">
                <a:hlinkClick r:id="rId3"/>
              </a:rPr>
              <a:t>data.brno.cz</a:t>
            </a:r>
            <a:endParaRPr lang="cs-CZ" sz="1900" dirty="0"/>
          </a:p>
          <a:p>
            <a:endParaRPr lang="cs-CZ" sz="1900" dirty="0"/>
          </a:p>
          <a:p>
            <a:r>
              <a:rPr lang="cs-CZ" sz="1900" dirty="0">
                <a:latin typeface="Calibri" pitchFamily="34" charset="0"/>
              </a:rPr>
              <a:t>Oddělení dat, analýz a evaluací</a:t>
            </a:r>
            <a:br>
              <a:rPr lang="cs-CZ" sz="1900" dirty="0">
                <a:latin typeface="Calibri" pitchFamily="34" charset="0"/>
              </a:rPr>
            </a:br>
            <a:r>
              <a:rPr lang="cs-CZ" sz="1900" dirty="0">
                <a:latin typeface="Calibri" pitchFamily="34" charset="0"/>
              </a:rPr>
              <a:t>+ odbor městské informatiky MMB</a:t>
            </a:r>
          </a:p>
          <a:p>
            <a:endParaRPr lang="cs-CZ" sz="1900" dirty="0">
              <a:latin typeface="Calibri" pitchFamily="34" charset="0"/>
            </a:endParaRPr>
          </a:p>
          <a:p>
            <a:r>
              <a:rPr lang="cs-CZ" sz="1900" dirty="0">
                <a:latin typeface="Calibri" pitchFamily="34" charset="0"/>
              </a:rPr>
              <a:t>Obsahuje data v tabulkách</a:t>
            </a:r>
          </a:p>
          <a:p>
            <a:r>
              <a:rPr lang="cs-CZ" sz="1900" dirty="0">
                <a:latin typeface="Calibri" pitchFamily="34" charset="0"/>
              </a:rPr>
              <a:t>Většinou ke stažení jako CSV</a:t>
            </a:r>
          </a:p>
          <a:p>
            <a:endParaRPr lang="cs-CZ" sz="1900" dirty="0">
              <a:latin typeface="Calibri" pitchFamily="34" charset="0"/>
            </a:endParaRPr>
          </a:p>
          <a:p>
            <a:r>
              <a:rPr lang="cs-CZ" sz="1900" dirty="0">
                <a:latin typeface="Calibri" pitchFamily="34" charset="0"/>
              </a:rPr>
              <a:t>Rozcestník aplikací s různou tématikou od MMB i třetích stran</a:t>
            </a:r>
          </a:p>
          <a:p>
            <a:r>
              <a:rPr lang="cs-CZ" sz="1900" dirty="0">
                <a:latin typeface="Calibri" pitchFamily="34" charset="0"/>
              </a:rPr>
              <a:t>Články shrnující závěry ze zpracovaných dat</a:t>
            </a:r>
          </a:p>
          <a:p>
            <a:endParaRPr lang="cs-CZ" sz="1400" dirty="0">
              <a:latin typeface="Calibri" pitchFamily="34" charset="0"/>
            </a:endParaRPr>
          </a:p>
        </p:txBody>
      </p:sp>
      <p:sp>
        <p:nvSpPr>
          <p:cNvPr id="76" name="Rectangle 7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Skupina 3"/>
          <p:cNvGrpSpPr>
            <a:grpSpLocks noChangeAspect="1"/>
          </p:cNvGrpSpPr>
          <p:nvPr/>
        </p:nvGrpSpPr>
        <p:grpSpPr>
          <a:xfrm>
            <a:off x="4490803" y="2052499"/>
            <a:ext cx="4221014" cy="2520132"/>
            <a:chOff x="3869056" y="1772816"/>
            <a:chExt cx="5112568" cy="3052431"/>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233" r="1340" b="12715"/>
            <a:stretch/>
          </p:blipFill>
          <p:spPr bwMode="auto">
            <a:xfrm>
              <a:off x="3869056" y="1772816"/>
              <a:ext cx="5112568" cy="2187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7750" r="1175" b="12534"/>
            <a:stretch/>
          </p:blipFill>
          <p:spPr bwMode="auto">
            <a:xfrm>
              <a:off x="3869056" y="3960483"/>
              <a:ext cx="5112568" cy="8647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59415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Praha</a:t>
            </a:r>
          </a:p>
        </p:txBody>
      </p:sp>
      <p:sp>
        <p:nvSpPr>
          <p:cNvPr id="21"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16233" y="2161286"/>
            <a:ext cx="3440129" cy="3511943"/>
          </a:xfrm>
        </p:spPr>
        <p:txBody>
          <a:bodyPr anchor="ctr">
            <a:normAutofit fontScale="85000" lnSpcReduction="20000"/>
          </a:bodyPr>
          <a:lstStyle/>
          <a:p>
            <a:r>
              <a:rPr lang="cs-CZ" sz="1900" dirty="0">
                <a:hlinkClick r:id="rId3"/>
              </a:rPr>
              <a:t>Geoportalpraha.cz</a:t>
            </a:r>
            <a:r>
              <a:rPr lang="cs-CZ" sz="1900" dirty="0"/>
              <a:t> (IPR)</a:t>
            </a:r>
          </a:p>
          <a:p>
            <a:r>
              <a:rPr lang="cs-CZ" sz="1900" dirty="0">
                <a:hlinkClick r:id="rId4"/>
              </a:rPr>
              <a:t>Opendata.praha.eu</a:t>
            </a:r>
            <a:r>
              <a:rPr lang="cs-CZ" sz="1900" dirty="0"/>
              <a:t> (Praha)</a:t>
            </a:r>
          </a:p>
          <a:p>
            <a:pPr marL="0" indent="0">
              <a:buNone/>
            </a:pPr>
            <a:endParaRPr lang="cs-CZ" sz="1900" dirty="0"/>
          </a:p>
          <a:p>
            <a:r>
              <a:rPr lang="cs-CZ" sz="1900" dirty="0">
                <a:latin typeface="Calibri" pitchFamily="34" charset="0"/>
              </a:rPr>
              <a:t>Institut plánování a rozvoje Praha</a:t>
            </a:r>
          </a:p>
          <a:p>
            <a:r>
              <a:rPr lang="cs-CZ" sz="1900" dirty="0">
                <a:latin typeface="Calibri" pitchFamily="34" charset="0"/>
              </a:rPr>
              <a:t>Různé městské orgány (včetně policie, DPP…)</a:t>
            </a:r>
          </a:p>
          <a:p>
            <a:endParaRPr lang="cs-CZ" sz="1900" dirty="0">
              <a:latin typeface="Calibri" pitchFamily="34" charset="0"/>
            </a:endParaRPr>
          </a:p>
          <a:p>
            <a:r>
              <a:rPr lang="cs-CZ" sz="1900" dirty="0">
                <a:latin typeface="Calibri" pitchFamily="34" charset="0"/>
              </a:rPr>
              <a:t>Data v různých formátech (tabulky CSV, SHP, WMS; volně dostupné)</a:t>
            </a:r>
          </a:p>
          <a:p>
            <a:r>
              <a:rPr lang="cs-CZ" sz="1900" dirty="0" err="1">
                <a:latin typeface="Calibri" pitchFamily="34" charset="0"/>
              </a:rPr>
              <a:t>Geoportál</a:t>
            </a:r>
            <a:r>
              <a:rPr lang="cs-CZ" sz="1900" dirty="0">
                <a:latin typeface="Calibri" pitchFamily="34" charset="0"/>
              </a:rPr>
              <a:t>: model terénu, cyklotrasy, kontejnery, ZM, toalety, urbanismus…</a:t>
            </a:r>
          </a:p>
          <a:p>
            <a:r>
              <a:rPr lang="cs-CZ" sz="1900" dirty="0" err="1">
                <a:latin typeface="Calibri" pitchFamily="34" charset="0"/>
              </a:rPr>
              <a:t>Opendata</a:t>
            </a:r>
            <a:r>
              <a:rPr lang="cs-CZ" sz="1900" dirty="0">
                <a:latin typeface="Calibri" pitchFamily="34" charset="0"/>
              </a:rPr>
              <a:t>: jízdní řády, meteostanice, </a:t>
            </a:r>
            <a:r>
              <a:rPr lang="cs-CZ" sz="1900" dirty="0" err="1">
                <a:latin typeface="Calibri" pitchFamily="34" charset="0"/>
              </a:rPr>
              <a:t>výpujčky</a:t>
            </a:r>
            <a:r>
              <a:rPr lang="cs-CZ" sz="1900" dirty="0">
                <a:latin typeface="Calibri" pitchFamily="34" charset="0"/>
              </a:rPr>
              <a:t> knihoven, kamery…</a:t>
            </a:r>
          </a:p>
          <a:p>
            <a:endParaRPr lang="cs-CZ" sz="900" dirty="0">
              <a:latin typeface="Calibri" pitchFamily="34" charset="0"/>
            </a:endParaRPr>
          </a:p>
        </p:txBody>
      </p:sp>
      <p:sp>
        <p:nvSpPr>
          <p:cNvPr id="22"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384" r="26021" b="1"/>
          <a:stretch/>
        </p:blipFill>
        <p:spPr bwMode="auto">
          <a:xfrm>
            <a:off x="4490803" y="650494"/>
            <a:ext cx="4221014" cy="5324142"/>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615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Ostrava</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Autofit/>
          </a:bodyPr>
          <a:lstStyle/>
          <a:p>
            <a:r>
              <a:rPr lang="cs-CZ" sz="1600" dirty="0">
                <a:hlinkClick r:id="rId3"/>
              </a:rPr>
              <a:t>Opendata.ostrava.cz</a:t>
            </a:r>
            <a:endParaRPr lang="cs-CZ" sz="1600" dirty="0"/>
          </a:p>
          <a:p>
            <a:r>
              <a:rPr lang="cs-CZ" sz="1600" dirty="0">
                <a:hlinkClick r:id="rId4"/>
              </a:rPr>
              <a:t>Mapy.ostrava.cz</a:t>
            </a:r>
            <a:endParaRPr lang="cs-CZ" sz="1600" dirty="0"/>
          </a:p>
          <a:p>
            <a:r>
              <a:rPr lang="cs-CZ" sz="1600" dirty="0"/>
              <a:t>Magistrát města Ostravy</a:t>
            </a:r>
          </a:p>
          <a:p>
            <a:r>
              <a:rPr lang="cs-CZ" sz="1600" dirty="0"/>
              <a:t>Licence CC-BY-SA 4.0</a:t>
            </a:r>
          </a:p>
          <a:p>
            <a:r>
              <a:rPr lang="cs-CZ" sz="1600" dirty="0">
                <a:latin typeface="Calibri" pitchFamily="34" charset="0"/>
              </a:rPr>
              <a:t>Data v různých formátech (tabulky CSV, SHP, WMS)</a:t>
            </a:r>
          </a:p>
          <a:p>
            <a:endParaRPr lang="cs-CZ" sz="1600" dirty="0">
              <a:latin typeface="Calibri" pitchFamily="34" charset="0"/>
            </a:endParaRPr>
          </a:p>
          <a:p>
            <a:r>
              <a:rPr lang="cs-CZ" sz="1600" dirty="0">
                <a:latin typeface="Calibri" pitchFamily="34" charset="0"/>
              </a:rPr>
              <a:t>CSV: dopravní přestupky, pocitová mapa, </a:t>
            </a:r>
          </a:p>
          <a:p>
            <a:r>
              <a:rPr lang="cs-CZ" sz="1600" dirty="0">
                <a:latin typeface="Calibri" pitchFamily="34" charset="0"/>
              </a:rPr>
              <a:t>SHP: územní plán, cenové mapy, 3D budovy, kóty, zastávky, ulice</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086" r="9637" b="3"/>
          <a:stretch/>
        </p:blipFill>
        <p:spPr bwMode="auto">
          <a:xfrm>
            <a:off x="4490803" y="1283191"/>
            <a:ext cx="4221014" cy="4058748"/>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886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Plzeň</a:t>
            </a:r>
          </a:p>
        </p:txBody>
      </p:sp>
      <p:sp>
        <p:nvSpPr>
          <p:cNvPr id="74" name="Rectangle 7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Autofit/>
          </a:bodyPr>
          <a:lstStyle/>
          <a:p>
            <a:r>
              <a:rPr lang="cs-CZ" sz="1600" dirty="0">
                <a:hlinkClick r:id="rId3"/>
              </a:rPr>
              <a:t>Opendata.plzen.eu</a:t>
            </a:r>
            <a:endParaRPr lang="cs-CZ" sz="1600" dirty="0"/>
          </a:p>
          <a:p>
            <a:endParaRPr lang="cs-CZ" sz="1600" dirty="0"/>
          </a:p>
          <a:p>
            <a:r>
              <a:rPr lang="cs-CZ" sz="1600" dirty="0"/>
              <a:t>Magistrát města Plzně + správa IT</a:t>
            </a:r>
            <a:br>
              <a:rPr lang="cs-CZ" sz="1600" dirty="0"/>
            </a:br>
            <a:r>
              <a:rPr lang="cs-CZ" sz="1600" dirty="0"/>
              <a:t>města Plzně</a:t>
            </a:r>
          </a:p>
          <a:p>
            <a:endParaRPr lang="cs-CZ" sz="1600" dirty="0">
              <a:latin typeface="Calibri" pitchFamily="34" charset="0"/>
            </a:endParaRPr>
          </a:p>
          <a:p>
            <a:r>
              <a:rPr lang="cs-CZ" sz="1600" dirty="0">
                <a:latin typeface="Calibri" pitchFamily="34" charset="0"/>
              </a:rPr>
              <a:t>Data v různých formátech (tabulky CSV, SHP, KML)</a:t>
            </a:r>
          </a:p>
          <a:p>
            <a:endParaRPr lang="cs-CZ" sz="1600" dirty="0">
              <a:latin typeface="Calibri" pitchFamily="34" charset="0"/>
            </a:endParaRPr>
          </a:p>
          <a:p>
            <a:r>
              <a:rPr lang="cs-CZ" sz="1600" dirty="0">
                <a:latin typeface="Calibri" pitchFamily="34" charset="0"/>
              </a:rPr>
              <a:t>Zatížení přepážek úřadů, 3D modely budov, kvalita ovzduší, veřejné wifi sítě, vrstevnice, volební okrsky</a:t>
            </a:r>
          </a:p>
        </p:txBody>
      </p:sp>
      <p:sp>
        <p:nvSpPr>
          <p:cNvPr id="76" name="Rectangle 7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71" r="21109" b="-2"/>
          <a:stretch/>
        </p:blipFill>
        <p:spPr bwMode="auto">
          <a:xfrm>
            <a:off x="4490803" y="1283193"/>
            <a:ext cx="4221014" cy="4058743"/>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074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Hradec Králové</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rmAutofit/>
          </a:bodyPr>
          <a:lstStyle/>
          <a:p>
            <a:r>
              <a:rPr lang="cs-CZ" sz="1600" dirty="0">
                <a:hlinkClick r:id="rId3"/>
              </a:rPr>
              <a:t>Opendata.mmhk.cz</a:t>
            </a:r>
            <a:endParaRPr lang="cs-CZ" sz="1600" dirty="0"/>
          </a:p>
          <a:p>
            <a:endParaRPr lang="cs-CZ" sz="1600" dirty="0"/>
          </a:p>
          <a:p>
            <a:endParaRPr lang="cs-CZ" sz="1600" dirty="0"/>
          </a:p>
          <a:p>
            <a:endParaRPr lang="cs-CZ" sz="1600" dirty="0"/>
          </a:p>
          <a:p>
            <a:endParaRPr lang="cs-CZ" sz="1600" dirty="0">
              <a:latin typeface="Calibri" pitchFamily="34" charset="0"/>
            </a:endParaRPr>
          </a:p>
          <a:p>
            <a:r>
              <a:rPr lang="cs-CZ" sz="1600" dirty="0">
                <a:latin typeface="Calibri" pitchFamily="34" charset="0"/>
              </a:rPr>
              <a:t>Data v různých formátech (DGN, SHP, KML)</a:t>
            </a:r>
          </a:p>
          <a:p>
            <a:endParaRPr lang="cs-CZ" sz="1600" dirty="0">
              <a:latin typeface="Calibri" pitchFamily="34" charset="0"/>
            </a:endParaRPr>
          </a:p>
          <a:p>
            <a:r>
              <a:rPr lang="cs-CZ" sz="1600" dirty="0">
                <a:latin typeface="Calibri" pitchFamily="34" charset="0"/>
              </a:rPr>
              <a:t>Technická mapa (vodovody, kabelová televize…), ortofoto, školy, budovy…</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13" r="20310" b="3"/>
          <a:stretch/>
        </p:blipFill>
        <p:spPr bwMode="auto">
          <a:xfrm>
            <a:off x="4490803" y="1283191"/>
            <a:ext cx="4221014" cy="4058748"/>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859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42170" y="856180"/>
            <a:ext cx="3420438" cy="1128068"/>
          </a:xfrm>
        </p:spPr>
        <p:txBody>
          <a:bodyPr anchor="ctr">
            <a:normAutofit/>
          </a:bodyPr>
          <a:lstStyle/>
          <a:p>
            <a:r>
              <a:rPr lang="cs-CZ" sz="3500"/>
              <a:t>Otevřená data ČR</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43039" y="2330505"/>
            <a:ext cx="3419569" cy="3979585"/>
          </a:xfrm>
        </p:spPr>
        <p:txBody>
          <a:bodyPr anchor="ctr">
            <a:normAutofit/>
          </a:bodyPr>
          <a:lstStyle/>
          <a:p>
            <a:r>
              <a:rPr lang="cs-CZ" sz="1300">
                <a:hlinkClick r:id="rId3"/>
              </a:rPr>
              <a:t>Data.gov.cz</a:t>
            </a:r>
            <a:r>
              <a:rPr lang="cs-CZ" sz="1300"/>
              <a:t> </a:t>
            </a:r>
          </a:p>
          <a:p>
            <a:endParaRPr lang="cs-CZ" sz="1300"/>
          </a:p>
          <a:p>
            <a:endParaRPr lang="cs-CZ" sz="1300"/>
          </a:p>
          <a:p>
            <a:endParaRPr lang="cs-CZ" sz="1300"/>
          </a:p>
          <a:p>
            <a:endParaRPr lang="cs-CZ" sz="1300"/>
          </a:p>
          <a:p>
            <a:r>
              <a:rPr lang="cs-CZ" sz="1300"/>
              <a:t>Data z ČSÚ, ministerstev, ČSSZ, ČTÚ a dalších…</a:t>
            </a:r>
          </a:p>
          <a:p>
            <a:endParaRPr lang="cs-CZ" sz="1300"/>
          </a:p>
          <a:p>
            <a:endParaRPr lang="cs-CZ" sz="1300">
              <a:latin typeface="Calibri" pitchFamily="34" charset="0"/>
            </a:endParaRPr>
          </a:p>
          <a:p>
            <a:r>
              <a:rPr lang="cs-CZ" sz="1300">
                <a:latin typeface="Calibri" pitchFamily="34" charset="0"/>
              </a:rPr>
              <a:t>Data v různých formátech (KMZ, XML, JSON)</a:t>
            </a:r>
          </a:p>
          <a:p>
            <a:endParaRPr lang="cs-CZ" sz="1300">
              <a:latin typeface="Calibri" pitchFamily="34" charset="0"/>
            </a:endParaRPr>
          </a:p>
          <a:p>
            <a:r>
              <a:rPr lang="cs-CZ" sz="1300">
                <a:latin typeface="Calibri" pitchFamily="34" charset="0"/>
              </a:rPr>
              <a:t>Výsledky voleb, městské vrstvy, antény a signál, důchody…</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171" r="25535" b="-2"/>
          <a:stretch/>
        </p:blipFill>
        <p:spPr bwMode="auto">
          <a:xfrm>
            <a:off x="4483341" y="799352"/>
            <a:ext cx="4069057" cy="5259296"/>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61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42170" y="856180"/>
            <a:ext cx="3420438" cy="1128068"/>
          </a:xfrm>
        </p:spPr>
        <p:txBody>
          <a:bodyPr anchor="ctr">
            <a:normAutofit/>
          </a:bodyPr>
          <a:lstStyle/>
          <a:p>
            <a:r>
              <a:rPr lang="cs-CZ" sz="3500"/>
              <a:t>Otevřená data SR</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43039" y="2330505"/>
            <a:ext cx="3419569" cy="3979585"/>
          </a:xfrm>
        </p:spPr>
        <p:txBody>
          <a:bodyPr anchor="ctr">
            <a:normAutofit/>
          </a:bodyPr>
          <a:lstStyle/>
          <a:p>
            <a:r>
              <a:rPr lang="cs-CZ" sz="1700">
                <a:hlinkClick r:id="rId3"/>
              </a:rPr>
              <a:t>Data.gov.sk </a:t>
            </a:r>
            <a:endParaRPr lang="cs-CZ" sz="1700"/>
          </a:p>
          <a:p>
            <a:endParaRPr lang="cs-CZ" sz="1700"/>
          </a:p>
          <a:p>
            <a:endParaRPr lang="cs-CZ" sz="1700"/>
          </a:p>
          <a:p>
            <a:endParaRPr lang="cs-CZ" sz="1700"/>
          </a:p>
          <a:p>
            <a:endParaRPr lang="cs-CZ" sz="1700"/>
          </a:p>
          <a:p>
            <a:r>
              <a:rPr lang="cs-CZ" sz="1700"/>
              <a:t>Data měst (Prešov, Trnava), ministerstev, dalších státních organizací…</a:t>
            </a:r>
          </a:p>
          <a:p>
            <a:endParaRPr lang="cs-CZ" sz="1700"/>
          </a:p>
          <a:p>
            <a:endParaRPr lang="cs-CZ" sz="1700">
              <a:latin typeface="Calibri" pitchFamily="34" charset="0"/>
            </a:endParaRPr>
          </a:p>
          <a:p>
            <a:r>
              <a:rPr lang="cs-CZ" sz="1700">
                <a:latin typeface="Calibri" pitchFamily="34" charset="0"/>
              </a:rPr>
              <a:t>Data v různých formátech (SHP, CSV, XML)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08" r="28873" b="2"/>
          <a:stretch/>
        </p:blipFill>
        <p:spPr bwMode="auto">
          <a:xfrm>
            <a:off x="4483341" y="799352"/>
            <a:ext cx="4069057" cy="5259296"/>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68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1463040"/>
            <a:ext cx="2847230" cy="2690949"/>
          </a:xfrm>
        </p:spPr>
        <p:txBody>
          <a:bodyPr anchor="t">
            <a:normAutofit/>
          </a:bodyPr>
          <a:lstStyle/>
          <a:p>
            <a:r>
              <a:rPr lang="cs-CZ" sz="4200"/>
              <a:t>Zahraničí – země i města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242163" y="587829"/>
            <a:ext cx="4156790" cy="5433459"/>
          </a:xfrm>
        </p:spPr>
        <p:txBody>
          <a:bodyPr anchor="t">
            <a:normAutofit fontScale="92500" lnSpcReduction="10000"/>
          </a:bodyPr>
          <a:lstStyle/>
          <a:p>
            <a:r>
              <a:rPr lang="cs-CZ" sz="1600" dirty="0"/>
              <a:t>Portál veřejně přístupných dat EU:</a:t>
            </a:r>
            <a:br>
              <a:rPr lang="cs-CZ" sz="1600" dirty="0"/>
            </a:br>
            <a:r>
              <a:rPr lang="cs-CZ" sz="1600" dirty="0">
                <a:hlinkClick r:id="rId3"/>
              </a:rPr>
              <a:t>https://data.europa.eu/euodp/cs/data</a:t>
            </a:r>
            <a:r>
              <a:rPr lang="cs-CZ" sz="1600" dirty="0"/>
              <a:t> </a:t>
            </a:r>
          </a:p>
          <a:p>
            <a:endParaRPr lang="cs-CZ" sz="1600" dirty="0">
              <a:latin typeface="Calibri" pitchFamily="34" charset="0"/>
              <a:hlinkClick r:id="rId4"/>
            </a:endParaRPr>
          </a:p>
          <a:p>
            <a:r>
              <a:rPr lang="cs-CZ" sz="1600" dirty="0">
                <a:latin typeface="Calibri" pitchFamily="34" charset="0"/>
              </a:rPr>
              <a:t>Data </a:t>
            </a:r>
            <a:r>
              <a:rPr lang="cs-CZ" sz="1600" dirty="0" err="1">
                <a:latin typeface="Calibri" pitchFamily="34" charset="0"/>
              </a:rPr>
              <a:t>Portals</a:t>
            </a:r>
            <a:r>
              <a:rPr lang="cs-CZ" sz="1600" dirty="0">
                <a:latin typeface="Calibri" pitchFamily="34" charset="0"/>
              </a:rPr>
              <a:t> (celý svět): </a:t>
            </a:r>
            <a:r>
              <a:rPr lang="cs-CZ" sz="1600" dirty="0">
                <a:latin typeface="Calibri" pitchFamily="34" charset="0"/>
                <a:hlinkClick r:id="rId4"/>
              </a:rPr>
              <a:t>http://dataportals.org/</a:t>
            </a:r>
            <a:r>
              <a:rPr lang="cs-CZ" sz="1600" dirty="0">
                <a:latin typeface="Calibri" pitchFamily="34" charset="0"/>
              </a:rPr>
              <a:t> </a:t>
            </a:r>
          </a:p>
          <a:p>
            <a:endParaRPr lang="cs-CZ" sz="1600" dirty="0">
              <a:latin typeface="Calibri" pitchFamily="34" charset="0"/>
            </a:endParaRPr>
          </a:p>
          <a:p>
            <a:r>
              <a:rPr lang="cs-CZ" sz="1600" dirty="0">
                <a:latin typeface="Calibri" pitchFamily="34" charset="0"/>
              </a:rPr>
              <a:t>Rakousko: </a:t>
            </a:r>
            <a:r>
              <a:rPr lang="cs-CZ" sz="1600" dirty="0">
                <a:latin typeface="Calibri" pitchFamily="34" charset="0"/>
                <a:hlinkClick r:id="rId5"/>
              </a:rPr>
              <a:t>https://www.data.gv.at/</a:t>
            </a:r>
            <a:endParaRPr lang="cs-CZ" sz="1600" dirty="0">
              <a:latin typeface="Calibri" pitchFamily="34" charset="0"/>
            </a:endParaRPr>
          </a:p>
          <a:p>
            <a:r>
              <a:rPr lang="cs-CZ" sz="1600" dirty="0">
                <a:latin typeface="Calibri" pitchFamily="34" charset="0"/>
              </a:rPr>
              <a:t>Německo: </a:t>
            </a:r>
            <a:r>
              <a:rPr lang="cs-CZ" sz="1600" dirty="0">
                <a:latin typeface="Calibri" pitchFamily="34" charset="0"/>
                <a:hlinkClick r:id="rId6"/>
              </a:rPr>
              <a:t>https://www.govdata.de/</a:t>
            </a:r>
            <a:endParaRPr lang="cs-CZ" sz="1600" dirty="0">
              <a:latin typeface="Calibri" pitchFamily="34" charset="0"/>
            </a:endParaRPr>
          </a:p>
          <a:p>
            <a:r>
              <a:rPr lang="cs-CZ" sz="1600" dirty="0">
                <a:latin typeface="Calibri" pitchFamily="34" charset="0"/>
              </a:rPr>
              <a:t>Švýcarsko: </a:t>
            </a:r>
            <a:r>
              <a:rPr lang="cs-CZ" sz="1600" dirty="0">
                <a:latin typeface="Calibri" pitchFamily="34" charset="0"/>
                <a:hlinkClick r:id="rId7"/>
              </a:rPr>
              <a:t>https://opendata.swiss/en/</a:t>
            </a:r>
            <a:endParaRPr lang="cs-CZ" sz="1600" dirty="0">
              <a:latin typeface="Calibri" pitchFamily="34" charset="0"/>
            </a:endParaRPr>
          </a:p>
          <a:p>
            <a:r>
              <a:rPr lang="cs-CZ" sz="1600" dirty="0">
                <a:latin typeface="Calibri" pitchFamily="34" charset="0"/>
              </a:rPr>
              <a:t>Švédsko: </a:t>
            </a:r>
            <a:r>
              <a:rPr lang="cs-CZ" sz="1600" dirty="0">
                <a:latin typeface="Calibri" pitchFamily="34" charset="0"/>
                <a:hlinkClick r:id="rId8"/>
              </a:rPr>
              <a:t>https://oppnadata.se/</a:t>
            </a:r>
            <a:endParaRPr lang="cs-CZ" sz="1600" dirty="0">
              <a:latin typeface="Calibri" pitchFamily="34" charset="0"/>
            </a:endParaRPr>
          </a:p>
          <a:p>
            <a:r>
              <a:rPr lang="cs-CZ" sz="1600" dirty="0">
                <a:latin typeface="Calibri" pitchFamily="34" charset="0"/>
              </a:rPr>
              <a:t>Norsko: </a:t>
            </a:r>
            <a:r>
              <a:rPr lang="cs-CZ" sz="1600" dirty="0">
                <a:latin typeface="Calibri" pitchFamily="34" charset="0"/>
                <a:hlinkClick r:id="rId9"/>
              </a:rPr>
              <a:t>https://data.norge.no/</a:t>
            </a:r>
            <a:endParaRPr lang="cs-CZ" sz="1600" dirty="0">
              <a:latin typeface="Calibri" pitchFamily="34" charset="0"/>
            </a:endParaRPr>
          </a:p>
          <a:p>
            <a:r>
              <a:rPr lang="cs-CZ" sz="1600" dirty="0">
                <a:latin typeface="Calibri" pitchFamily="34" charset="0"/>
              </a:rPr>
              <a:t>Dánsko: </a:t>
            </a:r>
            <a:r>
              <a:rPr lang="cs-CZ" sz="1600" dirty="0">
                <a:latin typeface="Calibri" pitchFamily="34" charset="0"/>
                <a:hlinkClick r:id="rId10"/>
              </a:rPr>
              <a:t>https://portal.opendata.dk/</a:t>
            </a:r>
            <a:endParaRPr lang="cs-CZ" sz="1600" dirty="0">
              <a:latin typeface="Calibri" pitchFamily="34" charset="0"/>
            </a:endParaRPr>
          </a:p>
          <a:p>
            <a:r>
              <a:rPr lang="cs-CZ" sz="1600" dirty="0">
                <a:latin typeface="Calibri" pitchFamily="34" charset="0"/>
              </a:rPr>
              <a:t>Finsko: </a:t>
            </a:r>
            <a:r>
              <a:rPr lang="cs-CZ" sz="1600" dirty="0">
                <a:latin typeface="Calibri" pitchFamily="34" charset="0"/>
                <a:hlinkClick r:id="rId11"/>
              </a:rPr>
              <a:t>https://www.avoindata.fi/fi</a:t>
            </a:r>
            <a:endParaRPr lang="cs-CZ" sz="1600" dirty="0">
              <a:latin typeface="Calibri" pitchFamily="34" charset="0"/>
            </a:endParaRPr>
          </a:p>
          <a:p>
            <a:r>
              <a:rPr lang="cs-CZ" sz="1600" dirty="0">
                <a:latin typeface="Calibri" pitchFamily="34" charset="0"/>
              </a:rPr>
              <a:t>Estonsko: </a:t>
            </a:r>
            <a:r>
              <a:rPr lang="cs-CZ" sz="1600" dirty="0">
                <a:latin typeface="Calibri" pitchFamily="34" charset="0"/>
                <a:hlinkClick r:id="rId12"/>
              </a:rPr>
              <a:t>https://opendata.riik.ee/datasets/</a:t>
            </a:r>
            <a:endParaRPr lang="cs-CZ" sz="1600" dirty="0">
              <a:latin typeface="Calibri" pitchFamily="34" charset="0"/>
            </a:endParaRPr>
          </a:p>
          <a:p>
            <a:r>
              <a:rPr lang="cs-CZ" sz="1600" dirty="0">
                <a:latin typeface="Calibri" pitchFamily="34" charset="0"/>
              </a:rPr>
              <a:t>Chorvatsko: </a:t>
            </a:r>
            <a:r>
              <a:rPr lang="cs-CZ" sz="1600" dirty="0">
                <a:latin typeface="Calibri" pitchFamily="34" charset="0"/>
                <a:hlinkClick r:id="rId13"/>
              </a:rPr>
              <a:t>https://data.gov.hr/data/search</a:t>
            </a:r>
            <a:endParaRPr lang="cs-CZ" sz="1600" dirty="0">
              <a:latin typeface="Calibri" pitchFamily="34" charset="0"/>
            </a:endParaRPr>
          </a:p>
          <a:p>
            <a:r>
              <a:rPr lang="cs-CZ" sz="1600" dirty="0">
                <a:latin typeface="Calibri" pitchFamily="34" charset="0"/>
              </a:rPr>
              <a:t>Nizozemsko: </a:t>
            </a:r>
            <a:r>
              <a:rPr lang="cs-CZ" sz="1600" dirty="0">
                <a:latin typeface="Calibri" pitchFamily="34" charset="0"/>
                <a:hlinkClick r:id="rId14"/>
              </a:rPr>
              <a:t>https://data.overheid.nl/</a:t>
            </a:r>
            <a:r>
              <a:rPr lang="cs-CZ" sz="1600" dirty="0">
                <a:latin typeface="Calibri" pitchFamily="34" charset="0"/>
              </a:rPr>
              <a:t> </a:t>
            </a:r>
          </a:p>
          <a:p>
            <a:r>
              <a:rPr lang="cs-CZ" sz="1600" dirty="0">
                <a:latin typeface="Calibri" pitchFamily="34" charset="0"/>
              </a:rPr>
              <a:t>Rusko: </a:t>
            </a:r>
            <a:r>
              <a:rPr lang="cs-CZ" sz="1600" dirty="0">
                <a:latin typeface="Calibri" pitchFamily="34" charset="0"/>
                <a:hlinkClick r:id="rId15"/>
              </a:rPr>
              <a:t>https://data.gov.ru/opendata?language=en</a:t>
            </a:r>
            <a:endParaRPr lang="cs-CZ" sz="1600" dirty="0">
              <a:latin typeface="Calibri" pitchFamily="34" charset="0"/>
            </a:endParaRPr>
          </a:p>
          <a:p>
            <a:r>
              <a:rPr lang="cs-CZ" sz="1600" dirty="0">
                <a:latin typeface="Calibri" pitchFamily="34" charset="0"/>
              </a:rPr>
              <a:t>UK: </a:t>
            </a:r>
            <a:r>
              <a:rPr lang="cs-CZ" sz="1600" dirty="0">
                <a:latin typeface="Calibri" pitchFamily="34" charset="0"/>
                <a:hlinkClick r:id="rId16"/>
              </a:rPr>
              <a:t>https://data.gov.uk/</a:t>
            </a:r>
            <a:r>
              <a:rPr lang="cs-CZ" sz="1600" dirty="0">
                <a:latin typeface="Calibri" pitchFamily="34" charset="0"/>
              </a:rPr>
              <a:t> </a:t>
            </a:r>
          </a:p>
          <a:p>
            <a:endParaRPr lang="cs-CZ" sz="1100" dirty="0">
              <a:latin typeface="Calibri" pitchFamily="34" charset="0"/>
            </a:endParaRPr>
          </a:p>
          <a:p>
            <a:endParaRPr lang="cs-CZ" sz="1100" dirty="0">
              <a:latin typeface="Calibri" pitchFamily="34" charset="0"/>
            </a:endParaRPr>
          </a:p>
        </p:txBody>
      </p:sp>
    </p:spTree>
    <p:extLst>
      <p:ext uri="{BB962C8B-B14F-4D97-AF65-F5344CB8AC3E}">
        <p14:creationId xmlns:p14="http://schemas.microsoft.com/office/powerpoint/2010/main" val="215599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1463040"/>
            <a:ext cx="2847230" cy="2690949"/>
          </a:xfrm>
        </p:spPr>
        <p:txBody>
          <a:bodyPr anchor="t">
            <a:normAutofit/>
          </a:bodyPr>
          <a:lstStyle/>
          <a:p>
            <a:r>
              <a:rPr lang="cs-CZ" sz="4200" dirty="0"/>
              <a:t>Zahraničí – země i města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5"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242163" y="587829"/>
            <a:ext cx="4156790" cy="5175657"/>
          </a:xfrm>
        </p:spPr>
        <p:txBody>
          <a:bodyPr anchor="t">
            <a:normAutofit/>
          </a:bodyPr>
          <a:lstStyle/>
          <a:p>
            <a:r>
              <a:rPr lang="cs-CZ" sz="1600" dirty="0">
                <a:latin typeface="Calibri" pitchFamily="34" charset="0"/>
              </a:rPr>
              <a:t>Sasko: </a:t>
            </a:r>
            <a:r>
              <a:rPr lang="cs-CZ" sz="1600" dirty="0">
                <a:latin typeface="Calibri" pitchFamily="34" charset="0"/>
                <a:hlinkClick r:id="rId3"/>
              </a:rPr>
              <a:t>https://www.opendata.sachsen.de/</a:t>
            </a:r>
            <a:endParaRPr lang="cs-CZ" sz="1600" dirty="0">
              <a:latin typeface="Calibri" pitchFamily="34" charset="0"/>
            </a:endParaRPr>
          </a:p>
          <a:p>
            <a:endParaRPr lang="cs-CZ" sz="1600" dirty="0"/>
          </a:p>
          <a:p>
            <a:r>
              <a:rPr lang="cs-CZ" sz="1600" dirty="0"/>
              <a:t>Vídeň: </a:t>
            </a:r>
            <a:r>
              <a:rPr lang="cs-CZ" sz="1600" dirty="0">
                <a:hlinkClick r:id="rId4"/>
              </a:rPr>
              <a:t>https://open.wien.gv.at/site/open-data/</a:t>
            </a:r>
            <a:endParaRPr lang="cs-CZ" sz="1600" dirty="0"/>
          </a:p>
          <a:p>
            <a:r>
              <a:rPr lang="cs-CZ" sz="1600" dirty="0"/>
              <a:t>Štýrský Hradec: </a:t>
            </a:r>
            <a:r>
              <a:rPr lang="cs-CZ" sz="1600" dirty="0">
                <a:hlinkClick r:id="rId5"/>
              </a:rPr>
              <a:t>https://data.graz.gv.at/</a:t>
            </a:r>
            <a:r>
              <a:rPr lang="cs-CZ" sz="1600" dirty="0"/>
              <a:t>  </a:t>
            </a:r>
          </a:p>
          <a:p>
            <a:r>
              <a:rPr lang="cs-CZ" sz="1600" dirty="0" err="1"/>
              <a:t>Berlin</a:t>
            </a:r>
            <a:r>
              <a:rPr lang="cs-CZ" sz="1600" dirty="0"/>
              <a:t>: </a:t>
            </a:r>
            <a:r>
              <a:rPr lang="cs-CZ" sz="1600" dirty="0">
                <a:hlinkClick r:id="rId6"/>
              </a:rPr>
              <a:t>https://daten.berlin.de/</a:t>
            </a:r>
            <a:endParaRPr lang="cs-CZ" sz="1600" dirty="0"/>
          </a:p>
          <a:p>
            <a:r>
              <a:rPr lang="cs-CZ" sz="1600" dirty="0">
                <a:latin typeface="Calibri" pitchFamily="34" charset="0"/>
              </a:rPr>
              <a:t>Mnichov: </a:t>
            </a:r>
            <a:r>
              <a:rPr lang="cs-CZ" sz="1600" dirty="0">
                <a:latin typeface="Calibri" pitchFamily="34" charset="0"/>
                <a:hlinkClick r:id="rId7"/>
              </a:rPr>
              <a:t>https://www.opengov-muenchen.de/</a:t>
            </a:r>
            <a:endParaRPr lang="cs-CZ" sz="1600" dirty="0">
              <a:latin typeface="Calibri" pitchFamily="34" charset="0"/>
            </a:endParaRPr>
          </a:p>
          <a:p>
            <a:r>
              <a:rPr lang="cs-CZ" sz="1600" dirty="0">
                <a:latin typeface="Calibri" pitchFamily="34" charset="0"/>
              </a:rPr>
              <a:t>Curych: </a:t>
            </a:r>
            <a:r>
              <a:rPr lang="cs-CZ" sz="1600" dirty="0">
                <a:latin typeface="Calibri" pitchFamily="34" charset="0"/>
                <a:hlinkClick r:id="rId8"/>
              </a:rPr>
              <a:t>https://data.stadt-zuerich.ch/</a:t>
            </a:r>
            <a:endParaRPr lang="cs-CZ" sz="1600" dirty="0">
              <a:latin typeface="Calibri" pitchFamily="34" charset="0"/>
            </a:endParaRPr>
          </a:p>
          <a:p>
            <a:r>
              <a:rPr lang="cs-CZ" sz="1600" dirty="0">
                <a:latin typeface="Calibri" pitchFamily="34" charset="0"/>
              </a:rPr>
              <a:t>Stockholm: </a:t>
            </a:r>
            <a:r>
              <a:rPr lang="cs-CZ" sz="1600" dirty="0">
                <a:latin typeface="Calibri" pitchFamily="34" charset="0"/>
                <a:hlinkClick r:id="rId9"/>
              </a:rPr>
              <a:t>https://open.stockholm.se/</a:t>
            </a:r>
            <a:endParaRPr lang="cs-CZ" sz="1600" dirty="0">
              <a:latin typeface="Calibri" pitchFamily="34" charset="0"/>
            </a:endParaRPr>
          </a:p>
          <a:p>
            <a:r>
              <a:rPr lang="cs-CZ" sz="1600" dirty="0">
                <a:latin typeface="Calibri" pitchFamily="34" charset="0"/>
              </a:rPr>
              <a:t>Kodaň: </a:t>
            </a:r>
            <a:r>
              <a:rPr lang="cs-CZ" sz="1600" dirty="0">
                <a:latin typeface="Calibri" pitchFamily="34" charset="0"/>
                <a:hlinkClick r:id="rId10"/>
              </a:rPr>
              <a:t>https://data.kk.dk/</a:t>
            </a:r>
            <a:endParaRPr lang="cs-CZ" sz="1600" dirty="0">
              <a:latin typeface="Calibri" pitchFamily="34" charset="0"/>
            </a:endParaRPr>
          </a:p>
          <a:p>
            <a:r>
              <a:rPr lang="cs-CZ" sz="1600" dirty="0">
                <a:latin typeface="Calibri" pitchFamily="34" charset="0"/>
              </a:rPr>
              <a:t>Amsterdam: </a:t>
            </a:r>
            <a:r>
              <a:rPr lang="cs-CZ" sz="1600" dirty="0">
                <a:latin typeface="Calibri" pitchFamily="34" charset="0"/>
                <a:hlinkClick r:id="rId11"/>
              </a:rPr>
              <a:t>https://data.amsterdam.nl/</a:t>
            </a:r>
            <a:r>
              <a:rPr lang="cs-CZ" sz="1600" dirty="0">
                <a:latin typeface="Calibri" pitchFamily="34" charset="0"/>
              </a:rPr>
              <a:t> </a:t>
            </a:r>
          </a:p>
          <a:p>
            <a:r>
              <a:rPr lang="cs-CZ" sz="1600" dirty="0">
                <a:latin typeface="Calibri" pitchFamily="34" charset="0"/>
              </a:rPr>
              <a:t>Londýn: </a:t>
            </a:r>
            <a:r>
              <a:rPr lang="cs-CZ" sz="1600" dirty="0">
                <a:latin typeface="Calibri" pitchFamily="34" charset="0"/>
                <a:hlinkClick r:id="rId12"/>
              </a:rPr>
              <a:t>https://data.london.gov.uk/</a:t>
            </a:r>
            <a:endParaRPr lang="cs-CZ" sz="1600" dirty="0">
              <a:latin typeface="Calibri" pitchFamily="34" charset="0"/>
            </a:endParaRPr>
          </a:p>
          <a:p>
            <a:pPr marL="0" indent="0">
              <a:buNone/>
            </a:pPr>
            <a:endParaRPr lang="cs-CZ" sz="1600" dirty="0">
              <a:latin typeface="Calibri" pitchFamily="34" charset="0"/>
            </a:endParaRPr>
          </a:p>
          <a:p>
            <a:r>
              <a:rPr lang="cs-CZ" sz="1600" dirty="0">
                <a:latin typeface="Calibri" pitchFamily="34" charset="0"/>
              </a:rPr>
              <a:t>a další…</a:t>
            </a:r>
          </a:p>
        </p:txBody>
      </p:sp>
    </p:spTree>
    <p:extLst>
      <p:ext uri="{BB962C8B-B14F-4D97-AF65-F5344CB8AC3E}">
        <p14:creationId xmlns:p14="http://schemas.microsoft.com/office/powerpoint/2010/main" val="259035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75" name="Rectangle 7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92768" y="922644"/>
            <a:ext cx="3780214" cy="1169585"/>
          </a:xfrm>
        </p:spPr>
        <p:txBody>
          <a:bodyPr anchor="b">
            <a:normAutofit/>
          </a:bodyPr>
          <a:lstStyle/>
          <a:p>
            <a:r>
              <a:rPr lang="cs-CZ" sz="3500" dirty="0"/>
              <a:t>Data ČHMÚ</a:t>
            </a:r>
          </a:p>
        </p:txBody>
      </p:sp>
      <p:sp>
        <p:nvSpPr>
          <p:cNvPr id="80" name="Rectangle 7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2263365"/>
            <a:ext cx="37033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1786" y="2508105"/>
            <a:ext cx="3780214" cy="3632493"/>
          </a:xfrm>
        </p:spPr>
        <p:txBody>
          <a:bodyPr anchor="ctr">
            <a:normAutofit/>
          </a:bodyPr>
          <a:lstStyle/>
          <a:p>
            <a:r>
              <a:rPr lang="cs-CZ" sz="1700" dirty="0">
                <a:latin typeface="Calibri" pitchFamily="34" charset="0"/>
                <a:hlinkClick r:id="rId3"/>
              </a:rPr>
              <a:t>https://www.irozhlas.cz/zpravy-domov/chmu-soud-pocasi-zaznamy_1807030700_cib</a:t>
            </a:r>
            <a:r>
              <a:rPr lang="cs-CZ" sz="1700" dirty="0">
                <a:latin typeface="Calibri" pitchFamily="34" charset="0"/>
              </a:rPr>
              <a:t> </a:t>
            </a:r>
          </a:p>
          <a:p>
            <a:r>
              <a:rPr lang="cs-CZ" sz="1700" dirty="0">
                <a:latin typeface="Calibri" pitchFamily="34" charset="0"/>
                <a:hlinkClick r:id="rId4"/>
              </a:rPr>
              <a:t>https://www.chmi.cz/historicka-data/pocasi/denni-data/Denni-data-dle-z.-123-1998-Sb#</a:t>
            </a:r>
            <a:endParaRPr lang="cs-CZ" sz="1700" dirty="0">
              <a:latin typeface="Calibri" pitchFamily="34" charset="0"/>
            </a:endParaRPr>
          </a:p>
          <a:p>
            <a:endParaRPr lang="cs-CZ" sz="1700" dirty="0">
              <a:latin typeface="Calibri" pitchFamily="34" charset="0"/>
            </a:endParaRPr>
          </a:p>
          <a:p>
            <a:r>
              <a:rPr lang="cs-CZ" sz="1700">
                <a:latin typeface="Calibri" pitchFamily="34" charset="0"/>
              </a:rPr>
              <a:t>Nemecko</a:t>
            </a:r>
            <a:r>
              <a:rPr lang="cs-CZ" sz="1700" dirty="0">
                <a:latin typeface="Calibri" pitchFamily="34" charset="0"/>
              </a:rPr>
              <a:t>: </a:t>
            </a:r>
            <a:r>
              <a:rPr lang="cs-CZ" sz="1700" dirty="0">
                <a:latin typeface="Calibri" pitchFamily="34" charset="0"/>
                <a:hlinkClick r:id="rId5"/>
              </a:rPr>
              <a:t>https://www.dwd.de/EN/ourservices/opendata/opendata.html</a:t>
            </a:r>
            <a:br>
              <a:rPr lang="cs-CZ" sz="1700" dirty="0">
                <a:latin typeface="Calibri" pitchFamily="34" charset="0"/>
              </a:rPr>
            </a:br>
            <a:br>
              <a:rPr lang="cs-CZ" sz="1700" dirty="0">
                <a:latin typeface="Calibri" pitchFamily="34" charset="0"/>
              </a:rPr>
            </a:br>
            <a:r>
              <a:rPr lang="cs-CZ" sz="1700">
                <a:latin typeface="Calibri" pitchFamily="34" charset="0"/>
              </a:rPr>
              <a:t>Poľsko</a:t>
            </a:r>
            <a:r>
              <a:rPr lang="cs-CZ" sz="1700" dirty="0">
                <a:latin typeface="Calibri" pitchFamily="34" charset="0"/>
              </a:rPr>
              <a:t>:</a:t>
            </a:r>
            <a:br>
              <a:rPr lang="cs-CZ" sz="1700" dirty="0">
                <a:latin typeface="Calibri" pitchFamily="34" charset="0"/>
              </a:rPr>
            </a:br>
            <a:r>
              <a:rPr lang="cs-CZ" sz="1700" dirty="0">
                <a:latin typeface="Calibri" pitchFamily="34" charset="0"/>
              </a:rPr>
              <a:t>https://api.meteo.pl/</a:t>
            </a:r>
          </a:p>
        </p:txBody>
      </p:sp>
      <p:pic>
        <p:nvPicPr>
          <p:cNvPr id="5" name="Obrázok 4">
            <a:extLst>
              <a:ext uri="{FF2B5EF4-FFF2-40B4-BE49-F238E27FC236}">
                <a16:creationId xmlns:a16="http://schemas.microsoft.com/office/drawing/2014/main" id="{714B50C2-2FA4-4C1A-A2B3-07471C5AC58E}"/>
              </a:ext>
            </a:extLst>
          </p:cNvPr>
          <p:cNvPicPr>
            <a:picLocks noChangeAspect="1"/>
          </p:cNvPicPr>
          <p:nvPr/>
        </p:nvPicPr>
        <p:blipFill>
          <a:blip r:embed="rId6"/>
          <a:stretch>
            <a:fillRect/>
          </a:stretch>
        </p:blipFill>
        <p:spPr>
          <a:xfrm>
            <a:off x="5984774" y="774285"/>
            <a:ext cx="1742291" cy="2581173"/>
          </a:xfrm>
          <a:prstGeom prst="rect">
            <a:avLst/>
          </a:prstGeom>
        </p:spPr>
      </p:pic>
      <p:pic>
        <p:nvPicPr>
          <p:cNvPr id="717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264" r="34171" b="-5"/>
          <a:stretch/>
        </p:blipFill>
        <p:spPr bwMode="auto">
          <a:xfrm>
            <a:off x="5833480" y="3575074"/>
            <a:ext cx="2044879" cy="2581173"/>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110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06478" y="386930"/>
            <a:ext cx="6927525" cy="1188950"/>
          </a:xfrm>
        </p:spPr>
        <p:txBody>
          <a:bodyPr anchor="b">
            <a:normAutofit/>
          </a:bodyPr>
          <a:lstStyle/>
          <a:p>
            <a:r>
              <a:rPr lang="cs-CZ" sz="4700" dirty="0"/>
              <a:t>Co to je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7607751" cy="3435531"/>
          </a:xfrm>
        </p:spPr>
        <p:txBody>
          <a:bodyPr anchor="ctr">
            <a:normAutofit fontScale="92500" lnSpcReduction="10000"/>
          </a:bodyPr>
          <a:lstStyle/>
          <a:p>
            <a:r>
              <a:rPr lang="cs-CZ" sz="1400" dirty="0"/>
              <a:t>Otevřená data jsou snadno </a:t>
            </a:r>
            <a:r>
              <a:rPr lang="cs-CZ" sz="1400" b="1" dirty="0"/>
              <a:t>strojově zpracovatelná data </a:t>
            </a:r>
            <a:r>
              <a:rPr lang="cs-CZ" sz="1400" dirty="0"/>
              <a:t>volně přístupná na internetu. K otevřeným datům může kdokoliv přistupovat a využívat je k libovolným (legálním) účelům.</a:t>
            </a:r>
          </a:p>
          <a:p>
            <a:endParaRPr lang="cs-CZ" sz="1400" dirty="0">
              <a:latin typeface="Calibri" pitchFamily="34" charset="0"/>
            </a:endParaRPr>
          </a:p>
          <a:p>
            <a:r>
              <a:rPr lang="cs-CZ" sz="1400" dirty="0"/>
              <a:t>Otevřená data musí být především:</a:t>
            </a:r>
          </a:p>
          <a:p>
            <a:pPr lvl="1"/>
            <a:r>
              <a:rPr lang="cs-CZ" sz="1400" dirty="0"/>
              <a:t>Přístupná jako datové soubory ve strojově čitelném a otevřeném formátu s úplným a aktuálním obsahem databáze nebo agregovanou statistikou</a:t>
            </a:r>
          </a:p>
          <a:p>
            <a:pPr lvl="1"/>
            <a:r>
              <a:rPr lang="cs-CZ" sz="1400" dirty="0"/>
              <a:t>Opatřená neomezujícími podmínkami užití</a:t>
            </a:r>
          </a:p>
          <a:p>
            <a:pPr lvl="1"/>
            <a:r>
              <a:rPr lang="cs-CZ" sz="1400" dirty="0"/>
              <a:t>Evidovaná v Národním katalogu otevřených dat (NKOD) jako přímé odkazy na datové soubory</a:t>
            </a:r>
          </a:p>
          <a:p>
            <a:pPr lvl="1"/>
            <a:r>
              <a:rPr lang="cs-CZ" sz="1400" dirty="0"/>
              <a:t>Opatřená dokumentací</a:t>
            </a:r>
          </a:p>
          <a:p>
            <a:pPr lvl="1"/>
            <a:r>
              <a:rPr lang="cs-CZ" sz="1400" dirty="0"/>
              <a:t>Dostupná ke stažení bez technických překážek (registrace, omezení počtu přístupů, CAPTCHA, apod.)</a:t>
            </a:r>
          </a:p>
          <a:p>
            <a:pPr lvl="1"/>
            <a:r>
              <a:rPr lang="cs-CZ" sz="1400" dirty="0"/>
              <a:t>Připravena s cílem co nejsnazšího strojového zpracování programátory apod.</a:t>
            </a:r>
          </a:p>
          <a:p>
            <a:pPr lvl="1"/>
            <a:r>
              <a:rPr lang="cs-CZ" sz="1400" dirty="0"/>
              <a:t>Opatřená kontaktem na kurátora pro zpětnou vazbu (chyby, žádost o rozšíření, apod.)</a:t>
            </a:r>
          </a:p>
          <a:p>
            <a:endParaRPr lang="cs-CZ" sz="1400" dirty="0">
              <a:latin typeface="Calibri" pitchFamily="34" charset="0"/>
            </a:endParaRPr>
          </a:p>
          <a:p>
            <a:pPr marL="118872" indent="0">
              <a:buNone/>
            </a:pPr>
            <a:r>
              <a:rPr lang="cs-CZ" sz="1400" dirty="0">
                <a:latin typeface="Calibri" pitchFamily="34" charset="0"/>
              </a:rPr>
              <a:t>Zdroj: data.brno.cz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42170" y="856180"/>
            <a:ext cx="3959556" cy="1128068"/>
          </a:xfrm>
        </p:spPr>
        <p:txBody>
          <a:bodyPr anchor="ctr">
            <a:normAutofit/>
          </a:bodyPr>
          <a:lstStyle/>
          <a:p>
            <a:r>
              <a:rPr lang="cs-CZ" sz="3500" dirty="0"/>
              <a:t>Data ŘSD</a:t>
            </a:r>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43039" y="2330505"/>
            <a:ext cx="3958549" cy="3979585"/>
          </a:xfrm>
        </p:spPr>
        <p:txBody>
          <a:bodyPr anchor="ctr">
            <a:normAutofit/>
          </a:bodyPr>
          <a:lstStyle/>
          <a:p>
            <a:r>
              <a:rPr lang="cs-CZ" sz="1700" dirty="0">
                <a:latin typeface="Calibri" pitchFamily="34" charset="0"/>
              </a:rPr>
              <a:t>Automatické sčítání dopravy:  </a:t>
            </a:r>
            <a:r>
              <a:rPr lang="cs-CZ" sz="1700" dirty="0">
                <a:latin typeface="Calibri" pitchFamily="34" charset="0"/>
                <a:hlinkClick r:id="rId3"/>
              </a:rPr>
              <a:t>https://mportal.rsd.cz/automaticke-scitani-dopravy</a:t>
            </a:r>
            <a:endParaRPr lang="cs-CZ" sz="1700" dirty="0">
              <a:latin typeface="Calibri" pitchFamily="34" charset="0"/>
            </a:endParaRPr>
          </a:p>
          <a:p>
            <a:r>
              <a:rPr lang="cs-CZ" sz="1700" dirty="0">
                <a:latin typeface="Calibri" pitchFamily="34" charset="0"/>
              </a:rPr>
              <a:t>Radary: </a:t>
            </a:r>
            <a:r>
              <a:rPr lang="cs-CZ" sz="1700" dirty="0">
                <a:latin typeface="Calibri" pitchFamily="34" charset="0"/>
                <a:hlinkClick r:id="rId4"/>
              </a:rPr>
              <a:t>http://radary.rsd.c.z/</a:t>
            </a:r>
            <a:endParaRPr lang="cs-CZ" sz="1700" dirty="0">
              <a:latin typeface="Calibri" pitchFamily="34" charset="0"/>
            </a:endParaRPr>
          </a:p>
          <a:p>
            <a:r>
              <a:rPr lang="cs-CZ" sz="1700" dirty="0">
                <a:latin typeface="Calibri" pitchFamily="34" charset="0"/>
              </a:rPr>
              <a:t>Sčítaní dopravy: </a:t>
            </a:r>
            <a:r>
              <a:rPr lang="cs-CZ" sz="1700" dirty="0">
                <a:latin typeface="Calibri" pitchFamily="34" charset="0"/>
                <a:hlinkClick r:id="rId5"/>
              </a:rPr>
              <a:t>https://www.rsd.cz/wps/portal/web/Silnice-a-dalnice/Scitani-dopravy</a:t>
            </a:r>
            <a:endParaRPr lang="cs-CZ" sz="1700" dirty="0">
              <a:latin typeface="Calibri" pitchFamily="34" charset="0"/>
            </a:endParaRPr>
          </a:p>
          <a:p>
            <a:endParaRPr lang="cs-CZ" sz="1700" dirty="0">
              <a:latin typeface="Calibri" pitchFamily="34" charset="0"/>
            </a:endParaRPr>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ok 5">
            <a:extLst>
              <a:ext uri="{FF2B5EF4-FFF2-40B4-BE49-F238E27FC236}">
                <a16:creationId xmlns:a16="http://schemas.microsoft.com/office/drawing/2014/main" id="{883D1A38-051C-4943-8789-A558A5721055}"/>
              </a:ext>
            </a:extLst>
          </p:cNvPr>
          <p:cNvPicPr>
            <a:picLocks noChangeAspect="1"/>
          </p:cNvPicPr>
          <p:nvPr/>
        </p:nvPicPr>
        <p:blipFill>
          <a:blip r:embed="rId6"/>
          <a:stretch>
            <a:fillRect/>
          </a:stretch>
        </p:blipFill>
        <p:spPr>
          <a:xfrm>
            <a:off x="6444208" y="278595"/>
            <a:ext cx="2414155" cy="3411306"/>
          </a:xfrm>
          <a:prstGeom prst="rect">
            <a:avLst/>
          </a:prstGeom>
        </p:spPr>
      </p:pic>
      <p:pic>
        <p:nvPicPr>
          <p:cNvPr id="8" name="Obrázok 7">
            <a:extLst>
              <a:ext uri="{FF2B5EF4-FFF2-40B4-BE49-F238E27FC236}">
                <a16:creationId xmlns:a16="http://schemas.microsoft.com/office/drawing/2014/main" id="{249068BC-58D5-42B6-9DD1-D688A3F70A27}"/>
              </a:ext>
            </a:extLst>
          </p:cNvPr>
          <p:cNvPicPr>
            <a:picLocks noChangeAspect="1"/>
          </p:cNvPicPr>
          <p:nvPr/>
        </p:nvPicPr>
        <p:blipFill>
          <a:blip r:embed="rId7"/>
          <a:stretch>
            <a:fillRect/>
          </a:stretch>
        </p:blipFill>
        <p:spPr>
          <a:xfrm>
            <a:off x="4793263" y="3611883"/>
            <a:ext cx="4292042" cy="2903440"/>
          </a:xfrm>
          <a:prstGeom prst="rect">
            <a:avLst/>
          </a:prstGeom>
        </p:spPr>
      </p:pic>
    </p:spTree>
    <p:extLst>
      <p:ext uri="{BB962C8B-B14F-4D97-AF65-F5344CB8AC3E}">
        <p14:creationId xmlns:p14="http://schemas.microsoft.com/office/powerpoint/2010/main" val="425800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43000" y="1584683"/>
            <a:ext cx="6858000" cy="2551829"/>
          </a:xfrm>
        </p:spPr>
        <p:txBody>
          <a:bodyPr vert="horz" lIns="91440" tIns="45720" rIns="91440" bIns="45720" rtlCol="0" anchor="ctr">
            <a:normAutofit/>
          </a:bodyPr>
          <a:lstStyle/>
          <a:p>
            <a:pPr algn="ctr" defTabSz="914400"/>
            <a:r>
              <a:rPr lang="en-US" sz="5700" kern="1200" dirty="0" err="1">
                <a:solidFill>
                  <a:schemeClr val="tx1"/>
                </a:solidFill>
                <a:latin typeface="+mj-lt"/>
                <a:ea typeface="+mj-ea"/>
                <a:cs typeface="+mj-cs"/>
              </a:rPr>
              <a:t>Děkuji</a:t>
            </a:r>
            <a:r>
              <a:rPr lang="en-US" sz="5700" kern="1200" dirty="0">
                <a:solidFill>
                  <a:schemeClr val="tx1"/>
                </a:solidFill>
                <a:latin typeface="+mj-lt"/>
                <a:ea typeface="+mj-ea"/>
                <a:cs typeface="+mj-cs"/>
              </a:rPr>
              <a:t> za </a:t>
            </a:r>
            <a:r>
              <a:rPr lang="en-US" sz="5700" kern="1200" dirty="0" err="1">
                <a:solidFill>
                  <a:schemeClr val="tx1"/>
                </a:solidFill>
                <a:latin typeface="+mj-lt"/>
                <a:ea typeface="+mj-ea"/>
                <a:cs typeface="+mj-cs"/>
              </a:rPr>
              <a:t>pozornost</a:t>
            </a:r>
            <a:endParaRPr lang="en-US" sz="5700" kern="1200" dirty="0">
              <a:solidFill>
                <a:schemeClr val="tx1"/>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06478" y="386930"/>
            <a:ext cx="6927525" cy="1188950"/>
          </a:xfrm>
        </p:spPr>
        <p:txBody>
          <a:bodyPr anchor="b">
            <a:normAutofit/>
          </a:bodyPr>
          <a:lstStyle/>
          <a:p>
            <a:r>
              <a:rPr lang="cs-CZ" sz="4700" dirty="0"/>
              <a:t>Proč jsou potřeba?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7607751" cy="3435531"/>
          </a:xfrm>
        </p:spPr>
        <p:txBody>
          <a:bodyPr anchor="ctr">
            <a:normAutofit/>
          </a:bodyPr>
          <a:lstStyle/>
          <a:p>
            <a:r>
              <a:rPr lang="cs-CZ" sz="1300" dirty="0">
                <a:latin typeface="Calibri" pitchFamily="34" charset="0"/>
              </a:rPr>
              <a:t>Transparentnost …zlepšení správy</a:t>
            </a:r>
          </a:p>
          <a:p>
            <a:r>
              <a:rPr lang="cs-CZ" sz="1300" b="1" dirty="0">
                <a:latin typeface="Calibri" pitchFamily="34" charset="0"/>
              </a:rPr>
              <a:t>Zvýšení </a:t>
            </a:r>
            <a:r>
              <a:rPr lang="cs-CZ" sz="1300" dirty="0">
                <a:latin typeface="Calibri" pitchFamily="34" charset="0"/>
              </a:rPr>
              <a:t>sociální a komerční </a:t>
            </a:r>
            <a:r>
              <a:rPr lang="cs-CZ" sz="1300" b="1" dirty="0">
                <a:latin typeface="Calibri" pitchFamily="34" charset="0"/>
              </a:rPr>
              <a:t>hodnoty</a:t>
            </a:r>
          </a:p>
          <a:p>
            <a:pPr lvl="1"/>
            <a:r>
              <a:rPr lang="cs-CZ" sz="1300" dirty="0">
                <a:latin typeface="Calibri" pitchFamily="34" charset="0"/>
              </a:rPr>
              <a:t>Opětovné využití</a:t>
            </a:r>
          </a:p>
          <a:p>
            <a:pPr lvl="1"/>
            <a:r>
              <a:rPr lang="cs-CZ" sz="1300" dirty="0">
                <a:latin typeface="Calibri" pitchFamily="34" charset="0"/>
              </a:rPr>
              <a:t>Podpora vědecké činnosti, inovací</a:t>
            </a:r>
          </a:p>
          <a:p>
            <a:r>
              <a:rPr lang="cs-CZ" sz="1300" dirty="0">
                <a:latin typeface="Calibri" pitchFamily="34" charset="0"/>
              </a:rPr>
              <a:t>Pracovní místa (zpracování dat)</a:t>
            </a:r>
          </a:p>
          <a:p>
            <a:r>
              <a:rPr lang="cs-CZ" sz="1300" dirty="0">
                <a:latin typeface="Calibri" pitchFamily="34" charset="0"/>
              </a:rPr>
              <a:t>Zvýšení efektivity</a:t>
            </a:r>
          </a:p>
          <a:p>
            <a:endParaRPr lang="cs-CZ" sz="1300" dirty="0">
              <a:latin typeface="Calibri" pitchFamily="34" charset="0"/>
            </a:endParaRPr>
          </a:p>
          <a:p>
            <a:r>
              <a:rPr lang="cs-CZ" sz="1300" dirty="0">
                <a:latin typeface="Calibri" pitchFamily="34" charset="0"/>
              </a:rPr>
              <a:t>Snížení pravděpodobnosti ztráty dat</a:t>
            </a:r>
          </a:p>
          <a:p>
            <a:endParaRPr lang="cs-CZ" sz="1300" dirty="0">
              <a:latin typeface="Calibri" pitchFamily="34" charset="0"/>
            </a:endParaRPr>
          </a:p>
          <a:p>
            <a:r>
              <a:rPr lang="cs-CZ" sz="1300" dirty="0">
                <a:latin typeface="Calibri" pitchFamily="34" charset="0"/>
              </a:rPr>
              <a:t>ČR:</a:t>
            </a:r>
            <a:br>
              <a:rPr lang="cs-CZ" sz="1300" dirty="0">
                <a:latin typeface="Calibri" pitchFamily="34" charset="0"/>
              </a:rPr>
            </a:br>
            <a:r>
              <a:rPr lang="cs-CZ" sz="1300" dirty="0">
                <a:latin typeface="Calibri" pitchFamily="34" charset="0"/>
              </a:rPr>
              <a:t>https://osf.cz/programy/ziva-demokracie/nas-stat-nase-data/</a:t>
            </a:r>
            <a:br>
              <a:rPr lang="cs-CZ" sz="1300" dirty="0">
                <a:latin typeface="Calibri" pitchFamily="34" charset="0"/>
              </a:rPr>
            </a:br>
            <a:r>
              <a:rPr lang="cs-CZ" sz="1300" dirty="0">
                <a:latin typeface="Calibri" pitchFamily="34" charset="0"/>
              </a:rPr>
              <a:t>https://opendata.cz/</a:t>
            </a:r>
          </a:p>
          <a:p>
            <a:endParaRPr lang="cs-CZ" sz="1300" dirty="0">
              <a:latin typeface="Calibri" pitchFamily="34" charset="0"/>
            </a:endParaRPr>
          </a:p>
        </p:txBody>
      </p:sp>
    </p:spTree>
    <p:extLst>
      <p:ext uri="{BB962C8B-B14F-4D97-AF65-F5344CB8AC3E}">
        <p14:creationId xmlns:p14="http://schemas.microsoft.com/office/powerpoint/2010/main" val="137154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1650F-0D91-4AEC-98C6-D986085E7C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70C53D4-D68E-4EF7-A7F5-31578810800D}"/>
              </a:ext>
            </a:extLst>
          </p:cNvPr>
          <p:cNvSpPr>
            <a:spLocks noGrp="1"/>
          </p:cNvSpPr>
          <p:nvPr>
            <p:ph idx="1"/>
          </p:nvPr>
        </p:nvSpPr>
        <p:spPr/>
        <p:txBody>
          <a:bodyPr/>
          <a:lstStyle/>
          <a:p>
            <a:endParaRPr lang="sk-SK" dirty="0"/>
          </a:p>
        </p:txBody>
      </p:sp>
      <p:pic>
        <p:nvPicPr>
          <p:cNvPr id="1026" name="Picture 2" descr="OGC Network">
            <a:extLst>
              <a:ext uri="{FF2B5EF4-FFF2-40B4-BE49-F238E27FC236}">
                <a16:creationId xmlns:a16="http://schemas.microsoft.com/office/drawing/2014/main" id="{174BBA65-D490-405E-82F8-4DB9A651E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67175"/>
            <a:ext cx="48768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a:extLst>
              <a:ext uri="{FF2B5EF4-FFF2-40B4-BE49-F238E27FC236}">
                <a16:creationId xmlns:a16="http://schemas.microsoft.com/office/drawing/2014/main" id="{BDBCA439-48EE-49C5-A5EF-0AB0487BD5C0}"/>
              </a:ext>
            </a:extLst>
          </p:cNvPr>
          <p:cNvPicPr>
            <a:picLocks noChangeAspect="1"/>
          </p:cNvPicPr>
          <p:nvPr/>
        </p:nvPicPr>
        <p:blipFill>
          <a:blip r:embed="rId3"/>
          <a:stretch>
            <a:fillRect/>
          </a:stretch>
        </p:blipFill>
        <p:spPr>
          <a:xfrm>
            <a:off x="395536" y="-15994"/>
            <a:ext cx="2732756" cy="6858000"/>
          </a:xfrm>
          <a:prstGeom prst="rect">
            <a:avLst/>
          </a:prstGeom>
        </p:spPr>
      </p:pic>
      <p:pic>
        <p:nvPicPr>
          <p:cNvPr id="9" name="Obrázok 8">
            <a:extLst>
              <a:ext uri="{FF2B5EF4-FFF2-40B4-BE49-F238E27FC236}">
                <a16:creationId xmlns:a16="http://schemas.microsoft.com/office/drawing/2014/main" id="{983C1A6B-482E-468B-A932-10B4CF25F200}"/>
              </a:ext>
            </a:extLst>
          </p:cNvPr>
          <p:cNvPicPr>
            <a:picLocks noChangeAspect="1"/>
          </p:cNvPicPr>
          <p:nvPr/>
        </p:nvPicPr>
        <p:blipFill>
          <a:blip r:embed="rId4"/>
          <a:stretch>
            <a:fillRect/>
          </a:stretch>
        </p:blipFill>
        <p:spPr>
          <a:xfrm>
            <a:off x="3578856" y="-15994"/>
            <a:ext cx="2449285" cy="6858000"/>
          </a:xfrm>
          <a:prstGeom prst="rect">
            <a:avLst/>
          </a:prstGeom>
        </p:spPr>
      </p:pic>
      <p:pic>
        <p:nvPicPr>
          <p:cNvPr id="11" name="Obrázok 10">
            <a:extLst>
              <a:ext uri="{FF2B5EF4-FFF2-40B4-BE49-F238E27FC236}">
                <a16:creationId xmlns:a16="http://schemas.microsoft.com/office/drawing/2014/main" id="{FE5D1D64-6E44-4C78-AD51-5608E3F99D6F}"/>
              </a:ext>
            </a:extLst>
          </p:cNvPr>
          <p:cNvPicPr>
            <a:picLocks noChangeAspect="1"/>
          </p:cNvPicPr>
          <p:nvPr/>
        </p:nvPicPr>
        <p:blipFill>
          <a:blip r:embed="rId5"/>
          <a:stretch>
            <a:fillRect/>
          </a:stretch>
        </p:blipFill>
        <p:spPr>
          <a:xfrm>
            <a:off x="6254224" y="2039800"/>
            <a:ext cx="2889776" cy="2195775"/>
          </a:xfrm>
          <a:prstGeom prst="rect">
            <a:avLst/>
          </a:prstGeom>
        </p:spPr>
      </p:pic>
    </p:spTree>
    <p:extLst>
      <p:ext uri="{BB962C8B-B14F-4D97-AF65-F5344CB8AC3E}">
        <p14:creationId xmlns:p14="http://schemas.microsoft.com/office/powerpoint/2010/main" val="21121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4541"/>
            <a:ext cx="6927525" cy="1188950"/>
          </a:xfrm>
        </p:spPr>
        <p:txBody>
          <a:bodyPr anchor="b">
            <a:normAutofit/>
          </a:bodyPr>
          <a:lstStyle/>
          <a:p>
            <a:endParaRPr lang="cs-CZ" sz="4700" dirty="0"/>
          </a:p>
        </p:txBody>
      </p:sp>
      <p:sp>
        <p:nvSpPr>
          <p:cNvPr id="3" name="Zástupný symbol pro obsah 2"/>
          <p:cNvSpPr>
            <a:spLocks noGrp="1"/>
          </p:cNvSpPr>
          <p:nvPr>
            <p:ph idx="1"/>
          </p:nvPr>
        </p:nvSpPr>
        <p:spPr>
          <a:xfrm>
            <a:off x="107505" y="2033472"/>
            <a:ext cx="3459418" cy="3435531"/>
          </a:xfrm>
        </p:spPr>
        <p:txBody>
          <a:bodyPr anchor="ctr">
            <a:normAutofit lnSpcReduction="10000"/>
          </a:bodyPr>
          <a:lstStyle/>
          <a:p>
            <a:r>
              <a:rPr lang="sk-SK" sz="1600" dirty="0"/>
              <a:t>* zverejnené dáta s otevřenou (veřejnou) licencí (ve webovém prostředí)</a:t>
            </a:r>
          </a:p>
          <a:p>
            <a:r>
              <a:rPr lang="sk-SK" sz="1600" dirty="0"/>
              <a:t> ** + strukturované strojově zpracovatelné data, proprietární</a:t>
            </a:r>
          </a:p>
          <a:p>
            <a:r>
              <a:rPr lang="sk-SK" sz="1600" dirty="0"/>
              <a:t>*** + otevřený standardizovaný formát </a:t>
            </a:r>
          </a:p>
          <a:p>
            <a:r>
              <a:rPr lang="sk-SK" sz="1600" dirty="0"/>
              <a:t>**** + permanentní URI adresa (permanentní referencovatelný identifikátor) </a:t>
            </a:r>
          </a:p>
          <a:p>
            <a:r>
              <a:rPr lang="sk-SK" sz="1600" dirty="0"/>
              <a:t>***** + propojená data (propojené přes referencovatelný identifikátor na jiné data)</a:t>
            </a:r>
            <a:endParaRPr lang="cs-CZ" sz="1800" dirty="0">
              <a:latin typeface="Calibri" pitchFamily="34" charset="0"/>
            </a:endParaRPr>
          </a:p>
        </p:txBody>
      </p:sp>
      <p:pic>
        <p:nvPicPr>
          <p:cNvPr id="5" name="Obrázok 4">
            <a:extLst>
              <a:ext uri="{FF2B5EF4-FFF2-40B4-BE49-F238E27FC236}">
                <a16:creationId xmlns:a16="http://schemas.microsoft.com/office/drawing/2014/main" id="{959701C0-7775-4203-831D-4209AA699335}"/>
              </a:ext>
            </a:extLst>
          </p:cNvPr>
          <p:cNvPicPr>
            <a:picLocks noChangeAspect="1"/>
          </p:cNvPicPr>
          <p:nvPr/>
        </p:nvPicPr>
        <p:blipFill>
          <a:blip r:embed="rId3"/>
          <a:stretch>
            <a:fillRect/>
          </a:stretch>
        </p:blipFill>
        <p:spPr>
          <a:xfrm>
            <a:off x="3643274" y="2113761"/>
            <a:ext cx="5427285" cy="3274952"/>
          </a:xfrm>
          <a:prstGeom prst="rect">
            <a:avLst/>
          </a:prstGeom>
        </p:spPr>
      </p:pic>
      <p:pic>
        <p:nvPicPr>
          <p:cNvPr id="7" name="Obrázok 6">
            <a:extLst>
              <a:ext uri="{FF2B5EF4-FFF2-40B4-BE49-F238E27FC236}">
                <a16:creationId xmlns:a16="http://schemas.microsoft.com/office/drawing/2014/main" id="{C743298E-053B-47F5-A7F9-45BAA35B438C}"/>
              </a:ext>
            </a:extLst>
          </p:cNvPr>
          <p:cNvPicPr>
            <a:picLocks noChangeAspect="1"/>
          </p:cNvPicPr>
          <p:nvPr/>
        </p:nvPicPr>
        <p:blipFill>
          <a:blip r:embed="rId4"/>
          <a:stretch>
            <a:fillRect/>
          </a:stretch>
        </p:blipFill>
        <p:spPr>
          <a:xfrm>
            <a:off x="107504" y="427617"/>
            <a:ext cx="6173061" cy="790685"/>
          </a:xfrm>
          <a:prstGeom prst="rect">
            <a:avLst/>
          </a:prstGeom>
        </p:spPr>
      </p:pic>
      <p:sp>
        <p:nvSpPr>
          <p:cNvPr id="14" name="BlokTextu 13">
            <a:extLst>
              <a:ext uri="{FF2B5EF4-FFF2-40B4-BE49-F238E27FC236}">
                <a16:creationId xmlns:a16="http://schemas.microsoft.com/office/drawing/2014/main" id="{4B6AA7B7-AD3F-4804-BDE4-DCB265575645}"/>
              </a:ext>
            </a:extLst>
          </p:cNvPr>
          <p:cNvSpPr txBox="1"/>
          <p:nvPr/>
        </p:nvSpPr>
        <p:spPr>
          <a:xfrm>
            <a:off x="4932040" y="6488668"/>
            <a:ext cx="4616388" cy="369332"/>
          </a:xfrm>
          <a:prstGeom prst="rect">
            <a:avLst/>
          </a:prstGeom>
          <a:noFill/>
        </p:spPr>
        <p:txBody>
          <a:bodyPr wrap="square">
            <a:spAutoFit/>
          </a:bodyPr>
          <a:lstStyle/>
          <a:p>
            <a:pPr marL="0" indent="0">
              <a:buNone/>
            </a:pPr>
            <a:r>
              <a:rPr lang="cs-CZ" sz="1800" dirty="0">
                <a:latin typeface="Calibri" pitchFamily="34" charset="0"/>
              </a:rPr>
              <a:t>https://lod-cloud.net/clouds/lod-cloud.svg</a:t>
            </a:r>
          </a:p>
        </p:txBody>
      </p:sp>
      <p:sp>
        <p:nvSpPr>
          <p:cNvPr id="4" name="Obdĺžnik 3">
            <a:extLst>
              <a:ext uri="{FF2B5EF4-FFF2-40B4-BE49-F238E27FC236}">
                <a16:creationId xmlns:a16="http://schemas.microsoft.com/office/drawing/2014/main" id="{4284497C-D4D5-4879-9EB5-2D5474DB0CD7}"/>
              </a:ext>
            </a:extLst>
          </p:cNvPr>
          <p:cNvSpPr/>
          <p:nvPr/>
        </p:nvSpPr>
        <p:spPr>
          <a:xfrm>
            <a:off x="37014" y="3861048"/>
            <a:ext cx="3600400" cy="1607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a:extLst>
              <a:ext uri="{FF2B5EF4-FFF2-40B4-BE49-F238E27FC236}">
                <a16:creationId xmlns:a16="http://schemas.microsoft.com/office/drawing/2014/main" id="{80430799-029C-45AD-8D2C-D660E6E18CB7}"/>
              </a:ext>
            </a:extLst>
          </p:cNvPr>
          <p:cNvSpPr txBox="1"/>
          <p:nvPr/>
        </p:nvSpPr>
        <p:spPr>
          <a:xfrm>
            <a:off x="971600" y="5469003"/>
            <a:ext cx="4817744" cy="400110"/>
          </a:xfrm>
          <a:prstGeom prst="rect">
            <a:avLst/>
          </a:prstGeom>
          <a:noFill/>
        </p:spPr>
        <p:txBody>
          <a:bodyPr wrap="square">
            <a:spAutoFit/>
          </a:bodyPr>
          <a:lstStyle/>
          <a:p>
            <a:r>
              <a:rPr lang="sk-SK" sz="2000" b="1" dirty="0" err="1">
                <a:solidFill>
                  <a:srgbClr val="FF0000"/>
                </a:solidFill>
              </a:rPr>
              <a:t>Linked</a:t>
            </a:r>
            <a:r>
              <a:rPr lang="sk-SK" sz="2000" b="1" dirty="0">
                <a:solidFill>
                  <a:srgbClr val="FF0000"/>
                </a:solidFill>
              </a:rPr>
              <a:t> </a:t>
            </a:r>
            <a:r>
              <a:rPr lang="sk-SK" sz="2000" b="1" dirty="0" err="1">
                <a:solidFill>
                  <a:srgbClr val="FF0000"/>
                </a:solidFill>
              </a:rPr>
              <a:t>data</a:t>
            </a:r>
            <a:endParaRPr lang="sk-SK" sz="2000" b="1" dirty="0">
              <a:solidFill>
                <a:srgbClr val="FF0000"/>
              </a:solidFill>
            </a:endParaRPr>
          </a:p>
        </p:txBody>
      </p:sp>
    </p:spTree>
    <p:extLst>
      <p:ext uri="{BB962C8B-B14F-4D97-AF65-F5344CB8AC3E}">
        <p14:creationId xmlns:p14="http://schemas.microsoft.com/office/powerpoint/2010/main" val="4869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C3B0DC-6141-4834-A4B0-A9A974BBDCAA}"/>
              </a:ext>
            </a:extLst>
          </p:cNvPr>
          <p:cNvSpPr>
            <a:spLocks noGrp="1"/>
          </p:cNvSpPr>
          <p:nvPr>
            <p:ph type="title"/>
          </p:nvPr>
        </p:nvSpPr>
        <p:spPr>
          <a:xfrm>
            <a:off x="628650" y="0"/>
            <a:ext cx="7886700" cy="1325563"/>
          </a:xfrm>
        </p:spPr>
        <p:txBody>
          <a:bodyPr/>
          <a:lstStyle/>
          <a:p>
            <a:r>
              <a:rPr lang="sk-SK" dirty="0" err="1"/>
              <a:t>Linked</a:t>
            </a:r>
            <a:r>
              <a:rPr lang="sk-SK" dirty="0"/>
              <a:t> </a:t>
            </a:r>
            <a:r>
              <a:rPr lang="sk-SK" dirty="0" err="1"/>
              <a:t>data</a:t>
            </a:r>
            <a:endParaRPr lang="sk-SK" dirty="0"/>
          </a:p>
        </p:txBody>
      </p:sp>
      <p:sp>
        <p:nvSpPr>
          <p:cNvPr id="3" name="Zástupný objekt pre obsah 2">
            <a:extLst>
              <a:ext uri="{FF2B5EF4-FFF2-40B4-BE49-F238E27FC236}">
                <a16:creationId xmlns:a16="http://schemas.microsoft.com/office/drawing/2014/main" id="{05D9C4BF-C3B3-4133-B814-90B53BBE93F3}"/>
              </a:ext>
            </a:extLst>
          </p:cNvPr>
          <p:cNvSpPr>
            <a:spLocks noGrp="1"/>
          </p:cNvSpPr>
          <p:nvPr>
            <p:ph idx="1"/>
          </p:nvPr>
        </p:nvSpPr>
        <p:spPr>
          <a:xfrm>
            <a:off x="628650" y="1052736"/>
            <a:ext cx="7886700" cy="4351338"/>
          </a:xfrm>
        </p:spPr>
        <p:txBody>
          <a:bodyPr>
            <a:normAutofit fontScale="92500"/>
          </a:bodyPr>
          <a:lstStyle/>
          <a:p>
            <a:r>
              <a:rPr lang="sk-SK" b="1" dirty="0"/>
              <a:t>Sémantické</a:t>
            </a:r>
            <a:r>
              <a:rPr lang="sk-SK" dirty="0"/>
              <a:t> propojení, které chápe i počítač</a:t>
            </a:r>
          </a:p>
          <a:p>
            <a:pPr lvl="1"/>
            <a:r>
              <a:rPr lang="sk-SK" dirty="0"/>
              <a:t>Možnost vyhledávat kontextem mezi různými typy dat</a:t>
            </a:r>
          </a:p>
          <a:p>
            <a:pPr lvl="1"/>
            <a:r>
              <a:rPr lang="sk-SK" dirty="0"/>
              <a:t>Propojení pomáhá odkrývat skryté skutečnosti</a:t>
            </a:r>
          </a:p>
          <a:p>
            <a:r>
              <a:rPr lang="sk-SK" dirty="0"/>
              <a:t>Možnost ptát se „webu“ na otázky</a:t>
            </a:r>
          </a:p>
          <a:p>
            <a:r>
              <a:rPr lang="sk-SK" dirty="0"/>
              <a:t>URI specifikace</a:t>
            </a:r>
          </a:p>
          <a:p>
            <a:pPr lvl="1"/>
            <a:r>
              <a:rPr lang="sk-SK" dirty="0"/>
              <a:t>Co je co– víš jak na to konkrétně ukázat (více obcí se stejným názvem)</a:t>
            </a:r>
          </a:p>
          <a:p>
            <a:pPr lvl="1"/>
            <a:r>
              <a:rPr lang="sk-SK" dirty="0"/>
              <a:t>Vztahy vyjadřené pomocí uri. </a:t>
            </a:r>
          </a:p>
          <a:p>
            <a:pPr lvl="1"/>
            <a:r>
              <a:rPr lang="sk-SK" dirty="0"/>
              <a:t>Slovníky - https://www.dublincore.org/specifications/dublin-core/dcmi-terms/#section-6</a:t>
            </a:r>
          </a:p>
          <a:p>
            <a:r>
              <a:rPr lang="sk-SK" dirty="0"/>
              <a:t>RDF</a:t>
            </a:r>
          </a:p>
        </p:txBody>
      </p:sp>
      <p:pic>
        <p:nvPicPr>
          <p:cNvPr id="6" name="Obrázok 5">
            <a:extLst>
              <a:ext uri="{FF2B5EF4-FFF2-40B4-BE49-F238E27FC236}">
                <a16:creationId xmlns:a16="http://schemas.microsoft.com/office/drawing/2014/main" id="{98FEF930-023A-42BD-9BB5-5D25683AFB06}"/>
              </a:ext>
            </a:extLst>
          </p:cNvPr>
          <p:cNvPicPr>
            <a:picLocks noChangeAspect="1"/>
          </p:cNvPicPr>
          <p:nvPr/>
        </p:nvPicPr>
        <p:blipFill>
          <a:blip r:embed="rId3"/>
          <a:stretch>
            <a:fillRect/>
          </a:stretch>
        </p:blipFill>
        <p:spPr>
          <a:xfrm>
            <a:off x="2076101" y="4869160"/>
            <a:ext cx="4991797" cy="2276793"/>
          </a:xfrm>
          <a:prstGeom prst="rect">
            <a:avLst/>
          </a:prstGeom>
        </p:spPr>
      </p:pic>
    </p:spTree>
    <p:extLst>
      <p:ext uri="{BB962C8B-B14F-4D97-AF65-F5344CB8AC3E}">
        <p14:creationId xmlns:p14="http://schemas.microsoft.com/office/powerpoint/2010/main" val="131847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346ECB-591E-4ABA-A869-26C41B7487C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5660D72-B50F-4B1D-9B42-65EFED9EC50C}"/>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C060EE08-1834-4B97-9A87-DB213356D6C1}"/>
              </a:ext>
            </a:extLst>
          </p:cNvPr>
          <p:cNvPicPr>
            <a:picLocks noChangeAspect="1"/>
          </p:cNvPicPr>
          <p:nvPr/>
        </p:nvPicPr>
        <p:blipFill>
          <a:blip r:embed="rId2"/>
          <a:stretch>
            <a:fillRect/>
          </a:stretch>
        </p:blipFill>
        <p:spPr>
          <a:xfrm>
            <a:off x="1030383" y="0"/>
            <a:ext cx="7083234" cy="6858000"/>
          </a:xfrm>
          <a:prstGeom prst="rect">
            <a:avLst/>
          </a:prstGeom>
        </p:spPr>
      </p:pic>
      <p:sp>
        <p:nvSpPr>
          <p:cNvPr id="7" name="BlokTextu 6">
            <a:extLst>
              <a:ext uri="{FF2B5EF4-FFF2-40B4-BE49-F238E27FC236}">
                <a16:creationId xmlns:a16="http://schemas.microsoft.com/office/drawing/2014/main" id="{8E5E67BF-D080-4553-865A-1E017E71A89E}"/>
              </a:ext>
            </a:extLst>
          </p:cNvPr>
          <p:cNvSpPr txBox="1"/>
          <p:nvPr/>
        </p:nvSpPr>
        <p:spPr>
          <a:xfrm>
            <a:off x="6858000" y="6488668"/>
            <a:ext cx="4572000" cy="369332"/>
          </a:xfrm>
          <a:prstGeom prst="rect">
            <a:avLst/>
          </a:prstGeom>
          <a:noFill/>
        </p:spPr>
        <p:txBody>
          <a:bodyPr wrap="square">
            <a:spAutoFit/>
          </a:bodyPr>
          <a:lstStyle/>
          <a:p>
            <a:r>
              <a:rPr lang="sk-SK" dirty="0">
                <a:hlinkClick r:id="rId3"/>
              </a:rPr>
              <a:t>https://lod-cloud.net/</a:t>
            </a:r>
            <a:r>
              <a:rPr lang="sk-SK" dirty="0"/>
              <a:t> </a:t>
            </a:r>
          </a:p>
        </p:txBody>
      </p:sp>
    </p:spTree>
    <p:extLst>
      <p:ext uri="{BB962C8B-B14F-4D97-AF65-F5344CB8AC3E}">
        <p14:creationId xmlns:p14="http://schemas.microsoft.com/office/powerpoint/2010/main" val="17226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03EF2B-4B34-4349-874D-52EE2C40A01B}"/>
              </a:ext>
            </a:extLst>
          </p:cNvPr>
          <p:cNvSpPr>
            <a:spLocks noGrp="1"/>
          </p:cNvSpPr>
          <p:nvPr>
            <p:ph type="title"/>
          </p:nvPr>
        </p:nvSpPr>
        <p:spPr>
          <a:xfrm>
            <a:off x="606478" y="386930"/>
            <a:ext cx="6927525" cy="1188950"/>
          </a:xfrm>
        </p:spPr>
        <p:txBody>
          <a:bodyPr vert="horz" lIns="91440" tIns="45720" rIns="91440" bIns="45720" rtlCol="0" anchor="b">
            <a:normAutofit/>
          </a:bodyPr>
          <a:lstStyle/>
          <a:p>
            <a:r>
              <a:rPr lang="en-US" sz="4700" kern="1200" dirty="0">
                <a:solidFill>
                  <a:schemeClr val="tx1"/>
                </a:solidFill>
                <a:latin typeface="+mj-lt"/>
                <a:ea typeface="+mj-ea"/>
                <a:cs typeface="+mj-cs"/>
                <a:hlinkClick r:id="rId2"/>
              </a:rPr>
              <a:t>https://dbpedia.org/snorql/</a:t>
            </a:r>
            <a:r>
              <a:rPr lang="cs-CZ" sz="4700" kern="1200" dirty="0">
                <a:solidFill>
                  <a:schemeClr val="tx1"/>
                </a:solidFill>
                <a:latin typeface="+mj-lt"/>
                <a:ea typeface="+mj-ea"/>
                <a:cs typeface="+mj-cs"/>
              </a:rPr>
              <a:t> </a:t>
            </a:r>
            <a:endParaRPr lang="en-US" sz="4700" kern="1200" dirty="0">
              <a:solidFill>
                <a:schemeClr val="tx1"/>
              </a:solidFill>
              <a:latin typeface="+mj-lt"/>
              <a:ea typeface="+mj-ea"/>
              <a:cs typeface="+mj-cs"/>
            </a:endParaRP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okTextu 5">
            <a:extLst>
              <a:ext uri="{FF2B5EF4-FFF2-40B4-BE49-F238E27FC236}">
                <a16:creationId xmlns:a16="http://schemas.microsoft.com/office/drawing/2014/main" id="{9A3A40CF-20CC-404C-B0C2-AEB18B0A558F}"/>
              </a:ext>
            </a:extLst>
          </p:cNvPr>
          <p:cNvSpPr txBox="1"/>
          <p:nvPr/>
        </p:nvSpPr>
        <p:spPr>
          <a:xfrm>
            <a:off x="595245" y="2599509"/>
            <a:ext cx="7607751" cy="3435531"/>
          </a:xfrm>
          <a:prstGeom prst="rect">
            <a:avLst/>
          </a:prstGeom>
        </p:spPr>
        <p:txBody>
          <a:bodyPr vert="horz" lIns="91440" tIns="45720" rIns="91440" bIns="45720" rtlCol="0" anchor="ctr">
            <a:normAutofit/>
          </a:bodyPr>
          <a:lstStyle/>
          <a:p>
            <a:pPr defTabSz="914400">
              <a:lnSpc>
                <a:spcPct val="90000"/>
              </a:lnSpc>
              <a:spcAft>
                <a:spcPts val="600"/>
              </a:spcAft>
            </a:pPr>
            <a:r>
              <a:rPr lang="en-US" sz="2100" dirty="0"/>
              <a:t>SELECT ?description ?person WHERE {</a:t>
            </a:r>
          </a:p>
          <a:p>
            <a:pPr defTabSz="914400">
              <a:lnSpc>
                <a:spcPct val="90000"/>
              </a:lnSpc>
              <a:spcAft>
                <a:spcPts val="600"/>
              </a:spcAft>
            </a:pPr>
            <a:r>
              <a:rPr lang="en-US" sz="2100" dirty="0"/>
              <a:t> ?person a </a:t>
            </a:r>
            <a:r>
              <a:rPr lang="en-US" sz="2100" dirty="0" err="1"/>
              <a:t>dbo:MusicalArtist</a:t>
            </a:r>
            <a:r>
              <a:rPr lang="en-US" sz="2100" dirty="0"/>
              <a:t> .</a:t>
            </a:r>
          </a:p>
          <a:p>
            <a:pPr defTabSz="914400">
              <a:lnSpc>
                <a:spcPct val="90000"/>
              </a:lnSpc>
              <a:spcAft>
                <a:spcPts val="600"/>
              </a:spcAft>
            </a:pPr>
            <a:r>
              <a:rPr lang="en-US" sz="2100" dirty="0"/>
              <a:t> ?person </a:t>
            </a:r>
            <a:r>
              <a:rPr lang="en-US" sz="2100" dirty="0" err="1"/>
              <a:t>dbo:birthPlace</a:t>
            </a:r>
            <a:r>
              <a:rPr lang="en-US" sz="2100" dirty="0"/>
              <a:t> :Brno .</a:t>
            </a:r>
          </a:p>
          <a:p>
            <a:pPr defTabSz="914400">
              <a:lnSpc>
                <a:spcPct val="90000"/>
              </a:lnSpc>
              <a:spcAft>
                <a:spcPts val="600"/>
              </a:spcAft>
            </a:pPr>
            <a:r>
              <a:rPr lang="en-US" sz="2100" dirty="0"/>
              <a:t> ?person </a:t>
            </a:r>
            <a:r>
              <a:rPr lang="en-US" sz="2100" dirty="0" err="1"/>
              <a:t>rdfs:comment</a:t>
            </a:r>
            <a:r>
              <a:rPr lang="en-US" sz="2100" dirty="0"/>
              <a:t> ?description .</a:t>
            </a:r>
          </a:p>
          <a:p>
            <a:pPr defTabSz="914400">
              <a:lnSpc>
                <a:spcPct val="90000"/>
              </a:lnSpc>
              <a:spcAft>
                <a:spcPts val="600"/>
              </a:spcAft>
            </a:pPr>
            <a:r>
              <a:rPr lang="en-US" sz="2100" dirty="0"/>
              <a:t> FILTER (LANG(?description) = 'cs') .</a:t>
            </a:r>
          </a:p>
          <a:p>
            <a:pPr defTabSz="914400">
              <a:lnSpc>
                <a:spcPct val="90000"/>
              </a:lnSpc>
              <a:spcAft>
                <a:spcPts val="600"/>
              </a:spcAft>
            </a:pPr>
            <a:r>
              <a:rPr lang="en-US" sz="2100" dirty="0"/>
              <a:t>}</a:t>
            </a:r>
          </a:p>
          <a:p>
            <a:pPr indent="-228600" defTabSz="914400">
              <a:lnSpc>
                <a:spcPct val="90000"/>
              </a:lnSpc>
              <a:spcAft>
                <a:spcPts val="600"/>
              </a:spcAft>
              <a:buFont typeface="Arial" panose="020B0604020202020204" pitchFamily="34" charset="0"/>
              <a:buChar char="•"/>
            </a:pPr>
            <a:endParaRPr lang="en-US" sz="2100" dirty="0"/>
          </a:p>
        </p:txBody>
      </p:sp>
    </p:spTree>
    <p:extLst>
      <p:ext uri="{BB962C8B-B14F-4D97-AF65-F5344CB8AC3E}">
        <p14:creationId xmlns:p14="http://schemas.microsoft.com/office/powerpoint/2010/main" val="20367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08C566-9BAF-45DB-BA89-90DB30C7C3CA}"/>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33A96487-C1C7-4616-A381-B90841DF456B}"/>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DEEEB981-F689-4975-8D7A-DA2BD38A73AE}"/>
              </a:ext>
            </a:extLst>
          </p:cNvPr>
          <p:cNvPicPr>
            <a:picLocks noChangeAspect="1"/>
          </p:cNvPicPr>
          <p:nvPr/>
        </p:nvPicPr>
        <p:blipFill>
          <a:blip r:embed="rId3"/>
          <a:stretch>
            <a:fillRect/>
          </a:stretch>
        </p:blipFill>
        <p:spPr>
          <a:xfrm>
            <a:off x="21714" y="681037"/>
            <a:ext cx="8338120" cy="2088232"/>
          </a:xfrm>
          <a:prstGeom prst="rect">
            <a:avLst/>
          </a:prstGeom>
        </p:spPr>
      </p:pic>
      <p:pic>
        <p:nvPicPr>
          <p:cNvPr id="7" name="Obrázok 6">
            <a:extLst>
              <a:ext uri="{FF2B5EF4-FFF2-40B4-BE49-F238E27FC236}">
                <a16:creationId xmlns:a16="http://schemas.microsoft.com/office/drawing/2014/main" id="{959C7EDA-C909-4EF2-9982-27033FF8089C}"/>
              </a:ext>
            </a:extLst>
          </p:cNvPr>
          <p:cNvPicPr>
            <a:picLocks noChangeAspect="1"/>
          </p:cNvPicPr>
          <p:nvPr/>
        </p:nvPicPr>
        <p:blipFill>
          <a:blip r:embed="rId4"/>
          <a:stretch>
            <a:fillRect/>
          </a:stretch>
        </p:blipFill>
        <p:spPr>
          <a:xfrm>
            <a:off x="-144524" y="3296878"/>
            <a:ext cx="9433048" cy="1408831"/>
          </a:xfrm>
          <a:prstGeom prst="rect">
            <a:avLst/>
          </a:prstGeom>
        </p:spPr>
      </p:pic>
      <p:sp>
        <p:nvSpPr>
          <p:cNvPr id="9" name="BlokTextu 8">
            <a:extLst>
              <a:ext uri="{FF2B5EF4-FFF2-40B4-BE49-F238E27FC236}">
                <a16:creationId xmlns:a16="http://schemas.microsoft.com/office/drawing/2014/main" id="{9E9584E7-2094-4872-A938-148DD0B68750}"/>
              </a:ext>
            </a:extLst>
          </p:cNvPr>
          <p:cNvSpPr txBox="1"/>
          <p:nvPr/>
        </p:nvSpPr>
        <p:spPr>
          <a:xfrm>
            <a:off x="2211705" y="5301208"/>
            <a:ext cx="4720590" cy="369332"/>
          </a:xfrm>
          <a:prstGeom prst="rect">
            <a:avLst/>
          </a:prstGeom>
          <a:noFill/>
        </p:spPr>
        <p:txBody>
          <a:bodyPr wrap="square">
            <a:spAutoFit/>
          </a:bodyPr>
          <a:lstStyle/>
          <a:p>
            <a:r>
              <a:rPr lang="sk-SK" dirty="0"/>
              <a:t>https://lod-cloud.net/clouds/geography-lod.svg</a:t>
            </a:r>
          </a:p>
        </p:txBody>
      </p:sp>
    </p:spTree>
    <p:extLst>
      <p:ext uri="{BB962C8B-B14F-4D97-AF65-F5344CB8AC3E}">
        <p14:creationId xmlns:p14="http://schemas.microsoft.com/office/powerpoint/2010/main" val="200721050"/>
      </p:ext>
    </p:extLst>
  </p:cSld>
  <p:clrMapOvr>
    <a:masterClrMapping/>
  </p:clrMapOvr>
</p:sld>
</file>

<file path=ppt/theme/theme1.xml><?xml version="1.0" encoding="utf-8"?>
<a:theme xmlns:a="http://schemas.openxmlformats.org/drawingml/2006/main" name="Office Theme">
  <a:themeElements>
    <a:clrScheme name="Motí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1311</Words>
  <Application>Microsoft Office PowerPoint</Application>
  <PresentationFormat>Předvádění na obrazovce (4:3)</PresentationFormat>
  <Paragraphs>182</Paragraphs>
  <Slides>21</Slides>
  <Notes>16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21</vt:i4>
      </vt:variant>
    </vt:vector>
  </HeadingPairs>
  <TitlesOfParts>
    <vt:vector size="29" baseType="lpstr">
      <vt:lpstr>Arial</vt:lpstr>
      <vt:lpstr>Calibri</vt:lpstr>
      <vt:lpstr>Calibri Light</vt:lpstr>
      <vt:lpstr>Georgia</vt:lpstr>
      <vt:lpstr>'Helvetica Neue'</vt:lpstr>
      <vt:lpstr>Lora</vt:lpstr>
      <vt:lpstr>Roboto</vt:lpstr>
      <vt:lpstr>Office Theme</vt:lpstr>
      <vt:lpstr>Open data</vt:lpstr>
      <vt:lpstr>Co to je</vt:lpstr>
      <vt:lpstr>Proč jsou potřeba?</vt:lpstr>
      <vt:lpstr>Prezentace aplikace PowerPoint</vt:lpstr>
      <vt:lpstr>Prezentace aplikace PowerPoint</vt:lpstr>
      <vt:lpstr>Linked data</vt:lpstr>
      <vt:lpstr>Prezentace aplikace PowerPoint</vt:lpstr>
      <vt:lpstr>https://dbpedia.org/snorql/ </vt:lpstr>
      <vt:lpstr>Prezentace aplikace PowerPoint</vt:lpstr>
      <vt:lpstr>Brno</vt:lpstr>
      <vt:lpstr>Praha</vt:lpstr>
      <vt:lpstr>Ostrava</vt:lpstr>
      <vt:lpstr>Plzeň</vt:lpstr>
      <vt:lpstr>Hradec Králové</vt:lpstr>
      <vt:lpstr>Otevřená data ČR</vt:lpstr>
      <vt:lpstr>Otevřená data SR</vt:lpstr>
      <vt:lpstr>Zahraničí – země i města</vt:lpstr>
      <vt:lpstr>Zahraničí – země i města</vt:lpstr>
      <vt:lpstr>Data ČHMÚ</vt:lpstr>
      <vt:lpstr>Data ŘSD</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dc:title>
  <dc:creator>Filip Leitner</dc:creator>
  <cp:lastModifiedBy>Kateřina Trojanová</cp:lastModifiedBy>
  <cp:revision>37</cp:revision>
  <dcterms:created xsi:type="dcterms:W3CDTF">2020-12-06T09:47:05Z</dcterms:created>
  <dcterms:modified xsi:type="dcterms:W3CDTF">2022-11-09T11:17:12Z</dcterms:modified>
</cp:coreProperties>
</file>