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9"/>
  </p:notesMasterIdLst>
  <p:sldIdLst>
    <p:sldId id="256" r:id="rId2"/>
    <p:sldId id="257" r:id="rId3"/>
    <p:sldId id="258" r:id="rId4"/>
    <p:sldId id="302" r:id="rId5"/>
    <p:sldId id="303" r:id="rId6"/>
    <p:sldId id="260" r:id="rId7"/>
    <p:sldId id="262" r:id="rId8"/>
    <p:sldId id="259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</p:sldIdLst>
  <p:sldSz cx="4610100" cy="3460750"/>
  <p:notesSz cx="4610100" cy="346075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3" autoAdjust="0"/>
    <p:restoredTop sz="94660"/>
  </p:normalViewPr>
  <p:slideViewPr>
    <p:cSldViewPr>
      <p:cViewPr>
        <p:scale>
          <a:sx n="200" d="100"/>
          <a:sy n="200" d="100"/>
        </p:scale>
        <p:origin x="184" y="-7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351AAF-3F6E-413F-9E4B-58F492DD4510}" type="datetimeFigureOut">
              <a:rPr lang="sk-SK" smtClean="0"/>
              <a:t>14. 9. 2022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527175" y="433388"/>
            <a:ext cx="1555750" cy="1166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460375" y="1665288"/>
            <a:ext cx="3689350" cy="1363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0BD617-AD32-4CD4-A8A1-713F05A3516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11284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0BD617-AD32-4CD4-A8A1-713F05A3516B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58162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2932" y="872322"/>
            <a:ext cx="3479800" cy="5937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LM Sans 10"/>
                <a:cs typeface="LM Sans 1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LM Sans 8"/>
                <a:cs typeface="LM Sans 8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LM Sans 17"/>
                <a:cs typeface="LM Sans 17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LM Sans 10"/>
                <a:cs typeface="LM Sans 10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LM Sans 8"/>
                <a:cs typeface="LM Sans 8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LM Sans 17"/>
                <a:cs typeface="LM Sans 17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LM Sans 8"/>
                <a:cs typeface="LM Sans 8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LM Sans 17"/>
                <a:cs typeface="LM Sans 17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LM Sans 8"/>
                <a:cs typeface="LM Sans 8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LM Sans 8"/>
                <a:cs typeface="LM Sans 8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69133" y="3261740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989516" y="3257778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167319" y="3257778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399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323652" y="3251427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5" h="50800">
                <a:moveTo>
                  <a:pt x="0" y="50800"/>
                </a:moveTo>
                <a:lnTo>
                  <a:pt x="43019" y="50800"/>
                </a:lnTo>
                <a:lnTo>
                  <a:pt x="43019" y="20434"/>
                </a:lnTo>
                <a:lnTo>
                  <a:pt x="0" y="20434"/>
                </a:lnTo>
                <a:lnTo>
                  <a:pt x="0" y="50800"/>
                </a:lnTo>
                <a:close/>
              </a:path>
              <a:path w="64135" h="50800">
                <a:moveTo>
                  <a:pt x="10491" y="20320"/>
                </a:moveTo>
                <a:lnTo>
                  <a:pt x="10491" y="10160"/>
                </a:lnTo>
                <a:lnTo>
                  <a:pt x="53672" y="10160"/>
                </a:lnTo>
                <a:lnTo>
                  <a:pt x="53672" y="40640"/>
                </a:lnTo>
                <a:lnTo>
                  <a:pt x="43512" y="40640"/>
                </a:lnTo>
              </a:path>
              <a:path w="64135" h="50800">
                <a:moveTo>
                  <a:pt x="20652" y="10160"/>
                </a:moveTo>
                <a:lnTo>
                  <a:pt x="20652" y="0"/>
                </a:lnTo>
                <a:lnTo>
                  <a:pt x="63833" y="0"/>
                </a:lnTo>
                <a:lnTo>
                  <a:pt x="63833" y="30480"/>
                </a:lnTo>
                <a:lnTo>
                  <a:pt x="53672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260483" y="325777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620351" y="326412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531451" y="325777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607651" y="3251427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25400"/>
                </a:moveTo>
                <a:lnTo>
                  <a:pt x="50801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1" y="508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878619" y="3251427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</a:path>
              <a:path w="50800" h="25400">
                <a:moveTo>
                  <a:pt x="12700" y="12700"/>
                </a:moveTo>
                <a:lnTo>
                  <a:pt x="50801" y="12700"/>
                </a:lnTo>
              </a:path>
              <a:path w="50800" h="25400">
                <a:moveTo>
                  <a:pt x="12700" y="25400"/>
                </a:moveTo>
                <a:lnTo>
                  <a:pt x="50801" y="254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802418" y="325777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878619" y="3289528"/>
            <a:ext cx="50800" cy="12700"/>
          </a:xfrm>
          <a:custGeom>
            <a:avLst/>
            <a:gdLst/>
            <a:ahLst/>
            <a:cxn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</a:path>
              <a:path w="50800" h="12700">
                <a:moveTo>
                  <a:pt x="12700" y="12699"/>
                </a:moveTo>
                <a:lnTo>
                  <a:pt x="50801" y="12699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149586" y="3251427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12700"/>
                </a:moveTo>
                <a:lnTo>
                  <a:pt x="50801" y="12700"/>
                </a:lnTo>
              </a:path>
              <a:path w="50800" h="50800">
                <a:moveTo>
                  <a:pt x="12700" y="25400"/>
                </a:moveTo>
                <a:lnTo>
                  <a:pt x="50801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1" y="508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451033" y="3281908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1" y="2032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423969" y="3255413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7" y="15183"/>
                </a:moveTo>
                <a:lnTo>
                  <a:pt x="30367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7" y="23568"/>
                </a:lnTo>
                <a:lnTo>
                  <a:pt x="30367" y="15183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329112" y="3251427"/>
            <a:ext cx="233679" cy="50800"/>
          </a:xfrm>
          <a:custGeom>
            <a:avLst/>
            <a:gdLst/>
            <a:ahLst/>
            <a:cxn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6"/>
                </a:lnTo>
                <a:lnTo>
                  <a:pt x="58488" y="43339"/>
                </a:lnTo>
                <a:lnTo>
                  <a:pt x="64002" y="35262"/>
                </a:lnTo>
                <a:lnTo>
                  <a:pt x="66040" y="25400"/>
                </a:lnTo>
                <a:lnTo>
                  <a:pt x="64036" y="15537"/>
                </a:lnTo>
                <a:lnTo>
                  <a:pt x="58579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8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</a:path>
              <a:path w="233679" h="50800"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</a:path>
              <a:path w="233679" h="50800">
                <a:moveTo>
                  <a:pt x="193042" y="50800"/>
                </a:moveTo>
                <a:lnTo>
                  <a:pt x="183180" y="48796"/>
                </a:lnTo>
                <a:lnTo>
                  <a:pt x="175103" y="43339"/>
                </a:lnTo>
                <a:lnTo>
                  <a:pt x="169646" y="35262"/>
                </a:lnTo>
                <a:lnTo>
                  <a:pt x="167642" y="25400"/>
                </a:lnTo>
                <a:lnTo>
                  <a:pt x="169646" y="15537"/>
                </a:lnTo>
                <a:lnTo>
                  <a:pt x="175103" y="7461"/>
                </a:lnTo>
                <a:lnTo>
                  <a:pt x="183180" y="2004"/>
                </a:lnTo>
                <a:lnTo>
                  <a:pt x="193042" y="0"/>
                </a:lnTo>
                <a:lnTo>
                  <a:pt x="202904" y="2004"/>
                </a:lnTo>
                <a:lnTo>
                  <a:pt x="210981" y="7461"/>
                </a:lnTo>
                <a:lnTo>
                  <a:pt x="216438" y="15537"/>
                </a:lnTo>
                <a:lnTo>
                  <a:pt x="218442" y="25400"/>
                </a:lnTo>
              </a:path>
              <a:path w="233679" h="50800">
                <a:moveTo>
                  <a:pt x="233682" y="17780"/>
                </a:moveTo>
                <a:lnTo>
                  <a:pt x="218442" y="30480"/>
                </a:lnTo>
                <a:lnTo>
                  <a:pt x="203202" y="177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0" y="3346500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1535976" y="0"/>
                </a:moveTo>
                <a:lnTo>
                  <a:pt x="0" y="0"/>
                </a:lnTo>
                <a:lnTo>
                  <a:pt x="0" y="109550"/>
                </a:lnTo>
                <a:lnTo>
                  <a:pt x="1535976" y="109550"/>
                </a:lnTo>
                <a:lnTo>
                  <a:pt x="1535976" y="0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1535976" y="3346500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1535976" y="0"/>
                </a:moveTo>
                <a:lnTo>
                  <a:pt x="0" y="0"/>
                </a:lnTo>
                <a:lnTo>
                  <a:pt x="0" y="109550"/>
                </a:lnTo>
                <a:lnTo>
                  <a:pt x="1535976" y="109550"/>
                </a:lnTo>
                <a:lnTo>
                  <a:pt x="1535976" y="0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3071952" y="3346500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1535976" y="0"/>
                </a:moveTo>
                <a:lnTo>
                  <a:pt x="0" y="0"/>
                </a:lnTo>
                <a:lnTo>
                  <a:pt x="0" y="109550"/>
                </a:lnTo>
                <a:lnTo>
                  <a:pt x="1535976" y="109550"/>
                </a:lnTo>
                <a:lnTo>
                  <a:pt x="1535976" y="0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47329" y="627302"/>
            <a:ext cx="1115440" cy="403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LM Sans 17"/>
                <a:cs typeface="LM Sans 17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2212" y="867366"/>
            <a:ext cx="4365675" cy="1518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LM Sans 10"/>
                <a:cs typeface="LM Sans 10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551" y="3322038"/>
            <a:ext cx="431165" cy="137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chemeClr val="bg1"/>
                </a:solidFill>
                <a:latin typeface="LM Sans 8"/>
                <a:cs typeface="LM Sans 8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319272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image" Target="../media/image10.png"/><Relationship Id="rId7" Type="http://schemas.openxmlformats.org/officeDocument/2006/relationships/slide" Target="slide3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11" Type="http://schemas.openxmlformats.org/officeDocument/2006/relationships/slide" Target="slide1.xml"/><Relationship Id="rId5" Type="http://schemas.openxmlformats.org/officeDocument/2006/relationships/slide" Target="slide10.xml"/><Relationship Id="rId10" Type="http://schemas.openxmlformats.org/officeDocument/2006/relationships/slide" Target="slide47.xml"/><Relationship Id="rId4" Type="http://schemas.openxmlformats.org/officeDocument/2006/relationships/slide" Target="slide7.xml"/><Relationship Id="rId9" Type="http://schemas.openxmlformats.org/officeDocument/2006/relationships/slide" Target="slide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image" Target="../media/image10.png"/><Relationship Id="rId7" Type="http://schemas.openxmlformats.org/officeDocument/2006/relationships/slide" Target="slide3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11" Type="http://schemas.openxmlformats.org/officeDocument/2006/relationships/slide" Target="slide1.xml"/><Relationship Id="rId5" Type="http://schemas.openxmlformats.org/officeDocument/2006/relationships/slide" Target="slide10.xml"/><Relationship Id="rId10" Type="http://schemas.openxmlformats.org/officeDocument/2006/relationships/slide" Target="slide47.xml"/><Relationship Id="rId4" Type="http://schemas.openxmlformats.org/officeDocument/2006/relationships/slide" Target="slide7.xml"/><Relationship Id="rId9" Type="http://schemas.openxmlformats.org/officeDocument/2006/relationships/slide" Target="slide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xample.com/image.png" TargetMode="External"/><Relationship Id="rId5" Type="http://schemas.openxmlformats.org/officeDocument/2006/relationships/image" Target="../media/image14.png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47.xml"/><Relationship Id="rId3" Type="http://schemas.openxmlformats.org/officeDocument/2006/relationships/slide" Target="slide19.xml"/><Relationship Id="rId7" Type="http://schemas.openxmlformats.org/officeDocument/2006/relationships/slide" Target="slide28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7.xml"/><Relationship Id="rId5" Type="http://schemas.openxmlformats.org/officeDocument/2006/relationships/slide" Target="slide15.xml"/><Relationship Id="rId10" Type="http://schemas.openxmlformats.org/officeDocument/2006/relationships/slide" Target="slide1.xml"/><Relationship Id="rId4" Type="http://schemas.openxmlformats.org/officeDocument/2006/relationships/slide" Target="slide18.xml"/><Relationship Id="rId9" Type="http://schemas.openxmlformats.org/officeDocument/2006/relationships/slide" Target="slide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html/html_tables.asp" TargetMode="Externa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bl.ocks.org/3a98f100801d293b8f115b81595a41d6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slide" Target="slide1.xml"/><Relationship Id="rId4" Type="http://schemas.openxmlformats.org/officeDocument/2006/relationships/image" Target="../media/image1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image" Target="../media/image4.png"/><Relationship Id="rId3" Type="http://schemas.openxmlformats.org/officeDocument/2006/relationships/hyperlink" Target="https://www.bankmycell.com/blog/how-many-phones-are-in-the-world" TargetMode="External"/><Relationship Id="rId7" Type="http://schemas.openxmlformats.org/officeDocument/2006/relationships/slide" Target="slide9.xml"/><Relationship Id="rId12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image" Target="../media/image2.png"/><Relationship Id="rId5" Type="http://schemas.openxmlformats.org/officeDocument/2006/relationships/slide" Target="slide3.xml"/><Relationship Id="rId10" Type="http://schemas.openxmlformats.org/officeDocument/2006/relationships/slide" Target="slide47.xml"/><Relationship Id="rId4" Type="http://schemas.openxmlformats.org/officeDocument/2006/relationships/slide" Target="slide8.xml"/><Relationship Id="rId9" Type="http://schemas.openxmlformats.org/officeDocument/2006/relationships/slide" Target="slide12.xml"/><Relationship Id="rId14" Type="http://schemas.openxmlformats.org/officeDocument/2006/relationships/slide" Target="slid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slide" Target="slide41.xml"/><Relationship Id="rId13" Type="http://schemas.openxmlformats.org/officeDocument/2006/relationships/hyperlink" Target="https://gist.github.com/" TargetMode="External"/><Relationship Id="rId3" Type="http://schemas.openxmlformats.org/officeDocument/2006/relationships/slide" Target="slide29.xml"/><Relationship Id="rId7" Type="http://schemas.openxmlformats.org/officeDocument/2006/relationships/slide" Target="slide28.xml"/><Relationship Id="rId12" Type="http://schemas.openxmlformats.org/officeDocument/2006/relationships/slide" Target="slide1.xml"/><Relationship Id="rId2" Type="http://schemas.openxmlformats.org/officeDocument/2006/relationships/hyperlink" Target="https://bl.ocks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32.xml"/><Relationship Id="rId11" Type="http://schemas.openxmlformats.org/officeDocument/2006/relationships/slide" Target="slide27.xml"/><Relationship Id="rId5" Type="http://schemas.openxmlformats.org/officeDocument/2006/relationships/slide" Target="slide30.xml"/><Relationship Id="rId10" Type="http://schemas.openxmlformats.org/officeDocument/2006/relationships/slide" Target="slide47.xml"/><Relationship Id="rId4" Type="http://schemas.openxmlformats.org/officeDocument/2006/relationships/slide" Target="slide31.xml"/><Relationship Id="rId9" Type="http://schemas.openxmlformats.org/officeDocument/2006/relationships/slide" Target="slide4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13" Type="http://schemas.openxmlformats.org/officeDocument/2006/relationships/slide" Target="slide1.xml"/><Relationship Id="rId3" Type="http://schemas.openxmlformats.org/officeDocument/2006/relationships/image" Target="../media/image13.png"/><Relationship Id="rId7" Type="http://schemas.openxmlformats.org/officeDocument/2006/relationships/slide" Target="slide32.xml"/><Relationship Id="rId12" Type="http://schemas.openxmlformats.org/officeDocument/2006/relationships/slide" Target="slide27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slide" Target="slide30.xml"/><Relationship Id="rId11" Type="http://schemas.openxmlformats.org/officeDocument/2006/relationships/slide" Target="slide47.xml"/><Relationship Id="rId5" Type="http://schemas.openxmlformats.org/officeDocument/2006/relationships/slide" Target="slide31.xml"/><Relationship Id="rId10" Type="http://schemas.openxmlformats.org/officeDocument/2006/relationships/slide" Target="slide42.xml"/><Relationship Id="rId4" Type="http://schemas.openxmlformats.org/officeDocument/2006/relationships/slide" Target="slide29.xml"/><Relationship Id="rId9" Type="http://schemas.openxmlformats.org/officeDocument/2006/relationships/slide" Target="slide41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13" Type="http://schemas.openxmlformats.org/officeDocument/2006/relationships/slide" Target="slide1.xml"/><Relationship Id="rId3" Type="http://schemas.openxmlformats.org/officeDocument/2006/relationships/image" Target="../media/image10.png"/><Relationship Id="rId7" Type="http://schemas.openxmlformats.org/officeDocument/2006/relationships/slide" Target="slide32.xml"/><Relationship Id="rId12" Type="http://schemas.openxmlformats.org/officeDocument/2006/relationships/slide" Target="slide27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slide" Target="slide30.xml"/><Relationship Id="rId11" Type="http://schemas.openxmlformats.org/officeDocument/2006/relationships/slide" Target="slide47.xml"/><Relationship Id="rId5" Type="http://schemas.openxmlformats.org/officeDocument/2006/relationships/slide" Target="slide31.xml"/><Relationship Id="rId10" Type="http://schemas.openxmlformats.org/officeDocument/2006/relationships/slide" Target="slide42.xml"/><Relationship Id="rId4" Type="http://schemas.openxmlformats.org/officeDocument/2006/relationships/slide" Target="slide29.xml"/><Relationship Id="rId9" Type="http://schemas.openxmlformats.org/officeDocument/2006/relationships/slide" Target="slide4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slide" Target="slide41.xml"/><Relationship Id="rId3" Type="http://schemas.openxmlformats.org/officeDocument/2006/relationships/slide" Target="slide29.xml"/><Relationship Id="rId7" Type="http://schemas.openxmlformats.org/officeDocument/2006/relationships/slide" Target="slide28.xml"/><Relationship Id="rId12" Type="http://schemas.openxmlformats.org/officeDocument/2006/relationships/slide" Target="slide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slide" Target="slide32.xml"/><Relationship Id="rId11" Type="http://schemas.openxmlformats.org/officeDocument/2006/relationships/slide" Target="slide27.xml"/><Relationship Id="rId5" Type="http://schemas.openxmlformats.org/officeDocument/2006/relationships/slide" Target="slide30.xml"/><Relationship Id="rId10" Type="http://schemas.openxmlformats.org/officeDocument/2006/relationships/slide" Target="slide47.xml"/><Relationship Id="rId4" Type="http://schemas.openxmlformats.org/officeDocument/2006/relationships/slide" Target="slide31.xml"/><Relationship Id="rId9" Type="http://schemas.openxmlformats.org/officeDocument/2006/relationships/slide" Target="slide4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13" Type="http://schemas.openxmlformats.org/officeDocument/2006/relationships/slide" Target="slide27.xml"/><Relationship Id="rId3" Type="http://schemas.openxmlformats.org/officeDocument/2006/relationships/slide" Target="slide34.xml"/><Relationship Id="rId7" Type="http://schemas.openxmlformats.org/officeDocument/2006/relationships/slide" Target="slide38.xml"/><Relationship Id="rId12" Type="http://schemas.openxmlformats.org/officeDocument/2006/relationships/slide" Target="slide33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slide" Target="slide37.xml"/><Relationship Id="rId11" Type="http://schemas.openxmlformats.org/officeDocument/2006/relationships/slide" Target="slide47.xml"/><Relationship Id="rId5" Type="http://schemas.openxmlformats.org/officeDocument/2006/relationships/slide" Target="slide35.xml"/><Relationship Id="rId10" Type="http://schemas.openxmlformats.org/officeDocument/2006/relationships/slide" Target="slide42.xml"/><Relationship Id="rId4" Type="http://schemas.openxmlformats.org/officeDocument/2006/relationships/slide" Target="slide36.xml"/><Relationship Id="rId9" Type="http://schemas.openxmlformats.org/officeDocument/2006/relationships/slide" Target="slide41.xml"/><Relationship Id="rId14" Type="http://schemas.openxmlformats.org/officeDocument/2006/relationships/slide" Target="slide1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slide" Target="slide38.xml"/><Relationship Id="rId13" Type="http://schemas.openxmlformats.org/officeDocument/2006/relationships/slide" Target="slide33.xml"/><Relationship Id="rId3" Type="http://schemas.openxmlformats.org/officeDocument/2006/relationships/image" Target="../media/image16.png"/><Relationship Id="rId7" Type="http://schemas.openxmlformats.org/officeDocument/2006/relationships/slide" Target="slide34.xml"/><Relationship Id="rId12" Type="http://schemas.openxmlformats.org/officeDocument/2006/relationships/slide" Target="slide47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36.xml"/><Relationship Id="rId11" Type="http://schemas.openxmlformats.org/officeDocument/2006/relationships/slide" Target="slide42.xml"/><Relationship Id="rId5" Type="http://schemas.openxmlformats.org/officeDocument/2006/relationships/slide" Target="slide37.xml"/><Relationship Id="rId15" Type="http://schemas.openxmlformats.org/officeDocument/2006/relationships/slide" Target="slide1.xml"/><Relationship Id="rId10" Type="http://schemas.openxmlformats.org/officeDocument/2006/relationships/slide" Target="slide41.xml"/><Relationship Id="rId4" Type="http://schemas.openxmlformats.org/officeDocument/2006/relationships/slide" Target="slide35.xml"/><Relationship Id="rId9" Type="http://schemas.openxmlformats.org/officeDocument/2006/relationships/slide" Target="slide28.xml"/><Relationship Id="rId14" Type="http://schemas.openxmlformats.org/officeDocument/2006/relationships/slide" Target="slide2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slide" Target="slide39.xml"/><Relationship Id="rId13" Type="http://schemas.openxmlformats.org/officeDocument/2006/relationships/slide" Target="slide42.xml"/><Relationship Id="rId3" Type="http://schemas.openxmlformats.org/officeDocument/2006/relationships/hyperlink" Target="https://bl.ocks.org/65a76321043767fb0e864ed15e37bc5a" TargetMode="External"/><Relationship Id="rId7" Type="http://schemas.openxmlformats.org/officeDocument/2006/relationships/image" Target="../media/image11.png"/><Relationship Id="rId12" Type="http://schemas.openxmlformats.org/officeDocument/2006/relationships/slide" Target="slide28.xml"/><Relationship Id="rId17" Type="http://schemas.openxmlformats.org/officeDocument/2006/relationships/slide" Target="slide1.xml"/><Relationship Id="rId2" Type="http://schemas.openxmlformats.org/officeDocument/2006/relationships/image" Target="../media/image13.png"/><Relationship Id="rId16" Type="http://schemas.openxmlformats.org/officeDocument/2006/relationships/slide" Target="slide2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bl.ocks.org/ceb6049e5ce20c6e620893877418794a" TargetMode="External"/><Relationship Id="rId11" Type="http://schemas.openxmlformats.org/officeDocument/2006/relationships/slide" Target="slide38.xml"/><Relationship Id="rId5" Type="http://schemas.openxmlformats.org/officeDocument/2006/relationships/hyperlink" Target="https://bl.ocks.org/c996c608e80915daf7446290945abdab" TargetMode="External"/><Relationship Id="rId15" Type="http://schemas.openxmlformats.org/officeDocument/2006/relationships/slide" Target="slide37.xml"/><Relationship Id="rId10" Type="http://schemas.openxmlformats.org/officeDocument/2006/relationships/slide" Target="slide40.xml"/><Relationship Id="rId4" Type="http://schemas.openxmlformats.org/officeDocument/2006/relationships/image" Target="../media/image10.png"/><Relationship Id="rId9" Type="http://schemas.openxmlformats.org/officeDocument/2006/relationships/slide" Target="slide41.xml"/><Relationship Id="rId14" Type="http://schemas.openxmlformats.org/officeDocument/2006/relationships/slide" Target="slide47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slide" Target="slide40.xml"/><Relationship Id="rId13" Type="http://schemas.openxmlformats.org/officeDocument/2006/relationships/slide" Target="slide37.xml"/><Relationship Id="rId3" Type="http://schemas.openxmlformats.org/officeDocument/2006/relationships/image" Target="../media/image13.png"/><Relationship Id="rId7" Type="http://schemas.openxmlformats.org/officeDocument/2006/relationships/slide" Target="slide41.xml"/><Relationship Id="rId12" Type="http://schemas.openxmlformats.org/officeDocument/2006/relationships/slide" Target="slide47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slide" Target="slide39.xml"/><Relationship Id="rId11" Type="http://schemas.openxmlformats.org/officeDocument/2006/relationships/slide" Target="slide42.xml"/><Relationship Id="rId5" Type="http://schemas.openxmlformats.org/officeDocument/2006/relationships/hyperlink" Target="https://github.com/machal/blanka-html" TargetMode="External"/><Relationship Id="rId15" Type="http://schemas.openxmlformats.org/officeDocument/2006/relationships/slide" Target="slide1.xml"/><Relationship Id="rId10" Type="http://schemas.openxmlformats.org/officeDocument/2006/relationships/slide" Target="slide28.xml"/><Relationship Id="rId4" Type="http://schemas.openxmlformats.org/officeDocument/2006/relationships/hyperlink" Target="https://github.com/necolas/normalize.css/" TargetMode="External"/><Relationship Id="rId9" Type="http://schemas.openxmlformats.org/officeDocument/2006/relationships/slide" Target="slide38.xml"/><Relationship Id="rId14" Type="http://schemas.openxmlformats.org/officeDocument/2006/relationships/slide" Target="slide27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slide" Target="slide47.xml"/><Relationship Id="rId3" Type="http://schemas.openxmlformats.org/officeDocument/2006/relationships/slide" Target="slide41.xml"/><Relationship Id="rId7" Type="http://schemas.openxmlformats.org/officeDocument/2006/relationships/slide" Target="slide42.xml"/><Relationship Id="rId12" Type="http://schemas.openxmlformats.org/officeDocument/2006/relationships/hyperlink" Target="https://validator.w3.org/" TargetMode="External"/><Relationship Id="rId2" Type="http://schemas.openxmlformats.org/officeDocument/2006/relationships/slide" Target="slide39.xml"/><Relationship Id="rId1" Type="http://schemas.openxmlformats.org/officeDocument/2006/relationships/slideLayout" Target="../slideLayouts/slideLayout5.xml"/><Relationship Id="rId6" Type="http://schemas.openxmlformats.org/officeDocument/2006/relationships/slide" Target="slide28.xml"/><Relationship Id="rId11" Type="http://schemas.openxmlformats.org/officeDocument/2006/relationships/slide" Target="slide1.xml"/><Relationship Id="rId5" Type="http://schemas.openxmlformats.org/officeDocument/2006/relationships/slide" Target="slide38.xml"/><Relationship Id="rId10" Type="http://schemas.openxmlformats.org/officeDocument/2006/relationships/slide" Target="slide27.xml"/><Relationship Id="rId4" Type="http://schemas.openxmlformats.org/officeDocument/2006/relationships/slide" Target="slide40.xml"/><Relationship Id="rId9" Type="http://schemas.openxmlformats.org/officeDocument/2006/relationships/slide" Target="slide37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slide" Target="slide47.xml"/><Relationship Id="rId3" Type="http://schemas.openxmlformats.org/officeDocument/2006/relationships/slide" Target="slide41.xml"/><Relationship Id="rId7" Type="http://schemas.openxmlformats.org/officeDocument/2006/relationships/slide" Target="slide42.xml"/><Relationship Id="rId12" Type="http://schemas.openxmlformats.org/officeDocument/2006/relationships/hyperlink" Target="https://jigsaw.w3.org/css-validator/" TargetMode="External"/><Relationship Id="rId2" Type="http://schemas.openxmlformats.org/officeDocument/2006/relationships/slide" Target="slide39.xml"/><Relationship Id="rId1" Type="http://schemas.openxmlformats.org/officeDocument/2006/relationships/slideLayout" Target="../slideLayouts/slideLayout5.xml"/><Relationship Id="rId6" Type="http://schemas.openxmlformats.org/officeDocument/2006/relationships/slide" Target="slide28.xml"/><Relationship Id="rId11" Type="http://schemas.openxmlformats.org/officeDocument/2006/relationships/slide" Target="slide1.xml"/><Relationship Id="rId5" Type="http://schemas.openxmlformats.org/officeDocument/2006/relationships/slide" Target="slide38.xml"/><Relationship Id="rId10" Type="http://schemas.openxmlformats.org/officeDocument/2006/relationships/slide" Target="slide27.xml"/><Relationship Id="rId4" Type="http://schemas.openxmlformats.org/officeDocument/2006/relationships/slide" Target="slide40.xml"/><Relationship Id="rId9" Type="http://schemas.openxmlformats.org/officeDocument/2006/relationships/slide" Target="slide37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slide" Target="slide38.xml"/><Relationship Id="rId13" Type="http://schemas.openxmlformats.org/officeDocument/2006/relationships/slide" Target="slide27.xml"/><Relationship Id="rId3" Type="http://schemas.openxmlformats.org/officeDocument/2006/relationships/image" Target="../media/image13.png"/><Relationship Id="rId7" Type="http://schemas.openxmlformats.org/officeDocument/2006/relationships/slide" Target="slide40.xml"/><Relationship Id="rId12" Type="http://schemas.openxmlformats.org/officeDocument/2006/relationships/slide" Target="slide37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1.xml"/><Relationship Id="rId11" Type="http://schemas.openxmlformats.org/officeDocument/2006/relationships/slide" Target="slide47.xml"/><Relationship Id="rId5" Type="http://schemas.openxmlformats.org/officeDocument/2006/relationships/slide" Target="slide39.xml"/><Relationship Id="rId10" Type="http://schemas.openxmlformats.org/officeDocument/2006/relationships/slide" Target="slide42.xml"/><Relationship Id="rId4" Type="http://schemas.openxmlformats.org/officeDocument/2006/relationships/image" Target="../media/image11.png"/><Relationship Id="rId9" Type="http://schemas.openxmlformats.org/officeDocument/2006/relationships/slide" Target="slide28.xml"/><Relationship Id="rId14" Type="http://schemas.openxmlformats.org/officeDocument/2006/relationships/slide" Target="slide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3schools.com/" TargetMode="External"/><Relationship Id="rId13" Type="http://schemas.openxmlformats.org/officeDocument/2006/relationships/image" Target="../media/image11.png"/><Relationship Id="rId18" Type="http://schemas.openxmlformats.org/officeDocument/2006/relationships/slide" Target="slide28.xml"/><Relationship Id="rId3" Type="http://schemas.openxmlformats.org/officeDocument/2006/relationships/hyperlink" Target="https://medium.com/" TargetMode="External"/><Relationship Id="rId21" Type="http://schemas.openxmlformats.org/officeDocument/2006/relationships/slide" Target="slide37.xml"/><Relationship Id="rId7" Type="http://schemas.openxmlformats.org/officeDocument/2006/relationships/hyperlink" Target="https://developer.mozilla.org/en-US/docs/Web/HTML" TargetMode="External"/><Relationship Id="rId12" Type="http://schemas.openxmlformats.org/officeDocument/2006/relationships/image" Target="../media/image10.png"/><Relationship Id="rId17" Type="http://schemas.openxmlformats.org/officeDocument/2006/relationships/slide" Target="slide38.xml"/><Relationship Id="rId2" Type="http://schemas.openxmlformats.org/officeDocument/2006/relationships/hyperlink" Target="http://devdocs.io/" TargetMode="External"/><Relationship Id="rId16" Type="http://schemas.openxmlformats.org/officeDocument/2006/relationships/slide" Target="slide40.xml"/><Relationship Id="rId20" Type="http://schemas.openxmlformats.org/officeDocument/2006/relationships/slide" Target="slide4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jakpsatweb.cz/" TargetMode="External"/><Relationship Id="rId11" Type="http://schemas.openxmlformats.org/officeDocument/2006/relationships/image" Target="../media/image13.png"/><Relationship Id="rId5" Type="http://schemas.openxmlformats.org/officeDocument/2006/relationships/hyperlink" Target="https://bost.ocks.org/mike/" TargetMode="External"/><Relationship Id="rId15" Type="http://schemas.openxmlformats.org/officeDocument/2006/relationships/slide" Target="slide41.xml"/><Relationship Id="rId23" Type="http://schemas.openxmlformats.org/officeDocument/2006/relationships/slide" Target="slide1.xml"/><Relationship Id="rId10" Type="http://schemas.openxmlformats.org/officeDocument/2006/relationships/hyperlink" Target="https://dash.generalassemb.ly/" TargetMode="External"/><Relationship Id="rId19" Type="http://schemas.openxmlformats.org/officeDocument/2006/relationships/slide" Target="slide42.xml"/><Relationship Id="rId4" Type="http://schemas.openxmlformats.org/officeDocument/2006/relationships/hyperlink" Target="https://css-tricks.com/" TargetMode="External"/><Relationship Id="rId9" Type="http://schemas.openxmlformats.org/officeDocument/2006/relationships/hyperlink" Target="https://www.codecademy.com/tracks/web" TargetMode="External"/><Relationship Id="rId14" Type="http://schemas.openxmlformats.org/officeDocument/2006/relationships/slide" Target="slide39.xml"/><Relationship Id="rId22" Type="http://schemas.openxmlformats.org/officeDocument/2006/relationships/slide" Target="slide2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mailto:451242@mail.muni.cz" TargetMode="Externa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apa.idsjmk.cz/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hat3words.com/sady.hubka.vetvy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leonardi.com/interactive-resume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46110" y="958066"/>
            <a:ext cx="1715770" cy="1586865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75"/>
              </a:spcBef>
            </a:pPr>
            <a:r>
              <a:rPr sz="1400" b="1" spc="20" dirty="0">
                <a:solidFill>
                  <a:srgbClr val="3333B2"/>
                </a:solidFill>
                <a:latin typeface="LM Sans 10"/>
                <a:cs typeface="LM Sans 10"/>
              </a:rPr>
              <a:t>HTML,</a:t>
            </a:r>
            <a:r>
              <a:rPr sz="1400" b="1" spc="-5" dirty="0">
                <a:solidFill>
                  <a:srgbClr val="3333B2"/>
                </a:solidFill>
                <a:latin typeface="LM Sans 10"/>
                <a:cs typeface="LM Sans 10"/>
              </a:rPr>
              <a:t> </a:t>
            </a:r>
            <a:r>
              <a:rPr sz="1400" b="1" spc="20" dirty="0">
                <a:solidFill>
                  <a:srgbClr val="3333B2"/>
                </a:solidFill>
                <a:latin typeface="LM Sans 10"/>
                <a:cs typeface="LM Sans 10"/>
              </a:rPr>
              <a:t>CSS</a:t>
            </a:r>
            <a:endParaRPr sz="1400" dirty="0">
              <a:latin typeface="LM Sans 10"/>
              <a:cs typeface="LM Sans 10"/>
            </a:endParaRPr>
          </a:p>
          <a:p>
            <a:pPr algn="ctr">
              <a:lnSpc>
                <a:spcPct val="100000"/>
              </a:lnSpc>
              <a:spcBef>
                <a:spcPts val="334"/>
              </a:spcBef>
            </a:pPr>
            <a:r>
              <a:rPr sz="1100" spc="-5" dirty="0">
                <a:solidFill>
                  <a:srgbClr val="3333B2"/>
                </a:solidFill>
                <a:latin typeface="LM Sans 10"/>
                <a:cs typeface="LM Sans 10"/>
              </a:rPr>
              <a:t>Cvičení</a:t>
            </a:r>
            <a:r>
              <a:rPr sz="1100" spc="-15" dirty="0">
                <a:solidFill>
                  <a:srgbClr val="3333B2"/>
                </a:solidFill>
                <a:latin typeface="LM Sans 10"/>
                <a:cs typeface="LM Sans 10"/>
              </a:rPr>
              <a:t> </a:t>
            </a:r>
            <a:r>
              <a:rPr sz="1100" spc="-5" dirty="0">
                <a:solidFill>
                  <a:srgbClr val="3333B2"/>
                </a:solidFill>
                <a:latin typeface="LM Sans 10"/>
                <a:cs typeface="LM Sans 10"/>
              </a:rPr>
              <a:t>1</a:t>
            </a:r>
            <a:endParaRPr sz="1100" dirty="0">
              <a:latin typeface="LM Sans 10"/>
              <a:cs typeface="LM Sans 10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 dirty="0">
              <a:latin typeface="LM Sans 10"/>
              <a:cs typeface="LM Sans 10"/>
            </a:endParaRPr>
          </a:p>
          <a:p>
            <a:pPr algn="ctr">
              <a:lnSpc>
                <a:spcPct val="100000"/>
              </a:lnSpc>
            </a:pPr>
            <a:r>
              <a:rPr sz="1100" b="1" spc="-10" dirty="0">
                <a:latin typeface="LM Sans 10"/>
                <a:cs typeface="LM Sans 10"/>
              </a:rPr>
              <a:t>Webová kartografie </a:t>
            </a:r>
            <a:r>
              <a:rPr sz="1100" b="1" spc="-5" dirty="0">
                <a:latin typeface="LM Sans 10"/>
                <a:cs typeface="LM Sans 10"/>
              </a:rPr>
              <a:t>–</a:t>
            </a:r>
            <a:r>
              <a:rPr sz="1100" b="1" spc="-295" dirty="0">
                <a:latin typeface="LM Sans 10"/>
                <a:cs typeface="LM Sans 10"/>
              </a:rPr>
              <a:t> </a:t>
            </a:r>
            <a:r>
              <a:rPr sz="1100" b="1" dirty="0">
                <a:latin typeface="LM Sans 10"/>
                <a:cs typeface="LM Sans 10"/>
              </a:rPr>
              <a:t>úvod</a:t>
            </a:r>
            <a:endParaRPr sz="1100" dirty="0">
              <a:latin typeface="LM Sans 10"/>
              <a:cs typeface="LM Sans 10"/>
            </a:endParaRPr>
          </a:p>
          <a:p>
            <a:pPr marL="479425" marR="471805" algn="ctr">
              <a:lnSpc>
                <a:spcPts val="2470"/>
              </a:lnSpc>
              <a:spcBef>
                <a:spcPts val="250"/>
              </a:spcBef>
            </a:pPr>
            <a:r>
              <a:rPr sz="1100" spc="-10" dirty="0" err="1">
                <a:latin typeface="LM Sans 10"/>
                <a:cs typeface="LM Sans 10"/>
              </a:rPr>
              <a:t>Podzim</a:t>
            </a:r>
            <a:r>
              <a:rPr sz="1100" spc="-8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202</a:t>
            </a:r>
            <a:r>
              <a:rPr lang="sk-SK" sz="1100" spc="-5" dirty="0">
                <a:latin typeface="LM Sans 10"/>
                <a:cs typeface="LM Sans 10"/>
              </a:rPr>
              <a:t>2</a:t>
            </a:r>
            <a:r>
              <a:rPr sz="1100" spc="-5" dirty="0">
                <a:latin typeface="LM Sans 10"/>
                <a:cs typeface="LM Sans 10"/>
              </a:rPr>
              <a:t>  Filip</a:t>
            </a:r>
            <a:r>
              <a:rPr sz="1100" spc="-5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Leitner</a:t>
            </a:r>
            <a:endParaRPr sz="1100" dirty="0">
              <a:latin typeface="LM Sans 10"/>
              <a:cs typeface="LM Sans 10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87756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3333B2"/>
                </a:solidFill>
                <a:latin typeface="LM Roman Caps 10"/>
                <a:cs typeface="LM Roman Caps 10"/>
              </a:rPr>
              <a:t>Nást</a:t>
            </a:r>
            <a:r>
              <a:rPr sz="1400" spc="-15" dirty="0">
                <a:solidFill>
                  <a:srgbClr val="3333B2"/>
                </a:solidFill>
                <a:latin typeface="LM Roman Caps 10"/>
                <a:cs typeface="LM Roman Caps 10"/>
              </a:rPr>
              <a:t>r</a:t>
            </a:r>
            <a:r>
              <a:rPr sz="1400" spc="15" dirty="0">
                <a:solidFill>
                  <a:srgbClr val="3333B2"/>
                </a:solidFill>
                <a:latin typeface="LM Roman Caps 10"/>
                <a:cs typeface="LM Roman Caps 10"/>
              </a:rPr>
              <a:t>oje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1165" y="1112443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81165" y="1494561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1165" y="2220810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25844" y="775129"/>
            <a:ext cx="4356735" cy="1747144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spc="-10" dirty="0">
                <a:latin typeface="LM Sans 10"/>
                <a:cs typeface="LM Sans 10"/>
              </a:rPr>
              <a:t>Co </a:t>
            </a:r>
            <a:r>
              <a:rPr sz="1100" spc="-5" dirty="0">
                <a:latin typeface="LM Sans 10"/>
                <a:cs typeface="LM Sans 10"/>
              </a:rPr>
              <a:t>budete </a:t>
            </a:r>
            <a:r>
              <a:rPr sz="1100" dirty="0">
                <a:latin typeface="LM Sans 10"/>
                <a:cs typeface="LM Sans 10"/>
              </a:rPr>
              <a:t>potřebovat?</a:t>
            </a:r>
          </a:p>
          <a:p>
            <a:pPr marL="289560">
              <a:lnSpc>
                <a:spcPct val="100000"/>
              </a:lnSpc>
              <a:spcBef>
                <a:spcPts val="334"/>
              </a:spcBef>
            </a:pPr>
            <a:r>
              <a:rPr sz="1100" b="1" spc="-20" dirty="0">
                <a:latin typeface="LM Sans 10"/>
                <a:cs typeface="LM Sans 10"/>
              </a:rPr>
              <a:t>Textový </a:t>
            </a:r>
            <a:r>
              <a:rPr sz="1100" b="1" spc="-10" dirty="0">
                <a:latin typeface="LM Sans 10"/>
                <a:cs typeface="LM Sans 10"/>
              </a:rPr>
              <a:t>editor </a:t>
            </a:r>
            <a:r>
              <a:rPr sz="1100" spc="-5" dirty="0">
                <a:latin typeface="LM Sans 10"/>
                <a:cs typeface="LM Sans 10"/>
              </a:rPr>
              <a:t>– </a:t>
            </a:r>
            <a:r>
              <a:rPr sz="1100" spc="-5" dirty="0" err="1">
                <a:latin typeface="LM Sans 10"/>
                <a:cs typeface="LM Sans 10"/>
              </a:rPr>
              <a:t>budeme</a:t>
            </a:r>
            <a:r>
              <a:rPr sz="1100" spc="-5" dirty="0">
                <a:latin typeface="LM Sans 10"/>
                <a:cs typeface="LM Sans 10"/>
              </a:rPr>
              <a:t> </a:t>
            </a:r>
            <a:r>
              <a:rPr sz="1100" spc="-5" dirty="0" err="1">
                <a:latin typeface="LM Sans 10"/>
                <a:cs typeface="LM Sans 10"/>
              </a:rPr>
              <a:t>psát</a:t>
            </a:r>
            <a:r>
              <a:rPr lang="sk-SK" sz="1100" spc="-5" dirty="0">
                <a:latin typeface="LM Sans 10"/>
                <a:cs typeface="LM Sans 10"/>
              </a:rPr>
              <a:t> </a:t>
            </a:r>
            <a:r>
              <a:rPr sz="1100" spc="-215" dirty="0">
                <a:latin typeface="LM Sans 10"/>
                <a:cs typeface="LM Sans 10"/>
              </a:rPr>
              <a:t> </a:t>
            </a:r>
            <a:r>
              <a:rPr sz="1100" spc="-10" dirty="0">
                <a:latin typeface="LM Sans 10"/>
                <a:cs typeface="LM Sans 10"/>
              </a:rPr>
              <a:t>kód</a:t>
            </a:r>
            <a:endParaRPr sz="1100" dirty="0">
              <a:latin typeface="LM Sans 10"/>
              <a:cs typeface="LM Sans 10"/>
            </a:endParaRPr>
          </a:p>
          <a:p>
            <a:pPr marL="289560">
              <a:lnSpc>
                <a:spcPct val="100000"/>
              </a:lnSpc>
              <a:spcBef>
                <a:spcPts val="334"/>
              </a:spcBef>
            </a:pPr>
            <a:r>
              <a:rPr sz="800" b="1" u="sng" spc="-5" dirty="0">
                <a:latin typeface="LM Sans 8"/>
                <a:cs typeface="LM Sans 8"/>
              </a:rPr>
              <a:t>Visual Studio </a:t>
            </a:r>
            <a:r>
              <a:rPr sz="800" b="1" u="sng" dirty="0">
                <a:latin typeface="LM Sans 8"/>
                <a:cs typeface="LM Sans 8"/>
              </a:rPr>
              <a:t>Code</a:t>
            </a:r>
            <a:r>
              <a:rPr sz="800" dirty="0">
                <a:latin typeface="LM Sans 8"/>
                <a:cs typeface="LM Sans 8"/>
              </a:rPr>
              <a:t>, </a:t>
            </a:r>
            <a:r>
              <a:rPr sz="800" spc="-5" dirty="0">
                <a:latin typeface="LM Sans 8"/>
                <a:cs typeface="LM Sans 8"/>
              </a:rPr>
              <a:t>Sublime </a:t>
            </a:r>
            <a:r>
              <a:rPr sz="800" spc="-20" dirty="0">
                <a:latin typeface="LM Sans 8"/>
                <a:cs typeface="LM Sans 8"/>
              </a:rPr>
              <a:t>Text, </a:t>
            </a:r>
            <a:r>
              <a:rPr sz="800" spc="-5" dirty="0">
                <a:latin typeface="LM Sans 8"/>
                <a:cs typeface="LM Sans 8"/>
              </a:rPr>
              <a:t>Atom.io, Brackets, </a:t>
            </a:r>
            <a:r>
              <a:rPr sz="800" spc="-10" dirty="0">
                <a:latin typeface="LM Sans 8"/>
                <a:cs typeface="LM Sans 8"/>
              </a:rPr>
              <a:t>PSPad,</a:t>
            </a:r>
            <a:r>
              <a:rPr sz="800" spc="-140" dirty="0">
                <a:latin typeface="LM Sans 8"/>
                <a:cs typeface="LM Sans 8"/>
              </a:rPr>
              <a:t> </a:t>
            </a:r>
            <a:r>
              <a:rPr sz="800" spc="-5" dirty="0">
                <a:latin typeface="LM Sans 8"/>
                <a:cs typeface="LM Sans 8"/>
              </a:rPr>
              <a:t>…</a:t>
            </a:r>
            <a:endParaRPr sz="800" dirty="0">
              <a:latin typeface="LM Sans 8"/>
              <a:cs typeface="LM Sans 8"/>
            </a:endParaRPr>
          </a:p>
          <a:p>
            <a:pPr marL="289560" marR="5080">
              <a:lnSpc>
                <a:spcPct val="102600"/>
              </a:lnSpc>
              <a:spcBef>
                <a:spcPts val="355"/>
              </a:spcBef>
            </a:pPr>
            <a:r>
              <a:rPr sz="1100" b="1" spc="-5" dirty="0">
                <a:latin typeface="LM Sans 10"/>
                <a:cs typeface="LM Sans 10"/>
              </a:rPr>
              <a:t>Internetový </a:t>
            </a:r>
            <a:r>
              <a:rPr sz="1100" b="1" spc="-10" dirty="0">
                <a:latin typeface="LM Sans 10"/>
                <a:cs typeface="LM Sans 10"/>
              </a:rPr>
              <a:t>prohlížeč </a:t>
            </a:r>
            <a:r>
              <a:rPr sz="1100" spc="-5" dirty="0">
                <a:latin typeface="LM Sans 10"/>
                <a:cs typeface="LM Sans 10"/>
              </a:rPr>
              <a:t>– výsledek si potřebujete </a:t>
            </a:r>
            <a:r>
              <a:rPr sz="1100" spc="-10" dirty="0">
                <a:latin typeface="LM Sans 10"/>
                <a:cs typeface="LM Sans 10"/>
              </a:rPr>
              <a:t>prohlédnout,</a:t>
            </a:r>
            <a:r>
              <a:rPr sz="1100" spc="-25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neustále  budete používat </a:t>
            </a:r>
            <a:r>
              <a:rPr sz="1100" spc="-15" dirty="0">
                <a:latin typeface="LM Sans 10"/>
                <a:cs typeface="LM Sans 10"/>
              </a:rPr>
              <a:t>vývojářské</a:t>
            </a:r>
            <a:r>
              <a:rPr sz="1100" spc="-1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nástroje</a:t>
            </a:r>
            <a:endParaRPr sz="1100" dirty="0">
              <a:latin typeface="LM Sans 10"/>
              <a:cs typeface="LM Sans 10"/>
            </a:endParaRPr>
          </a:p>
          <a:p>
            <a:pPr marL="289560" marR="581025">
              <a:lnSpc>
                <a:spcPts val="1350"/>
              </a:lnSpc>
              <a:spcBef>
                <a:spcPts val="55"/>
              </a:spcBef>
            </a:pPr>
            <a:r>
              <a:rPr sz="800" dirty="0">
                <a:latin typeface="LM Sans 8"/>
                <a:cs typeface="LM Sans 8"/>
              </a:rPr>
              <a:t>Google </a:t>
            </a:r>
            <a:r>
              <a:rPr sz="800" spc="-5" dirty="0">
                <a:latin typeface="LM Sans 8"/>
                <a:cs typeface="LM Sans 8"/>
              </a:rPr>
              <a:t>Chrome, Firefox, Safari, Chromium, Vivaldi, </a:t>
            </a:r>
            <a:r>
              <a:rPr sz="800" dirty="0">
                <a:latin typeface="LM Sans 8"/>
                <a:cs typeface="LM Sans 8"/>
              </a:rPr>
              <a:t>Opera, </a:t>
            </a:r>
            <a:r>
              <a:rPr sz="800" spc="-5" dirty="0">
                <a:latin typeface="LM Sans 8"/>
                <a:cs typeface="LM Sans 8"/>
              </a:rPr>
              <a:t>Internet Explorer,  </a:t>
            </a:r>
            <a:r>
              <a:rPr sz="800" spc="-10" dirty="0">
                <a:latin typeface="LM Sans 8"/>
                <a:cs typeface="LM Sans 8"/>
              </a:rPr>
              <a:t>Konqueror,</a:t>
            </a:r>
            <a:r>
              <a:rPr sz="800" spc="-160" dirty="0">
                <a:latin typeface="LM Sans 8"/>
                <a:cs typeface="LM Sans 8"/>
              </a:rPr>
              <a:t> </a:t>
            </a:r>
            <a:r>
              <a:rPr sz="800" spc="-5" dirty="0">
                <a:latin typeface="LM Sans 8"/>
                <a:cs typeface="LM Sans 8"/>
              </a:rPr>
              <a:t>…</a:t>
            </a:r>
            <a:endParaRPr sz="800" dirty="0">
              <a:latin typeface="LM Sans 8"/>
              <a:cs typeface="LM Sans 8"/>
            </a:endParaRPr>
          </a:p>
          <a:p>
            <a:pPr marL="289560" marR="327660">
              <a:lnSpc>
                <a:spcPct val="102699"/>
              </a:lnSpc>
              <a:spcBef>
                <a:spcPts val="254"/>
              </a:spcBef>
            </a:pPr>
            <a:r>
              <a:rPr sz="1100" spc="-5" dirty="0">
                <a:latin typeface="LM Sans 10"/>
                <a:cs typeface="LM Sans 10"/>
              </a:rPr>
              <a:t>Git – </a:t>
            </a:r>
            <a:r>
              <a:rPr sz="1100" spc="-15" dirty="0">
                <a:latin typeface="LM Sans 10"/>
                <a:cs typeface="LM Sans 10"/>
              </a:rPr>
              <a:t>pro </a:t>
            </a:r>
            <a:r>
              <a:rPr sz="1100" spc="-10" dirty="0">
                <a:latin typeface="LM Sans 10"/>
                <a:cs typeface="LM Sans 10"/>
              </a:rPr>
              <a:t>správu kódu, </a:t>
            </a:r>
            <a:r>
              <a:rPr sz="1100" spc="-5" dirty="0">
                <a:latin typeface="LM Sans 10"/>
                <a:cs typeface="LM Sans 10"/>
              </a:rPr>
              <a:t>spolupráci, nahrávání výsledku, etc.</a:t>
            </a:r>
            <a:r>
              <a:rPr sz="1100" spc="-6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(není  podmínkou)</a:t>
            </a:r>
            <a:endParaRPr sz="1100" dirty="0">
              <a:latin typeface="LM Sans 10"/>
              <a:cs typeface="LM Sans 10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4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4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4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14351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3333B2"/>
                </a:solidFill>
                <a:latin typeface="LM Roman Caps 10"/>
                <a:cs typeface="LM Roman Caps 10"/>
              </a:rPr>
              <a:t>Co </a:t>
            </a:r>
            <a:r>
              <a:rPr sz="1400" spc="15" dirty="0">
                <a:solidFill>
                  <a:srgbClr val="3333B2"/>
                </a:solidFill>
                <a:latin typeface="LM Roman Caps 10"/>
                <a:cs typeface="LM Roman Caps 10"/>
              </a:rPr>
              <a:t>se</a:t>
            </a:r>
            <a:r>
              <a:rPr sz="1400" spc="-75" dirty="0">
                <a:solidFill>
                  <a:srgbClr val="3333B2"/>
                </a:solidFill>
                <a:latin typeface="LM Roman Caps 10"/>
                <a:cs typeface="LM Roman Caps 10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LM Roman Caps 10"/>
                <a:cs typeface="LM Roman Caps 10"/>
              </a:rPr>
              <a:t>naučíme?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1165" y="1018019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81165" y="1228051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1165" y="1438084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08432" y="890737"/>
            <a:ext cx="4191635" cy="14243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7010" marR="2024380">
              <a:lnSpc>
                <a:spcPct val="125299"/>
              </a:lnSpc>
              <a:spcBef>
                <a:spcPts val="100"/>
              </a:spcBef>
            </a:pPr>
            <a:r>
              <a:rPr sz="1100" spc="-5" dirty="0">
                <a:latin typeface="LM Sans 10"/>
                <a:cs typeface="LM Sans 10"/>
              </a:rPr>
              <a:t>základy </a:t>
            </a:r>
            <a:r>
              <a:rPr sz="1100" spc="-10" dirty="0">
                <a:latin typeface="LM Sans 10"/>
                <a:cs typeface="LM Sans 10"/>
              </a:rPr>
              <a:t>HTML, </a:t>
            </a:r>
            <a:r>
              <a:rPr sz="1100" spc="-5" dirty="0">
                <a:latin typeface="LM Sans 10"/>
                <a:cs typeface="LM Sans 10"/>
              </a:rPr>
              <a:t>CSS,</a:t>
            </a:r>
            <a:r>
              <a:rPr sz="1100" spc="-6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JavaScriptu  </a:t>
            </a:r>
            <a:r>
              <a:rPr sz="1100" spc="-10" dirty="0">
                <a:latin typeface="LM Sans 10"/>
                <a:cs typeface="LM Sans 10"/>
              </a:rPr>
              <a:t>práce </a:t>
            </a:r>
            <a:r>
              <a:rPr sz="1100" spc="-5" dirty="0">
                <a:latin typeface="LM Sans 10"/>
                <a:cs typeface="LM Sans 10"/>
              </a:rPr>
              <a:t>s </a:t>
            </a:r>
            <a:r>
              <a:rPr sz="1100" spc="-10" dirty="0">
                <a:latin typeface="LM Sans 10"/>
                <a:cs typeface="LM Sans 10"/>
              </a:rPr>
              <a:t>OGC</a:t>
            </a:r>
            <a:r>
              <a:rPr sz="1100" spc="-15" dirty="0">
                <a:latin typeface="LM Sans 10"/>
                <a:cs typeface="LM Sans 10"/>
              </a:rPr>
              <a:t> </a:t>
            </a:r>
            <a:r>
              <a:rPr sz="1100" spc="-10" dirty="0">
                <a:latin typeface="LM Sans 10"/>
                <a:cs typeface="LM Sans 10"/>
              </a:rPr>
              <a:t>standardy</a:t>
            </a:r>
            <a:endParaRPr sz="1100" dirty="0">
              <a:latin typeface="LM Sans 10"/>
              <a:cs typeface="LM Sans 10"/>
            </a:endParaRPr>
          </a:p>
          <a:p>
            <a:pPr marL="207010">
              <a:lnSpc>
                <a:spcPct val="100000"/>
              </a:lnSpc>
              <a:spcBef>
                <a:spcPts val="335"/>
              </a:spcBef>
            </a:pPr>
            <a:r>
              <a:rPr sz="1100" b="1" spc="-5" dirty="0">
                <a:latin typeface="LM Sans 10"/>
                <a:cs typeface="LM Sans 10"/>
              </a:rPr>
              <a:t>řešit </a:t>
            </a:r>
            <a:r>
              <a:rPr sz="1100" b="1" spc="-10" dirty="0">
                <a:latin typeface="LM Sans 10"/>
                <a:cs typeface="LM Sans 10"/>
              </a:rPr>
              <a:t>problémy </a:t>
            </a:r>
            <a:r>
              <a:rPr sz="1100" spc="-5" dirty="0">
                <a:latin typeface="LM Sans 10"/>
                <a:cs typeface="LM Sans 10"/>
              </a:rPr>
              <a:t>(psaní </a:t>
            </a:r>
            <a:r>
              <a:rPr sz="1100" spc="-10" dirty="0">
                <a:latin typeface="LM Sans 10"/>
                <a:cs typeface="LM Sans 10"/>
              </a:rPr>
              <a:t>kódu </a:t>
            </a:r>
            <a:r>
              <a:rPr sz="1100" spc="-5" dirty="0">
                <a:latin typeface="LM Sans 10"/>
                <a:cs typeface="LM Sans 10"/>
              </a:rPr>
              <a:t>je jenom výrazový</a:t>
            </a:r>
            <a:r>
              <a:rPr sz="1100" spc="-40" dirty="0">
                <a:latin typeface="LM Sans 10"/>
                <a:cs typeface="LM Sans 10"/>
              </a:rPr>
              <a:t> </a:t>
            </a:r>
            <a:r>
              <a:rPr sz="1100" spc="-10" dirty="0">
                <a:latin typeface="LM Sans 10"/>
                <a:cs typeface="LM Sans 10"/>
              </a:rPr>
              <a:t>prostředek)</a:t>
            </a:r>
            <a:endParaRPr sz="1100" dirty="0">
              <a:latin typeface="LM Sans 10"/>
              <a:cs typeface="LM Sans 10"/>
            </a:endParaRPr>
          </a:p>
          <a:p>
            <a:pPr marL="12065" marR="5080" algn="ctr">
              <a:lnSpc>
                <a:spcPct val="102600"/>
              </a:lnSpc>
              <a:spcBef>
                <a:spcPts val="894"/>
              </a:spcBef>
            </a:pPr>
            <a:r>
              <a:rPr sz="1100" spc="-10" dirty="0">
                <a:latin typeface="LM Sans 10"/>
                <a:cs typeface="LM Sans 10"/>
              </a:rPr>
              <a:t>HTML, </a:t>
            </a:r>
            <a:r>
              <a:rPr sz="1100" spc="-5" dirty="0">
                <a:latin typeface="LM Sans 10"/>
                <a:cs typeface="LM Sans 10"/>
              </a:rPr>
              <a:t>CSS, JavaScript, </a:t>
            </a:r>
            <a:r>
              <a:rPr sz="1100" spc="-10" dirty="0">
                <a:latin typeface="LM Sans 10"/>
                <a:cs typeface="LM Sans 10"/>
              </a:rPr>
              <a:t>… </a:t>
            </a:r>
            <a:r>
              <a:rPr sz="1100" spc="-5" dirty="0">
                <a:latin typeface="LM Sans 10"/>
                <a:cs typeface="LM Sans 10"/>
              </a:rPr>
              <a:t>jsou cizí </a:t>
            </a:r>
            <a:r>
              <a:rPr sz="1100" spc="-20" dirty="0">
                <a:latin typeface="LM Sans 10"/>
                <a:cs typeface="LM Sans 10"/>
              </a:rPr>
              <a:t>jazyky, </a:t>
            </a:r>
            <a:r>
              <a:rPr sz="1100" spc="-5" dirty="0">
                <a:latin typeface="LM Sans 10"/>
                <a:cs typeface="LM Sans 10"/>
              </a:rPr>
              <a:t>za 2 </a:t>
            </a:r>
            <a:r>
              <a:rPr sz="1100" dirty="0">
                <a:latin typeface="LM Sans 10"/>
                <a:cs typeface="LM Sans 10"/>
              </a:rPr>
              <a:t>hodiny </a:t>
            </a:r>
            <a:r>
              <a:rPr sz="1100" spc="-15" dirty="0">
                <a:latin typeface="LM Sans 10"/>
                <a:cs typeface="LM Sans 10"/>
              </a:rPr>
              <a:t>týdně </a:t>
            </a:r>
            <a:r>
              <a:rPr sz="1100" spc="-5" dirty="0">
                <a:latin typeface="LM Sans 10"/>
                <a:cs typeface="LM Sans 10"/>
              </a:rPr>
              <a:t>vás</a:t>
            </a:r>
            <a:r>
              <a:rPr sz="1100" spc="-14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nikdo  cizí jazyk</a:t>
            </a:r>
            <a:r>
              <a:rPr sz="1100" spc="-1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nenaučí.</a:t>
            </a:r>
            <a:endParaRPr sz="1100" dirty="0">
              <a:latin typeface="LM Sans 10"/>
              <a:cs typeface="LM Sans 10"/>
            </a:endParaRPr>
          </a:p>
          <a:p>
            <a:pPr algn="ctr">
              <a:lnSpc>
                <a:spcPct val="100000"/>
              </a:lnSpc>
              <a:spcBef>
                <a:spcPts val="1125"/>
              </a:spcBef>
            </a:pPr>
            <a:r>
              <a:rPr sz="1100" spc="-5" dirty="0">
                <a:latin typeface="LM Sans 10"/>
                <a:cs typeface="LM Sans 10"/>
              </a:rPr>
              <a:t>Bylo </a:t>
            </a:r>
            <a:r>
              <a:rPr sz="1100" spc="-20" dirty="0">
                <a:latin typeface="LM Sans 10"/>
                <a:cs typeface="LM Sans 10"/>
              </a:rPr>
              <a:t>by </a:t>
            </a:r>
            <a:r>
              <a:rPr sz="1100" spc="-15" dirty="0">
                <a:latin typeface="LM Sans 10"/>
                <a:cs typeface="LM Sans 10"/>
              </a:rPr>
              <a:t>dobré</a:t>
            </a:r>
            <a:r>
              <a:rPr sz="110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samostudium.</a:t>
            </a:r>
            <a:endParaRPr sz="1100" dirty="0">
              <a:latin typeface="LM Sans 10"/>
              <a:cs typeface="LM Sans 10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3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3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3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00" y="72654"/>
            <a:ext cx="158559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3333B2"/>
                </a:solidFill>
                <a:latin typeface="LM Roman Caps 10"/>
                <a:cs typeface="LM Roman Caps 10"/>
              </a:rPr>
              <a:t>Co </a:t>
            </a:r>
            <a:r>
              <a:rPr sz="1400" spc="15" dirty="0">
                <a:solidFill>
                  <a:srgbClr val="3333B2"/>
                </a:solidFill>
                <a:latin typeface="LM Roman Caps 10"/>
                <a:cs typeface="LM Roman Caps 10"/>
              </a:rPr>
              <a:t>je </a:t>
            </a:r>
            <a:r>
              <a:rPr sz="1400" spc="20" dirty="0">
                <a:solidFill>
                  <a:srgbClr val="3333B2"/>
                </a:solidFill>
                <a:latin typeface="LM Roman Caps 10"/>
                <a:cs typeface="LM Roman Caps 10"/>
              </a:rPr>
              <a:t>to</a:t>
            </a:r>
            <a:r>
              <a:rPr sz="1400" spc="-80" dirty="0">
                <a:solidFill>
                  <a:srgbClr val="3333B2"/>
                </a:solidFill>
                <a:latin typeface="LM Roman Caps 10"/>
                <a:cs typeface="LM Roman Caps 10"/>
              </a:rPr>
              <a:t> </a:t>
            </a:r>
            <a:r>
              <a:rPr sz="1400" spc="25" dirty="0">
                <a:solidFill>
                  <a:srgbClr val="3333B2"/>
                </a:solidFill>
                <a:latin typeface="LM Roman Caps 10"/>
                <a:cs typeface="LM Roman Caps 10"/>
              </a:rPr>
              <a:t>HTML?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1165" y="1282585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02932" y="1155291"/>
            <a:ext cx="1711960" cy="866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3020">
              <a:lnSpc>
                <a:spcPct val="125299"/>
              </a:lnSpc>
              <a:spcBef>
                <a:spcPts val="100"/>
              </a:spcBef>
            </a:pPr>
            <a:r>
              <a:rPr sz="1100" spc="-5" dirty="0">
                <a:latin typeface="LM Sans 10"/>
                <a:cs typeface="LM Sans 10"/>
              </a:rPr>
              <a:t>Hypertext </a:t>
            </a:r>
            <a:r>
              <a:rPr sz="1100" spc="-10" dirty="0">
                <a:latin typeface="LM Sans 10"/>
                <a:cs typeface="LM Sans 10"/>
              </a:rPr>
              <a:t>Markup</a:t>
            </a:r>
            <a:r>
              <a:rPr sz="1100" spc="-6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Language  </a:t>
            </a:r>
            <a:r>
              <a:rPr sz="1100" spc="-10" dirty="0">
                <a:latin typeface="LM Sans 10"/>
                <a:cs typeface="LM Sans 10"/>
              </a:rPr>
              <a:t>Standard </a:t>
            </a:r>
            <a:r>
              <a:rPr sz="1100" b="1" spc="-10" dirty="0">
                <a:latin typeface="LM Sans 10"/>
                <a:cs typeface="LM Sans 10"/>
              </a:rPr>
              <a:t>W3C</a:t>
            </a:r>
            <a:endParaRPr sz="1100">
              <a:latin typeface="LM Sans 10"/>
              <a:cs typeface="LM Sans 10"/>
            </a:endParaRPr>
          </a:p>
          <a:p>
            <a:pPr marL="12700" marR="5080">
              <a:lnSpc>
                <a:spcPct val="125299"/>
              </a:lnSpc>
            </a:pPr>
            <a:r>
              <a:rPr sz="1100" spc="-5" dirty="0">
                <a:latin typeface="LM Sans 10"/>
                <a:cs typeface="LM Sans 10"/>
              </a:rPr>
              <a:t>aktuální verze </a:t>
            </a:r>
            <a:r>
              <a:rPr sz="1100" spc="-10" dirty="0">
                <a:latin typeface="LM Sans 10"/>
                <a:cs typeface="LM Sans 10"/>
              </a:rPr>
              <a:t>HTML </a:t>
            </a:r>
            <a:r>
              <a:rPr sz="1100" spc="-5" dirty="0">
                <a:latin typeface="LM Sans 10"/>
                <a:cs typeface="LM Sans 10"/>
              </a:rPr>
              <a:t>5  </a:t>
            </a:r>
            <a:r>
              <a:rPr sz="1100" spc="-10" dirty="0">
                <a:latin typeface="LM Sans 10"/>
                <a:cs typeface="LM Sans 10"/>
              </a:rPr>
              <a:t>HTML </a:t>
            </a:r>
            <a:r>
              <a:rPr sz="1100" spc="-5" dirty="0">
                <a:latin typeface="LM Sans 10"/>
                <a:cs typeface="LM Sans 10"/>
              </a:rPr>
              <a:t>se skládá z</a:t>
            </a:r>
            <a:r>
              <a:rPr sz="1100" spc="-75" dirty="0">
                <a:latin typeface="LM Sans 10"/>
                <a:cs typeface="LM Sans 10"/>
              </a:rPr>
              <a:t> </a:t>
            </a:r>
            <a:r>
              <a:rPr sz="1100" b="1" spc="-5" dirty="0">
                <a:latin typeface="LM Sans 10"/>
                <a:cs typeface="LM Sans 10"/>
              </a:rPr>
              <a:t>elementů</a:t>
            </a:r>
            <a:endParaRPr sz="1100">
              <a:latin typeface="LM Sans 10"/>
              <a:cs typeface="LM Sans 1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1165" y="1492618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81165" y="1702650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1165" y="1912683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943948" y="3163813"/>
            <a:ext cx="1648460" cy="29527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160"/>
              </a:spcBef>
            </a:pP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9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0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. .</a:t>
            </a:r>
            <a:r>
              <a:rPr sz="400" spc="9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</a:rPr>
              <a:t>.</a:t>
            </a:r>
            <a:endParaRPr sz="400">
              <a:latin typeface="LM Sans 8"/>
              <a:cs typeface="LM Sans 8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  <a:tabLst>
                <a:tab pos="1367155" algn="l"/>
              </a:tabLst>
            </a:pP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.   .  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r>
              <a:rPr sz="400" spc="12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1" action="ppaction://hlinksldjump"/>
              </a:rPr>
              <a:t>.    </a:t>
            </a:r>
            <a:r>
              <a:rPr sz="400" spc="90" dirty="0">
                <a:latin typeface="LM Sans 8"/>
                <a:cs typeface="LM Sans 8"/>
                <a:hlinkClick r:id="rId11" action="ppaction://hlinksldjump"/>
              </a:rPr>
              <a:t> </a:t>
            </a:r>
            <a:r>
              <a:rPr sz="400" spc="-5" dirty="0">
                <a:latin typeface="LM Sans 8"/>
                <a:cs typeface="LM Sans 8"/>
                <a:hlinkClick r:id="rId11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	. .</a:t>
            </a:r>
            <a:r>
              <a:rPr sz="400" spc="50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</a:rPr>
              <a:t>.</a:t>
            </a:r>
            <a:endParaRPr sz="400">
              <a:latin typeface="LM Sans 8"/>
              <a:cs typeface="LM Sans 8"/>
            </a:endParaRPr>
          </a:p>
          <a:p>
            <a:pPr marL="522605">
              <a:lnSpc>
                <a:spcPct val="100000"/>
              </a:lnSpc>
              <a:spcBef>
                <a:spcPts val="100"/>
              </a:spcBef>
              <a:tabLst>
                <a:tab pos="1356995" algn="l"/>
              </a:tabLst>
            </a:pPr>
            <a:r>
              <a:rPr sz="600" spc="-5" dirty="0">
                <a:latin typeface="LM Sans 8"/>
                <a:cs typeface="LM Sans 8"/>
              </a:rPr>
              <a:t>Webová</a:t>
            </a:r>
            <a:r>
              <a:rPr sz="600" spc="5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kartografie	</a:t>
            </a:r>
            <a:fld id="{81D60167-4931-47E6-BA6A-407CBD079E47}" type="slidenum">
              <a:rPr sz="600" spc="-5" dirty="0">
                <a:latin typeface="LM Sans 8"/>
                <a:cs typeface="LM Sans 8"/>
              </a:rPr>
              <a:t>12</a:t>
            </a:fld>
            <a:r>
              <a:rPr sz="600" spc="-5" dirty="0">
                <a:latin typeface="LM Sans 8"/>
                <a:cs typeface="LM Sans 8"/>
              </a:rPr>
              <a:t> /</a:t>
            </a:r>
            <a:r>
              <a:rPr sz="600" spc="-160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46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11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11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11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15563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5" dirty="0">
                <a:solidFill>
                  <a:srgbClr val="3333B2"/>
                </a:solidFill>
                <a:latin typeface="LM Roman Caps 10"/>
                <a:cs typeface="LM Roman Caps 10"/>
              </a:rPr>
              <a:t>HTML</a:t>
            </a:r>
            <a:r>
              <a:rPr sz="1400" spc="-60" dirty="0">
                <a:solidFill>
                  <a:srgbClr val="3333B2"/>
                </a:solidFill>
                <a:latin typeface="LM Roman Caps 10"/>
                <a:cs typeface="LM Roman Caps 10"/>
              </a:rPr>
              <a:t> </a:t>
            </a:r>
            <a:r>
              <a:rPr sz="1400" spc="20" dirty="0">
                <a:solidFill>
                  <a:srgbClr val="3333B2"/>
                </a:solidFill>
                <a:latin typeface="LM Roman Caps 10"/>
                <a:cs typeface="LM Roman Caps 10"/>
              </a:rPr>
              <a:t>elementy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1165" y="1027023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02932" y="899729"/>
            <a:ext cx="3810000" cy="44577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spc="-10" dirty="0">
                <a:latin typeface="LM Sans 10"/>
                <a:cs typeface="LM Sans 10"/>
              </a:rPr>
              <a:t>HTML </a:t>
            </a:r>
            <a:r>
              <a:rPr sz="1100" spc="-5" dirty="0">
                <a:latin typeface="LM Sans 10"/>
                <a:cs typeface="LM Sans 10"/>
              </a:rPr>
              <a:t>dokument </a:t>
            </a:r>
            <a:r>
              <a:rPr sz="1100" spc="-10" dirty="0">
                <a:latin typeface="LM Sans 10"/>
                <a:cs typeface="LM Sans 10"/>
              </a:rPr>
              <a:t>tvoříme </a:t>
            </a:r>
            <a:r>
              <a:rPr sz="1100" spc="5" dirty="0">
                <a:latin typeface="LM Sans 10"/>
                <a:cs typeface="LM Sans 10"/>
              </a:rPr>
              <a:t>pomocí</a:t>
            </a:r>
            <a:r>
              <a:rPr sz="1100" spc="-5" dirty="0">
                <a:latin typeface="LM Sans 10"/>
                <a:cs typeface="LM Sans 10"/>
              </a:rPr>
              <a:t> tagů</a:t>
            </a:r>
            <a:endParaRPr sz="1100">
              <a:latin typeface="LM Sans 10"/>
              <a:cs typeface="LM Sans 10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spc="-5" dirty="0">
                <a:latin typeface="LM Sans 10"/>
                <a:cs typeface="LM Sans 10"/>
              </a:rPr>
              <a:t>tagy</a:t>
            </a:r>
            <a:r>
              <a:rPr sz="1100" spc="-1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jsou</a:t>
            </a:r>
            <a:r>
              <a:rPr sz="1100" spc="-10" dirty="0">
                <a:latin typeface="LM Sans 10"/>
                <a:cs typeface="LM Sans 10"/>
              </a:rPr>
              <a:t> párové </a:t>
            </a:r>
            <a:r>
              <a:rPr sz="1100" spc="-5" dirty="0">
                <a:latin typeface="LM Sans 10"/>
                <a:cs typeface="LM Sans 10"/>
              </a:rPr>
              <a:t>(html, head,</a:t>
            </a:r>
            <a:r>
              <a:rPr sz="1100" spc="-1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p,</a:t>
            </a:r>
            <a:r>
              <a:rPr sz="1100" spc="-19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…)</a:t>
            </a:r>
            <a:r>
              <a:rPr sz="1100" spc="-1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a</a:t>
            </a:r>
            <a:r>
              <a:rPr sz="1100" spc="-10" dirty="0">
                <a:latin typeface="LM Sans 10"/>
                <a:cs typeface="LM Sans 10"/>
              </a:rPr>
              <a:t> nepárové </a:t>
            </a:r>
            <a:r>
              <a:rPr sz="1100" spc="-5" dirty="0">
                <a:latin typeface="LM Sans 10"/>
                <a:cs typeface="LM Sans 10"/>
              </a:rPr>
              <a:t>(img, meta,</a:t>
            </a:r>
            <a:r>
              <a:rPr sz="1100" spc="-10" dirty="0">
                <a:latin typeface="LM Sans 10"/>
                <a:cs typeface="LM Sans 10"/>
              </a:rPr>
              <a:t> </a:t>
            </a:r>
            <a:r>
              <a:rPr sz="1100" spc="-15" dirty="0">
                <a:latin typeface="LM Sans 10"/>
                <a:cs typeface="LM Sans 10"/>
              </a:rPr>
              <a:t>br,</a:t>
            </a:r>
            <a:r>
              <a:rPr sz="1100" spc="-19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…)</a:t>
            </a:r>
            <a:endParaRPr sz="1100">
              <a:latin typeface="LM Sans 10"/>
              <a:cs typeface="LM Sans 1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1165" y="1237056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1071" y="1493786"/>
            <a:ext cx="4326255" cy="831215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128905">
              <a:lnSpc>
                <a:spcPct val="100000"/>
              </a:lnSpc>
              <a:spcBef>
                <a:spcPts val="409"/>
              </a:spcBef>
            </a:pPr>
            <a:r>
              <a:rPr sz="1100" spc="-5" dirty="0">
                <a:latin typeface="LM Mono 10"/>
                <a:cs typeface="LM Mono 10"/>
              </a:rPr>
              <a:t>&lt;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p</a:t>
            </a:r>
            <a:r>
              <a:rPr sz="1100" spc="-5" dirty="0">
                <a:latin typeface="LM Mono 10"/>
                <a:cs typeface="LM Mono 10"/>
              </a:rPr>
              <a:t>&gt;I’m a</a:t>
            </a:r>
            <a:r>
              <a:rPr sz="1100" spc="-20" dirty="0">
                <a:latin typeface="LM Mono 10"/>
                <a:cs typeface="LM Mono 10"/>
              </a:rPr>
              <a:t> </a:t>
            </a:r>
            <a:r>
              <a:rPr sz="1100" spc="-5" dirty="0">
                <a:latin typeface="LM Mono 10"/>
                <a:cs typeface="LM Mono 10"/>
              </a:rPr>
              <a:t>paragraph.&lt;/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p</a:t>
            </a:r>
            <a:r>
              <a:rPr sz="1100" spc="-5" dirty="0">
                <a:latin typeface="LM Mono 10"/>
                <a:cs typeface="LM Mono 10"/>
              </a:rPr>
              <a:t>&gt;</a:t>
            </a:r>
            <a:endParaRPr sz="1100">
              <a:latin typeface="LM Mono 10"/>
              <a:cs typeface="LM Mono 10"/>
            </a:endParaRPr>
          </a:p>
          <a:p>
            <a:pPr marL="128905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&lt;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p </a:t>
            </a:r>
            <a:r>
              <a:rPr sz="1100" spc="-10" dirty="0">
                <a:solidFill>
                  <a:srgbClr val="7C8E28"/>
                </a:solidFill>
                <a:latin typeface="LM Mono 10"/>
                <a:cs typeface="LM Mono 10"/>
              </a:rPr>
              <a:t>class</a:t>
            </a:r>
            <a:r>
              <a:rPr sz="1100" spc="-10" dirty="0">
                <a:solidFill>
                  <a:srgbClr val="666666"/>
                </a:solidFill>
                <a:latin typeface="LM Mono 10"/>
                <a:cs typeface="LM Mono 10"/>
              </a:rPr>
              <a:t>=</a:t>
            </a:r>
            <a:r>
              <a:rPr sz="1100" spc="-10" dirty="0">
                <a:solidFill>
                  <a:srgbClr val="BA2121"/>
                </a:solidFill>
                <a:latin typeface="LM Mono 10"/>
                <a:cs typeface="LM Mono 10"/>
              </a:rPr>
              <a:t>"note"</a:t>
            </a:r>
            <a:r>
              <a:rPr sz="1100" spc="-10" dirty="0">
                <a:latin typeface="LM Mono 10"/>
                <a:cs typeface="LM Mono 10"/>
              </a:rPr>
              <a:t>&gt;And </a:t>
            </a:r>
            <a:r>
              <a:rPr sz="1100" spc="-5" dirty="0">
                <a:latin typeface="LM Mono 10"/>
                <a:cs typeface="LM Mono 10"/>
              </a:rPr>
              <a:t>I have an attribute.&lt;/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p</a:t>
            </a:r>
            <a:r>
              <a:rPr sz="1100" spc="-5" dirty="0">
                <a:latin typeface="LM Mono 10"/>
                <a:cs typeface="LM Mono 10"/>
              </a:rPr>
              <a:t>&gt;</a:t>
            </a:r>
            <a:endParaRPr sz="1100">
              <a:latin typeface="LM Mono 10"/>
              <a:cs typeface="LM Mono 10"/>
            </a:endParaRPr>
          </a:p>
          <a:p>
            <a:pPr marL="128905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&lt;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p</a:t>
            </a:r>
            <a:r>
              <a:rPr sz="1100" spc="-5" dirty="0">
                <a:latin typeface="LM Mono 10"/>
                <a:cs typeface="LM Mono 10"/>
              </a:rPr>
              <a:t>&gt;We can be</a:t>
            </a:r>
            <a:r>
              <a:rPr sz="1100" spc="-25" dirty="0">
                <a:latin typeface="LM Mono 10"/>
                <a:cs typeface="LM Mono 10"/>
              </a:rPr>
              <a:t> </a:t>
            </a:r>
            <a:r>
              <a:rPr sz="1100" spc="-5" dirty="0">
                <a:latin typeface="LM Mono 10"/>
                <a:cs typeface="LM Mono 10"/>
              </a:rPr>
              <a:t>&lt;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strong</a:t>
            </a:r>
            <a:r>
              <a:rPr sz="1100" spc="-5" dirty="0">
                <a:latin typeface="LM Mono 10"/>
                <a:cs typeface="LM Mono 10"/>
              </a:rPr>
              <a:t>&gt;nested.&lt;/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strong</a:t>
            </a:r>
            <a:r>
              <a:rPr sz="1100" spc="-5" dirty="0">
                <a:latin typeface="LM Mono 10"/>
                <a:cs typeface="LM Mono 10"/>
              </a:rPr>
              <a:t>&gt;&lt;/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p</a:t>
            </a:r>
            <a:r>
              <a:rPr sz="1100" spc="-5" dirty="0">
                <a:latin typeface="LM Mono 10"/>
                <a:cs typeface="LM Mono 10"/>
              </a:rPr>
              <a:t>&gt;</a:t>
            </a:r>
            <a:endParaRPr sz="1100">
              <a:latin typeface="LM Mono 10"/>
              <a:cs typeface="LM Mono 10"/>
            </a:endParaRPr>
          </a:p>
          <a:p>
            <a:pPr marL="128905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&lt;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img</a:t>
            </a:r>
            <a:r>
              <a:rPr sz="1100" b="1" spc="-10" dirty="0">
                <a:solidFill>
                  <a:srgbClr val="007F00"/>
                </a:solidFill>
                <a:latin typeface="LM Mono Light 10"/>
                <a:cs typeface="LM Mono Light 10"/>
              </a:rPr>
              <a:t> </a:t>
            </a:r>
            <a:r>
              <a:rPr sz="1100" spc="-10" dirty="0">
                <a:solidFill>
                  <a:srgbClr val="7C8E28"/>
                </a:solidFill>
                <a:latin typeface="LM Mono 10"/>
                <a:cs typeface="LM Mono 10"/>
              </a:rPr>
              <a:t>src</a:t>
            </a:r>
            <a:r>
              <a:rPr sz="1100" spc="-10" dirty="0">
                <a:solidFill>
                  <a:srgbClr val="666666"/>
                </a:solidFill>
                <a:latin typeface="LM Mono 10"/>
                <a:cs typeface="LM Mono 10"/>
              </a:rPr>
              <a:t>=</a:t>
            </a:r>
            <a:r>
              <a:rPr sz="1100" spc="-10" dirty="0">
                <a:solidFill>
                  <a:srgbClr val="BA2121"/>
                </a:solidFill>
                <a:latin typeface="LM Mono 10"/>
                <a:cs typeface="LM Mono 10"/>
              </a:rPr>
              <a:t>"photo.jpg"</a:t>
            </a:r>
            <a:r>
              <a:rPr sz="1100" spc="-10" dirty="0">
                <a:latin typeface="LM Mono 10"/>
                <a:cs typeface="LM Mono 10"/>
              </a:rPr>
              <a:t>&gt;</a:t>
            </a:r>
            <a:endParaRPr sz="1100">
              <a:latin typeface="LM Mono 10"/>
              <a:cs typeface="LM Mono 1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43948" y="3163813"/>
            <a:ext cx="1648460" cy="29527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160"/>
              </a:spcBef>
            </a:pP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9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0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. .</a:t>
            </a:r>
            <a:r>
              <a:rPr sz="400" spc="9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</a:rPr>
              <a:t>.</a:t>
            </a:r>
            <a:endParaRPr sz="400">
              <a:latin typeface="LM Sans 8"/>
              <a:cs typeface="LM Sans 8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  <a:tabLst>
                <a:tab pos="1367155" algn="l"/>
              </a:tabLst>
            </a:pP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.   .  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r>
              <a:rPr sz="400" spc="12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1" action="ppaction://hlinksldjump"/>
              </a:rPr>
              <a:t>.    </a:t>
            </a:r>
            <a:r>
              <a:rPr sz="400" spc="90" dirty="0">
                <a:latin typeface="LM Sans 8"/>
                <a:cs typeface="LM Sans 8"/>
                <a:hlinkClick r:id="rId11" action="ppaction://hlinksldjump"/>
              </a:rPr>
              <a:t> </a:t>
            </a:r>
            <a:r>
              <a:rPr sz="400" spc="-5" dirty="0">
                <a:latin typeface="LM Sans 8"/>
                <a:cs typeface="LM Sans 8"/>
                <a:hlinkClick r:id="rId11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	. .</a:t>
            </a:r>
            <a:r>
              <a:rPr sz="400" spc="50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</a:rPr>
              <a:t>.</a:t>
            </a:r>
            <a:endParaRPr sz="400">
              <a:latin typeface="LM Sans 8"/>
              <a:cs typeface="LM Sans 8"/>
            </a:endParaRPr>
          </a:p>
          <a:p>
            <a:pPr marL="522605">
              <a:lnSpc>
                <a:spcPct val="100000"/>
              </a:lnSpc>
              <a:spcBef>
                <a:spcPts val="100"/>
              </a:spcBef>
              <a:tabLst>
                <a:tab pos="1356995" algn="l"/>
              </a:tabLst>
            </a:pPr>
            <a:r>
              <a:rPr sz="600" spc="-5" dirty="0">
                <a:latin typeface="LM Sans 8"/>
                <a:cs typeface="LM Sans 8"/>
              </a:rPr>
              <a:t>Webová</a:t>
            </a:r>
            <a:r>
              <a:rPr sz="600" spc="5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kartografie	</a:t>
            </a:r>
            <a:fld id="{81D60167-4931-47E6-BA6A-407CBD079E47}" type="slidenum">
              <a:rPr sz="600" spc="-5" dirty="0">
                <a:latin typeface="LM Sans 8"/>
                <a:cs typeface="LM Sans 8"/>
              </a:rPr>
              <a:t>13</a:t>
            </a:fld>
            <a:r>
              <a:rPr sz="600" spc="-5" dirty="0">
                <a:latin typeface="LM Sans 8"/>
                <a:cs typeface="LM Sans 8"/>
              </a:rPr>
              <a:t> /</a:t>
            </a:r>
            <a:r>
              <a:rPr sz="600" spc="-160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46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11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11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11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15665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" dirty="0">
                <a:solidFill>
                  <a:srgbClr val="3333B2"/>
                </a:solidFill>
                <a:latin typeface="LM Roman Caps 10"/>
                <a:cs typeface="LM Roman Caps 10"/>
              </a:rPr>
              <a:t>Anatomie</a:t>
            </a:r>
            <a:r>
              <a:rPr sz="1400" spc="-35" dirty="0">
                <a:solidFill>
                  <a:srgbClr val="3333B2"/>
                </a:solidFill>
                <a:latin typeface="LM Roman Caps 10"/>
                <a:cs typeface="LM Roman Caps 10"/>
              </a:rPr>
              <a:t> </a:t>
            </a:r>
            <a:r>
              <a:rPr sz="1400" spc="25" dirty="0">
                <a:solidFill>
                  <a:srgbClr val="3333B2"/>
                </a:solidFill>
                <a:latin typeface="LM Roman Caps 10"/>
                <a:cs typeface="LM Roman Caps 10"/>
              </a:rPr>
              <a:t>HTML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2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2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2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5844" y="815935"/>
            <a:ext cx="319024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LM Sans 10"/>
                <a:cs typeface="LM Sans 10"/>
              </a:rPr>
              <a:t>Hlavní stránka </a:t>
            </a:r>
            <a:r>
              <a:rPr sz="1100" spc="-15" dirty="0">
                <a:latin typeface="LM Sans 10"/>
                <a:cs typeface="LM Sans 10"/>
              </a:rPr>
              <a:t>webu </a:t>
            </a:r>
            <a:r>
              <a:rPr sz="1100" spc="-5" dirty="0">
                <a:latin typeface="LM Sans 10"/>
                <a:cs typeface="LM Sans 10"/>
              </a:rPr>
              <a:t>se </a:t>
            </a:r>
            <a:r>
              <a:rPr sz="1100" spc="-10" dirty="0">
                <a:latin typeface="LM Sans 10"/>
                <a:cs typeface="LM Sans 10"/>
              </a:rPr>
              <a:t>zpravidla </a:t>
            </a:r>
            <a:r>
              <a:rPr sz="1100" spc="-5" dirty="0">
                <a:latin typeface="LM Sans 10"/>
                <a:cs typeface="LM Sans 10"/>
              </a:rPr>
              <a:t>jmenuje</a:t>
            </a:r>
            <a:r>
              <a:rPr sz="1100" spc="-3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Mono 10"/>
                <a:cs typeface="LM Mono 10"/>
              </a:rPr>
              <a:t>index.html</a:t>
            </a:r>
            <a:endParaRPr sz="1100">
              <a:latin typeface="LM Mono 10"/>
              <a:cs typeface="LM Mono 1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1071" y="1111986"/>
            <a:ext cx="4326255" cy="1627368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128905">
              <a:lnSpc>
                <a:spcPct val="100000"/>
              </a:lnSpc>
              <a:spcBef>
                <a:spcPts val="409"/>
              </a:spcBef>
            </a:pPr>
            <a:r>
              <a:rPr sz="1100" i="1" spc="-5" dirty="0">
                <a:solidFill>
                  <a:srgbClr val="BC7A00"/>
                </a:solidFill>
                <a:latin typeface="LM Mono 10"/>
                <a:cs typeface="LM Mono 10"/>
              </a:rPr>
              <a:t>&lt;!DOCTYPE</a:t>
            </a:r>
            <a:r>
              <a:rPr sz="1100" i="1" spc="-10" dirty="0">
                <a:solidFill>
                  <a:srgbClr val="BC7A00"/>
                </a:solidFill>
                <a:latin typeface="LM Mono 10"/>
                <a:cs typeface="LM Mono 10"/>
              </a:rPr>
              <a:t> </a:t>
            </a:r>
            <a:r>
              <a:rPr sz="1100" i="1" spc="-5" dirty="0">
                <a:solidFill>
                  <a:srgbClr val="BC7A00"/>
                </a:solidFill>
                <a:latin typeface="LM Mono 10"/>
                <a:cs typeface="LM Mono 10"/>
              </a:rPr>
              <a:t>html&gt;</a:t>
            </a:r>
            <a:endParaRPr lang="sk-SK" sz="1100" i="1" spc="-5" dirty="0">
              <a:solidFill>
                <a:srgbClr val="BC7A00"/>
              </a:solidFill>
              <a:latin typeface="LM Mono 10"/>
              <a:cs typeface="LM Mono 10"/>
            </a:endParaRPr>
          </a:p>
          <a:p>
            <a:pPr marL="128905">
              <a:spcBef>
                <a:spcPts val="409"/>
              </a:spcBef>
            </a:pPr>
            <a:r>
              <a:rPr lang="sk-SK" sz="1100" i="1" spc="-5" dirty="0">
                <a:solidFill>
                  <a:srgbClr val="3F7F7F"/>
                </a:solidFill>
                <a:latin typeface="LM Mono 10"/>
                <a:cs typeface="LM Mono 10"/>
              </a:rPr>
              <a:t>&lt;!-- COMMENT</a:t>
            </a:r>
            <a:r>
              <a:rPr lang="sk-SK" sz="1100" i="1" spc="-15" dirty="0">
                <a:solidFill>
                  <a:srgbClr val="3F7F7F"/>
                </a:solidFill>
                <a:latin typeface="LM Mono 10"/>
                <a:cs typeface="LM Mono 10"/>
              </a:rPr>
              <a:t> </a:t>
            </a:r>
            <a:r>
              <a:rPr lang="sk-SK" sz="1100" i="1" spc="-5" dirty="0">
                <a:solidFill>
                  <a:srgbClr val="3F7F7F"/>
                </a:solidFill>
                <a:latin typeface="LM Mono 10"/>
                <a:cs typeface="LM Mono 10"/>
              </a:rPr>
              <a:t>--&gt;</a:t>
            </a:r>
            <a:endParaRPr sz="1100" dirty="0">
              <a:latin typeface="LM Mono 10"/>
              <a:cs typeface="LM Mono 10"/>
            </a:endParaRPr>
          </a:p>
          <a:p>
            <a:pPr marL="128905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&lt;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html</a:t>
            </a:r>
            <a:r>
              <a:rPr sz="1100" spc="-5" dirty="0">
                <a:latin typeface="LM Mono 10"/>
                <a:cs typeface="LM Mono 10"/>
              </a:rPr>
              <a:t>&gt; </a:t>
            </a:r>
            <a:endParaRPr lang="sk-SK" sz="1100" spc="-5" dirty="0">
              <a:latin typeface="LM Mono 10"/>
              <a:cs typeface="LM Mono 10"/>
            </a:endParaRPr>
          </a:p>
          <a:p>
            <a:pPr marL="128905">
              <a:lnSpc>
                <a:spcPct val="100000"/>
              </a:lnSpc>
              <a:spcBef>
                <a:spcPts val="35"/>
              </a:spcBef>
            </a:pPr>
            <a:r>
              <a:rPr lang="sk-SK" sz="1100" spc="-5" dirty="0">
                <a:latin typeface="LM Mono 10"/>
                <a:cs typeface="LM Mono 10"/>
              </a:rPr>
              <a:t>   </a:t>
            </a:r>
            <a:r>
              <a:rPr sz="1100" spc="-5" dirty="0">
                <a:latin typeface="LM Mono 10"/>
                <a:cs typeface="LM Mono 10"/>
              </a:rPr>
              <a:t>&lt;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head</a:t>
            </a:r>
            <a:r>
              <a:rPr sz="1100" spc="-5" dirty="0">
                <a:latin typeface="LM Mono 10"/>
                <a:cs typeface="LM Mono 10"/>
              </a:rPr>
              <a:t>&gt;</a:t>
            </a:r>
            <a:endParaRPr sz="1100" dirty="0">
              <a:latin typeface="LM Mono 10"/>
              <a:cs typeface="LM Mono 10"/>
            </a:endParaRPr>
          </a:p>
          <a:p>
            <a:pPr marL="128905">
              <a:lnSpc>
                <a:spcPct val="100000"/>
              </a:lnSpc>
              <a:spcBef>
                <a:spcPts val="35"/>
              </a:spcBef>
            </a:pPr>
            <a:r>
              <a:rPr lang="sk-SK" sz="1100" spc="-5" dirty="0">
                <a:latin typeface="LM Mono 10"/>
                <a:cs typeface="LM Mono 10"/>
              </a:rPr>
              <a:t>   </a:t>
            </a:r>
            <a:r>
              <a:rPr sz="1100" spc="-5" dirty="0">
                <a:latin typeface="LM Mono 10"/>
                <a:cs typeface="LM Mono 10"/>
              </a:rPr>
              <a:t>&lt;/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head</a:t>
            </a:r>
            <a:r>
              <a:rPr sz="1100" spc="-5" dirty="0">
                <a:latin typeface="LM Mono 10"/>
                <a:cs typeface="LM Mono 10"/>
              </a:rPr>
              <a:t>&gt;</a:t>
            </a:r>
            <a:endParaRPr sz="1100" dirty="0">
              <a:latin typeface="LM Mono 10"/>
              <a:cs typeface="LM Mono 10"/>
            </a:endParaRPr>
          </a:p>
          <a:p>
            <a:pPr marL="128905">
              <a:lnSpc>
                <a:spcPct val="100000"/>
              </a:lnSpc>
              <a:spcBef>
                <a:spcPts val="35"/>
              </a:spcBef>
            </a:pPr>
            <a:r>
              <a:rPr lang="sk-SK" sz="1100" spc="-5" dirty="0">
                <a:latin typeface="LM Mono 10"/>
                <a:cs typeface="LM Mono 10"/>
              </a:rPr>
              <a:t>   </a:t>
            </a:r>
            <a:r>
              <a:rPr sz="1100" spc="-5" dirty="0">
                <a:latin typeface="LM Mono 10"/>
                <a:cs typeface="LM Mono 10"/>
              </a:rPr>
              <a:t>&lt;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body</a:t>
            </a:r>
            <a:r>
              <a:rPr sz="1100" spc="-5" dirty="0">
                <a:latin typeface="LM Mono 10"/>
                <a:cs typeface="LM Mono 10"/>
              </a:rPr>
              <a:t>&gt;</a:t>
            </a:r>
            <a:endParaRPr lang="sk-SK" sz="1100" spc="-5" dirty="0">
              <a:latin typeface="LM Mono 10"/>
              <a:cs typeface="LM Mono 10"/>
            </a:endParaRPr>
          </a:p>
          <a:p>
            <a:pPr marL="128905">
              <a:lnSpc>
                <a:spcPct val="100000"/>
              </a:lnSpc>
              <a:spcBef>
                <a:spcPts val="35"/>
              </a:spcBef>
            </a:pPr>
            <a:r>
              <a:rPr lang="sk-SK" sz="1100" spc="-5" dirty="0">
                <a:latin typeface="LM Mono 10"/>
                <a:cs typeface="LM Mono 10"/>
              </a:rPr>
              <a:t>        &lt;</a:t>
            </a:r>
            <a:r>
              <a:rPr lang="sk-SK" sz="1100" b="1" spc="-5" dirty="0">
                <a:solidFill>
                  <a:srgbClr val="007F00"/>
                </a:solidFill>
                <a:latin typeface="LM Mono Light 10"/>
              </a:rPr>
              <a:t>div</a:t>
            </a:r>
            <a:r>
              <a:rPr lang="sk-SK" sz="1100" spc="-5" dirty="0">
                <a:latin typeface="LM Mono 10"/>
                <a:cs typeface="LM Mono 10"/>
              </a:rPr>
              <a:t>&gt;...&lt;/</a:t>
            </a:r>
            <a:r>
              <a:rPr lang="sk-SK" sz="1100" b="1" spc="-5" dirty="0">
                <a:solidFill>
                  <a:srgbClr val="007F00"/>
                </a:solidFill>
                <a:latin typeface="LM Mono Light 10"/>
              </a:rPr>
              <a:t>div</a:t>
            </a:r>
            <a:r>
              <a:rPr lang="sk-SK" sz="1100" spc="-5" dirty="0">
                <a:latin typeface="LM Mono 10"/>
                <a:cs typeface="LM Mono 10"/>
              </a:rPr>
              <a:t>&gt;</a:t>
            </a:r>
            <a:endParaRPr sz="1100" dirty="0">
              <a:latin typeface="LM Mono 10"/>
              <a:cs typeface="LM Mono 10"/>
            </a:endParaRPr>
          </a:p>
          <a:p>
            <a:pPr marL="128905">
              <a:lnSpc>
                <a:spcPct val="100000"/>
              </a:lnSpc>
              <a:spcBef>
                <a:spcPts val="35"/>
              </a:spcBef>
            </a:pPr>
            <a:r>
              <a:rPr lang="sk-SK" sz="1100" spc="-5" dirty="0">
                <a:latin typeface="LM Mono 10"/>
                <a:cs typeface="LM Mono 10"/>
              </a:rPr>
              <a:t>   </a:t>
            </a:r>
            <a:r>
              <a:rPr sz="1100" spc="-5" dirty="0">
                <a:latin typeface="LM Mono 10"/>
                <a:cs typeface="LM Mono 10"/>
              </a:rPr>
              <a:t>&lt;/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body</a:t>
            </a:r>
            <a:r>
              <a:rPr sz="1100" spc="-5" dirty="0">
                <a:latin typeface="LM Mono 10"/>
                <a:cs typeface="LM Mono 10"/>
              </a:rPr>
              <a:t>&gt;</a:t>
            </a:r>
            <a:endParaRPr sz="1100" dirty="0">
              <a:latin typeface="LM Mono 10"/>
              <a:cs typeface="LM Mono 10"/>
            </a:endParaRPr>
          </a:p>
          <a:p>
            <a:pPr marL="128905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&lt;/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html</a:t>
            </a:r>
            <a:r>
              <a:rPr sz="1100" spc="-5" dirty="0">
                <a:latin typeface="LM Mono 10"/>
                <a:cs typeface="LM Mono 10"/>
              </a:rPr>
              <a:t>&gt;</a:t>
            </a:r>
            <a:endParaRPr sz="1100" dirty="0">
              <a:latin typeface="LM Mono 10"/>
              <a:cs typeface="LM Mono 10"/>
            </a:endParaRPr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6508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3333B2"/>
                </a:solidFill>
                <a:latin typeface="LM Sans 12"/>
                <a:cs typeface="LM Sans 12"/>
              </a:rPr>
              <a:t>&lt;head&gt;</a:t>
            </a:r>
            <a:endParaRPr sz="1400">
              <a:latin typeface="LM Sans 12"/>
              <a:cs typeface="LM Sans 12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1165" y="951026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02932" y="823745"/>
            <a:ext cx="2541016" cy="6104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299"/>
              </a:lnSpc>
              <a:spcBef>
                <a:spcPts val="100"/>
              </a:spcBef>
            </a:pPr>
            <a:r>
              <a:rPr sz="1100" spc="-5" dirty="0">
                <a:latin typeface="LM Sans 10"/>
                <a:cs typeface="LM Sans 10"/>
              </a:rPr>
              <a:t>ovlivňuje chování </a:t>
            </a:r>
            <a:r>
              <a:rPr sz="1100" spc="-10" dirty="0">
                <a:latin typeface="LM Sans 10"/>
                <a:cs typeface="LM Sans 10"/>
              </a:rPr>
              <a:t>webové</a:t>
            </a:r>
            <a:r>
              <a:rPr sz="1100" spc="-55" dirty="0">
                <a:latin typeface="LM Sans 10"/>
                <a:cs typeface="LM Sans 10"/>
              </a:rPr>
              <a:t> </a:t>
            </a:r>
            <a:r>
              <a:rPr sz="1100" spc="-5" dirty="0" err="1">
                <a:latin typeface="LM Sans 10"/>
                <a:cs typeface="LM Sans 10"/>
              </a:rPr>
              <a:t>stránky</a:t>
            </a:r>
            <a:r>
              <a:rPr sz="1100" spc="-5" dirty="0">
                <a:latin typeface="LM Sans 10"/>
                <a:cs typeface="LM Sans 10"/>
              </a:rPr>
              <a:t>  </a:t>
            </a:r>
            <a:endParaRPr lang="sk-SK" sz="1100" spc="-5" dirty="0">
              <a:latin typeface="LM Sans 10"/>
              <a:cs typeface="LM Sans 10"/>
            </a:endParaRPr>
          </a:p>
          <a:p>
            <a:pPr marL="12700" marR="5080">
              <a:lnSpc>
                <a:spcPct val="125299"/>
              </a:lnSpc>
              <a:spcBef>
                <a:spcPts val="100"/>
              </a:spcBef>
            </a:pPr>
            <a:r>
              <a:rPr sz="1100" spc="-5" dirty="0" err="1">
                <a:latin typeface="LM Sans 10"/>
                <a:cs typeface="LM Sans 10"/>
              </a:rPr>
              <a:t>není</a:t>
            </a:r>
            <a:r>
              <a:rPr sz="1100" spc="-5" dirty="0">
                <a:latin typeface="LM Sans 10"/>
                <a:cs typeface="LM Sans 10"/>
              </a:rPr>
              <a:t> </a:t>
            </a:r>
            <a:r>
              <a:rPr sz="1100" dirty="0">
                <a:latin typeface="LM Sans 10"/>
                <a:cs typeface="LM Sans 10"/>
              </a:rPr>
              <a:t>běžně </a:t>
            </a:r>
            <a:r>
              <a:rPr sz="1100" spc="-5" dirty="0">
                <a:latin typeface="LM Sans 10"/>
                <a:cs typeface="LM Sans 10"/>
              </a:rPr>
              <a:t>viditelná v</a:t>
            </a:r>
            <a:r>
              <a:rPr sz="1100" spc="-40" dirty="0">
                <a:latin typeface="LM Sans 10"/>
                <a:cs typeface="LM Sans 10"/>
              </a:rPr>
              <a:t> </a:t>
            </a:r>
            <a:r>
              <a:rPr sz="1100" spc="-10" dirty="0">
                <a:latin typeface="LM Sans 10"/>
                <a:cs typeface="LM Sans 10"/>
              </a:rPr>
              <a:t>prohlížeči</a:t>
            </a:r>
            <a:endParaRPr sz="1100" dirty="0">
              <a:latin typeface="LM Sans 10"/>
              <a:cs typeface="LM Sans 10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800" spc="-5" dirty="0">
                <a:latin typeface="LM Sans 8"/>
                <a:cs typeface="LM Sans 8"/>
              </a:rPr>
              <a:t>název, kódování znaků, </a:t>
            </a:r>
            <a:r>
              <a:rPr sz="800" dirty="0" err="1">
                <a:latin typeface="LM Sans 8"/>
                <a:cs typeface="LM Sans 8"/>
              </a:rPr>
              <a:t>popis</a:t>
            </a:r>
            <a:r>
              <a:rPr sz="800" dirty="0">
                <a:latin typeface="LM Sans 8"/>
                <a:cs typeface="LM Sans 8"/>
              </a:rPr>
              <a:t>,</a:t>
            </a:r>
            <a:r>
              <a:rPr lang="sk-SK" sz="800" dirty="0">
                <a:latin typeface="LM Sans 8"/>
                <a:cs typeface="LM Sans 8"/>
              </a:rPr>
              <a:t>kľúčové slová, autor</a:t>
            </a:r>
            <a:r>
              <a:rPr sz="800" spc="-160" dirty="0">
                <a:latin typeface="LM Sans 8"/>
                <a:cs typeface="LM Sans 8"/>
              </a:rPr>
              <a:t> </a:t>
            </a:r>
            <a:r>
              <a:rPr sz="800" spc="-5" dirty="0">
                <a:latin typeface="LM Sans 8"/>
                <a:cs typeface="LM Sans 8"/>
              </a:rPr>
              <a:t>…</a:t>
            </a:r>
            <a:endParaRPr sz="800" dirty="0">
              <a:latin typeface="LM Sans 8"/>
              <a:cs typeface="LM Sans 8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1165" y="1161059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1071" y="1574876"/>
            <a:ext cx="4326255" cy="767711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ts val="955"/>
              </a:lnSpc>
              <a:spcBef>
                <a:spcPts val="425"/>
              </a:spcBef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head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meta </a:t>
            </a:r>
            <a:r>
              <a:rPr sz="800" spc="-5" dirty="0">
                <a:solidFill>
                  <a:srgbClr val="7C8E28"/>
                </a:solidFill>
                <a:latin typeface="LM Mono 8"/>
                <a:cs typeface="LM Mono 8"/>
              </a:rPr>
              <a:t>charset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</a:rPr>
              <a:t>"utf-8"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meta </a:t>
            </a:r>
            <a:r>
              <a:rPr sz="800" spc="-5" dirty="0">
                <a:solidFill>
                  <a:srgbClr val="7C8E28"/>
                </a:solidFill>
                <a:latin typeface="LM Mono 8"/>
                <a:cs typeface="LM Mono 8"/>
              </a:rPr>
              <a:t>name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</a:rPr>
              <a:t>"viewport" </a:t>
            </a:r>
            <a:r>
              <a:rPr sz="800" spc="-5" dirty="0">
                <a:solidFill>
                  <a:srgbClr val="7C8E28"/>
                </a:solidFill>
                <a:latin typeface="LM Mono 8"/>
                <a:cs typeface="LM Mono 8"/>
              </a:rPr>
              <a:t>content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</a:rPr>
              <a:t>"width=device-width,</a:t>
            </a:r>
            <a:r>
              <a:rPr sz="800" spc="40" dirty="0">
                <a:solidFill>
                  <a:srgbClr val="BA2121"/>
                </a:solidFill>
                <a:latin typeface="LM Mono 8"/>
                <a:cs typeface="LM Mono 8"/>
              </a:rPr>
              <a:t> 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</a:rPr>
              <a:t>initial-scale=1.0"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  <a:p>
            <a:pPr marL="128905">
              <a:lnSpc>
                <a:spcPts val="944"/>
              </a:lnSpc>
            </a:pPr>
            <a:r>
              <a:rPr lang="sk-SK" sz="800" spc="-5" dirty="0">
                <a:latin typeface="LM Mono 8"/>
                <a:cs typeface="LM Mono 8"/>
              </a:rPr>
              <a:t>     </a:t>
            </a: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meta </a:t>
            </a:r>
            <a:r>
              <a:rPr sz="800" spc="-5" dirty="0">
                <a:solidFill>
                  <a:srgbClr val="7C8E28"/>
                </a:solidFill>
                <a:latin typeface="LM Mono 8"/>
                <a:cs typeface="LM Mono 8"/>
              </a:rPr>
              <a:t>name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</a:rPr>
              <a:t>"description" </a:t>
            </a:r>
            <a:r>
              <a:rPr sz="800" spc="-5" dirty="0">
                <a:solidFill>
                  <a:srgbClr val="7C8E28"/>
                </a:solidFill>
                <a:latin typeface="LM Mono 8"/>
                <a:cs typeface="LM Mono 8"/>
              </a:rPr>
              <a:t>content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</a:rPr>
              <a:t>"I’m a</a:t>
            </a:r>
            <a:r>
              <a:rPr sz="800" spc="10" dirty="0">
                <a:solidFill>
                  <a:srgbClr val="BA2121"/>
                </a:solidFill>
                <a:latin typeface="LM Mono 8"/>
                <a:cs typeface="LM Mono 8"/>
              </a:rPr>
              <a:t> 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</a:rPr>
              <a:t>description."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  <a:p>
            <a:pPr marL="128905">
              <a:lnSpc>
                <a:spcPts val="944"/>
              </a:lnSpc>
            </a:pPr>
            <a:r>
              <a:rPr lang="sk-SK" sz="800" spc="-5" dirty="0">
                <a:latin typeface="LM Mono 8"/>
                <a:cs typeface="LM Mono 8"/>
              </a:rPr>
              <a:t>     </a:t>
            </a: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title</a:t>
            </a:r>
            <a:r>
              <a:rPr sz="800" spc="-5" dirty="0">
                <a:latin typeface="LM Mono 8"/>
                <a:cs typeface="LM Mono 8"/>
              </a:rPr>
              <a:t>&gt;Page</a:t>
            </a:r>
            <a:r>
              <a:rPr sz="800" spc="-10" dirty="0"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title&lt;/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title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head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3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3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3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6667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5" dirty="0">
                <a:solidFill>
                  <a:srgbClr val="3333B2"/>
                </a:solidFill>
                <a:latin typeface="LM Sans 12"/>
                <a:cs typeface="LM Sans 12"/>
              </a:rPr>
              <a:t>&lt;</a:t>
            </a:r>
            <a:r>
              <a:rPr sz="1400" spc="50" dirty="0">
                <a:solidFill>
                  <a:srgbClr val="3333B2"/>
                </a:solidFill>
                <a:latin typeface="LM Sans 12"/>
                <a:cs typeface="LM Sans 12"/>
              </a:rPr>
              <a:t>bo</a:t>
            </a:r>
            <a:r>
              <a:rPr sz="1400" spc="15" dirty="0">
                <a:solidFill>
                  <a:srgbClr val="3333B2"/>
                </a:solidFill>
                <a:latin typeface="LM Sans 12"/>
                <a:cs typeface="LM Sans 12"/>
              </a:rPr>
              <a:t>dy&gt;</a:t>
            </a:r>
            <a:endParaRPr sz="1400">
              <a:latin typeface="LM Sans 12"/>
              <a:cs typeface="LM Sans 12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1165" y="1047800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02932" y="905232"/>
            <a:ext cx="1418590" cy="415925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sz="1100" spc="-15" dirty="0">
                <a:latin typeface="LM Sans 10"/>
                <a:cs typeface="LM Sans 10"/>
              </a:rPr>
              <a:t>primární </a:t>
            </a:r>
            <a:r>
              <a:rPr sz="1100" spc="-5" dirty="0">
                <a:latin typeface="LM Sans 10"/>
                <a:cs typeface="LM Sans 10"/>
              </a:rPr>
              <a:t>obsah</a:t>
            </a:r>
            <a:r>
              <a:rPr sz="1100" spc="-15" dirty="0">
                <a:latin typeface="LM Sans 10"/>
                <a:cs typeface="LM Sans 10"/>
              </a:rPr>
              <a:t> webu</a:t>
            </a:r>
            <a:endParaRPr sz="1100">
              <a:latin typeface="LM Sans 10"/>
              <a:cs typeface="LM Sans 10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800" spc="-20" dirty="0">
                <a:latin typeface="LM Sans 8"/>
                <a:cs typeface="LM Sans 8"/>
              </a:rPr>
              <a:t>texty, </a:t>
            </a:r>
            <a:r>
              <a:rPr sz="800" spc="-5" dirty="0">
                <a:latin typeface="LM Sans 8"/>
                <a:cs typeface="LM Sans 8"/>
              </a:rPr>
              <a:t>videa, </a:t>
            </a:r>
            <a:r>
              <a:rPr sz="800" spc="-15" dirty="0">
                <a:latin typeface="LM Sans 8"/>
                <a:cs typeface="LM Sans 8"/>
              </a:rPr>
              <a:t>obrázky, </a:t>
            </a:r>
            <a:r>
              <a:rPr sz="800" spc="-10" dirty="0">
                <a:latin typeface="LM Sans 8"/>
                <a:cs typeface="LM Sans 8"/>
              </a:rPr>
              <a:t>odkazy,</a:t>
            </a:r>
            <a:r>
              <a:rPr sz="800" spc="-175" dirty="0">
                <a:latin typeface="LM Sans 8"/>
                <a:cs typeface="LM Sans 8"/>
              </a:rPr>
              <a:t> </a:t>
            </a:r>
            <a:r>
              <a:rPr sz="800" spc="-5" dirty="0">
                <a:latin typeface="LM Sans 8"/>
                <a:cs typeface="LM Sans 8"/>
              </a:rPr>
              <a:t>…</a:t>
            </a:r>
            <a:endParaRPr sz="800">
              <a:latin typeface="LM Sans 8"/>
              <a:cs typeface="LM Sans 8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3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3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3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1071" y="1462620"/>
            <a:ext cx="4326255" cy="831215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128905">
              <a:lnSpc>
                <a:spcPct val="100000"/>
              </a:lnSpc>
              <a:spcBef>
                <a:spcPts val="409"/>
              </a:spcBef>
            </a:pPr>
            <a:r>
              <a:rPr sz="1100" spc="-5" dirty="0">
                <a:latin typeface="LM Mono 10"/>
                <a:cs typeface="LM Mono 10"/>
              </a:rPr>
              <a:t>&lt;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body</a:t>
            </a:r>
            <a:r>
              <a:rPr sz="1100" spc="-5" dirty="0">
                <a:latin typeface="LM Mono 10"/>
                <a:cs typeface="LM Mono 10"/>
              </a:rPr>
              <a:t>&gt;</a:t>
            </a:r>
            <a:endParaRPr sz="1100">
              <a:latin typeface="LM Mono 10"/>
              <a:cs typeface="LM Mono 10"/>
            </a:endParaRPr>
          </a:p>
          <a:p>
            <a:pPr marL="274320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&lt;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h1</a:t>
            </a:r>
            <a:r>
              <a:rPr sz="1100" spc="-5" dirty="0">
                <a:latin typeface="LM Mono 10"/>
                <a:cs typeface="LM Mono 10"/>
              </a:rPr>
              <a:t>&gt;I’m a</a:t>
            </a:r>
            <a:r>
              <a:rPr sz="1100" spc="-20" dirty="0">
                <a:latin typeface="LM Mono 10"/>
                <a:cs typeface="LM Mono 10"/>
              </a:rPr>
              <a:t> </a:t>
            </a:r>
            <a:r>
              <a:rPr sz="1100" spc="-5" dirty="0">
                <a:latin typeface="LM Mono 10"/>
                <a:cs typeface="LM Mono 10"/>
              </a:rPr>
              <a:t>heading.&lt;/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h1</a:t>
            </a:r>
            <a:r>
              <a:rPr sz="1100" spc="-5" dirty="0">
                <a:latin typeface="LM Mono 10"/>
                <a:cs typeface="LM Mono 10"/>
              </a:rPr>
              <a:t>&gt;</a:t>
            </a:r>
            <a:endParaRPr sz="1100">
              <a:latin typeface="LM Mono 10"/>
              <a:cs typeface="LM Mono 10"/>
            </a:endParaRPr>
          </a:p>
          <a:p>
            <a:pPr marL="274320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&lt;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p</a:t>
            </a:r>
            <a:r>
              <a:rPr sz="1100" spc="-5" dirty="0">
                <a:latin typeface="LM Mono 10"/>
                <a:cs typeface="LM Mono 10"/>
              </a:rPr>
              <a:t>&gt;Followed by a</a:t>
            </a:r>
            <a:r>
              <a:rPr sz="1100" spc="-20" dirty="0">
                <a:latin typeface="LM Mono 10"/>
                <a:cs typeface="LM Mono 10"/>
              </a:rPr>
              <a:t> </a:t>
            </a:r>
            <a:r>
              <a:rPr sz="1100" spc="-5" dirty="0">
                <a:latin typeface="LM Mono 10"/>
                <a:cs typeface="LM Mono 10"/>
              </a:rPr>
              <a:t>paragraph.&lt;/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p</a:t>
            </a:r>
            <a:r>
              <a:rPr sz="1100" spc="-5" dirty="0">
                <a:latin typeface="LM Mono 10"/>
                <a:cs typeface="LM Mono 10"/>
              </a:rPr>
              <a:t>&gt;</a:t>
            </a:r>
            <a:endParaRPr sz="1100">
              <a:latin typeface="LM Mono 10"/>
              <a:cs typeface="LM Mono 10"/>
            </a:endParaRPr>
          </a:p>
          <a:p>
            <a:pPr marL="128905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&lt;/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body</a:t>
            </a:r>
            <a:r>
              <a:rPr sz="1100" spc="-5" dirty="0">
                <a:latin typeface="LM Mono 10"/>
                <a:cs typeface="LM Mono 10"/>
              </a:rPr>
              <a:t>&gt;</a:t>
            </a:r>
            <a:endParaRPr sz="1100">
              <a:latin typeface="LM Mono 10"/>
              <a:cs typeface="LM Mono 10"/>
            </a:endParaRP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4375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3333B2"/>
                </a:solidFill>
                <a:latin typeface="LM Roman Caps 10"/>
                <a:cs typeface="LM Roman Caps 10"/>
              </a:rPr>
              <a:t>Tipy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1165" y="625551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81165" y="1007656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1165" y="1217688"/>
            <a:ext cx="65201" cy="652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81165" y="1427721"/>
            <a:ext cx="65201" cy="652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1165" y="1617510"/>
            <a:ext cx="65201" cy="652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364832" y="542034"/>
            <a:ext cx="4288155" cy="250030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50800" marR="175260">
              <a:lnSpc>
                <a:spcPct val="102600"/>
              </a:lnSpc>
              <a:spcBef>
                <a:spcPts val="55"/>
              </a:spcBef>
            </a:pPr>
            <a:r>
              <a:rPr sz="1100" spc="-5" dirty="0">
                <a:latin typeface="LM Sans 10"/>
                <a:cs typeface="LM Sans 10"/>
              </a:rPr>
              <a:t>v názvech souborů a cestách k nim </a:t>
            </a:r>
            <a:r>
              <a:rPr sz="1100" b="1" spc="-5" dirty="0">
                <a:latin typeface="LM Sans 10"/>
                <a:cs typeface="LM Sans 10"/>
              </a:rPr>
              <a:t>nepoužívejte </a:t>
            </a:r>
            <a:r>
              <a:rPr sz="1100" spc="-5" dirty="0">
                <a:latin typeface="LM Sans 10"/>
                <a:cs typeface="LM Sans 10"/>
              </a:rPr>
              <a:t>diakritiku, mezery</a:t>
            </a:r>
            <a:r>
              <a:rPr sz="1100" spc="-8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a  velká</a:t>
            </a:r>
            <a:r>
              <a:rPr sz="1100" spc="-1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písmena</a:t>
            </a:r>
            <a:endParaRPr sz="1100" dirty="0">
              <a:latin typeface="LM Sans 10"/>
              <a:cs typeface="LM Sans 10"/>
            </a:endParaRPr>
          </a:p>
          <a:p>
            <a:pPr marL="50800">
              <a:lnSpc>
                <a:spcPct val="100000"/>
              </a:lnSpc>
              <a:spcBef>
                <a:spcPts val="335"/>
              </a:spcBef>
            </a:pPr>
            <a:r>
              <a:rPr sz="1100" spc="-5" dirty="0">
                <a:latin typeface="LM Sans 10"/>
                <a:cs typeface="LM Sans 10"/>
              </a:rPr>
              <a:t>používejte </a:t>
            </a:r>
            <a:r>
              <a:rPr sz="1100" b="1" spc="-5" dirty="0">
                <a:latin typeface="LM Sans 10"/>
                <a:cs typeface="LM Sans 10"/>
              </a:rPr>
              <a:t>angličtinu </a:t>
            </a:r>
            <a:r>
              <a:rPr sz="1100" spc="-5" dirty="0">
                <a:latin typeface="LM Sans 10"/>
                <a:cs typeface="LM Sans 10"/>
              </a:rPr>
              <a:t>v </a:t>
            </a:r>
            <a:r>
              <a:rPr sz="1100" spc="-10" dirty="0">
                <a:latin typeface="LM Sans 10"/>
                <a:cs typeface="LM Sans 10"/>
              </a:rPr>
              <a:t>kódu </a:t>
            </a:r>
            <a:r>
              <a:rPr sz="1100" spc="-5" dirty="0">
                <a:latin typeface="LM Sans 10"/>
                <a:cs typeface="LM Sans 10"/>
              </a:rPr>
              <a:t>a názvech</a:t>
            </a:r>
            <a:r>
              <a:rPr sz="1100" spc="-4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souborů</a:t>
            </a:r>
            <a:endParaRPr sz="1100" dirty="0">
              <a:latin typeface="LM Sans 10"/>
              <a:cs typeface="LM Sans 10"/>
            </a:endParaRPr>
          </a:p>
          <a:p>
            <a:pPr marL="50800">
              <a:lnSpc>
                <a:spcPct val="100000"/>
              </a:lnSpc>
              <a:spcBef>
                <a:spcPts val="334"/>
              </a:spcBef>
            </a:pPr>
            <a:r>
              <a:rPr sz="1100" b="1" spc="-5" dirty="0">
                <a:latin typeface="LM Sans 10"/>
                <a:cs typeface="LM Sans 10"/>
              </a:rPr>
              <a:t>odsazujte</a:t>
            </a:r>
            <a:r>
              <a:rPr sz="1100" b="1" spc="-50" dirty="0">
                <a:latin typeface="LM Sans 10"/>
                <a:cs typeface="LM Sans 10"/>
              </a:rPr>
              <a:t> </a:t>
            </a:r>
            <a:r>
              <a:rPr sz="1100" spc="-10" dirty="0">
                <a:latin typeface="LM Sans 10"/>
                <a:cs typeface="LM Sans 10"/>
              </a:rPr>
              <a:t>kód</a:t>
            </a:r>
            <a:endParaRPr sz="1100" dirty="0">
              <a:latin typeface="LM Sans 10"/>
              <a:cs typeface="LM Sans 10"/>
            </a:endParaRPr>
          </a:p>
          <a:p>
            <a:pPr marL="50800" marR="1284605">
              <a:lnSpc>
                <a:spcPct val="113199"/>
              </a:lnSpc>
              <a:spcBef>
                <a:spcPts val="155"/>
              </a:spcBef>
            </a:pPr>
            <a:r>
              <a:rPr sz="1100" spc="-5" dirty="0">
                <a:latin typeface="LM Sans 10"/>
                <a:cs typeface="LM Sans 10"/>
              </a:rPr>
              <a:t>používejte </a:t>
            </a:r>
            <a:r>
              <a:rPr sz="1100" b="1" spc="-5" dirty="0">
                <a:latin typeface="LM Sans 10"/>
                <a:cs typeface="LM Sans 10"/>
              </a:rPr>
              <a:t>zvýraznění syntaxe </a:t>
            </a:r>
            <a:r>
              <a:rPr sz="1100" spc="-5" dirty="0">
                <a:latin typeface="LM Sans 10"/>
                <a:cs typeface="LM Sans 10"/>
              </a:rPr>
              <a:t>v textovém</a:t>
            </a:r>
            <a:r>
              <a:rPr sz="1100" spc="-75" dirty="0">
                <a:latin typeface="LM Sans 10"/>
                <a:cs typeface="LM Sans 10"/>
              </a:rPr>
              <a:t> </a:t>
            </a:r>
            <a:r>
              <a:rPr sz="1100" spc="-10" dirty="0">
                <a:latin typeface="LM Sans 10"/>
                <a:cs typeface="LM Sans 10"/>
              </a:rPr>
              <a:t>editoru  </a:t>
            </a:r>
            <a:r>
              <a:rPr sz="1100" spc="-5" dirty="0">
                <a:latin typeface="LM Sans 10"/>
                <a:cs typeface="LM Sans 10"/>
              </a:rPr>
              <a:t>naučte se </a:t>
            </a:r>
            <a:r>
              <a:rPr sz="1100" spc="-10" dirty="0">
                <a:latin typeface="LM Sans 10"/>
                <a:cs typeface="LM Sans 10"/>
              </a:rPr>
              <a:t>pracovat </a:t>
            </a:r>
            <a:r>
              <a:rPr sz="1100" spc="-5" dirty="0">
                <a:latin typeface="LM Sans 10"/>
                <a:cs typeface="LM Sans 10"/>
              </a:rPr>
              <a:t>s cestami k</a:t>
            </a:r>
            <a:r>
              <a:rPr sz="1100" spc="-2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souborům:</a:t>
            </a:r>
            <a:endParaRPr sz="1100" dirty="0">
              <a:latin typeface="LM Sans 10"/>
              <a:cs typeface="LM Sans 10"/>
            </a:endParaRPr>
          </a:p>
          <a:p>
            <a:pPr marL="327660" marR="175895" indent="-137160">
              <a:lnSpc>
                <a:spcPct val="100000"/>
              </a:lnSpc>
              <a:spcBef>
                <a:spcPts val="175"/>
              </a:spcBef>
            </a:pPr>
            <a:r>
              <a:rPr sz="900" spc="494" baseline="13888" dirty="0">
                <a:solidFill>
                  <a:srgbClr val="3333B2"/>
                </a:solidFill>
                <a:latin typeface="Times New Roman"/>
                <a:cs typeface="Times New Roman"/>
              </a:rPr>
              <a:t>) </a:t>
            </a:r>
            <a:r>
              <a:rPr sz="1000" b="1" spc="-5" dirty="0">
                <a:latin typeface="LM Sans 10"/>
                <a:cs typeface="LM Sans 10"/>
              </a:rPr>
              <a:t>relativní </a:t>
            </a:r>
            <a:r>
              <a:rPr sz="1000" b="1" spc="-10" dirty="0">
                <a:latin typeface="LM Sans 10"/>
                <a:cs typeface="LM Sans 10"/>
              </a:rPr>
              <a:t>cesty </a:t>
            </a:r>
            <a:r>
              <a:rPr sz="1000" spc="-5" dirty="0">
                <a:latin typeface="LM Sans 10"/>
                <a:cs typeface="LM Sans 10"/>
              </a:rPr>
              <a:t>– </a:t>
            </a:r>
            <a:r>
              <a:rPr sz="1000" dirty="0">
                <a:latin typeface="LM Sans 10"/>
                <a:cs typeface="LM Sans 10"/>
              </a:rPr>
              <a:t>používejte </a:t>
            </a:r>
            <a:r>
              <a:rPr sz="1000" spc="-15" dirty="0">
                <a:latin typeface="LM Sans 10"/>
                <a:cs typeface="LM Sans 10"/>
              </a:rPr>
              <a:t>pro </a:t>
            </a:r>
            <a:r>
              <a:rPr sz="1000" dirty="0">
                <a:latin typeface="LM Sans 10"/>
                <a:cs typeface="LM Sans 10"/>
              </a:rPr>
              <a:t>odkazování </a:t>
            </a:r>
            <a:r>
              <a:rPr sz="1000" spc="-5" dirty="0">
                <a:latin typeface="LM Sans 10"/>
                <a:cs typeface="LM Sans 10"/>
              </a:rPr>
              <a:t>na obsah v rámci vlastního  </a:t>
            </a:r>
            <a:r>
              <a:rPr sz="1000" spc="-10" dirty="0">
                <a:latin typeface="LM Sans 10"/>
                <a:cs typeface="LM Sans 10"/>
              </a:rPr>
              <a:t>webu </a:t>
            </a:r>
            <a:r>
              <a:rPr sz="1000" spc="-5" dirty="0">
                <a:latin typeface="LM Sans 10"/>
                <a:cs typeface="LM Sans 10"/>
              </a:rPr>
              <a:t>(a </a:t>
            </a:r>
            <a:r>
              <a:rPr sz="1000" spc="-15" dirty="0">
                <a:latin typeface="LM Sans 10"/>
                <a:cs typeface="LM Sans 10"/>
              </a:rPr>
              <a:t>při </a:t>
            </a:r>
            <a:r>
              <a:rPr sz="1000" dirty="0">
                <a:latin typeface="LM Sans 10"/>
                <a:cs typeface="LM Sans 10"/>
              </a:rPr>
              <a:t>odevzdávání </a:t>
            </a:r>
            <a:r>
              <a:rPr sz="1000" spc="-5" dirty="0">
                <a:latin typeface="LM Sans 10"/>
                <a:cs typeface="LM Sans 10"/>
              </a:rPr>
              <a:t>cvičení), </a:t>
            </a:r>
            <a:r>
              <a:rPr sz="1000" spc="-10" dirty="0">
                <a:latin typeface="LM Sans 10"/>
                <a:cs typeface="LM Sans 10"/>
              </a:rPr>
              <a:t>např. </a:t>
            </a:r>
            <a:r>
              <a:rPr sz="1000" spc="-5" dirty="0">
                <a:latin typeface="LM Mono 10"/>
                <a:cs typeface="LM Mono 10"/>
              </a:rPr>
              <a:t>index.html</a:t>
            </a:r>
            <a:r>
              <a:rPr sz="1000" spc="-390" dirty="0">
                <a:latin typeface="LM Mono 10"/>
                <a:cs typeface="LM Mono 10"/>
              </a:rPr>
              <a:t> </a:t>
            </a:r>
            <a:r>
              <a:rPr sz="1000" dirty="0">
                <a:latin typeface="LM Sans 10"/>
                <a:cs typeface="LM Sans 10"/>
              </a:rPr>
              <a:t>nebo</a:t>
            </a:r>
          </a:p>
          <a:p>
            <a:pPr marL="327660" marR="463550">
              <a:lnSpc>
                <a:spcPts val="1200"/>
              </a:lnSpc>
              <a:spcBef>
                <a:spcPts val="35"/>
              </a:spcBef>
            </a:pPr>
            <a:r>
              <a:rPr sz="1000" spc="-5" dirty="0">
                <a:latin typeface="LM Mono 10"/>
                <a:cs typeface="LM Mono 10"/>
              </a:rPr>
              <a:t>../img/image.png </a:t>
            </a:r>
            <a:r>
              <a:rPr sz="1000" spc="-5" dirty="0">
                <a:latin typeface="LM Sans 10"/>
                <a:cs typeface="LM Sans 10"/>
              </a:rPr>
              <a:t>(tzn. o jednu úroveň složky výše, složka img,  soubor</a:t>
            </a:r>
            <a:r>
              <a:rPr sz="1000" spc="-10" dirty="0">
                <a:latin typeface="LM Sans 10"/>
                <a:cs typeface="LM Sans 10"/>
              </a:rPr>
              <a:t> </a:t>
            </a:r>
            <a:r>
              <a:rPr sz="1000" spc="-5" dirty="0">
                <a:latin typeface="LM Sans 10"/>
                <a:cs typeface="LM Sans 10"/>
              </a:rPr>
              <a:t>image.png)</a:t>
            </a:r>
            <a:endParaRPr sz="1000" dirty="0">
              <a:latin typeface="LM Sans 10"/>
              <a:cs typeface="LM Sans 10"/>
            </a:endParaRPr>
          </a:p>
          <a:p>
            <a:pPr marL="190500">
              <a:lnSpc>
                <a:spcPts val="1150"/>
              </a:lnSpc>
            </a:pPr>
            <a:r>
              <a:rPr sz="900" spc="494" baseline="13888" dirty="0">
                <a:solidFill>
                  <a:srgbClr val="3333B2"/>
                </a:solidFill>
                <a:latin typeface="Times New Roman"/>
                <a:cs typeface="Times New Roman"/>
              </a:rPr>
              <a:t>) </a:t>
            </a:r>
            <a:r>
              <a:rPr sz="1000" b="1" spc="-5" dirty="0">
                <a:latin typeface="LM Sans 10"/>
                <a:cs typeface="LM Sans 10"/>
              </a:rPr>
              <a:t>absolutní </a:t>
            </a:r>
            <a:r>
              <a:rPr sz="1000" b="1" spc="-10" dirty="0">
                <a:latin typeface="LM Sans 10"/>
                <a:cs typeface="LM Sans 10"/>
              </a:rPr>
              <a:t>cesty </a:t>
            </a:r>
            <a:r>
              <a:rPr sz="1000" spc="-5" dirty="0">
                <a:latin typeface="LM Sans 10"/>
                <a:cs typeface="LM Sans 10"/>
              </a:rPr>
              <a:t>– </a:t>
            </a:r>
            <a:r>
              <a:rPr sz="1000" dirty="0">
                <a:latin typeface="LM Sans 10"/>
                <a:cs typeface="LM Sans 10"/>
              </a:rPr>
              <a:t>používejte </a:t>
            </a:r>
            <a:r>
              <a:rPr sz="1000" spc="-15" dirty="0">
                <a:latin typeface="LM Sans 10"/>
                <a:cs typeface="LM Sans 10"/>
              </a:rPr>
              <a:t>pro </a:t>
            </a:r>
            <a:r>
              <a:rPr sz="1000" dirty="0">
                <a:latin typeface="LM Sans 10"/>
                <a:cs typeface="LM Sans 10"/>
              </a:rPr>
              <a:t>odkazování </a:t>
            </a:r>
            <a:r>
              <a:rPr sz="1000" spc="-5" dirty="0">
                <a:latin typeface="LM Sans 10"/>
                <a:cs typeface="LM Sans 10"/>
              </a:rPr>
              <a:t>na obsah na</a:t>
            </a:r>
            <a:r>
              <a:rPr sz="1000" spc="40" dirty="0">
                <a:latin typeface="LM Sans 10"/>
                <a:cs typeface="LM Sans 10"/>
              </a:rPr>
              <a:t> </a:t>
            </a:r>
            <a:r>
              <a:rPr sz="1000" spc="-5" dirty="0">
                <a:latin typeface="LM Sans 10"/>
                <a:cs typeface="LM Sans 10"/>
              </a:rPr>
              <a:t>jiných</a:t>
            </a:r>
            <a:endParaRPr sz="1000" dirty="0">
              <a:latin typeface="LM Sans 10"/>
              <a:cs typeface="LM Sans 10"/>
            </a:endParaRPr>
          </a:p>
          <a:p>
            <a:pPr marL="327660">
              <a:lnSpc>
                <a:spcPts val="1200"/>
              </a:lnSpc>
            </a:pPr>
            <a:r>
              <a:rPr sz="1000" spc="-5" dirty="0">
                <a:latin typeface="LM Sans 10"/>
                <a:cs typeface="LM Sans 10"/>
              </a:rPr>
              <a:t>webech, </a:t>
            </a:r>
            <a:r>
              <a:rPr sz="1000" spc="-10" dirty="0">
                <a:latin typeface="LM Sans 10"/>
                <a:cs typeface="LM Sans 10"/>
              </a:rPr>
              <a:t>např.</a:t>
            </a:r>
            <a:r>
              <a:rPr sz="1000" spc="105" dirty="0">
                <a:latin typeface="LM Sans 10"/>
                <a:cs typeface="LM Sans 10"/>
              </a:rPr>
              <a:t> </a:t>
            </a:r>
            <a:r>
              <a:rPr sz="1000" spc="-5" dirty="0">
                <a:latin typeface="LM Mono 10"/>
                <a:cs typeface="LM Mono 10"/>
                <a:hlinkClick r:id="rId6"/>
              </a:rPr>
              <a:t>http://example.com/image.png</a:t>
            </a:r>
            <a:endParaRPr sz="1000" dirty="0">
              <a:latin typeface="LM Mono 10"/>
              <a:cs typeface="LM Mono 10"/>
            </a:endParaRPr>
          </a:p>
          <a:p>
            <a:pPr marL="327660" marR="184785">
              <a:lnSpc>
                <a:spcPct val="100000"/>
              </a:lnSpc>
              <a:spcBef>
                <a:spcPts val="490"/>
              </a:spcBef>
            </a:pPr>
            <a:r>
              <a:rPr sz="1000" spc="-5" dirty="0">
                <a:latin typeface="LM Sans 10"/>
                <a:cs typeface="LM Sans 10"/>
              </a:rPr>
              <a:t>i toto je absolutní cesta: </a:t>
            </a:r>
            <a:r>
              <a:rPr sz="1000" spc="-5" dirty="0">
                <a:latin typeface="LM Mono 10"/>
                <a:cs typeface="LM Mono 10"/>
              </a:rPr>
              <a:t>file:///C:/Users/waldo/my_web.html </a:t>
            </a:r>
            <a:r>
              <a:rPr sz="1000" spc="-5" dirty="0">
                <a:latin typeface="LM Sans 10"/>
                <a:cs typeface="LM Sans 10"/>
              </a:rPr>
              <a:t>←  téměř vždy bude </a:t>
            </a:r>
            <a:r>
              <a:rPr sz="1000" b="1" spc="-5" dirty="0">
                <a:latin typeface="LM Sans 10"/>
                <a:cs typeface="LM Sans 10"/>
              </a:rPr>
              <a:t>špatně </a:t>
            </a:r>
            <a:r>
              <a:rPr sz="1000" dirty="0">
                <a:latin typeface="LM Sans 10"/>
                <a:cs typeface="LM Sans 10"/>
              </a:rPr>
              <a:t>použít </a:t>
            </a:r>
            <a:r>
              <a:rPr sz="1000" spc="-5" dirty="0">
                <a:latin typeface="LM Sans 10"/>
                <a:cs typeface="LM Sans 10"/>
              </a:rPr>
              <a:t>tuto </a:t>
            </a:r>
            <a:r>
              <a:rPr sz="1000" spc="-10" dirty="0">
                <a:latin typeface="LM Sans 10"/>
                <a:cs typeface="LM Sans 10"/>
              </a:rPr>
              <a:t>formu </a:t>
            </a:r>
            <a:r>
              <a:rPr sz="1000" spc="-5" dirty="0">
                <a:latin typeface="LM Sans 10"/>
                <a:cs typeface="LM Sans 10"/>
              </a:rPr>
              <a:t>na</a:t>
            </a:r>
            <a:r>
              <a:rPr sz="1000" spc="-40" dirty="0">
                <a:latin typeface="LM Sans 10"/>
                <a:cs typeface="LM Sans 10"/>
              </a:rPr>
              <a:t> </a:t>
            </a:r>
            <a:r>
              <a:rPr sz="1000" spc="-10" dirty="0" err="1">
                <a:latin typeface="LM Sans 10"/>
                <a:cs typeface="LM Sans 10"/>
              </a:rPr>
              <a:t>webu</a:t>
            </a:r>
            <a:r>
              <a:rPr sz="1000" spc="-10" dirty="0">
                <a:latin typeface="LM Sans 10"/>
                <a:cs typeface="LM Sans 10"/>
              </a:rPr>
              <a:t>!</a:t>
            </a:r>
            <a:endParaRPr sz="1000" dirty="0">
              <a:latin typeface="LM Sans 10"/>
              <a:cs typeface="LM Sans 10"/>
            </a:endParaRPr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14198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dirty="0">
                <a:solidFill>
                  <a:srgbClr val="3333B2"/>
                </a:solidFill>
                <a:latin typeface="LM Roman Caps 10"/>
                <a:cs typeface="LM Roman Caps 10"/>
              </a:rPr>
              <a:t>Procvičování</a:t>
            </a:r>
            <a:r>
              <a:rPr sz="1400" spc="-40" dirty="0">
                <a:solidFill>
                  <a:srgbClr val="3333B2"/>
                </a:solidFill>
                <a:latin typeface="LM Roman Caps 10"/>
                <a:cs typeface="LM Roman Caps 10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LM Roman Caps 10"/>
                <a:cs typeface="LM Roman Caps 10"/>
              </a:rPr>
              <a:t>1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1165" y="1272451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02932" y="1145156"/>
            <a:ext cx="2715895" cy="86614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spc="-10" dirty="0">
                <a:latin typeface="LM Sans 10"/>
                <a:cs typeface="LM Sans 10"/>
              </a:rPr>
              <a:t>vytvořte </a:t>
            </a:r>
            <a:r>
              <a:rPr sz="1100" spc="-5" dirty="0">
                <a:latin typeface="LM Sans 10"/>
                <a:cs typeface="LM Sans 10"/>
              </a:rPr>
              <a:t>si soubor</a:t>
            </a:r>
            <a:r>
              <a:rPr sz="1100" spc="-1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Mono 10"/>
                <a:cs typeface="LM Mono 10"/>
              </a:rPr>
              <a:t>index.html</a:t>
            </a:r>
            <a:endParaRPr sz="1100" dirty="0">
              <a:latin typeface="LM Mono 10"/>
              <a:cs typeface="LM Mono 10"/>
            </a:endParaRPr>
          </a:p>
          <a:p>
            <a:pPr marL="12700" marR="5080">
              <a:lnSpc>
                <a:spcPct val="125299"/>
              </a:lnSpc>
            </a:pPr>
            <a:r>
              <a:rPr sz="1100" spc="-5" dirty="0">
                <a:latin typeface="LM Sans 10"/>
                <a:cs typeface="LM Sans 10"/>
              </a:rPr>
              <a:t>vyplňte název </a:t>
            </a:r>
            <a:r>
              <a:rPr sz="1100" spc="-15" dirty="0">
                <a:latin typeface="LM Sans 10"/>
                <a:cs typeface="LM Sans 10"/>
              </a:rPr>
              <a:t>stránky, </a:t>
            </a:r>
            <a:r>
              <a:rPr sz="1100" spc="-5" dirty="0">
                <a:latin typeface="LM Sans 10"/>
                <a:cs typeface="LM Sans 10"/>
              </a:rPr>
              <a:t>základní</a:t>
            </a:r>
            <a:r>
              <a:rPr sz="1100" spc="-30" dirty="0">
                <a:latin typeface="LM Sans 10"/>
                <a:cs typeface="LM Sans 10"/>
              </a:rPr>
              <a:t> </a:t>
            </a:r>
            <a:r>
              <a:rPr sz="1100" spc="-10" dirty="0">
                <a:latin typeface="LM Sans 10"/>
                <a:cs typeface="LM Sans 10"/>
              </a:rPr>
              <a:t>metainformace  </a:t>
            </a:r>
            <a:r>
              <a:rPr sz="1100" spc="-5" dirty="0">
                <a:latin typeface="LM Sans 10"/>
                <a:cs typeface="LM Sans 10"/>
              </a:rPr>
              <a:t>do těla stránky vložte libovolný</a:t>
            </a:r>
            <a:r>
              <a:rPr sz="1100" spc="-1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text</a:t>
            </a:r>
            <a:endParaRPr sz="1100" dirty="0">
              <a:latin typeface="LM Sans 10"/>
              <a:cs typeface="LM Sans 10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spc="-5" dirty="0">
                <a:latin typeface="LM Sans 10"/>
                <a:cs typeface="LM Sans 10"/>
              </a:rPr>
              <a:t>stránku si otevřete v</a:t>
            </a:r>
            <a:r>
              <a:rPr sz="1100" spc="-15" dirty="0">
                <a:latin typeface="LM Sans 10"/>
                <a:cs typeface="LM Sans 10"/>
              </a:rPr>
              <a:t> </a:t>
            </a:r>
            <a:r>
              <a:rPr sz="1100" spc="-10" dirty="0">
                <a:latin typeface="LM Sans 10"/>
                <a:cs typeface="LM Sans 10"/>
              </a:rPr>
              <a:t>prohlížeči</a:t>
            </a:r>
            <a:endParaRPr sz="1100" dirty="0">
              <a:latin typeface="LM Sans 10"/>
              <a:cs typeface="LM Sans 1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1165" y="1482483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81165" y="1692516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1165" y="1902548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4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4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4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6013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3333B2"/>
                </a:solidFill>
                <a:latin typeface="LM Roman Caps 10"/>
                <a:cs typeface="LM Roman Caps 10"/>
              </a:rPr>
              <a:t>Texty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2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2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2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1071" y="1281188"/>
            <a:ext cx="4326255" cy="62357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ts val="955"/>
              </a:lnSpc>
              <a:spcBef>
                <a:spcPts val="425"/>
              </a:spcBef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h2</a:t>
            </a:r>
            <a:r>
              <a:rPr sz="800" spc="-5" dirty="0">
                <a:latin typeface="LM Mono 8"/>
                <a:cs typeface="LM Mono 8"/>
              </a:rPr>
              <a:t>&gt;I’m a second level heading&lt;/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h2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>
              <a:latin typeface="LM Mono 8"/>
              <a:cs typeface="LM Mono 8"/>
            </a:endParaRPr>
          </a:p>
          <a:p>
            <a:pPr marL="128905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p</a:t>
            </a:r>
            <a:r>
              <a:rPr sz="800" spc="-5" dirty="0">
                <a:latin typeface="LM Mono 8"/>
                <a:cs typeface="LM Mono 8"/>
              </a:rPr>
              <a:t>&gt;Lorem ipsum 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em</a:t>
            </a:r>
            <a:r>
              <a:rPr sz="800" spc="-5" dirty="0">
                <a:latin typeface="LM Mono 8"/>
                <a:cs typeface="LM Mono 8"/>
              </a:rPr>
              <a:t>&gt;dolor 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strong</a:t>
            </a:r>
            <a:r>
              <a:rPr sz="800" spc="-5" dirty="0">
                <a:latin typeface="LM Mono 8"/>
                <a:cs typeface="LM Mono 8"/>
              </a:rPr>
              <a:t>&gt;sit 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strong</a:t>
            </a:r>
            <a:r>
              <a:rPr sz="800" spc="-5" dirty="0">
                <a:latin typeface="LM Mono 8"/>
                <a:cs typeface="LM Mono 8"/>
              </a:rPr>
              <a:t>&gt;</a:t>
            </a:r>
            <a:r>
              <a:rPr sz="800" spc="10" dirty="0"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amet&lt;/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em</a:t>
            </a:r>
            <a:r>
              <a:rPr sz="800" spc="-5" dirty="0">
                <a:latin typeface="LM Mono 8"/>
                <a:cs typeface="LM Mono 8"/>
              </a:rPr>
              <a:t>&gt;.&lt;/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p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>
              <a:latin typeface="LM Mono 8"/>
              <a:cs typeface="LM Mono 8"/>
            </a:endParaRPr>
          </a:p>
          <a:p>
            <a:pPr marL="343535" marR="427990" indent="-215265">
              <a:lnSpc>
                <a:spcPts val="950"/>
              </a:lnSpc>
              <a:spcBef>
                <a:spcPts val="30"/>
              </a:spcBef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p</a:t>
            </a:r>
            <a:r>
              <a:rPr sz="800" spc="-5" dirty="0">
                <a:latin typeface="LM Mono 8"/>
                <a:cs typeface="LM Mono 8"/>
              </a:rPr>
              <a:t>&gt;&lt;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a </a:t>
            </a:r>
            <a:r>
              <a:rPr sz="800" spc="-5" dirty="0">
                <a:solidFill>
                  <a:srgbClr val="7C8E28"/>
                </a:solidFill>
                <a:latin typeface="LM Mono 8"/>
                <a:cs typeface="LM Mono 8"/>
              </a:rPr>
              <a:t>href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</a:rPr>
              <a:t>"https://example.com" </a:t>
            </a:r>
            <a:r>
              <a:rPr sz="800" spc="-5" dirty="0">
                <a:solidFill>
                  <a:srgbClr val="7C8E28"/>
                </a:solidFill>
                <a:latin typeface="LM Mono 8"/>
                <a:cs typeface="LM Mono 8"/>
              </a:rPr>
              <a:t>title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</a:rPr>
              <a:t>"Link to another website"</a:t>
            </a:r>
            <a:r>
              <a:rPr sz="800" spc="-5" dirty="0">
                <a:latin typeface="LM Mono 8"/>
                <a:cs typeface="LM Mono 8"/>
              </a:rPr>
              <a:t>&gt;I’m a  link.&lt;/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a</a:t>
            </a:r>
            <a:r>
              <a:rPr sz="800" spc="-5" dirty="0">
                <a:latin typeface="LM Mono 8"/>
                <a:cs typeface="LM Mono 8"/>
              </a:rPr>
              <a:t>&gt;&lt;/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p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>
              <a:latin typeface="LM Mono 8"/>
              <a:cs typeface="LM Mono 8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Obrázok 23">
            <a:extLst>
              <a:ext uri="{FF2B5EF4-FFF2-40B4-BE49-F238E27FC236}">
                <a16:creationId xmlns:a16="http://schemas.microsoft.com/office/drawing/2014/main" id="{B9FF560C-D7F8-A58A-BEAB-A037F20A4F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1109"/>
            <a:ext cx="4610100" cy="257853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8013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3333B2"/>
                </a:solidFill>
                <a:latin typeface="LM Roman Caps 10"/>
                <a:cs typeface="LM Roman Caps 10"/>
              </a:rPr>
              <a:t>Seznamy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1165" y="752716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02932" y="625422"/>
            <a:ext cx="4079240" cy="61785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spc="-5" dirty="0">
                <a:latin typeface="LM Sans 10"/>
                <a:cs typeface="LM Sans 10"/>
              </a:rPr>
              <a:t>tagy </a:t>
            </a:r>
            <a:r>
              <a:rPr sz="1100" spc="-5" dirty="0">
                <a:latin typeface="LM Mono 10"/>
                <a:cs typeface="LM Mono 10"/>
              </a:rPr>
              <a:t>ul</a:t>
            </a:r>
            <a:r>
              <a:rPr sz="1100" spc="-215" dirty="0">
                <a:latin typeface="LM Mono 10"/>
                <a:cs typeface="LM Mono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(odrážky), </a:t>
            </a:r>
            <a:r>
              <a:rPr sz="1100" spc="-5" dirty="0">
                <a:latin typeface="LM Mono 10"/>
                <a:cs typeface="LM Mono 10"/>
              </a:rPr>
              <a:t>ol</a:t>
            </a:r>
            <a:r>
              <a:rPr sz="1100" spc="-215" dirty="0">
                <a:latin typeface="LM Mono 10"/>
                <a:cs typeface="LM Mono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(číslovaný seznam), </a:t>
            </a:r>
            <a:r>
              <a:rPr sz="1100" spc="-5" dirty="0">
                <a:latin typeface="LM Mono 10"/>
                <a:cs typeface="LM Mono 10"/>
              </a:rPr>
              <a:t>li</a:t>
            </a:r>
            <a:r>
              <a:rPr sz="1100" spc="-215" dirty="0">
                <a:latin typeface="LM Mono 10"/>
                <a:cs typeface="LM Mono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(položky seznamu)</a:t>
            </a:r>
            <a:endParaRPr sz="1100">
              <a:latin typeface="LM Sans 10"/>
              <a:cs typeface="LM Sans 10"/>
            </a:endParaRPr>
          </a:p>
          <a:p>
            <a:pPr marL="12700" marR="5080">
              <a:lnSpc>
                <a:spcPct val="102600"/>
              </a:lnSpc>
              <a:spcBef>
                <a:spcPts val="300"/>
              </a:spcBef>
            </a:pPr>
            <a:r>
              <a:rPr sz="1100" dirty="0">
                <a:latin typeface="LM Sans 10"/>
                <a:cs typeface="LM Sans 10"/>
              </a:rPr>
              <a:t>pokud </a:t>
            </a:r>
            <a:r>
              <a:rPr sz="1100" spc="-5" dirty="0">
                <a:latin typeface="LM Sans 10"/>
                <a:cs typeface="LM Sans 10"/>
              </a:rPr>
              <a:t>chceme více úrovní seznamu, nový seznam vložíme do tagu</a:t>
            </a:r>
            <a:r>
              <a:rPr sz="1100" spc="-12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Mono 10"/>
                <a:cs typeface="LM Mono 10"/>
              </a:rPr>
              <a:t>li</a:t>
            </a:r>
            <a:r>
              <a:rPr sz="1100" spc="-5" dirty="0">
                <a:latin typeface="LM Sans 10"/>
                <a:cs typeface="LM Sans 10"/>
              </a:rPr>
              <a:t>,  který chceme více rozvést </a:t>
            </a:r>
            <a:r>
              <a:rPr sz="1100" spc="-30" dirty="0">
                <a:latin typeface="LM Sans 10"/>
                <a:cs typeface="LM Sans 10"/>
              </a:rPr>
              <a:t>(Tea </a:t>
            </a:r>
            <a:r>
              <a:rPr sz="1100" spc="-10" dirty="0">
                <a:latin typeface="LM Sans 10"/>
                <a:cs typeface="LM Sans 10"/>
              </a:rPr>
              <a:t>→ </a:t>
            </a:r>
            <a:r>
              <a:rPr sz="1100" spc="-5" dirty="0">
                <a:latin typeface="LM Sans 10"/>
                <a:cs typeface="LM Sans 10"/>
              </a:rPr>
              <a:t>Black tea, Green</a:t>
            </a:r>
            <a:r>
              <a:rPr sz="1100" spc="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tea)</a:t>
            </a:r>
            <a:endParaRPr sz="1100">
              <a:latin typeface="LM Sans 10"/>
              <a:cs typeface="LM Sans 1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1165" y="962748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1071" y="1391551"/>
            <a:ext cx="4326255" cy="134493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ts val="955"/>
              </a:lnSpc>
              <a:spcBef>
                <a:spcPts val="425"/>
              </a:spcBef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ul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li</a:t>
            </a:r>
            <a:r>
              <a:rPr sz="800" spc="-5" dirty="0">
                <a:latin typeface="LM Mono 8"/>
                <a:cs typeface="LM Mono 8"/>
              </a:rPr>
              <a:t>&gt;Coffee&lt;/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li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li</a:t>
            </a:r>
            <a:r>
              <a:rPr sz="800" spc="-5" dirty="0">
                <a:latin typeface="LM Mono 8"/>
                <a:cs typeface="LM Mono 8"/>
              </a:rPr>
              <a:t>&gt;Tea</a:t>
            </a:r>
            <a:endParaRPr sz="800" dirty="0">
              <a:latin typeface="LM Mono 8"/>
              <a:cs typeface="LM Mono 8"/>
            </a:endParaRPr>
          </a:p>
          <a:p>
            <a:pPr marL="343535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ul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  <a:p>
            <a:pPr marL="451484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li</a:t>
            </a:r>
            <a:r>
              <a:rPr sz="800" spc="-5" dirty="0">
                <a:latin typeface="LM Mono 8"/>
                <a:cs typeface="LM Mono 8"/>
              </a:rPr>
              <a:t>&gt;Black</a:t>
            </a:r>
            <a:r>
              <a:rPr sz="800" spc="-50" dirty="0"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tea&lt;/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li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  <a:p>
            <a:pPr marL="451484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li</a:t>
            </a:r>
            <a:r>
              <a:rPr sz="800" spc="-5" dirty="0">
                <a:latin typeface="LM Mono 8"/>
                <a:cs typeface="LM Mono 8"/>
              </a:rPr>
              <a:t>&gt;Green</a:t>
            </a:r>
            <a:r>
              <a:rPr sz="800" spc="-50" dirty="0"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tea&lt;/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li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  <a:p>
            <a:pPr marL="343535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ul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li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li</a:t>
            </a:r>
            <a:r>
              <a:rPr sz="800" spc="-5" dirty="0">
                <a:latin typeface="LM Mono 8"/>
                <a:cs typeface="LM Mono 8"/>
              </a:rPr>
              <a:t>&gt;Milk&lt;/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li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ul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4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4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4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5844" y="619873"/>
            <a:ext cx="113792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LM Sans 10"/>
                <a:cs typeface="LM Sans 10"/>
              </a:rPr>
              <a:t>Číslované</a:t>
            </a:r>
            <a:r>
              <a:rPr sz="1100" spc="-7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seznamy:</a:t>
            </a:r>
            <a:endParaRPr sz="1100">
              <a:latin typeface="LM Sans 10"/>
              <a:cs typeface="LM Sans 1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43948" y="3163813"/>
            <a:ext cx="1648460" cy="29527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160"/>
              </a:spcBef>
            </a:pP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. .</a:t>
            </a:r>
            <a:r>
              <a:rPr sz="400" spc="9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</a:rPr>
              <a:t>.</a:t>
            </a:r>
            <a:endParaRPr sz="400">
              <a:latin typeface="LM Sans 8"/>
              <a:cs typeface="LM Sans 8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  <a:tabLst>
                <a:tab pos="1367155" algn="l"/>
              </a:tabLst>
            </a:pP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9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12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0" action="ppaction://hlinksldjump"/>
              </a:rPr>
              <a:t>.    </a:t>
            </a:r>
            <a:r>
              <a:rPr sz="400" spc="90" dirty="0">
                <a:latin typeface="LM Sans 8"/>
                <a:cs typeface="LM Sans 8"/>
                <a:hlinkClick r:id="rId10" action="ppaction://hlinksldjump"/>
              </a:rPr>
              <a:t> </a:t>
            </a:r>
            <a:r>
              <a:rPr sz="400" spc="-5" dirty="0">
                <a:latin typeface="LM Sans 8"/>
                <a:cs typeface="LM Sans 8"/>
                <a:hlinkClick r:id="rId10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	. .</a:t>
            </a:r>
            <a:r>
              <a:rPr sz="400" spc="50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</a:rPr>
              <a:t>.</a:t>
            </a:r>
            <a:endParaRPr sz="400">
              <a:latin typeface="LM Sans 8"/>
              <a:cs typeface="LM Sans 8"/>
            </a:endParaRPr>
          </a:p>
          <a:p>
            <a:pPr marL="522605">
              <a:lnSpc>
                <a:spcPct val="100000"/>
              </a:lnSpc>
              <a:spcBef>
                <a:spcPts val="100"/>
              </a:spcBef>
              <a:tabLst>
                <a:tab pos="1356995" algn="l"/>
              </a:tabLst>
            </a:pPr>
            <a:r>
              <a:rPr sz="600" spc="-5" dirty="0">
                <a:latin typeface="LM Sans 8"/>
                <a:cs typeface="LM Sans 8"/>
              </a:rPr>
              <a:t>Webová</a:t>
            </a:r>
            <a:r>
              <a:rPr sz="600" spc="5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kartografie	</a:t>
            </a:r>
            <a:fld id="{81D60167-4931-47E6-BA6A-407CBD079E47}" type="slidenum">
              <a:rPr sz="600" spc="-5" dirty="0">
                <a:latin typeface="LM Sans 8"/>
                <a:cs typeface="LM Sans 8"/>
              </a:rPr>
              <a:t>21</a:t>
            </a:fld>
            <a:r>
              <a:rPr sz="600" spc="-5" dirty="0">
                <a:latin typeface="LM Sans 8"/>
                <a:cs typeface="LM Sans 8"/>
              </a:rPr>
              <a:t> /</a:t>
            </a:r>
            <a:r>
              <a:rPr sz="600" spc="-160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46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10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10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10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1071" y="915924"/>
            <a:ext cx="4326255" cy="134493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ts val="955"/>
              </a:lnSpc>
              <a:spcBef>
                <a:spcPts val="425"/>
              </a:spcBef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ol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li</a:t>
            </a:r>
            <a:r>
              <a:rPr sz="800" spc="-5" dirty="0">
                <a:latin typeface="LM Mono 8"/>
                <a:cs typeface="LM Mono 8"/>
              </a:rPr>
              <a:t>&gt;Petr</a:t>
            </a:r>
            <a:r>
              <a:rPr sz="800" spc="-10" dirty="0"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Kellner&lt;/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li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li</a:t>
            </a:r>
            <a:r>
              <a:rPr sz="800" spc="-5" dirty="0">
                <a:latin typeface="LM Mono 8"/>
                <a:cs typeface="LM Mono 8"/>
              </a:rPr>
              <a:t>&gt;Andrej</a:t>
            </a:r>
            <a:r>
              <a:rPr sz="800" spc="-10" dirty="0"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Babiš</a:t>
            </a:r>
            <a:endParaRPr sz="800">
              <a:latin typeface="LM Mono 8"/>
              <a:cs typeface="LM Mono 8"/>
            </a:endParaRPr>
          </a:p>
          <a:p>
            <a:pPr marL="343535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ul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>
              <a:latin typeface="LM Mono 8"/>
              <a:cs typeface="LM Mono 8"/>
            </a:endParaRPr>
          </a:p>
          <a:p>
            <a:pPr marL="451484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li</a:t>
            </a:r>
            <a:r>
              <a:rPr sz="800" spc="-5" dirty="0">
                <a:latin typeface="LM Mono 8"/>
                <a:cs typeface="LM Mono 8"/>
              </a:rPr>
              <a:t>&gt;Agrofert&lt;/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li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>
              <a:latin typeface="LM Mono 8"/>
              <a:cs typeface="LM Mono 8"/>
            </a:endParaRPr>
          </a:p>
          <a:p>
            <a:pPr marL="451484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li</a:t>
            </a:r>
            <a:r>
              <a:rPr sz="800" spc="-5" dirty="0">
                <a:latin typeface="LM Mono 8"/>
                <a:cs typeface="LM Mono 8"/>
              </a:rPr>
              <a:t>&gt;Mafra&lt;/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li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>
              <a:latin typeface="LM Mono 8"/>
              <a:cs typeface="LM Mono 8"/>
            </a:endParaRPr>
          </a:p>
          <a:p>
            <a:pPr marL="343535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ul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li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li</a:t>
            </a:r>
            <a:r>
              <a:rPr sz="800" spc="-5" dirty="0">
                <a:latin typeface="LM Mono 8"/>
                <a:cs typeface="LM Mono 8"/>
              </a:rPr>
              <a:t>&gt;Karel</a:t>
            </a:r>
            <a:r>
              <a:rPr sz="800" spc="-10" dirty="0"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Komárek&lt;/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li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ol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>
              <a:latin typeface="LM Mono 8"/>
              <a:cs typeface="LM Mono 8"/>
            </a:endParaRPr>
          </a:p>
        </p:txBody>
      </p:sp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8032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-100" dirty="0">
                <a:solidFill>
                  <a:srgbClr val="3333B2"/>
                </a:solidFill>
                <a:latin typeface="LM Roman Caps 10"/>
                <a:cs typeface="LM Roman Caps 10"/>
              </a:rPr>
              <a:t>T</a:t>
            </a:r>
            <a:r>
              <a:rPr sz="1400" spc="20" dirty="0">
                <a:solidFill>
                  <a:srgbClr val="3333B2"/>
                </a:solidFill>
                <a:latin typeface="LM Roman Caps 10"/>
                <a:cs typeface="LM Roman Caps 10"/>
              </a:rPr>
              <a:t>abulky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2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2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2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5844" y="785823"/>
            <a:ext cx="378904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20" dirty="0">
                <a:latin typeface="LM Sans 10"/>
                <a:cs typeface="LM Sans 10"/>
              </a:rPr>
              <a:t>Tabulky </a:t>
            </a:r>
            <a:r>
              <a:rPr sz="1100" spc="-5" dirty="0">
                <a:latin typeface="LM Sans 10"/>
                <a:cs typeface="LM Sans 10"/>
              </a:rPr>
              <a:t>nejsou ve výchozím stavu </a:t>
            </a:r>
            <a:r>
              <a:rPr sz="1100" spc="-10" dirty="0">
                <a:latin typeface="LM Sans 10"/>
                <a:cs typeface="LM Sans 10"/>
              </a:rPr>
              <a:t>stylované. </a:t>
            </a:r>
            <a:r>
              <a:rPr sz="1100" spc="-5" dirty="0">
                <a:latin typeface="LM Sans 10"/>
                <a:cs typeface="LM Sans 10"/>
              </a:rPr>
              <a:t>Více na</a:t>
            </a:r>
            <a:r>
              <a:rPr sz="1100" spc="-220" dirty="0">
                <a:latin typeface="LM Sans 10"/>
                <a:cs typeface="LM Sans 10"/>
              </a:rPr>
              <a:t> </a:t>
            </a:r>
            <a:r>
              <a:rPr sz="1100" spc="-5" dirty="0">
                <a:solidFill>
                  <a:srgbClr val="00008A"/>
                </a:solidFill>
                <a:latin typeface="LM Sans 10"/>
                <a:cs typeface="LM Sans 10"/>
                <a:hlinkClick r:id="rId3"/>
              </a:rPr>
              <a:t>W3Schools</a:t>
            </a:r>
            <a:endParaRPr sz="1100">
              <a:latin typeface="LM Sans 10"/>
              <a:cs typeface="LM Sans 1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1071" y="1081874"/>
            <a:ext cx="4326255" cy="134493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ts val="955"/>
              </a:lnSpc>
              <a:spcBef>
                <a:spcPts val="425"/>
              </a:spcBef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table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caption</a:t>
            </a:r>
            <a:r>
              <a:rPr sz="800" spc="-5" dirty="0">
                <a:latin typeface="LM Mono 8"/>
                <a:cs typeface="LM Mono 8"/>
              </a:rPr>
              <a:t>&gt;I’m a table caption&lt;/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caption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tr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>
              <a:latin typeface="LM Mono 8"/>
              <a:cs typeface="LM Mono 8"/>
            </a:endParaRPr>
          </a:p>
          <a:p>
            <a:pPr marL="343535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td</a:t>
            </a:r>
            <a:r>
              <a:rPr sz="800" spc="-5" dirty="0">
                <a:latin typeface="LM Mono 8"/>
                <a:cs typeface="LM Mono 8"/>
              </a:rPr>
              <a:t>&gt;I’m a cell on the first row.&lt;/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td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>
              <a:latin typeface="LM Mono 8"/>
              <a:cs typeface="LM Mono 8"/>
            </a:endParaRPr>
          </a:p>
          <a:p>
            <a:pPr marL="343535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td</a:t>
            </a:r>
            <a:r>
              <a:rPr sz="800" spc="-5" dirty="0">
                <a:latin typeface="LM Mono 8"/>
                <a:cs typeface="LM Mono 8"/>
              </a:rPr>
              <a:t>&gt;Me</a:t>
            </a:r>
            <a:r>
              <a:rPr sz="800" spc="-10" dirty="0"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too.&lt;/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td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tr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tr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>
              <a:latin typeface="LM Mono 8"/>
              <a:cs typeface="LM Mono 8"/>
            </a:endParaRPr>
          </a:p>
          <a:p>
            <a:pPr marL="343535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td</a:t>
            </a:r>
            <a:r>
              <a:rPr sz="800" spc="-5" dirty="0">
                <a:latin typeface="LM Mono 8"/>
                <a:cs typeface="LM Mono 8"/>
              </a:rPr>
              <a:t>&gt;I’m a cell on the next row.&lt;/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td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tr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table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>
              <a:latin typeface="LM Mono 8"/>
              <a:cs typeface="LM Mono 8"/>
            </a:endParaRPr>
          </a:p>
        </p:txBody>
      </p:sp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00" y="72654"/>
            <a:ext cx="14198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dirty="0">
                <a:solidFill>
                  <a:srgbClr val="3333B2"/>
                </a:solidFill>
                <a:latin typeface="LM Roman Caps 10"/>
                <a:cs typeface="LM Roman Caps 10"/>
              </a:rPr>
              <a:t>Procvičování</a:t>
            </a:r>
            <a:r>
              <a:rPr sz="1400" spc="-40" dirty="0">
                <a:solidFill>
                  <a:srgbClr val="3333B2"/>
                </a:solidFill>
                <a:latin typeface="LM Roman Caps 10"/>
                <a:cs typeface="LM Roman Caps 10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LM Roman Caps 10"/>
                <a:cs typeface="LM Roman Caps 10"/>
              </a:rPr>
              <a:t>2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1165" y="1333182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02932" y="1249665"/>
            <a:ext cx="3761740" cy="59055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-5" dirty="0">
                <a:latin typeface="LM Sans 10"/>
                <a:cs typeface="LM Sans 10"/>
              </a:rPr>
              <a:t>obsah této stránky vložte do svého </a:t>
            </a:r>
            <a:r>
              <a:rPr sz="1100" spc="-5" dirty="0">
                <a:latin typeface="LM Mono 10"/>
                <a:cs typeface="LM Mono 10"/>
              </a:rPr>
              <a:t>index.html</a:t>
            </a:r>
            <a:r>
              <a:rPr sz="1100" spc="-280" dirty="0">
                <a:latin typeface="LM Mono 10"/>
                <a:cs typeface="LM Mono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a </a:t>
            </a:r>
            <a:r>
              <a:rPr sz="1100" dirty="0">
                <a:latin typeface="LM Sans 10"/>
                <a:cs typeface="LM Sans 10"/>
              </a:rPr>
              <a:t>pokuste </a:t>
            </a:r>
            <a:r>
              <a:rPr sz="1100" spc="-5" dirty="0">
                <a:latin typeface="LM Sans 10"/>
                <a:cs typeface="LM Sans 10"/>
              </a:rPr>
              <a:t>se jej  </a:t>
            </a:r>
            <a:r>
              <a:rPr sz="1100" spc="-10" dirty="0">
                <a:latin typeface="LM Sans 10"/>
                <a:cs typeface="LM Sans 10"/>
              </a:rPr>
              <a:t>naformátovat </a:t>
            </a:r>
            <a:r>
              <a:rPr sz="1100" dirty="0">
                <a:latin typeface="LM Sans 10"/>
                <a:cs typeface="LM Sans 10"/>
              </a:rPr>
              <a:t>odpovídajícím</a:t>
            </a:r>
            <a:r>
              <a:rPr sz="1100" spc="-5" dirty="0">
                <a:latin typeface="LM Sans 10"/>
                <a:cs typeface="LM Sans 10"/>
              </a:rPr>
              <a:t> způsobem:</a:t>
            </a:r>
            <a:endParaRPr sz="1100" dirty="0">
              <a:latin typeface="LM Sans 10"/>
              <a:cs typeface="LM Sans 10"/>
            </a:endParaRPr>
          </a:p>
          <a:p>
            <a:pPr marL="40640" algn="ctr">
              <a:lnSpc>
                <a:spcPct val="100000"/>
              </a:lnSpc>
              <a:spcBef>
                <a:spcPts val="825"/>
              </a:spcBef>
            </a:pPr>
            <a:r>
              <a:rPr sz="800" spc="-5" dirty="0">
                <a:solidFill>
                  <a:srgbClr val="00008A"/>
                </a:solidFill>
                <a:latin typeface="LM Mono 8"/>
                <a:cs typeface="LM Mono 8"/>
                <a:hlinkClick r:id="rId3"/>
              </a:rPr>
              <a:t>https://bl.ocks.org/3a98f100801d293b8f115b81595a41d6</a:t>
            </a:r>
            <a:endParaRPr sz="800" dirty="0">
              <a:latin typeface="LM Mono 8"/>
              <a:cs typeface="LM Mono 8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4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4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4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8255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3333B2"/>
                </a:solidFill>
                <a:latin typeface="LM Roman Caps 10"/>
                <a:cs typeface="LM Roman Caps 10"/>
              </a:rPr>
              <a:t>Obrázky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2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2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2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1071" y="1335849"/>
            <a:ext cx="4326255" cy="487045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128905">
              <a:lnSpc>
                <a:spcPct val="100000"/>
              </a:lnSpc>
              <a:spcBef>
                <a:spcPts val="409"/>
              </a:spcBef>
            </a:pPr>
            <a:r>
              <a:rPr sz="1100" spc="-5" dirty="0">
                <a:latin typeface="LM Mono 10"/>
                <a:cs typeface="LM Mono 10"/>
              </a:rPr>
              <a:t>&lt;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img </a:t>
            </a:r>
            <a:r>
              <a:rPr sz="1100" spc="-5" dirty="0">
                <a:solidFill>
                  <a:srgbClr val="7C8E28"/>
                </a:solidFill>
                <a:latin typeface="LM Mono 10"/>
                <a:cs typeface="LM Mono 10"/>
              </a:rPr>
              <a:t>src</a:t>
            </a:r>
            <a:r>
              <a:rPr sz="1100" spc="-5" dirty="0">
                <a:solidFill>
                  <a:srgbClr val="666666"/>
                </a:solidFill>
                <a:latin typeface="LM Mono 10"/>
                <a:cs typeface="LM Mono 10"/>
              </a:rPr>
              <a:t>=</a:t>
            </a:r>
            <a:r>
              <a:rPr sz="1100" spc="-5" dirty="0">
                <a:solidFill>
                  <a:srgbClr val="BA2121"/>
                </a:solidFill>
                <a:latin typeface="LM Mono 10"/>
                <a:cs typeface="LM Mono 10"/>
              </a:rPr>
              <a:t>"../image.jpg" </a:t>
            </a:r>
            <a:r>
              <a:rPr sz="1100" spc="-5" dirty="0">
                <a:solidFill>
                  <a:srgbClr val="7C8E28"/>
                </a:solidFill>
                <a:latin typeface="LM Mono 10"/>
                <a:cs typeface="LM Mono 10"/>
              </a:rPr>
              <a:t>alt</a:t>
            </a:r>
            <a:r>
              <a:rPr sz="1100" spc="-5" dirty="0">
                <a:solidFill>
                  <a:srgbClr val="666666"/>
                </a:solidFill>
                <a:latin typeface="LM Mono 10"/>
                <a:cs typeface="LM Mono 10"/>
              </a:rPr>
              <a:t>=</a:t>
            </a:r>
            <a:r>
              <a:rPr sz="1100" spc="-5" dirty="0">
                <a:solidFill>
                  <a:srgbClr val="BA2121"/>
                </a:solidFill>
                <a:latin typeface="LM Mono 10"/>
                <a:cs typeface="LM Mono 10"/>
              </a:rPr>
              <a:t>"Alternative</a:t>
            </a:r>
            <a:r>
              <a:rPr sz="1100" spc="-30" dirty="0">
                <a:solidFill>
                  <a:srgbClr val="BA2121"/>
                </a:solidFill>
                <a:latin typeface="LM Mono 10"/>
                <a:cs typeface="LM Mono 10"/>
              </a:rPr>
              <a:t> </a:t>
            </a:r>
            <a:r>
              <a:rPr sz="1100" spc="-5" dirty="0">
                <a:solidFill>
                  <a:srgbClr val="BA2121"/>
                </a:solidFill>
                <a:latin typeface="LM Mono 10"/>
                <a:cs typeface="LM Mono 10"/>
              </a:rPr>
              <a:t>text"</a:t>
            </a:r>
            <a:r>
              <a:rPr sz="1100" spc="-5" dirty="0">
                <a:latin typeface="LM Mono 10"/>
                <a:cs typeface="LM Mono 10"/>
              </a:rPr>
              <a:t>&gt;</a:t>
            </a:r>
            <a:endParaRPr sz="1100">
              <a:latin typeface="LM Mono 10"/>
              <a:cs typeface="LM Mono 10"/>
            </a:endParaRPr>
          </a:p>
          <a:p>
            <a:pPr marL="128905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&lt;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img</a:t>
            </a:r>
            <a:r>
              <a:rPr sz="1100" b="1" spc="-15" dirty="0">
                <a:solidFill>
                  <a:srgbClr val="007F00"/>
                </a:solidFill>
                <a:latin typeface="LM Mono Light 10"/>
                <a:cs typeface="LM Mono Light 10"/>
              </a:rPr>
              <a:t> </a:t>
            </a:r>
            <a:r>
              <a:rPr sz="1100" spc="-5" dirty="0">
                <a:solidFill>
                  <a:srgbClr val="7C8E28"/>
                </a:solidFill>
                <a:latin typeface="LM Mono 10"/>
                <a:cs typeface="LM Mono 10"/>
              </a:rPr>
              <a:t>src</a:t>
            </a:r>
            <a:r>
              <a:rPr sz="1100" spc="-5" dirty="0">
                <a:solidFill>
                  <a:srgbClr val="666666"/>
                </a:solidFill>
                <a:latin typeface="LM Mono 10"/>
                <a:cs typeface="LM Mono 10"/>
              </a:rPr>
              <a:t>=</a:t>
            </a:r>
            <a:r>
              <a:rPr sz="1100" spc="-5" dirty="0">
                <a:solidFill>
                  <a:srgbClr val="BA2121"/>
                </a:solidFill>
                <a:latin typeface="LM Mono 10"/>
                <a:cs typeface="LM Mono 10"/>
              </a:rPr>
              <a:t>"https://example.com/image.png"</a:t>
            </a:r>
            <a:r>
              <a:rPr sz="1100" spc="-5" dirty="0">
                <a:latin typeface="LM Mono 10"/>
                <a:cs typeface="LM Mono 10"/>
              </a:rPr>
              <a:t>&gt;</a:t>
            </a:r>
            <a:endParaRPr sz="1100">
              <a:latin typeface="LM Mono 10"/>
              <a:cs typeface="LM Mono 10"/>
            </a:endParaRPr>
          </a:p>
        </p:txBody>
      </p:sp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17278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3333B2"/>
                </a:solidFill>
                <a:latin typeface="LM Roman Caps 10"/>
                <a:cs typeface="LM Roman Caps 10"/>
              </a:rPr>
              <a:t>Struktura</a:t>
            </a:r>
            <a:r>
              <a:rPr sz="1400" spc="-60" dirty="0">
                <a:solidFill>
                  <a:srgbClr val="3333B2"/>
                </a:solidFill>
                <a:latin typeface="LM Roman Caps 10"/>
                <a:cs typeface="LM Roman Caps 10"/>
              </a:rPr>
              <a:t> </a:t>
            </a:r>
            <a:r>
              <a:rPr sz="1400" spc="20" dirty="0">
                <a:solidFill>
                  <a:srgbClr val="3333B2"/>
                </a:solidFill>
                <a:latin typeface="LM Roman Caps 10"/>
                <a:cs typeface="LM Roman Caps 10"/>
              </a:rPr>
              <a:t>obsahu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2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2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2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1071" y="922870"/>
            <a:ext cx="4326255" cy="1519555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128905">
              <a:lnSpc>
                <a:spcPct val="100000"/>
              </a:lnSpc>
              <a:spcBef>
                <a:spcPts val="409"/>
              </a:spcBef>
            </a:pPr>
            <a:r>
              <a:rPr sz="1100" spc="-5" dirty="0">
                <a:latin typeface="LM Mono 10"/>
                <a:cs typeface="LM Mono 10"/>
              </a:rPr>
              <a:t>&lt;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div</a:t>
            </a:r>
            <a:r>
              <a:rPr sz="1100" b="1" spc="-10" dirty="0">
                <a:solidFill>
                  <a:srgbClr val="007F00"/>
                </a:solidFill>
                <a:latin typeface="LM Mono Light 10"/>
                <a:cs typeface="LM Mono Light 10"/>
              </a:rPr>
              <a:t> </a:t>
            </a:r>
            <a:r>
              <a:rPr sz="1100" spc="-10" dirty="0">
                <a:solidFill>
                  <a:srgbClr val="7C8E28"/>
                </a:solidFill>
                <a:latin typeface="LM Mono 10"/>
                <a:cs typeface="LM Mono 10"/>
              </a:rPr>
              <a:t>id</a:t>
            </a:r>
            <a:r>
              <a:rPr sz="1100" spc="-10" dirty="0">
                <a:solidFill>
                  <a:srgbClr val="666666"/>
                </a:solidFill>
                <a:latin typeface="LM Mono 10"/>
                <a:cs typeface="LM Mono 10"/>
              </a:rPr>
              <a:t>=</a:t>
            </a:r>
            <a:r>
              <a:rPr sz="1100" spc="-10" dirty="0">
                <a:solidFill>
                  <a:srgbClr val="BA2121"/>
                </a:solidFill>
                <a:latin typeface="LM Mono 10"/>
                <a:cs typeface="LM Mono 10"/>
              </a:rPr>
              <a:t>"main"</a:t>
            </a:r>
            <a:r>
              <a:rPr sz="1100" spc="-10" dirty="0">
                <a:latin typeface="LM Mono 10"/>
                <a:cs typeface="LM Mono 10"/>
              </a:rPr>
              <a:t>&gt;</a:t>
            </a:r>
            <a:endParaRPr sz="1100">
              <a:latin typeface="LM Mono 10"/>
              <a:cs typeface="LM Mono 10"/>
            </a:endParaRPr>
          </a:p>
          <a:p>
            <a:pPr marL="274320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&lt;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div</a:t>
            </a:r>
            <a:r>
              <a:rPr sz="1100" b="1" spc="-10" dirty="0">
                <a:solidFill>
                  <a:srgbClr val="007F00"/>
                </a:solidFill>
                <a:latin typeface="LM Mono Light 10"/>
                <a:cs typeface="LM Mono Light 10"/>
              </a:rPr>
              <a:t> </a:t>
            </a:r>
            <a:r>
              <a:rPr sz="1100" spc="-5" dirty="0">
                <a:solidFill>
                  <a:srgbClr val="7C8E28"/>
                </a:solidFill>
                <a:latin typeface="LM Mono 10"/>
                <a:cs typeface="LM Mono 10"/>
              </a:rPr>
              <a:t>id</a:t>
            </a:r>
            <a:r>
              <a:rPr sz="1100" spc="-5" dirty="0">
                <a:solidFill>
                  <a:srgbClr val="666666"/>
                </a:solidFill>
                <a:latin typeface="LM Mono 10"/>
                <a:cs typeface="LM Mono 10"/>
              </a:rPr>
              <a:t>=</a:t>
            </a:r>
            <a:r>
              <a:rPr sz="1100" spc="-5" dirty="0">
                <a:solidFill>
                  <a:srgbClr val="BA2121"/>
                </a:solidFill>
                <a:latin typeface="LM Mono 10"/>
                <a:cs typeface="LM Mono 10"/>
              </a:rPr>
              <a:t>"aside"</a:t>
            </a:r>
            <a:r>
              <a:rPr sz="1100" spc="-5" dirty="0">
                <a:latin typeface="LM Mono 10"/>
                <a:cs typeface="LM Mono 10"/>
              </a:rPr>
              <a:t>&gt;</a:t>
            </a:r>
            <a:endParaRPr sz="1100">
              <a:latin typeface="LM Mono 10"/>
              <a:cs typeface="LM Mono 10"/>
            </a:endParaRPr>
          </a:p>
          <a:p>
            <a:pPr marL="419734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&lt;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p</a:t>
            </a:r>
            <a:r>
              <a:rPr sz="1100" spc="-5" dirty="0">
                <a:latin typeface="LM Mono 10"/>
                <a:cs typeface="LM Mono 10"/>
              </a:rPr>
              <a:t>&gt;I’ll stand</a:t>
            </a:r>
            <a:r>
              <a:rPr sz="1100" spc="-15" dirty="0">
                <a:latin typeface="LM Mono 10"/>
                <a:cs typeface="LM Mono 10"/>
              </a:rPr>
              <a:t> </a:t>
            </a:r>
            <a:r>
              <a:rPr sz="1100" spc="-10" dirty="0">
                <a:latin typeface="LM Mono 10"/>
                <a:cs typeface="LM Mono 10"/>
              </a:rPr>
              <a:t>aside.&lt;/</a:t>
            </a:r>
            <a:r>
              <a:rPr sz="1100" b="1" spc="-10" dirty="0">
                <a:solidFill>
                  <a:srgbClr val="007F00"/>
                </a:solidFill>
                <a:latin typeface="LM Mono Light 10"/>
                <a:cs typeface="LM Mono Light 10"/>
              </a:rPr>
              <a:t>p</a:t>
            </a:r>
            <a:r>
              <a:rPr sz="1100" spc="-10" dirty="0">
                <a:latin typeface="LM Mono 10"/>
                <a:cs typeface="LM Mono 10"/>
              </a:rPr>
              <a:t>&gt;</a:t>
            </a:r>
            <a:endParaRPr sz="1100">
              <a:latin typeface="LM Mono 10"/>
              <a:cs typeface="LM Mono 10"/>
            </a:endParaRPr>
          </a:p>
          <a:p>
            <a:pPr marL="274320">
              <a:lnSpc>
                <a:spcPct val="100000"/>
              </a:lnSpc>
              <a:spcBef>
                <a:spcPts val="35"/>
              </a:spcBef>
            </a:pPr>
            <a:r>
              <a:rPr sz="1100" spc="-10" dirty="0">
                <a:latin typeface="LM Mono 10"/>
                <a:cs typeface="LM Mono 10"/>
              </a:rPr>
              <a:t>&lt;/</a:t>
            </a:r>
            <a:r>
              <a:rPr sz="1100" b="1" spc="-10" dirty="0">
                <a:solidFill>
                  <a:srgbClr val="007F00"/>
                </a:solidFill>
                <a:latin typeface="LM Mono Light 10"/>
                <a:cs typeface="LM Mono Light 10"/>
              </a:rPr>
              <a:t>div</a:t>
            </a:r>
            <a:r>
              <a:rPr sz="1100" spc="-10" dirty="0">
                <a:latin typeface="LM Mono 10"/>
                <a:cs typeface="LM Mono 10"/>
              </a:rPr>
              <a:t>&gt;</a:t>
            </a:r>
            <a:endParaRPr sz="1100">
              <a:latin typeface="LM Mono 10"/>
              <a:cs typeface="LM Mono 10"/>
            </a:endParaRPr>
          </a:p>
          <a:p>
            <a:pPr marL="274320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&lt;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div</a:t>
            </a:r>
            <a:r>
              <a:rPr sz="1100" b="1" spc="-10" dirty="0">
                <a:solidFill>
                  <a:srgbClr val="007F00"/>
                </a:solidFill>
                <a:latin typeface="LM Mono Light 10"/>
                <a:cs typeface="LM Mono Light 10"/>
              </a:rPr>
              <a:t> </a:t>
            </a:r>
            <a:r>
              <a:rPr sz="1100" spc="-5" dirty="0">
                <a:solidFill>
                  <a:srgbClr val="7C8E28"/>
                </a:solidFill>
                <a:latin typeface="LM Mono 10"/>
                <a:cs typeface="LM Mono 10"/>
              </a:rPr>
              <a:t>id</a:t>
            </a:r>
            <a:r>
              <a:rPr sz="1100" spc="-5" dirty="0">
                <a:solidFill>
                  <a:srgbClr val="666666"/>
                </a:solidFill>
                <a:latin typeface="LM Mono 10"/>
                <a:cs typeface="LM Mono 10"/>
              </a:rPr>
              <a:t>=</a:t>
            </a:r>
            <a:r>
              <a:rPr sz="1100" spc="-5" dirty="0">
                <a:solidFill>
                  <a:srgbClr val="BA2121"/>
                </a:solidFill>
                <a:latin typeface="LM Mono 10"/>
                <a:cs typeface="LM Mono 10"/>
              </a:rPr>
              <a:t>"content"</a:t>
            </a:r>
            <a:r>
              <a:rPr sz="1100" spc="-5" dirty="0">
                <a:latin typeface="LM Mono 10"/>
                <a:cs typeface="LM Mono 10"/>
              </a:rPr>
              <a:t>&gt;</a:t>
            </a:r>
            <a:endParaRPr sz="1100">
              <a:latin typeface="LM Mono 10"/>
              <a:cs typeface="LM Mono 10"/>
            </a:endParaRPr>
          </a:p>
          <a:p>
            <a:pPr marL="419734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&lt;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p</a:t>
            </a:r>
            <a:r>
              <a:rPr sz="1100" spc="-5" dirty="0">
                <a:latin typeface="LM Mono 10"/>
                <a:cs typeface="LM Mono 10"/>
              </a:rPr>
              <a:t>&gt;I’ll take the main</a:t>
            </a:r>
            <a:r>
              <a:rPr sz="1100" spc="-25" dirty="0">
                <a:latin typeface="LM Mono 10"/>
                <a:cs typeface="LM Mono 10"/>
              </a:rPr>
              <a:t> </a:t>
            </a:r>
            <a:r>
              <a:rPr sz="1100" spc="-5" dirty="0">
                <a:latin typeface="LM Mono 10"/>
                <a:cs typeface="LM Mono 10"/>
              </a:rPr>
              <a:t>part.&lt;/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p</a:t>
            </a:r>
            <a:r>
              <a:rPr sz="1100" spc="-5" dirty="0">
                <a:latin typeface="LM Mono 10"/>
                <a:cs typeface="LM Mono 10"/>
              </a:rPr>
              <a:t>&gt;</a:t>
            </a:r>
            <a:endParaRPr sz="1100">
              <a:latin typeface="LM Mono 10"/>
              <a:cs typeface="LM Mono 10"/>
            </a:endParaRPr>
          </a:p>
          <a:p>
            <a:pPr marL="274320">
              <a:lnSpc>
                <a:spcPct val="100000"/>
              </a:lnSpc>
              <a:spcBef>
                <a:spcPts val="35"/>
              </a:spcBef>
            </a:pPr>
            <a:r>
              <a:rPr sz="1100" spc="-10" dirty="0">
                <a:latin typeface="LM Mono 10"/>
                <a:cs typeface="LM Mono 10"/>
              </a:rPr>
              <a:t>&lt;/</a:t>
            </a:r>
            <a:r>
              <a:rPr sz="1100" b="1" spc="-10" dirty="0">
                <a:solidFill>
                  <a:srgbClr val="007F00"/>
                </a:solidFill>
                <a:latin typeface="LM Mono Light 10"/>
                <a:cs typeface="LM Mono Light 10"/>
              </a:rPr>
              <a:t>div</a:t>
            </a:r>
            <a:r>
              <a:rPr sz="1100" spc="-10" dirty="0">
                <a:latin typeface="LM Mono 10"/>
                <a:cs typeface="LM Mono 10"/>
              </a:rPr>
              <a:t>&gt;</a:t>
            </a:r>
            <a:endParaRPr sz="1100">
              <a:latin typeface="LM Mono 10"/>
              <a:cs typeface="LM Mono 10"/>
            </a:endParaRPr>
          </a:p>
          <a:p>
            <a:pPr marL="128905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&lt;/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div</a:t>
            </a:r>
            <a:r>
              <a:rPr sz="1100" spc="-5" dirty="0">
                <a:latin typeface="LM Mono 10"/>
                <a:cs typeface="LM Mono 10"/>
              </a:rPr>
              <a:t>&gt;</a:t>
            </a:r>
            <a:endParaRPr sz="1100">
              <a:latin typeface="LM Mono 10"/>
              <a:cs typeface="LM Mono 10"/>
            </a:endParaRPr>
          </a:p>
        </p:txBody>
      </p:sp>
    </p:spTree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21888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3333B2"/>
                </a:solidFill>
                <a:latin typeface="LM Sans 12"/>
                <a:cs typeface="LM Sans 12"/>
              </a:rPr>
              <a:t>Semantic Elements </a:t>
            </a:r>
            <a:r>
              <a:rPr sz="1400" spc="10" dirty="0">
                <a:solidFill>
                  <a:srgbClr val="3333B2"/>
                </a:solidFill>
                <a:latin typeface="LM Sans 12"/>
                <a:cs typeface="LM Sans 12"/>
              </a:rPr>
              <a:t>in</a:t>
            </a:r>
            <a:r>
              <a:rPr sz="1400" spc="-60" dirty="0">
                <a:solidFill>
                  <a:srgbClr val="3333B2"/>
                </a:solidFill>
                <a:latin typeface="LM Sans 12"/>
                <a:cs typeface="LM Sans 12"/>
              </a:rPr>
              <a:t> </a:t>
            </a:r>
            <a:r>
              <a:rPr sz="1400" spc="20" dirty="0">
                <a:solidFill>
                  <a:srgbClr val="3333B2"/>
                </a:solidFill>
                <a:latin typeface="LM Sans 12"/>
                <a:cs typeface="LM Sans 12"/>
              </a:rPr>
              <a:t>HTML</a:t>
            </a:r>
            <a:endParaRPr sz="1400">
              <a:latin typeface="LM Sans 12"/>
              <a:cs typeface="LM Sans 12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38541" y="567077"/>
            <a:ext cx="4331335" cy="2040889"/>
            <a:chOff x="138541" y="567077"/>
            <a:chExt cx="4331335" cy="2040889"/>
          </a:xfrm>
        </p:grpSpPr>
        <p:sp>
          <p:nvSpPr>
            <p:cNvPr id="4" name="object 4"/>
            <p:cNvSpPr/>
            <p:nvPr/>
          </p:nvSpPr>
          <p:spPr>
            <a:xfrm>
              <a:off x="141071" y="567080"/>
              <a:ext cx="4323715" cy="2035810"/>
            </a:xfrm>
            <a:custGeom>
              <a:avLst/>
              <a:gdLst/>
              <a:ahLst/>
              <a:cxnLst/>
              <a:rect l="l" t="t" r="r" b="b"/>
              <a:pathLst>
                <a:path w="4323715" h="2035810">
                  <a:moveTo>
                    <a:pt x="0" y="2035543"/>
                  </a:moveTo>
                  <a:lnTo>
                    <a:pt x="0" y="0"/>
                  </a:lnTo>
                </a:path>
                <a:path w="4323715" h="2035810">
                  <a:moveTo>
                    <a:pt x="2540" y="2527"/>
                  </a:moveTo>
                  <a:lnTo>
                    <a:pt x="4323321" y="2527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43611" y="572147"/>
              <a:ext cx="4321175" cy="2030730"/>
            </a:xfrm>
            <a:custGeom>
              <a:avLst/>
              <a:gdLst/>
              <a:ahLst/>
              <a:cxnLst/>
              <a:rect l="l" t="t" r="r" b="b"/>
              <a:pathLst>
                <a:path w="4321175" h="2030730">
                  <a:moveTo>
                    <a:pt x="4320794" y="0"/>
                  </a:moveTo>
                  <a:lnTo>
                    <a:pt x="0" y="0"/>
                  </a:lnTo>
                  <a:lnTo>
                    <a:pt x="0" y="2030476"/>
                  </a:lnTo>
                  <a:lnTo>
                    <a:pt x="4320794" y="2030476"/>
                  </a:lnTo>
                  <a:lnTo>
                    <a:pt x="4320794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8544" y="567080"/>
              <a:ext cx="4331335" cy="2038350"/>
            </a:xfrm>
            <a:custGeom>
              <a:avLst/>
              <a:gdLst/>
              <a:ahLst/>
              <a:cxnLst/>
              <a:rect l="l" t="t" r="r" b="b"/>
              <a:pathLst>
                <a:path w="4331335" h="2038350">
                  <a:moveTo>
                    <a:pt x="0" y="2038070"/>
                  </a:moveTo>
                  <a:lnTo>
                    <a:pt x="4330915" y="2038070"/>
                  </a:lnTo>
                </a:path>
                <a:path w="4331335" h="2038350">
                  <a:moveTo>
                    <a:pt x="4328375" y="2035543"/>
                  </a:moveTo>
                  <a:lnTo>
                    <a:pt x="4328375" y="0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281165" y="2752001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57429" y="610170"/>
            <a:ext cx="3880485" cy="24149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LM Mono 10"/>
                <a:cs typeface="LM Mono 10"/>
              </a:rPr>
              <a:t>&lt;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body</a:t>
            </a:r>
            <a:r>
              <a:rPr sz="1100" spc="-5" dirty="0">
                <a:latin typeface="LM Mono 10"/>
                <a:cs typeface="LM Mono 10"/>
              </a:rPr>
              <a:t>&gt;</a:t>
            </a:r>
            <a:endParaRPr sz="1100">
              <a:latin typeface="LM Mono 10"/>
              <a:cs typeface="LM Mono 10"/>
            </a:endParaRPr>
          </a:p>
          <a:p>
            <a:pPr marL="85090">
              <a:lnSpc>
                <a:spcPct val="100000"/>
              </a:lnSpc>
              <a:spcBef>
                <a:spcPts val="35"/>
              </a:spcBef>
            </a:pPr>
            <a:r>
              <a:rPr sz="1100" spc="-10" dirty="0">
                <a:latin typeface="LM Mono 10"/>
                <a:cs typeface="LM Mono 10"/>
              </a:rPr>
              <a:t>&lt;</a:t>
            </a:r>
            <a:r>
              <a:rPr sz="1100" b="1" spc="-10" dirty="0">
                <a:solidFill>
                  <a:srgbClr val="007F00"/>
                </a:solidFill>
                <a:latin typeface="LM Mono Light 10"/>
                <a:cs typeface="LM Mono Light 10"/>
              </a:rPr>
              <a:t>header</a:t>
            </a:r>
            <a:r>
              <a:rPr sz="1100" spc="-10" dirty="0">
                <a:latin typeface="LM Mono 10"/>
                <a:cs typeface="LM Mono 10"/>
              </a:rPr>
              <a:t>&gt;&lt;/</a:t>
            </a:r>
            <a:r>
              <a:rPr sz="1100" b="1" spc="-10" dirty="0">
                <a:solidFill>
                  <a:srgbClr val="007F00"/>
                </a:solidFill>
                <a:latin typeface="LM Mono Light 10"/>
                <a:cs typeface="LM Mono Light 10"/>
              </a:rPr>
              <a:t>header</a:t>
            </a:r>
            <a:r>
              <a:rPr sz="1100" spc="-10" dirty="0">
                <a:latin typeface="LM Mono 10"/>
                <a:cs typeface="LM Mono 10"/>
              </a:rPr>
              <a:t>&gt;</a:t>
            </a:r>
            <a:endParaRPr sz="1100">
              <a:latin typeface="LM Mono 10"/>
              <a:cs typeface="LM Mono 10"/>
            </a:endParaRPr>
          </a:p>
          <a:p>
            <a:pPr marL="85090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&lt;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main</a:t>
            </a:r>
            <a:r>
              <a:rPr sz="1100" spc="-5" dirty="0">
                <a:latin typeface="LM Mono 10"/>
                <a:cs typeface="LM Mono 10"/>
              </a:rPr>
              <a:t>&gt;</a:t>
            </a:r>
            <a:endParaRPr sz="1100">
              <a:latin typeface="LM Mono 10"/>
              <a:cs typeface="LM Mono 10"/>
            </a:endParaRPr>
          </a:p>
          <a:p>
            <a:pPr marL="158115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&lt;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section</a:t>
            </a:r>
            <a:r>
              <a:rPr sz="1100" spc="-5" dirty="0">
                <a:latin typeface="LM Mono 10"/>
                <a:cs typeface="LM Mono 10"/>
              </a:rPr>
              <a:t>&gt;</a:t>
            </a:r>
            <a:endParaRPr sz="1100">
              <a:latin typeface="LM Mono 10"/>
              <a:cs typeface="LM Mono 10"/>
            </a:endParaRPr>
          </a:p>
          <a:p>
            <a:pPr marL="303530">
              <a:lnSpc>
                <a:spcPct val="100000"/>
              </a:lnSpc>
              <a:spcBef>
                <a:spcPts val="35"/>
              </a:spcBef>
            </a:pPr>
            <a:r>
              <a:rPr sz="1100" spc="-10" dirty="0">
                <a:latin typeface="LM Mono 10"/>
                <a:cs typeface="LM Mono 10"/>
              </a:rPr>
              <a:t>&lt;</a:t>
            </a:r>
            <a:r>
              <a:rPr sz="1100" b="1" spc="-10" dirty="0">
                <a:solidFill>
                  <a:srgbClr val="007F00"/>
                </a:solidFill>
                <a:latin typeface="LM Mono Light 10"/>
                <a:cs typeface="LM Mono Light 10"/>
              </a:rPr>
              <a:t>h1</a:t>
            </a:r>
            <a:r>
              <a:rPr sz="1100" spc="-10" dirty="0">
                <a:latin typeface="LM Mono 10"/>
                <a:cs typeface="LM Mono 10"/>
              </a:rPr>
              <a:t>&gt;WWF&lt;/</a:t>
            </a:r>
            <a:r>
              <a:rPr sz="1100" b="1" spc="-10" dirty="0">
                <a:solidFill>
                  <a:srgbClr val="007F00"/>
                </a:solidFill>
                <a:latin typeface="LM Mono Light 10"/>
                <a:cs typeface="LM Mono Light 10"/>
              </a:rPr>
              <a:t>h1</a:t>
            </a:r>
            <a:r>
              <a:rPr sz="1100" spc="-10" dirty="0">
                <a:latin typeface="LM Mono 10"/>
                <a:cs typeface="LM Mono 10"/>
              </a:rPr>
              <a:t>&gt;</a:t>
            </a:r>
            <a:endParaRPr sz="1100">
              <a:latin typeface="LM Mono 10"/>
              <a:cs typeface="LM Mono 10"/>
            </a:endParaRPr>
          </a:p>
          <a:p>
            <a:pPr marL="594360" marR="5080" indent="-291465">
              <a:lnSpc>
                <a:spcPct val="102600"/>
              </a:lnSpc>
            </a:pPr>
            <a:r>
              <a:rPr sz="1100" spc="-5" dirty="0">
                <a:latin typeface="LM Mono 10"/>
                <a:cs typeface="LM Mono 10"/>
              </a:rPr>
              <a:t>&lt;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p</a:t>
            </a:r>
            <a:r>
              <a:rPr sz="1100" spc="-5" dirty="0">
                <a:latin typeface="LM Mono 10"/>
                <a:cs typeface="LM Mono 10"/>
              </a:rPr>
              <a:t>&gt;thematic grouping of content, typically with</a:t>
            </a:r>
            <a:r>
              <a:rPr sz="1100" spc="-95" dirty="0">
                <a:latin typeface="LM Mono 10"/>
                <a:cs typeface="LM Mono 10"/>
              </a:rPr>
              <a:t> </a:t>
            </a:r>
            <a:r>
              <a:rPr sz="1100" spc="-5" dirty="0">
                <a:latin typeface="LM Mono 10"/>
                <a:cs typeface="LM Mono 10"/>
              </a:rPr>
              <a:t>a  heading...&lt;/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p</a:t>
            </a:r>
            <a:r>
              <a:rPr sz="1100" spc="-5" dirty="0">
                <a:latin typeface="LM Mono 10"/>
                <a:cs typeface="LM Mono 10"/>
              </a:rPr>
              <a:t>&gt;</a:t>
            </a:r>
            <a:endParaRPr sz="1100">
              <a:latin typeface="LM Mono 10"/>
              <a:cs typeface="LM Mono 10"/>
            </a:endParaRPr>
          </a:p>
          <a:p>
            <a:pPr marL="158115">
              <a:lnSpc>
                <a:spcPct val="100000"/>
              </a:lnSpc>
              <a:spcBef>
                <a:spcPts val="35"/>
              </a:spcBef>
            </a:pPr>
            <a:r>
              <a:rPr sz="1100" spc="-10" dirty="0">
                <a:latin typeface="LM Mono 10"/>
                <a:cs typeface="LM Mono 10"/>
              </a:rPr>
              <a:t>&lt;/</a:t>
            </a:r>
            <a:r>
              <a:rPr sz="1100" b="1" spc="-10" dirty="0">
                <a:solidFill>
                  <a:srgbClr val="007F00"/>
                </a:solidFill>
                <a:latin typeface="LM Mono Light 10"/>
                <a:cs typeface="LM Mono Light 10"/>
              </a:rPr>
              <a:t>section</a:t>
            </a:r>
            <a:r>
              <a:rPr sz="1100" spc="-10" dirty="0">
                <a:latin typeface="LM Mono 10"/>
                <a:cs typeface="LM Mono 10"/>
              </a:rPr>
              <a:t>&gt;</a:t>
            </a:r>
            <a:endParaRPr sz="1100">
              <a:latin typeface="LM Mono 10"/>
              <a:cs typeface="LM Mono 10"/>
            </a:endParaRPr>
          </a:p>
          <a:p>
            <a:pPr marL="85090">
              <a:lnSpc>
                <a:spcPct val="100000"/>
              </a:lnSpc>
              <a:spcBef>
                <a:spcPts val="35"/>
              </a:spcBef>
            </a:pPr>
            <a:r>
              <a:rPr sz="1100" spc="-10" dirty="0">
                <a:latin typeface="LM Mono 10"/>
                <a:cs typeface="LM Mono 10"/>
              </a:rPr>
              <a:t>&lt;/</a:t>
            </a:r>
            <a:r>
              <a:rPr sz="1100" b="1" spc="-10" dirty="0">
                <a:solidFill>
                  <a:srgbClr val="007F00"/>
                </a:solidFill>
                <a:latin typeface="LM Mono Light 10"/>
                <a:cs typeface="LM Mono Light 10"/>
              </a:rPr>
              <a:t>main</a:t>
            </a:r>
            <a:r>
              <a:rPr sz="1100" spc="-10" dirty="0">
                <a:latin typeface="LM Mono 10"/>
                <a:cs typeface="LM Mono 10"/>
              </a:rPr>
              <a:t>&gt;</a:t>
            </a:r>
            <a:endParaRPr sz="1100">
              <a:latin typeface="LM Mono 10"/>
              <a:cs typeface="LM Mono 10"/>
            </a:endParaRPr>
          </a:p>
          <a:p>
            <a:pPr marL="85090">
              <a:lnSpc>
                <a:spcPct val="100000"/>
              </a:lnSpc>
              <a:spcBef>
                <a:spcPts val="35"/>
              </a:spcBef>
            </a:pPr>
            <a:r>
              <a:rPr sz="1100" spc="-10" dirty="0">
                <a:latin typeface="LM Mono 10"/>
                <a:cs typeface="LM Mono 10"/>
              </a:rPr>
              <a:t>&lt;</a:t>
            </a:r>
            <a:r>
              <a:rPr sz="1100" b="1" spc="-10" dirty="0">
                <a:solidFill>
                  <a:srgbClr val="007F00"/>
                </a:solidFill>
                <a:latin typeface="LM Mono Light 10"/>
                <a:cs typeface="LM Mono Light 10"/>
              </a:rPr>
              <a:t>footer</a:t>
            </a:r>
            <a:r>
              <a:rPr sz="1100" spc="-10" dirty="0">
                <a:latin typeface="LM Mono 10"/>
                <a:cs typeface="LM Mono 10"/>
              </a:rPr>
              <a:t>&gt;&lt;/</a:t>
            </a:r>
            <a:r>
              <a:rPr sz="1100" b="1" spc="-10" dirty="0">
                <a:solidFill>
                  <a:srgbClr val="007F00"/>
                </a:solidFill>
                <a:latin typeface="LM Mono Light 10"/>
                <a:cs typeface="LM Mono Light 10"/>
              </a:rPr>
              <a:t>footer</a:t>
            </a:r>
            <a:r>
              <a:rPr sz="1100" spc="-10" dirty="0">
                <a:latin typeface="LM Mono 10"/>
                <a:cs typeface="LM Mono 10"/>
              </a:rPr>
              <a:t>&gt;</a:t>
            </a:r>
            <a:endParaRPr sz="1100">
              <a:latin typeface="LM Mono 10"/>
              <a:cs typeface="LM Mono 10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&lt;/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body</a:t>
            </a:r>
            <a:r>
              <a:rPr sz="1100" spc="-5" dirty="0">
                <a:latin typeface="LM Mono 10"/>
                <a:cs typeface="LM Mono 10"/>
              </a:rPr>
              <a:t>&gt;</a:t>
            </a:r>
            <a:endParaRPr sz="1100">
              <a:latin typeface="LM Mono 10"/>
              <a:cs typeface="LM Mono 10"/>
            </a:endParaRPr>
          </a:p>
          <a:p>
            <a:pPr marL="158115">
              <a:lnSpc>
                <a:spcPct val="100000"/>
              </a:lnSpc>
              <a:spcBef>
                <a:spcPts val="1335"/>
              </a:spcBef>
            </a:pPr>
            <a:r>
              <a:rPr sz="1100" spc="-10" dirty="0">
                <a:latin typeface="LM Sans 10"/>
                <a:cs typeface="LM Sans 10"/>
              </a:rPr>
              <a:t>A </a:t>
            </a:r>
            <a:r>
              <a:rPr sz="1100" spc="-5" dirty="0">
                <a:latin typeface="LM Sans 10"/>
                <a:cs typeface="LM Sans 10"/>
              </a:rPr>
              <a:t>iné...</a:t>
            </a:r>
            <a:endParaRPr sz="1100">
              <a:latin typeface="LM Sans 10"/>
              <a:cs typeface="LM Sans 10"/>
            </a:endParaRPr>
          </a:p>
          <a:p>
            <a:pPr marL="158115">
              <a:lnSpc>
                <a:spcPct val="100000"/>
              </a:lnSpc>
              <a:spcBef>
                <a:spcPts val="335"/>
              </a:spcBef>
            </a:pPr>
            <a:r>
              <a:rPr sz="800" spc="-5" dirty="0">
                <a:latin typeface="LM Sans 8"/>
                <a:cs typeface="LM Sans 8"/>
              </a:rPr>
              <a:t>&lt;article&gt; , &lt;nav&gt;, &lt;aside&gt;, &lt;figure&gt;, &lt;img&gt;, &lt;summary&gt;,</a:t>
            </a:r>
            <a:r>
              <a:rPr sz="800" spc="-155" dirty="0">
                <a:latin typeface="LM Sans 8"/>
                <a:cs typeface="LM Sans 8"/>
              </a:rPr>
              <a:t> </a:t>
            </a:r>
            <a:r>
              <a:rPr sz="800" spc="-5" dirty="0">
                <a:latin typeface="LM Sans 8"/>
                <a:cs typeface="LM Sans 8"/>
              </a:rPr>
              <a:t>…</a:t>
            </a:r>
            <a:endParaRPr sz="800">
              <a:latin typeface="LM Sans 8"/>
              <a:cs typeface="LM Sans 8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3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3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3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</p:spTree>
  </p:cSld>
  <p:clrMapOvr>
    <a:masterClrMapping/>
  </p:clrMapOvr>
  <p:transition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00" y="72654"/>
            <a:ext cx="14198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dirty="0">
                <a:solidFill>
                  <a:srgbClr val="3333B2"/>
                </a:solidFill>
                <a:latin typeface="LM Roman Caps 10"/>
                <a:cs typeface="LM Roman Caps 10"/>
              </a:rPr>
              <a:t>Procvičování</a:t>
            </a:r>
            <a:r>
              <a:rPr sz="1400" spc="-40" dirty="0">
                <a:solidFill>
                  <a:srgbClr val="3333B2"/>
                </a:solidFill>
                <a:latin typeface="LM Roman Caps 10"/>
                <a:cs typeface="LM Roman Caps 10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LM Roman Caps 10"/>
                <a:cs typeface="LM Roman Caps 10"/>
              </a:rPr>
              <a:t>3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1165" y="1284528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02932" y="1157234"/>
            <a:ext cx="3881120" cy="828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4130">
              <a:lnSpc>
                <a:spcPct val="125299"/>
              </a:lnSpc>
              <a:spcBef>
                <a:spcPts val="100"/>
              </a:spcBef>
            </a:pPr>
            <a:r>
              <a:rPr sz="1100" spc="-10" dirty="0">
                <a:latin typeface="LM Sans 10"/>
                <a:cs typeface="LM Sans 10"/>
              </a:rPr>
              <a:t>přidejte </a:t>
            </a:r>
            <a:r>
              <a:rPr sz="1100" spc="-5" dirty="0">
                <a:latin typeface="LM Sans 10"/>
                <a:cs typeface="LM Sans 10"/>
              </a:rPr>
              <a:t>do stránky seznam </a:t>
            </a:r>
            <a:r>
              <a:rPr sz="1100" spc="-5" dirty="0">
                <a:latin typeface="LM Mono 10"/>
                <a:cs typeface="LM Mono 10"/>
              </a:rPr>
              <a:t>&lt;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ul</a:t>
            </a:r>
            <a:r>
              <a:rPr sz="1100" spc="-5" dirty="0">
                <a:latin typeface="LM Mono 10"/>
                <a:cs typeface="LM Mono 10"/>
              </a:rPr>
              <a:t>&gt; </a:t>
            </a:r>
            <a:r>
              <a:rPr sz="1100" spc="-5" dirty="0">
                <a:latin typeface="LM Sans 10"/>
                <a:cs typeface="LM Sans 10"/>
              </a:rPr>
              <a:t>vašich </a:t>
            </a:r>
            <a:r>
              <a:rPr sz="1100" spc="-5" dirty="0" err="1">
                <a:latin typeface="LM Sans 10"/>
                <a:cs typeface="LM Sans 10"/>
              </a:rPr>
              <a:t>oblíbených</a:t>
            </a:r>
            <a:r>
              <a:rPr sz="1100" spc="-5" dirty="0">
                <a:latin typeface="LM Sans 10"/>
                <a:cs typeface="LM Sans 10"/>
              </a:rPr>
              <a:t> </a:t>
            </a:r>
            <a:r>
              <a:rPr sz="1100" spc="-10" dirty="0" err="1">
                <a:latin typeface="LM Sans 10"/>
                <a:cs typeface="LM Sans 10"/>
              </a:rPr>
              <a:t>filmů</a:t>
            </a:r>
            <a:r>
              <a:rPr sz="1100" spc="-10" dirty="0">
                <a:latin typeface="LM Sans 10"/>
                <a:cs typeface="LM Sans 10"/>
              </a:rPr>
              <a:t>  </a:t>
            </a:r>
            <a:endParaRPr lang="sk-SK" sz="1100" spc="-10" dirty="0">
              <a:latin typeface="LM Sans 10"/>
              <a:cs typeface="LM Sans 10"/>
            </a:endParaRPr>
          </a:p>
          <a:p>
            <a:pPr marL="12700" marR="24130">
              <a:lnSpc>
                <a:spcPct val="125299"/>
              </a:lnSpc>
              <a:spcBef>
                <a:spcPts val="100"/>
              </a:spcBef>
            </a:pPr>
            <a:r>
              <a:rPr sz="1100" spc="-5" dirty="0" err="1">
                <a:latin typeface="LM Sans 10"/>
                <a:cs typeface="LM Sans 10"/>
              </a:rPr>
              <a:t>vložte</a:t>
            </a:r>
            <a:r>
              <a:rPr sz="1100" spc="-5" dirty="0">
                <a:latin typeface="LM Sans 10"/>
                <a:cs typeface="LM Sans 10"/>
              </a:rPr>
              <a:t> do stránky </a:t>
            </a:r>
            <a:r>
              <a:rPr sz="1100" spc="-10" dirty="0">
                <a:latin typeface="LM Sans 10"/>
                <a:cs typeface="LM Sans 10"/>
              </a:rPr>
              <a:t>obrázek kočky</a:t>
            </a:r>
            <a:endParaRPr sz="1100" dirty="0">
              <a:latin typeface="LM Sans 10"/>
              <a:cs typeface="LM Sans 10"/>
            </a:endParaRPr>
          </a:p>
          <a:p>
            <a:pPr marL="12700" marR="5080">
              <a:lnSpc>
                <a:spcPct val="102600"/>
              </a:lnSpc>
              <a:spcBef>
                <a:spcPts val="300"/>
              </a:spcBef>
            </a:pPr>
            <a:r>
              <a:rPr sz="1100" spc="-5" dirty="0">
                <a:latin typeface="LM Sans 10"/>
                <a:cs typeface="LM Sans 10"/>
              </a:rPr>
              <a:t>rozdělte obsah do </a:t>
            </a:r>
            <a:r>
              <a:rPr sz="1100" spc="-10" dirty="0">
                <a:latin typeface="LM Sans 10"/>
                <a:cs typeface="LM Sans 10"/>
              </a:rPr>
              <a:t>kontejnerů </a:t>
            </a:r>
            <a:r>
              <a:rPr sz="1100" spc="-5" dirty="0">
                <a:latin typeface="LM Mono 10"/>
                <a:cs typeface="LM Mono 10"/>
              </a:rPr>
              <a:t>&lt;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div</a:t>
            </a:r>
            <a:r>
              <a:rPr sz="1100" spc="-5" dirty="0">
                <a:latin typeface="LM Mono 10"/>
                <a:cs typeface="LM Mono 10"/>
              </a:rPr>
              <a:t>&gt; </a:t>
            </a:r>
            <a:r>
              <a:rPr sz="1100" spc="5" dirty="0">
                <a:latin typeface="LM Sans 10"/>
                <a:cs typeface="LM Sans 10"/>
              </a:rPr>
              <a:t>podle </a:t>
            </a:r>
            <a:r>
              <a:rPr sz="1100" spc="-10" dirty="0">
                <a:latin typeface="LM Sans 10"/>
                <a:cs typeface="LM Sans 10"/>
              </a:rPr>
              <a:t>filmů </a:t>
            </a:r>
            <a:r>
              <a:rPr sz="1100" spc="-5" dirty="0">
                <a:latin typeface="LM Sans 10"/>
                <a:cs typeface="LM Sans 10"/>
              </a:rPr>
              <a:t>a obsahu,</a:t>
            </a:r>
            <a:r>
              <a:rPr sz="1100" spc="-210" dirty="0">
                <a:latin typeface="LM Sans 10"/>
                <a:cs typeface="LM Sans 10"/>
              </a:rPr>
              <a:t> </a:t>
            </a:r>
            <a:r>
              <a:rPr sz="1100" spc="-10" dirty="0">
                <a:latin typeface="LM Sans 10"/>
                <a:cs typeface="LM Sans 10"/>
              </a:rPr>
              <a:t>přidejte  </a:t>
            </a:r>
            <a:r>
              <a:rPr sz="1100" spc="-5" dirty="0">
                <a:latin typeface="LM Sans 10"/>
                <a:cs typeface="LM Sans 10"/>
              </a:rPr>
              <a:t>jim </a:t>
            </a:r>
            <a:r>
              <a:rPr sz="1100" dirty="0">
                <a:latin typeface="LM Sans 10"/>
                <a:cs typeface="LM Sans 10"/>
              </a:rPr>
              <a:t>odpovídající </a:t>
            </a:r>
            <a:r>
              <a:rPr sz="1100" spc="-5" dirty="0">
                <a:latin typeface="LM Sans 10"/>
                <a:cs typeface="LM Sans 10"/>
              </a:rPr>
              <a:t>atribut </a:t>
            </a:r>
            <a:r>
              <a:rPr sz="1100" spc="-5" dirty="0">
                <a:latin typeface="LM Mono 10"/>
                <a:cs typeface="LM Mono 10"/>
              </a:rPr>
              <a:t>id </a:t>
            </a:r>
            <a:r>
              <a:rPr sz="1100" spc="-10" dirty="0">
                <a:latin typeface="LM Sans 10"/>
                <a:cs typeface="LM Sans 10"/>
              </a:rPr>
              <a:t>(např. </a:t>
            </a:r>
            <a:r>
              <a:rPr sz="1100" spc="-5" dirty="0">
                <a:latin typeface="LM Mono 10"/>
                <a:cs typeface="LM Mono 10"/>
              </a:rPr>
              <a:t>&lt;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div</a:t>
            </a:r>
            <a:r>
              <a:rPr sz="1100" b="1" spc="-155" dirty="0">
                <a:solidFill>
                  <a:srgbClr val="007F00"/>
                </a:solidFill>
                <a:latin typeface="LM Mono Light 10"/>
                <a:cs typeface="LM Mono Light 10"/>
              </a:rPr>
              <a:t> </a:t>
            </a:r>
            <a:r>
              <a:rPr lang="sk-SK" sz="1100" b="1" spc="-155" dirty="0">
                <a:solidFill>
                  <a:srgbClr val="007F00"/>
                </a:solidFill>
                <a:latin typeface="LM Mono Light 10"/>
                <a:cs typeface="LM Mono Light 10"/>
              </a:rPr>
              <a:t> </a:t>
            </a:r>
            <a:r>
              <a:rPr sz="1100" spc="-5" dirty="0">
                <a:solidFill>
                  <a:srgbClr val="7C8E28"/>
                </a:solidFill>
                <a:latin typeface="LM Mono 10"/>
                <a:cs typeface="LM Mono 10"/>
              </a:rPr>
              <a:t>id</a:t>
            </a:r>
            <a:r>
              <a:rPr sz="1100" spc="-5" dirty="0">
                <a:solidFill>
                  <a:srgbClr val="666666"/>
                </a:solidFill>
                <a:latin typeface="LM Mono 10"/>
                <a:cs typeface="LM Mono 10"/>
              </a:rPr>
              <a:t>=</a:t>
            </a:r>
            <a:r>
              <a:rPr sz="1100" spc="-5" dirty="0">
                <a:solidFill>
                  <a:srgbClr val="BA2121"/>
                </a:solidFill>
                <a:latin typeface="LM Mono 10"/>
                <a:cs typeface="LM Mono 10"/>
              </a:rPr>
              <a:t>"into-the-wild"</a:t>
            </a:r>
            <a:r>
              <a:rPr sz="1100" spc="-5" dirty="0">
                <a:latin typeface="LM Mono 10"/>
                <a:cs typeface="LM Mono 10"/>
              </a:rPr>
              <a:t>&gt;</a:t>
            </a:r>
            <a:r>
              <a:rPr sz="1100" spc="-5" dirty="0">
                <a:latin typeface="LM Sans 10"/>
                <a:cs typeface="LM Sans 10"/>
              </a:rPr>
              <a:t>)</a:t>
            </a:r>
            <a:endParaRPr sz="1100" dirty="0">
              <a:latin typeface="LM Sans 10"/>
              <a:cs typeface="LM Sans 1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1165" y="1494561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81165" y="1704594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3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3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3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</p:spTree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00" y="72654"/>
            <a:ext cx="13550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3333B2"/>
                </a:solidFill>
                <a:latin typeface="LM Roman Caps 10"/>
                <a:cs typeface="LM Roman Caps 10"/>
              </a:rPr>
              <a:t>Co </a:t>
            </a:r>
            <a:r>
              <a:rPr sz="1400" spc="15" dirty="0">
                <a:solidFill>
                  <a:srgbClr val="3333B2"/>
                </a:solidFill>
                <a:latin typeface="LM Roman Caps 10"/>
                <a:cs typeface="LM Roman Caps 10"/>
              </a:rPr>
              <a:t>je </a:t>
            </a:r>
            <a:r>
              <a:rPr sz="1400" spc="20" dirty="0">
                <a:solidFill>
                  <a:srgbClr val="3333B2"/>
                </a:solidFill>
                <a:latin typeface="LM Roman Caps 10"/>
                <a:cs typeface="LM Roman Caps 10"/>
              </a:rPr>
              <a:t>to</a:t>
            </a:r>
            <a:r>
              <a:rPr sz="1400" spc="-80" dirty="0">
                <a:solidFill>
                  <a:srgbClr val="3333B2"/>
                </a:solidFill>
                <a:latin typeface="LM Roman Caps 10"/>
                <a:cs typeface="LM Roman Caps 10"/>
              </a:rPr>
              <a:t> </a:t>
            </a:r>
            <a:r>
              <a:rPr sz="1400" spc="20" dirty="0">
                <a:solidFill>
                  <a:srgbClr val="3333B2"/>
                </a:solidFill>
                <a:latin typeface="LM Roman Caps 10"/>
                <a:cs typeface="LM Roman Caps 10"/>
              </a:rPr>
              <a:t>CSS?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1165" y="1271841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02932" y="1144547"/>
            <a:ext cx="3332479" cy="866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980564">
              <a:lnSpc>
                <a:spcPct val="125299"/>
              </a:lnSpc>
              <a:spcBef>
                <a:spcPts val="100"/>
              </a:spcBef>
            </a:pPr>
            <a:r>
              <a:rPr sz="1100" spc="-5" dirty="0">
                <a:latin typeface="LM Sans 10"/>
                <a:cs typeface="LM Sans 10"/>
              </a:rPr>
              <a:t>Cascading </a:t>
            </a:r>
            <a:r>
              <a:rPr sz="1100" spc="-10" dirty="0">
                <a:latin typeface="LM Sans 10"/>
                <a:cs typeface="LM Sans 10"/>
              </a:rPr>
              <a:t>Style</a:t>
            </a:r>
            <a:r>
              <a:rPr sz="1100" spc="-9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Sheets  </a:t>
            </a:r>
            <a:r>
              <a:rPr sz="1100" spc="-10" dirty="0">
                <a:latin typeface="LM Sans 10"/>
                <a:cs typeface="LM Sans 10"/>
              </a:rPr>
              <a:t>Standard </a:t>
            </a:r>
            <a:r>
              <a:rPr sz="1100" b="1" spc="-10" dirty="0">
                <a:latin typeface="LM Sans 10"/>
                <a:cs typeface="LM Sans 10"/>
              </a:rPr>
              <a:t>W3C  </a:t>
            </a:r>
            <a:r>
              <a:rPr sz="1100" spc="-5" dirty="0">
                <a:latin typeface="LM Sans 10"/>
                <a:cs typeface="LM Sans 10"/>
              </a:rPr>
              <a:t>aktuální verze </a:t>
            </a:r>
            <a:r>
              <a:rPr sz="1100" spc="-10" dirty="0">
                <a:latin typeface="LM Sans 10"/>
                <a:cs typeface="LM Sans 10"/>
              </a:rPr>
              <a:t>CSS</a:t>
            </a:r>
            <a:r>
              <a:rPr sz="1100" spc="-4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3</a:t>
            </a:r>
            <a:endParaRPr sz="1100">
              <a:latin typeface="LM Sans 10"/>
              <a:cs typeface="LM Sans 10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10" dirty="0">
                <a:latin typeface="LM Sans 10"/>
                <a:cs typeface="LM Sans 10"/>
              </a:rPr>
              <a:t>Instrukce </a:t>
            </a:r>
            <a:r>
              <a:rPr sz="1100" spc="-15" dirty="0">
                <a:latin typeface="LM Sans 10"/>
                <a:cs typeface="LM Sans 10"/>
              </a:rPr>
              <a:t>pro </a:t>
            </a:r>
            <a:r>
              <a:rPr sz="1100" b="1" spc="-10" dirty="0">
                <a:latin typeface="LM Sans 10"/>
                <a:cs typeface="LM Sans 10"/>
              </a:rPr>
              <a:t>prohlížeč </a:t>
            </a:r>
            <a:r>
              <a:rPr sz="1100" spc="-5" dirty="0">
                <a:latin typeface="LM Sans 10"/>
                <a:cs typeface="LM Sans 10"/>
              </a:rPr>
              <a:t>jak </a:t>
            </a:r>
            <a:r>
              <a:rPr sz="1100" b="1" spc="-5" dirty="0">
                <a:latin typeface="LM Sans 10"/>
                <a:cs typeface="LM Sans 10"/>
              </a:rPr>
              <a:t>vykreslovat </a:t>
            </a:r>
            <a:r>
              <a:rPr sz="1100" spc="-10" dirty="0">
                <a:latin typeface="LM Sans 10"/>
                <a:cs typeface="LM Sans 10"/>
              </a:rPr>
              <a:t>HTML</a:t>
            </a:r>
            <a:r>
              <a:rPr sz="1100" spc="-75" dirty="0">
                <a:latin typeface="LM Sans 10"/>
                <a:cs typeface="LM Sans 10"/>
              </a:rPr>
              <a:t> </a:t>
            </a:r>
            <a:r>
              <a:rPr sz="1100" spc="-10" dirty="0">
                <a:latin typeface="LM Sans 10"/>
                <a:cs typeface="LM Sans 10"/>
              </a:rPr>
              <a:t>elementy</a:t>
            </a:r>
            <a:endParaRPr sz="1100">
              <a:latin typeface="LM Sans 10"/>
              <a:cs typeface="LM Sans 1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1165" y="1481874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81165" y="1691906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1165" y="1901926"/>
            <a:ext cx="65201" cy="652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5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5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5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</p:spTree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0" y="3346500"/>
            <a:ext cx="4608017" cy="109855"/>
            <a:chOff x="0" y="3346500"/>
            <a:chExt cx="4608017" cy="109855"/>
          </a:xfrm>
        </p:grpSpPr>
        <p:sp>
          <p:nvSpPr>
            <p:cNvPr id="11" name="object 11"/>
            <p:cNvSpPr/>
            <p:nvPr/>
          </p:nvSpPr>
          <p:spPr>
            <a:xfrm>
              <a:off x="0" y="3346500"/>
              <a:ext cx="1536065" cy="109855"/>
            </a:xfrm>
            <a:custGeom>
              <a:avLst/>
              <a:gdLst/>
              <a:ahLst/>
              <a:cxnLst/>
              <a:rect l="l" t="t" r="r" b="b"/>
              <a:pathLst>
                <a:path w="1536065" h="109854">
                  <a:moveTo>
                    <a:pt x="1535976" y="0"/>
                  </a:moveTo>
                  <a:lnTo>
                    <a:pt x="0" y="0"/>
                  </a:lnTo>
                  <a:lnTo>
                    <a:pt x="0" y="109550"/>
                  </a:lnTo>
                  <a:lnTo>
                    <a:pt x="1535976" y="10955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4747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535976" y="3346500"/>
              <a:ext cx="1536065" cy="109855"/>
            </a:xfrm>
            <a:custGeom>
              <a:avLst/>
              <a:gdLst/>
              <a:ahLst/>
              <a:cxnLst/>
              <a:rect l="l" t="t" r="r" b="b"/>
              <a:pathLst>
                <a:path w="1536064" h="109854">
                  <a:moveTo>
                    <a:pt x="1535976" y="0"/>
                  </a:moveTo>
                  <a:lnTo>
                    <a:pt x="0" y="0"/>
                  </a:lnTo>
                  <a:lnTo>
                    <a:pt x="0" y="109550"/>
                  </a:lnTo>
                  <a:lnTo>
                    <a:pt x="1535976" y="10955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8484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071952" y="3346500"/>
              <a:ext cx="1536065" cy="109855"/>
            </a:xfrm>
            <a:custGeom>
              <a:avLst/>
              <a:gdLst/>
              <a:ahLst/>
              <a:cxnLst/>
              <a:rect l="l" t="t" r="r" b="b"/>
              <a:pathLst>
                <a:path w="1536064" h="109854">
                  <a:moveTo>
                    <a:pt x="1535976" y="0"/>
                  </a:moveTo>
                  <a:lnTo>
                    <a:pt x="0" y="0"/>
                  </a:lnTo>
                  <a:lnTo>
                    <a:pt x="0" y="109550"/>
                  </a:lnTo>
                  <a:lnTo>
                    <a:pt x="1535976" y="10955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ADAD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95300" y="72654"/>
            <a:ext cx="14535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3333B2"/>
                </a:solidFill>
                <a:latin typeface="LM Roman Caps 10"/>
                <a:cs typeface="LM Roman Caps 10"/>
              </a:rPr>
              <a:t>Struktura</a:t>
            </a:r>
            <a:r>
              <a:rPr sz="1400" spc="-50" dirty="0">
                <a:solidFill>
                  <a:srgbClr val="3333B2"/>
                </a:solidFill>
                <a:latin typeface="LM Roman Caps 10"/>
                <a:cs typeface="LM Roman Caps 10"/>
              </a:rPr>
              <a:t> </a:t>
            </a:r>
            <a:r>
              <a:rPr sz="1400" spc="20" dirty="0">
                <a:solidFill>
                  <a:srgbClr val="3333B2"/>
                </a:solidFill>
                <a:latin typeface="LM Roman Caps 10"/>
                <a:cs typeface="LM Roman Caps 10"/>
              </a:rPr>
              <a:t>CSS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83805" y="1250914"/>
            <a:ext cx="3440393" cy="6880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3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3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3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/>
          <p:nvPr/>
        </p:nvSpPr>
        <p:spPr>
          <a:xfrm>
            <a:off x="258775" y="3118718"/>
            <a:ext cx="4088129" cy="20967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spcBef>
                <a:spcPts val="95"/>
              </a:spcBef>
            </a:pPr>
            <a:r>
              <a:rPr lang="sk-SK" sz="900" spc="-7" baseline="37037" dirty="0">
                <a:latin typeface="LM Sans 8"/>
                <a:cs typeface="LM Sans 8"/>
              </a:rPr>
              <a:t>1 </a:t>
            </a:r>
            <a:r>
              <a:rPr lang="sk-SK" sz="600" spc="-5" dirty="0">
                <a:latin typeface="LM Sans 8"/>
                <a:cs typeface="LM Sans 8"/>
              </a:rPr>
              <a:t>83.4% </a:t>
            </a:r>
            <a:r>
              <a:rPr lang="sk-SK" sz="600" spc="-5" dirty="0" err="1">
                <a:latin typeface="LM Sans 8"/>
                <a:cs typeface="LM Sans 8"/>
              </a:rPr>
              <a:t>globálně</a:t>
            </a:r>
            <a:r>
              <a:rPr lang="sk-SK" sz="600" spc="-5" dirty="0">
                <a:latin typeface="LM Sans 8"/>
                <a:cs typeface="LM Sans 8"/>
              </a:rPr>
              <a:t> </a:t>
            </a:r>
            <a:r>
              <a:rPr lang="sk-SK" sz="600" spc="-10" dirty="0">
                <a:latin typeface="LM Sans 8"/>
                <a:cs typeface="LM Sans 8"/>
              </a:rPr>
              <a:t>(</a:t>
            </a:r>
            <a:r>
              <a:rPr lang="sk-SK" sz="600" spc="-10" dirty="0">
                <a:solidFill>
                  <a:srgbClr val="00008A"/>
                </a:solidFill>
                <a:latin typeface="LM Mono 8"/>
                <a:cs typeface="LM Mono 8"/>
                <a:hlinkClick r:id="rId3"/>
              </a:rPr>
              <a:t>https://www.bankmycell.com/blog/how-many-</a:t>
            </a:r>
            <a:r>
              <a:rPr lang="sk-SK" sz="600" spc="-15" baseline="-27777" dirty="0">
                <a:latin typeface="LM Sans 8"/>
                <a:cs typeface="LM Sans 8"/>
                <a:hlinkClick r:id="rId3"/>
              </a:rPr>
              <a:t>. </a:t>
            </a:r>
            <a:r>
              <a:rPr lang="sk-SK" sz="600" spc="-55" dirty="0" err="1">
                <a:solidFill>
                  <a:srgbClr val="00008A"/>
                </a:solidFill>
                <a:latin typeface="LM Mono 8"/>
                <a:cs typeface="LM Mono 8"/>
                <a:hlinkClick r:id="rId3"/>
              </a:rPr>
              <a:t>ph</a:t>
            </a:r>
            <a:r>
              <a:rPr lang="sk-SK" sz="600" spc="-82" baseline="-27777" dirty="0" err="1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lang="sk-SK" sz="600" spc="-55" dirty="0" err="1">
                <a:solidFill>
                  <a:srgbClr val="00008A"/>
                </a:solidFill>
                <a:latin typeface="LM Mono 8"/>
                <a:cs typeface="LM Mono 8"/>
                <a:hlinkClick r:id="rId3"/>
              </a:rPr>
              <a:t>on</a:t>
            </a:r>
            <a:r>
              <a:rPr lang="sk-SK" sz="600" spc="-82" baseline="-27777" dirty="0">
                <a:latin typeface="LM Sans 8"/>
                <a:cs typeface="LM Sans 8"/>
                <a:hlinkClick r:id="rId4" action="ppaction://hlinksldjump"/>
              </a:rPr>
              <a:t>. </a:t>
            </a:r>
            <a:r>
              <a:rPr lang="sk-SK" sz="600" spc="-60" dirty="0">
                <a:solidFill>
                  <a:srgbClr val="00008A"/>
                </a:solidFill>
                <a:latin typeface="LM Mono 8"/>
                <a:cs typeface="LM Mono 8"/>
                <a:hlinkClick r:id="rId3"/>
              </a:rPr>
              <a:t>es</a:t>
            </a:r>
            <a:r>
              <a:rPr lang="sk-SK" sz="600" spc="-89" baseline="-27777" dirty="0">
                <a:latin typeface="LM Sans 8"/>
                <a:cs typeface="LM Sans 8"/>
                <a:hlinkClick r:id="rId3"/>
              </a:rPr>
              <a:t>. </a:t>
            </a:r>
            <a:r>
              <a:rPr lang="sk-SK" sz="600" spc="-55" dirty="0">
                <a:solidFill>
                  <a:srgbClr val="00008A"/>
                </a:solidFill>
                <a:latin typeface="LM Mono 8"/>
                <a:cs typeface="LM Mono 8"/>
                <a:hlinkClick r:id="rId3"/>
              </a:rPr>
              <a:t>-</a:t>
            </a:r>
            <a:r>
              <a:rPr lang="sk-SK" sz="600" spc="-82" baseline="-27777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lang="sk-SK" sz="600" spc="-55" dirty="0" err="1">
                <a:solidFill>
                  <a:srgbClr val="00008A"/>
                </a:solidFill>
                <a:latin typeface="LM Mono 8"/>
                <a:cs typeface="LM Mono 8"/>
                <a:hlinkClick r:id="rId3"/>
              </a:rPr>
              <a:t>ar</a:t>
            </a:r>
            <a:r>
              <a:rPr lang="sk-SK" sz="600" spc="-82" baseline="-27777" dirty="0">
                <a:latin typeface="LM Sans 8"/>
                <a:cs typeface="LM Sans 8"/>
                <a:hlinkClick r:id="rId5" action="ppaction://hlinksldjump"/>
              </a:rPr>
              <a:t>. </a:t>
            </a:r>
            <a:r>
              <a:rPr lang="sk-SK" sz="600" spc="-110" dirty="0">
                <a:solidFill>
                  <a:srgbClr val="00008A"/>
                </a:solidFill>
                <a:latin typeface="LM Mono 8"/>
                <a:cs typeface="LM Mono 8"/>
                <a:hlinkClick r:id="rId3"/>
              </a:rPr>
              <a:t>e-</a:t>
            </a:r>
            <a:r>
              <a:rPr lang="sk-SK" sz="600" spc="-165" baseline="-27777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lang="sk-SK" sz="600" spc="-165" baseline="-27777" dirty="0">
                <a:latin typeface="LM Sans 8"/>
                <a:cs typeface="LM Sans 8"/>
              </a:rPr>
              <a:t> </a:t>
            </a:r>
            <a:r>
              <a:rPr lang="sk-SK" sz="600" spc="-65" dirty="0" err="1">
                <a:solidFill>
                  <a:srgbClr val="00008A"/>
                </a:solidFill>
                <a:latin typeface="LM Mono 8"/>
                <a:cs typeface="LM Mono 8"/>
                <a:hlinkClick r:id="rId3"/>
              </a:rPr>
              <a:t>i</a:t>
            </a:r>
            <a:r>
              <a:rPr lang="sk-SK" sz="600" spc="-97" baseline="-27777" dirty="0" err="1">
                <a:latin typeface="LM Sans 8"/>
                <a:cs typeface="LM Sans 8"/>
                <a:hlinkClick r:id="rId3"/>
              </a:rPr>
              <a:t>.</a:t>
            </a:r>
            <a:r>
              <a:rPr lang="sk-SK" sz="600" spc="-65" dirty="0" err="1">
                <a:solidFill>
                  <a:srgbClr val="00008A"/>
                </a:solidFill>
                <a:latin typeface="LM Mono 8"/>
                <a:cs typeface="LM Mono 8"/>
                <a:hlinkClick r:id="rId3"/>
              </a:rPr>
              <a:t>n</a:t>
            </a:r>
            <a:r>
              <a:rPr lang="sk-SK" sz="600" spc="-65" dirty="0">
                <a:solidFill>
                  <a:srgbClr val="00008A"/>
                </a:solidFill>
                <a:latin typeface="LM Mono 8"/>
                <a:cs typeface="LM Mono 8"/>
                <a:hlinkClick r:id="rId3"/>
              </a:rPr>
              <a:t>-</a:t>
            </a:r>
            <a:r>
              <a:rPr lang="sk-SK" sz="600" spc="-97" baseline="-27777" dirty="0">
                <a:latin typeface="LM Sans 8"/>
                <a:cs typeface="LM Sans 8"/>
                <a:hlinkClick r:id="rId5" action="ppaction://hlinksldjump"/>
              </a:rPr>
              <a:t>. </a:t>
            </a:r>
            <a:r>
              <a:rPr lang="sk-SK" sz="600" spc="-65" dirty="0" err="1">
                <a:solidFill>
                  <a:srgbClr val="00008A"/>
                </a:solidFill>
                <a:latin typeface="LM Mono 8"/>
                <a:cs typeface="LM Mono 8"/>
                <a:hlinkClick r:id="rId3"/>
              </a:rPr>
              <a:t>t</a:t>
            </a:r>
            <a:r>
              <a:rPr lang="sk-SK" sz="600" spc="-97" baseline="-27777" dirty="0" err="1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lang="sk-SK" sz="600" spc="-65" dirty="0" err="1">
                <a:solidFill>
                  <a:srgbClr val="00008A"/>
                </a:solidFill>
                <a:latin typeface="LM Mono 8"/>
                <a:cs typeface="LM Mono 8"/>
                <a:hlinkClick r:id="rId3"/>
              </a:rPr>
              <a:t>he</a:t>
            </a:r>
            <a:r>
              <a:rPr lang="sk-SK" sz="600" spc="-97" baseline="-27777" dirty="0">
                <a:latin typeface="LM Sans 8"/>
                <a:cs typeface="LM Sans 8"/>
                <a:hlinkClick r:id="rId7" action="ppaction://hlinksldjump"/>
              </a:rPr>
              <a:t>. </a:t>
            </a:r>
            <a:r>
              <a:rPr lang="sk-SK" sz="600" spc="-65" dirty="0">
                <a:solidFill>
                  <a:srgbClr val="00008A"/>
                </a:solidFill>
                <a:latin typeface="LM Mono 8"/>
                <a:cs typeface="LM Mono 8"/>
                <a:hlinkClick r:id="rId3"/>
              </a:rPr>
              <a:t>-w</a:t>
            </a:r>
            <a:r>
              <a:rPr lang="sk-SK" sz="600" spc="-97" baseline="-27777" dirty="0">
                <a:latin typeface="LM Sans 8"/>
                <a:cs typeface="LM Sans 8"/>
                <a:hlinkClick r:id="rId3"/>
              </a:rPr>
              <a:t>. </a:t>
            </a:r>
            <a:r>
              <a:rPr lang="sk-SK" sz="600" spc="-65" dirty="0" err="1">
                <a:solidFill>
                  <a:srgbClr val="00008A"/>
                </a:solidFill>
                <a:latin typeface="LM Mono 8"/>
                <a:cs typeface="LM Mono 8"/>
                <a:hlinkClick r:id="rId3"/>
              </a:rPr>
              <a:t>o</a:t>
            </a:r>
            <a:r>
              <a:rPr lang="sk-SK" sz="600" spc="-97" baseline="-27777" dirty="0" err="1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lang="sk-SK" sz="600" spc="-65" dirty="0" err="1">
                <a:solidFill>
                  <a:srgbClr val="00008A"/>
                </a:solidFill>
                <a:latin typeface="LM Mono 8"/>
                <a:cs typeface="LM Mono 8"/>
                <a:hlinkClick r:id="rId3"/>
              </a:rPr>
              <a:t>rl</a:t>
            </a:r>
            <a:r>
              <a:rPr lang="sk-SK" sz="600" spc="-97" baseline="-27777" dirty="0">
                <a:latin typeface="LM Sans 8"/>
                <a:cs typeface="LM Sans 8"/>
                <a:hlinkClick r:id="rId8" action="ppaction://hlinksldjump"/>
              </a:rPr>
              <a:t>. </a:t>
            </a:r>
            <a:r>
              <a:rPr lang="sk-SK" sz="600" spc="-45" dirty="0">
                <a:solidFill>
                  <a:srgbClr val="00008A"/>
                </a:solidFill>
                <a:latin typeface="LM Mono 8"/>
                <a:cs typeface="LM Mono 8"/>
                <a:hlinkClick r:id="rId3"/>
              </a:rPr>
              <a:t>d</a:t>
            </a:r>
            <a:r>
              <a:rPr lang="sk-SK" sz="600" spc="-67" baseline="-27777" dirty="0">
                <a:latin typeface="LM Sans 8"/>
                <a:cs typeface="LM Sans 8"/>
                <a:hlinkClick r:id="rId9" action="ppaction://hlinksldjump"/>
              </a:rPr>
              <a:t>.</a:t>
            </a:r>
            <a:r>
              <a:rPr lang="sk-SK" sz="600" spc="-45" dirty="0">
                <a:latin typeface="LM Sans 8"/>
                <a:cs typeface="LM Sans 8"/>
              </a:rPr>
              <a:t>) </a:t>
            </a:r>
            <a:r>
              <a:rPr lang="sk-SK" sz="600" spc="-5" dirty="0">
                <a:latin typeface="LM Sans 8"/>
                <a:cs typeface="LM Sans 8"/>
              </a:rPr>
              <a:t>– </a:t>
            </a:r>
            <a:r>
              <a:rPr lang="sk-SK" sz="600" spc="-45" dirty="0">
                <a:latin typeface="LM Sans 8"/>
                <a:cs typeface="LM Sans 8"/>
              </a:rPr>
              <a:t>v roku 2016 to bolo len 49.4%</a:t>
            </a:r>
            <a:endParaRPr lang="sk-SK" sz="600" dirty="0">
              <a:latin typeface="LM Sans 8"/>
              <a:cs typeface="LM Sans 8"/>
            </a:endParaRPr>
          </a:p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lang="sk-SK" sz="600" spc="114" dirty="0">
                <a:latin typeface="LM Sans 8"/>
                <a:cs typeface="LM Sans 8"/>
              </a:rPr>
              <a:t> </a:t>
            </a:r>
            <a:r>
              <a:rPr lang="sk-SK" sz="600" spc="-7" baseline="-27777" dirty="0">
                <a:latin typeface="LM Sans 8"/>
                <a:cs typeface="LM Sans 8"/>
                <a:hlinkClick r:id="rId10" action="ppaction://hlinksldjump"/>
              </a:rPr>
              <a:t>.</a:t>
            </a:r>
            <a:endParaRPr lang="sk-SK" sz="600" baseline="-27777" dirty="0">
              <a:latin typeface="LM Sans 8"/>
              <a:cs typeface="LM Sans 8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5854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5" dirty="0">
                <a:solidFill>
                  <a:srgbClr val="3333B2"/>
                </a:solidFill>
                <a:latin typeface="LM Roman Caps 10"/>
                <a:cs typeface="LM Roman Caps 10"/>
              </a:rPr>
              <a:t>P</a:t>
            </a:r>
            <a:r>
              <a:rPr sz="1400" spc="-15" dirty="0">
                <a:solidFill>
                  <a:srgbClr val="3333B2"/>
                </a:solidFill>
                <a:latin typeface="LM Roman Caps 10"/>
                <a:cs typeface="LM Roman Caps 10"/>
              </a:rPr>
              <a:t>r</a:t>
            </a:r>
            <a:r>
              <a:rPr sz="1400" spc="20" dirty="0">
                <a:solidFill>
                  <a:srgbClr val="3333B2"/>
                </a:solidFill>
                <a:latin typeface="LM Roman Caps 10"/>
                <a:cs typeface="LM Roman Caps 10"/>
              </a:rPr>
              <a:t>oč?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27796" y="1098321"/>
            <a:ext cx="114103" cy="11410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51993" y="1086121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</a:rPr>
              <a:t>1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77532" y="1044103"/>
            <a:ext cx="3935729" cy="99441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38100" marR="30480">
              <a:lnSpc>
                <a:spcPct val="102600"/>
              </a:lnSpc>
              <a:spcBef>
                <a:spcPts val="55"/>
              </a:spcBef>
            </a:pPr>
            <a:r>
              <a:rPr sz="1100" spc="-5" dirty="0">
                <a:latin typeface="LM Sans 10"/>
                <a:cs typeface="LM Sans 10"/>
              </a:rPr>
              <a:t>Pro navštívení </a:t>
            </a:r>
            <a:r>
              <a:rPr sz="1100" spc="-15" dirty="0">
                <a:latin typeface="LM Sans 10"/>
                <a:cs typeface="LM Sans 10"/>
              </a:rPr>
              <a:t>webu </a:t>
            </a:r>
            <a:r>
              <a:rPr sz="1100" spc="-5" dirty="0">
                <a:latin typeface="LM Sans 10"/>
                <a:cs typeface="LM Sans 10"/>
              </a:rPr>
              <a:t>stačí napsat </a:t>
            </a:r>
            <a:r>
              <a:rPr sz="1100" b="1" spc="-20" dirty="0">
                <a:latin typeface="LM Sans 10"/>
                <a:cs typeface="LM Sans 10"/>
              </a:rPr>
              <a:t>pár </a:t>
            </a:r>
            <a:r>
              <a:rPr sz="1100" b="1" spc="-5" dirty="0">
                <a:latin typeface="LM Sans 10"/>
                <a:cs typeface="LM Sans 10"/>
              </a:rPr>
              <a:t>znaků </a:t>
            </a:r>
            <a:r>
              <a:rPr sz="1100" spc="-5" dirty="0">
                <a:latin typeface="LM Sans 10"/>
                <a:cs typeface="LM Sans 10"/>
              </a:rPr>
              <a:t>(někdy ani to ne!) do  </a:t>
            </a:r>
            <a:r>
              <a:rPr sz="1100" spc="-10" dirty="0">
                <a:latin typeface="LM Sans 10"/>
                <a:cs typeface="LM Sans 10"/>
              </a:rPr>
              <a:t>zařízení, </a:t>
            </a:r>
            <a:r>
              <a:rPr sz="1100" spc="-5" dirty="0">
                <a:latin typeface="LM Sans 10"/>
                <a:cs typeface="LM Sans 10"/>
              </a:rPr>
              <a:t>které </a:t>
            </a:r>
            <a:r>
              <a:rPr sz="1100" spc="-10" dirty="0">
                <a:latin typeface="LM Sans 10"/>
                <a:cs typeface="LM Sans 10"/>
              </a:rPr>
              <a:t>má </a:t>
            </a:r>
            <a:r>
              <a:rPr sz="1100" spc="-5" dirty="0">
                <a:latin typeface="LM Sans 10"/>
                <a:cs typeface="LM Sans 10"/>
              </a:rPr>
              <a:t>většina z nás v kapse</a:t>
            </a:r>
            <a:r>
              <a:rPr sz="1200" spc="-7" baseline="27777" dirty="0">
                <a:latin typeface="LM Sans 8"/>
                <a:cs typeface="LM Sans 8"/>
              </a:rPr>
              <a:t>1</a:t>
            </a:r>
            <a:endParaRPr sz="1200" baseline="27777" dirty="0">
              <a:latin typeface="LM Sans 8"/>
              <a:cs typeface="LM Sans 8"/>
            </a:endParaRPr>
          </a:p>
          <a:p>
            <a:pPr marL="38100">
              <a:lnSpc>
                <a:spcPct val="100000"/>
              </a:lnSpc>
              <a:spcBef>
                <a:spcPts val="335"/>
              </a:spcBef>
            </a:pPr>
            <a:r>
              <a:rPr sz="1100" spc="-10" dirty="0">
                <a:latin typeface="LM Sans 10"/>
                <a:cs typeface="LM Sans 10"/>
              </a:rPr>
              <a:t>Vyvíjíte </a:t>
            </a:r>
            <a:r>
              <a:rPr sz="1100" spc="-5" dirty="0">
                <a:latin typeface="LM Sans 10"/>
                <a:cs typeface="LM Sans 10"/>
              </a:rPr>
              <a:t>na </a:t>
            </a:r>
            <a:r>
              <a:rPr sz="1100" spc="-10" dirty="0">
                <a:latin typeface="LM Sans 10"/>
                <a:cs typeface="LM Sans 10"/>
              </a:rPr>
              <a:t>platformě, </a:t>
            </a:r>
            <a:r>
              <a:rPr sz="1100" spc="-5" dirty="0">
                <a:latin typeface="LM Sans 10"/>
                <a:cs typeface="LM Sans 10"/>
              </a:rPr>
              <a:t>která </a:t>
            </a:r>
            <a:r>
              <a:rPr sz="1100" spc="-10" dirty="0">
                <a:latin typeface="LM Sans 10"/>
                <a:cs typeface="LM Sans 10"/>
              </a:rPr>
              <a:t>má </a:t>
            </a:r>
            <a:r>
              <a:rPr sz="1100" spc="-5" dirty="0">
                <a:latin typeface="LM Sans 10"/>
                <a:cs typeface="LM Sans 10"/>
              </a:rPr>
              <a:t>dosah </a:t>
            </a:r>
            <a:r>
              <a:rPr sz="1100" b="1" spc="-10" dirty="0">
                <a:latin typeface="LM Sans 10"/>
                <a:cs typeface="LM Sans 10"/>
              </a:rPr>
              <a:t>miliard</a:t>
            </a:r>
            <a:r>
              <a:rPr sz="1100" b="1" spc="5" dirty="0">
                <a:latin typeface="LM Sans 10"/>
                <a:cs typeface="LM Sans 10"/>
              </a:rPr>
              <a:t> </a:t>
            </a:r>
            <a:r>
              <a:rPr sz="1100" b="1" spc="-5" dirty="0">
                <a:latin typeface="LM Sans 10"/>
                <a:cs typeface="LM Sans 10"/>
              </a:rPr>
              <a:t>lidí</a:t>
            </a:r>
            <a:r>
              <a:rPr sz="1100" spc="-5" dirty="0">
                <a:latin typeface="LM Sans 10"/>
                <a:cs typeface="LM Sans 10"/>
              </a:rPr>
              <a:t>.</a:t>
            </a:r>
            <a:endParaRPr sz="1100" dirty="0">
              <a:latin typeface="LM Sans 10"/>
              <a:cs typeface="LM Sans 10"/>
            </a:endParaRPr>
          </a:p>
          <a:p>
            <a:pPr marL="38100" marR="123189">
              <a:lnSpc>
                <a:spcPct val="125299"/>
              </a:lnSpc>
            </a:pPr>
            <a:r>
              <a:rPr sz="1100" spc="-5" dirty="0">
                <a:latin typeface="LM Sans 10"/>
                <a:cs typeface="LM Sans 10"/>
              </a:rPr>
              <a:t>Můžete si </a:t>
            </a:r>
            <a:r>
              <a:rPr sz="1100" b="1" spc="-5" dirty="0">
                <a:latin typeface="LM Sans 10"/>
                <a:cs typeface="LM Sans 10"/>
              </a:rPr>
              <a:t>dělat co chcete! </a:t>
            </a:r>
            <a:r>
              <a:rPr sz="1100" spc="-5" dirty="0">
                <a:latin typeface="LM Sans 10"/>
                <a:cs typeface="LM Sans 10"/>
              </a:rPr>
              <a:t>Nelíbí se </a:t>
            </a:r>
            <a:r>
              <a:rPr sz="1100" spc="-10" dirty="0">
                <a:latin typeface="LM Sans 10"/>
                <a:cs typeface="LM Sans 10"/>
              </a:rPr>
              <a:t>vám </a:t>
            </a:r>
            <a:r>
              <a:rPr sz="1100" spc="-5" dirty="0">
                <a:latin typeface="LM Sans 10"/>
                <a:cs typeface="LM Sans 10"/>
              </a:rPr>
              <a:t>mapa? Udělejte lepší!  Buďte </a:t>
            </a:r>
            <a:r>
              <a:rPr sz="1100" b="1" spc="-5" dirty="0">
                <a:latin typeface="LM Sans 10"/>
                <a:cs typeface="LM Sans 10"/>
              </a:rPr>
              <a:t>zvídaví</a:t>
            </a:r>
            <a:r>
              <a:rPr sz="1100" spc="-5" dirty="0">
                <a:latin typeface="LM Sans 10"/>
                <a:cs typeface="LM Sans 10"/>
              </a:rPr>
              <a:t>. Jak to</a:t>
            </a:r>
            <a:r>
              <a:rPr sz="1100" spc="10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funguje?</a:t>
            </a:r>
            <a:endParaRPr sz="1100" dirty="0">
              <a:latin typeface="LM Sans 10"/>
              <a:cs typeface="LM Sans 10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27796" y="1480429"/>
            <a:ext cx="114103" cy="11410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27796" y="1690455"/>
            <a:ext cx="114103" cy="11410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251993" y="1468226"/>
            <a:ext cx="66040" cy="3257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</a:rPr>
              <a:t>2</a:t>
            </a:r>
            <a:endParaRPr sz="600">
              <a:latin typeface="LM Sans 8"/>
              <a:cs typeface="LM Sans 8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600">
              <a:latin typeface="LM Sans 8"/>
              <a:cs typeface="LM Sans 8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</a:rPr>
              <a:t>3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27796" y="1900494"/>
            <a:ext cx="114103" cy="11410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51993" y="1887504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</a:rPr>
              <a:t>4</a:t>
            </a:r>
            <a:endParaRPr sz="600" dirty="0">
              <a:latin typeface="LM Sans 8"/>
              <a:cs typeface="LM Sans 8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38544" y="3072130"/>
            <a:ext cx="1828800" cy="0"/>
          </a:xfrm>
          <a:custGeom>
            <a:avLst/>
            <a:gdLst/>
            <a:ahLst/>
            <a:cxnLst/>
            <a:rect l="l" t="t" r="r" b="b"/>
            <a:pathLst>
              <a:path w="1828800">
                <a:moveTo>
                  <a:pt x="0" y="0"/>
                </a:moveTo>
                <a:lnTo>
                  <a:pt x="1828800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2" name="object 32"/>
          <p:cNvGrpSpPr/>
          <p:nvPr/>
        </p:nvGrpSpPr>
        <p:grpSpPr>
          <a:xfrm>
            <a:off x="0" y="3346500"/>
            <a:ext cx="3072130" cy="109855"/>
            <a:chOff x="0" y="3346500"/>
            <a:chExt cx="3072130" cy="109855"/>
          </a:xfrm>
        </p:grpSpPr>
        <p:sp>
          <p:nvSpPr>
            <p:cNvPr id="33" name="object 33"/>
            <p:cNvSpPr/>
            <p:nvPr/>
          </p:nvSpPr>
          <p:spPr>
            <a:xfrm>
              <a:off x="0" y="3346500"/>
              <a:ext cx="1536065" cy="109855"/>
            </a:xfrm>
            <a:custGeom>
              <a:avLst/>
              <a:gdLst/>
              <a:ahLst/>
              <a:cxnLst/>
              <a:rect l="l" t="t" r="r" b="b"/>
              <a:pathLst>
                <a:path w="1536065" h="109854">
                  <a:moveTo>
                    <a:pt x="1535976" y="0"/>
                  </a:moveTo>
                  <a:lnTo>
                    <a:pt x="0" y="0"/>
                  </a:lnTo>
                  <a:lnTo>
                    <a:pt x="0" y="109550"/>
                  </a:lnTo>
                  <a:lnTo>
                    <a:pt x="1535976" y="10955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4747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535976" y="3346500"/>
              <a:ext cx="1536065" cy="109855"/>
            </a:xfrm>
            <a:custGeom>
              <a:avLst/>
              <a:gdLst/>
              <a:ahLst/>
              <a:cxnLst/>
              <a:rect l="l" t="t" r="r" b="b"/>
              <a:pathLst>
                <a:path w="1536064" h="109854">
                  <a:moveTo>
                    <a:pt x="1535976" y="0"/>
                  </a:moveTo>
                  <a:lnTo>
                    <a:pt x="0" y="0"/>
                  </a:lnTo>
                  <a:lnTo>
                    <a:pt x="0" y="109550"/>
                  </a:lnTo>
                  <a:lnTo>
                    <a:pt x="1535976" y="10955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8484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552551" y="3333729"/>
            <a:ext cx="197993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35430" algn="l"/>
              </a:tabLst>
            </a:pP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</a:rPr>
              <a:t>Filip</a:t>
            </a:r>
            <a:r>
              <a:rPr sz="600" spc="10" dirty="0">
                <a:solidFill>
                  <a:srgbClr val="FFFFF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</a:rPr>
              <a:t>Leitner	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14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14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14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071952" y="3346500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1535976" y="0"/>
                </a:moveTo>
                <a:lnTo>
                  <a:pt x="0" y="0"/>
                </a:lnTo>
                <a:lnTo>
                  <a:pt x="0" y="109550"/>
                </a:lnTo>
                <a:lnTo>
                  <a:pt x="1535976" y="109550"/>
                </a:lnTo>
                <a:lnTo>
                  <a:pt x="1535976" y="0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3494608" y="3333729"/>
            <a:ext cx="105854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46455" algn="l"/>
              </a:tabLst>
            </a:pPr>
            <a:r>
              <a:rPr sz="600" spc="-5" dirty="0">
                <a:latin typeface="LM Sans 8"/>
                <a:cs typeface="LM Sans 8"/>
              </a:rPr>
              <a:t>Webová</a:t>
            </a:r>
            <a:r>
              <a:rPr sz="600" spc="5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kartografie	3</a:t>
            </a:r>
            <a:r>
              <a:rPr sz="600" spc="-95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/</a:t>
            </a:r>
            <a:r>
              <a:rPr sz="600" spc="-100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46</a:t>
            </a:r>
            <a:endParaRPr sz="600">
              <a:latin typeface="LM Sans 8"/>
              <a:cs typeface="LM Sans 8"/>
            </a:endParaRPr>
          </a:p>
        </p:txBody>
      </p:sp>
    </p:spTree>
  </p:cSld>
  <p:clrMapOvr>
    <a:masterClrMapping/>
  </p:clrMapOvr>
  <p:transition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22256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3333B2"/>
                </a:solidFill>
                <a:latin typeface="LM Roman Caps 10"/>
                <a:cs typeface="LM Roman Caps 10"/>
              </a:rPr>
              <a:t>Propojení </a:t>
            </a:r>
            <a:r>
              <a:rPr sz="1400" spc="25" dirty="0">
                <a:solidFill>
                  <a:srgbClr val="3333B2"/>
                </a:solidFill>
                <a:latin typeface="LM Roman Caps 10"/>
                <a:cs typeface="LM Roman Caps 10"/>
              </a:rPr>
              <a:t>HTML </a:t>
            </a:r>
            <a:r>
              <a:rPr sz="1400" spc="20" dirty="0">
                <a:solidFill>
                  <a:srgbClr val="3333B2"/>
                </a:solidFill>
                <a:latin typeface="LM Roman Caps 10"/>
                <a:cs typeface="LM Roman Caps 10"/>
              </a:rPr>
              <a:t>a</a:t>
            </a:r>
            <a:r>
              <a:rPr sz="1400" spc="-80" dirty="0">
                <a:solidFill>
                  <a:srgbClr val="3333B2"/>
                </a:solidFill>
                <a:latin typeface="LM Roman Caps 10"/>
                <a:cs typeface="LM Roman Caps 10"/>
              </a:rPr>
              <a:t> </a:t>
            </a:r>
            <a:r>
              <a:rPr sz="1400" spc="20" dirty="0">
                <a:solidFill>
                  <a:srgbClr val="3333B2"/>
                </a:solidFill>
                <a:latin typeface="LM Roman Caps 10"/>
                <a:cs typeface="LM Roman Caps 10"/>
              </a:rPr>
              <a:t>CSS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2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2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2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1071" y="507199"/>
            <a:ext cx="4326255" cy="263525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ct val="100000"/>
              </a:lnSpc>
              <a:spcBef>
                <a:spcPts val="425"/>
              </a:spcBef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link </a:t>
            </a:r>
            <a:r>
              <a:rPr sz="800" spc="-5" dirty="0">
                <a:solidFill>
                  <a:srgbClr val="7C8E28"/>
                </a:solidFill>
                <a:latin typeface="LM Mono 8"/>
                <a:cs typeface="LM Mono 8"/>
              </a:rPr>
              <a:t>rel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</a:rPr>
              <a:t>"stylesheet" </a:t>
            </a:r>
            <a:r>
              <a:rPr sz="800" spc="-5" dirty="0">
                <a:solidFill>
                  <a:srgbClr val="7C8E28"/>
                </a:solidFill>
                <a:latin typeface="LM Mono 8"/>
                <a:cs typeface="LM Mono 8"/>
              </a:rPr>
              <a:t>type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</a:rPr>
              <a:t>"text/css"</a:t>
            </a:r>
            <a:r>
              <a:rPr sz="800" spc="5" dirty="0">
                <a:solidFill>
                  <a:srgbClr val="BA2121"/>
                </a:solidFill>
                <a:latin typeface="LM Mono 8"/>
                <a:cs typeface="LM Mono 8"/>
              </a:rPr>
              <a:t> </a:t>
            </a:r>
            <a:r>
              <a:rPr sz="800" spc="-5" dirty="0">
                <a:solidFill>
                  <a:srgbClr val="7C8E28"/>
                </a:solidFill>
                <a:latin typeface="LM Mono 8"/>
                <a:cs typeface="LM Mono 8"/>
              </a:rPr>
              <a:t>href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</a:rPr>
              <a:t>"style.css"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>
              <a:latin typeface="LM Mono 8"/>
              <a:cs typeface="LM Mono 8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7764" y="1273175"/>
            <a:ext cx="4326255" cy="1508042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ts val="955"/>
              </a:lnSpc>
              <a:spcBef>
                <a:spcPts val="425"/>
              </a:spcBef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style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lang="sk-SK"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   body </a:t>
            </a:r>
            <a:r>
              <a:rPr lang="sk-SK" sz="800" spc="-5" dirty="0">
                <a:latin typeface="LM Mono 8"/>
                <a:cs typeface="LM Mono 8"/>
              </a:rPr>
              <a:t>{</a:t>
            </a:r>
            <a:r>
              <a:rPr lang="sk-SK" sz="800" b="1" spc="-5" dirty="0" err="1">
                <a:solidFill>
                  <a:srgbClr val="007F00"/>
                </a:solidFill>
                <a:latin typeface="LM Mono Light 10"/>
                <a:cs typeface="LM Mono Light 10"/>
              </a:rPr>
              <a:t>background</a:t>
            </a:r>
            <a:r>
              <a:rPr lang="sk-SK" sz="800" spc="-5" dirty="0">
                <a:latin typeface="LM Mono 8"/>
                <a:cs typeface="LM Mono 8"/>
              </a:rPr>
              <a:t>: </a:t>
            </a:r>
            <a:r>
              <a:rPr lang="sk-SK" sz="800" spc="-5" dirty="0">
                <a:solidFill>
                  <a:srgbClr val="666666"/>
                </a:solidFill>
                <a:latin typeface="LM Mono 8"/>
                <a:cs typeface="LM Mono 8"/>
              </a:rPr>
              <a:t>#333</a:t>
            </a:r>
            <a:r>
              <a:rPr lang="sk-SK" sz="800" spc="-5" dirty="0">
                <a:latin typeface="LM Mono 8"/>
                <a:cs typeface="LM Mono 8"/>
              </a:rPr>
              <a:t>;}</a:t>
            </a:r>
            <a:endParaRPr lang="sk-SK" sz="800" dirty="0">
              <a:latin typeface="LM Mono 8"/>
              <a:cs typeface="LM Mono 8"/>
            </a:endParaRPr>
          </a:p>
          <a:p>
            <a:pPr marL="128905" marR="3175635">
              <a:lnSpc>
                <a:spcPct val="197200"/>
              </a:lnSpc>
            </a:pPr>
            <a:r>
              <a:rPr lang="sk-SK"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   h1 </a:t>
            </a:r>
            <a:r>
              <a:rPr lang="sk-SK" sz="800" spc="-5" dirty="0">
                <a:latin typeface="LM Mono 8"/>
                <a:cs typeface="LM Mono 8"/>
              </a:rPr>
              <a:t>{</a:t>
            </a:r>
            <a:r>
              <a:rPr lang="sk-SK" sz="800" b="1" spc="-5" dirty="0" err="1">
                <a:solidFill>
                  <a:srgbClr val="007F00"/>
                </a:solidFill>
                <a:latin typeface="LM Mono Light 10"/>
                <a:cs typeface="LM Mono Light 10"/>
              </a:rPr>
              <a:t>color</a:t>
            </a:r>
            <a:r>
              <a:rPr lang="sk-SK" sz="800" spc="-5" dirty="0">
                <a:latin typeface="LM Mono 8"/>
                <a:cs typeface="LM Mono 8"/>
              </a:rPr>
              <a:t>: </a:t>
            </a:r>
            <a:r>
              <a:rPr lang="sk-SK" sz="800" b="1" spc="-5" dirty="0" err="1">
                <a:solidFill>
                  <a:srgbClr val="007F00"/>
                </a:solidFill>
                <a:latin typeface="LM Mono Light 10"/>
                <a:cs typeface="LM Mono Light 10"/>
              </a:rPr>
              <a:t>blue</a:t>
            </a:r>
            <a:r>
              <a:rPr lang="sk-SK" sz="800" spc="-5" dirty="0">
                <a:latin typeface="LM Mono 8"/>
                <a:cs typeface="LM Mono 8"/>
              </a:rPr>
              <a:t>;}  </a:t>
            </a:r>
          </a:p>
          <a:p>
            <a:pPr marL="128905" marR="3175635">
              <a:lnSpc>
                <a:spcPct val="197200"/>
              </a:lnSpc>
            </a:pPr>
            <a:r>
              <a:rPr lang="sk-SK"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   h2  </a:t>
            </a:r>
            <a:r>
              <a:rPr lang="sk-SK" sz="800" spc="-5" dirty="0">
                <a:latin typeface="LM Mono 8"/>
                <a:cs typeface="LM Mono 8"/>
              </a:rPr>
              <a:t>{</a:t>
            </a:r>
            <a:r>
              <a:rPr lang="sk-SK"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display</a:t>
            </a:r>
            <a:r>
              <a:rPr lang="sk-SK" sz="800" spc="-5" dirty="0">
                <a:latin typeface="LM Mono 8"/>
                <a:cs typeface="LM Mono 8"/>
              </a:rPr>
              <a:t>:</a:t>
            </a:r>
            <a:r>
              <a:rPr lang="sk-SK" sz="800" spc="-45" dirty="0">
                <a:latin typeface="LM Mono 8"/>
                <a:cs typeface="LM Mono 8"/>
              </a:rPr>
              <a:t> </a:t>
            </a:r>
            <a:r>
              <a:rPr lang="sk-SK" sz="800" b="1" spc="-5" dirty="0" err="1">
                <a:solidFill>
                  <a:srgbClr val="007F00"/>
                </a:solidFill>
                <a:latin typeface="LM Mono Light 10"/>
                <a:cs typeface="LM Mono Light 10"/>
              </a:rPr>
              <a:t>none</a:t>
            </a:r>
            <a:r>
              <a:rPr lang="sk-SK" sz="800" spc="-5" dirty="0">
                <a:latin typeface="LM Mono 8"/>
                <a:cs typeface="LM Mono 8"/>
              </a:rPr>
              <a:t>;}  </a:t>
            </a:r>
            <a:r>
              <a:rPr lang="sk-SK" sz="800" dirty="0">
                <a:latin typeface="LM Mono 8"/>
                <a:cs typeface="LM Mono 8"/>
              </a:rPr>
              <a:t> </a:t>
            </a:r>
          </a:p>
          <a:p>
            <a:pPr marL="128905" marR="3175635">
              <a:lnSpc>
                <a:spcPct val="197200"/>
              </a:lnSpc>
            </a:pPr>
            <a:r>
              <a:rPr lang="sk-SK" sz="800" b="1" spc="-5" dirty="0">
                <a:solidFill>
                  <a:srgbClr val="007F00"/>
                </a:solidFill>
                <a:latin typeface="LM Mono 8"/>
                <a:cs typeface="LM Mono Light 10"/>
              </a:rPr>
              <a:t>   </a:t>
            </a:r>
            <a:r>
              <a:rPr lang="sk-SK"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p</a:t>
            </a:r>
            <a:r>
              <a:rPr lang="sk-SK" sz="800" b="1" spc="-10" dirty="0">
                <a:solidFill>
                  <a:srgbClr val="007F00"/>
                </a:solidFill>
                <a:latin typeface="LM Mono Light 10"/>
                <a:cs typeface="LM Mono Light 10"/>
              </a:rPr>
              <a:t> </a:t>
            </a:r>
            <a:r>
              <a:rPr lang="sk-SK" sz="800" spc="-5" dirty="0">
                <a:latin typeface="LM Mono 8"/>
                <a:cs typeface="LM Mono 8"/>
              </a:rPr>
              <a:t>{</a:t>
            </a:r>
            <a:endParaRPr lang="sk-SK" sz="800" dirty="0">
              <a:latin typeface="LM Mono 8"/>
              <a:cs typeface="LM Mono 8"/>
            </a:endParaRPr>
          </a:p>
          <a:p>
            <a:pPr marL="236220">
              <a:lnSpc>
                <a:spcPts val="940"/>
              </a:lnSpc>
            </a:pPr>
            <a:r>
              <a:rPr lang="sk-SK"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   </a:t>
            </a:r>
            <a:r>
              <a:rPr lang="sk-SK" sz="800" b="1" spc="-5" dirty="0" err="1">
                <a:solidFill>
                  <a:srgbClr val="007F00"/>
                </a:solidFill>
                <a:latin typeface="LM Mono Light 10"/>
                <a:cs typeface="LM Mono Light 10"/>
              </a:rPr>
              <a:t>border</a:t>
            </a:r>
            <a:r>
              <a:rPr lang="sk-SK"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-top</a:t>
            </a:r>
            <a:r>
              <a:rPr lang="sk-SK" sz="800" spc="-5" dirty="0">
                <a:latin typeface="LM Mono 8"/>
                <a:cs typeface="LM Mono 8"/>
              </a:rPr>
              <a:t>: </a:t>
            </a:r>
            <a:r>
              <a:rPr lang="sk-SK" sz="800" spc="-5" dirty="0">
                <a:solidFill>
                  <a:srgbClr val="666666"/>
                </a:solidFill>
                <a:latin typeface="LM Mono 8"/>
                <a:cs typeface="LM Mono 8"/>
              </a:rPr>
              <a:t>1</a:t>
            </a:r>
            <a:r>
              <a:rPr lang="sk-SK" sz="800" b="1" spc="-5" dirty="0">
                <a:solidFill>
                  <a:srgbClr val="AF003F"/>
                </a:solidFill>
                <a:latin typeface="LM Mono Light 10"/>
                <a:cs typeface="LM Mono Light 10"/>
              </a:rPr>
              <a:t>px </a:t>
            </a:r>
            <a:r>
              <a:rPr lang="sk-SK" sz="800" b="1" spc="-5" dirty="0" err="1">
                <a:solidFill>
                  <a:srgbClr val="007F00"/>
                </a:solidFill>
                <a:latin typeface="LM Mono Light 10"/>
                <a:cs typeface="LM Mono Light 10"/>
              </a:rPr>
              <a:t>solid</a:t>
            </a:r>
            <a:r>
              <a:rPr lang="sk-SK"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 </a:t>
            </a:r>
            <a:r>
              <a:rPr lang="sk-SK" sz="800" spc="-5" dirty="0" err="1">
                <a:solidFill>
                  <a:srgbClr val="007F00"/>
                </a:solidFill>
                <a:latin typeface="LM Mono 8"/>
                <a:cs typeface="LM Mono 8"/>
              </a:rPr>
              <a:t>rgb</a:t>
            </a:r>
            <a:r>
              <a:rPr lang="sk-SK" sz="800" spc="-5" dirty="0">
                <a:latin typeface="LM Mono 8"/>
                <a:cs typeface="LM Mono 8"/>
              </a:rPr>
              <a:t>(</a:t>
            </a:r>
            <a:r>
              <a:rPr lang="sk-SK" sz="800" spc="-5" dirty="0">
                <a:solidFill>
                  <a:srgbClr val="666666"/>
                </a:solidFill>
                <a:latin typeface="LM Mono 8"/>
                <a:cs typeface="LM Mono 8"/>
              </a:rPr>
              <a:t>121</a:t>
            </a:r>
            <a:r>
              <a:rPr lang="sk-SK" sz="800" spc="-5" dirty="0">
                <a:latin typeface="LM Mono 8"/>
                <a:cs typeface="LM Mono 8"/>
              </a:rPr>
              <a:t>, </a:t>
            </a:r>
            <a:r>
              <a:rPr lang="sk-SK" sz="800" spc="-5" dirty="0">
                <a:solidFill>
                  <a:srgbClr val="666666"/>
                </a:solidFill>
                <a:latin typeface="LM Mono 8"/>
                <a:cs typeface="LM Mono 8"/>
              </a:rPr>
              <a:t>66</a:t>
            </a:r>
            <a:r>
              <a:rPr lang="sk-SK" sz="800" spc="-5" dirty="0">
                <a:latin typeface="LM Mono 8"/>
                <a:cs typeface="LM Mono 8"/>
              </a:rPr>
              <a:t>,</a:t>
            </a:r>
            <a:r>
              <a:rPr lang="sk-SK" sz="800" spc="5" dirty="0">
                <a:latin typeface="LM Mono 8"/>
                <a:cs typeface="LM Mono 8"/>
              </a:rPr>
              <a:t> </a:t>
            </a:r>
            <a:r>
              <a:rPr lang="sk-SK" sz="800" spc="-5" dirty="0">
                <a:solidFill>
                  <a:srgbClr val="666666"/>
                </a:solidFill>
                <a:latin typeface="LM Mono 8"/>
                <a:cs typeface="LM Mono 8"/>
              </a:rPr>
              <a:t>107</a:t>
            </a:r>
            <a:r>
              <a:rPr lang="sk-SK" sz="800" spc="-5" dirty="0">
                <a:latin typeface="LM Mono 8"/>
                <a:cs typeface="LM Mono 8"/>
              </a:rPr>
              <a:t>);</a:t>
            </a:r>
            <a:endParaRPr lang="sk-SK" sz="800" dirty="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lang="sk-SK"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   </a:t>
            </a:r>
            <a:r>
              <a:rPr lang="sk-SK" sz="800" b="1" spc="-5" dirty="0" err="1">
                <a:solidFill>
                  <a:srgbClr val="007F00"/>
                </a:solidFill>
                <a:latin typeface="LM Mono Light 10"/>
                <a:cs typeface="LM Mono Light 10"/>
              </a:rPr>
              <a:t>color</a:t>
            </a:r>
            <a:r>
              <a:rPr lang="sk-SK" sz="800" spc="-5" dirty="0">
                <a:latin typeface="LM Mono 8"/>
                <a:cs typeface="LM Mono 8"/>
              </a:rPr>
              <a:t>:</a:t>
            </a:r>
            <a:r>
              <a:rPr lang="sk-SK" sz="800" spc="-10" dirty="0">
                <a:latin typeface="LM Mono 8"/>
                <a:cs typeface="LM Mono 8"/>
              </a:rPr>
              <a:t> </a:t>
            </a:r>
            <a:r>
              <a:rPr lang="sk-SK" sz="800" b="1" spc="-5" dirty="0" err="1">
                <a:solidFill>
                  <a:srgbClr val="007F00"/>
                </a:solidFill>
                <a:latin typeface="LM Mono Light 10"/>
                <a:cs typeface="LM Mono Light 10"/>
              </a:rPr>
              <a:t>red</a:t>
            </a:r>
            <a:r>
              <a:rPr lang="sk-SK" sz="800" spc="-5" dirty="0">
                <a:latin typeface="LM Mono 8"/>
                <a:cs typeface="LM Mono 8"/>
              </a:rPr>
              <a:t>;</a:t>
            </a:r>
            <a:endParaRPr lang="sk-SK" sz="800" dirty="0">
              <a:latin typeface="LM Mono 8"/>
              <a:cs typeface="LM Mono 8"/>
            </a:endParaRPr>
          </a:p>
          <a:p>
            <a:pPr marL="128905">
              <a:lnSpc>
                <a:spcPts val="944"/>
              </a:lnSpc>
            </a:pPr>
            <a:r>
              <a:rPr lang="sk-SK" sz="800" spc="-5" dirty="0">
                <a:latin typeface="LM Mono 8"/>
                <a:cs typeface="LM Mono 8"/>
              </a:rPr>
              <a:t>   }</a:t>
            </a:r>
            <a:endParaRPr lang="sk-SK" sz="800" dirty="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style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</p:txBody>
      </p:sp>
    </p:spTree>
  </p:cSld>
  <p:clrMapOvr>
    <a:masterClrMapping/>
  </p:clrMapOvr>
  <p:transition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5844" y="434859"/>
            <a:ext cx="4308475" cy="5359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 algn="just">
              <a:lnSpc>
                <a:spcPct val="102600"/>
              </a:lnSpc>
              <a:spcBef>
                <a:spcPts val="55"/>
              </a:spcBef>
            </a:pPr>
            <a:r>
              <a:rPr sz="1100" spc="-5" dirty="0">
                <a:latin typeface="LM Sans 10"/>
                <a:cs typeface="LM Sans 10"/>
              </a:rPr>
              <a:t>Pro </a:t>
            </a:r>
            <a:r>
              <a:rPr sz="1100" spc="-10" dirty="0">
                <a:latin typeface="LM Sans 10"/>
                <a:cs typeface="LM Sans 10"/>
              </a:rPr>
              <a:t>příklady kódu </a:t>
            </a:r>
            <a:r>
              <a:rPr sz="1100" spc="-5" dirty="0">
                <a:latin typeface="LM Sans 10"/>
                <a:cs typeface="LM Sans 10"/>
              </a:rPr>
              <a:t>budeme používat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2"/>
              </a:rPr>
              <a:t>https://bl.ocks.org/</a:t>
            </a:r>
            <a:r>
              <a:rPr sz="1100" spc="-5" dirty="0">
                <a:latin typeface="LM Sans 10"/>
                <a:cs typeface="LM Sans 10"/>
              </a:rPr>
              <a:t>. </a:t>
            </a:r>
            <a:r>
              <a:rPr sz="1100" spc="-10" dirty="0">
                <a:latin typeface="LM Sans 10"/>
                <a:cs typeface="LM Sans 10"/>
              </a:rPr>
              <a:t>Na </a:t>
            </a:r>
            <a:r>
              <a:rPr sz="1100" spc="-5" dirty="0">
                <a:latin typeface="LM Sans 10"/>
                <a:cs typeface="LM Sans 10"/>
              </a:rPr>
              <a:t>stránce  uvidíte </a:t>
            </a:r>
            <a:r>
              <a:rPr sz="1100" i="1" spc="-5" dirty="0">
                <a:latin typeface="LM Sans 10"/>
                <a:cs typeface="LM Sans 10"/>
              </a:rPr>
              <a:t>vykreslený </a:t>
            </a:r>
            <a:r>
              <a:rPr sz="1100" i="1" spc="-15" dirty="0">
                <a:latin typeface="LM Sans 10"/>
                <a:cs typeface="LM Sans 10"/>
              </a:rPr>
              <a:t>web </a:t>
            </a:r>
            <a:r>
              <a:rPr sz="1100" spc="-5" dirty="0">
                <a:latin typeface="LM Sans 10"/>
                <a:cs typeface="LM Sans 10"/>
              </a:rPr>
              <a:t>ve zmenšeném okně, </a:t>
            </a:r>
            <a:r>
              <a:rPr sz="1100" spc="15" dirty="0">
                <a:latin typeface="LM Sans 10"/>
                <a:cs typeface="LM Sans 10"/>
              </a:rPr>
              <a:t>pod </a:t>
            </a:r>
            <a:r>
              <a:rPr sz="1100" spc="-5" dirty="0">
                <a:latin typeface="LM Sans 10"/>
                <a:cs typeface="LM Sans 10"/>
              </a:rPr>
              <a:t>ním </a:t>
            </a:r>
            <a:r>
              <a:rPr sz="1100" i="1" spc="-15" dirty="0">
                <a:latin typeface="LM Sans 10"/>
                <a:cs typeface="LM Sans 10"/>
              </a:rPr>
              <a:t>komentář </a:t>
            </a:r>
            <a:r>
              <a:rPr sz="1100" spc="-5" dirty="0">
                <a:latin typeface="LM Sans 10"/>
                <a:cs typeface="LM Sans 10"/>
              </a:rPr>
              <a:t>k </a:t>
            </a:r>
            <a:r>
              <a:rPr sz="1100" spc="-10" dirty="0">
                <a:latin typeface="LM Sans 10"/>
                <a:cs typeface="LM Sans 10"/>
              </a:rPr>
              <a:t>příkladu  </a:t>
            </a:r>
            <a:r>
              <a:rPr sz="1100" spc="5" dirty="0">
                <a:latin typeface="LM Sans 10"/>
                <a:cs typeface="LM Sans 10"/>
              </a:rPr>
              <a:t>ode </a:t>
            </a:r>
            <a:r>
              <a:rPr sz="1100" spc="-10" dirty="0">
                <a:latin typeface="LM Sans 10"/>
                <a:cs typeface="LM Sans 10"/>
              </a:rPr>
              <a:t>mě </a:t>
            </a:r>
            <a:r>
              <a:rPr sz="1100" spc="-5" dirty="0">
                <a:latin typeface="LM Sans 10"/>
                <a:cs typeface="LM Sans 10"/>
              </a:rPr>
              <a:t>a na </a:t>
            </a:r>
            <a:r>
              <a:rPr sz="1100" spc="-10" dirty="0">
                <a:latin typeface="LM Sans 10"/>
                <a:cs typeface="LM Sans 10"/>
              </a:rPr>
              <a:t>konci </a:t>
            </a:r>
            <a:r>
              <a:rPr sz="1100" i="1" spc="-10" dirty="0">
                <a:latin typeface="LM Sans 10"/>
                <a:cs typeface="LM Sans 10"/>
              </a:rPr>
              <a:t>kód </a:t>
            </a:r>
            <a:r>
              <a:rPr sz="1100" spc="-5" dirty="0">
                <a:latin typeface="LM Sans 10"/>
                <a:cs typeface="LM Sans 10"/>
              </a:rPr>
              <a:t>v jednotlivých</a:t>
            </a:r>
            <a:r>
              <a:rPr sz="1100" spc="-1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souborech.</a:t>
            </a:r>
            <a:endParaRPr sz="1100" dirty="0">
              <a:latin typeface="LM Sans 10"/>
              <a:cs typeface="LM Sans 1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43948" y="3163813"/>
            <a:ext cx="1648460" cy="29527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160"/>
              </a:spcBef>
            </a:pP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9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0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. .</a:t>
            </a:r>
            <a:r>
              <a:rPr sz="400" spc="9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</a:rPr>
              <a:t>.</a:t>
            </a:r>
            <a:endParaRPr sz="400">
              <a:latin typeface="LM Sans 8"/>
              <a:cs typeface="LM Sans 8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  <a:tabLst>
                <a:tab pos="1367155" algn="l"/>
              </a:tabLst>
            </a:pP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11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r>
              <a:rPr sz="400" spc="12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2" action="ppaction://hlinksldjump"/>
              </a:rPr>
              <a:t>.    </a:t>
            </a:r>
            <a:r>
              <a:rPr sz="400" spc="90" dirty="0">
                <a:latin typeface="LM Sans 8"/>
                <a:cs typeface="LM Sans 8"/>
                <a:hlinkClick r:id="rId12" action="ppaction://hlinksldjump"/>
              </a:rPr>
              <a:t> </a:t>
            </a:r>
            <a:r>
              <a:rPr sz="400" spc="-5" dirty="0">
                <a:latin typeface="LM Sans 8"/>
                <a:cs typeface="LM Sans 8"/>
                <a:hlinkClick r:id="rId12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	. .</a:t>
            </a:r>
            <a:r>
              <a:rPr sz="400" spc="50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</a:rPr>
              <a:t>.</a:t>
            </a:r>
            <a:endParaRPr sz="400">
              <a:latin typeface="LM Sans 8"/>
              <a:cs typeface="LM Sans 8"/>
            </a:endParaRPr>
          </a:p>
          <a:p>
            <a:pPr marL="522605">
              <a:lnSpc>
                <a:spcPct val="100000"/>
              </a:lnSpc>
              <a:spcBef>
                <a:spcPts val="100"/>
              </a:spcBef>
              <a:tabLst>
                <a:tab pos="1356995" algn="l"/>
              </a:tabLst>
            </a:pPr>
            <a:r>
              <a:rPr sz="600" spc="-5" dirty="0">
                <a:latin typeface="LM Sans 8"/>
                <a:cs typeface="LM Sans 8"/>
              </a:rPr>
              <a:t>Webová</a:t>
            </a:r>
            <a:r>
              <a:rPr sz="600" spc="5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kartografie	</a:t>
            </a:r>
            <a:fld id="{81D60167-4931-47E6-BA6A-407CBD079E47}" type="slidenum">
              <a:rPr sz="600" spc="-5" dirty="0">
                <a:latin typeface="LM Sans 8"/>
                <a:cs typeface="LM Sans 8"/>
              </a:rPr>
              <a:t>31</a:t>
            </a:fld>
            <a:r>
              <a:rPr sz="600" spc="-5" dirty="0">
                <a:latin typeface="LM Sans 8"/>
                <a:cs typeface="LM Sans 8"/>
              </a:rPr>
              <a:t> /</a:t>
            </a:r>
            <a:r>
              <a:rPr sz="600" spc="-160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46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12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12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12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5844" y="1123161"/>
            <a:ext cx="4250055" cy="1571392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-5" dirty="0">
                <a:latin typeface="LM Sans 10"/>
                <a:cs typeface="LM Sans 10"/>
              </a:rPr>
              <a:t>Stránka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</a:rPr>
              <a:t>bl.ocks.org </a:t>
            </a:r>
            <a:r>
              <a:rPr sz="1100" spc="-5" dirty="0">
                <a:latin typeface="LM Sans 10"/>
                <a:cs typeface="LM Sans 10"/>
              </a:rPr>
              <a:t>vykresluje </a:t>
            </a:r>
            <a:r>
              <a:rPr sz="1100" spc="-10" dirty="0">
                <a:latin typeface="LM Sans 10"/>
                <a:cs typeface="LM Sans 10"/>
              </a:rPr>
              <a:t>kód </a:t>
            </a:r>
            <a:r>
              <a:rPr sz="1100" spc="-5" dirty="0">
                <a:latin typeface="LM Sans 10"/>
                <a:cs typeface="LM Sans 10"/>
              </a:rPr>
              <a:t>nahraný na stránku 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13"/>
              </a:rPr>
              <a:t>https://gist.github.com/</a:t>
            </a:r>
            <a:r>
              <a:rPr sz="1100" spc="-5" dirty="0">
                <a:latin typeface="LM Sans 10"/>
                <a:cs typeface="LM Sans 10"/>
              </a:rPr>
              <a:t>, zdrojový </a:t>
            </a:r>
            <a:r>
              <a:rPr sz="1100" spc="-10" dirty="0">
                <a:latin typeface="LM Sans 10"/>
                <a:cs typeface="LM Sans 10"/>
              </a:rPr>
              <a:t>kód </a:t>
            </a:r>
            <a:r>
              <a:rPr sz="1100" spc="-5" dirty="0">
                <a:latin typeface="LM Sans 10"/>
                <a:cs typeface="LM Sans 10"/>
              </a:rPr>
              <a:t>si můžete snadno </a:t>
            </a:r>
            <a:r>
              <a:rPr sz="1100" spc="-10" dirty="0">
                <a:latin typeface="LM Sans 10"/>
                <a:cs typeface="LM Sans 10"/>
              </a:rPr>
              <a:t>zobrazit</a:t>
            </a:r>
            <a:r>
              <a:rPr sz="1100" spc="-4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a  stáhnout když nahradíte řetězec </a:t>
            </a:r>
            <a:r>
              <a:rPr sz="1100" spc="-5" dirty="0">
                <a:latin typeface="LM Mono 10"/>
                <a:cs typeface="LM Mono 10"/>
              </a:rPr>
              <a:t>bl.ocks.org </a:t>
            </a:r>
            <a:r>
              <a:rPr sz="1100" spc="-5" dirty="0">
                <a:latin typeface="LM Sans 10"/>
                <a:cs typeface="LM Sans 10"/>
              </a:rPr>
              <a:t>za</a:t>
            </a:r>
            <a:r>
              <a:rPr sz="1100" spc="-254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Mono 10"/>
                <a:cs typeface="LM Mono 10"/>
              </a:rPr>
              <a:t>gist.github.com</a:t>
            </a:r>
            <a:r>
              <a:rPr sz="1100" spc="-5" dirty="0">
                <a:latin typeface="LM Sans 10"/>
                <a:cs typeface="LM Sans 10"/>
              </a:rPr>
              <a:t>.</a:t>
            </a:r>
            <a:endParaRPr sz="1100" dirty="0">
              <a:latin typeface="LM Sans 10"/>
              <a:cs typeface="LM Sans 10"/>
            </a:endParaRPr>
          </a:p>
          <a:p>
            <a:pPr marL="12700">
              <a:lnSpc>
                <a:spcPct val="100000"/>
              </a:lnSpc>
              <a:spcBef>
                <a:spcPts val="1390"/>
              </a:spcBef>
            </a:pPr>
            <a:r>
              <a:rPr sz="1100" spc="-10" dirty="0">
                <a:latin typeface="LM Sans 10"/>
                <a:cs typeface="LM Sans 10"/>
              </a:rPr>
              <a:t>Např.:</a:t>
            </a:r>
            <a:endParaRPr sz="1100" dirty="0">
              <a:latin typeface="LM Sans 10"/>
              <a:cs typeface="LM Sans 10"/>
            </a:endParaRPr>
          </a:p>
          <a:p>
            <a:pPr marL="106045" algn="ctr">
              <a:lnSpc>
                <a:spcPts val="1200"/>
              </a:lnSpc>
              <a:spcBef>
                <a:spcPts val="869"/>
              </a:spcBef>
            </a:pPr>
            <a:r>
              <a:rPr lang="sk-SK" sz="1000" spc="-5" dirty="0">
                <a:solidFill>
                  <a:srgbClr val="00008A"/>
                </a:solidFill>
                <a:latin typeface="LM Mono 10"/>
                <a:cs typeface="LM Mono 10"/>
              </a:rPr>
              <a:t>https://bl.ocks.org/FilipLeitner/361d19d4df340ecce67b759b7a46efb7 </a:t>
            </a:r>
          </a:p>
          <a:p>
            <a:pPr marL="106045" algn="ctr">
              <a:lnSpc>
                <a:spcPts val="1200"/>
              </a:lnSpc>
              <a:spcBef>
                <a:spcPts val="869"/>
              </a:spcBef>
            </a:pPr>
            <a:r>
              <a:rPr sz="1000" spc="-5" dirty="0">
                <a:latin typeface="LM Sans 10"/>
                <a:cs typeface="LM Sans 10"/>
              </a:rPr>
              <a:t>→</a:t>
            </a:r>
            <a:endParaRPr sz="1000" dirty="0">
              <a:latin typeface="LM Sans 10"/>
              <a:cs typeface="LM Sans 10"/>
            </a:endParaRPr>
          </a:p>
          <a:p>
            <a:pPr marL="106045" algn="ctr">
              <a:lnSpc>
                <a:spcPts val="1200"/>
              </a:lnSpc>
            </a:pPr>
            <a:r>
              <a:rPr lang="sk-SK" sz="1000" spc="-5" dirty="0">
                <a:solidFill>
                  <a:srgbClr val="00008A"/>
                </a:solidFill>
                <a:latin typeface="LM Mono 10"/>
                <a:cs typeface="LM Mono 10"/>
              </a:rPr>
              <a:t>https://gist.github.com/FilipLeitner/361d19d4df340ecce67b759b7a46efb7</a:t>
            </a:r>
            <a:endParaRPr sz="1000" dirty="0">
              <a:latin typeface="LM Mono 10"/>
              <a:cs typeface="LM Mono 10"/>
            </a:endParaRPr>
          </a:p>
        </p:txBody>
      </p:sp>
    </p:spTree>
  </p:cSld>
  <p:clrMapOvr>
    <a:masterClrMapping/>
  </p:clrMapOvr>
  <p:transition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141732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" dirty="0">
                <a:solidFill>
                  <a:srgbClr val="3333B2"/>
                </a:solidFill>
                <a:latin typeface="LM Roman Caps 10"/>
                <a:cs typeface="LM Roman Caps 10"/>
              </a:rPr>
              <a:t>Selektory</a:t>
            </a:r>
            <a:r>
              <a:rPr sz="1400" spc="-30" dirty="0">
                <a:solidFill>
                  <a:srgbClr val="3333B2"/>
                </a:solidFill>
                <a:latin typeface="LM Roman Caps 10"/>
                <a:cs typeface="LM Roman Caps 10"/>
              </a:rPr>
              <a:t> </a:t>
            </a:r>
            <a:r>
              <a:rPr sz="1400" spc="20" dirty="0">
                <a:solidFill>
                  <a:srgbClr val="3333B2"/>
                </a:solidFill>
                <a:latin typeface="LM Roman Caps 10"/>
                <a:cs typeface="LM Roman Caps 10"/>
              </a:rPr>
              <a:t>CSS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1165" y="485178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02932" y="401661"/>
            <a:ext cx="91694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LM Sans 10"/>
                <a:cs typeface="LM Sans 10"/>
              </a:rPr>
              <a:t>název</a:t>
            </a:r>
            <a:r>
              <a:rPr sz="1100" spc="-7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elementu</a:t>
            </a:r>
            <a:endParaRPr sz="1100">
              <a:latin typeface="LM Sans 10"/>
              <a:cs typeface="LM Sans 1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8172" y="670839"/>
            <a:ext cx="4048760" cy="503555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ts val="955"/>
              </a:lnSpc>
              <a:spcBef>
                <a:spcPts val="425"/>
              </a:spcBef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h1 </a:t>
            </a:r>
            <a:r>
              <a:rPr sz="800" spc="-5" dirty="0">
                <a:latin typeface="LM Mono 8"/>
                <a:cs typeface="LM Mono 8"/>
              </a:rPr>
              <a:t>{ }</a:t>
            </a:r>
            <a:endParaRPr sz="800">
              <a:latin typeface="LM Mono 8"/>
              <a:cs typeface="LM Mono 8"/>
            </a:endParaRPr>
          </a:p>
          <a:p>
            <a:pPr marL="128905">
              <a:lnSpc>
                <a:spcPts val="944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p </a:t>
            </a:r>
            <a:r>
              <a:rPr sz="800" spc="-5" dirty="0">
                <a:latin typeface="LM Mono 8"/>
                <a:cs typeface="LM Mono 8"/>
              </a:rPr>
              <a:t>{ }</a:t>
            </a:r>
            <a:endParaRPr sz="80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div </a:t>
            </a:r>
            <a:r>
              <a:rPr sz="800" spc="-5" dirty="0">
                <a:latin typeface="LM Mono 8"/>
                <a:cs typeface="LM Mono 8"/>
              </a:rPr>
              <a:t>{ }</a:t>
            </a:r>
            <a:endParaRPr sz="800">
              <a:latin typeface="LM Mono 8"/>
              <a:cs typeface="LM Mono 8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81165" y="1369580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02932" y="1286076"/>
            <a:ext cx="69723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LM Sans 10"/>
                <a:cs typeface="LM Sans 10"/>
              </a:rPr>
              <a:t>id</a:t>
            </a:r>
            <a:r>
              <a:rPr sz="1100" spc="-8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elementu</a:t>
            </a:r>
            <a:endParaRPr sz="1100">
              <a:latin typeface="LM Sans 10"/>
              <a:cs typeface="LM Sans 1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8172" y="1555242"/>
            <a:ext cx="4048760" cy="503555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9054" rIns="0" bIns="0" rtlCol="0">
            <a:spAutoFit/>
          </a:bodyPr>
          <a:lstStyle/>
          <a:p>
            <a:pPr marL="128905" marR="3324225">
              <a:lnSpc>
                <a:spcPts val="950"/>
              </a:lnSpc>
              <a:spcBef>
                <a:spcPts val="464"/>
              </a:spcBef>
            </a:pPr>
            <a:r>
              <a:rPr sz="800" spc="-5" dirty="0">
                <a:latin typeface="LM Mono 8"/>
                <a:cs typeface="LM Mono 8"/>
              </a:rPr>
              <a:t>#</a:t>
            </a:r>
            <a:r>
              <a:rPr sz="800" b="1" spc="-5" dirty="0">
                <a:solidFill>
                  <a:srgbClr val="0000FF"/>
                </a:solidFill>
                <a:latin typeface="LM Mono Light 10"/>
                <a:cs typeface="LM Mono Light 10"/>
              </a:rPr>
              <a:t>header </a:t>
            </a:r>
            <a:r>
              <a:rPr sz="800" spc="-5" dirty="0">
                <a:latin typeface="LM Mono 8"/>
                <a:cs typeface="LM Mono 8"/>
              </a:rPr>
              <a:t>{</a:t>
            </a:r>
            <a:r>
              <a:rPr sz="800" spc="-70" dirty="0"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}  #</a:t>
            </a:r>
            <a:r>
              <a:rPr sz="800" b="1" spc="-5" dirty="0">
                <a:solidFill>
                  <a:srgbClr val="0000FF"/>
                </a:solidFill>
                <a:latin typeface="LM Mono Light 10"/>
                <a:cs typeface="LM Mono Light 10"/>
              </a:rPr>
              <a:t>menu </a:t>
            </a:r>
            <a:r>
              <a:rPr sz="800" spc="-5" dirty="0">
                <a:latin typeface="LM Mono 8"/>
                <a:cs typeface="LM Mono 8"/>
              </a:rPr>
              <a:t>{ }  #</a:t>
            </a:r>
            <a:r>
              <a:rPr sz="800" b="1" spc="-5" dirty="0">
                <a:solidFill>
                  <a:srgbClr val="0000FF"/>
                </a:solidFill>
                <a:latin typeface="LM Mono Light 10"/>
                <a:cs typeface="LM Mono Light 10"/>
              </a:rPr>
              <a:t>footer </a:t>
            </a:r>
            <a:r>
              <a:rPr sz="800" spc="-5" dirty="0">
                <a:latin typeface="LM Mono 8"/>
                <a:cs typeface="LM Mono 8"/>
              </a:rPr>
              <a:t>{</a:t>
            </a:r>
            <a:r>
              <a:rPr sz="800" spc="-70" dirty="0"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}</a:t>
            </a:r>
            <a:endParaRPr sz="800">
              <a:latin typeface="LM Mono 8"/>
              <a:cs typeface="LM Mono 8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81165" y="2261755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02932" y="2178239"/>
            <a:ext cx="128270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LM Sans 10"/>
                <a:cs typeface="LM Sans 10"/>
              </a:rPr>
              <a:t>třída (class)</a:t>
            </a:r>
            <a:r>
              <a:rPr sz="1100" spc="-7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elementu</a:t>
            </a:r>
            <a:endParaRPr sz="1100">
              <a:latin typeface="LM Sans 10"/>
              <a:cs typeface="LM Sans 1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43948" y="3163813"/>
            <a:ext cx="1648460" cy="29527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160"/>
              </a:spcBef>
            </a:pP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9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0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1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. .</a:t>
            </a:r>
            <a:r>
              <a:rPr sz="400" spc="9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</a:rPr>
              <a:t>.</a:t>
            </a:r>
            <a:endParaRPr sz="400">
              <a:latin typeface="LM Sans 8"/>
              <a:cs typeface="LM Sans 8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  <a:tabLst>
                <a:tab pos="1367155" algn="l"/>
              </a:tabLst>
            </a:pP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12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9" action="ppaction://hlinksldjump"/>
              </a:rPr>
              <a:t>.</a:t>
            </a:r>
            <a:r>
              <a:rPr sz="400" spc="12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3" action="ppaction://hlinksldjump"/>
              </a:rPr>
              <a:t>.    </a:t>
            </a:r>
            <a:r>
              <a:rPr sz="400" spc="90" dirty="0">
                <a:latin typeface="LM Sans 8"/>
                <a:cs typeface="LM Sans 8"/>
                <a:hlinkClick r:id="rId13" action="ppaction://hlinksldjump"/>
              </a:rPr>
              <a:t> </a:t>
            </a:r>
            <a:r>
              <a:rPr sz="400" spc="-5" dirty="0">
                <a:latin typeface="LM Sans 8"/>
                <a:cs typeface="LM Sans 8"/>
                <a:hlinkClick r:id="rId13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	. .</a:t>
            </a:r>
            <a:r>
              <a:rPr sz="400" spc="50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</a:rPr>
              <a:t>.</a:t>
            </a:r>
            <a:endParaRPr sz="400">
              <a:latin typeface="LM Sans 8"/>
              <a:cs typeface="LM Sans 8"/>
            </a:endParaRPr>
          </a:p>
          <a:p>
            <a:pPr marL="522605">
              <a:lnSpc>
                <a:spcPct val="100000"/>
              </a:lnSpc>
              <a:spcBef>
                <a:spcPts val="100"/>
              </a:spcBef>
              <a:tabLst>
                <a:tab pos="1356995" algn="l"/>
              </a:tabLst>
            </a:pPr>
            <a:r>
              <a:rPr sz="600" spc="-5" dirty="0">
                <a:latin typeface="LM Sans 8"/>
                <a:cs typeface="LM Sans 8"/>
              </a:rPr>
              <a:t>Webová</a:t>
            </a:r>
            <a:r>
              <a:rPr sz="600" spc="5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kartografie	</a:t>
            </a:r>
            <a:fld id="{81D60167-4931-47E6-BA6A-407CBD079E47}" type="slidenum">
              <a:rPr sz="600" spc="-5" dirty="0">
                <a:latin typeface="LM Sans 8"/>
                <a:cs typeface="LM Sans 8"/>
              </a:rPr>
              <a:t>32</a:t>
            </a:fld>
            <a:r>
              <a:rPr sz="600" spc="-5" dirty="0">
                <a:latin typeface="LM Sans 8"/>
                <a:cs typeface="LM Sans 8"/>
              </a:rPr>
              <a:t> /</a:t>
            </a:r>
            <a:r>
              <a:rPr sz="600" spc="-160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46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13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13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13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8172" y="2480525"/>
            <a:ext cx="4048760" cy="503555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ts val="955"/>
              </a:lnSpc>
              <a:spcBef>
                <a:spcPts val="425"/>
              </a:spcBef>
            </a:pPr>
            <a:r>
              <a:rPr sz="800" spc="-5" dirty="0">
                <a:latin typeface="LM Mono 8"/>
                <a:cs typeface="LM Mono 8"/>
              </a:rPr>
              <a:t>.</a:t>
            </a:r>
            <a:r>
              <a:rPr sz="800" b="1" spc="-5" dirty="0">
                <a:solidFill>
                  <a:srgbClr val="0000FF"/>
                </a:solidFill>
                <a:latin typeface="LM Mono Light 10"/>
                <a:cs typeface="LM Mono Light 10"/>
              </a:rPr>
              <a:t>button </a:t>
            </a:r>
            <a:r>
              <a:rPr sz="800" spc="-5" dirty="0">
                <a:latin typeface="LM Mono 8"/>
                <a:cs typeface="LM Mono 8"/>
              </a:rPr>
              <a:t>{ }</a:t>
            </a:r>
            <a:endParaRPr sz="800">
              <a:latin typeface="LM Mono 8"/>
              <a:cs typeface="LM Mono 8"/>
            </a:endParaRPr>
          </a:p>
          <a:p>
            <a:pPr marL="128905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.</a:t>
            </a:r>
            <a:r>
              <a:rPr sz="800" b="1" spc="-5" dirty="0">
                <a:solidFill>
                  <a:srgbClr val="0000FF"/>
                </a:solidFill>
                <a:latin typeface="LM Mono Light 10"/>
                <a:cs typeface="LM Mono Light 10"/>
              </a:rPr>
              <a:t>menu-item </a:t>
            </a:r>
            <a:r>
              <a:rPr sz="800" spc="-5" dirty="0">
                <a:latin typeface="LM Mono 8"/>
                <a:cs typeface="LM Mono 8"/>
              </a:rPr>
              <a:t>{</a:t>
            </a:r>
            <a:r>
              <a:rPr sz="800" spc="-60" dirty="0"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}</a:t>
            </a:r>
            <a:endParaRPr sz="80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.</a:t>
            </a:r>
            <a:r>
              <a:rPr sz="800" b="1" spc="-5" dirty="0">
                <a:solidFill>
                  <a:srgbClr val="0000FF"/>
                </a:solidFill>
                <a:latin typeface="LM Mono Light 10"/>
                <a:cs typeface="LM Mono Light 10"/>
              </a:rPr>
              <a:t>important </a:t>
            </a:r>
            <a:r>
              <a:rPr sz="800" spc="-5" dirty="0">
                <a:latin typeface="LM Mono 8"/>
                <a:cs typeface="LM Mono 8"/>
              </a:rPr>
              <a:t>{</a:t>
            </a:r>
            <a:r>
              <a:rPr sz="800" spc="-60" dirty="0"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}</a:t>
            </a:r>
            <a:endParaRPr sz="800">
              <a:latin typeface="LM Mono 8"/>
              <a:cs typeface="LM Mono 8"/>
            </a:endParaRPr>
          </a:p>
        </p:txBody>
      </p:sp>
    </p:spTree>
  </p:cSld>
  <p:clrMapOvr>
    <a:masterClrMapping/>
  </p:clrMapOvr>
  <p:transition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1165" y="665200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2932" y="581684"/>
            <a:ext cx="125095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b="1" spc="-10" dirty="0">
                <a:latin typeface="LM Sans 10"/>
                <a:cs typeface="LM Sans 10"/>
              </a:rPr>
              <a:t>kombinace</a:t>
            </a:r>
            <a:r>
              <a:rPr sz="1100" b="1" spc="-100" dirty="0">
                <a:latin typeface="LM Sans 10"/>
                <a:cs typeface="LM Sans 10"/>
              </a:rPr>
              <a:t> </a:t>
            </a:r>
            <a:r>
              <a:rPr sz="1100" spc="-10" dirty="0">
                <a:latin typeface="LM Sans 10"/>
                <a:cs typeface="LM Sans 10"/>
              </a:rPr>
              <a:t>selektorů</a:t>
            </a:r>
            <a:endParaRPr sz="1100">
              <a:latin typeface="LM Sans 10"/>
              <a:cs typeface="LM Sans 1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8172" y="850861"/>
            <a:ext cx="4048760" cy="38354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ts val="955"/>
              </a:lnSpc>
              <a:spcBef>
                <a:spcPts val="425"/>
              </a:spcBef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a</a:t>
            </a:r>
            <a:r>
              <a:rPr sz="800" spc="-5" dirty="0">
                <a:latin typeface="LM Mono 8"/>
                <a:cs typeface="LM Mono 8"/>
              </a:rPr>
              <a:t>.</a:t>
            </a:r>
            <a:r>
              <a:rPr sz="800" b="1" spc="-5" dirty="0">
                <a:solidFill>
                  <a:srgbClr val="0000FF"/>
                </a:solidFill>
                <a:latin typeface="LM Mono Light 10"/>
                <a:cs typeface="LM Mono Light 10"/>
              </a:rPr>
              <a:t>menu-item </a:t>
            </a:r>
            <a:r>
              <a:rPr sz="800" spc="-5" dirty="0">
                <a:latin typeface="LM Mono 8"/>
                <a:cs typeface="LM Mono 8"/>
              </a:rPr>
              <a:t>{}</a:t>
            </a:r>
            <a:endParaRPr sz="800" dirty="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div</a:t>
            </a:r>
            <a:r>
              <a:rPr sz="800" spc="-5" dirty="0">
                <a:latin typeface="LM Mono 8"/>
                <a:cs typeface="LM Mono 8"/>
              </a:rPr>
              <a:t>#</a:t>
            </a:r>
            <a:r>
              <a:rPr sz="800" b="1" spc="-5" dirty="0">
                <a:solidFill>
                  <a:srgbClr val="0000FF"/>
                </a:solidFill>
                <a:latin typeface="LM Mono Light 10"/>
                <a:cs typeface="LM Mono Light 10"/>
              </a:rPr>
              <a:t>main </a:t>
            </a:r>
            <a:r>
              <a:rPr sz="800" spc="-5" dirty="0">
                <a:latin typeface="LM Mono 8"/>
                <a:cs typeface="LM Mono 8"/>
              </a:rPr>
              <a:t>.</a:t>
            </a:r>
            <a:r>
              <a:rPr sz="800" b="1" spc="-5" dirty="0">
                <a:solidFill>
                  <a:srgbClr val="0000FF"/>
                </a:solidFill>
                <a:latin typeface="LM Mono Light 10"/>
                <a:cs typeface="LM Mono Light 10"/>
              </a:rPr>
              <a:t>article</a:t>
            </a:r>
            <a:r>
              <a:rPr sz="800" b="1" dirty="0">
                <a:solidFill>
                  <a:srgbClr val="0000FF"/>
                </a:solidFill>
                <a:latin typeface="LM Mono Light 10"/>
                <a:cs typeface="LM Mono Light 10"/>
              </a:rPr>
              <a:t> </a:t>
            </a:r>
            <a:r>
              <a:rPr sz="800" spc="-5" dirty="0">
                <a:latin typeface="LM Mono 8"/>
                <a:cs typeface="LM Mono 8"/>
              </a:rPr>
              <a:t>{}</a:t>
            </a:r>
            <a:endParaRPr sz="800" dirty="0">
              <a:latin typeface="LM Mono 8"/>
              <a:cs typeface="LM Mono 8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1165" y="1437170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02932" y="1353653"/>
            <a:ext cx="238061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562735" algn="l"/>
              </a:tabLst>
            </a:pPr>
            <a:r>
              <a:rPr sz="1100" spc="-5" dirty="0">
                <a:latin typeface="LM Sans 10"/>
                <a:cs typeface="LM Sans 10"/>
              </a:rPr>
              <a:t>a </a:t>
            </a:r>
            <a:r>
              <a:rPr sz="1100" spc="-10" dirty="0">
                <a:latin typeface="LM Sans 10"/>
                <a:cs typeface="LM Sans 10"/>
              </a:rPr>
              <a:t>mnoho </a:t>
            </a:r>
            <a:r>
              <a:rPr sz="1100" spc="-5" dirty="0">
                <a:latin typeface="LM Sans 10"/>
                <a:cs typeface="LM Sans 10"/>
              </a:rPr>
              <a:t>dalších</a:t>
            </a:r>
            <a:r>
              <a:rPr sz="1100" spc="1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(</a:t>
            </a:r>
            <a:r>
              <a:rPr sz="1100" spc="-5" dirty="0">
                <a:latin typeface="LM Mono 10"/>
                <a:cs typeface="LM Mono 10"/>
              </a:rPr>
              <a:t>*, &gt;,	, :not(),</a:t>
            </a:r>
            <a:r>
              <a:rPr sz="1100" spc="-480" dirty="0">
                <a:latin typeface="LM Mono 10"/>
                <a:cs typeface="LM Mono 10"/>
              </a:rPr>
              <a:t> </a:t>
            </a:r>
            <a:r>
              <a:rPr sz="1100" spc="-5" dirty="0">
                <a:latin typeface="LM Mono 10"/>
                <a:cs typeface="LM Mono 10"/>
              </a:rPr>
              <a:t>…</a:t>
            </a:r>
            <a:r>
              <a:rPr sz="1100" spc="-5" dirty="0">
                <a:latin typeface="LM Sans 10"/>
                <a:cs typeface="LM Sans 10"/>
              </a:rPr>
              <a:t>)</a:t>
            </a:r>
            <a:endParaRPr sz="1100">
              <a:latin typeface="LM Sans 10"/>
              <a:cs typeface="LM Sans 1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43948" y="3163813"/>
            <a:ext cx="1648460" cy="29527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160"/>
              </a:spcBef>
            </a:pP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9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0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1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. .</a:t>
            </a:r>
            <a:r>
              <a:rPr sz="400" spc="9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</a:rPr>
              <a:t>.</a:t>
            </a:r>
            <a:endParaRPr sz="400">
              <a:latin typeface="LM Sans 8"/>
              <a:cs typeface="LM Sans 8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  <a:tabLst>
                <a:tab pos="1367155" algn="l"/>
              </a:tabLst>
            </a:pP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12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9" action="ppaction://hlinksldjump"/>
              </a:rPr>
              <a:t>.</a:t>
            </a:r>
            <a:r>
              <a:rPr sz="400" spc="12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3" action="ppaction://hlinksldjump"/>
              </a:rPr>
              <a:t>.    </a:t>
            </a:r>
            <a:r>
              <a:rPr sz="400" spc="90" dirty="0">
                <a:latin typeface="LM Sans 8"/>
                <a:cs typeface="LM Sans 8"/>
                <a:hlinkClick r:id="rId13" action="ppaction://hlinksldjump"/>
              </a:rPr>
              <a:t> </a:t>
            </a:r>
            <a:r>
              <a:rPr sz="400" spc="-5" dirty="0">
                <a:latin typeface="LM Sans 8"/>
                <a:cs typeface="LM Sans 8"/>
                <a:hlinkClick r:id="rId13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	. .</a:t>
            </a:r>
            <a:r>
              <a:rPr sz="400" spc="50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</a:rPr>
              <a:t>.</a:t>
            </a:r>
            <a:endParaRPr sz="400">
              <a:latin typeface="LM Sans 8"/>
              <a:cs typeface="LM Sans 8"/>
            </a:endParaRPr>
          </a:p>
          <a:p>
            <a:pPr marL="522605">
              <a:lnSpc>
                <a:spcPct val="100000"/>
              </a:lnSpc>
              <a:spcBef>
                <a:spcPts val="100"/>
              </a:spcBef>
              <a:tabLst>
                <a:tab pos="1356995" algn="l"/>
              </a:tabLst>
            </a:pPr>
            <a:r>
              <a:rPr sz="600" spc="-5" dirty="0">
                <a:latin typeface="LM Sans 8"/>
                <a:cs typeface="LM Sans 8"/>
              </a:rPr>
              <a:t>Webová</a:t>
            </a:r>
            <a:r>
              <a:rPr sz="600" spc="5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kartografie	</a:t>
            </a:r>
            <a:fld id="{81D60167-4931-47E6-BA6A-407CBD079E47}" type="slidenum">
              <a:rPr sz="600" spc="-5" dirty="0">
                <a:latin typeface="LM Sans 8"/>
                <a:cs typeface="LM Sans 8"/>
              </a:rPr>
              <a:t>33</a:t>
            </a:fld>
            <a:r>
              <a:rPr sz="600" spc="-5" dirty="0">
                <a:latin typeface="LM Sans 8"/>
                <a:cs typeface="LM Sans 8"/>
              </a:rPr>
              <a:t> /</a:t>
            </a:r>
            <a:r>
              <a:rPr sz="600" spc="-160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46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13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13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13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8172" y="1655940"/>
            <a:ext cx="4048760" cy="62357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ts val="955"/>
              </a:lnSpc>
              <a:spcBef>
                <a:spcPts val="425"/>
              </a:spcBef>
            </a:pPr>
            <a:r>
              <a:rPr sz="800" spc="-5" dirty="0">
                <a:latin typeface="LM Mono 8"/>
                <a:cs typeface="LM Mono 8"/>
              </a:rPr>
              <a:t>.</a:t>
            </a:r>
            <a:r>
              <a:rPr sz="800" b="1" spc="-5" dirty="0">
                <a:solidFill>
                  <a:srgbClr val="0000FF"/>
                </a:solidFill>
                <a:latin typeface="LM Mono Light 10"/>
                <a:cs typeface="LM Mono Light 10"/>
              </a:rPr>
              <a:t>button</a:t>
            </a:r>
            <a:r>
              <a:rPr sz="800" spc="-5" dirty="0">
                <a:latin typeface="LM Mono 8"/>
                <a:cs typeface="LM Mono 8"/>
              </a:rPr>
              <a:t>:</a:t>
            </a:r>
            <a:r>
              <a:rPr sz="800" spc="-5" dirty="0">
                <a:solidFill>
                  <a:srgbClr val="AA21FF"/>
                </a:solidFill>
                <a:latin typeface="LM Mono 8"/>
                <a:cs typeface="LM Mono 8"/>
              </a:rPr>
              <a:t>hover</a:t>
            </a:r>
            <a:r>
              <a:rPr sz="800" spc="-10" dirty="0">
                <a:solidFill>
                  <a:srgbClr val="AA21FF"/>
                </a:solidFill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{}</a:t>
            </a:r>
            <a:endParaRPr sz="800" dirty="0">
              <a:latin typeface="LM Mono 8"/>
              <a:cs typeface="LM Mono 8"/>
            </a:endParaRPr>
          </a:p>
          <a:p>
            <a:pPr marL="128905">
              <a:lnSpc>
                <a:spcPts val="944"/>
              </a:lnSpc>
            </a:pP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*</a:t>
            </a:r>
            <a:r>
              <a:rPr sz="800" spc="-10" dirty="0">
                <a:solidFill>
                  <a:srgbClr val="666666"/>
                </a:solidFill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{}</a:t>
            </a:r>
            <a:endParaRPr sz="800" dirty="0">
              <a:latin typeface="LM Mono 8"/>
              <a:cs typeface="LM Mono 8"/>
            </a:endParaRPr>
          </a:p>
          <a:p>
            <a:pPr marL="128905">
              <a:lnSpc>
                <a:spcPts val="944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div 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&gt; </a:t>
            </a:r>
            <a:r>
              <a:rPr sz="800" spc="-5" dirty="0">
                <a:latin typeface="LM Mono 8"/>
                <a:cs typeface="LM Mono 8"/>
              </a:rPr>
              <a:t>.</a:t>
            </a:r>
            <a:r>
              <a:rPr sz="800" b="1" spc="-5" dirty="0">
                <a:solidFill>
                  <a:srgbClr val="0000FF"/>
                </a:solidFill>
                <a:latin typeface="LM Mono Light 10"/>
                <a:cs typeface="LM Mono Light 10"/>
              </a:rPr>
              <a:t>button</a:t>
            </a:r>
            <a:r>
              <a:rPr sz="800" b="1" dirty="0">
                <a:solidFill>
                  <a:srgbClr val="0000FF"/>
                </a:solidFill>
                <a:latin typeface="LM Mono Light 10"/>
                <a:cs typeface="LM Mono Light 10"/>
              </a:rPr>
              <a:t> </a:t>
            </a:r>
            <a:r>
              <a:rPr sz="800" spc="-5" dirty="0">
                <a:latin typeface="LM Mono 8"/>
                <a:cs typeface="LM Mono 8"/>
              </a:rPr>
              <a:t>{}</a:t>
            </a:r>
            <a:endParaRPr sz="800" dirty="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a</a:t>
            </a:r>
            <a:r>
              <a:rPr sz="800" spc="-5" dirty="0">
                <a:latin typeface="LM Mono 8"/>
                <a:cs typeface="LM Mono 8"/>
              </a:rPr>
              <a:t>:</a:t>
            </a:r>
            <a:r>
              <a:rPr sz="800" spc="-5" dirty="0">
                <a:solidFill>
                  <a:srgbClr val="AA21FF"/>
                </a:solidFill>
                <a:latin typeface="LM Mono 8"/>
                <a:cs typeface="LM Mono 8"/>
              </a:rPr>
              <a:t>not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(</a:t>
            </a:r>
            <a:r>
              <a:rPr sz="800" spc="-5" dirty="0">
                <a:latin typeface="LM Mono 8"/>
                <a:cs typeface="LM Mono 8"/>
              </a:rPr>
              <a:t>.</a:t>
            </a:r>
            <a:r>
              <a:rPr sz="800" b="1" spc="-5" dirty="0">
                <a:solidFill>
                  <a:srgbClr val="0000FF"/>
                </a:solidFill>
                <a:latin typeface="LM Mono Light 10"/>
                <a:cs typeface="LM Mono Light 10"/>
              </a:rPr>
              <a:t>external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)</a:t>
            </a:r>
            <a:r>
              <a:rPr sz="800" spc="-10" dirty="0">
                <a:solidFill>
                  <a:srgbClr val="666666"/>
                </a:solidFill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{}</a:t>
            </a:r>
            <a:endParaRPr sz="800" dirty="0">
              <a:latin typeface="LM Mono 8"/>
              <a:cs typeface="LM Mono 8"/>
            </a:endParaRPr>
          </a:p>
        </p:txBody>
      </p:sp>
    </p:spTree>
  </p:cSld>
  <p:clrMapOvr>
    <a:masterClrMapping/>
  </p:clrMapOvr>
  <p:transition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13017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dirty="0">
                <a:solidFill>
                  <a:srgbClr val="3333B2"/>
                </a:solidFill>
                <a:latin typeface="LM Roman Caps 10"/>
                <a:cs typeface="LM Roman Caps 10"/>
              </a:rPr>
              <a:t>Atributy</a:t>
            </a:r>
            <a:r>
              <a:rPr sz="1400" spc="-35" dirty="0">
                <a:solidFill>
                  <a:srgbClr val="3333B2"/>
                </a:solidFill>
                <a:latin typeface="LM Roman Caps 10"/>
                <a:cs typeface="LM Roman Caps 10"/>
              </a:rPr>
              <a:t> </a:t>
            </a:r>
            <a:r>
              <a:rPr sz="1400" spc="20" dirty="0">
                <a:solidFill>
                  <a:srgbClr val="3333B2"/>
                </a:solidFill>
                <a:latin typeface="LM Roman Caps 10"/>
                <a:cs typeface="LM Roman Caps 10"/>
              </a:rPr>
              <a:t>CSS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1165" y="573875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02932" y="490358"/>
            <a:ext cx="94996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LM Sans 10"/>
                <a:cs typeface="LM Sans 10"/>
              </a:rPr>
              <a:t>vlastnosti</a:t>
            </a:r>
            <a:r>
              <a:rPr sz="1100" spc="-7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písma</a:t>
            </a:r>
            <a:endParaRPr sz="1100">
              <a:latin typeface="LM Sans 10"/>
              <a:cs typeface="LM Sans 1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43948" y="3163813"/>
            <a:ext cx="1648460" cy="29527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160"/>
              </a:spcBef>
            </a:pP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9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0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. .</a:t>
            </a:r>
            <a:r>
              <a:rPr sz="400" spc="9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</a:rPr>
              <a:t>.</a:t>
            </a:r>
            <a:endParaRPr sz="400">
              <a:latin typeface="LM Sans 8"/>
              <a:cs typeface="LM Sans 8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  <a:tabLst>
                <a:tab pos="1367155" algn="l"/>
              </a:tabLst>
            </a:pP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11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r>
              <a:rPr sz="400" spc="12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2" action="ppaction://hlinksldjump"/>
              </a:rPr>
              <a:t>.    </a:t>
            </a:r>
            <a:r>
              <a:rPr sz="400" spc="90" dirty="0">
                <a:latin typeface="LM Sans 8"/>
                <a:cs typeface="LM Sans 8"/>
                <a:hlinkClick r:id="rId12" action="ppaction://hlinksldjump"/>
              </a:rPr>
              <a:t> </a:t>
            </a:r>
            <a:r>
              <a:rPr sz="400" spc="-5" dirty="0">
                <a:latin typeface="LM Sans 8"/>
                <a:cs typeface="LM Sans 8"/>
                <a:hlinkClick r:id="rId12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	. .</a:t>
            </a:r>
            <a:r>
              <a:rPr sz="400" spc="50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</a:rPr>
              <a:t>.</a:t>
            </a:r>
            <a:endParaRPr sz="400">
              <a:latin typeface="LM Sans 8"/>
              <a:cs typeface="LM Sans 8"/>
            </a:endParaRPr>
          </a:p>
          <a:p>
            <a:pPr marL="522605">
              <a:lnSpc>
                <a:spcPct val="100000"/>
              </a:lnSpc>
              <a:spcBef>
                <a:spcPts val="100"/>
              </a:spcBef>
              <a:tabLst>
                <a:tab pos="1356995" algn="l"/>
              </a:tabLst>
            </a:pPr>
            <a:r>
              <a:rPr sz="600" spc="-5" dirty="0">
                <a:latin typeface="LM Sans 8"/>
                <a:cs typeface="LM Sans 8"/>
              </a:rPr>
              <a:t>Webová</a:t>
            </a:r>
            <a:r>
              <a:rPr sz="600" spc="5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kartografie	</a:t>
            </a:r>
            <a:fld id="{81D60167-4931-47E6-BA6A-407CBD079E47}" type="slidenum">
              <a:rPr sz="600" spc="-5" dirty="0">
                <a:latin typeface="LM Sans 8"/>
                <a:cs typeface="LM Sans 8"/>
              </a:rPr>
              <a:t>34</a:t>
            </a:fld>
            <a:r>
              <a:rPr sz="600" spc="-5" dirty="0">
                <a:latin typeface="LM Sans 8"/>
                <a:cs typeface="LM Sans 8"/>
              </a:rPr>
              <a:t> /</a:t>
            </a:r>
            <a:r>
              <a:rPr sz="600" spc="-160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46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12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12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12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8172" y="784885"/>
            <a:ext cx="4048760" cy="2066289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ts val="955"/>
              </a:lnSpc>
              <a:spcBef>
                <a:spcPts val="425"/>
              </a:spcBef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p </a:t>
            </a:r>
            <a:r>
              <a:rPr sz="800" spc="-5" dirty="0">
                <a:latin typeface="LM Mono 8"/>
                <a:cs typeface="LM Mono 8"/>
              </a:rPr>
              <a:t>{</a:t>
            </a:r>
            <a:endParaRPr sz="80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font-family</a:t>
            </a:r>
            <a:r>
              <a:rPr sz="800" spc="-5" dirty="0">
                <a:latin typeface="LM Mono 8"/>
                <a:cs typeface="LM Mono 8"/>
              </a:rPr>
              <a:t>: Cambria, Georgia, 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serif</a:t>
            </a:r>
            <a:r>
              <a:rPr sz="800" spc="-5" dirty="0">
                <a:latin typeface="LM Mono 8"/>
                <a:cs typeface="LM Mono 8"/>
              </a:rPr>
              <a:t>;</a:t>
            </a:r>
            <a:endParaRPr sz="80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}</a:t>
            </a:r>
            <a:endParaRPr sz="800">
              <a:latin typeface="LM Mono 8"/>
              <a:cs typeface="LM Mono 8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65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.</a:t>
            </a:r>
            <a:r>
              <a:rPr sz="800" b="1" spc="-5" dirty="0">
                <a:solidFill>
                  <a:srgbClr val="0000FF"/>
                </a:solidFill>
                <a:latin typeface="LM Mono Light 10"/>
                <a:cs typeface="LM Mono Light 10"/>
              </a:rPr>
              <a:t>warning </a:t>
            </a:r>
            <a:r>
              <a:rPr sz="800" spc="-5" dirty="0">
                <a:latin typeface="LM Mono 8"/>
                <a:cs typeface="LM Mono 8"/>
              </a:rPr>
              <a:t>{</a:t>
            </a:r>
            <a:endParaRPr sz="80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font-weight</a:t>
            </a:r>
            <a:r>
              <a:rPr sz="800" spc="-5" dirty="0">
                <a:latin typeface="LM Mono 8"/>
                <a:cs typeface="LM Mono 8"/>
              </a:rPr>
              <a:t>:</a:t>
            </a:r>
            <a:r>
              <a:rPr sz="800" spc="-50" dirty="0">
                <a:latin typeface="LM Mono 8"/>
                <a:cs typeface="LM Mono 8"/>
              </a:rPr>
              <a:t> 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bold</a:t>
            </a:r>
            <a:r>
              <a:rPr sz="800" spc="-5" dirty="0">
                <a:latin typeface="LM Mono 8"/>
                <a:cs typeface="LM Mono 8"/>
              </a:rPr>
              <a:t>;</a:t>
            </a:r>
            <a:endParaRPr sz="80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}</a:t>
            </a:r>
            <a:endParaRPr sz="800">
              <a:latin typeface="LM Mono 8"/>
              <a:cs typeface="LM Mono 8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65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h1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, 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h2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, 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h3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, 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h4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, 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h5</a:t>
            </a:r>
            <a:r>
              <a:rPr sz="800" b="1" spc="-50" dirty="0">
                <a:solidFill>
                  <a:srgbClr val="007F00"/>
                </a:solidFill>
                <a:latin typeface="LM Mono Light 10"/>
                <a:cs typeface="LM Mono Light 10"/>
              </a:rPr>
              <a:t> </a:t>
            </a:r>
            <a:r>
              <a:rPr sz="800" spc="-5" dirty="0">
                <a:latin typeface="LM Mono 8"/>
                <a:cs typeface="LM Mono 8"/>
              </a:rPr>
              <a:t>{</a:t>
            </a:r>
            <a:endParaRPr sz="80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font-family</a:t>
            </a:r>
            <a:r>
              <a:rPr sz="800" spc="-5" dirty="0">
                <a:latin typeface="LM Mono 8"/>
                <a:cs typeface="LM Mono 8"/>
              </a:rPr>
              <a:t>: Impact, 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</a:rPr>
              <a:t>'Arial Narrow Bold'</a:t>
            </a:r>
            <a:r>
              <a:rPr sz="800" spc="-5" dirty="0">
                <a:latin typeface="LM Mono 8"/>
                <a:cs typeface="LM Mono 8"/>
              </a:rPr>
              <a:t>,</a:t>
            </a:r>
            <a:r>
              <a:rPr sz="800" spc="5" dirty="0">
                <a:latin typeface="LM Mono 8"/>
                <a:cs typeface="LM Mono 8"/>
              </a:rPr>
              <a:t> 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sans-serif</a:t>
            </a:r>
            <a:r>
              <a:rPr sz="800" spc="-5" dirty="0">
                <a:latin typeface="LM Mono 8"/>
                <a:cs typeface="LM Mono 8"/>
              </a:rPr>
              <a:t>;</a:t>
            </a:r>
            <a:endParaRPr sz="80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}</a:t>
            </a:r>
            <a:endParaRPr sz="800">
              <a:latin typeface="LM Mono 8"/>
              <a:cs typeface="LM Mono 8"/>
            </a:endParaRPr>
          </a:p>
          <a:p>
            <a:pPr>
              <a:lnSpc>
                <a:spcPct val="100000"/>
              </a:lnSpc>
            </a:pPr>
            <a:endParaRPr sz="70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i="1" spc="-5" dirty="0">
                <a:solidFill>
                  <a:srgbClr val="3F7F7F"/>
                </a:solidFill>
                <a:latin typeface="LM Mono 10"/>
                <a:cs typeface="LM Mono 10"/>
              </a:rPr>
              <a:t>/* nebo</a:t>
            </a:r>
            <a:r>
              <a:rPr sz="800" i="1" spc="-80" dirty="0">
                <a:solidFill>
                  <a:srgbClr val="3F7F7F"/>
                </a:solidFill>
                <a:latin typeface="LM Mono 10"/>
                <a:cs typeface="LM Mono 10"/>
              </a:rPr>
              <a:t> </a:t>
            </a:r>
            <a:r>
              <a:rPr sz="800" i="1" spc="-5" dirty="0">
                <a:solidFill>
                  <a:srgbClr val="3F7F7F"/>
                </a:solidFill>
                <a:latin typeface="LM Mono 10"/>
                <a:cs typeface="LM Mono 10"/>
              </a:rPr>
              <a:t>*/</a:t>
            </a:r>
            <a:endParaRPr sz="800">
              <a:latin typeface="LM Mono 10"/>
              <a:cs typeface="LM Mono 10"/>
            </a:endParaRPr>
          </a:p>
          <a:p>
            <a:pPr marL="128905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.</a:t>
            </a:r>
            <a:r>
              <a:rPr sz="800" b="1" spc="-5" dirty="0">
                <a:solidFill>
                  <a:srgbClr val="0000FF"/>
                </a:solidFill>
                <a:latin typeface="LM Mono Light 10"/>
                <a:cs typeface="LM Mono Light 10"/>
              </a:rPr>
              <a:t>heading</a:t>
            </a:r>
            <a:r>
              <a:rPr sz="800" b="1" spc="-70" dirty="0">
                <a:solidFill>
                  <a:srgbClr val="0000FF"/>
                </a:solidFill>
                <a:latin typeface="LM Mono Light 10"/>
                <a:cs typeface="LM Mono Light 10"/>
              </a:rPr>
              <a:t> </a:t>
            </a:r>
            <a:r>
              <a:rPr sz="800" spc="-5" dirty="0">
                <a:latin typeface="LM Mono 8"/>
                <a:cs typeface="LM Mono 8"/>
              </a:rPr>
              <a:t>{</a:t>
            </a:r>
            <a:endParaRPr sz="80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font-family</a:t>
            </a:r>
            <a:r>
              <a:rPr sz="800" spc="-5" dirty="0">
                <a:latin typeface="LM Mono 8"/>
                <a:cs typeface="LM Mono 8"/>
              </a:rPr>
              <a:t>: Impact, 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</a:rPr>
              <a:t>'Arial Narrow Bold'</a:t>
            </a:r>
            <a:r>
              <a:rPr sz="800" spc="-5" dirty="0">
                <a:latin typeface="LM Mono 8"/>
                <a:cs typeface="LM Mono 8"/>
              </a:rPr>
              <a:t>,</a:t>
            </a:r>
            <a:r>
              <a:rPr sz="800" spc="5" dirty="0">
                <a:latin typeface="LM Mono 8"/>
                <a:cs typeface="LM Mono 8"/>
              </a:rPr>
              <a:t> 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sans-serif</a:t>
            </a:r>
            <a:r>
              <a:rPr sz="800" spc="-5" dirty="0">
                <a:latin typeface="LM Mono 8"/>
                <a:cs typeface="LM Mono 8"/>
              </a:rPr>
              <a:t>;</a:t>
            </a:r>
            <a:endParaRPr sz="80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}</a:t>
            </a:r>
            <a:endParaRPr sz="800">
              <a:latin typeface="LM Mono 8"/>
              <a:cs typeface="LM Mono 8"/>
            </a:endParaRPr>
          </a:p>
        </p:txBody>
      </p:sp>
    </p:spTree>
  </p:cSld>
  <p:clrMapOvr>
    <a:masterClrMapping/>
  </p:clrMapOvr>
  <p:transition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69133" y="3261740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89516" y="3257778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167319" y="3257778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399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0" y="3247632"/>
            <a:ext cx="4608195" cy="208915"/>
            <a:chOff x="0" y="3247632"/>
            <a:chExt cx="4608195" cy="208915"/>
          </a:xfrm>
        </p:grpSpPr>
        <p:sp>
          <p:nvSpPr>
            <p:cNvPr id="6" name="object 6"/>
            <p:cNvSpPr/>
            <p:nvPr/>
          </p:nvSpPr>
          <p:spPr>
            <a:xfrm>
              <a:off x="3323652" y="3251427"/>
              <a:ext cx="64135" cy="50800"/>
            </a:xfrm>
            <a:custGeom>
              <a:avLst/>
              <a:gdLst/>
              <a:ahLst/>
              <a:cxnLst/>
              <a:rect l="l" t="t" r="r" b="b"/>
              <a:pathLst>
                <a:path w="64135" h="50800">
                  <a:moveTo>
                    <a:pt x="0" y="50800"/>
                  </a:moveTo>
                  <a:lnTo>
                    <a:pt x="43019" y="50800"/>
                  </a:lnTo>
                  <a:lnTo>
                    <a:pt x="43019" y="20434"/>
                  </a:lnTo>
                  <a:lnTo>
                    <a:pt x="0" y="20434"/>
                  </a:lnTo>
                  <a:lnTo>
                    <a:pt x="0" y="50800"/>
                  </a:lnTo>
                  <a:close/>
                </a:path>
                <a:path w="64135" h="50800">
                  <a:moveTo>
                    <a:pt x="10491" y="20320"/>
                  </a:moveTo>
                  <a:lnTo>
                    <a:pt x="10491" y="10160"/>
                  </a:lnTo>
                  <a:lnTo>
                    <a:pt x="53672" y="10160"/>
                  </a:lnTo>
                  <a:lnTo>
                    <a:pt x="53672" y="40640"/>
                  </a:lnTo>
                  <a:lnTo>
                    <a:pt x="43512" y="40640"/>
                  </a:lnTo>
                </a:path>
                <a:path w="64135" h="50800">
                  <a:moveTo>
                    <a:pt x="20652" y="10160"/>
                  </a:moveTo>
                  <a:lnTo>
                    <a:pt x="20652" y="0"/>
                  </a:lnTo>
                  <a:lnTo>
                    <a:pt x="63833" y="0"/>
                  </a:lnTo>
                  <a:lnTo>
                    <a:pt x="63833" y="30480"/>
                  </a:lnTo>
                  <a:lnTo>
                    <a:pt x="53672" y="304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260483" y="3257778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149586" y="3251427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0" y="0"/>
                  </a:moveTo>
                  <a:lnTo>
                    <a:pt x="38100" y="0"/>
                  </a:lnTo>
                </a:path>
                <a:path w="50800" h="50800">
                  <a:moveTo>
                    <a:pt x="12700" y="12700"/>
                  </a:moveTo>
                  <a:lnTo>
                    <a:pt x="50801" y="12700"/>
                  </a:lnTo>
                </a:path>
                <a:path w="50800" h="50800">
                  <a:moveTo>
                    <a:pt x="12700" y="25400"/>
                  </a:moveTo>
                  <a:lnTo>
                    <a:pt x="50801" y="25400"/>
                  </a:lnTo>
                </a:path>
                <a:path w="50800" h="50800">
                  <a:moveTo>
                    <a:pt x="0" y="38100"/>
                  </a:moveTo>
                  <a:lnTo>
                    <a:pt x="38100" y="38100"/>
                  </a:lnTo>
                </a:path>
                <a:path w="50800" h="50800">
                  <a:moveTo>
                    <a:pt x="12700" y="50800"/>
                  </a:moveTo>
                  <a:lnTo>
                    <a:pt x="50801" y="508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451033" y="3281908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20">
                  <a:moveTo>
                    <a:pt x="0" y="0"/>
                  </a:moveTo>
                  <a:lnTo>
                    <a:pt x="20321" y="2032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423969" y="3255413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79">
                  <a:moveTo>
                    <a:pt x="30367" y="15183"/>
                  </a:moveTo>
                  <a:lnTo>
                    <a:pt x="30367" y="6797"/>
                  </a:lnTo>
                  <a:lnTo>
                    <a:pt x="23568" y="0"/>
                  </a:lnTo>
                  <a:lnTo>
                    <a:pt x="15183" y="0"/>
                  </a:lnTo>
                  <a:lnTo>
                    <a:pt x="6797" y="0"/>
                  </a:lnTo>
                  <a:lnTo>
                    <a:pt x="0" y="6797"/>
                  </a:lnTo>
                  <a:lnTo>
                    <a:pt x="0" y="15183"/>
                  </a:lnTo>
                  <a:lnTo>
                    <a:pt x="0" y="23568"/>
                  </a:lnTo>
                  <a:lnTo>
                    <a:pt x="6797" y="30366"/>
                  </a:lnTo>
                  <a:lnTo>
                    <a:pt x="15183" y="30366"/>
                  </a:lnTo>
                  <a:lnTo>
                    <a:pt x="23568" y="30366"/>
                  </a:lnTo>
                  <a:lnTo>
                    <a:pt x="30367" y="23568"/>
                  </a:lnTo>
                  <a:lnTo>
                    <a:pt x="30367" y="15183"/>
                  </a:lnTo>
                  <a:close/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329112" y="3251427"/>
              <a:ext cx="233679" cy="50800"/>
            </a:xfrm>
            <a:custGeom>
              <a:avLst/>
              <a:gdLst/>
              <a:ahLst/>
              <a:cxnLst/>
              <a:rect l="l" t="t" r="r" b="b"/>
              <a:pathLst>
                <a:path w="233679" h="50800">
                  <a:moveTo>
                    <a:pt x="40640" y="50800"/>
                  </a:moveTo>
                  <a:lnTo>
                    <a:pt x="50400" y="48796"/>
                  </a:lnTo>
                  <a:lnTo>
                    <a:pt x="58488" y="43339"/>
                  </a:lnTo>
                  <a:lnTo>
                    <a:pt x="64002" y="35262"/>
                  </a:lnTo>
                  <a:lnTo>
                    <a:pt x="66040" y="25400"/>
                  </a:lnTo>
                  <a:lnTo>
                    <a:pt x="64036" y="15537"/>
                  </a:lnTo>
                  <a:lnTo>
                    <a:pt x="58579" y="7461"/>
                  </a:lnTo>
                  <a:lnTo>
                    <a:pt x="50502" y="2004"/>
                  </a:lnTo>
                  <a:lnTo>
                    <a:pt x="40640" y="0"/>
                  </a:lnTo>
                  <a:lnTo>
                    <a:pt x="30778" y="2004"/>
                  </a:lnTo>
                  <a:lnTo>
                    <a:pt x="22701" y="7461"/>
                  </a:lnTo>
                  <a:lnTo>
                    <a:pt x="17244" y="15537"/>
                  </a:lnTo>
                  <a:lnTo>
                    <a:pt x="15240" y="25400"/>
                  </a:lnTo>
                </a:path>
                <a:path w="233679" h="50800">
                  <a:moveTo>
                    <a:pt x="30480" y="17780"/>
                  </a:moveTo>
                  <a:lnTo>
                    <a:pt x="15240" y="30480"/>
                  </a:lnTo>
                  <a:lnTo>
                    <a:pt x="0" y="17780"/>
                  </a:lnTo>
                </a:path>
                <a:path w="233679" h="50800">
                  <a:moveTo>
                    <a:pt x="193042" y="50800"/>
                  </a:moveTo>
                  <a:lnTo>
                    <a:pt x="183180" y="48796"/>
                  </a:lnTo>
                  <a:lnTo>
                    <a:pt x="175103" y="43339"/>
                  </a:lnTo>
                  <a:lnTo>
                    <a:pt x="169646" y="35262"/>
                  </a:lnTo>
                  <a:lnTo>
                    <a:pt x="167642" y="25400"/>
                  </a:lnTo>
                  <a:lnTo>
                    <a:pt x="169646" y="15537"/>
                  </a:lnTo>
                  <a:lnTo>
                    <a:pt x="175103" y="7461"/>
                  </a:lnTo>
                  <a:lnTo>
                    <a:pt x="183180" y="2004"/>
                  </a:lnTo>
                  <a:lnTo>
                    <a:pt x="193042" y="0"/>
                  </a:lnTo>
                  <a:lnTo>
                    <a:pt x="202904" y="2004"/>
                  </a:lnTo>
                  <a:lnTo>
                    <a:pt x="210981" y="7461"/>
                  </a:lnTo>
                  <a:lnTo>
                    <a:pt x="216438" y="15537"/>
                  </a:lnTo>
                  <a:lnTo>
                    <a:pt x="218442" y="25400"/>
                  </a:lnTo>
                </a:path>
                <a:path w="233679" h="50800">
                  <a:moveTo>
                    <a:pt x="233682" y="17780"/>
                  </a:moveTo>
                  <a:lnTo>
                    <a:pt x="218442" y="30480"/>
                  </a:lnTo>
                  <a:lnTo>
                    <a:pt x="203202" y="177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3346500"/>
              <a:ext cx="1536065" cy="109855"/>
            </a:xfrm>
            <a:custGeom>
              <a:avLst/>
              <a:gdLst/>
              <a:ahLst/>
              <a:cxnLst/>
              <a:rect l="l" t="t" r="r" b="b"/>
              <a:pathLst>
                <a:path w="1536065" h="109854">
                  <a:moveTo>
                    <a:pt x="1535976" y="0"/>
                  </a:moveTo>
                  <a:lnTo>
                    <a:pt x="0" y="0"/>
                  </a:lnTo>
                  <a:lnTo>
                    <a:pt x="0" y="109550"/>
                  </a:lnTo>
                  <a:lnTo>
                    <a:pt x="1535976" y="10955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4747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35976" y="3346500"/>
              <a:ext cx="1536065" cy="109855"/>
            </a:xfrm>
            <a:custGeom>
              <a:avLst/>
              <a:gdLst/>
              <a:ahLst/>
              <a:cxnLst/>
              <a:rect l="l" t="t" r="r" b="b"/>
              <a:pathLst>
                <a:path w="1536064" h="109854">
                  <a:moveTo>
                    <a:pt x="1535976" y="0"/>
                  </a:moveTo>
                  <a:lnTo>
                    <a:pt x="0" y="0"/>
                  </a:lnTo>
                  <a:lnTo>
                    <a:pt x="0" y="109550"/>
                  </a:lnTo>
                  <a:lnTo>
                    <a:pt x="1535976" y="10955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8484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071952" y="3346500"/>
              <a:ext cx="1536065" cy="109855"/>
            </a:xfrm>
            <a:custGeom>
              <a:avLst/>
              <a:gdLst/>
              <a:ahLst/>
              <a:cxnLst/>
              <a:rect l="l" t="t" r="r" b="b"/>
              <a:pathLst>
                <a:path w="1536064" h="109854">
                  <a:moveTo>
                    <a:pt x="1535976" y="0"/>
                  </a:moveTo>
                  <a:lnTo>
                    <a:pt x="0" y="0"/>
                  </a:lnTo>
                  <a:lnTo>
                    <a:pt x="0" y="109550"/>
                  </a:lnTo>
                  <a:lnTo>
                    <a:pt x="1535976" y="10955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ADAD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3531451" y="3257778"/>
            <a:ext cx="203200" cy="38100"/>
            <a:chOff x="3531451" y="3257778"/>
            <a:chExt cx="203200" cy="38100"/>
          </a:xfrm>
        </p:grpSpPr>
        <p:sp>
          <p:nvSpPr>
            <p:cNvPr id="16" name="object 16"/>
            <p:cNvSpPr/>
            <p:nvPr/>
          </p:nvSpPr>
          <p:spPr>
            <a:xfrm>
              <a:off x="3620352" y="3264128"/>
              <a:ext cx="38100" cy="0"/>
            </a:xfrm>
            <a:custGeom>
              <a:avLst/>
              <a:gdLst/>
              <a:ahLst/>
              <a:cxnLst/>
              <a:rect l="l" t="t" r="r" b="b"/>
              <a:pathLst>
                <a:path w="38100">
                  <a:moveTo>
                    <a:pt x="0" y="0"/>
                  </a:moveTo>
                  <a:lnTo>
                    <a:pt x="38101" y="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531451" y="3257778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607652" y="3276828"/>
              <a:ext cx="50800" cy="12700"/>
            </a:xfrm>
            <a:custGeom>
              <a:avLst/>
              <a:gdLst/>
              <a:ahLst/>
              <a:cxnLst/>
              <a:rect l="l" t="t" r="r" b="b"/>
              <a:pathLst>
                <a:path w="50800" h="12700">
                  <a:moveTo>
                    <a:pt x="12700" y="0"/>
                  </a:moveTo>
                  <a:lnTo>
                    <a:pt x="50801" y="0"/>
                  </a:lnTo>
                </a:path>
                <a:path w="50800" h="12700">
                  <a:moveTo>
                    <a:pt x="0" y="12700"/>
                  </a:moveTo>
                  <a:lnTo>
                    <a:pt x="38100" y="127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3802418" y="3247632"/>
            <a:ext cx="203200" cy="48260"/>
            <a:chOff x="3802418" y="3247632"/>
            <a:chExt cx="203200" cy="48260"/>
          </a:xfrm>
        </p:grpSpPr>
        <p:sp>
          <p:nvSpPr>
            <p:cNvPr id="20" name="object 20"/>
            <p:cNvSpPr/>
            <p:nvPr/>
          </p:nvSpPr>
          <p:spPr>
            <a:xfrm>
              <a:off x="3878619" y="3251427"/>
              <a:ext cx="50800" cy="25400"/>
            </a:xfrm>
            <a:custGeom>
              <a:avLst/>
              <a:gdLst/>
              <a:ahLst/>
              <a:cxnLst/>
              <a:rect l="l" t="t" r="r" b="b"/>
              <a:pathLst>
                <a:path w="50800" h="25400">
                  <a:moveTo>
                    <a:pt x="0" y="0"/>
                  </a:moveTo>
                  <a:lnTo>
                    <a:pt x="38100" y="0"/>
                  </a:lnTo>
                </a:path>
                <a:path w="50800" h="25400">
                  <a:moveTo>
                    <a:pt x="12700" y="12700"/>
                  </a:moveTo>
                  <a:lnTo>
                    <a:pt x="50801" y="12700"/>
                  </a:lnTo>
                </a:path>
                <a:path w="50800" h="25400">
                  <a:moveTo>
                    <a:pt x="12700" y="25400"/>
                  </a:moveTo>
                  <a:lnTo>
                    <a:pt x="50801" y="254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802418" y="3257778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878619" y="3289528"/>
              <a:ext cx="38100" cy="0"/>
            </a:xfrm>
            <a:custGeom>
              <a:avLst/>
              <a:gdLst/>
              <a:ahLst/>
              <a:cxnLst/>
              <a:rect l="l" t="t" r="r" b="b"/>
              <a:pathLst>
                <a:path w="38100">
                  <a:moveTo>
                    <a:pt x="0" y="0"/>
                  </a:moveTo>
                  <a:lnTo>
                    <a:pt x="38100" y="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/>
          <p:nvPr/>
        </p:nvSpPr>
        <p:spPr>
          <a:xfrm>
            <a:off x="281165" y="784161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402932" y="700645"/>
            <a:ext cx="3352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LM Sans 10"/>
                <a:cs typeface="LM Sans 10"/>
              </a:rPr>
              <a:t>b</a:t>
            </a:r>
            <a:r>
              <a:rPr sz="1100" spc="-35" dirty="0">
                <a:latin typeface="LM Sans 10"/>
                <a:cs typeface="LM Sans 10"/>
              </a:rPr>
              <a:t>a</a:t>
            </a:r>
            <a:r>
              <a:rPr sz="1100" spc="-5" dirty="0">
                <a:latin typeface="LM Sans 10"/>
                <a:cs typeface="LM Sans 10"/>
              </a:rPr>
              <a:t>rvy</a:t>
            </a:r>
            <a:endParaRPr sz="1100">
              <a:latin typeface="LM Sans 10"/>
              <a:cs typeface="LM Sans 10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943948" y="3163813"/>
            <a:ext cx="1648460" cy="29527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160"/>
              </a:spcBef>
            </a:pP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</a:t>
            </a:r>
            <a:r>
              <a:rPr sz="400" u="sng" spc="-5" dirty="0">
                <a:uFill>
                  <a:solidFill>
                    <a:srgbClr val="D6D6EF"/>
                  </a:solidFill>
                </a:uFill>
                <a:latin typeface="LM Sans 8"/>
                <a:cs typeface="LM Sans 8"/>
                <a:hlinkClick r:id="rId3" action="ppaction://hlinksldjump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9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0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1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. .</a:t>
            </a:r>
            <a:r>
              <a:rPr sz="400" spc="90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</a:rPr>
              <a:t>.</a:t>
            </a:r>
            <a:endParaRPr sz="400">
              <a:latin typeface="LM Sans 8"/>
              <a:cs typeface="LM Sans 8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  <a:tabLst>
                <a:tab pos="1367155" algn="l"/>
              </a:tabLst>
            </a:pP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12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trike="sngStrike" spc="-5" dirty="0">
                <a:latin typeface="LM Sans 8"/>
                <a:cs typeface="LM Sans 8"/>
                <a:hlinkClick r:id="rId6" action="ppaction://hlinksldjump"/>
              </a:rPr>
              <a:t>. </a:t>
            </a:r>
            <a:r>
              <a:rPr sz="400" strike="noStrike" spc="-5" dirty="0">
                <a:latin typeface="LM Sans 8"/>
                <a:cs typeface="LM Sans 8"/>
                <a:hlinkClick r:id="rId6" action="ppaction://hlinksldjump"/>
              </a:rPr>
              <a:t>  .</a:t>
            </a:r>
            <a:r>
              <a:rPr sz="400" strike="noStrike" spc="-5" dirty="0">
                <a:latin typeface="LM Sans 8"/>
                <a:cs typeface="LM Sans 8"/>
              </a:rPr>
              <a:t>    </a:t>
            </a:r>
            <a:r>
              <a:rPr sz="400" strike="noStrike" spc="-5" dirty="0">
                <a:latin typeface="LM Sans 8"/>
                <a:cs typeface="LM Sans 8"/>
                <a:hlinkClick r:id="rId13" action="ppaction://hlinksldjump"/>
              </a:rPr>
              <a:t>.   .</a:t>
            </a:r>
            <a:r>
              <a:rPr sz="400" strike="noStrike" spc="-5" dirty="0">
                <a:latin typeface="LM Sans 8"/>
                <a:cs typeface="LM Sans 8"/>
              </a:rPr>
              <a:t>   </a:t>
            </a:r>
            <a:r>
              <a:rPr sz="400" strike="sngStrike" spc="-5" dirty="0">
                <a:latin typeface="LM Sans 8"/>
                <a:cs typeface="LM Sans 8"/>
                <a:hlinkClick r:id="rId9" action="ppaction://hlinksldjump"/>
              </a:rPr>
              <a:t>. </a:t>
            </a:r>
            <a:r>
              <a:rPr sz="400" strike="noStrike" spc="-5" dirty="0">
                <a:latin typeface="LM Sans 8"/>
                <a:cs typeface="LM Sans 8"/>
                <a:hlinkClick r:id="rId9" action="ppaction://hlinksldjump"/>
              </a:rPr>
              <a:t>  .</a:t>
            </a:r>
            <a:r>
              <a:rPr sz="400" strike="noStrike" spc="114" dirty="0">
                <a:latin typeface="LM Sans 8"/>
                <a:cs typeface="LM Sans 8"/>
              </a:rPr>
              <a:t> </a:t>
            </a:r>
            <a:r>
              <a:rPr sz="400" strike="noStrike" spc="-5" dirty="0">
                <a:latin typeface="LM Sans 8"/>
                <a:cs typeface="LM Sans 8"/>
                <a:hlinkClick r:id="rId14" action="ppaction://hlinksldjump"/>
              </a:rPr>
              <a:t>.    </a:t>
            </a:r>
            <a:r>
              <a:rPr sz="400" strike="noStrike" spc="90" dirty="0">
                <a:latin typeface="LM Sans 8"/>
                <a:cs typeface="LM Sans 8"/>
                <a:hlinkClick r:id="rId14" action="ppaction://hlinksldjump"/>
              </a:rPr>
              <a:t> </a:t>
            </a:r>
            <a:r>
              <a:rPr sz="400" strike="noStrike" spc="-5" dirty="0">
                <a:latin typeface="LM Sans 8"/>
                <a:cs typeface="LM Sans 8"/>
                <a:hlinkClick r:id="rId14" action="ppaction://hlinksldjump"/>
              </a:rPr>
              <a:t>.</a:t>
            </a:r>
            <a:r>
              <a:rPr sz="400" strike="noStrike" spc="-5" dirty="0">
                <a:latin typeface="LM Sans 8"/>
                <a:cs typeface="LM Sans 8"/>
              </a:rPr>
              <a:t>	. .</a:t>
            </a:r>
            <a:r>
              <a:rPr sz="400" strike="noStrike" spc="50" dirty="0">
                <a:latin typeface="LM Sans 8"/>
                <a:cs typeface="LM Sans 8"/>
              </a:rPr>
              <a:t> </a:t>
            </a:r>
            <a:r>
              <a:rPr sz="400" strike="noStrike" spc="-5" dirty="0">
                <a:latin typeface="LM Sans 8"/>
                <a:cs typeface="LM Sans 8"/>
              </a:rPr>
              <a:t>.</a:t>
            </a:r>
            <a:endParaRPr sz="400">
              <a:latin typeface="LM Sans 8"/>
              <a:cs typeface="LM Sans 8"/>
            </a:endParaRPr>
          </a:p>
          <a:p>
            <a:pPr marL="522605">
              <a:lnSpc>
                <a:spcPct val="100000"/>
              </a:lnSpc>
              <a:spcBef>
                <a:spcPts val="100"/>
              </a:spcBef>
              <a:tabLst>
                <a:tab pos="1356995" algn="l"/>
              </a:tabLst>
            </a:pPr>
            <a:r>
              <a:rPr sz="600" spc="-5" dirty="0">
                <a:latin typeface="LM Sans 8"/>
                <a:cs typeface="LM Sans 8"/>
              </a:rPr>
              <a:t>Webová</a:t>
            </a:r>
            <a:r>
              <a:rPr sz="600" spc="5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kartografie	</a:t>
            </a:r>
            <a:fld id="{81D60167-4931-47E6-BA6A-407CBD079E47}" type="slidenum">
              <a:rPr sz="600" spc="-5" dirty="0">
                <a:latin typeface="LM Sans 8"/>
                <a:cs typeface="LM Sans 8"/>
              </a:rPr>
              <a:t>35</a:t>
            </a:fld>
            <a:r>
              <a:rPr sz="600" spc="-5" dirty="0">
                <a:latin typeface="LM Sans 8"/>
                <a:cs typeface="LM Sans 8"/>
              </a:rPr>
              <a:t> /</a:t>
            </a:r>
            <a:r>
              <a:rPr sz="600" spc="-160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46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14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14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14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18172" y="996696"/>
            <a:ext cx="4048760" cy="110490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ts val="955"/>
              </a:lnSpc>
              <a:spcBef>
                <a:spcPts val="425"/>
              </a:spcBef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body </a:t>
            </a:r>
            <a:r>
              <a:rPr sz="800" spc="-5" dirty="0">
                <a:latin typeface="LM Mono 8"/>
                <a:cs typeface="LM Mono 8"/>
              </a:rPr>
              <a:t>{</a:t>
            </a:r>
            <a:endParaRPr sz="80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color</a:t>
            </a:r>
            <a:r>
              <a:rPr sz="800" spc="-5" dirty="0">
                <a:latin typeface="LM Mono 8"/>
                <a:cs typeface="LM Mono 8"/>
              </a:rPr>
              <a:t>:</a:t>
            </a:r>
            <a:r>
              <a:rPr sz="800" spc="-10" dirty="0">
                <a:latin typeface="LM Mono 8"/>
                <a:cs typeface="LM Mono 8"/>
              </a:rPr>
              <a:t> 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blue</a:t>
            </a:r>
            <a:r>
              <a:rPr sz="800" spc="-5" dirty="0">
                <a:latin typeface="LM Mono 8"/>
                <a:cs typeface="LM Mono 8"/>
              </a:rPr>
              <a:t>;</a:t>
            </a:r>
            <a:endParaRPr sz="80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background-color</a:t>
            </a:r>
            <a:r>
              <a:rPr sz="800" spc="-5" dirty="0">
                <a:latin typeface="LM Mono 8"/>
                <a:cs typeface="LM Mono 8"/>
              </a:rPr>
              <a:t>:</a:t>
            </a:r>
            <a:r>
              <a:rPr sz="800" spc="-10" dirty="0">
                <a:latin typeface="LM Mono 8"/>
                <a:cs typeface="LM Mono 8"/>
              </a:rPr>
              <a:t> 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#333</a:t>
            </a:r>
            <a:r>
              <a:rPr sz="800" spc="-5" dirty="0">
                <a:latin typeface="LM Mono 8"/>
                <a:cs typeface="LM Mono 8"/>
              </a:rPr>
              <a:t>;</a:t>
            </a:r>
            <a:endParaRPr sz="80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}</a:t>
            </a:r>
            <a:endParaRPr sz="800">
              <a:latin typeface="LM Mono 8"/>
              <a:cs typeface="LM Mono 8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65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.</a:t>
            </a:r>
            <a:r>
              <a:rPr sz="800" b="1" spc="-5" dirty="0">
                <a:solidFill>
                  <a:srgbClr val="0000FF"/>
                </a:solidFill>
                <a:latin typeface="LM Mono Light 10"/>
                <a:cs typeface="LM Mono Light 10"/>
              </a:rPr>
              <a:t>note </a:t>
            </a:r>
            <a:r>
              <a:rPr sz="800" spc="-5" dirty="0">
                <a:latin typeface="LM Mono 8"/>
                <a:cs typeface="LM Mono 8"/>
              </a:rPr>
              <a:t>{</a:t>
            </a:r>
            <a:endParaRPr sz="80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background-color</a:t>
            </a:r>
            <a:r>
              <a:rPr sz="800" spc="-5" dirty="0">
                <a:latin typeface="LM Mono 8"/>
                <a:cs typeface="LM Mono 8"/>
              </a:rPr>
              <a:t>: </a:t>
            </a:r>
            <a:r>
              <a:rPr sz="800" spc="-5" dirty="0">
                <a:solidFill>
                  <a:srgbClr val="007F00"/>
                </a:solidFill>
                <a:latin typeface="LM Mono 8"/>
                <a:cs typeface="LM Mono 8"/>
              </a:rPr>
              <a:t>rgb</a:t>
            </a:r>
            <a:r>
              <a:rPr sz="800" spc="-5" dirty="0">
                <a:latin typeface="LM Mono 8"/>
                <a:cs typeface="LM Mono 8"/>
              </a:rPr>
              <a:t>(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200</a:t>
            </a:r>
            <a:r>
              <a:rPr sz="800" spc="-5" dirty="0">
                <a:latin typeface="LM Mono 8"/>
                <a:cs typeface="LM Mono 8"/>
              </a:rPr>
              <a:t>,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100</a:t>
            </a:r>
            <a:r>
              <a:rPr sz="800" spc="-5" dirty="0">
                <a:latin typeface="LM Mono 8"/>
                <a:cs typeface="LM Mono 8"/>
              </a:rPr>
              <a:t>,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50</a:t>
            </a:r>
            <a:r>
              <a:rPr sz="800" spc="-5" dirty="0">
                <a:latin typeface="LM Mono 8"/>
                <a:cs typeface="LM Mono 8"/>
              </a:rPr>
              <a:t>);</a:t>
            </a:r>
            <a:endParaRPr sz="80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}</a:t>
            </a:r>
            <a:endParaRPr sz="800">
              <a:latin typeface="LM Mono 8"/>
              <a:cs typeface="LM Mono 8"/>
            </a:endParaRPr>
          </a:p>
        </p:txBody>
      </p:sp>
    </p:spTree>
  </p:cSld>
  <p:clrMapOvr>
    <a:masterClrMapping/>
  </p:clrMapOvr>
  <p:transition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1165" y="493191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273954" y="465670"/>
            <a:ext cx="66675" cy="1079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02932" y="409675"/>
            <a:ext cx="317627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940050" algn="l"/>
              </a:tabLst>
            </a:pPr>
            <a:r>
              <a:rPr sz="1100" dirty="0">
                <a:latin typeface="LM Sans 10"/>
                <a:cs typeface="LM Sans 10"/>
              </a:rPr>
              <a:t>pozice </a:t>
            </a:r>
            <a:r>
              <a:rPr sz="1100" spc="-5" dirty="0">
                <a:latin typeface="LM Sans 10"/>
                <a:cs typeface="LM Sans 10"/>
              </a:rPr>
              <a:t>a rozměry (jednotky </a:t>
            </a:r>
            <a:r>
              <a:rPr sz="1100" spc="-5" dirty="0">
                <a:latin typeface="LM Mono 10"/>
                <a:cs typeface="LM Mono 10"/>
              </a:rPr>
              <a:t>px, pt,</a:t>
            </a:r>
            <a:r>
              <a:rPr sz="1100" spc="5" dirty="0">
                <a:latin typeface="LM Mono 10"/>
                <a:cs typeface="LM Mono 10"/>
              </a:rPr>
              <a:t> </a:t>
            </a:r>
            <a:r>
              <a:rPr sz="1100" spc="-5" dirty="0">
                <a:latin typeface="LM Mono 10"/>
                <a:cs typeface="LM Mono 10"/>
              </a:rPr>
              <a:t>em, rem,	,</a:t>
            </a:r>
            <a:r>
              <a:rPr sz="1100" spc="-459" dirty="0">
                <a:latin typeface="LM Mono 10"/>
                <a:cs typeface="LM Mono 10"/>
              </a:rPr>
              <a:t> </a:t>
            </a:r>
            <a:r>
              <a:rPr sz="1100" spc="-5" dirty="0">
                <a:latin typeface="LM Mono 10"/>
                <a:cs typeface="LM Mono 10"/>
              </a:rPr>
              <a:t>…</a:t>
            </a:r>
            <a:r>
              <a:rPr sz="1100" spc="-5" dirty="0">
                <a:latin typeface="LM Sans 10"/>
                <a:cs typeface="LM Sans 10"/>
              </a:rPr>
              <a:t>)</a:t>
            </a:r>
            <a:endParaRPr sz="1100">
              <a:latin typeface="LM Sans 10"/>
              <a:cs typeface="LM Sans 1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20700" y="714489"/>
            <a:ext cx="4044315" cy="1820545"/>
          </a:xfrm>
          <a:custGeom>
            <a:avLst/>
            <a:gdLst/>
            <a:ahLst/>
            <a:cxnLst/>
            <a:rect l="l" t="t" r="r" b="b"/>
            <a:pathLst>
              <a:path w="4044315" h="1820545">
                <a:moveTo>
                  <a:pt x="4043692" y="0"/>
                </a:moveTo>
                <a:lnTo>
                  <a:pt x="0" y="0"/>
                </a:lnTo>
                <a:lnTo>
                  <a:pt x="0" y="1820443"/>
                </a:lnTo>
                <a:lnTo>
                  <a:pt x="4043692" y="1820443"/>
                </a:lnTo>
                <a:lnTo>
                  <a:pt x="4043692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16255" y="714489"/>
            <a:ext cx="4048760" cy="1825625"/>
          </a:xfrm>
          <a:prstGeom prst="rect">
            <a:avLst/>
          </a:prstGeom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ts val="955"/>
              </a:lnSpc>
              <a:spcBef>
                <a:spcPts val="425"/>
              </a:spcBef>
            </a:pPr>
            <a:r>
              <a:rPr sz="800" spc="-5" dirty="0">
                <a:latin typeface="LM Mono 8"/>
                <a:cs typeface="LM Mono 8"/>
              </a:rPr>
              <a:t>#</a:t>
            </a:r>
            <a:r>
              <a:rPr sz="800" b="1" spc="-5" dirty="0">
                <a:solidFill>
                  <a:srgbClr val="0000FF"/>
                </a:solidFill>
                <a:latin typeface="LM Mono Light 10"/>
                <a:cs typeface="LM Mono Light 10"/>
              </a:rPr>
              <a:t>main </a:t>
            </a:r>
            <a:r>
              <a:rPr sz="800" spc="-5" dirty="0">
                <a:latin typeface="LM Mono 8"/>
                <a:cs typeface="LM Mono 8"/>
              </a:rPr>
              <a:t>{</a:t>
            </a:r>
            <a:endParaRPr sz="800" dirty="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width</a:t>
            </a:r>
            <a:r>
              <a:rPr sz="800" spc="-5" dirty="0">
                <a:latin typeface="LM Mono 8"/>
                <a:cs typeface="LM Mono 8"/>
              </a:rPr>
              <a:t>: 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70</a:t>
            </a:r>
            <a:r>
              <a:rPr sz="800" spc="-15" dirty="0">
                <a:solidFill>
                  <a:srgbClr val="666666"/>
                </a:solidFill>
                <a:latin typeface="LM Mono 8"/>
                <a:cs typeface="LM Mono 8"/>
              </a:rPr>
              <a:t> </a:t>
            </a:r>
            <a:r>
              <a:rPr lang="sk-SK" sz="800" b="1" spc="-5" dirty="0">
                <a:solidFill>
                  <a:srgbClr val="AF003F"/>
                </a:solidFill>
                <a:latin typeface="LM Mono Light 10"/>
              </a:rPr>
              <a:t>%;</a:t>
            </a:r>
          </a:p>
          <a:p>
            <a:pPr marL="236220">
              <a:lnSpc>
                <a:spcPts val="944"/>
              </a:lnSpc>
            </a:pPr>
            <a:r>
              <a:rPr lang="sk-SK" sz="800" b="1" spc="-5" dirty="0" err="1">
                <a:solidFill>
                  <a:srgbClr val="007F00"/>
                </a:solidFill>
                <a:latin typeface="LM Mono Light 10"/>
                <a:cs typeface="LM Mono Light 10"/>
              </a:rPr>
              <a:t>padding</a:t>
            </a:r>
            <a:r>
              <a:rPr lang="sk-SK" sz="800" spc="-5" dirty="0">
                <a:latin typeface="LM Mono 8"/>
                <a:cs typeface="LM Mono 8"/>
              </a:rPr>
              <a:t>:</a:t>
            </a:r>
            <a:r>
              <a:rPr lang="sk-SK" sz="800" spc="-10" dirty="0">
                <a:latin typeface="LM Mono 8"/>
                <a:cs typeface="LM Mono 8"/>
              </a:rPr>
              <a:t> </a:t>
            </a:r>
            <a:r>
              <a:rPr lang="sk-SK" sz="800" spc="-5" dirty="0">
                <a:solidFill>
                  <a:srgbClr val="666666"/>
                </a:solidFill>
                <a:latin typeface="LM Mono 8"/>
                <a:cs typeface="LM Mono 8"/>
              </a:rPr>
              <a:t>20</a:t>
            </a:r>
            <a:r>
              <a:rPr lang="sk-SK" sz="800" b="1" spc="-5" dirty="0">
                <a:solidFill>
                  <a:srgbClr val="AF003F"/>
                </a:solidFill>
                <a:latin typeface="LM Mono Light 10"/>
                <a:cs typeface="LM Mono Light 10"/>
              </a:rPr>
              <a:t>px</a:t>
            </a:r>
            <a:r>
              <a:rPr lang="sk-SK" sz="800" spc="-5" dirty="0">
                <a:latin typeface="LM Mono 8"/>
                <a:cs typeface="LM Mono 8"/>
              </a:rPr>
              <a:t>;</a:t>
            </a:r>
            <a:endParaRPr lang="sk-SK" sz="800" dirty="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}</a:t>
            </a:r>
            <a:endParaRPr sz="800" dirty="0">
              <a:latin typeface="LM Mono 8"/>
              <a:cs typeface="LM Mono 8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650" dirty="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.</a:t>
            </a:r>
            <a:r>
              <a:rPr sz="800" b="1" spc="-5" dirty="0">
                <a:solidFill>
                  <a:srgbClr val="0000FF"/>
                </a:solidFill>
                <a:latin typeface="LM Mono Light 10"/>
                <a:cs typeface="LM Mono Light 10"/>
              </a:rPr>
              <a:t>warning </a:t>
            </a:r>
            <a:r>
              <a:rPr sz="800" spc="-5" dirty="0">
                <a:latin typeface="LM Mono 8"/>
                <a:cs typeface="LM Mono 8"/>
              </a:rPr>
              <a:t>{</a:t>
            </a:r>
            <a:endParaRPr sz="800" dirty="0">
              <a:latin typeface="LM Mono 8"/>
              <a:cs typeface="LM Mono 8"/>
            </a:endParaRPr>
          </a:p>
          <a:p>
            <a:pPr marL="236220" marR="2792730">
              <a:lnSpc>
                <a:spcPts val="950"/>
              </a:lnSpc>
              <a:spcBef>
                <a:spcPts val="30"/>
              </a:spcBef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position</a:t>
            </a:r>
            <a:r>
              <a:rPr sz="800" spc="-5" dirty="0">
                <a:latin typeface="LM Mono 8"/>
                <a:cs typeface="LM Mono 8"/>
              </a:rPr>
              <a:t>:</a:t>
            </a:r>
            <a:r>
              <a:rPr sz="800" spc="-45" dirty="0">
                <a:latin typeface="LM Mono 8"/>
                <a:cs typeface="LM Mono 8"/>
              </a:rPr>
              <a:t> 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absolute</a:t>
            </a:r>
            <a:r>
              <a:rPr sz="800" spc="-5" dirty="0">
                <a:latin typeface="LM Mono 8"/>
                <a:cs typeface="LM Mono 8"/>
              </a:rPr>
              <a:t>; </a:t>
            </a:r>
            <a:endParaRPr lang="sk-SK" sz="800" spc="-5" dirty="0">
              <a:latin typeface="LM Mono 8"/>
              <a:cs typeface="LM Mono 8"/>
            </a:endParaRPr>
          </a:p>
          <a:p>
            <a:pPr marL="236220" marR="2792730">
              <a:lnSpc>
                <a:spcPts val="950"/>
              </a:lnSpc>
              <a:spcBef>
                <a:spcPts val="30"/>
              </a:spcBef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top</a:t>
            </a:r>
            <a:r>
              <a:rPr sz="800" spc="-5" dirty="0">
                <a:latin typeface="LM Mono 8"/>
                <a:cs typeface="LM Mono 8"/>
              </a:rPr>
              <a:t>:</a:t>
            </a:r>
            <a:r>
              <a:rPr sz="800" spc="-15" dirty="0">
                <a:latin typeface="LM Mono 8"/>
                <a:cs typeface="LM Mono 8"/>
              </a:rPr>
              <a:t> 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10</a:t>
            </a:r>
            <a:r>
              <a:rPr sz="800" b="1" spc="-5" dirty="0">
                <a:solidFill>
                  <a:srgbClr val="AF003F"/>
                </a:solidFill>
                <a:latin typeface="LM Mono Light 10"/>
                <a:cs typeface="LM Mono Light 10"/>
              </a:rPr>
              <a:t>px</a:t>
            </a:r>
            <a:r>
              <a:rPr sz="800" spc="-5" dirty="0">
                <a:latin typeface="LM Mono 8"/>
                <a:cs typeface="LM Mono 8"/>
              </a:rPr>
              <a:t>;</a:t>
            </a:r>
            <a:endParaRPr sz="800" dirty="0">
              <a:latin typeface="LM Mono 8"/>
              <a:cs typeface="LM Mono 8"/>
            </a:endParaRPr>
          </a:p>
          <a:p>
            <a:pPr marL="236220">
              <a:lnSpc>
                <a:spcPts val="905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left</a:t>
            </a:r>
            <a:r>
              <a:rPr sz="800" spc="-5" dirty="0">
                <a:latin typeface="LM Mono 8"/>
                <a:cs typeface="LM Mono 8"/>
              </a:rPr>
              <a:t>:</a:t>
            </a:r>
            <a:r>
              <a:rPr sz="800" spc="-10" dirty="0">
                <a:latin typeface="LM Mono 8"/>
                <a:cs typeface="LM Mono 8"/>
              </a:rPr>
              <a:t> 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10</a:t>
            </a:r>
            <a:r>
              <a:rPr sz="800" b="1" spc="-5" dirty="0">
                <a:solidFill>
                  <a:srgbClr val="AF003F"/>
                </a:solidFill>
                <a:latin typeface="LM Mono Light 10"/>
                <a:cs typeface="LM Mono Light 10"/>
              </a:rPr>
              <a:t>px</a:t>
            </a:r>
            <a:r>
              <a:rPr sz="800" spc="-5" dirty="0">
                <a:latin typeface="LM Mono 8"/>
                <a:cs typeface="LM Mono 8"/>
              </a:rPr>
              <a:t>;</a:t>
            </a:r>
            <a:endParaRPr sz="800" dirty="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}</a:t>
            </a:r>
            <a:endParaRPr sz="800" dirty="0">
              <a:latin typeface="LM Mono 8"/>
              <a:cs typeface="LM Mono 8"/>
            </a:endParaRPr>
          </a:p>
          <a:p>
            <a:pPr>
              <a:lnSpc>
                <a:spcPct val="100000"/>
              </a:lnSpc>
            </a:pPr>
            <a:endParaRPr sz="700" dirty="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#</a:t>
            </a:r>
            <a:r>
              <a:rPr sz="800" b="1" spc="-5" dirty="0">
                <a:solidFill>
                  <a:srgbClr val="0000FF"/>
                </a:solidFill>
                <a:latin typeface="LM Mono Light 10"/>
                <a:cs typeface="LM Mono Light 10"/>
              </a:rPr>
              <a:t>menu </a:t>
            </a:r>
            <a:r>
              <a:rPr sz="800" spc="-5" dirty="0">
                <a:latin typeface="LM Mono 8"/>
                <a:cs typeface="LM Mono 8"/>
              </a:rPr>
              <a:t>{</a:t>
            </a:r>
            <a:endParaRPr sz="800" dirty="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display</a:t>
            </a:r>
            <a:r>
              <a:rPr sz="800" spc="-5" dirty="0">
                <a:latin typeface="LM Mono 8"/>
                <a:cs typeface="LM Mono 8"/>
              </a:rPr>
              <a:t>:</a:t>
            </a:r>
            <a:r>
              <a:rPr sz="800" spc="-10" dirty="0">
                <a:latin typeface="LM Mono 8"/>
                <a:cs typeface="LM Mono 8"/>
              </a:rPr>
              <a:t> 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block</a:t>
            </a:r>
            <a:r>
              <a:rPr sz="800" spc="-5" dirty="0">
                <a:latin typeface="LM Mono 8"/>
                <a:cs typeface="LM Mono 8"/>
              </a:rPr>
              <a:t>;</a:t>
            </a:r>
            <a:endParaRPr sz="800" dirty="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}</a:t>
            </a:r>
            <a:endParaRPr sz="800" dirty="0">
              <a:latin typeface="LM Mono 8"/>
              <a:cs typeface="LM Mono 8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43948" y="3163813"/>
            <a:ext cx="1648460" cy="29527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160"/>
              </a:spcBef>
            </a:pP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9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0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1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2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. .</a:t>
            </a:r>
            <a:r>
              <a:rPr sz="400" spc="9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</a:rPr>
              <a:t>.</a:t>
            </a:r>
            <a:endParaRPr sz="400">
              <a:latin typeface="LM Sans 8"/>
              <a:cs typeface="LM Sans 8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  <a:tabLst>
                <a:tab pos="1367155" algn="l"/>
              </a:tabLst>
            </a:pP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13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14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9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10" action="ppaction://hlinksldjump"/>
              </a:rPr>
              <a:t>.</a:t>
            </a:r>
            <a:r>
              <a:rPr sz="400" spc="12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5" action="ppaction://hlinksldjump"/>
              </a:rPr>
              <a:t>.    </a:t>
            </a:r>
            <a:r>
              <a:rPr sz="400" spc="90" dirty="0">
                <a:latin typeface="LM Sans 8"/>
                <a:cs typeface="LM Sans 8"/>
                <a:hlinkClick r:id="rId15" action="ppaction://hlinksldjump"/>
              </a:rPr>
              <a:t> </a:t>
            </a:r>
            <a:r>
              <a:rPr sz="400" spc="-5" dirty="0">
                <a:latin typeface="LM Sans 8"/>
                <a:cs typeface="LM Sans 8"/>
                <a:hlinkClick r:id="rId1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	. .</a:t>
            </a:r>
            <a:r>
              <a:rPr sz="400" spc="50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</a:rPr>
              <a:t>.</a:t>
            </a:r>
            <a:endParaRPr sz="400">
              <a:latin typeface="LM Sans 8"/>
              <a:cs typeface="LM Sans 8"/>
            </a:endParaRPr>
          </a:p>
          <a:p>
            <a:pPr marL="522605">
              <a:lnSpc>
                <a:spcPct val="100000"/>
              </a:lnSpc>
              <a:spcBef>
                <a:spcPts val="100"/>
              </a:spcBef>
              <a:tabLst>
                <a:tab pos="1356995" algn="l"/>
              </a:tabLst>
            </a:pPr>
            <a:r>
              <a:rPr sz="600" spc="-5" dirty="0">
                <a:latin typeface="LM Sans 8"/>
                <a:cs typeface="LM Sans 8"/>
              </a:rPr>
              <a:t>Webová</a:t>
            </a:r>
            <a:r>
              <a:rPr sz="600" spc="5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kartografie	</a:t>
            </a:r>
            <a:fld id="{81D60167-4931-47E6-BA6A-407CBD079E47}" type="slidenum">
              <a:rPr sz="600" spc="-5" dirty="0">
                <a:latin typeface="LM Sans 8"/>
                <a:cs typeface="LM Sans 8"/>
              </a:rPr>
              <a:t>36</a:t>
            </a:fld>
            <a:r>
              <a:rPr sz="600" spc="-5" dirty="0">
                <a:latin typeface="LM Sans 8"/>
                <a:cs typeface="LM Sans 8"/>
              </a:rPr>
              <a:t> /</a:t>
            </a:r>
            <a:r>
              <a:rPr sz="600" spc="-160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46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15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15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15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</p:spTree>
  </p:cSld>
  <p:clrMapOvr>
    <a:masterClrMapping/>
  </p:clrMapOvr>
  <p:transition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0" y="3346500"/>
            <a:ext cx="4608017" cy="109855"/>
            <a:chOff x="0" y="3346500"/>
            <a:chExt cx="4608017" cy="109855"/>
          </a:xfrm>
        </p:grpSpPr>
        <p:sp>
          <p:nvSpPr>
            <p:cNvPr id="12" name="object 12"/>
            <p:cNvSpPr/>
            <p:nvPr/>
          </p:nvSpPr>
          <p:spPr>
            <a:xfrm>
              <a:off x="0" y="3346500"/>
              <a:ext cx="1536065" cy="109855"/>
            </a:xfrm>
            <a:custGeom>
              <a:avLst/>
              <a:gdLst/>
              <a:ahLst/>
              <a:cxnLst/>
              <a:rect l="l" t="t" r="r" b="b"/>
              <a:pathLst>
                <a:path w="1536065" h="109854">
                  <a:moveTo>
                    <a:pt x="1535976" y="0"/>
                  </a:moveTo>
                  <a:lnTo>
                    <a:pt x="0" y="0"/>
                  </a:lnTo>
                  <a:lnTo>
                    <a:pt x="0" y="109550"/>
                  </a:lnTo>
                  <a:lnTo>
                    <a:pt x="1535976" y="10955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4747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35976" y="3346500"/>
              <a:ext cx="1536065" cy="109855"/>
            </a:xfrm>
            <a:custGeom>
              <a:avLst/>
              <a:gdLst/>
              <a:ahLst/>
              <a:cxnLst/>
              <a:rect l="l" t="t" r="r" b="b"/>
              <a:pathLst>
                <a:path w="1536064" h="109854">
                  <a:moveTo>
                    <a:pt x="1535976" y="0"/>
                  </a:moveTo>
                  <a:lnTo>
                    <a:pt x="0" y="0"/>
                  </a:lnTo>
                  <a:lnTo>
                    <a:pt x="0" y="109550"/>
                  </a:lnTo>
                  <a:lnTo>
                    <a:pt x="1535976" y="10955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8484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071952" y="3346500"/>
              <a:ext cx="1536065" cy="109855"/>
            </a:xfrm>
            <a:custGeom>
              <a:avLst/>
              <a:gdLst/>
              <a:ahLst/>
              <a:cxnLst/>
              <a:rect l="l" t="t" r="r" b="b"/>
              <a:pathLst>
                <a:path w="1536064" h="109854">
                  <a:moveTo>
                    <a:pt x="1535976" y="0"/>
                  </a:moveTo>
                  <a:lnTo>
                    <a:pt x="0" y="0"/>
                  </a:lnTo>
                  <a:lnTo>
                    <a:pt x="0" y="109550"/>
                  </a:lnTo>
                  <a:lnTo>
                    <a:pt x="1535976" y="10955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ADAD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/>
          <p:nvPr/>
        </p:nvSpPr>
        <p:spPr>
          <a:xfrm>
            <a:off x="281165" y="602589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02932" y="519085"/>
            <a:ext cx="4159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LM Sans 10"/>
                <a:cs typeface="LM Sans 10"/>
              </a:rPr>
              <a:t>další</a:t>
            </a:r>
            <a:r>
              <a:rPr sz="1100" spc="-75" dirty="0">
                <a:latin typeface="LM Sans 10"/>
                <a:cs typeface="LM Sans 10"/>
              </a:rPr>
              <a:t> </a:t>
            </a:r>
            <a:r>
              <a:rPr sz="1100" spc="-10" dirty="0">
                <a:latin typeface="LM Sans 10"/>
                <a:cs typeface="LM Sans 10"/>
              </a:rPr>
              <a:t>…</a:t>
            </a:r>
            <a:endParaRPr sz="1100">
              <a:latin typeface="LM Sans 10"/>
              <a:cs typeface="LM Sans 10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3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3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3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18172" y="788250"/>
            <a:ext cx="4048760" cy="1585595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ts val="955"/>
              </a:lnSpc>
              <a:spcBef>
                <a:spcPts val="425"/>
              </a:spcBef>
            </a:pP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*</a:t>
            </a:r>
            <a:r>
              <a:rPr sz="800" spc="-10" dirty="0">
                <a:solidFill>
                  <a:srgbClr val="666666"/>
                </a:solidFill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{</a:t>
            </a:r>
            <a:endParaRPr sz="80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margin</a:t>
            </a:r>
            <a:r>
              <a:rPr sz="800" spc="-5" dirty="0">
                <a:latin typeface="LM Mono 8"/>
                <a:cs typeface="LM Mono 8"/>
              </a:rPr>
              <a:t>:</a:t>
            </a:r>
            <a:r>
              <a:rPr sz="800" spc="-10" dirty="0">
                <a:latin typeface="LM Mono 8"/>
                <a:cs typeface="LM Mono 8"/>
              </a:rPr>
              <a:t> 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0</a:t>
            </a:r>
            <a:r>
              <a:rPr sz="800" spc="-5" dirty="0">
                <a:latin typeface="LM Mono 8"/>
                <a:cs typeface="LM Mono 8"/>
              </a:rPr>
              <a:t>;</a:t>
            </a:r>
            <a:endParaRPr sz="80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padding</a:t>
            </a:r>
            <a:r>
              <a:rPr sz="800" spc="-5" dirty="0">
                <a:latin typeface="LM Mono 8"/>
                <a:cs typeface="LM Mono 8"/>
              </a:rPr>
              <a:t>:</a:t>
            </a:r>
            <a:r>
              <a:rPr sz="800" spc="-10" dirty="0">
                <a:latin typeface="LM Mono 8"/>
                <a:cs typeface="LM Mono 8"/>
              </a:rPr>
              <a:t> 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0</a:t>
            </a:r>
            <a:r>
              <a:rPr sz="800" spc="-5" dirty="0">
                <a:latin typeface="LM Mono 8"/>
                <a:cs typeface="LM Mono 8"/>
              </a:rPr>
              <a:t>;</a:t>
            </a:r>
            <a:endParaRPr sz="80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}</a:t>
            </a:r>
            <a:endParaRPr sz="800">
              <a:latin typeface="LM Mono 8"/>
              <a:cs typeface="LM Mono 8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65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.</a:t>
            </a:r>
            <a:r>
              <a:rPr sz="800" b="1" spc="-5" dirty="0">
                <a:solidFill>
                  <a:srgbClr val="0000FF"/>
                </a:solidFill>
                <a:latin typeface="LM Mono Light 10"/>
                <a:cs typeface="LM Mono Light 10"/>
              </a:rPr>
              <a:t>note </a:t>
            </a:r>
            <a:r>
              <a:rPr sz="800" spc="-5" dirty="0">
                <a:latin typeface="LM Mono 8"/>
                <a:cs typeface="LM Mono 8"/>
              </a:rPr>
              <a:t>{</a:t>
            </a:r>
            <a:endParaRPr sz="80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border</a:t>
            </a:r>
            <a:r>
              <a:rPr sz="800" spc="-5" dirty="0">
                <a:latin typeface="LM Mono 8"/>
                <a:cs typeface="LM Mono 8"/>
              </a:rPr>
              <a:t>: 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1</a:t>
            </a:r>
            <a:r>
              <a:rPr sz="800" b="1" spc="-5" dirty="0">
                <a:solidFill>
                  <a:srgbClr val="AF003F"/>
                </a:solidFill>
                <a:latin typeface="LM Mono Light 10"/>
                <a:cs typeface="LM Mono Light 10"/>
              </a:rPr>
              <a:t>px 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solid</a:t>
            </a:r>
            <a:r>
              <a:rPr sz="800" b="1" dirty="0">
                <a:solidFill>
                  <a:srgbClr val="007F00"/>
                </a:solidFill>
                <a:latin typeface="LM Mono Light 10"/>
                <a:cs typeface="LM Mono Light 10"/>
              </a:rPr>
              <a:t> 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gray</a:t>
            </a:r>
            <a:r>
              <a:rPr sz="800" spc="-5" dirty="0">
                <a:latin typeface="LM Mono 8"/>
                <a:cs typeface="LM Mono 8"/>
              </a:rPr>
              <a:t>;</a:t>
            </a:r>
            <a:endParaRPr sz="80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}</a:t>
            </a:r>
            <a:endParaRPr sz="800">
              <a:latin typeface="LM Mono 8"/>
              <a:cs typeface="LM Mono 8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65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.</a:t>
            </a:r>
            <a:r>
              <a:rPr sz="800" b="1" spc="-5" dirty="0">
                <a:solidFill>
                  <a:srgbClr val="0000FF"/>
                </a:solidFill>
                <a:latin typeface="LM Mono Light 10"/>
                <a:cs typeface="LM Mono Light 10"/>
              </a:rPr>
              <a:t>hide </a:t>
            </a:r>
            <a:r>
              <a:rPr sz="800" spc="-5" dirty="0">
                <a:latin typeface="LM Mono 8"/>
                <a:cs typeface="LM Mono 8"/>
              </a:rPr>
              <a:t>{</a:t>
            </a:r>
            <a:endParaRPr sz="80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display</a:t>
            </a:r>
            <a:r>
              <a:rPr sz="800" spc="-5" dirty="0">
                <a:latin typeface="LM Mono 8"/>
                <a:cs typeface="LM Mono 8"/>
              </a:rPr>
              <a:t>:</a:t>
            </a:r>
            <a:r>
              <a:rPr sz="800" spc="-10" dirty="0">
                <a:latin typeface="LM Mono 8"/>
                <a:cs typeface="LM Mono 8"/>
              </a:rPr>
              <a:t> 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none</a:t>
            </a:r>
            <a:r>
              <a:rPr sz="800" spc="-5" dirty="0">
                <a:latin typeface="LM Mono 8"/>
                <a:cs typeface="LM Mono 8"/>
              </a:rPr>
              <a:t>;</a:t>
            </a:r>
            <a:endParaRPr sz="80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}</a:t>
            </a:r>
            <a:endParaRPr sz="800">
              <a:latin typeface="LM Mono 8"/>
              <a:cs typeface="LM Mono 8"/>
            </a:endParaRPr>
          </a:p>
        </p:txBody>
      </p:sp>
    </p:spTree>
  </p:cSld>
  <p:clrMapOvr>
    <a:masterClrMapping/>
  </p:clrMapOvr>
  <p:transition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14198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dirty="0">
                <a:solidFill>
                  <a:srgbClr val="3333B2"/>
                </a:solidFill>
                <a:latin typeface="LM Roman Caps 10"/>
                <a:cs typeface="LM Roman Caps 10"/>
              </a:rPr>
              <a:t>Procvičování</a:t>
            </a:r>
            <a:r>
              <a:rPr sz="1400" spc="-40" dirty="0">
                <a:solidFill>
                  <a:srgbClr val="3333B2"/>
                </a:solidFill>
                <a:latin typeface="LM Roman Caps 10"/>
                <a:cs typeface="LM Roman Caps 10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LM Roman Caps 10"/>
                <a:cs typeface="LM Roman Caps 10"/>
              </a:rPr>
              <a:t>4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1165" y="1118997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02932" y="991702"/>
            <a:ext cx="3952875" cy="124777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spc="-10" dirty="0">
                <a:latin typeface="LM Sans 10"/>
                <a:cs typeface="LM Sans 10"/>
              </a:rPr>
              <a:t>nastylujte </a:t>
            </a:r>
            <a:r>
              <a:rPr sz="1100" spc="-5" dirty="0">
                <a:latin typeface="LM Sans 10"/>
                <a:cs typeface="LM Sans 10"/>
              </a:rPr>
              <a:t>si </a:t>
            </a:r>
            <a:r>
              <a:rPr sz="1100" spc="-10" dirty="0">
                <a:latin typeface="LM Sans 10"/>
                <a:cs typeface="LM Sans 10"/>
              </a:rPr>
              <a:t>HTML </a:t>
            </a:r>
            <a:r>
              <a:rPr sz="1100" spc="-5" dirty="0">
                <a:latin typeface="LM Sans 10"/>
                <a:cs typeface="LM Sans 10"/>
              </a:rPr>
              <a:t>stránku </a:t>
            </a:r>
            <a:r>
              <a:rPr sz="1100" spc="5" dirty="0">
                <a:latin typeface="LM Sans 10"/>
                <a:cs typeface="LM Sans 10"/>
              </a:rPr>
              <a:t>pomocí</a:t>
            </a:r>
            <a:r>
              <a:rPr sz="1100" dirty="0">
                <a:latin typeface="LM Sans 10"/>
                <a:cs typeface="LM Sans 10"/>
              </a:rPr>
              <a:t> </a:t>
            </a:r>
            <a:r>
              <a:rPr sz="1100" spc="-10" dirty="0">
                <a:latin typeface="LM Sans 10"/>
                <a:cs typeface="LM Sans 10"/>
              </a:rPr>
              <a:t>CSS</a:t>
            </a:r>
            <a:endParaRPr sz="1100">
              <a:latin typeface="LM Sans 10"/>
              <a:cs typeface="LM Sans 10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spc="-5" dirty="0">
                <a:latin typeface="LM Sans 10"/>
                <a:cs typeface="LM Sans 10"/>
              </a:rPr>
              <a:t>připojte si samostatný soubor </a:t>
            </a:r>
            <a:r>
              <a:rPr sz="1100" spc="-5" dirty="0">
                <a:latin typeface="LM Mono 10"/>
                <a:cs typeface="LM Mono 10"/>
              </a:rPr>
              <a:t>style.css </a:t>
            </a:r>
            <a:r>
              <a:rPr sz="1100" dirty="0">
                <a:latin typeface="LM Sans 10"/>
                <a:cs typeface="LM Sans 10"/>
              </a:rPr>
              <a:t>nebo </a:t>
            </a:r>
            <a:r>
              <a:rPr sz="1100" spc="-5" dirty="0">
                <a:latin typeface="LM Sans 10"/>
                <a:cs typeface="LM Sans 10"/>
              </a:rPr>
              <a:t>vložte </a:t>
            </a:r>
            <a:r>
              <a:rPr sz="1100" spc="-10" dirty="0">
                <a:latin typeface="LM Sans 10"/>
                <a:cs typeface="LM Sans 10"/>
              </a:rPr>
              <a:t>kód </a:t>
            </a:r>
            <a:r>
              <a:rPr sz="1100" spc="-15" dirty="0">
                <a:latin typeface="LM Sans 10"/>
                <a:cs typeface="LM Sans 10"/>
              </a:rPr>
              <a:t>přímo</a:t>
            </a:r>
            <a:r>
              <a:rPr sz="1100" spc="-24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do</a:t>
            </a:r>
            <a:endParaRPr sz="1100">
              <a:latin typeface="LM Sans 10"/>
              <a:cs typeface="LM Sans 10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&lt;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style</a:t>
            </a:r>
            <a:r>
              <a:rPr sz="1100" spc="-5" dirty="0">
                <a:latin typeface="LM Mono 10"/>
                <a:cs typeface="LM Mono 10"/>
              </a:rPr>
              <a:t>&gt; </a:t>
            </a:r>
            <a:r>
              <a:rPr sz="1100" spc="-5" dirty="0">
                <a:latin typeface="LM Sans 10"/>
                <a:cs typeface="LM Sans 10"/>
              </a:rPr>
              <a:t>tagu v</a:t>
            </a:r>
            <a:r>
              <a:rPr sz="1100" spc="-22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Mono 10"/>
                <a:cs typeface="LM Mono 10"/>
              </a:rPr>
              <a:t>index.html</a:t>
            </a:r>
            <a:endParaRPr sz="1100">
              <a:latin typeface="LM Mono 10"/>
              <a:cs typeface="LM Mono 10"/>
            </a:endParaRPr>
          </a:p>
          <a:p>
            <a:pPr marL="12700" marR="1468755">
              <a:lnSpc>
                <a:spcPct val="125299"/>
              </a:lnSpc>
            </a:pPr>
            <a:r>
              <a:rPr sz="1100" spc="-5" dirty="0">
                <a:latin typeface="LM Sans 10"/>
                <a:cs typeface="LM Sans 10"/>
              </a:rPr>
              <a:t>změňte </a:t>
            </a:r>
            <a:r>
              <a:rPr sz="1100" spc="-10" dirty="0">
                <a:latin typeface="LM Sans 10"/>
                <a:cs typeface="LM Sans 10"/>
              </a:rPr>
              <a:t>velikost </a:t>
            </a:r>
            <a:r>
              <a:rPr sz="1100" spc="-5" dirty="0">
                <a:latin typeface="LM Sans 10"/>
                <a:cs typeface="LM Sans 10"/>
              </a:rPr>
              <a:t>a font písma v</a:t>
            </a:r>
            <a:r>
              <a:rPr sz="1100" spc="-6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dokumentu  změňte </a:t>
            </a:r>
            <a:r>
              <a:rPr sz="1100" spc="-15" dirty="0">
                <a:latin typeface="LM Sans 10"/>
                <a:cs typeface="LM Sans 10"/>
              </a:rPr>
              <a:t>barvu</a:t>
            </a:r>
            <a:r>
              <a:rPr sz="1100" spc="-1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nadpisů</a:t>
            </a:r>
            <a:endParaRPr sz="1100">
              <a:latin typeface="LM Sans 10"/>
              <a:cs typeface="LM Sans 10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100" spc="-5" dirty="0">
                <a:latin typeface="LM Sans 10"/>
                <a:cs typeface="LM Sans 10"/>
              </a:rPr>
              <a:t>zvýrazněte </a:t>
            </a:r>
            <a:r>
              <a:rPr sz="1100" spc="-5" dirty="0">
                <a:latin typeface="LM Mono 10"/>
                <a:cs typeface="LM Mono 10"/>
              </a:rPr>
              <a:t>&lt;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div</a:t>
            </a:r>
            <a:r>
              <a:rPr sz="1100" spc="-5" dirty="0">
                <a:latin typeface="LM Mono 10"/>
                <a:cs typeface="LM Mono 10"/>
              </a:rPr>
              <a:t>&gt; </a:t>
            </a:r>
            <a:r>
              <a:rPr sz="1100" spc="-5" dirty="0">
                <a:latin typeface="LM Sans 10"/>
                <a:cs typeface="LM Sans 10"/>
              </a:rPr>
              <a:t>jednoho z </a:t>
            </a:r>
            <a:r>
              <a:rPr sz="1100" spc="-10" dirty="0">
                <a:latin typeface="LM Sans 10"/>
                <a:cs typeface="LM Sans 10"/>
              </a:rPr>
              <a:t>filmů </a:t>
            </a:r>
            <a:r>
              <a:rPr sz="1100" spc="5" dirty="0">
                <a:latin typeface="LM Sans 10"/>
                <a:cs typeface="LM Sans 10"/>
              </a:rPr>
              <a:t>pomocí </a:t>
            </a:r>
            <a:r>
              <a:rPr sz="1100" spc="-15" dirty="0">
                <a:latin typeface="LM Sans 10"/>
                <a:cs typeface="LM Sans 10"/>
              </a:rPr>
              <a:t>barvy</a:t>
            </a:r>
            <a:r>
              <a:rPr sz="1100" spc="-229" dirty="0">
                <a:latin typeface="LM Sans 10"/>
                <a:cs typeface="LM Sans 10"/>
              </a:rPr>
              <a:t> </a:t>
            </a:r>
            <a:r>
              <a:rPr sz="1100" dirty="0">
                <a:latin typeface="LM Sans 10"/>
                <a:cs typeface="LM Sans 10"/>
              </a:rPr>
              <a:t>pozadí</a:t>
            </a:r>
            <a:endParaRPr sz="1100">
              <a:latin typeface="LM Sans 10"/>
              <a:cs typeface="LM Sans 1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1165" y="1329029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81165" y="1711134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1165" y="1921167"/>
            <a:ext cx="65201" cy="652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1165" y="2131199"/>
            <a:ext cx="65201" cy="652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6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6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6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</p:spTree>
  </p:cSld>
  <p:clrMapOvr>
    <a:masterClrMapping/>
  </p:clrMapOvr>
  <p:transition>
    <p:cut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14198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dirty="0">
                <a:solidFill>
                  <a:srgbClr val="3333B2"/>
                </a:solidFill>
                <a:latin typeface="LM Roman Caps 10"/>
                <a:cs typeface="LM Roman Caps 10"/>
              </a:rPr>
              <a:t>Procvičování</a:t>
            </a:r>
            <a:r>
              <a:rPr sz="1400" spc="-40" dirty="0">
                <a:solidFill>
                  <a:srgbClr val="3333B2"/>
                </a:solidFill>
                <a:latin typeface="LM Roman Caps 10"/>
                <a:cs typeface="LM Roman Caps 10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LM Roman Caps 10"/>
                <a:cs typeface="LM Roman Caps 10"/>
              </a:rPr>
              <a:t>4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1165" y="1182420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81165" y="1564525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1165" y="1774558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81165" y="1984590"/>
            <a:ext cx="65201" cy="652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1165" y="2194623"/>
            <a:ext cx="65201" cy="652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5844" y="830522"/>
            <a:ext cx="4206875" cy="1637030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1200" spc="-5" dirty="0">
                <a:latin typeface="LM Sans 12"/>
                <a:cs typeface="LM Sans 12"/>
              </a:rPr>
              <a:t>GODMODE:</a:t>
            </a:r>
            <a:endParaRPr sz="1200">
              <a:latin typeface="LM Sans 12"/>
              <a:cs typeface="LM Sans 12"/>
            </a:endParaRPr>
          </a:p>
          <a:p>
            <a:pPr marL="289560" marR="132715">
              <a:lnSpc>
                <a:spcPct val="102600"/>
              </a:lnSpc>
              <a:spcBef>
                <a:spcPts val="280"/>
              </a:spcBef>
            </a:pPr>
            <a:r>
              <a:rPr sz="1100" dirty="0">
                <a:latin typeface="LM Sans 10"/>
                <a:cs typeface="LM Sans 10"/>
              </a:rPr>
              <a:t>vyberte </a:t>
            </a:r>
            <a:r>
              <a:rPr sz="1100" spc="-5" dirty="0">
                <a:latin typeface="LM Sans 10"/>
                <a:cs typeface="LM Sans 10"/>
              </a:rPr>
              <a:t>si část textu – jeden element, který zakryjete </a:t>
            </a:r>
            <a:r>
              <a:rPr sz="1100" spc="-15" dirty="0">
                <a:latin typeface="LM Sans 10"/>
                <a:cs typeface="LM Sans 10"/>
              </a:rPr>
              <a:t>jako </a:t>
            </a:r>
            <a:r>
              <a:rPr sz="1100" dirty="0">
                <a:latin typeface="LM Sans 10"/>
                <a:cs typeface="LM Sans 10"/>
              </a:rPr>
              <a:t>spoiler  </a:t>
            </a:r>
            <a:r>
              <a:rPr sz="1100" spc="-5" dirty="0">
                <a:latin typeface="LM Sans 10"/>
                <a:cs typeface="LM Sans 10"/>
              </a:rPr>
              <a:t>(bude</a:t>
            </a:r>
            <a:r>
              <a:rPr sz="1100" spc="-1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začerněný)</a:t>
            </a:r>
            <a:endParaRPr sz="1100">
              <a:latin typeface="LM Sans 10"/>
              <a:cs typeface="LM Sans 10"/>
            </a:endParaRPr>
          </a:p>
          <a:p>
            <a:pPr marL="289560">
              <a:lnSpc>
                <a:spcPct val="100000"/>
              </a:lnSpc>
              <a:spcBef>
                <a:spcPts val="330"/>
              </a:spcBef>
            </a:pPr>
            <a:r>
              <a:rPr sz="1100" spc="-10" dirty="0">
                <a:latin typeface="LM Sans 10"/>
                <a:cs typeface="LM Sans 10"/>
              </a:rPr>
              <a:t>případně </a:t>
            </a:r>
            <a:r>
              <a:rPr sz="1100" dirty="0">
                <a:latin typeface="LM Sans 10"/>
                <a:cs typeface="LM Sans 10"/>
              </a:rPr>
              <a:t>vyberte </a:t>
            </a:r>
            <a:r>
              <a:rPr sz="1100" spc="-5" dirty="0">
                <a:latin typeface="LM Sans 10"/>
                <a:cs typeface="LM Sans 10"/>
              </a:rPr>
              <a:t>jen část textu, kterou vložíte do elementu</a:t>
            </a:r>
            <a:r>
              <a:rPr sz="1100" spc="-4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Mono 10"/>
                <a:cs typeface="LM Mono 10"/>
              </a:rPr>
              <a:t>&lt;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span</a:t>
            </a:r>
            <a:r>
              <a:rPr sz="1100" spc="-5" dirty="0">
                <a:latin typeface="LM Mono 10"/>
                <a:cs typeface="LM Mono 10"/>
              </a:rPr>
              <a:t>&gt;</a:t>
            </a:r>
            <a:endParaRPr sz="1100">
              <a:latin typeface="LM Mono 10"/>
              <a:cs typeface="LM Mono 10"/>
            </a:endParaRPr>
          </a:p>
          <a:p>
            <a:pPr marL="289560">
              <a:lnSpc>
                <a:spcPct val="100000"/>
              </a:lnSpc>
              <a:spcBef>
                <a:spcPts val="335"/>
              </a:spcBef>
            </a:pPr>
            <a:r>
              <a:rPr sz="1100" spc="-10" dirty="0">
                <a:latin typeface="LM Sans 10"/>
                <a:cs typeface="LM Sans 10"/>
              </a:rPr>
              <a:t>vybranému </a:t>
            </a:r>
            <a:r>
              <a:rPr sz="1100" spc="-5" dirty="0">
                <a:latin typeface="LM Sans 10"/>
                <a:cs typeface="LM Sans 10"/>
              </a:rPr>
              <a:t>elementu </a:t>
            </a:r>
            <a:r>
              <a:rPr sz="1100" spc="-10" dirty="0">
                <a:latin typeface="LM Sans 10"/>
                <a:cs typeface="LM Sans 10"/>
              </a:rPr>
              <a:t>přiřaďte </a:t>
            </a:r>
            <a:r>
              <a:rPr sz="1100" i="1" spc="-5" dirty="0">
                <a:latin typeface="LM Sans 10"/>
                <a:cs typeface="LM Sans 10"/>
              </a:rPr>
              <a:t>class</a:t>
            </a:r>
            <a:r>
              <a:rPr sz="1100" i="1" spc="5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Mono 10"/>
                <a:cs typeface="LM Mono 10"/>
              </a:rPr>
              <a:t>spoiler</a:t>
            </a:r>
            <a:endParaRPr sz="1100">
              <a:latin typeface="LM Mono 10"/>
              <a:cs typeface="LM Mono 10"/>
            </a:endParaRPr>
          </a:p>
          <a:p>
            <a:pPr marL="289560" marR="15875">
              <a:lnSpc>
                <a:spcPct val="125299"/>
              </a:lnSpc>
            </a:pPr>
            <a:r>
              <a:rPr sz="1100" spc="5" dirty="0">
                <a:latin typeface="LM Sans 10"/>
                <a:cs typeface="LM Sans 10"/>
              </a:rPr>
              <a:t>pomocí </a:t>
            </a:r>
            <a:r>
              <a:rPr sz="1100" spc="-10" dirty="0">
                <a:latin typeface="LM Sans 10"/>
                <a:cs typeface="LM Sans 10"/>
              </a:rPr>
              <a:t>CSS upravte </a:t>
            </a:r>
            <a:r>
              <a:rPr sz="1100" spc="-5" dirty="0">
                <a:latin typeface="LM Sans 10"/>
                <a:cs typeface="LM Sans 10"/>
              </a:rPr>
              <a:t>vzhled elementu tak, </a:t>
            </a:r>
            <a:r>
              <a:rPr sz="1100" spc="-15" dirty="0">
                <a:latin typeface="LM Sans 10"/>
                <a:cs typeface="LM Sans 10"/>
              </a:rPr>
              <a:t>aby </a:t>
            </a:r>
            <a:r>
              <a:rPr sz="1100" spc="-10" dirty="0">
                <a:latin typeface="LM Sans 10"/>
                <a:cs typeface="LM Sans 10"/>
              </a:rPr>
              <a:t>nebyl </a:t>
            </a:r>
            <a:r>
              <a:rPr sz="1100" spc="-5" dirty="0">
                <a:latin typeface="LM Sans 10"/>
                <a:cs typeface="LM Sans 10"/>
              </a:rPr>
              <a:t>v textu čitelný  </a:t>
            </a:r>
            <a:r>
              <a:rPr sz="1100" spc="-10" dirty="0">
                <a:latin typeface="LM Sans 10"/>
                <a:cs typeface="LM Sans 10"/>
              </a:rPr>
              <a:t>upravte CSS </a:t>
            </a:r>
            <a:r>
              <a:rPr sz="1100" spc="-5" dirty="0">
                <a:latin typeface="LM Sans 10"/>
                <a:cs typeface="LM Sans 10"/>
              </a:rPr>
              <a:t>tak, </a:t>
            </a:r>
            <a:r>
              <a:rPr sz="1100" spc="-15" dirty="0">
                <a:latin typeface="LM Sans 10"/>
                <a:cs typeface="LM Sans 10"/>
              </a:rPr>
              <a:t>aby </a:t>
            </a:r>
            <a:r>
              <a:rPr sz="1100" spc="-5" dirty="0">
                <a:latin typeface="LM Sans 10"/>
                <a:cs typeface="LM Sans 10"/>
              </a:rPr>
              <a:t>se text </a:t>
            </a:r>
            <a:r>
              <a:rPr sz="1100" dirty="0">
                <a:latin typeface="LM Sans 10"/>
                <a:cs typeface="LM Sans 10"/>
              </a:rPr>
              <a:t>odkryl, </a:t>
            </a:r>
            <a:r>
              <a:rPr sz="1100" spc="-5" dirty="0">
                <a:latin typeface="LM Sans 10"/>
                <a:cs typeface="LM Sans 10"/>
              </a:rPr>
              <a:t>když na něj najedete</a:t>
            </a:r>
            <a:r>
              <a:rPr sz="1100" spc="-1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myší</a:t>
            </a:r>
            <a:endParaRPr sz="1100">
              <a:latin typeface="LM Sans 10"/>
              <a:cs typeface="LM Sans 10"/>
            </a:endParaRPr>
          </a:p>
          <a:p>
            <a:pPr marL="289560">
              <a:lnSpc>
                <a:spcPct val="100000"/>
              </a:lnSpc>
              <a:spcBef>
                <a:spcPts val="335"/>
              </a:spcBef>
            </a:pPr>
            <a:r>
              <a:rPr sz="800" dirty="0">
                <a:latin typeface="LM Sans 8"/>
                <a:cs typeface="LM Sans 8"/>
              </a:rPr>
              <a:t>vygooglete </a:t>
            </a:r>
            <a:r>
              <a:rPr sz="800" spc="-5" dirty="0">
                <a:latin typeface="LM Sans 8"/>
                <a:cs typeface="LM Sans 8"/>
              </a:rPr>
              <a:t>si a </a:t>
            </a:r>
            <a:r>
              <a:rPr sz="800" dirty="0">
                <a:latin typeface="LM Sans 8"/>
                <a:cs typeface="LM Sans 8"/>
              </a:rPr>
              <a:t>použijte </a:t>
            </a:r>
            <a:r>
              <a:rPr sz="800" spc="-5" dirty="0">
                <a:latin typeface="LM Sans 8"/>
                <a:cs typeface="LM Sans 8"/>
              </a:rPr>
              <a:t>selektory </a:t>
            </a:r>
            <a:r>
              <a:rPr sz="800" spc="-5" dirty="0">
                <a:latin typeface="LM Mono 8"/>
                <a:cs typeface="LM Mono 8"/>
              </a:rPr>
              <a:t>:not </a:t>
            </a:r>
            <a:r>
              <a:rPr sz="800" spc="-5" dirty="0">
                <a:latin typeface="LM Sans 8"/>
                <a:cs typeface="LM Sans 8"/>
              </a:rPr>
              <a:t>a</a:t>
            </a:r>
            <a:r>
              <a:rPr sz="800" spc="-160" dirty="0">
                <a:latin typeface="LM Sans 8"/>
                <a:cs typeface="LM Sans 8"/>
              </a:rPr>
              <a:t> </a:t>
            </a:r>
            <a:r>
              <a:rPr sz="800" spc="-5" dirty="0">
                <a:latin typeface="LM Mono 8"/>
                <a:cs typeface="LM Mono 8"/>
              </a:rPr>
              <a:t>:hover</a:t>
            </a:r>
            <a:endParaRPr sz="800">
              <a:latin typeface="LM Mono 8"/>
              <a:cs typeface="LM Mono 8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2" descr="Obrázok, na ktorom je mapa&#10;&#10;Automaticky generovaný popis">
            <a:extLst>
              <a:ext uri="{FF2B5EF4-FFF2-40B4-BE49-F238E27FC236}">
                <a16:creationId xmlns:a16="http://schemas.microsoft.com/office/drawing/2014/main" id="{263ED2AF-3035-F3FF-F4A0-2C851BC5DF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854"/>
            <a:ext cx="4610100" cy="2213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3135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1165" y="975385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3111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44"/>
              </a:spcBef>
            </a:pPr>
            <a:r>
              <a:rPr spc="-5" dirty="0"/>
              <a:t>struktury</a:t>
            </a: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00" spc="-5" dirty="0">
                <a:solidFill>
                  <a:srgbClr val="00008A"/>
                </a:solidFill>
                <a:latin typeface="LM Mono 10"/>
                <a:cs typeface="LM Mono 10"/>
                <a:hlinkClick r:id="rId3"/>
              </a:rPr>
              <a:t>https://bl.ocks.org/65a76321043767fb0e864ed15e37bc5a</a:t>
            </a:r>
            <a:endParaRPr sz="1000">
              <a:latin typeface="LM Mono 10"/>
              <a:cs typeface="LM Mono 10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pc="-10" dirty="0"/>
              <a:t>atributy</a:t>
            </a:r>
          </a:p>
        </p:txBody>
      </p:sp>
      <p:sp>
        <p:nvSpPr>
          <p:cNvPr id="4" name="object 4"/>
          <p:cNvSpPr/>
          <p:nvPr/>
        </p:nvSpPr>
        <p:spPr>
          <a:xfrm>
            <a:off x="281165" y="1357490"/>
            <a:ext cx="65201" cy="652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02932" y="1415904"/>
            <a:ext cx="3479800" cy="60198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 marR="5080">
              <a:lnSpc>
                <a:spcPct val="119900"/>
              </a:lnSpc>
              <a:spcBef>
                <a:spcPts val="190"/>
              </a:spcBef>
            </a:pPr>
            <a:r>
              <a:rPr sz="1000" spc="-5" dirty="0">
                <a:solidFill>
                  <a:srgbClr val="00008A"/>
                </a:solidFill>
                <a:latin typeface="LM Mono 10"/>
                <a:cs typeface="LM Mono 10"/>
                <a:hlinkClick r:id="rId5"/>
              </a:rPr>
              <a:t>https://bl.ocks.org/c996c608e80915daf7446290945abdab </a:t>
            </a:r>
            <a:r>
              <a:rPr sz="1000" spc="-5" dirty="0">
                <a:solidFill>
                  <a:srgbClr val="00008A"/>
                </a:solidFill>
                <a:latin typeface="LM Mono 10"/>
                <a:cs typeface="LM Mono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pozicování  </a:t>
            </a:r>
            <a:r>
              <a:rPr sz="1000" spc="-5" dirty="0">
                <a:solidFill>
                  <a:srgbClr val="00008A"/>
                </a:solidFill>
                <a:latin typeface="LM Mono 10"/>
                <a:cs typeface="LM Mono 10"/>
                <a:hlinkClick r:id="rId6"/>
              </a:rPr>
              <a:t>https://bl.ocks.org/ceb6049e5ce20c6e620893877418794a</a:t>
            </a:r>
            <a:endParaRPr sz="1000">
              <a:latin typeface="LM Mono 10"/>
              <a:cs typeface="LM Mono 1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81165" y="1739607"/>
            <a:ext cx="65201" cy="6520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943948" y="3163813"/>
            <a:ext cx="1648460" cy="29527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160"/>
              </a:spcBef>
            </a:pP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9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0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0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9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1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0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9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2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9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3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4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. .</a:t>
            </a:r>
            <a:r>
              <a:rPr sz="400" spc="9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</a:rPr>
              <a:t>.</a:t>
            </a:r>
            <a:endParaRPr sz="400">
              <a:latin typeface="LM Sans 8"/>
              <a:cs typeface="LM Sans 8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  <a:tabLst>
                <a:tab pos="1367155" algn="l"/>
              </a:tabLst>
            </a:pP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9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10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10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15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11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10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16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12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9" action="ppaction://hlinksldjump"/>
              </a:rPr>
              <a:t>.</a:t>
            </a:r>
            <a:r>
              <a:rPr sz="400" spc="12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7" action="ppaction://hlinksldjump"/>
              </a:rPr>
              <a:t>.    </a:t>
            </a:r>
            <a:r>
              <a:rPr sz="400" spc="90" dirty="0">
                <a:latin typeface="LM Sans 8"/>
                <a:cs typeface="LM Sans 8"/>
                <a:hlinkClick r:id="rId17" action="ppaction://hlinksldjump"/>
              </a:rPr>
              <a:t> </a:t>
            </a:r>
            <a:r>
              <a:rPr sz="400" spc="-5" dirty="0">
                <a:latin typeface="LM Sans 8"/>
                <a:cs typeface="LM Sans 8"/>
                <a:hlinkClick r:id="rId17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	. .</a:t>
            </a:r>
            <a:r>
              <a:rPr sz="400" spc="50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</a:rPr>
              <a:t>.</a:t>
            </a:r>
            <a:endParaRPr sz="400">
              <a:latin typeface="LM Sans 8"/>
              <a:cs typeface="LM Sans 8"/>
            </a:endParaRPr>
          </a:p>
          <a:p>
            <a:pPr marL="522605">
              <a:lnSpc>
                <a:spcPct val="100000"/>
              </a:lnSpc>
              <a:spcBef>
                <a:spcPts val="100"/>
              </a:spcBef>
              <a:tabLst>
                <a:tab pos="1356995" algn="l"/>
              </a:tabLst>
            </a:pPr>
            <a:r>
              <a:rPr sz="600" spc="-5" dirty="0">
                <a:latin typeface="LM Sans 8"/>
                <a:cs typeface="LM Sans 8"/>
              </a:rPr>
              <a:t>Webová</a:t>
            </a:r>
            <a:r>
              <a:rPr sz="600" spc="5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kartografie	</a:t>
            </a:r>
            <a:fld id="{81D60167-4931-47E6-BA6A-407CBD079E47}" type="slidenum">
              <a:rPr sz="600" spc="-5" dirty="0">
                <a:latin typeface="LM Sans 8"/>
                <a:cs typeface="LM Sans 8"/>
              </a:rPr>
              <a:t>40</a:t>
            </a:fld>
            <a:r>
              <a:rPr sz="600" spc="-5" dirty="0">
                <a:latin typeface="LM Sans 8"/>
                <a:cs typeface="LM Sans 8"/>
              </a:rPr>
              <a:t> /</a:t>
            </a:r>
            <a:r>
              <a:rPr sz="600" spc="-160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46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17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17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17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</p:spTree>
  </p:cSld>
  <p:clrMapOvr>
    <a:masterClrMapping/>
  </p:clrMapOvr>
  <p:transition>
    <p:cut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10007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3333B2"/>
                </a:solidFill>
                <a:latin typeface="LM Roman Caps 10"/>
                <a:cs typeface="LM Roman Caps 10"/>
              </a:rPr>
              <a:t>CSS</a:t>
            </a:r>
            <a:r>
              <a:rPr sz="1400" spc="-65" dirty="0">
                <a:solidFill>
                  <a:srgbClr val="3333B2"/>
                </a:solidFill>
                <a:latin typeface="LM Roman Caps 10"/>
                <a:cs typeface="LM Roman Caps 10"/>
              </a:rPr>
              <a:t> </a:t>
            </a:r>
            <a:r>
              <a:rPr sz="1400" spc="20" dirty="0">
                <a:solidFill>
                  <a:srgbClr val="3333B2"/>
                </a:solidFill>
                <a:latin typeface="LM Roman Caps 10"/>
                <a:cs typeface="LM Roman Caps 10"/>
              </a:rPr>
              <a:t>Reset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1165" y="964641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5844" y="722971"/>
            <a:ext cx="1403350" cy="349885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289560" marR="5080" indent="-277495">
              <a:lnSpc>
                <a:spcPts val="1250"/>
              </a:lnSpc>
              <a:spcBef>
                <a:spcPts val="190"/>
              </a:spcBef>
            </a:pPr>
            <a:r>
              <a:rPr sz="1100" spc="-5" dirty="0">
                <a:latin typeface="LM Sans 10"/>
                <a:cs typeface="LM Sans 10"/>
              </a:rPr>
              <a:t>Dvě </a:t>
            </a:r>
            <a:r>
              <a:rPr sz="1100" spc="-15" dirty="0">
                <a:latin typeface="LM Sans 10"/>
                <a:cs typeface="LM Sans 10"/>
              </a:rPr>
              <a:t>dobré </a:t>
            </a:r>
            <a:r>
              <a:rPr sz="1100" spc="-5" dirty="0">
                <a:latin typeface="LM Sans 10"/>
                <a:cs typeface="LM Sans 10"/>
              </a:rPr>
              <a:t>možnosti:  úplný základ</a:t>
            </a:r>
            <a:r>
              <a:rPr sz="1100" spc="-85" dirty="0">
                <a:latin typeface="LM Sans 10"/>
                <a:cs typeface="LM Sans 10"/>
              </a:rPr>
              <a:t> </a:t>
            </a:r>
            <a:r>
              <a:rPr sz="1100" spc="-10" dirty="0">
                <a:latin typeface="LM Sans 10"/>
                <a:cs typeface="LM Sans 10"/>
              </a:rPr>
              <a:t>např.:</a:t>
            </a:r>
            <a:endParaRPr sz="1100">
              <a:latin typeface="LM Sans 10"/>
              <a:cs typeface="LM Sans 1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8172" y="1177175"/>
            <a:ext cx="4048760" cy="62357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ts val="955"/>
              </a:lnSpc>
              <a:spcBef>
                <a:spcPts val="425"/>
              </a:spcBef>
            </a:pP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*</a:t>
            </a:r>
            <a:r>
              <a:rPr sz="800" spc="-10" dirty="0">
                <a:solidFill>
                  <a:srgbClr val="666666"/>
                </a:solidFill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{</a:t>
            </a:r>
            <a:endParaRPr sz="80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margin</a:t>
            </a:r>
            <a:r>
              <a:rPr sz="800" spc="-5" dirty="0">
                <a:latin typeface="LM Mono 8"/>
                <a:cs typeface="LM Mono 8"/>
              </a:rPr>
              <a:t>:</a:t>
            </a:r>
            <a:r>
              <a:rPr sz="800" spc="-10" dirty="0">
                <a:latin typeface="LM Mono 8"/>
                <a:cs typeface="LM Mono 8"/>
              </a:rPr>
              <a:t> 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0</a:t>
            </a:r>
            <a:r>
              <a:rPr sz="800" spc="-5" dirty="0">
                <a:latin typeface="LM Mono 8"/>
                <a:cs typeface="LM Mono 8"/>
              </a:rPr>
              <a:t>;</a:t>
            </a:r>
            <a:endParaRPr sz="80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padding</a:t>
            </a:r>
            <a:r>
              <a:rPr sz="800" spc="-5" dirty="0">
                <a:latin typeface="LM Mono 8"/>
                <a:cs typeface="LM Mono 8"/>
              </a:rPr>
              <a:t>:</a:t>
            </a:r>
            <a:r>
              <a:rPr sz="800" spc="-10" dirty="0">
                <a:latin typeface="LM Mono 8"/>
                <a:cs typeface="LM Mono 8"/>
              </a:rPr>
              <a:t> 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0</a:t>
            </a:r>
            <a:r>
              <a:rPr sz="800" spc="-5" dirty="0">
                <a:latin typeface="LM Mono 8"/>
                <a:cs typeface="LM Mono 8"/>
              </a:rPr>
              <a:t>;</a:t>
            </a:r>
            <a:endParaRPr sz="80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}</a:t>
            </a:r>
            <a:endParaRPr sz="800">
              <a:latin typeface="LM Mono 8"/>
              <a:cs typeface="LM Mono 8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81165" y="1985505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02932" y="1902001"/>
            <a:ext cx="3007995" cy="746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LM Sans 10"/>
                <a:cs typeface="LM Sans 10"/>
              </a:rPr>
              <a:t>normalize.css</a:t>
            </a:r>
            <a:endParaRPr sz="1100">
              <a:latin typeface="LM Sans 10"/>
              <a:cs typeface="LM Sans 10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4"/>
              </a:rPr>
              <a:t>https://github.com/necolas/normalize.css/</a:t>
            </a:r>
            <a:endParaRPr sz="1100">
              <a:latin typeface="LM Mono 10"/>
              <a:cs typeface="LM Mono 10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spc="-5" dirty="0">
                <a:latin typeface="LM Sans 10"/>
                <a:cs typeface="LM Sans 10"/>
              </a:rPr>
              <a:t>Blanka</a:t>
            </a:r>
            <a:r>
              <a:rPr sz="1100" spc="-1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boilerplate</a:t>
            </a:r>
            <a:endParaRPr sz="1100">
              <a:latin typeface="LM Sans 10"/>
              <a:cs typeface="LM Sans 10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5"/>
              </a:rPr>
              <a:t>https://github.com/machal/blanka-html</a:t>
            </a:r>
            <a:endParaRPr sz="1100">
              <a:latin typeface="LM Mono 10"/>
              <a:cs typeface="LM Mono 1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81165" y="2367622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943948" y="3163813"/>
            <a:ext cx="1648460" cy="29527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160"/>
              </a:spcBef>
            </a:pP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9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0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1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2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. .</a:t>
            </a:r>
            <a:r>
              <a:rPr sz="400" spc="9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</a:rPr>
              <a:t>.</a:t>
            </a:r>
            <a:endParaRPr sz="400">
              <a:latin typeface="LM Sans 8"/>
              <a:cs typeface="LM Sans 8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  <a:tabLst>
                <a:tab pos="1367155" algn="l"/>
              </a:tabLst>
            </a:pP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13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9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14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10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</a:t>
            </a:r>
            <a:r>
              <a:rPr sz="400" spc="12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5" action="ppaction://hlinksldjump"/>
              </a:rPr>
              <a:t>.    </a:t>
            </a:r>
            <a:r>
              <a:rPr sz="400" spc="90" dirty="0">
                <a:latin typeface="LM Sans 8"/>
                <a:cs typeface="LM Sans 8"/>
                <a:hlinkClick r:id="rId15" action="ppaction://hlinksldjump"/>
              </a:rPr>
              <a:t> </a:t>
            </a:r>
            <a:r>
              <a:rPr sz="400" spc="-5" dirty="0">
                <a:latin typeface="LM Sans 8"/>
                <a:cs typeface="LM Sans 8"/>
                <a:hlinkClick r:id="rId1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	. .</a:t>
            </a:r>
            <a:r>
              <a:rPr sz="400" spc="50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</a:rPr>
              <a:t>.</a:t>
            </a:r>
            <a:endParaRPr sz="400">
              <a:latin typeface="LM Sans 8"/>
              <a:cs typeface="LM Sans 8"/>
            </a:endParaRPr>
          </a:p>
          <a:p>
            <a:pPr marL="522605">
              <a:lnSpc>
                <a:spcPct val="100000"/>
              </a:lnSpc>
              <a:spcBef>
                <a:spcPts val="100"/>
              </a:spcBef>
              <a:tabLst>
                <a:tab pos="1356995" algn="l"/>
              </a:tabLst>
            </a:pPr>
            <a:r>
              <a:rPr sz="600" spc="-5" dirty="0">
                <a:latin typeface="LM Sans 8"/>
                <a:cs typeface="LM Sans 8"/>
              </a:rPr>
              <a:t>Webová</a:t>
            </a:r>
            <a:r>
              <a:rPr sz="600" spc="5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kartografie	</a:t>
            </a:r>
            <a:fld id="{81D60167-4931-47E6-BA6A-407CBD079E47}" type="slidenum">
              <a:rPr sz="600" spc="-5" dirty="0">
                <a:latin typeface="LM Sans 8"/>
                <a:cs typeface="LM Sans 8"/>
              </a:rPr>
              <a:t>41</a:t>
            </a:fld>
            <a:r>
              <a:rPr sz="600" spc="-5" dirty="0">
                <a:latin typeface="LM Sans 8"/>
                <a:cs typeface="LM Sans 8"/>
              </a:rPr>
              <a:t> /</a:t>
            </a:r>
            <a:r>
              <a:rPr sz="600" spc="-160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46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15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15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15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</p:spTree>
  </p:cSld>
  <p:clrMapOvr>
    <a:masterClrMapping/>
  </p:clrMapOvr>
  <p:transition>
    <p:cut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69133" y="3261740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89516" y="3257778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167319" y="3257778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399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0" y="3247632"/>
            <a:ext cx="4608195" cy="208915"/>
            <a:chOff x="0" y="3247632"/>
            <a:chExt cx="4608195" cy="208915"/>
          </a:xfrm>
        </p:grpSpPr>
        <p:sp>
          <p:nvSpPr>
            <p:cNvPr id="6" name="object 6"/>
            <p:cNvSpPr/>
            <p:nvPr/>
          </p:nvSpPr>
          <p:spPr>
            <a:xfrm>
              <a:off x="3323652" y="3251427"/>
              <a:ext cx="64135" cy="50800"/>
            </a:xfrm>
            <a:custGeom>
              <a:avLst/>
              <a:gdLst/>
              <a:ahLst/>
              <a:cxnLst/>
              <a:rect l="l" t="t" r="r" b="b"/>
              <a:pathLst>
                <a:path w="64135" h="50800">
                  <a:moveTo>
                    <a:pt x="0" y="50800"/>
                  </a:moveTo>
                  <a:lnTo>
                    <a:pt x="43019" y="50800"/>
                  </a:lnTo>
                  <a:lnTo>
                    <a:pt x="43019" y="20434"/>
                  </a:lnTo>
                  <a:lnTo>
                    <a:pt x="0" y="20434"/>
                  </a:lnTo>
                  <a:lnTo>
                    <a:pt x="0" y="50800"/>
                  </a:lnTo>
                  <a:close/>
                </a:path>
                <a:path w="64135" h="50800">
                  <a:moveTo>
                    <a:pt x="10491" y="20320"/>
                  </a:moveTo>
                  <a:lnTo>
                    <a:pt x="10491" y="10160"/>
                  </a:lnTo>
                  <a:lnTo>
                    <a:pt x="53672" y="10160"/>
                  </a:lnTo>
                  <a:lnTo>
                    <a:pt x="53672" y="40640"/>
                  </a:lnTo>
                  <a:lnTo>
                    <a:pt x="43512" y="40640"/>
                  </a:lnTo>
                </a:path>
                <a:path w="64135" h="50800">
                  <a:moveTo>
                    <a:pt x="20652" y="10160"/>
                  </a:moveTo>
                  <a:lnTo>
                    <a:pt x="20652" y="0"/>
                  </a:lnTo>
                  <a:lnTo>
                    <a:pt x="63833" y="0"/>
                  </a:lnTo>
                  <a:lnTo>
                    <a:pt x="63833" y="30480"/>
                  </a:lnTo>
                  <a:lnTo>
                    <a:pt x="53672" y="304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260483" y="3257778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620351" y="3264128"/>
              <a:ext cx="38100" cy="0"/>
            </a:xfrm>
            <a:custGeom>
              <a:avLst/>
              <a:gdLst/>
              <a:ahLst/>
              <a:cxnLst/>
              <a:rect l="l" t="t" r="r" b="b"/>
              <a:pathLst>
                <a:path w="38100">
                  <a:moveTo>
                    <a:pt x="0" y="0"/>
                  </a:moveTo>
                  <a:lnTo>
                    <a:pt x="38101" y="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531451" y="3257778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607651" y="3251427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0" y="0"/>
                  </a:moveTo>
                  <a:lnTo>
                    <a:pt x="38100" y="0"/>
                  </a:lnTo>
                </a:path>
                <a:path w="50800" h="50800">
                  <a:moveTo>
                    <a:pt x="12700" y="25400"/>
                  </a:moveTo>
                  <a:lnTo>
                    <a:pt x="50801" y="25400"/>
                  </a:lnTo>
                </a:path>
                <a:path w="50800" h="50800">
                  <a:moveTo>
                    <a:pt x="0" y="38100"/>
                  </a:moveTo>
                  <a:lnTo>
                    <a:pt x="38100" y="38100"/>
                  </a:lnTo>
                </a:path>
                <a:path w="50800" h="50800">
                  <a:moveTo>
                    <a:pt x="12700" y="50800"/>
                  </a:moveTo>
                  <a:lnTo>
                    <a:pt x="50801" y="508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878619" y="3251427"/>
              <a:ext cx="50800" cy="25400"/>
            </a:xfrm>
            <a:custGeom>
              <a:avLst/>
              <a:gdLst/>
              <a:ahLst/>
              <a:cxnLst/>
              <a:rect l="l" t="t" r="r" b="b"/>
              <a:pathLst>
                <a:path w="50800" h="25400">
                  <a:moveTo>
                    <a:pt x="0" y="0"/>
                  </a:moveTo>
                  <a:lnTo>
                    <a:pt x="38100" y="0"/>
                  </a:lnTo>
                </a:path>
                <a:path w="50800" h="25400">
                  <a:moveTo>
                    <a:pt x="12700" y="12700"/>
                  </a:moveTo>
                  <a:lnTo>
                    <a:pt x="50801" y="12700"/>
                  </a:lnTo>
                </a:path>
                <a:path w="50800" h="25400">
                  <a:moveTo>
                    <a:pt x="12700" y="25400"/>
                  </a:moveTo>
                  <a:lnTo>
                    <a:pt x="50801" y="254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802418" y="3257778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878619" y="3289528"/>
              <a:ext cx="50800" cy="12700"/>
            </a:xfrm>
            <a:custGeom>
              <a:avLst/>
              <a:gdLst/>
              <a:ahLst/>
              <a:cxnLst/>
              <a:rect l="l" t="t" r="r" b="b"/>
              <a:pathLst>
                <a:path w="50800" h="12700">
                  <a:moveTo>
                    <a:pt x="0" y="0"/>
                  </a:moveTo>
                  <a:lnTo>
                    <a:pt x="38100" y="0"/>
                  </a:lnTo>
                </a:path>
                <a:path w="50800" h="12700">
                  <a:moveTo>
                    <a:pt x="12700" y="12699"/>
                  </a:moveTo>
                  <a:lnTo>
                    <a:pt x="50801" y="12699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149586" y="3251427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0" y="0"/>
                  </a:moveTo>
                  <a:lnTo>
                    <a:pt x="38100" y="0"/>
                  </a:lnTo>
                </a:path>
                <a:path w="50800" h="50800">
                  <a:moveTo>
                    <a:pt x="12700" y="12700"/>
                  </a:moveTo>
                  <a:lnTo>
                    <a:pt x="50801" y="12700"/>
                  </a:lnTo>
                </a:path>
                <a:path w="50800" h="50800">
                  <a:moveTo>
                    <a:pt x="12700" y="25400"/>
                  </a:moveTo>
                  <a:lnTo>
                    <a:pt x="50801" y="25400"/>
                  </a:lnTo>
                </a:path>
                <a:path w="50800" h="50800">
                  <a:moveTo>
                    <a:pt x="0" y="38100"/>
                  </a:moveTo>
                  <a:lnTo>
                    <a:pt x="38100" y="38100"/>
                  </a:lnTo>
                </a:path>
                <a:path w="50800" h="50800">
                  <a:moveTo>
                    <a:pt x="12700" y="50800"/>
                  </a:moveTo>
                  <a:lnTo>
                    <a:pt x="50801" y="508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451033" y="3281908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20">
                  <a:moveTo>
                    <a:pt x="0" y="0"/>
                  </a:moveTo>
                  <a:lnTo>
                    <a:pt x="20321" y="2032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423969" y="3255413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79">
                  <a:moveTo>
                    <a:pt x="30367" y="15183"/>
                  </a:moveTo>
                  <a:lnTo>
                    <a:pt x="30367" y="6797"/>
                  </a:lnTo>
                  <a:lnTo>
                    <a:pt x="23568" y="0"/>
                  </a:lnTo>
                  <a:lnTo>
                    <a:pt x="15183" y="0"/>
                  </a:lnTo>
                  <a:lnTo>
                    <a:pt x="6797" y="0"/>
                  </a:lnTo>
                  <a:lnTo>
                    <a:pt x="0" y="6797"/>
                  </a:lnTo>
                  <a:lnTo>
                    <a:pt x="0" y="15183"/>
                  </a:lnTo>
                  <a:lnTo>
                    <a:pt x="0" y="23568"/>
                  </a:lnTo>
                  <a:lnTo>
                    <a:pt x="6797" y="30366"/>
                  </a:lnTo>
                  <a:lnTo>
                    <a:pt x="15183" y="30366"/>
                  </a:lnTo>
                  <a:lnTo>
                    <a:pt x="23568" y="30366"/>
                  </a:lnTo>
                  <a:lnTo>
                    <a:pt x="30367" y="23568"/>
                  </a:lnTo>
                  <a:lnTo>
                    <a:pt x="30367" y="15183"/>
                  </a:lnTo>
                  <a:close/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329112" y="3251427"/>
              <a:ext cx="233679" cy="50800"/>
            </a:xfrm>
            <a:custGeom>
              <a:avLst/>
              <a:gdLst/>
              <a:ahLst/>
              <a:cxnLst/>
              <a:rect l="l" t="t" r="r" b="b"/>
              <a:pathLst>
                <a:path w="233679" h="50800">
                  <a:moveTo>
                    <a:pt x="40640" y="50800"/>
                  </a:moveTo>
                  <a:lnTo>
                    <a:pt x="50400" y="48796"/>
                  </a:lnTo>
                  <a:lnTo>
                    <a:pt x="58488" y="43339"/>
                  </a:lnTo>
                  <a:lnTo>
                    <a:pt x="64002" y="35262"/>
                  </a:lnTo>
                  <a:lnTo>
                    <a:pt x="66040" y="25400"/>
                  </a:lnTo>
                  <a:lnTo>
                    <a:pt x="64036" y="15537"/>
                  </a:lnTo>
                  <a:lnTo>
                    <a:pt x="58579" y="7461"/>
                  </a:lnTo>
                  <a:lnTo>
                    <a:pt x="50502" y="2004"/>
                  </a:lnTo>
                  <a:lnTo>
                    <a:pt x="40640" y="0"/>
                  </a:lnTo>
                  <a:lnTo>
                    <a:pt x="30778" y="2004"/>
                  </a:lnTo>
                  <a:lnTo>
                    <a:pt x="22701" y="7461"/>
                  </a:lnTo>
                  <a:lnTo>
                    <a:pt x="17244" y="15537"/>
                  </a:lnTo>
                  <a:lnTo>
                    <a:pt x="15240" y="25400"/>
                  </a:lnTo>
                </a:path>
                <a:path w="233679" h="50800">
                  <a:moveTo>
                    <a:pt x="30480" y="17780"/>
                  </a:moveTo>
                  <a:lnTo>
                    <a:pt x="15240" y="30480"/>
                  </a:lnTo>
                  <a:lnTo>
                    <a:pt x="0" y="17780"/>
                  </a:lnTo>
                </a:path>
                <a:path w="233679" h="50800">
                  <a:moveTo>
                    <a:pt x="193042" y="50800"/>
                  </a:moveTo>
                  <a:lnTo>
                    <a:pt x="183180" y="48796"/>
                  </a:lnTo>
                  <a:lnTo>
                    <a:pt x="175103" y="43339"/>
                  </a:lnTo>
                  <a:lnTo>
                    <a:pt x="169646" y="35262"/>
                  </a:lnTo>
                  <a:lnTo>
                    <a:pt x="167642" y="25400"/>
                  </a:lnTo>
                  <a:lnTo>
                    <a:pt x="169646" y="15537"/>
                  </a:lnTo>
                  <a:lnTo>
                    <a:pt x="175103" y="7461"/>
                  </a:lnTo>
                  <a:lnTo>
                    <a:pt x="183180" y="2004"/>
                  </a:lnTo>
                  <a:lnTo>
                    <a:pt x="193042" y="0"/>
                  </a:lnTo>
                  <a:lnTo>
                    <a:pt x="202904" y="2004"/>
                  </a:lnTo>
                  <a:lnTo>
                    <a:pt x="210981" y="7461"/>
                  </a:lnTo>
                  <a:lnTo>
                    <a:pt x="216438" y="15537"/>
                  </a:lnTo>
                  <a:lnTo>
                    <a:pt x="218442" y="25400"/>
                  </a:lnTo>
                </a:path>
                <a:path w="233679" h="50800">
                  <a:moveTo>
                    <a:pt x="233682" y="17780"/>
                  </a:moveTo>
                  <a:lnTo>
                    <a:pt x="218442" y="30480"/>
                  </a:lnTo>
                  <a:lnTo>
                    <a:pt x="203202" y="177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3346500"/>
              <a:ext cx="1536065" cy="109855"/>
            </a:xfrm>
            <a:custGeom>
              <a:avLst/>
              <a:gdLst/>
              <a:ahLst/>
              <a:cxnLst/>
              <a:rect l="l" t="t" r="r" b="b"/>
              <a:pathLst>
                <a:path w="1536065" h="109854">
                  <a:moveTo>
                    <a:pt x="1535976" y="0"/>
                  </a:moveTo>
                  <a:lnTo>
                    <a:pt x="0" y="0"/>
                  </a:lnTo>
                  <a:lnTo>
                    <a:pt x="0" y="109550"/>
                  </a:lnTo>
                  <a:lnTo>
                    <a:pt x="1535976" y="10955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4747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535976" y="3346500"/>
              <a:ext cx="1536065" cy="109855"/>
            </a:xfrm>
            <a:custGeom>
              <a:avLst/>
              <a:gdLst/>
              <a:ahLst/>
              <a:cxnLst/>
              <a:rect l="l" t="t" r="r" b="b"/>
              <a:pathLst>
                <a:path w="1536064" h="109854">
                  <a:moveTo>
                    <a:pt x="1535976" y="0"/>
                  </a:moveTo>
                  <a:lnTo>
                    <a:pt x="0" y="0"/>
                  </a:lnTo>
                  <a:lnTo>
                    <a:pt x="0" y="109550"/>
                  </a:lnTo>
                  <a:lnTo>
                    <a:pt x="1535976" y="10955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8484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071952" y="3346500"/>
              <a:ext cx="1536065" cy="109855"/>
            </a:xfrm>
            <a:custGeom>
              <a:avLst/>
              <a:gdLst/>
              <a:ahLst/>
              <a:cxnLst/>
              <a:rect l="l" t="t" r="r" b="b"/>
              <a:pathLst>
                <a:path w="1536064" h="109854">
                  <a:moveTo>
                    <a:pt x="1535976" y="0"/>
                  </a:moveTo>
                  <a:lnTo>
                    <a:pt x="0" y="0"/>
                  </a:lnTo>
                  <a:lnTo>
                    <a:pt x="0" y="109550"/>
                  </a:lnTo>
                  <a:lnTo>
                    <a:pt x="1535976" y="10955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ADAD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95300" y="72654"/>
            <a:ext cx="15043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-10" dirty="0">
                <a:solidFill>
                  <a:srgbClr val="3333B2"/>
                </a:solidFill>
                <a:latin typeface="LM Roman Caps 10"/>
                <a:cs typeface="LM Roman Caps 10"/>
              </a:rPr>
              <a:t>Validace</a:t>
            </a:r>
            <a:r>
              <a:rPr sz="1400" spc="-65" dirty="0">
                <a:solidFill>
                  <a:srgbClr val="3333B2"/>
                </a:solidFill>
                <a:latin typeface="LM Roman Caps 10"/>
                <a:cs typeface="LM Roman Caps 10"/>
              </a:rPr>
              <a:t> </a:t>
            </a:r>
            <a:r>
              <a:rPr sz="1400" spc="25" dirty="0">
                <a:solidFill>
                  <a:srgbClr val="3333B2"/>
                </a:solidFill>
                <a:latin typeface="LM Roman Caps 10"/>
                <a:cs typeface="LM Roman Caps 10"/>
              </a:rPr>
              <a:t>HTML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943948" y="3163813"/>
            <a:ext cx="1648460" cy="29527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160"/>
              </a:spcBef>
            </a:pP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. .</a:t>
            </a:r>
            <a:r>
              <a:rPr sz="400" spc="9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</a:rPr>
              <a:t>.</a:t>
            </a:r>
            <a:endParaRPr sz="400">
              <a:latin typeface="LM Sans 8"/>
              <a:cs typeface="LM Sans 8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  <a:tabLst>
                <a:tab pos="1367155" algn="l"/>
              </a:tabLst>
            </a:pP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9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10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</a:t>
            </a:r>
            <a:r>
              <a:rPr sz="400" spc="12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1" action="ppaction://hlinksldjump"/>
              </a:rPr>
              <a:t>.    </a:t>
            </a:r>
            <a:r>
              <a:rPr sz="400" spc="90" dirty="0">
                <a:latin typeface="LM Sans 8"/>
                <a:cs typeface="LM Sans 8"/>
                <a:hlinkClick r:id="rId11" action="ppaction://hlinksldjump"/>
              </a:rPr>
              <a:t> </a:t>
            </a:r>
            <a:r>
              <a:rPr sz="400" spc="-5" dirty="0">
                <a:latin typeface="LM Sans 8"/>
                <a:cs typeface="LM Sans 8"/>
                <a:hlinkClick r:id="rId11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	. .</a:t>
            </a:r>
            <a:r>
              <a:rPr sz="400" spc="50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</a:rPr>
              <a:t>.</a:t>
            </a:r>
            <a:endParaRPr sz="400">
              <a:latin typeface="LM Sans 8"/>
              <a:cs typeface="LM Sans 8"/>
            </a:endParaRPr>
          </a:p>
          <a:p>
            <a:pPr marL="522605">
              <a:lnSpc>
                <a:spcPct val="100000"/>
              </a:lnSpc>
              <a:spcBef>
                <a:spcPts val="100"/>
              </a:spcBef>
              <a:tabLst>
                <a:tab pos="1356995" algn="l"/>
              </a:tabLst>
            </a:pPr>
            <a:r>
              <a:rPr sz="600" spc="-5" dirty="0">
                <a:latin typeface="LM Sans 8"/>
                <a:cs typeface="LM Sans 8"/>
              </a:rPr>
              <a:t>Webová</a:t>
            </a:r>
            <a:r>
              <a:rPr sz="600" spc="5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kartografie	</a:t>
            </a:r>
            <a:fld id="{81D60167-4931-47E6-BA6A-407CBD079E47}" type="slidenum">
              <a:rPr sz="600" spc="-5" dirty="0">
                <a:latin typeface="LM Sans 8"/>
                <a:cs typeface="LM Sans 8"/>
              </a:rPr>
              <a:t>42</a:t>
            </a:fld>
            <a:r>
              <a:rPr sz="600" spc="-5" dirty="0">
                <a:latin typeface="LM Sans 8"/>
                <a:cs typeface="LM Sans 8"/>
              </a:rPr>
              <a:t> /</a:t>
            </a:r>
            <a:r>
              <a:rPr sz="600" spc="-160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46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11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11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11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18412" y="1439961"/>
            <a:ext cx="23717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00008A"/>
                </a:solidFill>
                <a:latin typeface="LM Mono 12"/>
                <a:cs typeface="LM Mono 12"/>
                <a:hlinkClick r:id="rId12"/>
              </a:rPr>
              <a:t>https://validator.w3.org/</a:t>
            </a:r>
            <a:endParaRPr sz="1400">
              <a:latin typeface="LM Mono 12"/>
              <a:cs typeface="LM Mono 12"/>
            </a:endParaRPr>
          </a:p>
        </p:txBody>
      </p:sp>
    </p:spTree>
  </p:cSld>
  <p:clrMapOvr>
    <a:masterClrMapping/>
  </p:clrMapOvr>
  <p:transition>
    <p:cut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69133" y="3261740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89516" y="3257778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167319" y="3257778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399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0" y="3247632"/>
            <a:ext cx="4608195" cy="208915"/>
            <a:chOff x="0" y="3247632"/>
            <a:chExt cx="4608195" cy="208915"/>
          </a:xfrm>
        </p:grpSpPr>
        <p:sp>
          <p:nvSpPr>
            <p:cNvPr id="6" name="object 6"/>
            <p:cNvSpPr/>
            <p:nvPr/>
          </p:nvSpPr>
          <p:spPr>
            <a:xfrm>
              <a:off x="3323652" y="3251427"/>
              <a:ext cx="64135" cy="50800"/>
            </a:xfrm>
            <a:custGeom>
              <a:avLst/>
              <a:gdLst/>
              <a:ahLst/>
              <a:cxnLst/>
              <a:rect l="l" t="t" r="r" b="b"/>
              <a:pathLst>
                <a:path w="64135" h="50800">
                  <a:moveTo>
                    <a:pt x="0" y="50800"/>
                  </a:moveTo>
                  <a:lnTo>
                    <a:pt x="43019" y="50800"/>
                  </a:lnTo>
                  <a:lnTo>
                    <a:pt x="43019" y="20434"/>
                  </a:lnTo>
                  <a:lnTo>
                    <a:pt x="0" y="20434"/>
                  </a:lnTo>
                  <a:lnTo>
                    <a:pt x="0" y="50800"/>
                  </a:lnTo>
                  <a:close/>
                </a:path>
                <a:path w="64135" h="50800">
                  <a:moveTo>
                    <a:pt x="10491" y="20320"/>
                  </a:moveTo>
                  <a:lnTo>
                    <a:pt x="10491" y="10160"/>
                  </a:lnTo>
                  <a:lnTo>
                    <a:pt x="53672" y="10160"/>
                  </a:lnTo>
                  <a:lnTo>
                    <a:pt x="53672" y="40640"/>
                  </a:lnTo>
                  <a:lnTo>
                    <a:pt x="43512" y="40640"/>
                  </a:lnTo>
                </a:path>
                <a:path w="64135" h="50800">
                  <a:moveTo>
                    <a:pt x="20652" y="10160"/>
                  </a:moveTo>
                  <a:lnTo>
                    <a:pt x="20652" y="0"/>
                  </a:lnTo>
                  <a:lnTo>
                    <a:pt x="63833" y="0"/>
                  </a:lnTo>
                  <a:lnTo>
                    <a:pt x="63833" y="30480"/>
                  </a:lnTo>
                  <a:lnTo>
                    <a:pt x="53672" y="304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260483" y="3257778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620351" y="3264128"/>
              <a:ext cx="38100" cy="0"/>
            </a:xfrm>
            <a:custGeom>
              <a:avLst/>
              <a:gdLst/>
              <a:ahLst/>
              <a:cxnLst/>
              <a:rect l="l" t="t" r="r" b="b"/>
              <a:pathLst>
                <a:path w="38100">
                  <a:moveTo>
                    <a:pt x="0" y="0"/>
                  </a:moveTo>
                  <a:lnTo>
                    <a:pt x="38101" y="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531451" y="3257778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607651" y="3251427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0" y="0"/>
                  </a:moveTo>
                  <a:lnTo>
                    <a:pt x="38100" y="0"/>
                  </a:lnTo>
                </a:path>
                <a:path w="50800" h="50800">
                  <a:moveTo>
                    <a:pt x="12700" y="25400"/>
                  </a:moveTo>
                  <a:lnTo>
                    <a:pt x="50801" y="25400"/>
                  </a:lnTo>
                </a:path>
                <a:path w="50800" h="50800">
                  <a:moveTo>
                    <a:pt x="0" y="38100"/>
                  </a:moveTo>
                  <a:lnTo>
                    <a:pt x="38100" y="38100"/>
                  </a:lnTo>
                </a:path>
                <a:path w="50800" h="50800">
                  <a:moveTo>
                    <a:pt x="12700" y="50800"/>
                  </a:moveTo>
                  <a:lnTo>
                    <a:pt x="50801" y="508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878619" y="3251427"/>
              <a:ext cx="50800" cy="25400"/>
            </a:xfrm>
            <a:custGeom>
              <a:avLst/>
              <a:gdLst/>
              <a:ahLst/>
              <a:cxnLst/>
              <a:rect l="l" t="t" r="r" b="b"/>
              <a:pathLst>
                <a:path w="50800" h="25400">
                  <a:moveTo>
                    <a:pt x="0" y="0"/>
                  </a:moveTo>
                  <a:lnTo>
                    <a:pt x="38100" y="0"/>
                  </a:lnTo>
                </a:path>
                <a:path w="50800" h="25400">
                  <a:moveTo>
                    <a:pt x="12700" y="12700"/>
                  </a:moveTo>
                  <a:lnTo>
                    <a:pt x="50801" y="12700"/>
                  </a:lnTo>
                </a:path>
                <a:path w="50800" h="25400">
                  <a:moveTo>
                    <a:pt x="12700" y="25400"/>
                  </a:moveTo>
                  <a:lnTo>
                    <a:pt x="50801" y="254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802418" y="3257778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878619" y="3289528"/>
              <a:ext cx="50800" cy="12700"/>
            </a:xfrm>
            <a:custGeom>
              <a:avLst/>
              <a:gdLst/>
              <a:ahLst/>
              <a:cxnLst/>
              <a:rect l="l" t="t" r="r" b="b"/>
              <a:pathLst>
                <a:path w="50800" h="12700">
                  <a:moveTo>
                    <a:pt x="0" y="0"/>
                  </a:moveTo>
                  <a:lnTo>
                    <a:pt x="38100" y="0"/>
                  </a:lnTo>
                </a:path>
                <a:path w="50800" h="12700">
                  <a:moveTo>
                    <a:pt x="12700" y="12699"/>
                  </a:moveTo>
                  <a:lnTo>
                    <a:pt x="50801" y="12699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149586" y="3251427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0" y="0"/>
                  </a:moveTo>
                  <a:lnTo>
                    <a:pt x="38100" y="0"/>
                  </a:lnTo>
                </a:path>
                <a:path w="50800" h="50800">
                  <a:moveTo>
                    <a:pt x="12700" y="12700"/>
                  </a:moveTo>
                  <a:lnTo>
                    <a:pt x="50801" y="12700"/>
                  </a:lnTo>
                </a:path>
                <a:path w="50800" h="50800">
                  <a:moveTo>
                    <a:pt x="12700" y="25400"/>
                  </a:moveTo>
                  <a:lnTo>
                    <a:pt x="50801" y="25400"/>
                  </a:lnTo>
                </a:path>
                <a:path w="50800" h="50800">
                  <a:moveTo>
                    <a:pt x="0" y="38100"/>
                  </a:moveTo>
                  <a:lnTo>
                    <a:pt x="38100" y="38100"/>
                  </a:lnTo>
                </a:path>
                <a:path w="50800" h="50800">
                  <a:moveTo>
                    <a:pt x="12700" y="50800"/>
                  </a:moveTo>
                  <a:lnTo>
                    <a:pt x="50801" y="508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451033" y="3281908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20">
                  <a:moveTo>
                    <a:pt x="0" y="0"/>
                  </a:moveTo>
                  <a:lnTo>
                    <a:pt x="20321" y="2032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423969" y="3255413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79">
                  <a:moveTo>
                    <a:pt x="30367" y="15183"/>
                  </a:moveTo>
                  <a:lnTo>
                    <a:pt x="30367" y="6797"/>
                  </a:lnTo>
                  <a:lnTo>
                    <a:pt x="23568" y="0"/>
                  </a:lnTo>
                  <a:lnTo>
                    <a:pt x="15183" y="0"/>
                  </a:lnTo>
                  <a:lnTo>
                    <a:pt x="6797" y="0"/>
                  </a:lnTo>
                  <a:lnTo>
                    <a:pt x="0" y="6797"/>
                  </a:lnTo>
                  <a:lnTo>
                    <a:pt x="0" y="15183"/>
                  </a:lnTo>
                  <a:lnTo>
                    <a:pt x="0" y="23568"/>
                  </a:lnTo>
                  <a:lnTo>
                    <a:pt x="6797" y="30366"/>
                  </a:lnTo>
                  <a:lnTo>
                    <a:pt x="15183" y="30366"/>
                  </a:lnTo>
                  <a:lnTo>
                    <a:pt x="23568" y="30366"/>
                  </a:lnTo>
                  <a:lnTo>
                    <a:pt x="30367" y="23568"/>
                  </a:lnTo>
                  <a:lnTo>
                    <a:pt x="30367" y="15183"/>
                  </a:lnTo>
                  <a:close/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329112" y="3251427"/>
              <a:ext cx="233679" cy="50800"/>
            </a:xfrm>
            <a:custGeom>
              <a:avLst/>
              <a:gdLst/>
              <a:ahLst/>
              <a:cxnLst/>
              <a:rect l="l" t="t" r="r" b="b"/>
              <a:pathLst>
                <a:path w="233679" h="50800">
                  <a:moveTo>
                    <a:pt x="40640" y="50800"/>
                  </a:moveTo>
                  <a:lnTo>
                    <a:pt x="50400" y="48796"/>
                  </a:lnTo>
                  <a:lnTo>
                    <a:pt x="58488" y="43339"/>
                  </a:lnTo>
                  <a:lnTo>
                    <a:pt x="64002" y="35262"/>
                  </a:lnTo>
                  <a:lnTo>
                    <a:pt x="66040" y="25400"/>
                  </a:lnTo>
                  <a:lnTo>
                    <a:pt x="64036" y="15537"/>
                  </a:lnTo>
                  <a:lnTo>
                    <a:pt x="58579" y="7461"/>
                  </a:lnTo>
                  <a:lnTo>
                    <a:pt x="50502" y="2004"/>
                  </a:lnTo>
                  <a:lnTo>
                    <a:pt x="40640" y="0"/>
                  </a:lnTo>
                  <a:lnTo>
                    <a:pt x="30778" y="2004"/>
                  </a:lnTo>
                  <a:lnTo>
                    <a:pt x="22701" y="7461"/>
                  </a:lnTo>
                  <a:lnTo>
                    <a:pt x="17244" y="15537"/>
                  </a:lnTo>
                  <a:lnTo>
                    <a:pt x="15240" y="25400"/>
                  </a:lnTo>
                </a:path>
                <a:path w="233679" h="50800">
                  <a:moveTo>
                    <a:pt x="30480" y="17780"/>
                  </a:moveTo>
                  <a:lnTo>
                    <a:pt x="15240" y="30480"/>
                  </a:lnTo>
                  <a:lnTo>
                    <a:pt x="0" y="17780"/>
                  </a:lnTo>
                </a:path>
                <a:path w="233679" h="50800">
                  <a:moveTo>
                    <a:pt x="193042" y="50800"/>
                  </a:moveTo>
                  <a:lnTo>
                    <a:pt x="183180" y="48796"/>
                  </a:lnTo>
                  <a:lnTo>
                    <a:pt x="175103" y="43339"/>
                  </a:lnTo>
                  <a:lnTo>
                    <a:pt x="169646" y="35262"/>
                  </a:lnTo>
                  <a:lnTo>
                    <a:pt x="167642" y="25400"/>
                  </a:lnTo>
                  <a:lnTo>
                    <a:pt x="169646" y="15537"/>
                  </a:lnTo>
                  <a:lnTo>
                    <a:pt x="175103" y="7461"/>
                  </a:lnTo>
                  <a:lnTo>
                    <a:pt x="183180" y="2004"/>
                  </a:lnTo>
                  <a:lnTo>
                    <a:pt x="193042" y="0"/>
                  </a:lnTo>
                  <a:lnTo>
                    <a:pt x="202904" y="2004"/>
                  </a:lnTo>
                  <a:lnTo>
                    <a:pt x="210981" y="7461"/>
                  </a:lnTo>
                  <a:lnTo>
                    <a:pt x="216438" y="15537"/>
                  </a:lnTo>
                  <a:lnTo>
                    <a:pt x="218442" y="25400"/>
                  </a:lnTo>
                </a:path>
                <a:path w="233679" h="50800">
                  <a:moveTo>
                    <a:pt x="233682" y="17780"/>
                  </a:moveTo>
                  <a:lnTo>
                    <a:pt x="218442" y="30480"/>
                  </a:lnTo>
                  <a:lnTo>
                    <a:pt x="203202" y="177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3346500"/>
              <a:ext cx="1536065" cy="109855"/>
            </a:xfrm>
            <a:custGeom>
              <a:avLst/>
              <a:gdLst/>
              <a:ahLst/>
              <a:cxnLst/>
              <a:rect l="l" t="t" r="r" b="b"/>
              <a:pathLst>
                <a:path w="1536065" h="109854">
                  <a:moveTo>
                    <a:pt x="1535976" y="0"/>
                  </a:moveTo>
                  <a:lnTo>
                    <a:pt x="0" y="0"/>
                  </a:lnTo>
                  <a:lnTo>
                    <a:pt x="0" y="109550"/>
                  </a:lnTo>
                  <a:lnTo>
                    <a:pt x="1535976" y="10955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4747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535976" y="3346500"/>
              <a:ext cx="1536065" cy="109855"/>
            </a:xfrm>
            <a:custGeom>
              <a:avLst/>
              <a:gdLst/>
              <a:ahLst/>
              <a:cxnLst/>
              <a:rect l="l" t="t" r="r" b="b"/>
              <a:pathLst>
                <a:path w="1536064" h="109854">
                  <a:moveTo>
                    <a:pt x="1535976" y="0"/>
                  </a:moveTo>
                  <a:lnTo>
                    <a:pt x="0" y="0"/>
                  </a:lnTo>
                  <a:lnTo>
                    <a:pt x="0" y="109550"/>
                  </a:lnTo>
                  <a:lnTo>
                    <a:pt x="1535976" y="10955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8484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071952" y="3346500"/>
              <a:ext cx="1536065" cy="109855"/>
            </a:xfrm>
            <a:custGeom>
              <a:avLst/>
              <a:gdLst/>
              <a:ahLst/>
              <a:cxnLst/>
              <a:rect l="l" t="t" r="r" b="b"/>
              <a:pathLst>
                <a:path w="1536064" h="109854">
                  <a:moveTo>
                    <a:pt x="1535976" y="0"/>
                  </a:moveTo>
                  <a:lnTo>
                    <a:pt x="0" y="0"/>
                  </a:lnTo>
                  <a:lnTo>
                    <a:pt x="0" y="109550"/>
                  </a:lnTo>
                  <a:lnTo>
                    <a:pt x="1535976" y="10955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ADAD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95300" y="72654"/>
            <a:ext cx="12744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-10" dirty="0">
                <a:solidFill>
                  <a:srgbClr val="3333B2"/>
                </a:solidFill>
                <a:latin typeface="LM Roman Caps 10"/>
                <a:cs typeface="LM Roman Caps 10"/>
              </a:rPr>
              <a:t>Validace</a:t>
            </a:r>
            <a:r>
              <a:rPr sz="1400" spc="-65" dirty="0">
                <a:solidFill>
                  <a:srgbClr val="3333B2"/>
                </a:solidFill>
                <a:latin typeface="LM Roman Caps 10"/>
                <a:cs typeface="LM Roman Caps 10"/>
              </a:rPr>
              <a:t> </a:t>
            </a:r>
            <a:r>
              <a:rPr sz="1400" spc="20" dirty="0">
                <a:solidFill>
                  <a:srgbClr val="3333B2"/>
                </a:solidFill>
                <a:latin typeface="LM Roman Caps 10"/>
                <a:cs typeface="LM Roman Caps 10"/>
              </a:rPr>
              <a:t>CSS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943948" y="3163813"/>
            <a:ext cx="1648460" cy="29527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160"/>
              </a:spcBef>
            </a:pP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. .</a:t>
            </a:r>
            <a:r>
              <a:rPr sz="400" spc="9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</a:rPr>
              <a:t>.</a:t>
            </a:r>
            <a:endParaRPr sz="400">
              <a:latin typeface="LM Sans 8"/>
              <a:cs typeface="LM Sans 8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  <a:tabLst>
                <a:tab pos="1367155" algn="l"/>
              </a:tabLst>
            </a:pP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9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10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</a:t>
            </a:r>
            <a:r>
              <a:rPr sz="400" spc="12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1" action="ppaction://hlinksldjump"/>
              </a:rPr>
              <a:t>.    </a:t>
            </a:r>
            <a:r>
              <a:rPr sz="400" spc="90" dirty="0">
                <a:latin typeface="LM Sans 8"/>
                <a:cs typeface="LM Sans 8"/>
                <a:hlinkClick r:id="rId11" action="ppaction://hlinksldjump"/>
              </a:rPr>
              <a:t> </a:t>
            </a:r>
            <a:r>
              <a:rPr sz="400" spc="-5" dirty="0">
                <a:latin typeface="LM Sans 8"/>
                <a:cs typeface="LM Sans 8"/>
                <a:hlinkClick r:id="rId11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	. .</a:t>
            </a:r>
            <a:r>
              <a:rPr sz="400" spc="50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</a:rPr>
              <a:t>.</a:t>
            </a:r>
            <a:endParaRPr sz="400">
              <a:latin typeface="LM Sans 8"/>
              <a:cs typeface="LM Sans 8"/>
            </a:endParaRPr>
          </a:p>
          <a:p>
            <a:pPr marL="522605">
              <a:lnSpc>
                <a:spcPct val="100000"/>
              </a:lnSpc>
              <a:spcBef>
                <a:spcPts val="100"/>
              </a:spcBef>
              <a:tabLst>
                <a:tab pos="1356995" algn="l"/>
              </a:tabLst>
            </a:pPr>
            <a:r>
              <a:rPr sz="600" spc="-5" dirty="0">
                <a:latin typeface="LM Sans 8"/>
                <a:cs typeface="LM Sans 8"/>
              </a:rPr>
              <a:t>Webová</a:t>
            </a:r>
            <a:r>
              <a:rPr sz="600" spc="5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kartografie	</a:t>
            </a:r>
            <a:fld id="{81D60167-4931-47E6-BA6A-407CBD079E47}" type="slidenum">
              <a:rPr sz="600" spc="-5" dirty="0">
                <a:latin typeface="LM Sans 8"/>
                <a:cs typeface="LM Sans 8"/>
              </a:rPr>
              <a:t>43</a:t>
            </a:fld>
            <a:r>
              <a:rPr sz="600" spc="-5" dirty="0">
                <a:latin typeface="LM Sans 8"/>
                <a:cs typeface="LM Sans 8"/>
              </a:rPr>
              <a:t> /</a:t>
            </a:r>
            <a:r>
              <a:rPr sz="600" spc="-160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46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11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11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11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99173" y="1439961"/>
            <a:ext cx="34099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00008A"/>
                </a:solidFill>
                <a:latin typeface="LM Mono 12"/>
                <a:cs typeface="LM Mono 12"/>
                <a:hlinkClick r:id="rId12"/>
              </a:rPr>
              <a:t>https://jigsaw.w3.org/css-validator/</a:t>
            </a:r>
            <a:endParaRPr sz="1400">
              <a:latin typeface="LM Mono 12"/>
              <a:cs typeface="LM Mono 12"/>
            </a:endParaRPr>
          </a:p>
        </p:txBody>
      </p:sp>
    </p:spTree>
  </p:cSld>
  <p:clrMapOvr>
    <a:masterClrMapping/>
  </p:clrMapOvr>
  <p:transition>
    <p:cut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4953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5" dirty="0">
                <a:solidFill>
                  <a:srgbClr val="3333B2"/>
                </a:solidFill>
                <a:latin typeface="LM Roman Caps 10"/>
                <a:cs typeface="LM Roman Caps 10"/>
              </a:rPr>
              <a:t>Ú</a:t>
            </a:r>
            <a:r>
              <a:rPr sz="1400" spc="-15" dirty="0">
                <a:solidFill>
                  <a:srgbClr val="3333B2"/>
                </a:solidFill>
                <a:latin typeface="LM Roman Caps 10"/>
                <a:cs typeface="LM Roman Caps 10"/>
              </a:rPr>
              <a:t>k</a:t>
            </a:r>
            <a:r>
              <a:rPr sz="1400" spc="15" dirty="0">
                <a:solidFill>
                  <a:srgbClr val="3333B2"/>
                </a:solidFill>
                <a:latin typeface="LM Roman Caps 10"/>
                <a:cs typeface="LM Roman Caps 10"/>
              </a:rPr>
              <a:t>ol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1165" y="881761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02932" y="778636"/>
            <a:ext cx="4079240" cy="180340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000" dirty="0">
                <a:latin typeface="LM Sans 10"/>
                <a:cs typeface="LM Sans 10"/>
              </a:rPr>
              <a:t>vyberte </a:t>
            </a:r>
            <a:r>
              <a:rPr sz="1000" spc="-5" dirty="0">
                <a:latin typeface="LM Sans 10"/>
                <a:cs typeface="LM Sans 10"/>
              </a:rPr>
              <a:t>si </a:t>
            </a:r>
            <a:r>
              <a:rPr sz="1000" b="1" spc="-5" dirty="0">
                <a:latin typeface="LM Sans 10"/>
                <a:cs typeface="LM Sans 10"/>
              </a:rPr>
              <a:t>semestrální téma </a:t>
            </a:r>
            <a:r>
              <a:rPr sz="1000" spc="-5" dirty="0">
                <a:latin typeface="LM Sans 10"/>
                <a:cs typeface="LM Sans 10"/>
              </a:rPr>
              <a:t>(GIS, kartografie, geografie,</a:t>
            </a:r>
            <a:r>
              <a:rPr sz="1000" spc="-204" dirty="0">
                <a:latin typeface="LM Sans 10"/>
                <a:cs typeface="LM Sans 10"/>
              </a:rPr>
              <a:t> </a:t>
            </a:r>
            <a:r>
              <a:rPr sz="1000" spc="-5" dirty="0">
                <a:latin typeface="LM Sans 10"/>
                <a:cs typeface="LM Sans 10"/>
              </a:rPr>
              <a:t>…)</a:t>
            </a:r>
            <a:endParaRPr sz="1000" dirty="0">
              <a:latin typeface="LM Sans 10"/>
              <a:cs typeface="LM Sans 10"/>
            </a:endParaRPr>
          </a:p>
          <a:p>
            <a:pPr marL="12700" marR="5080">
              <a:lnSpc>
                <a:spcPts val="1200"/>
              </a:lnSpc>
              <a:spcBef>
                <a:spcPts val="35"/>
              </a:spcBef>
            </a:pPr>
            <a:r>
              <a:rPr sz="800" spc="-5" dirty="0">
                <a:latin typeface="LM Sans 8"/>
                <a:cs typeface="LM Sans 8"/>
              </a:rPr>
              <a:t>mělo </a:t>
            </a:r>
            <a:r>
              <a:rPr sz="800" spc="-15" dirty="0">
                <a:latin typeface="LM Sans 8"/>
                <a:cs typeface="LM Sans 8"/>
              </a:rPr>
              <a:t>by </a:t>
            </a:r>
            <a:r>
              <a:rPr sz="800" spc="-5" dirty="0">
                <a:latin typeface="LM Sans 8"/>
                <a:cs typeface="LM Sans 8"/>
              </a:rPr>
              <a:t>k němu </a:t>
            </a:r>
            <a:r>
              <a:rPr sz="800" spc="-10" dirty="0">
                <a:latin typeface="LM Sans 8"/>
                <a:cs typeface="LM Sans 8"/>
              </a:rPr>
              <a:t>být </a:t>
            </a:r>
            <a:r>
              <a:rPr sz="800" spc="-5" dirty="0">
                <a:latin typeface="LM Sans 8"/>
                <a:cs typeface="LM Sans 8"/>
              </a:rPr>
              <a:t>možné sehnat nějaká </a:t>
            </a:r>
            <a:r>
              <a:rPr sz="800" spc="-10" dirty="0">
                <a:latin typeface="LM Sans 8"/>
                <a:cs typeface="LM Sans 8"/>
              </a:rPr>
              <a:t>prostorová </a:t>
            </a:r>
            <a:r>
              <a:rPr sz="800" spc="-5" dirty="0">
                <a:latin typeface="LM Sans 8"/>
                <a:cs typeface="LM Sans 8"/>
              </a:rPr>
              <a:t>data a zobrazit je v </a:t>
            </a:r>
            <a:r>
              <a:rPr sz="800" dirty="0">
                <a:latin typeface="LM Sans 8"/>
                <a:cs typeface="LM Sans 8"/>
              </a:rPr>
              <a:t>mapě, </a:t>
            </a:r>
            <a:r>
              <a:rPr sz="800" spc="-5" dirty="0">
                <a:latin typeface="LM Sans 8"/>
                <a:cs typeface="LM Sans 8"/>
              </a:rPr>
              <a:t>můžete se  inspirovat jinou stránkou </a:t>
            </a:r>
            <a:r>
              <a:rPr sz="800" dirty="0">
                <a:latin typeface="LM Sans 8"/>
                <a:cs typeface="LM Sans 8"/>
              </a:rPr>
              <a:t>nebo</a:t>
            </a:r>
            <a:r>
              <a:rPr sz="800" spc="-10" dirty="0">
                <a:latin typeface="LM Sans 8"/>
                <a:cs typeface="LM Sans 8"/>
              </a:rPr>
              <a:t> </a:t>
            </a:r>
            <a:r>
              <a:rPr sz="800" dirty="0">
                <a:latin typeface="LM Sans 8"/>
                <a:cs typeface="LM Sans 8"/>
              </a:rPr>
              <a:t>službou</a:t>
            </a:r>
          </a:p>
          <a:p>
            <a:pPr marL="12700" marR="1620520">
              <a:lnSpc>
                <a:spcPts val="1789"/>
              </a:lnSpc>
              <a:spcBef>
                <a:spcPts val="114"/>
              </a:spcBef>
            </a:pPr>
            <a:r>
              <a:rPr sz="1000" spc="-10" dirty="0">
                <a:latin typeface="LM Sans 10"/>
                <a:cs typeface="LM Sans 10"/>
              </a:rPr>
              <a:t>vytvořte </a:t>
            </a:r>
            <a:r>
              <a:rPr sz="1000" b="1" spc="-5" dirty="0">
                <a:latin typeface="LM Sans 10"/>
                <a:cs typeface="LM Sans 10"/>
              </a:rPr>
              <a:t>HTML stránku </a:t>
            </a:r>
            <a:r>
              <a:rPr sz="1000" spc="-15" dirty="0">
                <a:latin typeface="LM Sans 10"/>
                <a:cs typeface="LM Sans 10"/>
              </a:rPr>
              <a:t>pro </a:t>
            </a:r>
            <a:r>
              <a:rPr sz="1000" spc="-5" dirty="0">
                <a:latin typeface="LM Sans 10"/>
                <a:cs typeface="LM Sans 10"/>
              </a:rPr>
              <a:t>toto téma  </a:t>
            </a:r>
            <a:r>
              <a:rPr sz="1000" dirty="0">
                <a:latin typeface="LM Sans 10"/>
                <a:cs typeface="LM Sans 10"/>
              </a:rPr>
              <a:t>použijte </a:t>
            </a:r>
            <a:r>
              <a:rPr sz="1000" spc="-5" dirty="0">
                <a:latin typeface="LM Sans 10"/>
                <a:cs typeface="LM Sans 10"/>
              </a:rPr>
              <a:t>CSS a webovou stránku si</a:t>
            </a:r>
            <a:r>
              <a:rPr sz="1000" spc="5" dirty="0">
                <a:latin typeface="LM Sans 10"/>
                <a:cs typeface="LM Sans 10"/>
              </a:rPr>
              <a:t> </a:t>
            </a:r>
            <a:r>
              <a:rPr sz="1000" b="1" spc="-10" dirty="0">
                <a:latin typeface="LM Sans 10"/>
                <a:cs typeface="LM Sans 10"/>
              </a:rPr>
              <a:t>nastylujte</a:t>
            </a:r>
            <a:endParaRPr sz="1000" dirty="0">
              <a:latin typeface="LM Sans 10"/>
              <a:cs typeface="LM Sans 10"/>
            </a:endParaRPr>
          </a:p>
          <a:p>
            <a:pPr marL="12700">
              <a:lnSpc>
                <a:spcPts val="1200"/>
              </a:lnSpc>
              <a:spcBef>
                <a:spcPts val="440"/>
              </a:spcBef>
            </a:pPr>
            <a:r>
              <a:rPr sz="1000" spc="-5" dirty="0">
                <a:latin typeface="LM Sans 10"/>
                <a:cs typeface="LM Sans 10"/>
              </a:rPr>
              <a:t>ověřte platnost HTML a CSS </a:t>
            </a:r>
            <a:r>
              <a:rPr sz="1000" b="1" spc="-5" dirty="0">
                <a:latin typeface="LM Sans 10"/>
                <a:cs typeface="LM Sans 10"/>
              </a:rPr>
              <a:t>validátorem </a:t>
            </a:r>
            <a:r>
              <a:rPr sz="1000" spc="-5" dirty="0">
                <a:latin typeface="LM Sans 10"/>
                <a:cs typeface="LM Sans 10"/>
              </a:rPr>
              <a:t>– </a:t>
            </a:r>
            <a:r>
              <a:rPr sz="1000" spc="-10" dirty="0">
                <a:latin typeface="LM Sans 10"/>
                <a:cs typeface="LM Sans 10"/>
              </a:rPr>
              <a:t>chyby </a:t>
            </a:r>
            <a:r>
              <a:rPr sz="1000" spc="-15" dirty="0">
                <a:latin typeface="LM Sans 10"/>
                <a:cs typeface="LM Sans 10"/>
              </a:rPr>
              <a:t>při </a:t>
            </a:r>
            <a:r>
              <a:rPr sz="1000" spc="-5" dirty="0">
                <a:latin typeface="LM Sans 10"/>
                <a:cs typeface="LM Sans 10"/>
              </a:rPr>
              <a:t>validaci</a:t>
            </a:r>
            <a:r>
              <a:rPr sz="1000" spc="-135" dirty="0">
                <a:latin typeface="LM Sans 10"/>
                <a:cs typeface="LM Sans 10"/>
              </a:rPr>
              <a:t> </a:t>
            </a:r>
            <a:r>
              <a:rPr sz="1000" spc="-5" dirty="0">
                <a:latin typeface="LM Sans 10"/>
                <a:cs typeface="LM Sans 10"/>
              </a:rPr>
              <a:t>automaticky</a:t>
            </a:r>
            <a:endParaRPr sz="1000" dirty="0">
              <a:latin typeface="LM Sans 10"/>
              <a:cs typeface="LM Sans 10"/>
            </a:endParaRPr>
          </a:p>
          <a:p>
            <a:pPr marL="12700">
              <a:lnSpc>
                <a:spcPts val="1200"/>
              </a:lnSpc>
            </a:pPr>
            <a:r>
              <a:rPr sz="1000" spc="-5" dirty="0">
                <a:latin typeface="LM Sans 10"/>
                <a:cs typeface="LM Sans 10"/>
              </a:rPr>
              <a:t>−2</a:t>
            </a:r>
            <a:r>
              <a:rPr sz="1000" spc="-10" dirty="0">
                <a:latin typeface="LM Sans 10"/>
                <a:cs typeface="LM Sans 10"/>
              </a:rPr>
              <a:t> </a:t>
            </a:r>
            <a:r>
              <a:rPr sz="1000" spc="10" dirty="0">
                <a:latin typeface="LM Sans 10"/>
                <a:cs typeface="LM Sans 10"/>
              </a:rPr>
              <a:t>body</a:t>
            </a:r>
            <a:endParaRPr sz="1000" dirty="0">
              <a:latin typeface="LM Sans 10"/>
              <a:cs typeface="LM Sans 10"/>
            </a:endParaRPr>
          </a:p>
          <a:p>
            <a:pPr marL="12700" marR="2064385">
              <a:lnSpc>
                <a:spcPct val="149400"/>
              </a:lnSpc>
            </a:pPr>
            <a:r>
              <a:rPr sz="1000" dirty="0">
                <a:latin typeface="LM Sans 10"/>
                <a:cs typeface="LM Sans 10"/>
              </a:rPr>
              <a:t>odevzdat </a:t>
            </a:r>
            <a:r>
              <a:rPr sz="1000" spc="-5" dirty="0">
                <a:latin typeface="LM Sans 10"/>
                <a:cs typeface="LM Sans 10"/>
              </a:rPr>
              <a:t>do 2</a:t>
            </a:r>
            <a:r>
              <a:rPr lang="sk-SK" sz="1000" spc="-5" dirty="0">
                <a:latin typeface="LM Sans 10"/>
                <a:cs typeface="LM Sans 10"/>
              </a:rPr>
              <a:t>0</a:t>
            </a:r>
            <a:r>
              <a:rPr sz="1000" spc="-5" dirty="0">
                <a:latin typeface="LM Sans 10"/>
                <a:cs typeface="LM Sans 10"/>
              </a:rPr>
              <a:t>. 9. 24:00 (max 10 b.)  </a:t>
            </a:r>
            <a:r>
              <a:rPr sz="1000" dirty="0">
                <a:latin typeface="LM Sans 10"/>
                <a:cs typeface="LM Sans 10"/>
              </a:rPr>
              <a:t>odevzdávat </a:t>
            </a:r>
            <a:r>
              <a:rPr sz="1000" spc="-15" dirty="0">
                <a:latin typeface="LM Sans 10"/>
                <a:cs typeface="LM Sans 10"/>
              </a:rPr>
              <a:t>web </a:t>
            </a:r>
            <a:r>
              <a:rPr sz="1000" spc="-10" dirty="0">
                <a:latin typeface="LM Sans 10"/>
                <a:cs typeface="LM Sans 10"/>
              </a:rPr>
              <a:t>jako archiv</a:t>
            </a:r>
            <a:r>
              <a:rPr sz="1000" spc="-30" dirty="0">
                <a:latin typeface="LM Sans 10"/>
                <a:cs typeface="LM Sans 10"/>
              </a:rPr>
              <a:t> </a:t>
            </a:r>
            <a:r>
              <a:rPr sz="1000" spc="-5" dirty="0">
                <a:latin typeface="LM Mono 10"/>
                <a:cs typeface="LM Mono 10"/>
              </a:rPr>
              <a:t>web.zip</a:t>
            </a:r>
            <a:endParaRPr sz="1000" dirty="0">
              <a:latin typeface="LM Mono 10"/>
              <a:cs typeface="LM Mono 1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1165" y="1413167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81165" y="1640903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1165" y="1868652"/>
            <a:ext cx="65201" cy="652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1165" y="2248230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81165" y="2475979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943948" y="3163813"/>
            <a:ext cx="1648460" cy="29527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160"/>
              </a:spcBef>
            </a:pP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9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0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1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. .</a:t>
            </a:r>
            <a:r>
              <a:rPr sz="400" spc="9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</a:rPr>
              <a:t>.</a:t>
            </a:r>
            <a:endParaRPr sz="400">
              <a:latin typeface="LM Sans 8"/>
              <a:cs typeface="LM Sans 8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  <a:tabLst>
                <a:tab pos="1367155" algn="l"/>
              </a:tabLst>
            </a:pP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12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13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9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12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4" action="ppaction://hlinksldjump"/>
              </a:rPr>
              <a:t>.    </a:t>
            </a:r>
            <a:r>
              <a:rPr sz="400" spc="90" dirty="0">
                <a:latin typeface="LM Sans 8"/>
                <a:cs typeface="LM Sans 8"/>
                <a:hlinkClick r:id="rId14" action="ppaction://hlinksldjump"/>
              </a:rPr>
              <a:t> </a:t>
            </a:r>
            <a:r>
              <a:rPr sz="400" spc="-5" dirty="0">
                <a:latin typeface="LM Sans 8"/>
                <a:cs typeface="LM Sans 8"/>
                <a:hlinkClick r:id="rId1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	. .</a:t>
            </a:r>
            <a:r>
              <a:rPr sz="400" spc="50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</a:rPr>
              <a:t>.</a:t>
            </a:r>
            <a:endParaRPr sz="400">
              <a:latin typeface="LM Sans 8"/>
              <a:cs typeface="LM Sans 8"/>
            </a:endParaRPr>
          </a:p>
          <a:p>
            <a:pPr marL="522605">
              <a:lnSpc>
                <a:spcPct val="100000"/>
              </a:lnSpc>
              <a:spcBef>
                <a:spcPts val="100"/>
              </a:spcBef>
              <a:tabLst>
                <a:tab pos="1356995" algn="l"/>
              </a:tabLst>
            </a:pPr>
            <a:r>
              <a:rPr sz="600" spc="-5" dirty="0">
                <a:latin typeface="LM Sans 8"/>
                <a:cs typeface="LM Sans 8"/>
              </a:rPr>
              <a:t>Webová</a:t>
            </a:r>
            <a:r>
              <a:rPr sz="600" spc="5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kartografie	</a:t>
            </a:r>
            <a:fld id="{81D60167-4931-47E6-BA6A-407CBD079E47}" type="slidenum">
              <a:rPr sz="600" spc="-5" dirty="0">
                <a:latin typeface="LM Sans 8"/>
                <a:cs typeface="LM Sans 8"/>
              </a:rPr>
              <a:t>44</a:t>
            </a:fld>
            <a:r>
              <a:rPr sz="600" spc="-5" dirty="0">
                <a:latin typeface="LM Sans 8"/>
                <a:cs typeface="LM Sans 8"/>
              </a:rPr>
              <a:t> /</a:t>
            </a:r>
            <a:r>
              <a:rPr sz="600" spc="-160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46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14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14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14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</p:spTree>
  </p:cSld>
  <p:clrMapOvr>
    <a:masterClrMapping/>
  </p:clrMapOvr>
  <p:transition>
    <p:cut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4953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5" dirty="0">
                <a:solidFill>
                  <a:srgbClr val="3333B2"/>
                </a:solidFill>
                <a:latin typeface="LM Roman Caps 10"/>
                <a:cs typeface="LM Roman Caps 10"/>
              </a:rPr>
              <a:t>Ú</a:t>
            </a:r>
            <a:r>
              <a:rPr sz="1400" spc="-15" dirty="0">
                <a:solidFill>
                  <a:srgbClr val="3333B2"/>
                </a:solidFill>
                <a:latin typeface="LM Roman Caps 10"/>
                <a:cs typeface="LM Roman Caps 10"/>
              </a:rPr>
              <a:t>k</a:t>
            </a:r>
            <a:r>
              <a:rPr sz="1400" spc="15" dirty="0">
                <a:solidFill>
                  <a:srgbClr val="3333B2"/>
                </a:solidFill>
                <a:latin typeface="LM Roman Caps 10"/>
                <a:cs typeface="LM Roman Caps 10"/>
              </a:rPr>
              <a:t>ol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1165" y="1014755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3370" marR="735965">
              <a:lnSpc>
                <a:spcPct val="149400"/>
              </a:lnSpc>
              <a:spcBef>
                <a:spcPts val="100"/>
              </a:spcBef>
            </a:pPr>
            <a:r>
              <a:rPr dirty="0"/>
              <a:t>výběr </a:t>
            </a:r>
            <a:r>
              <a:rPr spc="-5" dirty="0"/>
              <a:t>tématu </a:t>
            </a:r>
            <a:r>
              <a:rPr dirty="0"/>
              <a:t>(později </a:t>
            </a:r>
            <a:r>
              <a:rPr spc="-5" dirty="0"/>
              <a:t>lze změnit </a:t>
            </a:r>
            <a:r>
              <a:rPr dirty="0"/>
              <a:t>pokud </a:t>
            </a:r>
            <a:r>
              <a:rPr spc="-20" dirty="0"/>
              <a:t>by </a:t>
            </a:r>
            <a:r>
              <a:rPr spc="-5" dirty="0"/>
              <a:t>vám nevyhovovalo)  Obsahově </a:t>
            </a:r>
            <a:r>
              <a:rPr spc="-20" dirty="0"/>
              <a:t>by </a:t>
            </a:r>
            <a:r>
              <a:rPr spc="-10" dirty="0"/>
              <a:t>první </a:t>
            </a:r>
            <a:r>
              <a:rPr spc="-5" dirty="0"/>
              <a:t>cvičení mělo</a:t>
            </a:r>
            <a:r>
              <a:rPr spc="15" dirty="0"/>
              <a:t> </a:t>
            </a:r>
            <a:r>
              <a:rPr spc="-5" dirty="0"/>
              <a:t>zahrnovat:</a:t>
            </a:r>
          </a:p>
          <a:p>
            <a:pPr marL="433070">
              <a:lnSpc>
                <a:spcPts val="1200"/>
              </a:lnSpc>
              <a:spcBef>
                <a:spcPts val="495"/>
              </a:spcBef>
            </a:pPr>
            <a:r>
              <a:rPr sz="900" spc="494" baseline="13888" dirty="0">
                <a:solidFill>
                  <a:srgbClr val="3333B2"/>
                </a:solidFill>
                <a:latin typeface="Times New Roman"/>
                <a:cs typeface="Times New Roman"/>
              </a:rPr>
              <a:t>) </a:t>
            </a:r>
            <a:r>
              <a:rPr sz="1000" spc="-5" dirty="0"/>
              <a:t>HTML +</a:t>
            </a:r>
            <a:r>
              <a:rPr sz="1000" spc="55" dirty="0"/>
              <a:t> </a:t>
            </a:r>
            <a:r>
              <a:rPr sz="1000" spc="-5" dirty="0"/>
              <a:t>CSS</a:t>
            </a:r>
            <a:endParaRPr sz="1000">
              <a:latin typeface="Times New Roman"/>
              <a:cs typeface="Times New Roman"/>
            </a:endParaRPr>
          </a:p>
          <a:p>
            <a:pPr marL="433070">
              <a:lnSpc>
                <a:spcPts val="1195"/>
              </a:lnSpc>
            </a:pPr>
            <a:r>
              <a:rPr sz="900" spc="494" baseline="13888" dirty="0">
                <a:solidFill>
                  <a:srgbClr val="3333B2"/>
                </a:solidFill>
                <a:latin typeface="Times New Roman"/>
                <a:cs typeface="Times New Roman"/>
              </a:rPr>
              <a:t>) </a:t>
            </a:r>
            <a:r>
              <a:rPr sz="1000" spc="-5" dirty="0"/>
              <a:t>nástin</a:t>
            </a:r>
            <a:r>
              <a:rPr sz="1000" spc="55" dirty="0"/>
              <a:t> </a:t>
            </a:r>
            <a:r>
              <a:rPr sz="1000" spc="-5" dirty="0"/>
              <a:t>obsahu</a:t>
            </a:r>
            <a:endParaRPr sz="1000">
              <a:latin typeface="Times New Roman"/>
              <a:cs typeface="Times New Roman"/>
            </a:endParaRPr>
          </a:p>
          <a:p>
            <a:pPr marL="570230" marR="30480" indent="-137160">
              <a:lnSpc>
                <a:spcPts val="1200"/>
              </a:lnSpc>
              <a:spcBef>
                <a:spcPts val="35"/>
              </a:spcBef>
            </a:pPr>
            <a:r>
              <a:rPr sz="900" spc="494" baseline="13888" dirty="0">
                <a:solidFill>
                  <a:srgbClr val="3333B2"/>
                </a:solidFill>
                <a:latin typeface="Times New Roman"/>
                <a:cs typeface="Times New Roman"/>
              </a:rPr>
              <a:t>) </a:t>
            </a:r>
            <a:r>
              <a:rPr sz="1000" spc="-5" dirty="0"/>
              <a:t>základní strukturu stránky (nástin obsahu, navigaci </a:t>
            </a:r>
            <a:r>
              <a:rPr sz="1000" dirty="0"/>
              <a:t>pokud </a:t>
            </a:r>
            <a:r>
              <a:rPr sz="1000" spc="-5" dirty="0"/>
              <a:t>je relevantní  </a:t>
            </a:r>
            <a:r>
              <a:rPr sz="1000" dirty="0"/>
              <a:t>(odkazy </a:t>
            </a:r>
            <a:r>
              <a:rPr sz="1000" spc="-5" dirty="0"/>
              <a:t>nemusí </a:t>
            </a:r>
            <a:r>
              <a:rPr sz="1000" spc="-15" dirty="0"/>
              <a:t>být </a:t>
            </a:r>
            <a:r>
              <a:rPr sz="1000" spc="-5" dirty="0"/>
              <a:t>zatím funkční))</a:t>
            </a:r>
            <a:endParaRPr sz="1000">
              <a:latin typeface="Times New Roman"/>
              <a:cs typeface="Times New Roman"/>
            </a:endParaRPr>
          </a:p>
          <a:p>
            <a:pPr marL="433070">
              <a:lnSpc>
                <a:spcPts val="1150"/>
              </a:lnSpc>
            </a:pPr>
            <a:r>
              <a:rPr sz="900" spc="494" baseline="13888" dirty="0">
                <a:solidFill>
                  <a:srgbClr val="3333B2"/>
                </a:solidFill>
                <a:latin typeface="Times New Roman"/>
                <a:cs typeface="Times New Roman"/>
              </a:rPr>
              <a:t>) </a:t>
            </a:r>
            <a:r>
              <a:rPr sz="1000" spc="-5" dirty="0"/>
              <a:t>rozsahem </a:t>
            </a:r>
            <a:r>
              <a:rPr sz="1000" dirty="0"/>
              <a:t>očekávám </a:t>
            </a:r>
            <a:r>
              <a:rPr sz="1000" spc="-5" dirty="0"/>
              <a:t>zhruba do A4</a:t>
            </a:r>
            <a:r>
              <a:rPr sz="1000" spc="50" dirty="0"/>
              <a:t> </a:t>
            </a:r>
            <a:r>
              <a:rPr sz="1000" spc="-5" dirty="0"/>
              <a:t>textu</a:t>
            </a:r>
            <a:endParaRPr sz="1000">
              <a:latin typeface="Times New Roman"/>
              <a:cs typeface="Times New Roman"/>
            </a:endParaRPr>
          </a:p>
          <a:p>
            <a:pPr marL="293370">
              <a:lnSpc>
                <a:spcPct val="100000"/>
              </a:lnSpc>
              <a:spcBef>
                <a:spcPts val="495"/>
              </a:spcBef>
            </a:pPr>
            <a:r>
              <a:rPr spc="-5" dirty="0"/>
              <a:t>Na </a:t>
            </a:r>
            <a:r>
              <a:rPr spc="-10" dirty="0"/>
              <a:t>webu </a:t>
            </a:r>
            <a:r>
              <a:rPr spc="-5" dirty="0"/>
              <a:t>vítězí kvalita nad kvantitou – zaměřte se na vizuál a</a:t>
            </a:r>
            <a:r>
              <a:rPr spc="40" dirty="0"/>
              <a:t> </a:t>
            </a:r>
            <a:r>
              <a:rPr spc="-5" dirty="0"/>
              <a:t>přehlednos</a:t>
            </a:r>
          </a:p>
        </p:txBody>
      </p:sp>
      <p:sp>
        <p:nvSpPr>
          <p:cNvPr id="5" name="object 5"/>
          <p:cNvSpPr/>
          <p:nvPr/>
        </p:nvSpPr>
        <p:spPr>
          <a:xfrm>
            <a:off x="281165" y="1242504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4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4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4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</p:spTree>
  </p:cSld>
  <p:clrMapOvr>
    <a:masterClrMapping/>
  </p:clrMapOvr>
  <p:transition>
    <p:cut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835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3333B2"/>
                </a:solidFill>
                <a:latin typeface="LM Roman Caps 10"/>
                <a:cs typeface="LM Roman Caps 10"/>
              </a:rPr>
              <a:t>Jak</a:t>
            </a:r>
            <a:r>
              <a:rPr sz="1400" spc="-70" dirty="0">
                <a:solidFill>
                  <a:srgbClr val="3333B2"/>
                </a:solidFill>
                <a:latin typeface="LM Roman Caps 10"/>
                <a:cs typeface="LM Roman Caps 10"/>
              </a:rPr>
              <a:t> </a:t>
            </a:r>
            <a:r>
              <a:rPr sz="1400" spc="10" dirty="0">
                <a:solidFill>
                  <a:srgbClr val="3333B2"/>
                </a:solidFill>
                <a:latin typeface="LM Roman Caps 10"/>
                <a:cs typeface="LM Roman Caps 10"/>
              </a:rPr>
              <a:t>dál?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932" y="537898"/>
            <a:ext cx="3730918" cy="22721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87325">
              <a:lnSpc>
                <a:spcPct val="100000"/>
              </a:lnSpc>
              <a:spcBef>
                <a:spcPts val="280"/>
              </a:spcBef>
            </a:pPr>
            <a:r>
              <a:rPr sz="2450" spc="10" dirty="0">
                <a:latin typeface="LM Sans 17"/>
                <a:cs typeface="LM Sans 17"/>
              </a:rPr>
              <a:t>Přečtěte </a:t>
            </a:r>
            <a:r>
              <a:rPr sz="2450" spc="5" dirty="0">
                <a:latin typeface="LM Sans 17"/>
                <a:cs typeface="LM Sans 17"/>
              </a:rPr>
              <a:t>si </a:t>
            </a:r>
            <a:r>
              <a:rPr sz="2450" spc="10" dirty="0">
                <a:latin typeface="LM Sans 17"/>
                <a:cs typeface="LM Sans 17"/>
              </a:rPr>
              <a:t>víc a</a:t>
            </a:r>
            <a:r>
              <a:rPr sz="2450" spc="-75" dirty="0">
                <a:latin typeface="LM Sans 17"/>
                <a:cs typeface="LM Sans 17"/>
              </a:rPr>
              <a:t> </a:t>
            </a:r>
            <a:r>
              <a:rPr lang="sk-SK" sz="2450" spc="-75" dirty="0">
                <a:latin typeface="LM Sans 17"/>
                <a:cs typeface="LM Sans 17"/>
              </a:rPr>
              <a:t>p</a:t>
            </a:r>
            <a:r>
              <a:rPr sz="2450" spc="10" dirty="0" err="1">
                <a:latin typeface="LM Sans 17"/>
                <a:cs typeface="LM Sans 17"/>
              </a:rPr>
              <a:t>rocvičujte</a:t>
            </a:r>
            <a:endParaRPr sz="2450" dirty="0">
              <a:latin typeface="LM Sans 17"/>
              <a:cs typeface="LM Sans 17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2"/>
              </a:rPr>
              <a:t>http://devdocs.io/</a:t>
            </a:r>
            <a:endParaRPr sz="1100" dirty="0">
              <a:latin typeface="LM Mono 10"/>
              <a:cs typeface="LM Mono 10"/>
            </a:endParaRPr>
          </a:p>
          <a:p>
            <a:pPr marL="12700" marR="1642745">
              <a:lnSpc>
                <a:spcPct val="125299"/>
              </a:lnSpc>
            </a:pP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3"/>
              </a:rPr>
              <a:t>https://medium.com/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</a:rPr>
              <a:t>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4"/>
              </a:rPr>
              <a:t>https://css-tricks.com/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</a:rPr>
              <a:t>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5"/>
              </a:rPr>
              <a:t>https://bost.ocks.org/mike/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</a:rPr>
              <a:t>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6"/>
              </a:rPr>
              <a:t>http://jakpsatweb.cz/</a:t>
            </a:r>
            <a:endParaRPr sz="1100" dirty="0">
              <a:latin typeface="LM Mono 10"/>
              <a:cs typeface="LM Mono 10"/>
            </a:endParaRPr>
          </a:p>
          <a:p>
            <a:pPr marL="12700" marR="36195">
              <a:lnSpc>
                <a:spcPct val="125299"/>
              </a:lnSpc>
            </a:pP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7"/>
              </a:rPr>
              <a:t>https://developer.mozilla.org/en</a:t>
            </a:r>
            <a:r>
              <a:rPr sz="1100" spc="40" dirty="0">
                <a:solidFill>
                  <a:srgbClr val="00008A"/>
                </a:solidFill>
                <a:latin typeface="LM Mono 10"/>
                <a:cs typeface="LM Mono 10"/>
                <a:hlinkClick r:id="rId7"/>
              </a:rPr>
              <a:t>-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7"/>
              </a:rPr>
              <a:t>US/docs/Web/HTML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</a:rPr>
              <a:t>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8"/>
              </a:rPr>
              <a:t>https://www.w3schools.com/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</a:rPr>
              <a:t>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9"/>
              </a:rPr>
              <a:t>https://www.codecademy.com/tracks/web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</a:rPr>
              <a:t>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10"/>
              </a:rPr>
              <a:t>https://dash.generalassemb.ly/</a:t>
            </a:r>
            <a:endParaRPr sz="1100" dirty="0">
              <a:latin typeface="LM Mono 10"/>
              <a:cs typeface="LM Mono 1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1165" y="1027074"/>
            <a:ext cx="65201" cy="6520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1165" y="1237107"/>
            <a:ext cx="65201" cy="6520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81165" y="1447139"/>
            <a:ext cx="65201" cy="6520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1165" y="1657172"/>
            <a:ext cx="65201" cy="6520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1165" y="1867204"/>
            <a:ext cx="65201" cy="6520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81165" y="2077237"/>
            <a:ext cx="65201" cy="6520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81165" y="2287270"/>
            <a:ext cx="65201" cy="6520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81165" y="2497302"/>
            <a:ext cx="65201" cy="6520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81165" y="2707335"/>
            <a:ext cx="65201" cy="6520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943948" y="3163813"/>
            <a:ext cx="1648460" cy="29527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160"/>
              </a:spcBef>
            </a:pPr>
            <a:r>
              <a:rPr sz="400" spc="-5" dirty="0">
                <a:latin typeface="LM Sans 8"/>
                <a:cs typeface="LM Sans 8"/>
                <a:hlinkClick r:id="rId1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5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5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7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5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8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19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20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. .</a:t>
            </a:r>
            <a:r>
              <a:rPr sz="400" spc="9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</a:rPr>
              <a:t>.</a:t>
            </a:r>
            <a:endParaRPr sz="400">
              <a:latin typeface="LM Sans 8"/>
              <a:cs typeface="LM Sans 8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  <a:tabLst>
                <a:tab pos="1367155" algn="l"/>
              </a:tabLst>
            </a:pPr>
            <a:r>
              <a:rPr sz="400" spc="-5" dirty="0">
                <a:latin typeface="LM Sans 8"/>
                <a:cs typeface="LM Sans 8"/>
                <a:hlinkClick r:id="rId14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1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14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1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1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21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17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1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22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18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15" action="ppaction://hlinksldjump"/>
              </a:rPr>
              <a:t>.</a:t>
            </a:r>
            <a:r>
              <a:rPr sz="400" spc="12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23" action="ppaction://hlinksldjump"/>
              </a:rPr>
              <a:t>.    </a:t>
            </a:r>
            <a:r>
              <a:rPr sz="400" spc="90" dirty="0">
                <a:latin typeface="LM Sans 8"/>
                <a:cs typeface="LM Sans 8"/>
                <a:hlinkClick r:id="rId23" action="ppaction://hlinksldjump"/>
              </a:rPr>
              <a:t> </a:t>
            </a:r>
            <a:r>
              <a:rPr sz="400" spc="-5" dirty="0">
                <a:latin typeface="LM Sans 8"/>
                <a:cs typeface="LM Sans 8"/>
                <a:hlinkClick r:id="rId23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	. .</a:t>
            </a:r>
            <a:r>
              <a:rPr sz="400" spc="50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</a:rPr>
              <a:t>.</a:t>
            </a:r>
            <a:endParaRPr sz="400">
              <a:latin typeface="LM Sans 8"/>
              <a:cs typeface="LM Sans 8"/>
            </a:endParaRPr>
          </a:p>
          <a:p>
            <a:pPr marL="522605">
              <a:lnSpc>
                <a:spcPct val="100000"/>
              </a:lnSpc>
              <a:spcBef>
                <a:spcPts val="100"/>
              </a:spcBef>
              <a:tabLst>
                <a:tab pos="1356995" algn="l"/>
              </a:tabLst>
            </a:pPr>
            <a:r>
              <a:rPr sz="600" spc="-5" dirty="0">
                <a:latin typeface="LM Sans 8"/>
                <a:cs typeface="LM Sans 8"/>
              </a:rPr>
              <a:t>Webová</a:t>
            </a:r>
            <a:r>
              <a:rPr sz="600" spc="5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kartografie	</a:t>
            </a:r>
            <a:fld id="{81D60167-4931-47E6-BA6A-407CBD079E47}" type="slidenum">
              <a:rPr sz="600" spc="-5" dirty="0">
                <a:latin typeface="LM Sans 8"/>
                <a:cs typeface="LM Sans 8"/>
              </a:rPr>
              <a:t>46</a:t>
            </a:fld>
            <a:r>
              <a:rPr sz="600" spc="-5" dirty="0">
                <a:latin typeface="LM Sans 8"/>
                <a:cs typeface="LM Sans 8"/>
              </a:rPr>
              <a:t> /</a:t>
            </a:r>
            <a:r>
              <a:rPr sz="600" spc="-160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46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23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23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23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</p:spTree>
  </p:cSld>
  <p:clrMapOvr>
    <a:masterClrMapping/>
  </p:clrMapOvr>
  <p:transition>
    <p:cut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47329" y="627302"/>
            <a:ext cx="1113790" cy="4032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pc="10" dirty="0"/>
              <a:t>Ptejte</a:t>
            </a:r>
            <a:r>
              <a:rPr spc="-75" dirty="0"/>
              <a:t> </a:t>
            </a:r>
            <a:r>
              <a:rPr spc="10" dirty="0"/>
              <a:t>se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2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2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2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7977" y="1114169"/>
            <a:ext cx="1711960" cy="1008481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623570" marR="614680" indent="-1270" algn="just">
              <a:lnSpc>
                <a:spcPct val="102600"/>
              </a:lnSpc>
              <a:spcBef>
                <a:spcPts val="55"/>
              </a:spcBef>
            </a:pPr>
            <a:r>
              <a:rPr sz="1100" spc="-5" dirty="0">
                <a:latin typeface="LM Sans 10"/>
                <a:cs typeface="LM Sans 10"/>
              </a:rPr>
              <a:t>kdy</a:t>
            </a:r>
            <a:r>
              <a:rPr sz="1100" spc="-40" dirty="0">
                <a:latin typeface="LM Sans 10"/>
                <a:cs typeface="LM Sans 10"/>
              </a:rPr>
              <a:t>k</a:t>
            </a:r>
            <a:r>
              <a:rPr sz="1100" spc="-5" dirty="0">
                <a:latin typeface="LM Sans 10"/>
                <a:cs typeface="LM Sans 10"/>
              </a:rPr>
              <a:t>oliv  kde</a:t>
            </a:r>
            <a:r>
              <a:rPr sz="1100" spc="-40" dirty="0">
                <a:latin typeface="LM Sans 10"/>
                <a:cs typeface="LM Sans 10"/>
              </a:rPr>
              <a:t>k</a:t>
            </a:r>
            <a:r>
              <a:rPr sz="1100" spc="-5" dirty="0">
                <a:latin typeface="LM Sans 10"/>
                <a:cs typeface="LM Sans 10"/>
              </a:rPr>
              <a:t>oliv  </a:t>
            </a:r>
            <a:r>
              <a:rPr sz="1100" spc="-10" dirty="0">
                <a:latin typeface="LM Sans 10"/>
                <a:cs typeface="LM Sans 10"/>
              </a:rPr>
              <a:t>jakkoliv</a:t>
            </a:r>
            <a:endParaRPr sz="1100" dirty="0">
              <a:latin typeface="LM Sans 10"/>
              <a:cs typeface="LM Sans 10"/>
            </a:endParaRPr>
          </a:p>
          <a:p>
            <a:pPr marL="482600" algn="just">
              <a:lnSpc>
                <a:spcPct val="100000"/>
              </a:lnSpc>
              <a:spcBef>
                <a:spcPts val="35"/>
              </a:spcBef>
            </a:pPr>
            <a:r>
              <a:rPr sz="1100" b="1" spc="-5" dirty="0">
                <a:latin typeface="LM Sans 10"/>
                <a:cs typeface="LM Sans 10"/>
              </a:rPr>
              <a:t>co nejdřív</a:t>
            </a:r>
            <a:r>
              <a:rPr sz="1100" b="1" spc="-240" dirty="0">
                <a:latin typeface="LM Sans 10"/>
                <a:cs typeface="LM Sans 10"/>
              </a:rPr>
              <a:t> </a:t>
            </a:r>
            <a:r>
              <a:rPr sz="1100" b="1" spc="-10" dirty="0">
                <a:latin typeface="LM Sans 10"/>
                <a:cs typeface="LM Sans 10"/>
              </a:rPr>
              <a:t>…</a:t>
            </a:r>
            <a:endParaRPr sz="1100" dirty="0">
              <a:latin typeface="LM Sans 10"/>
              <a:cs typeface="LM Sans 10"/>
            </a:endParaRPr>
          </a:p>
          <a:p>
            <a:pPr marL="546735" marR="5080" indent="-534670">
              <a:lnSpc>
                <a:spcPct val="102699"/>
              </a:lnSpc>
              <a:spcBef>
                <a:spcPts val="1090"/>
              </a:spcBef>
            </a:pPr>
            <a:r>
              <a:rPr sz="1100" spc="-5" dirty="0">
                <a:latin typeface="LM Sans 10"/>
                <a:cs typeface="LM Sans 10"/>
              </a:rPr>
              <a:t>e-mail: </a:t>
            </a:r>
            <a:r>
              <a:rPr sz="1100" spc="-5" dirty="0">
                <a:latin typeface="LM Sans 10"/>
                <a:cs typeface="LM Sans 10"/>
                <a:hlinkClick r:id="rId3"/>
              </a:rPr>
              <a:t>451242@mail.muni.cz</a:t>
            </a:r>
            <a:endParaRPr sz="1100" dirty="0">
              <a:latin typeface="LM Sans 10"/>
              <a:cs typeface="LM Sans 10"/>
            </a:endParaRP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2" descr="Obrázok, na ktorom je mapa&#10;&#10;Automaticky generovaný popis">
            <a:extLst>
              <a:ext uri="{FF2B5EF4-FFF2-40B4-BE49-F238E27FC236}">
                <a16:creationId xmlns:a16="http://schemas.microsoft.com/office/drawing/2014/main" id="{8148E5E2-979B-2650-B075-FE94FE7F42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7872"/>
            <a:ext cx="4610100" cy="2085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15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5104" y="164668"/>
            <a:ext cx="3897807" cy="28977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491195" y="3083241"/>
            <a:ext cx="162560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3"/>
              </a:rPr>
              <a:t>https://mapa.idsjmk.cz</a:t>
            </a:r>
            <a:endParaRPr sz="1100">
              <a:latin typeface="LM Mono 10"/>
              <a:cs typeface="LM Mono 10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5104" y="175260"/>
            <a:ext cx="3890872" cy="28713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72947" y="3067417"/>
            <a:ext cx="28625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3"/>
              </a:rPr>
              <a:t>https://what3words.com/sady.hubka.vetvy</a:t>
            </a:r>
            <a:endParaRPr sz="1100">
              <a:latin typeface="LM Mono 10"/>
              <a:cs typeface="LM Mono 10"/>
            </a:endParaRP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5104" y="237858"/>
            <a:ext cx="3897807" cy="27155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7933" y="2974249"/>
            <a:ext cx="323215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3"/>
              </a:rPr>
              <a:t>http://www.rleonardi.com/interactive-resume/</a:t>
            </a:r>
            <a:endParaRPr sz="1100" dirty="0">
              <a:latin typeface="LM Mono 10"/>
              <a:cs typeface="LM Mono 10"/>
            </a:endParaRP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1165" y="570435"/>
            <a:ext cx="134874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3333B2"/>
                </a:solidFill>
                <a:latin typeface="LM Roman Caps 10"/>
                <a:cs typeface="LM Roman Caps 10"/>
              </a:rPr>
              <a:t>Co </a:t>
            </a:r>
            <a:r>
              <a:rPr sz="1400" spc="15" dirty="0">
                <a:solidFill>
                  <a:srgbClr val="3333B2"/>
                </a:solidFill>
                <a:latin typeface="LM Roman Caps 10"/>
                <a:cs typeface="LM Roman Caps 10"/>
              </a:rPr>
              <a:t>je </a:t>
            </a:r>
            <a:r>
              <a:rPr sz="1400" spc="20" dirty="0">
                <a:solidFill>
                  <a:srgbClr val="3333B2"/>
                </a:solidFill>
                <a:latin typeface="LM Roman Caps 10"/>
                <a:cs typeface="LM Roman Caps 10"/>
              </a:rPr>
              <a:t>to</a:t>
            </a:r>
            <a:r>
              <a:rPr sz="1400" spc="-80" dirty="0">
                <a:solidFill>
                  <a:srgbClr val="3333B2"/>
                </a:solidFill>
                <a:latin typeface="LM Roman Caps 10"/>
                <a:cs typeface="LM Roman Caps 10"/>
              </a:rPr>
              <a:t> </a:t>
            </a:r>
            <a:r>
              <a:rPr sz="1400" spc="20" dirty="0">
                <a:solidFill>
                  <a:srgbClr val="3333B2"/>
                </a:solidFill>
                <a:latin typeface="LM Roman Caps 10"/>
                <a:cs typeface="LM Roman Caps 10"/>
              </a:rPr>
              <a:t>web?</a:t>
            </a:r>
            <a:endParaRPr sz="1400" dirty="0">
              <a:latin typeface="LM Roman Caps 10"/>
              <a:cs typeface="LM Roman Caps 1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1165" y="1271841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02932" y="1144547"/>
            <a:ext cx="3197518" cy="8435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98525">
              <a:lnSpc>
                <a:spcPct val="125299"/>
              </a:lnSpc>
              <a:spcBef>
                <a:spcPts val="100"/>
              </a:spcBef>
            </a:pPr>
            <a:r>
              <a:rPr sz="1100" spc="-20" dirty="0">
                <a:latin typeface="LM Sans 10"/>
                <a:cs typeface="LM Sans 10"/>
              </a:rPr>
              <a:t>World </a:t>
            </a:r>
            <a:r>
              <a:rPr sz="1100" spc="-5" dirty="0">
                <a:latin typeface="LM Sans 10"/>
                <a:cs typeface="LM Sans 10"/>
              </a:rPr>
              <a:t>Wide </a:t>
            </a:r>
            <a:r>
              <a:rPr sz="1100" spc="-20" dirty="0">
                <a:latin typeface="LM Sans 10"/>
                <a:cs typeface="LM Sans 10"/>
              </a:rPr>
              <a:t>Web  </a:t>
            </a:r>
            <a:br>
              <a:rPr lang="sk-SK" sz="1100" spc="-20" dirty="0">
                <a:latin typeface="LM Sans 10"/>
                <a:cs typeface="LM Sans 10"/>
              </a:rPr>
            </a:br>
            <a:r>
              <a:rPr sz="1100" spc="-15" dirty="0">
                <a:latin typeface="LM Sans 10"/>
                <a:cs typeface="LM Sans 10"/>
              </a:rPr>
              <a:t>web </a:t>
            </a:r>
            <a:r>
              <a:rPr sz="1100" spc="-5" dirty="0">
                <a:latin typeface="LM Sans 10"/>
                <a:cs typeface="LM Sans 10"/>
              </a:rPr>
              <a:t>vs. internet </a:t>
            </a:r>
            <a:r>
              <a:rPr lang="sk-SK" sz="1100" spc="-5" dirty="0">
                <a:latin typeface="LM Sans 10"/>
                <a:cs typeface="LM Sans 10"/>
              </a:rPr>
              <a:t>https://www.internetlivestats.com/</a:t>
            </a:r>
            <a:br>
              <a:rPr lang="sk-SK" sz="1100" spc="-5" dirty="0">
                <a:latin typeface="LM Sans 10"/>
                <a:cs typeface="LM Sans 10"/>
              </a:rPr>
            </a:br>
            <a:r>
              <a:rPr sz="1100" spc="-5" dirty="0">
                <a:latin typeface="LM Sans 10"/>
                <a:cs typeface="LM Sans 10"/>
              </a:rPr>
              <a:t> </a:t>
            </a:r>
            <a:endParaRPr sz="1100" dirty="0">
              <a:latin typeface="LM Sans 10"/>
              <a:cs typeface="LM Sans 1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1165" y="1481874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81165" y="1691906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4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4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4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</TotalTime>
  <Words>3055</Words>
  <Application>Microsoft Office PowerPoint</Application>
  <PresentationFormat>Vlastná</PresentationFormat>
  <Paragraphs>428</Paragraphs>
  <Slides>47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11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47</vt:i4>
      </vt:variant>
    </vt:vector>
  </HeadingPairs>
  <TitlesOfParts>
    <vt:vector size="59" baseType="lpstr">
      <vt:lpstr>Calibri</vt:lpstr>
      <vt:lpstr>LM Mono 10</vt:lpstr>
      <vt:lpstr>LM Mono 12</vt:lpstr>
      <vt:lpstr>LM Mono 8</vt:lpstr>
      <vt:lpstr>LM Mono Light 10</vt:lpstr>
      <vt:lpstr>LM Roman Caps 10</vt:lpstr>
      <vt:lpstr>LM Sans 10</vt:lpstr>
      <vt:lpstr>LM Sans 12</vt:lpstr>
      <vt:lpstr>LM Sans 17</vt:lpstr>
      <vt:lpstr>LM Sans 8</vt:lpstr>
      <vt:lpstr>Times New Roman</vt:lpstr>
      <vt:lpstr>Office Theme</vt:lpstr>
      <vt:lpstr>Prezentácia programu PowerPoint</vt:lpstr>
      <vt:lpstr>Prezentácia programu PowerPoint</vt:lpstr>
      <vt:lpstr>Proč?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World Wide Web   web vs. internet https://www.internetlivestats.com/  </vt:lpstr>
      <vt:lpstr>Nástroje</vt:lpstr>
      <vt:lpstr>Co se naučíme?</vt:lpstr>
      <vt:lpstr>Prezentácia programu PowerPoint</vt:lpstr>
      <vt:lpstr>HTML elementy</vt:lpstr>
      <vt:lpstr>Anatomie HTML</vt:lpstr>
      <vt:lpstr>&lt;head&gt;</vt:lpstr>
      <vt:lpstr>&lt;body&gt;</vt:lpstr>
      <vt:lpstr>Tipy</vt:lpstr>
      <vt:lpstr>Procvičování 1</vt:lpstr>
      <vt:lpstr>Texty</vt:lpstr>
      <vt:lpstr>Seznamy</vt:lpstr>
      <vt:lpstr>Číslované seznamy:</vt:lpstr>
      <vt:lpstr>Tabulky</vt:lpstr>
      <vt:lpstr>Prezentácia programu PowerPoint</vt:lpstr>
      <vt:lpstr>Obrázky</vt:lpstr>
      <vt:lpstr>Struktura obsahu</vt:lpstr>
      <vt:lpstr>Semantic Elements in HTML</vt:lpstr>
      <vt:lpstr>Prezentácia programu PowerPoint</vt:lpstr>
      <vt:lpstr>Prezentácia programu PowerPoint</vt:lpstr>
      <vt:lpstr>Prezentácia programu PowerPoint</vt:lpstr>
      <vt:lpstr>Propojení HTML a CSS</vt:lpstr>
      <vt:lpstr>Pro příklady kódu budeme používat https://bl.ocks.org/. Na stránce  uvidíte vykreslený web ve zmenšeném okně, pod ním komentář k příkladu  ode mě a na konci kód v jednotlivých souborech.</vt:lpstr>
      <vt:lpstr>Selektory CSS</vt:lpstr>
      <vt:lpstr>kombinace selektorů</vt:lpstr>
      <vt:lpstr>Atributy CSS</vt:lpstr>
      <vt:lpstr>barvy</vt:lpstr>
      <vt:lpstr>pozice a rozměry (jednotky px, pt, em, rem, , …)</vt:lpstr>
      <vt:lpstr>Prezentácia programu PowerPoint</vt:lpstr>
      <vt:lpstr>Procvičování 4</vt:lpstr>
      <vt:lpstr>Procvičování 4</vt:lpstr>
      <vt:lpstr>struktury https://bl.ocks.org/65a76321043767fb0e864ed15e37bc5a atributy</vt:lpstr>
      <vt:lpstr>CSS Reset</vt:lpstr>
      <vt:lpstr>Prezentácia programu PowerPoint</vt:lpstr>
      <vt:lpstr>Prezentácia programu PowerPoint</vt:lpstr>
      <vt:lpstr>Úkol</vt:lpstr>
      <vt:lpstr>Úkol</vt:lpstr>
      <vt:lpstr>Jak dál?</vt:lpstr>
      <vt:lpstr>Ptejte 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Filip Leitner</dc:creator>
  <cp:lastModifiedBy>Filip Leitner</cp:lastModifiedBy>
  <cp:revision>10</cp:revision>
  <dcterms:created xsi:type="dcterms:W3CDTF">2022-09-12T07:48:14Z</dcterms:created>
  <dcterms:modified xsi:type="dcterms:W3CDTF">2022-09-14T13:49:10Z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2021-09-20T00:00:00Z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2022-09-12T00:00:00Z</vt:filetime>
  </property>
</Properties>
</file>