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256" r:id="rId2"/>
    <p:sldId id="290" r:id="rId3"/>
    <p:sldId id="257" r:id="rId4"/>
    <p:sldId id="259" r:id="rId5"/>
    <p:sldId id="260" r:id="rId6"/>
    <p:sldId id="261" r:id="rId7"/>
    <p:sldId id="262" r:id="rId8"/>
    <p:sldId id="281" r:id="rId9"/>
    <p:sldId id="263" r:id="rId10"/>
    <p:sldId id="264" r:id="rId11"/>
    <p:sldId id="265" r:id="rId12"/>
    <p:sldId id="266" r:id="rId13"/>
    <p:sldId id="267" r:id="rId14"/>
    <p:sldId id="284" r:id="rId15"/>
    <p:sldId id="285" r:id="rId16"/>
    <p:sldId id="280" r:id="rId17"/>
    <p:sldId id="287" r:id="rId18"/>
    <p:sldId id="289" r:id="rId19"/>
    <p:sldId id="288" r:id="rId20"/>
    <p:sldId id="286" r:id="rId21"/>
    <p:sldId id="268" r:id="rId22"/>
    <p:sldId id="269" r:id="rId23"/>
    <p:sldId id="270" r:id="rId24"/>
    <p:sldId id="271" r:id="rId25"/>
    <p:sldId id="272" r:id="rId26"/>
    <p:sldId id="282" r:id="rId27"/>
    <p:sldId id="283" r:id="rId28"/>
    <p:sldId id="273" r:id="rId29"/>
    <p:sldId id="274" r:id="rId30"/>
    <p:sldId id="275" r:id="rId31"/>
    <p:sldId id="276" r:id="rId32"/>
    <p:sldId id="277" r:id="rId33"/>
  </p:sldIdLst>
  <p:sldSz cx="4610100" cy="3460750"/>
  <p:notesSz cx="4610100" cy="346075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36" autoAdjust="0"/>
    <p:restoredTop sz="94660"/>
  </p:normalViewPr>
  <p:slideViewPr>
    <p:cSldViewPr>
      <p:cViewPr varScale="1">
        <p:scale>
          <a:sx n="203" d="100"/>
          <a:sy n="203" d="100"/>
        </p:scale>
        <p:origin x="2178" y="15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997075" cy="1730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2611438" y="0"/>
            <a:ext cx="1997075" cy="1730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83AB8C-40E7-4580-94B3-8B59F68B75F3}" type="datetimeFigureOut">
              <a:rPr lang="sk-SK" smtClean="0"/>
              <a:t>6. 10. 2022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527175" y="433388"/>
            <a:ext cx="1555750" cy="1166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460375" y="1665288"/>
            <a:ext cx="3689350" cy="1363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3287713"/>
            <a:ext cx="1997075" cy="1730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2611438" y="3287713"/>
            <a:ext cx="1997075" cy="1730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680B5-F570-45FB-ABD5-E004EF60FC7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19342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680B5-F570-45FB-ABD5-E004EF60FC71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28119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680B5-F570-45FB-ABD5-E004EF60FC71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31147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680B5-F570-45FB-ABD5-E004EF60FC71}" type="slidenum">
              <a:rPr lang="sk-SK" smtClean="0"/>
              <a:t>30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69010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757" y="1072832"/>
            <a:ext cx="3918585" cy="7267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91515" y="1938020"/>
            <a:ext cx="3227070" cy="865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30505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374201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069133" y="3261740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79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989516" y="3257778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167319" y="3257778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0"/>
                </a:moveTo>
                <a:lnTo>
                  <a:pt x="0" y="38100"/>
                </a:lnTo>
                <a:lnTo>
                  <a:pt x="2540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323652" y="3251427"/>
            <a:ext cx="64135" cy="50800"/>
          </a:xfrm>
          <a:custGeom>
            <a:avLst/>
            <a:gdLst/>
            <a:ahLst/>
            <a:cxnLst/>
            <a:rect l="l" t="t" r="r" b="b"/>
            <a:pathLst>
              <a:path w="64135" h="50800">
                <a:moveTo>
                  <a:pt x="0" y="50800"/>
                </a:moveTo>
                <a:lnTo>
                  <a:pt x="43019" y="50800"/>
                </a:lnTo>
                <a:lnTo>
                  <a:pt x="43019" y="20434"/>
                </a:lnTo>
                <a:lnTo>
                  <a:pt x="0" y="20434"/>
                </a:lnTo>
                <a:lnTo>
                  <a:pt x="0" y="50800"/>
                </a:lnTo>
                <a:close/>
              </a:path>
              <a:path w="64135" h="50800">
                <a:moveTo>
                  <a:pt x="10491" y="20320"/>
                </a:moveTo>
                <a:lnTo>
                  <a:pt x="10491" y="10160"/>
                </a:lnTo>
                <a:lnTo>
                  <a:pt x="53672" y="10160"/>
                </a:lnTo>
                <a:lnTo>
                  <a:pt x="53672" y="40640"/>
                </a:lnTo>
                <a:lnTo>
                  <a:pt x="43512" y="40640"/>
                </a:lnTo>
              </a:path>
              <a:path w="64135" h="50800">
                <a:moveTo>
                  <a:pt x="20652" y="10160"/>
                </a:moveTo>
                <a:lnTo>
                  <a:pt x="20652" y="0"/>
                </a:lnTo>
                <a:lnTo>
                  <a:pt x="63832" y="0"/>
                </a:lnTo>
                <a:lnTo>
                  <a:pt x="63832" y="30480"/>
                </a:lnTo>
                <a:lnTo>
                  <a:pt x="53672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3260483" y="325777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3620351" y="326412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3531451" y="325777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3607651" y="3251427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0"/>
                </a:moveTo>
                <a:lnTo>
                  <a:pt x="38100" y="0"/>
                </a:lnTo>
              </a:path>
              <a:path w="50800" h="50800">
                <a:moveTo>
                  <a:pt x="12700" y="25400"/>
                </a:moveTo>
                <a:lnTo>
                  <a:pt x="50800" y="25400"/>
                </a:lnTo>
              </a:path>
              <a:path w="50800" h="50800">
                <a:moveTo>
                  <a:pt x="0" y="38100"/>
                </a:moveTo>
                <a:lnTo>
                  <a:pt x="38100" y="38100"/>
                </a:lnTo>
              </a:path>
              <a:path w="50800" h="50800">
                <a:moveTo>
                  <a:pt x="12700" y="50800"/>
                </a:moveTo>
                <a:lnTo>
                  <a:pt x="50800" y="5080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3878619" y="3251427"/>
            <a:ext cx="50800" cy="25400"/>
          </a:xfrm>
          <a:custGeom>
            <a:avLst/>
            <a:gdLst/>
            <a:ahLst/>
            <a:cxnLst/>
            <a:rect l="l" t="t" r="r" b="b"/>
            <a:pathLst>
              <a:path w="50800" h="25400">
                <a:moveTo>
                  <a:pt x="0" y="0"/>
                </a:moveTo>
                <a:lnTo>
                  <a:pt x="38100" y="0"/>
                </a:lnTo>
              </a:path>
              <a:path w="50800" h="25400">
                <a:moveTo>
                  <a:pt x="12700" y="12700"/>
                </a:moveTo>
                <a:lnTo>
                  <a:pt x="50800" y="12700"/>
                </a:lnTo>
              </a:path>
              <a:path w="50800" h="25400">
                <a:moveTo>
                  <a:pt x="12700" y="25400"/>
                </a:moveTo>
                <a:lnTo>
                  <a:pt x="50800" y="2540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3802418" y="325777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3878619" y="3289528"/>
            <a:ext cx="50800" cy="12700"/>
          </a:xfrm>
          <a:custGeom>
            <a:avLst/>
            <a:gdLst/>
            <a:ahLst/>
            <a:cxnLst/>
            <a:rect l="l" t="t" r="r" b="b"/>
            <a:pathLst>
              <a:path w="50800" h="12700">
                <a:moveTo>
                  <a:pt x="0" y="0"/>
                </a:moveTo>
                <a:lnTo>
                  <a:pt x="38100" y="0"/>
                </a:lnTo>
              </a:path>
              <a:path w="50800" h="12700">
                <a:moveTo>
                  <a:pt x="12700" y="12699"/>
                </a:moveTo>
                <a:lnTo>
                  <a:pt x="50800" y="12699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4149586" y="3251427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0"/>
                </a:moveTo>
                <a:lnTo>
                  <a:pt x="38100" y="0"/>
                </a:lnTo>
              </a:path>
              <a:path w="50800" h="50800">
                <a:moveTo>
                  <a:pt x="12700" y="12700"/>
                </a:moveTo>
                <a:lnTo>
                  <a:pt x="50800" y="12700"/>
                </a:lnTo>
              </a:path>
              <a:path w="50800" h="50800">
                <a:moveTo>
                  <a:pt x="12700" y="25400"/>
                </a:moveTo>
                <a:lnTo>
                  <a:pt x="50800" y="25400"/>
                </a:lnTo>
              </a:path>
              <a:path w="50800" h="50800">
                <a:moveTo>
                  <a:pt x="0" y="38100"/>
                </a:moveTo>
                <a:lnTo>
                  <a:pt x="38100" y="38100"/>
                </a:lnTo>
              </a:path>
              <a:path w="50800" h="50800">
                <a:moveTo>
                  <a:pt x="12700" y="50800"/>
                </a:moveTo>
                <a:lnTo>
                  <a:pt x="50800" y="5080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4451033" y="328190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4423969" y="325541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4329112" y="3251427"/>
            <a:ext cx="233679" cy="50800"/>
          </a:xfrm>
          <a:custGeom>
            <a:avLst/>
            <a:gdLst/>
            <a:ahLst/>
            <a:cxnLst/>
            <a:rect l="l" t="t" r="r" b="b"/>
            <a:pathLst>
              <a:path w="233679" h="50800">
                <a:moveTo>
                  <a:pt x="40640" y="50800"/>
                </a:moveTo>
                <a:lnTo>
                  <a:pt x="50400" y="48796"/>
                </a:lnTo>
                <a:lnTo>
                  <a:pt x="58488" y="43339"/>
                </a:lnTo>
                <a:lnTo>
                  <a:pt x="64002" y="35262"/>
                </a:lnTo>
                <a:lnTo>
                  <a:pt x="66040" y="25400"/>
                </a:lnTo>
                <a:lnTo>
                  <a:pt x="64036" y="15537"/>
                </a:lnTo>
                <a:lnTo>
                  <a:pt x="58579" y="7461"/>
                </a:lnTo>
                <a:lnTo>
                  <a:pt x="50502" y="2004"/>
                </a:lnTo>
                <a:lnTo>
                  <a:pt x="40640" y="0"/>
                </a:lnTo>
                <a:lnTo>
                  <a:pt x="30778" y="2004"/>
                </a:lnTo>
                <a:lnTo>
                  <a:pt x="22701" y="7461"/>
                </a:lnTo>
                <a:lnTo>
                  <a:pt x="17244" y="15537"/>
                </a:lnTo>
                <a:lnTo>
                  <a:pt x="15240" y="25400"/>
                </a:lnTo>
              </a:path>
              <a:path w="233679" h="50800">
                <a:moveTo>
                  <a:pt x="30480" y="17780"/>
                </a:moveTo>
                <a:lnTo>
                  <a:pt x="15240" y="30480"/>
                </a:lnTo>
                <a:lnTo>
                  <a:pt x="0" y="17780"/>
                </a:lnTo>
              </a:path>
              <a:path w="233679" h="50800">
                <a:moveTo>
                  <a:pt x="193042" y="50800"/>
                </a:moveTo>
                <a:lnTo>
                  <a:pt x="183179" y="48796"/>
                </a:lnTo>
                <a:lnTo>
                  <a:pt x="175103" y="43339"/>
                </a:lnTo>
                <a:lnTo>
                  <a:pt x="169646" y="35262"/>
                </a:lnTo>
                <a:lnTo>
                  <a:pt x="167642" y="25400"/>
                </a:lnTo>
                <a:lnTo>
                  <a:pt x="169646" y="15537"/>
                </a:lnTo>
                <a:lnTo>
                  <a:pt x="175103" y="7461"/>
                </a:lnTo>
                <a:lnTo>
                  <a:pt x="183179" y="2004"/>
                </a:lnTo>
                <a:lnTo>
                  <a:pt x="193042" y="0"/>
                </a:lnTo>
                <a:lnTo>
                  <a:pt x="202904" y="2004"/>
                </a:lnTo>
                <a:lnTo>
                  <a:pt x="210981" y="7461"/>
                </a:lnTo>
                <a:lnTo>
                  <a:pt x="216438" y="15537"/>
                </a:lnTo>
                <a:lnTo>
                  <a:pt x="218442" y="25400"/>
                </a:lnTo>
              </a:path>
              <a:path w="233679" h="50800">
                <a:moveTo>
                  <a:pt x="233682" y="17780"/>
                </a:moveTo>
                <a:lnTo>
                  <a:pt x="218442" y="30480"/>
                </a:lnTo>
                <a:lnTo>
                  <a:pt x="203202" y="177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2932" y="653158"/>
            <a:ext cx="1461135" cy="4457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2932" y="1073223"/>
            <a:ext cx="4079240" cy="1668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567434" y="3218497"/>
            <a:ext cx="1475232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30505" y="3218497"/>
            <a:ext cx="1060323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319272" y="3218497"/>
            <a:ext cx="1060323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pressor.io/" TargetMode="External"/><Relationship Id="rId7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epsg.io/" TargetMode="External"/><Relationship Id="rId4" Type="http://schemas.openxmlformats.org/officeDocument/2006/relationships/hyperlink" Target="https://www.jotform.com/blog/everything-you-need-to-know-about-image-compression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mozilla.org/en-US/docs/Web/Media/Formats/Image_type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css-tricks.com/" TargetMode="External"/><Relationship Id="rId7" Type="http://schemas.openxmlformats.org/officeDocument/2006/relationships/slide" Target="slide1.xml"/><Relationship Id="rId2" Type="http://schemas.openxmlformats.org/officeDocument/2006/relationships/hyperlink" Target="https://medium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bost.ocks.org/mike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451242@mail.muni.cz" TargetMode="Externa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ourner.github.io/road-orientation-map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jasondavies.com/maps/transition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3712" y="956364"/>
            <a:ext cx="1381125" cy="50927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75"/>
              </a:spcBef>
            </a:pPr>
            <a:r>
              <a:rPr sz="1400" b="1" spc="-20" dirty="0">
                <a:solidFill>
                  <a:srgbClr val="3333B2"/>
                </a:solidFill>
                <a:latin typeface="Arial"/>
                <a:cs typeface="Arial"/>
              </a:rPr>
              <a:t>Grafika</a:t>
            </a:r>
            <a:r>
              <a:rPr sz="1400" b="1" spc="95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3333B2"/>
                </a:solidFill>
                <a:latin typeface="Arial"/>
                <a:cs typeface="Arial"/>
              </a:rPr>
              <a:t>na</a:t>
            </a:r>
            <a:r>
              <a:rPr sz="1400" b="1" spc="95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sz="1400" b="1" spc="-55" dirty="0">
                <a:solidFill>
                  <a:srgbClr val="3333B2"/>
                </a:solidFill>
                <a:latin typeface="Arial"/>
                <a:cs typeface="Arial"/>
              </a:rPr>
              <a:t>webu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34"/>
              </a:spcBef>
            </a:pPr>
            <a:r>
              <a:rPr spc="-25" dirty="0">
                <a:solidFill>
                  <a:srgbClr val="3333B2"/>
                </a:solidFill>
              </a:rPr>
              <a:t>Cvičení</a:t>
            </a:r>
            <a:r>
              <a:rPr spc="-30" dirty="0">
                <a:solidFill>
                  <a:srgbClr val="3333B2"/>
                </a:solidFill>
              </a:rPr>
              <a:t> </a:t>
            </a:r>
            <a:r>
              <a:rPr spc="-55" dirty="0">
                <a:solidFill>
                  <a:srgbClr val="3333B2"/>
                </a:solidFill>
              </a:rPr>
              <a:t>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46110" y="1728075"/>
            <a:ext cx="1715770" cy="78361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sz="1100" b="1" spc="60" dirty="0">
                <a:latin typeface="Arial"/>
                <a:cs typeface="Arial"/>
              </a:rPr>
              <a:t>W</a:t>
            </a:r>
            <a:r>
              <a:rPr sz="1100" b="1" spc="-55" dirty="0">
                <a:latin typeface="Arial"/>
                <a:cs typeface="Arial"/>
              </a:rPr>
              <a:t>e</a:t>
            </a:r>
            <a:r>
              <a:rPr sz="1100" b="1" spc="-30" dirty="0">
                <a:latin typeface="Arial"/>
                <a:cs typeface="Arial"/>
              </a:rPr>
              <a:t>b</a:t>
            </a:r>
            <a:r>
              <a:rPr sz="1100" b="1" spc="-60" dirty="0">
                <a:latin typeface="Arial"/>
                <a:cs typeface="Arial"/>
              </a:rPr>
              <a:t>ová</a:t>
            </a:r>
            <a:r>
              <a:rPr sz="1100" b="1" spc="90" dirty="0">
                <a:latin typeface="Arial"/>
                <a:cs typeface="Arial"/>
              </a:rPr>
              <a:t> </a:t>
            </a:r>
            <a:r>
              <a:rPr sz="1100" b="1" spc="-40" dirty="0">
                <a:latin typeface="Arial"/>
                <a:cs typeface="Arial"/>
              </a:rPr>
              <a:t>k</a:t>
            </a:r>
            <a:r>
              <a:rPr sz="1100" b="1" spc="-75" dirty="0">
                <a:latin typeface="Arial"/>
                <a:cs typeface="Arial"/>
              </a:rPr>
              <a:t>a</a:t>
            </a:r>
            <a:r>
              <a:rPr sz="1100" b="1" spc="-30" dirty="0">
                <a:latin typeface="Arial"/>
                <a:cs typeface="Arial"/>
              </a:rPr>
              <a:t>rtografie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spc="-15" dirty="0">
                <a:latin typeface="Arial"/>
                <a:cs typeface="Arial"/>
              </a:rPr>
              <a:t>–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spc="-65" dirty="0">
                <a:latin typeface="Arial"/>
                <a:cs typeface="Arial"/>
              </a:rPr>
              <a:t>úv</a:t>
            </a:r>
            <a:r>
              <a:rPr sz="1100" b="1" spc="-40" dirty="0">
                <a:latin typeface="Arial"/>
                <a:cs typeface="Arial"/>
              </a:rPr>
              <a:t>o</a:t>
            </a:r>
            <a:r>
              <a:rPr sz="1100" b="1" spc="-60" dirty="0">
                <a:latin typeface="Arial"/>
                <a:cs typeface="Arial"/>
              </a:rPr>
              <a:t>d</a:t>
            </a:r>
            <a:endParaRPr sz="1100" dirty="0">
              <a:latin typeface="Arial"/>
              <a:cs typeface="Arial"/>
            </a:endParaRPr>
          </a:p>
          <a:p>
            <a:pPr marL="479425" marR="471805" algn="ctr">
              <a:lnSpc>
                <a:spcPts val="2470"/>
              </a:lnSpc>
              <a:spcBef>
                <a:spcPts val="80"/>
              </a:spcBef>
            </a:pPr>
            <a:r>
              <a:rPr sz="1100" spc="-15" dirty="0" err="1">
                <a:latin typeface="Tahoma"/>
                <a:cs typeface="Tahoma"/>
              </a:rPr>
              <a:t>Podzim</a:t>
            </a:r>
            <a:r>
              <a:rPr sz="1100" spc="-70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202</a:t>
            </a:r>
            <a:r>
              <a:rPr lang="sk-SK" sz="1100" spc="-55" dirty="0">
                <a:latin typeface="Tahoma"/>
                <a:cs typeface="Tahoma"/>
              </a:rPr>
              <a:t>2</a:t>
            </a:r>
            <a:r>
              <a:rPr sz="1100" spc="-55" dirty="0">
                <a:latin typeface="Tahoma"/>
                <a:cs typeface="Tahoma"/>
              </a:rPr>
              <a:t> </a:t>
            </a:r>
            <a:r>
              <a:rPr sz="1100" spc="-325" dirty="0">
                <a:latin typeface="Tahoma"/>
                <a:cs typeface="Tahoma"/>
              </a:rPr>
              <a:t> </a:t>
            </a:r>
            <a:r>
              <a:rPr sz="1100" spc="5" dirty="0">
                <a:latin typeface="Tahoma"/>
                <a:cs typeface="Tahoma"/>
              </a:rPr>
              <a:t>Filip</a:t>
            </a:r>
            <a:r>
              <a:rPr sz="1100" spc="-15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Leitner</a:t>
            </a:r>
            <a:endParaRPr sz="1100" dirty="0">
              <a:latin typeface="Tahoma"/>
              <a:cs typeface="Tahoma"/>
            </a:endParaRPr>
          </a:p>
        </p:txBody>
      </p:sp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6706" y="615997"/>
            <a:ext cx="1743075" cy="1657350"/>
            <a:chOff x="296706" y="615997"/>
            <a:chExt cx="1743075" cy="16573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6706" y="615997"/>
              <a:ext cx="1742455" cy="165181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6710" y="621055"/>
              <a:ext cx="1743075" cy="1649730"/>
            </a:xfrm>
            <a:custGeom>
              <a:avLst/>
              <a:gdLst/>
              <a:ahLst/>
              <a:cxnLst/>
              <a:rect l="l" t="t" r="r" b="b"/>
              <a:pathLst>
                <a:path w="1743075" h="1649730">
                  <a:moveTo>
                    <a:pt x="1739925" y="1646758"/>
                  </a:moveTo>
                  <a:lnTo>
                    <a:pt x="1739925" y="0"/>
                  </a:lnTo>
                </a:path>
                <a:path w="1743075" h="1649730">
                  <a:moveTo>
                    <a:pt x="0" y="1649285"/>
                  </a:moveTo>
                  <a:lnTo>
                    <a:pt x="1742452" y="1649285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2352268" y="625421"/>
            <a:ext cx="1959610" cy="1647825"/>
            <a:chOff x="2352268" y="625421"/>
            <a:chExt cx="1959610" cy="164782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52268" y="625421"/>
              <a:ext cx="1959025" cy="164322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352268" y="630478"/>
              <a:ext cx="1959610" cy="1640205"/>
            </a:xfrm>
            <a:custGeom>
              <a:avLst/>
              <a:gdLst/>
              <a:ahLst/>
              <a:cxnLst/>
              <a:rect l="l" t="t" r="r" b="b"/>
              <a:pathLst>
                <a:path w="1959610" h="1640205">
                  <a:moveTo>
                    <a:pt x="1956498" y="1637334"/>
                  </a:moveTo>
                  <a:lnTo>
                    <a:pt x="1956498" y="0"/>
                  </a:lnTo>
                </a:path>
                <a:path w="1959610" h="1640205">
                  <a:moveTo>
                    <a:pt x="0" y="1639862"/>
                  </a:moveTo>
                  <a:lnTo>
                    <a:pt x="1959025" y="1639862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855368" y="2427184"/>
            <a:ext cx="89789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25" dirty="0">
                <a:latin typeface="Tahoma"/>
                <a:cs typeface="Tahoma"/>
              </a:rPr>
              <a:t>Velikost </a:t>
            </a:r>
            <a:r>
              <a:rPr sz="1100" spc="-55" dirty="0">
                <a:latin typeface="Tahoma"/>
                <a:cs typeface="Tahoma"/>
              </a:rPr>
              <a:t>13</a:t>
            </a:r>
            <a:r>
              <a:rPr sz="1100" spc="-25" dirty="0">
                <a:latin typeface="Tahoma"/>
                <a:cs typeface="Tahoma"/>
              </a:rPr>
              <a:t> </a:t>
            </a:r>
            <a:r>
              <a:rPr sz="1100" spc="90" dirty="0">
                <a:latin typeface="Tahoma"/>
                <a:cs typeface="Tahoma"/>
              </a:rPr>
              <a:t>KB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938730" y="3396588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79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59113" y="3392627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36915" y="3392627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0"/>
                </a:moveTo>
                <a:lnTo>
                  <a:pt x="0" y="38100"/>
                </a:lnTo>
                <a:lnTo>
                  <a:pt x="2540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3158299" y="3383746"/>
            <a:ext cx="203200" cy="55880"/>
            <a:chOff x="3158299" y="3383746"/>
            <a:chExt cx="203200" cy="55880"/>
          </a:xfrm>
        </p:grpSpPr>
        <p:sp>
          <p:nvSpPr>
            <p:cNvPr id="13" name="object 13"/>
            <p:cNvSpPr/>
            <p:nvPr/>
          </p:nvSpPr>
          <p:spPr>
            <a:xfrm>
              <a:off x="3221468" y="3386276"/>
              <a:ext cx="64135" cy="50800"/>
            </a:xfrm>
            <a:custGeom>
              <a:avLst/>
              <a:gdLst/>
              <a:ahLst/>
              <a:cxnLst/>
              <a:rect l="l" t="t" r="r" b="b"/>
              <a:pathLst>
                <a:path w="64135" h="50800">
                  <a:moveTo>
                    <a:pt x="0" y="50800"/>
                  </a:moveTo>
                  <a:lnTo>
                    <a:pt x="43019" y="50800"/>
                  </a:lnTo>
                  <a:lnTo>
                    <a:pt x="43019" y="20434"/>
                  </a:lnTo>
                  <a:lnTo>
                    <a:pt x="0" y="20434"/>
                  </a:lnTo>
                  <a:lnTo>
                    <a:pt x="0" y="50800"/>
                  </a:lnTo>
                  <a:close/>
                </a:path>
                <a:path w="64135" h="50800">
                  <a:moveTo>
                    <a:pt x="10491" y="20320"/>
                  </a:moveTo>
                  <a:lnTo>
                    <a:pt x="10491" y="10160"/>
                  </a:lnTo>
                  <a:lnTo>
                    <a:pt x="53672" y="10160"/>
                  </a:lnTo>
                  <a:lnTo>
                    <a:pt x="53672" y="40640"/>
                  </a:lnTo>
                  <a:lnTo>
                    <a:pt x="43512" y="40640"/>
                  </a:lnTo>
                </a:path>
                <a:path w="64135" h="50800">
                  <a:moveTo>
                    <a:pt x="20652" y="10160"/>
                  </a:moveTo>
                  <a:lnTo>
                    <a:pt x="20652" y="0"/>
                  </a:lnTo>
                  <a:lnTo>
                    <a:pt x="63832" y="0"/>
                  </a:lnTo>
                  <a:lnTo>
                    <a:pt x="63832" y="30480"/>
                  </a:lnTo>
                  <a:lnTo>
                    <a:pt x="53672" y="30480"/>
                  </a:lnTo>
                </a:path>
              </a:pathLst>
            </a:custGeom>
            <a:ln w="5060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58299" y="3392626"/>
              <a:ext cx="203200" cy="38100"/>
            </a:xfrm>
            <a:custGeom>
              <a:avLst/>
              <a:gdLst/>
              <a:ahLst/>
              <a:cxnLst/>
              <a:rect l="l" t="t" r="r" b="b"/>
              <a:pathLst>
                <a:path w="203200" h="38100">
                  <a:moveTo>
                    <a:pt x="25400" y="0"/>
                  </a:moveTo>
                  <a:lnTo>
                    <a:pt x="0" y="19050"/>
                  </a:lnTo>
                  <a:lnTo>
                    <a:pt x="25400" y="38100"/>
                  </a:lnTo>
                  <a:lnTo>
                    <a:pt x="25400" y="0"/>
                  </a:lnTo>
                  <a:close/>
                </a:path>
                <a:path w="203200" h="38100">
                  <a:moveTo>
                    <a:pt x="177802" y="0"/>
                  </a:moveTo>
                  <a:lnTo>
                    <a:pt x="177802" y="38100"/>
                  </a:lnTo>
                  <a:lnTo>
                    <a:pt x="203202" y="19050"/>
                  </a:lnTo>
                  <a:lnTo>
                    <a:pt x="177802" y="0"/>
                  </a:lnTo>
                  <a:close/>
                </a:path>
              </a:pathLst>
            </a:custGeom>
            <a:solidFill>
              <a:srgbClr val="D6D6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3457486" y="3382480"/>
            <a:ext cx="203200" cy="58419"/>
            <a:chOff x="3457486" y="3382480"/>
            <a:chExt cx="203200" cy="58419"/>
          </a:xfrm>
        </p:grpSpPr>
        <p:sp>
          <p:nvSpPr>
            <p:cNvPr id="16" name="object 16"/>
            <p:cNvSpPr/>
            <p:nvPr/>
          </p:nvSpPr>
          <p:spPr>
            <a:xfrm>
              <a:off x="3546387" y="3398976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57486" y="3392626"/>
              <a:ext cx="203200" cy="38100"/>
            </a:xfrm>
            <a:custGeom>
              <a:avLst/>
              <a:gdLst/>
              <a:ahLst/>
              <a:cxnLst/>
              <a:rect l="l" t="t" r="r" b="b"/>
              <a:pathLst>
                <a:path w="203200" h="38100">
                  <a:moveTo>
                    <a:pt x="25400" y="0"/>
                  </a:moveTo>
                  <a:lnTo>
                    <a:pt x="0" y="19050"/>
                  </a:lnTo>
                  <a:lnTo>
                    <a:pt x="25400" y="38100"/>
                  </a:lnTo>
                  <a:lnTo>
                    <a:pt x="25400" y="0"/>
                  </a:lnTo>
                  <a:close/>
                </a:path>
                <a:path w="203200" h="38100">
                  <a:moveTo>
                    <a:pt x="177802" y="0"/>
                  </a:moveTo>
                  <a:lnTo>
                    <a:pt x="177802" y="38100"/>
                  </a:lnTo>
                  <a:lnTo>
                    <a:pt x="203202" y="19050"/>
                  </a:lnTo>
                  <a:lnTo>
                    <a:pt x="177802" y="0"/>
                  </a:lnTo>
                  <a:close/>
                </a:path>
              </a:pathLst>
            </a:custGeom>
            <a:solidFill>
              <a:srgbClr val="D6D6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533687" y="3386276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0" y="0"/>
                  </a:moveTo>
                  <a:lnTo>
                    <a:pt x="38100" y="0"/>
                  </a:lnTo>
                </a:path>
                <a:path w="50800" h="50800">
                  <a:moveTo>
                    <a:pt x="12700" y="25400"/>
                  </a:moveTo>
                  <a:lnTo>
                    <a:pt x="50800" y="25400"/>
                  </a:lnTo>
                </a:path>
                <a:path w="50800" h="50800">
                  <a:moveTo>
                    <a:pt x="0" y="38100"/>
                  </a:moveTo>
                  <a:lnTo>
                    <a:pt x="38100" y="38100"/>
                  </a:lnTo>
                </a:path>
                <a:path w="50800" h="50800">
                  <a:moveTo>
                    <a:pt x="12700" y="50800"/>
                  </a:moveTo>
                  <a:lnTo>
                    <a:pt x="50800" y="50800"/>
                  </a:lnTo>
                </a:path>
              </a:pathLst>
            </a:custGeom>
            <a:ln w="7591">
              <a:solidFill>
                <a:srgbClr val="D6D6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3756673" y="3382480"/>
            <a:ext cx="203200" cy="58419"/>
            <a:chOff x="3756673" y="3382480"/>
            <a:chExt cx="203200" cy="58419"/>
          </a:xfrm>
        </p:grpSpPr>
        <p:sp>
          <p:nvSpPr>
            <p:cNvPr id="20" name="object 20"/>
            <p:cNvSpPr/>
            <p:nvPr/>
          </p:nvSpPr>
          <p:spPr>
            <a:xfrm>
              <a:off x="3832873" y="3386276"/>
              <a:ext cx="50800" cy="25400"/>
            </a:xfrm>
            <a:custGeom>
              <a:avLst/>
              <a:gdLst/>
              <a:ahLst/>
              <a:cxnLst/>
              <a:rect l="l" t="t" r="r" b="b"/>
              <a:pathLst>
                <a:path w="50800" h="25400">
                  <a:moveTo>
                    <a:pt x="0" y="0"/>
                  </a:moveTo>
                  <a:lnTo>
                    <a:pt x="38100" y="0"/>
                  </a:lnTo>
                </a:path>
                <a:path w="50800" h="25400">
                  <a:moveTo>
                    <a:pt x="12700" y="12700"/>
                  </a:moveTo>
                  <a:lnTo>
                    <a:pt x="50800" y="12700"/>
                  </a:lnTo>
                </a:path>
                <a:path w="50800" h="25400">
                  <a:moveTo>
                    <a:pt x="12700" y="25400"/>
                  </a:moveTo>
                  <a:lnTo>
                    <a:pt x="50800" y="2540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756673" y="3392626"/>
              <a:ext cx="203200" cy="38100"/>
            </a:xfrm>
            <a:custGeom>
              <a:avLst/>
              <a:gdLst/>
              <a:ahLst/>
              <a:cxnLst/>
              <a:rect l="l" t="t" r="r" b="b"/>
              <a:pathLst>
                <a:path w="203200" h="38100">
                  <a:moveTo>
                    <a:pt x="25400" y="0"/>
                  </a:moveTo>
                  <a:lnTo>
                    <a:pt x="0" y="19050"/>
                  </a:lnTo>
                  <a:lnTo>
                    <a:pt x="25400" y="38100"/>
                  </a:lnTo>
                  <a:lnTo>
                    <a:pt x="25400" y="0"/>
                  </a:lnTo>
                  <a:close/>
                </a:path>
                <a:path w="203200" h="38100">
                  <a:moveTo>
                    <a:pt x="177802" y="0"/>
                  </a:moveTo>
                  <a:lnTo>
                    <a:pt x="177802" y="38100"/>
                  </a:lnTo>
                  <a:lnTo>
                    <a:pt x="203202" y="19050"/>
                  </a:lnTo>
                  <a:lnTo>
                    <a:pt x="177802" y="0"/>
                  </a:lnTo>
                  <a:close/>
                </a:path>
              </a:pathLst>
            </a:custGeom>
            <a:solidFill>
              <a:srgbClr val="D6D6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832873" y="3424377"/>
              <a:ext cx="50800" cy="12700"/>
            </a:xfrm>
            <a:custGeom>
              <a:avLst/>
              <a:gdLst/>
              <a:ahLst/>
              <a:cxnLst/>
              <a:rect l="l" t="t" r="r" b="b"/>
              <a:pathLst>
                <a:path w="50800" h="12700">
                  <a:moveTo>
                    <a:pt x="0" y="0"/>
                  </a:moveTo>
                  <a:lnTo>
                    <a:pt x="38100" y="0"/>
                  </a:lnTo>
                </a:path>
                <a:path w="50800" h="12700">
                  <a:moveTo>
                    <a:pt x="12700" y="12700"/>
                  </a:moveTo>
                  <a:lnTo>
                    <a:pt x="50800" y="12700"/>
                  </a:lnTo>
                </a:path>
              </a:pathLst>
            </a:custGeom>
            <a:ln w="7591">
              <a:solidFill>
                <a:srgbClr val="D6D6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4132060" y="3386276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0"/>
                </a:moveTo>
                <a:lnTo>
                  <a:pt x="38100" y="0"/>
                </a:lnTo>
              </a:path>
              <a:path w="50800" h="50800">
                <a:moveTo>
                  <a:pt x="12700" y="12700"/>
                </a:moveTo>
                <a:lnTo>
                  <a:pt x="50800" y="12700"/>
                </a:lnTo>
              </a:path>
              <a:path w="50800" h="50800">
                <a:moveTo>
                  <a:pt x="12700" y="25400"/>
                </a:moveTo>
                <a:lnTo>
                  <a:pt x="50800" y="25400"/>
                </a:lnTo>
              </a:path>
              <a:path w="50800" h="50800">
                <a:moveTo>
                  <a:pt x="0" y="38100"/>
                </a:moveTo>
                <a:lnTo>
                  <a:pt x="38100" y="38100"/>
                </a:lnTo>
              </a:path>
              <a:path w="50800" h="50800">
                <a:moveTo>
                  <a:pt x="12700" y="50800"/>
                </a:moveTo>
                <a:lnTo>
                  <a:pt x="50800" y="5080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4337275" y="3383746"/>
            <a:ext cx="238760" cy="57150"/>
            <a:chOff x="4337275" y="3383746"/>
            <a:chExt cx="238760" cy="57150"/>
          </a:xfrm>
        </p:grpSpPr>
        <p:sp>
          <p:nvSpPr>
            <p:cNvPr id="25" name="object 25"/>
            <p:cNvSpPr/>
            <p:nvPr/>
          </p:nvSpPr>
          <p:spPr>
            <a:xfrm>
              <a:off x="4461727" y="3416757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0" y="0"/>
                  </a:moveTo>
                  <a:lnTo>
                    <a:pt x="20320" y="2032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434663" y="3390262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79">
                  <a:moveTo>
                    <a:pt x="30366" y="15183"/>
                  </a:moveTo>
                  <a:lnTo>
                    <a:pt x="30366" y="6797"/>
                  </a:lnTo>
                  <a:lnTo>
                    <a:pt x="23568" y="0"/>
                  </a:lnTo>
                  <a:lnTo>
                    <a:pt x="15183" y="0"/>
                  </a:lnTo>
                  <a:lnTo>
                    <a:pt x="6797" y="0"/>
                  </a:lnTo>
                  <a:lnTo>
                    <a:pt x="0" y="6797"/>
                  </a:lnTo>
                  <a:lnTo>
                    <a:pt x="0" y="15183"/>
                  </a:lnTo>
                  <a:lnTo>
                    <a:pt x="0" y="23568"/>
                  </a:lnTo>
                  <a:lnTo>
                    <a:pt x="6797" y="30366"/>
                  </a:lnTo>
                  <a:lnTo>
                    <a:pt x="15183" y="30366"/>
                  </a:lnTo>
                  <a:lnTo>
                    <a:pt x="23568" y="30366"/>
                  </a:lnTo>
                  <a:lnTo>
                    <a:pt x="30366" y="23568"/>
                  </a:lnTo>
                  <a:lnTo>
                    <a:pt x="30366" y="15183"/>
                  </a:lnTo>
                  <a:close/>
                </a:path>
              </a:pathLst>
            </a:custGeom>
            <a:ln w="5060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339806" y="3386276"/>
              <a:ext cx="233679" cy="50800"/>
            </a:xfrm>
            <a:custGeom>
              <a:avLst/>
              <a:gdLst/>
              <a:ahLst/>
              <a:cxnLst/>
              <a:rect l="l" t="t" r="r" b="b"/>
              <a:pathLst>
                <a:path w="233679" h="50800">
                  <a:moveTo>
                    <a:pt x="40640" y="50800"/>
                  </a:moveTo>
                  <a:lnTo>
                    <a:pt x="50400" y="48796"/>
                  </a:lnTo>
                  <a:lnTo>
                    <a:pt x="58488" y="43339"/>
                  </a:lnTo>
                  <a:lnTo>
                    <a:pt x="64002" y="35262"/>
                  </a:lnTo>
                  <a:lnTo>
                    <a:pt x="66040" y="25400"/>
                  </a:lnTo>
                  <a:lnTo>
                    <a:pt x="64036" y="15537"/>
                  </a:lnTo>
                  <a:lnTo>
                    <a:pt x="58579" y="7461"/>
                  </a:lnTo>
                  <a:lnTo>
                    <a:pt x="50502" y="2004"/>
                  </a:lnTo>
                  <a:lnTo>
                    <a:pt x="40640" y="0"/>
                  </a:lnTo>
                  <a:lnTo>
                    <a:pt x="30778" y="2004"/>
                  </a:lnTo>
                  <a:lnTo>
                    <a:pt x="22701" y="7461"/>
                  </a:lnTo>
                  <a:lnTo>
                    <a:pt x="17244" y="15537"/>
                  </a:lnTo>
                  <a:lnTo>
                    <a:pt x="15240" y="25400"/>
                  </a:lnTo>
                </a:path>
                <a:path w="233679" h="50800">
                  <a:moveTo>
                    <a:pt x="30480" y="17780"/>
                  </a:moveTo>
                  <a:lnTo>
                    <a:pt x="15240" y="30480"/>
                  </a:lnTo>
                  <a:lnTo>
                    <a:pt x="0" y="17780"/>
                  </a:lnTo>
                </a:path>
                <a:path w="233679" h="50800">
                  <a:moveTo>
                    <a:pt x="193042" y="50800"/>
                  </a:moveTo>
                  <a:lnTo>
                    <a:pt x="183179" y="48796"/>
                  </a:lnTo>
                  <a:lnTo>
                    <a:pt x="175103" y="43339"/>
                  </a:lnTo>
                  <a:lnTo>
                    <a:pt x="169646" y="35262"/>
                  </a:lnTo>
                  <a:lnTo>
                    <a:pt x="167642" y="25400"/>
                  </a:lnTo>
                  <a:lnTo>
                    <a:pt x="169646" y="15537"/>
                  </a:lnTo>
                  <a:lnTo>
                    <a:pt x="175103" y="7461"/>
                  </a:lnTo>
                  <a:lnTo>
                    <a:pt x="183179" y="2004"/>
                  </a:lnTo>
                  <a:lnTo>
                    <a:pt x="193042" y="0"/>
                  </a:lnTo>
                  <a:lnTo>
                    <a:pt x="202904" y="2004"/>
                  </a:lnTo>
                  <a:lnTo>
                    <a:pt x="210981" y="7461"/>
                  </a:lnTo>
                  <a:lnTo>
                    <a:pt x="216438" y="15537"/>
                  </a:lnTo>
                  <a:lnTo>
                    <a:pt x="218442" y="25400"/>
                  </a:lnTo>
                </a:path>
                <a:path w="233679" h="50800">
                  <a:moveTo>
                    <a:pt x="233682" y="17780"/>
                  </a:moveTo>
                  <a:lnTo>
                    <a:pt x="218442" y="30480"/>
                  </a:lnTo>
                  <a:lnTo>
                    <a:pt x="203202" y="17780"/>
                  </a:lnTo>
                </a:path>
              </a:pathLst>
            </a:custGeom>
            <a:ln w="5060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">
            <a:extLst>
              <a:ext uri="{FF2B5EF4-FFF2-40B4-BE49-F238E27FC236}">
                <a16:creationId xmlns:a16="http://schemas.microsoft.com/office/drawing/2014/main" id="{3978C189-7565-404A-8817-E870E5283055}"/>
              </a:ext>
            </a:extLst>
          </p:cNvPr>
          <p:cNvGrpSpPr/>
          <p:nvPr/>
        </p:nvGrpSpPr>
        <p:grpSpPr>
          <a:xfrm>
            <a:off x="9085" y="3251835"/>
            <a:ext cx="4608195" cy="208915"/>
            <a:chOff x="0" y="3247632"/>
            <a:chExt cx="4608195" cy="208915"/>
          </a:xfrm>
        </p:grpSpPr>
        <p:sp>
          <p:nvSpPr>
            <p:cNvPr id="29" name="object 3">
              <a:extLst>
                <a:ext uri="{FF2B5EF4-FFF2-40B4-BE49-F238E27FC236}">
                  <a16:creationId xmlns:a16="http://schemas.microsoft.com/office/drawing/2014/main" id="{314D2EAB-0F50-44D1-A181-06A2CE1EDD59}"/>
                </a:ext>
              </a:extLst>
            </p:cNvPr>
            <p:cNvSpPr/>
            <p:nvPr/>
          </p:nvSpPr>
          <p:spPr>
            <a:xfrm>
              <a:off x="0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5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474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4">
              <a:extLst>
                <a:ext uri="{FF2B5EF4-FFF2-40B4-BE49-F238E27FC236}">
                  <a16:creationId xmlns:a16="http://schemas.microsoft.com/office/drawing/2014/main" id="{A01372D0-029D-4B86-AB6E-3FF6487F0AEE}"/>
                </a:ext>
              </a:extLst>
            </p:cNvPr>
            <p:cNvSpPr/>
            <p:nvPr/>
          </p:nvSpPr>
          <p:spPr>
            <a:xfrm>
              <a:off x="1535976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8484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5">
              <a:extLst>
                <a:ext uri="{FF2B5EF4-FFF2-40B4-BE49-F238E27FC236}">
                  <a16:creationId xmlns:a16="http://schemas.microsoft.com/office/drawing/2014/main" id="{D8FC5B34-58A0-4041-BBAE-57016A45207E}"/>
                </a:ext>
              </a:extLst>
            </p:cNvPr>
            <p:cNvSpPr/>
            <p:nvPr/>
          </p:nvSpPr>
          <p:spPr>
            <a:xfrm>
              <a:off x="3071952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ADA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15">
            <a:extLst>
              <a:ext uri="{FF2B5EF4-FFF2-40B4-BE49-F238E27FC236}">
                <a16:creationId xmlns:a16="http://schemas.microsoft.com/office/drawing/2014/main" id="{C857703A-6341-4C27-B626-2DC81C1B69FC}"/>
              </a:ext>
            </a:extLst>
          </p:cNvPr>
          <p:cNvSpPr txBox="1"/>
          <p:nvPr/>
        </p:nvSpPr>
        <p:spPr>
          <a:xfrm>
            <a:off x="552551" y="3322038"/>
            <a:ext cx="431165" cy="1371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Filip</a:t>
            </a:r>
            <a:r>
              <a:rPr sz="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Leitner</a:t>
            </a:r>
            <a:endParaRPr sz="600" dirty="0">
              <a:latin typeface="Microsoft Sans Serif"/>
              <a:cs typeface="Microsoft Sans Serif"/>
            </a:endParaRPr>
          </a:p>
        </p:txBody>
      </p:sp>
      <p:sp>
        <p:nvSpPr>
          <p:cNvPr id="33" name="object 16">
            <a:extLst>
              <a:ext uri="{FF2B5EF4-FFF2-40B4-BE49-F238E27FC236}">
                <a16:creationId xmlns:a16="http://schemas.microsoft.com/office/drawing/2014/main" id="{380586BB-22C3-4746-976E-9FD76F36A48A}"/>
              </a:ext>
            </a:extLst>
          </p:cNvPr>
          <p:cNvSpPr txBox="1"/>
          <p:nvPr/>
        </p:nvSpPr>
        <p:spPr>
          <a:xfrm>
            <a:off x="2008936" y="3323557"/>
            <a:ext cx="590550" cy="1346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Grafika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na</a:t>
            </a:r>
            <a:r>
              <a:rPr sz="600" b="1" spc="30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35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webu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300" y="72654"/>
            <a:ext cx="55435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160" dirty="0">
                <a:solidFill>
                  <a:srgbClr val="3333B2"/>
                </a:solidFill>
                <a:latin typeface="Georgia"/>
                <a:cs typeface="Georgia"/>
              </a:rPr>
              <a:t>JPEG</a:t>
            </a:r>
            <a:endParaRPr sz="1400" dirty="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165" y="1017308"/>
            <a:ext cx="65201" cy="6520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02932" y="890013"/>
            <a:ext cx="2439035" cy="1496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34340">
              <a:lnSpc>
                <a:spcPct val="125299"/>
              </a:lnSpc>
              <a:spcBef>
                <a:spcPts val="100"/>
              </a:spcBef>
            </a:pPr>
            <a:r>
              <a:rPr sz="1100" spc="-5" dirty="0">
                <a:latin typeface="Tahoma"/>
                <a:cs typeface="Tahoma"/>
              </a:rPr>
              <a:t>Joint</a:t>
            </a:r>
            <a:r>
              <a:rPr sz="1100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Photographic</a:t>
            </a:r>
            <a:r>
              <a:rPr sz="1100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Experts</a:t>
            </a:r>
            <a:r>
              <a:rPr sz="1100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Group </a:t>
            </a:r>
            <a:r>
              <a:rPr sz="1100" spc="-330" dirty="0">
                <a:latin typeface="Tahoma"/>
                <a:cs typeface="Tahoma"/>
              </a:rPr>
              <a:t> </a:t>
            </a:r>
            <a:r>
              <a:rPr sz="1100" spc="-20" dirty="0">
                <a:latin typeface="Tahoma"/>
                <a:cs typeface="Tahoma"/>
              </a:rPr>
              <a:t>16.7M</a:t>
            </a:r>
            <a:r>
              <a:rPr sz="1100" spc="10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barevných</a:t>
            </a:r>
            <a:r>
              <a:rPr sz="1100" spc="10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odstínů </a:t>
            </a:r>
            <a:r>
              <a:rPr sz="1100" spc="-25" dirty="0">
                <a:latin typeface="Tahoma"/>
                <a:cs typeface="Tahoma"/>
              </a:rPr>
              <a:t> </a:t>
            </a:r>
            <a:r>
              <a:rPr sz="1100" b="1" spc="-45" dirty="0">
                <a:latin typeface="Arial"/>
                <a:cs typeface="Arial"/>
              </a:rPr>
              <a:t>ne</a:t>
            </a:r>
            <a:r>
              <a:rPr sz="1100" spc="-45" dirty="0">
                <a:latin typeface="Tahoma"/>
                <a:cs typeface="Tahoma"/>
              </a:rPr>
              <a:t>podporuje</a:t>
            </a:r>
            <a:r>
              <a:rPr sz="1100" spc="10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průhlednost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100" spc="-75" dirty="0">
                <a:latin typeface="Tahoma"/>
                <a:cs typeface="Tahoma"/>
              </a:rPr>
              <a:t>p</a:t>
            </a:r>
            <a:r>
              <a:rPr sz="1100" spc="-15" dirty="0">
                <a:latin typeface="Tahoma"/>
                <a:cs typeface="Tahoma"/>
              </a:rPr>
              <a:t>ří</a:t>
            </a:r>
            <a:r>
              <a:rPr sz="1100" spc="-5" dirty="0">
                <a:latin typeface="Tahoma"/>
                <a:cs typeface="Tahoma"/>
              </a:rPr>
              <a:t>p</a:t>
            </a:r>
            <a:r>
              <a:rPr sz="1100" spc="-55" dirty="0">
                <a:latin typeface="Tahoma"/>
                <a:cs typeface="Tahoma"/>
              </a:rPr>
              <a:t>ona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.jpg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20" dirty="0">
                <a:latin typeface="Tahoma"/>
                <a:cs typeface="Tahoma"/>
              </a:rPr>
              <a:t>(.j</a:t>
            </a:r>
            <a:r>
              <a:rPr sz="1100" spc="-5" dirty="0">
                <a:latin typeface="Tahoma"/>
                <a:cs typeface="Tahoma"/>
              </a:rPr>
              <a:t>p</a:t>
            </a:r>
            <a:r>
              <a:rPr sz="1100" spc="-65" dirty="0">
                <a:latin typeface="Tahoma"/>
                <a:cs typeface="Tahoma"/>
              </a:rPr>
              <a:t>eg,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20" dirty="0">
                <a:latin typeface="Tahoma"/>
                <a:cs typeface="Tahoma"/>
              </a:rPr>
              <a:t>.jif,</a:t>
            </a:r>
            <a:r>
              <a:rPr sz="1100" spc="-165" dirty="0">
                <a:latin typeface="Tahoma"/>
                <a:cs typeface="Tahoma"/>
              </a:rPr>
              <a:t> </a:t>
            </a:r>
            <a:r>
              <a:rPr sz="1100" spc="-110" dirty="0">
                <a:latin typeface="Tahoma"/>
                <a:cs typeface="Tahoma"/>
              </a:rPr>
              <a:t>…)</a:t>
            </a:r>
            <a:endParaRPr sz="1100">
              <a:latin typeface="Tahoma"/>
              <a:cs typeface="Tahoma"/>
            </a:endParaRPr>
          </a:p>
          <a:p>
            <a:pPr marL="12700" marR="5080">
              <a:lnSpc>
                <a:spcPct val="125299"/>
              </a:lnSpc>
            </a:pPr>
            <a:r>
              <a:rPr sz="1100" b="1" spc="-20" dirty="0">
                <a:latin typeface="Arial"/>
                <a:cs typeface="Arial"/>
              </a:rPr>
              <a:t>ztrátová</a:t>
            </a:r>
            <a:r>
              <a:rPr sz="1100" b="1" spc="45" dirty="0">
                <a:latin typeface="Arial"/>
                <a:cs typeface="Arial"/>
              </a:rPr>
              <a:t> </a:t>
            </a:r>
            <a:r>
              <a:rPr sz="1100" spc="-35" dirty="0">
                <a:latin typeface="Tahoma"/>
                <a:cs typeface="Tahoma"/>
              </a:rPr>
              <a:t>(ale</a:t>
            </a:r>
            <a:r>
              <a:rPr sz="1100" spc="10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efektivnější)</a:t>
            </a:r>
            <a:r>
              <a:rPr sz="1100" spc="10" dirty="0">
                <a:latin typeface="Tahoma"/>
                <a:cs typeface="Tahoma"/>
              </a:rPr>
              <a:t> </a:t>
            </a:r>
            <a:r>
              <a:rPr sz="1100" spc="-65" dirty="0">
                <a:latin typeface="Tahoma"/>
                <a:cs typeface="Tahoma"/>
              </a:rPr>
              <a:t>komprese 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vhodný</a:t>
            </a:r>
            <a:r>
              <a:rPr sz="1100" spc="5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formát</a:t>
            </a:r>
            <a:r>
              <a:rPr sz="1100" spc="10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pro</a:t>
            </a:r>
            <a:r>
              <a:rPr sz="1100" spc="10" dirty="0">
                <a:latin typeface="Tahoma"/>
                <a:cs typeface="Tahoma"/>
              </a:rPr>
              <a:t> </a:t>
            </a:r>
            <a:r>
              <a:rPr sz="1100" b="1" spc="-30" dirty="0">
                <a:latin typeface="Arial"/>
                <a:cs typeface="Arial"/>
              </a:rPr>
              <a:t>fotografie</a:t>
            </a:r>
            <a:r>
              <a:rPr sz="1100" b="1" spc="45" dirty="0">
                <a:latin typeface="Arial"/>
                <a:cs typeface="Arial"/>
              </a:rPr>
              <a:t> </a:t>
            </a:r>
            <a:r>
              <a:rPr sz="1100" spc="-50" dirty="0">
                <a:latin typeface="Tahoma"/>
                <a:cs typeface="Tahoma"/>
              </a:rPr>
              <a:t>(ne</a:t>
            </a:r>
            <a:r>
              <a:rPr sz="1100" spc="10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mapy!) </a:t>
            </a:r>
            <a:r>
              <a:rPr sz="1100" spc="-330" dirty="0">
                <a:latin typeface="Tahoma"/>
                <a:cs typeface="Tahoma"/>
              </a:rPr>
              <a:t> </a:t>
            </a:r>
            <a:r>
              <a:rPr sz="1100" spc="15" dirty="0">
                <a:latin typeface="Tahoma"/>
                <a:cs typeface="Tahoma"/>
              </a:rPr>
              <a:t>EXIF</a:t>
            </a:r>
            <a:r>
              <a:rPr sz="1100" spc="-75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–</a:t>
            </a:r>
            <a:r>
              <a:rPr sz="1100" spc="-75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metadata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fotografie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(souřadnice!)</a:t>
            </a:r>
            <a:endParaRPr sz="110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1165" y="1227340"/>
            <a:ext cx="65201" cy="6520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1165" y="1437373"/>
            <a:ext cx="65201" cy="6520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1165" y="1647406"/>
            <a:ext cx="65201" cy="6520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1165" y="1857438"/>
            <a:ext cx="65201" cy="6520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1165" y="2067471"/>
            <a:ext cx="65201" cy="6520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1165" y="2277503"/>
            <a:ext cx="65201" cy="65201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0" y="3346500"/>
            <a:ext cx="1536065" cy="109855"/>
          </a:xfrm>
          <a:custGeom>
            <a:avLst/>
            <a:gdLst/>
            <a:ahLst/>
            <a:cxnLst/>
            <a:rect l="l" t="t" r="r" b="b"/>
            <a:pathLst>
              <a:path w="1536065" h="109854">
                <a:moveTo>
                  <a:pt x="1535976" y="0"/>
                </a:moveTo>
                <a:lnTo>
                  <a:pt x="0" y="0"/>
                </a:lnTo>
                <a:lnTo>
                  <a:pt x="0" y="109550"/>
                </a:lnTo>
                <a:lnTo>
                  <a:pt x="1535976" y="109550"/>
                </a:lnTo>
                <a:lnTo>
                  <a:pt x="1535976" y="0"/>
                </a:lnTo>
                <a:close/>
              </a:path>
            </a:pathLst>
          </a:custGeom>
          <a:solidFill>
            <a:srgbClr val="4747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52551" y="3333729"/>
            <a:ext cx="43116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Filip</a:t>
            </a:r>
            <a:r>
              <a:rPr sz="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Leitner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535976" y="3346500"/>
            <a:ext cx="1536065" cy="109855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1535976" y="0"/>
                </a:moveTo>
                <a:lnTo>
                  <a:pt x="0" y="0"/>
                </a:lnTo>
                <a:lnTo>
                  <a:pt x="0" y="109550"/>
                </a:lnTo>
                <a:lnTo>
                  <a:pt x="1535976" y="109550"/>
                </a:lnTo>
                <a:lnTo>
                  <a:pt x="1535976" y="0"/>
                </a:lnTo>
                <a:close/>
              </a:path>
            </a:pathLst>
          </a:custGeom>
          <a:solidFill>
            <a:srgbClr val="8484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008936" y="3333729"/>
            <a:ext cx="59055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Grafika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na</a:t>
            </a:r>
            <a:r>
              <a:rPr sz="600" b="1" spc="30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5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webu</a:t>
            </a:r>
            <a:endParaRPr sz="6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071952" y="3346500"/>
            <a:ext cx="1536065" cy="109855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1535976" y="0"/>
                </a:moveTo>
                <a:lnTo>
                  <a:pt x="0" y="0"/>
                </a:lnTo>
                <a:lnTo>
                  <a:pt x="0" y="109550"/>
                </a:lnTo>
                <a:lnTo>
                  <a:pt x="1535976" y="109550"/>
                </a:lnTo>
                <a:lnTo>
                  <a:pt x="1535976" y="0"/>
                </a:lnTo>
                <a:close/>
              </a:path>
            </a:pathLst>
          </a:custGeom>
          <a:solidFill>
            <a:srgbClr val="ADAD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454298" y="3333729"/>
            <a:ext cx="109918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46455" algn="l"/>
              </a:tabLst>
            </a:pPr>
            <a:r>
              <a:rPr sz="600" spc="10" dirty="0">
                <a:latin typeface="Microsoft Sans Serif"/>
                <a:cs typeface="Microsoft Sans Serif"/>
              </a:rPr>
              <a:t>W</a:t>
            </a:r>
            <a:r>
              <a:rPr sz="600" spc="-30" dirty="0">
                <a:latin typeface="Microsoft Sans Serif"/>
                <a:cs typeface="Microsoft Sans Serif"/>
              </a:rPr>
              <a:t>e</a:t>
            </a:r>
            <a:r>
              <a:rPr sz="600" spc="-15" dirty="0">
                <a:latin typeface="Microsoft Sans Serif"/>
                <a:cs typeface="Microsoft Sans Serif"/>
              </a:rPr>
              <a:t>b</a:t>
            </a:r>
            <a:r>
              <a:rPr sz="600" spc="-20" dirty="0">
                <a:latin typeface="Microsoft Sans Serif"/>
                <a:cs typeface="Microsoft Sans Serif"/>
              </a:rPr>
              <a:t>ová</a:t>
            </a:r>
            <a:r>
              <a:rPr sz="600" spc="50" dirty="0">
                <a:latin typeface="Microsoft Sans Serif"/>
                <a:cs typeface="Microsoft Sans Serif"/>
              </a:rPr>
              <a:t> </a:t>
            </a:r>
            <a:r>
              <a:rPr sz="600" spc="-10" dirty="0">
                <a:latin typeface="Microsoft Sans Serif"/>
                <a:cs typeface="Microsoft Sans Serif"/>
              </a:rPr>
              <a:t>k</a:t>
            </a:r>
            <a:r>
              <a:rPr sz="600" spc="-30" dirty="0">
                <a:latin typeface="Microsoft Sans Serif"/>
                <a:cs typeface="Microsoft Sans Serif"/>
              </a:rPr>
              <a:t>a</a:t>
            </a:r>
            <a:r>
              <a:rPr sz="600" dirty="0">
                <a:latin typeface="Microsoft Sans Serif"/>
                <a:cs typeface="Microsoft Sans Serif"/>
              </a:rPr>
              <a:t>rtografie	</a:t>
            </a:r>
            <a:r>
              <a:rPr sz="600" spc="-20" dirty="0">
                <a:latin typeface="Microsoft Sans Serif"/>
                <a:cs typeface="Microsoft Sans Serif"/>
              </a:rPr>
              <a:t>10</a:t>
            </a:r>
            <a:r>
              <a:rPr sz="600" spc="-15" dirty="0">
                <a:latin typeface="Microsoft Sans Serif"/>
                <a:cs typeface="Microsoft Sans Serif"/>
              </a:rPr>
              <a:t> </a:t>
            </a:r>
            <a:r>
              <a:rPr sz="600" spc="150" dirty="0">
                <a:latin typeface="Microsoft Sans Serif"/>
                <a:cs typeface="Microsoft Sans Serif"/>
              </a:rPr>
              <a:t>/</a:t>
            </a:r>
            <a:r>
              <a:rPr sz="600" spc="-10" dirty="0">
                <a:latin typeface="Microsoft Sans Serif"/>
                <a:cs typeface="Microsoft Sans Serif"/>
              </a:rPr>
              <a:t> </a:t>
            </a:r>
            <a:r>
              <a:rPr sz="600" spc="-20" dirty="0">
                <a:latin typeface="Microsoft Sans Serif"/>
                <a:cs typeface="Microsoft Sans Serif"/>
              </a:rPr>
              <a:t>22</a:t>
            </a:r>
            <a:endParaRPr sz="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6706" y="608403"/>
            <a:ext cx="1743075" cy="1657350"/>
            <a:chOff x="296706" y="608403"/>
            <a:chExt cx="1743075" cy="16573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6706" y="608403"/>
              <a:ext cx="1742455" cy="165181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6710" y="613460"/>
              <a:ext cx="1743075" cy="1649730"/>
            </a:xfrm>
            <a:custGeom>
              <a:avLst/>
              <a:gdLst/>
              <a:ahLst/>
              <a:cxnLst/>
              <a:rect l="l" t="t" r="r" b="b"/>
              <a:pathLst>
                <a:path w="1743075" h="1649730">
                  <a:moveTo>
                    <a:pt x="1739925" y="1646758"/>
                  </a:moveTo>
                  <a:lnTo>
                    <a:pt x="1739925" y="0"/>
                  </a:lnTo>
                </a:path>
                <a:path w="1743075" h="1649730">
                  <a:moveTo>
                    <a:pt x="0" y="1649285"/>
                  </a:moveTo>
                  <a:lnTo>
                    <a:pt x="1742452" y="1649285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2352268" y="605177"/>
            <a:ext cx="1960880" cy="1660525"/>
            <a:chOff x="2352268" y="605177"/>
            <a:chExt cx="1960880" cy="166052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52268" y="605177"/>
              <a:ext cx="1960456" cy="165613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352268" y="610235"/>
              <a:ext cx="1959610" cy="1652905"/>
            </a:xfrm>
            <a:custGeom>
              <a:avLst/>
              <a:gdLst/>
              <a:ahLst/>
              <a:cxnLst/>
              <a:rect l="l" t="t" r="r" b="b"/>
              <a:pathLst>
                <a:path w="1959610" h="1652905">
                  <a:moveTo>
                    <a:pt x="1956498" y="1649984"/>
                  </a:moveTo>
                  <a:lnTo>
                    <a:pt x="1956498" y="0"/>
                  </a:lnTo>
                </a:path>
                <a:path w="1959610" h="1652905">
                  <a:moveTo>
                    <a:pt x="0" y="1652511"/>
                  </a:moveTo>
                  <a:lnTo>
                    <a:pt x="1959025" y="1652511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378496" y="2419590"/>
            <a:ext cx="185102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35" dirty="0">
                <a:latin typeface="Tahoma"/>
                <a:cs typeface="Tahoma"/>
              </a:rPr>
              <a:t>V</a:t>
            </a:r>
            <a:r>
              <a:rPr sz="1100" spc="-20" dirty="0">
                <a:latin typeface="Tahoma"/>
                <a:cs typeface="Tahoma"/>
              </a:rPr>
              <a:t>eli</a:t>
            </a:r>
            <a:r>
              <a:rPr sz="1100" spc="-70" dirty="0">
                <a:latin typeface="Tahoma"/>
                <a:cs typeface="Tahoma"/>
              </a:rPr>
              <a:t>k</a:t>
            </a:r>
            <a:r>
              <a:rPr sz="1100" spc="-35" dirty="0">
                <a:latin typeface="Tahoma"/>
                <a:cs typeface="Tahoma"/>
              </a:rPr>
              <a:t>ost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13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50" dirty="0">
                <a:latin typeface="Tahoma"/>
                <a:cs typeface="Tahoma"/>
              </a:rPr>
              <a:t>KB,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k</a:t>
            </a:r>
            <a:r>
              <a:rPr sz="1100" spc="-55" dirty="0">
                <a:latin typeface="Tahoma"/>
                <a:cs typeface="Tahoma"/>
              </a:rPr>
              <a:t>om</a:t>
            </a:r>
            <a:r>
              <a:rPr sz="1100" spc="-80" dirty="0">
                <a:latin typeface="Tahoma"/>
                <a:cs typeface="Tahoma"/>
              </a:rPr>
              <a:t>p</a:t>
            </a:r>
            <a:r>
              <a:rPr sz="1100" spc="-75" dirty="0">
                <a:latin typeface="Tahoma"/>
                <a:cs typeface="Tahoma"/>
              </a:rPr>
              <a:t>rese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35</a:t>
            </a:r>
            <a:r>
              <a:rPr sz="1100" spc="-75" dirty="0">
                <a:latin typeface="Tahoma"/>
                <a:cs typeface="Tahoma"/>
              </a:rPr>
              <a:t> </a:t>
            </a:r>
            <a:r>
              <a:rPr sz="1100" spc="-170" dirty="0">
                <a:latin typeface="Tahoma"/>
                <a:cs typeface="Tahoma"/>
              </a:rPr>
              <a:t>%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938730" y="3396588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79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59113" y="3392627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36915" y="3392627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0"/>
                </a:moveTo>
                <a:lnTo>
                  <a:pt x="0" y="38100"/>
                </a:lnTo>
                <a:lnTo>
                  <a:pt x="2540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3158299" y="3383746"/>
            <a:ext cx="203200" cy="55880"/>
            <a:chOff x="3158299" y="3383746"/>
            <a:chExt cx="203200" cy="55880"/>
          </a:xfrm>
        </p:grpSpPr>
        <p:sp>
          <p:nvSpPr>
            <p:cNvPr id="13" name="object 13"/>
            <p:cNvSpPr/>
            <p:nvPr/>
          </p:nvSpPr>
          <p:spPr>
            <a:xfrm>
              <a:off x="3221468" y="3386276"/>
              <a:ext cx="64135" cy="50800"/>
            </a:xfrm>
            <a:custGeom>
              <a:avLst/>
              <a:gdLst/>
              <a:ahLst/>
              <a:cxnLst/>
              <a:rect l="l" t="t" r="r" b="b"/>
              <a:pathLst>
                <a:path w="64135" h="50800">
                  <a:moveTo>
                    <a:pt x="0" y="50800"/>
                  </a:moveTo>
                  <a:lnTo>
                    <a:pt x="43019" y="50800"/>
                  </a:lnTo>
                  <a:lnTo>
                    <a:pt x="43019" y="20434"/>
                  </a:lnTo>
                  <a:lnTo>
                    <a:pt x="0" y="20434"/>
                  </a:lnTo>
                  <a:lnTo>
                    <a:pt x="0" y="50800"/>
                  </a:lnTo>
                  <a:close/>
                </a:path>
                <a:path w="64135" h="50800">
                  <a:moveTo>
                    <a:pt x="10491" y="20320"/>
                  </a:moveTo>
                  <a:lnTo>
                    <a:pt x="10491" y="10160"/>
                  </a:lnTo>
                  <a:lnTo>
                    <a:pt x="53672" y="10160"/>
                  </a:lnTo>
                  <a:lnTo>
                    <a:pt x="53672" y="40640"/>
                  </a:lnTo>
                  <a:lnTo>
                    <a:pt x="43512" y="40640"/>
                  </a:lnTo>
                </a:path>
                <a:path w="64135" h="50800">
                  <a:moveTo>
                    <a:pt x="20652" y="10160"/>
                  </a:moveTo>
                  <a:lnTo>
                    <a:pt x="20652" y="0"/>
                  </a:lnTo>
                  <a:lnTo>
                    <a:pt x="63832" y="0"/>
                  </a:lnTo>
                  <a:lnTo>
                    <a:pt x="63832" y="30480"/>
                  </a:lnTo>
                  <a:lnTo>
                    <a:pt x="53672" y="30480"/>
                  </a:lnTo>
                </a:path>
              </a:pathLst>
            </a:custGeom>
            <a:ln w="5060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58299" y="3392626"/>
              <a:ext cx="203200" cy="38100"/>
            </a:xfrm>
            <a:custGeom>
              <a:avLst/>
              <a:gdLst/>
              <a:ahLst/>
              <a:cxnLst/>
              <a:rect l="l" t="t" r="r" b="b"/>
              <a:pathLst>
                <a:path w="203200" h="38100">
                  <a:moveTo>
                    <a:pt x="25400" y="0"/>
                  </a:moveTo>
                  <a:lnTo>
                    <a:pt x="0" y="19050"/>
                  </a:lnTo>
                  <a:lnTo>
                    <a:pt x="25400" y="38100"/>
                  </a:lnTo>
                  <a:lnTo>
                    <a:pt x="25400" y="0"/>
                  </a:lnTo>
                  <a:close/>
                </a:path>
                <a:path w="203200" h="38100">
                  <a:moveTo>
                    <a:pt x="177802" y="0"/>
                  </a:moveTo>
                  <a:lnTo>
                    <a:pt x="177802" y="38100"/>
                  </a:lnTo>
                  <a:lnTo>
                    <a:pt x="203202" y="19050"/>
                  </a:lnTo>
                  <a:lnTo>
                    <a:pt x="177802" y="0"/>
                  </a:lnTo>
                  <a:close/>
                </a:path>
              </a:pathLst>
            </a:custGeom>
            <a:solidFill>
              <a:srgbClr val="D6D6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3457486" y="3382480"/>
            <a:ext cx="203200" cy="58419"/>
            <a:chOff x="3457486" y="3382480"/>
            <a:chExt cx="203200" cy="58419"/>
          </a:xfrm>
        </p:grpSpPr>
        <p:sp>
          <p:nvSpPr>
            <p:cNvPr id="16" name="object 16"/>
            <p:cNvSpPr/>
            <p:nvPr/>
          </p:nvSpPr>
          <p:spPr>
            <a:xfrm>
              <a:off x="3546387" y="3398976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57486" y="3392626"/>
              <a:ext cx="203200" cy="38100"/>
            </a:xfrm>
            <a:custGeom>
              <a:avLst/>
              <a:gdLst/>
              <a:ahLst/>
              <a:cxnLst/>
              <a:rect l="l" t="t" r="r" b="b"/>
              <a:pathLst>
                <a:path w="203200" h="38100">
                  <a:moveTo>
                    <a:pt x="25400" y="0"/>
                  </a:moveTo>
                  <a:lnTo>
                    <a:pt x="0" y="19050"/>
                  </a:lnTo>
                  <a:lnTo>
                    <a:pt x="25400" y="38100"/>
                  </a:lnTo>
                  <a:lnTo>
                    <a:pt x="25400" y="0"/>
                  </a:lnTo>
                  <a:close/>
                </a:path>
                <a:path w="203200" h="38100">
                  <a:moveTo>
                    <a:pt x="177802" y="0"/>
                  </a:moveTo>
                  <a:lnTo>
                    <a:pt x="177802" y="38100"/>
                  </a:lnTo>
                  <a:lnTo>
                    <a:pt x="203202" y="19050"/>
                  </a:lnTo>
                  <a:lnTo>
                    <a:pt x="177802" y="0"/>
                  </a:lnTo>
                  <a:close/>
                </a:path>
              </a:pathLst>
            </a:custGeom>
            <a:solidFill>
              <a:srgbClr val="D6D6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533687" y="3386276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0" y="0"/>
                  </a:moveTo>
                  <a:lnTo>
                    <a:pt x="38100" y="0"/>
                  </a:lnTo>
                </a:path>
                <a:path w="50800" h="50800">
                  <a:moveTo>
                    <a:pt x="12700" y="25400"/>
                  </a:moveTo>
                  <a:lnTo>
                    <a:pt x="50800" y="25400"/>
                  </a:lnTo>
                </a:path>
                <a:path w="50800" h="50800">
                  <a:moveTo>
                    <a:pt x="0" y="38100"/>
                  </a:moveTo>
                  <a:lnTo>
                    <a:pt x="38100" y="38100"/>
                  </a:lnTo>
                </a:path>
                <a:path w="50800" h="50800">
                  <a:moveTo>
                    <a:pt x="12700" y="50800"/>
                  </a:moveTo>
                  <a:lnTo>
                    <a:pt x="50800" y="50800"/>
                  </a:lnTo>
                </a:path>
              </a:pathLst>
            </a:custGeom>
            <a:ln w="7591">
              <a:solidFill>
                <a:srgbClr val="D6D6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3756673" y="3382480"/>
            <a:ext cx="203200" cy="58419"/>
            <a:chOff x="3756673" y="3382480"/>
            <a:chExt cx="203200" cy="58419"/>
          </a:xfrm>
        </p:grpSpPr>
        <p:sp>
          <p:nvSpPr>
            <p:cNvPr id="20" name="object 20"/>
            <p:cNvSpPr/>
            <p:nvPr/>
          </p:nvSpPr>
          <p:spPr>
            <a:xfrm>
              <a:off x="3832873" y="3386276"/>
              <a:ext cx="50800" cy="25400"/>
            </a:xfrm>
            <a:custGeom>
              <a:avLst/>
              <a:gdLst/>
              <a:ahLst/>
              <a:cxnLst/>
              <a:rect l="l" t="t" r="r" b="b"/>
              <a:pathLst>
                <a:path w="50800" h="25400">
                  <a:moveTo>
                    <a:pt x="0" y="0"/>
                  </a:moveTo>
                  <a:lnTo>
                    <a:pt x="38100" y="0"/>
                  </a:lnTo>
                </a:path>
                <a:path w="50800" h="25400">
                  <a:moveTo>
                    <a:pt x="12700" y="12700"/>
                  </a:moveTo>
                  <a:lnTo>
                    <a:pt x="50800" y="12700"/>
                  </a:lnTo>
                </a:path>
                <a:path w="50800" h="25400">
                  <a:moveTo>
                    <a:pt x="12700" y="25400"/>
                  </a:moveTo>
                  <a:lnTo>
                    <a:pt x="50800" y="2540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756673" y="3392626"/>
              <a:ext cx="203200" cy="38100"/>
            </a:xfrm>
            <a:custGeom>
              <a:avLst/>
              <a:gdLst/>
              <a:ahLst/>
              <a:cxnLst/>
              <a:rect l="l" t="t" r="r" b="b"/>
              <a:pathLst>
                <a:path w="203200" h="38100">
                  <a:moveTo>
                    <a:pt x="25400" y="0"/>
                  </a:moveTo>
                  <a:lnTo>
                    <a:pt x="0" y="19050"/>
                  </a:lnTo>
                  <a:lnTo>
                    <a:pt x="25400" y="38100"/>
                  </a:lnTo>
                  <a:lnTo>
                    <a:pt x="25400" y="0"/>
                  </a:lnTo>
                  <a:close/>
                </a:path>
                <a:path w="203200" h="38100">
                  <a:moveTo>
                    <a:pt x="177802" y="0"/>
                  </a:moveTo>
                  <a:lnTo>
                    <a:pt x="177802" y="38100"/>
                  </a:lnTo>
                  <a:lnTo>
                    <a:pt x="203202" y="19050"/>
                  </a:lnTo>
                  <a:lnTo>
                    <a:pt x="177802" y="0"/>
                  </a:lnTo>
                  <a:close/>
                </a:path>
              </a:pathLst>
            </a:custGeom>
            <a:solidFill>
              <a:srgbClr val="D6D6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832873" y="3424377"/>
              <a:ext cx="50800" cy="12700"/>
            </a:xfrm>
            <a:custGeom>
              <a:avLst/>
              <a:gdLst/>
              <a:ahLst/>
              <a:cxnLst/>
              <a:rect l="l" t="t" r="r" b="b"/>
              <a:pathLst>
                <a:path w="50800" h="12700">
                  <a:moveTo>
                    <a:pt x="0" y="0"/>
                  </a:moveTo>
                  <a:lnTo>
                    <a:pt x="38100" y="0"/>
                  </a:lnTo>
                </a:path>
                <a:path w="50800" h="12700">
                  <a:moveTo>
                    <a:pt x="12700" y="12700"/>
                  </a:moveTo>
                  <a:lnTo>
                    <a:pt x="50800" y="12700"/>
                  </a:lnTo>
                </a:path>
              </a:pathLst>
            </a:custGeom>
            <a:ln w="7591">
              <a:solidFill>
                <a:srgbClr val="D6D6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4132060" y="3386276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0"/>
                </a:moveTo>
                <a:lnTo>
                  <a:pt x="38100" y="0"/>
                </a:lnTo>
              </a:path>
              <a:path w="50800" h="50800">
                <a:moveTo>
                  <a:pt x="12700" y="12700"/>
                </a:moveTo>
                <a:lnTo>
                  <a:pt x="50800" y="12700"/>
                </a:lnTo>
              </a:path>
              <a:path w="50800" h="50800">
                <a:moveTo>
                  <a:pt x="12700" y="25400"/>
                </a:moveTo>
                <a:lnTo>
                  <a:pt x="50800" y="25400"/>
                </a:lnTo>
              </a:path>
              <a:path w="50800" h="50800">
                <a:moveTo>
                  <a:pt x="0" y="38100"/>
                </a:moveTo>
                <a:lnTo>
                  <a:pt x="38100" y="38100"/>
                </a:lnTo>
              </a:path>
              <a:path w="50800" h="50800">
                <a:moveTo>
                  <a:pt x="12700" y="50800"/>
                </a:moveTo>
                <a:lnTo>
                  <a:pt x="50800" y="5080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4337275" y="3383746"/>
            <a:ext cx="238760" cy="57150"/>
            <a:chOff x="4337275" y="3383746"/>
            <a:chExt cx="238760" cy="57150"/>
          </a:xfrm>
        </p:grpSpPr>
        <p:sp>
          <p:nvSpPr>
            <p:cNvPr id="25" name="object 25"/>
            <p:cNvSpPr/>
            <p:nvPr/>
          </p:nvSpPr>
          <p:spPr>
            <a:xfrm>
              <a:off x="4461727" y="3416757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0" y="0"/>
                  </a:moveTo>
                  <a:lnTo>
                    <a:pt x="20320" y="2032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434663" y="3390262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79">
                  <a:moveTo>
                    <a:pt x="30366" y="15183"/>
                  </a:moveTo>
                  <a:lnTo>
                    <a:pt x="30366" y="6797"/>
                  </a:lnTo>
                  <a:lnTo>
                    <a:pt x="23568" y="0"/>
                  </a:lnTo>
                  <a:lnTo>
                    <a:pt x="15183" y="0"/>
                  </a:lnTo>
                  <a:lnTo>
                    <a:pt x="6797" y="0"/>
                  </a:lnTo>
                  <a:lnTo>
                    <a:pt x="0" y="6797"/>
                  </a:lnTo>
                  <a:lnTo>
                    <a:pt x="0" y="15183"/>
                  </a:lnTo>
                  <a:lnTo>
                    <a:pt x="0" y="23568"/>
                  </a:lnTo>
                  <a:lnTo>
                    <a:pt x="6797" y="30366"/>
                  </a:lnTo>
                  <a:lnTo>
                    <a:pt x="15183" y="30366"/>
                  </a:lnTo>
                  <a:lnTo>
                    <a:pt x="23568" y="30366"/>
                  </a:lnTo>
                  <a:lnTo>
                    <a:pt x="30366" y="23568"/>
                  </a:lnTo>
                  <a:lnTo>
                    <a:pt x="30366" y="15183"/>
                  </a:lnTo>
                  <a:close/>
                </a:path>
              </a:pathLst>
            </a:custGeom>
            <a:ln w="5060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339806" y="3386276"/>
              <a:ext cx="233679" cy="50800"/>
            </a:xfrm>
            <a:custGeom>
              <a:avLst/>
              <a:gdLst/>
              <a:ahLst/>
              <a:cxnLst/>
              <a:rect l="l" t="t" r="r" b="b"/>
              <a:pathLst>
                <a:path w="233679" h="50800">
                  <a:moveTo>
                    <a:pt x="40640" y="50800"/>
                  </a:moveTo>
                  <a:lnTo>
                    <a:pt x="50400" y="48796"/>
                  </a:lnTo>
                  <a:lnTo>
                    <a:pt x="58488" y="43339"/>
                  </a:lnTo>
                  <a:lnTo>
                    <a:pt x="64002" y="35262"/>
                  </a:lnTo>
                  <a:lnTo>
                    <a:pt x="66040" y="25400"/>
                  </a:lnTo>
                  <a:lnTo>
                    <a:pt x="64036" y="15537"/>
                  </a:lnTo>
                  <a:lnTo>
                    <a:pt x="58579" y="7461"/>
                  </a:lnTo>
                  <a:lnTo>
                    <a:pt x="50502" y="2004"/>
                  </a:lnTo>
                  <a:lnTo>
                    <a:pt x="40640" y="0"/>
                  </a:lnTo>
                  <a:lnTo>
                    <a:pt x="30778" y="2004"/>
                  </a:lnTo>
                  <a:lnTo>
                    <a:pt x="22701" y="7461"/>
                  </a:lnTo>
                  <a:lnTo>
                    <a:pt x="17244" y="15537"/>
                  </a:lnTo>
                  <a:lnTo>
                    <a:pt x="15240" y="25400"/>
                  </a:lnTo>
                </a:path>
                <a:path w="233679" h="50800">
                  <a:moveTo>
                    <a:pt x="30480" y="17780"/>
                  </a:moveTo>
                  <a:lnTo>
                    <a:pt x="15240" y="30480"/>
                  </a:lnTo>
                  <a:lnTo>
                    <a:pt x="0" y="17780"/>
                  </a:lnTo>
                </a:path>
                <a:path w="233679" h="50800">
                  <a:moveTo>
                    <a:pt x="193042" y="50800"/>
                  </a:moveTo>
                  <a:lnTo>
                    <a:pt x="183179" y="48796"/>
                  </a:lnTo>
                  <a:lnTo>
                    <a:pt x="175103" y="43339"/>
                  </a:lnTo>
                  <a:lnTo>
                    <a:pt x="169646" y="35262"/>
                  </a:lnTo>
                  <a:lnTo>
                    <a:pt x="167642" y="25400"/>
                  </a:lnTo>
                  <a:lnTo>
                    <a:pt x="169646" y="15537"/>
                  </a:lnTo>
                  <a:lnTo>
                    <a:pt x="175103" y="7461"/>
                  </a:lnTo>
                  <a:lnTo>
                    <a:pt x="183179" y="2004"/>
                  </a:lnTo>
                  <a:lnTo>
                    <a:pt x="193042" y="0"/>
                  </a:lnTo>
                  <a:lnTo>
                    <a:pt x="202904" y="2004"/>
                  </a:lnTo>
                  <a:lnTo>
                    <a:pt x="210981" y="7461"/>
                  </a:lnTo>
                  <a:lnTo>
                    <a:pt x="216438" y="15537"/>
                  </a:lnTo>
                  <a:lnTo>
                    <a:pt x="218442" y="25400"/>
                  </a:lnTo>
                </a:path>
                <a:path w="233679" h="50800">
                  <a:moveTo>
                    <a:pt x="233682" y="17780"/>
                  </a:moveTo>
                  <a:lnTo>
                    <a:pt x="218442" y="30480"/>
                  </a:lnTo>
                  <a:lnTo>
                    <a:pt x="203202" y="17780"/>
                  </a:lnTo>
                </a:path>
              </a:pathLst>
            </a:custGeom>
            <a:ln w="5060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">
            <a:extLst>
              <a:ext uri="{FF2B5EF4-FFF2-40B4-BE49-F238E27FC236}">
                <a16:creationId xmlns:a16="http://schemas.microsoft.com/office/drawing/2014/main" id="{BD0A02F8-900E-47C3-95FB-B1D4BF213279}"/>
              </a:ext>
            </a:extLst>
          </p:cNvPr>
          <p:cNvGrpSpPr/>
          <p:nvPr/>
        </p:nvGrpSpPr>
        <p:grpSpPr>
          <a:xfrm>
            <a:off x="9085" y="3251835"/>
            <a:ext cx="4608195" cy="208915"/>
            <a:chOff x="0" y="3247632"/>
            <a:chExt cx="4608195" cy="208915"/>
          </a:xfrm>
        </p:grpSpPr>
        <p:sp>
          <p:nvSpPr>
            <p:cNvPr id="29" name="object 3">
              <a:extLst>
                <a:ext uri="{FF2B5EF4-FFF2-40B4-BE49-F238E27FC236}">
                  <a16:creationId xmlns:a16="http://schemas.microsoft.com/office/drawing/2014/main" id="{173F3374-FDB2-470C-A7ED-62F0F176C226}"/>
                </a:ext>
              </a:extLst>
            </p:cNvPr>
            <p:cNvSpPr/>
            <p:nvPr/>
          </p:nvSpPr>
          <p:spPr>
            <a:xfrm>
              <a:off x="0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5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474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4">
              <a:extLst>
                <a:ext uri="{FF2B5EF4-FFF2-40B4-BE49-F238E27FC236}">
                  <a16:creationId xmlns:a16="http://schemas.microsoft.com/office/drawing/2014/main" id="{ABD59C94-76D4-41F1-8D81-082C0481FF75}"/>
                </a:ext>
              </a:extLst>
            </p:cNvPr>
            <p:cNvSpPr/>
            <p:nvPr/>
          </p:nvSpPr>
          <p:spPr>
            <a:xfrm>
              <a:off x="1535976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8484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5">
              <a:extLst>
                <a:ext uri="{FF2B5EF4-FFF2-40B4-BE49-F238E27FC236}">
                  <a16:creationId xmlns:a16="http://schemas.microsoft.com/office/drawing/2014/main" id="{1E6CA0B1-B380-4AEC-BFA2-45BB9B509C0B}"/>
                </a:ext>
              </a:extLst>
            </p:cNvPr>
            <p:cNvSpPr/>
            <p:nvPr/>
          </p:nvSpPr>
          <p:spPr>
            <a:xfrm>
              <a:off x="3071952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ADA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15">
            <a:extLst>
              <a:ext uri="{FF2B5EF4-FFF2-40B4-BE49-F238E27FC236}">
                <a16:creationId xmlns:a16="http://schemas.microsoft.com/office/drawing/2014/main" id="{315CD419-7718-427E-876B-E4A0045CC600}"/>
              </a:ext>
            </a:extLst>
          </p:cNvPr>
          <p:cNvSpPr txBox="1"/>
          <p:nvPr/>
        </p:nvSpPr>
        <p:spPr>
          <a:xfrm>
            <a:off x="552551" y="3322038"/>
            <a:ext cx="431165" cy="1371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Filip</a:t>
            </a:r>
            <a:r>
              <a:rPr sz="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Leitner</a:t>
            </a:r>
            <a:endParaRPr sz="600" dirty="0">
              <a:latin typeface="Microsoft Sans Serif"/>
              <a:cs typeface="Microsoft Sans Serif"/>
            </a:endParaRPr>
          </a:p>
        </p:txBody>
      </p:sp>
      <p:sp>
        <p:nvSpPr>
          <p:cNvPr id="33" name="object 16">
            <a:extLst>
              <a:ext uri="{FF2B5EF4-FFF2-40B4-BE49-F238E27FC236}">
                <a16:creationId xmlns:a16="http://schemas.microsoft.com/office/drawing/2014/main" id="{AAC1D803-1033-46EA-8AC9-4B192FBDA377}"/>
              </a:ext>
            </a:extLst>
          </p:cNvPr>
          <p:cNvSpPr txBox="1"/>
          <p:nvPr/>
        </p:nvSpPr>
        <p:spPr>
          <a:xfrm>
            <a:off x="2008936" y="3323557"/>
            <a:ext cx="590550" cy="1346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Grafika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na</a:t>
            </a:r>
            <a:r>
              <a:rPr sz="600" b="1" spc="30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35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webu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247632"/>
            <a:ext cx="4608195" cy="208915"/>
            <a:chOff x="0" y="3247632"/>
            <a:chExt cx="4608195" cy="208915"/>
          </a:xfrm>
        </p:grpSpPr>
        <p:sp>
          <p:nvSpPr>
            <p:cNvPr id="3" name="object 3"/>
            <p:cNvSpPr/>
            <p:nvPr/>
          </p:nvSpPr>
          <p:spPr>
            <a:xfrm>
              <a:off x="0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5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474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35976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8484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71952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ADA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5300" y="72654"/>
            <a:ext cx="38481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140" dirty="0">
                <a:solidFill>
                  <a:srgbClr val="3333B2"/>
                </a:solidFill>
                <a:latin typeface="Georgia"/>
                <a:cs typeface="Georgia"/>
              </a:rPr>
              <a:t>GIF</a:t>
            </a:r>
            <a:endParaRPr sz="1400">
              <a:latin typeface="Georgia"/>
              <a:cs typeface="Georgia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165" y="1187767"/>
            <a:ext cx="65201" cy="65201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02932" y="1104251"/>
            <a:ext cx="1701164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35" dirty="0"/>
              <a:t>Graphics</a:t>
            </a:r>
            <a:r>
              <a:rPr spc="-10" dirty="0"/>
              <a:t> </a:t>
            </a:r>
            <a:r>
              <a:rPr spc="-55" dirty="0"/>
              <a:t>Interchange</a:t>
            </a:r>
            <a:r>
              <a:rPr spc="-10" dirty="0"/>
              <a:t> </a:t>
            </a:r>
            <a:r>
              <a:rPr spc="-30" dirty="0"/>
              <a:t>Format</a:t>
            </a: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1165" y="1397800"/>
            <a:ext cx="65201" cy="65201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02932" y="1270505"/>
            <a:ext cx="2922905" cy="866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00685">
              <a:lnSpc>
                <a:spcPct val="125299"/>
              </a:lnSpc>
              <a:spcBef>
                <a:spcPts val="100"/>
              </a:spcBef>
            </a:pPr>
            <a:r>
              <a:rPr sz="1100" spc="-55" dirty="0">
                <a:latin typeface="Tahoma"/>
                <a:cs typeface="Tahoma"/>
              </a:rPr>
              <a:t>256</a:t>
            </a:r>
            <a:r>
              <a:rPr sz="1100" spc="10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barevných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odstínů</a:t>
            </a:r>
            <a:r>
              <a:rPr sz="1100" spc="10" dirty="0">
                <a:latin typeface="Tahoma"/>
                <a:cs typeface="Tahoma"/>
              </a:rPr>
              <a:t> </a:t>
            </a:r>
            <a:r>
              <a:rPr sz="1100" spc="-15" dirty="0">
                <a:latin typeface="Tahoma"/>
                <a:cs typeface="Tahoma"/>
              </a:rPr>
              <a:t>z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24-bit</a:t>
            </a:r>
            <a:r>
              <a:rPr sz="1100" spc="10" dirty="0">
                <a:latin typeface="Tahoma"/>
                <a:cs typeface="Tahoma"/>
              </a:rPr>
              <a:t> </a:t>
            </a:r>
            <a:r>
              <a:rPr sz="1100" spc="30" dirty="0">
                <a:latin typeface="Tahoma"/>
                <a:cs typeface="Tahoma"/>
              </a:rPr>
              <a:t>RGB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palety </a:t>
            </a:r>
            <a:r>
              <a:rPr sz="1100" spc="-330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podporuje</a:t>
            </a:r>
            <a:r>
              <a:rPr sz="1100" spc="10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průhlednost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100" spc="-40" dirty="0">
                <a:latin typeface="Tahoma"/>
                <a:cs typeface="Tahoma"/>
              </a:rPr>
              <a:t>přípona</a:t>
            </a:r>
            <a:r>
              <a:rPr sz="1100" spc="-25" dirty="0">
                <a:latin typeface="Tahoma"/>
                <a:cs typeface="Tahoma"/>
              </a:rPr>
              <a:t> .gif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4"/>
              </a:spcBef>
            </a:pPr>
            <a:r>
              <a:rPr sz="1100" spc="-45" dirty="0">
                <a:latin typeface="Tahoma"/>
                <a:cs typeface="Tahoma"/>
              </a:rPr>
              <a:t>vhodný</a:t>
            </a:r>
            <a:r>
              <a:rPr sz="1100" spc="10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formát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pro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loga,</a:t>
            </a:r>
            <a:r>
              <a:rPr sz="1100" spc="10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jednolité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plochy,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animace</a:t>
            </a:r>
            <a:endParaRPr sz="1100">
              <a:latin typeface="Tahoma"/>
              <a:cs typeface="Tahom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1165" y="1607832"/>
            <a:ext cx="65201" cy="6520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1165" y="1817865"/>
            <a:ext cx="65201" cy="6520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1165" y="2027897"/>
            <a:ext cx="65201" cy="65201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552551" y="3322038"/>
            <a:ext cx="431165" cy="1371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Filip</a:t>
            </a:r>
            <a:r>
              <a:rPr sz="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Leitner</a:t>
            </a:r>
            <a:endParaRPr sz="600" dirty="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008936" y="3323557"/>
            <a:ext cx="590550" cy="1346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Grafika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na</a:t>
            </a:r>
            <a:r>
              <a:rPr sz="600" b="1" spc="3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3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webu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2">
            <a:extLst>
              <a:ext uri="{FF2B5EF4-FFF2-40B4-BE49-F238E27FC236}">
                <a16:creationId xmlns:a16="http://schemas.microsoft.com/office/drawing/2014/main" id="{DEE0D07A-B408-4F48-A684-C5F49B43580A}"/>
              </a:ext>
            </a:extLst>
          </p:cNvPr>
          <p:cNvGrpSpPr/>
          <p:nvPr/>
        </p:nvGrpSpPr>
        <p:grpSpPr>
          <a:xfrm>
            <a:off x="9085" y="3251835"/>
            <a:ext cx="4608195" cy="208915"/>
            <a:chOff x="0" y="3247632"/>
            <a:chExt cx="4608195" cy="208915"/>
          </a:xfrm>
        </p:grpSpPr>
        <p:sp>
          <p:nvSpPr>
            <p:cNvPr id="9" name="object 3">
              <a:extLst>
                <a:ext uri="{FF2B5EF4-FFF2-40B4-BE49-F238E27FC236}">
                  <a16:creationId xmlns:a16="http://schemas.microsoft.com/office/drawing/2014/main" id="{E5D44BCC-93F0-41DA-9E45-03926D53724C}"/>
                </a:ext>
              </a:extLst>
            </p:cNvPr>
            <p:cNvSpPr/>
            <p:nvPr/>
          </p:nvSpPr>
          <p:spPr>
            <a:xfrm>
              <a:off x="0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5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474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4202B65E-D9CF-402F-BC9D-6B551BB63F0A}"/>
                </a:ext>
              </a:extLst>
            </p:cNvPr>
            <p:cNvSpPr/>
            <p:nvPr/>
          </p:nvSpPr>
          <p:spPr>
            <a:xfrm>
              <a:off x="1535976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8484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AE3AD441-B89B-478B-B526-83654D8C0421}"/>
                </a:ext>
              </a:extLst>
            </p:cNvPr>
            <p:cNvSpPr/>
            <p:nvPr/>
          </p:nvSpPr>
          <p:spPr>
            <a:xfrm>
              <a:off x="3071952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ADA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106784B-14D1-4553-9817-1977D375A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1214" y="511175"/>
            <a:ext cx="4079240" cy="2816156"/>
          </a:xfrm>
        </p:spPr>
        <p:txBody>
          <a:bodyPr/>
          <a:lstStyle/>
          <a:p>
            <a:r>
              <a:rPr lang="sk-SK" dirty="0"/>
              <a:t>DPI/PPI – </a:t>
            </a:r>
            <a:r>
              <a:rPr lang="sk-SK" dirty="0" err="1"/>
              <a:t>Dots</a:t>
            </a:r>
            <a:r>
              <a:rPr lang="sk-SK" dirty="0"/>
              <a:t> per </a:t>
            </a:r>
            <a:r>
              <a:rPr lang="sk-SK" dirty="0" err="1"/>
              <a:t>inch</a:t>
            </a:r>
            <a:r>
              <a:rPr lang="sk-SK" dirty="0"/>
              <a:t>, Pixel per </a:t>
            </a:r>
            <a:r>
              <a:rPr lang="sk-SK" dirty="0" err="1"/>
              <a:t>inch</a:t>
            </a:r>
            <a:endParaRPr lang="sk-SK" dirty="0"/>
          </a:p>
          <a:p>
            <a:pPr marL="171450" indent="-171450">
              <a:buFontTx/>
              <a:buChar char="-"/>
            </a:pPr>
            <a:r>
              <a:rPr lang="en-US" b="1" i="0" dirty="0">
                <a:solidFill>
                  <a:srgbClr val="747474"/>
                </a:solidFill>
                <a:effectLst/>
                <a:latin typeface="Open Sans" panose="020B0606030504020204" pitchFamily="34" charset="0"/>
              </a:rPr>
              <a:t>Dots have space in between them, and pixels don’t.</a:t>
            </a:r>
            <a:endParaRPr lang="sk-SK" b="1" i="0" dirty="0">
              <a:solidFill>
                <a:srgbClr val="747474"/>
              </a:solidFill>
              <a:effectLst/>
              <a:latin typeface="Open Sans" panose="020B0606030504020204" pitchFamily="34" charset="0"/>
            </a:endParaRPr>
          </a:p>
          <a:p>
            <a:pPr marL="171450" indent="-171450">
              <a:buFontTx/>
              <a:buChar char="-"/>
            </a:pPr>
            <a:endParaRPr lang="sk-SK" b="1" dirty="0">
              <a:solidFill>
                <a:srgbClr val="747474"/>
              </a:solidFill>
              <a:latin typeface="Open Sans" panose="020B0606030504020204" pitchFamily="34" charset="0"/>
            </a:endParaRPr>
          </a:p>
          <a:p>
            <a:pPr marL="171450" indent="-171450">
              <a:buFontTx/>
              <a:buChar char="-"/>
            </a:pPr>
            <a:endParaRPr lang="sk-SK" b="1" i="0" dirty="0">
              <a:solidFill>
                <a:srgbClr val="747474"/>
              </a:solidFill>
              <a:effectLst/>
              <a:latin typeface="Open Sans" panose="020B0606030504020204" pitchFamily="34" charset="0"/>
            </a:endParaRPr>
          </a:p>
          <a:p>
            <a:pPr marL="171450" indent="-171450">
              <a:buFontTx/>
              <a:buChar char="-"/>
            </a:pPr>
            <a:endParaRPr lang="sk-SK" b="1" dirty="0">
              <a:solidFill>
                <a:srgbClr val="747474"/>
              </a:solidFill>
              <a:latin typeface="Open Sans" panose="020B0606030504020204" pitchFamily="34" charset="0"/>
            </a:endParaRPr>
          </a:p>
          <a:p>
            <a:pPr marL="171450" indent="-171450">
              <a:buFontTx/>
              <a:buChar char="-"/>
            </a:pPr>
            <a:endParaRPr lang="sk-SK" b="1" i="0" dirty="0">
              <a:solidFill>
                <a:srgbClr val="747474"/>
              </a:solidFill>
              <a:effectLst/>
              <a:latin typeface="Open Sans" panose="020B0606030504020204" pitchFamily="34" charset="0"/>
            </a:endParaRPr>
          </a:p>
          <a:p>
            <a:pPr marL="171450" indent="-171450">
              <a:buFontTx/>
              <a:buChar char="-"/>
            </a:pPr>
            <a:endParaRPr lang="sk-SK" b="1" dirty="0">
              <a:solidFill>
                <a:srgbClr val="747474"/>
              </a:solidFill>
              <a:latin typeface="Open Sans" panose="020B0606030504020204" pitchFamily="34" charset="0"/>
            </a:endParaRPr>
          </a:p>
          <a:p>
            <a:pPr marL="171450" indent="-171450">
              <a:buFontTx/>
              <a:buChar char="-"/>
            </a:pPr>
            <a:endParaRPr lang="sk-SK" b="1" i="0" dirty="0">
              <a:solidFill>
                <a:srgbClr val="747474"/>
              </a:solidFill>
              <a:effectLst/>
              <a:latin typeface="Open Sans" panose="020B0606030504020204" pitchFamily="34" charset="0"/>
            </a:endParaRPr>
          </a:p>
          <a:p>
            <a:pPr marL="171450" indent="-171450">
              <a:buFontTx/>
              <a:buChar char="-"/>
            </a:pPr>
            <a:endParaRPr lang="sk-SK" b="1" dirty="0">
              <a:solidFill>
                <a:srgbClr val="747474"/>
              </a:solidFill>
              <a:latin typeface="Open Sans" panose="020B0606030504020204" pitchFamily="34" charset="0"/>
            </a:endParaRPr>
          </a:p>
          <a:p>
            <a:pPr marL="171450" indent="-171450">
              <a:buFontTx/>
              <a:buChar char="-"/>
            </a:pPr>
            <a:endParaRPr lang="sk-SK" b="1" i="0" dirty="0">
              <a:solidFill>
                <a:srgbClr val="747474"/>
              </a:solidFill>
              <a:effectLst/>
              <a:latin typeface="Open Sans" panose="020B0606030504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sk-SK" dirty="0">
                <a:solidFill>
                  <a:srgbClr val="747474"/>
                </a:solidFill>
                <a:latin typeface="Open Sans" panose="020B0606030504020204" pitchFamily="34" charset="0"/>
              </a:rPr>
              <a:t>DPI/PPI sú inštrukcie pre tlač. Ovplyvnia aký veľký bude obrázok po vytlačení. Pri prezeraní  na webe rozhodujú vlastnosti monitora (a počet </a:t>
            </a:r>
            <a:r>
              <a:rPr lang="sk-SK" dirty="0" err="1">
                <a:solidFill>
                  <a:srgbClr val="747474"/>
                </a:solidFill>
                <a:latin typeface="Open Sans" panose="020B0606030504020204" pitchFamily="34" charset="0"/>
              </a:rPr>
              <a:t>počet</a:t>
            </a:r>
            <a:r>
              <a:rPr lang="sk-SK" dirty="0">
                <a:solidFill>
                  <a:srgbClr val="747474"/>
                </a:solidFill>
                <a:latin typeface="Open Sans" panose="020B0606030504020204" pitchFamily="34" charset="0"/>
              </a:rPr>
              <a:t> pixelov)</a:t>
            </a:r>
          </a:p>
          <a:p>
            <a:pPr marL="171450" indent="-171450">
              <a:buFontTx/>
              <a:buChar char="-"/>
            </a:pPr>
            <a:r>
              <a:rPr lang="en-US" b="0" i="0" dirty="0">
                <a:solidFill>
                  <a:srgbClr val="747474"/>
                </a:solidFill>
                <a:effectLst/>
                <a:latin typeface="Open Sans" panose="020B0606030504020204" pitchFamily="34" charset="0"/>
              </a:rPr>
              <a:t>PPI </a:t>
            </a:r>
            <a:r>
              <a:rPr lang="sk-SK" b="0" i="0" dirty="0">
                <a:solidFill>
                  <a:srgbClr val="747474"/>
                </a:solidFill>
                <a:effectLst/>
                <a:latin typeface="Open Sans" panose="020B0606030504020204" pitchFamily="34" charset="0"/>
              </a:rPr>
              <a:t>veľkosť súboru neovplyvní</a:t>
            </a:r>
            <a:r>
              <a:rPr lang="en-US" b="0" i="0" dirty="0">
                <a:solidFill>
                  <a:srgbClr val="747474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sk-SK" b="0" i="0" dirty="0">
                <a:solidFill>
                  <a:srgbClr val="747474"/>
                </a:solidFill>
                <a:effectLst/>
                <a:latin typeface="Open Sans" panose="020B0606030504020204" pitchFamily="34" charset="0"/>
              </a:rPr>
              <a:t>Kompresia </a:t>
            </a:r>
            <a:r>
              <a:rPr lang="en-US" b="0" i="0" dirty="0">
                <a:solidFill>
                  <a:srgbClr val="747474"/>
                </a:solidFill>
                <a:effectLst/>
                <a:latin typeface="Open Sans" panose="020B0606030504020204" pitchFamily="34" charset="0"/>
              </a:rPr>
              <a:t>.</a:t>
            </a:r>
            <a:endParaRPr lang="sk-SK" b="0" i="0" dirty="0">
              <a:solidFill>
                <a:srgbClr val="747474"/>
              </a:solidFill>
              <a:effectLst/>
              <a:latin typeface="Open Sans" panose="020B0606030504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sk-SK" sz="700" dirty="0">
                <a:solidFill>
                  <a:srgbClr val="747474"/>
                </a:solidFill>
                <a:latin typeface="Open Sans" panose="020B0606030504020204" pitchFamily="34" charset="0"/>
              </a:rPr>
              <a:t>https://www.photografica.com.au/image-size-resolution-and-resizing-images-for-the-web/</a:t>
            </a:r>
          </a:p>
          <a:p>
            <a:pPr marL="171450" indent="-171450">
              <a:buFontTx/>
              <a:buChar char="-"/>
            </a:pPr>
            <a:endParaRPr lang="sk-SK" b="1" dirty="0">
              <a:solidFill>
                <a:srgbClr val="747474"/>
              </a:solidFill>
              <a:latin typeface="Open Sans" panose="020B0606030504020204" pitchFamily="34" charset="0"/>
            </a:endParaRPr>
          </a:p>
          <a:p>
            <a:pPr marL="171450" indent="-171450">
              <a:buFontTx/>
              <a:buChar char="-"/>
            </a:pPr>
            <a:endParaRPr lang="sk-SK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BE2C5FA4-49D2-4E17-8C3B-62981AAD7BB1}"/>
              </a:ext>
            </a:extLst>
          </p:cNvPr>
          <p:cNvSpPr txBox="1">
            <a:spLocks/>
          </p:cNvSpPr>
          <p:nvPr/>
        </p:nvSpPr>
        <p:spPr>
          <a:xfrm>
            <a:off x="149528" y="203421"/>
            <a:ext cx="25146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Tahoma"/>
                <a:ea typeface="+mj-ea"/>
                <a:cs typeface="Tahoma"/>
              </a:defRPr>
            </a:lvl1pPr>
          </a:lstStyle>
          <a:p>
            <a:r>
              <a:rPr lang="sk-SK" sz="1400" kern="0" spc="160" dirty="0">
                <a:solidFill>
                  <a:srgbClr val="3333B2"/>
                </a:solidFill>
                <a:latin typeface="Georgia"/>
              </a:rPr>
              <a:t>Rozlíšenie DPI/PPI -&gt;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36D3A3B2-AAF0-4B11-85A7-F506BDCC0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0" y="1044575"/>
            <a:ext cx="2514600" cy="1057889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364B171F-8B83-411A-A1A1-8994C5F62B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1076" y="12803"/>
            <a:ext cx="2216336" cy="498372"/>
          </a:xfrm>
          <a:prstGeom prst="rect">
            <a:avLst/>
          </a:prstGeom>
        </p:spPr>
      </p:pic>
      <p:sp>
        <p:nvSpPr>
          <p:cNvPr id="12" name="object 15">
            <a:extLst>
              <a:ext uri="{FF2B5EF4-FFF2-40B4-BE49-F238E27FC236}">
                <a16:creationId xmlns:a16="http://schemas.microsoft.com/office/drawing/2014/main" id="{A40006B3-17CC-4136-9A29-A75EFAC63D62}"/>
              </a:ext>
            </a:extLst>
          </p:cNvPr>
          <p:cNvSpPr txBox="1"/>
          <p:nvPr/>
        </p:nvSpPr>
        <p:spPr>
          <a:xfrm>
            <a:off x="552551" y="3322038"/>
            <a:ext cx="431165" cy="1371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Filip</a:t>
            </a:r>
            <a:r>
              <a:rPr sz="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Leitner</a:t>
            </a:r>
            <a:endParaRPr sz="600" dirty="0">
              <a:latin typeface="Microsoft Sans Serif"/>
              <a:cs typeface="Microsoft Sans Serif"/>
            </a:endParaRPr>
          </a:p>
        </p:txBody>
      </p:sp>
      <p:sp>
        <p:nvSpPr>
          <p:cNvPr id="14" name="object 16">
            <a:extLst>
              <a:ext uri="{FF2B5EF4-FFF2-40B4-BE49-F238E27FC236}">
                <a16:creationId xmlns:a16="http://schemas.microsoft.com/office/drawing/2014/main" id="{26EF6ECC-D314-4EF3-8128-C9EF83E63F2D}"/>
              </a:ext>
            </a:extLst>
          </p:cNvPr>
          <p:cNvSpPr txBox="1"/>
          <p:nvPr/>
        </p:nvSpPr>
        <p:spPr>
          <a:xfrm>
            <a:off x="2008936" y="3323557"/>
            <a:ext cx="590550" cy="1346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Grafika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na</a:t>
            </a:r>
            <a:r>
              <a:rPr sz="600" b="1" spc="30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5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webu</a:t>
            </a:r>
            <a:endParaRPr sz="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0050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6CD60B-38CA-4579-AD3C-2D5B77C2D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B632C1D-5638-4025-BA1C-4B831BB749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A91970A7-83CF-4C9C-BC8C-1B439C360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5" y="-38336"/>
            <a:ext cx="4610100" cy="1734668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B41B586D-D8C7-4069-90FA-FE6210857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9" y="1542334"/>
            <a:ext cx="4610100" cy="1924266"/>
          </a:xfrm>
          <a:prstGeom prst="rect">
            <a:avLst/>
          </a:prstGeom>
        </p:spPr>
      </p:pic>
      <p:grpSp>
        <p:nvGrpSpPr>
          <p:cNvPr id="6" name="object 2">
            <a:extLst>
              <a:ext uri="{FF2B5EF4-FFF2-40B4-BE49-F238E27FC236}">
                <a16:creationId xmlns:a16="http://schemas.microsoft.com/office/drawing/2014/main" id="{5CE41AF2-A3F0-46B1-8148-C54C89D7EC1C}"/>
              </a:ext>
            </a:extLst>
          </p:cNvPr>
          <p:cNvGrpSpPr/>
          <p:nvPr/>
        </p:nvGrpSpPr>
        <p:grpSpPr>
          <a:xfrm>
            <a:off x="9085" y="3251835"/>
            <a:ext cx="4608195" cy="208915"/>
            <a:chOff x="0" y="3247632"/>
            <a:chExt cx="4608195" cy="208915"/>
          </a:xfrm>
        </p:grpSpPr>
        <p:sp>
          <p:nvSpPr>
            <p:cNvPr id="8" name="object 3">
              <a:extLst>
                <a:ext uri="{FF2B5EF4-FFF2-40B4-BE49-F238E27FC236}">
                  <a16:creationId xmlns:a16="http://schemas.microsoft.com/office/drawing/2014/main" id="{5A7C5F38-F82B-47D1-8796-E17A80D326F8}"/>
                </a:ext>
              </a:extLst>
            </p:cNvPr>
            <p:cNvSpPr/>
            <p:nvPr/>
          </p:nvSpPr>
          <p:spPr>
            <a:xfrm>
              <a:off x="0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5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474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037AAC4F-E58C-4381-9B86-7CBD38C19DE0}"/>
                </a:ext>
              </a:extLst>
            </p:cNvPr>
            <p:cNvSpPr/>
            <p:nvPr/>
          </p:nvSpPr>
          <p:spPr>
            <a:xfrm>
              <a:off x="1535976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8484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D784D71B-2206-4E07-9106-30523133DCFC}"/>
                </a:ext>
              </a:extLst>
            </p:cNvPr>
            <p:cNvSpPr/>
            <p:nvPr/>
          </p:nvSpPr>
          <p:spPr>
            <a:xfrm>
              <a:off x="3071952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ADA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5">
            <a:extLst>
              <a:ext uri="{FF2B5EF4-FFF2-40B4-BE49-F238E27FC236}">
                <a16:creationId xmlns:a16="http://schemas.microsoft.com/office/drawing/2014/main" id="{9D8DD59F-B267-4144-BCC8-303C91AF10CC}"/>
              </a:ext>
            </a:extLst>
          </p:cNvPr>
          <p:cNvSpPr txBox="1"/>
          <p:nvPr/>
        </p:nvSpPr>
        <p:spPr>
          <a:xfrm>
            <a:off x="552551" y="3322038"/>
            <a:ext cx="431165" cy="1371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Filip</a:t>
            </a:r>
            <a:r>
              <a:rPr sz="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Leitner</a:t>
            </a:r>
            <a:endParaRPr sz="600" dirty="0">
              <a:latin typeface="Microsoft Sans Serif"/>
              <a:cs typeface="Microsoft Sans Serif"/>
            </a:endParaRPr>
          </a:p>
        </p:txBody>
      </p:sp>
      <p:sp>
        <p:nvSpPr>
          <p:cNvPr id="12" name="object 16">
            <a:extLst>
              <a:ext uri="{FF2B5EF4-FFF2-40B4-BE49-F238E27FC236}">
                <a16:creationId xmlns:a16="http://schemas.microsoft.com/office/drawing/2014/main" id="{6396ECE0-09CE-47EB-BD33-AF12F515A705}"/>
              </a:ext>
            </a:extLst>
          </p:cNvPr>
          <p:cNvSpPr txBox="1"/>
          <p:nvPr/>
        </p:nvSpPr>
        <p:spPr>
          <a:xfrm>
            <a:off x="2008936" y="3323557"/>
            <a:ext cx="590550" cy="1346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Grafika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na</a:t>
            </a:r>
            <a:r>
              <a:rPr sz="600" b="1" spc="30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35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webu</a:t>
            </a:r>
            <a:endParaRPr sz="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1680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D80C8B-0EB4-4DF6-92E7-48B33EBF7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206375"/>
            <a:ext cx="3657600" cy="215444"/>
          </a:xfrm>
        </p:spPr>
        <p:txBody>
          <a:bodyPr/>
          <a:lstStyle/>
          <a:p>
            <a:r>
              <a:rPr lang="sk-SK" sz="1400" spc="160" dirty="0">
                <a:solidFill>
                  <a:srgbClr val="3333B2"/>
                </a:solidFill>
                <a:latin typeface="Georgia"/>
              </a:rPr>
              <a:t>Rozlíšenie-Veľkosť</a:t>
            </a:r>
            <a:r>
              <a:rPr lang="sk-SK" dirty="0"/>
              <a:t> </a:t>
            </a:r>
            <a:r>
              <a:rPr lang="sk-SK" sz="1400" spc="160" dirty="0">
                <a:solidFill>
                  <a:srgbClr val="3333B2"/>
                </a:solidFill>
                <a:latin typeface="Georgia"/>
              </a:rPr>
              <a:t>(v pixeloch!)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EF72AD5-BF88-4FCF-9DFF-2D7B882DF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" y="637262"/>
            <a:ext cx="4419600" cy="430887"/>
          </a:xfrm>
        </p:spPr>
        <p:txBody>
          <a:bodyPr/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k-SK" sz="1050" b="0" dirty="0" err="1">
                <a:effectLst/>
                <a:latin typeface="Consolas" panose="020B0609020204030204" pitchFamily="49" charset="0"/>
              </a:rPr>
              <a:t>One</a:t>
            </a:r>
            <a:r>
              <a:rPr lang="sk-SK" sz="1050" b="0" dirty="0">
                <a:effectLst/>
                <a:latin typeface="Consolas" panose="020B0609020204030204" pitchFamily="49" charset="0"/>
              </a:rPr>
              <a:t> of </a:t>
            </a:r>
            <a:r>
              <a:rPr lang="sk-SK" sz="1050" b="0" dirty="0" err="1">
                <a:effectLst/>
                <a:latin typeface="Consolas" panose="020B0609020204030204" pitchFamily="49" charset="0"/>
              </a:rPr>
              <a:t>the</a:t>
            </a:r>
            <a:r>
              <a:rPr lang="sk-SK" sz="1050" b="0" dirty="0">
                <a:effectLst/>
                <a:latin typeface="Consolas" panose="020B0609020204030204" pitchFamily="49" charset="0"/>
              </a:rPr>
              <a:t> </a:t>
            </a:r>
            <a:r>
              <a:rPr lang="sk-SK" sz="1050" b="0" dirty="0" err="1">
                <a:effectLst/>
                <a:latin typeface="Consolas" panose="020B0609020204030204" pitchFamily="49" charset="0"/>
              </a:rPr>
              <a:t>biggest</a:t>
            </a:r>
            <a:r>
              <a:rPr lang="sk-SK" sz="1050" b="0" dirty="0">
                <a:effectLst/>
                <a:latin typeface="Consolas" panose="020B0609020204030204" pitchFamily="49" charset="0"/>
              </a:rPr>
              <a:t> </a:t>
            </a:r>
            <a:r>
              <a:rPr lang="sk-SK" sz="1050" b="0" dirty="0" err="1">
                <a:effectLst/>
                <a:latin typeface="Consolas" panose="020B0609020204030204" pitchFamily="49" charset="0"/>
              </a:rPr>
              <a:t>difficulties</a:t>
            </a:r>
            <a:r>
              <a:rPr lang="sk-SK" sz="1050" b="0" dirty="0">
                <a:effectLst/>
                <a:latin typeface="Consolas" panose="020B0609020204030204" pitchFamily="49" charset="0"/>
              </a:rPr>
              <a:t> </a:t>
            </a:r>
            <a:r>
              <a:rPr lang="sk-SK" sz="1050" b="0" dirty="0" err="1">
                <a:effectLst/>
                <a:latin typeface="Consolas" panose="020B0609020204030204" pitchFamily="49" charset="0"/>
              </a:rPr>
              <a:t>for</a:t>
            </a:r>
            <a:r>
              <a:rPr lang="sk-SK" sz="1050" b="0" dirty="0">
                <a:effectLst/>
                <a:latin typeface="Consolas" panose="020B0609020204030204" pitchFamily="49" charset="0"/>
              </a:rPr>
              <a:t> web </a:t>
            </a:r>
            <a:r>
              <a:rPr lang="sk-SK" sz="1050" b="0" dirty="0" err="1">
                <a:effectLst/>
                <a:latin typeface="Consolas" panose="020B0609020204030204" pitchFamily="49" charset="0"/>
              </a:rPr>
              <a:t>designers</a:t>
            </a:r>
            <a:r>
              <a:rPr lang="sk-SK" sz="1050" b="0" dirty="0">
                <a:effectLst/>
                <a:latin typeface="Consolas" panose="020B0609020204030204" pitchFamily="49" charset="0"/>
              </a:rPr>
              <a:t> over </a:t>
            </a:r>
            <a:r>
              <a:rPr lang="sk-SK" sz="1050" b="0" dirty="0" err="1">
                <a:effectLst/>
                <a:latin typeface="Consolas" panose="020B0609020204030204" pitchFamily="49" charset="0"/>
              </a:rPr>
              <a:t>the</a:t>
            </a:r>
            <a:r>
              <a:rPr lang="sk-SK" sz="1050" b="0" dirty="0">
                <a:effectLst/>
                <a:latin typeface="Consolas" panose="020B0609020204030204" pitchFamily="49" charset="0"/>
              </a:rPr>
              <a:t> </a:t>
            </a:r>
            <a:r>
              <a:rPr lang="sk-SK" sz="1050" b="0" dirty="0" err="1">
                <a:effectLst/>
                <a:latin typeface="Consolas" panose="020B0609020204030204" pitchFamily="49" charset="0"/>
              </a:rPr>
              <a:t>last</a:t>
            </a:r>
            <a:r>
              <a:rPr lang="sk-SK" sz="1050" b="0" dirty="0">
                <a:effectLst/>
                <a:latin typeface="Consolas" panose="020B0609020204030204" pitchFamily="49" charset="0"/>
              </a:rPr>
              <a:t> </a:t>
            </a:r>
            <a:r>
              <a:rPr lang="sk-SK" sz="1050" b="0" dirty="0" err="1">
                <a:effectLst/>
                <a:latin typeface="Consolas" panose="020B0609020204030204" pitchFamily="49" charset="0"/>
              </a:rPr>
              <a:t>decade</a:t>
            </a:r>
            <a:r>
              <a:rPr lang="sk-SK" sz="1050" b="0" dirty="0">
                <a:effectLst/>
                <a:latin typeface="Consolas" panose="020B0609020204030204" pitchFamily="49" charset="0"/>
              </a:rPr>
              <a:t> or so </a:t>
            </a:r>
            <a:r>
              <a:rPr lang="sk-SK" sz="1050" b="0" dirty="0" err="1">
                <a:effectLst/>
                <a:latin typeface="Consolas" panose="020B0609020204030204" pitchFamily="49" charset="0"/>
              </a:rPr>
              <a:t>was</a:t>
            </a:r>
            <a:r>
              <a:rPr lang="sk-SK" sz="1050" b="0" dirty="0">
                <a:effectLst/>
                <a:latin typeface="Consolas" panose="020B0609020204030204" pitchFamily="49" charset="0"/>
              </a:rPr>
              <a:t> </a:t>
            </a:r>
            <a:r>
              <a:rPr lang="sk-SK" sz="1050" b="0" dirty="0" err="1">
                <a:effectLst/>
                <a:latin typeface="Consolas" panose="020B0609020204030204" pitchFamily="49" charset="0"/>
              </a:rPr>
              <a:t>always</a:t>
            </a:r>
            <a:r>
              <a:rPr lang="sk-SK" sz="1050" b="0" dirty="0">
                <a:effectLst/>
                <a:latin typeface="Consolas" panose="020B0609020204030204" pitchFamily="49" charset="0"/>
              </a:rPr>
              <a:t> </a:t>
            </a:r>
            <a:r>
              <a:rPr lang="sk-SK" sz="1050" b="1" u="sng" dirty="0" err="1">
                <a:effectLst/>
                <a:latin typeface="Consolas" panose="020B0609020204030204" pitchFamily="49" charset="0"/>
              </a:rPr>
              <a:t>what</a:t>
            </a:r>
            <a:r>
              <a:rPr lang="sk-SK" sz="1050" b="1" u="sng" dirty="0">
                <a:effectLst/>
                <a:latin typeface="Consolas" panose="020B0609020204030204" pitchFamily="49" charset="0"/>
              </a:rPr>
              <a:t> </a:t>
            </a:r>
            <a:r>
              <a:rPr lang="sk-SK" sz="1050" b="1" u="sng" dirty="0" err="1">
                <a:effectLst/>
                <a:latin typeface="Consolas" panose="020B0609020204030204" pitchFamily="49" charset="0"/>
              </a:rPr>
              <a:t>size</a:t>
            </a:r>
            <a:r>
              <a:rPr lang="sk-SK" sz="1050" b="1" u="sng" dirty="0">
                <a:effectLst/>
                <a:latin typeface="Consolas" panose="020B0609020204030204" pitchFamily="49" charset="0"/>
              </a:rPr>
              <a:t> </a:t>
            </a:r>
            <a:r>
              <a:rPr lang="sk-SK" sz="1050" b="1" u="sng" dirty="0" err="1">
                <a:effectLst/>
                <a:latin typeface="Consolas" panose="020B0609020204030204" pitchFamily="49" charset="0"/>
              </a:rPr>
              <a:t>images</a:t>
            </a:r>
            <a:r>
              <a:rPr lang="sk-SK" sz="1050" b="1" u="sng" dirty="0">
                <a:effectLst/>
                <a:latin typeface="Consolas" panose="020B0609020204030204" pitchFamily="49" charset="0"/>
              </a:rPr>
              <a:t> </a:t>
            </a:r>
            <a:r>
              <a:rPr lang="sk-SK" sz="1050" b="1" u="sng" dirty="0" err="1">
                <a:effectLst/>
                <a:latin typeface="Consolas" panose="020B0609020204030204" pitchFamily="49" charset="0"/>
              </a:rPr>
              <a:t>should</a:t>
            </a:r>
            <a:r>
              <a:rPr lang="sk-SK" sz="1050" b="1" u="sng" dirty="0">
                <a:effectLst/>
                <a:latin typeface="Consolas" panose="020B0609020204030204" pitchFamily="49" charset="0"/>
              </a:rPr>
              <a:t> </a:t>
            </a:r>
            <a:r>
              <a:rPr lang="sk-SK" sz="1050" b="1" u="sng" dirty="0" err="1">
                <a:effectLst/>
                <a:latin typeface="Consolas" panose="020B0609020204030204" pitchFamily="49" charset="0"/>
              </a:rPr>
              <a:t>be</a:t>
            </a:r>
            <a:endParaRPr lang="sk-SK" sz="1050" b="1" u="sng" dirty="0">
              <a:effectLst/>
              <a:latin typeface="Consolas" panose="020B0609020204030204" pitchFamily="49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sk-SK" sz="1050" b="0" dirty="0">
              <a:effectLst/>
              <a:latin typeface="Consolas" panose="020B0609020204030204" pitchFamily="49" charset="0"/>
            </a:endParaRPr>
          </a:p>
          <a:p>
            <a:pPr algn="l"/>
            <a:endParaRPr lang="sk-SK" sz="1200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8B9B8AE8-6AC2-48EF-A0D8-165C420D86BC}"/>
              </a:ext>
            </a:extLst>
          </p:cNvPr>
          <p:cNvSpPr txBox="1"/>
          <p:nvPr/>
        </p:nvSpPr>
        <p:spPr>
          <a:xfrm>
            <a:off x="171450" y="1207661"/>
            <a:ext cx="443865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0" dirty="0" err="1">
                <a:effectLst/>
                <a:latin typeface="Consolas" panose="020B0609020204030204" pitchFamily="49" charset="0"/>
              </a:rPr>
              <a:t>There’s</a:t>
            </a:r>
            <a:r>
              <a:rPr lang="sk-SK" sz="1200" b="0" dirty="0">
                <a:effectLst/>
                <a:latin typeface="Consolas" panose="020B0609020204030204" pitchFamily="49" charset="0"/>
              </a:rPr>
              <a:t> no point </a:t>
            </a:r>
            <a:r>
              <a:rPr lang="sk-SK" sz="1200" b="0" dirty="0" err="1">
                <a:effectLst/>
                <a:latin typeface="Consolas" panose="020B0609020204030204" pitchFamily="49" charset="0"/>
              </a:rPr>
              <a:t>putting</a:t>
            </a:r>
            <a:r>
              <a:rPr lang="sk-SK" sz="1200" b="0" dirty="0">
                <a:effectLst/>
                <a:latin typeface="Consolas" panose="020B0609020204030204" pitchFamily="49" charset="0"/>
              </a:rPr>
              <a:t> a 5000 </a:t>
            </a:r>
            <a:r>
              <a:rPr lang="sk-SK" sz="1200" b="0" dirty="0" err="1">
                <a:effectLst/>
                <a:latin typeface="Consolas" panose="020B0609020204030204" pitchFamily="49" charset="0"/>
              </a:rPr>
              <a:t>px</a:t>
            </a:r>
            <a:r>
              <a:rPr lang="sk-SK" sz="1200" b="0" dirty="0">
                <a:effectLst/>
                <a:latin typeface="Consolas" panose="020B0609020204030204" pitchFamily="49" charset="0"/>
              </a:rPr>
              <a:t> </a:t>
            </a:r>
            <a:r>
              <a:rPr lang="sk-SK" sz="1200" b="0" dirty="0" err="1">
                <a:effectLst/>
                <a:latin typeface="Consolas" panose="020B0609020204030204" pitchFamily="49" charset="0"/>
              </a:rPr>
              <a:t>wide</a:t>
            </a:r>
            <a:r>
              <a:rPr lang="sk-SK" sz="1200" b="0" dirty="0">
                <a:effectLst/>
                <a:latin typeface="Consolas" panose="020B0609020204030204" pitchFamily="49" charset="0"/>
              </a:rPr>
              <a:t> image in </a:t>
            </a:r>
            <a:r>
              <a:rPr lang="sk-SK" sz="1200" b="0" dirty="0" err="1">
                <a:effectLst/>
                <a:latin typeface="Consolas" panose="020B0609020204030204" pitchFamily="49" charset="0"/>
              </a:rPr>
              <a:t>awebpage</a:t>
            </a:r>
            <a:r>
              <a:rPr lang="sk-SK" sz="1200" b="0" dirty="0">
                <a:effectLst/>
                <a:latin typeface="Consolas" panose="020B0609020204030204" pitchFamily="49" charset="0"/>
              </a:rPr>
              <a:t> </a:t>
            </a:r>
            <a:r>
              <a:rPr lang="sk-SK" sz="1200" b="0" dirty="0" err="1">
                <a:effectLst/>
                <a:latin typeface="Consolas" panose="020B0609020204030204" pitchFamily="49" charset="0"/>
              </a:rPr>
              <a:t>if</a:t>
            </a:r>
            <a:r>
              <a:rPr lang="sk-SK" sz="1200" b="0" dirty="0">
                <a:effectLst/>
                <a:latin typeface="Consolas" panose="020B0609020204030204" pitchFamily="49" charset="0"/>
              </a:rPr>
              <a:t> 90% of </a:t>
            </a:r>
            <a:r>
              <a:rPr lang="sk-SK" sz="1200" b="0" dirty="0" err="1">
                <a:effectLst/>
                <a:latin typeface="Consolas" panose="020B0609020204030204" pitchFamily="49" charset="0"/>
              </a:rPr>
              <a:t>the</a:t>
            </a:r>
            <a:r>
              <a:rPr lang="sk-SK" sz="1200" b="0" dirty="0">
                <a:effectLst/>
                <a:latin typeface="Consolas" panose="020B0609020204030204" pitchFamily="49" charset="0"/>
              </a:rPr>
              <a:t> </a:t>
            </a:r>
            <a:r>
              <a:rPr lang="sk-SK" sz="1200" b="0" dirty="0" err="1">
                <a:effectLst/>
                <a:latin typeface="Consolas" panose="020B0609020204030204" pitchFamily="49" charset="0"/>
              </a:rPr>
              <a:t>population</a:t>
            </a:r>
            <a:r>
              <a:rPr lang="sk-SK" sz="1200" b="0" dirty="0">
                <a:effectLst/>
                <a:latin typeface="Consolas" panose="020B0609020204030204" pitchFamily="49" charset="0"/>
              </a:rPr>
              <a:t> are </a:t>
            </a:r>
            <a:r>
              <a:rPr lang="sk-SK" sz="1200" b="0" dirty="0" err="1">
                <a:effectLst/>
                <a:latin typeface="Consolas" panose="020B0609020204030204" pitchFamily="49" charset="0"/>
              </a:rPr>
              <a:t>using</a:t>
            </a:r>
            <a:r>
              <a:rPr lang="sk-SK" sz="1200" b="0" dirty="0">
                <a:effectLst/>
                <a:latin typeface="Consolas" panose="020B0609020204030204" pitchFamily="49" charset="0"/>
              </a:rPr>
              <a:t> </a:t>
            </a:r>
            <a:r>
              <a:rPr lang="sk-SK" sz="1200" b="0" dirty="0" err="1">
                <a:effectLst/>
                <a:latin typeface="Consolas" panose="020B0609020204030204" pitchFamily="49" charset="0"/>
              </a:rPr>
              <a:t>screenswith</a:t>
            </a:r>
            <a:r>
              <a:rPr lang="sk-SK" sz="1200" b="0" dirty="0">
                <a:effectLst/>
                <a:latin typeface="Consolas" panose="020B0609020204030204" pitchFamily="49" charset="0"/>
              </a:rPr>
              <a:t> a  maximum 2048px </a:t>
            </a:r>
            <a:r>
              <a:rPr lang="sk-SK" sz="1200" b="0" dirty="0" err="1">
                <a:effectLst/>
                <a:latin typeface="Consolas" panose="020B0609020204030204" pitchFamily="49" charset="0"/>
              </a:rPr>
              <a:t>resolution</a:t>
            </a:r>
            <a:endParaRPr lang="sk-SK" sz="1200" b="0" dirty="0">
              <a:effectLst/>
              <a:latin typeface="Consolas" panose="020B0609020204030204" pitchFamily="49" charset="0"/>
            </a:endParaRPr>
          </a:p>
          <a:p>
            <a:r>
              <a:rPr lang="sk-SK" sz="1100" dirty="0">
                <a:latin typeface="Consolas" panose="020B0609020204030204" pitchFamily="49" charset="0"/>
              </a:rPr>
              <a:t> </a:t>
            </a:r>
            <a:r>
              <a:rPr lang="sk-SK" sz="1100" b="0" dirty="0">
                <a:effectLst/>
                <a:latin typeface="Consolas" panose="020B0609020204030204" pitchFamily="49" charset="0"/>
              </a:rPr>
              <a:t>Veľkosti obrazoviek </a:t>
            </a:r>
            <a:r>
              <a:rPr lang="sk-SK" sz="1100" b="0" dirty="0">
                <a:solidFill>
                  <a:schemeClr val="accent1"/>
                </a:solidFill>
                <a:effectLst/>
                <a:latin typeface="Consolas" panose="020B0609020204030204" pitchFamily="49" charset="0"/>
              </a:rPr>
              <a:t>https://www.w3schools.com/browsers/browsers_display.asp</a:t>
            </a:r>
          </a:p>
          <a:p>
            <a:endParaRPr lang="sk-SK" sz="1100" dirty="0">
              <a:solidFill>
                <a:schemeClr val="accent1"/>
              </a:solidFill>
              <a:latin typeface="Consolas" panose="020B0609020204030204" pitchFamily="49" charset="0"/>
            </a:endParaRPr>
          </a:p>
          <a:p>
            <a:endParaRPr lang="sk-SK" sz="1100" b="0" dirty="0">
              <a:solidFill>
                <a:schemeClr val="accent1"/>
              </a:solidFill>
              <a:effectLst/>
              <a:latin typeface="Consolas" panose="020B0609020204030204" pitchFamily="49" charset="0"/>
            </a:endParaRPr>
          </a:p>
          <a:p>
            <a:r>
              <a:rPr lang="sk-SK" sz="1100" b="0" dirty="0">
                <a:solidFill>
                  <a:schemeClr val="accent1"/>
                </a:solidFill>
                <a:effectLst/>
                <a:latin typeface="Consolas" panose="020B0609020204030204" pitchFamily="49" charset="0"/>
              </a:rPr>
              <a:t>https://mdn.github.io/learning-area/html/multimedia-and-embedding/responsive-images/not-responsive.html</a:t>
            </a:r>
            <a:endParaRPr lang="sk-SK" sz="1100" b="0" dirty="0">
              <a:effectLst/>
              <a:latin typeface="Consolas" panose="020B0609020204030204" pitchFamily="49" charset="0"/>
            </a:endParaRPr>
          </a:p>
          <a:p>
            <a:endParaRPr lang="sk-SK" sz="1100" b="0" dirty="0">
              <a:effectLst/>
              <a:latin typeface="Consolas" panose="020B0609020204030204" pitchFamily="49" charset="0"/>
            </a:endParaRPr>
          </a:p>
          <a:p>
            <a:endParaRPr lang="sk-SK" sz="1100" b="0" dirty="0">
              <a:effectLst/>
              <a:latin typeface="Consolas" panose="020B0609020204030204" pitchFamily="49" charset="0"/>
            </a:endParaRPr>
          </a:p>
          <a:p>
            <a:endParaRPr lang="sk-SK" sz="1100" dirty="0"/>
          </a:p>
        </p:txBody>
      </p:sp>
      <p:grpSp>
        <p:nvGrpSpPr>
          <p:cNvPr id="5" name="object 2">
            <a:extLst>
              <a:ext uri="{FF2B5EF4-FFF2-40B4-BE49-F238E27FC236}">
                <a16:creationId xmlns:a16="http://schemas.microsoft.com/office/drawing/2014/main" id="{53410488-B70D-4457-924E-DA6EC481A35B}"/>
              </a:ext>
            </a:extLst>
          </p:cNvPr>
          <p:cNvGrpSpPr/>
          <p:nvPr/>
        </p:nvGrpSpPr>
        <p:grpSpPr>
          <a:xfrm>
            <a:off x="9085" y="3251835"/>
            <a:ext cx="4608195" cy="208915"/>
            <a:chOff x="0" y="3247632"/>
            <a:chExt cx="4608195" cy="208915"/>
          </a:xfrm>
        </p:grpSpPr>
        <p:sp>
          <p:nvSpPr>
            <p:cNvPr id="6" name="object 3">
              <a:extLst>
                <a:ext uri="{FF2B5EF4-FFF2-40B4-BE49-F238E27FC236}">
                  <a16:creationId xmlns:a16="http://schemas.microsoft.com/office/drawing/2014/main" id="{28D02CC8-F4DA-4E4F-984C-7FB0337F5CB8}"/>
                </a:ext>
              </a:extLst>
            </p:cNvPr>
            <p:cNvSpPr/>
            <p:nvPr/>
          </p:nvSpPr>
          <p:spPr>
            <a:xfrm>
              <a:off x="0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5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474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ACDB099F-0362-4637-AA4A-3181C3D3ED38}"/>
                </a:ext>
              </a:extLst>
            </p:cNvPr>
            <p:cNvSpPr/>
            <p:nvPr/>
          </p:nvSpPr>
          <p:spPr>
            <a:xfrm>
              <a:off x="1535976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8484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A498DFF7-2B9C-4F81-8D54-72ED2FF52CDB}"/>
                </a:ext>
              </a:extLst>
            </p:cNvPr>
            <p:cNvSpPr/>
            <p:nvPr/>
          </p:nvSpPr>
          <p:spPr>
            <a:xfrm>
              <a:off x="3071952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ADA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15">
            <a:extLst>
              <a:ext uri="{FF2B5EF4-FFF2-40B4-BE49-F238E27FC236}">
                <a16:creationId xmlns:a16="http://schemas.microsoft.com/office/drawing/2014/main" id="{57C17BEC-8839-4263-A325-6BEE16FE93A0}"/>
              </a:ext>
            </a:extLst>
          </p:cNvPr>
          <p:cNvSpPr txBox="1"/>
          <p:nvPr/>
        </p:nvSpPr>
        <p:spPr>
          <a:xfrm>
            <a:off x="552551" y="3322038"/>
            <a:ext cx="431165" cy="1371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Filip</a:t>
            </a:r>
            <a:r>
              <a:rPr sz="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Leitner</a:t>
            </a:r>
            <a:endParaRPr sz="600" dirty="0">
              <a:latin typeface="Microsoft Sans Serif"/>
              <a:cs typeface="Microsoft Sans Serif"/>
            </a:endParaRPr>
          </a:p>
        </p:txBody>
      </p:sp>
      <p:sp>
        <p:nvSpPr>
          <p:cNvPr id="10" name="object 16">
            <a:extLst>
              <a:ext uri="{FF2B5EF4-FFF2-40B4-BE49-F238E27FC236}">
                <a16:creationId xmlns:a16="http://schemas.microsoft.com/office/drawing/2014/main" id="{789042CD-DA76-41CF-9438-2A44AA261E67}"/>
              </a:ext>
            </a:extLst>
          </p:cNvPr>
          <p:cNvSpPr txBox="1"/>
          <p:nvPr/>
        </p:nvSpPr>
        <p:spPr>
          <a:xfrm>
            <a:off x="2008936" y="3323557"/>
            <a:ext cx="590550" cy="1346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Grafika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na</a:t>
            </a:r>
            <a:r>
              <a:rPr sz="600" b="1" spc="30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b="1" spc="-35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webu</a:t>
            </a:r>
            <a:endParaRPr sz="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2136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24233D-6392-4BD7-B775-543BB9BD5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28" y="618026"/>
            <a:ext cx="4069712" cy="430887"/>
          </a:xfrm>
        </p:spPr>
        <p:txBody>
          <a:bodyPr/>
          <a:lstStyle/>
          <a:p>
            <a:r>
              <a:rPr lang="sk-SK" sz="1400" dirty="0">
                <a:solidFill>
                  <a:srgbClr val="FF0000"/>
                </a:solidFill>
              </a:rPr>
              <a:t>Na akej obrazovke bude moja stránka zobrazená??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08696D8-215C-44D5-B93F-A8BA6D38CB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328" y="901204"/>
            <a:ext cx="4287460" cy="1015663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k-SK" b="0" dirty="0">
                <a:effectLst/>
                <a:latin typeface="Consolas" panose="020B0609020204030204" pitchFamily="49" charset="0"/>
              </a:rPr>
              <a:t>veľký obrázok zbytočný pre malé obrazovky (sťahovanie, stačí menší), malý obrázok zlý pre veľké obrazovky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k-SK" dirty="0">
                <a:latin typeface="Consolas" panose="020B0609020204030204" pitchFamily="49" charset="0"/>
              </a:rPr>
              <a:t>Na malej obrazovke nevidím detail, na veľkej príliš detailné 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k-SK" b="0" dirty="0">
              <a:effectLst/>
              <a:latin typeface="Consolas" panose="020B0609020204030204" pitchFamily="49" charset="0"/>
            </a:endParaRPr>
          </a:p>
          <a:p>
            <a:endParaRPr lang="sk-SK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EF109D51-2861-46F4-90E9-105C47529467}"/>
              </a:ext>
            </a:extLst>
          </p:cNvPr>
          <p:cNvSpPr txBox="1"/>
          <p:nvPr/>
        </p:nvSpPr>
        <p:spPr>
          <a:xfrm>
            <a:off x="22806" y="174943"/>
            <a:ext cx="39722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800" spc="160" dirty="0">
                <a:solidFill>
                  <a:srgbClr val="3333B2"/>
                </a:solidFill>
                <a:latin typeface="Georgia"/>
              </a:rPr>
              <a:t>VEĽKOSŤ</a:t>
            </a:r>
            <a:r>
              <a:rPr lang="sk-SK" dirty="0"/>
              <a:t> </a:t>
            </a:r>
            <a:r>
              <a:rPr lang="sk-SK" sz="1800" spc="160" dirty="0">
                <a:solidFill>
                  <a:srgbClr val="3333B2"/>
                </a:solidFill>
                <a:latin typeface="Georgia"/>
              </a:rPr>
              <a:t>(v pixeloch!)</a:t>
            </a:r>
            <a:endParaRPr lang="sk-SK" dirty="0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042A242A-09CC-4A1A-BD18-20B7DF87B8A8}"/>
              </a:ext>
            </a:extLst>
          </p:cNvPr>
          <p:cNvSpPr txBox="1"/>
          <p:nvPr/>
        </p:nvSpPr>
        <p:spPr>
          <a:xfrm>
            <a:off x="79024" y="1730375"/>
            <a:ext cx="4452052" cy="15465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b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ART DIRECTION </a:t>
            </a:r>
            <a:r>
              <a:rPr lang="en-US" sz="1050" b="0" dirty="0">
                <a:effectLst/>
                <a:latin typeface="Consolas" panose="020B0609020204030204" pitchFamily="49" charset="0"/>
              </a:rPr>
              <a:t>- </a:t>
            </a:r>
            <a:r>
              <a:rPr lang="sk-SK" sz="1050" b="0" u="sng" dirty="0">
                <a:effectLst/>
                <a:latin typeface="Consolas" panose="020B0609020204030204" pitchFamily="49" charset="0"/>
              </a:rPr>
              <a:t>akú </a:t>
            </a:r>
            <a:r>
              <a:rPr lang="sk-SK" sz="1050" b="0" u="sng" dirty="0" err="1">
                <a:effectLst/>
                <a:latin typeface="Consolas" panose="020B0609020204030204" pitchFamily="49" charset="0"/>
              </a:rPr>
              <a:t>ča</a:t>
            </a:r>
            <a:r>
              <a:rPr lang="en-US" sz="1050" b="0" u="sng" dirty="0">
                <a:effectLst/>
                <a:latin typeface="Consolas" panose="020B0609020204030204" pitchFamily="49" charset="0"/>
              </a:rPr>
              <a:t>s</a:t>
            </a:r>
            <a:r>
              <a:rPr lang="sk-SK" sz="1050" b="0" u="sng" dirty="0">
                <a:effectLst/>
                <a:latin typeface="Consolas" panose="020B0609020204030204" pitchFamily="49" charset="0"/>
              </a:rPr>
              <a:t>ť obrázku sa rozhodnete zobraziť</a:t>
            </a:r>
            <a:r>
              <a:rPr lang="en-US" sz="1050" b="0" u="sng" dirty="0">
                <a:effectLst/>
                <a:latin typeface="Consolas" panose="020B0609020204030204" pitchFamily="49" charset="0"/>
              </a:rPr>
              <a:t> </a:t>
            </a:r>
          </a:p>
          <a:p>
            <a:r>
              <a:rPr lang="en-US" sz="1050" b="0" dirty="0">
                <a:effectLst/>
                <a:latin typeface="Consolas" panose="020B0609020204030204" pitchFamily="49" charset="0"/>
              </a:rPr>
              <a:t>Whenever you need to make changes to content or aspect ratio of an image based on the size of the image in the Page</a:t>
            </a:r>
            <a:endParaRPr lang="sk-SK" sz="1050" b="0" dirty="0">
              <a:effectLst/>
              <a:latin typeface="Consolas" panose="020B0609020204030204" pitchFamily="49" charset="0"/>
            </a:endParaRPr>
          </a:p>
          <a:p>
            <a:endParaRPr lang="en-US" sz="1050" b="0" dirty="0">
              <a:effectLst/>
              <a:latin typeface="Consolas" panose="020B0609020204030204" pitchFamily="49" charset="0"/>
            </a:endParaRPr>
          </a:p>
          <a:p>
            <a:r>
              <a:rPr lang="en-US" sz="1050" b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RESOLUTION SWITICH </a:t>
            </a:r>
            <a:r>
              <a:rPr lang="en-US" sz="1050" b="0" dirty="0">
                <a:effectLst/>
                <a:latin typeface="Consolas" panose="020B0609020204030204" pitchFamily="49" charset="0"/>
              </a:rPr>
              <a:t>-</a:t>
            </a:r>
            <a:r>
              <a:rPr lang="sk-SK" sz="1050" b="0" dirty="0">
                <a:effectLst/>
                <a:latin typeface="Consolas" panose="020B0609020204030204" pitchFamily="49" charset="0"/>
              </a:rPr>
              <a:t>A</a:t>
            </a:r>
            <a:r>
              <a:rPr lang="en-US" sz="1050" b="0" dirty="0" err="1">
                <a:effectLst/>
                <a:latin typeface="Consolas" panose="020B0609020204030204" pitchFamily="49" charset="0"/>
              </a:rPr>
              <a:t>ny</a:t>
            </a:r>
            <a:r>
              <a:rPr lang="en-US" sz="1050" b="0" dirty="0">
                <a:effectLst/>
                <a:latin typeface="Consolas" panose="020B0609020204030204" pitchFamily="49" charset="0"/>
              </a:rPr>
              <a:t> scenario where you all you want to do is provide different sizes of an image and you’re not making any modifications to the content or aspect ratio of the image.</a:t>
            </a:r>
            <a:endParaRPr lang="sk-SK" sz="1050" dirty="0"/>
          </a:p>
          <a:p>
            <a:endParaRPr lang="sk-SK" sz="1050" dirty="0"/>
          </a:p>
        </p:txBody>
      </p:sp>
      <p:grpSp>
        <p:nvGrpSpPr>
          <p:cNvPr id="6" name="object 2">
            <a:extLst>
              <a:ext uri="{FF2B5EF4-FFF2-40B4-BE49-F238E27FC236}">
                <a16:creationId xmlns:a16="http://schemas.microsoft.com/office/drawing/2014/main" id="{C6717A91-B63C-45E3-876A-7EDEAE75CBBB}"/>
              </a:ext>
            </a:extLst>
          </p:cNvPr>
          <p:cNvGrpSpPr/>
          <p:nvPr/>
        </p:nvGrpSpPr>
        <p:grpSpPr>
          <a:xfrm>
            <a:off x="9085" y="3251835"/>
            <a:ext cx="4608195" cy="208915"/>
            <a:chOff x="0" y="3247632"/>
            <a:chExt cx="4608195" cy="208915"/>
          </a:xfrm>
        </p:grpSpPr>
        <p:sp>
          <p:nvSpPr>
            <p:cNvPr id="7" name="object 3">
              <a:extLst>
                <a:ext uri="{FF2B5EF4-FFF2-40B4-BE49-F238E27FC236}">
                  <a16:creationId xmlns:a16="http://schemas.microsoft.com/office/drawing/2014/main" id="{960BFDF2-7489-4957-BF4C-267710A19FD8}"/>
                </a:ext>
              </a:extLst>
            </p:cNvPr>
            <p:cNvSpPr/>
            <p:nvPr/>
          </p:nvSpPr>
          <p:spPr>
            <a:xfrm>
              <a:off x="0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5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474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E2DC4AB2-EF07-4BBA-945B-DC0FE994DCA3}"/>
                </a:ext>
              </a:extLst>
            </p:cNvPr>
            <p:cNvSpPr/>
            <p:nvPr/>
          </p:nvSpPr>
          <p:spPr>
            <a:xfrm>
              <a:off x="1535976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8484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59A53B9B-5715-4EF6-9E1D-0FE5A64E2A3F}"/>
                </a:ext>
              </a:extLst>
            </p:cNvPr>
            <p:cNvSpPr/>
            <p:nvPr/>
          </p:nvSpPr>
          <p:spPr>
            <a:xfrm>
              <a:off x="3071952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ADA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5">
            <a:extLst>
              <a:ext uri="{FF2B5EF4-FFF2-40B4-BE49-F238E27FC236}">
                <a16:creationId xmlns:a16="http://schemas.microsoft.com/office/drawing/2014/main" id="{AD6368F8-B17C-4CF6-B392-B166AB2BB4C1}"/>
              </a:ext>
            </a:extLst>
          </p:cNvPr>
          <p:cNvSpPr txBox="1"/>
          <p:nvPr/>
        </p:nvSpPr>
        <p:spPr>
          <a:xfrm>
            <a:off x="552551" y="3322038"/>
            <a:ext cx="431165" cy="1371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Filip</a:t>
            </a:r>
            <a:r>
              <a:rPr sz="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Leitner</a:t>
            </a:r>
            <a:endParaRPr sz="600" dirty="0">
              <a:latin typeface="Microsoft Sans Serif"/>
              <a:cs typeface="Microsoft Sans Serif"/>
            </a:endParaRPr>
          </a:p>
        </p:txBody>
      </p:sp>
      <p:sp>
        <p:nvSpPr>
          <p:cNvPr id="12" name="object 16">
            <a:extLst>
              <a:ext uri="{FF2B5EF4-FFF2-40B4-BE49-F238E27FC236}">
                <a16:creationId xmlns:a16="http://schemas.microsoft.com/office/drawing/2014/main" id="{7FABA188-0240-4C1A-9950-FEA38E1D8226}"/>
              </a:ext>
            </a:extLst>
          </p:cNvPr>
          <p:cNvSpPr txBox="1"/>
          <p:nvPr/>
        </p:nvSpPr>
        <p:spPr>
          <a:xfrm>
            <a:off x="2008936" y="3323557"/>
            <a:ext cx="590550" cy="1346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Grafika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na</a:t>
            </a:r>
            <a:r>
              <a:rPr sz="600" b="1" spc="30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b="1" spc="-35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webu</a:t>
            </a:r>
            <a:endParaRPr sz="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1872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EE577E-331F-48FA-9B53-4032512ED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2845977-72AB-4337-A3EC-FBC176B4CB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41C7228D-AEE3-492F-BDE3-F3C6DD59F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9742"/>
            <a:ext cx="4610100" cy="2641266"/>
          </a:xfrm>
          <a:prstGeom prst="rect">
            <a:avLst/>
          </a:prstGeom>
        </p:spPr>
      </p:pic>
      <p:grpSp>
        <p:nvGrpSpPr>
          <p:cNvPr id="6" name="object 2">
            <a:extLst>
              <a:ext uri="{FF2B5EF4-FFF2-40B4-BE49-F238E27FC236}">
                <a16:creationId xmlns:a16="http://schemas.microsoft.com/office/drawing/2014/main" id="{43A7C398-73C0-4030-8A3C-90B45474D8C6}"/>
              </a:ext>
            </a:extLst>
          </p:cNvPr>
          <p:cNvGrpSpPr/>
          <p:nvPr/>
        </p:nvGrpSpPr>
        <p:grpSpPr>
          <a:xfrm>
            <a:off x="9085" y="3251835"/>
            <a:ext cx="4608195" cy="208915"/>
            <a:chOff x="0" y="3247632"/>
            <a:chExt cx="4608195" cy="208915"/>
          </a:xfrm>
        </p:grpSpPr>
        <p:sp>
          <p:nvSpPr>
            <p:cNvPr id="7" name="object 3">
              <a:extLst>
                <a:ext uri="{FF2B5EF4-FFF2-40B4-BE49-F238E27FC236}">
                  <a16:creationId xmlns:a16="http://schemas.microsoft.com/office/drawing/2014/main" id="{7EACD741-DCE7-431E-9A1B-6ED2294A7017}"/>
                </a:ext>
              </a:extLst>
            </p:cNvPr>
            <p:cNvSpPr/>
            <p:nvPr/>
          </p:nvSpPr>
          <p:spPr>
            <a:xfrm>
              <a:off x="0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5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474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605768EF-5D16-4E90-89A0-A975948C6BB4}"/>
                </a:ext>
              </a:extLst>
            </p:cNvPr>
            <p:cNvSpPr/>
            <p:nvPr/>
          </p:nvSpPr>
          <p:spPr>
            <a:xfrm>
              <a:off x="1535976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8484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8FF7F482-85F2-4444-9ED6-C1AD1FCE53F6}"/>
                </a:ext>
              </a:extLst>
            </p:cNvPr>
            <p:cNvSpPr/>
            <p:nvPr/>
          </p:nvSpPr>
          <p:spPr>
            <a:xfrm>
              <a:off x="3071952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ADA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5">
            <a:extLst>
              <a:ext uri="{FF2B5EF4-FFF2-40B4-BE49-F238E27FC236}">
                <a16:creationId xmlns:a16="http://schemas.microsoft.com/office/drawing/2014/main" id="{3DB9C258-7D9F-42E0-91A8-53CD0A451FEE}"/>
              </a:ext>
            </a:extLst>
          </p:cNvPr>
          <p:cNvSpPr txBox="1"/>
          <p:nvPr/>
        </p:nvSpPr>
        <p:spPr>
          <a:xfrm>
            <a:off x="552551" y="3322038"/>
            <a:ext cx="431165" cy="1371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Filip</a:t>
            </a:r>
            <a:r>
              <a:rPr sz="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Leitner</a:t>
            </a:r>
            <a:endParaRPr sz="600" dirty="0">
              <a:latin typeface="Microsoft Sans Serif"/>
              <a:cs typeface="Microsoft Sans Serif"/>
            </a:endParaRPr>
          </a:p>
        </p:txBody>
      </p:sp>
      <p:sp>
        <p:nvSpPr>
          <p:cNvPr id="11" name="object 16">
            <a:extLst>
              <a:ext uri="{FF2B5EF4-FFF2-40B4-BE49-F238E27FC236}">
                <a16:creationId xmlns:a16="http://schemas.microsoft.com/office/drawing/2014/main" id="{CA73691E-6431-4159-98F2-20D482FB5A27}"/>
              </a:ext>
            </a:extLst>
          </p:cNvPr>
          <p:cNvSpPr txBox="1"/>
          <p:nvPr/>
        </p:nvSpPr>
        <p:spPr>
          <a:xfrm>
            <a:off x="2008936" y="3323557"/>
            <a:ext cx="590550" cy="1346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Grafika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na</a:t>
            </a:r>
            <a:r>
              <a:rPr sz="600" b="1" spc="30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b="1" spc="-35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webu</a:t>
            </a:r>
            <a:endParaRPr sz="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2497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F85BEC-1AE3-44CE-89BD-AEA1BC407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25B0262-833D-4CC5-B117-28F5893F95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69CC7EB0-C923-4B43-99A1-1735CD3C2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358775"/>
            <a:ext cx="4100301" cy="2743200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4CD93857-0373-4A32-907F-C9066B486A92}"/>
              </a:ext>
            </a:extLst>
          </p:cNvPr>
          <p:cNvSpPr txBox="1"/>
          <p:nvPr/>
        </p:nvSpPr>
        <p:spPr>
          <a:xfrm>
            <a:off x="-53799" y="35609"/>
            <a:ext cx="46580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400" dirty="0">
                <a:solidFill>
                  <a:srgbClr val="1B1B1B"/>
                </a:solidFill>
                <a:latin typeface="arial" panose="020B0604020202020204" pitchFamily="34" charset="0"/>
              </a:rPr>
              <a:t>C</a:t>
            </a:r>
            <a:r>
              <a:rPr lang="en-US" sz="1400" b="0" i="0" dirty="0" err="1">
                <a:solidFill>
                  <a:srgbClr val="1B1B1B"/>
                </a:solidFill>
                <a:effectLst/>
                <a:latin typeface="arial" panose="020B0604020202020204" pitchFamily="34" charset="0"/>
              </a:rPr>
              <a:t>ropped</a:t>
            </a:r>
            <a:r>
              <a:rPr lang="en-US" sz="1400" b="0" i="0" dirty="0">
                <a:solidFill>
                  <a:srgbClr val="1B1B1B"/>
                </a:solidFill>
                <a:effectLst/>
                <a:latin typeface="arial" panose="020B0604020202020204" pitchFamily="34" charset="0"/>
              </a:rPr>
              <a:t> version of the image which displays </a:t>
            </a:r>
            <a:r>
              <a:rPr lang="en-US" sz="1400" b="0" i="0" dirty="0" err="1">
                <a:solidFill>
                  <a:srgbClr val="1B1B1B"/>
                </a:solidFill>
                <a:effectLst/>
                <a:latin typeface="arial" panose="020B0604020202020204" pitchFamily="34" charset="0"/>
              </a:rPr>
              <a:t>thimportant</a:t>
            </a:r>
            <a:r>
              <a:rPr lang="en-US" sz="1400" b="0" i="0" dirty="0">
                <a:solidFill>
                  <a:srgbClr val="1B1B1B"/>
                </a:solidFill>
                <a:effectLst/>
                <a:latin typeface="arial" panose="020B0604020202020204" pitchFamily="34" charset="0"/>
              </a:rPr>
              <a:t> details of the image</a:t>
            </a:r>
            <a:endParaRPr lang="sk-SK" sz="1400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334D90ED-DFAC-4E44-A65A-635D84912197}"/>
              </a:ext>
            </a:extLst>
          </p:cNvPr>
          <p:cNvSpPr txBox="1"/>
          <p:nvPr/>
        </p:nvSpPr>
        <p:spPr>
          <a:xfrm>
            <a:off x="0" y="3087882"/>
            <a:ext cx="264848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600" dirty="0"/>
              <a:t>https://cloudfour.com/thinks/responsive-images-101-definitions/#artdirection</a:t>
            </a:r>
          </a:p>
        </p:txBody>
      </p:sp>
      <p:grpSp>
        <p:nvGrpSpPr>
          <p:cNvPr id="8" name="object 2">
            <a:extLst>
              <a:ext uri="{FF2B5EF4-FFF2-40B4-BE49-F238E27FC236}">
                <a16:creationId xmlns:a16="http://schemas.microsoft.com/office/drawing/2014/main" id="{32628E58-002B-4DFE-A09D-4936C8D96151}"/>
              </a:ext>
            </a:extLst>
          </p:cNvPr>
          <p:cNvGrpSpPr/>
          <p:nvPr/>
        </p:nvGrpSpPr>
        <p:grpSpPr>
          <a:xfrm>
            <a:off x="9085" y="3251835"/>
            <a:ext cx="4608195" cy="208915"/>
            <a:chOff x="0" y="3247632"/>
            <a:chExt cx="4608195" cy="208915"/>
          </a:xfrm>
        </p:grpSpPr>
        <p:sp>
          <p:nvSpPr>
            <p:cNvPr id="9" name="object 3">
              <a:extLst>
                <a:ext uri="{FF2B5EF4-FFF2-40B4-BE49-F238E27FC236}">
                  <a16:creationId xmlns:a16="http://schemas.microsoft.com/office/drawing/2014/main" id="{19087283-E76A-48BB-84E1-D3B66792C6A6}"/>
                </a:ext>
              </a:extLst>
            </p:cNvPr>
            <p:cNvSpPr/>
            <p:nvPr/>
          </p:nvSpPr>
          <p:spPr>
            <a:xfrm>
              <a:off x="0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5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474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F582271D-2151-4DC3-811C-453544E1E782}"/>
                </a:ext>
              </a:extLst>
            </p:cNvPr>
            <p:cNvSpPr/>
            <p:nvPr/>
          </p:nvSpPr>
          <p:spPr>
            <a:xfrm>
              <a:off x="1535976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8484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35E5D383-A112-47F0-ACF0-FDB844643318}"/>
                </a:ext>
              </a:extLst>
            </p:cNvPr>
            <p:cNvSpPr/>
            <p:nvPr/>
          </p:nvSpPr>
          <p:spPr>
            <a:xfrm>
              <a:off x="3071952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ADA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5">
            <a:extLst>
              <a:ext uri="{FF2B5EF4-FFF2-40B4-BE49-F238E27FC236}">
                <a16:creationId xmlns:a16="http://schemas.microsoft.com/office/drawing/2014/main" id="{58FD9DE8-508B-4637-8417-D0999F6500A4}"/>
              </a:ext>
            </a:extLst>
          </p:cNvPr>
          <p:cNvSpPr txBox="1"/>
          <p:nvPr/>
        </p:nvSpPr>
        <p:spPr>
          <a:xfrm>
            <a:off x="552551" y="3322038"/>
            <a:ext cx="431165" cy="1371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Filip</a:t>
            </a:r>
            <a:r>
              <a:rPr sz="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Leitner</a:t>
            </a:r>
            <a:endParaRPr sz="600" dirty="0">
              <a:latin typeface="Microsoft Sans Serif"/>
              <a:cs typeface="Microsoft Sans Serif"/>
            </a:endParaRPr>
          </a:p>
        </p:txBody>
      </p:sp>
      <p:sp>
        <p:nvSpPr>
          <p:cNvPr id="13" name="object 16">
            <a:extLst>
              <a:ext uri="{FF2B5EF4-FFF2-40B4-BE49-F238E27FC236}">
                <a16:creationId xmlns:a16="http://schemas.microsoft.com/office/drawing/2014/main" id="{CCE2DF18-12AB-4C1B-9724-6AC9D303AFC1}"/>
              </a:ext>
            </a:extLst>
          </p:cNvPr>
          <p:cNvSpPr txBox="1"/>
          <p:nvPr/>
        </p:nvSpPr>
        <p:spPr>
          <a:xfrm>
            <a:off x="2008936" y="3323557"/>
            <a:ext cx="590550" cy="1346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Grafika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na</a:t>
            </a:r>
            <a:r>
              <a:rPr sz="600" b="1" spc="30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b="1" spc="-35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webu</a:t>
            </a:r>
            <a:endParaRPr sz="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7688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C3E2EF-83B3-7ED9-E3F8-6CF4DA568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77A591F-8E0E-7B3E-6D34-2F01773057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FF7FDB4C-D099-C85C-DDA6-055DF8105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109"/>
            <a:ext cx="4610100" cy="257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146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4C747BCD-4028-4451-8C93-30D1D2800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421819"/>
            <a:ext cx="2912125" cy="1963101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9AFC32BB-3655-4FA7-A7A3-1726053C822D}"/>
              </a:ext>
            </a:extLst>
          </p:cNvPr>
          <p:cNvSpPr txBox="1">
            <a:spLocks/>
          </p:cNvSpPr>
          <p:nvPr/>
        </p:nvSpPr>
        <p:spPr>
          <a:xfrm>
            <a:off x="247650" y="206375"/>
            <a:ext cx="25146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Tahoma"/>
                <a:ea typeface="+mj-ea"/>
                <a:cs typeface="Tahoma"/>
              </a:defRPr>
            </a:lvl1pPr>
          </a:lstStyle>
          <a:p>
            <a:r>
              <a:rPr lang="sk-SK" sz="1400" kern="0" spc="160" dirty="0">
                <a:solidFill>
                  <a:srgbClr val="3333B2"/>
                </a:solidFill>
                <a:latin typeface="Georgia"/>
              </a:rPr>
              <a:t>KOMPRESIA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69B3D128-17BC-4693-BEAE-6151238F93C3}"/>
              </a:ext>
            </a:extLst>
          </p:cNvPr>
          <p:cNvSpPr txBox="1"/>
          <p:nvPr/>
        </p:nvSpPr>
        <p:spPr>
          <a:xfrm>
            <a:off x="933451" y="2223224"/>
            <a:ext cx="3200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700" dirty="0"/>
              <a:t>https://www.photo.gallery/blog/image-size-quality-photo-gallery-websites/</a:t>
            </a:r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8CBB1DE7-4F20-4827-96DB-80C04F3BC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23279"/>
            <a:ext cx="4610100" cy="1023794"/>
          </a:xfrm>
          <a:prstGeom prst="rect">
            <a:avLst/>
          </a:prstGeom>
        </p:spPr>
      </p:pic>
      <p:grpSp>
        <p:nvGrpSpPr>
          <p:cNvPr id="8" name="object 2">
            <a:extLst>
              <a:ext uri="{FF2B5EF4-FFF2-40B4-BE49-F238E27FC236}">
                <a16:creationId xmlns:a16="http://schemas.microsoft.com/office/drawing/2014/main" id="{D020A985-319F-4084-B080-133F7E1ECC3F}"/>
              </a:ext>
            </a:extLst>
          </p:cNvPr>
          <p:cNvGrpSpPr/>
          <p:nvPr/>
        </p:nvGrpSpPr>
        <p:grpSpPr>
          <a:xfrm>
            <a:off x="9085" y="3251835"/>
            <a:ext cx="4608195" cy="208915"/>
            <a:chOff x="0" y="3247632"/>
            <a:chExt cx="4608195" cy="208915"/>
          </a:xfrm>
        </p:grpSpPr>
        <p:sp>
          <p:nvSpPr>
            <p:cNvPr id="10" name="object 3">
              <a:extLst>
                <a:ext uri="{FF2B5EF4-FFF2-40B4-BE49-F238E27FC236}">
                  <a16:creationId xmlns:a16="http://schemas.microsoft.com/office/drawing/2014/main" id="{D46FC67A-08C1-47DC-B67C-B8B2C1168DB2}"/>
                </a:ext>
              </a:extLst>
            </p:cNvPr>
            <p:cNvSpPr/>
            <p:nvPr/>
          </p:nvSpPr>
          <p:spPr>
            <a:xfrm>
              <a:off x="0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5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474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4">
              <a:extLst>
                <a:ext uri="{FF2B5EF4-FFF2-40B4-BE49-F238E27FC236}">
                  <a16:creationId xmlns:a16="http://schemas.microsoft.com/office/drawing/2014/main" id="{0B400B3C-74B1-48BE-81C9-208FFD289744}"/>
                </a:ext>
              </a:extLst>
            </p:cNvPr>
            <p:cNvSpPr/>
            <p:nvPr/>
          </p:nvSpPr>
          <p:spPr>
            <a:xfrm>
              <a:off x="1535976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8484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BF8E025A-CB3A-4E36-84A0-CE64D43831AD}"/>
                </a:ext>
              </a:extLst>
            </p:cNvPr>
            <p:cNvSpPr/>
            <p:nvPr/>
          </p:nvSpPr>
          <p:spPr>
            <a:xfrm>
              <a:off x="3071952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ADA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5">
            <a:extLst>
              <a:ext uri="{FF2B5EF4-FFF2-40B4-BE49-F238E27FC236}">
                <a16:creationId xmlns:a16="http://schemas.microsoft.com/office/drawing/2014/main" id="{322C1927-C9EC-435B-9CA0-A6D773F5D616}"/>
              </a:ext>
            </a:extLst>
          </p:cNvPr>
          <p:cNvSpPr txBox="1"/>
          <p:nvPr/>
        </p:nvSpPr>
        <p:spPr>
          <a:xfrm>
            <a:off x="552551" y="3322038"/>
            <a:ext cx="431165" cy="1371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Filip</a:t>
            </a:r>
            <a:r>
              <a:rPr sz="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Leitner</a:t>
            </a:r>
            <a:endParaRPr sz="600" dirty="0">
              <a:latin typeface="Microsoft Sans Serif"/>
              <a:cs typeface="Microsoft Sans Serif"/>
            </a:endParaRPr>
          </a:p>
        </p:txBody>
      </p:sp>
      <p:sp>
        <p:nvSpPr>
          <p:cNvPr id="15" name="object 16">
            <a:extLst>
              <a:ext uri="{FF2B5EF4-FFF2-40B4-BE49-F238E27FC236}">
                <a16:creationId xmlns:a16="http://schemas.microsoft.com/office/drawing/2014/main" id="{662BE89B-AA5C-4E85-9D0A-7236927B4BDE}"/>
              </a:ext>
            </a:extLst>
          </p:cNvPr>
          <p:cNvSpPr txBox="1"/>
          <p:nvPr/>
        </p:nvSpPr>
        <p:spPr>
          <a:xfrm>
            <a:off x="2008936" y="3323557"/>
            <a:ext cx="590550" cy="1346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Grafika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na</a:t>
            </a:r>
            <a:r>
              <a:rPr sz="600" b="1" spc="30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35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webu</a:t>
            </a:r>
            <a:endParaRPr sz="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4703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247632"/>
            <a:ext cx="4608195" cy="208915"/>
            <a:chOff x="0" y="3247632"/>
            <a:chExt cx="4608195" cy="208915"/>
          </a:xfrm>
        </p:grpSpPr>
        <p:sp>
          <p:nvSpPr>
            <p:cNvPr id="3" name="object 3"/>
            <p:cNvSpPr/>
            <p:nvPr/>
          </p:nvSpPr>
          <p:spPr>
            <a:xfrm>
              <a:off x="0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5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474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35976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8484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71952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ADA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0" y="72654"/>
            <a:ext cx="4610100" cy="2327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sk-SK" sz="1400" cap="small" spc="165" dirty="0">
                <a:solidFill>
                  <a:srgbClr val="3333B2"/>
                </a:solidFill>
                <a:latin typeface="Georgia"/>
                <a:cs typeface="Georgia"/>
              </a:rPr>
              <a:t> </a:t>
            </a:r>
            <a:r>
              <a:rPr sz="1400" cap="small" spc="165" dirty="0" err="1">
                <a:solidFill>
                  <a:srgbClr val="3333B2"/>
                </a:solidFill>
                <a:latin typeface="Georgia"/>
                <a:cs typeface="Georgia"/>
              </a:rPr>
              <a:t>vekto</a:t>
            </a:r>
            <a:r>
              <a:rPr sz="1400" cap="small" spc="140" dirty="0" err="1">
                <a:solidFill>
                  <a:srgbClr val="3333B2"/>
                </a:solidFill>
                <a:latin typeface="Georgia"/>
                <a:cs typeface="Georgia"/>
              </a:rPr>
              <a:t>r</a:t>
            </a:r>
            <a:r>
              <a:rPr sz="1400" cap="small" spc="55" dirty="0" err="1">
                <a:solidFill>
                  <a:srgbClr val="3333B2"/>
                </a:solidFill>
                <a:latin typeface="Georgia"/>
                <a:cs typeface="Georgia"/>
              </a:rPr>
              <a:t>o</a:t>
            </a:r>
            <a:r>
              <a:rPr sz="1400" cap="small" spc="110" dirty="0" err="1">
                <a:solidFill>
                  <a:srgbClr val="3333B2"/>
                </a:solidFill>
                <a:latin typeface="Georgia"/>
                <a:cs typeface="Georgia"/>
              </a:rPr>
              <a:t>vé</a:t>
            </a:r>
            <a:r>
              <a:rPr sz="1400" dirty="0">
                <a:solidFill>
                  <a:srgbClr val="3333B2"/>
                </a:solidFill>
                <a:latin typeface="Georgia"/>
                <a:cs typeface="Georgia"/>
              </a:rPr>
              <a:t> </a:t>
            </a:r>
            <a:r>
              <a:rPr sz="1400" spc="-135" dirty="0">
                <a:solidFill>
                  <a:srgbClr val="3333B2"/>
                </a:solidFill>
                <a:latin typeface="Georgia"/>
                <a:cs typeface="Georgia"/>
              </a:rPr>
              <a:t> </a:t>
            </a:r>
            <a:r>
              <a:rPr sz="1400" cap="small" spc="70" dirty="0">
                <a:solidFill>
                  <a:srgbClr val="3333B2"/>
                </a:solidFill>
                <a:latin typeface="Georgia"/>
                <a:cs typeface="Georgia"/>
              </a:rPr>
              <a:t>f</a:t>
            </a:r>
            <a:r>
              <a:rPr sz="1400" cap="small" spc="95" dirty="0">
                <a:solidFill>
                  <a:srgbClr val="3333B2"/>
                </a:solidFill>
                <a:latin typeface="Georgia"/>
                <a:cs typeface="Georgia"/>
              </a:rPr>
              <a:t>orm</a:t>
            </a:r>
            <a:r>
              <a:rPr sz="1400" cap="small" spc="-20" dirty="0">
                <a:solidFill>
                  <a:srgbClr val="3333B2"/>
                </a:solidFill>
                <a:latin typeface="Georgia"/>
                <a:cs typeface="Georgia"/>
              </a:rPr>
              <a:t>á</a:t>
            </a:r>
            <a:r>
              <a:rPr sz="1400" cap="small" spc="185" dirty="0">
                <a:solidFill>
                  <a:srgbClr val="3333B2"/>
                </a:solidFill>
                <a:latin typeface="Georgia"/>
                <a:cs typeface="Georgia"/>
              </a:rPr>
              <a:t>ty</a:t>
            </a:r>
            <a:endParaRPr sz="1400" dirty="0">
              <a:latin typeface="Georgia"/>
              <a:cs typeface="Georgia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165" y="1200505"/>
            <a:ext cx="65201" cy="6520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02932" y="1073223"/>
            <a:ext cx="3959225" cy="103822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100" b="1" spc="-35" dirty="0">
                <a:latin typeface="Arial"/>
                <a:cs typeface="Arial"/>
              </a:rPr>
              <a:t>SVG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4"/>
              </a:spcBef>
            </a:pPr>
            <a:r>
              <a:rPr sz="1100" spc="-10" dirty="0">
                <a:latin typeface="Tahoma"/>
                <a:cs typeface="Tahoma"/>
              </a:rPr>
              <a:t>GeoJSON,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10" dirty="0">
                <a:latin typeface="Tahoma"/>
                <a:cs typeface="Tahoma"/>
              </a:rPr>
              <a:t>T</a:t>
            </a:r>
            <a:r>
              <a:rPr sz="1100" spc="-50" dirty="0">
                <a:latin typeface="Tahoma"/>
                <a:cs typeface="Tahoma"/>
              </a:rPr>
              <a:t>o</a:t>
            </a:r>
            <a:r>
              <a:rPr sz="1100" spc="-25" dirty="0">
                <a:latin typeface="Tahoma"/>
                <a:cs typeface="Tahoma"/>
              </a:rPr>
              <a:t>p</a:t>
            </a:r>
            <a:r>
              <a:rPr sz="1100" spc="5" dirty="0">
                <a:latin typeface="Tahoma"/>
                <a:cs typeface="Tahoma"/>
              </a:rPr>
              <a:t>oJSON,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25" dirty="0">
                <a:latin typeface="Tahoma"/>
                <a:cs typeface="Tahoma"/>
              </a:rPr>
              <a:t>GML,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55" dirty="0">
                <a:latin typeface="Tahoma"/>
                <a:cs typeface="Tahoma"/>
              </a:rPr>
              <a:t>KML,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50" dirty="0">
                <a:latin typeface="Tahoma"/>
                <a:cs typeface="Tahoma"/>
              </a:rPr>
              <a:t>WKT,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Sha</a:t>
            </a:r>
            <a:r>
              <a:rPr sz="1100" spc="-10" dirty="0">
                <a:latin typeface="Tahoma"/>
                <a:cs typeface="Tahoma"/>
              </a:rPr>
              <a:t>p</a:t>
            </a:r>
            <a:r>
              <a:rPr sz="1100" spc="-40" dirty="0">
                <a:latin typeface="Tahoma"/>
                <a:cs typeface="Tahoma"/>
              </a:rPr>
              <a:t>efile,</a:t>
            </a:r>
            <a:r>
              <a:rPr sz="1100" spc="-165" dirty="0">
                <a:latin typeface="Tahoma"/>
                <a:cs typeface="Tahoma"/>
              </a:rPr>
              <a:t> </a:t>
            </a:r>
            <a:r>
              <a:rPr sz="1100" spc="-220" dirty="0">
                <a:latin typeface="Tahoma"/>
                <a:cs typeface="Tahoma"/>
              </a:rPr>
              <a:t>…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100" spc="-25" dirty="0">
                <a:latin typeface="Tahoma"/>
                <a:cs typeface="Tahoma"/>
              </a:rPr>
              <a:t>Základním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60" dirty="0">
                <a:latin typeface="Tahoma"/>
                <a:cs typeface="Tahoma"/>
              </a:rPr>
              <a:t>prvkem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jsou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b="1" spc="-65" dirty="0">
                <a:latin typeface="Arial"/>
                <a:cs typeface="Arial"/>
              </a:rPr>
              <a:t>souřadnice</a:t>
            </a:r>
            <a:r>
              <a:rPr sz="1100" b="1" spc="65" dirty="0">
                <a:latin typeface="Arial"/>
                <a:cs typeface="Arial"/>
              </a:rPr>
              <a:t> </a:t>
            </a:r>
            <a:r>
              <a:rPr sz="1100" spc="-35" dirty="0">
                <a:latin typeface="Tahoma"/>
                <a:cs typeface="Tahoma"/>
              </a:rPr>
              <a:t>definičních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bodů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a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jejich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vztahy</a:t>
            </a:r>
            <a:endParaRPr sz="1100">
              <a:latin typeface="Tahoma"/>
              <a:cs typeface="Tahoma"/>
            </a:endParaRPr>
          </a:p>
          <a:p>
            <a:pPr marL="12700" marR="224790">
              <a:lnSpc>
                <a:spcPct val="102600"/>
              </a:lnSpc>
              <a:spcBef>
                <a:spcPts val="300"/>
              </a:spcBef>
            </a:pPr>
            <a:r>
              <a:rPr sz="1100" spc="-35" dirty="0">
                <a:latin typeface="Tahoma"/>
                <a:cs typeface="Tahoma"/>
              </a:rPr>
              <a:t>Vykreslení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na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obrazovce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zajišťuje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samotné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zařízení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→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výpočetně </a:t>
            </a:r>
            <a:r>
              <a:rPr sz="1100" spc="-330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(může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být)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náročnější,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vždy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60" dirty="0">
                <a:latin typeface="Tahoma"/>
                <a:cs typeface="Tahoma"/>
              </a:rPr>
              <a:t>je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ale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výsledek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ostrý.</a:t>
            </a:r>
            <a:endParaRPr sz="1100">
              <a:latin typeface="Tahoma"/>
              <a:cs typeface="Tahoma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1165" y="1410538"/>
            <a:ext cx="65201" cy="6520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1165" y="1620570"/>
            <a:ext cx="65201" cy="6520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1165" y="1830603"/>
            <a:ext cx="65201" cy="65201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552551" y="3322038"/>
            <a:ext cx="431165" cy="1371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Filip</a:t>
            </a:r>
            <a:r>
              <a:rPr sz="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Leitner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08936" y="3323557"/>
            <a:ext cx="590550" cy="1346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Grafika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na</a:t>
            </a:r>
            <a:r>
              <a:rPr sz="600" b="1" spc="3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3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webu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247632"/>
            <a:ext cx="4608195" cy="208915"/>
            <a:chOff x="0" y="3247632"/>
            <a:chExt cx="4608195" cy="208915"/>
          </a:xfrm>
        </p:grpSpPr>
        <p:sp>
          <p:nvSpPr>
            <p:cNvPr id="3" name="object 3"/>
            <p:cNvSpPr/>
            <p:nvPr/>
          </p:nvSpPr>
          <p:spPr>
            <a:xfrm>
              <a:off x="0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5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474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35976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8484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71952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ADA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5300" y="72654"/>
            <a:ext cx="43497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90" dirty="0">
                <a:solidFill>
                  <a:srgbClr val="3333B2"/>
                </a:solidFill>
                <a:latin typeface="Georgia"/>
                <a:cs typeface="Georgia"/>
              </a:rPr>
              <a:t>S</a:t>
            </a:r>
            <a:r>
              <a:rPr sz="1400" cap="small" spc="385" dirty="0">
                <a:solidFill>
                  <a:srgbClr val="3333B2"/>
                </a:solidFill>
                <a:latin typeface="Georgia"/>
                <a:cs typeface="Georgia"/>
              </a:rPr>
              <a:t>v</a:t>
            </a:r>
            <a:r>
              <a:rPr sz="1400" spc="204" dirty="0">
                <a:solidFill>
                  <a:srgbClr val="3333B2"/>
                </a:solidFill>
                <a:latin typeface="Georgia"/>
                <a:cs typeface="Georgia"/>
              </a:rPr>
              <a:t>G</a:t>
            </a:r>
            <a:endParaRPr sz="1400" dirty="0">
              <a:latin typeface="Georgia"/>
              <a:cs typeface="Georgia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165" y="780453"/>
            <a:ext cx="65201" cy="65201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299"/>
              </a:lnSpc>
              <a:spcBef>
                <a:spcPts val="100"/>
              </a:spcBef>
            </a:pPr>
            <a:r>
              <a:rPr spc="-35" dirty="0"/>
              <a:t>Scalable</a:t>
            </a:r>
            <a:r>
              <a:rPr spc="-5" dirty="0"/>
              <a:t> </a:t>
            </a:r>
            <a:r>
              <a:rPr spc="-30" dirty="0"/>
              <a:t>Vector</a:t>
            </a:r>
            <a:r>
              <a:rPr spc="-5" dirty="0"/>
              <a:t> </a:t>
            </a:r>
            <a:r>
              <a:rPr spc="-35" dirty="0"/>
              <a:t>Graphics </a:t>
            </a:r>
            <a:r>
              <a:rPr spc="-330" dirty="0"/>
              <a:t> </a:t>
            </a:r>
            <a:r>
              <a:rPr spc="-40" dirty="0"/>
              <a:t>založeno</a:t>
            </a:r>
            <a:r>
              <a:rPr spc="5" dirty="0"/>
              <a:t> </a:t>
            </a:r>
            <a:r>
              <a:rPr spc="-55" dirty="0"/>
              <a:t>na</a:t>
            </a:r>
            <a:r>
              <a:rPr spc="5" dirty="0"/>
              <a:t> </a:t>
            </a:r>
            <a:r>
              <a:rPr spc="80" dirty="0"/>
              <a:t>XML</a:t>
            </a: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1165" y="990472"/>
            <a:ext cx="65201" cy="6520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1165" y="1200505"/>
            <a:ext cx="65201" cy="65201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xfrm>
            <a:off x="402932" y="1073223"/>
            <a:ext cx="4492918" cy="16677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64184">
              <a:lnSpc>
                <a:spcPct val="125299"/>
              </a:lnSpc>
              <a:spcBef>
                <a:spcPts val="100"/>
              </a:spcBef>
            </a:pPr>
            <a:r>
              <a:rPr spc="-40" dirty="0"/>
              <a:t>přípona</a:t>
            </a:r>
            <a:r>
              <a:rPr spc="15" dirty="0"/>
              <a:t> </a:t>
            </a:r>
            <a:r>
              <a:rPr spc="-50" dirty="0"/>
              <a:t>.svg,</a:t>
            </a:r>
            <a:r>
              <a:rPr spc="20" dirty="0"/>
              <a:t> </a:t>
            </a:r>
            <a:r>
              <a:rPr b="1" spc="-50" dirty="0"/>
              <a:t>dá</a:t>
            </a:r>
            <a:r>
              <a:rPr b="1" spc="20" dirty="0"/>
              <a:t> </a:t>
            </a:r>
            <a:r>
              <a:rPr b="1" spc="-85" dirty="0"/>
              <a:t>se</a:t>
            </a:r>
            <a:r>
              <a:rPr b="1" spc="15" dirty="0"/>
              <a:t> </a:t>
            </a:r>
            <a:r>
              <a:rPr b="1" spc="-50" dirty="0"/>
              <a:t>ale</a:t>
            </a:r>
            <a:r>
              <a:rPr b="1" spc="20" dirty="0"/>
              <a:t> </a:t>
            </a:r>
            <a:r>
              <a:rPr b="1" spc="-15" dirty="0"/>
              <a:t>vložit</a:t>
            </a:r>
            <a:r>
              <a:rPr b="1" spc="20" dirty="0"/>
              <a:t> </a:t>
            </a:r>
            <a:r>
              <a:rPr b="1" spc="5" dirty="0"/>
              <a:t>i</a:t>
            </a:r>
            <a:r>
              <a:rPr b="1" spc="20" dirty="0"/>
              <a:t> </a:t>
            </a:r>
            <a:r>
              <a:rPr b="1" spc="-40" dirty="0"/>
              <a:t>přímo</a:t>
            </a:r>
            <a:r>
              <a:rPr b="1" spc="15" dirty="0"/>
              <a:t> </a:t>
            </a:r>
            <a:r>
              <a:rPr b="1" spc="-50" dirty="0"/>
              <a:t>do</a:t>
            </a:r>
            <a:r>
              <a:rPr b="1" spc="20" dirty="0"/>
              <a:t> </a:t>
            </a:r>
            <a:r>
              <a:rPr b="1" spc="-45" dirty="0"/>
              <a:t>kódu</a:t>
            </a:r>
            <a:r>
              <a:rPr b="1" spc="20" dirty="0"/>
              <a:t> </a:t>
            </a:r>
            <a:r>
              <a:rPr b="1" spc="-70" dirty="0"/>
              <a:t>webové</a:t>
            </a:r>
            <a:r>
              <a:rPr b="1" spc="20" dirty="0"/>
              <a:t> </a:t>
            </a:r>
            <a:r>
              <a:rPr b="1" spc="-35" dirty="0"/>
              <a:t>stránky</a:t>
            </a:r>
            <a:r>
              <a:rPr spc="-35" dirty="0"/>
              <a:t>! </a:t>
            </a:r>
            <a:r>
              <a:rPr spc="-330" dirty="0"/>
              <a:t> </a:t>
            </a:r>
            <a:endParaRPr lang="sk-SK" spc="-330" dirty="0"/>
          </a:p>
          <a:p>
            <a:pPr marL="12700" marR="464184">
              <a:lnSpc>
                <a:spcPct val="125299"/>
              </a:lnSpc>
              <a:spcBef>
                <a:spcPts val="100"/>
              </a:spcBef>
            </a:pPr>
            <a:r>
              <a:rPr spc="-45" dirty="0" err="1"/>
              <a:t>strojově</a:t>
            </a:r>
            <a:r>
              <a:rPr spc="10" dirty="0"/>
              <a:t> </a:t>
            </a:r>
            <a:r>
              <a:rPr spc="-25" dirty="0"/>
              <a:t>čitelný</a:t>
            </a:r>
            <a:r>
              <a:rPr spc="15" dirty="0"/>
              <a:t> </a:t>
            </a:r>
            <a:r>
              <a:rPr spc="-35" dirty="0"/>
              <a:t>textový</a:t>
            </a:r>
            <a:r>
              <a:rPr spc="15" dirty="0"/>
              <a:t> </a:t>
            </a:r>
            <a:r>
              <a:rPr spc="-30" dirty="0"/>
              <a:t>grafický</a:t>
            </a:r>
            <a:r>
              <a:rPr spc="15" dirty="0"/>
              <a:t> </a:t>
            </a:r>
            <a:r>
              <a:rPr spc="-35" dirty="0"/>
              <a:t>formát</a:t>
            </a:r>
          </a:p>
          <a:p>
            <a:pPr marL="12700" marR="1515745">
              <a:lnSpc>
                <a:spcPct val="125299"/>
              </a:lnSpc>
            </a:pPr>
            <a:r>
              <a:rPr spc="-35" dirty="0"/>
              <a:t>Běžně</a:t>
            </a:r>
            <a:r>
              <a:rPr dirty="0"/>
              <a:t> </a:t>
            </a:r>
            <a:r>
              <a:rPr b="1" spc="-65" dirty="0">
                <a:latin typeface="Arial"/>
                <a:cs typeface="Arial"/>
              </a:rPr>
              <a:t>menší</a:t>
            </a:r>
            <a:r>
              <a:rPr b="1" spc="80" dirty="0">
                <a:latin typeface="Arial"/>
                <a:cs typeface="Arial"/>
              </a:rPr>
              <a:t> </a:t>
            </a:r>
            <a:r>
              <a:rPr b="1" spc="-50" dirty="0">
                <a:latin typeface="Arial"/>
                <a:cs typeface="Arial"/>
              </a:rPr>
              <a:t>velikost</a:t>
            </a:r>
            <a:r>
              <a:rPr b="1" spc="45" dirty="0">
                <a:latin typeface="Arial"/>
                <a:cs typeface="Arial"/>
              </a:rPr>
              <a:t> </a:t>
            </a:r>
            <a:r>
              <a:rPr spc="-50" dirty="0"/>
              <a:t>souboru</a:t>
            </a:r>
            <a:r>
              <a:rPr spc="5" dirty="0"/>
              <a:t> </a:t>
            </a:r>
            <a:r>
              <a:rPr spc="-30" dirty="0"/>
              <a:t>oproti</a:t>
            </a:r>
            <a:r>
              <a:rPr dirty="0"/>
              <a:t> </a:t>
            </a:r>
            <a:r>
              <a:rPr spc="-35" dirty="0"/>
              <a:t>rastru </a:t>
            </a:r>
            <a:r>
              <a:rPr spc="-325" dirty="0"/>
              <a:t> </a:t>
            </a:r>
            <a:r>
              <a:rPr spc="-10" dirty="0"/>
              <a:t>Dá</a:t>
            </a:r>
            <a:r>
              <a:rPr spc="10" dirty="0"/>
              <a:t> </a:t>
            </a:r>
            <a:r>
              <a:rPr spc="-85" dirty="0"/>
              <a:t>se</a:t>
            </a:r>
            <a:r>
              <a:rPr spc="15" dirty="0"/>
              <a:t> </a:t>
            </a:r>
            <a:r>
              <a:rPr spc="-35" dirty="0"/>
              <a:t>animovat!</a:t>
            </a:r>
          </a:p>
          <a:p>
            <a:pPr marL="12700" marR="5080">
              <a:lnSpc>
                <a:spcPct val="125299"/>
              </a:lnSpc>
            </a:pPr>
            <a:r>
              <a:rPr spc="70" dirty="0"/>
              <a:t>V</a:t>
            </a:r>
            <a:r>
              <a:rPr spc="-5" dirty="0"/>
              <a:t> </a:t>
            </a:r>
            <a:r>
              <a:rPr spc="5" dirty="0"/>
              <a:t>SVG</a:t>
            </a:r>
            <a:r>
              <a:rPr spc="-5" dirty="0"/>
              <a:t> </a:t>
            </a:r>
            <a:r>
              <a:rPr spc="-60" dirty="0"/>
              <a:t>je</a:t>
            </a:r>
            <a:r>
              <a:rPr spc="-5" dirty="0"/>
              <a:t> </a:t>
            </a:r>
            <a:r>
              <a:rPr spc="-55" dirty="0"/>
              <a:t>možné</a:t>
            </a:r>
            <a:r>
              <a:rPr dirty="0"/>
              <a:t> </a:t>
            </a:r>
            <a:r>
              <a:rPr spc="-40" dirty="0"/>
              <a:t>uchovávat</a:t>
            </a:r>
            <a:r>
              <a:rPr dirty="0"/>
              <a:t> </a:t>
            </a:r>
            <a:r>
              <a:rPr spc="-25" dirty="0"/>
              <a:t>atributy</a:t>
            </a:r>
            <a:r>
              <a:rPr spc="-10" dirty="0"/>
              <a:t> </a:t>
            </a:r>
            <a:r>
              <a:rPr spc="-45" dirty="0"/>
              <a:t>prvků</a:t>
            </a:r>
            <a:r>
              <a:rPr spc="-5" dirty="0"/>
              <a:t> </a:t>
            </a:r>
            <a:r>
              <a:rPr spc="-55" dirty="0"/>
              <a:t>a</a:t>
            </a:r>
            <a:r>
              <a:rPr dirty="0"/>
              <a:t> </a:t>
            </a:r>
            <a:r>
              <a:rPr spc="-70" dirty="0"/>
              <a:t>ve</a:t>
            </a:r>
            <a:r>
              <a:rPr spc="-5" dirty="0"/>
              <a:t> </a:t>
            </a:r>
            <a:r>
              <a:rPr spc="-70" dirty="0"/>
              <a:t>webové</a:t>
            </a:r>
            <a:r>
              <a:rPr dirty="0"/>
              <a:t> </a:t>
            </a:r>
            <a:r>
              <a:rPr spc="-45" dirty="0"/>
              <a:t>stránce</a:t>
            </a:r>
            <a:r>
              <a:rPr spc="-5" dirty="0"/>
              <a:t> </a:t>
            </a:r>
            <a:r>
              <a:rPr spc="-60" dirty="0"/>
              <a:t>je</a:t>
            </a:r>
            <a:r>
              <a:rPr dirty="0"/>
              <a:t> </a:t>
            </a:r>
            <a:r>
              <a:rPr spc="-20" dirty="0"/>
              <a:t>číst. </a:t>
            </a:r>
            <a:endParaRPr lang="sk-SK" spc="-20" dirty="0"/>
          </a:p>
          <a:p>
            <a:pPr marL="12700" marR="5080">
              <a:lnSpc>
                <a:spcPct val="125299"/>
              </a:lnSpc>
            </a:pPr>
            <a:r>
              <a:rPr spc="-330" dirty="0"/>
              <a:t> </a:t>
            </a:r>
            <a:r>
              <a:rPr spc="-25" dirty="0"/>
              <a:t>Lze</a:t>
            </a:r>
            <a:r>
              <a:rPr spc="10" dirty="0"/>
              <a:t> </a:t>
            </a:r>
            <a:r>
              <a:rPr spc="-30" dirty="0"/>
              <a:t>aplikovat</a:t>
            </a:r>
            <a:r>
              <a:rPr spc="15" dirty="0"/>
              <a:t> </a:t>
            </a:r>
            <a:r>
              <a:rPr spc="-35" dirty="0"/>
              <a:t>styly</a:t>
            </a:r>
            <a:r>
              <a:rPr spc="15" dirty="0"/>
              <a:t> </a:t>
            </a:r>
            <a:r>
              <a:rPr spc="-30" dirty="0"/>
              <a:t>pomocí</a:t>
            </a:r>
            <a:r>
              <a:rPr spc="15" dirty="0"/>
              <a:t> </a:t>
            </a:r>
            <a:r>
              <a:rPr dirty="0"/>
              <a:t>CSS!</a:t>
            </a:r>
          </a:p>
          <a:p>
            <a:pPr marL="12700" marR="201930">
              <a:lnSpc>
                <a:spcPct val="102600"/>
              </a:lnSpc>
              <a:spcBef>
                <a:spcPts val="300"/>
              </a:spcBef>
            </a:pPr>
            <a:r>
              <a:rPr spc="-25" dirty="0"/>
              <a:t>Často</a:t>
            </a:r>
            <a:r>
              <a:rPr spc="15" dirty="0"/>
              <a:t> </a:t>
            </a:r>
            <a:r>
              <a:rPr spc="-85" dirty="0"/>
              <a:t>se</a:t>
            </a:r>
            <a:r>
              <a:rPr spc="20" dirty="0"/>
              <a:t> </a:t>
            </a:r>
            <a:r>
              <a:rPr spc="-35" dirty="0"/>
              <a:t>používá</a:t>
            </a:r>
            <a:r>
              <a:rPr spc="15" dirty="0"/>
              <a:t> </a:t>
            </a:r>
            <a:r>
              <a:rPr spc="-50" dirty="0"/>
              <a:t>pro</a:t>
            </a:r>
            <a:r>
              <a:rPr spc="20" dirty="0"/>
              <a:t> </a:t>
            </a:r>
            <a:r>
              <a:rPr spc="-45" dirty="0"/>
              <a:t>kreslení</a:t>
            </a:r>
            <a:r>
              <a:rPr spc="15" dirty="0"/>
              <a:t> </a:t>
            </a:r>
            <a:r>
              <a:rPr spc="-35" dirty="0"/>
              <a:t>grafiky</a:t>
            </a:r>
            <a:r>
              <a:rPr spc="20" dirty="0"/>
              <a:t> </a:t>
            </a:r>
            <a:r>
              <a:rPr spc="-55" dirty="0"/>
              <a:t>a</a:t>
            </a:r>
            <a:r>
              <a:rPr spc="20" dirty="0"/>
              <a:t> </a:t>
            </a:r>
            <a:r>
              <a:rPr spc="-50" dirty="0"/>
              <a:t>následný</a:t>
            </a:r>
            <a:r>
              <a:rPr spc="15" dirty="0"/>
              <a:t> </a:t>
            </a:r>
            <a:r>
              <a:rPr spc="-40" dirty="0"/>
              <a:t>export</a:t>
            </a:r>
            <a:r>
              <a:rPr spc="20" dirty="0"/>
              <a:t> </a:t>
            </a:r>
            <a:r>
              <a:rPr spc="-50" dirty="0"/>
              <a:t>do</a:t>
            </a:r>
            <a:r>
              <a:rPr spc="15" dirty="0"/>
              <a:t> </a:t>
            </a:r>
            <a:r>
              <a:rPr spc="-35" dirty="0"/>
              <a:t>rastrů</a:t>
            </a:r>
            <a:r>
              <a:rPr spc="20" dirty="0"/>
              <a:t> </a:t>
            </a:r>
            <a:r>
              <a:rPr spc="-45" dirty="0"/>
              <a:t>v </a:t>
            </a:r>
            <a:r>
              <a:rPr spc="-330" dirty="0"/>
              <a:t> </a:t>
            </a:r>
            <a:r>
              <a:rPr spc="-50" dirty="0"/>
              <a:t>různém</a:t>
            </a:r>
            <a:r>
              <a:rPr spc="10" dirty="0"/>
              <a:t> </a:t>
            </a:r>
            <a:r>
              <a:rPr spc="-35" dirty="0"/>
              <a:t>rozlišení</a:t>
            </a:r>
            <a:r>
              <a:rPr spc="15" dirty="0"/>
              <a:t> </a:t>
            </a:r>
            <a:r>
              <a:rPr spc="-45" dirty="0"/>
              <a:t>(ikony,</a:t>
            </a:r>
            <a:r>
              <a:rPr spc="15" dirty="0"/>
              <a:t> </a:t>
            </a:r>
            <a:r>
              <a:rPr spc="-40" dirty="0"/>
              <a:t>loga,</a:t>
            </a:r>
            <a:r>
              <a:rPr spc="15" dirty="0"/>
              <a:t> </a:t>
            </a:r>
            <a:r>
              <a:rPr spc="-30" dirty="0"/>
              <a:t>apod.).</a:t>
            </a: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165" y="1410538"/>
            <a:ext cx="65201" cy="6520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1165" y="1620570"/>
            <a:ext cx="65201" cy="65201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81165" y="1830603"/>
            <a:ext cx="65201" cy="65201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81165" y="2040636"/>
            <a:ext cx="65201" cy="65201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165" y="2250668"/>
            <a:ext cx="65201" cy="65201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165" y="2460701"/>
            <a:ext cx="65201" cy="65201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552551" y="3322038"/>
            <a:ext cx="431165" cy="1371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Filip</a:t>
            </a:r>
            <a:r>
              <a:rPr sz="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Leitner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008936" y="3323557"/>
            <a:ext cx="590550" cy="1346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Grafika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na</a:t>
            </a:r>
            <a:r>
              <a:rPr sz="600" b="1" spc="3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webu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4333" y="349568"/>
            <a:ext cx="1750695" cy="1657985"/>
            <a:chOff x="294333" y="349568"/>
            <a:chExt cx="1750695" cy="1657985"/>
          </a:xfrm>
        </p:grpSpPr>
        <p:sp>
          <p:nvSpPr>
            <p:cNvPr id="3" name="object 3"/>
            <p:cNvSpPr/>
            <p:nvPr/>
          </p:nvSpPr>
          <p:spPr>
            <a:xfrm>
              <a:off x="296710" y="353606"/>
              <a:ext cx="1743075" cy="1648460"/>
            </a:xfrm>
            <a:custGeom>
              <a:avLst/>
              <a:gdLst/>
              <a:ahLst/>
              <a:cxnLst/>
              <a:rect l="l" t="t" r="r" b="b"/>
              <a:pathLst>
                <a:path w="1743075" h="1648460">
                  <a:moveTo>
                    <a:pt x="0" y="0"/>
                  </a:moveTo>
                  <a:lnTo>
                    <a:pt x="1742452" y="0"/>
                  </a:lnTo>
                </a:path>
                <a:path w="1743075" h="1648460">
                  <a:moveTo>
                    <a:pt x="2527" y="1648358"/>
                  </a:moveTo>
                  <a:lnTo>
                    <a:pt x="2527" y="254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25130" y="356132"/>
              <a:ext cx="264160" cy="1282700"/>
            </a:xfrm>
            <a:custGeom>
              <a:avLst/>
              <a:gdLst/>
              <a:ahLst/>
              <a:cxnLst/>
              <a:rect l="l" t="t" r="r" b="b"/>
              <a:pathLst>
                <a:path w="264159" h="1282700">
                  <a:moveTo>
                    <a:pt x="58813" y="0"/>
                  </a:moveTo>
                  <a:lnTo>
                    <a:pt x="0" y="308686"/>
                  </a:lnTo>
                  <a:lnTo>
                    <a:pt x="32460" y="588558"/>
                  </a:lnTo>
                  <a:lnTo>
                    <a:pt x="141965" y="840043"/>
                  </a:lnTo>
                  <a:lnTo>
                    <a:pt x="263665" y="1140201"/>
                  </a:lnTo>
                  <a:lnTo>
                    <a:pt x="223087" y="1282182"/>
                  </a:lnTo>
                </a:path>
              </a:pathLst>
            </a:custGeom>
            <a:ln w="1312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48218" y="1638315"/>
              <a:ext cx="1186180" cy="353060"/>
            </a:xfrm>
            <a:custGeom>
              <a:avLst/>
              <a:gdLst/>
              <a:ahLst/>
              <a:cxnLst/>
              <a:rect l="l" t="t" r="r" b="b"/>
              <a:pathLst>
                <a:path w="1186180" h="353060">
                  <a:moveTo>
                    <a:pt x="0" y="0"/>
                  </a:moveTo>
                  <a:lnTo>
                    <a:pt x="194712" y="20270"/>
                  </a:lnTo>
                  <a:lnTo>
                    <a:pt x="425911" y="97334"/>
                  </a:lnTo>
                  <a:lnTo>
                    <a:pt x="571934" y="255527"/>
                  </a:lnTo>
                  <a:lnTo>
                    <a:pt x="851822" y="352883"/>
                  </a:lnTo>
                  <a:lnTo>
                    <a:pt x="1185876" y="271755"/>
                  </a:lnTo>
                </a:path>
              </a:pathLst>
            </a:custGeom>
            <a:ln w="2071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57591" y="875737"/>
              <a:ext cx="920750" cy="69215"/>
            </a:xfrm>
            <a:custGeom>
              <a:avLst/>
              <a:gdLst/>
              <a:ahLst/>
              <a:cxnLst/>
              <a:rect l="l" t="t" r="r" b="b"/>
              <a:pathLst>
                <a:path w="920750" h="69215">
                  <a:moveTo>
                    <a:pt x="0" y="68953"/>
                  </a:moveTo>
                  <a:lnTo>
                    <a:pt x="292041" y="20286"/>
                  </a:lnTo>
                  <a:lnTo>
                    <a:pt x="547584" y="28397"/>
                  </a:lnTo>
                  <a:lnTo>
                    <a:pt x="920754" y="0"/>
                  </a:lnTo>
                </a:path>
              </a:pathLst>
            </a:custGeom>
            <a:ln w="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78345" y="356550"/>
              <a:ext cx="455930" cy="1290320"/>
            </a:xfrm>
            <a:custGeom>
              <a:avLst/>
              <a:gdLst/>
              <a:ahLst/>
              <a:cxnLst/>
              <a:rect l="l" t="t" r="r" b="b"/>
              <a:pathLst>
                <a:path w="455930" h="1290320">
                  <a:moveTo>
                    <a:pt x="0" y="519187"/>
                  </a:moveTo>
                  <a:lnTo>
                    <a:pt x="198759" y="413720"/>
                  </a:lnTo>
                  <a:lnTo>
                    <a:pt x="413736" y="194685"/>
                  </a:lnTo>
                  <a:lnTo>
                    <a:pt x="425905" y="0"/>
                  </a:lnTo>
                </a:path>
                <a:path w="455930" h="1290320">
                  <a:moveTo>
                    <a:pt x="0" y="519187"/>
                  </a:moveTo>
                  <a:lnTo>
                    <a:pt x="56778" y="924807"/>
                  </a:lnTo>
                  <a:lnTo>
                    <a:pt x="186590" y="1224965"/>
                  </a:lnTo>
                  <a:lnTo>
                    <a:pt x="455748" y="1289860"/>
                  </a:lnTo>
                </a:path>
              </a:pathLst>
            </a:custGeom>
            <a:ln w="1312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4691" y="1478098"/>
              <a:ext cx="543560" cy="160655"/>
            </a:xfrm>
            <a:custGeom>
              <a:avLst/>
              <a:gdLst/>
              <a:ahLst/>
              <a:cxnLst/>
              <a:rect l="l" t="t" r="r" b="b"/>
              <a:pathLst>
                <a:path w="543560" h="160655">
                  <a:moveTo>
                    <a:pt x="543526" y="160216"/>
                  </a:moveTo>
                  <a:lnTo>
                    <a:pt x="0" y="0"/>
                  </a:lnTo>
                </a:path>
              </a:pathLst>
            </a:custGeom>
            <a:ln w="2071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4947" y="952197"/>
              <a:ext cx="545465" cy="281305"/>
            </a:xfrm>
            <a:custGeom>
              <a:avLst/>
              <a:gdLst/>
              <a:ahLst/>
              <a:cxnLst/>
              <a:rect l="l" t="t" r="r" b="b"/>
              <a:pathLst>
                <a:path w="545465" h="281305">
                  <a:moveTo>
                    <a:pt x="94630" y="281081"/>
                  </a:moveTo>
                  <a:lnTo>
                    <a:pt x="54476" y="180695"/>
                  </a:lnTo>
                  <a:lnTo>
                    <a:pt x="0" y="37290"/>
                  </a:lnTo>
                  <a:lnTo>
                    <a:pt x="499040" y="0"/>
                  </a:lnTo>
                  <a:lnTo>
                    <a:pt x="544950" y="109000"/>
                  </a:lnTo>
                  <a:lnTo>
                    <a:pt x="415867" y="120463"/>
                  </a:lnTo>
                  <a:lnTo>
                    <a:pt x="461777" y="238062"/>
                  </a:lnTo>
                  <a:lnTo>
                    <a:pt x="94630" y="281081"/>
                  </a:lnTo>
                  <a:close/>
                </a:path>
              </a:pathLst>
            </a:custGeom>
            <a:solidFill>
              <a:srgbClr val="FF54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54947" y="952197"/>
              <a:ext cx="545465" cy="281305"/>
            </a:xfrm>
            <a:custGeom>
              <a:avLst/>
              <a:gdLst/>
              <a:ahLst/>
              <a:cxnLst/>
              <a:rect l="l" t="t" r="r" b="b"/>
              <a:pathLst>
                <a:path w="545465" h="281305">
                  <a:moveTo>
                    <a:pt x="0" y="37290"/>
                  </a:moveTo>
                  <a:lnTo>
                    <a:pt x="54476" y="180695"/>
                  </a:lnTo>
                  <a:lnTo>
                    <a:pt x="94630" y="281081"/>
                  </a:lnTo>
                  <a:lnTo>
                    <a:pt x="266733" y="261004"/>
                  </a:lnTo>
                  <a:lnTo>
                    <a:pt x="461777" y="238062"/>
                  </a:lnTo>
                  <a:lnTo>
                    <a:pt x="415867" y="120463"/>
                  </a:lnTo>
                  <a:lnTo>
                    <a:pt x="544950" y="109000"/>
                  </a:lnTo>
                  <a:lnTo>
                    <a:pt x="499040" y="0"/>
                  </a:lnTo>
                  <a:lnTo>
                    <a:pt x="0" y="37290"/>
                  </a:lnTo>
                  <a:close/>
                </a:path>
              </a:pathLst>
            </a:custGeom>
            <a:ln w="40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96710" y="356146"/>
              <a:ext cx="1743075" cy="1648460"/>
            </a:xfrm>
            <a:custGeom>
              <a:avLst/>
              <a:gdLst/>
              <a:ahLst/>
              <a:cxnLst/>
              <a:rect l="l" t="t" r="r" b="b"/>
              <a:pathLst>
                <a:path w="1743075" h="1648460">
                  <a:moveTo>
                    <a:pt x="1739925" y="1645818"/>
                  </a:moveTo>
                  <a:lnTo>
                    <a:pt x="1739925" y="0"/>
                  </a:lnTo>
                </a:path>
                <a:path w="1743075" h="1648460">
                  <a:moveTo>
                    <a:pt x="0" y="1648345"/>
                  </a:moveTo>
                  <a:lnTo>
                    <a:pt x="1742452" y="1648345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2352268" y="335248"/>
            <a:ext cx="1977389" cy="1701800"/>
            <a:chOff x="2352268" y="335248"/>
            <a:chExt cx="1977389" cy="1701800"/>
          </a:xfrm>
        </p:grpSpPr>
        <p:sp>
          <p:nvSpPr>
            <p:cNvPr id="13" name="object 13"/>
            <p:cNvSpPr/>
            <p:nvPr/>
          </p:nvSpPr>
          <p:spPr>
            <a:xfrm>
              <a:off x="2352268" y="367563"/>
              <a:ext cx="1959610" cy="1634489"/>
            </a:xfrm>
            <a:custGeom>
              <a:avLst/>
              <a:gdLst/>
              <a:ahLst/>
              <a:cxnLst/>
              <a:rect l="l" t="t" r="r" b="b"/>
              <a:pathLst>
                <a:path w="1959610" h="1634489">
                  <a:moveTo>
                    <a:pt x="0" y="0"/>
                  </a:moveTo>
                  <a:lnTo>
                    <a:pt x="1959025" y="0"/>
                  </a:lnTo>
                </a:path>
                <a:path w="1959610" h="1634489">
                  <a:moveTo>
                    <a:pt x="2539" y="1634401"/>
                  </a:moveTo>
                  <a:lnTo>
                    <a:pt x="2539" y="2527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617445" y="370100"/>
              <a:ext cx="529590" cy="1631950"/>
            </a:xfrm>
            <a:custGeom>
              <a:avLst/>
              <a:gdLst/>
              <a:ahLst/>
              <a:cxnLst/>
              <a:rect l="l" t="t" r="r" b="b"/>
              <a:pathLst>
                <a:path w="529589" h="1631950">
                  <a:moveTo>
                    <a:pt x="0" y="0"/>
                  </a:moveTo>
                  <a:lnTo>
                    <a:pt x="65710" y="566543"/>
                  </a:lnTo>
                  <a:lnTo>
                    <a:pt x="529583" y="1631865"/>
                  </a:lnTo>
                </a:path>
              </a:pathLst>
            </a:custGeom>
            <a:ln w="6970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683155" y="678233"/>
              <a:ext cx="1623695" cy="258445"/>
            </a:xfrm>
            <a:custGeom>
              <a:avLst/>
              <a:gdLst/>
              <a:ahLst/>
              <a:cxnLst/>
              <a:rect l="l" t="t" r="r" b="b"/>
              <a:pathLst>
                <a:path w="1623695" h="258444">
                  <a:moveTo>
                    <a:pt x="0" y="258409"/>
                  </a:moveTo>
                  <a:lnTo>
                    <a:pt x="1550658" y="0"/>
                  </a:lnTo>
                  <a:lnTo>
                    <a:pt x="1623247" y="2304"/>
                  </a:lnTo>
                </a:path>
              </a:pathLst>
            </a:custGeom>
            <a:ln w="455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200089" y="1091832"/>
              <a:ext cx="1106805" cy="910590"/>
            </a:xfrm>
            <a:custGeom>
              <a:avLst/>
              <a:gdLst/>
              <a:ahLst/>
              <a:cxnLst/>
              <a:rect l="l" t="t" r="r" b="b"/>
              <a:pathLst>
                <a:path w="1106804" h="910589">
                  <a:moveTo>
                    <a:pt x="1106314" y="910134"/>
                  </a:moveTo>
                  <a:lnTo>
                    <a:pt x="315663" y="910134"/>
                  </a:lnTo>
                  <a:lnTo>
                    <a:pt x="289254" y="844110"/>
                  </a:lnTo>
                  <a:lnTo>
                    <a:pt x="0" y="82667"/>
                  </a:lnTo>
                  <a:lnTo>
                    <a:pt x="1106314" y="0"/>
                  </a:lnTo>
                  <a:lnTo>
                    <a:pt x="1106314" y="910134"/>
                  </a:lnTo>
                  <a:close/>
                </a:path>
              </a:pathLst>
            </a:custGeom>
            <a:solidFill>
              <a:srgbClr val="FF54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200089" y="1091832"/>
              <a:ext cx="1106805" cy="910590"/>
            </a:xfrm>
            <a:custGeom>
              <a:avLst/>
              <a:gdLst/>
              <a:ahLst/>
              <a:cxnLst/>
              <a:rect l="l" t="t" r="r" b="b"/>
              <a:pathLst>
                <a:path w="1106804" h="910589">
                  <a:moveTo>
                    <a:pt x="0" y="82667"/>
                  </a:moveTo>
                  <a:lnTo>
                    <a:pt x="289254" y="844110"/>
                  </a:lnTo>
                  <a:lnTo>
                    <a:pt x="315663" y="910134"/>
                  </a:lnTo>
                  <a:lnTo>
                    <a:pt x="1106314" y="910134"/>
                  </a:lnTo>
                  <a:lnTo>
                    <a:pt x="1106314" y="0"/>
                  </a:lnTo>
                  <a:lnTo>
                    <a:pt x="0" y="82667"/>
                  </a:lnTo>
                </a:path>
              </a:pathLst>
            </a:custGeom>
            <a:ln w="21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352268" y="370090"/>
              <a:ext cx="1959610" cy="1634489"/>
            </a:xfrm>
            <a:custGeom>
              <a:avLst/>
              <a:gdLst/>
              <a:ahLst/>
              <a:cxnLst/>
              <a:rect l="l" t="t" r="r" b="b"/>
              <a:pathLst>
                <a:path w="1959610" h="1634489">
                  <a:moveTo>
                    <a:pt x="1956498" y="1631873"/>
                  </a:moveTo>
                  <a:lnTo>
                    <a:pt x="1956498" y="0"/>
                  </a:lnTo>
                </a:path>
                <a:path w="1959610" h="1634489">
                  <a:moveTo>
                    <a:pt x="0" y="1634401"/>
                  </a:moveTo>
                  <a:lnTo>
                    <a:pt x="1959025" y="1634401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2938730" y="3396588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79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59113" y="3392627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36915" y="3392627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0"/>
                </a:moveTo>
                <a:lnTo>
                  <a:pt x="0" y="38100"/>
                </a:lnTo>
                <a:lnTo>
                  <a:pt x="2540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3158299" y="3383746"/>
            <a:ext cx="203200" cy="55880"/>
            <a:chOff x="3158299" y="3383746"/>
            <a:chExt cx="203200" cy="55880"/>
          </a:xfrm>
        </p:grpSpPr>
        <p:sp>
          <p:nvSpPr>
            <p:cNvPr id="23" name="object 23"/>
            <p:cNvSpPr/>
            <p:nvPr/>
          </p:nvSpPr>
          <p:spPr>
            <a:xfrm>
              <a:off x="3221468" y="3386276"/>
              <a:ext cx="64135" cy="50800"/>
            </a:xfrm>
            <a:custGeom>
              <a:avLst/>
              <a:gdLst/>
              <a:ahLst/>
              <a:cxnLst/>
              <a:rect l="l" t="t" r="r" b="b"/>
              <a:pathLst>
                <a:path w="64135" h="50800">
                  <a:moveTo>
                    <a:pt x="0" y="50800"/>
                  </a:moveTo>
                  <a:lnTo>
                    <a:pt x="43019" y="50800"/>
                  </a:lnTo>
                  <a:lnTo>
                    <a:pt x="43019" y="20434"/>
                  </a:lnTo>
                  <a:lnTo>
                    <a:pt x="0" y="20434"/>
                  </a:lnTo>
                  <a:lnTo>
                    <a:pt x="0" y="50800"/>
                  </a:lnTo>
                  <a:close/>
                </a:path>
                <a:path w="64135" h="50800">
                  <a:moveTo>
                    <a:pt x="10491" y="20320"/>
                  </a:moveTo>
                  <a:lnTo>
                    <a:pt x="10491" y="10160"/>
                  </a:lnTo>
                  <a:lnTo>
                    <a:pt x="53672" y="10160"/>
                  </a:lnTo>
                  <a:lnTo>
                    <a:pt x="53672" y="40640"/>
                  </a:lnTo>
                  <a:lnTo>
                    <a:pt x="43512" y="40640"/>
                  </a:lnTo>
                </a:path>
                <a:path w="64135" h="50800">
                  <a:moveTo>
                    <a:pt x="20652" y="10160"/>
                  </a:moveTo>
                  <a:lnTo>
                    <a:pt x="20652" y="0"/>
                  </a:lnTo>
                  <a:lnTo>
                    <a:pt x="63832" y="0"/>
                  </a:lnTo>
                  <a:lnTo>
                    <a:pt x="63832" y="30480"/>
                  </a:lnTo>
                  <a:lnTo>
                    <a:pt x="53672" y="30480"/>
                  </a:lnTo>
                </a:path>
              </a:pathLst>
            </a:custGeom>
            <a:ln w="5060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158299" y="3392626"/>
              <a:ext cx="203200" cy="38100"/>
            </a:xfrm>
            <a:custGeom>
              <a:avLst/>
              <a:gdLst/>
              <a:ahLst/>
              <a:cxnLst/>
              <a:rect l="l" t="t" r="r" b="b"/>
              <a:pathLst>
                <a:path w="203200" h="38100">
                  <a:moveTo>
                    <a:pt x="25400" y="0"/>
                  </a:moveTo>
                  <a:lnTo>
                    <a:pt x="0" y="19050"/>
                  </a:lnTo>
                  <a:lnTo>
                    <a:pt x="25400" y="38100"/>
                  </a:lnTo>
                  <a:lnTo>
                    <a:pt x="25400" y="0"/>
                  </a:lnTo>
                  <a:close/>
                </a:path>
                <a:path w="203200" h="38100">
                  <a:moveTo>
                    <a:pt x="177802" y="0"/>
                  </a:moveTo>
                  <a:lnTo>
                    <a:pt x="177802" y="38100"/>
                  </a:lnTo>
                  <a:lnTo>
                    <a:pt x="203202" y="19050"/>
                  </a:lnTo>
                  <a:lnTo>
                    <a:pt x="177802" y="0"/>
                  </a:lnTo>
                  <a:close/>
                </a:path>
              </a:pathLst>
            </a:custGeom>
            <a:solidFill>
              <a:srgbClr val="D6D6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3457486" y="3382480"/>
            <a:ext cx="203200" cy="58419"/>
            <a:chOff x="3457486" y="3382480"/>
            <a:chExt cx="203200" cy="58419"/>
          </a:xfrm>
        </p:grpSpPr>
        <p:sp>
          <p:nvSpPr>
            <p:cNvPr id="26" name="object 26"/>
            <p:cNvSpPr/>
            <p:nvPr/>
          </p:nvSpPr>
          <p:spPr>
            <a:xfrm>
              <a:off x="3546387" y="3398976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457486" y="3392626"/>
              <a:ext cx="203200" cy="38100"/>
            </a:xfrm>
            <a:custGeom>
              <a:avLst/>
              <a:gdLst/>
              <a:ahLst/>
              <a:cxnLst/>
              <a:rect l="l" t="t" r="r" b="b"/>
              <a:pathLst>
                <a:path w="203200" h="38100">
                  <a:moveTo>
                    <a:pt x="25400" y="0"/>
                  </a:moveTo>
                  <a:lnTo>
                    <a:pt x="0" y="19050"/>
                  </a:lnTo>
                  <a:lnTo>
                    <a:pt x="25400" y="38100"/>
                  </a:lnTo>
                  <a:lnTo>
                    <a:pt x="25400" y="0"/>
                  </a:lnTo>
                  <a:close/>
                </a:path>
                <a:path w="203200" h="38100">
                  <a:moveTo>
                    <a:pt x="177802" y="0"/>
                  </a:moveTo>
                  <a:lnTo>
                    <a:pt x="177802" y="38100"/>
                  </a:lnTo>
                  <a:lnTo>
                    <a:pt x="203202" y="19050"/>
                  </a:lnTo>
                  <a:lnTo>
                    <a:pt x="177802" y="0"/>
                  </a:lnTo>
                  <a:close/>
                </a:path>
              </a:pathLst>
            </a:custGeom>
            <a:solidFill>
              <a:srgbClr val="D6D6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533687" y="3386276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0" y="0"/>
                  </a:moveTo>
                  <a:lnTo>
                    <a:pt x="38100" y="0"/>
                  </a:lnTo>
                </a:path>
                <a:path w="50800" h="50800">
                  <a:moveTo>
                    <a:pt x="12700" y="25400"/>
                  </a:moveTo>
                  <a:lnTo>
                    <a:pt x="50800" y="25400"/>
                  </a:lnTo>
                </a:path>
                <a:path w="50800" h="50800">
                  <a:moveTo>
                    <a:pt x="0" y="38100"/>
                  </a:moveTo>
                  <a:lnTo>
                    <a:pt x="38100" y="38100"/>
                  </a:lnTo>
                </a:path>
                <a:path w="50800" h="50800">
                  <a:moveTo>
                    <a:pt x="12700" y="50800"/>
                  </a:moveTo>
                  <a:lnTo>
                    <a:pt x="50800" y="50800"/>
                  </a:lnTo>
                </a:path>
              </a:pathLst>
            </a:custGeom>
            <a:ln w="7591">
              <a:solidFill>
                <a:srgbClr val="D6D6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3756673" y="3382480"/>
            <a:ext cx="203200" cy="58419"/>
            <a:chOff x="3756673" y="3382480"/>
            <a:chExt cx="203200" cy="58419"/>
          </a:xfrm>
        </p:grpSpPr>
        <p:sp>
          <p:nvSpPr>
            <p:cNvPr id="30" name="object 30"/>
            <p:cNvSpPr/>
            <p:nvPr/>
          </p:nvSpPr>
          <p:spPr>
            <a:xfrm>
              <a:off x="3832873" y="3386276"/>
              <a:ext cx="50800" cy="25400"/>
            </a:xfrm>
            <a:custGeom>
              <a:avLst/>
              <a:gdLst/>
              <a:ahLst/>
              <a:cxnLst/>
              <a:rect l="l" t="t" r="r" b="b"/>
              <a:pathLst>
                <a:path w="50800" h="25400">
                  <a:moveTo>
                    <a:pt x="0" y="0"/>
                  </a:moveTo>
                  <a:lnTo>
                    <a:pt x="38100" y="0"/>
                  </a:lnTo>
                </a:path>
                <a:path w="50800" h="25400">
                  <a:moveTo>
                    <a:pt x="12700" y="12700"/>
                  </a:moveTo>
                  <a:lnTo>
                    <a:pt x="50800" y="12700"/>
                  </a:lnTo>
                </a:path>
                <a:path w="50800" h="25400">
                  <a:moveTo>
                    <a:pt x="12700" y="25400"/>
                  </a:moveTo>
                  <a:lnTo>
                    <a:pt x="50800" y="2540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756673" y="3392626"/>
              <a:ext cx="203200" cy="38100"/>
            </a:xfrm>
            <a:custGeom>
              <a:avLst/>
              <a:gdLst/>
              <a:ahLst/>
              <a:cxnLst/>
              <a:rect l="l" t="t" r="r" b="b"/>
              <a:pathLst>
                <a:path w="203200" h="38100">
                  <a:moveTo>
                    <a:pt x="25400" y="0"/>
                  </a:moveTo>
                  <a:lnTo>
                    <a:pt x="0" y="19050"/>
                  </a:lnTo>
                  <a:lnTo>
                    <a:pt x="25400" y="38100"/>
                  </a:lnTo>
                  <a:lnTo>
                    <a:pt x="25400" y="0"/>
                  </a:lnTo>
                  <a:close/>
                </a:path>
                <a:path w="203200" h="38100">
                  <a:moveTo>
                    <a:pt x="177802" y="0"/>
                  </a:moveTo>
                  <a:lnTo>
                    <a:pt x="177802" y="38100"/>
                  </a:lnTo>
                  <a:lnTo>
                    <a:pt x="203202" y="19050"/>
                  </a:lnTo>
                  <a:lnTo>
                    <a:pt x="177802" y="0"/>
                  </a:lnTo>
                  <a:close/>
                </a:path>
              </a:pathLst>
            </a:custGeom>
            <a:solidFill>
              <a:srgbClr val="D6D6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832873" y="3424377"/>
              <a:ext cx="50800" cy="12700"/>
            </a:xfrm>
            <a:custGeom>
              <a:avLst/>
              <a:gdLst/>
              <a:ahLst/>
              <a:cxnLst/>
              <a:rect l="l" t="t" r="r" b="b"/>
              <a:pathLst>
                <a:path w="50800" h="12700">
                  <a:moveTo>
                    <a:pt x="0" y="0"/>
                  </a:moveTo>
                  <a:lnTo>
                    <a:pt x="38100" y="0"/>
                  </a:lnTo>
                </a:path>
                <a:path w="50800" h="12700">
                  <a:moveTo>
                    <a:pt x="12700" y="12700"/>
                  </a:moveTo>
                  <a:lnTo>
                    <a:pt x="50800" y="12700"/>
                  </a:lnTo>
                </a:path>
              </a:pathLst>
            </a:custGeom>
            <a:ln w="7591">
              <a:solidFill>
                <a:srgbClr val="D6D6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/>
          <p:nvPr/>
        </p:nvSpPr>
        <p:spPr>
          <a:xfrm>
            <a:off x="4132060" y="3386276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0"/>
                </a:moveTo>
                <a:lnTo>
                  <a:pt x="38100" y="0"/>
                </a:lnTo>
              </a:path>
              <a:path w="50800" h="50800">
                <a:moveTo>
                  <a:pt x="12700" y="12700"/>
                </a:moveTo>
                <a:lnTo>
                  <a:pt x="50800" y="12700"/>
                </a:lnTo>
              </a:path>
              <a:path w="50800" h="50800">
                <a:moveTo>
                  <a:pt x="12700" y="25400"/>
                </a:moveTo>
                <a:lnTo>
                  <a:pt x="50800" y="25400"/>
                </a:lnTo>
              </a:path>
              <a:path w="50800" h="50800">
                <a:moveTo>
                  <a:pt x="0" y="38100"/>
                </a:moveTo>
                <a:lnTo>
                  <a:pt x="38100" y="38100"/>
                </a:lnTo>
              </a:path>
              <a:path w="50800" h="50800">
                <a:moveTo>
                  <a:pt x="12700" y="50800"/>
                </a:moveTo>
                <a:lnTo>
                  <a:pt x="50800" y="5080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4" name="object 34"/>
          <p:cNvGrpSpPr/>
          <p:nvPr/>
        </p:nvGrpSpPr>
        <p:grpSpPr>
          <a:xfrm>
            <a:off x="4337275" y="3383746"/>
            <a:ext cx="238760" cy="57150"/>
            <a:chOff x="4337275" y="3383746"/>
            <a:chExt cx="238760" cy="57150"/>
          </a:xfrm>
        </p:grpSpPr>
        <p:sp>
          <p:nvSpPr>
            <p:cNvPr id="35" name="object 35"/>
            <p:cNvSpPr/>
            <p:nvPr/>
          </p:nvSpPr>
          <p:spPr>
            <a:xfrm>
              <a:off x="4461727" y="3416757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0" y="0"/>
                  </a:moveTo>
                  <a:lnTo>
                    <a:pt x="20320" y="2032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434663" y="3390262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79">
                  <a:moveTo>
                    <a:pt x="30366" y="15183"/>
                  </a:moveTo>
                  <a:lnTo>
                    <a:pt x="30366" y="6797"/>
                  </a:lnTo>
                  <a:lnTo>
                    <a:pt x="23568" y="0"/>
                  </a:lnTo>
                  <a:lnTo>
                    <a:pt x="15183" y="0"/>
                  </a:lnTo>
                  <a:lnTo>
                    <a:pt x="6797" y="0"/>
                  </a:lnTo>
                  <a:lnTo>
                    <a:pt x="0" y="6797"/>
                  </a:lnTo>
                  <a:lnTo>
                    <a:pt x="0" y="15183"/>
                  </a:lnTo>
                  <a:lnTo>
                    <a:pt x="0" y="23568"/>
                  </a:lnTo>
                  <a:lnTo>
                    <a:pt x="6797" y="30366"/>
                  </a:lnTo>
                  <a:lnTo>
                    <a:pt x="15183" y="30366"/>
                  </a:lnTo>
                  <a:lnTo>
                    <a:pt x="23568" y="30366"/>
                  </a:lnTo>
                  <a:lnTo>
                    <a:pt x="30366" y="23568"/>
                  </a:lnTo>
                  <a:lnTo>
                    <a:pt x="30366" y="15183"/>
                  </a:lnTo>
                  <a:close/>
                </a:path>
              </a:pathLst>
            </a:custGeom>
            <a:ln w="5060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339806" y="3386276"/>
              <a:ext cx="233679" cy="50800"/>
            </a:xfrm>
            <a:custGeom>
              <a:avLst/>
              <a:gdLst/>
              <a:ahLst/>
              <a:cxnLst/>
              <a:rect l="l" t="t" r="r" b="b"/>
              <a:pathLst>
                <a:path w="233679" h="50800">
                  <a:moveTo>
                    <a:pt x="40640" y="50800"/>
                  </a:moveTo>
                  <a:lnTo>
                    <a:pt x="50400" y="48796"/>
                  </a:lnTo>
                  <a:lnTo>
                    <a:pt x="58488" y="43339"/>
                  </a:lnTo>
                  <a:lnTo>
                    <a:pt x="64002" y="35262"/>
                  </a:lnTo>
                  <a:lnTo>
                    <a:pt x="66040" y="25400"/>
                  </a:lnTo>
                  <a:lnTo>
                    <a:pt x="64036" y="15537"/>
                  </a:lnTo>
                  <a:lnTo>
                    <a:pt x="58579" y="7461"/>
                  </a:lnTo>
                  <a:lnTo>
                    <a:pt x="50502" y="2004"/>
                  </a:lnTo>
                  <a:lnTo>
                    <a:pt x="40640" y="0"/>
                  </a:lnTo>
                  <a:lnTo>
                    <a:pt x="30778" y="2004"/>
                  </a:lnTo>
                  <a:lnTo>
                    <a:pt x="22701" y="7461"/>
                  </a:lnTo>
                  <a:lnTo>
                    <a:pt x="17244" y="15537"/>
                  </a:lnTo>
                  <a:lnTo>
                    <a:pt x="15240" y="25400"/>
                  </a:lnTo>
                </a:path>
                <a:path w="233679" h="50800">
                  <a:moveTo>
                    <a:pt x="30480" y="17780"/>
                  </a:moveTo>
                  <a:lnTo>
                    <a:pt x="15240" y="30480"/>
                  </a:lnTo>
                  <a:lnTo>
                    <a:pt x="0" y="17780"/>
                  </a:lnTo>
                </a:path>
                <a:path w="233679" h="50800">
                  <a:moveTo>
                    <a:pt x="193042" y="50800"/>
                  </a:moveTo>
                  <a:lnTo>
                    <a:pt x="183179" y="48796"/>
                  </a:lnTo>
                  <a:lnTo>
                    <a:pt x="175103" y="43339"/>
                  </a:lnTo>
                  <a:lnTo>
                    <a:pt x="169646" y="35262"/>
                  </a:lnTo>
                  <a:lnTo>
                    <a:pt x="167642" y="25400"/>
                  </a:lnTo>
                  <a:lnTo>
                    <a:pt x="169646" y="15537"/>
                  </a:lnTo>
                  <a:lnTo>
                    <a:pt x="175103" y="7461"/>
                  </a:lnTo>
                  <a:lnTo>
                    <a:pt x="183179" y="2004"/>
                  </a:lnTo>
                  <a:lnTo>
                    <a:pt x="193042" y="0"/>
                  </a:lnTo>
                  <a:lnTo>
                    <a:pt x="202904" y="2004"/>
                  </a:lnTo>
                  <a:lnTo>
                    <a:pt x="210981" y="7461"/>
                  </a:lnTo>
                  <a:lnTo>
                    <a:pt x="216438" y="15537"/>
                  </a:lnTo>
                  <a:lnTo>
                    <a:pt x="218442" y="25400"/>
                  </a:lnTo>
                </a:path>
                <a:path w="233679" h="50800">
                  <a:moveTo>
                    <a:pt x="233682" y="17780"/>
                  </a:moveTo>
                  <a:lnTo>
                    <a:pt x="218442" y="30480"/>
                  </a:lnTo>
                  <a:lnTo>
                    <a:pt x="203202" y="17780"/>
                  </a:lnTo>
                </a:path>
              </a:pathLst>
            </a:custGeom>
            <a:ln w="5060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131013" y="2161335"/>
            <a:ext cx="4521835" cy="82945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168910" algn="ctr">
              <a:lnSpc>
                <a:spcPct val="100000"/>
              </a:lnSpc>
              <a:spcBef>
                <a:spcPts val="90"/>
              </a:spcBef>
            </a:pPr>
            <a:r>
              <a:rPr sz="1100" spc="-25" dirty="0">
                <a:latin typeface="Tahoma"/>
                <a:cs typeface="Tahoma"/>
              </a:rPr>
              <a:t>Velikost</a:t>
            </a:r>
            <a:r>
              <a:rPr sz="1100" spc="-20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4,4</a:t>
            </a:r>
            <a:r>
              <a:rPr sz="1100" spc="-20" dirty="0">
                <a:latin typeface="Tahoma"/>
                <a:cs typeface="Tahoma"/>
              </a:rPr>
              <a:t> </a:t>
            </a:r>
            <a:r>
              <a:rPr sz="1100" spc="90" dirty="0">
                <a:latin typeface="Tahoma"/>
                <a:cs typeface="Tahoma"/>
              </a:rPr>
              <a:t>KB</a:t>
            </a:r>
            <a:endParaRPr sz="1100" dirty="0">
              <a:latin typeface="Tahoma"/>
              <a:cs typeface="Tahoma"/>
            </a:endParaRPr>
          </a:p>
          <a:p>
            <a:pPr marL="25400" marR="193040" algn="ctr">
              <a:lnSpc>
                <a:spcPct val="102600"/>
              </a:lnSpc>
              <a:spcBef>
                <a:spcPts val="1090"/>
              </a:spcBef>
            </a:pPr>
            <a:r>
              <a:rPr sz="1100" spc="-5" dirty="0">
                <a:latin typeface="Tahoma"/>
                <a:cs typeface="Tahoma"/>
              </a:rPr>
              <a:t>Příklad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jednoduché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interaktivní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mapky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využívající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5" dirty="0">
                <a:latin typeface="Tahoma"/>
                <a:cs typeface="Tahoma"/>
              </a:rPr>
              <a:t>SVG,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5" dirty="0">
                <a:latin typeface="Tahoma"/>
                <a:cs typeface="Tahoma"/>
              </a:rPr>
              <a:t>CSS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a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JavaScript: </a:t>
            </a:r>
            <a:r>
              <a:rPr sz="1100" spc="-330" dirty="0">
                <a:latin typeface="Tahoma"/>
                <a:cs typeface="Tahoma"/>
              </a:rPr>
              <a:t> </a:t>
            </a:r>
            <a:r>
              <a:rPr lang="sk-SK" sz="1100" spc="20" dirty="0">
                <a:solidFill>
                  <a:srgbClr val="00008A"/>
                </a:solidFill>
                <a:latin typeface="SimSun"/>
                <a:cs typeface="SimSun"/>
              </a:rPr>
              <a:t>https://bl.ocks.org/SLeitgeb/raw/9dcc1b0729a3e93387cfa147d51b4262/</a:t>
            </a:r>
            <a:r>
              <a:rPr sz="1100" spc="-50" dirty="0">
                <a:latin typeface="Tahoma"/>
                <a:cs typeface="Tahoma"/>
                <a:hlinkClick r:id="rId2" action="ppaction://hlinksldjump"/>
              </a:rPr>
              <a:t> </a:t>
            </a:r>
            <a:endParaRPr sz="1650" baseline="35353" dirty="0">
              <a:latin typeface="Tahoma"/>
              <a:cs typeface="Tahoma"/>
            </a:endParaRPr>
          </a:p>
        </p:txBody>
      </p:sp>
      <p:grpSp>
        <p:nvGrpSpPr>
          <p:cNvPr id="39" name="object 2">
            <a:extLst>
              <a:ext uri="{FF2B5EF4-FFF2-40B4-BE49-F238E27FC236}">
                <a16:creationId xmlns:a16="http://schemas.microsoft.com/office/drawing/2014/main" id="{504E8EB2-31BA-4016-A6A3-8EA953675C6D}"/>
              </a:ext>
            </a:extLst>
          </p:cNvPr>
          <p:cNvGrpSpPr/>
          <p:nvPr/>
        </p:nvGrpSpPr>
        <p:grpSpPr>
          <a:xfrm>
            <a:off x="9085" y="3251835"/>
            <a:ext cx="4608195" cy="208915"/>
            <a:chOff x="0" y="3247632"/>
            <a:chExt cx="4608195" cy="208915"/>
          </a:xfrm>
        </p:grpSpPr>
        <p:sp>
          <p:nvSpPr>
            <p:cNvPr id="40" name="object 3">
              <a:extLst>
                <a:ext uri="{FF2B5EF4-FFF2-40B4-BE49-F238E27FC236}">
                  <a16:creationId xmlns:a16="http://schemas.microsoft.com/office/drawing/2014/main" id="{359FB875-E21B-4291-A6C0-70CC8A805698}"/>
                </a:ext>
              </a:extLst>
            </p:cNvPr>
            <p:cNvSpPr/>
            <p:nvPr/>
          </p:nvSpPr>
          <p:spPr>
            <a:xfrm>
              <a:off x="0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5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474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">
              <a:extLst>
                <a:ext uri="{FF2B5EF4-FFF2-40B4-BE49-F238E27FC236}">
                  <a16:creationId xmlns:a16="http://schemas.microsoft.com/office/drawing/2014/main" id="{1D47E414-684B-435C-A8B9-212D278873BB}"/>
                </a:ext>
              </a:extLst>
            </p:cNvPr>
            <p:cNvSpPr/>
            <p:nvPr/>
          </p:nvSpPr>
          <p:spPr>
            <a:xfrm>
              <a:off x="1535976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8484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5">
              <a:extLst>
                <a:ext uri="{FF2B5EF4-FFF2-40B4-BE49-F238E27FC236}">
                  <a16:creationId xmlns:a16="http://schemas.microsoft.com/office/drawing/2014/main" id="{ACAAA3DD-D66A-4405-BF6B-85EF9997C2AE}"/>
                </a:ext>
              </a:extLst>
            </p:cNvPr>
            <p:cNvSpPr/>
            <p:nvPr/>
          </p:nvSpPr>
          <p:spPr>
            <a:xfrm>
              <a:off x="3071952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ADA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15">
            <a:extLst>
              <a:ext uri="{FF2B5EF4-FFF2-40B4-BE49-F238E27FC236}">
                <a16:creationId xmlns:a16="http://schemas.microsoft.com/office/drawing/2014/main" id="{AD52D2AE-00E5-4399-B758-B7561F1D183A}"/>
              </a:ext>
            </a:extLst>
          </p:cNvPr>
          <p:cNvSpPr txBox="1"/>
          <p:nvPr/>
        </p:nvSpPr>
        <p:spPr>
          <a:xfrm>
            <a:off x="552551" y="3322038"/>
            <a:ext cx="431165" cy="1371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Filip</a:t>
            </a:r>
            <a:r>
              <a:rPr sz="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Leitner</a:t>
            </a:r>
            <a:endParaRPr sz="600" dirty="0">
              <a:latin typeface="Microsoft Sans Serif"/>
              <a:cs typeface="Microsoft Sans Serif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:a16="http://schemas.microsoft.com/office/drawing/2014/main" id="{9370C4D1-9234-4CEF-821B-4135FA8F2BB1}"/>
              </a:ext>
            </a:extLst>
          </p:cNvPr>
          <p:cNvSpPr txBox="1"/>
          <p:nvPr/>
        </p:nvSpPr>
        <p:spPr>
          <a:xfrm>
            <a:off x="2008936" y="3323557"/>
            <a:ext cx="590550" cy="1346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Grafika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na</a:t>
            </a:r>
            <a:r>
              <a:rPr sz="600" b="1" spc="30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b="1" spc="-35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webu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247632"/>
            <a:ext cx="4608195" cy="208915"/>
            <a:chOff x="0" y="3247632"/>
            <a:chExt cx="4608195" cy="208915"/>
          </a:xfrm>
        </p:grpSpPr>
        <p:sp>
          <p:nvSpPr>
            <p:cNvPr id="3" name="object 3"/>
            <p:cNvSpPr/>
            <p:nvPr/>
          </p:nvSpPr>
          <p:spPr>
            <a:xfrm>
              <a:off x="0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5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474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35976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8484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71952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ADA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0" y="171289"/>
            <a:ext cx="4610100" cy="2327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sk-SK" sz="1400" spc="210" dirty="0">
                <a:solidFill>
                  <a:srgbClr val="3333B2"/>
                </a:solidFill>
                <a:latin typeface="Georgia"/>
                <a:cs typeface="Georgia"/>
              </a:rPr>
              <a:t> </a:t>
            </a:r>
            <a:r>
              <a:rPr sz="1400" spc="210" dirty="0" err="1">
                <a:solidFill>
                  <a:srgbClr val="3333B2"/>
                </a:solidFill>
                <a:latin typeface="Georgia"/>
                <a:cs typeface="Georgia"/>
              </a:rPr>
              <a:t>P</a:t>
            </a:r>
            <a:r>
              <a:rPr sz="1400" cap="small" spc="70" dirty="0" err="1">
                <a:solidFill>
                  <a:srgbClr val="3333B2"/>
                </a:solidFill>
                <a:latin typeface="Georgia"/>
                <a:cs typeface="Georgia"/>
              </a:rPr>
              <a:t>ou</a:t>
            </a:r>
            <a:r>
              <a:rPr sz="1400" spc="95" dirty="0" err="1">
                <a:solidFill>
                  <a:srgbClr val="3333B2"/>
                </a:solidFill>
                <a:latin typeface="Georgia"/>
                <a:cs typeface="Georgia"/>
              </a:rPr>
              <a:t>ž</a:t>
            </a:r>
            <a:r>
              <a:rPr sz="1400" cap="small" spc="85" dirty="0" err="1">
                <a:solidFill>
                  <a:srgbClr val="3333B2"/>
                </a:solidFill>
                <a:latin typeface="Georgia"/>
                <a:cs typeface="Georgia"/>
              </a:rPr>
              <a:t>it</a:t>
            </a:r>
            <a:r>
              <a:rPr sz="1400" spc="20" dirty="0" err="1">
                <a:solidFill>
                  <a:srgbClr val="3333B2"/>
                </a:solidFill>
                <a:latin typeface="Georgia"/>
                <a:cs typeface="Georgia"/>
              </a:rPr>
              <a:t>í</a:t>
            </a:r>
            <a:r>
              <a:rPr sz="1400" spc="20" dirty="0">
                <a:solidFill>
                  <a:srgbClr val="3333B2"/>
                </a:solidFill>
                <a:latin typeface="Georgia"/>
                <a:cs typeface="Georgia"/>
              </a:rPr>
              <a:t> </a:t>
            </a:r>
            <a:r>
              <a:rPr sz="1400" spc="-135" dirty="0">
                <a:solidFill>
                  <a:srgbClr val="3333B2"/>
                </a:solidFill>
                <a:latin typeface="Georgia"/>
                <a:cs typeface="Georgia"/>
              </a:rPr>
              <a:t> </a:t>
            </a:r>
            <a:r>
              <a:rPr sz="1400" cap="small" spc="95" dirty="0">
                <a:solidFill>
                  <a:srgbClr val="3333B2"/>
                </a:solidFill>
                <a:latin typeface="Georgia"/>
                <a:cs typeface="Georgia"/>
              </a:rPr>
              <a:t>obrázků</a:t>
            </a:r>
            <a:endParaRPr sz="1400" dirty="0">
              <a:latin typeface="Georgia"/>
              <a:cs typeface="Georgi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38541" y="1116707"/>
            <a:ext cx="4331335" cy="1109980"/>
            <a:chOff x="138541" y="1116707"/>
            <a:chExt cx="4331335" cy="1109980"/>
          </a:xfrm>
        </p:grpSpPr>
        <p:sp>
          <p:nvSpPr>
            <p:cNvPr id="8" name="object 8"/>
            <p:cNvSpPr/>
            <p:nvPr/>
          </p:nvSpPr>
          <p:spPr>
            <a:xfrm>
              <a:off x="141071" y="1116711"/>
              <a:ext cx="4323715" cy="1104900"/>
            </a:xfrm>
            <a:custGeom>
              <a:avLst/>
              <a:gdLst/>
              <a:ahLst/>
              <a:cxnLst/>
              <a:rect l="l" t="t" r="r" b="b"/>
              <a:pathLst>
                <a:path w="4323715" h="1104900">
                  <a:moveTo>
                    <a:pt x="0" y="1104303"/>
                  </a:moveTo>
                  <a:lnTo>
                    <a:pt x="0" y="0"/>
                  </a:lnTo>
                </a:path>
                <a:path w="4323715" h="1104900">
                  <a:moveTo>
                    <a:pt x="2540" y="2527"/>
                  </a:moveTo>
                  <a:lnTo>
                    <a:pt x="4323321" y="2527"/>
                  </a:lnTo>
                </a:path>
              </a:pathLst>
            </a:custGeom>
            <a:ln w="5060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3611" y="1121765"/>
              <a:ext cx="4321175" cy="1099820"/>
            </a:xfrm>
            <a:custGeom>
              <a:avLst/>
              <a:gdLst/>
              <a:ahLst/>
              <a:cxnLst/>
              <a:rect l="l" t="t" r="r" b="b"/>
              <a:pathLst>
                <a:path w="4321175" h="1099820">
                  <a:moveTo>
                    <a:pt x="4320794" y="0"/>
                  </a:moveTo>
                  <a:lnTo>
                    <a:pt x="0" y="0"/>
                  </a:lnTo>
                  <a:lnTo>
                    <a:pt x="0" y="1099248"/>
                  </a:lnTo>
                  <a:lnTo>
                    <a:pt x="4320794" y="1099248"/>
                  </a:lnTo>
                  <a:lnTo>
                    <a:pt x="4320794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8544" y="1116711"/>
              <a:ext cx="4331335" cy="1107440"/>
            </a:xfrm>
            <a:custGeom>
              <a:avLst/>
              <a:gdLst/>
              <a:ahLst/>
              <a:cxnLst/>
              <a:rect l="l" t="t" r="r" b="b"/>
              <a:pathLst>
                <a:path w="4331335" h="1107439">
                  <a:moveTo>
                    <a:pt x="0" y="1106830"/>
                  </a:moveTo>
                  <a:lnTo>
                    <a:pt x="4330915" y="1106830"/>
                  </a:lnTo>
                </a:path>
                <a:path w="4331335" h="1107439">
                  <a:moveTo>
                    <a:pt x="4328375" y="1104303"/>
                  </a:moveTo>
                  <a:lnTo>
                    <a:pt x="4328375" y="0"/>
                  </a:lnTo>
                </a:path>
              </a:pathLst>
            </a:custGeom>
            <a:ln w="5060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70129" y="1160816"/>
            <a:ext cx="3768090" cy="9886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ts val="955"/>
              </a:lnSpc>
              <a:spcBef>
                <a:spcPts val="95"/>
              </a:spcBef>
            </a:pPr>
            <a:r>
              <a:rPr sz="800" i="1" spc="125" dirty="0">
                <a:solidFill>
                  <a:srgbClr val="3F7F7F"/>
                </a:solidFill>
                <a:latin typeface="Cambria"/>
                <a:cs typeface="Cambria"/>
              </a:rPr>
              <a:t>&lt;!--</a:t>
            </a:r>
            <a:r>
              <a:rPr sz="800" i="1" spc="220" dirty="0">
                <a:solidFill>
                  <a:srgbClr val="3F7F7F"/>
                </a:solidFill>
                <a:latin typeface="Cambria"/>
                <a:cs typeface="Cambria"/>
              </a:rPr>
              <a:t> </a:t>
            </a:r>
            <a:r>
              <a:rPr sz="800" i="1" spc="-15" dirty="0">
                <a:solidFill>
                  <a:srgbClr val="3F7F7F"/>
                </a:solidFill>
                <a:latin typeface="Cambria"/>
                <a:cs typeface="Cambria"/>
              </a:rPr>
              <a:t>VLOŽENÍ</a:t>
            </a:r>
            <a:r>
              <a:rPr sz="800" i="1" spc="65" dirty="0">
                <a:solidFill>
                  <a:srgbClr val="3F7F7F"/>
                </a:solidFill>
                <a:latin typeface="Cambria"/>
                <a:cs typeface="Cambria"/>
              </a:rPr>
              <a:t> </a:t>
            </a:r>
            <a:r>
              <a:rPr sz="800" i="1" spc="-20" dirty="0">
                <a:solidFill>
                  <a:srgbClr val="3F7F7F"/>
                </a:solidFill>
                <a:latin typeface="Cambria"/>
                <a:cs typeface="Cambria"/>
              </a:rPr>
              <a:t>SVG</a:t>
            </a:r>
            <a:r>
              <a:rPr sz="800" i="1" spc="220" dirty="0">
                <a:solidFill>
                  <a:srgbClr val="3F7F7F"/>
                </a:solidFill>
                <a:latin typeface="Cambria"/>
                <a:cs typeface="Cambria"/>
              </a:rPr>
              <a:t> </a:t>
            </a:r>
            <a:r>
              <a:rPr sz="800" i="1" spc="105" dirty="0">
                <a:solidFill>
                  <a:srgbClr val="3F7F7F"/>
                </a:solidFill>
                <a:latin typeface="Cambria"/>
                <a:cs typeface="Cambria"/>
              </a:rPr>
              <a:t>--&gt;</a:t>
            </a:r>
            <a:endParaRPr sz="800" dirty="0">
              <a:latin typeface="Cambria"/>
              <a:cs typeface="Cambria"/>
            </a:endParaRPr>
          </a:p>
          <a:p>
            <a:pPr>
              <a:lnSpc>
                <a:spcPts val="955"/>
              </a:lnSpc>
            </a:pPr>
            <a:r>
              <a:rPr sz="800" spc="20" dirty="0">
                <a:latin typeface="Georgia"/>
                <a:cs typeface="Georgia"/>
              </a:rPr>
              <a:t>&lt;</a:t>
            </a:r>
            <a:r>
              <a:rPr sz="800" b="1" spc="20" dirty="0">
                <a:solidFill>
                  <a:srgbClr val="007F00"/>
                </a:solidFill>
                <a:latin typeface="Cambria"/>
                <a:cs typeface="Cambria"/>
              </a:rPr>
              <a:t>object </a:t>
            </a:r>
            <a:r>
              <a:rPr sz="800" b="1" spc="50" dirty="0">
                <a:solidFill>
                  <a:srgbClr val="007F00"/>
                </a:solidFill>
                <a:latin typeface="Cambria"/>
                <a:cs typeface="Cambria"/>
              </a:rPr>
              <a:t> </a:t>
            </a:r>
            <a:r>
              <a:rPr sz="800" spc="85" dirty="0">
                <a:solidFill>
                  <a:srgbClr val="7C8E28"/>
                </a:solidFill>
                <a:latin typeface="Georgia"/>
                <a:cs typeface="Georgia"/>
              </a:rPr>
              <a:t>id</a:t>
            </a:r>
            <a:r>
              <a:rPr sz="800" spc="85" dirty="0">
                <a:solidFill>
                  <a:srgbClr val="666666"/>
                </a:solidFill>
                <a:latin typeface="Georgia"/>
                <a:cs typeface="Georgia"/>
              </a:rPr>
              <a:t>=</a:t>
            </a:r>
            <a:r>
              <a:rPr sz="800" spc="85" dirty="0">
                <a:solidFill>
                  <a:srgbClr val="BA2121"/>
                </a:solidFill>
                <a:latin typeface="Georgia"/>
                <a:cs typeface="Georgia"/>
              </a:rPr>
              <a:t>"districts"</a:t>
            </a:r>
            <a:r>
              <a:rPr sz="800" spc="229" dirty="0">
                <a:solidFill>
                  <a:srgbClr val="BA2121"/>
                </a:solidFill>
                <a:latin typeface="Georgia"/>
                <a:cs typeface="Georgia"/>
              </a:rPr>
              <a:t> </a:t>
            </a:r>
            <a:r>
              <a:rPr sz="800" spc="10" dirty="0">
                <a:solidFill>
                  <a:srgbClr val="7C8E28"/>
                </a:solidFill>
                <a:latin typeface="Georgia"/>
                <a:cs typeface="Georgia"/>
              </a:rPr>
              <a:t>type</a:t>
            </a:r>
            <a:r>
              <a:rPr sz="800" spc="10" dirty="0">
                <a:solidFill>
                  <a:srgbClr val="666666"/>
                </a:solidFill>
                <a:latin typeface="Georgia"/>
                <a:cs typeface="Georgia"/>
              </a:rPr>
              <a:t>=</a:t>
            </a:r>
            <a:r>
              <a:rPr sz="800" spc="10" dirty="0">
                <a:solidFill>
                  <a:srgbClr val="BA2121"/>
                </a:solidFill>
                <a:latin typeface="Georgia"/>
                <a:cs typeface="Georgia"/>
              </a:rPr>
              <a:t>"image/svg+xml" </a:t>
            </a:r>
            <a:r>
              <a:rPr sz="800" spc="30" dirty="0">
                <a:solidFill>
                  <a:srgbClr val="BA2121"/>
                </a:solidFill>
                <a:latin typeface="Georgia"/>
                <a:cs typeface="Georgia"/>
              </a:rPr>
              <a:t> </a:t>
            </a:r>
            <a:r>
              <a:rPr sz="800" spc="35" dirty="0">
                <a:solidFill>
                  <a:srgbClr val="7C8E28"/>
                </a:solidFill>
                <a:latin typeface="Georgia"/>
                <a:cs typeface="Georgia"/>
              </a:rPr>
              <a:t>data</a:t>
            </a:r>
            <a:r>
              <a:rPr sz="800" spc="35" dirty="0">
                <a:solidFill>
                  <a:srgbClr val="666666"/>
                </a:solidFill>
                <a:latin typeface="Georgia"/>
                <a:cs typeface="Georgia"/>
              </a:rPr>
              <a:t>=</a:t>
            </a:r>
            <a:r>
              <a:rPr sz="800" spc="35" dirty="0">
                <a:solidFill>
                  <a:srgbClr val="BA2121"/>
                </a:solidFill>
                <a:latin typeface="Georgia"/>
                <a:cs typeface="Georgia"/>
              </a:rPr>
              <a:t>"kraje.svg"</a:t>
            </a:r>
            <a:r>
              <a:rPr sz="800" spc="35" dirty="0">
                <a:latin typeface="Georgia"/>
                <a:cs typeface="Georgia"/>
              </a:rPr>
              <a:t>&gt;&lt;/</a:t>
            </a:r>
            <a:r>
              <a:rPr sz="800" b="1" spc="35" dirty="0">
                <a:solidFill>
                  <a:srgbClr val="007F00"/>
                </a:solidFill>
                <a:latin typeface="Cambria"/>
                <a:cs typeface="Cambria"/>
              </a:rPr>
              <a:t>object</a:t>
            </a:r>
            <a:r>
              <a:rPr sz="800" spc="35" dirty="0">
                <a:latin typeface="Georgia"/>
                <a:cs typeface="Georgia"/>
              </a:rPr>
              <a:t>&gt;</a:t>
            </a:r>
            <a:endParaRPr sz="800" dirty="0">
              <a:latin typeface="Georgia"/>
              <a:cs typeface="Georgia"/>
            </a:endParaRPr>
          </a:p>
          <a:p>
            <a:pPr>
              <a:lnSpc>
                <a:spcPts val="955"/>
              </a:lnSpc>
              <a:spcBef>
                <a:spcPts val="935"/>
              </a:spcBef>
            </a:pPr>
            <a:r>
              <a:rPr sz="800" spc="-15" dirty="0">
                <a:latin typeface="Georgia"/>
                <a:cs typeface="Georgia"/>
              </a:rPr>
              <a:t>&lt;</a:t>
            </a:r>
            <a:r>
              <a:rPr sz="800" b="1" spc="-15" dirty="0">
                <a:solidFill>
                  <a:srgbClr val="007F00"/>
                </a:solidFill>
                <a:latin typeface="Cambria"/>
                <a:cs typeface="Cambria"/>
              </a:rPr>
              <a:t>svg</a:t>
            </a:r>
            <a:r>
              <a:rPr sz="800" b="1" spc="80" dirty="0">
                <a:solidFill>
                  <a:srgbClr val="007F00"/>
                </a:solidFill>
                <a:latin typeface="Cambria"/>
                <a:cs typeface="Cambria"/>
              </a:rPr>
              <a:t> </a:t>
            </a:r>
            <a:r>
              <a:rPr sz="800" spc="30" dirty="0">
                <a:solidFill>
                  <a:srgbClr val="7C8E28"/>
                </a:solidFill>
                <a:latin typeface="Georgia"/>
                <a:cs typeface="Georgia"/>
              </a:rPr>
              <a:t>height</a:t>
            </a:r>
            <a:r>
              <a:rPr sz="800" spc="30" dirty="0">
                <a:solidFill>
                  <a:srgbClr val="666666"/>
                </a:solidFill>
                <a:latin typeface="Georgia"/>
                <a:cs typeface="Georgia"/>
              </a:rPr>
              <a:t>=</a:t>
            </a:r>
            <a:r>
              <a:rPr sz="800" spc="30" dirty="0">
                <a:solidFill>
                  <a:srgbClr val="BA2121"/>
                </a:solidFill>
                <a:latin typeface="Georgia"/>
                <a:cs typeface="Georgia"/>
              </a:rPr>
              <a:t>"210"</a:t>
            </a:r>
            <a:r>
              <a:rPr sz="800" spc="210" dirty="0">
                <a:solidFill>
                  <a:srgbClr val="BA2121"/>
                </a:solidFill>
                <a:latin typeface="Georgia"/>
                <a:cs typeface="Georgia"/>
              </a:rPr>
              <a:t> </a:t>
            </a:r>
            <a:r>
              <a:rPr sz="800" spc="-5" dirty="0">
                <a:solidFill>
                  <a:srgbClr val="7C8E28"/>
                </a:solidFill>
                <a:latin typeface="Georgia"/>
                <a:cs typeface="Georgia"/>
              </a:rPr>
              <a:t>width</a:t>
            </a:r>
            <a:r>
              <a:rPr sz="800" spc="-5" dirty="0">
                <a:solidFill>
                  <a:srgbClr val="666666"/>
                </a:solidFill>
                <a:latin typeface="Georgia"/>
                <a:cs typeface="Georgia"/>
              </a:rPr>
              <a:t>=</a:t>
            </a:r>
            <a:r>
              <a:rPr sz="800" spc="-5" dirty="0">
                <a:solidFill>
                  <a:srgbClr val="BA2121"/>
                </a:solidFill>
                <a:latin typeface="Georgia"/>
                <a:cs typeface="Georgia"/>
              </a:rPr>
              <a:t>"500"</a:t>
            </a:r>
            <a:r>
              <a:rPr sz="800" spc="-5" dirty="0">
                <a:latin typeface="Georgia"/>
                <a:cs typeface="Georgia"/>
              </a:rPr>
              <a:t>&gt;</a:t>
            </a:r>
            <a:endParaRPr sz="800" dirty="0">
              <a:latin typeface="Georgia"/>
              <a:cs typeface="Georgia"/>
            </a:endParaRPr>
          </a:p>
          <a:p>
            <a:pPr marL="107314">
              <a:lnSpc>
                <a:spcPts val="944"/>
              </a:lnSpc>
            </a:pPr>
            <a:r>
              <a:rPr sz="800" spc="-20" dirty="0">
                <a:latin typeface="Georgia"/>
                <a:cs typeface="Georgia"/>
              </a:rPr>
              <a:t>&lt;</a:t>
            </a:r>
            <a:r>
              <a:rPr sz="800" b="1" spc="-20" dirty="0">
                <a:solidFill>
                  <a:srgbClr val="007F00"/>
                </a:solidFill>
                <a:latin typeface="Cambria"/>
                <a:cs typeface="Cambria"/>
              </a:rPr>
              <a:t>polygon</a:t>
            </a:r>
            <a:r>
              <a:rPr sz="800" b="1" spc="105" dirty="0">
                <a:solidFill>
                  <a:srgbClr val="007F00"/>
                </a:solidFill>
                <a:latin typeface="Cambria"/>
                <a:cs typeface="Cambria"/>
              </a:rPr>
              <a:t> </a:t>
            </a:r>
            <a:r>
              <a:rPr sz="800" spc="25" dirty="0">
                <a:solidFill>
                  <a:srgbClr val="7C8E28"/>
                </a:solidFill>
                <a:latin typeface="Georgia"/>
                <a:cs typeface="Georgia"/>
              </a:rPr>
              <a:t>points</a:t>
            </a:r>
            <a:r>
              <a:rPr sz="800" spc="25" dirty="0">
                <a:solidFill>
                  <a:srgbClr val="666666"/>
                </a:solidFill>
                <a:latin typeface="Georgia"/>
                <a:cs typeface="Georgia"/>
              </a:rPr>
              <a:t>=</a:t>
            </a:r>
            <a:r>
              <a:rPr sz="800" spc="25" dirty="0">
                <a:solidFill>
                  <a:srgbClr val="BA2121"/>
                </a:solidFill>
                <a:latin typeface="Georgia"/>
                <a:cs typeface="Georgia"/>
              </a:rPr>
              <a:t>"200,10</a:t>
            </a:r>
            <a:r>
              <a:rPr sz="800" spc="235" dirty="0">
                <a:solidFill>
                  <a:srgbClr val="BA2121"/>
                </a:solidFill>
                <a:latin typeface="Georgia"/>
                <a:cs typeface="Georgia"/>
              </a:rPr>
              <a:t> </a:t>
            </a:r>
            <a:r>
              <a:rPr sz="800" spc="10" dirty="0">
                <a:solidFill>
                  <a:srgbClr val="BA2121"/>
                </a:solidFill>
                <a:latin typeface="Georgia"/>
                <a:cs typeface="Georgia"/>
              </a:rPr>
              <a:t>250,190 </a:t>
            </a:r>
            <a:r>
              <a:rPr sz="800" spc="35" dirty="0">
                <a:solidFill>
                  <a:srgbClr val="BA2121"/>
                </a:solidFill>
                <a:latin typeface="Georgia"/>
                <a:cs typeface="Georgia"/>
              </a:rPr>
              <a:t> </a:t>
            </a:r>
            <a:r>
              <a:rPr sz="800" spc="30" dirty="0">
                <a:solidFill>
                  <a:srgbClr val="BA2121"/>
                </a:solidFill>
                <a:latin typeface="Georgia"/>
                <a:cs typeface="Georgia"/>
              </a:rPr>
              <a:t>160,210"</a:t>
            </a:r>
            <a:endParaRPr sz="800" dirty="0">
              <a:latin typeface="Georgia"/>
              <a:cs typeface="Georgia"/>
            </a:endParaRPr>
          </a:p>
          <a:p>
            <a:pPr marL="107314" marR="683260" indent="121920">
              <a:lnSpc>
                <a:spcPts val="950"/>
              </a:lnSpc>
              <a:spcBef>
                <a:spcPts val="30"/>
              </a:spcBef>
            </a:pPr>
            <a:r>
              <a:rPr sz="600" i="1" spc="10" dirty="0">
                <a:latin typeface="Calibri"/>
                <a:cs typeface="Calibri"/>
              </a:rPr>
              <a:t>‹</a:t>
            </a:r>
            <a:r>
              <a:rPr sz="600" i="1" spc="10" dirty="0">
                <a:latin typeface="Times New Roman"/>
                <a:cs typeface="Times New Roman"/>
              </a:rPr>
              <a:t>→    </a:t>
            </a:r>
            <a:r>
              <a:rPr sz="600" i="1" spc="55" dirty="0">
                <a:latin typeface="Times New Roman"/>
                <a:cs typeface="Times New Roman"/>
              </a:rPr>
              <a:t> </a:t>
            </a:r>
            <a:r>
              <a:rPr sz="800" spc="75" dirty="0">
                <a:solidFill>
                  <a:srgbClr val="7C8E28"/>
                </a:solidFill>
                <a:latin typeface="Georgia"/>
                <a:cs typeface="Georgia"/>
              </a:rPr>
              <a:t>style</a:t>
            </a:r>
            <a:r>
              <a:rPr sz="800" spc="75" dirty="0">
                <a:solidFill>
                  <a:srgbClr val="666666"/>
                </a:solidFill>
                <a:latin typeface="Georgia"/>
                <a:cs typeface="Georgia"/>
              </a:rPr>
              <a:t>=</a:t>
            </a:r>
            <a:r>
              <a:rPr sz="800" spc="75" dirty="0">
                <a:solidFill>
                  <a:srgbClr val="BA2121"/>
                </a:solidFill>
                <a:latin typeface="Georgia"/>
                <a:cs typeface="Georgia"/>
              </a:rPr>
              <a:t>"fill:lime;stroke:purple;stroke-width:1"</a:t>
            </a:r>
            <a:r>
              <a:rPr sz="800" spc="210" dirty="0">
                <a:solidFill>
                  <a:srgbClr val="BA2121"/>
                </a:solidFill>
                <a:latin typeface="Georgia"/>
                <a:cs typeface="Georgia"/>
              </a:rPr>
              <a:t> </a:t>
            </a:r>
            <a:r>
              <a:rPr sz="800" spc="-25" dirty="0">
                <a:latin typeface="Georgia"/>
                <a:cs typeface="Georgia"/>
              </a:rPr>
              <a:t>/&gt; </a:t>
            </a:r>
            <a:r>
              <a:rPr sz="800" spc="-175" dirty="0">
                <a:latin typeface="Georgia"/>
                <a:cs typeface="Georgia"/>
              </a:rPr>
              <a:t> </a:t>
            </a:r>
            <a:r>
              <a:rPr sz="800" spc="65" dirty="0">
                <a:latin typeface="Georgia"/>
                <a:cs typeface="Georgia"/>
              </a:rPr>
              <a:t>Sorry,</a:t>
            </a:r>
            <a:r>
              <a:rPr sz="800" spc="225" dirty="0">
                <a:latin typeface="Georgia"/>
                <a:cs typeface="Georgia"/>
              </a:rPr>
              <a:t> </a:t>
            </a:r>
            <a:r>
              <a:rPr sz="800" spc="20" dirty="0">
                <a:latin typeface="Georgia"/>
                <a:cs typeface="Georgia"/>
              </a:rPr>
              <a:t>your</a:t>
            </a:r>
            <a:r>
              <a:rPr sz="800" spc="229" dirty="0">
                <a:latin typeface="Georgia"/>
                <a:cs typeface="Georgia"/>
              </a:rPr>
              <a:t> </a:t>
            </a:r>
            <a:r>
              <a:rPr sz="800" spc="15" dirty="0">
                <a:latin typeface="Georgia"/>
                <a:cs typeface="Georgia"/>
              </a:rPr>
              <a:t>browser</a:t>
            </a:r>
            <a:r>
              <a:rPr sz="800" spc="25" dirty="0">
                <a:latin typeface="Georgia"/>
                <a:cs typeface="Georgia"/>
              </a:rPr>
              <a:t> </a:t>
            </a:r>
            <a:r>
              <a:rPr sz="800" spc="15" dirty="0">
                <a:latin typeface="Georgia"/>
                <a:cs typeface="Georgia"/>
              </a:rPr>
              <a:t>does</a:t>
            </a:r>
            <a:r>
              <a:rPr sz="800" spc="25" dirty="0">
                <a:latin typeface="Georgia"/>
                <a:cs typeface="Georgia"/>
              </a:rPr>
              <a:t> not</a:t>
            </a:r>
            <a:r>
              <a:rPr sz="800" spc="229" dirty="0">
                <a:latin typeface="Georgia"/>
                <a:cs typeface="Georgia"/>
              </a:rPr>
              <a:t> </a:t>
            </a:r>
            <a:r>
              <a:rPr sz="800" spc="25" dirty="0">
                <a:latin typeface="Georgia"/>
                <a:cs typeface="Georgia"/>
              </a:rPr>
              <a:t>support</a:t>
            </a:r>
            <a:r>
              <a:rPr sz="800" spc="225" dirty="0">
                <a:latin typeface="Georgia"/>
                <a:cs typeface="Georgia"/>
              </a:rPr>
              <a:t> </a:t>
            </a:r>
            <a:r>
              <a:rPr sz="800" spc="80" dirty="0">
                <a:latin typeface="Georgia"/>
                <a:cs typeface="Georgia"/>
              </a:rPr>
              <a:t>inline</a:t>
            </a:r>
            <a:r>
              <a:rPr sz="800" spc="229" dirty="0">
                <a:latin typeface="Georgia"/>
                <a:cs typeface="Georgia"/>
              </a:rPr>
              <a:t> </a:t>
            </a:r>
            <a:r>
              <a:rPr sz="800" spc="-25" dirty="0">
                <a:latin typeface="Georgia"/>
                <a:cs typeface="Georgia"/>
              </a:rPr>
              <a:t>SVG.</a:t>
            </a:r>
            <a:endParaRPr sz="800" dirty="0">
              <a:latin typeface="Georgia"/>
              <a:cs typeface="Georgia"/>
            </a:endParaRPr>
          </a:p>
          <a:p>
            <a:pPr>
              <a:lnSpc>
                <a:spcPts val="915"/>
              </a:lnSpc>
            </a:pPr>
            <a:r>
              <a:rPr sz="800" spc="-15" dirty="0">
                <a:latin typeface="Georgia"/>
                <a:cs typeface="Georgia"/>
              </a:rPr>
              <a:t>&lt;/</a:t>
            </a:r>
            <a:r>
              <a:rPr sz="800" b="1" spc="-15" dirty="0">
                <a:solidFill>
                  <a:srgbClr val="007F00"/>
                </a:solidFill>
                <a:latin typeface="Cambria"/>
                <a:cs typeface="Cambria"/>
              </a:rPr>
              <a:t>svg</a:t>
            </a:r>
            <a:r>
              <a:rPr sz="800" spc="-15" dirty="0">
                <a:latin typeface="Georgia"/>
                <a:cs typeface="Georgia"/>
              </a:rPr>
              <a:t>&gt;</a:t>
            </a:r>
            <a:endParaRPr sz="800" dirty="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2551" y="3322038"/>
            <a:ext cx="431165" cy="1371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Filip</a:t>
            </a:r>
            <a:r>
              <a:rPr sz="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Leitner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08936" y="3323557"/>
            <a:ext cx="590550" cy="1346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Grafika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na</a:t>
            </a:r>
            <a:r>
              <a:rPr sz="600" b="1" spc="30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b="1" spc="-35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webu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69133" y="3261740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79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89516" y="3257778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67319" y="3257778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0"/>
                </a:moveTo>
                <a:lnTo>
                  <a:pt x="0" y="38100"/>
                </a:lnTo>
                <a:lnTo>
                  <a:pt x="2540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0" y="3247632"/>
            <a:ext cx="4608195" cy="208915"/>
            <a:chOff x="0" y="3247632"/>
            <a:chExt cx="4608195" cy="208915"/>
          </a:xfrm>
        </p:grpSpPr>
        <p:sp>
          <p:nvSpPr>
            <p:cNvPr id="6" name="object 6"/>
            <p:cNvSpPr/>
            <p:nvPr/>
          </p:nvSpPr>
          <p:spPr>
            <a:xfrm>
              <a:off x="3323652" y="3251427"/>
              <a:ext cx="64135" cy="50800"/>
            </a:xfrm>
            <a:custGeom>
              <a:avLst/>
              <a:gdLst/>
              <a:ahLst/>
              <a:cxnLst/>
              <a:rect l="l" t="t" r="r" b="b"/>
              <a:pathLst>
                <a:path w="64135" h="50800">
                  <a:moveTo>
                    <a:pt x="0" y="50800"/>
                  </a:moveTo>
                  <a:lnTo>
                    <a:pt x="43019" y="50800"/>
                  </a:lnTo>
                  <a:lnTo>
                    <a:pt x="43019" y="20434"/>
                  </a:lnTo>
                  <a:lnTo>
                    <a:pt x="0" y="20434"/>
                  </a:lnTo>
                  <a:lnTo>
                    <a:pt x="0" y="50800"/>
                  </a:lnTo>
                  <a:close/>
                </a:path>
                <a:path w="64135" h="50800">
                  <a:moveTo>
                    <a:pt x="10491" y="20320"/>
                  </a:moveTo>
                  <a:lnTo>
                    <a:pt x="10491" y="10160"/>
                  </a:lnTo>
                  <a:lnTo>
                    <a:pt x="53672" y="10160"/>
                  </a:lnTo>
                  <a:lnTo>
                    <a:pt x="53672" y="40640"/>
                  </a:lnTo>
                  <a:lnTo>
                    <a:pt x="43512" y="40640"/>
                  </a:lnTo>
                </a:path>
                <a:path w="64135" h="50800">
                  <a:moveTo>
                    <a:pt x="20652" y="10160"/>
                  </a:moveTo>
                  <a:lnTo>
                    <a:pt x="20652" y="0"/>
                  </a:lnTo>
                  <a:lnTo>
                    <a:pt x="63832" y="0"/>
                  </a:lnTo>
                  <a:lnTo>
                    <a:pt x="63832" y="30480"/>
                  </a:lnTo>
                  <a:lnTo>
                    <a:pt x="53672" y="30480"/>
                  </a:lnTo>
                </a:path>
              </a:pathLst>
            </a:custGeom>
            <a:ln w="5060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60483" y="3257778"/>
              <a:ext cx="203200" cy="38100"/>
            </a:xfrm>
            <a:custGeom>
              <a:avLst/>
              <a:gdLst/>
              <a:ahLst/>
              <a:cxnLst/>
              <a:rect l="l" t="t" r="r" b="b"/>
              <a:pathLst>
                <a:path w="203200" h="38100">
                  <a:moveTo>
                    <a:pt x="25400" y="0"/>
                  </a:moveTo>
                  <a:lnTo>
                    <a:pt x="0" y="19050"/>
                  </a:lnTo>
                  <a:lnTo>
                    <a:pt x="25400" y="38100"/>
                  </a:lnTo>
                  <a:lnTo>
                    <a:pt x="25400" y="0"/>
                  </a:lnTo>
                  <a:close/>
                </a:path>
                <a:path w="203200" h="38100">
                  <a:moveTo>
                    <a:pt x="177802" y="0"/>
                  </a:moveTo>
                  <a:lnTo>
                    <a:pt x="177802" y="38100"/>
                  </a:lnTo>
                  <a:lnTo>
                    <a:pt x="203202" y="19050"/>
                  </a:lnTo>
                  <a:lnTo>
                    <a:pt x="177802" y="0"/>
                  </a:lnTo>
                  <a:close/>
                </a:path>
              </a:pathLst>
            </a:custGeom>
            <a:solidFill>
              <a:srgbClr val="D6D6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20351" y="3264128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31451" y="3257778"/>
              <a:ext cx="203200" cy="38100"/>
            </a:xfrm>
            <a:custGeom>
              <a:avLst/>
              <a:gdLst/>
              <a:ahLst/>
              <a:cxnLst/>
              <a:rect l="l" t="t" r="r" b="b"/>
              <a:pathLst>
                <a:path w="203200" h="38100">
                  <a:moveTo>
                    <a:pt x="25400" y="0"/>
                  </a:moveTo>
                  <a:lnTo>
                    <a:pt x="0" y="19050"/>
                  </a:lnTo>
                  <a:lnTo>
                    <a:pt x="25400" y="38100"/>
                  </a:lnTo>
                  <a:lnTo>
                    <a:pt x="25400" y="0"/>
                  </a:lnTo>
                  <a:close/>
                </a:path>
                <a:path w="203200" h="38100">
                  <a:moveTo>
                    <a:pt x="177802" y="0"/>
                  </a:moveTo>
                  <a:lnTo>
                    <a:pt x="177802" y="38100"/>
                  </a:lnTo>
                  <a:lnTo>
                    <a:pt x="203202" y="19050"/>
                  </a:lnTo>
                  <a:lnTo>
                    <a:pt x="177802" y="0"/>
                  </a:lnTo>
                  <a:close/>
                </a:path>
              </a:pathLst>
            </a:custGeom>
            <a:solidFill>
              <a:srgbClr val="D6D6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07651" y="3251427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0" y="0"/>
                  </a:moveTo>
                  <a:lnTo>
                    <a:pt x="38100" y="0"/>
                  </a:lnTo>
                </a:path>
                <a:path w="50800" h="50800">
                  <a:moveTo>
                    <a:pt x="12700" y="25400"/>
                  </a:moveTo>
                  <a:lnTo>
                    <a:pt x="50800" y="25400"/>
                  </a:lnTo>
                </a:path>
                <a:path w="50800" h="50800">
                  <a:moveTo>
                    <a:pt x="0" y="38100"/>
                  </a:moveTo>
                  <a:lnTo>
                    <a:pt x="38100" y="38100"/>
                  </a:lnTo>
                </a:path>
                <a:path w="50800" h="50800">
                  <a:moveTo>
                    <a:pt x="12700" y="50800"/>
                  </a:moveTo>
                  <a:lnTo>
                    <a:pt x="50800" y="50800"/>
                  </a:lnTo>
                </a:path>
              </a:pathLst>
            </a:custGeom>
            <a:ln w="7591">
              <a:solidFill>
                <a:srgbClr val="D6D6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78619" y="3251427"/>
              <a:ext cx="50800" cy="25400"/>
            </a:xfrm>
            <a:custGeom>
              <a:avLst/>
              <a:gdLst/>
              <a:ahLst/>
              <a:cxnLst/>
              <a:rect l="l" t="t" r="r" b="b"/>
              <a:pathLst>
                <a:path w="50800" h="25400">
                  <a:moveTo>
                    <a:pt x="0" y="0"/>
                  </a:moveTo>
                  <a:lnTo>
                    <a:pt x="38100" y="0"/>
                  </a:lnTo>
                </a:path>
                <a:path w="50800" h="25400">
                  <a:moveTo>
                    <a:pt x="12700" y="12700"/>
                  </a:moveTo>
                  <a:lnTo>
                    <a:pt x="50800" y="12700"/>
                  </a:lnTo>
                </a:path>
                <a:path w="50800" h="25400">
                  <a:moveTo>
                    <a:pt x="12700" y="25400"/>
                  </a:moveTo>
                  <a:lnTo>
                    <a:pt x="50800" y="2540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02418" y="3257778"/>
              <a:ext cx="203200" cy="38100"/>
            </a:xfrm>
            <a:custGeom>
              <a:avLst/>
              <a:gdLst/>
              <a:ahLst/>
              <a:cxnLst/>
              <a:rect l="l" t="t" r="r" b="b"/>
              <a:pathLst>
                <a:path w="203200" h="38100">
                  <a:moveTo>
                    <a:pt x="25400" y="0"/>
                  </a:moveTo>
                  <a:lnTo>
                    <a:pt x="0" y="19050"/>
                  </a:lnTo>
                  <a:lnTo>
                    <a:pt x="25400" y="38100"/>
                  </a:lnTo>
                  <a:lnTo>
                    <a:pt x="25400" y="0"/>
                  </a:lnTo>
                  <a:close/>
                </a:path>
                <a:path w="203200" h="38100">
                  <a:moveTo>
                    <a:pt x="177802" y="0"/>
                  </a:moveTo>
                  <a:lnTo>
                    <a:pt x="177802" y="38100"/>
                  </a:lnTo>
                  <a:lnTo>
                    <a:pt x="203202" y="19050"/>
                  </a:lnTo>
                  <a:lnTo>
                    <a:pt x="177802" y="0"/>
                  </a:lnTo>
                  <a:close/>
                </a:path>
              </a:pathLst>
            </a:custGeom>
            <a:solidFill>
              <a:srgbClr val="D6D6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78619" y="3289528"/>
              <a:ext cx="50800" cy="12700"/>
            </a:xfrm>
            <a:custGeom>
              <a:avLst/>
              <a:gdLst/>
              <a:ahLst/>
              <a:cxnLst/>
              <a:rect l="l" t="t" r="r" b="b"/>
              <a:pathLst>
                <a:path w="50800" h="12700">
                  <a:moveTo>
                    <a:pt x="0" y="0"/>
                  </a:moveTo>
                  <a:lnTo>
                    <a:pt x="38100" y="0"/>
                  </a:lnTo>
                </a:path>
                <a:path w="50800" h="12700">
                  <a:moveTo>
                    <a:pt x="12700" y="12699"/>
                  </a:moveTo>
                  <a:lnTo>
                    <a:pt x="50800" y="12699"/>
                  </a:lnTo>
                </a:path>
              </a:pathLst>
            </a:custGeom>
            <a:ln w="7591">
              <a:solidFill>
                <a:srgbClr val="D6D6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149586" y="3251427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0" y="0"/>
                  </a:moveTo>
                  <a:lnTo>
                    <a:pt x="38100" y="0"/>
                  </a:lnTo>
                </a:path>
                <a:path w="50800" h="50800">
                  <a:moveTo>
                    <a:pt x="12700" y="12700"/>
                  </a:moveTo>
                  <a:lnTo>
                    <a:pt x="50800" y="12700"/>
                  </a:lnTo>
                </a:path>
                <a:path w="50800" h="50800">
                  <a:moveTo>
                    <a:pt x="12700" y="25400"/>
                  </a:moveTo>
                  <a:lnTo>
                    <a:pt x="50800" y="25400"/>
                  </a:lnTo>
                </a:path>
                <a:path w="50800" h="50800">
                  <a:moveTo>
                    <a:pt x="0" y="38100"/>
                  </a:moveTo>
                  <a:lnTo>
                    <a:pt x="38100" y="38100"/>
                  </a:lnTo>
                </a:path>
                <a:path w="50800" h="50800">
                  <a:moveTo>
                    <a:pt x="12700" y="50800"/>
                  </a:moveTo>
                  <a:lnTo>
                    <a:pt x="50800" y="5080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451033" y="3281908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0" y="0"/>
                  </a:moveTo>
                  <a:lnTo>
                    <a:pt x="20320" y="2032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423969" y="3255413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79">
                  <a:moveTo>
                    <a:pt x="30366" y="15183"/>
                  </a:moveTo>
                  <a:lnTo>
                    <a:pt x="30366" y="6797"/>
                  </a:lnTo>
                  <a:lnTo>
                    <a:pt x="23568" y="0"/>
                  </a:lnTo>
                  <a:lnTo>
                    <a:pt x="15183" y="0"/>
                  </a:lnTo>
                  <a:lnTo>
                    <a:pt x="6797" y="0"/>
                  </a:lnTo>
                  <a:lnTo>
                    <a:pt x="0" y="6797"/>
                  </a:lnTo>
                  <a:lnTo>
                    <a:pt x="0" y="15183"/>
                  </a:lnTo>
                  <a:lnTo>
                    <a:pt x="0" y="23568"/>
                  </a:lnTo>
                  <a:lnTo>
                    <a:pt x="6797" y="30366"/>
                  </a:lnTo>
                  <a:lnTo>
                    <a:pt x="15183" y="30366"/>
                  </a:lnTo>
                  <a:lnTo>
                    <a:pt x="23568" y="30366"/>
                  </a:lnTo>
                  <a:lnTo>
                    <a:pt x="30366" y="23568"/>
                  </a:lnTo>
                  <a:lnTo>
                    <a:pt x="30366" y="15183"/>
                  </a:lnTo>
                  <a:close/>
                </a:path>
              </a:pathLst>
            </a:custGeom>
            <a:ln w="5060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329112" y="3251427"/>
              <a:ext cx="233679" cy="50800"/>
            </a:xfrm>
            <a:custGeom>
              <a:avLst/>
              <a:gdLst/>
              <a:ahLst/>
              <a:cxnLst/>
              <a:rect l="l" t="t" r="r" b="b"/>
              <a:pathLst>
                <a:path w="233679" h="50800">
                  <a:moveTo>
                    <a:pt x="40640" y="50800"/>
                  </a:moveTo>
                  <a:lnTo>
                    <a:pt x="50400" y="48796"/>
                  </a:lnTo>
                  <a:lnTo>
                    <a:pt x="58488" y="43339"/>
                  </a:lnTo>
                  <a:lnTo>
                    <a:pt x="64002" y="35262"/>
                  </a:lnTo>
                  <a:lnTo>
                    <a:pt x="66040" y="25400"/>
                  </a:lnTo>
                  <a:lnTo>
                    <a:pt x="64036" y="15537"/>
                  </a:lnTo>
                  <a:lnTo>
                    <a:pt x="58579" y="7461"/>
                  </a:lnTo>
                  <a:lnTo>
                    <a:pt x="50502" y="2004"/>
                  </a:lnTo>
                  <a:lnTo>
                    <a:pt x="40640" y="0"/>
                  </a:lnTo>
                  <a:lnTo>
                    <a:pt x="30778" y="2004"/>
                  </a:lnTo>
                  <a:lnTo>
                    <a:pt x="22701" y="7461"/>
                  </a:lnTo>
                  <a:lnTo>
                    <a:pt x="17244" y="15537"/>
                  </a:lnTo>
                  <a:lnTo>
                    <a:pt x="15240" y="25400"/>
                  </a:lnTo>
                </a:path>
                <a:path w="233679" h="50800">
                  <a:moveTo>
                    <a:pt x="30480" y="17780"/>
                  </a:moveTo>
                  <a:lnTo>
                    <a:pt x="15240" y="30480"/>
                  </a:lnTo>
                  <a:lnTo>
                    <a:pt x="0" y="17780"/>
                  </a:lnTo>
                </a:path>
                <a:path w="233679" h="50800">
                  <a:moveTo>
                    <a:pt x="193042" y="50800"/>
                  </a:moveTo>
                  <a:lnTo>
                    <a:pt x="183179" y="48796"/>
                  </a:lnTo>
                  <a:lnTo>
                    <a:pt x="175103" y="43339"/>
                  </a:lnTo>
                  <a:lnTo>
                    <a:pt x="169646" y="35262"/>
                  </a:lnTo>
                  <a:lnTo>
                    <a:pt x="167642" y="25400"/>
                  </a:lnTo>
                  <a:lnTo>
                    <a:pt x="169646" y="15537"/>
                  </a:lnTo>
                  <a:lnTo>
                    <a:pt x="175103" y="7461"/>
                  </a:lnTo>
                  <a:lnTo>
                    <a:pt x="183179" y="2004"/>
                  </a:lnTo>
                  <a:lnTo>
                    <a:pt x="193042" y="0"/>
                  </a:lnTo>
                  <a:lnTo>
                    <a:pt x="202904" y="2004"/>
                  </a:lnTo>
                  <a:lnTo>
                    <a:pt x="210981" y="7461"/>
                  </a:lnTo>
                  <a:lnTo>
                    <a:pt x="216438" y="15537"/>
                  </a:lnTo>
                  <a:lnTo>
                    <a:pt x="218442" y="25400"/>
                  </a:lnTo>
                </a:path>
                <a:path w="233679" h="50800">
                  <a:moveTo>
                    <a:pt x="233682" y="17780"/>
                  </a:moveTo>
                  <a:lnTo>
                    <a:pt x="218442" y="30480"/>
                  </a:lnTo>
                  <a:lnTo>
                    <a:pt x="203202" y="17780"/>
                  </a:lnTo>
                </a:path>
              </a:pathLst>
            </a:custGeom>
            <a:ln w="5060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5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474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35976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8484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071952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ADA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28194" y="770664"/>
            <a:ext cx="4342548" cy="418128"/>
          </a:xfrm>
          <a:prstGeom prst="rect">
            <a:avLst/>
          </a:prstGeom>
          <a:solidFill>
            <a:srgbClr val="F2F2F2"/>
          </a:solidFill>
          <a:ln w="5060">
            <a:solidFill>
              <a:srgbClr val="BFBFBF"/>
            </a:solidFill>
          </a:ln>
        </p:spPr>
        <p:txBody>
          <a:bodyPr vert="horz" wrap="square" lIns="0" tIns="53975" rIns="0" bIns="0" rtlCol="0">
            <a:spAutoFit/>
          </a:bodyPr>
          <a:lstStyle/>
          <a:p>
            <a:pPr marL="128905">
              <a:lnSpc>
                <a:spcPts val="955"/>
              </a:lnSpc>
              <a:spcBef>
                <a:spcPts val="425"/>
              </a:spcBef>
            </a:pPr>
            <a:r>
              <a:rPr sz="800" i="1" spc="125" dirty="0">
                <a:solidFill>
                  <a:srgbClr val="3F7F7F"/>
                </a:solidFill>
                <a:latin typeface="Cambria"/>
                <a:cs typeface="Cambria"/>
              </a:rPr>
              <a:t>&lt;!--</a:t>
            </a:r>
            <a:r>
              <a:rPr sz="800" i="1" spc="235" dirty="0">
                <a:solidFill>
                  <a:srgbClr val="3F7F7F"/>
                </a:solidFill>
                <a:latin typeface="Cambria"/>
                <a:cs typeface="Cambria"/>
              </a:rPr>
              <a:t> </a:t>
            </a:r>
            <a:r>
              <a:rPr sz="800" i="1" spc="-15" dirty="0">
                <a:solidFill>
                  <a:srgbClr val="3F7F7F"/>
                </a:solidFill>
                <a:latin typeface="Cambria"/>
                <a:cs typeface="Cambria"/>
              </a:rPr>
              <a:t>VLOŽENÍ</a:t>
            </a:r>
            <a:r>
              <a:rPr sz="800" i="1" spc="240" dirty="0">
                <a:solidFill>
                  <a:srgbClr val="3F7F7F"/>
                </a:solidFill>
                <a:latin typeface="Cambria"/>
                <a:cs typeface="Cambria"/>
              </a:rPr>
              <a:t> </a:t>
            </a:r>
            <a:r>
              <a:rPr sz="800" i="1" spc="-45" dirty="0">
                <a:solidFill>
                  <a:srgbClr val="3F7F7F"/>
                </a:solidFill>
                <a:latin typeface="Cambria"/>
                <a:cs typeface="Cambria"/>
              </a:rPr>
              <a:t>RASTROVÉ</a:t>
            </a:r>
            <a:r>
              <a:rPr sz="800" i="1" spc="235" dirty="0">
                <a:solidFill>
                  <a:srgbClr val="3F7F7F"/>
                </a:solidFill>
                <a:latin typeface="Cambria"/>
                <a:cs typeface="Cambria"/>
              </a:rPr>
              <a:t> </a:t>
            </a:r>
            <a:r>
              <a:rPr sz="800" i="1" spc="-15" dirty="0">
                <a:solidFill>
                  <a:srgbClr val="3F7F7F"/>
                </a:solidFill>
                <a:latin typeface="Cambria"/>
                <a:cs typeface="Cambria"/>
              </a:rPr>
              <a:t>GRAFIKY</a:t>
            </a:r>
            <a:r>
              <a:rPr sz="800" i="1" spc="240" dirty="0">
                <a:solidFill>
                  <a:srgbClr val="3F7F7F"/>
                </a:solidFill>
                <a:latin typeface="Cambria"/>
                <a:cs typeface="Cambria"/>
              </a:rPr>
              <a:t> </a:t>
            </a:r>
            <a:r>
              <a:rPr sz="800" i="1" spc="105" dirty="0">
                <a:solidFill>
                  <a:srgbClr val="3F7F7F"/>
                </a:solidFill>
                <a:latin typeface="Cambria"/>
                <a:cs typeface="Cambria"/>
              </a:rPr>
              <a:t>--&gt;</a:t>
            </a:r>
            <a:endParaRPr sz="800" dirty="0">
              <a:latin typeface="Cambria"/>
              <a:cs typeface="Cambria"/>
            </a:endParaRPr>
          </a:p>
          <a:p>
            <a:pPr marL="128905">
              <a:lnSpc>
                <a:spcPts val="944"/>
              </a:lnSpc>
            </a:pPr>
            <a:r>
              <a:rPr sz="800" spc="-55" dirty="0">
                <a:latin typeface="Georgia"/>
                <a:cs typeface="Georgia"/>
              </a:rPr>
              <a:t>&lt;</a:t>
            </a:r>
            <a:r>
              <a:rPr sz="800" b="1" spc="-55" dirty="0">
                <a:solidFill>
                  <a:srgbClr val="007F00"/>
                </a:solidFill>
                <a:latin typeface="Cambria"/>
                <a:cs typeface="Cambria"/>
              </a:rPr>
              <a:t>img</a:t>
            </a:r>
            <a:r>
              <a:rPr sz="800" b="1" spc="140" dirty="0">
                <a:solidFill>
                  <a:srgbClr val="007F00"/>
                </a:solidFill>
                <a:latin typeface="Cambria"/>
                <a:cs typeface="Cambria"/>
              </a:rPr>
              <a:t> </a:t>
            </a:r>
            <a:r>
              <a:rPr sz="800" spc="40" dirty="0">
                <a:solidFill>
                  <a:srgbClr val="7C8E28"/>
                </a:solidFill>
                <a:latin typeface="Georgia"/>
                <a:cs typeface="Georgia"/>
              </a:rPr>
              <a:t>src</a:t>
            </a:r>
            <a:r>
              <a:rPr sz="800" spc="40" dirty="0">
                <a:solidFill>
                  <a:srgbClr val="666666"/>
                </a:solidFill>
                <a:latin typeface="Georgia"/>
                <a:cs typeface="Georgia"/>
              </a:rPr>
              <a:t>=</a:t>
            </a:r>
            <a:r>
              <a:rPr sz="800" spc="40" dirty="0">
                <a:solidFill>
                  <a:srgbClr val="BA2121"/>
                </a:solidFill>
                <a:latin typeface="Georgia"/>
                <a:cs typeface="Georgia"/>
              </a:rPr>
              <a:t>"kitten_100x100.jpg"</a:t>
            </a:r>
            <a:r>
              <a:rPr sz="800" spc="229" dirty="0">
                <a:solidFill>
                  <a:srgbClr val="BA2121"/>
                </a:solidFill>
                <a:latin typeface="Georgia"/>
                <a:cs typeface="Georgia"/>
              </a:rPr>
              <a:t> </a:t>
            </a:r>
            <a:r>
              <a:rPr sz="800" spc="10" dirty="0">
                <a:solidFill>
                  <a:srgbClr val="7C8E28"/>
                </a:solidFill>
                <a:latin typeface="Georgia"/>
                <a:cs typeface="Georgia"/>
              </a:rPr>
              <a:t>width</a:t>
            </a:r>
            <a:r>
              <a:rPr sz="800" spc="10" dirty="0">
                <a:solidFill>
                  <a:srgbClr val="666666"/>
                </a:solidFill>
                <a:latin typeface="Georgia"/>
                <a:cs typeface="Georgia"/>
              </a:rPr>
              <a:t>=</a:t>
            </a:r>
            <a:r>
              <a:rPr sz="800" spc="10" dirty="0">
                <a:solidFill>
                  <a:srgbClr val="BA2121"/>
                </a:solidFill>
                <a:latin typeface="Georgia"/>
                <a:cs typeface="Georgia"/>
              </a:rPr>
              <a:t>"100" </a:t>
            </a:r>
            <a:r>
              <a:rPr sz="800" spc="35" dirty="0">
                <a:solidFill>
                  <a:srgbClr val="BA2121"/>
                </a:solidFill>
                <a:latin typeface="Georgia"/>
                <a:cs typeface="Georgia"/>
              </a:rPr>
              <a:t> </a:t>
            </a:r>
            <a:r>
              <a:rPr sz="800" spc="25" dirty="0">
                <a:solidFill>
                  <a:srgbClr val="7C8E28"/>
                </a:solidFill>
                <a:latin typeface="Georgia"/>
                <a:cs typeface="Georgia"/>
              </a:rPr>
              <a:t>height</a:t>
            </a:r>
            <a:r>
              <a:rPr sz="800" spc="25" dirty="0">
                <a:solidFill>
                  <a:srgbClr val="666666"/>
                </a:solidFill>
                <a:latin typeface="Georgia"/>
                <a:cs typeface="Georgia"/>
              </a:rPr>
              <a:t>=</a:t>
            </a:r>
            <a:r>
              <a:rPr sz="800" spc="25" dirty="0">
                <a:solidFill>
                  <a:srgbClr val="BA2121"/>
                </a:solidFill>
                <a:latin typeface="Georgia"/>
                <a:cs typeface="Georgia"/>
              </a:rPr>
              <a:t>"100"</a:t>
            </a:r>
            <a:r>
              <a:rPr sz="800" spc="235" dirty="0">
                <a:solidFill>
                  <a:srgbClr val="BA2121"/>
                </a:solidFill>
                <a:latin typeface="Georgia"/>
                <a:cs typeface="Georgia"/>
              </a:rPr>
              <a:t> </a:t>
            </a:r>
            <a:r>
              <a:rPr sz="800" spc="25" dirty="0">
                <a:solidFill>
                  <a:srgbClr val="7C8E28"/>
                </a:solidFill>
                <a:latin typeface="Georgia"/>
                <a:cs typeface="Georgia"/>
              </a:rPr>
              <a:t>alt</a:t>
            </a:r>
            <a:r>
              <a:rPr sz="800" spc="25" dirty="0">
                <a:solidFill>
                  <a:srgbClr val="666666"/>
                </a:solidFill>
                <a:latin typeface="Georgia"/>
                <a:cs typeface="Georgia"/>
              </a:rPr>
              <a:t>=</a:t>
            </a:r>
            <a:r>
              <a:rPr sz="800" spc="25" dirty="0">
                <a:solidFill>
                  <a:srgbClr val="BA2121"/>
                </a:solidFill>
                <a:latin typeface="Georgia"/>
                <a:cs typeface="Georgia"/>
              </a:rPr>
              <a:t>"Kočka</a:t>
            </a:r>
            <a:r>
              <a:rPr sz="800" spc="235" dirty="0">
                <a:solidFill>
                  <a:srgbClr val="BA2121"/>
                </a:solidFill>
                <a:latin typeface="Georgia"/>
                <a:cs typeface="Georgia"/>
              </a:rPr>
              <a:t> </a:t>
            </a:r>
            <a:r>
              <a:rPr sz="800" spc="25" dirty="0">
                <a:solidFill>
                  <a:srgbClr val="BA2121"/>
                </a:solidFill>
                <a:latin typeface="Georgia"/>
                <a:cs typeface="Georgia"/>
              </a:rPr>
              <a:t>v</a:t>
            </a:r>
            <a:r>
              <a:rPr sz="800" spc="229" dirty="0">
                <a:solidFill>
                  <a:srgbClr val="BA2121"/>
                </a:solidFill>
                <a:latin typeface="Georgia"/>
                <a:cs typeface="Georgia"/>
              </a:rPr>
              <a:t> </a:t>
            </a:r>
            <a:r>
              <a:rPr sz="800" spc="35" dirty="0">
                <a:solidFill>
                  <a:srgbClr val="BA2121"/>
                </a:solidFill>
                <a:latin typeface="Georgia"/>
                <a:cs typeface="Georgia"/>
              </a:rPr>
              <a:t>košíku</a:t>
            </a:r>
            <a:endParaRPr sz="800" dirty="0">
              <a:latin typeface="Georgia"/>
              <a:cs typeface="Georgia"/>
            </a:endParaRPr>
          </a:p>
          <a:p>
            <a:pPr marL="250825">
              <a:lnSpc>
                <a:spcPts val="955"/>
              </a:lnSpc>
            </a:pPr>
            <a:r>
              <a:rPr sz="600" i="1" spc="10" dirty="0">
                <a:latin typeface="Calibri"/>
                <a:cs typeface="Calibri"/>
              </a:rPr>
              <a:t>‹</a:t>
            </a:r>
            <a:r>
              <a:rPr sz="600" i="1" spc="10" dirty="0">
                <a:latin typeface="Times New Roman"/>
                <a:cs typeface="Times New Roman"/>
              </a:rPr>
              <a:t>→    </a:t>
            </a:r>
            <a:r>
              <a:rPr sz="600" i="1" spc="55" dirty="0">
                <a:latin typeface="Times New Roman"/>
                <a:cs typeface="Times New Roman"/>
              </a:rPr>
              <a:t> </a:t>
            </a:r>
            <a:r>
              <a:rPr sz="800" spc="-15" dirty="0">
                <a:solidFill>
                  <a:srgbClr val="BA2121"/>
                </a:solidFill>
                <a:latin typeface="Georgia"/>
                <a:cs typeface="Georgia"/>
              </a:rPr>
              <a:t>na</a:t>
            </a:r>
            <a:r>
              <a:rPr sz="800" spc="185" dirty="0">
                <a:solidFill>
                  <a:srgbClr val="BA2121"/>
                </a:solidFill>
                <a:latin typeface="Georgia"/>
                <a:cs typeface="Georgia"/>
              </a:rPr>
              <a:t> </a:t>
            </a:r>
            <a:r>
              <a:rPr sz="800" spc="70" dirty="0">
                <a:solidFill>
                  <a:srgbClr val="BA2121"/>
                </a:solidFill>
                <a:latin typeface="Georgia"/>
                <a:cs typeface="Georgia"/>
              </a:rPr>
              <a:t>pletení."</a:t>
            </a:r>
            <a:r>
              <a:rPr sz="800" spc="70" dirty="0">
                <a:latin typeface="Georgia"/>
                <a:cs typeface="Georgia"/>
              </a:rPr>
              <a:t>&gt;</a:t>
            </a:r>
            <a:endParaRPr sz="800" dirty="0">
              <a:latin typeface="Georgia"/>
              <a:cs typeface="Georgia"/>
            </a:endParaRPr>
          </a:p>
        </p:txBody>
      </p:sp>
      <p:pic>
        <p:nvPicPr>
          <p:cNvPr id="22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165" y="1544878"/>
            <a:ext cx="65201" cy="65201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402932" y="1461998"/>
            <a:ext cx="4067810" cy="50038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800" spc="-5" dirty="0">
                <a:latin typeface="Microsoft Sans Serif"/>
                <a:cs typeface="Microsoft Sans Serif"/>
              </a:rPr>
              <a:t>Ukládejte</a:t>
            </a:r>
            <a:r>
              <a:rPr sz="800" spc="60" dirty="0">
                <a:latin typeface="Microsoft Sans Serif"/>
                <a:cs typeface="Microsoft Sans Serif"/>
              </a:rPr>
              <a:t> </a:t>
            </a:r>
            <a:r>
              <a:rPr sz="800" spc="-15" dirty="0">
                <a:latin typeface="Microsoft Sans Serif"/>
                <a:cs typeface="Microsoft Sans Serif"/>
              </a:rPr>
              <a:t>obrázky</a:t>
            </a:r>
            <a:r>
              <a:rPr sz="800" spc="65" dirty="0">
                <a:latin typeface="Microsoft Sans Serif"/>
                <a:cs typeface="Microsoft Sans Serif"/>
              </a:rPr>
              <a:t> </a:t>
            </a:r>
            <a:r>
              <a:rPr sz="800" spc="-20" dirty="0">
                <a:latin typeface="Microsoft Sans Serif"/>
                <a:cs typeface="Microsoft Sans Serif"/>
              </a:rPr>
              <a:t>skutečně</a:t>
            </a:r>
            <a:r>
              <a:rPr sz="800" spc="65" dirty="0">
                <a:latin typeface="Microsoft Sans Serif"/>
                <a:cs typeface="Microsoft Sans Serif"/>
              </a:rPr>
              <a:t> </a:t>
            </a:r>
            <a:r>
              <a:rPr sz="800" spc="-10" dirty="0">
                <a:latin typeface="Microsoft Sans Serif"/>
                <a:cs typeface="Microsoft Sans Serif"/>
              </a:rPr>
              <a:t>v</a:t>
            </a:r>
            <a:r>
              <a:rPr sz="800" spc="60" dirty="0">
                <a:latin typeface="Microsoft Sans Serif"/>
                <a:cs typeface="Microsoft Sans Serif"/>
              </a:rPr>
              <a:t> </a:t>
            </a:r>
            <a:r>
              <a:rPr sz="800" spc="-10" dirty="0">
                <a:latin typeface="Microsoft Sans Serif"/>
                <a:cs typeface="Microsoft Sans Serif"/>
              </a:rPr>
              <a:t>takovém</a:t>
            </a:r>
            <a:r>
              <a:rPr sz="800" spc="65" dirty="0">
                <a:latin typeface="Microsoft Sans Serif"/>
                <a:cs typeface="Microsoft Sans Serif"/>
              </a:rPr>
              <a:t> </a:t>
            </a:r>
            <a:r>
              <a:rPr sz="800" spc="-15" dirty="0">
                <a:latin typeface="Microsoft Sans Serif"/>
                <a:cs typeface="Microsoft Sans Serif"/>
              </a:rPr>
              <a:t>rozlišení</a:t>
            </a:r>
            <a:r>
              <a:rPr sz="800" spc="65" dirty="0">
                <a:latin typeface="Microsoft Sans Serif"/>
                <a:cs typeface="Microsoft Sans Serif"/>
              </a:rPr>
              <a:t> </a:t>
            </a:r>
            <a:r>
              <a:rPr sz="800" spc="-10" dirty="0">
                <a:latin typeface="Microsoft Sans Serif"/>
                <a:cs typeface="Microsoft Sans Serif"/>
              </a:rPr>
              <a:t>v</a:t>
            </a:r>
            <a:r>
              <a:rPr sz="800" spc="65" dirty="0">
                <a:latin typeface="Microsoft Sans Serif"/>
                <a:cs typeface="Microsoft Sans Serif"/>
              </a:rPr>
              <a:t> </a:t>
            </a:r>
            <a:r>
              <a:rPr sz="800" spc="-15" dirty="0">
                <a:latin typeface="Microsoft Sans Serif"/>
                <a:cs typeface="Microsoft Sans Serif"/>
              </a:rPr>
              <a:t>jakém</a:t>
            </a:r>
            <a:r>
              <a:rPr sz="800" spc="60" dirty="0">
                <a:latin typeface="Microsoft Sans Serif"/>
                <a:cs typeface="Microsoft Sans Serif"/>
              </a:rPr>
              <a:t> </a:t>
            </a:r>
            <a:r>
              <a:rPr sz="800" spc="-75" dirty="0">
                <a:latin typeface="Microsoft Sans Serif"/>
                <a:cs typeface="Microsoft Sans Serif"/>
              </a:rPr>
              <a:t>se</a:t>
            </a:r>
            <a:r>
              <a:rPr sz="800" spc="-70" dirty="0">
                <a:latin typeface="Microsoft Sans Serif"/>
                <a:cs typeface="Microsoft Sans Serif"/>
              </a:rPr>
              <a:t> </a:t>
            </a:r>
            <a:r>
              <a:rPr sz="800" spc="5" dirty="0">
                <a:latin typeface="Microsoft Sans Serif"/>
                <a:cs typeface="Microsoft Sans Serif"/>
              </a:rPr>
              <a:t>mají</a:t>
            </a:r>
            <a:r>
              <a:rPr sz="800" spc="65" dirty="0">
                <a:latin typeface="Microsoft Sans Serif"/>
                <a:cs typeface="Microsoft Sans Serif"/>
              </a:rPr>
              <a:t> </a:t>
            </a:r>
            <a:r>
              <a:rPr sz="800" spc="-10" dirty="0">
                <a:latin typeface="Microsoft Sans Serif"/>
                <a:cs typeface="Microsoft Sans Serif"/>
              </a:rPr>
              <a:t>zobrazovat.</a:t>
            </a:r>
            <a:endParaRPr sz="800" dirty="0">
              <a:latin typeface="Microsoft Sans Serif"/>
              <a:cs typeface="Microsoft Sans Serif"/>
            </a:endParaRPr>
          </a:p>
          <a:p>
            <a:pPr marL="12700" marR="5080">
              <a:lnSpc>
                <a:spcPct val="129700"/>
              </a:lnSpc>
            </a:pPr>
            <a:r>
              <a:rPr sz="800" spc="-15" dirty="0">
                <a:latin typeface="Microsoft Sans Serif"/>
                <a:cs typeface="Microsoft Sans Serif"/>
              </a:rPr>
              <a:t>Nicméně,</a:t>
            </a:r>
            <a:r>
              <a:rPr sz="800" spc="70" dirty="0">
                <a:latin typeface="Microsoft Sans Serif"/>
                <a:cs typeface="Microsoft Sans Serif"/>
              </a:rPr>
              <a:t> </a:t>
            </a:r>
            <a:r>
              <a:rPr sz="800" spc="-15" dirty="0">
                <a:latin typeface="Microsoft Sans Serif"/>
                <a:cs typeface="Microsoft Sans Serif"/>
              </a:rPr>
              <a:t>drobné</a:t>
            </a:r>
            <a:r>
              <a:rPr sz="800" spc="70" dirty="0">
                <a:latin typeface="Microsoft Sans Serif"/>
                <a:cs typeface="Microsoft Sans Serif"/>
              </a:rPr>
              <a:t> </a:t>
            </a:r>
            <a:r>
              <a:rPr sz="800" spc="-5" dirty="0">
                <a:latin typeface="Microsoft Sans Serif"/>
                <a:cs typeface="Microsoft Sans Serif"/>
              </a:rPr>
              <a:t>odchylky</a:t>
            </a:r>
            <a:r>
              <a:rPr sz="800" spc="70" dirty="0">
                <a:latin typeface="Microsoft Sans Serif"/>
                <a:cs typeface="Microsoft Sans Serif"/>
              </a:rPr>
              <a:t> </a:t>
            </a:r>
            <a:r>
              <a:rPr sz="800" spc="-10" dirty="0">
                <a:latin typeface="Microsoft Sans Serif"/>
                <a:cs typeface="Microsoft Sans Serif"/>
              </a:rPr>
              <a:t>v</a:t>
            </a:r>
            <a:r>
              <a:rPr sz="800" spc="70" dirty="0">
                <a:latin typeface="Microsoft Sans Serif"/>
                <a:cs typeface="Microsoft Sans Serif"/>
              </a:rPr>
              <a:t> </a:t>
            </a:r>
            <a:r>
              <a:rPr sz="800" spc="-35" dirty="0">
                <a:latin typeface="Microsoft Sans Serif"/>
                <a:cs typeface="Microsoft Sans Serif"/>
              </a:rPr>
              <a:t>zobrazené</a:t>
            </a:r>
            <a:r>
              <a:rPr sz="800" spc="70" dirty="0">
                <a:latin typeface="Microsoft Sans Serif"/>
                <a:cs typeface="Microsoft Sans Serif"/>
              </a:rPr>
              <a:t> </a:t>
            </a:r>
            <a:r>
              <a:rPr sz="800" spc="-5" dirty="0">
                <a:latin typeface="Microsoft Sans Serif"/>
                <a:cs typeface="Microsoft Sans Serif"/>
              </a:rPr>
              <a:t>velikosti</a:t>
            </a:r>
            <a:r>
              <a:rPr sz="800" spc="70" dirty="0">
                <a:latin typeface="Microsoft Sans Serif"/>
                <a:cs typeface="Microsoft Sans Serif"/>
              </a:rPr>
              <a:t> </a:t>
            </a:r>
            <a:r>
              <a:rPr sz="800" spc="-75" dirty="0">
                <a:latin typeface="Microsoft Sans Serif"/>
                <a:cs typeface="Microsoft Sans Serif"/>
              </a:rPr>
              <a:t>se</a:t>
            </a:r>
            <a:r>
              <a:rPr sz="800" spc="-60" dirty="0">
                <a:latin typeface="Microsoft Sans Serif"/>
                <a:cs typeface="Microsoft Sans Serif"/>
              </a:rPr>
              <a:t> </a:t>
            </a:r>
            <a:r>
              <a:rPr sz="800" spc="10" dirty="0">
                <a:latin typeface="Microsoft Sans Serif"/>
                <a:cs typeface="Microsoft Sans Serif"/>
              </a:rPr>
              <a:t>tolerují</a:t>
            </a:r>
            <a:r>
              <a:rPr sz="800" spc="70" dirty="0">
                <a:latin typeface="Microsoft Sans Serif"/>
                <a:cs typeface="Microsoft Sans Serif"/>
              </a:rPr>
              <a:t> </a:t>
            </a:r>
            <a:r>
              <a:rPr sz="800" spc="-10" dirty="0">
                <a:latin typeface="Microsoft Sans Serif"/>
                <a:cs typeface="Microsoft Sans Serif"/>
              </a:rPr>
              <a:t>(řádově</a:t>
            </a:r>
            <a:r>
              <a:rPr sz="800" spc="70" dirty="0">
                <a:latin typeface="Microsoft Sans Serif"/>
                <a:cs typeface="Microsoft Sans Serif"/>
              </a:rPr>
              <a:t> </a:t>
            </a:r>
            <a:r>
              <a:rPr sz="800" spc="-30" dirty="0">
                <a:latin typeface="Microsoft Sans Serif"/>
                <a:cs typeface="Microsoft Sans Serif"/>
              </a:rPr>
              <a:t>ale</a:t>
            </a:r>
            <a:r>
              <a:rPr sz="800" spc="70" dirty="0">
                <a:latin typeface="Microsoft Sans Serif"/>
                <a:cs typeface="Microsoft Sans Serif"/>
              </a:rPr>
              <a:t> </a:t>
            </a:r>
            <a:r>
              <a:rPr sz="800" dirty="0">
                <a:latin typeface="Microsoft Sans Serif"/>
                <a:cs typeface="Microsoft Sans Serif"/>
              </a:rPr>
              <a:t>jednotky</a:t>
            </a:r>
            <a:r>
              <a:rPr sz="800" spc="70" dirty="0">
                <a:latin typeface="Microsoft Sans Serif"/>
                <a:cs typeface="Microsoft Sans Serif"/>
              </a:rPr>
              <a:t> </a:t>
            </a:r>
            <a:r>
              <a:rPr sz="800" spc="5" dirty="0">
                <a:latin typeface="Microsoft Sans Serif"/>
                <a:cs typeface="Microsoft Sans Serif"/>
              </a:rPr>
              <a:t>procent!). </a:t>
            </a:r>
            <a:r>
              <a:rPr sz="800" spc="-200" dirty="0">
                <a:latin typeface="Microsoft Sans Serif"/>
                <a:cs typeface="Microsoft Sans Serif"/>
              </a:rPr>
              <a:t> </a:t>
            </a:r>
            <a:r>
              <a:rPr sz="800" spc="-10" dirty="0">
                <a:latin typeface="Microsoft Sans Serif"/>
                <a:cs typeface="Microsoft Sans Serif"/>
              </a:rPr>
              <a:t>Dobrá</a:t>
            </a:r>
            <a:r>
              <a:rPr sz="800" spc="65" dirty="0">
                <a:latin typeface="Microsoft Sans Serif"/>
                <a:cs typeface="Microsoft Sans Serif"/>
              </a:rPr>
              <a:t> </a:t>
            </a:r>
            <a:r>
              <a:rPr sz="800" spc="-30" dirty="0">
                <a:latin typeface="Microsoft Sans Serif"/>
                <a:cs typeface="Microsoft Sans Serif"/>
              </a:rPr>
              <a:t>praxe</a:t>
            </a:r>
            <a:r>
              <a:rPr sz="800" spc="70" dirty="0">
                <a:latin typeface="Microsoft Sans Serif"/>
                <a:cs typeface="Microsoft Sans Serif"/>
              </a:rPr>
              <a:t> </a:t>
            </a:r>
            <a:r>
              <a:rPr sz="800" spc="-15" dirty="0">
                <a:latin typeface="Microsoft Sans Serif"/>
                <a:cs typeface="Microsoft Sans Serif"/>
              </a:rPr>
              <a:t>je</a:t>
            </a:r>
            <a:r>
              <a:rPr sz="800" spc="70" dirty="0">
                <a:latin typeface="Microsoft Sans Serif"/>
                <a:cs typeface="Microsoft Sans Serif"/>
              </a:rPr>
              <a:t> </a:t>
            </a:r>
            <a:r>
              <a:rPr sz="800" spc="-15" dirty="0">
                <a:latin typeface="Microsoft Sans Serif"/>
                <a:cs typeface="Microsoft Sans Serif"/>
              </a:rPr>
              <a:t>napsat</a:t>
            </a:r>
            <a:r>
              <a:rPr sz="800" spc="65" dirty="0">
                <a:latin typeface="Microsoft Sans Serif"/>
                <a:cs typeface="Microsoft Sans Serif"/>
              </a:rPr>
              <a:t> </a:t>
            </a:r>
            <a:r>
              <a:rPr sz="800" spc="-15" dirty="0">
                <a:latin typeface="Microsoft Sans Serif"/>
                <a:cs typeface="Microsoft Sans Serif"/>
              </a:rPr>
              <a:t>rozlišení</a:t>
            </a:r>
            <a:r>
              <a:rPr sz="800" spc="70" dirty="0">
                <a:latin typeface="Microsoft Sans Serif"/>
                <a:cs typeface="Microsoft Sans Serif"/>
              </a:rPr>
              <a:t> </a:t>
            </a:r>
            <a:r>
              <a:rPr sz="800" spc="-20" dirty="0">
                <a:latin typeface="Microsoft Sans Serif"/>
                <a:cs typeface="Microsoft Sans Serif"/>
              </a:rPr>
              <a:t>souboru</a:t>
            </a:r>
            <a:r>
              <a:rPr sz="800" spc="70" dirty="0">
                <a:latin typeface="Microsoft Sans Serif"/>
                <a:cs typeface="Microsoft Sans Serif"/>
              </a:rPr>
              <a:t> </a:t>
            </a:r>
            <a:r>
              <a:rPr sz="800" spc="-5" dirty="0">
                <a:latin typeface="Microsoft Sans Serif"/>
                <a:cs typeface="Microsoft Sans Serif"/>
              </a:rPr>
              <a:t>přímo</a:t>
            </a:r>
            <a:r>
              <a:rPr sz="800" spc="65" dirty="0">
                <a:latin typeface="Microsoft Sans Serif"/>
                <a:cs typeface="Microsoft Sans Serif"/>
              </a:rPr>
              <a:t> </a:t>
            </a:r>
            <a:r>
              <a:rPr sz="800" spc="-15" dirty="0">
                <a:latin typeface="Microsoft Sans Serif"/>
                <a:cs typeface="Microsoft Sans Serif"/>
              </a:rPr>
              <a:t>do</a:t>
            </a:r>
            <a:r>
              <a:rPr sz="800" spc="70" dirty="0">
                <a:latin typeface="Microsoft Sans Serif"/>
                <a:cs typeface="Microsoft Sans Serif"/>
              </a:rPr>
              <a:t> </a:t>
            </a:r>
            <a:r>
              <a:rPr sz="800" spc="-15" dirty="0">
                <a:latin typeface="Microsoft Sans Serif"/>
                <a:cs typeface="Microsoft Sans Serif"/>
              </a:rPr>
              <a:t>jeho</a:t>
            </a:r>
            <a:r>
              <a:rPr sz="800" spc="70" dirty="0">
                <a:latin typeface="Microsoft Sans Serif"/>
                <a:cs typeface="Microsoft Sans Serif"/>
              </a:rPr>
              <a:t> </a:t>
            </a:r>
            <a:r>
              <a:rPr sz="800" spc="-20" dirty="0">
                <a:latin typeface="Microsoft Sans Serif"/>
                <a:cs typeface="Microsoft Sans Serif"/>
              </a:rPr>
              <a:t>názvu</a:t>
            </a:r>
            <a:r>
              <a:rPr sz="800" spc="65" dirty="0">
                <a:latin typeface="Microsoft Sans Serif"/>
                <a:cs typeface="Microsoft Sans Serif"/>
              </a:rPr>
              <a:t> </a:t>
            </a:r>
            <a:r>
              <a:rPr sz="800" spc="10" dirty="0">
                <a:latin typeface="Microsoft Sans Serif"/>
                <a:cs typeface="Microsoft Sans Serif"/>
              </a:rPr>
              <a:t>(kitten_100x100.jpg)</a:t>
            </a:r>
            <a:endParaRPr sz="800" dirty="0">
              <a:latin typeface="Microsoft Sans Serif"/>
              <a:cs typeface="Microsoft Sans Serif"/>
            </a:endParaRPr>
          </a:p>
        </p:txBody>
      </p:sp>
      <p:pic>
        <p:nvPicPr>
          <p:cNvPr id="24" name="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1165" y="1703031"/>
            <a:ext cx="65201" cy="65201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1165" y="1861185"/>
            <a:ext cx="65201" cy="65201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552551" y="3322038"/>
            <a:ext cx="431165" cy="1371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Filip</a:t>
            </a:r>
            <a:r>
              <a:rPr sz="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Leitner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008936" y="3323557"/>
            <a:ext cx="590550" cy="1346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Grafika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na</a:t>
            </a:r>
            <a:r>
              <a:rPr sz="600" b="1" spc="30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5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webu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D88935-3E63-488F-ADB1-E905F3DDF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0956"/>
            <a:ext cx="4610100" cy="27699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algn="ctr"/>
            <a:r>
              <a:rPr lang="sk-SK" sz="1800" spc="210" dirty="0">
                <a:solidFill>
                  <a:srgbClr val="3333B2"/>
                </a:solidFill>
                <a:latin typeface="Georgia"/>
              </a:rPr>
              <a:t>Ako na </a:t>
            </a:r>
            <a:r>
              <a:rPr lang="sk-SK" sz="1800" spc="210" dirty="0" err="1">
                <a:solidFill>
                  <a:srgbClr val="3333B2"/>
                </a:solidFill>
                <a:latin typeface="Georgia"/>
              </a:rPr>
              <a:t>responzívne</a:t>
            </a:r>
            <a:r>
              <a:rPr lang="sk-SK" sz="1800" spc="210" dirty="0">
                <a:solidFill>
                  <a:srgbClr val="3333B2"/>
                </a:solidFill>
                <a:latin typeface="Georgia"/>
              </a:rPr>
              <a:t> obrázky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400A564-F492-4E4D-A132-C710ADBD0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" y="739775"/>
            <a:ext cx="4267200" cy="3077766"/>
          </a:xfrm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sk-SK" dirty="0"/>
              <a:t>Definovať </a:t>
            </a:r>
            <a:r>
              <a:rPr lang="sk-SK" dirty="0" err="1">
                <a:solidFill>
                  <a:schemeClr val="accent1"/>
                </a:solidFill>
              </a:rPr>
              <a:t>width</a:t>
            </a:r>
            <a:r>
              <a:rPr lang="sk-SK" dirty="0"/>
              <a:t> a </a:t>
            </a:r>
            <a:r>
              <a:rPr lang="sk-SK" dirty="0" err="1">
                <a:solidFill>
                  <a:schemeClr val="accent1"/>
                </a:solidFill>
              </a:rPr>
              <a:t>height</a:t>
            </a:r>
            <a:r>
              <a:rPr lang="sk-SK" dirty="0"/>
              <a:t> atribúty HTML elementu* </a:t>
            </a:r>
          </a:p>
          <a:p>
            <a:pPr marL="628650" lvl="1" indent="-171450">
              <a:buFontTx/>
              <a:buChar char="-"/>
            </a:pPr>
            <a:r>
              <a:rPr lang="sk-SK" sz="1200" dirty="0" err="1"/>
              <a:t>Cumulative</a:t>
            </a:r>
            <a:r>
              <a:rPr lang="sk-SK" sz="1200" dirty="0"/>
              <a:t> </a:t>
            </a:r>
            <a:r>
              <a:rPr lang="sk-SK" sz="1200" dirty="0" err="1"/>
              <a:t>layout</a:t>
            </a:r>
            <a:r>
              <a:rPr lang="sk-SK" sz="1200" dirty="0"/>
              <a:t> </a:t>
            </a:r>
            <a:r>
              <a:rPr lang="sk-SK" sz="1200" dirty="0" err="1"/>
              <a:t>shift</a:t>
            </a:r>
            <a:endParaRPr lang="sk-SK" sz="1200" dirty="0"/>
          </a:p>
          <a:p>
            <a:pPr marL="628650" lvl="1" indent="-171450">
              <a:buFontTx/>
              <a:buChar char="-"/>
            </a:pPr>
            <a:r>
              <a:rPr lang="sk-SK" sz="1200" dirty="0"/>
              <a:t>ASPECT RATIO</a:t>
            </a:r>
          </a:p>
          <a:p>
            <a:r>
              <a:rPr lang="sk-SK" dirty="0"/>
              <a:t>- Pridať </a:t>
            </a:r>
            <a:r>
              <a:rPr lang="sk-SK" dirty="0" err="1"/>
              <a:t>css</a:t>
            </a:r>
            <a:r>
              <a:rPr lang="sk-SK" dirty="0"/>
              <a:t> deklarácie	</a:t>
            </a:r>
          </a:p>
          <a:p>
            <a:pPr marL="171450" indent="-171450">
              <a:buFontTx/>
              <a:buChar char="-"/>
            </a:pPr>
            <a:endParaRPr lang="sk-SK" dirty="0"/>
          </a:p>
          <a:p>
            <a:pPr marL="628650" lvl="1" indent="-171450">
              <a:buFontTx/>
              <a:buChar char="-"/>
            </a:pPr>
            <a:r>
              <a:rPr lang="sk-SK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Scale</a:t>
            </a:r>
            <a:r>
              <a:rPr lang="sk-SK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</a:t>
            </a:r>
            <a:r>
              <a:rPr lang="sk-SK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</a:t>
            </a:r>
            <a:r>
              <a:rPr lang="sk-SK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down</a:t>
            </a:r>
            <a:endParaRPr lang="sk-SK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8650" lvl="1" indent="-171450">
              <a:buFontTx/>
              <a:buChar char="-"/>
            </a:pPr>
            <a:endParaRPr lang="sk-SK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8650" lvl="1" indent="-171450">
              <a:buFontTx/>
              <a:buChar char="-"/>
            </a:pPr>
            <a:endParaRPr lang="sk-SK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8650" lvl="1" indent="-171450">
              <a:buFontTx/>
              <a:buChar char="-"/>
            </a:pPr>
            <a:endParaRPr lang="sk-SK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8650" lvl="1" indent="-171450">
              <a:buFontTx/>
              <a:buChar char="-"/>
            </a:pPr>
            <a:r>
              <a:rPr lang="sk-SK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Scale</a:t>
            </a:r>
            <a:r>
              <a:rPr lang="sk-SK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down</a:t>
            </a:r>
            <a:endParaRPr lang="sk-SK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8650" lvl="1" indent="-171450">
              <a:buFontTx/>
              <a:buChar char="-"/>
            </a:pPr>
            <a:endParaRPr lang="sk-SK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8650" lvl="1" indent="-171450">
              <a:buFontTx/>
              <a:buChar char="-"/>
            </a:pPr>
            <a:endParaRPr lang="sk-SK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8650" lvl="1" indent="-171450">
              <a:buFontTx/>
              <a:buChar char="-"/>
            </a:pPr>
            <a:endParaRPr lang="sk-SK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8650" lvl="1" indent="-171450">
              <a:buFontTx/>
              <a:buChar char="-"/>
            </a:pPr>
            <a:endParaRPr lang="sk-SK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8650" lvl="1" indent="-171450">
              <a:buFontTx/>
              <a:buChar char="-"/>
            </a:pPr>
            <a:r>
              <a:rPr lang="sk-SK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@media </a:t>
            </a:r>
            <a:r>
              <a:rPr lang="sk-SK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queries</a:t>
            </a:r>
            <a:endParaRPr lang="sk-SK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8650" lvl="1" indent="-171450">
              <a:buFontTx/>
              <a:buChar char="-"/>
            </a:pPr>
            <a:endParaRPr lang="sk-SK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8650" lvl="1" indent="-171450">
              <a:buFontTx/>
              <a:buChar char="-"/>
            </a:pPr>
            <a:endParaRPr lang="sk-SK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8650" lvl="1" indent="-171450">
              <a:buFontTx/>
              <a:buChar char="-"/>
            </a:pPr>
            <a:endParaRPr lang="sk-SK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32A2F8A9-38C6-47B6-8C5A-AB0309071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844" y="1396026"/>
            <a:ext cx="1282554" cy="692025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A3403F7E-9FE6-43D0-881C-AD4EF1F43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844" y="2161908"/>
            <a:ext cx="1430327" cy="790887"/>
          </a:xfrm>
          <a:prstGeom prst="rect">
            <a:avLst/>
          </a:prstGeom>
        </p:spPr>
      </p:pic>
      <p:grpSp>
        <p:nvGrpSpPr>
          <p:cNvPr id="6" name="object 2">
            <a:extLst>
              <a:ext uri="{FF2B5EF4-FFF2-40B4-BE49-F238E27FC236}">
                <a16:creationId xmlns:a16="http://schemas.microsoft.com/office/drawing/2014/main" id="{C31659B3-720B-43A2-82AB-3A7CD0F348FF}"/>
              </a:ext>
            </a:extLst>
          </p:cNvPr>
          <p:cNvGrpSpPr/>
          <p:nvPr/>
        </p:nvGrpSpPr>
        <p:grpSpPr>
          <a:xfrm>
            <a:off x="9085" y="3251835"/>
            <a:ext cx="4608195" cy="208915"/>
            <a:chOff x="0" y="3247632"/>
            <a:chExt cx="4608195" cy="208915"/>
          </a:xfrm>
        </p:grpSpPr>
        <p:sp>
          <p:nvSpPr>
            <p:cNvPr id="7" name="object 3">
              <a:extLst>
                <a:ext uri="{FF2B5EF4-FFF2-40B4-BE49-F238E27FC236}">
                  <a16:creationId xmlns:a16="http://schemas.microsoft.com/office/drawing/2014/main" id="{8D1DC297-A747-4A3F-8A3F-2DD3A9221829}"/>
                </a:ext>
              </a:extLst>
            </p:cNvPr>
            <p:cNvSpPr/>
            <p:nvPr/>
          </p:nvSpPr>
          <p:spPr>
            <a:xfrm>
              <a:off x="0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5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474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D9729031-2F11-495F-9E01-3303DC51081A}"/>
                </a:ext>
              </a:extLst>
            </p:cNvPr>
            <p:cNvSpPr/>
            <p:nvPr/>
          </p:nvSpPr>
          <p:spPr>
            <a:xfrm>
              <a:off x="1535976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8484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E1742731-9742-49B6-A778-AA52D60FCAC2}"/>
                </a:ext>
              </a:extLst>
            </p:cNvPr>
            <p:cNvSpPr/>
            <p:nvPr/>
          </p:nvSpPr>
          <p:spPr>
            <a:xfrm>
              <a:off x="3071952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ADA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5">
            <a:extLst>
              <a:ext uri="{FF2B5EF4-FFF2-40B4-BE49-F238E27FC236}">
                <a16:creationId xmlns:a16="http://schemas.microsoft.com/office/drawing/2014/main" id="{227E0643-EC52-4E31-B0F0-E79CD069850E}"/>
              </a:ext>
            </a:extLst>
          </p:cNvPr>
          <p:cNvSpPr txBox="1"/>
          <p:nvPr/>
        </p:nvSpPr>
        <p:spPr>
          <a:xfrm>
            <a:off x="552551" y="3322038"/>
            <a:ext cx="431165" cy="1371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Filip</a:t>
            </a:r>
            <a:r>
              <a:rPr sz="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Leitner</a:t>
            </a:r>
            <a:endParaRPr sz="600" dirty="0">
              <a:latin typeface="Microsoft Sans Serif"/>
              <a:cs typeface="Microsoft Sans Serif"/>
            </a:endParaRPr>
          </a:p>
        </p:txBody>
      </p:sp>
      <p:sp>
        <p:nvSpPr>
          <p:cNvPr id="12" name="object 16">
            <a:extLst>
              <a:ext uri="{FF2B5EF4-FFF2-40B4-BE49-F238E27FC236}">
                <a16:creationId xmlns:a16="http://schemas.microsoft.com/office/drawing/2014/main" id="{BA177DA4-1B09-4D20-8557-E20C2F7AAB14}"/>
              </a:ext>
            </a:extLst>
          </p:cNvPr>
          <p:cNvSpPr txBox="1"/>
          <p:nvPr/>
        </p:nvSpPr>
        <p:spPr>
          <a:xfrm>
            <a:off x="2008936" y="3323557"/>
            <a:ext cx="590550" cy="1346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Grafika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na</a:t>
            </a:r>
            <a:r>
              <a:rPr sz="600" b="1" spc="30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35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webu</a:t>
            </a:r>
            <a:endParaRPr sz="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10443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6F45B7D-3BAE-436C-B7F1-D93E707729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2F22823F-A2B8-4442-A30E-28444014B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09" y="444593"/>
            <a:ext cx="3932459" cy="3016157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04893C86-CB10-4EF8-9DA1-312F5F7EA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7594"/>
            <a:ext cx="4610100" cy="27699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algn="ctr"/>
            <a:r>
              <a:rPr lang="sk-SK" sz="1800" spc="210" dirty="0">
                <a:solidFill>
                  <a:srgbClr val="3333B2"/>
                </a:solidFill>
                <a:latin typeface="Georgia"/>
              </a:rPr>
              <a:t>Ako na </a:t>
            </a:r>
            <a:r>
              <a:rPr lang="sk-SK" sz="1800" spc="210" dirty="0" err="1">
                <a:solidFill>
                  <a:srgbClr val="3333B2"/>
                </a:solidFill>
                <a:latin typeface="Georgia"/>
              </a:rPr>
              <a:t>responzívne</a:t>
            </a:r>
            <a:r>
              <a:rPr lang="sk-SK" sz="1800" spc="210" dirty="0">
                <a:solidFill>
                  <a:srgbClr val="3333B2"/>
                </a:solidFill>
                <a:latin typeface="Georgia"/>
              </a:rPr>
              <a:t> obrázky</a:t>
            </a:r>
          </a:p>
        </p:txBody>
      </p:sp>
      <p:grpSp>
        <p:nvGrpSpPr>
          <p:cNvPr id="5" name="object 2">
            <a:extLst>
              <a:ext uri="{FF2B5EF4-FFF2-40B4-BE49-F238E27FC236}">
                <a16:creationId xmlns:a16="http://schemas.microsoft.com/office/drawing/2014/main" id="{D4953D90-9AD1-4616-A149-245BDF0F0AFA}"/>
              </a:ext>
            </a:extLst>
          </p:cNvPr>
          <p:cNvGrpSpPr/>
          <p:nvPr/>
        </p:nvGrpSpPr>
        <p:grpSpPr>
          <a:xfrm>
            <a:off x="9085" y="3251835"/>
            <a:ext cx="4608195" cy="208915"/>
            <a:chOff x="0" y="3247632"/>
            <a:chExt cx="4608195" cy="208915"/>
          </a:xfrm>
        </p:grpSpPr>
        <p:sp>
          <p:nvSpPr>
            <p:cNvPr id="6" name="object 3">
              <a:extLst>
                <a:ext uri="{FF2B5EF4-FFF2-40B4-BE49-F238E27FC236}">
                  <a16:creationId xmlns:a16="http://schemas.microsoft.com/office/drawing/2014/main" id="{75C74E1C-2187-421D-8291-23BF6B8B58EC}"/>
                </a:ext>
              </a:extLst>
            </p:cNvPr>
            <p:cNvSpPr/>
            <p:nvPr/>
          </p:nvSpPr>
          <p:spPr>
            <a:xfrm>
              <a:off x="0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5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474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827BB797-6A41-4B81-AF99-DA53476128EB}"/>
                </a:ext>
              </a:extLst>
            </p:cNvPr>
            <p:cNvSpPr/>
            <p:nvPr/>
          </p:nvSpPr>
          <p:spPr>
            <a:xfrm>
              <a:off x="1535976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8484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0C496970-65CD-4806-B906-DA4BCE60A700}"/>
                </a:ext>
              </a:extLst>
            </p:cNvPr>
            <p:cNvSpPr/>
            <p:nvPr/>
          </p:nvSpPr>
          <p:spPr>
            <a:xfrm>
              <a:off x="3071952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ADA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5">
            <a:extLst>
              <a:ext uri="{FF2B5EF4-FFF2-40B4-BE49-F238E27FC236}">
                <a16:creationId xmlns:a16="http://schemas.microsoft.com/office/drawing/2014/main" id="{CA6117A2-DFD1-4BDC-AA19-B0369B4AAD31}"/>
              </a:ext>
            </a:extLst>
          </p:cNvPr>
          <p:cNvSpPr txBox="1"/>
          <p:nvPr/>
        </p:nvSpPr>
        <p:spPr>
          <a:xfrm>
            <a:off x="552551" y="3322038"/>
            <a:ext cx="431165" cy="1371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Filip</a:t>
            </a:r>
            <a:r>
              <a:rPr sz="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Leitner</a:t>
            </a:r>
            <a:endParaRPr sz="600" dirty="0">
              <a:latin typeface="Microsoft Sans Serif"/>
              <a:cs typeface="Microsoft Sans Serif"/>
            </a:endParaRPr>
          </a:p>
        </p:txBody>
      </p:sp>
      <p:sp>
        <p:nvSpPr>
          <p:cNvPr id="12" name="object 16">
            <a:extLst>
              <a:ext uri="{FF2B5EF4-FFF2-40B4-BE49-F238E27FC236}">
                <a16:creationId xmlns:a16="http://schemas.microsoft.com/office/drawing/2014/main" id="{FC3BD016-C45C-4E25-BB91-EAD35DEA0607}"/>
              </a:ext>
            </a:extLst>
          </p:cNvPr>
          <p:cNvSpPr txBox="1"/>
          <p:nvPr/>
        </p:nvSpPr>
        <p:spPr>
          <a:xfrm>
            <a:off x="2008936" y="3323557"/>
            <a:ext cx="590550" cy="1346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Grafika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na</a:t>
            </a:r>
            <a:r>
              <a:rPr sz="600" b="1" spc="30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b="1" spc="-35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webu</a:t>
            </a:r>
            <a:endParaRPr sz="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80324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743" y="769137"/>
            <a:ext cx="4432935" cy="200025"/>
          </a:xfrm>
          <a:custGeom>
            <a:avLst/>
            <a:gdLst/>
            <a:ahLst/>
            <a:cxnLst/>
            <a:rect l="l" t="t" r="r" b="b"/>
            <a:pathLst>
              <a:path w="4432935" h="200025">
                <a:moveTo>
                  <a:pt x="4381766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99751"/>
                </a:lnTo>
                <a:lnTo>
                  <a:pt x="4432567" y="199751"/>
                </a:lnTo>
                <a:lnTo>
                  <a:pt x="4432567" y="50800"/>
                </a:lnTo>
                <a:lnTo>
                  <a:pt x="4428558" y="31075"/>
                </a:lnTo>
                <a:lnTo>
                  <a:pt x="4417644" y="14922"/>
                </a:lnTo>
                <a:lnTo>
                  <a:pt x="4401491" y="4008"/>
                </a:lnTo>
                <a:lnTo>
                  <a:pt x="4381766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8544" y="737396"/>
            <a:ext cx="920750" cy="22225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80"/>
              </a:spcBef>
            </a:pPr>
            <a:r>
              <a:rPr sz="1200" spc="-10" dirty="0">
                <a:solidFill>
                  <a:srgbClr val="3333B2"/>
                </a:solidFill>
                <a:latin typeface="Tahoma"/>
                <a:cs typeface="Tahoma"/>
              </a:rPr>
              <a:t>Pro</a:t>
            </a:r>
            <a:r>
              <a:rPr sz="1200" spc="-45" dirty="0">
                <a:solidFill>
                  <a:srgbClr val="3333B2"/>
                </a:solidFill>
                <a:latin typeface="Tahoma"/>
                <a:cs typeface="Tahoma"/>
              </a:rPr>
              <a:t> </a:t>
            </a:r>
            <a:r>
              <a:rPr sz="1200" spc="-50" dirty="0">
                <a:solidFill>
                  <a:srgbClr val="3333B2"/>
                </a:solidFill>
                <a:latin typeface="Tahoma"/>
                <a:cs typeface="Tahoma"/>
              </a:rPr>
              <a:t>zajímavost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5844" y="982445"/>
            <a:ext cx="4356735" cy="3873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>
              <a:lnSpc>
                <a:spcPts val="950"/>
              </a:lnSpc>
              <a:spcBef>
                <a:spcPts val="135"/>
              </a:spcBef>
            </a:pPr>
            <a:r>
              <a:rPr sz="800" spc="-10" dirty="0">
                <a:latin typeface="Microsoft Sans Serif"/>
                <a:cs typeface="Microsoft Sans Serif"/>
              </a:rPr>
              <a:t>Existuje</a:t>
            </a:r>
            <a:r>
              <a:rPr sz="800" spc="55" dirty="0">
                <a:latin typeface="Microsoft Sans Serif"/>
                <a:cs typeface="Microsoft Sans Serif"/>
              </a:rPr>
              <a:t> </a:t>
            </a:r>
            <a:r>
              <a:rPr sz="800" spc="-15" dirty="0">
                <a:latin typeface="Microsoft Sans Serif"/>
                <a:cs typeface="Microsoft Sans Serif"/>
              </a:rPr>
              <a:t>element</a:t>
            </a:r>
            <a:r>
              <a:rPr sz="800" spc="60" dirty="0">
                <a:latin typeface="Microsoft Sans Serif"/>
                <a:cs typeface="Microsoft Sans Serif"/>
              </a:rPr>
              <a:t> </a:t>
            </a:r>
            <a:r>
              <a:rPr sz="800" dirty="0">
                <a:latin typeface="Microsoft Sans Serif"/>
                <a:cs typeface="Microsoft Sans Serif"/>
              </a:rPr>
              <a:t>picture,</a:t>
            </a:r>
            <a:r>
              <a:rPr sz="800" spc="65" dirty="0">
                <a:latin typeface="Microsoft Sans Serif"/>
                <a:cs typeface="Microsoft Sans Serif"/>
              </a:rPr>
              <a:t> </a:t>
            </a:r>
            <a:r>
              <a:rPr sz="800" spc="-75" dirty="0">
                <a:latin typeface="Microsoft Sans Serif"/>
                <a:cs typeface="Microsoft Sans Serif"/>
              </a:rPr>
              <a:t>se</a:t>
            </a:r>
            <a:r>
              <a:rPr sz="800" spc="55" dirty="0">
                <a:latin typeface="Microsoft Sans Serif"/>
                <a:cs typeface="Microsoft Sans Serif"/>
              </a:rPr>
              <a:t> </a:t>
            </a:r>
            <a:r>
              <a:rPr sz="800" spc="5" dirty="0">
                <a:latin typeface="Microsoft Sans Serif"/>
                <a:cs typeface="Microsoft Sans Serif"/>
              </a:rPr>
              <a:t>kterým</a:t>
            </a:r>
            <a:r>
              <a:rPr sz="800" spc="60" dirty="0">
                <a:latin typeface="Microsoft Sans Serif"/>
                <a:cs typeface="Microsoft Sans Serif"/>
              </a:rPr>
              <a:t> </a:t>
            </a:r>
            <a:r>
              <a:rPr sz="800" spc="-15" dirty="0">
                <a:latin typeface="Microsoft Sans Serif"/>
                <a:cs typeface="Microsoft Sans Serif"/>
              </a:rPr>
              <a:t>je</a:t>
            </a:r>
            <a:r>
              <a:rPr sz="800" spc="60" dirty="0">
                <a:latin typeface="Microsoft Sans Serif"/>
                <a:cs typeface="Microsoft Sans Serif"/>
              </a:rPr>
              <a:t> </a:t>
            </a:r>
            <a:r>
              <a:rPr sz="800" spc="-25" dirty="0">
                <a:latin typeface="Microsoft Sans Serif"/>
                <a:cs typeface="Microsoft Sans Serif"/>
              </a:rPr>
              <a:t>možné</a:t>
            </a:r>
            <a:r>
              <a:rPr sz="800" spc="55" dirty="0">
                <a:latin typeface="Microsoft Sans Serif"/>
                <a:cs typeface="Microsoft Sans Serif"/>
              </a:rPr>
              <a:t> </a:t>
            </a:r>
            <a:r>
              <a:rPr sz="800" spc="-10" dirty="0">
                <a:latin typeface="Microsoft Sans Serif"/>
                <a:cs typeface="Microsoft Sans Serif"/>
              </a:rPr>
              <a:t>podle</a:t>
            </a:r>
            <a:r>
              <a:rPr sz="800" spc="60" dirty="0">
                <a:latin typeface="Microsoft Sans Serif"/>
                <a:cs typeface="Microsoft Sans Serif"/>
              </a:rPr>
              <a:t> </a:t>
            </a:r>
            <a:r>
              <a:rPr sz="800" spc="-5" dirty="0">
                <a:latin typeface="Microsoft Sans Serif"/>
                <a:cs typeface="Microsoft Sans Serif"/>
              </a:rPr>
              <a:t>velikosti</a:t>
            </a:r>
            <a:r>
              <a:rPr sz="800" spc="60" dirty="0">
                <a:latin typeface="Microsoft Sans Serif"/>
                <a:cs typeface="Microsoft Sans Serif"/>
              </a:rPr>
              <a:t> </a:t>
            </a:r>
            <a:r>
              <a:rPr sz="800" spc="-15" dirty="0">
                <a:latin typeface="Microsoft Sans Serif"/>
                <a:cs typeface="Microsoft Sans Serif"/>
              </a:rPr>
              <a:t>obrazovky</a:t>
            </a:r>
            <a:r>
              <a:rPr sz="800" spc="55" dirty="0">
                <a:latin typeface="Microsoft Sans Serif"/>
                <a:cs typeface="Microsoft Sans Serif"/>
              </a:rPr>
              <a:t> </a:t>
            </a:r>
            <a:r>
              <a:rPr sz="800" spc="5" dirty="0">
                <a:latin typeface="Microsoft Sans Serif"/>
                <a:cs typeface="Microsoft Sans Serif"/>
              </a:rPr>
              <a:t>měnit</a:t>
            </a:r>
            <a:r>
              <a:rPr sz="800" spc="60" dirty="0">
                <a:latin typeface="Microsoft Sans Serif"/>
                <a:cs typeface="Microsoft Sans Serif"/>
              </a:rPr>
              <a:t> </a:t>
            </a:r>
            <a:r>
              <a:rPr sz="800" spc="-25" dirty="0">
                <a:latin typeface="Microsoft Sans Serif"/>
                <a:cs typeface="Microsoft Sans Serif"/>
              </a:rPr>
              <a:t>zobrazený</a:t>
            </a:r>
            <a:r>
              <a:rPr sz="800" spc="60" dirty="0">
                <a:latin typeface="Microsoft Sans Serif"/>
                <a:cs typeface="Microsoft Sans Serif"/>
              </a:rPr>
              <a:t> </a:t>
            </a:r>
            <a:r>
              <a:rPr sz="800" spc="-20" dirty="0">
                <a:latin typeface="Microsoft Sans Serif"/>
                <a:cs typeface="Microsoft Sans Serif"/>
              </a:rPr>
              <a:t>obrázek. </a:t>
            </a:r>
            <a:r>
              <a:rPr sz="800" spc="-200" dirty="0">
                <a:latin typeface="Microsoft Sans Serif"/>
                <a:cs typeface="Microsoft Sans Serif"/>
              </a:rPr>
              <a:t> </a:t>
            </a:r>
            <a:r>
              <a:rPr sz="800" spc="30" dirty="0">
                <a:latin typeface="Microsoft Sans Serif"/>
                <a:cs typeface="Microsoft Sans Serif"/>
              </a:rPr>
              <a:t>V</a:t>
            </a:r>
            <a:r>
              <a:rPr sz="800" spc="65" dirty="0">
                <a:latin typeface="Microsoft Sans Serif"/>
                <a:cs typeface="Microsoft Sans Serif"/>
              </a:rPr>
              <a:t> </a:t>
            </a:r>
            <a:r>
              <a:rPr sz="800" spc="-10" dirty="0">
                <a:latin typeface="Microsoft Sans Serif"/>
                <a:cs typeface="Microsoft Sans Serif"/>
              </a:rPr>
              <a:t>praxi</a:t>
            </a:r>
            <a:r>
              <a:rPr sz="800" spc="65" dirty="0">
                <a:latin typeface="Microsoft Sans Serif"/>
                <a:cs typeface="Microsoft Sans Serif"/>
              </a:rPr>
              <a:t> </a:t>
            </a:r>
            <a:r>
              <a:rPr sz="800" spc="-75" dirty="0">
                <a:latin typeface="Microsoft Sans Serif"/>
                <a:cs typeface="Microsoft Sans Serif"/>
              </a:rPr>
              <a:t>se</a:t>
            </a:r>
            <a:r>
              <a:rPr sz="800" spc="-65" dirty="0">
                <a:latin typeface="Microsoft Sans Serif"/>
                <a:cs typeface="Microsoft Sans Serif"/>
              </a:rPr>
              <a:t> </a:t>
            </a:r>
            <a:r>
              <a:rPr sz="800" spc="-15" dirty="0">
                <a:latin typeface="Microsoft Sans Serif"/>
                <a:cs typeface="Microsoft Sans Serif"/>
              </a:rPr>
              <a:t>používá</a:t>
            </a:r>
            <a:r>
              <a:rPr sz="800" spc="65" dirty="0">
                <a:latin typeface="Microsoft Sans Serif"/>
                <a:cs typeface="Microsoft Sans Serif"/>
              </a:rPr>
              <a:t> </a:t>
            </a:r>
            <a:r>
              <a:rPr sz="800" spc="-15" dirty="0">
                <a:latin typeface="Microsoft Sans Serif"/>
                <a:cs typeface="Microsoft Sans Serif"/>
              </a:rPr>
              <a:t>pro</a:t>
            </a:r>
            <a:r>
              <a:rPr sz="800" spc="70" dirty="0">
                <a:latin typeface="Microsoft Sans Serif"/>
                <a:cs typeface="Microsoft Sans Serif"/>
              </a:rPr>
              <a:t> </a:t>
            </a:r>
            <a:r>
              <a:rPr sz="800" spc="-25" dirty="0">
                <a:latin typeface="Microsoft Sans Serif"/>
                <a:cs typeface="Microsoft Sans Serif"/>
              </a:rPr>
              <a:t>zobrazení</a:t>
            </a:r>
            <a:r>
              <a:rPr sz="800" spc="65" dirty="0">
                <a:latin typeface="Microsoft Sans Serif"/>
                <a:cs typeface="Microsoft Sans Serif"/>
              </a:rPr>
              <a:t> </a:t>
            </a:r>
            <a:r>
              <a:rPr sz="800" spc="-20" dirty="0">
                <a:latin typeface="Microsoft Sans Serif"/>
                <a:cs typeface="Microsoft Sans Serif"/>
              </a:rPr>
              <a:t>různě</a:t>
            </a:r>
            <a:r>
              <a:rPr sz="800" spc="65" dirty="0">
                <a:latin typeface="Microsoft Sans Serif"/>
                <a:cs typeface="Microsoft Sans Serif"/>
              </a:rPr>
              <a:t> </a:t>
            </a:r>
            <a:r>
              <a:rPr sz="800" spc="-10" dirty="0">
                <a:latin typeface="Microsoft Sans Serif"/>
                <a:cs typeface="Microsoft Sans Serif"/>
              </a:rPr>
              <a:t>ořízlých</a:t>
            </a:r>
            <a:r>
              <a:rPr sz="800" spc="70" dirty="0">
                <a:latin typeface="Microsoft Sans Serif"/>
                <a:cs typeface="Microsoft Sans Serif"/>
              </a:rPr>
              <a:t> </a:t>
            </a:r>
            <a:r>
              <a:rPr sz="800" spc="-15" dirty="0">
                <a:latin typeface="Microsoft Sans Serif"/>
                <a:cs typeface="Microsoft Sans Serif"/>
              </a:rPr>
              <a:t>obrázků</a:t>
            </a:r>
            <a:r>
              <a:rPr sz="800" spc="65" dirty="0">
                <a:latin typeface="Microsoft Sans Serif"/>
                <a:cs typeface="Microsoft Sans Serif"/>
              </a:rPr>
              <a:t> </a:t>
            </a:r>
            <a:r>
              <a:rPr sz="800" spc="-25" dirty="0">
                <a:latin typeface="Microsoft Sans Serif"/>
                <a:cs typeface="Microsoft Sans Serif"/>
              </a:rPr>
              <a:t>na</a:t>
            </a:r>
            <a:r>
              <a:rPr sz="800" spc="65" dirty="0">
                <a:latin typeface="Microsoft Sans Serif"/>
                <a:cs typeface="Microsoft Sans Serif"/>
              </a:rPr>
              <a:t> </a:t>
            </a:r>
            <a:r>
              <a:rPr sz="800" spc="-10" dirty="0">
                <a:latin typeface="Microsoft Sans Serif"/>
                <a:cs typeface="Microsoft Sans Serif"/>
              </a:rPr>
              <a:t>různých</a:t>
            </a:r>
            <a:r>
              <a:rPr sz="800" spc="70" dirty="0">
                <a:latin typeface="Microsoft Sans Serif"/>
                <a:cs typeface="Microsoft Sans Serif"/>
              </a:rPr>
              <a:t> </a:t>
            </a:r>
            <a:r>
              <a:rPr sz="800" spc="-15" dirty="0">
                <a:latin typeface="Microsoft Sans Serif"/>
                <a:cs typeface="Microsoft Sans Serif"/>
              </a:rPr>
              <a:t>obrazovkách.</a:t>
            </a:r>
            <a:endParaRPr sz="800" dirty="0">
              <a:latin typeface="Microsoft Sans Serif"/>
              <a:cs typeface="Microsoft Sans Serif"/>
            </a:endParaRPr>
          </a:p>
          <a:p>
            <a:pPr marL="12700">
              <a:lnSpc>
                <a:spcPts val="915"/>
              </a:lnSpc>
            </a:pPr>
            <a:r>
              <a:rPr sz="800" spc="-15" dirty="0">
                <a:latin typeface="Microsoft Sans Serif"/>
                <a:cs typeface="Microsoft Sans Serif"/>
              </a:rPr>
              <a:t>Nepředpokládám</a:t>
            </a:r>
            <a:r>
              <a:rPr sz="800" spc="60" dirty="0">
                <a:latin typeface="Microsoft Sans Serif"/>
                <a:cs typeface="Microsoft Sans Serif"/>
              </a:rPr>
              <a:t> </a:t>
            </a:r>
            <a:r>
              <a:rPr sz="800" spc="-20" dirty="0">
                <a:latin typeface="Microsoft Sans Serif"/>
                <a:cs typeface="Microsoft Sans Serif"/>
              </a:rPr>
              <a:t>ale,</a:t>
            </a:r>
            <a:r>
              <a:rPr sz="800" spc="65" dirty="0">
                <a:latin typeface="Microsoft Sans Serif"/>
                <a:cs typeface="Microsoft Sans Serif"/>
              </a:rPr>
              <a:t> </a:t>
            </a:r>
            <a:r>
              <a:rPr sz="800" spc="-55" dirty="0">
                <a:latin typeface="Microsoft Sans Serif"/>
                <a:cs typeface="Microsoft Sans Serif"/>
              </a:rPr>
              <a:t>že</a:t>
            </a:r>
            <a:r>
              <a:rPr sz="800" spc="60" dirty="0">
                <a:latin typeface="Microsoft Sans Serif"/>
                <a:cs typeface="Microsoft Sans Serif"/>
              </a:rPr>
              <a:t> </a:t>
            </a:r>
            <a:r>
              <a:rPr sz="800" spc="-15" dirty="0">
                <a:latin typeface="Microsoft Sans Serif"/>
                <a:cs typeface="Microsoft Sans Serif"/>
              </a:rPr>
              <a:t>bychom</a:t>
            </a:r>
            <a:r>
              <a:rPr sz="800" spc="65" dirty="0">
                <a:latin typeface="Microsoft Sans Serif"/>
                <a:cs typeface="Microsoft Sans Serif"/>
              </a:rPr>
              <a:t> </a:t>
            </a:r>
            <a:r>
              <a:rPr sz="800" spc="5" dirty="0">
                <a:latin typeface="Microsoft Sans Serif"/>
                <a:cs typeface="Microsoft Sans Serif"/>
              </a:rPr>
              <a:t>jej</a:t>
            </a:r>
            <a:r>
              <a:rPr sz="800" spc="60" dirty="0">
                <a:latin typeface="Microsoft Sans Serif"/>
                <a:cs typeface="Microsoft Sans Serif"/>
              </a:rPr>
              <a:t> </a:t>
            </a:r>
            <a:r>
              <a:rPr sz="800" spc="-5" dirty="0">
                <a:latin typeface="Microsoft Sans Serif"/>
                <a:cs typeface="Microsoft Sans Serif"/>
              </a:rPr>
              <a:t>přímo</a:t>
            </a:r>
            <a:r>
              <a:rPr sz="800" spc="65" dirty="0">
                <a:latin typeface="Microsoft Sans Serif"/>
                <a:cs typeface="Microsoft Sans Serif"/>
              </a:rPr>
              <a:t> </a:t>
            </a:r>
            <a:r>
              <a:rPr sz="800" spc="-5" dirty="0">
                <a:latin typeface="Microsoft Sans Serif"/>
                <a:cs typeface="Microsoft Sans Serif"/>
              </a:rPr>
              <a:t>používali.</a:t>
            </a:r>
            <a:endParaRPr sz="800" dirty="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1071" y="1473822"/>
            <a:ext cx="4326255" cy="864235"/>
          </a:xfrm>
          <a:prstGeom prst="rect">
            <a:avLst/>
          </a:prstGeom>
          <a:solidFill>
            <a:srgbClr val="F2F2F2"/>
          </a:solidFill>
          <a:ln w="5060">
            <a:solidFill>
              <a:srgbClr val="BFBFBF"/>
            </a:solidFill>
          </a:ln>
        </p:spPr>
        <p:txBody>
          <a:bodyPr vert="horz" wrap="square" lIns="0" tIns="53975" rIns="0" bIns="0" rtlCol="0">
            <a:spAutoFit/>
          </a:bodyPr>
          <a:lstStyle/>
          <a:p>
            <a:pPr marL="128905">
              <a:lnSpc>
                <a:spcPts val="955"/>
              </a:lnSpc>
              <a:spcBef>
                <a:spcPts val="425"/>
              </a:spcBef>
            </a:pPr>
            <a:r>
              <a:rPr sz="800" i="1" spc="125" dirty="0">
                <a:solidFill>
                  <a:srgbClr val="3F7F7F"/>
                </a:solidFill>
                <a:latin typeface="Cambria"/>
                <a:cs typeface="Cambria"/>
              </a:rPr>
              <a:t>&lt;!--</a:t>
            </a:r>
            <a:r>
              <a:rPr sz="800" i="1" spc="235" dirty="0">
                <a:solidFill>
                  <a:srgbClr val="3F7F7F"/>
                </a:solidFill>
                <a:latin typeface="Cambria"/>
                <a:cs typeface="Cambria"/>
              </a:rPr>
              <a:t> </a:t>
            </a:r>
            <a:r>
              <a:rPr sz="800" i="1" spc="-50" dirty="0">
                <a:solidFill>
                  <a:srgbClr val="3F7F7F"/>
                </a:solidFill>
                <a:latin typeface="Cambria"/>
                <a:cs typeface="Cambria"/>
              </a:rPr>
              <a:t>(ELEMENT</a:t>
            </a:r>
            <a:r>
              <a:rPr sz="800" i="1" spc="114" dirty="0">
                <a:solidFill>
                  <a:srgbClr val="3F7F7F"/>
                </a:solidFill>
                <a:latin typeface="Cambria"/>
                <a:cs typeface="Cambria"/>
              </a:rPr>
              <a:t> </a:t>
            </a:r>
            <a:r>
              <a:rPr sz="800" i="1" dirty="0">
                <a:solidFill>
                  <a:srgbClr val="3F7F7F"/>
                </a:solidFill>
                <a:latin typeface="Cambria"/>
                <a:cs typeface="Cambria"/>
              </a:rPr>
              <a:t>PICTURE)</a:t>
            </a:r>
            <a:r>
              <a:rPr sz="800" i="1" spc="240" dirty="0">
                <a:solidFill>
                  <a:srgbClr val="3F7F7F"/>
                </a:solidFill>
                <a:latin typeface="Cambria"/>
                <a:cs typeface="Cambria"/>
              </a:rPr>
              <a:t> </a:t>
            </a:r>
            <a:r>
              <a:rPr sz="800" i="1" spc="105" dirty="0">
                <a:solidFill>
                  <a:srgbClr val="3F7F7F"/>
                </a:solidFill>
                <a:latin typeface="Cambria"/>
                <a:cs typeface="Cambria"/>
              </a:rPr>
              <a:t>--&gt;</a:t>
            </a:r>
            <a:endParaRPr sz="800" dirty="0">
              <a:latin typeface="Cambria"/>
              <a:cs typeface="Cambria"/>
            </a:endParaRPr>
          </a:p>
          <a:p>
            <a:pPr marL="128905">
              <a:lnSpc>
                <a:spcPts val="944"/>
              </a:lnSpc>
            </a:pPr>
            <a:r>
              <a:rPr sz="800" spc="5" dirty="0">
                <a:latin typeface="Georgia"/>
                <a:cs typeface="Georgia"/>
              </a:rPr>
              <a:t>&lt;</a:t>
            </a:r>
            <a:r>
              <a:rPr sz="800" b="1" spc="5" dirty="0">
                <a:solidFill>
                  <a:srgbClr val="007F00"/>
                </a:solidFill>
                <a:latin typeface="Cambria"/>
                <a:cs typeface="Cambria"/>
              </a:rPr>
              <a:t>picture</a:t>
            </a:r>
            <a:r>
              <a:rPr sz="800" spc="5" dirty="0">
                <a:latin typeface="Georgia"/>
                <a:cs typeface="Georgia"/>
              </a:rPr>
              <a:t>&gt;</a:t>
            </a:r>
            <a:endParaRPr sz="800" dirty="0">
              <a:latin typeface="Georgia"/>
              <a:cs typeface="Georgia"/>
            </a:endParaRPr>
          </a:p>
          <a:p>
            <a:pPr marL="236220">
              <a:lnSpc>
                <a:spcPts val="944"/>
              </a:lnSpc>
            </a:pPr>
            <a:r>
              <a:rPr sz="800" spc="-10" dirty="0">
                <a:latin typeface="Georgia"/>
                <a:cs typeface="Georgia"/>
              </a:rPr>
              <a:t>&lt;</a:t>
            </a:r>
            <a:r>
              <a:rPr sz="800" b="1" spc="-10" dirty="0">
                <a:solidFill>
                  <a:srgbClr val="007F00"/>
                </a:solidFill>
                <a:latin typeface="Cambria"/>
                <a:cs typeface="Cambria"/>
              </a:rPr>
              <a:t>source</a:t>
            </a:r>
            <a:r>
              <a:rPr sz="800" b="1" spc="245" dirty="0">
                <a:solidFill>
                  <a:srgbClr val="007F00"/>
                </a:solidFill>
                <a:latin typeface="Cambria"/>
                <a:cs typeface="Cambria"/>
              </a:rPr>
              <a:t> </a:t>
            </a:r>
            <a:r>
              <a:rPr sz="800" spc="15" dirty="0">
                <a:solidFill>
                  <a:srgbClr val="7C8E28"/>
                </a:solidFill>
                <a:latin typeface="Georgia"/>
                <a:cs typeface="Georgia"/>
              </a:rPr>
              <a:t>media</a:t>
            </a:r>
            <a:r>
              <a:rPr sz="800" spc="15" dirty="0">
                <a:solidFill>
                  <a:srgbClr val="666666"/>
                </a:solidFill>
                <a:latin typeface="Georgia"/>
                <a:cs typeface="Georgia"/>
              </a:rPr>
              <a:t>=</a:t>
            </a:r>
            <a:r>
              <a:rPr sz="800" spc="15" dirty="0">
                <a:solidFill>
                  <a:srgbClr val="BA2121"/>
                </a:solidFill>
                <a:latin typeface="Georgia"/>
                <a:cs typeface="Georgia"/>
              </a:rPr>
              <a:t>"(min-width: </a:t>
            </a:r>
            <a:r>
              <a:rPr sz="800" spc="25" dirty="0">
                <a:solidFill>
                  <a:srgbClr val="BA2121"/>
                </a:solidFill>
                <a:latin typeface="Georgia"/>
                <a:cs typeface="Georgia"/>
              </a:rPr>
              <a:t> </a:t>
            </a:r>
            <a:r>
              <a:rPr sz="800" spc="15" dirty="0">
                <a:solidFill>
                  <a:srgbClr val="BA2121"/>
                </a:solidFill>
                <a:latin typeface="Georgia"/>
                <a:cs typeface="Georgia"/>
              </a:rPr>
              <a:t>650px)" </a:t>
            </a:r>
            <a:r>
              <a:rPr sz="800" spc="20" dirty="0">
                <a:solidFill>
                  <a:srgbClr val="BA2121"/>
                </a:solidFill>
                <a:latin typeface="Georgia"/>
                <a:cs typeface="Georgia"/>
              </a:rPr>
              <a:t> </a:t>
            </a:r>
            <a:r>
              <a:rPr sz="800" spc="35" dirty="0">
                <a:solidFill>
                  <a:srgbClr val="7C8E28"/>
                </a:solidFill>
                <a:latin typeface="Georgia"/>
                <a:cs typeface="Georgia"/>
              </a:rPr>
              <a:t>srcset</a:t>
            </a:r>
            <a:r>
              <a:rPr sz="800" spc="35" dirty="0">
                <a:solidFill>
                  <a:srgbClr val="666666"/>
                </a:solidFill>
                <a:latin typeface="Georgia"/>
                <a:cs typeface="Georgia"/>
              </a:rPr>
              <a:t>=</a:t>
            </a:r>
            <a:r>
              <a:rPr sz="800" spc="35" dirty="0">
                <a:solidFill>
                  <a:srgbClr val="BA2121"/>
                </a:solidFill>
                <a:latin typeface="Georgia"/>
                <a:cs typeface="Georgia"/>
              </a:rPr>
              <a:t>"img_pink_flowers.jpg"</a:t>
            </a:r>
            <a:r>
              <a:rPr sz="800" spc="35" dirty="0">
                <a:latin typeface="Georgia"/>
                <a:cs typeface="Georgia"/>
              </a:rPr>
              <a:t>&gt;</a:t>
            </a:r>
            <a:endParaRPr sz="800" dirty="0">
              <a:latin typeface="Georgia"/>
              <a:cs typeface="Georgia"/>
            </a:endParaRPr>
          </a:p>
          <a:p>
            <a:pPr marL="236220">
              <a:lnSpc>
                <a:spcPts val="944"/>
              </a:lnSpc>
            </a:pPr>
            <a:r>
              <a:rPr sz="800" spc="-10" dirty="0">
                <a:latin typeface="Georgia"/>
                <a:cs typeface="Georgia"/>
              </a:rPr>
              <a:t>&lt;</a:t>
            </a:r>
            <a:r>
              <a:rPr sz="800" b="1" spc="-10" dirty="0">
                <a:solidFill>
                  <a:srgbClr val="007F00"/>
                </a:solidFill>
                <a:latin typeface="Cambria"/>
                <a:cs typeface="Cambria"/>
              </a:rPr>
              <a:t>source</a:t>
            </a:r>
            <a:r>
              <a:rPr sz="800" b="1" spc="245" dirty="0">
                <a:solidFill>
                  <a:srgbClr val="007F00"/>
                </a:solidFill>
                <a:latin typeface="Cambria"/>
                <a:cs typeface="Cambria"/>
              </a:rPr>
              <a:t> </a:t>
            </a:r>
            <a:r>
              <a:rPr sz="800" spc="15" dirty="0">
                <a:solidFill>
                  <a:srgbClr val="7C8E28"/>
                </a:solidFill>
                <a:latin typeface="Georgia"/>
                <a:cs typeface="Georgia"/>
              </a:rPr>
              <a:t>media</a:t>
            </a:r>
            <a:r>
              <a:rPr sz="800" spc="15" dirty="0">
                <a:solidFill>
                  <a:srgbClr val="666666"/>
                </a:solidFill>
                <a:latin typeface="Georgia"/>
                <a:cs typeface="Georgia"/>
              </a:rPr>
              <a:t>=</a:t>
            </a:r>
            <a:r>
              <a:rPr sz="800" spc="15" dirty="0">
                <a:solidFill>
                  <a:srgbClr val="BA2121"/>
                </a:solidFill>
                <a:latin typeface="Georgia"/>
                <a:cs typeface="Georgia"/>
              </a:rPr>
              <a:t>"(min-width:  </a:t>
            </a:r>
            <a:r>
              <a:rPr sz="800" spc="20" dirty="0">
                <a:solidFill>
                  <a:srgbClr val="BA2121"/>
                </a:solidFill>
                <a:latin typeface="Georgia"/>
                <a:cs typeface="Georgia"/>
              </a:rPr>
              <a:t>465px)"</a:t>
            </a:r>
            <a:r>
              <a:rPr sz="800" spc="229" dirty="0">
                <a:solidFill>
                  <a:srgbClr val="BA2121"/>
                </a:solidFill>
                <a:latin typeface="Georgia"/>
                <a:cs typeface="Georgia"/>
              </a:rPr>
              <a:t> </a:t>
            </a:r>
            <a:r>
              <a:rPr sz="800" spc="35" dirty="0">
                <a:solidFill>
                  <a:srgbClr val="7C8E28"/>
                </a:solidFill>
                <a:latin typeface="Georgia"/>
                <a:cs typeface="Georgia"/>
              </a:rPr>
              <a:t>srcset</a:t>
            </a:r>
            <a:r>
              <a:rPr sz="800" spc="35" dirty="0">
                <a:solidFill>
                  <a:srgbClr val="666666"/>
                </a:solidFill>
                <a:latin typeface="Georgia"/>
                <a:cs typeface="Georgia"/>
              </a:rPr>
              <a:t>=</a:t>
            </a:r>
            <a:r>
              <a:rPr sz="800" spc="35" dirty="0">
                <a:solidFill>
                  <a:srgbClr val="BA2121"/>
                </a:solidFill>
                <a:latin typeface="Georgia"/>
                <a:cs typeface="Georgia"/>
              </a:rPr>
              <a:t>"img_white_flower.jpg"</a:t>
            </a:r>
            <a:r>
              <a:rPr sz="800" spc="35" dirty="0">
                <a:latin typeface="Georgia"/>
                <a:cs typeface="Georgia"/>
              </a:rPr>
              <a:t>&gt;</a:t>
            </a:r>
            <a:endParaRPr sz="800" dirty="0">
              <a:latin typeface="Georgia"/>
              <a:cs typeface="Georgia"/>
            </a:endParaRPr>
          </a:p>
          <a:p>
            <a:pPr marL="236220">
              <a:lnSpc>
                <a:spcPts val="944"/>
              </a:lnSpc>
            </a:pPr>
            <a:r>
              <a:rPr sz="800" spc="-55" dirty="0">
                <a:latin typeface="Georgia"/>
                <a:cs typeface="Georgia"/>
              </a:rPr>
              <a:t>&lt;</a:t>
            </a:r>
            <a:r>
              <a:rPr sz="800" b="1" spc="-55" dirty="0">
                <a:solidFill>
                  <a:srgbClr val="007F00"/>
                </a:solidFill>
                <a:latin typeface="Cambria"/>
                <a:cs typeface="Cambria"/>
              </a:rPr>
              <a:t>img</a:t>
            </a:r>
            <a:r>
              <a:rPr sz="800" b="1" spc="165" dirty="0">
                <a:solidFill>
                  <a:srgbClr val="007F00"/>
                </a:solidFill>
                <a:latin typeface="Cambria"/>
                <a:cs typeface="Cambria"/>
              </a:rPr>
              <a:t> </a:t>
            </a:r>
            <a:r>
              <a:rPr sz="800" spc="30" dirty="0">
                <a:solidFill>
                  <a:srgbClr val="7C8E28"/>
                </a:solidFill>
                <a:latin typeface="Georgia"/>
                <a:cs typeface="Georgia"/>
              </a:rPr>
              <a:t>src</a:t>
            </a:r>
            <a:r>
              <a:rPr sz="800" spc="30" dirty="0">
                <a:solidFill>
                  <a:srgbClr val="666666"/>
                </a:solidFill>
                <a:latin typeface="Georgia"/>
                <a:cs typeface="Georgia"/>
              </a:rPr>
              <a:t>=</a:t>
            </a:r>
            <a:r>
              <a:rPr sz="800" spc="30" dirty="0">
                <a:solidFill>
                  <a:srgbClr val="BA2121"/>
                </a:solidFill>
                <a:latin typeface="Georgia"/>
                <a:cs typeface="Georgia"/>
              </a:rPr>
              <a:t>"img_orange_flowers.jpg" </a:t>
            </a:r>
            <a:r>
              <a:rPr sz="800" spc="35" dirty="0">
                <a:solidFill>
                  <a:srgbClr val="BA2121"/>
                </a:solidFill>
                <a:latin typeface="Georgia"/>
                <a:cs typeface="Georgia"/>
              </a:rPr>
              <a:t> </a:t>
            </a:r>
            <a:r>
              <a:rPr sz="800" spc="45" dirty="0">
                <a:solidFill>
                  <a:srgbClr val="7C8E28"/>
                </a:solidFill>
                <a:latin typeface="Georgia"/>
                <a:cs typeface="Georgia"/>
              </a:rPr>
              <a:t>alt</a:t>
            </a:r>
            <a:r>
              <a:rPr sz="800" spc="45" dirty="0">
                <a:solidFill>
                  <a:srgbClr val="666666"/>
                </a:solidFill>
                <a:latin typeface="Georgia"/>
                <a:cs typeface="Georgia"/>
              </a:rPr>
              <a:t>=</a:t>
            </a:r>
            <a:r>
              <a:rPr sz="800" spc="45" dirty="0">
                <a:solidFill>
                  <a:srgbClr val="BA2121"/>
                </a:solidFill>
                <a:latin typeface="Georgia"/>
                <a:cs typeface="Georgia"/>
              </a:rPr>
              <a:t>"Flowers"</a:t>
            </a:r>
            <a:r>
              <a:rPr sz="800" spc="254" dirty="0">
                <a:solidFill>
                  <a:srgbClr val="BA2121"/>
                </a:solidFill>
                <a:latin typeface="Georgia"/>
                <a:cs typeface="Georgia"/>
              </a:rPr>
              <a:t> </a:t>
            </a:r>
            <a:r>
              <a:rPr sz="800" spc="50" dirty="0">
                <a:solidFill>
                  <a:srgbClr val="7C8E28"/>
                </a:solidFill>
                <a:latin typeface="Georgia"/>
                <a:cs typeface="Georgia"/>
              </a:rPr>
              <a:t>style</a:t>
            </a:r>
            <a:r>
              <a:rPr sz="800" spc="50" dirty="0">
                <a:solidFill>
                  <a:srgbClr val="666666"/>
                </a:solidFill>
                <a:latin typeface="Georgia"/>
                <a:cs typeface="Georgia"/>
              </a:rPr>
              <a:t>=</a:t>
            </a:r>
            <a:r>
              <a:rPr sz="800" spc="50" dirty="0">
                <a:solidFill>
                  <a:srgbClr val="BA2121"/>
                </a:solidFill>
                <a:latin typeface="Georgia"/>
                <a:cs typeface="Georgia"/>
              </a:rPr>
              <a:t>"width:auto;"</a:t>
            </a:r>
            <a:r>
              <a:rPr sz="800" spc="50" dirty="0">
                <a:latin typeface="Georgia"/>
                <a:cs typeface="Georgia"/>
              </a:rPr>
              <a:t>&gt;</a:t>
            </a:r>
            <a:endParaRPr sz="800" dirty="0">
              <a:latin typeface="Georgia"/>
              <a:cs typeface="Georgia"/>
            </a:endParaRPr>
          </a:p>
          <a:p>
            <a:pPr marL="128905">
              <a:lnSpc>
                <a:spcPts val="955"/>
              </a:lnSpc>
            </a:pPr>
            <a:r>
              <a:rPr sz="800" spc="10" dirty="0">
                <a:latin typeface="Georgia"/>
                <a:cs typeface="Georgia"/>
              </a:rPr>
              <a:t>&lt;/</a:t>
            </a:r>
            <a:r>
              <a:rPr sz="800" b="1" spc="10" dirty="0">
                <a:solidFill>
                  <a:srgbClr val="007F00"/>
                </a:solidFill>
                <a:latin typeface="Cambria"/>
                <a:cs typeface="Cambria"/>
              </a:rPr>
              <a:t>picture</a:t>
            </a:r>
            <a:r>
              <a:rPr sz="800" spc="10" dirty="0">
                <a:latin typeface="Georgia"/>
                <a:cs typeface="Georgia"/>
              </a:rPr>
              <a:t>&gt;</a:t>
            </a:r>
            <a:endParaRPr sz="800" dirty="0">
              <a:latin typeface="Georgia"/>
              <a:cs typeface="Georg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938730" y="3396588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79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59113" y="3392627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36915" y="3392627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0"/>
                </a:moveTo>
                <a:lnTo>
                  <a:pt x="0" y="38100"/>
                </a:lnTo>
                <a:lnTo>
                  <a:pt x="2540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3158299" y="3383746"/>
            <a:ext cx="203200" cy="55880"/>
            <a:chOff x="3158299" y="3383746"/>
            <a:chExt cx="203200" cy="55880"/>
          </a:xfrm>
        </p:grpSpPr>
        <p:sp>
          <p:nvSpPr>
            <p:cNvPr id="14" name="object 14"/>
            <p:cNvSpPr/>
            <p:nvPr/>
          </p:nvSpPr>
          <p:spPr>
            <a:xfrm>
              <a:off x="3221468" y="3386276"/>
              <a:ext cx="64135" cy="50800"/>
            </a:xfrm>
            <a:custGeom>
              <a:avLst/>
              <a:gdLst/>
              <a:ahLst/>
              <a:cxnLst/>
              <a:rect l="l" t="t" r="r" b="b"/>
              <a:pathLst>
                <a:path w="64135" h="50800">
                  <a:moveTo>
                    <a:pt x="0" y="50800"/>
                  </a:moveTo>
                  <a:lnTo>
                    <a:pt x="43019" y="50800"/>
                  </a:lnTo>
                  <a:lnTo>
                    <a:pt x="43019" y="20434"/>
                  </a:lnTo>
                  <a:lnTo>
                    <a:pt x="0" y="20434"/>
                  </a:lnTo>
                  <a:lnTo>
                    <a:pt x="0" y="50800"/>
                  </a:lnTo>
                  <a:close/>
                </a:path>
                <a:path w="64135" h="50800">
                  <a:moveTo>
                    <a:pt x="10491" y="20320"/>
                  </a:moveTo>
                  <a:lnTo>
                    <a:pt x="10491" y="10160"/>
                  </a:lnTo>
                  <a:lnTo>
                    <a:pt x="53672" y="10160"/>
                  </a:lnTo>
                  <a:lnTo>
                    <a:pt x="53672" y="40640"/>
                  </a:lnTo>
                  <a:lnTo>
                    <a:pt x="43512" y="40640"/>
                  </a:lnTo>
                </a:path>
                <a:path w="64135" h="50800">
                  <a:moveTo>
                    <a:pt x="20652" y="10160"/>
                  </a:moveTo>
                  <a:lnTo>
                    <a:pt x="20652" y="0"/>
                  </a:lnTo>
                  <a:lnTo>
                    <a:pt x="63832" y="0"/>
                  </a:lnTo>
                  <a:lnTo>
                    <a:pt x="63832" y="30480"/>
                  </a:lnTo>
                  <a:lnTo>
                    <a:pt x="53672" y="30480"/>
                  </a:lnTo>
                </a:path>
              </a:pathLst>
            </a:custGeom>
            <a:ln w="5060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158299" y="3392626"/>
              <a:ext cx="203200" cy="38100"/>
            </a:xfrm>
            <a:custGeom>
              <a:avLst/>
              <a:gdLst/>
              <a:ahLst/>
              <a:cxnLst/>
              <a:rect l="l" t="t" r="r" b="b"/>
              <a:pathLst>
                <a:path w="203200" h="38100">
                  <a:moveTo>
                    <a:pt x="25400" y="0"/>
                  </a:moveTo>
                  <a:lnTo>
                    <a:pt x="0" y="19050"/>
                  </a:lnTo>
                  <a:lnTo>
                    <a:pt x="25400" y="38100"/>
                  </a:lnTo>
                  <a:lnTo>
                    <a:pt x="25400" y="0"/>
                  </a:lnTo>
                  <a:close/>
                </a:path>
                <a:path w="203200" h="38100">
                  <a:moveTo>
                    <a:pt x="177802" y="0"/>
                  </a:moveTo>
                  <a:lnTo>
                    <a:pt x="177802" y="38100"/>
                  </a:lnTo>
                  <a:lnTo>
                    <a:pt x="203202" y="19050"/>
                  </a:lnTo>
                  <a:lnTo>
                    <a:pt x="177802" y="0"/>
                  </a:lnTo>
                  <a:close/>
                </a:path>
              </a:pathLst>
            </a:custGeom>
            <a:solidFill>
              <a:srgbClr val="D6D6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3457486" y="3382480"/>
            <a:ext cx="203200" cy="58419"/>
            <a:chOff x="3457486" y="3382480"/>
            <a:chExt cx="203200" cy="58419"/>
          </a:xfrm>
        </p:grpSpPr>
        <p:sp>
          <p:nvSpPr>
            <p:cNvPr id="17" name="object 17"/>
            <p:cNvSpPr/>
            <p:nvPr/>
          </p:nvSpPr>
          <p:spPr>
            <a:xfrm>
              <a:off x="3546387" y="3398976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457486" y="3392626"/>
              <a:ext cx="203200" cy="38100"/>
            </a:xfrm>
            <a:custGeom>
              <a:avLst/>
              <a:gdLst/>
              <a:ahLst/>
              <a:cxnLst/>
              <a:rect l="l" t="t" r="r" b="b"/>
              <a:pathLst>
                <a:path w="203200" h="38100">
                  <a:moveTo>
                    <a:pt x="25400" y="0"/>
                  </a:moveTo>
                  <a:lnTo>
                    <a:pt x="0" y="19050"/>
                  </a:lnTo>
                  <a:lnTo>
                    <a:pt x="25400" y="38100"/>
                  </a:lnTo>
                  <a:lnTo>
                    <a:pt x="25400" y="0"/>
                  </a:lnTo>
                  <a:close/>
                </a:path>
                <a:path w="203200" h="38100">
                  <a:moveTo>
                    <a:pt x="177802" y="0"/>
                  </a:moveTo>
                  <a:lnTo>
                    <a:pt x="177802" y="38100"/>
                  </a:lnTo>
                  <a:lnTo>
                    <a:pt x="203202" y="19050"/>
                  </a:lnTo>
                  <a:lnTo>
                    <a:pt x="177802" y="0"/>
                  </a:lnTo>
                  <a:close/>
                </a:path>
              </a:pathLst>
            </a:custGeom>
            <a:solidFill>
              <a:srgbClr val="D6D6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533687" y="3386276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0" y="0"/>
                  </a:moveTo>
                  <a:lnTo>
                    <a:pt x="38100" y="0"/>
                  </a:lnTo>
                </a:path>
                <a:path w="50800" h="50800">
                  <a:moveTo>
                    <a:pt x="12700" y="25400"/>
                  </a:moveTo>
                  <a:lnTo>
                    <a:pt x="50800" y="25400"/>
                  </a:lnTo>
                </a:path>
                <a:path w="50800" h="50800">
                  <a:moveTo>
                    <a:pt x="0" y="38100"/>
                  </a:moveTo>
                  <a:lnTo>
                    <a:pt x="38100" y="38100"/>
                  </a:lnTo>
                </a:path>
                <a:path w="50800" h="50800">
                  <a:moveTo>
                    <a:pt x="12700" y="50800"/>
                  </a:moveTo>
                  <a:lnTo>
                    <a:pt x="50800" y="50800"/>
                  </a:lnTo>
                </a:path>
              </a:pathLst>
            </a:custGeom>
            <a:ln w="7591">
              <a:solidFill>
                <a:srgbClr val="D6D6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3756673" y="3392627"/>
            <a:ext cx="203200" cy="48260"/>
            <a:chOff x="3756673" y="3392627"/>
            <a:chExt cx="203200" cy="48260"/>
          </a:xfrm>
        </p:grpSpPr>
        <p:sp>
          <p:nvSpPr>
            <p:cNvPr id="21" name="object 21"/>
            <p:cNvSpPr/>
            <p:nvPr/>
          </p:nvSpPr>
          <p:spPr>
            <a:xfrm>
              <a:off x="3845573" y="3411677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756673" y="3392627"/>
              <a:ext cx="203200" cy="38100"/>
            </a:xfrm>
            <a:custGeom>
              <a:avLst/>
              <a:gdLst/>
              <a:ahLst/>
              <a:cxnLst/>
              <a:rect l="l" t="t" r="r" b="b"/>
              <a:pathLst>
                <a:path w="203200" h="38100">
                  <a:moveTo>
                    <a:pt x="25400" y="0"/>
                  </a:moveTo>
                  <a:lnTo>
                    <a:pt x="0" y="19050"/>
                  </a:lnTo>
                  <a:lnTo>
                    <a:pt x="25400" y="38100"/>
                  </a:lnTo>
                  <a:lnTo>
                    <a:pt x="25400" y="0"/>
                  </a:lnTo>
                  <a:close/>
                </a:path>
                <a:path w="203200" h="38100">
                  <a:moveTo>
                    <a:pt x="177802" y="0"/>
                  </a:moveTo>
                  <a:lnTo>
                    <a:pt x="177802" y="38100"/>
                  </a:lnTo>
                  <a:lnTo>
                    <a:pt x="203202" y="19050"/>
                  </a:lnTo>
                  <a:lnTo>
                    <a:pt x="177802" y="0"/>
                  </a:lnTo>
                  <a:close/>
                </a:path>
              </a:pathLst>
            </a:custGeom>
            <a:solidFill>
              <a:srgbClr val="D6D6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832873" y="3424377"/>
              <a:ext cx="50800" cy="12700"/>
            </a:xfrm>
            <a:custGeom>
              <a:avLst/>
              <a:gdLst/>
              <a:ahLst/>
              <a:cxnLst/>
              <a:rect l="l" t="t" r="r" b="b"/>
              <a:pathLst>
                <a:path w="50800" h="12700">
                  <a:moveTo>
                    <a:pt x="0" y="0"/>
                  </a:moveTo>
                  <a:lnTo>
                    <a:pt x="38100" y="0"/>
                  </a:lnTo>
                </a:path>
                <a:path w="50800" h="12700">
                  <a:moveTo>
                    <a:pt x="12700" y="12700"/>
                  </a:moveTo>
                  <a:lnTo>
                    <a:pt x="50800" y="12700"/>
                  </a:lnTo>
                </a:path>
              </a:pathLst>
            </a:custGeom>
            <a:ln w="7591">
              <a:solidFill>
                <a:srgbClr val="D6D6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/>
          <p:nvPr/>
        </p:nvSpPr>
        <p:spPr>
          <a:xfrm>
            <a:off x="4132060" y="3386276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0"/>
                </a:moveTo>
                <a:lnTo>
                  <a:pt x="38100" y="0"/>
                </a:lnTo>
              </a:path>
              <a:path w="50800" h="50800">
                <a:moveTo>
                  <a:pt x="12700" y="12700"/>
                </a:moveTo>
                <a:lnTo>
                  <a:pt x="50800" y="12700"/>
                </a:lnTo>
              </a:path>
              <a:path w="50800" h="50800">
                <a:moveTo>
                  <a:pt x="12700" y="25400"/>
                </a:moveTo>
                <a:lnTo>
                  <a:pt x="50800" y="25400"/>
                </a:lnTo>
              </a:path>
              <a:path w="50800" h="50800">
                <a:moveTo>
                  <a:pt x="0" y="38100"/>
                </a:moveTo>
                <a:lnTo>
                  <a:pt x="38100" y="38100"/>
                </a:lnTo>
              </a:path>
              <a:path w="50800" h="50800">
                <a:moveTo>
                  <a:pt x="12700" y="50800"/>
                </a:moveTo>
                <a:lnTo>
                  <a:pt x="50800" y="5080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object 25"/>
          <p:cNvGrpSpPr/>
          <p:nvPr/>
        </p:nvGrpSpPr>
        <p:grpSpPr>
          <a:xfrm>
            <a:off x="4337275" y="3383746"/>
            <a:ext cx="238760" cy="57150"/>
            <a:chOff x="4337275" y="3383746"/>
            <a:chExt cx="238760" cy="57150"/>
          </a:xfrm>
        </p:grpSpPr>
        <p:sp>
          <p:nvSpPr>
            <p:cNvPr id="26" name="object 26"/>
            <p:cNvSpPr/>
            <p:nvPr/>
          </p:nvSpPr>
          <p:spPr>
            <a:xfrm>
              <a:off x="4461727" y="3416757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0" y="0"/>
                  </a:moveTo>
                  <a:lnTo>
                    <a:pt x="20320" y="2032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434663" y="3390262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79">
                  <a:moveTo>
                    <a:pt x="30366" y="15183"/>
                  </a:moveTo>
                  <a:lnTo>
                    <a:pt x="30366" y="6797"/>
                  </a:lnTo>
                  <a:lnTo>
                    <a:pt x="23568" y="0"/>
                  </a:lnTo>
                  <a:lnTo>
                    <a:pt x="15183" y="0"/>
                  </a:lnTo>
                  <a:lnTo>
                    <a:pt x="6797" y="0"/>
                  </a:lnTo>
                  <a:lnTo>
                    <a:pt x="0" y="6797"/>
                  </a:lnTo>
                  <a:lnTo>
                    <a:pt x="0" y="15183"/>
                  </a:lnTo>
                  <a:lnTo>
                    <a:pt x="0" y="23568"/>
                  </a:lnTo>
                  <a:lnTo>
                    <a:pt x="6797" y="30366"/>
                  </a:lnTo>
                  <a:lnTo>
                    <a:pt x="15183" y="30366"/>
                  </a:lnTo>
                  <a:lnTo>
                    <a:pt x="23568" y="30366"/>
                  </a:lnTo>
                  <a:lnTo>
                    <a:pt x="30366" y="23568"/>
                  </a:lnTo>
                  <a:lnTo>
                    <a:pt x="30366" y="15183"/>
                  </a:lnTo>
                  <a:close/>
                </a:path>
              </a:pathLst>
            </a:custGeom>
            <a:ln w="5060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339806" y="3386276"/>
              <a:ext cx="233679" cy="50800"/>
            </a:xfrm>
            <a:custGeom>
              <a:avLst/>
              <a:gdLst/>
              <a:ahLst/>
              <a:cxnLst/>
              <a:rect l="l" t="t" r="r" b="b"/>
              <a:pathLst>
                <a:path w="233679" h="50800">
                  <a:moveTo>
                    <a:pt x="40640" y="50800"/>
                  </a:moveTo>
                  <a:lnTo>
                    <a:pt x="50400" y="48796"/>
                  </a:lnTo>
                  <a:lnTo>
                    <a:pt x="58488" y="43339"/>
                  </a:lnTo>
                  <a:lnTo>
                    <a:pt x="64002" y="35262"/>
                  </a:lnTo>
                  <a:lnTo>
                    <a:pt x="66040" y="25400"/>
                  </a:lnTo>
                  <a:lnTo>
                    <a:pt x="64036" y="15537"/>
                  </a:lnTo>
                  <a:lnTo>
                    <a:pt x="58579" y="7461"/>
                  </a:lnTo>
                  <a:lnTo>
                    <a:pt x="50502" y="2004"/>
                  </a:lnTo>
                  <a:lnTo>
                    <a:pt x="40640" y="0"/>
                  </a:lnTo>
                  <a:lnTo>
                    <a:pt x="30778" y="2004"/>
                  </a:lnTo>
                  <a:lnTo>
                    <a:pt x="22701" y="7461"/>
                  </a:lnTo>
                  <a:lnTo>
                    <a:pt x="17244" y="15537"/>
                  </a:lnTo>
                  <a:lnTo>
                    <a:pt x="15240" y="25400"/>
                  </a:lnTo>
                </a:path>
                <a:path w="233679" h="50800">
                  <a:moveTo>
                    <a:pt x="30480" y="17780"/>
                  </a:moveTo>
                  <a:lnTo>
                    <a:pt x="15240" y="30480"/>
                  </a:lnTo>
                  <a:lnTo>
                    <a:pt x="0" y="17780"/>
                  </a:lnTo>
                </a:path>
                <a:path w="233679" h="50800">
                  <a:moveTo>
                    <a:pt x="193042" y="50800"/>
                  </a:moveTo>
                  <a:lnTo>
                    <a:pt x="183179" y="48796"/>
                  </a:lnTo>
                  <a:lnTo>
                    <a:pt x="175103" y="43339"/>
                  </a:lnTo>
                  <a:lnTo>
                    <a:pt x="169646" y="35262"/>
                  </a:lnTo>
                  <a:lnTo>
                    <a:pt x="167642" y="25400"/>
                  </a:lnTo>
                  <a:lnTo>
                    <a:pt x="169646" y="15537"/>
                  </a:lnTo>
                  <a:lnTo>
                    <a:pt x="175103" y="7461"/>
                  </a:lnTo>
                  <a:lnTo>
                    <a:pt x="183179" y="2004"/>
                  </a:lnTo>
                  <a:lnTo>
                    <a:pt x="193042" y="0"/>
                  </a:lnTo>
                  <a:lnTo>
                    <a:pt x="202904" y="2004"/>
                  </a:lnTo>
                  <a:lnTo>
                    <a:pt x="210981" y="7461"/>
                  </a:lnTo>
                  <a:lnTo>
                    <a:pt x="216438" y="15537"/>
                  </a:lnTo>
                  <a:lnTo>
                    <a:pt x="218442" y="25400"/>
                  </a:lnTo>
                </a:path>
                <a:path w="233679" h="50800">
                  <a:moveTo>
                    <a:pt x="233682" y="17780"/>
                  </a:moveTo>
                  <a:lnTo>
                    <a:pt x="218442" y="30480"/>
                  </a:lnTo>
                  <a:lnTo>
                    <a:pt x="203202" y="17780"/>
                  </a:lnTo>
                </a:path>
              </a:pathLst>
            </a:custGeom>
            <a:ln w="5060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">
            <a:extLst>
              <a:ext uri="{FF2B5EF4-FFF2-40B4-BE49-F238E27FC236}">
                <a16:creationId xmlns:a16="http://schemas.microsoft.com/office/drawing/2014/main" id="{C886437C-1ED9-4D17-8033-0BE0121873FF}"/>
              </a:ext>
            </a:extLst>
          </p:cNvPr>
          <p:cNvGrpSpPr/>
          <p:nvPr/>
        </p:nvGrpSpPr>
        <p:grpSpPr>
          <a:xfrm>
            <a:off x="9085" y="3251835"/>
            <a:ext cx="4608195" cy="208915"/>
            <a:chOff x="0" y="3247632"/>
            <a:chExt cx="4608195" cy="208915"/>
          </a:xfrm>
        </p:grpSpPr>
        <p:sp>
          <p:nvSpPr>
            <p:cNvPr id="30" name="object 3">
              <a:extLst>
                <a:ext uri="{FF2B5EF4-FFF2-40B4-BE49-F238E27FC236}">
                  <a16:creationId xmlns:a16="http://schemas.microsoft.com/office/drawing/2014/main" id="{2D0BB19B-BEBD-4C6A-A833-60A60633028D}"/>
                </a:ext>
              </a:extLst>
            </p:cNvPr>
            <p:cNvSpPr/>
            <p:nvPr/>
          </p:nvSpPr>
          <p:spPr>
            <a:xfrm>
              <a:off x="0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5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474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4">
              <a:extLst>
                <a:ext uri="{FF2B5EF4-FFF2-40B4-BE49-F238E27FC236}">
                  <a16:creationId xmlns:a16="http://schemas.microsoft.com/office/drawing/2014/main" id="{341A1FF1-DAA0-43A4-873D-4D050DB215C0}"/>
                </a:ext>
              </a:extLst>
            </p:cNvPr>
            <p:cNvSpPr/>
            <p:nvPr/>
          </p:nvSpPr>
          <p:spPr>
            <a:xfrm>
              <a:off x="1535976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8484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5">
              <a:extLst>
                <a:ext uri="{FF2B5EF4-FFF2-40B4-BE49-F238E27FC236}">
                  <a16:creationId xmlns:a16="http://schemas.microsoft.com/office/drawing/2014/main" id="{C7174217-5546-414A-A836-02CA84AFBB5B}"/>
                </a:ext>
              </a:extLst>
            </p:cNvPr>
            <p:cNvSpPr/>
            <p:nvPr/>
          </p:nvSpPr>
          <p:spPr>
            <a:xfrm>
              <a:off x="3071952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ADA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15">
            <a:extLst>
              <a:ext uri="{FF2B5EF4-FFF2-40B4-BE49-F238E27FC236}">
                <a16:creationId xmlns:a16="http://schemas.microsoft.com/office/drawing/2014/main" id="{13676334-AA60-408E-800E-203B624BBD30}"/>
              </a:ext>
            </a:extLst>
          </p:cNvPr>
          <p:cNvSpPr txBox="1"/>
          <p:nvPr/>
        </p:nvSpPr>
        <p:spPr>
          <a:xfrm>
            <a:off x="552551" y="3322038"/>
            <a:ext cx="431165" cy="1371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Filip</a:t>
            </a:r>
            <a:r>
              <a:rPr sz="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Leitner</a:t>
            </a:r>
            <a:endParaRPr sz="600" dirty="0">
              <a:latin typeface="Microsoft Sans Serif"/>
              <a:cs typeface="Microsoft Sans Serif"/>
            </a:endParaRPr>
          </a:p>
        </p:txBody>
      </p:sp>
      <p:sp>
        <p:nvSpPr>
          <p:cNvPr id="34" name="object 16">
            <a:extLst>
              <a:ext uri="{FF2B5EF4-FFF2-40B4-BE49-F238E27FC236}">
                <a16:creationId xmlns:a16="http://schemas.microsoft.com/office/drawing/2014/main" id="{1ABE9514-1D7D-4B70-83C4-C4559823C7C3}"/>
              </a:ext>
            </a:extLst>
          </p:cNvPr>
          <p:cNvSpPr txBox="1"/>
          <p:nvPr/>
        </p:nvSpPr>
        <p:spPr>
          <a:xfrm>
            <a:off x="2008936" y="3323557"/>
            <a:ext cx="590550" cy="1346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Grafika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na</a:t>
            </a:r>
            <a:r>
              <a:rPr sz="600" b="1" spc="30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b="1" spc="-35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webu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247632"/>
            <a:ext cx="4608195" cy="208915"/>
            <a:chOff x="0" y="3247632"/>
            <a:chExt cx="4608195" cy="208915"/>
          </a:xfrm>
        </p:grpSpPr>
        <p:sp>
          <p:nvSpPr>
            <p:cNvPr id="3" name="object 3"/>
            <p:cNvSpPr/>
            <p:nvPr/>
          </p:nvSpPr>
          <p:spPr>
            <a:xfrm>
              <a:off x="0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5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474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35976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8484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71952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ADA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5300" y="72654"/>
            <a:ext cx="877569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90" dirty="0">
                <a:solidFill>
                  <a:srgbClr val="3333B2"/>
                </a:solidFill>
                <a:latin typeface="Georgia"/>
                <a:cs typeface="Georgia"/>
              </a:rPr>
              <a:t>N</a:t>
            </a:r>
            <a:r>
              <a:rPr sz="1400" cap="small" spc="105" dirty="0">
                <a:solidFill>
                  <a:srgbClr val="3333B2"/>
                </a:solidFill>
                <a:latin typeface="Georgia"/>
                <a:cs typeface="Georgia"/>
              </a:rPr>
              <a:t>ást</a:t>
            </a:r>
            <a:r>
              <a:rPr sz="1400" cap="small" spc="85" dirty="0">
                <a:solidFill>
                  <a:srgbClr val="3333B2"/>
                </a:solidFill>
                <a:latin typeface="Georgia"/>
                <a:cs typeface="Georgia"/>
              </a:rPr>
              <a:t>r</a:t>
            </a:r>
            <a:r>
              <a:rPr sz="1400" cap="small" spc="70" dirty="0">
                <a:solidFill>
                  <a:srgbClr val="3333B2"/>
                </a:solidFill>
                <a:latin typeface="Georgia"/>
                <a:cs typeface="Georgia"/>
              </a:rPr>
              <a:t>oje</a:t>
            </a:r>
            <a:endParaRPr sz="1400">
              <a:latin typeface="Georgia"/>
              <a:cs typeface="Georgia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165" y="1068451"/>
            <a:ext cx="65201" cy="6520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02932" y="941156"/>
            <a:ext cx="3933825" cy="1374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91795">
              <a:lnSpc>
                <a:spcPct val="125299"/>
              </a:lnSpc>
              <a:spcBef>
                <a:spcPts val="100"/>
              </a:spcBef>
            </a:pPr>
            <a:r>
              <a:rPr sz="1100" spc="-55" dirty="0">
                <a:latin typeface="Tahoma"/>
                <a:cs typeface="Tahoma"/>
              </a:rPr>
              <a:t>Inkscape,</a:t>
            </a:r>
            <a:r>
              <a:rPr sz="1100" spc="20" dirty="0">
                <a:latin typeface="Tahoma"/>
                <a:cs typeface="Tahoma"/>
              </a:rPr>
              <a:t> GIMP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i="1" spc="105" dirty="0">
                <a:latin typeface="Times New Roman"/>
                <a:cs typeface="Times New Roman"/>
              </a:rPr>
              <a:t>×</a:t>
            </a:r>
            <a:r>
              <a:rPr sz="1100" i="1" spc="90" dirty="0">
                <a:latin typeface="Times New Roman"/>
                <a:cs typeface="Times New Roman"/>
              </a:rPr>
              <a:t> </a:t>
            </a:r>
            <a:r>
              <a:rPr sz="1100" spc="-40" dirty="0">
                <a:latin typeface="Tahoma"/>
                <a:cs typeface="Tahoma"/>
              </a:rPr>
              <a:t>Adobe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Photoshop,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Illustrator,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Corel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Draw </a:t>
            </a:r>
            <a:r>
              <a:rPr sz="1100" spc="-330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k</a:t>
            </a:r>
            <a:r>
              <a:rPr sz="1100" spc="-55" dirty="0">
                <a:latin typeface="Tahoma"/>
                <a:cs typeface="Tahoma"/>
              </a:rPr>
              <a:t>om</a:t>
            </a:r>
            <a:r>
              <a:rPr sz="1100" spc="-80" dirty="0">
                <a:latin typeface="Tahoma"/>
                <a:cs typeface="Tahoma"/>
              </a:rPr>
              <a:t>p</a:t>
            </a:r>
            <a:r>
              <a:rPr sz="1100" spc="-75" dirty="0">
                <a:latin typeface="Tahoma"/>
                <a:cs typeface="Tahoma"/>
              </a:rPr>
              <a:t>rese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o</a:t>
            </a:r>
            <a:r>
              <a:rPr sz="1100" spc="-80" dirty="0">
                <a:latin typeface="Tahoma"/>
                <a:cs typeface="Tahoma"/>
              </a:rPr>
              <a:t>b</a:t>
            </a:r>
            <a:r>
              <a:rPr sz="1100" spc="-35" dirty="0">
                <a:latin typeface="Tahoma"/>
                <a:cs typeface="Tahoma"/>
              </a:rPr>
              <a:t>rázků</a:t>
            </a:r>
            <a:r>
              <a:rPr sz="1100" spc="-75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–</a:t>
            </a:r>
            <a:r>
              <a:rPr sz="1100" spc="-75" dirty="0">
                <a:latin typeface="Tahoma"/>
                <a:cs typeface="Tahoma"/>
              </a:rPr>
              <a:t> </a:t>
            </a:r>
            <a:r>
              <a:rPr sz="1100" spc="20" dirty="0">
                <a:solidFill>
                  <a:srgbClr val="00008A"/>
                </a:solidFill>
                <a:latin typeface="SimSun"/>
                <a:cs typeface="SimSun"/>
                <a:hlinkClick r:id="rId3"/>
              </a:rPr>
              <a:t>https://compressor.io </a:t>
            </a:r>
            <a:r>
              <a:rPr sz="1100" spc="20" dirty="0">
                <a:solidFill>
                  <a:srgbClr val="00008A"/>
                </a:solidFill>
                <a:latin typeface="SimSun"/>
                <a:cs typeface="SimSun"/>
              </a:rPr>
              <a:t> </a:t>
            </a:r>
            <a:r>
              <a:rPr sz="1100" spc="20" dirty="0">
                <a:solidFill>
                  <a:srgbClr val="00008A"/>
                </a:solidFill>
                <a:latin typeface="SimSun"/>
                <a:cs typeface="SimSun"/>
                <a:hlinkClick r:id="rId4"/>
              </a:rPr>
              <a:t>https://www.jotform.com/blog/</a:t>
            </a:r>
            <a:endParaRPr sz="1100" dirty="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100" spc="25" dirty="0">
                <a:solidFill>
                  <a:srgbClr val="00008A"/>
                </a:solidFill>
                <a:latin typeface="SimSun"/>
                <a:cs typeface="SimSun"/>
                <a:hlinkClick r:id="rId4"/>
              </a:rPr>
              <a:t>everything-you-need-to-know-about-image-compression/</a:t>
            </a:r>
            <a:endParaRPr sz="1100" dirty="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100" spc="-40" dirty="0">
                <a:latin typeface="Tahoma"/>
                <a:cs typeface="Tahoma"/>
              </a:rPr>
              <a:t>kódy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25" dirty="0">
                <a:latin typeface="Tahoma"/>
                <a:cs typeface="Tahoma"/>
              </a:rPr>
              <a:t>EPSG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(pro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různé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souřadnicové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systémy):</a:t>
            </a:r>
            <a:r>
              <a:rPr sz="1100" spc="150" dirty="0">
                <a:latin typeface="Tahoma"/>
                <a:cs typeface="Tahoma"/>
              </a:rPr>
              <a:t> </a:t>
            </a:r>
            <a:r>
              <a:rPr sz="1100" spc="20" dirty="0">
                <a:solidFill>
                  <a:srgbClr val="00008A"/>
                </a:solidFill>
                <a:latin typeface="SimSun"/>
                <a:cs typeface="SimSun"/>
                <a:hlinkClick r:id="rId5"/>
              </a:rPr>
              <a:t>https://epsg.io/</a:t>
            </a:r>
            <a:endParaRPr sz="1100" dirty="0">
              <a:latin typeface="SimSun"/>
              <a:cs typeface="SimSun"/>
            </a:endParaRPr>
          </a:p>
          <a:p>
            <a:pPr marL="12700" marR="57785">
              <a:lnSpc>
                <a:spcPts val="1350"/>
              </a:lnSpc>
              <a:spcBef>
                <a:spcPts val="50"/>
              </a:spcBef>
            </a:pPr>
            <a:r>
              <a:rPr sz="800" spc="-10" dirty="0">
                <a:latin typeface="Microsoft Sans Serif"/>
                <a:cs typeface="Microsoft Sans Serif"/>
              </a:rPr>
              <a:t>např.</a:t>
            </a:r>
            <a:r>
              <a:rPr sz="800" spc="165" dirty="0">
                <a:latin typeface="Microsoft Sans Serif"/>
                <a:cs typeface="Microsoft Sans Serif"/>
              </a:rPr>
              <a:t> </a:t>
            </a:r>
            <a:r>
              <a:rPr sz="800" spc="5" dirty="0">
                <a:latin typeface="Microsoft Sans Serif"/>
                <a:cs typeface="Microsoft Sans Serif"/>
              </a:rPr>
              <a:t>S-JTSK</a:t>
            </a:r>
            <a:r>
              <a:rPr sz="800" spc="65" dirty="0">
                <a:latin typeface="Microsoft Sans Serif"/>
                <a:cs typeface="Microsoft Sans Serif"/>
              </a:rPr>
              <a:t> </a:t>
            </a:r>
            <a:r>
              <a:rPr sz="800" spc="-20" dirty="0">
                <a:latin typeface="Microsoft Sans Serif"/>
                <a:cs typeface="Microsoft Sans Serif"/>
              </a:rPr>
              <a:t>má</a:t>
            </a:r>
            <a:r>
              <a:rPr sz="800" spc="70" dirty="0">
                <a:latin typeface="Microsoft Sans Serif"/>
                <a:cs typeface="Microsoft Sans Serif"/>
              </a:rPr>
              <a:t> </a:t>
            </a:r>
            <a:r>
              <a:rPr sz="800" spc="-35" dirty="0">
                <a:latin typeface="Microsoft Sans Serif"/>
                <a:cs typeface="Microsoft Sans Serif"/>
              </a:rPr>
              <a:t>EPSG</a:t>
            </a:r>
            <a:r>
              <a:rPr sz="800" spc="65" dirty="0">
                <a:latin typeface="Microsoft Sans Serif"/>
                <a:cs typeface="Microsoft Sans Serif"/>
              </a:rPr>
              <a:t> </a:t>
            </a:r>
            <a:r>
              <a:rPr sz="800" spc="-10" dirty="0">
                <a:latin typeface="Microsoft Sans Serif"/>
                <a:cs typeface="Microsoft Sans Serif"/>
              </a:rPr>
              <a:t>kód</a:t>
            </a:r>
            <a:r>
              <a:rPr sz="800" spc="70" dirty="0">
                <a:latin typeface="Microsoft Sans Serif"/>
                <a:cs typeface="Microsoft Sans Serif"/>
              </a:rPr>
              <a:t> </a:t>
            </a:r>
            <a:r>
              <a:rPr sz="800" spc="-25" dirty="0">
                <a:latin typeface="Microsoft Sans Serif"/>
                <a:cs typeface="Microsoft Sans Serif"/>
              </a:rPr>
              <a:t>5514</a:t>
            </a:r>
            <a:r>
              <a:rPr sz="800" spc="65" dirty="0">
                <a:latin typeface="Microsoft Sans Serif"/>
                <a:cs typeface="Microsoft Sans Serif"/>
              </a:rPr>
              <a:t> </a:t>
            </a:r>
            <a:r>
              <a:rPr sz="800" spc="45" dirty="0">
                <a:latin typeface="Microsoft Sans Serif"/>
                <a:cs typeface="Microsoft Sans Serif"/>
              </a:rPr>
              <a:t>→</a:t>
            </a:r>
            <a:r>
              <a:rPr sz="800" spc="70" dirty="0">
                <a:latin typeface="Microsoft Sans Serif"/>
                <a:cs typeface="Microsoft Sans Serif"/>
              </a:rPr>
              <a:t> </a:t>
            </a:r>
            <a:r>
              <a:rPr sz="800" spc="45" dirty="0">
                <a:solidFill>
                  <a:srgbClr val="00008A"/>
                </a:solidFill>
                <a:latin typeface="Georgia"/>
                <a:cs typeface="Georgia"/>
              </a:rPr>
              <a:t>epsg.io/5514</a:t>
            </a:r>
            <a:r>
              <a:rPr sz="800" spc="45" dirty="0">
                <a:latin typeface="Microsoft Sans Serif"/>
                <a:cs typeface="Microsoft Sans Serif"/>
              </a:rPr>
              <a:t>,</a:t>
            </a:r>
            <a:r>
              <a:rPr sz="800" spc="65" dirty="0">
                <a:latin typeface="Microsoft Sans Serif"/>
                <a:cs typeface="Microsoft Sans Serif"/>
              </a:rPr>
              <a:t> </a:t>
            </a:r>
            <a:r>
              <a:rPr sz="800" spc="-5" dirty="0">
                <a:latin typeface="Microsoft Sans Serif"/>
                <a:cs typeface="Microsoft Sans Serif"/>
              </a:rPr>
              <a:t>pokud</a:t>
            </a:r>
            <a:r>
              <a:rPr sz="800" spc="70" dirty="0">
                <a:latin typeface="Microsoft Sans Serif"/>
                <a:cs typeface="Microsoft Sans Serif"/>
              </a:rPr>
              <a:t> </a:t>
            </a:r>
            <a:r>
              <a:rPr sz="800" spc="-10" dirty="0">
                <a:latin typeface="Microsoft Sans Serif"/>
                <a:cs typeface="Microsoft Sans Serif"/>
              </a:rPr>
              <a:t>nevíte</a:t>
            </a:r>
            <a:r>
              <a:rPr sz="800" spc="65" dirty="0">
                <a:latin typeface="Microsoft Sans Serif"/>
                <a:cs typeface="Microsoft Sans Serif"/>
              </a:rPr>
              <a:t> </a:t>
            </a:r>
            <a:r>
              <a:rPr sz="800" spc="-5" dirty="0">
                <a:latin typeface="Microsoft Sans Serif"/>
                <a:cs typeface="Microsoft Sans Serif"/>
              </a:rPr>
              <a:t>kód,</a:t>
            </a:r>
            <a:r>
              <a:rPr sz="800" spc="70" dirty="0">
                <a:latin typeface="Microsoft Sans Serif"/>
                <a:cs typeface="Microsoft Sans Serif"/>
              </a:rPr>
              <a:t> </a:t>
            </a:r>
            <a:r>
              <a:rPr sz="800" spc="-25" dirty="0">
                <a:latin typeface="Microsoft Sans Serif"/>
                <a:cs typeface="Microsoft Sans Serif"/>
              </a:rPr>
              <a:t>na</a:t>
            </a:r>
            <a:r>
              <a:rPr sz="800" spc="65" dirty="0">
                <a:latin typeface="Microsoft Sans Serif"/>
                <a:cs typeface="Microsoft Sans Serif"/>
              </a:rPr>
              <a:t> </a:t>
            </a:r>
            <a:r>
              <a:rPr sz="800" spc="-20" dirty="0">
                <a:latin typeface="Microsoft Sans Serif"/>
                <a:cs typeface="Microsoft Sans Serif"/>
              </a:rPr>
              <a:t>stránce</a:t>
            </a:r>
            <a:r>
              <a:rPr sz="800" spc="65" dirty="0">
                <a:latin typeface="Microsoft Sans Serif"/>
                <a:cs typeface="Microsoft Sans Serif"/>
              </a:rPr>
              <a:t> </a:t>
            </a:r>
            <a:r>
              <a:rPr sz="800" spc="-15" dirty="0">
                <a:latin typeface="Microsoft Sans Serif"/>
                <a:cs typeface="Microsoft Sans Serif"/>
              </a:rPr>
              <a:t>je </a:t>
            </a:r>
            <a:r>
              <a:rPr sz="800" spc="-195" dirty="0">
                <a:latin typeface="Microsoft Sans Serif"/>
                <a:cs typeface="Microsoft Sans Serif"/>
              </a:rPr>
              <a:t> </a:t>
            </a:r>
            <a:r>
              <a:rPr sz="800" spc="-15" dirty="0">
                <a:latin typeface="Microsoft Sans Serif"/>
                <a:cs typeface="Microsoft Sans Serif"/>
              </a:rPr>
              <a:t>vyhledávání</a:t>
            </a:r>
            <a:endParaRPr sz="800" dirty="0">
              <a:latin typeface="Microsoft Sans Serif"/>
              <a:cs typeface="Microsoft Sans Serif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165" y="1278483"/>
            <a:ext cx="65201" cy="6520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81165" y="1488516"/>
            <a:ext cx="65201" cy="6520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81165" y="1870621"/>
            <a:ext cx="65201" cy="65201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552551" y="3322038"/>
            <a:ext cx="431165" cy="1371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Filip</a:t>
            </a:r>
            <a:r>
              <a:rPr sz="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Leitner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08936" y="3323557"/>
            <a:ext cx="590550" cy="1346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Grafika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na</a:t>
            </a:r>
            <a:r>
              <a:rPr sz="600" b="1" spc="3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webu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300" y="72654"/>
            <a:ext cx="585470" cy="4482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210" dirty="0">
                <a:solidFill>
                  <a:srgbClr val="3333B2"/>
                </a:solidFill>
                <a:latin typeface="Georgia Pro" panose="020B0604020202020204" pitchFamily="18" charset="0"/>
                <a:cs typeface="Georgia"/>
              </a:rPr>
              <a:t>P</a:t>
            </a:r>
            <a:r>
              <a:rPr sz="1400" cap="small" spc="55" dirty="0">
                <a:solidFill>
                  <a:srgbClr val="3333B2"/>
                </a:solidFill>
                <a:latin typeface="Georgia Pro" panose="020B0604020202020204" pitchFamily="18" charset="0"/>
                <a:cs typeface="Georgia"/>
              </a:rPr>
              <a:t>r</a:t>
            </a:r>
            <a:r>
              <a:rPr sz="1400" cap="small" spc="90" dirty="0">
                <a:solidFill>
                  <a:srgbClr val="3333B2"/>
                </a:solidFill>
                <a:latin typeface="Georgia Pro" panose="020B0604020202020204" pitchFamily="18" charset="0"/>
                <a:cs typeface="Georgia"/>
              </a:rPr>
              <a:t>o</a:t>
            </a:r>
            <a:r>
              <a:rPr sz="1400" spc="145" dirty="0">
                <a:solidFill>
                  <a:srgbClr val="3333B2"/>
                </a:solidFill>
                <a:latin typeface="Georgia Pro" panose="020B0604020202020204" pitchFamily="18" charset="0"/>
                <a:cs typeface="Georgia"/>
              </a:rPr>
              <a:t>č?</a:t>
            </a:r>
            <a:endParaRPr sz="1400" dirty="0">
              <a:latin typeface="Georgia Pro" panose="020B0604020202020204" pitchFamily="18" charset="0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165" y="997127"/>
            <a:ext cx="65201" cy="6520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02932" y="913611"/>
            <a:ext cx="4207168" cy="1482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5" dirty="0">
                <a:latin typeface="Tahoma"/>
                <a:cs typeface="Tahoma"/>
              </a:rPr>
              <a:t>Pomocí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grafiky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vykomunikujete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mnoho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informací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jednoduše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a</a:t>
            </a:r>
            <a:endParaRPr sz="11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100" b="1" spc="-45" dirty="0">
                <a:latin typeface="Arial"/>
                <a:cs typeface="Arial"/>
              </a:rPr>
              <a:t>srozumitelně</a:t>
            </a:r>
            <a:r>
              <a:rPr sz="1100" spc="-45" dirty="0">
                <a:latin typeface="Tahoma"/>
                <a:cs typeface="Tahoma"/>
              </a:rPr>
              <a:t>.</a:t>
            </a:r>
            <a:endParaRPr sz="11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4"/>
              </a:spcBef>
            </a:pPr>
            <a:r>
              <a:rPr sz="1100" spc="-55" dirty="0">
                <a:latin typeface="Tahoma"/>
                <a:cs typeface="Tahoma"/>
              </a:rPr>
              <a:t>Weby</a:t>
            </a:r>
            <a:r>
              <a:rPr sz="1100" spc="5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jsou</a:t>
            </a:r>
            <a:r>
              <a:rPr sz="1100" spc="5" dirty="0">
                <a:latin typeface="Tahoma"/>
                <a:cs typeface="Tahoma"/>
              </a:rPr>
              <a:t> </a:t>
            </a:r>
            <a:r>
              <a:rPr sz="1100" b="1" spc="-20" dirty="0">
                <a:latin typeface="Arial"/>
                <a:cs typeface="Arial"/>
              </a:rPr>
              <a:t>interaktivní!</a:t>
            </a:r>
            <a:r>
              <a:rPr sz="1100" b="1" spc="165" dirty="0">
                <a:latin typeface="Arial"/>
                <a:cs typeface="Arial"/>
              </a:rPr>
              <a:t> </a:t>
            </a:r>
            <a:r>
              <a:rPr sz="1100" spc="20" dirty="0">
                <a:latin typeface="Tahoma"/>
                <a:cs typeface="Tahoma"/>
              </a:rPr>
              <a:t>Viz</a:t>
            </a:r>
            <a:r>
              <a:rPr sz="1100" spc="5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příklady.</a:t>
            </a:r>
            <a:endParaRPr sz="11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4"/>
              </a:spcBef>
            </a:pPr>
            <a:r>
              <a:rPr sz="800" spc="-20" dirty="0">
                <a:latin typeface="Microsoft Sans Serif"/>
                <a:cs typeface="Microsoft Sans Serif"/>
              </a:rPr>
              <a:t>S</a:t>
            </a:r>
            <a:r>
              <a:rPr sz="800" spc="-45" dirty="0">
                <a:latin typeface="Microsoft Sans Serif"/>
                <a:cs typeface="Microsoft Sans Serif"/>
              </a:rPr>
              <a:t>V</a:t>
            </a:r>
            <a:r>
              <a:rPr sz="800" spc="-25" dirty="0">
                <a:latin typeface="Microsoft Sans Serif"/>
                <a:cs typeface="Microsoft Sans Serif"/>
              </a:rPr>
              <a:t>G,</a:t>
            </a:r>
            <a:r>
              <a:rPr sz="800" spc="65" dirty="0">
                <a:latin typeface="Microsoft Sans Serif"/>
                <a:cs typeface="Microsoft Sans Serif"/>
              </a:rPr>
              <a:t> </a:t>
            </a:r>
            <a:r>
              <a:rPr sz="800" spc="-55" dirty="0">
                <a:latin typeface="Microsoft Sans Serif"/>
                <a:cs typeface="Microsoft Sans Serif"/>
              </a:rPr>
              <a:t>CSS</a:t>
            </a:r>
            <a:r>
              <a:rPr sz="800" spc="65" dirty="0">
                <a:latin typeface="Microsoft Sans Serif"/>
                <a:cs typeface="Microsoft Sans Serif"/>
              </a:rPr>
              <a:t> </a:t>
            </a:r>
            <a:r>
              <a:rPr sz="800" dirty="0">
                <a:latin typeface="Microsoft Sans Serif"/>
                <a:cs typeface="Microsoft Sans Serif"/>
              </a:rPr>
              <a:t>transf</a:t>
            </a:r>
            <a:r>
              <a:rPr sz="800" spc="-25" dirty="0">
                <a:latin typeface="Microsoft Sans Serif"/>
                <a:cs typeface="Microsoft Sans Serif"/>
              </a:rPr>
              <a:t>o</a:t>
            </a:r>
            <a:r>
              <a:rPr sz="800" spc="-15" dirty="0">
                <a:latin typeface="Microsoft Sans Serif"/>
                <a:cs typeface="Microsoft Sans Serif"/>
              </a:rPr>
              <a:t>rmace,</a:t>
            </a:r>
            <a:r>
              <a:rPr sz="800" spc="65" dirty="0">
                <a:latin typeface="Microsoft Sans Serif"/>
                <a:cs typeface="Microsoft Sans Serif"/>
              </a:rPr>
              <a:t> </a:t>
            </a:r>
            <a:r>
              <a:rPr sz="800" dirty="0">
                <a:latin typeface="Microsoft Sans Serif"/>
                <a:cs typeface="Microsoft Sans Serif"/>
              </a:rPr>
              <a:t>D3.js,</a:t>
            </a:r>
            <a:r>
              <a:rPr sz="800" spc="-85" dirty="0">
                <a:latin typeface="Microsoft Sans Serif"/>
                <a:cs typeface="Microsoft Sans Serif"/>
              </a:rPr>
              <a:t> </a:t>
            </a:r>
            <a:r>
              <a:rPr sz="800" spc="80" dirty="0">
                <a:latin typeface="Microsoft Sans Serif"/>
                <a:cs typeface="Microsoft Sans Serif"/>
              </a:rPr>
              <a:t>…</a:t>
            </a:r>
            <a:endParaRPr sz="800" dirty="0">
              <a:latin typeface="Microsoft Sans Serif"/>
              <a:cs typeface="Microsoft Sans Serif"/>
            </a:endParaRPr>
          </a:p>
          <a:p>
            <a:pPr marL="12700" marR="5080">
              <a:lnSpc>
                <a:spcPct val="102699"/>
              </a:lnSpc>
              <a:spcBef>
                <a:spcPts val="355"/>
              </a:spcBef>
            </a:pPr>
            <a:r>
              <a:rPr sz="1100" spc="-20" dirty="0">
                <a:latin typeface="Tahoma"/>
                <a:cs typeface="Tahoma"/>
              </a:rPr>
              <a:t>Je</a:t>
            </a:r>
            <a:r>
              <a:rPr sz="1100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důležité</a:t>
            </a:r>
            <a:r>
              <a:rPr sz="1100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používat</a:t>
            </a:r>
            <a:r>
              <a:rPr sz="1100" spc="5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pro</a:t>
            </a:r>
            <a:r>
              <a:rPr sz="1100" dirty="0">
                <a:latin typeface="Tahoma"/>
                <a:cs typeface="Tahoma"/>
              </a:rPr>
              <a:t> </a:t>
            </a:r>
            <a:r>
              <a:rPr sz="1100" b="1" spc="-50" dirty="0">
                <a:latin typeface="Arial"/>
                <a:cs typeface="Arial"/>
              </a:rPr>
              <a:t>různé</a:t>
            </a:r>
            <a:r>
              <a:rPr sz="1100" b="1" spc="80" dirty="0">
                <a:latin typeface="Arial"/>
                <a:cs typeface="Arial"/>
              </a:rPr>
              <a:t> </a:t>
            </a:r>
            <a:r>
              <a:rPr sz="1100" b="1" spc="-60" dirty="0">
                <a:latin typeface="Arial"/>
                <a:cs typeface="Arial"/>
              </a:rPr>
              <a:t>účely</a:t>
            </a:r>
            <a:r>
              <a:rPr sz="1100" b="1" spc="40" dirty="0">
                <a:latin typeface="Arial"/>
                <a:cs typeface="Arial"/>
              </a:rPr>
              <a:t> </a:t>
            </a:r>
            <a:r>
              <a:rPr sz="1100" spc="-60" dirty="0">
                <a:latin typeface="Tahoma"/>
                <a:cs typeface="Tahoma"/>
              </a:rPr>
              <a:t>správné</a:t>
            </a:r>
            <a:r>
              <a:rPr sz="1100" spc="5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formáty</a:t>
            </a:r>
            <a:r>
              <a:rPr sz="1100" spc="-75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–</a:t>
            </a:r>
            <a:r>
              <a:rPr sz="1100" spc="-75" dirty="0">
                <a:latin typeface="Tahoma"/>
                <a:cs typeface="Tahoma"/>
              </a:rPr>
              <a:t> </a:t>
            </a:r>
            <a:r>
              <a:rPr sz="1100" spc="-80" dirty="0">
                <a:latin typeface="Tahoma"/>
                <a:cs typeface="Tahoma"/>
              </a:rPr>
              <a:t>web</a:t>
            </a:r>
            <a:r>
              <a:rPr sz="1100" spc="5" dirty="0">
                <a:latin typeface="Tahoma"/>
                <a:cs typeface="Tahoma"/>
              </a:rPr>
              <a:t> </a:t>
            </a:r>
            <a:r>
              <a:rPr sz="1100" spc="-60" dirty="0">
                <a:latin typeface="Tahoma"/>
                <a:cs typeface="Tahoma"/>
              </a:rPr>
              <a:t>bude</a:t>
            </a:r>
            <a:r>
              <a:rPr sz="1100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lépe </a:t>
            </a:r>
            <a:r>
              <a:rPr sz="1100" spc="-330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vypadat</a:t>
            </a:r>
            <a:r>
              <a:rPr sz="1100" spc="10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a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60" dirty="0">
                <a:latin typeface="Tahoma"/>
                <a:cs typeface="Tahoma"/>
              </a:rPr>
              <a:t>bude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85" dirty="0">
                <a:latin typeface="Tahoma"/>
                <a:cs typeface="Tahoma"/>
              </a:rPr>
              <a:t>se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rychleji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20" dirty="0" err="1">
                <a:latin typeface="Tahoma"/>
                <a:cs typeface="Tahoma"/>
              </a:rPr>
              <a:t>načítat</a:t>
            </a:r>
            <a:r>
              <a:rPr sz="1100" spc="-20" dirty="0">
                <a:latin typeface="Tahoma"/>
                <a:cs typeface="Tahoma"/>
              </a:rPr>
              <a:t>.</a:t>
            </a:r>
            <a:endParaRPr lang="sk-SK" sz="1100" spc="-20" dirty="0">
              <a:latin typeface="Tahoma"/>
              <a:cs typeface="Tahoma"/>
            </a:endParaRPr>
          </a:p>
          <a:p>
            <a:pPr marL="12700" marR="5080">
              <a:lnSpc>
                <a:spcPct val="102699"/>
              </a:lnSpc>
              <a:spcBef>
                <a:spcPts val="355"/>
              </a:spcBef>
            </a:pPr>
            <a:r>
              <a:rPr lang="sk-SK" sz="90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  <a:hlinkClick r:id="rId3"/>
              </a:rPr>
              <a:t>https://developer.mozilla.org/en-US/docs/Web/Media/Formats/Image_types</a:t>
            </a:r>
            <a:endParaRPr lang="sk-SK" sz="900" dirty="0">
              <a:solidFill>
                <a:schemeClr val="tx2">
                  <a:lumMod val="60000"/>
                  <a:lumOff val="40000"/>
                </a:schemeClr>
              </a:solidFill>
              <a:latin typeface="Tahoma"/>
              <a:cs typeface="Tahoma"/>
            </a:endParaRPr>
          </a:p>
          <a:p>
            <a:pPr marL="12700" marR="5080">
              <a:lnSpc>
                <a:spcPct val="102699"/>
              </a:lnSpc>
              <a:spcBef>
                <a:spcPts val="355"/>
              </a:spcBef>
            </a:pPr>
            <a:r>
              <a:rPr sz="800" spc="-10" dirty="0" err="1">
                <a:latin typeface="Microsoft Sans Serif"/>
                <a:cs typeface="Microsoft Sans Serif"/>
              </a:rPr>
              <a:t>Rozdíly</a:t>
            </a:r>
            <a:r>
              <a:rPr sz="800" spc="65" dirty="0">
                <a:latin typeface="Microsoft Sans Serif"/>
                <a:cs typeface="Microsoft Sans Serif"/>
              </a:rPr>
              <a:t> </a:t>
            </a:r>
            <a:r>
              <a:rPr sz="800" spc="-40" dirty="0">
                <a:latin typeface="Microsoft Sans Serif"/>
                <a:cs typeface="Microsoft Sans Serif"/>
              </a:rPr>
              <a:t>ve</a:t>
            </a:r>
            <a:r>
              <a:rPr sz="800" spc="70" dirty="0">
                <a:latin typeface="Microsoft Sans Serif"/>
                <a:cs typeface="Microsoft Sans Serif"/>
              </a:rPr>
              <a:t> </a:t>
            </a:r>
            <a:r>
              <a:rPr sz="800" spc="-5" dirty="0">
                <a:latin typeface="Microsoft Sans Serif"/>
                <a:cs typeface="Microsoft Sans Serif"/>
              </a:rPr>
              <a:t>velikosti</a:t>
            </a:r>
            <a:r>
              <a:rPr sz="800" spc="65" dirty="0">
                <a:latin typeface="Microsoft Sans Serif"/>
                <a:cs typeface="Microsoft Sans Serif"/>
              </a:rPr>
              <a:t> </a:t>
            </a:r>
            <a:r>
              <a:rPr sz="800" spc="-30" dirty="0">
                <a:latin typeface="Microsoft Sans Serif"/>
                <a:cs typeface="Microsoft Sans Serif"/>
              </a:rPr>
              <a:t>správně</a:t>
            </a:r>
            <a:r>
              <a:rPr sz="800" spc="70" dirty="0">
                <a:latin typeface="Microsoft Sans Serif"/>
                <a:cs typeface="Microsoft Sans Serif"/>
              </a:rPr>
              <a:t> </a:t>
            </a:r>
            <a:r>
              <a:rPr sz="800" spc="-40" dirty="0">
                <a:latin typeface="Microsoft Sans Serif"/>
                <a:cs typeface="Microsoft Sans Serif"/>
              </a:rPr>
              <a:t>a</a:t>
            </a:r>
            <a:r>
              <a:rPr sz="800" spc="65" dirty="0">
                <a:latin typeface="Microsoft Sans Serif"/>
                <a:cs typeface="Microsoft Sans Serif"/>
              </a:rPr>
              <a:t> </a:t>
            </a:r>
            <a:r>
              <a:rPr sz="800" spc="-20" dirty="0">
                <a:latin typeface="Microsoft Sans Serif"/>
                <a:cs typeface="Microsoft Sans Serif"/>
              </a:rPr>
              <a:t>špatně</a:t>
            </a:r>
            <a:r>
              <a:rPr sz="800" spc="70" dirty="0">
                <a:latin typeface="Microsoft Sans Serif"/>
                <a:cs typeface="Microsoft Sans Serif"/>
              </a:rPr>
              <a:t> </a:t>
            </a:r>
            <a:r>
              <a:rPr sz="800" spc="-20" dirty="0">
                <a:latin typeface="Microsoft Sans Serif"/>
                <a:cs typeface="Microsoft Sans Serif"/>
              </a:rPr>
              <a:t>připravené</a:t>
            </a:r>
            <a:r>
              <a:rPr sz="800" spc="65" dirty="0">
                <a:latin typeface="Microsoft Sans Serif"/>
                <a:cs typeface="Microsoft Sans Serif"/>
              </a:rPr>
              <a:t> </a:t>
            </a:r>
            <a:r>
              <a:rPr sz="800" dirty="0">
                <a:latin typeface="Microsoft Sans Serif"/>
                <a:cs typeface="Microsoft Sans Serif"/>
              </a:rPr>
              <a:t>grafiky</a:t>
            </a:r>
            <a:r>
              <a:rPr sz="800" spc="70" dirty="0">
                <a:latin typeface="Microsoft Sans Serif"/>
                <a:cs typeface="Microsoft Sans Serif"/>
              </a:rPr>
              <a:t> </a:t>
            </a:r>
            <a:r>
              <a:rPr sz="800" spc="-15" dirty="0">
                <a:latin typeface="Microsoft Sans Serif"/>
                <a:cs typeface="Microsoft Sans Serif"/>
              </a:rPr>
              <a:t>mohou</a:t>
            </a:r>
            <a:r>
              <a:rPr sz="800" spc="65" dirty="0">
                <a:latin typeface="Microsoft Sans Serif"/>
                <a:cs typeface="Microsoft Sans Serif"/>
              </a:rPr>
              <a:t> </a:t>
            </a:r>
            <a:r>
              <a:rPr sz="800" spc="10" dirty="0">
                <a:latin typeface="Microsoft Sans Serif"/>
                <a:cs typeface="Microsoft Sans Serif"/>
              </a:rPr>
              <a:t>být</a:t>
            </a:r>
            <a:r>
              <a:rPr sz="800" spc="70" dirty="0">
                <a:latin typeface="Microsoft Sans Serif"/>
                <a:cs typeface="Microsoft Sans Serif"/>
              </a:rPr>
              <a:t> </a:t>
            </a:r>
            <a:r>
              <a:rPr sz="800" spc="-15" dirty="0">
                <a:latin typeface="Microsoft Sans Serif"/>
                <a:cs typeface="Microsoft Sans Serif"/>
              </a:rPr>
              <a:t>opravdu</a:t>
            </a:r>
            <a:r>
              <a:rPr sz="800" spc="65" dirty="0">
                <a:latin typeface="Microsoft Sans Serif"/>
                <a:cs typeface="Microsoft Sans Serif"/>
              </a:rPr>
              <a:t> </a:t>
            </a:r>
            <a:r>
              <a:rPr sz="800" dirty="0" err="1">
                <a:latin typeface="Microsoft Sans Serif"/>
                <a:cs typeface="Microsoft Sans Serif"/>
              </a:rPr>
              <a:t>markantní</a:t>
            </a:r>
            <a:r>
              <a:rPr sz="800" dirty="0">
                <a:latin typeface="Microsoft Sans Serif"/>
                <a:cs typeface="Microsoft Sans Serif"/>
              </a:rPr>
              <a:t>.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1165" y="1379232"/>
            <a:ext cx="65201" cy="6520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1165" y="1761337"/>
            <a:ext cx="65201" cy="65201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0" y="3346500"/>
            <a:ext cx="1536065" cy="109855"/>
          </a:xfrm>
          <a:custGeom>
            <a:avLst/>
            <a:gdLst/>
            <a:ahLst/>
            <a:cxnLst/>
            <a:rect l="l" t="t" r="r" b="b"/>
            <a:pathLst>
              <a:path w="1536065" h="109854">
                <a:moveTo>
                  <a:pt x="1535976" y="0"/>
                </a:moveTo>
                <a:lnTo>
                  <a:pt x="0" y="0"/>
                </a:lnTo>
                <a:lnTo>
                  <a:pt x="0" y="109550"/>
                </a:lnTo>
                <a:lnTo>
                  <a:pt x="1535976" y="109550"/>
                </a:lnTo>
                <a:lnTo>
                  <a:pt x="1535976" y="0"/>
                </a:lnTo>
                <a:close/>
              </a:path>
            </a:pathLst>
          </a:custGeom>
          <a:solidFill>
            <a:srgbClr val="4747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52551" y="3333729"/>
            <a:ext cx="43116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Filip</a:t>
            </a:r>
            <a:r>
              <a:rPr sz="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Leitner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535976" y="3346500"/>
            <a:ext cx="1536065" cy="109855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1535976" y="0"/>
                </a:moveTo>
                <a:lnTo>
                  <a:pt x="0" y="0"/>
                </a:lnTo>
                <a:lnTo>
                  <a:pt x="0" y="109550"/>
                </a:lnTo>
                <a:lnTo>
                  <a:pt x="1535976" y="109550"/>
                </a:lnTo>
                <a:lnTo>
                  <a:pt x="1535976" y="0"/>
                </a:lnTo>
                <a:close/>
              </a:path>
            </a:pathLst>
          </a:custGeom>
          <a:solidFill>
            <a:srgbClr val="8484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008936" y="3333729"/>
            <a:ext cx="59055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Grafika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na</a:t>
            </a:r>
            <a:r>
              <a:rPr sz="600" b="1" spc="3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3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webu</a:t>
            </a:r>
            <a:endParaRPr sz="6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71952" y="3346500"/>
            <a:ext cx="1536065" cy="109855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1535976" y="0"/>
                </a:moveTo>
                <a:lnTo>
                  <a:pt x="0" y="0"/>
                </a:lnTo>
                <a:lnTo>
                  <a:pt x="0" y="109550"/>
                </a:lnTo>
                <a:lnTo>
                  <a:pt x="1535976" y="109550"/>
                </a:lnTo>
                <a:lnTo>
                  <a:pt x="1535976" y="0"/>
                </a:lnTo>
                <a:close/>
              </a:path>
            </a:pathLst>
          </a:custGeom>
          <a:solidFill>
            <a:srgbClr val="ADAD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494608" y="3333729"/>
            <a:ext cx="105854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46455" algn="l"/>
              </a:tabLst>
            </a:pPr>
            <a:r>
              <a:rPr sz="600" spc="10" dirty="0">
                <a:latin typeface="Microsoft Sans Serif"/>
                <a:cs typeface="Microsoft Sans Serif"/>
              </a:rPr>
              <a:t>W</a:t>
            </a:r>
            <a:r>
              <a:rPr sz="600" spc="-30" dirty="0">
                <a:latin typeface="Microsoft Sans Serif"/>
                <a:cs typeface="Microsoft Sans Serif"/>
              </a:rPr>
              <a:t>e</a:t>
            </a:r>
            <a:r>
              <a:rPr sz="600" spc="-15" dirty="0">
                <a:latin typeface="Microsoft Sans Serif"/>
                <a:cs typeface="Microsoft Sans Serif"/>
              </a:rPr>
              <a:t>b</a:t>
            </a:r>
            <a:r>
              <a:rPr sz="600" spc="-20" dirty="0">
                <a:latin typeface="Microsoft Sans Serif"/>
                <a:cs typeface="Microsoft Sans Serif"/>
              </a:rPr>
              <a:t>ová</a:t>
            </a:r>
            <a:r>
              <a:rPr sz="600" spc="50" dirty="0">
                <a:latin typeface="Microsoft Sans Serif"/>
                <a:cs typeface="Microsoft Sans Serif"/>
              </a:rPr>
              <a:t> </a:t>
            </a:r>
            <a:r>
              <a:rPr sz="600" spc="-10" dirty="0">
                <a:latin typeface="Microsoft Sans Serif"/>
                <a:cs typeface="Microsoft Sans Serif"/>
              </a:rPr>
              <a:t>k</a:t>
            </a:r>
            <a:r>
              <a:rPr sz="600" spc="-30" dirty="0">
                <a:latin typeface="Microsoft Sans Serif"/>
                <a:cs typeface="Microsoft Sans Serif"/>
              </a:rPr>
              <a:t>a</a:t>
            </a:r>
            <a:r>
              <a:rPr sz="600" dirty="0">
                <a:latin typeface="Microsoft Sans Serif"/>
                <a:cs typeface="Microsoft Sans Serif"/>
              </a:rPr>
              <a:t>rtografie	</a:t>
            </a:r>
            <a:r>
              <a:rPr sz="600" spc="-20" dirty="0">
                <a:latin typeface="Microsoft Sans Serif"/>
                <a:cs typeface="Microsoft Sans Serif"/>
              </a:rPr>
              <a:t>2</a:t>
            </a:r>
            <a:r>
              <a:rPr sz="600" spc="-15" dirty="0">
                <a:latin typeface="Microsoft Sans Serif"/>
                <a:cs typeface="Microsoft Sans Serif"/>
              </a:rPr>
              <a:t> </a:t>
            </a:r>
            <a:r>
              <a:rPr sz="600" spc="150" dirty="0">
                <a:latin typeface="Microsoft Sans Serif"/>
                <a:cs typeface="Microsoft Sans Serif"/>
              </a:rPr>
              <a:t>/</a:t>
            </a:r>
            <a:r>
              <a:rPr sz="600" spc="-10" dirty="0">
                <a:latin typeface="Microsoft Sans Serif"/>
                <a:cs typeface="Microsoft Sans Serif"/>
              </a:rPr>
              <a:t> </a:t>
            </a:r>
            <a:r>
              <a:rPr sz="600" spc="-20" dirty="0">
                <a:latin typeface="Microsoft Sans Serif"/>
                <a:cs typeface="Microsoft Sans Serif"/>
              </a:rPr>
              <a:t>22</a:t>
            </a:r>
            <a:endParaRPr sz="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247632"/>
            <a:ext cx="4608195" cy="208915"/>
            <a:chOff x="0" y="3247632"/>
            <a:chExt cx="4608195" cy="208915"/>
          </a:xfrm>
        </p:grpSpPr>
        <p:sp>
          <p:nvSpPr>
            <p:cNvPr id="3" name="object 3"/>
            <p:cNvSpPr/>
            <p:nvPr/>
          </p:nvSpPr>
          <p:spPr>
            <a:xfrm>
              <a:off x="0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5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474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35976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8484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71952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ADA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5300" y="72654"/>
            <a:ext cx="49530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105" dirty="0">
                <a:solidFill>
                  <a:srgbClr val="3333B2"/>
                </a:solidFill>
                <a:latin typeface="Georgia"/>
                <a:cs typeface="Georgia"/>
              </a:rPr>
              <a:t>Ú</a:t>
            </a:r>
            <a:r>
              <a:rPr sz="1400" cap="small" spc="110" dirty="0">
                <a:solidFill>
                  <a:srgbClr val="3333B2"/>
                </a:solidFill>
                <a:latin typeface="Georgia"/>
                <a:cs typeface="Georgia"/>
              </a:rPr>
              <a:t>k</a:t>
            </a:r>
            <a:r>
              <a:rPr sz="1400" cap="small" spc="80" dirty="0">
                <a:solidFill>
                  <a:srgbClr val="3333B2"/>
                </a:solidFill>
                <a:latin typeface="Georgia"/>
                <a:cs typeface="Georgia"/>
              </a:rPr>
              <a:t>ol</a:t>
            </a:r>
            <a:endParaRPr sz="1400">
              <a:latin typeface="Georgia"/>
              <a:cs typeface="Georgia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1165" y="714654"/>
            <a:ext cx="65201" cy="6520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77532" y="631138"/>
            <a:ext cx="4232568" cy="2418226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8100" marR="363220">
              <a:lnSpc>
                <a:spcPct val="102600"/>
              </a:lnSpc>
              <a:spcBef>
                <a:spcPts val="55"/>
              </a:spcBef>
            </a:pPr>
            <a:r>
              <a:rPr sz="1100" spc="-50" dirty="0">
                <a:latin typeface="Tahoma"/>
                <a:cs typeface="Tahoma"/>
              </a:rPr>
              <a:t>dokončete</a:t>
            </a:r>
            <a:r>
              <a:rPr sz="1100" spc="10" dirty="0">
                <a:latin typeface="Tahoma"/>
                <a:cs typeface="Tahoma"/>
              </a:rPr>
              <a:t> </a:t>
            </a:r>
            <a:r>
              <a:rPr sz="1100" b="1" spc="-40" dirty="0">
                <a:latin typeface="Arial"/>
                <a:cs typeface="Arial"/>
              </a:rPr>
              <a:t>základní</a:t>
            </a:r>
            <a:r>
              <a:rPr sz="1100" b="1" spc="90" dirty="0">
                <a:latin typeface="Arial"/>
                <a:cs typeface="Arial"/>
              </a:rPr>
              <a:t> </a:t>
            </a:r>
            <a:r>
              <a:rPr sz="1100" b="1" spc="-30" dirty="0">
                <a:latin typeface="Arial"/>
                <a:cs typeface="Arial"/>
              </a:rPr>
              <a:t>strukturu</a:t>
            </a:r>
            <a:r>
              <a:rPr sz="1100" b="1" spc="50" dirty="0">
                <a:latin typeface="Arial"/>
                <a:cs typeface="Arial"/>
              </a:rPr>
              <a:t> </a:t>
            </a:r>
            <a:r>
              <a:rPr sz="1100" spc="-35" dirty="0">
                <a:latin typeface="Tahoma"/>
                <a:cs typeface="Tahoma"/>
              </a:rPr>
              <a:t>stránky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(pokud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možno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už</a:t>
            </a:r>
            <a:r>
              <a:rPr sz="1100" spc="10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žádné </a:t>
            </a:r>
            <a:r>
              <a:rPr sz="1100" spc="-330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Lorem</a:t>
            </a:r>
            <a:r>
              <a:rPr sz="1100" spc="10" dirty="0">
                <a:latin typeface="Tahoma"/>
                <a:cs typeface="Tahoma"/>
              </a:rPr>
              <a:t> </a:t>
            </a:r>
            <a:r>
              <a:rPr sz="1100" spc="-65" dirty="0">
                <a:latin typeface="Tahoma"/>
                <a:cs typeface="Tahoma"/>
              </a:rPr>
              <a:t>Ipsum,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apod.)</a:t>
            </a:r>
            <a:endParaRPr sz="1100" dirty="0">
              <a:latin typeface="Tahoma"/>
              <a:cs typeface="Tahoma"/>
            </a:endParaRPr>
          </a:p>
          <a:p>
            <a:pPr marL="38100">
              <a:lnSpc>
                <a:spcPct val="100000"/>
              </a:lnSpc>
              <a:spcBef>
                <a:spcPts val="335"/>
              </a:spcBef>
            </a:pPr>
            <a:r>
              <a:rPr sz="1100" b="1" spc="-45" dirty="0">
                <a:latin typeface="Arial"/>
                <a:cs typeface="Arial"/>
              </a:rPr>
              <a:t>validní</a:t>
            </a:r>
            <a:r>
              <a:rPr sz="1100" b="1" spc="75" dirty="0">
                <a:latin typeface="Arial"/>
                <a:cs typeface="Arial"/>
              </a:rPr>
              <a:t> </a:t>
            </a:r>
            <a:r>
              <a:rPr sz="1100" spc="5" dirty="0">
                <a:latin typeface="Tahoma"/>
                <a:cs typeface="Tahoma"/>
              </a:rPr>
              <a:t>CSS</a:t>
            </a:r>
            <a:r>
              <a:rPr sz="1100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a</a:t>
            </a:r>
            <a:r>
              <a:rPr sz="1100" spc="-5" dirty="0">
                <a:latin typeface="Tahoma"/>
                <a:cs typeface="Tahoma"/>
              </a:rPr>
              <a:t> </a:t>
            </a:r>
            <a:r>
              <a:rPr sz="1100" spc="70" dirty="0">
                <a:latin typeface="Tahoma"/>
                <a:cs typeface="Tahoma"/>
              </a:rPr>
              <a:t>HTML</a:t>
            </a:r>
            <a:r>
              <a:rPr lang="sk-SK" sz="1100" spc="70" dirty="0">
                <a:latin typeface="Tahoma"/>
                <a:cs typeface="Tahoma"/>
              </a:rPr>
              <a:t>, </a:t>
            </a:r>
            <a:r>
              <a:rPr lang="sk-SK" sz="1100" spc="70" dirty="0" err="1">
                <a:latin typeface="Tahoma"/>
                <a:cs typeface="Tahoma"/>
              </a:rPr>
              <a:t>flex</a:t>
            </a:r>
            <a:r>
              <a:rPr lang="sk-SK" sz="1100" spc="70" dirty="0">
                <a:latin typeface="Tahoma"/>
                <a:cs typeface="Tahoma"/>
              </a:rPr>
              <a:t>/</a:t>
            </a:r>
            <a:r>
              <a:rPr lang="sk-SK" sz="1100" spc="70" dirty="0" err="1">
                <a:latin typeface="Tahoma"/>
                <a:cs typeface="Tahoma"/>
              </a:rPr>
              <a:t>grid</a:t>
            </a:r>
            <a:r>
              <a:rPr lang="sk-SK" sz="1100" spc="70" dirty="0">
                <a:latin typeface="Tahoma"/>
                <a:cs typeface="Tahoma"/>
              </a:rPr>
              <a:t> </a:t>
            </a:r>
            <a:r>
              <a:rPr lang="sk-SK" sz="1100" spc="70">
                <a:latin typeface="Tahoma"/>
                <a:cs typeface="Tahoma"/>
              </a:rPr>
              <a:t>layout</a:t>
            </a:r>
            <a:endParaRPr sz="1100" dirty="0">
              <a:latin typeface="Tahoma"/>
              <a:cs typeface="Tahoma"/>
            </a:endParaRPr>
          </a:p>
          <a:p>
            <a:pPr marL="38100" marR="363220">
              <a:lnSpc>
                <a:spcPts val="1200"/>
              </a:lnSpc>
              <a:spcBef>
                <a:spcPts val="315"/>
              </a:spcBef>
            </a:pPr>
            <a:r>
              <a:rPr sz="1100" b="1" spc="-45" dirty="0">
                <a:latin typeface="Arial"/>
                <a:cs typeface="Arial"/>
              </a:rPr>
              <a:t>stránku</a:t>
            </a:r>
            <a:r>
              <a:rPr sz="1100" b="1" spc="95" dirty="0">
                <a:latin typeface="Arial"/>
                <a:cs typeface="Arial"/>
              </a:rPr>
              <a:t> </a:t>
            </a:r>
            <a:r>
              <a:rPr sz="1100" b="1" spc="-40" dirty="0">
                <a:latin typeface="Arial"/>
                <a:cs typeface="Arial"/>
              </a:rPr>
              <a:t>doplňte</a:t>
            </a:r>
            <a:r>
              <a:rPr sz="1100" b="1" spc="95" dirty="0">
                <a:latin typeface="Arial"/>
                <a:cs typeface="Arial"/>
              </a:rPr>
              <a:t> </a:t>
            </a:r>
            <a:r>
              <a:rPr sz="1100" b="1" spc="-75" dirty="0">
                <a:latin typeface="Arial"/>
                <a:cs typeface="Arial"/>
              </a:rPr>
              <a:t>o</a:t>
            </a:r>
            <a:r>
              <a:rPr sz="1100" b="1" spc="100" dirty="0">
                <a:latin typeface="Arial"/>
                <a:cs typeface="Arial"/>
              </a:rPr>
              <a:t> </a:t>
            </a:r>
            <a:r>
              <a:rPr sz="1100" b="1" spc="-50" dirty="0">
                <a:latin typeface="Arial"/>
                <a:cs typeface="Arial"/>
              </a:rPr>
              <a:t>obrázky</a:t>
            </a:r>
            <a:r>
              <a:rPr sz="1100" spc="-50" dirty="0">
                <a:latin typeface="Tahoma"/>
                <a:cs typeface="Tahoma"/>
              </a:rPr>
              <a:t>,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které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budou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vhodně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65" dirty="0">
                <a:latin typeface="Tahoma"/>
                <a:cs typeface="Tahoma"/>
              </a:rPr>
              <a:t>upravené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pro </a:t>
            </a:r>
            <a:r>
              <a:rPr sz="1100" spc="-330" dirty="0">
                <a:latin typeface="Tahoma"/>
                <a:cs typeface="Tahoma"/>
              </a:rPr>
              <a:t> </a:t>
            </a:r>
            <a:r>
              <a:rPr sz="1100" spc="-15" dirty="0">
                <a:latin typeface="Tahoma"/>
                <a:cs typeface="Tahoma"/>
              </a:rPr>
              <a:t>použití</a:t>
            </a:r>
            <a:r>
              <a:rPr sz="1100" spc="10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na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75" dirty="0">
                <a:latin typeface="Tahoma"/>
                <a:cs typeface="Tahoma"/>
              </a:rPr>
              <a:t>webu</a:t>
            </a:r>
            <a:endParaRPr sz="1100" dirty="0">
              <a:latin typeface="Tahoma"/>
              <a:cs typeface="Tahoma"/>
            </a:endParaRPr>
          </a:p>
          <a:p>
            <a:pPr marL="177800">
              <a:lnSpc>
                <a:spcPts val="1200"/>
              </a:lnSpc>
              <a:spcBef>
                <a:spcPts val="150"/>
              </a:spcBef>
            </a:pPr>
            <a:r>
              <a:rPr sz="900" spc="494" baseline="13888" dirty="0">
                <a:solidFill>
                  <a:srgbClr val="3333B2"/>
                </a:solidFill>
                <a:latin typeface="Times New Roman"/>
                <a:cs typeface="Times New Roman"/>
              </a:rPr>
              <a:t>)</a:t>
            </a:r>
            <a:r>
              <a:rPr sz="900" spc="509" baseline="13888" dirty="0">
                <a:solidFill>
                  <a:srgbClr val="3333B2"/>
                </a:solidFill>
                <a:latin typeface="Times New Roman"/>
                <a:cs typeface="Times New Roman"/>
              </a:rPr>
              <a:t> </a:t>
            </a:r>
            <a:r>
              <a:rPr sz="1000" spc="-60" dirty="0">
                <a:latin typeface="Tahoma"/>
                <a:cs typeface="Tahoma"/>
              </a:rPr>
              <a:t>komprese</a:t>
            </a:r>
            <a:endParaRPr sz="1000" dirty="0">
              <a:latin typeface="Tahoma"/>
              <a:cs typeface="Tahoma"/>
            </a:endParaRPr>
          </a:p>
          <a:p>
            <a:pPr marL="177800">
              <a:lnSpc>
                <a:spcPts val="1195"/>
              </a:lnSpc>
            </a:pPr>
            <a:r>
              <a:rPr sz="900" spc="494" baseline="13888" dirty="0">
                <a:solidFill>
                  <a:srgbClr val="3333B2"/>
                </a:solidFill>
                <a:latin typeface="Times New Roman"/>
                <a:cs typeface="Times New Roman"/>
              </a:rPr>
              <a:t>)</a:t>
            </a:r>
            <a:r>
              <a:rPr sz="900" spc="577" baseline="13888" dirty="0">
                <a:solidFill>
                  <a:srgbClr val="3333B2"/>
                </a:solidFill>
                <a:latin typeface="Times New Roman"/>
                <a:cs typeface="Times New Roman"/>
              </a:rPr>
              <a:t> </a:t>
            </a:r>
            <a:r>
              <a:rPr sz="1000" spc="-45" dirty="0">
                <a:latin typeface="Tahoma"/>
                <a:cs typeface="Tahoma"/>
              </a:rPr>
              <a:t>alespoň</a:t>
            </a:r>
            <a:r>
              <a:rPr sz="1000" spc="5" dirty="0">
                <a:latin typeface="Tahoma"/>
                <a:cs typeface="Tahoma"/>
              </a:rPr>
              <a:t> </a:t>
            </a:r>
            <a:r>
              <a:rPr sz="1000" b="1" spc="5" dirty="0">
                <a:latin typeface="Arial"/>
                <a:cs typeface="Arial"/>
              </a:rPr>
              <a:t>tři</a:t>
            </a:r>
            <a:r>
              <a:rPr sz="1000" b="1" spc="80" dirty="0">
                <a:latin typeface="Arial"/>
                <a:cs typeface="Arial"/>
              </a:rPr>
              <a:t> </a:t>
            </a:r>
            <a:r>
              <a:rPr sz="1000" b="1" spc="-40" dirty="0" err="1">
                <a:latin typeface="Arial"/>
                <a:cs typeface="Arial"/>
              </a:rPr>
              <a:t>rastrové</a:t>
            </a:r>
            <a:r>
              <a:rPr sz="1000" b="1" spc="50" dirty="0">
                <a:latin typeface="Arial"/>
                <a:cs typeface="Arial"/>
              </a:rPr>
              <a:t> </a:t>
            </a:r>
            <a:r>
              <a:rPr sz="1000" spc="-35" dirty="0" err="1">
                <a:latin typeface="Tahoma"/>
                <a:cs typeface="Tahoma"/>
              </a:rPr>
              <a:t>obrázky</a:t>
            </a:r>
            <a:r>
              <a:rPr lang="sk-SK" sz="1000" spc="-35" dirty="0">
                <a:latin typeface="Tahoma"/>
                <a:cs typeface="Tahoma"/>
              </a:rPr>
              <a:t> (minimálne jeden pomocou </a:t>
            </a:r>
            <a:r>
              <a:rPr lang="sk-SK" sz="1000" spc="-35" dirty="0" err="1">
                <a:latin typeface="Tahoma"/>
                <a:cs typeface="Tahoma"/>
              </a:rPr>
              <a:t>srcset</a:t>
            </a:r>
            <a:r>
              <a:rPr lang="sk-SK" sz="1000" spc="-35" dirty="0">
                <a:latin typeface="Tahoma"/>
                <a:cs typeface="Tahoma"/>
              </a:rPr>
              <a:t>/</a:t>
            </a:r>
            <a:r>
              <a:rPr lang="sk-SK" sz="1000" spc="-35" dirty="0" err="1">
                <a:latin typeface="Tahoma"/>
                <a:cs typeface="Tahoma"/>
              </a:rPr>
              <a:t>sizes</a:t>
            </a:r>
            <a:r>
              <a:rPr lang="sk-SK" sz="1000" spc="-35" dirty="0">
                <a:latin typeface="Tahoma"/>
                <a:cs typeface="Tahoma"/>
              </a:rPr>
              <a:t>) </a:t>
            </a:r>
            <a:endParaRPr sz="1000" dirty="0">
              <a:latin typeface="Tahoma"/>
              <a:cs typeface="Tahoma"/>
            </a:endParaRPr>
          </a:p>
          <a:p>
            <a:pPr marL="177800">
              <a:lnSpc>
                <a:spcPts val="1195"/>
              </a:lnSpc>
            </a:pPr>
            <a:r>
              <a:rPr sz="900" spc="494" baseline="13888" dirty="0">
                <a:solidFill>
                  <a:srgbClr val="3333B2"/>
                </a:solidFill>
                <a:latin typeface="Times New Roman"/>
                <a:cs typeface="Times New Roman"/>
              </a:rPr>
              <a:t>)</a:t>
            </a:r>
            <a:r>
              <a:rPr sz="900" spc="577" baseline="13888" dirty="0">
                <a:solidFill>
                  <a:srgbClr val="3333B2"/>
                </a:solidFill>
                <a:latin typeface="Times New Roman"/>
                <a:cs typeface="Times New Roman"/>
              </a:rPr>
              <a:t> </a:t>
            </a:r>
            <a:r>
              <a:rPr sz="1000" spc="-45" dirty="0">
                <a:latin typeface="Tahoma"/>
                <a:cs typeface="Tahoma"/>
              </a:rPr>
              <a:t>alespoň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b="1" spc="-40" dirty="0">
                <a:latin typeface="Arial"/>
                <a:cs typeface="Arial"/>
              </a:rPr>
              <a:t>jeden</a:t>
            </a:r>
            <a:r>
              <a:rPr sz="1000" b="1" spc="80" dirty="0">
                <a:latin typeface="Arial"/>
                <a:cs typeface="Arial"/>
              </a:rPr>
              <a:t> </a:t>
            </a:r>
            <a:r>
              <a:rPr sz="1000" b="1" spc="-40" dirty="0">
                <a:latin typeface="Arial"/>
                <a:cs typeface="Arial"/>
              </a:rPr>
              <a:t>vektorový</a:t>
            </a:r>
            <a:r>
              <a:rPr sz="1000" b="1" spc="45" dirty="0">
                <a:latin typeface="Arial"/>
                <a:cs typeface="Arial"/>
              </a:rPr>
              <a:t> </a:t>
            </a:r>
            <a:r>
              <a:rPr sz="1000" spc="-45" dirty="0">
                <a:latin typeface="Tahoma"/>
                <a:cs typeface="Tahoma"/>
              </a:rPr>
              <a:t>obrázek</a:t>
            </a:r>
            <a:endParaRPr sz="1000" dirty="0">
              <a:latin typeface="Tahoma"/>
              <a:cs typeface="Tahoma"/>
            </a:endParaRPr>
          </a:p>
          <a:p>
            <a:pPr marL="177800">
              <a:lnSpc>
                <a:spcPts val="1170"/>
              </a:lnSpc>
            </a:pPr>
            <a:r>
              <a:rPr sz="900" spc="494" baseline="13888" dirty="0">
                <a:solidFill>
                  <a:srgbClr val="3333B2"/>
                </a:solidFill>
                <a:latin typeface="Times New Roman"/>
                <a:cs typeface="Times New Roman"/>
              </a:rPr>
              <a:t>)</a:t>
            </a:r>
            <a:r>
              <a:rPr sz="900" spc="607" baseline="13888" dirty="0">
                <a:solidFill>
                  <a:srgbClr val="3333B2"/>
                </a:solidFill>
                <a:latin typeface="Times New Roman"/>
                <a:cs typeface="Times New Roman"/>
              </a:rPr>
              <a:t> </a:t>
            </a:r>
            <a:r>
              <a:rPr sz="1000" spc="-45" dirty="0">
                <a:latin typeface="Tahoma"/>
                <a:cs typeface="Tahoma"/>
              </a:rPr>
              <a:t>nakreslete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si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vlastní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vektorový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obrázek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(logo?)</a:t>
            </a:r>
            <a:endParaRPr sz="1000" dirty="0">
              <a:latin typeface="Tahoma"/>
              <a:cs typeface="Tahoma"/>
            </a:endParaRPr>
          </a:p>
          <a:p>
            <a:pPr marL="314960" marR="30480">
              <a:lnSpc>
                <a:spcPts val="950"/>
              </a:lnSpc>
              <a:spcBef>
                <a:spcPts val="10"/>
              </a:spcBef>
            </a:pPr>
            <a:r>
              <a:rPr sz="800" spc="-15" dirty="0">
                <a:latin typeface="Microsoft Sans Serif"/>
                <a:cs typeface="Microsoft Sans Serif"/>
              </a:rPr>
              <a:t>nemusíte</a:t>
            </a:r>
            <a:r>
              <a:rPr sz="800" spc="65" dirty="0">
                <a:latin typeface="Microsoft Sans Serif"/>
                <a:cs typeface="Microsoft Sans Serif"/>
              </a:rPr>
              <a:t> </a:t>
            </a:r>
            <a:r>
              <a:rPr sz="800" spc="-5" dirty="0">
                <a:latin typeface="Microsoft Sans Serif"/>
                <a:cs typeface="Microsoft Sans Serif"/>
              </a:rPr>
              <a:t>nutně</a:t>
            </a:r>
            <a:r>
              <a:rPr sz="800" spc="70" dirty="0">
                <a:latin typeface="Microsoft Sans Serif"/>
                <a:cs typeface="Microsoft Sans Serif"/>
              </a:rPr>
              <a:t> </a:t>
            </a:r>
            <a:r>
              <a:rPr sz="800" spc="-25" dirty="0">
                <a:latin typeface="Microsoft Sans Serif"/>
                <a:cs typeface="Microsoft Sans Serif"/>
              </a:rPr>
              <a:t>na</a:t>
            </a:r>
            <a:r>
              <a:rPr sz="800" spc="70" dirty="0">
                <a:latin typeface="Microsoft Sans Serif"/>
                <a:cs typeface="Microsoft Sans Serif"/>
              </a:rPr>
              <a:t> </a:t>
            </a:r>
            <a:r>
              <a:rPr sz="800" spc="-30" dirty="0">
                <a:latin typeface="Microsoft Sans Serif"/>
                <a:cs typeface="Microsoft Sans Serif"/>
              </a:rPr>
              <a:t>webu</a:t>
            </a:r>
            <a:r>
              <a:rPr sz="800" spc="70" dirty="0">
                <a:latin typeface="Microsoft Sans Serif"/>
                <a:cs typeface="Microsoft Sans Serif"/>
              </a:rPr>
              <a:t> </a:t>
            </a:r>
            <a:r>
              <a:rPr sz="800" spc="5" dirty="0">
                <a:latin typeface="Microsoft Sans Serif"/>
                <a:cs typeface="Microsoft Sans Serif"/>
              </a:rPr>
              <a:t>použít</a:t>
            </a:r>
            <a:r>
              <a:rPr sz="800" spc="70" dirty="0">
                <a:latin typeface="Microsoft Sans Serif"/>
                <a:cs typeface="Microsoft Sans Serif"/>
              </a:rPr>
              <a:t> </a:t>
            </a:r>
            <a:r>
              <a:rPr sz="800" spc="-10" dirty="0">
                <a:latin typeface="Microsoft Sans Serif"/>
                <a:cs typeface="Microsoft Sans Serif"/>
              </a:rPr>
              <a:t>jako</a:t>
            </a:r>
            <a:r>
              <a:rPr sz="800" spc="70" dirty="0">
                <a:latin typeface="Microsoft Sans Serif"/>
                <a:cs typeface="Microsoft Sans Serif"/>
              </a:rPr>
              <a:t> </a:t>
            </a:r>
            <a:r>
              <a:rPr sz="800" dirty="0">
                <a:latin typeface="Microsoft Sans Serif"/>
                <a:cs typeface="Microsoft Sans Serif"/>
              </a:rPr>
              <a:t>vektor,</a:t>
            </a:r>
            <a:r>
              <a:rPr sz="800" spc="70" dirty="0">
                <a:latin typeface="Microsoft Sans Serif"/>
                <a:cs typeface="Microsoft Sans Serif"/>
              </a:rPr>
              <a:t> </a:t>
            </a:r>
            <a:r>
              <a:rPr sz="800" spc="-10" dirty="0">
                <a:latin typeface="Microsoft Sans Serif"/>
                <a:cs typeface="Microsoft Sans Serif"/>
              </a:rPr>
              <a:t>stačí</a:t>
            </a:r>
            <a:r>
              <a:rPr sz="800" spc="70" dirty="0">
                <a:latin typeface="Microsoft Sans Serif"/>
                <a:cs typeface="Microsoft Sans Serif"/>
              </a:rPr>
              <a:t> </a:t>
            </a:r>
            <a:r>
              <a:rPr sz="800" spc="-10" dirty="0">
                <a:latin typeface="Microsoft Sans Serif"/>
                <a:cs typeface="Microsoft Sans Serif"/>
              </a:rPr>
              <a:t>např.</a:t>
            </a:r>
            <a:r>
              <a:rPr sz="800" spc="170" dirty="0">
                <a:latin typeface="Microsoft Sans Serif"/>
                <a:cs typeface="Microsoft Sans Serif"/>
              </a:rPr>
              <a:t> </a:t>
            </a:r>
            <a:r>
              <a:rPr sz="800" spc="-20" dirty="0">
                <a:latin typeface="Microsoft Sans Serif"/>
                <a:cs typeface="Microsoft Sans Serif"/>
              </a:rPr>
              <a:t>GIF</a:t>
            </a:r>
            <a:r>
              <a:rPr sz="800" spc="70" dirty="0">
                <a:latin typeface="Microsoft Sans Serif"/>
                <a:cs typeface="Microsoft Sans Serif"/>
              </a:rPr>
              <a:t> </a:t>
            </a:r>
            <a:r>
              <a:rPr sz="800" spc="200" dirty="0">
                <a:latin typeface="Microsoft Sans Serif"/>
                <a:cs typeface="Microsoft Sans Serif"/>
              </a:rPr>
              <a:t>/</a:t>
            </a:r>
            <a:r>
              <a:rPr sz="800" spc="70" dirty="0">
                <a:latin typeface="Microsoft Sans Serif"/>
                <a:cs typeface="Microsoft Sans Serif"/>
              </a:rPr>
              <a:t> </a:t>
            </a:r>
            <a:r>
              <a:rPr sz="800" spc="-15" dirty="0">
                <a:latin typeface="Microsoft Sans Serif"/>
                <a:cs typeface="Microsoft Sans Serif"/>
              </a:rPr>
              <a:t>PNG</a:t>
            </a:r>
            <a:r>
              <a:rPr sz="800" spc="70" dirty="0">
                <a:latin typeface="Microsoft Sans Serif"/>
                <a:cs typeface="Microsoft Sans Serif"/>
              </a:rPr>
              <a:t> </a:t>
            </a:r>
            <a:r>
              <a:rPr sz="800" spc="25" dirty="0">
                <a:latin typeface="Microsoft Sans Serif"/>
                <a:cs typeface="Microsoft Sans Serif"/>
              </a:rPr>
              <a:t>(v</a:t>
            </a:r>
            <a:r>
              <a:rPr sz="800" spc="70" dirty="0">
                <a:latin typeface="Microsoft Sans Serif"/>
                <a:cs typeface="Microsoft Sans Serif"/>
              </a:rPr>
              <a:t> </a:t>
            </a:r>
            <a:r>
              <a:rPr sz="800" spc="20" dirty="0">
                <a:latin typeface="Microsoft Sans Serif"/>
                <a:cs typeface="Microsoft Sans Serif"/>
              </a:rPr>
              <a:t>tom</a:t>
            </a:r>
            <a:r>
              <a:rPr sz="800" spc="70" dirty="0">
                <a:latin typeface="Microsoft Sans Serif"/>
                <a:cs typeface="Microsoft Sans Serif"/>
              </a:rPr>
              <a:t> </a:t>
            </a:r>
            <a:r>
              <a:rPr sz="800" spc="-20" dirty="0">
                <a:latin typeface="Microsoft Sans Serif"/>
                <a:cs typeface="Microsoft Sans Serif"/>
              </a:rPr>
              <a:t>případě </a:t>
            </a:r>
            <a:r>
              <a:rPr sz="800" spc="-200" dirty="0">
                <a:latin typeface="Microsoft Sans Serif"/>
                <a:cs typeface="Microsoft Sans Serif"/>
              </a:rPr>
              <a:t> </a:t>
            </a:r>
            <a:r>
              <a:rPr sz="800" spc="-15" dirty="0">
                <a:latin typeface="Microsoft Sans Serif"/>
                <a:cs typeface="Microsoft Sans Serif"/>
              </a:rPr>
              <a:t>odevzdejte</a:t>
            </a:r>
            <a:r>
              <a:rPr sz="800" spc="60" dirty="0">
                <a:latin typeface="Microsoft Sans Serif"/>
                <a:cs typeface="Microsoft Sans Serif"/>
              </a:rPr>
              <a:t> </a:t>
            </a:r>
            <a:r>
              <a:rPr sz="800" spc="-10" dirty="0">
                <a:latin typeface="Microsoft Sans Serif"/>
                <a:cs typeface="Microsoft Sans Serif"/>
              </a:rPr>
              <a:t>také</a:t>
            </a:r>
            <a:r>
              <a:rPr sz="800" spc="65" dirty="0">
                <a:latin typeface="Microsoft Sans Serif"/>
                <a:cs typeface="Microsoft Sans Serif"/>
              </a:rPr>
              <a:t> </a:t>
            </a:r>
            <a:r>
              <a:rPr sz="800" spc="-25" dirty="0">
                <a:latin typeface="Microsoft Sans Serif"/>
                <a:cs typeface="Microsoft Sans Serif"/>
              </a:rPr>
              <a:t>.svg</a:t>
            </a:r>
            <a:r>
              <a:rPr sz="800" spc="65" dirty="0">
                <a:latin typeface="Microsoft Sans Serif"/>
                <a:cs typeface="Microsoft Sans Serif"/>
              </a:rPr>
              <a:t> </a:t>
            </a:r>
            <a:r>
              <a:rPr sz="800" spc="-10" dirty="0">
                <a:latin typeface="Microsoft Sans Serif"/>
                <a:cs typeface="Microsoft Sans Serif"/>
              </a:rPr>
              <a:t>soubor)</a:t>
            </a:r>
            <a:endParaRPr sz="800" dirty="0">
              <a:latin typeface="Microsoft Sans Serif"/>
              <a:cs typeface="Microsoft Sans Serif"/>
            </a:endParaRPr>
          </a:p>
          <a:p>
            <a:pPr marL="38100" marR="1852930">
              <a:lnSpc>
                <a:spcPct val="125299"/>
              </a:lnSpc>
              <a:spcBef>
                <a:spcPts val="30"/>
              </a:spcBef>
            </a:pPr>
            <a:r>
              <a:rPr sz="1100" spc="-25" dirty="0">
                <a:latin typeface="Tahoma"/>
                <a:cs typeface="Tahoma"/>
              </a:rPr>
              <a:t>o</a:t>
            </a:r>
            <a:r>
              <a:rPr sz="1100" spc="-40" dirty="0">
                <a:latin typeface="Tahoma"/>
                <a:cs typeface="Tahoma"/>
              </a:rPr>
              <a:t>devzdat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do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lang="sk-SK" sz="1100" spc="-45" dirty="0">
                <a:latin typeface="Tahoma"/>
                <a:cs typeface="Tahoma"/>
              </a:rPr>
              <a:t>11.10</a:t>
            </a:r>
            <a:r>
              <a:rPr sz="1100" spc="140" dirty="0">
                <a:latin typeface="Tahoma"/>
                <a:cs typeface="Tahoma"/>
              </a:rPr>
              <a:t> </a:t>
            </a:r>
            <a:r>
              <a:rPr lang="sk-SK" sz="1100" spc="-65" dirty="0" err="1">
                <a:latin typeface="Tahoma"/>
                <a:cs typeface="Tahoma"/>
              </a:rPr>
              <a:t>včetne</a:t>
            </a:r>
            <a:r>
              <a:rPr lang="sk-SK" sz="1100" spc="-65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(max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10</a:t>
            </a:r>
            <a:r>
              <a:rPr sz="1100" spc="-25" dirty="0">
                <a:latin typeface="Tahoma"/>
                <a:cs typeface="Tahoma"/>
              </a:rPr>
              <a:t>b.)  </a:t>
            </a:r>
            <a:r>
              <a:rPr sz="1100" spc="-40" dirty="0">
                <a:latin typeface="Tahoma"/>
                <a:cs typeface="Tahoma"/>
              </a:rPr>
              <a:t>odevzdávat</a:t>
            </a:r>
            <a:r>
              <a:rPr sz="1100" spc="5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v</a:t>
            </a:r>
            <a:r>
              <a:rPr sz="1100" spc="10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archivu</a:t>
            </a:r>
            <a:r>
              <a:rPr sz="1100" spc="10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(web.zip)</a:t>
            </a:r>
            <a:endParaRPr lang="sk-SK" sz="1100" spc="-35" dirty="0">
              <a:latin typeface="Tahoma"/>
              <a:cs typeface="Tahoma"/>
            </a:endParaRPr>
          </a:p>
          <a:p>
            <a:pPr marL="38100" marR="1852930">
              <a:lnSpc>
                <a:spcPct val="125299"/>
              </a:lnSpc>
              <a:spcBef>
                <a:spcPts val="30"/>
              </a:spcBef>
            </a:pPr>
            <a:endParaRPr sz="1100" dirty="0">
              <a:latin typeface="Tahoma"/>
              <a:cs typeface="Tahoma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1165" y="1096759"/>
            <a:ext cx="65201" cy="6520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1165" y="1286548"/>
            <a:ext cx="65201" cy="6520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81165" y="2521432"/>
            <a:ext cx="65201" cy="6520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1165" y="2731465"/>
            <a:ext cx="65201" cy="65201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552551" y="3322038"/>
            <a:ext cx="431165" cy="1371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Filip</a:t>
            </a:r>
            <a:r>
              <a:rPr sz="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Leitner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008936" y="3323557"/>
            <a:ext cx="590550" cy="1346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Grafika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na</a:t>
            </a:r>
            <a:r>
              <a:rPr sz="600" b="1" spc="3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webu</a:t>
            </a:r>
            <a:endParaRPr sz="600">
              <a:latin typeface="Arial"/>
              <a:cs typeface="Arial"/>
            </a:endParaRP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815A1A4D-0594-939B-C8CD-C4C3084069F3}"/>
              </a:ext>
            </a:extLst>
          </p:cNvPr>
          <p:cNvSpPr txBox="1"/>
          <p:nvPr/>
        </p:nvSpPr>
        <p:spPr>
          <a:xfrm>
            <a:off x="342950" y="2838593"/>
            <a:ext cx="29421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spc="-35" dirty="0">
                <a:latin typeface="Tahoma"/>
                <a:cs typeface="Tahoma"/>
              </a:rPr>
              <a:t>Nainštalujete si do </a:t>
            </a:r>
            <a:r>
              <a:rPr lang="sk-SK" sz="1000" spc="-35" dirty="0" err="1">
                <a:latin typeface="Tahoma"/>
                <a:cs typeface="Tahoma"/>
              </a:rPr>
              <a:t>VSCode</a:t>
            </a:r>
            <a:r>
              <a:rPr lang="sk-SK" sz="1000" spc="-35" dirty="0">
                <a:latin typeface="Tahoma"/>
                <a:cs typeface="Tahoma"/>
              </a:rPr>
              <a:t> </a:t>
            </a:r>
            <a:r>
              <a:rPr lang="sk-SK" sz="1000" spc="-35" dirty="0" err="1">
                <a:latin typeface="Tahoma"/>
                <a:cs typeface="Tahoma"/>
              </a:rPr>
              <a:t>Studio</a:t>
            </a:r>
            <a:r>
              <a:rPr lang="sk-SK" sz="1000" spc="-35" dirty="0">
                <a:latin typeface="Tahoma"/>
                <a:cs typeface="Tahoma"/>
              </a:rPr>
              <a:t> doplnok </a:t>
            </a:r>
            <a:r>
              <a:rPr lang="sk-SK" sz="1000" spc="-35" dirty="0" err="1">
                <a:latin typeface="Tahoma"/>
                <a:cs typeface="Tahoma"/>
              </a:rPr>
              <a:t>LiveShare</a:t>
            </a:r>
            <a:endParaRPr lang="sk-SK" dirty="0"/>
          </a:p>
        </p:txBody>
      </p:sp>
      <p:pic>
        <p:nvPicPr>
          <p:cNvPr id="16" name="object 12">
            <a:extLst>
              <a:ext uri="{FF2B5EF4-FFF2-40B4-BE49-F238E27FC236}">
                <a16:creationId xmlns:a16="http://schemas.microsoft.com/office/drawing/2014/main" id="{79D9A7F1-FD8C-538A-571E-DBD937778861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1164" y="2930897"/>
            <a:ext cx="65201" cy="65201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247632"/>
            <a:ext cx="4608195" cy="208915"/>
            <a:chOff x="0" y="3247632"/>
            <a:chExt cx="4608195" cy="208915"/>
          </a:xfrm>
        </p:grpSpPr>
        <p:sp>
          <p:nvSpPr>
            <p:cNvPr id="3" name="object 3"/>
            <p:cNvSpPr/>
            <p:nvPr/>
          </p:nvSpPr>
          <p:spPr>
            <a:xfrm>
              <a:off x="0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5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474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35976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8484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71952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ADA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5300" y="72654"/>
            <a:ext cx="83566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85" dirty="0">
                <a:solidFill>
                  <a:srgbClr val="3333B2"/>
                </a:solidFill>
                <a:latin typeface="Georgia"/>
                <a:cs typeface="Georgia"/>
              </a:rPr>
              <a:t>J</a:t>
            </a:r>
            <a:r>
              <a:rPr sz="1400" cap="small" spc="145" dirty="0">
                <a:solidFill>
                  <a:srgbClr val="3333B2"/>
                </a:solidFill>
                <a:latin typeface="Georgia"/>
                <a:cs typeface="Georgia"/>
              </a:rPr>
              <a:t>ak</a:t>
            </a:r>
            <a:r>
              <a:rPr sz="1400" spc="145" dirty="0">
                <a:solidFill>
                  <a:srgbClr val="3333B2"/>
                </a:solidFill>
                <a:latin typeface="Georgia"/>
                <a:cs typeface="Georgia"/>
              </a:rPr>
              <a:t> </a:t>
            </a:r>
            <a:r>
              <a:rPr sz="1400" spc="-135" dirty="0">
                <a:solidFill>
                  <a:srgbClr val="3333B2"/>
                </a:solidFill>
                <a:latin typeface="Georgia"/>
                <a:cs typeface="Georgia"/>
              </a:rPr>
              <a:t> </a:t>
            </a:r>
            <a:r>
              <a:rPr sz="1400" cap="small" spc="35" dirty="0">
                <a:solidFill>
                  <a:srgbClr val="3333B2"/>
                </a:solidFill>
                <a:latin typeface="Georgia"/>
                <a:cs typeface="Georgia"/>
              </a:rPr>
              <a:t>d</a:t>
            </a:r>
            <a:r>
              <a:rPr sz="1400" cap="small" spc="105" dirty="0">
                <a:solidFill>
                  <a:srgbClr val="3333B2"/>
                </a:solidFill>
                <a:latin typeface="Georgia"/>
                <a:cs typeface="Georgia"/>
              </a:rPr>
              <a:t>ál</a:t>
            </a:r>
            <a:r>
              <a:rPr sz="1400" spc="80" dirty="0">
                <a:solidFill>
                  <a:srgbClr val="3333B2"/>
                </a:solidFill>
                <a:latin typeface="Georgia"/>
                <a:cs typeface="Georgia"/>
              </a:rPr>
              <a:t>?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2932" y="1041973"/>
            <a:ext cx="3627754" cy="101790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87325">
              <a:lnSpc>
                <a:spcPct val="100000"/>
              </a:lnSpc>
              <a:spcBef>
                <a:spcPts val="280"/>
              </a:spcBef>
            </a:pPr>
            <a:r>
              <a:rPr sz="2450" spc="-100" dirty="0">
                <a:latin typeface="Tahoma"/>
                <a:cs typeface="Tahoma"/>
              </a:rPr>
              <a:t>Přečtěte</a:t>
            </a:r>
            <a:r>
              <a:rPr sz="2450" spc="5" dirty="0">
                <a:latin typeface="Tahoma"/>
                <a:cs typeface="Tahoma"/>
              </a:rPr>
              <a:t> </a:t>
            </a:r>
            <a:r>
              <a:rPr sz="2450" spc="-105" dirty="0">
                <a:latin typeface="Tahoma"/>
                <a:cs typeface="Tahoma"/>
              </a:rPr>
              <a:t>si</a:t>
            </a:r>
            <a:r>
              <a:rPr sz="2450" spc="5" dirty="0">
                <a:latin typeface="Tahoma"/>
                <a:cs typeface="Tahoma"/>
              </a:rPr>
              <a:t> </a:t>
            </a:r>
            <a:r>
              <a:rPr sz="2450" spc="-85" dirty="0">
                <a:latin typeface="Tahoma"/>
                <a:cs typeface="Tahoma"/>
              </a:rPr>
              <a:t>víc</a:t>
            </a:r>
            <a:r>
              <a:rPr sz="2450" spc="5" dirty="0">
                <a:latin typeface="Tahoma"/>
                <a:cs typeface="Tahoma"/>
              </a:rPr>
              <a:t> </a:t>
            </a:r>
            <a:r>
              <a:rPr sz="2450" spc="-170" dirty="0">
                <a:latin typeface="Tahoma"/>
                <a:cs typeface="Tahoma"/>
              </a:rPr>
              <a:t>a</a:t>
            </a:r>
            <a:r>
              <a:rPr sz="2450" spc="5" dirty="0">
                <a:latin typeface="Tahoma"/>
                <a:cs typeface="Tahoma"/>
              </a:rPr>
              <a:t> </a:t>
            </a:r>
            <a:r>
              <a:rPr sz="2450" spc="-114" dirty="0">
                <a:latin typeface="Tahoma"/>
                <a:cs typeface="Tahoma"/>
              </a:rPr>
              <a:t>procvičujte</a:t>
            </a:r>
            <a:endParaRPr sz="24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1100" spc="20" dirty="0">
                <a:solidFill>
                  <a:srgbClr val="00008A"/>
                </a:solidFill>
                <a:latin typeface="SimSun"/>
                <a:cs typeface="SimSun"/>
                <a:hlinkClick r:id="rId2"/>
              </a:rPr>
              <a:t>https://medium.com/</a:t>
            </a:r>
            <a:endParaRPr sz="1100">
              <a:latin typeface="SimSun"/>
              <a:cs typeface="SimSun"/>
            </a:endParaRPr>
          </a:p>
          <a:p>
            <a:pPr marL="12700" marR="1642745">
              <a:lnSpc>
                <a:spcPct val="125299"/>
              </a:lnSpc>
            </a:pPr>
            <a:r>
              <a:rPr sz="1100" spc="20" dirty="0">
                <a:solidFill>
                  <a:srgbClr val="00008A"/>
                </a:solidFill>
                <a:latin typeface="SimSun"/>
                <a:cs typeface="SimSun"/>
                <a:hlinkClick r:id="rId3"/>
              </a:rPr>
              <a:t>https://css-tricks.com/ </a:t>
            </a:r>
            <a:r>
              <a:rPr sz="1100" spc="25" dirty="0">
                <a:solidFill>
                  <a:srgbClr val="00008A"/>
                </a:solidFill>
                <a:latin typeface="SimSun"/>
                <a:cs typeface="SimSun"/>
              </a:rPr>
              <a:t> </a:t>
            </a:r>
            <a:r>
              <a:rPr sz="1100" spc="20" dirty="0">
                <a:solidFill>
                  <a:srgbClr val="00008A"/>
                </a:solidFill>
                <a:latin typeface="SimSun"/>
                <a:cs typeface="SimSun"/>
                <a:hlinkClick r:id="rId4"/>
              </a:rPr>
              <a:t>https://bost.ocks.org/mike/</a:t>
            </a:r>
            <a:endParaRPr sz="1100">
              <a:latin typeface="SimSun"/>
              <a:cs typeface="SimSun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1165" y="1531150"/>
            <a:ext cx="65201" cy="6520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81165" y="1741182"/>
            <a:ext cx="65201" cy="6520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81165" y="1951215"/>
            <a:ext cx="65201" cy="65201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552551" y="3322038"/>
            <a:ext cx="431165" cy="1371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Filip</a:t>
            </a:r>
            <a:r>
              <a:rPr sz="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Leitner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08936" y="3323557"/>
            <a:ext cx="590550" cy="1346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Grafika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na</a:t>
            </a:r>
            <a:r>
              <a:rPr sz="600" b="1" spc="3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webu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247632"/>
            <a:ext cx="4608195" cy="208915"/>
            <a:chOff x="0" y="3247632"/>
            <a:chExt cx="4608195" cy="208915"/>
          </a:xfrm>
        </p:grpSpPr>
        <p:sp>
          <p:nvSpPr>
            <p:cNvPr id="3" name="object 3"/>
            <p:cNvSpPr/>
            <p:nvPr/>
          </p:nvSpPr>
          <p:spPr>
            <a:xfrm>
              <a:off x="0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5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474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35976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8484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71952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ADA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47329" y="627302"/>
            <a:ext cx="1113790" cy="4032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50" spc="-70" dirty="0"/>
              <a:t>Ptejte</a:t>
            </a:r>
            <a:r>
              <a:rPr sz="2450" spc="-65" dirty="0"/>
              <a:t> </a:t>
            </a:r>
            <a:r>
              <a:rPr sz="2450" spc="-229" dirty="0"/>
              <a:t>se</a:t>
            </a:r>
            <a:endParaRPr sz="2450"/>
          </a:p>
        </p:txBody>
      </p:sp>
      <p:sp>
        <p:nvSpPr>
          <p:cNvPr id="9" name="object 9"/>
          <p:cNvSpPr txBox="1"/>
          <p:nvPr/>
        </p:nvSpPr>
        <p:spPr>
          <a:xfrm>
            <a:off x="552551" y="3322038"/>
            <a:ext cx="431165" cy="1371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Filip</a:t>
            </a:r>
            <a:r>
              <a:rPr sz="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Leitner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08936" y="3323557"/>
            <a:ext cx="590550" cy="1346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Grafika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na</a:t>
            </a:r>
            <a:r>
              <a:rPr sz="600" b="1" spc="30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b="1" spc="-35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webu</a:t>
            </a:r>
            <a:endParaRPr sz="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65707" y="1114169"/>
            <a:ext cx="1677035" cy="148989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605790" marR="596900" indent="-1270" algn="just">
              <a:lnSpc>
                <a:spcPct val="102600"/>
              </a:lnSpc>
              <a:spcBef>
                <a:spcPts val="55"/>
              </a:spcBef>
            </a:pPr>
            <a:r>
              <a:rPr sz="1100" spc="-30" dirty="0">
                <a:latin typeface="Tahoma"/>
                <a:cs typeface="Tahoma"/>
              </a:rPr>
              <a:t>kdy</a:t>
            </a:r>
            <a:r>
              <a:rPr sz="1100" spc="-65" dirty="0">
                <a:latin typeface="Tahoma"/>
                <a:cs typeface="Tahoma"/>
              </a:rPr>
              <a:t>k</a:t>
            </a:r>
            <a:r>
              <a:rPr sz="1100" spc="-20" dirty="0">
                <a:latin typeface="Tahoma"/>
                <a:cs typeface="Tahoma"/>
              </a:rPr>
              <a:t>oliv  </a:t>
            </a:r>
            <a:r>
              <a:rPr sz="1100" spc="-45" dirty="0">
                <a:latin typeface="Tahoma"/>
                <a:cs typeface="Tahoma"/>
              </a:rPr>
              <a:t>kde</a:t>
            </a:r>
            <a:r>
              <a:rPr sz="1100" spc="-80" dirty="0">
                <a:latin typeface="Tahoma"/>
                <a:cs typeface="Tahoma"/>
              </a:rPr>
              <a:t>k</a:t>
            </a:r>
            <a:r>
              <a:rPr sz="1100" spc="-20" dirty="0">
                <a:latin typeface="Tahoma"/>
                <a:cs typeface="Tahoma"/>
              </a:rPr>
              <a:t>oliv  </a:t>
            </a:r>
            <a:r>
              <a:rPr sz="1100" spc="-30" dirty="0">
                <a:latin typeface="Tahoma"/>
                <a:cs typeface="Tahoma"/>
              </a:rPr>
              <a:t>jakkoliv</a:t>
            </a:r>
            <a:endParaRPr sz="1100" dirty="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100" b="1" spc="-80" dirty="0">
                <a:latin typeface="Arial"/>
                <a:cs typeface="Arial"/>
              </a:rPr>
              <a:t>co</a:t>
            </a:r>
            <a:r>
              <a:rPr sz="1100" b="1" spc="90" dirty="0">
                <a:latin typeface="Arial"/>
                <a:cs typeface="Arial"/>
              </a:rPr>
              <a:t> </a:t>
            </a:r>
            <a:r>
              <a:rPr sz="1100" b="1" spc="-45" dirty="0">
                <a:latin typeface="Arial"/>
                <a:cs typeface="Arial"/>
              </a:rPr>
              <a:t>nejdřív</a:t>
            </a:r>
            <a:r>
              <a:rPr sz="1100" b="1" spc="-125" dirty="0">
                <a:latin typeface="Arial"/>
                <a:cs typeface="Arial"/>
              </a:rPr>
              <a:t> </a:t>
            </a:r>
            <a:r>
              <a:rPr sz="1100" b="1" spc="-265" dirty="0">
                <a:latin typeface="Arial"/>
                <a:cs typeface="Arial"/>
              </a:rPr>
              <a:t>…</a:t>
            </a:r>
            <a:endParaRPr sz="1100" dirty="0">
              <a:latin typeface="Arial"/>
              <a:cs typeface="Arial"/>
            </a:endParaRPr>
          </a:p>
          <a:p>
            <a:pPr marL="12065" marR="5080" algn="ctr">
              <a:lnSpc>
                <a:spcPct val="102699"/>
              </a:lnSpc>
              <a:spcBef>
                <a:spcPts val="1090"/>
              </a:spcBef>
            </a:pPr>
            <a:r>
              <a:rPr sz="1100" spc="-45" dirty="0">
                <a:latin typeface="Tahoma"/>
                <a:cs typeface="Tahoma"/>
              </a:rPr>
              <a:t>e-mail:</a:t>
            </a:r>
            <a:r>
              <a:rPr sz="1100" spc="85" dirty="0">
                <a:latin typeface="Tahoma"/>
                <a:cs typeface="Tahoma"/>
              </a:rPr>
              <a:t> </a:t>
            </a:r>
            <a:r>
              <a:rPr lang="sk-SK" sz="1100" spc="50" dirty="0">
                <a:solidFill>
                  <a:srgbClr val="00008A"/>
                </a:solidFill>
                <a:latin typeface="Tahoma"/>
                <a:cs typeface="Tahoma"/>
                <a:hlinkClick r:id="rId3"/>
              </a:rPr>
              <a:t>451242@mail.muni.cz</a:t>
            </a:r>
            <a:endParaRPr lang="sk-SK" sz="1100" spc="50" dirty="0">
              <a:solidFill>
                <a:srgbClr val="00008A"/>
              </a:solidFill>
              <a:latin typeface="Tahoma"/>
              <a:cs typeface="Tahoma"/>
            </a:endParaRPr>
          </a:p>
          <a:p>
            <a:pPr marL="12065" marR="5080" algn="ctr">
              <a:lnSpc>
                <a:spcPct val="102699"/>
              </a:lnSpc>
              <a:spcBef>
                <a:spcPts val="1090"/>
              </a:spcBef>
            </a:pPr>
            <a:r>
              <a:rPr lang="sk-SK" sz="1100" spc="50" dirty="0" err="1">
                <a:solidFill>
                  <a:srgbClr val="00008A"/>
                </a:solidFill>
                <a:latin typeface="Tahoma"/>
                <a:cs typeface="Tahoma"/>
              </a:rPr>
              <a:t>MSTeams</a:t>
            </a:r>
            <a:endParaRPr sz="1100" dirty="0">
              <a:latin typeface="Tahoma"/>
              <a:cs typeface="Tahoma"/>
            </a:endParaRPr>
          </a:p>
        </p:txBody>
      </p:sp>
    </p:spTree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8187" y="262406"/>
            <a:ext cx="3031631" cy="265311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75665" y="2936353"/>
            <a:ext cx="345694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20" dirty="0">
                <a:solidFill>
                  <a:srgbClr val="00008A"/>
                </a:solidFill>
                <a:latin typeface="SimSun"/>
                <a:cs typeface="SimSun"/>
                <a:hlinkClick r:id="rId3"/>
              </a:rPr>
              <a:t>https://mourner.github.io/road-orientation-map/</a:t>
            </a:r>
            <a:endParaRPr sz="1100" dirty="0">
              <a:latin typeface="SimSun"/>
              <a:cs typeface="SimSun"/>
            </a:endParaRPr>
          </a:p>
        </p:txBody>
      </p:sp>
    </p:spTree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0037" y="211540"/>
            <a:ext cx="3908425" cy="2778125"/>
            <a:chOff x="350037" y="211540"/>
            <a:chExt cx="3908425" cy="277812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0037" y="211540"/>
              <a:ext cx="3907916" cy="277294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50037" y="216611"/>
              <a:ext cx="3908425" cy="2770505"/>
            </a:xfrm>
            <a:custGeom>
              <a:avLst/>
              <a:gdLst/>
              <a:ahLst/>
              <a:cxnLst/>
              <a:rect l="l" t="t" r="r" b="b"/>
              <a:pathLst>
                <a:path w="3908425" h="2770505">
                  <a:moveTo>
                    <a:pt x="3905389" y="2767876"/>
                  </a:moveTo>
                  <a:lnTo>
                    <a:pt x="3905389" y="0"/>
                  </a:lnTo>
                </a:path>
                <a:path w="3908425" h="2770505">
                  <a:moveTo>
                    <a:pt x="0" y="2770416"/>
                  </a:moveTo>
                  <a:lnTo>
                    <a:pt x="3907916" y="2770416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91095" y="3003110"/>
            <a:ext cx="3923665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20" dirty="0">
                <a:solidFill>
                  <a:srgbClr val="00008A"/>
                </a:solidFill>
                <a:latin typeface="SimSun"/>
                <a:cs typeface="SimSun"/>
                <a:hlinkClick r:id="rId4"/>
              </a:rPr>
              <a:t>https://www.jasondavies.com/maps/transition/</a:t>
            </a:r>
            <a:endParaRPr sz="1650" baseline="35353" dirty="0">
              <a:latin typeface="Tahoma"/>
              <a:cs typeface="Tahoma"/>
            </a:endParaRPr>
          </a:p>
        </p:txBody>
      </p:sp>
    </p:spTree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300" y="72654"/>
            <a:ext cx="174815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165" dirty="0">
                <a:solidFill>
                  <a:srgbClr val="3333B2"/>
                </a:solidFill>
                <a:latin typeface="Georgia"/>
                <a:cs typeface="Georgia"/>
              </a:rPr>
              <a:t>R</a:t>
            </a:r>
            <a:r>
              <a:rPr sz="1400" cap="small" spc="105" dirty="0">
                <a:solidFill>
                  <a:srgbClr val="3333B2"/>
                </a:solidFill>
                <a:latin typeface="Georgia"/>
                <a:cs typeface="Georgia"/>
              </a:rPr>
              <a:t>ast</a:t>
            </a:r>
            <a:r>
              <a:rPr sz="1400" cap="small" spc="85" dirty="0">
                <a:solidFill>
                  <a:srgbClr val="3333B2"/>
                </a:solidFill>
                <a:latin typeface="Georgia"/>
                <a:cs typeface="Georgia"/>
              </a:rPr>
              <a:t>r</a:t>
            </a:r>
            <a:r>
              <a:rPr sz="1400" cap="small" spc="55" dirty="0">
                <a:solidFill>
                  <a:srgbClr val="3333B2"/>
                </a:solidFill>
                <a:latin typeface="Georgia"/>
                <a:cs typeface="Georgia"/>
              </a:rPr>
              <a:t>o</a:t>
            </a:r>
            <a:r>
              <a:rPr sz="1400" cap="small" spc="110" dirty="0">
                <a:solidFill>
                  <a:srgbClr val="3333B2"/>
                </a:solidFill>
                <a:latin typeface="Georgia"/>
                <a:cs typeface="Georgia"/>
              </a:rPr>
              <a:t>vé</a:t>
            </a:r>
            <a:r>
              <a:rPr sz="1400" dirty="0">
                <a:solidFill>
                  <a:srgbClr val="3333B2"/>
                </a:solidFill>
                <a:latin typeface="Georgia"/>
                <a:cs typeface="Georgia"/>
              </a:rPr>
              <a:t> </a:t>
            </a:r>
            <a:r>
              <a:rPr sz="1400" spc="-135" dirty="0">
                <a:solidFill>
                  <a:srgbClr val="3333B2"/>
                </a:solidFill>
                <a:latin typeface="Georgia"/>
                <a:cs typeface="Georgia"/>
              </a:rPr>
              <a:t> </a:t>
            </a:r>
            <a:r>
              <a:rPr sz="1400" cap="small" spc="70" dirty="0">
                <a:solidFill>
                  <a:srgbClr val="3333B2"/>
                </a:solidFill>
                <a:latin typeface="Georgia"/>
                <a:cs typeface="Georgia"/>
              </a:rPr>
              <a:t>f</a:t>
            </a:r>
            <a:r>
              <a:rPr sz="1400" cap="small" spc="95" dirty="0">
                <a:solidFill>
                  <a:srgbClr val="3333B2"/>
                </a:solidFill>
                <a:latin typeface="Georgia"/>
                <a:cs typeface="Georgia"/>
              </a:rPr>
              <a:t>orm</a:t>
            </a:r>
            <a:r>
              <a:rPr sz="1400" cap="small" spc="-20" dirty="0">
                <a:solidFill>
                  <a:srgbClr val="3333B2"/>
                </a:solidFill>
                <a:latin typeface="Georgia"/>
                <a:cs typeface="Georgia"/>
              </a:rPr>
              <a:t>á</a:t>
            </a:r>
            <a:r>
              <a:rPr sz="1400" cap="small" spc="185" dirty="0">
                <a:solidFill>
                  <a:srgbClr val="3333B2"/>
                </a:solidFill>
                <a:latin typeface="Georgia"/>
                <a:cs typeface="Georgia"/>
              </a:rPr>
              <a:t>ty</a:t>
            </a:r>
            <a:endParaRPr sz="14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1357" y="2023658"/>
            <a:ext cx="65201" cy="6520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83124" y="1896364"/>
            <a:ext cx="4015740" cy="82804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100" spc="20" dirty="0">
                <a:latin typeface="Tahoma"/>
                <a:cs typeface="Tahoma"/>
              </a:rPr>
              <a:t>PNG,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GIF,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25" dirty="0">
                <a:latin typeface="Tahoma"/>
                <a:cs typeface="Tahoma"/>
              </a:rPr>
              <a:t>JPEG,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10" dirty="0">
                <a:latin typeface="Tahoma"/>
                <a:cs typeface="Tahoma"/>
              </a:rPr>
              <a:t>TIFF,</a:t>
            </a:r>
            <a:r>
              <a:rPr sz="1100" spc="-165" dirty="0">
                <a:latin typeface="Tahoma"/>
                <a:cs typeface="Tahoma"/>
              </a:rPr>
              <a:t> </a:t>
            </a:r>
            <a:r>
              <a:rPr sz="1100" spc="-220" dirty="0">
                <a:latin typeface="Tahoma"/>
                <a:cs typeface="Tahoma"/>
              </a:rPr>
              <a:t>…</a:t>
            </a:r>
            <a:endParaRPr sz="11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4"/>
              </a:spcBef>
            </a:pPr>
            <a:r>
              <a:rPr sz="1100" spc="-25" dirty="0">
                <a:latin typeface="Tahoma"/>
                <a:cs typeface="Tahoma"/>
              </a:rPr>
              <a:t>Základním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60" dirty="0">
                <a:latin typeface="Tahoma"/>
                <a:cs typeface="Tahoma"/>
              </a:rPr>
              <a:t>prvkem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jsou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b="1" spc="-60" dirty="0">
                <a:latin typeface="Arial"/>
                <a:cs typeface="Arial"/>
              </a:rPr>
              <a:t>obrazové</a:t>
            </a:r>
            <a:r>
              <a:rPr sz="1100" b="1" spc="95" dirty="0">
                <a:latin typeface="Arial"/>
                <a:cs typeface="Arial"/>
              </a:rPr>
              <a:t> </a:t>
            </a:r>
            <a:r>
              <a:rPr sz="1100" b="1" spc="-50" dirty="0">
                <a:latin typeface="Arial"/>
                <a:cs typeface="Arial"/>
              </a:rPr>
              <a:t>body</a:t>
            </a:r>
            <a:r>
              <a:rPr sz="1100" b="1" spc="55" dirty="0">
                <a:latin typeface="Arial"/>
                <a:cs typeface="Arial"/>
              </a:rPr>
              <a:t> </a:t>
            </a:r>
            <a:r>
              <a:rPr sz="1100" spc="-10" dirty="0">
                <a:latin typeface="Tahoma"/>
                <a:cs typeface="Tahoma"/>
              </a:rPr>
              <a:t>→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b="1" spc="-55" dirty="0">
                <a:latin typeface="Arial"/>
                <a:cs typeface="Arial"/>
              </a:rPr>
              <a:t>rozlišení</a:t>
            </a:r>
            <a:r>
              <a:rPr sz="1100" b="1" spc="100" dirty="0">
                <a:latin typeface="Arial"/>
                <a:cs typeface="Arial"/>
              </a:rPr>
              <a:t> </a:t>
            </a:r>
            <a:r>
              <a:rPr sz="1100" spc="-40" dirty="0">
                <a:latin typeface="Tahoma"/>
                <a:cs typeface="Tahoma"/>
              </a:rPr>
              <a:t>obrázku.</a:t>
            </a:r>
            <a:endParaRPr sz="1100" dirty="0">
              <a:latin typeface="Tahoma"/>
              <a:cs typeface="Tahoma"/>
            </a:endParaRPr>
          </a:p>
          <a:p>
            <a:pPr marL="12700" marR="5080">
              <a:lnSpc>
                <a:spcPct val="102600"/>
              </a:lnSpc>
              <a:spcBef>
                <a:spcPts val="295"/>
              </a:spcBef>
            </a:pPr>
            <a:r>
              <a:rPr sz="1100" spc="-45" dirty="0">
                <a:latin typeface="Tahoma"/>
                <a:cs typeface="Tahoma"/>
              </a:rPr>
              <a:t>Různé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obrazovky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mají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různou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b="1" spc="-40" dirty="0">
                <a:latin typeface="Arial"/>
                <a:cs typeface="Arial"/>
              </a:rPr>
              <a:t>hustotu</a:t>
            </a:r>
            <a:r>
              <a:rPr sz="1100" b="1" spc="95" dirty="0">
                <a:latin typeface="Arial"/>
                <a:cs typeface="Arial"/>
              </a:rPr>
              <a:t> </a:t>
            </a:r>
            <a:r>
              <a:rPr sz="1100" b="1" spc="-65" dirty="0">
                <a:latin typeface="Arial"/>
                <a:cs typeface="Arial"/>
              </a:rPr>
              <a:t>obrazových</a:t>
            </a:r>
            <a:r>
              <a:rPr sz="1100" b="1" spc="100" dirty="0">
                <a:latin typeface="Arial"/>
                <a:cs typeface="Arial"/>
              </a:rPr>
              <a:t> </a:t>
            </a:r>
            <a:r>
              <a:rPr sz="1100" b="1" spc="-50" dirty="0">
                <a:latin typeface="Arial"/>
                <a:cs typeface="Arial"/>
              </a:rPr>
              <a:t>bodů</a:t>
            </a:r>
            <a:r>
              <a:rPr sz="1100" b="1" spc="60" dirty="0">
                <a:latin typeface="Arial"/>
                <a:cs typeface="Arial"/>
              </a:rPr>
              <a:t> </a:t>
            </a:r>
            <a:r>
              <a:rPr sz="1100" spc="-10" dirty="0">
                <a:latin typeface="Tahoma"/>
                <a:cs typeface="Tahoma"/>
              </a:rPr>
              <a:t>→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65" dirty="0">
                <a:latin typeface="Tahoma"/>
                <a:cs typeface="Tahoma"/>
              </a:rPr>
              <a:t>jeden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15" dirty="0">
                <a:latin typeface="Tahoma"/>
                <a:cs typeface="Tahoma"/>
              </a:rPr>
              <a:t>z </a:t>
            </a:r>
            <a:r>
              <a:rPr sz="1100" spc="-330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největších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problémů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rastrové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grafiky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na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65" dirty="0">
                <a:latin typeface="Tahoma"/>
                <a:cs typeface="Tahoma"/>
              </a:rPr>
              <a:t>webu.</a:t>
            </a:r>
            <a:endParaRPr sz="1100" dirty="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1357" y="2233690"/>
            <a:ext cx="65201" cy="6520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1357" y="2443723"/>
            <a:ext cx="65201" cy="65201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0" y="3346500"/>
            <a:ext cx="1536065" cy="109855"/>
          </a:xfrm>
          <a:custGeom>
            <a:avLst/>
            <a:gdLst/>
            <a:ahLst/>
            <a:cxnLst/>
            <a:rect l="l" t="t" r="r" b="b"/>
            <a:pathLst>
              <a:path w="1536065" h="109854">
                <a:moveTo>
                  <a:pt x="1535976" y="0"/>
                </a:moveTo>
                <a:lnTo>
                  <a:pt x="0" y="0"/>
                </a:lnTo>
                <a:lnTo>
                  <a:pt x="0" y="109550"/>
                </a:lnTo>
                <a:lnTo>
                  <a:pt x="1535976" y="109550"/>
                </a:lnTo>
                <a:lnTo>
                  <a:pt x="1535976" y="0"/>
                </a:lnTo>
                <a:close/>
              </a:path>
            </a:pathLst>
          </a:custGeom>
          <a:solidFill>
            <a:srgbClr val="4747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52551" y="3333729"/>
            <a:ext cx="43116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Filip</a:t>
            </a:r>
            <a:r>
              <a:rPr sz="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Leitner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535976" y="3346500"/>
            <a:ext cx="1536065" cy="109855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1535976" y="0"/>
                </a:moveTo>
                <a:lnTo>
                  <a:pt x="0" y="0"/>
                </a:lnTo>
                <a:lnTo>
                  <a:pt x="0" y="109550"/>
                </a:lnTo>
                <a:lnTo>
                  <a:pt x="1535976" y="109550"/>
                </a:lnTo>
                <a:lnTo>
                  <a:pt x="1535976" y="0"/>
                </a:lnTo>
                <a:close/>
              </a:path>
            </a:pathLst>
          </a:custGeom>
          <a:solidFill>
            <a:srgbClr val="8484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008936" y="3333729"/>
            <a:ext cx="59055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Grafika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na</a:t>
            </a:r>
            <a:r>
              <a:rPr sz="600" b="1" spc="30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b="1" spc="-35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webu</a:t>
            </a:r>
            <a:endParaRPr sz="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071952" y="3346500"/>
            <a:ext cx="1536065" cy="109855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1535976" y="0"/>
                </a:moveTo>
                <a:lnTo>
                  <a:pt x="0" y="0"/>
                </a:lnTo>
                <a:lnTo>
                  <a:pt x="0" y="109550"/>
                </a:lnTo>
                <a:lnTo>
                  <a:pt x="1535976" y="109550"/>
                </a:lnTo>
                <a:lnTo>
                  <a:pt x="1535976" y="0"/>
                </a:lnTo>
                <a:close/>
              </a:path>
            </a:pathLst>
          </a:custGeom>
          <a:solidFill>
            <a:srgbClr val="ADAD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494608" y="3333729"/>
            <a:ext cx="105854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46455" algn="l"/>
              </a:tabLst>
            </a:pPr>
            <a:r>
              <a:rPr sz="600" spc="10" dirty="0">
                <a:latin typeface="Microsoft Sans Serif"/>
                <a:cs typeface="Microsoft Sans Serif"/>
              </a:rPr>
              <a:t>W</a:t>
            </a:r>
            <a:r>
              <a:rPr sz="600" spc="-30" dirty="0">
                <a:latin typeface="Microsoft Sans Serif"/>
                <a:cs typeface="Microsoft Sans Serif"/>
              </a:rPr>
              <a:t>e</a:t>
            </a:r>
            <a:r>
              <a:rPr sz="600" spc="-15" dirty="0">
                <a:latin typeface="Microsoft Sans Serif"/>
                <a:cs typeface="Microsoft Sans Serif"/>
              </a:rPr>
              <a:t>b</a:t>
            </a:r>
            <a:r>
              <a:rPr sz="600" spc="-20" dirty="0">
                <a:latin typeface="Microsoft Sans Serif"/>
                <a:cs typeface="Microsoft Sans Serif"/>
              </a:rPr>
              <a:t>ová</a:t>
            </a:r>
            <a:r>
              <a:rPr sz="600" spc="50" dirty="0">
                <a:latin typeface="Microsoft Sans Serif"/>
                <a:cs typeface="Microsoft Sans Serif"/>
              </a:rPr>
              <a:t> </a:t>
            </a:r>
            <a:r>
              <a:rPr sz="600" spc="-10" dirty="0">
                <a:latin typeface="Microsoft Sans Serif"/>
                <a:cs typeface="Microsoft Sans Serif"/>
              </a:rPr>
              <a:t>k</a:t>
            </a:r>
            <a:r>
              <a:rPr sz="600" spc="-30" dirty="0">
                <a:latin typeface="Microsoft Sans Serif"/>
                <a:cs typeface="Microsoft Sans Serif"/>
              </a:rPr>
              <a:t>a</a:t>
            </a:r>
            <a:r>
              <a:rPr sz="600" dirty="0">
                <a:latin typeface="Microsoft Sans Serif"/>
                <a:cs typeface="Microsoft Sans Serif"/>
              </a:rPr>
              <a:t>rtografie	</a:t>
            </a:r>
            <a:r>
              <a:rPr sz="600" spc="-20" dirty="0">
                <a:latin typeface="Microsoft Sans Serif"/>
                <a:cs typeface="Microsoft Sans Serif"/>
              </a:rPr>
              <a:t>6</a:t>
            </a:r>
            <a:r>
              <a:rPr sz="600" spc="-15" dirty="0">
                <a:latin typeface="Microsoft Sans Serif"/>
                <a:cs typeface="Microsoft Sans Serif"/>
              </a:rPr>
              <a:t> </a:t>
            </a:r>
            <a:r>
              <a:rPr sz="600" spc="150" dirty="0">
                <a:latin typeface="Microsoft Sans Serif"/>
                <a:cs typeface="Microsoft Sans Serif"/>
              </a:rPr>
              <a:t>/</a:t>
            </a:r>
            <a:r>
              <a:rPr sz="600" spc="-10" dirty="0">
                <a:latin typeface="Microsoft Sans Serif"/>
                <a:cs typeface="Microsoft Sans Serif"/>
              </a:rPr>
              <a:t> </a:t>
            </a:r>
            <a:r>
              <a:rPr sz="600" spc="-20" dirty="0">
                <a:latin typeface="Microsoft Sans Serif"/>
                <a:cs typeface="Microsoft Sans Serif"/>
              </a:rPr>
              <a:t>22</a:t>
            </a:r>
            <a:endParaRPr sz="600">
              <a:latin typeface="Microsoft Sans Serif"/>
              <a:cs typeface="Microsoft Sans Serif"/>
            </a:endParaRPr>
          </a:p>
        </p:txBody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DBA10348-8EF2-4ECA-835F-3B55A9ADC0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3915" y="106717"/>
            <a:ext cx="1613677" cy="1652349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5104" y="310923"/>
            <a:ext cx="3897802" cy="273567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938730" y="3396588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79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59113" y="3392627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36915" y="3392627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0"/>
                </a:moveTo>
                <a:lnTo>
                  <a:pt x="0" y="38100"/>
                </a:lnTo>
                <a:lnTo>
                  <a:pt x="2540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3158299" y="3383746"/>
            <a:ext cx="203200" cy="55880"/>
            <a:chOff x="3158299" y="3383746"/>
            <a:chExt cx="203200" cy="55880"/>
          </a:xfrm>
        </p:grpSpPr>
        <p:sp>
          <p:nvSpPr>
            <p:cNvPr id="7" name="object 7"/>
            <p:cNvSpPr/>
            <p:nvPr/>
          </p:nvSpPr>
          <p:spPr>
            <a:xfrm>
              <a:off x="3221468" y="3386276"/>
              <a:ext cx="64135" cy="50800"/>
            </a:xfrm>
            <a:custGeom>
              <a:avLst/>
              <a:gdLst/>
              <a:ahLst/>
              <a:cxnLst/>
              <a:rect l="l" t="t" r="r" b="b"/>
              <a:pathLst>
                <a:path w="64135" h="50800">
                  <a:moveTo>
                    <a:pt x="0" y="50800"/>
                  </a:moveTo>
                  <a:lnTo>
                    <a:pt x="43019" y="50800"/>
                  </a:lnTo>
                  <a:lnTo>
                    <a:pt x="43019" y="20434"/>
                  </a:lnTo>
                  <a:lnTo>
                    <a:pt x="0" y="20434"/>
                  </a:lnTo>
                  <a:lnTo>
                    <a:pt x="0" y="50800"/>
                  </a:lnTo>
                  <a:close/>
                </a:path>
                <a:path w="64135" h="50800">
                  <a:moveTo>
                    <a:pt x="10491" y="20320"/>
                  </a:moveTo>
                  <a:lnTo>
                    <a:pt x="10491" y="10160"/>
                  </a:lnTo>
                  <a:lnTo>
                    <a:pt x="53672" y="10160"/>
                  </a:lnTo>
                  <a:lnTo>
                    <a:pt x="53672" y="40640"/>
                  </a:lnTo>
                  <a:lnTo>
                    <a:pt x="43512" y="40640"/>
                  </a:lnTo>
                </a:path>
                <a:path w="64135" h="50800">
                  <a:moveTo>
                    <a:pt x="20652" y="10160"/>
                  </a:moveTo>
                  <a:lnTo>
                    <a:pt x="20652" y="0"/>
                  </a:lnTo>
                  <a:lnTo>
                    <a:pt x="63832" y="0"/>
                  </a:lnTo>
                  <a:lnTo>
                    <a:pt x="63832" y="30480"/>
                  </a:lnTo>
                  <a:lnTo>
                    <a:pt x="53672" y="30480"/>
                  </a:lnTo>
                </a:path>
              </a:pathLst>
            </a:custGeom>
            <a:ln w="5060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158299" y="3392626"/>
              <a:ext cx="203200" cy="38100"/>
            </a:xfrm>
            <a:custGeom>
              <a:avLst/>
              <a:gdLst/>
              <a:ahLst/>
              <a:cxnLst/>
              <a:rect l="l" t="t" r="r" b="b"/>
              <a:pathLst>
                <a:path w="203200" h="38100">
                  <a:moveTo>
                    <a:pt x="25400" y="0"/>
                  </a:moveTo>
                  <a:lnTo>
                    <a:pt x="0" y="19050"/>
                  </a:lnTo>
                  <a:lnTo>
                    <a:pt x="25400" y="38100"/>
                  </a:lnTo>
                  <a:lnTo>
                    <a:pt x="25400" y="0"/>
                  </a:lnTo>
                  <a:close/>
                </a:path>
                <a:path w="203200" h="38100">
                  <a:moveTo>
                    <a:pt x="177802" y="0"/>
                  </a:moveTo>
                  <a:lnTo>
                    <a:pt x="177802" y="38100"/>
                  </a:lnTo>
                  <a:lnTo>
                    <a:pt x="203202" y="19050"/>
                  </a:lnTo>
                  <a:lnTo>
                    <a:pt x="177802" y="0"/>
                  </a:lnTo>
                  <a:close/>
                </a:path>
              </a:pathLst>
            </a:custGeom>
            <a:solidFill>
              <a:srgbClr val="D6D6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3457486" y="3382480"/>
            <a:ext cx="203200" cy="58419"/>
            <a:chOff x="3457486" y="3382480"/>
            <a:chExt cx="203200" cy="58419"/>
          </a:xfrm>
        </p:grpSpPr>
        <p:sp>
          <p:nvSpPr>
            <p:cNvPr id="10" name="object 10"/>
            <p:cNvSpPr/>
            <p:nvPr/>
          </p:nvSpPr>
          <p:spPr>
            <a:xfrm>
              <a:off x="3546387" y="3398976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57486" y="3392626"/>
              <a:ext cx="203200" cy="38100"/>
            </a:xfrm>
            <a:custGeom>
              <a:avLst/>
              <a:gdLst/>
              <a:ahLst/>
              <a:cxnLst/>
              <a:rect l="l" t="t" r="r" b="b"/>
              <a:pathLst>
                <a:path w="203200" h="38100">
                  <a:moveTo>
                    <a:pt x="25400" y="0"/>
                  </a:moveTo>
                  <a:lnTo>
                    <a:pt x="0" y="19050"/>
                  </a:lnTo>
                  <a:lnTo>
                    <a:pt x="25400" y="38100"/>
                  </a:lnTo>
                  <a:lnTo>
                    <a:pt x="25400" y="0"/>
                  </a:lnTo>
                  <a:close/>
                </a:path>
                <a:path w="203200" h="38100">
                  <a:moveTo>
                    <a:pt x="177802" y="0"/>
                  </a:moveTo>
                  <a:lnTo>
                    <a:pt x="177802" y="38100"/>
                  </a:lnTo>
                  <a:lnTo>
                    <a:pt x="203202" y="19050"/>
                  </a:lnTo>
                  <a:lnTo>
                    <a:pt x="177802" y="0"/>
                  </a:lnTo>
                  <a:close/>
                </a:path>
              </a:pathLst>
            </a:custGeom>
            <a:solidFill>
              <a:srgbClr val="D6D6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33687" y="3386276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0" y="0"/>
                  </a:moveTo>
                  <a:lnTo>
                    <a:pt x="38100" y="0"/>
                  </a:lnTo>
                </a:path>
                <a:path w="50800" h="50800">
                  <a:moveTo>
                    <a:pt x="12700" y="25400"/>
                  </a:moveTo>
                  <a:lnTo>
                    <a:pt x="50800" y="25400"/>
                  </a:lnTo>
                </a:path>
                <a:path w="50800" h="50800">
                  <a:moveTo>
                    <a:pt x="0" y="38100"/>
                  </a:moveTo>
                  <a:lnTo>
                    <a:pt x="38100" y="38100"/>
                  </a:lnTo>
                </a:path>
                <a:path w="50800" h="50800">
                  <a:moveTo>
                    <a:pt x="12700" y="50800"/>
                  </a:moveTo>
                  <a:lnTo>
                    <a:pt x="50800" y="50800"/>
                  </a:lnTo>
                </a:path>
              </a:pathLst>
            </a:custGeom>
            <a:ln w="7591">
              <a:solidFill>
                <a:srgbClr val="D6D6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3756673" y="3382480"/>
            <a:ext cx="203200" cy="58419"/>
            <a:chOff x="3756673" y="3382480"/>
            <a:chExt cx="203200" cy="58419"/>
          </a:xfrm>
        </p:grpSpPr>
        <p:sp>
          <p:nvSpPr>
            <p:cNvPr id="14" name="object 14"/>
            <p:cNvSpPr/>
            <p:nvPr/>
          </p:nvSpPr>
          <p:spPr>
            <a:xfrm>
              <a:off x="3832873" y="3386276"/>
              <a:ext cx="50800" cy="25400"/>
            </a:xfrm>
            <a:custGeom>
              <a:avLst/>
              <a:gdLst/>
              <a:ahLst/>
              <a:cxnLst/>
              <a:rect l="l" t="t" r="r" b="b"/>
              <a:pathLst>
                <a:path w="50800" h="25400">
                  <a:moveTo>
                    <a:pt x="0" y="0"/>
                  </a:moveTo>
                  <a:lnTo>
                    <a:pt x="38100" y="0"/>
                  </a:lnTo>
                </a:path>
                <a:path w="50800" h="25400">
                  <a:moveTo>
                    <a:pt x="12700" y="12700"/>
                  </a:moveTo>
                  <a:lnTo>
                    <a:pt x="50800" y="12700"/>
                  </a:lnTo>
                </a:path>
                <a:path w="50800" h="25400">
                  <a:moveTo>
                    <a:pt x="12700" y="25400"/>
                  </a:moveTo>
                  <a:lnTo>
                    <a:pt x="50800" y="2540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756673" y="3392626"/>
              <a:ext cx="203200" cy="38100"/>
            </a:xfrm>
            <a:custGeom>
              <a:avLst/>
              <a:gdLst/>
              <a:ahLst/>
              <a:cxnLst/>
              <a:rect l="l" t="t" r="r" b="b"/>
              <a:pathLst>
                <a:path w="203200" h="38100">
                  <a:moveTo>
                    <a:pt x="25400" y="0"/>
                  </a:moveTo>
                  <a:lnTo>
                    <a:pt x="0" y="19050"/>
                  </a:lnTo>
                  <a:lnTo>
                    <a:pt x="25400" y="38100"/>
                  </a:lnTo>
                  <a:lnTo>
                    <a:pt x="25400" y="0"/>
                  </a:lnTo>
                  <a:close/>
                </a:path>
                <a:path w="203200" h="38100">
                  <a:moveTo>
                    <a:pt x="177802" y="0"/>
                  </a:moveTo>
                  <a:lnTo>
                    <a:pt x="177802" y="38100"/>
                  </a:lnTo>
                  <a:lnTo>
                    <a:pt x="203202" y="19050"/>
                  </a:lnTo>
                  <a:lnTo>
                    <a:pt x="177802" y="0"/>
                  </a:lnTo>
                  <a:close/>
                </a:path>
              </a:pathLst>
            </a:custGeom>
            <a:solidFill>
              <a:srgbClr val="D6D6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832873" y="3424377"/>
              <a:ext cx="50800" cy="12700"/>
            </a:xfrm>
            <a:custGeom>
              <a:avLst/>
              <a:gdLst/>
              <a:ahLst/>
              <a:cxnLst/>
              <a:rect l="l" t="t" r="r" b="b"/>
              <a:pathLst>
                <a:path w="50800" h="12700">
                  <a:moveTo>
                    <a:pt x="0" y="0"/>
                  </a:moveTo>
                  <a:lnTo>
                    <a:pt x="38100" y="0"/>
                  </a:lnTo>
                </a:path>
                <a:path w="50800" h="12700">
                  <a:moveTo>
                    <a:pt x="12700" y="12700"/>
                  </a:moveTo>
                  <a:lnTo>
                    <a:pt x="50800" y="12700"/>
                  </a:lnTo>
                </a:path>
              </a:pathLst>
            </a:custGeom>
            <a:ln w="7591">
              <a:solidFill>
                <a:srgbClr val="D6D6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4132060" y="3386276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0"/>
                </a:moveTo>
                <a:lnTo>
                  <a:pt x="38100" y="0"/>
                </a:lnTo>
              </a:path>
              <a:path w="50800" h="50800">
                <a:moveTo>
                  <a:pt x="12700" y="12700"/>
                </a:moveTo>
                <a:lnTo>
                  <a:pt x="50800" y="12700"/>
                </a:lnTo>
              </a:path>
              <a:path w="50800" h="50800">
                <a:moveTo>
                  <a:pt x="12700" y="25400"/>
                </a:moveTo>
                <a:lnTo>
                  <a:pt x="50800" y="25400"/>
                </a:lnTo>
              </a:path>
              <a:path w="50800" h="50800">
                <a:moveTo>
                  <a:pt x="0" y="38100"/>
                </a:moveTo>
                <a:lnTo>
                  <a:pt x="38100" y="38100"/>
                </a:lnTo>
              </a:path>
              <a:path w="50800" h="50800">
                <a:moveTo>
                  <a:pt x="12700" y="50800"/>
                </a:moveTo>
                <a:lnTo>
                  <a:pt x="50800" y="5080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4337275" y="3383746"/>
            <a:ext cx="238760" cy="57150"/>
            <a:chOff x="4337275" y="3383746"/>
            <a:chExt cx="238760" cy="57150"/>
          </a:xfrm>
        </p:grpSpPr>
        <p:sp>
          <p:nvSpPr>
            <p:cNvPr id="19" name="object 19"/>
            <p:cNvSpPr/>
            <p:nvPr/>
          </p:nvSpPr>
          <p:spPr>
            <a:xfrm>
              <a:off x="4461727" y="3416757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0" y="0"/>
                  </a:moveTo>
                  <a:lnTo>
                    <a:pt x="20320" y="2032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434663" y="3390262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79">
                  <a:moveTo>
                    <a:pt x="30366" y="15183"/>
                  </a:moveTo>
                  <a:lnTo>
                    <a:pt x="30366" y="6797"/>
                  </a:lnTo>
                  <a:lnTo>
                    <a:pt x="23568" y="0"/>
                  </a:lnTo>
                  <a:lnTo>
                    <a:pt x="15183" y="0"/>
                  </a:lnTo>
                  <a:lnTo>
                    <a:pt x="6797" y="0"/>
                  </a:lnTo>
                  <a:lnTo>
                    <a:pt x="0" y="6797"/>
                  </a:lnTo>
                  <a:lnTo>
                    <a:pt x="0" y="15183"/>
                  </a:lnTo>
                  <a:lnTo>
                    <a:pt x="0" y="23568"/>
                  </a:lnTo>
                  <a:lnTo>
                    <a:pt x="6797" y="30366"/>
                  </a:lnTo>
                  <a:lnTo>
                    <a:pt x="15183" y="30366"/>
                  </a:lnTo>
                  <a:lnTo>
                    <a:pt x="23568" y="30366"/>
                  </a:lnTo>
                  <a:lnTo>
                    <a:pt x="30366" y="23568"/>
                  </a:lnTo>
                  <a:lnTo>
                    <a:pt x="30366" y="15183"/>
                  </a:lnTo>
                  <a:close/>
                </a:path>
              </a:pathLst>
            </a:custGeom>
            <a:ln w="5060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339806" y="3386276"/>
              <a:ext cx="233679" cy="50800"/>
            </a:xfrm>
            <a:custGeom>
              <a:avLst/>
              <a:gdLst/>
              <a:ahLst/>
              <a:cxnLst/>
              <a:rect l="l" t="t" r="r" b="b"/>
              <a:pathLst>
                <a:path w="233679" h="50800">
                  <a:moveTo>
                    <a:pt x="40640" y="50800"/>
                  </a:moveTo>
                  <a:lnTo>
                    <a:pt x="50400" y="48796"/>
                  </a:lnTo>
                  <a:lnTo>
                    <a:pt x="58488" y="43339"/>
                  </a:lnTo>
                  <a:lnTo>
                    <a:pt x="64002" y="35262"/>
                  </a:lnTo>
                  <a:lnTo>
                    <a:pt x="66040" y="25400"/>
                  </a:lnTo>
                  <a:lnTo>
                    <a:pt x="64036" y="15537"/>
                  </a:lnTo>
                  <a:lnTo>
                    <a:pt x="58579" y="7461"/>
                  </a:lnTo>
                  <a:lnTo>
                    <a:pt x="50502" y="2004"/>
                  </a:lnTo>
                  <a:lnTo>
                    <a:pt x="40640" y="0"/>
                  </a:lnTo>
                  <a:lnTo>
                    <a:pt x="30778" y="2004"/>
                  </a:lnTo>
                  <a:lnTo>
                    <a:pt x="22701" y="7461"/>
                  </a:lnTo>
                  <a:lnTo>
                    <a:pt x="17244" y="15537"/>
                  </a:lnTo>
                  <a:lnTo>
                    <a:pt x="15240" y="25400"/>
                  </a:lnTo>
                </a:path>
                <a:path w="233679" h="50800">
                  <a:moveTo>
                    <a:pt x="30480" y="17780"/>
                  </a:moveTo>
                  <a:lnTo>
                    <a:pt x="15240" y="30480"/>
                  </a:lnTo>
                  <a:lnTo>
                    <a:pt x="0" y="17780"/>
                  </a:lnTo>
                </a:path>
                <a:path w="233679" h="50800">
                  <a:moveTo>
                    <a:pt x="193042" y="50800"/>
                  </a:moveTo>
                  <a:lnTo>
                    <a:pt x="183179" y="48796"/>
                  </a:lnTo>
                  <a:lnTo>
                    <a:pt x="175103" y="43339"/>
                  </a:lnTo>
                  <a:lnTo>
                    <a:pt x="169646" y="35262"/>
                  </a:lnTo>
                  <a:lnTo>
                    <a:pt x="167642" y="25400"/>
                  </a:lnTo>
                  <a:lnTo>
                    <a:pt x="169646" y="15537"/>
                  </a:lnTo>
                  <a:lnTo>
                    <a:pt x="175103" y="7461"/>
                  </a:lnTo>
                  <a:lnTo>
                    <a:pt x="183179" y="2004"/>
                  </a:lnTo>
                  <a:lnTo>
                    <a:pt x="193042" y="0"/>
                  </a:lnTo>
                  <a:lnTo>
                    <a:pt x="202904" y="2004"/>
                  </a:lnTo>
                  <a:lnTo>
                    <a:pt x="210981" y="7461"/>
                  </a:lnTo>
                  <a:lnTo>
                    <a:pt x="216438" y="15537"/>
                  </a:lnTo>
                  <a:lnTo>
                    <a:pt x="218442" y="25400"/>
                  </a:lnTo>
                </a:path>
                <a:path w="233679" h="50800">
                  <a:moveTo>
                    <a:pt x="233682" y="17780"/>
                  </a:moveTo>
                  <a:lnTo>
                    <a:pt x="218442" y="30480"/>
                  </a:lnTo>
                  <a:lnTo>
                    <a:pt x="203202" y="17780"/>
                  </a:lnTo>
                </a:path>
              </a:pathLst>
            </a:custGeom>
            <a:ln w="5060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">
            <a:extLst>
              <a:ext uri="{FF2B5EF4-FFF2-40B4-BE49-F238E27FC236}">
                <a16:creationId xmlns:a16="http://schemas.microsoft.com/office/drawing/2014/main" id="{DB7D80E0-EE77-4CAF-9D95-E6BDBD2A41BF}"/>
              </a:ext>
            </a:extLst>
          </p:cNvPr>
          <p:cNvGrpSpPr/>
          <p:nvPr/>
        </p:nvGrpSpPr>
        <p:grpSpPr>
          <a:xfrm>
            <a:off x="9085" y="3251835"/>
            <a:ext cx="4608195" cy="208915"/>
            <a:chOff x="0" y="3247632"/>
            <a:chExt cx="4608195" cy="208915"/>
          </a:xfrm>
        </p:grpSpPr>
        <p:sp>
          <p:nvSpPr>
            <p:cNvPr id="23" name="object 3">
              <a:extLst>
                <a:ext uri="{FF2B5EF4-FFF2-40B4-BE49-F238E27FC236}">
                  <a16:creationId xmlns:a16="http://schemas.microsoft.com/office/drawing/2014/main" id="{1F6C2112-E55C-439B-A44A-BA7E380509B2}"/>
                </a:ext>
              </a:extLst>
            </p:cNvPr>
            <p:cNvSpPr/>
            <p:nvPr/>
          </p:nvSpPr>
          <p:spPr>
            <a:xfrm>
              <a:off x="0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5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474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4">
              <a:extLst>
                <a:ext uri="{FF2B5EF4-FFF2-40B4-BE49-F238E27FC236}">
                  <a16:creationId xmlns:a16="http://schemas.microsoft.com/office/drawing/2014/main" id="{DF8FCFEB-FE84-413A-801D-4C2734BA5938}"/>
                </a:ext>
              </a:extLst>
            </p:cNvPr>
            <p:cNvSpPr/>
            <p:nvPr/>
          </p:nvSpPr>
          <p:spPr>
            <a:xfrm>
              <a:off x="1535976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8484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5">
              <a:extLst>
                <a:ext uri="{FF2B5EF4-FFF2-40B4-BE49-F238E27FC236}">
                  <a16:creationId xmlns:a16="http://schemas.microsoft.com/office/drawing/2014/main" id="{AFFB26F2-083A-4748-9337-045E5278D537}"/>
                </a:ext>
              </a:extLst>
            </p:cNvPr>
            <p:cNvSpPr/>
            <p:nvPr/>
          </p:nvSpPr>
          <p:spPr>
            <a:xfrm>
              <a:off x="3071952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ADA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15">
            <a:extLst>
              <a:ext uri="{FF2B5EF4-FFF2-40B4-BE49-F238E27FC236}">
                <a16:creationId xmlns:a16="http://schemas.microsoft.com/office/drawing/2014/main" id="{C1C4F791-ECD5-4D50-99CF-2E6C35019346}"/>
              </a:ext>
            </a:extLst>
          </p:cNvPr>
          <p:cNvSpPr txBox="1"/>
          <p:nvPr/>
        </p:nvSpPr>
        <p:spPr>
          <a:xfrm>
            <a:off x="552551" y="3322038"/>
            <a:ext cx="431165" cy="1371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Filip</a:t>
            </a:r>
            <a:r>
              <a:rPr sz="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Leitner</a:t>
            </a:r>
            <a:endParaRPr sz="600" dirty="0">
              <a:latin typeface="Microsoft Sans Serif"/>
              <a:cs typeface="Microsoft Sans Serif"/>
            </a:endParaRPr>
          </a:p>
        </p:txBody>
      </p:sp>
      <p:sp>
        <p:nvSpPr>
          <p:cNvPr id="27" name="object 16">
            <a:extLst>
              <a:ext uri="{FF2B5EF4-FFF2-40B4-BE49-F238E27FC236}">
                <a16:creationId xmlns:a16="http://schemas.microsoft.com/office/drawing/2014/main" id="{D6F1EBA8-9306-4444-A96C-62754573D298}"/>
              </a:ext>
            </a:extLst>
          </p:cNvPr>
          <p:cNvSpPr txBox="1"/>
          <p:nvPr/>
        </p:nvSpPr>
        <p:spPr>
          <a:xfrm>
            <a:off x="2008936" y="3323557"/>
            <a:ext cx="590550" cy="1346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Grafika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na</a:t>
            </a:r>
            <a:r>
              <a:rPr sz="600" b="1" spc="30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b="1" spc="-35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webu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FD26B1C-61E3-412C-8C0C-9BC90D5D4B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196975"/>
            <a:ext cx="3853522" cy="984885"/>
          </a:xfrm>
        </p:spPr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sk-SK" sz="1600" dirty="0"/>
              <a:t>Správny formát</a:t>
            </a:r>
          </a:p>
          <a:p>
            <a:pPr marL="228600" indent="-228600">
              <a:buFont typeface="+mj-lt"/>
              <a:buAutoNum type="arabicPeriod"/>
            </a:pPr>
            <a:r>
              <a:rPr lang="sk-SK" sz="1600" dirty="0">
                <a:solidFill>
                  <a:schemeClr val="bg1">
                    <a:lumMod val="75000"/>
                  </a:schemeClr>
                </a:solidFill>
              </a:rPr>
              <a:t>Rozlíšenie – DPI,PPI ?</a:t>
            </a:r>
          </a:p>
          <a:p>
            <a:pPr marL="228600" indent="-228600">
              <a:buFont typeface="+mj-lt"/>
              <a:buAutoNum type="arabicPeriod"/>
            </a:pPr>
            <a:r>
              <a:rPr lang="sk-SK" sz="1600" dirty="0"/>
              <a:t>Rozlíšenie (Veľkosť)</a:t>
            </a:r>
          </a:p>
          <a:p>
            <a:pPr marL="228600" indent="-228600">
              <a:buFont typeface="+mj-lt"/>
              <a:buAutoNum type="arabicPeriod"/>
            </a:pPr>
            <a:r>
              <a:rPr lang="sk-SK" sz="1600" dirty="0"/>
              <a:t>Kompresia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11C6C57F-00CF-4FB9-85F3-2FC8CA868F78}"/>
              </a:ext>
            </a:extLst>
          </p:cNvPr>
          <p:cNvSpPr txBox="1">
            <a:spLocks/>
          </p:cNvSpPr>
          <p:nvPr/>
        </p:nvSpPr>
        <p:spPr>
          <a:xfrm>
            <a:off x="628650" y="434975"/>
            <a:ext cx="3124150" cy="5713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>
              <a:spcBef>
                <a:spcPts val="135"/>
              </a:spcBef>
            </a:pPr>
            <a:r>
              <a:rPr lang="sk-SK" sz="1800" kern="0" spc="210" dirty="0">
                <a:solidFill>
                  <a:srgbClr val="3333B2"/>
                </a:solidFill>
                <a:latin typeface="Georgia"/>
                <a:cs typeface="Georgia"/>
              </a:rPr>
              <a:t>Ako správne pripraviť rastrový obrázok </a:t>
            </a:r>
            <a:endParaRPr lang="sk-SK" sz="1800" kern="0" dirty="0">
              <a:latin typeface="Georgia"/>
              <a:cs typeface="Georgia"/>
            </a:endParaRPr>
          </a:p>
        </p:txBody>
      </p:sp>
      <p:grpSp>
        <p:nvGrpSpPr>
          <p:cNvPr id="5" name="object 2">
            <a:extLst>
              <a:ext uri="{FF2B5EF4-FFF2-40B4-BE49-F238E27FC236}">
                <a16:creationId xmlns:a16="http://schemas.microsoft.com/office/drawing/2014/main" id="{2E0B5451-32E7-42B5-A513-16D59E30EFD8}"/>
              </a:ext>
            </a:extLst>
          </p:cNvPr>
          <p:cNvGrpSpPr/>
          <p:nvPr/>
        </p:nvGrpSpPr>
        <p:grpSpPr>
          <a:xfrm>
            <a:off x="9085" y="3251835"/>
            <a:ext cx="4608195" cy="208915"/>
            <a:chOff x="0" y="3247632"/>
            <a:chExt cx="4608195" cy="208915"/>
          </a:xfrm>
        </p:grpSpPr>
        <p:sp>
          <p:nvSpPr>
            <p:cNvPr id="6" name="object 3">
              <a:extLst>
                <a:ext uri="{FF2B5EF4-FFF2-40B4-BE49-F238E27FC236}">
                  <a16:creationId xmlns:a16="http://schemas.microsoft.com/office/drawing/2014/main" id="{B135B4D2-A5C3-4F45-AB32-BE9930932DDF}"/>
                </a:ext>
              </a:extLst>
            </p:cNvPr>
            <p:cNvSpPr/>
            <p:nvPr/>
          </p:nvSpPr>
          <p:spPr>
            <a:xfrm>
              <a:off x="0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5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474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547C812D-AD7D-4EFD-AB81-14C24D217DF7}"/>
                </a:ext>
              </a:extLst>
            </p:cNvPr>
            <p:cNvSpPr/>
            <p:nvPr/>
          </p:nvSpPr>
          <p:spPr>
            <a:xfrm>
              <a:off x="1535976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8484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4A40FC54-11B2-4636-93A8-6B8D8809CF89}"/>
                </a:ext>
              </a:extLst>
            </p:cNvPr>
            <p:cNvSpPr/>
            <p:nvPr/>
          </p:nvSpPr>
          <p:spPr>
            <a:xfrm>
              <a:off x="3071952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ADA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15">
            <a:extLst>
              <a:ext uri="{FF2B5EF4-FFF2-40B4-BE49-F238E27FC236}">
                <a16:creationId xmlns:a16="http://schemas.microsoft.com/office/drawing/2014/main" id="{1A18A7FE-C9AB-4495-A1A1-EBA19C4CF9B9}"/>
              </a:ext>
            </a:extLst>
          </p:cNvPr>
          <p:cNvSpPr txBox="1"/>
          <p:nvPr/>
        </p:nvSpPr>
        <p:spPr>
          <a:xfrm>
            <a:off x="552551" y="3322038"/>
            <a:ext cx="431165" cy="1371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Filip</a:t>
            </a:r>
            <a:r>
              <a:rPr sz="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Leitner</a:t>
            </a:r>
            <a:endParaRPr sz="600" dirty="0">
              <a:latin typeface="Microsoft Sans Serif"/>
              <a:cs typeface="Microsoft Sans Serif"/>
            </a:endParaRPr>
          </a:p>
        </p:txBody>
      </p:sp>
      <p:sp>
        <p:nvSpPr>
          <p:cNvPr id="10" name="object 16">
            <a:extLst>
              <a:ext uri="{FF2B5EF4-FFF2-40B4-BE49-F238E27FC236}">
                <a16:creationId xmlns:a16="http://schemas.microsoft.com/office/drawing/2014/main" id="{7F4C970F-D7B5-4CF9-959B-3AC075C1FABC}"/>
              </a:ext>
            </a:extLst>
          </p:cNvPr>
          <p:cNvSpPr txBox="1"/>
          <p:nvPr/>
        </p:nvSpPr>
        <p:spPr>
          <a:xfrm>
            <a:off x="2008936" y="3323557"/>
            <a:ext cx="590550" cy="1346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Grafika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na</a:t>
            </a:r>
            <a:r>
              <a:rPr sz="600" b="1" spc="30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b="1" spc="-35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webu</a:t>
            </a:r>
            <a:endParaRPr sz="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8739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5300" y="72654"/>
            <a:ext cx="464184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170" dirty="0">
                <a:solidFill>
                  <a:srgbClr val="3333B2"/>
                </a:solidFill>
                <a:latin typeface="Georgia"/>
                <a:cs typeface="Georgia"/>
              </a:rPr>
              <a:t>PNG</a:t>
            </a:r>
            <a:endParaRPr sz="14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165" y="1017308"/>
            <a:ext cx="65201" cy="6520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2932" y="890013"/>
            <a:ext cx="1572895" cy="866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299"/>
              </a:lnSpc>
              <a:spcBef>
                <a:spcPts val="100"/>
              </a:spcBef>
            </a:pPr>
            <a:r>
              <a:rPr spc="-30" dirty="0"/>
              <a:t>Portable</a:t>
            </a:r>
            <a:r>
              <a:rPr dirty="0"/>
              <a:t> </a:t>
            </a:r>
            <a:r>
              <a:rPr spc="-45" dirty="0"/>
              <a:t>Network</a:t>
            </a:r>
            <a:r>
              <a:rPr spc="5" dirty="0"/>
              <a:t> </a:t>
            </a:r>
            <a:r>
              <a:rPr spc="-35" dirty="0"/>
              <a:t>Graphics </a:t>
            </a:r>
            <a:r>
              <a:rPr spc="-330" dirty="0"/>
              <a:t> </a:t>
            </a:r>
            <a:r>
              <a:rPr spc="-20" dirty="0"/>
              <a:t>16.7M</a:t>
            </a:r>
            <a:r>
              <a:rPr dirty="0"/>
              <a:t> </a:t>
            </a:r>
            <a:r>
              <a:rPr spc="-55" dirty="0"/>
              <a:t>barevných</a:t>
            </a:r>
            <a:r>
              <a:rPr spc="5" dirty="0"/>
              <a:t> </a:t>
            </a:r>
            <a:r>
              <a:rPr spc="-30" dirty="0"/>
              <a:t>odstínů </a:t>
            </a:r>
            <a:r>
              <a:rPr spc="-25" dirty="0"/>
              <a:t> </a:t>
            </a:r>
            <a:r>
              <a:rPr spc="-45" dirty="0"/>
              <a:t>podporuje</a:t>
            </a:r>
            <a:r>
              <a:rPr spc="5" dirty="0"/>
              <a:t> </a:t>
            </a:r>
            <a:r>
              <a:rPr spc="-45" dirty="0"/>
              <a:t>průhlednost </a:t>
            </a:r>
            <a:r>
              <a:rPr spc="-40" dirty="0"/>
              <a:t> přípona</a:t>
            </a:r>
            <a:r>
              <a:rPr spc="10" dirty="0"/>
              <a:t> </a:t>
            </a:r>
            <a:r>
              <a:rPr spc="-50" dirty="0"/>
              <a:t>.png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1165" y="1227340"/>
            <a:ext cx="65201" cy="6520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1165" y="1437373"/>
            <a:ext cx="65201" cy="6520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1165" y="1647406"/>
            <a:ext cx="65201" cy="6520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1165" y="1857438"/>
            <a:ext cx="65201" cy="65201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02932" y="1730144"/>
            <a:ext cx="3855720" cy="65595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100" spc="-50" dirty="0">
                <a:latin typeface="Tahoma"/>
                <a:cs typeface="Tahoma"/>
              </a:rPr>
              <a:t>world</a:t>
            </a:r>
            <a:r>
              <a:rPr sz="1100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file</a:t>
            </a:r>
            <a:r>
              <a:rPr sz="1100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(.pnw,</a:t>
            </a:r>
            <a:r>
              <a:rPr sz="1100" spc="5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.pgw)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4"/>
              </a:spcBef>
            </a:pPr>
            <a:r>
              <a:rPr sz="1100" b="1" spc="-25" dirty="0">
                <a:latin typeface="Arial"/>
                <a:cs typeface="Arial"/>
              </a:rPr>
              <a:t>bezztrátová</a:t>
            </a:r>
            <a:r>
              <a:rPr sz="1100" b="1" spc="-5" dirty="0">
                <a:latin typeface="Arial"/>
                <a:cs typeface="Arial"/>
              </a:rPr>
              <a:t> </a:t>
            </a:r>
            <a:r>
              <a:rPr sz="1100" spc="-65" dirty="0">
                <a:latin typeface="Tahoma"/>
                <a:cs typeface="Tahoma"/>
              </a:rPr>
              <a:t>komprese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100" spc="-45" dirty="0">
                <a:latin typeface="Tahoma"/>
                <a:cs typeface="Tahoma"/>
              </a:rPr>
              <a:t>vhodný</a:t>
            </a:r>
            <a:r>
              <a:rPr sz="1100" spc="10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formát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pro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b="1" spc="-40" dirty="0">
                <a:latin typeface="Arial"/>
                <a:cs typeface="Arial"/>
              </a:rPr>
              <a:t>grafiku</a:t>
            </a:r>
            <a:r>
              <a:rPr sz="1100" b="1" spc="55" dirty="0">
                <a:latin typeface="Arial"/>
                <a:cs typeface="Arial"/>
              </a:rPr>
              <a:t> </a:t>
            </a:r>
            <a:r>
              <a:rPr sz="1100" spc="-35" dirty="0">
                <a:latin typeface="Tahoma"/>
                <a:cs typeface="Tahoma"/>
              </a:rPr>
              <a:t>(mapy!)</a:t>
            </a:r>
            <a:r>
              <a:rPr sz="1100" spc="135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a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vysoce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kontrastní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fotografie</a:t>
            </a:r>
            <a:endParaRPr sz="1100">
              <a:latin typeface="Tahoma"/>
              <a:cs typeface="Tahom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1165" y="2067471"/>
            <a:ext cx="65201" cy="6520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1165" y="2277503"/>
            <a:ext cx="65201" cy="65201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0" y="3346500"/>
            <a:ext cx="1536065" cy="109855"/>
          </a:xfrm>
          <a:custGeom>
            <a:avLst/>
            <a:gdLst/>
            <a:ahLst/>
            <a:cxnLst/>
            <a:rect l="l" t="t" r="r" b="b"/>
            <a:pathLst>
              <a:path w="1536065" h="109854">
                <a:moveTo>
                  <a:pt x="1535976" y="0"/>
                </a:moveTo>
                <a:lnTo>
                  <a:pt x="0" y="0"/>
                </a:lnTo>
                <a:lnTo>
                  <a:pt x="0" y="109550"/>
                </a:lnTo>
                <a:lnTo>
                  <a:pt x="1535976" y="109550"/>
                </a:lnTo>
                <a:lnTo>
                  <a:pt x="1535976" y="0"/>
                </a:lnTo>
                <a:close/>
              </a:path>
            </a:pathLst>
          </a:custGeom>
          <a:solidFill>
            <a:srgbClr val="4747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52551" y="3333729"/>
            <a:ext cx="43116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Filip</a:t>
            </a:r>
            <a:r>
              <a:rPr sz="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Leitner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535976" y="3346500"/>
            <a:ext cx="1536065" cy="109855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1535976" y="0"/>
                </a:moveTo>
                <a:lnTo>
                  <a:pt x="0" y="0"/>
                </a:lnTo>
                <a:lnTo>
                  <a:pt x="0" y="109550"/>
                </a:lnTo>
                <a:lnTo>
                  <a:pt x="1535976" y="109550"/>
                </a:lnTo>
                <a:lnTo>
                  <a:pt x="1535976" y="0"/>
                </a:lnTo>
                <a:close/>
              </a:path>
            </a:pathLst>
          </a:custGeom>
          <a:solidFill>
            <a:srgbClr val="8484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008936" y="3333729"/>
            <a:ext cx="59055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Grafika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na</a:t>
            </a:r>
            <a:r>
              <a:rPr sz="600" b="1" spc="30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5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webu</a:t>
            </a:r>
            <a:endParaRPr sz="6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071952" y="3346500"/>
            <a:ext cx="1536065" cy="109855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1535976" y="0"/>
                </a:moveTo>
                <a:lnTo>
                  <a:pt x="0" y="0"/>
                </a:lnTo>
                <a:lnTo>
                  <a:pt x="0" y="109550"/>
                </a:lnTo>
                <a:lnTo>
                  <a:pt x="1535976" y="109550"/>
                </a:lnTo>
                <a:lnTo>
                  <a:pt x="1535976" y="0"/>
                </a:lnTo>
                <a:close/>
              </a:path>
            </a:pathLst>
          </a:custGeom>
          <a:solidFill>
            <a:srgbClr val="ADAD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494608" y="3333729"/>
            <a:ext cx="105854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46455" algn="l"/>
              </a:tabLst>
            </a:pPr>
            <a:r>
              <a:rPr sz="600" spc="10" dirty="0">
                <a:latin typeface="Microsoft Sans Serif"/>
                <a:cs typeface="Microsoft Sans Serif"/>
              </a:rPr>
              <a:t>W</a:t>
            </a:r>
            <a:r>
              <a:rPr sz="600" spc="-30" dirty="0">
                <a:latin typeface="Microsoft Sans Serif"/>
                <a:cs typeface="Microsoft Sans Serif"/>
              </a:rPr>
              <a:t>e</a:t>
            </a:r>
            <a:r>
              <a:rPr sz="600" spc="-15" dirty="0">
                <a:latin typeface="Microsoft Sans Serif"/>
                <a:cs typeface="Microsoft Sans Serif"/>
              </a:rPr>
              <a:t>b</a:t>
            </a:r>
            <a:r>
              <a:rPr sz="600" spc="-20" dirty="0">
                <a:latin typeface="Microsoft Sans Serif"/>
                <a:cs typeface="Microsoft Sans Serif"/>
              </a:rPr>
              <a:t>ová</a:t>
            </a:r>
            <a:r>
              <a:rPr sz="600" spc="50" dirty="0">
                <a:latin typeface="Microsoft Sans Serif"/>
                <a:cs typeface="Microsoft Sans Serif"/>
              </a:rPr>
              <a:t> </a:t>
            </a:r>
            <a:r>
              <a:rPr sz="600" spc="-10" dirty="0">
                <a:latin typeface="Microsoft Sans Serif"/>
                <a:cs typeface="Microsoft Sans Serif"/>
              </a:rPr>
              <a:t>k</a:t>
            </a:r>
            <a:r>
              <a:rPr sz="600" spc="-30" dirty="0">
                <a:latin typeface="Microsoft Sans Serif"/>
                <a:cs typeface="Microsoft Sans Serif"/>
              </a:rPr>
              <a:t>a</a:t>
            </a:r>
            <a:r>
              <a:rPr sz="600" dirty="0">
                <a:latin typeface="Microsoft Sans Serif"/>
                <a:cs typeface="Microsoft Sans Serif"/>
              </a:rPr>
              <a:t>rtografie	</a:t>
            </a:r>
            <a:r>
              <a:rPr sz="600" spc="-20" dirty="0">
                <a:latin typeface="Microsoft Sans Serif"/>
                <a:cs typeface="Microsoft Sans Serif"/>
              </a:rPr>
              <a:t>8</a:t>
            </a:r>
            <a:r>
              <a:rPr sz="600" spc="-15" dirty="0">
                <a:latin typeface="Microsoft Sans Serif"/>
                <a:cs typeface="Microsoft Sans Serif"/>
              </a:rPr>
              <a:t> </a:t>
            </a:r>
            <a:r>
              <a:rPr sz="600" spc="150" dirty="0">
                <a:latin typeface="Microsoft Sans Serif"/>
                <a:cs typeface="Microsoft Sans Serif"/>
              </a:rPr>
              <a:t>/</a:t>
            </a:r>
            <a:r>
              <a:rPr sz="600" spc="-10" dirty="0">
                <a:latin typeface="Microsoft Sans Serif"/>
                <a:cs typeface="Microsoft Sans Serif"/>
              </a:rPr>
              <a:t> </a:t>
            </a:r>
            <a:r>
              <a:rPr sz="600" spc="-20" dirty="0">
                <a:latin typeface="Microsoft Sans Serif"/>
                <a:cs typeface="Microsoft Sans Serif"/>
              </a:rPr>
              <a:t>22</a:t>
            </a:r>
            <a:endParaRPr sz="6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1176</TotalTime>
  <Words>1441</Words>
  <Application>Microsoft Office PowerPoint</Application>
  <PresentationFormat>Vlastná</PresentationFormat>
  <Paragraphs>215</Paragraphs>
  <Slides>32</Slides>
  <Notes>3</Notes>
  <HiddenSlides>0</HiddenSlides>
  <MMClips>0</MMClips>
  <ScaleCrop>false</ScaleCrop>
  <HeadingPairs>
    <vt:vector size="6" baseType="variant">
      <vt:variant>
        <vt:lpstr>Použité písma</vt:lpstr>
      </vt:variant>
      <vt:variant>
        <vt:i4>12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32</vt:i4>
      </vt:variant>
    </vt:vector>
  </HeadingPairs>
  <TitlesOfParts>
    <vt:vector size="45" baseType="lpstr">
      <vt:lpstr>SimSun</vt:lpstr>
      <vt:lpstr>arial</vt:lpstr>
      <vt:lpstr>arial</vt:lpstr>
      <vt:lpstr>Calibri</vt:lpstr>
      <vt:lpstr>Cambria</vt:lpstr>
      <vt:lpstr>Consolas</vt:lpstr>
      <vt:lpstr>Georgia</vt:lpstr>
      <vt:lpstr>Georgia Pro</vt:lpstr>
      <vt:lpstr>Microsoft Sans Serif</vt:lpstr>
      <vt:lpstr>Open Sans</vt:lpstr>
      <vt:lpstr>Tahoma</vt:lpstr>
      <vt:lpstr>Times New Roman</vt:lpstr>
      <vt:lpstr>Office Theme</vt:lpstr>
      <vt:lpstr>Grafika na webu Cvičení 3</vt:lpstr>
      <vt:lpstr>Prezentácia programu PowerPoint</vt:lpstr>
      <vt:lpstr>Proč?</vt:lpstr>
      <vt:lpstr>Prezentácia programu PowerPoint</vt:lpstr>
      <vt:lpstr>Prezentácia programu PowerPoint</vt:lpstr>
      <vt:lpstr>Rastrové  formáty</vt:lpstr>
      <vt:lpstr>Prezentácia programu PowerPoint</vt:lpstr>
      <vt:lpstr>Prezentácia programu PowerPoint</vt:lpstr>
      <vt:lpstr>Portable Network Graphics  16.7M barevných odstínů  podporuje průhlednost  přípona .png</vt:lpstr>
      <vt:lpstr>Prezentácia programu PowerPoint</vt:lpstr>
      <vt:lpstr>JPEG</vt:lpstr>
      <vt:lpstr>Prezentácia programu PowerPoint</vt:lpstr>
      <vt:lpstr>Graphics Interchange Format</vt:lpstr>
      <vt:lpstr>Prezentácia programu PowerPoint</vt:lpstr>
      <vt:lpstr>Prezentácia programu PowerPoint</vt:lpstr>
      <vt:lpstr>Rozlíšenie-Veľkosť (v pixeloch!)</vt:lpstr>
      <vt:lpstr>Na akej obrazovke bude moja stránka zobrazená??</vt:lpstr>
      <vt:lpstr>Prezentácia programu PowerPoint</vt:lpstr>
      <vt:lpstr>Prezentácia programu PowerPoint</vt:lpstr>
      <vt:lpstr>Prezentácia programu PowerPoint</vt:lpstr>
      <vt:lpstr> vektorové  formáty</vt:lpstr>
      <vt:lpstr>Scalable Vector Graphics  založeno na XML</vt:lpstr>
      <vt:lpstr>Prezentácia programu PowerPoint</vt:lpstr>
      <vt:lpstr> Použití  obrázků</vt:lpstr>
      <vt:lpstr>Prezentácia programu PowerPoint</vt:lpstr>
      <vt:lpstr>Ako na responzívne obrázky</vt:lpstr>
      <vt:lpstr>Ako na responzívne obrázky</vt:lpstr>
      <vt:lpstr>Prezentácia programu PowerPoint</vt:lpstr>
      <vt:lpstr>Nástroje</vt:lpstr>
      <vt:lpstr>Úkol</vt:lpstr>
      <vt:lpstr>Jak  dál?</vt:lpstr>
      <vt:lpstr>Ptejte 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Grafika na webu Cvičení 3</dc:title>
  <dc:creator>Filip Leitner</dc:creator>
  <cp:lastModifiedBy>Filip Leitner</cp:lastModifiedBy>
  <cp:revision>29</cp:revision>
  <dcterms:created xsi:type="dcterms:W3CDTF">2021-10-03T07:25:33Z</dcterms:created>
  <dcterms:modified xsi:type="dcterms:W3CDTF">2022-10-06T06:28:33Z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2021-10-02T00:00:00Z</vt:filetime>
  </property>
  <property fmtid="{D5CDD505-2E9C-101B-9397-08002B2CF9AE}" pid="3" name="Creator">
    <vt:lpwstr>LaTeX with Beamer class</vt:lpwstr>
  </property>
  <property fmtid="{D5CDD505-2E9C-101B-9397-08002B2CF9AE}" pid="4" name="LastSaved">
    <vt:filetime>2021-10-02T00:00:00Z</vt:filetime>
  </property>
</Properties>
</file>