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96" r:id="rId13"/>
    <p:sldId id="290" r:id="rId14"/>
    <p:sldId id="263" r:id="rId15"/>
    <p:sldId id="264" r:id="rId16"/>
    <p:sldId id="269" r:id="rId17"/>
    <p:sldId id="270" r:id="rId18"/>
    <p:sldId id="292" r:id="rId19"/>
    <p:sldId id="293" r:id="rId20"/>
    <p:sldId id="272" r:id="rId21"/>
    <p:sldId id="273" r:id="rId22"/>
    <p:sldId id="274" r:id="rId23"/>
    <p:sldId id="275" r:id="rId24"/>
    <p:sldId id="276" r:id="rId25"/>
    <p:sldId id="294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ip Leitner" initials="FL" lastIdx="1" clrIdx="0">
    <p:extLst>
      <p:ext uri="{19B8F6BF-5375-455C-9EA6-DF929625EA0E}">
        <p15:presenceInfo xmlns:p15="http://schemas.microsoft.com/office/powerpoint/2012/main" userId="a65d411fb1fca9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3" d="100"/>
          <a:sy n="203" d="100"/>
        </p:scale>
        <p:origin x="199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8891" y="626638"/>
            <a:ext cx="1221105" cy="162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8891" y="765817"/>
            <a:ext cx="2955290" cy="1832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javascript-non-grata/the-top-10-things-wrong-with-javascript-58f440d6b3d8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javascript.info/operators#exponentiation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26.xml"/><Relationship Id="rId7" Type="http://schemas.openxmlformats.org/officeDocument/2006/relationships/slide" Target="slide3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0.xml"/><Relationship Id="rId11" Type="http://schemas.openxmlformats.org/officeDocument/2006/relationships/image" Target="../media/image1.png"/><Relationship Id="rId5" Type="http://schemas.openxmlformats.org/officeDocument/2006/relationships/slide" Target="slide21.xml"/><Relationship Id="rId10" Type="http://schemas.openxmlformats.org/officeDocument/2006/relationships/slide" Target="slide1.xml"/><Relationship Id="rId4" Type="http://schemas.openxmlformats.org/officeDocument/2006/relationships/slide" Target="slide24.xml"/><Relationship Id="rId9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javascript.info/" TargetMode="External"/><Relationship Id="rId7" Type="http://schemas.openxmlformats.org/officeDocument/2006/relationships/hyperlink" Target="https://bost.ocks.org/mik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github.com/getify/You-Dont-Know-JS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xercism.io/tracks/javascript" TargetMode="External"/><Relationship Id="rId9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8.png"/><Relationship Id="rId4" Type="http://schemas.openxmlformats.org/officeDocument/2006/relationships/hyperlink" Target="https://hackernoon.com/in-simple-terms-css-vs-javascript-abc9d709399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javascript.info/script-async-defer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952"/>
            <a:ext cx="3888104" cy="55245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838"/>
            <a:ext cx="1715770" cy="84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2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54698" y="549475"/>
            <a:ext cx="12052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vé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typy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249129"/>
            <a:ext cx="65201" cy="65201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552450" y="1121834"/>
            <a:ext cx="1981200" cy="207556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65" dirty="0">
                <a:latin typeface="Arial"/>
                <a:cs typeface="Arial"/>
              </a:rPr>
              <a:t>čísla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b="1" spc="-60" dirty="0">
                <a:latin typeface="Arial"/>
                <a:cs typeface="Arial"/>
              </a:rPr>
              <a:t>strings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textové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řetězce  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45" dirty="0">
                <a:latin typeface="Arial"/>
                <a:cs typeface="Arial"/>
              </a:rPr>
              <a:t>o</a:t>
            </a:r>
            <a:r>
              <a:rPr sz="1100" b="1" spc="-70" dirty="0">
                <a:latin typeface="Arial"/>
                <a:cs typeface="Arial"/>
              </a:rPr>
              <a:t>oleans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p</a:t>
            </a:r>
            <a:r>
              <a:rPr sz="1100" spc="-35" dirty="0">
                <a:latin typeface="Tahoma"/>
                <a:cs typeface="Tahoma"/>
              </a:rPr>
              <a:t>ravdivostní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 err="1">
                <a:latin typeface="Tahoma"/>
                <a:cs typeface="Tahoma"/>
              </a:rPr>
              <a:t>h</a:t>
            </a:r>
            <a:r>
              <a:rPr sz="1100" spc="-20" dirty="0" err="1">
                <a:latin typeface="Tahoma"/>
                <a:cs typeface="Tahoma"/>
              </a:rPr>
              <a:t>o</a:t>
            </a:r>
            <a:r>
              <a:rPr sz="1100" spc="-35" dirty="0" err="1">
                <a:latin typeface="Tahoma"/>
                <a:cs typeface="Tahoma"/>
              </a:rPr>
              <a:t>dno</a:t>
            </a:r>
            <a:r>
              <a:rPr sz="1100" spc="-55" dirty="0" err="1">
                <a:latin typeface="Tahoma"/>
                <a:cs typeface="Tahoma"/>
              </a:rPr>
              <a:t>t</a:t>
            </a:r>
            <a:r>
              <a:rPr sz="1100" spc="-35" dirty="0" err="1">
                <a:latin typeface="Tahoma"/>
                <a:cs typeface="Tahoma"/>
              </a:rPr>
              <a:t>y</a:t>
            </a:r>
            <a:r>
              <a:rPr sz="1100" spc="-35" dirty="0">
                <a:latin typeface="Tahoma"/>
                <a:cs typeface="Tahoma"/>
              </a:rPr>
              <a:t>  </a:t>
            </a:r>
            <a:r>
              <a:rPr lang="sk-SK" sz="1100" b="1" spc="-35" dirty="0">
                <a:latin typeface="Arial"/>
                <a:cs typeface="Arial"/>
              </a:rPr>
              <a:t>Objekty</a:t>
            </a:r>
          </a:p>
          <a:p>
            <a:pPr marL="12700" marR="5080">
              <a:lnSpc>
                <a:spcPct val="125299"/>
              </a:lnSpc>
            </a:pPr>
            <a:r>
              <a:rPr lang="sk-SK" sz="1100" spc="-25" dirty="0" err="1">
                <a:latin typeface="Tahoma"/>
                <a:cs typeface="Tahoma"/>
              </a:rPr>
              <a:t>null</a:t>
            </a:r>
            <a:endParaRPr lang="sk-SK" sz="1100" spc="-25" dirty="0">
              <a:latin typeface="Tahoma"/>
              <a:cs typeface="Tahoma"/>
            </a:endParaRPr>
          </a:p>
          <a:p>
            <a:pPr marL="12700" marR="5080">
              <a:lnSpc>
                <a:spcPct val="125299"/>
              </a:lnSpc>
            </a:pPr>
            <a:r>
              <a:rPr lang="sk-SK" sz="1100" spc="-50" dirty="0" err="1">
                <a:latin typeface="Tahoma"/>
                <a:cs typeface="Tahoma"/>
              </a:rPr>
              <a:t>undefined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65" dirty="0" err="1">
                <a:latin typeface="Arial"/>
                <a:cs typeface="Arial"/>
              </a:rPr>
              <a:t>seznamy</a:t>
            </a:r>
            <a:r>
              <a:rPr lang="sk-SK" sz="1100" b="1" spc="50" dirty="0">
                <a:latin typeface="Arial"/>
                <a:cs typeface="Arial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(</a:t>
            </a:r>
            <a:r>
              <a:rPr lang="sk-SK" sz="1100" spc="-40" dirty="0" err="1">
                <a:latin typeface="Tahoma"/>
                <a:cs typeface="Tahoma"/>
              </a:rPr>
              <a:t>array</a:t>
            </a:r>
            <a:r>
              <a:rPr lang="sk-SK" sz="1100" spc="-40" dirty="0">
                <a:latin typeface="Tahoma"/>
                <a:cs typeface="Tahoma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40" dirty="0" err="1">
                <a:latin typeface="Tahoma"/>
                <a:cs typeface="Tahoma"/>
              </a:rPr>
              <a:t>funkce</a:t>
            </a:r>
            <a:endParaRPr lang="sk-SK" sz="1100" spc="-4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40" dirty="0" err="1">
                <a:latin typeface="Tahoma"/>
                <a:cs typeface="Tahoma"/>
              </a:rPr>
              <a:t>Date</a:t>
            </a:r>
            <a:r>
              <a:rPr lang="sk-SK" sz="1100" spc="-40" dirty="0">
                <a:latin typeface="Tahoma"/>
                <a:cs typeface="Tahoma"/>
              </a:rPr>
              <a:t> (Dátum), </a:t>
            </a:r>
            <a:r>
              <a:rPr lang="sk-SK" sz="1100" spc="-40" dirty="0" err="1">
                <a:latin typeface="Tahoma"/>
                <a:cs typeface="Tahoma"/>
              </a:rPr>
              <a:t>RegEx</a:t>
            </a:r>
            <a:r>
              <a:rPr lang="sk-SK" sz="1100" spc="-40" dirty="0">
                <a:latin typeface="Tahoma"/>
                <a:cs typeface="Tahoma"/>
              </a:rPr>
              <a:t>, </a:t>
            </a:r>
            <a:r>
              <a:rPr lang="sk-SK" sz="1100" spc="-40" dirty="0" err="1">
                <a:latin typeface="Tahoma"/>
                <a:cs typeface="Tahoma"/>
              </a:rPr>
              <a:t>Error</a:t>
            </a:r>
            <a:r>
              <a:rPr lang="sk-SK" sz="1100" spc="-40" dirty="0">
                <a:latin typeface="Arial"/>
                <a:cs typeface="Arial"/>
              </a:rPr>
              <a:t>... ...</a:t>
            </a:r>
            <a:r>
              <a:rPr lang="sk-SK" sz="1100" spc="-40" dirty="0" err="1">
                <a:latin typeface="Arial"/>
                <a:cs typeface="Arial"/>
              </a:rPr>
              <a:t>Map</a:t>
            </a:r>
            <a:r>
              <a:rPr lang="sk-SK" sz="1100" spc="-40" dirty="0">
                <a:latin typeface="Arial"/>
                <a:cs typeface="Arial"/>
              </a:rPr>
              <a:t> , Set </a:t>
            </a:r>
            <a:endParaRPr lang="sk-SK" sz="1100" spc="-40" dirty="0">
              <a:latin typeface="Tahoma"/>
              <a:cs typeface="Tahoma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459161"/>
            <a:ext cx="65201" cy="65201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669194"/>
            <a:ext cx="65201" cy="65201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879226"/>
            <a:ext cx="65201" cy="65201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089259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299292"/>
            <a:ext cx="65201" cy="65201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object 33">
            <a:extLst>
              <a:ext uri="{FF2B5EF4-FFF2-40B4-BE49-F238E27FC236}">
                <a16:creationId xmlns:a16="http://schemas.microsoft.com/office/drawing/2014/main" id="{2614BAE1-6B4B-A99D-0B26-3D7D3AC1486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492733"/>
            <a:ext cx="65201" cy="65201"/>
          </a:xfrm>
          <a:prstGeom prst="rect">
            <a:avLst/>
          </a:prstGeom>
        </p:spPr>
      </p:pic>
      <p:cxnSp>
        <p:nvCxnSpPr>
          <p:cNvPr id="4" name="Rovná spojnica 3">
            <a:extLst>
              <a:ext uri="{FF2B5EF4-FFF2-40B4-BE49-F238E27FC236}">
                <a16:creationId xmlns:a16="http://schemas.microsoft.com/office/drawing/2014/main" id="{C6B28434-6ABF-804F-48C7-22DC6A4E3D7A}"/>
              </a:ext>
            </a:extLst>
          </p:cNvPr>
          <p:cNvCxnSpPr/>
          <p:nvPr/>
        </p:nvCxnSpPr>
        <p:spPr>
          <a:xfrm>
            <a:off x="270408" y="2442421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ject 33">
            <a:extLst>
              <a:ext uri="{FF2B5EF4-FFF2-40B4-BE49-F238E27FC236}">
                <a16:creationId xmlns:a16="http://schemas.microsoft.com/office/drawing/2014/main" id="{DE30A9D6-3B0F-A935-09F3-DAECF4B605D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682279"/>
            <a:ext cx="65201" cy="65201"/>
          </a:xfrm>
          <a:prstGeom prst="rect">
            <a:avLst/>
          </a:prstGeom>
        </p:spPr>
      </p:pic>
      <p:pic>
        <p:nvPicPr>
          <p:cNvPr id="6" name="object 33">
            <a:extLst>
              <a:ext uri="{FF2B5EF4-FFF2-40B4-BE49-F238E27FC236}">
                <a16:creationId xmlns:a16="http://schemas.microsoft.com/office/drawing/2014/main" id="{9EBA94D0-10A4-462C-BA30-801B00986AA8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3223" y="2905468"/>
            <a:ext cx="65201" cy="65201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EC830A48-B4EE-315E-9983-B745CFCD9DED}"/>
              </a:ext>
            </a:extLst>
          </p:cNvPr>
          <p:cNvSpPr txBox="1"/>
          <p:nvPr/>
        </p:nvSpPr>
        <p:spPr>
          <a:xfrm>
            <a:off x="2766505" y="152802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primitíva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1A24E999-A803-82E9-F326-1C254911D713}"/>
              </a:ext>
            </a:extLst>
          </p:cNvPr>
          <p:cNvSpPr txBox="1"/>
          <p:nvPr/>
        </p:nvSpPr>
        <p:spPr>
          <a:xfrm>
            <a:off x="2842705" y="258961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objekty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130175"/>
            <a:ext cx="3888104" cy="3124199"/>
            <a:chOff x="359994" y="581898"/>
            <a:chExt cx="3888104" cy="2096770"/>
          </a:xfrm>
        </p:grpSpPr>
        <p:sp>
          <p:nvSpPr>
            <p:cNvPr id="3" name="object 3"/>
            <p:cNvSpPr/>
            <p:nvPr/>
          </p:nvSpPr>
          <p:spPr>
            <a:xfrm>
              <a:off x="362534" y="581901"/>
              <a:ext cx="3880485" cy="2091689"/>
            </a:xfrm>
            <a:custGeom>
              <a:avLst/>
              <a:gdLst/>
              <a:ahLst/>
              <a:cxnLst/>
              <a:rect l="l" t="t" r="r" b="b"/>
              <a:pathLst>
                <a:path w="3880485" h="2091689">
                  <a:moveTo>
                    <a:pt x="0" y="2091207"/>
                  </a:moveTo>
                  <a:lnTo>
                    <a:pt x="0" y="0"/>
                  </a:lnTo>
                </a:path>
                <a:path w="3880485" h="2091689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5061" y="586955"/>
              <a:ext cx="3877945" cy="2086610"/>
            </a:xfrm>
            <a:custGeom>
              <a:avLst/>
              <a:gdLst/>
              <a:ahLst/>
              <a:cxnLst/>
              <a:rect l="l" t="t" r="r" b="b"/>
              <a:pathLst>
                <a:path w="3877945" h="2086610">
                  <a:moveTo>
                    <a:pt x="3877881" y="0"/>
                  </a:moveTo>
                  <a:lnTo>
                    <a:pt x="0" y="0"/>
                  </a:lnTo>
                  <a:lnTo>
                    <a:pt x="0" y="2086152"/>
                  </a:lnTo>
                  <a:lnTo>
                    <a:pt x="3877881" y="208615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9994" y="581901"/>
              <a:ext cx="3888104" cy="2094230"/>
            </a:xfrm>
            <a:custGeom>
              <a:avLst/>
              <a:gdLst/>
              <a:ahLst/>
              <a:cxnLst/>
              <a:rect l="l" t="t" r="r" b="b"/>
              <a:pathLst>
                <a:path w="3888104" h="2094230">
                  <a:moveTo>
                    <a:pt x="0" y="2093747"/>
                  </a:moveTo>
                  <a:lnTo>
                    <a:pt x="3888003" y="2093747"/>
                  </a:lnTo>
                </a:path>
                <a:path w="3888104" h="2094230">
                  <a:moveTo>
                    <a:pt x="3885476" y="2091207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8890" y="241739"/>
            <a:ext cx="1221105" cy="1625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speedLimit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-5" dirty="0">
                <a:solidFill>
                  <a:srgbClr val="666666"/>
                </a:solidFill>
              </a:rPr>
              <a:t> </a:t>
            </a:r>
            <a:r>
              <a:rPr spc="15" dirty="0">
                <a:solidFill>
                  <a:srgbClr val="666666"/>
                </a:solidFill>
              </a:rPr>
              <a:t>90</a:t>
            </a:r>
            <a:r>
              <a:rPr spc="15" dirty="0"/>
              <a:t>;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478890" y="508327"/>
            <a:ext cx="3654959" cy="2678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sk-SK" spc="20" dirty="0" err="1"/>
              <a:t>array</a:t>
            </a:r>
            <a:r>
              <a:rPr lang="sk-SK" spc="20" dirty="0"/>
              <a:t> = [1,2,3,4,5,6];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pc="20" dirty="0" err="1"/>
              <a:t>array</a:t>
            </a:r>
            <a:r>
              <a:rPr lang="sk-SK" spc="20" dirty="0"/>
              <a:t>[1] + </a:t>
            </a:r>
            <a:r>
              <a:rPr lang="sk-SK" spc="20" dirty="0" err="1"/>
              <a:t>array</a:t>
            </a:r>
            <a:r>
              <a:rPr lang="sk-SK" spc="20" dirty="0"/>
              <a:t>[2] = 5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 index začína od 0</a:t>
            </a:r>
          </a:p>
          <a:p>
            <a:pPr marL="12700" algn="l">
              <a:spcBef>
                <a:spcPts val="9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[lat,</a:t>
            </a:r>
            <a:r>
              <a:rPr spc="10" dirty="0"/>
              <a:t> </a:t>
            </a:r>
            <a:r>
              <a:rPr spc="20" dirty="0"/>
              <a:t>lon]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/>
              <a:t>[</a:t>
            </a:r>
            <a:r>
              <a:rPr spc="20" dirty="0">
                <a:solidFill>
                  <a:srgbClr val="666666"/>
                </a:solidFill>
              </a:rPr>
              <a:t>49.23</a:t>
            </a:r>
            <a:r>
              <a:rPr spc="20" dirty="0"/>
              <a:t>,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16.4</a:t>
            </a:r>
            <a:r>
              <a:rPr spc="20" dirty="0"/>
              <a:t>];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 </a:t>
            </a:r>
            <a:r>
              <a:rPr lang="sk-SK" i="1" spc="55" dirty="0" err="1">
                <a:solidFill>
                  <a:srgbClr val="3F7F7F"/>
                </a:solidFill>
                <a:latin typeface="Cambria"/>
              </a:rPr>
              <a:t>Destructuring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 </a:t>
            </a:r>
            <a:r>
              <a:rPr lang="sk-SK" i="1" spc="55" dirty="0" err="1">
                <a:solidFill>
                  <a:srgbClr val="3F7F7F"/>
                </a:solidFill>
                <a:latin typeface="Cambria"/>
              </a:rPr>
              <a:t>assignment</a:t>
            </a:r>
            <a:endParaRPr lang="sk-SK" i="1" spc="55" dirty="0">
              <a:solidFill>
                <a:srgbClr val="3F7F7F"/>
              </a:solidFill>
              <a:latin typeface="Cambria"/>
            </a:endParaRPr>
          </a:p>
          <a:p>
            <a:pPr marL="12700" algn="l">
              <a:spcBef>
                <a:spcPts val="95"/>
              </a:spcBef>
            </a:pPr>
            <a:endParaRPr i="1" spc="55" dirty="0">
              <a:solidFill>
                <a:srgbClr val="3F7F7F"/>
              </a:solidFill>
              <a:latin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message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"Welcome"</a:t>
            </a:r>
            <a:r>
              <a:rPr spc="20" dirty="0"/>
              <a:t>;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warning</a:t>
            </a:r>
            <a:r>
              <a:rPr spc="15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"The</a:t>
            </a:r>
            <a:r>
              <a:rPr spc="10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speed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limit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is</a:t>
            </a:r>
            <a:r>
              <a:rPr spc="10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+</a:t>
            </a:r>
            <a:r>
              <a:rPr spc="15" dirty="0">
                <a:solidFill>
                  <a:srgbClr val="666666"/>
                </a:solidFill>
              </a:rPr>
              <a:t> </a:t>
            </a:r>
            <a:r>
              <a:rPr spc="20" dirty="0" err="1"/>
              <a:t>speedLimit</a:t>
            </a:r>
            <a:r>
              <a:rPr spc="20" dirty="0"/>
              <a:t>;</a:t>
            </a:r>
            <a:endParaRPr lang="sk-SK" spc="20" dirty="0"/>
          </a:p>
          <a:p>
            <a:pPr marL="12700">
              <a:spcBef>
                <a:spcPts val="15"/>
              </a:spcBef>
            </a:pPr>
            <a:r>
              <a:rPr lang="en-US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typeof</a:t>
            </a:r>
            <a:r>
              <a:rPr lang="en-US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en-US" spc="20" dirty="0"/>
              <a:t>warning</a:t>
            </a:r>
            <a:r>
              <a:rPr lang="en-US" spc="10" dirty="0"/>
              <a:t> </a:t>
            </a:r>
            <a:r>
              <a:rPr lang="en-US" spc="20" dirty="0">
                <a:solidFill>
                  <a:srgbClr val="666666"/>
                </a:solidFill>
              </a:rPr>
              <a:t>===</a:t>
            </a:r>
            <a:r>
              <a:rPr lang="en-US" spc="10" dirty="0">
                <a:solidFill>
                  <a:srgbClr val="666666"/>
                </a:solidFill>
              </a:rPr>
              <a:t> </a:t>
            </a:r>
            <a:r>
              <a:rPr lang="en-US" spc="20" dirty="0">
                <a:solidFill>
                  <a:srgbClr val="BA2121"/>
                </a:solidFill>
              </a:rPr>
              <a:t>"string"</a:t>
            </a:r>
            <a:r>
              <a:rPr lang="en-US" spc="20" dirty="0"/>
              <a:t>;</a:t>
            </a:r>
            <a:r>
              <a:rPr lang="en-US" spc="15" dirty="0"/>
              <a:t> </a:t>
            </a:r>
            <a:r>
              <a:rPr lang="en-US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lang="en-US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lang="en-US" i="1" spc="75" dirty="0">
                <a:solidFill>
                  <a:srgbClr val="3F7F7F"/>
                </a:solidFill>
                <a:latin typeface="Cambria"/>
                <a:cs typeface="Cambria"/>
              </a:rPr>
              <a:t>returns</a:t>
            </a:r>
            <a:r>
              <a:rPr lang="en-US"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lang="en-US" i="1" spc="75" dirty="0">
                <a:solidFill>
                  <a:srgbClr val="3F7F7F"/>
                </a:solidFill>
                <a:latin typeface="Cambria"/>
                <a:cs typeface="Cambria"/>
              </a:rPr>
              <a:t>true</a:t>
            </a:r>
            <a:endParaRPr lang="sk-SK" i="1" spc="7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2700">
              <a:spcBef>
                <a:spcPts val="15"/>
              </a:spcBef>
            </a:pPr>
            <a:endParaRPr spc="20" dirty="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warn</a:t>
            </a:r>
            <a:r>
              <a:rPr spc="10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/>
              <a:t>currentSpeed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&gt;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 err="1"/>
              <a:t>speedLimit</a:t>
            </a:r>
            <a:r>
              <a:rPr spc="20" dirty="0"/>
              <a:t>;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//boolean</a:t>
            </a:r>
            <a:endParaRPr i="1" spc="55" dirty="0">
              <a:solidFill>
                <a:srgbClr val="3F7F7F"/>
              </a:solidFill>
              <a:latin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carModel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dirty="0">
                <a:solidFill>
                  <a:srgbClr val="666666"/>
                </a:solidFill>
              </a:rPr>
              <a:t> </a:t>
            </a:r>
            <a:r>
              <a:rPr b="1" spc="80" dirty="0">
                <a:solidFill>
                  <a:srgbClr val="007F00"/>
                </a:solidFill>
                <a:latin typeface="Times New Roman"/>
                <a:cs typeface="Times New Roman"/>
              </a:rPr>
              <a:t>null</a:t>
            </a:r>
            <a:r>
              <a:rPr spc="80" dirty="0"/>
              <a:t>;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activity</a:t>
            </a:r>
            <a:r>
              <a:rPr spc="10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spc="20" dirty="0"/>
              <a:t>{</a:t>
            </a:r>
            <a:r>
              <a:rPr spc="10" dirty="0"/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90" dirty="0">
                <a:solidFill>
                  <a:srgbClr val="3F7F7F"/>
                </a:solidFill>
                <a:latin typeface="Cambria"/>
                <a:cs typeface="Cambria"/>
              </a:rPr>
              <a:t>object</a:t>
            </a:r>
          </a:p>
          <a:p>
            <a:pPr marL="132080">
              <a:lnSpc>
                <a:spcPct val="100000"/>
              </a:lnSpc>
              <a:spcBef>
                <a:spcPts val="15"/>
              </a:spcBef>
            </a:pPr>
            <a:r>
              <a:rPr spc="20" dirty="0"/>
              <a:t>type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-40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"run"</a:t>
            </a:r>
            <a:r>
              <a:rPr spc="20" dirty="0"/>
              <a:t>,</a:t>
            </a:r>
          </a:p>
          <a:p>
            <a:pPr marL="132080" marR="1260475">
              <a:lnSpc>
                <a:spcPct val="101499"/>
              </a:lnSpc>
            </a:pPr>
            <a:r>
              <a:rPr spc="20" dirty="0"/>
              <a:t>distance</a:t>
            </a:r>
            <a:r>
              <a:rPr spc="20" dirty="0">
                <a:solidFill>
                  <a:srgbClr val="666666"/>
                </a:solidFill>
              </a:rPr>
              <a:t>: 5632</a:t>
            </a:r>
            <a:r>
              <a:rPr spc="20" dirty="0"/>
              <a:t>,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40" dirty="0">
                <a:solidFill>
                  <a:srgbClr val="3F7F7F"/>
                </a:solidFill>
                <a:latin typeface="Cambria"/>
                <a:cs typeface="Cambria"/>
              </a:rPr>
              <a:t>meters </a:t>
            </a:r>
            <a:r>
              <a:rPr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endParaRPr lang="sk-SK" i="1" spc="4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32080" marR="1260475">
              <a:lnSpc>
                <a:spcPct val="101499"/>
              </a:lnSpc>
            </a:pPr>
            <a:r>
              <a:rPr spc="20" dirty="0"/>
              <a:t>duration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-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1412</a:t>
            </a:r>
            <a:r>
              <a:rPr spc="20" dirty="0"/>
              <a:t>,</a:t>
            </a:r>
            <a:r>
              <a:rPr spc="-5" dirty="0"/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55" dirty="0">
                <a:solidFill>
                  <a:srgbClr val="3F7F7F"/>
                </a:solidFill>
                <a:latin typeface="Cambria"/>
                <a:cs typeface="Cambria"/>
              </a:rPr>
              <a:t>seconds </a:t>
            </a:r>
            <a:r>
              <a:rPr i="1" spc="-18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endParaRPr lang="sk-SK" i="1" spc="-18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32080" marR="1260475">
              <a:lnSpc>
                <a:spcPct val="101499"/>
              </a:lnSpc>
            </a:pPr>
            <a:r>
              <a:rPr spc="20" dirty="0"/>
              <a:t>elevation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273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40" dirty="0">
                <a:solidFill>
                  <a:srgbClr val="3F7F7F"/>
                </a:solidFill>
                <a:latin typeface="Cambria"/>
                <a:cs typeface="Cambria"/>
              </a:rPr>
              <a:t>meters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20" dirty="0"/>
              <a:t>}</a:t>
            </a:r>
            <a:endParaRPr lang="sk-SK" spc="20" dirty="0"/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sk-SK" spc="20" dirty="0" err="1"/>
              <a:t>activity.distance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//5632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sk-SK" spc="20" dirty="0" err="1"/>
              <a:t>activity</a:t>
            </a:r>
            <a:r>
              <a:rPr lang="sk-SK" spc="20" dirty="0"/>
              <a:t>["</a:t>
            </a:r>
            <a:r>
              <a:rPr lang="sk-SK" spc="20" dirty="0" err="1"/>
              <a:t>elevation</a:t>
            </a:r>
            <a:r>
              <a:rPr lang="sk-SK" spc="20" dirty="0"/>
              <a:t>"]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//1412</a:t>
            </a:r>
            <a:endParaRPr i="1" spc="55" dirty="0">
              <a:solidFill>
                <a:srgbClr val="3F7F7F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3595" y="1501537"/>
            <a:ext cx="65201" cy="652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994" y="2144195"/>
            <a:ext cx="65201" cy="65201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38123" y="2009693"/>
            <a:ext cx="3522345" cy="5309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r>
              <a:rPr lang="sk-SK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https://stackoverflow.com/questions/7615214/in-javascript-why-is-0-equal-to-false-but-when-tested-by-if-it-is-not-fals</a:t>
            </a:r>
          </a:p>
        </p:txBody>
      </p:sp>
      <p:sp>
        <p:nvSpPr>
          <p:cNvPr id="35" name="object 35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844DF23D-05C3-E63A-D44E-4A03B9587E7E}"/>
              </a:ext>
            </a:extLst>
          </p:cNvPr>
          <p:cNvSpPr txBox="1"/>
          <p:nvPr/>
        </p:nvSpPr>
        <p:spPr>
          <a:xfrm>
            <a:off x="538796" y="1360694"/>
            <a:ext cx="336242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https://www.freecodecamp.org/news/content/images/2019/07/best-js-meme-to-date-2.png</a:t>
            </a:r>
          </a:p>
        </p:txBody>
      </p:sp>
    </p:spTree>
    <p:extLst>
      <p:ext uri="{BB962C8B-B14F-4D97-AF65-F5344CB8AC3E}">
        <p14:creationId xmlns:p14="http://schemas.microsoft.com/office/powerpoint/2010/main" val="571650415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490E5511-7E15-458A-9EE6-23FE0B297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0100" cy="326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4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07940" cy="2835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698" y="0"/>
            <a:ext cx="17164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na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437638"/>
            <a:ext cx="114103" cy="11410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90016" y="42542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715968"/>
            <a:ext cx="114103" cy="11410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90016" y="70377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994333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64616" y="409967"/>
            <a:ext cx="3817620" cy="703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085">
              <a:lnSpc>
                <a:spcPts val="955"/>
              </a:lnSpc>
              <a:spcBef>
                <a:spcPts val="95"/>
              </a:spcBef>
            </a:pPr>
            <a:r>
              <a:rPr sz="800" spc="3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nové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složce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(např.</a:t>
            </a:r>
            <a:r>
              <a:rPr sz="800" spc="170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SimSun"/>
                <a:cs typeface="SimSun"/>
              </a:rPr>
              <a:t>ukol-01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vytvořte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soubory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index.html,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endParaRPr sz="800" dirty="0">
              <a:latin typeface="SimSun"/>
              <a:cs typeface="SimSun"/>
            </a:endParaRPr>
          </a:p>
          <a:p>
            <a:pPr marL="172085">
              <a:lnSpc>
                <a:spcPts val="955"/>
              </a:lnSpc>
            </a:pPr>
            <a:r>
              <a:rPr sz="800" spc="5" dirty="0">
                <a:latin typeface="Microsoft Sans Serif"/>
                <a:cs typeface="Microsoft Sans Serif"/>
              </a:rPr>
              <a:t>(index.html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můžete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zkopírovat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z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jiného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příkladu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200" dirty="0">
                <a:latin typeface="Microsoft Sans Serif"/>
                <a:cs typeface="Microsoft Sans Serif"/>
              </a:rPr>
              <a:t>/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svého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webu).</a:t>
            </a:r>
            <a:endParaRPr sz="800" dirty="0">
              <a:latin typeface="Microsoft Sans Serif"/>
              <a:cs typeface="Microsoft Sans Serif"/>
            </a:endParaRPr>
          </a:p>
          <a:p>
            <a:pPr marL="172085">
              <a:lnSpc>
                <a:spcPts val="955"/>
              </a:lnSpc>
              <a:spcBef>
                <a:spcPts val="285"/>
              </a:spcBef>
            </a:pPr>
            <a:r>
              <a:rPr sz="800" spc="30" dirty="0">
                <a:latin typeface="Microsoft Sans Serif"/>
                <a:cs typeface="Microsoft Sans Serif"/>
              </a:rPr>
              <a:t>V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připojte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pomocí</a:t>
            </a:r>
            <a:r>
              <a:rPr sz="800" spc="114" dirty="0">
                <a:latin typeface="Microsoft Sans Serif"/>
                <a:cs typeface="Microsoft Sans Serif"/>
              </a:rPr>
              <a:t> </a:t>
            </a:r>
            <a:r>
              <a:rPr sz="800" b="1" spc="-20" dirty="0">
                <a:latin typeface="Arial"/>
                <a:cs typeface="Arial"/>
              </a:rPr>
              <a:t>relativní</a:t>
            </a:r>
            <a:r>
              <a:rPr sz="800" b="1" spc="75" dirty="0">
                <a:latin typeface="Arial"/>
                <a:cs typeface="Arial"/>
              </a:rPr>
              <a:t> </a:t>
            </a:r>
            <a:r>
              <a:rPr sz="800" b="1" spc="-45" dirty="0">
                <a:latin typeface="Arial"/>
                <a:cs typeface="Arial"/>
              </a:rPr>
              <a:t>cesty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k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souboru:</a:t>
            </a:r>
            <a:endParaRPr sz="800" dirty="0">
              <a:latin typeface="Microsoft Sans Serif"/>
              <a:cs typeface="Microsoft Sans Serif"/>
            </a:endParaRPr>
          </a:p>
          <a:p>
            <a:pPr marL="172085">
              <a:lnSpc>
                <a:spcPts val="955"/>
              </a:lnSpc>
            </a:pPr>
            <a:r>
              <a:rPr sz="800" spc="80" dirty="0">
                <a:latin typeface="SimSun"/>
                <a:cs typeface="SimSun"/>
              </a:rPr>
              <a:t>&lt;</a:t>
            </a:r>
            <a:r>
              <a:rPr sz="8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8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35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800" spc="35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35" dirty="0">
                <a:solidFill>
                  <a:srgbClr val="BA2121"/>
                </a:solidFill>
                <a:latin typeface="SimSun"/>
                <a:cs typeface="SimSun"/>
              </a:rPr>
              <a:t>"script.js"</a:t>
            </a:r>
            <a:r>
              <a:rPr sz="800" spc="35" dirty="0">
                <a:latin typeface="SimSun"/>
                <a:cs typeface="SimSun"/>
              </a:rPr>
              <a:t>&gt;&lt;/</a:t>
            </a:r>
            <a:r>
              <a:rPr sz="800" b="1" spc="35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800" spc="35" dirty="0">
                <a:latin typeface="SimSun"/>
                <a:cs typeface="SimSun"/>
              </a:rPr>
              <a:t>&gt;</a:t>
            </a:r>
            <a:endParaRPr sz="800" dirty="0">
              <a:latin typeface="SimSun"/>
              <a:cs typeface="SimSun"/>
            </a:endParaRPr>
          </a:p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900" spc="-30" baseline="9259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r>
              <a:rPr sz="900" spc="315" baseline="9259" dirty="0">
                <a:solidFill>
                  <a:srgbClr val="FFFFFF"/>
                </a:solidFill>
                <a:latin typeface="Microsoft Sans Serif"/>
                <a:cs typeface="Microsoft Sans Serif"/>
              </a:rPr>
              <a:t> 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začněte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výrazem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"use</a:t>
            </a:r>
            <a:r>
              <a:rPr sz="8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strict"</a:t>
            </a:r>
            <a:r>
              <a:rPr sz="800" spc="20" dirty="0">
                <a:latin typeface="SimSun"/>
                <a:cs typeface="SimSun"/>
              </a:rPr>
              <a:t>;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zkuste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cokoliv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vypsat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konzole:</a:t>
            </a:r>
            <a:endParaRPr sz="800" dirty="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9622" y="1219974"/>
            <a:ext cx="360616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8905" marR="1964055">
              <a:lnSpc>
                <a:spcPts val="950"/>
              </a:lnSpc>
              <a:spcBef>
                <a:spcPts val="464"/>
              </a:spcBef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800" spc="20" dirty="0">
                <a:latin typeface="SimSun"/>
                <a:cs typeface="SimSun"/>
              </a:rPr>
              <a:t>;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5" dirty="0">
                <a:latin typeface="SimSun"/>
                <a:cs typeface="SimSun"/>
              </a:rPr>
              <a:t>console.log(</a:t>
            </a:r>
            <a:r>
              <a:rPr sz="800" spc="5" dirty="0">
                <a:solidFill>
                  <a:srgbClr val="BA2121"/>
                </a:solidFill>
                <a:latin typeface="SimSun"/>
                <a:cs typeface="SimSun"/>
              </a:rPr>
              <a:t>"¯\\_(°_o)_/¯"</a:t>
            </a:r>
            <a:r>
              <a:rPr sz="800" spc="5" dirty="0">
                <a:latin typeface="SimSun"/>
                <a:cs typeface="SimSun"/>
              </a:rPr>
              <a:t>);</a:t>
            </a:r>
            <a:endParaRPr sz="800" dirty="0">
              <a:latin typeface="SimSun"/>
              <a:cs typeface="SimSu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65813" y="1758000"/>
            <a:ext cx="114300" cy="272415"/>
            <a:chOff x="465813" y="1758000"/>
            <a:chExt cx="114300" cy="27241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13" y="1758000"/>
              <a:ext cx="114103" cy="11410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13" y="1916172"/>
              <a:ext cx="114103" cy="114103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490016" y="1745010"/>
            <a:ext cx="66040" cy="274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4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5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2194502"/>
            <a:ext cx="114103" cy="114103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490016" y="218152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6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2504506"/>
            <a:ext cx="114103" cy="114103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490016" y="249113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7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681211"/>
            <a:ext cx="52527" cy="52527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801404"/>
            <a:ext cx="52527" cy="52527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921609"/>
            <a:ext cx="52527" cy="52527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3041802"/>
            <a:ext cx="52527" cy="52527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598995" y="1693634"/>
            <a:ext cx="4041140" cy="15934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800" spc="-5" dirty="0">
                <a:latin typeface="Microsoft Sans Serif"/>
                <a:cs typeface="Microsoft Sans Serif"/>
              </a:rPr>
              <a:t>Otevřete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prohlížeči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dvouklikem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soubor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správci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souborů.</a:t>
            </a:r>
            <a:endParaRPr sz="800" dirty="0">
              <a:latin typeface="Microsoft Sans Serif"/>
              <a:cs typeface="Microsoft Sans Serif"/>
            </a:endParaRPr>
          </a:p>
          <a:p>
            <a:pPr marL="38100" marR="483234">
              <a:lnSpc>
                <a:spcPts val="950"/>
              </a:lnSpc>
              <a:spcBef>
                <a:spcPts val="325"/>
              </a:spcBef>
            </a:pPr>
            <a:r>
              <a:rPr sz="800" spc="-5" dirty="0">
                <a:latin typeface="Microsoft Sans Serif"/>
                <a:cs typeface="Microsoft Sans Serif"/>
              </a:rPr>
              <a:t>Otevřete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vývojářské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nástroje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185" dirty="0">
                <a:latin typeface="Microsoft Sans Serif"/>
                <a:cs typeface="Microsoft Sans Serif"/>
              </a:rPr>
              <a:t>–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F12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Chrome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Firefoxu,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Option-Command-I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Safari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(možná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bude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potřeba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povolit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nastavení).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ts val="955"/>
              </a:lnSpc>
              <a:spcBef>
                <a:spcPts val="250"/>
              </a:spcBef>
            </a:pPr>
            <a:r>
              <a:rPr sz="800" spc="-35" dirty="0">
                <a:latin typeface="Microsoft Sans Serif"/>
                <a:cs typeface="Microsoft Sans Serif"/>
              </a:rPr>
              <a:t>Ve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vývojařských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nástrojích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otevřete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kartu</a:t>
            </a:r>
            <a:r>
              <a:rPr sz="800" spc="8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Console</a:t>
            </a:r>
            <a:r>
              <a:rPr sz="800" spc="-110" dirty="0">
                <a:latin typeface="SimSun"/>
                <a:cs typeface="SimSun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uvidíte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výstup</a:t>
            </a:r>
            <a:r>
              <a:rPr sz="800" spc="8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vašich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console.log();</a:t>
            </a:r>
            <a:r>
              <a:rPr sz="800" spc="-120" dirty="0">
                <a:latin typeface="SimSun"/>
                <a:cs typeface="SimSun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p</a:t>
            </a:r>
            <a:r>
              <a:rPr sz="800" spc="-5" dirty="0">
                <a:latin typeface="Microsoft Sans Serif"/>
                <a:cs typeface="Microsoft Sans Serif"/>
              </a:rPr>
              <a:t>říkazů.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535"/>
              </a:spcBef>
            </a:pPr>
            <a:r>
              <a:rPr sz="800" dirty="0">
                <a:latin typeface="Microsoft Sans Serif"/>
                <a:cs typeface="Microsoft Sans Serif"/>
              </a:rPr>
              <a:t>Pro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změny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skriptu:</a:t>
            </a:r>
            <a:endParaRPr sz="800" dirty="0">
              <a:latin typeface="Microsoft Sans Serif"/>
              <a:cs typeface="Microsoft Sans Serif"/>
            </a:endParaRPr>
          </a:p>
          <a:p>
            <a:pPr marL="314960" marR="2486660">
              <a:lnSpc>
                <a:spcPts val="950"/>
              </a:lnSpc>
              <a:spcBef>
                <a:spcPts val="225"/>
              </a:spcBef>
            </a:pPr>
            <a:r>
              <a:rPr sz="800" spc="-10" dirty="0">
                <a:latin typeface="Microsoft Sans Serif"/>
                <a:cs typeface="Microsoft Sans Serif"/>
              </a:rPr>
              <a:t>Upravte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kód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20" dirty="0">
                <a:latin typeface="Microsoft Sans Serif"/>
                <a:cs typeface="Microsoft Sans Serif"/>
              </a:rPr>
              <a:t>.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Uložte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20" dirty="0">
                <a:latin typeface="Microsoft Sans Serif"/>
                <a:cs typeface="Microsoft Sans Serif"/>
              </a:rPr>
              <a:t>.</a:t>
            </a:r>
            <a:endParaRPr sz="800" dirty="0">
              <a:latin typeface="Microsoft Sans Serif"/>
              <a:cs typeface="Microsoft Sans Serif"/>
            </a:endParaRPr>
          </a:p>
          <a:p>
            <a:pPr marL="314960">
              <a:lnSpc>
                <a:spcPts val="905"/>
              </a:lnSpc>
            </a:pPr>
            <a:r>
              <a:rPr sz="800" spc="-15" dirty="0">
                <a:latin typeface="Microsoft Sans Serif"/>
                <a:cs typeface="Microsoft Sans Serif"/>
              </a:rPr>
              <a:t>Přepněte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75" dirty="0">
                <a:latin typeface="Microsoft Sans Serif"/>
                <a:cs typeface="Microsoft Sans Serif"/>
              </a:rPr>
              <a:t>se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prohlížeče.</a:t>
            </a:r>
            <a:endParaRPr sz="800" dirty="0">
              <a:latin typeface="Microsoft Sans Serif"/>
              <a:cs typeface="Microsoft Sans Serif"/>
            </a:endParaRPr>
          </a:p>
          <a:p>
            <a:pPr marL="314960" marR="596265">
              <a:lnSpc>
                <a:spcPts val="950"/>
              </a:lnSpc>
              <a:spcBef>
                <a:spcPts val="35"/>
              </a:spcBef>
            </a:pPr>
            <a:r>
              <a:rPr sz="800" spc="-20" dirty="0">
                <a:latin typeface="Microsoft Sans Serif"/>
                <a:cs typeface="Microsoft Sans Serif"/>
              </a:rPr>
              <a:t>Klávesou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F5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obnovte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stránku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(není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potřeba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zavírat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záložku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otevírat </a:t>
            </a:r>
            <a:r>
              <a:rPr sz="800" spc="-19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znovu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SimSun"/>
                <a:cs typeface="SimSun"/>
              </a:rPr>
              <a:t>index.html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endParaRPr sz="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363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cap="small" spc="165" dirty="0">
                <a:solidFill>
                  <a:srgbClr val="FFFFFF"/>
                </a:solidFill>
                <a:latin typeface="Georgia"/>
                <a:cs typeface="Georgia"/>
              </a:rPr>
              <a:t>webse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ver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35773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4850" y="1228978"/>
            <a:ext cx="2622550" cy="200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55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webový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vývoj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hodí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 err="1">
                <a:latin typeface="Tahoma"/>
                <a:cs typeface="Tahoma"/>
              </a:rPr>
              <a:t>používat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webserver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58701" y="2336859"/>
            <a:ext cx="2136103" cy="2218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20" dirty="0">
                <a:latin typeface="SimSun"/>
                <a:cs typeface="SimSun"/>
              </a:rPr>
              <a:t>python</a:t>
            </a:r>
            <a:r>
              <a:rPr sz="1100" spc="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-m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http.server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8000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209" y="1609547"/>
            <a:ext cx="65201" cy="6520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86700" y="1521984"/>
            <a:ext cx="3675749" cy="1996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b="1" u="sng" spc="30" dirty="0">
                <a:solidFill>
                  <a:srgbClr val="00B050"/>
                </a:solidFill>
                <a:latin typeface="Tahoma"/>
                <a:cs typeface="Tahoma"/>
              </a:rPr>
              <a:t>VS</a:t>
            </a:r>
            <a:r>
              <a:rPr sz="1100" b="1" u="sng" spc="5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35" dirty="0">
                <a:solidFill>
                  <a:srgbClr val="00B050"/>
                </a:solidFill>
                <a:latin typeface="Tahoma"/>
                <a:cs typeface="Tahoma"/>
              </a:rPr>
              <a:t>Code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35" dirty="0">
                <a:solidFill>
                  <a:srgbClr val="00B050"/>
                </a:solidFill>
                <a:latin typeface="Tahoma"/>
                <a:cs typeface="Tahoma"/>
              </a:rPr>
              <a:t>rozšíření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25" dirty="0">
                <a:solidFill>
                  <a:srgbClr val="00B050"/>
                </a:solidFill>
                <a:latin typeface="Tahoma"/>
                <a:cs typeface="Tahoma"/>
              </a:rPr>
              <a:t>Live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50" dirty="0">
                <a:solidFill>
                  <a:srgbClr val="00B050"/>
                </a:solidFill>
                <a:latin typeface="Tahoma"/>
                <a:cs typeface="Tahoma"/>
              </a:rPr>
              <a:t>Server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20" dirty="0">
                <a:solidFill>
                  <a:srgbClr val="00B050"/>
                </a:solidFill>
                <a:latin typeface="Tahoma"/>
                <a:cs typeface="Tahoma"/>
              </a:rPr>
              <a:t>(</a:t>
            </a:r>
            <a:r>
              <a:rPr sz="1100" b="1" u="sng" spc="20" dirty="0" err="1">
                <a:solidFill>
                  <a:srgbClr val="00B050"/>
                </a:solidFill>
                <a:latin typeface="SimSun"/>
                <a:cs typeface="SimSun"/>
              </a:rPr>
              <a:t>ritwickdey.liveserver</a:t>
            </a:r>
            <a:r>
              <a:rPr sz="1100" b="1" u="sng" spc="20" dirty="0">
                <a:solidFill>
                  <a:srgbClr val="00B050"/>
                </a:solidFill>
                <a:latin typeface="Tahoma"/>
                <a:cs typeface="Tahoma"/>
              </a:rPr>
              <a:t>)</a:t>
            </a:r>
            <a:endParaRPr sz="1100" b="1" u="sng" dirty="0">
              <a:solidFill>
                <a:srgbClr val="00B050"/>
              </a:solidFill>
              <a:latin typeface="SimSun"/>
              <a:cs typeface="SimSu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1388" y="2166420"/>
            <a:ext cx="65201" cy="65201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D3A181C3-D9AD-4EBB-AD85-DA8FE8580C43}"/>
              </a:ext>
            </a:extLst>
          </p:cNvPr>
          <p:cNvSpPr txBox="1"/>
          <p:nvPr/>
        </p:nvSpPr>
        <p:spPr>
          <a:xfrm>
            <a:off x="689055" y="1797615"/>
            <a:ext cx="2622550" cy="200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>
                <a:latin typeface="Tahoma"/>
                <a:cs typeface="Tahoma"/>
              </a:rPr>
              <a:t>Prípadne: 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7C005C75-A8DB-408C-B404-C65BF7D1BC98}"/>
              </a:ext>
            </a:extLst>
          </p:cNvPr>
          <p:cNvSpPr txBox="1"/>
          <p:nvPr/>
        </p:nvSpPr>
        <p:spPr>
          <a:xfrm>
            <a:off x="930947" y="2065367"/>
            <a:ext cx="3675749" cy="20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>
                <a:latin typeface="Tahoma"/>
                <a:cs typeface="Tahoma"/>
              </a:rPr>
              <a:t>NPM knižnica http-server</a:t>
            </a:r>
            <a:endParaRPr sz="1100" spc="-55" dirty="0">
              <a:latin typeface="Tahoma"/>
              <a:cs typeface="Tahoma"/>
            </a:endParaRPr>
          </a:p>
        </p:txBody>
      </p:sp>
      <p:pic>
        <p:nvPicPr>
          <p:cNvPr id="19" name="object 11">
            <a:extLst>
              <a:ext uri="{FF2B5EF4-FFF2-40B4-BE49-F238E27FC236}">
                <a16:creationId xmlns:a16="http://schemas.microsoft.com/office/drawing/2014/main" id="{8ACAA568-506A-44FB-9738-1A146EBC908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4853" y="1879644"/>
            <a:ext cx="65201" cy="65201"/>
          </a:xfrm>
          <a:prstGeom prst="rect">
            <a:avLst/>
          </a:prstGeom>
        </p:spPr>
      </p:pic>
      <p:pic>
        <p:nvPicPr>
          <p:cNvPr id="20" name="object 13">
            <a:extLst>
              <a:ext uri="{FF2B5EF4-FFF2-40B4-BE49-F238E27FC236}">
                <a16:creationId xmlns:a16="http://schemas.microsoft.com/office/drawing/2014/main" id="{76E9051C-1253-4DB5-A3BC-FDEF5E521F3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1388" y="2461120"/>
            <a:ext cx="65201" cy="65201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2BFFB18F-BAC5-532E-07D6-2A66D19FFF0F}"/>
              </a:ext>
            </a:extLst>
          </p:cNvPr>
          <p:cNvSpPr txBox="1"/>
          <p:nvPr/>
        </p:nvSpPr>
        <p:spPr>
          <a:xfrm>
            <a:off x="932198" y="2363502"/>
            <a:ext cx="1526503" cy="20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 err="1">
                <a:latin typeface="Tahoma"/>
                <a:cs typeface="Tahoma"/>
              </a:rPr>
              <a:t>pip</a:t>
            </a:r>
            <a:r>
              <a:rPr lang="sk-SK" sz="1100" spc="-55" dirty="0">
                <a:latin typeface="Tahoma"/>
                <a:cs typeface="Tahoma"/>
              </a:rPr>
              <a:t> knižnica http-server</a:t>
            </a:r>
            <a:endParaRPr sz="1100" spc="-55" dirty="0">
              <a:latin typeface="Tahoma"/>
              <a:cs typeface="Tahoma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6E43C503-7914-DC89-BACE-CFEC4794816D}"/>
              </a:ext>
            </a:extLst>
          </p:cNvPr>
          <p:cNvSpPr txBox="1"/>
          <p:nvPr/>
        </p:nvSpPr>
        <p:spPr>
          <a:xfrm>
            <a:off x="2458700" y="2060984"/>
            <a:ext cx="2136103" cy="2218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20" dirty="0">
                <a:latin typeface="SimSun"/>
                <a:cs typeface="SimSun"/>
              </a:rPr>
              <a:t>http</a:t>
            </a:r>
            <a:r>
              <a:rPr lang="sk-SK" sz="1100" spc="20" dirty="0">
                <a:latin typeface="SimSun"/>
                <a:cs typeface="SimSun"/>
              </a:rPr>
              <a:t>-</a:t>
            </a:r>
            <a:r>
              <a:rPr sz="1100" spc="20" dirty="0">
                <a:latin typeface="SimSun"/>
                <a:cs typeface="SimSun"/>
              </a:rPr>
              <a:t>server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lang="sk-SK" sz="1100" spc="10" dirty="0">
                <a:latin typeface="SimSun"/>
                <a:cs typeface="SimSun"/>
              </a:rPr>
              <a:t>–p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8000</a:t>
            </a:r>
            <a:endParaRPr sz="11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08989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159139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348953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500782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652610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804452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3001810"/>
            <a:ext cx="65201" cy="6520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4698" y="549475"/>
            <a:ext cx="3663024" cy="258455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Georgia"/>
              <a:cs typeface="Georgia"/>
            </a:endParaRPr>
          </a:p>
          <a:p>
            <a:pPr marL="481965">
              <a:lnSpc>
                <a:spcPct val="100000"/>
              </a:lnSpc>
            </a:pPr>
            <a:r>
              <a:rPr sz="1100" spc="-3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 err="1">
                <a:latin typeface="Tahoma"/>
                <a:cs typeface="Tahoma"/>
              </a:rPr>
              <a:t>konzole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20" dirty="0">
                <a:latin typeface="Tahoma"/>
                <a:cs typeface="Tahoma"/>
              </a:rPr>
              <a:t>ASCII</a:t>
            </a:r>
            <a:r>
              <a:rPr lang="sk-SK" sz="1100" spc="20" dirty="0">
                <a:latin typeface="Tahoma"/>
                <a:cs typeface="Tahoma"/>
              </a:rPr>
              <a:t> </a:t>
            </a:r>
            <a:r>
              <a:rPr lang="sk-SK" sz="1100" spc="-30" dirty="0">
                <a:latin typeface="Tahoma"/>
                <a:cs typeface="Tahoma"/>
              </a:rPr>
              <a:t>art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5" dirty="0">
                <a:solidFill>
                  <a:srgbClr val="BA2121"/>
                </a:solidFill>
                <a:latin typeface="SimSun"/>
                <a:cs typeface="SimSun"/>
              </a:rPr>
              <a:t>"¯\\_(°_o)_/¯" alebo</a:t>
            </a:r>
            <a:endParaRPr lang="sk-SK" sz="1100" spc="15" dirty="0">
              <a:latin typeface="Tahoma"/>
              <a:cs typeface="Tahoma"/>
            </a:endParaRPr>
          </a:p>
          <a:p>
            <a:pPr marL="481965">
              <a:lnSpc>
                <a:spcPct val="100000"/>
              </a:lnSpc>
            </a:pPr>
            <a:r>
              <a:rPr lang="sk-SK" sz="1100" spc="15" dirty="0">
                <a:solidFill>
                  <a:srgbClr val="BA2121"/>
                </a:solidFill>
                <a:latin typeface="Tahoma"/>
                <a:cs typeface="Tahoma"/>
              </a:rPr>
              <a:t>  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"((...))"  </a:t>
            </a:r>
          </a:p>
          <a:p>
            <a:pPr marL="481965">
              <a:lnSpc>
                <a:spcPct val="100000"/>
              </a:lnSpc>
            </a:pP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  "(</a:t>
            </a:r>
            <a:r>
              <a:rPr lang="sk-SK" sz="1100" spc="-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O</a:t>
            </a:r>
            <a:r>
              <a:rPr lang="sk-SK" sz="1100" spc="-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 err="1">
                <a:solidFill>
                  <a:srgbClr val="BA2121"/>
                </a:solidFill>
                <a:latin typeface="SimSun"/>
                <a:cs typeface="SimSun"/>
              </a:rPr>
              <a:t>O</a:t>
            </a:r>
            <a:r>
              <a:rPr lang="sk-SK" sz="1100" spc="-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)"</a:t>
            </a:r>
            <a:endParaRPr lang="sk-SK" sz="1100" dirty="0">
              <a:latin typeface="SimSun"/>
              <a:cs typeface="SimSun"/>
            </a:endParaRPr>
          </a:p>
          <a:p>
            <a:pPr marL="620395" marR="2249170">
              <a:lnSpc>
                <a:spcPct val="102600"/>
              </a:lnSpc>
              <a:tabLst>
                <a:tab pos="1056640" algn="l"/>
              </a:tabLst>
            </a:pP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" \	/</a:t>
            </a:r>
            <a:r>
              <a:rPr lang="sk-SK" sz="1100" spc="-7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" </a:t>
            </a:r>
            <a:r>
              <a:rPr lang="sk-SK" sz="1100" spc="-53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lang="sk-SK" sz="1100" spc="-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(`_`)</a:t>
            </a:r>
            <a:r>
              <a:rPr lang="sk-SK" sz="1100" spc="-2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1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endParaRPr lang="sk-SK" sz="1100" dirty="0">
              <a:latin typeface="Tahoma"/>
              <a:cs typeface="Tahoma"/>
            </a:endParaRPr>
          </a:p>
          <a:p>
            <a:pPr marL="481965">
              <a:lnSpc>
                <a:spcPct val="100000"/>
              </a:lnSpc>
              <a:spcBef>
                <a:spcPts val="175"/>
              </a:spcBef>
            </a:pPr>
            <a:r>
              <a:rPr lang="sk-SK" sz="1100" dirty="0" err="1">
                <a:latin typeface="Tahoma"/>
                <a:cs typeface="Tahoma"/>
              </a:rPr>
              <a:t>Kvůli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5" dirty="0" err="1">
                <a:latin typeface="Tahoma"/>
                <a:cs typeface="Tahoma"/>
              </a:rPr>
              <a:t>některým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40" dirty="0" err="1">
                <a:latin typeface="Tahoma"/>
                <a:cs typeface="Tahoma"/>
              </a:rPr>
              <a:t>znakům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60" dirty="0">
                <a:latin typeface="Tahoma"/>
                <a:cs typeface="Tahoma"/>
              </a:rPr>
              <a:t>je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0" dirty="0" err="1">
                <a:latin typeface="Tahoma"/>
                <a:cs typeface="Tahoma"/>
              </a:rPr>
              <a:t>potřeba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30" dirty="0" err="1">
                <a:latin typeface="Tahoma"/>
                <a:cs typeface="Tahoma"/>
              </a:rPr>
              <a:t>upravit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45" dirty="0" err="1">
                <a:latin typeface="Tahoma"/>
                <a:cs typeface="Tahoma"/>
              </a:rPr>
              <a:t>deklaraci</a:t>
            </a:r>
            <a:endParaRPr lang="sk-SK" sz="1000" spc="20" dirty="0">
              <a:solidFill>
                <a:srgbClr val="BA2121"/>
              </a:solidFill>
              <a:latin typeface="SimSun"/>
              <a:cs typeface="SimSun"/>
            </a:endParaRPr>
          </a:p>
          <a:p>
            <a:pPr marL="759460" marR="1236980">
              <a:lnSpc>
                <a:spcPct val="100000"/>
              </a:lnSpc>
              <a:spcBef>
                <a:spcPts val="175"/>
              </a:spcBef>
            </a:pP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This is a 'string'." </a:t>
            </a:r>
            <a:r>
              <a:rPr lang="en-US" sz="10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'This is a "string".' </a:t>
            </a:r>
            <a:r>
              <a:rPr lang="en-US" sz="10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"This</a:t>
            </a:r>
            <a:r>
              <a:rPr lang="en-US" sz="10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lang="en-US" sz="10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a</a:t>
            </a:r>
            <a:r>
              <a:rPr lang="en-US" sz="10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BA2121"/>
                </a:solidFill>
                <a:latin typeface="SimSun"/>
                <a:cs typeface="SimSun"/>
              </a:rPr>
              <a:t>\"string\"."</a:t>
            </a:r>
            <a:endParaRPr lang="en-US" sz="1000" dirty="0">
              <a:latin typeface="SimSun"/>
              <a:cs typeface="SimSun"/>
            </a:endParaRPr>
          </a:p>
          <a:p>
            <a:pPr marL="759460">
              <a:lnSpc>
                <a:spcPts val="1185"/>
              </a:lnSpc>
            </a:pP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"We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need to escape backslashes -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\\."</a:t>
            </a:r>
            <a:endParaRPr sz="1000" dirty="0">
              <a:latin typeface="SimSun"/>
              <a:cs typeface="SimSun"/>
            </a:endParaRPr>
          </a:p>
          <a:p>
            <a:pPr marL="481965">
              <a:lnSpc>
                <a:spcPct val="100000"/>
              </a:lnSpc>
              <a:spcBef>
                <a:spcPts val="355"/>
              </a:spcBef>
            </a:pPr>
            <a:r>
              <a:rPr sz="1100" b="1" spc="-30" dirty="0" err="1">
                <a:latin typeface="Arial"/>
                <a:cs typeface="Arial"/>
              </a:rPr>
              <a:t>Použijete</a:t>
            </a:r>
            <a:r>
              <a:rPr sz="1100" b="1" spc="-30" dirty="0">
                <a:latin typeface="Arial"/>
                <a:cs typeface="Arial"/>
              </a:rPr>
              <a:t>:</a:t>
            </a:r>
            <a:r>
              <a:rPr sz="1100" b="1" spc="229" dirty="0">
                <a:latin typeface="Arial"/>
                <a:cs typeface="Arial"/>
              </a:rPr>
              <a:t> </a:t>
            </a:r>
            <a:r>
              <a:rPr sz="1100" b="1" spc="125" dirty="0">
                <a:latin typeface="Times New Roman"/>
                <a:cs typeface="Times New Roman"/>
              </a:rPr>
              <a:t>console.log();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9796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287741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477556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81225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56565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755468"/>
            <a:ext cx="52527" cy="5252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907296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3059125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4395" y="990915"/>
            <a:ext cx="3547110" cy="2631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3890">
              <a:lnSpc>
                <a:spcPct val="113199"/>
              </a:lnSpc>
              <a:spcBef>
                <a:spcPts val="100"/>
              </a:spcBef>
            </a:pPr>
            <a:r>
              <a:rPr sz="1100" spc="-40" dirty="0">
                <a:latin typeface="Tahoma"/>
                <a:cs typeface="Tahoma"/>
              </a:rPr>
              <a:t>standardní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aritmetické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operace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(+,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-,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*,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/,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%) 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provnávání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hodnot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(&gt;,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&gt;=,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&lt;,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&lt;=,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===,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!==)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b="1" spc="-30" dirty="0">
                <a:latin typeface="Arial"/>
                <a:cs typeface="Arial"/>
              </a:rPr>
              <a:t>používejte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===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!==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95"/>
              </a:spcBef>
            </a:pPr>
            <a:r>
              <a:rPr sz="800" spc="-20" dirty="0">
                <a:latin typeface="Microsoft Sans Serif"/>
                <a:cs typeface="Microsoft Sans Serif"/>
              </a:rPr>
              <a:t>porovnává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hodnoty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stejných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datových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typů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35"/>
              </a:spcBef>
            </a:pPr>
            <a:r>
              <a:rPr sz="1000" b="1" spc="-35" dirty="0">
                <a:latin typeface="Arial"/>
                <a:cs typeface="Arial"/>
              </a:rPr>
              <a:t>nepoužívejte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spc="20" dirty="0">
                <a:latin typeface="Tahoma"/>
                <a:cs typeface="Tahoma"/>
              </a:rPr>
              <a:t>==, </a:t>
            </a:r>
            <a:r>
              <a:rPr sz="1000" spc="15" dirty="0">
                <a:latin typeface="Tahoma"/>
                <a:cs typeface="Tahoma"/>
              </a:rPr>
              <a:t>!=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(pokud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nevíte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děláte)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"0"</a:t>
            </a:r>
            <a:r>
              <a:rPr sz="8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==</a:t>
            </a:r>
            <a:r>
              <a:rPr sz="8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800" spc="-114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i="1" spc="45" dirty="0">
                <a:latin typeface="Times New Roman"/>
                <a:cs typeface="Times New Roman"/>
              </a:rPr>
              <a:t>→</a:t>
            </a:r>
            <a:r>
              <a:rPr sz="800" i="1" spc="85" dirty="0">
                <a:latin typeface="Times New Roman"/>
                <a:cs typeface="Times New Roman"/>
              </a:rPr>
              <a:t> </a:t>
            </a:r>
            <a:r>
              <a:rPr sz="800" spc="15" dirty="0">
                <a:latin typeface="Microsoft Sans Serif"/>
                <a:cs typeface="Microsoft Sans Serif"/>
              </a:rPr>
              <a:t>vrátí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true,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často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má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ale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nepředvídatelné</a:t>
            </a:r>
            <a:r>
              <a:rPr sz="800" spc="7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 </a:t>
            </a:r>
            <a:r>
              <a:rPr sz="800" spc="-1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chování</a:t>
            </a:r>
            <a:r>
              <a:rPr sz="800" spc="-10" dirty="0">
                <a:latin typeface="Microsoft Sans Serif"/>
                <a:cs typeface="Microsoft Sans Serif"/>
              </a:rPr>
              <a:t>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proto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pro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porovnání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hodnot </a:t>
            </a:r>
            <a:r>
              <a:rPr sz="800" spc="-20" dirty="0">
                <a:latin typeface="Microsoft Sans Serif"/>
                <a:cs typeface="Microsoft Sans Serif"/>
              </a:rPr>
              <a:t>používáme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první</a:t>
            </a:r>
            <a:r>
              <a:rPr sz="800" dirty="0">
                <a:latin typeface="Microsoft Sans Serif"/>
                <a:cs typeface="Microsoft Sans Serif"/>
              </a:rPr>
              <a:t> variantu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hodnoty</a:t>
            </a:r>
            <a:r>
              <a:rPr sz="800" spc="21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případně 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převedeme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stejného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datového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typu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pomocí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150"/>
              </a:spcBef>
            </a:pP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parseInt</a:t>
            </a:r>
            <a:r>
              <a:rPr sz="800" spc="20" dirty="0">
                <a:latin typeface="SimSun"/>
                <a:cs typeface="SimSun"/>
              </a:rPr>
              <a:t>();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parseFloat</a:t>
            </a:r>
            <a:r>
              <a:rPr sz="800" spc="20" dirty="0">
                <a:latin typeface="SimSun"/>
                <a:cs typeface="SimSun"/>
              </a:rPr>
              <a:t>();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String</a:t>
            </a:r>
            <a:r>
              <a:rPr sz="800" spc="20" dirty="0">
                <a:latin typeface="SimSun"/>
                <a:cs typeface="SimSun"/>
              </a:rPr>
              <a:t>();</a:t>
            </a:r>
            <a:endParaRPr sz="8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sz="1100" spc="-40" dirty="0">
                <a:latin typeface="Tahoma"/>
                <a:cs typeface="Tahoma"/>
              </a:rPr>
              <a:t>logické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operátory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0"/>
              </a:spcBef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&amp;&amp;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45" dirty="0">
                <a:latin typeface="Tahoma"/>
                <a:cs typeface="Tahoma"/>
              </a:rPr>
              <a:t>AND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95"/>
              </a:lnSpc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||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Tahoma"/>
                <a:cs typeface="Tahoma"/>
              </a:rPr>
              <a:t>OR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!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50" dirty="0">
                <a:latin typeface="Tahoma"/>
                <a:cs typeface="Tahoma"/>
              </a:rPr>
              <a:t>NO</a:t>
            </a:r>
            <a:r>
              <a:rPr lang="sk-SK" sz="1000" spc="50" dirty="0">
                <a:latin typeface="Tahoma"/>
                <a:cs typeface="Tahoma"/>
              </a:rPr>
              <a:t>T</a:t>
            </a:r>
          </a:p>
          <a:p>
            <a:pPr marL="289560">
              <a:lnSpc>
                <a:spcPts val="1200"/>
              </a:lnSpc>
            </a:pPr>
            <a:r>
              <a:rPr lang="sk-SK" sz="1000" spc="50" dirty="0">
                <a:latin typeface="Tahoma"/>
                <a:cs typeface="Tahoma"/>
              </a:rPr>
              <a:t> </a:t>
            </a:r>
          </a:p>
          <a:p>
            <a:pPr marL="289560">
              <a:lnSpc>
                <a:spcPts val="1200"/>
              </a:lnSpc>
            </a:pPr>
            <a:endParaRPr lang="sk-SK" sz="1000" spc="5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endParaRPr sz="10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746E2702-7609-4BD3-82AA-56AB1310BC68}"/>
              </a:ext>
            </a:extLst>
          </p:cNvPr>
          <p:cNvSpPr txBox="1"/>
          <p:nvPr/>
        </p:nvSpPr>
        <p:spPr>
          <a:xfrm>
            <a:off x="154698" y="1501775"/>
            <a:ext cx="4170910" cy="980524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speedKmph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distanceM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/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durationS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/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3.6 </a:t>
            </a:r>
            <a:r>
              <a:rPr sz="1000" spc="-434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isEven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 90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%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2 ===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1000" spc="20" dirty="0">
                <a:latin typeface="SimSun"/>
                <a:cs typeface="SimSun"/>
              </a:rPr>
              <a:t>;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console.log(activity.type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!==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"bike"</a:t>
            </a:r>
            <a:r>
              <a:rPr sz="1000" spc="20" dirty="0">
                <a:latin typeface="SimSun"/>
                <a:cs typeface="SimSun"/>
              </a:rPr>
              <a:t>);</a:t>
            </a:r>
            <a:endParaRPr sz="10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msg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"Your</a:t>
            </a:r>
            <a:r>
              <a:rPr sz="10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speed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sz="10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 err="1">
                <a:latin typeface="SimSun"/>
                <a:cs typeface="SimSun"/>
              </a:rPr>
              <a:t>speedKmph</a:t>
            </a:r>
            <a:r>
              <a:rPr sz="1000" spc="20" dirty="0">
                <a:latin typeface="SimSun"/>
                <a:cs typeface="SimSun"/>
              </a:rPr>
              <a:t>;</a:t>
            </a:r>
            <a:endParaRPr lang="sk-SK" sz="1000" spc="20" dirty="0">
              <a:latin typeface="SimSun"/>
              <a:cs typeface="SimSun"/>
            </a:endParaRPr>
          </a:p>
          <a:p>
            <a:pPr marL="128905">
              <a:spcBef>
                <a:spcPts val="15"/>
              </a:spcBef>
            </a:pPr>
            <a:r>
              <a:rPr lang="en-US"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lang="en-US"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en-US" sz="1000" spc="20" dirty="0">
                <a:latin typeface="SimSun"/>
                <a:cs typeface="SimSun"/>
              </a:rPr>
              <a:t>m</a:t>
            </a:r>
            <a:r>
              <a:rPr lang="sk-SK" sz="1000" spc="20" dirty="0">
                <a:latin typeface="SimSun"/>
                <a:cs typeface="SimSun"/>
              </a:rPr>
              <a:t>e</a:t>
            </a:r>
            <a:r>
              <a:rPr lang="en-US" sz="1000" spc="20" dirty="0">
                <a:latin typeface="SimSun"/>
                <a:cs typeface="SimSun"/>
              </a:rPr>
              <a:t>s</a:t>
            </a:r>
            <a:r>
              <a:rPr lang="sk-SK" sz="1000" spc="20" dirty="0" err="1">
                <a:latin typeface="SimSun"/>
                <a:cs typeface="SimSun"/>
              </a:rPr>
              <a:t>sage</a:t>
            </a:r>
            <a:r>
              <a:rPr lang="en-US" sz="1000" spc="10" dirty="0"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en-US"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`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Your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speed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${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speedKmph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}`</a:t>
            </a:r>
            <a:r>
              <a:rPr lang="en-US" sz="1000" spc="20" dirty="0">
                <a:latin typeface="SimSun"/>
                <a:cs typeface="SimSun"/>
              </a:rPr>
              <a:t>;</a:t>
            </a:r>
            <a:r>
              <a:rPr lang="sk-SK" sz="1000" spc="20" dirty="0">
                <a:latin typeface="SimSun"/>
                <a:cs typeface="SimSun"/>
              </a:rPr>
              <a:t> //</a:t>
            </a:r>
            <a:r>
              <a:rPr lang="sk-SK" sz="1000" spc="20" dirty="0" err="1">
                <a:latin typeface="SimSun"/>
                <a:cs typeface="SimSun"/>
              </a:rPr>
              <a:t>Template</a:t>
            </a:r>
            <a:r>
              <a:rPr lang="sk-SK" sz="1000" spc="20" dirty="0">
                <a:latin typeface="SimSun"/>
                <a:cs typeface="SimSun"/>
              </a:rPr>
              <a:t> </a:t>
            </a:r>
            <a:r>
              <a:rPr lang="sk-SK" sz="1000" spc="20" dirty="0" err="1">
                <a:latin typeface="SimSun"/>
                <a:cs typeface="SimSun"/>
              </a:rPr>
              <a:t>literal</a:t>
            </a:r>
            <a:r>
              <a:rPr lang="sk-SK" sz="1000" spc="20" dirty="0">
                <a:latin typeface="SimSun"/>
                <a:cs typeface="SimSun"/>
              </a:rPr>
              <a:t> </a:t>
            </a:r>
            <a:endParaRPr sz="10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6902181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10C6ED5D-7F1D-4C7B-AA1E-88403F761E59}"/>
              </a:ext>
            </a:extLst>
          </p:cNvPr>
          <p:cNvSpPr txBox="1"/>
          <p:nvPr/>
        </p:nvSpPr>
        <p:spPr>
          <a:xfrm>
            <a:off x="323850" y="860780"/>
            <a:ext cx="3977371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100" spc="-40" dirty="0">
                <a:latin typeface="Tahoma"/>
                <a:cs typeface="Tahoma"/>
              </a:rPr>
              <a:t>...ďalšie operátory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Addition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(+=)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Nullish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coalescing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operator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(??)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dirty="0">
              <a:solidFill>
                <a:srgbClr val="1B1B1B"/>
              </a:solidFill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... </a:t>
            </a:r>
            <a:r>
              <a:rPr lang="sk-SK" sz="800" b="1" i="0" dirty="0">
                <a:solidFill>
                  <a:schemeClr val="accent1"/>
                </a:solidFill>
                <a:effectLst/>
                <a:latin typeface="zillaslab"/>
              </a:rPr>
              <a:t>https://developer.mozilla.org/en-US/docs/Web/JavaScript/Reference/Operators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Logical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nullish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(??=)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Logical</a:t>
            </a:r>
            <a:r>
              <a:rPr lang="sk-SK" sz="1100" b="1" i="0" dirty="0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 AND </a:t>
            </a:r>
            <a:r>
              <a:rPr lang="sk-SK" sz="1100" b="1" i="0" dirty="0" err="1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 (&amp;&amp;=)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dirty="0">
              <a:latin typeface="Tahoma"/>
              <a:cs typeface="Tahoma"/>
            </a:endParaRPr>
          </a:p>
          <a:p>
            <a:endParaRPr lang="sk-SK" sz="1100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702E473C-6D45-4483-8A48-5C5AA223CF56}"/>
              </a:ext>
            </a:extLst>
          </p:cNvPr>
          <p:cNvSpPr txBox="1"/>
          <p:nvPr/>
        </p:nvSpPr>
        <p:spPr>
          <a:xfrm>
            <a:off x="781050" y="1241780"/>
            <a:ext cx="3352800" cy="48058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en-US" sz="700" b="1" spc="150" dirty="0">
                <a:latin typeface="Times New Roman"/>
                <a:cs typeface="Times New Roman"/>
              </a:rPr>
              <a:t>a = 2;</a:t>
            </a:r>
            <a:br>
              <a:rPr lang="sk-SK" sz="700" b="1" spc="150" dirty="0"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en-US" sz="700" b="1" spc="150" dirty="0">
                <a:latin typeface="Times New Roman"/>
                <a:cs typeface="Times New Roman"/>
              </a:rPr>
              <a:t>b = 'hello‘;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latin typeface="Times New Roman"/>
                <a:cs typeface="Times New Roman"/>
              </a:rPr>
              <a:t>console.log(a += 3); </a:t>
            </a: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addition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expected output: 5</a:t>
            </a:r>
            <a:endParaRPr sz="700" dirty="0">
              <a:latin typeface="SimSun"/>
              <a:cs typeface="SimSun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D68E3EF3-F741-42AF-928D-1E04301550CC}"/>
              </a:ext>
            </a:extLst>
          </p:cNvPr>
          <p:cNvSpPr txBox="1"/>
          <p:nvPr/>
        </p:nvSpPr>
        <p:spPr>
          <a:xfrm>
            <a:off x="792442" y="1923828"/>
            <a:ext cx="3352800" cy="371767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sk-SK" sz="700" b="1" spc="150" dirty="0" err="1">
                <a:latin typeface="Times New Roman"/>
                <a:cs typeface="Times New Roman"/>
              </a:rPr>
              <a:t>foo</a:t>
            </a:r>
            <a:r>
              <a:rPr lang="en-US" sz="700" b="1" spc="150" dirty="0">
                <a:latin typeface="Times New Roman"/>
                <a:cs typeface="Times New Roman"/>
              </a:rPr>
              <a:t> = null ?? </a:t>
            </a: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'default string‘;</a:t>
            </a:r>
            <a:br>
              <a:rPr lang="sk-SK" sz="700" b="1" spc="150" dirty="0">
                <a:latin typeface="Times New Roman"/>
                <a:cs typeface="Times New Roman"/>
              </a:rPr>
            </a:br>
            <a:r>
              <a:rPr lang="sk-SK" sz="700" b="1" spc="150" dirty="0">
                <a:latin typeface="Times New Roman"/>
                <a:cs typeface="Times New Roman"/>
              </a:rPr>
              <a:t>console.log(</a:t>
            </a:r>
            <a:r>
              <a:rPr lang="sk-SK" sz="700" b="1" spc="150" dirty="0" err="1">
                <a:latin typeface="Times New Roman"/>
                <a:cs typeface="Times New Roman"/>
              </a:rPr>
              <a:t>foo</a:t>
            </a:r>
            <a:r>
              <a:rPr lang="sk-SK" sz="700" b="1" spc="150" dirty="0">
                <a:latin typeface="Times New Roman"/>
                <a:cs typeface="Times New Roman"/>
              </a:rPr>
              <a:t>)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expected output: </a:t>
            </a:r>
            <a: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‘default </a:t>
            </a:r>
            <a:r>
              <a:rPr lang="sk-SK" sz="700" b="1" spc="150" dirty="0" err="1">
                <a:solidFill>
                  <a:srgbClr val="007F00"/>
                </a:solidFill>
                <a:latin typeface="Times New Roman"/>
                <a:cs typeface="Times New Roman"/>
              </a:rPr>
              <a:t>string</a:t>
            </a:r>
            <a: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‘</a:t>
            </a:r>
            <a:endParaRPr sz="7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26100623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91501"/>
            <a:ext cx="65201" cy="652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01534"/>
            <a:ext cx="65201" cy="6520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91322"/>
            <a:ext cx="65201" cy="652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81137"/>
            <a:ext cx="52527" cy="52527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32965"/>
            <a:ext cx="52527" cy="5252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84793"/>
            <a:ext cx="52527" cy="5252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24395" y="1064207"/>
            <a:ext cx="3522345" cy="191744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74675" algn="just">
              <a:lnSpc>
                <a:spcPct val="119200"/>
              </a:lnSpc>
              <a:spcBef>
                <a:spcPts val="180"/>
              </a:spcBef>
            </a:pPr>
            <a:r>
              <a:rPr sz="1100" spc="-50" dirty="0">
                <a:latin typeface="Tahoma"/>
                <a:cs typeface="Tahoma"/>
              </a:rPr>
              <a:t>umožňuje </a:t>
            </a:r>
            <a:r>
              <a:rPr sz="1100" spc="-40" dirty="0">
                <a:latin typeface="Tahoma"/>
                <a:cs typeface="Tahoma"/>
              </a:rPr>
              <a:t>tvorbu </a:t>
            </a:r>
            <a:r>
              <a:rPr sz="1100" b="1" spc="-55" dirty="0">
                <a:latin typeface="Arial"/>
                <a:cs typeface="Arial"/>
              </a:rPr>
              <a:t>dynamických </a:t>
            </a:r>
            <a:r>
              <a:rPr sz="1100" spc="-55" dirty="0">
                <a:latin typeface="Tahoma"/>
                <a:cs typeface="Tahoma"/>
              </a:rPr>
              <a:t>webových </a:t>
            </a:r>
            <a:r>
              <a:rPr sz="1100" spc="-45" dirty="0">
                <a:latin typeface="Tahoma"/>
                <a:cs typeface="Tahoma"/>
              </a:rPr>
              <a:t>stránek 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objektově </a:t>
            </a:r>
            <a:r>
              <a:rPr sz="1100" spc="-45" dirty="0">
                <a:latin typeface="Tahoma"/>
                <a:cs typeface="Tahoma"/>
              </a:rPr>
              <a:t>orientovaný programovací </a:t>
            </a:r>
            <a:r>
              <a:rPr sz="1100" spc="-30" dirty="0">
                <a:latin typeface="Tahoma"/>
                <a:cs typeface="Tahoma"/>
              </a:rPr>
              <a:t>jazyk </a:t>
            </a:r>
            <a:r>
              <a:rPr sz="1100" spc="25" dirty="0">
                <a:latin typeface="Tahoma"/>
                <a:cs typeface="Tahoma"/>
              </a:rPr>
              <a:t>(OOP)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stand</a:t>
            </a:r>
            <a:r>
              <a:rPr sz="1100" b="1" spc="-85" dirty="0">
                <a:latin typeface="Arial"/>
                <a:cs typeface="Arial"/>
              </a:rPr>
              <a:t>a</a:t>
            </a:r>
            <a:r>
              <a:rPr sz="1100" b="1" spc="-45" dirty="0">
                <a:latin typeface="Arial"/>
                <a:cs typeface="Arial"/>
              </a:rPr>
              <a:t>rdizace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ECMAScript</a:t>
            </a:r>
            <a:endParaRPr sz="1100" dirty="0">
              <a:latin typeface="Tahoma"/>
              <a:cs typeface="Tahoma"/>
            </a:endParaRPr>
          </a:p>
          <a:p>
            <a:pPr marL="289560" algn="just">
              <a:lnSpc>
                <a:spcPts val="1200"/>
              </a:lnSpc>
              <a:spcBef>
                <a:spcPts val="175"/>
              </a:spcBef>
            </a:pPr>
            <a:r>
              <a:rPr sz="1000" spc="-60" dirty="0">
                <a:latin typeface="Tahoma"/>
                <a:cs typeface="Tahoma"/>
              </a:rPr>
              <a:t>budeme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učit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aktuální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JavaScript</a:t>
            </a:r>
            <a:endParaRPr sz="1000" dirty="0">
              <a:latin typeface="Tahoma"/>
              <a:cs typeface="Tahoma"/>
            </a:endParaRPr>
          </a:p>
          <a:p>
            <a:pPr marL="289560" marR="371475" algn="just">
              <a:lnSpc>
                <a:spcPts val="1200"/>
              </a:lnSpc>
              <a:spcBef>
                <a:spcPts val="40"/>
              </a:spcBef>
            </a:pPr>
            <a:r>
              <a:rPr sz="1000" spc="-35" dirty="0">
                <a:latin typeface="Tahoma"/>
                <a:cs typeface="Tahoma"/>
              </a:rPr>
              <a:t>dlouho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b="1" spc="-35" dirty="0">
                <a:latin typeface="Arial"/>
                <a:cs typeface="Arial"/>
              </a:rPr>
              <a:t>ES5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 err="1">
                <a:latin typeface="Tahoma"/>
                <a:cs typeface="Tahoma"/>
              </a:rPr>
              <a:t>nyní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b="1" spc="-35" dirty="0">
                <a:latin typeface="Arial"/>
                <a:cs typeface="Arial"/>
              </a:rPr>
              <a:t>ES6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lang="sk-SK" sz="1000" spc="-25" dirty="0">
                <a:latin typeface="Tahoma"/>
                <a:cs typeface="Tahoma"/>
              </a:rPr>
              <a:t>po novom podľa roku ES2021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114" dirty="0">
                <a:latin typeface="Tahoma"/>
                <a:cs typeface="Tahoma"/>
              </a:rPr>
              <a:t>…  </a:t>
            </a:r>
            <a:r>
              <a:rPr sz="1000" spc="-10" dirty="0">
                <a:latin typeface="Tahoma"/>
                <a:cs typeface="Tahoma"/>
              </a:rPr>
              <a:t>ES.Next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jak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klientovi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25" dirty="0">
                <a:latin typeface="Tahoma"/>
                <a:cs typeface="Tahoma"/>
              </a:rPr>
              <a:t>(v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prohlížeči),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tak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serveru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i="1" spc="-55" dirty="0">
                <a:latin typeface="Arial"/>
                <a:cs typeface="Arial"/>
              </a:rPr>
              <a:t>loosely</a:t>
            </a:r>
            <a:r>
              <a:rPr sz="1100" b="1" i="1" spc="55" dirty="0">
                <a:latin typeface="Arial"/>
                <a:cs typeface="Arial"/>
              </a:rPr>
              <a:t> </a:t>
            </a:r>
            <a:r>
              <a:rPr sz="1100" b="1" i="1" spc="-40" dirty="0">
                <a:latin typeface="Arial"/>
                <a:cs typeface="Arial"/>
              </a:rPr>
              <a:t>typed</a:t>
            </a:r>
            <a:r>
              <a:rPr sz="1100" b="1" i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proměnné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nemají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striktně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datový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typ,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možné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jejich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typ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měnit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i="1" spc="-80" dirty="0">
                <a:latin typeface="Arial"/>
                <a:cs typeface="Arial"/>
              </a:rPr>
              <a:t>nemá</a:t>
            </a:r>
            <a:r>
              <a:rPr sz="1100" i="1" spc="55" dirty="0">
                <a:latin typeface="Arial"/>
                <a:cs typeface="Arial"/>
              </a:rPr>
              <a:t> </a:t>
            </a:r>
            <a:r>
              <a:rPr sz="1100" i="1" spc="-35" dirty="0">
                <a:latin typeface="Arial"/>
                <a:cs typeface="Arial"/>
              </a:rPr>
              <a:t>nic</a:t>
            </a:r>
            <a:r>
              <a:rPr sz="1100" i="1" spc="55" dirty="0">
                <a:latin typeface="Arial"/>
                <a:cs typeface="Arial"/>
              </a:rPr>
              <a:t> </a:t>
            </a:r>
            <a:r>
              <a:rPr sz="1100" i="1" spc="-70" dirty="0">
                <a:latin typeface="Arial"/>
                <a:cs typeface="Arial"/>
              </a:rPr>
              <a:t>společného</a:t>
            </a:r>
            <a:r>
              <a:rPr sz="1100" i="1" spc="50" dirty="0">
                <a:latin typeface="Arial"/>
                <a:cs typeface="Arial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Javou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:-)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282151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92184"/>
            <a:ext cx="65201" cy="6520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874289"/>
            <a:ext cx="65201" cy="65201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399296" y="3329513"/>
            <a:ext cx="3873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45997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43578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625600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77428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29257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232914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138946"/>
            <a:ext cx="3491229" cy="118745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3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průměru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zvolíte.</a:t>
            </a:r>
            <a:endParaRPr sz="1100" dirty="0">
              <a:latin typeface="Tahoma"/>
              <a:cs typeface="Tahoma"/>
            </a:endParaRPr>
          </a:p>
          <a:p>
            <a:pPr marL="289560" marR="2842260" indent="-277495">
              <a:lnSpc>
                <a:spcPct val="106400"/>
              </a:lnSpc>
              <a:spcBef>
                <a:spcPts val="90"/>
              </a:spcBef>
            </a:pPr>
            <a:r>
              <a:rPr sz="1100" b="1" spc="-5" dirty="0">
                <a:latin typeface="Arial"/>
                <a:cs typeface="Arial"/>
              </a:rPr>
              <a:t>P</a:t>
            </a:r>
            <a:r>
              <a:rPr sz="1100" b="1" spc="-30" dirty="0">
                <a:latin typeface="Arial"/>
                <a:cs typeface="Arial"/>
              </a:rPr>
              <a:t>oužijete:  </a:t>
            </a:r>
            <a:r>
              <a:rPr sz="1000" spc="20" dirty="0">
                <a:latin typeface="SimSun"/>
                <a:cs typeface="SimSun"/>
              </a:rPr>
              <a:t>let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const</a:t>
            </a:r>
            <a:endParaRPr sz="1000" dirty="0">
              <a:latin typeface="SimSun"/>
              <a:cs typeface="SimSun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aritmetické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operace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" dirty="0">
                <a:latin typeface="SimSun"/>
                <a:cs typeface="SimSun"/>
              </a:rPr>
              <a:t>*</a:t>
            </a:r>
            <a:r>
              <a:rPr sz="1000" spc="-5" dirty="0">
                <a:latin typeface="Tahoma"/>
                <a:cs typeface="Tahoma"/>
              </a:rPr>
              <a:t>, 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https://javascript.info/operators#exponentiation </a:t>
            </a:r>
            <a:r>
              <a:rPr sz="1000" spc="-484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console.log();</a:t>
            </a:r>
            <a:endParaRPr sz="1000" dirty="0">
              <a:latin typeface="SimSun"/>
              <a:cs typeface="SimSu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534" y="2471305"/>
            <a:ext cx="388302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8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PI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 3.14</a:t>
            </a:r>
            <a:r>
              <a:rPr sz="800" spc="20" dirty="0">
                <a:latin typeface="SimSun"/>
                <a:cs typeface="SimSun"/>
              </a:rPr>
              <a:t>;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8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40" dirty="0">
                <a:solidFill>
                  <a:srgbClr val="3F7F7F"/>
                </a:solidFill>
                <a:latin typeface="Cambria"/>
                <a:cs typeface="Cambria"/>
              </a:rPr>
              <a:t>Math.PI</a:t>
            </a:r>
            <a:endParaRPr sz="800" dirty="0">
              <a:latin typeface="Cambria"/>
              <a:cs typeface="Cambria"/>
            </a:endParaRPr>
          </a:p>
          <a:p>
            <a:pPr marL="128905">
              <a:lnSpc>
                <a:spcPts val="955"/>
              </a:lnSpc>
            </a:pPr>
            <a:r>
              <a:rPr sz="800" b="1" spc="13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800" b="1" spc="2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diameter</a:t>
            </a:r>
            <a:r>
              <a:rPr sz="800" spc="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…;</a:t>
            </a:r>
            <a:endParaRPr sz="8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920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70" dirty="0">
                <a:solidFill>
                  <a:srgbClr val="FFFFFF"/>
                </a:solidFill>
                <a:latin typeface="Georgia"/>
                <a:cs typeface="Georgia"/>
              </a:rPr>
              <a:t>odm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nky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59994" y="1201823"/>
            <a:ext cx="3888104" cy="1678939"/>
            <a:chOff x="359994" y="1201823"/>
            <a:chExt cx="3888104" cy="1678939"/>
          </a:xfrm>
        </p:grpSpPr>
        <p:sp>
          <p:nvSpPr>
            <p:cNvPr id="8" name="object 8"/>
            <p:cNvSpPr/>
            <p:nvPr/>
          </p:nvSpPr>
          <p:spPr>
            <a:xfrm>
              <a:off x="362534" y="1201826"/>
              <a:ext cx="3880485" cy="1673860"/>
            </a:xfrm>
            <a:custGeom>
              <a:avLst/>
              <a:gdLst/>
              <a:ahLst/>
              <a:cxnLst/>
              <a:rect l="l" t="t" r="r" b="b"/>
              <a:pathLst>
                <a:path w="3880485" h="1673860">
                  <a:moveTo>
                    <a:pt x="0" y="1673682"/>
                  </a:moveTo>
                  <a:lnTo>
                    <a:pt x="0" y="0"/>
                  </a:lnTo>
                </a:path>
                <a:path w="3880485" h="1673860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5061" y="1206893"/>
              <a:ext cx="3877945" cy="1668780"/>
            </a:xfrm>
            <a:custGeom>
              <a:avLst/>
              <a:gdLst/>
              <a:ahLst/>
              <a:cxnLst/>
              <a:rect l="l" t="t" r="r" b="b"/>
              <a:pathLst>
                <a:path w="3877945" h="1668780">
                  <a:moveTo>
                    <a:pt x="3877881" y="0"/>
                  </a:moveTo>
                  <a:lnTo>
                    <a:pt x="0" y="0"/>
                  </a:lnTo>
                  <a:lnTo>
                    <a:pt x="0" y="1668614"/>
                  </a:lnTo>
                  <a:lnTo>
                    <a:pt x="3877881" y="1668614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9994" y="1201826"/>
              <a:ext cx="3888104" cy="1676400"/>
            </a:xfrm>
            <a:custGeom>
              <a:avLst/>
              <a:gdLst/>
              <a:ahLst/>
              <a:cxnLst/>
              <a:rect l="l" t="t" r="r" b="b"/>
              <a:pathLst>
                <a:path w="3888104" h="1676400">
                  <a:moveTo>
                    <a:pt x="0" y="1676209"/>
                  </a:moveTo>
                  <a:lnTo>
                    <a:pt x="3888003" y="1676209"/>
                  </a:lnTo>
                </a:path>
                <a:path w="3888104" h="1676400">
                  <a:moveTo>
                    <a:pt x="3885476" y="1673682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78891" y="1246563"/>
            <a:ext cx="3552825" cy="13971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1992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YEAR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-50" dirty="0">
                <a:solidFill>
                  <a:srgbClr val="007F00"/>
                </a:solidFill>
                <a:latin typeface="Times New Roman"/>
                <a:cs typeface="Times New Roman"/>
              </a:rPr>
              <a:t>new</a:t>
            </a: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007F00"/>
                </a:solidFill>
                <a:latin typeface="SimSun"/>
                <a:cs typeface="SimSun"/>
              </a:rPr>
              <a:t>Date</a:t>
            </a:r>
            <a:r>
              <a:rPr sz="900" spc="20" dirty="0">
                <a:latin typeface="SimSun"/>
                <a:cs typeface="SimSun"/>
              </a:rPr>
              <a:t>().getFullYear();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195" dirty="0">
                <a:solidFill>
                  <a:srgbClr val="007F00"/>
                </a:solidFill>
                <a:latin typeface="Times New Roman"/>
                <a:cs typeface="Times New Roman"/>
              </a:rPr>
              <a:t>if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(YEAR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-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&gt;=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18</a:t>
            </a:r>
            <a:r>
              <a:rPr sz="900" spc="20" dirty="0">
                <a:latin typeface="SimSun"/>
                <a:cs typeface="SimSun"/>
              </a:rPr>
              <a:t>)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132080">
              <a:lnSpc>
                <a:spcPct val="100000"/>
              </a:lnSpc>
              <a:spcBef>
                <a:spcPts val="20"/>
              </a:spcBef>
            </a:pPr>
            <a:r>
              <a:rPr sz="900" spc="20" dirty="0">
                <a:latin typeface="SimSun"/>
                <a:cs typeface="SimSun"/>
              </a:rPr>
              <a:t>console.log(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user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eligible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to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drive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a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car."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b="1" spc="120" dirty="0">
                <a:solidFill>
                  <a:srgbClr val="007F00"/>
                </a:solidFill>
                <a:latin typeface="Times New Roman"/>
                <a:cs typeface="Times New Roman"/>
              </a:rPr>
              <a:t>else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13208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"You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cannot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get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a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driver's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license."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9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0" dirty="0">
                <a:solidFill>
                  <a:srgbClr val="3F7F7F"/>
                </a:solidFill>
                <a:latin typeface="Cambria"/>
                <a:cs typeface="Cambria"/>
              </a:rPr>
              <a:t>pomocí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 ternárního</a:t>
            </a:r>
            <a:r>
              <a:rPr sz="900" i="1" spc="27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5" dirty="0">
                <a:solidFill>
                  <a:srgbClr val="3F7F7F"/>
                </a:solidFill>
                <a:latin typeface="Cambria"/>
                <a:cs typeface="Cambria"/>
              </a:rPr>
              <a:t>operátoru:</a:t>
            </a:r>
            <a:endParaRPr sz="9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msg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YEAR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-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&gt;=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18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?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"User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not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old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enough"</a:t>
            </a:r>
            <a:endParaRPr sz="900" dirty="0">
              <a:latin typeface="SimSun"/>
              <a:cs typeface="SimSun"/>
            </a:endParaRPr>
          </a:p>
          <a:p>
            <a:pPr marL="25146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"User</a:t>
            </a:r>
            <a:r>
              <a:rPr sz="900" spc="-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old</a:t>
            </a:r>
            <a:r>
              <a:rPr sz="900" spc="-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enough"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7651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4865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84840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38223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190051"/>
            <a:ext cx="52527" cy="5252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24395" y="1149220"/>
            <a:ext cx="3598545" cy="11341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30" dirty="0">
                <a:latin typeface="Arial"/>
                <a:cs typeface="Arial"/>
              </a:rPr>
              <a:t>Pokračujte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kódu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procvičování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20" dirty="0">
                <a:latin typeface="Tahoma"/>
                <a:cs typeface="Tahoma"/>
              </a:rPr>
              <a:t>Pomocí</a:t>
            </a:r>
            <a:r>
              <a:rPr sz="1100" spc="75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podmínky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if</a:t>
            </a:r>
            <a:r>
              <a:rPr sz="1100" b="1" spc="29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() {}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zprávu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jestli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větší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menší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než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30.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 dirty="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podmínku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if,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else</a:t>
            </a:r>
            <a:endParaRPr sz="1000" dirty="0">
              <a:latin typeface="SimSun"/>
              <a:cs typeface="SimSun"/>
            </a:endParaRPr>
          </a:p>
          <a:p>
            <a:pPr marL="289560">
              <a:lnSpc>
                <a:spcPts val="1200"/>
              </a:lnSpc>
            </a:pPr>
            <a:r>
              <a:rPr sz="1000" spc="-35" dirty="0">
                <a:latin typeface="Tahoma"/>
                <a:cs typeface="Tahoma"/>
              </a:rPr>
              <a:t>logické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oprátory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&lt;,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&gt;,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&lt;=,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&gt;=</a:t>
            </a:r>
            <a:endParaRPr sz="1000" dirty="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34" y="2425534"/>
            <a:ext cx="388302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5" dirty="0">
                <a:solidFill>
                  <a:srgbClr val="3F7F7F"/>
                </a:solidFill>
                <a:latin typeface="Cambria"/>
                <a:cs typeface="Cambria"/>
              </a:rPr>
              <a:t>vypíše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254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0" dirty="0">
                <a:solidFill>
                  <a:srgbClr val="3F7F7F"/>
                </a:solidFill>
                <a:latin typeface="Cambria"/>
                <a:cs typeface="Cambria"/>
              </a:rPr>
              <a:t>"Obsah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5" dirty="0">
                <a:solidFill>
                  <a:srgbClr val="3F7F7F"/>
                </a:solidFill>
                <a:latin typeface="Cambria"/>
                <a:cs typeface="Cambria"/>
              </a:rPr>
              <a:t>kruhu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25" dirty="0">
                <a:solidFill>
                  <a:srgbClr val="3F7F7F"/>
                </a:solidFill>
                <a:latin typeface="Cambria"/>
                <a:cs typeface="Cambria"/>
              </a:rPr>
              <a:t>je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10" dirty="0">
                <a:solidFill>
                  <a:srgbClr val="3F7F7F"/>
                </a:solidFill>
                <a:latin typeface="Cambria"/>
                <a:cs typeface="Cambria"/>
              </a:rPr>
              <a:t>větší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30" dirty="0">
                <a:solidFill>
                  <a:srgbClr val="3F7F7F"/>
                </a:solidFill>
                <a:latin typeface="Cambria"/>
                <a:cs typeface="Cambria"/>
              </a:rPr>
              <a:t>než </a:t>
            </a:r>
            <a:r>
              <a:rPr sz="8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30."</a:t>
            </a:r>
            <a:endParaRPr sz="800">
              <a:latin typeface="Cambria"/>
              <a:cs typeface="Cambria"/>
            </a:endParaRPr>
          </a:p>
          <a:p>
            <a:pPr marL="128905">
              <a:lnSpc>
                <a:spcPts val="955"/>
              </a:lnSpc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8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254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0" dirty="0">
                <a:solidFill>
                  <a:srgbClr val="3F7F7F"/>
                </a:solidFill>
                <a:latin typeface="Cambria"/>
                <a:cs typeface="Cambria"/>
              </a:rPr>
              <a:t>"Obsah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5" dirty="0">
                <a:solidFill>
                  <a:srgbClr val="3F7F7F"/>
                </a:solidFill>
                <a:latin typeface="Cambria"/>
                <a:cs typeface="Cambria"/>
              </a:rPr>
              <a:t>kruhu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25" dirty="0">
                <a:solidFill>
                  <a:srgbClr val="3F7F7F"/>
                </a:solidFill>
                <a:latin typeface="Cambria"/>
                <a:cs typeface="Cambria"/>
              </a:rPr>
              <a:t>je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5" dirty="0">
                <a:solidFill>
                  <a:srgbClr val="3F7F7F"/>
                </a:solidFill>
                <a:latin typeface="Cambria"/>
                <a:cs typeface="Cambria"/>
              </a:rPr>
              <a:t>menší </a:t>
            </a:r>
            <a:r>
              <a:rPr sz="800" i="1" spc="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30" dirty="0">
                <a:solidFill>
                  <a:srgbClr val="3F7F7F"/>
                </a:solidFill>
                <a:latin typeface="Cambria"/>
                <a:cs typeface="Cambria"/>
              </a:rPr>
              <a:t>než </a:t>
            </a:r>
            <a:r>
              <a:rPr sz="8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30."</a:t>
            </a:r>
            <a:endParaRPr sz="8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711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witch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1093012"/>
            <a:ext cx="3883025" cy="19526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2729865" indent="-120014">
              <a:lnSpc>
                <a:spcPct val="101499"/>
              </a:lnSpc>
              <a:spcBef>
                <a:spcPts val="409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running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[],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cycling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900" spc="20" dirty="0">
                <a:latin typeface="SimSun"/>
                <a:cs typeface="SimSun"/>
              </a:rPr>
              <a:t>[],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others</a:t>
            </a:r>
            <a:r>
              <a:rPr sz="90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[];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b="1" spc="30" dirty="0">
                <a:solidFill>
                  <a:srgbClr val="007F00"/>
                </a:solidFill>
                <a:latin typeface="Times New Roman"/>
                <a:cs typeface="Times New Roman"/>
              </a:rPr>
              <a:t>switch</a:t>
            </a:r>
            <a:r>
              <a:rPr sz="900" spc="30" dirty="0">
                <a:latin typeface="SimSun"/>
                <a:cs typeface="SimSun"/>
              </a:rPr>
              <a:t>(activity.type)</a:t>
            </a:r>
            <a:r>
              <a:rPr sz="900" spc="-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367665" marR="2131695" indent="-120014">
              <a:lnSpc>
                <a:spcPct val="101499"/>
              </a:lnSpc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case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"run"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running.push(activity);  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break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367665" marR="2131695" indent="-120014">
              <a:lnSpc>
                <a:spcPct val="101499"/>
              </a:lnSpc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case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"bike"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cycling.push(activity);  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break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367665" marR="2191385" indent="-120014">
              <a:lnSpc>
                <a:spcPct val="101499"/>
              </a:lnSpc>
            </a:pP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default</a:t>
            </a:r>
            <a:r>
              <a:rPr sz="900" spc="75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8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others.push(activity);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  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 </a:t>
            </a:r>
            <a:r>
              <a:rPr sz="400" spc="3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5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6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7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7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7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    </a:t>
            </a:r>
            <a:r>
              <a:rPr sz="400" spc="3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8" action="ppaction://hlinksldjump"/>
              </a:rPr>
              <a:t>.</a:t>
            </a:r>
            <a:endParaRPr sz="400">
              <a:latin typeface="Microsoft Sans Serif"/>
              <a:cs typeface="Microsoft Sans Serif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    </a:t>
            </a:r>
            <a:r>
              <a:rPr sz="400" spc="-5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 </a:t>
            </a:r>
            <a:r>
              <a:rPr sz="400" spc="4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 </a:t>
            </a:r>
            <a:r>
              <a:rPr sz="400" spc="-2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2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2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9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9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9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9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5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6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10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10" action="ppaction://hlinksldjump"/>
              </a:rPr>
              <a:t>      </a:t>
            </a:r>
            <a:r>
              <a:rPr sz="400" spc="35" dirty="0">
                <a:latin typeface="Microsoft Sans Serif"/>
                <a:cs typeface="Microsoft Sans Serif"/>
                <a:hlinkClick r:id="rId10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10" action="ppaction://hlinksldjump"/>
              </a:rPr>
              <a:t>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4698" y="549475"/>
            <a:ext cx="720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my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59994" y="918171"/>
            <a:ext cx="3888104" cy="2511425"/>
            <a:chOff x="359994" y="918171"/>
            <a:chExt cx="3888104" cy="2511425"/>
          </a:xfrm>
        </p:grpSpPr>
        <p:sp>
          <p:nvSpPr>
            <p:cNvPr id="15" name="object 15"/>
            <p:cNvSpPr/>
            <p:nvPr/>
          </p:nvSpPr>
          <p:spPr>
            <a:xfrm>
              <a:off x="362534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923251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5048" y="925779"/>
              <a:ext cx="3877945" cy="2503805"/>
            </a:xfrm>
            <a:custGeom>
              <a:avLst/>
              <a:gdLst/>
              <a:ahLst/>
              <a:cxnLst/>
              <a:rect l="l" t="t" r="r" b="b"/>
              <a:pathLst>
                <a:path w="3877945" h="2503804">
                  <a:moveTo>
                    <a:pt x="3877894" y="0"/>
                  </a:moveTo>
                  <a:lnTo>
                    <a:pt x="0" y="0"/>
                  </a:lnTo>
                  <a:lnTo>
                    <a:pt x="0" y="2408085"/>
                  </a:lnTo>
                  <a:lnTo>
                    <a:pt x="0" y="2503690"/>
                  </a:lnTo>
                  <a:lnTo>
                    <a:pt x="1938947" y="2503690"/>
                  </a:lnTo>
                  <a:lnTo>
                    <a:pt x="1938947" y="2408085"/>
                  </a:lnTo>
                  <a:lnTo>
                    <a:pt x="3877894" y="2408085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470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40602" y="944359"/>
            <a:ext cx="3014980" cy="2353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LETTERS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'A'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'B'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'C'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'D'</a:t>
            </a:r>
            <a:r>
              <a:rPr sz="900" spc="20" dirty="0">
                <a:latin typeface="SimSun"/>
                <a:cs typeface="SimSun"/>
              </a:rPr>
              <a:t>];</a:t>
            </a:r>
            <a:endParaRPr sz="900" dirty="0">
              <a:latin typeface="SimSun"/>
              <a:cs typeface="SimSun"/>
            </a:endParaRPr>
          </a:p>
          <a:p>
            <a:pPr marL="132080" marR="303530" indent="-120014">
              <a:lnSpc>
                <a:spcPct val="101499"/>
              </a:lnSpc>
            </a:pPr>
            <a:r>
              <a:rPr sz="9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120" dirty="0">
                <a:latin typeface="SimSun"/>
                <a:cs typeface="SimSun"/>
              </a:rPr>
              <a:t>(</a:t>
            </a:r>
            <a:r>
              <a:rPr sz="900" b="1" spc="12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 err="1">
                <a:latin typeface="SimSun"/>
                <a:cs typeface="SimSun"/>
              </a:rPr>
              <a:t>i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sk-SK" sz="900" spc="15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&lt;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LETTERS.length;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</a:t>
            </a:r>
            <a:r>
              <a:rPr sz="900" spc="20" dirty="0">
                <a:latin typeface="SimSun"/>
                <a:cs typeface="SimSun"/>
              </a:rPr>
              <a:t>)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':'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LETTERS[i]);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32080" marR="961390" indent="-120014">
              <a:lnSpc>
                <a:spcPct val="101499"/>
              </a:lnSpc>
            </a:pP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while</a:t>
            </a:r>
            <a:r>
              <a:rPr sz="900" b="1" spc="6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(i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&lt; </a:t>
            </a:r>
            <a:r>
              <a:rPr sz="900" spc="20" dirty="0">
                <a:latin typeface="SimSun"/>
                <a:cs typeface="SimSun"/>
              </a:rPr>
              <a:t>LETTERS.length)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console.log(i,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':'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-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LETTERS[i]);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</a:t>
            </a:r>
            <a:r>
              <a:rPr sz="900" spc="20" dirty="0">
                <a:latin typeface="SimSun"/>
                <a:cs typeface="SimSun"/>
              </a:rPr>
              <a:t>;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</a:t>
            </a:r>
            <a:r>
              <a:rPr sz="9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10" dirty="0">
                <a:solidFill>
                  <a:srgbClr val="3F7F7F"/>
                </a:solidFill>
                <a:latin typeface="Cambria"/>
                <a:cs typeface="Cambria"/>
              </a:rPr>
              <a:t>i++;</a:t>
            </a:r>
            <a:endParaRPr sz="9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9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druhá </a:t>
            </a:r>
            <a:r>
              <a:rPr sz="900" i="1" spc="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5" dirty="0">
                <a:solidFill>
                  <a:srgbClr val="3F7F7F"/>
                </a:solidFill>
                <a:latin typeface="Cambria"/>
                <a:cs typeface="Cambria"/>
              </a:rPr>
              <a:t>varianta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40" dirty="0">
                <a:solidFill>
                  <a:srgbClr val="3F7F7F"/>
                </a:solidFill>
                <a:latin typeface="Cambria"/>
                <a:cs typeface="Cambria"/>
              </a:rPr>
              <a:t>for:</a:t>
            </a:r>
            <a:endParaRPr sz="900" dirty="0">
              <a:latin typeface="Cambria"/>
              <a:cs typeface="Cambria"/>
            </a:endParaRPr>
          </a:p>
          <a:p>
            <a:pPr marL="132080" marR="721995" indent="-120014">
              <a:lnSpc>
                <a:spcPct val="101499"/>
              </a:lnSpc>
            </a:pPr>
            <a:r>
              <a:rPr sz="9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60" dirty="0">
                <a:latin typeface="SimSun"/>
                <a:cs typeface="SimSun"/>
              </a:rPr>
              <a:t>(</a:t>
            </a: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6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</a:t>
            </a:r>
            <a:r>
              <a:rPr sz="900" spc="20" dirty="0">
                <a:latin typeface="SimSun"/>
                <a:cs typeface="SimSun"/>
              </a:rPr>
              <a:t> </a:t>
            </a:r>
            <a:r>
              <a:rPr sz="900" b="1" spc="95" dirty="0">
                <a:solidFill>
                  <a:srgbClr val="007F00"/>
                </a:solidFill>
                <a:latin typeface="Times New Roman"/>
                <a:cs typeface="Times New Roman"/>
              </a:rPr>
              <a:t>of</a:t>
            </a:r>
            <a:r>
              <a:rPr sz="900" b="1" spc="1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LETTERS</a:t>
            </a:r>
            <a:r>
              <a:rPr sz="900" spc="20" dirty="0">
                <a:latin typeface="SimSun"/>
                <a:cs typeface="SimSun"/>
              </a:rPr>
              <a:t>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console.log(calculateArea(POLYGON));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70" dirty="0">
                <a:solidFill>
                  <a:srgbClr val="3F7F7F"/>
                </a:solidFill>
                <a:latin typeface="Cambria"/>
                <a:cs typeface="Cambria"/>
              </a:rPr>
              <a:t>dále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60" dirty="0">
                <a:solidFill>
                  <a:srgbClr val="3F7F7F"/>
                </a:solidFill>
                <a:latin typeface="Cambria"/>
                <a:cs typeface="Cambria"/>
              </a:rPr>
              <a:t>for..in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-5" dirty="0">
                <a:solidFill>
                  <a:srgbClr val="3F7F7F"/>
                </a:solidFill>
                <a:latin typeface="Cambria"/>
                <a:cs typeface="Cambria"/>
              </a:rPr>
              <a:t>a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90" dirty="0">
                <a:solidFill>
                  <a:srgbClr val="3F7F7F"/>
                </a:solidFill>
                <a:latin typeface="Cambria"/>
                <a:cs typeface="Cambria"/>
              </a:rPr>
              <a:t>.forEach()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-285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75" dirty="0">
                <a:solidFill>
                  <a:srgbClr val="3F7F7F"/>
                </a:solidFill>
                <a:latin typeface="Cambria"/>
                <a:cs typeface="Cambria"/>
              </a:rPr>
              <a:t>vyzko</a:t>
            </a:r>
            <a:r>
              <a:rPr sz="900" i="1" spc="75" dirty="0">
                <a:solidFill>
                  <a:srgbClr val="3F7F7F"/>
                </a:solidFill>
                <a:latin typeface="Cambria"/>
                <a:cs typeface="Cambria"/>
                <a:hlinkClick r:id="rId2" action="ppaction://hlinksldjump"/>
              </a:rPr>
              <a:t>ušejte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85" dirty="0">
                <a:solidFill>
                  <a:srgbClr val="3F7F7F"/>
                </a:solidFill>
                <a:latin typeface="Cambria"/>
                <a:cs typeface="Cambria"/>
                <a:hlinkClick r:id="rId4" action="ppaction://hlinksldjump"/>
              </a:rPr>
              <a:t>:)</a:t>
            </a:r>
            <a:endParaRPr sz="900" dirty="0">
              <a:latin typeface="Cambria"/>
              <a:cs typeface="Cambr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1" name="object 2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4698" y="549475"/>
            <a:ext cx="720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my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3572" y="813712"/>
            <a:ext cx="3888104" cy="2511425"/>
            <a:chOff x="359994" y="918171"/>
            <a:chExt cx="3888104" cy="2511425"/>
          </a:xfrm>
        </p:grpSpPr>
        <p:sp>
          <p:nvSpPr>
            <p:cNvPr id="15" name="object 15"/>
            <p:cNvSpPr/>
            <p:nvPr/>
          </p:nvSpPr>
          <p:spPr>
            <a:xfrm>
              <a:off x="362534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923251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5048" y="925779"/>
              <a:ext cx="3877945" cy="2503805"/>
            </a:xfrm>
            <a:custGeom>
              <a:avLst/>
              <a:gdLst/>
              <a:ahLst/>
              <a:cxnLst/>
              <a:rect l="l" t="t" r="r" b="b"/>
              <a:pathLst>
                <a:path w="3877945" h="2503804">
                  <a:moveTo>
                    <a:pt x="3877894" y="0"/>
                  </a:moveTo>
                  <a:lnTo>
                    <a:pt x="0" y="0"/>
                  </a:lnTo>
                  <a:lnTo>
                    <a:pt x="0" y="2408085"/>
                  </a:lnTo>
                  <a:lnTo>
                    <a:pt x="0" y="2503690"/>
                  </a:lnTo>
                  <a:lnTo>
                    <a:pt x="1938947" y="2503690"/>
                  </a:lnTo>
                  <a:lnTo>
                    <a:pt x="1938947" y="2408085"/>
                  </a:lnTo>
                  <a:lnTo>
                    <a:pt x="3877894" y="2408085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470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8424" y="874673"/>
            <a:ext cx="3476826" cy="22486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LETTERS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sk-SK"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[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'A'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5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'B'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'C'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'D‘</a:t>
            </a:r>
            <a:r>
              <a:rPr lang="sk-SK" sz="900" spc="20" dirty="0">
                <a:latin typeface="SimSun"/>
                <a:cs typeface="SimSun"/>
              </a:rPr>
              <a:t>];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</a:t>
            </a: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 in LETTERS){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) //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„0“;“1“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;“2“; „3“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solidFill>
                  <a:srgbClr val="BA2121"/>
                </a:solidFill>
                <a:latin typeface="SimSun"/>
              </a:rPr>
              <a:t>   </a:t>
            </a:r>
            <a:r>
              <a:rPr lang="sk-SK" sz="900" spc="20" dirty="0">
                <a:latin typeface="SimSun"/>
              </a:rPr>
              <a:t>console.log(LETTERS[</a:t>
            </a:r>
            <a:r>
              <a:rPr lang="sk-SK" sz="900" spc="20" dirty="0" err="1">
                <a:latin typeface="SimSun"/>
              </a:rPr>
              <a:t>letter</a:t>
            </a:r>
            <a:r>
              <a:rPr lang="sk-SK" sz="900" spc="20" dirty="0">
                <a:latin typeface="SimSun"/>
              </a:rPr>
              <a:t>])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</a:t>
            </a: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 of LETTERS){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//Aj s INDEXOM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([</a:t>
            </a:r>
            <a:r>
              <a:rPr lang="sk-SK" sz="900" spc="20" dirty="0" err="1">
                <a:latin typeface="SimSun"/>
                <a:cs typeface="SimSun"/>
              </a:rPr>
              <a:t>index,letter</a:t>
            </a:r>
            <a:r>
              <a:rPr lang="sk-SK" sz="900" spc="20" dirty="0">
                <a:latin typeface="SimSun"/>
                <a:cs typeface="SimSun"/>
              </a:rPr>
              <a:t>] of </a:t>
            </a:r>
            <a:r>
              <a:rPr lang="sk-SK" sz="900" spc="20" dirty="0" err="1">
                <a:latin typeface="SimSun"/>
                <a:cs typeface="SimSun"/>
              </a:rPr>
              <a:t>LETTERS.entries</a:t>
            </a:r>
            <a:r>
              <a:rPr lang="sk-SK" sz="900" spc="20" dirty="0">
                <a:latin typeface="SimSun"/>
                <a:cs typeface="SimSun"/>
              </a:rPr>
              <a:t>()){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index,letter</a:t>
            </a:r>
            <a:r>
              <a:rPr lang="sk-SK" sz="900" spc="20" dirty="0">
                <a:latin typeface="SimSun"/>
                <a:cs typeface="SimSun"/>
              </a:rPr>
              <a:t>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„0, 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sk-SK" sz="850" dirty="0">
              <a:latin typeface="SimSun"/>
              <a:cs typeface="SimSu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1" name="object 2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82640050"/>
      </p:ext>
    </p:extLst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54698" y="549475"/>
            <a:ext cx="7004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8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un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1961" y="971755"/>
            <a:ext cx="3883025" cy="199439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2251075" indent="-120014">
              <a:lnSpc>
                <a:spcPct val="101499"/>
              </a:lnSpc>
              <a:spcBef>
                <a:spcPts val="409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welcome()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"Welcome</a:t>
            </a:r>
            <a:r>
              <a:rPr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900" spc="20" dirty="0">
                <a:latin typeface="SimSun"/>
                <a:cs typeface="SimSun"/>
              </a:rPr>
              <a:t>welcome();</a:t>
            </a:r>
            <a:endParaRPr lang="sk-SK" sz="900" spc="20" dirty="0">
              <a:latin typeface="SimSun"/>
              <a:cs typeface="SimSun"/>
            </a:endParaRPr>
          </a:p>
          <a:p>
            <a:pPr marL="128905"/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welcome</a:t>
            </a:r>
            <a:r>
              <a:rPr lang="sk-SK" sz="900" spc="20" dirty="0">
                <a:latin typeface="SimSun"/>
                <a:cs typeface="SimSun"/>
              </a:rPr>
              <a:t> = </a:t>
            </a:r>
            <a:r>
              <a:rPr lang="sk-SK" sz="900" spc="20" dirty="0" err="1">
                <a:latin typeface="SimSun"/>
                <a:cs typeface="SimSun"/>
              </a:rPr>
              <a:t>function</a:t>
            </a:r>
            <a:r>
              <a:rPr lang="sk-SK" sz="900" spc="20" dirty="0">
                <a:latin typeface="SimSun"/>
                <a:cs typeface="SimSun"/>
              </a:rPr>
              <a:t> (){</a:t>
            </a:r>
          </a:p>
          <a:p>
            <a:pPr marL="128905"/>
            <a:r>
              <a:rPr lang="sk-SK" sz="900" spc="20" dirty="0">
                <a:latin typeface="SimSun"/>
                <a:cs typeface="SimSun"/>
              </a:rPr>
              <a:t>   </a:t>
            </a:r>
            <a:r>
              <a:rPr lang="sk-SK" sz="900" spc="20" dirty="0" err="1">
                <a:latin typeface="SimSun"/>
                <a:cs typeface="SimSun"/>
              </a:rPr>
              <a:t>alert</a:t>
            </a:r>
            <a:r>
              <a:rPr lang="sk-SK" sz="900" spc="20" dirty="0">
                <a:latin typeface="SimSun"/>
                <a:cs typeface="SimSun"/>
              </a:rPr>
              <a:t>(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lang="sk-SK" sz="900" spc="20" dirty="0" err="1">
                <a:solidFill>
                  <a:srgbClr val="BA2121"/>
                </a:solidFill>
                <a:latin typeface="SimSun"/>
                <a:cs typeface="SimSun"/>
              </a:rPr>
              <a:t>Welcome</a:t>
            </a:r>
            <a:r>
              <a:rPr lang="sk-SK"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lang="sk-SK" sz="900" spc="20" dirty="0">
                <a:latin typeface="SimSun"/>
                <a:cs typeface="SimSun"/>
              </a:rPr>
              <a:t>);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8905">
              <a:lnSpc>
                <a:spcPct val="100000"/>
              </a:lnSpc>
            </a:pPr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welcome</a:t>
            </a:r>
            <a:r>
              <a:rPr lang="sk-SK" sz="900" spc="20" dirty="0">
                <a:latin typeface="SimSun"/>
                <a:cs typeface="SimSun"/>
              </a:rPr>
              <a:t> = ()=&gt; {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  </a:t>
            </a:r>
            <a:r>
              <a:rPr lang="sk-SK" sz="900" spc="20" dirty="0" err="1">
                <a:latin typeface="SimSun"/>
                <a:cs typeface="SimSun"/>
              </a:rPr>
              <a:t>alert</a:t>
            </a:r>
            <a:r>
              <a:rPr lang="sk-SK" sz="900" spc="20" dirty="0">
                <a:latin typeface="SimSun"/>
                <a:cs typeface="SimSun"/>
              </a:rPr>
              <a:t>(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lang="sk-SK" sz="900" spc="20" dirty="0" err="1">
                <a:solidFill>
                  <a:srgbClr val="BA2121"/>
                </a:solidFill>
                <a:latin typeface="SimSun"/>
                <a:cs typeface="SimSun"/>
              </a:rPr>
              <a:t>Welcome</a:t>
            </a:r>
            <a:r>
              <a:rPr lang="sk-SK"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lang="sk-SK" sz="900" spc="20" dirty="0">
                <a:latin typeface="SimSun"/>
                <a:cs typeface="SimSun"/>
              </a:rPr>
              <a:t>);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8905">
              <a:lnSpc>
                <a:spcPct val="100000"/>
              </a:lnSpc>
            </a:pPr>
            <a:endParaRPr lang="sk-SK" sz="900" spc="20" dirty="0">
              <a:latin typeface="SimSun"/>
              <a:cs typeface="SimSun"/>
            </a:endParaRPr>
          </a:p>
        </p:txBody>
      </p:sp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5E693802-961F-FE9E-2D72-9500B4D243A0}"/>
              </a:ext>
            </a:extLst>
          </p:cNvPr>
          <p:cNvCxnSpPr/>
          <p:nvPr/>
        </p:nvCxnSpPr>
        <p:spPr>
          <a:xfrm>
            <a:off x="400050" y="1577975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ovná spojnica 3">
            <a:extLst>
              <a:ext uri="{FF2B5EF4-FFF2-40B4-BE49-F238E27FC236}">
                <a16:creationId xmlns:a16="http://schemas.microsoft.com/office/drawing/2014/main" id="{724CC548-4A77-8BE6-332C-309D7F0F4C14}"/>
              </a:ext>
            </a:extLst>
          </p:cNvPr>
          <p:cNvCxnSpPr/>
          <p:nvPr/>
        </p:nvCxnSpPr>
        <p:spPr>
          <a:xfrm>
            <a:off x="400050" y="2263775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07033"/>
            <a:ext cx="3883025" cy="97790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1713230" indent="-120014">
              <a:lnSpc>
                <a:spcPct val="101499"/>
              </a:lnSpc>
              <a:spcBef>
                <a:spcPts val="409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welcome(name)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"Welcome,</a:t>
            </a:r>
            <a:r>
              <a:rPr sz="90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name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900" spc="20" dirty="0">
                <a:latin typeface="SimSun"/>
                <a:cs typeface="SimSun"/>
              </a:rPr>
              <a:t>welcome(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"Jane"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welcome(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"John"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07033"/>
            <a:ext cx="3883025" cy="1142813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R="2550160" algn="r">
              <a:lnSpc>
                <a:spcPct val="100000"/>
              </a:lnSpc>
              <a:spcBef>
                <a:spcPts val="430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isEven(x)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lang="sk-SK" sz="900" spc="20" dirty="0">
              <a:latin typeface="SimSun"/>
              <a:cs typeface="SimSun"/>
            </a:endParaRPr>
          </a:p>
          <a:p>
            <a:pPr marR="2490470" algn="r">
              <a:lnSpc>
                <a:spcPct val="100000"/>
              </a:lnSpc>
              <a:spcBef>
                <a:spcPts val="15"/>
              </a:spcBef>
            </a:pPr>
            <a:r>
              <a:rPr lang="sk-SK" sz="900" b="1" spc="50" dirty="0" err="1">
                <a:solidFill>
                  <a:srgbClr val="007F00"/>
                </a:solidFill>
                <a:latin typeface="Times New Roman"/>
                <a:cs typeface="Times New Roman"/>
              </a:rPr>
              <a:t>return</a:t>
            </a:r>
            <a:r>
              <a:rPr lang="sk-SK"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x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%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2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===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lang="sk-SK" sz="900" spc="2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isResultEven</a:t>
            </a:r>
            <a:r>
              <a:rPr lang="sk-SK" sz="900" spc="20" dirty="0">
                <a:latin typeface="SimSun"/>
                <a:cs typeface="SimSun"/>
              </a:rPr>
              <a:t> = </a:t>
            </a:r>
            <a:r>
              <a:rPr lang="sk-SK" sz="900" spc="20" dirty="0" err="1">
                <a:latin typeface="SimSun"/>
                <a:cs typeface="SimSun"/>
              </a:rPr>
              <a:t>isEven</a:t>
            </a:r>
            <a:r>
              <a:rPr lang="sk-SK" sz="900" spc="20" dirty="0">
                <a:latin typeface="SimSun"/>
                <a:cs typeface="SimSun"/>
              </a:rPr>
              <a:t>(4) //</a:t>
            </a:r>
            <a:r>
              <a:rPr lang="sk-SK" sz="900" spc="20" dirty="0" err="1">
                <a:latin typeface="SimSun"/>
                <a:cs typeface="SimSun"/>
              </a:rPr>
              <a:t>true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SimSun"/>
              <a:cs typeface="SimSun"/>
            </a:endParaRPr>
          </a:p>
          <a:p>
            <a:pPr marL="128905" marR="2311400">
              <a:lnSpc>
                <a:spcPct val="101499"/>
              </a:lnSpc>
            </a:pPr>
            <a:r>
              <a:rPr sz="900" spc="20" dirty="0">
                <a:latin typeface="SimSun"/>
                <a:cs typeface="SimSun"/>
              </a:rPr>
              <a:t>console.log(isEven(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5</a:t>
            </a:r>
            <a:r>
              <a:rPr sz="900" spc="20" dirty="0">
                <a:latin typeface="SimSun"/>
                <a:cs typeface="SimSun"/>
              </a:rPr>
              <a:t>));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console.log(isEven</a:t>
            </a:r>
            <a:r>
              <a:rPr sz="900" spc="15" dirty="0">
                <a:latin typeface="SimSun"/>
                <a:cs typeface="SimSun"/>
              </a:rPr>
              <a:t>(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50</a:t>
            </a:r>
            <a:r>
              <a:rPr sz="900" spc="20" dirty="0">
                <a:latin typeface="SimSun"/>
                <a:cs typeface="SimSun"/>
              </a:rPr>
              <a:t>));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62697"/>
            <a:ext cx="3883025" cy="83883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currentYear()</a:t>
            </a:r>
            <a:r>
              <a:rPr sz="900" spc="-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248285">
              <a:lnSpc>
                <a:spcPct val="100000"/>
              </a:lnSpc>
              <a:spcBef>
                <a:spcPts val="20"/>
              </a:spcBef>
            </a:pPr>
            <a:r>
              <a:rPr sz="900" b="1" spc="50" dirty="0">
                <a:solidFill>
                  <a:srgbClr val="007F00"/>
                </a:solidFill>
                <a:latin typeface="Times New Roman"/>
                <a:cs typeface="Times New Roman"/>
              </a:rPr>
              <a:t>return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b="1" spc="-50" dirty="0">
                <a:solidFill>
                  <a:srgbClr val="007F00"/>
                </a:solidFill>
                <a:latin typeface="Times New Roman"/>
                <a:cs typeface="Times New Roman"/>
              </a:rPr>
              <a:t>new</a:t>
            </a:r>
            <a:r>
              <a:rPr sz="9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007F00"/>
                </a:solidFill>
                <a:latin typeface="SimSun"/>
                <a:cs typeface="SimSun"/>
              </a:rPr>
              <a:t>Date</a:t>
            </a:r>
            <a:r>
              <a:rPr sz="900" spc="20" dirty="0">
                <a:latin typeface="SimSun"/>
                <a:cs typeface="SimSun"/>
              </a:rPr>
              <a:t>().getFullYear();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900" spc="20" dirty="0">
                <a:latin typeface="SimSun"/>
                <a:cs typeface="SimSun"/>
              </a:rPr>
              <a:t>console.log(currentYear());</a:t>
            </a:r>
            <a:endParaRPr sz="900" dirty="0">
              <a:latin typeface="SimSun"/>
              <a:cs typeface="SimSu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994" y="507553"/>
            <a:ext cx="3888010" cy="21870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48688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810550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00364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152192"/>
            <a:ext cx="52527" cy="5252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24395" y="1365172"/>
            <a:ext cx="3547110" cy="12509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5" dirty="0">
                <a:latin typeface="SimSun"/>
                <a:cs typeface="SimSun"/>
              </a:rPr>
              <a:t>isLeapYear</a:t>
            </a:r>
            <a:r>
              <a:rPr sz="1100" spc="15" dirty="0">
                <a:latin typeface="Tahoma"/>
                <a:cs typeface="Tahoma"/>
              </a:rPr>
              <a:t>, </a:t>
            </a:r>
            <a:r>
              <a:rPr sz="1100" spc="-35" dirty="0" err="1">
                <a:latin typeface="Tahoma"/>
                <a:cs typeface="Tahoma"/>
              </a:rPr>
              <a:t>která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u="sng" spc="-20" dirty="0" err="1">
                <a:latin typeface="Tahoma"/>
                <a:cs typeface="Tahoma"/>
              </a:rPr>
              <a:t>vrátí</a:t>
            </a:r>
            <a:r>
              <a:rPr lang="sk-SK" sz="1100" spc="-20" dirty="0">
                <a:latin typeface="Tahoma"/>
                <a:cs typeface="Tahoma"/>
              </a:rPr>
              <a:t> (</a:t>
            </a:r>
            <a:r>
              <a:rPr lang="sk-SK" sz="1100" spc="-20" dirty="0" err="1">
                <a:latin typeface="Tahoma"/>
                <a:cs typeface="Tahoma"/>
              </a:rPr>
              <a:t>return</a:t>
            </a:r>
            <a:r>
              <a:rPr lang="sk-SK" sz="1100" spc="-20" dirty="0">
                <a:latin typeface="Tahoma"/>
                <a:cs typeface="Tahoma"/>
              </a:rPr>
              <a:t>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jestli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u="sng" spc="-50" dirty="0">
                <a:latin typeface="Tahoma"/>
                <a:cs typeface="Tahoma"/>
              </a:rPr>
              <a:t>argument</a:t>
            </a:r>
            <a:r>
              <a:rPr lang="sk-SK" sz="1100" spc="-5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YEAR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75" dirty="0">
                <a:latin typeface="Tahoma"/>
                <a:cs typeface="Tahoma"/>
              </a:rPr>
              <a:t>p</a:t>
            </a:r>
            <a:r>
              <a:rPr sz="1100" spc="-45" dirty="0">
                <a:latin typeface="Tahoma"/>
                <a:cs typeface="Tahoma"/>
              </a:rPr>
              <a:t>řestupný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rok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ne</a:t>
            </a:r>
            <a:r>
              <a:rPr sz="1100" spc="-35" dirty="0">
                <a:latin typeface="Tahoma"/>
                <a:cs typeface="Tahoma"/>
              </a:rPr>
              <a:t>b</a:t>
            </a:r>
            <a:r>
              <a:rPr sz="1100" spc="-55" dirty="0">
                <a:latin typeface="Tahoma"/>
                <a:cs typeface="Tahoma"/>
              </a:rPr>
              <a:t>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ne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spc="-20" dirty="0">
                <a:latin typeface="Tahoma"/>
                <a:cs typeface="Tahoma"/>
              </a:rPr>
              <a:t>Můžete </a:t>
            </a:r>
            <a:r>
              <a:rPr sz="1100" spc="-30" dirty="0">
                <a:latin typeface="Tahoma"/>
                <a:cs typeface="Tahoma"/>
              </a:rPr>
              <a:t>použít:</a:t>
            </a:r>
            <a:endParaRPr sz="1100" dirty="0">
              <a:latin typeface="Tahoma"/>
              <a:cs typeface="Tahoma"/>
            </a:endParaRPr>
          </a:p>
          <a:p>
            <a:pPr marL="289560" marR="1597025">
              <a:lnSpc>
                <a:spcPct val="100000"/>
              </a:lnSpc>
              <a:spcBef>
                <a:spcPts val="175"/>
              </a:spcBef>
            </a:pPr>
            <a:r>
              <a:rPr sz="1000" spc="-35" dirty="0">
                <a:latin typeface="Tahoma"/>
                <a:cs typeface="Tahoma"/>
              </a:rPr>
              <a:t>logické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matematické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oprátory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podmínky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else</a:t>
            </a:r>
            <a:endParaRPr sz="1000" dirty="0">
              <a:latin typeface="SimSun"/>
              <a:cs typeface="SimSun"/>
            </a:endParaRPr>
          </a:p>
          <a:p>
            <a:pPr marL="12700" marR="5080">
              <a:lnSpc>
                <a:spcPct val="102600"/>
              </a:lnSpc>
              <a:spcBef>
                <a:spcPts val="315"/>
              </a:spcBef>
            </a:pPr>
            <a:r>
              <a:rPr sz="1100" spc="-40" dirty="0">
                <a:latin typeface="Tahoma"/>
                <a:cs typeface="Tahoma"/>
              </a:rPr>
              <a:t>Bonus: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pokud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není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zadaný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argument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0" dirty="0">
                <a:latin typeface="SimSun"/>
                <a:cs typeface="SimSun"/>
              </a:rPr>
              <a:t>YEAR</a:t>
            </a:r>
            <a:r>
              <a:rPr sz="1100" spc="10" dirty="0">
                <a:latin typeface="Tahoma"/>
                <a:cs typeface="Tahoma"/>
              </a:rPr>
              <a:t>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aktuální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rok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49550"/>
            <a:ext cx="65201" cy="65201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0"/>
            <a:ext cx="4608195" cy="861060"/>
            <a:chOff x="0" y="50"/>
            <a:chExt cx="4608195" cy="86106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554990"/>
            </a:xfrm>
            <a:custGeom>
              <a:avLst/>
              <a:gdLst/>
              <a:ahLst/>
              <a:cxnLst/>
              <a:rect l="l" t="t" r="r" b="b"/>
              <a:pathLst>
                <a:path w="2304415" h="554990">
                  <a:moveTo>
                    <a:pt x="2303995" y="0"/>
                  </a:moveTo>
                  <a:lnTo>
                    <a:pt x="0" y="0"/>
                  </a:lnTo>
                  <a:lnTo>
                    <a:pt x="0" y="554469"/>
                  </a:lnTo>
                  <a:lnTo>
                    <a:pt x="2303995" y="55446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51991"/>
              <a:ext cx="4607940" cy="308789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54698" y="549475"/>
            <a:ext cx="437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60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ipy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69225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85721"/>
            <a:ext cx="3517900" cy="19304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názvech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cestách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nim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nepoužívejte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20" dirty="0">
                <a:latin typeface="Tahoma"/>
                <a:cs typeface="Tahoma"/>
              </a:rPr>
              <a:t>diakritiku,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mezery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velká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písmena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40" dirty="0">
                <a:latin typeface="Tahoma"/>
                <a:cs typeface="Tahoma"/>
              </a:rPr>
              <a:t>používejte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angličtinu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kódu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názvech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souborů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40" dirty="0">
                <a:latin typeface="Arial"/>
                <a:cs typeface="Arial"/>
              </a:rPr>
              <a:t>odsazujte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kód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0" dirty="0">
                <a:latin typeface="Tahoma"/>
                <a:cs typeface="Tahoma"/>
              </a:rPr>
              <a:t>používejte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zvýraznění</a:t>
            </a:r>
            <a:r>
              <a:rPr sz="1100" b="1" spc="10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syntaxe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textovém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editoru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prvním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řádku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každého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25" dirty="0">
                <a:latin typeface="Tahoma"/>
                <a:cs typeface="Tahoma"/>
              </a:rPr>
              <a:t>skriptu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uvádějte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1100" spc="20" dirty="0">
                <a:latin typeface="SimSun"/>
                <a:cs typeface="SimSun"/>
              </a:rPr>
              <a:t>;</a:t>
            </a:r>
            <a:endParaRPr sz="1100">
              <a:latin typeface="SimSun"/>
              <a:cs typeface="SimSun"/>
            </a:endParaRPr>
          </a:p>
          <a:p>
            <a:pPr marL="12700" marR="561975">
              <a:lnSpc>
                <a:spcPts val="1350"/>
              </a:lnSpc>
              <a:spcBef>
                <a:spcPts val="55"/>
              </a:spcBef>
            </a:pPr>
            <a:r>
              <a:rPr sz="900" spc="-35" dirty="0">
                <a:latin typeface="Microsoft Sans Serif"/>
                <a:cs typeface="Microsoft Sans Serif"/>
              </a:rPr>
              <a:t>řada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chybných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zápisů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vyvolá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chybovou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hlášku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místo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tichého </a:t>
            </a:r>
            <a:r>
              <a:rPr sz="900" spc="-22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selhální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-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b="1" spc="-55" dirty="0">
                <a:latin typeface="Arial"/>
                <a:cs typeface="Arial"/>
              </a:rPr>
              <a:t>snadnější</a:t>
            </a:r>
            <a:r>
              <a:rPr sz="900" b="1" spc="75" dirty="0">
                <a:latin typeface="Arial"/>
                <a:cs typeface="Arial"/>
              </a:rPr>
              <a:t> </a:t>
            </a:r>
            <a:r>
              <a:rPr sz="900" b="1" spc="-50" dirty="0">
                <a:latin typeface="Arial"/>
                <a:cs typeface="Arial"/>
              </a:rPr>
              <a:t>debugging</a:t>
            </a:r>
            <a:endParaRPr sz="900">
              <a:latin typeface="Arial"/>
              <a:cs typeface="Arial"/>
            </a:endParaRPr>
          </a:p>
          <a:p>
            <a:pPr marL="12700" marR="207645">
              <a:lnSpc>
                <a:spcPct val="102600"/>
              </a:lnSpc>
              <a:spcBef>
                <a:spcPts val="254"/>
              </a:spcBef>
            </a:pPr>
            <a:r>
              <a:rPr sz="1100" spc="-45" dirty="0">
                <a:latin typeface="Tahoma"/>
                <a:cs typeface="Tahoma"/>
              </a:rPr>
              <a:t>naučte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používat </a:t>
            </a:r>
            <a:r>
              <a:rPr sz="1100" b="1" spc="-65" dirty="0">
                <a:latin typeface="Arial"/>
                <a:cs typeface="Arial"/>
              </a:rPr>
              <a:t>vývojářské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nástroje </a:t>
            </a:r>
            <a:r>
              <a:rPr sz="1100" spc="-15" dirty="0">
                <a:latin typeface="Tahoma"/>
                <a:cs typeface="Tahoma"/>
              </a:rPr>
              <a:t>(</a:t>
            </a:r>
            <a:r>
              <a:rPr sz="1100" b="1" spc="-15" dirty="0">
                <a:latin typeface="Arial"/>
                <a:cs typeface="Arial"/>
              </a:rPr>
              <a:t>F12</a:t>
            </a:r>
            <a:r>
              <a:rPr sz="1100" spc="-15" dirty="0">
                <a:latin typeface="Tahoma"/>
                <a:cs typeface="Tahoma"/>
              </a:rPr>
              <a:t>, </a:t>
            </a:r>
            <a:r>
              <a:rPr sz="1100" spc="-55" dirty="0">
                <a:latin typeface="Tahoma"/>
                <a:cs typeface="Tahoma"/>
              </a:rPr>
              <a:t>developer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tools,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konzole)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debuggovat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kód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51343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76137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971408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181440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735618"/>
            <a:ext cx="65201" cy="65201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47520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64653"/>
            <a:ext cx="3582670" cy="1199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8975">
              <a:lnSpc>
                <a:spcPct val="129700"/>
              </a:lnSpc>
              <a:spcBef>
                <a:spcPts val="100"/>
              </a:spcBef>
            </a:pPr>
            <a:r>
              <a:rPr sz="800" spc="-5" dirty="0">
                <a:latin typeface="Microsoft Sans Serif"/>
                <a:cs typeface="Microsoft Sans Serif"/>
              </a:rPr>
              <a:t>vypracujte </a:t>
            </a:r>
            <a:r>
              <a:rPr sz="800" spc="-10" dirty="0">
                <a:latin typeface="Microsoft Sans Serif"/>
                <a:cs typeface="Microsoft Sans Serif"/>
              </a:rPr>
              <a:t>procvičování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1–4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následující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(až </a:t>
            </a:r>
            <a:r>
              <a:rPr sz="800" spc="20" dirty="0">
                <a:latin typeface="Microsoft Sans Serif"/>
                <a:cs typeface="Microsoft Sans Serif"/>
              </a:rPr>
              <a:t>4) </a:t>
            </a:r>
            <a:r>
              <a:rPr sz="800" spc="-10" dirty="0">
                <a:latin typeface="Microsoft Sans Serif"/>
                <a:cs typeface="Microsoft Sans Serif"/>
              </a:rPr>
              <a:t>části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úkolu 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odevzdávejte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buďto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samostatný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web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Microsoft Sans Serif"/>
                <a:cs typeface="Microsoft Sans Serif"/>
              </a:rPr>
              <a:t>(</a:t>
            </a:r>
            <a:r>
              <a:rPr sz="800" spc="25" dirty="0">
                <a:latin typeface="SimSun"/>
                <a:cs typeface="SimSun"/>
              </a:rPr>
              <a:t>index.html,</a:t>
            </a:r>
            <a:r>
              <a:rPr sz="800" spc="20" dirty="0">
                <a:latin typeface="SimSun"/>
                <a:cs typeface="SimSun"/>
              </a:rPr>
              <a:t> </a:t>
            </a:r>
            <a:r>
              <a:rPr sz="800" spc="25" dirty="0">
                <a:latin typeface="SimSun"/>
                <a:cs typeface="SimSun"/>
              </a:rPr>
              <a:t>script.js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endParaRPr sz="800" dirty="0">
              <a:latin typeface="Microsoft Sans Serif"/>
              <a:cs typeface="Microsoft Sans Serif"/>
            </a:endParaRPr>
          </a:p>
          <a:p>
            <a:pPr marL="12700" marR="5080">
              <a:lnSpc>
                <a:spcPts val="950"/>
              </a:lnSpc>
              <a:spcBef>
                <a:spcPts val="825"/>
              </a:spcBef>
            </a:pPr>
            <a:r>
              <a:rPr sz="800" spc="-25" dirty="0">
                <a:latin typeface="Microsoft Sans Serif"/>
                <a:cs typeface="Microsoft Sans Serif"/>
              </a:rPr>
              <a:t>nebo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jako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novou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podstránku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vašeho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webu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←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pokud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chcete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feedback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úpravy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webu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samotného!</a:t>
            </a:r>
            <a:endParaRPr sz="800" dirty="0">
              <a:latin typeface="Microsoft Sans Serif"/>
              <a:cs typeface="Microsoft Sans Serif"/>
            </a:endParaRPr>
          </a:p>
          <a:p>
            <a:pPr marL="12700" marR="2180590">
              <a:lnSpc>
                <a:spcPts val="1250"/>
              </a:lnSpc>
              <a:spcBef>
                <a:spcPts val="50"/>
              </a:spcBef>
            </a:pPr>
            <a:r>
              <a:rPr sz="800" spc="-15" dirty="0">
                <a:latin typeface="Microsoft Sans Serif"/>
                <a:cs typeface="Microsoft Sans Serif"/>
              </a:rPr>
              <a:t>odevzdat</a:t>
            </a:r>
            <a:r>
              <a:rPr sz="800" spc="18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185" dirty="0">
                <a:latin typeface="Microsoft Sans Serif"/>
                <a:cs typeface="Microsoft Sans Serif"/>
              </a:rPr>
              <a:t> </a:t>
            </a:r>
            <a:r>
              <a:rPr lang="sk-SK" sz="800" spc="-15" dirty="0">
                <a:latin typeface="Microsoft Sans Serif"/>
                <a:cs typeface="Microsoft Sans Serif"/>
              </a:rPr>
              <a:t>18</a:t>
            </a:r>
            <a:r>
              <a:rPr sz="800" spc="-15" dirty="0">
                <a:latin typeface="Microsoft Sans Serif"/>
                <a:cs typeface="Microsoft Sans Serif"/>
              </a:rPr>
              <a:t>. 1</a:t>
            </a:r>
            <a:r>
              <a:rPr lang="sk-SK" sz="800" spc="-15" dirty="0">
                <a:latin typeface="Microsoft Sans Serif"/>
                <a:cs typeface="Microsoft Sans Serif"/>
              </a:rPr>
              <a:t>0</a:t>
            </a:r>
            <a:r>
              <a:rPr sz="800" spc="-15" dirty="0">
                <a:latin typeface="Microsoft Sans Serif"/>
                <a:cs typeface="Microsoft Sans Serif"/>
              </a:rPr>
              <a:t>.</a:t>
            </a:r>
            <a:r>
              <a:rPr sz="800" spc="180" dirty="0">
                <a:latin typeface="Microsoft Sans Serif"/>
                <a:cs typeface="Microsoft Sans Serif"/>
              </a:rPr>
              <a:t> </a:t>
            </a:r>
            <a:endParaRPr lang="sk-SK" sz="800" spc="180" dirty="0">
              <a:latin typeface="Microsoft Sans Serif"/>
              <a:cs typeface="Microsoft Sans Serif"/>
            </a:endParaRPr>
          </a:p>
          <a:p>
            <a:pPr marL="12700" marR="2180590">
              <a:lnSpc>
                <a:spcPts val="1250"/>
              </a:lnSpc>
              <a:spcBef>
                <a:spcPts val="50"/>
              </a:spcBef>
            </a:pPr>
            <a:r>
              <a:rPr sz="800" spc="-15" dirty="0">
                <a:latin typeface="Microsoft Sans Serif"/>
                <a:cs typeface="Microsoft Sans Serif"/>
              </a:rPr>
              <a:t>max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5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b.,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za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4.</a:t>
            </a:r>
            <a:r>
              <a:rPr sz="800" spc="15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část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bod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navíc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800" spc="-15" dirty="0">
                <a:latin typeface="Microsoft Sans Serif"/>
                <a:cs typeface="Microsoft Sans Serif"/>
              </a:rPr>
              <a:t>odevzdávat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archivu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(web.zip)</a:t>
            </a: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605686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105456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6361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421775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61834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2369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13509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865337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17166"/>
            <a:ext cx="52527" cy="5252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24395" y="1078317"/>
            <a:ext cx="3232785" cy="10325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5" dirty="0">
                <a:latin typeface="SimSun"/>
                <a:cs typeface="SimSun"/>
              </a:rPr>
              <a:t>cityPop()</a:t>
            </a:r>
            <a:r>
              <a:rPr sz="1100" spc="15" dirty="0">
                <a:latin typeface="Tahoma"/>
                <a:cs typeface="Tahoma"/>
              </a:rPr>
              <a:t>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vrátí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náhodné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rozmezí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10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000–1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20" dirty="0">
                <a:latin typeface="SimSun"/>
                <a:cs typeface="SimSun"/>
              </a:rPr>
              <a:t>function</a:t>
            </a:r>
            <a:endParaRPr sz="1000">
              <a:latin typeface="SimSun"/>
              <a:cs typeface="SimSun"/>
            </a:endParaRPr>
          </a:p>
          <a:p>
            <a:pPr marL="289560" marR="140081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aritmetické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operace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*,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+,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- </a:t>
            </a:r>
            <a:r>
              <a:rPr sz="1000" spc="-484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Math.random()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34" y="2236965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800" b="1" spc="2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cityPop()</a:t>
            </a:r>
            <a:r>
              <a:rPr sz="800" spc="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44"/>
              </a:lnSpc>
            </a:pPr>
            <a:r>
              <a:rPr sz="800" spc="-380" dirty="0">
                <a:latin typeface="SimSun"/>
                <a:cs typeface="SimSun"/>
              </a:rPr>
              <a:t>…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</a:t>
            </a:r>
            <a:endParaRPr sz="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800" spc="20" dirty="0">
                <a:latin typeface="SimSun"/>
                <a:cs typeface="SimSun"/>
              </a:rPr>
              <a:t>console.log(cityPop());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60" dirty="0">
                <a:solidFill>
                  <a:srgbClr val="3F7F7F"/>
                </a:solidFill>
                <a:latin typeface="Cambria"/>
                <a:cs typeface="Cambria"/>
              </a:rPr>
              <a:t>ověření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0" dirty="0">
                <a:solidFill>
                  <a:srgbClr val="3F7F7F"/>
                </a:solidFill>
                <a:latin typeface="Cambria"/>
                <a:cs typeface="Cambria"/>
              </a:rPr>
              <a:t>funkčnosti</a:t>
            </a:r>
            <a:endParaRPr sz="8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7043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5253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4232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832140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983968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135797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986915"/>
            <a:ext cx="3526790" cy="1242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objekt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názvy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pěti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fiktivních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měst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počtem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jejich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5" dirty="0">
                <a:latin typeface="Tahoma"/>
                <a:cs typeface="Tahoma"/>
              </a:rPr>
              <a:t>Pro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cityPop()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20" dirty="0">
                <a:latin typeface="SimSun"/>
                <a:cs typeface="SimSun"/>
              </a:rPr>
              <a:t>let</a:t>
            </a:r>
            <a:endParaRPr sz="1000">
              <a:latin typeface="SimSun"/>
              <a:cs typeface="SimSun"/>
            </a:endParaRPr>
          </a:p>
          <a:p>
            <a:pPr marL="289560">
              <a:lnSpc>
                <a:spcPts val="1195"/>
              </a:lnSpc>
            </a:pPr>
            <a:r>
              <a:rPr sz="1000" spc="-30" dirty="0">
                <a:latin typeface="Tahoma"/>
                <a:cs typeface="Tahoma"/>
              </a:rPr>
              <a:t>objekt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{key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10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val}</a:t>
            </a:r>
            <a:endParaRPr sz="1000">
              <a:latin typeface="SimSun"/>
              <a:cs typeface="SimSun"/>
            </a:endParaRPr>
          </a:p>
          <a:p>
            <a:pPr marL="289560">
              <a:lnSpc>
                <a:spcPts val="1200"/>
              </a:lnSpc>
            </a:pPr>
            <a:r>
              <a:rPr sz="1000" spc="-25" dirty="0">
                <a:latin typeface="Tahoma"/>
                <a:cs typeface="Tahoma"/>
              </a:rPr>
              <a:t>funkci </a:t>
            </a:r>
            <a:r>
              <a:rPr sz="1000" spc="20" dirty="0">
                <a:latin typeface="SimSun"/>
                <a:cs typeface="SimSun"/>
              </a:rPr>
              <a:t>cityPop()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534" y="2374061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236220" marR="2563495" indent="-107950">
              <a:lnSpc>
                <a:spcPts val="950"/>
              </a:lnSpc>
              <a:spcBef>
                <a:spcPts val="464"/>
              </a:spcBef>
            </a:pPr>
            <a:r>
              <a:rPr sz="800" b="1" spc="13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8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cities</a:t>
            </a:r>
            <a:r>
              <a:rPr sz="800" spc="1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"Domašov"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7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…, </a:t>
            </a:r>
            <a:r>
              <a:rPr sz="800" spc="-17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"King's</a:t>
            </a:r>
            <a:r>
              <a:rPr sz="800" spc="-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Landing"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…,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05"/>
              </a:lnSpc>
            </a:pPr>
            <a:r>
              <a:rPr sz="800" spc="-380" dirty="0">
                <a:latin typeface="SimSun"/>
                <a:cs typeface="SimSun"/>
              </a:rPr>
              <a:t>…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8826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77036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13222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322042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473871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625699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304745"/>
            <a:ext cx="3256915" cy="14141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25" dirty="0">
                <a:latin typeface="Tahoma"/>
                <a:cs typeface="Tahoma"/>
              </a:rPr>
              <a:t>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slovníku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cities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</a:t>
            </a:r>
            <a:r>
              <a:rPr sz="1100" spc="-40" dirty="0">
                <a:latin typeface="Tahoma"/>
                <a:cs typeface="Tahoma"/>
              </a:rPr>
              <a:t>dstraňte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všechna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p</a:t>
            </a:r>
            <a:r>
              <a:rPr sz="1100" spc="-25" dirty="0">
                <a:latin typeface="Tahoma"/>
                <a:cs typeface="Tahoma"/>
              </a:rPr>
              <a:t>o</a:t>
            </a:r>
            <a:r>
              <a:rPr sz="1100" spc="-45" dirty="0">
                <a:latin typeface="Tahoma"/>
                <a:cs typeface="Tahoma"/>
              </a:rPr>
              <a:t>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500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000 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25" dirty="0">
                <a:latin typeface="Tahoma"/>
                <a:cs typeface="Tahoma"/>
              </a:rPr>
              <a:t>Zbylá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formátu: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Město:</a:t>
            </a:r>
            <a:r>
              <a:rPr sz="1100" spc="18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999999</a:t>
            </a:r>
            <a:r>
              <a:rPr sz="1100" spc="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obyvatel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 marR="1861185">
              <a:lnSpc>
                <a:spcPct val="1000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cyklus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for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()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-30" dirty="0">
                <a:latin typeface="Tahoma"/>
                <a:cs typeface="Tahoma"/>
              </a:rPr>
              <a:t>podmínku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()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-484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delete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319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(B</a:t>
            </a:r>
            <a:r>
              <a:rPr sz="1400" cap="small" spc="50" dirty="0">
                <a:solidFill>
                  <a:srgbClr val="FFFFFF"/>
                </a:solidFill>
                <a:latin typeface="Georgia"/>
                <a:cs typeface="Georgia"/>
              </a:rPr>
              <a:t>onus</a:t>
            </a:r>
            <a:r>
              <a:rPr sz="1400" spc="100" dirty="0">
                <a:solidFill>
                  <a:srgbClr val="FFFFFF"/>
                </a:solidFill>
                <a:latin typeface="Georgia"/>
                <a:cs typeface="Georgia"/>
              </a:rPr>
              <a:t>)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8703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6913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103081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292883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444724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596553"/>
            <a:ext cx="52527" cy="5252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748381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900210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4395" y="1103514"/>
            <a:ext cx="3596640" cy="18897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index.html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5" dirty="0">
                <a:latin typeface="Tahoma"/>
                <a:cs typeface="Tahoma"/>
              </a:rPr>
              <a:t>prázdný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tabulku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110" dirty="0">
                <a:solidFill>
                  <a:srgbClr val="007F00"/>
                </a:solidFill>
                <a:latin typeface="Times New Roman"/>
                <a:cs typeface="Times New Roman"/>
              </a:rPr>
              <a:t>ul </a:t>
            </a:r>
            <a:r>
              <a:rPr sz="11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7C8E28"/>
                </a:solidFill>
                <a:latin typeface="SimSun"/>
                <a:cs typeface="SimSun"/>
              </a:rPr>
              <a:t>i</a:t>
            </a:r>
            <a:r>
              <a:rPr sz="1100" spc="15" dirty="0">
                <a:solidFill>
                  <a:srgbClr val="7C8E28"/>
                </a:solidFill>
                <a:latin typeface="SimSun"/>
                <a:cs typeface="SimSun"/>
              </a:rPr>
              <a:t>d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"cities"</a:t>
            </a:r>
            <a:r>
              <a:rPr sz="1100" spc="20" dirty="0">
                <a:latin typeface="SimSun"/>
                <a:cs typeface="SimSun"/>
              </a:rPr>
              <a:t>&gt;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105" dirty="0">
                <a:solidFill>
                  <a:srgbClr val="007F00"/>
                </a:solidFill>
                <a:latin typeface="Times New Roman"/>
                <a:cs typeface="Times New Roman"/>
              </a:rPr>
              <a:t>table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7C8E28"/>
                </a:solidFill>
                <a:latin typeface="SimSun"/>
                <a:cs typeface="SimSun"/>
              </a:rPr>
              <a:t>i</a:t>
            </a:r>
            <a:r>
              <a:rPr sz="1100" spc="15" dirty="0">
                <a:solidFill>
                  <a:srgbClr val="7C8E28"/>
                </a:solidFill>
                <a:latin typeface="SimSun"/>
                <a:cs typeface="SimSun"/>
              </a:rPr>
              <a:t>d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"cities"</a:t>
            </a:r>
            <a:r>
              <a:rPr sz="1100" spc="20" dirty="0">
                <a:latin typeface="SimSun"/>
                <a:cs typeface="SimSun"/>
              </a:rPr>
              <a:t>&gt;</a:t>
            </a:r>
            <a:endParaRPr sz="1100">
              <a:latin typeface="SimSun"/>
              <a:cs typeface="SimSun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1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tabulky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vložte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název </a:t>
            </a:r>
            <a:r>
              <a:rPr sz="1100" spc="-50" dirty="0">
                <a:latin typeface="Tahoma"/>
                <a:cs typeface="Tahoma"/>
              </a:rPr>
              <a:t> každého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zbývajícího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nad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500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 marR="1040130">
              <a:lnSpc>
                <a:spcPct val="1000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cyklus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for ()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document.getElementById()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document.createElement()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element.innerText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parentElement.appendChild(element)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48349"/>
            <a:ext cx="3453129" cy="16097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https://javascript.info/</a:t>
            </a:r>
            <a:endParaRPr sz="11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https://exercism.io/tracks/javascript</a:t>
            </a:r>
            <a:endParaRPr sz="11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5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https://github.com/getify/You-Dont-Know-JS</a:t>
            </a:r>
            <a:endParaRPr sz="110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https://bost.ocks.org/mike/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3752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847557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057590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43969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64972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68602"/>
            <a:ext cx="1677035" cy="166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e-mail: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451242@mail.muni.cz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č?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5717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646974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50643"/>
            <a:ext cx="52527" cy="5252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24395" y="1348588"/>
            <a:ext cx="3298190" cy="121158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45" dirty="0">
                <a:latin typeface="Tahoma"/>
                <a:cs typeface="Tahoma"/>
              </a:rPr>
              <a:t>interakce: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uživatel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↔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Arial"/>
                <a:cs typeface="Arial"/>
              </a:rPr>
              <a:t>prohlížeč</a:t>
            </a:r>
            <a:endParaRPr sz="1000" dirty="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195"/>
              </a:spcBef>
            </a:pPr>
            <a:r>
              <a:rPr sz="800" spc="-20" dirty="0">
                <a:latin typeface="Microsoft Sans Serif"/>
                <a:cs typeface="Microsoft Sans Serif"/>
              </a:rPr>
              <a:t>validace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f</a:t>
            </a:r>
            <a:r>
              <a:rPr sz="800" spc="-15" dirty="0">
                <a:latin typeface="Microsoft Sans Serif"/>
                <a:cs typeface="Microsoft Sans Serif"/>
              </a:rPr>
              <a:t>o</a:t>
            </a:r>
            <a:r>
              <a:rPr sz="800" dirty="0">
                <a:latin typeface="Microsoft Sans Serif"/>
                <a:cs typeface="Microsoft Sans Serif"/>
              </a:rPr>
              <a:t>rmul</a:t>
            </a:r>
            <a:r>
              <a:rPr sz="800" spc="-25" dirty="0">
                <a:latin typeface="Microsoft Sans Serif"/>
                <a:cs typeface="Microsoft Sans Serif"/>
              </a:rPr>
              <a:t>á</a:t>
            </a:r>
            <a:r>
              <a:rPr sz="800" spc="5" dirty="0">
                <a:latin typeface="Microsoft Sans Serif"/>
                <a:cs typeface="Microsoft Sans Serif"/>
              </a:rPr>
              <a:t>řů,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vizua</a:t>
            </a:r>
            <a:r>
              <a:rPr sz="800" spc="-20" dirty="0">
                <a:latin typeface="Microsoft Sans Serif"/>
                <a:cs typeface="Microsoft Sans Serif"/>
              </a:rPr>
              <a:t>lizace,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animace,</a:t>
            </a:r>
            <a:r>
              <a:rPr sz="800" spc="-85" dirty="0">
                <a:latin typeface="Microsoft Sans Serif"/>
                <a:cs typeface="Microsoft Sans Serif"/>
              </a:rPr>
              <a:t> </a:t>
            </a:r>
            <a:r>
              <a:rPr sz="800" spc="80" dirty="0">
                <a:latin typeface="Microsoft Sans Serif"/>
                <a:cs typeface="Microsoft Sans Serif"/>
              </a:rPr>
              <a:t>…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40"/>
              </a:spcBef>
            </a:pPr>
            <a:r>
              <a:rPr sz="1000" i="1" spc="-50" dirty="0">
                <a:latin typeface="Arial"/>
                <a:cs typeface="Arial"/>
              </a:rPr>
              <a:t>prohlížeč</a:t>
            </a:r>
            <a:r>
              <a:rPr sz="1000" i="1" spc="30" dirty="0">
                <a:latin typeface="Arial"/>
                <a:cs typeface="Arial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↔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Tahoma"/>
                <a:cs typeface="Tahoma"/>
              </a:rPr>
              <a:t>server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800" spc="-10" dirty="0">
                <a:latin typeface="Microsoft Sans Serif"/>
                <a:cs typeface="Microsoft Sans Serif"/>
              </a:rPr>
              <a:t>dotazování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odesílání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dat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prostřednictvím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internetových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protokolů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(nejčastěji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50" dirty="0">
                <a:latin typeface="Microsoft Sans Serif"/>
                <a:cs typeface="Microsoft Sans Serif"/>
              </a:rPr>
              <a:t>HTTP)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b="1" spc="-60" dirty="0">
                <a:latin typeface="Arial"/>
                <a:cs typeface="Arial"/>
              </a:rPr>
              <a:t>webové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mapy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51658"/>
            <a:ext cx="65201" cy="6520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ne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22488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295194"/>
            <a:ext cx="3467735" cy="13442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60" dirty="0">
                <a:latin typeface="Arial"/>
                <a:cs typeface="Arial"/>
              </a:rPr>
              <a:t>ne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na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80" dirty="0">
                <a:latin typeface="Arial"/>
                <a:cs typeface="Arial"/>
              </a:rPr>
              <a:t>všechno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potřeba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JavaScript!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5" dirty="0">
                <a:latin typeface="Tahoma"/>
                <a:cs typeface="Tahoma"/>
              </a:rPr>
              <a:t>řada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vizuálních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efektů,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animací,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etc.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dá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vytvořit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55" dirty="0">
                <a:latin typeface="Arial"/>
                <a:cs typeface="Arial"/>
              </a:rPr>
              <a:t>CSS</a:t>
            </a:r>
            <a:r>
              <a:rPr sz="1100" b="1" spc="25" dirty="0">
                <a:latin typeface="Arial"/>
                <a:cs typeface="Arial"/>
              </a:rPr>
              <a:t> </a:t>
            </a:r>
            <a:r>
              <a:rPr sz="1100" spc="5" dirty="0">
                <a:latin typeface="Tahoma"/>
                <a:cs typeface="Tahoma"/>
              </a:rPr>
              <a:t>i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JavaScriptu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100" spc="15" dirty="0">
                <a:latin typeface="Tahoma"/>
                <a:cs typeface="Tahoma"/>
              </a:rPr>
              <a:t>„Když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můžu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CSS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kdy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mám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JavaScript?“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600" spc="10" dirty="0">
                <a:latin typeface="Microsoft Sans Serif"/>
                <a:cs typeface="Microsoft Sans Serif"/>
              </a:rPr>
              <a:t>(téměř)</a:t>
            </a:r>
            <a:r>
              <a:rPr sz="600" spc="35" dirty="0">
                <a:latin typeface="Microsoft Sans Serif"/>
                <a:cs typeface="Microsoft Sans Serif"/>
              </a:rPr>
              <a:t> </a:t>
            </a:r>
            <a:r>
              <a:rPr sz="1100" b="1" spc="-35" dirty="0">
                <a:latin typeface="Arial"/>
                <a:cs typeface="Arial"/>
              </a:rPr>
              <a:t>Nikdy.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https://hackernoon.com/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in-simple-terms-css-vs-javascript-abc9d709399d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632521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014626"/>
            <a:ext cx="65201" cy="6520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4521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98054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14537"/>
            <a:ext cx="2814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odkazujeme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dokumentu: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534" y="1648548"/>
            <a:ext cx="3883025" cy="97790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1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4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4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40" dirty="0">
                <a:solidFill>
                  <a:srgbClr val="BA2121"/>
                </a:solidFill>
                <a:latin typeface="SimSun"/>
                <a:cs typeface="SimSun"/>
              </a:rPr>
              <a:t>"js/main.js"</a:t>
            </a:r>
            <a:r>
              <a:rPr sz="900" spc="40" dirty="0">
                <a:latin typeface="SimSun"/>
                <a:cs typeface="SimSun"/>
              </a:rPr>
              <a:t>&gt;&lt;/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4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3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3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30" dirty="0">
                <a:solidFill>
                  <a:srgbClr val="BA2121"/>
                </a:solidFill>
                <a:latin typeface="SimSun"/>
                <a:cs typeface="SimSun"/>
              </a:rPr>
              <a:t>"https://example.com/js/main.js"</a:t>
            </a:r>
            <a:r>
              <a:rPr sz="900" spc="30" dirty="0">
                <a:latin typeface="SimSun"/>
                <a:cs typeface="SimSun"/>
              </a:rPr>
              <a:t>&gt;&lt;/</a:t>
            </a:r>
            <a:r>
              <a:rPr sz="900" b="1" spc="3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3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80" dirty="0">
                <a:latin typeface="SimSun"/>
                <a:cs typeface="SimSun"/>
              </a:rPr>
              <a:t>&lt;</a:t>
            </a:r>
            <a:r>
              <a:rPr sz="9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8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248285" marR="1952625">
              <a:lnSpc>
                <a:spcPct val="101499"/>
              </a:lnSpc>
            </a:pP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"Hello</a:t>
            </a:r>
            <a:r>
              <a:rPr sz="900" spc="-6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world!"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75" dirty="0">
                <a:latin typeface="SimSun"/>
                <a:cs typeface="SimSun"/>
              </a:rPr>
              <a:t>&lt;/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75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48029"/>
            <a:ext cx="65201" cy="6520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24395" y="764513"/>
            <a:ext cx="11779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5" dirty="0">
                <a:latin typeface="SimSun"/>
                <a:cs typeface="SimSun"/>
              </a:rPr>
              <a:t>&lt;head&gt;</a:t>
            </a:r>
            <a:r>
              <a:rPr sz="1100" spc="5" dirty="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534" y="1071651"/>
            <a:ext cx="3883025" cy="13957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30"/>
              </a:spcBef>
            </a:pPr>
            <a:r>
              <a:rPr sz="900" i="1" spc="-20" dirty="0">
                <a:solidFill>
                  <a:srgbClr val="BC7A00"/>
                </a:solidFill>
                <a:latin typeface="Cambria"/>
                <a:cs typeface="Cambria"/>
              </a:rPr>
              <a:t>&lt;!DOCTYPE</a:t>
            </a:r>
            <a:r>
              <a:rPr sz="900" i="1" spc="60" dirty="0">
                <a:solidFill>
                  <a:srgbClr val="BC7A00"/>
                </a:solidFill>
                <a:latin typeface="Cambria"/>
                <a:cs typeface="Cambria"/>
              </a:rPr>
              <a:t> </a:t>
            </a:r>
            <a:r>
              <a:rPr sz="900" i="1" spc="25" dirty="0">
                <a:solidFill>
                  <a:srgbClr val="BC7A00"/>
                </a:solidFill>
                <a:latin typeface="Cambria"/>
                <a:cs typeface="Cambria"/>
              </a:rPr>
              <a:t>html&gt;</a:t>
            </a:r>
            <a:endParaRPr sz="900">
              <a:latin typeface="Cambria"/>
              <a:cs typeface="Cambria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&lt;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html</a:t>
            </a:r>
            <a:r>
              <a:rPr sz="900" spc="2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10" dirty="0">
                <a:latin typeface="SimSun"/>
                <a:cs typeface="SimSun"/>
              </a:rPr>
              <a:t>&lt;</a:t>
            </a:r>
            <a:r>
              <a:rPr sz="9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head</a:t>
            </a:r>
            <a:r>
              <a:rPr sz="900" spc="1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248285">
              <a:lnSpc>
                <a:spcPct val="100000"/>
              </a:lnSpc>
              <a:spcBef>
                <a:spcPts val="15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4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4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40" dirty="0">
                <a:solidFill>
                  <a:srgbClr val="BA2121"/>
                </a:solidFill>
                <a:latin typeface="SimSun"/>
                <a:cs typeface="SimSun"/>
              </a:rPr>
              <a:t>"js/main.js"</a:t>
            </a:r>
            <a:r>
              <a:rPr sz="900" spc="40" dirty="0">
                <a:latin typeface="SimSun"/>
                <a:cs typeface="SimSun"/>
              </a:rPr>
              <a:t>&gt;&lt;/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40" dirty="0">
                <a:latin typeface="SimSun"/>
                <a:cs typeface="SimSun"/>
              </a:rPr>
              <a:t>&gt;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i="1" spc="145" dirty="0">
                <a:solidFill>
                  <a:srgbClr val="3F7F7F"/>
                </a:solidFill>
                <a:latin typeface="Cambria"/>
                <a:cs typeface="Cambria"/>
              </a:rPr>
              <a:t>&lt;!--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tady</a:t>
            </a:r>
            <a:r>
              <a:rPr sz="900"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20" dirty="0">
                <a:solidFill>
                  <a:srgbClr val="3F7F7F"/>
                </a:solidFill>
                <a:latin typeface="Cambria"/>
                <a:cs typeface="Cambria"/>
              </a:rPr>
              <a:t>--&gt;</a:t>
            </a:r>
            <a:endParaRPr sz="900">
              <a:latin typeface="Cambria"/>
              <a:cs typeface="Cambria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10" dirty="0">
                <a:latin typeface="SimSun"/>
                <a:cs typeface="SimSun"/>
              </a:rPr>
              <a:t>&lt;/</a:t>
            </a:r>
            <a:r>
              <a:rPr sz="9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head</a:t>
            </a:r>
            <a:r>
              <a:rPr sz="900" spc="1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SimSun"/>
                <a:cs typeface="SimSun"/>
              </a:rPr>
              <a:t>&lt;</a:t>
            </a:r>
            <a:r>
              <a:rPr sz="900" b="1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90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spc="-430" dirty="0">
                <a:latin typeface="SimSun"/>
                <a:cs typeface="SimSun"/>
              </a:rPr>
              <a:t>…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5" dirty="0">
                <a:latin typeface="SimSun"/>
                <a:cs typeface="SimSun"/>
              </a:rPr>
              <a:t>&lt;/</a:t>
            </a:r>
            <a:r>
              <a:rPr sz="900" b="1" spc="5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900" spc="5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&lt;/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html</a:t>
            </a:r>
            <a:r>
              <a:rPr sz="900" spc="2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620314"/>
            <a:ext cx="65201" cy="6520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24395" y="2508329"/>
            <a:ext cx="3610610" cy="54165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900" spc="-15" dirty="0">
                <a:latin typeface="Microsoft Sans Serif"/>
                <a:cs typeface="Microsoft Sans Serif"/>
              </a:rPr>
              <a:t>načítání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skriptů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zastavuje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načítání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stránky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načítáme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objemné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skripty,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0" dirty="0">
                <a:latin typeface="Microsoft Sans Serif"/>
                <a:cs typeface="Microsoft Sans Serif"/>
              </a:rPr>
              <a:t>můžeme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použít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atributy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SimSun"/>
                <a:cs typeface="SimSun"/>
              </a:rPr>
              <a:t>async</a:t>
            </a:r>
            <a:r>
              <a:rPr sz="900" spc="-140" dirty="0">
                <a:latin typeface="SimSun"/>
                <a:cs typeface="SimSun"/>
              </a:rPr>
              <a:t> </a:t>
            </a:r>
            <a:r>
              <a:rPr sz="900" spc="-60" dirty="0">
                <a:latin typeface="Microsoft Sans Serif"/>
                <a:cs typeface="Microsoft Sans Serif"/>
              </a:rPr>
              <a:t>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SimSun"/>
                <a:cs typeface="SimSun"/>
              </a:rPr>
              <a:t>defer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spc="-10" dirty="0">
                <a:latin typeface="Microsoft Sans Serif"/>
                <a:cs typeface="Microsoft Sans Serif"/>
              </a:rPr>
              <a:t>viz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https://javascript.info/script-async-defer</a:t>
            </a:r>
            <a:endParaRPr sz="800" dirty="0">
              <a:latin typeface="SimSun"/>
              <a:cs typeface="SimSu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810103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22104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eklar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10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oměnných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77468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254620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672158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11137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33559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502725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737497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889326"/>
            <a:ext cx="52527" cy="5252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3041154"/>
            <a:ext cx="52527" cy="52527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24395" y="966095"/>
            <a:ext cx="3604260" cy="216852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25" dirty="0">
                <a:latin typeface="Tahoma"/>
                <a:cs typeface="Tahoma"/>
              </a:rPr>
              <a:t>klíčová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slova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10" dirty="0">
                <a:latin typeface="Arial"/>
                <a:cs typeface="Arial"/>
              </a:rPr>
              <a:t>let</a:t>
            </a:r>
            <a:r>
              <a:rPr sz="1100" spc="-10" dirty="0">
                <a:latin typeface="Tahoma"/>
                <a:cs typeface="Tahoma"/>
              </a:rPr>
              <a:t>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const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35" dirty="0">
                <a:latin typeface="Tahoma"/>
                <a:cs typeface="Tahoma"/>
              </a:rPr>
              <a:t>(dříve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var)</a:t>
            </a:r>
            <a:endParaRPr sz="1100" dirty="0">
              <a:latin typeface="Tahoma"/>
              <a:cs typeface="Tahoma"/>
            </a:endParaRPr>
          </a:p>
          <a:p>
            <a:pPr marL="289560" marR="102235">
              <a:lnSpc>
                <a:spcPct val="101499"/>
              </a:lnSpc>
              <a:spcBef>
                <a:spcPts val="160"/>
              </a:spcBef>
            </a:pPr>
            <a:r>
              <a:rPr sz="900" b="1" spc="-45" dirty="0">
                <a:latin typeface="Arial"/>
                <a:cs typeface="Arial"/>
              </a:rPr>
              <a:t>const</a:t>
            </a:r>
            <a:r>
              <a:rPr sz="900" b="1" spc="55" dirty="0">
                <a:latin typeface="Arial"/>
                <a:cs typeface="Arial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používáme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předpokládáme,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70" dirty="0">
                <a:latin typeface="Microsoft Sans Serif"/>
                <a:cs typeface="Microsoft Sans Serif"/>
              </a:rPr>
              <a:t>že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95" dirty="0">
                <a:latin typeface="Microsoft Sans Serif"/>
                <a:cs typeface="Microsoft Sans Serif"/>
              </a:rPr>
              <a:t>se</a:t>
            </a:r>
            <a:r>
              <a:rPr sz="900" spc="-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hodnota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konstanty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spc="-50" dirty="0">
                <a:latin typeface="Microsoft Sans Serif"/>
                <a:cs typeface="Microsoft Sans Serif"/>
              </a:rPr>
              <a:t>nebude</a:t>
            </a:r>
            <a:r>
              <a:rPr sz="900" spc="-4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měnit, </a:t>
            </a:r>
            <a:r>
              <a:rPr sz="700" spc="-50" dirty="0">
                <a:latin typeface="Microsoft Sans Serif"/>
                <a:cs typeface="Microsoft Sans Serif"/>
              </a:rPr>
              <a:t>konvence</a:t>
            </a:r>
            <a:r>
              <a:rPr sz="700" spc="-45" dirty="0">
                <a:latin typeface="Microsoft Sans Serif"/>
                <a:cs typeface="Microsoft Sans Serif"/>
              </a:rPr>
              <a:t> </a:t>
            </a:r>
            <a:r>
              <a:rPr sz="700" spc="-30" dirty="0">
                <a:latin typeface="Microsoft Sans Serif"/>
                <a:cs typeface="Microsoft Sans Serif"/>
              </a:rPr>
              <a:t>je</a:t>
            </a:r>
            <a:r>
              <a:rPr sz="700" spc="-25" dirty="0">
                <a:latin typeface="Microsoft Sans Serif"/>
                <a:cs typeface="Microsoft Sans Serif"/>
              </a:rPr>
              <a:t> psát </a:t>
            </a:r>
            <a:r>
              <a:rPr sz="700" spc="-40" dirty="0">
                <a:latin typeface="Microsoft Sans Serif"/>
                <a:cs typeface="Microsoft Sans Serif"/>
              </a:rPr>
              <a:t>názvy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konstant </a:t>
            </a:r>
            <a:r>
              <a:rPr sz="700" spc="-20" dirty="0">
                <a:latin typeface="Microsoft Sans Serif"/>
                <a:cs typeface="Microsoft Sans Serif"/>
              </a:rPr>
              <a:t>velkými </a:t>
            </a:r>
            <a:r>
              <a:rPr sz="700" spc="-40" dirty="0">
                <a:latin typeface="Microsoft Sans Serif"/>
                <a:cs typeface="Microsoft Sans Serif"/>
              </a:rPr>
              <a:t>písmeny 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5" dirty="0">
                <a:latin typeface="Microsoft Sans Serif"/>
                <a:cs typeface="Microsoft Sans Serif"/>
              </a:rPr>
              <a:t>(SPEED_OF_LIGHT,</a:t>
            </a:r>
            <a:r>
              <a:rPr sz="700" spc="6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USER_ID,</a:t>
            </a:r>
            <a:r>
              <a:rPr sz="700" spc="60" dirty="0">
                <a:latin typeface="Microsoft Sans Serif"/>
                <a:cs typeface="Microsoft Sans Serif"/>
              </a:rPr>
              <a:t> </a:t>
            </a:r>
            <a:r>
              <a:rPr sz="700" spc="-30" dirty="0">
                <a:latin typeface="Microsoft Sans Serif"/>
                <a:cs typeface="Microsoft Sans Serif"/>
              </a:rPr>
              <a:t>GENDER,</a:t>
            </a:r>
            <a:r>
              <a:rPr sz="700" spc="65" dirty="0">
                <a:latin typeface="Microsoft Sans Serif"/>
                <a:cs typeface="Microsoft Sans Serif"/>
              </a:rPr>
              <a:t> </a:t>
            </a:r>
            <a:r>
              <a:rPr sz="700" spc="15" dirty="0">
                <a:latin typeface="Microsoft Sans Serif"/>
                <a:cs typeface="Microsoft Sans Serif"/>
              </a:rPr>
              <a:t>BLOOD_TYPE)</a:t>
            </a:r>
            <a:endParaRPr sz="700" dirty="0">
              <a:latin typeface="Microsoft Sans Serif"/>
              <a:cs typeface="Microsoft Sans Serif"/>
            </a:endParaRPr>
          </a:p>
          <a:p>
            <a:pPr marL="289560" marR="5080">
              <a:lnSpc>
                <a:spcPct val="101499"/>
              </a:lnSpc>
            </a:pPr>
            <a:r>
              <a:rPr sz="900" b="1" spc="-5" dirty="0">
                <a:latin typeface="Arial"/>
                <a:cs typeface="Arial"/>
              </a:rPr>
              <a:t>let </a:t>
            </a:r>
            <a:r>
              <a:rPr sz="900" spc="-35" dirty="0">
                <a:latin typeface="Microsoft Sans Serif"/>
                <a:cs typeface="Microsoft Sans Serif"/>
              </a:rPr>
              <a:t>používáme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víme,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70" dirty="0">
                <a:latin typeface="Microsoft Sans Serif"/>
                <a:cs typeface="Microsoft Sans Serif"/>
              </a:rPr>
              <a:t>že</a:t>
            </a:r>
            <a:r>
              <a:rPr sz="900" spc="-65" dirty="0">
                <a:latin typeface="Microsoft Sans Serif"/>
                <a:cs typeface="Microsoft Sans Serif"/>
              </a:rPr>
              <a:t> </a:t>
            </a:r>
            <a:r>
              <a:rPr sz="900" spc="-95" dirty="0">
                <a:latin typeface="Microsoft Sans Serif"/>
                <a:cs typeface="Microsoft Sans Serif"/>
              </a:rPr>
              <a:t>se</a:t>
            </a:r>
            <a:r>
              <a:rPr sz="900" spc="-9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hodnota </a:t>
            </a:r>
            <a:r>
              <a:rPr sz="900" spc="-45" dirty="0">
                <a:latin typeface="Microsoft Sans Serif"/>
                <a:cs typeface="Microsoft Sans Serif"/>
              </a:rPr>
              <a:t>proměnné</a:t>
            </a:r>
            <a:r>
              <a:rPr sz="900" spc="-4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měnit </a:t>
            </a:r>
            <a:r>
              <a:rPr sz="900" spc="-35" dirty="0">
                <a:latin typeface="Microsoft Sans Serif"/>
                <a:cs typeface="Microsoft Sans Serif"/>
              </a:rPr>
              <a:t>bude, 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u="sng" spc="-20" dirty="0">
                <a:latin typeface="Microsoft Sans Serif"/>
                <a:cs typeface="Microsoft Sans Serif"/>
              </a:rPr>
              <a:t>doporučuji </a:t>
            </a:r>
            <a:r>
              <a:rPr sz="900" u="sng" spc="-40" dirty="0">
                <a:latin typeface="Microsoft Sans Serif"/>
                <a:cs typeface="Microsoft Sans Serif"/>
              </a:rPr>
              <a:t>názvy</a:t>
            </a:r>
            <a:r>
              <a:rPr sz="900" u="sng" spc="-35" dirty="0">
                <a:latin typeface="Microsoft Sans Serif"/>
                <a:cs typeface="Microsoft Sans Serif"/>
              </a:rPr>
              <a:t> </a:t>
            </a:r>
            <a:r>
              <a:rPr sz="900" u="sng" spc="-30" dirty="0">
                <a:latin typeface="Microsoft Sans Serif"/>
                <a:cs typeface="Microsoft Sans Serif"/>
              </a:rPr>
              <a:t>zapisovat</a:t>
            </a:r>
            <a:r>
              <a:rPr sz="900" u="sng" spc="-25" dirty="0">
                <a:latin typeface="Microsoft Sans Serif"/>
                <a:cs typeface="Microsoft Sans Serif"/>
              </a:rPr>
              <a:t> v </a:t>
            </a:r>
            <a:r>
              <a:rPr sz="900" u="sng" spc="-60" dirty="0">
                <a:latin typeface="Microsoft Sans Serif"/>
                <a:cs typeface="Microsoft Sans Serif"/>
              </a:rPr>
              <a:t>camelCase</a:t>
            </a:r>
            <a:r>
              <a:rPr sz="900" u="sng" spc="-55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(userActivities, </a:t>
            </a:r>
            <a:r>
              <a:rPr sz="900" spc="-40" dirty="0">
                <a:latin typeface="Microsoft Sans Serif"/>
                <a:cs typeface="Microsoft Sans Serif"/>
              </a:rPr>
              <a:t>name,</a:t>
            </a:r>
            <a:r>
              <a:rPr sz="900" spc="-35" dirty="0">
                <a:latin typeface="Microsoft Sans Serif"/>
                <a:cs typeface="Microsoft Sans Serif"/>
              </a:rPr>
              <a:t> age)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nebo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100" dirty="0">
                <a:latin typeface="Microsoft Sans Serif"/>
                <a:cs typeface="Microsoft Sans Serif"/>
              </a:rPr>
              <a:t>s</a:t>
            </a:r>
            <a:r>
              <a:rPr sz="900" spc="-7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podtržítky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(user_activities,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name,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age)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100" b="1" spc="-50" dirty="0">
                <a:latin typeface="Arial"/>
                <a:cs typeface="Arial"/>
              </a:rPr>
              <a:t>rozlišují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velká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malá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písmena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b="1" spc="-50" dirty="0">
                <a:latin typeface="Arial"/>
                <a:cs typeface="Arial"/>
              </a:rPr>
              <a:t>nepoužívá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105" dirty="0">
                <a:latin typeface="Arial"/>
                <a:cs typeface="Arial"/>
              </a:rPr>
              <a:t>se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diakritika</a:t>
            </a:r>
            <a:endParaRPr sz="1100" dirty="0">
              <a:latin typeface="Arial"/>
              <a:cs typeface="Arial"/>
            </a:endParaRPr>
          </a:p>
          <a:p>
            <a:pPr marL="289560" marR="1700530" indent="-277495">
              <a:lnSpc>
                <a:spcPct val="106400"/>
              </a:lnSpc>
              <a:spcBef>
                <a:spcPts val="90"/>
              </a:spcBef>
            </a:pPr>
            <a:r>
              <a:rPr sz="1100" spc="-45" dirty="0">
                <a:latin typeface="Tahoma"/>
                <a:cs typeface="Tahoma"/>
              </a:rPr>
              <a:t>názvy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proměnných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mohou: 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začínat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písmenem,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$,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14" dirty="0">
                <a:latin typeface="Tahoma"/>
                <a:cs typeface="Tahoma"/>
              </a:rPr>
              <a:t>_ </a:t>
            </a:r>
            <a:r>
              <a:rPr sz="1000" spc="1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obsahovat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písmena,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čísla,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$,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14" dirty="0">
                <a:latin typeface="Tahoma"/>
                <a:cs typeface="Tahoma"/>
              </a:rPr>
              <a:t>_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95"/>
              </a:lnSpc>
            </a:pPr>
            <a:r>
              <a:rPr sz="1000" spc="20" dirty="0">
                <a:latin typeface="SimSun"/>
                <a:cs typeface="SimSun"/>
              </a:rPr>
              <a:t>^[a-zA-Z_$][a-zA-Z0-9_$]*$</a:t>
            </a:r>
            <a:endParaRPr sz="10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2534" y="974128"/>
            <a:ext cx="3883025" cy="111696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2550160">
              <a:lnSpc>
                <a:spcPct val="101499"/>
              </a:lnSpc>
              <a:spcBef>
                <a:spcPts val="409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name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"John"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surname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"Doe"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age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28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hobbies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"TV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shows"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"getting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murdered"</a:t>
            </a:r>
            <a:r>
              <a:rPr sz="900" spc="20" dirty="0">
                <a:latin typeface="SimSun"/>
                <a:cs typeface="SimSun"/>
              </a:rPr>
              <a:t>];</a:t>
            </a:r>
            <a:endParaRPr sz="900">
              <a:latin typeface="SimSun"/>
              <a:cs typeface="SimSun"/>
            </a:endParaRPr>
          </a:p>
          <a:p>
            <a:pPr marL="128905" marR="2430780">
              <a:lnSpc>
                <a:spcPct val="101499"/>
              </a:lnSpc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married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100" dirty="0">
                <a:solidFill>
                  <a:srgbClr val="007F00"/>
                </a:solidFill>
                <a:latin typeface="Times New Roman"/>
                <a:cs typeface="Times New Roman"/>
              </a:rPr>
              <a:t>false</a:t>
            </a:r>
            <a:r>
              <a:rPr sz="900" spc="100" dirty="0">
                <a:latin typeface="SimSun"/>
                <a:cs typeface="SimSun"/>
              </a:rPr>
              <a:t>; </a:t>
            </a:r>
            <a:r>
              <a:rPr sz="900" spc="105" dirty="0">
                <a:latin typeface="SimSun"/>
                <a:cs typeface="SimSun"/>
              </a:rPr>
              <a:t> </a:t>
            </a: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GENDER</a:t>
            </a:r>
            <a:r>
              <a:rPr sz="900" spc="-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"male"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causeOfDeath</a:t>
            </a:r>
            <a:r>
              <a:rPr sz="90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undefined</a:t>
            </a:r>
            <a:r>
              <a:rPr sz="900" spc="4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2207</Words>
  <Application>Microsoft Office PowerPoint</Application>
  <PresentationFormat>Vlastná</PresentationFormat>
  <Paragraphs>330</Paragraphs>
  <Slides>38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8" baseType="lpstr">
      <vt:lpstr>SimSun</vt:lpstr>
      <vt:lpstr>Arial</vt:lpstr>
      <vt:lpstr>Calibri</vt:lpstr>
      <vt:lpstr>Cambria</vt:lpstr>
      <vt:lpstr>Georgia</vt:lpstr>
      <vt:lpstr>Microsoft Sans Serif</vt:lpstr>
      <vt:lpstr>Tahoma</vt:lpstr>
      <vt:lpstr>Times New Roman</vt:lpstr>
      <vt:lpstr>zillaslab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let speedLimit = 90;</vt:lpstr>
      <vt:lpstr>Prezentácia programu PowerPoint</vt:lpstr>
      <vt:lpstr>Prezentácia programu PowerPoint</vt:lpstr>
      <vt:lpstr>Jak  na  JavaScript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4</dc:title>
  <dc:creator>Šimon Leitgeb</dc:creator>
  <cp:lastModifiedBy>Filip Leitner</cp:lastModifiedBy>
  <cp:revision>22</cp:revision>
  <dcterms:created xsi:type="dcterms:W3CDTF">2021-10-09T08:53:05Z</dcterms:created>
  <dcterms:modified xsi:type="dcterms:W3CDTF">2022-10-13T05:47:50Z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2020-11-04T00:00:00Z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2020-11-04T00:00:00Z</vt:filetime>
  </property>
</Properties>
</file>