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98" r:id="rId2"/>
    <p:sldId id="295" r:id="rId3"/>
    <p:sldId id="296" r:id="rId4"/>
    <p:sldId id="256" r:id="rId5"/>
    <p:sldId id="257" r:id="rId6"/>
    <p:sldId id="269" r:id="rId7"/>
    <p:sldId id="258" r:id="rId8"/>
    <p:sldId id="259" r:id="rId9"/>
    <p:sldId id="260" r:id="rId10"/>
    <p:sldId id="270" r:id="rId11"/>
    <p:sldId id="271" r:id="rId12"/>
    <p:sldId id="267" r:id="rId13"/>
    <p:sldId id="268" r:id="rId14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47" autoAdjust="0"/>
  </p:normalViewPr>
  <p:slideViewPr>
    <p:cSldViewPr>
      <p:cViewPr varScale="1">
        <p:scale>
          <a:sx n="204" d="100"/>
          <a:sy n="204" d="100"/>
        </p:scale>
        <p:origin x="1980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8F95F-7100-426E-8615-2CC05E6E2A69}" type="datetimeFigureOut">
              <a:rPr lang="sk-SK" smtClean="0"/>
              <a:t>20. 10. 2022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DBC08-0382-4AE8-9852-E68FB6F0575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1211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dirty="0"/>
              <a:t>Šimon</a:t>
            </a:r>
            <a:r>
              <a:rPr spc="-35" dirty="0"/>
              <a:t> </a:t>
            </a:r>
            <a:r>
              <a:rPr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ss-tricks.com/snippets/css/a-guide-to-flexbox/" TargetMode="External"/><Relationship Id="rId2" Type="http://schemas.openxmlformats.org/officeDocument/2006/relationships/hyperlink" Target="https://www.youtube.com/watch?v=fYq5PXgSsbE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0d090b69422973d3dc1e389cb57707c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htmldom.dev/" TargetMode="Externa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.png"/><Relationship Id="rId7" Type="http://schemas.openxmlformats.org/officeDocument/2006/relationships/hyperlink" Target="https://bost.ocks.org/mike/" TargetMode="External"/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github.com/getify/You-Dont-Know-JS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javascript.info/" TargetMode="External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s://github.com/machal/blanka-html" TargetMode="External"/><Relationship Id="rId4" Type="http://schemas.openxmlformats.org/officeDocument/2006/relationships/hyperlink" Target="https://github.com/necolas/normalize.cs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zhurudolu.cz/prirucka/srcset-sizes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st.github.com/FilipLeitner/d6ce6a6e083342d3f6a4377869a80e0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hyperlink" Target="https://developer.mozilla.org/en-US/docs/Web/API/Document_Object_Model/Introducti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w3schools.com/js/js_htmldom_nodes.asp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C233F-92FC-B55B-3791-752993110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276999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FLEXBOX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CE584D-CB44-F8F9-F592-28B60DFE3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" y="1349375"/>
            <a:ext cx="4514850" cy="1384995"/>
          </a:xfrm>
        </p:spPr>
        <p:txBody>
          <a:bodyPr/>
          <a:lstStyle/>
          <a:p>
            <a:r>
              <a:rPr lang="sk-SK" dirty="0">
                <a:hlinkClick r:id="rId2"/>
              </a:rPr>
              <a:t>https://www.youtube.com/watch?v=fYq5PXgSsbE</a:t>
            </a:r>
            <a:endParaRPr lang="sk-SK" dirty="0"/>
          </a:p>
          <a:p>
            <a:endParaRPr lang="sk-SK" dirty="0"/>
          </a:p>
          <a:p>
            <a:r>
              <a:rPr lang="sk-SK" dirty="0">
                <a:hlinkClick r:id="rId3"/>
              </a:rPr>
              <a:t>https://css-tricks.com/snippets/css/a-guide-to-flexbox/</a:t>
            </a:r>
            <a:endParaRPr lang="sk-SK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12F534CD-28DC-9A7C-61A3-452F3DB999C7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5709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 err="1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 err="1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 err="1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sk-SK" sz="1400" spc="-135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 dirty="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391" y="1238238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80591" y="12260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43" y="1140233"/>
            <a:ext cx="3509010" cy="56361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sk-SK" sz="1100" spc="-75" dirty="0">
                <a:latin typeface="Tahoma"/>
                <a:cs typeface="Tahoma"/>
              </a:rPr>
              <a:t>Riešenie: </a:t>
            </a:r>
            <a:r>
              <a:rPr lang="sk-SK" sz="1100" spc="-75" dirty="0">
                <a:latin typeface="Tahoma"/>
                <a:cs typeface="Tahoma"/>
                <a:hlinkClick r:id="rId4"/>
              </a:rPr>
              <a:t>https://gist.github.com/FilipLeitner/0d090b69422973d3dc1e389cb57707c1</a:t>
            </a:r>
            <a:endParaRPr lang="sk-SK" sz="1100" spc="-75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11771440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99296" y="119105"/>
            <a:ext cx="306705" cy="20510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35"/>
              </a:spcBef>
            </a:pPr>
            <a:r>
              <a:rPr sz="600" spc="5" dirty="0">
                <a:solidFill>
                  <a:srgbClr val="9999D8"/>
                </a:solidFill>
                <a:latin typeface="Tahoma"/>
                <a:cs typeface="Tahoma"/>
                <a:hlinkClick r:id="" action="ppaction://noaction"/>
              </a:rPr>
              <a:t>Úkol </a:t>
            </a:r>
            <a:r>
              <a:rPr sz="600" spc="10" dirty="0">
                <a:solidFill>
                  <a:srgbClr val="9999D8"/>
                </a:solidFill>
                <a:latin typeface="Tahoma"/>
                <a:cs typeface="Tahoma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Jak</a:t>
            </a:r>
            <a:r>
              <a:rPr sz="600" spc="2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dál?</a:t>
            </a:r>
            <a:endParaRPr sz="6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3453129" cy="972446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lang="sk-SK" sz="2450" spc="-100" dirty="0">
                <a:latin typeface="Tahoma"/>
                <a:cs typeface="Tahoma"/>
              </a:rPr>
              <a:t>Ukážky manipulácie dom elementov</a:t>
            </a:r>
            <a:endParaRPr sz="2450" dirty="0">
              <a:latin typeface="Tahoma"/>
              <a:cs typeface="Tahoma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E6EB926-86B1-465B-AB8A-B3CABF3D28D6}"/>
              </a:ext>
            </a:extLst>
          </p:cNvPr>
          <p:cNvSpPr txBox="1"/>
          <p:nvPr/>
        </p:nvSpPr>
        <p:spPr>
          <a:xfrm>
            <a:off x="609396" y="2079718"/>
            <a:ext cx="2257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hlinkClick r:id="rId5"/>
              </a:rPr>
              <a:t>https://htmldom.dev/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1471076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2399296" y="119105"/>
            <a:ext cx="306705" cy="20510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ts val="700"/>
              </a:lnSpc>
              <a:spcBef>
                <a:spcPts val="135"/>
              </a:spcBef>
            </a:pPr>
            <a:r>
              <a:rPr sz="600" spc="5" dirty="0">
                <a:solidFill>
                  <a:srgbClr val="9999D8"/>
                </a:solidFill>
                <a:latin typeface="Tahoma"/>
                <a:cs typeface="Tahoma"/>
                <a:hlinkClick r:id="" action="ppaction://noaction"/>
              </a:rPr>
              <a:t>Úkol </a:t>
            </a:r>
            <a:r>
              <a:rPr sz="600" spc="10" dirty="0">
                <a:solidFill>
                  <a:srgbClr val="9999D8"/>
                </a:solidFill>
                <a:latin typeface="Tahoma"/>
                <a:cs typeface="Tahoma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Jak</a:t>
            </a:r>
            <a:r>
              <a:rPr sz="600" spc="2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 </a:t>
            </a:r>
            <a:r>
              <a:rPr sz="600" dirty="0">
                <a:solidFill>
                  <a:srgbClr val="FFFFFF"/>
                </a:solidFill>
                <a:latin typeface="Tahoma"/>
                <a:cs typeface="Tahoma"/>
                <a:hlinkClick r:id="rId2" action="ppaction://hlinksldjump"/>
              </a:rPr>
              <a:t>dál?</a:t>
            </a:r>
            <a:endParaRPr sz="600" dirty="0">
              <a:latin typeface="Tahoma"/>
              <a:cs typeface="Tahoma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83070"/>
            <a:ext cx="3453129" cy="157774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 dirty="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https://javascript.info/</a:t>
            </a:r>
            <a:endParaRPr sz="1100" dirty="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 dirty="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https://github.com/getify/You-Dont-Know-JS</a:t>
            </a:r>
            <a:endParaRPr sz="1100" dirty="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https://bost.ocks.org/mike/</a:t>
            </a:r>
            <a:endParaRPr lang="sk-SK" sz="1100" spc="20" dirty="0">
              <a:solidFill>
                <a:srgbClr val="00008A"/>
              </a:solidFill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endParaRPr sz="1100" dirty="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722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18822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264384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47441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36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19300"/>
            <a:ext cx="1829943" cy="148874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</a:t>
            </a:r>
            <a:r>
              <a:rPr lang="sk-SK" sz="1100" spc="-45" dirty="0">
                <a:latin typeface="Tahoma"/>
                <a:cs typeface="Tahoma"/>
              </a:rPr>
              <a:t>: 451242@mail.muni.cz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72654"/>
            <a:ext cx="10007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chemeClr val="bg1"/>
                </a:solidFill>
                <a:latin typeface="LM Roman Caps 10"/>
                <a:cs typeface="LM Roman Caps 10"/>
              </a:rPr>
              <a:t>CSS</a:t>
            </a:r>
            <a:r>
              <a:rPr sz="1400" spc="-65" dirty="0">
                <a:solidFill>
                  <a:schemeClr val="bg1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chemeClr val="bg1"/>
                </a:solidFill>
                <a:latin typeface="LM Roman Caps 10"/>
                <a:cs typeface="LM Roman Caps 10"/>
              </a:rPr>
              <a:t>Reset</a:t>
            </a:r>
            <a:endParaRPr sz="1400" dirty="0">
              <a:solidFill>
                <a:schemeClr val="bg1"/>
              </a:solidFill>
              <a:latin typeface="LM Roman Caps 10"/>
              <a:cs typeface="LM Roman Caps 1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1165" y="964641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5844" y="722971"/>
            <a:ext cx="1403350" cy="34988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89560" marR="5080" indent="-277495">
              <a:lnSpc>
                <a:spcPts val="1250"/>
              </a:lnSpc>
              <a:spcBef>
                <a:spcPts val="190"/>
              </a:spcBef>
            </a:pPr>
            <a:r>
              <a:rPr sz="1100" spc="-5" dirty="0">
                <a:latin typeface="LM Sans 10"/>
                <a:cs typeface="LM Sans 10"/>
              </a:rPr>
              <a:t>Dvě </a:t>
            </a:r>
            <a:r>
              <a:rPr sz="1100" spc="-15" dirty="0">
                <a:latin typeface="LM Sans 10"/>
                <a:cs typeface="LM Sans 10"/>
              </a:rPr>
              <a:t>dobré </a:t>
            </a:r>
            <a:r>
              <a:rPr sz="1100" spc="-5" dirty="0">
                <a:latin typeface="LM Sans 10"/>
                <a:cs typeface="LM Sans 10"/>
              </a:rPr>
              <a:t>možnosti:  úplný základ</a:t>
            </a:r>
            <a:r>
              <a:rPr sz="1100" spc="-8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např.: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8172" y="1177175"/>
            <a:ext cx="4048760" cy="62357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*</a:t>
            </a:r>
            <a:r>
              <a:rPr sz="800" spc="-10" dirty="0">
                <a:solidFill>
                  <a:srgbClr val="666666"/>
                </a:solidFill>
                <a:latin typeface="LM Mono 8"/>
                <a:cs typeface="LM Mono 8"/>
              </a:rPr>
              <a:t> </a:t>
            </a:r>
            <a:r>
              <a:rPr sz="800" spc="-5" dirty="0">
                <a:latin typeface="LM Mono 8"/>
                <a:cs typeface="LM Mono 8"/>
              </a:rPr>
              <a:t>{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margin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236220">
              <a:lnSpc>
                <a:spcPts val="944"/>
              </a:lnSpc>
            </a:pPr>
            <a:r>
              <a:rPr sz="8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padding</a:t>
            </a:r>
            <a:r>
              <a:rPr sz="800" spc="-5" dirty="0">
                <a:latin typeface="LM Mono 8"/>
                <a:cs typeface="LM Mono 8"/>
              </a:rPr>
              <a:t>:</a:t>
            </a:r>
            <a:r>
              <a:rPr sz="800" spc="-10" dirty="0">
                <a:latin typeface="LM Mono 8"/>
                <a:cs typeface="LM Mono 8"/>
              </a:rPr>
              <a:t> </a:t>
            </a:r>
            <a:r>
              <a:rPr sz="800" spc="-5" dirty="0">
                <a:solidFill>
                  <a:srgbClr val="666666"/>
                </a:solidFill>
                <a:latin typeface="LM Mono 8"/>
                <a:cs typeface="LM Mono 8"/>
              </a:rPr>
              <a:t>0</a:t>
            </a:r>
            <a:r>
              <a:rPr sz="800" spc="-5" dirty="0">
                <a:latin typeface="LM Mono 8"/>
                <a:cs typeface="LM Mono 8"/>
              </a:rPr>
              <a:t>;</a:t>
            </a:r>
            <a:endParaRPr sz="800">
              <a:latin typeface="LM Mono 8"/>
              <a:cs typeface="LM Mono 8"/>
            </a:endParaRPr>
          </a:p>
          <a:p>
            <a:pPr marL="128905">
              <a:lnSpc>
                <a:spcPts val="955"/>
              </a:lnSpc>
            </a:pPr>
            <a:r>
              <a:rPr sz="800" spc="-5" dirty="0">
                <a:latin typeface="LM Mono 8"/>
                <a:cs typeface="LM Mono 8"/>
              </a:rPr>
              <a:t>}</a:t>
            </a:r>
            <a:endParaRPr sz="800">
              <a:latin typeface="LM Mono 8"/>
              <a:cs typeface="LM Mono 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1165" y="198550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02932" y="1902001"/>
            <a:ext cx="3007995" cy="746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LM Sans 10"/>
                <a:cs typeface="LM Sans 10"/>
              </a:rPr>
              <a:t>normalize.css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https://github.com/necolas/normalize.css/</a:t>
            </a:r>
            <a:endParaRPr sz="11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5" dirty="0">
                <a:latin typeface="LM Sans 10"/>
                <a:cs typeface="LM Sans 10"/>
              </a:rPr>
              <a:t>Blanka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boilerplate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https://github.com/machal/blanka-html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1165" y="2367622"/>
            <a:ext cx="65201" cy="652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943948" y="3163813"/>
            <a:ext cx="1648460" cy="295275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160"/>
              </a:spcBef>
            </a:pP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 .</a:t>
            </a:r>
            <a:r>
              <a:rPr sz="400" spc="-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 .</a:t>
            </a:r>
            <a:r>
              <a:rPr sz="400" spc="-5" dirty="0">
                <a:latin typeface="LM Sans 8"/>
                <a:cs typeface="LM Sans 8"/>
              </a:rPr>
              <a:t> . .</a:t>
            </a:r>
            <a:r>
              <a:rPr sz="400" spc="9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  <a:tabLst>
                <a:tab pos="1367155" algn="l"/>
              </a:tabLst>
            </a:pPr>
            <a:r>
              <a:rPr sz="400" spc="-5" dirty="0">
                <a:latin typeface="LM Sans 8"/>
                <a:cs typeface="LM Sans 8"/>
                <a:hlinkClick r:id="" action="ppaction://noaction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" action="ppaction://noaction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 </a:t>
            </a:r>
            <a:r>
              <a:rPr sz="400" spc="90" dirty="0">
                <a:latin typeface="LM Sans 8"/>
                <a:cs typeface="LM Sans 8"/>
                <a:hlinkClick r:id="rId7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	. .</a:t>
            </a:r>
            <a:r>
              <a:rPr sz="400" spc="5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</a:rPr>
              <a:t>.</a:t>
            </a:r>
            <a:endParaRPr sz="400">
              <a:latin typeface="LM Sans 8"/>
              <a:cs typeface="LM Sans 8"/>
            </a:endParaRPr>
          </a:p>
          <a:p>
            <a:pPr marL="522605">
              <a:lnSpc>
                <a:spcPct val="100000"/>
              </a:lnSpc>
              <a:spcBef>
                <a:spcPts val="100"/>
              </a:spcBef>
              <a:tabLst>
                <a:tab pos="1356995" algn="l"/>
              </a:tabLst>
            </a:pPr>
            <a:r>
              <a:rPr sz="600" spc="-5" dirty="0">
                <a:latin typeface="LM Sans 8"/>
                <a:cs typeface="LM Sans 8"/>
              </a:rPr>
              <a:t>Webová</a:t>
            </a:r>
            <a:r>
              <a:rPr sz="600" spc="5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kartografie	</a:t>
            </a:r>
            <a:fld id="{81D60167-4931-47E6-BA6A-407CBD079E47}" type="slidenum">
              <a:rPr sz="600" spc="-5" dirty="0">
                <a:latin typeface="LM Sans 8"/>
                <a:cs typeface="LM Sans 8"/>
              </a:rPr>
              <a:t>2</a:t>
            </a:fld>
            <a:r>
              <a:rPr sz="600" spc="-5" dirty="0">
                <a:latin typeface="LM Sans 8"/>
                <a:cs typeface="LM Sans 8"/>
              </a:rPr>
              <a:t> /</a:t>
            </a:r>
            <a:r>
              <a:rPr sz="600" spc="-160" dirty="0">
                <a:latin typeface="LM Sans 8"/>
                <a:cs typeface="LM Sans 8"/>
              </a:rPr>
              <a:t> </a:t>
            </a:r>
            <a:r>
              <a:rPr sz="600" spc="-5" dirty="0">
                <a:latin typeface="LM Sans 8"/>
                <a:cs typeface="LM Sans 8"/>
              </a:rPr>
              <a:t>46</a:t>
            </a:r>
            <a:endParaRPr sz="600">
              <a:latin typeface="LM Sans 8"/>
              <a:cs typeface="LM Sans 8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Filip</a:t>
            </a:r>
            <a:r>
              <a:rPr spc="-40" dirty="0"/>
              <a:t> </a:t>
            </a:r>
            <a:r>
              <a:rPr spc="-5" dirty="0"/>
              <a:t>Leitner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75510" y="3323557"/>
            <a:ext cx="45720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7" action="ppaction://hlinksldjump"/>
              </a:rPr>
              <a:t>HTML,</a:t>
            </a:r>
            <a:r>
              <a:rPr sz="600" b="1" spc="-55" dirty="0">
                <a:solidFill>
                  <a:srgbClr val="FFFFFF"/>
                </a:solidFill>
                <a:latin typeface="LM Sans 10"/>
                <a:cs typeface="LM Sans 10"/>
                <a:hlinkClick r:id="rId7" action="ppaction://hlinksldjump"/>
              </a:rPr>
              <a:t> </a:t>
            </a:r>
            <a:r>
              <a:rPr sz="600" b="1" spc="-5" dirty="0">
                <a:solidFill>
                  <a:srgbClr val="FFFFFF"/>
                </a:solidFill>
                <a:latin typeface="LM Sans 10"/>
                <a:cs typeface="LM Sans 10"/>
                <a:hlinkClick r:id="rId7" action="ppaction://hlinksldjump"/>
              </a:rPr>
              <a:t>CSS</a:t>
            </a:r>
            <a:endParaRPr sz="600">
              <a:latin typeface="LM Sans 10"/>
              <a:cs typeface="LM Sans 10"/>
            </a:endParaRP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B57460C8-8448-62BF-E9CF-4976745715E7}"/>
              </a:ext>
            </a:extLst>
          </p:cNvPr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6CCCBFE3-74D4-9B84-B993-D11898A7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0100" cy="350980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327E061-2B73-6538-0324-C16A3CF64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300" y="3182628"/>
            <a:ext cx="1428750" cy="276999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  <a:hlinkClick r:id="rId3"/>
              </a:rPr>
              <a:t>SRCSET + SIZES</a:t>
            </a: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54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343"/>
            <a:ext cx="3888104" cy="55372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5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8753"/>
            <a:ext cx="1715770" cy="8156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2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1317269"/>
            <a:ext cx="3883025" cy="31496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b="1" spc="18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100" b="1" spc="2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sentence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"You have selected 7 features."</a:t>
            </a:r>
            <a:r>
              <a:rPr sz="1100" spc="20" dirty="0">
                <a:latin typeface="SimSun"/>
                <a:cs typeface="SimSun"/>
              </a:rPr>
              <a:t>;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92094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73443" y="1679884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395" y="1594089"/>
            <a:ext cx="3509010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75" dirty="0">
                <a:latin typeface="Tahoma"/>
                <a:cs typeface="Tahoma"/>
              </a:rPr>
              <a:t>převeďte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větu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55" dirty="0">
                <a:latin typeface="Arial"/>
                <a:cs typeface="Arial"/>
              </a:rPr>
              <a:t>array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50" dirty="0">
                <a:latin typeface="Tahoma"/>
                <a:cs typeface="Tahoma"/>
              </a:rPr>
              <a:t>(seznam,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10" dirty="0">
                <a:latin typeface="SimSun"/>
                <a:cs typeface="SimSun"/>
              </a:rPr>
              <a:t>[]</a:t>
            </a:r>
            <a:r>
              <a:rPr sz="1100" spc="10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55" dirty="0">
                <a:latin typeface="Tahoma"/>
                <a:cs typeface="Tahoma"/>
              </a:rPr>
              <a:t>nelezněte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jedinou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70" dirty="0">
                <a:latin typeface="Arial"/>
                <a:cs typeface="Arial"/>
              </a:rPr>
              <a:t>číselnou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položku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seznamu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(ale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ne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indexu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položky)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nalezenému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přičtěte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35" dirty="0">
                <a:latin typeface="Tahoma"/>
                <a:cs typeface="Tahoma"/>
              </a:rPr>
              <a:t>libovolné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číslo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60" dirty="0">
                <a:latin typeface="Tahoma"/>
                <a:cs typeface="Tahoma"/>
              </a:rPr>
              <a:t>seznam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převeďte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zpátky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string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30" dirty="0">
                <a:latin typeface="Tahoma"/>
                <a:cs typeface="Tahoma"/>
              </a:rPr>
              <a:t>(textový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řetězec)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902120"/>
            <a:ext cx="114103" cy="114103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73443" y="1889917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284228"/>
            <a:ext cx="114103" cy="114103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2494254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2271235"/>
            <a:ext cx="66040" cy="327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7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6391" y="1238238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80591" y="1226028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1543" y="1140233"/>
            <a:ext cx="3509010" cy="218970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sk-SK" sz="1100" spc="-75" dirty="0">
                <a:latin typeface="Tahoma"/>
                <a:cs typeface="Tahoma"/>
              </a:rPr>
              <a:t>Riešenie: </a:t>
            </a:r>
            <a:r>
              <a:rPr lang="sk-SK" sz="1100" spc="-75" dirty="0">
                <a:latin typeface="Tahoma"/>
                <a:cs typeface="Tahoma"/>
                <a:hlinkClick r:id="rId4"/>
              </a:rPr>
              <a:t>https://gist.github.com/FilipLeitner/d6ce6a6e083342d3f6a4377869a80e05 </a:t>
            </a:r>
            <a:endParaRPr lang="sk-SK" sz="1100" spc="-75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endParaRPr lang="sk-SK" sz="1100" spc="-75" dirty="0">
              <a:latin typeface="Tahoma"/>
              <a:cs typeface="Tahoma"/>
            </a:endParaRPr>
          </a:p>
          <a:p>
            <a:r>
              <a:rPr lang="sk-SK" sz="1100" b="0" dirty="0" err="1">
                <a:effectLst/>
                <a:latin typeface="Consolas" panose="020B0609020204030204" pitchFamily="49" charset="0"/>
              </a:rPr>
              <a:t>Klíčové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dovednosti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z tohoto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příkladu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funkcí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string.split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substring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array.join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substring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převody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mezi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datovými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typy: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parseFloat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)`,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parseInt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(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string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cyklů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for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(let i in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words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) { … }`</a:t>
            </a:r>
          </a:p>
          <a:p>
            <a:r>
              <a:rPr lang="sk-SK" sz="1100" b="0" dirty="0">
                <a:effectLst/>
                <a:latin typeface="Consolas" panose="020B0609020204030204" pitchFamily="49" charset="0"/>
              </a:rPr>
              <a:t>* použití 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podmínek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: `</a:t>
            </a:r>
            <a:r>
              <a:rPr lang="sk-SK" sz="1100" b="0" dirty="0" err="1">
                <a:effectLst/>
                <a:latin typeface="Consolas" panose="020B0609020204030204" pitchFamily="49" charset="0"/>
              </a:rPr>
              <a:t>if</a:t>
            </a:r>
            <a:r>
              <a:rPr lang="sk-SK" sz="1100" b="0" dirty="0">
                <a:effectLst/>
                <a:latin typeface="Consolas" panose="020B0609020204030204" pitchFamily="49" charset="0"/>
              </a:rPr>
              <a:t> (a &gt; b) { … }`</a:t>
            </a: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endParaRPr sz="11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786715926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003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0" dirty="0">
                <a:solidFill>
                  <a:srgbClr val="FFFFFF"/>
                </a:solidFill>
                <a:latin typeface="Georgia"/>
                <a:cs typeface="Georgia"/>
              </a:rPr>
              <a:t>BOM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94447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67165"/>
            <a:ext cx="3317875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45" dirty="0">
                <a:latin typeface="Tahoma"/>
                <a:cs typeface="Tahoma"/>
              </a:rPr>
              <a:t>Browser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Tahoma"/>
                <a:cs typeface="Tahoma"/>
              </a:rPr>
              <a:t>globální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objekty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dostupné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50" dirty="0">
                <a:latin typeface="Tahoma"/>
                <a:cs typeface="Tahoma"/>
              </a:rPr>
              <a:t>není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standardizováno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→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implementace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45" dirty="0">
                <a:latin typeface="Arial"/>
                <a:cs typeface="Arial"/>
              </a:rPr>
              <a:t>může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b="1" spc="-35" dirty="0">
                <a:latin typeface="Arial"/>
                <a:cs typeface="Arial"/>
              </a:rPr>
              <a:t>lišit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nás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základní: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15" dirty="0">
                <a:solidFill>
                  <a:srgbClr val="007F00"/>
                </a:solidFill>
                <a:latin typeface="SimSun"/>
                <a:cs typeface="SimSun"/>
              </a:rPr>
              <a:t>window</a:t>
            </a:r>
            <a:r>
              <a:rPr sz="1100" spc="15" dirty="0">
                <a:latin typeface="Tahoma"/>
                <a:cs typeface="Tahoma"/>
              </a:rPr>
              <a:t>, </a:t>
            </a:r>
            <a:r>
              <a:rPr sz="1100" spc="15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1100" spc="15" dirty="0">
                <a:latin typeface="Tahoma"/>
                <a:cs typeface="Tahoma"/>
              </a:rPr>
              <a:t>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(</a:t>
            </a:r>
            <a:r>
              <a:rPr sz="1100" spc="15" dirty="0">
                <a:latin typeface="SimSun"/>
                <a:cs typeface="SimSun"/>
              </a:rPr>
              <a:t>console</a:t>
            </a:r>
            <a:r>
              <a:rPr sz="1100" spc="15" dirty="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704479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914512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96629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5105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DOM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74000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146706"/>
            <a:ext cx="3636645" cy="1574533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Tahoma"/>
                <a:cs typeface="Tahoma"/>
              </a:rPr>
              <a:t>Document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Object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Model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35" dirty="0">
                <a:latin typeface="Tahoma"/>
                <a:cs typeface="Tahoma"/>
              </a:rPr>
              <a:t>rozhraní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práci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dokumenty</a:t>
            </a:r>
            <a:endParaRPr sz="1100" dirty="0">
              <a:latin typeface="Tahoma"/>
              <a:cs typeface="Tahoma"/>
            </a:endParaRPr>
          </a:p>
          <a:p>
            <a:pPr marL="12700" marR="697865">
              <a:lnSpc>
                <a:spcPct val="102600"/>
              </a:lnSpc>
              <a:spcBef>
                <a:spcPts val="295"/>
              </a:spcBef>
            </a:pPr>
            <a:r>
              <a:rPr sz="1100" spc="-35" dirty="0">
                <a:latin typeface="Tahoma"/>
                <a:cs typeface="Tahoma"/>
              </a:rPr>
              <a:t>prostřednictvím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můžeme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číst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konkrétní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části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dokumentu,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měnit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strukturu,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styl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45" dirty="0">
                <a:latin typeface="Tahoma"/>
                <a:cs typeface="Tahoma"/>
              </a:rPr>
              <a:t>implementace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prohlížečích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založena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standardech,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mezi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prohlížeči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5" dirty="0" err="1">
                <a:latin typeface="Arial"/>
                <a:cs typeface="Arial"/>
              </a:rPr>
              <a:t>může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20" dirty="0" err="1">
                <a:latin typeface="Arial"/>
                <a:cs typeface="Arial"/>
              </a:rPr>
              <a:t>měnit</a:t>
            </a:r>
            <a:endParaRPr sz="1100" dirty="0">
              <a:latin typeface="Arial"/>
              <a:cs typeface="Arial"/>
            </a:endParaRPr>
          </a:p>
          <a:p>
            <a:pPr marL="12700" marR="197485">
              <a:lnSpc>
                <a:spcPct val="102699"/>
              </a:lnSpc>
              <a:spcBef>
                <a:spcPts val="300"/>
              </a:spcBef>
            </a:pPr>
            <a:r>
              <a:rPr sz="1100" b="1" spc="-15" dirty="0">
                <a:latin typeface="Arial"/>
                <a:cs typeface="Arial"/>
              </a:rPr>
              <a:t>Přečtěte</a:t>
            </a:r>
            <a:r>
              <a:rPr sz="1100" b="1" spc="130" dirty="0">
                <a:latin typeface="Arial"/>
                <a:cs typeface="Arial"/>
              </a:rPr>
              <a:t> </a:t>
            </a:r>
            <a:r>
              <a:rPr sz="1100" b="1" spc="-75" dirty="0">
                <a:latin typeface="Arial"/>
                <a:cs typeface="Arial"/>
              </a:rPr>
              <a:t>si: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https://developer.mozilla.org/en-US/ </a:t>
            </a:r>
            <a:r>
              <a:rPr sz="1100" spc="-53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docs/Web/API/Document_Object_Model/Introduction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1484033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9406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07617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458275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472440"/>
          </a:xfrm>
          <a:custGeom>
            <a:avLst/>
            <a:gdLst/>
            <a:ahLst/>
            <a:cxnLst/>
            <a:rect l="l" t="t" r="r" b="b"/>
            <a:pathLst>
              <a:path w="2304415" h="472440">
                <a:moveTo>
                  <a:pt x="2303995" y="0"/>
                </a:moveTo>
                <a:lnTo>
                  <a:pt x="0" y="0"/>
                </a:lnTo>
                <a:lnTo>
                  <a:pt x="0" y="472312"/>
                </a:lnTo>
                <a:lnTo>
                  <a:pt x="2303995" y="472312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69822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467319"/>
            <a:ext cx="664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898658"/>
            <a:ext cx="114103" cy="114103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73443" y="88645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6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4395" y="844434"/>
            <a:ext cx="3464560" cy="95059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90805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spočítejte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všechny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25" dirty="0">
                <a:latin typeface="Times New Roman"/>
                <a:cs typeface="Times New Roman"/>
              </a:rPr>
              <a:t>&lt;</a:t>
            </a:r>
            <a:r>
              <a:rPr sz="1100" b="1" spc="25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b="1" spc="25" dirty="0">
                <a:latin typeface="Times New Roman"/>
                <a:cs typeface="Times New Roman"/>
              </a:rPr>
              <a:t>&gt;</a:t>
            </a:r>
            <a:r>
              <a:rPr sz="1100" b="1" spc="85" dirty="0">
                <a:latin typeface="Times New Roman"/>
                <a:cs typeface="Times New Roman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vaší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stránce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(kde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alespoň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45" dirty="0">
                <a:latin typeface="SimSun"/>
                <a:cs typeface="SimSun"/>
              </a:rPr>
              <a:t>&lt;</a:t>
            </a:r>
            <a:r>
              <a:rPr sz="1100" b="1" spc="45" dirty="0">
                <a:solidFill>
                  <a:srgbClr val="007F00"/>
                </a:solidFill>
                <a:latin typeface="Times New Roman"/>
                <a:cs typeface="Times New Roman"/>
              </a:rPr>
              <a:t>div</a:t>
            </a:r>
            <a:r>
              <a:rPr sz="1100" spc="45" dirty="0">
                <a:latin typeface="SimSun"/>
                <a:cs typeface="SimSun"/>
              </a:rPr>
              <a:t>&gt;</a:t>
            </a:r>
            <a:r>
              <a:rPr sz="1100" spc="45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80"/>
              </a:spcBef>
            </a:pPr>
            <a:r>
              <a:rPr sz="1100" spc="-55" dirty="0">
                <a:latin typeface="Tahoma"/>
                <a:cs typeface="Tahoma"/>
              </a:rPr>
              <a:t>nejděte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jeden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60" dirty="0">
                <a:latin typeface="Arial"/>
                <a:cs typeface="Arial"/>
              </a:rPr>
              <a:t>ID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změňte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barvu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pozadí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45" dirty="0">
                <a:latin typeface="Tahoma"/>
                <a:cs typeface="Tahoma"/>
              </a:rPr>
              <a:t>vyberte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část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své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webové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stránky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35" dirty="0">
                <a:latin typeface="Arial"/>
                <a:cs typeface="Arial"/>
              </a:rPr>
              <a:t>odstraňte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ji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55" dirty="0">
                <a:latin typeface="Tahoma"/>
                <a:cs typeface="Tahoma"/>
              </a:rPr>
              <a:t>DOM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278000"/>
            <a:ext cx="114103" cy="114103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473443" y="1265801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657356"/>
            <a:ext cx="114103" cy="114103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473443" y="1644363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3</a:t>
            </a:r>
            <a:endParaRPr sz="600">
              <a:latin typeface="Tahoma"/>
              <a:cs typeface="Tahoma"/>
            </a:endParaRPr>
          </a:p>
        </p:txBody>
      </p:sp>
      <p:pic>
        <p:nvPicPr>
          <p:cNvPr id="14" name="object 1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9243" y="1864629"/>
            <a:ext cx="114103" cy="114103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473443" y="185163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1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6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4395" y="1810409"/>
            <a:ext cx="35833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4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nový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75" dirty="0">
                <a:latin typeface="Arial"/>
                <a:cs typeface="Arial"/>
              </a:rPr>
              <a:t>DOM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30" dirty="0">
                <a:latin typeface="Arial"/>
                <a:cs typeface="Arial"/>
              </a:rPr>
              <a:t>element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připojte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jej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konec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dirty="0">
                <a:latin typeface="SimSun"/>
                <a:cs typeface="SimSun"/>
              </a:rPr>
              <a:t>&lt;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1100" dirty="0">
                <a:latin typeface="SimSun"/>
                <a:cs typeface="SimSun"/>
              </a:rPr>
              <a:t>&gt;</a:t>
            </a:r>
          </a:p>
        </p:txBody>
      </p:sp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225001"/>
            <a:ext cx="65201" cy="65201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380399"/>
            <a:ext cx="65201" cy="65201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535796"/>
            <a:ext cx="65201" cy="65201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691193"/>
            <a:ext cx="65201" cy="6520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846590"/>
            <a:ext cx="65201" cy="6520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3002000"/>
            <a:ext cx="65201" cy="65201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347294" y="1948777"/>
            <a:ext cx="3097530" cy="11544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100" spc="-30" dirty="0">
                <a:latin typeface="Tahoma"/>
                <a:cs typeface="Tahoma"/>
              </a:rPr>
              <a:t>Bude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h</a:t>
            </a:r>
            <a:r>
              <a:rPr sz="1100" spc="-20" dirty="0">
                <a:latin typeface="Tahoma"/>
                <a:cs typeface="Tahoma"/>
              </a:rPr>
              <a:t>o</a:t>
            </a:r>
            <a:r>
              <a:rPr sz="1100" spc="-25" dirty="0">
                <a:latin typeface="Tahoma"/>
                <a:cs typeface="Tahoma"/>
              </a:rPr>
              <a:t>dit:</a:t>
            </a:r>
            <a:endParaRPr sz="1100" dirty="0">
              <a:latin typeface="Tahoma"/>
              <a:cs typeface="Tahoma"/>
            </a:endParaRPr>
          </a:p>
          <a:p>
            <a:pPr marL="289560" marR="165735">
              <a:lnSpc>
                <a:spcPts val="1220"/>
              </a:lnSpc>
              <a:spcBef>
                <a:spcPts val="30"/>
              </a:spcBef>
            </a:pPr>
            <a:r>
              <a:rPr sz="8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https://www.w3schools.com/js/js_htmldom_nodes.asp </a:t>
            </a:r>
            <a:r>
              <a:rPr sz="800" spc="-38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something.length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800" spc="20" dirty="0">
                <a:latin typeface="SimSun"/>
                <a:cs typeface="SimSun"/>
              </a:rPr>
              <a:t>.getElementsByTagName(string)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document</a:t>
            </a:r>
            <a:r>
              <a:rPr sz="800" spc="20" dirty="0">
                <a:latin typeface="SimSun"/>
                <a:cs typeface="SimSun"/>
              </a:rPr>
              <a:t>.getElementById(string)</a:t>
            </a:r>
            <a:endParaRPr sz="800" dirty="0">
              <a:latin typeface="SimSun"/>
              <a:cs typeface="SimSun"/>
            </a:endParaRPr>
          </a:p>
          <a:p>
            <a:pPr marL="289560">
              <a:lnSpc>
                <a:spcPct val="100000"/>
              </a:lnSpc>
              <a:spcBef>
                <a:spcPts val="190"/>
              </a:spcBef>
            </a:pPr>
            <a:r>
              <a:rPr sz="800" spc="20" dirty="0">
                <a:latin typeface="SimSun"/>
                <a:cs typeface="SimSun"/>
              </a:rPr>
              <a:t>element.style; element.style.color</a:t>
            </a:r>
            <a:endParaRPr sz="800" dirty="0">
              <a:latin typeface="SimSun"/>
              <a:cs typeface="SimSun"/>
            </a:endParaRPr>
          </a:p>
          <a:p>
            <a:pPr marL="289560">
              <a:lnSpc>
                <a:spcPct val="100000"/>
              </a:lnSpc>
              <a:spcBef>
                <a:spcPts val="265"/>
              </a:spcBef>
            </a:pPr>
            <a:r>
              <a:rPr sz="800" spc="20" dirty="0">
                <a:latin typeface="SimSun"/>
                <a:cs typeface="SimSun"/>
              </a:rPr>
              <a:t>element.remove();</a:t>
            </a:r>
            <a:r>
              <a:rPr sz="800" spc="7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parentElement.removeChild(element)</a:t>
            </a:r>
            <a:endParaRPr sz="800" dirty="0">
              <a:latin typeface="SimSun"/>
              <a:cs typeface="SimSun"/>
            </a:endParaRPr>
          </a:p>
        </p:txBody>
      </p:sp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02615" y="315739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580</Words>
  <Application>Microsoft Office PowerPoint</Application>
  <PresentationFormat>Vlastná</PresentationFormat>
  <Paragraphs>87</Paragraphs>
  <Slides>13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27" baseType="lpstr">
      <vt:lpstr>SimSun</vt:lpstr>
      <vt:lpstr>Arial</vt:lpstr>
      <vt:lpstr>Calibri</vt:lpstr>
      <vt:lpstr>Consolas</vt:lpstr>
      <vt:lpstr>Georgia</vt:lpstr>
      <vt:lpstr>LM Mono 10</vt:lpstr>
      <vt:lpstr>LM Mono 8</vt:lpstr>
      <vt:lpstr>LM Mono Light 10</vt:lpstr>
      <vt:lpstr>LM Roman Caps 10</vt:lpstr>
      <vt:lpstr>LM Sans 10</vt:lpstr>
      <vt:lpstr>LM Sans 8</vt:lpstr>
      <vt:lpstr>Tahoma</vt:lpstr>
      <vt:lpstr>Times New Roman</vt:lpstr>
      <vt:lpstr>Office Theme</vt:lpstr>
      <vt:lpstr>FLEXBOX</vt:lpstr>
      <vt:lpstr>CSS Reset</vt:lpstr>
      <vt:lpstr>SRCSET + SIZES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5</dc:title>
  <dc:creator>Šimon Leitgeb</dc:creator>
  <cp:lastModifiedBy>Filip Leitner</cp:lastModifiedBy>
  <cp:revision>19</cp:revision>
  <dcterms:created xsi:type="dcterms:W3CDTF">2021-10-17T12:43:13Z</dcterms:created>
  <dcterms:modified xsi:type="dcterms:W3CDTF">2022-10-20T07:39:28Z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2020-11-11T00:00:00Z</vt:filetime>
  </property>
</Properties>
</file>