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2"/>
    <p:sldId id="256" r:id="rId3"/>
    <p:sldId id="257" r:id="rId4"/>
    <p:sldId id="272" r:id="rId5"/>
    <p:sldId id="258" r:id="rId6"/>
    <p:sldId id="259" r:id="rId7"/>
    <p:sldId id="273" r:id="rId8"/>
    <p:sldId id="271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0" r:id="rId19"/>
    <p:sldId id="269" r:id="rId20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3" d="100"/>
          <a:sy n="203" d="100"/>
        </p:scale>
        <p:origin x="113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3" y="0"/>
                </a:lnTo>
                <a:lnTo>
                  <a:pt x="63833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1" y="12700"/>
                </a:lnTo>
              </a:path>
              <a:path w="50800" h="25400">
                <a:moveTo>
                  <a:pt x="12700" y="25400"/>
                </a:moveTo>
                <a:lnTo>
                  <a:pt x="50801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1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1" y="12700"/>
                </a:lnTo>
              </a:path>
              <a:path w="50800" h="50800">
                <a:moveTo>
                  <a:pt x="12700" y="25400"/>
                </a:moveTo>
                <a:lnTo>
                  <a:pt x="50801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1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80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80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0505" y="138430"/>
            <a:ext cx="4149090" cy="553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0505" y="795972"/>
            <a:ext cx="4149090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LM Sans 8"/>
                <a:cs typeface="LM Sans 8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5" dirty="0"/>
              <a:t>Šimon</a:t>
            </a:r>
            <a:r>
              <a:rPr spc="-45" dirty="0"/>
              <a:t> </a:t>
            </a:r>
            <a:r>
              <a:rPr spc="-5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hyperlink" Target="https://docs.geoserver.org/latest/en/user/styling/css/tutorial.html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://www.w3.org/2001/XMLSchema-instance" TargetMode="External"/><Relationship Id="rId3" Type="http://schemas.openxmlformats.org/officeDocument/2006/relationships/slide" Target="slide12.xml"/><Relationship Id="rId7" Type="http://schemas.openxmlformats.org/officeDocument/2006/relationships/slide" Target="slide5.xml"/><Relationship Id="rId12" Type="http://schemas.openxmlformats.org/officeDocument/2006/relationships/hyperlink" Target="http://www.w3.org/1999/xlink" TargetMode="External"/><Relationship Id="rId2" Type="http://schemas.openxmlformats.org/officeDocument/2006/relationships/slide" Target="slide10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9.xml"/><Relationship Id="rId11" Type="http://schemas.openxmlformats.org/officeDocument/2006/relationships/hyperlink" Target="http://www.opengis.net/ogc" TargetMode="External"/><Relationship Id="rId5" Type="http://schemas.openxmlformats.org/officeDocument/2006/relationships/slide" Target="slide6.xml"/><Relationship Id="rId10" Type="http://schemas.openxmlformats.org/officeDocument/2006/relationships/hyperlink" Target="http://www.opengis.net/sld" TargetMode="External"/><Relationship Id="rId4" Type="http://schemas.openxmlformats.org/officeDocument/2006/relationships/slide" Target="slide11.xml"/><Relationship Id="rId9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://www.w3.org/2001/XMLSchema-instance" TargetMode="External"/><Relationship Id="rId3" Type="http://schemas.openxmlformats.org/officeDocument/2006/relationships/slide" Target="slide14.xml"/><Relationship Id="rId7" Type="http://schemas.openxmlformats.org/officeDocument/2006/relationships/slide" Target="slide5.xml"/><Relationship Id="rId12" Type="http://schemas.openxmlformats.org/officeDocument/2006/relationships/hyperlink" Target="http://www.w3.org/1999/xlink" TargetMode="External"/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9.xml"/><Relationship Id="rId11" Type="http://schemas.openxmlformats.org/officeDocument/2006/relationships/hyperlink" Target="http://www.opengis.net/ogc" TargetMode="External"/><Relationship Id="rId5" Type="http://schemas.openxmlformats.org/officeDocument/2006/relationships/slide" Target="slide6.xml"/><Relationship Id="rId10" Type="http://schemas.openxmlformats.org/officeDocument/2006/relationships/hyperlink" Target="http://www.opengis.net/sld" TargetMode="External"/><Relationship Id="rId4" Type="http://schemas.openxmlformats.org/officeDocument/2006/relationships/slide" Target="slide13.xml"/><Relationship Id="rId9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hyperlink" Target="http://www.w3.org/2001/XMLSchema-instance" TargetMode="External"/><Relationship Id="rId3" Type="http://schemas.openxmlformats.org/officeDocument/2006/relationships/slide" Target="slide16.xml"/><Relationship Id="rId7" Type="http://schemas.openxmlformats.org/officeDocument/2006/relationships/slide" Target="slide5.xml"/><Relationship Id="rId12" Type="http://schemas.openxmlformats.org/officeDocument/2006/relationships/hyperlink" Target="http://www.w3.org/1999/xlink" TargetMode="External"/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19.xml"/><Relationship Id="rId11" Type="http://schemas.openxmlformats.org/officeDocument/2006/relationships/hyperlink" Target="http://www.opengis.net/ogc" TargetMode="External"/><Relationship Id="rId5" Type="http://schemas.openxmlformats.org/officeDocument/2006/relationships/slide" Target="slide6.xml"/><Relationship Id="rId10" Type="http://schemas.openxmlformats.org/officeDocument/2006/relationships/hyperlink" Target="http://www.opengis.net/sld" TargetMode="External"/><Relationship Id="rId4" Type="http://schemas.openxmlformats.org/officeDocument/2006/relationships/slide" Target="slide15.xml"/><Relationship Id="rId9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hyperlink" Target="https://bost.ocks.org/mik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" TargetMode="External"/><Relationship Id="rId5" Type="http://schemas.openxmlformats.org/officeDocument/2006/relationships/hyperlink" Target="https://docs.geoserver.org/latest/en/user/styling/sld/cookbook/index.html" TargetMode="External"/><Relationship Id="rId10" Type="http://schemas.openxmlformats.org/officeDocument/2006/relationships/image" Target="../media/image11.png"/><Relationship Id="rId4" Type="http://schemas.openxmlformats.org/officeDocument/2006/relationships/hyperlink" Target="https://docs.geoserver.org/latest/en/user/" TargetMode="External"/><Relationship Id="rId9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kkb-classes.s3.amazonaws.com/2013/GEOGx85/web/2013-Spring-InternetMapping-011_slides.html#17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hyperlink" Target="https://openmaptiles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docs.geoserver.org/latest/en/user/styling/sld/cookbook/index.html" TargetMode="External"/><Relationship Id="rId5" Type="http://schemas.openxmlformats.org/officeDocument/2006/relationships/hyperlink" Target="https://docs.geoserver.org/latest/en/user/styling/index.html#styling" TargetMode="External"/><Relationship Id="rId4" Type="http://schemas.openxmlformats.org/officeDocument/2006/relationships/hyperlink" Target="https://www.ogc.org/standards/sl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ocs.geoserver.org/stable/en/user/styling/sld/reference/sld.html#sld-reference-sl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docs.geoserver.org/latest/en/user/styling/sld/reference/linesymbolizer.html#synta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55EED74D-B6BA-DAFD-B120-BED209176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10100" cy="169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221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3917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CSS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69279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565501"/>
            <a:ext cx="3080385" cy="103822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spc="-10" dirty="0">
                <a:latin typeface="LM Sans 10"/>
                <a:cs typeface="LM Sans 10"/>
              </a:rPr>
              <a:t>CSS </a:t>
            </a:r>
            <a:r>
              <a:rPr sz="1100" spc="-5" dirty="0">
                <a:latin typeface="LM Sans 10"/>
                <a:cs typeface="LM Sans 10"/>
              </a:rPr>
              <a:t>už znáte!</a:t>
            </a:r>
            <a:endParaRPr sz="1100" dirty="0">
              <a:latin typeface="LM Sans 10"/>
              <a:cs typeface="LM Sans 10"/>
            </a:endParaRPr>
          </a:p>
          <a:p>
            <a:pPr marL="12700" marR="919480">
              <a:lnSpc>
                <a:spcPct val="125299"/>
              </a:lnSpc>
            </a:pPr>
            <a:r>
              <a:rPr sz="1100" spc="-10" dirty="0">
                <a:latin typeface="LM Sans 10"/>
                <a:cs typeface="LM Sans 10"/>
              </a:rPr>
              <a:t>V </a:t>
            </a:r>
            <a:r>
              <a:rPr sz="1100" spc="-5" dirty="0">
                <a:latin typeface="LM Sans 10"/>
                <a:cs typeface="LM Sans 10"/>
              </a:rPr>
              <a:t>Geoserveru dostupné </a:t>
            </a:r>
            <a:r>
              <a:rPr sz="1100" spc="-15" dirty="0">
                <a:latin typeface="LM Sans 10"/>
                <a:cs typeface="LM Sans 10"/>
              </a:rPr>
              <a:t>jako</a:t>
            </a:r>
            <a:r>
              <a:rPr sz="1100" spc="-5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rozšíření  </a:t>
            </a:r>
            <a:r>
              <a:rPr sz="1100" spc="-10" dirty="0">
                <a:latin typeface="LM Sans 10"/>
                <a:cs typeface="LM Sans 10"/>
              </a:rPr>
              <a:t>CSS →</a:t>
            </a:r>
            <a:r>
              <a:rPr sz="1100" spc="-5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SLD</a:t>
            </a:r>
            <a:endParaRPr sz="1100" dirty="0">
              <a:latin typeface="LM Sans 10"/>
              <a:cs typeface="LM Sans 10"/>
            </a:endParaRPr>
          </a:p>
          <a:p>
            <a:pPr marL="12700" marR="5080">
              <a:lnSpc>
                <a:spcPct val="102699"/>
              </a:lnSpc>
              <a:spcBef>
                <a:spcPts val="29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https://docs.geoserver.org/latest/en/user/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4"/>
              </a:rPr>
              <a:t>styling/css/tutorial.html</a:t>
            </a:r>
            <a:endParaRPr sz="1100" dirty="0">
              <a:latin typeface="LM Mono 10"/>
              <a:cs typeface="LM Mono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1902828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112860"/>
            <a:ext cx="65201" cy="652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615" y="2322893"/>
            <a:ext cx="65201" cy="652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</a:t>
            </a:r>
            <a:r>
              <a:rPr sz="400" spc="6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  <a:hlinkClick r:id="rId8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60483" y="3236248"/>
            <a:ext cx="203200" cy="55880"/>
            <a:chOff x="3260483" y="3236248"/>
            <a:chExt cx="203200" cy="55880"/>
          </a:xfrm>
        </p:grpSpPr>
        <p:sp>
          <p:nvSpPr>
            <p:cNvPr id="7" name="object 7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531451" y="3234982"/>
            <a:ext cx="203200" cy="58419"/>
            <a:chOff x="3531451" y="3234982"/>
            <a:chExt cx="203200" cy="58419"/>
          </a:xfrm>
        </p:grpSpPr>
        <p:sp>
          <p:nvSpPr>
            <p:cNvPr id="10" name="object 10"/>
            <p:cNvSpPr/>
            <p:nvPr/>
          </p:nvSpPr>
          <p:spPr>
            <a:xfrm>
              <a:off x="3620352" y="325147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31451" y="324512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802418" y="3234968"/>
            <a:ext cx="203200" cy="48260"/>
            <a:chOff x="3802418" y="3234968"/>
            <a:chExt cx="203200" cy="48260"/>
          </a:xfrm>
        </p:grpSpPr>
        <p:sp>
          <p:nvSpPr>
            <p:cNvPr id="14" name="object 14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5035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Bo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d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y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59918" y="1103234"/>
            <a:ext cx="3888104" cy="2239370"/>
            <a:chOff x="360003" y="1167180"/>
            <a:chExt cx="3888104" cy="2289175"/>
          </a:xfrm>
        </p:grpSpPr>
        <p:sp>
          <p:nvSpPr>
            <p:cNvPr id="28" name="object 28"/>
            <p:cNvSpPr/>
            <p:nvPr/>
          </p:nvSpPr>
          <p:spPr>
            <a:xfrm>
              <a:off x="360003" y="1167193"/>
              <a:ext cx="5080" cy="2167255"/>
            </a:xfrm>
            <a:custGeom>
              <a:avLst/>
              <a:gdLst/>
              <a:ahLst/>
              <a:cxnLst/>
              <a:rect l="l" t="t" r="r" b="b"/>
              <a:pathLst>
                <a:path w="5079" h="2167254">
                  <a:moveTo>
                    <a:pt x="0" y="2166670"/>
                  </a:moveTo>
                  <a:lnTo>
                    <a:pt x="5060" y="2166670"/>
                  </a:lnTo>
                  <a:lnTo>
                    <a:pt x="5060" y="0"/>
                  </a:lnTo>
                  <a:lnTo>
                    <a:pt x="0" y="0"/>
                  </a:lnTo>
                  <a:lnTo>
                    <a:pt x="0" y="216667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5061" y="1169720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5061" y="1172248"/>
              <a:ext cx="3877945" cy="2284095"/>
            </a:xfrm>
            <a:custGeom>
              <a:avLst/>
              <a:gdLst/>
              <a:ahLst/>
              <a:cxnLst/>
              <a:rect l="l" t="t" r="r" b="b"/>
              <a:pathLst>
                <a:path w="3877945" h="2284095">
                  <a:moveTo>
                    <a:pt x="3877881" y="0"/>
                  </a:moveTo>
                  <a:lnTo>
                    <a:pt x="0" y="0"/>
                  </a:lnTo>
                  <a:lnTo>
                    <a:pt x="0" y="2283802"/>
                  </a:lnTo>
                  <a:lnTo>
                    <a:pt x="3877881" y="228380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42939" y="1167193"/>
              <a:ext cx="5080" cy="2167255"/>
            </a:xfrm>
            <a:custGeom>
              <a:avLst/>
              <a:gdLst/>
              <a:ahLst/>
              <a:cxnLst/>
              <a:rect l="l" t="t" r="r" b="b"/>
              <a:pathLst>
                <a:path w="5079" h="2167254">
                  <a:moveTo>
                    <a:pt x="0" y="2166670"/>
                  </a:moveTo>
                  <a:lnTo>
                    <a:pt x="5060" y="2166670"/>
                  </a:lnTo>
                  <a:lnTo>
                    <a:pt x="5060" y="0"/>
                  </a:lnTo>
                  <a:lnTo>
                    <a:pt x="0" y="0"/>
                  </a:lnTo>
                  <a:lnTo>
                    <a:pt x="0" y="2166670"/>
                  </a:lnTo>
                  <a:close/>
                </a:path>
              </a:pathLst>
            </a:custGeom>
            <a:solidFill>
              <a:srgbClr val="BFBFB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77737" y="1095442"/>
            <a:ext cx="3129915" cy="206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10"/>
              </a:lnSpc>
              <a:spcBef>
                <a:spcPts val="95"/>
              </a:spcBef>
            </a:pPr>
            <a:r>
              <a:rPr sz="600" i="1" spc="-5" dirty="0">
                <a:solidFill>
                  <a:srgbClr val="BC7A00"/>
                </a:solidFill>
                <a:latin typeface="LM Mono 10"/>
                <a:cs typeface="LM Mono 10"/>
              </a:rPr>
              <a:t>&lt;?xml version="1.0" encoding="ISO-8859-1"?&gt;</a:t>
            </a:r>
            <a:endParaRPr sz="600" dirty="0">
              <a:latin typeface="LM Mono 10"/>
              <a:cs typeface="LM Mono 10"/>
            </a:endParaRPr>
          </a:p>
          <a:p>
            <a:pPr marL="173355" marR="5080" indent="-161290">
              <a:lnSpc>
                <a:spcPts val="700"/>
              </a:lnSpc>
              <a:spcBef>
                <a:spcPts val="3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version=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"1.0.0"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xsi:schemaLocation=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StyledLayerDescriptor.xsd"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"http://www.opengis.net/sld"</a:t>
            </a:r>
            <a:endParaRPr sz="600" dirty="0">
              <a:latin typeface="LM Mono 8"/>
              <a:cs typeface="LM Mono 8"/>
            </a:endParaRPr>
          </a:p>
          <a:p>
            <a:pPr marL="173355">
              <a:lnSpc>
                <a:spcPts val="660"/>
              </a:lnSpc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xmlns:ogc=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1"/>
              </a:rPr>
              <a:t>"http://www.opengis.net/ogc"</a:t>
            </a:r>
            <a:endParaRPr sz="600" dirty="0">
              <a:latin typeface="LM Mono 8"/>
              <a:cs typeface="LM Mono 8"/>
            </a:endParaRPr>
          </a:p>
          <a:p>
            <a:pPr marL="173355" marR="770890">
              <a:lnSpc>
                <a:spcPts val="700"/>
              </a:lnSpc>
              <a:spcBef>
                <a:spcPts val="30"/>
              </a:spcBef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xmlns:xlink=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2"/>
              </a:rPr>
              <a:t>"http://www.w3.org/1999/xlink"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xmlns:xsi=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3"/>
              </a:rPr>
              <a:t>"http://www.w3.org/2001/XMLSchema-instance"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endParaRPr sz="600" dirty="0">
              <a:latin typeface="LM Mono Light 10"/>
              <a:cs typeface="LM Mono Light 10"/>
            </a:endParaRPr>
          </a:p>
          <a:p>
            <a:pPr marL="92710">
              <a:lnSpc>
                <a:spcPts val="66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&lt;Name&gt;</a:t>
            </a:r>
            <a:r>
              <a:rPr sz="600" spc="-5" dirty="0">
                <a:latin typeface="LM Mono 8"/>
                <a:cs typeface="LM Mono 8"/>
              </a:rPr>
              <a:t>Simple</a:t>
            </a:r>
            <a:r>
              <a:rPr sz="600" spc="-10" dirty="0">
                <a:latin typeface="LM Mono 8"/>
                <a:cs typeface="LM Mono 8"/>
              </a:rPr>
              <a:t> </a:t>
            </a:r>
            <a:r>
              <a:rPr sz="600" spc="-5" dirty="0">
                <a:latin typeface="LM Mono 8"/>
                <a:cs typeface="LM Mono 8"/>
              </a:rPr>
              <a:t>Point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&lt;Title&gt;</a:t>
            </a:r>
            <a:r>
              <a:rPr sz="600" spc="-5" dirty="0">
                <a:latin typeface="LM Mono 8"/>
                <a:cs typeface="LM Mono 8"/>
              </a:rPr>
              <a:t>SLD Cook Book: Simple Point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&lt;/Title&gt;</a:t>
            </a:r>
            <a:endParaRPr sz="600" dirty="0">
              <a:latin typeface="LM Mono Light 10"/>
              <a:cs typeface="LM Mono Light 10"/>
            </a:endParaRPr>
          </a:p>
          <a:p>
            <a:pPr marR="1894839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600" dirty="0">
              <a:latin typeface="LM Mono Light 10"/>
              <a:cs typeface="LM Mono Light 10"/>
            </a:endParaRPr>
          </a:p>
          <a:p>
            <a:pPr marR="2211705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600" dirty="0">
              <a:latin typeface="LM Mono Light 10"/>
              <a:cs typeface="LM Mono Light 10"/>
            </a:endParaRPr>
          </a:p>
          <a:p>
            <a:pPr marR="1612265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&lt;PointSymbolizer&gt;</a:t>
            </a:r>
            <a:endParaRPr sz="600" dirty="0">
              <a:latin typeface="LM Mono Light 10"/>
              <a:cs typeface="LM Mono Light 10"/>
            </a:endParaRPr>
          </a:p>
          <a:p>
            <a:pPr marR="1769745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&lt;Graphic&gt;</a:t>
            </a:r>
            <a:endParaRPr sz="600" dirty="0">
              <a:latin typeface="LM Mono Light 10"/>
              <a:cs typeface="LM Mono Light 10"/>
            </a:endParaRPr>
          </a:p>
          <a:p>
            <a:pPr marR="1728470" algn="ct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&lt;Mark&gt;</a:t>
            </a:r>
            <a:endParaRPr sz="600" dirty="0">
              <a:latin typeface="LM Mono Light 10"/>
              <a:cs typeface="LM Mono Light 10"/>
            </a:endParaRPr>
          </a:p>
          <a:p>
            <a:pPr marL="65722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&lt;WellKnownName&gt;</a:t>
            </a:r>
            <a:r>
              <a:rPr sz="600" spc="-5" dirty="0">
                <a:latin typeface="LM Mono 8"/>
                <a:cs typeface="LM Mono 8"/>
              </a:rPr>
              <a:t>circle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&lt;/WellKnownName&gt;</a:t>
            </a:r>
            <a:endParaRPr sz="600" dirty="0">
              <a:latin typeface="LM Mono Light 10"/>
              <a:cs typeface="LM Mono Light 10"/>
            </a:endParaRPr>
          </a:p>
          <a:p>
            <a:pPr marL="65722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&lt;Fill&gt;</a:t>
            </a:r>
            <a:endParaRPr sz="600" dirty="0">
              <a:latin typeface="LM Mono Light 10"/>
              <a:cs typeface="LM Mono Light 10"/>
            </a:endParaRPr>
          </a:p>
          <a:p>
            <a:pPr marL="73787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spc="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"fill"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#FF0000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 dirty="0">
              <a:latin typeface="LM Mono Light 10"/>
              <a:cs typeface="LM Mono Light 10"/>
            </a:endParaRPr>
          </a:p>
          <a:p>
            <a:pPr marL="65722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&lt;/Fill&gt;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&lt;/Mark&gt;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&lt;Size&gt;</a:t>
            </a:r>
            <a:r>
              <a:rPr sz="600" spc="-5" dirty="0">
                <a:latin typeface="LM Mono 8"/>
                <a:cs typeface="LM Mono 8"/>
              </a:rPr>
              <a:t>6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&lt;/Size&gt;</a:t>
            </a:r>
            <a:endParaRPr sz="600" dirty="0">
              <a:latin typeface="LM Mono Light 10"/>
              <a:cs typeface="LM Mono Light 10"/>
            </a:endParaRPr>
          </a:p>
          <a:p>
            <a:pPr marL="495934">
              <a:lnSpc>
                <a:spcPts val="710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&lt;/Graphic&gt;</a:t>
            </a:r>
            <a:endParaRPr sz="600" dirty="0">
              <a:latin typeface="LM Mono Light 10"/>
              <a:cs typeface="LM Mono Light 10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4" name="object 34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827838" y="3239734"/>
            <a:ext cx="279400" cy="102870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&lt;/Rule&gt;</a:t>
            </a:r>
            <a:endParaRPr sz="600" dirty="0">
              <a:latin typeface="LM Mono Light 10"/>
              <a:cs typeface="LM Mono Light 1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79268" y="3123208"/>
            <a:ext cx="742950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&lt;/PointSymbolizer&gt;</a:t>
            </a:r>
            <a:endParaRPr sz="600" dirty="0">
              <a:latin typeface="LM Mono Light 10"/>
              <a:cs typeface="LM Mono Light 10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54698" y="795957"/>
            <a:ext cx="5035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Bo</a:t>
            </a:r>
            <a:r>
              <a:rPr sz="1400" spc="-15" dirty="0">
                <a:solidFill>
                  <a:srgbClr val="FFFFFF"/>
                </a:solidFill>
                <a:latin typeface="LM Roman Caps 10"/>
                <a:cs typeface="LM Roman Caps 10"/>
              </a:rPr>
              <a:t>d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534" y="1413992"/>
            <a:ext cx="3883025" cy="1414361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*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 dirty="0">
              <a:latin typeface="LM Mono 10"/>
              <a:cs typeface="LM Mono 10"/>
            </a:endParaRPr>
          </a:p>
          <a:p>
            <a:pPr marL="419734" marR="1781810">
              <a:lnSpc>
                <a:spcPct val="102600"/>
              </a:lnSpc>
            </a:pPr>
            <a:r>
              <a:rPr sz="1100" spc="-5" dirty="0">
                <a:latin typeface="LM Mono 10"/>
                <a:cs typeface="LM Mono 10"/>
              </a:rPr>
              <a:t>mark:</a:t>
            </a:r>
            <a:r>
              <a:rPr sz="1100" spc="-100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FF"/>
                </a:solidFill>
                <a:latin typeface="LM Mono 10"/>
                <a:cs typeface="LM Mono 10"/>
              </a:rPr>
              <a:t>symbol</a:t>
            </a:r>
            <a:r>
              <a:rPr sz="1100" spc="-5" dirty="0">
                <a:latin typeface="LM Mono 10"/>
                <a:cs typeface="LM Mono 10"/>
              </a:rPr>
              <a:t>(</a:t>
            </a:r>
            <a:r>
              <a:rPr sz="1100" spc="-5" dirty="0">
                <a:solidFill>
                  <a:srgbClr val="BA2121"/>
                </a:solidFill>
                <a:latin typeface="LM Mono 10"/>
                <a:cs typeface="LM Mono 10"/>
              </a:rPr>
              <a:t>'circle'</a:t>
            </a:r>
            <a:r>
              <a:rPr sz="1100" spc="-5" dirty="0">
                <a:latin typeface="LM Mono 10"/>
                <a:cs typeface="LM Mono 10"/>
              </a:rPr>
              <a:t>);  </a:t>
            </a:r>
            <a:endParaRPr lang="sk-SK" sz="1100" spc="-5" dirty="0">
              <a:latin typeface="LM Mono 10"/>
              <a:cs typeface="LM Mono 10"/>
            </a:endParaRPr>
          </a:p>
          <a:p>
            <a:pPr marL="419734" marR="1781810">
              <a:lnSpc>
                <a:spcPct val="102600"/>
              </a:lnSpc>
            </a:pPr>
            <a:r>
              <a:rPr sz="1100" spc="-5" dirty="0">
                <a:latin typeface="LM Mono 10"/>
                <a:cs typeface="LM Mono 10"/>
              </a:rPr>
              <a:t>mark-size:</a:t>
            </a:r>
            <a:r>
              <a:rPr sz="1100" spc="-15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6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 dirty="0">
              <a:latin typeface="LM Mono 10"/>
              <a:cs typeface="LM Mono 1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</a:pPr>
            <a:r>
              <a:rPr sz="1100" spc="-5" dirty="0">
                <a:latin typeface="LM Mono 10"/>
                <a:cs typeface="LM Mono 10"/>
              </a:rPr>
              <a:t>:</a:t>
            </a:r>
            <a:r>
              <a:rPr sz="1100" spc="-5" dirty="0">
                <a:solidFill>
                  <a:srgbClr val="AA21FF"/>
                </a:solidFill>
                <a:latin typeface="LM Mono 10"/>
                <a:cs typeface="LM Mono 10"/>
              </a:rPr>
              <a:t>mark</a:t>
            </a:r>
            <a:r>
              <a:rPr sz="1100" spc="-10" dirty="0">
                <a:solidFill>
                  <a:srgbClr val="AA21FF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 dirty="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fill:</a:t>
            </a:r>
            <a:r>
              <a:rPr sz="1100" spc="-10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#FF0000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 dirty="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 dirty="0">
              <a:latin typeface="LM Mono 10"/>
              <a:cs typeface="LM Mono 1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10" name="object 10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</a:t>
            </a:r>
            <a:r>
              <a:rPr sz="400" spc="6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  <a:hlinkClick r:id="rId8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60483" y="3236248"/>
            <a:ext cx="203200" cy="55880"/>
            <a:chOff x="3260483" y="3236248"/>
            <a:chExt cx="203200" cy="55880"/>
          </a:xfrm>
        </p:grpSpPr>
        <p:sp>
          <p:nvSpPr>
            <p:cNvPr id="7" name="object 7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531451" y="3234982"/>
            <a:ext cx="203200" cy="58419"/>
            <a:chOff x="3531451" y="3234982"/>
            <a:chExt cx="203200" cy="58419"/>
          </a:xfrm>
        </p:grpSpPr>
        <p:sp>
          <p:nvSpPr>
            <p:cNvPr id="10" name="object 10"/>
            <p:cNvSpPr/>
            <p:nvPr/>
          </p:nvSpPr>
          <p:spPr>
            <a:xfrm>
              <a:off x="3620352" y="325147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31451" y="324512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802418" y="3234968"/>
            <a:ext cx="203200" cy="48260"/>
            <a:chOff x="3802418" y="3234968"/>
            <a:chExt cx="203200" cy="48260"/>
          </a:xfrm>
        </p:grpSpPr>
        <p:sp>
          <p:nvSpPr>
            <p:cNvPr id="14" name="object 14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4737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Linie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59994" y="1164653"/>
            <a:ext cx="3888104" cy="2271395"/>
            <a:chOff x="359994" y="1164653"/>
            <a:chExt cx="3888104" cy="2271395"/>
          </a:xfrm>
        </p:grpSpPr>
        <p:sp>
          <p:nvSpPr>
            <p:cNvPr id="28" name="object 28"/>
            <p:cNvSpPr/>
            <p:nvPr/>
          </p:nvSpPr>
          <p:spPr>
            <a:xfrm>
              <a:off x="362534" y="1167193"/>
              <a:ext cx="0" cy="2167255"/>
            </a:xfrm>
            <a:custGeom>
              <a:avLst/>
              <a:gdLst/>
              <a:ahLst/>
              <a:cxnLst/>
              <a:rect l="l" t="t" r="r" b="b"/>
              <a:pathLst>
                <a:path h="2167254">
                  <a:moveTo>
                    <a:pt x="0" y="0"/>
                  </a:moveTo>
                  <a:lnTo>
                    <a:pt x="0" y="216667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5061" y="1169720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65048" y="1172248"/>
              <a:ext cx="3877945" cy="2263775"/>
            </a:xfrm>
            <a:custGeom>
              <a:avLst/>
              <a:gdLst/>
              <a:ahLst/>
              <a:cxnLst/>
              <a:rect l="l" t="t" r="r" b="b"/>
              <a:pathLst>
                <a:path w="3877945" h="2263775">
                  <a:moveTo>
                    <a:pt x="3877894" y="0"/>
                  </a:moveTo>
                  <a:lnTo>
                    <a:pt x="0" y="0"/>
                  </a:lnTo>
                  <a:lnTo>
                    <a:pt x="0" y="2161616"/>
                  </a:lnTo>
                  <a:lnTo>
                    <a:pt x="0" y="2263292"/>
                  </a:lnTo>
                  <a:lnTo>
                    <a:pt x="1938947" y="2263292"/>
                  </a:lnTo>
                  <a:lnTo>
                    <a:pt x="1938947" y="2161616"/>
                  </a:lnTo>
                  <a:lnTo>
                    <a:pt x="3877894" y="2161616"/>
                  </a:lnTo>
                  <a:lnTo>
                    <a:pt x="38778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245470" y="1167193"/>
              <a:ext cx="0" cy="2167255"/>
            </a:xfrm>
            <a:custGeom>
              <a:avLst/>
              <a:gdLst/>
              <a:ahLst/>
              <a:cxnLst/>
              <a:rect l="l" t="t" r="r" b="b"/>
              <a:pathLst>
                <a:path h="2167254">
                  <a:moveTo>
                    <a:pt x="0" y="0"/>
                  </a:moveTo>
                  <a:lnTo>
                    <a:pt x="0" y="216667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478891" y="1214468"/>
            <a:ext cx="3129915" cy="206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10"/>
              </a:lnSpc>
              <a:spcBef>
                <a:spcPts val="95"/>
              </a:spcBef>
            </a:pPr>
            <a:r>
              <a:rPr sz="600" i="1" spc="-5" dirty="0">
                <a:solidFill>
                  <a:srgbClr val="BC7A00"/>
                </a:solidFill>
                <a:latin typeface="LM Mono 10"/>
                <a:cs typeface="LM Mono 10"/>
              </a:rPr>
              <a:t>&lt;?xml version="1.0" encoding="ISO-8859-1"?&gt;</a:t>
            </a:r>
            <a:endParaRPr sz="600" dirty="0">
              <a:latin typeface="LM Mono 10"/>
              <a:cs typeface="LM Mono 10"/>
            </a:endParaRPr>
          </a:p>
          <a:p>
            <a:pPr marL="173355" marR="5080" indent="-161290">
              <a:lnSpc>
                <a:spcPts val="700"/>
              </a:lnSpc>
              <a:spcBef>
                <a:spcPts val="3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version=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"1.0.0"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xsi:schemaLocation=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StyledLayerDescriptor.xsd"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"http://www.opengis.net/sld"</a:t>
            </a:r>
            <a:endParaRPr sz="600" dirty="0">
              <a:latin typeface="LM Mono 8"/>
              <a:cs typeface="LM Mono 8"/>
            </a:endParaRPr>
          </a:p>
          <a:p>
            <a:pPr marL="173355">
              <a:lnSpc>
                <a:spcPts val="660"/>
              </a:lnSpc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xmlns:ogc=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1"/>
              </a:rPr>
              <a:t>"http://www.opengis.net/ogc"</a:t>
            </a:r>
            <a:endParaRPr sz="600" dirty="0">
              <a:latin typeface="LM Mono 8"/>
              <a:cs typeface="LM Mono 8"/>
            </a:endParaRPr>
          </a:p>
          <a:p>
            <a:pPr marL="173355" marR="770890">
              <a:lnSpc>
                <a:spcPts val="700"/>
              </a:lnSpc>
              <a:spcBef>
                <a:spcPts val="30"/>
              </a:spcBef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xmlns:xlink=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2"/>
              </a:rPr>
              <a:t>"http://www.w3.org/1999/xlink"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xmlns:xsi=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3"/>
              </a:rPr>
              <a:t>"http://www.w3.org/2001/XMLSchema-instance"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endParaRPr sz="600" dirty="0">
              <a:latin typeface="LM Mono Light 10"/>
              <a:cs typeface="LM Mono Light 10"/>
            </a:endParaRPr>
          </a:p>
          <a:p>
            <a:pPr marL="92710">
              <a:lnSpc>
                <a:spcPts val="66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&lt;Name&gt;</a:t>
            </a:r>
            <a:r>
              <a:rPr sz="600" spc="-5" dirty="0">
                <a:latin typeface="LM Mono 8"/>
                <a:cs typeface="LM Mono 8"/>
              </a:rPr>
              <a:t>Simple</a:t>
            </a:r>
            <a:r>
              <a:rPr sz="600" spc="-10" dirty="0">
                <a:latin typeface="LM Mono 8"/>
                <a:cs typeface="LM Mono 8"/>
              </a:rPr>
              <a:t> </a:t>
            </a:r>
            <a:r>
              <a:rPr sz="600" spc="-5" dirty="0">
                <a:latin typeface="LM Mono 8"/>
                <a:cs typeface="LM Mono 8"/>
              </a:rPr>
              <a:t>Line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&lt;/Name&gt;</a:t>
            </a:r>
            <a:endParaRPr sz="600" dirty="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&lt;Title&gt;</a:t>
            </a:r>
            <a:r>
              <a:rPr sz="600" spc="-5" dirty="0">
                <a:latin typeface="LM Mono 8"/>
                <a:cs typeface="LM Mono 8"/>
              </a:rPr>
              <a:t>SLD Cook Book: Simple Line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&lt;/Title&gt;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600" dirty="0">
              <a:latin typeface="LM Mono Light 10"/>
              <a:cs typeface="LM Mono Light 10"/>
            </a:endParaRPr>
          </a:p>
          <a:p>
            <a:pPr marL="33464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600" dirty="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&lt;LineSymbolizer&gt;</a:t>
            </a:r>
            <a:endParaRPr sz="600" dirty="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&lt;Stroke&gt;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spc="7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"stroke"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#000000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 dirty="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spc="85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"stroke-width"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3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 dirty="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&lt;/Stroke&gt;</a:t>
            </a:r>
            <a:endParaRPr sz="600" dirty="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&lt;/LineSymbolizer&gt;</a:t>
            </a:r>
            <a:endParaRPr sz="600" dirty="0">
              <a:latin typeface="LM Mono Light 10"/>
              <a:cs typeface="LM Mono Light 10"/>
            </a:endParaRPr>
          </a:p>
          <a:p>
            <a:pPr marL="45593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&lt;/Rule&gt;</a:t>
            </a:r>
            <a:endParaRPr sz="600" dirty="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&lt;/FeatureTypeStyle&gt;</a:t>
            </a:r>
            <a:endParaRPr sz="600" dirty="0">
              <a:latin typeface="LM Mono Light 10"/>
              <a:cs typeface="LM Mono Light 10"/>
            </a:endParaRPr>
          </a:p>
          <a:p>
            <a:pPr marR="246951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&lt;/UserStyle&gt;</a:t>
            </a:r>
            <a:endParaRPr sz="600" dirty="0">
              <a:latin typeface="LM Mono Light 10"/>
              <a:cs typeface="LM Mono Light 10"/>
            </a:endParaRPr>
          </a:p>
          <a:p>
            <a:pPr marR="2510155" algn="r">
              <a:lnSpc>
                <a:spcPts val="710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&lt;/NamedLayer&gt;</a:t>
            </a:r>
            <a:endParaRPr sz="600" dirty="0">
              <a:latin typeface="LM Mono Light 10"/>
              <a:cs typeface="LM Mono Light 10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4" name="object 34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478891" y="3248561"/>
            <a:ext cx="982344" cy="1282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&lt;/StyledLayerDescriptor&gt;</a:t>
            </a:r>
            <a:endParaRPr sz="600">
              <a:latin typeface="LM Mono Light 10"/>
              <a:cs typeface="LM Mono Light 10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47370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Linie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2534" y="1689315"/>
            <a:ext cx="3883025" cy="83121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*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stroke:</a:t>
            </a:r>
            <a:r>
              <a:rPr sz="1100" spc="-105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#000000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stroke-width:</a:t>
            </a:r>
            <a:r>
              <a:rPr sz="1100" spc="-105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3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>
              <a:latin typeface="LM Mono 10"/>
              <a:cs typeface="LM Mono 10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9" name="object 29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</a:t>
            </a:r>
            <a:r>
              <a:rPr sz="400" spc="60" dirty="0">
                <a:latin typeface="LM Sans 8"/>
                <a:cs typeface="LM Sans 8"/>
              </a:rPr>
              <a:t>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 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3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2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4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7" action="ppaction://hlinksldjump"/>
              </a:rPr>
              <a:t>.   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5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</a:t>
            </a:r>
            <a:r>
              <a:rPr sz="400" spc="-5" dirty="0">
                <a:latin typeface="LM Sans 8"/>
                <a:cs typeface="LM Sans 8"/>
                <a:hlinkClick r:id="rId6" action="ppaction://hlinksldjump"/>
              </a:rPr>
              <a:t>.</a:t>
            </a:r>
            <a:r>
              <a:rPr sz="400" spc="-5" dirty="0">
                <a:latin typeface="LM Sans 8"/>
                <a:cs typeface="LM Sans 8"/>
              </a:rPr>
              <a:t>   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r>
              <a:rPr sz="400" spc="125" dirty="0">
                <a:latin typeface="LM Sans 8"/>
                <a:cs typeface="LM Sans 8"/>
                <a:hlinkClick r:id="rId8" action="ppaction://hlinksldjump"/>
              </a:rPr>
              <a:t> </a:t>
            </a:r>
            <a:r>
              <a:rPr sz="400" spc="-5" dirty="0">
                <a:latin typeface="LM Sans 8"/>
                <a:cs typeface="LM Sans 8"/>
                <a:hlinkClick r:id="rId8" action="ppaction://hlinksldjump"/>
              </a:rPr>
              <a:t>.</a:t>
            </a:r>
            <a:endParaRPr sz="400">
              <a:latin typeface="LM Sans 8"/>
              <a:cs typeface="LM Sans 8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260483" y="3236248"/>
            <a:ext cx="203200" cy="55880"/>
            <a:chOff x="3260483" y="3236248"/>
            <a:chExt cx="203200" cy="55880"/>
          </a:xfrm>
        </p:grpSpPr>
        <p:sp>
          <p:nvSpPr>
            <p:cNvPr id="7" name="object 7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531451" y="3234982"/>
            <a:ext cx="203200" cy="58419"/>
            <a:chOff x="3531451" y="3234982"/>
            <a:chExt cx="203200" cy="58419"/>
          </a:xfrm>
        </p:grpSpPr>
        <p:sp>
          <p:nvSpPr>
            <p:cNvPr id="10" name="object 10"/>
            <p:cNvSpPr/>
            <p:nvPr/>
          </p:nvSpPr>
          <p:spPr>
            <a:xfrm>
              <a:off x="3620352" y="3251478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31451" y="3245128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802418" y="3234968"/>
            <a:ext cx="203200" cy="48260"/>
            <a:chOff x="3802418" y="3234968"/>
            <a:chExt cx="203200" cy="48260"/>
          </a:xfrm>
        </p:grpSpPr>
        <p:sp>
          <p:nvSpPr>
            <p:cNvPr id="14" name="object 14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54698" y="795957"/>
            <a:ext cx="9258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Polygony</a:t>
            </a:r>
            <a:endParaRPr sz="1400">
              <a:latin typeface="LM Roman Caps 10"/>
              <a:cs typeface="LM Roman Caps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59994" y="1164653"/>
            <a:ext cx="3888104" cy="2185035"/>
            <a:chOff x="359994" y="1164653"/>
            <a:chExt cx="3888104" cy="2185035"/>
          </a:xfrm>
        </p:grpSpPr>
        <p:sp>
          <p:nvSpPr>
            <p:cNvPr id="28" name="object 28"/>
            <p:cNvSpPr/>
            <p:nvPr/>
          </p:nvSpPr>
          <p:spPr>
            <a:xfrm>
              <a:off x="362534" y="1167193"/>
              <a:ext cx="3880485" cy="2179955"/>
            </a:xfrm>
            <a:custGeom>
              <a:avLst/>
              <a:gdLst/>
              <a:ahLst/>
              <a:cxnLst/>
              <a:rect l="l" t="t" r="r" b="b"/>
              <a:pathLst>
                <a:path w="3880485" h="2179954">
                  <a:moveTo>
                    <a:pt x="0" y="2179777"/>
                  </a:moveTo>
                  <a:lnTo>
                    <a:pt x="0" y="0"/>
                  </a:lnTo>
                </a:path>
                <a:path w="3880485" h="2179954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5061" y="1172248"/>
              <a:ext cx="3877945" cy="2174875"/>
            </a:xfrm>
            <a:custGeom>
              <a:avLst/>
              <a:gdLst/>
              <a:ahLst/>
              <a:cxnLst/>
              <a:rect l="l" t="t" r="r" b="b"/>
              <a:pathLst>
                <a:path w="3877945" h="2174875">
                  <a:moveTo>
                    <a:pt x="3877881" y="0"/>
                  </a:moveTo>
                  <a:lnTo>
                    <a:pt x="0" y="0"/>
                  </a:lnTo>
                  <a:lnTo>
                    <a:pt x="0" y="2174722"/>
                  </a:lnTo>
                  <a:lnTo>
                    <a:pt x="3877881" y="217472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245470" y="1167193"/>
              <a:ext cx="0" cy="2179955"/>
            </a:xfrm>
            <a:custGeom>
              <a:avLst/>
              <a:gdLst/>
              <a:ahLst/>
              <a:cxnLst/>
              <a:rect l="l" t="t" r="r" b="b"/>
              <a:pathLst>
                <a:path h="2179954">
                  <a:moveTo>
                    <a:pt x="0" y="2179777"/>
                  </a:moveTo>
                  <a:lnTo>
                    <a:pt x="0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478891" y="1214468"/>
            <a:ext cx="3129915" cy="20650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710"/>
              </a:lnSpc>
              <a:spcBef>
                <a:spcPts val="95"/>
              </a:spcBef>
            </a:pPr>
            <a:r>
              <a:rPr sz="600" i="1" spc="-5" dirty="0">
                <a:solidFill>
                  <a:srgbClr val="BC7A00"/>
                </a:solidFill>
                <a:latin typeface="LM Mono 10"/>
                <a:cs typeface="LM Mono 10"/>
              </a:rPr>
              <a:t>&lt;?xml version="1.0" encoding="ISO-8859-1"?&gt;</a:t>
            </a:r>
            <a:endParaRPr sz="600">
              <a:latin typeface="LM Mono 10"/>
              <a:cs typeface="LM Mono 10"/>
            </a:endParaRPr>
          </a:p>
          <a:p>
            <a:pPr marL="173355" marR="5080" indent="-161290">
              <a:lnSpc>
                <a:spcPts val="700"/>
              </a:lnSpc>
              <a:spcBef>
                <a:spcPts val="30"/>
              </a:spcBef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version=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"1.0.0"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xsi:schemaLocation=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StyledLayerDescriptor.xsd" 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0"/>
              </a:rPr>
              <a:t>"http://www.opengis.net/sld"</a:t>
            </a:r>
            <a:endParaRPr sz="600">
              <a:latin typeface="LM Mono 8"/>
              <a:cs typeface="LM Mono 8"/>
            </a:endParaRPr>
          </a:p>
          <a:p>
            <a:pPr marL="173355">
              <a:lnSpc>
                <a:spcPts val="660"/>
              </a:lnSpc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xmlns:ogc=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1"/>
              </a:rPr>
              <a:t>"http://www.opengis.net/ogc"</a:t>
            </a:r>
            <a:endParaRPr sz="600">
              <a:latin typeface="LM Mono 8"/>
              <a:cs typeface="LM Mono 8"/>
            </a:endParaRPr>
          </a:p>
          <a:p>
            <a:pPr marL="173355" marR="770890">
              <a:lnSpc>
                <a:spcPts val="700"/>
              </a:lnSpc>
              <a:spcBef>
                <a:spcPts val="30"/>
              </a:spcBef>
            </a:pP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xmlns:xlink=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2"/>
              </a:rPr>
              <a:t>"http://www.w3.org/1999/xlink" 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xmlns:xsi=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  <a:hlinkClick r:id="rId13"/>
              </a:rPr>
              <a:t>"http://www.w3.org/2001/XMLSchema-instance"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endParaRPr sz="600">
              <a:latin typeface="LM Mono Light 10"/>
              <a:cs typeface="LM Mono Light 10"/>
            </a:endParaRPr>
          </a:p>
          <a:p>
            <a:pPr marR="2549525" algn="r">
              <a:lnSpc>
                <a:spcPts val="66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600">
              <a:latin typeface="LM Mono Light 10"/>
              <a:cs typeface="LM Mono Light 10"/>
            </a:endParaRPr>
          </a:p>
          <a:p>
            <a:pPr marL="17335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&lt;Name&gt;</a:t>
            </a:r>
            <a:r>
              <a:rPr sz="600" spc="-5" dirty="0">
                <a:latin typeface="LM Mono 8"/>
                <a:cs typeface="LM Mono 8"/>
              </a:rPr>
              <a:t>Simple polygon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&lt;/Name&gt;</a:t>
            </a:r>
            <a:endParaRPr sz="600">
              <a:latin typeface="LM Mono Light 10"/>
              <a:cs typeface="LM Mono Light 10"/>
            </a:endParaRPr>
          </a:p>
          <a:p>
            <a:pPr marR="250888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60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&lt;Title&gt;</a:t>
            </a:r>
            <a:r>
              <a:rPr sz="600" spc="-5" dirty="0">
                <a:latin typeface="LM Mono 8"/>
                <a:cs typeface="LM Mono 8"/>
              </a:rPr>
              <a:t>SLD Cook Book: Simple</a:t>
            </a:r>
            <a:r>
              <a:rPr sz="600" dirty="0">
                <a:latin typeface="LM Mono 8"/>
                <a:cs typeface="LM Mono 8"/>
              </a:rPr>
              <a:t> </a:t>
            </a:r>
            <a:r>
              <a:rPr sz="600" spc="-5" dirty="0">
                <a:latin typeface="LM Mono 8"/>
                <a:cs typeface="LM Mono 8"/>
              </a:rPr>
              <a:t>polygon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&lt;/Title&gt;</a:t>
            </a:r>
            <a:endParaRPr sz="60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600">
              <a:latin typeface="LM Mono Light 10"/>
              <a:cs typeface="LM Mono Light 10"/>
            </a:endParaRPr>
          </a:p>
          <a:p>
            <a:pPr marL="33464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60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&lt;PolygonSymbolizer&gt;</a:t>
            </a:r>
            <a:endParaRPr sz="60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&lt;Fill&gt;</a:t>
            </a:r>
            <a:endParaRPr sz="600">
              <a:latin typeface="LM Mono Light 10"/>
              <a:cs typeface="LM Mono Light 10"/>
            </a:endParaRPr>
          </a:p>
          <a:p>
            <a:pPr marL="57658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&lt;CssParameter</a:t>
            </a:r>
            <a:r>
              <a:rPr sz="600" b="1" dirty="0">
                <a:solidFill>
                  <a:srgbClr val="007F00"/>
                </a:solidFill>
                <a:latin typeface="LM Mono Light 10"/>
                <a:cs typeface="LM Mono Light 10"/>
              </a:rPr>
              <a:t> </a:t>
            </a:r>
            <a:r>
              <a:rPr sz="600" spc="-5" dirty="0">
                <a:solidFill>
                  <a:srgbClr val="7C8E28"/>
                </a:solidFill>
                <a:latin typeface="LM Mono 8"/>
                <a:cs typeface="LM Mono 8"/>
              </a:rPr>
              <a:t>name=</a:t>
            </a:r>
            <a:r>
              <a:rPr sz="600" spc="-5" dirty="0">
                <a:solidFill>
                  <a:srgbClr val="BA2121"/>
                </a:solidFill>
                <a:latin typeface="LM Mono 8"/>
                <a:cs typeface="LM Mono 8"/>
              </a:rPr>
              <a:t>"fill"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&gt;</a:t>
            </a:r>
            <a:r>
              <a:rPr sz="600" spc="-5" dirty="0">
                <a:latin typeface="LM Mono 8"/>
                <a:cs typeface="LM Mono 8"/>
              </a:rPr>
              <a:t>#000080</a:t>
            </a: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&lt;/CssParameter&gt;</a:t>
            </a:r>
            <a:endParaRPr sz="600">
              <a:latin typeface="LM Mono Light 10"/>
              <a:cs typeface="LM Mono Light 10"/>
            </a:endParaRPr>
          </a:p>
          <a:p>
            <a:pPr marL="495934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&lt;/Fill&gt;</a:t>
            </a:r>
            <a:endParaRPr sz="600">
              <a:latin typeface="LM Mono Light 10"/>
              <a:cs typeface="LM Mono Light 10"/>
            </a:endParaRPr>
          </a:p>
          <a:p>
            <a:pPr marL="41529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&lt;/PolygonSymbolizer&gt;</a:t>
            </a:r>
            <a:endParaRPr sz="600">
              <a:latin typeface="LM Mono Light 10"/>
              <a:cs typeface="LM Mono Light 10"/>
            </a:endParaRPr>
          </a:p>
          <a:p>
            <a:pPr marL="334645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&lt;/Rule&gt;</a:t>
            </a:r>
            <a:endParaRPr sz="600">
              <a:latin typeface="LM Mono Light 10"/>
              <a:cs typeface="LM Mono Light 10"/>
            </a:endParaRPr>
          </a:p>
          <a:p>
            <a:pPr marL="254000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&lt;/FeatureTypeStyle&gt;</a:t>
            </a:r>
            <a:endParaRPr sz="600">
              <a:latin typeface="LM Mono Light 10"/>
              <a:cs typeface="LM Mono Light 10"/>
            </a:endParaRPr>
          </a:p>
          <a:p>
            <a:pPr marR="246951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&lt;/UserStyle&gt;</a:t>
            </a:r>
            <a:endParaRPr sz="600">
              <a:latin typeface="LM Mono Light 10"/>
              <a:cs typeface="LM Mono Light 10"/>
            </a:endParaRPr>
          </a:p>
          <a:p>
            <a:pPr marR="2510155" algn="r">
              <a:lnSpc>
                <a:spcPts val="695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&lt;/NamedLayer&gt;</a:t>
            </a:r>
            <a:endParaRPr sz="600">
              <a:latin typeface="LM Mono Light 10"/>
              <a:cs typeface="LM Mono Light 10"/>
            </a:endParaRPr>
          </a:p>
          <a:p>
            <a:pPr marL="12700">
              <a:lnSpc>
                <a:spcPts val="710"/>
              </a:lnSpc>
            </a:pPr>
            <a:r>
              <a:rPr sz="6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&lt;/StyledLayerDescriptor&gt;</a:t>
            </a:r>
            <a:endParaRPr sz="600">
              <a:latin typeface="LM Mono Light 10"/>
              <a:cs typeface="LM Mono Light 10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33" name="object 3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13977" y="3247095"/>
            <a:ext cx="4608410" cy="213655"/>
            <a:chOff x="0" y="3242764"/>
            <a:chExt cx="4608410" cy="213655"/>
          </a:xfrm>
        </p:grpSpPr>
        <p:sp>
          <p:nvSpPr>
            <p:cNvPr id="8" name="object 8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303995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54698" y="795957"/>
            <a:ext cx="9258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Polygony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2534" y="1758137"/>
            <a:ext cx="3883025" cy="6591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*</a:t>
            </a:r>
            <a:r>
              <a:rPr sz="1100" spc="-10" dirty="0">
                <a:solidFill>
                  <a:srgbClr val="666666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latin typeface="LM Mono 10"/>
                <a:cs typeface="LM Mono 10"/>
              </a:rPr>
              <a:t>{</a:t>
            </a:r>
            <a:endParaRPr sz="1100">
              <a:latin typeface="LM Mono 10"/>
              <a:cs typeface="LM Mono 10"/>
            </a:endParaRPr>
          </a:p>
          <a:p>
            <a:pPr marL="419734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fill:</a:t>
            </a:r>
            <a:r>
              <a:rPr sz="1100" spc="-10" dirty="0"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666666"/>
                </a:solidFill>
                <a:latin typeface="LM Mono 10"/>
                <a:cs typeface="LM Mono 10"/>
              </a:rPr>
              <a:t>#000080</a:t>
            </a:r>
            <a:r>
              <a:rPr sz="1100" spc="-5" dirty="0">
                <a:latin typeface="LM Mono 10"/>
                <a:cs typeface="LM Mono 10"/>
              </a:rPr>
              <a:t>;</a:t>
            </a:r>
            <a:endParaRPr sz="1100">
              <a:latin typeface="LM Mono 10"/>
              <a:cs typeface="LM Mono 10"/>
            </a:endParaRPr>
          </a:p>
          <a:p>
            <a:pPr marL="12890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}</a:t>
            </a:r>
            <a:endParaRPr sz="1100">
              <a:latin typeface="LM Mono 10"/>
              <a:cs typeface="LM Mono 10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Jak</a:t>
            </a:r>
            <a:r>
              <a:rPr sz="1400" spc="-7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LM Roman Caps 10"/>
                <a:cs typeface="LM Roman Caps 10"/>
              </a:rPr>
              <a:t>dál?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761629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634335"/>
            <a:ext cx="1989455" cy="866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3405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Dokumentace</a:t>
            </a:r>
            <a:r>
              <a:rPr sz="1100" spc="-9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Geoserver </a:t>
            </a: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</a:rPr>
              <a:t> </a:t>
            </a: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5"/>
              </a:rPr>
              <a:t>SLD </a:t>
            </a:r>
            <a:r>
              <a:rPr sz="1100" spc="5" dirty="0">
                <a:solidFill>
                  <a:srgbClr val="00008A"/>
                </a:solidFill>
                <a:latin typeface="LM Sans 10"/>
                <a:cs typeface="LM Sans 10"/>
                <a:hlinkClick r:id="rId5"/>
              </a:rPr>
              <a:t>Cookbook </a:t>
            </a:r>
            <a:r>
              <a:rPr sz="1100" spc="5" dirty="0">
                <a:solidFill>
                  <a:srgbClr val="00008A"/>
                </a:solidFill>
                <a:latin typeface="LM Sans 10"/>
                <a:cs typeface="LM Sans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6"/>
              </a:rPr>
              <a:t>https://medium.com/</a:t>
            </a:r>
            <a:endParaRPr sz="110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7"/>
              </a:rPr>
              <a:t>https://bost.ocks.org/mike/</a:t>
            </a:r>
            <a:endParaRPr sz="1100">
              <a:latin typeface="LM Mono 10"/>
              <a:cs typeface="LM Mono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1971662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181694"/>
            <a:ext cx="65201" cy="6520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615" y="2391727"/>
            <a:ext cx="65201" cy="652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0073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sk-SK" sz="1400" spc="20" dirty="0" err="1">
                <a:solidFill>
                  <a:srgbClr val="FFFFFF"/>
                </a:solidFill>
                <a:latin typeface="LM Roman Caps 10"/>
                <a:cs typeface="LM Roman Caps 10"/>
              </a:rPr>
              <a:t>Procvičování</a:t>
            </a:r>
            <a:endParaRPr sz="1400" dirty="0">
              <a:latin typeface="LM Roman Caps 10"/>
              <a:cs typeface="LM Roman Caps 10"/>
            </a:endParaRPr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8B7BCDCC-B77C-4843-947C-4FFF20ACEBCA}"/>
              </a:ext>
            </a:extLst>
          </p:cNvPr>
          <p:cNvSpPr txBox="1"/>
          <p:nvPr/>
        </p:nvSpPr>
        <p:spPr>
          <a:xfrm>
            <a:off x="247650" y="1334363"/>
            <a:ext cx="4038600" cy="1327927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434"/>
              </a:spcBef>
              <a:buFontTx/>
              <a:buChar char="-"/>
            </a:pPr>
            <a:r>
              <a:rPr lang="sk-SK" sz="1100" spc="-10" dirty="0">
                <a:latin typeface="LM Sans 10"/>
                <a:cs typeface="LM Sans 10"/>
              </a:rPr>
              <a:t>Publikujte vrstvu ciest Nigérie (zložka </a:t>
            </a:r>
            <a:r>
              <a:rPr lang="sk-SK" sz="1100" dirty="0">
                <a:solidFill>
                  <a:srgbClr val="0076A1"/>
                </a:solidFill>
                <a:latin typeface="inherit"/>
              </a:rPr>
              <a:t>451242-Leitner_Filip/</a:t>
            </a:r>
            <a:r>
              <a:rPr lang="sk-SK" sz="1100" b="0" i="0" u="none" strike="noStrike" dirty="0">
                <a:solidFill>
                  <a:srgbClr val="0076A1"/>
                </a:solidFill>
                <a:effectLst/>
                <a:latin typeface="inherit"/>
              </a:rPr>
              <a:t> )</a:t>
            </a:r>
          </a:p>
          <a:p>
            <a:pPr marL="641350" lvl="1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Nastavte východzí štýl WMS služby, ktorý bude pozostávať z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Šírka línie = 5px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Farba línie = #4934eb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b="0" i="0" u="none" strike="noStrike" dirty="0">
                <a:effectLst/>
                <a:latin typeface="inherit"/>
              </a:rPr>
              <a:t>Typ línie = čiarkovaná (</a:t>
            </a:r>
            <a:r>
              <a:rPr lang="sk-SK" sz="1100" b="0" i="0" u="none" strike="noStrike" dirty="0" err="1">
                <a:effectLst/>
                <a:latin typeface="inherit"/>
              </a:rPr>
              <a:t>dash</a:t>
            </a:r>
            <a:r>
              <a:rPr lang="sk-SK" sz="1100" b="0" i="0" u="none" strike="noStrike" dirty="0">
                <a:effectLst/>
                <a:latin typeface="inherit"/>
              </a:rPr>
              <a:t>)</a:t>
            </a:r>
          </a:p>
          <a:p>
            <a:pPr marL="1098550" lvl="2" indent="-171450">
              <a:spcBef>
                <a:spcPts val="434"/>
              </a:spcBef>
              <a:buFontTx/>
              <a:buChar char="-"/>
            </a:pPr>
            <a:r>
              <a:rPr lang="sk-SK" sz="1100" dirty="0">
                <a:latin typeface="inherit"/>
              </a:rPr>
              <a:t>Vzor čiarkovania 5px čiara, 2px medzera</a:t>
            </a:r>
            <a:endParaRPr lang="sk-SK" sz="1100" b="0" i="0" u="none" strike="noStrike" dirty="0"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885761267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74"/>
            <a:ext cx="4607940" cy="506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465707" y="1116481"/>
            <a:ext cx="1677035" cy="1187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10" dirty="0">
                <a:latin typeface="LM Sans 17"/>
                <a:cs typeface="LM Sans 17"/>
              </a:rPr>
              <a:t>Ptejte</a:t>
            </a:r>
            <a:r>
              <a:rPr sz="2450" spc="-20" dirty="0">
                <a:latin typeface="LM Sans 17"/>
                <a:cs typeface="LM Sans 17"/>
              </a:rPr>
              <a:t> </a:t>
            </a:r>
            <a:r>
              <a:rPr sz="2450" spc="10" dirty="0">
                <a:latin typeface="LM Sans 17"/>
                <a:cs typeface="LM Sans 17"/>
              </a:rPr>
              <a:t>se</a:t>
            </a:r>
            <a:endParaRPr sz="2450" dirty="0">
              <a:latin typeface="LM Sans 17"/>
              <a:cs typeface="LM Sans 17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5" dirty="0">
                <a:latin typeface="LM Sans 10"/>
                <a:cs typeface="LM Sans 10"/>
              </a:rPr>
              <a:t>kdy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kde</a:t>
            </a:r>
            <a:r>
              <a:rPr sz="1100" spc="-40" dirty="0">
                <a:latin typeface="LM Sans 10"/>
                <a:cs typeface="LM Sans 10"/>
              </a:rPr>
              <a:t>k</a:t>
            </a:r>
            <a:r>
              <a:rPr sz="1100" spc="-5" dirty="0">
                <a:latin typeface="LM Sans 10"/>
                <a:cs typeface="LM Sans 10"/>
              </a:rPr>
              <a:t>oliv  </a:t>
            </a:r>
            <a:r>
              <a:rPr sz="1100" spc="-10" dirty="0">
                <a:latin typeface="LM Sans 10"/>
                <a:cs typeface="LM Sans 10"/>
              </a:rPr>
              <a:t>jakkoliv</a:t>
            </a:r>
            <a:endParaRPr sz="1100" dirty="0">
              <a:latin typeface="LM Sans 10"/>
              <a:cs typeface="LM Sans 10"/>
            </a:endParaRPr>
          </a:p>
          <a:p>
            <a:pPr marL="464820" algn="just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latin typeface="LM Sans 10"/>
                <a:cs typeface="LM Sans 10"/>
              </a:rPr>
              <a:t>co </a:t>
            </a:r>
            <a:r>
              <a:rPr sz="1100" b="1" spc="-5" dirty="0" err="1">
                <a:latin typeface="LM Sans 10"/>
                <a:cs typeface="LM Sans 10"/>
              </a:rPr>
              <a:t>nejdřív</a:t>
            </a:r>
            <a:r>
              <a:rPr sz="1100" b="1" spc="-240" dirty="0">
                <a:latin typeface="LM Sans 10"/>
                <a:cs typeface="LM Sans 10"/>
              </a:rPr>
              <a:t> </a:t>
            </a:r>
            <a:r>
              <a:rPr sz="1100" b="1" spc="-10" dirty="0">
                <a:latin typeface="LM Sans 10"/>
                <a:cs typeface="LM Sans 10"/>
              </a:rPr>
              <a:t>…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7066"/>
            <a:ext cx="3888104" cy="47577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20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1400" b="1" spc="15" dirty="0">
                <a:solidFill>
                  <a:srgbClr val="FFFFFF"/>
                </a:solidFill>
                <a:latin typeface="LM Sans 10"/>
                <a:cs typeface="LM Sans 10"/>
              </a:rPr>
              <a:t>Geoserver</a:t>
            </a:r>
            <a:endParaRPr sz="1400" dirty="0">
              <a:latin typeface="LM Sans 10"/>
              <a:cs typeface="LM Sans 10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5" dirty="0" err="1">
                <a:solidFill>
                  <a:srgbClr val="FFFFFF"/>
                </a:solidFill>
                <a:latin typeface="LM Sans 10"/>
                <a:cs typeface="LM Sans 10"/>
              </a:rPr>
              <a:t>Cvičení</a:t>
            </a:r>
            <a:r>
              <a:rPr sz="1100" spc="-10" dirty="0">
                <a:solidFill>
                  <a:srgbClr val="FFFFFF"/>
                </a:solidFill>
                <a:latin typeface="LM Sans 10"/>
                <a:cs typeface="LM Sans 10"/>
              </a:rPr>
              <a:t> </a:t>
            </a:r>
            <a:r>
              <a:rPr lang="sk-SK" sz="1100" spc="-10" dirty="0">
                <a:solidFill>
                  <a:srgbClr val="FFFFFF"/>
                </a:solidFill>
                <a:latin typeface="LM Sans 10"/>
                <a:cs typeface="LM Sans 10"/>
              </a:rPr>
              <a:t>7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7661"/>
            <a:ext cx="1715770" cy="84965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-10" dirty="0">
                <a:latin typeface="LM Sans 10"/>
                <a:cs typeface="LM Sans 10"/>
              </a:rPr>
              <a:t>Webová kartografie </a:t>
            </a:r>
            <a:r>
              <a:rPr sz="1100" b="1" spc="-5" dirty="0">
                <a:latin typeface="LM Sans 10"/>
                <a:cs typeface="LM Sans 10"/>
              </a:rPr>
              <a:t>–</a:t>
            </a:r>
            <a:r>
              <a:rPr sz="1100" b="1" spc="-295" dirty="0">
                <a:latin typeface="LM Sans 10"/>
                <a:cs typeface="LM Sans 10"/>
              </a:rPr>
              <a:t> </a:t>
            </a:r>
            <a:r>
              <a:rPr sz="1100" b="1" dirty="0">
                <a:latin typeface="LM Sans 10"/>
                <a:cs typeface="LM Sans 10"/>
              </a:rPr>
              <a:t>úvod</a:t>
            </a:r>
            <a:endParaRPr sz="1100" dirty="0">
              <a:latin typeface="LM Sans 10"/>
              <a:cs typeface="LM Sans 10"/>
            </a:endParaRP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sz="1100" spc="-10" dirty="0" err="1">
                <a:latin typeface="LM Sans 10"/>
                <a:cs typeface="LM Sans 10"/>
              </a:rPr>
              <a:t>Podzim</a:t>
            </a:r>
            <a:r>
              <a:rPr sz="1100" spc="-1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202</a:t>
            </a:r>
            <a:r>
              <a:rPr lang="sk-SK" sz="1100" spc="-5" dirty="0">
                <a:latin typeface="LM Sans 10"/>
                <a:cs typeface="LM Sans 10"/>
              </a:rPr>
              <a:t>2</a:t>
            </a:r>
          </a:p>
          <a:p>
            <a:pPr marL="442595" marR="434975" algn="ctr">
              <a:lnSpc>
                <a:spcPts val="2670"/>
              </a:lnSpc>
              <a:spcBef>
                <a:spcPts val="90"/>
              </a:spcBef>
            </a:pPr>
            <a:r>
              <a:rPr lang="sk-SK" sz="1100" spc="-5" dirty="0">
                <a:latin typeface="LM Sans 10"/>
                <a:cs typeface="LM Sans 10"/>
              </a:rPr>
              <a:t>Filip Leitner</a:t>
            </a:r>
            <a:endParaRPr sz="1100" dirty="0">
              <a:latin typeface="LM Sans 10"/>
              <a:cs typeface="LM Sans 10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sk-SK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0001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Geose</a:t>
            </a:r>
            <a:r>
              <a:rPr sz="1400" spc="-110" dirty="0">
                <a:solidFill>
                  <a:srgbClr val="FFFFFF"/>
                </a:solidFill>
                <a:latin typeface="LM Roman Caps 10"/>
                <a:cs typeface="LM Roman Caps 10"/>
              </a:rPr>
              <a:t>r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ver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405597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1595399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378" y="1747240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378" y="1899069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4395" y="1296999"/>
            <a:ext cx="2934970" cy="171005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5" dirty="0">
                <a:latin typeface="LM Sans 10"/>
                <a:cs typeface="LM Sans 10"/>
              </a:rPr>
              <a:t>Publikace dat na</a:t>
            </a:r>
            <a:r>
              <a:rPr sz="1100" spc="-15" dirty="0">
                <a:latin typeface="LM Sans 10"/>
                <a:cs typeface="LM Sans 10"/>
              </a:rPr>
              <a:t> webu</a:t>
            </a:r>
            <a:endParaRPr sz="11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5" dirty="0">
                <a:latin typeface="LM Sans 10"/>
                <a:cs typeface="LM Sans 10"/>
              </a:rPr>
              <a:t>WMS, WMTS, WFS,</a:t>
            </a:r>
            <a:r>
              <a:rPr sz="1000" spc="-175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…</a:t>
            </a:r>
            <a:endParaRPr sz="1000" dirty="0">
              <a:latin typeface="LM Sans 10"/>
              <a:cs typeface="LM Sans 10"/>
            </a:endParaRPr>
          </a:p>
          <a:p>
            <a:pPr marL="289560">
              <a:lnSpc>
                <a:spcPts val="1195"/>
              </a:lnSpc>
            </a:pPr>
            <a:r>
              <a:rPr sz="1000" spc="-15" dirty="0">
                <a:latin typeface="LM Sans 10"/>
                <a:cs typeface="LM Sans 10"/>
              </a:rPr>
              <a:t>rastry,</a:t>
            </a:r>
            <a:r>
              <a:rPr sz="1000" spc="-10" dirty="0">
                <a:latin typeface="LM Sans 10"/>
                <a:cs typeface="LM Sans 10"/>
              </a:rPr>
              <a:t> vektory</a:t>
            </a:r>
            <a:endParaRPr sz="10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</a:pPr>
            <a:r>
              <a:rPr sz="1000" spc="-25" dirty="0">
                <a:latin typeface="LM Sans 10"/>
                <a:cs typeface="LM Sans 10"/>
              </a:rPr>
              <a:t>SHP, </a:t>
            </a:r>
            <a:r>
              <a:rPr sz="1000" spc="-10" dirty="0">
                <a:latin typeface="LM Sans 10"/>
                <a:cs typeface="LM Sans 10"/>
              </a:rPr>
              <a:t>PostGIS, </a:t>
            </a:r>
            <a:r>
              <a:rPr sz="1000" spc="-5" dirty="0">
                <a:latin typeface="LM Sans 10"/>
                <a:cs typeface="LM Sans 10"/>
              </a:rPr>
              <a:t>GeoTIFF,</a:t>
            </a:r>
            <a:r>
              <a:rPr sz="1000" spc="-150" dirty="0">
                <a:latin typeface="LM Sans 10"/>
                <a:cs typeface="LM Sans 10"/>
              </a:rPr>
              <a:t> </a:t>
            </a:r>
            <a:r>
              <a:rPr sz="1000" spc="-5" dirty="0">
                <a:latin typeface="LM Sans 10"/>
                <a:cs typeface="LM Sans 10"/>
              </a:rPr>
              <a:t>…</a:t>
            </a:r>
            <a:endParaRPr sz="1000" dirty="0">
              <a:latin typeface="LM Sans 10"/>
              <a:cs typeface="LM Sans 10"/>
            </a:endParaRPr>
          </a:p>
          <a:p>
            <a:pPr marL="12700" marR="1028065">
              <a:lnSpc>
                <a:spcPct val="125299"/>
              </a:lnSpc>
              <a:spcBef>
                <a:spcPts val="20"/>
              </a:spcBef>
            </a:pPr>
            <a:r>
              <a:rPr sz="1100" spc="-5" dirty="0">
                <a:latin typeface="LM Sans 10"/>
                <a:cs typeface="LM Sans 10"/>
              </a:rPr>
              <a:t>Aplikace </a:t>
            </a:r>
            <a:r>
              <a:rPr sz="1100" spc="-10" dirty="0">
                <a:latin typeface="LM Sans 10"/>
                <a:cs typeface="LM Sans 10"/>
              </a:rPr>
              <a:t>provozovaná </a:t>
            </a:r>
            <a:r>
              <a:rPr sz="1100" spc="-5" dirty="0">
                <a:latin typeface="LM Sans 10"/>
                <a:cs typeface="LM Sans 10"/>
              </a:rPr>
              <a:t>na</a:t>
            </a:r>
            <a:r>
              <a:rPr sz="1100" spc="-5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serveru  Cachování dlaždicových vrstev  Pracovat budeme</a:t>
            </a:r>
            <a:r>
              <a:rPr sz="1100" spc="-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na:</a:t>
            </a:r>
            <a:endParaRPr sz="1100" dirty="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http://zelda.sci.muni.cz:8080/geoserver/</a:t>
            </a:r>
            <a:endParaRPr sz="1100" dirty="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latin typeface="LM Sans 10"/>
                <a:cs typeface="LM Sans 10"/>
              </a:rPr>
              <a:t>login: student, heslo:</a:t>
            </a:r>
            <a:r>
              <a:rPr sz="1100" spc="225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student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02615" y="2096427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02615" y="2306459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02615" y="2516492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02615" y="2898597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sk-SK"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0001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Geose</a:t>
            </a:r>
            <a:r>
              <a:rPr sz="1400" spc="-110" dirty="0">
                <a:solidFill>
                  <a:srgbClr val="FFFFFF"/>
                </a:solidFill>
                <a:latin typeface="LM Roman Caps 10"/>
                <a:cs typeface="LM Roman Caps 10"/>
              </a:rPr>
              <a:t>r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ver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405597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92378" y="1595399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378" y="1747240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92378" y="1899069"/>
            <a:ext cx="52527" cy="525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24395" y="1296999"/>
            <a:ext cx="2934970" cy="693138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lang="sk-SK" sz="1100" spc="-5" dirty="0">
                <a:latin typeface="LM Sans 10"/>
                <a:cs typeface="LM Sans 10"/>
              </a:rPr>
              <a:t>“Štruktúra“</a:t>
            </a:r>
            <a:endParaRPr lang="sk-SK" sz="11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lang="sk-SK" sz="1000" spc="-5" dirty="0" err="1">
                <a:latin typeface="LM Sans 10"/>
                <a:cs typeface="LM Sans 10"/>
              </a:rPr>
              <a:t>Workspace</a:t>
            </a:r>
            <a:endParaRPr lang="sk-SK" sz="1000" dirty="0">
              <a:latin typeface="LM Sans 10"/>
              <a:cs typeface="LM Sans 10"/>
            </a:endParaRPr>
          </a:p>
          <a:p>
            <a:pPr marL="289560">
              <a:lnSpc>
                <a:spcPts val="1195"/>
              </a:lnSpc>
            </a:pPr>
            <a:r>
              <a:rPr lang="sk-SK" sz="1000" spc="-15" dirty="0" err="1">
                <a:latin typeface="LM Sans 10"/>
                <a:cs typeface="LM Sans 10"/>
              </a:rPr>
              <a:t>Store</a:t>
            </a:r>
            <a:endParaRPr lang="sk-SK" sz="1000" dirty="0">
              <a:latin typeface="LM Sans 10"/>
              <a:cs typeface="LM Sans 10"/>
            </a:endParaRPr>
          </a:p>
          <a:p>
            <a:pPr marL="289560">
              <a:lnSpc>
                <a:spcPts val="1200"/>
              </a:lnSpc>
            </a:pPr>
            <a:r>
              <a:rPr lang="sk-SK" sz="1000" spc="-25" dirty="0" err="1">
                <a:latin typeface="LM Sans 10"/>
                <a:cs typeface="LM Sans 10"/>
              </a:rPr>
              <a:t>Layer</a:t>
            </a:r>
            <a:endParaRPr lang="sk-SK" sz="1000" dirty="0">
              <a:latin typeface="LM Sans 10"/>
              <a:cs typeface="LM Sans 10"/>
            </a:endParaRPr>
          </a:p>
        </p:txBody>
      </p:sp>
      <p:pic>
        <p:nvPicPr>
          <p:cNvPr id="19" name="Obrázok 18">
            <a:extLst>
              <a:ext uri="{FF2B5EF4-FFF2-40B4-BE49-F238E27FC236}">
                <a16:creationId xmlns:a16="http://schemas.microsoft.com/office/drawing/2014/main" id="{60C5045A-CE8A-4640-99C7-7BCBB4B9DC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7716" y="1213886"/>
            <a:ext cx="2277989" cy="1773940"/>
          </a:xfrm>
          <a:prstGeom prst="rect">
            <a:avLst/>
          </a:prstGeom>
        </p:spPr>
      </p:pic>
      <p:sp>
        <p:nvSpPr>
          <p:cNvPr id="20" name="BlokTextu 19">
            <a:extLst>
              <a:ext uri="{FF2B5EF4-FFF2-40B4-BE49-F238E27FC236}">
                <a16:creationId xmlns:a16="http://schemas.microsoft.com/office/drawing/2014/main" id="{E588DA31-C1FC-48DE-AC25-20501EDFF81A}"/>
              </a:ext>
            </a:extLst>
          </p:cNvPr>
          <p:cNvSpPr txBox="1"/>
          <p:nvPr/>
        </p:nvSpPr>
        <p:spPr>
          <a:xfrm>
            <a:off x="1741700" y="3006957"/>
            <a:ext cx="2456122" cy="1538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" b="0" i="1" u="none" strike="noStrike" dirty="0">
                <a:solidFill>
                  <a:srgbClr val="1D1D1D"/>
                </a:solidFill>
                <a:effectLst/>
                <a:latin typeface="inherit"/>
                <a:hlinkClick r:id="rId6"/>
              </a:rPr>
              <a:t>http://kkb-classes.s3.amazonaws.com/2013/GEOGx85/web/2013-Spring-InternetMapping-011_slides.html#17</a:t>
            </a:r>
            <a:endParaRPr lang="sk-SK" sz="400" dirty="0"/>
          </a:p>
        </p:txBody>
      </p:sp>
    </p:spTree>
    <p:extLst>
      <p:ext uri="{BB962C8B-B14F-4D97-AF65-F5344CB8AC3E}">
        <p14:creationId xmlns:p14="http://schemas.microsoft.com/office/powerpoint/2010/main" val="858085306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46386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9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sk-SK" sz="115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4008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" dirty="0">
                <a:solidFill>
                  <a:srgbClr val="FFFFFF"/>
                </a:solidFill>
                <a:latin typeface="LM Roman Caps 10"/>
                <a:cs typeface="LM Roman Caps 10"/>
              </a:rPr>
              <a:t>Další</a:t>
            </a:r>
            <a:r>
              <a:rPr sz="1400" spc="-25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možnosti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847583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720288"/>
            <a:ext cx="2065655" cy="655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17575">
              <a:lnSpc>
                <a:spcPct val="125299"/>
              </a:lnSpc>
              <a:spcBef>
                <a:spcPts val="100"/>
              </a:spcBef>
            </a:pPr>
            <a:r>
              <a:rPr sz="1100" spc="-5" dirty="0">
                <a:latin typeface="LM Sans 10"/>
                <a:cs typeface="LM Sans 10"/>
              </a:rPr>
              <a:t>MapServer  Mapnik,</a:t>
            </a:r>
            <a:r>
              <a:rPr sz="1100" spc="-9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TileStache</a:t>
            </a:r>
            <a:endParaRPr sz="1100">
              <a:latin typeface="LM Sans 10"/>
              <a:cs typeface="LM Sans 10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OpenMapTiles </a:t>
            </a:r>
            <a:r>
              <a:rPr sz="1100" spc="-5" dirty="0">
                <a:latin typeface="LM Sans 10"/>
                <a:cs typeface="LM Sans 10"/>
              </a:rPr>
              <a:t>– </a:t>
            </a:r>
            <a:r>
              <a:rPr sz="1100" spc="-10" dirty="0">
                <a:latin typeface="LM Sans 10"/>
                <a:cs typeface="LM Sans 10"/>
              </a:rPr>
              <a:t>vektorové</a:t>
            </a:r>
            <a:r>
              <a:rPr sz="1100" spc="-220" dirty="0">
                <a:latin typeface="LM Sans 10"/>
                <a:cs typeface="LM Sans 10"/>
              </a:rPr>
              <a:t> </a:t>
            </a:r>
            <a:r>
              <a:rPr sz="1100" spc="-5" dirty="0">
                <a:latin typeface="LM Sans 10"/>
                <a:cs typeface="LM Sans 10"/>
              </a:rPr>
              <a:t>dlaždice</a:t>
            </a:r>
            <a:endParaRPr sz="1100">
              <a:latin typeface="LM Sans 10"/>
              <a:cs typeface="LM Sans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2057615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267648"/>
            <a:ext cx="65201" cy="652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412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2615" y="1620253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24395" y="1492958"/>
            <a:ext cx="3080385" cy="1247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86889">
              <a:lnSpc>
                <a:spcPct val="125299"/>
              </a:lnSpc>
              <a:spcBef>
                <a:spcPts val="100"/>
              </a:spcBef>
            </a:pPr>
            <a:r>
              <a:rPr sz="1100" spc="-10" dirty="0">
                <a:latin typeface="LM Sans 10"/>
                <a:cs typeface="LM Sans 10"/>
              </a:rPr>
              <a:t>Styled </a:t>
            </a:r>
            <a:r>
              <a:rPr sz="1100" spc="-20" dirty="0">
                <a:latin typeface="LM Sans 10"/>
                <a:cs typeface="LM Sans 10"/>
              </a:rPr>
              <a:t>layer</a:t>
            </a:r>
            <a:r>
              <a:rPr sz="1100" spc="-50" dirty="0">
                <a:latin typeface="LM Sans 10"/>
                <a:cs typeface="LM Sans 10"/>
              </a:rPr>
              <a:t> </a:t>
            </a:r>
            <a:r>
              <a:rPr sz="1100" spc="-10" dirty="0">
                <a:latin typeface="LM Sans 10"/>
                <a:cs typeface="LM Sans 10"/>
              </a:rPr>
              <a:t>descriptor  </a:t>
            </a:r>
            <a:r>
              <a:rPr sz="1100" spc="-5" dirty="0">
                <a:latin typeface="LM Sans 10"/>
                <a:cs typeface="LM Sans 10"/>
              </a:rPr>
              <a:t>Založeno na </a:t>
            </a:r>
            <a:r>
              <a:rPr sz="1100" spc="-10" dirty="0">
                <a:latin typeface="LM Sans 10"/>
                <a:cs typeface="LM Sans 10"/>
              </a:rPr>
              <a:t>XML  </a:t>
            </a: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Standard</a:t>
            </a:r>
            <a:r>
              <a:rPr sz="1100" spc="-15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 </a:t>
            </a: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4"/>
              </a:rPr>
              <a:t>OGC</a:t>
            </a:r>
            <a:endParaRPr sz="1100" dirty="0">
              <a:latin typeface="LM Sans 10"/>
              <a:cs typeface="LM Sans 10"/>
            </a:endParaRPr>
          </a:p>
          <a:p>
            <a:pPr marL="12700" marR="5080">
              <a:lnSpc>
                <a:spcPct val="102699"/>
              </a:lnSpc>
              <a:spcBef>
                <a:spcPts val="300"/>
              </a:spcBef>
            </a:pP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https://docs.geoserver.org/latest/en/user/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</a:rPr>
              <a:t> </a:t>
            </a:r>
            <a:r>
              <a:rPr sz="1100" spc="-5" dirty="0">
                <a:solidFill>
                  <a:srgbClr val="00008A"/>
                </a:solidFill>
                <a:latin typeface="LM Mono 10"/>
                <a:cs typeface="LM Mono 10"/>
                <a:hlinkClick r:id="rId5"/>
              </a:rPr>
              <a:t>styling/index.html#styling</a:t>
            </a:r>
            <a:endParaRPr sz="1100" dirty="0">
              <a:latin typeface="LM Mono 10"/>
              <a:cs typeface="LM Mono 10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10" dirty="0">
                <a:solidFill>
                  <a:srgbClr val="00008A"/>
                </a:solidFill>
                <a:latin typeface="LM Sans 10"/>
                <a:cs typeface="LM Sans 10"/>
                <a:hlinkClick r:id="rId6"/>
              </a:rPr>
              <a:t>SLD </a:t>
            </a:r>
            <a:r>
              <a:rPr sz="1100" spc="5" dirty="0">
                <a:solidFill>
                  <a:srgbClr val="00008A"/>
                </a:solidFill>
                <a:latin typeface="LM Sans 10"/>
                <a:cs typeface="LM Sans 10"/>
                <a:hlinkClick r:id="rId6"/>
              </a:rPr>
              <a:t>Cookbook</a:t>
            </a:r>
            <a:endParaRPr sz="1100" dirty="0">
              <a:latin typeface="LM Sans 10"/>
              <a:cs typeface="LM Sans 1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2615" y="1830285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615" y="2040318"/>
            <a:ext cx="65201" cy="6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02615" y="2250351"/>
            <a:ext cx="65201" cy="6520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2615" y="2632455"/>
            <a:ext cx="65201" cy="6520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412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7192C39-82D9-4960-88BA-30458BCCB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78874"/>
            <a:ext cx="65" cy="7577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238050" rIns="0" bIns="2380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alt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63E6F4AC-91D2-4574-0CB9-B4DA46BFC6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87"/>
            <a:ext cx="4610100" cy="3457575"/>
          </a:xfrm>
          <a:prstGeom prst="rect">
            <a:avLst/>
          </a:prstGeom>
        </p:spPr>
      </p:pic>
      <p:sp>
        <p:nvSpPr>
          <p:cNvPr id="19" name="BlokTextu 18">
            <a:extLst>
              <a:ext uri="{FF2B5EF4-FFF2-40B4-BE49-F238E27FC236}">
                <a16:creationId xmlns:a16="http://schemas.microsoft.com/office/drawing/2014/main" id="{5BCE1921-0485-479E-BA1A-18CA522F8725}"/>
              </a:ext>
            </a:extLst>
          </p:cNvPr>
          <p:cNvSpPr txBox="1"/>
          <p:nvPr/>
        </p:nvSpPr>
        <p:spPr>
          <a:xfrm>
            <a:off x="0" y="2952919"/>
            <a:ext cx="4036742" cy="5078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GeoServer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supports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the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use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of a </a:t>
            </a:r>
            <a:r>
              <a:rPr kumimoji="0" lang="sk-SK" altLang="sk-SK" sz="900" b="0" i="0" u="sng" strike="noStrike" cap="none" normalizeH="0" baseline="0" dirty="0" err="1">
                <a:ln>
                  <a:noFill/>
                </a:ln>
                <a:solidFill>
                  <a:srgbClr val="0076A1"/>
                </a:solidFill>
                <a:effectLst/>
                <a:latin typeface="inherit"/>
                <a:cs typeface="Lucida Sans Unicode" panose="020B0602030504020204" pitchFamily="34" charset="0"/>
                <a:hlinkClick r:id="rId4"/>
              </a:rPr>
              <a:t>StyledLayerDescriptor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 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document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containing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a single 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&lt;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NamedLayer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&gt;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 element,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which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contains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a single 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&lt;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UserStyle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inherit"/>
              </a:rPr>
              <a:t>&gt;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 element to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specify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the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kumimoji="0" lang="sk-SK" altLang="sk-SK" sz="900" b="0" i="0" u="none" strike="noStrike" cap="none" normalizeH="0" baseline="0" dirty="0" err="1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styling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rgbClr val="262523"/>
                </a:solidFill>
                <a:effectLst/>
                <a:latin typeface="Lucida Sans Unicode" panose="020B0602030504020204" pitchFamily="34" charset="0"/>
                <a:cs typeface="Lucida Sans Unicode" panose="020B0602030504020204" pitchFamily="34" charset="0"/>
              </a:rPr>
              <a:t>.</a:t>
            </a:r>
            <a:r>
              <a:rPr kumimoji="0" lang="sk-SK" altLang="sk-SK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sk-SK" altLang="sk-SK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884409"/>
      </p:ext>
    </p:extLst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3234982"/>
            <a:ext cx="4608195" cy="221615"/>
            <a:chOff x="0" y="3234982"/>
            <a:chExt cx="4608195" cy="221615"/>
          </a:xfrm>
        </p:grpSpPr>
        <p:sp>
          <p:nvSpPr>
            <p:cNvPr id="3" name="object 3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4698" y="795957"/>
            <a:ext cx="146455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r>
              <a:rPr lang="sk-SK"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lang="sk-SK" sz="1400" spc="20" dirty="0" err="1">
                <a:solidFill>
                  <a:srgbClr val="FFFFFF"/>
                </a:solidFill>
                <a:latin typeface="LM Roman Caps 10"/>
                <a:cs typeface="LM Roman Caps 10"/>
              </a:rPr>
              <a:t>symbolizers</a:t>
            </a:r>
            <a:endParaRPr sz="1400" dirty="0">
              <a:latin typeface="LM Roman Caps 10"/>
              <a:cs typeface="LM Roman Caps 10"/>
            </a:endParaRPr>
          </a:p>
        </p:txBody>
      </p:sp>
      <p:pic>
        <p:nvPicPr>
          <p:cNvPr id="16" name="Obrázok 15">
            <a:extLst>
              <a:ext uri="{FF2B5EF4-FFF2-40B4-BE49-F238E27FC236}">
                <a16:creationId xmlns:a16="http://schemas.microsoft.com/office/drawing/2014/main" id="{3F4EFB5D-49E9-4EC0-A3FA-7D6326B419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60" y="1454111"/>
            <a:ext cx="4610100" cy="1235763"/>
          </a:xfrm>
          <a:prstGeom prst="rect">
            <a:avLst/>
          </a:prstGeom>
        </p:spPr>
      </p:pic>
      <p:sp>
        <p:nvSpPr>
          <p:cNvPr id="17" name="BlokTextu 16">
            <a:extLst>
              <a:ext uri="{FF2B5EF4-FFF2-40B4-BE49-F238E27FC236}">
                <a16:creationId xmlns:a16="http://schemas.microsoft.com/office/drawing/2014/main" id="{49094AB4-03F0-4FD8-B9AB-9D9F9C7E14EE}"/>
              </a:ext>
            </a:extLst>
          </p:cNvPr>
          <p:cNvSpPr txBox="1"/>
          <p:nvPr/>
        </p:nvSpPr>
        <p:spPr>
          <a:xfrm>
            <a:off x="2160" y="2827203"/>
            <a:ext cx="4607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900" dirty="0"/>
              <a:t>Ako na to? Dokumentácia. Napr. </a:t>
            </a:r>
            <a:r>
              <a:rPr lang="sk-SK" sz="900" dirty="0">
                <a:hlinkClick r:id="rId4"/>
              </a:rPr>
              <a:t>https://docs.geoserver.org/latest/en/user/styling/sld/reference/linesymbolizer.html#syntax</a:t>
            </a:r>
            <a:endParaRPr lang="sk-SK" sz="900" dirty="0"/>
          </a:p>
        </p:txBody>
      </p:sp>
    </p:spTree>
    <p:extLst>
      <p:ext uri="{BB962C8B-B14F-4D97-AF65-F5344CB8AC3E}">
        <p14:creationId xmlns:p14="http://schemas.microsoft.com/office/powerpoint/2010/main" val="4111688009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57454" y="1182408"/>
            <a:ext cx="4208145" cy="2111375"/>
            <a:chOff x="357454" y="1182408"/>
            <a:chExt cx="4208145" cy="2111375"/>
          </a:xfrm>
        </p:grpSpPr>
        <p:sp>
          <p:nvSpPr>
            <p:cNvPr id="5" name="object 5"/>
            <p:cNvSpPr/>
            <p:nvPr/>
          </p:nvSpPr>
          <p:spPr>
            <a:xfrm>
              <a:off x="3167319" y="3245129"/>
              <a:ext cx="25400" cy="38100"/>
            </a:xfrm>
            <a:custGeom>
              <a:avLst/>
              <a:gdLst/>
              <a:ahLst/>
              <a:cxnLst/>
              <a:rect l="l" t="t" r="r" b="b"/>
              <a:pathLst>
                <a:path w="25400" h="38100">
                  <a:moveTo>
                    <a:pt x="0" y="0"/>
                  </a:moveTo>
                  <a:lnTo>
                    <a:pt x="0" y="38100"/>
                  </a:lnTo>
                  <a:lnTo>
                    <a:pt x="25399" y="19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3" y="0"/>
                  </a:lnTo>
                  <a:lnTo>
                    <a:pt x="63833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1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2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78619" y="3238778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0" y="0"/>
                  </a:moveTo>
                  <a:lnTo>
                    <a:pt x="38100" y="0"/>
                  </a:lnTo>
                </a:path>
                <a:path w="50800" h="25400">
                  <a:moveTo>
                    <a:pt x="12700" y="12700"/>
                  </a:moveTo>
                  <a:lnTo>
                    <a:pt x="50801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1" y="254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1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3877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0" y="0"/>
                  </a:moveTo>
                  <a:lnTo>
                    <a:pt x="38100" y="0"/>
                  </a:lnTo>
                </a:path>
                <a:path w="50800" h="50800">
                  <a:moveTo>
                    <a:pt x="12700" y="12700"/>
                  </a:moveTo>
                  <a:lnTo>
                    <a:pt x="50801" y="12700"/>
                  </a:lnTo>
                </a:path>
                <a:path w="50800" h="50800">
                  <a:moveTo>
                    <a:pt x="12700" y="25400"/>
                  </a:moveTo>
                  <a:lnTo>
                    <a:pt x="50801" y="25400"/>
                  </a:lnTo>
                </a:path>
                <a:path w="50800" h="50800">
                  <a:moveTo>
                    <a:pt x="0" y="38100"/>
                  </a:moveTo>
                  <a:lnTo>
                    <a:pt x="38100" y="38100"/>
                  </a:lnTo>
                </a:path>
                <a:path w="50800" h="50800">
                  <a:moveTo>
                    <a:pt x="12700" y="50800"/>
                  </a:moveTo>
                  <a:lnTo>
                    <a:pt x="50801" y="508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2534" y="1184948"/>
              <a:ext cx="3880485" cy="2035810"/>
            </a:xfrm>
            <a:custGeom>
              <a:avLst/>
              <a:gdLst/>
              <a:ahLst/>
              <a:cxnLst/>
              <a:rect l="l" t="t" r="r" b="b"/>
              <a:pathLst>
                <a:path w="3880485" h="2035810">
                  <a:moveTo>
                    <a:pt x="0" y="2035543"/>
                  </a:moveTo>
                  <a:lnTo>
                    <a:pt x="0" y="0"/>
                  </a:lnTo>
                </a:path>
                <a:path w="3880485" h="2035810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061" y="1190015"/>
              <a:ext cx="3877945" cy="2030730"/>
            </a:xfrm>
            <a:custGeom>
              <a:avLst/>
              <a:gdLst/>
              <a:ahLst/>
              <a:cxnLst/>
              <a:rect l="l" t="t" r="r" b="b"/>
              <a:pathLst>
                <a:path w="3877945" h="2030730">
                  <a:moveTo>
                    <a:pt x="3877881" y="0"/>
                  </a:moveTo>
                  <a:lnTo>
                    <a:pt x="0" y="0"/>
                  </a:lnTo>
                  <a:lnTo>
                    <a:pt x="0" y="2030476"/>
                  </a:lnTo>
                  <a:lnTo>
                    <a:pt x="3877881" y="2030476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59994" y="1184948"/>
              <a:ext cx="3888104" cy="2038350"/>
            </a:xfrm>
            <a:custGeom>
              <a:avLst/>
              <a:gdLst/>
              <a:ahLst/>
              <a:cxnLst/>
              <a:rect l="l" t="t" r="r" b="b"/>
              <a:pathLst>
                <a:path w="3888104" h="2038350">
                  <a:moveTo>
                    <a:pt x="0" y="2038070"/>
                  </a:moveTo>
                  <a:lnTo>
                    <a:pt x="3888003" y="2038070"/>
                  </a:lnTo>
                </a:path>
                <a:path w="3888104" h="2038350">
                  <a:moveTo>
                    <a:pt x="3885476" y="2035543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1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7" y="15183"/>
                  </a:moveTo>
                  <a:lnTo>
                    <a:pt x="30367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7" y="23568"/>
                  </a:lnTo>
                  <a:lnTo>
                    <a:pt x="30367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80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80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0" y="50"/>
            <a:ext cx="2304415" cy="801370"/>
          </a:xfrm>
          <a:custGeom>
            <a:avLst/>
            <a:gdLst/>
            <a:ahLst/>
            <a:cxnLst/>
            <a:rect l="l" t="t" r="r" b="b"/>
            <a:pathLst>
              <a:path w="2304415" h="801370">
                <a:moveTo>
                  <a:pt x="2303995" y="0"/>
                </a:moveTo>
                <a:lnTo>
                  <a:pt x="0" y="0"/>
                </a:lnTo>
                <a:lnTo>
                  <a:pt x="0" y="800950"/>
                </a:lnTo>
                <a:lnTo>
                  <a:pt x="2303995" y="800950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303995" y="50"/>
            <a:ext cx="2304415" cy="812402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4445" rIns="0" bIns="0" rtlCol="0">
            <a:spAutoFit/>
          </a:bodyPr>
          <a:lstStyle/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lang="sk-SK" sz="600" dirty="0">
              <a:latin typeface="LM Sans 8"/>
              <a:cs typeface="LM Sans 8"/>
            </a:endParaRPr>
          </a:p>
          <a:p>
            <a:pPr marL="107950" marR="2040889">
              <a:lnSpc>
                <a:spcPts val="700"/>
              </a:lnSpc>
              <a:spcBef>
                <a:spcPts val="35"/>
              </a:spcBef>
            </a:pPr>
            <a:endParaRPr sz="600" dirty="0">
              <a:latin typeface="LM Sans 8"/>
              <a:cs typeface="LM Sans 8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798460"/>
            <a:ext cx="4607940" cy="3087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54698" y="795957"/>
            <a:ext cx="1474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5" dirty="0">
                <a:solidFill>
                  <a:srgbClr val="FFFFFF"/>
                </a:solidFill>
                <a:latin typeface="LM Roman Caps 10"/>
                <a:cs typeface="LM Roman Caps 10"/>
              </a:rPr>
              <a:t>Struktura</a:t>
            </a:r>
            <a:r>
              <a:rPr sz="1400" spc="-50" dirty="0">
                <a:solidFill>
                  <a:srgbClr val="FFFFFF"/>
                </a:solidFill>
                <a:latin typeface="LM Roman Caps 10"/>
                <a:cs typeface="LM Roman Caps 10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LM Roman Caps 10"/>
                <a:cs typeface="LM Roman Caps 10"/>
              </a:rPr>
              <a:t>SLD</a:t>
            </a:r>
            <a:endParaRPr sz="1400">
              <a:latin typeface="LM Roman Caps 10"/>
              <a:cs typeface="LM Roman Caps 1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5064" y="1228038"/>
            <a:ext cx="3877945" cy="19126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6364">
              <a:lnSpc>
                <a:spcPct val="100000"/>
              </a:lnSpc>
              <a:spcBef>
                <a:spcPts val="90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&lt;StyledLayerDescriptor&gt;</a:t>
            </a:r>
            <a:endParaRPr sz="1100" dirty="0">
              <a:latin typeface="LM Mono Light 10"/>
              <a:cs typeface="LM Mono Light 10"/>
            </a:endParaRPr>
          </a:p>
          <a:p>
            <a:pPr marL="27178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&lt;NamedLayer&gt;</a:t>
            </a:r>
            <a:endParaRPr sz="1100" dirty="0">
              <a:latin typeface="LM Mono Light 10"/>
              <a:cs typeface="LM Mono Light 10"/>
            </a:endParaRPr>
          </a:p>
          <a:p>
            <a:pPr marL="417195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&lt;UserStyle&gt;</a:t>
            </a:r>
            <a:endParaRPr sz="1100" dirty="0">
              <a:latin typeface="LM Mono Light 10"/>
              <a:cs typeface="LM Mono Light 10"/>
            </a:endParaRPr>
          </a:p>
          <a:p>
            <a:pPr marL="56261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&lt;FeatureTypeStyle&gt;</a:t>
            </a:r>
            <a:endParaRPr sz="1100" dirty="0">
              <a:latin typeface="LM Mono Light 10"/>
              <a:cs typeface="LM Mono Light 10"/>
            </a:endParaRPr>
          </a:p>
          <a:p>
            <a:pPr marL="708025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&lt;Rule&gt;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&lt;PointSymbolizer&gt;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&lt;LineSymbolizer&gt;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&lt;PolygonSymbolizer&gt;</a:t>
            </a:r>
            <a:endParaRPr sz="1100" dirty="0">
              <a:latin typeface="LM Mono Light 10"/>
              <a:cs typeface="LM Mono Light 10"/>
            </a:endParaRPr>
          </a:p>
          <a:p>
            <a:pPr marL="853440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&lt;TextSymbolizer&gt;</a:t>
            </a:r>
            <a:endParaRPr sz="1100" dirty="0">
              <a:latin typeface="LM Mono Light 10"/>
              <a:cs typeface="LM Mono Light 10"/>
            </a:endParaRPr>
          </a:p>
          <a:p>
            <a:pPr marL="56261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LM Mono 10"/>
                <a:cs typeface="LM Mono 10"/>
              </a:rPr>
              <a:t>…</a:t>
            </a:r>
            <a:endParaRPr sz="1100" dirty="0">
              <a:latin typeface="LM Mono 10"/>
              <a:cs typeface="LM Mono 10"/>
            </a:endParaRPr>
          </a:p>
          <a:p>
            <a:pPr marL="126364">
              <a:lnSpc>
                <a:spcPct val="100000"/>
              </a:lnSpc>
              <a:spcBef>
                <a:spcPts val="35"/>
              </a:spcBef>
            </a:pPr>
            <a:r>
              <a:rPr sz="1100" b="1" spc="-5" dirty="0">
                <a:solidFill>
                  <a:srgbClr val="007F00"/>
                </a:solidFill>
                <a:latin typeface="LM Mono Light 10"/>
                <a:cs typeface="LM Mono Light 10"/>
              </a:rPr>
              <a:t>&lt;/StyledLayerDescriptor&gt;</a:t>
            </a:r>
            <a:endParaRPr sz="1100" dirty="0">
              <a:latin typeface="LM Mono Light 10"/>
              <a:cs typeface="LM Mono Light 10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8" name="object 2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</TotalTime>
  <Words>997</Words>
  <Application>Microsoft Office PowerPoint</Application>
  <PresentationFormat>Vlastná</PresentationFormat>
  <Paragraphs>221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32" baseType="lpstr">
      <vt:lpstr>Arial</vt:lpstr>
      <vt:lpstr>Calibri</vt:lpstr>
      <vt:lpstr>inherit</vt:lpstr>
      <vt:lpstr>LM Mono 10</vt:lpstr>
      <vt:lpstr>LM Mono 8</vt:lpstr>
      <vt:lpstr>LM Mono Light 10</vt:lpstr>
      <vt:lpstr>LM Roman Caps 10</vt:lpstr>
      <vt:lpstr>LM Sans 10</vt:lpstr>
      <vt:lpstr>LM Sans 17</vt:lpstr>
      <vt:lpstr>LM Sans 8</vt:lpstr>
      <vt:lpstr>Lucida Sans Unicode</vt:lpstr>
      <vt:lpstr>Times New Roman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Geoserver - Cvičení 6</dc:title>
  <dc:creator>Šimon Leitgeb</dc:creator>
  <cp:lastModifiedBy>Filip Leitner</cp:lastModifiedBy>
  <cp:revision>19</cp:revision>
  <dcterms:created xsi:type="dcterms:W3CDTF">2021-11-14T18:13:31Z</dcterms:created>
  <dcterms:modified xsi:type="dcterms:W3CDTF">2022-11-16T11:44:52Z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2020-11-18T00:00:00Z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2021-11-14T00:00:00Z</vt:filetime>
  </property>
</Properties>
</file>